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8"/>
  </p:notesMasterIdLst>
  <p:handoutMasterIdLst>
    <p:handoutMasterId r:id="rId29"/>
  </p:handoutMasterIdLst>
  <p:sldIdLst>
    <p:sldId id="256" r:id="rId2"/>
    <p:sldId id="269" r:id="rId3"/>
    <p:sldId id="260" r:id="rId4"/>
    <p:sldId id="266" r:id="rId5"/>
    <p:sldId id="265" r:id="rId6"/>
    <p:sldId id="264" r:id="rId7"/>
    <p:sldId id="278" r:id="rId8"/>
    <p:sldId id="283" r:id="rId9"/>
    <p:sldId id="267" r:id="rId10"/>
    <p:sldId id="287" r:id="rId11"/>
    <p:sldId id="290" r:id="rId12"/>
    <p:sldId id="291" r:id="rId13"/>
    <p:sldId id="281" r:id="rId14"/>
    <p:sldId id="270" r:id="rId15"/>
    <p:sldId id="271" r:id="rId16"/>
    <p:sldId id="272" r:id="rId17"/>
    <p:sldId id="273" r:id="rId18"/>
    <p:sldId id="275" r:id="rId19"/>
    <p:sldId id="274" r:id="rId20"/>
    <p:sldId id="276" r:id="rId21"/>
    <p:sldId id="263" r:id="rId22"/>
    <p:sldId id="261" r:id="rId23"/>
    <p:sldId id="262" r:id="rId24"/>
    <p:sldId id="286" r:id="rId25"/>
    <p:sldId id="285" r:id="rId26"/>
    <p:sldId id="295" r:id="rId27"/>
  </p:sldIdLst>
  <p:sldSz cx="12192000" cy="6858000"/>
  <p:notesSz cx="6794500" cy="100076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2D4B"/>
    <a:srgbClr val="C60000"/>
    <a:srgbClr val="D6D6D6"/>
    <a:srgbClr val="AAA295"/>
    <a:srgbClr val="5C87AA"/>
    <a:srgbClr val="137C9B"/>
    <a:srgbClr val="FF3399"/>
    <a:srgbClr val="EDEDED"/>
    <a:srgbClr val="D0CE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336" autoAdjust="0"/>
    <p:restoredTop sz="94870" autoAdjust="0"/>
  </p:normalViewPr>
  <p:slideViewPr>
    <p:cSldViewPr snapToGrid="0" showGuides="1">
      <p:cViewPr varScale="1">
        <p:scale>
          <a:sx n="107" d="100"/>
          <a:sy n="107" d="100"/>
        </p:scale>
        <p:origin x="1362" y="114"/>
      </p:cViewPr>
      <p:guideLst>
        <p:guide orient="horz" pos="4315"/>
        <p:guide pos="7680"/>
      </p:guideLst>
    </p:cSldViewPr>
  </p:slideViewPr>
  <p:notesTextViewPr>
    <p:cViewPr>
      <p:scale>
        <a:sx n="1" d="1"/>
        <a:sy n="1" d="1"/>
      </p:scale>
      <p:origin x="0" y="0"/>
    </p:cViewPr>
  </p:notesTextViewPr>
  <p:sorterViewPr>
    <p:cViewPr>
      <p:scale>
        <a:sx n="200" d="100"/>
        <a:sy n="200" d="100"/>
      </p:scale>
      <p:origin x="0" y="-14868"/>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48645" y="0"/>
            <a:ext cx="2944283" cy="502118"/>
          </a:xfrm>
          <a:prstGeom prst="rect">
            <a:avLst/>
          </a:prstGeom>
        </p:spPr>
        <p:txBody>
          <a:bodyPr vert="horz" lIns="91440" tIns="45720" rIns="91440" bIns="45720" rtlCol="0"/>
          <a:lstStyle>
            <a:lvl1pPr algn="r">
              <a:defRPr sz="1200"/>
            </a:lvl1pPr>
          </a:lstStyle>
          <a:p>
            <a:fld id="{BC262AAD-EE45-4569-A43C-3777BCDBA7C9}" type="datetimeFigureOut">
              <a:rPr lang="de-DE" smtClean="0"/>
              <a:t>16.06.2026</a:t>
            </a:fld>
            <a:endParaRPr lang="de-DE"/>
          </a:p>
        </p:txBody>
      </p:sp>
      <p:sp>
        <p:nvSpPr>
          <p:cNvPr id="4" name="Fußzeilenplatzhalter 3"/>
          <p:cNvSpPr>
            <a:spLocks noGrp="1"/>
          </p:cNvSpPr>
          <p:nvPr>
            <p:ph type="ftr" sz="quarter" idx="2"/>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48645" y="9505484"/>
            <a:ext cx="2944283" cy="502117"/>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48645" y="0"/>
            <a:ext cx="2944283" cy="502118"/>
          </a:xfrm>
          <a:prstGeom prst="rect">
            <a:avLst/>
          </a:prstGeom>
        </p:spPr>
        <p:txBody>
          <a:bodyPr vert="horz" lIns="91440" tIns="45720" rIns="91440" bIns="45720" rtlCol="0"/>
          <a:lstStyle>
            <a:lvl1pPr algn="r">
              <a:defRPr sz="1200"/>
            </a:lvl1pPr>
          </a:lstStyle>
          <a:p>
            <a:fld id="{5AC9ED1C-5157-4F32-B542-B10EF038D16B}" type="datetimeFigureOut">
              <a:rPr lang="de-DE" smtClean="0"/>
              <a:t>16.06.2026</a:t>
            </a:fld>
            <a:endParaRPr lang="de-DE"/>
          </a:p>
        </p:txBody>
      </p:sp>
      <p:sp>
        <p:nvSpPr>
          <p:cNvPr id="4" name="Folienbildplatzhalter 3"/>
          <p:cNvSpPr>
            <a:spLocks noGrp="1" noRot="1" noChangeAspect="1"/>
          </p:cNvSpPr>
          <p:nvPr>
            <p:ph type="sldImg" idx="2"/>
          </p:nvPr>
        </p:nvSpPr>
        <p:spPr>
          <a:xfrm>
            <a:off x="395288" y="1250950"/>
            <a:ext cx="6003925" cy="33782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450" y="4816157"/>
            <a:ext cx="5435600" cy="3940493"/>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48645" y="9505484"/>
            <a:ext cx="2944283" cy="502117"/>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526192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27119519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394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5" name="Rechteck 4"/>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Tree>
    <p:extLst>
      <p:ext uri="{BB962C8B-B14F-4D97-AF65-F5344CB8AC3E}">
        <p14:creationId xmlns:p14="http://schemas.microsoft.com/office/powerpoint/2010/main" val="421757563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ld_rechts_Aufzählungszeichen">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Bildplatzhalter 2"/>
          <p:cNvSpPr>
            <a:spLocks noGrp="1"/>
          </p:cNvSpPr>
          <p:nvPr>
            <p:ph type="pic" idx="1"/>
          </p:nvPr>
        </p:nvSpPr>
        <p:spPr>
          <a:xfrm>
            <a:off x="7221239" y="1797696"/>
            <a:ext cx="3183255" cy="4224337"/>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2" name="Textplatzhalter 3"/>
          <p:cNvSpPr>
            <a:spLocks noGrp="1"/>
          </p:cNvSpPr>
          <p:nvPr>
            <p:ph type="body" sz="half" idx="2"/>
          </p:nvPr>
        </p:nvSpPr>
        <p:spPr>
          <a:xfrm>
            <a:off x="367096" y="1803381"/>
            <a:ext cx="11345480"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708890922"/>
      </p:ext>
    </p:extLst>
  </p:cSld>
  <p:clrMapOvr>
    <a:masterClrMapping/>
  </p:clrMapOvr>
  <p:extLst>
    <p:ext uri="{DCECCB84-F9BA-43D5-87BE-67443E8EF086}">
      <p15:sldGuideLst xmlns:p15="http://schemas.microsoft.com/office/powerpoint/2012/main">
        <p15:guide id="4" orient="horz" pos="70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zwei_Unterüberschriften_Text">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5" name="Textplatzhalter 3"/>
          <p:cNvSpPr>
            <a:spLocks noGrp="1"/>
          </p:cNvSpPr>
          <p:nvPr>
            <p:ph type="body" sz="half" idx="2"/>
          </p:nvPr>
        </p:nvSpPr>
        <p:spPr>
          <a:xfrm>
            <a:off x="370036" y="2281237"/>
            <a:ext cx="11342539"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7" name="Textplatzhalter 2"/>
          <p:cNvSpPr>
            <a:spLocks noGrp="1"/>
          </p:cNvSpPr>
          <p:nvPr>
            <p:ph type="body" sz="quarter" idx="12" hasCustomPrompt="1"/>
          </p:nvPr>
        </p:nvSpPr>
        <p:spPr>
          <a:xfrm>
            <a:off x="361238" y="4183952"/>
            <a:ext cx="11351337"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8" name="Textplatzhalter 3"/>
          <p:cNvSpPr>
            <a:spLocks noGrp="1"/>
          </p:cNvSpPr>
          <p:nvPr>
            <p:ph type="body" sz="half" idx="13"/>
          </p:nvPr>
        </p:nvSpPr>
        <p:spPr>
          <a:xfrm>
            <a:off x="341052" y="4704887"/>
            <a:ext cx="11371524"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2" name="Titelplatzhalter 1"/>
          <p:cNvSpPr>
            <a:spLocks noGrp="1"/>
          </p:cNvSpPr>
          <p:nvPr>
            <p:ph type="title" hasCustomPrompt="1"/>
          </p:nvPr>
        </p:nvSpPr>
        <p:spPr>
          <a:xfrm>
            <a:off x="365475" y="205347"/>
            <a:ext cx="1034697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365163810"/>
      </p:ext>
    </p:extLst>
  </p:cSld>
  <p:clrMapOvr>
    <a:masterClrMapping/>
  </p:clrMapOvr>
  <p:extLst>
    <p:ext uri="{DCECCB84-F9BA-43D5-87BE-67443E8EF086}">
      <p15:sldGuideLst xmlns:p15="http://schemas.microsoft.com/office/powerpoint/2012/main">
        <p15:guide id="4" orient="horz" pos="709">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Zweizeilig_Unterüberschrift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a:p>
            <a:pPr lvl="2"/>
            <a:r>
              <a:rPr lang="de-DE"/>
              <a:t>Dritte Ebene</a:t>
            </a:r>
          </a:p>
        </p:txBody>
      </p:sp>
      <p:sp>
        <p:nvSpPr>
          <p:cNvPr id="15" name="Titelplatzhalter 1"/>
          <p:cNvSpPr>
            <a:spLocks noGrp="1"/>
          </p:cNvSpPr>
          <p:nvPr>
            <p:ph type="title" hasCustomPrompt="1"/>
          </p:nvPr>
        </p:nvSpPr>
        <p:spPr>
          <a:xfrm>
            <a:off x="365475" y="205347"/>
            <a:ext cx="1028982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7" name="Grafik 6"/>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791439710"/>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zweizeilige HL_Unterüberschriften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a:p>
            <a:pPr lvl="2"/>
            <a:r>
              <a:rPr lang="de-DE"/>
              <a:t>Dritte Ebene</a:t>
            </a:r>
          </a:p>
        </p:txBody>
      </p:sp>
      <p:sp>
        <p:nvSpPr>
          <p:cNvPr id="13" name="Textplatzhalter 3"/>
          <p:cNvSpPr>
            <a:spLocks noGrp="1"/>
          </p:cNvSpPr>
          <p:nvPr>
            <p:ph type="body" sz="half" idx="13"/>
          </p:nvPr>
        </p:nvSpPr>
        <p:spPr>
          <a:xfrm>
            <a:off x="371549" y="4671152"/>
            <a:ext cx="1133683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a:p>
            <a:pPr lvl="2"/>
            <a:r>
              <a:rPr lang="de-DE"/>
              <a:t>Dritte Ebene</a:t>
            </a:r>
          </a:p>
        </p:txBody>
      </p:sp>
      <p:sp>
        <p:nvSpPr>
          <p:cNvPr id="15" name="Titelplatzhalter 1"/>
          <p:cNvSpPr>
            <a:spLocks noGrp="1"/>
          </p:cNvSpPr>
          <p:nvPr>
            <p:ph type="title" hasCustomPrompt="1"/>
          </p:nvPr>
        </p:nvSpPr>
        <p:spPr>
          <a:xfrm>
            <a:off x="365475" y="205347"/>
            <a:ext cx="1028982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074484276"/>
      </p:ext>
    </p:extLst>
  </p:cSld>
  <p:clrMapOvr>
    <a:masterClrMapping/>
  </p:clrMapOvr>
  <p:extLst>
    <p:ext uri="{DCECCB84-F9BA-43D5-87BE-67443E8EF086}">
      <p15:sldGuideLst xmlns:p15="http://schemas.microsoft.com/office/powerpoint/2012/main">
        <p15:guide id="4" orient="horz" pos="709">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L_Unterüberschriften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a:p>
            <a:pPr lvl="2"/>
            <a:r>
              <a:rPr lang="de-DE"/>
              <a:t>Dritte Ebene</a:t>
            </a:r>
          </a:p>
        </p:txBody>
      </p:sp>
      <p:sp>
        <p:nvSpPr>
          <p:cNvPr id="13" name="Textplatzhalter 3"/>
          <p:cNvSpPr>
            <a:spLocks noGrp="1"/>
          </p:cNvSpPr>
          <p:nvPr>
            <p:ph type="body" sz="half" idx="13"/>
          </p:nvPr>
        </p:nvSpPr>
        <p:spPr>
          <a:xfrm>
            <a:off x="367355" y="4671152"/>
            <a:ext cx="1133683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a:p>
            <a:pPr lvl="2"/>
            <a:r>
              <a:rPr lang="de-DE"/>
              <a:t>Dritte Ebene</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530280923"/>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_Aufzählung_Quellenangab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extplatzhalter 3"/>
          <p:cNvSpPr>
            <a:spLocks noGrp="1"/>
          </p:cNvSpPr>
          <p:nvPr>
            <p:ph type="body" sz="half" idx="2" hasCustomPrompt="1"/>
          </p:nvPr>
        </p:nvSpPr>
        <p:spPr>
          <a:xfrm>
            <a:off x="368448" y="1809281"/>
            <a:ext cx="11344128" cy="43861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4327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a:p>
            <a:pPr lvl="2"/>
            <a:r>
              <a:rPr lang="de-DE"/>
              <a:t>Dritte Ebene</a:t>
            </a:r>
          </a:p>
        </p:txBody>
      </p:sp>
      <p:sp>
        <p:nvSpPr>
          <p:cNvPr id="16" name="Textplatzhalter 3"/>
          <p:cNvSpPr>
            <a:spLocks noGrp="1"/>
          </p:cNvSpPr>
          <p:nvPr>
            <p:ph type="body" sz="half" idx="11"/>
          </p:nvPr>
        </p:nvSpPr>
        <p:spPr>
          <a:xfrm>
            <a:off x="379561" y="5752631"/>
            <a:ext cx="11333014" cy="43861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1" name="Grafik 10"/>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35915057"/>
      </p:ext>
    </p:extLst>
  </p:cSld>
  <p:clrMapOvr>
    <a:masterClrMapping/>
  </p:clrMapOvr>
  <p:extLst>
    <p:ext uri="{DCECCB84-F9BA-43D5-87BE-67443E8EF086}">
      <p15:sldGuideLst xmlns:p15="http://schemas.microsoft.com/office/powerpoint/2012/main">
        <p15:guide id="1" orient="horz" pos="2160">
          <p15:clr>
            <a:srgbClr val="FBAE40"/>
          </p15:clr>
        </p15:guide>
        <p15:guide id="4" orient="horz" pos="70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Überschrift_zweizeilig_Unterüberschrift_Text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2"/>
          <p:cNvSpPr>
            <a:spLocks noGrp="1"/>
          </p:cNvSpPr>
          <p:nvPr>
            <p:ph type="body" sz="quarter" idx="10" hasCustomPrompt="1"/>
          </p:nvPr>
        </p:nvSpPr>
        <p:spPr>
          <a:xfrm>
            <a:off x="362549" y="1760300"/>
            <a:ext cx="11354790"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2"/>
          </p:nvPr>
        </p:nvSpPr>
        <p:spPr>
          <a:xfrm>
            <a:off x="368454" y="2281237"/>
            <a:ext cx="11344122"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4" name="Textplatzhalter 3"/>
          <p:cNvSpPr>
            <a:spLocks noGrp="1"/>
          </p:cNvSpPr>
          <p:nvPr>
            <p:ph type="body" sz="half" idx="13"/>
          </p:nvPr>
        </p:nvSpPr>
        <p:spPr>
          <a:xfrm>
            <a:off x="367803" y="4674327"/>
            <a:ext cx="1134477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a:p>
            <a:pPr lvl="2"/>
            <a:r>
              <a:rPr lang="de-DE"/>
              <a:t>Dritte Ebene</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668983262"/>
      </p:ext>
    </p:extLst>
  </p:cSld>
  <p:clrMapOvr>
    <a:masterClrMapping/>
  </p:clrMapOvr>
  <p:extLst>
    <p:ext uri="{DCECCB84-F9BA-43D5-87BE-67443E8EF086}">
      <p15:sldGuideLst xmlns:p15="http://schemas.microsoft.com/office/powerpoint/2012/main">
        <p15:guide id="4" orient="horz" pos="709"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cSld name="Blank Slide">
    <p:spTree>
      <p:nvGrpSpPr>
        <p:cNvPr id="1" name=""/>
        <p:cNvGrpSpPr/>
        <p:nvPr/>
      </p:nvGrpSpPr>
      <p:grpSpPr>
        <a:xfrm>
          <a:off x="0" y="0"/>
          <a:ext cx="0" cy="0"/>
          <a:chOff x="0" y="0"/>
          <a:chExt cx="0" cy="0"/>
        </a:xfrm>
      </p:grpSpPr>
      <p:sp>
        <p:nvSpPr>
          <p:cNvPr id="2" name="PlaceHolder 1"/>
          <p:cNvSpPr>
            <a:spLocks noGrp="1"/>
          </p:cNvSpPr>
          <p:nvPr>
            <p:ph type="sldNum" idx="1"/>
          </p:nvPr>
        </p:nvSpPr>
        <p:spPr/>
        <p:txBody>
          <a:bodyPr/>
          <a:lstStyle/>
          <a:p>
            <a:fld id="{66CF7A92-69C6-41EE-8339-73DB89E53C81}" type="slidenum">
              <a:t>‹Nr.›</a:t>
            </a:fld>
            <a:endParaRPr/>
          </a:p>
        </p:txBody>
      </p:sp>
    </p:spTree>
    <p:extLst>
      <p:ext uri="{BB962C8B-B14F-4D97-AF65-F5344CB8AC3E}">
        <p14:creationId xmlns:p14="http://schemas.microsoft.com/office/powerpoint/2010/main" val="9860871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a:solidFill>
                  <a:srgbClr val="137C9B"/>
                </a:solidFill>
              </a:rPr>
              <a:t>                             für Ihre Aufmerksamkeit.</a:t>
            </a:r>
          </a:p>
        </p:txBody>
      </p:sp>
    </p:spTree>
    <p:extLst>
      <p:ext uri="{BB962C8B-B14F-4D97-AF65-F5344CB8AC3E}">
        <p14:creationId xmlns:p14="http://schemas.microsoft.com/office/powerpoint/2010/main" val="76494699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Unterüberschrift_mi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8" y="2281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494237055"/>
      </p:ext>
    </p:extLst>
  </p:cSld>
  <p:clrMapOvr>
    <a:masterClrMapping/>
  </p:clrMapOvr>
  <p:extLst>
    <p:ext uri="{DCECCB84-F9BA-43D5-87BE-67443E8EF086}">
      <p15:sldGuideLst xmlns:p15="http://schemas.microsoft.com/office/powerpoint/2012/main">
        <p15:guide id="1" orient="horz" pos="2160" userDrawn="1">
          <p15:clr>
            <a:srgbClr val="FBAE40"/>
          </p15:clr>
        </p15:guide>
        <p15:guide id="4" orient="horz" pos="709" userDrawn="1">
          <p15:clr>
            <a:srgbClr val="FBAE40"/>
          </p15:clr>
        </p15:guide>
        <p15:guide id="6" orient="horz" pos="1298" userDrawn="1">
          <p15:clr>
            <a:srgbClr val="FBAE40"/>
          </p15:clr>
        </p15:guide>
        <p15:guide id="10" orient="horz" pos="116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Unterüberschrift_Aufzählungszeichen">
    <p:spTree>
      <p:nvGrpSpPr>
        <p:cNvPr id="1" name=""/>
        <p:cNvGrpSpPr/>
        <p:nvPr/>
      </p:nvGrpSpPr>
      <p:grpSpPr>
        <a:xfrm>
          <a:off x="0" y="0"/>
          <a:ext cx="0" cy="0"/>
          <a:chOff x="0" y="0"/>
          <a:chExt cx="0" cy="0"/>
        </a:xfrm>
      </p:grpSpPr>
      <p:sp>
        <p:nvSpPr>
          <p:cNvPr id="7" name="Textplatzhalter 3"/>
          <p:cNvSpPr>
            <a:spLocks noGrp="1"/>
          </p:cNvSpPr>
          <p:nvPr>
            <p:ph type="body" sz="half" idx="2"/>
          </p:nvPr>
        </p:nvSpPr>
        <p:spPr>
          <a:xfrm>
            <a:off x="370989" y="2281237"/>
            <a:ext cx="11341586"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a:p>
            <a:pPr lvl="2"/>
            <a:r>
              <a:rPr lang="de-DE"/>
              <a:t>Dritte Ebene</a:t>
            </a:r>
          </a:p>
        </p:txBody>
      </p:sp>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2" name="Grafik 11"/>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92436659"/>
      </p:ext>
    </p:extLst>
  </p:cSld>
  <p:clrMapOvr>
    <a:masterClrMapping/>
  </p:clrMapOvr>
  <p:extLst>
    <p:ext uri="{DCECCB84-F9BA-43D5-87BE-67443E8EF086}">
      <p15:sldGuideLst xmlns:p15="http://schemas.microsoft.com/office/powerpoint/2012/main">
        <p15:guide id="1" orient="horz" pos="2160">
          <p15:clr>
            <a:srgbClr val="FBAE40"/>
          </p15:clr>
        </p15:guide>
        <p15:guide id="4" orient="horz" pos="709">
          <p15:clr>
            <a:srgbClr val="FBAE40"/>
          </p15:clr>
        </p15:guide>
        <p15:guide id="6" orient="horz" pos="129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szeichen">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extplatzhalter 3"/>
          <p:cNvSpPr>
            <a:spLocks noGrp="1"/>
          </p:cNvSpPr>
          <p:nvPr>
            <p:ph type="body" sz="half" idx="2"/>
          </p:nvPr>
        </p:nvSpPr>
        <p:spPr>
          <a:xfrm>
            <a:off x="369212" y="1803380"/>
            <a:ext cx="11343363" cy="441326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144473282"/>
      </p:ext>
    </p:extLst>
  </p:cSld>
  <p:clrMapOvr>
    <a:masterClrMapping/>
  </p:clrMapOvr>
  <p:extLst>
    <p:ext uri="{DCECCB84-F9BA-43D5-87BE-67443E8EF086}">
      <p15:sldGuideLst xmlns:p15="http://schemas.microsoft.com/office/powerpoint/2012/main">
        <p15:guide id="4" orient="horz" pos="709">
          <p15:clr>
            <a:srgbClr val="FBAE40"/>
          </p15:clr>
        </p15:guide>
        <p15:guide id="6" orient="horz" pos="129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7" name="Textplatzhalter 3"/>
          <p:cNvSpPr>
            <a:spLocks noGrp="1"/>
          </p:cNvSpPr>
          <p:nvPr>
            <p:ph type="body" sz="half" idx="2" hasCustomPrompt="1"/>
          </p:nvPr>
        </p:nvSpPr>
        <p:spPr>
          <a:xfrm>
            <a:off x="369358" y="1773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851784812"/>
      </p:ext>
    </p:extLst>
  </p:cSld>
  <p:clrMapOvr>
    <a:masterClrMapping/>
  </p:clrMapOvr>
  <p:extLst>
    <p:ext uri="{DCECCB84-F9BA-43D5-87BE-67443E8EF086}">
      <p15:sldGuideLst xmlns:p15="http://schemas.microsoft.com/office/powerpoint/2012/main">
        <p15:guide id="4" orient="horz" pos="709">
          <p15:clr>
            <a:srgbClr val="FBAE40"/>
          </p15:clr>
        </p15:guide>
        <p15:guide id="10" orient="horz" pos="116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Überschrift_zweizeilig_mit_Unterüberschrift_und_Text">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itelplatzhalter 1"/>
          <p:cNvSpPr>
            <a:spLocks noGrp="1"/>
          </p:cNvSpPr>
          <p:nvPr>
            <p:ph type="title" hasCustomPrompt="1"/>
          </p:nvPr>
        </p:nvSpPr>
        <p:spPr>
          <a:xfrm>
            <a:off x="365475" y="205347"/>
            <a:ext cx="1027712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sp>
        <p:nvSpPr>
          <p:cNvPr id="12" name="Textplatzhalter 2"/>
          <p:cNvSpPr>
            <a:spLocks noGrp="1"/>
          </p:cNvSpPr>
          <p:nvPr>
            <p:ph type="body" sz="quarter" idx="10" hasCustomPrompt="1"/>
          </p:nvPr>
        </p:nvSpPr>
        <p:spPr>
          <a:xfrm>
            <a:off x="364584" y="177458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2" hasCustomPrompt="1"/>
          </p:nvPr>
        </p:nvSpPr>
        <p:spPr>
          <a:xfrm>
            <a:off x="369358" y="2281237"/>
            <a:ext cx="11343217"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781888240"/>
      </p:ext>
    </p:extLst>
  </p:cSld>
  <p:clrMapOvr>
    <a:masterClrMapping/>
  </p:clrMapOvr>
  <p:extLst>
    <p:ext uri="{DCECCB84-F9BA-43D5-87BE-67443E8EF086}">
      <p15:sldGuideLst xmlns:p15="http://schemas.microsoft.com/office/powerpoint/2012/main">
        <p15:guide id="4" orient="horz" pos="709">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Überschrift_zweizeilig_Text">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6" name="Textplatzhalter 3"/>
          <p:cNvSpPr>
            <a:spLocks noGrp="1"/>
          </p:cNvSpPr>
          <p:nvPr>
            <p:ph type="body" sz="half" idx="2" hasCustomPrompt="1"/>
          </p:nvPr>
        </p:nvSpPr>
        <p:spPr>
          <a:xfrm>
            <a:off x="369605" y="1809281"/>
            <a:ext cx="11342969"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3" name="Titelplatzhalter 1"/>
          <p:cNvSpPr>
            <a:spLocks noGrp="1"/>
          </p:cNvSpPr>
          <p:nvPr>
            <p:ph type="title" hasCustomPrompt="1"/>
          </p:nvPr>
        </p:nvSpPr>
        <p:spPr>
          <a:xfrm>
            <a:off x="365475" y="205347"/>
            <a:ext cx="1018822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7" name="Grafik 6"/>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03876813"/>
      </p:ext>
    </p:extLst>
  </p:cSld>
  <p:clrMapOvr>
    <a:masterClrMapping/>
  </p:clrMapOvr>
  <p:extLst>
    <p:ext uri="{DCECCB84-F9BA-43D5-87BE-67443E8EF086}">
      <p15:sldGuideLst xmlns:p15="http://schemas.microsoft.com/office/powerpoint/2012/main">
        <p15:guide id="4" orient="horz" pos="709">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Überschrift_zweizeilig_Aufzählungszeichen">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extplatzhalter 3"/>
          <p:cNvSpPr>
            <a:spLocks noGrp="1"/>
          </p:cNvSpPr>
          <p:nvPr>
            <p:ph type="body" sz="half" idx="2"/>
          </p:nvPr>
        </p:nvSpPr>
        <p:spPr>
          <a:xfrm>
            <a:off x="367096" y="1803381"/>
            <a:ext cx="11345480"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1" name="Titelplatzhalter 1"/>
          <p:cNvSpPr>
            <a:spLocks noGrp="1"/>
          </p:cNvSpPr>
          <p:nvPr>
            <p:ph type="title" hasCustomPrompt="1"/>
          </p:nvPr>
        </p:nvSpPr>
        <p:spPr>
          <a:xfrm>
            <a:off x="365475" y="205347"/>
            <a:ext cx="1019457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080843195"/>
      </p:ext>
    </p:extLst>
  </p:cSld>
  <p:clrMapOvr>
    <a:masterClrMapping/>
  </p:clrMapOvr>
  <p:extLst>
    <p:ext uri="{DCECCB84-F9BA-43D5-87BE-67443E8EF086}">
      <p15:sldGuideLst xmlns:p15="http://schemas.microsoft.com/office/powerpoint/2012/main">
        <p15:guide id="4" orient="horz" pos="709">
          <p15:clr>
            <a:srgbClr val="FBAE40"/>
          </p15:clr>
        </p15:guide>
        <p15:guide id="6" orient="horz" pos="129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Ild_links_Aufzählungszeichen">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Bildplatzhalter 2"/>
          <p:cNvSpPr>
            <a:spLocks noGrp="1"/>
          </p:cNvSpPr>
          <p:nvPr>
            <p:ph type="pic" idx="1"/>
          </p:nvPr>
        </p:nvSpPr>
        <p:spPr>
          <a:xfrm>
            <a:off x="479425" y="1850791"/>
            <a:ext cx="3325659" cy="467383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2" name="Textplatzhalter 3"/>
          <p:cNvSpPr>
            <a:spLocks noGrp="1"/>
          </p:cNvSpPr>
          <p:nvPr>
            <p:ph type="body" sz="half" idx="10"/>
          </p:nvPr>
        </p:nvSpPr>
        <p:spPr>
          <a:xfrm>
            <a:off x="4494524" y="1803381"/>
            <a:ext cx="4351411"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634646763"/>
      </p:ext>
    </p:extLst>
  </p:cSld>
  <p:clrMapOvr>
    <a:masterClrMapping/>
  </p:clrMapOvr>
  <p:extLst>
    <p:ext uri="{DCECCB84-F9BA-43D5-87BE-67443E8EF086}">
      <p15:sldGuideLst xmlns:p15="http://schemas.microsoft.com/office/powerpoint/2012/main">
        <p15:guide id="4" orient="horz" pos="709">
          <p15:clr>
            <a:srgbClr val="FBAE40"/>
          </p15:clr>
        </p15:guide>
        <p15:guide id="10" orient="horz" pos="1162" userDrawn="1">
          <p15:clr>
            <a:srgbClr val="FBAE40"/>
          </p15:clr>
        </p15:guide>
        <p15:guide id="12" orient="horz" pos="411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a16="http://schemas.microsoft.com/office/drawing/2014/main" id="{2AECA3F4-6DCE-1B44-A219-80DC499C6570}"/>
              </a:ext>
            </a:extLst>
          </p:cNvPr>
          <p:cNvCxnSpPr/>
          <p:nvPr userDrawn="1"/>
        </p:nvCxnSpPr>
        <p:spPr>
          <a:xfrm>
            <a:off x="0" y="1489275"/>
            <a:ext cx="12192000"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2294838"/>
      </p:ext>
    </p:extLst>
  </p:cSld>
  <p:clrMap bg1="lt1" tx1="dk1" bg2="lt2" tx2="dk2" accent1="accent1" accent2="accent2" accent3="accent3" accent4="accent4" accent5="accent5" accent6="accent6" hlink="hlink" folHlink="folHlink"/>
  <p:sldLayoutIdLst>
    <p:sldLayoutId id="2147483677" r:id="rId1"/>
    <p:sldLayoutId id="2147483660" r:id="rId2"/>
    <p:sldLayoutId id="2147483662" r:id="rId3"/>
    <p:sldLayoutId id="2147483686" r:id="rId4"/>
    <p:sldLayoutId id="2147483684" r:id="rId5"/>
    <p:sldLayoutId id="2147483678" r:id="rId6"/>
    <p:sldLayoutId id="2147483685" r:id="rId7"/>
    <p:sldLayoutId id="2147483689" r:id="rId8"/>
    <p:sldLayoutId id="2147483679" r:id="rId9"/>
    <p:sldLayoutId id="2147483681" r:id="rId10"/>
    <p:sldLayoutId id="2147483680" r:id="rId11"/>
    <p:sldLayoutId id="2147483690" r:id="rId12"/>
    <p:sldLayoutId id="2147483682" r:id="rId13"/>
    <p:sldLayoutId id="2147483691" r:id="rId14"/>
    <p:sldLayoutId id="2147483687" r:id="rId15"/>
    <p:sldLayoutId id="2147483688" r:id="rId16"/>
    <p:sldLayoutId id="2147483692" r:id="rId17"/>
    <p:sldLayoutId id="2147483693" r:id="rId18"/>
  </p:sldLayoutIdLst>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78" userDrawn="1">
          <p15:clr>
            <a:srgbClr val="F26B43"/>
          </p15:clr>
        </p15:guide>
        <p15:guide id="3" pos="302" userDrawn="1">
          <p15:clr>
            <a:srgbClr val="F26B43"/>
          </p15:clr>
        </p15:guide>
        <p15:guide id="25" orient="horz" pos="709" userDrawn="1">
          <p15:clr>
            <a:srgbClr val="F26B43"/>
          </p15:clr>
        </p15:guide>
        <p15:guide id="27" orient="horz" pos="415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 Id="rId9" Type="http://schemas.openxmlformats.org/officeDocument/2006/relationships/image" Target="../media/image15.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7.png"/><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8.png"/><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sz="3200" b="1" dirty="0"/>
              <a:t>„DAS </a:t>
            </a:r>
            <a:r>
              <a:rPr lang="de-DE" sz="3200" b="1" dirty="0" err="1"/>
              <a:t>GROßE</a:t>
            </a:r>
            <a:r>
              <a:rPr lang="de-DE" sz="3200" b="1" dirty="0"/>
              <a:t> AFM VERSICHERUNGSQUIZ“</a:t>
            </a:r>
          </a:p>
        </p:txBody>
      </p:sp>
      <p:pic>
        <p:nvPicPr>
          <p:cNvPr id="4" name="Grafik 3">
            <a:extLst>
              <a:ext uri="{FF2B5EF4-FFF2-40B4-BE49-F238E27FC236}">
                <a16:creationId xmlns:a16="http://schemas.microsoft.com/office/drawing/2014/main" id="{15477C19-D292-4C6F-96B1-FEA0CB392D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4044" y="1604720"/>
            <a:ext cx="8983912" cy="5056137"/>
          </a:xfrm>
          <a:prstGeom prst="rect">
            <a:avLst/>
          </a:prstGeom>
          <a:ln>
            <a:noFill/>
          </a:ln>
          <a:effectLst>
            <a:softEdge rad="112500"/>
          </a:effectLst>
        </p:spPr>
      </p:pic>
    </p:spTree>
    <p:extLst>
      <p:ext uri="{BB962C8B-B14F-4D97-AF65-F5344CB8AC3E}">
        <p14:creationId xmlns:p14="http://schemas.microsoft.com/office/powerpoint/2010/main" val="19868277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D0413B92-B345-41BC-A590-E15C919CC882}"/>
              </a:ext>
            </a:extLst>
          </p:cNvPr>
          <p:cNvSpPr>
            <a:spLocks noGrp="1"/>
          </p:cNvSpPr>
          <p:nvPr>
            <p:ph type="sldNum" sz="quarter" idx="4"/>
          </p:nvPr>
        </p:nvSpPr>
        <p:spPr/>
        <p:txBody>
          <a:bodyPr/>
          <a:lstStyle/>
          <a:p>
            <a:fld id="{EA952CFE-AF4B-4BE9-B2E2-E1420D3F9B32}" type="slidenum">
              <a:rPr lang="de-DE" smtClean="0"/>
              <a:pPr/>
              <a:t>10</a:t>
            </a:fld>
            <a:endParaRPr lang="de-DE" dirty="0"/>
          </a:p>
        </p:txBody>
      </p:sp>
      <p:sp>
        <p:nvSpPr>
          <p:cNvPr id="3" name="Textplatzhalter 2">
            <a:extLst>
              <a:ext uri="{FF2B5EF4-FFF2-40B4-BE49-F238E27FC236}">
                <a16:creationId xmlns:a16="http://schemas.microsoft.com/office/drawing/2014/main" id="{8E92C784-7AE9-4929-94E1-DF476B2A8EE8}"/>
              </a:ext>
            </a:extLst>
          </p:cNvPr>
          <p:cNvSpPr>
            <a:spLocks noGrp="1"/>
          </p:cNvSpPr>
          <p:nvPr>
            <p:ph type="body" sz="quarter" idx="10"/>
          </p:nvPr>
        </p:nvSpPr>
        <p:spPr>
          <a:xfrm>
            <a:off x="364220" y="1689332"/>
            <a:ext cx="11347991" cy="395680"/>
          </a:xfrm>
        </p:spPr>
        <p:txBody>
          <a:bodyPr/>
          <a:lstStyle/>
          <a:p>
            <a:r>
              <a:rPr lang="de-DE" dirty="0"/>
              <a:t>Warum dieses Thema jetzt Priorität braucht</a:t>
            </a:r>
          </a:p>
        </p:txBody>
      </p:sp>
      <p:sp>
        <p:nvSpPr>
          <p:cNvPr id="5" name="Titel 4">
            <a:extLst>
              <a:ext uri="{FF2B5EF4-FFF2-40B4-BE49-F238E27FC236}">
                <a16:creationId xmlns:a16="http://schemas.microsoft.com/office/drawing/2014/main" id="{40CA9774-8673-42A0-ABB8-6B34EB562C2A}"/>
              </a:ext>
            </a:extLst>
          </p:cNvPr>
          <p:cNvSpPr>
            <a:spLocks noGrp="1"/>
          </p:cNvSpPr>
          <p:nvPr>
            <p:ph type="title"/>
          </p:nvPr>
        </p:nvSpPr>
        <p:spPr/>
        <p:txBody>
          <a:bodyPr/>
          <a:lstStyle/>
          <a:p>
            <a:r>
              <a:rPr lang="de-DE" dirty="0"/>
              <a:t>„Die Zukunft der Beratung – ein Blick nach vorne“</a:t>
            </a:r>
          </a:p>
        </p:txBody>
      </p:sp>
      <p:sp>
        <p:nvSpPr>
          <p:cNvPr id="6" name="Textplatzhalter 3">
            <a:extLst>
              <a:ext uri="{FF2B5EF4-FFF2-40B4-BE49-F238E27FC236}">
                <a16:creationId xmlns:a16="http://schemas.microsoft.com/office/drawing/2014/main" id="{C77CFB5D-63E2-4E45-8C3E-16FCCB03EC5B}"/>
              </a:ext>
            </a:extLst>
          </p:cNvPr>
          <p:cNvSpPr>
            <a:spLocks noGrp="1"/>
          </p:cNvSpPr>
          <p:nvPr>
            <p:ph type="body" sz="half" idx="2"/>
          </p:nvPr>
        </p:nvSpPr>
        <p:spPr>
          <a:xfrm>
            <a:off x="364220" y="2399891"/>
            <a:ext cx="11732996" cy="4087906"/>
          </a:xfrm>
        </p:spPr>
        <p:txBody>
          <a:bodyPr/>
          <a:lstStyle/>
          <a:p>
            <a:pPr>
              <a:spcAft>
                <a:spcPts val="1200"/>
              </a:spcAft>
            </a:pPr>
            <a:r>
              <a:rPr lang="de-DE" b="1" dirty="0"/>
              <a:t>Der Übergang wird nicht automatisch gelingen.</a:t>
            </a:r>
            <a:endParaRPr lang="de-DE" dirty="0"/>
          </a:p>
          <a:p>
            <a:pPr marL="800100" lvl="1" indent="-342900">
              <a:spcBef>
                <a:spcPts val="1400"/>
              </a:spcBef>
              <a:spcAft>
                <a:spcPts val="1400"/>
              </a:spcAft>
              <a:buFont typeface="Arial" panose="020B0604020202020204" pitchFamily="34" charset="0"/>
              <a:buChar char="•"/>
            </a:pPr>
            <a:r>
              <a:rPr lang="de-DE" sz="1800" b="1" dirty="0">
                <a:solidFill>
                  <a:srgbClr val="1D2D4B"/>
                </a:solidFill>
                <a:latin typeface="Arial" panose="020B0604020202020204" pitchFamily="34" charset="0"/>
                <a:cs typeface="Arial" panose="020B0604020202020204" pitchFamily="34" charset="0"/>
              </a:rPr>
              <a:t>Zu wenig Nachwuchs: </a:t>
            </a:r>
            <a:r>
              <a:rPr lang="de-DE" sz="1800" dirty="0">
                <a:solidFill>
                  <a:srgbClr val="1D2D4B"/>
                </a:solidFill>
                <a:latin typeface="Arial" panose="020B0604020202020204" pitchFamily="34" charset="0"/>
                <a:cs typeface="Arial" panose="020B0604020202020204" pitchFamily="34" charset="0"/>
              </a:rPr>
              <a:t>aktuelle Frequenz reicht nicht aus</a:t>
            </a:r>
          </a:p>
          <a:p>
            <a:pPr marL="800100" lvl="1" indent="-342900">
              <a:spcBef>
                <a:spcPts val="1400"/>
              </a:spcBef>
              <a:spcAft>
                <a:spcPts val="1400"/>
              </a:spcAft>
              <a:buFont typeface="Arial" panose="020B0604020202020204" pitchFamily="34" charset="0"/>
              <a:buChar char="•"/>
            </a:pPr>
            <a:r>
              <a:rPr lang="de-DE" sz="1800" b="1" dirty="0">
                <a:solidFill>
                  <a:srgbClr val="1D2D4B"/>
                </a:solidFill>
                <a:latin typeface="Arial" panose="020B0604020202020204" pitchFamily="34" charset="0"/>
                <a:cs typeface="Arial" panose="020B0604020202020204" pitchFamily="34" charset="0"/>
              </a:rPr>
              <a:t>Fokus &amp; Initiative: </a:t>
            </a:r>
            <a:r>
              <a:rPr lang="de-DE" sz="1800" dirty="0">
                <a:solidFill>
                  <a:srgbClr val="1D2D4B"/>
                </a:solidFill>
                <a:latin typeface="Arial" panose="020B0604020202020204" pitchFamily="34" charset="0"/>
                <a:cs typeface="Arial" panose="020B0604020202020204" pitchFamily="34" charset="0"/>
              </a:rPr>
              <a:t>Mitarbeitergewinnung und Bindung</a:t>
            </a:r>
          </a:p>
          <a:p>
            <a:pPr marL="800100" lvl="1" indent="-342900">
              <a:spcBef>
                <a:spcPts val="1400"/>
              </a:spcBef>
              <a:spcAft>
                <a:spcPts val="1400"/>
              </a:spcAft>
              <a:buFont typeface="Arial" panose="020B0604020202020204" pitchFamily="34" charset="0"/>
              <a:buChar char="•"/>
            </a:pPr>
            <a:r>
              <a:rPr lang="de-DE" sz="1800" b="1" dirty="0">
                <a:solidFill>
                  <a:srgbClr val="1D2D4B"/>
                </a:solidFill>
                <a:latin typeface="Arial" panose="020B0604020202020204" pitchFamily="34" charset="0"/>
                <a:cs typeface="Arial" panose="020B0604020202020204" pitchFamily="34" charset="0"/>
              </a:rPr>
              <a:t>Mehr als Bestandserhalt: </a:t>
            </a:r>
            <a:r>
              <a:rPr lang="de-DE" sz="1800" dirty="0">
                <a:solidFill>
                  <a:srgbClr val="1D2D4B"/>
                </a:solidFill>
                <a:latin typeface="Arial" panose="020B0604020202020204" pitchFamily="34" charset="0"/>
                <a:cs typeface="Arial" panose="020B0604020202020204" pitchFamily="34" charset="0"/>
              </a:rPr>
              <a:t>Entwicklung, Wachstum, Zukunftsfähigkeit</a:t>
            </a:r>
          </a:p>
          <a:p>
            <a:pPr marL="800100" lvl="1" indent="-342900">
              <a:spcBef>
                <a:spcPts val="1400"/>
              </a:spcBef>
              <a:spcAft>
                <a:spcPts val="1400"/>
              </a:spcAft>
              <a:buFont typeface="Arial" panose="020B0604020202020204" pitchFamily="34" charset="0"/>
              <a:buChar char="•"/>
            </a:pPr>
            <a:r>
              <a:rPr lang="de-DE" sz="1800" b="1" dirty="0">
                <a:solidFill>
                  <a:srgbClr val="1D2D4B"/>
                </a:solidFill>
                <a:latin typeface="Arial" panose="020B0604020202020204" pitchFamily="34" charset="0"/>
                <a:cs typeface="Arial" panose="020B0604020202020204" pitchFamily="34" charset="0"/>
              </a:rPr>
              <a:t>Gemeinsame Aufgabe: </a:t>
            </a:r>
            <a:r>
              <a:rPr lang="de-DE" sz="1800" dirty="0">
                <a:solidFill>
                  <a:srgbClr val="1D2D4B"/>
                </a:solidFill>
                <a:latin typeface="Arial" panose="020B0604020202020204" pitchFamily="34" charset="0"/>
                <a:cs typeface="Arial" panose="020B0604020202020204" pitchFamily="34" charset="0"/>
              </a:rPr>
              <a:t>nicht nur zentral/unternehmensseitig lösbar</a:t>
            </a:r>
          </a:p>
          <a:p>
            <a:pPr marL="800100" lvl="1" indent="-342900">
              <a:spcBef>
                <a:spcPts val="1400"/>
              </a:spcBef>
              <a:spcAft>
                <a:spcPts val="1400"/>
              </a:spcAft>
              <a:buFont typeface="Arial" panose="020B0604020202020204" pitchFamily="34" charset="0"/>
              <a:buChar char="•"/>
            </a:pPr>
            <a:r>
              <a:rPr lang="de-DE" sz="1800" b="1" dirty="0">
                <a:solidFill>
                  <a:srgbClr val="1D2D4B"/>
                </a:solidFill>
                <a:latin typeface="Arial" panose="020B0604020202020204" pitchFamily="34" charset="0"/>
                <a:cs typeface="Arial" panose="020B0604020202020204" pitchFamily="34" charset="0"/>
              </a:rPr>
              <a:t>Individueller Stellenwert: </a:t>
            </a:r>
            <a:r>
              <a:rPr lang="de-DE" sz="1800" dirty="0">
                <a:solidFill>
                  <a:srgbClr val="1D2D4B"/>
                </a:solidFill>
                <a:latin typeface="Arial" panose="020B0604020202020204" pitchFamily="34" charset="0"/>
                <a:cs typeface="Arial" panose="020B0604020202020204" pitchFamily="34" charset="0"/>
              </a:rPr>
              <a:t>Exitstrategie</a:t>
            </a:r>
          </a:p>
          <a:p>
            <a:r>
              <a:rPr lang="de-DE" sz="1600" b="1" dirty="0"/>
              <a:t>Impuls:</a:t>
            </a:r>
            <a:br>
              <a:rPr lang="de-DE" sz="1600" dirty="0"/>
            </a:br>
            <a:r>
              <a:rPr lang="de-DE" sz="1600" i="1" dirty="0"/>
              <a:t>Diese Herausforderung löst sich nicht nebenbei im Tagesgeschäft. Sie braucht Priorität. Und sie kann nicht allein zentral organisiert werden. Wenn wir neue Mitarbeiter gewinnen wollen, brauchen wir die ganze Organisation.</a:t>
            </a:r>
          </a:p>
          <a:p>
            <a:endParaRPr lang="de-DE" dirty="0"/>
          </a:p>
        </p:txBody>
      </p:sp>
    </p:spTree>
    <p:extLst>
      <p:ext uri="{BB962C8B-B14F-4D97-AF65-F5344CB8AC3E}">
        <p14:creationId xmlns:p14="http://schemas.microsoft.com/office/powerpoint/2010/main" val="22590720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D0413B92-B345-41BC-A590-E15C919CC882}"/>
              </a:ext>
            </a:extLst>
          </p:cNvPr>
          <p:cNvSpPr>
            <a:spLocks noGrp="1"/>
          </p:cNvSpPr>
          <p:nvPr>
            <p:ph type="sldNum" sz="quarter" idx="4"/>
          </p:nvPr>
        </p:nvSpPr>
        <p:spPr/>
        <p:txBody>
          <a:bodyPr/>
          <a:lstStyle/>
          <a:p>
            <a:fld id="{EA952CFE-AF4B-4BE9-B2E2-E1420D3F9B32}" type="slidenum">
              <a:rPr lang="de-DE" smtClean="0"/>
              <a:pPr/>
              <a:t>11</a:t>
            </a:fld>
            <a:endParaRPr lang="de-DE" dirty="0"/>
          </a:p>
        </p:txBody>
      </p:sp>
      <p:sp>
        <p:nvSpPr>
          <p:cNvPr id="3" name="Textplatzhalter 2">
            <a:extLst>
              <a:ext uri="{FF2B5EF4-FFF2-40B4-BE49-F238E27FC236}">
                <a16:creationId xmlns:a16="http://schemas.microsoft.com/office/drawing/2014/main" id="{8E92C784-7AE9-4929-94E1-DF476B2A8EE8}"/>
              </a:ext>
            </a:extLst>
          </p:cNvPr>
          <p:cNvSpPr>
            <a:spLocks noGrp="1"/>
          </p:cNvSpPr>
          <p:nvPr>
            <p:ph type="body" sz="quarter" idx="10"/>
          </p:nvPr>
        </p:nvSpPr>
        <p:spPr>
          <a:xfrm>
            <a:off x="364220" y="1689332"/>
            <a:ext cx="11347991" cy="395680"/>
          </a:xfrm>
        </p:spPr>
        <p:txBody>
          <a:bodyPr/>
          <a:lstStyle/>
          <a:p>
            <a:r>
              <a:rPr lang="de-DE" dirty="0"/>
              <a:t>Gemeinsam in die Umsetzung</a:t>
            </a:r>
          </a:p>
        </p:txBody>
      </p:sp>
      <p:sp>
        <p:nvSpPr>
          <p:cNvPr id="5" name="Titel 4">
            <a:extLst>
              <a:ext uri="{FF2B5EF4-FFF2-40B4-BE49-F238E27FC236}">
                <a16:creationId xmlns:a16="http://schemas.microsoft.com/office/drawing/2014/main" id="{40CA9774-8673-42A0-ABB8-6B34EB562C2A}"/>
              </a:ext>
            </a:extLst>
          </p:cNvPr>
          <p:cNvSpPr>
            <a:spLocks noGrp="1"/>
          </p:cNvSpPr>
          <p:nvPr>
            <p:ph type="title"/>
          </p:nvPr>
        </p:nvSpPr>
        <p:spPr/>
        <p:txBody>
          <a:bodyPr/>
          <a:lstStyle/>
          <a:p>
            <a:r>
              <a:rPr lang="de-DE" dirty="0"/>
              <a:t>„Die Zukunft der Beratung – ein Blick nach vorne“</a:t>
            </a:r>
          </a:p>
        </p:txBody>
      </p:sp>
      <p:sp>
        <p:nvSpPr>
          <p:cNvPr id="6" name="Textplatzhalter 3">
            <a:extLst>
              <a:ext uri="{FF2B5EF4-FFF2-40B4-BE49-F238E27FC236}">
                <a16:creationId xmlns:a16="http://schemas.microsoft.com/office/drawing/2014/main" id="{C77CFB5D-63E2-4E45-8C3E-16FCCB03EC5B}"/>
              </a:ext>
            </a:extLst>
          </p:cNvPr>
          <p:cNvSpPr>
            <a:spLocks noGrp="1"/>
          </p:cNvSpPr>
          <p:nvPr>
            <p:ph type="body" sz="half" idx="2"/>
          </p:nvPr>
        </p:nvSpPr>
        <p:spPr>
          <a:xfrm>
            <a:off x="364220" y="2399891"/>
            <a:ext cx="11732996" cy="4317390"/>
          </a:xfrm>
        </p:spPr>
        <p:txBody>
          <a:bodyPr/>
          <a:lstStyle/>
          <a:p>
            <a:pPr>
              <a:spcAft>
                <a:spcPts val="1200"/>
              </a:spcAft>
            </a:pPr>
            <a:r>
              <a:rPr lang="de-DE" b="1" dirty="0"/>
              <a:t>Allein können wir wenig erreichen – gemeinsam sehr viel.</a:t>
            </a:r>
            <a:endParaRPr lang="de-DE" dirty="0"/>
          </a:p>
          <a:p>
            <a:pPr marL="800100" lvl="1" indent="-342900">
              <a:spcBef>
                <a:spcPts val="1800"/>
              </a:spcBef>
              <a:spcAft>
                <a:spcPts val="1800"/>
              </a:spcAft>
              <a:buFont typeface="Arial" panose="020B0604020202020204" pitchFamily="34" charset="0"/>
              <a:buChar char="•"/>
            </a:pPr>
            <a:r>
              <a:rPr lang="de-DE" sz="1800" b="1" dirty="0">
                <a:solidFill>
                  <a:srgbClr val="1D2D4B"/>
                </a:solidFill>
                <a:latin typeface="Arial" panose="020B0604020202020204" pitchFamily="34" charset="0"/>
                <a:cs typeface="Arial" panose="020B0604020202020204" pitchFamily="34" charset="0"/>
              </a:rPr>
              <a:t>Jedes Netzwerk zählt: </a:t>
            </a:r>
            <a:r>
              <a:rPr lang="de-DE" sz="1800" dirty="0">
                <a:solidFill>
                  <a:srgbClr val="1D2D4B"/>
                </a:solidFill>
                <a:latin typeface="Arial" panose="020B0604020202020204" pitchFamily="34" charset="0"/>
                <a:cs typeface="Arial" panose="020B0604020202020204" pitchFamily="34" charset="0"/>
              </a:rPr>
              <a:t>jeder kann Teil der Lösung sein </a:t>
            </a:r>
          </a:p>
          <a:p>
            <a:pPr marL="800100" lvl="1" indent="-342900">
              <a:spcBef>
                <a:spcPts val="1800"/>
              </a:spcBef>
              <a:spcAft>
                <a:spcPts val="1800"/>
              </a:spcAft>
              <a:buFont typeface="Arial" panose="020B0604020202020204" pitchFamily="34" charset="0"/>
              <a:buChar char="•"/>
            </a:pPr>
            <a:r>
              <a:rPr lang="de-DE" sz="1800" b="1" dirty="0">
                <a:solidFill>
                  <a:srgbClr val="1D2D4B"/>
                </a:solidFill>
                <a:latin typeface="Arial" panose="020B0604020202020204" pitchFamily="34" charset="0"/>
                <a:cs typeface="Arial" panose="020B0604020202020204" pitchFamily="34" charset="0"/>
              </a:rPr>
              <a:t>Jung holt Jung: </a:t>
            </a:r>
            <a:r>
              <a:rPr lang="de-DE" sz="1800" dirty="0">
                <a:solidFill>
                  <a:srgbClr val="1D2D4B"/>
                </a:solidFill>
                <a:latin typeface="Arial" panose="020B0604020202020204" pitchFamily="34" charset="0"/>
                <a:cs typeface="Arial" panose="020B0604020202020204" pitchFamily="34" charset="0"/>
              </a:rPr>
              <a:t>Dynamik im Zugang zu neuen Talenten</a:t>
            </a:r>
          </a:p>
          <a:p>
            <a:pPr marL="800100" lvl="1" indent="-342900">
              <a:spcBef>
                <a:spcPts val="1800"/>
              </a:spcBef>
              <a:spcAft>
                <a:spcPts val="1800"/>
              </a:spcAft>
              <a:buFont typeface="Arial" panose="020B0604020202020204" pitchFamily="34" charset="0"/>
              <a:buChar char="•"/>
            </a:pPr>
            <a:r>
              <a:rPr lang="de-DE" sz="1800" b="1" dirty="0">
                <a:solidFill>
                  <a:srgbClr val="1D2D4B"/>
                </a:solidFill>
                <a:latin typeface="Arial" panose="020B0604020202020204" pitchFamily="34" charset="0"/>
                <a:cs typeface="Arial" panose="020B0604020202020204" pitchFamily="34" charset="0"/>
              </a:rPr>
              <a:t>Entwicklung: </a:t>
            </a:r>
            <a:r>
              <a:rPr lang="de-DE" sz="1800" dirty="0">
                <a:solidFill>
                  <a:srgbClr val="1D2D4B"/>
                </a:solidFill>
                <a:latin typeface="Arial" panose="020B0604020202020204" pitchFamily="34" charset="0"/>
                <a:cs typeface="Arial" panose="020B0604020202020204" pitchFamily="34" charset="0"/>
              </a:rPr>
              <a:t>Neue Menschen = neue Perspektiven, Skills, Impulse</a:t>
            </a:r>
          </a:p>
          <a:p>
            <a:pPr marL="800100" lvl="1" indent="-342900">
              <a:spcBef>
                <a:spcPts val="1800"/>
              </a:spcBef>
              <a:spcAft>
                <a:spcPts val="1800"/>
              </a:spcAft>
              <a:buFont typeface="Arial" panose="020B0604020202020204" pitchFamily="34" charset="0"/>
              <a:buChar char="•"/>
            </a:pPr>
            <a:r>
              <a:rPr lang="de-DE" sz="1800" b="1" dirty="0">
                <a:solidFill>
                  <a:srgbClr val="1D2D4B"/>
                </a:solidFill>
                <a:latin typeface="Arial" panose="020B0604020202020204" pitchFamily="34" charset="0"/>
                <a:cs typeface="Arial" panose="020B0604020202020204" pitchFamily="34" charset="0"/>
              </a:rPr>
              <a:t>Echte Chancen: </a:t>
            </a:r>
            <a:r>
              <a:rPr lang="de-DE" sz="1800" dirty="0">
                <a:solidFill>
                  <a:srgbClr val="1D2D4B"/>
                </a:solidFill>
                <a:latin typeface="Arial" panose="020B0604020202020204" pitchFamily="34" charset="0"/>
                <a:cs typeface="Arial" panose="020B0604020202020204" pitchFamily="34" charset="0"/>
              </a:rPr>
              <a:t>Unterstützung, Vertrauen, Verantwortung</a:t>
            </a:r>
          </a:p>
          <a:p>
            <a:r>
              <a:rPr lang="de-DE" sz="1600" b="1" dirty="0"/>
              <a:t>Impuls:</a:t>
            </a:r>
            <a:br>
              <a:rPr lang="de-DE" sz="1600" dirty="0"/>
            </a:br>
            <a:r>
              <a:rPr lang="de-DE" sz="1600" i="1" dirty="0"/>
              <a:t>Wir möchten motivieren, dieses Thema aktiv mitzutragen. Jeder Hinweis, jedes Gespräch und jeder Kontakt kann helfen, neue Menschen für </a:t>
            </a:r>
            <a:r>
              <a:rPr lang="de-DE" sz="1600" i="1" dirty="0" err="1"/>
              <a:t>afm</a:t>
            </a:r>
            <a:r>
              <a:rPr lang="de-DE" sz="1600" i="1" dirty="0"/>
              <a:t> zu gewinnen und langfristig einzubinden.</a:t>
            </a:r>
            <a:endParaRPr lang="de-DE" dirty="0"/>
          </a:p>
        </p:txBody>
      </p:sp>
    </p:spTree>
    <p:extLst>
      <p:ext uri="{BB962C8B-B14F-4D97-AF65-F5344CB8AC3E}">
        <p14:creationId xmlns:p14="http://schemas.microsoft.com/office/powerpoint/2010/main" val="1954106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D0413B92-B345-41BC-A590-E15C919CC882}"/>
              </a:ext>
            </a:extLst>
          </p:cNvPr>
          <p:cNvSpPr>
            <a:spLocks noGrp="1"/>
          </p:cNvSpPr>
          <p:nvPr>
            <p:ph type="sldNum" sz="quarter" idx="4"/>
          </p:nvPr>
        </p:nvSpPr>
        <p:spPr/>
        <p:txBody>
          <a:bodyPr/>
          <a:lstStyle/>
          <a:p>
            <a:fld id="{EA952CFE-AF4B-4BE9-B2E2-E1420D3F9B32}" type="slidenum">
              <a:rPr lang="de-DE" smtClean="0"/>
              <a:pPr/>
              <a:t>12</a:t>
            </a:fld>
            <a:endParaRPr lang="de-DE" dirty="0"/>
          </a:p>
        </p:txBody>
      </p:sp>
      <p:sp>
        <p:nvSpPr>
          <p:cNvPr id="3" name="Textplatzhalter 2">
            <a:extLst>
              <a:ext uri="{FF2B5EF4-FFF2-40B4-BE49-F238E27FC236}">
                <a16:creationId xmlns:a16="http://schemas.microsoft.com/office/drawing/2014/main" id="{8E92C784-7AE9-4929-94E1-DF476B2A8EE8}"/>
              </a:ext>
            </a:extLst>
          </p:cNvPr>
          <p:cNvSpPr>
            <a:spLocks noGrp="1"/>
          </p:cNvSpPr>
          <p:nvPr>
            <p:ph type="body" sz="quarter" idx="10"/>
          </p:nvPr>
        </p:nvSpPr>
        <p:spPr>
          <a:xfrm>
            <a:off x="364220" y="1689332"/>
            <a:ext cx="11347991" cy="395680"/>
          </a:xfrm>
        </p:spPr>
        <p:txBody>
          <a:bodyPr/>
          <a:lstStyle/>
          <a:p>
            <a:r>
              <a:rPr lang="de-DE" dirty="0" err="1"/>
              <a:t>afm</a:t>
            </a:r>
            <a:r>
              <a:rPr lang="de-DE" dirty="0"/>
              <a:t> 2.0 – Gestaltung des Generationswechsels</a:t>
            </a:r>
          </a:p>
        </p:txBody>
      </p:sp>
      <p:sp>
        <p:nvSpPr>
          <p:cNvPr id="5" name="Titel 4">
            <a:extLst>
              <a:ext uri="{FF2B5EF4-FFF2-40B4-BE49-F238E27FC236}">
                <a16:creationId xmlns:a16="http://schemas.microsoft.com/office/drawing/2014/main" id="{40CA9774-8673-42A0-ABB8-6B34EB562C2A}"/>
              </a:ext>
            </a:extLst>
          </p:cNvPr>
          <p:cNvSpPr>
            <a:spLocks noGrp="1"/>
          </p:cNvSpPr>
          <p:nvPr>
            <p:ph type="title"/>
          </p:nvPr>
        </p:nvSpPr>
        <p:spPr/>
        <p:txBody>
          <a:bodyPr/>
          <a:lstStyle/>
          <a:p>
            <a:r>
              <a:rPr lang="de-DE" dirty="0"/>
              <a:t>„Die Zukunft der Beratung – ein Blick nach vorne“</a:t>
            </a:r>
          </a:p>
        </p:txBody>
      </p:sp>
      <p:sp>
        <p:nvSpPr>
          <p:cNvPr id="6" name="Textplatzhalter 3">
            <a:extLst>
              <a:ext uri="{FF2B5EF4-FFF2-40B4-BE49-F238E27FC236}">
                <a16:creationId xmlns:a16="http://schemas.microsoft.com/office/drawing/2014/main" id="{C77CFB5D-63E2-4E45-8C3E-16FCCB03EC5B}"/>
              </a:ext>
            </a:extLst>
          </p:cNvPr>
          <p:cNvSpPr>
            <a:spLocks noGrp="1"/>
          </p:cNvSpPr>
          <p:nvPr>
            <p:ph type="body" sz="half" idx="2"/>
          </p:nvPr>
        </p:nvSpPr>
        <p:spPr>
          <a:xfrm>
            <a:off x="364220" y="2399891"/>
            <a:ext cx="11732996" cy="4317390"/>
          </a:xfrm>
        </p:spPr>
        <p:txBody>
          <a:bodyPr/>
          <a:lstStyle/>
          <a:p>
            <a:pPr>
              <a:spcAft>
                <a:spcPts val="1200"/>
              </a:spcAft>
            </a:pPr>
            <a:r>
              <a:rPr lang="de-DE" b="1" dirty="0"/>
              <a:t>Die ersten 30 Jahre waren stark – die nächsten können stärker werden.</a:t>
            </a:r>
            <a:endParaRPr lang="de-DE" dirty="0"/>
          </a:p>
          <a:p>
            <a:pPr marL="800100" lvl="1" indent="-342900">
              <a:spcBef>
                <a:spcPts val="1800"/>
              </a:spcBef>
              <a:spcAft>
                <a:spcPts val="1800"/>
              </a:spcAft>
              <a:buFont typeface="Arial" panose="020B0604020202020204" pitchFamily="34" charset="0"/>
              <a:buChar char="•"/>
            </a:pPr>
            <a:r>
              <a:rPr lang="de-DE" sz="1800" b="1" dirty="0">
                <a:solidFill>
                  <a:srgbClr val="1D2D4B"/>
                </a:solidFill>
                <a:latin typeface="Arial" panose="020B0604020202020204" pitchFamily="34" charset="0"/>
                <a:cs typeface="Arial" panose="020B0604020202020204" pitchFamily="34" charset="0"/>
              </a:rPr>
              <a:t>Erfolgsbasis: </a:t>
            </a:r>
            <a:r>
              <a:rPr lang="de-DE" sz="1800" dirty="0">
                <a:solidFill>
                  <a:srgbClr val="1D2D4B"/>
                </a:solidFill>
                <a:latin typeface="Arial" panose="020B0604020202020204" pitchFamily="34" charset="0"/>
                <a:cs typeface="Arial" panose="020B0604020202020204" pitchFamily="34" charset="0"/>
              </a:rPr>
              <a:t>gemeinsame Vision, Zusammenhalt, Ausbildung</a:t>
            </a:r>
          </a:p>
          <a:p>
            <a:pPr marL="800100" lvl="1" indent="-342900">
              <a:spcBef>
                <a:spcPts val="1800"/>
              </a:spcBef>
              <a:spcAft>
                <a:spcPts val="1800"/>
              </a:spcAft>
              <a:buFont typeface="Arial" panose="020B0604020202020204" pitchFamily="34" charset="0"/>
              <a:buChar char="•"/>
            </a:pPr>
            <a:r>
              <a:rPr lang="de-DE" sz="1800" b="1" dirty="0">
                <a:solidFill>
                  <a:srgbClr val="1D2D4B"/>
                </a:solidFill>
                <a:latin typeface="Arial" panose="020B0604020202020204" pitchFamily="34" charset="0"/>
                <a:cs typeface="Arial" panose="020B0604020202020204" pitchFamily="34" charset="0"/>
              </a:rPr>
              <a:t>Basis erhalten: </a:t>
            </a:r>
            <a:r>
              <a:rPr lang="de-DE" sz="1800" dirty="0">
                <a:solidFill>
                  <a:srgbClr val="1D2D4B"/>
                </a:solidFill>
                <a:latin typeface="Arial" panose="020B0604020202020204" pitchFamily="34" charset="0"/>
                <a:cs typeface="Arial" panose="020B0604020202020204" pitchFamily="34" charset="0"/>
              </a:rPr>
              <a:t>dieselben Chancen für die nächste Generation</a:t>
            </a:r>
          </a:p>
          <a:p>
            <a:pPr marL="800100" lvl="1" indent="-342900">
              <a:spcBef>
                <a:spcPts val="1800"/>
              </a:spcBef>
              <a:spcAft>
                <a:spcPts val="1800"/>
              </a:spcAft>
              <a:buFont typeface="Arial" panose="020B0604020202020204" pitchFamily="34" charset="0"/>
              <a:buChar char="•"/>
            </a:pPr>
            <a:r>
              <a:rPr lang="de-DE" sz="1800" b="1" dirty="0">
                <a:solidFill>
                  <a:srgbClr val="1D2D4B"/>
                </a:solidFill>
                <a:latin typeface="Arial" panose="020B0604020202020204" pitchFamily="34" charset="0"/>
                <a:cs typeface="Arial" panose="020B0604020202020204" pitchFamily="34" charset="0"/>
              </a:rPr>
              <a:t>Geben und Nehmen: </a:t>
            </a:r>
            <a:r>
              <a:rPr lang="de-DE" sz="1800" dirty="0">
                <a:solidFill>
                  <a:srgbClr val="1D2D4B"/>
                </a:solidFill>
                <a:latin typeface="Arial" panose="020B0604020202020204" pitchFamily="34" charset="0"/>
                <a:cs typeface="Arial" panose="020B0604020202020204" pitchFamily="34" charset="0"/>
              </a:rPr>
              <a:t>Engagement aller Generationen</a:t>
            </a:r>
          </a:p>
          <a:p>
            <a:pPr marL="800100" lvl="1" indent="-342900">
              <a:spcBef>
                <a:spcPts val="1800"/>
              </a:spcBef>
              <a:spcAft>
                <a:spcPts val="1800"/>
              </a:spcAft>
              <a:buFont typeface="Arial" panose="020B0604020202020204" pitchFamily="34" charset="0"/>
              <a:buChar char="•"/>
            </a:pPr>
            <a:r>
              <a:rPr lang="de-DE" sz="1800" b="1" dirty="0">
                <a:solidFill>
                  <a:srgbClr val="1D2D4B"/>
                </a:solidFill>
                <a:latin typeface="Arial" panose="020B0604020202020204" pitchFamily="34" charset="0"/>
                <a:cs typeface="Arial" panose="020B0604020202020204" pitchFamily="34" charset="0"/>
              </a:rPr>
              <a:t>Unsere gemeinsame Aufgabe: </a:t>
            </a:r>
            <a:r>
              <a:rPr lang="de-DE" sz="1800" dirty="0">
                <a:solidFill>
                  <a:srgbClr val="1D2D4B"/>
                </a:solidFill>
                <a:latin typeface="Arial" panose="020B0604020202020204" pitchFamily="34" charset="0"/>
                <a:cs typeface="Arial" panose="020B0604020202020204" pitchFamily="34" charset="0"/>
              </a:rPr>
              <a:t>heute Strukturen für morgen schaffen</a:t>
            </a:r>
          </a:p>
          <a:p>
            <a:r>
              <a:rPr lang="de-DE" sz="1600" b="1" dirty="0"/>
              <a:t>Impuls:</a:t>
            </a:r>
            <a:br>
              <a:rPr lang="de-DE" sz="1600" dirty="0"/>
            </a:br>
            <a:r>
              <a:rPr lang="de-DE" sz="1600" i="1" dirty="0"/>
              <a:t>Die Entwicklung von </a:t>
            </a:r>
            <a:r>
              <a:rPr lang="de-DE" sz="1600" i="1" dirty="0" err="1"/>
              <a:t>afm</a:t>
            </a:r>
            <a:r>
              <a:rPr lang="de-DE" sz="1600" i="1" dirty="0"/>
              <a:t> ist beeindruckend. Viele haben dazu beigetragen – und viele haben davon profitiert.</a:t>
            </a:r>
            <a:br>
              <a:rPr lang="de-DE" sz="1600" i="1" dirty="0"/>
            </a:br>
            <a:r>
              <a:rPr lang="de-DE" sz="1600" i="1" dirty="0"/>
              <a:t>Diese Rahmenbedingungen möchten wir für die nächste Generation erhalten.</a:t>
            </a:r>
            <a:endParaRPr lang="de-DE" dirty="0"/>
          </a:p>
        </p:txBody>
      </p:sp>
    </p:spTree>
    <p:extLst>
      <p:ext uri="{BB962C8B-B14F-4D97-AF65-F5344CB8AC3E}">
        <p14:creationId xmlns:p14="http://schemas.microsoft.com/office/powerpoint/2010/main" val="31679797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D0413B92-B345-41BC-A590-E15C919CC882}"/>
              </a:ext>
            </a:extLst>
          </p:cNvPr>
          <p:cNvSpPr>
            <a:spLocks noGrp="1"/>
          </p:cNvSpPr>
          <p:nvPr>
            <p:ph type="sldNum" sz="quarter" idx="4"/>
          </p:nvPr>
        </p:nvSpPr>
        <p:spPr/>
        <p:txBody>
          <a:bodyPr/>
          <a:lstStyle/>
          <a:p>
            <a:fld id="{EA952CFE-AF4B-4BE9-B2E2-E1420D3F9B32}" type="slidenum">
              <a:rPr lang="de-DE" smtClean="0"/>
              <a:pPr/>
              <a:t>13</a:t>
            </a:fld>
            <a:endParaRPr lang="de-DE" dirty="0"/>
          </a:p>
        </p:txBody>
      </p:sp>
      <p:sp>
        <p:nvSpPr>
          <p:cNvPr id="3" name="Textplatzhalter 2">
            <a:extLst>
              <a:ext uri="{FF2B5EF4-FFF2-40B4-BE49-F238E27FC236}">
                <a16:creationId xmlns:a16="http://schemas.microsoft.com/office/drawing/2014/main" id="{8E92C784-7AE9-4929-94E1-DF476B2A8EE8}"/>
              </a:ext>
            </a:extLst>
          </p:cNvPr>
          <p:cNvSpPr>
            <a:spLocks noGrp="1"/>
          </p:cNvSpPr>
          <p:nvPr>
            <p:ph type="body" sz="quarter" idx="10"/>
          </p:nvPr>
        </p:nvSpPr>
        <p:spPr/>
        <p:txBody>
          <a:bodyPr/>
          <a:lstStyle/>
          <a:p>
            <a:r>
              <a:rPr lang="de-DE" dirty="0"/>
              <a:t>Unterstützung aus dem Unternehmen</a:t>
            </a:r>
          </a:p>
        </p:txBody>
      </p:sp>
      <p:sp>
        <p:nvSpPr>
          <p:cNvPr id="4" name="Textplatzhalter 3">
            <a:extLst>
              <a:ext uri="{FF2B5EF4-FFF2-40B4-BE49-F238E27FC236}">
                <a16:creationId xmlns:a16="http://schemas.microsoft.com/office/drawing/2014/main" id="{E9860A8F-A994-4049-BFE6-997B182B74E6}"/>
              </a:ext>
            </a:extLst>
          </p:cNvPr>
          <p:cNvSpPr>
            <a:spLocks noGrp="1"/>
          </p:cNvSpPr>
          <p:nvPr>
            <p:ph type="body" sz="half" idx="2"/>
          </p:nvPr>
        </p:nvSpPr>
        <p:spPr>
          <a:xfrm>
            <a:off x="369358" y="2365131"/>
            <a:ext cx="11343218" cy="4122666"/>
          </a:xfrm>
        </p:spPr>
        <p:txBody>
          <a:bodyPr/>
          <a:lstStyle/>
          <a:p>
            <a:r>
              <a:rPr lang="de-DE" b="1" dirty="0"/>
              <a:t>Mitarbeitergewinnung</a:t>
            </a:r>
            <a:r>
              <a:rPr lang="de-DE" dirty="0"/>
              <a:t> ist eine </a:t>
            </a:r>
            <a:r>
              <a:rPr lang="de-DE" b="1" dirty="0"/>
              <a:t>gemeinsame Aufgabe</a:t>
            </a:r>
            <a:r>
              <a:rPr lang="de-DE" dirty="0"/>
              <a:t>.</a:t>
            </a:r>
          </a:p>
          <a:p>
            <a:endParaRPr lang="de-DE" sz="700" dirty="0"/>
          </a:p>
          <a:p>
            <a:r>
              <a:rPr lang="de-DE" b="1" dirty="0"/>
              <a:t>Entwicklung und Bindung </a:t>
            </a:r>
            <a:r>
              <a:rPr lang="de-DE" dirty="0"/>
              <a:t>brauchen klare </a:t>
            </a:r>
            <a:r>
              <a:rPr lang="de-DE" b="1" dirty="0"/>
              <a:t>zentrale Strukturen</a:t>
            </a:r>
            <a:r>
              <a:rPr lang="de-DE" dirty="0"/>
              <a:t>.</a:t>
            </a:r>
          </a:p>
          <a:p>
            <a:endParaRPr lang="de-DE" sz="2800" dirty="0"/>
          </a:p>
          <a:p>
            <a:r>
              <a:rPr lang="de-DE" sz="2400" dirty="0" err="1">
                <a:solidFill>
                  <a:srgbClr val="137C9B"/>
                </a:solidFill>
              </a:rPr>
              <a:t>afm</a:t>
            </a:r>
            <a:r>
              <a:rPr lang="de-DE" sz="2400" dirty="0">
                <a:solidFill>
                  <a:srgbClr val="137C9B"/>
                </a:solidFill>
              </a:rPr>
              <a:t> hat hierfür bereits zwei zentrale Bausteine geschaffen:</a:t>
            </a:r>
          </a:p>
          <a:p>
            <a:endParaRPr lang="de-DE" sz="1200" dirty="0"/>
          </a:p>
          <a:p>
            <a:r>
              <a:rPr lang="de-DE" b="1" dirty="0"/>
              <a:t>1.  „Juniorrunde“ </a:t>
            </a:r>
            <a:r>
              <a:rPr lang="de-DE" dirty="0"/>
              <a:t>(bereits aktiv)</a:t>
            </a:r>
          </a:p>
          <a:p>
            <a:pPr marL="342900" indent="-342900">
              <a:buFont typeface="Arial" panose="020B0604020202020204" pitchFamily="34" charset="0"/>
              <a:buChar char="•"/>
            </a:pPr>
            <a:r>
              <a:rPr lang="de-DE" dirty="0"/>
              <a:t>Bindungs- und Entwicklungsformat für junge und neue Berater</a:t>
            </a:r>
            <a:br>
              <a:rPr lang="de-DE" dirty="0"/>
            </a:br>
            <a:endParaRPr lang="de-DE" dirty="0"/>
          </a:p>
          <a:p>
            <a:r>
              <a:rPr lang="de-DE" b="1" dirty="0"/>
              <a:t>2.  Onboarding-Prozess </a:t>
            </a:r>
            <a:r>
              <a:rPr lang="de-DE" dirty="0"/>
              <a:t>(folgt kurzfristig)</a:t>
            </a:r>
          </a:p>
          <a:p>
            <a:pPr marL="342900" indent="-342900">
              <a:buFont typeface="Arial" panose="020B0604020202020204" pitchFamily="34" charset="0"/>
              <a:buChar char="•"/>
            </a:pPr>
            <a:r>
              <a:rPr lang="de-DE" dirty="0"/>
              <a:t>Strukturierter Einarbeitungsprozess für neue Berater</a:t>
            </a:r>
          </a:p>
        </p:txBody>
      </p:sp>
      <p:sp>
        <p:nvSpPr>
          <p:cNvPr id="5" name="Titel 4">
            <a:extLst>
              <a:ext uri="{FF2B5EF4-FFF2-40B4-BE49-F238E27FC236}">
                <a16:creationId xmlns:a16="http://schemas.microsoft.com/office/drawing/2014/main" id="{40CA9774-8673-42A0-ABB8-6B34EB562C2A}"/>
              </a:ext>
            </a:extLst>
          </p:cNvPr>
          <p:cNvSpPr>
            <a:spLocks noGrp="1"/>
          </p:cNvSpPr>
          <p:nvPr>
            <p:ph type="title"/>
          </p:nvPr>
        </p:nvSpPr>
        <p:spPr/>
        <p:txBody>
          <a:bodyPr/>
          <a:lstStyle/>
          <a:p>
            <a:r>
              <a:rPr lang="de-DE" dirty="0"/>
              <a:t>„Die Zukunft der Beratung – ein Blick nach vorne“</a:t>
            </a:r>
          </a:p>
        </p:txBody>
      </p:sp>
    </p:spTree>
    <p:extLst>
      <p:ext uri="{BB962C8B-B14F-4D97-AF65-F5344CB8AC3E}">
        <p14:creationId xmlns:p14="http://schemas.microsoft.com/office/powerpoint/2010/main" val="27742172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5AB78B7D-EFE0-4D64-832F-4F81FBAC8821}"/>
              </a:ext>
            </a:extLst>
          </p:cNvPr>
          <p:cNvSpPr>
            <a:spLocks noGrp="1"/>
          </p:cNvSpPr>
          <p:nvPr>
            <p:ph type="sldNum" sz="quarter" idx="4"/>
          </p:nvPr>
        </p:nvSpPr>
        <p:spPr/>
        <p:txBody>
          <a:bodyPr/>
          <a:lstStyle/>
          <a:p>
            <a:fld id="{EA952CFE-AF4B-4BE9-B2E2-E1420D3F9B32}" type="slidenum">
              <a:rPr lang="de-DE" smtClean="0"/>
              <a:pPr/>
              <a:t>14</a:t>
            </a:fld>
            <a:endParaRPr lang="de-DE" dirty="0"/>
          </a:p>
        </p:txBody>
      </p:sp>
      <p:sp>
        <p:nvSpPr>
          <p:cNvPr id="4" name="Textplatzhalter 3">
            <a:extLst>
              <a:ext uri="{FF2B5EF4-FFF2-40B4-BE49-F238E27FC236}">
                <a16:creationId xmlns:a16="http://schemas.microsoft.com/office/drawing/2014/main" id="{546E8845-1A05-4A45-BD96-928985DD67A1}"/>
              </a:ext>
            </a:extLst>
          </p:cNvPr>
          <p:cNvSpPr>
            <a:spLocks noGrp="1"/>
          </p:cNvSpPr>
          <p:nvPr>
            <p:ph type="body" sz="half" idx="2"/>
          </p:nvPr>
        </p:nvSpPr>
        <p:spPr>
          <a:xfrm>
            <a:off x="6895750" y="1820411"/>
            <a:ext cx="4816826" cy="4639112"/>
          </a:xfrm>
        </p:spPr>
        <p:txBody>
          <a:bodyPr/>
          <a:lstStyle/>
          <a:p>
            <a:r>
              <a:rPr lang="de-DE" b="1" dirty="0"/>
              <a:t>Aktuelle Mitglieder:</a:t>
            </a:r>
            <a:br>
              <a:rPr lang="de-DE" b="1" dirty="0"/>
            </a:br>
            <a:r>
              <a:rPr lang="de-DE" sz="900" b="1" dirty="0">
                <a:solidFill>
                  <a:schemeClr val="bg1"/>
                </a:solidFill>
              </a:rPr>
              <a:t>x</a:t>
            </a:r>
            <a:endParaRPr lang="de-DE" sz="1400" b="1" dirty="0">
              <a:solidFill>
                <a:schemeClr val="bg1"/>
              </a:solidFill>
            </a:endParaRPr>
          </a:p>
          <a:p>
            <a:pPr marL="342900" indent="-342900">
              <a:buFont typeface="Wingdings" panose="05000000000000000000" pitchFamily="2" charset="2"/>
              <a:buChar char="Ø"/>
            </a:pPr>
            <a:r>
              <a:rPr lang="de-DE" dirty="0"/>
              <a:t>Luca van Poucke 	(Hamburg)</a:t>
            </a:r>
          </a:p>
          <a:p>
            <a:pPr marL="342900" indent="-342900">
              <a:buFont typeface="Wingdings" panose="05000000000000000000" pitchFamily="2" charset="2"/>
              <a:buChar char="Ø"/>
            </a:pPr>
            <a:r>
              <a:rPr lang="de-DE" dirty="0"/>
              <a:t>Oliver Gehlenbeck 	(Hamburg)</a:t>
            </a:r>
          </a:p>
          <a:p>
            <a:pPr marL="342900" indent="-342900">
              <a:buFont typeface="Wingdings" panose="05000000000000000000" pitchFamily="2" charset="2"/>
              <a:buChar char="Ø"/>
            </a:pPr>
            <a:r>
              <a:rPr lang="de-DE" dirty="0"/>
              <a:t>Edmond </a:t>
            </a:r>
            <a:r>
              <a:rPr lang="de-DE" dirty="0" err="1"/>
              <a:t>Loubongo</a:t>
            </a:r>
            <a:r>
              <a:rPr lang="de-DE" dirty="0"/>
              <a:t> 	(Hamburg)</a:t>
            </a:r>
          </a:p>
          <a:p>
            <a:pPr marL="342900" indent="-342900">
              <a:buFont typeface="Wingdings" panose="05000000000000000000" pitchFamily="2" charset="2"/>
              <a:buChar char="Ø"/>
            </a:pPr>
            <a:r>
              <a:rPr lang="de-DE" dirty="0"/>
              <a:t>Marc Behnke 	(Kaltenkirchen)</a:t>
            </a:r>
          </a:p>
          <a:p>
            <a:pPr marL="342900" indent="-342900">
              <a:buFont typeface="Wingdings" panose="05000000000000000000" pitchFamily="2" charset="2"/>
              <a:buChar char="Ø"/>
            </a:pPr>
            <a:r>
              <a:rPr lang="de-DE" dirty="0"/>
              <a:t>Tim Meyer 		(Ascheberg)</a:t>
            </a:r>
          </a:p>
          <a:p>
            <a:pPr marL="342900" indent="-342900">
              <a:buFont typeface="Wingdings" panose="05000000000000000000" pitchFamily="2" charset="2"/>
              <a:buChar char="Ø"/>
            </a:pPr>
            <a:r>
              <a:rPr lang="de-DE" dirty="0"/>
              <a:t>Ismet Nac 		(Ascheberg)</a:t>
            </a:r>
          </a:p>
          <a:p>
            <a:pPr marL="342900" indent="-342900">
              <a:buFont typeface="Wingdings" panose="05000000000000000000" pitchFamily="2" charset="2"/>
              <a:buChar char="Ø"/>
            </a:pPr>
            <a:r>
              <a:rPr lang="de-DE" dirty="0"/>
              <a:t>Julian Rieck 		(Eutin)</a:t>
            </a:r>
          </a:p>
          <a:p>
            <a:endParaRPr lang="de-DE" dirty="0"/>
          </a:p>
          <a:p>
            <a:pPr marL="342900" indent="-342900">
              <a:buFont typeface="Wingdings" panose="05000000000000000000" pitchFamily="2" charset="2"/>
              <a:buChar char="Ø"/>
            </a:pPr>
            <a:r>
              <a:rPr lang="de-DE" dirty="0"/>
              <a:t>Jan-Luca Kriebel 	(Kaltenkirchen)</a:t>
            </a:r>
          </a:p>
          <a:p>
            <a:pPr marL="342900" indent="-342900">
              <a:buFont typeface="Wingdings" panose="05000000000000000000" pitchFamily="2" charset="2"/>
              <a:buChar char="Ø"/>
            </a:pPr>
            <a:r>
              <a:rPr lang="de-DE" dirty="0"/>
              <a:t>Yannick Bröer 	(Hamburg)</a:t>
            </a:r>
          </a:p>
        </p:txBody>
      </p:sp>
      <p:sp>
        <p:nvSpPr>
          <p:cNvPr id="5" name="Titel 4">
            <a:extLst>
              <a:ext uri="{FF2B5EF4-FFF2-40B4-BE49-F238E27FC236}">
                <a16:creationId xmlns:a16="http://schemas.microsoft.com/office/drawing/2014/main" id="{18BCE20A-FAF2-4A41-81E4-56D2ACB1D0CF}"/>
              </a:ext>
            </a:extLst>
          </p:cNvPr>
          <p:cNvSpPr>
            <a:spLocks noGrp="1"/>
          </p:cNvSpPr>
          <p:nvPr>
            <p:ph type="title"/>
          </p:nvPr>
        </p:nvSpPr>
        <p:spPr>
          <a:xfrm>
            <a:off x="582333" y="315755"/>
            <a:ext cx="10314206" cy="1325563"/>
          </a:xfrm>
        </p:spPr>
        <p:txBody>
          <a:bodyPr>
            <a:normAutofit/>
          </a:bodyPr>
          <a:lstStyle/>
          <a:p>
            <a:r>
              <a:rPr lang="de-DE" sz="4000" b="1" dirty="0"/>
              <a:t>Die afm „Juniorrunde“</a:t>
            </a:r>
          </a:p>
        </p:txBody>
      </p:sp>
      <p:pic>
        <p:nvPicPr>
          <p:cNvPr id="7" name="Grafik 6">
            <a:extLst>
              <a:ext uri="{FF2B5EF4-FFF2-40B4-BE49-F238E27FC236}">
                <a16:creationId xmlns:a16="http://schemas.microsoft.com/office/drawing/2014/main" id="{4CFF1A0F-0E0A-4808-8BBE-925F1A4300E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9173"/>
          <a:stretch/>
        </p:blipFill>
        <p:spPr>
          <a:xfrm>
            <a:off x="364584" y="1547705"/>
            <a:ext cx="6179193" cy="5102464"/>
          </a:xfrm>
          <a:prstGeom prst="rect">
            <a:avLst/>
          </a:prstGeom>
          <a:ln>
            <a:noFill/>
          </a:ln>
          <a:effectLst>
            <a:softEdge rad="112500"/>
          </a:effectLst>
        </p:spPr>
      </p:pic>
    </p:spTree>
    <p:extLst>
      <p:ext uri="{BB962C8B-B14F-4D97-AF65-F5344CB8AC3E}">
        <p14:creationId xmlns:p14="http://schemas.microsoft.com/office/powerpoint/2010/main" val="36353849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19FCAECA-BD9F-422D-85FE-974DE6313275}"/>
              </a:ext>
            </a:extLst>
          </p:cNvPr>
          <p:cNvSpPr>
            <a:spLocks noGrp="1"/>
          </p:cNvSpPr>
          <p:nvPr>
            <p:ph type="sldNum" sz="quarter" idx="4"/>
          </p:nvPr>
        </p:nvSpPr>
        <p:spPr/>
        <p:txBody>
          <a:bodyPr/>
          <a:lstStyle/>
          <a:p>
            <a:fld id="{EA952CFE-AF4B-4BE9-B2E2-E1420D3F9B32}" type="slidenum">
              <a:rPr lang="de-DE" smtClean="0"/>
              <a:pPr/>
              <a:t>15</a:t>
            </a:fld>
            <a:endParaRPr lang="de-DE" dirty="0"/>
          </a:p>
        </p:txBody>
      </p:sp>
      <p:sp>
        <p:nvSpPr>
          <p:cNvPr id="3" name="Textplatzhalter 2">
            <a:extLst>
              <a:ext uri="{FF2B5EF4-FFF2-40B4-BE49-F238E27FC236}">
                <a16:creationId xmlns:a16="http://schemas.microsoft.com/office/drawing/2014/main" id="{F9B8740B-CC6A-42C5-BF0F-FDAF35327F37}"/>
              </a:ext>
            </a:extLst>
          </p:cNvPr>
          <p:cNvSpPr>
            <a:spLocks noGrp="1"/>
          </p:cNvSpPr>
          <p:nvPr>
            <p:ph type="body" sz="quarter" idx="10"/>
          </p:nvPr>
        </p:nvSpPr>
        <p:spPr/>
        <p:txBody>
          <a:bodyPr/>
          <a:lstStyle/>
          <a:p>
            <a:r>
              <a:rPr lang="de-DE" dirty="0"/>
              <a:t>Kernidee und Zielsetzung</a:t>
            </a:r>
          </a:p>
        </p:txBody>
      </p:sp>
      <p:sp>
        <p:nvSpPr>
          <p:cNvPr id="4" name="Textplatzhalter 3">
            <a:extLst>
              <a:ext uri="{FF2B5EF4-FFF2-40B4-BE49-F238E27FC236}">
                <a16:creationId xmlns:a16="http://schemas.microsoft.com/office/drawing/2014/main" id="{20611F31-1AE2-4A45-B8BD-917606E5990D}"/>
              </a:ext>
            </a:extLst>
          </p:cNvPr>
          <p:cNvSpPr>
            <a:spLocks noGrp="1"/>
          </p:cNvSpPr>
          <p:nvPr>
            <p:ph type="body" sz="half" idx="2"/>
          </p:nvPr>
        </p:nvSpPr>
        <p:spPr/>
        <p:txBody>
          <a:bodyPr/>
          <a:lstStyle/>
          <a:p>
            <a:pPr marL="342900" indent="-342900">
              <a:lnSpc>
                <a:spcPct val="150000"/>
              </a:lnSpc>
              <a:spcAft>
                <a:spcPts val="1200"/>
              </a:spcAft>
              <a:buFont typeface="Arial" panose="020B0604020202020204" pitchFamily="34" charset="0"/>
              <a:buChar char="•"/>
            </a:pPr>
            <a:r>
              <a:rPr lang="de-DE" b="1" dirty="0"/>
              <a:t>Gezielte Förderung</a:t>
            </a:r>
            <a:r>
              <a:rPr lang="de-DE" dirty="0"/>
              <a:t> neuer und junger Berater</a:t>
            </a:r>
          </a:p>
          <a:p>
            <a:pPr marL="342900" indent="-342900">
              <a:lnSpc>
                <a:spcPct val="150000"/>
              </a:lnSpc>
              <a:spcAft>
                <a:spcPts val="1200"/>
              </a:spcAft>
              <a:buFont typeface="Arial" panose="020B0604020202020204" pitchFamily="34" charset="0"/>
              <a:buChar char="•"/>
            </a:pPr>
            <a:r>
              <a:rPr lang="de-DE" b="1" dirty="0"/>
              <a:t>Passgenauer Input</a:t>
            </a:r>
            <a:r>
              <a:rPr lang="de-DE" dirty="0"/>
              <a:t> auf dem jeweiligen Erfahrungs- und Entwicklungsniveau</a:t>
            </a:r>
          </a:p>
          <a:p>
            <a:pPr marL="342900" indent="-342900">
              <a:lnSpc>
                <a:spcPct val="150000"/>
              </a:lnSpc>
              <a:spcAft>
                <a:spcPts val="1200"/>
              </a:spcAft>
              <a:buFont typeface="Arial" panose="020B0604020202020204" pitchFamily="34" charset="0"/>
              <a:buChar char="•"/>
            </a:pPr>
            <a:r>
              <a:rPr lang="de-DE" b="1" dirty="0"/>
              <a:t>Austausch auf Augenhöhe</a:t>
            </a:r>
            <a:r>
              <a:rPr lang="de-DE" dirty="0"/>
              <a:t> zu aktuellen Themen, Fragen und Herausforderungen</a:t>
            </a:r>
          </a:p>
          <a:p>
            <a:pPr marL="342900" indent="-342900">
              <a:lnSpc>
                <a:spcPct val="150000"/>
              </a:lnSpc>
              <a:spcAft>
                <a:spcPts val="1200"/>
              </a:spcAft>
              <a:buFont typeface="Arial" panose="020B0604020202020204" pitchFamily="34" charset="0"/>
              <a:buChar char="•"/>
            </a:pPr>
            <a:r>
              <a:rPr lang="de-DE" b="1" dirty="0"/>
              <a:t>Zusätzliche Impulse</a:t>
            </a:r>
            <a:r>
              <a:rPr lang="de-DE" dirty="0"/>
              <a:t> über die eigene Direktion oder Führungskraft hinaus</a:t>
            </a:r>
          </a:p>
          <a:p>
            <a:pPr marL="342900" indent="-342900">
              <a:lnSpc>
                <a:spcPct val="150000"/>
              </a:lnSpc>
              <a:spcAft>
                <a:spcPts val="1200"/>
              </a:spcAft>
              <a:buFont typeface="Arial" panose="020B0604020202020204" pitchFamily="34" charset="0"/>
              <a:buChar char="•"/>
            </a:pPr>
            <a:r>
              <a:rPr lang="de-DE" dirty="0"/>
              <a:t>Mehr Sicherheit, Motivation, Eigeninitiative und Teamgeist</a:t>
            </a:r>
          </a:p>
          <a:p>
            <a:pPr marL="342900" indent="-342900">
              <a:lnSpc>
                <a:spcPct val="150000"/>
              </a:lnSpc>
              <a:spcAft>
                <a:spcPts val="1200"/>
              </a:spcAft>
              <a:buFont typeface="Arial" panose="020B0604020202020204" pitchFamily="34" charset="0"/>
              <a:buChar char="•"/>
            </a:pPr>
            <a:r>
              <a:rPr lang="de-DE" b="1" dirty="0"/>
              <a:t>…</a:t>
            </a:r>
            <a:r>
              <a:rPr lang="de-DE" b="1" dirty="0" err="1"/>
              <a:t>SPAß</a:t>
            </a:r>
            <a:r>
              <a:rPr lang="de-DE" b="1" dirty="0"/>
              <a:t> HABEN!</a:t>
            </a:r>
          </a:p>
        </p:txBody>
      </p:sp>
      <p:sp>
        <p:nvSpPr>
          <p:cNvPr id="5" name="Titel 4">
            <a:extLst>
              <a:ext uri="{FF2B5EF4-FFF2-40B4-BE49-F238E27FC236}">
                <a16:creationId xmlns:a16="http://schemas.microsoft.com/office/drawing/2014/main" id="{AE082695-C407-41B9-A5DF-88D2624DC363}"/>
              </a:ext>
            </a:extLst>
          </p:cNvPr>
          <p:cNvSpPr>
            <a:spLocks noGrp="1"/>
          </p:cNvSpPr>
          <p:nvPr>
            <p:ph type="title"/>
          </p:nvPr>
        </p:nvSpPr>
        <p:spPr/>
        <p:txBody>
          <a:bodyPr/>
          <a:lstStyle/>
          <a:p>
            <a:r>
              <a:rPr lang="de-DE" dirty="0"/>
              <a:t>Was ist die „Juniorrunde“?</a:t>
            </a:r>
          </a:p>
        </p:txBody>
      </p:sp>
    </p:spTree>
    <p:extLst>
      <p:ext uri="{BB962C8B-B14F-4D97-AF65-F5344CB8AC3E}">
        <p14:creationId xmlns:p14="http://schemas.microsoft.com/office/powerpoint/2010/main" val="15964274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2AB3A949-E6DA-44F3-947B-0B7E7E7C59DE}"/>
              </a:ext>
            </a:extLst>
          </p:cNvPr>
          <p:cNvSpPr>
            <a:spLocks noGrp="1"/>
          </p:cNvSpPr>
          <p:nvPr>
            <p:ph type="sldNum" sz="quarter" idx="4"/>
          </p:nvPr>
        </p:nvSpPr>
        <p:spPr/>
        <p:txBody>
          <a:bodyPr/>
          <a:lstStyle/>
          <a:p>
            <a:fld id="{EA952CFE-AF4B-4BE9-B2E2-E1420D3F9B32}" type="slidenum">
              <a:rPr lang="de-DE" smtClean="0"/>
              <a:pPr/>
              <a:t>16</a:t>
            </a:fld>
            <a:endParaRPr lang="de-DE" dirty="0"/>
          </a:p>
        </p:txBody>
      </p:sp>
      <p:sp>
        <p:nvSpPr>
          <p:cNvPr id="3" name="Textplatzhalter 2">
            <a:extLst>
              <a:ext uri="{FF2B5EF4-FFF2-40B4-BE49-F238E27FC236}">
                <a16:creationId xmlns:a16="http://schemas.microsoft.com/office/drawing/2014/main" id="{1D85DA79-B1F7-44C2-AF5A-50ACCDC0E7A3}"/>
              </a:ext>
            </a:extLst>
          </p:cNvPr>
          <p:cNvSpPr>
            <a:spLocks noGrp="1"/>
          </p:cNvSpPr>
          <p:nvPr>
            <p:ph type="body" sz="quarter" idx="10"/>
          </p:nvPr>
        </p:nvSpPr>
        <p:spPr/>
        <p:txBody>
          <a:bodyPr/>
          <a:lstStyle/>
          <a:p>
            <a:r>
              <a:rPr lang="de-DE" dirty="0"/>
              <a:t>Die Juniorrunde besteht aus drei Bausteinen:</a:t>
            </a:r>
          </a:p>
        </p:txBody>
      </p:sp>
      <p:sp>
        <p:nvSpPr>
          <p:cNvPr id="4" name="Textplatzhalter 3">
            <a:extLst>
              <a:ext uri="{FF2B5EF4-FFF2-40B4-BE49-F238E27FC236}">
                <a16:creationId xmlns:a16="http://schemas.microsoft.com/office/drawing/2014/main" id="{F81EC228-2328-48B9-98F3-0A1C5E3A1AF6}"/>
              </a:ext>
            </a:extLst>
          </p:cNvPr>
          <p:cNvSpPr>
            <a:spLocks noGrp="1"/>
          </p:cNvSpPr>
          <p:nvPr>
            <p:ph type="body" sz="half" idx="2"/>
          </p:nvPr>
        </p:nvSpPr>
        <p:spPr>
          <a:xfrm>
            <a:off x="364220" y="2423850"/>
            <a:ext cx="11343218" cy="3811588"/>
          </a:xfrm>
        </p:spPr>
        <p:txBody>
          <a:bodyPr/>
          <a:lstStyle/>
          <a:p>
            <a:pPr>
              <a:spcBef>
                <a:spcPts val="0"/>
              </a:spcBef>
              <a:spcAft>
                <a:spcPts val="600"/>
              </a:spcAft>
            </a:pPr>
            <a:r>
              <a:rPr lang="de-DE" b="1" dirty="0"/>
              <a:t>Regelaustausch</a:t>
            </a:r>
            <a:br>
              <a:rPr lang="de-DE" b="1" dirty="0"/>
            </a:br>
            <a:r>
              <a:rPr lang="de-DE" sz="700" b="1" dirty="0">
                <a:solidFill>
                  <a:schemeClr val="bg1"/>
                </a:solidFill>
              </a:rPr>
              <a:t>x</a:t>
            </a:r>
            <a:br>
              <a:rPr lang="de-DE" b="1" dirty="0"/>
            </a:br>
            <a:r>
              <a:rPr lang="de-DE" dirty="0"/>
              <a:t>Digitaler Regeltermin - Kurzberichte, Unterstützung bei aktuellen Herausforderungen, Themensammlung, Abgleich Vertriebskennzahlen.</a:t>
            </a:r>
            <a:br>
              <a:rPr lang="de-DE" dirty="0"/>
            </a:br>
            <a:endParaRPr lang="de-DE" dirty="0"/>
          </a:p>
          <a:p>
            <a:pPr>
              <a:spcBef>
                <a:spcPts val="0"/>
              </a:spcBef>
              <a:spcAft>
                <a:spcPts val="600"/>
              </a:spcAft>
            </a:pPr>
            <a:r>
              <a:rPr lang="de-DE" b="1" dirty="0"/>
              <a:t>Quartalsworkshops</a:t>
            </a:r>
            <a:br>
              <a:rPr lang="de-DE" b="1" dirty="0"/>
            </a:br>
            <a:r>
              <a:rPr lang="de-DE" sz="700" b="1" dirty="0">
                <a:solidFill>
                  <a:schemeClr val="bg1"/>
                </a:solidFill>
              </a:rPr>
              <a:t>x</a:t>
            </a:r>
            <a:br>
              <a:rPr lang="de-DE" b="1" dirty="0"/>
            </a:br>
            <a:r>
              <a:rPr lang="de-DE" dirty="0"/>
              <a:t>Vier Workshops pro Jahr mit fachlichen, praktischen und vertrieblichen Schwerpunkten sowie wechselnden Referenten.</a:t>
            </a:r>
            <a:br>
              <a:rPr lang="de-DE" dirty="0"/>
            </a:br>
            <a:endParaRPr lang="de-DE" dirty="0"/>
          </a:p>
          <a:p>
            <a:pPr>
              <a:spcBef>
                <a:spcPts val="0"/>
              </a:spcBef>
              <a:spcAft>
                <a:spcPts val="600"/>
              </a:spcAft>
            </a:pPr>
            <a:r>
              <a:rPr lang="de-DE" b="1" dirty="0"/>
              <a:t>Teamevents &amp; Nebenprojekte</a:t>
            </a:r>
            <a:br>
              <a:rPr lang="de-DE" b="1" dirty="0"/>
            </a:br>
            <a:r>
              <a:rPr lang="de-DE" sz="700" b="1" dirty="0">
                <a:solidFill>
                  <a:schemeClr val="bg1"/>
                </a:solidFill>
              </a:rPr>
              <a:t>x</a:t>
            </a:r>
            <a:br>
              <a:rPr lang="de-DE" b="1" dirty="0"/>
            </a:br>
            <a:r>
              <a:rPr lang="de-DE" dirty="0"/>
              <a:t>Gemeinsame Teambuilding-Events und Praxisprojekte zur Stärkung von Teamgeist und Zusammenhalt.</a:t>
            </a:r>
          </a:p>
          <a:p>
            <a:endParaRPr lang="de-DE" dirty="0"/>
          </a:p>
        </p:txBody>
      </p:sp>
      <p:sp>
        <p:nvSpPr>
          <p:cNvPr id="5" name="Titel 4">
            <a:extLst>
              <a:ext uri="{FF2B5EF4-FFF2-40B4-BE49-F238E27FC236}">
                <a16:creationId xmlns:a16="http://schemas.microsoft.com/office/drawing/2014/main" id="{6E72B390-1BCA-49BF-8E41-84021F9D59A1}"/>
              </a:ext>
            </a:extLst>
          </p:cNvPr>
          <p:cNvSpPr>
            <a:spLocks noGrp="1"/>
          </p:cNvSpPr>
          <p:nvPr>
            <p:ph type="title"/>
          </p:nvPr>
        </p:nvSpPr>
        <p:spPr/>
        <p:txBody>
          <a:bodyPr/>
          <a:lstStyle/>
          <a:p>
            <a:r>
              <a:rPr lang="de-DE" dirty="0"/>
              <a:t>Format der Juniorrunde</a:t>
            </a:r>
          </a:p>
        </p:txBody>
      </p:sp>
    </p:spTree>
    <p:extLst>
      <p:ext uri="{BB962C8B-B14F-4D97-AF65-F5344CB8AC3E}">
        <p14:creationId xmlns:p14="http://schemas.microsoft.com/office/powerpoint/2010/main" val="39313586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7C5E478E-A9FE-46A9-B045-D2572A39EE2C}"/>
              </a:ext>
            </a:extLst>
          </p:cNvPr>
          <p:cNvSpPr>
            <a:spLocks noGrp="1"/>
          </p:cNvSpPr>
          <p:nvPr>
            <p:ph type="sldNum" sz="quarter" idx="4"/>
          </p:nvPr>
        </p:nvSpPr>
        <p:spPr/>
        <p:txBody>
          <a:bodyPr/>
          <a:lstStyle/>
          <a:p>
            <a:fld id="{EA952CFE-AF4B-4BE9-B2E2-E1420D3F9B32}" type="slidenum">
              <a:rPr lang="de-DE" smtClean="0"/>
              <a:pPr/>
              <a:t>17</a:t>
            </a:fld>
            <a:endParaRPr lang="de-DE" dirty="0"/>
          </a:p>
        </p:txBody>
      </p:sp>
      <p:sp>
        <p:nvSpPr>
          <p:cNvPr id="4" name="Textplatzhalter 3">
            <a:extLst>
              <a:ext uri="{FF2B5EF4-FFF2-40B4-BE49-F238E27FC236}">
                <a16:creationId xmlns:a16="http://schemas.microsoft.com/office/drawing/2014/main" id="{4ED71658-5A95-4799-A0BA-A19C20C78E74}"/>
              </a:ext>
            </a:extLst>
          </p:cNvPr>
          <p:cNvSpPr>
            <a:spLocks noGrp="1"/>
          </p:cNvSpPr>
          <p:nvPr>
            <p:ph type="body" sz="half" idx="2"/>
          </p:nvPr>
        </p:nvSpPr>
        <p:spPr>
          <a:xfrm>
            <a:off x="364220" y="1695765"/>
            <a:ext cx="11343218" cy="4792031"/>
          </a:xfrm>
        </p:spPr>
        <p:txBody>
          <a:bodyPr/>
          <a:lstStyle/>
          <a:p>
            <a:pPr>
              <a:spcAft>
                <a:spcPts val="1200"/>
              </a:spcAft>
            </a:pPr>
            <a:r>
              <a:rPr lang="de-DE" b="1" dirty="0"/>
              <a:t>Kick-off und Gründung </a:t>
            </a:r>
            <a:r>
              <a:rPr lang="de-DE" dirty="0"/>
              <a:t>–</a:t>
            </a:r>
            <a:r>
              <a:rPr lang="de-DE" b="1" dirty="0"/>
              <a:t> </a:t>
            </a:r>
            <a:r>
              <a:rPr lang="de-DE" dirty="0"/>
              <a:t>Q3/2025</a:t>
            </a:r>
            <a:endParaRPr lang="de-DE" b="1" dirty="0"/>
          </a:p>
          <a:p>
            <a:pPr>
              <a:spcAft>
                <a:spcPts val="600"/>
              </a:spcAft>
            </a:pPr>
            <a:r>
              <a:rPr lang="de-DE" b="1" dirty="0"/>
              <a:t>Workshops:</a:t>
            </a:r>
          </a:p>
          <a:p>
            <a:pPr marL="457200" indent="-457200">
              <a:spcAft>
                <a:spcPts val="1200"/>
              </a:spcAft>
              <a:buFont typeface="+mj-lt"/>
              <a:buAutoNum type="arabicPeriod"/>
            </a:pPr>
            <a:r>
              <a:rPr lang="de-DE" b="1" dirty="0"/>
              <a:t>„EBA </a:t>
            </a:r>
            <a:r>
              <a:rPr lang="de-DE" b="1" dirty="0" err="1"/>
              <a:t>advanced</a:t>
            </a:r>
            <a:r>
              <a:rPr lang="de-DE" b="1" dirty="0"/>
              <a:t>“ - Selbstvorstellung, Rendezvous, </a:t>
            </a:r>
            <a:r>
              <a:rPr lang="de-DE" b="1" dirty="0" err="1"/>
              <a:t>Empfehlungsnahme</a:t>
            </a:r>
            <a:r>
              <a:rPr lang="de-DE" b="1" dirty="0"/>
              <a:t>, Analysetermin.</a:t>
            </a:r>
            <a:br>
              <a:rPr lang="de-DE" b="1" dirty="0"/>
            </a:br>
            <a:r>
              <a:rPr lang="de-DE" dirty="0"/>
              <a:t>Q3/2025 – Kaltenkirchen – Braune, Holzmann, Kriebel, </a:t>
            </a:r>
            <a:r>
              <a:rPr lang="de-DE" dirty="0" err="1"/>
              <a:t>Bold</a:t>
            </a:r>
            <a:r>
              <a:rPr lang="de-DE" dirty="0"/>
              <a:t>, Jan-Luca</a:t>
            </a:r>
          </a:p>
          <a:p>
            <a:pPr marL="457200" indent="-457200">
              <a:spcAft>
                <a:spcPts val="1200"/>
              </a:spcAft>
              <a:buFont typeface="+mj-lt"/>
              <a:buAutoNum type="arabicPeriod"/>
            </a:pPr>
            <a:r>
              <a:rPr lang="de-DE" b="1" dirty="0"/>
              <a:t>Geschäftsaufbau, Einstieg Firmenkundengeschäft, Zielgruppenentwicklung und Spartenspezialisierung.</a:t>
            </a:r>
            <a:br>
              <a:rPr lang="de-DE" b="1" dirty="0"/>
            </a:br>
            <a:r>
              <a:rPr lang="de-DE" dirty="0"/>
              <a:t>Q4/2025 – Ascheberg – Kruse, Drews, </a:t>
            </a:r>
            <a:r>
              <a:rPr lang="de-DE" dirty="0" err="1"/>
              <a:t>Arpe</a:t>
            </a:r>
            <a:r>
              <a:rPr lang="de-DE" dirty="0"/>
              <a:t>, Bröer</a:t>
            </a:r>
          </a:p>
          <a:p>
            <a:pPr marL="457200" indent="-457200">
              <a:spcAft>
                <a:spcPts val="1200"/>
              </a:spcAft>
              <a:buFont typeface="+mj-lt"/>
              <a:buAutoNum type="arabicPeriod"/>
            </a:pPr>
            <a:r>
              <a:rPr lang="de-DE" b="1" dirty="0"/>
              <a:t>Vertriebsworkshop: Grundl. Der Kommunikation, Kaltakquise, Kundengewinnung und Netzwerkaufbau.</a:t>
            </a:r>
            <a:br>
              <a:rPr lang="de-DE" b="1" dirty="0"/>
            </a:br>
            <a:r>
              <a:rPr lang="de-DE" dirty="0"/>
              <a:t>Q1/2026 – Hamburg – Weithase, Kruse, M. Pfennig, Waschatz</a:t>
            </a:r>
            <a:br>
              <a:rPr lang="de-DE" dirty="0"/>
            </a:br>
            <a:r>
              <a:rPr lang="de-DE" b="1" i="1" dirty="0"/>
              <a:t>inkl. anschließendem Kaltakquise Projekt in Kleingruppen</a:t>
            </a:r>
          </a:p>
          <a:p>
            <a:pPr marL="457200" indent="-457200">
              <a:spcAft>
                <a:spcPts val="1200"/>
              </a:spcAft>
              <a:buFont typeface="+mj-lt"/>
              <a:buAutoNum type="arabicPeriod"/>
            </a:pPr>
            <a:r>
              <a:rPr lang="de-DE" b="1" dirty="0"/>
              <a:t>4. Praxisworkshop: Kommunikation und Dialektik </a:t>
            </a:r>
            <a:r>
              <a:rPr lang="de-DE" dirty="0"/>
              <a:t>(Part 2 - Grundl. Der Kommunikation)</a:t>
            </a:r>
            <a:br>
              <a:rPr lang="de-DE" dirty="0"/>
            </a:br>
            <a:r>
              <a:rPr lang="de-DE" dirty="0"/>
              <a:t>Q2/2026 – Kaltenkirchen – Rades</a:t>
            </a:r>
          </a:p>
        </p:txBody>
      </p:sp>
      <p:sp>
        <p:nvSpPr>
          <p:cNvPr id="5" name="Titel 4">
            <a:extLst>
              <a:ext uri="{FF2B5EF4-FFF2-40B4-BE49-F238E27FC236}">
                <a16:creationId xmlns:a16="http://schemas.microsoft.com/office/drawing/2014/main" id="{34A5D71F-6DAC-45D8-B58A-71ADE50A0B71}"/>
              </a:ext>
            </a:extLst>
          </p:cNvPr>
          <p:cNvSpPr>
            <a:spLocks noGrp="1"/>
          </p:cNvSpPr>
          <p:nvPr>
            <p:ph type="title"/>
          </p:nvPr>
        </p:nvSpPr>
        <p:spPr/>
        <p:txBody>
          <a:bodyPr/>
          <a:lstStyle/>
          <a:p>
            <a:r>
              <a:rPr lang="de-DE" dirty="0"/>
              <a:t>Was bisher stattgefunden hat</a:t>
            </a:r>
          </a:p>
        </p:txBody>
      </p:sp>
    </p:spTree>
    <p:extLst>
      <p:ext uri="{BB962C8B-B14F-4D97-AF65-F5344CB8AC3E}">
        <p14:creationId xmlns:p14="http://schemas.microsoft.com/office/powerpoint/2010/main" val="28495235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87AFA92F-8542-4971-AB79-F78D99F7ED88}"/>
              </a:ext>
            </a:extLst>
          </p:cNvPr>
          <p:cNvSpPr>
            <a:spLocks noGrp="1"/>
          </p:cNvSpPr>
          <p:nvPr>
            <p:ph type="sldNum" sz="quarter" idx="4"/>
          </p:nvPr>
        </p:nvSpPr>
        <p:spPr/>
        <p:txBody>
          <a:bodyPr/>
          <a:lstStyle/>
          <a:p>
            <a:fld id="{EA952CFE-AF4B-4BE9-B2E2-E1420D3F9B32}" type="slidenum">
              <a:rPr lang="de-DE" smtClean="0"/>
              <a:pPr/>
              <a:t>18</a:t>
            </a:fld>
            <a:endParaRPr lang="de-DE" dirty="0"/>
          </a:p>
        </p:txBody>
      </p:sp>
      <p:sp>
        <p:nvSpPr>
          <p:cNvPr id="3" name="Textplatzhalter 2">
            <a:extLst>
              <a:ext uri="{FF2B5EF4-FFF2-40B4-BE49-F238E27FC236}">
                <a16:creationId xmlns:a16="http://schemas.microsoft.com/office/drawing/2014/main" id="{4756C631-3FE3-4F90-8151-396E6CEF0E3C}"/>
              </a:ext>
            </a:extLst>
          </p:cNvPr>
          <p:cNvSpPr>
            <a:spLocks noGrp="1"/>
          </p:cNvSpPr>
          <p:nvPr>
            <p:ph type="body" sz="quarter" idx="10"/>
          </p:nvPr>
        </p:nvSpPr>
        <p:spPr/>
        <p:txBody>
          <a:bodyPr/>
          <a:lstStyle/>
          <a:p>
            <a:r>
              <a:rPr lang="de-DE" b="1" dirty="0"/>
              <a:t>Erstes Team-Event - „Schlag den afm Berater“</a:t>
            </a:r>
            <a:endParaRPr lang="de-DE" dirty="0"/>
          </a:p>
        </p:txBody>
      </p:sp>
      <p:sp>
        <p:nvSpPr>
          <p:cNvPr id="5" name="Titel 4">
            <a:extLst>
              <a:ext uri="{FF2B5EF4-FFF2-40B4-BE49-F238E27FC236}">
                <a16:creationId xmlns:a16="http://schemas.microsoft.com/office/drawing/2014/main" id="{2E92E6AB-0A94-48D0-9303-3D98B6B6F77D}"/>
              </a:ext>
            </a:extLst>
          </p:cNvPr>
          <p:cNvSpPr>
            <a:spLocks noGrp="1"/>
          </p:cNvSpPr>
          <p:nvPr>
            <p:ph type="title"/>
          </p:nvPr>
        </p:nvSpPr>
        <p:spPr/>
        <p:txBody>
          <a:bodyPr/>
          <a:lstStyle/>
          <a:p>
            <a:r>
              <a:rPr lang="de-DE" dirty="0"/>
              <a:t>Was bisher stattgefunden hat</a:t>
            </a:r>
          </a:p>
        </p:txBody>
      </p:sp>
      <p:pic>
        <p:nvPicPr>
          <p:cNvPr id="9" name="Grafik 8">
            <a:extLst>
              <a:ext uri="{FF2B5EF4-FFF2-40B4-BE49-F238E27FC236}">
                <a16:creationId xmlns:a16="http://schemas.microsoft.com/office/drawing/2014/main" id="{76B221EB-A892-4989-BCAB-F1CCCBF18BE5}"/>
              </a:ext>
            </a:extLst>
          </p:cNvPr>
          <p:cNvPicPr>
            <a:picLocks noChangeAspect="1"/>
          </p:cNvPicPr>
          <p:nvPr/>
        </p:nvPicPr>
        <p:blipFill>
          <a:blip r:embed="rId2"/>
          <a:stretch>
            <a:fillRect/>
          </a:stretch>
        </p:blipFill>
        <p:spPr>
          <a:xfrm>
            <a:off x="1270232" y="3057942"/>
            <a:ext cx="3345109" cy="3345109"/>
          </a:xfrm>
          <a:prstGeom prst="rect">
            <a:avLst/>
          </a:prstGeom>
        </p:spPr>
      </p:pic>
      <p:sp>
        <p:nvSpPr>
          <p:cNvPr id="10" name="Textplatzhalter 3">
            <a:extLst>
              <a:ext uri="{FF2B5EF4-FFF2-40B4-BE49-F238E27FC236}">
                <a16:creationId xmlns:a16="http://schemas.microsoft.com/office/drawing/2014/main" id="{5BC04F57-4730-4F59-A3FD-C198CD3E082E}"/>
              </a:ext>
            </a:extLst>
          </p:cNvPr>
          <p:cNvSpPr>
            <a:spLocks noGrp="1"/>
          </p:cNvSpPr>
          <p:nvPr>
            <p:ph type="body" sz="half" idx="2"/>
          </p:nvPr>
        </p:nvSpPr>
        <p:spPr>
          <a:xfrm>
            <a:off x="364220" y="2429395"/>
            <a:ext cx="5474518" cy="577652"/>
          </a:xfrm>
        </p:spPr>
        <p:txBody>
          <a:bodyPr/>
          <a:lstStyle/>
          <a:p>
            <a:pPr>
              <a:spcAft>
                <a:spcPts val="1200"/>
              </a:spcAft>
            </a:pPr>
            <a:r>
              <a:rPr lang="de-DE" sz="2400" b="1" i="1" dirty="0"/>
              <a:t>„Hamburgs beliebteste Gameshow“</a:t>
            </a:r>
            <a:endParaRPr lang="de-DE" sz="2400" i="1" dirty="0"/>
          </a:p>
        </p:txBody>
      </p:sp>
      <p:pic>
        <p:nvPicPr>
          <p:cNvPr id="12" name="Grafik 11">
            <a:extLst>
              <a:ext uri="{FF2B5EF4-FFF2-40B4-BE49-F238E27FC236}">
                <a16:creationId xmlns:a16="http://schemas.microsoft.com/office/drawing/2014/main" id="{A423CCB4-C568-4647-9464-4BA860DEC66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27376" y="4580898"/>
            <a:ext cx="2705261" cy="2028946"/>
          </a:xfrm>
          <a:prstGeom prst="rect">
            <a:avLst/>
          </a:prstGeom>
        </p:spPr>
      </p:pic>
      <p:pic>
        <p:nvPicPr>
          <p:cNvPr id="16" name="Grafik 15">
            <a:extLst>
              <a:ext uri="{FF2B5EF4-FFF2-40B4-BE49-F238E27FC236}">
                <a16:creationId xmlns:a16="http://schemas.microsoft.com/office/drawing/2014/main" id="{47B7DD51-4100-43B2-A558-D25CA5B4F7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28449" y="1667464"/>
            <a:ext cx="1670458" cy="2227277"/>
          </a:xfrm>
          <a:prstGeom prst="rect">
            <a:avLst/>
          </a:prstGeom>
        </p:spPr>
      </p:pic>
      <p:pic>
        <p:nvPicPr>
          <p:cNvPr id="18" name="Grafik 17">
            <a:extLst>
              <a:ext uri="{FF2B5EF4-FFF2-40B4-BE49-F238E27FC236}">
                <a16:creationId xmlns:a16="http://schemas.microsoft.com/office/drawing/2014/main" id="{1B4F3BE6-D371-4D5B-935F-7A13B3C427B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43055" y="2781103"/>
            <a:ext cx="1777418" cy="2369890"/>
          </a:xfrm>
          <a:prstGeom prst="rect">
            <a:avLst/>
          </a:prstGeom>
        </p:spPr>
      </p:pic>
      <p:pic>
        <p:nvPicPr>
          <p:cNvPr id="14" name="Grafik 13">
            <a:extLst>
              <a:ext uri="{FF2B5EF4-FFF2-40B4-BE49-F238E27FC236}">
                <a16:creationId xmlns:a16="http://schemas.microsoft.com/office/drawing/2014/main" id="{5F7BCE73-7001-4250-BFE9-93897C281C7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10989" y="4427766"/>
            <a:ext cx="1717137" cy="2289515"/>
          </a:xfrm>
          <a:prstGeom prst="rect">
            <a:avLst/>
          </a:prstGeom>
        </p:spPr>
      </p:pic>
      <p:pic>
        <p:nvPicPr>
          <p:cNvPr id="22" name="Grafik 21">
            <a:extLst>
              <a:ext uri="{FF2B5EF4-FFF2-40B4-BE49-F238E27FC236}">
                <a16:creationId xmlns:a16="http://schemas.microsoft.com/office/drawing/2014/main" id="{97A321CC-F71E-4F09-A89C-1193545705F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378387" y="1595104"/>
            <a:ext cx="2445193" cy="1833895"/>
          </a:xfrm>
          <a:prstGeom prst="rect">
            <a:avLst/>
          </a:prstGeom>
        </p:spPr>
      </p:pic>
      <p:pic>
        <p:nvPicPr>
          <p:cNvPr id="24" name="Grafik 23">
            <a:extLst>
              <a:ext uri="{FF2B5EF4-FFF2-40B4-BE49-F238E27FC236}">
                <a16:creationId xmlns:a16="http://schemas.microsoft.com/office/drawing/2014/main" id="{3854045F-4684-4FD1-8864-76C8DD4E5A4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648187" y="3200871"/>
            <a:ext cx="2321562" cy="1741172"/>
          </a:xfrm>
          <a:prstGeom prst="rect">
            <a:avLst/>
          </a:prstGeom>
        </p:spPr>
      </p:pic>
      <p:pic>
        <p:nvPicPr>
          <p:cNvPr id="20" name="Grafik 19">
            <a:extLst>
              <a:ext uri="{FF2B5EF4-FFF2-40B4-BE49-F238E27FC236}">
                <a16:creationId xmlns:a16="http://schemas.microsoft.com/office/drawing/2014/main" id="{6B1860C1-C5C7-40D0-824A-6BAA50E9BA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5400000">
            <a:off x="7003555" y="4644133"/>
            <a:ext cx="2289516" cy="1717137"/>
          </a:xfrm>
          <a:prstGeom prst="rect">
            <a:avLst/>
          </a:prstGeom>
        </p:spPr>
      </p:pic>
    </p:spTree>
    <p:extLst>
      <p:ext uri="{BB962C8B-B14F-4D97-AF65-F5344CB8AC3E}">
        <p14:creationId xmlns:p14="http://schemas.microsoft.com/office/powerpoint/2010/main" val="4848378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45FB616-E0A8-45C3-AACE-7A649C679E4D}"/>
              </a:ext>
            </a:extLst>
          </p:cNvPr>
          <p:cNvSpPr>
            <a:spLocks noGrp="1"/>
          </p:cNvSpPr>
          <p:nvPr>
            <p:ph type="sldNum" sz="quarter" idx="4"/>
          </p:nvPr>
        </p:nvSpPr>
        <p:spPr/>
        <p:txBody>
          <a:bodyPr/>
          <a:lstStyle/>
          <a:p>
            <a:fld id="{EA952CFE-AF4B-4BE9-B2E2-E1420D3F9B32}" type="slidenum">
              <a:rPr lang="de-DE" smtClean="0"/>
              <a:pPr/>
              <a:t>19</a:t>
            </a:fld>
            <a:endParaRPr lang="de-DE" dirty="0"/>
          </a:p>
        </p:txBody>
      </p:sp>
      <p:sp>
        <p:nvSpPr>
          <p:cNvPr id="3" name="Textplatzhalter 2">
            <a:extLst>
              <a:ext uri="{FF2B5EF4-FFF2-40B4-BE49-F238E27FC236}">
                <a16:creationId xmlns:a16="http://schemas.microsoft.com/office/drawing/2014/main" id="{C16D2E11-087E-464A-AD99-EC132F4773FC}"/>
              </a:ext>
            </a:extLst>
          </p:cNvPr>
          <p:cNvSpPr>
            <a:spLocks noGrp="1"/>
          </p:cNvSpPr>
          <p:nvPr>
            <p:ph type="body" sz="quarter" idx="10"/>
          </p:nvPr>
        </p:nvSpPr>
        <p:spPr/>
        <p:txBody>
          <a:bodyPr/>
          <a:lstStyle/>
          <a:p>
            <a:r>
              <a:rPr lang="de-DE" dirty="0"/>
              <a:t>Was ist in der Zukunft geplant?</a:t>
            </a:r>
          </a:p>
        </p:txBody>
      </p:sp>
      <p:sp>
        <p:nvSpPr>
          <p:cNvPr id="4" name="Textplatzhalter 3">
            <a:extLst>
              <a:ext uri="{FF2B5EF4-FFF2-40B4-BE49-F238E27FC236}">
                <a16:creationId xmlns:a16="http://schemas.microsoft.com/office/drawing/2014/main" id="{520428EF-6386-4ACB-919E-0F2254D7021F}"/>
              </a:ext>
            </a:extLst>
          </p:cNvPr>
          <p:cNvSpPr>
            <a:spLocks noGrp="1"/>
          </p:cNvSpPr>
          <p:nvPr>
            <p:ph type="body" sz="half" idx="2"/>
          </p:nvPr>
        </p:nvSpPr>
        <p:spPr>
          <a:xfrm>
            <a:off x="369357" y="2281237"/>
            <a:ext cx="11727567" cy="4206560"/>
          </a:xfrm>
        </p:spPr>
        <p:txBody>
          <a:bodyPr/>
          <a:lstStyle/>
          <a:p>
            <a:pPr marL="342900" indent="-342900">
              <a:lnSpc>
                <a:spcPct val="200000"/>
              </a:lnSpc>
              <a:buFont typeface="Arial" panose="020B0604020202020204" pitchFamily="34" charset="0"/>
              <a:buChar char="•"/>
            </a:pPr>
            <a:r>
              <a:rPr lang="de-DE" b="1" dirty="0"/>
              <a:t>Ausbau der Juniorrunde</a:t>
            </a:r>
            <a:r>
              <a:rPr lang="de-DE" dirty="0"/>
              <a:t> durch Integration neuer und junger Berater</a:t>
            </a:r>
          </a:p>
          <a:p>
            <a:pPr marL="342900" indent="-342900">
              <a:lnSpc>
                <a:spcPct val="200000"/>
              </a:lnSpc>
              <a:buFont typeface="Arial" panose="020B0604020202020204" pitchFamily="34" charset="0"/>
              <a:buChar char="•"/>
            </a:pPr>
            <a:r>
              <a:rPr lang="de-DE" b="1" dirty="0"/>
              <a:t>Fortführung des bewährten Formats</a:t>
            </a:r>
            <a:r>
              <a:rPr lang="de-DE" dirty="0"/>
              <a:t> aus Regelaustausch, Workshops und Teamevents</a:t>
            </a:r>
          </a:p>
          <a:p>
            <a:pPr>
              <a:lnSpc>
                <a:spcPct val="150000"/>
              </a:lnSpc>
              <a:spcBef>
                <a:spcPts val="1800"/>
              </a:spcBef>
            </a:pPr>
            <a:r>
              <a:rPr lang="de-DE" i="1" dirty="0"/>
              <a:t>     </a:t>
            </a:r>
            <a:r>
              <a:rPr lang="de-DE" b="1" i="1" dirty="0"/>
              <a:t>Als nächstes geplant:</a:t>
            </a:r>
          </a:p>
          <a:p>
            <a:pPr marL="342900" indent="-342900">
              <a:lnSpc>
                <a:spcPct val="100000"/>
              </a:lnSpc>
              <a:buFont typeface="Arial" panose="020B0604020202020204" pitchFamily="34" charset="0"/>
              <a:buChar char="•"/>
            </a:pPr>
            <a:r>
              <a:rPr lang="de-DE" b="1" dirty="0"/>
              <a:t>Gezielte Workshops zu umsatzrelevanten Produktbereichen </a:t>
            </a:r>
            <a:r>
              <a:rPr lang="de-DE" dirty="0"/>
              <a:t>(Mischung aus Theorie &amp; Vertrieb)</a:t>
            </a:r>
            <a:br>
              <a:rPr lang="de-DE" b="1" dirty="0"/>
            </a:br>
            <a:r>
              <a:rPr lang="de-DE" dirty="0"/>
              <a:t>wie z.B. </a:t>
            </a:r>
            <a:r>
              <a:rPr lang="de-DE" dirty="0" err="1"/>
              <a:t>bAV</a:t>
            </a:r>
            <a:r>
              <a:rPr lang="de-DE" dirty="0"/>
              <a:t>, </a:t>
            </a:r>
            <a:r>
              <a:rPr lang="de-DE" dirty="0" err="1"/>
              <a:t>bKV</a:t>
            </a:r>
            <a:r>
              <a:rPr lang="de-DE" dirty="0"/>
              <a:t>, BU, PKV, AV</a:t>
            </a:r>
          </a:p>
          <a:p>
            <a:pPr marL="342900" indent="-342900">
              <a:lnSpc>
                <a:spcPct val="100000"/>
              </a:lnSpc>
              <a:spcBef>
                <a:spcPts val="3000"/>
              </a:spcBef>
              <a:buFont typeface="Arial" panose="020B0604020202020204" pitchFamily="34" charset="0"/>
              <a:buChar char="•"/>
            </a:pPr>
            <a:r>
              <a:rPr lang="de-DE" b="1" dirty="0"/>
              <a:t>Langfristige Entwicklungsplattform</a:t>
            </a:r>
            <a:r>
              <a:rPr lang="de-DE" dirty="0"/>
              <a:t> zur Ausbildung, Mitarbeiterbindung und Unterstützung</a:t>
            </a:r>
            <a:br>
              <a:rPr lang="de-DE" dirty="0"/>
            </a:br>
            <a:r>
              <a:rPr lang="de-DE" dirty="0"/>
              <a:t>der Vertriebsstrukturen</a:t>
            </a:r>
          </a:p>
          <a:p>
            <a:pPr marL="342900" indent="-342900">
              <a:buFont typeface="Arial" panose="020B0604020202020204" pitchFamily="34" charset="0"/>
              <a:buChar char="•"/>
            </a:pPr>
            <a:endParaRPr lang="de-DE" dirty="0"/>
          </a:p>
        </p:txBody>
      </p:sp>
      <p:sp>
        <p:nvSpPr>
          <p:cNvPr id="5" name="Titel 4">
            <a:extLst>
              <a:ext uri="{FF2B5EF4-FFF2-40B4-BE49-F238E27FC236}">
                <a16:creationId xmlns:a16="http://schemas.microsoft.com/office/drawing/2014/main" id="{A39946B8-3D1A-4D09-9554-1158F03B08A9}"/>
              </a:ext>
            </a:extLst>
          </p:cNvPr>
          <p:cNvSpPr>
            <a:spLocks noGrp="1"/>
          </p:cNvSpPr>
          <p:nvPr>
            <p:ph type="title"/>
          </p:nvPr>
        </p:nvSpPr>
        <p:spPr/>
        <p:txBody>
          <a:bodyPr/>
          <a:lstStyle/>
          <a:p>
            <a:r>
              <a:rPr lang="de-DE" dirty="0"/>
              <a:t>Ein Blick in die Zukunft</a:t>
            </a:r>
          </a:p>
        </p:txBody>
      </p:sp>
    </p:spTree>
    <p:extLst>
      <p:ext uri="{BB962C8B-B14F-4D97-AF65-F5344CB8AC3E}">
        <p14:creationId xmlns:p14="http://schemas.microsoft.com/office/powerpoint/2010/main" val="32283047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69AEC304-98B2-436C-A7BF-03BDC664D93C}"/>
              </a:ext>
            </a:extLst>
          </p:cNvPr>
          <p:cNvSpPr>
            <a:spLocks noGrp="1"/>
          </p:cNvSpPr>
          <p:nvPr>
            <p:ph type="sldNum" sz="quarter" idx="4"/>
          </p:nvPr>
        </p:nvSpPr>
        <p:spPr/>
        <p:txBody>
          <a:bodyPr/>
          <a:lstStyle/>
          <a:p>
            <a:fld id="{EA952CFE-AF4B-4BE9-B2E2-E1420D3F9B32}" type="slidenum">
              <a:rPr lang="de-DE" smtClean="0"/>
              <a:pPr/>
              <a:t>2</a:t>
            </a:fld>
            <a:endParaRPr lang="de-DE" dirty="0"/>
          </a:p>
        </p:txBody>
      </p:sp>
      <p:sp>
        <p:nvSpPr>
          <p:cNvPr id="3" name="Textplatzhalter 2">
            <a:extLst>
              <a:ext uri="{FF2B5EF4-FFF2-40B4-BE49-F238E27FC236}">
                <a16:creationId xmlns:a16="http://schemas.microsoft.com/office/drawing/2014/main" id="{F64D317C-5182-402D-9373-A6ACF175F60A}"/>
              </a:ext>
            </a:extLst>
          </p:cNvPr>
          <p:cNvSpPr>
            <a:spLocks noGrp="1"/>
          </p:cNvSpPr>
          <p:nvPr>
            <p:ph type="body" sz="quarter" idx="10"/>
          </p:nvPr>
        </p:nvSpPr>
        <p:spPr/>
        <p:txBody>
          <a:bodyPr/>
          <a:lstStyle/>
          <a:p>
            <a:r>
              <a:rPr lang="de-DE" dirty="0"/>
              <a:t>Workshopinhalte – Was Euch in nächsten 120 min. erwartet</a:t>
            </a:r>
          </a:p>
        </p:txBody>
      </p:sp>
      <p:sp>
        <p:nvSpPr>
          <p:cNvPr id="4" name="Textplatzhalter 3">
            <a:extLst>
              <a:ext uri="{FF2B5EF4-FFF2-40B4-BE49-F238E27FC236}">
                <a16:creationId xmlns:a16="http://schemas.microsoft.com/office/drawing/2014/main" id="{AFC0247F-D3D4-4E57-920A-190355ED8C30}"/>
              </a:ext>
            </a:extLst>
          </p:cNvPr>
          <p:cNvSpPr>
            <a:spLocks noGrp="1"/>
          </p:cNvSpPr>
          <p:nvPr>
            <p:ph type="body" sz="half" idx="2"/>
          </p:nvPr>
        </p:nvSpPr>
        <p:spPr>
          <a:xfrm>
            <a:off x="369357" y="2479969"/>
            <a:ext cx="11343218" cy="3416737"/>
          </a:xfrm>
        </p:spPr>
        <p:txBody>
          <a:bodyPr/>
          <a:lstStyle/>
          <a:p>
            <a:pPr>
              <a:lnSpc>
                <a:spcPct val="150000"/>
              </a:lnSpc>
            </a:pPr>
            <a:r>
              <a:rPr lang="de-DE" sz="2400" b="1" dirty="0"/>
              <a:t>Teil 1: „Das große afm Versicherungsquiz“</a:t>
            </a:r>
          </a:p>
          <a:p>
            <a:pPr marL="342900" indent="-342900">
              <a:lnSpc>
                <a:spcPct val="150000"/>
              </a:lnSpc>
              <a:buFont typeface="Arial" panose="020B0604020202020204" pitchFamily="34" charset="0"/>
              <a:buChar char="•"/>
            </a:pPr>
            <a:r>
              <a:rPr lang="de-DE" sz="2400" dirty="0"/>
              <a:t>Format: Jeopardy-Quiz</a:t>
            </a:r>
          </a:p>
          <a:p>
            <a:pPr marL="342900" indent="-342900">
              <a:lnSpc>
                <a:spcPct val="150000"/>
              </a:lnSpc>
              <a:buFont typeface="Arial" panose="020B0604020202020204" pitchFamily="34" charset="0"/>
              <a:buChar char="•"/>
            </a:pPr>
            <a:r>
              <a:rPr lang="de-DE" sz="2400" dirty="0"/>
              <a:t>Ablauf: Regelerläuterung, Durchführung, Siegerehrung</a:t>
            </a:r>
          </a:p>
          <a:p>
            <a:pPr>
              <a:lnSpc>
                <a:spcPct val="150000"/>
              </a:lnSpc>
            </a:pPr>
            <a:endParaRPr lang="de-DE" sz="1400" dirty="0"/>
          </a:p>
          <a:p>
            <a:pPr>
              <a:lnSpc>
                <a:spcPct val="150000"/>
              </a:lnSpc>
            </a:pPr>
            <a:r>
              <a:rPr lang="de-DE" sz="2400" b="1" dirty="0"/>
              <a:t>Teil 2: „Die Zukunft der Beratung - ein Blick nach vorne“</a:t>
            </a:r>
          </a:p>
          <a:p>
            <a:pPr marL="342900" indent="-342900">
              <a:lnSpc>
                <a:spcPct val="150000"/>
              </a:lnSpc>
              <a:buFont typeface="Arial" panose="020B0604020202020204" pitchFamily="34" charset="0"/>
              <a:buChar char="•"/>
            </a:pPr>
            <a:r>
              <a:rPr lang="de-DE" sz="2400" dirty="0"/>
              <a:t>Kurze Impulse zu einem relevanten Zukunftsthema</a:t>
            </a:r>
          </a:p>
        </p:txBody>
      </p:sp>
      <p:sp>
        <p:nvSpPr>
          <p:cNvPr id="5" name="Titel 4">
            <a:extLst>
              <a:ext uri="{FF2B5EF4-FFF2-40B4-BE49-F238E27FC236}">
                <a16:creationId xmlns:a16="http://schemas.microsoft.com/office/drawing/2014/main" id="{CCA29B5D-B3B5-4144-9BC7-AB7D181826F9}"/>
              </a:ext>
            </a:extLst>
          </p:cNvPr>
          <p:cNvSpPr>
            <a:spLocks noGrp="1"/>
          </p:cNvSpPr>
          <p:nvPr>
            <p:ph type="title"/>
          </p:nvPr>
        </p:nvSpPr>
        <p:spPr/>
        <p:txBody>
          <a:bodyPr/>
          <a:lstStyle/>
          <a:p>
            <a:r>
              <a:rPr lang="de-DE" dirty="0"/>
              <a:t>afm Versicherungsquiz &amp; „Zukunft der Beratung“</a:t>
            </a:r>
          </a:p>
        </p:txBody>
      </p:sp>
    </p:spTree>
    <p:extLst>
      <p:ext uri="{BB962C8B-B14F-4D97-AF65-F5344CB8AC3E}">
        <p14:creationId xmlns:p14="http://schemas.microsoft.com/office/powerpoint/2010/main" val="28207900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8BCDF6B9-C748-49E4-96EF-0EC4A10C30AB}"/>
              </a:ext>
            </a:extLst>
          </p:cNvPr>
          <p:cNvSpPr>
            <a:spLocks noGrp="1"/>
          </p:cNvSpPr>
          <p:nvPr>
            <p:ph type="sldNum" sz="quarter" idx="4"/>
          </p:nvPr>
        </p:nvSpPr>
        <p:spPr/>
        <p:txBody>
          <a:bodyPr/>
          <a:lstStyle/>
          <a:p>
            <a:fld id="{EA952CFE-AF4B-4BE9-B2E2-E1420D3F9B32}" type="slidenum">
              <a:rPr lang="de-DE" smtClean="0"/>
              <a:pPr/>
              <a:t>20</a:t>
            </a:fld>
            <a:endParaRPr lang="de-DE" dirty="0"/>
          </a:p>
        </p:txBody>
      </p:sp>
      <p:sp>
        <p:nvSpPr>
          <p:cNvPr id="4" name="Textplatzhalter 3">
            <a:extLst>
              <a:ext uri="{FF2B5EF4-FFF2-40B4-BE49-F238E27FC236}">
                <a16:creationId xmlns:a16="http://schemas.microsoft.com/office/drawing/2014/main" id="{4CADA959-3B74-4013-A36B-EAB2E7F22E64}"/>
              </a:ext>
            </a:extLst>
          </p:cNvPr>
          <p:cNvSpPr>
            <a:spLocks noGrp="1"/>
          </p:cNvSpPr>
          <p:nvPr>
            <p:ph type="body" sz="half" idx="2"/>
          </p:nvPr>
        </p:nvSpPr>
        <p:spPr>
          <a:xfrm>
            <a:off x="369357" y="2329962"/>
            <a:ext cx="11454223" cy="4022194"/>
          </a:xfrm>
        </p:spPr>
        <p:txBody>
          <a:bodyPr/>
          <a:lstStyle/>
          <a:p>
            <a:pPr algn="ctr">
              <a:lnSpc>
                <a:spcPct val="200000"/>
              </a:lnSpc>
            </a:pPr>
            <a:r>
              <a:rPr lang="de-DE" sz="5400" b="1" dirty="0"/>
              <a:t>Ergänzungspart:</a:t>
            </a:r>
            <a:br>
              <a:rPr lang="de-DE" sz="5400" b="1" dirty="0"/>
            </a:br>
            <a:r>
              <a:rPr lang="de-DE" sz="5400" dirty="0"/>
              <a:t>Hauke Kriebel &amp; Denis Braune</a:t>
            </a:r>
          </a:p>
        </p:txBody>
      </p:sp>
      <p:sp>
        <p:nvSpPr>
          <p:cNvPr id="6" name="Titel 5">
            <a:extLst>
              <a:ext uri="{FF2B5EF4-FFF2-40B4-BE49-F238E27FC236}">
                <a16:creationId xmlns:a16="http://schemas.microsoft.com/office/drawing/2014/main" id="{BC36C46B-26A7-4117-80A1-1DB0C4A67122}"/>
              </a:ext>
            </a:extLst>
          </p:cNvPr>
          <p:cNvSpPr>
            <a:spLocks noGrp="1"/>
          </p:cNvSpPr>
          <p:nvPr>
            <p:ph type="title"/>
          </p:nvPr>
        </p:nvSpPr>
        <p:spPr/>
        <p:txBody>
          <a:bodyPr/>
          <a:lstStyle/>
          <a:p>
            <a:endParaRPr lang="de-DE" dirty="0"/>
          </a:p>
        </p:txBody>
      </p:sp>
      <p:pic>
        <p:nvPicPr>
          <p:cNvPr id="8" name="Grafik 7">
            <a:extLst>
              <a:ext uri="{FF2B5EF4-FFF2-40B4-BE49-F238E27FC236}">
                <a16:creationId xmlns:a16="http://schemas.microsoft.com/office/drawing/2014/main" id="{9EED2F32-3FA6-43EB-8453-59D43FD34EA3}"/>
              </a:ext>
            </a:extLst>
          </p:cNvPr>
          <p:cNvPicPr>
            <a:picLocks noChangeAspect="1"/>
          </p:cNvPicPr>
          <p:nvPr/>
        </p:nvPicPr>
        <p:blipFill rotWithShape="1">
          <a:blip r:embed="rId3"/>
          <a:srcRect l="2634" t="11765" r="4837" b="10324"/>
          <a:stretch/>
        </p:blipFill>
        <p:spPr>
          <a:xfrm>
            <a:off x="10799643" y="734194"/>
            <a:ext cx="919917" cy="406425"/>
          </a:xfrm>
          <a:prstGeom prst="rect">
            <a:avLst/>
          </a:prstGeom>
        </p:spPr>
      </p:pic>
    </p:spTree>
    <p:extLst>
      <p:ext uri="{BB962C8B-B14F-4D97-AF65-F5344CB8AC3E}">
        <p14:creationId xmlns:p14="http://schemas.microsoft.com/office/powerpoint/2010/main" val="2022510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extfeld 89">
            <a:extLst>
              <a:ext uri="{FF2B5EF4-FFF2-40B4-BE49-F238E27FC236}">
                <a16:creationId xmlns:a16="http://schemas.microsoft.com/office/drawing/2014/main" id="{5450241D-8526-4883-9D5E-F50B6130558E}"/>
              </a:ext>
            </a:extLst>
          </p:cNvPr>
          <p:cNvSpPr txBox="1"/>
          <p:nvPr/>
        </p:nvSpPr>
        <p:spPr>
          <a:xfrm>
            <a:off x="257038" y="1803797"/>
            <a:ext cx="9716891" cy="3816429"/>
          </a:xfrm>
          <a:prstGeom prst="rect">
            <a:avLst/>
          </a:prstGeom>
          <a:noFill/>
        </p:spPr>
        <p:txBody>
          <a:bodyPr wrap="none" rtlCol="0">
            <a:spAutoFit/>
          </a:bodyPr>
          <a:lstStyle/>
          <a:p>
            <a:pPr>
              <a:spcBef>
                <a:spcPts val="1200"/>
              </a:spcBef>
              <a:buFontTx/>
              <a:buChar char="-"/>
            </a:pPr>
            <a:r>
              <a:rPr lang="de-DE" dirty="0">
                <a:solidFill>
                  <a:srgbClr val="1D2D4B"/>
                </a:solidFill>
              </a:rPr>
              <a:t>Wachstum für Berater und Unternehmen</a:t>
            </a:r>
          </a:p>
          <a:p>
            <a:pPr>
              <a:spcBef>
                <a:spcPts val="1200"/>
              </a:spcBef>
              <a:buFontTx/>
              <a:buChar char="-"/>
            </a:pPr>
            <a:r>
              <a:rPr lang="de-DE" dirty="0">
                <a:solidFill>
                  <a:srgbClr val="1D2D4B"/>
                </a:solidFill>
              </a:rPr>
              <a:t>Karrieremöglichkeiten </a:t>
            </a:r>
          </a:p>
          <a:p>
            <a:pPr>
              <a:spcBef>
                <a:spcPts val="1200"/>
              </a:spcBef>
              <a:buFontTx/>
              <a:buChar char="-"/>
            </a:pPr>
            <a:r>
              <a:rPr lang="de-DE" dirty="0">
                <a:solidFill>
                  <a:srgbClr val="1D2D4B"/>
                </a:solidFill>
              </a:rPr>
              <a:t>Nachfolgeregelung (gesetzliche Regelungen / aktueller Rahmen) </a:t>
            </a:r>
          </a:p>
          <a:p>
            <a:pPr>
              <a:spcBef>
                <a:spcPts val="1200"/>
              </a:spcBef>
              <a:buFontTx/>
              <a:buChar char="-"/>
            </a:pPr>
            <a:r>
              <a:rPr lang="de-DE" dirty="0">
                <a:solidFill>
                  <a:srgbClr val="1D2D4B"/>
                </a:solidFill>
              </a:rPr>
              <a:t>Bestandskunden können nicht mehr optimal betreut werden + Potenzial wird nicht ausgeschöpft</a:t>
            </a:r>
          </a:p>
          <a:p>
            <a:pPr>
              <a:spcBef>
                <a:spcPts val="1200"/>
              </a:spcBef>
              <a:buFontTx/>
              <a:buChar char="-"/>
            </a:pPr>
            <a:r>
              <a:rPr lang="de-DE" dirty="0">
                <a:solidFill>
                  <a:srgbClr val="1D2D4B"/>
                </a:solidFill>
              </a:rPr>
              <a:t>wie sieht die Alternative aus? Mechanismus: weniger Neukundenberatungen im Jahr im Verhältnis</a:t>
            </a:r>
          </a:p>
          <a:p>
            <a:pPr>
              <a:spcBef>
                <a:spcPts val="1200"/>
              </a:spcBef>
            </a:pPr>
            <a:r>
              <a:rPr lang="de-DE" dirty="0">
                <a:solidFill>
                  <a:srgbClr val="1D2D4B"/>
                </a:solidFill>
              </a:rPr>
              <a:t> zum schrumpfenden Bestand</a:t>
            </a:r>
          </a:p>
          <a:p>
            <a:pPr>
              <a:spcBef>
                <a:spcPts val="1200"/>
              </a:spcBef>
            </a:pPr>
            <a:r>
              <a:rPr lang="de-DE" dirty="0">
                <a:solidFill>
                  <a:srgbClr val="1D2D4B"/>
                </a:solidFill>
              </a:rPr>
              <a:t>-Wissen weitergeben; Vervielfältigung der eigenen „Talente“ </a:t>
            </a:r>
          </a:p>
          <a:p>
            <a:pPr>
              <a:spcBef>
                <a:spcPts val="1200"/>
              </a:spcBef>
            </a:pPr>
            <a:r>
              <a:rPr lang="de-DE" dirty="0">
                <a:solidFill>
                  <a:srgbClr val="1D2D4B"/>
                </a:solidFill>
              </a:rPr>
              <a:t>-perspektivisches Zeitmanagement durch Kundenabgabe (Ressourcen werden sowohl auf Berater- als </a:t>
            </a:r>
          </a:p>
          <a:p>
            <a:pPr>
              <a:spcBef>
                <a:spcPts val="1200"/>
              </a:spcBef>
            </a:pPr>
            <a:r>
              <a:rPr lang="de-DE" dirty="0">
                <a:solidFill>
                  <a:srgbClr val="1D2D4B"/>
                </a:solidFill>
              </a:rPr>
              <a:t> auch Backoffice-Seite freigesetzt für gewinnbringendere Tätigkeiten) </a:t>
            </a:r>
          </a:p>
        </p:txBody>
      </p:sp>
      <p:sp>
        <p:nvSpPr>
          <p:cNvPr id="91" name="Titel 4">
            <a:extLst>
              <a:ext uri="{FF2B5EF4-FFF2-40B4-BE49-F238E27FC236}">
                <a16:creationId xmlns:a16="http://schemas.microsoft.com/office/drawing/2014/main" id="{AA8668F8-F2A9-48F5-B85A-9362E25D1C76}"/>
              </a:ext>
            </a:extLst>
          </p:cNvPr>
          <p:cNvSpPr txBox="1">
            <a:spLocks/>
          </p:cNvSpPr>
          <p:nvPr/>
        </p:nvSpPr>
        <p:spPr>
          <a:xfrm>
            <a:off x="257038" y="566023"/>
            <a:ext cx="10314206" cy="75954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3600" b="1" dirty="0">
                <a:solidFill>
                  <a:srgbClr val="1D2D4B"/>
                </a:solidFill>
                <a:latin typeface="Arial" panose="020B0604020202020204" pitchFamily="34" charset="0"/>
                <a:cs typeface="Arial" panose="020B0604020202020204" pitchFamily="34" charset="0"/>
              </a:rPr>
              <a:t>Motive | dringende Notwendigkeit</a:t>
            </a:r>
          </a:p>
        </p:txBody>
      </p:sp>
      <p:pic>
        <p:nvPicPr>
          <p:cNvPr id="92" name="Grafik 91" descr="3df59e6b-3cc2-417b-85a0-f346cf53e830.png">
            <a:extLst>
              <a:ext uri="{FF2B5EF4-FFF2-40B4-BE49-F238E27FC236}">
                <a16:creationId xmlns:a16="http://schemas.microsoft.com/office/drawing/2014/main" id="{1B3AAF75-4536-4E98-8D80-816FB1BF29E4}"/>
              </a:ext>
            </a:extLst>
          </p:cNvPr>
          <p:cNvPicPr>
            <a:picLocks noChangeAspect="1"/>
          </p:cNvPicPr>
          <p:nvPr/>
        </p:nvPicPr>
        <p:blipFill rotWithShape="1">
          <a:blip r:embed="rId2" cstate="print"/>
          <a:srcRect t="25594" b="27583"/>
          <a:stretch/>
        </p:blipFill>
        <p:spPr>
          <a:xfrm>
            <a:off x="8283002" y="5190565"/>
            <a:ext cx="2967634" cy="1389529"/>
          </a:xfrm>
          <a:prstGeom prst="rect">
            <a:avLst/>
          </a:prstGeom>
        </p:spPr>
      </p:pic>
      <p:pic>
        <p:nvPicPr>
          <p:cNvPr id="8" name="Grafik 7">
            <a:extLst>
              <a:ext uri="{FF2B5EF4-FFF2-40B4-BE49-F238E27FC236}">
                <a16:creationId xmlns:a16="http://schemas.microsoft.com/office/drawing/2014/main" id="{4E46FFFE-73DE-438E-BFB8-AD658193CD90}"/>
              </a:ext>
            </a:extLst>
          </p:cNvPr>
          <p:cNvPicPr>
            <a:picLocks noChangeAspect="1"/>
          </p:cNvPicPr>
          <p:nvPr/>
        </p:nvPicPr>
        <p:blipFill rotWithShape="1">
          <a:blip r:embed="rId3"/>
          <a:srcRect l="2634" t="11765" r="4837" b="10324"/>
          <a:stretch/>
        </p:blipFill>
        <p:spPr>
          <a:xfrm>
            <a:off x="10799643" y="734194"/>
            <a:ext cx="919917" cy="406425"/>
          </a:xfrm>
          <a:prstGeom prst="rect">
            <a:avLst/>
          </a:prstGeom>
        </p:spPr>
      </p:pic>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0">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0">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90">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90">
                                            <p:txEl>
                                              <p:pRg st="7" end="7"/>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90">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01"/>
          <p:cNvSpPr/>
          <p:nvPr/>
        </p:nvSpPr>
        <p:spPr>
          <a:xfrm>
            <a:off x="364320" y="1620000"/>
            <a:ext cx="214956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500" b="1" strike="noStrike" spc="-1">
                <a:solidFill>
                  <a:srgbClr val="1D2D4B"/>
                </a:solidFill>
                <a:latin typeface="Arial"/>
              </a:rPr>
              <a:t>SmartAdmin</a:t>
            </a:r>
            <a:endParaRPr lang="de-DE" sz="1500" b="0" strike="noStrike" spc="-1">
              <a:latin typeface="Arial"/>
            </a:endParaRPr>
          </a:p>
        </p:txBody>
      </p:sp>
      <p:sp>
        <p:nvSpPr>
          <p:cNvPr id="44" name="t02"/>
          <p:cNvSpPr/>
          <p:nvPr/>
        </p:nvSpPr>
        <p:spPr>
          <a:xfrm>
            <a:off x="2599920" y="1620000"/>
            <a:ext cx="219960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500" b="0" strike="noStrike" spc="-1">
                <a:solidFill>
                  <a:srgbClr val="137C9B"/>
                </a:solidFill>
                <a:latin typeface="Arial"/>
              </a:rPr>
              <a:t>§ 34c, d etc.</a:t>
            </a:r>
            <a:endParaRPr lang="de-DE" sz="1500" b="0" strike="noStrike" spc="-1">
              <a:latin typeface="Arial"/>
            </a:endParaRPr>
          </a:p>
        </p:txBody>
      </p:sp>
      <p:sp>
        <p:nvSpPr>
          <p:cNvPr id="45" name="t03"/>
          <p:cNvSpPr/>
          <p:nvPr/>
        </p:nvSpPr>
        <p:spPr>
          <a:xfrm>
            <a:off x="4899960" y="1620000"/>
            <a:ext cx="209952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500" b="0" strike="noStrike" spc="-1">
                <a:solidFill>
                  <a:srgbClr val="1D2D4B"/>
                </a:solidFill>
                <a:latin typeface="Arial"/>
              </a:rPr>
              <a:t>Erstinfo</a:t>
            </a:r>
            <a:endParaRPr lang="de-DE" sz="1500" b="0" strike="noStrike" spc="-1">
              <a:latin typeface="Arial"/>
            </a:endParaRPr>
          </a:p>
        </p:txBody>
      </p:sp>
      <p:sp>
        <p:nvSpPr>
          <p:cNvPr id="46" name="t04"/>
          <p:cNvSpPr/>
          <p:nvPr/>
        </p:nvSpPr>
        <p:spPr>
          <a:xfrm>
            <a:off x="7099920" y="1620000"/>
            <a:ext cx="219960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500" b="0" strike="noStrike" spc="-1">
                <a:solidFill>
                  <a:srgbClr val="137C9B"/>
                </a:solidFill>
                <a:latin typeface="Arial"/>
              </a:rPr>
              <a:t>Rendezvous</a:t>
            </a:r>
            <a:endParaRPr lang="de-DE" sz="1500" b="0" strike="noStrike" spc="-1">
              <a:latin typeface="Arial"/>
            </a:endParaRPr>
          </a:p>
        </p:txBody>
      </p:sp>
      <p:sp>
        <p:nvSpPr>
          <p:cNvPr id="47" name="t05"/>
          <p:cNvSpPr/>
          <p:nvPr/>
        </p:nvSpPr>
        <p:spPr>
          <a:xfrm>
            <a:off x="9450000" y="1620000"/>
            <a:ext cx="234972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500" b="1" strike="noStrike" spc="-1">
                <a:solidFill>
                  <a:srgbClr val="1D2D4B"/>
                </a:solidFill>
                <a:latin typeface="Arial"/>
              </a:rPr>
              <a:t>Finanzplan</a:t>
            </a:r>
            <a:endParaRPr lang="de-DE" sz="1500" b="0" strike="noStrike" spc="-1">
              <a:latin typeface="Arial"/>
            </a:endParaRPr>
          </a:p>
        </p:txBody>
      </p:sp>
      <p:sp>
        <p:nvSpPr>
          <p:cNvPr id="48" name="t06"/>
          <p:cNvSpPr/>
          <p:nvPr/>
        </p:nvSpPr>
        <p:spPr>
          <a:xfrm>
            <a:off x="364320" y="2094840"/>
            <a:ext cx="214956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500" b="0" strike="noStrike" spc="-1">
                <a:solidFill>
                  <a:srgbClr val="137C9B"/>
                </a:solidFill>
                <a:latin typeface="Arial"/>
              </a:rPr>
              <a:t>Risikoplan</a:t>
            </a:r>
            <a:endParaRPr lang="de-DE" sz="1500" b="0" strike="noStrike" spc="-1">
              <a:latin typeface="Arial"/>
            </a:endParaRPr>
          </a:p>
        </p:txBody>
      </p:sp>
      <p:sp>
        <p:nvSpPr>
          <p:cNvPr id="49" name="t07"/>
          <p:cNvSpPr/>
          <p:nvPr/>
        </p:nvSpPr>
        <p:spPr>
          <a:xfrm>
            <a:off x="2599920" y="2094840"/>
            <a:ext cx="219960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500" b="1" strike="noStrike" spc="-1">
                <a:solidFill>
                  <a:srgbClr val="1D2D4B"/>
                </a:solidFill>
                <a:latin typeface="Arial"/>
              </a:rPr>
              <a:t>Going Public</a:t>
            </a:r>
            <a:endParaRPr lang="de-DE" sz="1500" b="0" strike="noStrike" spc="-1">
              <a:latin typeface="Arial"/>
            </a:endParaRPr>
          </a:p>
        </p:txBody>
      </p:sp>
      <p:sp>
        <p:nvSpPr>
          <p:cNvPr id="50" name="t08"/>
          <p:cNvSpPr/>
          <p:nvPr/>
        </p:nvSpPr>
        <p:spPr>
          <a:xfrm>
            <a:off x="4899960" y="2094840"/>
            <a:ext cx="209952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500" b="1" strike="noStrike" spc="-1">
                <a:solidFill>
                  <a:srgbClr val="137C9B"/>
                </a:solidFill>
                <a:latin typeface="Arial"/>
              </a:rPr>
              <a:t>IHK</a:t>
            </a:r>
            <a:endParaRPr lang="de-DE" sz="1500" b="0" strike="noStrike" spc="-1">
              <a:latin typeface="Arial"/>
            </a:endParaRPr>
          </a:p>
        </p:txBody>
      </p:sp>
      <p:sp>
        <p:nvSpPr>
          <p:cNvPr id="51" name="t09"/>
          <p:cNvSpPr/>
          <p:nvPr/>
        </p:nvSpPr>
        <p:spPr>
          <a:xfrm>
            <a:off x="7099920" y="2094840"/>
            <a:ext cx="219960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500" b="0" strike="noStrike" spc="-1">
                <a:solidFill>
                  <a:srgbClr val="1D2D4B"/>
                </a:solidFill>
                <a:latin typeface="Arial"/>
              </a:rPr>
              <a:t>KI-Richtlinie</a:t>
            </a:r>
            <a:endParaRPr lang="de-DE" sz="1500" b="0" strike="noStrike" spc="-1">
              <a:latin typeface="Arial"/>
            </a:endParaRPr>
          </a:p>
        </p:txBody>
      </p:sp>
      <p:sp>
        <p:nvSpPr>
          <p:cNvPr id="52" name="t10"/>
          <p:cNvSpPr/>
          <p:nvPr/>
        </p:nvSpPr>
        <p:spPr>
          <a:xfrm>
            <a:off x="9450000" y="2094840"/>
            <a:ext cx="234972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500" b="0" strike="noStrike" spc="-1">
                <a:solidFill>
                  <a:srgbClr val="137C9B"/>
                </a:solidFill>
                <a:latin typeface="Arial"/>
              </a:rPr>
              <a:t>Dokumentation</a:t>
            </a:r>
            <a:endParaRPr lang="de-DE" sz="1500" b="0" strike="noStrike" spc="-1">
              <a:latin typeface="Arial"/>
            </a:endParaRPr>
          </a:p>
        </p:txBody>
      </p:sp>
      <p:sp>
        <p:nvSpPr>
          <p:cNvPr id="53" name="t11"/>
          <p:cNvSpPr/>
          <p:nvPr/>
        </p:nvSpPr>
        <p:spPr>
          <a:xfrm>
            <a:off x="364320" y="2570040"/>
            <a:ext cx="214956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500" b="1" strike="noStrike" spc="-1">
                <a:solidFill>
                  <a:srgbClr val="1D2D4B"/>
                </a:solidFill>
                <a:latin typeface="Arial"/>
              </a:rPr>
              <a:t>BeraterPortal</a:t>
            </a:r>
            <a:endParaRPr lang="de-DE" sz="1500" b="0" strike="noStrike" spc="-1">
              <a:latin typeface="Arial"/>
            </a:endParaRPr>
          </a:p>
        </p:txBody>
      </p:sp>
      <p:sp>
        <p:nvSpPr>
          <p:cNvPr id="54" name="t12"/>
          <p:cNvSpPr/>
          <p:nvPr/>
        </p:nvSpPr>
        <p:spPr>
          <a:xfrm>
            <a:off x="2599920" y="2570040"/>
            <a:ext cx="219960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500" b="0" strike="noStrike" spc="-1" dirty="0">
                <a:solidFill>
                  <a:srgbClr val="137C9B"/>
                </a:solidFill>
                <a:latin typeface="Arial"/>
              </a:rPr>
              <a:t>IT-Struktur</a:t>
            </a:r>
            <a:endParaRPr lang="de-DE" sz="1500" b="0" strike="noStrike" spc="-1" dirty="0">
              <a:latin typeface="Arial"/>
            </a:endParaRPr>
          </a:p>
        </p:txBody>
      </p:sp>
      <p:sp>
        <p:nvSpPr>
          <p:cNvPr id="55" name="t13"/>
          <p:cNvSpPr/>
          <p:nvPr/>
        </p:nvSpPr>
        <p:spPr>
          <a:xfrm>
            <a:off x="4899960" y="2570040"/>
            <a:ext cx="209952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500" b="0" strike="noStrike" spc="-1">
                <a:solidFill>
                  <a:srgbClr val="1D2D4B"/>
                </a:solidFill>
                <a:latin typeface="Arial"/>
              </a:rPr>
              <a:t>Steuerberater</a:t>
            </a:r>
            <a:endParaRPr lang="de-DE" sz="1500" b="0" strike="noStrike" spc="-1">
              <a:latin typeface="Arial"/>
            </a:endParaRPr>
          </a:p>
        </p:txBody>
      </p:sp>
      <p:sp>
        <p:nvSpPr>
          <p:cNvPr id="56" name="t14"/>
          <p:cNvSpPr/>
          <p:nvPr/>
        </p:nvSpPr>
        <p:spPr>
          <a:xfrm>
            <a:off x="7099920" y="2570040"/>
            <a:ext cx="219960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500" b="1" strike="noStrike" spc="-1">
                <a:solidFill>
                  <a:srgbClr val="137C9B"/>
                </a:solidFill>
                <a:latin typeface="Arial"/>
              </a:rPr>
              <a:t>Innendienst</a:t>
            </a:r>
            <a:endParaRPr lang="de-DE" sz="1500" b="0" strike="noStrike" spc="-1">
              <a:latin typeface="Arial"/>
            </a:endParaRPr>
          </a:p>
        </p:txBody>
      </p:sp>
      <p:sp>
        <p:nvSpPr>
          <p:cNvPr id="57" name="t15"/>
          <p:cNvSpPr/>
          <p:nvPr/>
        </p:nvSpPr>
        <p:spPr>
          <a:xfrm>
            <a:off x="9450000" y="2570040"/>
            <a:ext cx="234972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500" b="0" strike="noStrike" spc="-1">
                <a:solidFill>
                  <a:srgbClr val="1D2D4B"/>
                </a:solidFill>
                <a:latin typeface="Arial"/>
              </a:rPr>
              <a:t>Team</a:t>
            </a:r>
            <a:endParaRPr lang="de-DE" sz="1500" b="0" strike="noStrike" spc="-1">
              <a:latin typeface="Arial"/>
            </a:endParaRPr>
          </a:p>
        </p:txBody>
      </p:sp>
      <p:sp>
        <p:nvSpPr>
          <p:cNvPr id="58" name="t16"/>
          <p:cNvSpPr/>
          <p:nvPr/>
        </p:nvSpPr>
        <p:spPr>
          <a:xfrm>
            <a:off x="364320" y="3044880"/>
            <a:ext cx="239976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600" b="0" strike="noStrike" spc="-1">
                <a:solidFill>
                  <a:srgbClr val="137C9B"/>
                </a:solidFill>
                <a:latin typeface="Arial"/>
              </a:rPr>
              <a:t>Führung</a:t>
            </a:r>
            <a:endParaRPr lang="de-DE" sz="1600" b="0" strike="noStrike" spc="-1">
              <a:latin typeface="Arial"/>
            </a:endParaRPr>
          </a:p>
        </p:txBody>
      </p:sp>
      <p:sp>
        <p:nvSpPr>
          <p:cNvPr id="59" name="t17"/>
          <p:cNvSpPr/>
          <p:nvPr/>
        </p:nvSpPr>
        <p:spPr>
          <a:xfrm>
            <a:off x="2900160" y="3044880"/>
            <a:ext cx="279972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600" b="0" strike="noStrike" spc="-1" dirty="0">
                <a:solidFill>
                  <a:srgbClr val="1D2D4B"/>
                </a:solidFill>
                <a:latin typeface="Arial"/>
              </a:rPr>
              <a:t>Administration</a:t>
            </a:r>
            <a:endParaRPr lang="de-DE" sz="1600" b="0" strike="noStrike" spc="-1" dirty="0">
              <a:latin typeface="Arial"/>
            </a:endParaRPr>
          </a:p>
        </p:txBody>
      </p:sp>
      <p:sp>
        <p:nvSpPr>
          <p:cNvPr id="60" name="t18"/>
          <p:cNvSpPr/>
          <p:nvPr/>
        </p:nvSpPr>
        <p:spPr>
          <a:xfrm>
            <a:off x="5799960" y="3044880"/>
            <a:ext cx="299952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600" b="1" strike="noStrike" spc="-1">
                <a:solidFill>
                  <a:srgbClr val="137C9B"/>
                </a:solidFill>
                <a:latin typeface="Arial"/>
              </a:rPr>
              <a:t>Fachwissen</a:t>
            </a:r>
            <a:endParaRPr lang="de-DE" sz="1600" b="0" strike="noStrike" spc="-1">
              <a:latin typeface="Arial"/>
            </a:endParaRPr>
          </a:p>
        </p:txBody>
      </p:sp>
      <p:sp>
        <p:nvSpPr>
          <p:cNvPr id="61" name="t19"/>
          <p:cNvSpPr/>
          <p:nvPr/>
        </p:nvSpPr>
        <p:spPr>
          <a:xfrm>
            <a:off x="8899920" y="3044880"/>
            <a:ext cx="289980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600" b="0" strike="noStrike" spc="-1">
                <a:solidFill>
                  <a:srgbClr val="1D2D4B"/>
                </a:solidFill>
                <a:latin typeface="Arial"/>
              </a:rPr>
              <a:t>Spezialisierung</a:t>
            </a:r>
            <a:endParaRPr lang="de-DE" sz="1600" b="0" strike="noStrike" spc="-1">
              <a:latin typeface="Arial"/>
            </a:endParaRPr>
          </a:p>
        </p:txBody>
      </p:sp>
      <p:sp>
        <p:nvSpPr>
          <p:cNvPr id="62" name="t20"/>
          <p:cNvSpPr/>
          <p:nvPr/>
        </p:nvSpPr>
        <p:spPr>
          <a:xfrm>
            <a:off x="364320" y="3520080"/>
            <a:ext cx="389952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500" b="0" strike="noStrike" spc="-1" dirty="0">
                <a:solidFill>
                  <a:srgbClr val="137C9B"/>
                </a:solidFill>
                <a:latin typeface="Arial"/>
              </a:rPr>
              <a:t>Up </a:t>
            </a:r>
            <a:r>
              <a:rPr lang="de-DE" sz="1500" b="0" strike="noStrike" spc="-1" dirty="0" err="1">
                <a:solidFill>
                  <a:srgbClr val="137C9B"/>
                </a:solidFill>
                <a:latin typeface="Arial"/>
              </a:rPr>
              <a:t>to</a:t>
            </a:r>
            <a:r>
              <a:rPr lang="de-DE" sz="1500" b="0" strike="noStrike" spc="-1" dirty="0">
                <a:solidFill>
                  <a:srgbClr val="137C9B"/>
                </a:solidFill>
                <a:latin typeface="Arial"/>
              </a:rPr>
              <a:t> date bleiben, Weiterbildung</a:t>
            </a:r>
            <a:endParaRPr lang="de-DE" sz="1500" b="0" strike="noStrike" spc="-1" dirty="0">
              <a:latin typeface="Arial"/>
            </a:endParaRPr>
          </a:p>
        </p:txBody>
      </p:sp>
      <p:sp>
        <p:nvSpPr>
          <p:cNvPr id="63" name="t21"/>
          <p:cNvSpPr/>
          <p:nvPr/>
        </p:nvSpPr>
        <p:spPr>
          <a:xfrm>
            <a:off x="4500000" y="3520080"/>
            <a:ext cx="159948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500" b="1" strike="noStrike" spc="-1">
                <a:solidFill>
                  <a:srgbClr val="1D2D4B"/>
                </a:solidFill>
                <a:latin typeface="Arial"/>
              </a:rPr>
              <a:t>MRHT</a:t>
            </a:r>
            <a:endParaRPr lang="de-DE" sz="1500" b="0" strike="noStrike" spc="-1">
              <a:latin typeface="Arial"/>
            </a:endParaRPr>
          </a:p>
        </p:txBody>
      </p:sp>
      <p:sp>
        <p:nvSpPr>
          <p:cNvPr id="64" name="t22"/>
          <p:cNvSpPr/>
          <p:nvPr/>
        </p:nvSpPr>
        <p:spPr>
          <a:xfrm>
            <a:off x="5799960" y="3520080"/>
            <a:ext cx="299952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600" b="0" strike="noStrike" spc="-1">
                <a:solidFill>
                  <a:srgbClr val="137C9B"/>
                </a:solidFill>
                <a:latin typeface="Arial"/>
              </a:rPr>
              <a:t>Finanzierung</a:t>
            </a:r>
            <a:endParaRPr lang="de-DE" sz="1600" b="0" strike="noStrike" spc="-1">
              <a:latin typeface="Arial"/>
            </a:endParaRPr>
          </a:p>
        </p:txBody>
      </p:sp>
      <p:sp>
        <p:nvSpPr>
          <p:cNvPr id="65" name="t23"/>
          <p:cNvSpPr/>
          <p:nvPr/>
        </p:nvSpPr>
        <p:spPr>
          <a:xfrm>
            <a:off x="8899920" y="3520080"/>
            <a:ext cx="289980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600" b="0" strike="noStrike" spc="-1">
                <a:solidFill>
                  <a:srgbClr val="1D2D4B"/>
                </a:solidFill>
                <a:latin typeface="Arial"/>
              </a:rPr>
              <a:t>Anlage</a:t>
            </a:r>
            <a:endParaRPr lang="de-DE" sz="1600" b="0" strike="noStrike" spc="-1">
              <a:latin typeface="Arial"/>
            </a:endParaRPr>
          </a:p>
        </p:txBody>
      </p:sp>
      <p:sp>
        <p:nvSpPr>
          <p:cNvPr id="66" name="t24"/>
          <p:cNvSpPr/>
          <p:nvPr/>
        </p:nvSpPr>
        <p:spPr>
          <a:xfrm>
            <a:off x="364320" y="3994920"/>
            <a:ext cx="214956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500" b="1" strike="noStrike" spc="-1">
                <a:solidFill>
                  <a:srgbClr val="1D2D4B"/>
                </a:solidFill>
                <a:latin typeface="Arial"/>
              </a:rPr>
              <a:t>Firmengeschäft</a:t>
            </a:r>
            <a:endParaRPr lang="de-DE" sz="1500" b="0" strike="noStrike" spc="-1">
              <a:latin typeface="Arial"/>
            </a:endParaRPr>
          </a:p>
        </p:txBody>
      </p:sp>
      <p:sp>
        <p:nvSpPr>
          <p:cNvPr id="67" name="t25"/>
          <p:cNvSpPr/>
          <p:nvPr/>
        </p:nvSpPr>
        <p:spPr>
          <a:xfrm>
            <a:off x="2599920" y="3994920"/>
            <a:ext cx="219960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500" b="0" strike="noStrike" spc="-1" dirty="0">
                <a:solidFill>
                  <a:srgbClr val="137C9B"/>
                </a:solidFill>
                <a:latin typeface="Arial"/>
              </a:rPr>
              <a:t>Belegschaften</a:t>
            </a:r>
            <a:endParaRPr lang="de-DE" sz="1500" b="0" strike="noStrike" spc="-1" dirty="0">
              <a:latin typeface="Arial"/>
            </a:endParaRPr>
          </a:p>
        </p:txBody>
      </p:sp>
      <p:sp>
        <p:nvSpPr>
          <p:cNvPr id="68" name="t26"/>
          <p:cNvSpPr/>
          <p:nvPr/>
        </p:nvSpPr>
        <p:spPr>
          <a:xfrm>
            <a:off x="4899960" y="3994920"/>
            <a:ext cx="209952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500" b="1" strike="noStrike" spc="-1">
                <a:solidFill>
                  <a:srgbClr val="1D2D4B"/>
                </a:solidFill>
                <a:latin typeface="Arial"/>
              </a:rPr>
              <a:t>bAV</a:t>
            </a:r>
            <a:endParaRPr lang="de-DE" sz="1500" b="0" strike="noStrike" spc="-1">
              <a:latin typeface="Arial"/>
            </a:endParaRPr>
          </a:p>
        </p:txBody>
      </p:sp>
      <p:sp>
        <p:nvSpPr>
          <p:cNvPr id="69" name="t27"/>
          <p:cNvSpPr/>
          <p:nvPr/>
        </p:nvSpPr>
        <p:spPr>
          <a:xfrm>
            <a:off x="7099920" y="3994920"/>
            <a:ext cx="219960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500" b="1" strike="noStrike" spc="-1">
                <a:solidFill>
                  <a:srgbClr val="137C9B"/>
                </a:solidFill>
                <a:latin typeface="Arial"/>
              </a:rPr>
              <a:t>bKV</a:t>
            </a:r>
            <a:endParaRPr lang="de-DE" sz="1500" b="0" strike="noStrike" spc="-1">
              <a:latin typeface="Arial"/>
            </a:endParaRPr>
          </a:p>
        </p:txBody>
      </p:sp>
      <p:sp>
        <p:nvSpPr>
          <p:cNvPr id="70" name="t28"/>
          <p:cNvSpPr/>
          <p:nvPr/>
        </p:nvSpPr>
        <p:spPr>
          <a:xfrm>
            <a:off x="9450000" y="3994920"/>
            <a:ext cx="234972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500" b="0" strike="noStrike" spc="-1">
                <a:solidFill>
                  <a:srgbClr val="1D2D4B"/>
                </a:solidFill>
                <a:latin typeface="Arial"/>
              </a:rPr>
              <a:t>Leistungsfälle</a:t>
            </a:r>
            <a:endParaRPr lang="de-DE" sz="1500" b="0" strike="noStrike" spc="-1">
              <a:latin typeface="Arial"/>
            </a:endParaRPr>
          </a:p>
        </p:txBody>
      </p:sp>
      <p:sp>
        <p:nvSpPr>
          <p:cNvPr id="71" name="t29"/>
          <p:cNvSpPr/>
          <p:nvPr/>
        </p:nvSpPr>
        <p:spPr>
          <a:xfrm>
            <a:off x="364320" y="4470120"/>
            <a:ext cx="214956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500" b="0" strike="noStrike" spc="-1">
                <a:solidFill>
                  <a:srgbClr val="137C9B"/>
                </a:solidFill>
                <a:latin typeface="Arial"/>
              </a:rPr>
              <a:t>Schadenfälle</a:t>
            </a:r>
            <a:endParaRPr lang="de-DE" sz="1500" b="0" strike="noStrike" spc="-1">
              <a:latin typeface="Arial"/>
            </a:endParaRPr>
          </a:p>
        </p:txBody>
      </p:sp>
      <p:sp>
        <p:nvSpPr>
          <p:cNvPr id="72" name="t30"/>
          <p:cNvSpPr/>
          <p:nvPr/>
        </p:nvSpPr>
        <p:spPr>
          <a:xfrm>
            <a:off x="2599920" y="4470120"/>
            <a:ext cx="219960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500" b="0" strike="noStrike" spc="-1">
                <a:solidFill>
                  <a:srgbClr val="1D2D4B"/>
                </a:solidFill>
                <a:latin typeface="Arial"/>
              </a:rPr>
              <a:t>Fristen</a:t>
            </a:r>
            <a:endParaRPr lang="de-DE" sz="1500" b="0" strike="noStrike" spc="-1">
              <a:latin typeface="Arial"/>
            </a:endParaRPr>
          </a:p>
        </p:txBody>
      </p:sp>
      <p:sp>
        <p:nvSpPr>
          <p:cNvPr id="73" name="t31"/>
          <p:cNvSpPr/>
          <p:nvPr/>
        </p:nvSpPr>
        <p:spPr>
          <a:xfrm>
            <a:off x="4899960" y="4470120"/>
            <a:ext cx="209952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500" b="0" strike="noStrike" spc="-1">
                <a:solidFill>
                  <a:srgbClr val="137C9B"/>
                </a:solidFill>
                <a:latin typeface="Arial"/>
              </a:rPr>
              <a:t>WV</a:t>
            </a:r>
            <a:endParaRPr lang="de-DE" sz="1500" b="0" strike="noStrike" spc="-1">
              <a:latin typeface="Arial"/>
            </a:endParaRPr>
          </a:p>
        </p:txBody>
      </p:sp>
      <p:sp>
        <p:nvSpPr>
          <p:cNvPr id="74" name="t32"/>
          <p:cNvSpPr/>
          <p:nvPr/>
        </p:nvSpPr>
        <p:spPr>
          <a:xfrm>
            <a:off x="7099920" y="4470120"/>
            <a:ext cx="219960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500" b="0" strike="noStrike" spc="-1">
                <a:solidFill>
                  <a:srgbClr val="1D2D4B"/>
                </a:solidFill>
                <a:latin typeface="Arial"/>
              </a:rPr>
              <a:t>Kommunikation</a:t>
            </a:r>
            <a:endParaRPr lang="de-DE" sz="1500" b="0" strike="noStrike" spc="-1">
              <a:latin typeface="Arial"/>
            </a:endParaRPr>
          </a:p>
        </p:txBody>
      </p:sp>
      <p:sp>
        <p:nvSpPr>
          <p:cNvPr id="75" name="t33"/>
          <p:cNvSpPr/>
          <p:nvPr/>
        </p:nvSpPr>
        <p:spPr>
          <a:xfrm>
            <a:off x="9450000" y="4470120"/>
            <a:ext cx="234972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500" b="1" strike="noStrike" spc="-1">
                <a:solidFill>
                  <a:srgbClr val="137C9B"/>
                </a:solidFill>
                <a:latin typeface="Arial"/>
              </a:rPr>
              <a:t>Erfolgsdruck</a:t>
            </a:r>
            <a:endParaRPr lang="de-DE" sz="1500" b="0" strike="noStrike" spc="-1">
              <a:latin typeface="Arial"/>
            </a:endParaRPr>
          </a:p>
        </p:txBody>
      </p:sp>
      <p:sp>
        <p:nvSpPr>
          <p:cNvPr id="76" name="t34"/>
          <p:cNvSpPr/>
          <p:nvPr/>
        </p:nvSpPr>
        <p:spPr>
          <a:xfrm>
            <a:off x="364320" y="4944960"/>
            <a:ext cx="239976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600" b="0" strike="noStrike" spc="-1">
                <a:solidFill>
                  <a:srgbClr val="1D2D4B"/>
                </a:solidFill>
                <a:latin typeface="Arial"/>
              </a:rPr>
              <a:t>Fixkosten</a:t>
            </a:r>
            <a:endParaRPr lang="de-DE" sz="1600" b="0" strike="noStrike" spc="-1">
              <a:latin typeface="Arial"/>
            </a:endParaRPr>
          </a:p>
        </p:txBody>
      </p:sp>
      <p:sp>
        <p:nvSpPr>
          <p:cNvPr id="77" name="t35"/>
          <p:cNvSpPr/>
          <p:nvPr/>
        </p:nvSpPr>
        <p:spPr>
          <a:xfrm>
            <a:off x="2900160" y="4944960"/>
            <a:ext cx="279972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600" b="0" strike="noStrike" spc="-1">
                <a:solidFill>
                  <a:srgbClr val="137C9B"/>
                </a:solidFill>
                <a:latin typeface="Arial"/>
              </a:rPr>
              <a:t>Einkommensteuer</a:t>
            </a:r>
            <a:endParaRPr lang="de-DE" sz="1600" b="0" strike="noStrike" spc="-1">
              <a:latin typeface="Arial"/>
            </a:endParaRPr>
          </a:p>
        </p:txBody>
      </p:sp>
      <p:sp>
        <p:nvSpPr>
          <p:cNvPr id="78" name="t36"/>
          <p:cNvSpPr/>
          <p:nvPr/>
        </p:nvSpPr>
        <p:spPr>
          <a:xfrm>
            <a:off x="5799960" y="4944960"/>
            <a:ext cx="299952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600" b="0" strike="noStrike" spc="-1">
                <a:solidFill>
                  <a:srgbClr val="1D2D4B"/>
                </a:solidFill>
                <a:latin typeface="Arial"/>
              </a:rPr>
              <a:t>Gewerbesteuer</a:t>
            </a:r>
            <a:endParaRPr lang="de-DE" sz="1600" b="0" strike="noStrike" spc="-1">
              <a:latin typeface="Arial"/>
            </a:endParaRPr>
          </a:p>
        </p:txBody>
      </p:sp>
      <p:sp>
        <p:nvSpPr>
          <p:cNvPr id="79" name="t37"/>
          <p:cNvSpPr/>
          <p:nvPr/>
        </p:nvSpPr>
        <p:spPr>
          <a:xfrm>
            <a:off x="8899920" y="4944960"/>
            <a:ext cx="289980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600" b="0" strike="noStrike" spc="-1">
                <a:solidFill>
                  <a:srgbClr val="137C9B"/>
                </a:solidFill>
                <a:latin typeface="Arial"/>
              </a:rPr>
              <a:t>Firmenwagenregelungen</a:t>
            </a:r>
            <a:endParaRPr lang="de-DE" sz="1600" b="0" strike="noStrike" spc="-1">
              <a:latin typeface="Arial"/>
            </a:endParaRPr>
          </a:p>
        </p:txBody>
      </p:sp>
      <p:sp>
        <p:nvSpPr>
          <p:cNvPr id="80" name="t38"/>
          <p:cNvSpPr/>
          <p:nvPr/>
        </p:nvSpPr>
        <p:spPr>
          <a:xfrm>
            <a:off x="364320" y="5420160"/>
            <a:ext cx="214956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500" b="0" strike="noStrike" spc="-1">
                <a:solidFill>
                  <a:srgbClr val="1D2D4B"/>
                </a:solidFill>
                <a:latin typeface="Arial"/>
              </a:rPr>
              <a:t>eigene KV</a:t>
            </a:r>
            <a:endParaRPr lang="de-DE" sz="1500" b="0" strike="noStrike" spc="-1">
              <a:latin typeface="Arial"/>
            </a:endParaRPr>
          </a:p>
        </p:txBody>
      </p:sp>
      <p:sp>
        <p:nvSpPr>
          <p:cNvPr id="81" name="t39"/>
          <p:cNvSpPr/>
          <p:nvPr/>
        </p:nvSpPr>
        <p:spPr>
          <a:xfrm>
            <a:off x="2599920" y="5420160"/>
            <a:ext cx="219960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500" b="0" strike="noStrike" spc="-1">
                <a:solidFill>
                  <a:srgbClr val="137C9B"/>
                </a:solidFill>
                <a:latin typeface="Arial"/>
              </a:rPr>
              <a:t>Mietkosten</a:t>
            </a:r>
            <a:endParaRPr lang="de-DE" sz="1500" b="0" strike="noStrike" spc="-1">
              <a:latin typeface="Arial"/>
            </a:endParaRPr>
          </a:p>
        </p:txBody>
      </p:sp>
      <p:sp>
        <p:nvSpPr>
          <p:cNvPr id="82" name="t40"/>
          <p:cNvSpPr/>
          <p:nvPr/>
        </p:nvSpPr>
        <p:spPr>
          <a:xfrm>
            <a:off x="4899960" y="5420160"/>
            <a:ext cx="209952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500" b="0" strike="noStrike" spc="-1">
                <a:solidFill>
                  <a:srgbClr val="1D2D4B"/>
                </a:solidFill>
                <a:latin typeface="Arial"/>
              </a:rPr>
              <a:t>Personalkosten</a:t>
            </a:r>
            <a:endParaRPr lang="de-DE" sz="1500" b="0" strike="noStrike" spc="-1">
              <a:latin typeface="Arial"/>
            </a:endParaRPr>
          </a:p>
        </p:txBody>
      </p:sp>
      <p:sp>
        <p:nvSpPr>
          <p:cNvPr id="83" name="t41"/>
          <p:cNvSpPr/>
          <p:nvPr/>
        </p:nvSpPr>
        <p:spPr>
          <a:xfrm>
            <a:off x="7099920" y="5420160"/>
            <a:ext cx="219960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500" b="0" strike="noStrike" spc="-1">
                <a:solidFill>
                  <a:srgbClr val="137C9B"/>
                </a:solidFill>
                <a:latin typeface="Arial"/>
              </a:rPr>
              <a:t>Innovation</a:t>
            </a:r>
            <a:endParaRPr lang="de-DE" sz="1500" b="0" strike="noStrike" spc="-1">
              <a:latin typeface="Arial"/>
            </a:endParaRPr>
          </a:p>
        </p:txBody>
      </p:sp>
      <p:sp>
        <p:nvSpPr>
          <p:cNvPr id="84" name="t42"/>
          <p:cNvSpPr/>
          <p:nvPr/>
        </p:nvSpPr>
        <p:spPr>
          <a:xfrm>
            <a:off x="9450000" y="5420160"/>
            <a:ext cx="234972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500" b="0" strike="noStrike" spc="-1">
                <a:solidFill>
                  <a:srgbClr val="1D2D4B"/>
                </a:solidFill>
                <a:latin typeface="Arial"/>
              </a:rPr>
              <a:t>Edelmetalle</a:t>
            </a:r>
            <a:endParaRPr lang="de-DE" sz="1500" b="0" strike="noStrike" spc="-1">
              <a:latin typeface="Arial"/>
            </a:endParaRPr>
          </a:p>
        </p:txBody>
      </p:sp>
      <p:sp>
        <p:nvSpPr>
          <p:cNvPr id="85" name="t43"/>
          <p:cNvSpPr/>
          <p:nvPr/>
        </p:nvSpPr>
        <p:spPr>
          <a:xfrm>
            <a:off x="364320" y="5895000"/>
            <a:ext cx="214956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500" b="0" strike="noStrike" spc="-1">
                <a:solidFill>
                  <a:srgbClr val="137C9B"/>
                </a:solidFill>
                <a:latin typeface="Arial"/>
              </a:rPr>
              <a:t>Steuerimmobilie</a:t>
            </a:r>
            <a:endParaRPr lang="de-DE" sz="1500" b="0" strike="noStrike" spc="-1">
              <a:latin typeface="Arial"/>
            </a:endParaRPr>
          </a:p>
        </p:txBody>
      </p:sp>
      <p:sp>
        <p:nvSpPr>
          <p:cNvPr id="86" name="t44"/>
          <p:cNvSpPr/>
          <p:nvPr/>
        </p:nvSpPr>
        <p:spPr>
          <a:xfrm>
            <a:off x="2599920" y="5895000"/>
            <a:ext cx="219960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500" b="0" strike="noStrike" spc="-1">
                <a:solidFill>
                  <a:srgbClr val="1D2D4B"/>
                </a:solidFill>
                <a:latin typeface="Arial"/>
              </a:rPr>
              <a:t>Reaktion auf Märkte</a:t>
            </a:r>
            <a:endParaRPr lang="de-DE" sz="1500" b="0" strike="noStrike" spc="-1">
              <a:latin typeface="Arial"/>
            </a:endParaRPr>
          </a:p>
        </p:txBody>
      </p:sp>
      <p:sp>
        <p:nvSpPr>
          <p:cNvPr id="87" name="t45"/>
          <p:cNvSpPr/>
          <p:nvPr/>
        </p:nvSpPr>
        <p:spPr>
          <a:xfrm>
            <a:off x="4899960" y="5895000"/>
            <a:ext cx="209952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500" b="1" strike="noStrike" spc="-1">
                <a:solidFill>
                  <a:srgbClr val="137C9B"/>
                </a:solidFill>
                <a:latin typeface="Arial"/>
              </a:rPr>
              <a:t>DSGVO</a:t>
            </a:r>
            <a:endParaRPr lang="de-DE" sz="1500" b="0" strike="noStrike" spc="-1">
              <a:latin typeface="Arial"/>
            </a:endParaRPr>
          </a:p>
        </p:txBody>
      </p:sp>
      <p:sp>
        <p:nvSpPr>
          <p:cNvPr id="88" name="t46"/>
          <p:cNvSpPr/>
          <p:nvPr/>
        </p:nvSpPr>
        <p:spPr>
          <a:xfrm>
            <a:off x="7099920" y="5895000"/>
            <a:ext cx="219960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500" b="0" strike="noStrike" spc="-1">
                <a:solidFill>
                  <a:srgbClr val="1D2D4B"/>
                </a:solidFill>
                <a:latin typeface="Arial"/>
              </a:rPr>
              <a:t>Riesterreform</a:t>
            </a:r>
            <a:endParaRPr lang="de-DE" sz="1500" b="0" strike="noStrike" spc="-1">
              <a:latin typeface="Arial"/>
            </a:endParaRPr>
          </a:p>
        </p:txBody>
      </p:sp>
      <p:sp>
        <p:nvSpPr>
          <p:cNvPr id="89" name="t47"/>
          <p:cNvSpPr/>
          <p:nvPr/>
        </p:nvSpPr>
        <p:spPr>
          <a:xfrm>
            <a:off x="9450000" y="5895000"/>
            <a:ext cx="2349720" cy="419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a:lnSpc>
                <a:spcPct val="100000"/>
              </a:lnSpc>
              <a:buNone/>
            </a:pPr>
            <a:r>
              <a:rPr lang="de-DE" sz="1500" b="1" strike="noStrike" spc="-1">
                <a:solidFill>
                  <a:srgbClr val="137C9B"/>
                </a:solidFill>
                <a:latin typeface="Arial"/>
              </a:rPr>
              <a:t>Perseus</a:t>
            </a:r>
            <a:endParaRPr lang="de-DE" sz="1500" b="0" strike="noStrike" spc="-1">
              <a:latin typeface="Arial"/>
            </a:endParaRPr>
          </a:p>
        </p:txBody>
      </p:sp>
      <p:pic>
        <p:nvPicPr>
          <p:cNvPr id="91" name="Grafik 90">
            <a:extLst>
              <a:ext uri="{FF2B5EF4-FFF2-40B4-BE49-F238E27FC236}">
                <a16:creationId xmlns:a16="http://schemas.microsoft.com/office/drawing/2014/main" id="{97F1CE24-5F2A-40A4-8CDB-30D6B2F40EB8}"/>
              </a:ext>
            </a:extLst>
          </p:cNvPr>
          <p:cNvPicPr>
            <a:picLocks noChangeAspect="1"/>
          </p:cNvPicPr>
          <p:nvPr/>
        </p:nvPicPr>
        <p:blipFill rotWithShape="1">
          <a:blip r:embed="rId2"/>
          <a:srcRect l="2634" t="11765" r="4837" b="10324"/>
          <a:stretch/>
        </p:blipFill>
        <p:spPr>
          <a:xfrm>
            <a:off x="10799643" y="734194"/>
            <a:ext cx="919917" cy="406425"/>
          </a:xfrm>
          <a:prstGeom prst="rect">
            <a:avLst/>
          </a:prstGeom>
        </p:spPr>
      </p:pic>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presetID="1" presetClass="entr" fill="hold" nodeType="clickEffect">
                            <p:stCondLst>
                              <p:cond delay="0"/>
                            </p:stCondLst>
                            <p:childTnLst>
                              <p:set>
                                <p:cBhvr>
                                  <p:cTn id="5" dur="1" fill="hold"/>
                                  <p:tgtEl>
                                    <p:spTgt spid="43"/>
                                  </p:tgtEl>
                                  <p:attrNameLst>
                                    <p:attrName>style.visibility</p:attrName>
                                  </p:attrNameLst>
                                </p:cBhvr>
                                <p:to>
                                  <p:strVal val="visible"/>
                                </p:to>
                              </p:set>
                            </p:childTnLst>
                          </p:cTn>
                        </p:par>
                      </p:childTnLst>
                    </p:cTn>
                  </p:par>
                  <p:par>
                    <p:cTn id="6" fill="hold">
                      <p:stCondLst>
                        <p:cond delay="indefinite"/>
                      </p:stCondLst>
                      <p:childTnLst>
                        <p:par>
                          <p:cTn id="7" presetID="1" presetClass="entr" fill="hold" nodeType="clickEffect">
                            <p:stCondLst>
                              <p:cond delay="0"/>
                            </p:stCondLst>
                            <p:childTnLst>
                              <p:set>
                                <p:cBhvr>
                                  <p:cTn id="8" dur="1" fill="hold"/>
                                  <p:tgtEl>
                                    <p:spTgt spid="44"/>
                                  </p:tgtEl>
                                  <p:attrNameLst>
                                    <p:attrName>style.visibility</p:attrName>
                                  </p:attrNameLst>
                                </p:cBhvr>
                                <p:to>
                                  <p:strVal val="visible"/>
                                </p:to>
                              </p:set>
                            </p:childTnLst>
                          </p:cTn>
                        </p:par>
                      </p:childTnLst>
                    </p:cTn>
                  </p:par>
                  <p:par>
                    <p:cTn id="9" fill="hold">
                      <p:stCondLst>
                        <p:cond delay="indefinite"/>
                      </p:stCondLst>
                      <p:childTnLst>
                        <p:par>
                          <p:cTn id="10" presetID="1" presetClass="entr" fill="hold" nodeType="clickEffect">
                            <p:stCondLst>
                              <p:cond delay="0"/>
                            </p:stCondLst>
                            <p:childTnLst>
                              <p:set>
                                <p:cBhvr>
                                  <p:cTn id="11" dur="1" fill="hold"/>
                                  <p:tgtEl>
                                    <p:spTgt spid="45"/>
                                  </p:tgtEl>
                                  <p:attrNameLst>
                                    <p:attrName>style.visibility</p:attrName>
                                  </p:attrNameLst>
                                </p:cBhvr>
                                <p:to>
                                  <p:strVal val="visible"/>
                                </p:to>
                              </p:set>
                            </p:childTnLst>
                          </p:cTn>
                        </p:par>
                      </p:childTnLst>
                    </p:cTn>
                  </p:par>
                  <p:par>
                    <p:cTn id="12" fill="hold">
                      <p:stCondLst>
                        <p:cond delay="indefinite"/>
                      </p:stCondLst>
                      <p:childTnLst>
                        <p:par>
                          <p:cTn id="13" presetID="1" presetClass="entr" fill="hold" nodeType="clickEffect">
                            <p:stCondLst>
                              <p:cond delay="0"/>
                            </p:stCondLst>
                            <p:childTnLst>
                              <p:set>
                                <p:cBhvr>
                                  <p:cTn id="14" dur="1" fill="hold"/>
                                  <p:tgtEl>
                                    <p:spTgt spid="46"/>
                                  </p:tgtEl>
                                  <p:attrNameLst>
                                    <p:attrName>style.visibility</p:attrName>
                                  </p:attrNameLst>
                                </p:cBhvr>
                                <p:to>
                                  <p:strVal val="visible"/>
                                </p:to>
                              </p:set>
                            </p:childTnLst>
                          </p:cTn>
                        </p:par>
                      </p:childTnLst>
                    </p:cTn>
                  </p:par>
                  <p:par>
                    <p:cTn id="15" fill="hold">
                      <p:stCondLst>
                        <p:cond delay="indefinite"/>
                      </p:stCondLst>
                      <p:childTnLst>
                        <p:par>
                          <p:cTn id="16" presetID="1" presetClass="entr" fill="hold" nodeType="clickEffect">
                            <p:stCondLst>
                              <p:cond delay="0"/>
                            </p:stCondLst>
                            <p:childTnLst>
                              <p:set>
                                <p:cBhvr>
                                  <p:cTn id="17" dur="1" fill="hold"/>
                                  <p:tgtEl>
                                    <p:spTgt spid="47"/>
                                  </p:tgtEl>
                                  <p:attrNameLst>
                                    <p:attrName>style.visibility</p:attrName>
                                  </p:attrNameLst>
                                </p:cBhvr>
                                <p:to>
                                  <p:strVal val="visible"/>
                                </p:to>
                              </p:set>
                            </p:childTnLst>
                          </p:cTn>
                        </p:par>
                      </p:childTnLst>
                    </p:cTn>
                  </p:par>
                  <p:par>
                    <p:cTn id="18" fill="hold">
                      <p:stCondLst>
                        <p:cond delay="indefinite"/>
                      </p:stCondLst>
                      <p:childTnLst>
                        <p:par>
                          <p:cTn id="19" presetID="1" presetClass="entr" fill="hold" nodeType="clickEffect">
                            <p:stCondLst>
                              <p:cond delay="0"/>
                            </p:stCondLst>
                            <p:childTnLst>
                              <p:set>
                                <p:cBhvr>
                                  <p:cTn id="20" dur="1" fill="hold"/>
                                  <p:tgtEl>
                                    <p:spTgt spid="48"/>
                                  </p:tgtEl>
                                  <p:attrNameLst>
                                    <p:attrName>style.visibility</p:attrName>
                                  </p:attrNameLst>
                                </p:cBhvr>
                                <p:to>
                                  <p:strVal val="visible"/>
                                </p:to>
                              </p:set>
                            </p:childTnLst>
                          </p:cTn>
                        </p:par>
                      </p:childTnLst>
                    </p:cTn>
                  </p:par>
                  <p:par>
                    <p:cTn id="21" fill="hold">
                      <p:stCondLst>
                        <p:cond delay="indefinite"/>
                      </p:stCondLst>
                      <p:childTnLst>
                        <p:par>
                          <p:cTn id="22" presetID="1" presetClass="entr" fill="hold" nodeType="clickEffect">
                            <p:stCondLst>
                              <p:cond delay="0"/>
                            </p:stCondLst>
                            <p:childTnLst>
                              <p:set>
                                <p:cBhvr>
                                  <p:cTn id="23" dur="1" fill="hold"/>
                                  <p:tgtEl>
                                    <p:spTgt spid="49"/>
                                  </p:tgtEl>
                                  <p:attrNameLst>
                                    <p:attrName>style.visibility</p:attrName>
                                  </p:attrNameLst>
                                </p:cBhvr>
                                <p:to>
                                  <p:strVal val="visible"/>
                                </p:to>
                              </p:set>
                            </p:childTnLst>
                          </p:cTn>
                        </p:par>
                      </p:childTnLst>
                    </p:cTn>
                  </p:par>
                  <p:par>
                    <p:cTn id="24" fill="hold">
                      <p:stCondLst>
                        <p:cond delay="indefinite"/>
                      </p:stCondLst>
                      <p:childTnLst>
                        <p:par>
                          <p:cTn id="25" presetID="1" presetClass="entr" fill="hold" nodeType="clickEffect">
                            <p:stCondLst>
                              <p:cond delay="0"/>
                            </p:stCondLst>
                            <p:childTnLst>
                              <p:set>
                                <p:cBhvr>
                                  <p:cTn id="26" dur="1" fill="hold"/>
                                  <p:tgtEl>
                                    <p:spTgt spid="50"/>
                                  </p:tgtEl>
                                  <p:attrNameLst>
                                    <p:attrName>style.visibility</p:attrName>
                                  </p:attrNameLst>
                                </p:cBhvr>
                                <p:to>
                                  <p:strVal val="visible"/>
                                </p:to>
                              </p:set>
                            </p:childTnLst>
                          </p:cTn>
                        </p:par>
                      </p:childTnLst>
                    </p:cTn>
                  </p:par>
                  <p:par>
                    <p:cTn id="27" fill="hold">
                      <p:stCondLst>
                        <p:cond delay="indefinite"/>
                      </p:stCondLst>
                      <p:childTnLst>
                        <p:par>
                          <p:cTn id="28" presetID="1" presetClass="entr" fill="hold" nodeType="clickEffect">
                            <p:stCondLst>
                              <p:cond delay="0"/>
                            </p:stCondLst>
                            <p:childTnLst>
                              <p:set>
                                <p:cBhvr>
                                  <p:cTn id="29" dur="1" fill="hold"/>
                                  <p:tgtEl>
                                    <p:spTgt spid="51"/>
                                  </p:tgtEl>
                                  <p:attrNameLst>
                                    <p:attrName>style.visibility</p:attrName>
                                  </p:attrNameLst>
                                </p:cBhvr>
                                <p:to>
                                  <p:strVal val="visible"/>
                                </p:to>
                              </p:set>
                            </p:childTnLst>
                          </p:cTn>
                        </p:par>
                      </p:childTnLst>
                    </p:cTn>
                  </p:par>
                  <p:par>
                    <p:cTn id="30" fill="hold">
                      <p:stCondLst>
                        <p:cond delay="indefinite"/>
                      </p:stCondLst>
                      <p:childTnLst>
                        <p:par>
                          <p:cTn id="31" presetID="1" presetClass="entr" fill="hold" nodeType="clickEffect">
                            <p:stCondLst>
                              <p:cond delay="0"/>
                            </p:stCondLst>
                            <p:childTnLst>
                              <p:set>
                                <p:cBhvr>
                                  <p:cTn id="32" dur="1" fill="hold"/>
                                  <p:tgtEl>
                                    <p:spTgt spid="52"/>
                                  </p:tgtEl>
                                  <p:attrNameLst>
                                    <p:attrName>style.visibility</p:attrName>
                                  </p:attrNameLst>
                                </p:cBhvr>
                                <p:to>
                                  <p:strVal val="visible"/>
                                </p:to>
                              </p:set>
                            </p:childTnLst>
                          </p:cTn>
                        </p:par>
                      </p:childTnLst>
                    </p:cTn>
                  </p:par>
                  <p:par>
                    <p:cTn id="33" fill="hold">
                      <p:stCondLst>
                        <p:cond delay="indefinite"/>
                      </p:stCondLst>
                      <p:childTnLst>
                        <p:par>
                          <p:cTn id="34" presetID="1" presetClass="entr" fill="hold" nodeType="clickEffect">
                            <p:stCondLst>
                              <p:cond delay="0"/>
                            </p:stCondLst>
                            <p:childTnLst>
                              <p:set>
                                <p:cBhvr>
                                  <p:cTn id="35" dur="1" fill="hold"/>
                                  <p:tgtEl>
                                    <p:spTgt spid="53"/>
                                  </p:tgtEl>
                                  <p:attrNameLst>
                                    <p:attrName>style.visibility</p:attrName>
                                  </p:attrNameLst>
                                </p:cBhvr>
                                <p:to>
                                  <p:strVal val="visible"/>
                                </p:to>
                              </p:set>
                            </p:childTnLst>
                          </p:cTn>
                        </p:par>
                      </p:childTnLst>
                    </p:cTn>
                  </p:par>
                  <p:par>
                    <p:cTn id="36" fill="hold">
                      <p:stCondLst>
                        <p:cond delay="indefinite"/>
                      </p:stCondLst>
                      <p:childTnLst>
                        <p:par>
                          <p:cTn id="37" presetID="1" presetClass="entr" fill="hold" nodeType="clickEffect">
                            <p:stCondLst>
                              <p:cond delay="0"/>
                            </p:stCondLst>
                            <p:childTnLst>
                              <p:set>
                                <p:cBhvr>
                                  <p:cTn id="38" dur="1" fill="hold"/>
                                  <p:tgtEl>
                                    <p:spTgt spid="54"/>
                                  </p:tgtEl>
                                  <p:attrNameLst>
                                    <p:attrName>style.visibility</p:attrName>
                                  </p:attrNameLst>
                                </p:cBhvr>
                                <p:to>
                                  <p:strVal val="visible"/>
                                </p:to>
                              </p:set>
                            </p:childTnLst>
                          </p:cTn>
                        </p:par>
                      </p:childTnLst>
                    </p:cTn>
                  </p:par>
                  <p:par>
                    <p:cTn id="39" fill="hold">
                      <p:stCondLst>
                        <p:cond delay="indefinite"/>
                      </p:stCondLst>
                      <p:childTnLst>
                        <p:par>
                          <p:cTn id="40" presetID="1" presetClass="entr" fill="hold" nodeType="clickEffect">
                            <p:stCondLst>
                              <p:cond delay="0"/>
                            </p:stCondLst>
                            <p:childTnLst>
                              <p:set>
                                <p:cBhvr>
                                  <p:cTn id="41" dur="1" fill="hold"/>
                                  <p:tgtEl>
                                    <p:spTgt spid="55"/>
                                  </p:tgtEl>
                                  <p:attrNameLst>
                                    <p:attrName>style.visibility</p:attrName>
                                  </p:attrNameLst>
                                </p:cBhvr>
                                <p:to>
                                  <p:strVal val="visible"/>
                                </p:to>
                              </p:set>
                            </p:childTnLst>
                          </p:cTn>
                        </p:par>
                      </p:childTnLst>
                    </p:cTn>
                  </p:par>
                  <p:par>
                    <p:cTn id="42" fill="hold">
                      <p:stCondLst>
                        <p:cond delay="indefinite"/>
                      </p:stCondLst>
                      <p:childTnLst>
                        <p:par>
                          <p:cTn id="43" presetID="1" presetClass="entr" fill="hold" nodeType="clickEffect">
                            <p:stCondLst>
                              <p:cond delay="0"/>
                            </p:stCondLst>
                            <p:childTnLst>
                              <p:set>
                                <p:cBhvr>
                                  <p:cTn id="44" dur="1" fill="hold"/>
                                  <p:tgtEl>
                                    <p:spTgt spid="56"/>
                                  </p:tgtEl>
                                  <p:attrNameLst>
                                    <p:attrName>style.visibility</p:attrName>
                                  </p:attrNameLst>
                                </p:cBhvr>
                                <p:to>
                                  <p:strVal val="visible"/>
                                </p:to>
                              </p:set>
                            </p:childTnLst>
                          </p:cTn>
                        </p:par>
                      </p:childTnLst>
                    </p:cTn>
                  </p:par>
                  <p:par>
                    <p:cTn id="45" fill="hold">
                      <p:stCondLst>
                        <p:cond delay="indefinite"/>
                      </p:stCondLst>
                      <p:childTnLst>
                        <p:par>
                          <p:cTn id="46" presetID="1" presetClass="entr" fill="hold" nodeType="clickEffect">
                            <p:stCondLst>
                              <p:cond delay="0"/>
                            </p:stCondLst>
                            <p:childTnLst>
                              <p:set>
                                <p:cBhvr>
                                  <p:cTn id="47" dur="1" fill="hold"/>
                                  <p:tgtEl>
                                    <p:spTgt spid="57"/>
                                  </p:tgtEl>
                                  <p:attrNameLst>
                                    <p:attrName>style.visibility</p:attrName>
                                  </p:attrNameLst>
                                </p:cBhvr>
                                <p:to>
                                  <p:strVal val="visible"/>
                                </p:to>
                              </p:set>
                            </p:childTnLst>
                          </p:cTn>
                        </p:par>
                      </p:childTnLst>
                    </p:cTn>
                  </p:par>
                  <p:par>
                    <p:cTn id="48" fill="hold">
                      <p:stCondLst>
                        <p:cond delay="indefinite"/>
                      </p:stCondLst>
                      <p:childTnLst>
                        <p:par>
                          <p:cTn id="49" presetID="1" presetClass="entr" fill="hold" nodeType="clickEffect">
                            <p:stCondLst>
                              <p:cond delay="0"/>
                            </p:stCondLst>
                            <p:childTnLst>
                              <p:set>
                                <p:cBhvr>
                                  <p:cTn id="50" dur="1" fill="hold"/>
                                  <p:tgtEl>
                                    <p:spTgt spid="58"/>
                                  </p:tgtEl>
                                  <p:attrNameLst>
                                    <p:attrName>style.visibility</p:attrName>
                                  </p:attrNameLst>
                                </p:cBhvr>
                                <p:to>
                                  <p:strVal val="visible"/>
                                </p:to>
                              </p:set>
                            </p:childTnLst>
                          </p:cTn>
                        </p:par>
                      </p:childTnLst>
                    </p:cTn>
                  </p:par>
                  <p:par>
                    <p:cTn id="51" fill="hold">
                      <p:stCondLst>
                        <p:cond delay="indefinite"/>
                      </p:stCondLst>
                      <p:childTnLst>
                        <p:par>
                          <p:cTn id="52" presetID="1" presetClass="entr" fill="hold" nodeType="clickEffect">
                            <p:stCondLst>
                              <p:cond delay="0"/>
                            </p:stCondLst>
                            <p:childTnLst>
                              <p:set>
                                <p:cBhvr>
                                  <p:cTn id="53" dur="1" fill="hold"/>
                                  <p:tgtEl>
                                    <p:spTgt spid="59"/>
                                  </p:tgtEl>
                                  <p:attrNameLst>
                                    <p:attrName>style.visibility</p:attrName>
                                  </p:attrNameLst>
                                </p:cBhvr>
                                <p:to>
                                  <p:strVal val="visible"/>
                                </p:to>
                              </p:set>
                            </p:childTnLst>
                          </p:cTn>
                        </p:par>
                      </p:childTnLst>
                    </p:cTn>
                  </p:par>
                  <p:par>
                    <p:cTn id="54" fill="hold">
                      <p:stCondLst>
                        <p:cond delay="indefinite"/>
                      </p:stCondLst>
                      <p:childTnLst>
                        <p:par>
                          <p:cTn id="55" presetID="1" presetClass="entr" fill="hold" nodeType="clickEffect">
                            <p:stCondLst>
                              <p:cond delay="0"/>
                            </p:stCondLst>
                            <p:childTnLst>
                              <p:set>
                                <p:cBhvr>
                                  <p:cTn id="56" dur="1" fill="hold"/>
                                  <p:tgtEl>
                                    <p:spTgt spid="60"/>
                                  </p:tgtEl>
                                  <p:attrNameLst>
                                    <p:attrName>style.visibility</p:attrName>
                                  </p:attrNameLst>
                                </p:cBhvr>
                                <p:to>
                                  <p:strVal val="visible"/>
                                </p:to>
                              </p:set>
                            </p:childTnLst>
                          </p:cTn>
                        </p:par>
                      </p:childTnLst>
                    </p:cTn>
                  </p:par>
                  <p:par>
                    <p:cTn id="57" fill="hold">
                      <p:stCondLst>
                        <p:cond delay="indefinite"/>
                      </p:stCondLst>
                      <p:childTnLst>
                        <p:par>
                          <p:cTn id="58" presetID="1" presetClass="entr" fill="hold" nodeType="clickEffect">
                            <p:stCondLst>
                              <p:cond delay="0"/>
                            </p:stCondLst>
                            <p:childTnLst>
                              <p:set>
                                <p:cBhvr>
                                  <p:cTn id="59" dur="1" fill="hold"/>
                                  <p:tgtEl>
                                    <p:spTgt spid="61"/>
                                  </p:tgtEl>
                                  <p:attrNameLst>
                                    <p:attrName>style.visibility</p:attrName>
                                  </p:attrNameLst>
                                </p:cBhvr>
                                <p:to>
                                  <p:strVal val="visible"/>
                                </p:to>
                              </p:set>
                            </p:childTnLst>
                          </p:cTn>
                        </p:par>
                      </p:childTnLst>
                    </p:cTn>
                  </p:par>
                  <p:par>
                    <p:cTn id="60" fill="hold">
                      <p:stCondLst>
                        <p:cond delay="indefinite"/>
                      </p:stCondLst>
                      <p:childTnLst>
                        <p:par>
                          <p:cTn id="61" presetID="1" presetClass="entr" fill="hold" nodeType="clickEffect">
                            <p:stCondLst>
                              <p:cond delay="0"/>
                            </p:stCondLst>
                            <p:childTnLst>
                              <p:set>
                                <p:cBhvr>
                                  <p:cTn id="62" dur="1" fill="hold"/>
                                  <p:tgtEl>
                                    <p:spTgt spid="62"/>
                                  </p:tgtEl>
                                  <p:attrNameLst>
                                    <p:attrName>style.visibility</p:attrName>
                                  </p:attrNameLst>
                                </p:cBhvr>
                                <p:to>
                                  <p:strVal val="visible"/>
                                </p:to>
                              </p:set>
                            </p:childTnLst>
                          </p:cTn>
                        </p:par>
                      </p:childTnLst>
                    </p:cTn>
                  </p:par>
                  <p:par>
                    <p:cTn id="63" fill="hold">
                      <p:stCondLst>
                        <p:cond delay="indefinite"/>
                      </p:stCondLst>
                      <p:childTnLst>
                        <p:par>
                          <p:cTn id="64" presetID="1" presetClass="entr" fill="hold" nodeType="clickEffect">
                            <p:stCondLst>
                              <p:cond delay="0"/>
                            </p:stCondLst>
                            <p:childTnLst>
                              <p:set>
                                <p:cBhvr>
                                  <p:cTn id="65" dur="1" fill="hold"/>
                                  <p:tgtEl>
                                    <p:spTgt spid="63"/>
                                  </p:tgtEl>
                                  <p:attrNameLst>
                                    <p:attrName>style.visibility</p:attrName>
                                  </p:attrNameLst>
                                </p:cBhvr>
                                <p:to>
                                  <p:strVal val="visible"/>
                                </p:to>
                              </p:set>
                            </p:childTnLst>
                          </p:cTn>
                        </p:par>
                      </p:childTnLst>
                    </p:cTn>
                  </p:par>
                  <p:par>
                    <p:cTn id="66" fill="hold">
                      <p:stCondLst>
                        <p:cond delay="indefinite"/>
                      </p:stCondLst>
                      <p:childTnLst>
                        <p:par>
                          <p:cTn id="67" presetID="1" presetClass="entr" fill="hold" nodeType="clickEffect">
                            <p:stCondLst>
                              <p:cond delay="0"/>
                            </p:stCondLst>
                            <p:childTnLst>
                              <p:set>
                                <p:cBhvr>
                                  <p:cTn id="68" dur="1" fill="hold"/>
                                  <p:tgtEl>
                                    <p:spTgt spid="64"/>
                                  </p:tgtEl>
                                  <p:attrNameLst>
                                    <p:attrName>style.visibility</p:attrName>
                                  </p:attrNameLst>
                                </p:cBhvr>
                                <p:to>
                                  <p:strVal val="visible"/>
                                </p:to>
                              </p:set>
                            </p:childTnLst>
                          </p:cTn>
                        </p:par>
                      </p:childTnLst>
                    </p:cTn>
                  </p:par>
                  <p:par>
                    <p:cTn id="69" fill="hold">
                      <p:stCondLst>
                        <p:cond delay="indefinite"/>
                      </p:stCondLst>
                      <p:childTnLst>
                        <p:par>
                          <p:cTn id="70" presetID="1" presetClass="entr" fill="hold" nodeType="clickEffect">
                            <p:stCondLst>
                              <p:cond delay="0"/>
                            </p:stCondLst>
                            <p:childTnLst>
                              <p:set>
                                <p:cBhvr>
                                  <p:cTn id="71" dur="1" fill="hold"/>
                                  <p:tgtEl>
                                    <p:spTgt spid="65"/>
                                  </p:tgtEl>
                                  <p:attrNameLst>
                                    <p:attrName>style.visibility</p:attrName>
                                  </p:attrNameLst>
                                </p:cBhvr>
                                <p:to>
                                  <p:strVal val="visible"/>
                                </p:to>
                              </p:set>
                            </p:childTnLst>
                          </p:cTn>
                        </p:par>
                      </p:childTnLst>
                    </p:cTn>
                  </p:par>
                  <p:par>
                    <p:cTn id="72" fill="hold">
                      <p:stCondLst>
                        <p:cond delay="indefinite"/>
                      </p:stCondLst>
                      <p:childTnLst>
                        <p:par>
                          <p:cTn id="73" presetID="1" presetClass="entr" fill="hold" nodeType="clickEffect">
                            <p:stCondLst>
                              <p:cond delay="0"/>
                            </p:stCondLst>
                            <p:childTnLst>
                              <p:set>
                                <p:cBhvr>
                                  <p:cTn id="74" dur="1" fill="hold"/>
                                  <p:tgtEl>
                                    <p:spTgt spid="66"/>
                                  </p:tgtEl>
                                  <p:attrNameLst>
                                    <p:attrName>style.visibility</p:attrName>
                                  </p:attrNameLst>
                                </p:cBhvr>
                                <p:to>
                                  <p:strVal val="visible"/>
                                </p:to>
                              </p:set>
                            </p:childTnLst>
                          </p:cTn>
                        </p:par>
                      </p:childTnLst>
                    </p:cTn>
                  </p:par>
                  <p:par>
                    <p:cTn id="75" fill="hold">
                      <p:stCondLst>
                        <p:cond delay="indefinite"/>
                      </p:stCondLst>
                      <p:childTnLst>
                        <p:par>
                          <p:cTn id="76" presetID="1" presetClass="entr" fill="hold" nodeType="clickEffect">
                            <p:stCondLst>
                              <p:cond delay="0"/>
                            </p:stCondLst>
                            <p:childTnLst>
                              <p:set>
                                <p:cBhvr>
                                  <p:cTn id="77" dur="1" fill="hold"/>
                                  <p:tgtEl>
                                    <p:spTgt spid="67"/>
                                  </p:tgtEl>
                                  <p:attrNameLst>
                                    <p:attrName>style.visibility</p:attrName>
                                  </p:attrNameLst>
                                </p:cBhvr>
                                <p:to>
                                  <p:strVal val="visible"/>
                                </p:to>
                              </p:set>
                            </p:childTnLst>
                          </p:cTn>
                        </p:par>
                      </p:childTnLst>
                    </p:cTn>
                  </p:par>
                  <p:par>
                    <p:cTn id="78" fill="hold">
                      <p:stCondLst>
                        <p:cond delay="indefinite"/>
                      </p:stCondLst>
                      <p:childTnLst>
                        <p:par>
                          <p:cTn id="79" presetID="1" presetClass="entr" fill="hold" nodeType="clickEffect">
                            <p:stCondLst>
                              <p:cond delay="0"/>
                            </p:stCondLst>
                            <p:childTnLst>
                              <p:set>
                                <p:cBhvr>
                                  <p:cTn id="80" dur="1" fill="hold"/>
                                  <p:tgtEl>
                                    <p:spTgt spid="68"/>
                                  </p:tgtEl>
                                  <p:attrNameLst>
                                    <p:attrName>style.visibility</p:attrName>
                                  </p:attrNameLst>
                                </p:cBhvr>
                                <p:to>
                                  <p:strVal val="visible"/>
                                </p:to>
                              </p:set>
                            </p:childTnLst>
                          </p:cTn>
                        </p:par>
                      </p:childTnLst>
                    </p:cTn>
                  </p:par>
                  <p:par>
                    <p:cTn id="81" fill="hold">
                      <p:stCondLst>
                        <p:cond delay="indefinite"/>
                      </p:stCondLst>
                      <p:childTnLst>
                        <p:par>
                          <p:cTn id="82" presetID="1" presetClass="entr" fill="hold" nodeType="clickEffect">
                            <p:stCondLst>
                              <p:cond delay="0"/>
                            </p:stCondLst>
                            <p:childTnLst>
                              <p:set>
                                <p:cBhvr>
                                  <p:cTn id="83" dur="1" fill="hold"/>
                                  <p:tgtEl>
                                    <p:spTgt spid="69"/>
                                  </p:tgtEl>
                                  <p:attrNameLst>
                                    <p:attrName>style.visibility</p:attrName>
                                  </p:attrNameLst>
                                </p:cBhvr>
                                <p:to>
                                  <p:strVal val="visible"/>
                                </p:to>
                              </p:set>
                            </p:childTnLst>
                          </p:cTn>
                        </p:par>
                      </p:childTnLst>
                    </p:cTn>
                  </p:par>
                  <p:par>
                    <p:cTn id="84" fill="hold">
                      <p:stCondLst>
                        <p:cond delay="indefinite"/>
                      </p:stCondLst>
                      <p:childTnLst>
                        <p:par>
                          <p:cTn id="85" presetID="1" presetClass="entr" fill="hold" nodeType="clickEffect">
                            <p:stCondLst>
                              <p:cond delay="0"/>
                            </p:stCondLst>
                            <p:childTnLst>
                              <p:set>
                                <p:cBhvr>
                                  <p:cTn id="86" dur="1" fill="hold"/>
                                  <p:tgtEl>
                                    <p:spTgt spid="70"/>
                                  </p:tgtEl>
                                  <p:attrNameLst>
                                    <p:attrName>style.visibility</p:attrName>
                                  </p:attrNameLst>
                                </p:cBhvr>
                                <p:to>
                                  <p:strVal val="visible"/>
                                </p:to>
                              </p:set>
                            </p:childTnLst>
                          </p:cTn>
                        </p:par>
                      </p:childTnLst>
                    </p:cTn>
                  </p:par>
                  <p:par>
                    <p:cTn id="87" fill="hold">
                      <p:stCondLst>
                        <p:cond delay="indefinite"/>
                      </p:stCondLst>
                      <p:childTnLst>
                        <p:par>
                          <p:cTn id="88" presetID="1" presetClass="entr" fill="hold" nodeType="clickEffect">
                            <p:stCondLst>
                              <p:cond delay="0"/>
                            </p:stCondLst>
                            <p:childTnLst>
                              <p:set>
                                <p:cBhvr>
                                  <p:cTn id="89" dur="1" fill="hold"/>
                                  <p:tgtEl>
                                    <p:spTgt spid="71"/>
                                  </p:tgtEl>
                                  <p:attrNameLst>
                                    <p:attrName>style.visibility</p:attrName>
                                  </p:attrNameLst>
                                </p:cBhvr>
                                <p:to>
                                  <p:strVal val="visible"/>
                                </p:to>
                              </p:set>
                            </p:childTnLst>
                          </p:cTn>
                        </p:par>
                      </p:childTnLst>
                    </p:cTn>
                  </p:par>
                  <p:par>
                    <p:cTn id="90" fill="hold">
                      <p:stCondLst>
                        <p:cond delay="indefinite"/>
                      </p:stCondLst>
                      <p:childTnLst>
                        <p:par>
                          <p:cTn id="91" presetID="1" presetClass="entr" fill="hold" nodeType="clickEffect">
                            <p:stCondLst>
                              <p:cond delay="0"/>
                            </p:stCondLst>
                            <p:childTnLst>
                              <p:set>
                                <p:cBhvr>
                                  <p:cTn id="92" dur="1" fill="hold"/>
                                  <p:tgtEl>
                                    <p:spTgt spid="72"/>
                                  </p:tgtEl>
                                  <p:attrNameLst>
                                    <p:attrName>style.visibility</p:attrName>
                                  </p:attrNameLst>
                                </p:cBhvr>
                                <p:to>
                                  <p:strVal val="visible"/>
                                </p:to>
                              </p:set>
                            </p:childTnLst>
                          </p:cTn>
                        </p:par>
                      </p:childTnLst>
                    </p:cTn>
                  </p:par>
                  <p:par>
                    <p:cTn id="93" fill="hold">
                      <p:stCondLst>
                        <p:cond delay="indefinite"/>
                      </p:stCondLst>
                      <p:childTnLst>
                        <p:par>
                          <p:cTn id="94" presetID="1" presetClass="entr" fill="hold" nodeType="clickEffect">
                            <p:stCondLst>
                              <p:cond delay="0"/>
                            </p:stCondLst>
                            <p:childTnLst>
                              <p:set>
                                <p:cBhvr>
                                  <p:cTn id="95" dur="1" fill="hold"/>
                                  <p:tgtEl>
                                    <p:spTgt spid="73"/>
                                  </p:tgtEl>
                                  <p:attrNameLst>
                                    <p:attrName>style.visibility</p:attrName>
                                  </p:attrNameLst>
                                </p:cBhvr>
                                <p:to>
                                  <p:strVal val="visible"/>
                                </p:to>
                              </p:set>
                            </p:childTnLst>
                          </p:cTn>
                        </p:par>
                      </p:childTnLst>
                    </p:cTn>
                  </p:par>
                  <p:par>
                    <p:cTn id="96" fill="hold">
                      <p:stCondLst>
                        <p:cond delay="indefinite"/>
                      </p:stCondLst>
                      <p:childTnLst>
                        <p:par>
                          <p:cTn id="97" presetID="1" presetClass="entr" fill="hold" nodeType="clickEffect">
                            <p:stCondLst>
                              <p:cond delay="0"/>
                            </p:stCondLst>
                            <p:childTnLst>
                              <p:set>
                                <p:cBhvr>
                                  <p:cTn id="98" dur="1" fill="hold"/>
                                  <p:tgtEl>
                                    <p:spTgt spid="74"/>
                                  </p:tgtEl>
                                  <p:attrNameLst>
                                    <p:attrName>style.visibility</p:attrName>
                                  </p:attrNameLst>
                                </p:cBhvr>
                                <p:to>
                                  <p:strVal val="visible"/>
                                </p:to>
                              </p:set>
                            </p:childTnLst>
                          </p:cTn>
                        </p:par>
                      </p:childTnLst>
                    </p:cTn>
                  </p:par>
                  <p:par>
                    <p:cTn id="99" fill="hold">
                      <p:stCondLst>
                        <p:cond delay="indefinite"/>
                      </p:stCondLst>
                      <p:childTnLst>
                        <p:par>
                          <p:cTn id="100" presetID="1" presetClass="entr" fill="hold" nodeType="clickEffect">
                            <p:stCondLst>
                              <p:cond delay="0"/>
                            </p:stCondLst>
                            <p:childTnLst>
                              <p:set>
                                <p:cBhvr>
                                  <p:cTn id="101" dur="1" fill="hold"/>
                                  <p:tgtEl>
                                    <p:spTgt spid="75"/>
                                  </p:tgtEl>
                                  <p:attrNameLst>
                                    <p:attrName>style.visibility</p:attrName>
                                  </p:attrNameLst>
                                </p:cBhvr>
                                <p:to>
                                  <p:strVal val="visible"/>
                                </p:to>
                              </p:set>
                            </p:childTnLst>
                          </p:cTn>
                        </p:par>
                      </p:childTnLst>
                    </p:cTn>
                  </p:par>
                  <p:par>
                    <p:cTn id="102" fill="hold">
                      <p:stCondLst>
                        <p:cond delay="indefinite"/>
                      </p:stCondLst>
                      <p:childTnLst>
                        <p:par>
                          <p:cTn id="103" presetID="1" presetClass="entr" fill="hold" nodeType="clickEffect">
                            <p:stCondLst>
                              <p:cond delay="0"/>
                            </p:stCondLst>
                            <p:childTnLst>
                              <p:set>
                                <p:cBhvr>
                                  <p:cTn id="104" dur="1" fill="hold"/>
                                  <p:tgtEl>
                                    <p:spTgt spid="76"/>
                                  </p:tgtEl>
                                  <p:attrNameLst>
                                    <p:attrName>style.visibility</p:attrName>
                                  </p:attrNameLst>
                                </p:cBhvr>
                                <p:to>
                                  <p:strVal val="visible"/>
                                </p:to>
                              </p:set>
                            </p:childTnLst>
                          </p:cTn>
                        </p:par>
                      </p:childTnLst>
                    </p:cTn>
                  </p:par>
                  <p:par>
                    <p:cTn id="105" fill="hold">
                      <p:stCondLst>
                        <p:cond delay="indefinite"/>
                      </p:stCondLst>
                      <p:childTnLst>
                        <p:par>
                          <p:cTn id="106" presetID="1" presetClass="entr" fill="hold" nodeType="clickEffect">
                            <p:stCondLst>
                              <p:cond delay="0"/>
                            </p:stCondLst>
                            <p:childTnLst>
                              <p:set>
                                <p:cBhvr>
                                  <p:cTn id="107" dur="1" fill="hold"/>
                                  <p:tgtEl>
                                    <p:spTgt spid="77"/>
                                  </p:tgtEl>
                                  <p:attrNameLst>
                                    <p:attrName>style.visibility</p:attrName>
                                  </p:attrNameLst>
                                </p:cBhvr>
                                <p:to>
                                  <p:strVal val="visible"/>
                                </p:to>
                              </p:set>
                            </p:childTnLst>
                          </p:cTn>
                        </p:par>
                      </p:childTnLst>
                    </p:cTn>
                  </p:par>
                  <p:par>
                    <p:cTn id="108" fill="hold">
                      <p:stCondLst>
                        <p:cond delay="indefinite"/>
                      </p:stCondLst>
                      <p:childTnLst>
                        <p:par>
                          <p:cTn id="109" presetID="1" presetClass="entr" fill="hold" nodeType="clickEffect">
                            <p:stCondLst>
                              <p:cond delay="0"/>
                            </p:stCondLst>
                            <p:childTnLst>
                              <p:set>
                                <p:cBhvr>
                                  <p:cTn id="110" dur="1" fill="hold"/>
                                  <p:tgtEl>
                                    <p:spTgt spid="78"/>
                                  </p:tgtEl>
                                  <p:attrNameLst>
                                    <p:attrName>style.visibility</p:attrName>
                                  </p:attrNameLst>
                                </p:cBhvr>
                                <p:to>
                                  <p:strVal val="visible"/>
                                </p:to>
                              </p:set>
                            </p:childTnLst>
                          </p:cTn>
                        </p:par>
                      </p:childTnLst>
                    </p:cTn>
                  </p:par>
                  <p:par>
                    <p:cTn id="111" fill="hold">
                      <p:stCondLst>
                        <p:cond delay="indefinite"/>
                      </p:stCondLst>
                      <p:childTnLst>
                        <p:par>
                          <p:cTn id="112" presetID="1" presetClass="entr" fill="hold" nodeType="clickEffect">
                            <p:stCondLst>
                              <p:cond delay="0"/>
                            </p:stCondLst>
                            <p:childTnLst>
                              <p:set>
                                <p:cBhvr>
                                  <p:cTn id="113" dur="1" fill="hold"/>
                                  <p:tgtEl>
                                    <p:spTgt spid="79"/>
                                  </p:tgtEl>
                                  <p:attrNameLst>
                                    <p:attrName>style.visibility</p:attrName>
                                  </p:attrNameLst>
                                </p:cBhvr>
                                <p:to>
                                  <p:strVal val="visible"/>
                                </p:to>
                              </p:set>
                            </p:childTnLst>
                          </p:cTn>
                        </p:par>
                      </p:childTnLst>
                    </p:cTn>
                  </p:par>
                  <p:par>
                    <p:cTn id="114" fill="hold">
                      <p:stCondLst>
                        <p:cond delay="indefinite"/>
                      </p:stCondLst>
                      <p:childTnLst>
                        <p:par>
                          <p:cTn id="115" presetID="1" presetClass="entr" fill="hold" nodeType="clickEffect">
                            <p:stCondLst>
                              <p:cond delay="0"/>
                            </p:stCondLst>
                            <p:childTnLst>
                              <p:set>
                                <p:cBhvr>
                                  <p:cTn id="116" dur="1" fill="hold"/>
                                  <p:tgtEl>
                                    <p:spTgt spid="80"/>
                                  </p:tgtEl>
                                  <p:attrNameLst>
                                    <p:attrName>style.visibility</p:attrName>
                                  </p:attrNameLst>
                                </p:cBhvr>
                                <p:to>
                                  <p:strVal val="visible"/>
                                </p:to>
                              </p:set>
                            </p:childTnLst>
                          </p:cTn>
                        </p:par>
                      </p:childTnLst>
                    </p:cTn>
                  </p:par>
                  <p:par>
                    <p:cTn id="117" fill="hold">
                      <p:stCondLst>
                        <p:cond delay="indefinite"/>
                      </p:stCondLst>
                      <p:childTnLst>
                        <p:par>
                          <p:cTn id="118" presetID="1" presetClass="entr" fill="hold" nodeType="clickEffect">
                            <p:stCondLst>
                              <p:cond delay="0"/>
                            </p:stCondLst>
                            <p:childTnLst>
                              <p:set>
                                <p:cBhvr>
                                  <p:cTn id="119" dur="1" fill="hold"/>
                                  <p:tgtEl>
                                    <p:spTgt spid="81"/>
                                  </p:tgtEl>
                                  <p:attrNameLst>
                                    <p:attrName>style.visibility</p:attrName>
                                  </p:attrNameLst>
                                </p:cBhvr>
                                <p:to>
                                  <p:strVal val="visible"/>
                                </p:to>
                              </p:set>
                            </p:childTnLst>
                          </p:cTn>
                        </p:par>
                      </p:childTnLst>
                    </p:cTn>
                  </p:par>
                  <p:par>
                    <p:cTn id="120" fill="hold">
                      <p:stCondLst>
                        <p:cond delay="indefinite"/>
                      </p:stCondLst>
                      <p:childTnLst>
                        <p:par>
                          <p:cTn id="121" presetID="1" presetClass="entr" fill="hold" nodeType="clickEffect">
                            <p:stCondLst>
                              <p:cond delay="0"/>
                            </p:stCondLst>
                            <p:childTnLst>
                              <p:set>
                                <p:cBhvr>
                                  <p:cTn id="122" dur="1" fill="hold"/>
                                  <p:tgtEl>
                                    <p:spTgt spid="82"/>
                                  </p:tgtEl>
                                  <p:attrNameLst>
                                    <p:attrName>style.visibility</p:attrName>
                                  </p:attrNameLst>
                                </p:cBhvr>
                                <p:to>
                                  <p:strVal val="visible"/>
                                </p:to>
                              </p:set>
                            </p:childTnLst>
                          </p:cTn>
                        </p:par>
                      </p:childTnLst>
                    </p:cTn>
                  </p:par>
                  <p:par>
                    <p:cTn id="123" fill="hold">
                      <p:stCondLst>
                        <p:cond delay="indefinite"/>
                      </p:stCondLst>
                      <p:childTnLst>
                        <p:par>
                          <p:cTn id="124" presetID="1" presetClass="entr" fill="hold" nodeType="clickEffect">
                            <p:stCondLst>
                              <p:cond delay="0"/>
                            </p:stCondLst>
                            <p:childTnLst>
                              <p:set>
                                <p:cBhvr>
                                  <p:cTn id="125" dur="1" fill="hold"/>
                                  <p:tgtEl>
                                    <p:spTgt spid="83"/>
                                  </p:tgtEl>
                                  <p:attrNameLst>
                                    <p:attrName>style.visibility</p:attrName>
                                  </p:attrNameLst>
                                </p:cBhvr>
                                <p:to>
                                  <p:strVal val="visible"/>
                                </p:to>
                              </p:set>
                            </p:childTnLst>
                          </p:cTn>
                        </p:par>
                      </p:childTnLst>
                    </p:cTn>
                  </p:par>
                  <p:par>
                    <p:cTn id="126" fill="hold">
                      <p:stCondLst>
                        <p:cond delay="indefinite"/>
                      </p:stCondLst>
                      <p:childTnLst>
                        <p:par>
                          <p:cTn id="127" presetID="1" presetClass="entr" fill="hold" nodeType="clickEffect">
                            <p:stCondLst>
                              <p:cond delay="0"/>
                            </p:stCondLst>
                            <p:childTnLst>
                              <p:set>
                                <p:cBhvr>
                                  <p:cTn id="128" dur="1" fill="hold"/>
                                  <p:tgtEl>
                                    <p:spTgt spid="84"/>
                                  </p:tgtEl>
                                  <p:attrNameLst>
                                    <p:attrName>style.visibility</p:attrName>
                                  </p:attrNameLst>
                                </p:cBhvr>
                                <p:to>
                                  <p:strVal val="visible"/>
                                </p:to>
                              </p:set>
                            </p:childTnLst>
                          </p:cTn>
                        </p:par>
                      </p:childTnLst>
                    </p:cTn>
                  </p:par>
                  <p:par>
                    <p:cTn id="129" fill="hold">
                      <p:stCondLst>
                        <p:cond delay="indefinite"/>
                      </p:stCondLst>
                      <p:childTnLst>
                        <p:par>
                          <p:cTn id="130" presetID="1" presetClass="entr" fill="hold" nodeType="clickEffect">
                            <p:stCondLst>
                              <p:cond delay="0"/>
                            </p:stCondLst>
                            <p:childTnLst>
                              <p:set>
                                <p:cBhvr>
                                  <p:cTn id="131" dur="1" fill="hold"/>
                                  <p:tgtEl>
                                    <p:spTgt spid="85"/>
                                  </p:tgtEl>
                                  <p:attrNameLst>
                                    <p:attrName>style.visibility</p:attrName>
                                  </p:attrNameLst>
                                </p:cBhvr>
                                <p:to>
                                  <p:strVal val="visible"/>
                                </p:to>
                              </p:set>
                            </p:childTnLst>
                          </p:cTn>
                        </p:par>
                      </p:childTnLst>
                    </p:cTn>
                  </p:par>
                  <p:par>
                    <p:cTn id="132" fill="hold">
                      <p:stCondLst>
                        <p:cond delay="indefinite"/>
                      </p:stCondLst>
                      <p:childTnLst>
                        <p:par>
                          <p:cTn id="133" presetID="1" presetClass="entr" fill="hold" nodeType="clickEffect">
                            <p:stCondLst>
                              <p:cond delay="0"/>
                            </p:stCondLst>
                            <p:childTnLst>
                              <p:set>
                                <p:cBhvr>
                                  <p:cTn id="134" dur="1" fill="hold"/>
                                  <p:tgtEl>
                                    <p:spTgt spid="86"/>
                                  </p:tgtEl>
                                  <p:attrNameLst>
                                    <p:attrName>style.visibility</p:attrName>
                                  </p:attrNameLst>
                                </p:cBhvr>
                                <p:to>
                                  <p:strVal val="visible"/>
                                </p:to>
                              </p:set>
                            </p:childTnLst>
                          </p:cTn>
                        </p:par>
                      </p:childTnLst>
                    </p:cTn>
                  </p:par>
                  <p:par>
                    <p:cTn id="135" fill="hold">
                      <p:stCondLst>
                        <p:cond delay="indefinite"/>
                      </p:stCondLst>
                      <p:childTnLst>
                        <p:par>
                          <p:cTn id="136" presetID="1" presetClass="entr" fill="hold" nodeType="clickEffect">
                            <p:stCondLst>
                              <p:cond delay="0"/>
                            </p:stCondLst>
                            <p:childTnLst>
                              <p:set>
                                <p:cBhvr>
                                  <p:cTn id="137" dur="1" fill="hold"/>
                                  <p:tgtEl>
                                    <p:spTgt spid="87"/>
                                  </p:tgtEl>
                                  <p:attrNameLst>
                                    <p:attrName>style.visibility</p:attrName>
                                  </p:attrNameLst>
                                </p:cBhvr>
                                <p:to>
                                  <p:strVal val="visible"/>
                                </p:to>
                              </p:set>
                            </p:childTnLst>
                          </p:cTn>
                        </p:par>
                      </p:childTnLst>
                    </p:cTn>
                  </p:par>
                  <p:par>
                    <p:cTn id="138" fill="hold">
                      <p:stCondLst>
                        <p:cond delay="indefinite"/>
                      </p:stCondLst>
                      <p:childTnLst>
                        <p:par>
                          <p:cTn id="139" presetID="1" presetClass="entr" fill="hold" nodeType="clickEffect">
                            <p:stCondLst>
                              <p:cond delay="0"/>
                            </p:stCondLst>
                            <p:childTnLst>
                              <p:set>
                                <p:cBhvr>
                                  <p:cTn id="140" dur="1" fill="hold"/>
                                  <p:tgtEl>
                                    <p:spTgt spid="88"/>
                                  </p:tgtEl>
                                  <p:attrNameLst>
                                    <p:attrName>style.visibility</p:attrName>
                                  </p:attrNameLst>
                                </p:cBhvr>
                                <p:to>
                                  <p:strVal val="visible"/>
                                </p:to>
                              </p:set>
                            </p:childTnLst>
                          </p:cTn>
                        </p:par>
                      </p:childTnLst>
                    </p:cTn>
                  </p:par>
                  <p:par>
                    <p:cTn id="141" fill="hold">
                      <p:stCondLst>
                        <p:cond delay="indefinite"/>
                      </p:stCondLst>
                      <p:childTnLst>
                        <p:par>
                          <p:cTn id="142" presetID="1" presetClass="entr" fill="hold" nodeType="clickEffect">
                            <p:stCondLst>
                              <p:cond delay="0"/>
                            </p:stCondLst>
                            <p:childTnLst>
                              <p:set>
                                <p:cBhvr>
                                  <p:cTn id="143" dur="1" fill="hold"/>
                                  <p:tgtEl>
                                    <p:spTgt spid="89"/>
                                  </p:tgtEl>
                                  <p:attrNameLst>
                                    <p:attrName>style.visibility</p:attrName>
                                  </p:attrNameLst>
                                </p:cBhvr>
                                <p:to>
                                  <p:strVal val="visible"/>
                                </p:to>
                              </p:set>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Titel 4">
            <a:extLst>
              <a:ext uri="{FF2B5EF4-FFF2-40B4-BE49-F238E27FC236}">
                <a16:creationId xmlns:a16="http://schemas.microsoft.com/office/drawing/2014/main" id="{AA8668F8-F2A9-48F5-B85A-9362E25D1C76}"/>
              </a:ext>
            </a:extLst>
          </p:cNvPr>
          <p:cNvSpPr txBox="1">
            <a:spLocks/>
          </p:cNvSpPr>
          <p:nvPr/>
        </p:nvSpPr>
        <p:spPr>
          <a:xfrm>
            <a:off x="257038" y="539781"/>
            <a:ext cx="10314206" cy="70872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de-DE" sz="3600" b="1" dirty="0">
                <a:solidFill>
                  <a:srgbClr val="1D2D4B"/>
                </a:solidFill>
                <a:latin typeface="Arial" panose="020B0604020202020204" pitchFamily="34" charset="0"/>
                <a:cs typeface="Arial" panose="020B0604020202020204" pitchFamily="34" charset="0"/>
              </a:rPr>
              <a:t>Ankündigung </a:t>
            </a:r>
            <a:r>
              <a:rPr lang="de-DE" sz="3600" b="1" dirty="0" err="1">
                <a:solidFill>
                  <a:srgbClr val="1D2D4B"/>
                </a:solidFill>
                <a:latin typeface="Arial" panose="020B0604020202020204" pitchFamily="34" charset="0"/>
                <a:cs typeface="Arial" panose="020B0604020202020204" pitchFamily="34" charset="0"/>
              </a:rPr>
              <a:t>onboarding</a:t>
            </a:r>
            <a:r>
              <a:rPr lang="de-DE" sz="3600" b="1" dirty="0">
                <a:solidFill>
                  <a:srgbClr val="1D2D4B"/>
                </a:solidFill>
                <a:latin typeface="Arial" panose="020B0604020202020204" pitchFamily="34" charset="0"/>
                <a:cs typeface="Arial" panose="020B0604020202020204" pitchFamily="34" charset="0"/>
              </a:rPr>
              <a:t> | Teamleistung </a:t>
            </a:r>
          </a:p>
        </p:txBody>
      </p:sp>
      <p:pic>
        <p:nvPicPr>
          <p:cNvPr id="3" name="Grafik 2">
            <a:extLst>
              <a:ext uri="{FF2B5EF4-FFF2-40B4-BE49-F238E27FC236}">
                <a16:creationId xmlns:a16="http://schemas.microsoft.com/office/drawing/2014/main" id="{1674FE8B-9C8D-44FF-871E-AFA3C2C1D96C}"/>
              </a:ext>
            </a:extLst>
          </p:cNvPr>
          <p:cNvPicPr>
            <a:picLocks noChangeAspect="1"/>
          </p:cNvPicPr>
          <p:nvPr/>
        </p:nvPicPr>
        <p:blipFill>
          <a:blip r:embed="rId2"/>
          <a:stretch>
            <a:fillRect/>
          </a:stretch>
        </p:blipFill>
        <p:spPr>
          <a:xfrm>
            <a:off x="257038" y="1625237"/>
            <a:ext cx="5795266" cy="4973496"/>
          </a:xfrm>
          <a:prstGeom prst="rect">
            <a:avLst/>
          </a:prstGeom>
        </p:spPr>
      </p:pic>
      <p:sp>
        <p:nvSpPr>
          <p:cNvPr id="4" name="Textfeld 3">
            <a:extLst>
              <a:ext uri="{FF2B5EF4-FFF2-40B4-BE49-F238E27FC236}">
                <a16:creationId xmlns:a16="http://schemas.microsoft.com/office/drawing/2014/main" id="{1F1B8638-4D60-468F-8EA9-993F00979F60}"/>
              </a:ext>
            </a:extLst>
          </p:cNvPr>
          <p:cNvSpPr txBox="1"/>
          <p:nvPr/>
        </p:nvSpPr>
        <p:spPr>
          <a:xfrm>
            <a:off x="7326352" y="2905414"/>
            <a:ext cx="3601843" cy="3970318"/>
          </a:xfrm>
          <a:prstGeom prst="rect">
            <a:avLst/>
          </a:prstGeom>
          <a:noFill/>
        </p:spPr>
        <p:txBody>
          <a:bodyPr wrap="square" rtlCol="0">
            <a:spAutoFit/>
          </a:bodyPr>
          <a:lstStyle/>
          <a:p>
            <a:r>
              <a:rPr lang="en-US" dirty="0">
                <a:solidFill>
                  <a:srgbClr val="1D2D4B"/>
                </a:solidFill>
              </a:rPr>
              <a:t>D</a:t>
            </a:r>
            <a:r>
              <a:rPr lang="de-DE" dirty="0">
                <a:solidFill>
                  <a:srgbClr val="1D2D4B"/>
                </a:solidFill>
              </a:rPr>
              <a:t>anke an alle Mitwirkenden: </a:t>
            </a:r>
          </a:p>
          <a:p>
            <a:endParaRPr lang="de-DE" sz="1800" kern="1200" dirty="0">
              <a:solidFill>
                <a:srgbClr val="1D2D4B"/>
              </a:solidFill>
              <a:latin typeface="+mn-lt"/>
              <a:ea typeface="+mn-ea"/>
              <a:cs typeface="+mn-cs"/>
            </a:endParaRPr>
          </a:p>
          <a:p>
            <a:r>
              <a:rPr lang="de-DE" dirty="0">
                <a:solidFill>
                  <a:srgbClr val="1D2D4B"/>
                </a:solidFill>
              </a:rPr>
              <a:t>Ernst Herrmann</a:t>
            </a:r>
          </a:p>
          <a:p>
            <a:r>
              <a:rPr lang="de-DE" dirty="0">
                <a:solidFill>
                  <a:srgbClr val="1D2D4B"/>
                </a:solidFill>
              </a:rPr>
              <a:t>Boris Pfennig</a:t>
            </a:r>
          </a:p>
          <a:p>
            <a:r>
              <a:rPr lang="de-DE" dirty="0">
                <a:solidFill>
                  <a:srgbClr val="1D2D4B"/>
                </a:solidFill>
              </a:rPr>
              <a:t>Karsten Potuzak</a:t>
            </a:r>
          </a:p>
          <a:p>
            <a:r>
              <a:rPr lang="de-DE" dirty="0">
                <a:solidFill>
                  <a:srgbClr val="1D2D4B"/>
                </a:solidFill>
              </a:rPr>
              <a:t>Michael Schiller</a:t>
            </a:r>
          </a:p>
          <a:p>
            <a:r>
              <a:rPr lang="de-DE" dirty="0">
                <a:solidFill>
                  <a:srgbClr val="1D2D4B"/>
                </a:solidFill>
              </a:rPr>
              <a:t>Bernd Rademann</a:t>
            </a:r>
          </a:p>
          <a:p>
            <a:r>
              <a:rPr lang="de-DE" dirty="0">
                <a:solidFill>
                  <a:srgbClr val="1D2D4B"/>
                </a:solidFill>
              </a:rPr>
              <a:t>Jan Weithase</a:t>
            </a:r>
          </a:p>
          <a:p>
            <a:r>
              <a:rPr lang="de-DE" dirty="0">
                <a:solidFill>
                  <a:srgbClr val="1D2D4B"/>
                </a:solidFill>
              </a:rPr>
              <a:t>Sventje Gregorowitsch</a:t>
            </a:r>
          </a:p>
          <a:p>
            <a:endParaRPr lang="de-DE" dirty="0">
              <a:solidFill>
                <a:srgbClr val="1D2D4B"/>
              </a:solidFill>
            </a:endParaRPr>
          </a:p>
          <a:p>
            <a:endParaRPr lang="de-DE" dirty="0">
              <a:solidFill>
                <a:srgbClr val="1D2D4B"/>
              </a:solidFill>
            </a:endParaRPr>
          </a:p>
          <a:p>
            <a:r>
              <a:rPr lang="de-DE" dirty="0">
                <a:solidFill>
                  <a:srgbClr val="1D2D4B"/>
                </a:solidFill>
              </a:rPr>
              <a:t>…und alle künftigen Referenten</a:t>
            </a:r>
          </a:p>
          <a:p>
            <a:endParaRPr lang="de-DE" dirty="0"/>
          </a:p>
          <a:p>
            <a:endParaRPr lang="de-DE" sz="1800" kern="1200" dirty="0">
              <a:solidFill>
                <a:schemeClr val="tx1"/>
              </a:solidFill>
              <a:latin typeface="+mn-lt"/>
              <a:ea typeface="+mn-ea"/>
              <a:cs typeface="+mn-cs"/>
            </a:endParaRPr>
          </a:p>
        </p:txBody>
      </p:sp>
      <p:pic>
        <p:nvPicPr>
          <p:cNvPr id="6" name="Grafik 5">
            <a:extLst>
              <a:ext uri="{FF2B5EF4-FFF2-40B4-BE49-F238E27FC236}">
                <a16:creationId xmlns:a16="http://schemas.microsoft.com/office/drawing/2014/main" id="{CEAA7C60-ABA5-46E4-A94E-F213B14EDCBC}"/>
              </a:ext>
            </a:extLst>
          </p:cNvPr>
          <p:cNvPicPr>
            <a:picLocks noChangeAspect="1"/>
          </p:cNvPicPr>
          <p:nvPr/>
        </p:nvPicPr>
        <p:blipFill rotWithShape="1">
          <a:blip r:embed="rId3"/>
          <a:srcRect l="2634" t="11765" r="4837" b="10324"/>
          <a:stretch/>
        </p:blipFill>
        <p:spPr>
          <a:xfrm>
            <a:off x="10799643" y="734194"/>
            <a:ext cx="919917" cy="406425"/>
          </a:xfrm>
          <a:prstGeom prst="rect">
            <a:avLst/>
          </a:prstGeom>
        </p:spPr>
      </p:pic>
    </p:spTree>
    <p:extLst>
      <p:ext uri="{BB962C8B-B14F-4D97-AF65-F5344CB8AC3E}">
        <p14:creationId xmlns:p14="http://schemas.microsoft.com/office/powerpoint/2010/main" val="1623666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8DDD631F-B69B-46B4-A43A-2DE2731E3622}"/>
              </a:ext>
            </a:extLst>
          </p:cNvPr>
          <p:cNvSpPr>
            <a:spLocks noGrp="1"/>
          </p:cNvSpPr>
          <p:nvPr>
            <p:ph type="sldNum" sz="quarter" idx="4"/>
          </p:nvPr>
        </p:nvSpPr>
        <p:spPr/>
        <p:txBody>
          <a:bodyPr/>
          <a:lstStyle/>
          <a:p>
            <a:fld id="{EA952CFE-AF4B-4BE9-B2E2-E1420D3F9B32}" type="slidenum">
              <a:rPr lang="de-DE" smtClean="0"/>
              <a:pPr/>
              <a:t>24</a:t>
            </a:fld>
            <a:endParaRPr lang="de-DE" dirty="0"/>
          </a:p>
        </p:txBody>
      </p:sp>
      <p:sp>
        <p:nvSpPr>
          <p:cNvPr id="3" name="Textplatzhalter 2">
            <a:extLst>
              <a:ext uri="{FF2B5EF4-FFF2-40B4-BE49-F238E27FC236}">
                <a16:creationId xmlns:a16="http://schemas.microsoft.com/office/drawing/2014/main" id="{B4E1AE72-FD04-465D-98A6-599EE62FF454}"/>
              </a:ext>
            </a:extLst>
          </p:cNvPr>
          <p:cNvSpPr>
            <a:spLocks noGrp="1"/>
          </p:cNvSpPr>
          <p:nvPr>
            <p:ph type="body" sz="quarter" idx="10"/>
          </p:nvPr>
        </p:nvSpPr>
        <p:spPr/>
        <p:txBody>
          <a:bodyPr/>
          <a:lstStyle/>
          <a:p>
            <a:r>
              <a:rPr lang="de-DE" dirty="0"/>
              <a:t>Unsere Argumente, um neue Menschen für </a:t>
            </a:r>
            <a:r>
              <a:rPr lang="de-DE" dirty="0" err="1"/>
              <a:t>afm</a:t>
            </a:r>
            <a:r>
              <a:rPr lang="de-DE" dirty="0"/>
              <a:t> zu begeistern.</a:t>
            </a:r>
          </a:p>
        </p:txBody>
      </p:sp>
      <p:sp>
        <p:nvSpPr>
          <p:cNvPr id="4" name="Textplatzhalter 3">
            <a:extLst>
              <a:ext uri="{FF2B5EF4-FFF2-40B4-BE49-F238E27FC236}">
                <a16:creationId xmlns:a16="http://schemas.microsoft.com/office/drawing/2014/main" id="{0BA0BBD4-9827-4607-A7F6-16A7B8167369}"/>
              </a:ext>
            </a:extLst>
          </p:cNvPr>
          <p:cNvSpPr>
            <a:spLocks noGrp="1"/>
          </p:cNvSpPr>
          <p:nvPr>
            <p:ph type="body" sz="half" idx="2"/>
          </p:nvPr>
        </p:nvSpPr>
        <p:spPr>
          <a:xfrm>
            <a:off x="369358" y="2409091"/>
            <a:ext cx="11343218" cy="3683733"/>
          </a:xfrm>
        </p:spPr>
        <p:txBody>
          <a:bodyPr/>
          <a:lstStyle/>
          <a:p>
            <a:r>
              <a:rPr lang="de-DE" sz="1800" b="1" dirty="0"/>
              <a:t>1. Echte Selbstständigkeit – mit </a:t>
            </a:r>
            <a:r>
              <a:rPr lang="de-DE" sz="1800" b="1" dirty="0" err="1"/>
              <a:t>afm</a:t>
            </a:r>
            <a:r>
              <a:rPr lang="de-DE" sz="1800" b="1" dirty="0"/>
              <a:t> im Rücken</a:t>
            </a:r>
            <a:br>
              <a:rPr lang="de-DE" sz="1800" b="1" dirty="0"/>
            </a:br>
            <a:r>
              <a:rPr lang="de-DE" sz="1800" b="1" dirty="0"/>
              <a:t>    </a:t>
            </a:r>
            <a:r>
              <a:rPr lang="de-DE" sz="1400" dirty="0"/>
              <a:t>Freiheit als Handelsvertreter | eigene Strukturen | keine finanzielle Begrenzung | starker Support</a:t>
            </a:r>
            <a:endParaRPr lang="de-DE" sz="1600" dirty="0"/>
          </a:p>
          <a:p>
            <a:pPr>
              <a:spcBef>
                <a:spcPts val="2400"/>
              </a:spcBef>
            </a:pPr>
            <a:r>
              <a:rPr lang="de-DE" sz="1800" b="1" dirty="0"/>
              <a:t>2. Freiheit in der Spezialisierung</a:t>
            </a:r>
            <a:br>
              <a:rPr lang="de-DE" sz="1800" b="1" dirty="0"/>
            </a:br>
            <a:r>
              <a:rPr lang="de-DE" sz="1800" b="1" dirty="0"/>
              <a:t>    </a:t>
            </a:r>
            <a:r>
              <a:rPr lang="de-DE" sz="1400" dirty="0"/>
              <a:t>Privat, Firmen, Belegschaften, Finanzanlage, Immobilien etc. – jeder kann seinen eigenen Weg entwickeln.</a:t>
            </a:r>
          </a:p>
          <a:p>
            <a:pPr>
              <a:spcBef>
                <a:spcPts val="2400"/>
              </a:spcBef>
            </a:pPr>
            <a:r>
              <a:rPr lang="de-DE" sz="1800" b="1" dirty="0"/>
              <a:t>3. Starke Marke – echte Qualitätsdienstleistung</a:t>
            </a:r>
            <a:br>
              <a:rPr lang="de-DE" sz="1800" b="1" dirty="0"/>
            </a:br>
            <a:r>
              <a:rPr lang="de-DE" sz="1800" b="1" dirty="0"/>
              <a:t>    </a:t>
            </a:r>
            <a:r>
              <a:rPr lang="de-DE" sz="1400" dirty="0"/>
              <a:t>Dienstleistung auf Augenhöhe mit Steuer- &amp; Rechtsberatung | echte Mehrwerte | höchster Qualitätsanspruch</a:t>
            </a:r>
            <a:endParaRPr lang="de-DE" sz="1600" dirty="0"/>
          </a:p>
          <a:p>
            <a:pPr>
              <a:spcBef>
                <a:spcPts val="2400"/>
              </a:spcBef>
            </a:pPr>
            <a:r>
              <a:rPr lang="de-DE" sz="1800" b="1" dirty="0"/>
              <a:t>4. Vertrieb mit Kompetenznetzwerk</a:t>
            </a:r>
            <a:br>
              <a:rPr lang="de-DE" sz="1800" b="1" dirty="0"/>
            </a:br>
            <a:r>
              <a:rPr lang="de-DE" sz="1600" b="1" dirty="0"/>
              <a:t>    </a:t>
            </a:r>
            <a:r>
              <a:rPr lang="de-DE" sz="1400" dirty="0"/>
              <a:t>Eigene Fachbereiche | erfahrene Experten | individuelles Mentoring | Kompetenz in allen Bereichen</a:t>
            </a:r>
          </a:p>
          <a:p>
            <a:pPr>
              <a:spcBef>
                <a:spcPts val="2400"/>
              </a:spcBef>
            </a:pPr>
            <a:r>
              <a:rPr lang="de-DE" sz="1800" b="1" dirty="0"/>
              <a:t>5. Unterstützung beim Geschäftsaufbau</a:t>
            </a:r>
            <a:br>
              <a:rPr lang="de-DE" sz="1800" b="1" dirty="0"/>
            </a:br>
            <a:r>
              <a:rPr lang="de-DE" sz="1800" b="1" dirty="0"/>
              <a:t>    </a:t>
            </a:r>
            <a:r>
              <a:rPr lang="de-DE" sz="1400" dirty="0"/>
              <a:t>Onboarding, Juniorrunde, flexible Startmodelle (Hybrid, BÜ, Vorfinanzierung) – sicher starten, wirtschaftlich wachsen</a:t>
            </a:r>
            <a:endParaRPr lang="de-DE" sz="1600" dirty="0"/>
          </a:p>
          <a:p>
            <a:pPr>
              <a:spcBef>
                <a:spcPts val="1800"/>
              </a:spcBef>
            </a:pPr>
            <a:r>
              <a:rPr lang="de-DE" sz="1800" b="1" dirty="0"/>
              <a:t>…und viele weitere Argumente.</a:t>
            </a:r>
            <a:endParaRPr lang="de-DE" sz="1800" dirty="0"/>
          </a:p>
        </p:txBody>
      </p:sp>
      <p:sp>
        <p:nvSpPr>
          <p:cNvPr id="5" name="Titel 4">
            <a:extLst>
              <a:ext uri="{FF2B5EF4-FFF2-40B4-BE49-F238E27FC236}">
                <a16:creationId xmlns:a16="http://schemas.microsoft.com/office/drawing/2014/main" id="{C616EA01-6F61-4D86-8C7D-97F5765FC7FE}"/>
              </a:ext>
            </a:extLst>
          </p:cNvPr>
          <p:cNvSpPr>
            <a:spLocks noGrp="1"/>
          </p:cNvSpPr>
          <p:nvPr>
            <p:ph type="title"/>
          </p:nvPr>
        </p:nvSpPr>
        <p:spPr/>
        <p:txBody>
          <a:bodyPr/>
          <a:lstStyle/>
          <a:p>
            <a:r>
              <a:rPr lang="de-DE" dirty="0"/>
              <a:t>Warum </a:t>
            </a:r>
            <a:r>
              <a:rPr lang="de-DE" dirty="0" err="1"/>
              <a:t>afm</a:t>
            </a:r>
            <a:r>
              <a:rPr lang="de-DE" dirty="0"/>
              <a:t>? – „Leichter zu verkaufen als jede Versicherung!“</a:t>
            </a:r>
          </a:p>
        </p:txBody>
      </p:sp>
    </p:spTree>
    <p:extLst>
      <p:ext uri="{BB962C8B-B14F-4D97-AF65-F5344CB8AC3E}">
        <p14:creationId xmlns:p14="http://schemas.microsoft.com/office/powerpoint/2010/main" val="41673382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8000D809-5FE6-474B-8E4B-5C590AEFD90C}"/>
              </a:ext>
            </a:extLst>
          </p:cNvPr>
          <p:cNvSpPr>
            <a:spLocks noGrp="1"/>
          </p:cNvSpPr>
          <p:nvPr>
            <p:ph type="sldNum" sz="quarter" idx="4"/>
          </p:nvPr>
        </p:nvSpPr>
        <p:spPr/>
        <p:txBody>
          <a:bodyPr/>
          <a:lstStyle/>
          <a:p>
            <a:fld id="{EA952CFE-AF4B-4BE9-B2E2-E1420D3F9B32}" type="slidenum">
              <a:rPr lang="de-DE" smtClean="0"/>
              <a:pPr/>
              <a:t>25</a:t>
            </a:fld>
            <a:endParaRPr lang="de-DE" dirty="0"/>
          </a:p>
        </p:txBody>
      </p:sp>
      <p:sp>
        <p:nvSpPr>
          <p:cNvPr id="3" name="Textplatzhalter 2">
            <a:extLst>
              <a:ext uri="{FF2B5EF4-FFF2-40B4-BE49-F238E27FC236}">
                <a16:creationId xmlns:a16="http://schemas.microsoft.com/office/drawing/2014/main" id="{11175635-D8F9-45C2-A7C7-2C41A4C3662D}"/>
              </a:ext>
            </a:extLst>
          </p:cNvPr>
          <p:cNvSpPr>
            <a:spLocks noGrp="1"/>
          </p:cNvSpPr>
          <p:nvPr>
            <p:ph type="body" sz="quarter" idx="10"/>
          </p:nvPr>
        </p:nvSpPr>
        <p:spPr/>
        <p:txBody>
          <a:bodyPr/>
          <a:lstStyle/>
          <a:p>
            <a:endParaRPr lang="de-DE"/>
          </a:p>
        </p:txBody>
      </p:sp>
      <p:sp>
        <p:nvSpPr>
          <p:cNvPr id="4" name="Textplatzhalter 3">
            <a:extLst>
              <a:ext uri="{FF2B5EF4-FFF2-40B4-BE49-F238E27FC236}">
                <a16:creationId xmlns:a16="http://schemas.microsoft.com/office/drawing/2014/main" id="{78B1D513-26FE-42FA-B5E7-F43E4C6CF4D7}"/>
              </a:ext>
            </a:extLst>
          </p:cNvPr>
          <p:cNvSpPr>
            <a:spLocks noGrp="1"/>
          </p:cNvSpPr>
          <p:nvPr>
            <p:ph type="body" sz="half" idx="2"/>
          </p:nvPr>
        </p:nvSpPr>
        <p:spPr/>
        <p:txBody>
          <a:bodyPr/>
          <a:lstStyle/>
          <a:p>
            <a:endParaRPr lang="de-DE"/>
          </a:p>
        </p:txBody>
      </p:sp>
      <p:sp>
        <p:nvSpPr>
          <p:cNvPr id="5" name="Titel 4">
            <a:extLst>
              <a:ext uri="{FF2B5EF4-FFF2-40B4-BE49-F238E27FC236}">
                <a16:creationId xmlns:a16="http://schemas.microsoft.com/office/drawing/2014/main" id="{48D7A0A0-730D-4BAC-A09C-DA0459B06A07}"/>
              </a:ext>
            </a:extLst>
          </p:cNvPr>
          <p:cNvSpPr>
            <a:spLocks noGrp="1"/>
          </p:cNvSpPr>
          <p:nvPr>
            <p:ph type="title"/>
          </p:nvPr>
        </p:nvSpPr>
        <p:spPr/>
        <p:txBody>
          <a:bodyPr/>
          <a:lstStyle/>
          <a:p>
            <a:endParaRPr lang="de-DE" dirty="0"/>
          </a:p>
        </p:txBody>
      </p:sp>
      <p:pic>
        <p:nvPicPr>
          <p:cNvPr id="7" name="Grafik 6">
            <a:extLst>
              <a:ext uri="{FF2B5EF4-FFF2-40B4-BE49-F238E27FC236}">
                <a16:creationId xmlns:a16="http://schemas.microsoft.com/office/drawing/2014/main" id="{41DE1FFF-712C-44CF-B570-B7B4F107D9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29222065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5"/>
          <p:cNvSpPr txBox="1">
            <a:spLocks/>
          </p:cNvSpPr>
          <p:nvPr/>
        </p:nvSpPr>
        <p:spPr>
          <a:xfrm>
            <a:off x="479425" y="3138266"/>
            <a:ext cx="11233150" cy="711104"/>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4800" b="1" kern="1200" baseline="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de-DE" dirty="0"/>
              <a:t>Vielen Dank</a:t>
            </a:r>
          </a:p>
          <a:p>
            <a:endParaRPr lang="de-DE" dirty="0"/>
          </a:p>
        </p:txBody>
      </p:sp>
    </p:spTree>
    <p:extLst>
      <p:ext uri="{BB962C8B-B14F-4D97-AF65-F5344CB8AC3E}">
        <p14:creationId xmlns:p14="http://schemas.microsoft.com/office/powerpoint/2010/main" val="31890147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6F220949-F503-4EAD-B4E7-50962CE7E7F7}"/>
              </a:ext>
            </a:extLst>
          </p:cNvPr>
          <p:cNvSpPr>
            <a:spLocks noGrp="1"/>
          </p:cNvSpPr>
          <p:nvPr>
            <p:ph type="sldNum" sz="quarter" idx="4"/>
          </p:nvPr>
        </p:nvSpPr>
        <p:spPr/>
        <p:txBody>
          <a:bodyPr/>
          <a:lstStyle/>
          <a:p>
            <a:fld id="{EA952CFE-AF4B-4BE9-B2E2-E1420D3F9B32}" type="slidenum">
              <a:rPr lang="de-DE" smtClean="0"/>
              <a:pPr/>
              <a:t>3</a:t>
            </a:fld>
            <a:endParaRPr lang="de-DE" dirty="0"/>
          </a:p>
        </p:txBody>
      </p:sp>
      <p:sp>
        <p:nvSpPr>
          <p:cNvPr id="5" name="Titel 4">
            <a:extLst>
              <a:ext uri="{FF2B5EF4-FFF2-40B4-BE49-F238E27FC236}">
                <a16:creationId xmlns:a16="http://schemas.microsoft.com/office/drawing/2014/main" id="{768DAC48-9BC6-47A2-9AF4-2D5AF8CA467C}"/>
              </a:ext>
            </a:extLst>
          </p:cNvPr>
          <p:cNvSpPr>
            <a:spLocks noGrp="1"/>
          </p:cNvSpPr>
          <p:nvPr>
            <p:ph type="title"/>
          </p:nvPr>
        </p:nvSpPr>
        <p:spPr/>
        <p:txBody>
          <a:bodyPr/>
          <a:lstStyle/>
          <a:p>
            <a:r>
              <a:rPr lang="de-DE" dirty="0"/>
              <a:t>Jeopardy – das bekannte Quizformat</a:t>
            </a:r>
          </a:p>
        </p:txBody>
      </p:sp>
      <p:pic>
        <p:nvPicPr>
          <p:cNvPr id="7" name="Grafik 6">
            <a:extLst>
              <a:ext uri="{FF2B5EF4-FFF2-40B4-BE49-F238E27FC236}">
                <a16:creationId xmlns:a16="http://schemas.microsoft.com/office/drawing/2014/main" id="{4AEB1E3F-3F61-430C-9A4F-D167657B9CA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78426" y="87129"/>
            <a:ext cx="1356091" cy="1356091"/>
          </a:xfrm>
          <a:prstGeom prst="rect">
            <a:avLst/>
          </a:prstGeom>
        </p:spPr>
      </p:pic>
      <p:pic>
        <p:nvPicPr>
          <p:cNvPr id="8" name="Grafik 7">
            <a:extLst>
              <a:ext uri="{FF2B5EF4-FFF2-40B4-BE49-F238E27FC236}">
                <a16:creationId xmlns:a16="http://schemas.microsoft.com/office/drawing/2014/main" id="{C55DD72F-5007-4EE1-A53E-F5419EDFDF6E}"/>
              </a:ext>
            </a:extLst>
          </p:cNvPr>
          <p:cNvPicPr>
            <a:picLocks noChangeAspect="1"/>
          </p:cNvPicPr>
          <p:nvPr/>
        </p:nvPicPr>
        <p:blipFill rotWithShape="1">
          <a:blip r:embed="rId3"/>
          <a:srcRect l="11531" t="12776" r="10982"/>
          <a:stretch/>
        </p:blipFill>
        <p:spPr>
          <a:xfrm>
            <a:off x="451958" y="1819245"/>
            <a:ext cx="8507483" cy="4668552"/>
          </a:xfrm>
          <a:prstGeom prst="rect">
            <a:avLst/>
          </a:prstGeom>
        </p:spPr>
      </p:pic>
      <p:pic>
        <p:nvPicPr>
          <p:cNvPr id="9" name="Grafik 8">
            <a:extLst>
              <a:ext uri="{FF2B5EF4-FFF2-40B4-BE49-F238E27FC236}">
                <a16:creationId xmlns:a16="http://schemas.microsoft.com/office/drawing/2014/main" id="{733AB209-FB79-421F-9EC5-84F976AAF7E9}"/>
              </a:ext>
            </a:extLst>
          </p:cNvPr>
          <p:cNvPicPr>
            <a:picLocks noChangeAspect="1"/>
          </p:cNvPicPr>
          <p:nvPr/>
        </p:nvPicPr>
        <p:blipFill>
          <a:blip r:embed="rId4"/>
          <a:stretch>
            <a:fillRect/>
          </a:stretch>
        </p:blipFill>
        <p:spPr>
          <a:xfrm>
            <a:off x="7492066" y="2103813"/>
            <a:ext cx="4099415" cy="409941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3848970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6F220949-F503-4EAD-B4E7-50962CE7E7F7}"/>
              </a:ext>
            </a:extLst>
          </p:cNvPr>
          <p:cNvSpPr>
            <a:spLocks noGrp="1"/>
          </p:cNvSpPr>
          <p:nvPr>
            <p:ph type="sldNum" sz="quarter" idx="4"/>
          </p:nvPr>
        </p:nvSpPr>
        <p:spPr/>
        <p:txBody>
          <a:bodyPr/>
          <a:lstStyle/>
          <a:p>
            <a:fld id="{EA952CFE-AF4B-4BE9-B2E2-E1420D3F9B32}" type="slidenum">
              <a:rPr lang="de-DE" smtClean="0"/>
              <a:pPr/>
              <a:t>4</a:t>
            </a:fld>
            <a:endParaRPr lang="de-DE" dirty="0"/>
          </a:p>
        </p:txBody>
      </p:sp>
      <p:sp>
        <p:nvSpPr>
          <p:cNvPr id="3" name="Textplatzhalter 2">
            <a:extLst>
              <a:ext uri="{FF2B5EF4-FFF2-40B4-BE49-F238E27FC236}">
                <a16:creationId xmlns:a16="http://schemas.microsoft.com/office/drawing/2014/main" id="{1D3989F0-1E3E-418D-AD26-02016D454031}"/>
              </a:ext>
            </a:extLst>
          </p:cNvPr>
          <p:cNvSpPr>
            <a:spLocks noGrp="1"/>
          </p:cNvSpPr>
          <p:nvPr>
            <p:ph type="body" sz="quarter" idx="10"/>
          </p:nvPr>
        </p:nvSpPr>
        <p:spPr/>
        <p:txBody>
          <a:bodyPr/>
          <a:lstStyle/>
          <a:p>
            <a:r>
              <a:rPr lang="de-DE" dirty="0"/>
              <a:t>Spielaufbau</a:t>
            </a:r>
          </a:p>
        </p:txBody>
      </p:sp>
      <p:sp>
        <p:nvSpPr>
          <p:cNvPr id="4" name="Textplatzhalter 3">
            <a:extLst>
              <a:ext uri="{FF2B5EF4-FFF2-40B4-BE49-F238E27FC236}">
                <a16:creationId xmlns:a16="http://schemas.microsoft.com/office/drawing/2014/main" id="{54BE1445-3E46-4BBB-9B57-35C7B9614F90}"/>
              </a:ext>
            </a:extLst>
          </p:cNvPr>
          <p:cNvSpPr>
            <a:spLocks noGrp="1"/>
          </p:cNvSpPr>
          <p:nvPr>
            <p:ph type="body" sz="half" idx="2"/>
          </p:nvPr>
        </p:nvSpPr>
        <p:spPr/>
        <p:txBody>
          <a:bodyPr/>
          <a:lstStyle/>
          <a:p>
            <a:pPr marL="342900" indent="-342900">
              <a:lnSpc>
                <a:spcPct val="150000"/>
              </a:lnSpc>
              <a:spcAft>
                <a:spcPts val="1200"/>
              </a:spcAft>
              <a:buFont typeface="Arial" panose="020B0604020202020204" pitchFamily="34" charset="0"/>
              <a:buChar char="•"/>
            </a:pPr>
            <a:r>
              <a:rPr lang="de-DE" b="1" dirty="0"/>
              <a:t>Quizboard:</a:t>
            </a:r>
            <a:r>
              <a:rPr lang="de-DE" dirty="0"/>
              <a:t> 5 Kategorien à 4 Fragen</a:t>
            </a:r>
          </a:p>
          <a:p>
            <a:pPr marL="342900" indent="-342900">
              <a:lnSpc>
                <a:spcPct val="150000"/>
              </a:lnSpc>
              <a:spcAft>
                <a:spcPts val="1200"/>
              </a:spcAft>
              <a:buFont typeface="Arial" panose="020B0604020202020204" pitchFamily="34" charset="0"/>
              <a:buChar char="•"/>
            </a:pPr>
            <a:r>
              <a:rPr lang="de-DE" b="1" dirty="0"/>
              <a:t>Punktwerte: </a:t>
            </a:r>
            <a:r>
              <a:rPr lang="de-DE" dirty="0"/>
              <a:t>100 / 200 / 300 / 400</a:t>
            </a:r>
          </a:p>
          <a:p>
            <a:pPr marL="342900" indent="-342900">
              <a:lnSpc>
                <a:spcPct val="150000"/>
              </a:lnSpc>
              <a:spcAft>
                <a:spcPts val="1200"/>
              </a:spcAft>
              <a:buFont typeface="Arial" panose="020B0604020202020204" pitchFamily="34" charset="0"/>
              <a:buChar char="•"/>
            </a:pPr>
            <a:r>
              <a:rPr lang="de-DE" b="1" dirty="0"/>
              <a:t>Schwierigkeit: </a:t>
            </a:r>
            <a:r>
              <a:rPr lang="de-DE" dirty="0"/>
              <a:t>Einstieg | solides Fachwissen | anspruchsvoll | Expertenniveau</a:t>
            </a:r>
          </a:p>
          <a:p>
            <a:pPr marL="342900" indent="-342900">
              <a:lnSpc>
                <a:spcPct val="150000"/>
              </a:lnSpc>
              <a:spcAft>
                <a:spcPts val="1200"/>
              </a:spcAft>
              <a:buFont typeface="Arial" panose="020B0604020202020204" pitchFamily="34" charset="0"/>
              <a:buChar char="•"/>
            </a:pPr>
            <a:r>
              <a:rPr lang="de-DE" b="1" dirty="0"/>
              <a:t>Teams: </a:t>
            </a:r>
            <a:r>
              <a:rPr lang="de-DE" dirty="0"/>
              <a:t>4 Teams</a:t>
            </a:r>
          </a:p>
          <a:p>
            <a:pPr marL="342900" indent="-342900">
              <a:lnSpc>
                <a:spcPct val="150000"/>
              </a:lnSpc>
              <a:spcAft>
                <a:spcPts val="1200"/>
              </a:spcAft>
              <a:buFont typeface="Arial" panose="020B0604020202020204" pitchFamily="34" charset="0"/>
              <a:buChar char="•"/>
            </a:pPr>
            <a:r>
              <a:rPr lang="de-DE" b="1" dirty="0"/>
              <a:t>Teamsprecher: </a:t>
            </a:r>
            <a:r>
              <a:rPr lang="de-DE" dirty="0"/>
              <a:t>Antwort erfolgt grundsätzlich über den Teamsprecher</a:t>
            </a:r>
          </a:p>
          <a:p>
            <a:pPr marL="342900" indent="-342900">
              <a:lnSpc>
                <a:spcPct val="150000"/>
              </a:lnSpc>
              <a:spcAft>
                <a:spcPts val="1200"/>
              </a:spcAft>
              <a:buFont typeface="Arial" panose="020B0604020202020204" pitchFamily="34" charset="0"/>
              <a:buChar char="•"/>
            </a:pPr>
            <a:r>
              <a:rPr lang="de-DE" b="1" dirty="0"/>
              <a:t>Ergänzungen: </a:t>
            </a:r>
            <a:r>
              <a:rPr lang="de-DE" dirty="0"/>
              <a:t>Fachliche Ergänzungen aus dem Team sind erlaubt</a:t>
            </a:r>
          </a:p>
        </p:txBody>
      </p:sp>
      <p:sp>
        <p:nvSpPr>
          <p:cNvPr id="5" name="Titel 4">
            <a:extLst>
              <a:ext uri="{FF2B5EF4-FFF2-40B4-BE49-F238E27FC236}">
                <a16:creationId xmlns:a16="http://schemas.microsoft.com/office/drawing/2014/main" id="{768DAC48-9BC6-47A2-9AF4-2D5AF8CA467C}"/>
              </a:ext>
            </a:extLst>
          </p:cNvPr>
          <p:cNvSpPr>
            <a:spLocks noGrp="1"/>
          </p:cNvSpPr>
          <p:nvPr>
            <p:ph type="title"/>
          </p:nvPr>
        </p:nvSpPr>
        <p:spPr/>
        <p:txBody>
          <a:bodyPr/>
          <a:lstStyle/>
          <a:p>
            <a:r>
              <a:rPr lang="de-DE" dirty="0"/>
              <a:t>Einführung</a:t>
            </a:r>
          </a:p>
        </p:txBody>
      </p:sp>
      <p:pic>
        <p:nvPicPr>
          <p:cNvPr id="7" name="Grafik 6">
            <a:extLst>
              <a:ext uri="{FF2B5EF4-FFF2-40B4-BE49-F238E27FC236}">
                <a16:creationId xmlns:a16="http://schemas.microsoft.com/office/drawing/2014/main" id="{4AEB1E3F-3F61-430C-9A4F-D167657B9CA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78426" y="87129"/>
            <a:ext cx="1356091" cy="1356091"/>
          </a:xfrm>
          <a:prstGeom prst="rect">
            <a:avLst/>
          </a:prstGeom>
        </p:spPr>
      </p:pic>
    </p:spTree>
    <p:extLst>
      <p:ext uri="{BB962C8B-B14F-4D97-AF65-F5344CB8AC3E}">
        <p14:creationId xmlns:p14="http://schemas.microsoft.com/office/powerpoint/2010/main" val="18665102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6F220949-F503-4EAD-B4E7-50962CE7E7F7}"/>
              </a:ext>
            </a:extLst>
          </p:cNvPr>
          <p:cNvSpPr>
            <a:spLocks noGrp="1"/>
          </p:cNvSpPr>
          <p:nvPr>
            <p:ph type="sldNum" sz="quarter" idx="4"/>
          </p:nvPr>
        </p:nvSpPr>
        <p:spPr/>
        <p:txBody>
          <a:bodyPr/>
          <a:lstStyle/>
          <a:p>
            <a:fld id="{EA952CFE-AF4B-4BE9-B2E2-E1420D3F9B32}" type="slidenum">
              <a:rPr lang="de-DE" smtClean="0"/>
              <a:pPr/>
              <a:t>5</a:t>
            </a:fld>
            <a:endParaRPr lang="de-DE" dirty="0"/>
          </a:p>
        </p:txBody>
      </p:sp>
      <p:sp>
        <p:nvSpPr>
          <p:cNvPr id="3" name="Textplatzhalter 2">
            <a:extLst>
              <a:ext uri="{FF2B5EF4-FFF2-40B4-BE49-F238E27FC236}">
                <a16:creationId xmlns:a16="http://schemas.microsoft.com/office/drawing/2014/main" id="{1D3989F0-1E3E-418D-AD26-02016D454031}"/>
              </a:ext>
            </a:extLst>
          </p:cNvPr>
          <p:cNvSpPr>
            <a:spLocks noGrp="1"/>
          </p:cNvSpPr>
          <p:nvPr>
            <p:ph type="body" sz="quarter" idx="10"/>
          </p:nvPr>
        </p:nvSpPr>
        <p:spPr/>
        <p:txBody>
          <a:bodyPr/>
          <a:lstStyle/>
          <a:p>
            <a:r>
              <a:rPr lang="de-DE" dirty="0"/>
              <a:t>Regeln</a:t>
            </a:r>
          </a:p>
        </p:txBody>
      </p:sp>
      <p:sp>
        <p:nvSpPr>
          <p:cNvPr id="4" name="Textplatzhalter 3">
            <a:extLst>
              <a:ext uri="{FF2B5EF4-FFF2-40B4-BE49-F238E27FC236}">
                <a16:creationId xmlns:a16="http://schemas.microsoft.com/office/drawing/2014/main" id="{54BE1445-3E46-4BBB-9B57-35C7B9614F90}"/>
              </a:ext>
            </a:extLst>
          </p:cNvPr>
          <p:cNvSpPr>
            <a:spLocks noGrp="1"/>
          </p:cNvSpPr>
          <p:nvPr>
            <p:ph type="body" sz="half" idx="2"/>
          </p:nvPr>
        </p:nvSpPr>
        <p:spPr/>
        <p:txBody>
          <a:bodyPr/>
          <a:lstStyle/>
          <a:p>
            <a:pPr marL="342900" indent="-342900">
              <a:lnSpc>
                <a:spcPct val="150000"/>
              </a:lnSpc>
              <a:spcAft>
                <a:spcPts val="600"/>
              </a:spcAft>
              <a:buFont typeface="Arial" panose="020B0604020202020204" pitchFamily="34" charset="0"/>
              <a:buChar char="•"/>
            </a:pPr>
            <a:r>
              <a:rPr lang="de-DE" b="1" dirty="0"/>
              <a:t>Fragentyp: </a:t>
            </a:r>
            <a:r>
              <a:rPr lang="de-DE" dirty="0"/>
              <a:t>offene Fragen – kein Multiple Choice</a:t>
            </a:r>
          </a:p>
          <a:p>
            <a:pPr marL="342900" indent="-342900">
              <a:lnSpc>
                <a:spcPct val="150000"/>
              </a:lnSpc>
              <a:spcAft>
                <a:spcPts val="600"/>
              </a:spcAft>
              <a:buFont typeface="Arial" panose="020B0604020202020204" pitchFamily="34" charset="0"/>
              <a:buChar char="•"/>
            </a:pPr>
            <a:r>
              <a:rPr lang="de-DE" b="1" dirty="0"/>
              <a:t>Auswertung: </a:t>
            </a:r>
            <a:r>
              <a:rPr lang="de-DE" dirty="0"/>
              <a:t>Musterantwort und fachliche Kurzauflösung je Frage</a:t>
            </a:r>
          </a:p>
          <a:p>
            <a:pPr marL="342900" indent="-342900">
              <a:lnSpc>
                <a:spcPct val="150000"/>
              </a:lnSpc>
              <a:spcAft>
                <a:spcPts val="600"/>
              </a:spcAft>
              <a:buFont typeface="Arial" panose="020B0604020202020204" pitchFamily="34" charset="0"/>
              <a:buChar char="•"/>
            </a:pPr>
            <a:r>
              <a:rPr lang="de-DE" b="1" dirty="0"/>
              <a:t>Auswahl: </a:t>
            </a:r>
            <a:r>
              <a:rPr lang="de-DE" dirty="0"/>
              <a:t>Teams wählen reihum Kategorie und Punktwert</a:t>
            </a:r>
          </a:p>
          <a:p>
            <a:pPr marL="342900" indent="-342900">
              <a:lnSpc>
                <a:spcPct val="150000"/>
              </a:lnSpc>
              <a:spcAft>
                <a:spcPts val="600"/>
              </a:spcAft>
              <a:buFont typeface="Arial" panose="020B0604020202020204" pitchFamily="34" charset="0"/>
              <a:buChar char="•"/>
            </a:pPr>
            <a:r>
              <a:rPr lang="de-DE" b="1" dirty="0"/>
              <a:t>Punkte: </a:t>
            </a:r>
            <a:r>
              <a:rPr lang="de-DE" dirty="0"/>
              <a:t>richtige Antwort volle Punktzahl | falsche Antwort halber Punktwert Abzug</a:t>
            </a:r>
          </a:p>
          <a:p>
            <a:pPr marL="342900" indent="-342900">
              <a:lnSpc>
                <a:spcPct val="150000"/>
              </a:lnSpc>
              <a:spcAft>
                <a:spcPts val="600"/>
              </a:spcAft>
              <a:buFont typeface="Arial" panose="020B0604020202020204" pitchFamily="34" charset="0"/>
              <a:buChar char="•"/>
            </a:pPr>
            <a:r>
              <a:rPr lang="de-DE" b="1" dirty="0"/>
              <a:t>Nachziehen: </a:t>
            </a:r>
            <a:r>
              <a:rPr lang="de-DE" dirty="0"/>
              <a:t>freiwillig bei falscher Antwort möglich</a:t>
            </a:r>
          </a:p>
          <a:p>
            <a:pPr marL="342900" indent="-342900">
              <a:lnSpc>
                <a:spcPct val="150000"/>
              </a:lnSpc>
              <a:spcAft>
                <a:spcPts val="600"/>
              </a:spcAft>
              <a:buFont typeface="Arial" panose="020B0604020202020204" pitchFamily="34" charset="0"/>
              <a:buChar char="•"/>
            </a:pPr>
            <a:r>
              <a:rPr lang="de-DE" b="1" dirty="0"/>
              <a:t>Nachziehen-Wertung: </a:t>
            </a:r>
            <a:r>
              <a:rPr lang="de-DE" dirty="0"/>
              <a:t>richtig halbe Punktzahl | falsch halber Punktwert Abzug</a:t>
            </a:r>
          </a:p>
          <a:p>
            <a:pPr marL="342900" indent="-342900">
              <a:lnSpc>
                <a:spcPct val="150000"/>
              </a:lnSpc>
              <a:spcAft>
                <a:spcPts val="600"/>
              </a:spcAft>
              <a:buFont typeface="Arial" panose="020B0604020202020204" pitchFamily="34" charset="0"/>
              <a:buChar char="•"/>
            </a:pPr>
            <a:r>
              <a:rPr lang="de-DE" b="1" dirty="0"/>
              <a:t>Finalfrage: </a:t>
            </a:r>
            <a:r>
              <a:rPr lang="de-DE" dirty="0"/>
              <a:t>Schätzfrage mit 500 Zusatzpunkten für die beste Schätzung</a:t>
            </a:r>
          </a:p>
        </p:txBody>
      </p:sp>
      <p:sp>
        <p:nvSpPr>
          <p:cNvPr id="5" name="Titel 4">
            <a:extLst>
              <a:ext uri="{FF2B5EF4-FFF2-40B4-BE49-F238E27FC236}">
                <a16:creationId xmlns:a16="http://schemas.microsoft.com/office/drawing/2014/main" id="{768DAC48-9BC6-47A2-9AF4-2D5AF8CA467C}"/>
              </a:ext>
            </a:extLst>
          </p:cNvPr>
          <p:cNvSpPr>
            <a:spLocks noGrp="1"/>
          </p:cNvSpPr>
          <p:nvPr>
            <p:ph type="title"/>
          </p:nvPr>
        </p:nvSpPr>
        <p:spPr/>
        <p:txBody>
          <a:bodyPr/>
          <a:lstStyle/>
          <a:p>
            <a:r>
              <a:rPr lang="de-DE" dirty="0"/>
              <a:t>Einführung</a:t>
            </a:r>
          </a:p>
        </p:txBody>
      </p:sp>
      <p:pic>
        <p:nvPicPr>
          <p:cNvPr id="7" name="Grafik 6">
            <a:extLst>
              <a:ext uri="{FF2B5EF4-FFF2-40B4-BE49-F238E27FC236}">
                <a16:creationId xmlns:a16="http://schemas.microsoft.com/office/drawing/2014/main" id="{4AEB1E3F-3F61-430C-9A4F-D167657B9CA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78426" y="87129"/>
            <a:ext cx="1356091" cy="1356091"/>
          </a:xfrm>
          <a:prstGeom prst="rect">
            <a:avLst/>
          </a:prstGeom>
        </p:spPr>
      </p:pic>
    </p:spTree>
    <p:extLst>
      <p:ext uri="{BB962C8B-B14F-4D97-AF65-F5344CB8AC3E}">
        <p14:creationId xmlns:p14="http://schemas.microsoft.com/office/powerpoint/2010/main" val="16654494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6F220949-F503-4EAD-B4E7-50962CE7E7F7}"/>
              </a:ext>
            </a:extLst>
          </p:cNvPr>
          <p:cNvSpPr>
            <a:spLocks noGrp="1"/>
          </p:cNvSpPr>
          <p:nvPr>
            <p:ph type="sldNum" sz="quarter" idx="4"/>
          </p:nvPr>
        </p:nvSpPr>
        <p:spPr/>
        <p:txBody>
          <a:bodyPr/>
          <a:lstStyle/>
          <a:p>
            <a:fld id="{EA952CFE-AF4B-4BE9-B2E2-E1420D3F9B32}" type="slidenum">
              <a:rPr lang="de-DE" smtClean="0"/>
              <a:pPr/>
              <a:t>6</a:t>
            </a:fld>
            <a:endParaRPr lang="de-DE" dirty="0"/>
          </a:p>
        </p:txBody>
      </p:sp>
      <p:sp>
        <p:nvSpPr>
          <p:cNvPr id="3" name="Textplatzhalter 2">
            <a:extLst>
              <a:ext uri="{FF2B5EF4-FFF2-40B4-BE49-F238E27FC236}">
                <a16:creationId xmlns:a16="http://schemas.microsoft.com/office/drawing/2014/main" id="{1D3989F0-1E3E-418D-AD26-02016D454031}"/>
              </a:ext>
            </a:extLst>
          </p:cNvPr>
          <p:cNvSpPr>
            <a:spLocks noGrp="1"/>
          </p:cNvSpPr>
          <p:nvPr>
            <p:ph type="body" sz="quarter" idx="10"/>
          </p:nvPr>
        </p:nvSpPr>
        <p:spPr/>
        <p:txBody>
          <a:bodyPr/>
          <a:lstStyle/>
          <a:p>
            <a:r>
              <a:rPr lang="de-DE" dirty="0"/>
              <a:t>Fragekategorien</a:t>
            </a:r>
          </a:p>
        </p:txBody>
      </p:sp>
      <p:sp>
        <p:nvSpPr>
          <p:cNvPr id="4" name="Textplatzhalter 3">
            <a:extLst>
              <a:ext uri="{FF2B5EF4-FFF2-40B4-BE49-F238E27FC236}">
                <a16:creationId xmlns:a16="http://schemas.microsoft.com/office/drawing/2014/main" id="{54BE1445-3E46-4BBB-9B57-35C7B9614F90}"/>
              </a:ext>
            </a:extLst>
          </p:cNvPr>
          <p:cNvSpPr>
            <a:spLocks noGrp="1"/>
          </p:cNvSpPr>
          <p:nvPr>
            <p:ph type="body" sz="half" idx="2"/>
          </p:nvPr>
        </p:nvSpPr>
        <p:spPr/>
        <p:txBody>
          <a:bodyPr/>
          <a:lstStyle/>
          <a:p>
            <a:pPr>
              <a:lnSpc>
                <a:spcPct val="200000"/>
              </a:lnSpc>
              <a:spcAft>
                <a:spcPts val="600"/>
              </a:spcAft>
            </a:pPr>
            <a:r>
              <a:rPr lang="de-DE" b="1" dirty="0"/>
              <a:t>Versicherungsmathe:</a:t>
            </a:r>
            <a:r>
              <a:rPr lang="de-DE" dirty="0"/>
              <a:t> 		Zahlen auf den Tisch – stellt eure Rechenkünste unter Beweis</a:t>
            </a:r>
          </a:p>
          <a:p>
            <a:pPr>
              <a:lnSpc>
                <a:spcPct val="200000"/>
              </a:lnSpc>
              <a:spcAft>
                <a:spcPts val="600"/>
              </a:spcAft>
            </a:pPr>
            <a:r>
              <a:rPr lang="de-DE" b="1" dirty="0"/>
              <a:t>Privatkundenexperte:</a:t>
            </a:r>
            <a:r>
              <a:rPr lang="de-DE" dirty="0"/>
              <a:t> 		Zeigt, wie sicher ihr euch im Privatkundengeschäft bewegt</a:t>
            </a:r>
          </a:p>
          <a:p>
            <a:pPr>
              <a:lnSpc>
                <a:spcPct val="200000"/>
              </a:lnSpc>
              <a:spcAft>
                <a:spcPts val="600"/>
              </a:spcAft>
            </a:pPr>
            <a:r>
              <a:rPr lang="de-DE" b="1" dirty="0"/>
              <a:t>Firmenkundenexperte: 	</a:t>
            </a:r>
            <a:r>
              <a:rPr lang="de-DE" dirty="0"/>
              <a:t>Beweist eure Stärke im Firmenkundengeschäft</a:t>
            </a:r>
          </a:p>
          <a:p>
            <a:pPr>
              <a:lnSpc>
                <a:spcPct val="200000"/>
              </a:lnSpc>
              <a:spcAft>
                <a:spcPts val="600"/>
              </a:spcAft>
            </a:pPr>
            <a:r>
              <a:rPr lang="de-DE" b="1" dirty="0"/>
              <a:t>Belegschaftsexperte: 		</a:t>
            </a:r>
            <a:r>
              <a:rPr lang="de-DE" dirty="0" err="1"/>
              <a:t>bAV</a:t>
            </a:r>
            <a:r>
              <a:rPr lang="de-DE" dirty="0"/>
              <a:t>, </a:t>
            </a:r>
            <a:r>
              <a:rPr lang="de-DE" dirty="0" err="1"/>
              <a:t>bKV</a:t>
            </a:r>
            <a:r>
              <a:rPr lang="de-DE" dirty="0"/>
              <a:t> &amp; Co. – hier zählt Spezialwissen</a:t>
            </a:r>
          </a:p>
          <a:p>
            <a:pPr>
              <a:lnSpc>
                <a:spcPct val="200000"/>
              </a:lnSpc>
              <a:spcAft>
                <a:spcPts val="600"/>
              </a:spcAft>
            </a:pPr>
            <a:r>
              <a:rPr lang="de-DE" b="1" dirty="0"/>
              <a:t>afm intern: 			</a:t>
            </a:r>
            <a:r>
              <a:rPr lang="de-DE" dirty="0"/>
              <a:t>Zeigt, wie viel afm-DNA wirklich in euch steckt</a:t>
            </a:r>
          </a:p>
        </p:txBody>
      </p:sp>
      <p:sp>
        <p:nvSpPr>
          <p:cNvPr id="5" name="Titel 4">
            <a:extLst>
              <a:ext uri="{FF2B5EF4-FFF2-40B4-BE49-F238E27FC236}">
                <a16:creationId xmlns:a16="http://schemas.microsoft.com/office/drawing/2014/main" id="{768DAC48-9BC6-47A2-9AF4-2D5AF8CA467C}"/>
              </a:ext>
            </a:extLst>
          </p:cNvPr>
          <p:cNvSpPr>
            <a:spLocks noGrp="1"/>
          </p:cNvSpPr>
          <p:nvPr>
            <p:ph type="title"/>
          </p:nvPr>
        </p:nvSpPr>
        <p:spPr/>
        <p:txBody>
          <a:bodyPr/>
          <a:lstStyle/>
          <a:p>
            <a:r>
              <a:rPr lang="de-DE" dirty="0"/>
              <a:t>Einführung</a:t>
            </a:r>
          </a:p>
        </p:txBody>
      </p:sp>
      <p:pic>
        <p:nvPicPr>
          <p:cNvPr id="7" name="Grafik 6">
            <a:extLst>
              <a:ext uri="{FF2B5EF4-FFF2-40B4-BE49-F238E27FC236}">
                <a16:creationId xmlns:a16="http://schemas.microsoft.com/office/drawing/2014/main" id="{4AEB1E3F-3F61-430C-9A4F-D167657B9CA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78426" y="87129"/>
            <a:ext cx="1356091" cy="1356091"/>
          </a:xfrm>
          <a:prstGeom prst="rect">
            <a:avLst/>
          </a:prstGeom>
        </p:spPr>
      </p:pic>
    </p:spTree>
    <p:extLst>
      <p:ext uri="{BB962C8B-B14F-4D97-AF65-F5344CB8AC3E}">
        <p14:creationId xmlns:p14="http://schemas.microsoft.com/office/powerpoint/2010/main" val="16239843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D9D1B081-56B4-4A17-8847-24A7657C16E5}"/>
              </a:ext>
            </a:extLst>
          </p:cNvPr>
          <p:cNvSpPr>
            <a:spLocks noGrp="1"/>
          </p:cNvSpPr>
          <p:nvPr>
            <p:ph type="sldNum" sz="quarter" idx="4"/>
          </p:nvPr>
        </p:nvSpPr>
        <p:spPr/>
        <p:txBody>
          <a:bodyPr/>
          <a:lstStyle/>
          <a:p>
            <a:fld id="{EA952CFE-AF4B-4BE9-B2E2-E1420D3F9B32}" type="slidenum">
              <a:rPr lang="de-DE" smtClean="0"/>
              <a:pPr/>
              <a:t>7</a:t>
            </a:fld>
            <a:endParaRPr lang="de-DE" dirty="0"/>
          </a:p>
        </p:txBody>
      </p:sp>
      <p:sp>
        <p:nvSpPr>
          <p:cNvPr id="3" name="Textplatzhalter 2">
            <a:extLst>
              <a:ext uri="{FF2B5EF4-FFF2-40B4-BE49-F238E27FC236}">
                <a16:creationId xmlns:a16="http://schemas.microsoft.com/office/drawing/2014/main" id="{B9DBF11D-11DD-4436-BB11-9CEE3EBC9D9C}"/>
              </a:ext>
            </a:extLst>
          </p:cNvPr>
          <p:cNvSpPr>
            <a:spLocks noGrp="1"/>
          </p:cNvSpPr>
          <p:nvPr>
            <p:ph type="body" sz="quarter" idx="10"/>
          </p:nvPr>
        </p:nvSpPr>
        <p:spPr/>
        <p:txBody>
          <a:bodyPr/>
          <a:lstStyle/>
          <a:p>
            <a:endParaRPr lang="de-DE"/>
          </a:p>
        </p:txBody>
      </p:sp>
      <p:sp>
        <p:nvSpPr>
          <p:cNvPr id="4" name="Textplatzhalter 3">
            <a:extLst>
              <a:ext uri="{FF2B5EF4-FFF2-40B4-BE49-F238E27FC236}">
                <a16:creationId xmlns:a16="http://schemas.microsoft.com/office/drawing/2014/main" id="{CE830F2C-6BF2-42F2-8752-9F370E877A22}"/>
              </a:ext>
            </a:extLst>
          </p:cNvPr>
          <p:cNvSpPr>
            <a:spLocks noGrp="1"/>
          </p:cNvSpPr>
          <p:nvPr>
            <p:ph type="body" sz="half" idx="2"/>
          </p:nvPr>
        </p:nvSpPr>
        <p:spPr>
          <a:xfrm>
            <a:off x="369357" y="3137647"/>
            <a:ext cx="11343218" cy="2303930"/>
          </a:xfrm>
        </p:spPr>
        <p:txBody>
          <a:bodyPr/>
          <a:lstStyle/>
          <a:p>
            <a:pPr algn="ctr"/>
            <a:r>
              <a:rPr lang="de-DE" sz="11500" dirty="0"/>
              <a:t>Start des Quiz</a:t>
            </a:r>
          </a:p>
        </p:txBody>
      </p:sp>
      <p:sp>
        <p:nvSpPr>
          <p:cNvPr id="5" name="Titel 4">
            <a:extLst>
              <a:ext uri="{FF2B5EF4-FFF2-40B4-BE49-F238E27FC236}">
                <a16:creationId xmlns:a16="http://schemas.microsoft.com/office/drawing/2014/main" id="{89D8756F-3B46-4D7D-99B4-289C768288D7}"/>
              </a:ext>
            </a:extLst>
          </p:cNvPr>
          <p:cNvSpPr>
            <a:spLocks noGrp="1"/>
          </p:cNvSpPr>
          <p:nvPr>
            <p:ph type="title"/>
          </p:nvPr>
        </p:nvSpPr>
        <p:spPr/>
        <p:txBody>
          <a:bodyPr/>
          <a:lstStyle/>
          <a:p>
            <a:endParaRPr lang="de-DE"/>
          </a:p>
        </p:txBody>
      </p:sp>
    </p:spTree>
    <p:extLst>
      <p:ext uri="{BB962C8B-B14F-4D97-AF65-F5344CB8AC3E}">
        <p14:creationId xmlns:p14="http://schemas.microsoft.com/office/powerpoint/2010/main" val="8050770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9B144D13-49C1-4D4F-9005-AB98FCDA22D2}"/>
              </a:ext>
            </a:extLst>
          </p:cNvPr>
          <p:cNvSpPr>
            <a:spLocks noGrp="1"/>
          </p:cNvSpPr>
          <p:nvPr>
            <p:ph type="sldNum" sz="quarter" idx="4"/>
          </p:nvPr>
        </p:nvSpPr>
        <p:spPr/>
        <p:txBody>
          <a:bodyPr/>
          <a:lstStyle/>
          <a:p>
            <a:fld id="{EA952CFE-AF4B-4BE9-B2E2-E1420D3F9B32}" type="slidenum">
              <a:rPr lang="de-DE" smtClean="0"/>
              <a:pPr/>
              <a:t>8</a:t>
            </a:fld>
            <a:endParaRPr lang="de-DE" dirty="0"/>
          </a:p>
        </p:txBody>
      </p:sp>
      <p:sp>
        <p:nvSpPr>
          <p:cNvPr id="5" name="Titel 4">
            <a:extLst>
              <a:ext uri="{FF2B5EF4-FFF2-40B4-BE49-F238E27FC236}">
                <a16:creationId xmlns:a16="http://schemas.microsoft.com/office/drawing/2014/main" id="{B53F3D17-2FC6-4F71-B6D9-95D89D7C981D}"/>
              </a:ext>
            </a:extLst>
          </p:cNvPr>
          <p:cNvSpPr>
            <a:spLocks noGrp="1"/>
          </p:cNvSpPr>
          <p:nvPr>
            <p:ph type="title"/>
          </p:nvPr>
        </p:nvSpPr>
        <p:spPr/>
        <p:txBody>
          <a:bodyPr/>
          <a:lstStyle/>
          <a:p>
            <a:r>
              <a:rPr lang="de-DE" dirty="0"/>
              <a:t>Fragen in die Runde</a:t>
            </a:r>
          </a:p>
        </p:txBody>
      </p:sp>
      <p:sp>
        <p:nvSpPr>
          <p:cNvPr id="6" name="Textplatzhalter 3">
            <a:extLst>
              <a:ext uri="{FF2B5EF4-FFF2-40B4-BE49-F238E27FC236}">
                <a16:creationId xmlns:a16="http://schemas.microsoft.com/office/drawing/2014/main" id="{82700568-4A36-4E73-A768-B5A7F652732F}"/>
              </a:ext>
            </a:extLst>
          </p:cNvPr>
          <p:cNvSpPr txBox="1">
            <a:spLocks/>
          </p:cNvSpPr>
          <p:nvPr/>
        </p:nvSpPr>
        <p:spPr>
          <a:xfrm>
            <a:off x="369357" y="2811760"/>
            <a:ext cx="11454223" cy="65491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r>
              <a:rPr lang="de-DE" sz="5400" b="1" dirty="0"/>
              <a:t>…was macht diese Zahl mit Euch?</a:t>
            </a:r>
          </a:p>
        </p:txBody>
      </p:sp>
      <p:sp>
        <p:nvSpPr>
          <p:cNvPr id="7" name="Textplatzhalter 3">
            <a:extLst>
              <a:ext uri="{FF2B5EF4-FFF2-40B4-BE49-F238E27FC236}">
                <a16:creationId xmlns:a16="http://schemas.microsoft.com/office/drawing/2014/main" id="{DEEF4E47-9B3C-4B14-A988-534E593DE1A6}"/>
              </a:ext>
            </a:extLst>
          </p:cNvPr>
          <p:cNvSpPr txBox="1">
            <a:spLocks/>
          </p:cNvSpPr>
          <p:nvPr/>
        </p:nvSpPr>
        <p:spPr>
          <a:xfrm>
            <a:off x="424391" y="4579141"/>
            <a:ext cx="11343218" cy="654910"/>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r>
              <a:rPr lang="de-DE" sz="4800" dirty="0"/>
              <a:t>Was bedeutet diese Zahl für afm</a:t>
            </a:r>
            <a:br>
              <a:rPr lang="de-DE" sz="4800" dirty="0"/>
            </a:br>
            <a:r>
              <a:rPr lang="de-DE" sz="4800" dirty="0"/>
              <a:t>in 5, 10 oder 15 Jahren?</a:t>
            </a:r>
          </a:p>
        </p:txBody>
      </p:sp>
    </p:spTree>
    <p:extLst>
      <p:ext uri="{BB962C8B-B14F-4D97-AF65-F5344CB8AC3E}">
        <p14:creationId xmlns:p14="http://schemas.microsoft.com/office/powerpoint/2010/main" val="922514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D0413B92-B345-41BC-A590-E15C919CC882}"/>
              </a:ext>
            </a:extLst>
          </p:cNvPr>
          <p:cNvSpPr>
            <a:spLocks noGrp="1"/>
          </p:cNvSpPr>
          <p:nvPr>
            <p:ph type="sldNum" sz="quarter" idx="4"/>
          </p:nvPr>
        </p:nvSpPr>
        <p:spPr/>
        <p:txBody>
          <a:bodyPr/>
          <a:lstStyle/>
          <a:p>
            <a:fld id="{EA952CFE-AF4B-4BE9-B2E2-E1420D3F9B32}" type="slidenum">
              <a:rPr lang="de-DE" smtClean="0"/>
              <a:pPr/>
              <a:t>9</a:t>
            </a:fld>
            <a:endParaRPr lang="de-DE" dirty="0"/>
          </a:p>
        </p:txBody>
      </p:sp>
      <p:sp>
        <p:nvSpPr>
          <p:cNvPr id="3" name="Textplatzhalter 2">
            <a:extLst>
              <a:ext uri="{FF2B5EF4-FFF2-40B4-BE49-F238E27FC236}">
                <a16:creationId xmlns:a16="http://schemas.microsoft.com/office/drawing/2014/main" id="{8E92C784-7AE9-4929-94E1-DF476B2A8EE8}"/>
              </a:ext>
            </a:extLst>
          </p:cNvPr>
          <p:cNvSpPr>
            <a:spLocks noGrp="1"/>
          </p:cNvSpPr>
          <p:nvPr>
            <p:ph type="body" sz="quarter" idx="10"/>
          </p:nvPr>
        </p:nvSpPr>
        <p:spPr>
          <a:xfrm>
            <a:off x="364585" y="1695766"/>
            <a:ext cx="11347991" cy="395680"/>
          </a:xfrm>
        </p:spPr>
        <p:txBody>
          <a:bodyPr/>
          <a:lstStyle/>
          <a:p>
            <a:r>
              <a:rPr lang="de-DE" dirty="0"/>
              <a:t>Ein Appell aus der jungen Generation</a:t>
            </a:r>
          </a:p>
        </p:txBody>
      </p:sp>
      <p:sp>
        <p:nvSpPr>
          <p:cNvPr id="4" name="Textplatzhalter 3">
            <a:extLst>
              <a:ext uri="{FF2B5EF4-FFF2-40B4-BE49-F238E27FC236}">
                <a16:creationId xmlns:a16="http://schemas.microsoft.com/office/drawing/2014/main" id="{E9860A8F-A994-4049-BFE6-997B182B74E6}"/>
              </a:ext>
            </a:extLst>
          </p:cNvPr>
          <p:cNvSpPr>
            <a:spLocks noGrp="1"/>
          </p:cNvSpPr>
          <p:nvPr>
            <p:ph type="body" sz="half" idx="2"/>
          </p:nvPr>
        </p:nvSpPr>
        <p:spPr>
          <a:xfrm>
            <a:off x="369358" y="2399891"/>
            <a:ext cx="11343218" cy="4087906"/>
          </a:xfrm>
        </p:spPr>
        <p:txBody>
          <a:bodyPr/>
          <a:lstStyle/>
          <a:p>
            <a:pPr>
              <a:spcAft>
                <a:spcPts val="1200"/>
              </a:spcAft>
            </a:pPr>
            <a:r>
              <a:rPr lang="de-DE" b="1" dirty="0"/>
              <a:t>Der Erfolg von heute muss gezielt in morgen übertragen werden.</a:t>
            </a:r>
            <a:endParaRPr lang="de-DE" dirty="0"/>
          </a:p>
          <a:p>
            <a:pPr marL="800100" lvl="1" indent="-342900">
              <a:spcBef>
                <a:spcPts val="1400"/>
              </a:spcBef>
              <a:spcAft>
                <a:spcPts val="1400"/>
              </a:spcAft>
              <a:buFont typeface="Arial" panose="020B0604020202020204" pitchFamily="34" charset="0"/>
              <a:buChar char="•"/>
            </a:pPr>
            <a:r>
              <a:rPr lang="de-DE" sz="1800" b="1" dirty="0">
                <a:solidFill>
                  <a:srgbClr val="1D2D4B"/>
                </a:solidFill>
                <a:latin typeface="Arial" panose="020B0604020202020204" pitchFamily="34" charset="0"/>
                <a:cs typeface="Arial" panose="020B0604020202020204" pitchFamily="34" charset="0"/>
              </a:rPr>
              <a:t>Status Quo: </a:t>
            </a:r>
            <a:r>
              <a:rPr lang="de-DE" sz="1800" dirty="0" err="1">
                <a:solidFill>
                  <a:srgbClr val="1D2D4B"/>
                </a:solidFill>
                <a:latin typeface="Arial" panose="020B0604020202020204" pitchFamily="34" charset="0"/>
                <a:cs typeface="Arial" panose="020B0604020202020204" pitchFamily="34" charset="0"/>
              </a:rPr>
              <a:t>afm</a:t>
            </a:r>
            <a:r>
              <a:rPr lang="de-DE" sz="1800" b="1" dirty="0">
                <a:solidFill>
                  <a:srgbClr val="1D2D4B"/>
                </a:solidFill>
                <a:latin typeface="Arial" panose="020B0604020202020204" pitchFamily="34" charset="0"/>
                <a:cs typeface="Arial" panose="020B0604020202020204" pitchFamily="34" charset="0"/>
              </a:rPr>
              <a:t> </a:t>
            </a:r>
            <a:r>
              <a:rPr lang="de-DE" sz="1800" dirty="0">
                <a:solidFill>
                  <a:srgbClr val="1D2D4B"/>
                </a:solidFill>
                <a:latin typeface="Arial" panose="020B0604020202020204" pitchFamily="34" charset="0"/>
                <a:cs typeface="Arial" panose="020B0604020202020204" pitchFamily="34" charset="0"/>
              </a:rPr>
              <a:t>so stark wie nie - fachlich, vertrieblich, wirtschaftlich</a:t>
            </a:r>
          </a:p>
          <a:p>
            <a:pPr marL="800100" lvl="1" indent="-342900">
              <a:spcBef>
                <a:spcPts val="1400"/>
              </a:spcBef>
              <a:spcAft>
                <a:spcPts val="1400"/>
              </a:spcAft>
              <a:buFont typeface="Arial" panose="020B0604020202020204" pitchFamily="34" charset="0"/>
              <a:buChar char="•"/>
            </a:pPr>
            <a:r>
              <a:rPr lang="de-DE" sz="1800" b="1" dirty="0">
                <a:solidFill>
                  <a:srgbClr val="1D2D4B"/>
                </a:solidFill>
                <a:latin typeface="Arial" panose="020B0604020202020204" pitchFamily="34" charset="0"/>
                <a:cs typeface="Arial" panose="020B0604020202020204" pitchFamily="34" charset="0"/>
              </a:rPr>
              <a:t>30 Jahre Aufbauarbeit: </a:t>
            </a:r>
            <a:r>
              <a:rPr lang="de-DE" sz="1800" dirty="0">
                <a:solidFill>
                  <a:srgbClr val="1D2D4B"/>
                </a:solidFill>
                <a:latin typeface="Arial" panose="020B0604020202020204" pitchFamily="34" charset="0"/>
                <a:cs typeface="Arial" panose="020B0604020202020204" pitchFamily="34" charset="0"/>
              </a:rPr>
              <a:t>Wissen, Struktur, Menschen und Kunden</a:t>
            </a:r>
          </a:p>
          <a:p>
            <a:pPr marL="800100" lvl="1" indent="-342900">
              <a:spcBef>
                <a:spcPts val="1400"/>
              </a:spcBef>
              <a:spcAft>
                <a:spcPts val="1400"/>
              </a:spcAft>
              <a:buFont typeface="Arial" panose="020B0604020202020204" pitchFamily="34" charset="0"/>
              <a:buChar char="•"/>
            </a:pPr>
            <a:r>
              <a:rPr lang="de-DE" sz="1800" b="1" dirty="0">
                <a:solidFill>
                  <a:srgbClr val="1D2D4B"/>
                </a:solidFill>
                <a:latin typeface="Arial" panose="020B0604020202020204" pitchFamily="34" charset="0"/>
                <a:cs typeface="Arial" panose="020B0604020202020204" pitchFamily="34" charset="0"/>
              </a:rPr>
              <a:t>Veränderung:</a:t>
            </a:r>
            <a:r>
              <a:rPr lang="de-DE" sz="1800" dirty="0">
                <a:solidFill>
                  <a:srgbClr val="1D2D4B"/>
                </a:solidFill>
                <a:latin typeface="Arial" panose="020B0604020202020204" pitchFamily="34" charset="0"/>
                <a:cs typeface="Arial" panose="020B0604020202020204" pitchFamily="34" charset="0"/>
              </a:rPr>
              <a:t> viele prägende Charaktere scheiden zeitnah aus</a:t>
            </a:r>
          </a:p>
          <a:p>
            <a:pPr marL="800100" lvl="1" indent="-342900">
              <a:spcBef>
                <a:spcPts val="1400"/>
              </a:spcBef>
              <a:spcAft>
                <a:spcPts val="1400"/>
              </a:spcAft>
              <a:buFont typeface="Arial" panose="020B0604020202020204" pitchFamily="34" charset="0"/>
              <a:buChar char="•"/>
            </a:pPr>
            <a:r>
              <a:rPr lang="de-DE" sz="1800" b="1" dirty="0">
                <a:solidFill>
                  <a:srgbClr val="1D2D4B"/>
                </a:solidFill>
                <a:latin typeface="Arial" panose="020B0604020202020204" pitchFamily="34" charset="0"/>
                <a:cs typeface="Arial" panose="020B0604020202020204" pitchFamily="34" charset="0"/>
              </a:rPr>
              <a:t>Nachfolge braucht Zeit: </a:t>
            </a:r>
            <a:r>
              <a:rPr lang="de-DE" sz="1800" dirty="0">
                <a:solidFill>
                  <a:srgbClr val="1D2D4B"/>
                </a:solidFill>
                <a:latin typeface="Arial" panose="020B0604020202020204" pitchFamily="34" charset="0"/>
                <a:cs typeface="Arial" panose="020B0604020202020204" pitchFamily="34" charset="0"/>
              </a:rPr>
              <a:t>Einarbeitung, Bindung, Vertrauen</a:t>
            </a:r>
          </a:p>
          <a:p>
            <a:pPr marL="800100" lvl="1" indent="-342900">
              <a:spcBef>
                <a:spcPts val="1400"/>
              </a:spcBef>
              <a:spcAft>
                <a:spcPts val="1400"/>
              </a:spcAft>
              <a:buFont typeface="Arial" panose="020B0604020202020204" pitchFamily="34" charset="0"/>
              <a:buChar char="•"/>
            </a:pPr>
            <a:r>
              <a:rPr lang="de-DE" sz="1800" b="1" dirty="0">
                <a:solidFill>
                  <a:srgbClr val="1D2D4B"/>
                </a:solidFill>
                <a:latin typeface="Arial" panose="020B0604020202020204" pitchFamily="34" charset="0"/>
                <a:cs typeface="Arial" panose="020B0604020202020204" pitchFamily="34" charset="0"/>
              </a:rPr>
              <a:t>agieren/reagieren: </a:t>
            </a:r>
            <a:r>
              <a:rPr lang="de-DE" sz="1800" dirty="0">
                <a:solidFill>
                  <a:srgbClr val="1D2D4B"/>
                </a:solidFill>
                <a:latin typeface="Arial" panose="020B0604020202020204" pitchFamily="34" charset="0"/>
                <a:cs typeface="Arial" panose="020B0604020202020204" pitchFamily="34" charset="0"/>
              </a:rPr>
              <a:t>die Zukunft nicht dem Zufall überlassen</a:t>
            </a:r>
          </a:p>
          <a:p>
            <a:pPr>
              <a:spcBef>
                <a:spcPts val="1200"/>
              </a:spcBef>
              <a:spcAft>
                <a:spcPts val="1200"/>
              </a:spcAft>
            </a:pPr>
            <a:r>
              <a:rPr lang="de-DE" sz="1600" b="1" dirty="0"/>
              <a:t>Impuls:</a:t>
            </a:r>
            <a:br>
              <a:rPr lang="de-DE" sz="1800" dirty="0"/>
            </a:br>
            <a:r>
              <a:rPr lang="de-DE" sz="1600" i="1" dirty="0"/>
              <a:t>Die Zahl ist kein Grund zur Panik. Aber sie ist ein klarer Hinweis. Wenn wir wollen, dass afm in 5, 10 und 15 Jahren weiterhin stark aufgestellt ist, müssen wir heute anfangen, diesen Übergang aktiv zu gestalten.</a:t>
            </a:r>
          </a:p>
          <a:p>
            <a:endParaRPr lang="de-DE" dirty="0"/>
          </a:p>
        </p:txBody>
      </p:sp>
      <p:sp>
        <p:nvSpPr>
          <p:cNvPr id="5" name="Titel 4">
            <a:extLst>
              <a:ext uri="{FF2B5EF4-FFF2-40B4-BE49-F238E27FC236}">
                <a16:creationId xmlns:a16="http://schemas.microsoft.com/office/drawing/2014/main" id="{40CA9774-8673-42A0-ABB8-6B34EB562C2A}"/>
              </a:ext>
            </a:extLst>
          </p:cNvPr>
          <p:cNvSpPr>
            <a:spLocks noGrp="1"/>
          </p:cNvSpPr>
          <p:nvPr>
            <p:ph type="title"/>
          </p:nvPr>
        </p:nvSpPr>
        <p:spPr/>
        <p:txBody>
          <a:bodyPr/>
          <a:lstStyle/>
          <a:p>
            <a:r>
              <a:rPr lang="de-DE" dirty="0"/>
              <a:t>„Die Zukunft der Beratung – ein Blick nach vorne“</a:t>
            </a:r>
          </a:p>
        </p:txBody>
      </p:sp>
    </p:spTree>
    <p:extLst>
      <p:ext uri="{BB962C8B-B14F-4D97-AF65-F5344CB8AC3E}">
        <p14:creationId xmlns:p14="http://schemas.microsoft.com/office/powerpoint/2010/main" val="294011754"/>
      </p:ext>
    </p:extLst>
  </p:cSld>
  <p:clrMapOvr>
    <a:masterClrMapping/>
  </p:clrMapOvr>
</p:sld>
</file>

<file path=ppt/theme/theme1.xml><?xml version="1.0" encoding="utf-8"?>
<a:theme xmlns:a="http://schemas.openxmlformats.org/drawingml/2006/main" name="afm PowerPoint-Vorlage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fm_Master_16_9.potx [Schreibgeschützt]" id="{12D08852-B563-4A5F-9244-E29582014320}" vid="{B0FA3858-67D2-4B08-BBC3-3B4F7EA1EEA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Mastervorlage-PowerPoint</Template>
  <TotalTime>0</TotalTime>
  <Words>1509</Words>
  <Application>Microsoft Office PowerPoint</Application>
  <PresentationFormat>Breitbild</PresentationFormat>
  <Paragraphs>227</Paragraphs>
  <Slides>26</Slides>
  <Notes>2</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26</vt:i4>
      </vt:variant>
    </vt:vector>
  </HeadingPairs>
  <TitlesOfParts>
    <vt:vector size="30" baseType="lpstr">
      <vt:lpstr>Arial</vt:lpstr>
      <vt:lpstr>Calibri</vt:lpstr>
      <vt:lpstr>Wingdings</vt:lpstr>
      <vt:lpstr>afm PowerPoint-Vorlagen</vt:lpstr>
      <vt:lpstr>„DAS GROßE AFM VERSICHERUNGSQUIZ“</vt:lpstr>
      <vt:lpstr>afm Versicherungsquiz &amp; „Zukunft der Beratung“</vt:lpstr>
      <vt:lpstr>Jeopardy – das bekannte Quizformat</vt:lpstr>
      <vt:lpstr>Einführung</vt:lpstr>
      <vt:lpstr>Einführung</vt:lpstr>
      <vt:lpstr>Einführung</vt:lpstr>
      <vt:lpstr>PowerPoint-Präsentation</vt:lpstr>
      <vt:lpstr>Fragen in die Runde</vt:lpstr>
      <vt:lpstr>„Die Zukunft der Beratung – ein Blick nach vorne“</vt:lpstr>
      <vt:lpstr>„Die Zukunft der Beratung – ein Blick nach vorne“</vt:lpstr>
      <vt:lpstr>„Die Zukunft der Beratung – ein Blick nach vorne“</vt:lpstr>
      <vt:lpstr>„Die Zukunft der Beratung – ein Blick nach vorne“</vt:lpstr>
      <vt:lpstr>„Die Zukunft der Beratung – ein Blick nach vorne“</vt:lpstr>
      <vt:lpstr>Die afm „Juniorrunde“</vt:lpstr>
      <vt:lpstr>Was ist die „Juniorrunde“?</vt:lpstr>
      <vt:lpstr>Format der Juniorrunde</vt:lpstr>
      <vt:lpstr>Was bisher stattgefunden hat</vt:lpstr>
      <vt:lpstr>Was bisher stattgefunden hat</vt:lpstr>
      <vt:lpstr>Ein Blick in die Zukunft</vt:lpstr>
      <vt:lpstr>PowerPoint-Präsentation</vt:lpstr>
      <vt:lpstr>PowerPoint-Präsentation</vt:lpstr>
      <vt:lpstr>PowerPoint-Präsentation</vt:lpstr>
      <vt:lpstr>PowerPoint-Präsentation</vt:lpstr>
      <vt:lpstr>Warum afm? – „Leichter zu verkaufen als jede Versicherung!“</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Yannick Bröer</dc:creator>
  <cp:lastModifiedBy>Yannick Bröer</cp:lastModifiedBy>
  <cp:revision>95</cp:revision>
  <cp:lastPrinted>2019-07-16T16:42:17Z</cp:lastPrinted>
  <dcterms:created xsi:type="dcterms:W3CDTF">2026-06-07T17:15:05Z</dcterms:created>
  <dcterms:modified xsi:type="dcterms:W3CDTF">2026-06-16T20:52:02Z</dcterms:modified>
</cp:coreProperties>
</file>