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3" r:id="rId1"/>
  </p:sldMasterIdLst>
  <p:notesMasterIdLst>
    <p:notesMasterId r:id="rId14"/>
  </p:notesMasterIdLst>
  <p:handoutMasterIdLst>
    <p:handoutMasterId r:id="rId15"/>
  </p:handoutMasterIdLst>
  <p:sldIdLst>
    <p:sldId id="300" r:id="rId2"/>
    <p:sldId id="382" r:id="rId3"/>
    <p:sldId id="434" r:id="rId4"/>
    <p:sldId id="435" r:id="rId5"/>
    <p:sldId id="441" r:id="rId6"/>
    <p:sldId id="440" r:id="rId7"/>
    <p:sldId id="436" r:id="rId8"/>
    <p:sldId id="442" r:id="rId9"/>
    <p:sldId id="439" r:id="rId10"/>
    <p:sldId id="438" r:id="rId11"/>
    <p:sldId id="443" r:id="rId12"/>
    <p:sldId id="418" r:id="rId13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3" orient="horz" pos="4315" userDrawn="1">
          <p15:clr>
            <a:srgbClr val="F26B43"/>
          </p15:clr>
        </p15:guide>
        <p15:guide id="38" pos="76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2D4B"/>
    <a:srgbClr val="137C9B"/>
    <a:srgbClr val="EDEDED"/>
    <a:srgbClr val="D0CECE"/>
    <a:srgbClr val="FFFF66"/>
    <a:srgbClr val="D6D6D6"/>
    <a:srgbClr val="C60000"/>
    <a:srgbClr val="AAA295"/>
    <a:srgbClr val="5C87AA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4C1A8A3-306A-4EB7-A6B1-4F7E0EB9C5D6}" styleName="Mittlere Formatvorlage 3 - Akz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6984" autoAdjust="0"/>
  </p:normalViewPr>
  <p:slideViewPr>
    <p:cSldViewPr snapToGrid="0" showGuides="1">
      <p:cViewPr varScale="1">
        <p:scale>
          <a:sx n="122" d="100"/>
          <a:sy n="122" d="100"/>
        </p:scale>
        <p:origin x="90" y="396"/>
      </p:cViewPr>
      <p:guideLst>
        <p:guide orient="horz" pos="4315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>
      <p:cViewPr varScale="1">
        <p:scale>
          <a:sx n="125" d="100"/>
          <a:sy n="125" d="100"/>
        </p:scale>
        <p:origin x="4928" y="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62AAD-EE45-4569-A43C-3777BCDBA7C9}" type="datetimeFigureOut">
              <a:rPr lang="de-DE" smtClean="0"/>
              <a:t>15.06.2026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140E1-5310-4036-A144-230CEA5198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88685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9ED1C-5157-4F32-B542-B10EF038D16B}" type="datetimeFigureOut">
              <a:rPr lang="de-DE" smtClean="0"/>
              <a:t>15.06.2026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10007-DD6A-49C3-B266-EDEF5C5CFD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11203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1" y="370203"/>
            <a:ext cx="9012862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96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5302809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609112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6124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24004097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837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5670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1680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4" pos="3863" userDrawn="1">
          <p15:clr>
            <a:srgbClr val="FBAE40"/>
          </p15:clr>
        </p15:guide>
        <p15:guide id="5" orient="horz" pos="1298" userDrawn="1">
          <p15:clr>
            <a:srgbClr val="FBAE40"/>
          </p15:clr>
        </p15:guide>
        <p15:guide id="6" orient="horz" pos="157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3786"/>
            <a:ext cx="5579544" cy="399878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4156"/>
            <a:ext cx="5581666" cy="74156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27532245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pos="3749" userDrawn="1">
          <p15:clr>
            <a:srgbClr val="FBAE40"/>
          </p15:clr>
        </p15:guide>
        <p15:guide id="1" orient="horz" pos="709">
          <p15:clr>
            <a:srgbClr val="FBAE40"/>
          </p15:clr>
        </p15:guide>
        <p15:guide id="3" pos="3863" userDrawn="1">
          <p15:clr>
            <a:srgbClr val="FBAE40"/>
          </p15:clr>
        </p15:guide>
        <p15:guide id="4" orient="horz" pos="1298" userDrawn="1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69826491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1386536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7707171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41864360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7431846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1773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632286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8161994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4938702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Inhaltsplatzhalter 2"/>
          <p:cNvSpPr txBox="1">
            <a:spLocks/>
          </p:cNvSpPr>
          <p:nvPr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7265804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76002706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88971145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958011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14797213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37521"/>
            <a:ext cx="11343218" cy="43601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83493796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2885231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91973831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02268558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96317985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_2x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6340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4969156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057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083399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8506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40062428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202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495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35507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8866"/>
            <a:ext cx="5579544" cy="3998783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6704"/>
            <a:ext cx="5581666" cy="7390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0497516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71185646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38941956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6386167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752963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110696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9594746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7453573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5739976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6056527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Aufmerksamk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79425" y="3164936"/>
            <a:ext cx="11233150" cy="7111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 baseline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Vielen Dank</a:t>
            </a:r>
          </a:p>
        </p:txBody>
      </p:sp>
      <p:sp>
        <p:nvSpPr>
          <p:cNvPr id="4" name="Rechteck 3"/>
          <p:cNvSpPr/>
          <p:nvPr userDrawn="1"/>
        </p:nvSpPr>
        <p:spPr>
          <a:xfrm>
            <a:off x="479425" y="3797612"/>
            <a:ext cx="11233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de-DE" sz="2400" b="0" dirty="0">
                <a:solidFill>
                  <a:srgbClr val="137C9B"/>
                </a:solidFill>
              </a:rPr>
              <a:t>                             für 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29047993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pic>
        <p:nvPicPr>
          <p:cNvPr id="5" name="Bild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" t="39699" r="3566" b="38330"/>
          <a:stretch/>
        </p:blipFill>
        <p:spPr bwMode="auto">
          <a:xfrm>
            <a:off x="2545521" y="3179875"/>
            <a:ext cx="7100958" cy="125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25056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e_Kontaktda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3" name="Rechteck 2"/>
          <p:cNvSpPr/>
          <p:nvPr userDrawn="1"/>
        </p:nvSpPr>
        <p:spPr>
          <a:xfrm>
            <a:off x="479425" y="3194001"/>
            <a:ext cx="11233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2400" b="0" dirty="0">
                <a:solidFill>
                  <a:srgbClr val="137C9B"/>
                </a:solidFill>
              </a:rPr>
              <a:t>Wir freuen uns darauf, Sie zu unterstützen! </a:t>
            </a:r>
          </a:p>
        </p:txBody>
      </p:sp>
      <p:sp>
        <p:nvSpPr>
          <p:cNvPr id="5" name="Textplatzhalter 3"/>
          <p:cNvSpPr>
            <a:spLocks noGrp="1"/>
          </p:cNvSpPr>
          <p:nvPr>
            <p:ph type="body" sz="half" idx="10" hasCustomPrompt="1"/>
          </p:nvPr>
        </p:nvSpPr>
        <p:spPr>
          <a:xfrm>
            <a:off x="479425" y="4515267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Am Musterplatz 123 | 54321 Musterstadt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479425" y="4863199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Tel. 040 543211-123 | Fax 040 543211-123 | Mobil 0172 1234567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479425" y="5222634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mustermann@afm-gruppe.de | www.afm-gruppe.de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10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479425" y="4167335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Geschäftsstelle Musterstadt | Manfred Mustermann</a:t>
            </a:r>
          </a:p>
          <a:p>
            <a:pPr algn="ctr">
              <a:defRPr/>
            </a:pP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257004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37835909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1298" userDrawn="1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71203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90844845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8869264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23774556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:a16="http://schemas.microsoft.com/office/drawing/2014/main" id="{2AECA3F4-6DCE-1B44-A219-80DC499C6570}"/>
              </a:ext>
            </a:extLst>
          </p:cNvPr>
          <p:cNvCxnSpPr/>
          <p:nvPr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13">
            <a:extLst>
              <a:ext uri="{FF2B5EF4-FFF2-40B4-BE49-F238E27FC236}">
                <a16:creationId xmlns:a16="http://schemas.microsoft.com/office/drawing/2014/main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942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8" r:id="rId2"/>
    <p:sldLayoutId id="2147483767" r:id="rId3"/>
    <p:sldLayoutId id="2147483705" r:id="rId4"/>
    <p:sldLayoutId id="2147483778" r:id="rId5"/>
    <p:sldLayoutId id="2147483765" r:id="rId6"/>
    <p:sldLayoutId id="2147483766" r:id="rId7"/>
    <p:sldLayoutId id="2147483785" r:id="rId8"/>
    <p:sldLayoutId id="2147483786" r:id="rId9"/>
    <p:sldLayoutId id="2147483691" r:id="rId10"/>
    <p:sldLayoutId id="2147483813" r:id="rId11"/>
    <p:sldLayoutId id="2147483787" r:id="rId12"/>
    <p:sldLayoutId id="2147483788" r:id="rId13"/>
    <p:sldLayoutId id="2147483702" r:id="rId14"/>
    <p:sldLayoutId id="2147483811" r:id="rId15"/>
    <p:sldLayoutId id="2147483812" r:id="rId16"/>
    <p:sldLayoutId id="2147483700" r:id="rId17"/>
    <p:sldLayoutId id="2147483784" r:id="rId18"/>
    <p:sldLayoutId id="2147483815" r:id="rId19"/>
    <p:sldLayoutId id="2147483692" r:id="rId20"/>
    <p:sldLayoutId id="2147483695" r:id="rId21"/>
    <p:sldLayoutId id="2147483697" r:id="rId22"/>
    <p:sldLayoutId id="2147483791" r:id="rId23"/>
    <p:sldLayoutId id="2147483792" r:id="rId24"/>
    <p:sldLayoutId id="2147483793" r:id="rId25"/>
    <p:sldLayoutId id="2147483794" r:id="rId26"/>
    <p:sldLayoutId id="2147483795" r:id="rId27"/>
    <p:sldLayoutId id="2147483796" r:id="rId28"/>
    <p:sldLayoutId id="2147483797" r:id="rId29"/>
    <p:sldLayoutId id="2147483798" r:id="rId30"/>
    <p:sldLayoutId id="2147483799" r:id="rId31"/>
    <p:sldLayoutId id="2147483800" r:id="rId32"/>
    <p:sldLayoutId id="2147483814" r:id="rId33"/>
    <p:sldLayoutId id="2147483801" r:id="rId34"/>
    <p:sldLayoutId id="2147483802" r:id="rId35"/>
    <p:sldLayoutId id="2147483803" r:id="rId36"/>
    <p:sldLayoutId id="2147483804" r:id="rId37"/>
    <p:sldLayoutId id="2147483805" r:id="rId38"/>
    <p:sldLayoutId id="2147483806" r:id="rId39"/>
    <p:sldLayoutId id="2147483807" r:id="rId40"/>
    <p:sldLayoutId id="2147483816" r:id="rId41"/>
    <p:sldLayoutId id="2147483808" r:id="rId42"/>
    <p:sldLayoutId id="2147483809" r:id="rId43"/>
    <p:sldLayoutId id="2147483810" r:id="rId44"/>
    <p:sldLayoutId id="2147483790" r:id="rId45"/>
    <p:sldLayoutId id="2147483783" r:id="rId46"/>
    <p:sldLayoutId id="2147483818" r:id="rId4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378">
          <p15:clr>
            <a:srgbClr val="F26B43"/>
          </p15:clr>
        </p15:guide>
        <p15:guide id="2" pos="302">
          <p15:clr>
            <a:srgbClr val="F26B43"/>
          </p15:clr>
        </p15:guide>
        <p15:guide id="3" orient="horz" pos="709">
          <p15:clr>
            <a:srgbClr val="F26B43"/>
          </p15:clr>
        </p15:guide>
        <p15:guide id="4" orient="horz" pos="41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680" y="145120"/>
            <a:ext cx="9012862" cy="1325563"/>
          </a:xfrm>
        </p:spPr>
        <p:txBody>
          <a:bodyPr/>
          <a:lstStyle/>
          <a:p>
            <a:r>
              <a:rPr lang="de-DE" dirty="0"/>
              <a:t>Herzlich Willkommen!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251680" y="3084156"/>
            <a:ext cx="112822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rgbClr val="1D2D4B"/>
                </a:solidFill>
              </a:rPr>
              <a:t>ZW II Vorsorge-06-2026</a:t>
            </a:r>
          </a:p>
          <a:p>
            <a:r>
              <a:rPr lang="de-DE" sz="4000" dirty="0">
                <a:solidFill>
                  <a:srgbClr val="1D2D4B"/>
                </a:solidFill>
              </a:rPr>
              <a:t>Basisrente</a:t>
            </a:r>
          </a:p>
        </p:txBody>
      </p:sp>
    </p:spTree>
    <p:extLst>
      <p:ext uri="{BB962C8B-B14F-4D97-AF65-F5344CB8AC3E}">
        <p14:creationId xmlns:p14="http://schemas.microsoft.com/office/powerpoint/2010/main" val="3448560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10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Basisrente Fallbeispiel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5F46CA5-7CAC-4DCB-971F-F954B7EA32D4}"/>
              </a:ext>
            </a:extLst>
          </p:cNvPr>
          <p:cNvSpPr txBox="1"/>
          <p:nvPr/>
        </p:nvSpPr>
        <p:spPr>
          <a:xfrm>
            <a:off x="383709" y="1898972"/>
            <a:ext cx="60102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>
                <a:solidFill>
                  <a:srgbClr val="1D2D4B"/>
                </a:solidFill>
              </a:rPr>
              <a:t>Steuerrückzahlungen für die Altersvorsorge nutzen:</a:t>
            </a:r>
          </a:p>
          <a:p>
            <a:endParaRPr lang="de-DE" sz="2000" dirty="0">
              <a:solidFill>
                <a:srgbClr val="1D2D4B"/>
              </a:solidFill>
            </a:endParaRPr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E05CBAA3-3462-40F3-9DFF-D2C7ABD944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946450"/>
              </p:ext>
            </p:extLst>
          </p:nvPr>
        </p:nvGraphicFramePr>
        <p:xfrm>
          <a:off x="383709" y="2360897"/>
          <a:ext cx="8128000" cy="3235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2603175967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725320410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535437308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952919271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0160244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Jahr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Einzahlung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Wertung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Steuerlich abzugsfähig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Steuer-erstattung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56157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20.000 €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100 %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20.000 €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6727,48 €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8032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2027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20.000 €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100 %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20.000 €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6673,18 €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83470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2028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20.000 €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100 %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20.000 €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6620,14 €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32333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2029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20.000 €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100 %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20.000 €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6566,61 €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92726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2030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20.000 €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100 %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20.000 €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6518,10 €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44938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>
                        <a:solidFill>
                          <a:srgbClr val="1D2D4B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de-DE">
                        <a:solidFill>
                          <a:srgbClr val="1D2D4B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de-DE">
                        <a:solidFill>
                          <a:srgbClr val="1D2D4B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de-DE" dirty="0">
                        <a:solidFill>
                          <a:srgbClr val="1D2D4B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de-DE" dirty="0">
                        <a:solidFill>
                          <a:srgbClr val="1D2D4B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06108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Summen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100.000 €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de-DE">
                        <a:solidFill>
                          <a:srgbClr val="1D2D4B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100.000 €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1" u="sng" dirty="0">
                          <a:solidFill>
                            <a:srgbClr val="1D2D4B"/>
                          </a:solidFill>
                        </a:rPr>
                        <a:t>33.105,51 €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19401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05603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11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Basisrente Fallbeispiel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5F46CA5-7CAC-4DCB-971F-F954B7EA32D4}"/>
              </a:ext>
            </a:extLst>
          </p:cNvPr>
          <p:cNvSpPr txBox="1"/>
          <p:nvPr/>
        </p:nvSpPr>
        <p:spPr>
          <a:xfrm>
            <a:off x="5948263" y="2649249"/>
            <a:ext cx="6010235" cy="22467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2000" dirty="0">
                <a:solidFill>
                  <a:srgbClr val="1D2D4B"/>
                </a:solidFill>
              </a:rPr>
              <a:t>Steuerrückzahlungen für die Altersvorsorge nutzen:</a:t>
            </a:r>
          </a:p>
          <a:p>
            <a:endParaRPr lang="de-DE" sz="2000" dirty="0">
              <a:solidFill>
                <a:srgbClr val="1D2D4B"/>
              </a:solidFill>
            </a:endParaRPr>
          </a:p>
          <a:p>
            <a:r>
              <a:rPr lang="de-DE" sz="2000" u="sng" dirty="0">
                <a:solidFill>
                  <a:srgbClr val="1D2D4B"/>
                </a:solidFill>
              </a:rPr>
              <a:t>Variante 1</a:t>
            </a:r>
            <a:r>
              <a:rPr lang="de-DE" sz="2000" dirty="0">
                <a:solidFill>
                  <a:srgbClr val="1D2D4B"/>
                </a:solidFill>
              </a:rPr>
              <a:t>: in eine Schicht 3-Police einzahlen</a:t>
            </a:r>
            <a:br>
              <a:rPr lang="de-DE" sz="2000" dirty="0">
                <a:solidFill>
                  <a:srgbClr val="1D2D4B"/>
                </a:solidFill>
              </a:rPr>
            </a:br>
            <a:r>
              <a:rPr lang="de-DE" sz="2000" dirty="0">
                <a:solidFill>
                  <a:srgbClr val="1D2D4B"/>
                </a:solidFill>
              </a:rPr>
              <a:t>	flexibles Guthaben aufbauen</a:t>
            </a:r>
          </a:p>
          <a:p>
            <a:endParaRPr lang="de-DE" sz="2000" dirty="0">
              <a:solidFill>
                <a:srgbClr val="1D2D4B"/>
              </a:solidFill>
            </a:endParaRPr>
          </a:p>
          <a:p>
            <a:r>
              <a:rPr lang="de-DE" sz="2000" u="sng" dirty="0">
                <a:solidFill>
                  <a:srgbClr val="1D2D4B"/>
                </a:solidFill>
              </a:rPr>
              <a:t>Variante 2</a:t>
            </a:r>
            <a:r>
              <a:rPr lang="de-DE" sz="2000" dirty="0">
                <a:solidFill>
                  <a:srgbClr val="1D2D4B"/>
                </a:solidFill>
              </a:rPr>
              <a:t>: in die Basisrente zuzahlen</a:t>
            </a:r>
            <a:br>
              <a:rPr lang="de-DE" sz="2000" dirty="0">
                <a:solidFill>
                  <a:srgbClr val="1D2D4B"/>
                </a:solidFill>
              </a:rPr>
            </a:br>
            <a:r>
              <a:rPr lang="de-DE" sz="2000" dirty="0">
                <a:solidFill>
                  <a:srgbClr val="1D2D4B"/>
                </a:solidFill>
              </a:rPr>
              <a:t>	steueroptimiertes Rentenkapital aufbauen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7358AC5-A79A-4129-B3CD-1DF971003C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133" y="1703339"/>
            <a:ext cx="5087990" cy="4648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1413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12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Basisrente</a:t>
            </a:r>
            <a:endParaRPr lang="de-DE" sz="2400" dirty="0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737937" y="1789723"/>
            <a:ext cx="8585817" cy="388424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400"/>
              </a:spcBef>
              <a:spcAft>
                <a:spcPts val="600"/>
              </a:spcAft>
              <a:buClr>
                <a:schemeClr val="accent1"/>
              </a:buClr>
              <a:buNone/>
              <a:defRPr/>
            </a:pPr>
            <a:r>
              <a:rPr lang="de-DE" sz="2000" b="1" dirty="0">
                <a:solidFill>
                  <a:srgbClr val="1D2D4B"/>
                </a:solidFill>
              </a:rPr>
              <a:t>Fazit</a:t>
            </a:r>
            <a:br>
              <a:rPr lang="de-DE" sz="2000" b="1" dirty="0">
                <a:solidFill>
                  <a:srgbClr val="1D2D4B"/>
                </a:solidFill>
              </a:rPr>
            </a:br>
            <a:br>
              <a:rPr lang="de-DE" sz="2000" b="1" dirty="0">
                <a:solidFill>
                  <a:srgbClr val="1D2D4B"/>
                </a:solidFill>
              </a:rPr>
            </a:br>
            <a:r>
              <a:rPr lang="de-DE" sz="1800" dirty="0">
                <a:solidFill>
                  <a:srgbClr val="1D2D4B"/>
                </a:solidFill>
              </a:rPr>
              <a:t>Basisrente ist für folgende Menschen besonders geeignet:</a:t>
            </a:r>
          </a:p>
          <a:p>
            <a:pPr>
              <a:spcBef>
                <a:spcPts val="40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ü"/>
              <a:defRPr/>
            </a:pPr>
            <a:r>
              <a:rPr lang="de-DE" sz="1800" dirty="0">
                <a:solidFill>
                  <a:srgbClr val="1D2D4B"/>
                </a:solidFill>
              </a:rPr>
              <a:t>Arbeitnehmer, deren zu versteuerndes Einkommen oberhalb von 35.000 € liegt (70.000 € bei Ehepaaren)</a:t>
            </a:r>
            <a:br>
              <a:rPr lang="de-DE" sz="1800" dirty="0">
                <a:solidFill>
                  <a:srgbClr val="1D2D4B"/>
                </a:solidFill>
              </a:rPr>
            </a:br>
            <a:endParaRPr lang="de-DE" sz="1800" dirty="0">
              <a:solidFill>
                <a:srgbClr val="1D2D4B"/>
              </a:solidFill>
            </a:endParaRPr>
          </a:p>
          <a:p>
            <a:pPr>
              <a:spcBef>
                <a:spcPts val="40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ü"/>
              <a:defRPr/>
            </a:pPr>
            <a:r>
              <a:rPr lang="de-DE" sz="1800" dirty="0">
                <a:solidFill>
                  <a:srgbClr val="1D2D4B"/>
                </a:solidFill>
              </a:rPr>
              <a:t>Alle Selbständigen und Freiberufler</a:t>
            </a:r>
            <a:br>
              <a:rPr lang="de-DE" sz="1800" dirty="0">
                <a:solidFill>
                  <a:srgbClr val="1D2D4B"/>
                </a:solidFill>
              </a:rPr>
            </a:br>
            <a:endParaRPr lang="de-DE" sz="1800" dirty="0">
              <a:solidFill>
                <a:srgbClr val="1D2D4B"/>
              </a:solidFill>
            </a:endParaRPr>
          </a:p>
          <a:p>
            <a:pPr>
              <a:spcBef>
                <a:spcPts val="40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ü"/>
              <a:defRPr/>
            </a:pPr>
            <a:r>
              <a:rPr lang="de-DE" sz="1800" dirty="0">
                <a:solidFill>
                  <a:srgbClr val="1D2D4B"/>
                </a:solidFill>
              </a:rPr>
              <a:t>Menschen 50 Plus, die gut verdienen und Liquidität haben</a:t>
            </a:r>
          </a:p>
          <a:p>
            <a:pPr>
              <a:spcBef>
                <a:spcPts val="40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ü"/>
              <a:defRPr/>
            </a:pPr>
            <a:endParaRPr lang="de-DE" sz="1800" dirty="0">
              <a:solidFill>
                <a:srgbClr val="1D2D4B"/>
              </a:solidFill>
            </a:endParaRPr>
          </a:p>
          <a:p>
            <a:pPr>
              <a:spcBef>
                <a:spcPts val="40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ü"/>
              <a:defRPr/>
            </a:pPr>
            <a:r>
              <a:rPr lang="de-DE" sz="1800" dirty="0">
                <a:solidFill>
                  <a:srgbClr val="1D2D4B"/>
                </a:solidFill>
              </a:rPr>
              <a:t>….</a:t>
            </a:r>
          </a:p>
        </p:txBody>
      </p:sp>
    </p:spTree>
    <p:extLst>
      <p:ext uri="{BB962C8B-B14F-4D97-AF65-F5344CB8AC3E}">
        <p14:creationId xmlns:p14="http://schemas.microsoft.com/office/powerpoint/2010/main" val="11096957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Basisrente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E025546-3FC9-438D-8238-9D17060116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421" y="1620695"/>
            <a:ext cx="9307026" cy="4518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75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Basisrente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63199ED-C982-4698-9669-B0CB19A94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198" y="1829421"/>
            <a:ext cx="8622434" cy="4259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256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Basisrente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49F57AE-4E66-4056-A57F-60E131C96D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420" y="1676290"/>
            <a:ext cx="8376995" cy="4549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4535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5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Basisrente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0AB0CFD-1BD7-4131-A3E3-C130F29CB849}"/>
              </a:ext>
            </a:extLst>
          </p:cNvPr>
          <p:cNvSpPr txBox="1"/>
          <p:nvPr/>
        </p:nvSpPr>
        <p:spPr>
          <a:xfrm>
            <a:off x="468923" y="1828799"/>
            <a:ext cx="8331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u="sng" dirty="0">
                <a:solidFill>
                  <a:srgbClr val="1D2D4B"/>
                </a:solidFill>
                <a:latin typeface="+mj-lt"/>
              </a:rPr>
              <a:t>Exkurs: Grundfreibetrag</a:t>
            </a:r>
            <a:br>
              <a:rPr lang="de-DE" u="sng" dirty="0">
                <a:solidFill>
                  <a:srgbClr val="1D2D4B"/>
                </a:solidFill>
                <a:latin typeface="+mj-lt"/>
              </a:rPr>
            </a:br>
            <a:endParaRPr lang="de-DE" u="sng" dirty="0">
              <a:solidFill>
                <a:srgbClr val="1D2D4B"/>
              </a:solidFill>
              <a:latin typeface="+mj-lt"/>
            </a:endParaRPr>
          </a:p>
          <a:p>
            <a:r>
              <a:rPr lang="de-DE" b="0" u="none" strike="noStrike" dirty="0">
                <a:solidFill>
                  <a:srgbClr val="1D2D4B"/>
                </a:solidFill>
                <a:effectLst/>
                <a:latin typeface="+mj-lt"/>
              </a:rPr>
              <a:t>Der Grundfreibetrag ist der Teil Ihres Jahreseinkommens, der </a:t>
            </a:r>
            <a:r>
              <a:rPr lang="de-DE" b="1" u="none" strike="noStrike" dirty="0">
                <a:solidFill>
                  <a:srgbClr val="1D2D4B"/>
                </a:solidFill>
                <a:effectLst/>
                <a:latin typeface="+mj-lt"/>
              </a:rPr>
              <a:t>steuerfrei</a:t>
            </a:r>
            <a:r>
              <a:rPr lang="de-DE" dirty="0">
                <a:solidFill>
                  <a:srgbClr val="1D2D4B"/>
                </a:solidFill>
                <a:latin typeface="+mj-lt"/>
              </a:rPr>
              <a:t> bleibt. Er dient dazu, das Existenzminimum zu sichern, damit jeder Bürger das nötige Geld für lebensnotwendige Dinge wie Nahrung, Kleidung und Wohnen behält.</a:t>
            </a:r>
          </a:p>
          <a:p>
            <a:endParaRPr lang="de-DE" dirty="0">
              <a:solidFill>
                <a:srgbClr val="1D2D4B"/>
              </a:solidFill>
              <a:latin typeface="+mj-lt"/>
            </a:endParaRPr>
          </a:p>
          <a:p>
            <a:r>
              <a:rPr lang="de-DE" b="1" u="none" strike="noStrike" dirty="0">
                <a:solidFill>
                  <a:srgbClr val="1D2D4B"/>
                </a:solidFill>
                <a:effectLst/>
                <a:latin typeface="+mj-lt"/>
              </a:rPr>
              <a:t>Höhe (für das Jahr 2026):</a:t>
            </a:r>
            <a:r>
              <a:rPr lang="de-DE" dirty="0">
                <a:solidFill>
                  <a:srgbClr val="1D2D4B"/>
                </a:solidFill>
                <a:latin typeface="+mj-lt"/>
              </a:rPr>
              <a:t> </a:t>
            </a:r>
            <a:r>
              <a:rPr lang="de-DE" b="1" u="none" strike="noStrike" dirty="0">
                <a:solidFill>
                  <a:srgbClr val="1D2D4B"/>
                </a:solidFill>
                <a:effectLst/>
                <a:latin typeface="+mj-lt"/>
              </a:rPr>
              <a:t>12.348 Euro</a:t>
            </a:r>
            <a:r>
              <a:rPr lang="de-DE" dirty="0">
                <a:solidFill>
                  <a:srgbClr val="1D2D4B"/>
                </a:solidFill>
                <a:latin typeface="+mj-lt"/>
              </a:rPr>
              <a:t> für Alleinstehende und </a:t>
            </a:r>
            <a:r>
              <a:rPr lang="de-DE" b="1" u="none" strike="noStrike" dirty="0">
                <a:solidFill>
                  <a:srgbClr val="1D2D4B"/>
                </a:solidFill>
                <a:effectLst/>
                <a:latin typeface="+mj-lt"/>
              </a:rPr>
              <a:t>24.696 Euro</a:t>
            </a:r>
            <a:r>
              <a:rPr lang="de-DE" dirty="0">
                <a:solidFill>
                  <a:srgbClr val="1D2D4B"/>
                </a:solidFill>
                <a:latin typeface="+mj-lt"/>
              </a:rPr>
              <a:t> für zusammenveranlagte Ehe- oder Lebenspartner.</a:t>
            </a:r>
          </a:p>
          <a:p>
            <a:endParaRPr lang="de-DE" dirty="0">
              <a:solidFill>
                <a:srgbClr val="1D2D4B"/>
              </a:solidFill>
              <a:latin typeface="+mj-lt"/>
            </a:endParaRPr>
          </a:p>
          <a:p>
            <a:r>
              <a:rPr lang="de-DE" b="1" u="none" strike="noStrike" dirty="0">
                <a:solidFill>
                  <a:srgbClr val="1D2D4B"/>
                </a:solidFill>
                <a:effectLst/>
                <a:latin typeface="+mj-lt"/>
              </a:rPr>
              <a:t>Keine Steuer auf den Freibetrag:</a:t>
            </a:r>
            <a:r>
              <a:rPr lang="de-DE" dirty="0">
                <a:solidFill>
                  <a:srgbClr val="1D2D4B"/>
                </a:solidFill>
                <a:latin typeface="+mj-lt"/>
              </a:rPr>
              <a:t> Sie zahlen erst Steuern auf den Teil Ihres Einkommens, der über diesem Betrag liegt.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94136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6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Basisrente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BDD610F8-5A44-4C64-9778-72318A6E82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153" y="1809659"/>
            <a:ext cx="10001509" cy="4662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341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7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Basisrente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5F46CA5-7CAC-4DCB-971F-F954B7EA32D4}"/>
              </a:ext>
            </a:extLst>
          </p:cNvPr>
          <p:cNvSpPr txBox="1"/>
          <p:nvPr/>
        </p:nvSpPr>
        <p:spPr>
          <a:xfrm>
            <a:off x="1125415" y="2219569"/>
            <a:ext cx="4293163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u="sng" dirty="0">
                <a:solidFill>
                  <a:srgbClr val="1D2D4B"/>
                </a:solidFill>
              </a:rPr>
              <a:t>Fallbeispiel</a:t>
            </a:r>
          </a:p>
          <a:p>
            <a:endParaRPr lang="de-DE" sz="2400" dirty="0">
              <a:solidFill>
                <a:srgbClr val="1D2D4B"/>
              </a:solidFill>
            </a:endParaRPr>
          </a:p>
          <a:p>
            <a:r>
              <a:rPr lang="de-DE" sz="2400" dirty="0">
                <a:solidFill>
                  <a:srgbClr val="1D2D4B"/>
                </a:solidFill>
              </a:rPr>
              <a:t>Ehepaar – Beide 58 Jahre alt</a:t>
            </a:r>
          </a:p>
          <a:p>
            <a:r>
              <a:rPr lang="de-DE" sz="2400" dirty="0">
                <a:solidFill>
                  <a:srgbClr val="1D2D4B"/>
                </a:solidFill>
              </a:rPr>
              <a:t>Er: Angestellt 110.000 € p.a.</a:t>
            </a:r>
          </a:p>
          <a:p>
            <a:r>
              <a:rPr lang="de-DE" sz="2400" dirty="0">
                <a:solidFill>
                  <a:srgbClr val="1D2D4B"/>
                </a:solidFill>
              </a:rPr>
              <a:t>Sie: Selbständig 40.000 € p.a.</a:t>
            </a:r>
          </a:p>
          <a:p>
            <a:endParaRPr lang="de-DE" sz="2400" dirty="0">
              <a:solidFill>
                <a:srgbClr val="1D2D4B"/>
              </a:solidFill>
            </a:endParaRPr>
          </a:p>
          <a:p>
            <a:r>
              <a:rPr lang="de-DE" sz="2400" dirty="0">
                <a:solidFill>
                  <a:srgbClr val="1D2D4B"/>
                </a:solidFill>
              </a:rPr>
              <a:t>Tagesgeldkonto:</a:t>
            </a:r>
          </a:p>
          <a:p>
            <a:r>
              <a:rPr lang="de-DE" sz="2400" dirty="0">
                <a:solidFill>
                  <a:srgbClr val="1D2D4B"/>
                </a:solidFill>
              </a:rPr>
              <a:t>Zinssatz: 1,5% p.a.</a:t>
            </a:r>
          </a:p>
          <a:p>
            <a:r>
              <a:rPr lang="de-DE" sz="2400" dirty="0">
                <a:solidFill>
                  <a:srgbClr val="1D2D4B"/>
                </a:solidFill>
              </a:rPr>
              <a:t>Stand heute: 66.210 €</a:t>
            </a:r>
          </a:p>
        </p:txBody>
      </p:sp>
    </p:spTree>
    <p:extLst>
      <p:ext uri="{BB962C8B-B14F-4D97-AF65-F5344CB8AC3E}">
        <p14:creationId xmlns:p14="http://schemas.microsoft.com/office/powerpoint/2010/main" val="25346804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8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Basisrente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5F46CA5-7CAC-4DCB-971F-F954B7EA32D4}"/>
              </a:ext>
            </a:extLst>
          </p:cNvPr>
          <p:cNvSpPr txBox="1"/>
          <p:nvPr/>
        </p:nvSpPr>
        <p:spPr>
          <a:xfrm>
            <a:off x="748734" y="1684436"/>
            <a:ext cx="18582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u="sng" dirty="0">
                <a:solidFill>
                  <a:srgbClr val="1D2D4B"/>
                </a:solidFill>
              </a:rPr>
              <a:t>Fallbeispiel</a:t>
            </a:r>
          </a:p>
        </p:txBody>
      </p:sp>
      <p:graphicFrame>
        <p:nvGraphicFramePr>
          <p:cNvPr id="4" name="Tabelle 5">
            <a:extLst>
              <a:ext uri="{FF2B5EF4-FFF2-40B4-BE49-F238E27FC236}">
                <a16:creationId xmlns:a16="http://schemas.microsoft.com/office/drawing/2014/main" id="{65330C02-5E4A-4DF8-9BC9-61B50B7D45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9950284"/>
              </p:ext>
            </p:extLst>
          </p:nvPr>
        </p:nvGraphicFramePr>
        <p:xfrm>
          <a:off x="838380" y="2314697"/>
          <a:ext cx="7606374" cy="3452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8962">
                  <a:extLst>
                    <a:ext uri="{9D8B030D-6E8A-4147-A177-3AD203B41FA5}">
                      <a16:colId xmlns:a16="http://schemas.microsoft.com/office/drawing/2014/main" val="1441916095"/>
                    </a:ext>
                  </a:extLst>
                </a:gridCol>
                <a:gridCol w="1402538">
                  <a:extLst>
                    <a:ext uri="{9D8B030D-6E8A-4147-A177-3AD203B41FA5}">
                      <a16:colId xmlns:a16="http://schemas.microsoft.com/office/drawing/2014/main" val="1854519112"/>
                    </a:ext>
                  </a:extLst>
                </a:gridCol>
                <a:gridCol w="1263105">
                  <a:extLst>
                    <a:ext uri="{9D8B030D-6E8A-4147-A177-3AD203B41FA5}">
                      <a16:colId xmlns:a16="http://schemas.microsoft.com/office/drawing/2014/main" val="1389994891"/>
                    </a:ext>
                  </a:extLst>
                </a:gridCol>
                <a:gridCol w="1509163">
                  <a:extLst>
                    <a:ext uri="{9D8B030D-6E8A-4147-A177-3AD203B41FA5}">
                      <a16:colId xmlns:a16="http://schemas.microsoft.com/office/drawing/2014/main" val="2410160746"/>
                    </a:ext>
                  </a:extLst>
                </a:gridCol>
                <a:gridCol w="2492606">
                  <a:extLst>
                    <a:ext uri="{9D8B030D-6E8A-4147-A177-3AD203B41FA5}">
                      <a16:colId xmlns:a16="http://schemas.microsoft.com/office/drawing/2014/main" val="566051566"/>
                    </a:ext>
                  </a:extLst>
                </a:gridCol>
              </a:tblGrid>
              <a:tr h="465421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Jahr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Basisrente Beitrag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Stand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Steuerrück-erstattung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Tagesgeldkonto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6698923"/>
                  </a:ext>
                </a:extLst>
              </a:tr>
              <a:tr h="485009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66.210,00 €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0453175"/>
                  </a:ext>
                </a:extLst>
              </a:tr>
              <a:tr h="465421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24.000 €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24.000 €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>
                          <a:solidFill>
                            <a:srgbClr val="1D2D4B"/>
                          </a:solidFill>
                        </a:rPr>
                        <a:t>10.758,30 €</a:t>
                      </a:r>
                      <a:endParaRPr lang="de-DE" dirty="0">
                        <a:solidFill>
                          <a:srgbClr val="1D2D4B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>
                          <a:solidFill>
                            <a:srgbClr val="1D2D4B"/>
                          </a:solidFill>
                        </a:rPr>
                        <a:t>52.968,30 €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1494261"/>
                  </a:ext>
                </a:extLst>
              </a:tr>
              <a:tr h="465421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24.000 €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48.000 €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10.758,30 €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39.726,60 €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3097198"/>
                  </a:ext>
                </a:extLst>
              </a:tr>
              <a:tr h="465421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24.000 €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72.000 €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10.758,30 €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26.484,90 €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362676"/>
                  </a:ext>
                </a:extLst>
              </a:tr>
              <a:tr h="465421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24.000 €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96.000 €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10.758,30 €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13.243,20 €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6451566"/>
                  </a:ext>
                </a:extLst>
              </a:tr>
              <a:tr h="465421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24.000 €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1" dirty="0">
                          <a:solidFill>
                            <a:srgbClr val="1D2D4B"/>
                          </a:solidFill>
                        </a:rPr>
                        <a:t>120.000 €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10.758,30 €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1,50 €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2116484"/>
                  </a:ext>
                </a:extLst>
              </a:tr>
            </a:tbl>
          </a:graphicData>
        </a:graphic>
      </p:graphicFrame>
      <p:sp>
        <p:nvSpPr>
          <p:cNvPr id="10" name="Textfeld 9">
            <a:extLst>
              <a:ext uri="{FF2B5EF4-FFF2-40B4-BE49-F238E27FC236}">
                <a16:creationId xmlns:a16="http://schemas.microsoft.com/office/drawing/2014/main" id="{F2803717-7411-42F1-A0A2-E20DA5EE86D3}"/>
              </a:ext>
            </a:extLst>
          </p:cNvPr>
          <p:cNvSpPr txBox="1"/>
          <p:nvPr/>
        </p:nvSpPr>
        <p:spPr>
          <a:xfrm>
            <a:off x="8610420" y="4443452"/>
            <a:ext cx="2743200" cy="13234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rgbClr val="1D2D4B"/>
                </a:solidFill>
              </a:rPr>
              <a:t>In der gleichen Zeit hätte das Tagegeld einen Wert von </a:t>
            </a:r>
            <a:r>
              <a:rPr lang="de-DE" sz="2000" b="1" dirty="0">
                <a:solidFill>
                  <a:srgbClr val="1D2D4B"/>
                </a:solidFill>
              </a:rPr>
              <a:t>69.863,92 €</a:t>
            </a:r>
            <a:r>
              <a:rPr lang="de-DE" sz="2000" dirty="0">
                <a:solidFill>
                  <a:srgbClr val="1D2D4B"/>
                </a:solidFill>
              </a:rPr>
              <a:t> erreicht!</a:t>
            </a:r>
          </a:p>
        </p:txBody>
      </p:sp>
    </p:spTree>
    <p:extLst>
      <p:ext uri="{BB962C8B-B14F-4D97-AF65-F5344CB8AC3E}">
        <p14:creationId xmlns:p14="http://schemas.microsoft.com/office/powerpoint/2010/main" val="39045902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9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Basisrente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5F46CA5-7CAC-4DCB-971F-F954B7EA32D4}"/>
              </a:ext>
            </a:extLst>
          </p:cNvPr>
          <p:cNvSpPr txBox="1"/>
          <p:nvPr/>
        </p:nvSpPr>
        <p:spPr>
          <a:xfrm>
            <a:off x="1062892" y="1664676"/>
            <a:ext cx="4503797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u="sng" dirty="0">
                <a:solidFill>
                  <a:srgbClr val="1D2D4B"/>
                </a:solidFill>
              </a:rPr>
              <a:t>Fallbeispiel</a:t>
            </a:r>
          </a:p>
          <a:p>
            <a:endParaRPr lang="de-DE" sz="2400" dirty="0">
              <a:solidFill>
                <a:srgbClr val="1D2D4B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1D2D4B"/>
                </a:solidFill>
              </a:rPr>
              <a:t>Kunde 55 Jahre alt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1D2D4B"/>
                </a:solidFill>
              </a:rPr>
              <a:t>Verheiratet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1D2D4B"/>
                </a:solidFill>
              </a:rPr>
              <a:t>Jahresbrutto (ZVE): 83.000 €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1D2D4B"/>
                </a:solidFill>
              </a:rPr>
              <a:t>Vertragsguthaben: 100.000 €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1D2D4B"/>
                </a:solidFill>
              </a:rPr>
              <a:t>Restlaufzeit: 8 Jahre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1D2D4B"/>
                </a:solidFill>
              </a:rPr>
              <a:t>Beitragsfreier Tarif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004A171-8BBE-4734-BA5A-80B09980B8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8666" y="4711664"/>
            <a:ext cx="8840434" cy="168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103758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_afm">
  <a:themeElements>
    <a:clrScheme name="afm-Farbwelt">
      <a:dk1>
        <a:srgbClr val="000000"/>
      </a:dk1>
      <a:lt1>
        <a:sysClr val="window" lastClr="FFFFFF"/>
      </a:lt1>
      <a:dk2>
        <a:srgbClr val="1D2D4B"/>
      </a:dk2>
      <a:lt2>
        <a:srgbClr val="D6D6D6"/>
      </a:lt2>
      <a:accent1>
        <a:srgbClr val="137C9B"/>
      </a:accent1>
      <a:accent2>
        <a:srgbClr val="5F99AF"/>
      </a:accent2>
      <a:accent3>
        <a:srgbClr val="5C87AA"/>
      </a:accent3>
      <a:accent4>
        <a:srgbClr val="AAA295"/>
      </a:accent4>
      <a:accent5>
        <a:srgbClr val="777777"/>
      </a:accent5>
      <a:accent6>
        <a:srgbClr val="C60000"/>
      </a:accent6>
      <a:hlink>
        <a:srgbClr val="137C9B"/>
      </a:hlink>
      <a:folHlink>
        <a:srgbClr val="5F99AF"/>
      </a:folHlink>
    </a:clrScheme>
    <a:fontScheme name="Standard_af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E938EC84-8C49-4573-9A81-6CF8FBD39457}" vid="{7F47FEB2-A553-4A68-8DC8-2A2258395FF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392</Words>
  <Application>Microsoft Office PowerPoint</Application>
  <PresentationFormat>Breitbild</PresentationFormat>
  <Paragraphs>131</Paragraphs>
  <Slides>12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7" baseType="lpstr">
      <vt:lpstr>Arial</vt:lpstr>
      <vt:lpstr>Calibri</vt:lpstr>
      <vt:lpstr>Symbol</vt:lpstr>
      <vt:lpstr>Wingdings</vt:lpstr>
      <vt:lpstr>Design_afm</vt:lpstr>
      <vt:lpstr>Herzlich Willkommen!</vt:lpstr>
      <vt:lpstr>Basisrente</vt:lpstr>
      <vt:lpstr>Basisrente</vt:lpstr>
      <vt:lpstr>Basisrente</vt:lpstr>
      <vt:lpstr>Basisrente</vt:lpstr>
      <vt:lpstr>Basisrente</vt:lpstr>
      <vt:lpstr>Basisrente</vt:lpstr>
      <vt:lpstr>Basisrente</vt:lpstr>
      <vt:lpstr>Basisrente</vt:lpstr>
      <vt:lpstr>Basisrente Fallbeispiel</vt:lpstr>
      <vt:lpstr>Basisrente Fallbeispiel</vt:lpstr>
      <vt:lpstr>Basisrente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Beispiel aus unserer leistungsfall-begleitung | brustkrebs kfm. Angestellte | mit 46 erkrankt</dc:title>
  <dc:creator>Jan-Luca Kriebel</dc:creator>
  <cp:lastModifiedBy>Juschkus, Heiko</cp:lastModifiedBy>
  <cp:revision>567</cp:revision>
  <cp:lastPrinted>2020-02-18T10:04:02Z</cp:lastPrinted>
  <dcterms:created xsi:type="dcterms:W3CDTF">2020-01-30T08:12:46Z</dcterms:created>
  <dcterms:modified xsi:type="dcterms:W3CDTF">2026-06-15T09:12:27Z</dcterms:modified>
</cp:coreProperties>
</file>