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30"/>
  </p:notesMasterIdLst>
  <p:handoutMasterIdLst>
    <p:handoutMasterId r:id="rId31"/>
  </p:handoutMasterIdLst>
  <p:sldIdLst>
    <p:sldId id="367" r:id="rId2"/>
    <p:sldId id="258" r:id="rId3"/>
    <p:sldId id="531" r:id="rId4"/>
    <p:sldId id="495" r:id="rId5"/>
    <p:sldId id="538" r:id="rId6"/>
    <p:sldId id="539" r:id="rId7"/>
    <p:sldId id="499" r:id="rId8"/>
    <p:sldId id="540" r:id="rId9"/>
    <p:sldId id="557" r:id="rId10"/>
    <p:sldId id="559" r:id="rId11"/>
    <p:sldId id="558" r:id="rId12"/>
    <p:sldId id="556" r:id="rId13"/>
    <p:sldId id="541" r:id="rId14"/>
    <p:sldId id="542" r:id="rId15"/>
    <p:sldId id="543" r:id="rId16"/>
    <p:sldId id="544" r:id="rId17"/>
    <p:sldId id="553" r:id="rId18"/>
    <p:sldId id="554" r:id="rId19"/>
    <p:sldId id="546" r:id="rId20"/>
    <p:sldId id="547" r:id="rId21"/>
    <p:sldId id="548" r:id="rId22"/>
    <p:sldId id="549" r:id="rId23"/>
    <p:sldId id="550" r:id="rId24"/>
    <p:sldId id="551" r:id="rId25"/>
    <p:sldId id="552" r:id="rId26"/>
    <p:sldId id="555" r:id="rId27"/>
    <p:sldId id="545" r:id="rId28"/>
    <p:sldId id="305" r:id="rId29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1D2D4B"/>
    <a:srgbClr val="C49C48"/>
    <a:srgbClr val="C60000"/>
    <a:srgbClr val="D0CECE"/>
    <a:srgbClr val="137C9B"/>
    <a:srgbClr val="EDEDED"/>
    <a:srgbClr val="D6D6D6"/>
    <a:srgbClr val="AAA295"/>
    <a:srgbClr val="5C87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73600" autoAdjust="0"/>
  </p:normalViewPr>
  <p:slideViewPr>
    <p:cSldViewPr snapToGrid="0" showGuides="1">
      <p:cViewPr varScale="1">
        <p:scale>
          <a:sx n="95" d="100"/>
          <a:sy n="95" d="100"/>
        </p:scale>
        <p:origin x="834" y="78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8962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5739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2831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689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8474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0339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51899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97633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57897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93430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2187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Insurance Distribution </a:t>
            </a:r>
            <a:r>
              <a:rPr lang="de-DE" dirty="0" err="1"/>
              <a:t>Directive</a:t>
            </a:r>
            <a:r>
              <a:rPr lang="de-DE" dirty="0"/>
              <a:t> (IDD)</a:t>
            </a:r>
          </a:p>
          <a:p>
            <a:r>
              <a:rPr lang="de-DE" dirty="0"/>
              <a:t>Die europäische Richtlinie zur Versicherungsvertriebsregulierung bildet die Grundlage vieler deutscher Vorschriften.</a:t>
            </a:r>
          </a:p>
          <a:p>
            <a:endParaRPr lang="de-DE" dirty="0"/>
          </a:p>
          <a:p>
            <a:r>
              <a:rPr lang="de-DE" dirty="0"/>
              <a:t>Die IDD führte unter anderem zu:</a:t>
            </a:r>
          </a:p>
          <a:p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 erweiterten Beratungs- und Informationspflichten,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 Weiterbildungspflichten,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 strengeren Anforderungen an den Kundenschutz.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41268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74402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7538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38271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60431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1871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181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/>
              <a:t>Rechtsgrundlage - </a:t>
            </a:r>
            <a:r>
              <a:rPr lang="de-DE" sz="1200" dirty="0"/>
              <a:t>Vertragsanbahnung oder –</a:t>
            </a:r>
            <a:r>
              <a:rPr lang="de-DE" sz="1200" dirty="0" err="1"/>
              <a:t>erfüllung</a:t>
            </a:r>
            <a:r>
              <a:rPr lang="de-DE" sz="1200" dirty="0"/>
              <a:t>, gesetzliche Verpflichtungen, ausdrückliche Einwilligung des Kunden (insbesondere bei Gesundheitsdaten)</a:t>
            </a:r>
          </a:p>
          <a:p>
            <a:r>
              <a:rPr lang="de-DE" b="1" dirty="0"/>
              <a:t>Informationspflichten erfüllen - </a:t>
            </a:r>
            <a:r>
              <a:rPr lang="de-DE" dirty="0"/>
              <a:t>Kunden müssen wissen: Wer verarbeitet ihre Daten? Zu welchem Zweck? Wie lange werden die Daten gespeichert? An wen werden Daten weitergegeben? Welche Rechte haben sie? </a:t>
            </a:r>
          </a:p>
          <a:p>
            <a:r>
              <a:rPr lang="de-DE" dirty="0"/>
              <a:t>Diese Informationen werden üblicherweise in einer Datenschutzerklärung bzw. Datenschutzinformation bereitgestellt.</a:t>
            </a:r>
          </a:p>
          <a:p>
            <a:r>
              <a:rPr lang="de-DE" b="1" dirty="0"/>
              <a:t>Sichere Kommunikation - </a:t>
            </a:r>
            <a:r>
              <a:rPr lang="de-DE" dirty="0"/>
              <a:t>Makler versenden häufig sensible Unterlagen per E-Mail. Besondere Aufmerksamkeit verdienen: Verschlüsselung sensibler Dokumente, sichere Kundenportale, Passwortschutz für PDF-Dateien, Vermeidung von Fehlversendungen, sorgfältige Empfängerkontrolle | Viele Datenschutzvorfälle entstehen durch versehentlich falsch adressierte E-Mails.</a:t>
            </a:r>
          </a:p>
          <a:p>
            <a:r>
              <a:rPr lang="de-DE" b="1" dirty="0"/>
              <a:t>Zugriffsrechte im Unternehmen regeln - </a:t>
            </a:r>
            <a:r>
              <a:rPr lang="de-DE" dirty="0"/>
              <a:t>Nicht jeder Mitarbeiter sollte auf sämtliche Kundendaten zugreifen können. Empfohlen sind: Rollen- und Berechtigungskonzepte, individuelle Benutzerkonten, starke Passwörter, Mehr-Faktor-Authentifizierung, regelmäßige Rechteprüfungen</a:t>
            </a:r>
          </a:p>
          <a:p>
            <a:r>
              <a:rPr lang="de-DE" b="1" dirty="0"/>
              <a:t>Datenschutzverletzungen erkennen und melden - </a:t>
            </a:r>
            <a:r>
              <a:rPr lang="de-DE" dirty="0"/>
              <a:t>Kommt es beispielsweise zu: Hackerangriffen, Verlust eines Laptops, Fehlversand von Kundendaten, unberechtigten Zugriffen, kann eine Meldepflicht gegenüber der Datenschutzaufsichtsbehörde bestehen. Teilweise muss auch der betroffene Kunde informiert werden.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441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8556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6016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6274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41236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2772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2026-06-15%20afm%20KI-Richtlinie.pdf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2020-03-17-afm-Dokumentations-und-Verhaltensrichtlinie.pdf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DSGVO%20Auskunft.pdf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2018-05-25%20afm%20Datenschutzrichtlinie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2019-02-14%20afm%20Notfalplan%20final.pdf" TargetMode="External"/><Relationship Id="rId5" Type="http://schemas.openxmlformats.org/officeDocument/2006/relationships/hyperlink" Target="2019-03-05%20afm%20Anleitung%20Verschl&#252;sselung%20mobiler%20Datentr&#228;ger-Endger&#228;te.pdf" TargetMode="External"/><Relationship Id="rId4" Type="http://schemas.openxmlformats.org/officeDocument/2006/relationships/hyperlink" Target="2022-05-25%20afm%20Datenschutzrichtlinie%20Verhaltensregeln.pd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59833" y="1874977"/>
            <a:ext cx="1147233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altLang="de-DE" sz="4000" kern="0" dirty="0">
              <a:solidFill>
                <a:srgbClr val="1D2D4B"/>
              </a:solidFill>
            </a:endParaRPr>
          </a:p>
          <a:p>
            <a:pPr algn="ctr"/>
            <a:endParaRPr lang="de-DE" sz="2800" dirty="0">
              <a:solidFill>
                <a:srgbClr val="1D2D4B"/>
              </a:solidFill>
            </a:endParaRPr>
          </a:p>
          <a:p>
            <a:pPr algn="ctr"/>
            <a:r>
              <a:rPr lang="de-DE" sz="2800" dirty="0">
                <a:solidFill>
                  <a:srgbClr val="1D2D4B"/>
                </a:solidFill>
              </a:rPr>
              <a:t>Rechtliche Grundlagen, Handlungsmaßnahmen und</a:t>
            </a:r>
          </a:p>
          <a:p>
            <a:pPr algn="ctr"/>
            <a:r>
              <a:rPr lang="de-DE" sz="2800" dirty="0">
                <a:solidFill>
                  <a:srgbClr val="1D2D4B"/>
                </a:solidFill>
              </a:rPr>
              <a:t>regulatorische Anforderungen im Versicherungsvertrieb</a:t>
            </a:r>
            <a:endParaRPr lang="de-DE" sz="2000" dirty="0">
              <a:solidFill>
                <a:srgbClr val="1D2D4B"/>
              </a:solidFill>
            </a:endParaRPr>
          </a:p>
          <a:p>
            <a:pPr algn="ctr"/>
            <a:r>
              <a:rPr lang="de-DE" sz="2000" dirty="0">
                <a:solidFill>
                  <a:srgbClr val="1D2D4B"/>
                </a:solidFill>
              </a:rPr>
              <a:t>Referent: Ringo Wilken</a:t>
            </a:r>
          </a:p>
          <a:p>
            <a:pPr algn="ctr"/>
            <a:endParaRPr lang="de-DE" sz="2000" dirty="0">
              <a:solidFill>
                <a:srgbClr val="1D2D4B"/>
              </a:solidFill>
            </a:endParaRPr>
          </a:p>
          <a:p>
            <a:pPr algn="ctr"/>
            <a:endParaRPr lang="de-DE" sz="2000" dirty="0">
              <a:solidFill>
                <a:srgbClr val="1D2D4B"/>
              </a:solidFill>
            </a:endParaRPr>
          </a:p>
          <a:p>
            <a:pPr algn="ctr"/>
            <a:endParaRPr lang="de-DE" sz="2000" dirty="0">
              <a:solidFill>
                <a:srgbClr val="1D2D4B"/>
              </a:solidFill>
            </a:endParaRPr>
          </a:p>
          <a:p>
            <a:pPr algn="ctr"/>
            <a:endParaRPr lang="de-DE" sz="2000" dirty="0">
              <a:solidFill>
                <a:srgbClr val="1D2D4B"/>
              </a:solidFill>
            </a:endParaRPr>
          </a:p>
          <a:p>
            <a:pPr algn="ctr"/>
            <a:endParaRPr lang="de-DE" sz="2000" dirty="0">
              <a:solidFill>
                <a:srgbClr val="1D2D4B"/>
              </a:solidFill>
            </a:endParaRPr>
          </a:p>
          <a:p>
            <a:pPr algn="ctr"/>
            <a:endParaRPr lang="de-DE" sz="2000" dirty="0">
              <a:solidFill>
                <a:srgbClr val="1D2D4B"/>
              </a:solidFill>
            </a:endParaRPr>
          </a:p>
          <a:p>
            <a:r>
              <a:rPr lang="de-DE" sz="2000" dirty="0">
                <a:solidFill>
                  <a:srgbClr val="1D2D4B"/>
                </a:solidFill>
              </a:rPr>
              <a:t>Hamburg, den 18. Juni 2026	</a:t>
            </a:r>
          </a:p>
        </p:txBody>
      </p:sp>
    </p:spTree>
    <p:extLst>
      <p:ext uri="{BB962C8B-B14F-4D97-AF65-F5344CB8AC3E}">
        <p14:creationId xmlns:p14="http://schemas.microsoft.com/office/powerpoint/2010/main" val="311396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Datenschutzrecht (DSGVO)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44145A8-FC11-436F-86FE-C5FC21A78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443" y="1871396"/>
            <a:ext cx="9188730" cy="461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1A3946F2-0F9A-46FC-95BE-E018C6F053AB}"/>
              </a:ext>
            </a:extLst>
          </p:cNvPr>
          <p:cNvSpPr/>
          <p:nvPr/>
        </p:nvSpPr>
        <p:spPr>
          <a:xfrm>
            <a:off x="1346479" y="2336242"/>
            <a:ext cx="3959051" cy="271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1835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Datenschutzrecht (DSGVO)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156D698A-3996-426A-A511-51E5F1329EC2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0656917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 Sicht vieler Maklerbetriebe liegt das größte Datenschutzrisiko heute weniger in der eigentlichen Beratung als in der Digitalisierung: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Cloud-Dienste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E-Mail-Kommunikation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Homeoffice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mobile Endgeräte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externe IT-Dienstleister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KI-Anwendungen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079773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Klassifikation von KI: Die vier Risikostufen des EU AI Act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3C2FCD62-9393-4E63-8EF9-1FE7E093DEF3}"/>
              </a:ext>
            </a:extLst>
          </p:cNvPr>
          <p:cNvSpPr txBox="1">
            <a:spLocks/>
          </p:cNvSpPr>
          <p:nvPr/>
        </p:nvSpPr>
        <p:spPr>
          <a:xfrm>
            <a:off x="4915312" y="5775758"/>
            <a:ext cx="6797263" cy="5763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keine oder nur sehr geringe Risiken | keine spezielle Regulierung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keine verpflichtenden Anforderungen an Transparenz, Dokumentation oder menschliche Aufsicht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Beispiele: Spam-Filter, KI-gestützte Schreibassistenten, automatische Textvorschläge</a:t>
            </a:r>
            <a:r>
              <a:rPr lang="de-DE" sz="1000" dirty="0">
                <a:solidFill>
                  <a:srgbClr val="212529"/>
                </a:solidFill>
                <a:latin typeface="+mn-lt"/>
              </a:rPr>
              <a:t>.</a:t>
            </a: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</p:txBody>
      </p:sp>
      <p:sp>
        <p:nvSpPr>
          <p:cNvPr id="4" name="Flussdiagramm: Manuelle Eingabe 3">
            <a:extLst>
              <a:ext uri="{FF2B5EF4-FFF2-40B4-BE49-F238E27FC236}">
                <a16:creationId xmlns:a16="http://schemas.microsoft.com/office/drawing/2014/main" id="{75986231-4A5D-40C0-8AF2-9566A8B99D40}"/>
              </a:ext>
            </a:extLst>
          </p:cNvPr>
          <p:cNvSpPr/>
          <p:nvPr/>
        </p:nvSpPr>
        <p:spPr>
          <a:xfrm rot="5400000">
            <a:off x="2139466" y="3920966"/>
            <a:ext cx="1034980" cy="4332507"/>
          </a:xfrm>
          <a:prstGeom prst="flowChartManualInp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Flussdiagramm: Manuelle Eingabe 8">
            <a:extLst>
              <a:ext uri="{FF2B5EF4-FFF2-40B4-BE49-F238E27FC236}">
                <a16:creationId xmlns:a16="http://schemas.microsoft.com/office/drawing/2014/main" id="{3D769528-4591-48E0-8315-F9C5F3B75CD0}"/>
              </a:ext>
            </a:extLst>
          </p:cNvPr>
          <p:cNvSpPr/>
          <p:nvPr/>
        </p:nvSpPr>
        <p:spPr>
          <a:xfrm rot="5400000">
            <a:off x="1687290" y="3278392"/>
            <a:ext cx="1034980" cy="3428155"/>
          </a:xfrm>
          <a:prstGeom prst="flowChartManualInp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Flussdiagramm: Manuelle Eingabe 9">
            <a:extLst>
              <a:ext uri="{FF2B5EF4-FFF2-40B4-BE49-F238E27FC236}">
                <a16:creationId xmlns:a16="http://schemas.microsoft.com/office/drawing/2014/main" id="{FCF62248-9CED-447C-96E4-DDCFFC60154E}"/>
              </a:ext>
            </a:extLst>
          </p:cNvPr>
          <p:cNvSpPr/>
          <p:nvPr/>
        </p:nvSpPr>
        <p:spPr>
          <a:xfrm rot="5400000">
            <a:off x="1325549" y="2545382"/>
            <a:ext cx="1034980" cy="2704674"/>
          </a:xfrm>
          <a:prstGeom prst="flowChartManualInp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lussdiagramm: Manuelle Eingabe 10">
            <a:extLst>
              <a:ext uri="{FF2B5EF4-FFF2-40B4-BE49-F238E27FC236}">
                <a16:creationId xmlns:a16="http://schemas.microsoft.com/office/drawing/2014/main" id="{9198775D-40F0-41D2-A6B7-F89C864BD991}"/>
              </a:ext>
            </a:extLst>
          </p:cNvPr>
          <p:cNvSpPr/>
          <p:nvPr/>
        </p:nvSpPr>
        <p:spPr>
          <a:xfrm rot="5400000">
            <a:off x="1044195" y="1731986"/>
            <a:ext cx="1034980" cy="2141965"/>
          </a:xfrm>
          <a:prstGeom prst="flowChartManualInp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DCB89C53-9641-4943-AA38-1BC9DB4F83C0}"/>
              </a:ext>
            </a:extLst>
          </p:cNvPr>
          <p:cNvSpPr txBox="1">
            <a:spLocks/>
          </p:cNvSpPr>
          <p:nvPr/>
        </p:nvSpPr>
        <p:spPr>
          <a:xfrm>
            <a:off x="582804" y="5797898"/>
            <a:ext cx="2431709" cy="56898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Minimales Risiko</a:t>
            </a:r>
            <a:endParaRPr lang="de-DE" sz="1600" dirty="0">
              <a:latin typeface="+mn-lt"/>
            </a:endParaRP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E0D2608F-67C8-4450-AD87-EAA969C99C52}"/>
              </a:ext>
            </a:extLst>
          </p:cNvPr>
          <p:cNvSpPr txBox="1">
            <a:spLocks/>
          </p:cNvSpPr>
          <p:nvPr/>
        </p:nvSpPr>
        <p:spPr>
          <a:xfrm>
            <a:off x="582804" y="4707977"/>
            <a:ext cx="2431709" cy="56898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Begrenztes Risiko</a:t>
            </a:r>
            <a:endParaRPr lang="de-DE" sz="1600" dirty="0">
              <a:latin typeface="+mn-lt"/>
            </a:endParaRP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72FF3201-EB56-45FA-A7D1-0AF96CF321AD}"/>
              </a:ext>
            </a:extLst>
          </p:cNvPr>
          <p:cNvSpPr txBox="1">
            <a:spLocks/>
          </p:cNvSpPr>
          <p:nvPr/>
        </p:nvSpPr>
        <p:spPr>
          <a:xfrm>
            <a:off x="582804" y="3613226"/>
            <a:ext cx="2431709" cy="56898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Hohes Risiko</a:t>
            </a:r>
            <a:endParaRPr lang="de-DE" sz="1600" dirty="0">
              <a:latin typeface="+mn-lt"/>
            </a:endParaRP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566C997-FEA4-49B1-A96E-9A5DA0275FB4}"/>
              </a:ext>
            </a:extLst>
          </p:cNvPr>
          <p:cNvSpPr txBox="1">
            <a:spLocks/>
          </p:cNvSpPr>
          <p:nvPr/>
        </p:nvSpPr>
        <p:spPr>
          <a:xfrm>
            <a:off x="582804" y="2518475"/>
            <a:ext cx="2431709" cy="56898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Unannehmbares</a:t>
            </a:r>
          </a:p>
          <a:p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endParaRPr lang="de-DE" sz="1600" dirty="0">
              <a:latin typeface="+mn-lt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AA62C4CC-6697-4C2D-89FD-A3E9EADB00C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697" y="4857094"/>
            <a:ext cx="1498565" cy="27074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1B838824-89E3-485D-8ABD-34ECF7F8F0EA}"/>
              </a:ext>
            </a:extLst>
          </p:cNvPr>
          <p:cNvSpPr txBox="1">
            <a:spLocks/>
          </p:cNvSpPr>
          <p:nvPr/>
        </p:nvSpPr>
        <p:spPr>
          <a:xfrm>
            <a:off x="4010960" y="4512048"/>
            <a:ext cx="6117778" cy="99791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Transparenzpflichten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Nutzer müssen darüber informiert werden, dass sie mit einer KI interagieren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Entwickler müssen sicherstellen, dass ihre Systeme keine irreführenden oder manipulativen Funktionen aufweisen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Beispiele: Chatbots, KI-generierte Inhalte, einfache Empfehlungssysteme.</a:t>
            </a:r>
            <a:endParaRPr lang="de-DE" sz="1600" dirty="0"/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8D515959-02D5-4C79-912E-E2A3C3D8F4F3}"/>
              </a:ext>
            </a:extLst>
          </p:cNvPr>
          <p:cNvSpPr txBox="1">
            <a:spLocks/>
          </p:cNvSpPr>
          <p:nvPr/>
        </p:nvSpPr>
        <p:spPr>
          <a:xfrm>
            <a:off x="3287477" y="3417298"/>
            <a:ext cx="8425097" cy="99791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strenge Anforderungen, darunter Risikoanalysen, Transparenzverpflichtungen und menschliche Überwachung.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Unternehmen müssen eine detaillierte technische Dokumentation erstellen und kontinuierliche Risikoüberprüfungen durchführen.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Beispiele: KI-gestützte Bewerbungsverfahren, autonome Fahrzeuge, KI-Modelle in kritischen Sektoren wie Gesundheitswesen, Personalmanagement und Strafverfolgung</a:t>
            </a:r>
            <a:endParaRPr lang="de-DE" sz="1600" dirty="0"/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C7C60888-45EB-4D9D-8F51-7933ACE1C653}"/>
              </a:ext>
            </a:extLst>
          </p:cNvPr>
          <p:cNvSpPr txBox="1">
            <a:spLocks/>
          </p:cNvSpPr>
          <p:nvPr/>
        </p:nvSpPr>
        <p:spPr>
          <a:xfrm>
            <a:off x="2724770" y="2322548"/>
            <a:ext cx="8987805" cy="99791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Verboten aufgrund des hohen Schadenspotenzials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Die EU hat bestimmte Anwendungen ausgeschlossen, um grundlegende Rechte und demokratische Werte zu schützen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Beispiele: </a:t>
            </a:r>
            <a:r>
              <a:rPr lang="de-DE" sz="1100" b="0" i="0" dirty="0" err="1">
                <a:solidFill>
                  <a:srgbClr val="212529"/>
                </a:solidFill>
                <a:effectLst/>
                <a:latin typeface="+mn-lt"/>
              </a:rPr>
              <a:t>Social</a:t>
            </a:r>
            <a:r>
              <a:rPr lang="de-DE" sz="1100" b="0" i="0" dirty="0">
                <a:solidFill>
                  <a:srgbClr val="212529"/>
                </a:solidFill>
                <a:effectLst/>
                <a:latin typeface="+mn-lt"/>
              </a:rPr>
              <a:t> Scoring nach chinesischem Vorbild, biometrische Echtzeit-Identifizierung im öffentlichen Raum sowie KI zur bewussten Manipulation von Menschen durch subliminale Techniken.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60010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Top KI Tools 2026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31B2205A-9FD5-4F0B-B3B5-7AD34DA81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102171"/>
              </p:ext>
            </p:extLst>
          </p:nvPr>
        </p:nvGraphicFramePr>
        <p:xfrm>
          <a:off x="1449561" y="2410580"/>
          <a:ext cx="8541105" cy="3941574"/>
        </p:xfrm>
        <a:graphic>
          <a:graphicData uri="http://schemas.openxmlformats.org/drawingml/2006/table">
            <a:tbl>
              <a:tblPr/>
              <a:tblGrid>
                <a:gridCol w="2473293">
                  <a:extLst>
                    <a:ext uri="{9D8B030D-6E8A-4147-A177-3AD203B41FA5}">
                      <a16:colId xmlns:a16="http://schemas.microsoft.com/office/drawing/2014/main" val="4273737399"/>
                    </a:ext>
                  </a:extLst>
                </a:gridCol>
                <a:gridCol w="1500464">
                  <a:extLst>
                    <a:ext uri="{9D8B030D-6E8A-4147-A177-3AD203B41FA5}">
                      <a16:colId xmlns:a16="http://schemas.microsoft.com/office/drawing/2014/main" val="2971439255"/>
                    </a:ext>
                  </a:extLst>
                </a:gridCol>
                <a:gridCol w="4567348">
                  <a:extLst>
                    <a:ext uri="{9D8B030D-6E8A-4147-A177-3AD203B41FA5}">
                      <a16:colId xmlns:a16="http://schemas.microsoft.com/office/drawing/2014/main" val="667965115"/>
                    </a:ext>
                  </a:extLst>
                </a:gridCol>
              </a:tblGrid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Kategorie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 Tool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Stärke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380630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Allround-KI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ChatGPT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Schreiben, Recherche, Analyse, Bilder, Automatisierung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007029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Text &amp; Strategie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Claude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Lange Dokumente, Berichte, juristische Texte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9361389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Google-Umgebung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Gemini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Integration mit Gmail, Docs, Sheets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3749964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Recherche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Perplexity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Quellenbasierte Suche und Zusammenfassungen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61683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Programmierung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Cursor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KI-gestützte Softwareentwicklung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5907331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Entwicklerteams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GitHub Copilot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Code-Vervollständigung und Entwicklung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790026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Agentisches Coding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Claude Code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Autonome Entwicklungsaufgaben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2509028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Bildgenerierung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Midjourney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Hochwertige Grafiken und Designs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05464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Videoerstellung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Runway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KI-generierte Videos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6759392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Sprache &amp; Audio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ElevenLabs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Natürlich klingende Stimmen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987656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Produktivität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Microsoft Copilot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Word, Excel, PowerPoint und M365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126623"/>
                  </a:ext>
                </a:extLst>
              </a:tr>
              <a:tr h="303198"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Workflow-Automatisierung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Zapier AI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Verknüpfung von Apps und Prozessen</a:t>
                      </a:r>
                    </a:p>
                  </a:txBody>
                  <a:tcPr marL="11430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3135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452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A5404E0-C994-4DFC-B7BC-AFB0EF936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053" y="1735429"/>
            <a:ext cx="8439766" cy="4865202"/>
          </a:xfrm>
          <a:prstGeom prst="rect">
            <a:avLst/>
          </a:prstGeo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afm Umfrage 2026</a:t>
            </a:r>
          </a:p>
        </p:txBody>
      </p:sp>
    </p:spTree>
    <p:extLst>
      <p:ext uri="{BB962C8B-B14F-4D97-AF65-F5344CB8AC3E}">
        <p14:creationId xmlns:p14="http://schemas.microsoft.com/office/powerpoint/2010/main" val="724285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afm Umfrage 2026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223A10D-152E-480D-A612-878EA50A5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226" y="1739510"/>
            <a:ext cx="5774626" cy="486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63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afm Umfrage 2026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B96D075-6FE5-48C2-964E-738861B19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7" r="354"/>
          <a:stretch/>
        </p:blipFill>
        <p:spPr>
          <a:xfrm>
            <a:off x="3230218" y="1745460"/>
            <a:ext cx="8482357" cy="485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989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Chancen für den Vertrieb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374933-4508-4721-85A0-C476A4C7BCA3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0656917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b="1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de-DE" sz="1600" b="1" dirty="0">
                <a:effectLst/>
                <a:latin typeface="+mn-lt"/>
                <a:ea typeface="Times New Roman" panose="02020603050405020304" pitchFamily="18" charset="0"/>
              </a:rPr>
              <a:t>Neukundengewinnung</a:t>
            </a:r>
            <a:endParaRPr lang="de-DE" sz="16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Personalisierte Akquise-Ansprachen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Erstellung von </a:t>
            </a:r>
            <a:r>
              <a:rPr lang="de-DE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de-D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-Media-Beiträgen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Vorbereitung von Kundenterminen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de-DE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600" b="1" dirty="0">
                <a:effectLst/>
                <a:latin typeface="+mn-lt"/>
                <a:ea typeface="Times New Roman" panose="02020603050405020304" pitchFamily="18" charset="0"/>
              </a:rPr>
              <a:t>Bestandskundenentwicklung</a:t>
            </a:r>
            <a:endParaRPr lang="de-DE" sz="16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Identifikation von Deckungslücken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Cross-Selling-Analysen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Automatisierte Betreuungskampagnen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de-DE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600" b="1" dirty="0">
                <a:effectLst/>
                <a:latin typeface="+mn-lt"/>
                <a:ea typeface="Times New Roman" panose="02020603050405020304" pitchFamily="18" charset="0"/>
              </a:rPr>
              <a:t>Erwarteter Nutzen</a:t>
            </a:r>
            <a:endParaRPr lang="de-DE" sz="16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Mehr Beratungszeit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Höhere Abschlussquoten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Verbesserte Kundenbindung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5492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Risiken in der Praxis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374933-4508-4721-85A0-C476A4C7BCA3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0656917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b="1" dirty="0"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de-DE" sz="1600" b="1" dirty="0">
                <a:effectLst/>
                <a:latin typeface="+mn-lt"/>
                <a:ea typeface="Times New Roman" panose="02020603050405020304" pitchFamily="18" charset="0"/>
              </a:rPr>
              <a:t>Fachliche Risiken</a:t>
            </a:r>
            <a:endParaRPr lang="de-DE" sz="16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Fehlerhafte Inhalte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Unvollständige Vertragsanalysen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Fehlinterpretation von Versicherungsbedingungen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de-DE" dirty="0">
              <a:solidFill>
                <a:srgbClr val="1D2D4B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600" b="1" dirty="0">
                <a:effectLst/>
                <a:latin typeface="+mn-lt"/>
                <a:ea typeface="Times New Roman" panose="02020603050405020304" pitchFamily="18" charset="0"/>
              </a:rPr>
              <a:t>Operative Risiken</a:t>
            </a:r>
            <a:endParaRPr lang="de-DE" sz="16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Mangelnde Akzeptanz der Mitarbeiter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Unkontrollierte Nutzung von KI-Tools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de-DE" dirty="0">
              <a:solidFill>
                <a:srgbClr val="1D2D4B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600" b="1" dirty="0">
                <a:effectLst/>
                <a:latin typeface="+mn-lt"/>
                <a:ea typeface="Times New Roman" panose="02020603050405020304" pitchFamily="18" charset="0"/>
              </a:rPr>
              <a:t>Reputationsrisiken</a:t>
            </a:r>
            <a:endParaRPr lang="de-DE" sz="16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Falsche Kundeninformationen</a:t>
            </a:r>
          </a:p>
          <a:p>
            <a:pPr marL="800100" lvl="1" indent="-34290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Beratungsfehler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0789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Zulässige Einsatzzwecke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374933-4508-4721-85A0-C476A4C7BCA3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0656917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Zusammenfassungen allgemeiner Themen (z.B. Wirtschaftslage in Deutschland)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Zusammenfassung öffentlich zugänglicher Texte (z.B. Zeitungsartikel)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Erstellung von allgemeinen Berichten ohne Personenbezug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Erstellung von ausgewählten Einzel-Formulierungen (z.B. für E-Mail-Ansprachen ohne Personenbezug)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Erstellung von Code für IT-Projekte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Überprüfung von IT-Code (Fehlersuche)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Erstellung von Blogposts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Erstellung von </a:t>
            </a:r>
            <a:r>
              <a:rPr lang="de-DE" sz="16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-Media-Beiträgen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Erstellung von Werbetexten / </a:t>
            </a:r>
            <a:r>
              <a:rPr lang="de-DE" sz="16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Copywriting</a:t>
            </a:r>
            <a:endParaRPr lang="de-DE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Erstellung von Mustertexten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625851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11343218" cy="345258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rechtlichen Rahmenbedingungen im Vertrieb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Beratungs- und Dokumentationspflichten |</a:t>
            </a:r>
            <a:br>
              <a:rPr lang="de-DE" sz="1600" dirty="0"/>
            </a:br>
            <a:r>
              <a:rPr lang="de-DE" sz="1600" dirty="0"/>
              <a:t>Fokus auf faire Beratung und Sicherstellung der Integrität der Geschäftspraktiken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Datenschutz (Richtlinien, Prozesse, Handlungsempfehlungen)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Sicherer und rechtskonformer Umgang mit KI-Anwendungen in der Praxis (KI-Richtlinie)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518934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Regeln für gute Prompts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374933-4508-4721-85A0-C476A4C7BCA3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0656917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Das Ziel klar benennen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1D2D4B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Beispiel:	</a:t>
            </a: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Erkläre die Schadenquote.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besser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E</a:t>
            </a:r>
            <a:r>
              <a:rPr lang="de-DE" sz="1400" dirty="0">
                <a:solidFill>
                  <a:srgbClr val="1D2D4B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rkläre die Schadenquote in der Schaden- und Unfallversicherung für einen neuen Mitarbeiter im Innendienst.</a:t>
            </a:r>
            <a:br>
              <a:rPr lang="de-DE" sz="1400" dirty="0">
                <a:solidFill>
                  <a:srgbClr val="1D2D4B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400" dirty="0">
                <a:solidFill>
                  <a:srgbClr val="1D2D4B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Erläutere die Berechnung, die Bedeutung für die Profitabilität und gib ein einfaches Zahlenbeispiel.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Kontext liefern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Beispiel:	Wie verkaufe ich eine Berufsunfähigkeitsversicherung?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besser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Erstelle einen Beratungsleitfaden für einen Versicherungsvermittler zur Berufsunfähigkeitsversicherung. 			Berücksichtige typische Kundeneinwände, rechtliche Anforderungen und Fragen zur Bedarfsermittlung. Die 		Zielgruppe sind Angestellte zwischen 30 und 50 Jahren.</a:t>
            </a:r>
          </a:p>
        </p:txBody>
      </p:sp>
    </p:spTree>
    <p:extLst>
      <p:ext uri="{BB962C8B-B14F-4D97-AF65-F5344CB8AC3E}">
        <p14:creationId xmlns:p14="http://schemas.microsoft.com/office/powerpoint/2010/main" val="1486045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Regeln für gute Prompts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374933-4508-4721-85A0-C476A4C7BCA3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1147310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Format vergeben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Beispiel:	Analysiere die beigefügten Versicherungsbedingungen aus Sicht eines Versicherungsmaklers.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Erstelle eine Excel-Tabelle und suche gezielt nach: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- versteckten Leistungseinschränkungen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- ungewöhnlichen Ausschlüssen und Deckungslücken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- Formulierungen mit erhöhtem Streitpotenzial im Schadenfall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- vertrieblich relevanten Leistungsmerkmalen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- Bewerte jedes Merkmal auf einer Skala von 1 bis 5 hinsichtlich seiner Bedeutung für den Kunden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de-DE" dirty="0">
              <a:solidFill>
                <a:srgbClr val="1D2D4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Die Rolle definieren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Versicherungsmakler im Vertrieb</a:t>
            </a:r>
            <a:br>
              <a:rPr lang="de-DE" dirty="0">
                <a:solidFill>
                  <a:srgbClr val="1D2D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dirty="0">
              <a:solidFill>
                <a:srgbClr val="1D2D4B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Einschränkungen nennen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Altersgruppen, Zielgruppen, usw.</a:t>
            </a: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7752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Regeln für gute Prompts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374933-4508-4721-85A0-C476A4C7BCA3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1147310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Nach Quellen oder Unsicherheiten fragen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Times New Roman" panose="02020603050405020304" pitchFamily="18" charset="0"/>
              </a:rPr>
              <a:t>Nenne die Quellen für deine Aussagen.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Times New Roman" panose="02020603050405020304" pitchFamily="18" charset="0"/>
              </a:rPr>
              <a:t>Weise auf Unsicherheiten oder unterschiedliche Expertenmeinungen hin.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Times New Roman" panose="02020603050405020304" pitchFamily="18" charset="0"/>
              </a:rPr>
              <a:t>Welche Annahmen triffst du bei deiner Antwort?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80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Regeln für gute Prompts | Musterschema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374933-4508-4721-85A0-C476A4C7BCA3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1147310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Aufgabe: Was möchtest du wissen?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Kontext: Welche Informationen sind relevant?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Zielgruppe: Für wen ist die Antwort gedacht?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Format: Tabelle, Liste, Fließtext usw.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Tiefe: Kurzüberblick oder detaillierte Analyse?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5894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24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Regeln für gute Prompts | Musterschema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374933-4508-4721-85A0-C476A4C7BCA3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1147310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Rolle				Du bist Versicherungsmakler mit Schwerpunkt Vertrieb.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Aufgabe			Was soll analysiert werden?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Sparte				Leben, Kranken, Komposit, Kfz, Industrie usw.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Zielgruppe			Vorstand, Fachbereich, Vertrieb, Kunden usw.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Ergebnisformat			Tabelle, Präsentation, Handlungsempfehlung usw.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Detailgrad			Kurz, mittel, tiefgehend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Besondere Anforderungen		Regulatorik, Datenschutz, Wirtschaftlichkeit, Praxisbeispiele usw.]</a:t>
            </a:r>
            <a:endParaRPr lang="de-DE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173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25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Kennzeichnungspflicht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374933-4508-4721-85A0-C476A4C7BCA3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1147310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Werden KI-generierte Texte vor ihrer Veröffentlichung durch Mitarbeitende geprüft, bewertet und gegebenenfalls überarbeitet und freigegeben, muss keine gesonderte Kennzeichnung als KI-generierter Inhalt erfolgen.</a:t>
            </a:r>
            <a:endParaRPr lang="de-DE" sz="1600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0591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26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Unzulässige Einsatzzwecke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E374933-4508-4721-85A0-C476A4C7BCA3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0656917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Eingabe personenbezogener Daten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insbesondere Namen, Anschriften, Familienstand, E-Mail-Adressen und Telefonnummern, Autokennzeichen, etc.</a:t>
            </a:r>
          </a:p>
          <a:p>
            <a:pPr lvl="1"/>
            <a:endParaRPr lang="de-DE" dirty="0">
              <a:solidFill>
                <a:srgbClr val="1D2D4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Eingabe von sensiblen Unternehmensinformationen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Projektinhalte, interne Richtlinien, Vertraulichkeitsvereinbarungen mit Dritten, etc.</a:t>
            </a:r>
          </a:p>
          <a:p>
            <a:pPr lvl="1"/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de-DE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Keine illegalen Aktivitäten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 err="1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HateSpeech</a:t>
            </a:r>
            <a:r>
              <a:rPr lang="de-DE" dirty="0">
                <a:solidFill>
                  <a:srgbClr val="1D2D4B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Verleumdungen, Lügen oder sonstige illegale Inhalte erzeugen und/oder verbreiten</a:t>
            </a: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lvl="1"/>
            <a:r>
              <a:rPr lang="de-DE" sz="1800" dirty="0">
                <a:solidFill>
                  <a:srgbClr val="1D2D4B"/>
                </a:solidFill>
                <a:hlinkClick r:id="rId3" action="ppaction://hlinkfile"/>
              </a:rPr>
              <a:t>afm KI-Richtlinie</a:t>
            </a:r>
            <a:endParaRPr lang="de-DE" sz="18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8124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27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rechtskonformer Umgang mit KI-Anwendungen</a:t>
            </a:r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6FED878-047F-4A25-BEF3-F3A414121AD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Schulungen über Perseus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7D3BCE8-B566-4293-B78C-7172022A8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604" y="2300194"/>
            <a:ext cx="10116792" cy="4234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312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 für Ihre Aufmerksamkeit</a:t>
            </a:r>
          </a:p>
        </p:txBody>
      </p:sp>
      <p:pic>
        <p:nvPicPr>
          <p:cNvPr id="1026" name="Picture 2" descr="Erfolg - was ist das und wie wird man erfolgreich 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321" y="2060575"/>
            <a:ext cx="4358004" cy="407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211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rechtlichen Rahmenbedingungen im Vertrieb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426177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sz="1600" dirty="0"/>
              <a:t>Gewerberecht (§ 34d GewO, Registrierung, Sachkunde)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sz="1600" b="1" dirty="0"/>
              <a:t>Vertriebsrecht (IDD, VVG, Beratungs- und Informationspflichten)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sz="1600" dirty="0"/>
              <a:t>Aufsichtsrecht (VAG)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sz="1600" b="1" dirty="0"/>
              <a:t>Haftungsrecht (Beratungs- und Dokumentationshaftung | VVG, </a:t>
            </a:r>
            <a:r>
              <a:rPr lang="de-DE" sz="1600" b="1" dirty="0" err="1"/>
              <a:t>VersVermV</a:t>
            </a:r>
            <a:r>
              <a:rPr lang="de-DE" sz="1600" b="1" dirty="0"/>
              <a:t>, IDD)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sz="1600" b="1" dirty="0"/>
              <a:t>Datenschutzrecht (DSGVO und BDSG)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sz="1600" dirty="0"/>
              <a:t>Wettbewerbsrecht (Werbung und Transparenz | UWG)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sz="1600" dirty="0"/>
              <a:t>Die größten Risiken</a:t>
            </a:r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mangelhafte Beratung, </a:t>
            </a:r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unzureichende Dokumentation und </a:t>
            </a:r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Verstöße gegen Informations- oder Datenschutzpflichten</a:t>
            </a:r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IT-Sicherheit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Die wesentlichen rechtlichen Säulen für Versicherungsmakler</a:t>
            </a:r>
          </a:p>
        </p:txBody>
      </p:sp>
    </p:spTree>
    <p:extLst>
      <p:ext uri="{BB962C8B-B14F-4D97-AF65-F5344CB8AC3E}">
        <p14:creationId xmlns:p14="http://schemas.microsoft.com/office/powerpoint/2010/main" val="3417101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Beratungs- und Dokumentationspflichten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2B5BC117-E9C3-488E-8EAD-9C1E416B9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265" y="1695766"/>
            <a:ext cx="10656917" cy="4596970"/>
          </a:xfrm>
        </p:spPr>
        <p:txBody>
          <a:bodyPr/>
          <a:lstStyle/>
          <a:p>
            <a:r>
              <a:rPr lang="de-DE" sz="1600" b="1" dirty="0"/>
              <a:t>Informationspflichten</a:t>
            </a:r>
          </a:p>
          <a:p>
            <a:r>
              <a:rPr lang="de-DE" sz="1400" dirty="0"/>
              <a:t>Vor Vertragsabschluss müssen Kunden über den Status des Vermittlers informiert werden, insbesondere:</a:t>
            </a:r>
          </a:p>
          <a:p>
            <a:r>
              <a:rPr lang="de-DE" sz="1400" dirty="0"/>
              <a:t>Makler oder Vertreter, Registrierungsnummer, Beteiligungen an Versicherern, Art der Vergütung (Provision, Courtage, Honorar etc.)</a:t>
            </a:r>
          </a:p>
          <a:p>
            <a:r>
              <a:rPr lang="de-DE" sz="1400" dirty="0">
                <a:sym typeface="Wingdings" panose="05000000000000000000" pitchFamily="2" charset="2"/>
              </a:rPr>
              <a:t> Visitenkarte , Erstinformation</a:t>
            </a:r>
            <a:endParaRPr lang="de-DE" sz="1400" dirty="0"/>
          </a:p>
          <a:p>
            <a:endParaRPr lang="de-DE" sz="1000" b="1" dirty="0"/>
          </a:p>
          <a:p>
            <a:r>
              <a:rPr lang="de-DE" sz="1600" b="1" dirty="0"/>
              <a:t>Bedarfsermittlung</a:t>
            </a:r>
          </a:p>
          <a:p>
            <a:r>
              <a:rPr lang="de-DE" sz="1400" dirty="0"/>
              <a:t>Der Makler muss die Wünsche und Bedürfnisse des Kunden ermitteln und die Empfehlung darauf stützen. </a:t>
            </a:r>
          </a:p>
          <a:p>
            <a:r>
              <a:rPr lang="de-DE" sz="1400" dirty="0"/>
              <a:t>Dies ist eine Kernanforderung der IDD. </a:t>
            </a:r>
            <a:endParaRPr lang="de-DE" sz="1600" dirty="0"/>
          </a:p>
          <a:p>
            <a:r>
              <a:rPr lang="de-DE" sz="1400" dirty="0">
                <a:sym typeface="Wingdings" panose="05000000000000000000" pitchFamily="2" charset="2"/>
              </a:rPr>
              <a:t> Notizen, Analysebogen, Smart Consult, afm Finanzplan, FP24, etc.</a:t>
            </a:r>
            <a:endParaRPr lang="de-DE" sz="1400" dirty="0"/>
          </a:p>
          <a:p>
            <a:endParaRPr lang="de-DE" sz="1000" dirty="0"/>
          </a:p>
          <a:p>
            <a:r>
              <a:rPr lang="de-DE" sz="1600" b="1" dirty="0"/>
              <a:t>Beratungsdokumentation</a:t>
            </a:r>
            <a:endParaRPr lang="de-DE" sz="1400" b="1" dirty="0"/>
          </a:p>
          <a:p>
            <a:r>
              <a:rPr lang="de-DE" sz="1400" dirty="0"/>
              <a:t>Jede Beratung ist nachvollziehbar zu dokumentieren:</a:t>
            </a:r>
          </a:p>
          <a:p>
            <a:r>
              <a:rPr lang="de-DE" sz="1400" dirty="0"/>
              <a:t>Kundenbedarf, Produktempfehlung, Begründung der Empfehlung, Hinweise auf Risiken und Einschränkungen</a:t>
            </a:r>
          </a:p>
          <a:p>
            <a:r>
              <a:rPr lang="de-DE" sz="1400" dirty="0">
                <a:sym typeface="Wingdings" panose="05000000000000000000" pitchFamily="2" charset="2"/>
              </a:rPr>
              <a:t> Notizen/Schriftverkehr, </a:t>
            </a:r>
            <a:r>
              <a:rPr lang="de-DE" sz="1400" dirty="0" err="1">
                <a:sym typeface="Wingdings" panose="05000000000000000000" pitchFamily="2" charset="2"/>
              </a:rPr>
              <a:t>Berechungen</a:t>
            </a:r>
            <a:r>
              <a:rPr lang="de-DE" sz="1400" dirty="0">
                <a:sym typeface="Wingdings" panose="05000000000000000000" pitchFamily="2" charset="2"/>
              </a:rPr>
              <a:t>, Beratungsprotokoll, Smart Consult, afm Finanzplan, FP24, etc.</a:t>
            </a:r>
            <a:endParaRPr lang="de-DE" sz="1400" dirty="0"/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147053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Beratungs- und Dokumentationspflichten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7011372-37AA-4909-A001-A723AC4FD6A8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afm Dokumentations- und Verhaltensrichtlinie</a:t>
            </a:r>
          </a:p>
        </p:txBody>
      </p:sp>
      <p:pic>
        <p:nvPicPr>
          <p:cNvPr id="9" name="Grafik 8">
            <a:hlinkClick r:id="rId2" action="ppaction://hlinkfile"/>
            <a:extLst>
              <a:ext uri="{FF2B5EF4-FFF2-40B4-BE49-F238E27FC236}">
                <a16:creationId xmlns:a16="http://schemas.microsoft.com/office/drawing/2014/main" id="{1404A8E5-AE9B-4A53-A5AD-921205A107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322"/>
          <a:stretch/>
        </p:blipFill>
        <p:spPr>
          <a:xfrm>
            <a:off x="744239" y="2210986"/>
            <a:ext cx="4029097" cy="43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14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Datenschutzrecht (DSGVO)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156D698A-3996-426A-A511-51E5F1329EC2}"/>
              </a:ext>
            </a:extLst>
          </p:cNvPr>
          <p:cNvSpPr txBox="1">
            <a:spLocks/>
          </p:cNvSpPr>
          <p:nvPr/>
        </p:nvSpPr>
        <p:spPr>
          <a:xfrm>
            <a:off x="565265" y="1695766"/>
            <a:ext cx="10656917" cy="459697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 dirty="0"/>
              <a:t>Regelmäßiger Umgang mit sensibelsten personenbezogenen Daten</a:t>
            </a:r>
          </a:p>
          <a:p>
            <a:r>
              <a:rPr lang="de-DE" sz="1400" dirty="0"/>
              <a:t>Kontaktdaten, Familienverhältnisse, Angaben zur beruflichen Tätigkeit, Einkommensinformationen, Vermögensverhältnisse, Gesundheitsdaten, etc.</a:t>
            </a:r>
          </a:p>
          <a:p>
            <a:endParaRPr lang="de-DE" sz="1000" b="1" dirty="0"/>
          </a:p>
          <a:p>
            <a:r>
              <a:rPr lang="de-DE" sz="1600" b="1" dirty="0"/>
              <a:t>Mögliche Konsequenzen bei einem Datenschutzverstoß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Bußgelder nach der DSGVO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Schadensersatzansprüche von Kunden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Abmahnungen und wettbewerbsrechtliche Folgen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Verlust des Kundenvertrauens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Reputationsschäden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Probleme bei Prüfungen durch Datenschutzaufsichtsbehörden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400" dirty="0"/>
          </a:p>
          <a:p>
            <a:r>
              <a:rPr lang="de-DE" sz="1400" dirty="0">
                <a:hlinkClick r:id="rId2" action="ppaction://hlinkfile"/>
              </a:rPr>
              <a:t>DSGVO Auskunft</a:t>
            </a:r>
            <a:endParaRPr lang="de-DE" sz="1400" dirty="0"/>
          </a:p>
          <a:p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174893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Datenschutzrecht (DSGVO)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156D698A-3996-426A-A511-51E5F1329EC2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0656917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Rechtsgrundlage für die Datenverarbeitung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Informationspflichten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Datensparsamkeit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Sichere Kommunikation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Zugriffsrechte im Unternehmen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Lösch- und Aufbewahrungsfristen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Datenschutzverletzungen erkennen und melden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hlinkClick r:id="rId3" action="ppaction://hlinkfile"/>
              </a:rPr>
              <a:t>afm Datenschutzrichtlinie</a:t>
            </a: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hlinkClick r:id="rId4" action="ppaction://hlinkfile"/>
              </a:rPr>
              <a:t>afm Datenschutzrichtlinie Verhaltensregeln</a:t>
            </a: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hlinkClick r:id="rId5" action="ppaction://hlinkfile"/>
              </a:rPr>
              <a:t>afm Anleitung Verschlüsselung mobiler Datenträger-Endgeräte</a:t>
            </a: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hlinkClick r:id="rId6" action="ppaction://hlinkfile"/>
              </a:rPr>
              <a:t>afm Notfallplan</a:t>
            </a:r>
            <a:endParaRPr lang="de-DE" sz="1600" dirty="0"/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FE0522DC-BD00-478D-9C05-BA4373865F3F}"/>
              </a:ext>
            </a:extLst>
          </p:cNvPr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Einige wichtige Eckpunkte</a:t>
            </a:r>
          </a:p>
        </p:txBody>
      </p:sp>
    </p:spTree>
    <p:extLst>
      <p:ext uri="{BB962C8B-B14F-4D97-AF65-F5344CB8AC3E}">
        <p14:creationId xmlns:p14="http://schemas.microsoft.com/office/powerpoint/2010/main" val="1161709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Datenschutzrecht (DSGVO)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156D698A-3996-426A-A511-51E5F1329EC2}"/>
              </a:ext>
            </a:extLst>
          </p:cNvPr>
          <p:cNvSpPr txBox="1">
            <a:spLocks/>
          </p:cNvSpPr>
          <p:nvPr/>
        </p:nvSpPr>
        <p:spPr>
          <a:xfrm>
            <a:off x="565265" y="2210986"/>
            <a:ext cx="10656917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 Sicht vieler Maklerbetriebe liegt das größte Datenschutzrisiko heute weniger in der eigentlichen Beratung als in der Digitalisierung: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Cloud-Dienste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E-Mail-Kommunikation 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Homeoffice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mobile Endgeräte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externe IT-Dienstleister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KI-Anwendungen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700746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645377-58BC-4E5E-9364-B976D75FE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12A5DA-EFB4-4037-A019-4CC03979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Datenschutzrecht (DSGVO)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C407040-9D42-4979-90AA-D1632922D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863" y="1625249"/>
            <a:ext cx="4645872" cy="4797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CADE295E-654A-4E20-B453-3F8229153480}"/>
              </a:ext>
            </a:extLst>
          </p:cNvPr>
          <p:cNvSpPr txBox="1">
            <a:spLocks/>
          </p:cNvSpPr>
          <p:nvPr/>
        </p:nvSpPr>
        <p:spPr>
          <a:xfrm>
            <a:off x="6529267" y="2210986"/>
            <a:ext cx="4692915" cy="40817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111 verschickt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>
                <a:ea typeface="Calibri" panose="020F0502020204030204" pitchFamily="34" charset="0"/>
                <a:cs typeface="Times New Roman" panose="02020603050405020304" pitchFamily="18" charset="0"/>
              </a:rPr>
              <a:t>48 geöffnet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9 </a:t>
            </a:r>
            <a:r>
              <a:rPr lang="de-DE" sz="1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geklicket</a:t>
            </a:r>
            <a:endParaRPr lang="de-DE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285894758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2022-04-22 KRG</Template>
  <TotalTime>0</TotalTime>
  <Words>1621</Words>
  <Application>Microsoft Office PowerPoint</Application>
  <PresentationFormat>Breitbild</PresentationFormat>
  <Paragraphs>322</Paragraphs>
  <Slides>28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4" baseType="lpstr">
      <vt:lpstr>Arial</vt:lpstr>
      <vt:lpstr>Calibri</vt:lpstr>
      <vt:lpstr>Courier New</vt:lpstr>
      <vt:lpstr>Symbol</vt:lpstr>
      <vt:lpstr>Wingdings</vt:lpstr>
      <vt:lpstr>Design_afm</vt:lpstr>
      <vt:lpstr>PowerPoint-Präsentation</vt:lpstr>
      <vt:lpstr>Agenda</vt:lpstr>
      <vt:lpstr>rechtlichen Rahmenbedingungen im Vertrieb</vt:lpstr>
      <vt:lpstr>Beratungs- und Dokumentationspflichten</vt:lpstr>
      <vt:lpstr>Beratungs- und Dokumentationspflichten</vt:lpstr>
      <vt:lpstr>Datenschutzrecht (DSGVO)</vt:lpstr>
      <vt:lpstr>Datenschutzrecht (DSGVO)</vt:lpstr>
      <vt:lpstr>Datenschutzrecht (DSGVO)</vt:lpstr>
      <vt:lpstr>Datenschutzrecht (DSGVO)</vt:lpstr>
      <vt:lpstr>Datenschutzrecht (DSGVO)</vt:lpstr>
      <vt:lpstr>Datenschutzrecht (DSGVO)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rechtskonformer Umgang mit KI-Anwendungen</vt:lpstr>
      <vt:lpstr>Vielen Dank für Ihre Aufmerksamkeit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Ringo Wilken</dc:creator>
  <cp:lastModifiedBy>Wilken, Ringo</cp:lastModifiedBy>
  <cp:revision>819</cp:revision>
  <cp:lastPrinted>2019-08-21T13:01:55Z</cp:lastPrinted>
  <dcterms:created xsi:type="dcterms:W3CDTF">2022-04-08T12:13:21Z</dcterms:created>
  <dcterms:modified xsi:type="dcterms:W3CDTF">2026-06-18T12:06:15Z</dcterms:modified>
</cp:coreProperties>
</file>