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81" r:id="rId2"/>
    <p:sldId id="271" r:id="rId3"/>
    <p:sldId id="272" r:id="rId4"/>
    <p:sldId id="273" r:id="rId5"/>
    <p:sldId id="256" r:id="rId6"/>
    <p:sldId id="257" r:id="rId7"/>
    <p:sldId id="258" r:id="rId8"/>
    <p:sldId id="259" r:id="rId9"/>
    <p:sldId id="266" r:id="rId10"/>
    <p:sldId id="260" r:id="rId11"/>
    <p:sldId id="263" r:id="rId12"/>
    <p:sldId id="264" r:id="rId13"/>
    <p:sldId id="265" r:id="rId14"/>
    <p:sldId id="268" r:id="rId15"/>
    <p:sldId id="261" r:id="rId16"/>
    <p:sldId id="275" r:id="rId17"/>
    <p:sldId id="280" r:id="rId18"/>
    <p:sldId id="267" r:id="rId19"/>
    <p:sldId id="262" r:id="rId20"/>
    <p:sldId id="274" r:id="rId21"/>
    <p:sldId id="269" r:id="rId22"/>
    <p:sldId id="270" r:id="rId23"/>
    <p:sldId id="277" r:id="rId24"/>
    <p:sldId id="278" r:id="rId25"/>
    <p:sldId id="279" r:id="rId26"/>
    <p:sldId id="276" r:id="rId27"/>
    <p:sldId id="302" r:id="rId28"/>
    <p:sldId id="303" r:id="rId29"/>
    <p:sldId id="304" r:id="rId30"/>
    <p:sldId id="2147483642" r:id="rId31"/>
    <p:sldId id="2147483643" r:id="rId32"/>
    <p:sldId id="2147483644" r:id="rId33"/>
    <p:sldId id="2147483645" r:id="rId34"/>
    <p:sldId id="2147483646" r:id="rId35"/>
    <p:sldId id="2147483647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1190" r:id="rId70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C60000"/>
    <a:srgbClr val="D6D6D6"/>
    <a:srgbClr val="AAA295"/>
    <a:srgbClr val="5C87AA"/>
    <a:srgbClr val="137C9B"/>
    <a:srgbClr val="FF3399"/>
    <a:srgbClr val="EDEDED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94886" autoAdjust="0"/>
  </p:normalViewPr>
  <p:slideViewPr>
    <p:cSldViewPr snapToGrid="0" showGuides="1">
      <p:cViewPr varScale="1">
        <p:scale>
          <a:sx n="96" d="100"/>
          <a:sy n="96" d="100"/>
        </p:scale>
        <p:origin x="108" y="1248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4868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16.06.2026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16.06.2026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>
            <a:extLst>
              <a:ext uri="{FF2B5EF4-FFF2-40B4-BE49-F238E27FC236}">
                <a16:creationId xmlns:a16="http://schemas.microsoft.com/office/drawing/2014/main" id="{B3FCC295-31CC-476D-9B60-05C20A8E13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izenplatzhalter 2">
            <a:extLst>
              <a:ext uri="{FF2B5EF4-FFF2-40B4-BE49-F238E27FC236}">
                <a16:creationId xmlns:a16="http://schemas.microsoft.com/office/drawing/2014/main" id="{14BC1BAD-F0B3-4124-802F-B55995A671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DDA69D63-6B2D-4CDE-B5EC-8DE3B9B162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4FAF6FBD-7816-4B20-8F0C-611CA72F6E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de-DE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35467695-01EB-4482-9926-733B57768E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B1BFB2-DCFE-48B9-9CEC-34A7C9305BAA}" type="slidenum">
              <a:rPr lang="en-US" altLang="de-DE" smtClean="0">
                <a:latin typeface="Calibri" panose="020F0502020204030204" pitchFamily="34" charset="0"/>
              </a:rPr>
              <a:pPr/>
              <a:t>27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61AAAF5B-F4FB-4BA2-B1D8-33A4046C67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CB7AEC4C-A9D0-447D-B446-32C95C6E5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de-DE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3CF8D83F-631C-4BAB-8CFB-BE4B3CF7A6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8A6C91-EE41-4BCF-A27E-CB29FA9DE299}" type="slidenum">
              <a:rPr lang="en-US" altLang="de-DE" smtClean="0">
                <a:latin typeface="Calibri" panose="020F0502020204030204" pitchFamily="34" charset="0"/>
              </a:rPr>
              <a:pPr/>
              <a:t>60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553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7F0AACCF-56B9-4DE0-B34E-592B5F87AD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DB72C308-8081-40D1-A8BA-7252AB8DA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de-DE"/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26BB96F1-FE0E-4B86-A9ED-5AB47753CE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B762D5-E5EB-4084-A3AD-03427DE1CAEE}" type="slidenum">
              <a:rPr lang="en-US" altLang="de-DE" smtClean="0">
                <a:latin typeface="Calibri" panose="020F0502020204030204" pitchFamily="34" charset="0"/>
              </a:rPr>
              <a:pPr/>
              <a:t>61</a:t>
            </a:fld>
            <a:endParaRPr lang="en-US" altLang="de-D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0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0901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Markt 15%, wobei die Ausschließlichkeit den Makler schlägt, es gibt aber auch Unternehmen mit 80% </a:t>
            </a:r>
            <a:r>
              <a:rPr lang="de-DE" dirty="0" err="1"/>
              <a:t>Qoute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9628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8119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Fußball spielen / Handball oder </a:t>
            </a:r>
            <a:r>
              <a:rPr lang="de-DE" dirty="0" err="1"/>
              <a:t>Baskettball</a:t>
            </a:r>
            <a:endParaRPr lang="de-DE" dirty="0"/>
          </a:p>
          <a:p>
            <a:r>
              <a:rPr lang="de-DE" dirty="0"/>
              <a:t>Neues Denken und Handeln bei allen Kunden/ Gesprächen - sofort</a:t>
            </a:r>
          </a:p>
        </p:txBody>
      </p:sp>
    </p:spTree>
    <p:extLst>
      <p:ext uri="{BB962C8B-B14F-4D97-AF65-F5344CB8AC3E}">
        <p14:creationId xmlns:p14="http://schemas.microsoft.com/office/powerpoint/2010/main" val="202799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Studie Vanguard</a:t>
            </a:r>
          </a:p>
          <a:p>
            <a:pPr marL="228600" indent="-228600">
              <a:buAutoNum type="arabicPeriod"/>
            </a:pPr>
            <a:r>
              <a:rPr lang="de-DE" dirty="0"/>
              <a:t>Neukunden = Kundenkinder</a:t>
            </a:r>
          </a:p>
        </p:txBody>
      </p:sp>
    </p:spTree>
    <p:extLst>
      <p:ext uri="{BB962C8B-B14F-4D97-AF65-F5344CB8AC3E}">
        <p14:creationId xmlns:p14="http://schemas.microsoft.com/office/powerpoint/2010/main" val="4218160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 Rae für alles oder Kanzlei mit Spezialisten</a:t>
            </a:r>
          </a:p>
        </p:txBody>
      </p:sp>
    </p:spTree>
    <p:extLst>
      <p:ext uri="{BB962C8B-B14F-4D97-AF65-F5344CB8AC3E}">
        <p14:creationId xmlns:p14="http://schemas.microsoft.com/office/powerpoint/2010/main" val="1635933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Phase 1+2 kann jeder im SC selbst erledigen – Phase 3 lernen oder abgeben </a:t>
            </a:r>
          </a:p>
        </p:txBody>
      </p:sp>
    </p:spTree>
    <p:extLst>
      <p:ext uri="{BB962C8B-B14F-4D97-AF65-F5344CB8AC3E}">
        <p14:creationId xmlns:p14="http://schemas.microsoft.com/office/powerpoint/2010/main" val="3864458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Experten aus dem Vertriebsservice, in den Geschäftsstellen oder Büroübergreifend</a:t>
            </a:r>
          </a:p>
        </p:txBody>
      </p:sp>
    </p:spTree>
    <p:extLst>
      <p:ext uri="{BB962C8B-B14F-4D97-AF65-F5344CB8AC3E}">
        <p14:creationId xmlns:p14="http://schemas.microsoft.com/office/powerpoint/2010/main" val="967575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182E6A2-758C-481E-90DA-0898DEA2B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B1B57D5-A5B7-4E99-A2DD-34FE23550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584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62" r:id="rId3"/>
    <p:sldLayoutId id="2147483686" r:id="rId4"/>
    <p:sldLayoutId id="2147483684" r:id="rId5"/>
    <p:sldLayoutId id="2147483678" r:id="rId6"/>
    <p:sldLayoutId id="2147483685" r:id="rId7"/>
    <p:sldLayoutId id="2147483689" r:id="rId8"/>
    <p:sldLayoutId id="2147483679" r:id="rId9"/>
    <p:sldLayoutId id="2147483681" r:id="rId10"/>
    <p:sldLayoutId id="2147483680" r:id="rId11"/>
    <p:sldLayoutId id="2147483690" r:id="rId12"/>
    <p:sldLayoutId id="2147483682" r:id="rId13"/>
    <p:sldLayoutId id="2147483691" r:id="rId14"/>
    <p:sldLayoutId id="2147483687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25" orient="horz" pos="709" userDrawn="1">
          <p15:clr>
            <a:srgbClr val="F26B43"/>
          </p15:clr>
        </p15:guide>
        <p15:guide id="2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e-alt-werde-ich.d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feld 1">
            <a:extLst>
              <a:ext uri="{FF2B5EF4-FFF2-40B4-BE49-F238E27FC236}">
                <a16:creationId xmlns:a16="http://schemas.microsoft.com/office/drawing/2014/main" id="{3F8DA76F-DE93-4226-8759-92A7F8EC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8" y="1803400"/>
            <a:ext cx="11472862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4000" dirty="0">
                <a:solidFill>
                  <a:srgbClr val="1D2D4B"/>
                </a:solidFill>
              </a:rPr>
              <a:t>Zentralworkshop II - 2026</a:t>
            </a:r>
          </a:p>
          <a:p>
            <a:pPr algn="ctr" eaLnBrk="1" hangingPunct="1"/>
            <a:endParaRPr lang="de-DE" altLang="de-DE" sz="4000" dirty="0">
              <a:solidFill>
                <a:srgbClr val="1D2D4B"/>
              </a:solidFill>
            </a:endParaRPr>
          </a:p>
          <a:p>
            <a:pPr algn="ctr" eaLnBrk="1" hangingPunct="1"/>
            <a:r>
              <a:rPr lang="de-DE" altLang="de-DE" b="1" dirty="0">
                <a:solidFill>
                  <a:srgbClr val="1D2D4B"/>
                </a:solidFill>
                <a:cs typeface="Calibri" panose="020F0502020204030204" pitchFamily="34" charset="0"/>
              </a:rPr>
              <a:t>Ganzheitliche Ruhestandsplanung und Wiederanlageberatung</a:t>
            </a:r>
            <a:endParaRPr lang="de-DE" altLang="de-DE" sz="2800" dirty="0">
              <a:solidFill>
                <a:srgbClr val="1D2D4B"/>
              </a:solidFill>
            </a:endParaRPr>
          </a:p>
          <a:p>
            <a:pPr algn="ctr" eaLnBrk="1" hangingPunct="1"/>
            <a:endParaRPr lang="de-DE" altLang="de-DE" sz="2800" dirty="0">
              <a:solidFill>
                <a:srgbClr val="1D2D4B"/>
              </a:solidFill>
            </a:endParaRPr>
          </a:p>
          <a:p>
            <a:pPr algn="ctr" eaLnBrk="1" hangingPunct="1"/>
            <a:r>
              <a:rPr lang="de-DE" altLang="de-DE" sz="2000" dirty="0">
                <a:solidFill>
                  <a:srgbClr val="1D2D4B"/>
                </a:solidFill>
              </a:rPr>
              <a:t>Referenten: Carsten Hartwig und Michael Schiller</a:t>
            </a:r>
          </a:p>
          <a:p>
            <a:pPr algn="ctr" eaLnBrk="1" hangingPunct="1"/>
            <a:endParaRPr lang="de-DE" altLang="de-DE" sz="2000" dirty="0">
              <a:solidFill>
                <a:srgbClr val="1D2D4B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4F7E832-0930-3531-2B27-7808FCF11D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516CD9-1786-5CF8-21FE-01B59E3E65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Vorbereitet sein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436F42D-6150-2C7B-8901-7652EA83B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Vollmachten &amp; Verfügungen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Erben &amp; Schenken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Teamaufbau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2A894E9-26C9-1180-437D-7587FCB5E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Cross Selling</a:t>
            </a:r>
          </a:p>
        </p:txBody>
      </p:sp>
    </p:spTree>
    <p:extLst>
      <p:ext uri="{BB962C8B-B14F-4D97-AF65-F5344CB8AC3E}">
        <p14:creationId xmlns:p14="http://schemas.microsoft.com/office/powerpoint/2010/main" val="4106067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B071079-EC3B-433D-E512-01584F1C2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D5EC86-BAD9-EE16-7FFC-2611F4A92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Warum macht es Sinn in diesem Kontext jeden seiner Kunden anzusprechen?</a:t>
            </a:r>
          </a:p>
          <a:p>
            <a:endParaRPr lang="de-DE" dirty="0"/>
          </a:p>
          <a:p>
            <a:r>
              <a:rPr lang="de-DE" dirty="0"/>
              <a:t>	Kundenkinder = neue Kunden</a:t>
            </a:r>
          </a:p>
          <a:p>
            <a:endParaRPr lang="de-DE" dirty="0"/>
          </a:p>
          <a:p>
            <a:r>
              <a:rPr lang="de-DE" dirty="0"/>
              <a:t>	welchen Wert hat eine gute Vorbereitung, wenn der Fall der Fälle eintritt - Kundenbindung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9538A2-DCD5-F0FE-2282-69F308132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Cross Selling I Vollmachten &amp; Verfügungen</a:t>
            </a:r>
          </a:p>
        </p:txBody>
      </p:sp>
    </p:spTree>
    <p:extLst>
      <p:ext uri="{BB962C8B-B14F-4D97-AF65-F5344CB8AC3E}">
        <p14:creationId xmlns:p14="http://schemas.microsoft.com/office/powerpoint/2010/main" val="816421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A90A354-C34D-4832-72CC-BB654B3EC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8F1CD2-51CE-278B-8452-A09693D81A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Bis zu 70% der Erben wechseln den Berater – Vanguard-Studie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7A16DD-F465-8370-F43B-5BB99B9D4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Zukünftige Erben = neue Kunden</a:t>
            </a:r>
          </a:p>
          <a:p>
            <a:endParaRPr lang="de-DE" dirty="0"/>
          </a:p>
          <a:p>
            <a:r>
              <a:rPr lang="de-DE" dirty="0"/>
              <a:t>	Steuerliche Gestaltung = Kontakte zu Steuerberater und Rechtsanwälten = Aufbau eines 	Netzwerk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E8065E4-5BD8-FAA5-6A1A-2DC681CC4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Cross Selling I Erben &amp; Schenken</a:t>
            </a:r>
          </a:p>
        </p:txBody>
      </p:sp>
    </p:spTree>
    <p:extLst>
      <p:ext uri="{BB962C8B-B14F-4D97-AF65-F5344CB8AC3E}">
        <p14:creationId xmlns:p14="http://schemas.microsoft.com/office/powerpoint/2010/main" val="1014566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C0A6392-710C-24BB-DEC9-466E4260D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15F28C-F3CF-6F68-77BA-C4E3F127A6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Experten wirken anziehend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BD542A-EBF1-65CE-B36E-2472FFF36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Welche Kanzlei wirkt seriöser?</a:t>
            </a:r>
          </a:p>
          <a:p>
            <a:endParaRPr lang="de-DE" dirty="0"/>
          </a:p>
          <a:p>
            <a:r>
              <a:rPr lang="de-DE" dirty="0"/>
              <a:t>Vorvermittler der Kundenkinder I zukünftigen Erben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281E857-E63E-EBC5-2227-8E46CDA67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Cross Selling I Teamaufbau</a:t>
            </a:r>
          </a:p>
        </p:txBody>
      </p:sp>
    </p:spTree>
    <p:extLst>
      <p:ext uri="{BB962C8B-B14F-4D97-AF65-F5344CB8AC3E}">
        <p14:creationId xmlns:p14="http://schemas.microsoft.com/office/powerpoint/2010/main" val="536304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A600482-E469-5274-A5B0-0F903FBE0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4C4847-3540-EE62-8597-C560A66E7A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System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4F36116-3104-4924-BA31-E65CE9AA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Vertriebsservice I Tools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8CDDD01-DAD0-D425-698F-BBF9B86CA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755536"/>
            <a:ext cx="8805530" cy="494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61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7A8305D-9712-357E-D225-4884FAC43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FDB279-A727-0AAF-817A-E92A57A04A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Formulare und Menschen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EE2DC1-9871-F449-4F30-7C04F0DFD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Kurze Checklisten für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Wiederanlage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Vollmachten &amp; Verfügungen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Erben &amp; Schenken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Ruhestandsplanung</a:t>
            </a:r>
          </a:p>
          <a:p>
            <a:endParaRPr lang="de-DE" dirty="0"/>
          </a:p>
          <a:p>
            <a:r>
              <a:rPr lang="de-DE" dirty="0"/>
              <a:t>				Anpassungen der Merkblätter, des Service-Check und natürlich 					</a:t>
            </a:r>
            <a:r>
              <a:rPr lang="de-DE" dirty="0" err="1"/>
              <a:t>WebService</a:t>
            </a:r>
            <a:r>
              <a:rPr lang="de-DE" dirty="0"/>
              <a:t> als Gesprächsvorbereitung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57A8124-CCC6-9DA0-2626-EC5C38AB4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Vertriebsservice</a:t>
            </a:r>
          </a:p>
        </p:txBody>
      </p:sp>
    </p:spTree>
    <p:extLst>
      <p:ext uri="{BB962C8B-B14F-4D97-AF65-F5344CB8AC3E}">
        <p14:creationId xmlns:p14="http://schemas.microsoft.com/office/powerpoint/2010/main" val="236533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73BF66B-B0D4-B83C-A792-0E332E820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7F1F31-2C42-64E3-5E2C-917C20E8C4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Beratungskooperationen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084A76-1AFB-B14B-B053-8B04D5D29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Funktion unter Beweis gestellt bei Finanzierungen und Geldanlageberatungen</a:t>
            </a:r>
          </a:p>
          <a:p>
            <a:r>
              <a:rPr lang="de-DE" dirty="0"/>
              <a:t>Warum also auch nicht bei: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Erben &amp; Schenken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Wiederanlage von auslaufenden Altersvorsorgeverträgen</a:t>
            </a:r>
          </a:p>
          <a:p>
            <a:r>
              <a:rPr lang="de-DE" dirty="0"/>
              <a:t>Und warum nicht auch bei</a:t>
            </a:r>
          </a:p>
          <a:p>
            <a:r>
              <a:rPr lang="de-DE" dirty="0"/>
              <a:t>RUHESTANDSPLANUNG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F9A666D-CC6C-1965-0D3A-4675CC954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Vertriebsservice</a:t>
            </a:r>
          </a:p>
        </p:txBody>
      </p:sp>
    </p:spTree>
    <p:extLst>
      <p:ext uri="{BB962C8B-B14F-4D97-AF65-F5344CB8AC3E}">
        <p14:creationId xmlns:p14="http://schemas.microsoft.com/office/powerpoint/2010/main" val="191350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96987D2-E899-C171-89F1-5A8A89793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813474-A5A4-FA29-A8BA-7A99DEE8B5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Ansprache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CACF552-CDAA-953E-2B0C-1190CD04F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Vertriebsservice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9747D8-2C78-C031-80F6-13AFC8362C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71" y="2210986"/>
            <a:ext cx="7772400" cy="338193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45684CD-1E71-6D5B-347F-9933ADBD64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29" y="3754581"/>
            <a:ext cx="7772400" cy="257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2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C76406B-7C84-4C12-056F-7786E1CD6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6CF848F-5441-E603-C632-0BF44EEB6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4CF3C2-D98F-60DC-B9D1-D9F1511B8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1516150"/>
            <a:ext cx="8930893" cy="501856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AF5D1DE-26E2-6E72-A48E-5689F2C0D3BA}"/>
              </a:ext>
            </a:extLst>
          </p:cNvPr>
          <p:cNvSpPr txBox="1"/>
          <p:nvPr/>
        </p:nvSpPr>
        <p:spPr>
          <a:xfrm>
            <a:off x="9295113" y="1786270"/>
            <a:ext cx="2599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Jeder Generation schafft </a:t>
            </a:r>
          </a:p>
          <a:p>
            <a:r>
              <a:rPr lang="de-DE" dirty="0"/>
              <a:t>es ca. 7,5 Jahre länger auf</a:t>
            </a:r>
          </a:p>
          <a:p>
            <a:r>
              <a:rPr lang="de-DE" dirty="0"/>
              <a:t>der Welt zu sein</a:t>
            </a:r>
          </a:p>
        </p:txBody>
      </p:sp>
    </p:spTree>
    <p:extLst>
      <p:ext uri="{BB962C8B-B14F-4D97-AF65-F5344CB8AC3E}">
        <p14:creationId xmlns:p14="http://schemas.microsoft.com/office/powerpoint/2010/main" val="1095253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4F71720-776E-AB14-3FD2-6FC26A091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20A1F6-2587-9CA4-B3B7-E79630829A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Ruhestandsplanung </a:t>
            </a:r>
            <a:r>
              <a:rPr lang="de-DE" dirty="0" err="1"/>
              <a:t>afm</a:t>
            </a:r>
            <a:r>
              <a:rPr lang="de-DE" dirty="0"/>
              <a:t> like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7E806CE-CB42-3C43-03D6-F4E5E7B9F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www.wie-alt-werde-ich.de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ServiceCheck</a:t>
            </a:r>
            <a:r>
              <a:rPr lang="de-DE" dirty="0"/>
              <a:t> – Webservice / Vorbereitungsmail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340F958-2F34-830E-036B-ABDDDC2DA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1135905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A56A270-1EB3-5774-9DF6-081FED4A1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3733CF-0B65-6587-A594-29ED406283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Wo kommen wir her – wo wollen wir hin?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8F8EF87-BEFB-0EB4-C204-B8241BBFDC7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Stichworte</a:t>
            </a:r>
          </a:p>
          <a:p>
            <a:r>
              <a:rPr lang="de-DE" dirty="0"/>
              <a:t>1993 – Finanzdienstleister – ABS Arbeitsweise</a:t>
            </a:r>
          </a:p>
          <a:p>
            <a:r>
              <a:rPr lang="de-DE" dirty="0"/>
              <a:t>	19.. – Ausweitung der Altersvorsorgeberatung auf </a:t>
            </a:r>
            <a:r>
              <a:rPr lang="de-DE" dirty="0" err="1"/>
              <a:t>bAV</a:t>
            </a:r>
            <a:r>
              <a:rPr lang="de-DE" dirty="0"/>
              <a:t>, größere Orientierung auf laufende 	Courtagen</a:t>
            </a:r>
          </a:p>
          <a:p>
            <a:r>
              <a:rPr lang="de-DE" dirty="0"/>
              <a:t>		2004ff – Altersvorsorge nimmt größten Anteil am Umsatz ein (Riester &amp; 				</a:t>
            </a:r>
            <a:r>
              <a:rPr lang="de-DE" dirty="0" err="1"/>
              <a:t>BasisRente</a:t>
            </a:r>
            <a:r>
              <a:rPr lang="de-DE" dirty="0"/>
              <a:t>, </a:t>
            </a:r>
            <a:r>
              <a:rPr lang="de-DE" dirty="0" err="1"/>
              <a:t>bAV</a:t>
            </a:r>
            <a:r>
              <a:rPr lang="de-DE" dirty="0"/>
              <a:t>, LV-RV-FRV)</a:t>
            </a:r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6268AD3-6BE0-0996-DA03-DF6C0516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Ist Stand</a:t>
            </a:r>
          </a:p>
        </p:txBody>
      </p:sp>
    </p:spTree>
    <p:extLst>
      <p:ext uri="{BB962C8B-B14F-4D97-AF65-F5344CB8AC3E}">
        <p14:creationId xmlns:p14="http://schemas.microsoft.com/office/powerpoint/2010/main" val="2546454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41BDD41-4FD0-7CED-6E3F-01F42A6A0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BBAFE70-E13E-4756-C26E-38DCF119A8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Ruhestandsplanung </a:t>
            </a:r>
            <a:r>
              <a:rPr lang="de-DE" dirty="0" err="1"/>
              <a:t>afm</a:t>
            </a:r>
            <a:r>
              <a:rPr lang="de-DE" dirty="0"/>
              <a:t> like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0633AE-EA84-3F5E-3D42-44FEAE979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FinanzPlaner24</a:t>
            </a:r>
          </a:p>
          <a:p>
            <a:r>
              <a:rPr lang="de-DE" dirty="0"/>
              <a:t>		Wer ein Leben lang Kosten hat, braucht auch ein Leben lang Einnahmen I 			Einnahmen ./. Ausgaben I Liquiditätsplanung</a:t>
            </a:r>
          </a:p>
          <a:p>
            <a:endParaRPr lang="de-DE" dirty="0"/>
          </a:p>
          <a:p>
            <a:r>
              <a:rPr lang="de-DE" dirty="0"/>
              <a:t>		Ruhestandsdisplay</a:t>
            </a:r>
          </a:p>
          <a:p>
            <a:endParaRPr lang="de-DE" dirty="0"/>
          </a:p>
          <a:p>
            <a:r>
              <a:rPr lang="de-DE" dirty="0" err="1"/>
              <a:t>SmartConsult</a:t>
            </a:r>
            <a:r>
              <a:rPr lang="de-DE" dirty="0"/>
              <a:t>, </a:t>
            </a:r>
            <a:r>
              <a:rPr lang="de-DE" dirty="0" err="1"/>
              <a:t>finfire</a:t>
            </a:r>
            <a:r>
              <a:rPr lang="de-DE" dirty="0"/>
              <a:t> …</a:t>
            </a:r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DFF5DB9-34C2-C985-E929-850236F45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4174859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698F6A9-7095-60E0-2D6F-C95D01724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83F55B-8534-C791-EB3C-3DDF9724DB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Sicherheiten versus Chancen – nur eine Idee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604A548-3A82-CFFB-257F-4A4DA9E23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F7BABB-A633-C1A4-5B33-1A051EF59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210986"/>
            <a:ext cx="7772400" cy="436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29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B442487-A3A4-B1D0-7178-1A0D640FE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54AFC7-32D2-1F06-066B-464B68413E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/>
              <a:t>Wunderbare Geldvermehrung mit der BasisRente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9B2990A-575A-91AE-223F-8F2EFBE79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 I Vertriebsidee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E6FEDBA-42A0-5D9F-D84D-B6798E1B7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74887"/>
            <a:ext cx="7772400" cy="387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1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2CEB691-B907-3445-D4FD-99137E562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6D2CB0C-A04F-1B18-F6AE-89E501C96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 I Vertriebsidee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8E7B78C-4B39-9B13-ABDD-5C5E68F649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5" y="1944913"/>
            <a:ext cx="9374409" cy="465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09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7DFFBE0-1171-28D2-2912-CB3B4CCB8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5E0D61C-425B-50C1-EC14-BC3A03CE9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 I Vertriebsidee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AD5B7C-63EB-CD82-26F6-2C2269C94C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9" y="1556411"/>
            <a:ext cx="7772400" cy="385875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C112E4C-2CAA-E3F7-B1B6-A7D389886B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714" y="2351525"/>
            <a:ext cx="7772400" cy="38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10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E730C11-C4DE-EDCC-FEC0-DE0185862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57F2AF4-4E03-7863-15E3-48B5BD32C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 I Vertriebsidee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56A6917-B360-8DDD-9BC1-6FA05772C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84" y="1580593"/>
            <a:ext cx="7772400" cy="388130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78A6343-124B-35B5-B13F-A4D36A24A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647" y="2758417"/>
            <a:ext cx="7772400" cy="388130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131A47B-D7E5-32AC-ABC0-14F6AF78A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696" y="1548027"/>
            <a:ext cx="5371331" cy="516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3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A0C3B85-9C1C-E598-4950-D5FFDE8A8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E55A20-6B10-D41D-A343-AD0F2FF215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Ruhestandsdisplay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80F5064-07DC-7A71-1931-3D8D8D04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29419870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598925E-4755-46F8-AB0A-C2BAE9F7CF12}"/>
              </a:ext>
            </a:extLst>
          </p:cNvPr>
          <p:cNvSpPr/>
          <p:nvPr/>
        </p:nvSpPr>
        <p:spPr>
          <a:xfrm>
            <a:off x="661988" y="1747838"/>
            <a:ext cx="7934325" cy="590550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>
              <a:lnSpc>
                <a:spcPct val="104000"/>
              </a:lnSpc>
              <a:defRPr/>
            </a:pPr>
            <a:r>
              <a:rPr lang="en-US" sz="3667" b="1" dirty="0">
                <a:solidFill>
                  <a:srgbClr val="1D2D4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Ziele &amp; Wünsche – Priorisierung</a:t>
            </a:r>
            <a:endParaRPr lang="en-US" sz="3667" dirty="0"/>
          </a:p>
        </p:txBody>
      </p:sp>
      <p:sp>
        <p:nvSpPr>
          <p:cNvPr id="55299" name="Shape 1">
            <a:extLst>
              <a:ext uri="{FF2B5EF4-FFF2-40B4-BE49-F238E27FC236}">
                <a16:creationId xmlns:a16="http://schemas.microsoft.com/office/drawing/2014/main" id="{9C9BE6D3-2DF1-4F23-97B4-ECECD845E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988" y="2717800"/>
            <a:ext cx="3497262" cy="1101725"/>
          </a:xfrm>
          <a:prstGeom prst="roundRect">
            <a:avLst>
              <a:gd name="adj" fmla="val 7204"/>
            </a:avLst>
          </a:prstGeom>
          <a:solidFill>
            <a:srgbClr val="CCE8FF"/>
          </a:solidFill>
          <a:ln w="4763">
            <a:solidFill>
              <a:srgbClr val="B2CEE5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55300" name="Text 2">
            <a:extLst>
              <a:ext uri="{FF2B5EF4-FFF2-40B4-BE49-F238E27FC236}">
                <a16:creationId xmlns:a16="http://schemas.microsoft.com/office/drawing/2014/main" id="{D3CBB7A0-0FE4-48F2-9B05-5F5786F3B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2913063"/>
            <a:ext cx="2362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01</a:t>
            </a:r>
            <a:endParaRPr lang="en-US" altLang="de-DE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DBDB2AF-4239-4A5F-8D05-40D1A2C42833}"/>
              </a:ext>
            </a:extLst>
          </p:cNvPr>
          <p:cNvSpPr/>
          <p:nvPr/>
        </p:nvSpPr>
        <p:spPr>
          <a:xfrm>
            <a:off x="857250" y="3321050"/>
            <a:ext cx="3105150" cy="303213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>
              <a:lnSpc>
                <a:spcPct val="133000"/>
              </a:lnSpc>
              <a:defRPr/>
            </a:pPr>
            <a:r>
              <a:rPr lang="en-US" sz="1467" dirty="0">
                <a:solidFill>
                  <a:srgbClr val="1D2D4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Vorzeitig in Rente gehen</a:t>
            </a:r>
            <a:endParaRPr lang="en-US" sz="1467" dirty="0"/>
          </a:p>
        </p:txBody>
      </p:sp>
      <p:sp>
        <p:nvSpPr>
          <p:cNvPr id="55302" name="Shape 4">
            <a:extLst>
              <a:ext uri="{FF2B5EF4-FFF2-40B4-BE49-F238E27FC236}">
                <a16:creationId xmlns:a16="http://schemas.microsoft.com/office/drawing/2014/main" id="{11E622C5-F288-42AB-A638-40D3A48CD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2717800"/>
            <a:ext cx="3495675" cy="1101725"/>
          </a:xfrm>
          <a:prstGeom prst="roundRect">
            <a:avLst>
              <a:gd name="adj" fmla="val 7204"/>
            </a:avLst>
          </a:prstGeom>
          <a:solidFill>
            <a:srgbClr val="CCE8FF"/>
          </a:solidFill>
          <a:ln w="4763">
            <a:solidFill>
              <a:srgbClr val="B2CEE5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55303" name="Text 5">
            <a:extLst>
              <a:ext uri="{FF2B5EF4-FFF2-40B4-BE49-F238E27FC236}">
                <a16:creationId xmlns:a16="http://schemas.microsoft.com/office/drawing/2014/main" id="{58044F1C-10BE-4A9B-8A6D-87663CF2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3425" y="2913063"/>
            <a:ext cx="2362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02</a:t>
            </a:r>
            <a:endParaRPr lang="en-US" altLang="de-DE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92B2FF1-EFD5-4260-91E5-2F006F190635}"/>
              </a:ext>
            </a:extLst>
          </p:cNvPr>
          <p:cNvSpPr/>
          <p:nvPr/>
        </p:nvSpPr>
        <p:spPr>
          <a:xfrm>
            <a:off x="4543425" y="3321050"/>
            <a:ext cx="3105150" cy="303213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>
              <a:lnSpc>
                <a:spcPct val="133000"/>
              </a:lnSpc>
              <a:defRPr/>
            </a:pPr>
            <a:r>
              <a:rPr lang="en-US" sz="1467" dirty="0">
                <a:solidFill>
                  <a:srgbClr val="1D2D4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Immobilie als Altersvorsorge</a:t>
            </a:r>
            <a:endParaRPr lang="en-US" sz="1467" dirty="0"/>
          </a:p>
        </p:txBody>
      </p:sp>
      <p:sp>
        <p:nvSpPr>
          <p:cNvPr id="55305" name="Shape 7">
            <a:extLst>
              <a:ext uri="{FF2B5EF4-FFF2-40B4-BE49-F238E27FC236}">
                <a16:creationId xmlns:a16="http://schemas.microsoft.com/office/drawing/2014/main" id="{CBDACD75-0654-4898-B22C-75313A20C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0" y="2717800"/>
            <a:ext cx="3497263" cy="1101725"/>
          </a:xfrm>
          <a:prstGeom prst="roundRect">
            <a:avLst>
              <a:gd name="adj" fmla="val 7204"/>
            </a:avLst>
          </a:prstGeom>
          <a:solidFill>
            <a:srgbClr val="CCE8FF"/>
          </a:solidFill>
          <a:ln w="4763">
            <a:solidFill>
              <a:srgbClr val="B2CEE5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55306" name="Text 8">
            <a:extLst>
              <a:ext uri="{FF2B5EF4-FFF2-40B4-BE49-F238E27FC236}">
                <a16:creationId xmlns:a16="http://schemas.microsoft.com/office/drawing/2014/main" id="{E0C4F7BD-27AD-488F-9CA1-3944ACD9B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2913063"/>
            <a:ext cx="2362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03</a:t>
            </a:r>
            <a:endParaRPr lang="en-US" altLang="de-DE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5705FAB-D35D-4E5A-A420-7FF4DBC8641B}"/>
              </a:ext>
            </a:extLst>
          </p:cNvPr>
          <p:cNvSpPr/>
          <p:nvPr/>
        </p:nvSpPr>
        <p:spPr>
          <a:xfrm>
            <a:off x="8229600" y="3321050"/>
            <a:ext cx="3105150" cy="303213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>
              <a:lnSpc>
                <a:spcPct val="133000"/>
              </a:lnSpc>
              <a:defRPr/>
            </a:pPr>
            <a:r>
              <a:rPr lang="en-US" sz="1467" dirty="0">
                <a:solidFill>
                  <a:srgbClr val="1D2D4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Vermögen aufbauen</a:t>
            </a:r>
            <a:endParaRPr lang="en-US" sz="1467" dirty="0"/>
          </a:p>
        </p:txBody>
      </p:sp>
      <p:sp>
        <p:nvSpPr>
          <p:cNvPr id="55308" name="Shape 10">
            <a:extLst>
              <a:ext uri="{FF2B5EF4-FFF2-40B4-BE49-F238E27FC236}">
                <a16:creationId xmlns:a16="http://schemas.microsoft.com/office/drawing/2014/main" id="{23A3F5EC-E1CC-48F1-830A-FE5E44BBD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988" y="4008438"/>
            <a:ext cx="5338762" cy="1101725"/>
          </a:xfrm>
          <a:prstGeom prst="roundRect">
            <a:avLst>
              <a:gd name="adj" fmla="val 7204"/>
            </a:avLst>
          </a:prstGeom>
          <a:solidFill>
            <a:srgbClr val="CCE8FF"/>
          </a:solidFill>
          <a:ln w="4763">
            <a:solidFill>
              <a:srgbClr val="B2CEE5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55309" name="Text 11">
            <a:extLst>
              <a:ext uri="{FF2B5EF4-FFF2-40B4-BE49-F238E27FC236}">
                <a16:creationId xmlns:a16="http://schemas.microsoft.com/office/drawing/2014/main" id="{FE803FA6-A027-4D0D-8752-4E8876B2F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4203700"/>
            <a:ext cx="2362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04</a:t>
            </a:r>
            <a:endParaRPr lang="en-US" altLang="de-DE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3A6A58A-B2E1-4B13-8ECD-FE597062CA8A}"/>
              </a:ext>
            </a:extLst>
          </p:cNvPr>
          <p:cNvSpPr/>
          <p:nvPr/>
        </p:nvSpPr>
        <p:spPr>
          <a:xfrm>
            <a:off x="857250" y="4611688"/>
            <a:ext cx="4948238" cy="30321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>
              <a:lnSpc>
                <a:spcPct val="133000"/>
              </a:lnSpc>
              <a:defRPr/>
            </a:pPr>
            <a:r>
              <a:rPr lang="en-US" sz="1467" dirty="0">
                <a:solidFill>
                  <a:srgbClr val="1D2D4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Vermögen strukturieren</a:t>
            </a:r>
            <a:endParaRPr lang="en-US" sz="1467" dirty="0"/>
          </a:p>
        </p:txBody>
      </p:sp>
      <p:sp>
        <p:nvSpPr>
          <p:cNvPr id="55311" name="Shape 13">
            <a:extLst>
              <a:ext uri="{FF2B5EF4-FFF2-40B4-BE49-F238E27FC236}">
                <a16:creationId xmlns:a16="http://schemas.microsoft.com/office/drawing/2014/main" id="{BF52CE53-A856-45BD-AE23-49EE4C5DA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250" y="4008438"/>
            <a:ext cx="5338763" cy="1101725"/>
          </a:xfrm>
          <a:prstGeom prst="roundRect">
            <a:avLst>
              <a:gd name="adj" fmla="val 7204"/>
            </a:avLst>
          </a:prstGeom>
          <a:solidFill>
            <a:srgbClr val="CCE8FF"/>
          </a:solidFill>
          <a:ln w="4763">
            <a:solidFill>
              <a:srgbClr val="B2CEE5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sp>
        <p:nvSpPr>
          <p:cNvPr id="55312" name="Text 14">
            <a:extLst>
              <a:ext uri="{FF2B5EF4-FFF2-40B4-BE49-F238E27FC236}">
                <a16:creationId xmlns:a16="http://schemas.microsoft.com/office/drawing/2014/main" id="{52BF0BE3-1813-4DE7-A240-19F6E6475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513" y="4203700"/>
            <a:ext cx="2362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05</a:t>
            </a:r>
            <a:endParaRPr lang="en-US" altLang="de-DE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59F4AD5-FD48-4B1E-8528-FED73F7771A5}"/>
              </a:ext>
            </a:extLst>
          </p:cNvPr>
          <p:cNvSpPr/>
          <p:nvPr/>
        </p:nvSpPr>
        <p:spPr>
          <a:xfrm>
            <a:off x="6386513" y="4611688"/>
            <a:ext cx="4948237" cy="303212"/>
          </a:xfrm>
          <a:prstGeom prst="rect">
            <a:avLst/>
          </a:prstGeom>
          <a:noFill/>
          <a:ln/>
        </p:spPr>
        <p:txBody>
          <a:bodyPr wrap="none" lIns="0" tIns="0" rIns="0" bIns="0"/>
          <a:lstStyle/>
          <a:p>
            <a:pPr>
              <a:lnSpc>
                <a:spcPct val="133000"/>
              </a:lnSpc>
              <a:defRPr/>
            </a:pPr>
            <a:r>
              <a:rPr lang="en-US" sz="1467" dirty="0">
                <a:solidFill>
                  <a:srgbClr val="1D2D4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Finanzielle Unabhängigkeit</a:t>
            </a:r>
            <a:endParaRPr lang="en-US" sz="1467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platzhalter 2">
            <a:extLst>
              <a:ext uri="{FF2B5EF4-FFF2-40B4-BE49-F238E27FC236}">
                <a16:creationId xmlns:a16="http://schemas.microsoft.com/office/drawing/2014/main" id="{179F7A83-1063-459E-8468-B8BE998A9E7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369888" y="2281238"/>
            <a:ext cx="11342687" cy="3811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Wer nutzt das Tool aktuell?</a:t>
            </a:r>
          </a:p>
          <a:p>
            <a:endParaRPr lang="de-DE" altLang="de-DE"/>
          </a:p>
          <a:p>
            <a:r>
              <a:rPr lang="de-DE" altLang="de-DE"/>
              <a:t>Wofür?</a:t>
            </a:r>
          </a:p>
        </p:txBody>
      </p:sp>
      <p:sp>
        <p:nvSpPr>
          <p:cNvPr id="61443" name="Titel 3">
            <a:extLst>
              <a:ext uri="{FF2B5EF4-FFF2-40B4-BE49-F238E27FC236}">
                <a16:creationId xmlns:a16="http://schemas.microsoft.com/office/drawing/2014/main" id="{7F72F932-FF3D-4FE1-B3E8-96E5F6A2E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3538" y="379413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Nutzung aktuell</a:t>
            </a:r>
          </a:p>
        </p:txBody>
      </p:sp>
      <p:sp>
        <p:nvSpPr>
          <p:cNvPr id="61444" name="Foliennummernplatzhalter 4">
            <a:extLst>
              <a:ext uri="{FF2B5EF4-FFF2-40B4-BE49-F238E27FC236}">
                <a16:creationId xmlns:a16="http://schemas.microsoft.com/office/drawing/2014/main" id="{A3A3C7EA-E8AF-46F5-B3C7-E63C79CF1D8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28</a:t>
            </a:fld>
            <a:endParaRPr lang="de-DE" altLang="de-DE">
              <a:solidFill>
                <a:srgbClr val="1D2D4B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el 3">
            <a:extLst>
              <a:ext uri="{FF2B5EF4-FFF2-40B4-BE49-F238E27FC236}">
                <a16:creationId xmlns:a16="http://schemas.microsoft.com/office/drawing/2014/main" id="{E65319CE-F5EB-4DC8-A4CE-C2EB2A4D77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Keine statische Betrachtung!</a:t>
            </a:r>
          </a:p>
        </p:txBody>
      </p:sp>
      <p:sp>
        <p:nvSpPr>
          <p:cNvPr id="64515" name="Foliennummernplatzhalter 4">
            <a:extLst>
              <a:ext uri="{FF2B5EF4-FFF2-40B4-BE49-F238E27FC236}">
                <a16:creationId xmlns:a16="http://schemas.microsoft.com/office/drawing/2014/main" id="{AC89486B-9928-44A5-8E63-3D75E12BB8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29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4516" name="Grafik 4">
            <a:extLst>
              <a:ext uri="{FF2B5EF4-FFF2-40B4-BE49-F238E27FC236}">
                <a16:creationId xmlns:a16="http://schemas.microsoft.com/office/drawing/2014/main" id="{15C72578-551E-4DB8-9DD6-E9772FC5A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8" y="1955800"/>
            <a:ext cx="9534525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DBDE939-BAD3-6F91-075A-D57977890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EE6E9D-8142-1F61-724E-D2DE0AB6C1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/>
              <a:t>Wiederanlageqoute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296016F-B2E1-06CD-9393-7FAE8C5BC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BD4B379-0958-3171-205B-48ECC06E7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Ist Stand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27C3D3E-27FC-AF8A-D782-2E318058D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444" y="1535681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1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el 3">
            <a:extLst>
              <a:ext uri="{FF2B5EF4-FFF2-40B4-BE49-F238E27FC236}">
                <a16:creationId xmlns:a16="http://schemas.microsoft.com/office/drawing/2014/main" id="{701957F5-E367-4E80-A410-932A498AC70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Ruhestandsdisplay – das einzige dynamische Planungstool</a:t>
            </a:r>
          </a:p>
        </p:txBody>
      </p:sp>
      <p:sp>
        <p:nvSpPr>
          <p:cNvPr id="62467" name="Foliennummernplatzhalter 4">
            <a:extLst>
              <a:ext uri="{FF2B5EF4-FFF2-40B4-BE49-F238E27FC236}">
                <a16:creationId xmlns:a16="http://schemas.microsoft.com/office/drawing/2014/main" id="{3E6CB1D7-E20B-4599-BBE1-72FE25C26E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30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2468" name="Grafik 4">
            <a:extLst>
              <a:ext uri="{FF2B5EF4-FFF2-40B4-BE49-F238E27FC236}">
                <a16:creationId xmlns:a16="http://schemas.microsoft.com/office/drawing/2014/main" id="{C661DC69-6DFA-4945-9F51-8A35519DA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565275"/>
            <a:ext cx="8958263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el 3">
            <a:extLst>
              <a:ext uri="{FF2B5EF4-FFF2-40B4-BE49-F238E27FC236}">
                <a16:creationId xmlns:a16="http://schemas.microsoft.com/office/drawing/2014/main" id="{F13FA6ED-4B89-4019-8FC1-FAEB985F93B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Vermögensformel</a:t>
            </a:r>
          </a:p>
        </p:txBody>
      </p:sp>
      <p:sp>
        <p:nvSpPr>
          <p:cNvPr id="63491" name="Foliennummernplatzhalter 4">
            <a:extLst>
              <a:ext uri="{FF2B5EF4-FFF2-40B4-BE49-F238E27FC236}">
                <a16:creationId xmlns:a16="http://schemas.microsoft.com/office/drawing/2014/main" id="{09DB280A-57F4-4BBC-8DB3-EDB24FE8DD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31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3492" name="Grafik 4">
            <a:extLst>
              <a:ext uri="{FF2B5EF4-FFF2-40B4-BE49-F238E27FC236}">
                <a16:creationId xmlns:a16="http://schemas.microsoft.com/office/drawing/2014/main" id="{DE3AEA19-9B62-4B04-9407-9EF811730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1733550"/>
            <a:ext cx="6784975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el 3">
            <a:extLst>
              <a:ext uri="{FF2B5EF4-FFF2-40B4-BE49-F238E27FC236}">
                <a16:creationId xmlns:a16="http://schemas.microsoft.com/office/drawing/2014/main" id="{D897D3D0-BF6C-41F4-8C2C-B0FB6BE2F7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Lebenserwartung – welche Werte nehme ich?</a:t>
            </a:r>
          </a:p>
        </p:txBody>
      </p:sp>
      <p:sp>
        <p:nvSpPr>
          <p:cNvPr id="65539" name="Foliennummernplatzhalter 4">
            <a:extLst>
              <a:ext uri="{FF2B5EF4-FFF2-40B4-BE49-F238E27FC236}">
                <a16:creationId xmlns:a16="http://schemas.microsoft.com/office/drawing/2014/main" id="{759C1107-5A21-43CC-AE28-B57A6E29E8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32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5540" name="Grafik 4">
            <a:extLst>
              <a:ext uri="{FF2B5EF4-FFF2-40B4-BE49-F238E27FC236}">
                <a16:creationId xmlns:a16="http://schemas.microsoft.com/office/drawing/2014/main" id="{8119A647-0E25-483A-87B0-E50B015F9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1828800"/>
            <a:ext cx="911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 3">
            <a:extLst>
              <a:ext uri="{FF2B5EF4-FFF2-40B4-BE49-F238E27FC236}">
                <a16:creationId xmlns:a16="http://schemas.microsoft.com/office/drawing/2014/main" id="{DC0396F5-C326-45DA-866A-4AF42C86FC6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Inflation in der Planung</a:t>
            </a:r>
          </a:p>
        </p:txBody>
      </p:sp>
      <p:sp>
        <p:nvSpPr>
          <p:cNvPr id="66563" name="Foliennummernplatzhalter 4">
            <a:extLst>
              <a:ext uri="{FF2B5EF4-FFF2-40B4-BE49-F238E27FC236}">
                <a16:creationId xmlns:a16="http://schemas.microsoft.com/office/drawing/2014/main" id="{94E1A1C5-9FE9-4FEF-BAE0-DE14AE18FC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33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6564" name="Grafik 4">
            <a:extLst>
              <a:ext uri="{FF2B5EF4-FFF2-40B4-BE49-F238E27FC236}">
                <a16:creationId xmlns:a16="http://schemas.microsoft.com/office/drawing/2014/main" id="{FFC53E2A-FC21-400D-B017-1F12ADFE6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1695450"/>
            <a:ext cx="8636000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3">
            <a:extLst>
              <a:ext uri="{FF2B5EF4-FFF2-40B4-BE49-F238E27FC236}">
                <a16:creationId xmlns:a16="http://schemas.microsoft.com/office/drawing/2014/main" id="{D9430894-39AA-4F77-8CA0-A3BC7CC0BEE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Darstellungsweisen</a:t>
            </a:r>
          </a:p>
        </p:txBody>
      </p:sp>
      <p:sp>
        <p:nvSpPr>
          <p:cNvPr id="67587" name="Foliennummernplatzhalter 4">
            <a:extLst>
              <a:ext uri="{FF2B5EF4-FFF2-40B4-BE49-F238E27FC236}">
                <a16:creationId xmlns:a16="http://schemas.microsoft.com/office/drawing/2014/main" id="{3AF85A8A-E4E2-4EA5-98F4-21B9333BA0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34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7588" name="Grafik 5">
            <a:extLst>
              <a:ext uri="{FF2B5EF4-FFF2-40B4-BE49-F238E27FC236}">
                <a16:creationId xmlns:a16="http://schemas.microsoft.com/office/drawing/2014/main" id="{8088FA11-4D6C-43CD-AF0F-264952E60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243138"/>
            <a:ext cx="5580062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Grafik 6">
            <a:extLst>
              <a:ext uri="{FF2B5EF4-FFF2-40B4-BE49-F238E27FC236}">
                <a16:creationId xmlns:a16="http://schemas.microsoft.com/office/drawing/2014/main" id="{B1800ADF-7056-461B-AE26-C3F2EB705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2241550"/>
            <a:ext cx="62007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el 3">
            <a:extLst>
              <a:ext uri="{FF2B5EF4-FFF2-40B4-BE49-F238E27FC236}">
                <a16:creationId xmlns:a16="http://schemas.microsoft.com/office/drawing/2014/main" id="{4438DADB-9EB1-4485-AEE6-13F4FFFA7FB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 - Arbeitsablauf</a:t>
            </a:r>
          </a:p>
        </p:txBody>
      </p:sp>
      <p:sp>
        <p:nvSpPr>
          <p:cNvPr id="68611" name="Foliennummernplatzhalter 4">
            <a:extLst>
              <a:ext uri="{FF2B5EF4-FFF2-40B4-BE49-F238E27FC236}">
                <a16:creationId xmlns:a16="http://schemas.microsoft.com/office/drawing/2014/main" id="{3185CA13-E439-4986-A0D6-9B1D6A5001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35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8612" name="Grafik 5">
            <a:extLst>
              <a:ext uri="{FF2B5EF4-FFF2-40B4-BE49-F238E27FC236}">
                <a16:creationId xmlns:a16="http://schemas.microsoft.com/office/drawing/2014/main" id="{7BC28143-0FBE-4C53-9396-614714890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1598613"/>
            <a:ext cx="4759325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Grafik 6">
            <a:extLst>
              <a:ext uri="{FF2B5EF4-FFF2-40B4-BE49-F238E27FC236}">
                <a16:creationId xmlns:a16="http://schemas.microsoft.com/office/drawing/2014/main" id="{3EC2AC60-2615-41C6-9372-573092C91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3675063"/>
            <a:ext cx="6767512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Grafik 7">
            <a:extLst>
              <a:ext uri="{FF2B5EF4-FFF2-40B4-BE49-F238E27FC236}">
                <a16:creationId xmlns:a16="http://schemas.microsoft.com/office/drawing/2014/main" id="{8CA17B6C-DE29-476A-ADF5-C226F4F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4700588"/>
            <a:ext cx="6767512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5" name="Textfeld 9">
            <a:extLst>
              <a:ext uri="{FF2B5EF4-FFF2-40B4-BE49-F238E27FC236}">
                <a16:creationId xmlns:a16="http://schemas.microsoft.com/office/drawing/2014/main" id="{BFF6C638-EBB5-46D0-B2AA-41A99F034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3743325"/>
            <a:ext cx="6099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altLang="de-DE" sz="1200">
                <a:ea typeface="Calibri" panose="020F0502020204030204" pitchFamily="34" charset="0"/>
                <a:cs typeface="Times New Roman" panose="02020603050405020304" pitchFamily="18" charset="0"/>
              </a:rPr>
              <a:t>Smart Consult </a:t>
            </a:r>
            <a:r>
              <a:rPr lang="de-DE" altLang="de-DE" sz="120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de-DE" altLang="de-DE" sz="1200">
                <a:ea typeface="Calibri" panose="020F0502020204030204" pitchFamily="34" charset="0"/>
                <a:cs typeface="Times New Roman" panose="02020603050405020304" pitchFamily="18" charset="0"/>
              </a:rPr>
              <a:t> aktuellen Kunden exportieren</a:t>
            </a:r>
          </a:p>
        </p:txBody>
      </p:sp>
      <p:sp>
        <p:nvSpPr>
          <p:cNvPr id="68616" name="Textfeld 11">
            <a:extLst>
              <a:ext uri="{FF2B5EF4-FFF2-40B4-BE49-F238E27FC236}">
                <a16:creationId xmlns:a16="http://schemas.microsoft.com/office/drawing/2014/main" id="{A11A8651-F3C0-49C6-B537-E391CB0F4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5391150"/>
            <a:ext cx="61007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altLang="de-DE" sz="1200">
                <a:ea typeface="Calibri" panose="020F0502020204030204" pitchFamily="34" charset="0"/>
                <a:cs typeface="Times New Roman" panose="02020603050405020304" pitchFamily="18" charset="0"/>
              </a:rPr>
              <a:t>FP / neuen Fall anlegen und öffnen! (oder wenn schon in FP24 vorhanden dann nur öffnen ohne neuen Fall anlegen) 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3">
            <a:extLst>
              <a:ext uri="{FF2B5EF4-FFF2-40B4-BE49-F238E27FC236}">
                <a16:creationId xmlns:a16="http://schemas.microsoft.com/office/drawing/2014/main" id="{1D5ED622-C6FE-4EEC-B2E3-56B4383206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69635" name="Foliennummernplatzhalter 4">
            <a:extLst>
              <a:ext uri="{FF2B5EF4-FFF2-40B4-BE49-F238E27FC236}">
                <a16:creationId xmlns:a16="http://schemas.microsoft.com/office/drawing/2014/main" id="{A731951A-2399-4775-8709-C0FD1FEC6B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36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69636" name="Grafik 4">
            <a:extLst>
              <a:ext uri="{FF2B5EF4-FFF2-40B4-BE49-F238E27FC236}">
                <a16:creationId xmlns:a16="http://schemas.microsoft.com/office/drawing/2014/main" id="{8209A08E-57DF-49B4-A335-F5DB64431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538" y="1579563"/>
            <a:ext cx="7088187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el 3">
            <a:extLst>
              <a:ext uri="{FF2B5EF4-FFF2-40B4-BE49-F238E27FC236}">
                <a16:creationId xmlns:a16="http://schemas.microsoft.com/office/drawing/2014/main" id="{CED8EE05-E0B4-4F3A-9598-D34B29F7E92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Praxisbeispiel-</a:t>
            </a:r>
          </a:p>
        </p:txBody>
      </p:sp>
      <p:sp>
        <p:nvSpPr>
          <p:cNvPr id="70659" name="Foliennummernplatzhalter 4">
            <a:extLst>
              <a:ext uri="{FF2B5EF4-FFF2-40B4-BE49-F238E27FC236}">
                <a16:creationId xmlns:a16="http://schemas.microsoft.com/office/drawing/2014/main" id="{A859A958-9BC9-4EB4-8922-B37B9D407C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37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0660" name="Grafik 4">
            <a:extLst>
              <a:ext uri="{FF2B5EF4-FFF2-40B4-BE49-F238E27FC236}">
                <a16:creationId xmlns:a16="http://schemas.microsoft.com/office/drawing/2014/main" id="{D0D0ADA1-3AD3-4EB5-B732-DA957E8A3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1579563"/>
            <a:ext cx="7953375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el 3">
            <a:extLst>
              <a:ext uri="{FF2B5EF4-FFF2-40B4-BE49-F238E27FC236}">
                <a16:creationId xmlns:a16="http://schemas.microsoft.com/office/drawing/2014/main" id="{2BA86FF3-0B4D-4695-90D0-B53C3509C9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1683" name="Foliennummernplatzhalter 4">
            <a:extLst>
              <a:ext uri="{FF2B5EF4-FFF2-40B4-BE49-F238E27FC236}">
                <a16:creationId xmlns:a16="http://schemas.microsoft.com/office/drawing/2014/main" id="{6F6DED68-77D6-40E4-9152-71A1218736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38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1684" name="Grafik 4">
            <a:extLst>
              <a:ext uri="{FF2B5EF4-FFF2-40B4-BE49-F238E27FC236}">
                <a16:creationId xmlns:a16="http://schemas.microsoft.com/office/drawing/2014/main" id="{F13EF39E-0686-4375-9B3C-F3616F68B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1693863"/>
            <a:ext cx="7342187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el 3">
            <a:extLst>
              <a:ext uri="{FF2B5EF4-FFF2-40B4-BE49-F238E27FC236}">
                <a16:creationId xmlns:a16="http://schemas.microsoft.com/office/drawing/2014/main" id="{8BEFE9B3-53A6-4164-AE41-098676FCF0C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2707" name="Foliennummernplatzhalter 4">
            <a:extLst>
              <a:ext uri="{FF2B5EF4-FFF2-40B4-BE49-F238E27FC236}">
                <a16:creationId xmlns:a16="http://schemas.microsoft.com/office/drawing/2014/main" id="{FC6FE07E-AB85-423B-A793-480CDFE2F8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39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2708" name="Grafik 4">
            <a:extLst>
              <a:ext uri="{FF2B5EF4-FFF2-40B4-BE49-F238E27FC236}">
                <a16:creationId xmlns:a16="http://schemas.microsoft.com/office/drawing/2014/main" id="{AF7B7AEE-EB7E-40A8-BA10-91245B5F4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1695450"/>
            <a:ext cx="8753475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DE902E8-A7E4-B675-DA9C-D464D2EAB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7CFA154-423F-B3B3-4B1F-10E2871188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Lieblingszitat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5C7EDFB-1C5A-4157-4332-194A6F15F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Ist Stand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BDA5251-CE3B-78EF-A7D5-0B279802D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621" y="1535681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8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el 3">
            <a:extLst>
              <a:ext uri="{FF2B5EF4-FFF2-40B4-BE49-F238E27FC236}">
                <a16:creationId xmlns:a16="http://schemas.microsoft.com/office/drawing/2014/main" id="{F04A38AA-AB64-4044-91BF-14E101285B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3731" name="Foliennummernplatzhalter 4">
            <a:extLst>
              <a:ext uri="{FF2B5EF4-FFF2-40B4-BE49-F238E27FC236}">
                <a16:creationId xmlns:a16="http://schemas.microsoft.com/office/drawing/2014/main" id="{5E022479-D006-413A-9573-ADC092DB0A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40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3732" name="Grafik 5">
            <a:extLst>
              <a:ext uri="{FF2B5EF4-FFF2-40B4-BE49-F238E27FC236}">
                <a16:creationId xmlns:a16="http://schemas.microsoft.com/office/drawing/2014/main" id="{F5F47524-D1BB-4DE0-A2A4-1F85AB381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652588"/>
            <a:ext cx="8043863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el 3">
            <a:extLst>
              <a:ext uri="{FF2B5EF4-FFF2-40B4-BE49-F238E27FC236}">
                <a16:creationId xmlns:a16="http://schemas.microsoft.com/office/drawing/2014/main" id="{EEBFDD28-A073-4E28-8989-3233B093E93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4755" name="Foliennummernplatzhalter 4">
            <a:extLst>
              <a:ext uri="{FF2B5EF4-FFF2-40B4-BE49-F238E27FC236}">
                <a16:creationId xmlns:a16="http://schemas.microsoft.com/office/drawing/2014/main" id="{75EC5E89-3D4C-41B2-877E-75CD1889E3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41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4756" name="Grafik 5">
            <a:extLst>
              <a:ext uri="{FF2B5EF4-FFF2-40B4-BE49-F238E27FC236}">
                <a16:creationId xmlns:a16="http://schemas.microsoft.com/office/drawing/2014/main" id="{0D1F35C2-CBD8-492E-94BA-F7D9A578C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597025"/>
            <a:ext cx="8185150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el 3">
            <a:extLst>
              <a:ext uri="{FF2B5EF4-FFF2-40B4-BE49-F238E27FC236}">
                <a16:creationId xmlns:a16="http://schemas.microsoft.com/office/drawing/2014/main" id="{5077768F-34A7-4E36-9D9E-AE494F2CC89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5779" name="Foliennummernplatzhalter 4">
            <a:extLst>
              <a:ext uri="{FF2B5EF4-FFF2-40B4-BE49-F238E27FC236}">
                <a16:creationId xmlns:a16="http://schemas.microsoft.com/office/drawing/2014/main" id="{F3B14684-17C7-4B39-B863-18A74286F4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42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5780" name="Grafik 3">
            <a:extLst>
              <a:ext uri="{FF2B5EF4-FFF2-40B4-BE49-F238E27FC236}">
                <a16:creationId xmlns:a16="http://schemas.microsoft.com/office/drawing/2014/main" id="{6E926C30-71B2-4EA8-9584-10B5C47CD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1689100"/>
            <a:ext cx="7462837" cy="479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el 3">
            <a:extLst>
              <a:ext uri="{FF2B5EF4-FFF2-40B4-BE49-F238E27FC236}">
                <a16:creationId xmlns:a16="http://schemas.microsoft.com/office/drawing/2014/main" id="{2FB55AA1-8BD7-48B8-B959-4332F755DD4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6803" name="Foliennummernplatzhalter 4">
            <a:extLst>
              <a:ext uri="{FF2B5EF4-FFF2-40B4-BE49-F238E27FC236}">
                <a16:creationId xmlns:a16="http://schemas.microsoft.com/office/drawing/2014/main" id="{94456C5B-2EBB-4FE4-9366-BEBF97FEFE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43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6804" name="Grafik 3">
            <a:extLst>
              <a:ext uri="{FF2B5EF4-FFF2-40B4-BE49-F238E27FC236}">
                <a16:creationId xmlns:a16="http://schemas.microsoft.com/office/drawing/2014/main" id="{E9800EBD-F220-4417-9DC5-FBC464478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95450"/>
            <a:ext cx="7251700" cy="433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el 3">
            <a:extLst>
              <a:ext uri="{FF2B5EF4-FFF2-40B4-BE49-F238E27FC236}">
                <a16:creationId xmlns:a16="http://schemas.microsoft.com/office/drawing/2014/main" id="{F27D65B0-49B8-4B09-B945-62A5ADA9C5B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7827" name="Foliennummernplatzhalter 4">
            <a:extLst>
              <a:ext uri="{FF2B5EF4-FFF2-40B4-BE49-F238E27FC236}">
                <a16:creationId xmlns:a16="http://schemas.microsoft.com/office/drawing/2014/main" id="{E21FF35C-D367-4791-91C2-E293E5B2FA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44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7828" name="Grafik 3">
            <a:extLst>
              <a:ext uri="{FF2B5EF4-FFF2-40B4-BE49-F238E27FC236}">
                <a16:creationId xmlns:a16="http://schemas.microsoft.com/office/drawing/2014/main" id="{05B2D9CC-BA4B-4ED0-B2AE-C7946247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1695450"/>
            <a:ext cx="8432800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el 3">
            <a:extLst>
              <a:ext uri="{FF2B5EF4-FFF2-40B4-BE49-F238E27FC236}">
                <a16:creationId xmlns:a16="http://schemas.microsoft.com/office/drawing/2014/main" id="{37B3C289-2127-420D-896E-EC6F190539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8851" name="Foliennummernplatzhalter 4">
            <a:extLst>
              <a:ext uri="{FF2B5EF4-FFF2-40B4-BE49-F238E27FC236}">
                <a16:creationId xmlns:a16="http://schemas.microsoft.com/office/drawing/2014/main" id="{88480B9E-F36E-42AC-A7AC-79A0729589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45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8852" name="Grafik 3">
            <a:extLst>
              <a:ext uri="{FF2B5EF4-FFF2-40B4-BE49-F238E27FC236}">
                <a16:creationId xmlns:a16="http://schemas.microsoft.com/office/drawing/2014/main" id="{B866A549-C728-4FFC-B3C0-D2BC3BE02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1774825"/>
            <a:ext cx="7773987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el 3">
            <a:extLst>
              <a:ext uri="{FF2B5EF4-FFF2-40B4-BE49-F238E27FC236}">
                <a16:creationId xmlns:a16="http://schemas.microsoft.com/office/drawing/2014/main" id="{3005FD8F-5238-415F-9513-7855F6F71EA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79875" name="Foliennummernplatzhalter 4">
            <a:extLst>
              <a:ext uri="{FF2B5EF4-FFF2-40B4-BE49-F238E27FC236}">
                <a16:creationId xmlns:a16="http://schemas.microsoft.com/office/drawing/2014/main" id="{DB43BAF6-DC48-4781-AF21-027877FE08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46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79876" name="Grafik 3">
            <a:extLst>
              <a:ext uri="{FF2B5EF4-FFF2-40B4-BE49-F238E27FC236}">
                <a16:creationId xmlns:a16="http://schemas.microsoft.com/office/drawing/2014/main" id="{CA8D5B24-7B0A-49FF-B0FB-BBACD42CA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46275"/>
            <a:ext cx="7502525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el 3">
            <a:extLst>
              <a:ext uri="{FF2B5EF4-FFF2-40B4-BE49-F238E27FC236}">
                <a16:creationId xmlns:a16="http://schemas.microsoft.com/office/drawing/2014/main" id="{BE4E16FA-434B-42D2-893B-D1A0B58455C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0899" name="Foliennummernplatzhalter 4">
            <a:extLst>
              <a:ext uri="{FF2B5EF4-FFF2-40B4-BE49-F238E27FC236}">
                <a16:creationId xmlns:a16="http://schemas.microsoft.com/office/drawing/2014/main" id="{4F0F7249-243A-48A1-ADC3-A37881AFF0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47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0900" name="Grafik 3">
            <a:extLst>
              <a:ext uri="{FF2B5EF4-FFF2-40B4-BE49-F238E27FC236}">
                <a16:creationId xmlns:a16="http://schemas.microsoft.com/office/drawing/2014/main" id="{4A215F13-E120-4F40-A564-5BC230771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1633538"/>
            <a:ext cx="7462837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el 3">
            <a:extLst>
              <a:ext uri="{FF2B5EF4-FFF2-40B4-BE49-F238E27FC236}">
                <a16:creationId xmlns:a16="http://schemas.microsoft.com/office/drawing/2014/main" id="{BE930972-32BB-431D-8177-8B074A3D61A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1923" name="Foliennummernplatzhalter 4">
            <a:extLst>
              <a:ext uri="{FF2B5EF4-FFF2-40B4-BE49-F238E27FC236}">
                <a16:creationId xmlns:a16="http://schemas.microsoft.com/office/drawing/2014/main" id="{1CFDFCF6-92C4-48AB-85C2-BBCEB117FC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48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1924" name="Grafik 3">
            <a:extLst>
              <a:ext uri="{FF2B5EF4-FFF2-40B4-BE49-F238E27FC236}">
                <a16:creationId xmlns:a16="http://schemas.microsoft.com/office/drawing/2014/main" id="{0622FD47-C49A-4924-B9AD-858192662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1879600"/>
            <a:ext cx="7342187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3">
            <a:extLst>
              <a:ext uri="{FF2B5EF4-FFF2-40B4-BE49-F238E27FC236}">
                <a16:creationId xmlns:a16="http://schemas.microsoft.com/office/drawing/2014/main" id="{990BEE1A-2A2F-46CC-9719-2088A700D30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2947" name="Foliennummernplatzhalter 4">
            <a:extLst>
              <a:ext uri="{FF2B5EF4-FFF2-40B4-BE49-F238E27FC236}">
                <a16:creationId xmlns:a16="http://schemas.microsoft.com/office/drawing/2014/main" id="{08ACC522-3ECD-4AEE-9C31-A6FC7042E0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49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2948" name="Grafik 3">
            <a:extLst>
              <a:ext uri="{FF2B5EF4-FFF2-40B4-BE49-F238E27FC236}">
                <a16:creationId xmlns:a16="http://schemas.microsoft.com/office/drawing/2014/main" id="{410097F9-2A62-4D56-90F1-908D5AF44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93875"/>
            <a:ext cx="8289925" cy="469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Altersvorsorge versus Ruhestandsplanung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F99B30D-2EDB-66C9-175B-472BB0F4D1F3}"/>
              </a:ext>
            </a:extLst>
          </p:cNvPr>
          <p:cNvSpPr txBox="1"/>
          <p:nvPr/>
        </p:nvSpPr>
        <p:spPr>
          <a:xfrm>
            <a:off x="616688" y="1903228"/>
            <a:ext cx="1078141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Lasst uns Fußball spielen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Noch mehr Arzt oder Anwalt sein als bisher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ein wenig Landwirtschaft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„Cross Selling“ betreiben</a:t>
            </a:r>
          </a:p>
          <a:p>
            <a:pPr marL="1371600" lvl="2" indent="-457200">
              <a:buFont typeface="+mj-lt"/>
              <a:buAutoNum type="arabicPeriod"/>
            </a:pPr>
            <a:endParaRPr lang="de-DE" sz="20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Vertriebsservice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el 3">
            <a:extLst>
              <a:ext uri="{FF2B5EF4-FFF2-40B4-BE49-F238E27FC236}">
                <a16:creationId xmlns:a16="http://schemas.microsoft.com/office/drawing/2014/main" id="{F06F63CC-459D-4154-9FCC-8E14A0D2E9C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3971" name="Foliennummernplatzhalter 4">
            <a:extLst>
              <a:ext uri="{FF2B5EF4-FFF2-40B4-BE49-F238E27FC236}">
                <a16:creationId xmlns:a16="http://schemas.microsoft.com/office/drawing/2014/main" id="{D2D67A9C-F4AA-4B30-9467-8EDB834C65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50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3972" name="Grafik 3">
            <a:extLst>
              <a:ext uri="{FF2B5EF4-FFF2-40B4-BE49-F238E27FC236}">
                <a16:creationId xmlns:a16="http://schemas.microsoft.com/office/drawing/2014/main" id="{31B61E24-819C-468A-A6A2-3825408EE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3" y="1590675"/>
            <a:ext cx="5241925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el 3">
            <a:extLst>
              <a:ext uri="{FF2B5EF4-FFF2-40B4-BE49-F238E27FC236}">
                <a16:creationId xmlns:a16="http://schemas.microsoft.com/office/drawing/2014/main" id="{67B54269-F9BB-47DC-B5F0-50691BAB2DC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4995" name="Foliennummernplatzhalter 4">
            <a:extLst>
              <a:ext uri="{FF2B5EF4-FFF2-40B4-BE49-F238E27FC236}">
                <a16:creationId xmlns:a16="http://schemas.microsoft.com/office/drawing/2014/main" id="{B037635B-DE7B-4AE4-8F5A-61C36B65F6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51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4996" name="Grafik 3">
            <a:extLst>
              <a:ext uri="{FF2B5EF4-FFF2-40B4-BE49-F238E27FC236}">
                <a16:creationId xmlns:a16="http://schemas.microsoft.com/office/drawing/2014/main" id="{FFC8E79F-1FD8-438F-90BD-B4059987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690688"/>
            <a:ext cx="9288462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el 3">
            <a:extLst>
              <a:ext uri="{FF2B5EF4-FFF2-40B4-BE49-F238E27FC236}">
                <a16:creationId xmlns:a16="http://schemas.microsoft.com/office/drawing/2014/main" id="{CDE8D3DC-E1AE-49F1-8BA4-8B39A70BB1B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6019" name="Foliennummernplatzhalter 4">
            <a:extLst>
              <a:ext uri="{FF2B5EF4-FFF2-40B4-BE49-F238E27FC236}">
                <a16:creationId xmlns:a16="http://schemas.microsoft.com/office/drawing/2014/main" id="{5047C4FB-CEE5-4784-A0B2-E27D11EBA6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52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6020" name="Grafik 3">
            <a:extLst>
              <a:ext uri="{FF2B5EF4-FFF2-40B4-BE49-F238E27FC236}">
                <a16:creationId xmlns:a16="http://schemas.microsoft.com/office/drawing/2014/main" id="{BA189C54-4D5B-445A-8005-0900C542A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652588"/>
            <a:ext cx="9093200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el 3">
            <a:extLst>
              <a:ext uri="{FF2B5EF4-FFF2-40B4-BE49-F238E27FC236}">
                <a16:creationId xmlns:a16="http://schemas.microsoft.com/office/drawing/2014/main" id="{9EB0EDA4-53A9-44A2-B73C-551AEA11246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7043" name="Foliennummernplatzhalter 4">
            <a:extLst>
              <a:ext uri="{FF2B5EF4-FFF2-40B4-BE49-F238E27FC236}">
                <a16:creationId xmlns:a16="http://schemas.microsoft.com/office/drawing/2014/main" id="{6F74F756-C9C5-46AD-B82F-57218D1084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53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7044" name="Grafik 3">
            <a:extLst>
              <a:ext uri="{FF2B5EF4-FFF2-40B4-BE49-F238E27FC236}">
                <a16:creationId xmlns:a16="http://schemas.microsoft.com/office/drawing/2014/main" id="{300585FE-E170-4D6F-AC29-D2FA0AD64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760538"/>
            <a:ext cx="8518525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el 3">
            <a:extLst>
              <a:ext uri="{FF2B5EF4-FFF2-40B4-BE49-F238E27FC236}">
                <a16:creationId xmlns:a16="http://schemas.microsoft.com/office/drawing/2014/main" id="{CCB0750B-B398-484F-A285-A8F611562F7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8067" name="Foliennummernplatzhalter 4">
            <a:extLst>
              <a:ext uri="{FF2B5EF4-FFF2-40B4-BE49-F238E27FC236}">
                <a16:creationId xmlns:a16="http://schemas.microsoft.com/office/drawing/2014/main" id="{E3DC964A-6BA2-43DC-A67E-501CC06427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54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8068" name="Grafik 3">
            <a:extLst>
              <a:ext uri="{FF2B5EF4-FFF2-40B4-BE49-F238E27FC236}">
                <a16:creationId xmlns:a16="http://schemas.microsoft.com/office/drawing/2014/main" id="{C324B364-B404-4D9A-8BDB-8D85BEA0A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2228850"/>
            <a:ext cx="8880475" cy="425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el 3">
            <a:extLst>
              <a:ext uri="{FF2B5EF4-FFF2-40B4-BE49-F238E27FC236}">
                <a16:creationId xmlns:a16="http://schemas.microsoft.com/office/drawing/2014/main" id="{DCFD8109-39F7-4F1D-8080-28E92C581A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89091" name="Foliennummernplatzhalter 4">
            <a:extLst>
              <a:ext uri="{FF2B5EF4-FFF2-40B4-BE49-F238E27FC236}">
                <a16:creationId xmlns:a16="http://schemas.microsoft.com/office/drawing/2014/main" id="{9ED74C35-9AD4-4334-8BD7-C2A4CC700A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55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89092" name="Grafik 3">
            <a:extLst>
              <a:ext uri="{FF2B5EF4-FFF2-40B4-BE49-F238E27FC236}">
                <a16:creationId xmlns:a16="http://schemas.microsoft.com/office/drawing/2014/main" id="{061BE991-C3BC-4E27-9CFE-AD28C1221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79613"/>
            <a:ext cx="8567738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el 3">
            <a:extLst>
              <a:ext uri="{FF2B5EF4-FFF2-40B4-BE49-F238E27FC236}">
                <a16:creationId xmlns:a16="http://schemas.microsoft.com/office/drawing/2014/main" id="{B171FA0A-B7A8-4318-AA8D-2B554954D37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Praxisbeispiel-  ohne Verkauf der Immobilie</a:t>
            </a:r>
          </a:p>
        </p:txBody>
      </p:sp>
      <p:sp>
        <p:nvSpPr>
          <p:cNvPr id="90115" name="Foliennummernplatzhalter 4">
            <a:extLst>
              <a:ext uri="{FF2B5EF4-FFF2-40B4-BE49-F238E27FC236}">
                <a16:creationId xmlns:a16="http://schemas.microsoft.com/office/drawing/2014/main" id="{096B2574-F5A2-410B-8584-FC0F01F4A8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56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0116" name="Grafik 3">
            <a:extLst>
              <a:ext uri="{FF2B5EF4-FFF2-40B4-BE49-F238E27FC236}">
                <a16:creationId xmlns:a16="http://schemas.microsoft.com/office/drawing/2014/main" id="{49B8B47E-0978-4825-99B8-E11C2C699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2043113"/>
            <a:ext cx="9126537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el 3">
            <a:extLst>
              <a:ext uri="{FF2B5EF4-FFF2-40B4-BE49-F238E27FC236}">
                <a16:creationId xmlns:a16="http://schemas.microsoft.com/office/drawing/2014/main" id="{55E65CEF-EEC2-4163-B100-BF189A1A520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Praxisbeispiel- mit Verkauf der Immobilie</a:t>
            </a:r>
          </a:p>
        </p:txBody>
      </p:sp>
      <p:sp>
        <p:nvSpPr>
          <p:cNvPr id="91139" name="Foliennummernplatzhalter 4">
            <a:extLst>
              <a:ext uri="{FF2B5EF4-FFF2-40B4-BE49-F238E27FC236}">
                <a16:creationId xmlns:a16="http://schemas.microsoft.com/office/drawing/2014/main" id="{E0777F07-2968-4304-9A29-FD6AE57D8E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57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1140" name="Grafik 3">
            <a:extLst>
              <a:ext uri="{FF2B5EF4-FFF2-40B4-BE49-F238E27FC236}">
                <a16:creationId xmlns:a16="http://schemas.microsoft.com/office/drawing/2014/main" id="{95BBC976-67E5-47C4-9D3A-285E7A5A0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695450"/>
            <a:ext cx="8580437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el 3">
            <a:extLst>
              <a:ext uri="{FF2B5EF4-FFF2-40B4-BE49-F238E27FC236}">
                <a16:creationId xmlns:a16="http://schemas.microsoft.com/office/drawing/2014/main" id="{B0E637A3-BAE7-4229-A256-809A8A2701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Praxisbeispiel- mit Immobilienverkauf</a:t>
            </a:r>
          </a:p>
        </p:txBody>
      </p:sp>
      <p:sp>
        <p:nvSpPr>
          <p:cNvPr id="92163" name="Foliennummernplatzhalter 4">
            <a:extLst>
              <a:ext uri="{FF2B5EF4-FFF2-40B4-BE49-F238E27FC236}">
                <a16:creationId xmlns:a16="http://schemas.microsoft.com/office/drawing/2014/main" id="{7796744A-5318-4F28-834D-17E7DAE381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58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2164" name="Grafik 3">
            <a:extLst>
              <a:ext uri="{FF2B5EF4-FFF2-40B4-BE49-F238E27FC236}">
                <a16:creationId xmlns:a16="http://schemas.microsoft.com/office/drawing/2014/main" id="{CCDF7166-B6D9-4E2E-90CC-578FE104D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1593850"/>
            <a:ext cx="8154987" cy="512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el 3">
            <a:extLst>
              <a:ext uri="{FF2B5EF4-FFF2-40B4-BE49-F238E27FC236}">
                <a16:creationId xmlns:a16="http://schemas.microsoft.com/office/drawing/2014/main" id="{25A16BF6-201A-4E9D-B13A-B8B6D205EE0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93187" name="Foliennummernplatzhalter 4">
            <a:extLst>
              <a:ext uri="{FF2B5EF4-FFF2-40B4-BE49-F238E27FC236}">
                <a16:creationId xmlns:a16="http://schemas.microsoft.com/office/drawing/2014/main" id="{36F308B6-EA25-4140-B546-C10D2F5E40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59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3188" name="Grafik 3">
            <a:extLst>
              <a:ext uri="{FF2B5EF4-FFF2-40B4-BE49-F238E27FC236}">
                <a16:creationId xmlns:a16="http://schemas.microsoft.com/office/drawing/2014/main" id="{4FE12CF6-750E-45E4-B0D6-29487AF84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1535113"/>
            <a:ext cx="41529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Grafik 4">
            <a:extLst>
              <a:ext uri="{FF2B5EF4-FFF2-40B4-BE49-F238E27FC236}">
                <a16:creationId xmlns:a16="http://schemas.microsoft.com/office/drawing/2014/main" id="{46B0263E-F45C-4646-BFA1-10E3C8226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4227513"/>
            <a:ext cx="42195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9A56D7-BA41-A995-663F-9BF8D4B4A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4A00D8-3EFE-BBD9-3B2D-C5140B9CFF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Ruhestandsplanung ist wie Fußballspielen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8DF55F-ED18-7DFE-AD08-672D2AA9A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In der </a:t>
            </a:r>
            <a:r>
              <a:rPr lang="de-DE" b="1" dirty="0"/>
              <a:t>1. Halbzeit wird der Grundstein für den Sieg gelegt </a:t>
            </a:r>
            <a:r>
              <a:rPr lang="de-DE" dirty="0"/>
              <a:t>(wir beraten unsere Kunden um Altersvorsorgevermögen aufzubauen)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In der Halbzeitpause bespricht der Trainer (</a:t>
            </a:r>
            <a:r>
              <a:rPr lang="de-DE" dirty="0" err="1"/>
              <a:t>afm</a:t>
            </a:r>
            <a:r>
              <a:rPr lang="de-DE" dirty="0"/>
              <a:t>) </a:t>
            </a:r>
          </a:p>
          <a:p>
            <a:pPr algn="ctr"/>
            <a:r>
              <a:rPr lang="de-DE" dirty="0"/>
              <a:t>mit dem Team (Kunden) wie die Strategie für die 2. Halbzeit aufgebaut wird</a:t>
            </a:r>
          </a:p>
          <a:p>
            <a:endParaRPr lang="de-DE" dirty="0"/>
          </a:p>
          <a:p>
            <a:r>
              <a:rPr lang="de-DE" dirty="0"/>
              <a:t>Und in der </a:t>
            </a:r>
            <a:r>
              <a:rPr lang="de-DE" b="1" dirty="0"/>
              <a:t>2. Halbzeit zeigt sich, wer das Spiel gewinnt </a:t>
            </a:r>
            <a:r>
              <a:rPr lang="de-DE" dirty="0"/>
              <a:t>(wir beraten unsere Kunden in der Nutzung des aufgebauten Vermögens)</a:t>
            </a:r>
            <a:endParaRPr lang="de-DE" b="1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6712608-4CF3-8CFB-EF3D-366A47CF8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Lasst uns Fußball spielen</a:t>
            </a:r>
          </a:p>
        </p:txBody>
      </p:sp>
    </p:spTree>
    <p:extLst>
      <p:ext uri="{BB962C8B-B14F-4D97-AF65-F5344CB8AC3E}">
        <p14:creationId xmlns:p14="http://schemas.microsoft.com/office/powerpoint/2010/main" val="113657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Image 0" descr="preencoded.png">
            <a:extLst>
              <a:ext uri="{FF2B5EF4-FFF2-40B4-BE49-F238E27FC236}">
                <a16:creationId xmlns:a16="http://schemas.microsoft.com/office/drawing/2014/main" id="{588F4D13-69E9-4A57-A057-4C9E182CA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CD46ED0D-0CE4-4806-BC2C-BC49AFDF055D}"/>
              </a:ext>
            </a:extLst>
          </p:cNvPr>
          <p:cNvSpPr/>
          <p:nvPr/>
        </p:nvSpPr>
        <p:spPr>
          <a:xfrm>
            <a:off x="661988" y="2393950"/>
            <a:ext cx="6296025" cy="1181100"/>
          </a:xfrm>
          <a:prstGeom prst="rect">
            <a:avLst/>
          </a:prstGeom>
          <a:noFill/>
          <a:ln/>
        </p:spPr>
        <p:txBody>
          <a:bodyPr lIns="0" tIns="0" rIns="0" bIns="0">
            <a:normAutofit/>
          </a:bodyPr>
          <a:lstStyle/>
          <a:p>
            <a:pPr>
              <a:lnSpc>
                <a:spcPct val="104000"/>
              </a:lnSpc>
              <a:defRPr/>
            </a:pPr>
            <a:r>
              <a:rPr lang="en-US" sz="3667" b="1" dirty="0">
                <a:solidFill>
                  <a:srgbClr val="1D2D4B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Früher Beginn zahlt sich aus</a:t>
            </a:r>
            <a:endParaRPr lang="en-US" sz="3667" dirty="0">
              <a:solidFill>
                <a:srgbClr val="1D2D4B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07ECA5A-BBDA-4009-91E8-CD559DF28148}"/>
              </a:ext>
            </a:extLst>
          </p:cNvPr>
          <p:cNvSpPr/>
          <p:nvPr/>
        </p:nvSpPr>
        <p:spPr>
          <a:xfrm>
            <a:off x="661988" y="3859213"/>
            <a:ext cx="6296025" cy="604837"/>
          </a:xfrm>
          <a:prstGeom prst="rect">
            <a:avLst/>
          </a:prstGeom>
          <a:noFill/>
          <a:ln/>
        </p:spPr>
        <p:txBody>
          <a:bodyPr lIns="0" tIns="0" rIns="0" bIns="0">
            <a:normAutofit/>
          </a:bodyPr>
          <a:lstStyle/>
          <a:p>
            <a:pPr>
              <a:lnSpc>
                <a:spcPct val="133000"/>
              </a:lnSpc>
              <a:defRPr/>
            </a:pPr>
            <a:r>
              <a:rPr lang="en-US" sz="1467" dirty="0">
                <a:solidFill>
                  <a:srgbClr val="1D2D4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Ruhestandsplanung: Warum der richtige Zeitpunkt entscheidend ist – und wie Sie Kunden von Wunsch zu realistischem Bedarf führen.</a:t>
            </a:r>
            <a:endParaRPr lang="en-US" sz="1467" dirty="0"/>
          </a:p>
        </p:txBody>
      </p:sp>
    </p:spTree>
    <p:extLst>
      <p:ext uri="{BB962C8B-B14F-4D97-AF65-F5344CB8AC3E}">
        <p14:creationId xmlns:p14="http://schemas.microsoft.com/office/powerpoint/2010/main" val="23289586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0">
            <a:extLst>
              <a:ext uri="{FF2B5EF4-FFF2-40B4-BE49-F238E27FC236}">
                <a16:creationId xmlns:a16="http://schemas.microsoft.com/office/drawing/2014/main" id="{17BAEB94-9DB0-4186-8A50-53FD1F7C7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350" y="554038"/>
            <a:ext cx="111077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sz="3600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12 Monate Aufschub – was kostet das wirklich?</a:t>
            </a:r>
            <a:endParaRPr lang="en-US" altLang="de-DE" sz="3600"/>
          </a:p>
        </p:txBody>
      </p:sp>
      <p:pic>
        <p:nvPicPr>
          <p:cNvPr id="59395" name="Image 0" descr="preencoded.png">
            <a:extLst>
              <a:ext uri="{FF2B5EF4-FFF2-40B4-BE49-F238E27FC236}">
                <a16:creationId xmlns:a16="http://schemas.microsoft.com/office/drawing/2014/main" id="{1D2DC6C1-5343-44A0-AFF8-84B93C293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2274888"/>
            <a:ext cx="69342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Text 1">
            <a:extLst>
              <a:ext uri="{FF2B5EF4-FFF2-40B4-BE49-F238E27FC236}">
                <a16:creationId xmlns:a16="http://schemas.microsoft.com/office/drawing/2014/main" id="{809DE884-765B-453B-B2A0-BCEC2C2AB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9575" y="1570038"/>
            <a:ext cx="2898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4000"/>
              </a:lnSpc>
            </a:pPr>
            <a:r>
              <a:rPr lang="en-US" altLang="de-DE" b="1">
                <a:solidFill>
                  <a:srgbClr val="1D2D4B"/>
                </a:solidFill>
                <a:latin typeface="Inter Bold"/>
                <a:ea typeface="Inter Bold"/>
                <a:cs typeface="Inter Bold"/>
              </a:rPr>
              <a:t>Ausgangslage</a:t>
            </a:r>
            <a:endParaRPr lang="en-US" altLang="de-DE"/>
          </a:p>
        </p:txBody>
      </p:sp>
      <p:sp>
        <p:nvSpPr>
          <p:cNvPr id="59397" name="Text 2">
            <a:extLst>
              <a:ext uri="{FF2B5EF4-FFF2-40B4-BE49-F238E27FC236}">
                <a16:creationId xmlns:a16="http://schemas.microsoft.com/office/drawing/2014/main" id="{B0223EBA-7679-4426-BA7E-A981A00EF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9575" y="2033588"/>
            <a:ext cx="352742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1000"/>
              </a:lnSpc>
            </a:pPr>
            <a:r>
              <a:rPr lang="en-US" altLang="de-DE" sz="1400">
                <a:solidFill>
                  <a:srgbClr val="1D2D4B"/>
                </a:solidFill>
                <a:latin typeface="Inter"/>
                <a:ea typeface="Inter"/>
                <a:cs typeface="Inter"/>
              </a:rPr>
              <a:t>Alter: 37 Jahre, 1 Monat</a:t>
            </a:r>
            <a:endParaRPr lang="en-US" altLang="de-DE" sz="1400"/>
          </a:p>
          <a:p>
            <a:pPr>
              <a:lnSpc>
                <a:spcPct val="131000"/>
              </a:lnSpc>
            </a:pPr>
            <a:r>
              <a:rPr lang="en-US" altLang="de-DE" sz="1400">
                <a:solidFill>
                  <a:srgbClr val="1D2D4B"/>
                </a:solidFill>
                <a:latin typeface="Inter"/>
                <a:ea typeface="Inter"/>
                <a:cs typeface="Inter"/>
              </a:rPr>
              <a:t>Ansparkapital: </a:t>
            </a:r>
            <a:r>
              <a:rPr lang="en-US" altLang="de-DE" sz="1400" b="1">
                <a:solidFill>
                  <a:srgbClr val="1D2D4B"/>
                </a:solidFill>
                <a:latin typeface="Inter"/>
                <a:ea typeface="Inter"/>
                <a:cs typeface="Inter"/>
              </a:rPr>
              <a:t>209.101,03 €</a:t>
            </a:r>
            <a:endParaRPr lang="en-US" altLang="de-DE" sz="1400"/>
          </a:p>
          <a:p>
            <a:pPr>
              <a:lnSpc>
                <a:spcPct val="131000"/>
              </a:lnSpc>
            </a:pPr>
            <a:r>
              <a:rPr lang="en-US" altLang="de-DE" sz="1400">
                <a:solidFill>
                  <a:srgbClr val="1D2D4B"/>
                </a:solidFill>
                <a:latin typeface="Inter"/>
                <a:ea typeface="Inter"/>
                <a:cs typeface="Inter"/>
              </a:rPr>
              <a:t>Anlagedauer: 21 Jahre, 2 Monate</a:t>
            </a:r>
            <a:endParaRPr lang="en-US" altLang="de-DE" sz="1400"/>
          </a:p>
          <a:p>
            <a:pPr>
              <a:lnSpc>
                <a:spcPct val="131000"/>
              </a:lnSpc>
            </a:pPr>
            <a:r>
              <a:rPr lang="en-US" altLang="de-DE" sz="1400">
                <a:solidFill>
                  <a:srgbClr val="1D2D4B"/>
                </a:solidFill>
                <a:latin typeface="Inter"/>
                <a:ea typeface="Inter"/>
                <a:cs typeface="Inter"/>
              </a:rPr>
              <a:t>Monatliche Sparrate: </a:t>
            </a:r>
            <a:r>
              <a:rPr lang="en-US" altLang="de-DE" sz="1400" b="1">
                <a:solidFill>
                  <a:srgbClr val="1D2D4B"/>
                </a:solidFill>
                <a:latin typeface="Inter"/>
                <a:ea typeface="Inter"/>
                <a:cs typeface="Inter"/>
              </a:rPr>
              <a:t>400,62 €</a:t>
            </a:r>
            <a:endParaRPr lang="en-US" altLang="de-DE" sz="1400"/>
          </a:p>
          <a:p>
            <a:pPr>
              <a:lnSpc>
                <a:spcPct val="131000"/>
              </a:lnSpc>
            </a:pPr>
            <a:r>
              <a:rPr lang="en-US" altLang="de-DE" sz="1400">
                <a:solidFill>
                  <a:srgbClr val="1D2D4B"/>
                </a:solidFill>
                <a:latin typeface="Inter"/>
                <a:ea typeface="Inter"/>
                <a:cs typeface="Inter"/>
              </a:rPr>
              <a:t>Rendite: 4,00 % | Dynamik: 3,00 % p.a.</a:t>
            </a:r>
            <a:endParaRPr lang="en-US" altLang="de-DE" sz="1400"/>
          </a:p>
        </p:txBody>
      </p:sp>
      <p:sp>
        <p:nvSpPr>
          <p:cNvPr id="59398" name="Shape 3">
            <a:extLst>
              <a:ext uri="{FF2B5EF4-FFF2-40B4-BE49-F238E27FC236}">
                <a16:creationId xmlns:a16="http://schemas.microsoft.com/office/drawing/2014/main" id="{C45F9BC5-BA98-43D8-BEB8-A5C1A0014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9575" y="3675063"/>
            <a:ext cx="3527425" cy="2428875"/>
          </a:xfrm>
          <a:prstGeom prst="roundRect">
            <a:avLst>
              <a:gd name="adj" fmla="val 3167"/>
            </a:avLst>
          </a:prstGeom>
          <a:solidFill>
            <a:srgbClr val="FCF2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/>
          </a:p>
        </p:txBody>
      </p:sp>
      <p:pic>
        <p:nvPicPr>
          <p:cNvPr id="59399" name="Image 1" descr="preencoded.png">
            <a:extLst>
              <a:ext uri="{FF2B5EF4-FFF2-40B4-BE49-F238E27FC236}">
                <a16:creationId xmlns:a16="http://schemas.microsoft.com/office/drawing/2014/main" id="{52412398-3734-4BC4-AB77-B37C28E16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3952875"/>
            <a:ext cx="2286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0" name="Text 4">
            <a:extLst>
              <a:ext uri="{FF2B5EF4-FFF2-40B4-BE49-F238E27FC236}">
                <a16:creationId xmlns:a16="http://schemas.microsoft.com/office/drawing/2014/main" id="{7A0B0113-FC7D-4A03-A864-4E7807F4C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4888" y="3879850"/>
            <a:ext cx="27495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1000"/>
              </a:lnSpc>
            </a:pPr>
            <a:r>
              <a:rPr lang="en-US" altLang="de-DE" sz="1400">
                <a:solidFill>
                  <a:srgbClr val="000000"/>
                </a:solidFill>
                <a:latin typeface="Inter"/>
                <a:ea typeface="Inter"/>
                <a:cs typeface="Inter"/>
              </a:rPr>
              <a:t>Ein Aufschub um 12 Monate kostet täglich </a:t>
            </a:r>
            <a:r>
              <a:rPr lang="en-US" altLang="de-DE" sz="1400" b="1">
                <a:solidFill>
                  <a:srgbClr val="000000"/>
                </a:solidFill>
                <a:latin typeface="Inter"/>
                <a:ea typeface="Inter"/>
                <a:cs typeface="Inter"/>
              </a:rPr>
              <a:t>46,29 €</a:t>
            </a:r>
            <a:r>
              <a:rPr lang="en-US" altLang="de-DE" sz="1400">
                <a:solidFill>
                  <a:srgbClr val="000000"/>
                </a:solidFill>
                <a:latin typeface="Inter"/>
                <a:ea typeface="Inter"/>
                <a:cs typeface="Inter"/>
              </a:rPr>
              <a:t> – entgangener Vermögenszuwachs: </a:t>
            </a:r>
            <a:r>
              <a:rPr lang="en-US" altLang="de-DE" sz="1400" b="1">
                <a:solidFill>
                  <a:srgbClr val="000000"/>
                </a:solidFill>
                <a:latin typeface="Inter"/>
                <a:ea typeface="Inter"/>
                <a:cs typeface="Inter"/>
              </a:rPr>
              <a:t>16.665,47 €</a:t>
            </a:r>
            <a:r>
              <a:rPr lang="en-US" altLang="de-DE" sz="1400">
                <a:solidFill>
                  <a:srgbClr val="000000"/>
                </a:solidFill>
                <a:latin typeface="Inter"/>
                <a:ea typeface="Inter"/>
                <a:cs typeface="Inter"/>
              </a:rPr>
              <a:t>. Die Sparrate steigt von 400,62 € auf </a:t>
            </a:r>
            <a:r>
              <a:rPr lang="en-US" altLang="de-DE" sz="1400" b="1">
                <a:solidFill>
                  <a:srgbClr val="000000"/>
                </a:solidFill>
                <a:latin typeface="Inter"/>
                <a:ea typeface="Inter"/>
                <a:cs typeface="Inter"/>
              </a:rPr>
              <a:t>433,63 €</a:t>
            </a:r>
            <a:r>
              <a:rPr lang="en-US" altLang="de-DE" sz="1400">
                <a:solidFill>
                  <a:srgbClr val="000000"/>
                </a:solidFill>
                <a:latin typeface="Inter"/>
                <a:ea typeface="Inter"/>
                <a:cs typeface="Inter"/>
              </a:rPr>
              <a:t>.</a:t>
            </a:r>
            <a:endParaRPr lang="en-US" altLang="de-DE" sz="1400"/>
          </a:p>
        </p:txBody>
      </p:sp>
    </p:spTree>
    <p:extLst>
      <p:ext uri="{BB962C8B-B14F-4D97-AF65-F5344CB8AC3E}">
        <p14:creationId xmlns:p14="http://schemas.microsoft.com/office/powerpoint/2010/main" val="6992861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el 3">
            <a:extLst>
              <a:ext uri="{FF2B5EF4-FFF2-40B4-BE49-F238E27FC236}">
                <a16:creationId xmlns:a16="http://schemas.microsoft.com/office/drawing/2014/main" id="{EEA70621-51A8-4B34-95D0-40DB4BA8537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Praxisbeispiel - wichtige Berechnungsparameter</a:t>
            </a:r>
          </a:p>
        </p:txBody>
      </p:sp>
      <p:sp>
        <p:nvSpPr>
          <p:cNvPr id="94211" name="Foliennummernplatzhalter 4">
            <a:extLst>
              <a:ext uri="{FF2B5EF4-FFF2-40B4-BE49-F238E27FC236}">
                <a16:creationId xmlns:a16="http://schemas.microsoft.com/office/drawing/2014/main" id="{5BD724FA-8AB1-4317-A089-126333C02F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62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4212" name="Grafik 3">
            <a:extLst>
              <a:ext uri="{FF2B5EF4-FFF2-40B4-BE49-F238E27FC236}">
                <a16:creationId xmlns:a16="http://schemas.microsoft.com/office/drawing/2014/main" id="{EF5D5BEE-BF3D-4F96-8E53-2091A4097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12900"/>
            <a:ext cx="2133600" cy="48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Grafik 4">
            <a:extLst>
              <a:ext uri="{FF2B5EF4-FFF2-40B4-BE49-F238E27FC236}">
                <a16:creationId xmlns:a16="http://schemas.microsoft.com/office/drawing/2014/main" id="{C6C92CA3-E840-4FF5-AE74-F5EC397AB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238" y="1695450"/>
            <a:ext cx="5016500" cy="48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el 3">
            <a:extLst>
              <a:ext uri="{FF2B5EF4-FFF2-40B4-BE49-F238E27FC236}">
                <a16:creationId xmlns:a16="http://schemas.microsoft.com/office/drawing/2014/main" id="{6A7CB80A-00F2-4A62-AE1B-4134C3E469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95235" name="Foliennummernplatzhalter 4">
            <a:extLst>
              <a:ext uri="{FF2B5EF4-FFF2-40B4-BE49-F238E27FC236}">
                <a16:creationId xmlns:a16="http://schemas.microsoft.com/office/drawing/2014/main" id="{6012ED2F-27CD-479E-9BCF-17925938C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63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5236" name="Grafik 3">
            <a:extLst>
              <a:ext uri="{FF2B5EF4-FFF2-40B4-BE49-F238E27FC236}">
                <a16:creationId xmlns:a16="http://schemas.microsoft.com/office/drawing/2014/main" id="{BC92F3F6-DE53-4D26-85EF-F7C1D2FAF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1695450"/>
            <a:ext cx="6002337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7" name="Grafik 4">
            <a:extLst>
              <a:ext uri="{FF2B5EF4-FFF2-40B4-BE49-F238E27FC236}">
                <a16:creationId xmlns:a16="http://schemas.microsoft.com/office/drawing/2014/main" id="{F14CAD2E-1C3F-44EA-8371-B4D54D067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1619250"/>
            <a:ext cx="575945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8" name="Grafik 5">
            <a:extLst>
              <a:ext uri="{FF2B5EF4-FFF2-40B4-BE49-F238E27FC236}">
                <a16:creationId xmlns:a16="http://schemas.microsoft.com/office/drawing/2014/main" id="{96C3FFC9-D00F-467B-BB57-948C862D7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2824163"/>
            <a:ext cx="575945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9" name="Grafik 6">
            <a:extLst>
              <a:ext uri="{FF2B5EF4-FFF2-40B4-BE49-F238E27FC236}">
                <a16:creationId xmlns:a16="http://schemas.microsoft.com/office/drawing/2014/main" id="{195BD0F8-AE17-4601-91D1-FC1B1D904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4800600"/>
            <a:ext cx="5761038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0" name="Textfeld 8">
            <a:extLst>
              <a:ext uri="{FF2B5EF4-FFF2-40B4-BE49-F238E27FC236}">
                <a16:creationId xmlns:a16="http://schemas.microsoft.com/office/drawing/2014/main" id="{CB035933-AC8E-46ED-8AC5-DDC9EC4ED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1738" y="847725"/>
            <a:ext cx="6099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/>
              <a:t>wichtige Berechnungsparameter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el 3">
            <a:extLst>
              <a:ext uri="{FF2B5EF4-FFF2-40B4-BE49-F238E27FC236}">
                <a16:creationId xmlns:a16="http://schemas.microsoft.com/office/drawing/2014/main" id="{AF8086C5-F566-4DED-A5C1-8785E964D9A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96259" name="Foliennummernplatzhalter 4">
            <a:extLst>
              <a:ext uri="{FF2B5EF4-FFF2-40B4-BE49-F238E27FC236}">
                <a16:creationId xmlns:a16="http://schemas.microsoft.com/office/drawing/2014/main" id="{5E1E0BD9-4B91-44BE-B68E-9633A51A52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64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6260" name="Grafik 3">
            <a:extLst>
              <a:ext uri="{FF2B5EF4-FFF2-40B4-BE49-F238E27FC236}">
                <a16:creationId xmlns:a16="http://schemas.microsoft.com/office/drawing/2014/main" id="{55F5A905-A88B-4FB9-9210-470CB72CD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828800"/>
            <a:ext cx="8966200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el 3">
            <a:extLst>
              <a:ext uri="{FF2B5EF4-FFF2-40B4-BE49-F238E27FC236}">
                <a16:creationId xmlns:a16="http://schemas.microsoft.com/office/drawing/2014/main" id="{09F4C0B9-F787-45F9-A6D3-BAEEBDF924E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Praxisbeispiel - Schichtenvergleich</a:t>
            </a:r>
          </a:p>
        </p:txBody>
      </p:sp>
      <p:sp>
        <p:nvSpPr>
          <p:cNvPr id="101379" name="Foliennummernplatzhalter 4">
            <a:extLst>
              <a:ext uri="{FF2B5EF4-FFF2-40B4-BE49-F238E27FC236}">
                <a16:creationId xmlns:a16="http://schemas.microsoft.com/office/drawing/2014/main" id="{20858B65-C934-4E68-91DE-CC2D7C5AFF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65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101380" name="Grafik 2">
            <a:extLst>
              <a:ext uri="{FF2B5EF4-FFF2-40B4-BE49-F238E27FC236}">
                <a16:creationId xmlns:a16="http://schemas.microsoft.com/office/drawing/2014/main" id="{B9E79DB5-A0D0-4CD4-9F6D-692D1BDF9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1601788"/>
            <a:ext cx="8277225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el 3">
            <a:extLst>
              <a:ext uri="{FF2B5EF4-FFF2-40B4-BE49-F238E27FC236}">
                <a16:creationId xmlns:a16="http://schemas.microsoft.com/office/drawing/2014/main" id="{5C4F575B-DCFC-43DE-92C6-558452F01B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 dirty="0"/>
              <a:t>Praxisbeispiel - Bedarfsermittlung</a:t>
            </a:r>
          </a:p>
        </p:txBody>
      </p:sp>
      <p:sp>
        <p:nvSpPr>
          <p:cNvPr id="97283" name="Foliennummernplatzhalter 4">
            <a:extLst>
              <a:ext uri="{FF2B5EF4-FFF2-40B4-BE49-F238E27FC236}">
                <a16:creationId xmlns:a16="http://schemas.microsoft.com/office/drawing/2014/main" id="{E1DF3EF2-4E9E-4FF7-B271-A1BFB0D126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66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7284" name="Grafik 3">
            <a:extLst>
              <a:ext uri="{FF2B5EF4-FFF2-40B4-BE49-F238E27FC236}">
                <a16:creationId xmlns:a16="http://schemas.microsoft.com/office/drawing/2014/main" id="{F9E1CA53-46AE-4A93-BBBC-777DAC27D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1593850"/>
            <a:ext cx="3717925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el 3">
            <a:extLst>
              <a:ext uri="{FF2B5EF4-FFF2-40B4-BE49-F238E27FC236}">
                <a16:creationId xmlns:a16="http://schemas.microsoft.com/office/drawing/2014/main" id="{4B34966D-2F12-4B0E-A607-3618D7D5445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 - Bilanz</a:t>
            </a:r>
          </a:p>
        </p:txBody>
      </p:sp>
      <p:sp>
        <p:nvSpPr>
          <p:cNvPr id="100355" name="Foliennummernplatzhalter 4">
            <a:extLst>
              <a:ext uri="{FF2B5EF4-FFF2-40B4-BE49-F238E27FC236}">
                <a16:creationId xmlns:a16="http://schemas.microsoft.com/office/drawing/2014/main" id="{20796328-6CF9-40C4-890B-3BF6D8C917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67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100356" name="Grafik 2">
            <a:extLst>
              <a:ext uri="{FF2B5EF4-FFF2-40B4-BE49-F238E27FC236}">
                <a16:creationId xmlns:a16="http://schemas.microsoft.com/office/drawing/2014/main" id="{AFD599F4-E158-43EB-9AF9-C93E95247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63" y="1577975"/>
            <a:ext cx="946785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el 3">
            <a:extLst>
              <a:ext uri="{FF2B5EF4-FFF2-40B4-BE49-F238E27FC236}">
                <a16:creationId xmlns:a16="http://schemas.microsoft.com/office/drawing/2014/main" id="{BE7F6258-EC33-44FD-8648-2D65A21CF6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63538" y="369888"/>
            <a:ext cx="10315575" cy="1325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Praxisbeispiel</a:t>
            </a:r>
          </a:p>
        </p:txBody>
      </p:sp>
      <p:sp>
        <p:nvSpPr>
          <p:cNvPr id="99331" name="Foliennummernplatzhalter 4">
            <a:extLst>
              <a:ext uri="{FF2B5EF4-FFF2-40B4-BE49-F238E27FC236}">
                <a16:creationId xmlns:a16="http://schemas.microsoft.com/office/drawing/2014/main" id="{6398E21E-582A-4C5C-B8EC-9A8624C5DE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8673270F-869A-4D61-BEC3-D91D58D9D711}" type="slidenum">
              <a:rPr lang="de-DE" altLang="de-DE" smtClean="0"/>
              <a:pPr>
                <a:defRPr/>
              </a:pPr>
              <a:t>68</a:t>
            </a:fld>
            <a:endParaRPr lang="de-DE" altLang="de-DE">
              <a:solidFill>
                <a:srgbClr val="1D2D4B"/>
              </a:solidFill>
            </a:endParaRPr>
          </a:p>
        </p:txBody>
      </p:sp>
      <p:pic>
        <p:nvPicPr>
          <p:cNvPr id="99332" name="Grafik 3">
            <a:extLst>
              <a:ext uri="{FF2B5EF4-FFF2-40B4-BE49-F238E27FC236}">
                <a16:creationId xmlns:a16="http://schemas.microsoft.com/office/drawing/2014/main" id="{1B77EB9B-A2B0-4A92-81D9-7EF6D81F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2078038"/>
            <a:ext cx="9567862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Foliennummernplatzhalter 1">
            <a:extLst>
              <a:ext uri="{FF2B5EF4-FFF2-40B4-BE49-F238E27FC236}">
                <a16:creationId xmlns:a16="http://schemas.microsoft.com/office/drawing/2014/main" id="{C8FD6B9B-7D16-45FC-8416-F0EAE76DFC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9080500" y="6351588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76A26FB1-6E93-4735-BA8B-AE57750970D0}" type="slidenum">
              <a:rPr lang="de-DE" altLang="de-DE" smtClean="0"/>
              <a:pPr>
                <a:defRPr/>
              </a:pPr>
              <a:t>69</a:t>
            </a:fld>
            <a:endParaRPr lang="de-DE" altLang="de-DE">
              <a:solidFill>
                <a:srgbClr val="1D2D4B"/>
              </a:solidFill>
            </a:endParaRPr>
          </a:p>
        </p:txBody>
      </p:sp>
      <p:sp>
        <p:nvSpPr>
          <p:cNvPr id="102403" name="Textplatzhalter 2">
            <a:extLst>
              <a:ext uri="{FF2B5EF4-FFF2-40B4-BE49-F238E27FC236}">
                <a16:creationId xmlns:a16="http://schemas.microsoft.com/office/drawing/2014/main" id="{C6127AD3-D81A-41B3-8C93-A5E65BEBC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 bwMode="auto">
          <a:xfrm>
            <a:off x="261938" y="3228975"/>
            <a:ext cx="11661775" cy="403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de-DE" altLang="de-DE" sz="3200" b="1"/>
              <a:t>Vielen Dank für die Aufmerksamkeit!</a:t>
            </a:r>
          </a:p>
          <a:p>
            <a:pPr eaLnBrk="1" hangingPunct="1"/>
            <a:endParaRPr lang="de-DE" alt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3E52F51-6B3F-6B55-8081-E46CDB66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AB9A5C-5B22-28D1-32C9-A8E6C731BC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Rendezvous I Service Check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BEECE1-880F-F22C-3D67-BE93ACD34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Koordinator anstatt Verkäufer</a:t>
            </a:r>
          </a:p>
          <a:p>
            <a:r>
              <a:rPr lang="de-DE" dirty="0"/>
              <a:t>	</a:t>
            </a:r>
          </a:p>
          <a:p>
            <a:r>
              <a:rPr lang="de-DE" dirty="0"/>
              <a:t>				viele Makler werden im Ruhestand Ihrer Kunden nur noch zum 					Sachverwalter – oder noch schlimmer, viele Erben entscheiden 					sich für andere Berater!</a:t>
            </a:r>
          </a:p>
          <a:p>
            <a:endParaRPr lang="de-DE" dirty="0"/>
          </a:p>
          <a:p>
            <a:r>
              <a:rPr lang="de-DE" dirty="0"/>
              <a:t>Noch ganzheitlicher als jetzt schon -&gt; einfache Übersicht für den Kunden, ein Ansprechpartner, Expertenteams (bekannt aus unserem Erstgespräch?)</a:t>
            </a:r>
          </a:p>
          <a:p>
            <a:endParaRPr lang="de-DE" dirty="0"/>
          </a:p>
          <a:p>
            <a:r>
              <a:rPr lang="de-DE" dirty="0"/>
              <a:t>				Generierung von bisherigen Fremdanlagen und Neukunden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49FADEA-569F-DA70-80AC-C8D82EDF7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Noch mehr Arzt oder Anwalt sein</a:t>
            </a:r>
          </a:p>
        </p:txBody>
      </p:sp>
    </p:spTree>
    <p:extLst>
      <p:ext uri="{BB962C8B-B14F-4D97-AF65-F5344CB8AC3E}">
        <p14:creationId xmlns:p14="http://schemas.microsoft.com/office/powerpoint/2010/main" val="90278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E30D4FE-6072-11D6-4A3E-E0CF6E9FA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084052-3F50-32DD-2472-29D763FFFD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Ernten, was wir sähen?!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5158049-7D7D-F773-E50A-55C94CC87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ein wenig Landwirtschaft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5BE8845-28D2-E117-4D4F-3E952F70A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893" y="2269338"/>
            <a:ext cx="7772400" cy="436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4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728A337-8528-7BF9-0C82-6A419025F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B0D032-DF0A-AE26-5ECD-9A2DDDE01C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Potential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9B2B2BC-8D4C-2C6B-C29E-B5FFE21EC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Warum ist die </a:t>
            </a:r>
            <a:r>
              <a:rPr lang="de-DE" dirty="0" err="1"/>
              <a:t>Wiederanlageqoute</a:t>
            </a:r>
            <a:r>
              <a:rPr lang="de-DE" dirty="0"/>
              <a:t> im Markt und auch bei uns wie sie ist?</a:t>
            </a:r>
          </a:p>
          <a:p>
            <a:endParaRPr lang="de-DE" dirty="0"/>
          </a:p>
          <a:p>
            <a:r>
              <a:rPr lang="de-DE" dirty="0"/>
              <a:t>Bestandssicherung durch Bestandsprovision auf NAV I Vermögensanlagen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744A3E8-BA61-913E-61D0-3F59EC2B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Und ein wenig Landwirtschaft</a:t>
            </a:r>
          </a:p>
        </p:txBody>
      </p:sp>
    </p:spTree>
    <p:extLst>
      <p:ext uri="{BB962C8B-B14F-4D97-AF65-F5344CB8AC3E}">
        <p14:creationId xmlns:p14="http://schemas.microsoft.com/office/powerpoint/2010/main" val="144149282"/>
      </p:ext>
    </p:extLst>
  </p:cSld>
  <p:clrMapOvr>
    <a:masterClrMapping/>
  </p:clrMapOvr>
</p:sld>
</file>

<file path=ppt/theme/theme1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 PowerPoint-Vorlagen</Template>
  <TotalTime>0</TotalTime>
  <Words>957</Words>
  <Application>Microsoft Office PowerPoint</Application>
  <PresentationFormat>Breitbild</PresentationFormat>
  <Paragraphs>267</Paragraphs>
  <Slides>69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69</vt:i4>
      </vt:variant>
    </vt:vector>
  </HeadingPairs>
  <TitlesOfParts>
    <vt:vector size="75" baseType="lpstr">
      <vt:lpstr>Arial</vt:lpstr>
      <vt:lpstr>Calibri</vt:lpstr>
      <vt:lpstr>Inter</vt:lpstr>
      <vt:lpstr>Inter Bold</vt:lpstr>
      <vt:lpstr>Wingdings</vt:lpstr>
      <vt:lpstr>afm PowerPoint-Vorlagen</vt:lpstr>
      <vt:lpstr>PowerPoint-Präsentation</vt:lpstr>
      <vt:lpstr>Ist Stand</vt:lpstr>
      <vt:lpstr>Ist Stand</vt:lpstr>
      <vt:lpstr>Ist Stand</vt:lpstr>
      <vt:lpstr>Altersvorsorge versus Ruhestandsplanung</vt:lpstr>
      <vt:lpstr>Lasst uns Fußball spielen</vt:lpstr>
      <vt:lpstr>Noch mehr Arzt oder Anwalt sein</vt:lpstr>
      <vt:lpstr>Und ein wenig Landwirtschaft</vt:lpstr>
      <vt:lpstr>Und ein wenig Landwirtschaft</vt:lpstr>
      <vt:lpstr>Cross Selling</vt:lpstr>
      <vt:lpstr>Cross Selling I Vollmachten &amp; Verfügungen</vt:lpstr>
      <vt:lpstr>Cross Selling I Erben &amp; Schenken</vt:lpstr>
      <vt:lpstr>Cross Selling I Teamaufbau</vt:lpstr>
      <vt:lpstr>Vertriebsservice I Tools</vt:lpstr>
      <vt:lpstr>Vertriebsservice</vt:lpstr>
      <vt:lpstr>Vertriebsservice</vt:lpstr>
      <vt:lpstr>Vertriebsservice</vt:lpstr>
      <vt:lpstr>Tools</vt:lpstr>
      <vt:lpstr>Tools</vt:lpstr>
      <vt:lpstr>Tools</vt:lpstr>
      <vt:lpstr>Tools</vt:lpstr>
      <vt:lpstr>Tools I Vertriebsidee</vt:lpstr>
      <vt:lpstr>Tools I Vertriebsidee</vt:lpstr>
      <vt:lpstr>Tools I Vertriebsidee</vt:lpstr>
      <vt:lpstr>Tools I Vertriebsidee</vt:lpstr>
      <vt:lpstr>Tools</vt:lpstr>
      <vt:lpstr>PowerPoint-Präsentation</vt:lpstr>
      <vt:lpstr>Nutzung aktuell</vt:lpstr>
      <vt:lpstr>Keine statische Betrachtung!</vt:lpstr>
      <vt:lpstr>Ruhestandsdisplay – das einzige dynamische Planungstool</vt:lpstr>
      <vt:lpstr>Vermögensformel</vt:lpstr>
      <vt:lpstr>Lebenserwartung – welche Werte nehme ich?</vt:lpstr>
      <vt:lpstr>Inflation in der Planung</vt:lpstr>
      <vt:lpstr>Darstellungsweisen</vt:lpstr>
      <vt:lpstr>Praxisbeispiel - Arbeitsablauf</vt:lpstr>
      <vt:lpstr>Praxisbeispiel</vt:lpstr>
      <vt:lpstr>Praxisbeispiel-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</vt:lpstr>
      <vt:lpstr>Praxisbeispiel-  ohne Verkauf der Immobilie</vt:lpstr>
      <vt:lpstr>Praxisbeispiel- mit Verkauf der Immobilie</vt:lpstr>
      <vt:lpstr>Praxisbeispiel- mit Immobilienverkauf</vt:lpstr>
      <vt:lpstr>Praxisbeispiel</vt:lpstr>
      <vt:lpstr>PowerPoint-Präsentation</vt:lpstr>
      <vt:lpstr>PowerPoint-Präsentation</vt:lpstr>
      <vt:lpstr>Praxisbeispiel - wichtige Berechnungsparameter</vt:lpstr>
      <vt:lpstr>Praxisbeispiel</vt:lpstr>
      <vt:lpstr>Praxisbeispiel</vt:lpstr>
      <vt:lpstr>Praxisbeispiel - Schichtenvergleich</vt:lpstr>
      <vt:lpstr>Praxisbeispiel - Bedarfsermittlung</vt:lpstr>
      <vt:lpstr>Praxisbeispiel - Bilanz</vt:lpstr>
      <vt:lpstr>Praxisbeispiel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Altersvorsorge versus Ruhestandsplanung</dc:title>
  <dc:creator>Michael Schiller</dc:creator>
  <cp:lastModifiedBy>Gregorowitsch, Sventje</cp:lastModifiedBy>
  <cp:revision>11</cp:revision>
  <cp:lastPrinted>2026-05-12T14:38:30Z</cp:lastPrinted>
  <dcterms:created xsi:type="dcterms:W3CDTF">2026-05-12T14:07:49Z</dcterms:created>
  <dcterms:modified xsi:type="dcterms:W3CDTF">2026-06-16T13:42:03Z</dcterms:modified>
</cp:coreProperties>
</file>