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89" r:id="rId2"/>
    <p:sldId id="290" r:id="rId3"/>
    <p:sldId id="444" r:id="rId4"/>
    <p:sldId id="451" r:id="rId5"/>
    <p:sldId id="450" r:id="rId6"/>
    <p:sldId id="449" r:id="rId7"/>
    <p:sldId id="452" r:id="rId8"/>
    <p:sldId id="454" r:id="rId9"/>
    <p:sldId id="445" r:id="rId10"/>
    <p:sldId id="446" r:id="rId11"/>
    <p:sldId id="447" r:id="rId12"/>
    <p:sldId id="271" r:id="rId13"/>
    <p:sldId id="286" r:id="rId14"/>
    <p:sldId id="287" r:id="rId15"/>
    <p:sldId id="288" r:id="rId16"/>
    <p:sldId id="280" r:id="rId17"/>
    <p:sldId id="282" r:id="rId18"/>
    <p:sldId id="453" r:id="rId19"/>
    <p:sldId id="272" r:id="rId20"/>
    <p:sldId id="268" r:id="rId21"/>
    <p:sldId id="256" r:id="rId22"/>
    <p:sldId id="257" r:id="rId23"/>
    <p:sldId id="258" r:id="rId24"/>
    <p:sldId id="300" r:id="rId25"/>
    <p:sldId id="382" r:id="rId26"/>
    <p:sldId id="434" r:id="rId27"/>
    <p:sldId id="435" r:id="rId28"/>
    <p:sldId id="441" r:id="rId29"/>
    <p:sldId id="440" r:id="rId30"/>
    <p:sldId id="436" r:id="rId31"/>
    <p:sldId id="442" r:id="rId32"/>
    <p:sldId id="439" r:id="rId33"/>
    <p:sldId id="438" r:id="rId34"/>
    <p:sldId id="443" r:id="rId35"/>
    <p:sldId id="418" r:id="rId36"/>
    <p:sldId id="448" r:id="rId37"/>
    <p:sldId id="269" r:id="rId38"/>
    <p:sldId id="259" r:id="rId39"/>
    <p:sldId id="260" r:id="rId40"/>
    <p:sldId id="261" r:id="rId41"/>
    <p:sldId id="262" r:id="rId42"/>
    <p:sldId id="263" r:id="rId43"/>
    <p:sldId id="264" r:id="rId44"/>
    <p:sldId id="265" r:id="rId45"/>
    <p:sldId id="266" r:id="rId46"/>
    <p:sldId id="267" r:id="rId47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0000"/>
    <a:srgbClr val="D6D6D6"/>
    <a:srgbClr val="AAA295"/>
    <a:srgbClr val="5C87AA"/>
    <a:srgbClr val="1D2D4B"/>
    <a:srgbClr val="137C9B"/>
    <a:srgbClr val="FF3399"/>
    <a:srgbClr val="EDEDED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870" autoAdjust="0"/>
  </p:normalViewPr>
  <p:slideViewPr>
    <p:cSldViewPr snapToGrid="0" showGuides="1">
      <p:cViewPr varScale="1">
        <p:scale>
          <a:sx n="108" d="100"/>
          <a:sy n="108" d="100"/>
        </p:scale>
        <p:origin x="144" y="192"/>
      </p:cViewPr>
      <p:guideLst>
        <p:guide orient="horz" pos="431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4868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0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9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37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4" orient="horz" pos="709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  <p15:guide id="10" orient="horz" pos="11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6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73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6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3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6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 userDrawn="1">
          <p15:clr>
            <a:srgbClr val="FBAE40"/>
          </p15:clr>
        </p15:guide>
        <p15:guide id="12" orient="horz" pos="41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2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0" r:id="rId2"/>
    <p:sldLayoutId id="2147483662" r:id="rId3"/>
    <p:sldLayoutId id="2147483686" r:id="rId4"/>
    <p:sldLayoutId id="2147483684" r:id="rId5"/>
    <p:sldLayoutId id="2147483678" r:id="rId6"/>
    <p:sldLayoutId id="2147483685" r:id="rId7"/>
    <p:sldLayoutId id="2147483689" r:id="rId8"/>
    <p:sldLayoutId id="2147483679" r:id="rId9"/>
    <p:sldLayoutId id="2147483681" r:id="rId10"/>
    <p:sldLayoutId id="2147483680" r:id="rId11"/>
    <p:sldLayoutId id="2147483690" r:id="rId12"/>
    <p:sldLayoutId id="2147483682" r:id="rId13"/>
    <p:sldLayoutId id="2147483691" r:id="rId14"/>
    <p:sldLayoutId id="2147483687" r:id="rId15"/>
    <p:sldLayoutId id="2147483688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 userDrawn="1">
          <p15:clr>
            <a:srgbClr val="F26B43"/>
          </p15:clr>
        </p15:guide>
        <p15:guide id="3" pos="302" userDrawn="1">
          <p15:clr>
            <a:srgbClr val="F26B43"/>
          </p15:clr>
        </p15:guide>
        <p15:guide id="25" orient="horz" pos="709" userDrawn="1">
          <p15:clr>
            <a:srgbClr val="F26B43"/>
          </p15:clr>
        </p15:guide>
        <p15:guide id="27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eams.microsoft.com/meet/329299331177378?p=MCuQ0c6DQ1x5rnqmUA" TargetMode="Externa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5D0DDA-D7CA-41F4-A9B7-9BC3504D9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Herzlich Willkommen!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00EBD5C-5109-4B63-8899-635EF38C8BD4}"/>
              </a:ext>
            </a:extLst>
          </p:cNvPr>
          <p:cNvSpPr txBox="1"/>
          <p:nvPr/>
        </p:nvSpPr>
        <p:spPr>
          <a:xfrm>
            <a:off x="721217" y="2537138"/>
            <a:ext cx="7637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ZWS II - 2026</a:t>
            </a:r>
          </a:p>
        </p:txBody>
      </p:sp>
    </p:spTree>
    <p:extLst>
      <p:ext uri="{BB962C8B-B14F-4D97-AF65-F5344CB8AC3E}">
        <p14:creationId xmlns:p14="http://schemas.microsoft.com/office/powerpoint/2010/main" val="25121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52AF97D-34F1-42BB-95D6-9925A1641C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3F10E6-B80C-4821-B2F2-7C08F98F8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b="1" dirty="0"/>
              <a:t>Terminservice: </a:t>
            </a:r>
            <a:r>
              <a:rPr lang="de-DE" sz="1600" dirty="0"/>
              <a:t>Der Terminservice von MD Medicus recherchiert für Sie geeignete Spezialisten in Ihrer Nähe und vereinbart auf Wunsch gleich einen Termin.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9BF93F4-2719-4D88-9A73-07EB9780C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Zusatzservices der Alte Leipziger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8CA8DB6-3F7F-4A2F-BBEC-444EFF433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06" y="2577765"/>
            <a:ext cx="77724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97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5025D5A-AFCB-421F-9D4E-18FA05ACC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484385-26A0-430E-905A-CE1B789F8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b="1" dirty="0" err="1"/>
              <a:t>Novego</a:t>
            </a:r>
            <a:r>
              <a:rPr lang="de-DE" b="1" dirty="0"/>
              <a:t> – Online-Programme: </a:t>
            </a:r>
            <a:r>
              <a:rPr lang="de-DE" sz="1600" dirty="0"/>
              <a:t>Zur Überbrückung der Wartezeit vor einer Psychotherapie, als Therapiebegleitung oder ganz unabhängig von einer Therapie, bietet </a:t>
            </a:r>
            <a:r>
              <a:rPr lang="de-DE" sz="1600" dirty="0" err="1"/>
              <a:t>Novego</a:t>
            </a:r>
            <a:r>
              <a:rPr lang="de-DE" sz="1600" dirty="0"/>
              <a:t> Online-Unterstützungsprogramme bei Stress, Depressionen, Angststörungen, Schlafstörungen oder Burnout an.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EDB2C64-F9F0-45A9-B75A-1D635C204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Zusatzservices der Alte Leipziger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3E077F3-24A0-4B57-87A5-DFC06A458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42" y="2558786"/>
            <a:ext cx="7018420" cy="291407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9F353B6-F3F2-487A-8B7E-FC044C11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810" y="5925118"/>
            <a:ext cx="7589420" cy="6096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310FEB2-CB09-45D2-90AB-898EF2BAC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913" y="5791768"/>
            <a:ext cx="188595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41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0E7504A-93FB-47B7-B57B-7151F4C768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352F1BD-DB4D-4B2C-BACD-AAA514810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25" y="1195671"/>
            <a:ext cx="10079115" cy="515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46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7E59B0A-7C0E-40FE-B09C-50C6A58473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F9265B-F327-4092-9A78-0A661ED8D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AXA </a:t>
            </a:r>
            <a:r>
              <a:rPr lang="de-DE" dirty="0" err="1"/>
              <a:t>JustInvest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9B887C1-B0AC-4FA4-B29A-B5560A2FB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098" y="1768917"/>
            <a:ext cx="8549751" cy="433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99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83D8AA3-58B9-484C-BA79-74403470F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82A63F8-386A-499C-A885-CD782273D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3AF09C5-A550-4E4F-A18C-FEEA51D47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78" y="1466573"/>
            <a:ext cx="8001000" cy="3409950"/>
          </a:xfrm>
          <a:prstGeom prst="rect">
            <a:avLst/>
          </a:prstGeom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C5017FE5-C140-465C-B68D-A4C90E851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2079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C5A6E87-3053-483B-A31C-FBFC95A159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AFE8ACB-57EC-42F4-849B-0CD05DD10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888" y="1773238"/>
            <a:ext cx="11342687" cy="3811587"/>
          </a:xfrm>
        </p:spPr>
        <p:txBody>
          <a:bodyPr/>
          <a:lstStyle/>
          <a:p>
            <a:r>
              <a:rPr lang="de-DE" b="1" dirty="0"/>
              <a:t>USP: </a:t>
            </a:r>
            <a:r>
              <a:rPr lang="de-DE" b="1" dirty="0" err="1"/>
              <a:t>Protect</a:t>
            </a:r>
            <a:r>
              <a:rPr lang="de-DE" b="1" dirty="0"/>
              <a:t>-Baustein mit Beitragsbefreiung bei Dienstunfähigkeit</a:t>
            </a:r>
          </a:p>
          <a:p>
            <a:endParaRPr lang="de-DE" b="1" dirty="0"/>
          </a:p>
          <a:p>
            <a:r>
              <a:rPr lang="de-DE" b="1" dirty="0"/>
              <a:t>Bis 250 € Monatsbeitrag ohne Gesundheitsprüfung mit 3 Jahren WZ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37B07A3-773E-4709-9984-EFADC4AED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1720" y="3660150"/>
            <a:ext cx="4821129" cy="244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22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92967EB-A529-4146-B610-EC7C3F9B3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7D5335-BB09-49D5-813D-A719B2AC11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220" y="924201"/>
            <a:ext cx="11347991" cy="395680"/>
          </a:xfrm>
        </p:spPr>
        <p:txBody>
          <a:bodyPr/>
          <a:lstStyle/>
          <a:p>
            <a:r>
              <a:rPr lang="de-DE" dirty="0"/>
              <a:t>Highlights der BU-Tarife bei der Dialog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B96E130-66E7-4702-98DD-19A650143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0" i="0" u="none" strike="noStrike" baseline="0" dirty="0">
                <a:solidFill>
                  <a:srgbClr val="231547"/>
                </a:solidFill>
              </a:rPr>
              <a:t>Die wichtigsten Produktdaten während der Laufzeit auf einen Blick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EC1DD46-3538-4AEE-8CDE-B7C2516DA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26E0B4E-7467-4269-9037-9A5F58B4B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2812445"/>
            <a:ext cx="6946695" cy="312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47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07BCCB6-8B4A-49FD-8AD5-34B7EE6D58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922AB24-5A75-46F1-83EA-ABFF4F593D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220" y="964344"/>
            <a:ext cx="11347991" cy="395680"/>
          </a:xfrm>
        </p:spPr>
        <p:txBody>
          <a:bodyPr/>
          <a:lstStyle/>
          <a:p>
            <a:r>
              <a:rPr lang="de-DE" dirty="0"/>
              <a:t>Highlights der BU-Tarife bei der Dialog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0689DE6-F77F-4204-A836-617029CED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Praxisnahe Lösungen der Dialog – 10 Wege zur BU-Rente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F3B0417-D5DB-4CF2-A1A0-D3C7BD599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11CBDC5-CE13-49FE-ADD6-4B3490DDE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2743906"/>
            <a:ext cx="7829462" cy="3348919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28B477DD-A9B3-4E9D-8667-E0DA1A27896F}"/>
              </a:ext>
            </a:extLst>
          </p:cNvPr>
          <p:cNvSpPr/>
          <p:nvPr/>
        </p:nvSpPr>
        <p:spPr>
          <a:xfrm>
            <a:off x="556591" y="6250784"/>
            <a:ext cx="1566407" cy="2027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rgbClr val="FF6600"/>
                </a:solidFill>
              </a:rPr>
              <a:t>*</a:t>
            </a:r>
            <a:r>
              <a:rPr lang="de-DE" dirty="0">
                <a:solidFill>
                  <a:srgbClr val="FF6600"/>
                </a:solidFill>
              </a:rPr>
              <a:t> </a:t>
            </a:r>
            <a:r>
              <a:rPr lang="de-DE" sz="9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 bei SBU </a:t>
            </a:r>
            <a:r>
              <a:rPr lang="de-DE" sz="900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de-DE" sz="9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262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612764E-F9AA-4498-A2C1-301D47AB7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B85E5E6-2FF3-43E1-AAD2-AB2B3B50B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Leistungsauslöser Grundfähigkeiten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377A2BB-E996-4313-A124-8EBA795C8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9665"/>
            <a:ext cx="8694198" cy="450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22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7D1F0EF-E84B-4A00-9D19-728702E61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DA11398-1FA4-4891-A0E7-5C0E4FA27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357" y="1391192"/>
            <a:ext cx="10443099" cy="514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87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3BE71E8-7E9F-4F4B-8939-9E0AC073B1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21A639-8D21-4047-B9BA-40B361693B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48C9BC6-51F6-487A-A492-646FD81FC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Risikoprüfung: Ein Blick hinter die Kulissen | Michael Hartmann, Dialog Lebensversicherung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Neues aus der Biometrie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Praxisfall Voranfrage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Basisrente : Beratungsansatz</a:t>
            </a:r>
          </a:p>
          <a:p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F3ED40E-5B2C-437A-B995-990284493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ZWS II-2026</a:t>
            </a:r>
          </a:p>
        </p:txBody>
      </p:sp>
    </p:spTree>
    <p:extLst>
      <p:ext uri="{BB962C8B-B14F-4D97-AF65-F5344CB8AC3E}">
        <p14:creationId xmlns:p14="http://schemas.microsoft.com/office/powerpoint/2010/main" val="2411175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55DABC7-3B9D-4360-87E6-AFA4C63A7B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0C7C582-68D9-465A-A6B1-AF270E1AB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endParaRPr lang="de-DE" sz="4000" dirty="0"/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Risikoprüfung / Voranfrage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06DE35D-2A1D-4AED-80D1-F559F68BF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</p:spTree>
    <p:extLst>
      <p:ext uri="{BB962C8B-B14F-4D97-AF65-F5344CB8AC3E}">
        <p14:creationId xmlns:p14="http://schemas.microsoft.com/office/powerpoint/2010/main" val="3991718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D7D8D05-1BA7-4412-A765-A52AFE8EA6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Voranfrage Grundfähigkeit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7D9FB10-2280-4693-BA43-974CE475A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ts val="900"/>
              </a:spcBef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Geboren am: 05.06.1983</a:t>
            </a:r>
            <a:b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Größe: 1,65 m</a:t>
            </a:r>
            <a:b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Gewicht: 75 kg</a:t>
            </a:r>
            <a:b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Raucherstatus: Nichtraucher seit über 10 Jahren</a:t>
            </a:r>
            <a:b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Beruf: Sozialarbeiterin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900"/>
              </a:spcBef>
            </a:pPr>
            <a:r>
              <a:rPr lang="de-DE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Gesundheitliche Angaben:</a:t>
            </a:r>
            <a:b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Diagnostizierte Kieferfehlstellung (CMD), aktuell in Behandlung mittels manueller Therapie.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900"/>
              </a:spcBef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Im November 2025 Verletzung des Handgelenks im Rahmen sportlicher Aktivität. In diesem Zusammenhang muskuläre Verspannungen im Bereich Schulter/Arm/Handgelenk, ohne weiterführende Diagnose.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900"/>
              </a:spcBef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Weitere Erkrankungen sind nicht bekannt.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Der Baustein Psyche soll bei der Kundin nicht mit eingeschlossen werden.</a:t>
            </a:r>
            <a:b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0C799B3-ACF6-4977-BC0D-3AD496067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E16AC81-D214-4EC4-999C-B36C1AB647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556317-6475-45D6-A58C-EA00D1068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Voranfrage Grundfähigkeit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D60E61D-E656-4EF6-AEF9-C9E9E1371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89EBBF8-F166-4D06-8213-20A2A4AE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560AB4D-3777-489F-AE12-DE9ED81ED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4" y="2186446"/>
            <a:ext cx="3777544" cy="444745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3D3CBA1-3750-4A32-9EF3-9092278A8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0142" y="2151216"/>
            <a:ext cx="3689259" cy="444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61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DA10CED-FE6B-4BCC-8A40-97E7F776B8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F09E04-8127-4AEA-9186-B275FCF20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Voranfrage Grundfähigkeit - Entscheidungen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503122C-0B48-4B30-A402-0885610FB60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b="1" dirty="0">
                <a:solidFill>
                  <a:schemeClr val="tx1"/>
                </a:solidFill>
              </a:rPr>
              <a:t>Hannoversche: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>
                <a:solidFill>
                  <a:srgbClr val="FF0000"/>
                </a:solidFill>
              </a:rPr>
              <a:t>Ablehnung</a:t>
            </a:r>
          </a:p>
          <a:p>
            <a:endParaRPr lang="de-DE" dirty="0"/>
          </a:p>
          <a:p>
            <a:r>
              <a:rPr lang="de-DE" b="1" dirty="0">
                <a:solidFill>
                  <a:schemeClr val="tx1"/>
                </a:solidFill>
              </a:rPr>
              <a:t>Dortmunder: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>
                <a:solidFill>
                  <a:srgbClr val="FFC000"/>
                </a:solidFill>
              </a:rPr>
              <a:t>Zurückstellung bis vollständige Behandlungs- und Beschwerdefreiheit besteht</a:t>
            </a:r>
          </a:p>
          <a:p>
            <a:endParaRPr lang="de-DE" dirty="0"/>
          </a:p>
          <a:p>
            <a:r>
              <a:rPr lang="de-DE" b="1" dirty="0">
                <a:solidFill>
                  <a:schemeClr val="tx1"/>
                </a:solidFill>
              </a:rPr>
              <a:t>Alte Leipziger: </a:t>
            </a:r>
            <a:r>
              <a:rPr lang="de-DE" dirty="0">
                <a:solidFill>
                  <a:srgbClr val="00B050"/>
                </a:solidFill>
              </a:rPr>
              <a:t>Ausschlussklausel für Kiefer, Wirbelsäule und rechte Schulter (keine Ausbau- und   Nachversicherungsgarantie)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DA2A1BA-0799-41E6-BA26-65B1972EE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</p:spTree>
    <p:extLst>
      <p:ext uri="{BB962C8B-B14F-4D97-AF65-F5344CB8AC3E}">
        <p14:creationId xmlns:p14="http://schemas.microsoft.com/office/powerpoint/2010/main" val="252632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680" y="145120"/>
            <a:ext cx="9012862" cy="1325563"/>
          </a:xfrm>
        </p:spPr>
        <p:txBody>
          <a:bodyPr/>
          <a:lstStyle/>
          <a:p>
            <a:r>
              <a:rPr lang="de-DE" dirty="0"/>
              <a:t>Herzlich Willkommen!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680" y="3084156"/>
            <a:ext cx="11282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Basisrente | Idee für die Generation 55 plus</a:t>
            </a:r>
          </a:p>
        </p:txBody>
      </p:sp>
    </p:spTree>
    <p:extLst>
      <p:ext uri="{BB962C8B-B14F-4D97-AF65-F5344CB8AC3E}">
        <p14:creationId xmlns:p14="http://schemas.microsoft.com/office/powerpoint/2010/main" val="344856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25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E025546-3FC9-438D-8238-9D170601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21" y="1620695"/>
            <a:ext cx="9307026" cy="451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57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26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63199ED-C982-4698-9669-B0CB19A94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98" y="1829421"/>
            <a:ext cx="8622434" cy="425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561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27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49F57AE-4E66-4056-A57F-60E131C96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20" y="1676290"/>
            <a:ext cx="8376995" cy="454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535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28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0AB0CFD-1BD7-4131-A3E3-C130F29CB849}"/>
              </a:ext>
            </a:extLst>
          </p:cNvPr>
          <p:cNvSpPr txBox="1"/>
          <p:nvPr/>
        </p:nvSpPr>
        <p:spPr>
          <a:xfrm>
            <a:off x="468923" y="1828799"/>
            <a:ext cx="8331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Exkurs: Grundfreibetrag</a:t>
            </a:r>
            <a:br>
              <a:rPr lang="de-DE" u="sng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u="sng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0" u="none" strike="noStrike" dirty="0">
                <a:solidFill>
                  <a:srgbClr val="1D2D4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Der Grundfreibetrag ist der Teil Ihres Jahreseinkommens, der </a:t>
            </a:r>
            <a:r>
              <a:rPr lang="de-DE" b="1" u="none" strike="noStrike" dirty="0">
                <a:solidFill>
                  <a:srgbClr val="1D2D4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steuerfrei</a:t>
            </a: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bleibt. Er dient dazu, das Existenzminimum zu sichern, damit jeder Bürger das nötige Geld für lebensnotwendige Dinge wie Nahrung, Kleidung und Wohnen behält.</a:t>
            </a:r>
          </a:p>
          <a:p>
            <a:endParaRPr lang="de-DE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u="none" strike="noStrike" dirty="0">
                <a:solidFill>
                  <a:srgbClr val="1D2D4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Höhe (für das Jahr 2026):</a:t>
            </a: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u="none" strike="noStrike" dirty="0">
                <a:solidFill>
                  <a:srgbClr val="1D2D4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12.348 Euro</a:t>
            </a: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für Alleinstehende und </a:t>
            </a:r>
            <a:r>
              <a:rPr lang="de-DE" b="1" u="none" strike="noStrike" dirty="0">
                <a:solidFill>
                  <a:srgbClr val="1D2D4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24.696 Euro</a:t>
            </a: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für zusammenveranlagte Ehe- oder Lebenspartner.</a:t>
            </a:r>
          </a:p>
          <a:p>
            <a:endParaRPr lang="de-DE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u="none" strike="noStrike" dirty="0">
                <a:solidFill>
                  <a:srgbClr val="1D2D4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Keine Steuer auf den Freibetrag:</a:t>
            </a: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Sie zahlen erst Steuern auf den Teil Ihres Einkommens, der über diesem Betrag liegt.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4136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29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DD610F8-5A44-4C64-9778-72318A6E8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53" y="1809659"/>
            <a:ext cx="10001509" cy="466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34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CD45DB6-94AD-4B2F-951B-A61257CC56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583B4D4-F1A5-4C8F-9234-22A6B2EBDFC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Microsoft Teams-Besprechung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endParaRPr kumimoji="0" lang="de-DE" altLang="de-DE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Teilnehmen: 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5B5FC7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2" tooltip="Meeting join"/>
              </a:rPr>
              <a:t>https://teams.microsoft.com/meet/329299331177378?p=MCuQ0c6DQ1x5rnqmUA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endParaRPr kumimoji="0" lang="de-DE" altLang="de-DE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rgbClr val="61616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Besprechungs-ID: </a:t>
            </a: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329 299 331 177 378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endParaRPr kumimoji="0" lang="de-DE" altLang="de-DE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0" i="0" u="none" strike="noStrike" cap="none" normalizeH="0" baseline="0" dirty="0" err="1">
                <a:ln>
                  <a:noFill/>
                </a:ln>
                <a:solidFill>
                  <a:srgbClr val="61616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Passcode</a:t>
            </a: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rgbClr val="61616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: </a:t>
            </a: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m7ws62KA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endParaRPr kumimoji="0" lang="de-DE" altLang="de-DE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D59AB6A-8315-45CE-9E23-7CB50540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ZWS II-2026</a:t>
            </a:r>
          </a:p>
        </p:txBody>
      </p:sp>
    </p:spTree>
    <p:extLst>
      <p:ext uri="{BB962C8B-B14F-4D97-AF65-F5344CB8AC3E}">
        <p14:creationId xmlns:p14="http://schemas.microsoft.com/office/powerpoint/2010/main" val="16097734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30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F46CA5-7CAC-4DCB-971F-F954B7EA32D4}"/>
              </a:ext>
            </a:extLst>
          </p:cNvPr>
          <p:cNvSpPr txBox="1"/>
          <p:nvPr/>
        </p:nvSpPr>
        <p:spPr>
          <a:xfrm>
            <a:off x="1125415" y="2219569"/>
            <a:ext cx="429316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u="sng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Fallbeispiel</a:t>
            </a:r>
          </a:p>
          <a:p>
            <a:endParaRPr lang="de-DE" sz="24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Ehepaar – Beide 58 Jahre alt</a:t>
            </a:r>
          </a:p>
          <a:p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Er: Angestellt 110.000 € p.a.</a:t>
            </a:r>
          </a:p>
          <a:p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Sie: Selbständig 40.000 € p.a.</a:t>
            </a:r>
          </a:p>
          <a:p>
            <a:endParaRPr lang="de-DE" sz="24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Tagesgeldkonto:</a:t>
            </a:r>
          </a:p>
          <a:p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Zinssatz: 1,5% p.a.</a:t>
            </a:r>
          </a:p>
          <a:p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 heute: 66.210 </a:t>
            </a:r>
            <a:r>
              <a:rPr lang="de-DE" sz="2400" dirty="0">
                <a:solidFill>
                  <a:srgbClr val="1D2D4B"/>
                </a:solidFill>
              </a:rPr>
              <a:t>€</a:t>
            </a:r>
          </a:p>
        </p:txBody>
      </p:sp>
    </p:spTree>
    <p:extLst>
      <p:ext uri="{BB962C8B-B14F-4D97-AF65-F5344CB8AC3E}">
        <p14:creationId xmlns:p14="http://schemas.microsoft.com/office/powerpoint/2010/main" val="2534680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31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F46CA5-7CAC-4DCB-971F-F954B7EA32D4}"/>
              </a:ext>
            </a:extLst>
          </p:cNvPr>
          <p:cNvSpPr txBox="1"/>
          <p:nvPr/>
        </p:nvSpPr>
        <p:spPr>
          <a:xfrm>
            <a:off x="748734" y="1684436"/>
            <a:ext cx="18582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u="sng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Fallbeispiel</a:t>
            </a:r>
          </a:p>
        </p:txBody>
      </p:sp>
      <p:graphicFrame>
        <p:nvGraphicFramePr>
          <p:cNvPr id="4" name="Tabelle 5">
            <a:extLst>
              <a:ext uri="{FF2B5EF4-FFF2-40B4-BE49-F238E27FC236}">
                <a16:creationId xmlns:a16="http://schemas.microsoft.com/office/drawing/2014/main" id="{65330C02-5E4A-4DF8-9BC9-61B50B7D4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680068"/>
              </p:ext>
            </p:extLst>
          </p:nvPr>
        </p:nvGraphicFramePr>
        <p:xfrm>
          <a:off x="838380" y="2314697"/>
          <a:ext cx="7606374" cy="3452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8962">
                  <a:extLst>
                    <a:ext uri="{9D8B030D-6E8A-4147-A177-3AD203B41FA5}">
                      <a16:colId xmlns:a16="http://schemas.microsoft.com/office/drawing/2014/main" val="1441916095"/>
                    </a:ext>
                  </a:extLst>
                </a:gridCol>
                <a:gridCol w="1402538">
                  <a:extLst>
                    <a:ext uri="{9D8B030D-6E8A-4147-A177-3AD203B41FA5}">
                      <a16:colId xmlns:a16="http://schemas.microsoft.com/office/drawing/2014/main" val="1854519112"/>
                    </a:ext>
                  </a:extLst>
                </a:gridCol>
                <a:gridCol w="1263105">
                  <a:extLst>
                    <a:ext uri="{9D8B030D-6E8A-4147-A177-3AD203B41FA5}">
                      <a16:colId xmlns:a16="http://schemas.microsoft.com/office/drawing/2014/main" val="1389994891"/>
                    </a:ext>
                  </a:extLst>
                </a:gridCol>
                <a:gridCol w="1509163">
                  <a:extLst>
                    <a:ext uri="{9D8B030D-6E8A-4147-A177-3AD203B41FA5}">
                      <a16:colId xmlns:a16="http://schemas.microsoft.com/office/drawing/2014/main" val="2410160746"/>
                    </a:ext>
                  </a:extLst>
                </a:gridCol>
                <a:gridCol w="2492606">
                  <a:extLst>
                    <a:ext uri="{9D8B030D-6E8A-4147-A177-3AD203B41FA5}">
                      <a16:colId xmlns:a16="http://schemas.microsoft.com/office/drawing/2014/main" val="566051566"/>
                    </a:ext>
                  </a:extLst>
                </a:gridCol>
              </a:tblGrid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Basisrente Beitrag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Stand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Steuerrück-erstattung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Tagesgeldkonto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698923"/>
                  </a:ext>
                </a:extLst>
              </a:tr>
              <a:tr h="485009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66.210,00 €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453175"/>
                  </a:ext>
                </a:extLst>
              </a:tr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10.758,30 €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52.968,30 €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494261"/>
                  </a:ext>
                </a:extLst>
              </a:tr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10.758,30 €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39.726,60 €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097198"/>
                  </a:ext>
                </a:extLst>
              </a:tr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10.758,30 €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26.484,90 €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62676"/>
                  </a:ext>
                </a:extLst>
              </a:tr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10.758,30 €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13.243,20 €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451566"/>
                  </a:ext>
                </a:extLst>
              </a:tr>
              <a:tr h="465421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10.758,30 €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116484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F2803717-7411-42F1-A0A2-E20DA5EE86D3}"/>
              </a:ext>
            </a:extLst>
          </p:cNvPr>
          <p:cNvSpPr txBox="1"/>
          <p:nvPr/>
        </p:nvSpPr>
        <p:spPr>
          <a:xfrm>
            <a:off x="8610420" y="4443452"/>
            <a:ext cx="274320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der gleichen Zeit hätte das Tagegeld einen Wert von </a:t>
            </a:r>
            <a:r>
              <a:rPr lang="de-DE" sz="20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69.863,92 €</a:t>
            </a: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erreicht!</a:t>
            </a:r>
          </a:p>
        </p:txBody>
      </p:sp>
    </p:spTree>
    <p:extLst>
      <p:ext uri="{BB962C8B-B14F-4D97-AF65-F5344CB8AC3E}">
        <p14:creationId xmlns:p14="http://schemas.microsoft.com/office/powerpoint/2010/main" val="39045902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32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F46CA5-7CAC-4DCB-971F-F954B7EA32D4}"/>
              </a:ext>
            </a:extLst>
          </p:cNvPr>
          <p:cNvSpPr txBox="1"/>
          <p:nvPr/>
        </p:nvSpPr>
        <p:spPr>
          <a:xfrm>
            <a:off x="1062892" y="1664676"/>
            <a:ext cx="450379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u="sng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Fallbeispiel</a:t>
            </a:r>
          </a:p>
          <a:p>
            <a:endParaRPr lang="de-DE" sz="24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 55 Jahre alt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Verheiratet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Jahresbrutto (ZVE): 83.000 €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Vertragsguthaben: 100.000 €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Restlaufzeit: 8 Jahre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Beitragsfreier Tarif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004A171-8BBE-4734-BA5A-80B09980B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66" y="4711664"/>
            <a:ext cx="8840434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03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33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 Fallbeispiel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F46CA5-7CAC-4DCB-971F-F954B7EA32D4}"/>
              </a:ext>
            </a:extLst>
          </p:cNvPr>
          <p:cNvSpPr txBox="1"/>
          <p:nvPr/>
        </p:nvSpPr>
        <p:spPr>
          <a:xfrm>
            <a:off x="383709" y="1898972"/>
            <a:ext cx="60102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Steuerrückzahlungen für die Altersvorsorge nutzen:</a:t>
            </a:r>
          </a:p>
          <a:p>
            <a:endParaRPr lang="de-DE" sz="2000" dirty="0">
              <a:solidFill>
                <a:srgbClr val="1D2D4B"/>
              </a:solidFill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E05CBAA3-3462-40F3-9DFF-D2C7ABD94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92814"/>
              </p:ext>
            </p:extLst>
          </p:nvPr>
        </p:nvGraphicFramePr>
        <p:xfrm>
          <a:off x="383709" y="2360897"/>
          <a:ext cx="81280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60317596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72532041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53543730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95291927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016024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Einzahlung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Wertung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Steuerlich abzugsfähig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Steuer-erstattung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615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6727,48 €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03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6673,18 €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347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6620,14 €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233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6566,61 €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272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6518,10 €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493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DE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DE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DE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DE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610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DE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u="sng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33.105,51 €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940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5603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34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Basisrente Fallbeispiel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F46CA5-7CAC-4DCB-971F-F954B7EA32D4}"/>
              </a:ext>
            </a:extLst>
          </p:cNvPr>
          <p:cNvSpPr txBox="1"/>
          <p:nvPr/>
        </p:nvSpPr>
        <p:spPr>
          <a:xfrm>
            <a:off x="5948263" y="2649249"/>
            <a:ext cx="6205545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Steuerrückzahlungen für die Altersvorsorge nutzen:</a:t>
            </a:r>
          </a:p>
          <a:p>
            <a:endParaRPr lang="de-DE" sz="20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u="sng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Variante 1</a:t>
            </a: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in eine Schicht 3-Police einzahlen</a:t>
            </a:r>
            <a:b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flexibles Guthaben aufbauen</a:t>
            </a:r>
          </a:p>
          <a:p>
            <a:endParaRPr lang="de-DE" sz="20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u="sng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Variante 2</a:t>
            </a: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in die Basisrente zuzahlen</a:t>
            </a:r>
            <a:b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steueroptimiertes Rentenkapital aufbauen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7358AC5-A79A-4129-B3CD-1DF971003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33" y="1703339"/>
            <a:ext cx="5087990" cy="464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413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35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Basisrente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737937" y="1789723"/>
            <a:ext cx="8585817" cy="38842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None/>
              <a:defRPr/>
            </a:pPr>
            <a:r>
              <a:rPr lang="de-DE" sz="20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Fazit</a:t>
            </a:r>
            <a:br>
              <a:rPr lang="de-DE" sz="20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20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Basisrente ist für folgende Menschen besonders geeignet:</a:t>
            </a:r>
          </a:p>
          <a:p>
            <a: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Arbeitnehmer, deren zu versteuerndes Einkommen oberhalb von 35.000 € liegt (70.000 € bei Ehepaaren)</a:t>
            </a:r>
            <a:b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8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Selbständigen und Freiberufler</a:t>
            </a:r>
            <a:b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8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Menschen 50 Plus, die gut verdienen und Liquidität haben</a:t>
            </a:r>
          </a:p>
          <a:p>
            <a: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endParaRPr lang="de-DE" sz="18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1096957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8061AD2-E778-4350-ADF5-1A78F0DD1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9C87923-DB05-430A-8EC1-647B0368E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3600" dirty="0"/>
              <a:t>Vielen Dank!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1B2B5-9526-49F4-AF33-D7B3717D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03672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C050EF5-BE99-4CEA-B495-CF5E884246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39D175C-5780-43F6-A70E-D4DC1390239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endParaRPr lang="de-DE" sz="3600" dirty="0"/>
          </a:p>
          <a:p>
            <a:pPr algn="ctr"/>
            <a:endParaRPr lang="de-DE" sz="3600" dirty="0"/>
          </a:p>
          <a:p>
            <a:pPr algn="ctr"/>
            <a:r>
              <a:rPr lang="de-DE" sz="3600" dirty="0"/>
              <a:t>Marktentwicklung in der Arbeitskraftabsicherung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2A3BEC3-F3AF-4128-BFBD-821279484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</p:spTree>
    <p:extLst>
      <p:ext uri="{BB962C8B-B14F-4D97-AF65-F5344CB8AC3E}">
        <p14:creationId xmlns:p14="http://schemas.microsoft.com/office/powerpoint/2010/main" val="9295274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02C5801-BCE9-4066-8144-4DE0BC3E4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8F288CF-BEF4-43E0-9D46-79EE30F2B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906419D-2404-4085-AFEA-EDCF6F2C4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A90078B-03D6-497C-A3F4-9E70132EA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773237"/>
            <a:ext cx="6997631" cy="382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79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612589A-58D4-4D95-856F-94B21C50F2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39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075B83-56BC-4F25-9DB2-EF6B76783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EBFBFEA-AB61-4402-9550-47EBC8E19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169C3E9-C1B1-4EF2-88A5-D208E11DE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773237"/>
            <a:ext cx="6808652" cy="379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28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5788298-7236-4961-9713-B1A6BB518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3DFE62-91E0-4CD0-A9B7-CF4B86136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4800" dirty="0"/>
              <a:t>Neues aus der Biometrie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D9AED91-2E05-4959-A587-1096AC815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3018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B8AAD87-FA88-46E9-A7AE-D9319BEAA4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40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F6EB57-FEB6-4D97-BD33-B73A86EAD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467A310-3CCC-4C4A-B630-E1C284FCA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E6C5BA-9D1D-4B6F-B887-1BDCA560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773237"/>
            <a:ext cx="6922532" cy="381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757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D20BC6E-8D03-4628-A46C-8465EA6D84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41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4601D2-3475-4C33-ABAD-D3044D505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1373A96-19EB-4C02-8E28-EC0AFF15C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A1EF1C9-D52C-4A91-8985-6BB0293A0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773237"/>
            <a:ext cx="6731687" cy="370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0683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14DE98A-3B2E-4248-86F8-B731C834E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A65D21-3B1D-4E20-8090-011B71FCC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B624DCF-51C4-4F53-9183-7F2F8903E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F77B316-4741-4426-BFBC-7F023E0B7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753184"/>
            <a:ext cx="6700782" cy="375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128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41333FC-CF56-4F60-AC30-359366D17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E64DFF6-FCC0-432D-B4F6-05276D6D9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07B3F17-0E93-47FF-96BF-0924F7E26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5BDFCEC-3DF6-4FAA-9CA9-1F8B9D727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829701"/>
            <a:ext cx="6704292" cy="375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000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781626F-12D9-4D5F-9DD0-D40DECB0B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44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F25831-F7E3-4B1D-A47E-37251B97D4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64B0EEB-E692-4A44-8385-8676F43FE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74643E4-93F5-4380-96F6-6AB825F0B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808569"/>
            <a:ext cx="6866021" cy="374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148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248CE6F-B830-468C-B229-3AA7CC9B5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45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1BD9ACB-87D1-4541-8A33-A729A476C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B0C9A61-A34D-4BBC-AF7B-98E94E479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49FAC65-C45A-4C0A-9B8B-000E31549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813079"/>
            <a:ext cx="6666043" cy="373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707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C556AE2-5209-4CC6-90E9-1D32769840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305F46-9E01-426F-B998-51B22F379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C6F38AD-B521-4FA1-8DA5-82F68AD5E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D6AA935-A3AC-48F9-95EA-606365C93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98" y="1835197"/>
            <a:ext cx="6726160" cy="368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1A80681-0BE4-460E-ABCB-AA54212F82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8746DA6-89C9-44EC-BB0B-3F3F78589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375F442-0309-4FC8-B3C6-FC42A4D30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die BU-Absicherung immer wichtiger wird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9619D83-76B5-4C4E-AE35-4FE72A5A7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773237"/>
            <a:ext cx="7078617" cy="359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75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19D0D31-8E16-400E-9D5E-E30EFCFF1D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22D81D2-105C-454C-A7B2-4FE21358A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B7EDFF8-D762-4D7C-AD44-BA9BA13D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Zahl der depressiven Erkrankungen bei jungen Versicherten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8EF49B8-08DC-4CA7-822B-DB27BC451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841519"/>
            <a:ext cx="7331151" cy="382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563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B32EBC4-60AC-450D-A57A-5519609CED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893A80-F259-40A4-8A52-2CB1AE0F36B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FB29D1C-77CF-4F6F-B5C0-5E111CE38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0792"/>
            <a:ext cx="12192000" cy="493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846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C556AE2-5209-4CC6-90E9-1D32769840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305F46-9E01-426F-B998-51B22F379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C6F38AD-B521-4FA1-8DA5-82F68AD5E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D6AA935-A3AC-48F9-95EA-606365C93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98" y="1835197"/>
            <a:ext cx="6726160" cy="368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402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545CCB4-A3F2-473E-969E-3C094414A2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0E4823D-EF12-4943-A2B4-B21115C9B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b="1" dirty="0"/>
              <a:t>Hallesche Gesundheitsportal</a:t>
            </a:r>
            <a:r>
              <a:rPr lang="de-DE" dirty="0"/>
              <a:t>: </a:t>
            </a:r>
            <a:r>
              <a:rPr lang="de-DE" sz="1600" dirty="0"/>
              <a:t>Das Gesundheitsportal der Hallesche bietet qualitätsgesicherte Informationen, Tipps und Tricks im Umgang mit psychischen Erkrankungen und allgemein zu Gesundheitsthemen. 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56A4E57-DF89-4B9C-A9E3-B5C7B8D10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Zusatzservices der Alte Leipziger BU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F35CA1B-018E-44BD-B72F-33D270560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4" y="2546261"/>
            <a:ext cx="6306387" cy="261127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56CC5F8-9FBA-4890-9D41-8511669D4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811" y="4082716"/>
            <a:ext cx="5196358" cy="18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699071"/>
      </p:ext>
    </p:extLst>
  </p:cSld>
  <p:clrMapOvr>
    <a:masterClrMapping/>
  </p:clrMapOvr>
</p:sld>
</file>

<file path=ppt/theme/theme1.xml><?xml version="1.0" encoding="utf-8"?>
<a:theme xmlns:a="http://schemas.openxmlformats.org/drawingml/2006/main" name="afm PowerPoint-Vorlag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Mastervorlage-PowerPoint(8)</Template>
  <TotalTime>0</TotalTime>
  <Words>828</Words>
  <Application>Microsoft Office PowerPoint</Application>
  <PresentationFormat>Breitbild</PresentationFormat>
  <Paragraphs>234</Paragraphs>
  <Slides>46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51" baseType="lpstr">
      <vt:lpstr>Arial</vt:lpstr>
      <vt:lpstr>Calibri</vt:lpstr>
      <vt:lpstr>Segoe UI</vt:lpstr>
      <vt:lpstr>Wingdings</vt:lpstr>
      <vt:lpstr>afm PowerPoint-Vorlagen</vt:lpstr>
      <vt:lpstr>Herzlich Willkommen!</vt:lpstr>
      <vt:lpstr>ZWS II-2026</vt:lpstr>
      <vt:lpstr>ZWS II-2026</vt:lpstr>
      <vt:lpstr>PowerPoint-Präsentation</vt:lpstr>
      <vt:lpstr>Warum die BU-Absicherung immer wichtiger wird</vt:lpstr>
      <vt:lpstr>Zahl der depressiven Erkrankungen bei jungen Versicherten</vt:lpstr>
      <vt:lpstr>PowerPoint-Präsentation</vt:lpstr>
      <vt:lpstr>PowerPoint-Präsentation</vt:lpstr>
      <vt:lpstr>Zusatzservices der Alte Leipziger BU</vt:lpstr>
      <vt:lpstr>Zusatzservices der Alte Leipziger</vt:lpstr>
      <vt:lpstr>Zusatzservices der Alte Leipziger</vt:lpstr>
      <vt:lpstr>PowerPoint-Präsentation</vt:lpstr>
      <vt:lpstr>PowerPoint-Präsentation</vt:lpstr>
      <vt:lpstr>PowerPoint-Präsentation</vt:lpstr>
      <vt:lpstr>PowerPoint-Präsentation</vt:lpstr>
      <vt:lpstr> </vt:lpstr>
      <vt:lpstr> </vt:lpstr>
      <vt:lpstr>Leistungsauslöser Grundfähigkeiten</vt:lpstr>
      <vt:lpstr>PowerPoint-Präsentation</vt:lpstr>
      <vt:lpstr>ZW II</vt:lpstr>
      <vt:lpstr>ZW II</vt:lpstr>
      <vt:lpstr>ZW II</vt:lpstr>
      <vt:lpstr>ZW II</vt:lpstr>
      <vt:lpstr>Herzlich Willkommen!</vt:lpstr>
      <vt:lpstr>Basisrente</vt:lpstr>
      <vt:lpstr>Basisrente</vt:lpstr>
      <vt:lpstr>Basisrente</vt:lpstr>
      <vt:lpstr>Basisrente</vt:lpstr>
      <vt:lpstr>Basisrente</vt:lpstr>
      <vt:lpstr>Basisrente</vt:lpstr>
      <vt:lpstr>Basisrente</vt:lpstr>
      <vt:lpstr>Basisrente</vt:lpstr>
      <vt:lpstr>Basisrente Fallbeispiel</vt:lpstr>
      <vt:lpstr>Basisrente Fallbeispiel</vt:lpstr>
      <vt:lpstr>Basisrente</vt:lpstr>
      <vt:lpstr>PowerPoint-Präsentation</vt:lpstr>
      <vt:lpstr>ZW II</vt:lpstr>
      <vt:lpstr>ZW II</vt:lpstr>
      <vt:lpstr>ZW II</vt:lpstr>
      <vt:lpstr>ZW II</vt:lpstr>
      <vt:lpstr>ZW II</vt:lpstr>
      <vt:lpstr>ZW II</vt:lpstr>
      <vt:lpstr>ZW II</vt:lpstr>
      <vt:lpstr>ZW II</vt:lpstr>
      <vt:lpstr>ZW II</vt:lpstr>
      <vt:lpstr>ZW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ZW II</dc:title>
  <dc:creator>Grönsund, Tamara</dc:creator>
  <cp:lastModifiedBy>Harden, Britta</cp:lastModifiedBy>
  <cp:revision>57</cp:revision>
  <cp:lastPrinted>2019-07-16T16:42:17Z</cp:lastPrinted>
  <dcterms:created xsi:type="dcterms:W3CDTF">2026-06-09T06:19:25Z</dcterms:created>
  <dcterms:modified xsi:type="dcterms:W3CDTF">2026-06-17T09:29:03Z</dcterms:modified>
</cp:coreProperties>
</file>