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41"/>
  </p:notesMasterIdLst>
  <p:handoutMasterIdLst>
    <p:handoutMasterId r:id="rId42"/>
  </p:handoutMasterIdLst>
  <p:sldIdLst>
    <p:sldId id="367" r:id="rId2"/>
    <p:sldId id="397" r:id="rId3"/>
    <p:sldId id="542" r:id="rId4"/>
    <p:sldId id="517" r:id="rId5"/>
    <p:sldId id="558" r:id="rId6"/>
    <p:sldId id="556" r:id="rId7"/>
    <p:sldId id="580" r:id="rId8"/>
    <p:sldId id="555" r:id="rId9"/>
    <p:sldId id="561" r:id="rId10"/>
    <p:sldId id="560" r:id="rId11"/>
    <p:sldId id="559" r:id="rId12"/>
    <p:sldId id="562" r:id="rId13"/>
    <p:sldId id="569" r:id="rId14"/>
    <p:sldId id="563" r:id="rId15"/>
    <p:sldId id="565" r:id="rId16"/>
    <p:sldId id="568" r:id="rId17"/>
    <p:sldId id="581" r:id="rId18"/>
    <p:sldId id="582" r:id="rId19"/>
    <p:sldId id="583" r:id="rId20"/>
    <p:sldId id="587" r:id="rId21"/>
    <p:sldId id="589" r:id="rId22"/>
    <p:sldId id="590" r:id="rId23"/>
    <p:sldId id="591" r:id="rId24"/>
    <p:sldId id="586" r:id="rId25"/>
    <p:sldId id="473" r:id="rId26"/>
    <p:sldId id="585" r:id="rId27"/>
    <p:sldId id="414" r:id="rId28"/>
    <p:sldId id="470" r:id="rId29"/>
    <p:sldId id="584" r:id="rId30"/>
    <p:sldId id="588" r:id="rId31"/>
    <p:sldId id="571" r:id="rId32"/>
    <p:sldId id="592" r:id="rId33"/>
    <p:sldId id="593" r:id="rId34"/>
    <p:sldId id="594" r:id="rId35"/>
    <p:sldId id="595" r:id="rId36"/>
    <p:sldId id="596" r:id="rId37"/>
    <p:sldId id="597" r:id="rId38"/>
    <p:sldId id="598" r:id="rId39"/>
    <p:sldId id="567" r:id="rId40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87AA"/>
    <a:srgbClr val="D6D6D6"/>
    <a:srgbClr val="1D2D4B"/>
    <a:srgbClr val="D0CECE"/>
    <a:srgbClr val="FFFF00"/>
    <a:srgbClr val="137C9B"/>
    <a:srgbClr val="EDEDED"/>
    <a:srgbClr val="C60000"/>
    <a:srgbClr val="AAA295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870" autoAdjust="0"/>
  </p:normalViewPr>
  <p:slideViewPr>
    <p:cSldViewPr snapToGrid="0" showGuides="1">
      <p:cViewPr varScale="1">
        <p:scale>
          <a:sx n="112" d="100"/>
          <a:sy n="112" d="100"/>
        </p:scale>
        <p:origin x="86" y="240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05.06.2026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05.06.2026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8962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Tabelle durch Klicken auf Symbol hinzufügen</a:t>
            </a:r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dirty="0"/>
              <a:t>Diagramm durch Klicken auf Symbol hinzufügen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Tabelle durch Klicken auf Symbol hinzufügen</a:t>
            </a:r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dirty="0"/>
              <a:t>Diagramm durch Klicken auf Symbol hinzufügen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26" Type="http://schemas.openxmlformats.org/officeDocument/2006/relationships/image" Target="../media/image29.png"/><Relationship Id="rId3" Type="http://schemas.openxmlformats.org/officeDocument/2006/relationships/image" Target="../media/image6.emf"/><Relationship Id="rId21" Type="http://schemas.openxmlformats.org/officeDocument/2006/relationships/image" Target="../media/image24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5" Type="http://schemas.openxmlformats.org/officeDocument/2006/relationships/image" Target="../media/image28.emf"/><Relationship Id="rId2" Type="http://schemas.openxmlformats.org/officeDocument/2006/relationships/image" Target="../media/image5.emf"/><Relationship Id="rId16" Type="http://schemas.openxmlformats.org/officeDocument/2006/relationships/image" Target="../media/image19.emf"/><Relationship Id="rId20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24" Type="http://schemas.openxmlformats.org/officeDocument/2006/relationships/image" Target="../media/image27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23" Type="http://schemas.openxmlformats.org/officeDocument/2006/relationships/image" Target="../media/image26.emf"/><Relationship Id="rId10" Type="http://schemas.openxmlformats.org/officeDocument/2006/relationships/image" Target="../media/image13.emf"/><Relationship Id="rId19" Type="http://schemas.openxmlformats.org/officeDocument/2006/relationships/image" Target="../media/image22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Relationship Id="rId22" Type="http://schemas.openxmlformats.org/officeDocument/2006/relationships/image" Target="../media/image25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31.emf"/><Relationship Id="rId7" Type="http://schemas.openxmlformats.org/officeDocument/2006/relationships/image" Target="../media/image34.emf"/><Relationship Id="rId12" Type="http://schemas.openxmlformats.org/officeDocument/2006/relationships/image" Target="../media/image38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emf"/><Relationship Id="rId11" Type="http://schemas.openxmlformats.org/officeDocument/2006/relationships/image" Target="../media/image37.emf"/><Relationship Id="rId5" Type="http://schemas.openxmlformats.org/officeDocument/2006/relationships/image" Target="../media/image7.emf"/><Relationship Id="rId10" Type="http://schemas.openxmlformats.org/officeDocument/2006/relationships/image" Target="../media/image36.emf"/><Relationship Id="rId4" Type="http://schemas.openxmlformats.org/officeDocument/2006/relationships/image" Target="../media/image32.emf"/><Relationship Id="rId9" Type="http://schemas.openxmlformats.org/officeDocument/2006/relationships/image" Target="../media/image35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8.emf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emf"/><Relationship Id="rId10" Type="http://schemas.openxmlformats.org/officeDocument/2006/relationships/image" Target="../media/image44.png"/><Relationship Id="rId4" Type="http://schemas.openxmlformats.org/officeDocument/2006/relationships/image" Target="../media/image27.emf"/><Relationship Id="rId9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364067" y="1874977"/>
            <a:ext cx="11472333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altLang="de-DE" sz="4000" kern="0" dirty="0"/>
              <a:t>Neues aus dem Bereich Privatversicherungen</a:t>
            </a:r>
            <a:endParaRPr lang="de-DE" sz="4000" dirty="0"/>
          </a:p>
          <a:p>
            <a:pPr algn="ctr"/>
            <a:endParaRPr lang="de-DE" sz="2800" dirty="0"/>
          </a:p>
          <a:p>
            <a:pPr algn="ctr"/>
            <a:r>
              <a:rPr lang="de-DE" sz="2800" dirty="0"/>
              <a:t>Update Privat | Hausrat – Spezial</a:t>
            </a:r>
          </a:p>
          <a:p>
            <a:pPr algn="ctr"/>
            <a:r>
              <a:rPr lang="de-DE" sz="2800" dirty="0"/>
              <a:t>“Trotz UVV unterversichert“ </a:t>
            </a:r>
          </a:p>
          <a:p>
            <a:pPr algn="ctr"/>
            <a:endParaRPr lang="de-DE" sz="2800" dirty="0"/>
          </a:p>
          <a:p>
            <a:pPr algn="ctr"/>
            <a:r>
              <a:rPr lang="de-DE" sz="2000" dirty="0"/>
              <a:t>Referent: Andreas Kiss</a:t>
            </a:r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r>
              <a:rPr lang="de-DE" sz="2000" dirty="0"/>
              <a:t>Hamburg, den 08. Juni 2026</a:t>
            </a:r>
          </a:p>
        </p:txBody>
      </p:sp>
    </p:spTree>
    <p:extLst>
      <p:ext uri="{BB962C8B-B14F-4D97-AF65-F5344CB8AC3E}">
        <p14:creationId xmlns:p14="http://schemas.microsoft.com/office/powerpoint/2010/main" val="311396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10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35876"/>
            <a:ext cx="11348355" cy="2802506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de-DE" dirty="0"/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dirty="0">
                <a:solidFill>
                  <a:srgbClr val="1D2D4B"/>
                </a:solidFill>
              </a:rPr>
              <a:t>Zwischenfazit </a:t>
            </a:r>
          </a:p>
          <a:p>
            <a:pPr marL="800100" lvl="1" indent="-34290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  <a:p>
            <a:pPr marL="800100" lvl="1" indent="-34290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de-DE" dirty="0">
                <a:solidFill>
                  <a:srgbClr val="1D2D4B"/>
                </a:solidFill>
              </a:rPr>
              <a:t>Berechnungsgrundlage JA </a:t>
            </a:r>
          </a:p>
          <a:p>
            <a:pPr marL="800100" lvl="1" indent="-34290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de-DE" dirty="0">
                <a:solidFill>
                  <a:srgbClr val="1D2D4B"/>
                </a:solidFill>
              </a:rPr>
              <a:t>Echte Wertermittlung NEIN</a:t>
            </a:r>
          </a:p>
          <a:p>
            <a:pPr marL="800100" lvl="1" indent="-34290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  <a:p>
            <a:pPr lvl="1">
              <a:lnSpc>
                <a:spcPct val="100000"/>
              </a:lnSpc>
              <a:spcBef>
                <a:spcPts val="1000"/>
              </a:spcBef>
            </a:pPr>
            <a:endParaRPr lang="de-DE" sz="400" dirty="0">
              <a:solidFill>
                <a:srgbClr val="1D2D4B"/>
              </a:solidFill>
            </a:endParaRPr>
          </a:p>
          <a:p>
            <a:pPr lvl="1">
              <a:lnSpc>
                <a:spcPct val="100000"/>
              </a:lnSpc>
              <a:spcBef>
                <a:spcPts val="1000"/>
              </a:spcBef>
            </a:pPr>
            <a:endParaRPr lang="de-DE" sz="400" dirty="0">
              <a:solidFill>
                <a:srgbClr val="1D2D4B"/>
              </a:solidFill>
            </a:endParaRP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Unterversicherung trotz UVV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479425" y="4496414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557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11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35876"/>
            <a:ext cx="11348355" cy="2802506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de-DE" dirty="0"/>
          </a:p>
          <a:p>
            <a:pPr lvl="1">
              <a:lnSpc>
                <a:spcPct val="100000"/>
              </a:lnSpc>
              <a:spcBef>
                <a:spcPts val="1000"/>
              </a:spcBef>
            </a:pPr>
            <a:endParaRPr lang="de-DE" sz="400" dirty="0">
              <a:solidFill>
                <a:srgbClr val="1D2D4B"/>
              </a:solidFill>
            </a:endParaRP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Unterversicherung trotz UVV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479425" y="4496414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FCBA131-5691-4CA9-AC36-6D68B4469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818" y="2210986"/>
            <a:ext cx="7737143" cy="384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27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12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35876"/>
            <a:ext cx="11348355" cy="2802506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de-DE" dirty="0"/>
          </a:p>
          <a:p>
            <a:pPr lvl="1">
              <a:lnSpc>
                <a:spcPct val="100000"/>
              </a:lnSpc>
              <a:spcBef>
                <a:spcPts val="1000"/>
              </a:spcBef>
            </a:pPr>
            <a:endParaRPr lang="de-DE" sz="400" dirty="0">
              <a:solidFill>
                <a:srgbClr val="1D2D4B"/>
              </a:solidFill>
            </a:endParaRP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Unterversicherung trotz UVV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479425" y="4496414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1AAF8DD-750D-4BA0-BA38-619549276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347" y="2390954"/>
            <a:ext cx="7185841" cy="3388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122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13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35876"/>
            <a:ext cx="11348355" cy="210517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kumimoji="1" lang="de-DE" altLang="de-DE" sz="2000" dirty="0"/>
              <a:t>Welche Folgen hat es im Schadensfall bei Unterversicherung? </a:t>
            </a:r>
          </a:p>
          <a:p>
            <a:pPr lvl="1">
              <a:spcBef>
                <a:spcPct val="0"/>
              </a:spcBef>
            </a:pPr>
            <a:endParaRPr lang="de-DE" altLang="de-DE" sz="1000" dirty="0"/>
          </a:p>
          <a:p>
            <a:pPr marL="628650" lvl="1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de-DE" altLang="de-DE" sz="1000" dirty="0"/>
          </a:p>
          <a:p>
            <a:pPr marL="628650" lvl="1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de-DE" altLang="de-DE" sz="1000" dirty="0"/>
              <a:t>Wohnung mit 100 m² Wohnfläche und einer individuell festgelegten Versicherungssumme in Höhe von 50.000 €</a:t>
            </a:r>
          </a:p>
          <a:p>
            <a:pPr marL="628650" lvl="1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de-DE" altLang="de-DE" sz="1000" dirty="0"/>
          </a:p>
          <a:p>
            <a:pPr marL="628650" lvl="1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de-DE" altLang="de-DE" sz="1000" dirty="0"/>
              <a:t>Brandschaden in Höhe von 10.000 €</a:t>
            </a:r>
          </a:p>
          <a:p>
            <a:pPr marL="628650" lvl="1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de-DE" altLang="de-DE" sz="1000" dirty="0"/>
          </a:p>
          <a:p>
            <a:pPr marL="628650" lvl="1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de-DE" altLang="de-DE" sz="1000" dirty="0"/>
              <a:t>Neuwert des Hausrates in Höhe von € 75.000,- durch Sachverständigen ermittelt</a:t>
            </a: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Unterversicherung trotz UVV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479425" y="4496414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86749903-A002-4D41-9B9C-A70BD4150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6268" y="2971485"/>
            <a:ext cx="4897437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0363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16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4BA918F-1072-491B-982E-FF93B4E0B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0061" y="3994736"/>
            <a:ext cx="6990355" cy="198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91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14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35876"/>
            <a:ext cx="11348355" cy="2802506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de-DE" dirty="0"/>
          </a:p>
          <a:p>
            <a:pPr lvl="1">
              <a:lnSpc>
                <a:spcPct val="100000"/>
              </a:lnSpc>
              <a:spcBef>
                <a:spcPts val="1000"/>
              </a:spcBef>
            </a:pPr>
            <a:endParaRPr lang="de-DE" sz="400" dirty="0">
              <a:solidFill>
                <a:srgbClr val="1D2D4B"/>
              </a:solidFill>
            </a:endParaRP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Unterversicherung trotz UVV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479425" y="4496414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BC24D7D-AEA8-489C-B244-5262CC0118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823" y="2404960"/>
            <a:ext cx="8727743" cy="3813588"/>
          </a:xfrm>
          <a:prstGeom prst="rect">
            <a:avLst/>
          </a:prstGeom>
        </p:spPr>
      </p:pic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1C0382C3-FB6D-4114-9717-D5130B7B4C80}"/>
              </a:ext>
            </a:extLst>
          </p:cNvPr>
          <p:cNvSpPr txBox="1">
            <a:spLocks/>
          </p:cNvSpPr>
          <p:nvPr/>
        </p:nvSpPr>
        <p:spPr>
          <a:xfrm>
            <a:off x="364220" y="2335876"/>
            <a:ext cx="11348355" cy="39568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kumimoji="1" lang="de-DE" altLang="de-DE" dirty="0"/>
              <a:t>Summenmodel</a:t>
            </a:r>
            <a:endParaRPr lang="de-DE" altLang="de-DE" sz="1000" dirty="0"/>
          </a:p>
        </p:txBody>
      </p:sp>
    </p:spTree>
    <p:extLst>
      <p:ext uri="{BB962C8B-B14F-4D97-AF65-F5344CB8AC3E}">
        <p14:creationId xmlns:p14="http://schemas.microsoft.com/office/powerpoint/2010/main" val="2939782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15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35876"/>
            <a:ext cx="3361367" cy="2406584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dirty="0"/>
              <a:t>Quadratmeter-Tarife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dirty="0"/>
              <a:t>Angabe der Wohnfläche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dirty="0"/>
              <a:t>Keine konkrete VS vereinbart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dirty="0"/>
              <a:t>Wann gilt der UVV?</a:t>
            </a: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Unterversicherung trotz UVV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549765" y="4542442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9C2C4075-00C7-445A-99AF-CFCA94F4FC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283" y="3043194"/>
            <a:ext cx="6005015" cy="245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781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16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35876"/>
            <a:ext cx="11348355" cy="210517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dirty="0"/>
              <a:t>Wie hoch sollte eine Versicherungssumme sein?  </a:t>
            </a: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Unterversicherung trotz UVV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479425" y="4496414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86749903-A002-4D41-9B9C-A70BD4150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6268" y="2971485"/>
            <a:ext cx="4897437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0363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16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1EE589F-AEB2-4AA3-940F-4B4502270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945" y="2916540"/>
            <a:ext cx="7858425" cy="337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713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17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35876"/>
            <a:ext cx="11348355" cy="2802506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de-DE" dirty="0"/>
          </a:p>
          <a:p>
            <a:pPr lvl="1">
              <a:lnSpc>
                <a:spcPct val="100000"/>
              </a:lnSpc>
              <a:spcBef>
                <a:spcPts val="1000"/>
              </a:spcBef>
            </a:pPr>
            <a:endParaRPr lang="de-DE" sz="400" dirty="0">
              <a:solidFill>
                <a:srgbClr val="1D2D4B"/>
              </a:solidFill>
            </a:endParaRP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Unterversicherung trotz UVV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479425" y="4496414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95246ED-55BA-40FF-B2EC-816112063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948" y="2796396"/>
            <a:ext cx="7485629" cy="3271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0305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18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35876"/>
            <a:ext cx="11348355" cy="2802506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de-DE" dirty="0"/>
          </a:p>
          <a:p>
            <a:pPr lvl="1">
              <a:lnSpc>
                <a:spcPct val="100000"/>
              </a:lnSpc>
              <a:spcBef>
                <a:spcPts val="1000"/>
              </a:spcBef>
            </a:pPr>
            <a:endParaRPr lang="de-DE" sz="400" dirty="0">
              <a:solidFill>
                <a:srgbClr val="1D2D4B"/>
              </a:solidFill>
            </a:endParaRP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Unterversicherung trotz UVV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479425" y="4496414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1C0382C3-FB6D-4114-9717-D5130B7B4C80}"/>
              </a:ext>
            </a:extLst>
          </p:cNvPr>
          <p:cNvSpPr txBox="1">
            <a:spLocks/>
          </p:cNvSpPr>
          <p:nvPr/>
        </p:nvSpPr>
        <p:spPr>
          <a:xfrm>
            <a:off x="364220" y="2335876"/>
            <a:ext cx="11348355" cy="39568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kumimoji="1" lang="de-DE" altLang="de-DE" dirty="0"/>
              <a:t>Quadratmeter</a:t>
            </a:r>
            <a:br>
              <a:rPr kumimoji="1" lang="de-DE" altLang="de-DE" dirty="0"/>
            </a:br>
            <a:r>
              <a:rPr kumimoji="1" lang="de-DE" altLang="de-DE" dirty="0"/>
              <a:t>-modell</a:t>
            </a:r>
          </a:p>
          <a:p>
            <a:pPr>
              <a:lnSpc>
                <a:spcPct val="100000"/>
              </a:lnSpc>
            </a:pPr>
            <a:endParaRPr lang="de-DE" altLang="de-DE" sz="10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CD85CA-C40B-4212-AFA1-A440007B6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6363" y="2335876"/>
            <a:ext cx="8603719" cy="408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0382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19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35876"/>
            <a:ext cx="11348355" cy="2802506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de-DE" dirty="0"/>
          </a:p>
          <a:p>
            <a:pPr lvl="1">
              <a:lnSpc>
                <a:spcPct val="100000"/>
              </a:lnSpc>
              <a:spcBef>
                <a:spcPts val="1000"/>
              </a:spcBef>
            </a:pPr>
            <a:endParaRPr lang="de-DE" sz="400" dirty="0">
              <a:solidFill>
                <a:srgbClr val="1D2D4B"/>
              </a:solidFill>
            </a:endParaRP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Unterversicherung trotz UVV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479425" y="4496414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B388862-7912-4A45-8D9A-205745AB5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555" y="2335876"/>
            <a:ext cx="7533564" cy="387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328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47681"/>
            <a:ext cx="11343218" cy="4011803"/>
          </a:xfrm>
        </p:spPr>
        <p:txBody>
          <a:bodyPr/>
          <a:lstStyle/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endParaRPr lang="de-DE" altLang="de-DE" dirty="0"/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/>
              <a:t>UVV und trotzdem unterversichert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sz="1600" dirty="0"/>
              <a:t>Ermittlung der VS 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sz="1600" dirty="0"/>
              <a:t>Versicherte Kosten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sz="1600" dirty="0"/>
              <a:t>Wertsachen</a:t>
            </a:r>
          </a:p>
          <a:p>
            <a:pPr>
              <a:spcBef>
                <a:spcPct val="50000"/>
              </a:spcBef>
            </a:pPr>
            <a:endParaRPr lang="de-DE" altLang="de-DE" dirty="0"/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/>
              <a:t>Bankschließfach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/>
              <a:t>Abgrenzung Hausratversicherung</a:t>
            </a:r>
            <a:endParaRPr lang="de-DE" altLang="de-DE" sz="4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99617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20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47681"/>
            <a:ext cx="11343218" cy="4011803"/>
          </a:xfrm>
        </p:spPr>
        <p:txBody>
          <a:bodyPr/>
          <a:lstStyle/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endParaRPr lang="de-DE" altLang="de-DE" dirty="0"/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UVV und trotzdem unterversichert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sz="1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Ermittlung der VS 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sz="1600" dirty="0"/>
              <a:t>Versicherte Kosten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sz="1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Wertsachen</a:t>
            </a:r>
          </a:p>
          <a:p>
            <a:pPr>
              <a:spcBef>
                <a:spcPct val="50000"/>
              </a:spcBef>
            </a:pPr>
            <a:endParaRPr lang="de-DE" altLang="de-DE" dirty="0"/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/>
              <a:t>Bankschließfach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/>
              <a:t>Abgrenzung Hausratversicherung</a:t>
            </a:r>
            <a:endParaRPr lang="de-DE" altLang="de-DE" sz="4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453543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21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35876"/>
            <a:ext cx="11348355" cy="2802506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de-DE" dirty="0"/>
          </a:p>
          <a:p>
            <a:pPr lvl="1">
              <a:lnSpc>
                <a:spcPct val="100000"/>
              </a:lnSpc>
              <a:spcBef>
                <a:spcPts val="1000"/>
              </a:spcBef>
            </a:pPr>
            <a:endParaRPr lang="de-DE" sz="400" dirty="0">
              <a:solidFill>
                <a:srgbClr val="1D2D4B"/>
              </a:solidFill>
            </a:endParaRP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Unterversicherung trotz UVV – versicherte Kosten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479425" y="4496414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B86996F-A9A4-4991-9C29-6B22C1613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190" y="2335876"/>
            <a:ext cx="9150824" cy="374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8564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116C32F4-11E4-4C1B-B225-262A8F5B29F5}"/>
              </a:ext>
            </a:extLst>
          </p:cNvPr>
          <p:cNvSpPr txBox="1">
            <a:spLocks/>
          </p:cNvSpPr>
          <p:nvPr/>
        </p:nvSpPr>
        <p:spPr>
          <a:xfrm>
            <a:off x="364220" y="2335876"/>
            <a:ext cx="11348355" cy="386020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kumimoji="1" lang="de-DE" altLang="de-DE" dirty="0"/>
              <a:t>Welche Kosten können bei Totalschäden auf einen zukommen?</a:t>
            </a:r>
          </a:p>
          <a:p>
            <a:pPr lvl="1">
              <a:spcBef>
                <a:spcPct val="0"/>
              </a:spcBef>
            </a:pPr>
            <a:endParaRPr lang="de-DE" altLang="de-DE" sz="1000" dirty="0"/>
          </a:p>
          <a:p>
            <a:pPr marL="628650" lvl="1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de-DE" altLang="de-DE" dirty="0"/>
              <a:t>Erfahrungen zeigen, das die Kosten oftmals 50 % des Schadens zusätzlich ausmachen können.</a:t>
            </a:r>
          </a:p>
          <a:p>
            <a:pPr marL="628650" lvl="1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de-DE" altLang="de-DE" dirty="0"/>
          </a:p>
          <a:p>
            <a:pPr marL="628650" lvl="1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de-DE" altLang="de-DE" dirty="0"/>
              <a:t>Regelung der Kostenposition bei Summentarifen z.B.</a:t>
            </a:r>
          </a:p>
          <a:p>
            <a:pPr marL="628650" lvl="1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de-DE" altLang="de-DE" dirty="0"/>
          </a:p>
          <a:p>
            <a:pPr marL="628650" lvl="1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de-DE" altLang="de-DE" dirty="0"/>
          </a:p>
          <a:p>
            <a:pPr marL="628650" lvl="1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de-DE" altLang="de-DE" dirty="0"/>
          </a:p>
          <a:p>
            <a:pPr marL="628650" lvl="1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de-DE" altLang="de-DE" dirty="0"/>
          </a:p>
          <a:p>
            <a:pPr marL="628650" lvl="1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de-DE" altLang="de-DE" dirty="0"/>
          </a:p>
          <a:p>
            <a:pPr lvl="1">
              <a:spcBef>
                <a:spcPct val="0"/>
              </a:spcBef>
            </a:pPr>
            <a:endParaRPr lang="de-DE" altLang="de-DE" dirty="0"/>
          </a:p>
          <a:p>
            <a:pPr marL="628650" lvl="1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de-DE" altLang="de-DE" dirty="0"/>
              <a:t>Regelungen der Kosten bei Quadratmetertarifen</a:t>
            </a:r>
          </a:p>
          <a:p>
            <a:pPr marL="628650" lvl="1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de-DE" altLang="de-DE" dirty="0"/>
          </a:p>
          <a:p>
            <a:pPr marL="1085850" lvl="2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de-DE" altLang="de-DE" sz="1400" dirty="0"/>
              <a:t>Hier gilt Deckelung auf die Pauschale Entschädigung (ITL ES-Plus 300.000 €)</a:t>
            </a:r>
          </a:p>
          <a:p>
            <a:pPr marL="628650" lvl="1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de-DE" altLang="de-DE" dirty="0"/>
          </a:p>
          <a:p>
            <a:pPr marL="1085850" lvl="2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de-DE" altLang="de-DE" sz="800" dirty="0"/>
          </a:p>
          <a:p>
            <a:pPr marL="628650" lvl="1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de-DE" altLang="de-DE" sz="1000" dirty="0"/>
          </a:p>
          <a:p>
            <a:pPr marL="628650" lvl="1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de-DE" altLang="de-DE" sz="1000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22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35876"/>
            <a:ext cx="11348355" cy="2802506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de-DE" dirty="0"/>
          </a:p>
          <a:p>
            <a:pPr lvl="1">
              <a:lnSpc>
                <a:spcPct val="100000"/>
              </a:lnSpc>
              <a:spcBef>
                <a:spcPts val="1000"/>
              </a:spcBef>
            </a:pPr>
            <a:endParaRPr lang="de-DE" sz="400" dirty="0">
              <a:solidFill>
                <a:srgbClr val="1D2D4B"/>
              </a:solidFill>
            </a:endParaRP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Unterversicherung trotz UVV – versicherte Kosten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479425" y="4496414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96C8F08-EB51-4E61-B190-5526458D8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012" y="3548682"/>
            <a:ext cx="7041231" cy="717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9171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23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Unterversicherung trotz UVV – versicherte Kosten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549765" y="4542442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DB93E29-066D-4BD4-BFAE-609FE6092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983" y="2315558"/>
            <a:ext cx="8078527" cy="373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3419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24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47681"/>
            <a:ext cx="11343218" cy="4011803"/>
          </a:xfrm>
        </p:spPr>
        <p:txBody>
          <a:bodyPr/>
          <a:lstStyle/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endParaRPr lang="de-DE" altLang="de-DE" dirty="0"/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UVV und trotzdem unterversichert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sz="1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Ermittlung der VS 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sz="1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Versicherte Kosten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sz="1600" dirty="0"/>
              <a:t>Wertsachen</a:t>
            </a:r>
          </a:p>
          <a:p>
            <a:pPr>
              <a:spcBef>
                <a:spcPct val="50000"/>
              </a:spcBef>
            </a:pPr>
            <a:endParaRPr lang="de-DE" altLang="de-DE" dirty="0"/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/>
              <a:t>Bankschließfach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/>
              <a:t>Abgrenzung Hausratversicherung</a:t>
            </a:r>
            <a:endParaRPr lang="de-DE" altLang="de-DE" sz="4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25880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25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Wertsachen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sz="1600" dirty="0"/>
              <a:t>Was sind eigentlich Wertsachen?</a:t>
            </a:r>
          </a:p>
          <a:p>
            <a:pPr lvl="1"/>
            <a:endParaRPr lang="de-DE" sz="1600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lvl="1"/>
            <a:r>
              <a:rPr lang="de-DE" dirty="0"/>
              <a:t> 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8F89C17-CD43-4F46-BBF1-1B7960E7F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424" y="2938302"/>
            <a:ext cx="7379768" cy="2457455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4DA61FAC-CD56-4F7B-B744-EF0415C466F6}"/>
              </a:ext>
            </a:extLst>
          </p:cNvPr>
          <p:cNvSpPr txBox="1"/>
          <p:nvPr/>
        </p:nvSpPr>
        <p:spPr>
          <a:xfrm>
            <a:off x="8790352" y="2378135"/>
            <a:ext cx="2202405" cy="28007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Wichtig!!!</a:t>
            </a:r>
          </a:p>
          <a:p>
            <a:pPr algn="ctr"/>
            <a:endParaRPr lang="de-DE" sz="1600" dirty="0"/>
          </a:p>
          <a:p>
            <a:pPr algn="ctr"/>
            <a:r>
              <a:rPr lang="de-DE" sz="1600" dirty="0"/>
              <a:t>Eine Armbanduhr der Marke Rolex mit Stahlarmband ohne Edelsteinverzierung mit Wert 15.000 €</a:t>
            </a:r>
          </a:p>
          <a:p>
            <a:pPr algn="ctr"/>
            <a:endParaRPr lang="de-DE" sz="1600" dirty="0"/>
          </a:p>
          <a:p>
            <a:pPr algn="ctr"/>
            <a:r>
              <a:rPr lang="de-DE" sz="1600" dirty="0"/>
              <a:t>ist Hausrat</a:t>
            </a:r>
          </a:p>
          <a:p>
            <a:pPr algn="ctr"/>
            <a:r>
              <a:rPr lang="de-DE" sz="1600" dirty="0"/>
              <a:t>und gilt nicht als Wertsache</a:t>
            </a:r>
          </a:p>
        </p:txBody>
      </p:sp>
    </p:spTree>
    <p:extLst>
      <p:ext uri="{BB962C8B-B14F-4D97-AF65-F5344CB8AC3E}">
        <p14:creationId xmlns:p14="http://schemas.microsoft.com/office/powerpoint/2010/main" val="9515272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26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Wertsachen – Im Namen des Volkes ….. OLG Koblenz Az. 10 U 771/11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92383" y="2252109"/>
            <a:ext cx="11343218" cy="4349969"/>
          </a:xfrm>
        </p:spPr>
        <p:txBody>
          <a:bodyPr/>
          <a:lstStyle/>
          <a:p>
            <a:pPr lvl="1"/>
            <a:r>
              <a:rPr lang="de-DE" dirty="0"/>
              <a:t> 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4ABE637-27F1-42C5-A737-2E1F6CB27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958" y="2210986"/>
            <a:ext cx="8502555" cy="3353121"/>
          </a:xfrm>
          <a:prstGeom prst="rect">
            <a:avLst/>
          </a:prstGeom>
        </p:spPr>
      </p:pic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F716496F-3DD0-4336-B879-7B8080B094C7}"/>
              </a:ext>
            </a:extLst>
          </p:cNvPr>
          <p:cNvSpPr txBox="1">
            <a:spLocks/>
          </p:cNvSpPr>
          <p:nvPr/>
        </p:nvSpPr>
        <p:spPr>
          <a:xfrm>
            <a:off x="600501" y="5665000"/>
            <a:ext cx="9621671" cy="4310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de-DE" altLang="de-DE" sz="1800" b="1" dirty="0"/>
              <a:t>ACHTUNG: Einige Versicherer zählen Uhren in den VHB direkt unter Wertsachen auf</a:t>
            </a:r>
          </a:p>
        </p:txBody>
      </p:sp>
    </p:spTree>
    <p:extLst>
      <p:ext uri="{BB962C8B-B14F-4D97-AF65-F5344CB8AC3E}">
        <p14:creationId xmlns:p14="http://schemas.microsoft.com/office/powerpoint/2010/main" val="3265347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27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Wertsachen und Abgrenzung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47681"/>
            <a:ext cx="7398127" cy="4349969"/>
          </a:xfrm>
        </p:spPr>
        <p:txBody>
          <a:bodyPr/>
          <a:lstStyle/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dirty="0"/>
              <a:t>Die Versicherungssumme des Vertrages begrenzt den Wertsachenanteil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dirty="0"/>
              <a:t>Beispiel Vertrag nach Versicherungssumme ´mit VS 50.000 € und Wertsachenanteil bis 20% der VS (=10.000 € )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lvl="1"/>
            <a:endParaRPr lang="de-DE" dirty="0"/>
          </a:p>
          <a:p>
            <a:pPr lvl="1"/>
            <a:r>
              <a:rPr lang="de-DE" dirty="0"/>
              <a:t> 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C1FD207-32B2-4756-8215-1D08DF08C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091" y="3602285"/>
            <a:ext cx="6154738" cy="2218411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0C268092-9A1A-4F98-A30E-50E5F2162C34}"/>
              </a:ext>
            </a:extLst>
          </p:cNvPr>
          <p:cNvSpPr txBox="1"/>
          <p:nvPr/>
        </p:nvSpPr>
        <p:spPr>
          <a:xfrm>
            <a:off x="8052640" y="2739294"/>
            <a:ext cx="2202405" cy="31393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Wichtig!!!</a:t>
            </a:r>
          </a:p>
          <a:p>
            <a:pPr algn="ctr"/>
            <a:endParaRPr lang="de-DE" dirty="0"/>
          </a:p>
          <a:p>
            <a:pPr algn="ctr"/>
            <a:r>
              <a:rPr lang="de-DE" dirty="0"/>
              <a:t>Maximale Entschädigung Wertsachen wären </a:t>
            </a:r>
            <a:r>
              <a:rPr lang="de-DE" u="sng" dirty="0"/>
              <a:t>dann </a:t>
            </a:r>
            <a:r>
              <a:rPr lang="de-DE" b="1" u="sng" dirty="0"/>
              <a:t>10.000 €</a:t>
            </a:r>
          </a:p>
          <a:p>
            <a:pPr algn="ctr"/>
            <a:endParaRPr lang="de-DE" b="1" dirty="0"/>
          </a:p>
          <a:p>
            <a:pPr algn="ctr"/>
            <a:r>
              <a:rPr lang="de-DE" dirty="0"/>
              <a:t>auch wenn Schmuck im Wert von 20.000 € gestohlen würde </a:t>
            </a:r>
          </a:p>
        </p:txBody>
      </p:sp>
    </p:spTree>
    <p:extLst>
      <p:ext uri="{BB962C8B-B14F-4D97-AF65-F5344CB8AC3E}">
        <p14:creationId xmlns:p14="http://schemas.microsoft.com/office/powerpoint/2010/main" val="33977123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28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Wertsachen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89245"/>
            <a:ext cx="11343218" cy="4349969"/>
          </a:xfrm>
        </p:spPr>
        <p:txBody>
          <a:bodyPr/>
          <a:lstStyle/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Wie gehen Ammerländer, Interlloyd und VHV damit um? </a:t>
            </a:r>
          </a:p>
          <a:p>
            <a:pPr lvl="1"/>
            <a:r>
              <a:rPr lang="de-DE" dirty="0"/>
              <a:t> 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FD08B25F-A956-4071-B66F-FDF7DC554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717" y="2619310"/>
            <a:ext cx="8384612" cy="1287264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E68CA71F-3573-4148-986D-FBCD256BC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717" y="3935249"/>
            <a:ext cx="9879709" cy="1323098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C7BA21A2-C97A-4BBA-9A47-ADEF0B8CC3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717" y="5295483"/>
            <a:ext cx="6890109" cy="1306595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06B3FDAF-1331-4534-A757-3D157EF503D4}"/>
              </a:ext>
            </a:extLst>
          </p:cNvPr>
          <p:cNvSpPr txBox="1"/>
          <p:nvPr/>
        </p:nvSpPr>
        <p:spPr>
          <a:xfrm>
            <a:off x="7955634" y="5428826"/>
            <a:ext cx="2541629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Vorteil QM –Modell </a:t>
            </a:r>
            <a:br>
              <a:rPr lang="de-DE" dirty="0"/>
            </a:br>
            <a:r>
              <a:rPr lang="de-DE" dirty="0"/>
              <a:t>keine zusätzliche Begrenzung durch VS</a:t>
            </a:r>
          </a:p>
        </p:txBody>
      </p:sp>
    </p:spTree>
    <p:extLst>
      <p:ext uri="{BB962C8B-B14F-4D97-AF65-F5344CB8AC3E}">
        <p14:creationId xmlns:p14="http://schemas.microsoft.com/office/powerpoint/2010/main" val="9084203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29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Wertsachen – Dinge die </a:t>
            </a:r>
            <a:r>
              <a:rPr lang="de-DE" dirty="0" err="1"/>
              <a:t>berückssichtigt</a:t>
            </a:r>
            <a:r>
              <a:rPr lang="de-DE" dirty="0"/>
              <a:t> werden müssen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92383" y="2252109"/>
            <a:ext cx="11343218" cy="4349969"/>
          </a:xfrm>
        </p:spPr>
        <p:txBody>
          <a:bodyPr/>
          <a:lstStyle/>
          <a:p>
            <a:pPr lvl="1"/>
            <a:r>
              <a:rPr lang="de-DE" dirty="0"/>
              <a:t> 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E3654E5-42C6-4A51-824A-EDE0DC78B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657" y="2573899"/>
            <a:ext cx="8284191" cy="345646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F0AD850-B9C7-464D-BF81-8030318CF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2973" y="5315029"/>
            <a:ext cx="2542252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921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1" y="2335876"/>
            <a:ext cx="5606675" cy="2105176"/>
          </a:xfrm>
        </p:spPr>
        <p:txBody>
          <a:bodyPr/>
          <a:lstStyle/>
          <a:p>
            <a:pPr marL="742950" lvl="1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de-DE" sz="2000" dirty="0"/>
          </a:p>
          <a:p>
            <a:pPr marL="742950" lvl="1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Versicherungssumme, Unterversicherung und die 650 € Illusion</a:t>
            </a:r>
          </a:p>
          <a:p>
            <a:pPr marL="742950" lvl="1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de-DE" sz="2000" dirty="0"/>
          </a:p>
          <a:p>
            <a:pPr marL="742950" lvl="1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1D2D4B"/>
                </a:solidFill>
              </a:rPr>
              <a:t>Quadratmeter-Modelle und alles besser?</a:t>
            </a: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Unterversicherung trotz UVV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EEB2E0D-E4D7-4A30-8A34-2E4CED86F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4658" y="1883262"/>
            <a:ext cx="4711444" cy="406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0330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30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47681"/>
            <a:ext cx="11343218" cy="4011803"/>
          </a:xfrm>
        </p:spPr>
        <p:txBody>
          <a:bodyPr/>
          <a:lstStyle/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endParaRPr lang="de-DE" altLang="de-DE" dirty="0"/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UVV und trotzdem unterversichert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sz="1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Ermittlung der VS 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sz="1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Versicherte Kosten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sz="1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Wertsachen</a:t>
            </a:r>
          </a:p>
          <a:p>
            <a:pPr>
              <a:spcBef>
                <a:spcPct val="50000"/>
              </a:spcBef>
            </a:pPr>
            <a:endParaRPr lang="de-DE" altLang="de-DE" dirty="0"/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/>
              <a:t>Bankschließfach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/>
              <a:t>Abgrenzung Hausratversicherung</a:t>
            </a:r>
            <a:endParaRPr lang="de-DE" altLang="de-DE" sz="4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93666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31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35876"/>
            <a:ext cx="11348355" cy="2802506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de-DE" dirty="0"/>
          </a:p>
          <a:p>
            <a:pPr>
              <a:lnSpc>
                <a:spcPts val="1575"/>
              </a:lnSpc>
              <a:spcAft>
                <a:spcPts val="825"/>
              </a:spcAft>
            </a:pPr>
            <a:r>
              <a:rPr lang="de-DE" b="1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Wie ist der Inhalt eines Schließfaches versichert?</a:t>
            </a:r>
          </a:p>
          <a:p>
            <a:pPr>
              <a:lnSpc>
                <a:spcPts val="1575"/>
              </a:lnSpc>
              <a:spcAft>
                <a:spcPts val="825"/>
              </a:spcAft>
            </a:pPr>
            <a:endParaRPr lang="de-DE" dirty="0">
              <a:solidFill>
                <a:srgbClr val="333333"/>
              </a:solidFill>
              <a:effectLst/>
              <a:ea typeface="Calibri" panose="020F0502020204030204" pitchFamily="34" charset="0"/>
            </a:endParaRPr>
          </a:p>
          <a:p>
            <a:pPr>
              <a:lnSpc>
                <a:spcPts val="1575"/>
              </a:lnSpc>
              <a:spcAft>
                <a:spcPts val="825"/>
              </a:spcAft>
            </a:pPr>
            <a:r>
              <a:rPr lang="de-DE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ea typeface="Calibri" panose="020F0502020204030204" pitchFamily="34" charset="0"/>
              </a:rPr>
              <a:t>Grundsätzlich ist der Inhalt eines Bankschließfaches erst einmal gar nicht versichert.</a:t>
            </a:r>
          </a:p>
          <a:p>
            <a:pPr lvl="1">
              <a:lnSpc>
                <a:spcPct val="100000"/>
              </a:lnSpc>
              <a:spcBef>
                <a:spcPts val="1000"/>
              </a:spcBef>
            </a:pPr>
            <a:r>
              <a:rPr lang="de-DE" sz="400" dirty="0">
                <a:solidFill>
                  <a:srgbClr val="1D2D4B"/>
                </a:solidFill>
              </a:rPr>
              <a:t>.</a:t>
            </a: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Bankschließfach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479425" y="4496414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1103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32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61586"/>
            <a:ext cx="11348355" cy="3274938"/>
          </a:xfrm>
        </p:spPr>
        <p:txBody>
          <a:bodyPr/>
          <a:lstStyle/>
          <a:p>
            <a:pPr>
              <a:lnSpc>
                <a:spcPts val="1575"/>
              </a:lnSpc>
              <a:spcAft>
                <a:spcPts val="825"/>
              </a:spcAft>
            </a:pPr>
            <a:r>
              <a:rPr lang="de-DE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Versicherung durch bzw. über die Bank:</a:t>
            </a:r>
          </a:p>
          <a:p>
            <a:pPr marL="742950" lvl="1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 Rahmen des Mietvertrages eine Grundsicherung.</a:t>
            </a:r>
          </a:p>
          <a:p>
            <a:pPr marL="742950" lvl="1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Umfang eingeschränkt und deckt nur ganz bestimmte Gefahren, wie z.B. Raub und Einbruch/Diebstahl und zusätzlich ist die Deckung in den Summen oft begrenzt z.B. auf 10.000 €.</a:t>
            </a:r>
          </a:p>
          <a:p>
            <a:pPr marL="742950" lvl="1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Die genauen Bedingungen und der Umfang des Schutzes ergeben sich aus den Allgemeinen Geschäftsbedingungen (AGB) der Bank, die dem Mietvertrag zugrunde liegen.</a:t>
            </a:r>
          </a:p>
          <a:p>
            <a:pPr marL="742950" lvl="1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Zusätzlich bieten einige Banken die Möglichkeit, den Versicherungsschutz kostenpflichtig zu erweitern oder eine separate „Bank-Schließfachversicherung“ abzuschließen.</a:t>
            </a:r>
            <a:endParaRPr lang="de-DE" sz="1600" dirty="0">
              <a:effectLst/>
              <a:ea typeface="Calibri" panose="020F0502020204030204" pitchFamily="34" charset="0"/>
            </a:endParaRP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Bankschließfach – </a:t>
            </a:r>
            <a:r>
              <a:rPr lang="de-DE" dirty="0">
                <a:solidFill>
                  <a:srgbClr val="5C87AA"/>
                </a:solidFill>
                <a:effectLst/>
                <a:ea typeface="Calibri" panose="020F0502020204030204" pitchFamily="34" charset="0"/>
              </a:rPr>
              <a:t>Möglichkeiten den Inhalt eines Schließfaches zu versichern?</a:t>
            </a:r>
          </a:p>
          <a:p>
            <a:r>
              <a:rPr lang="de-DE" dirty="0"/>
              <a:t> 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479425" y="4496414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964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33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61586"/>
            <a:ext cx="11348355" cy="3274938"/>
          </a:xfrm>
        </p:spPr>
        <p:txBody>
          <a:bodyPr/>
          <a:lstStyle/>
          <a:p>
            <a:pPr>
              <a:lnSpc>
                <a:spcPts val="1575"/>
              </a:lnSpc>
              <a:spcAft>
                <a:spcPts val="825"/>
              </a:spcAft>
            </a:pPr>
            <a:r>
              <a:rPr lang="de-DE" sz="2000" dirty="0">
                <a:solidFill>
                  <a:srgbClr val="333333"/>
                </a:solidFill>
                <a:effectLst/>
                <a:latin typeface="Source Sans Pro" panose="020B0604020202020204"/>
                <a:ea typeface="Calibri" panose="020F0502020204030204" pitchFamily="34" charset="0"/>
              </a:rPr>
              <a:t>Spezielle Schließfachversicherung </a:t>
            </a:r>
          </a:p>
          <a:p>
            <a:pPr marL="285750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rgbClr val="333333"/>
                </a:solidFill>
                <a:effectLst/>
                <a:latin typeface="Source Sans Pro" panose="020B0604020202020204"/>
                <a:ea typeface="Calibri" panose="020F0502020204030204" pitchFamily="34" charset="0"/>
              </a:rPr>
              <a:t>umfassendster Schutz für den tatsächlichen Wert</a:t>
            </a:r>
          </a:p>
          <a:p>
            <a:pPr marL="285750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rgbClr val="333333"/>
                </a:solidFill>
                <a:effectLst/>
                <a:latin typeface="Source Sans Pro" panose="020B0604020202020204"/>
                <a:ea typeface="Calibri" panose="020F0502020204030204" pitchFamily="34" charset="0"/>
              </a:rPr>
              <a:t>hohe Deckungssummen, z. B. bis zu 1 Mio. €, </a:t>
            </a:r>
          </a:p>
          <a:p>
            <a:pPr marL="285750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rgbClr val="333333"/>
                </a:solidFill>
                <a:effectLst/>
                <a:latin typeface="Source Sans Pro" panose="020B0604020202020204"/>
                <a:ea typeface="Calibri" panose="020F0502020204030204" pitchFamily="34" charset="0"/>
              </a:rPr>
              <a:t>Risiken wie Raub, Diebstahl, Feuer oder Leitungswasserschäden bis hin zu ALL-Risk-Deckung.</a:t>
            </a:r>
          </a:p>
          <a:p>
            <a:pPr marL="285750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rgbClr val="333333"/>
                </a:solidFill>
                <a:effectLst/>
                <a:latin typeface="Source Sans Pro" panose="020B0604020202020204"/>
                <a:ea typeface="Calibri" panose="020F0502020204030204" pitchFamily="34" charset="0"/>
              </a:rPr>
              <a:t>Die Kosten richten sich nach der gewählten Versicherungssumme.</a:t>
            </a:r>
          </a:p>
          <a:p>
            <a:pPr>
              <a:lnSpc>
                <a:spcPts val="1575"/>
              </a:lnSpc>
              <a:spcAft>
                <a:spcPts val="825"/>
              </a:spcAft>
            </a:pPr>
            <a:endParaRPr lang="de-DE" sz="1600" dirty="0">
              <a:solidFill>
                <a:srgbClr val="333333"/>
              </a:solidFill>
              <a:effectLst/>
              <a:latin typeface="Source Sans Pro" panose="020B0604020202020204"/>
              <a:ea typeface="Calibri" panose="020F0502020204030204" pitchFamily="34" charset="0"/>
            </a:endParaRPr>
          </a:p>
          <a:p>
            <a:pPr>
              <a:lnSpc>
                <a:spcPts val="1575"/>
              </a:lnSpc>
              <a:spcAft>
                <a:spcPts val="825"/>
              </a:spcAft>
            </a:pPr>
            <a:r>
              <a:rPr lang="de-DE" sz="1600" dirty="0">
                <a:solidFill>
                  <a:srgbClr val="333333"/>
                </a:solidFill>
                <a:effectLst/>
                <a:latin typeface="Source Sans Pro" panose="020B0604020202020204"/>
                <a:ea typeface="Calibri" panose="020F0502020204030204" pitchFamily="34" charset="0"/>
              </a:rPr>
              <a:t>     Empfehlungen finden </a:t>
            </a:r>
          </a:p>
          <a:p>
            <a:pPr>
              <a:lnSpc>
                <a:spcPts val="1575"/>
              </a:lnSpc>
              <a:spcAft>
                <a:spcPts val="825"/>
              </a:spcAft>
            </a:pPr>
            <a:r>
              <a:rPr lang="de-DE" sz="1600" dirty="0">
                <a:solidFill>
                  <a:srgbClr val="333333"/>
                </a:solidFill>
                <a:latin typeface="Source Sans Pro" panose="020B0604020202020204"/>
                <a:ea typeface="Calibri" panose="020F0502020204030204" pitchFamily="34" charset="0"/>
              </a:rPr>
              <a:t>     </a:t>
            </a:r>
            <a:r>
              <a:rPr lang="de-DE" sz="1600" dirty="0">
                <a:solidFill>
                  <a:srgbClr val="333333"/>
                </a:solidFill>
                <a:effectLst/>
                <a:latin typeface="Source Sans Pro" panose="020B0604020202020204"/>
                <a:ea typeface="Calibri" panose="020F0502020204030204" pitchFamily="34" charset="0"/>
              </a:rPr>
              <a:t>sie im BeraterPortal:</a:t>
            </a: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Bankschließfach – </a:t>
            </a:r>
            <a:r>
              <a:rPr lang="de-DE" dirty="0">
                <a:solidFill>
                  <a:srgbClr val="5C87AA"/>
                </a:solidFill>
                <a:effectLst/>
                <a:ea typeface="Calibri" panose="020F0502020204030204" pitchFamily="34" charset="0"/>
              </a:rPr>
              <a:t>Möglichkeiten den Inhalt eines Schließfaches zu versichern?</a:t>
            </a:r>
          </a:p>
          <a:p>
            <a:r>
              <a:rPr lang="de-DE" dirty="0"/>
              <a:t> 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479425" y="4496414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ADAE703-8814-41B9-9815-68F7AEDFDE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2559" y="4496414"/>
            <a:ext cx="4550533" cy="190676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1E3B451-462A-4D58-84A6-446CB30BD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3091" y="4496414"/>
            <a:ext cx="2119085" cy="190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503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34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61586"/>
            <a:ext cx="11348355" cy="3274938"/>
          </a:xfrm>
        </p:spPr>
        <p:txBody>
          <a:bodyPr/>
          <a:lstStyle/>
          <a:p>
            <a:pPr>
              <a:lnSpc>
                <a:spcPts val="1575"/>
              </a:lnSpc>
              <a:spcAft>
                <a:spcPts val="825"/>
              </a:spcAft>
            </a:pPr>
            <a:r>
              <a:rPr lang="de-DE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Absicherung über die Erweiterung einer Hausratversicherung:</a:t>
            </a:r>
          </a:p>
          <a:p>
            <a:pPr marL="742950" lvl="1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rgbClr val="333333"/>
                </a:solidFill>
                <a:effectLst/>
                <a:latin typeface="Source Sans Pro" panose="020B0604020202020204"/>
                <a:ea typeface="Calibri" panose="020F0502020204030204" pitchFamily="34" charset="0"/>
              </a:rPr>
              <a:t>In Hausratversicherungen ist ein Schließfach nicht automatisch mitversichert. </a:t>
            </a:r>
          </a:p>
          <a:p>
            <a:pPr marL="742950" lvl="1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rgbClr val="333333"/>
                </a:solidFill>
                <a:effectLst/>
                <a:latin typeface="Source Sans Pro" panose="020B0604020202020204"/>
                <a:ea typeface="Calibri" panose="020F0502020204030204" pitchFamily="34" charset="0"/>
              </a:rPr>
              <a:t>Im ersten Moment – Eine naheliegende Vermutung: Außenversicherung und Entschädigungsgrenzen für Wertsachen.</a:t>
            </a:r>
          </a:p>
          <a:p>
            <a:pPr marL="742950" lvl="1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rgbClr val="333333"/>
                </a:solidFill>
                <a:effectLst/>
                <a:latin typeface="Source Sans Pro" panose="020B0604020202020204"/>
                <a:ea typeface="Calibri" panose="020F0502020204030204" pitchFamily="34" charset="0"/>
              </a:rPr>
              <a:t>Leider NEIN !!!!!</a:t>
            </a:r>
            <a:endParaRPr lang="de-DE" sz="1600" dirty="0">
              <a:solidFill>
                <a:srgbClr val="333333"/>
              </a:solidFill>
              <a:latin typeface="Source Sans Pro" panose="020B0604020202020204"/>
              <a:ea typeface="Calibri" panose="020F0502020204030204" pitchFamily="34" charset="0"/>
            </a:endParaRPr>
          </a:p>
          <a:p>
            <a:pPr marL="742950" lvl="1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rgbClr val="333333"/>
                </a:solidFill>
                <a:effectLst/>
                <a:latin typeface="Source Sans Pro" panose="020B0604020202020204"/>
                <a:ea typeface="Calibri" panose="020F0502020204030204" pitchFamily="34" charset="0"/>
              </a:rPr>
              <a:t>Die Begründung liegt in diesem Zusammenhang in den Punkten “vorrübergehend und bis zu XX Monaten“, denn der Inhalt eines Schließfaches ist in der Regel nicht nur vorübergehend im Schließfach eingelagert.</a:t>
            </a:r>
          </a:p>
          <a:p>
            <a:pPr marL="742950" lvl="1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rgbClr val="333333"/>
                </a:solidFill>
                <a:effectLst/>
                <a:latin typeface="Source Sans Pro" panose="020B0604020202020204"/>
                <a:ea typeface="Calibri" panose="020F0502020204030204" pitchFamily="34" charset="0"/>
              </a:rPr>
              <a:t>Eine spezielle Erweiterung in den Bedingungen ist daher unumgänglich.</a:t>
            </a:r>
            <a:endParaRPr lang="de-DE" sz="1600" dirty="0">
              <a:effectLst/>
              <a:ea typeface="Calibri" panose="020F0502020204030204" pitchFamily="34" charset="0"/>
            </a:endParaRP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Bankschließfach – </a:t>
            </a:r>
            <a:r>
              <a:rPr lang="de-DE" dirty="0">
                <a:solidFill>
                  <a:srgbClr val="5C87AA"/>
                </a:solidFill>
                <a:effectLst/>
                <a:ea typeface="Calibri" panose="020F0502020204030204" pitchFamily="34" charset="0"/>
              </a:rPr>
              <a:t>Möglichkeiten den Inhalt eines Schließfaches zu versichern?</a:t>
            </a:r>
            <a:r>
              <a:rPr lang="de-DE" dirty="0"/>
              <a:t> 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479425" y="4496414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1947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35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61585"/>
            <a:ext cx="11348355" cy="3926301"/>
          </a:xfrm>
        </p:spPr>
        <p:txBody>
          <a:bodyPr/>
          <a:lstStyle/>
          <a:p>
            <a:pPr>
              <a:lnSpc>
                <a:spcPts val="1575"/>
              </a:lnSpc>
              <a:spcAft>
                <a:spcPts val="825"/>
              </a:spcAft>
            </a:pPr>
            <a:r>
              <a:rPr lang="de-DE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Absicherung über die Erweiterung einer Hausratversicherung:</a:t>
            </a:r>
          </a:p>
          <a:p>
            <a:pPr lvl="1">
              <a:lnSpc>
                <a:spcPts val="1575"/>
              </a:lnSpc>
              <a:spcAft>
                <a:spcPts val="825"/>
              </a:spcAft>
            </a:pPr>
            <a:r>
              <a:rPr lang="de-DE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Neuere und vor allem Premium-Tarife haben eine solche Erweiterung zu Schließfächern in den Bedingungen verankert. Es gelten allerdings nur Bankschließfächer als versichert.</a:t>
            </a:r>
          </a:p>
          <a:p>
            <a:pPr lvl="1">
              <a:lnSpc>
                <a:spcPts val="1575"/>
              </a:lnSpc>
              <a:spcAft>
                <a:spcPts val="825"/>
              </a:spcAft>
            </a:pPr>
            <a:r>
              <a:rPr lang="de-DE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 wird zwischen Erweiterungsarten unterschieden:</a:t>
            </a:r>
          </a:p>
          <a:p>
            <a:pPr marL="742950" lvl="1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4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Versicherungsortes:</a:t>
            </a:r>
            <a:endParaRPr lang="de-DE" sz="1000" b="1" dirty="0">
              <a:solidFill>
                <a:srgbClr val="333333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2">
              <a:lnSpc>
                <a:spcPts val="1575"/>
              </a:lnSpc>
              <a:spcAft>
                <a:spcPts val="825"/>
              </a:spcAft>
            </a:pPr>
            <a:r>
              <a:rPr lang="de-DE" sz="1000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Versicherte Sachen in Bankschließfächern, die sich innerhalb der Bundesrepublik Deutschland befinden, sind bis zu XXX Prozent der Versicherungssumme gegen die versicherten Gefahren mitversichert.</a:t>
            </a:r>
          </a:p>
          <a:p>
            <a:pPr marL="742950" lvl="1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Außenversicherung:</a:t>
            </a:r>
          </a:p>
          <a:p>
            <a:pPr lvl="2">
              <a:lnSpc>
                <a:spcPts val="1575"/>
              </a:lnSpc>
              <a:spcAft>
                <a:spcPts val="825"/>
              </a:spcAft>
            </a:pPr>
            <a:r>
              <a:rPr lang="de-DE" sz="1000" i="1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Versicherungsschutz besteht für versicherte Sachen in Kundenschließfächern in Tresorräumen von Geldinstituten im Rahmen der vertraglich vereinbarten Höchstentschädigung auch ohne zeitliche Begrenzung. Die Entschädigungsgrenzen für Wertsachen bleiben unberührt.</a:t>
            </a:r>
          </a:p>
          <a:p>
            <a:pPr lvl="1">
              <a:lnSpc>
                <a:spcPts val="1575"/>
              </a:lnSpc>
              <a:spcAft>
                <a:spcPts val="825"/>
              </a:spcAft>
            </a:pPr>
            <a:r>
              <a:rPr lang="de-DE" sz="160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Die genauen Formulierungen und Bedingungen variieren je nach Versicherer. Wichtig ist die Unterscheidung, ob die Versicherungssummen der Außenversicherung oder des Versicherungsortes greifen</a:t>
            </a:r>
            <a:endParaRPr lang="de-DE" sz="1600" dirty="0">
              <a:effectLst/>
              <a:ea typeface="Calibri" panose="020F0502020204030204" pitchFamily="34" charset="0"/>
            </a:endParaRPr>
          </a:p>
          <a:p>
            <a:pPr marL="742950" lvl="1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endParaRPr lang="de-DE" sz="1600" dirty="0">
              <a:effectLst/>
              <a:ea typeface="Calibri" panose="020F0502020204030204" pitchFamily="34" charset="0"/>
            </a:endParaRP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Bankschließfach – </a:t>
            </a:r>
            <a:r>
              <a:rPr lang="de-DE" dirty="0">
                <a:solidFill>
                  <a:srgbClr val="5C87AA"/>
                </a:solidFill>
                <a:effectLst/>
                <a:ea typeface="Calibri" panose="020F0502020204030204" pitchFamily="34" charset="0"/>
              </a:rPr>
              <a:t>Möglichkeiten den Inhalt eines Schließfaches zu versichern?</a:t>
            </a:r>
            <a:r>
              <a:rPr lang="de-DE" dirty="0"/>
              <a:t> 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479425" y="4496414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1027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36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Bankschließfach – </a:t>
            </a:r>
            <a:r>
              <a:rPr lang="de-DE" dirty="0">
                <a:solidFill>
                  <a:srgbClr val="5C87AA"/>
                </a:solidFill>
                <a:effectLst/>
                <a:ea typeface="Calibri" panose="020F0502020204030204" pitchFamily="34" charset="0"/>
              </a:rPr>
              <a:t>Möglichkeiten den Inhalt eines Schließfaches zu versichern?</a:t>
            </a:r>
            <a:r>
              <a:rPr lang="de-DE" dirty="0"/>
              <a:t> 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479425" y="4496414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A2B7C38-19A7-45E4-B390-FB4CBC2DA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256" y="2248766"/>
            <a:ext cx="6780383" cy="4301458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FA79E3EE-2DA3-4624-918A-E4F7991AFD23}"/>
              </a:ext>
            </a:extLst>
          </p:cNvPr>
          <p:cNvSpPr txBox="1"/>
          <p:nvPr/>
        </p:nvSpPr>
        <p:spPr>
          <a:xfrm>
            <a:off x="7577454" y="3439232"/>
            <a:ext cx="2720976" cy="19205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1575"/>
              </a:lnSpc>
              <a:spcAft>
                <a:spcPts val="825"/>
              </a:spcAft>
            </a:pPr>
            <a:r>
              <a:rPr lang="de-DE" sz="1000" dirty="0">
                <a:solidFill>
                  <a:srgbClr val="333333"/>
                </a:solidFill>
                <a:effectLst/>
                <a:latin typeface="Source Sans Pro" panose="020B0604020202020204"/>
                <a:ea typeface="Calibri" panose="020F0502020204030204" pitchFamily="34" charset="0"/>
              </a:rPr>
              <a:t>Grundsätzlich leisten die Hausratversicherer immer nur subsidiär, was nichts anderes bedeutet als:</a:t>
            </a:r>
          </a:p>
          <a:p>
            <a:pPr>
              <a:lnSpc>
                <a:spcPts val="1575"/>
              </a:lnSpc>
              <a:spcAft>
                <a:spcPts val="825"/>
              </a:spcAft>
            </a:pPr>
            <a:r>
              <a:rPr lang="de-DE" sz="1000" dirty="0">
                <a:solidFill>
                  <a:srgbClr val="333333"/>
                </a:solidFill>
                <a:effectLst/>
                <a:latin typeface="Source Sans Pro" panose="020B0604020202020204"/>
                <a:ea typeface="Calibri" panose="020F0502020204030204" pitchFamily="34" charset="0"/>
              </a:rPr>
              <a:t>andere Versicherungen greifen zuerst, wie z.B. eine pauschale Entschädigung aus dem Bankvertrag</a:t>
            </a:r>
          </a:p>
          <a:p>
            <a:pPr>
              <a:lnSpc>
                <a:spcPts val="1575"/>
              </a:lnSpc>
              <a:spcAft>
                <a:spcPts val="825"/>
              </a:spcAft>
            </a:pPr>
            <a:r>
              <a:rPr lang="de-DE" sz="1000" dirty="0">
                <a:solidFill>
                  <a:srgbClr val="333333"/>
                </a:solidFill>
                <a:effectLst/>
                <a:latin typeface="Source Sans Pro" panose="020B0604020202020204"/>
                <a:ea typeface="Calibri" panose="020F0502020204030204" pitchFamily="34" charset="0"/>
              </a:rPr>
              <a:t>oder Leistungen aus einer speziellen Schließfachversicherung</a:t>
            </a: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4830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37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61586"/>
            <a:ext cx="11348355" cy="1596266"/>
          </a:xfrm>
        </p:spPr>
        <p:txBody>
          <a:bodyPr/>
          <a:lstStyle/>
          <a:p>
            <a:pPr marL="285750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ea typeface="Calibri" panose="020F0502020204030204" pitchFamily="34" charset="0"/>
              </a:rPr>
              <a:t>der Kunde ist in der Nachweispflicht über den tatsächlichen Inhalt am Schadentag.</a:t>
            </a:r>
          </a:p>
          <a:p>
            <a:pPr marL="342900" indent="-34290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ea typeface="Calibri" panose="020F0502020204030204" pitchFamily="34" charset="0"/>
              </a:rPr>
              <a:t>besondere Obliegenheiten oder Verwahrungsbestimmungen der Bank geben</a:t>
            </a:r>
          </a:p>
          <a:p>
            <a:pPr marL="800100" lvl="1" indent="-34290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000" dirty="0">
                <a:effectLst/>
                <a:ea typeface="Calibri" panose="020F0502020204030204" pitchFamily="34" charset="0"/>
              </a:rPr>
              <a:t>Der Verwahrungsvertrag mit der Bank sieht z.B. vor, dass nur eine begrenzte Menge an Bargeld im Schließfach erlaubt oder sogar ganz untersagt ist.</a:t>
            </a:r>
          </a:p>
          <a:p>
            <a:pPr marL="285750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600" dirty="0">
                <a:effectLst/>
                <a:ea typeface="Calibri" panose="020F0502020204030204" pitchFamily="34" charset="0"/>
              </a:rPr>
              <a:t>Unabhängig von den Möglichkeiten der Absicherung ist es der Nachweis, der später entscheidend ist.</a:t>
            </a:r>
          </a:p>
          <a:p>
            <a:pPr>
              <a:lnSpc>
                <a:spcPts val="1575"/>
              </a:lnSpc>
              <a:spcAft>
                <a:spcPts val="825"/>
              </a:spcAft>
            </a:pPr>
            <a:endParaRPr lang="de-DE" sz="1600" dirty="0">
              <a:effectLst/>
              <a:ea typeface="Calibri" panose="020F0502020204030204" pitchFamily="34" charset="0"/>
            </a:endParaRPr>
          </a:p>
          <a:p>
            <a:pPr marL="742950" lvl="1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endParaRPr lang="de-DE" sz="1600" dirty="0">
              <a:effectLst/>
              <a:ea typeface="Calibri" panose="020F0502020204030204" pitchFamily="34" charset="0"/>
            </a:endParaRP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Bankschließfach – </a:t>
            </a:r>
            <a:r>
              <a:rPr lang="de-DE" dirty="0">
                <a:solidFill>
                  <a:srgbClr val="5C87AA"/>
                </a:solidFill>
                <a:effectLst/>
                <a:ea typeface="Calibri" panose="020F0502020204030204" pitchFamily="34" charset="0"/>
              </a:rPr>
              <a:t>Was ist im Schaden</a:t>
            </a:r>
            <a:r>
              <a:rPr lang="de-DE" dirty="0">
                <a:solidFill>
                  <a:srgbClr val="5C87AA"/>
                </a:solidFill>
                <a:ea typeface="Calibri" panose="020F0502020204030204" pitchFamily="34" charset="0"/>
              </a:rPr>
              <a:t>fall zu beachten?</a:t>
            </a:r>
            <a:endParaRPr lang="de-DE" dirty="0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479425" y="4496414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19DB62DA-06F7-4608-B389-9BB5C9252552}"/>
              </a:ext>
            </a:extLst>
          </p:cNvPr>
          <p:cNvSpPr txBox="1">
            <a:spLocks/>
          </p:cNvSpPr>
          <p:nvPr/>
        </p:nvSpPr>
        <p:spPr>
          <a:xfrm>
            <a:off x="2734383" y="4040964"/>
            <a:ext cx="6082072" cy="22300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75"/>
              </a:lnSpc>
              <a:spcAft>
                <a:spcPts val="825"/>
              </a:spcAft>
            </a:pPr>
            <a:r>
              <a:rPr lang="de-DE" sz="1400" dirty="0">
                <a:ea typeface="Calibri" panose="020F0502020204030204" pitchFamily="34" charset="0"/>
              </a:rPr>
              <a:t>Es empfiehlt sich daher immer folgendes vorlegen bzw. einreichen zu können.</a:t>
            </a:r>
          </a:p>
          <a:p>
            <a:pPr marL="285750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400" dirty="0">
                <a:ea typeface="Calibri" panose="020F0502020204030204" pitchFamily="34" charset="0"/>
              </a:rPr>
              <a:t>Eine Inventarliste, idealerweise bestätigt durch neutrale Zeugen</a:t>
            </a:r>
          </a:p>
          <a:p>
            <a:pPr marL="285750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400" dirty="0">
                <a:ea typeface="Calibri" panose="020F0502020204030204" pitchFamily="34" charset="0"/>
              </a:rPr>
              <a:t>Fotos oder Videos vom Inhalt des Schließfachs, inklusive Zeitstempel</a:t>
            </a:r>
          </a:p>
          <a:p>
            <a:pPr marL="285750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400" dirty="0">
                <a:ea typeface="Calibri" panose="020F0502020204030204" pitchFamily="34" charset="0"/>
              </a:rPr>
              <a:t>Kaufbelege, Rechnungen oder Gutachten der Gegenstände</a:t>
            </a:r>
          </a:p>
          <a:p>
            <a:pPr marL="285750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400" dirty="0">
                <a:ea typeface="Calibri" panose="020F0502020204030204" pitchFamily="34" charset="0"/>
              </a:rPr>
              <a:t>Herkunftsnachweise bei höheren Bargeldsummen und Edelmetallen</a:t>
            </a:r>
          </a:p>
          <a:p>
            <a:pPr marL="742950" lvl="1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endParaRPr lang="de-DE" sz="1600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9258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38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Bankschließfach – </a:t>
            </a:r>
            <a:r>
              <a:rPr lang="de-DE" dirty="0">
                <a:solidFill>
                  <a:srgbClr val="5C87AA"/>
                </a:solidFill>
                <a:effectLst/>
                <a:ea typeface="Calibri" panose="020F0502020204030204" pitchFamily="34" charset="0"/>
              </a:rPr>
              <a:t>Fazit</a:t>
            </a:r>
            <a:endParaRPr lang="de-DE" dirty="0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479425" y="4496414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004549A6-DC6A-4B46-9A43-B5C1FB2CF72D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369888" y="2308866"/>
            <a:ext cx="11342687" cy="40421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400" dirty="0">
                <a:effectLst/>
                <a:ea typeface="Calibri" panose="020F0502020204030204" pitchFamily="34" charset="0"/>
              </a:rPr>
              <a:t>Achtung nicht jeder Tarif am Markt deckt den Inhalt eines Schließfaches überhaupt ab. </a:t>
            </a:r>
          </a:p>
          <a:p>
            <a:pPr marL="285750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400" dirty="0">
                <a:effectLst/>
                <a:ea typeface="Calibri" panose="020F0502020204030204" pitchFamily="34" charset="0"/>
              </a:rPr>
              <a:t>Die Position muss explizit in den Versicherungsbedingungen aufgeführt sein. </a:t>
            </a:r>
          </a:p>
          <a:p>
            <a:pPr marL="285750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400" dirty="0">
                <a:effectLst/>
                <a:ea typeface="Calibri" panose="020F0502020204030204" pitchFamily="34" charset="0"/>
              </a:rPr>
              <a:t>Für kleinere Werte bzw. Summen in Schließfächern, z.B. bis 20.000 € sollte die Erweiterung in einer Hausratversicherung in der Regel vollkommen ausreichend sein. </a:t>
            </a:r>
          </a:p>
          <a:p>
            <a:pPr marL="285750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400" dirty="0">
                <a:effectLst/>
                <a:ea typeface="Calibri" panose="020F0502020204030204" pitchFamily="34" charset="0"/>
              </a:rPr>
              <a:t>Sollten sich im Rahmen der Beratung oder speziell bei vermögenden Kunden ein höherer Bedarf abzeichnen, empfiehlt es sich die zu versichernde Summe mit den Versicherungsbedingungen abzugleichen.</a:t>
            </a:r>
          </a:p>
          <a:p>
            <a:pPr marL="285750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sz="1400" dirty="0">
                <a:effectLst/>
                <a:ea typeface="Calibri" panose="020F0502020204030204" pitchFamily="34" charset="0"/>
              </a:rPr>
              <a:t>Die beste Lösung ist bei höheren Werten z.B. ab 50.000 € mit dem Kunden folgendes zu besprechen:</a:t>
            </a:r>
          </a:p>
          <a:p>
            <a:pPr marL="742950" lvl="1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dirty="0">
                <a:effectLst/>
                <a:ea typeface="Calibri" panose="020F0502020204030204" pitchFamily="34" charset="0"/>
              </a:rPr>
              <a:t>Eine spezielle Schließfachversicherung</a:t>
            </a:r>
          </a:p>
          <a:p>
            <a:pPr marL="742950" lvl="1" indent="-285750">
              <a:lnSpc>
                <a:spcPts val="1575"/>
              </a:lnSpc>
              <a:spcAft>
                <a:spcPts val="825"/>
              </a:spcAft>
              <a:buFont typeface="Wingdings" panose="05000000000000000000" pitchFamily="2" charset="2"/>
              <a:buChar char="§"/>
            </a:pPr>
            <a:r>
              <a:rPr lang="de-DE" dirty="0">
                <a:effectLst/>
                <a:ea typeface="Calibri" panose="020F0502020204030204" pitchFamily="34" charset="0"/>
              </a:rPr>
              <a:t>Regelmäßige Protokollierung des Schließfachinhaltes</a:t>
            </a:r>
          </a:p>
          <a:p>
            <a:pPr>
              <a:lnSpc>
                <a:spcPts val="1575"/>
              </a:lnSpc>
              <a:spcAft>
                <a:spcPts val="825"/>
              </a:spcAft>
            </a:pPr>
            <a:r>
              <a:rPr lang="de-DE" sz="1400" dirty="0">
                <a:effectLst/>
                <a:ea typeface="Calibri" panose="020F0502020204030204" pitchFamily="34" charset="0"/>
              </a:rPr>
              <a:t>Versicherer mit Konzepten für hochwertigen Hausrat oder vermögende Kunden, wie z. B. die Hiscox, Helvetia oder Allianz ermöglichen auf Anfrage meist individuelle Lösungen Ab Versicherungssumme von 1,5 Mio. € könnten auch spezielle Lösungen über unsere Kooperationspartner im Hause von MRH Trowe in Betracht kommen. Die Absicherungen werden dann z.B. über </a:t>
            </a:r>
            <a:r>
              <a:rPr lang="de-DE" sz="1400" dirty="0" err="1">
                <a:effectLst/>
                <a:ea typeface="Calibri" panose="020F0502020204030204" pitchFamily="34" charset="0"/>
              </a:rPr>
              <a:t>Lloyd‘s</a:t>
            </a:r>
            <a:r>
              <a:rPr lang="de-DE" sz="1400" dirty="0">
                <a:effectLst/>
                <a:ea typeface="Calibri" panose="020F0502020204030204" pitchFamily="34" charset="0"/>
              </a:rPr>
              <a:t> </a:t>
            </a:r>
            <a:r>
              <a:rPr lang="de-DE" sz="1400" dirty="0" err="1">
                <a:effectLst/>
                <a:ea typeface="Calibri" panose="020F0502020204030204" pitchFamily="34" charset="0"/>
              </a:rPr>
              <a:t>of</a:t>
            </a:r>
            <a:r>
              <a:rPr lang="de-DE" sz="1400" dirty="0">
                <a:effectLst/>
                <a:ea typeface="Calibri" panose="020F0502020204030204" pitchFamily="34" charset="0"/>
              </a:rPr>
              <a:t> London angeboten.</a:t>
            </a:r>
          </a:p>
        </p:txBody>
      </p:sp>
    </p:spTree>
    <p:extLst>
      <p:ext uri="{BB962C8B-B14F-4D97-AF65-F5344CB8AC3E}">
        <p14:creationId xmlns:p14="http://schemas.microsoft.com/office/powerpoint/2010/main" val="9141378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39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>
              <a:spcBef>
                <a:spcPct val="0"/>
              </a:spcBef>
            </a:pPr>
            <a:r>
              <a:rPr lang="de-DE" altLang="de-DE" dirty="0"/>
              <a:t>Danke für ihre Aufmerksamkeit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C3C4072-EF1F-447C-9819-6293A0587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341" y="2282691"/>
            <a:ext cx="7761317" cy="3078378"/>
          </a:xfrm>
          <a:prstGeom prst="rect">
            <a:avLst/>
          </a:prstGeom>
        </p:spPr>
      </p:pic>
      <p:sp>
        <p:nvSpPr>
          <p:cNvPr id="7" name="Textplatzhalter 2">
            <a:extLst>
              <a:ext uri="{FF2B5EF4-FFF2-40B4-BE49-F238E27FC236}">
                <a16:creationId xmlns:a16="http://schemas.microsoft.com/office/drawing/2014/main" id="{56345C5B-3C74-4C8C-9689-554261618CD9}"/>
              </a:ext>
            </a:extLst>
          </p:cNvPr>
          <p:cNvSpPr txBox="1">
            <a:spLocks/>
          </p:cNvSpPr>
          <p:nvPr/>
        </p:nvSpPr>
        <p:spPr>
          <a:xfrm>
            <a:off x="364584" y="5501025"/>
            <a:ext cx="11347991" cy="39568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kern="1200">
                <a:solidFill>
                  <a:srgbClr val="137C9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de-DE" altLang="de-DE" dirty="0"/>
              <a:t>Wir wünschen ihnen erholsame Ostertage </a:t>
            </a:r>
          </a:p>
        </p:txBody>
      </p:sp>
    </p:spTree>
    <p:extLst>
      <p:ext uri="{BB962C8B-B14F-4D97-AF65-F5344CB8AC3E}">
        <p14:creationId xmlns:p14="http://schemas.microsoft.com/office/powerpoint/2010/main" val="3935360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35876"/>
            <a:ext cx="11348355" cy="2105176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de-DE" dirty="0"/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dirty="0"/>
              <a:t>Ermittlung der Versicherungssumme - Tarifvarianten</a:t>
            </a:r>
          </a:p>
          <a:p>
            <a:pPr marL="800100" lvl="1" indent="-34290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rgbClr val="1D2D4B"/>
                </a:solidFill>
              </a:rPr>
              <a:t>Summentarife mit pauschaler Wertermittlung</a:t>
            </a:r>
          </a:p>
          <a:p>
            <a:pPr marL="800100" lvl="1" indent="-34290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rgbClr val="1D2D4B"/>
                </a:solidFill>
              </a:rPr>
              <a:t>Quadratmetertarife (Flächentarife mit Höchstentschädigungsgrenzen) </a:t>
            </a: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Unterversicherung trotz UVV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479425" y="4496414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114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35876"/>
            <a:ext cx="11348355" cy="2105176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dirty="0"/>
              <a:t>Summentarife</a:t>
            </a: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Unterversicherung trotz UVV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479425" y="4496414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7931F98-0B4E-4DD6-821F-B7AC3D238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7107" y="3629196"/>
            <a:ext cx="1400783" cy="50689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9B16D1EB-6136-4011-B2F1-E4A2A21966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6358" y="2222243"/>
            <a:ext cx="1478604" cy="62616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66C3B9D1-F171-46AF-A90A-7DDEF4EB6E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797" y="3569637"/>
            <a:ext cx="778213" cy="705678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E969E3A1-1C4C-489A-8C97-7416B6724B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9728" y="2985645"/>
            <a:ext cx="1361872" cy="417443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59D396C-9DB2-4862-ACA0-583B56493E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0454" y="2985645"/>
            <a:ext cx="1556426" cy="407504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3346ADDE-455E-4149-87A0-259777D6A0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38732" y="3626104"/>
            <a:ext cx="1439694" cy="318052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946A69B1-B63F-4C8E-ABDB-ABF73045E2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88398" y="4433883"/>
            <a:ext cx="1284051" cy="447261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C24726F6-E9D9-408E-BC99-4986857F3F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2155" y="2255384"/>
            <a:ext cx="1284051" cy="596348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CC5E7B17-0D82-4BAE-B2D9-A969C5783D8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18885" y="2865692"/>
            <a:ext cx="1439694" cy="506896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250125B9-19B8-40BC-8B30-8D1BD15ADB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5706" y="4473847"/>
            <a:ext cx="1400783" cy="417443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3B50DE4C-F024-46D9-882E-29CD03307B9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65758" y="4387193"/>
            <a:ext cx="1517515" cy="457200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E60321B7-C9F4-4D2C-ACC3-CF4FB6F02CB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35392" y="3626983"/>
            <a:ext cx="1245140" cy="487017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51180688-28FC-4E7A-8236-EDC498C8219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06840" y="2171688"/>
            <a:ext cx="1245140" cy="616226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B67D7F40-5F65-495C-B0D1-85FC13B7AF5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63158" y="5109612"/>
            <a:ext cx="1517515" cy="655983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7B749A49-91A0-4A21-80A4-CD9783AFF09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226863" y="2359172"/>
            <a:ext cx="1245140" cy="447261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F0C53616-28F8-4E6E-B2AE-9CCB48D6E82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64260" y="4399337"/>
            <a:ext cx="1284051" cy="546652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95DDDE27-3092-480C-88B0-99C96C803DF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53602" y="5144813"/>
            <a:ext cx="1478604" cy="516835"/>
          </a:xfrm>
          <a:prstGeom prst="rect">
            <a:avLst/>
          </a:prstGeom>
        </p:spPr>
      </p:pic>
      <p:pic>
        <p:nvPicPr>
          <p:cNvPr id="42" name="Grafik 41">
            <a:extLst>
              <a:ext uri="{FF2B5EF4-FFF2-40B4-BE49-F238E27FC236}">
                <a16:creationId xmlns:a16="http://schemas.microsoft.com/office/drawing/2014/main" id="{EE67DE85-A79A-45FE-A436-CA81A598110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26171" y="5231085"/>
            <a:ext cx="1361872" cy="487017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D0C034EE-0530-4BED-9CBE-EE8996CEB34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83273" y="3586686"/>
            <a:ext cx="1206230" cy="586409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2F80351F-D069-42C5-BD1B-1CF6E1BE081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170307" y="3626104"/>
            <a:ext cx="1984443" cy="536713"/>
          </a:xfrm>
          <a:prstGeom prst="rect">
            <a:avLst/>
          </a:prstGeom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BFD81B29-8D79-48D3-9757-5077ABF5613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05205" y="2819399"/>
            <a:ext cx="1128409" cy="496957"/>
          </a:xfrm>
          <a:prstGeom prst="rect">
            <a:avLst/>
          </a:prstGeom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E1A3C96E-69D4-4E31-8644-08E6F8E77E4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174101" y="2993014"/>
            <a:ext cx="1556426" cy="427383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71D43098-C88E-49FE-ACBB-25A1C34D196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005135" y="5142752"/>
            <a:ext cx="1400783" cy="516835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C33FB090-ECC8-4753-A7CD-8BD3D6F27B5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719647" y="4305856"/>
            <a:ext cx="861455" cy="640133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3B45C6F8-C066-4263-86FA-EB580B01A6D9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496051" y="4386217"/>
            <a:ext cx="1402202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857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35876"/>
            <a:ext cx="11348355" cy="2105176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dirty="0"/>
              <a:t>Quadratmetermodelle</a:t>
            </a: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Unterversicherung trotz UVV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479425" y="4496414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F9E83CC-4BDE-4EC9-8291-22330F154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544" y="3100185"/>
            <a:ext cx="1517515" cy="447261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5DF8DA9A-39DC-42F9-86C7-9D2B1D0E0D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2234" y="3137675"/>
            <a:ext cx="1284051" cy="35780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5BA73CBA-5135-4CA5-AD1B-90C42D2464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2550" y="3008102"/>
            <a:ext cx="1400783" cy="437322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2B602738-DD69-4FBF-B047-69904C016C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4685" y="3763055"/>
            <a:ext cx="778213" cy="705678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788255BD-16EF-4AC4-A3C6-D276431C46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8309" y="4618364"/>
            <a:ext cx="1011677" cy="745435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65366454-14AE-422D-95FD-8BE950EB90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4259" y="3818403"/>
            <a:ext cx="1400783" cy="546652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2064295D-54FC-4CB3-8009-D4A84984B8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1925" y="2978011"/>
            <a:ext cx="1984443" cy="536713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C79CCF89-A939-4434-87A8-027C88C276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7182" y="5081162"/>
            <a:ext cx="1478604" cy="377687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B5D3DF3F-E1E8-4396-B7E2-56D52F198C7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76435" y="3902260"/>
            <a:ext cx="933855" cy="407504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BE140C0A-B226-489B-B205-8FD082A7F9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34784" y="4953626"/>
            <a:ext cx="1322962" cy="506896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B53CD1C1-1576-4FA8-8147-D70D9E14CC6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43928" y="4309764"/>
            <a:ext cx="933855" cy="81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709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35876"/>
            <a:ext cx="11348355" cy="210517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dirty="0"/>
              <a:t>Wie hoch sollte eine Versicherungssumme sein?  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dirty="0">
                <a:solidFill>
                  <a:srgbClr val="1D2D4B"/>
                </a:solidFill>
              </a:rPr>
              <a:t>Neuwert</a:t>
            </a:r>
          </a:p>
          <a:p>
            <a:pPr marL="800100" lvl="1" indent="-34290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de-DE" altLang="de-DE" sz="1400" dirty="0"/>
              <a:t>Wiederbeschaffungswert gleicher Art und Güte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altLang="de-DE" dirty="0"/>
              <a:t>Gemeiner Wert</a:t>
            </a:r>
          </a:p>
          <a:p>
            <a:pPr marL="800100" lvl="1" indent="-34290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de-DE" altLang="de-DE" sz="1400" dirty="0"/>
              <a:t>Sachen, die ihrem Zweck nicht mehr dienen. Versicherungswert dieser Sachen ist der erzielbare Verkaufspreis. </a:t>
            </a:r>
            <a:br>
              <a:rPr lang="de-DE" altLang="de-DE" sz="1400" dirty="0"/>
            </a:br>
            <a:r>
              <a:rPr lang="de-DE" altLang="de-DE" sz="1400" dirty="0"/>
              <a:t>(z. B. Sachen im Keller oder auf dem Speicher)</a:t>
            </a: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Unterversicherung trotz UVV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479425" y="4496414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86749903-A002-4D41-9B9C-A70BD4150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6268" y="2971485"/>
            <a:ext cx="4897437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0363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endParaRPr lang="de-DE" altLang="de-DE" sz="1600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280018C2-8150-46B5-812C-18C04E66745B}"/>
              </a:ext>
            </a:extLst>
          </p:cNvPr>
          <p:cNvSpPr/>
          <p:nvPr/>
        </p:nvSpPr>
        <p:spPr bwMode="auto">
          <a:xfrm>
            <a:off x="723332" y="4855576"/>
            <a:ext cx="9955094" cy="9378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de-DE" sz="1400" b="1" dirty="0">
                <a:solidFill>
                  <a:srgbClr val="1D2D4B"/>
                </a:solidFill>
              </a:rPr>
              <a:t>FAZIT</a:t>
            </a:r>
            <a:r>
              <a:rPr lang="de-DE" sz="1400" dirty="0">
                <a:solidFill>
                  <a:srgbClr val="1D2D4B"/>
                </a:solidFill>
              </a:rPr>
              <a:t>: Die Versicherungssumme sollte immer </a:t>
            </a:r>
          </a:p>
          <a:p>
            <a:pPr algn="ctr" eaLnBrk="1" hangingPunct="1">
              <a:defRPr/>
            </a:pPr>
            <a:r>
              <a:rPr lang="de-DE" sz="1400" dirty="0">
                <a:solidFill>
                  <a:srgbClr val="1D2D4B"/>
                </a:solidFill>
              </a:rPr>
              <a:t>mindestens dem gesamten Entschädigungswert entsprechen </a:t>
            </a:r>
          </a:p>
          <a:p>
            <a:pPr algn="ctr" eaLnBrk="1" hangingPunct="1">
              <a:defRPr/>
            </a:pPr>
            <a:r>
              <a:rPr lang="de-DE" sz="1400" dirty="0">
                <a:solidFill>
                  <a:srgbClr val="1D2D4B"/>
                </a:solidFill>
              </a:rPr>
              <a:t>und nicht dem gefühlten Zeitwert</a:t>
            </a:r>
          </a:p>
        </p:txBody>
      </p:sp>
    </p:spTree>
    <p:extLst>
      <p:ext uri="{BB962C8B-B14F-4D97-AF65-F5344CB8AC3E}">
        <p14:creationId xmlns:p14="http://schemas.microsoft.com/office/powerpoint/2010/main" val="167168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35875"/>
            <a:ext cx="3361367" cy="3027477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dirty="0"/>
              <a:t>Klassischer Summentarif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dirty="0"/>
              <a:t>Vereinbart wird eine konkrete VS 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dirty="0"/>
              <a:t>Wie wird die VS vereinbart?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dirty="0"/>
              <a:t>Wann gilt der UVV?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dirty="0"/>
              <a:t>Klauseln wie bis X% generell</a:t>
            </a: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Unterversicherung trotz UVV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549765" y="4542442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B16D1EB-6136-4011-B2F1-E4A2A2196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005" y="2693340"/>
            <a:ext cx="1478604" cy="626165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B67D7F40-5F65-495C-B0D1-85FC13B7A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4882" y="2675124"/>
            <a:ext cx="1093164" cy="472547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71D43098-C88E-49FE-ACBB-25A1C34D19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1396" y="3361507"/>
            <a:ext cx="1400783" cy="516835"/>
          </a:xfrm>
          <a:prstGeom prst="rect">
            <a:avLst/>
          </a:prstGeom>
        </p:spPr>
      </p:pic>
      <p:sp>
        <p:nvSpPr>
          <p:cNvPr id="56" name="Textplatzhalter 2">
            <a:extLst>
              <a:ext uri="{FF2B5EF4-FFF2-40B4-BE49-F238E27FC236}">
                <a16:creationId xmlns:a16="http://schemas.microsoft.com/office/drawing/2014/main" id="{26F991EA-A43E-486A-BB38-28C02455CA94}"/>
              </a:ext>
            </a:extLst>
          </p:cNvPr>
          <p:cNvSpPr txBox="1">
            <a:spLocks/>
          </p:cNvSpPr>
          <p:nvPr/>
        </p:nvSpPr>
        <p:spPr>
          <a:xfrm>
            <a:off x="8093631" y="2248293"/>
            <a:ext cx="1535667" cy="47254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de-DE" dirty="0"/>
              <a:t>500 € je qm </a:t>
            </a:r>
          </a:p>
        </p:txBody>
      </p:sp>
      <p:pic>
        <p:nvPicPr>
          <p:cNvPr id="58" name="Grafik 57">
            <a:extLst>
              <a:ext uri="{FF2B5EF4-FFF2-40B4-BE49-F238E27FC236}">
                <a16:creationId xmlns:a16="http://schemas.microsoft.com/office/drawing/2014/main" id="{3137F608-5F97-4A0B-BD12-81A98C62BE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2528" y="2692879"/>
            <a:ext cx="1021353" cy="583164"/>
          </a:xfrm>
          <a:prstGeom prst="rect">
            <a:avLst/>
          </a:prstGeom>
        </p:spPr>
      </p:pic>
      <p:sp>
        <p:nvSpPr>
          <p:cNvPr id="59" name="Textplatzhalter 2">
            <a:extLst>
              <a:ext uri="{FF2B5EF4-FFF2-40B4-BE49-F238E27FC236}">
                <a16:creationId xmlns:a16="http://schemas.microsoft.com/office/drawing/2014/main" id="{BDC57D7F-BBE9-4367-BF74-E9F98EE20852}"/>
              </a:ext>
            </a:extLst>
          </p:cNvPr>
          <p:cNvSpPr txBox="1">
            <a:spLocks/>
          </p:cNvSpPr>
          <p:nvPr/>
        </p:nvSpPr>
        <p:spPr>
          <a:xfrm>
            <a:off x="5066253" y="2279945"/>
            <a:ext cx="1686712" cy="46415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de-DE" dirty="0"/>
              <a:t>650 € je qm </a:t>
            </a:r>
          </a:p>
        </p:txBody>
      </p:sp>
      <p:sp>
        <p:nvSpPr>
          <p:cNvPr id="60" name="Textplatzhalter 2">
            <a:extLst>
              <a:ext uri="{FF2B5EF4-FFF2-40B4-BE49-F238E27FC236}">
                <a16:creationId xmlns:a16="http://schemas.microsoft.com/office/drawing/2014/main" id="{D5479D23-2582-4AF6-AD72-A1FE8B93BFDA}"/>
              </a:ext>
            </a:extLst>
          </p:cNvPr>
          <p:cNvSpPr txBox="1">
            <a:spLocks/>
          </p:cNvSpPr>
          <p:nvPr/>
        </p:nvSpPr>
        <p:spPr>
          <a:xfrm>
            <a:off x="8093631" y="4220191"/>
            <a:ext cx="1686712" cy="46415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de-DE" dirty="0"/>
              <a:t>700 € je qm </a:t>
            </a:r>
          </a:p>
        </p:txBody>
      </p:sp>
      <p:pic>
        <p:nvPicPr>
          <p:cNvPr id="62" name="Grafik 61">
            <a:extLst>
              <a:ext uri="{FF2B5EF4-FFF2-40B4-BE49-F238E27FC236}">
                <a16:creationId xmlns:a16="http://schemas.microsoft.com/office/drawing/2014/main" id="{43A6A8F5-2230-4824-9F5B-D023CD8715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7925" y="4726267"/>
            <a:ext cx="1114425" cy="704850"/>
          </a:xfrm>
          <a:prstGeom prst="rect">
            <a:avLst/>
          </a:prstGeom>
        </p:spPr>
      </p:pic>
      <p:pic>
        <p:nvPicPr>
          <p:cNvPr id="64" name="Grafik 63">
            <a:extLst>
              <a:ext uri="{FF2B5EF4-FFF2-40B4-BE49-F238E27FC236}">
                <a16:creationId xmlns:a16="http://schemas.microsoft.com/office/drawing/2014/main" id="{E63626CC-5E31-4452-8A15-D16B6F24BF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73441" y="4726267"/>
            <a:ext cx="1085850" cy="628650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08666CFB-4FA0-4C33-B709-8EA1407484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49858" y="3989296"/>
            <a:ext cx="904875" cy="685800"/>
          </a:xfrm>
          <a:prstGeom prst="rect">
            <a:avLst/>
          </a:prstGeom>
        </p:spPr>
      </p:pic>
      <p:pic>
        <p:nvPicPr>
          <p:cNvPr id="68" name="Grafik 67">
            <a:extLst>
              <a:ext uri="{FF2B5EF4-FFF2-40B4-BE49-F238E27FC236}">
                <a16:creationId xmlns:a16="http://schemas.microsoft.com/office/drawing/2014/main" id="{3B2DEC3F-A6C8-4897-92F7-BB94E1E87D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49330" y="4086992"/>
            <a:ext cx="1028700" cy="704850"/>
          </a:xfrm>
          <a:prstGeom prst="rect">
            <a:avLst/>
          </a:prstGeom>
        </p:spPr>
      </p:pic>
      <p:pic>
        <p:nvPicPr>
          <p:cNvPr id="70" name="Grafik 69">
            <a:extLst>
              <a:ext uri="{FF2B5EF4-FFF2-40B4-BE49-F238E27FC236}">
                <a16:creationId xmlns:a16="http://schemas.microsoft.com/office/drawing/2014/main" id="{53F63835-1636-4DEF-AF51-E6861CB01B9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03149" y="4887103"/>
            <a:ext cx="1057275" cy="476250"/>
          </a:xfrm>
          <a:prstGeom prst="rect">
            <a:avLst/>
          </a:prstGeom>
        </p:spPr>
      </p:pic>
      <p:pic>
        <p:nvPicPr>
          <p:cNvPr id="72" name="Grafik 71">
            <a:extLst>
              <a:ext uri="{FF2B5EF4-FFF2-40B4-BE49-F238E27FC236}">
                <a16:creationId xmlns:a16="http://schemas.microsoft.com/office/drawing/2014/main" id="{7F1E16A9-87FD-43B6-B164-A7A7E8B4B7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32962" y="3136293"/>
            <a:ext cx="1066800" cy="533400"/>
          </a:xfrm>
          <a:prstGeom prst="rect">
            <a:avLst/>
          </a:prstGeom>
        </p:spPr>
      </p:pic>
      <p:pic>
        <p:nvPicPr>
          <p:cNvPr id="74" name="Grafik 73">
            <a:extLst>
              <a:ext uri="{FF2B5EF4-FFF2-40B4-BE49-F238E27FC236}">
                <a16:creationId xmlns:a16="http://schemas.microsoft.com/office/drawing/2014/main" id="{24B1F910-3C95-4126-8595-CEE7BC4EABF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51887" y="3205505"/>
            <a:ext cx="981075" cy="504825"/>
          </a:xfrm>
          <a:prstGeom prst="rect">
            <a:avLst/>
          </a:prstGeom>
        </p:spPr>
      </p:pic>
      <p:sp>
        <p:nvSpPr>
          <p:cNvPr id="75" name="Textplatzhalter 2">
            <a:extLst>
              <a:ext uri="{FF2B5EF4-FFF2-40B4-BE49-F238E27FC236}">
                <a16:creationId xmlns:a16="http://schemas.microsoft.com/office/drawing/2014/main" id="{2D146DE1-DB37-47C3-B776-93ECF0A6F6E4}"/>
              </a:ext>
            </a:extLst>
          </p:cNvPr>
          <p:cNvSpPr txBox="1">
            <a:spLocks/>
          </p:cNvSpPr>
          <p:nvPr/>
        </p:nvSpPr>
        <p:spPr>
          <a:xfrm>
            <a:off x="8700805" y="2650593"/>
            <a:ext cx="545245" cy="21434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de-DE" sz="800" dirty="0"/>
              <a:t>VEMA</a:t>
            </a:r>
          </a:p>
        </p:txBody>
      </p:sp>
    </p:spTree>
    <p:extLst>
      <p:ext uri="{BB962C8B-B14F-4D97-AF65-F5344CB8AC3E}">
        <p14:creationId xmlns:p14="http://schemas.microsoft.com/office/powerpoint/2010/main" val="2871176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– Spezial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35876"/>
            <a:ext cx="11348355" cy="2802506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de-DE" dirty="0"/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de-DE" dirty="0"/>
              <a:t>Ermittlung der Versicherungssumme Grundlage für 650 €</a:t>
            </a:r>
          </a:p>
          <a:p>
            <a:pPr marL="800100" lvl="1" indent="-34290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de-DE" dirty="0">
                <a:solidFill>
                  <a:srgbClr val="1D2D4B"/>
                </a:solidFill>
              </a:rPr>
              <a:t>Berechnungsgrundlage aus Anfang der 2000er</a:t>
            </a:r>
          </a:p>
          <a:p>
            <a:pPr marL="800100" lvl="1" indent="-34290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de-DE" dirty="0">
                <a:solidFill>
                  <a:srgbClr val="1D2D4B"/>
                </a:solidFill>
              </a:rPr>
              <a:t>Verbraucherpreisindex seinerzeit 78,1 Punkte</a:t>
            </a:r>
          </a:p>
          <a:p>
            <a:pPr marL="800100" lvl="1" indent="-34290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de-DE" dirty="0">
                <a:solidFill>
                  <a:srgbClr val="1D2D4B"/>
                </a:solidFill>
              </a:rPr>
              <a:t>Nahezu bei allen VR in Summentarifen gleich (500 – 750 €)</a:t>
            </a:r>
          </a:p>
          <a:p>
            <a:pPr marL="800100" lvl="1" indent="-34290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de-DE" dirty="0">
                <a:solidFill>
                  <a:srgbClr val="1D2D4B"/>
                </a:solidFill>
              </a:rPr>
              <a:t>Verbraucherpreisindex 2024 - 119,3 Punkte</a:t>
            </a:r>
          </a:p>
          <a:p>
            <a:pPr marL="800100" lvl="1" indent="-34290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de-DE" dirty="0">
                <a:solidFill>
                  <a:srgbClr val="1D2D4B"/>
                </a:solidFill>
              </a:rPr>
              <a:t>Angeglichen an heute =&gt; 992,82 € pro qm</a:t>
            </a:r>
          </a:p>
          <a:p>
            <a:pPr lvl="1">
              <a:lnSpc>
                <a:spcPct val="100000"/>
              </a:lnSpc>
              <a:spcBef>
                <a:spcPts val="1000"/>
              </a:spcBef>
            </a:pPr>
            <a:endParaRPr lang="de-DE" sz="400" dirty="0">
              <a:solidFill>
                <a:srgbClr val="1D2D4B"/>
              </a:solidFill>
            </a:endParaRPr>
          </a:p>
          <a:p>
            <a:pPr lvl="1">
              <a:lnSpc>
                <a:spcPct val="100000"/>
              </a:lnSpc>
              <a:spcBef>
                <a:spcPts val="1000"/>
              </a:spcBef>
            </a:pPr>
            <a:endParaRPr lang="de-DE" sz="400" dirty="0">
              <a:solidFill>
                <a:srgbClr val="1D2D4B"/>
              </a:solidFill>
            </a:endParaRP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Unterversicherung trotz UVV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19DE5A9-82DD-406F-ABD3-E8C7D3B858EA}"/>
              </a:ext>
            </a:extLst>
          </p:cNvPr>
          <p:cNvSpPr txBox="1">
            <a:spLocks/>
          </p:cNvSpPr>
          <p:nvPr/>
        </p:nvSpPr>
        <p:spPr>
          <a:xfrm>
            <a:off x="479425" y="4496414"/>
            <a:ext cx="11348355" cy="215659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de-DE" dirty="0">
              <a:solidFill>
                <a:srgbClr val="1D2D4B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652F070-A377-499E-9B77-40C7EE19C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2467" y="1755536"/>
            <a:ext cx="3348548" cy="445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826860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2022-04-22 KRG</Template>
  <TotalTime>0</TotalTime>
  <Words>1611</Words>
  <Application>Microsoft Office PowerPoint</Application>
  <PresentationFormat>Breitbild</PresentationFormat>
  <Paragraphs>314</Paragraphs>
  <Slides>39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39</vt:i4>
      </vt:variant>
    </vt:vector>
  </HeadingPairs>
  <TitlesOfParts>
    <vt:vector size="45" baseType="lpstr">
      <vt:lpstr>Arial</vt:lpstr>
      <vt:lpstr>Calibri</vt:lpstr>
      <vt:lpstr>Source Sans Pro</vt:lpstr>
      <vt:lpstr>Symbol</vt:lpstr>
      <vt:lpstr>Wingdings</vt:lpstr>
      <vt:lpstr>Design_afm</vt:lpstr>
      <vt:lpstr>PowerPoint-Präsentation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  <vt:lpstr>Update Privat | Hausrat – Spezial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Ringo Wilken</dc:creator>
  <cp:lastModifiedBy>Kiss, Andreas</cp:lastModifiedBy>
  <cp:revision>840</cp:revision>
  <cp:lastPrinted>2019-08-21T13:01:55Z</cp:lastPrinted>
  <dcterms:created xsi:type="dcterms:W3CDTF">2022-04-08T12:13:21Z</dcterms:created>
  <dcterms:modified xsi:type="dcterms:W3CDTF">2026-06-05T16:32:17Z</dcterms:modified>
</cp:coreProperties>
</file>