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72" r:id="rId3"/>
    <p:sldId id="283" r:id="rId4"/>
    <p:sldId id="285" r:id="rId5"/>
    <p:sldId id="263" r:id="rId6"/>
    <p:sldId id="270" r:id="rId7"/>
    <p:sldId id="286" r:id="rId8"/>
    <p:sldId id="269" r:id="rId9"/>
    <p:sldId id="290" r:id="rId10"/>
    <p:sldId id="292" r:id="rId11"/>
    <p:sldId id="294" r:id="rId12"/>
    <p:sldId id="289" r:id="rId13"/>
    <p:sldId id="291" r:id="rId14"/>
    <p:sldId id="274" r:id="rId15"/>
    <p:sldId id="275" r:id="rId16"/>
    <p:sldId id="293" r:id="rId17"/>
    <p:sldId id="268" r:id="rId18"/>
    <p:sldId id="284" r:id="rId19"/>
    <p:sldId id="288" r:id="rId20"/>
    <p:sldId id="287" r:id="rId21"/>
    <p:sldId id="295" r:id="rId22"/>
    <p:sldId id="296" r:id="rId23"/>
    <p:sldId id="265" r:id="rId24"/>
    <p:sldId id="298" r:id="rId25"/>
    <p:sldId id="297" r:id="rId26"/>
    <p:sldId id="276" r:id="rId27"/>
    <p:sldId id="277" r:id="rId28"/>
    <p:sldId id="278" r:id="rId29"/>
    <p:sldId id="279" r:id="rId30"/>
    <p:sldId id="280" r:id="rId31"/>
    <p:sldId id="282" r:id="rId32"/>
    <p:sldId id="271" r:id="rId3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7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80433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998720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570649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59420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41047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2485102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2270539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286328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497807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930009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9712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785410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131200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13733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21156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78386332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00748611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64749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80018255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25614495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138291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07231928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38698434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22723809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901387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73479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457474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662770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922247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09015378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446727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974472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01469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178586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438375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153825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777652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214392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303812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65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46887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66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653043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0005989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1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  <p15:guide id="3" orient="horz" pos="411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17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88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75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39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35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33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75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</p:spTree>
    <p:extLst>
      <p:ext uri="{BB962C8B-B14F-4D97-AF65-F5344CB8AC3E}">
        <p14:creationId xmlns:p14="http://schemas.microsoft.com/office/powerpoint/2010/main" val="3184288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50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8467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0590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3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949234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13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59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20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61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86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590180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Diagramme</a:t>
            </a:r>
          </a:p>
        </p:txBody>
      </p:sp>
    </p:spTree>
    <p:extLst>
      <p:ext uri="{BB962C8B-B14F-4D97-AF65-F5344CB8AC3E}">
        <p14:creationId xmlns:p14="http://schemas.microsoft.com/office/powerpoint/2010/main" val="2957331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22357163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7618948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48294563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55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3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915652" y="2309784"/>
            <a:ext cx="6360696" cy="178203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„Wenn du tot bist, weißt du nicht, dass du tot bist. </a:t>
            </a:r>
          </a:p>
          <a:p>
            <a:pPr marL="0" indent="0">
              <a:buNone/>
            </a:pPr>
            <a:r>
              <a:rPr lang="de-DE" dirty="0"/>
              <a:t>Für andere ist es nur schmerzhaft und schwierig.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Das Gleiche gilt, wenn du dumm bist.“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C55185-F7C8-42D7-B3EE-C3955B035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705" y="3730541"/>
            <a:ext cx="2828925" cy="273367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E77253B-C084-4BBF-8836-3BD7B9240119}"/>
              </a:ext>
            </a:extLst>
          </p:cNvPr>
          <p:cNvSpPr txBox="1"/>
          <p:nvPr/>
        </p:nvSpPr>
        <p:spPr>
          <a:xfrm>
            <a:off x="6058651" y="6221417"/>
            <a:ext cx="1820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Ricky Gervais</a:t>
            </a:r>
          </a:p>
        </p:txBody>
      </p:sp>
    </p:spTree>
    <p:extLst>
      <p:ext uri="{BB962C8B-B14F-4D97-AF65-F5344CB8AC3E}">
        <p14:creationId xmlns:p14="http://schemas.microsoft.com/office/powerpoint/2010/main" val="1341828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FC6E9D1-5691-46F4-B8F8-6F80544032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17EB46-36D3-415C-9D38-0CF8EEF11B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12 Jahre Laufzeit                                                               30 Jahre Laufzeit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FA184C7-A51F-4F43-B7CB-52AF804C8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Hoher Anteil chancenorientierter Anlage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90DFAC4-204E-491D-B86D-7398E76BA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789" y="1672582"/>
            <a:ext cx="2677195" cy="498007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AA23A88-6712-4AE0-974F-674EEE11A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79" y="2511275"/>
            <a:ext cx="2997618" cy="366962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0E86DD0-5FFD-4D64-BE07-7D4650C5C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6674" y="2511276"/>
            <a:ext cx="3035067" cy="368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32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0205C2F-B214-4959-9E78-3A14C99B3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DA1261-9916-4CBE-90DC-2754CCD788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18" y="1639984"/>
            <a:ext cx="11949766" cy="395680"/>
          </a:xfrm>
        </p:spPr>
        <p:txBody>
          <a:bodyPr/>
          <a:lstStyle/>
          <a:p>
            <a:r>
              <a:rPr lang="de-DE" sz="1800" dirty="0"/>
              <a:t> Was passiert bei einem außergewöhnlich starken Absinken des Kurses des Sondervermögens </a:t>
            </a:r>
            <a:r>
              <a:rPr lang="de-DE" sz="1800" dirty="0" err="1"/>
              <a:t>InvestPlus</a:t>
            </a:r>
            <a:r>
              <a:rPr lang="de-DE" sz="1800" dirty="0"/>
              <a:t>?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D27247B-48D3-4259-B80E-1B4FCCE89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Aktives Anlagemanagement | börsentäglich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3F40CC9-C3B5-4E8D-8EAC-731C712A8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662" y="2627396"/>
            <a:ext cx="7171028" cy="2355362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A3EE38C2-0B3F-4A09-A050-4F73E9BD7E6F}"/>
              </a:ext>
            </a:extLst>
          </p:cNvPr>
          <p:cNvSpPr/>
          <p:nvPr/>
        </p:nvSpPr>
        <p:spPr>
          <a:xfrm>
            <a:off x="1781676" y="2325714"/>
            <a:ext cx="7924299" cy="903262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038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6F8CC72-EBB2-4641-A6A3-EA4B2F38CE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E0E9CA5-EEA2-4BBE-8C83-E4EB5FE9F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Flexibles Ablaufmanagement als Option</a:t>
            </a:r>
            <a:br>
              <a:rPr lang="de-DE" dirty="0"/>
            </a:b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E5E3FC7-C882-493B-9FEB-B6887E72D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537" y="1651892"/>
            <a:ext cx="8739187" cy="506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35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524FD93-B2E5-41F1-9F19-38F781211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8088C7A-9843-4D25-8AC8-266D21A69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Rente zum Rentenbeginn: Günstigerprüfung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B3F1B93-2C85-463C-9EE6-0F90D2775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525" y="1712005"/>
            <a:ext cx="8683792" cy="476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38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Mit diesen Optionen gestalten Sie die bAV flexibel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0D5DF7A-B9E1-43C7-A1E6-707404B4C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5" y="1832204"/>
            <a:ext cx="11141242" cy="421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29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Special Features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EBE5493-9AE3-4894-A313-091A8984A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525" y="1530910"/>
            <a:ext cx="9841831" cy="520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44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BD3491A-C951-4914-A30F-7F5EB4DB6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2D6925A-1FD2-4333-9992-F9B8FEC9E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Auszüge </a:t>
            </a:r>
            <a:r>
              <a:rPr lang="de-DE" dirty="0" err="1"/>
              <a:t>special</a:t>
            </a:r>
            <a:r>
              <a:rPr lang="de-DE" dirty="0"/>
              <a:t> </a:t>
            </a:r>
            <a:r>
              <a:rPr lang="de-DE" dirty="0" err="1"/>
              <a:t>features</a:t>
            </a:r>
            <a:r>
              <a:rPr lang="de-DE" dirty="0"/>
              <a:t> | Wiederinkraftsetzung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24487D1-E58B-4323-BF93-C8CBE9090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5" y="1913627"/>
            <a:ext cx="11245516" cy="397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3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M&amp;M Renditeindex…..Performance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9DD9600-A591-4531-9156-2E49FB942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21" y="1716254"/>
            <a:ext cx="8686800" cy="31527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0AE060A-CA69-4D1E-821D-9DCD1F14E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6695" y="3940385"/>
            <a:ext cx="4915150" cy="222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49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1991604-4E70-4332-87B0-9335EABA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EF0798F-CDB8-47B5-8C52-E7111F744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Morgen &amp; Morgen Auswertung gem. Peer-Group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EA5B425-67FA-4F64-9CFC-CB03ABD05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77" y="1729272"/>
            <a:ext cx="11157284" cy="46228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A750F88-4403-48F2-8C30-FEF704E9A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1980" y="5731899"/>
            <a:ext cx="1542944" cy="255132"/>
          </a:xfrm>
          <a:prstGeom prst="rect">
            <a:avLst/>
          </a:prstGeom>
          <a:ln w="53975">
            <a:solidFill>
              <a:schemeClr val="accent6"/>
            </a:solidFill>
          </a:ln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B528A4E-9AA6-4D58-8E7C-87EACE0B8A9A}"/>
              </a:ext>
            </a:extLst>
          </p:cNvPr>
          <p:cNvSpPr txBox="1"/>
          <p:nvPr/>
        </p:nvSpPr>
        <p:spPr>
          <a:xfrm>
            <a:off x="9080380" y="6075157"/>
            <a:ext cx="1110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/>
              <a:t>0,76 -ETF</a:t>
            </a:r>
          </a:p>
        </p:txBody>
      </p:sp>
    </p:spTree>
    <p:extLst>
      <p:ext uri="{BB962C8B-B14F-4D97-AF65-F5344CB8AC3E}">
        <p14:creationId xmlns:p14="http://schemas.microsoft.com/office/powerpoint/2010/main" val="334868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00D2FAD-CAF4-4FA7-A567-4094AE1E2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F3BDEAA-7072-46F1-B53A-5B69E4EC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Nebenbei. VWB ETF-Indexfonds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7F19CB0-2B3C-4195-951C-6FB95518D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425" y="1609336"/>
            <a:ext cx="6224587" cy="524866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2129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11A16B8-E933-46CB-9AE9-804116DE5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2622" y="61726"/>
            <a:ext cx="7730958" cy="167469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C5E0D53-624F-4382-8C97-06DC25E30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76" y="4158310"/>
            <a:ext cx="11172825" cy="52387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98F238C-DF02-4AC3-B758-C245C6B77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80" y="1736425"/>
            <a:ext cx="1150620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288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AF304A5-65D9-4510-A504-99E8F2B91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7836" y="635215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52CFE-AF4B-4BE9-B2E2-E1420D3F9B32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49222-16FA-4ECD-9317-D952FB1A2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2867" y="1621518"/>
            <a:ext cx="11350026" cy="395680"/>
          </a:xfrm>
        </p:spPr>
        <p:txBody>
          <a:bodyPr/>
          <a:lstStyle/>
          <a:p>
            <a:r>
              <a:rPr lang="de-DE" dirty="0"/>
              <a:t>Anforderungsprofil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C6F76C-5767-40D3-8EC0-F09440CFE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373" y="135973"/>
            <a:ext cx="10289825" cy="1325563"/>
          </a:xfrm>
        </p:spPr>
        <p:txBody>
          <a:bodyPr/>
          <a:lstStyle/>
          <a:p>
            <a:r>
              <a:rPr lang="de-DE" dirty="0"/>
              <a:t>Bedeutet…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FC87456F-435B-45C1-8E93-36FE35B5C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531046"/>
              </p:ext>
            </p:extLst>
          </p:nvPr>
        </p:nvGraphicFramePr>
        <p:xfrm>
          <a:off x="122993" y="2781077"/>
          <a:ext cx="7224843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185">
                  <a:extLst>
                    <a:ext uri="{9D8B030D-6E8A-4147-A177-3AD203B41FA5}">
                      <a16:colId xmlns:a16="http://schemas.microsoft.com/office/drawing/2014/main" val="1377260018"/>
                    </a:ext>
                  </a:extLst>
                </a:gridCol>
                <a:gridCol w="3405658">
                  <a:extLst>
                    <a:ext uri="{9D8B030D-6E8A-4147-A177-3AD203B41FA5}">
                      <a16:colId xmlns:a16="http://schemas.microsoft.com/office/drawing/2014/main" val="18610245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Kriterien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Erfüllt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413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Finanzrating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90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Renditechancen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673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Kosten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4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Flexibilität und Einfachheit </a:t>
                      </a:r>
                    </a:p>
                    <a:p>
                      <a:r>
                        <a:rPr lang="de-DE" dirty="0"/>
                        <a:t>(All-in-One) </a:t>
                      </a:r>
                      <a:r>
                        <a:rPr lang="de-DE" sz="1200" dirty="0"/>
                        <a:t>auch §100 EstG-fähig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12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Xempus</a:t>
                      </a:r>
                      <a:r>
                        <a:rPr lang="de-DE" dirty="0"/>
                        <a:t>-Fähigkeit in der Beratung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020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Digitalisierung Admin-Portal-AG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598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Serviceerfahrung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503840"/>
                  </a:ext>
                </a:extLst>
              </a:tr>
            </a:tbl>
          </a:graphicData>
        </a:graphic>
      </p:graphicFrame>
      <p:pic>
        <p:nvPicPr>
          <p:cNvPr id="8" name="Grafik 7" descr="Daumen hoch-Zeichen mit einfarbiger Füllung">
            <a:extLst>
              <a:ext uri="{FF2B5EF4-FFF2-40B4-BE49-F238E27FC236}">
                <a16:creationId xmlns:a16="http://schemas.microsoft.com/office/drawing/2014/main" id="{9A5863AD-F7C0-492B-A661-F1FE9FCE1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1375" y="3429000"/>
            <a:ext cx="457200" cy="457200"/>
          </a:xfrm>
          <a:prstGeom prst="rect">
            <a:avLst/>
          </a:prstGeom>
        </p:spPr>
      </p:pic>
      <p:pic>
        <p:nvPicPr>
          <p:cNvPr id="10" name="Grafik 9" descr="Häkchen mit einfarbiger Füllung">
            <a:extLst>
              <a:ext uri="{FF2B5EF4-FFF2-40B4-BE49-F238E27FC236}">
                <a16:creationId xmlns:a16="http://schemas.microsoft.com/office/drawing/2014/main" id="{79F01744-73F6-404E-AC81-6F041BA75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50525" y="3493674"/>
            <a:ext cx="457201" cy="457201"/>
          </a:xfrm>
          <a:prstGeom prst="rect">
            <a:avLst/>
          </a:prstGeom>
        </p:spPr>
      </p:pic>
      <p:pic>
        <p:nvPicPr>
          <p:cNvPr id="9" name="Grafik 8" descr="Daumen hoch-Zeichen mit einfarbiger Füllung">
            <a:extLst>
              <a:ext uri="{FF2B5EF4-FFF2-40B4-BE49-F238E27FC236}">
                <a16:creationId xmlns:a16="http://schemas.microsoft.com/office/drawing/2014/main" id="{EA67A8AC-B63B-413B-A06C-126A3CF91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04019" y="3821552"/>
            <a:ext cx="457200" cy="457200"/>
          </a:xfrm>
          <a:prstGeom prst="rect">
            <a:avLst/>
          </a:prstGeom>
        </p:spPr>
      </p:pic>
      <p:pic>
        <p:nvPicPr>
          <p:cNvPr id="11" name="Grafik 10" descr="Häkchen mit einfarbiger Füllung">
            <a:extLst>
              <a:ext uri="{FF2B5EF4-FFF2-40B4-BE49-F238E27FC236}">
                <a16:creationId xmlns:a16="http://schemas.microsoft.com/office/drawing/2014/main" id="{6937E87E-318E-41C4-9110-17775F602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23169" y="3886226"/>
            <a:ext cx="457201" cy="457201"/>
          </a:xfrm>
          <a:prstGeom prst="rect">
            <a:avLst/>
          </a:prstGeom>
        </p:spPr>
      </p:pic>
      <p:pic>
        <p:nvPicPr>
          <p:cNvPr id="12" name="Grafik 11" descr="Daumen hoch-Zeichen mit einfarbiger Füllung">
            <a:extLst>
              <a:ext uri="{FF2B5EF4-FFF2-40B4-BE49-F238E27FC236}">
                <a16:creationId xmlns:a16="http://schemas.microsoft.com/office/drawing/2014/main" id="{23A49009-F03C-4E1E-BEEB-34586E13A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04019" y="4361624"/>
            <a:ext cx="457200" cy="445648"/>
          </a:xfrm>
          <a:prstGeom prst="rect">
            <a:avLst/>
          </a:prstGeom>
        </p:spPr>
      </p:pic>
      <p:pic>
        <p:nvPicPr>
          <p:cNvPr id="13" name="Grafik 12" descr="Häkchen mit einfarbiger Füllung">
            <a:extLst>
              <a:ext uri="{FF2B5EF4-FFF2-40B4-BE49-F238E27FC236}">
                <a16:creationId xmlns:a16="http://schemas.microsoft.com/office/drawing/2014/main" id="{B563FC43-E0B9-4E3C-A12B-6FCF3088B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23169" y="4426298"/>
            <a:ext cx="457201" cy="445649"/>
          </a:xfrm>
          <a:prstGeom prst="rect">
            <a:avLst/>
          </a:prstGeom>
        </p:spPr>
      </p:pic>
      <p:pic>
        <p:nvPicPr>
          <p:cNvPr id="14" name="Grafik 13" descr="Daumen hoch-Zeichen mit einfarbiger Füllung">
            <a:extLst>
              <a:ext uri="{FF2B5EF4-FFF2-40B4-BE49-F238E27FC236}">
                <a16:creationId xmlns:a16="http://schemas.microsoft.com/office/drawing/2014/main" id="{CD8BF9B7-14A1-4489-BC56-1C73FF82B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4599" y="3040390"/>
            <a:ext cx="457200" cy="457200"/>
          </a:xfrm>
          <a:prstGeom prst="rect">
            <a:avLst/>
          </a:prstGeom>
        </p:spPr>
      </p:pic>
      <p:pic>
        <p:nvPicPr>
          <p:cNvPr id="15" name="Grafik 14" descr="Häkchen mit einfarbiger Füllung">
            <a:extLst>
              <a:ext uri="{FF2B5EF4-FFF2-40B4-BE49-F238E27FC236}">
                <a16:creationId xmlns:a16="http://schemas.microsoft.com/office/drawing/2014/main" id="{AEF5E455-F1D1-49C9-91BD-FEA3CD68B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53749" y="3105064"/>
            <a:ext cx="457201" cy="45720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CC38533-8371-4D2A-A8CB-48A352BAA1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5940" y="4890143"/>
            <a:ext cx="7972425" cy="162877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DEC091B-411A-477F-ABC2-EEAA7AE839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3321" y="4458622"/>
            <a:ext cx="1143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827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E794371-7D85-4C24-BEA1-B52B00A5E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9D9CCF-F3E1-4A81-BF73-79E81E81D8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55F8B7-7B3B-4BCB-8158-989BD9D6E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7FC7795-D980-489D-A637-8F47FCBEF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Digitalisierung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CF8503B-C213-4CC2-87DC-8C38781F7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87" y="1700653"/>
            <a:ext cx="11350026" cy="421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34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573BE5B-676C-4489-8FDD-F3F7FAD2F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7DDBBAF-14D3-4434-B3C3-5216449E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Digitale Verwaltung | bAV Firmenportal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CCC1AB7-519A-40EB-BCBF-D993479AD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79" y="1955684"/>
            <a:ext cx="11598442" cy="294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87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Starker Partner für die bAV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A26B9D5-1925-451B-ADC6-7A9361705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2233264"/>
            <a:ext cx="112299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94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AF304A5-65D9-4510-A504-99E8F2B91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52CFE-AF4B-4BE9-B2E2-E1420D3F9B32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49222-16FA-4ECD-9317-D952FB1A2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Anforderungsprofil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C6F76C-5767-40D3-8EC0-F09440CF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Bedeutet……und dann noch mit </a:t>
            </a:r>
            <a:r>
              <a:rPr lang="de-DE" dirty="0" err="1"/>
              <a:t>bKV</a:t>
            </a:r>
            <a:r>
              <a:rPr lang="de-DE" dirty="0"/>
              <a:t>…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FC87456F-435B-45C1-8E93-36FE35B5CB0B}"/>
              </a:ext>
            </a:extLst>
          </p:cNvPr>
          <p:cNvGraphicFramePr>
            <a:graphicFrameLocks noGrp="1"/>
          </p:cNvGraphicFramePr>
          <p:nvPr/>
        </p:nvGraphicFramePr>
        <p:xfrm>
          <a:off x="1855537" y="2781077"/>
          <a:ext cx="7224843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185">
                  <a:extLst>
                    <a:ext uri="{9D8B030D-6E8A-4147-A177-3AD203B41FA5}">
                      <a16:colId xmlns:a16="http://schemas.microsoft.com/office/drawing/2014/main" val="1377260018"/>
                    </a:ext>
                  </a:extLst>
                </a:gridCol>
                <a:gridCol w="3405658">
                  <a:extLst>
                    <a:ext uri="{9D8B030D-6E8A-4147-A177-3AD203B41FA5}">
                      <a16:colId xmlns:a16="http://schemas.microsoft.com/office/drawing/2014/main" val="18610245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Kriterien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Erfüllt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413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Finanzrating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90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Renditechancen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673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Kosten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4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Flexibilität und Einfachheit </a:t>
                      </a:r>
                    </a:p>
                    <a:p>
                      <a:r>
                        <a:rPr lang="de-DE" dirty="0"/>
                        <a:t>(All-in-One) </a:t>
                      </a:r>
                      <a:r>
                        <a:rPr lang="de-DE" sz="1200" dirty="0"/>
                        <a:t>auch §100 EstG-fähig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12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Xempus</a:t>
                      </a:r>
                      <a:r>
                        <a:rPr lang="de-DE" dirty="0"/>
                        <a:t>-Fähigkeit in der Beratung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020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Digitalisierung Admin-Portal-AG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598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Serviceerfahrung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503840"/>
                  </a:ext>
                </a:extLst>
              </a:tr>
            </a:tbl>
          </a:graphicData>
        </a:graphic>
      </p:graphicFrame>
      <p:pic>
        <p:nvPicPr>
          <p:cNvPr id="8" name="Grafik 7" descr="Daumen hoch-Zeichen mit einfarbiger Füllung">
            <a:extLst>
              <a:ext uri="{FF2B5EF4-FFF2-40B4-BE49-F238E27FC236}">
                <a16:creationId xmlns:a16="http://schemas.microsoft.com/office/drawing/2014/main" id="{9A5863AD-F7C0-492B-A661-F1FE9FCE1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3919" y="3429000"/>
            <a:ext cx="457200" cy="457200"/>
          </a:xfrm>
          <a:prstGeom prst="rect">
            <a:avLst/>
          </a:prstGeom>
        </p:spPr>
      </p:pic>
      <p:pic>
        <p:nvPicPr>
          <p:cNvPr id="10" name="Grafik 9" descr="Häkchen mit einfarbiger Füllung">
            <a:extLst>
              <a:ext uri="{FF2B5EF4-FFF2-40B4-BE49-F238E27FC236}">
                <a16:creationId xmlns:a16="http://schemas.microsoft.com/office/drawing/2014/main" id="{79F01744-73F6-404E-AC81-6F041BA75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83069" y="3493674"/>
            <a:ext cx="457201" cy="457201"/>
          </a:xfrm>
          <a:prstGeom prst="rect">
            <a:avLst/>
          </a:prstGeom>
        </p:spPr>
      </p:pic>
      <p:pic>
        <p:nvPicPr>
          <p:cNvPr id="9" name="Grafik 8" descr="Daumen hoch-Zeichen mit einfarbiger Füllung">
            <a:extLst>
              <a:ext uri="{FF2B5EF4-FFF2-40B4-BE49-F238E27FC236}">
                <a16:creationId xmlns:a16="http://schemas.microsoft.com/office/drawing/2014/main" id="{EA67A8AC-B63B-413B-A06C-126A3CF91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6563" y="3821552"/>
            <a:ext cx="457200" cy="457200"/>
          </a:xfrm>
          <a:prstGeom prst="rect">
            <a:avLst/>
          </a:prstGeom>
        </p:spPr>
      </p:pic>
      <p:pic>
        <p:nvPicPr>
          <p:cNvPr id="11" name="Grafik 10" descr="Häkchen mit einfarbiger Füllung">
            <a:extLst>
              <a:ext uri="{FF2B5EF4-FFF2-40B4-BE49-F238E27FC236}">
                <a16:creationId xmlns:a16="http://schemas.microsoft.com/office/drawing/2014/main" id="{6937E87E-318E-41C4-9110-17775F602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55713" y="3886226"/>
            <a:ext cx="457201" cy="457201"/>
          </a:xfrm>
          <a:prstGeom prst="rect">
            <a:avLst/>
          </a:prstGeom>
        </p:spPr>
      </p:pic>
      <p:pic>
        <p:nvPicPr>
          <p:cNvPr id="12" name="Grafik 11" descr="Daumen hoch-Zeichen mit einfarbiger Füllung">
            <a:extLst>
              <a:ext uri="{FF2B5EF4-FFF2-40B4-BE49-F238E27FC236}">
                <a16:creationId xmlns:a16="http://schemas.microsoft.com/office/drawing/2014/main" id="{23A49009-F03C-4E1E-BEEB-34586E13A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6563" y="4361624"/>
            <a:ext cx="457200" cy="445648"/>
          </a:xfrm>
          <a:prstGeom prst="rect">
            <a:avLst/>
          </a:prstGeom>
        </p:spPr>
      </p:pic>
      <p:pic>
        <p:nvPicPr>
          <p:cNvPr id="13" name="Grafik 12" descr="Häkchen mit einfarbiger Füllung">
            <a:extLst>
              <a:ext uri="{FF2B5EF4-FFF2-40B4-BE49-F238E27FC236}">
                <a16:creationId xmlns:a16="http://schemas.microsoft.com/office/drawing/2014/main" id="{B563FC43-E0B9-4E3C-A12B-6FCF3088B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55713" y="4426298"/>
            <a:ext cx="457201" cy="445649"/>
          </a:xfrm>
          <a:prstGeom prst="rect">
            <a:avLst/>
          </a:prstGeom>
        </p:spPr>
      </p:pic>
      <p:pic>
        <p:nvPicPr>
          <p:cNvPr id="14" name="Grafik 13" descr="Daumen hoch-Zeichen mit einfarbiger Füllung">
            <a:extLst>
              <a:ext uri="{FF2B5EF4-FFF2-40B4-BE49-F238E27FC236}">
                <a16:creationId xmlns:a16="http://schemas.microsoft.com/office/drawing/2014/main" id="{CD8BF9B7-14A1-4489-BC56-1C73FF82B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7143" y="3040390"/>
            <a:ext cx="457200" cy="457200"/>
          </a:xfrm>
          <a:prstGeom prst="rect">
            <a:avLst/>
          </a:prstGeom>
        </p:spPr>
      </p:pic>
      <p:pic>
        <p:nvPicPr>
          <p:cNvPr id="15" name="Grafik 14" descr="Häkchen mit einfarbiger Füllung">
            <a:extLst>
              <a:ext uri="{FF2B5EF4-FFF2-40B4-BE49-F238E27FC236}">
                <a16:creationId xmlns:a16="http://schemas.microsoft.com/office/drawing/2014/main" id="{AEF5E455-F1D1-49C9-91BD-FEA3CD68B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86293" y="3105064"/>
            <a:ext cx="457201" cy="457201"/>
          </a:xfrm>
          <a:prstGeom prst="rect">
            <a:avLst/>
          </a:prstGeom>
        </p:spPr>
      </p:pic>
      <p:pic>
        <p:nvPicPr>
          <p:cNvPr id="16" name="Grafik 15" descr="Daumen hoch-Zeichen mit einfarbiger Füllung">
            <a:extLst>
              <a:ext uri="{FF2B5EF4-FFF2-40B4-BE49-F238E27FC236}">
                <a16:creationId xmlns:a16="http://schemas.microsoft.com/office/drawing/2014/main" id="{B230DB5B-1F4E-4BC2-9E09-452C117E4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6494" y="4752780"/>
            <a:ext cx="457200" cy="445648"/>
          </a:xfrm>
          <a:prstGeom prst="rect">
            <a:avLst/>
          </a:prstGeom>
        </p:spPr>
      </p:pic>
      <p:pic>
        <p:nvPicPr>
          <p:cNvPr id="17" name="Grafik 16" descr="Häkchen mit einfarbiger Füllung">
            <a:extLst>
              <a:ext uri="{FF2B5EF4-FFF2-40B4-BE49-F238E27FC236}">
                <a16:creationId xmlns:a16="http://schemas.microsoft.com/office/drawing/2014/main" id="{A99EBCC5-C69D-4B4C-852F-E58449986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88014" y="4752780"/>
            <a:ext cx="457201" cy="445649"/>
          </a:xfrm>
          <a:prstGeom prst="rect">
            <a:avLst/>
          </a:prstGeom>
        </p:spPr>
      </p:pic>
      <p:pic>
        <p:nvPicPr>
          <p:cNvPr id="18" name="Grafik 17" descr="Daumen hoch-Zeichen mit einfarbiger Füllung">
            <a:extLst>
              <a:ext uri="{FF2B5EF4-FFF2-40B4-BE49-F238E27FC236}">
                <a16:creationId xmlns:a16="http://schemas.microsoft.com/office/drawing/2014/main" id="{3754B011-A106-4639-BCFC-EDFDBD8A7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3919" y="5139121"/>
            <a:ext cx="457200" cy="445648"/>
          </a:xfrm>
          <a:prstGeom prst="rect">
            <a:avLst/>
          </a:prstGeom>
        </p:spPr>
      </p:pic>
      <p:pic>
        <p:nvPicPr>
          <p:cNvPr id="19" name="Grafik 18" descr="Häkchen mit einfarbiger Füllung">
            <a:extLst>
              <a:ext uri="{FF2B5EF4-FFF2-40B4-BE49-F238E27FC236}">
                <a16:creationId xmlns:a16="http://schemas.microsoft.com/office/drawing/2014/main" id="{E1135388-34BE-44A0-B563-0B1AC55B24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3950" y="5171894"/>
            <a:ext cx="457201" cy="445649"/>
          </a:xfrm>
          <a:prstGeom prst="rect">
            <a:avLst/>
          </a:prstGeom>
        </p:spPr>
      </p:pic>
      <p:pic>
        <p:nvPicPr>
          <p:cNvPr id="20" name="Grafik 19" descr="Daumen hoch-Zeichen mit einfarbiger Füllung">
            <a:extLst>
              <a:ext uri="{FF2B5EF4-FFF2-40B4-BE49-F238E27FC236}">
                <a16:creationId xmlns:a16="http://schemas.microsoft.com/office/drawing/2014/main" id="{7A7FF858-CB15-47E2-8E26-639162C07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6494" y="5589585"/>
            <a:ext cx="457200" cy="445648"/>
          </a:xfrm>
          <a:prstGeom prst="rect">
            <a:avLst/>
          </a:prstGeom>
        </p:spPr>
      </p:pic>
      <p:pic>
        <p:nvPicPr>
          <p:cNvPr id="21" name="Grafik 20" descr="Häkchen mit einfarbiger Füllung">
            <a:extLst>
              <a:ext uri="{FF2B5EF4-FFF2-40B4-BE49-F238E27FC236}">
                <a16:creationId xmlns:a16="http://schemas.microsoft.com/office/drawing/2014/main" id="{0139A546-D167-415D-8935-D5E44CD9B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55644" y="5654259"/>
            <a:ext cx="457201" cy="44564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358725D-0A8C-4C1D-95AA-9D26012FFB7E}"/>
              </a:ext>
            </a:extLst>
          </p:cNvPr>
          <p:cNvSpPr txBox="1"/>
          <p:nvPr/>
        </p:nvSpPr>
        <p:spPr>
          <a:xfrm>
            <a:off x="2053390" y="6352156"/>
            <a:ext cx="7224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Eure Kunden….eure Entscheidung</a:t>
            </a:r>
          </a:p>
        </p:txBody>
      </p:sp>
    </p:spTree>
    <p:extLst>
      <p:ext uri="{BB962C8B-B14F-4D97-AF65-F5344CB8AC3E}">
        <p14:creationId xmlns:p14="http://schemas.microsoft.com/office/powerpoint/2010/main" val="4043590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ED7138-60ED-4A16-BE00-1F8D972C91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7C56269-F2B6-46BE-B709-D86AFF839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 was noch ?....</a:t>
            </a:r>
            <a:r>
              <a:rPr lang="de-DE" b="1" dirty="0"/>
              <a:t>ab 01.07.2026  </a:t>
            </a:r>
            <a:r>
              <a:rPr lang="de-DE" dirty="0"/>
              <a:t>!!!!!!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A767199-529B-4393-98C2-C1306DF2A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58" y="1786110"/>
            <a:ext cx="10852484" cy="409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85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D77FA80-357E-4CFF-8E55-A8B6A0C80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16822"/>
            <a:ext cx="11582400" cy="563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498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Anpassungen im Überblick | + </a:t>
            </a:r>
            <a:r>
              <a:rPr lang="de-DE" b="1" dirty="0"/>
              <a:t>ca. 30% Rente drauf aus ÜB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A389CAF-3925-42F0-A529-BBCE49C2D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040" y="1990725"/>
            <a:ext cx="9039225" cy="2876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EBBD957-1B0A-474A-AE07-DE58E91A4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477" y="5326071"/>
            <a:ext cx="9091334" cy="1026085"/>
          </a:xfrm>
          <a:prstGeom prst="rect">
            <a:avLst/>
          </a:prstGeom>
          <a:ln w="4445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466298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Angepasste EIGEN-DO…GILT FÜR ALLES !!!!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6558B7A-641A-4831-91F9-5AE764C81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681" y="1675381"/>
            <a:ext cx="788670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47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Geht raus und spielt….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 nun ? Frei nach FRANZ BECKENBAUER…….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95DD2BB-7222-4065-984A-94CD43037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884" y="2155980"/>
            <a:ext cx="7952425" cy="455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23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AF304A5-65D9-4510-A504-99E8F2B91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49222-16FA-4ECD-9317-D952FB1A2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Anforderungsprofil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C6F76C-5767-40D3-8EC0-F09440CF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Für das heutige Format etwas verändert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FC87456F-435B-45C1-8E93-36FE35B5C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204742"/>
              </p:ext>
            </p:extLst>
          </p:nvPr>
        </p:nvGraphicFramePr>
        <p:xfrm>
          <a:off x="1855537" y="2781077"/>
          <a:ext cx="7224843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185">
                  <a:extLst>
                    <a:ext uri="{9D8B030D-6E8A-4147-A177-3AD203B41FA5}">
                      <a16:colId xmlns:a16="http://schemas.microsoft.com/office/drawing/2014/main" val="1377260018"/>
                    </a:ext>
                  </a:extLst>
                </a:gridCol>
                <a:gridCol w="3405658">
                  <a:extLst>
                    <a:ext uri="{9D8B030D-6E8A-4147-A177-3AD203B41FA5}">
                      <a16:colId xmlns:a16="http://schemas.microsoft.com/office/drawing/2014/main" val="18610245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Kriterien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Erfüllt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413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Finanzrating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90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Renditechancen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673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Kosten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4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Flexibilität und Einfachheit </a:t>
                      </a:r>
                    </a:p>
                    <a:p>
                      <a:r>
                        <a:rPr lang="de-DE" dirty="0"/>
                        <a:t>(All-in-One) </a:t>
                      </a:r>
                      <a:r>
                        <a:rPr lang="de-DE" sz="1200" dirty="0"/>
                        <a:t>auch §100 EstG-fähig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12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Xempus</a:t>
                      </a:r>
                      <a:r>
                        <a:rPr lang="de-DE" dirty="0"/>
                        <a:t>-Fähigkeit in der Beratung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020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Digitalisierung Admin-Portal-AG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598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Serviceerfahrung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503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284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b="1" i="1" dirty="0"/>
              <a:t>Was hat das Altersrentenreformgesetz </a:t>
            </a:r>
          </a:p>
          <a:p>
            <a:pPr marL="0" indent="0">
              <a:buNone/>
            </a:pPr>
            <a:r>
              <a:rPr lang="de-DE" sz="3200" b="1" i="1" dirty="0"/>
              <a:t>mit der bAV zu tun ?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Hausaufgabe für den nächsten Zentralworkshop….</a:t>
            </a:r>
          </a:p>
        </p:txBody>
      </p:sp>
    </p:spTree>
    <p:extLst>
      <p:ext uri="{BB962C8B-B14F-4D97-AF65-F5344CB8AC3E}">
        <p14:creationId xmlns:p14="http://schemas.microsoft.com/office/powerpoint/2010/main" val="13179012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4856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F8E4DC2-8755-4ED2-A86E-FD58E7A97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479" y="480295"/>
            <a:ext cx="6110901" cy="623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33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48B6631-C9E5-45CA-A8B4-FC0BD83FA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6FCBA1E-075D-46E9-B1D9-D5AD153D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Kapitalanlage- und Überschussbewertung | afm-TÜV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BEF4221-D92E-4946-9ECE-BED583773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3922"/>
            <a:ext cx="12192000" cy="313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91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AXA Rating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11F18DE-BDDD-491C-B7F2-1B298439B77A}"/>
              </a:ext>
            </a:extLst>
          </p:cNvPr>
          <p:cNvSpPr txBox="1"/>
          <p:nvPr/>
        </p:nvSpPr>
        <p:spPr>
          <a:xfrm>
            <a:off x="365475" y="1748590"/>
            <a:ext cx="8650188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 err="1"/>
              <a:t>Financials</a:t>
            </a:r>
            <a:r>
              <a:rPr lang="de-DE" b="1" dirty="0"/>
              <a:t> oder ZDF</a:t>
            </a:r>
          </a:p>
          <a:p>
            <a:endParaRPr lang="de-DE" dirty="0"/>
          </a:p>
          <a:p>
            <a:r>
              <a:rPr lang="de-DE" dirty="0"/>
              <a:t>110,3 Mrd. € Bruttoeinnahmen</a:t>
            </a:r>
          </a:p>
          <a:p>
            <a:r>
              <a:rPr lang="de-DE" dirty="0"/>
              <a:t>  49,9 Mrd. € Eigenkapital</a:t>
            </a:r>
          </a:p>
          <a:p>
            <a:pPr marL="342900" indent="-342900">
              <a:buAutoNum type="arabicPlain" startAt="983"/>
            </a:pPr>
            <a:r>
              <a:rPr lang="de-DE" dirty="0"/>
              <a:t>    Mrd. €     </a:t>
            </a:r>
            <a:r>
              <a:rPr lang="de-DE" dirty="0" err="1"/>
              <a:t>AuM</a:t>
            </a:r>
            <a:endParaRPr lang="de-DE" dirty="0"/>
          </a:p>
          <a:p>
            <a:pPr marL="342900" indent="-342900">
              <a:buAutoNum type="arabicPlain" startAt="983"/>
            </a:pPr>
            <a:endParaRPr lang="de-DE" dirty="0"/>
          </a:p>
          <a:p>
            <a:r>
              <a:rPr lang="de-DE" b="1" dirty="0"/>
              <a:t>Deutschland</a:t>
            </a:r>
          </a:p>
          <a:p>
            <a:r>
              <a:rPr lang="de-DE" dirty="0"/>
              <a:t> 12 Mrd. € Bruttoeinnahmen = 11% v. Gruppenumsatz</a:t>
            </a:r>
          </a:p>
          <a:p>
            <a:r>
              <a:rPr lang="de-DE" dirty="0"/>
              <a:t> 72,52 Mrd. € </a:t>
            </a:r>
            <a:r>
              <a:rPr lang="de-DE" dirty="0" err="1"/>
              <a:t>AuM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9745939-6444-4301-B40A-810C96912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630" y="3998102"/>
            <a:ext cx="6352697" cy="270184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5038377-1612-433B-A38D-CD9F1FB49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75" y="4720372"/>
            <a:ext cx="1876425" cy="6286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E73FF5F-1254-40A3-8355-AC2EAE13D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75" y="5292568"/>
            <a:ext cx="4238625" cy="88582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FFEDD26-7704-4E8A-A6DC-AFF2BDF4A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567" y="2051297"/>
            <a:ext cx="2840705" cy="17291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49209B1-357F-407E-BCD3-F60E2729C3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1689" y="3933051"/>
            <a:ext cx="1055780" cy="9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59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521C1B3-F696-4E13-85C8-5FF09B679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5" y="1586230"/>
            <a:ext cx="6590554" cy="494848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4F714E0-630A-4043-97C9-793BF4D21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275" y="3192379"/>
            <a:ext cx="5290305" cy="1961398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0436FDBF-04EB-4437-ACFC-9A62FD8EB6ED}"/>
              </a:ext>
            </a:extLst>
          </p:cNvPr>
          <p:cNvSpPr/>
          <p:nvPr/>
        </p:nvSpPr>
        <p:spPr>
          <a:xfrm>
            <a:off x="6533274" y="4427621"/>
            <a:ext cx="5402051" cy="994611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334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AF304A5-65D9-4510-A504-99E8F2B91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952CFE-AF4B-4BE9-B2E2-E1420D3F9B32}" type="slidenum">
              <a:rPr kumimoji="0" lang="de-DE" sz="1600" b="0" i="0" u="none" strike="noStrike" kern="1200" cap="none" spc="0" normalizeH="0" baseline="0" noProof="0" smtClean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149222-16FA-4ECD-9317-D952FB1A2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Anforderungsprofil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C6F76C-5767-40D3-8EC0-F09440CF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Bedeutet…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FC87456F-435B-45C1-8E93-36FE35B5CB0B}"/>
              </a:ext>
            </a:extLst>
          </p:cNvPr>
          <p:cNvGraphicFramePr>
            <a:graphicFrameLocks noGrp="1"/>
          </p:cNvGraphicFramePr>
          <p:nvPr/>
        </p:nvGraphicFramePr>
        <p:xfrm>
          <a:off x="1855537" y="2781077"/>
          <a:ext cx="7224843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185">
                  <a:extLst>
                    <a:ext uri="{9D8B030D-6E8A-4147-A177-3AD203B41FA5}">
                      <a16:colId xmlns:a16="http://schemas.microsoft.com/office/drawing/2014/main" val="1377260018"/>
                    </a:ext>
                  </a:extLst>
                </a:gridCol>
                <a:gridCol w="3405658">
                  <a:extLst>
                    <a:ext uri="{9D8B030D-6E8A-4147-A177-3AD203B41FA5}">
                      <a16:colId xmlns:a16="http://schemas.microsoft.com/office/drawing/2014/main" val="18610245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Kriterien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Erfüllt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413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Finanzrating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90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Renditechancen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673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Kosten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64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Flexibilität und Einfachheit </a:t>
                      </a:r>
                    </a:p>
                    <a:p>
                      <a:r>
                        <a:rPr lang="de-DE" dirty="0"/>
                        <a:t>(All-in-One) </a:t>
                      </a:r>
                      <a:r>
                        <a:rPr lang="de-DE" sz="1200" dirty="0"/>
                        <a:t>auch §100 EstG-fähig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12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Xempus</a:t>
                      </a:r>
                      <a:r>
                        <a:rPr lang="de-DE" dirty="0"/>
                        <a:t>-Fähigkeit in der Beratung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020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Digitalisierung Admin-Portal-AG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598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Serviceerfahrung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503840"/>
                  </a:ext>
                </a:extLst>
              </a:tr>
            </a:tbl>
          </a:graphicData>
        </a:graphic>
      </p:graphicFrame>
      <p:pic>
        <p:nvPicPr>
          <p:cNvPr id="8" name="Grafik 7" descr="Daumen hoch-Zeichen mit einfarbiger Füllung">
            <a:extLst>
              <a:ext uri="{FF2B5EF4-FFF2-40B4-BE49-F238E27FC236}">
                <a16:creationId xmlns:a16="http://schemas.microsoft.com/office/drawing/2014/main" id="{9A5863AD-F7C0-492B-A661-F1FE9FCE1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2994" y="3093626"/>
            <a:ext cx="457200" cy="457200"/>
          </a:xfrm>
          <a:prstGeom prst="rect">
            <a:avLst/>
          </a:prstGeom>
        </p:spPr>
      </p:pic>
      <p:pic>
        <p:nvPicPr>
          <p:cNvPr id="10" name="Grafik 9" descr="Häkchen mit einfarbiger Füllung">
            <a:extLst>
              <a:ext uri="{FF2B5EF4-FFF2-40B4-BE49-F238E27FC236}">
                <a16:creationId xmlns:a16="http://schemas.microsoft.com/office/drawing/2014/main" id="{79F01744-73F6-404E-AC81-6F041BA75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40194" y="3093625"/>
            <a:ext cx="457201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0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Sicherheit und Rendite: clever kombiniert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Switch </a:t>
            </a:r>
            <a:r>
              <a:rPr lang="de-DE" dirty="0" err="1"/>
              <a:t>bAVeasyInvest</a:t>
            </a:r>
            <a:r>
              <a:rPr lang="de-DE" dirty="0"/>
              <a:t> Unterlage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05A3622-0252-49F6-8AC8-22EADE9CC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37" y="2385370"/>
            <a:ext cx="10106526" cy="342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93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B37BC97-3371-4F67-B67C-8EE61F947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877A167-F582-4905-B0D4-0D433AF41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75" y="96954"/>
            <a:ext cx="11978925" cy="1325563"/>
          </a:xfrm>
        </p:spPr>
        <p:txBody>
          <a:bodyPr anchor="t">
            <a:normAutofit/>
          </a:bodyPr>
          <a:lstStyle/>
          <a:p>
            <a:r>
              <a:rPr lang="de-DE" sz="2000" dirty="0"/>
              <a:t>AXA-Sicherungsvermögen: Sicherheitsorientierte und langfristige Investmentstrategie</a:t>
            </a:r>
            <a:br>
              <a:rPr lang="de-DE" sz="2000" dirty="0"/>
            </a:br>
            <a:br>
              <a:rPr lang="de-DE" sz="2000" dirty="0"/>
            </a:br>
            <a:r>
              <a:rPr lang="de-DE" sz="2000" dirty="0"/>
              <a:t>Sondervermögen </a:t>
            </a:r>
            <a:r>
              <a:rPr lang="de-DE" sz="2000" dirty="0" err="1"/>
              <a:t>InvestPlus</a:t>
            </a:r>
            <a:r>
              <a:rPr lang="de-DE" sz="2000" dirty="0"/>
              <a:t> von AXA: chancenorientierte Kapitalanlage mit globaler Ausrichtung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2613F35-E5E3-42E8-AEB0-FB6391483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88" y="1798638"/>
            <a:ext cx="2698066" cy="455351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C43D083-4CE8-4826-A17C-68A3FF576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814" y="1917032"/>
            <a:ext cx="7332766" cy="40767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307313B-EE2C-4B27-9E3F-1EDCFC364383}"/>
              </a:ext>
            </a:extLst>
          </p:cNvPr>
          <p:cNvSpPr txBox="1"/>
          <p:nvPr/>
        </p:nvSpPr>
        <p:spPr>
          <a:xfrm>
            <a:off x="3354554" y="3225617"/>
            <a:ext cx="8966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b="1" dirty="0">
                <a:solidFill>
                  <a:srgbClr val="92D050"/>
                </a:solidFill>
              </a:rPr>
              <a:t>+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1B33C4A-C46C-4AA0-A2D4-D42C637ED445}"/>
              </a:ext>
            </a:extLst>
          </p:cNvPr>
          <p:cNvSpPr txBox="1"/>
          <p:nvPr/>
        </p:nvSpPr>
        <p:spPr>
          <a:xfrm>
            <a:off x="5053263" y="6115101"/>
            <a:ext cx="7804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Historische Wertentwicklung seit 2018: 10.9% p.a. nach Kosten</a:t>
            </a:r>
          </a:p>
        </p:txBody>
      </p:sp>
    </p:spTree>
    <p:extLst>
      <p:ext uri="{BB962C8B-B14F-4D97-AF65-F5344CB8AC3E}">
        <p14:creationId xmlns:p14="http://schemas.microsoft.com/office/powerpoint/2010/main" val="98959795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Office PowerPoint</Application>
  <PresentationFormat>Breitbild</PresentationFormat>
  <Paragraphs>126</Paragraphs>
  <Slides>32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6" baseType="lpstr">
      <vt:lpstr>Arial</vt:lpstr>
      <vt:lpstr>Symbol</vt:lpstr>
      <vt:lpstr>Wingdings</vt:lpstr>
      <vt:lpstr>Design_afm</vt:lpstr>
      <vt:lpstr>PowerPoint-Präsentation</vt:lpstr>
      <vt:lpstr>PowerPoint-Präsentation</vt:lpstr>
      <vt:lpstr>Für das heutige Format etwas verändert</vt:lpstr>
      <vt:lpstr> Kapitalanlage- und Überschussbewertung | afm-TÜV</vt:lpstr>
      <vt:lpstr>AXA Rating</vt:lpstr>
      <vt:lpstr>PowerPoint-Präsentation</vt:lpstr>
      <vt:lpstr>Bedeutet…</vt:lpstr>
      <vt:lpstr>Switch bAVeasyInvest Unterlage</vt:lpstr>
      <vt:lpstr>AXA-Sicherungsvermögen: Sicherheitsorientierte und langfristige Investmentstrategie  Sondervermögen InvestPlus von AXA: chancenorientierte Kapitalanlage mit globaler Ausrichtung</vt:lpstr>
      <vt:lpstr>Hoher Anteil chancenorientierter Anlage </vt:lpstr>
      <vt:lpstr>Aktives Anlagemanagement | börsentäglich</vt:lpstr>
      <vt:lpstr>Flexibles Ablaufmanagement als Option </vt:lpstr>
      <vt:lpstr>Rente zum Rentenbeginn: Günstigerprüfung</vt:lpstr>
      <vt:lpstr>Mit diesen Optionen gestalten Sie die bAV flexibel</vt:lpstr>
      <vt:lpstr>Special Features</vt:lpstr>
      <vt:lpstr>Auszüge special features | Wiederinkraftsetzung</vt:lpstr>
      <vt:lpstr>M&amp;M Renditeindex…..Performance </vt:lpstr>
      <vt:lpstr>Morgen &amp; Morgen Auswertung gem. Peer-Group </vt:lpstr>
      <vt:lpstr>Nebenbei. VWB ETF-Indexfonds</vt:lpstr>
      <vt:lpstr>Bedeutet…</vt:lpstr>
      <vt:lpstr>Digitalisierung</vt:lpstr>
      <vt:lpstr>Digitale Verwaltung | bAV Firmenportal </vt:lpstr>
      <vt:lpstr>Starker Partner für die bAV</vt:lpstr>
      <vt:lpstr>Bedeutet……und dann noch mit bKV…</vt:lpstr>
      <vt:lpstr>Und was noch ?....ab 01.07.2026  !!!!!!</vt:lpstr>
      <vt:lpstr>PowerPoint-Präsentation</vt:lpstr>
      <vt:lpstr>Anpassungen im Überblick | + ca. 30% Rente drauf aus ÜB</vt:lpstr>
      <vt:lpstr>Angepasste EIGEN-DO…GILT FÜR ALLES !!!! </vt:lpstr>
      <vt:lpstr>Und nun ? Frei nach FRANZ BECKENBAUER…….</vt:lpstr>
      <vt:lpstr>Hausaufgabe für den nächsten Zentralworkshop….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Arps</dc:creator>
  <cp:lastModifiedBy>Arps, Thomas</cp:lastModifiedBy>
  <cp:revision>79</cp:revision>
  <cp:lastPrinted>2026-06-01T10:34:43Z</cp:lastPrinted>
  <dcterms:created xsi:type="dcterms:W3CDTF">2020-01-27T13:47:09Z</dcterms:created>
  <dcterms:modified xsi:type="dcterms:W3CDTF">2026-06-05T07:09:58Z</dcterms:modified>
</cp:coreProperties>
</file>