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23"/>
  </p:notesMasterIdLst>
  <p:handoutMasterIdLst>
    <p:handoutMasterId r:id="rId24"/>
  </p:handoutMasterIdLst>
  <p:sldIdLst>
    <p:sldId id="341" r:id="rId2"/>
    <p:sldId id="257" r:id="rId3"/>
    <p:sldId id="470" r:id="rId4"/>
    <p:sldId id="427" r:id="rId5"/>
    <p:sldId id="436" r:id="rId6"/>
    <p:sldId id="428" r:id="rId7"/>
    <p:sldId id="471" r:id="rId8"/>
    <p:sldId id="458" r:id="rId9"/>
    <p:sldId id="461" r:id="rId10"/>
    <p:sldId id="462" r:id="rId11"/>
    <p:sldId id="463" r:id="rId12"/>
    <p:sldId id="464" r:id="rId13"/>
    <p:sldId id="465" r:id="rId14"/>
    <p:sldId id="459" r:id="rId15"/>
    <p:sldId id="460" r:id="rId16"/>
    <p:sldId id="468" r:id="rId17"/>
    <p:sldId id="469" r:id="rId18"/>
    <p:sldId id="466" r:id="rId19"/>
    <p:sldId id="467" r:id="rId20"/>
    <p:sldId id="304" r:id="rId21"/>
    <p:sldId id="307" r:id="rId22"/>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EDEDED"/>
    <a:srgbClr val="137C9B"/>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984" autoAdjust="0"/>
  </p:normalViewPr>
  <p:slideViewPr>
    <p:cSldViewPr snapToGrid="0" showGuides="1">
      <p:cViewPr varScale="1">
        <p:scale>
          <a:sx n="74" d="100"/>
          <a:sy n="74" d="100"/>
        </p:scale>
        <p:origin x="720" y="6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07.05.2026</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07.05.2026</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758086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099630" y="6304029"/>
            <a:ext cx="2743200" cy="365125"/>
          </a:xfrm>
        </p:spPr>
        <p:txBody>
          <a:bodyPr/>
          <a:lstStyle/>
          <a:p>
            <a:fld id="{0DB11324-E0A8-4199-978D-02885A0D0942}" type="slidenum">
              <a:rPr lang="de-DE" smtClean="0"/>
              <a:t>1</a:t>
            </a:fld>
            <a:endParaRPr lang="de-DE"/>
          </a:p>
        </p:txBody>
      </p:sp>
      <p:sp>
        <p:nvSpPr>
          <p:cNvPr id="6" name="Textfeld 5"/>
          <p:cNvSpPr txBox="1"/>
          <p:nvPr/>
        </p:nvSpPr>
        <p:spPr>
          <a:xfrm>
            <a:off x="548639" y="2483318"/>
            <a:ext cx="10905423" cy="2246769"/>
          </a:xfrm>
          <a:prstGeom prst="rect">
            <a:avLst/>
          </a:prstGeom>
          <a:noFill/>
        </p:spPr>
        <p:txBody>
          <a:bodyPr wrap="square" rtlCol="0">
            <a:spAutoFit/>
          </a:bodyPr>
          <a:lstStyle/>
          <a:p>
            <a:r>
              <a:rPr lang="de-DE" sz="2800" dirty="0">
                <a:solidFill>
                  <a:srgbClr val="1D2D4B"/>
                </a:solidFill>
              </a:rPr>
              <a:t>Krankenversicherung ist eine Absicherung, die zu 100% an irgendeinem Zeitpunkt im Leben IMMER zum Einsatz kommt.</a:t>
            </a:r>
          </a:p>
          <a:p>
            <a:endParaRPr lang="de-DE" sz="2800" dirty="0">
              <a:solidFill>
                <a:srgbClr val="1D2D4B"/>
              </a:solidFill>
            </a:endParaRPr>
          </a:p>
          <a:p>
            <a:r>
              <a:rPr lang="de-DE" sz="2800" dirty="0">
                <a:solidFill>
                  <a:srgbClr val="1D2D4B"/>
                </a:solidFill>
              </a:rPr>
              <a:t>Diesen Zeitpunkt kann man allerdings meist weder beeinflussen noch selbst bestimmen.</a:t>
            </a:r>
          </a:p>
        </p:txBody>
      </p:sp>
    </p:spTree>
    <p:extLst>
      <p:ext uri="{BB962C8B-B14F-4D97-AF65-F5344CB8AC3E}">
        <p14:creationId xmlns:p14="http://schemas.microsoft.com/office/powerpoint/2010/main" val="3332334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C72942-0527-4AE2-8797-4BC45CE012A7}"/>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a:extLst>
              <a:ext uri="{FF2B5EF4-FFF2-40B4-BE49-F238E27FC236}">
                <a16:creationId xmlns:a16="http://schemas.microsoft.com/office/drawing/2014/main" id="{CEFCD11D-2350-4A5E-9DA5-D3F4DFD23BC6}"/>
              </a:ext>
            </a:extLst>
          </p:cNvPr>
          <p:cNvSpPr>
            <a:spLocks noGrp="1"/>
          </p:cNvSpPr>
          <p:nvPr>
            <p:ph type="body" sz="half" idx="2"/>
          </p:nvPr>
        </p:nvSpPr>
        <p:spPr/>
        <p:txBody>
          <a:bodyPr/>
          <a:lstStyle/>
          <a:p>
            <a:endParaRPr lang="de-DE" dirty="0"/>
          </a:p>
        </p:txBody>
      </p:sp>
      <p:sp>
        <p:nvSpPr>
          <p:cNvPr id="7" name="Rechteck 6">
            <a:extLst>
              <a:ext uri="{FF2B5EF4-FFF2-40B4-BE49-F238E27FC236}">
                <a16:creationId xmlns:a16="http://schemas.microsoft.com/office/drawing/2014/main" id="{38129870-5552-45F0-9110-5CEE177672FD}"/>
              </a:ext>
            </a:extLst>
          </p:cNvPr>
          <p:cNvSpPr/>
          <p:nvPr/>
        </p:nvSpPr>
        <p:spPr>
          <a:xfrm>
            <a:off x="4917057" y="1561381"/>
            <a:ext cx="2182483" cy="239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extLst>
              <a:ext uri="{FF2B5EF4-FFF2-40B4-BE49-F238E27FC236}">
                <a16:creationId xmlns:a16="http://schemas.microsoft.com/office/drawing/2014/main" id="{3B412C00-23DC-4253-856C-4041CC9109CB}"/>
              </a:ext>
            </a:extLst>
          </p:cNvPr>
          <p:cNvPicPr>
            <a:picLocks noChangeAspect="1"/>
          </p:cNvPicPr>
          <p:nvPr/>
        </p:nvPicPr>
        <p:blipFill>
          <a:blip r:embed="rId2"/>
          <a:stretch>
            <a:fillRect/>
          </a:stretch>
        </p:blipFill>
        <p:spPr>
          <a:xfrm>
            <a:off x="634998" y="895918"/>
            <a:ext cx="9772650" cy="5638800"/>
          </a:xfrm>
          <a:prstGeom prst="rect">
            <a:avLst/>
          </a:prstGeom>
        </p:spPr>
      </p:pic>
      <p:sp>
        <p:nvSpPr>
          <p:cNvPr id="8" name="Titel 3">
            <a:extLst>
              <a:ext uri="{FF2B5EF4-FFF2-40B4-BE49-F238E27FC236}">
                <a16:creationId xmlns:a16="http://schemas.microsoft.com/office/drawing/2014/main" id="{8821C180-3182-42AC-8495-A2827F08D11C}"/>
              </a:ext>
            </a:extLst>
          </p:cNvPr>
          <p:cNvSpPr>
            <a:spLocks noGrp="1"/>
          </p:cNvSpPr>
          <p:nvPr>
            <p:ph type="title"/>
          </p:nvPr>
        </p:nvSpPr>
        <p:spPr>
          <a:xfrm>
            <a:off x="363538" y="369888"/>
            <a:ext cx="10315575" cy="1325562"/>
          </a:xfrm>
        </p:spPr>
        <p:txBody>
          <a:bodyPr/>
          <a:lstStyle/>
          <a:p>
            <a:r>
              <a:rPr lang="de-DE" dirty="0"/>
              <a:t>Ein Jahr als gesunder Privatpatient</a:t>
            </a:r>
          </a:p>
        </p:txBody>
      </p:sp>
    </p:spTree>
    <p:extLst>
      <p:ext uri="{BB962C8B-B14F-4D97-AF65-F5344CB8AC3E}">
        <p14:creationId xmlns:p14="http://schemas.microsoft.com/office/powerpoint/2010/main" val="610897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E028CF1-6081-44AF-9A06-39922B2D1104}"/>
              </a:ext>
            </a:extLst>
          </p:cNvPr>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a:extLst>
              <a:ext uri="{FF2B5EF4-FFF2-40B4-BE49-F238E27FC236}">
                <a16:creationId xmlns:a16="http://schemas.microsoft.com/office/drawing/2014/main" id="{8FE93049-3F3E-4F05-8169-508E2B1B6BE5}"/>
              </a:ext>
            </a:extLst>
          </p:cNvPr>
          <p:cNvSpPr>
            <a:spLocks noGrp="1"/>
          </p:cNvSpPr>
          <p:nvPr>
            <p:ph type="body" sz="half" idx="2"/>
          </p:nvPr>
        </p:nvSpPr>
        <p:spPr/>
        <p:txBody>
          <a:bodyPr/>
          <a:lstStyle/>
          <a:p>
            <a:r>
              <a:rPr lang="de-DE" dirty="0"/>
              <a:t>Erstattungssätze Check-up | Vorsorge</a:t>
            </a:r>
          </a:p>
          <a:p>
            <a:endParaRPr lang="de-DE" dirty="0"/>
          </a:p>
          <a:p>
            <a:r>
              <a:rPr lang="de-DE" dirty="0"/>
              <a:t>HanseMerkur		140,99 €</a:t>
            </a:r>
          </a:p>
          <a:p>
            <a:r>
              <a:rPr lang="de-DE" dirty="0" err="1"/>
              <a:t>uniVersa</a:t>
            </a:r>
            <a:r>
              <a:rPr lang="de-DE" dirty="0"/>
              <a:t>		426,10 €</a:t>
            </a:r>
          </a:p>
          <a:p>
            <a:r>
              <a:rPr lang="de-DE" dirty="0"/>
              <a:t>Continentale		  87,60 €</a:t>
            </a:r>
          </a:p>
        </p:txBody>
      </p:sp>
      <p:pic>
        <p:nvPicPr>
          <p:cNvPr id="6" name="Grafik 5">
            <a:extLst>
              <a:ext uri="{FF2B5EF4-FFF2-40B4-BE49-F238E27FC236}">
                <a16:creationId xmlns:a16="http://schemas.microsoft.com/office/drawing/2014/main" id="{2C6B3C8C-8A89-4467-85C3-AB7AD7D37E4E}"/>
              </a:ext>
            </a:extLst>
          </p:cNvPr>
          <p:cNvPicPr>
            <a:picLocks noChangeAspect="1"/>
          </p:cNvPicPr>
          <p:nvPr/>
        </p:nvPicPr>
        <p:blipFill>
          <a:blip r:embed="rId2"/>
          <a:stretch>
            <a:fillRect/>
          </a:stretch>
        </p:blipFill>
        <p:spPr>
          <a:xfrm>
            <a:off x="2940277" y="4801266"/>
            <a:ext cx="8772298" cy="1498086"/>
          </a:xfrm>
          <a:prstGeom prst="rect">
            <a:avLst/>
          </a:prstGeom>
        </p:spPr>
      </p:pic>
      <p:pic>
        <p:nvPicPr>
          <p:cNvPr id="8" name="Grafik 7">
            <a:extLst>
              <a:ext uri="{FF2B5EF4-FFF2-40B4-BE49-F238E27FC236}">
                <a16:creationId xmlns:a16="http://schemas.microsoft.com/office/drawing/2014/main" id="{23072A66-1546-4F9A-B570-D78142A20EA6}"/>
              </a:ext>
            </a:extLst>
          </p:cNvPr>
          <p:cNvPicPr>
            <a:picLocks noChangeAspect="1"/>
          </p:cNvPicPr>
          <p:nvPr/>
        </p:nvPicPr>
        <p:blipFill>
          <a:blip r:embed="rId3"/>
          <a:stretch>
            <a:fillRect/>
          </a:stretch>
        </p:blipFill>
        <p:spPr>
          <a:xfrm>
            <a:off x="363538" y="4029741"/>
            <a:ext cx="7239000" cy="771525"/>
          </a:xfrm>
          <a:prstGeom prst="rect">
            <a:avLst/>
          </a:prstGeom>
        </p:spPr>
      </p:pic>
      <p:sp>
        <p:nvSpPr>
          <p:cNvPr id="7" name="Titel 3">
            <a:extLst>
              <a:ext uri="{FF2B5EF4-FFF2-40B4-BE49-F238E27FC236}">
                <a16:creationId xmlns:a16="http://schemas.microsoft.com/office/drawing/2014/main" id="{BF7C7B53-69B9-475F-9A3B-B73B9628A784}"/>
              </a:ext>
            </a:extLst>
          </p:cNvPr>
          <p:cNvSpPr>
            <a:spLocks noGrp="1"/>
          </p:cNvSpPr>
          <p:nvPr>
            <p:ph type="title"/>
          </p:nvPr>
        </p:nvSpPr>
        <p:spPr>
          <a:xfrm>
            <a:off x="363538" y="369888"/>
            <a:ext cx="10315575" cy="1325562"/>
          </a:xfrm>
        </p:spPr>
        <p:txBody>
          <a:bodyPr/>
          <a:lstStyle/>
          <a:p>
            <a:r>
              <a:rPr lang="de-DE" dirty="0"/>
              <a:t>Ein Jahr als gesunder Privatpatient</a:t>
            </a:r>
          </a:p>
        </p:txBody>
      </p:sp>
    </p:spTree>
    <p:extLst>
      <p:ext uri="{BB962C8B-B14F-4D97-AF65-F5344CB8AC3E}">
        <p14:creationId xmlns:p14="http://schemas.microsoft.com/office/powerpoint/2010/main" val="345664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7092DF3-7E5B-40AE-B1CF-1F854079C803}"/>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a:extLst>
              <a:ext uri="{FF2B5EF4-FFF2-40B4-BE49-F238E27FC236}">
                <a16:creationId xmlns:a16="http://schemas.microsoft.com/office/drawing/2014/main" id="{17BA0EAB-BA64-43AD-B7D4-C58CE0AAC054}"/>
              </a:ext>
            </a:extLst>
          </p:cNvPr>
          <p:cNvSpPr>
            <a:spLocks noGrp="1"/>
          </p:cNvSpPr>
          <p:nvPr>
            <p:ph type="body" sz="half" idx="2"/>
          </p:nvPr>
        </p:nvSpPr>
        <p:spPr/>
        <p:txBody>
          <a:bodyPr/>
          <a:lstStyle/>
          <a:p>
            <a:r>
              <a:rPr lang="de-DE" dirty="0"/>
              <a:t>Sehtest beim Optiker | Brille</a:t>
            </a:r>
          </a:p>
        </p:txBody>
      </p:sp>
      <p:pic>
        <p:nvPicPr>
          <p:cNvPr id="6" name="Grafik 5">
            <a:extLst>
              <a:ext uri="{FF2B5EF4-FFF2-40B4-BE49-F238E27FC236}">
                <a16:creationId xmlns:a16="http://schemas.microsoft.com/office/drawing/2014/main" id="{FE56F974-0B32-4301-84A2-104B888D6736}"/>
              </a:ext>
            </a:extLst>
          </p:cNvPr>
          <p:cNvPicPr>
            <a:picLocks noChangeAspect="1"/>
          </p:cNvPicPr>
          <p:nvPr/>
        </p:nvPicPr>
        <p:blipFill>
          <a:blip r:embed="rId2"/>
          <a:stretch>
            <a:fillRect/>
          </a:stretch>
        </p:blipFill>
        <p:spPr>
          <a:xfrm>
            <a:off x="479425" y="3096883"/>
            <a:ext cx="5451621" cy="3032125"/>
          </a:xfrm>
          <a:prstGeom prst="rect">
            <a:avLst/>
          </a:prstGeom>
        </p:spPr>
      </p:pic>
      <p:sp>
        <p:nvSpPr>
          <p:cNvPr id="8" name="Textfeld 7">
            <a:extLst>
              <a:ext uri="{FF2B5EF4-FFF2-40B4-BE49-F238E27FC236}">
                <a16:creationId xmlns:a16="http://schemas.microsoft.com/office/drawing/2014/main" id="{3553259E-AC72-4A8F-A9A2-FF38D33850C5}"/>
              </a:ext>
            </a:extLst>
          </p:cNvPr>
          <p:cNvSpPr txBox="1"/>
          <p:nvPr/>
        </p:nvSpPr>
        <p:spPr>
          <a:xfrm>
            <a:off x="6028786" y="2207257"/>
            <a:ext cx="6103188" cy="1754326"/>
          </a:xfrm>
          <a:prstGeom prst="rect">
            <a:avLst/>
          </a:prstGeom>
          <a:noFill/>
        </p:spPr>
        <p:txBody>
          <a:bodyPr wrap="square">
            <a:spAutoFit/>
          </a:bodyPr>
          <a:lstStyle/>
          <a:p>
            <a:r>
              <a:rPr lang="de-DE" dirty="0"/>
              <a:t>Erstattungssätze  </a:t>
            </a:r>
          </a:p>
          <a:p>
            <a:endParaRPr lang="de-DE" dirty="0"/>
          </a:p>
          <a:p>
            <a:r>
              <a:rPr lang="de-DE" dirty="0"/>
              <a:t>HanseMerkur		100 €</a:t>
            </a:r>
          </a:p>
          <a:p>
            <a:r>
              <a:rPr lang="de-DE" dirty="0" err="1"/>
              <a:t>uniVersa</a:t>
            </a:r>
            <a:r>
              <a:rPr lang="de-DE" dirty="0"/>
              <a:t>			600 €</a:t>
            </a:r>
          </a:p>
          <a:p>
            <a:r>
              <a:rPr lang="de-DE" dirty="0"/>
              <a:t>Continentale		erstmal 0 € (keine Verordnung)</a:t>
            </a:r>
          </a:p>
          <a:p>
            <a:r>
              <a:rPr lang="de-DE" dirty="0"/>
              <a:t>			dann 300 € Kulanz</a:t>
            </a:r>
          </a:p>
        </p:txBody>
      </p:sp>
      <p:sp>
        <p:nvSpPr>
          <p:cNvPr id="7" name="Titel 3">
            <a:extLst>
              <a:ext uri="{FF2B5EF4-FFF2-40B4-BE49-F238E27FC236}">
                <a16:creationId xmlns:a16="http://schemas.microsoft.com/office/drawing/2014/main" id="{A08FF717-007C-4D9C-8065-9E9388CD1548}"/>
              </a:ext>
            </a:extLst>
          </p:cNvPr>
          <p:cNvSpPr>
            <a:spLocks noGrp="1"/>
          </p:cNvSpPr>
          <p:nvPr>
            <p:ph type="title"/>
          </p:nvPr>
        </p:nvSpPr>
        <p:spPr>
          <a:xfrm>
            <a:off x="363538" y="369888"/>
            <a:ext cx="10315575" cy="1325562"/>
          </a:xfrm>
        </p:spPr>
        <p:txBody>
          <a:bodyPr/>
          <a:lstStyle/>
          <a:p>
            <a:r>
              <a:rPr lang="de-DE" dirty="0"/>
              <a:t>Ein Jahr als gesunder Privatpatient</a:t>
            </a:r>
          </a:p>
        </p:txBody>
      </p:sp>
    </p:spTree>
    <p:extLst>
      <p:ext uri="{BB962C8B-B14F-4D97-AF65-F5344CB8AC3E}">
        <p14:creationId xmlns:p14="http://schemas.microsoft.com/office/powerpoint/2010/main" val="4080632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B3088A4-3A13-4C90-9C34-C922B8B91E57}"/>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a:extLst>
              <a:ext uri="{FF2B5EF4-FFF2-40B4-BE49-F238E27FC236}">
                <a16:creationId xmlns:a16="http://schemas.microsoft.com/office/drawing/2014/main" id="{3FA27764-1A4F-4AFB-8C16-2A8E4BB73C7A}"/>
              </a:ext>
            </a:extLst>
          </p:cNvPr>
          <p:cNvSpPr>
            <a:spLocks noGrp="1"/>
          </p:cNvSpPr>
          <p:nvPr>
            <p:ph type="body" sz="half" idx="2"/>
          </p:nvPr>
        </p:nvSpPr>
        <p:spPr/>
        <p:txBody>
          <a:bodyPr/>
          <a:lstStyle/>
          <a:p>
            <a:r>
              <a:rPr lang="de-DE" dirty="0"/>
              <a:t>Zahnkrone wird erforderlich</a:t>
            </a:r>
          </a:p>
          <a:p>
            <a:endParaRPr lang="de-DE" dirty="0"/>
          </a:p>
          <a:p>
            <a:r>
              <a:rPr lang="de-DE" dirty="0"/>
              <a:t>1 Krone Vollzirkon 900 € Material- und Laborkosten</a:t>
            </a:r>
          </a:p>
          <a:p>
            <a:endParaRPr lang="de-DE" dirty="0"/>
          </a:p>
          <a:p>
            <a:r>
              <a:rPr lang="de-DE" dirty="0"/>
              <a:t>Erstattungssätze</a:t>
            </a:r>
          </a:p>
          <a:p>
            <a:r>
              <a:rPr lang="de-DE" dirty="0"/>
              <a:t>HanseMerkur		328 €</a:t>
            </a:r>
          </a:p>
          <a:p>
            <a:r>
              <a:rPr lang="de-DE" dirty="0" err="1"/>
              <a:t>uniVersa</a:t>
            </a:r>
            <a:r>
              <a:rPr lang="de-DE" dirty="0"/>
              <a:t>		720 €</a:t>
            </a:r>
          </a:p>
          <a:p>
            <a:r>
              <a:rPr lang="de-DE" dirty="0"/>
              <a:t>Continentale		720 €</a:t>
            </a:r>
          </a:p>
          <a:p>
            <a:endParaRPr lang="de-DE" dirty="0"/>
          </a:p>
        </p:txBody>
      </p:sp>
      <p:sp>
        <p:nvSpPr>
          <p:cNvPr id="5" name="Titel 3">
            <a:extLst>
              <a:ext uri="{FF2B5EF4-FFF2-40B4-BE49-F238E27FC236}">
                <a16:creationId xmlns:a16="http://schemas.microsoft.com/office/drawing/2014/main" id="{A636EE64-D678-4B9C-B98B-4D4E9A342734}"/>
              </a:ext>
            </a:extLst>
          </p:cNvPr>
          <p:cNvSpPr>
            <a:spLocks noGrp="1"/>
          </p:cNvSpPr>
          <p:nvPr>
            <p:ph type="title"/>
          </p:nvPr>
        </p:nvSpPr>
        <p:spPr>
          <a:xfrm>
            <a:off x="363538" y="369888"/>
            <a:ext cx="10315575" cy="1325562"/>
          </a:xfrm>
        </p:spPr>
        <p:txBody>
          <a:bodyPr/>
          <a:lstStyle/>
          <a:p>
            <a:r>
              <a:rPr lang="de-DE" dirty="0"/>
              <a:t>Ein Jahr als gesunder Privatpatient</a:t>
            </a:r>
          </a:p>
        </p:txBody>
      </p:sp>
    </p:spTree>
    <p:extLst>
      <p:ext uri="{BB962C8B-B14F-4D97-AF65-F5344CB8AC3E}">
        <p14:creationId xmlns:p14="http://schemas.microsoft.com/office/powerpoint/2010/main" val="101949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1DABA25-C1CB-4F76-8024-26D64B9AA2A7}"/>
              </a:ext>
            </a:extLst>
          </p:cNvPr>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a:extLst>
              <a:ext uri="{FF2B5EF4-FFF2-40B4-BE49-F238E27FC236}">
                <a16:creationId xmlns:a16="http://schemas.microsoft.com/office/drawing/2014/main" id="{AAEB1179-D51E-46C2-884A-90C0590AB1DE}"/>
              </a:ext>
            </a:extLst>
          </p:cNvPr>
          <p:cNvSpPr>
            <a:spLocks noGrp="1"/>
          </p:cNvSpPr>
          <p:nvPr>
            <p:ph type="body" sz="half" idx="2"/>
          </p:nvPr>
        </p:nvSpPr>
        <p:spPr/>
        <p:txBody>
          <a:bodyPr/>
          <a:lstStyle/>
          <a:p>
            <a:r>
              <a:rPr lang="de-DE" dirty="0"/>
              <a:t>Beim Radfahren gestürzt:</a:t>
            </a:r>
          </a:p>
        </p:txBody>
      </p:sp>
      <p:sp>
        <p:nvSpPr>
          <p:cNvPr id="4" name="Titel 3">
            <a:extLst>
              <a:ext uri="{FF2B5EF4-FFF2-40B4-BE49-F238E27FC236}">
                <a16:creationId xmlns:a16="http://schemas.microsoft.com/office/drawing/2014/main" id="{C80D3065-4F42-4662-9559-3DE31151BD38}"/>
              </a:ext>
            </a:extLst>
          </p:cNvPr>
          <p:cNvSpPr>
            <a:spLocks noGrp="1"/>
          </p:cNvSpPr>
          <p:nvPr>
            <p:ph type="title"/>
          </p:nvPr>
        </p:nvSpPr>
        <p:spPr/>
        <p:txBody>
          <a:bodyPr/>
          <a:lstStyle/>
          <a:p>
            <a:r>
              <a:rPr lang="de-DE" dirty="0"/>
              <a:t>Ein Jahr als gesunder Privatpatient</a:t>
            </a:r>
          </a:p>
        </p:txBody>
      </p:sp>
      <p:pic>
        <p:nvPicPr>
          <p:cNvPr id="6" name="Grafik 5">
            <a:extLst>
              <a:ext uri="{FF2B5EF4-FFF2-40B4-BE49-F238E27FC236}">
                <a16:creationId xmlns:a16="http://schemas.microsoft.com/office/drawing/2014/main" id="{7EBFEEBA-09F3-487B-AE43-F6DFBAE9E541}"/>
              </a:ext>
            </a:extLst>
          </p:cNvPr>
          <p:cNvPicPr>
            <a:picLocks noChangeAspect="1"/>
          </p:cNvPicPr>
          <p:nvPr/>
        </p:nvPicPr>
        <p:blipFill>
          <a:blip r:embed="rId2"/>
          <a:stretch>
            <a:fillRect/>
          </a:stretch>
        </p:blipFill>
        <p:spPr>
          <a:xfrm>
            <a:off x="364220" y="2286121"/>
            <a:ext cx="6134100" cy="2676525"/>
          </a:xfrm>
          <a:prstGeom prst="rect">
            <a:avLst/>
          </a:prstGeom>
        </p:spPr>
      </p:pic>
      <p:sp>
        <p:nvSpPr>
          <p:cNvPr id="7" name="Textfeld 6">
            <a:extLst>
              <a:ext uri="{FF2B5EF4-FFF2-40B4-BE49-F238E27FC236}">
                <a16:creationId xmlns:a16="http://schemas.microsoft.com/office/drawing/2014/main" id="{3F1194D6-9191-402B-9BEE-BE8EDCFB4DE3}"/>
              </a:ext>
            </a:extLst>
          </p:cNvPr>
          <p:cNvSpPr txBox="1"/>
          <p:nvPr/>
        </p:nvSpPr>
        <p:spPr>
          <a:xfrm>
            <a:off x="531446" y="5345723"/>
            <a:ext cx="6307016" cy="923330"/>
          </a:xfrm>
          <a:prstGeom prst="rect">
            <a:avLst/>
          </a:prstGeom>
          <a:noFill/>
        </p:spPr>
        <p:txBody>
          <a:bodyPr wrap="square" rtlCol="0">
            <a:spAutoFit/>
          </a:bodyPr>
          <a:lstStyle/>
          <a:p>
            <a:r>
              <a:rPr lang="de-DE" dirty="0"/>
              <a:t>Behandlung 8 Wochen, zwei Mal pro Woche </a:t>
            </a:r>
          </a:p>
          <a:p>
            <a:endParaRPr lang="de-DE" dirty="0"/>
          </a:p>
          <a:p>
            <a:r>
              <a:rPr lang="de-DE" dirty="0"/>
              <a:t>Rechnungsbetrag 1.848 €</a:t>
            </a:r>
          </a:p>
        </p:txBody>
      </p:sp>
      <p:sp>
        <p:nvSpPr>
          <p:cNvPr id="8" name="Textfeld 7">
            <a:extLst>
              <a:ext uri="{FF2B5EF4-FFF2-40B4-BE49-F238E27FC236}">
                <a16:creationId xmlns:a16="http://schemas.microsoft.com/office/drawing/2014/main" id="{E6CF95EE-1435-43D3-989F-224C8A490BDC}"/>
              </a:ext>
            </a:extLst>
          </p:cNvPr>
          <p:cNvSpPr txBox="1"/>
          <p:nvPr/>
        </p:nvSpPr>
        <p:spPr>
          <a:xfrm>
            <a:off x="7494952" y="2112107"/>
            <a:ext cx="3936921" cy="1754326"/>
          </a:xfrm>
          <a:prstGeom prst="rect">
            <a:avLst/>
          </a:prstGeom>
          <a:noFill/>
        </p:spPr>
        <p:txBody>
          <a:bodyPr wrap="square" rtlCol="0">
            <a:spAutoFit/>
          </a:bodyPr>
          <a:lstStyle/>
          <a:p>
            <a:r>
              <a:rPr lang="de-DE" dirty="0"/>
              <a:t>Erstattungssätze:</a:t>
            </a:r>
          </a:p>
          <a:p>
            <a:endParaRPr lang="de-DE" dirty="0"/>
          </a:p>
          <a:p>
            <a:r>
              <a:rPr lang="de-DE" dirty="0"/>
              <a:t>HanseMerkur	1.355 €</a:t>
            </a:r>
          </a:p>
          <a:p>
            <a:r>
              <a:rPr lang="de-DE" dirty="0" err="1"/>
              <a:t>uniVersa</a:t>
            </a:r>
            <a:r>
              <a:rPr lang="de-DE" dirty="0"/>
              <a:t>		1.848 €</a:t>
            </a:r>
          </a:p>
          <a:p>
            <a:r>
              <a:rPr lang="de-DE" dirty="0"/>
              <a:t>Continentale	1.208 €  </a:t>
            </a:r>
          </a:p>
          <a:p>
            <a:endParaRPr lang="de-DE" dirty="0"/>
          </a:p>
        </p:txBody>
      </p:sp>
    </p:spTree>
    <p:extLst>
      <p:ext uri="{BB962C8B-B14F-4D97-AF65-F5344CB8AC3E}">
        <p14:creationId xmlns:p14="http://schemas.microsoft.com/office/powerpoint/2010/main" val="4075986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41A0097-6C04-49D7-9EFB-B5AFF3A1375C}"/>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a16="http://schemas.microsoft.com/office/drawing/2014/main" id="{E294EDBD-28BE-4C36-8F0D-347C61FE3BC8}"/>
              </a:ext>
            </a:extLst>
          </p:cNvPr>
          <p:cNvSpPr>
            <a:spLocks noGrp="1"/>
          </p:cNvSpPr>
          <p:nvPr>
            <p:ph type="body" sz="half" idx="2"/>
          </p:nvPr>
        </p:nvSpPr>
        <p:spPr/>
        <p:txBody>
          <a:bodyPr/>
          <a:lstStyle/>
          <a:p>
            <a:r>
              <a:rPr lang="de-DE" dirty="0"/>
              <a:t>Gesamtkosten 		3.783,10 €</a:t>
            </a:r>
          </a:p>
          <a:p>
            <a:endParaRPr lang="de-DE" dirty="0"/>
          </a:p>
          <a:p>
            <a:r>
              <a:rPr lang="de-DE" dirty="0" err="1"/>
              <a:t>uniVersa</a:t>
            </a:r>
            <a:r>
              <a:rPr lang="de-DE" dirty="0"/>
              <a:t>		3.594,10 €</a:t>
            </a:r>
          </a:p>
          <a:p>
            <a:r>
              <a:rPr lang="de-DE" dirty="0"/>
              <a:t>HanseMerkur		1.923,00 €</a:t>
            </a:r>
          </a:p>
          <a:p>
            <a:r>
              <a:rPr lang="de-DE" dirty="0"/>
              <a:t>Continentale		2.315,00 € </a:t>
            </a:r>
          </a:p>
          <a:p>
            <a:endParaRPr lang="de-DE" dirty="0"/>
          </a:p>
          <a:p>
            <a:r>
              <a:rPr lang="de-DE" dirty="0"/>
              <a:t>Wir empfehlen, die feststehenden Mehrkosten den unsicheren, nach oben offenen Eigenanteilen vorzuziehen.</a:t>
            </a:r>
          </a:p>
          <a:p>
            <a:endParaRPr lang="de-DE" dirty="0"/>
          </a:p>
        </p:txBody>
      </p:sp>
      <p:sp>
        <p:nvSpPr>
          <p:cNvPr id="4" name="Titel 3">
            <a:extLst>
              <a:ext uri="{FF2B5EF4-FFF2-40B4-BE49-F238E27FC236}">
                <a16:creationId xmlns:a16="http://schemas.microsoft.com/office/drawing/2014/main" id="{4D5D217B-DF2D-4AF6-999E-4DEDCFA83455}"/>
              </a:ext>
            </a:extLst>
          </p:cNvPr>
          <p:cNvSpPr>
            <a:spLocks noGrp="1"/>
          </p:cNvSpPr>
          <p:nvPr>
            <p:ph type="title"/>
          </p:nvPr>
        </p:nvSpPr>
        <p:spPr/>
        <p:txBody>
          <a:bodyPr/>
          <a:lstStyle/>
          <a:p>
            <a:r>
              <a:rPr lang="de-DE" dirty="0"/>
              <a:t>Ein Jahr als gesunder Privatpatient</a:t>
            </a:r>
          </a:p>
        </p:txBody>
      </p:sp>
      <p:sp>
        <p:nvSpPr>
          <p:cNvPr id="7" name="Textfeld 6">
            <a:extLst>
              <a:ext uri="{FF2B5EF4-FFF2-40B4-BE49-F238E27FC236}">
                <a16:creationId xmlns:a16="http://schemas.microsoft.com/office/drawing/2014/main" id="{DE06EF0F-FEB9-43D2-855B-D5FDCEB827CC}"/>
              </a:ext>
            </a:extLst>
          </p:cNvPr>
          <p:cNvSpPr txBox="1"/>
          <p:nvPr/>
        </p:nvSpPr>
        <p:spPr>
          <a:xfrm>
            <a:off x="479425" y="5530282"/>
            <a:ext cx="10982772" cy="369332"/>
          </a:xfrm>
          <a:prstGeom prst="rect">
            <a:avLst/>
          </a:prstGeom>
          <a:noFill/>
        </p:spPr>
        <p:txBody>
          <a:bodyPr wrap="square">
            <a:spAutoFit/>
          </a:bodyPr>
          <a:lstStyle/>
          <a:p>
            <a:r>
              <a:rPr lang="de-DE" sz="1800" dirty="0"/>
              <a:t>„Wir minimieren mittels unser Empfehlungen das Auftreten von Leistungsstörungen“</a:t>
            </a:r>
          </a:p>
        </p:txBody>
      </p:sp>
    </p:spTree>
    <p:extLst>
      <p:ext uri="{BB962C8B-B14F-4D97-AF65-F5344CB8AC3E}">
        <p14:creationId xmlns:p14="http://schemas.microsoft.com/office/powerpoint/2010/main" val="2275467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3704D10-844E-47F6-A8EC-4217E47CCDAA}"/>
              </a:ext>
            </a:extLst>
          </p:cNvPr>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a:extLst>
              <a:ext uri="{FF2B5EF4-FFF2-40B4-BE49-F238E27FC236}">
                <a16:creationId xmlns:a16="http://schemas.microsoft.com/office/drawing/2014/main" id="{25D64BAC-83FB-438C-A951-87C40ED597BF}"/>
              </a:ext>
            </a:extLst>
          </p:cNvPr>
          <p:cNvSpPr>
            <a:spLocks noGrp="1"/>
          </p:cNvSpPr>
          <p:nvPr>
            <p:ph type="body" sz="half" idx="2"/>
          </p:nvPr>
        </p:nvSpPr>
        <p:spPr/>
        <p:txBody>
          <a:bodyPr/>
          <a:lstStyle/>
          <a:p>
            <a:r>
              <a:rPr lang="de-DE" dirty="0"/>
              <a:t>Unerfüllter Kinderwunsch</a:t>
            </a:r>
          </a:p>
          <a:p>
            <a:endParaRPr lang="de-DE" dirty="0"/>
          </a:p>
          <a:p>
            <a:r>
              <a:rPr lang="de-DE" dirty="0"/>
              <a:t>Kinderwunschbehandlung </a:t>
            </a:r>
          </a:p>
          <a:p>
            <a:endParaRPr lang="de-DE" dirty="0"/>
          </a:p>
          <a:p>
            <a:r>
              <a:rPr lang="de-DE" dirty="0"/>
              <a:t>1 Zyklus ICSI			Ø 4.500 € </a:t>
            </a:r>
          </a:p>
          <a:p>
            <a:endParaRPr lang="de-DE" dirty="0"/>
          </a:p>
          <a:p>
            <a:r>
              <a:rPr lang="de-DE" dirty="0"/>
              <a:t>Erstattung HanseMerkur	  	0 € </a:t>
            </a:r>
          </a:p>
          <a:p>
            <a:r>
              <a:rPr lang="de-DE" dirty="0"/>
              <a:t>Erstattung </a:t>
            </a:r>
            <a:r>
              <a:rPr lang="de-DE" dirty="0" err="1"/>
              <a:t>uniVersa</a:t>
            </a:r>
            <a:r>
              <a:rPr lang="de-DE" dirty="0"/>
              <a:t>		4.500 € (bis zu 5 Versuche)</a:t>
            </a:r>
          </a:p>
          <a:p>
            <a:r>
              <a:rPr lang="de-DE" dirty="0"/>
              <a:t>Erstattung Continentale		4.500 € (bis zu 3 Versuche)</a:t>
            </a:r>
          </a:p>
        </p:txBody>
      </p:sp>
      <p:sp>
        <p:nvSpPr>
          <p:cNvPr id="4" name="Titel 3">
            <a:extLst>
              <a:ext uri="{FF2B5EF4-FFF2-40B4-BE49-F238E27FC236}">
                <a16:creationId xmlns:a16="http://schemas.microsoft.com/office/drawing/2014/main" id="{274347FE-56CD-4B08-BD2A-E6367C15F00D}"/>
              </a:ext>
            </a:extLst>
          </p:cNvPr>
          <p:cNvSpPr>
            <a:spLocks noGrp="1"/>
          </p:cNvSpPr>
          <p:nvPr>
            <p:ph type="title"/>
          </p:nvPr>
        </p:nvSpPr>
        <p:spPr/>
        <p:txBody>
          <a:bodyPr/>
          <a:lstStyle/>
          <a:p>
            <a:r>
              <a:rPr lang="de-DE" dirty="0"/>
              <a:t>Kostenrisiko unerfüllter Kinderwunsch</a:t>
            </a:r>
          </a:p>
        </p:txBody>
      </p:sp>
    </p:spTree>
    <p:extLst>
      <p:ext uri="{BB962C8B-B14F-4D97-AF65-F5344CB8AC3E}">
        <p14:creationId xmlns:p14="http://schemas.microsoft.com/office/powerpoint/2010/main" val="2435558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863B92-D836-4915-BBEF-088CF265044A}"/>
              </a:ext>
            </a:extLst>
          </p:cNvPr>
          <p:cNvSpPr>
            <a:spLocks noGrp="1"/>
          </p:cNvSpPr>
          <p:nvPr>
            <p:ph type="sldNum" sz="quarter" idx="4"/>
          </p:nvPr>
        </p:nvSpPr>
        <p:spPr/>
        <p:txBody>
          <a:bodyPr/>
          <a:lstStyle/>
          <a:p>
            <a:fld id="{0DB11324-E0A8-4199-978D-02885A0D0942}" type="slidenum">
              <a:rPr lang="de-DE" smtClean="0"/>
              <a:t>17</a:t>
            </a:fld>
            <a:endParaRPr lang="de-DE"/>
          </a:p>
        </p:txBody>
      </p:sp>
      <p:sp>
        <p:nvSpPr>
          <p:cNvPr id="4" name="Titel 3">
            <a:extLst>
              <a:ext uri="{FF2B5EF4-FFF2-40B4-BE49-F238E27FC236}">
                <a16:creationId xmlns:a16="http://schemas.microsoft.com/office/drawing/2014/main" id="{78275AA6-97FD-4ACA-B039-C9FAC7D77A6A}"/>
              </a:ext>
            </a:extLst>
          </p:cNvPr>
          <p:cNvSpPr>
            <a:spLocks noGrp="1"/>
          </p:cNvSpPr>
          <p:nvPr>
            <p:ph type="title"/>
          </p:nvPr>
        </p:nvSpPr>
        <p:spPr/>
        <p:txBody>
          <a:bodyPr/>
          <a:lstStyle/>
          <a:p>
            <a:r>
              <a:rPr lang="de-DE" dirty="0"/>
              <a:t>Hochspezialisierte Medizin</a:t>
            </a:r>
          </a:p>
        </p:txBody>
      </p:sp>
      <p:pic>
        <p:nvPicPr>
          <p:cNvPr id="6" name="Grafik 5">
            <a:extLst>
              <a:ext uri="{FF2B5EF4-FFF2-40B4-BE49-F238E27FC236}">
                <a16:creationId xmlns:a16="http://schemas.microsoft.com/office/drawing/2014/main" id="{B0C77CC5-A1EB-46AD-9810-83604565EA41}"/>
              </a:ext>
            </a:extLst>
          </p:cNvPr>
          <p:cNvPicPr>
            <a:picLocks noChangeAspect="1"/>
          </p:cNvPicPr>
          <p:nvPr/>
        </p:nvPicPr>
        <p:blipFill>
          <a:blip r:embed="rId2"/>
          <a:stretch>
            <a:fillRect/>
          </a:stretch>
        </p:blipFill>
        <p:spPr>
          <a:xfrm>
            <a:off x="1061195" y="1693148"/>
            <a:ext cx="9617231" cy="4661627"/>
          </a:xfrm>
          <a:prstGeom prst="rect">
            <a:avLst/>
          </a:prstGeom>
        </p:spPr>
      </p:pic>
    </p:spTree>
    <p:extLst>
      <p:ext uri="{BB962C8B-B14F-4D97-AF65-F5344CB8AC3E}">
        <p14:creationId xmlns:p14="http://schemas.microsoft.com/office/powerpoint/2010/main" val="502476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80378E5-93EF-42EA-A3C8-6E09B8C6A44C}"/>
              </a:ext>
            </a:extLst>
          </p:cNvPr>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a:extLst>
              <a:ext uri="{FF2B5EF4-FFF2-40B4-BE49-F238E27FC236}">
                <a16:creationId xmlns:a16="http://schemas.microsoft.com/office/drawing/2014/main" id="{504AEE10-C481-48C6-A0F2-D94C23FB5ED3}"/>
              </a:ext>
            </a:extLst>
          </p:cNvPr>
          <p:cNvSpPr>
            <a:spLocks noGrp="1"/>
          </p:cNvSpPr>
          <p:nvPr>
            <p:ph type="body" sz="half" idx="2"/>
          </p:nvPr>
        </p:nvSpPr>
        <p:spPr/>
        <p:txBody>
          <a:bodyPr/>
          <a:lstStyle/>
          <a:p>
            <a:r>
              <a:rPr lang="de-DE" sz="3200" dirty="0"/>
              <a:t>3 Fragen</a:t>
            </a:r>
          </a:p>
          <a:p>
            <a:endParaRPr lang="de-DE" sz="3200" dirty="0"/>
          </a:p>
          <a:p>
            <a:pPr marL="514350" indent="-514350">
              <a:buAutoNum type="arabicPeriod"/>
            </a:pPr>
            <a:r>
              <a:rPr lang="de-DE" sz="3200" dirty="0"/>
              <a:t>Nennen Sie ein Beispiel für einen versteckten Leistungsinhalt?</a:t>
            </a:r>
          </a:p>
          <a:p>
            <a:pPr marL="514350" indent="-514350">
              <a:buAutoNum type="arabicPeriod"/>
            </a:pPr>
            <a:r>
              <a:rPr lang="de-DE" sz="3200" dirty="0" err="1"/>
              <a:t>Wieviele</a:t>
            </a:r>
            <a:r>
              <a:rPr lang="de-DE" sz="3200" dirty="0"/>
              <a:t> Neuversicherte erwartet man aufgrund der Gesundheitsreform in der PKV</a:t>
            </a:r>
          </a:p>
          <a:p>
            <a:pPr marL="514350" indent="-514350">
              <a:buAutoNum type="arabicPeriod"/>
            </a:pPr>
            <a:r>
              <a:rPr lang="de-DE" sz="3200" dirty="0"/>
              <a:t>PKV ist die ………</a:t>
            </a:r>
            <a:r>
              <a:rPr lang="de-DE" sz="3200"/>
              <a:t>für Selbstzahler</a:t>
            </a:r>
            <a:endParaRPr lang="de-DE" sz="3200" dirty="0"/>
          </a:p>
          <a:p>
            <a:pPr marL="514350" indent="-514350">
              <a:buAutoNum type="arabicPeriod"/>
            </a:pPr>
            <a:endParaRPr lang="de-DE" sz="3200" dirty="0"/>
          </a:p>
          <a:p>
            <a:endParaRPr lang="de-DE" dirty="0"/>
          </a:p>
        </p:txBody>
      </p:sp>
    </p:spTree>
    <p:extLst>
      <p:ext uri="{BB962C8B-B14F-4D97-AF65-F5344CB8AC3E}">
        <p14:creationId xmlns:p14="http://schemas.microsoft.com/office/powerpoint/2010/main" val="1691026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CD69201-3D4D-4106-97DD-F4C248392FA3}"/>
              </a:ext>
            </a:extLst>
          </p:cNvPr>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a:extLst>
              <a:ext uri="{FF2B5EF4-FFF2-40B4-BE49-F238E27FC236}">
                <a16:creationId xmlns:a16="http://schemas.microsoft.com/office/drawing/2014/main" id="{D6B2BAB3-45CC-44D5-A266-B05141033ECA}"/>
              </a:ext>
            </a:extLst>
          </p:cNvPr>
          <p:cNvSpPr>
            <a:spLocks noGrp="1"/>
          </p:cNvSpPr>
          <p:nvPr>
            <p:ph type="body" sz="half" idx="2"/>
          </p:nvPr>
        </p:nvSpPr>
        <p:spPr/>
        <p:txBody>
          <a:bodyPr/>
          <a:lstStyle/>
          <a:p>
            <a:r>
              <a:rPr lang="de-DE" dirty="0"/>
              <a:t>„ Ich bin topfit und brauche nur einen Basisschutz. Vorrangig will ich Geld sparen“</a:t>
            </a:r>
          </a:p>
          <a:p>
            <a:endParaRPr lang="de-DE" dirty="0"/>
          </a:p>
          <a:p>
            <a:r>
              <a:rPr lang="de-DE" dirty="0"/>
              <a:t>		Wunsch &amp; Wirklichkeit</a:t>
            </a:r>
            <a:br>
              <a:rPr lang="de-DE" dirty="0"/>
            </a:br>
            <a:r>
              <a:rPr lang="de-DE" dirty="0"/>
              <a:t>		Kostenrisiko</a:t>
            </a:r>
            <a:br>
              <a:rPr lang="de-DE" dirty="0"/>
            </a:br>
            <a:r>
              <a:rPr lang="de-DE" dirty="0"/>
              <a:t>		Inanspruchnahme-Mentalität</a:t>
            </a:r>
          </a:p>
          <a:p>
            <a:endParaRPr lang="de-DE" dirty="0"/>
          </a:p>
          <a:p>
            <a:r>
              <a:rPr lang="de-DE" dirty="0"/>
              <a:t>„Ich will nur vorübergehend in die PKV um Geld zu sparen. Wenn ich später Kinder habe, gehe ich wieder zurück in die GKV“</a:t>
            </a:r>
          </a:p>
          <a:p>
            <a:endParaRPr lang="de-DE" dirty="0"/>
          </a:p>
          <a:p>
            <a:r>
              <a:rPr lang="de-DE" dirty="0"/>
              <a:t>„Was wollen die denn noch alles wissen?“</a:t>
            </a:r>
          </a:p>
          <a:p>
            <a:endParaRPr lang="de-DE" dirty="0"/>
          </a:p>
          <a:p>
            <a:r>
              <a:rPr lang="de-DE" dirty="0"/>
              <a:t>„Ich bin mit meiner GKV sehr unzufrieden“</a:t>
            </a:r>
          </a:p>
          <a:p>
            <a:endParaRPr lang="de-DE" dirty="0"/>
          </a:p>
          <a:p>
            <a:endParaRPr lang="de-DE" dirty="0"/>
          </a:p>
        </p:txBody>
      </p:sp>
      <p:sp>
        <p:nvSpPr>
          <p:cNvPr id="4" name="Titel 3">
            <a:extLst>
              <a:ext uri="{FF2B5EF4-FFF2-40B4-BE49-F238E27FC236}">
                <a16:creationId xmlns:a16="http://schemas.microsoft.com/office/drawing/2014/main" id="{74F0EE4E-F8C5-4BC8-B2FA-5EB4ACB14233}"/>
              </a:ext>
            </a:extLst>
          </p:cNvPr>
          <p:cNvSpPr>
            <a:spLocks noGrp="1"/>
          </p:cNvSpPr>
          <p:nvPr>
            <p:ph type="title"/>
          </p:nvPr>
        </p:nvSpPr>
        <p:spPr/>
        <p:txBody>
          <a:bodyPr/>
          <a:lstStyle/>
          <a:p>
            <a:endParaRPr lang="de-DE" dirty="0"/>
          </a:p>
        </p:txBody>
      </p:sp>
      <p:sp>
        <p:nvSpPr>
          <p:cNvPr id="5" name="Textfeld 4">
            <a:extLst>
              <a:ext uri="{FF2B5EF4-FFF2-40B4-BE49-F238E27FC236}">
                <a16:creationId xmlns:a16="http://schemas.microsoft.com/office/drawing/2014/main" id="{E60818DC-D1A7-42F1-B7E6-69B69713DF92}"/>
              </a:ext>
            </a:extLst>
          </p:cNvPr>
          <p:cNvSpPr txBox="1"/>
          <p:nvPr/>
        </p:nvSpPr>
        <p:spPr>
          <a:xfrm>
            <a:off x="6013938" y="4693138"/>
            <a:ext cx="5475004" cy="646331"/>
          </a:xfrm>
          <a:prstGeom prst="rect">
            <a:avLst/>
          </a:prstGeom>
          <a:noFill/>
        </p:spPr>
        <p:txBody>
          <a:bodyPr wrap="square" rtlCol="0">
            <a:spAutoFit/>
          </a:bodyPr>
          <a:lstStyle/>
          <a:p>
            <a:r>
              <a:rPr lang="de-DE" dirty="0"/>
              <a:t>„Was mir gut tut: Massagen, Fango, Sportkurse etc.</a:t>
            </a:r>
          </a:p>
          <a:p>
            <a:r>
              <a:rPr lang="de-DE" dirty="0"/>
              <a:t>Wird das auch übernommen?“</a:t>
            </a:r>
          </a:p>
        </p:txBody>
      </p:sp>
    </p:spTree>
    <p:extLst>
      <p:ext uri="{BB962C8B-B14F-4D97-AF65-F5344CB8AC3E}">
        <p14:creationId xmlns:p14="http://schemas.microsoft.com/office/powerpoint/2010/main" val="3560225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64221" y="32746"/>
            <a:ext cx="9012862" cy="1325563"/>
          </a:xfrm>
        </p:spPr>
        <p:txBody>
          <a:bodyPr/>
          <a:lstStyle/>
          <a:p>
            <a:r>
              <a:rPr lang="de-DE" dirty="0"/>
              <a:t>Webinar Vorsorge 08.05.2026</a:t>
            </a:r>
          </a:p>
        </p:txBody>
      </p:sp>
      <p:sp>
        <p:nvSpPr>
          <p:cNvPr id="2" name="Rechteck 1"/>
          <p:cNvSpPr/>
          <p:nvPr/>
        </p:nvSpPr>
        <p:spPr>
          <a:xfrm>
            <a:off x="364220" y="1839742"/>
            <a:ext cx="9084579" cy="1015663"/>
          </a:xfrm>
          <a:prstGeom prst="rect">
            <a:avLst/>
          </a:prstGeom>
        </p:spPr>
        <p:txBody>
          <a:bodyPr wrap="square">
            <a:spAutoFit/>
          </a:bodyPr>
          <a:lstStyle/>
          <a:p>
            <a:r>
              <a:rPr lang="de-DE" sz="6000" dirty="0">
                <a:solidFill>
                  <a:srgbClr val="1D2D4B"/>
                </a:solidFill>
              </a:rPr>
              <a:t>Herzlich Willkommen!</a:t>
            </a:r>
          </a:p>
        </p:txBody>
      </p:sp>
      <p:sp>
        <p:nvSpPr>
          <p:cNvPr id="3" name="Textfeld 2"/>
          <p:cNvSpPr txBox="1"/>
          <p:nvPr/>
        </p:nvSpPr>
        <p:spPr>
          <a:xfrm>
            <a:off x="364220" y="3336838"/>
            <a:ext cx="9769231" cy="646331"/>
          </a:xfrm>
          <a:prstGeom prst="rect">
            <a:avLst/>
          </a:prstGeom>
          <a:noFill/>
        </p:spPr>
        <p:txBody>
          <a:bodyPr wrap="square" rtlCol="0">
            <a:spAutoFit/>
          </a:bodyPr>
          <a:lstStyle/>
          <a:p>
            <a:r>
              <a:rPr lang="de-DE" sz="3600" dirty="0">
                <a:solidFill>
                  <a:srgbClr val="00B050"/>
                </a:solidFill>
              </a:rPr>
              <a:t> </a:t>
            </a: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r>
              <a:rPr lang="de-DE" dirty="0">
                <a:solidFill>
                  <a:srgbClr val="00B050"/>
                </a:solidFill>
              </a:rPr>
              <a:t>Grünes Licht</a:t>
            </a:r>
          </a:p>
          <a:p>
            <a:endParaRPr lang="de-DE" dirty="0"/>
          </a:p>
          <a:p>
            <a:pPr marL="342900" indent="-342900">
              <a:buFont typeface="Arial" panose="020B0604020202020204" pitchFamily="34" charset="0"/>
              <a:buChar char="•"/>
            </a:pPr>
            <a:r>
              <a:rPr lang="de-DE" dirty="0"/>
              <a:t>Bereit, sich mit den Inhalten und der Funktionsweise intensiv zu befassen</a:t>
            </a:r>
          </a:p>
          <a:p>
            <a:pPr marL="342900" indent="-342900">
              <a:buFont typeface="Arial" panose="020B0604020202020204" pitchFamily="34" charset="0"/>
              <a:buChar char="•"/>
            </a:pPr>
            <a:r>
              <a:rPr lang="de-DE" dirty="0"/>
              <a:t>Folgt unserer Vorgehensweise der Tarifbewertung</a:t>
            </a:r>
          </a:p>
          <a:p>
            <a:pPr marL="342900" indent="-342900">
              <a:buFont typeface="Arial" panose="020B0604020202020204" pitchFamily="34" charset="0"/>
              <a:buChar char="•"/>
            </a:pPr>
            <a:r>
              <a:rPr lang="de-DE" dirty="0"/>
              <a:t>Bereit, Eigenverantwortung zu übernehmen („gemanagte KV“)</a:t>
            </a:r>
          </a:p>
          <a:p>
            <a:pPr marL="342900" indent="-342900">
              <a:buFont typeface="Arial" panose="020B0604020202020204" pitchFamily="34" charset="0"/>
              <a:buChar char="•"/>
            </a:pPr>
            <a:r>
              <a:rPr lang="de-DE" dirty="0"/>
              <a:t>Möchte den PKV-Beitrag nicht „ins Verdienen bringen“. </a:t>
            </a:r>
          </a:p>
          <a:p>
            <a:pPr marL="342900" indent="-342900">
              <a:buFont typeface="Arial" panose="020B0604020202020204" pitchFamily="34" charset="0"/>
              <a:buChar char="•"/>
            </a:pPr>
            <a:r>
              <a:rPr lang="de-DE" dirty="0"/>
              <a:t>Versteht den Unterschied zwischen medizinisch notwendiger Behandlung und Maßnahmen zur Steigerung des allgemeinen Wohlbefindens</a:t>
            </a:r>
          </a:p>
          <a:p>
            <a:pPr marL="342900" indent="-342900">
              <a:buFont typeface="Arial" panose="020B0604020202020204" pitchFamily="34" charset="0"/>
              <a:buChar char="•"/>
            </a:pPr>
            <a:r>
              <a:rPr lang="de-DE" dirty="0"/>
              <a:t>Pflegt Kommunikation mit Ihnen und dem Krankenversicherer im bevorstehenden Leistungsfall (KVA, </a:t>
            </a:r>
            <a:r>
              <a:rPr lang="de-DE" dirty="0" err="1"/>
              <a:t>HuK</a:t>
            </a:r>
            <a:r>
              <a:rPr lang="de-DE" dirty="0"/>
              <a:t>-Plan)</a:t>
            </a:r>
          </a:p>
          <a:p>
            <a:pPr marL="342900" indent="-342900">
              <a:buFont typeface="Arial" panose="020B0604020202020204" pitchFamily="34" charset="0"/>
              <a:buChar char="•"/>
            </a:pPr>
            <a:r>
              <a:rPr lang="de-DE" dirty="0"/>
              <a:t>Hat die Kostensteigerung im Gesundheitswesen und deren Auswirkung auf </a:t>
            </a:r>
            <a:r>
              <a:rPr lang="de-DE" dirty="0">
                <a:solidFill>
                  <a:srgbClr val="FF0000"/>
                </a:solidFill>
              </a:rPr>
              <a:t>beide Systeme </a:t>
            </a:r>
            <a:r>
              <a:rPr lang="de-DE" dirty="0"/>
              <a:t>verstanden </a:t>
            </a:r>
          </a:p>
        </p:txBody>
      </p:sp>
      <p:sp>
        <p:nvSpPr>
          <p:cNvPr id="5" name="Titel 3"/>
          <p:cNvSpPr>
            <a:spLocks noGrp="1"/>
          </p:cNvSpPr>
          <p:nvPr>
            <p:ph type="title"/>
          </p:nvPr>
        </p:nvSpPr>
        <p:spPr/>
        <p:txBody>
          <a:bodyPr/>
          <a:lstStyle/>
          <a:p>
            <a:r>
              <a:rPr lang="de-DE" dirty="0"/>
              <a:t>Systemwechsel GKV =&gt; PKV: nichts für jeden?</a:t>
            </a:r>
          </a:p>
        </p:txBody>
      </p:sp>
    </p:spTree>
    <p:extLst>
      <p:ext uri="{BB962C8B-B14F-4D97-AF65-F5344CB8AC3E}">
        <p14:creationId xmlns:p14="http://schemas.microsoft.com/office/powerpoint/2010/main" val="3444155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p:txBody>
          <a:bodyPr/>
          <a:lstStyle/>
          <a:p>
            <a:r>
              <a:rPr lang="de-DE" dirty="0" err="1">
                <a:solidFill>
                  <a:srgbClr val="FF0000"/>
                </a:solidFill>
              </a:rPr>
              <a:t>Red</a:t>
            </a:r>
            <a:r>
              <a:rPr lang="de-DE" dirty="0">
                <a:solidFill>
                  <a:srgbClr val="FF0000"/>
                </a:solidFill>
              </a:rPr>
              <a:t> </a:t>
            </a:r>
            <a:r>
              <a:rPr lang="de-DE" dirty="0" err="1">
                <a:solidFill>
                  <a:srgbClr val="FF0000"/>
                </a:solidFill>
              </a:rPr>
              <a:t>flags</a:t>
            </a:r>
            <a:r>
              <a:rPr lang="de-DE" dirty="0"/>
              <a:t>:</a:t>
            </a:r>
          </a:p>
          <a:p>
            <a:endParaRPr lang="de-DE" dirty="0"/>
          </a:p>
          <a:p>
            <a:pPr marL="342900" indent="-342900">
              <a:buFont typeface="Arial" panose="020B0604020202020204" pitchFamily="34" charset="0"/>
              <a:buChar char="•"/>
            </a:pPr>
            <a:r>
              <a:rPr lang="de-DE" dirty="0"/>
              <a:t>Hoher Anspruch ans Leistungsniveau, geringe Bereitschaft, Geld auszugeben </a:t>
            </a:r>
          </a:p>
          <a:p>
            <a:r>
              <a:rPr lang="de-DE" dirty="0"/>
              <a:t>     „…mit </a:t>
            </a:r>
            <a:r>
              <a:rPr lang="de-DE" dirty="0" err="1"/>
              <a:t>introPrivat</a:t>
            </a:r>
            <a:r>
              <a:rPr lang="de-DE" dirty="0"/>
              <a:t> ins </a:t>
            </a:r>
            <a:r>
              <a:rPr lang="de-DE" dirty="0" err="1"/>
              <a:t>Orthopädicum</a:t>
            </a:r>
            <a:r>
              <a:rPr lang="de-DE" dirty="0"/>
              <a:t>“</a:t>
            </a:r>
          </a:p>
          <a:p>
            <a:pPr marL="342900" indent="-342900">
              <a:buFont typeface="Arial" panose="020B0604020202020204" pitchFamily="34" charset="0"/>
              <a:buChar char="•"/>
            </a:pPr>
            <a:r>
              <a:rPr lang="de-DE" dirty="0"/>
              <a:t>Wenn das Motiv Beitragsersparnis ist</a:t>
            </a:r>
          </a:p>
          <a:p>
            <a:pPr marL="342900" indent="-342900">
              <a:buFont typeface="Arial" panose="020B0604020202020204" pitchFamily="34" charset="0"/>
              <a:buChar char="•"/>
            </a:pPr>
            <a:r>
              <a:rPr lang="de-DE" dirty="0"/>
              <a:t>Wenn keine Bereitschaft da ist, sich intensiv mit Leistungsinhalten zu befassen</a:t>
            </a:r>
          </a:p>
          <a:p>
            <a:pPr marL="342900" indent="-342900">
              <a:buFont typeface="Arial" panose="020B0604020202020204" pitchFamily="34" charset="0"/>
              <a:buChar char="•"/>
            </a:pPr>
            <a:r>
              <a:rPr lang="de-DE" dirty="0"/>
              <a:t>Wenn kein Selbstbehalt akzeptiert wird.</a:t>
            </a:r>
          </a:p>
          <a:p>
            <a:pPr marL="342900" indent="-342900">
              <a:buFont typeface="Arial" panose="020B0604020202020204" pitchFamily="34" charset="0"/>
              <a:buChar char="•"/>
            </a:pPr>
            <a:r>
              <a:rPr lang="de-DE" dirty="0"/>
              <a:t>Wenn im Vorwege die gesundheitliche Vorgeschichte relativiert wird</a:t>
            </a:r>
          </a:p>
          <a:p>
            <a:pPr marL="342900" indent="-342900">
              <a:buFont typeface="Arial" panose="020B0604020202020204" pitchFamily="34" charset="0"/>
              <a:buChar char="•"/>
            </a:pPr>
            <a:r>
              <a:rPr lang="de-DE" dirty="0"/>
              <a:t>Wenn keine Altersvorsorge betrieben wird.</a:t>
            </a:r>
          </a:p>
          <a:p>
            <a:pPr marL="342900" indent="-342900">
              <a:buFont typeface="Arial" panose="020B0604020202020204" pitchFamily="34" charset="0"/>
              <a:buChar char="•"/>
            </a:pPr>
            <a:r>
              <a:rPr lang="de-DE" dirty="0"/>
              <a:t>Wenn die PKV als „Feind“ betrachtet wird, der geschädigt und ausgenutzt gehört.</a:t>
            </a:r>
          </a:p>
          <a:p>
            <a:pPr marL="342900" indent="-342900">
              <a:buFont typeface="Arial" panose="020B0604020202020204" pitchFamily="34" charset="0"/>
              <a:buChar char="•"/>
            </a:pPr>
            <a:endParaRPr lang="de-DE" dirty="0"/>
          </a:p>
          <a:p>
            <a:endParaRPr lang="de-DE" dirty="0"/>
          </a:p>
          <a:p>
            <a:endParaRPr lang="de-DE" dirty="0"/>
          </a:p>
          <a:p>
            <a:endParaRPr lang="de-DE" dirty="0"/>
          </a:p>
        </p:txBody>
      </p:sp>
      <p:sp>
        <p:nvSpPr>
          <p:cNvPr id="5" name="Titel 3"/>
          <p:cNvSpPr>
            <a:spLocks noGrp="1"/>
          </p:cNvSpPr>
          <p:nvPr>
            <p:ph type="title"/>
          </p:nvPr>
        </p:nvSpPr>
        <p:spPr/>
        <p:txBody>
          <a:bodyPr/>
          <a:lstStyle/>
          <a:p>
            <a:r>
              <a:rPr lang="de-DE" dirty="0"/>
              <a:t>Systemwechsel GKV =&gt; PKV: nichts für jeden?</a:t>
            </a:r>
          </a:p>
        </p:txBody>
      </p:sp>
    </p:spTree>
    <p:extLst>
      <p:ext uri="{BB962C8B-B14F-4D97-AF65-F5344CB8AC3E}">
        <p14:creationId xmlns:p14="http://schemas.microsoft.com/office/powerpoint/2010/main" val="1726688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945F460-AA1D-4BC6-8545-6D3F857DAF16}"/>
              </a:ext>
            </a:extLst>
          </p:cNvPr>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a:extLst>
              <a:ext uri="{FF2B5EF4-FFF2-40B4-BE49-F238E27FC236}">
                <a16:creationId xmlns:a16="http://schemas.microsoft.com/office/drawing/2014/main" id="{15CC3165-51D1-4185-B1AF-4B4575AC0D45}"/>
              </a:ext>
            </a:extLst>
          </p:cNvPr>
          <p:cNvSpPr>
            <a:spLocks noGrp="1"/>
          </p:cNvSpPr>
          <p:nvPr>
            <p:ph type="body" sz="half" idx="2"/>
          </p:nvPr>
        </p:nvSpPr>
        <p:spPr/>
        <p:txBody>
          <a:bodyPr/>
          <a:lstStyle/>
          <a:p>
            <a:r>
              <a:rPr lang="de-DE" dirty="0"/>
              <a:t>Die geplante Reform der gesetzlichen Krankenversicherung (GKV) könnte eine deutliche Bewegung im Markt auslösen. Nach Einschätzung des Bundesgesundheitsministeriums könnten bis zu 100.000 Versicherte in die private Krankenversicherung (PKV) wechseln. Das berichtet der „Spiegel“.</a:t>
            </a:r>
          </a:p>
        </p:txBody>
      </p:sp>
    </p:spTree>
    <p:extLst>
      <p:ext uri="{BB962C8B-B14F-4D97-AF65-F5344CB8AC3E}">
        <p14:creationId xmlns:p14="http://schemas.microsoft.com/office/powerpoint/2010/main" val="3360663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endParaRPr lang="de-DE" dirty="0"/>
          </a:p>
        </p:txBody>
      </p:sp>
      <p:sp>
        <p:nvSpPr>
          <p:cNvPr id="3" name="Textfeld 2"/>
          <p:cNvSpPr txBox="1"/>
          <p:nvPr/>
        </p:nvSpPr>
        <p:spPr>
          <a:xfrm>
            <a:off x="961292" y="3084156"/>
            <a:ext cx="10572678" cy="707886"/>
          </a:xfrm>
          <a:prstGeom prst="rect">
            <a:avLst/>
          </a:prstGeom>
          <a:noFill/>
        </p:spPr>
        <p:txBody>
          <a:bodyPr wrap="square" rtlCol="0">
            <a:spAutoFit/>
          </a:bodyPr>
          <a:lstStyle/>
          <a:p>
            <a:r>
              <a:rPr lang="de-DE" sz="4000" dirty="0">
                <a:solidFill>
                  <a:srgbClr val="1D2D4B"/>
                </a:solidFill>
              </a:rPr>
              <a:t>PKV Beratung</a:t>
            </a:r>
          </a:p>
        </p:txBody>
      </p:sp>
    </p:spTree>
    <p:extLst>
      <p:ext uri="{BB962C8B-B14F-4D97-AF65-F5344CB8AC3E}">
        <p14:creationId xmlns:p14="http://schemas.microsoft.com/office/powerpoint/2010/main" val="11424096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PKV-Beratung</a:t>
            </a:r>
            <a:endParaRPr lang="de-DE" sz="2400" dirty="0"/>
          </a:p>
        </p:txBody>
      </p:sp>
      <p:sp>
        <p:nvSpPr>
          <p:cNvPr id="6" name="Inhaltsplatzhalter 2"/>
          <p:cNvSpPr txBox="1">
            <a:spLocks/>
          </p:cNvSpPr>
          <p:nvPr/>
        </p:nvSpPr>
        <p:spPr>
          <a:xfrm>
            <a:off x="737937" y="1636603"/>
            <a:ext cx="10716126" cy="4453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2000" b="1" dirty="0">
                <a:solidFill>
                  <a:srgbClr val="1D2D4B"/>
                </a:solidFill>
              </a:rPr>
              <a:t>Was müssen wir dem Kunden vermitteln?</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Ich wurde über alle zentralen Herausforderungen der PKV umfassend aufgeklärt. </a:t>
            </a:r>
            <a:r>
              <a:rPr lang="de-DE" sz="1800" dirty="0">
                <a:solidFill>
                  <a:srgbClr val="137C9B"/>
                </a:solidFill>
              </a:rPr>
              <a:t>(Antrag, Vertrag, Leistungsdetails)</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Ich habe verstanden: In der PKV ist nicht alles Gold, was glänzt. </a:t>
            </a:r>
            <a:r>
              <a:rPr lang="de-DE" sz="1800" dirty="0">
                <a:solidFill>
                  <a:srgbClr val="137C9B"/>
                </a:solidFill>
              </a:rPr>
              <a:t>(Tarife sind komplex, das Kleingedruckte zählt, oberflächliche Vergleiche sind nicht zielführend)</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Ich kann Gegenangebote oder Werbeversprechen realistisch einordnen. </a:t>
            </a:r>
            <a:r>
              <a:rPr lang="de-DE" sz="1800" dirty="0">
                <a:solidFill>
                  <a:srgbClr val="137C9B"/>
                </a:solidFill>
              </a:rPr>
              <a:t>(Keine Aufregung mehr durch Vergleichsportale oder Empfehlungen vom Schwager)</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Die Bedeutung meines Gesundheitszustands wurde mir klar. </a:t>
            </a:r>
            <a:r>
              <a:rPr lang="de-DE" sz="1800" dirty="0">
                <a:solidFill>
                  <a:srgbClr val="137C9B"/>
                </a:solidFill>
              </a:rPr>
              <a:t>(Ohne saubere Aufarbeitung keine realistische Einschätzung)</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Ich habe konkrete Aufgaben / </a:t>
            </a:r>
            <a:r>
              <a:rPr lang="de-DE" sz="1800" dirty="0" err="1">
                <a:solidFill>
                  <a:srgbClr val="1D2D4B"/>
                </a:solidFill>
              </a:rPr>
              <a:t>To</a:t>
            </a:r>
            <a:r>
              <a:rPr lang="de-DE" sz="1800" dirty="0">
                <a:solidFill>
                  <a:srgbClr val="1D2D4B"/>
                </a:solidFill>
              </a:rPr>
              <a:t> </a:t>
            </a:r>
            <a:r>
              <a:rPr lang="de-DE" sz="1800" dirty="0" err="1">
                <a:solidFill>
                  <a:srgbClr val="1D2D4B"/>
                </a:solidFill>
              </a:rPr>
              <a:t>Do´s</a:t>
            </a:r>
            <a:r>
              <a:rPr lang="de-DE" sz="1800" dirty="0">
                <a:solidFill>
                  <a:srgbClr val="1D2D4B"/>
                </a:solidFill>
              </a:rPr>
              <a:t>, die ich selbst erledigen muss. </a:t>
            </a:r>
            <a:r>
              <a:rPr lang="de-DE" sz="1800" dirty="0">
                <a:solidFill>
                  <a:srgbClr val="137C9B"/>
                </a:solidFill>
              </a:rPr>
              <a:t>(Voranfrage-Bogen gewissenhaft ausfüllen, GKV-Auszug anfordern, Fragen vorbereiten)</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Es gibt ein strukturiertes, mehrstufiges Beratungsverfahren. </a:t>
            </a:r>
            <a:r>
              <a:rPr lang="de-DE" sz="1800" dirty="0">
                <a:solidFill>
                  <a:srgbClr val="137C9B"/>
                </a:solidFill>
              </a:rPr>
              <a:t>(Kein Schnellschuss – im nächsten Gespräch geht es auf Basis meiner Unterlagen weiter.)</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Ich bin nicht nur Zuhörer, sondern Mitgestalter meines Versicherungsschutzes.</a:t>
            </a:r>
          </a:p>
        </p:txBody>
      </p:sp>
    </p:spTree>
    <p:extLst>
      <p:ext uri="{BB962C8B-B14F-4D97-AF65-F5344CB8AC3E}">
        <p14:creationId xmlns:p14="http://schemas.microsoft.com/office/powerpoint/2010/main" val="64992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Beratung</a:t>
            </a:r>
            <a:endParaRPr lang="de-DE" sz="2400" dirty="0"/>
          </a:p>
        </p:txBody>
      </p:sp>
      <p:sp>
        <p:nvSpPr>
          <p:cNvPr id="6" name="Inhaltsplatzhalter 2"/>
          <p:cNvSpPr txBox="1">
            <a:spLocks/>
          </p:cNvSpPr>
          <p:nvPr/>
        </p:nvSpPr>
        <p:spPr>
          <a:xfrm>
            <a:off x="8069385" y="1801446"/>
            <a:ext cx="3232278" cy="4550710"/>
          </a:xfrm>
          <a:prstGeom prst="rect">
            <a:avLst/>
          </a:prstGeom>
          <a:solidFill>
            <a:schemeClr val="accent3">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1800" u="sng" dirty="0">
                <a:solidFill>
                  <a:srgbClr val="1D2D4B"/>
                </a:solidFill>
              </a:rPr>
              <a:t>Abschlussgespräch:</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Kundenfragen zu Vorschlägen und Leistungsumfang</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Antragsaufnahme und Gesundheitsangaben</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Kündigung Vorversicherung</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Terminvereinbarung Folgetermin für weitere Vorsorgeprodukte</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Empfehlungen?</a:t>
            </a:r>
          </a:p>
        </p:txBody>
      </p:sp>
      <p:sp>
        <p:nvSpPr>
          <p:cNvPr id="8" name="Inhaltsplatzhalter 2">
            <a:extLst>
              <a:ext uri="{FF2B5EF4-FFF2-40B4-BE49-F238E27FC236}">
                <a16:creationId xmlns:a16="http://schemas.microsoft.com/office/drawing/2014/main" id="{CAF5D00B-1DC8-4586-93CA-06AE25B8FD06}"/>
              </a:ext>
            </a:extLst>
          </p:cNvPr>
          <p:cNvSpPr txBox="1">
            <a:spLocks/>
          </p:cNvSpPr>
          <p:nvPr/>
        </p:nvSpPr>
        <p:spPr>
          <a:xfrm>
            <a:off x="890337" y="1801446"/>
            <a:ext cx="3232278" cy="4550710"/>
          </a:xfrm>
          <a:prstGeom prst="rect">
            <a:avLst/>
          </a:prstGeom>
          <a:solidFill>
            <a:schemeClr val="accent3">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1800" u="sng" dirty="0">
                <a:solidFill>
                  <a:srgbClr val="1D2D4B"/>
                </a:solidFill>
              </a:rPr>
              <a:t>Erstgespräch:</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Voranfrage-Bogen / </a:t>
            </a:r>
            <a:r>
              <a:rPr lang="de-DE" sz="1800" dirty="0" err="1">
                <a:solidFill>
                  <a:srgbClr val="1D2D4B"/>
                </a:solidFill>
              </a:rPr>
              <a:t>Qualitätsnavi</a:t>
            </a:r>
            <a:r>
              <a:rPr lang="de-DE" sz="1800" dirty="0">
                <a:solidFill>
                  <a:srgbClr val="1D2D4B"/>
                </a:solidFill>
              </a:rPr>
              <a:t> liegt vor</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Zusatzfragebögen / Arztberichte liegen vor</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GKV-Auszug liegt vor</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Ablauf der Beratung wird erläutert</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Systemvergleich GKV vs. PKV</a:t>
            </a:r>
          </a:p>
          <a:p>
            <a:pPr>
              <a:spcBef>
                <a:spcPts val="400"/>
              </a:spcBef>
              <a:spcAft>
                <a:spcPts val="600"/>
              </a:spcAft>
              <a:buClr>
                <a:schemeClr val="accent1"/>
              </a:buClr>
              <a:buFont typeface="Wingdings" panose="05000000000000000000" pitchFamily="2" charset="2"/>
              <a:buChar char="ü"/>
              <a:defRPr/>
            </a:pPr>
            <a:r>
              <a:rPr lang="de-DE" sz="1800" dirty="0">
                <a:solidFill>
                  <a:srgbClr val="1D2D4B"/>
                </a:solidFill>
              </a:rPr>
              <a:t>Tarifunterschiede werden anhand von Leistungs-beispielen erläutert</a:t>
            </a:r>
          </a:p>
        </p:txBody>
      </p:sp>
      <p:sp>
        <p:nvSpPr>
          <p:cNvPr id="9" name="Inhaltsplatzhalter 2">
            <a:extLst>
              <a:ext uri="{FF2B5EF4-FFF2-40B4-BE49-F238E27FC236}">
                <a16:creationId xmlns:a16="http://schemas.microsoft.com/office/drawing/2014/main" id="{D4E6CE40-75AE-4ADF-B982-AF82B67DA773}"/>
              </a:ext>
            </a:extLst>
          </p:cNvPr>
          <p:cNvSpPr txBox="1">
            <a:spLocks/>
          </p:cNvSpPr>
          <p:nvPr/>
        </p:nvSpPr>
        <p:spPr>
          <a:xfrm>
            <a:off x="4479861" y="1801446"/>
            <a:ext cx="3232278" cy="4550710"/>
          </a:xfrm>
          <a:prstGeom prst="rect">
            <a:avLst/>
          </a:prstGeom>
          <a:solidFill>
            <a:schemeClr val="accent3">
              <a:lumMod val="20000"/>
              <a:lumOff val="80000"/>
            </a:schemeClr>
          </a:solidFill>
        </p:spPr>
        <p:txBody>
          <a:bodyPr lIns="9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spcAft>
                <a:spcPts val="600"/>
              </a:spcAft>
              <a:buClr>
                <a:schemeClr val="accent1"/>
              </a:buClr>
              <a:buNone/>
              <a:defRPr/>
            </a:pPr>
            <a:r>
              <a:rPr lang="de-DE" sz="1800" u="sng" dirty="0">
                <a:solidFill>
                  <a:srgbClr val="1D2D4B"/>
                </a:solidFill>
              </a:rPr>
              <a:t>Zweitgespräch:</a:t>
            </a:r>
          </a:p>
          <a:p>
            <a:pPr marL="285750" indent="-285750">
              <a:buFont typeface="Wingdings" panose="05000000000000000000" pitchFamily="2" charset="2"/>
              <a:buChar char="ü"/>
            </a:pPr>
            <a:r>
              <a:rPr lang="de-DE" sz="1800" dirty="0">
                <a:solidFill>
                  <a:srgbClr val="1D2D4B"/>
                </a:solidFill>
              </a:rPr>
              <a:t>Ergebnisse der Voranfragen liegen vor</a:t>
            </a:r>
          </a:p>
          <a:p>
            <a:pPr marL="285750" indent="-285750">
              <a:buFont typeface="Wingdings" panose="05000000000000000000" pitchFamily="2" charset="2"/>
              <a:buChar char="ü"/>
            </a:pPr>
            <a:r>
              <a:rPr lang="de-DE" sz="1800" dirty="0">
                <a:solidFill>
                  <a:srgbClr val="1D2D4B"/>
                </a:solidFill>
              </a:rPr>
              <a:t>Bewertung der Gesundheitsangaben</a:t>
            </a:r>
          </a:p>
          <a:p>
            <a:pPr marL="285750" indent="-285750">
              <a:buFont typeface="Wingdings" panose="05000000000000000000" pitchFamily="2" charset="2"/>
              <a:buChar char="ü"/>
            </a:pPr>
            <a:r>
              <a:rPr lang="de-DE" sz="1800" dirty="0">
                <a:solidFill>
                  <a:srgbClr val="1D2D4B"/>
                </a:solidFill>
              </a:rPr>
              <a:t>Vorstellung der sinnvollen Möglichkeiten anhand eines Vergleichs</a:t>
            </a:r>
          </a:p>
          <a:p>
            <a:pPr marL="230400" indent="-230400">
              <a:lnSpc>
                <a:spcPct val="90000"/>
              </a:lnSpc>
              <a:spcBef>
                <a:spcPts val="400"/>
              </a:spcBef>
              <a:spcAft>
                <a:spcPts val="600"/>
              </a:spcAft>
              <a:buFont typeface="Wingdings" panose="05000000000000000000" pitchFamily="2" charset="2"/>
              <a:buChar char="ü"/>
            </a:pPr>
            <a:r>
              <a:rPr lang="de-DE" sz="1800" dirty="0">
                <a:solidFill>
                  <a:srgbClr val="1D2D4B"/>
                </a:solidFill>
              </a:rPr>
              <a:t>Beratung bezüglich der Leistungsunterschiede und Vor- und Nachteile der Tarife / Versicherungs-unternehmen</a:t>
            </a:r>
          </a:p>
          <a:p>
            <a:pPr marL="285750" indent="-285750">
              <a:buFont typeface="Wingdings" panose="05000000000000000000" pitchFamily="2" charset="2"/>
              <a:buChar char="ü"/>
            </a:pPr>
            <a:r>
              <a:rPr lang="de-DE" sz="1800" dirty="0">
                <a:solidFill>
                  <a:srgbClr val="1D2D4B"/>
                </a:solidFill>
              </a:rPr>
              <a:t>Entscheidung für eine Variante</a:t>
            </a:r>
          </a:p>
        </p:txBody>
      </p:sp>
    </p:spTree>
    <p:extLst>
      <p:ext uri="{BB962C8B-B14F-4D97-AF65-F5344CB8AC3E}">
        <p14:creationId xmlns:p14="http://schemas.microsoft.com/office/powerpoint/2010/main" val="221250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p:txBody>
          <a:bodyPr/>
          <a:lstStyle/>
          <a:p>
            <a:pPr marL="457200" indent="-457200">
              <a:buFont typeface="Wingdings" panose="05000000000000000000" pitchFamily="2" charset="2"/>
              <a:buChar char="ü"/>
            </a:pPr>
            <a:r>
              <a:rPr lang="de-DE" sz="2800" dirty="0"/>
              <a:t>Die PKV ist nichts für jeden</a:t>
            </a:r>
          </a:p>
          <a:p>
            <a:endParaRPr lang="de-DE" sz="2800" dirty="0"/>
          </a:p>
          <a:p>
            <a:pPr marL="457200" indent="-457200">
              <a:buFont typeface="Wingdings" panose="05000000000000000000" pitchFamily="2" charset="2"/>
              <a:buChar char="ü"/>
            </a:pPr>
            <a:r>
              <a:rPr lang="de-DE" sz="2800" dirty="0"/>
              <a:t>Für die Bewertung müssen wir immer vom Krankheitsfall ausgehen. In gesunden Tagen ist jede PKV gut. („Der Kunde legt keinen Wert auf Psychotherapie“; Hilfsmittel sind ihm nicht wichtig“)</a:t>
            </a:r>
          </a:p>
          <a:p>
            <a:pPr marL="457200" indent="-457200">
              <a:buFont typeface="Wingdings" panose="05000000000000000000" pitchFamily="2" charset="2"/>
              <a:buChar char="ü"/>
            </a:pPr>
            <a:endParaRPr lang="de-DE" sz="2800" dirty="0"/>
          </a:p>
          <a:p>
            <a:endParaRPr lang="de-DE" sz="2800" dirty="0"/>
          </a:p>
        </p:txBody>
      </p:sp>
    </p:spTree>
    <p:extLst>
      <p:ext uri="{BB962C8B-B14F-4D97-AF65-F5344CB8AC3E}">
        <p14:creationId xmlns:p14="http://schemas.microsoft.com/office/powerpoint/2010/main" val="1767794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CD95400-5C10-40C1-8C31-EA0561EAF865}"/>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a:extLst>
              <a:ext uri="{FF2B5EF4-FFF2-40B4-BE49-F238E27FC236}">
                <a16:creationId xmlns:a16="http://schemas.microsoft.com/office/drawing/2014/main" id="{2FA4CAA3-4E3B-4263-9A50-E165B00580DF}"/>
              </a:ext>
            </a:extLst>
          </p:cNvPr>
          <p:cNvSpPr>
            <a:spLocks noGrp="1"/>
          </p:cNvSpPr>
          <p:nvPr>
            <p:ph type="body" sz="half" idx="2"/>
          </p:nvPr>
        </p:nvSpPr>
        <p:spPr/>
        <p:txBody>
          <a:bodyPr/>
          <a:lstStyle/>
          <a:p>
            <a:pPr marL="342900" indent="-342900">
              <a:buFont typeface="Arial" panose="020B0604020202020204" pitchFamily="34" charset="0"/>
              <a:buChar char="•"/>
            </a:pPr>
            <a:r>
              <a:rPr lang="de-DE" dirty="0"/>
              <a:t>Das Kostenrisiko ist immer gleich. Wie entstehen dann Preisunterschiede?  </a:t>
            </a:r>
          </a:p>
          <a:p>
            <a:endParaRPr lang="de-DE" dirty="0"/>
          </a:p>
          <a:p>
            <a:endParaRPr lang="de-DE" dirty="0"/>
          </a:p>
        </p:txBody>
      </p:sp>
      <p:sp>
        <p:nvSpPr>
          <p:cNvPr id="4" name="Titel 3">
            <a:extLst>
              <a:ext uri="{FF2B5EF4-FFF2-40B4-BE49-F238E27FC236}">
                <a16:creationId xmlns:a16="http://schemas.microsoft.com/office/drawing/2014/main" id="{EBAF51BB-86B0-47A4-B5EF-8711255F2CB6}"/>
              </a:ext>
            </a:extLst>
          </p:cNvPr>
          <p:cNvSpPr>
            <a:spLocks noGrp="1"/>
          </p:cNvSpPr>
          <p:nvPr>
            <p:ph type="title"/>
          </p:nvPr>
        </p:nvSpPr>
        <p:spPr/>
        <p:txBody>
          <a:bodyPr/>
          <a:lstStyle/>
          <a:p>
            <a:r>
              <a:rPr lang="de-DE" dirty="0"/>
              <a:t>Wie entstehen </a:t>
            </a:r>
            <a:r>
              <a:rPr lang="de-DE" dirty="0" err="1"/>
              <a:t>Preisuntrschiede</a:t>
            </a:r>
            <a:r>
              <a:rPr lang="de-DE" dirty="0"/>
              <a:t>?</a:t>
            </a:r>
          </a:p>
        </p:txBody>
      </p:sp>
      <p:pic>
        <p:nvPicPr>
          <p:cNvPr id="6" name="Grafik 5">
            <a:extLst>
              <a:ext uri="{FF2B5EF4-FFF2-40B4-BE49-F238E27FC236}">
                <a16:creationId xmlns:a16="http://schemas.microsoft.com/office/drawing/2014/main" id="{64E0ECF6-A739-4FCF-92EC-776E209C01E0}"/>
              </a:ext>
            </a:extLst>
          </p:cNvPr>
          <p:cNvPicPr>
            <a:picLocks noChangeAspect="1"/>
          </p:cNvPicPr>
          <p:nvPr/>
        </p:nvPicPr>
        <p:blipFill>
          <a:blip r:embed="rId2"/>
          <a:stretch>
            <a:fillRect/>
          </a:stretch>
        </p:blipFill>
        <p:spPr>
          <a:xfrm>
            <a:off x="952744" y="2627729"/>
            <a:ext cx="8020050" cy="3143250"/>
          </a:xfrm>
          <a:prstGeom prst="rect">
            <a:avLst/>
          </a:prstGeom>
        </p:spPr>
      </p:pic>
    </p:spTree>
    <p:extLst>
      <p:ext uri="{BB962C8B-B14F-4D97-AF65-F5344CB8AC3E}">
        <p14:creationId xmlns:p14="http://schemas.microsoft.com/office/powerpoint/2010/main" val="3781480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1DABA25-C1CB-4F76-8024-26D64B9AA2A7}"/>
              </a:ext>
            </a:extLst>
          </p:cNvPr>
          <p:cNvSpPr>
            <a:spLocks noGrp="1"/>
          </p:cNvSpPr>
          <p:nvPr>
            <p:ph type="sldNum" sz="quarter" idx="4"/>
          </p:nvPr>
        </p:nvSpPr>
        <p:spPr/>
        <p:txBody>
          <a:bodyPr/>
          <a:lstStyle/>
          <a:p>
            <a:fld id="{0DB11324-E0A8-4199-978D-02885A0D0942}" type="slidenum">
              <a:rPr lang="de-DE" smtClean="0"/>
              <a:t>9</a:t>
            </a:fld>
            <a:endParaRPr lang="de-DE"/>
          </a:p>
        </p:txBody>
      </p:sp>
      <p:sp>
        <p:nvSpPr>
          <p:cNvPr id="4" name="Titel 3">
            <a:extLst>
              <a:ext uri="{FF2B5EF4-FFF2-40B4-BE49-F238E27FC236}">
                <a16:creationId xmlns:a16="http://schemas.microsoft.com/office/drawing/2014/main" id="{C80D3065-4F42-4662-9559-3DE31151BD38}"/>
              </a:ext>
            </a:extLst>
          </p:cNvPr>
          <p:cNvSpPr>
            <a:spLocks noGrp="1"/>
          </p:cNvSpPr>
          <p:nvPr>
            <p:ph type="title"/>
          </p:nvPr>
        </p:nvSpPr>
        <p:spPr/>
        <p:txBody>
          <a:bodyPr/>
          <a:lstStyle/>
          <a:p>
            <a:r>
              <a:rPr lang="de-DE" dirty="0"/>
              <a:t>Ein Jahr als gesunder Privatpatient</a:t>
            </a:r>
          </a:p>
        </p:txBody>
      </p:sp>
      <p:sp>
        <p:nvSpPr>
          <p:cNvPr id="17" name="Rechteck 16">
            <a:extLst>
              <a:ext uri="{FF2B5EF4-FFF2-40B4-BE49-F238E27FC236}">
                <a16:creationId xmlns:a16="http://schemas.microsoft.com/office/drawing/2014/main" id="{EC07A951-83F9-4DDD-9012-ED19FBDC35B0}"/>
              </a:ext>
            </a:extLst>
          </p:cNvPr>
          <p:cNvSpPr/>
          <p:nvPr/>
        </p:nvSpPr>
        <p:spPr>
          <a:xfrm>
            <a:off x="4563374" y="1759789"/>
            <a:ext cx="1854679" cy="1380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752CF5C1-B10D-439A-A023-D5F1993BB061}"/>
              </a:ext>
            </a:extLst>
          </p:cNvPr>
          <p:cNvPicPr>
            <a:picLocks noChangeAspect="1"/>
          </p:cNvPicPr>
          <p:nvPr/>
        </p:nvPicPr>
        <p:blipFill>
          <a:blip r:embed="rId2"/>
          <a:stretch>
            <a:fillRect/>
          </a:stretch>
        </p:blipFill>
        <p:spPr>
          <a:xfrm>
            <a:off x="0" y="1252807"/>
            <a:ext cx="8991600" cy="5353050"/>
          </a:xfrm>
          <a:prstGeom prst="rect">
            <a:avLst/>
          </a:prstGeom>
        </p:spPr>
      </p:pic>
    </p:spTree>
    <p:extLst>
      <p:ext uri="{BB962C8B-B14F-4D97-AF65-F5344CB8AC3E}">
        <p14:creationId xmlns:p14="http://schemas.microsoft.com/office/powerpoint/2010/main" val="3023345132"/>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919</Words>
  <Application>Microsoft Office PowerPoint</Application>
  <PresentationFormat>Breitbild</PresentationFormat>
  <Paragraphs>155</Paragraphs>
  <Slides>21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Symbol</vt:lpstr>
      <vt:lpstr>Wingdings</vt:lpstr>
      <vt:lpstr>Design_afm</vt:lpstr>
      <vt:lpstr>PowerPoint-Präsentation</vt:lpstr>
      <vt:lpstr>Webinar Vorsorge 08.05.2026</vt:lpstr>
      <vt:lpstr>PowerPoint-Präsentation</vt:lpstr>
      <vt:lpstr>PowerPoint-Präsentation</vt:lpstr>
      <vt:lpstr>PKV-Beratung</vt:lpstr>
      <vt:lpstr>PKV Beratung</vt:lpstr>
      <vt:lpstr>PowerPoint-Präsentation</vt:lpstr>
      <vt:lpstr>Wie entstehen Preisuntrschiede?</vt:lpstr>
      <vt:lpstr>Ein Jahr als gesunder Privatpatient</vt:lpstr>
      <vt:lpstr>Ein Jahr als gesunder Privatpatient</vt:lpstr>
      <vt:lpstr>Ein Jahr als gesunder Privatpatient</vt:lpstr>
      <vt:lpstr>Ein Jahr als gesunder Privatpatient</vt:lpstr>
      <vt:lpstr>Ein Jahr als gesunder Privatpatient</vt:lpstr>
      <vt:lpstr>Ein Jahr als gesunder Privatpatient</vt:lpstr>
      <vt:lpstr>Ein Jahr als gesunder Privatpatient</vt:lpstr>
      <vt:lpstr>Kostenrisiko unerfüllter Kinderwunsch</vt:lpstr>
      <vt:lpstr>Hochspezialisierte Medizin</vt:lpstr>
      <vt:lpstr>PowerPoint-Präsentation</vt:lpstr>
      <vt:lpstr>PowerPoint-Präsentation</vt:lpstr>
      <vt:lpstr>Systemwechsel GKV =&gt; PKV: nichts für jeden?</vt:lpstr>
      <vt:lpstr>Systemwechsel GKV =&gt; PKV: nichts für jeden?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Harden, Britta</cp:lastModifiedBy>
  <cp:revision>631</cp:revision>
  <cp:lastPrinted>2026-04-21T08:01:44Z</cp:lastPrinted>
  <dcterms:created xsi:type="dcterms:W3CDTF">2020-01-30T08:12:46Z</dcterms:created>
  <dcterms:modified xsi:type="dcterms:W3CDTF">2026-05-07T13:49:00Z</dcterms:modified>
</cp:coreProperties>
</file>