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524" r:id="rId2"/>
    <p:sldId id="290" r:id="rId3"/>
    <p:sldId id="259" r:id="rId4"/>
    <p:sldId id="260" r:id="rId5"/>
    <p:sldId id="536" r:id="rId6"/>
    <p:sldId id="538" r:id="rId7"/>
    <p:sldId id="263" r:id="rId8"/>
    <p:sldId id="533" r:id="rId9"/>
    <p:sldId id="283" r:id="rId10"/>
    <p:sldId id="282" r:id="rId11"/>
    <p:sldId id="532" r:id="rId12"/>
    <p:sldId id="535" r:id="rId13"/>
    <p:sldId id="527" r:id="rId14"/>
    <p:sldId id="267" r:id="rId15"/>
    <p:sldId id="284" r:id="rId16"/>
    <p:sldId id="269" r:id="rId17"/>
    <p:sldId id="530" r:id="rId18"/>
    <p:sldId id="273" r:id="rId19"/>
    <p:sldId id="286" r:id="rId20"/>
    <p:sldId id="513" r:id="rId21"/>
    <p:sldId id="287" r:id="rId22"/>
    <p:sldId id="279" r:id="rId23"/>
    <p:sldId id="515" r:id="rId24"/>
    <p:sldId id="528" r:id="rId25"/>
    <p:sldId id="281" r:id="rId26"/>
    <p:sldId id="529" r:id="rId27"/>
    <p:sldId id="516" r:id="rId28"/>
    <p:sldId id="517" r:id="rId29"/>
    <p:sldId id="534" r:id="rId30"/>
    <p:sldId id="520" r:id="rId31"/>
    <p:sldId id="521" r:id="rId32"/>
    <p:sldId id="522" r:id="rId33"/>
    <p:sldId id="523" r:id="rId34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CEF"/>
    <a:srgbClr val="1D2D4B"/>
    <a:srgbClr val="5C87AA"/>
    <a:srgbClr val="FFFFFF"/>
    <a:srgbClr val="CCD7DE"/>
    <a:srgbClr val="71B0C3"/>
    <a:srgbClr val="DEEBF7"/>
    <a:srgbClr val="D0CECE"/>
    <a:srgbClr val="BDD7EE"/>
    <a:srgbClr val="AAA2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94870" autoAdjust="0"/>
  </p:normalViewPr>
  <p:slideViewPr>
    <p:cSldViewPr snapToGrid="0" showGuides="1">
      <p:cViewPr varScale="1">
        <p:scale>
          <a:sx n="115" d="100"/>
          <a:sy n="115" d="100"/>
        </p:scale>
        <p:origin x="114" y="378"/>
      </p:cViewPr>
      <p:guideLst>
        <p:guide orient="horz" pos="4315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21.01.2026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21.01.2026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3271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023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842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8632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756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909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63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39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84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5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83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37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4" orient="horz" pos="709" userDrawn="1">
          <p15:clr>
            <a:srgbClr val="FBAE40"/>
          </p15:clr>
        </p15:guide>
        <p15:guide id="6" orient="horz" pos="1298" userDrawn="1">
          <p15:clr>
            <a:srgbClr val="FBAE40"/>
          </p15:clr>
        </p15:guide>
        <p15:guide id="10" orient="horz" pos="11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36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  <p15:guide id="6" orient="horz" pos="129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73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84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88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76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43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46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 userDrawn="1">
          <p15:clr>
            <a:srgbClr val="FBAE40"/>
          </p15:clr>
        </p15:guide>
        <p15:guide id="12" orient="horz" pos="41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29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0" r:id="rId2"/>
    <p:sldLayoutId id="2147483662" r:id="rId3"/>
    <p:sldLayoutId id="2147483686" r:id="rId4"/>
    <p:sldLayoutId id="2147483684" r:id="rId5"/>
    <p:sldLayoutId id="2147483678" r:id="rId6"/>
    <p:sldLayoutId id="2147483685" r:id="rId7"/>
    <p:sldLayoutId id="2147483689" r:id="rId8"/>
    <p:sldLayoutId id="2147483679" r:id="rId9"/>
    <p:sldLayoutId id="2147483681" r:id="rId10"/>
    <p:sldLayoutId id="2147483680" r:id="rId11"/>
    <p:sldLayoutId id="2147483690" r:id="rId12"/>
    <p:sldLayoutId id="2147483682" r:id="rId13"/>
    <p:sldLayoutId id="2147483691" r:id="rId14"/>
    <p:sldLayoutId id="2147483687" r:id="rId15"/>
    <p:sldLayoutId id="2147483688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 userDrawn="1">
          <p15:clr>
            <a:srgbClr val="F26B43"/>
          </p15:clr>
        </p15:guide>
        <p15:guide id="3" pos="302" userDrawn="1">
          <p15:clr>
            <a:srgbClr val="F26B43"/>
          </p15:clr>
        </p15:guide>
        <p15:guide id="25" orient="horz" pos="709" userDrawn="1">
          <p15:clr>
            <a:srgbClr val="F26B43"/>
          </p15:clr>
        </p15:guide>
        <p15:guide id="27" orient="horz" pos="41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E166284-F8E2-40A1-A6A3-3E420A3CC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BETRIEBLICHE ALTERSVERSORGUNG (</a:t>
            </a:r>
            <a:r>
              <a:rPr lang="de-DE" altLang="de-DE" dirty="0" err="1"/>
              <a:t>bAV</a:t>
            </a:r>
            <a:r>
              <a:rPr lang="de-DE" altLang="de-DE" dirty="0"/>
              <a:t>)</a:t>
            </a:r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xmlns="" id="{5DE99DAD-3614-410A-A704-670477D3806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0" t="29905" r="327" b="23393"/>
          <a:stretch/>
        </p:blipFill>
        <p:spPr>
          <a:xfrm>
            <a:off x="0" y="1498349"/>
            <a:ext cx="12192000" cy="5359651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794A1A82-DCF0-43BF-8CD2-56ED35AA0E4E}"/>
              </a:ext>
            </a:extLst>
          </p:cNvPr>
          <p:cNvSpPr/>
          <p:nvPr/>
        </p:nvSpPr>
        <p:spPr>
          <a:xfrm>
            <a:off x="479425" y="4953267"/>
            <a:ext cx="8518918" cy="109728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6059E47B-01BA-4D83-AD0A-7295EB0FEE48}"/>
              </a:ext>
            </a:extLst>
          </p:cNvPr>
          <p:cNvSpPr/>
          <p:nvPr/>
        </p:nvSpPr>
        <p:spPr>
          <a:xfrm>
            <a:off x="681555" y="5096661"/>
            <a:ext cx="112331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Langfristig planbare, leistungsstarke Vorsorgestrategien – </a:t>
            </a:r>
          </a:p>
          <a:p>
            <a:r>
              <a:rPr lang="de-DE" alt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 auf Ihr Unternehmen zugeschnitten</a:t>
            </a:r>
          </a:p>
        </p:txBody>
      </p:sp>
    </p:spTree>
    <p:extLst>
      <p:ext uri="{BB962C8B-B14F-4D97-AF65-F5344CB8AC3E}">
        <p14:creationId xmlns:p14="http://schemas.microsoft.com/office/powerpoint/2010/main" val="327292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xmlns="" id="{8715DC2A-B604-4B4B-90EC-7B0B8523B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9644A544-80A0-4969-A083-3FCE85FAE9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Die Versorgungslücke des Gesellschafter-Geschäftsführers (GGF)</a:t>
            </a:r>
          </a:p>
          <a:p>
            <a:endParaRPr lang="de-DE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372655F5-F6B0-4E43-9997-2DE612CE2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Die Versorgungslücke eines GGF ist i. d. R. </a:t>
            </a:r>
            <a:r>
              <a:rPr lang="de-DE" sz="1600" b="1" dirty="0"/>
              <a:t>größer,</a:t>
            </a:r>
            <a:r>
              <a:rPr lang="de-DE" sz="1600" dirty="0"/>
              <a:t> da für Gehaltsbestandteile oberhalb der Beitragsbemessungs-grenze der Deutschen Rentenversicherung Bund </a:t>
            </a:r>
            <a:r>
              <a:rPr lang="de-DE" sz="1600" b="1" dirty="0"/>
              <a:t>keine</a:t>
            </a:r>
            <a:r>
              <a:rPr lang="de-DE" sz="1600" dirty="0"/>
              <a:t> Rentenversicherungsbeiträge erworben werden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b="1" dirty="0"/>
              <a:t>Bei </a:t>
            </a:r>
            <a:r>
              <a:rPr lang="de-DE" sz="1600" b="1" u="sng" dirty="0"/>
              <a:t>beherrschenden</a:t>
            </a:r>
            <a:r>
              <a:rPr lang="de-DE" sz="1600" b="1" dirty="0"/>
              <a:t> GGF ist die Versorgungslücke sogar noch größer, da sie i. d. R. von der Sozialversicherungspflicht komplett befreit sind, d. h. sie erhalten im Alter für die Zeitdauer ihrer GGF-Tätigkeit keine Leistungen aus der gesetzlichen Rentenversicherung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Die </a:t>
            </a:r>
            <a:r>
              <a:rPr lang="de-DE" sz="1600" b="1" dirty="0"/>
              <a:t>vorzeitigen Risiken </a:t>
            </a:r>
            <a:r>
              <a:rPr lang="de-DE" sz="1600" dirty="0"/>
              <a:t>Tod (Hinterbliebenenschutz) und Berufsunfähigkeit sollten </a:t>
            </a:r>
            <a:r>
              <a:rPr lang="de-DE" sz="1600" b="1" dirty="0"/>
              <a:t>zusätzlich </a:t>
            </a:r>
            <a:r>
              <a:rPr lang="de-DE" sz="1600" dirty="0"/>
              <a:t>abgesichert werden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xmlns="" id="{FBE8909D-02A6-4EA8-91C9-049325A1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GESELLSCHAFTER-GESCHÄFTSFÜHRER-VERSORGUNG</a:t>
            </a:r>
          </a:p>
        </p:txBody>
      </p:sp>
    </p:spTree>
    <p:extLst>
      <p:ext uri="{BB962C8B-B14F-4D97-AF65-F5344CB8AC3E}">
        <p14:creationId xmlns:p14="http://schemas.microsoft.com/office/powerpoint/2010/main" val="367372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59645B4B-1391-4D3A-953A-89844C974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MODULARES BAV-KONZEPT</a:t>
            </a:r>
            <a:br>
              <a:rPr lang="de-DE" dirty="0"/>
            </a:br>
            <a:r>
              <a:rPr lang="de-DE" dirty="0"/>
              <a:t>VERSORGUNGSLÜCKEN PASSGENAU SCHLIESSEN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D7C114D-E00F-4882-87E8-80867A167C2C}"/>
              </a:ext>
            </a:extLst>
          </p:cNvPr>
          <p:cNvSpPr/>
          <p:nvPr/>
        </p:nvSpPr>
        <p:spPr>
          <a:xfrm>
            <a:off x="494848" y="2986006"/>
            <a:ext cx="1158950" cy="3252085"/>
          </a:xfrm>
          <a:prstGeom prst="rect">
            <a:avLst/>
          </a:prstGeom>
          <a:solidFill>
            <a:srgbClr val="1D2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Netto-</a:t>
            </a:r>
          </a:p>
          <a:p>
            <a:pPr algn="ctr"/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gehalt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85C6A994-0F5D-454B-B5EF-BA9DF7A36EF0}"/>
              </a:ext>
            </a:extLst>
          </p:cNvPr>
          <p:cNvSpPr/>
          <p:nvPr/>
        </p:nvSpPr>
        <p:spPr>
          <a:xfrm>
            <a:off x="1653799" y="5353866"/>
            <a:ext cx="3414117" cy="884225"/>
          </a:xfrm>
          <a:prstGeom prst="rect">
            <a:avLst/>
          </a:prstGeom>
          <a:solidFill>
            <a:srgbClr val="AAA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Gesetzliche Rente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F82F37C8-1247-49CB-B2D6-DE2B232937A5}"/>
              </a:ext>
            </a:extLst>
          </p:cNvPr>
          <p:cNvSpPr/>
          <p:nvPr/>
        </p:nvSpPr>
        <p:spPr>
          <a:xfrm>
            <a:off x="3195707" y="4799884"/>
            <a:ext cx="1872208" cy="553980"/>
          </a:xfrm>
          <a:prstGeom prst="rect">
            <a:avLst/>
          </a:prstGeom>
          <a:solidFill>
            <a:srgbClr val="137C9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Basis-Vorsorge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xmlns="" id="{44274CCD-D0CD-4C0C-930D-16C82DFBFB0C}"/>
              </a:ext>
            </a:extLst>
          </p:cNvPr>
          <p:cNvSpPr/>
          <p:nvPr/>
        </p:nvSpPr>
        <p:spPr>
          <a:xfrm>
            <a:off x="3195707" y="3924346"/>
            <a:ext cx="1872208" cy="875539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Top-Vorsorge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xmlns="" id="{76E2FD25-B655-42A2-B5BC-062CEE6B1978}"/>
              </a:ext>
            </a:extLst>
          </p:cNvPr>
          <p:cNvSpPr/>
          <p:nvPr/>
        </p:nvSpPr>
        <p:spPr>
          <a:xfrm>
            <a:off x="3195707" y="2986006"/>
            <a:ext cx="1872208" cy="938339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Plus-Vorsorge</a:t>
            </a:r>
          </a:p>
        </p:txBody>
      </p:sp>
      <p:sp>
        <p:nvSpPr>
          <p:cNvPr id="20" name="Rechtwinkliges Dreieck 19">
            <a:extLst>
              <a:ext uri="{FF2B5EF4-FFF2-40B4-BE49-F238E27FC236}">
                <a16:creationId xmlns:a16="http://schemas.microsoft.com/office/drawing/2014/main" xmlns="" id="{21B680B6-309B-4419-84E5-1CA28BF9899A}"/>
              </a:ext>
            </a:extLst>
          </p:cNvPr>
          <p:cNvSpPr>
            <a:spLocks noChangeAspect="1"/>
          </p:cNvSpPr>
          <p:nvPr/>
        </p:nvSpPr>
        <p:spPr>
          <a:xfrm rot="13500000">
            <a:off x="5101291" y="3258678"/>
            <a:ext cx="270000" cy="270000"/>
          </a:xfrm>
          <a:prstGeom prst="rtTriangle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 Box 14">
            <a:extLst>
              <a:ext uri="{FF2B5EF4-FFF2-40B4-BE49-F238E27FC236}">
                <a16:creationId xmlns:a16="http://schemas.microsoft.com/office/drawing/2014/main" xmlns="" id="{E63DFF67-957C-4099-95E4-5BFE41A82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61" y="6529432"/>
            <a:ext cx="8064500" cy="15388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672084">
              <a:defRPr/>
            </a:pPr>
            <a:r>
              <a:rPr lang="de-DE" sz="1000" kern="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de-DE" sz="1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Pauschal versteuerte Beiträge nach § 40b EStG werden angerechnet.</a:t>
            </a:r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xmlns="" id="{FDFFB327-93C1-4044-AF5C-213CB2B4EA0B}"/>
              </a:ext>
            </a:extLst>
          </p:cNvPr>
          <p:cNvSpPr>
            <a:spLocks noChangeAspect="1"/>
          </p:cNvSpPr>
          <p:nvPr/>
        </p:nvSpPr>
        <p:spPr>
          <a:xfrm rot="13500000">
            <a:off x="5114276" y="4191916"/>
            <a:ext cx="270000" cy="270000"/>
          </a:xfrm>
          <a:prstGeom prst="rtTriangle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winkliges Dreieck 13">
            <a:extLst>
              <a:ext uri="{FF2B5EF4-FFF2-40B4-BE49-F238E27FC236}">
                <a16:creationId xmlns:a16="http://schemas.microsoft.com/office/drawing/2014/main" xmlns="" id="{96CC60B7-7665-4CCA-95B5-AD02BB462848}"/>
              </a:ext>
            </a:extLst>
          </p:cNvPr>
          <p:cNvSpPr>
            <a:spLocks noChangeAspect="1"/>
          </p:cNvSpPr>
          <p:nvPr/>
        </p:nvSpPr>
        <p:spPr>
          <a:xfrm rot="13500000">
            <a:off x="5136843" y="4981957"/>
            <a:ext cx="270000" cy="270000"/>
          </a:xfrm>
          <a:prstGeom prst="rtTriangle">
            <a:avLst/>
          </a:prstGeom>
          <a:solidFill>
            <a:srgbClr val="71B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winkliges Dreieck 21">
            <a:extLst>
              <a:ext uri="{FF2B5EF4-FFF2-40B4-BE49-F238E27FC236}">
                <a16:creationId xmlns:a16="http://schemas.microsoft.com/office/drawing/2014/main" xmlns="" id="{3B80810E-4412-4EA9-B05D-E3E0E016FDAF}"/>
              </a:ext>
            </a:extLst>
          </p:cNvPr>
          <p:cNvSpPr>
            <a:spLocks noChangeAspect="1"/>
          </p:cNvSpPr>
          <p:nvPr/>
        </p:nvSpPr>
        <p:spPr>
          <a:xfrm rot="13500000">
            <a:off x="5140914" y="5771999"/>
            <a:ext cx="270000" cy="270000"/>
          </a:xfrm>
          <a:prstGeom prst="rtTriangle">
            <a:avLst/>
          </a:prstGeom>
          <a:solidFill>
            <a:srgbClr val="AAA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xmlns="" id="{4E0D965E-3942-4300-81DF-3F19709338DF}"/>
              </a:ext>
            </a:extLst>
          </p:cNvPr>
          <p:cNvSpPr/>
          <p:nvPr/>
        </p:nvSpPr>
        <p:spPr>
          <a:xfrm>
            <a:off x="5682242" y="2914802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400" b="1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Pensionszusage</a:t>
            </a:r>
            <a:endParaRPr lang="de-DE" sz="14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Unbegrenzte Beitragshöhe </a:t>
            </a: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Flexible Beitragszahlung (z. B. aus Tantiemen)</a:t>
            </a:r>
          </a:p>
        </p:txBody>
      </p:sp>
      <p:sp>
        <p:nvSpPr>
          <p:cNvPr id="24" name="Inhaltsplatzhalter 9">
            <a:extLst>
              <a:ext uri="{FF2B5EF4-FFF2-40B4-BE49-F238E27FC236}">
                <a16:creationId xmlns:a16="http://schemas.microsoft.com/office/drawing/2014/main" xmlns="" id="{862C5F02-9215-41A0-A71B-E47C05693FB5}"/>
              </a:ext>
            </a:extLst>
          </p:cNvPr>
          <p:cNvSpPr txBox="1">
            <a:spLocks/>
          </p:cNvSpPr>
          <p:nvPr/>
        </p:nvSpPr>
        <p:spPr>
          <a:xfrm>
            <a:off x="5772141" y="3775280"/>
            <a:ext cx="3492499" cy="87553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de-DE" sz="1400" b="1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Unterstützungskasse</a:t>
            </a:r>
            <a:endParaRPr lang="de-DE" sz="14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Unbegrenzte Beitragshöhe</a:t>
            </a:r>
          </a:p>
          <a:p>
            <a:pPr>
              <a:spcBef>
                <a:spcPts val="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Laufende Beitragszahlung</a:t>
            </a:r>
          </a:p>
        </p:txBody>
      </p:sp>
      <p:sp>
        <p:nvSpPr>
          <p:cNvPr id="25" name="Inhaltsplatzhalter 9">
            <a:extLst>
              <a:ext uri="{FF2B5EF4-FFF2-40B4-BE49-F238E27FC236}">
                <a16:creationId xmlns:a16="http://schemas.microsoft.com/office/drawing/2014/main" xmlns="" id="{D5712604-DBCE-498F-9548-BA8BA75D99FE}"/>
              </a:ext>
            </a:extLst>
          </p:cNvPr>
          <p:cNvSpPr txBox="1">
            <a:spLocks/>
          </p:cNvSpPr>
          <p:nvPr/>
        </p:nvSpPr>
        <p:spPr>
          <a:xfrm>
            <a:off x="5772140" y="4742441"/>
            <a:ext cx="4145653" cy="6999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de-DE" sz="1400" b="1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Direktversicherung</a:t>
            </a:r>
            <a:endParaRPr lang="de-DE" sz="14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Beitragshöhe ist begrenzt (</a:t>
            </a:r>
            <a:r>
              <a:rPr lang="de-DE" sz="14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2026: 8.112 </a:t>
            </a: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€</a:t>
            </a:r>
            <a:r>
              <a:rPr lang="de-DE" sz="1400" kern="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p. a.)</a:t>
            </a:r>
          </a:p>
          <a:p>
            <a:pPr>
              <a:spcBef>
                <a:spcPts val="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Laufende Beitragszahlung</a:t>
            </a:r>
          </a:p>
        </p:txBody>
      </p:sp>
      <p:sp>
        <p:nvSpPr>
          <p:cNvPr id="26" name="Inhaltsplatzhalter 9">
            <a:extLst>
              <a:ext uri="{FF2B5EF4-FFF2-40B4-BE49-F238E27FC236}">
                <a16:creationId xmlns:a16="http://schemas.microsoft.com/office/drawing/2014/main" xmlns="" id="{EA0276CF-7748-4133-887E-5A234B4178F1}"/>
              </a:ext>
            </a:extLst>
          </p:cNvPr>
          <p:cNvSpPr txBox="1">
            <a:spLocks/>
          </p:cNvSpPr>
          <p:nvPr/>
        </p:nvSpPr>
        <p:spPr>
          <a:xfrm>
            <a:off x="5772140" y="5666240"/>
            <a:ext cx="3124160" cy="53450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400" b="1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Sofern Ansprüche bestehen</a:t>
            </a:r>
            <a:endParaRPr lang="de-DE" sz="14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687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59645B4B-1391-4D3A-953A-89844C974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MODULARES BAV-KONZEPT</a:t>
            </a:r>
            <a:br>
              <a:rPr lang="de-DE" dirty="0"/>
            </a:br>
            <a:r>
              <a:rPr lang="de-DE" dirty="0"/>
              <a:t>VERSORGUNGSLÜCKEN PASSGENAU SCHLIESSEN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AD7C114D-E00F-4882-87E8-80867A167C2C}"/>
              </a:ext>
            </a:extLst>
          </p:cNvPr>
          <p:cNvSpPr/>
          <p:nvPr/>
        </p:nvSpPr>
        <p:spPr>
          <a:xfrm>
            <a:off x="494848" y="2986006"/>
            <a:ext cx="1158950" cy="3252085"/>
          </a:xfrm>
          <a:prstGeom prst="rect">
            <a:avLst/>
          </a:prstGeom>
          <a:solidFill>
            <a:srgbClr val="1D2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Netto-</a:t>
            </a:r>
          </a:p>
          <a:p>
            <a:pPr algn="ctr"/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gehalt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85C6A994-0F5D-454B-B5EF-BA9DF7A36EF0}"/>
              </a:ext>
            </a:extLst>
          </p:cNvPr>
          <p:cNvSpPr/>
          <p:nvPr/>
        </p:nvSpPr>
        <p:spPr>
          <a:xfrm>
            <a:off x="1653799" y="5353866"/>
            <a:ext cx="3414117" cy="884225"/>
          </a:xfrm>
          <a:prstGeom prst="rect">
            <a:avLst/>
          </a:prstGeom>
          <a:solidFill>
            <a:srgbClr val="AAA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Gesetzliche Rente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xmlns="" id="{F82F37C8-1247-49CB-B2D6-DE2B232937A5}"/>
              </a:ext>
            </a:extLst>
          </p:cNvPr>
          <p:cNvSpPr/>
          <p:nvPr/>
        </p:nvSpPr>
        <p:spPr>
          <a:xfrm>
            <a:off x="3195707" y="4799884"/>
            <a:ext cx="1872208" cy="553980"/>
          </a:xfrm>
          <a:prstGeom prst="rect">
            <a:avLst/>
          </a:prstGeom>
          <a:solidFill>
            <a:srgbClr val="137C9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Basis-Vorsorge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xmlns="" id="{44274CCD-D0CD-4C0C-930D-16C82DFBFB0C}"/>
              </a:ext>
            </a:extLst>
          </p:cNvPr>
          <p:cNvSpPr/>
          <p:nvPr/>
        </p:nvSpPr>
        <p:spPr>
          <a:xfrm>
            <a:off x="3195707" y="2986006"/>
            <a:ext cx="1872208" cy="1813879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Top-Vorsorge</a:t>
            </a:r>
          </a:p>
        </p:txBody>
      </p:sp>
      <p:sp>
        <p:nvSpPr>
          <p:cNvPr id="21" name="Text Box 14">
            <a:extLst>
              <a:ext uri="{FF2B5EF4-FFF2-40B4-BE49-F238E27FC236}">
                <a16:creationId xmlns:a16="http://schemas.microsoft.com/office/drawing/2014/main" xmlns="" id="{E63DFF67-957C-4099-95E4-5BFE41A82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61" y="6529432"/>
            <a:ext cx="8064500" cy="15388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672084">
              <a:defRPr/>
            </a:pPr>
            <a:r>
              <a:rPr lang="de-DE" sz="1000" kern="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de-DE" sz="1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Pauschal versteuerte Beiträge nach § 40b EStG werden angerechnet.</a:t>
            </a:r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xmlns="" id="{FDFFB327-93C1-4044-AF5C-213CB2B4EA0B}"/>
              </a:ext>
            </a:extLst>
          </p:cNvPr>
          <p:cNvSpPr>
            <a:spLocks noChangeAspect="1"/>
          </p:cNvSpPr>
          <p:nvPr/>
        </p:nvSpPr>
        <p:spPr>
          <a:xfrm rot="13500000">
            <a:off x="5114276" y="3762426"/>
            <a:ext cx="270000" cy="270000"/>
          </a:xfrm>
          <a:prstGeom prst="rtTriangle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winkliges Dreieck 13">
            <a:extLst>
              <a:ext uri="{FF2B5EF4-FFF2-40B4-BE49-F238E27FC236}">
                <a16:creationId xmlns:a16="http://schemas.microsoft.com/office/drawing/2014/main" xmlns="" id="{96CC60B7-7665-4CCA-95B5-AD02BB462848}"/>
              </a:ext>
            </a:extLst>
          </p:cNvPr>
          <p:cNvSpPr>
            <a:spLocks noChangeAspect="1"/>
          </p:cNvSpPr>
          <p:nvPr/>
        </p:nvSpPr>
        <p:spPr>
          <a:xfrm rot="13500000">
            <a:off x="5136843" y="4981957"/>
            <a:ext cx="270000" cy="270000"/>
          </a:xfrm>
          <a:prstGeom prst="rtTriangle">
            <a:avLst/>
          </a:prstGeom>
          <a:solidFill>
            <a:srgbClr val="71B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winkliges Dreieck 21">
            <a:extLst>
              <a:ext uri="{FF2B5EF4-FFF2-40B4-BE49-F238E27FC236}">
                <a16:creationId xmlns:a16="http://schemas.microsoft.com/office/drawing/2014/main" xmlns="" id="{3B80810E-4412-4EA9-B05D-E3E0E016FDAF}"/>
              </a:ext>
            </a:extLst>
          </p:cNvPr>
          <p:cNvSpPr>
            <a:spLocks noChangeAspect="1"/>
          </p:cNvSpPr>
          <p:nvPr/>
        </p:nvSpPr>
        <p:spPr>
          <a:xfrm rot="13500000">
            <a:off x="5140914" y="5771999"/>
            <a:ext cx="270000" cy="270000"/>
          </a:xfrm>
          <a:prstGeom prst="rtTriangle">
            <a:avLst/>
          </a:prstGeom>
          <a:solidFill>
            <a:srgbClr val="AAA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Inhaltsplatzhalter 9">
            <a:extLst>
              <a:ext uri="{FF2B5EF4-FFF2-40B4-BE49-F238E27FC236}">
                <a16:creationId xmlns:a16="http://schemas.microsoft.com/office/drawing/2014/main" xmlns="" id="{862C5F02-9215-41A0-A71B-E47C05693FB5}"/>
              </a:ext>
            </a:extLst>
          </p:cNvPr>
          <p:cNvSpPr txBox="1">
            <a:spLocks/>
          </p:cNvSpPr>
          <p:nvPr/>
        </p:nvSpPr>
        <p:spPr>
          <a:xfrm>
            <a:off x="5772141" y="3345790"/>
            <a:ext cx="3492499" cy="87553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de-DE" sz="1400" b="1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Unterstützungskasse</a:t>
            </a:r>
            <a:endParaRPr lang="de-DE" sz="14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Unbegrenzte Beitragshöhe</a:t>
            </a:r>
          </a:p>
          <a:p>
            <a:pPr>
              <a:spcBef>
                <a:spcPts val="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Laufende Beitragszahlung</a:t>
            </a:r>
          </a:p>
        </p:txBody>
      </p:sp>
      <p:sp>
        <p:nvSpPr>
          <p:cNvPr id="25" name="Inhaltsplatzhalter 9">
            <a:extLst>
              <a:ext uri="{FF2B5EF4-FFF2-40B4-BE49-F238E27FC236}">
                <a16:creationId xmlns:a16="http://schemas.microsoft.com/office/drawing/2014/main" xmlns="" id="{D5712604-DBCE-498F-9548-BA8BA75D99FE}"/>
              </a:ext>
            </a:extLst>
          </p:cNvPr>
          <p:cNvSpPr txBox="1">
            <a:spLocks/>
          </p:cNvSpPr>
          <p:nvPr/>
        </p:nvSpPr>
        <p:spPr>
          <a:xfrm>
            <a:off x="5772140" y="4742441"/>
            <a:ext cx="4145653" cy="6999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de-DE" sz="1400" b="1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Direktversicherung</a:t>
            </a:r>
            <a:endParaRPr lang="de-DE" sz="14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Beitragshöhe ist begrenzt (</a:t>
            </a:r>
            <a:r>
              <a:rPr lang="de-DE" sz="1400" dirty="0" smtClean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2026: 8.112 </a:t>
            </a: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€</a:t>
            </a:r>
            <a:r>
              <a:rPr lang="de-DE" sz="1400" kern="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p. a.)</a:t>
            </a:r>
          </a:p>
          <a:p>
            <a:pPr>
              <a:spcBef>
                <a:spcPts val="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Laufende Beitragszahlung</a:t>
            </a:r>
          </a:p>
        </p:txBody>
      </p:sp>
      <p:sp>
        <p:nvSpPr>
          <p:cNvPr id="26" name="Inhaltsplatzhalter 9">
            <a:extLst>
              <a:ext uri="{FF2B5EF4-FFF2-40B4-BE49-F238E27FC236}">
                <a16:creationId xmlns:a16="http://schemas.microsoft.com/office/drawing/2014/main" xmlns="" id="{EA0276CF-7748-4133-887E-5A234B4178F1}"/>
              </a:ext>
            </a:extLst>
          </p:cNvPr>
          <p:cNvSpPr txBox="1">
            <a:spLocks/>
          </p:cNvSpPr>
          <p:nvPr/>
        </p:nvSpPr>
        <p:spPr>
          <a:xfrm>
            <a:off x="5772140" y="5649614"/>
            <a:ext cx="3124160" cy="53450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400" b="1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Sofern Ansprüche bestehen</a:t>
            </a:r>
            <a:endParaRPr lang="de-DE" sz="14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476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A2139336-3B2C-4C77-BE16-F152187E3B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A3257A80-1FBB-47A1-970F-AD5C80B4E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ERMITTLUNG DES ERTRAGSTEUERSATZES AUF EBENE </a:t>
            </a:r>
            <a:br>
              <a:rPr lang="de-DE" dirty="0"/>
            </a:br>
            <a:r>
              <a:rPr lang="de-DE" dirty="0"/>
              <a:t>DER GMBH UND GESELLSCHAFTER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E7360BDC-D16F-4345-B8AA-2F2CB975DA6C}"/>
              </a:ext>
            </a:extLst>
          </p:cNvPr>
          <p:cNvSpPr/>
          <p:nvPr/>
        </p:nvSpPr>
        <p:spPr>
          <a:xfrm>
            <a:off x="380684" y="6013427"/>
            <a:ext cx="11691000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de-DE" b="1" kern="0" dirty="0">
                <a:solidFill>
                  <a:srgbClr val="1D2D4B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Wandeln Sie Ihre betriebliche Steuerlast </a:t>
            </a:r>
            <a:r>
              <a:rPr lang="de-DE" b="1" u="sng" kern="0" dirty="0">
                <a:solidFill>
                  <a:srgbClr val="1D2D4B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daher </a:t>
            </a:r>
            <a:r>
              <a:rPr lang="de-DE" b="1" kern="0" dirty="0">
                <a:solidFill>
                  <a:srgbClr val="1D2D4B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rechtssicher und steueroptimiert in Privatvermögen um!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de-DE" b="1" kern="0" dirty="0">
                <a:solidFill>
                  <a:srgbClr val="137C9B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Lösung: Beiträge zum Aufbau Ihrer Altersvorsorge sind </a:t>
            </a:r>
            <a:r>
              <a:rPr lang="de-DE" b="1" i="1" u="sng" kern="0" dirty="0">
                <a:solidFill>
                  <a:srgbClr val="137C9B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Betriebsausgaben.</a:t>
            </a:r>
          </a:p>
        </p:txBody>
      </p:sp>
      <p:graphicFrame>
        <p:nvGraphicFramePr>
          <p:cNvPr id="13" name="Tabellenplatzhalter 7">
            <a:extLst>
              <a:ext uri="{FF2B5EF4-FFF2-40B4-BE49-F238E27FC236}">
                <a16:creationId xmlns:a16="http://schemas.microsoft.com/office/drawing/2014/main" xmlns="" id="{AF867EB5-4352-4B0C-8FA1-FD8A24B06C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8269699"/>
              </p:ext>
            </p:extLst>
          </p:nvPr>
        </p:nvGraphicFramePr>
        <p:xfrm>
          <a:off x="2111093" y="1711176"/>
          <a:ext cx="3848274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3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16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105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656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868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1696">
                <a:tc gridSpan="5">
                  <a:txBody>
                    <a:bodyPr/>
                    <a:lstStyle/>
                    <a:p>
                      <a:pPr algn="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Annahme: Hebesatz 400 %                                           </a:t>
                      </a:r>
                      <a:r>
                        <a:rPr lang="de-DE" sz="10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Belastung                                      Gesellschaft</a:t>
                      </a:r>
                      <a:endParaRPr lang="de-DE" sz="1000" b="1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</a:t>
                      </a:r>
                    </a:p>
                  </a:txBody>
                  <a:tcPr marL="88261" marR="88261" anchor="ctr">
                    <a:lnB w="38100" cmpd="sng">
                      <a:noFill/>
                    </a:lnB>
                    <a:solidFill>
                      <a:srgbClr val="E7ECE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solidFill>
                      <a:srgbClr val="5C87A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solidFill>
                      <a:srgbClr val="5C87A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Belastung Gesellschaft</a:t>
                      </a:r>
                    </a:p>
                  </a:txBody>
                  <a:tcPr marL="88261" marR="88261" anchor="ctr">
                    <a:solidFill>
                      <a:srgbClr val="5C87A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Belastung Gesellschaft</a:t>
                      </a:r>
                    </a:p>
                  </a:txBody>
                  <a:tcPr marL="88261" marR="88261" anchor="ctr"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7858">
                <a:tc>
                  <a:txBody>
                    <a:bodyPr/>
                    <a:lstStyle/>
                    <a:p>
                      <a:pPr algn="l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Steuerpfl. Gewinn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00" b="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00" b="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100,00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endParaRPr lang="de-DE" sz="100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7858">
                <a:tc>
                  <a:txBody>
                    <a:bodyPr/>
                    <a:lstStyle/>
                    <a:p>
                      <a:pPr algn="l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Gewerbesteuer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3,5 %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14,00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00" b="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de-DE" sz="140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7858">
                <a:tc>
                  <a:txBody>
                    <a:bodyPr/>
                    <a:lstStyle/>
                    <a:p>
                      <a:pPr algn="l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Körperschaftsteuer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15 %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15,00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00" b="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de-DE" sz="140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5198">
                <a:tc>
                  <a:txBody>
                    <a:bodyPr/>
                    <a:lstStyle/>
                    <a:p>
                      <a:pPr algn="l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Soli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5,5 %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0,83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00" b="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de-DE" sz="140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5198">
                <a:tc gridSpan="3">
                  <a:txBody>
                    <a:bodyPr/>
                    <a:lstStyle/>
                    <a:p>
                      <a:pPr algn="l"/>
                      <a:r>
                        <a:rPr lang="de-D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Ertragsteuer</a:t>
                      </a:r>
                    </a:p>
                  </a:txBody>
                  <a:tcPr marL="88261" marR="8826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87A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40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40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-29,83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29,83 %</a:t>
                      </a:r>
                    </a:p>
                  </a:txBody>
                  <a:tcPr marL="88261" marR="8826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5198">
                <a:tc gridSpan="3">
                  <a:txBody>
                    <a:bodyPr/>
                    <a:lstStyle/>
                    <a:p>
                      <a:pPr algn="l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Netto</a:t>
                      </a:r>
                    </a:p>
                  </a:txBody>
                  <a:tcPr marL="88261" marR="8826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70,17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9293415"/>
                  </a:ext>
                </a:extLst>
              </a:tr>
            </a:tbl>
          </a:graphicData>
        </a:graphic>
      </p:graphicFrame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xmlns="" id="{D182A738-BDE2-4EE0-B588-E98B8C650CBF}"/>
              </a:ext>
            </a:extLst>
          </p:cNvPr>
          <p:cNvCxnSpPr>
            <a:cxnSpLocks/>
          </p:cNvCxnSpPr>
          <p:nvPr/>
        </p:nvCxnSpPr>
        <p:spPr>
          <a:xfrm>
            <a:off x="5581401" y="2231568"/>
            <a:ext cx="0" cy="940945"/>
          </a:xfrm>
          <a:prstGeom prst="straightConnector1">
            <a:avLst/>
          </a:prstGeom>
          <a:ln w="19050">
            <a:solidFill>
              <a:srgbClr val="1D2D4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Tabellenplatzhalter 7">
            <a:extLst>
              <a:ext uri="{FF2B5EF4-FFF2-40B4-BE49-F238E27FC236}">
                <a16:creationId xmlns:a16="http://schemas.microsoft.com/office/drawing/2014/main" xmlns="" id="{D63B06AB-E9F3-472A-AFB1-F62C2D3495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1081475"/>
              </p:ext>
            </p:extLst>
          </p:nvPr>
        </p:nvGraphicFramePr>
        <p:xfrm>
          <a:off x="2155371" y="3833209"/>
          <a:ext cx="3848274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3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16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105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656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868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1696">
                <a:tc gridSpan="5">
                  <a:txBody>
                    <a:bodyPr/>
                    <a:lstStyle/>
                    <a:p>
                      <a:pPr algn="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Annahme: Anteile im Privatvermögen                           </a:t>
                      </a:r>
                      <a:r>
                        <a:rPr lang="de-DE" sz="10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Belastung                                      Gesellschafter</a:t>
                      </a:r>
                      <a:endParaRPr lang="de-DE" sz="1000" b="1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</a:t>
                      </a:r>
                    </a:p>
                  </a:txBody>
                  <a:tcPr marL="88261" marR="88261" anchor="ctr">
                    <a:lnB w="38100" cmpd="sng">
                      <a:noFill/>
                    </a:lnB>
                    <a:solidFill>
                      <a:srgbClr val="E7ECE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solidFill>
                      <a:srgbClr val="5C87A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solidFill>
                      <a:srgbClr val="5C87A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Belastung Gesellschaft</a:t>
                      </a:r>
                    </a:p>
                  </a:txBody>
                  <a:tcPr marL="88261" marR="88261" anchor="ctr">
                    <a:solidFill>
                      <a:srgbClr val="5C87A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Belastung Gesellschaft</a:t>
                      </a:r>
                    </a:p>
                  </a:txBody>
                  <a:tcPr marL="88261" marR="88261" anchor="ctr"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7858">
                <a:tc>
                  <a:txBody>
                    <a:bodyPr/>
                    <a:lstStyle/>
                    <a:p>
                      <a:pPr algn="l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Ausschüttungsfähig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00" b="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00" b="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70,17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de-DE" sz="100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7858">
                <a:tc>
                  <a:txBody>
                    <a:bodyPr/>
                    <a:lstStyle/>
                    <a:p>
                      <a:pPr algn="l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Abgeltungssteuer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25 %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17,54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00" b="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de-DE" sz="140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78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Soli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5,5 %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0,96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00" b="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de-DE" sz="140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5198">
                <a:tc gridSpan="3">
                  <a:txBody>
                    <a:bodyPr/>
                    <a:lstStyle/>
                    <a:p>
                      <a:pPr algn="l"/>
                      <a:r>
                        <a:rPr lang="de-D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Ertragsteuer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87A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40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40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-18,50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18,50 %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5198">
                <a:tc gridSpan="3">
                  <a:txBody>
                    <a:bodyPr/>
                    <a:lstStyle/>
                    <a:p>
                      <a:pPr algn="l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Netto</a:t>
                      </a:r>
                    </a:p>
                  </a:txBody>
                  <a:tcPr marL="88261" marR="8826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51,67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9293415"/>
                  </a:ext>
                </a:extLst>
              </a:tr>
            </a:tbl>
          </a:graphicData>
        </a:graphic>
      </p:graphicFrame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xmlns="" id="{F804333F-09C5-455D-A9D2-D57C6D1E6C4A}"/>
              </a:ext>
            </a:extLst>
          </p:cNvPr>
          <p:cNvCxnSpPr>
            <a:cxnSpLocks/>
          </p:cNvCxnSpPr>
          <p:nvPr/>
        </p:nvCxnSpPr>
        <p:spPr>
          <a:xfrm>
            <a:off x="5589045" y="4368576"/>
            <a:ext cx="0" cy="675921"/>
          </a:xfrm>
          <a:prstGeom prst="straightConnector1">
            <a:avLst/>
          </a:prstGeom>
          <a:ln w="19050">
            <a:solidFill>
              <a:srgbClr val="1D2D4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Tabellenplatzhalter 7">
            <a:extLst>
              <a:ext uri="{FF2B5EF4-FFF2-40B4-BE49-F238E27FC236}">
                <a16:creationId xmlns:a16="http://schemas.microsoft.com/office/drawing/2014/main" xmlns="" id="{901392B4-80E5-4D74-80B0-9DD408659C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0330445"/>
              </p:ext>
            </p:extLst>
          </p:nvPr>
        </p:nvGraphicFramePr>
        <p:xfrm>
          <a:off x="6627649" y="2787390"/>
          <a:ext cx="3070427" cy="1734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20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61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22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7251">
                <a:tc gridSpan="3">
                  <a:txBody>
                    <a:bodyPr/>
                    <a:lstStyle/>
                    <a:p>
                      <a:pPr algn="l"/>
                      <a:r>
                        <a:rPr lang="de-DE" sz="1000" b="1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Gesamtbelastung</a:t>
                      </a:r>
                    </a:p>
                  </a:txBody>
                  <a:tcPr marL="88261" marR="88261" anchor="ctr">
                    <a:lnB w="38100" cmpd="sng">
                      <a:noFill/>
                    </a:lnB>
                    <a:solidFill>
                      <a:srgbClr val="E7ECE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solidFill>
                      <a:srgbClr val="5C87A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0924">
                <a:tc>
                  <a:txBody>
                    <a:bodyPr/>
                    <a:lstStyle/>
                    <a:p>
                      <a:pPr algn="l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Steuerpfl. Gewinn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000" b="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1501">
                <a:tc>
                  <a:txBody>
                    <a:bodyPr/>
                    <a:lstStyle/>
                    <a:p>
                      <a:pPr algn="l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Gesellschaft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29,83 %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-29,83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0924">
                <a:tc>
                  <a:txBody>
                    <a:bodyPr/>
                    <a:lstStyle/>
                    <a:p>
                      <a:pPr algn="l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Gesellschafter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18,50 %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-18,50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0924">
                <a:tc gridSpan="2">
                  <a:txBody>
                    <a:bodyPr/>
                    <a:lstStyle/>
                    <a:p>
                      <a:pPr algn="l"/>
                      <a:r>
                        <a:rPr lang="de-DE" sz="1000" b="1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Netto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5,5 %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1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51,67</a:t>
                      </a:r>
                    </a:p>
                  </a:txBody>
                  <a:tcPr marL="88261" marR="882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0924">
                <a:tc>
                  <a:txBody>
                    <a:bodyPr/>
                    <a:lstStyle/>
                    <a:p>
                      <a:pPr algn="l"/>
                      <a:r>
                        <a:rPr lang="de-D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Ertragssteuer</a:t>
                      </a:r>
                    </a:p>
                  </a:txBody>
                  <a:tcPr marL="88261" marR="8826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48,33 %</a:t>
                      </a:r>
                    </a:p>
                  </a:txBody>
                  <a:tcPr marL="88261" marR="88261" anchor="ctr">
                    <a:lnL>
                      <a:noFill/>
                    </a:lnL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48,33</a:t>
                      </a:r>
                    </a:p>
                  </a:txBody>
                  <a:tcPr marL="88261" marR="88261" anchor="ctr"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7" name="Ellipse 6">
            <a:extLst>
              <a:ext uri="{FF2B5EF4-FFF2-40B4-BE49-F238E27FC236}">
                <a16:creationId xmlns:a16="http://schemas.microsoft.com/office/drawing/2014/main" xmlns="" id="{2E3FD512-C9BD-4DD1-A8C7-C28BFFF89D47}"/>
              </a:ext>
            </a:extLst>
          </p:cNvPr>
          <p:cNvSpPr/>
          <p:nvPr/>
        </p:nvSpPr>
        <p:spPr>
          <a:xfrm>
            <a:off x="8168413" y="3491037"/>
            <a:ext cx="883807" cy="533684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xmlns="" id="{75D58C97-A150-406F-A048-865C29B68B14}"/>
              </a:ext>
            </a:extLst>
          </p:cNvPr>
          <p:cNvSpPr/>
          <p:nvPr/>
        </p:nvSpPr>
        <p:spPr>
          <a:xfrm>
            <a:off x="8324780" y="4172852"/>
            <a:ext cx="615266" cy="422943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Geschweifte Klammer rechts 7">
            <a:extLst>
              <a:ext uri="{FF2B5EF4-FFF2-40B4-BE49-F238E27FC236}">
                <a16:creationId xmlns:a16="http://schemas.microsoft.com/office/drawing/2014/main" xmlns="" id="{0CAB702E-FCF1-49E4-804C-14102621E91F}"/>
              </a:ext>
            </a:extLst>
          </p:cNvPr>
          <p:cNvSpPr/>
          <p:nvPr/>
        </p:nvSpPr>
        <p:spPr>
          <a:xfrm>
            <a:off x="6166093" y="2231568"/>
            <a:ext cx="170313" cy="3104578"/>
          </a:xfrm>
          <a:prstGeom prst="rightBrace">
            <a:avLst>
              <a:gd name="adj1" fmla="val 0"/>
              <a:gd name="adj2" fmla="val 50000"/>
            </a:avLst>
          </a:prstGeom>
          <a:ln w="19050">
            <a:solidFill>
              <a:srgbClr val="1D2D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xmlns="" id="{931C92AA-0A7F-4C38-A844-11A610B62D2E}"/>
              </a:ext>
            </a:extLst>
          </p:cNvPr>
          <p:cNvSpPr txBox="1"/>
          <p:nvPr/>
        </p:nvSpPr>
        <p:spPr>
          <a:xfrm>
            <a:off x="6605383" y="1749040"/>
            <a:ext cx="37603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Relevant für KMU</a:t>
            </a:r>
          </a:p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(Arbeitnehmer/GGF/GF/Vorstände)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41393BE3-056A-45D1-9120-C99E193B98E2}"/>
              </a:ext>
            </a:extLst>
          </p:cNvPr>
          <p:cNvSpPr txBox="1"/>
          <p:nvPr/>
        </p:nvSpPr>
        <p:spPr>
          <a:xfrm>
            <a:off x="6691615" y="5090011"/>
            <a:ext cx="49242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Abb. 1: Beispiel für die Ermittlung des Ertragsteuersatzes auf Ebene der GmbH </a:t>
            </a:r>
          </a:p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und Gesellschafter</a:t>
            </a:r>
          </a:p>
        </p:txBody>
      </p:sp>
    </p:spTree>
    <p:extLst>
      <p:ext uri="{BB962C8B-B14F-4D97-AF65-F5344CB8AC3E}">
        <p14:creationId xmlns:p14="http://schemas.microsoft.com/office/powerpoint/2010/main" val="91500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76A1A0D5-4E31-49BB-B970-CD2802E667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A1AE6470-8530-4062-92C8-A99427554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STEUERLICHE ANERKENNUNG EINER VERSORGUNGSZUSAGE AN EINEN GGF (I)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xmlns="" id="{23717EDA-9CE0-4B91-A071-9A32D8AAF2BE}"/>
              </a:ext>
            </a:extLst>
          </p:cNvPr>
          <p:cNvSpPr txBox="1">
            <a:spLocks/>
          </p:cNvSpPr>
          <p:nvPr/>
        </p:nvSpPr>
        <p:spPr>
          <a:xfrm>
            <a:off x="240239" y="1711655"/>
            <a:ext cx="10562168" cy="49799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D2D4B"/>
              </a:buClr>
              <a:buFont typeface="Wingdings" panose="05000000000000000000" pitchFamily="2" charset="2"/>
              <a:buChar char="§"/>
              <a:tabLst>
                <a:tab pos="384175" algn="l"/>
              </a:tabLst>
            </a:pPr>
            <a:r>
              <a:rPr lang="de-DE" sz="1600" dirty="0">
                <a:solidFill>
                  <a:srgbClr val="1D2D4B"/>
                </a:solidFill>
                <a:latin typeface="Arial" charset="0"/>
              </a:rPr>
              <a:t>Wird einem GGF eine Zusage erteilt oder wird diese geändert, </a:t>
            </a:r>
            <a:r>
              <a:rPr lang="de-DE" sz="1600" b="1" dirty="0">
                <a:solidFill>
                  <a:srgbClr val="1D2D4B"/>
                </a:solidFill>
                <a:latin typeface="Arial" charset="0"/>
              </a:rPr>
              <a:t>müssen</a:t>
            </a:r>
            <a:r>
              <a:rPr lang="de-DE" sz="1600" dirty="0">
                <a:solidFill>
                  <a:srgbClr val="1D2D4B"/>
                </a:solidFill>
                <a:latin typeface="Arial" charset="0"/>
              </a:rPr>
              <a:t> für die steuerliche Anerkennung bestimmte Kriterien eingehalten werden.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Clr>
                <a:srgbClr val="1D2D4B"/>
              </a:buClr>
              <a:buNone/>
              <a:tabLst>
                <a:tab pos="384175" algn="l"/>
              </a:tabLst>
            </a:pPr>
            <a:endParaRPr lang="de-DE" sz="1600" dirty="0">
              <a:solidFill>
                <a:srgbClr val="1D2D4B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1D2D4B"/>
              </a:buClr>
              <a:buFont typeface="Wingdings" panose="05000000000000000000" pitchFamily="2" charset="2"/>
              <a:buChar char="§"/>
              <a:tabLst>
                <a:tab pos="384175" algn="l"/>
              </a:tabLst>
            </a:pPr>
            <a:r>
              <a:rPr lang="de-DE" sz="1600" dirty="0">
                <a:solidFill>
                  <a:srgbClr val="1D2D4B"/>
                </a:solidFill>
                <a:latin typeface="Arial" charset="0"/>
              </a:rPr>
              <a:t>Dies ist der Tatsache geschuldet, dass GGF aufgrund Ihrer Kapitalbeteiligung einen wesentlich stärkeren Einfluss auf die Erteilung und Gestaltung der eigenen Zusage ausüben können als normale Arbeitnehmer.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Clr>
                <a:srgbClr val="1D2D4B"/>
              </a:buClr>
              <a:buNone/>
              <a:tabLst>
                <a:tab pos="384175" algn="l"/>
              </a:tabLst>
            </a:pPr>
            <a:endParaRPr lang="de-DE" sz="1800" dirty="0">
              <a:solidFill>
                <a:srgbClr val="1D2D4B"/>
              </a:solidFill>
              <a:latin typeface="Arial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Clr>
                <a:srgbClr val="1D2D4B"/>
              </a:buClr>
              <a:buNone/>
              <a:tabLst>
                <a:tab pos="384175" algn="l"/>
              </a:tabLst>
            </a:pPr>
            <a:r>
              <a:rPr lang="de-DE" sz="1800" b="1" dirty="0">
                <a:solidFill>
                  <a:srgbClr val="1D2D4B"/>
                </a:solidFill>
                <a:latin typeface="Arial" charset="0"/>
              </a:rPr>
              <a:t>Voraussetzungen:</a:t>
            </a:r>
          </a:p>
          <a:p>
            <a:pPr lvl="1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D2D4B"/>
              </a:buClr>
              <a:buFont typeface="Wingdings" panose="05000000000000000000" pitchFamily="2" charset="2"/>
              <a:buChar char="§"/>
              <a:tabLst>
                <a:tab pos="384175" algn="l"/>
              </a:tabLst>
            </a:pPr>
            <a:r>
              <a:rPr lang="de-DE" sz="1600" dirty="0">
                <a:solidFill>
                  <a:srgbClr val="1D2D4B"/>
                </a:solidFill>
                <a:latin typeface="Arial" charset="0"/>
              </a:rPr>
              <a:t>Wirksamer Anstellungsvertrag</a:t>
            </a:r>
          </a:p>
          <a:p>
            <a:pPr lvl="1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D2D4B"/>
              </a:buClr>
              <a:buFont typeface="Wingdings" panose="05000000000000000000" pitchFamily="2" charset="2"/>
              <a:buChar char="§"/>
              <a:tabLst>
                <a:tab pos="384175" algn="l"/>
              </a:tabLst>
            </a:pPr>
            <a:r>
              <a:rPr lang="de-DE" sz="1600" dirty="0">
                <a:solidFill>
                  <a:srgbClr val="1D2D4B"/>
                </a:solidFill>
                <a:latin typeface="Arial" charset="0"/>
              </a:rPr>
              <a:t>Erstes Dienstverhältnis</a:t>
            </a:r>
          </a:p>
          <a:p>
            <a:pPr lvl="1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D2D4B"/>
              </a:buClr>
              <a:buFont typeface="Wingdings" panose="05000000000000000000" pitchFamily="2" charset="2"/>
              <a:buChar char="§"/>
              <a:tabLst>
                <a:tab pos="384175" algn="l"/>
              </a:tabLst>
            </a:pPr>
            <a:r>
              <a:rPr lang="de-DE" sz="1600" dirty="0">
                <a:solidFill>
                  <a:srgbClr val="1D2D4B"/>
                </a:solidFill>
                <a:latin typeface="Arial" charset="0"/>
              </a:rPr>
              <a:t>Schriftform</a:t>
            </a:r>
          </a:p>
          <a:p>
            <a:pPr lvl="1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D2D4B"/>
              </a:buClr>
              <a:buFont typeface="Wingdings" panose="05000000000000000000" pitchFamily="2" charset="2"/>
              <a:buChar char="§"/>
              <a:tabLst>
                <a:tab pos="384175" algn="l"/>
              </a:tabLst>
            </a:pPr>
            <a:r>
              <a:rPr lang="de-DE" sz="1600" dirty="0">
                <a:solidFill>
                  <a:srgbClr val="1D2D4B"/>
                </a:solidFill>
                <a:latin typeface="Arial" charset="0"/>
              </a:rPr>
              <a:t>Zivilrechtliche Wirksamkeit</a:t>
            </a:r>
          </a:p>
          <a:p>
            <a:pPr lvl="1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D2D4B"/>
              </a:buClr>
              <a:buFont typeface="Wingdings" panose="05000000000000000000" pitchFamily="2" charset="2"/>
              <a:buChar char="§"/>
              <a:tabLst>
                <a:tab pos="384175" algn="l"/>
              </a:tabLst>
            </a:pPr>
            <a:r>
              <a:rPr lang="de-DE" sz="1600" dirty="0">
                <a:solidFill>
                  <a:srgbClr val="1D2D4B"/>
                </a:solidFill>
                <a:latin typeface="Arial" charset="0"/>
              </a:rPr>
              <a:t>Befreiung vom Selbstkontrahierungsverbot</a:t>
            </a:r>
          </a:p>
          <a:p>
            <a:pPr lvl="1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D2D4B"/>
              </a:buClr>
              <a:buFont typeface="Wingdings" panose="05000000000000000000" pitchFamily="2" charset="2"/>
              <a:buChar char="§"/>
              <a:tabLst>
                <a:tab pos="384175" algn="l"/>
              </a:tabLst>
            </a:pPr>
            <a:r>
              <a:rPr lang="de-DE" sz="1600" dirty="0">
                <a:solidFill>
                  <a:srgbClr val="1D2D4B"/>
                </a:solidFill>
                <a:latin typeface="Arial" charset="0"/>
              </a:rPr>
              <a:t>Gesellschafterbeschluss</a:t>
            </a:r>
          </a:p>
          <a:p>
            <a:pPr lvl="1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D2D4B"/>
              </a:buClr>
              <a:buFont typeface="Wingdings" panose="05000000000000000000" pitchFamily="2" charset="2"/>
              <a:buChar char="§"/>
              <a:tabLst>
                <a:tab pos="384175" algn="l"/>
              </a:tabLst>
            </a:pPr>
            <a:r>
              <a:rPr lang="de-DE" sz="1600" dirty="0">
                <a:solidFill>
                  <a:srgbClr val="1D2D4B"/>
                </a:solidFill>
                <a:latin typeface="Arial" charset="0"/>
              </a:rPr>
              <a:t>Angemessenheit der Gesamtvergütung</a:t>
            </a:r>
          </a:p>
          <a:p>
            <a:pPr lvl="1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D2D4B"/>
              </a:buClr>
              <a:buFont typeface="Wingdings" panose="05000000000000000000" pitchFamily="2" charset="2"/>
              <a:buChar char="§"/>
              <a:tabLst>
                <a:tab pos="384175" algn="l"/>
              </a:tabLst>
            </a:pPr>
            <a:r>
              <a:rPr lang="de-DE" sz="1600" dirty="0">
                <a:solidFill>
                  <a:srgbClr val="1D2D4B"/>
                </a:solidFill>
                <a:latin typeface="Arial" charset="0"/>
              </a:rPr>
              <a:t>Nachzahlungsverbot (beherrschender GGF)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1D2D4B"/>
              </a:buClr>
              <a:buFont typeface="Wingdings" panose="05000000000000000000" pitchFamily="2" charset="2"/>
              <a:buChar char="§"/>
              <a:tabLst>
                <a:tab pos="384175" algn="l"/>
              </a:tabLst>
            </a:pPr>
            <a:endParaRPr lang="de-DE" sz="1600" dirty="0">
              <a:solidFill>
                <a:srgbClr val="1D2D4B"/>
              </a:solidFill>
              <a:latin typeface="Arial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37530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A04B2D6E-4C19-421C-B765-EA96BE5D48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3F3F798E-4022-46C9-A258-058E7813F8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605" y="1809281"/>
            <a:ext cx="11342969" cy="4454786"/>
          </a:xfrm>
        </p:spPr>
        <p:txBody>
          <a:bodyPr/>
          <a:lstStyle/>
          <a:p>
            <a:r>
              <a:rPr lang="de-DE" dirty="0">
                <a:solidFill>
                  <a:srgbClr val="137C9B"/>
                </a:solidFill>
              </a:rPr>
              <a:t>Überversorgung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Eine Überversorgung wird angenommen, wenn die </a:t>
            </a:r>
            <a:r>
              <a:rPr lang="de-DE" sz="1600" b="1" dirty="0"/>
              <a:t>gesamte Altersversorgung </a:t>
            </a:r>
            <a:r>
              <a:rPr lang="de-DE" sz="1600" dirty="0"/>
              <a:t>am jeweiligen Bilanzstichtag </a:t>
            </a:r>
            <a:r>
              <a:rPr lang="de-DE" sz="1600" b="1" dirty="0"/>
              <a:t>75 % der letzten Aktivbezüge </a:t>
            </a:r>
            <a:r>
              <a:rPr lang="de-DE" sz="1600" dirty="0"/>
              <a:t>des Versorgungsberechtigten übersteigt. Hierzu zählen: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Barbezüge inkl. Weihnachtsgeld o. ä.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Sachbezüge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Durchschnitt der variablen Gehaltsbestandteile der letzten 5 Jahre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Beiträge zu versicherungsförmigen Durchführungswegen</a:t>
            </a:r>
          </a:p>
          <a:p>
            <a:r>
              <a:rPr lang="de-DE" dirty="0">
                <a:solidFill>
                  <a:srgbClr val="137C9B"/>
                </a:solidFill>
              </a:rPr>
              <a:t>Keine Prüfung bei: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Entgeltabhängigen Zusagen („x % des Aktivgehaltes“)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Beitragsorientierten Leistungszusagen oder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Entgeltumwandlungszusagen, da hier keine Vorwegnahme zukünftiger Einkommenstrends zu erwarten ist</a:t>
            </a:r>
          </a:p>
          <a:p>
            <a:endParaRPr lang="de-DE" dirty="0">
              <a:solidFill>
                <a:srgbClr val="1D2D4B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xmlns="" id="{5C66678E-8B0D-4C94-9460-CFE97FDF8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STEUERLICHE ANERKENNUNG EINER VERSORGUNGSZUSAGE AN EINEN GGF (II)</a:t>
            </a:r>
          </a:p>
        </p:txBody>
      </p:sp>
    </p:spTree>
    <p:extLst>
      <p:ext uri="{BB962C8B-B14F-4D97-AF65-F5344CB8AC3E}">
        <p14:creationId xmlns:p14="http://schemas.microsoft.com/office/powerpoint/2010/main" val="266840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B35B946F-ABCF-4257-AB92-210FC6464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91C1A04-EF72-4896-86DE-07E976E20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605" y="1809281"/>
            <a:ext cx="11342969" cy="4719706"/>
          </a:xfrm>
        </p:spPr>
        <p:txBody>
          <a:bodyPr/>
          <a:lstStyle/>
          <a:p>
            <a:r>
              <a:rPr lang="de-DE" dirty="0"/>
              <a:t>Folgende Anforderungen müssen laut Finanzverwaltung und Rechtsprechung erfüllt sein, damit keine </a:t>
            </a:r>
            <a:r>
              <a:rPr lang="de-DE" dirty="0" err="1"/>
              <a:t>vGA</a:t>
            </a:r>
            <a:r>
              <a:rPr lang="de-DE" dirty="0"/>
              <a:t>* vorliegt: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Erdienbarkeit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Besondere Unverfallbarkeitsvoraussetzungen (Nachzahlungsverbot)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Probezeit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Angemessenheit der Bezüge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Ernsthaftigkeit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Finanzierungsendalter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Finanzierbarkeit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Üblichkeit</a:t>
            </a:r>
          </a:p>
          <a:p>
            <a:r>
              <a:rPr lang="de-DE" sz="1600" dirty="0">
                <a:solidFill>
                  <a:srgbClr val="137C9B"/>
                </a:solidFill>
              </a:rPr>
              <a:t>*Unter einer verdeckten Gewinnausschüttung (</a:t>
            </a:r>
            <a:r>
              <a:rPr lang="de-DE" sz="1600" dirty="0" err="1">
                <a:solidFill>
                  <a:srgbClr val="137C9B"/>
                </a:solidFill>
              </a:rPr>
              <a:t>vGA</a:t>
            </a:r>
            <a:r>
              <a:rPr lang="de-DE" sz="1600" dirty="0">
                <a:solidFill>
                  <a:srgbClr val="137C9B"/>
                </a:solidFill>
              </a:rPr>
              <a:t>) sind „unangemessene“ Vermögensvorteile zugunsten der Gesellschafter zu verstehen, welche den Gewinn der Gesellschaft gemindert haben und mit deren Hilfe steuerlich unbeachtliche Gewinnverwendung in steuerwirksame Betriebsausgaben transferiert werden sollte.“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B084C893-488D-4B3A-8DE2-C12F4D81E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STEUERLICHE ANERKENNUNG EINER VERSORGUNGSZUSAGE AN EINEN GGF (III)</a:t>
            </a:r>
          </a:p>
        </p:txBody>
      </p:sp>
    </p:spTree>
    <p:extLst>
      <p:ext uri="{BB962C8B-B14F-4D97-AF65-F5344CB8AC3E}">
        <p14:creationId xmlns:p14="http://schemas.microsoft.com/office/powerpoint/2010/main" val="1183456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7BD4C451-333D-450F-89BB-49DA9077E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19D7CFC5-FD2A-4E48-867B-F874405C2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BESTEHENDE VERSORGUNG – WENN VORHANDEN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70C7021B-4CAA-4B17-AA1D-DBA9976DF5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Hinweis: Bitte tragen Sie hier eigenständig die entsprechenden Werte ein</a:t>
            </a:r>
          </a:p>
        </p:txBody>
      </p:sp>
      <p:graphicFrame>
        <p:nvGraphicFramePr>
          <p:cNvPr id="7" name="Tabellenplatzhalter 7">
            <a:extLst>
              <a:ext uri="{FF2B5EF4-FFF2-40B4-BE49-F238E27FC236}">
                <a16:creationId xmlns:a16="http://schemas.microsoft.com/office/drawing/2014/main" xmlns="" id="{430D9510-0EE8-4DB7-A33E-50B70273F3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1387430"/>
              </p:ext>
            </p:extLst>
          </p:nvPr>
        </p:nvGraphicFramePr>
        <p:xfrm>
          <a:off x="479425" y="2387146"/>
          <a:ext cx="11233150" cy="3600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09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009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796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265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0504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879051"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 marL="88261" marR="88261" anchor="ctr"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700" dirty="0"/>
                    </a:p>
                  </a:txBody>
                  <a:tcPr marL="88261" marR="88261" anchor="ctr"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700" dirty="0"/>
                    </a:p>
                  </a:txBody>
                  <a:tcPr marL="88261" marR="88261" anchor="ctr"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700" dirty="0"/>
                    </a:p>
                  </a:txBody>
                  <a:tcPr marL="88261" marR="88261" anchor="ctr"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700" dirty="0"/>
                    </a:p>
                  </a:txBody>
                  <a:tcPr marL="88261" marR="88261" anchor="ctr"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4190">
                <a:tc>
                  <a:txBody>
                    <a:bodyPr/>
                    <a:lstStyle/>
                    <a:p>
                      <a:pPr algn="ctr"/>
                      <a:endParaRPr lang="de-DE" sz="2000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4190">
                <a:tc>
                  <a:txBody>
                    <a:bodyPr/>
                    <a:lstStyle/>
                    <a:p>
                      <a:pPr algn="ctr"/>
                      <a:endParaRPr lang="de-DE" sz="2000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E7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4190">
                <a:tc>
                  <a:txBody>
                    <a:bodyPr/>
                    <a:lstStyle/>
                    <a:p>
                      <a:pPr algn="ctr"/>
                      <a:endParaRPr lang="de-DE" sz="2000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4190">
                <a:tc>
                  <a:txBody>
                    <a:bodyPr/>
                    <a:lstStyle/>
                    <a:p>
                      <a:pPr algn="ctr"/>
                      <a:endParaRPr lang="de-DE" sz="2000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E7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4190">
                <a:tc>
                  <a:txBody>
                    <a:bodyPr/>
                    <a:lstStyle/>
                    <a:p>
                      <a:pPr algn="ctr"/>
                      <a:endParaRPr lang="de-DE" sz="2000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marL="88261" marR="88261" anchor="ctr">
                    <a:solidFill>
                      <a:srgbClr val="CCD7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551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A2C3A98D-BE54-48F3-A859-B5A8BE7003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FC28F92F-0ECD-4B18-969D-4E01FA474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GGF-VERSORGUNG: DIE ARBEITGEBERFINANZIERTE UNTERSTÜTZUNGSKASSE MIT RÜCKDECKUNG</a:t>
            </a:r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xmlns="" id="{8F2A7D86-EF83-4A17-B1ED-F47C495E58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500810"/>
              </p:ext>
            </p:extLst>
          </p:nvPr>
        </p:nvGraphicFramePr>
        <p:xfrm>
          <a:off x="478562" y="2384795"/>
          <a:ext cx="11234013" cy="4210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2466">
                  <a:extLst>
                    <a:ext uri="{9D8B030D-6E8A-4147-A177-3AD203B41FA5}">
                      <a16:colId xmlns:a16="http://schemas.microsoft.com/office/drawing/2014/main" xmlns="" val="3709786695"/>
                    </a:ext>
                  </a:extLst>
                </a:gridCol>
                <a:gridCol w="4044042">
                  <a:extLst>
                    <a:ext uri="{9D8B030D-6E8A-4147-A177-3AD203B41FA5}">
                      <a16:colId xmlns:a16="http://schemas.microsoft.com/office/drawing/2014/main" xmlns="" val="831345573"/>
                    </a:ext>
                  </a:extLst>
                </a:gridCol>
                <a:gridCol w="4337505">
                  <a:extLst>
                    <a:ext uri="{9D8B030D-6E8A-4147-A177-3AD203B41FA5}">
                      <a16:colId xmlns:a16="http://schemas.microsoft.com/office/drawing/2014/main" xmlns="" val="3299818289"/>
                    </a:ext>
                  </a:extLst>
                </a:gridCol>
              </a:tblGrid>
              <a:tr h="386548">
                <a:tc>
                  <a:txBody>
                    <a:bodyPr/>
                    <a:lstStyle/>
                    <a:p>
                      <a:endParaRPr lang="de-DE" sz="1600" b="0" i="0" baseline="0" dirty="0">
                        <a:latin typeface="Myriad Pro" panose="020B0503030403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Bei der GmbH</a:t>
                      </a:r>
                      <a:endParaRPr lang="de-DE" sz="1800" b="0" i="0" baseline="0" dirty="0">
                        <a:latin typeface="Myriad Pro" panose="020B0503030403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Beim GGF</a:t>
                      </a:r>
                      <a:endParaRPr lang="de-DE" sz="1800" b="0" i="0" baseline="0" dirty="0">
                        <a:latin typeface="Myriad Pro" panose="020B0503030403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3384477"/>
                  </a:ext>
                </a:extLst>
              </a:tr>
              <a:tr h="319355">
                <a:tc gridSpan="3">
                  <a:txBody>
                    <a:bodyPr/>
                    <a:lstStyle/>
                    <a:p>
                      <a:endParaRPr lang="de-DE" sz="1600" b="0" i="0" baseline="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7EC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02788230"/>
                  </a:ext>
                </a:extLst>
              </a:tr>
              <a:tr h="1714332">
                <a:tc>
                  <a:txBody>
                    <a:bodyPr/>
                    <a:lstStyle/>
                    <a:p>
                      <a:r>
                        <a:rPr lang="de-DE" sz="1600" b="0" i="0" baseline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Anwartschaftsphase</a:t>
                      </a:r>
                    </a:p>
                  </a:txBody>
                  <a:tcPr anchor="ctr"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0" i="0" baseline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Keine Bilanzberührung</a:t>
                      </a:r>
                    </a:p>
                    <a:p>
                      <a:endParaRPr lang="de-DE" sz="1600" b="0" i="0" baseline="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de-DE" sz="1600" b="0" i="0" baseline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Finanzielle Zuwendungen an die Unterstützungskasse in Höhe der Beiträge </a:t>
                      </a:r>
                    </a:p>
                    <a:p>
                      <a:r>
                        <a:rPr lang="de-DE" sz="1600" b="0" i="0" baseline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für eine Rückdeckungsversicherung entsprechend der Versorgungszusage </a:t>
                      </a:r>
                    </a:p>
                    <a:p>
                      <a:r>
                        <a:rPr lang="de-DE" sz="1600" b="0" i="0" baseline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sind Betriebsausgaben.</a:t>
                      </a:r>
                    </a:p>
                  </a:txBody>
                  <a:tcPr anchor="ctr"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0" i="0" baseline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Zusage hat in der Regel keine steuerlichen Auswirkungen</a:t>
                      </a:r>
                    </a:p>
                  </a:txBody>
                  <a:tcPr anchor="ctr">
                    <a:solidFill>
                      <a:srgbClr val="CCD7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7717584"/>
                  </a:ext>
                </a:extLst>
              </a:tr>
              <a:tr h="1690343">
                <a:tc>
                  <a:txBody>
                    <a:bodyPr/>
                    <a:lstStyle/>
                    <a:p>
                      <a:r>
                        <a:rPr lang="de-DE" sz="1600" b="0" i="0" baseline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Leistungsphase</a:t>
                      </a:r>
                    </a:p>
                  </a:txBody>
                  <a:tcPr anchor="ctr"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0" i="0" baseline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Für den Arbeitgeber ergeben sich in der Regel keine Auswirkungen</a:t>
                      </a:r>
                    </a:p>
                  </a:txBody>
                  <a:tcPr anchor="ctr"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0" i="0" baseline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Fällige Leistungen sind als Einkünfte aus nicht selbstständiger Arbeit zu versteuern</a:t>
                      </a:r>
                    </a:p>
                    <a:p>
                      <a:endParaRPr lang="de-DE" sz="1600" b="0" i="0" baseline="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de-DE" sz="1600" b="0" i="0" baseline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Bei Kapitalleistungen kommt zur Minderung der Steuerprogression die vorteilhafte Fünftelungsregelung zur Anwendung</a:t>
                      </a:r>
                    </a:p>
                  </a:txBody>
                  <a:tcPr anchor="ctr">
                    <a:solidFill>
                      <a:srgbClr val="E7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695110"/>
                  </a:ext>
                </a:extLst>
              </a:tr>
            </a:tbl>
          </a:graphicData>
        </a:graphic>
      </p:graphicFrame>
      <p:sp>
        <p:nvSpPr>
          <p:cNvPr id="13" name="Textplatzhalter 12">
            <a:extLst>
              <a:ext uri="{FF2B5EF4-FFF2-40B4-BE49-F238E27FC236}">
                <a16:creationId xmlns:a16="http://schemas.microsoft.com/office/drawing/2014/main" xmlns="" id="{84EE710B-31BF-4064-97DE-34DF3C0C58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475" y="1754987"/>
            <a:ext cx="11350026" cy="395680"/>
          </a:xfrm>
        </p:spPr>
        <p:txBody>
          <a:bodyPr/>
          <a:lstStyle/>
          <a:p>
            <a:r>
              <a:rPr lang="de-DE" dirty="0"/>
              <a:t>Die steuerrechtlichen Auswirkungen</a:t>
            </a:r>
          </a:p>
        </p:txBody>
      </p:sp>
    </p:spTree>
    <p:extLst>
      <p:ext uri="{BB962C8B-B14F-4D97-AF65-F5344CB8AC3E}">
        <p14:creationId xmlns:p14="http://schemas.microsoft.com/office/powerpoint/2010/main" val="4220715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A2C3A98D-BE54-48F3-A859-B5A8BE7003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FC28F92F-0ECD-4B18-969D-4E01FA474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GGF-VERSORGUNG: DIE ARBEITGEBERFINANZIERTE UNTERSTÜTZUNGSKASSE MIT RÜCKDECKUNG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xmlns="" id="{84EE710B-31BF-4064-97DE-34DF3C0C58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2549" y="1750252"/>
            <a:ext cx="11350026" cy="395680"/>
          </a:xfrm>
        </p:spPr>
        <p:txBody>
          <a:bodyPr/>
          <a:lstStyle/>
          <a:p>
            <a:r>
              <a:rPr lang="de-DE" dirty="0"/>
              <a:t>Die sozialversicherungsrechtlichen Auswirkungen</a:t>
            </a:r>
          </a:p>
        </p:txBody>
      </p:sp>
      <p:graphicFrame>
        <p:nvGraphicFramePr>
          <p:cNvPr id="9" name="Tabelle 7">
            <a:extLst>
              <a:ext uri="{FF2B5EF4-FFF2-40B4-BE49-F238E27FC236}">
                <a16:creationId xmlns:a16="http://schemas.microsoft.com/office/drawing/2014/main" xmlns="" id="{00025F8D-D3AA-4075-9034-56C8DC2D40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188848"/>
              </p:ext>
            </p:extLst>
          </p:nvPr>
        </p:nvGraphicFramePr>
        <p:xfrm>
          <a:off x="478562" y="2384795"/>
          <a:ext cx="11234013" cy="3415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2466">
                  <a:extLst>
                    <a:ext uri="{9D8B030D-6E8A-4147-A177-3AD203B41FA5}">
                      <a16:colId xmlns:a16="http://schemas.microsoft.com/office/drawing/2014/main" xmlns="" val="3709786695"/>
                    </a:ext>
                  </a:extLst>
                </a:gridCol>
                <a:gridCol w="4044042">
                  <a:extLst>
                    <a:ext uri="{9D8B030D-6E8A-4147-A177-3AD203B41FA5}">
                      <a16:colId xmlns:a16="http://schemas.microsoft.com/office/drawing/2014/main" xmlns="" val="831345573"/>
                    </a:ext>
                  </a:extLst>
                </a:gridCol>
                <a:gridCol w="4337505">
                  <a:extLst>
                    <a:ext uri="{9D8B030D-6E8A-4147-A177-3AD203B41FA5}">
                      <a16:colId xmlns:a16="http://schemas.microsoft.com/office/drawing/2014/main" xmlns="" val="3299818289"/>
                    </a:ext>
                  </a:extLst>
                </a:gridCol>
              </a:tblGrid>
              <a:tr h="386548">
                <a:tc>
                  <a:txBody>
                    <a:bodyPr/>
                    <a:lstStyle/>
                    <a:p>
                      <a:endParaRPr lang="de-DE" sz="1600" b="0" i="0" baseline="0" dirty="0">
                        <a:latin typeface="Myriad Pro" panose="020B0503030403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Bei der GmbH</a:t>
                      </a:r>
                      <a:endParaRPr lang="de-DE" sz="1800" b="0" i="0" baseline="0" dirty="0">
                        <a:latin typeface="Myriad Pro" panose="020B0503030403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Beim GGF</a:t>
                      </a:r>
                      <a:endParaRPr lang="de-DE" sz="1800" b="0" i="0" baseline="0" dirty="0">
                        <a:latin typeface="Myriad Pro" panose="020B0503030403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3384477"/>
                  </a:ext>
                </a:extLst>
              </a:tr>
              <a:tr h="319355">
                <a:tc gridSpan="3">
                  <a:txBody>
                    <a:bodyPr/>
                    <a:lstStyle/>
                    <a:p>
                      <a:endParaRPr lang="de-DE" sz="20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7EC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02788230"/>
                  </a:ext>
                </a:extLst>
              </a:tr>
              <a:tr h="942863">
                <a:tc>
                  <a:txBody>
                    <a:bodyPr/>
                    <a:lstStyle/>
                    <a:p>
                      <a:r>
                        <a:rPr lang="de-DE" sz="1600" b="0" i="0" baseline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Anwartschaftsphase</a:t>
                      </a:r>
                    </a:p>
                  </a:txBody>
                  <a:tcPr anchor="ctr">
                    <a:solidFill>
                      <a:srgbClr val="CCD7DE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de-DE" sz="160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Sozialversicherungsfreiheit ohne Obergrenze</a:t>
                      </a:r>
                      <a:endParaRPr lang="de-DE" sz="1600" dirty="0"/>
                    </a:p>
                    <a:p>
                      <a:endParaRPr lang="de-DE" sz="1600" b="0" i="0" baseline="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CD7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600" b="0" i="0" baseline="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CD7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7717584"/>
                  </a:ext>
                </a:extLst>
              </a:tr>
              <a:tr h="1690343">
                <a:tc>
                  <a:txBody>
                    <a:bodyPr/>
                    <a:lstStyle/>
                    <a:p>
                      <a:r>
                        <a:rPr lang="de-DE" sz="1600" b="0" i="0" baseline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Leistungsphase</a:t>
                      </a:r>
                    </a:p>
                  </a:txBody>
                  <a:tcPr anchor="ctr">
                    <a:solidFill>
                      <a:srgbClr val="E7ECE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Für Mitglieder der gesetzlichen Krankenversicherung besteht für Leistungen der betrieblichen Altersversorgung grundsätzlich Beitragspflicht zur Krankenversicherung der Rentner sowie zur Pflegeversicherung</a:t>
                      </a:r>
                      <a:endParaRPr lang="de-DE" sz="1600" dirty="0"/>
                    </a:p>
                  </a:txBody>
                  <a:tcPr anchor="ctr">
                    <a:solidFill>
                      <a:srgbClr val="E7EC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600" b="0" i="0" baseline="0" dirty="0">
                        <a:solidFill>
                          <a:srgbClr val="1D2D4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7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695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104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BE4E351D-FEB2-415D-9BC2-2B6D1BA4C7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xmlns="" id="{5DCC27CC-BF10-4F0E-A6F7-752D41DD7AB8}"/>
              </a:ext>
            </a:extLst>
          </p:cNvPr>
          <p:cNvSpPr txBox="1">
            <a:spLocks/>
          </p:cNvSpPr>
          <p:nvPr/>
        </p:nvSpPr>
        <p:spPr>
          <a:xfrm>
            <a:off x="1871361" y="2797851"/>
            <a:ext cx="8449277" cy="24392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dirty="0"/>
              <a:t>Besonderheiten der Gesellschafter-Geschäftsführer-Versorgung </a:t>
            </a:r>
          </a:p>
        </p:txBody>
      </p:sp>
    </p:spTree>
    <p:extLst>
      <p:ext uri="{BB962C8B-B14F-4D97-AF65-F5344CB8AC3E}">
        <p14:creationId xmlns:p14="http://schemas.microsoft.com/office/powerpoint/2010/main" val="916981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7BD4C451-333D-450F-89BB-49DA9077E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xmlns="" id="{C260DA02-F607-4459-9288-8BBAB54D1B2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sz="1800" b="0" i="0" u="none" strike="noStrike" dirty="0">
              <a:effectLst/>
              <a:latin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19D7CFC5-FD2A-4E48-867B-F874405C2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STEUER- UND LIQUIDITÄTSAUSWIRKUNG – BEISPIEL</a:t>
            </a:r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xmlns="" id="{09D25A3D-C372-4CA8-969B-9004653AD759}"/>
              </a:ext>
            </a:extLst>
          </p:cNvPr>
          <p:cNvSpPr txBox="1">
            <a:spLocks/>
          </p:cNvSpPr>
          <p:nvPr/>
        </p:nvSpPr>
        <p:spPr>
          <a:xfrm>
            <a:off x="1796758" y="1962168"/>
            <a:ext cx="8543659" cy="317114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Parameter: Beginn </a:t>
            </a:r>
            <a:r>
              <a:rPr lang="de-DE" dirty="0" smtClean="0"/>
              <a:t>01.09.2026, </a:t>
            </a:r>
            <a:r>
              <a:rPr lang="de-DE" dirty="0"/>
              <a:t>5.000 € Monatsbeitrag, Endalter 67 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1200" dirty="0"/>
              <a:t>*Annahme Ertragsteuer 30 %</a:t>
            </a:r>
          </a:p>
          <a:p>
            <a:endParaRPr lang="de-DE" dirty="0"/>
          </a:p>
        </p:txBody>
      </p:sp>
      <p:graphicFrame>
        <p:nvGraphicFramePr>
          <p:cNvPr id="18" name="Tabelle 10">
            <a:extLst>
              <a:ext uri="{FF2B5EF4-FFF2-40B4-BE49-F238E27FC236}">
                <a16:creationId xmlns:a16="http://schemas.microsoft.com/office/drawing/2014/main" xmlns="" id="{17BE1BD8-80EE-4264-A44A-01EB0FC8A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885788"/>
              </p:ext>
            </p:extLst>
          </p:nvPr>
        </p:nvGraphicFramePr>
        <p:xfrm>
          <a:off x="1906579" y="2513915"/>
          <a:ext cx="8128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307840957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80163621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Steuer- und Liquiditätsauswirkung</a:t>
                      </a:r>
                    </a:p>
                  </a:txBody>
                  <a:tcPr>
                    <a:solidFill>
                      <a:srgbClr val="5C87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88435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Beiträge zur Ukasse</a:t>
                      </a:r>
                    </a:p>
                  </a:txBody>
                  <a:tcP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840.000 €</a:t>
                      </a:r>
                    </a:p>
                  </a:txBody>
                  <a:tcPr>
                    <a:solidFill>
                      <a:srgbClr val="CCD7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96756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Gewinnminderung</a:t>
                      </a:r>
                    </a:p>
                  </a:txBody>
                  <a:tcPr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840.000 €</a:t>
                      </a:r>
                    </a:p>
                  </a:txBody>
                  <a:tcPr>
                    <a:solidFill>
                      <a:srgbClr val="E7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5599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Steuerersparnis*</a:t>
                      </a:r>
                    </a:p>
                  </a:txBody>
                  <a:tcP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252.000 €</a:t>
                      </a:r>
                    </a:p>
                  </a:txBody>
                  <a:tcPr>
                    <a:solidFill>
                      <a:srgbClr val="CCD7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627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Liquiditätsauswirkung unverzinst</a:t>
                      </a:r>
                    </a:p>
                  </a:txBody>
                  <a:tcPr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-588.000 €</a:t>
                      </a:r>
                    </a:p>
                  </a:txBody>
                  <a:tcPr>
                    <a:solidFill>
                      <a:srgbClr val="E7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2289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7103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B904550E-77B7-44F5-95D0-E7EA26369C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EB17B163-8C09-4E90-9054-1ECD79B95C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88206" y="1817826"/>
            <a:ext cx="8706029" cy="4027497"/>
          </a:xfrm>
        </p:spPr>
        <p:txBody>
          <a:bodyPr/>
          <a:lstStyle/>
          <a:p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Parameter: Beginn 01.XX.YYYY, 1.500 € Monatsbeitrag, Endalter 67 </a:t>
            </a:r>
          </a:p>
          <a:p>
            <a:endParaRPr lang="de-DE" dirty="0"/>
          </a:p>
          <a:p>
            <a:endParaRPr lang="de-DE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  <a:p>
            <a:endParaRPr lang="de-DE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  <a:p>
            <a:endParaRPr lang="de-DE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  <a:p>
            <a:endParaRPr lang="de-DE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200" dirty="0"/>
              <a:t>*Annahme Ertragsteuer 30 %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EE8D532E-4BDB-483B-BEA0-31AECACCD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ANGEBOTSÜBERSICHT UNTERSTÜTZUNGSKASSE </a:t>
            </a:r>
            <a:br>
              <a:rPr lang="de-DE" dirty="0"/>
            </a:br>
            <a:r>
              <a:rPr lang="de-DE" dirty="0"/>
              <a:t>(siehe Anlage Angebot)</a:t>
            </a:r>
          </a:p>
        </p:txBody>
      </p:sp>
      <p:graphicFrame>
        <p:nvGraphicFramePr>
          <p:cNvPr id="9" name="Tabelle 9">
            <a:extLst>
              <a:ext uri="{FF2B5EF4-FFF2-40B4-BE49-F238E27FC236}">
                <a16:creationId xmlns:a16="http://schemas.microsoft.com/office/drawing/2014/main" xmlns="" id="{1D29B04B-3DB8-4348-BED5-4D50613DE4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671993"/>
              </p:ext>
            </p:extLst>
          </p:nvPr>
        </p:nvGraphicFramePr>
        <p:xfrm>
          <a:off x="1898027" y="2256881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85679559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356134909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72266851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9715575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Garantierente</a:t>
                      </a:r>
                    </a:p>
                  </a:txBody>
                  <a:tcPr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Gesamtrente</a:t>
                      </a:r>
                    </a:p>
                  </a:txBody>
                  <a:tcPr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Garantiekapital</a:t>
                      </a:r>
                    </a:p>
                  </a:txBody>
                  <a:tcPr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Gesamtkapital</a:t>
                      </a:r>
                    </a:p>
                  </a:txBody>
                  <a:tcPr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3556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1.462 €</a:t>
                      </a:r>
                    </a:p>
                  </a:txBody>
                  <a:tcP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2.328 €</a:t>
                      </a:r>
                    </a:p>
                  </a:txBody>
                  <a:tcP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489.000 €</a:t>
                      </a:r>
                    </a:p>
                  </a:txBody>
                  <a:tcP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778.350 €</a:t>
                      </a:r>
                    </a:p>
                  </a:txBody>
                  <a:tcPr>
                    <a:solidFill>
                      <a:srgbClr val="CCD7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43530095"/>
                  </a:ext>
                </a:extLst>
              </a:tr>
            </a:tbl>
          </a:graphicData>
        </a:graphic>
      </p:graphicFrame>
      <p:graphicFrame>
        <p:nvGraphicFramePr>
          <p:cNvPr id="10" name="Tabelle 10">
            <a:extLst>
              <a:ext uri="{FF2B5EF4-FFF2-40B4-BE49-F238E27FC236}">
                <a16:creationId xmlns:a16="http://schemas.microsoft.com/office/drawing/2014/main" xmlns="" id="{1190B044-2A59-42DA-9D6C-240906F1D0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266559"/>
              </p:ext>
            </p:extLst>
          </p:nvPr>
        </p:nvGraphicFramePr>
        <p:xfrm>
          <a:off x="1898027" y="3302081"/>
          <a:ext cx="8128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307840957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80163621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Steuer- und Liquiditätsauswirkung</a:t>
                      </a:r>
                    </a:p>
                  </a:txBody>
                  <a:tcPr>
                    <a:solidFill>
                      <a:srgbClr val="5C87A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88435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Beiträge zur Ukasse</a:t>
                      </a:r>
                    </a:p>
                  </a:txBody>
                  <a:tcP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489.000 €</a:t>
                      </a:r>
                    </a:p>
                  </a:txBody>
                  <a:tcPr>
                    <a:solidFill>
                      <a:srgbClr val="CCD7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96756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Gewinnminderung</a:t>
                      </a:r>
                    </a:p>
                  </a:txBody>
                  <a:tcPr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489.000 €</a:t>
                      </a:r>
                    </a:p>
                  </a:txBody>
                  <a:tcPr>
                    <a:solidFill>
                      <a:srgbClr val="E7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5599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Steuerersparnis*</a:t>
                      </a:r>
                    </a:p>
                  </a:txBody>
                  <a:tcP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146.700 €</a:t>
                      </a:r>
                    </a:p>
                  </a:txBody>
                  <a:tcPr>
                    <a:solidFill>
                      <a:srgbClr val="CCD7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627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Liquiditätsauswirkung unverzinst</a:t>
                      </a:r>
                    </a:p>
                  </a:txBody>
                  <a:tcPr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-342.300 €</a:t>
                      </a:r>
                    </a:p>
                  </a:txBody>
                  <a:tcPr>
                    <a:solidFill>
                      <a:srgbClr val="E7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2289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3773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1ADEDDE6-F922-42DC-882F-EDF91A2550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727DF1CD-548F-4A73-AC53-D8EDDC77E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61938" indent="-261938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defRPr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Für die GmbH und GGF</a:t>
            </a:r>
          </a:p>
          <a:p>
            <a:pPr marL="719138" lvl="1" indent="-261938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buFont typeface="Wingdings" pitchFamily="2" charset="2"/>
              <a:buChar char="§"/>
              <a:defRPr/>
            </a:pPr>
            <a:r>
              <a:rPr lang="de-DE" sz="16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Flexible Lösungen mit hohen Versorgungsleistungen</a:t>
            </a:r>
          </a:p>
          <a:p>
            <a:pPr marL="719138" lvl="1" indent="-261938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buFont typeface="Wingdings" pitchFamily="2" charset="2"/>
              <a:buChar char="§"/>
              <a:defRPr/>
            </a:pPr>
            <a:r>
              <a:rPr lang="de-DE" sz="16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Nutzung steuerlicher Vorteile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defRPr/>
            </a:pPr>
            <a:endParaRPr lang="de-DE" sz="16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1938" indent="-261938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defRPr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Zusätzliche Vorteile bei der GmbH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sz="16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Auslagerung der Versorgungsrisiken</a:t>
            </a:r>
          </a:p>
          <a:p>
            <a:pPr marL="719138" lvl="1" indent="-261938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buFont typeface="Wingdings" pitchFamily="2" charset="2"/>
              <a:buChar char="§"/>
              <a:defRPr/>
            </a:pPr>
            <a:r>
              <a:rPr lang="de-DE" sz="16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Keine Bilanzberührung – keine Bildung von Pensionsrückstellungen</a:t>
            </a:r>
          </a:p>
          <a:p>
            <a:pPr marL="719138" lvl="1" indent="-261938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buFont typeface="Wingdings" pitchFamily="2" charset="2"/>
              <a:buChar char="§"/>
              <a:defRPr/>
            </a:pPr>
            <a:r>
              <a:rPr lang="de-DE" sz="16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Beiträge zur U-Kasse sind Betriebsausgaben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defRPr/>
            </a:pPr>
            <a:endParaRPr lang="de-DE" sz="16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1938" indent="-261938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defRPr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Zusätzliche Vorteile für den GGF</a:t>
            </a:r>
          </a:p>
          <a:p>
            <a:pPr marL="719138" lvl="1" indent="-261938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buFont typeface="Wingdings" pitchFamily="2" charset="2"/>
              <a:buChar char="§"/>
              <a:defRPr/>
            </a:pPr>
            <a:r>
              <a:rPr lang="de-DE" sz="16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Kapitalleistung zusagbar (Steuerminderung durch „Fünftelungsregelung“)</a:t>
            </a:r>
          </a:p>
          <a:p>
            <a:pPr marL="719138" lvl="1" indent="-261938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buFont typeface="Wingdings" pitchFamily="2" charset="2"/>
              <a:buChar char="§"/>
              <a:defRPr/>
            </a:pPr>
            <a:r>
              <a:rPr lang="de-DE" sz="16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Steuerfreie Einzahlung über die Grenzen des § 3 Nr. 63 EStG hinaus möglich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DE981EA8-D8E6-47CE-AE2C-5B1814F7D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VORTEILE DER RÜCKGEDECKTEN UNTERSTÜTZUNGSKASSE</a:t>
            </a:r>
          </a:p>
        </p:txBody>
      </p:sp>
    </p:spTree>
    <p:extLst>
      <p:ext uri="{BB962C8B-B14F-4D97-AF65-F5344CB8AC3E}">
        <p14:creationId xmlns:p14="http://schemas.microsoft.com/office/powerpoint/2010/main" val="38963232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1ADEDDE6-F922-42DC-882F-EDF91A2550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727DF1CD-548F-4A73-AC53-D8EDDC77E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61938" indent="-261938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defRPr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Austausch mit dem Steuerberater:</a:t>
            </a:r>
          </a:p>
          <a:p>
            <a:pPr marL="719138" lvl="1" indent="-261938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buFont typeface="Wingdings" pitchFamily="2" charset="2"/>
              <a:buChar char="§"/>
              <a:defRPr/>
            </a:pPr>
            <a:r>
              <a:rPr lang="de-DE" sz="16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Finanzierbarkeit (durch Steuerberater zu prüfen)</a:t>
            </a:r>
          </a:p>
          <a:p>
            <a:pPr marL="719138" lvl="1" indent="-261938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buFont typeface="Wingdings" pitchFamily="2" charset="2"/>
              <a:buChar char="§"/>
              <a:defRPr/>
            </a:pPr>
            <a:r>
              <a:rPr lang="de-DE" sz="16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Angemessenheit (durch Steuerberater zu prüfen)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defRPr/>
            </a:pPr>
            <a:endParaRPr lang="de-DE" sz="16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1938" indent="-261938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defRPr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Festlegung der Versorgungshöhe/Beitrag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(genaue Berechnung siehe Berechnungsschema)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defRPr/>
            </a:pPr>
            <a:endParaRPr lang="de-DE" sz="16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1938" indent="-261938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defRPr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Vertragliche Ausgestaltung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(Wahl </a:t>
            </a:r>
            <a:r>
              <a:rPr lang="de-DE" sz="1600" dirty="0"/>
              <a:t>des Versicherers, Wahl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der Kapitalanlage etc.)</a:t>
            </a:r>
          </a:p>
          <a:p>
            <a:pPr marL="0" indent="0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buNone/>
              <a:defRPr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1938" indent="-261938" fontAlgn="base">
              <a:spcBef>
                <a:spcPct val="20000"/>
              </a:spcBef>
              <a:spcAft>
                <a:spcPct val="0"/>
              </a:spcAft>
              <a:buClr>
                <a:srgbClr val="1D2D4B"/>
              </a:buClr>
              <a:defRPr/>
            </a:pPr>
            <a:r>
              <a:rPr lang="de-DE" sz="1600" b="1" dirty="0"/>
              <a:t>„Papierkram“ </a:t>
            </a:r>
            <a:r>
              <a:rPr lang="de-DE" sz="1600" dirty="0"/>
              <a:t>(Versicherungsunterlagen, Gesellschafterbeschluss, Verpfändungsvereinbarung etc.)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DE981EA8-D8E6-47CE-AE2C-5B1814F7D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NÄCHSTEN SCHRITTE</a:t>
            </a:r>
          </a:p>
        </p:txBody>
      </p:sp>
    </p:spTree>
    <p:extLst>
      <p:ext uri="{BB962C8B-B14F-4D97-AF65-F5344CB8AC3E}">
        <p14:creationId xmlns:p14="http://schemas.microsoft.com/office/powerpoint/2010/main" val="39767483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3CC430C9-0434-4FD5-BBB2-E6294DC5F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78C9851F-B501-41CA-B304-4F71324C9B94}"/>
              </a:ext>
            </a:extLst>
          </p:cNvPr>
          <p:cNvSpPr/>
          <p:nvPr/>
        </p:nvSpPr>
        <p:spPr>
          <a:xfrm>
            <a:off x="1920711" y="4120243"/>
            <a:ext cx="8339666" cy="18056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Geschäftsstelle Musterstadt | Manfred Mustermann </a:t>
            </a:r>
          </a:p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Musterplatz 123 | 54231 Musterstadt</a:t>
            </a:r>
          </a:p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Tel. 040 123345-562 | Fax 040 542311-566 | Mobil 0172 1234567</a:t>
            </a:r>
          </a:p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mustermann@afm-gruppe.de | www.afm-gruppe.de</a:t>
            </a:r>
          </a:p>
          <a:p>
            <a:pPr algn="ctr"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604F070B-6FEC-4069-989D-29215F3E2493}"/>
              </a:ext>
            </a:extLst>
          </p:cNvPr>
          <p:cNvSpPr/>
          <p:nvPr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freuen uns darauf, Sie zu unterstützen!</a:t>
            </a:r>
            <a:r>
              <a:rPr lang="de-DE" altLang="de-DE" sz="2400" b="0" dirty="0">
                <a:solidFill>
                  <a:srgbClr val="137C9B"/>
                </a:solidFill>
                <a:latin typeface="Ar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42233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293A79BB-7F59-4F0A-B704-E6ED9F198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25</a:t>
            </a:fld>
            <a:endParaRPr lang="de-DE" dirty="0"/>
          </a:p>
        </p:txBody>
      </p:sp>
      <p:pic>
        <p:nvPicPr>
          <p:cNvPr id="5" name="Bild 3">
            <a:extLst>
              <a:ext uri="{FF2B5EF4-FFF2-40B4-BE49-F238E27FC236}">
                <a16:creationId xmlns:a16="http://schemas.microsoft.com/office/drawing/2014/main" xmlns="" id="{C261778C-B13A-4734-A1C8-311831B156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16552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293A79BB-7F59-4F0A-B704-E6ED9F198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5379211C-B863-4864-B26B-4927E5270D6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xmlns="" id="{09EA0B67-02C7-49CC-9D6D-E7E7E94AD8AA}"/>
              </a:ext>
            </a:extLst>
          </p:cNvPr>
          <p:cNvSpPr/>
          <p:nvPr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4273015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3CC430C9-0434-4FD5-BBB2-E6294DC5F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AEFDC13B-5B5D-483B-AF92-79B6F893D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Anhang: Checkliste zur Prüfung einer Versorgung für GGF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B7A6A1D-58A2-4DBE-B954-5C595B3CB3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358" y="2281236"/>
            <a:ext cx="11343218" cy="4318739"/>
          </a:xfrm>
        </p:spPr>
        <p:txBody>
          <a:bodyPr/>
          <a:lstStyle/>
          <a:p>
            <a:r>
              <a:rPr lang="de-DE" sz="1600" dirty="0"/>
              <a:t>Folgende Punkte sind bei der Einrichtung, Überprüfung oder Änderung einer Versorgung eines GGF durch eine Pensionszusage oder Unterstützungskassenversorgung zu beachten und ggf. mit dem Steuerberater der Firma zu besprechen. </a:t>
            </a:r>
          </a:p>
          <a:p>
            <a:endParaRPr lang="de-DE" dirty="0"/>
          </a:p>
          <a:p>
            <a:r>
              <a:rPr lang="de-DE" dirty="0">
                <a:solidFill>
                  <a:srgbClr val="137C9B"/>
                </a:solidFill>
              </a:rPr>
              <a:t>Beherrschung?</a:t>
            </a:r>
            <a:endParaRPr lang="de-DE" sz="1600" dirty="0">
              <a:solidFill>
                <a:srgbClr val="137C9B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Arbeitsrechtliche Beherrschung (zur Definition siehe FVB-0286Z0)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Steuerrechtliche Beherrschung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r>
              <a:rPr lang="de-DE" dirty="0">
                <a:solidFill>
                  <a:srgbClr val="137C9B"/>
                </a:solidFill>
              </a:rPr>
              <a:t>Zivilrechtliche Voraussetzungen eingehalten?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Rechtsanspruch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Gesellschafterbeschluss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6C3514ED-1836-4832-A6A4-D47C0397D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CHECKLISTE</a:t>
            </a:r>
          </a:p>
        </p:txBody>
      </p:sp>
    </p:spTree>
    <p:extLst>
      <p:ext uri="{BB962C8B-B14F-4D97-AF65-F5344CB8AC3E}">
        <p14:creationId xmlns:p14="http://schemas.microsoft.com/office/powerpoint/2010/main" val="785736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3CC430C9-0434-4FD5-BBB2-E6294DC5F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AEFDC13B-5B5D-483B-AF92-79B6F893D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Keine verdeckte Gewinnausschüttung?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B7A6A1D-58A2-4DBE-B954-5C595B3CB3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358" y="2281237"/>
            <a:ext cx="11343218" cy="293693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Ernsthafte Zusage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Erdienbarkeitsfrist erfüllt (nicht erforderlich bei echter Barlohnumwandlung) *10 Jahre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Betriebliche und individuelle Probezeit erfüllt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Finanzierbarkeit (durch Steuerberater zu prüfen)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Angemessenheit (durch Steuerberater zu prüfen) *Fremdvergleich und Verhältnis Aktivbezüge zur Altersversorgung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Endalter bei steuerlich beherrschenden GGF mindestens 67 (bei Zusagen vor dem 09.12.2016 mindestens 65)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Grenzwerte für übliche Versorgungshöhe eingehalten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Höhe des unverfallbaren Anspruchs aus einer Leistungszusage ist bei steuerlich beherrschenden GGF auf das Zusagedatum abgestellt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6C3514ED-1836-4832-A6A4-D47C0397D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CHECKLISTE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xmlns="" id="{E776DAD1-E721-4C62-B310-C2459D88049A}"/>
              </a:ext>
            </a:extLst>
          </p:cNvPr>
          <p:cNvSpPr txBox="1">
            <a:spLocks/>
          </p:cNvSpPr>
          <p:nvPr/>
        </p:nvSpPr>
        <p:spPr>
          <a:xfrm>
            <a:off x="359447" y="5406046"/>
            <a:ext cx="11347991" cy="39568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kern="1200">
                <a:solidFill>
                  <a:srgbClr val="137C9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Keine verdeckte Gewinnausschüttung?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xmlns="" id="{57FD85DF-EFFA-47E3-8383-078CD25FB962}"/>
              </a:ext>
            </a:extLst>
          </p:cNvPr>
          <p:cNvSpPr txBox="1">
            <a:spLocks/>
          </p:cNvSpPr>
          <p:nvPr/>
        </p:nvSpPr>
        <p:spPr>
          <a:xfrm>
            <a:off x="364220" y="5885342"/>
            <a:ext cx="11343218" cy="58116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600" dirty="0"/>
              <a:t>Verpfändung der Rückdeckungsversicherung zur privatrechtlichen Insolvenzsicherung bei arbeitsrechtlich beherrschenden GGF</a:t>
            </a:r>
          </a:p>
        </p:txBody>
      </p:sp>
    </p:spTree>
    <p:extLst>
      <p:ext uri="{BB962C8B-B14F-4D97-AF65-F5344CB8AC3E}">
        <p14:creationId xmlns:p14="http://schemas.microsoft.com/office/powerpoint/2010/main" val="133389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3CC430C9-0434-4FD5-BBB2-E6294DC5F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6C3514ED-1836-4832-A6A4-D47C0397D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RECHTSBEZIEHUNGEN EINER RÜCKGEDECKTEN UNTERSTÜTZUNGSKASSE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xmlns="" id="{36F6F777-ABCC-460D-B908-D81CE4B05828}"/>
              </a:ext>
            </a:extLst>
          </p:cNvPr>
          <p:cNvSpPr txBox="1"/>
          <p:nvPr/>
        </p:nvSpPr>
        <p:spPr>
          <a:xfrm>
            <a:off x="9723435" y="6103831"/>
            <a:ext cx="747320" cy="430887"/>
          </a:xfrm>
          <a:prstGeom prst="rect">
            <a:avLst/>
          </a:prstGeom>
          <a:solidFill>
            <a:srgbClr val="019EE3"/>
          </a:solidFill>
        </p:spPr>
        <p:txBody>
          <a:bodyPr wrap="none" rtlCol="0">
            <a:spAutoFit/>
          </a:bodyPr>
          <a:lstStyle/>
          <a:p>
            <a:r>
              <a:rPr lang="de-DE" sz="2200" dirty="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PSV</a:t>
            </a:r>
          </a:p>
        </p:txBody>
      </p:sp>
      <p:sp>
        <p:nvSpPr>
          <p:cNvPr id="26" name="Gleichschenkliges Dreieck 25">
            <a:extLst>
              <a:ext uri="{FF2B5EF4-FFF2-40B4-BE49-F238E27FC236}">
                <a16:creationId xmlns:a16="http://schemas.microsoft.com/office/drawing/2014/main" xmlns="" id="{7F0AFCD2-74F2-468C-8BCA-71B24D2ED27B}"/>
              </a:ext>
            </a:extLst>
          </p:cNvPr>
          <p:cNvSpPr/>
          <p:nvPr/>
        </p:nvSpPr>
        <p:spPr>
          <a:xfrm>
            <a:off x="3614056" y="2895596"/>
            <a:ext cx="4985658" cy="2547257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xmlns="" id="{499CBDCF-FCA4-4B6D-BF36-4EBC3BB0ECA1}"/>
              </a:ext>
            </a:extLst>
          </p:cNvPr>
          <p:cNvSpPr txBox="1"/>
          <p:nvPr/>
        </p:nvSpPr>
        <p:spPr>
          <a:xfrm>
            <a:off x="5279572" y="1628844"/>
            <a:ext cx="1613390" cy="430887"/>
          </a:xfrm>
          <a:prstGeom prst="rect">
            <a:avLst/>
          </a:prstGeom>
          <a:solidFill>
            <a:srgbClr val="137C9B"/>
          </a:solidFill>
        </p:spPr>
        <p:txBody>
          <a:bodyPr wrap="none" rtlCol="0">
            <a:spAutoFit/>
          </a:bodyPr>
          <a:lstStyle/>
          <a:p>
            <a:r>
              <a:rPr lang="de-DE" sz="2200" dirty="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Versicherer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xmlns="" id="{F78243A5-1C3B-4C2F-931E-2AB5B9D89EEA}"/>
              </a:ext>
            </a:extLst>
          </p:cNvPr>
          <p:cNvSpPr txBox="1"/>
          <p:nvPr/>
        </p:nvSpPr>
        <p:spPr>
          <a:xfrm>
            <a:off x="9723435" y="6103831"/>
            <a:ext cx="747320" cy="430887"/>
          </a:xfrm>
          <a:prstGeom prst="rect">
            <a:avLst/>
          </a:prstGeom>
          <a:solidFill>
            <a:srgbClr val="137C9B"/>
          </a:solidFill>
        </p:spPr>
        <p:txBody>
          <a:bodyPr wrap="none" rtlCol="0">
            <a:spAutoFit/>
          </a:bodyPr>
          <a:lstStyle/>
          <a:p>
            <a:r>
              <a:rPr lang="de-DE" sz="2200" dirty="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PSV</a:t>
            </a:r>
          </a:p>
        </p:txBody>
      </p: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xmlns="" id="{42C686A1-7199-4EDD-B84A-0CB102A25281}"/>
              </a:ext>
            </a:extLst>
          </p:cNvPr>
          <p:cNvCxnSpPr>
            <a:cxnSpLocks/>
          </p:cNvCxnSpPr>
          <p:nvPr/>
        </p:nvCxnSpPr>
        <p:spPr>
          <a:xfrm flipV="1">
            <a:off x="3081352" y="2779922"/>
            <a:ext cx="2280224" cy="2274182"/>
          </a:xfrm>
          <a:prstGeom prst="straightConnector1">
            <a:avLst/>
          </a:prstGeom>
          <a:ln w="15875">
            <a:solidFill>
              <a:srgbClr val="137C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xmlns="" id="{D5F1BF57-E491-4FA4-A6F5-539D268EE177}"/>
              </a:ext>
            </a:extLst>
          </p:cNvPr>
          <p:cNvCxnSpPr/>
          <p:nvPr/>
        </p:nvCxnSpPr>
        <p:spPr>
          <a:xfrm flipH="1" flipV="1">
            <a:off x="6469690" y="2808626"/>
            <a:ext cx="2310078" cy="2300175"/>
          </a:xfrm>
          <a:prstGeom prst="straightConnector1">
            <a:avLst/>
          </a:prstGeom>
          <a:ln w="15875">
            <a:solidFill>
              <a:srgbClr val="137C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xmlns="" id="{0C05A4DA-E246-4D3C-B307-1B86312445AF}"/>
              </a:ext>
            </a:extLst>
          </p:cNvPr>
          <p:cNvCxnSpPr/>
          <p:nvPr/>
        </p:nvCxnSpPr>
        <p:spPr>
          <a:xfrm flipH="1">
            <a:off x="3556941" y="2895596"/>
            <a:ext cx="2316087" cy="2362204"/>
          </a:xfrm>
          <a:prstGeom prst="straightConnector1">
            <a:avLst/>
          </a:prstGeom>
          <a:ln w="15875">
            <a:solidFill>
              <a:srgbClr val="137C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xmlns="" id="{F84CAB37-E83B-43F8-87FF-614ED5D6EC23}"/>
              </a:ext>
            </a:extLst>
          </p:cNvPr>
          <p:cNvCxnSpPr/>
          <p:nvPr/>
        </p:nvCxnSpPr>
        <p:spPr>
          <a:xfrm>
            <a:off x="6262862" y="2895596"/>
            <a:ext cx="2516906" cy="2536371"/>
          </a:xfrm>
          <a:prstGeom prst="straightConnector1">
            <a:avLst/>
          </a:prstGeom>
          <a:ln w="15875">
            <a:solidFill>
              <a:srgbClr val="137C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feld 53">
            <a:extLst>
              <a:ext uri="{FF2B5EF4-FFF2-40B4-BE49-F238E27FC236}">
                <a16:creationId xmlns:a16="http://schemas.microsoft.com/office/drawing/2014/main" xmlns="" id="{41F63BAE-F35E-461D-B171-8484EC20A021}"/>
              </a:ext>
            </a:extLst>
          </p:cNvPr>
          <p:cNvSpPr txBox="1"/>
          <p:nvPr/>
        </p:nvSpPr>
        <p:spPr>
          <a:xfrm>
            <a:off x="787762" y="5015369"/>
            <a:ext cx="2582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Begünstigter/ </a:t>
            </a:r>
            <a:br>
              <a:rPr lang="de-D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Versorgungsempfänger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xmlns="" id="{1C01D8E7-CD4D-4FE4-ACCA-F35983FB0687}"/>
              </a:ext>
            </a:extLst>
          </p:cNvPr>
          <p:cNvSpPr txBox="1"/>
          <p:nvPr/>
        </p:nvSpPr>
        <p:spPr>
          <a:xfrm>
            <a:off x="8989548" y="5015370"/>
            <a:ext cx="2215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Arbeitgeber/ </a:t>
            </a:r>
          </a:p>
          <a:p>
            <a:r>
              <a:rPr lang="de-D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Trägerunternehmen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xmlns="" id="{0C076AE1-7DB5-4F93-A56C-0FCE27B39F83}"/>
              </a:ext>
            </a:extLst>
          </p:cNvPr>
          <p:cNvSpPr txBox="1"/>
          <p:nvPr/>
        </p:nvSpPr>
        <p:spPr>
          <a:xfrm>
            <a:off x="4937166" y="2409155"/>
            <a:ext cx="2339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Unterstützungskasse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xmlns="" id="{F5EFA448-E3BA-4BF6-8D06-A42658514691}"/>
              </a:ext>
            </a:extLst>
          </p:cNvPr>
          <p:cNvSpPr txBox="1"/>
          <p:nvPr/>
        </p:nvSpPr>
        <p:spPr>
          <a:xfrm>
            <a:off x="4803090" y="6101728"/>
            <a:ext cx="3706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Einstandspflicht nach § 1 BetrAVG</a:t>
            </a:r>
          </a:p>
        </p:txBody>
      </p:sp>
      <p:sp>
        <p:nvSpPr>
          <p:cNvPr id="58" name="Pfeil nach rechts 28">
            <a:extLst>
              <a:ext uri="{FF2B5EF4-FFF2-40B4-BE49-F238E27FC236}">
                <a16:creationId xmlns:a16="http://schemas.microsoft.com/office/drawing/2014/main" xmlns="" id="{A5266557-4567-460E-85B0-7FDB90812788}"/>
              </a:ext>
            </a:extLst>
          </p:cNvPr>
          <p:cNvSpPr/>
          <p:nvPr/>
        </p:nvSpPr>
        <p:spPr>
          <a:xfrm>
            <a:off x="3813677" y="6192959"/>
            <a:ext cx="838200" cy="186870"/>
          </a:xfrm>
          <a:prstGeom prst="rightArrow">
            <a:avLst/>
          </a:prstGeom>
          <a:solidFill>
            <a:srgbClr val="137C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9" name="Gerade Verbindung mit Pfeil 58">
            <a:extLst>
              <a:ext uri="{FF2B5EF4-FFF2-40B4-BE49-F238E27FC236}">
                <a16:creationId xmlns:a16="http://schemas.microsoft.com/office/drawing/2014/main" xmlns="" id="{1A8ED91E-CF3D-4561-B9AF-4877FC824701}"/>
              </a:ext>
            </a:extLst>
          </p:cNvPr>
          <p:cNvCxnSpPr/>
          <p:nvPr/>
        </p:nvCxnSpPr>
        <p:spPr>
          <a:xfrm flipH="1">
            <a:off x="3715703" y="5607271"/>
            <a:ext cx="4786037" cy="0"/>
          </a:xfrm>
          <a:prstGeom prst="straightConnector1">
            <a:avLst/>
          </a:prstGeom>
          <a:ln w="15875">
            <a:solidFill>
              <a:srgbClr val="137C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mit Pfeil 59">
            <a:extLst>
              <a:ext uri="{FF2B5EF4-FFF2-40B4-BE49-F238E27FC236}">
                <a16:creationId xmlns:a16="http://schemas.microsoft.com/office/drawing/2014/main" xmlns="" id="{56CE7D3A-64D2-4D8A-8255-E77342FDF629}"/>
              </a:ext>
            </a:extLst>
          </p:cNvPr>
          <p:cNvCxnSpPr/>
          <p:nvPr/>
        </p:nvCxnSpPr>
        <p:spPr>
          <a:xfrm flipV="1">
            <a:off x="3745796" y="5988426"/>
            <a:ext cx="4785018" cy="725"/>
          </a:xfrm>
          <a:prstGeom prst="straightConnector1">
            <a:avLst/>
          </a:prstGeom>
          <a:ln w="15875">
            <a:solidFill>
              <a:srgbClr val="137C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feld 60">
            <a:extLst>
              <a:ext uri="{FF2B5EF4-FFF2-40B4-BE49-F238E27FC236}">
                <a16:creationId xmlns:a16="http://schemas.microsoft.com/office/drawing/2014/main" xmlns="" id="{34824526-D24D-472A-BA39-E02A6A0EE7CD}"/>
              </a:ext>
            </a:extLst>
          </p:cNvPr>
          <p:cNvSpPr txBox="1"/>
          <p:nvPr/>
        </p:nvSpPr>
        <p:spPr>
          <a:xfrm>
            <a:off x="3745796" y="5589129"/>
            <a:ext cx="4755944" cy="369333"/>
          </a:xfrm>
          <a:prstGeom prst="rect">
            <a:avLst/>
          </a:prstGeom>
          <a:noFill/>
          <a:ln>
            <a:solidFill>
              <a:srgbClr val="137C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C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Arbeitsrechtliches Grundverhältnis</a:t>
            </a:r>
          </a:p>
        </p:txBody>
      </p:sp>
      <p:cxnSp>
        <p:nvCxnSpPr>
          <p:cNvPr id="62" name="Gerade Verbindung mit Pfeil 61">
            <a:extLst>
              <a:ext uri="{FF2B5EF4-FFF2-40B4-BE49-F238E27FC236}">
                <a16:creationId xmlns:a16="http://schemas.microsoft.com/office/drawing/2014/main" xmlns="" id="{8A8D8DA0-F9A5-4C83-9A38-DA118463C59F}"/>
              </a:ext>
            </a:extLst>
          </p:cNvPr>
          <p:cNvCxnSpPr/>
          <p:nvPr/>
        </p:nvCxnSpPr>
        <p:spPr>
          <a:xfrm>
            <a:off x="5927271" y="2164506"/>
            <a:ext cx="0" cy="252000"/>
          </a:xfrm>
          <a:prstGeom prst="straightConnector1">
            <a:avLst/>
          </a:prstGeom>
          <a:ln w="15875">
            <a:solidFill>
              <a:srgbClr val="137C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mit Pfeil 62">
            <a:extLst>
              <a:ext uri="{FF2B5EF4-FFF2-40B4-BE49-F238E27FC236}">
                <a16:creationId xmlns:a16="http://schemas.microsoft.com/office/drawing/2014/main" xmlns="" id="{4C3046DB-C122-4C9E-BB85-826C849B8CF5}"/>
              </a:ext>
            </a:extLst>
          </p:cNvPr>
          <p:cNvCxnSpPr/>
          <p:nvPr/>
        </p:nvCxnSpPr>
        <p:spPr>
          <a:xfrm flipV="1">
            <a:off x="6222513" y="2163598"/>
            <a:ext cx="0" cy="252000"/>
          </a:xfrm>
          <a:prstGeom prst="straightConnector1">
            <a:avLst/>
          </a:prstGeom>
          <a:ln w="15875">
            <a:solidFill>
              <a:srgbClr val="137C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63">
            <a:extLst>
              <a:ext uri="{FF2B5EF4-FFF2-40B4-BE49-F238E27FC236}">
                <a16:creationId xmlns:a16="http://schemas.microsoft.com/office/drawing/2014/main" xmlns="" id="{1631CE5E-8121-4049-A36A-E464F36041E1}"/>
              </a:ext>
            </a:extLst>
          </p:cNvPr>
          <p:cNvCxnSpPr/>
          <p:nvPr/>
        </p:nvCxnSpPr>
        <p:spPr>
          <a:xfrm>
            <a:off x="10089696" y="5668361"/>
            <a:ext cx="0" cy="360000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feld 65">
            <a:extLst>
              <a:ext uri="{FF2B5EF4-FFF2-40B4-BE49-F238E27FC236}">
                <a16:creationId xmlns:a16="http://schemas.microsoft.com/office/drawing/2014/main" xmlns="" id="{7B4A6074-FAB6-4F9D-9DAE-2F9449F0F377}"/>
              </a:ext>
            </a:extLst>
          </p:cNvPr>
          <p:cNvSpPr txBox="1"/>
          <p:nvPr/>
        </p:nvSpPr>
        <p:spPr>
          <a:xfrm rot="18840000">
            <a:off x="3456000" y="3708000"/>
            <a:ext cx="20441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Leistungen</a:t>
            </a:r>
          </a:p>
          <a:p>
            <a:r>
              <a:rPr lang="de-DE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(ohne Rechtsanspruch)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xmlns="" id="{F0337899-01E8-4739-B48D-00E418E63615}"/>
              </a:ext>
            </a:extLst>
          </p:cNvPr>
          <p:cNvSpPr txBox="1"/>
          <p:nvPr/>
        </p:nvSpPr>
        <p:spPr>
          <a:xfrm rot="2762837">
            <a:off x="6864344" y="3421342"/>
            <a:ext cx="23952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Leistungsplan/</a:t>
            </a:r>
          </a:p>
          <a:p>
            <a:r>
              <a:rPr lang="de-DE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Deckungsverhältnis</a:t>
            </a:r>
          </a:p>
          <a:p>
            <a:r>
              <a:rPr lang="de-DE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(Zuwendungen gem. § 4d EStG)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xmlns="" id="{7C7FDC68-F5C6-4E01-BF6E-F222A3F1B399}"/>
              </a:ext>
            </a:extLst>
          </p:cNvPr>
          <p:cNvSpPr txBox="1"/>
          <p:nvPr/>
        </p:nvSpPr>
        <p:spPr>
          <a:xfrm rot="18936969">
            <a:off x="3166813" y="3816097"/>
            <a:ext cx="1398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ggf. Pfandrecht</a:t>
            </a:r>
          </a:p>
        </p:txBody>
      </p:sp>
    </p:spTree>
    <p:extLst>
      <p:ext uri="{BB962C8B-B14F-4D97-AF65-F5344CB8AC3E}">
        <p14:creationId xmlns:p14="http://schemas.microsoft.com/office/powerpoint/2010/main" val="42157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37360761-5467-4AD4-B4BB-0B32E593AA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00F73827-CD4F-4531-9A39-7BBA2BCD2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UNTERNEHMEN: ORGANIGRAMM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CE6E105F-C69C-48FA-8ED0-80E841B73F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5" t="28845" r="8598" b="21510"/>
          <a:stretch/>
        </p:blipFill>
        <p:spPr>
          <a:xfrm>
            <a:off x="1038966" y="2430232"/>
            <a:ext cx="10112900" cy="344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919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3CC430C9-0434-4FD5-BBB2-E6294DC5F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0F4AFBC3-64FA-4D00-B6B6-DD3175FC4F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2549" y="1760299"/>
            <a:ext cx="11350026" cy="725841"/>
          </a:xfrm>
        </p:spPr>
        <p:txBody>
          <a:bodyPr/>
          <a:lstStyle/>
          <a:p>
            <a:r>
              <a:rPr lang="de-DE" dirty="0"/>
              <a:t>Berechnung der Höhe der Altersversorgung bei Erteilung einer endgehaltsunabhängigen Pensionszusage / Festbetragszusage</a:t>
            </a:r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719369DC-2B77-4E6A-B1C5-A272911028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1238" y="2507544"/>
            <a:ext cx="11351337" cy="617253"/>
          </a:xfrm>
        </p:spPr>
        <p:txBody>
          <a:bodyPr/>
          <a:lstStyle/>
          <a:p>
            <a:r>
              <a:rPr lang="de-DE" sz="2000" dirty="0"/>
              <a:t>(nicht erforderlich bei endgehaltsabhängiger Zusage, beitragsorientierter Leistungszusage oder Entgeltumwandlungszusage)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xmlns="" id="{899A49B6-B776-442B-90A6-C2E164CA88D0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341052" y="3172419"/>
            <a:ext cx="11371524" cy="3598772"/>
          </a:xfrm>
        </p:spPr>
        <p:txBody>
          <a:bodyPr/>
          <a:lstStyle/>
          <a:p>
            <a:r>
              <a:rPr lang="de-DE" sz="1600" dirty="0"/>
              <a:t>Die steuerlich maximal zulässige Altersversorgung darf insgesamt 75 % der zum Bilanzstichtag maßgebenden Aktivbezüge nicht übersteigen, ansonsten ist die Pensionsverpflichtung nicht in vollem Umfang rückstellungsfähig. Die Obergrenze von 75 % muss auch an jedem künftigen Bilanzstichtag eingehalten werden.</a:t>
            </a:r>
          </a:p>
          <a:p>
            <a:r>
              <a:rPr lang="de-DE" sz="1600" dirty="0"/>
              <a:t>	</a:t>
            </a:r>
            <a:endParaRPr lang="de-DE" sz="1600" baseline="3000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6C3514ED-1836-4832-A6A4-D47C0397D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ANGEMESSENHEIT</a:t>
            </a:r>
            <a:br>
              <a:rPr lang="de-DE" dirty="0"/>
            </a:br>
            <a:r>
              <a:rPr lang="de-DE" sz="2000" dirty="0"/>
              <a:t>VERHÄLTNIS ZWISCHEN DEN AKTIVBEZÜGEN UND DER ALTERSVERSORGUNG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47948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3CC430C9-0434-4FD5-BBB2-E6294DC5F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6C3514ED-1836-4832-A6A4-D47C0397D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ANGEMESSENHEIT</a:t>
            </a:r>
            <a:br>
              <a:rPr lang="de-DE" dirty="0"/>
            </a:br>
            <a:r>
              <a:rPr lang="de-DE" sz="2000" dirty="0"/>
              <a:t>VERHÄLTNIS ZWISCHEN DEN AKTIVBEZÜGEN UND DER ALTERSVERSORGUNG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xmlns="" id="{020C1006-2015-48AA-A242-A4261B1EB1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 - Jährliche Aktivenbezüge am letzten Bilanzstichtag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0F4AFBC3-64FA-4D00-B6B6-DD3175FC4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358" y="2281237"/>
            <a:ext cx="11343217" cy="451749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Steuerpflichtiges Bruttoentgelt (inkl. Urlaubs- und Weihnachtsgeld) </a:t>
            </a:r>
            <a:r>
              <a:rPr lang="de-DE" sz="1600" baseline="30000" dirty="0"/>
              <a:t>1)</a:t>
            </a:r>
            <a:r>
              <a:rPr lang="de-DE" sz="1600" dirty="0"/>
              <a:t> 	___________________________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Sachbezüge </a:t>
            </a:r>
            <a:r>
              <a:rPr lang="de-DE" sz="1600" baseline="30000" dirty="0"/>
              <a:t>1)</a:t>
            </a:r>
            <a:r>
              <a:rPr lang="de-DE" sz="1600" dirty="0"/>
              <a:t> 							___________________________</a:t>
            </a:r>
            <a:r>
              <a:rPr lang="de-DE" sz="1600" baseline="3000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Sonstige Zuwendungen </a:t>
            </a:r>
            <a:r>
              <a:rPr lang="de-DE" sz="1600" baseline="30000" dirty="0"/>
              <a:t>1)</a:t>
            </a:r>
            <a:r>
              <a:rPr lang="de-DE" sz="1600" dirty="0"/>
              <a:t> 						___________________________</a:t>
            </a:r>
            <a:r>
              <a:rPr lang="de-DE" sz="1600" baseline="3000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Beiträge für die Direktversicherung </a:t>
            </a:r>
            <a:r>
              <a:rPr lang="de-DE" sz="1600" baseline="30000" dirty="0"/>
              <a:t>2)</a:t>
            </a:r>
            <a:r>
              <a:rPr lang="de-DE" sz="1600" dirty="0"/>
              <a:t> 					___________________________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Beiträge für die Pensionskasse </a:t>
            </a:r>
            <a:r>
              <a:rPr lang="de-DE" sz="1600" baseline="30000" dirty="0"/>
              <a:t>2)</a:t>
            </a:r>
            <a:r>
              <a:rPr lang="de-DE" sz="1600" dirty="0"/>
              <a:t> 					___________________________</a:t>
            </a:r>
            <a:endParaRPr lang="de-DE" sz="1600" baseline="30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Beiträge für den Pensionsfonds </a:t>
            </a:r>
            <a:r>
              <a:rPr lang="de-DE" sz="1600" baseline="30000" dirty="0"/>
              <a:t>2)</a:t>
            </a:r>
            <a:r>
              <a:rPr lang="de-DE" sz="1600" dirty="0"/>
              <a:t> 					</a:t>
            </a:r>
            <a:r>
              <a:rPr lang="de-DE" sz="1600" b="1" dirty="0"/>
              <a:t>___________________________</a:t>
            </a:r>
            <a:endParaRPr lang="de-DE" sz="1600" dirty="0"/>
          </a:p>
          <a:p>
            <a:r>
              <a:rPr lang="de-DE" sz="1600" dirty="0"/>
              <a:t>						insgesamt	___________________________</a:t>
            </a:r>
          </a:p>
          <a:p>
            <a:r>
              <a:rPr lang="de-DE" sz="1600" dirty="0"/>
              <a:t>						davon 75 % </a:t>
            </a:r>
            <a:r>
              <a:rPr lang="de-DE" dirty="0"/>
              <a:t>	</a:t>
            </a:r>
            <a:r>
              <a:rPr lang="de-DE" b="1" dirty="0"/>
              <a:t>______________________</a:t>
            </a:r>
          </a:p>
          <a:p>
            <a:endParaRPr lang="de-DE" b="1" dirty="0"/>
          </a:p>
          <a:p>
            <a:pPr marL="457200" indent="-457200">
              <a:buAutoNum type="arabicParenR"/>
            </a:pPr>
            <a:r>
              <a:rPr lang="de-DE" sz="850" dirty="0"/>
              <a:t>Variable Gehaltsbestandteile (z. B. Umsatz- und Gewinntantiemen, Sachzuwendungen etc.) werden mit einem durchschnittlichen Wert der letzten 5 Jahre in die Stichtagsbezüge einbezogen.</a:t>
            </a:r>
          </a:p>
          <a:p>
            <a:pPr marL="457200" indent="-457200">
              <a:buAutoNum type="arabicParenR"/>
            </a:pPr>
            <a:r>
              <a:rPr lang="de-DE" sz="850" dirty="0"/>
              <a:t>Soweit die Versorgungsleistungen auf Entgeltumwandlung beruhen, können die umgewandelten Entgelte (unter A) und die darauf beruhenden Leistungen (unter B) unberücksichtigt bleiben.</a:t>
            </a:r>
          </a:p>
          <a:p>
            <a:pPr marL="457200" indent="-457200">
              <a:buAutoNum type="arabicParenR"/>
            </a:pPr>
            <a:r>
              <a:rPr lang="de-DE" sz="850" dirty="0"/>
              <a:t>Sieht die bestehende Versorgungszusage eine Kapitalleistung vor, so gelten 10 % der Kapitalleistung (einschließlich der bisher erwirtschafteten Überschussbeteiligung) als Jahresbeitrag einer lebenslang laufenden Rente.</a:t>
            </a:r>
          </a:p>
          <a:p>
            <a:pPr marL="457200" indent="-457200">
              <a:buAutoNum type="arabicParenR"/>
            </a:pPr>
            <a:r>
              <a:rPr lang="de-DE" sz="850" dirty="0"/>
              <a:t>Falls anstelle der Altersrente ein Versorgungskapital zugesagt werden soll, ist die maximal zulässige Altersrente mit dem Faktor 10 zu multiplizieren.</a:t>
            </a:r>
          </a:p>
          <a:p>
            <a:pPr marL="457200" indent="-457200">
              <a:buAutoNum type="arabicParenR"/>
            </a:pPr>
            <a:endParaRPr lang="de-DE" sz="1050" dirty="0"/>
          </a:p>
          <a:p>
            <a:pPr marL="457200" indent="-457200">
              <a:buAutoNum type="arabicParenR"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6157093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3CC430C9-0434-4FD5-BBB2-E6294DC5F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6C3514ED-1836-4832-A6A4-D47C0397D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ANGEMESSENHEIT</a:t>
            </a:r>
            <a:br>
              <a:rPr lang="de-DE" dirty="0"/>
            </a:br>
            <a:r>
              <a:rPr lang="de-DE" sz="2000" dirty="0"/>
              <a:t>VERHÄLTNIS ZWISCHEN DEN AKTIVBEZÜGEN UND DER ALTERSVERSORGUNG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xmlns="" id="{020C1006-2015-48AA-A242-A4261B1EB1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B - Jährliche Altersversorgung im Pensionsalter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0F4AFBC3-64FA-4D00-B6B6-DD3175FC4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358" y="2281237"/>
            <a:ext cx="11343217" cy="451749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Altersrente aus gesetzlicher Rentenversicherung bzw. gleichgestellte Leistungen </a:t>
            </a:r>
          </a:p>
          <a:p>
            <a:r>
              <a:rPr lang="de-DE" sz="1400" dirty="0"/>
              <a:t>     (z. B. berufsständische Versorgung) 						__________________________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Versicherungsrente aus Direktversicherung </a:t>
            </a:r>
          </a:p>
          <a:p>
            <a:r>
              <a:rPr lang="de-DE" sz="1400" dirty="0"/>
              <a:t>      (einschließlich bisher zugesagter Rente aus Überschussbeteiligung)</a:t>
            </a:r>
            <a:r>
              <a:rPr lang="de-DE" sz="1400" baseline="30000" dirty="0"/>
              <a:t> 2), 3)</a:t>
            </a:r>
            <a:r>
              <a:rPr lang="de-DE" sz="1400" dirty="0"/>
              <a:t> 			__________________________</a:t>
            </a:r>
            <a:r>
              <a:rPr lang="de-DE" sz="1400" baseline="3000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Versicherungsrente aus Pensionskasse </a:t>
            </a:r>
          </a:p>
          <a:p>
            <a:r>
              <a:rPr lang="de-DE" sz="1400" dirty="0"/>
              <a:t>      (einschließlich bisher zugesagter Rente aus Überschussbeteiligung)</a:t>
            </a:r>
            <a:r>
              <a:rPr lang="de-DE" sz="1400" baseline="30000" dirty="0"/>
              <a:t> 2), 3)</a:t>
            </a:r>
            <a:r>
              <a:rPr lang="de-DE" sz="1400" dirty="0"/>
              <a:t> 		                   __________________________</a:t>
            </a:r>
            <a:r>
              <a:rPr lang="de-DE" sz="1400" baseline="3000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Rente aus Pensionsfonds </a:t>
            </a:r>
          </a:p>
          <a:p>
            <a:r>
              <a:rPr lang="de-DE" sz="1400" dirty="0"/>
              <a:t>      (einschließlich bisher zugesagter Rente aus Überschussbeteiligung)</a:t>
            </a:r>
            <a:r>
              <a:rPr lang="de-DE" sz="1400" baseline="30000" dirty="0"/>
              <a:t> 2)</a:t>
            </a:r>
            <a:r>
              <a:rPr lang="de-DE" sz="1400" dirty="0"/>
              <a:t> 			__________________________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Rente aus Unterstützungskasse </a:t>
            </a:r>
          </a:p>
          <a:p>
            <a:r>
              <a:rPr lang="de-DE" sz="1400" dirty="0"/>
              <a:t>      (einschließlich bisher zugesagter Rente aus Überschussbeteiligung)</a:t>
            </a:r>
            <a:r>
              <a:rPr lang="de-DE" sz="1400" baseline="30000" dirty="0"/>
              <a:t> 2), 3)</a:t>
            </a:r>
            <a:r>
              <a:rPr lang="de-DE" sz="1400" dirty="0"/>
              <a:t> 			__________________________</a:t>
            </a:r>
            <a:endParaRPr lang="de-DE" sz="1400" baseline="30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/>
              <a:t>Rente aus einer bestehenden Pensionszusage </a:t>
            </a:r>
            <a:r>
              <a:rPr lang="de-DE" sz="1400" baseline="30000" dirty="0"/>
              <a:t>2), 3)</a:t>
            </a:r>
            <a:r>
              <a:rPr lang="de-DE" sz="1400" dirty="0"/>
              <a:t> 																	</a:t>
            </a:r>
            <a:r>
              <a:rPr lang="de-DE" sz="1400" b="1" dirty="0"/>
              <a:t>__________________________</a:t>
            </a:r>
            <a:endParaRPr lang="de-DE" sz="1400" dirty="0"/>
          </a:p>
          <a:p>
            <a:r>
              <a:rPr lang="de-DE" sz="1400" dirty="0"/>
              <a:t>							Summe		</a:t>
            </a:r>
            <a:r>
              <a:rPr lang="de-DE" sz="1400" b="1" dirty="0"/>
              <a:t>__________________________</a:t>
            </a:r>
          </a:p>
          <a:p>
            <a:endParaRPr lang="de-DE" b="1" dirty="0"/>
          </a:p>
          <a:p>
            <a:pPr marL="457200" indent="-457200">
              <a:buAutoNum type="arabicParenR"/>
            </a:pPr>
            <a:endParaRPr lang="de-DE" sz="1050" dirty="0"/>
          </a:p>
          <a:p>
            <a:pPr marL="457200" indent="-457200">
              <a:buAutoNum type="arabicParenR"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3796479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3CC430C9-0434-4FD5-BBB2-E6294DC5F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33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6C3514ED-1836-4832-A6A4-D47C0397D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ANGEMESSENHEIT</a:t>
            </a:r>
            <a:br>
              <a:rPr lang="de-DE" dirty="0"/>
            </a:br>
            <a:r>
              <a:rPr lang="de-DE" sz="2000" dirty="0"/>
              <a:t>VERHÄLTNIS ZWISCHEN DEN AKTIVBEZÜGEN UND DER ALTERSVERSORGUNG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xmlns="" id="{020C1006-2015-48AA-A242-A4261B1EB1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C - Höhe der jährlich zulässigen Altersversorgung aus der Pensionszusage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0F4AFBC3-64FA-4D00-B6B6-DD3175FC4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358" y="2281237"/>
            <a:ext cx="11343217" cy="451749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75 % der Aktivbezüge (siehe A)						________________________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Abzüglich bestehender Altersversorgung (siehe B)				________________________													</a:t>
            </a:r>
          </a:p>
          <a:p>
            <a:r>
              <a:rPr lang="de-DE" sz="1600" b="1" dirty="0"/>
              <a:t>maximale Höhe der noch zulässigen Altersrente bzw. des Versorgungskapitals </a:t>
            </a:r>
            <a:r>
              <a:rPr lang="de-DE" sz="1600" b="1" baseline="30000" dirty="0"/>
              <a:t>4)</a:t>
            </a:r>
            <a:r>
              <a:rPr lang="de-DE" sz="1600" b="1" dirty="0"/>
              <a:t>	________________________</a:t>
            </a:r>
          </a:p>
          <a:p>
            <a:r>
              <a:rPr lang="de-DE" sz="1600" dirty="0"/>
              <a:t>Gewünschte Höhe der Altersversorgung</a:t>
            </a:r>
            <a:r>
              <a:rPr lang="de-DE" sz="1800" dirty="0"/>
              <a:t>						</a:t>
            </a:r>
            <a:r>
              <a:rPr lang="de-DE" sz="1800" b="1" dirty="0"/>
              <a:t>_____________________</a:t>
            </a:r>
            <a:r>
              <a:rPr lang="de-DE" sz="1800" dirty="0"/>
              <a:t>		</a:t>
            </a:r>
          </a:p>
          <a:p>
            <a:pPr marL="457200" indent="-457200">
              <a:buAutoNum type="arabicParenR"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4067233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1BD7F031-4C5C-4D49-AAA0-B9C52FCC5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xmlns="" id="{40D446C1-2D1F-4323-BBAD-BD8D3C9B3C9C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5112453" y="1855836"/>
            <a:ext cx="6709012" cy="3811588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Erfahrung und Kompetenz seit mehr als 30 Jahren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Einer der größten anbieterunabhängigen Versicherungs- und Finanzmakler Deutschlands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Sitz der Hauptverwaltung in Hamburg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Über 40 Geschäftsstellen und Büros bundesweit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Mehr als 200 Mitarbeiter und Experten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Maßgeschneiderte Finanz- und Versicherungs-strategien für Privatkunden, Unternehmer und Unternehmen sowie deren Belegschaften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Über 70.000 Kunden die uns vertrauen</a:t>
            </a:r>
            <a:br>
              <a:rPr lang="de-DE" dirty="0"/>
            </a:br>
            <a:r>
              <a:rPr lang="de-DE" dirty="0"/>
              <a:t> 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E3FA850F-7B40-4DD2-BAE4-E544F232B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DAS UNTERNEHMEN: ZAHLEN UND FAKTEN</a:t>
            </a:r>
          </a:p>
        </p:txBody>
      </p:sp>
      <p:pic>
        <p:nvPicPr>
          <p:cNvPr id="8" name="Grafik 10">
            <a:extLst>
              <a:ext uri="{FF2B5EF4-FFF2-40B4-BE49-F238E27FC236}">
                <a16:creationId xmlns:a16="http://schemas.microsoft.com/office/drawing/2014/main" xmlns="" id="{EA018969-BA59-48D3-8C17-1D37D922AC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8" t="1701" r="36238" b="-1765"/>
          <a:stretch/>
        </p:blipFill>
        <p:spPr bwMode="auto">
          <a:xfrm>
            <a:off x="479425" y="1818892"/>
            <a:ext cx="3669626" cy="31439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595EF4BB-036D-47B7-A38C-41DC1E6591ED}"/>
              </a:ext>
            </a:extLst>
          </p:cNvPr>
          <p:cNvSpPr txBox="1"/>
          <p:nvPr/>
        </p:nvSpPr>
        <p:spPr>
          <a:xfrm>
            <a:off x="479426" y="4673377"/>
            <a:ext cx="3652410" cy="1924452"/>
          </a:xfrm>
          <a:prstGeom prst="rect">
            <a:avLst/>
          </a:prstGeom>
          <a:solidFill>
            <a:srgbClr val="1D2D4B"/>
          </a:solidFill>
        </p:spPr>
        <p:txBody>
          <a:bodyPr wrap="square" lIns="180000" tIns="180000" rIns="180000" bIns="720000" rtlCol="0" anchor="ctr">
            <a:spAutoFit/>
          </a:bodyPr>
          <a:lstStyle/>
          <a:p>
            <a:r>
              <a:rPr lang="de-DE" sz="2200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sichern Sie</a:t>
            </a:r>
          </a:p>
          <a:p>
            <a:r>
              <a:rPr lang="de-DE" sz="2200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gemeinsam.</a:t>
            </a:r>
          </a:p>
          <a:p>
            <a:r>
              <a:rPr lang="de-DE" sz="2200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Seit über 30 Jahren.</a:t>
            </a:r>
          </a:p>
        </p:txBody>
      </p:sp>
    </p:spTree>
    <p:extLst>
      <p:ext uri="{BB962C8B-B14F-4D97-AF65-F5344CB8AC3E}">
        <p14:creationId xmlns:p14="http://schemas.microsoft.com/office/powerpoint/2010/main" val="1427560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1BD7F031-4C5C-4D49-AAA0-B9C52FCC5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xmlns="" id="{40D446C1-2D1F-4323-BBAD-BD8D3C9B3C9C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5114568" y="1856643"/>
            <a:ext cx="6709012" cy="3811588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Erfahrung und Kompetenz seit mehr als 30 Jahren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Einer der größten anbieterunabhängigen Versicherungs- und Finanzmakler Deutschlands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Sitz der Hauptverwaltung in Hamburg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Über 40 Geschäftsstellen und Büros bundesweit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Mehr als 200 Mitarbeiter und Experten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Maßgeschneiderte Finanz- und Versicherungs-strategien für Privatkunden, Unternehmer und Unternehmen sowie deren Belegschaften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/>
            </a:pPr>
            <a:r>
              <a:rPr lang="de-DE" dirty="0"/>
              <a:t>Über 70.000 Kunden die uns vertrauen</a:t>
            </a:r>
            <a:br>
              <a:rPr lang="de-DE" dirty="0"/>
            </a:br>
            <a:r>
              <a:rPr lang="de-DE" dirty="0"/>
              <a:t> 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E3FA850F-7B40-4DD2-BAE4-E544F232B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ÜBER UNS: ZAHLEN UND FAKTEN</a:t>
            </a:r>
          </a:p>
        </p:txBody>
      </p:sp>
      <p:pic>
        <p:nvPicPr>
          <p:cNvPr id="7" name="Bild 1">
            <a:extLst>
              <a:ext uri="{FF2B5EF4-FFF2-40B4-BE49-F238E27FC236}">
                <a16:creationId xmlns:a16="http://schemas.microsoft.com/office/drawing/2014/main" xmlns="" id="{27B2A138-9AF5-4CEB-8EBA-0BCF8CFA74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473" t="22394" r="62000" b="28943"/>
          <a:stretch/>
        </p:blipFill>
        <p:spPr bwMode="auto">
          <a:xfrm>
            <a:off x="479425" y="1816101"/>
            <a:ext cx="4200525" cy="4781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9433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F24B7963-5279-4250-95CB-AFC1BBFC40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xmlns="" id="{9D23AF74-41F1-45B9-AADF-45B5111491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7095" y="1803381"/>
            <a:ext cx="6346971" cy="3811588"/>
          </a:xfrm>
        </p:spPr>
        <p:txBody>
          <a:bodyPr/>
          <a:lstStyle/>
          <a:p>
            <a:r>
              <a:rPr lang="de-DE" sz="2400" dirty="0"/>
              <a:t>Lücke in der Altersvorsorge schließen (keine gesetzliche Rente – SV-befreit)</a:t>
            </a:r>
          </a:p>
          <a:p>
            <a:endParaRPr lang="de-DE" sz="2400" b="1" dirty="0"/>
          </a:p>
          <a:p>
            <a:r>
              <a:rPr lang="de-DE" sz="2400" b="1" dirty="0"/>
              <a:t>Betriebliche Steuerlast rechtssicher, insolvenzgeschützt und steueroptimiert in Privatvermögen umwandeln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C9D3F227-A843-49D3-AF37-227557034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MOTIVE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DDBFE0C5-BCB1-4D8A-8264-8BE73FEF45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43727" t="23505" r="1750"/>
          <a:stretch/>
        </p:blipFill>
        <p:spPr bwMode="auto">
          <a:xfrm>
            <a:off x="7534148" y="1792748"/>
            <a:ext cx="4193175" cy="4819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2023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1ADEDDE6-F922-42DC-882F-EDF91A2550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068EEAB9-83E0-495C-A265-C9DDD501F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605" y="1809281"/>
            <a:ext cx="11342969" cy="5129904"/>
          </a:xfrm>
        </p:spPr>
        <p:txBody>
          <a:bodyPr/>
          <a:lstStyle/>
          <a:p>
            <a:pPr marL="177800" indent="-1778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8261350" algn="l"/>
                <a:tab pos="8710613" algn="l"/>
                <a:tab pos="9159875" algn="l"/>
              </a:tabLst>
              <a:defRPr/>
            </a:pPr>
            <a:r>
              <a:rPr lang="de-DE" sz="1800" b="1" kern="0" dirty="0">
                <a:latin typeface="Arial" panose="020B0604020202020204" pitchFamily="34" charset="0"/>
                <a:cs typeface="Arial" panose="020B0604020202020204" pitchFamily="34" charset="0"/>
              </a:rPr>
              <a:t>Kalkulierbare Finanzierung</a:t>
            </a:r>
          </a:p>
          <a:p>
            <a:pPr marL="177800" indent="-177800" fontAlgn="base">
              <a:lnSpc>
                <a:spcPct val="90000"/>
              </a:lnSpc>
              <a:spcBef>
                <a:spcPct val="0"/>
              </a:spcBef>
              <a:spcAft>
                <a:spcPts val="525"/>
              </a:spcAft>
              <a:buClr>
                <a:srgbClr val="1D2D4B"/>
              </a:buClr>
              <a:buFont typeface="Wingdings" pitchFamily="2" charset="2"/>
              <a:buChar char="§"/>
              <a:tabLst>
                <a:tab pos="8261350" algn="l"/>
                <a:tab pos="8710613" algn="l"/>
                <a:tab pos="9159875" algn="l"/>
              </a:tabLst>
              <a:defRPr/>
            </a:pPr>
            <a:r>
              <a:rPr lang="de-DE" sz="1600" kern="0" dirty="0">
                <a:latin typeface="Arial" panose="020B0604020202020204" pitchFamily="34" charset="0"/>
                <a:cs typeface="Arial" panose="020B0604020202020204" pitchFamily="34" charset="0"/>
              </a:rPr>
              <a:t>GGF sichert seine Versorgung</a:t>
            </a:r>
          </a:p>
          <a:p>
            <a:pPr marL="177800" indent="-177800" fontAlgn="base">
              <a:lnSpc>
                <a:spcPct val="90000"/>
              </a:lnSpc>
              <a:spcBef>
                <a:spcPct val="0"/>
              </a:spcBef>
              <a:spcAft>
                <a:spcPts val="525"/>
              </a:spcAft>
              <a:buClr>
                <a:srgbClr val="1D2D4B"/>
              </a:buClr>
              <a:buFont typeface="Wingdings" pitchFamily="2" charset="2"/>
              <a:buChar char="§"/>
              <a:tabLst>
                <a:tab pos="8261350" algn="l"/>
                <a:tab pos="8710613" algn="l"/>
                <a:tab pos="9159875" algn="l"/>
              </a:tabLst>
              <a:defRPr/>
            </a:pPr>
            <a:r>
              <a:rPr lang="de-DE" sz="1600" kern="0" dirty="0">
                <a:latin typeface="Arial" panose="020B0604020202020204" pitchFamily="34" charset="0"/>
                <a:cs typeface="Arial" panose="020B0604020202020204" pitchFamily="34" charset="0"/>
              </a:rPr>
              <a:t>Absicherung biometrischer Risiken (Langlebigkeit, BU, Tod)</a:t>
            </a:r>
          </a:p>
          <a:p>
            <a:pPr marL="177800" indent="-177800" fontAlgn="base">
              <a:lnSpc>
                <a:spcPct val="90000"/>
              </a:lnSpc>
              <a:spcBef>
                <a:spcPct val="0"/>
              </a:spcBef>
              <a:spcAft>
                <a:spcPts val="525"/>
              </a:spcAft>
              <a:buClr>
                <a:srgbClr val="1D2D4B"/>
              </a:buClr>
              <a:buFont typeface="Wingdings" pitchFamily="2" charset="2"/>
              <a:buChar char="§"/>
              <a:tabLst>
                <a:tab pos="8261350" algn="l"/>
                <a:tab pos="8710613" algn="l"/>
                <a:tab pos="9159875" algn="l"/>
              </a:tabLst>
              <a:defRPr/>
            </a:pPr>
            <a:r>
              <a:rPr lang="de-DE" sz="1600" kern="0" dirty="0">
                <a:latin typeface="Arial" panose="020B0604020202020204" pitchFamily="34" charset="0"/>
                <a:cs typeface="Arial" panose="020B0604020202020204" pitchFamily="34" charset="0"/>
              </a:rPr>
              <a:t>Sicherheit im Insolvenzfall des Unternehmens</a:t>
            </a:r>
          </a:p>
          <a:p>
            <a:pPr marL="177800" indent="-177800" fontAlgn="base">
              <a:lnSpc>
                <a:spcPct val="90000"/>
              </a:lnSpc>
              <a:spcBef>
                <a:spcPct val="0"/>
              </a:spcBef>
              <a:spcAft>
                <a:spcPts val="525"/>
              </a:spcAft>
              <a:buClr>
                <a:srgbClr val="1D2D4B"/>
              </a:buClr>
              <a:buFont typeface="Wingdings" pitchFamily="2" charset="2"/>
              <a:buChar char="§"/>
              <a:tabLst>
                <a:tab pos="8261350" algn="l"/>
                <a:tab pos="8710613" algn="l"/>
                <a:tab pos="9159875" algn="l"/>
              </a:tabLst>
              <a:defRPr/>
            </a:pPr>
            <a:r>
              <a:rPr lang="de-DE" sz="1600" kern="0" dirty="0">
                <a:latin typeface="Arial" panose="020B0604020202020204" pitchFamily="34" charset="0"/>
                <a:cs typeface="Arial" panose="020B0604020202020204" pitchFamily="34" charset="0"/>
              </a:rPr>
              <a:t>Unabhängigkeit von Ergebnissen der Nachfolger</a:t>
            </a:r>
          </a:p>
          <a:p>
            <a:pPr marL="177800" indent="-177800" fontAlgn="base">
              <a:lnSpc>
                <a:spcPct val="90000"/>
              </a:lnSpc>
              <a:spcBef>
                <a:spcPct val="0"/>
              </a:spcBef>
              <a:spcAft>
                <a:spcPts val="525"/>
              </a:spcAft>
              <a:tabLst>
                <a:tab pos="8261350" algn="l"/>
                <a:tab pos="8710613" algn="l"/>
                <a:tab pos="9159875" algn="l"/>
              </a:tabLst>
              <a:defRPr/>
            </a:pPr>
            <a:endParaRPr lang="de-DE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8261350" algn="l"/>
                <a:tab pos="8710613" algn="l"/>
                <a:tab pos="9159875" algn="l"/>
              </a:tabLst>
              <a:defRPr/>
            </a:pPr>
            <a:r>
              <a:rPr lang="de-DE" sz="1800" b="1" kern="0" dirty="0">
                <a:latin typeface="Arial" panose="020B0604020202020204" pitchFamily="34" charset="0"/>
                <a:cs typeface="Arial" panose="020B0604020202020204" pitchFamily="34" charset="0"/>
              </a:rPr>
              <a:t>Optimierte Bilanz(-kennzahlen)</a:t>
            </a:r>
          </a:p>
          <a:p>
            <a:pPr marL="177800" indent="-177800" fontAlgn="base">
              <a:lnSpc>
                <a:spcPct val="90000"/>
              </a:lnSpc>
              <a:spcBef>
                <a:spcPct val="0"/>
              </a:spcBef>
              <a:spcAft>
                <a:spcPts val="525"/>
              </a:spcAft>
              <a:buClr>
                <a:srgbClr val="1D2D4B"/>
              </a:buClr>
              <a:buFont typeface="Wingdings" pitchFamily="2" charset="2"/>
              <a:buChar char="§"/>
              <a:tabLst>
                <a:tab pos="8261350" algn="l"/>
                <a:tab pos="8710613" algn="l"/>
                <a:tab pos="9159875" algn="l"/>
              </a:tabLst>
              <a:defRPr/>
            </a:pPr>
            <a:r>
              <a:rPr lang="de-DE" sz="1600" kern="0" dirty="0">
                <a:latin typeface="Arial" panose="020B0604020202020204" pitchFamily="34" charset="0"/>
                <a:cs typeface="Arial" panose="020B0604020202020204" pitchFamily="34" charset="0"/>
              </a:rPr>
              <a:t>Verbesserte Kreditratings und somit günstigere Kapitalaufnahmemöglichkeiten </a:t>
            </a:r>
          </a:p>
          <a:p>
            <a:pPr marL="177800" indent="-177800" fontAlgn="base">
              <a:lnSpc>
                <a:spcPct val="90000"/>
              </a:lnSpc>
              <a:spcBef>
                <a:spcPct val="0"/>
              </a:spcBef>
              <a:spcAft>
                <a:spcPts val="525"/>
              </a:spcAft>
              <a:buClr>
                <a:srgbClr val="1D2D4B"/>
              </a:buClr>
              <a:buFont typeface="Wingdings" pitchFamily="2" charset="2"/>
              <a:buChar char="§"/>
              <a:tabLst>
                <a:tab pos="8261350" algn="l"/>
                <a:tab pos="8710613" algn="l"/>
                <a:tab pos="9159875" algn="l"/>
              </a:tabLst>
              <a:defRPr/>
            </a:pPr>
            <a:r>
              <a:rPr lang="de-DE" sz="1600" kern="0" dirty="0">
                <a:latin typeface="Arial" panose="020B0604020202020204" pitchFamily="34" charset="0"/>
                <a:cs typeface="Arial" panose="020B0604020202020204" pitchFamily="34" charset="0"/>
              </a:rPr>
              <a:t>Erleichterung beim Verkauf des Unternehmens</a:t>
            </a:r>
          </a:p>
          <a:p>
            <a:pPr marL="177800" indent="-177800" fontAlgn="base">
              <a:lnSpc>
                <a:spcPct val="90000"/>
              </a:lnSpc>
              <a:spcBef>
                <a:spcPct val="0"/>
              </a:spcBef>
              <a:spcAft>
                <a:spcPts val="525"/>
              </a:spcAft>
              <a:buClr>
                <a:srgbClr val="1D2D4B"/>
              </a:buClr>
              <a:buFont typeface="Wingdings" pitchFamily="2" charset="2"/>
              <a:buChar char="§"/>
              <a:tabLst>
                <a:tab pos="8261350" algn="l"/>
                <a:tab pos="8710613" algn="l"/>
                <a:tab pos="9159875" algn="l"/>
              </a:tabLst>
              <a:defRPr/>
            </a:pPr>
            <a:r>
              <a:rPr lang="de-DE" sz="1600" kern="0" dirty="0">
                <a:latin typeface="Arial" panose="020B0604020202020204" pitchFamily="34" charset="0"/>
                <a:cs typeface="Arial" panose="020B0604020202020204" pitchFamily="34" charset="0"/>
              </a:rPr>
              <a:t>Keine bilanziellen/finanziellen Belastungen für Nachfolger (GGF)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ts val="525"/>
              </a:spcAft>
              <a:tabLst>
                <a:tab pos="8261350" algn="l"/>
                <a:tab pos="8710613" algn="l"/>
                <a:tab pos="9159875" algn="l"/>
              </a:tabLst>
              <a:defRPr/>
            </a:pPr>
            <a:endParaRPr lang="de-DE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8261350" algn="l"/>
                <a:tab pos="8710613" algn="l"/>
                <a:tab pos="9159875" algn="l"/>
              </a:tabLst>
            </a:pPr>
            <a:r>
              <a:rPr lang="de-DE" sz="1800" b="1" kern="0" dirty="0">
                <a:latin typeface="Arial" panose="020B0604020202020204" pitchFamily="34" charset="0"/>
                <a:cs typeface="Arial" panose="020B0604020202020204" pitchFamily="34" charset="0"/>
              </a:rPr>
              <a:t>Fokus auf das Wesentliche</a:t>
            </a:r>
          </a:p>
          <a:p>
            <a:pPr marL="177800" indent="-177800" fontAlgn="base">
              <a:lnSpc>
                <a:spcPct val="90000"/>
              </a:lnSpc>
              <a:spcBef>
                <a:spcPct val="0"/>
              </a:spcBef>
              <a:spcAft>
                <a:spcPts val="525"/>
              </a:spcAft>
              <a:buClr>
                <a:srgbClr val="1D2D4B"/>
              </a:buClr>
              <a:buFont typeface="Wingdings" pitchFamily="2" charset="2"/>
              <a:buChar char="§"/>
              <a:tabLst>
                <a:tab pos="8261350" algn="l"/>
                <a:tab pos="8710613" algn="l"/>
                <a:tab pos="9159875" algn="l"/>
              </a:tabLst>
              <a:defRPr/>
            </a:pPr>
            <a:r>
              <a:rPr lang="de-DE" sz="1600" kern="0" dirty="0">
                <a:latin typeface="Arial" panose="020B0604020202020204" pitchFamily="34" charset="0"/>
                <a:cs typeface="Arial" panose="020B0604020202020204" pitchFamily="34" charset="0"/>
              </a:rPr>
              <a:t>Konzentration auf eigene Kernkompetenzen</a:t>
            </a:r>
          </a:p>
          <a:p>
            <a:pPr marL="177800" indent="-177800" fontAlgn="base">
              <a:lnSpc>
                <a:spcPct val="90000"/>
              </a:lnSpc>
              <a:spcBef>
                <a:spcPct val="0"/>
              </a:spcBef>
              <a:spcAft>
                <a:spcPts val="525"/>
              </a:spcAft>
              <a:buClr>
                <a:srgbClr val="1D2D4B"/>
              </a:buClr>
              <a:buFont typeface="Wingdings" pitchFamily="2" charset="2"/>
              <a:buChar char="§"/>
              <a:tabLst>
                <a:tab pos="8261350" algn="l"/>
                <a:tab pos="8710613" algn="l"/>
                <a:tab pos="9159875" algn="l"/>
              </a:tabLst>
              <a:defRPr/>
            </a:pPr>
            <a:r>
              <a:rPr lang="de-DE" sz="1600" kern="0" dirty="0">
                <a:latin typeface="Arial" panose="020B0604020202020204" pitchFamily="34" charset="0"/>
                <a:cs typeface="Arial" panose="020B0604020202020204" pitchFamily="34" charset="0"/>
              </a:rPr>
              <a:t>Weniger Verwaltungsaufwand durch Auslagerung</a:t>
            </a:r>
          </a:p>
          <a:p>
            <a:pPr marL="177800" indent="-177800" fontAlgn="base">
              <a:lnSpc>
                <a:spcPct val="90000"/>
              </a:lnSpc>
              <a:spcBef>
                <a:spcPct val="0"/>
              </a:spcBef>
              <a:spcAft>
                <a:spcPts val="525"/>
              </a:spcAft>
              <a:buClr>
                <a:srgbClr val="1D2D4B"/>
              </a:buClr>
              <a:buFont typeface="Wingdings" pitchFamily="2" charset="2"/>
              <a:buChar char="§"/>
              <a:tabLst>
                <a:tab pos="8261350" algn="l"/>
                <a:tab pos="8710613" algn="l"/>
                <a:tab pos="9159875" algn="l"/>
              </a:tabLst>
              <a:defRPr/>
            </a:pPr>
            <a:r>
              <a:rPr lang="de-DE" sz="1600" kern="0" dirty="0">
                <a:latin typeface="Arial" panose="020B0604020202020204" pitchFamily="34" charset="0"/>
                <a:cs typeface="Arial" panose="020B0604020202020204" pitchFamily="34" charset="0"/>
              </a:rPr>
              <a:t>Auslagerung des Kapitalanlagemanagements der Versorgung</a:t>
            </a:r>
          </a:p>
          <a:p>
            <a:endParaRPr lang="de-DE" sz="180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DE981EA8-D8E6-47CE-AE2C-5B1814F7D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ZIELE DES GGF BEI DER EINRICHTUNG EINER VERSORGUNGSZUSAGE</a:t>
            </a:r>
          </a:p>
        </p:txBody>
      </p:sp>
    </p:spTree>
    <p:extLst>
      <p:ext uri="{BB962C8B-B14F-4D97-AF65-F5344CB8AC3E}">
        <p14:creationId xmlns:p14="http://schemas.microsoft.com/office/powerpoint/2010/main" val="1191155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F4EE83E6-4AE9-4C26-9980-46B6E6940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8706816E-6791-460F-9D7C-4A5CC27B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DOPPELFUNKTION DES </a:t>
            </a:r>
            <a:br>
              <a:rPr lang="de-DE" dirty="0"/>
            </a:br>
            <a:r>
              <a:rPr lang="de-DE" dirty="0"/>
              <a:t>GESELLSCHAFTER-GESCHÄFTSFÜHRERS (GGF) </a:t>
            </a: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xmlns="" id="{4D67333D-B2E6-4294-9586-FBA98871728C}"/>
              </a:ext>
            </a:extLst>
          </p:cNvPr>
          <p:cNvSpPr>
            <a:spLocks noChangeArrowheads="1"/>
          </p:cNvSpPr>
          <p:nvPr/>
        </p:nvSpPr>
        <p:spPr>
          <a:xfrm>
            <a:off x="3876718" y="2645276"/>
            <a:ext cx="3974682" cy="443375"/>
          </a:xfrm>
          <a:prstGeom prst="rect">
            <a:avLst/>
          </a:prstGeom>
          <a:solidFill>
            <a:srgbClr val="1D2D4B"/>
          </a:solidFill>
          <a:ln w="19050">
            <a:noFill/>
            <a:miter lim="800000"/>
          </a:ln>
          <a:effectLst/>
        </p:spPr>
        <p:txBody>
          <a:bodyPr wrap="none" anchor="ctr"/>
          <a:lstStyle/>
          <a:p>
            <a:pPr>
              <a:spcAft>
                <a:spcPct val="30000"/>
              </a:spcAft>
            </a:pPr>
            <a:r>
              <a:rPr lang="de-DE" sz="1800" b="1" dirty="0">
                <a:solidFill>
                  <a:schemeClr val="bg1"/>
                </a:solidFill>
                <a:latin typeface="Arial" pitchFamily="34" charset="0"/>
              </a:rPr>
              <a:t>Gesellschafter-Geschäftsführer ist</a:t>
            </a: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xmlns="" id="{D1B6C0C3-FB05-47F7-AF78-E4DB64EF949E}"/>
              </a:ext>
            </a:extLst>
          </p:cNvPr>
          <p:cNvSpPr>
            <a:spLocks noChangeArrowheads="1"/>
          </p:cNvSpPr>
          <p:nvPr/>
        </p:nvSpPr>
        <p:spPr>
          <a:xfrm>
            <a:off x="2380757" y="4444310"/>
            <a:ext cx="1908385" cy="443375"/>
          </a:xfrm>
          <a:prstGeom prst="rect">
            <a:avLst/>
          </a:prstGeom>
          <a:solidFill>
            <a:srgbClr val="137C9B"/>
          </a:solidFill>
          <a:ln w="19050">
            <a:noFill/>
            <a:miter lim="800000"/>
          </a:ln>
          <a:effectLst/>
        </p:spPr>
        <p:txBody>
          <a:bodyPr wrap="none" anchor="ctr"/>
          <a:lstStyle/>
          <a:p>
            <a:pPr algn="ctr">
              <a:spcAft>
                <a:spcPct val="30000"/>
              </a:spcAft>
            </a:pPr>
            <a:r>
              <a:rPr lang="de-DE" sz="1800" b="1" dirty="0">
                <a:solidFill>
                  <a:schemeClr val="bg1"/>
                </a:solidFill>
                <a:latin typeface="Arial" pitchFamily="34" charset="0"/>
              </a:rPr>
              <a:t>Arbeitgeber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xmlns="" id="{1B52B16F-40CD-43F3-B138-E73C84910160}"/>
              </a:ext>
            </a:extLst>
          </p:cNvPr>
          <p:cNvSpPr>
            <a:spLocks noChangeArrowheads="1"/>
          </p:cNvSpPr>
          <p:nvPr/>
        </p:nvSpPr>
        <p:spPr>
          <a:xfrm>
            <a:off x="7485001" y="4444310"/>
            <a:ext cx="1908385" cy="443375"/>
          </a:xfrm>
          <a:prstGeom prst="rect">
            <a:avLst/>
          </a:prstGeom>
          <a:solidFill>
            <a:srgbClr val="5C87AA"/>
          </a:solidFill>
          <a:ln w="19050">
            <a:noFill/>
            <a:miter lim="800000"/>
          </a:ln>
          <a:effectLst/>
        </p:spPr>
        <p:txBody>
          <a:bodyPr wrap="none" anchor="ctr"/>
          <a:lstStyle/>
          <a:p>
            <a:pPr algn="ctr">
              <a:spcAft>
                <a:spcPct val="30000"/>
              </a:spcAft>
            </a:pPr>
            <a:r>
              <a:rPr lang="de-DE" sz="1800" b="1" dirty="0">
                <a:solidFill>
                  <a:schemeClr val="bg1"/>
                </a:solidFill>
                <a:latin typeface="Arial" pitchFamily="34" charset="0"/>
              </a:rPr>
              <a:t>Arbeitnehmer</a:t>
            </a: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xmlns="" id="{5EDFCA20-E3E9-4107-9174-7227FA78874D}"/>
              </a:ext>
            </a:extLst>
          </p:cNvPr>
          <p:cNvSpPr>
            <a:spLocks noChangeArrowheads="1"/>
          </p:cNvSpPr>
          <p:nvPr/>
        </p:nvSpPr>
        <p:spPr>
          <a:xfrm>
            <a:off x="5035133" y="4987065"/>
            <a:ext cx="1698172" cy="443375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</a:ln>
          <a:effectLst/>
        </p:spPr>
        <p:txBody>
          <a:bodyPr wrap="none" anchor="ctr"/>
          <a:lstStyle/>
          <a:p>
            <a:pPr>
              <a:spcAft>
                <a:spcPct val="30000"/>
              </a:spcAft>
            </a:pPr>
            <a:r>
              <a:rPr lang="de-DE" dirty="0">
                <a:solidFill>
                  <a:srgbClr val="1D2D4B"/>
                </a:solidFill>
                <a:latin typeface="Arial" pitchFamily="34" charset="0"/>
              </a:rPr>
              <a:t>i</a:t>
            </a:r>
            <a:r>
              <a:rPr lang="de-DE" sz="1800" dirty="0">
                <a:solidFill>
                  <a:srgbClr val="1D2D4B"/>
                </a:solidFill>
                <a:latin typeface="Arial" pitchFamily="34" charset="0"/>
              </a:rPr>
              <a:t>n einer Person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261FF701-2267-4B87-BB38-6749ED5075C4}"/>
              </a:ext>
            </a:extLst>
          </p:cNvPr>
          <p:cNvSpPr/>
          <p:nvPr/>
        </p:nvSpPr>
        <p:spPr>
          <a:xfrm>
            <a:off x="4879311" y="3600503"/>
            <a:ext cx="2010892" cy="1323102"/>
          </a:xfrm>
          <a:prstGeom prst="rect">
            <a:avLst/>
          </a:prstGeom>
          <a:solidFill>
            <a:srgbClr val="1D2D4B"/>
          </a:solidFill>
          <a:ln>
            <a:solidFill>
              <a:srgbClr val="5C87A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DE" sz="1176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176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176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xmlns="" id="{C4B2618E-88DA-4BE4-944D-E8617BA6519D}"/>
              </a:ext>
            </a:extLst>
          </p:cNvPr>
          <p:cNvGrpSpPr/>
          <p:nvPr/>
        </p:nvGrpSpPr>
        <p:grpSpPr>
          <a:xfrm>
            <a:off x="5573869" y="3935863"/>
            <a:ext cx="621779" cy="643886"/>
            <a:chOff x="2479675" y="3913188"/>
            <a:chExt cx="714375" cy="739775"/>
          </a:xfrm>
          <a:solidFill>
            <a:schemeClr val="bg1"/>
          </a:solidFill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xmlns="" id="{E40B2ABE-C173-4C5B-B38E-CFFC749F4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4300" y="3913188"/>
              <a:ext cx="368300" cy="428625"/>
            </a:xfrm>
            <a:custGeom>
              <a:avLst/>
              <a:gdLst>
                <a:gd name="T0" fmla="*/ 9 w 1024"/>
                <a:gd name="T1" fmla="*/ 758 h 1192"/>
                <a:gd name="T2" fmla="*/ 106 w 1024"/>
                <a:gd name="T3" fmla="*/ 855 h 1192"/>
                <a:gd name="T4" fmla="*/ 115 w 1024"/>
                <a:gd name="T5" fmla="*/ 864 h 1192"/>
                <a:gd name="T6" fmla="*/ 132 w 1024"/>
                <a:gd name="T7" fmla="*/ 926 h 1192"/>
                <a:gd name="T8" fmla="*/ 221 w 1024"/>
                <a:gd name="T9" fmla="*/ 1058 h 1192"/>
                <a:gd name="T10" fmla="*/ 353 w 1024"/>
                <a:gd name="T11" fmla="*/ 1155 h 1192"/>
                <a:gd name="T12" fmla="*/ 512 w 1024"/>
                <a:gd name="T13" fmla="*/ 1191 h 1192"/>
                <a:gd name="T14" fmla="*/ 512 w 1024"/>
                <a:gd name="T15" fmla="*/ 1191 h 1192"/>
                <a:gd name="T16" fmla="*/ 662 w 1024"/>
                <a:gd name="T17" fmla="*/ 1155 h 1192"/>
                <a:gd name="T18" fmla="*/ 794 w 1024"/>
                <a:gd name="T19" fmla="*/ 1058 h 1192"/>
                <a:gd name="T20" fmla="*/ 882 w 1024"/>
                <a:gd name="T21" fmla="*/ 926 h 1192"/>
                <a:gd name="T22" fmla="*/ 900 w 1024"/>
                <a:gd name="T23" fmla="*/ 864 h 1192"/>
                <a:gd name="T24" fmla="*/ 909 w 1024"/>
                <a:gd name="T25" fmla="*/ 855 h 1192"/>
                <a:gd name="T26" fmla="*/ 1006 w 1024"/>
                <a:gd name="T27" fmla="*/ 767 h 1192"/>
                <a:gd name="T28" fmla="*/ 1023 w 1024"/>
                <a:gd name="T29" fmla="*/ 626 h 1192"/>
                <a:gd name="T30" fmla="*/ 971 w 1024"/>
                <a:gd name="T31" fmla="*/ 511 h 1192"/>
                <a:gd name="T32" fmla="*/ 988 w 1024"/>
                <a:gd name="T33" fmla="*/ 414 h 1192"/>
                <a:gd name="T34" fmla="*/ 944 w 1024"/>
                <a:gd name="T35" fmla="*/ 212 h 1192"/>
                <a:gd name="T36" fmla="*/ 838 w 1024"/>
                <a:gd name="T37" fmla="*/ 97 h 1192"/>
                <a:gd name="T38" fmla="*/ 653 w 1024"/>
                <a:gd name="T39" fmla="*/ 18 h 1192"/>
                <a:gd name="T40" fmla="*/ 494 w 1024"/>
                <a:gd name="T41" fmla="*/ 0 h 1192"/>
                <a:gd name="T42" fmla="*/ 362 w 1024"/>
                <a:gd name="T43" fmla="*/ 18 h 1192"/>
                <a:gd name="T44" fmla="*/ 185 w 1024"/>
                <a:gd name="T45" fmla="*/ 97 h 1192"/>
                <a:gd name="T46" fmla="*/ 79 w 1024"/>
                <a:gd name="T47" fmla="*/ 212 h 1192"/>
                <a:gd name="T48" fmla="*/ 26 w 1024"/>
                <a:gd name="T49" fmla="*/ 414 h 1192"/>
                <a:gd name="T50" fmla="*/ 44 w 1024"/>
                <a:gd name="T51" fmla="*/ 511 h 1192"/>
                <a:gd name="T52" fmla="*/ 0 w 1024"/>
                <a:gd name="T53" fmla="*/ 617 h 1192"/>
                <a:gd name="T54" fmla="*/ 115 w 1024"/>
                <a:gd name="T55" fmla="*/ 582 h 1192"/>
                <a:gd name="T56" fmla="*/ 141 w 1024"/>
                <a:gd name="T57" fmla="*/ 564 h 1192"/>
                <a:gd name="T58" fmla="*/ 141 w 1024"/>
                <a:gd name="T59" fmla="*/ 529 h 1192"/>
                <a:gd name="T60" fmla="*/ 132 w 1024"/>
                <a:gd name="T61" fmla="*/ 370 h 1192"/>
                <a:gd name="T62" fmla="*/ 203 w 1024"/>
                <a:gd name="T63" fmla="*/ 212 h 1192"/>
                <a:gd name="T64" fmla="*/ 326 w 1024"/>
                <a:gd name="T65" fmla="*/ 124 h 1192"/>
                <a:gd name="T66" fmla="*/ 521 w 1024"/>
                <a:gd name="T67" fmla="*/ 97 h 1192"/>
                <a:gd name="T68" fmla="*/ 697 w 1024"/>
                <a:gd name="T69" fmla="*/ 124 h 1192"/>
                <a:gd name="T70" fmla="*/ 821 w 1024"/>
                <a:gd name="T71" fmla="*/ 212 h 1192"/>
                <a:gd name="T72" fmla="*/ 891 w 1024"/>
                <a:gd name="T73" fmla="*/ 370 h 1192"/>
                <a:gd name="T74" fmla="*/ 873 w 1024"/>
                <a:gd name="T75" fmla="*/ 529 h 1192"/>
                <a:gd name="T76" fmla="*/ 873 w 1024"/>
                <a:gd name="T77" fmla="*/ 564 h 1192"/>
                <a:gd name="T78" fmla="*/ 909 w 1024"/>
                <a:gd name="T79" fmla="*/ 582 h 1192"/>
                <a:gd name="T80" fmla="*/ 918 w 1024"/>
                <a:gd name="T81" fmla="*/ 679 h 1192"/>
                <a:gd name="T82" fmla="*/ 900 w 1024"/>
                <a:gd name="T83" fmla="*/ 749 h 1192"/>
                <a:gd name="T84" fmla="*/ 873 w 1024"/>
                <a:gd name="T85" fmla="*/ 767 h 1192"/>
                <a:gd name="T86" fmla="*/ 812 w 1024"/>
                <a:gd name="T87" fmla="*/ 811 h 1192"/>
                <a:gd name="T88" fmla="*/ 794 w 1024"/>
                <a:gd name="T89" fmla="*/ 891 h 1192"/>
                <a:gd name="T90" fmla="*/ 671 w 1024"/>
                <a:gd name="T91" fmla="*/ 1032 h 1192"/>
                <a:gd name="T92" fmla="*/ 573 w 1024"/>
                <a:gd name="T93" fmla="*/ 1085 h 1192"/>
                <a:gd name="T94" fmla="*/ 503 w 1024"/>
                <a:gd name="T95" fmla="*/ 1094 h 1192"/>
                <a:gd name="T96" fmla="*/ 397 w 1024"/>
                <a:gd name="T97" fmla="*/ 1067 h 1192"/>
                <a:gd name="T98" fmla="*/ 291 w 1024"/>
                <a:gd name="T99" fmla="*/ 988 h 1192"/>
                <a:gd name="T100" fmla="*/ 212 w 1024"/>
                <a:gd name="T101" fmla="*/ 846 h 1192"/>
                <a:gd name="T102" fmla="*/ 185 w 1024"/>
                <a:gd name="T103" fmla="*/ 785 h 1192"/>
                <a:gd name="T104" fmla="*/ 141 w 1024"/>
                <a:gd name="T105" fmla="*/ 767 h 1192"/>
                <a:gd name="T106" fmla="*/ 106 w 1024"/>
                <a:gd name="T107" fmla="*/ 723 h 1192"/>
                <a:gd name="T108" fmla="*/ 97 w 1024"/>
                <a:gd name="T109" fmla="*/ 635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24" h="1192">
                  <a:moveTo>
                    <a:pt x="0" y="679"/>
                  </a:moveTo>
                  <a:lnTo>
                    <a:pt x="0" y="679"/>
                  </a:lnTo>
                  <a:lnTo>
                    <a:pt x="9" y="758"/>
                  </a:lnTo>
                  <a:lnTo>
                    <a:pt x="35" y="811"/>
                  </a:lnTo>
                  <a:lnTo>
                    <a:pt x="71" y="838"/>
                  </a:lnTo>
                  <a:lnTo>
                    <a:pt x="106" y="855"/>
                  </a:lnTo>
                  <a:lnTo>
                    <a:pt x="106" y="855"/>
                  </a:lnTo>
                  <a:lnTo>
                    <a:pt x="115" y="864"/>
                  </a:lnTo>
                  <a:lnTo>
                    <a:pt x="115" y="864"/>
                  </a:lnTo>
                  <a:lnTo>
                    <a:pt x="115" y="864"/>
                  </a:lnTo>
                  <a:lnTo>
                    <a:pt x="115" y="864"/>
                  </a:lnTo>
                  <a:lnTo>
                    <a:pt x="132" y="926"/>
                  </a:lnTo>
                  <a:lnTo>
                    <a:pt x="159" y="970"/>
                  </a:lnTo>
                  <a:lnTo>
                    <a:pt x="185" y="1023"/>
                  </a:lnTo>
                  <a:lnTo>
                    <a:pt x="221" y="1058"/>
                  </a:lnTo>
                  <a:lnTo>
                    <a:pt x="291" y="1120"/>
                  </a:lnTo>
                  <a:lnTo>
                    <a:pt x="353" y="1155"/>
                  </a:lnTo>
                  <a:lnTo>
                    <a:pt x="353" y="1155"/>
                  </a:lnTo>
                  <a:lnTo>
                    <a:pt x="423" y="1182"/>
                  </a:lnTo>
                  <a:lnTo>
                    <a:pt x="503" y="1191"/>
                  </a:lnTo>
                  <a:lnTo>
                    <a:pt x="512" y="1191"/>
                  </a:lnTo>
                  <a:lnTo>
                    <a:pt x="512" y="1191"/>
                  </a:lnTo>
                  <a:lnTo>
                    <a:pt x="512" y="1191"/>
                  </a:lnTo>
                  <a:lnTo>
                    <a:pt x="512" y="1191"/>
                  </a:lnTo>
                  <a:lnTo>
                    <a:pt x="512" y="1191"/>
                  </a:lnTo>
                  <a:lnTo>
                    <a:pt x="591" y="1182"/>
                  </a:lnTo>
                  <a:lnTo>
                    <a:pt x="662" y="1155"/>
                  </a:lnTo>
                  <a:lnTo>
                    <a:pt x="662" y="1155"/>
                  </a:lnTo>
                  <a:lnTo>
                    <a:pt x="723" y="1120"/>
                  </a:lnTo>
                  <a:lnTo>
                    <a:pt x="794" y="1058"/>
                  </a:lnTo>
                  <a:lnTo>
                    <a:pt x="829" y="1023"/>
                  </a:lnTo>
                  <a:lnTo>
                    <a:pt x="865" y="970"/>
                  </a:lnTo>
                  <a:lnTo>
                    <a:pt x="882" y="926"/>
                  </a:lnTo>
                  <a:lnTo>
                    <a:pt x="900" y="864"/>
                  </a:lnTo>
                  <a:lnTo>
                    <a:pt x="900" y="864"/>
                  </a:lnTo>
                  <a:lnTo>
                    <a:pt x="900" y="864"/>
                  </a:lnTo>
                  <a:lnTo>
                    <a:pt x="900" y="864"/>
                  </a:lnTo>
                  <a:lnTo>
                    <a:pt x="909" y="855"/>
                  </a:lnTo>
                  <a:lnTo>
                    <a:pt x="909" y="855"/>
                  </a:lnTo>
                  <a:lnTo>
                    <a:pt x="944" y="838"/>
                  </a:lnTo>
                  <a:lnTo>
                    <a:pt x="979" y="811"/>
                  </a:lnTo>
                  <a:lnTo>
                    <a:pt x="1006" y="767"/>
                  </a:lnTo>
                  <a:lnTo>
                    <a:pt x="1015" y="688"/>
                  </a:lnTo>
                  <a:lnTo>
                    <a:pt x="1015" y="688"/>
                  </a:lnTo>
                  <a:lnTo>
                    <a:pt x="1023" y="626"/>
                  </a:lnTo>
                  <a:lnTo>
                    <a:pt x="1015" y="573"/>
                  </a:lnTo>
                  <a:lnTo>
                    <a:pt x="997" y="538"/>
                  </a:lnTo>
                  <a:lnTo>
                    <a:pt x="971" y="511"/>
                  </a:lnTo>
                  <a:lnTo>
                    <a:pt x="971" y="511"/>
                  </a:lnTo>
                  <a:lnTo>
                    <a:pt x="988" y="414"/>
                  </a:lnTo>
                  <a:lnTo>
                    <a:pt x="988" y="414"/>
                  </a:lnTo>
                  <a:lnTo>
                    <a:pt x="988" y="352"/>
                  </a:lnTo>
                  <a:lnTo>
                    <a:pt x="971" y="283"/>
                  </a:lnTo>
                  <a:lnTo>
                    <a:pt x="944" y="212"/>
                  </a:lnTo>
                  <a:lnTo>
                    <a:pt x="891" y="141"/>
                  </a:lnTo>
                  <a:lnTo>
                    <a:pt x="891" y="141"/>
                  </a:lnTo>
                  <a:lnTo>
                    <a:pt x="838" y="97"/>
                  </a:lnTo>
                  <a:lnTo>
                    <a:pt x="759" y="44"/>
                  </a:lnTo>
                  <a:lnTo>
                    <a:pt x="706" y="27"/>
                  </a:lnTo>
                  <a:lnTo>
                    <a:pt x="653" y="18"/>
                  </a:lnTo>
                  <a:lnTo>
                    <a:pt x="591" y="9"/>
                  </a:lnTo>
                  <a:lnTo>
                    <a:pt x="521" y="0"/>
                  </a:lnTo>
                  <a:lnTo>
                    <a:pt x="494" y="0"/>
                  </a:lnTo>
                  <a:lnTo>
                    <a:pt x="494" y="0"/>
                  </a:lnTo>
                  <a:lnTo>
                    <a:pt x="423" y="9"/>
                  </a:lnTo>
                  <a:lnTo>
                    <a:pt x="362" y="18"/>
                  </a:lnTo>
                  <a:lnTo>
                    <a:pt x="309" y="27"/>
                  </a:lnTo>
                  <a:lnTo>
                    <a:pt x="256" y="44"/>
                  </a:lnTo>
                  <a:lnTo>
                    <a:pt x="185" y="97"/>
                  </a:lnTo>
                  <a:lnTo>
                    <a:pt x="124" y="141"/>
                  </a:lnTo>
                  <a:lnTo>
                    <a:pt x="124" y="141"/>
                  </a:lnTo>
                  <a:lnTo>
                    <a:pt x="79" y="212"/>
                  </a:lnTo>
                  <a:lnTo>
                    <a:pt x="44" y="283"/>
                  </a:lnTo>
                  <a:lnTo>
                    <a:pt x="26" y="352"/>
                  </a:lnTo>
                  <a:lnTo>
                    <a:pt x="26" y="414"/>
                  </a:lnTo>
                  <a:lnTo>
                    <a:pt x="26" y="414"/>
                  </a:lnTo>
                  <a:lnTo>
                    <a:pt x="44" y="511"/>
                  </a:lnTo>
                  <a:lnTo>
                    <a:pt x="44" y="511"/>
                  </a:lnTo>
                  <a:lnTo>
                    <a:pt x="26" y="538"/>
                  </a:lnTo>
                  <a:lnTo>
                    <a:pt x="9" y="573"/>
                  </a:lnTo>
                  <a:lnTo>
                    <a:pt x="0" y="617"/>
                  </a:lnTo>
                  <a:lnTo>
                    <a:pt x="0" y="679"/>
                  </a:lnTo>
                  <a:close/>
                  <a:moveTo>
                    <a:pt x="115" y="582"/>
                  </a:moveTo>
                  <a:lnTo>
                    <a:pt x="115" y="582"/>
                  </a:lnTo>
                  <a:lnTo>
                    <a:pt x="132" y="582"/>
                  </a:lnTo>
                  <a:lnTo>
                    <a:pt x="141" y="564"/>
                  </a:lnTo>
                  <a:lnTo>
                    <a:pt x="141" y="564"/>
                  </a:lnTo>
                  <a:lnTo>
                    <a:pt x="150" y="546"/>
                  </a:lnTo>
                  <a:lnTo>
                    <a:pt x="141" y="529"/>
                  </a:lnTo>
                  <a:lnTo>
                    <a:pt x="141" y="529"/>
                  </a:lnTo>
                  <a:lnTo>
                    <a:pt x="132" y="405"/>
                  </a:lnTo>
                  <a:lnTo>
                    <a:pt x="132" y="405"/>
                  </a:lnTo>
                  <a:lnTo>
                    <a:pt x="132" y="370"/>
                  </a:lnTo>
                  <a:lnTo>
                    <a:pt x="141" y="317"/>
                  </a:lnTo>
                  <a:lnTo>
                    <a:pt x="159" y="265"/>
                  </a:lnTo>
                  <a:lnTo>
                    <a:pt x="203" y="212"/>
                  </a:lnTo>
                  <a:lnTo>
                    <a:pt x="203" y="212"/>
                  </a:lnTo>
                  <a:lnTo>
                    <a:pt x="256" y="159"/>
                  </a:lnTo>
                  <a:lnTo>
                    <a:pt x="326" y="124"/>
                  </a:lnTo>
                  <a:lnTo>
                    <a:pt x="406" y="106"/>
                  </a:lnTo>
                  <a:lnTo>
                    <a:pt x="494" y="97"/>
                  </a:lnTo>
                  <a:lnTo>
                    <a:pt x="521" y="97"/>
                  </a:lnTo>
                  <a:lnTo>
                    <a:pt x="521" y="97"/>
                  </a:lnTo>
                  <a:lnTo>
                    <a:pt x="609" y="106"/>
                  </a:lnTo>
                  <a:lnTo>
                    <a:pt x="697" y="124"/>
                  </a:lnTo>
                  <a:lnTo>
                    <a:pt x="759" y="159"/>
                  </a:lnTo>
                  <a:lnTo>
                    <a:pt x="821" y="212"/>
                  </a:lnTo>
                  <a:lnTo>
                    <a:pt x="821" y="212"/>
                  </a:lnTo>
                  <a:lnTo>
                    <a:pt x="856" y="265"/>
                  </a:lnTo>
                  <a:lnTo>
                    <a:pt x="882" y="317"/>
                  </a:lnTo>
                  <a:lnTo>
                    <a:pt x="891" y="370"/>
                  </a:lnTo>
                  <a:lnTo>
                    <a:pt x="891" y="405"/>
                  </a:lnTo>
                  <a:lnTo>
                    <a:pt x="891" y="405"/>
                  </a:lnTo>
                  <a:lnTo>
                    <a:pt x="873" y="529"/>
                  </a:lnTo>
                  <a:lnTo>
                    <a:pt x="873" y="529"/>
                  </a:lnTo>
                  <a:lnTo>
                    <a:pt x="873" y="546"/>
                  </a:lnTo>
                  <a:lnTo>
                    <a:pt x="873" y="564"/>
                  </a:lnTo>
                  <a:lnTo>
                    <a:pt x="891" y="573"/>
                  </a:lnTo>
                  <a:lnTo>
                    <a:pt x="909" y="582"/>
                  </a:lnTo>
                  <a:lnTo>
                    <a:pt x="909" y="582"/>
                  </a:lnTo>
                  <a:lnTo>
                    <a:pt x="918" y="599"/>
                  </a:lnTo>
                  <a:lnTo>
                    <a:pt x="918" y="635"/>
                  </a:lnTo>
                  <a:lnTo>
                    <a:pt x="918" y="679"/>
                  </a:lnTo>
                  <a:lnTo>
                    <a:pt x="918" y="679"/>
                  </a:lnTo>
                  <a:lnTo>
                    <a:pt x="918" y="723"/>
                  </a:lnTo>
                  <a:lnTo>
                    <a:pt x="900" y="749"/>
                  </a:lnTo>
                  <a:lnTo>
                    <a:pt x="891" y="758"/>
                  </a:lnTo>
                  <a:lnTo>
                    <a:pt x="873" y="767"/>
                  </a:lnTo>
                  <a:lnTo>
                    <a:pt x="873" y="767"/>
                  </a:lnTo>
                  <a:lnTo>
                    <a:pt x="856" y="776"/>
                  </a:lnTo>
                  <a:lnTo>
                    <a:pt x="838" y="785"/>
                  </a:lnTo>
                  <a:lnTo>
                    <a:pt x="812" y="811"/>
                  </a:lnTo>
                  <a:lnTo>
                    <a:pt x="803" y="846"/>
                  </a:lnTo>
                  <a:lnTo>
                    <a:pt x="803" y="846"/>
                  </a:lnTo>
                  <a:lnTo>
                    <a:pt x="794" y="891"/>
                  </a:lnTo>
                  <a:lnTo>
                    <a:pt x="776" y="926"/>
                  </a:lnTo>
                  <a:lnTo>
                    <a:pt x="732" y="988"/>
                  </a:lnTo>
                  <a:lnTo>
                    <a:pt x="671" y="1032"/>
                  </a:lnTo>
                  <a:lnTo>
                    <a:pt x="626" y="1067"/>
                  </a:lnTo>
                  <a:lnTo>
                    <a:pt x="626" y="1067"/>
                  </a:lnTo>
                  <a:lnTo>
                    <a:pt x="573" y="1085"/>
                  </a:lnTo>
                  <a:lnTo>
                    <a:pt x="512" y="1094"/>
                  </a:lnTo>
                  <a:lnTo>
                    <a:pt x="512" y="1094"/>
                  </a:lnTo>
                  <a:lnTo>
                    <a:pt x="503" y="1094"/>
                  </a:lnTo>
                  <a:lnTo>
                    <a:pt x="503" y="1094"/>
                  </a:lnTo>
                  <a:lnTo>
                    <a:pt x="450" y="1085"/>
                  </a:lnTo>
                  <a:lnTo>
                    <a:pt x="397" y="1067"/>
                  </a:lnTo>
                  <a:lnTo>
                    <a:pt x="397" y="1067"/>
                  </a:lnTo>
                  <a:lnTo>
                    <a:pt x="344" y="1032"/>
                  </a:lnTo>
                  <a:lnTo>
                    <a:pt x="291" y="988"/>
                  </a:lnTo>
                  <a:lnTo>
                    <a:pt x="238" y="926"/>
                  </a:lnTo>
                  <a:lnTo>
                    <a:pt x="229" y="891"/>
                  </a:lnTo>
                  <a:lnTo>
                    <a:pt x="212" y="846"/>
                  </a:lnTo>
                  <a:lnTo>
                    <a:pt x="212" y="846"/>
                  </a:lnTo>
                  <a:lnTo>
                    <a:pt x="203" y="811"/>
                  </a:lnTo>
                  <a:lnTo>
                    <a:pt x="185" y="785"/>
                  </a:lnTo>
                  <a:lnTo>
                    <a:pt x="159" y="776"/>
                  </a:lnTo>
                  <a:lnTo>
                    <a:pt x="141" y="767"/>
                  </a:lnTo>
                  <a:lnTo>
                    <a:pt x="141" y="767"/>
                  </a:lnTo>
                  <a:lnTo>
                    <a:pt x="124" y="758"/>
                  </a:lnTo>
                  <a:lnTo>
                    <a:pt x="115" y="749"/>
                  </a:lnTo>
                  <a:lnTo>
                    <a:pt x="106" y="723"/>
                  </a:lnTo>
                  <a:lnTo>
                    <a:pt x="97" y="670"/>
                  </a:lnTo>
                  <a:lnTo>
                    <a:pt x="97" y="670"/>
                  </a:lnTo>
                  <a:lnTo>
                    <a:pt x="97" y="635"/>
                  </a:lnTo>
                  <a:lnTo>
                    <a:pt x="97" y="608"/>
                  </a:lnTo>
                  <a:lnTo>
                    <a:pt x="115" y="58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AT" sz="1323" dirty="0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xmlns="" id="{11085A2B-7482-409B-B4A2-D04EAA9A02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9675" y="4348163"/>
              <a:ext cx="714375" cy="304800"/>
            </a:xfrm>
            <a:custGeom>
              <a:avLst/>
              <a:gdLst>
                <a:gd name="T0" fmla="*/ 1923 w 1986"/>
                <a:gd name="T1" fmla="*/ 352 h 848"/>
                <a:gd name="T2" fmla="*/ 1782 w 1986"/>
                <a:gd name="T3" fmla="*/ 211 h 848"/>
                <a:gd name="T4" fmla="*/ 1358 w 1986"/>
                <a:gd name="T5" fmla="*/ 9 h 848"/>
                <a:gd name="T6" fmla="*/ 1358 w 1986"/>
                <a:gd name="T7" fmla="*/ 9 h 848"/>
                <a:gd name="T8" fmla="*/ 1358 w 1986"/>
                <a:gd name="T9" fmla="*/ 9 h 848"/>
                <a:gd name="T10" fmla="*/ 1314 w 1986"/>
                <a:gd name="T11" fmla="*/ 0 h 848"/>
                <a:gd name="T12" fmla="*/ 1270 w 1986"/>
                <a:gd name="T13" fmla="*/ 27 h 848"/>
                <a:gd name="T14" fmla="*/ 997 w 1986"/>
                <a:gd name="T15" fmla="*/ 476 h 848"/>
                <a:gd name="T16" fmla="*/ 741 w 1986"/>
                <a:gd name="T17" fmla="*/ 61 h 848"/>
                <a:gd name="T18" fmla="*/ 679 w 1986"/>
                <a:gd name="T19" fmla="*/ 0 h 848"/>
                <a:gd name="T20" fmla="*/ 635 w 1986"/>
                <a:gd name="T21" fmla="*/ 9 h 848"/>
                <a:gd name="T22" fmla="*/ 635 w 1986"/>
                <a:gd name="T23" fmla="*/ 9 h 848"/>
                <a:gd name="T24" fmla="*/ 626 w 1986"/>
                <a:gd name="T25" fmla="*/ 9 h 848"/>
                <a:gd name="T26" fmla="*/ 203 w 1986"/>
                <a:gd name="T27" fmla="*/ 211 h 848"/>
                <a:gd name="T28" fmla="*/ 88 w 1986"/>
                <a:gd name="T29" fmla="*/ 308 h 848"/>
                <a:gd name="T30" fmla="*/ 53 w 1986"/>
                <a:gd name="T31" fmla="*/ 388 h 848"/>
                <a:gd name="T32" fmla="*/ 0 w 1986"/>
                <a:gd name="T33" fmla="*/ 776 h 848"/>
                <a:gd name="T34" fmla="*/ 9 w 1986"/>
                <a:gd name="T35" fmla="*/ 820 h 848"/>
                <a:gd name="T36" fmla="*/ 35 w 1986"/>
                <a:gd name="T37" fmla="*/ 838 h 848"/>
                <a:gd name="T38" fmla="*/ 79 w 1986"/>
                <a:gd name="T39" fmla="*/ 838 h 848"/>
                <a:gd name="T40" fmla="*/ 123 w 1986"/>
                <a:gd name="T41" fmla="*/ 679 h 848"/>
                <a:gd name="T42" fmla="*/ 159 w 1986"/>
                <a:gd name="T43" fmla="*/ 388 h 848"/>
                <a:gd name="T44" fmla="*/ 211 w 1986"/>
                <a:gd name="T45" fmla="*/ 317 h 848"/>
                <a:gd name="T46" fmla="*/ 564 w 1986"/>
                <a:gd name="T47" fmla="*/ 141 h 848"/>
                <a:gd name="T48" fmla="*/ 520 w 1986"/>
                <a:gd name="T49" fmla="*/ 511 h 848"/>
                <a:gd name="T50" fmla="*/ 556 w 1986"/>
                <a:gd name="T51" fmla="*/ 538 h 848"/>
                <a:gd name="T52" fmla="*/ 847 w 1986"/>
                <a:gd name="T53" fmla="*/ 423 h 848"/>
                <a:gd name="T54" fmla="*/ 953 w 1986"/>
                <a:gd name="T55" fmla="*/ 608 h 848"/>
                <a:gd name="T56" fmla="*/ 997 w 1986"/>
                <a:gd name="T57" fmla="*/ 626 h 848"/>
                <a:gd name="T58" fmla="*/ 1041 w 1986"/>
                <a:gd name="T59" fmla="*/ 608 h 848"/>
                <a:gd name="T60" fmla="*/ 1420 w 1986"/>
                <a:gd name="T61" fmla="*/ 538 h 848"/>
                <a:gd name="T62" fmla="*/ 1456 w 1986"/>
                <a:gd name="T63" fmla="*/ 529 h 848"/>
                <a:gd name="T64" fmla="*/ 1464 w 1986"/>
                <a:gd name="T65" fmla="*/ 494 h 848"/>
                <a:gd name="T66" fmla="*/ 1738 w 1986"/>
                <a:gd name="T67" fmla="*/ 299 h 848"/>
                <a:gd name="T68" fmla="*/ 1808 w 1986"/>
                <a:gd name="T69" fmla="*/ 343 h 848"/>
                <a:gd name="T70" fmla="*/ 1835 w 1986"/>
                <a:gd name="T71" fmla="*/ 388 h 848"/>
                <a:gd name="T72" fmla="*/ 1888 w 1986"/>
                <a:gd name="T73" fmla="*/ 811 h 848"/>
                <a:gd name="T74" fmla="*/ 1914 w 1986"/>
                <a:gd name="T75" fmla="*/ 838 h 848"/>
                <a:gd name="T76" fmla="*/ 1950 w 1986"/>
                <a:gd name="T77" fmla="*/ 838 h 848"/>
                <a:gd name="T78" fmla="*/ 1985 w 1986"/>
                <a:gd name="T79" fmla="*/ 802 h 848"/>
                <a:gd name="T80" fmla="*/ 1958 w 1986"/>
                <a:gd name="T81" fmla="*/ 661 h 848"/>
                <a:gd name="T82" fmla="*/ 600 w 1986"/>
                <a:gd name="T83" fmla="*/ 449 h 848"/>
                <a:gd name="T84" fmla="*/ 653 w 1986"/>
                <a:gd name="T85" fmla="*/ 105 h 848"/>
                <a:gd name="T86" fmla="*/ 811 w 1986"/>
                <a:gd name="T87" fmla="*/ 361 h 848"/>
                <a:gd name="T88" fmla="*/ 1173 w 1986"/>
                <a:gd name="T89" fmla="*/ 361 h 848"/>
                <a:gd name="T90" fmla="*/ 1332 w 1986"/>
                <a:gd name="T91" fmla="*/ 105 h 848"/>
                <a:gd name="T92" fmla="*/ 1173 w 1986"/>
                <a:gd name="T93" fmla="*/ 3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86" h="848">
                  <a:moveTo>
                    <a:pt x="1932" y="388"/>
                  </a:moveTo>
                  <a:lnTo>
                    <a:pt x="1932" y="388"/>
                  </a:lnTo>
                  <a:lnTo>
                    <a:pt x="1923" y="352"/>
                  </a:lnTo>
                  <a:lnTo>
                    <a:pt x="1906" y="308"/>
                  </a:lnTo>
                  <a:lnTo>
                    <a:pt x="1861" y="255"/>
                  </a:lnTo>
                  <a:lnTo>
                    <a:pt x="1782" y="211"/>
                  </a:lnTo>
                  <a:lnTo>
                    <a:pt x="1782" y="211"/>
                  </a:lnTo>
                  <a:lnTo>
                    <a:pt x="1526" y="88"/>
                  </a:lnTo>
                  <a:lnTo>
                    <a:pt x="1358" y="9"/>
                  </a:lnTo>
                  <a:lnTo>
                    <a:pt x="1358" y="9"/>
                  </a:lnTo>
                  <a:lnTo>
                    <a:pt x="1358" y="9"/>
                  </a:lnTo>
                  <a:lnTo>
                    <a:pt x="1358" y="9"/>
                  </a:lnTo>
                  <a:lnTo>
                    <a:pt x="1358" y="9"/>
                  </a:lnTo>
                  <a:lnTo>
                    <a:pt x="1358" y="9"/>
                  </a:lnTo>
                  <a:lnTo>
                    <a:pt x="1358" y="9"/>
                  </a:lnTo>
                  <a:lnTo>
                    <a:pt x="1358" y="9"/>
                  </a:lnTo>
                  <a:lnTo>
                    <a:pt x="1314" y="0"/>
                  </a:lnTo>
                  <a:lnTo>
                    <a:pt x="1314" y="0"/>
                  </a:lnTo>
                  <a:lnTo>
                    <a:pt x="1306" y="0"/>
                  </a:lnTo>
                  <a:lnTo>
                    <a:pt x="1288" y="9"/>
                  </a:lnTo>
                  <a:lnTo>
                    <a:pt x="1270" y="27"/>
                  </a:lnTo>
                  <a:lnTo>
                    <a:pt x="1244" y="61"/>
                  </a:lnTo>
                  <a:lnTo>
                    <a:pt x="1156" y="202"/>
                  </a:lnTo>
                  <a:lnTo>
                    <a:pt x="997" y="476"/>
                  </a:lnTo>
                  <a:lnTo>
                    <a:pt x="997" y="476"/>
                  </a:lnTo>
                  <a:lnTo>
                    <a:pt x="838" y="202"/>
                  </a:lnTo>
                  <a:lnTo>
                    <a:pt x="741" y="61"/>
                  </a:lnTo>
                  <a:lnTo>
                    <a:pt x="714" y="27"/>
                  </a:lnTo>
                  <a:lnTo>
                    <a:pt x="697" y="9"/>
                  </a:lnTo>
                  <a:lnTo>
                    <a:pt x="679" y="0"/>
                  </a:lnTo>
                  <a:lnTo>
                    <a:pt x="670" y="0"/>
                  </a:lnTo>
                  <a:lnTo>
                    <a:pt x="670" y="0"/>
                  </a:lnTo>
                  <a:lnTo>
                    <a:pt x="635" y="9"/>
                  </a:lnTo>
                  <a:lnTo>
                    <a:pt x="635" y="9"/>
                  </a:lnTo>
                  <a:lnTo>
                    <a:pt x="635" y="9"/>
                  </a:lnTo>
                  <a:lnTo>
                    <a:pt x="635" y="9"/>
                  </a:lnTo>
                  <a:lnTo>
                    <a:pt x="626" y="9"/>
                  </a:lnTo>
                  <a:lnTo>
                    <a:pt x="626" y="9"/>
                  </a:lnTo>
                  <a:lnTo>
                    <a:pt x="626" y="9"/>
                  </a:lnTo>
                  <a:lnTo>
                    <a:pt x="626" y="9"/>
                  </a:lnTo>
                  <a:lnTo>
                    <a:pt x="459" y="88"/>
                  </a:lnTo>
                  <a:lnTo>
                    <a:pt x="203" y="211"/>
                  </a:lnTo>
                  <a:lnTo>
                    <a:pt x="203" y="211"/>
                  </a:lnTo>
                  <a:lnTo>
                    <a:pt x="132" y="255"/>
                  </a:lnTo>
                  <a:lnTo>
                    <a:pt x="88" y="308"/>
                  </a:lnTo>
                  <a:lnTo>
                    <a:pt x="61" y="352"/>
                  </a:lnTo>
                  <a:lnTo>
                    <a:pt x="53" y="388"/>
                  </a:lnTo>
                  <a:lnTo>
                    <a:pt x="53" y="388"/>
                  </a:lnTo>
                  <a:lnTo>
                    <a:pt x="44" y="538"/>
                  </a:lnTo>
                  <a:lnTo>
                    <a:pt x="26" y="661"/>
                  </a:lnTo>
                  <a:lnTo>
                    <a:pt x="0" y="776"/>
                  </a:lnTo>
                  <a:lnTo>
                    <a:pt x="0" y="776"/>
                  </a:lnTo>
                  <a:lnTo>
                    <a:pt x="0" y="802"/>
                  </a:lnTo>
                  <a:lnTo>
                    <a:pt x="9" y="820"/>
                  </a:lnTo>
                  <a:lnTo>
                    <a:pt x="17" y="829"/>
                  </a:lnTo>
                  <a:lnTo>
                    <a:pt x="35" y="838"/>
                  </a:lnTo>
                  <a:lnTo>
                    <a:pt x="35" y="838"/>
                  </a:lnTo>
                  <a:lnTo>
                    <a:pt x="53" y="847"/>
                  </a:lnTo>
                  <a:lnTo>
                    <a:pt x="53" y="847"/>
                  </a:lnTo>
                  <a:lnTo>
                    <a:pt x="79" y="838"/>
                  </a:lnTo>
                  <a:lnTo>
                    <a:pt x="97" y="811"/>
                  </a:lnTo>
                  <a:lnTo>
                    <a:pt x="97" y="811"/>
                  </a:lnTo>
                  <a:lnTo>
                    <a:pt x="123" y="679"/>
                  </a:lnTo>
                  <a:lnTo>
                    <a:pt x="150" y="555"/>
                  </a:lnTo>
                  <a:lnTo>
                    <a:pt x="159" y="388"/>
                  </a:lnTo>
                  <a:lnTo>
                    <a:pt x="159" y="388"/>
                  </a:lnTo>
                  <a:lnTo>
                    <a:pt x="159" y="370"/>
                  </a:lnTo>
                  <a:lnTo>
                    <a:pt x="176" y="343"/>
                  </a:lnTo>
                  <a:lnTo>
                    <a:pt x="211" y="317"/>
                  </a:lnTo>
                  <a:lnTo>
                    <a:pt x="247" y="299"/>
                  </a:lnTo>
                  <a:lnTo>
                    <a:pt x="247" y="299"/>
                  </a:lnTo>
                  <a:lnTo>
                    <a:pt x="564" y="141"/>
                  </a:lnTo>
                  <a:lnTo>
                    <a:pt x="520" y="494"/>
                  </a:lnTo>
                  <a:lnTo>
                    <a:pt x="520" y="494"/>
                  </a:lnTo>
                  <a:lnTo>
                    <a:pt x="520" y="511"/>
                  </a:lnTo>
                  <a:lnTo>
                    <a:pt x="529" y="529"/>
                  </a:lnTo>
                  <a:lnTo>
                    <a:pt x="529" y="529"/>
                  </a:lnTo>
                  <a:lnTo>
                    <a:pt x="556" y="538"/>
                  </a:lnTo>
                  <a:lnTo>
                    <a:pt x="556" y="538"/>
                  </a:lnTo>
                  <a:lnTo>
                    <a:pt x="564" y="538"/>
                  </a:lnTo>
                  <a:lnTo>
                    <a:pt x="847" y="423"/>
                  </a:lnTo>
                  <a:lnTo>
                    <a:pt x="847" y="423"/>
                  </a:lnTo>
                  <a:lnTo>
                    <a:pt x="953" y="608"/>
                  </a:lnTo>
                  <a:lnTo>
                    <a:pt x="953" y="608"/>
                  </a:lnTo>
                  <a:lnTo>
                    <a:pt x="970" y="626"/>
                  </a:lnTo>
                  <a:lnTo>
                    <a:pt x="997" y="626"/>
                  </a:lnTo>
                  <a:lnTo>
                    <a:pt x="997" y="626"/>
                  </a:lnTo>
                  <a:lnTo>
                    <a:pt x="1014" y="626"/>
                  </a:lnTo>
                  <a:lnTo>
                    <a:pt x="1041" y="608"/>
                  </a:lnTo>
                  <a:lnTo>
                    <a:pt x="1041" y="608"/>
                  </a:lnTo>
                  <a:lnTo>
                    <a:pt x="1138" y="423"/>
                  </a:lnTo>
                  <a:lnTo>
                    <a:pt x="1420" y="538"/>
                  </a:lnTo>
                  <a:lnTo>
                    <a:pt x="1420" y="538"/>
                  </a:lnTo>
                  <a:lnTo>
                    <a:pt x="1429" y="538"/>
                  </a:lnTo>
                  <a:lnTo>
                    <a:pt x="1429" y="538"/>
                  </a:lnTo>
                  <a:lnTo>
                    <a:pt x="1456" y="529"/>
                  </a:lnTo>
                  <a:lnTo>
                    <a:pt x="1456" y="529"/>
                  </a:lnTo>
                  <a:lnTo>
                    <a:pt x="1464" y="511"/>
                  </a:lnTo>
                  <a:lnTo>
                    <a:pt x="1464" y="494"/>
                  </a:lnTo>
                  <a:lnTo>
                    <a:pt x="1420" y="141"/>
                  </a:lnTo>
                  <a:lnTo>
                    <a:pt x="1420" y="141"/>
                  </a:lnTo>
                  <a:lnTo>
                    <a:pt x="1738" y="299"/>
                  </a:lnTo>
                  <a:lnTo>
                    <a:pt x="1738" y="299"/>
                  </a:lnTo>
                  <a:lnTo>
                    <a:pt x="1773" y="317"/>
                  </a:lnTo>
                  <a:lnTo>
                    <a:pt x="1808" y="343"/>
                  </a:lnTo>
                  <a:lnTo>
                    <a:pt x="1826" y="370"/>
                  </a:lnTo>
                  <a:lnTo>
                    <a:pt x="1835" y="388"/>
                  </a:lnTo>
                  <a:lnTo>
                    <a:pt x="1835" y="388"/>
                  </a:lnTo>
                  <a:lnTo>
                    <a:pt x="1844" y="555"/>
                  </a:lnTo>
                  <a:lnTo>
                    <a:pt x="1861" y="679"/>
                  </a:lnTo>
                  <a:lnTo>
                    <a:pt x="1888" y="811"/>
                  </a:lnTo>
                  <a:lnTo>
                    <a:pt x="1888" y="811"/>
                  </a:lnTo>
                  <a:lnTo>
                    <a:pt x="1897" y="829"/>
                  </a:lnTo>
                  <a:lnTo>
                    <a:pt x="1914" y="838"/>
                  </a:lnTo>
                  <a:lnTo>
                    <a:pt x="1932" y="847"/>
                  </a:lnTo>
                  <a:lnTo>
                    <a:pt x="1950" y="838"/>
                  </a:lnTo>
                  <a:lnTo>
                    <a:pt x="1950" y="838"/>
                  </a:lnTo>
                  <a:lnTo>
                    <a:pt x="1967" y="829"/>
                  </a:lnTo>
                  <a:lnTo>
                    <a:pt x="1985" y="820"/>
                  </a:lnTo>
                  <a:lnTo>
                    <a:pt x="1985" y="802"/>
                  </a:lnTo>
                  <a:lnTo>
                    <a:pt x="1985" y="776"/>
                  </a:lnTo>
                  <a:lnTo>
                    <a:pt x="1985" y="776"/>
                  </a:lnTo>
                  <a:lnTo>
                    <a:pt x="1958" y="661"/>
                  </a:lnTo>
                  <a:lnTo>
                    <a:pt x="1941" y="538"/>
                  </a:lnTo>
                  <a:lnTo>
                    <a:pt x="1932" y="388"/>
                  </a:lnTo>
                  <a:close/>
                  <a:moveTo>
                    <a:pt x="600" y="449"/>
                  </a:moveTo>
                  <a:lnTo>
                    <a:pt x="644" y="105"/>
                  </a:lnTo>
                  <a:lnTo>
                    <a:pt x="644" y="105"/>
                  </a:lnTo>
                  <a:lnTo>
                    <a:pt x="653" y="105"/>
                  </a:lnTo>
                  <a:lnTo>
                    <a:pt x="653" y="105"/>
                  </a:lnTo>
                  <a:lnTo>
                    <a:pt x="714" y="202"/>
                  </a:lnTo>
                  <a:lnTo>
                    <a:pt x="811" y="361"/>
                  </a:lnTo>
                  <a:lnTo>
                    <a:pt x="600" y="449"/>
                  </a:lnTo>
                  <a:close/>
                  <a:moveTo>
                    <a:pt x="1173" y="361"/>
                  </a:moveTo>
                  <a:lnTo>
                    <a:pt x="1173" y="361"/>
                  </a:lnTo>
                  <a:lnTo>
                    <a:pt x="1270" y="202"/>
                  </a:lnTo>
                  <a:lnTo>
                    <a:pt x="1332" y="105"/>
                  </a:lnTo>
                  <a:lnTo>
                    <a:pt x="1332" y="105"/>
                  </a:lnTo>
                  <a:lnTo>
                    <a:pt x="1341" y="105"/>
                  </a:lnTo>
                  <a:lnTo>
                    <a:pt x="1385" y="449"/>
                  </a:lnTo>
                  <a:lnTo>
                    <a:pt x="1173" y="36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AT" sz="1323" dirty="0"/>
            </a:p>
          </p:txBody>
        </p:sp>
      </p:grp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xmlns="" id="{17AB3EAC-2224-47A4-AE7D-0E8640B33AC3}"/>
              </a:ext>
            </a:extLst>
          </p:cNvPr>
          <p:cNvCxnSpPr>
            <a:cxnSpLocks/>
          </p:cNvCxnSpPr>
          <p:nvPr/>
        </p:nvCxnSpPr>
        <p:spPr>
          <a:xfrm>
            <a:off x="5865747" y="3088651"/>
            <a:ext cx="0" cy="506325"/>
          </a:xfrm>
          <a:prstGeom prst="straightConnector1">
            <a:avLst/>
          </a:prstGeom>
          <a:ln w="63500">
            <a:solidFill>
              <a:srgbClr val="1D2D4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xmlns="" id="{154923D1-D4B9-4C11-90F0-6A405262E21F}"/>
              </a:ext>
            </a:extLst>
          </p:cNvPr>
          <p:cNvCxnSpPr>
            <a:cxnSpLocks/>
          </p:cNvCxnSpPr>
          <p:nvPr/>
        </p:nvCxnSpPr>
        <p:spPr>
          <a:xfrm flipH="1">
            <a:off x="6882652" y="4703340"/>
            <a:ext cx="705924" cy="0"/>
          </a:xfrm>
          <a:prstGeom prst="straightConnector1">
            <a:avLst/>
          </a:prstGeom>
          <a:ln w="63500">
            <a:solidFill>
              <a:srgbClr val="5C87A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xmlns="" id="{E182C739-503D-4444-861B-96E21268AF1D}"/>
              </a:ext>
            </a:extLst>
          </p:cNvPr>
          <p:cNvCxnSpPr>
            <a:cxnSpLocks/>
          </p:cNvCxnSpPr>
          <p:nvPr/>
        </p:nvCxnSpPr>
        <p:spPr>
          <a:xfrm>
            <a:off x="4271817" y="4703340"/>
            <a:ext cx="615781" cy="9242"/>
          </a:xfrm>
          <a:prstGeom prst="straightConnector1">
            <a:avLst/>
          </a:prstGeom>
          <a:ln w="63500">
            <a:solidFill>
              <a:srgbClr val="137C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9099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xmlns="" id="{DBA2E20F-9D46-4D5A-84FA-4D69D5371D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E0BF15BF-4E96-44BF-A40D-8CAF800613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358" y="5613155"/>
            <a:ext cx="11343218" cy="677847"/>
          </a:xfrm>
        </p:spPr>
        <p:txBody>
          <a:bodyPr/>
          <a:lstStyle/>
          <a:p>
            <a:r>
              <a:rPr lang="de-DE" dirty="0"/>
              <a:t>Es bestehen klare Regelungen zur Umsetzung einer GGF-Versorgung. </a:t>
            </a:r>
          </a:p>
          <a:p>
            <a:r>
              <a:rPr lang="de-DE" b="1" dirty="0"/>
              <a:t>Diese sind wie folgt zu prüfen…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B0A86CD7-65E9-42B4-8A6A-ADF38A828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AUSWIRKUNGEN DER DOPPELFUNKTION EINES GGF</a:t>
            </a:r>
          </a:p>
        </p:txBody>
      </p:sp>
      <p:graphicFrame>
        <p:nvGraphicFramePr>
          <p:cNvPr id="14" name="Tabelle 14">
            <a:extLst>
              <a:ext uri="{FF2B5EF4-FFF2-40B4-BE49-F238E27FC236}">
                <a16:creationId xmlns:a16="http://schemas.microsoft.com/office/drawing/2014/main" xmlns="" id="{FD3CF378-B568-4A86-AD76-AE26B8AF58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750058"/>
              </p:ext>
            </p:extLst>
          </p:nvPr>
        </p:nvGraphicFramePr>
        <p:xfrm>
          <a:off x="1469570" y="2007295"/>
          <a:ext cx="8882743" cy="3231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3059">
                  <a:extLst>
                    <a:ext uri="{9D8B030D-6E8A-4147-A177-3AD203B41FA5}">
                      <a16:colId xmlns:a16="http://schemas.microsoft.com/office/drawing/2014/main" xmlns="" val="3699427267"/>
                    </a:ext>
                  </a:extLst>
                </a:gridCol>
                <a:gridCol w="2861201">
                  <a:extLst>
                    <a:ext uri="{9D8B030D-6E8A-4147-A177-3AD203B41FA5}">
                      <a16:colId xmlns:a16="http://schemas.microsoft.com/office/drawing/2014/main" xmlns="" val="203396092"/>
                    </a:ext>
                  </a:extLst>
                </a:gridCol>
                <a:gridCol w="2868483">
                  <a:extLst>
                    <a:ext uri="{9D8B030D-6E8A-4147-A177-3AD203B41FA5}">
                      <a16:colId xmlns:a16="http://schemas.microsoft.com/office/drawing/2014/main" xmlns="" val="3896041197"/>
                    </a:ext>
                  </a:extLst>
                </a:gridCol>
              </a:tblGrid>
              <a:tr h="485534">
                <a:tc>
                  <a:txBody>
                    <a:bodyPr/>
                    <a:lstStyle/>
                    <a:p>
                      <a:r>
                        <a:rPr lang="de-DE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Sozialversicherungsrecht</a:t>
                      </a:r>
                    </a:p>
                  </a:txBody>
                  <a:tcPr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Arbeitsrecht</a:t>
                      </a:r>
                    </a:p>
                  </a:txBody>
                  <a:tcPr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Steuerrecht</a:t>
                      </a:r>
                    </a:p>
                  </a:txBody>
                  <a:tcPr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150223"/>
                  </a:ext>
                </a:extLst>
              </a:tr>
              <a:tr h="429985">
                <a:tc>
                  <a:txBody>
                    <a:bodyPr/>
                    <a:lstStyle/>
                    <a:p>
                      <a:r>
                        <a:rPr lang="de-DE" sz="1600" baseline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Auswirkungen auf</a:t>
                      </a:r>
                    </a:p>
                  </a:txBody>
                  <a:tcP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aseline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Auswirkungen auf</a:t>
                      </a:r>
                    </a:p>
                  </a:txBody>
                  <a:tcPr>
                    <a:solidFill>
                      <a:srgbClr val="CCD7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aseline="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Auswirkungen auf</a:t>
                      </a:r>
                    </a:p>
                  </a:txBody>
                  <a:tcPr>
                    <a:solidFill>
                      <a:srgbClr val="CCD7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34369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Sozialversicherung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Versorgungsgrad</a:t>
                      </a:r>
                    </a:p>
                  </a:txBody>
                  <a:tcPr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Insolvenzsicherung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Unverfallbarkeit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Vorzeitige Inanspruchnahme</a:t>
                      </a:r>
                    </a:p>
                  </a:txBody>
                  <a:tcPr>
                    <a:solidFill>
                      <a:srgbClr val="E7ECE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Probezeit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Erdienbarkeit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Ernsthaftigkeit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Unverfallbarkeit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Finanzierbarkeit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Angemessenheit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de-DE" sz="1600" dirty="0">
                          <a:solidFill>
                            <a:srgbClr val="1D2D4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Üblichkeit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7EC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5984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4539615"/>
      </p:ext>
    </p:extLst>
  </p:cSld>
  <p:clrMapOvr>
    <a:masterClrMapping/>
  </p:clrMapOvr>
</p:sld>
</file>

<file path=ppt/theme/theme1.xml><?xml version="1.0" encoding="utf-8"?>
<a:theme xmlns:a="http://schemas.openxmlformats.org/drawingml/2006/main" name="afm PowerPoint-Vorlag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m_Master_16_9.potx [Schreibgeschützt]" id="{12D08852-B563-4A5F-9244-E29582014320}" vid="{B0FA3858-67D2-4B08-BBC3-3B4F7EA1EE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Mastervorlage-PowerPoint</Template>
  <TotalTime>0</TotalTime>
  <Words>1590</Words>
  <Application>Microsoft Office PowerPoint</Application>
  <PresentationFormat>Breitbild</PresentationFormat>
  <Paragraphs>414</Paragraphs>
  <Slides>33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40" baseType="lpstr">
      <vt:lpstr>ＭＳ Ｐゴシック</vt:lpstr>
      <vt:lpstr>Aral</vt:lpstr>
      <vt:lpstr>Arial</vt:lpstr>
      <vt:lpstr>Calibri</vt:lpstr>
      <vt:lpstr>Myriad Pro</vt:lpstr>
      <vt:lpstr>Wingdings</vt:lpstr>
      <vt:lpstr>afm PowerPoint-Vorlagen</vt:lpstr>
      <vt:lpstr>BETRIEBLICHE ALTERSVERSORGUNG (bAV)</vt:lpstr>
      <vt:lpstr>PowerPoint-Präsentation</vt:lpstr>
      <vt:lpstr>DAS UNTERNEHMEN: ORGANIGRAMM</vt:lpstr>
      <vt:lpstr>DAS UNTERNEHMEN: ZAHLEN UND FAKTEN</vt:lpstr>
      <vt:lpstr>ÜBER UNS: ZAHLEN UND FAKTEN</vt:lpstr>
      <vt:lpstr>MOTIVE</vt:lpstr>
      <vt:lpstr>ZIELE DES GGF BEI DER EINRICHTUNG EINER VERSORGUNGSZUSAGE</vt:lpstr>
      <vt:lpstr>DOPPELFUNKTION DES  GESELLSCHAFTER-GESCHÄFTSFÜHRERS (GGF) </vt:lpstr>
      <vt:lpstr>AUSWIRKUNGEN DER DOPPELFUNKTION EINES GGF</vt:lpstr>
      <vt:lpstr>GESELLSCHAFTER-GESCHÄFTSFÜHRER-VERSORGUNG</vt:lpstr>
      <vt:lpstr>MODULARES BAV-KONZEPT VERSORGUNGSLÜCKEN PASSGENAU SCHLIESSEN</vt:lpstr>
      <vt:lpstr>MODULARES BAV-KONZEPT VERSORGUNGSLÜCKEN PASSGENAU SCHLIESSEN</vt:lpstr>
      <vt:lpstr>ERMITTLUNG DES ERTRAGSTEUERSATZES AUF EBENE  DER GMBH UND GESELLSCHAFTER</vt:lpstr>
      <vt:lpstr>STEUERLICHE ANERKENNUNG EINER VERSORGUNGSZUSAGE AN EINEN GGF (I)</vt:lpstr>
      <vt:lpstr>STEUERLICHE ANERKENNUNG EINER VERSORGUNGSZUSAGE AN EINEN GGF (II)</vt:lpstr>
      <vt:lpstr>STEUERLICHE ANERKENNUNG EINER VERSORGUNGSZUSAGE AN EINEN GGF (III)</vt:lpstr>
      <vt:lpstr>BESTEHENDE VERSORGUNG – WENN VORHANDEN</vt:lpstr>
      <vt:lpstr>GGF-VERSORGUNG: DIE ARBEITGEBERFINANZIERTE UNTERSTÜTZUNGSKASSE MIT RÜCKDECKUNG</vt:lpstr>
      <vt:lpstr>GGF-VERSORGUNG: DIE ARBEITGEBERFINANZIERTE UNTERSTÜTZUNGSKASSE MIT RÜCKDECKUNG</vt:lpstr>
      <vt:lpstr>STEUER- UND LIQUIDITÄTSAUSWIRKUNG – BEISPIEL</vt:lpstr>
      <vt:lpstr>ANGEBOTSÜBERSICHT UNTERSTÜTZUNGSKASSE  (siehe Anlage Angebot)</vt:lpstr>
      <vt:lpstr>VORTEILE DER RÜCKGEDECKTEN UNTERSTÜTZUNGSKASSE</vt:lpstr>
      <vt:lpstr>DIE NÄCHSTEN SCHRITTE</vt:lpstr>
      <vt:lpstr>PowerPoint-Präsentation</vt:lpstr>
      <vt:lpstr>PowerPoint-Präsentation</vt:lpstr>
      <vt:lpstr>PowerPoint-Präsentation</vt:lpstr>
      <vt:lpstr>CHECKLISTE</vt:lpstr>
      <vt:lpstr>CHECKLISTE</vt:lpstr>
      <vt:lpstr>RECHTSBEZIEHUNGEN EINER RÜCKGEDECKTEN UNTERSTÜTZUNGSKASSE</vt:lpstr>
      <vt:lpstr>ANGEMESSENHEIT VERHÄLTNIS ZWISCHEN DEN AKTIVBEZÜGEN UND DER ALTERSVERSORGUNG</vt:lpstr>
      <vt:lpstr>ANGEMESSENHEIT VERHÄLTNIS ZWISCHEN DEN AKTIVBEZÜGEN UND DER ALTERSVERSORGUNG</vt:lpstr>
      <vt:lpstr>ANGEMESSENHEIT VERHÄLTNIS ZWISCHEN DEN AKTIVBEZÜGEN UND DER ALTERSVERSORGUNG</vt:lpstr>
      <vt:lpstr>ANGEMESSENHEIT VERHÄLTNIS ZWISCHEN DEN AKTIVBEZÜGEN UND DER ALTERSVERSORGUNG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Wäscher, Luisa</dc:creator>
  <cp:lastModifiedBy>Arps, Thomas</cp:lastModifiedBy>
  <cp:revision>319</cp:revision>
  <cp:lastPrinted>2019-07-16T16:42:17Z</cp:lastPrinted>
  <dcterms:created xsi:type="dcterms:W3CDTF">2024-08-15T11:38:06Z</dcterms:created>
  <dcterms:modified xsi:type="dcterms:W3CDTF">2026-01-21T10:43:10Z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-363522142</vt:i4>
  </property>
  <property fmtid="{D5CDD505-2E9C-101B-9397-08002B2CF9AE}" pid="3" name="_NewReviewCycle">
    <vt:lpwstr/>
  </property>
  <property fmtid="{D5CDD505-2E9C-101B-9397-08002B2CF9AE}" pid="4" name="_EmailSubject">
    <vt:lpwstr>GGF Präsentation</vt:lpwstr>
  </property>
  <property fmtid="{D5CDD505-2E9C-101B-9397-08002B2CF9AE}" pid="5" name="_AuthorEmail">
    <vt:lpwstr>waescher@afm-gruppe.de</vt:lpwstr>
  </property>
  <property fmtid="{D5CDD505-2E9C-101B-9397-08002B2CF9AE}" pid="6" name="_AuthorEmailDisplayName">
    <vt:lpwstr>Wäscher, Luisa</vt:lpwstr>
  </property>
</Properties>
</file>