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Default Extension="ti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theme/theme2.xml" ContentType="application/vnd.openxmlformats-officedocument.theme+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charts/chart5.xml" ContentType="application/vnd.openxmlformats-officedocument.drawingml.chart+xml"/>
  <Override PartName="/ppt/theme/themeOverride3.xml" ContentType="application/vnd.openxmlformats-officedocument.themeOverride+xml"/>
  <Override PartName="/ppt/charts/chart6.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9" r:id="rId1"/>
    <p:sldMasterId id="2147483773" r:id="rId2"/>
    <p:sldMasterId id="2147483843" r:id="rId3"/>
  </p:sldMasterIdLst>
  <p:notesMasterIdLst>
    <p:notesMasterId r:id="rId192"/>
  </p:notesMasterIdLst>
  <p:handoutMasterIdLst>
    <p:handoutMasterId r:id="rId193"/>
  </p:handoutMasterIdLst>
  <p:sldIdLst>
    <p:sldId id="257" r:id="rId4"/>
    <p:sldId id="566" r:id="rId5"/>
    <p:sldId id="431" r:id="rId6"/>
    <p:sldId id="502" r:id="rId7"/>
    <p:sldId id="651" r:id="rId8"/>
    <p:sldId id="260" r:id="rId9"/>
    <p:sldId id="710" r:id="rId10"/>
    <p:sldId id="711" r:id="rId11"/>
    <p:sldId id="717" r:id="rId12"/>
    <p:sldId id="719" r:id="rId13"/>
    <p:sldId id="718" r:id="rId14"/>
    <p:sldId id="266" r:id="rId15"/>
    <p:sldId id="261" r:id="rId16"/>
    <p:sldId id="262" r:id="rId17"/>
    <p:sldId id="263" r:id="rId18"/>
    <p:sldId id="264" r:id="rId19"/>
    <p:sldId id="265" r:id="rId20"/>
    <p:sldId id="525" r:id="rId21"/>
    <p:sldId id="270" r:id="rId22"/>
    <p:sldId id="271" r:id="rId23"/>
    <p:sldId id="272" r:id="rId24"/>
    <p:sldId id="276" r:id="rId25"/>
    <p:sldId id="278" r:id="rId26"/>
    <p:sldId id="281" r:id="rId27"/>
    <p:sldId id="282" r:id="rId28"/>
    <p:sldId id="636" r:id="rId29"/>
    <p:sldId id="284" r:id="rId30"/>
    <p:sldId id="285" r:id="rId31"/>
    <p:sldId id="286" r:id="rId32"/>
    <p:sldId id="640" r:id="rId33"/>
    <p:sldId id="642" r:id="rId34"/>
    <p:sldId id="641" r:id="rId35"/>
    <p:sldId id="527" r:id="rId36"/>
    <p:sldId id="300" r:id="rId37"/>
    <p:sldId id="306" r:id="rId38"/>
    <p:sldId id="428" r:id="rId39"/>
    <p:sldId id="652" r:id="rId40"/>
    <p:sldId id="695" r:id="rId41"/>
    <p:sldId id="693" r:id="rId42"/>
    <p:sldId id="694" r:id="rId43"/>
    <p:sldId id="692" r:id="rId44"/>
    <p:sldId id="575" r:id="rId45"/>
    <p:sldId id="696" r:id="rId46"/>
    <p:sldId id="697" r:id="rId47"/>
    <p:sldId id="503" r:id="rId48"/>
    <p:sldId id="309" r:id="rId49"/>
    <p:sldId id="528" r:id="rId50"/>
    <p:sldId id="256" r:id="rId51"/>
    <p:sldId id="488" r:id="rId52"/>
    <p:sldId id="489" r:id="rId53"/>
    <p:sldId id="490" r:id="rId54"/>
    <p:sldId id="310" r:id="rId55"/>
    <p:sldId id="491" r:id="rId56"/>
    <p:sldId id="698" r:id="rId57"/>
    <p:sldId id="674" r:id="rId58"/>
    <p:sldId id="699" r:id="rId59"/>
    <p:sldId id="529" r:id="rId60"/>
    <p:sldId id="493" r:id="rId61"/>
    <p:sldId id="563" r:id="rId62"/>
    <p:sldId id="288" r:id="rId63"/>
    <p:sldId id="709" r:id="rId64"/>
    <p:sldId id="720" r:id="rId65"/>
    <p:sldId id="291" r:id="rId66"/>
    <p:sldId id="292" r:id="rId67"/>
    <p:sldId id="289" r:id="rId68"/>
    <p:sldId id="677" r:id="rId69"/>
    <p:sldId id="678" r:id="rId70"/>
    <p:sldId id="679" r:id="rId71"/>
    <p:sldId id="681" r:id="rId72"/>
    <p:sldId id="682" r:id="rId73"/>
    <p:sldId id="700" r:id="rId74"/>
    <p:sldId id="701" r:id="rId75"/>
    <p:sldId id="684" r:id="rId76"/>
    <p:sldId id="685" r:id="rId77"/>
    <p:sldId id="686" r:id="rId78"/>
    <p:sldId id="687" r:id="rId79"/>
    <p:sldId id="299" r:id="rId80"/>
    <p:sldId id="497" r:id="rId81"/>
    <p:sldId id="422" r:id="rId82"/>
    <p:sldId id="423" r:id="rId83"/>
    <p:sldId id="424" r:id="rId84"/>
    <p:sldId id="425" r:id="rId85"/>
    <p:sldId id="504" r:id="rId86"/>
    <p:sldId id="436" r:id="rId87"/>
    <p:sldId id="582" r:id="rId88"/>
    <p:sldId id="655" r:id="rId89"/>
    <p:sldId id="656" r:id="rId90"/>
    <p:sldId id="505" r:id="rId91"/>
    <p:sldId id="311" r:id="rId92"/>
    <p:sldId id="318" r:id="rId93"/>
    <p:sldId id="564" r:id="rId94"/>
    <p:sldId id="689" r:id="rId95"/>
    <p:sldId id="721" r:id="rId96"/>
    <p:sldId id="691" r:id="rId97"/>
    <p:sldId id="506" r:id="rId98"/>
    <p:sldId id="322" r:id="rId99"/>
    <p:sldId id="328" r:id="rId100"/>
    <p:sldId id="330" r:id="rId101"/>
    <p:sldId id="332" r:id="rId102"/>
    <p:sldId id="333" r:id="rId103"/>
    <p:sldId id="334" r:id="rId104"/>
    <p:sldId id="335" r:id="rId105"/>
    <p:sldId id="336" r:id="rId106"/>
    <p:sldId id="337" r:id="rId107"/>
    <p:sldId id="341" r:id="rId108"/>
    <p:sldId id="555" r:id="rId109"/>
    <p:sldId id="346" r:id="rId110"/>
    <p:sldId id="712" r:id="rId111"/>
    <p:sldId id="707" r:id="rId112"/>
    <p:sldId id="708" r:id="rId113"/>
    <p:sldId id="430" r:id="rId114"/>
    <p:sldId id="351" r:id="rId115"/>
    <p:sldId id="561" r:id="rId116"/>
    <p:sldId id="352" r:id="rId117"/>
    <p:sldId id="521" r:id="rId118"/>
    <p:sldId id="494" r:id="rId119"/>
    <p:sldId id="498" r:id="rId120"/>
    <p:sldId id="499" r:id="rId121"/>
    <p:sldId id="522" r:id="rId122"/>
    <p:sldId id="579" r:id="rId123"/>
    <p:sldId id="365" r:id="rId124"/>
    <p:sldId id="368" r:id="rId125"/>
    <p:sldId id="467" r:id="rId126"/>
    <p:sldId id="509" r:id="rId127"/>
    <p:sldId id="690" r:id="rId128"/>
    <p:sldId id="703" r:id="rId129"/>
    <p:sldId id="702" r:id="rId130"/>
    <p:sldId id="704" r:id="rId131"/>
    <p:sldId id="705" r:id="rId132"/>
    <p:sldId id="706" r:id="rId133"/>
    <p:sldId id="360" r:id="rId134"/>
    <p:sldId id="362" r:id="rId135"/>
    <p:sldId id="363" r:id="rId136"/>
    <p:sldId id="361" r:id="rId137"/>
    <p:sldId id="565" r:id="rId138"/>
    <p:sldId id="371" r:id="rId139"/>
    <p:sldId id="372" r:id="rId140"/>
    <p:sldId id="374" r:id="rId141"/>
    <p:sldId id="375" r:id="rId142"/>
    <p:sldId id="376" r:id="rId143"/>
    <p:sldId id="377" r:id="rId144"/>
    <p:sldId id="585" r:id="rId145"/>
    <p:sldId id="384" r:id="rId146"/>
    <p:sldId id="385" r:id="rId147"/>
    <p:sldId id="388" r:id="rId148"/>
    <p:sldId id="390" r:id="rId149"/>
    <p:sldId id="391" r:id="rId150"/>
    <p:sldId id="392" r:id="rId151"/>
    <p:sldId id="395" r:id="rId152"/>
    <p:sldId id="379" r:id="rId153"/>
    <p:sldId id="380" r:id="rId154"/>
    <p:sldId id="486" r:id="rId155"/>
    <p:sldId id="512" r:id="rId156"/>
    <p:sldId id="611" r:id="rId157"/>
    <p:sldId id="612" r:id="rId158"/>
    <p:sldId id="613" r:id="rId159"/>
    <p:sldId id="614" r:id="rId160"/>
    <p:sldId id="713" r:id="rId161"/>
    <p:sldId id="714" r:id="rId162"/>
    <p:sldId id="715" r:id="rId163"/>
    <p:sldId id="716" r:id="rId164"/>
    <p:sldId id="615" r:id="rId165"/>
    <p:sldId id="616" r:id="rId166"/>
    <p:sldId id="617" r:id="rId167"/>
    <p:sldId id="618" r:id="rId168"/>
    <p:sldId id="619" r:id="rId169"/>
    <p:sldId id="620" r:id="rId170"/>
    <p:sldId id="621" r:id="rId171"/>
    <p:sldId id="622" r:id="rId172"/>
    <p:sldId id="623" r:id="rId173"/>
    <p:sldId id="624" r:id="rId174"/>
    <p:sldId id="625" r:id="rId175"/>
    <p:sldId id="626" r:id="rId176"/>
    <p:sldId id="627" r:id="rId177"/>
    <p:sldId id="628" r:id="rId178"/>
    <p:sldId id="629" r:id="rId179"/>
    <p:sldId id="630" r:id="rId180"/>
    <p:sldId id="631" r:id="rId181"/>
    <p:sldId id="632" r:id="rId182"/>
    <p:sldId id="633" r:id="rId183"/>
    <p:sldId id="634" r:id="rId184"/>
    <p:sldId id="635" r:id="rId185"/>
    <p:sldId id="510" r:id="rId186"/>
    <p:sldId id="411" r:id="rId187"/>
    <p:sldId id="410" r:id="rId188"/>
    <p:sldId id="408" r:id="rId189"/>
    <p:sldId id="511" r:id="rId190"/>
    <p:sldId id="485" r:id="rId191"/>
  </p:sldIdLst>
  <p:sldSz cx="12192000" cy="6858000"/>
  <p:notesSz cx="6761163" cy="99425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323" userDrawn="1">
          <p15:clr>
            <a:srgbClr val="F26B43"/>
          </p15:clr>
        </p15:guide>
        <p15:guide id="38" pos="767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thony King" initials="AnKi" lastIdx="1" clrIdx="0">
    <p:extLst>
      <p:ext uri="{19B8F6BF-5375-455C-9EA6-DF929625EA0E}">
        <p15:presenceInfo xmlns:p15="http://schemas.microsoft.com/office/powerpoint/2012/main" userId="Anthony Kin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2D4B"/>
    <a:srgbClr val="137C9B"/>
    <a:srgbClr val="5F99AF"/>
    <a:srgbClr val="C60000"/>
    <a:srgbClr val="006950"/>
    <a:srgbClr val="CCD7DE"/>
    <a:srgbClr val="BECFDD"/>
    <a:srgbClr val="9DB7CC"/>
    <a:srgbClr val="5C87AA"/>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892" autoAdjust="0"/>
    <p:restoredTop sz="96866" autoAdjust="0"/>
  </p:normalViewPr>
  <p:slideViewPr>
    <p:cSldViewPr snapToGrid="0" showGuides="1">
      <p:cViewPr varScale="1">
        <p:scale>
          <a:sx n="103" d="100"/>
          <a:sy n="103" d="100"/>
        </p:scale>
        <p:origin x="114" y="666"/>
      </p:cViewPr>
      <p:guideLst>
        <p:guide orient="horz" pos="323"/>
        <p:guide pos="7673"/>
      </p:guideLst>
    </p:cSldViewPr>
  </p:slideViewPr>
  <p:outlineViewPr>
    <p:cViewPr>
      <p:scale>
        <a:sx n="33" d="100"/>
        <a:sy n="33" d="100"/>
      </p:scale>
      <p:origin x="0" y="-28632"/>
    </p:cViewPr>
  </p:outlineViewPr>
  <p:notesTextViewPr>
    <p:cViewPr>
      <p:scale>
        <a:sx n="3" d="2"/>
        <a:sy n="3" d="2"/>
      </p:scale>
      <p:origin x="0" y="0"/>
    </p:cViewPr>
  </p:notesTextViewPr>
  <p:sorterViewPr>
    <p:cViewPr varScale="1">
      <p:scale>
        <a:sx n="1" d="1"/>
        <a:sy n="1" d="1"/>
      </p:scale>
      <p:origin x="0" y="-15288"/>
    </p:cViewPr>
  </p:sorterViewPr>
  <p:notesViewPr>
    <p:cSldViewPr snapToGrid="0">
      <p:cViewPr varScale="1">
        <p:scale>
          <a:sx n="90" d="100"/>
          <a:sy n="90" d="100"/>
        </p:scale>
        <p:origin x="3714" y="102"/>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38" Type="http://schemas.openxmlformats.org/officeDocument/2006/relationships/slide" Target="slides/slide135.xml"/><Relationship Id="rId154" Type="http://schemas.openxmlformats.org/officeDocument/2006/relationships/slide" Target="slides/slide151.xml"/><Relationship Id="rId159" Type="http://schemas.openxmlformats.org/officeDocument/2006/relationships/slide" Target="slides/slide156.xml"/><Relationship Id="rId175" Type="http://schemas.openxmlformats.org/officeDocument/2006/relationships/slide" Target="slides/slide172.xml"/><Relationship Id="rId170" Type="http://schemas.openxmlformats.org/officeDocument/2006/relationships/slide" Target="slides/slide167.xml"/><Relationship Id="rId191" Type="http://schemas.openxmlformats.org/officeDocument/2006/relationships/slide" Target="slides/slide188.xml"/><Relationship Id="rId196" Type="http://schemas.openxmlformats.org/officeDocument/2006/relationships/viewProps" Target="viewProps.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28" Type="http://schemas.openxmlformats.org/officeDocument/2006/relationships/slide" Target="slides/slide125.xml"/><Relationship Id="rId144" Type="http://schemas.openxmlformats.org/officeDocument/2006/relationships/slide" Target="slides/slide141.xml"/><Relationship Id="rId149" Type="http://schemas.openxmlformats.org/officeDocument/2006/relationships/slide" Target="slides/slide146.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160" Type="http://schemas.openxmlformats.org/officeDocument/2006/relationships/slide" Target="slides/slide157.xml"/><Relationship Id="rId165" Type="http://schemas.openxmlformats.org/officeDocument/2006/relationships/slide" Target="slides/slide162.xml"/><Relationship Id="rId181" Type="http://schemas.openxmlformats.org/officeDocument/2006/relationships/slide" Target="slides/slide178.xml"/><Relationship Id="rId186" Type="http://schemas.openxmlformats.org/officeDocument/2006/relationships/slide" Target="slides/slide183.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slide" Target="slides/slide115.xml"/><Relationship Id="rId134" Type="http://schemas.openxmlformats.org/officeDocument/2006/relationships/slide" Target="slides/slide131.xml"/><Relationship Id="rId139" Type="http://schemas.openxmlformats.org/officeDocument/2006/relationships/slide" Target="slides/slide136.xml"/><Relationship Id="rId80" Type="http://schemas.openxmlformats.org/officeDocument/2006/relationships/slide" Target="slides/slide77.xml"/><Relationship Id="rId85" Type="http://schemas.openxmlformats.org/officeDocument/2006/relationships/slide" Target="slides/slide82.xml"/><Relationship Id="rId150" Type="http://schemas.openxmlformats.org/officeDocument/2006/relationships/slide" Target="slides/slide147.xml"/><Relationship Id="rId155" Type="http://schemas.openxmlformats.org/officeDocument/2006/relationships/slide" Target="slides/slide152.xml"/><Relationship Id="rId171" Type="http://schemas.openxmlformats.org/officeDocument/2006/relationships/slide" Target="slides/slide168.xml"/><Relationship Id="rId176" Type="http://schemas.openxmlformats.org/officeDocument/2006/relationships/slide" Target="slides/slide173.xml"/><Relationship Id="rId192" Type="http://schemas.openxmlformats.org/officeDocument/2006/relationships/notesMaster" Target="notesMasters/notesMaster1.xml"/><Relationship Id="rId197" Type="http://schemas.openxmlformats.org/officeDocument/2006/relationships/theme" Target="theme/theme1.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124" Type="http://schemas.openxmlformats.org/officeDocument/2006/relationships/slide" Target="slides/slide121.xml"/><Relationship Id="rId129" Type="http://schemas.openxmlformats.org/officeDocument/2006/relationships/slide" Target="slides/slide126.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40" Type="http://schemas.openxmlformats.org/officeDocument/2006/relationships/slide" Target="slides/slide137.xml"/><Relationship Id="rId145" Type="http://schemas.openxmlformats.org/officeDocument/2006/relationships/slide" Target="slides/slide142.xml"/><Relationship Id="rId161" Type="http://schemas.openxmlformats.org/officeDocument/2006/relationships/slide" Target="slides/slide158.xml"/><Relationship Id="rId166" Type="http://schemas.openxmlformats.org/officeDocument/2006/relationships/slide" Target="slides/slide163.xml"/><Relationship Id="rId182" Type="http://schemas.openxmlformats.org/officeDocument/2006/relationships/slide" Target="slides/slide179.xml"/><Relationship Id="rId187" Type="http://schemas.openxmlformats.org/officeDocument/2006/relationships/slide" Target="slides/slide184.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119" Type="http://schemas.openxmlformats.org/officeDocument/2006/relationships/slide" Target="slides/slide116.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0" Type="http://schemas.openxmlformats.org/officeDocument/2006/relationships/slide" Target="slides/slide127.xml"/><Relationship Id="rId135" Type="http://schemas.openxmlformats.org/officeDocument/2006/relationships/slide" Target="slides/slide132.xml"/><Relationship Id="rId151" Type="http://schemas.openxmlformats.org/officeDocument/2006/relationships/slide" Target="slides/slide148.xml"/><Relationship Id="rId156" Type="http://schemas.openxmlformats.org/officeDocument/2006/relationships/slide" Target="slides/slide153.xml"/><Relationship Id="rId177" Type="http://schemas.openxmlformats.org/officeDocument/2006/relationships/slide" Target="slides/slide174.xml"/><Relationship Id="rId198" Type="http://schemas.openxmlformats.org/officeDocument/2006/relationships/tableStyles" Target="tableStyles.xml"/><Relationship Id="rId172" Type="http://schemas.openxmlformats.org/officeDocument/2006/relationships/slide" Target="slides/slide169.xml"/><Relationship Id="rId193" Type="http://schemas.openxmlformats.org/officeDocument/2006/relationships/handoutMaster" Target="handoutMasters/handoutMaster1.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141" Type="http://schemas.openxmlformats.org/officeDocument/2006/relationships/slide" Target="slides/slide138.xml"/><Relationship Id="rId146" Type="http://schemas.openxmlformats.org/officeDocument/2006/relationships/slide" Target="slides/slide143.xml"/><Relationship Id="rId167" Type="http://schemas.openxmlformats.org/officeDocument/2006/relationships/slide" Target="slides/slide164.xml"/><Relationship Id="rId188" Type="http://schemas.openxmlformats.org/officeDocument/2006/relationships/slide" Target="slides/slide185.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162" Type="http://schemas.openxmlformats.org/officeDocument/2006/relationships/slide" Target="slides/slide159.xml"/><Relationship Id="rId183" Type="http://schemas.openxmlformats.org/officeDocument/2006/relationships/slide" Target="slides/slide180.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slide" Target="slides/slide128.xml"/><Relationship Id="rId136" Type="http://schemas.openxmlformats.org/officeDocument/2006/relationships/slide" Target="slides/slide133.xml"/><Relationship Id="rId157" Type="http://schemas.openxmlformats.org/officeDocument/2006/relationships/slide" Target="slides/slide154.xml"/><Relationship Id="rId178" Type="http://schemas.openxmlformats.org/officeDocument/2006/relationships/slide" Target="slides/slide175.xml"/><Relationship Id="rId61" Type="http://schemas.openxmlformats.org/officeDocument/2006/relationships/slide" Target="slides/slide58.xml"/><Relationship Id="rId82" Type="http://schemas.openxmlformats.org/officeDocument/2006/relationships/slide" Target="slides/slide79.xml"/><Relationship Id="rId152" Type="http://schemas.openxmlformats.org/officeDocument/2006/relationships/slide" Target="slides/slide149.xml"/><Relationship Id="rId173" Type="http://schemas.openxmlformats.org/officeDocument/2006/relationships/slide" Target="slides/slide170.xml"/><Relationship Id="rId194" Type="http://schemas.openxmlformats.org/officeDocument/2006/relationships/commentAuthors" Target="commentAuthors.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slide" Target="slides/slide144.xml"/><Relationship Id="rId168" Type="http://schemas.openxmlformats.org/officeDocument/2006/relationships/slide" Target="slides/slide165.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163" Type="http://schemas.openxmlformats.org/officeDocument/2006/relationships/slide" Target="slides/slide160.xml"/><Relationship Id="rId184" Type="http://schemas.openxmlformats.org/officeDocument/2006/relationships/slide" Target="slides/slide181.xml"/><Relationship Id="rId189" Type="http://schemas.openxmlformats.org/officeDocument/2006/relationships/slide" Target="slides/slide186.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slide" Target="slides/slide134.xml"/><Relationship Id="rId158" Type="http://schemas.openxmlformats.org/officeDocument/2006/relationships/slide" Target="slides/slide155.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3" Type="http://schemas.openxmlformats.org/officeDocument/2006/relationships/slide" Target="slides/slide150.xml"/><Relationship Id="rId174" Type="http://schemas.openxmlformats.org/officeDocument/2006/relationships/slide" Target="slides/slide171.xml"/><Relationship Id="rId179" Type="http://schemas.openxmlformats.org/officeDocument/2006/relationships/slide" Target="slides/slide176.xml"/><Relationship Id="rId195" Type="http://schemas.openxmlformats.org/officeDocument/2006/relationships/presProps" Target="presProps.xml"/><Relationship Id="rId190" Type="http://schemas.openxmlformats.org/officeDocument/2006/relationships/slide" Target="slides/slide187.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43" Type="http://schemas.openxmlformats.org/officeDocument/2006/relationships/slide" Target="slides/slide140.xml"/><Relationship Id="rId148" Type="http://schemas.openxmlformats.org/officeDocument/2006/relationships/slide" Target="slides/slide145.xml"/><Relationship Id="rId164" Type="http://schemas.openxmlformats.org/officeDocument/2006/relationships/slide" Target="slides/slide161.xml"/><Relationship Id="rId169" Type="http://schemas.openxmlformats.org/officeDocument/2006/relationships/slide" Target="slides/slide166.xml"/><Relationship Id="rId185" Type="http://schemas.openxmlformats.org/officeDocument/2006/relationships/slide" Target="slides/slide182.xml"/><Relationship Id="rId4" Type="http://schemas.openxmlformats.org/officeDocument/2006/relationships/slide" Target="slides/slide1.xml"/><Relationship Id="rId9" Type="http://schemas.openxmlformats.org/officeDocument/2006/relationships/slide" Target="slides/slide6.xml"/><Relationship Id="rId180" Type="http://schemas.openxmlformats.org/officeDocument/2006/relationships/slide" Target="slides/slide177.xml"/><Relationship Id="rId26" Type="http://schemas.openxmlformats.org/officeDocument/2006/relationships/slide" Target="slides/slide23.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3.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Tabelle1!$B$1</c:f>
              <c:strCache>
                <c:ptCount val="1"/>
                <c:pt idx="0">
                  <c:v>Datenreihe 1</c:v>
                </c:pt>
              </c:strCache>
            </c:strRef>
          </c:tx>
          <c:invertIfNegative val="0"/>
          <c:dPt>
            <c:idx val="0"/>
            <c:invertIfNegative val="0"/>
            <c:bubble3D val="0"/>
            <c:spPr>
              <a:solidFill>
                <a:schemeClr val="accent5"/>
              </a:solidFill>
            </c:spPr>
            <c:extLst xmlns:c16r2="http://schemas.microsoft.com/office/drawing/2015/06/chart">
              <c:ext xmlns:c16="http://schemas.microsoft.com/office/drawing/2014/chart" uri="{C3380CC4-5D6E-409C-BE32-E72D297353CC}">
                <c16:uniqueId val="{00000002-5D08-4682-940A-80EE86510C33}"/>
              </c:ext>
            </c:extLst>
          </c:dPt>
          <c:dPt>
            <c:idx val="1"/>
            <c:invertIfNegative val="0"/>
            <c:bubble3D val="0"/>
            <c:spPr>
              <a:solidFill>
                <a:schemeClr val="accent5"/>
              </a:solidFill>
            </c:spPr>
            <c:extLst xmlns:c16r2="http://schemas.microsoft.com/office/drawing/2015/06/chart">
              <c:ext xmlns:c16="http://schemas.microsoft.com/office/drawing/2014/chart" uri="{C3380CC4-5D6E-409C-BE32-E72D297353CC}">
                <c16:uniqueId val="{00000003-5D08-4682-940A-80EE86510C33}"/>
              </c:ext>
            </c:extLst>
          </c:dPt>
          <c:dPt>
            <c:idx val="2"/>
            <c:invertIfNegative val="0"/>
            <c:bubble3D val="0"/>
            <c:spPr>
              <a:solidFill>
                <a:srgbClr val="C60000"/>
              </a:solidFill>
            </c:spPr>
            <c:extLst xmlns:c16r2="http://schemas.microsoft.com/office/drawing/2015/06/chart">
              <c:ext xmlns:c16="http://schemas.microsoft.com/office/drawing/2014/chart" uri="{C3380CC4-5D6E-409C-BE32-E72D297353CC}">
                <c16:uniqueId val="{00000004-5D08-4682-940A-80EE86510C33}"/>
              </c:ext>
            </c:extLst>
          </c:dPt>
          <c:dPt>
            <c:idx val="3"/>
            <c:invertIfNegative val="0"/>
            <c:bubble3D val="0"/>
            <c:spPr>
              <a:solidFill>
                <a:srgbClr val="1D2D4B"/>
              </a:solidFill>
            </c:spPr>
            <c:extLst xmlns:c16r2="http://schemas.microsoft.com/office/drawing/2015/06/chart">
              <c:ext xmlns:c16="http://schemas.microsoft.com/office/drawing/2014/chart" uri="{C3380CC4-5D6E-409C-BE32-E72D297353CC}">
                <c16:uniqueId val="{00000001-5D08-4682-940A-80EE86510C33}"/>
              </c:ext>
            </c:extLst>
          </c:dPt>
          <c:dLbls>
            <c:dLbl>
              <c:idx val="0"/>
              <c:layout/>
              <c:tx>
                <c:rich>
                  <a:bodyPr/>
                  <a:lstStyle/>
                  <a:p>
                    <a:r>
                      <a:rPr lang="en-US" dirty="0" smtClean="0"/>
                      <a:t>1.522 €</a:t>
                    </a:r>
                    <a:endParaRPr lang="en-US" dirty="0"/>
                  </a:p>
                </c:rich>
              </c:tx>
              <c:dLblPos val="in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5D08-4682-940A-80EE86510C33}"/>
                </c:ext>
                <c:ext xmlns:c15="http://schemas.microsoft.com/office/drawing/2012/chart" uri="{CE6537A1-D6FC-4f65-9D91-7224C49458BB}">
                  <c15:layout/>
                </c:ext>
              </c:extLst>
            </c:dLbl>
            <c:dLbl>
              <c:idx val="1"/>
              <c:layout/>
              <c:tx>
                <c:rich>
                  <a:bodyPr/>
                  <a:lstStyle/>
                  <a:p>
                    <a:r>
                      <a:rPr lang="en-US" dirty="0" smtClean="0"/>
                      <a:t>1.650 </a:t>
                    </a:r>
                    <a:r>
                      <a:rPr lang="en-US" dirty="0"/>
                      <a:t>€</a:t>
                    </a:r>
                  </a:p>
                </c:rich>
              </c:tx>
              <c:dLblPos val="in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5D08-4682-940A-80EE86510C33}"/>
                </c:ext>
                <c:ext xmlns:c15="http://schemas.microsoft.com/office/drawing/2012/chart" uri="{CE6537A1-D6FC-4f65-9D91-7224C49458BB}">
                  <c15:layout/>
                </c:ext>
              </c:extLst>
            </c:dLbl>
            <c:dLbl>
              <c:idx val="2"/>
              <c:layout/>
              <c:tx>
                <c:rich>
                  <a:bodyPr/>
                  <a:lstStyle/>
                  <a:p>
                    <a:r>
                      <a:rPr lang="en-US" dirty="0" smtClean="0"/>
                      <a:t>1.778 </a:t>
                    </a:r>
                    <a:r>
                      <a:rPr lang="en-US" dirty="0"/>
                      <a:t>€</a:t>
                    </a:r>
                  </a:p>
                </c:rich>
              </c:tx>
              <c:dLblPos val="in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5D08-4682-940A-80EE86510C33}"/>
                </c:ext>
                <c:ext xmlns:c15="http://schemas.microsoft.com/office/drawing/2012/chart" uri="{CE6537A1-D6FC-4f65-9D91-7224C49458BB}">
                  <c15:layout/>
                </c:ext>
              </c:extLst>
            </c:dLbl>
            <c:dLbl>
              <c:idx val="3"/>
              <c:layout/>
              <c:tx>
                <c:rich>
                  <a:bodyPr/>
                  <a:lstStyle/>
                  <a:p>
                    <a:r>
                      <a:rPr lang="en-US" dirty="0" smtClean="0"/>
                      <a:t>4.000 €</a:t>
                    </a:r>
                    <a:endParaRPr lang="en-US" dirty="0"/>
                  </a:p>
                </c:rich>
              </c:tx>
              <c:dLblPos val="in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5D08-4682-940A-80EE86510C33}"/>
                </c:ext>
                <c:ext xmlns:c15="http://schemas.microsoft.com/office/drawing/2012/chart" uri="{CE6537A1-D6FC-4f65-9D91-7224C49458BB}">
                  <c15:layout/>
                </c:ext>
              </c:extLst>
            </c:dLbl>
            <c:numFmt formatCode="#,##0\ &quot;€&quot;" sourceLinked="0"/>
            <c:spPr>
              <a:noFill/>
              <a:ln>
                <a:noFill/>
              </a:ln>
              <a:effectLst/>
            </c:spPr>
            <c:txPr>
              <a:bodyPr wrap="square" lIns="38100" tIns="19050" rIns="38100" bIns="19050" anchor="ctr">
                <a:spAutoFit/>
              </a:bodyPr>
              <a:lstStyle/>
              <a:p>
                <a:pPr>
                  <a:defRPr>
                    <a:solidFill>
                      <a:schemeClr val="bg1"/>
                    </a:solidFill>
                  </a:defRPr>
                </a:pPr>
                <a:endParaRPr lang="de-DE"/>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Tabelle1!$A$2:$A$5</c:f>
              <c:strCache>
                <c:ptCount val="4"/>
                <c:pt idx="0">
                  <c:v>63. Lebensjahr</c:v>
                </c:pt>
                <c:pt idx="1">
                  <c:v>65. Lebensjahr</c:v>
                </c:pt>
                <c:pt idx="2">
                  <c:v>67. Lebensjahr</c:v>
                </c:pt>
                <c:pt idx="3">
                  <c:v>Bruttoeinkommen</c:v>
                </c:pt>
              </c:strCache>
            </c:strRef>
          </c:cat>
          <c:val>
            <c:numRef>
              <c:f>Tabelle1!$B$2:$B$5</c:f>
              <c:numCache>
                <c:formatCode>"€"#,##0_);[Red]\("€"#,##0\)</c:formatCode>
                <c:ptCount val="4"/>
                <c:pt idx="0">
                  <c:v>758</c:v>
                </c:pt>
                <c:pt idx="1">
                  <c:v>853</c:v>
                </c:pt>
                <c:pt idx="2">
                  <c:v>953</c:v>
                </c:pt>
                <c:pt idx="3">
                  <c:v>3000</c:v>
                </c:pt>
              </c:numCache>
            </c:numRef>
          </c:val>
          <c:extLst xmlns:c16r2="http://schemas.microsoft.com/office/drawing/2015/06/chart">
            <c:ext xmlns:c16="http://schemas.microsoft.com/office/drawing/2014/chart" uri="{C3380CC4-5D6E-409C-BE32-E72D297353CC}">
              <c16:uniqueId val="{00000005-5D08-4682-940A-80EE86510C33}"/>
            </c:ext>
          </c:extLst>
        </c:ser>
        <c:dLbls>
          <c:showLegendKey val="0"/>
          <c:showVal val="1"/>
          <c:showCatName val="0"/>
          <c:showSerName val="0"/>
          <c:showPercent val="0"/>
          <c:showBubbleSize val="0"/>
        </c:dLbls>
        <c:gapWidth val="69"/>
        <c:axId val="441833208"/>
        <c:axId val="441833600"/>
      </c:barChart>
      <c:catAx>
        <c:axId val="441833208"/>
        <c:scaling>
          <c:orientation val="minMax"/>
        </c:scaling>
        <c:delete val="0"/>
        <c:axPos val="l"/>
        <c:numFmt formatCode="General" sourceLinked="0"/>
        <c:majorTickMark val="none"/>
        <c:minorTickMark val="none"/>
        <c:tickLblPos val="nextTo"/>
        <c:txPr>
          <a:bodyPr/>
          <a:lstStyle/>
          <a:p>
            <a:pPr algn="just">
              <a:defRPr>
                <a:solidFill>
                  <a:srgbClr val="1D2D4B"/>
                </a:solidFill>
              </a:defRPr>
            </a:pPr>
            <a:endParaRPr lang="de-DE"/>
          </a:p>
        </c:txPr>
        <c:crossAx val="441833600"/>
        <c:crosses val="autoZero"/>
        <c:auto val="1"/>
        <c:lblAlgn val="ctr"/>
        <c:lblOffset val="100"/>
        <c:noMultiLvlLbl val="0"/>
      </c:catAx>
      <c:valAx>
        <c:axId val="441833600"/>
        <c:scaling>
          <c:orientation val="minMax"/>
        </c:scaling>
        <c:delete val="1"/>
        <c:axPos val="b"/>
        <c:numFmt formatCode="&quot;€&quot;#,##0_);[Red]\(&quot;€&quot;#,##0\)" sourceLinked="1"/>
        <c:majorTickMark val="out"/>
        <c:minorTickMark val="none"/>
        <c:tickLblPos val="none"/>
        <c:crossAx val="441833208"/>
        <c:crosses val="autoZero"/>
        <c:crossBetween val="between"/>
      </c:valAx>
    </c:plotArea>
    <c:plotVisOnly val="1"/>
    <c:dispBlanksAs val="gap"/>
    <c:showDLblsOverMax val="0"/>
  </c:chart>
  <c:txPr>
    <a:bodyPr/>
    <a:lstStyle/>
    <a:p>
      <a:pPr>
        <a:defRPr sz="1800" baseline="0">
          <a:solidFill>
            <a:schemeClr val="tx1"/>
          </a:solidFill>
        </a:defRPr>
      </a:pPr>
      <a:endParaRPr lang="de-DE"/>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dLbls>
          <c:showLegendKey val="0"/>
          <c:showVal val="1"/>
          <c:showCatName val="0"/>
          <c:showSerName val="0"/>
          <c:showPercent val="0"/>
          <c:showBubbleSize val="0"/>
        </c:dLbls>
        <c:gapWidth val="69"/>
        <c:axId val="441829680"/>
        <c:axId val="441830072"/>
      </c:barChart>
      <c:catAx>
        <c:axId val="441829680"/>
        <c:scaling>
          <c:orientation val="minMax"/>
        </c:scaling>
        <c:delete val="0"/>
        <c:axPos val="l"/>
        <c:numFmt formatCode="General" sourceLinked="0"/>
        <c:majorTickMark val="none"/>
        <c:minorTickMark val="none"/>
        <c:tickLblPos val="nextTo"/>
        <c:txPr>
          <a:bodyPr/>
          <a:lstStyle/>
          <a:p>
            <a:pPr algn="just">
              <a:defRPr>
                <a:solidFill>
                  <a:srgbClr val="1D2D4B"/>
                </a:solidFill>
              </a:defRPr>
            </a:pPr>
            <a:endParaRPr lang="de-DE"/>
          </a:p>
        </c:txPr>
        <c:crossAx val="441830072"/>
        <c:crosses val="autoZero"/>
        <c:auto val="1"/>
        <c:lblAlgn val="ctr"/>
        <c:lblOffset val="100"/>
        <c:noMultiLvlLbl val="0"/>
      </c:catAx>
      <c:valAx>
        <c:axId val="441830072"/>
        <c:scaling>
          <c:orientation val="minMax"/>
        </c:scaling>
        <c:delete val="1"/>
        <c:axPos val="b"/>
        <c:numFmt formatCode="&quot;€&quot;#,##0_);[Red]\(&quot;€&quot;#,##0\)" sourceLinked="1"/>
        <c:majorTickMark val="out"/>
        <c:minorTickMark val="none"/>
        <c:tickLblPos val="none"/>
        <c:crossAx val="441829680"/>
        <c:crosses val="autoZero"/>
        <c:crossBetween val="between"/>
      </c:valAx>
    </c:plotArea>
    <c:plotVisOnly val="1"/>
    <c:dispBlanksAs val="gap"/>
    <c:showDLblsOverMax val="0"/>
  </c:chart>
  <c:txPr>
    <a:bodyPr/>
    <a:lstStyle/>
    <a:p>
      <a:pPr>
        <a:defRPr sz="1800" baseline="0">
          <a:solidFill>
            <a:schemeClr val="tx1"/>
          </a:solidFill>
        </a:defRPr>
      </a:pPr>
      <a:endParaRPr lang="de-DE"/>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120551518285571"/>
          <c:y val="5.7633748871149998E-2"/>
          <c:w val="0.39758877515557811"/>
          <c:h val="0.77313253795734493"/>
        </c:manualLayout>
      </c:layout>
      <c:doughnutChart>
        <c:varyColors val="1"/>
        <c:ser>
          <c:idx val="0"/>
          <c:order val="0"/>
          <c:tx>
            <c:strRef>
              <c:f>Tabelle1!$B$1</c:f>
              <c:strCache>
                <c:ptCount val="1"/>
                <c:pt idx="0">
                  <c:v>Verkauf</c:v>
                </c:pt>
              </c:strCache>
            </c:strRef>
          </c:tx>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cat>
            <c:strRef>
              <c:f>Tabelle1!$A$2:$A$5</c:f>
              <c:strCache>
                <c:ptCount val="2"/>
                <c:pt idx="0">
                  <c:v>1. Quartal</c:v>
                </c:pt>
                <c:pt idx="1">
                  <c:v>2. Quartal</c:v>
                </c:pt>
              </c:strCache>
            </c:strRef>
          </c:cat>
          <c:val>
            <c:numRef>
              <c:f>Tabelle1!$B$2:$B$5</c:f>
              <c:numCache>
                <c:formatCode>General</c:formatCode>
                <c:ptCount val="4"/>
                <c:pt idx="0">
                  <c:v>5</c:v>
                </c:pt>
                <c:pt idx="1">
                  <c:v>5</c:v>
                </c:pt>
              </c:numCache>
            </c:numRef>
          </c:val>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120551518285571"/>
          <c:y val="5.7633748871149998E-2"/>
          <c:w val="0.39758877515557811"/>
          <c:h val="0.77313253795734493"/>
        </c:manualLayout>
      </c:layout>
      <c:doughnutChart>
        <c:varyColors val="1"/>
        <c:ser>
          <c:idx val="0"/>
          <c:order val="0"/>
          <c:tx>
            <c:strRef>
              <c:f>Tabelle1!$B$1</c:f>
              <c:strCache>
                <c:ptCount val="1"/>
                <c:pt idx="0">
                  <c:v>Verkauf</c:v>
                </c:pt>
              </c:strCache>
            </c:strRef>
          </c:tx>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cat>
            <c:strRef>
              <c:f>Tabelle1!$A$2:$A$5</c:f>
              <c:strCache>
                <c:ptCount val="2"/>
                <c:pt idx="0">
                  <c:v>1. Quartal</c:v>
                </c:pt>
                <c:pt idx="1">
                  <c:v>2. Quartal</c:v>
                </c:pt>
              </c:strCache>
            </c:strRef>
          </c:cat>
          <c:val>
            <c:numRef>
              <c:f>Tabelle1!$B$2:$B$5</c:f>
              <c:numCache>
                <c:formatCode>General</c:formatCode>
                <c:ptCount val="4"/>
                <c:pt idx="0">
                  <c:v>72</c:v>
                </c:pt>
                <c:pt idx="1">
                  <c:v>28</c:v>
                </c:pt>
              </c:numCache>
            </c:numRef>
          </c:val>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dLbls>
          <c:showLegendKey val="0"/>
          <c:showVal val="1"/>
          <c:showCatName val="0"/>
          <c:showSerName val="0"/>
          <c:showPercent val="0"/>
          <c:showBubbleSize val="0"/>
        </c:dLbls>
        <c:gapWidth val="69"/>
        <c:axId val="441835168"/>
        <c:axId val="441835560"/>
      </c:barChart>
      <c:catAx>
        <c:axId val="441835168"/>
        <c:scaling>
          <c:orientation val="minMax"/>
        </c:scaling>
        <c:delete val="0"/>
        <c:axPos val="l"/>
        <c:numFmt formatCode="General" sourceLinked="0"/>
        <c:majorTickMark val="none"/>
        <c:minorTickMark val="none"/>
        <c:tickLblPos val="nextTo"/>
        <c:txPr>
          <a:bodyPr/>
          <a:lstStyle/>
          <a:p>
            <a:pPr algn="just">
              <a:defRPr>
                <a:solidFill>
                  <a:srgbClr val="1D2D4B"/>
                </a:solidFill>
              </a:defRPr>
            </a:pPr>
            <a:endParaRPr lang="de-DE"/>
          </a:p>
        </c:txPr>
        <c:crossAx val="441835560"/>
        <c:crosses val="autoZero"/>
        <c:auto val="1"/>
        <c:lblAlgn val="ctr"/>
        <c:lblOffset val="100"/>
        <c:noMultiLvlLbl val="0"/>
      </c:catAx>
      <c:valAx>
        <c:axId val="441835560"/>
        <c:scaling>
          <c:orientation val="minMax"/>
        </c:scaling>
        <c:delete val="1"/>
        <c:axPos val="b"/>
        <c:numFmt formatCode="&quot;€&quot;#,##0_);[Red]\(&quot;€&quot;#,##0\)" sourceLinked="1"/>
        <c:majorTickMark val="out"/>
        <c:minorTickMark val="none"/>
        <c:tickLblPos val="none"/>
        <c:crossAx val="441835168"/>
        <c:crosses val="autoZero"/>
        <c:crossBetween val="between"/>
      </c:valAx>
    </c:plotArea>
    <c:plotVisOnly val="1"/>
    <c:dispBlanksAs val="gap"/>
    <c:showDLblsOverMax val="0"/>
  </c:chart>
  <c:txPr>
    <a:bodyPr/>
    <a:lstStyle/>
    <a:p>
      <a:pPr>
        <a:defRPr sz="1800" baseline="0">
          <a:solidFill>
            <a:schemeClr val="tx1"/>
          </a:solidFill>
        </a:defRPr>
      </a:pPr>
      <a:endParaRPr lang="de-DE"/>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barChart>
        <c:barDir val="col"/>
        <c:grouping val="percentStacked"/>
        <c:varyColors val="0"/>
        <c:ser>
          <c:idx val="0"/>
          <c:order val="0"/>
          <c:tx>
            <c:strRef>
              <c:f>Tabelle1!$B$1</c:f>
              <c:strCache>
                <c:ptCount val="1"/>
                <c:pt idx="0">
                  <c:v>Datenreihe 1</c:v>
                </c:pt>
              </c:strCache>
            </c:strRef>
          </c:tx>
          <c:spPr>
            <a:solidFill>
              <a:schemeClr val="accent3"/>
            </a:solidFill>
            <a:ln>
              <a:noFill/>
            </a:ln>
            <a:effectLst/>
          </c:spPr>
          <c:invertIfNegative val="0"/>
          <c:dPt>
            <c:idx val="0"/>
            <c:invertIfNegative val="0"/>
            <c:bubble3D val="0"/>
            <c:spPr>
              <a:solidFill>
                <a:srgbClr val="1D2D4B"/>
              </a:solidFill>
              <a:ln>
                <a:noFill/>
              </a:ln>
              <a:effectLst/>
            </c:spPr>
          </c:dPt>
          <c:dPt>
            <c:idx val="1"/>
            <c:invertIfNegative val="0"/>
            <c:bubble3D val="0"/>
            <c:spPr>
              <a:solidFill>
                <a:schemeClr val="accent3"/>
              </a:solidFill>
              <a:ln>
                <a:noFill/>
              </a:ln>
              <a:effectLst/>
            </c:spPr>
          </c:dPt>
          <c:cat>
            <c:strRef>
              <c:f>Tabelle1!$A$2:$A$3</c:f>
              <c:strCache>
                <c:ptCount val="2"/>
                <c:pt idx="0">
                  <c:v>Nettoeinkommen</c:v>
                </c:pt>
                <c:pt idx="1">
                  <c:v>Versorgungslücke</c:v>
                </c:pt>
              </c:strCache>
            </c:strRef>
          </c:cat>
          <c:val>
            <c:numRef>
              <c:f>Tabelle1!$B$2:$B$3</c:f>
              <c:numCache>
                <c:formatCode>"€"#,##0_);[Red]\("€"#,##0\)</c:formatCode>
                <c:ptCount val="2"/>
                <c:pt idx="0">
                  <c:v>1639</c:v>
                </c:pt>
                <c:pt idx="1">
                  <c:v>380</c:v>
                </c:pt>
              </c:numCache>
            </c:numRef>
          </c:val>
        </c:ser>
        <c:ser>
          <c:idx val="1"/>
          <c:order val="1"/>
          <c:tx>
            <c:strRef>
              <c:f>Tabelle1!$C$1</c:f>
              <c:strCache>
                <c:ptCount val="1"/>
                <c:pt idx="0">
                  <c:v>Datenreihe 2</c:v>
                </c:pt>
              </c:strCache>
            </c:strRef>
          </c:tx>
          <c:spPr>
            <a:solidFill>
              <a:srgbClr val="C60000"/>
            </a:solidFill>
            <a:ln>
              <a:noFill/>
            </a:ln>
            <a:effectLst/>
          </c:spPr>
          <c:invertIfNegative val="0"/>
          <c:dPt>
            <c:idx val="1"/>
            <c:invertIfNegative val="0"/>
            <c:bubble3D val="0"/>
            <c:spPr>
              <a:solidFill>
                <a:srgbClr val="C60000"/>
              </a:solidFill>
              <a:ln>
                <a:noFill/>
              </a:ln>
              <a:effectLst/>
            </c:spPr>
          </c:dPt>
          <c:cat>
            <c:strRef>
              <c:f>Tabelle1!$A$2:$A$3</c:f>
              <c:strCache>
                <c:ptCount val="2"/>
                <c:pt idx="0">
                  <c:v>Nettoeinkommen</c:v>
                </c:pt>
                <c:pt idx="1">
                  <c:v>Versorgungslücke</c:v>
                </c:pt>
              </c:strCache>
            </c:strRef>
          </c:cat>
          <c:val>
            <c:numRef>
              <c:f>Tabelle1!$C$2:$C$3</c:f>
              <c:numCache>
                <c:formatCode>"€"#,##0_);[Red]\("€"#,##0\)</c:formatCode>
                <c:ptCount val="2"/>
                <c:pt idx="1">
                  <c:v>1259</c:v>
                </c:pt>
              </c:numCache>
            </c:numRef>
          </c:val>
        </c:ser>
        <c:dLbls>
          <c:showLegendKey val="0"/>
          <c:showVal val="0"/>
          <c:showCatName val="0"/>
          <c:showSerName val="0"/>
          <c:showPercent val="0"/>
          <c:showBubbleSize val="0"/>
        </c:dLbls>
        <c:gapWidth val="150"/>
        <c:overlap val="100"/>
        <c:axId val="443810208"/>
        <c:axId val="443811384"/>
      </c:barChart>
      <c:catAx>
        <c:axId val="443810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de-DE"/>
          </a:p>
        </c:txPr>
        <c:crossAx val="443811384"/>
        <c:crosses val="autoZero"/>
        <c:auto val="1"/>
        <c:lblAlgn val="ctr"/>
        <c:lblOffset val="100"/>
        <c:noMultiLvlLbl val="0"/>
      </c:catAx>
      <c:valAx>
        <c:axId val="44381138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4438102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2929837" cy="498853"/>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sz="quarter" idx="1"/>
          </p:nvPr>
        </p:nvSpPr>
        <p:spPr>
          <a:xfrm>
            <a:off x="3829763" y="0"/>
            <a:ext cx="2929837" cy="498853"/>
          </a:xfrm>
          <a:prstGeom prst="rect">
            <a:avLst/>
          </a:prstGeom>
        </p:spPr>
        <p:txBody>
          <a:bodyPr vert="horz" lIns="91440" tIns="45720" rIns="91440" bIns="45720" rtlCol="0"/>
          <a:lstStyle>
            <a:lvl1pPr algn="r">
              <a:defRPr sz="1200"/>
            </a:lvl1pPr>
          </a:lstStyle>
          <a:p>
            <a:fld id="{BC262AAD-EE45-4569-A43C-3777BCDBA7C9}" type="datetimeFigureOut">
              <a:rPr lang="de-DE" smtClean="0"/>
              <a:t>04.02.2026</a:t>
            </a:fld>
            <a:endParaRPr lang="de-DE" dirty="0"/>
          </a:p>
        </p:txBody>
      </p:sp>
      <p:sp>
        <p:nvSpPr>
          <p:cNvPr id="4" name="Fußzeilenplatzhalter 3"/>
          <p:cNvSpPr>
            <a:spLocks noGrp="1"/>
          </p:cNvSpPr>
          <p:nvPr>
            <p:ph type="ftr" sz="quarter" idx="2"/>
          </p:nvPr>
        </p:nvSpPr>
        <p:spPr>
          <a:xfrm>
            <a:off x="1" y="9443664"/>
            <a:ext cx="2929837" cy="498852"/>
          </a:xfrm>
          <a:prstGeom prst="rect">
            <a:avLst/>
          </a:prstGeom>
        </p:spPr>
        <p:txBody>
          <a:bodyPr vert="horz" lIns="91440" tIns="45720" rIns="91440" bIns="45720" rtlCol="0" anchor="b"/>
          <a:lstStyle>
            <a:lvl1pPr algn="l">
              <a:defRPr sz="1200"/>
            </a:lvl1pPr>
          </a:lstStyle>
          <a:p>
            <a:endParaRPr lang="de-DE" dirty="0"/>
          </a:p>
        </p:txBody>
      </p:sp>
      <p:sp>
        <p:nvSpPr>
          <p:cNvPr id="5" name="Foliennummernplatzhalter 4"/>
          <p:cNvSpPr>
            <a:spLocks noGrp="1"/>
          </p:cNvSpPr>
          <p:nvPr>
            <p:ph type="sldNum" sz="quarter" idx="3"/>
          </p:nvPr>
        </p:nvSpPr>
        <p:spPr>
          <a:xfrm>
            <a:off x="3829763" y="9443664"/>
            <a:ext cx="2929837" cy="498852"/>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dirty="0"/>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2929837" cy="498853"/>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29763" y="0"/>
            <a:ext cx="2929837" cy="498853"/>
          </a:xfrm>
          <a:prstGeom prst="rect">
            <a:avLst/>
          </a:prstGeom>
        </p:spPr>
        <p:txBody>
          <a:bodyPr vert="horz" lIns="91440" tIns="45720" rIns="91440" bIns="45720" rtlCol="0"/>
          <a:lstStyle>
            <a:lvl1pPr algn="r">
              <a:defRPr sz="1200"/>
            </a:lvl1pPr>
          </a:lstStyle>
          <a:p>
            <a:fld id="{5AC9ED1C-5157-4F32-B542-B10EF038D16B}" type="datetimeFigureOut">
              <a:rPr lang="de-DE" smtClean="0"/>
              <a:t>04.02.2026</a:t>
            </a:fld>
            <a:endParaRPr lang="de-DE" dirty="0"/>
          </a:p>
        </p:txBody>
      </p:sp>
      <p:sp>
        <p:nvSpPr>
          <p:cNvPr id="4" name="Folienbildplatzhalter 3"/>
          <p:cNvSpPr>
            <a:spLocks noGrp="1" noRot="1" noChangeAspect="1"/>
          </p:cNvSpPr>
          <p:nvPr>
            <p:ph type="sldImg" idx="2"/>
          </p:nvPr>
        </p:nvSpPr>
        <p:spPr>
          <a:xfrm>
            <a:off x="398463" y="1243013"/>
            <a:ext cx="5964237" cy="3355975"/>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76117" y="4784835"/>
            <a:ext cx="5408930" cy="3914865"/>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1" y="9443664"/>
            <a:ext cx="2929837" cy="498852"/>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29763" y="9443664"/>
            <a:ext cx="2929837" cy="498852"/>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dirty="0"/>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11405553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19945786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12857540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296581438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9181230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2800363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49145497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28026505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395499035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41991831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55098582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25704278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172430959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67716702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75738340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91657904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algn="ctr"/>
            <a:r>
              <a:rPr lang="de-DE" sz="2400" dirty="0">
                <a:solidFill>
                  <a:srgbClr val="137C9B"/>
                </a:solidFill>
              </a:rPr>
              <a:t>                             für Ihre Aufmerksamkeit.</a:t>
            </a:r>
          </a:p>
        </p:txBody>
      </p:sp>
    </p:spTree>
    <p:extLst>
      <p:ext uri="{BB962C8B-B14F-4D97-AF65-F5344CB8AC3E}">
        <p14:creationId xmlns:p14="http://schemas.microsoft.com/office/powerpoint/2010/main" val="61255241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512042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dirty="0">
                <a:solidFill>
                  <a:srgbClr val="137C9B"/>
                </a:solidFill>
              </a:rPr>
              <a:t>Wir freuen uns darauf, Sie zu unterstützen! </a:t>
            </a: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129121100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Unterüberschrift_mi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8" y="2281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93130754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guide id="4" orient="horz" pos="1162">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1_Überschrift_zweizeilig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2" name="Tabellenplatzhalter 11"/>
          <p:cNvSpPr>
            <a:spLocks noGrp="1"/>
          </p:cNvSpPr>
          <p:nvPr>
            <p:ph type="tbl" sz="quarter" idx="10"/>
          </p:nvPr>
        </p:nvSpPr>
        <p:spPr>
          <a:xfrm>
            <a:off x="479425" y="1979613"/>
            <a:ext cx="10313988" cy="4618037"/>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smtClean="0"/>
              <a:t>Tabelle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85561259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BIld_link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479425" y="1850791"/>
            <a:ext cx="3325659" cy="467383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sp>
        <p:nvSpPr>
          <p:cNvPr id="12" name="Textplatzhalter 3"/>
          <p:cNvSpPr>
            <a:spLocks noGrp="1"/>
          </p:cNvSpPr>
          <p:nvPr>
            <p:ph type="body" sz="half" idx="10"/>
          </p:nvPr>
        </p:nvSpPr>
        <p:spPr>
          <a:xfrm>
            <a:off x="4494524" y="1803381"/>
            <a:ext cx="4351411"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20090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162">
          <p15:clr>
            <a:srgbClr val="FBAE40"/>
          </p15:clr>
        </p15:guide>
        <p15:guide id="3" orient="horz" pos="411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Überschrift_zweizeilig_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367096" y="1803381"/>
            <a:ext cx="11345480"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1" name="Titelplatzhalter 1"/>
          <p:cNvSpPr>
            <a:spLocks noGrp="1"/>
          </p:cNvSpPr>
          <p:nvPr>
            <p:ph type="title" hasCustomPrompt="1"/>
          </p:nvPr>
        </p:nvSpPr>
        <p:spPr>
          <a:xfrm>
            <a:off x="365475" y="205347"/>
            <a:ext cx="101945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18929452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324982551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369212" y="1803380"/>
            <a:ext cx="11343363" cy="441326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8390338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Überschrift_zweizeilig_Text">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6" name="Textplatzhalter 3"/>
          <p:cNvSpPr>
            <a:spLocks noGrp="1"/>
          </p:cNvSpPr>
          <p:nvPr>
            <p:ph type="body" sz="half" idx="2" hasCustomPrompt="1"/>
          </p:nvPr>
        </p:nvSpPr>
        <p:spPr>
          <a:xfrm>
            <a:off x="369605" y="1809281"/>
            <a:ext cx="11342969"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3" name="Titelplatzhalter 1"/>
          <p:cNvSpPr>
            <a:spLocks noGrp="1"/>
          </p:cNvSpPr>
          <p:nvPr>
            <p:ph type="title" hasCustomPrompt="1"/>
          </p:nvPr>
        </p:nvSpPr>
        <p:spPr>
          <a:xfrm>
            <a:off x="365475" y="205347"/>
            <a:ext cx="1018822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7" name="Grafi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3733466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Bild_recht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7221239" y="1797696"/>
            <a:ext cx="3183255" cy="4224337"/>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sp>
        <p:nvSpPr>
          <p:cNvPr id="12" name="Textplatzhalter 3"/>
          <p:cNvSpPr>
            <a:spLocks noGrp="1"/>
          </p:cNvSpPr>
          <p:nvPr>
            <p:ph type="body" sz="half" idx="2"/>
          </p:nvPr>
        </p:nvSpPr>
        <p:spPr>
          <a:xfrm>
            <a:off x="367096" y="1803381"/>
            <a:ext cx="11345480"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0269409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Überschrift_zweizeilig_mit_Unterüberschrift_und_Text">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itelplatzhalter 1"/>
          <p:cNvSpPr>
            <a:spLocks noGrp="1"/>
          </p:cNvSpPr>
          <p:nvPr>
            <p:ph type="title" hasCustomPrompt="1"/>
          </p:nvPr>
        </p:nvSpPr>
        <p:spPr>
          <a:xfrm>
            <a:off x="365475" y="205347"/>
            <a:ext cx="1027712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2"/>
          <p:cNvSpPr>
            <a:spLocks noGrp="1"/>
          </p:cNvSpPr>
          <p:nvPr>
            <p:ph type="body" sz="quarter" idx="10" hasCustomPrompt="1"/>
          </p:nvPr>
        </p:nvSpPr>
        <p:spPr>
          <a:xfrm>
            <a:off x="364584" y="177458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2" hasCustomPrompt="1"/>
          </p:nvPr>
        </p:nvSpPr>
        <p:spPr>
          <a:xfrm>
            <a:off x="369358" y="2281237"/>
            <a:ext cx="11343217"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1744045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Zweizeilig_Unterüberschrif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5" name="Titelplatzhalter 1"/>
          <p:cNvSpPr>
            <a:spLocks noGrp="1"/>
          </p:cNvSpPr>
          <p:nvPr>
            <p:ph type="title" hasCustomPrompt="1"/>
          </p:nvPr>
        </p:nvSpPr>
        <p:spPr>
          <a:xfrm>
            <a:off x="365475" y="205347"/>
            <a:ext cx="1028982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7" name="Grafi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56033988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Text_Aufzählung_Quellenangab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extplatzhalter 3"/>
          <p:cNvSpPr>
            <a:spLocks noGrp="1"/>
          </p:cNvSpPr>
          <p:nvPr>
            <p:ph type="body" sz="half" idx="2" hasCustomPrompt="1"/>
          </p:nvPr>
        </p:nvSpPr>
        <p:spPr>
          <a:xfrm>
            <a:off x="368448" y="1809281"/>
            <a:ext cx="11344128" cy="43861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4327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6" name="Textplatzhalter 3"/>
          <p:cNvSpPr>
            <a:spLocks noGrp="1"/>
          </p:cNvSpPr>
          <p:nvPr>
            <p:ph type="body" sz="half" idx="11"/>
          </p:nvPr>
        </p:nvSpPr>
        <p:spPr>
          <a:xfrm>
            <a:off x="379561" y="5752631"/>
            <a:ext cx="11333014" cy="43861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11" name="Grafik 10"/>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7389286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Überschrift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79425" y="1979613"/>
            <a:ext cx="10313988" cy="4618037"/>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smtClean="0"/>
              <a:t>Tabelle</a:t>
            </a:r>
            <a:endParaRPr lang="de-DE" dirty="0"/>
          </a:p>
        </p:txBody>
      </p:sp>
    </p:spTree>
    <p:extLst>
      <p:ext uri="{BB962C8B-B14F-4D97-AF65-F5344CB8AC3E}">
        <p14:creationId xmlns:p14="http://schemas.microsoft.com/office/powerpoint/2010/main" val="99397196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userDrawn="1">
  <p:cSld name="Unterüberschrift_Aufzählungszeichen">
    <p:spTree>
      <p:nvGrpSpPr>
        <p:cNvPr id="1" name=""/>
        <p:cNvGrpSpPr/>
        <p:nvPr/>
      </p:nvGrpSpPr>
      <p:grpSpPr>
        <a:xfrm>
          <a:off x="0" y="0"/>
          <a:ext cx="0" cy="0"/>
          <a:chOff x="0" y="0"/>
          <a:chExt cx="0" cy="0"/>
        </a:xfrm>
      </p:grpSpPr>
      <p:sp>
        <p:nvSpPr>
          <p:cNvPr id="7" name="Textplatzhalter 3"/>
          <p:cNvSpPr>
            <a:spLocks noGrp="1"/>
          </p:cNvSpPr>
          <p:nvPr>
            <p:ph type="body" sz="half" idx="2"/>
          </p:nvPr>
        </p:nvSpPr>
        <p:spPr>
          <a:xfrm>
            <a:off x="370989" y="2281237"/>
            <a:ext cx="11341586"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12" name="Grafik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82521156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Überschrift_Diagramm">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Diagrammplatzhalter 10"/>
          <p:cNvSpPr>
            <a:spLocks noGrp="1"/>
          </p:cNvSpPr>
          <p:nvPr>
            <p:ph type="chart" sz="quarter" idx="10" hasCustomPrompt="1"/>
          </p:nvPr>
        </p:nvSpPr>
        <p:spPr>
          <a:xfrm>
            <a:off x="479426" y="1959997"/>
            <a:ext cx="10318446" cy="4637653"/>
          </a:xfrm>
          <a:prstGeom prst="rect">
            <a:avLst/>
          </a:prstGeom>
        </p:spPr>
        <p:txBody>
          <a:bodyPr/>
          <a:lstStyle>
            <a:lvl1pPr marL="0" indent="0">
              <a:buFontTx/>
              <a:buNone/>
              <a:defRPr sz="2400">
                <a:solidFill>
                  <a:srgbClr val="1D2D4B"/>
                </a:solidFill>
              </a:defRPr>
            </a:lvl1pPr>
          </a:lstStyle>
          <a:p>
            <a:r>
              <a:rPr lang="de-DE" dirty="0" smtClean="0"/>
              <a:t>Diagramme</a:t>
            </a:r>
            <a:endParaRPr lang="de-DE" dirty="0"/>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7042728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_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394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5" name="Rechteck 4"/>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7"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Tree>
    <p:extLst>
      <p:ext uri="{BB962C8B-B14F-4D97-AF65-F5344CB8AC3E}">
        <p14:creationId xmlns:p14="http://schemas.microsoft.com/office/powerpoint/2010/main" val="241896345"/>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149709400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Zwischen_Unterthemen">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buFontTx/>
              <a:buNone/>
              <a:defRPr>
                <a:solidFill>
                  <a:srgbClr val="1D2D4B"/>
                </a:solidFill>
              </a:defRPr>
            </a:lvl1pPr>
          </a:lstStyle>
          <a:p>
            <a:r>
              <a:rPr lang="de-DE" dirty="0" smtClean="0"/>
              <a:t>Bild</a:t>
            </a:r>
            <a:endParaRPr lang="de-DE" dirty="0"/>
          </a:p>
        </p:txBody>
      </p:sp>
      <p:sp>
        <p:nvSpPr>
          <p:cNvPr id="10" name="Textplatzhalter 2"/>
          <p:cNvSpPr>
            <a:spLocks noGrp="1"/>
          </p:cNvSpPr>
          <p:nvPr>
            <p:ph type="body" sz="quarter" idx="11" hasCustomPrompt="1"/>
          </p:nvPr>
        </p:nvSpPr>
        <p:spPr>
          <a:xfrm>
            <a:off x="0" y="2498486"/>
            <a:ext cx="12192000" cy="395680"/>
          </a:xfrm>
          <a:prstGeom prst="rect">
            <a:avLst/>
          </a:prstGeom>
        </p:spPr>
        <p:txBody>
          <a:bodyPr/>
          <a:lstStyle>
            <a:lvl1pPr marL="0" indent="0" algn="ctr">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263872792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guide id="4" orient="horz" pos="1162">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7" name="Textplatzhalter 3"/>
          <p:cNvSpPr>
            <a:spLocks noGrp="1"/>
          </p:cNvSpPr>
          <p:nvPr>
            <p:ph type="body" sz="half" idx="2" hasCustomPrompt="1"/>
          </p:nvPr>
        </p:nvSpPr>
        <p:spPr>
          <a:xfrm>
            <a:off x="369358" y="1773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2275978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162">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zwei_Unterüberschriften_Text">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5" name="Textplatzhalter 3"/>
          <p:cNvSpPr>
            <a:spLocks noGrp="1"/>
          </p:cNvSpPr>
          <p:nvPr>
            <p:ph type="body" sz="half" idx="2"/>
          </p:nvPr>
        </p:nvSpPr>
        <p:spPr>
          <a:xfrm>
            <a:off x="370036" y="2281237"/>
            <a:ext cx="11342539"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7" name="Textplatzhalter 2"/>
          <p:cNvSpPr>
            <a:spLocks noGrp="1"/>
          </p:cNvSpPr>
          <p:nvPr>
            <p:ph type="body" sz="quarter" idx="12" hasCustomPrompt="1"/>
          </p:nvPr>
        </p:nvSpPr>
        <p:spPr>
          <a:xfrm>
            <a:off x="361238" y="4183952"/>
            <a:ext cx="11351337"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8" name="Textplatzhalter 3"/>
          <p:cNvSpPr>
            <a:spLocks noGrp="1"/>
          </p:cNvSpPr>
          <p:nvPr>
            <p:ph type="body" sz="half" idx="13"/>
          </p:nvPr>
        </p:nvSpPr>
        <p:spPr>
          <a:xfrm>
            <a:off x="341052" y="4704887"/>
            <a:ext cx="11371524"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2" name="Titelplatzhalter 1"/>
          <p:cNvSpPr>
            <a:spLocks noGrp="1"/>
          </p:cNvSpPr>
          <p:nvPr>
            <p:ph type="title" hasCustomPrompt="1"/>
          </p:nvPr>
        </p:nvSpPr>
        <p:spPr>
          <a:xfrm>
            <a:off x="365475" y="205347"/>
            <a:ext cx="103469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40084860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zweizeilige 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3" name="Textplatzhalter 3"/>
          <p:cNvSpPr>
            <a:spLocks noGrp="1"/>
          </p:cNvSpPr>
          <p:nvPr>
            <p:ph type="body" sz="half" idx="13"/>
          </p:nvPr>
        </p:nvSpPr>
        <p:spPr>
          <a:xfrm>
            <a:off x="371549"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5" name="Titelplatzhalter 1"/>
          <p:cNvSpPr>
            <a:spLocks noGrp="1"/>
          </p:cNvSpPr>
          <p:nvPr>
            <p:ph type="title" hasCustomPrompt="1"/>
          </p:nvPr>
        </p:nvSpPr>
        <p:spPr>
          <a:xfrm>
            <a:off x="365475" y="205347"/>
            <a:ext cx="1028982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45345244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3" name="Textplatzhalter 3"/>
          <p:cNvSpPr>
            <a:spLocks noGrp="1"/>
          </p:cNvSpPr>
          <p:nvPr>
            <p:ph type="body" sz="half" idx="13"/>
          </p:nvPr>
        </p:nvSpPr>
        <p:spPr>
          <a:xfrm>
            <a:off x="367355"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48735573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Überschrift_zweizeilig_Unterüberschrift_Tex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2"/>
          <p:cNvSpPr>
            <a:spLocks noGrp="1"/>
          </p:cNvSpPr>
          <p:nvPr>
            <p:ph type="body" sz="quarter" idx="10" hasCustomPrompt="1"/>
          </p:nvPr>
        </p:nvSpPr>
        <p:spPr>
          <a:xfrm>
            <a:off x="368899" y="1722200"/>
            <a:ext cx="11354790"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2"/>
          </p:nvPr>
        </p:nvSpPr>
        <p:spPr>
          <a:xfrm>
            <a:off x="368454" y="2281237"/>
            <a:ext cx="11344122"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4" name="Textplatzhalter 3"/>
          <p:cNvSpPr>
            <a:spLocks noGrp="1"/>
          </p:cNvSpPr>
          <p:nvPr>
            <p:ph type="body" sz="half" idx="13"/>
          </p:nvPr>
        </p:nvSpPr>
        <p:spPr>
          <a:xfrm>
            <a:off x="367803" y="4674327"/>
            <a:ext cx="1134477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53724621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2_Überschrift_zweizeilig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2" name="Tabellenplatzhalter 11"/>
          <p:cNvSpPr>
            <a:spLocks noGrp="1"/>
          </p:cNvSpPr>
          <p:nvPr>
            <p:ph type="tbl" sz="quarter" idx="10"/>
          </p:nvPr>
        </p:nvSpPr>
        <p:spPr>
          <a:xfrm>
            <a:off x="479425" y="1979613"/>
            <a:ext cx="10313988" cy="4618037"/>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smtClean="0"/>
              <a:t>Tabelle</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80187031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Überschrift_zweizeilig_Diagramm">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sp>
        <p:nvSpPr>
          <p:cNvPr id="11" name="Diagrammplatzhalter 10"/>
          <p:cNvSpPr>
            <a:spLocks noGrp="1"/>
          </p:cNvSpPr>
          <p:nvPr>
            <p:ph type="chart" sz="quarter" idx="10" hasCustomPrompt="1"/>
          </p:nvPr>
        </p:nvSpPr>
        <p:spPr>
          <a:xfrm>
            <a:off x="479426" y="1959997"/>
            <a:ext cx="10318446" cy="4637653"/>
          </a:xfrm>
          <a:prstGeom prst="rect">
            <a:avLst/>
          </a:prstGeom>
        </p:spPr>
        <p:txBody>
          <a:bodyPr/>
          <a:lstStyle>
            <a:lvl1pPr marL="0" indent="0">
              <a:buFontTx/>
              <a:buNone/>
              <a:defRPr sz="2400">
                <a:solidFill>
                  <a:srgbClr val="1D2D4B"/>
                </a:solidFill>
              </a:defRPr>
            </a:lvl1pPr>
          </a:lstStyle>
          <a:p>
            <a:r>
              <a:rPr lang="de-DE" dirty="0" smtClean="0"/>
              <a:t>Diagramme</a:t>
            </a:r>
            <a:endParaRPr lang="de-DE" dirty="0"/>
          </a:p>
        </p:txBody>
      </p:sp>
    </p:spTree>
    <p:extLst>
      <p:ext uri="{BB962C8B-B14F-4D97-AF65-F5344CB8AC3E}">
        <p14:creationId xmlns:p14="http://schemas.microsoft.com/office/powerpoint/2010/main" val="325928258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394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5" name="Rechteck 4"/>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7"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latin typeface="Arial" panose="020B0604020202020204" pitchFamily="34" charset="0"/>
              <a:cs typeface="Arial" panose="020B0604020202020204" pitchFamily="34" charset="0"/>
            </a:endParaRP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Tree>
    <p:extLst>
      <p:ext uri="{BB962C8B-B14F-4D97-AF65-F5344CB8AC3E}">
        <p14:creationId xmlns:p14="http://schemas.microsoft.com/office/powerpoint/2010/main" val="2882261863"/>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Unterüberschrift_mi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8" y="2281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0199561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guide id="4" orient="horz" pos="116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1739297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Unterüberschrift_Aufzählungszeichen">
    <p:spTree>
      <p:nvGrpSpPr>
        <p:cNvPr id="1" name=""/>
        <p:cNvGrpSpPr/>
        <p:nvPr/>
      </p:nvGrpSpPr>
      <p:grpSpPr>
        <a:xfrm>
          <a:off x="0" y="0"/>
          <a:ext cx="0" cy="0"/>
          <a:chOff x="0" y="0"/>
          <a:chExt cx="0" cy="0"/>
        </a:xfrm>
      </p:grpSpPr>
      <p:sp>
        <p:nvSpPr>
          <p:cNvPr id="7" name="Textplatzhalter 3"/>
          <p:cNvSpPr>
            <a:spLocks noGrp="1"/>
          </p:cNvSpPr>
          <p:nvPr>
            <p:ph type="body" sz="half" idx="2"/>
          </p:nvPr>
        </p:nvSpPr>
        <p:spPr>
          <a:xfrm>
            <a:off x="370989" y="2281237"/>
            <a:ext cx="11341586"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p:txBody>
      </p:sp>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12" name="Grafik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12634986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369212" y="1803380"/>
            <a:ext cx="11343363" cy="441326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9323936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7" name="Textplatzhalter 3"/>
          <p:cNvSpPr>
            <a:spLocks noGrp="1"/>
          </p:cNvSpPr>
          <p:nvPr>
            <p:ph type="body" sz="half" idx="2" hasCustomPrompt="1"/>
          </p:nvPr>
        </p:nvSpPr>
        <p:spPr>
          <a:xfrm>
            <a:off x="369358" y="1773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19377901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162">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Überschrift_zweizeilig_mit_Unterüberschrift_und_Text">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itelplatzhalter 1"/>
          <p:cNvSpPr>
            <a:spLocks noGrp="1"/>
          </p:cNvSpPr>
          <p:nvPr>
            <p:ph type="title" hasCustomPrompt="1"/>
          </p:nvPr>
        </p:nvSpPr>
        <p:spPr>
          <a:xfrm>
            <a:off x="365475" y="205347"/>
            <a:ext cx="1027712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2"/>
          <p:cNvSpPr>
            <a:spLocks noGrp="1"/>
          </p:cNvSpPr>
          <p:nvPr>
            <p:ph type="body" sz="quarter" idx="10" hasCustomPrompt="1"/>
          </p:nvPr>
        </p:nvSpPr>
        <p:spPr>
          <a:xfrm>
            <a:off x="364584" y="177458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2" hasCustomPrompt="1"/>
          </p:nvPr>
        </p:nvSpPr>
        <p:spPr>
          <a:xfrm>
            <a:off x="369358" y="2281237"/>
            <a:ext cx="11343217"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3538860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Überschrift_zweizeilig_Text">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6" name="Textplatzhalter 3"/>
          <p:cNvSpPr>
            <a:spLocks noGrp="1"/>
          </p:cNvSpPr>
          <p:nvPr>
            <p:ph type="body" sz="half" idx="2" hasCustomPrompt="1"/>
          </p:nvPr>
        </p:nvSpPr>
        <p:spPr>
          <a:xfrm>
            <a:off x="369605" y="1809281"/>
            <a:ext cx="11342969"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3" name="Titelplatzhalter 1"/>
          <p:cNvSpPr>
            <a:spLocks noGrp="1"/>
          </p:cNvSpPr>
          <p:nvPr>
            <p:ph type="title" hasCustomPrompt="1"/>
          </p:nvPr>
        </p:nvSpPr>
        <p:spPr>
          <a:xfrm>
            <a:off x="365475" y="205347"/>
            <a:ext cx="1018822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7" name="Grafi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26647347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Überschrift_zweizeilig_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367096" y="1803381"/>
            <a:ext cx="11345480"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11" name="Titelplatzhalter 1"/>
          <p:cNvSpPr>
            <a:spLocks noGrp="1"/>
          </p:cNvSpPr>
          <p:nvPr>
            <p:ph type="title" hasCustomPrompt="1"/>
          </p:nvPr>
        </p:nvSpPr>
        <p:spPr>
          <a:xfrm>
            <a:off x="365475" y="205347"/>
            <a:ext cx="101945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82651437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BIld_link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479425" y="1850791"/>
            <a:ext cx="3325659" cy="467383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2" name="Textplatzhalter 3"/>
          <p:cNvSpPr>
            <a:spLocks noGrp="1"/>
          </p:cNvSpPr>
          <p:nvPr>
            <p:ph type="body" sz="half" idx="10"/>
          </p:nvPr>
        </p:nvSpPr>
        <p:spPr>
          <a:xfrm>
            <a:off x="4494524" y="1803381"/>
            <a:ext cx="4351411"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01395203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162">
          <p15:clr>
            <a:srgbClr val="FBAE40"/>
          </p15:clr>
        </p15:guide>
        <p15:guide id="3" orient="horz" pos="4110">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Bild_recht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7221239" y="1797696"/>
            <a:ext cx="3183255" cy="4224337"/>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2" name="Textplatzhalter 3"/>
          <p:cNvSpPr>
            <a:spLocks noGrp="1"/>
          </p:cNvSpPr>
          <p:nvPr>
            <p:ph type="body" sz="half" idx="2"/>
          </p:nvPr>
        </p:nvSpPr>
        <p:spPr>
          <a:xfrm>
            <a:off x="367096" y="1803381"/>
            <a:ext cx="11345480"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21633666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zwei_Unterüberschriften_Text">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5" name="Textplatzhalter 3"/>
          <p:cNvSpPr>
            <a:spLocks noGrp="1"/>
          </p:cNvSpPr>
          <p:nvPr>
            <p:ph type="body" sz="half" idx="2"/>
          </p:nvPr>
        </p:nvSpPr>
        <p:spPr>
          <a:xfrm>
            <a:off x="370036" y="2281237"/>
            <a:ext cx="11342539"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17" name="Textplatzhalter 2"/>
          <p:cNvSpPr>
            <a:spLocks noGrp="1"/>
          </p:cNvSpPr>
          <p:nvPr>
            <p:ph type="body" sz="quarter" idx="12" hasCustomPrompt="1"/>
          </p:nvPr>
        </p:nvSpPr>
        <p:spPr>
          <a:xfrm>
            <a:off x="361238" y="4183952"/>
            <a:ext cx="11351337"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8" name="Textplatzhalter 3"/>
          <p:cNvSpPr>
            <a:spLocks noGrp="1"/>
          </p:cNvSpPr>
          <p:nvPr>
            <p:ph type="body" sz="half" idx="13"/>
          </p:nvPr>
        </p:nvSpPr>
        <p:spPr>
          <a:xfrm>
            <a:off x="341052" y="4704887"/>
            <a:ext cx="11371524"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12" name="Titelplatzhalter 1"/>
          <p:cNvSpPr>
            <a:spLocks noGrp="1"/>
          </p:cNvSpPr>
          <p:nvPr>
            <p:ph type="title" hasCustomPrompt="1"/>
          </p:nvPr>
        </p:nvSpPr>
        <p:spPr>
          <a:xfrm>
            <a:off x="365475" y="205347"/>
            <a:ext cx="103469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03334017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Zweizeilig_Unterüberschrif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p:txBody>
      </p:sp>
      <p:sp>
        <p:nvSpPr>
          <p:cNvPr id="15" name="Titelplatzhalter 1"/>
          <p:cNvSpPr>
            <a:spLocks noGrp="1"/>
          </p:cNvSpPr>
          <p:nvPr>
            <p:ph type="title" hasCustomPrompt="1"/>
          </p:nvPr>
        </p:nvSpPr>
        <p:spPr>
          <a:xfrm>
            <a:off x="365475" y="205347"/>
            <a:ext cx="1028982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7" name="Grafi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6790673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126799042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zweizeilige 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p:txBody>
      </p:sp>
      <p:sp>
        <p:nvSpPr>
          <p:cNvPr id="13" name="Textplatzhalter 3"/>
          <p:cNvSpPr>
            <a:spLocks noGrp="1"/>
          </p:cNvSpPr>
          <p:nvPr>
            <p:ph type="body" sz="half" idx="13"/>
          </p:nvPr>
        </p:nvSpPr>
        <p:spPr>
          <a:xfrm>
            <a:off x="371549"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p:txBody>
      </p:sp>
      <p:sp>
        <p:nvSpPr>
          <p:cNvPr id="15" name="Titelplatzhalter 1"/>
          <p:cNvSpPr>
            <a:spLocks noGrp="1"/>
          </p:cNvSpPr>
          <p:nvPr>
            <p:ph type="title" hasCustomPrompt="1"/>
          </p:nvPr>
        </p:nvSpPr>
        <p:spPr>
          <a:xfrm>
            <a:off x="365475" y="205347"/>
            <a:ext cx="1028982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11136201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p:txBody>
      </p:sp>
      <p:sp>
        <p:nvSpPr>
          <p:cNvPr id="13" name="Textplatzhalter 3"/>
          <p:cNvSpPr>
            <a:spLocks noGrp="1"/>
          </p:cNvSpPr>
          <p:nvPr>
            <p:ph type="body" sz="half" idx="13"/>
          </p:nvPr>
        </p:nvSpPr>
        <p:spPr>
          <a:xfrm>
            <a:off x="367355"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29483128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ext_Aufzählung_Quellenangab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extplatzhalter 3"/>
          <p:cNvSpPr>
            <a:spLocks noGrp="1"/>
          </p:cNvSpPr>
          <p:nvPr>
            <p:ph type="body" sz="half" idx="2" hasCustomPrompt="1"/>
          </p:nvPr>
        </p:nvSpPr>
        <p:spPr>
          <a:xfrm>
            <a:off x="368448" y="1809281"/>
            <a:ext cx="11344128" cy="43861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4327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p:txBody>
      </p:sp>
      <p:sp>
        <p:nvSpPr>
          <p:cNvPr id="16" name="Textplatzhalter 3"/>
          <p:cNvSpPr>
            <a:spLocks noGrp="1"/>
          </p:cNvSpPr>
          <p:nvPr>
            <p:ph type="body" sz="half" idx="11"/>
          </p:nvPr>
        </p:nvSpPr>
        <p:spPr>
          <a:xfrm>
            <a:off x="379561" y="5752631"/>
            <a:ext cx="11333014" cy="43861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11" name="Grafik 10"/>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5724080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Überschrift_zweizeilig_Unterüberschrift_Tex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2"/>
          <p:cNvSpPr>
            <a:spLocks noGrp="1"/>
          </p:cNvSpPr>
          <p:nvPr>
            <p:ph type="body" sz="quarter" idx="10" hasCustomPrompt="1"/>
          </p:nvPr>
        </p:nvSpPr>
        <p:spPr>
          <a:xfrm>
            <a:off x="362549" y="1760300"/>
            <a:ext cx="11354790"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2"/>
          </p:nvPr>
        </p:nvSpPr>
        <p:spPr>
          <a:xfrm>
            <a:off x="368454" y="2281237"/>
            <a:ext cx="11344122"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14" name="Textplatzhalter 3"/>
          <p:cNvSpPr>
            <a:spLocks noGrp="1"/>
          </p:cNvSpPr>
          <p:nvPr>
            <p:ph type="body" sz="half" idx="13"/>
          </p:nvPr>
        </p:nvSpPr>
        <p:spPr>
          <a:xfrm>
            <a:off x="367803" y="4674327"/>
            <a:ext cx="1134477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5088482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30640287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28829780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195192231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138883996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23876512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346584844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52929331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50533875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596047734"/>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365485154"/>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31234738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95554000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41035794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98105908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5355978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44495766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5410687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479376942"/>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1058197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36616000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12441106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2402838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20508722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4438004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5145941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10860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421714121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10816800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53984021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99410000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5379963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821315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smtClean="0">
                <a:solidFill>
                  <a:srgbClr val="137C9B"/>
                </a:solidFill>
              </a:rPr>
              <a:t>                             für Ihre Aufmerksamkeit.</a:t>
            </a:r>
          </a:p>
        </p:txBody>
      </p:sp>
    </p:spTree>
    <p:extLst>
      <p:ext uri="{BB962C8B-B14F-4D97-AF65-F5344CB8AC3E}">
        <p14:creationId xmlns:p14="http://schemas.microsoft.com/office/powerpoint/2010/main" val="151733768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83130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smtClean="0">
                <a:solidFill>
                  <a:srgbClr val="137C9B"/>
                </a:solidFill>
              </a:rPr>
              <a:t>Wir freuen uns darauf, Sie zu unterstützen! </a:t>
            </a:r>
            <a:endParaRPr lang="de-DE" altLang="de-DE" sz="2400" b="0" dirty="0">
              <a:solidFill>
                <a:srgbClr val="137C9B"/>
              </a:solidFill>
            </a:endParaRP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252158825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Unterüberschrift_mi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8" y="2281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0091523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guide id="4" orient="horz" pos="1162">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Überschrift_zweizeilig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2" name="Tabellenplatzhalter 11"/>
          <p:cNvSpPr>
            <a:spLocks noGrp="1"/>
          </p:cNvSpPr>
          <p:nvPr>
            <p:ph type="tbl" sz="quarter" idx="10"/>
          </p:nvPr>
        </p:nvSpPr>
        <p:spPr>
          <a:xfrm>
            <a:off x="479425" y="1979613"/>
            <a:ext cx="10313988" cy="4618037"/>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smtClean="0"/>
              <a:t>Tabelle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96301326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525511644"/>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BIld_link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479425" y="1850791"/>
            <a:ext cx="3325659" cy="467383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sp>
        <p:nvSpPr>
          <p:cNvPr id="12" name="Textplatzhalter 3"/>
          <p:cNvSpPr>
            <a:spLocks noGrp="1"/>
          </p:cNvSpPr>
          <p:nvPr>
            <p:ph type="body" sz="half" idx="10"/>
          </p:nvPr>
        </p:nvSpPr>
        <p:spPr>
          <a:xfrm>
            <a:off x="4494524" y="1803381"/>
            <a:ext cx="4351411"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79572286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162">
          <p15:clr>
            <a:srgbClr val="FBAE40"/>
          </p15:clr>
        </p15:guide>
        <p15:guide id="3" orient="horz" pos="411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Überschrift_zweizeilig_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367096" y="1803381"/>
            <a:ext cx="11345480"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1" name="Titelplatzhalter 1"/>
          <p:cNvSpPr>
            <a:spLocks noGrp="1"/>
          </p:cNvSpPr>
          <p:nvPr>
            <p:ph type="title" hasCustomPrompt="1"/>
          </p:nvPr>
        </p:nvSpPr>
        <p:spPr>
          <a:xfrm>
            <a:off x="365475" y="205347"/>
            <a:ext cx="101945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620590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369212" y="1803380"/>
            <a:ext cx="11343363" cy="441326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76691316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Überschrift_zweizeilig_Text">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6" name="Textplatzhalter 3"/>
          <p:cNvSpPr>
            <a:spLocks noGrp="1"/>
          </p:cNvSpPr>
          <p:nvPr>
            <p:ph type="body" sz="half" idx="2" hasCustomPrompt="1"/>
          </p:nvPr>
        </p:nvSpPr>
        <p:spPr>
          <a:xfrm>
            <a:off x="369605" y="1809281"/>
            <a:ext cx="11342969"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3" name="Titelplatzhalter 1"/>
          <p:cNvSpPr>
            <a:spLocks noGrp="1"/>
          </p:cNvSpPr>
          <p:nvPr>
            <p:ph type="title" hasCustomPrompt="1"/>
          </p:nvPr>
        </p:nvSpPr>
        <p:spPr>
          <a:xfrm>
            <a:off x="365475" y="205347"/>
            <a:ext cx="1018822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7" name="Grafi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65159267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Bild_recht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7221239" y="1797696"/>
            <a:ext cx="3183255" cy="4224337"/>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sp>
        <p:nvSpPr>
          <p:cNvPr id="12" name="Textplatzhalter 3"/>
          <p:cNvSpPr>
            <a:spLocks noGrp="1"/>
          </p:cNvSpPr>
          <p:nvPr>
            <p:ph type="body" sz="half" idx="2"/>
          </p:nvPr>
        </p:nvSpPr>
        <p:spPr>
          <a:xfrm>
            <a:off x="367096" y="1803381"/>
            <a:ext cx="11345480"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0390985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Text_Aufzählung_Quellenangab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extplatzhalter 3"/>
          <p:cNvSpPr>
            <a:spLocks noGrp="1"/>
          </p:cNvSpPr>
          <p:nvPr>
            <p:ph type="body" sz="half" idx="2" hasCustomPrompt="1"/>
          </p:nvPr>
        </p:nvSpPr>
        <p:spPr>
          <a:xfrm>
            <a:off x="368448" y="1809281"/>
            <a:ext cx="11344128" cy="43861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4327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6" name="Textplatzhalter 3"/>
          <p:cNvSpPr>
            <a:spLocks noGrp="1"/>
          </p:cNvSpPr>
          <p:nvPr>
            <p:ph type="body" sz="half" idx="11"/>
          </p:nvPr>
        </p:nvSpPr>
        <p:spPr>
          <a:xfrm>
            <a:off x="379561" y="5752631"/>
            <a:ext cx="11333014" cy="43861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11" name="Grafik 10"/>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62699238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Überschrift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79425" y="1979613"/>
            <a:ext cx="10313988" cy="4618037"/>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smtClean="0"/>
              <a:t>Tabelle</a:t>
            </a:r>
            <a:endParaRPr lang="de-DE" dirty="0"/>
          </a:p>
        </p:txBody>
      </p:sp>
    </p:spTree>
    <p:extLst>
      <p:ext uri="{BB962C8B-B14F-4D97-AF65-F5344CB8AC3E}">
        <p14:creationId xmlns:p14="http://schemas.microsoft.com/office/powerpoint/2010/main" val="81844365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Unterüberschrift_Aufzählungszeichen">
    <p:spTree>
      <p:nvGrpSpPr>
        <p:cNvPr id="1" name=""/>
        <p:cNvGrpSpPr/>
        <p:nvPr/>
      </p:nvGrpSpPr>
      <p:grpSpPr>
        <a:xfrm>
          <a:off x="0" y="0"/>
          <a:ext cx="0" cy="0"/>
          <a:chOff x="0" y="0"/>
          <a:chExt cx="0" cy="0"/>
        </a:xfrm>
      </p:grpSpPr>
      <p:sp>
        <p:nvSpPr>
          <p:cNvPr id="7" name="Textplatzhalter 3"/>
          <p:cNvSpPr>
            <a:spLocks noGrp="1"/>
          </p:cNvSpPr>
          <p:nvPr>
            <p:ph type="body" sz="half" idx="2"/>
          </p:nvPr>
        </p:nvSpPr>
        <p:spPr>
          <a:xfrm>
            <a:off x="370989" y="2281237"/>
            <a:ext cx="11341586"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12" name="Grafik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5329980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Überschrift_Diagramm">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Diagrammplatzhalter 10"/>
          <p:cNvSpPr>
            <a:spLocks noGrp="1"/>
          </p:cNvSpPr>
          <p:nvPr>
            <p:ph type="chart" sz="quarter" idx="10" hasCustomPrompt="1"/>
          </p:nvPr>
        </p:nvSpPr>
        <p:spPr>
          <a:xfrm>
            <a:off x="479426" y="1959997"/>
            <a:ext cx="10318446" cy="4637653"/>
          </a:xfrm>
          <a:prstGeom prst="rect">
            <a:avLst/>
          </a:prstGeom>
        </p:spPr>
        <p:txBody>
          <a:bodyPr/>
          <a:lstStyle>
            <a:lvl1pPr marL="0" indent="0">
              <a:buFontTx/>
              <a:buNone/>
              <a:defRPr sz="2400">
                <a:solidFill>
                  <a:srgbClr val="1D2D4B"/>
                </a:solidFill>
              </a:defRPr>
            </a:lvl1pPr>
          </a:lstStyle>
          <a:p>
            <a:r>
              <a:rPr lang="de-DE" dirty="0" smtClean="0"/>
              <a:t>Diagramme</a:t>
            </a:r>
            <a:endParaRPr lang="de-DE" dirty="0"/>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2986579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394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5" name="Rechteck 4"/>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Tree>
    <p:extLst>
      <p:ext uri="{BB962C8B-B14F-4D97-AF65-F5344CB8AC3E}">
        <p14:creationId xmlns:p14="http://schemas.microsoft.com/office/powerpoint/2010/main" val="4217575639"/>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97666506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Zwischen_Unterthemen">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buFontTx/>
              <a:buNone/>
              <a:defRPr>
                <a:solidFill>
                  <a:srgbClr val="1D2D4B"/>
                </a:solidFill>
              </a:defRPr>
            </a:lvl1pPr>
          </a:lstStyle>
          <a:p>
            <a:r>
              <a:rPr lang="de-DE" dirty="0" smtClean="0"/>
              <a:t>Bild</a:t>
            </a:r>
            <a:endParaRPr lang="de-DE" dirty="0"/>
          </a:p>
        </p:txBody>
      </p:sp>
      <p:sp>
        <p:nvSpPr>
          <p:cNvPr id="10" name="Textplatzhalter 2"/>
          <p:cNvSpPr>
            <a:spLocks noGrp="1"/>
          </p:cNvSpPr>
          <p:nvPr>
            <p:ph type="body" sz="quarter" idx="11" hasCustomPrompt="1"/>
          </p:nvPr>
        </p:nvSpPr>
        <p:spPr>
          <a:xfrm>
            <a:off x="0" y="2498486"/>
            <a:ext cx="12192000" cy="395680"/>
          </a:xfrm>
          <a:prstGeom prst="rect">
            <a:avLst/>
          </a:prstGeom>
        </p:spPr>
        <p:txBody>
          <a:bodyPr/>
          <a:lstStyle>
            <a:lvl1pPr marL="0" indent="0" algn="ctr">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24938702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guide id="4" orient="horz" pos="1162">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7" name="Textplatzhalter 3"/>
          <p:cNvSpPr>
            <a:spLocks noGrp="1"/>
          </p:cNvSpPr>
          <p:nvPr>
            <p:ph type="body" sz="half" idx="2" hasCustomPrompt="1"/>
          </p:nvPr>
        </p:nvSpPr>
        <p:spPr>
          <a:xfrm>
            <a:off x="369358" y="1773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85178481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4" orient="horz" pos="709">
          <p15:clr>
            <a:srgbClr val="FBAE40"/>
          </p15:clr>
        </p15:guide>
        <p15:guide id="10" orient="horz" pos="1162">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zwei_Unterüberschriften_Text">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5" name="Textplatzhalter 3"/>
          <p:cNvSpPr>
            <a:spLocks noGrp="1"/>
          </p:cNvSpPr>
          <p:nvPr>
            <p:ph type="body" sz="half" idx="2"/>
          </p:nvPr>
        </p:nvSpPr>
        <p:spPr>
          <a:xfrm>
            <a:off x="370036" y="2281237"/>
            <a:ext cx="11342539"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7" name="Textplatzhalter 2"/>
          <p:cNvSpPr>
            <a:spLocks noGrp="1"/>
          </p:cNvSpPr>
          <p:nvPr>
            <p:ph type="body" sz="quarter" idx="12" hasCustomPrompt="1"/>
          </p:nvPr>
        </p:nvSpPr>
        <p:spPr>
          <a:xfrm>
            <a:off x="361238" y="4183952"/>
            <a:ext cx="11351337"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8" name="Textplatzhalter 3"/>
          <p:cNvSpPr>
            <a:spLocks noGrp="1"/>
          </p:cNvSpPr>
          <p:nvPr>
            <p:ph type="body" sz="half" idx="13"/>
          </p:nvPr>
        </p:nvSpPr>
        <p:spPr>
          <a:xfrm>
            <a:off x="341052" y="4704887"/>
            <a:ext cx="11371524"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2" name="Titelplatzhalter 1"/>
          <p:cNvSpPr>
            <a:spLocks noGrp="1"/>
          </p:cNvSpPr>
          <p:nvPr>
            <p:ph type="title" hasCustomPrompt="1"/>
          </p:nvPr>
        </p:nvSpPr>
        <p:spPr>
          <a:xfrm>
            <a:off x="365475" y="205347"/>
            <a:ext cx="103469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36516381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4" orient="horz" pos="709">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zweizeilige 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3" name="Textplatzhalter 3"/>
          <p:cNvSpPr>
            <a:spLocks noGrp="1"/>
          </p:cNvSpPr>
          <p:nvPr>
            <p:ph type="body" sz="half" idx="13"/>
          </p:nvPr>
        </p:nvSpPr>
        <p:spPr>
          <a:xfrm>
            <a:off x="371549"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5" name="Titelplatzhalter 1"/>
          <p:cNvSpPr>
            <a:spLocks noGrp="1"/>
          </p:cNvSpPr>
          <p:nvPr>
            <p:ph type="title" hasCustomPrompt="1"/>
          </p:nvPr>
        </p:nvSpPr>
        <p:spPr>
          <a:xfrm>
            <a:off x="365475" y="205347"/>
            <a:ext cx="1028982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07448427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4" orient="horz" pos="709">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3" name="Textplatzhalter 3"/>
          <p:cNvSpPr>
            <a:spLocks noGrp="1"/>
          </p:cNvSpPr>
          <p:nvPr>
            <p:ph type="body" sz="half" idx="13"/>
          </p:nvPr>
        </p:nvSpPr>
        <p:spPr>
          <a:xfrm>
            <a:off x="367355"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5302809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Überschrift_zweizeilig_Unterüberschrift_Tex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2"/>
          <p:cNvSpPr>
            <a:spLocks noGrp="1"/>
          </p:cNvSpPr>
          <p:nvPr>
            <p:ph type="body" sz="quarter" idx="10" hasCustomPrompt="1"/>
          </p:nvPr>
        </p:nvSpPr>
        <p:spPr>
          <a:xfrm>
            <a:off x="368899" y="1722200"/>
            <a:ext cx="11354790"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2"/>
          </p:nvPr>
        </p:nvSpPr>
        <p:spPr>
          <a:xfrm>
            <a:off x="368454" y="2281237"/>
            <a:ext cx="11344122"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4" name="Textplatzhalter 3"/>
          <p:cNvSpPr>
            <a:spLocks noGrp="1"/>
          </p:cNvSpPr>
          <p:nvPr>
            <p:ph type="body" sz="half" idx="13"/>
          </p:nvPr>
        </p:nvSpPr>
        <p:spPr>
          <a:xfrm>
            <a:off x="367803" y="4674327"/>
            <a:ext cx="1134477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66898326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4" orient="horz" pos="709" userDrawn="1">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_Überschrift_zweizeilig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2" name="Tabellenplatzhalter 11"/>
          <p:cNvSpPr>
            <a:spLocks noGrp="1"/>
          </p:cNvSpPr>
          <p:nvPr>
            <p:ph type="tbl" sz="quarter" idx="10"/>
          </p:nvPr>
        </p:nvSpPr>
        <p:spPr>
          <a:xfrm>
            <a:off x="479425" y="1979613"/>
            <a:ext cx="10313988" cy="4618037"/>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smtClean="0"/>
              <a:t>Tabelle</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3774582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Überschrift_zweizeilig_Diagramm">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a:t>
            </a:r>
            <a:br>
              <a:rPr lang="de-DE" dirty="0" smtClean="0"/>
            </a:br>
            <a:r>
              <a:rPr lang="de-DE" dirty="0" smtClean="0"/>
              <a:t>BEARBEITEN ZWEIZEILIG</a:t>
            </a:r>
            <a:endParaRPr lang="de-DE" dirty="0"/>
          </a:p>
        </p:txBody>
      </p:sp>
      <p:sp>
        <p:nvSpPr>
          <p:cNvPr id="11" name="Diagrammplatzhalter 10"/>
          <p:cNvSpPr>
            <a:spLocks noGrp="1"/>
          </p:cNvSpPr>
          <p:nvPr>
            <p:ph type="chart" sz="quarter" idx="10" hasCustomPrompt="1"/>
          </p:nvPr>
        </p:nvSpPr>
        <p:spPr>
          <a:xfrm>
            <a:off x="479426" y="1959997"/>
            <a:ext cx="10318446" cy="4637653"/>
          </a:xfrm>
          <a:prstGeom prst="rect">
            <a:avLst/>
          </a:prstGeom>
        </p:spPr>
        <p:txBody>
          <a:bodyPr/>
          <a:lstStyle>
            <a:lvl1pPr marL="0" indent="0">
              <a:buFontTx/>
              <a:buNone/>
              <a:defRPr sz="2400">
                <a:solidFill>
                  <a:srgbClr val="1D2D4B"/>
                </a:solidFill>
              </a:defRPr>
            </a:lvl1pPr>
          </a:lstStyle>
          <a:p>
            <a:r>
              <a:rPr lang="de-DE" dirty="0" smtClean="0"/>
              <a:t>Diagramme</a:t>
            </a:r>
            <a:endParaRPr lang="de-DE" dirty="0"/>
          </a:p>
        </p:txBody>
      </p:sp>
    </p:spTree>
    <p:extLst>
      <p:ext uri="{BB962C8B-B14F-4D97-AF65-F5344CB8AC3E}">
        <p14:creationId xmlns:p14="http://schemas.microsoft.com/office/powerpoint/2010/main" val="86518488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TEXT - Standar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48EABC81-5ACB-4532-81EB-AB290F291120}"/>
              </a:ext>
            </a:extLst>
          </p:cNvPr>
          <p:cNvSpPr>
            <a:spLocks noGrp="1"/>
          </p:cNvSpPr>
          <p:nvPr>
            <p:ph type="title" hasCustomPrompt="1"/>
          </p:nvPr>
        </p:nvSpPr>
        <p:spPr>
          <a:xfrm>
            <a:off x="451152" y="456781"/>
            <a:ext cx="11289696" cy="1143397"/>
          </a:xfrm>
          <a:prstGeom prst="rect">
            <a:avLst/>
          </a:prstGeom>
        </p:spPr>
        <p:txBody>
          <a:bodyPr anchor="t"/>
          <a:lstStyle>
            <a:lvl1pPr>
              <a:defRPr sz="3136">
                <a:latin typeface="+mj-lt"/>
              </a:defRPr>
            </a:lvl1pPr>
          </a:lstStyle>
          <a:p>
            <a:r>
              <a:rPr lang="de-DE" dirty="0"/>
              <a:t>Titel durch Klicken bearbeiten</a:t>
            </a:r>
            <a:endParaRPr lang="de-AT" dirty="0"/>
          </a:p>
        </p:txBody>
      </p:sp>
      <p:sp>
        <p:nvSpPr>
          <p:cNvPr id="12" name="Textplatzhalter 6">
            <a:extLst>
              <a:ext uri="{FF2B5EF4-FFF2-40B4-BE49-F238E27FC236}">
                <a16:creationId xmlns:a16="http://schemas.microsoft.com/office/drawing/2014/main" xmlns="" id="{9AD9F09F-4E53-4F70-8135-6B34A9B4FE4F}"/>
              </a:ext>
            </a:extLst>
          </p:cNvPr>
          <p:cNvSpPr>
            <a:spLocks noGrp="1"/>
          </p:cNvSpPr>
          <p:nvPr>
            <p:ph type="body" sz="quarter" idx="10" hasCustomPrompt="1"/>
          </p:nvPr>
        </p:nvSpPr>
        <p:spPr>
          <a:xfrm>
            <a:off x="451343" y="1828696"/>
            <a:ext cx="7451599" cy="4343538"/>
          </a:xfrm>
          <a:prstGeom prst="rect">
            <a:avLst/>
          </a:prstGeom>
        </p:spPr>
        <p:txBody>
          <a:bodyPr/>
          <a:lstStyle>
            <a:lvl1pPr marL="0" indent="0">
              <a:spcBef>
                <a:spcPts val="392"/>
              </a:spcBef>
              <a:spcAft>
                <a:spcPts val="392"/>
              </a:spcAft>
              <a:buNone/>
              <a:defRPr>
                <a:latin typeface="+mn-lt"/>
              </a:defRPr>
            </a:lvl1pPr>
            <a:lvl2pPr marL="211680" indent="0">
              <a:buNone/>
              <a:defRPr>
                <a:latin typeface="+mn-lt"/>
              </a:defRPr>
            </a:lvl2pPr>
            <a:lvl3pPr marL="423360" indent="0">
              <a:buNone/>
              <a:defRPr>
                <a:latin typeface="+mn-lt"/>
              </a:defRPr>
            </a:lvl3pPr>
            <a:lvl4pPr marL="635040" indent="0">
              <a:buNone/>
              <a:defRPr>
                <a:latin typeface="+mn-lt"/>
              </a:defRPr>
            </a:lvl4pPr>
            <a:lvl5pPr marL="846720" indent="0">
              <a:buNone/>
              <a:defRPr>
                <a:latin typeface="+mn-lt"/>
              </a:defRPr>
            </a:lvl5pPr>
          </a:lstStyle>
          <a:p>
            <a:pPr lvl="0"/>
            <a:r>
              <a:rPr lang="de-DE" dirty="0"/>
              <a:t>Text durch Klicken bearbeiten</a:t>
            </a:r>
            <a:endParaRPr lang="de-AT" dirty="0"/>
          </a:p>
        </p:txBody>
      </p:sp>
      <p:sp>
        <p:nvSpPr>
          <p:cNvPr id="7" name="Datumsplatzhalter 6">
            <a:extLst>
              <a:ext uri="{FF2B5EF4-FFF2-40B4-BE49-F238E27FC236}">
                <a16:creationId xmlns:a16="http://schemas.microsoft.com/office/drawing/2014/main" xmlns="" id="{3F09E9AE-C66C-4D56-85F5-7BFD2E2FE351}"/>
              </a:ext>
            </a:extLst>
          </p:cNvPr>
          <p:cNvSpPr>
            <a:spLocks noGrp="1"/>
          </p:cNvSpPr>
          <p:nvPr>
            <p:ph type="dt" sz="half" idx="11"/>
          </p:nvPr>
        </p:nvSpPr>
        <p:spPr>
          <a:xfrm>
            <a:off x="5700096" y="6470528"/>
            <a:ext cx="790252" cy="117508"/>
          </a:xfrm>
          <a:prstGeom prst="rect">
            <a:avLst/>
          </a:prstGeom>
        </p:spPr>
        <p:txBody>
          <a:bodyPr/>
          <a:lstStyle/>
          <a:p>
            <a:fld id="{57EAF43A-9C5B-429A-971F-77AE924073CE}" type="datetime1">
              <a:rPr lang="de-DE" smtClean="0"/>
              <a:pPr/>
              <a:t>04.02.2026</a:t>
            </a:fld>
            <a:endParaRPr lang="de-AT" dirty="0"/>
          </a:p>
        </p:txBody>
      </p:sp>
      <p:sp>
        <p:nvSpPr>
          <p:cNvPr id="9" name="Fußzeilenplatzhalter 8">
            <a:extLst>
              <a:ext uri="{FF2B5EF4-FFF2-40B4-BE49-F238E27FC236}">
                <a16:creationId xmlns:a16="http://schemas.microsoft.com/office/drawing/2014/main" xmlns="" id="{4666A476-6B5A-4CE8-A4BF-4FEE3F197D25}"/>
              </a:ext>
            </a:extLst>
          </p:cNvPr>
          <p:cNvSpPr>
            <a:spLocks noGrp="1"/>
          </p:cNvSpPr>
          <p:nvPr>
            <p:ph type="ftr" sz="quarter" idx="12"/>
          </p:nvPr>
        </p:nvSpPr>
        <p:spPr>
          <a:xfrm>
            <a:off x="678228" y="6470527"/>
            <a:ext cx="4063055" cy="117509"/>
          </a:xfrm>
          <a:prstGeom prst="rect">
            <a:avLst/>
          </a:prstGeom>
        </p:spPr>
        <p:txBody>
          <a:bodyPr/>
          <a:lstStyle>
            <a:lvl1pPr>
              <a:defRPr/>
            </a:lvl1pPr>
          </a:lstStyle>
          <a:p>
            <a:r>
              <a:rPr lang="de-AT" dirty="0" smtClean="0"/>
              <a:t>Helvetia </a:t>
            </a:r>
            <a:r>
              <a:rPr lang="de-AT" dirty="0" err="1" smtClean="0"/>
              <a:t>WorkLife</a:t>
            </a:r>
            <a:r>
              <a:rPr lang="de-AT" dirty="0" smtClean="0"/>
              <a:t> </a:t>
            </a:r>
            <a:r>
              <a:rPr lang="de-AT" dirty="0" err="1" smtClean="0"/>
              <a:t>Direct</a:t>
            </a:r>
            <a:r>
              <a:rPr lang="de-AT" dirty="0" smtClean="0"/>
              <a:t> - Arbeitnehmerpräsentation</a:t>
            </a:r>
            <a:endParaRPr lang="de-AT" dirty="0"/>
          </a:p>
        </p:txBody>
      </p:sp>
      <p:sp>
        <p:nvSpPr>
          <p:cNvPr id="10" name="Foliennummernplatzhalter 9">
            <a:extLst>
              <a:ext uri="{FF2B5EF4-FFF2-40B4-BE49-F238E27FC236}">
                <a16:creationId xmlns:a16="http://schemas.microsoft.com/office/drawing/2014/main" xmlns="" id="{2355D682-6FF8-4DF4-B59A-D2BB38645387}"/>
              </a:ext>
            </a:extLst>
          </p:cNvPr>
          <p:cNvSpPr>
            <a:spLocks noGrp="1"/>
          </p:cNvSpPr>
          <p:nvPr>
            <p:ph type="sldNum" sz="quarter" idx="13"/>
          </p:nvPr>
        </p:nvSpPr>
        <p:spPr>
          <a:xfrm>
            <a:off x="451154" y="6470527"/>
            <a:ext cx="227073" cy="117509"/>
          </a:xfrm>
          <a:prstGeom prst="rect">
            <a:avLst/>
          </a:prstGeom>
        </p:spPr>
        <p:txBody>
          <a:bodyPr/>
          <a:lstStyle/>
          <a:p>
            <a:fld id="{8A502CCC-8A67-4693-AC99-52F4840EABEB}" type="slidenum">
              <a:rPr lang="de-AT" smtClean="0"/>
              <a:pPr/>
              <a:t>‹Nr.›</a:t>
            </a:fld>
            <a:endParaRPr lang="de-AT" dirty="0"/>
          </a:p>
        </p:txBody>
      </p:sp>
      <p:pic>
        <p:nvPicPr>
          <p:cNvPr id="11" name="Grafik 10">
            <a:extLst>
              <a:ext uri="{FF2B5EF4-FFF2-40B4-BE49-F238E27FC236}">
                <a16:creationId xmlns:a16="http://schemas.microsoft.com/office/drawing/2014/main" xmlns="" id="{C354CAFE-A045-4BE4-99A4-F5F8D749CFA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12618" y="6085111"/>
            <a:ext cx="1328229" cy="590217"/>
          </a:xfrm>
          <a:prstGeom prst="rect">
            <a:avLst/>
          </a:prstGeom>
        </p:spPr>
      </p:pic>
    </p:spTree>
    <p:extLst>
      <p:ext uri="{BB962C8B-B14F-4D97-AF65-F5344CB8AC3E}">
        <p14:creationId xmlns:p14="http://schemas.microsoft.com/office/powerpoint/2010/main" val="101176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Tree>
    <p:extLst>
      <p:ext uri="{BB962C8B-B14F-4D97-AF65-F5344CB8AC3E}">
        <p14:creationId xmlns:p14="http://schemas.microsoft.com/office/powerpoint/2010/main" val="80833867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93791669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356102582"/>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30232259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79886721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317131974"/>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05152451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60413657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3571320664"/>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83978080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340336713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158996027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358377277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28229595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28644692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332937449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416770894"/>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15333319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252403540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42041563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11963706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1706647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125962112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3312827884"/>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17654184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924197302"/>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91793549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49337054"/>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98106217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69392626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64449675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4999170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62363281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10726058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1.xml"/><Relationship Id="rId18" Type="http://schemas.openxmlformats.org/officeDocument/2006/relationships/slideLayout" Target="../slideLayouts/slideLayout86.xml"/><Relationship Id="rId26" Type="http://schemas.openxmlformats.org/officeDocument/2006/relationships/slideLayout" Target="../slideLayouts/slideLayout94.xml"/><Relationship Id="rId39" Type="http://schemas.openxmlformats.org/officeDocument/2006/relationships/slideLayout" Target="../slideLayouts/slideLayout107.xml"/><Relationship Id="rId21" Type="http://schemas.openxmlformats.org/officeDocument/2006/relationships/slideLayout" Target="../slideLayouts/slideLayout89.xml"/><Relationship Id="rId34" Type="http://schemas.openxmlformats.org/officeDocument/2006/relationships/slideLayout" Target="../slideLayouts/slideLayout102.xml"/><Relationship Id="rId42" Type="http://schemas.openxmlformats.org/officeDocument/2006/relationships/slideLayout" Target="../slideLayouts/slideLayout110.xml"/><Relationship Id="rId47" Type="http://schemas.openxmlformats.org/officeDocument/2006/relationships/slideLayout" Target="../slideLayouts/slideLayout115.xml"/><Relationship Id="rId50" Type="http://schemas.openxmlformats.org/officeDocument/2006/relationships/slideLayout" Target="../slideLayouts/slideLayout118.xml"/><Relationship Id="rId55" Type="http://schemas.openxmlformats.org/officeDocument/2006/relationships/slideLayout" Target="../slideLayouts/slideLayout123.xml"/><Relationship Id="rId63" Type="http://schemas.openxmlformats.org/officeDocument/2006/relationships/slideLayout" Target="../slideLayouts/slideLayout131.xml"/><Relationship Id="rId68" Type="http://schemas.openxmlformats.org/officeDocument/2006/relationships/slideLayout" Target="../slideLayouts/slideLayout136.xml"/><Relationship Id="rId7" Type="http://schemas.openxmlformats.org/officeDocument/2006/relationships/slideLayout" Target="../slideLayouts/slideLayout7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9" Type="http://schemas.openxmlformats.org/officeDocument/2006/relationships/slideLayout" Target="../slideLayouts/slideLayout97.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24" Type="http://schemas.openxmlformats.org/officeDocument/2006/relationships/slideLayout" Target="../slideLayouts/slideLayout92.xml"/><Relationship Id="rId32" Type="http://schemas.openxmlformats.org/officeDocument/2006/relationships/slideLayout" Target="../slideLayouts/slideLayout100.xml"/><Relationship Id="rId37" Type="http://schemas.openxmlformats.org/officeDocument/2006/relationships/slideLayout" Target="../slideLayouts/slideLayout105.xml"/><Relationship Id="rId40" Type="http://schemas.openxmlformats.org/officeDocument/2006/relationships/slideLayout" Target="../slideLayouts/slideLayout108.xml"/><Relationship Id="rId45" Type="http://schemas.openxmlformats.org/officeDocument/2006/relationships/slideLayout" Target="../slideLayouts/slideLayout113.xml"/><Relationship Id="rId53" Type="http://schemas.openxmlformats.org/officeDocument/2006/relationships/slideLayout" Target="../slideLayouts/slideLayout121.xml"/><Relationship Id="rId58" Type="http://schemas.openxmlformats.org/officeDocument/2006/relationships/slideLayout" Target="../slideLayouts/slideLayout126.xml"/><Relationship Id="rId66" Type="http://schemas.openxmlformats.org/officeDocument/2006/relationships/slideLayout" Target="../slideLayouts/slideLayout134.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slideLayout" Target="../slideLayouts/slideLayout91.xml"/><Relationship Id="rId28" Type="http://schemas.openxmlformats.org/officeDocument/2006/relationships/slideLayout" Target="../slideLayouts/slideLayout96.xml"/><Relationship Id="rId36" Type="http://schemas.openxmlformats.org/officeDocument/2006/relationships/slideLayout" Target="../slideLayouts/slideLayout104.xml"/><Relationship Id="rId49" Type="http://schemas.openxmlformats.org/officeDocument/2006/relationships/slideLayout" Target="../slideLayouts/slideLayout117.xml"/><Relationship Id="rId57" Type="http://schemas.openxmlformats.org/officeDocument/2006/relationships/slideLayout" Target="../slideLayouts/slideLayout125.xml"/><Relationship Id="rId61" Type="http://schemas.openxmlformats.org/officeDocument/2006/relationships/slideLayout" Target="../slideLayouts/slideLayout129.xml"/><Relationship Id="rId10" Type="http://schemas.openxmlformats.org/officeDocument/2006/relationships/slideLayout" Target="../slideLayouts/slideLayout78.xml"/><Relationship Id="rId19" Type="http://schemas.openxmlformats.org/officeDocument/2006/relationships/slideLayout" Target="../slideLayouts/slideLayout87.xml"/><Relationship Id="rId31" Type="http://schemas.openxmlformats.org/officeDocument/2006/relationships/slideLayout" Target="../slideLayouts/slideLayout99.xml"/><Relationship Id="rId44" Type="http://schemas.openxmlformats.org/officeDocument/2006/relationships/slideLayout" Target="../slideLayouts/slideLayout112.xml"/><Relationship Id="rId52" Type="http://schemas.openxmlformats.org/officeDocument/2006/relationships/slideLayout" Target="../slideLayouts/slideLayout120.xml"/><Relationship Id="rId60" Type="http://schemas.openxmlformats.org/officeDocument/2006/relationships/slideLayout" Target="../slideLayouts/slideLayout128.xml"/><Relationship Id="rId65" Type="http://schemas.openxmlformats.org/officeDocument/2006/relationships/slideLayout" Target="../slideLayouts/slideLayout133.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 Id="rId27" Type="http://schemas.openxmlformats.org/officeDocument/2006/relationships/slideLayout" Target="../slideLayouts/slideLayout95.xml"/><Relationship Id="rId30" Type="http://schemas.openxmlformats.org/officeDocument/2006/relationships/slideLayout" Target="../slideLayouts/slideLayout98.xml"/><Relationship Id="rId35" Type="http://schemas.openxmlformats.org/officeDocument/2006/relationships/slideLayout" Target="../slideLayouts/slideLayout103.xml"/><Relationship Id="rId43" Type="http://schemas.openxmlformats.org/officeDocument/2006/relationships/slideLayout" Target="../slideLayouts/slideLayout111.xml"/><Relationship Id="rId48" Type="http://schemas.openxmlformats.org/officeDocument/2006/relationships/slideLayout" Target="../slideLayouts/slideLayout116.xml"/><Relationship Id="rId56" Type="http://schemas.openxmlformats.org/officeDocument/2006/relationships/slideLayout" Target="../slideLayouts/slideLayout124.xml"/><Relationship Id="rId64" Type="http://schemas.openxmlformats.org/officeDocument/2006/relationships/slideLayout" Target="../slideLayouts/slideLayout132.xml"/><Relationship Id="rId69" Type="http://schemas.openxmlformats.org/officeDocument/2006/relationships/slideLayout" Target="../slideLayouts/slideLayout137.xml"/><Relationship Id="rId8" Type="http://schemas.openxmlformats.org/officeDocument/2006/relationships/slideLayout" Target="../slideLayouts/slideLayout76.xml"/><Relationship Id="rId51" Type="http://schemas.openxmlformats.org/officeDocument/2006/relationships/slideLayout" Target="../slideLayouts/slideLayout119.xml"/><Relationship Id="rId3" Type="http://schemas.openxmlformats.org/officeDocument/2006/relationships/slideLayout" Target="../slideLayouts/slideLayout71.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5" Type="http://schemas.openxmlformats.org/officeDocument/2006/relationships/slideLayout" Target="../slideLayouts/slideLayout93.xml"/><Relationship Id="rId33" Type="http://schemas.openxmlformats.org/officeDocument/2006/relationships/slideLayout" Target="../slideLayouts/slideLayout101.xml"/><Relationship Id="rId38" Type="http://schemas.openxmlformats.org/officeDocument/2006/relationships/slideLayout" Target="../slideLayouts/slideLayout106.xml"/><Relationship Id="rId46" Type="http://schemas.openxmlformats.org/officeDocument/2006/relationships/slideLayout" Target="../slideLayouts/slideLayout114.xml"/><Relationship Id="rId59" Type="http://schemas.openxmlformats.org/officeDocument/2006/relationships/slideLayout" Target="../slideLayouts/slideLayout127.xml"/><Relationship Id="rId67" Type="http://schemas.openxmlformats.org/officeDocument/2006/relationships/slideLayout" Target="../slideLayouts/slideLayout135.xml"/><Relationship Id="rId20" Type="http://schemas.openxmlformats.org/officeDocument/2006/relationships/slideLayout" Target="../slideLayouts/slideLayout88.xml"/><Relationship Id="rId41" Type="http://schemas.openxmlformats.org/officeDocument/2006/relationships/slideLayout" Target="../slideLayouts/slideLayout109.xml"/><Relationship Id="rId54" Type="http://schemas.openxmlformats.org/officeDocument/2006/relationships/slideLayout" Target="../slideLayouts/slideLayout122.xml"/><Relationship Id="rId62" Type="http://schemas.openxmlformats.org/officeDocument/2006/relationships/slideLayout" Target="../slideLayouts/slideLayout130.xml"/><Relationship Id="rId70"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45.xml"/><Relationship Id="rId13" Type="http://schemas.openxmlformats.org/officeDocument/2006/relationships/slideLayout" Target="../slideLayouts/slideLayout150.xml"/><Relationship Id="rId3" Type="http://schemas.openxmlformats.org/officeDocument/2006/relationships/slideLayout" Target="../slideLayouts/slideLayout140.xml"/><Relationship Id="rId7" Type="http://schemas.openxmlformats.org/officeDocument/2006/relationships/slideLayout" Target="../slideLayouts/slideLayout144.xml"/><Relationship Id="rId12" Type="http://schemas.openxmlformats.org/officeDocument/2006/relationships/slideLayout" Target="../slideLayouts/slideLayout149.xml"/><Relationship Id="rId17" Type="http://schemas.openxmlformats.org/officeDocument/2006/relationships/theme" Target="../theme/theme3.xml"/><Relationship Id="rId2" Type="http://schemas.openxmlformats.org/officeDocument/2006/relationships/slideLayout" Target="../slideLayouts/slideLayout139.xml"/><Relationship Id="rId16" Type="http://schemas.openxmlformats.org/officeDocument/2006/relationships/slideLayout" Target="../slideLayouts/slideLayout153.xml"/><Relationship Id="rId1" Type="http://schemas.openxmlformats.org/officeDocument/2006/relationships/slideLayout" Target="../slideLayouts/slideLayout138.xml"/><Relationship Id="rId6" Type="http://schemas.openxmlformats.org/officeDocument/2006/relationships/slideLayout" Target="../slideLayouts/slideLayout143.xml"/><Relationship Id="rId11" Type="http://schemas.openxmlformats.org/officeDocument/2006/relationships/slideLayout" Target="../slideLayouts/slideLayout148.xml"/><Relationship Id="rId5" Type="http://schemas.openxmlformats.org/officeDocument/2006/relationships/slideLayout" Target="../slideLayouts/slideLayout142.xml"/><Relationship Id="rId15" Type="http://schemas.openxmlformats.org/officeDocument/2006/relationships/slideLayout" Target="../slideLayouts/slideLayout152.xml"/><Relationship Id="rId10" Type="http://schemas.openxmlformats.org/officeDocument/2006/relationships/slideLayout" Target="../slideLayouts/slideLayout147.xml"/><Relationship Id="rId4" Type="http://schemas.openxmlformats.org/officeDocument/2006/relationships/slideLayout" Target="../slideLayouts/slideLayout141.xml"/><Relationship Id="rId9" Type="http://schemas.openxmlformats.org/officeDocument/2006/relationships/slideLayout" Target="../slideLayouts/slideLayout146.xml"/><Relationship Id="rId14" Type="http://schemas.openxmlformats.org/officeDocument/2006/relationships/slideLayout" Target="../slideLayouts/slideLayout15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9565499"/>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 id="2147483729" r:id="rId20"/>
    <p:sldLayoutId id="2147483730" r:id="rId21"/>
    <p:sldLayoutId id="2147483731" r:id="rId22"/>
    <p:sldLayoutId id="2147483732" r:id="rId23"/>
    <p:sldLayoutId id="2147483733" r:id="rId24"/>
    <p:sldLayoutId id="2147483734" r:id="rId25"/>
    <p:sldLayoutId id="2147483735" r:id="rId26"/>
    <p:sldLayoutId id="2147483736" r:id="rId27"/>
    <p:sldLayoutId id="2147483737" r:id="rId28"/>
    <p:sldLayoutId id="2147483738" r:id="rId29"/>
    <p:sldLayoutId id="2147483739" r:id="rId30"/>
    <p:sldLayoutId id="2147483740" r:id="rId31"/>
    <p:sldLayoutId id="2147483741" r:id="rId32"/>
    <p:sldLayoutId id="2147483742" r:id="rId33"/>
    <p:sldLayoutId id="2147483743" r:id="rId34"/>
    <p:sldLayoutId id="2147483744" r:id="rId35"/>
    <p:sldLayoutId id="2147483745" r:id="rId36"/>
    <p:sldLayoutId id="2147483746" r:id="rId37"/>
    <p:sldLayoutId id="2147483747" r:id="rId38"/>
    <p:sldLayoutId id="2147483748" r:id="rId39"/>
    <p:sldLayoutId id="2147483749" r:id="rId40"/>
    <p:sldLayoutId id="2147483750" r:id="rId41"/>
    <p:sldLayoutId id="2147483751" r:id="rId42"/>
    <p:sldLayoutId id="2147483752" r:id="rId43"/>
    <p:sldLayoutId id="2147483753" r:id="rId44"/>
    <p:sldLayoutId id="2147483754" r:id="rId45"/>
    <p:sldLayoutId id="2147483755" r:id="rId46"/>
    <p:sldLayoutId id="2147483756" r:id="rId47"/>
    <p:sldLayoutId id="2147483758" r:id="rId48"/>
    <p:sldLayoutId id="2147483759" r:id="rId49"/>
    <p:sldLayoutId id="2147483760" r:id="rId50"/>
    <p:sldLayoutId id="2147483761" r:id="rId51"/>
    <p:sldLayoutId id="2147483762" r:id="rId52"/>
    <p:sldLayoutId id="2147483763" r:id="rId53"/>
    <p:sldLayoutId id="2147483764" r:id="rId54"/>
    <p:sldLayoutId id="2147483767" r:id="rId55"/>
    <p:sldLayoutId id="2147483768" r:id="rId56"/>
    <p:sldLayoutId id="2147483769" r:id="rId57"/>
    <p:sldLayoutId id="2147483771" r:id="rId58"/>
    <p:sldLayoutId id="2147483677" r:id="rId59"/>
    <p:sldLayoutId id="2147483697" r:id="rId60"/>
    <p:sldLayoutId id="2147483684" r:id="rId61"/>
    <p:sldLayoutId id="2147483680" r:id="rId62"/>
    <p:sldLayoutId id="2147483682" r:id="rId63"/>
    <p:sldLayoutId id="2147483691" r:id="rId64"/>
    <p:sldLayoutId id="2147483688" r:id="rId65"/>
    <p:sldLayoutId id="2147483696" r:id="rId66"/>
    <p:sldLayoutId id="2147483694" r:id="rId67"/>
    <p:sldLayoutId id="2147483772" r:id="rId68"/>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6333113"/>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5" r:id="rId12"/>
    <p:sldLayoutId id="2147483786" r:id="rId13"/>
    <p:sldLayoutId id="2147483787" r:id="rId14"/>
    <p:sldLayoutId id="2147483788" r:id="rId15"/>
    <p:sldLayoutId id="2147483789" r:id="rId16"/>
    <p:sldLayoutId id="2147483790" r:id="rId17"/>
    <p:sldLayoutId id="2147483791" r:id="rId18"/>
    <p:sldLayoutId id="2147483792" r:id="rId19"/>
    <p:sldLayoutId id="2147483793" r:id="rId20"/>
    <p:sldLayoutId id="2147483794" r:id="rId21"/>
    <p:sldLayoutId id="2147483795" r:id="rId22"/>
    <p:sldLayoutId id="2147483796" r:id="rId23"/>
    <p:sldLayoutId id="2147483797" r:id="rId24"/>
    <p:sldLayoutId id="2147483798" r:id="rId25"/>
    <p:sldLayoutId id="2147483799" r:id="rId26"/>
    <p:sldLayoutId id="2147483800" r:id="rId27"/>
    <p:sldLayoutId id="2147483801" r:id="rId28"/>
    <p:sldLayoutId id="2147483802" r:id="rId29"/>
    <p:sldLayoutId id="2147483803" r:id="rId30"/>
    <p:sldLayoutId id="2147483804" r:id="rId31"/>
    <p:sldLayoutId id="2147483805" r:id="rId32"/>
    <p:sldLayoutId id="2147483806" r:id="rId33"/>
    <p:sldLayoutId id="2147483807" r:id="rId34"/>
    <p:sldLayoutId id="2147483808" r:id="rId35"/>
    <p:sldLayoutId id="2147483809" r:id="rId36"/>
    <p:sldLayoutId id="2147483810" r:id="rId37"/>
    <p:sldLayoutId id="2147483811" r:id="rId38"/>
    <p:sldLayoutId id="2147483812" r:id="rId39"/>
    <p:sldLayoutId id="2147483813" r:id="rId40"/>
    <p:sldLayoutId id="2147483814" r:id="rId41"/>
    <p:sldLayoutId id="2147483815" r:id="rId42"/>
    <p:sldLayoutId id="2147483816" r:id="rId43"/>
    <p:sldLayoutId id="2147483817" r:id="rId44"/>
    <p:sldLayoutId id="2147483818" r:id="rId45"/>
    <p:sldLayoutId id="2147483819" r:id="rId46"/>
    <p:sldLayoutId id="2147483820" r:id="rId47"/>
    <p:sldLayoutId id="2147483821" r:id="rId48"/>
    <p:sldLayoutId id="2147483822" r:id="rId49"/>
    <p:sldLayoutId id="2147483823" r:id="rId50"/>
    <p:sldLayoutId id="2147483824" r:id="rId51"/>
    <p:sldLayoutId id="2147483825" r:id="rId52"/>
    <p:sldLayoutId id="2147483826" r:id="rId53"/>
    <p:sldLayoutId id="2147483827" r:id="rId54"/>
    <p:sldLayoutId id="2147483828" r:id="rId55"/>
    <p:sldLayoutId id="2147483829" r:id="rId56"/>
    <p:sldLayoutId id="2147483830" r:id="rId57"/>
    <p:sldLayoutId id="2147483831" r:id="rId58"/>
    <p:sldLayoutId id="2147483832" r:id="rId59"/>
    <p:sldLayoutId id="2147483833" r:id="rId60"/>
    <p:sldLayoutId id="2147483834" r:id="rId61"/>
    <p:sldLayoutId id="2147483835" r:id="rId62"/>
    <p:sldLayoutId id="2147483836" r:id="rId63"/>
    <p:sldLayoutId id="2147483837" r:id="rId64"/>
    <p:sldLayoutId id="2147483838" r:id="rId65"/>
    <p:sldLayoutId id="2147483839" r:id="rId66"/>
    <p:sldLayoutId id="2147483840" r:id="rId67"/>
    <p:sldLayoutId id="2147483841" r:id="rId68"/>
    <p:sldLayoutId id="2147483842" r:id="rId69"/>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xmlns="" id="{2AECA3F4-6DCE-1B44-A219-80DC499C6570}"/>
              </a:ext>
            </a:extLst>
          </p:cNvPr>
          <p:cNvCxnSpPr/>
          <p:nvPr userDrawn="1"/>
        </p:nvCxnSpPr>
        <p:spPr>
          <a:xfrm>
            <a:off x="0" y="1489275"/>
            <a:ext cx="12192000"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5939509"/>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 id="2147483855" r:id="rId12"/>
    <p:sldLayoutId id="2147483856" r:id="rId13"/>
    <p:sldLayoutId id="2147483857" r:id="rId14"/>
    <p:sldLayoutId id="2147483858" r:id="rId15"/>
    <p:sldLayoutId id="2147483859" r:id="rId16"/>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7.emf"/></Relationships>
</file>

<file path=ppt/slides/_rels/slide10.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tags" Target="../tags/tag13.xml"/><Relationship Id="rId18" Type="http://schemas.openxmlformats.org/officeDocument/2006/relationships/tags" Target="../tags/tag18.xml"/><Relationship Id="rId3" Type="http://schemas.openxmlformats.org/officeDocument/2006/relationships/tags" Target="../tags/tag3.xml"/><Relationship Id="rId21" Type="http://schemas.openxmlformats.org/officeDocument/2006/relationships/slideLayout" Target="../slideLayouts/slideLayout24.xml"/><Relationship Id="rId34" Type="http://schemas.openxmlformats.org/officeDocument/2006/relationships/image" Target="../media/image22.png"/><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tags" Target="../tags/tag17.xml"/><Relationship Id="rId33" Type="http://schemas.openxmlformats.org/officeDocument/2006/relationships/image" Target="../media/image21.png"/><Relationship Id="rId38" Type="http://schemas.openxmlformats.org/officeDocument/2006/relationships/image" Target="../media/image25.png"/><Relationship Id="rId2" Type="http://schemas.openxmlformats.org/officeDocument/2006/relationships/tags" Target="../tags/tag2.xml"/><Relationship Id="rId16" Type="http://schemas.openxmlformats.org/officeDocument/2006/relationships/tags" Target="../tags/tag16.xml"/><Relationship Id="rId20" Type="http://schemas.openxmlformats.org/officeDocument/2006/relationships/tags" Target="../tags/tag20.xml"/><Relationship Id="rId29" Type="http://schemas.openxmlformats.org/officeDocument/2006/relationships/image" Target="../media/image18.pn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32" Type="http://schemas.openxmlformats.org/officeDocument/2006/relationships/image" Target="../media/image118.svg"/><Relationship Id="rId37" Type="http://schemas.openxmlformats.org/officeDocument/2006/relationships/image" Target="../media/image24.png"/><Relationship Id="rId5" Type="http://schemas.openxmlformats.org/officeDocument/2006/relationships/tags" Target="../tags/tag5.xml"/><Relationship Id="rId15" Type="http://schemas.openxmlformats.org/officeDocument/2006/relationships/tags" Target="../tags/tag15.xml"/><Relationship Id="rId28" Type="http://schemas.openxmlformats.org/officeDocument/2006/relationships/image" Target="../media/image114.svg"/><Relationship Id="rId36" Type="http://schemas.openxmlformats.org/officeDocument/2006/relationships/image" Target="../media/image23.png"/><Relationship Id="rId10" Type="http://schemas.openxmlformats.org/officeDocument/2006/relationships/tags" Target="../tags/tag10.xml"/><Relationship Id="rId19" Type="http://schemas.openxmlformats.org/officeDocument/2006/relationships/tags" Target="../tags/tag19.xml"/><Relationship Id="rId31" Type="http://schemas.openxmlformats.org/officeDocument/2006/relationships/image" Target="../media/image20.png"/><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 Id="rId22" Type="http://schemas.openxmlformats.org/officeDocument/2006/relationships/image" Target="../media/image17.png"/><Relationship Id="rId30" Type="http://schemas.openxmlformats.org/officeDocument/2006/relationships/image" Target="../media/image19.png"/><Relationship Id="rId35" Type="http://schemas.openxmlformats.org/officeDocument/2006/relationships/image" Target="../media/image121.svg"/></Relationships>
</file>

<file path=ppt/slides/_rels/slide100.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95.png"/><Relationship Id="rId1" Type="http://schemas.openxmlformats.org/officeDocument/2006/relationships/slideLayout" Target="../slideLayouts/slideLayout3.xml"/><Relationship Id="rId6" Type="http://schemas.openxmlformats.org/officeDocument/2006/relationships/image" Target="../media/image60.png"/><Relationship Id="rId5" Type="http://schemas.microsoft.com/office/2007/relationships/hdphoto" Target="../media/hdphoto3.wdp"/><Relationship Id="rId4" Type="http://schemas.openxmlformats.org/officeDocument/2006/relationships/image" Target="../media/image96.png"/></Relationships>
</file>

<file path=ppt/slides/_rels/slide101.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95.png"/><Relationship Id="rId1" Type="http://schemas.openxmlformats.org/officeDocument/2006/relationships/slideLayout" Target="../slideLayouts/slideLayout3.xml"/><Relationship Id="rId6" Type="http://schemas.openxmlformats.org/officeDocument/2006/relationships/image" Target="../media/image60.png"/><Relationship Id="rId5" Type="http://schemas.microsoft.com/office/2007/relationships/hdphoto" Target="../media/hdphoto3.wdp"/><Relationship Id="rId4" Type="http://schemas.openxmlformats.org/officeDocument/2006/relationships/image" Target="../media/image96.png"/></Relationships>
</file>

<file path=ppt/slides/_rels/slide102.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95.png"/><Relationship Id="rId1" Type="http://schemas.openxmlformats.org/officeDocument/2006/relationships/slideLayout" Target="../slideLayouts/slideLayout3.xml"/><Relationship Id="rId6" Type="http://schemas.openxmlformats.org/officeDocument/2006/relationships/image" Target="../media/image60.png"/><Relationship Id="rId5" Type="http://schemas.microsoft.com/office/2007/relationships/hdphoto" Target="../media/hdphoto3.wdp"/><Relationship Id="rId4" Type="http://schemas.openxmlformats.org/officeDocument/2006/relationships/image" Target="../media/image96.png"/></Relationships>
</file>

<file path=ppt/slides/_rels/slide103.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95.png"/><Relationship Id="rId1" Type="http://schemas.openxmlformats.org/officeDocument/2006/relationships/slideLayout" Target="../slideLayouts/slideLayout3.xml"/><Relationship Id="rId6" Type="http://schemas.openxmlformats.org/officeDocument/2006/relationships/image" Target="../media/image60.png"/><Relationship Id="rId5" Type="http://schemas.microsoft.com/office/2007/relationships/hdphoto" Target="../media/hdphoto3.wdp"/><Relationship Id="rId4" Type="http://schemas.openxmlformats.org/officeDocument/2006/relationships/image" Target="../media/image96.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3.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10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4.xml"/></Relationships>
</file>

<file path=ppt/slides/_rels/slide11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41.xml"/></Relationships>
</file>

<file path=ppt/slides/_rels/slide113.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41.xml"/></Relationships>
</file>

<file path=ppt/slides/_rels/slide114.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15.xml"/></Relationships>
</file>

<file path=ppt/slides/_rels/slide115.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57.xml"/></Relationships>
</file>

<file path=ppt/slides/_rels/slide116.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2.xml"/></Relationships>
</file>

<file path=ppt/slides/_rels/slide120.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24.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22.xml"/></Relationships>
</file>

<file path=ppt/slides/_rels/slide125.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124.xml"/></Relationships>
</file>

<file path=ppt/slides/_rels/slide126.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124.xml"/></Relationships>
</file>

<file path=ppt/slides/_rels/slide127.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124.xml"/></Relationships>
</file>

<file path=ppt/slides/_rels/slide128.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124.xml"/></Relationships>
</file>

<file path=ppt/slides/_rels/slide129.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124.xml"/></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5.xml"/></Relationships>
</file>

<file path=ppt/slides/_rels/slide130.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124.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3.xml.rels><?xml version="1.0" encoding="UTF-8" standalone="yes"?>
<Relationships xmlns="http://schemas.openxmlformats.org/package/2006/relationships"><Relationship Id="rId2" Type="http://schemas.openxmlformats.org/officeDocument/2006/relationships/image" Target="../media/image119.tif"/><Relationship Id="rId1" Type="http://schemas.openxmlformats.org/officeDocument/2006/relationships/slideLayout" Target="../slideLayouts/slideLayout24.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35.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19.xml"/></Relationships>
</file>

<file path=ppt/slides/_rels/slide137.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19.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9.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57.xml"/></Relationships>
</file>

<file path=ppt/slides/_rels/slide14.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58.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2.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5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6.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48.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5.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4.xml"/></Relationships>
</file>

<file path=ppt/slides/_rels/slide151.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24.xml"/></Relationships>
</file>

<file path=ppt/slides/_rels/slide152.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9.xml"/></Relationships>
</file>

<file path=ppt/slides/_rels/slide153.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15.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7.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4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4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4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42.xml"/></Relationships>
</file>

<file path=ppt/slides/_rels/slide162.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43.png"/><Relationship Id="rId1" Type="http://schemas.openxmlformats.org/officeDocument/2006/relationships/slideLayout" Target="../slideLayouts/slideLayout2.xml"/><Relationship Id="rId4" Type="http://schemas.openxmlformats.org/officeDocument/2006/relationships/image" Target="../media/image145.png"/></Relationships>
</file>

<file path=ppt/slides/_rels/slide175.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46.pn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48.pn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0.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1.xml"/></Relationships>
</file>

<file path=ppt/slides/_rels/slide182.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22.xml"/></Relationships>
</file>

<file path=ppt/slides/_rels/slide184.xml.rels><?xml version="1.0" encoding="UTF-8" standalone="yes"?>
<Relationships xmlns="http://schemas.openxmlformats.org/package/2006/relationships"><Relationship Id="rId2" Type="http://schemas.openxmlformats.org/officeDocument/2006/relationships/image" Target="../media/image157.tif"/><Relationship Id="rId1" Type="http://schemas.openxmlformats.org/officeDocument/2006/relationships/slideLayout" Target="../slideLayouts/slideLayout38.xml"/></Relationships>
</file>

<file path=ppt/slides/_rels/slide185.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jpeg"/><Relationship Id="rId1" Type="http://schemas.openxmlformats.org/officeDocument/2006/relationships/slideLayout" Target="../slideLayouts/slideLayout3.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7.xml.rels><?xml version="1.0" encoding="UTF-8" standalone="yes"?>
<Relationships xmlns="http://schemas.openxmlformats.org/package/2006/relationships"><Relationship Id="rId2" Type="http://schemas.openxmlformats.org/officeDocument/2006/relationships/image" Target="../media/image160.jpeg"/><Relationship Id="rId1" Type="http://schemas.openxmlformats.org/officeDocument/2006/relationships/slideLayout" Target="../slideLayouts/slideLayout15.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8.e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g"/><Relationship Id="rId1" Type="http://schemas.openxmlformats.org/officeDocument/2006/relationships/slideLayout" Target="../slideLayouts/slideLayout38.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slide" Target="slide95.xml"/><Relationship Id="rId13" Type="http://schemas.openxmlformats.org/officeDocument/2006/relationships/slide" Target="slide183.xml"/><Relationship Id="rId3" Type="http://schemas.openxmlformats.org/officeDocument/2006/relationships/slide" Target="slide45.xml"/><Relationship Id="rId7" Type="http://schemas.openxmlformats.org/officeDocument/2006/relationships/slide" Target="slide88.xml"/><Relationship Id="rId12" Type="http://schemas.openxmlformats.org/officeDocument/2006/relationships/slide" Target="slide153.xml"/><Relationship Id="rId2" Type="http://schemas.openxmlformats.org/officeDocument/2006/relationships/slide" Target="slide4.xml"/><Relationship Id="rId1" Type="http://schemas.openxmlformats.org/officeDocument/2006/relationships/slideLayout" Target="../slideLayouts/slideLayout3.xml"/><Relationship Id="rId6" Type="http://schemas.openxmlformats.org/officeDocument/2006/relationships/slide" Target="slide85.xml"/><Relationship Id="rId11" Type="http://schemas.openxmlformats.org/officeDocument/2006/relationships/slide" Target="slide124.xml"/><Relationship Id="rId5" Type="http://schemas.openxmlformats.org/officeDocument/2006/relationships/slide" Target="slide83.xml"/><Relationship Id="rId10" Type="http://schemas.openxmlformats.org/officeDocument/2006/relationships/slide" Target="slide123.xml"/><Relationship Id="rId4" Type="http://schemas.openxmlformats.org/officeDocument/2006/relationships/slide" Target="slide78.xml"/><Relationship Id="rId9" Type="http://schemas.openxmlformats.org/officeDocument/2006/relationships/slide" Target="slide115.xml"/><Relationship Id="rId14" Type="http://schemas.openxmlformats.org/officeDocument/2006/relationships/slide" Target="slide18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53.xml"/><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24.xml"/></Relationships>
</file>

<file path=ppt/slides/_rels/slide3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24.xml"/></Relationships>
</file>

<file path=ppt/slides/_rels/slide4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24.xml"/></Relationships>
</file>

<file path=ppt/slides/_rels/slide42.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53.jpg"/><Relationship Id="rId2" Type="http://schemas.openxmlformats.org/officeDocument/2006/relationships/image" Target="../media/image50.png"/><Relationship Id="rId1" Type="http://schemas.openxmlformats.org/officeDocument/2006/relationships/slideLayout" Target="../slideLayouts/slideLayout24.xml"/><Relationship Id="rId6" Type="http://schemas.openxmlformats.org/officeDocument/2006/relationships/image" Target="../media/image52.jpg"/><Relationship Id="rId5" Type="http://schemas.openxmlformats.org/officeDocument/2006/relationships/hyperlink" Target="https://bavinfo.net/afmassekuranz-finanz-maklerGmbH" TargetMode="External"/><Relationship Id="rId4" Type="http://schemas.openxmlformats.org/officeDocument/2006/relationships/hyperlink" Target="https://bavinfo.net/Muster_GmbH"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2.xml"/></Relationships>
</file>

<file path=ppt/slides/_rels/slide4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0.png"/><Relationship Id="rId1" Type="http://schemas.openxmlformats.org/officeDocument/2006/relationships/slideLayout" Target="../slideLayouts/slideLayout19.xml"/><Relationship Id="rId5" Type="http://schemas.openxmlformats.org/officeDocument/2006/relationships/image" Target="../media/image62.png"/><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9.xml"/></Relationships>
</file>

<file path=ppt/slides/_rels/slide5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0.png"/><Relationship Id="rId1" Type="http://schemas.openxmlformats.org/officeDocument/2006/relationships/slideLayout" Target="../slideLayouts/slideLayout3.xml"/><Relationship Id="rId5" Type="http://schemas.openxmlformats.org/officeDocument/2006/relationships/image" Target="../media/image61.png"/><Relationship Id="rId4" Type="http://schemas.openxmlformats.org/officeDocument/2006/relationships/image" Target="../media/image62.png"/></Relationships>
</file>

<file path=ppt/slides/_rels/slide5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0.png"/><Relationship Id="rId1" Type="http://schemas.openxmlformats.org/officeDocument/2006/relationships/slideLayout" Target="../slideLayouts/slideLayout3.xml"/><Relationship Id="rId5" Type="http://schemas.openxmlformats.org/officeDocument/2006/relationships/image" Target="../media/image61.png"/><Relationship Id="rId4" Type="http://schemas.openxmlformats.org/officeDocument/2006/relationships/image" Target="../media/image62.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0.png"/><Relationship Id="rId1" Type="http://schemas.openxmlformats.org/officeDocument/2006/relationships/slideLayout" Target="../slideLayouts/slideLayout3.xml"/><Relationship Id="rId5" Type="http://schemas.openxmlformats.org/officeDocument/2006/relationships/image" Target="../media/image61.png"/><Relationship Id="rId4" Type="http://schemas.openxmlformats.org/officeDocument/2006/relationships/image" Target="../media/image62.png"/></Relationships>
</file>

<file path=ppt/slides/_rels/slide5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24.xml"/></Relationships>
</file>

<file path=ppt/slides/_rels/slide5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24.xml"/></Relationships>
</file>

<file path=ppt/slides/_rels/slide5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0.png"/><Relationship Id="rId1" Type="http://schemas.openxmlformats.org/officeDocument/2006/relationships/slideLayout" Target="../slideLayouts/slideLayout3.xml"/><Relationship Id="rId5" Type="http://schemas.openxmlformats.org/officeDocument/2006/relationships/image" Target="../media/image61.png"/><Relationship Id="rId4" Type="http://schemas.openxmlformats.org/officeDocument/2006/relationships/image" Target="../media/image62.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8.xml"/></Relationships>
</file>

<file path=ppt/slides/_rels/slide6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chart" Target="../charts/chart2.xml"/><Relationship Id="rId1" Type="http://schemas.openxmlformats.org/officeDocument/2006/relationships/slideLayout" Target="../slideLayouts/slideLayout28.xml"/></Relationships>
</file>

<file path=ppt/slides/_rels/slide6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6.png"/><Relationship Id="rId1" Type="http://schemas.openxmlformats.org/officeDocument/2006/relationships/slideLayout" Target="../slideLayouts/slideLayout28.xml"/></Relationships>
</file>

<file path=ppt/slides/_rels/slide6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5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1.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5.xml"/></Relationships>
</file>

<file path=ppt/slides/_rels/slide7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1.xml"/></Relationships>
</file>

<file path=ppt/slides/_rels/slide7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71.xml"/></Relationships>
</file>

<file path=ppt/slides/_rels/slide7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1.xml"/></Relationships>
</file>

<file path=ppt/slides/_rels/slide7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4.xml"/><Relationship Id="rId4" Type="http://schemas.openxmlformats.org/officeDocument/2006/relationships/image" Target="../media/image77.png"/></Relationships>
</file>

<file path=ppt/slides/_rels/slide7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8.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3.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2.xml"/></Relationships>
</file>

<file path=ppt/slides/_rels/slide84.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2.xml"/></Relationships>
</file>

<file path=ppt/slides/_rels/slide89.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43.xml"/><Relationship Id="rId5" Type="http://schemas.openxmlformats.org/officeDocument/2006/relationships/image" Target="../media/image87.png"/><Relationship Id="rId4" Type="http://schemas.openxmlformats.org/officeDocument/2006/relationships/image" Target="../media/image86.png"/></Relationships>
</file>

<file path=ppt/slides/_rels/slide92.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24.xml"/></Relationships>
</file>

<file path=ppt/slides/_rels/slide9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chart" Target="../charts/chart5.xml"/><Relationship Id="rId1" Type="http://schemas.openxmlformats.org/officeDocument/2006/relationships/slideLayout" Target="../slideLayouts/slideLayout96.xml"/></Relationships>
</file>

<file path=ppt/slides/_rels/slide9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124.xml"/><Relationship Id="rId5" Type="http://schemas.openxmlformats.org/officeDocument/2006/relationships/image" Target="../media/image92.png"/><Relationship Id="rId4" Type="http://schemas.openxmlformats.org/officeDocument/2006/relationships/image" Target="../media/image91.png"/></Relationships>
</file>

<file path=ppt/slides/_rels/slide95.xml.rels><?xml version="1.0" encoding="UTF-8" standalone="yes"?>
<Relationships xmlns="http://schemas.openxmlformats.org/package/2006/relationships"><Relationship Id="rId2" Type="http://schemas.openxmlformats.org/officeDocument/2006/relationships/image" Target="../media/image93.tiff"/><Relationship Id="rId1" Type="http://schemas.openxmlformats.org/officeDocument/2006/relationships/slideLayout" Target="../slideLayouts/slideLayout5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97.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38.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95.png"/><Relationship Id="rId1" Type="http://schemas.openxmlformats.org/officeDocument/2006/relationships/slideLayout" Target="../slideLayouts/slideLayout3.xml"/><Relationship Id="rId6" Type="http://schemas.openxmlformats.org/officeDocument/2006/relationships/image" Target="../media/image60.png"/><Relationship Id="rId5" Type="http://schemas.microsoft.com/office/2007/relationships/hdphoto" Target="../media/hdphoto3.wdp"/><Relationship Id="rId4" Type="http://schemas.openxmlformats.org/officeDocument/2006/relationships/image" Target="../media/image9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smtClean="0"/>
              <a:t>Betriebliche Altersversorgung</a:t>
            </a:r>
            <a:endParaRPr lang="de-DE" dirty="0"/>
          </a:p>
        </p:txBody>
      </p:sp>
      <p:sp>
        <p:nvSpPr>
          <p:cNvPr id="2" name="Foliennummernplatzhalter 1"/>
          <p:cNvSpPr>
            <a:spLocks noGrp="1"/>
          </p:cNvSpPr>
          <p:nvPr>
            <p:ph type="sldNum" sz="quarter" idx="4"/>
          </p:nvPr>
        </p:nvSpPr>
        <p:spPr/>
        <p:txBody>
          <a:bodyPr/>
          <a:lstStyle/>
          <a:p>
            <a:fld id="{EA952CFE-AF4B-4BE9-B2E2-E1420D3F9B32}" type="slidenum">
              <a:rPr lang="de-DE" smtClean="0"/>
              <a:pPr/>
              <a:t>1</a:t>
            </a:fld>
            <a:endParaRPr lang="de-DE" dirty="0"/>
          </a:p>
        </p:txBody>
      </p:sp>
      <p:pic>
        <p:nvPicPr>
          <p:cNvPr id="7" name="Grafik 6">
            <a:extLst>
              <a:ext uri="{FF2B5EF4-FFF2-40B4-BE49-F238E27FC236}">
                <a16:creationId xmlns:a16="http://schemas.microsoft.com/office/drawing/2014/main" xmlns="" id="{EBBE1754-A0BC-714E-928F-5BF79BDC1EA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875" t="14816" r="3565" b="9051"/>
          <a:stretch/>
        </p:blipFill>
        <p:spPr>
          <a:xfrm>
            <a:off x="5696857" y="1457076"/>
            <a:ext cx="6495143" cy="5400924"/>
          </a:xfrm>
          <a:prstGeom prst="rect">
            <a:avLst/>
          </a:prstGeom>
        </p:spPr>
      </p:pic>
      <p:pic>
        <p:nvPicPr>
          <p:cNvPr id="8" name="Grafik 7">
            <a:extLst>
              <a:ext uri="{FF2B5EF4-FFF2-40B4-BE49-F238E27FC236}">
                <a16:creationId xmlns:a16="http://schemas.microsoft.com/office/drawing/2014/main" xmlns="" id="{C4C9F7FC-3346-AA4F-B3D7-60F040075C9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t="14816" r="57626" b="9051"/>
          <a:stretch/>
        </p:blipFill>
        <p:spPr>
          <a:xfrm flipH="1">
            <a:off x="0" y="1457076"/>
            <a:ext cx="6011450" cy="5400924"/>
          </a:xfrm>
          <a:prstGeom prst="rect">
            <a:avLst/>
          </a:prstGeom>
        </p:spPr>
      </p:pic>
      <p:pic>
        <p:nvPicPr>
          <p:cNvPr id="10" name="Bild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28262" y="2629135"/>
            <a:ext cx="2458015" cy="1288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 name="Rechteck 10"/>
          <p:cNvSpPr/>
          <p:nvPr/>
        </p:nvSpPr>
        <p:spPr>
          <a:xfrm>
            <a:off x="-1" y="5099530"/>
            <a:ext cx="8871155" cy="1289050"/>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z</a:t>
            </a:r>
            <a:endParaRPr lang="de-DE" dirty="0"/>
          </a:p>
        </p:txBody>
      </p:sp>
      <p:sp>
        <p:nvSpPr>
          <p:cNvPr id="3" name="Textfeld 2"/>
          <p:cNvSpPr txBox="1"/>
          <p:nvPr/>
        </p:nvSpPr>
        <p:spPr>
          <a:xfrm>
            <a:off x="138281" y="5323076"/>
            <a:ext cx="8557613" cy="830997"/>
          </a:xfrm>
          <a:prstGeom prst="rect">
            <a:avLst/>
          </a:prstGeom>
          <a:noFill/>
        </p:spPr>
        <p:txBody>
          <a:bodyPr wrap="square" rtlCol="0">
            <a:spAutoFit/>
          </a:bodyPr>
          <a:lstStyle/>
          <a:p>
            <a:r>
              <a:rPr lang="de-DE" sz="2400" dirty="0" smtClean="0">
                <a:solidFill>
                  <a:srgbClr val="1D2D4B"/>
                </a:solidFill>
              </a:rPr>
              <a:t>Langfristig planbare, leistungsstarke Versorgungsstrategien </a:t>
            </a:r>
            <a:r>
              <a:rPr lang="de-DE" altLang="de-DE" sz="2400" dirty="0" smtClean="0">
                <a:solidFill>
                  <a:srgbClr val="1D2D4B"/>
                </a:solidFill>
              </a:rPr>
              <a:t>– optimal auf Ihr Unternehmen zugeschnitten</a:t>
            </a:r>
            <a:endParaRPr lang="de-DE" sz="2400" dirty="0">
              <a:solidFill>
                <a:srgbClr val="1D2D4B"/>
              </a:solidFill>
            </a:endParaRPr>
          </a:p>
        </p:txBody>
      </p:sp>
    </p:spTree>
    <p:extLst>
      <p:ext uri="{BB962C8B-B14F-4D97-AF65-F5344CB8AC3E}">
        <p14:creationId xmlns:p14="http://schemas.microsoft.com/office/powerpoint/2010/main" val="328390201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2" name="Group 2">
            <a:extLst>
              <a:ext uri="{FF2B5EF4-FFF2-40B4-BE49-F238E27FC236}">
                <a16:creationId xmlns:a16="http://schemas.microsoft.com/office/drawing/2014/main" xmlns="" id="{3E61287E-614A-4A01-9B82-D711DDCD4E74}"/>
              </a:ext>
            </a:extLst>
          </p:cNvPr>
          <p:cNvGrpSpPr>
            <a:grpSpLocks noChangeAspect="1"/>
          </p:cNvGrpSpPr>
          <p:nvPr>
            <p:custDataLst>
              <p:tags r:id="rId1"/>
            </p:custDataLst>
          </p:nvPr>
        </p:nvGrpSpPr>
        <p:grpSpPr>
          <a:xfrm>
            <a:off x="1116188" y="1540628"/>
            <a:ext cx="9844819" cy="5254015"/>
            <a:chOff x="0" y="0"/>
            <a:chExt cx="10150164" cy="6334125"/>
          </a:xfrm>
        </p:grpSpPr>
        <p:grpSp>
          <p:nvGrpSpPr>
            <p:cNvPr id="263" name="S_NZL">
              <a:extLst>
                <a:ext uri="{FF2B5EF4-FFF2-40B4-BE49-F238E27FC236}">
                  <a16:creationId xmlns:a16="http://schemas.microsoft.com/office/drawing/2014/main" xmlns="" id="{02660F51-828F-477F-8494-78802FFE36D5}"/>
                </a:ext>
              </a:extLst>
            </p:cNvPr>
            <p:cNvGrpSpPr>
              <a:grpSpLocks/>
            </p:cNvGrpSpPr>
            <p:nvPr/>
          </p:nvGrpSpPr>
          <p:grpSpPr bwMode="auto">
            <a:xfrm>
              <a:off x="9099121" y="5334000"/>
              <a:ext cx="303646" cy="400050"/>
              <a:chOff x="9392641" y="5334000"/>
              <a:chExt cx="32" cy="42"/>
            </a:xfrm>
            <a:solidFill>
              <a:schemeClr val="bg1">
                <a:lumMod val="75000"/>
              </a:schemeClr>
            </a:solidFill>
          </p:grpSpPr>
          <p:sp>
            <p:nvSpPr>
              <p:cNvPr id="513" name="Freeform 25">
                <a:extLst>
                  <a:ext uri="{FF2B5EF4-FFF2-40B4-BE49-F238E27FC236}">
                    <a16:creationId xmlns:a16="http://schemas.microsoft.com/office/drawing/2014/main" xmlns="" id="{F0C09496-879E-4F7C-B745-994307A9AF3B}"/>
                  </a:ext>
                </a:extLst>
              </p:cNvPr>
              <p:cNvSpPr>
                <a:spLocks/>
              </p:cNvSpPr>
              <p:nvPr/>
            </p:nvSpPr>
            <p:spPr bwMode="auto">
              <a:xfrm>
                <a:off x="9392641" y="5334020"/>
                <a:ext cx="21" cy="22"/>
              </a:xfrm>
              <a:custGeom>
                <a:avLst/>
                <a:gdLst>
                  <a:gd name="T0" fmla="*/ 1 w 98"/>
                  <a:gd name="T1" fmla="*/ 0 h 99"/>
                  <a:gd name="T2" fmla="*/ 1 w 98"/>
                  <a:gd name="T3" fmla="*/ 0 h 99"/>
                  <a:gd name="T4" fmla="*/ 1 w 98"/>
                  <a:gd name="T5" fmla="*/ 0 h 99"/>
                  <a:gd name="T6" fmla="*/ 1 w 98"/>
                  <a:gd name="T7" fmla="*/ 0 h 99"/>
                  <a:gd name="T8" fmla="*/ 1 w 98"/>
                  <a:gd name="T9" fmla="*/ 0 h 99"/>
                  <a:gd name="T10" fmla="*/ 1 w 98"/>
                  <a:gd name="T11" fmla="*/ 0 h 99"/>
                  <a:gd name="T12" fmla="*/ 1 w 98"/>
                  <a:gd name="T13" fmla="*/ 0 h 99"/>
                  <a:gd name="T14" fmla="*/ 1 w 98"/>
                  <a:gd name="T15" fmla="*/ 0 h 99"/>
                  <a:gd name="T16" fmla="*/ 1 w 98"/>
                  <a:gd name="T17" fmla="*/ 0 h 99"/>
                  <a:gd name="T18" fmla="*/ 1 w 98"/>
                  <a:gd name="T19" fmla="*/ 0 h 99"/>
                  <a:gd name="T20" fmla="*/ 1 w 98"/>
                  <a:gd name="T21" fmla="*/ 1 h 99"/>
                  <a:gd name="T22" fmla="*/ 1 w 98"/>
                  <a:gd name="T23" fmla="*/ 1 h 99"/>
                  <a:gd name="T24" fmla="*/ 0 w 98"/>
                  <a:gd name="T25" fmla="*/ 1 h 99"/>
                  <a:gd name="T26" fmla="*/ 0 w 98"/>
                  <a:gd name="T27" fmla="*/ 1 h 99"/>
                  <a:gd name="T28" fmla="*/ 0 w 98"/>
                  <a:gd name="T29" fmla="*/ 1 h 99"/>
                  <a:gd name="T30" fmla="*/ 0 w 98"/>
                  <a:gd name="T31" fmla="*/ 1 h 99"/>
                  <a:gd name="T32" fmla="*/ 0 w 98"/>
                  <a:gd name="T33" fmla="*/ 1 h 99"/>
                  <a:gd name="T34" fmla="*/ 0 w 98"/>
                  <a:gd name="T35" fmla="*/ 1 h 99"/>
                  <a:gd name="T36" fmla="*/ 0 w 98"/>
                  <a:gd name="T37" fmla="*/ 1 h 99"/>
                  <a:gd name="T38" fmla="*/ 0 w 98"/>
                  <a:gd name="T39" fmla="*/ 1 h 99"/>
                  <a:gd name="T40" fmla="*/ 0 w 98"/>
                  <a:gd name="T41" fmla="*/ 1 h 99"/>
                  <a:gd name="T42" fmla="*/ 0 w 98"/>
                  <a:gd name="T43" fmla="*/ 1 h 99"/>
                  <a:gd name="T44" fmla="*/ 0 w 98"/>
                  <a:gd name="T45" fmla="*/ 1 h 99"/>
                  <a:gd name="T46" fmla="*/ 0 w 98"/>
                  <a:gd name="T47" fmla="*/ 1 h 99"/>
                  <a:gd name="T48" fmla="*/ 0 w 98"/>
                  <a:gd name="T49" fmla="*/ 0 h 99"/>
                  <a:gd name="T50" fmla="*/ 1 w 98"/>
                  <a:gd name="T51" fmla="*/ 0 h 9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98"/>
                  <a:gd name="T79" fmla="*/ 0 h 99"/>
                  <a:gd name="T80" fmla="*/ 98 w 98"/>
                  <a:gd name="T81" fmla="*/ 99 h 9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98" h="99">
                    <a:moveTo>
                      <a:pt x="71" y="8"/>
                    </a:moveTo>
                    <a:lnTo>
                      <a:pt x="78" y="0"/>
                    </a:lnTo>
                    <a:lnTo>
                      <a:pt x="81" y="7"/>
                    </a:lnTo>
                    <a:lnTo>
                      <a:pt x="83" y="10"/>
                    </a:lnTo>
                    <a:lnTo>
                      <a:pt x="93" y="7"/>
                    </a:lnTo>
                    <a:lnTo>
                      <a:pt x="93" y="12"/>
                    </a:lnTo>
                    <a:lnTo>
                      <a:pt x="94" y="8"/>
                    </a:lnTo>
                    <a:lnTo>
                      <a:pt x="98" y="13"/>
                    </a:lnTo>
                    <a:lnTo>
                      <a:pt x="93" y="27"/>
                    </a:lnTo>
                    <a:lnTo>
                      <a:pt x="79" y="44"/>
                    </a:lnTo>
                    <a:lnTo>
                      <a:pt x="83" y="54"/>
                    </a:lnTo>
                    <a:lnTo>
                      <a:pt x="64" y="55"/>
                    </a:lnTo>
                    <a:lnTo>
                      <a:pt x="51" y="91"/>
                    </a:lnTo>
                    <a:lnTo>
                      <a:pt x="36" y="99"/>
                    </a:lnTo>
                    <a:lnTo>
                      <a:pt x="26" y="99"/>
                    </a:lnTo>
                    <a:lnTo>
                      <a:pt x="24" y="97"/>
                    </a:lnTo>
                    <a:lnTo>
                      <a:pt x="17" y="96"/>
                    </a:lnTo>
                    <a:lnTo>
                      <a:pt x="12" y="92"/>
                    </a:lnTo>
                    <a:lnTo>
                      <a:pt x="2" y="92"/>
                    </a:lnTo>
                    <a:lnTo>
                      <a:pt x="6" y="87"/>
                    </a:lnTo>
                    <a:lnTo>
                      <a:pt x="2" y="91"/>
                    </a:lnTo>
                    <a:lnTo>
                      <a:pt x="4" y="87"/>
                    </a:lnTo>
                    <a:lnTo>
                      <a:pt x="0" y="89"/>
                    </a:lnTo>
                    <a:lnTo>
                      <a:pt x="26" y="55"/>
                    </a:lnTo>
                    <a:lnTo>
                      <a:pt x="51" y="37"/>
                    </a:lnTo>
                    <a:lnTo>
                      <a:pt x="71" y="8"/>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514" name="Freeform 26">
                <a:extLst>
                  <a:ext uri="{FF2B5EF4-FFF2-40B4-BE49-F238E27FC236}">
                    <a16:creationId xmlns:a16="http://schemas.microsoft.com/office/drawing/2014/main" xmlns="" id="{2CD5DD0E-35E2-4992-96EF-9746AE056C32}"/>
                  </a:ext>
                </a:extLst>
              </p:cNvPr>
              <p:cNvSpPr>
                <a:spLocks/>
              </p:cNvSpPr>
              <p:nvPr/>
            </p:nvSpPr>
            <p:spPr bwMode="auto">
              <a:xfrm>
                <a:off x="9392658" y="5334000"/>
                <a:ext cx="15" cy="24"/>
              </a:xfrm>
              <a:custGeom>
                <a:avLst/>
                <a:gdLst>
                  <a:gd name="T0" fmla="*/ 0 w 70"/>
                  <a:gd name="T1" fmla="*/ 0 h 108"/>
                  <a:gd name="T2" fmla="*/ 0 w 70"/>
                  <a:gd name="T3" fmla="*/ 0 h 108"/>
                  <a:gd name="T4" fmla="*/ 0 w 70"/>
                  <a:gd name="T5" fmla="*/ 0 h 108"/>
                  <a:gd name="T6" fmla="*/ 0 w 70"/>
                  <a:gd name="T7" fmla="*/ 0 h 108"/>
                  <a:gd name="T8" fmla="*/ 0 w 70"/>
                  <a:gd name="T9" fmla="*/ 0 h 108"/>
                  <a:gd name="T10" fmla="*/ 0 w 70"/>
                  <a:gd name="T11" fmla="*/ 0 h 108"/>
                  <a:gd name="T12" fmla="*/ 0 w 70"/>
                  <a:gd name="T13" fmla="*/ 0 h 108"/>
                  <a:gd name="T14" fmla="*/ 0 w 70"/>
                  <a:gd name="T15" fmla="*/ 0 h 108"/>
                  <a:gd name="T16" fmla="*/ 0 w 70"/>
                  <a:gd name="T17" fmla="*/ 0 h 108"/>
                  <a:gd name="T18" fmla="*/ 0 w 70"/>
                  <a:gd name="T19" fmla="*/ 0 h 108"/>
                  <a:gd name="T20" fmla="*/ 0 w 70"/>
                  <a:gd name="T21" fmla="*/ 0 h 108"/>
                  <a:gd name="T22" fmla="*/ 1 w 70"/>
                  <a:gd name="T23" fmla="*/ 0 h 108"/>
                  <a:gd name="T24" fmla="*/ 1 w 70"/>
                  <a:gd name="T25" fmla="*/ 0 h 108"/>
                  <a:gd name="T26" fmla="*/ 1 w 70"/>
                  <a:gd name="T27" fmla="*/ 1 h 108"/>
                  <a:gd name="T28" fmla="*/ 1 w 70"/>
                  <a:gd name="T29" fmla="*/ 1 h 108"/>
                  <a:gd name="T30" fmla="*/ 0 w 70"/>
                  <a:gd name="T31" fmla="*/ 1 h 108"/>
                  <a:gd name="T32" fmla="*/ 0 w 70"/>
                  <a:gd name="T33" fmla="*/ 1 h 108"/>
                  <a:gd name="T34" fmla="*/ 0 w 70"/>
                  <a:gd name="T35" fmla="*/ 1 h 108"/>
                  <a:gd name="T36" fmla="*/ 0 w 70"/>
                  <a:gd name="T37" fmla="*/ 1 h 108"/>
                  <a:gd name="T38" fmla="*/ 0 w 70"/>
                  <a:gd name="T39" fmla="*/ 1 h 108"/>
                  <a:gd name="T40" fmla="*/ 0 w 70"/>
                  <a:gd name="T41" fmla="*/ 1 h 108"/>
                  <a:gd name="T42" fmla="*/ 0 w 70"/>
                  <a:gd name="T43" fmla="*/ 1 h 108"/>
                  <a:gd name="T44" fmla="*/ 0 w 70"/>
                  <a:gd name="T45" fmla="*/ 1 h 108"/>
                  <a:gd name="T46" fmla="*/ 0 w 70"/>
                  <a:gd name="T47" fmla="*/ 1 h 108"/>
                  <a:gd name="T48" fmla="*/ 0 w 70"/>
                  <a:gd name="T49" fmla="*/ 0 h 108"/>
                  <a:gd name="T50" fmla="*/ 0 w 70"/>
                  <a:gd name="T51" fmla="*/ 0 h 108"/>
                  <a:gd name="T52" fmla="*/ 0 w 70"/>
                  <a:gd name="T53" fmla="*/ 0 h 108"/>
                  <a:gd name="T54" fmla="*/ 0 w 70"/>
                  <a:gd name="T55" fmla="*/ 0 h 108"/>
                  <a:gd name="T56" fmla="*/ 0 w 70"/>
                  <a:gd name="T57" fmla="*/ 0 h 108"/>
                  <a:gd name="T58" fmla="*/ 0 w 70"/>
                  <a:gd name="T59" fmla="*/ 0 h 108"/>
                  <a:gd name="T60" fmla="*/ 0 w 70"/>
                  <a:gd name="T61" fmla="*/ 0 h 108"/>
                  <a:gd name="T62" fmla="*/ 0 w 70"/>
                  <a:gd name="T63" fmla="*/ 0 h 108"/>
                  <a:gd name="T64" fmla="*/ 0 w 70"/>
                  <a:gd name="T65" fmla="*/ 0 h 10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0"/>
                  <a:gd name="T100" fmla="*/ 0 h 108"/>
                  <a:gd name="T101" fmla="*/ 70 w 70"/>
                  <a:gd name="T102" fmla="*/ 108 h 10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0" h="108">
                    <a:moveTo>
                      <a:pt x="1" y="0"/>
                    </a:moveTo>
                    <a:lnTo>
                      <a:pt x="6" y="7"/>
                    </a:lnTo>
                    <a:lnTo>
                      <a:pt x="16" y="10"/>
                    </a:lnTo>
                    <a:lnTo>
                      <a:pt x="18" y="15"/>
                    </a:lnTo>
                    <a:lnTo>
                      <a:pt x="23" y="20"/>
                    </a:lnTo>
                    <a:lnTo>
                      <a:pt x="20" y="19"/>
                    </a:lnTo>
                    <a:lnTo>
                      <a:pt x="25" y="34"/>
                    </a:lnTo>
                    <a:lnTo>
                      <a:pt x="28" y="35"/>
                    </a:lnTo>
                    <a:lnTo>
                      <a:pt x="33" y="41"/>
                    </a:lnTo>
                    <a:lnTo>
                      <a:pt x="33" y="30"/>
                    </a:lnTo>
                    <a:lnTo>
                      <a:pt x="45" y="47"/>
                    </a:lnTo>
                    <a:lnTo>
                      <a:pt x="60" y="51"/>
                    </a:lnTo>
                    <a:lnTo>
                      <a:pt x="68" y="46"/>
                    </a:lnTo>
                    <a:lnTo>
                      <a:pt x="70" y="54"/>
                    </a:lnTo>
                    <a:lnTo>
                      <a:pt x="67" y="67"/>
                    </a:lnTo>
                    <a:lnTo>
                      <a:pt x="53" y="76"/>
                    </a:lnTo>
                    <a:lnTo>
                      <a:pt x="48" y="89"/>
                    </a:lnTo>
                    <a:lnTo>
                      <a:pt x="33" y="108"/>
                    </a:lnTo>
                    <a:lnTo>
                      <a:pt x="31" y="104"/>
                    </a:lnTo>
                    <a:lnTo>
                      <a:pt x="26" y="104"/>
                    </a:lnTo>
                    <a:lnTo>
                      <a:pt x="28" y="96"/>
                    </a:lnTo>
                    <a:lnTo>
                      <a:pt x="26" y="84"/>
                    </a:lnTo>
                    <a:lnTo>
                      <a:pt x="16" y="69"/>
                    </a:lnTo>
                    <a:lnTo>
                      <a:pt x="23" y="64"/>
                    </a:lnTo>
                    <a:lnTo>
                      <a:pt x="25" y="35"/>
                    </a:lnTo>
                    <a:lnTo>
                      <a:pt x="18" y="30"/>
                    </a:lnTo>
                    <a:lnTo>
                      <a:pt x="20" y="32"/>
                    </a:lnTo>
                    <a:lnTo>
                      <a:pt x="20" y="25"/>
                    </a:lnTo>
                    <a:lnTo>
                      <a:pt x="16" y="29"/>
                    </a:lnTo>
                    <a:lnTo>
                      <a:pt x="11" y="20"/>
                    </a:lnTo>
                    <a:lnTo>
                      <a:pt x="10" y="12"/>
                    </a:lnTo>
                    <a:lnTo>
                      <a:pt x="0" y="0"/>
                    </a:lnTo>
                    <a:lnTo>
                      <a:pt x="1" y="0"/>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grpSp>
          <p:nvGrpSpPr>
            <p:cNvPr id="264" name="S_USA">
              <a:extLst>
                <a:ext uri="{FF2B5EF4-FFF2-40B4-BE49-F238E27FC236}">
                  <a16:creationId xmlns:a16="http://schemas.microsoft.com/office/drawing/2014/main" xmlns="" id="{E47B8180-6326-437F-A53F-6837BA69AFFA}"/>
                </a:ext>
              </a:extLst>
            </p:cNvPr>
            <p:cNvGrpSpPr>
              <a:grpSpLocks/>
            </p:cNvGrpSpPr>
            <p:nvPr/>
          </p:nvGrpSpPr>
          <p:grpSpPr bwMode="auto">
            <a:xfrm>
              <a:off x="0" y="1171575"/>
              <a:ext cx="2836185" cy="2333625"/>
              <a:chOff x="0" y="1171575"/>
              <a:chExt cx="296" cy="245"/>
            </a:xfrm>
            <a:solidFill>
              <a:schemeClr val="bg1">
                <a:lumMod val="75000"/>
              </a:schemeClr>
            </a:solidFill>
          </p:grpSpPr>
          <p:sp>
            <p:nvSpPr>
              <p:cNvPr id="511" name="Freeform 32">
                <a:extLst>
                  <a:ext uri="{FF2B5EF4-FFF2-40B4-BE49-F238E27FC236}">
                    <a16:creationId xmlns:a16="http://schemas.microsoft.com/office/drawing/2014/main" xmlns="" id="{BF5035B7-281E-4910-B60F-544709E720D7}"/>
                  </a:ext>
                </a:extLst>
              </p:cNvPr>
              <p:cNvSpPr>
                <a:spLocks/>
              </p:cNvSpPr>
              <p:nvPr/>
            </p:nvSpPr>
            <p:spPr bwMode="auto">
              <a:xfrm>
                <a:off x="126" y="1171722"/>
                <a:ext cx="170" cy="98"/>
              </a:xfrm>
              <a:custGeom>
                <a:avLst/>
                <a:gdLst>
                  <a:gd name="T0" fmla="*/ 4 w 774"/>
                  <a:gd name="T1" fmla="*/ 0 h 450"/>
                  <a:gd name="T2" fmla="*/ 4 w 774"/>
                  <a:gd name="T3" fmla="*/ 0 h 450"/>
                  <a:gd name="T4" fmla="*/ 5 w 774"/>
                  <a:gd name="T5" fmla="*/ 0 h 450"/>
                  <a:gd name="T6" fmla="*/ 5 w 774"/>
                  <a:gd name="T7" fmla="*/ 1 h 450"/>
                  <a:gd name="T8" fmla="*/ 5 w 774"/>
                  <a:gd name="T9" fmla="*/ 1 h 450"/>
                  <a:gd name="T10" fmla="*/ 5 w 774"/>
                  <a:gd name="T11" fmla="*/ 1 h 450"/>
                  <a:gd name="T12" fmla="*/ 5 w 774"/>
                  <a:gd name="T13" fmla="*/ 1 h 450"/>
                  <a:gd name="T14" fmla="*/ 6 w 774"/>
                  <a:gd name="T15" fmla="*/ 1 h 450"/>
                  <a:gd name="T16" fmla="*/ 5 w 774"/>
                  <a:gd name="T17" fmla="*/ 1 h 450"/>
                  <a:gd name="T18" fmla="*/ 5 w 774"/>
                  <a:gd name="T19" fmla="*/ 1 h 450"/>
                  <a:gd name="T20" fmla="*/ 5 w 774"/>
                  <a:gd name="T21" fmla="*/ 2 h 450"/>
                  <a:gd name="T22" fmla="*/ 5 w 774"/>
                  <a:gd name="T23" fmla="*/ 2 h 450"/>
                  <a:gd name="T24" fmla="*/ 6 w 774"/>
                  <a:gd name="T25" fmla="*/ 1 h 450"/>
                  <a:gd name="T26" fmla="*/ 6 w 774"/>
                  <a:gd name="T27" fmla="*/ 1 h 450"/>
                  <a:gd name="T28" fmla="*/ 6 w 774"/>
                  <a:gd name="T29" fmla="*/ 1 h 450"/>
                  <a:gd name="T30" fmla="*/ 6 w 774"/>
                  <a:gd name="T31" fmla="*/ 2 h 450"/>
                  <a:gd name="T32" fmla="*/ 6 w 774"/>
                  <a:gd name="T33" fmla="*/ 2 h 450"/>
                  <a:gd name="T34" fmla="*/ 7 w 774"/>
                  <a:gd name="T35" fmla="*/ 2 h 450"/>
                  <a:gd name="T36" fmla="*/ 7 w 774"/>
                  <a:gd name="T37" fmla="*/ 1 h 450"/>
                  <a:gd name="T38" fmla="*/ 7 w 774"/>
                  <a:gd name="T39" fmla="*/ 1 h 450"/>
                  <a:gd name="T40" fmla="*/ 8 w 774"/>
                  <a:gd name="T41" fmla="*/ 1 h 450"/>
                  <a:gd name="T42" fmla="*/ 8 w 774"/>
                  <a:gd name="T43" fmla="*/ 1 h 450"/>
                  <a:gd name="T44" fmla="*/ 8 w 774"/>
                  <a:gd name="T45" fmla="*/ 1 h 450"/>
                  <a:gd name="T46" fmla="*/ 8 w 774"/>
                  <a:gd name="T47" fmla="*/ 1 h 450"/>
                  <a:gd name="T48" fmla="*/ 8 w 774"/>
                  <a:gd name="T49" fmla="*/ 1 h 450"/>
                  <a:gd name="T50" fmla="*/ 8 w 774"/>
                  <a:gd name="T51" fmla="*/ 2 h 450"/>
                  <a:gd name="T52" fmla="*/ 8 w 774"/>
                  <a:gd name="T53" fmla="*/ 2 h 450"/>
                  <a:gd name="T54" fmla="*/ 7 w 774"/>
                  <a:gd name="T55" fmla="*/ 2 h 450"/>
                  <a:gd name="T56" fmla="*/ 7 w 774"/>
                  <a:gd name="T57" fmla="*/ 2 h 450"/>
                  <a:gd name="T58" fmla="*/ 7 w 774"/>
                  <a:gd name="T59" fmla="*/ 3 h 450"/>
                  <a:gd name="T60" fmla="*/ 7 w 774"/>
                  <a:gd name="T61" fmla="*/ 2 h 450"/>
                  <a:gd name="T62" fmla="*/ 7 w 774"/>
                  <a:gd name="T63" fmla="*/ 2 h 450"/>
                  <a:gd name="T64" fmla="*/ 7 w 774"/>
                  <a:gd name="T65" fmla="*/ 3 h 450"/>
                  <a:gd name="T66" fmla="*/ 6 w 774"/>
                  <a:gd name="T67" fmla="*/ 4 h 450"/>
                  <a:gd name="T68" fmla="*/ 6 w 774"/>
                  <a:gd name="T69" fmla="*/ 5 h 450"/>
                  <a:gd name="T70" fmla="*/ 6 w 774"/>
                  <a:gd name="T71" fmla="*/ 4 h 450"/>
                  <a:gd name="T72" fmla="*/ 6 w 774"/>
                  <a:gd name="T73" fmla="*/ 4 h 450"/>
                  <a:gd name="T74" fmla="*/ 6 w 774"/>
                  <a:gd name="T75" fmla="*/ 4 h 450"/>
                  <a:gd name="T76" fmla="*/ 5 w 774"/>
                  <a:gd name="T77" fmla="*/ 4 h 450"/>
                  <a:gd name="T78" fmla="*/ 5 w 774"/>
                  <a:gd name="T79" fmla="*/ 4 h 450"/>
                  <a:gd name="T80" fmla="*/ 4 w 774"/>
                  <a:gd name="T81" fmla="*/ 4 h 450"/>
                  <a:gd name="T82" fmla="*/ 4 w 774"/>
                  <a:gd name="T83" fmla="*/ 4 h 450"/>
                  <a:gd name="T84" fmla="*/ 4 w 774"/>
                  <a:gd name="T85" fmla="*/ 5 h 450"/>
                  <a:gd name="T86" fmla="*/ 3 w 774"/>
                  <a:gd name="T87" fmla="*/ 4 h 450"/>
                  <a:gd name="T88" fmla="*/ 3 w 774"/>
                  <a:gd name="T89" fmla="*/ 4 h 450"/>
                  <a:gd name="T90" fmla="*/ 3 w 774"/>
                  <a:gd name="T91" fmla="*/ 4 h 450"/>
                  <a:gd name="T92" fmla="*/ 2 w 774"/>
                  <a:gd name="T93" fmla="*/ 4 h 450"/>
                  <a:gd name="T94" fmla="*/ 1 w 774"/>
                  <a:gd name="T95" fmla="*/ 3 h 450"/>
                  <a:gd name="T96" fmla="*/ 1 w 774"/>
                  <a:gd name="T97" fmla="*/ 3 h 450"/>
                  <a:gd name="T98" fmla="*/ 0 w 774"/>
                  <a:gd name="T99" fmla="*/ 3 h 450"/>
                  <a:gd name="T100" fmla="*/ 0 w 774"/>
                  <a:gd name="T101" fmla="*/ 3 h 450"/>
                  <a:gd name="T102" fmla="*/ 0 w 774"/>
                  <a:gd name="T103" fmla="*/ 3 h 450"/>
                  <a:gd name="T104" fmla="*/ 0 w 774"/>
                  <a:gd name="T105" fmla="*/ 3 h 450"/>
                  <a:gd name="T106" fmla="*/ 0 w 774"/>
                  <a:gd name="T107" fmla="*/ 2 h 450"/>
                  <a:gd name="T108" fmla="*/ 0 w 774"/>
                  <a:gd name="T109" fmla="*/ 2 h 450"/>
                  <a:gd name="T110" fmla="*/ 0 w 774"/>
                  <a:gd name="T111" fmla="*/ 2 h 450"/>
                  <a:gd name="T112" fmla="*/ 0 w 774"/>
                  <a:gd name="T113" fmla="*/ 2 h 450"/>
                  <a:gd name="T114" fmla="*/ 0 w 774"/>
                  <a:gd name="T115" fmla="*/ 0 h 450"/>
                  <a:gd name="T116" fmla="*/ 0 w 774"/>
                  <a:gd name="T117" fmla="*/ 0 h 450"/>
                  <a:gd name="T118" fmla="*/ 0 w 774"/>
                  <a:gd name="T119" fmla="*/ 0 h 450"/>
                  <a:gd name="T120" fmla="*/ 0 w 774"/>
                  <a:gd name="T121" fmla="*/ 0 h 45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74"/>
                  <a:gd name="T184" fmla="*/ 0 h 450"/>
                  <a:gd name="T185" fmla="*/ 774 w 774"/>
                  <a:gd name="T186" fmla="*/ 450 h 45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74" h="450">
                    <a:moveTo>
                      <a:pt x="25" y="10"/>
                    </a:moveTo>
                    <a:lnTo>
                      <a:pt x="397" y="10"/>
                    </a:lnTo>
                    <a:lnTo>
                      <a:pt x="402" y="0"/>
                    </a:lnTo>
                    <a:lnTo>
                      <a:pt x="412" y="18"/>
                    </a:lnTo>
                    <a:lnTo>
                      <a:pt x="424" y="18"/>
                    </a:lnTo>
                    <a:lnTo>
                      <a:pt x="445" y="39"/>
                    </a:lnTo>
                    <a:lnTo>
                      <a:pt x="465" y="39"/>
                    </a:lnTo>
                    <a:lnTo>
                      <a:pt x="440" y="62"/>
                    </a:lnTo>
                    <a:lnTo>
                      <a:pt x="454" y="54"/>
                    </a:lnTo>
                    <a:lnTo>
                      <a:pt x="459" y="62"/>
                    </a:lnTo>
                    <a:lnTo>
                      <a:pt x="487" y="54"/>
                    </a:lnTo>
                    <a:lnTo>
                      <a:pt x="487" y="62"/>
                    </a:lnTo>
                    <a:lnTo>
                      <a:pt x="496" y="54"/>
                    </a:lnTo>
                    <a:lnTo>
                      <a:pt x="504" y="62"/>
                    </a:lnTo>
                    <a:lnTo>
                      <a:pt x="539" y="62"/>
                    </a:lnTo>
                    <a:lnTo>
                      <a:pt x="546" y="71"/>
                    </a:lnTo>
                    <a:lnTo>
                      <a:pt x="546" y="84"/>
                    </a:lnTo>
                    <a:lnTo>
                      <a:pt x="504" y="84"/>
                    </a:lnTo>
                    <a:lnTo>
                      <a:pt x="496" y="113"/>
                    </a:lnTo>
                    <a:lnTo>
                      <a:pt x="504" y="101"/>
                    </a:lnTo>
                    <a:lnTo>
                      <a:pt x="496" y="138"/>
                    </a:lnTo>
                    <a:lnTo>
                      <a:pt x="496" y="166"/>
                    </a:lnTo>
                    <a:lnTo>
                      <a:pt x="504" y="166"/>
                    </a:lnTo>
                    <a:lnTo>
                      <a:pt x="509" y="160"/>
                    </a:lnTo>
                    <a:lnTo>
                      <a:pt x="509" y="121"/>
                    </a:lnTo>
                    <a:lnTo>
                      <a:pt x="531" y="92"/>
                    </a:lnTo>
                    <a:lnTo>
                      <a:pt x="531" y="84"/>
                    </a:lnTo>
                    <a:lnTo>
                      <a:pt x="551" y="92"/>
                    </a:lnTo>
                    <a:lnTo>
                      <a:pt x="551" y="113"/>
                    </a:lnTo>
                    <a:lnTo>
                      <a:pt x="546" y="129"/>
                    </a:lnTo>
                    <a:lnTo>
                      <a:pt x="561" y="121"/>
                    </a:lnTo>
                    <a:lnTo>
                      <a:pt x="561" y="138"/>
                    </a:lnTo>
                    <a:lnTo>
                      <a:pt x="573" y="138"/>
                    </a:lnTo>
                    <a:lnTo>
                      <a:pt x="551" y="166"/>
                    </a:lnTo>
                    <a:lnTo>
                      <a:pt x="581" y="166"/>
                    </a:lnTo>
                    <a:lnTo>
                      <a:pt x="616" y="138"/>
                    </a:lnTo>
                    <a:lnTo>
                      <a:pt x="616" y="129"/>
                    </a:lnTo>
                    <a:lnTo>
                      <a:pt x="645" y="129"/>
                    </a:lnTo>
                    <a:lnTo>
                      <a:pt x="645" y="113"/>
                    </a:lnTo>
                    <a:lnTo>
                      <a:pt x="666" y="101"/>
                    </a:lnTo>
                    <a:lnTo>
                      <a:pt x="708" y="101"/>
                    </a:lnTo>
                    <a:lnTo>
                      <a:pt x="723" y="92"/>
                    </a:lnTo>
                    <a:lnTo>
                      <a:pt x="745" y="47"/>
                    </a:lnTo>
                    <a:lnTo>
                      <a:pt x="752" y="54"/>
                    </a:lnTo>
                    <a:lnTo>
                      <a:pt x="759" y="47"/>
                    </a:lnTo>
                    <a:lnTo>
                      <a:pt x="765" y="84"/>
                    </a:lnTo>
                    <a:lnTo>
                      <a:pt x="774" y="92"/>
                    </a:lnTo>
                    <a:lnTo>
                      <a:pt x="774" y="101"/>
                    </a:lnTo>
                    <a:lnTo>
                      <a:pt x="765" y="113"/>
                    </a:lnTo>
                    <a:lnTo>
                      <a:pt x="752" y="113"/>
                    </a:lnTo>
                    <a:lnTo>
                      <a:pt x="715" y="145"/>
                    </a:lnTo>
                    <a:lnTo>
                      <a:pt x="723" y="166"/>
                    </a:lnTo>
                    <a:lnTo>
                      <a:pt x="730" y="160"/>
                    </a:lnTo>
                    <a:lnTo>
                      <a:pt x="730" y="175"/>
                    </a:lnTo>
                    <a:lnTo>
                      <a:pt x="708" y="166"/>
                    </a:lnTo>
                    <a:lnTo>
                      <a:pt x="678" y="183"/>
                    </a:lnTo>
                    <a:lnTo>
                      <a:pt x="671" y="220"/>
                    </a:lnTo>
                    <a:lnTo>
                      <a:pt x="666" y="213"/>
                    </a:lnTo>
                    <a:lnTo>
                      <a:pt x="666" y="220"/>
                    </a:lnTo>
                    <a:lnTo>
                      <a:pt x="658" y="250"/>
                    </a:lnTo>
                    <a:lnTo>
                      <a:pt x="658" y="234"/>
                    </a:lnTo>
                    <a:lnTo>
                      <a:pt x="645" y="220"/>
                    </a:lnTo>
                    <a:lnTo>
                      <a:pt x="645" y="203"/>
                    </a:lnTo>
                    <a:lnTo>
                      <a:pt x="638" y="220"/>
                    </a:lnTo>
                    <a:lnTo>
                      <a:pt x="658" y="277"/>
                    </a:lnTo>
                    <a:lnTo>
                      <a:pt x="645" y="294"/>
                    </a:lnTo>
                    <a:lnTo>
                      <a:pt x="588" y="339"/>
                    </a:lnTo>
                    <a:lnTo>
                      <a:pt x="581" y="361"/>
                    </a:lnTo>
                    <a:lnTo>
                      <a:pt x="596" y="422"/>
                    </a:lnTo>
                    <a:lnTo>
                      <a:pt x="596" y="450"/>
                    </a:lnTo>
                    <a:lnTo>
                      <a:pt x="588" y="450"/>
                    </a:lnTo>
                    <a:lnTo>
                      <a:pt x="561" y="422"/>
                    </a:lnTo>
                    <a:lnTo>
                      <a:pt x="561" y="385"/>
                    </a:lnTo>
                    <a:lnTo>
                      <a:pt x="546" y="368"/>
                    </a:lnTo>
                    <a:lnTo>
                      <a:pt x="531" y="376"/>
                    </a:lnTo>
                    <a:lnTo>
                      <a:pt x="531" y="368"/>
                    </a:lnTo>
                    <a:lnTo>
                      <a:pt x="480" y="368"/>
                    </a:lnTo>
                    <a:lnTo>
                      <a:pt x="465" y="376"/>
                    </a:lnTo>
                    <a:lnTo>
                      <a:pt x="480" y="385"/>
                    </a:lnTo>
                    <a:lnTo>
                      <a:pt x="454" y="385"/>
                    </a:lnTo>
                    <a:lnTo>
                      <a:pt x="445" y="376"/>
                    </a:lnTo>
                    <a:lnTo>
                      <a:pt x="418" y="376"/>
                    </a:lnTo>
                    <a:lnTo>
                      <a:pt x="402" y="385"/>
                    </a:lnTo>
                    <a:lnTo>
                      <a:pt x="370" y="415"/>
                    </a:lnTo>
                    <a:lnTo>
                      <a:pt x="370" y="442"/>
                    </a:lnTo>
                    <a:lnTo>
                      <a:pt x="340" y="437"/>
                    </a:lnTo>
                    <a:lnTo>
                      <a:pt x="311" y="376"/>
                    </a:lnTo>
                    <a:lnTo>
                      <a:pt x="296" y="376"/>
                    </a:lnTo>
                    <a:lnTo>
                      <a:pt x="291" y="385"/>
                    </a:lnTo>
                    <a:lnTo>
                      <a:pt x="283" y="385"/>
                    </a:lnTo>
                    <a:lnTo>
                      <a:pt x="269" y="376"/>
                    </a:lnTo>
                    <a:lnTo>
                      <a:pt x="269" y="361"/>
                    </a:lnTo>
                    <a:lnTo>
                      <a:pt x="248" y="339"/>
                    </a:lnTo>
                    <a:lnTo>
                      <a:pt x="177" y="353"/>
                    </a:lnTo>
                    <a:lnTo>
                      <a:pt x="127" y="331"/>
                    </a:lnTo>
                    <a:lnTo>
                      <a:pt x="105" y="331"/>
                    </a:lnTo>
                    <a:lnTo>
                      <a:pt x="90" y="316"/>
                    </a:lnTo>
                    <a:lnTo>
                      <a:pt x="83" y="316"/>
                    </a:lnTo>
                    <a:lnTo>
                      <a:pt x="83" y="301"/>
                    </a:lnTo>
                    <a:lnTo>
                      <a:pt x="48" y="294"/>
                    </a:lnTo>
                    <a:lnTo>
                      <a:pt x="48" y="286"/>
                    </a:lnTo>
                    <a:lnTo>
                      <a:pt x="35" y="266"/>
                    </a:lnTo>
                    <a:lnTo>
                      <a:pt x="35" y="250"/>
                    </a:lnTo>
                    <a:lnTo>
                      <a:pt x="25" y="250"/>
                    </a:lnTo>
                    <a:lnTo>
                      <a:pt x="25" y="242"/>
                    </a:lnTo>
                    <a:lnTo>
                      <a:pt x="35" y="242"/>
                    </a:lnTo>
                    <a:lnTo>
                      <a:pt x="35" y="234"/>
                    </a:lnTo>
                    <a:lnTo>
                      <a:pt x="20" y="234"/>
                    </a:lnTo>
                    <a:lnTo>
                      <a:pt x="25" y="234"/>
                    </a:lnTo>
                    <a:lnTo>
                      <a:pt x="6" y="213"/>
                    </a:lnTo>
                    <a:lnTo>
                      <a:pt x="6" y="203"/>
                    </a:lnTo>
                    <a:lnTo>
                      <a:pt x="0" y="197"/>
                    </a:lnTo>
                    <a:lnTo>
                      <a:pt x="6" y="166"/>
                    </a:lnTo>
                    <a:lnTo>
                      <a:pt x="0" y="138"/>
                    </a:lnTo>
                    <a:lnTo>
                      <a:pt x="6" y="71"/>
                    </a:lnTo>
                    <a:lnTo>
                      <a:pt x="0" y="23"/>
                    </a:lnTo>
                    <a:lnTo>
                      <a:pt x="20" y="23"/>
                    </a:lnTo>
                    <a:lnTo>
                      <a:pt x="20" y="47"/>
                    </a:lnTo>
                    <a:lnTo>
                      <a:pt x="25" y="47"/>
                    </a:lnTo>
                    <a:lnTo>
                      <a:pt x="25" y="1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512" name="Freeform 33">
                <a:extLst>
                  <a:ext uri="{FF2B5EF4-FFF2-40B4-BE49-F238E27FC236}">
                    <a16:creationId xmlns:a16="http://schemas.microsoft.com/office/drawing/2014/main" xmlns="" id="{149492FE-1B75-4015-A66F-6CCFFD6B5578}"/>
                  </a:ext>
                </a:extLst>
              </p:cNvPr>
              <p:cNvSpPr>
                <a:spLocks/>
              </p:cNvSpPr>
              <p:nvPr/>
            </p:nvSpPr>
            <p:spPr bwMode="auto">
              <a:xfrm>
                <a:off x="0" y="1171575"/>
                <a:ext cx="109" cy="122"/>
              </a:xfrm>
              <a:custGeom>
                <a:avLst/>
                <a:gdLst>
                  <a:gd name="T0" fmla="*/ 5 w 494"/>
                  <a:gd name="T1" fmla="*/ 5 h 559"/>
                  <a:gd name="T2" fmla="*/ 5 w 494"/>
                  <a:gd name="T3" fmla="*/ 5 h 559"/>
                  <a:gd name="T4" fmla="*/ 5 w 494"/>
                  <a:gd name="T5" fmla="*/ 4 h 559"/>
                  <a:gd name="T6" fmla="*/ 4 w 494"/>
                  <a:gd name="T7" fmla="*/ 5 h 559"/>
                  <a:gd name="T8" fmla="*/ 4 w 494"/>
                  <a:gd name="T9" fmla="*/ 4 h 559"/>
                  <a:gd name="T10" fmla="*/ 4 w 494"/>
                  <a:gd name="T11" fmla="*/ 1 h 559"/>
                  <a:gd name="T12" fmla="*/ 3 w 494"/>
                  <a:gd name="T13" fmla="*/ 1 h 559"/>
                  <a:gd name="T14" fmla="*/ 3 w 494"/>
                  <a:gd name="T15" fmla="*/ 1 h 559"/>
                  <a:gd name="T16" fmla="*/ 2 w 494"/>
                  <a:gd name="T17" fmla="*/ 0 h 559"/>
                  <a:gd name="T18" fmla="*/ 2 w 494"/>
                  <a:gd name="T19" fmla="*/ 0 h 559"/>
                  <a:gd name="T20" fmla="*/ 2 w 494"/>
                  <a:gd name="T21" fmla="*/ 0 h 559"/>
                  <a:gd name="T22" fmla="*/ 1 w 494"/>
                  <a:gd name="T23" fmla="*/ 0 h 559"/>
                  <a:gd name="T24" fmla="*/ 1 w 494"/>
                  <a:gd name="T25" fmla="*/ 1 h 559"/>
                  <a:gd name="T26" fmla="*/ 0 w 494"/>
                  <a:gd name="T27" fmla="*/ 1 h 559"/>
                  <a:gd name="T28" fmla="*/ 0 w 494"/>
                  <a:gd name="T29" fmla="*/ 2 h 559"/>
                  <a:gd name="T30" fmla="*/ 1 w 494"/>
                  <a:gd name="T31" fmla="*/ 2 h 559"/>
                  <a:gd name="T32" fmla="*/ 0 w 494"/>
                  <a:gd name="T33" fmla="*/ 2 h 559"/>
                  <a:gd name="T34" fmla="*/ 0 w 494"/>
                  <a:gd name="T35" fmla="*/ 2 h 559"/>
                  <a:gd name="T36" fmla="*/ 0 w 494"/>
                  <a:gd name="T37" fmla="*/ 2 h 559"/>
                  <a:gd name="T38" fmla="*/ 0 w 494"/>
                  <a:gd name="T39" fmla="*/ 3 h 559"/>
                  <a:gd name="T40" fmla="*/ 1 w 494"/>
                  <a:gd name="T41" fmla="*/ 3 h 559"/>
                  <a:gd name="T42" fmla="*/ 1 w 494"/>
                  <a:gd name="T43" fmla="*/ 3 h 559"/>
                  <a:gd name="T44" fmla="*/ 1 w 494"/>
                  <a:gd name="T45" fmla="*/ 3 h 559"/>
                  <a:gd name="T46" fmla="*/ 0 w 494"/>
                  <a:gd name="T47" fmla="*/ 3 h 559"/>
                  <a:gd name="T48" fmla="*/ 0 w 494"/>
                  <a:gd name="T49" fmla="*/ 4 h 559"/>
                  <a:gd name="T50" fmla="*/ 1 w 494"/>
                  <a:gd name="T51" fmla="*/ 4 h 559"/>
                  <a:gd name="T52" fmla="*/ 1 w 494"/>
                  <a:gd name="T53" fmla="*/ 5 h 559"/>
                  <a:gd name="T54" fmla="*/ 1 w 494"/>
                  <a:gd name="T55" fmla="*/ 5 h 559"/>
                  <a:gd name="T56" fmla="*/ 1 w 494"/>
                  <a:gd name="T57" fmla="*/ 5 h 559"/>
                  <a:gd name="T58" fmla="*/ 1 w 494"/>
                  <a:gd name="T59" fmla="*/ 5 h 559"/>
                  <a:gd name="T60" fmla="*/ 0 w 494"/>
                  <a:gd name="T61" fmla="*/ 6 h 559"/>
                  <a:gd name="T62" fmla="*/ 1 w 494"/>
                  <a:gd name="T63" fmla="*/ 5 h 559"/>
                  <a:gd name="T64" fmla="*/ 2 w 494"/>
                  <a:gd name="T65" fmla="*/ 5 h 559"/>
                  <a:gd name="T66" fmla="*/ 2 w 494"/>
                  <a:gd name="T67" fmla="*/ 5 h 559"/>
                  <a:gd name="T68" fmla="*/ 2 w 494"/>
                  <a:gd name="T69" fmla="*/ 4 h 559"/>
                  <a:gd name="T70" fmla="*/ 2 w 494"/>
                  <a:gd name="T71" fmla="*/ 4 h 559"/>
                  <a:gd name="T72" fmla="*/ 2 w 494"/>
                  <a:gd name="T73" fmla="*/ 4 h 559"/>
                  <a:gd name="T74" fmla="*/ 2 w 494"/>
                  <a:gd name="T75" fmla="*/ 5 h 559"/>
                  <a:gd name="T76" fmla="*/ 3 w 494"/>
                  <a:gd name="T77" fmla="*/ 4 h 559"/>
                  <a:gd name="T78" fmla="*/ 3 w 494"/>
                  <a:gd name="T79" fmla="*/ 4 h 559"/>
                  <a:gd name="T80" fmla="*/ 3 w 494"/>
                  <a:gd name="T81" fmla="*/ 4 h 559"/>
                  <a:gd name="T82" fmla="*/ 4 w 494"/>
                  <a:gd name="T83" fmla="*/ 4 h 559"/>
                  <a:gd name="T84" fmla="*/ 4 w 494"/>
                  <a:gd name="T85" fmla="*/ 4 h 559"/>
                  <a:gd name="T86" fmla="*/ 5 w 494"/>
                  <a:gd name="T87" fmla="*/ 5 h 559"/>
                  <a:gd name="T88" fmla="*/ 5 w 494"/>
                  <a:gd name="T89" fmla="*/ 5 h 559"/>
                  <a:gd name="T90" fmla="*/ 5 w 494"/>
                  <a:gd name="T91" fmla="*/ 5 h 559"/>
                  <a:gd name="T92" fmla="*/ 5 w 494"/>
                  <a:gd name="T93" fmla="*/ 5 h 559"/>
                  <a:gd name="T94" fmla="*/ 5 w 494"/>
                  <a:gd name="T95" fmla="*/ 5 h 559"/>
                  <a:gd name="T96" fmla="*/ 5 w 494"/>
                  <a:gd name="T97" fmla="*/ 5 h 559"/>
                  <a:gd name="T98" fmla="*/ 5 w 494"/>
                  <a:gd name="T99" fmla="*/ 6 h 559"/>
                  <a:gd name="T100" fmla="*/ 5 w 494"/>
                  <a:gd name="T101" fmla="*/ 5 h 559"/>
                  <a:gd name="T102" fmla="*/ 5 w 494"/>
                  <a:gd name="T103" fmla="*/ 5 h 559"/>
                  <a:gd name="T104" fmla="*/ 5 w 494"/>
                  <a:gd name="T105" fmla="*/ 6 h 559"/>
                  <a:gd name="T106" fmla="*/ 5 w 494"/>
                  <a:gd name="T107" fmla="*/ 6 h 55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94"/>
                  <a:gd name="T163" fmla="*/ 0 h 559"/>
                  <a:gd name="T164" fmla="*/ 494 w 494"/>
                  <a:gd name="T165" fmla="*/ 559 h 55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94" h="559">
                    <a:moveTo>
                      <a:pt x="494" y="546"/>
                    </a:moveTo>
                    <a:lnTo>
                      <a:pt x="494" y="516"/>
                    </a:lnTo>
                    <a:lnTo>
                      <a:pt x="474" y="494"/>
                    </a:lnTo>
                    <a:lnTo>
                      <a:pt x="446" y="440"/>
                    </a:lnTo>
                    <a:lnTo>
                      <a:pt x="439" y="440"/>
                    </a:lnTo>
                    <a:lnTo>
                      <a:pt x="431" y="411"/>
                    </a:lnTo>
                    <a:lnTo>
                      <a:pt x="419" y="428"/>
                    </a:lnTo>
                    <a:lnTo>
                      <a:pt x="402" y="435"/>
                    </a:lnTo>
                    <a:lnTo>
                      <a:pt x="382" y="405"/>
                    </a:lnTo>
                    <a:lnTo>
                      <a:pt x="382" y="395"/>
                    </a:lnTo>
                    <a:lnTo>
                      <a:pt x="353" y="405"/>
                    </a:lnTo>
                    <a:lnTo>
                      <a:pt x="353" y="74"/>
                    </a:lnTo>
                    <a:lnTo>
                      <a:pt x="332" y="53"/>
                    </a:lnTo>
                    <a:lnTo>
                      <a:pt x="302" y="65"/>
                    </a:lnTo>
                    <a:lnTo>
                      <a:pt x="291" y="53"/>
                    </a:lnTo>
                    <a:lnTo>
                      <a:pt x="270" y="53"/>
                    </a:lnTo>
                    <a:lnTo>
                      <a:pt x="248" y="38"/>
                    </a:lnTo>
                    <a:lnTo>
                      <a:pt x="213" y="38"/>
                    </a:lnTo>
                    <a:lnTo>
                      <a:pt x="206" y="21"/>
                    </a:lnTo>
                    <a:lnTo>
                      <a:pt x="176" y="21"/>
                    </a:lnTo>
                    <a:lnTo>
                      <a:pt x="168" y="8"/>
                    </a:lnTo>
                    <a:lnTo>
                      <a:pt x="149" y="0"/>
                    </a:lnTo>
                    <a:lnTo>
                      <a:pt x="132" y="21"/>
                    </a:lnTo>
                    <a:lnTo>
                      <a:pt x="90" y="45"/>
                    </a:lnTo>
                    <a:lnTo>
                      <a:pt x="84" y="45"/>
                    </a:lnTo>
                    <a:lnTo>
                      <a:pt x="62" y="65"/>
                    </a:lnTo>
                    <a:lnTo>
                      <a:pt x="57" y="104"/>
                    </a:lnTo>
                    <a:lnTo>
                      <a:pt x="20" y="111"/>
                    </a:lnTo>
                    <a:lnTo>
                      <a:pt x="13" y="127"/>
                    </a:lnTo>
                    <a:lnTo>
                      <a:pt x="49" y="156"/>
                    </a:lnTo>
                    <a:lnTo>
                      <a:pt x="77" y="201"/>
                    </a:lnTo>
                    <a:lnTo>
                      <a:pt x="77" y="210"/>
                    </a:lnTo>
                    <a:lnTo>
                      <a:pt x="49" y="210"/>
                    </a:lnTo>
                    <a:lnTo>
                      <a:pt x="49" y="195"/>
                    </a:lnTo>
                    <a:lnTo>
                      <a:pt x="42" y="195"/>
                    </a:lnTo>
                    <a:lnTo>
                      <a:pt x="5" y="210"/>
                    </a:lnTo>
                    <a:lnTo>
                      <a:pt x="0" y="232"/>
                    </a:lnTo>
                    <a:lnTo>
                      <a:pt x="13" y="240"/>
                    </a:lnTo>
                    <a:lnTo>
                      <a:pt x="13" y="253"/>
                    </a:lnTo>
                    <a:lnTo>
                      <a:pt x="35" y="270"/>
                    </a:lnTo>
                    <a:lnTo>
                      <a:pt x="62" y="270"/>
                    </a:lnTo>
                    <a:lnTo>
                      <a:pt x="84" y="253"/>
                    </a:lnTo>
                    <a:lnTo>
                      <a:pt x="84" y="270"/>
                    </a:lnTo>
                    <a:lnTo>
                      <a:pt x="90" y="285"/>
                    </a:lnTo>
                    <a:lnTo>
                      <a:pt x="84" y="306"/>
                    </a:lnTo>
                    <a:lnTo>
                      <a:pt x="62" y="306"/>
                    </a:lnTo>
                    <a:lnTo>
                      <a:pt x="57" y="314"/>
                    </a:lnTo>
                    <a:lnTo>
                      <a:pt x="42" y="314"/>
                    </a:lnTo>
                    <a:lnTo>
                      <a:pt x="20" y="359"/>
                    </a:lnTo>
                    <a:lnTo>
                      <a:pt x="49" y="411"/>
                    </a:lnTo>
                    <a:lnTo>
                      <a:pt x="57" y="411"/>
                    </a:lnTo>
                    <a:lnTo>
                      <a:pt x="77" y="405"/>
                    </a:lnTo>
                    <a:lnTo>
                      <a:pt x="77" y="435"/>
                    </a:lnTo>
                    <a:lnTo>
                      <a:pt x="84" y="440"/>
                    </a:lnTo>
                    <a:lnTo>
                      <a:pt x="106" y="440"/>
                    </a:lnTo>
                    <a:lnTo>
                      <a:pt x="119" y="448"/>
                    </a:lnTo>
                    <a:lnTo>
                      <a:pt x="119" y="440"/>
                    </a:lnTo>
                    <a:lnTo>
                      <a:pt x="132" y="440"/>
                    </a:lnTo>
                    <a:lnTo>
                      <a:pt x="132" y="479"/>
                    </a:lnTo>
                    <a:lnTo>
                      <a:pt x="90" y="516"/>
                    </a:lnTo>
                    <a:lnTo>
                      <a:pt x="62" y="526"/>
                    </a:lnTo>
                    <a:lnTo>
                      <a:pt x="35" y="554"/>
                    </a:lnTo>
                    <a:lnTo>
                      <a:pt x="42" y="559"/>
                    </a:lnTo>
                    <a:lnTo>
                      <a:pt x="119" y="516"/>
                    </a:lnTo>
                    <a:lnTo>
                      <a:pt x="142" y="485"/>
                    </a:lnTo>
                    <a:lnTo>
                      <a:pt x="184" y="448"/>
                    </a:lnTo>
                    <a:lnTo>
                      <a:pt x="189" y="440"/>
                    </a:lnTo>
                    <a:lnTo>
                      <a:pt x="176" y="435"/>
                    </a:lnTo>
                    <a:lnTo>
                      <a:pt x="206" y="405"/>
                    </a:lnTo>
                    <a:lnTo>
                      <a:pt x="206" y="388"/>
                    </a:lnTo>
                    <a:lnTo>
                      <a:pt x="226" y="368"/>
                    </a:lnTo>
                    <a:lnTo>
                      <a:pt x="233" y="368"/>
                    </a:lnTo>
                    <a:lnTo>
                      <a:pt x="218" y="388"/>
                    </a:lnTo>
                    <a:lnTo>
                      <a:pt x="213" y="411"/>
                    </a:lnTo>
                    <a:lnTo>
                      <a:pt x="218" y="428"/>
                    </a:lnTo>
                    <a:lnTo>
                      <a:pt x="213" y="435"/>
                    </a:lnTo>
                    <a:lnTo>
                      <a:pt x="218" y="435"/>
                    </a:lnTo>
                    <a:lnTo>
                      <a:pt x="248" y="411"/>
                    </a:lnTo>
                    <a:lnTo>
                      <a:pt x="255" y="411"/>
                    </a:lnTo>
                    <a:lnTo>
                      <a:pt x="261" y="395"/>
                    </a:lnTo>
                    <a:lnTo>
                      <a:pt x="255" y="374"/>
                    </a:lnTo>
                    <a:lnTo>
                      <a:pt x="310" y="405"/>
                    </a:lnTo>
                    <a:lnTo>
                      <a:pt x="338" y="405"/>
                    </a:lnTo>
                    <a:lnTo>
                      <a:pt x="360" y="411"/>
                    </a:lnTo>
                    <a:lnTo>
                      <a:pt x="374" y="411"/>
                    </a:lnTo>
                    <a:lnTo>
                      <a:pt x="374" y="428"/>
                    </a:lnTo>
                    <a:lnTo>
                      <a:pt x="419" y="462"/>
                    </a:lnTo>
                    <a:lnTo>
                      <a:pt x="439" y="516"/>
                    </a:lnTo>
                    <a:lnTo>
                      <a:pt x="431" y="472"/>
                    </a:lnTo>
                    <a:lnTo>
                      <a:pt x="426" y="462"/>
                    </a:lnTo>
                    <a:lnTo>
                      <a:pt x="431" y="462"/>
                    </a:lnTo>
                    <a:lnTo>
                      <a:pt x="431" y="440"/>
                    </a:lnTo>
                    <a:lnTo>
                      <a:pt x="439" y="485"/>
                    </a:lnTo>
                    <a:lnTo>
                      <a:pt x="446" y="479"/>
                    </a:lnTo>
                    <a:lnTo>
                      <a:pt x="467" y="494"/>
                    </a:lnTo>
                    <a:lnTo>
                      <a:pt x="446" y="485"/>
                    </a:lnTo>
                    <a:lnTo>
                      <a:pt x="446" y="516"/>
                    </a:lnTo>
                    <a:lnTo>
                      <a:pt x="461" y="509"/>
                    </a:lnTo>
                    <a:lnTo>
                      <a:pt x="461" y="526"/>
                    </a:lnTo>
                    <a:lnTo>
                      <a:pt x="474" y="554"/>
                    </a:lnTo>
                    <a:lnTo>
                      <a:pt x="474" y="531"/>
                    </a:lnTo>
                    <a:lnTo>
                      <a:pt x="467" y="516"/>
                    </a:lnTo>
                    <a:lnTo>
                      <a:pt x="474" y="516"/>
                    </a:lnTo>
                    <a:lnTo>
                      <a:pt x="474" y="526"/>
                    </a:lnTo>
                    <a:lnTo>
                      <a:pt x="488" y="554"/>
                    </a:lnTo>
                    <a:lnTo>
                      <a:pt x="494" y="546"/>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sp>
          <p:nvSpPr>
            <p:cNvPr id="265" name="S_MEX">
              <a:extLst>
                <a:ext uri="{FF2B5EF4-FFF2-40B4-BE49-F238E27FC236}">
                  <a16:creationId xmlns:a16="http://schemas.microsoft.com/office/drawing/2014/main" xmlns="" id="{CB87C3BF-5B4A-46C7-A394-41CAC8F001CA}"/>
                </a:ext>
              </a:extLst>
            </p:cNvPr>
            <p:cNvSpPr>
              <a:spLocks/>
            </p:cNvSpPr>
            <p:nvPr/>
          </p:nvSpPr>
          <p:spPr bwMode="auto">
            <a:xfrm>
              <a:off x="1427581" y="3257550"/>
              <a:ext cx="841892" cy="600075"/>
            </a:xfrm>
            <a:custGeom>
              <a:avLst/>
              <a:gdLst>
                <a:gd name="T0" fmla="*/ 1144324294 w 398"/>
                <a:gd name="T1" fmla="*/ 576701465 h 286"/>
                <a:gd name="T2" fmla="*/ 1170936083 w 398"/>
                <a:gd name="T3" fmla="*/ 779205710 h 286"/>
                <a:gd name="T4" fmla="*/ 1237465555 w 398"/>
                <a:gd name="T5" fmla="*/ 1008125832 h 286"/>
                <a:gd name="T6" fmla="*/ 1552378041 w 398"/>
                <a:gd name="T7" fmla="*/ 1008125832 h 286"/>
                <a:gd name="T8" fmla="*/ 1552378041 w 398"/>
                <a:gd name="T9" fmla="*/ 942090334 h 286"/>
                <a:gd name="T10" fmla="*/ 1738662669 w 398"/>
                <a:gd name="T11" fmla="*/ 779205710 h 286"/>
                <a:gd name="T12" fmla="*/ 1738662669 w 398"/>
                <a:gd name="T13" fmla="*/ 1030135566 h 286"/>
                <a:gd name="T14" fmla="*/ 1667695792 w 398"/>
                <a:gd name="T15" fmla="*/ 1030135566 h 286"/>
                <a:gd name="T16" fmla="*/ 1512458252 w 398"/>
                <a:gd name="T17" fmla="*/ 1074159232 h 286"/>
                <a:gd name="T18" fmla="*/ 1512458252 w 398"/>
                <a:gd name="T19" fmla="*/ 1140194992 h 286"/>
                <a:gd name="T20" fmla="*/ 1366091307 w 398"/>
                <a:gd name="T21" fmla="*/ 1140194992 h 286"/>
                <a:gd name="T22" fmla="*/ 1237465555 w 398"/>
                <a:gd name="T23" fmla="*/ 1197424498 h 286"/>
                <a:gd name="T24" fmla="*/ 949166701 w 398"/>
                <a:gd name="T25" fmla="*/ 1074159232 h 286"/>
                <a:gd name="T26" fmla="*/ 793929160 w 398"/>
                <a:gd name="T27" fmla="*/ 1030135566 h 286"/>
                <a:gd name="T28" fmla="*/ 660870216 w 398"/>
                <a:gd name="T29" fmla="*/ 871652889 h 286"/>
                <a:gd name="T30" fmla="*/ 660870216 w 398"/>
                <a:gd name="T31" fmla="*/ 739586090 h 286"/>
                <a:gd name="T32" fmla="*/ 443536263 w 398"/>
                <a:gd name="T33" fmla="*/ 501861943 h 286"/>
                <a:gd name="T34" fmla="*/ 377006791 w 398"/>
                <a:gd name="T35" fmla="*/ 378596939 h 286"/>
                <a:gd name="T36" fmla="*/ 319345810 w 398"/>
                <a:gd name="T37" fmla="*/ 334573273 h 286"/>
                <a:gd name="T38" fmla="*/ 199590588 w 398"/>
                <a:gd name="T39" fmla="*/ 105655151 h 286"/>
                <a:gd name="T40" fmla="*/ 124190487 w 398"/>
                <a:gd name="T41" fmla="*/ 171688584 h 286"/>
                <a:gd name="T42" fmla="*/ 412489176 w 398"/>
                <a:gd name="T43" fmla="*/ 607517192 h 286"/>
                <a:gd name="T44" fmla="*/ 412489176 w 398"/>
                <a:gd name="T45" fmla="*/ 708768265 h 286"/>
                <a:gd name="T46" fmla="*/ 288298723 w 398"/>
                <a:gd name="T47" fmla="*/ 532677669 h 286"/>
                <a:gd name="T48" fmla="*/ 124190487 w 398"/>
                <a:gd name="T49" fmla="*/ 409412665 h 286"/>
                <a:gd name="T50" fmla="*/ 124190487 w 398"/>
                <a:gd name="T51" fmla="*/ 378596939 h 286"/>
                <a:gd name="T52" fmla="*/ 70964803 w 398"/>
                <a:gd name="T53" fmla="*/ 198102363 h 286"/>
                <a:gd name="T54" fmla="*/ 102013996 w 398"/>
                <a:gd name="T55" fmla="*/ 0 h 286"/>
                <a:gd name="T56" fmla="*/ 629821023 w 398"/>
                <a:gd name="T57" fmla="*/ 44023682 h 286"/>
                <a:gd name="T58" fmla="*/ 731834986 w 398"/>
                <a:gd name="T59" fmla="*/ 198102363 h 286"/>
                <a:gd name="T60" fmla="*/ 829413651 w 398"/>
                <a:gd name="T61" fmla="*/ 246527975 h 286"/>
                <a:gd name="T62" fmla="*/ 918119614 w 398"/>
                <a:gd name="T63" fmla="*/ 198102363 h 286"/>
                <a:gd name="T64" fmla="*/ 1170936083 w 398"/>
                <a:gd name="T65" fmla="*/ 501861943 h 2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98"/>
                <a:gd name="T100" fmla="*/ 0 h 286"/>
                <a:gd name="T101" fmla="*/ 398 w 398"/>
                <a:gd name="T102" fmla="*/ 286 h 2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98" h="286">
                  <a:moveTo>
                    <a:pt x="264" y="114"/>
                  </a:moveTo>
                  <a:lnTo>
                    <a:pt x="258" y="131"/>
                  </a:lnTo>
                  <a:lnTo>
                    <a:pt x="258" y="168"/>
                  </a:lnTo>
                  <a:lnTo>
                    <a:pt x="264" y="177"/>
                  </a:lnTo>
                  <a:lnTo>
                    <a:pt x="264" y="183"/>
                  </a:lnTo>
                  <a:lnTo>
                    <a:pt x="279" y="229"/>
                  </a:lnTo>
                  <a:lnTo>
                    <a:pt x="308" y="234"/>
                  </a:lnTo>
                  <a:lnTo>
                    <a:pt x="350" y="229"/>
                  </a:lnTo>
                  <a:lnTo>
                    <a:pt x="341" y="229"/>
                  </a:lnTo>
                  <a:lnTo>
                    <a:pt x="350" y="214"/>
                  </a:lnTo>
                  <a:lnTo>
                    <a:pt x="355" y="183"/>
                  </a:lnTo>
                  <a:lnTo>
                    <a:pt x="392" y="177"/>
                  </a:lnTo>
                  <a:lnTo>
                    <a:pt x="398" y="183"/>
                  </a:lnTo>
                  <a:lnTo>
                    <a:pt x="392" y="234"/>
                  </a:lnTo>
                  <a:lnTo>
                    <a:pt x="383" y="229"/>
                  </a:lnTo>
                  <a:lnTo>
                    <a:pt x="376" y="234"/>
                  </a:lnTo>
                  <a:lnTo>
                    <a:pt x="350" y="234"/>
                  </a:lnTo>
                  <a:lnTo>
                    <a:pt x="341" y="244"/>
                  </a:lnTo>
                  <a:lnTo>
                    <a:pt x="355" y="259"/>
                  </a:lnTo>
                  <a:lnTo>
                    <a:pt x="341" y="259"/>
                  </a:lnTo>
                  <a:lnTo>
                    <a:pt x="335" y="286"/>
                  </a:lnTo>
                  <a:lnTo>
                    <a:pt x="308" y="259"/>
                  </a:lnTo>
                  <a:lnTo>
                    <a:pt x="293" y="259"/>
                  </a:lnTo>
                  <a:lnTo>
                    <a:pt x="279" y="272"/>
                  </a:lnTo>
                  <a:lnTo>
                    <a:pt x="258" y="259"/>
                  </a:lnTo>
                  <a:lnTo>
                    <a:pt x="214" y="244"/>
                  </a:lnTo>
                  <a:lnTo>
                    <a:pt x="207" y="234"/>
                  </a:lnTo>
                  <a:lnTo>
                    <a:pt x="179" y="234"/>
                  </a:lnTo>
                  <a:lnTo>
                    <a:pt x="165" y="214"/>
                  </a:lnTo>
                  <a:lnTo>
                    <a:pt x="149" y="198"/>
                  </a:lnTo>
                  <a:lnTo>
                    <a:pt x="165" y="183"/>
                  </a:lnTo>
                  <a:lnTo>
                    <a:pt x="149" y="168"/>
                  </a:lnTo>
                  <a:lnTo>
                    <a:pt x="122" y="121"/>
                  </a:lnTo>
                  <a:lnTo>
                    <a:pt x="100" y="114"/>
                  </a:lnTo>
                  <a:lnTo>
                    <a:pt x="100" y="108"/>
                  </a:lnTo>
                  <a:lnTo>
                    <a:pt x="85" y="86"/>
                  </a:lnTo>
                  <a:lnTo>
                    <a:pt x="85" y="76"/>
                  </a:lnTo>
                  <a:lnTo>
                    <a:pt x="72" y="76"/>
                  </a:lnTo>
                  <a:lnTo>
                    <a:pt x="50" y="24"/>
                  </a:lnTo>
                  <a:lnTo>
                    <a:pt x="45" y="24"/>
                  </a:lnTo>
                  <a:lnTo>
                    <a:pt x="23" y="10"/>
                  </a:lnTo>
                  <a:lnTo>
                    <a:pt x="28" y="39"/>
                  </a:lnTo>
                  <a:lnTo>
                    <a:pt x="85" y="138"/>
                  </a:lnTo>
                  <a:lnTo>
                    <a:pt x="93" y="138"/>
                  </a:lnTo>
                  <a:lnTo>
                    <a:pt x="100" y="155"/>
                  </a:lnTo>
                  <a:lnTo>
                    <a:pt x="93" y="161"/>
                  </a:lnTo>
                  <a:lnTo>
                    <a:pt x="56" y="131"/>
                  </a:lnTo>
                  <a:lnTo>
                    <a:pt x="65" y="121"/>
                  </a:lnTo>
                  <a:lnTo>
                    <a:pt x="56" y="108"/>
                  </a:lnTo>
                  <a:lnTo>
                    <a:pt x="28" y="93"/>
                  </a:lnTo>
                  <a:lnTo>
                    <a:pt x="23" y="76"/>
                  </a:lnTo>
                  <a:lnTo>
                    <a:pt x="28" y="86"/>
                  </a:lnTo>
                  <a:lnTo>
                    <a:pt x="45" y="61"/>
                  </a:lnTo>
                  <a:lnTo>
                    <a:pt x="16" y="45"/>
                  </a:lnTo>
                  <a:lnTo>
                    <a:pt x="0" y="0"/>
                  </a:lnTo>
                  <a:lnTo>
                    <a:pt x="23" y="0"/>
                  </a:lnTo>
                  <a:lnTo>
                    <a:pt x="72" y="24"/>
                  </a:lnTo>
                  <a:lnTo>
                    <a:pt x="142" y="10"/>
                  </a:lnTo>
                  <a:lnTo>
                    <a:pt x="165" y="32"/>
                  </a:lnTo>
                  <a:lnTo>
                    <a:pt x="165" y="45"/>
                  </a:lnTo>
                  <a:lnTo>
                    <a:pt x="179" y="56"/>
                  </a:lnTo>
                  <a:lnTo>
                    <a:pt x="187" y="56"/>
                  </a:lnTo>
                  <a:lnTo>
                    <a:pt x="192" y="45"/>
                  </a:lnTo>
                  <a:lnTo>
                    <a:pt x="207" y="45"/>
                  </a:lnTo>
                  <a:lnTo>
                    <a:pt x="234" y="108"/>
                  </a:lnTo>
                  <a:lnTo>
                    <a:pt x="264" y="114"/>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nvGrpSpPr>
            <p:cNvPr id="266" name="S_CAN">
              <a:extLst>
                <a:ext uri="{FF2B5EF4-FFF2-40B4-BE49-F238E27FC236}">
                  <a16:creationId xmlns:a16="http://schemas.microsoft.com/office/drawing/2014/main" xmlns="" id="{FEB66609-AE28-4464-8491-19A55B8B4D6D}"/>
                </a:ext>
              </a:extLst>
            </p:cNvPr>
            <p:cNvGrpSpPr>
              <a:grpSpLocks/>
            </p:cNvGrpSpPr>
            <p:nvPr/>
          </p:nvGrpSpPr>
          <p:grpSpPr bwMode="auto">
            <a:xfrm>
              <a:off x="749059" y="0"/>
              <a:ext cx="3481192" cy="2924175"/>
              <a:chOff x="747001" y="0"/>
              <a:chExt cx="363" cy="307"/>
            </a:xfrm>
            <a:solidFill>
              <a:schemeClr val="bg1">
                <a:lumMod val="75000"/>
              </a:schemeClr>
            </a:solidFill>
          </p:grpSpPr>
          <p:sp>
            <p:nvSpPr>
              <p:cNvPr id="487" name="Freeform 4">
                <a:extLst>
                  <a:ext uri="{FF2B5EF4-FFF2-40B4-BE49-F238E27FC236}">
                    <a16:creationId xmlns:a16="http://schemas.microsoft.com/office/drawing/2014/main" xmlns="" id="{D93A262C-A144-4989-8CA5-EA6D7248CE69}"/>
                  </a:ext>
                </a:extLst>
              </p:cNvPr>
              <p:cNvSpPr>
                <a:spLocks/>
              </p:cNvSpPr>
              <p:nvPr/>
            </p:nvSpPr>
            <p:spPr bwMode="auto">
              <a:xfrm>
                <a:off x="747208" y="0"/>
                <a:ext cx="156" cy="189"/>
              </a:xfrm>
              <a:custGeom>
                <a:avLst/>
                <a:gdLst>
                  <a:gd name="T0" fmla="*/ 4 w 707"/>
                  <a:gd name="T1" fmla="*/ 9 h 861"/>
                  <a:gd name="T2" fmla="*/ 4 w 707"/>
                  <a:gd name="T3" fmla="*/ 9 h 861"/>
                  <a:gd name="T4" fmla="*/ 3 w 707"/>
                  <a:gd name="T5" fmla="*/ 9 h 861"/>
                  <a:gd name="T6" fmla="*/ 3 w 707"/>
                  <a:gd name="T7" fmla="*/ 9 h 861"/>
                  <a:gd name="T8" fmla="*/ 3 w 707"/>
                  <a:gd name="T9" fmla="*/ 9 h 861"/>
                  <a:gd name="T10" fmla="*/ 3 w 707"/>
                  <a:gd name="T11" fmla="*/ 8 h 861"/>
                  <a:gd name="T12" fmla="*/ 3 w 707"/>
                  <a:gd name="T13" fmla="*/ 8 h 861"/>
                  <a:gd name="T14" fmla="*/ 2 w 707"/>
                  <a:gd name="T15" fmla="*/ 8 h 861"/>
                  <a:gd name="T16" fmla="*/ 2 w 707"/>
                  <a:gd name="T17" fmla="*/ 8 h 861"/>
                  <a:gd name="T18" fmla="*/ 3 w 707"/>
                  <a:gd name="T19" fmla="*/ 7 h 861"/>
                  <a:gd name="T20" fmla="*/ 2 w 707"/>
                  <a:gd name="T21" fmla="*/ 7 h 861"/>
                  <a:gd name="T22" fmla="*/ 3 w 707"/>
                  <a:gd name="T23" fmla="*/ 6 h 861"/>
                  <a:gd name="T24" fmla="*/ 3 w 707"/>
                  <a:gd name="T25" fmla="*/ 6 h 861"/>
                  <a:gd name="T26" fmla="*/ 3 w 707"/>
                  <a:gd name="T27" fmla="*/ 6 h 861"/>
                  <a:gd name="T28" fmla="*/ 2 w 707"/>
                  <a:gd name="T29" fmla="*/ 5 h 861"/>
                  <a:gd name="T30" fmla="*/ 2 w 707"/>
                  <a:gd name="T31" fmla="*/ 5 h 861"/>
                  <a:gd name="T32" fmla="*/ 1 w 707"/>
                  <a:gd name="T33" fmla="*/ 5 h 861"/>
                  <a:gd name="T34" fmla="*/ 0 w 707"/>
                  <a:gd name="T35" fmla="*/ 4 h 861"/>
                  <a:gd name="T36" fmla="*/ 0 w 707"/>
                  <a:gd name="T37" fmla="*/ 4 h 861"/>
                  <a:gd name="T38" fmla="*/ 0 w 707"/>
                  <a:gd name="T39" fmla="*/ 4 h 861"/>
                  <a:gd name="T40" fmla="*/ 1 w 707"/>
                  <a:gd name="T41" fmla="*/ 2 h 861"/>
                  <a:gd name="T42" fmla="*/ 1 w 707"/>
                  <a:gd name="T43" fmla="*/ 2 h 861"/>
                  <a:gd name="T44" fmla="*/ 2 w 707"/>
                  <a:gd name="T45" fmla="*/ 1 h 861"/>
                  <a:gd name="T46" fmla="*/ 2 w 707"/>
                  <a:gd name="T47" fmla="*/ 2 h 861"/>
                  <a:gd name="T48" fmla="*/ 3 w 707"/>
                  <a:gd name="T49" fmla="*/ 1 h 861"/>
                  <a:gd name="T50" fmla="*/ 3 w 707"/>
                  <a:gd name="T51" fmla="*/ 1 h 861"/>
                  <a:gd name="T52" fmla="*/ 4 w 707"/>
                  <a:gd name="T53" fmla="*/ 1 h 861"/>
                  <a:gd name="T54" fmla="*/ 3 w 707"/>
                  <a:gd name="T55" fmla="*/ 0 h 861"/>
                  <a:gd name="T56" fmla="*/ 5 w 707"/>
                  <a:gd name="T57" fmla="*/ 0 h 861"/>
                  <a:gd name="T58" fmla="*/ 5 w 707"/>
                  <a:gd name="T59" fmla="*/ 0 h 861"/>
                  <a:gd name="T60" fmla="*/ 6 w 707"/>
                  <a:gd name="T61" fmla="*/ 1 h 861"/>
                  <a:gd name="T62" fmla="*/ 6 w 707"/>
                  <a:gd name="T63" fmla="*/ 1 h 861"/>
                  <a:gd name="T64" fmla="*/ 6 w 707"/>
                  <a:gd name="T65" fmla="*/ 1 h 861"/>
                  <a:gd name="T66" fmla="*/ 7 w 707"/>
                  <a:gd name="T67" fmla="*/ 2 h 861"/>
                  <a:gd name="T68" fmla="*/ 6 w 707"/>
                  <a:gd name="T69" fmla="*/ 2 h 861"/>
                  <a:gd name="T70" fmla="*/ 7 w 707"/>
                  <a:gd name="T71" fmla="*/ 3 h 861"/>
                  <a:gd name="T72" fmla="*/ 7 w 707"/>
                  <a:gd name="T73" fmla="*/ 3 h 861"/>
                  <a:gd name="T74" fmla="*/ 6 w 707"/>
                  <a:gd name="T75" fmla="*/ 4 h 861"/>
                  <a:gd name="T76" fmla="*/ 7 w 707"/>
                  <a:gd name="T77" fmla="*/ 4 h 861"/>
                  <a:gd name="T78" fmla="*/ 7 w 707"/>
                  <a:gd name="T79" fmla="*/ 5 h 861"/>
                  <a:gd name="T80" fmla="*/ 7 w 707"/>
                  <a:gd name="T81" fmla="*/ 5 h 861"/>
                  <a:gd name="T82" fmla="*/ 6 w 707"/>
                  <a:gd name="T83" fmla="*/ 5 h 861"/>
                  <a:gd name="T84" fmla="*/ 6 w 707"/>
                  <a:gd name="T85" fmla="*/ 6 h 861"/>
                  <a:gd name="T86" fmla="*/ 6 w 707"/>
                  <a:gd name="T87" fmla="*/ 6 h 861"/>
                  <a:gd name="T88" fmla="*/ 6 w 707"/>
                  <a:gd name="T89" fmla="*/ 7 h 861"/>
                  <a:gd name="T90" fmla="*/ 6 w 707"/>
                  <a:gd name="T91" fmla="*/ 6 h 861"/>
                  <a:gd name="T92" fmla="*/ 6 w 707"/>
                  <a:gd name="T93" fmla="*/ 7 h 861"/>
                  <a:gd name="T94" fmla="*/ 5 w 707"/>
                  <a:gd name="T95" fmla="*/ 7 h 861"/>
                  <a:gd name="T96" fmla="*/ 5 w 707"/>
                  <a:gd name="T97" fmla="*/ 7 h 861"/>
                  <a:gd name="T98" fmla="*/ 5 w 707"/>
                  <a:gd name="T99" fmla="*/ 7 h 861"/>
                  <a:gd name="T100" fmla="*/ 5 w 707"/>
                  <a:gd name="T101" fmla="*/ 8 h 861"/>
                  <a:gd name="T102" fmla="*/ 4 w 707"/>
                  <a:gd name="T103" fmla="*/ 8 h 861"/>
                  <a:gd name="T104" fmla="*/ 4 w 707"/>
                  <a:gd name="T105" fmla="*/ 8 h 861"/>
                  <a:gd name="T106" fmla="*/ 4 w 707"/>
                  <a:gd name="T107" fmla="*/ 8 h 861"/>
                  <a:gd name="T108" fmla="*/ 4 w 707"/>
                  <a:gd name="T109" fmla="*/ 8 h 861"/>
                  <a:gd name="T110" fmla="*/ 4 w 707"/>
                  <a:gd name="T111" fmla="*/ 9 h 86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707"/>
                  <a:gd name="T169" fmla="*/ 0 h 861"/>
                  <a:gd name="T170" fmla="*/ 707 w 707"/>
                  <a:gd name="T171" fmla="*/ 861 h 86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707" h="861">
                    <a:moveTo>
                      <a:pt x="365" y="809"/>
                    </a:moveTo>
                    <a:lnTo>
                      <a:pt x="367" y="809"/>
                    </a:lnTo>
                    <a:lnTo>
                      <a:pt x="325" y="859"/>
                    </a:lnTo>
                    <a:lnTo>
                      <a:pt x="327" y="859"/>
                    </a:lnTo>
                    <a:lnTo>
                      <a:pt x="323" y="861"/>
                    </a:lnTo>
                    <a:lnTo>
                      <a:pt x="323" y="858"/>
                    </a:lnTo>
                    <a:lnTo>
                      <a:pt x="320" y="861"/>
                    </a:lnTo>
                    <a:lnTo>
                      <a:pt x="322" y="851"/>
                    </a:lnTo>
                    <a:lnTo>
                      <a:pt x="312" y="854"/>
                    </a:lnTo>
                    <a:lnTo>
                      <a:pt x="318" y="851"/>
                    </a:lnTo>
                    <a:lnTo>
                      <a:pt x="313" y="851"/>
                    </a:lnTo>
                    <a:lnTo>
                      <a:pt x="315" y="849"/>
                    </a:lnTo>
                    <a:lnTo>
                      <a:pt x="290" y="854"/>
                    </a:lnTo>
                    <a:lnTo>
                      <a:pt x="297" y="849"/>
                    </a:lnTo>
                    <a:lnTo>
                      <a:pt x="280" y="843"/>
                    </a:lnTo>
                    <a:lnTo>
                      <a:pt x="288" y="839"/>
                    </a:lnTo>
                    <a:lnTo>
                      <a:pt x="250" y="792"/>
                    </a:lnTo>
                    <a:lnTo>
                      <a:pt x="265" y="775"/>
                    </a:lnTo>
                    <a:lnTo>
                      <a:pt x="258" y="774"/>
                    </a:lnTo>
                    <a:lnTo>
                      <a:pt x="266" y="772"/>
                    </a:lnTo>
                    <a:lnTo>
                      <a:pt x="243" y="782"/>
                    </a:lnTo>
                    <a:lnTo>
                      <a:pt x="241" y="757"/>
                    </a:lnTo>
                    <a:lnTo>
                      <a:pt x="240" y="760"/>
                    </a:lnTo>
                    <a:lnTo>
                      <a:pt x="231" y="748"/>
                    </a:lnTo>
                    <a:lnTo>
                      <a:pt x="228" y="742"/>
                    </a:lnTo>
                    <a:lnTo>
                      <a:pt x="233" y="737"/>
                    </a:lnTo>
                    <a:lnTo>
                      <a:pt x="231" y="728"/>
                    </a:lnTo>
                    <a:lnTo>
                      <a:pt x="256" y="688"/>
                    </a:lnTo>
                    <a:lnTo>
                      <a:pt x="253" y="679"/>
                    </a:lnTo>
                    <a:lnTo>
                      <a:pt x="250" y="678"/>
                    </a:lnTo>
                    <a:lnTo>
                      <a:pt x="251" y="681"/>
                    </a:lnTo>
                    <a:lnTo>
                      <a:pt x="256" y="669"/>
                    </a:lnTo>
                    <a:lnTo>
                      <a:pt x="214" y="616"/>
                    </a:lnTo>
                    <a:lnTo>
                      <a:pt x="260" y="626"/>
                    </a:lnTo>
                    <a:lnTo>
                      <a:pt x="253" y="619"/>
                    </a:lnTo>
                    <a:lnTo>
                      <a:pt x="245" y="606"/>
                    </a:lnTo>
                    <a:lnTo>
                      <a:pt x="241" y="602"/>
                    </a:lnTo>
                    <a:lnTo>
                      <a:pt x="248" y="597"/>
                    </a:lnTo>
                    <a:lnTo>
                      <a:pt x="238" y="602"/>
                    </a:lnTo>
                    <a:lnTo>
                      <a:pt x="245" y="592"/>
                    </a:lnTo>
                    <a:lnTo>
                      <a:pt x="233" y="594"/>
                    </a:lnTo>
                    <a:lnTo>
                      <a:pt x="246" y="585"/>
                    </a:lnTo>
                    <a:lnTo>
                      <a:pt x="233" y="579"/>
                    </a:lnTo>
                    <a:lnTo>
                      <a:pt x="204" y="594"/>
                    </a:lnTo>
                    <a:lnTo>
                      <a:pt x="208" y="530"/>
                    </a:lnTo>
                    <a:lnTo>
                      <a:pt x="198" y="518"/>
                    </a:lnTo>
                    <a:lnTo>
                      <a:pt x="199" y="520"/>
                    </a:lnTo>
                    <a:lnTo>
                      <a:pt x="181" y="470"/>
                    </a:lnTo>
                    <a:lnTo>
                      <a:pt x="144" y="431"/>
                    </a:lnTo>
                    <a:lnTo>
                      <a:pt x="67" y="427"/>
                    </a:lnTo>
                    <a:lnTo>
                      <a:pt x="77" y="439"/>
                    </a:lnTo>
                    <a:lnTo>
                      <a:pt x="40" y="417"/>
                    </a:lnTo>
                    <a:lnTo>
                      <a:pt x="55" y="405"/>
                    </a:lnTo>
                    <a:lnTo>
                      <a:pt x="37" y="390"/>
                    </a:lnTo>
                    <a:lnTo>
                      <a:pt x="84" y="380"/>
                    </a:lnTo>
                    <a:lnTo>
                      <a:pt x="74" y="363"/>
                    </a:lnTo>
                    <a:lnTo>
                      <a:pt x="34" y="365"/>
                    </a:lnTo>
                    <a:lnTo>
                      <a:pt x="39" y="358"/>
                    </a:lnTo>
                    <a:lnTo>
                      <a:pt x="27" y="360"/>
                    </a:lnTo>
                    <a:lnTo>
                      <a:pt x="0" y="338"/>
                    </a:lnTo>
                    <a:lnTo>
                      <a:pt x="49" y="296"/>
                    </a:lnTo>
                    <a:lnTo>
                      <a:pt x="67" y="262"/>
                    </a:lnTo>
                    <a:lnTo>
                      <a:pt x="106" y="236"/>
                    </a:lnTo>
                    <a:lnTo>
                      <a:pt x="60" y="227"/>
                    </a:lnTo>
                    <a:lnTo>
                      <a:pt x="109" y="174"/>
                    </a:lnTo>
                    <a:lnTo>
                      <a:pt x="117" y="142"/>
                    </a:lnTo>
                    <a:lnTo>
                      <a:pt x="142" y="123"/>
                    </a:lnTo>
                    <a:lnTo>
                      <a:pt x="178" y="158"/>
                    </a:lnTo>
                    <a:lnTo>
                      <a:pt x="189" y="126"/>
                    </a:lnTo>
                    <a:lnTo>
                      <a:pt x="208" y="91"/>
                    </a:lnTo>
                    <a:lnTo>
                      <a:pt x="225" y="124"/>
                    </a:lnTo>
                    <a:lnTo>
                      <a:pt x="218" y="148"/>
                    </a:lnTo>
                    <a:lnTo>
                      <a:pt x="260" y="138"/>
                    </a:lnTo>
                    <a:lnTo>
                      <a:pt x="248" y="121"/>
                    </a:lnTo>
                    <a:lnTo>
                      <a:pt x="265" y="125"/>
                    </a:lnTo>
                    <a:lnTo>
                      <a:pt x="248" y="79"/>
                    </a:lnTo>
                    <a:lnTo>
                      <a:pt x="285" y="86"/>
                    </a:lnTo>
                    <a:lnTo>
                      <a:pt x="309" y="112"/>
                    </a:lnTo>
                    <a:lnTo>
                      <a:pt x="307" y="92"/>
                    </a:lnTo>
                    <a:lnTo>
                      <a:pt x="308" y="59"/>
                    </a:lnTo>
                    <a:lnTo>
                      <a:pt x="350" y="83"/>
                    </a:lnTo>
                    <a:lnTo>
                      <a:pt x="352" y="61"/>
                    </a:lnTo>
                    <a:lnTo>
                      <a:pt x="374" y="88"/>
                    </a:lnTo>
                    <a:lnTo>
                      <a:pt x="310" y="36"/>
                    </a:lnTo>
                    <a:lnTo>
                      <a:pt x="387" y="61"/>
                    </a:lnTo>
                    <a:lnTo>
                      <a:pt x="412" y="14"/>
                    </a:lnTo>
                    <a:lnTo>
                      <a:pt x="441" y="4"/>
                    </a:lnTo>
                    <a:lnTo>
                      <a:pt x="473" y="0"/>
                    </a:lnTo>
                    <a:lnTo>
                      <a:pt x="501" y="8"/>
                    </a:lnTo>
                    <a:lnTo>
                      <a:pt x="487" y="30"/>
                    </a:lnTo>
                    <a:lnTo>
                      <a:pt x="495" y="38"/>
                    </a:lnTo>
                    <a:lnTo>
                      <a:pt x="548" y="32"/>
                    </a:lnTo>
                    <a:lnTo>
                      <a:pt x="533" y="63"/>
                    </a:lnTo>
                    <a:lnTo>
                      <a:pt x="561" y="63"/>
                    </a:lnTo>
                    <a:lnTo>
                      <a:pt x="590" y="73"/>
                    </a:lnTo>
                    <a:lnTo>
                      <a:pt x="539" y="108"/>
                    </a:lnTo>
                    <a:lnTo>
                      <a:pt x="523" y="116"/>
                    </a:lnTo>
                    <a:lnTo>
                      <a:pt x="549" y="128"/>
                    </a:lnTo>
                    <a:lnTo>
                      <a:pt x="581" y="115"/>
                    </a:lnTo>
                    <a:lnTo>
                      <a:pt x="585" y="174"/>
                    </a:lnTo>
                    <a:lnTo>
                      <a:pt x="613" y="142"/>
                    </a:lnTo>
                    <a:lnTo>
                      <a:pt x="653" y="142"/>
                    </a:lnTo>
                    <a:lnTo>
                      <a:pt x="707" y="147"/>
                    </a:lnTo>
                    <a:lnTo>
                      <a:pt x="631" y="176"/>
                    </a:lnTo>
                    <a:lnTo>
                      <a:pt x="600" y="210"/>
                    </a:lnTo>
                    <a:lnTo>
                      <a:pt x="631" y="206"/>
                    </a:lnTo>
                    <a:lnTo>
                      <a:pt x="660" y="212"/>
                    </a:lnTo>
                    <a:lnTo>
                      <a:pt x="615" y="256"/>
                    </a:lnTo>
                    <a:lnTo>
                      <a:pt x="642" y="237"/>
                    </a:lnTo>
                    <a:lnTo>
                      <a:pt x="618" y="289"/>
                    </a:lnTo>
                    <a:lnTo>
                      <a:pt x="628" y="281"/>
                    </a:lnTo>
                    <a:lnTo>
                      <a:pt x="625" y="286"/>
                    </a:lnTo>
                    <a:lnTo>
                      <a:pt x="623" y="284"/>
                    </a:lnTo>
                    <a:lnTo>
                      <a:pt x="605" y="326"/>
                    </a:lnTo>
                    <a:lnTo>
                      <a:pt x="600" y="362"/>
                    </a:lnTo>
                    <a:lnTo>
                      <a:pt x="627" y="365"/>
                    </a:lnTo>
                    <a:lnTo>
                      <a:pt x="608" y="362"/>
                    </a:lnTo>
                    <a:lnTo>
                      <a:pt x="615" y="367"/>
                    </a:lnTo>
                    <a:lnTo>
                      <a:pt x="610" y="369"/>
                    </a:lnTo>
                    <a:lnTo>
                      <a:pt x="610" y="427"/>
                    </a:lnTo>
                    <a:lnTo>
                      <a:pt x="605" y="421"/>
                    </a:lnTo>
                    <a:lnTo>
                      <a:pt x="620" y="429"/>
                    </a:lnTo>
                    <a:lnTo>
                      <a:pt x="622" y="466"/>
                    </a:lnTo>
                    <a:lnTo>
                      <a:pt x="591" y="454"/>
                    </a:lnTo>
                    <a:lnTo>
                      <a:pt x="627" y="496"/>
                    </a:lnTo>
                    <a:lnTo>
                      <a:pt x="593" y="490"/>
                    </a:lnTo>
                    <a:lnTo>
                      <a:pt x="610" y="527"/>
                    </a:lnTo>
                    <a:lnTo>
                      <a:pt x="558" y="521"/>
                    </a:lnTo>
                    <a:lnTo>
                      <a:pt x="536" y="538"/>
                    </a:lnTo>
                    <a:lnTo>
                      <a:pt x="558" y="542"/>
                    </a:lnTo>
                    <a:lnTo>
                      <a:pt x="538" y="553"/>
                    </a:lnTo>
                    <a:lnTo>
                      <a:pt x="553" y="574"/>
                    </a:lnTo>
                    <a:lnTo>
                      <a:pt x="586" y="599"/>
                    </a:lnTo>
                    <a:lnTo>
                      <a:pt x="596" y="592"/>
                    </a:lnTo>
                    <a:lnTo>
                      <a:pt x="598" y="622"/>
                    </a:lnTo>
                    <a:lnTo>
                      <a:pt x="586" y="612"/>
                    </a:lnTo>
                    <a:lnTo>
                      <a:pt x="586" y="622"/>
                    </a:lnTo>
                    <a:lnTo>
                      <a:pt x="528" y="582"/>
                    </a:lnTo>
                    <a:lnTo>
                      <a:pt x="551" y="600"/>
                    </a:lnTo>
                    <a:lnTo>
                      <a:pt x="513" y="622"/>
                    </a:lnTo>
                    <a:lnTo>
                      <a:pt x="541" y="626"/>
                    </a:lnTo>
                    <a:lnTo>
                      <a:pt x="516" y="634"/>
                    </a:lnTo>
                    <a:lnTo>
                      <a:pt x="591" y="631"/>
                    </a:lnTo>
                    <a:lnTo>
                      <a:pt x="491" y="683"/>
                    </a:lnTo>
                    <a:lnTo>
                      <a:pt x="494" y="688"/>
                    </a:lnTo>
                    <a:lnTo>
                      <a:pt x="489" y="686"/>
                    </a:lnTo>
                    <a:lnTo>
                      <a:pt x="489" y="690"/>
                    </a:lnTo>
                    <a:lnTo>
                      <a:pt x="479" y="685"/>
                    </a:lnTo>
                    <a:lnTo>
                      <a:pt x="481" y="685"/>
                    </a:lnTo>
                    <a:lnTo>
                      <a:pt x="472" y="679"/>
                    </a:lnTo>
                    <a:lnTo>
                      <a:pt x="471" y="674"/>
                    </a:lnTo>
                    <a:lnTo>
                      <a:pt x="451" y="725"/>
                    </a:lnTo>
                    <a:lnTo>
                      <a:pt x="449" y="721"/>
                    </a:lnTo>
                    <a:lnTo>
                      <a:pt x="441" y="733"/>
                    </a:lnTo>
                    <a:lnTo>
                      <a:pt x="429" y="742"/>
                    </a:lnTo>
                    <a:lnTo>
                      <a:pt x="417" y="738"/>
                    </a:lnTo>
                    <a:lnTo>
                      <a:pt x="414" y="742"/>
                    </a:lnTo>
                    <a:lnTo>
                      <a:pt x="416" y="745"/>
                    </a:lnTo>
                    <a:lnTo>
                      <a:pt x="417" y="733"/>
                    </a:lnTo>
                    <a:lnTo>
                      <a:pt x="407" y="732"/>
                    </a:lnTo>
                    <a:lnTo>
                      <a:pt x="399" y="750"/>
                    </a:lnTo>
                    <a:lnTo>
                      <a:pt x="372" y="762"/>
                    </a:lnTo>
                    <a:lnTo>
                      <a:pt x="367" y="780"/>
                    </a:lnTo>
                    <a:lnTo>
                      <a:pt x="377" y="792"/>
                    </a:lnTo>
                    <a:lnTo>
                      <a:pt x="367" y="790"/>
                    </a:lnTo>
                    <a:lnTo>
                      <a:pt x="365" y="802"/>
                    </a:lnTo>
                    <a:lnTo>
                      <a:pt x="369" y="807"/>
                    </a:lnTo>
                    <a:lnTo>
                      <a:pt x="360" y="806"/>
                    </a:lnTo>
                    <a:lnTo>
                      <a:pt x="365" y="809"/>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88" name="Freeform 5">
                <a:extLst>
                  <a:ext uri="{FF2B5EF4-FFF2-40B4-BE49-F238E27FC236}">
                    <a16:creationId xmlns:a16="http://schemas.microsoft.com/office/drawing/2014/main" xmlns="" id="{EA900E8A-A97B-405C-9323-CB18F5053D16}"/>
                  </a:ext>
                </a:extLst>
              </p:cNvPr>
              <p:cNvSpPr>
                <a:spLocks/>
              </p:cNvSpPr>
              <p:nvPr/>
            </p:nvSpPr>
            <p:spPr bwMode="auto">
              <a:xfrm>
                <a:off x="747159" y="1"/>
                <a:ext cx="81" cy="77"/>
              </a:xfrm>
              <a:custGeom>
                <a:avLst/>
                <a:gdLst>
                  <a:gd name="T0" fmla="*/ 1 w 368"/>
                  <a:gd name="T1" fmla="*/ 4 h 351"/>
                  <a:gd name="T2" fmla="*/ 1 w 368"/>
                  <a:gd name="T3" fmla="*/ 4 h 351"/>
                  <a:gd name="T4" fmla="*/ 2 w 368"/>
                  <a:gd name="T5" fmla="*/ 4 h 351"/>
                  <a:gd name="T6" fmla="*/ 2 w 368"/>
                  <a:gd name="T7" fmla="*/ 4 h 351"/>
                  <a:gd name="T8" fmla="*/ 2 w 368"/>
                  <a:gd name="T9" fmla="*/ 3 h 351"/>
                  <a:gd name="T10" fmla="*/ 2 w 368"/>
                  <a:gd name="T11" fmla="*/ 3 h 351"/>
                  <a:gd name="T12" fmla="*/ 2 w 368"/>
                  <a:gd name="T13" fmla="*/ 3 h 351"/>
                  <a:gd name="T14" fmla="*/ 2 w 368"/>
                  <a:gd name="T15" fmla="*/ 2 h 351"/>
                  <a:gd name="T16" fmla="*/ 3 w 368"/>
                  <a:gd name="T17" fmla="*/ 2 h 351"/>
                  <a:gd name="T18" fmla="*/ 3 w 368"/>
                  <a:gd name="T19" fmla="*/ 2 h 351"/>
                  <a:gd name="T20" fmla="*/ 3 w 368"/>
                  <a:gd name="T21" fmla="*/ 2 h 351"/>
                  <a:gd name="T22" fmla="*/ 4 w 368"/>
                  <a:gd name="T23" fmla="*/ 1 h 351"/>
                  <a:gd name="T24" fmla="*/ 3 w 368"/>
                  <a:gd name="T25" fmla="*/ 1 h 351"/>
                  <a:gd name="T26" fmla="*/ 4 w 368"/>
                  <a:gd name="T27" fmla="*/ 0 h 351"/>
                  <a:gd name="T28" fmla="*/ 3 w 368"/>
                  <a:gd name="T29" fmla="*/ 0 h 351"/>
                  <a:gd name="T30" fmla="*/ 3 w 368"/>
                  <a:gd name="T31" fmla="*/ 0 h 351"/>
                  <a:gd name="T32" fmla="*/ 2 w 368"/>
                  <a:gd name="T33" fmla="*/ 0 h 351"/>
                  <a:gd name="T34" fmla="*/ 1 w 368"/>
                  <a:gd name="T35" fmla="*/ 0 h 351"/>
                  <a:gd name="T36" fmla="*/ 1 w 368"/>
                  <a:gd name="T37" fmla="*/ 0 h 351"/>
                  <a:gd name="T38" fmla="*/ 1 w 368"/>
                  <a:gd name="T39" fmla="*/ 0 h 351"/>
                  <a:gd name="T40" fmla="*/ 1 w 368"/>
                  <a:gd name="T41" fmla="*/ 0 h 351"/>
                  <a:gd name="T42" fmla="*/ 1 w 368"/>
                  <a:gd name="T43" fmla="*/ 1 h 351"/>
                  <a:gd name="T44" fmla="*/ 0 w 368"/>
                  <a:gd name="T45" fmla="*/ 1 h 351"/>
                  <a:gd name="T46" fmla="*/ 0 w 368"/>
                  <a:gd name="T47" fmla="*/ 1 h 351"/>
                  <a:gd name="T48" fmla="*/ 0 w 368"/>
                  <a:gd name="T49" fmla="*/ 1 h 351"/>
                  <a:gd name="T50" fmla="*/ 0 w 368"/>
                  <a:gd name="T51" fmla="*/ 1 h 351"/>
                  <a:gd name="T52" fmla="*/ 0 w 368"/>
                  <a:gd name="T53" fmla="*/ 1 h 351"/>
                  <a:gd name="T54" fmla="*/ 1 w 368"/>
                  <a:gd name="T55" fmla="*/ 1 h 351"/>
                  <a:gd name="T56" fmla="*/ 1 w 368"/>
                  <a:gd name="T57" fmla="*/ 1 h 351"/>
                  <a:gd name="T58" fmla="*/ 1 w 368"/>
                  <a:gd name="T59" fmla="*/ 2 h 351"/>
                  <a:gd name="T60" fmla="*/ 1 w 368"/>
                  <a:gd name="T61" fmla="*/ 2 h 351"/>
                  <a:gd name="T62" fmla="*/ 1 w 368"/>
                  <a:gd name="T63" fmla="*/ 1 h 351"/>
                  <a:gd name="T64" fmla="*/ 1 w 368"/>
                  <a:gd name="T65" fmla="*/ 2 h 351"/>
                  <a:gd name="T66" fmla="*/ 2 w 368"/>
                  <a:gd name="T67" fmla="*/ 1 h 351"/>
                  <a:gd name="T68" fmla="*/ 1 w 368"/>
                  <a:gd name="T69" fmla="*/ 2 h 351"/>
                  <a:gd name="T70" fmla="*/ 1 w 368"/>
                  <a:gd name="T71" fmla="*/ 2 h 351"/>
                  <a:gd name="T72" fmla="*/ 1 w 368"/>
                  <a:gd name="T73" fmla="*/ 2 h 351"/>
                  <a:gd name="T74" fmla="*/ 0 w 368"/>
                  <a:gd name="T75" fmla="*/ 3 h 351"/>
                  <a:gd name="T76" fmla="*/ 1 w 368"/>
                  <a:gd name="T77" fmla="*/ 3 h 351"/>
                  <a:gd name="T78" fmla="*/ 1 w 368"/>
                  <a:gd name="T79" fmla="*/ 3 h 351"/>
                  <a:gd name="T80" fmla="*/ 1 w 368"/>
                  <a:gd name="T81" fmla="*/ 3 h 351"/>
                  <a:gd name="T82" fmla="*/ 1 w 368"/>
                  <a:gd name="T83" fmla="*/ 3 h 351"/>
                  <a:gd name="T84" fmla="*/ 1 w 368"/>
                  <a:gd name="T85" fmla="*/ 3 h 351"/>
                  <a:gd name="T86" fmla="*/ 0 w 368"/>
                  <a:gd name="T87" fmla="*/ 3 h 351"/>
                  <a:gd name="T88" fmla="*/ 0 w 368"/>
                  <a:gd name="T89" fmla="*/ 4 h 351"/>
                  <a:gd name="T90" fmla="*/ 0 w 368"/>
                  <a:gd name="T91" fmla="*/ 4 h 351"/>
                  <a:gd name="T92" fmla="*/ 0 w 368"/>
                  <a:gd name="T93" fmla="*/ 4 h 351"/>
                  <a:gd name="T94" fmla="*/ 1 w 368"/>
                  <a:gd name="T95" fmla="*/ 4 h 35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68"/>
                  <a:gd name="T145" fmla="*/ 0 h 351"/>
                  <a:gd name="T146" fmla="*/ 368 w 368"/>
                  <a:gd name="T147" fmla="*/ 351 h 35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68" h="351">
                    <a:moveTo>
                      <a:pt x="59" y="348"/>
                    </a:moveTo>
                    <a:lnTo>
                      <a:pt x="84" y="351"/>
                    </a:lnTo>
                    <a:lnTo>
                      <a:pt x="77" y="339"/>
                    </a:lnTo>
                    <a:lnTo>
                      <a:pt x="110" y="346"/>
                    </a:lnTo>
                    <a:lnTo>
                      <a:pt x="109" y="334"/>
                    </a:lnTo>
                    <a:lnTo>
                      <a:pt x="152" y="339"/>
                    </a:lnTo>
                    <a:lnTo>
                      <a:pt x="154" y="344"/>
                    </a:lnTo>
                    <a:lnTo>
                      <a:pt x="162" y="323"/>
                    </a:lnTo>
                    <a:lnTo>
                      <a:pt x="136" y="319"/>
                    </a:lnTo>
                    <a:lnTo>
                      <a:pt x="139" y="314"/>
                    </a:lnTo>
                    <a:lnTo>
                      <a:pt x="126" y="311"/>
                    </a:lnTo>
                    <a:lnTo>
                      <a:pt x="201" y="265"/>
                    </a:lnTo>
                    <a:lnTo>
                      <a:pt x="184" y="259"/>
                    </a:lnTo>
                    <a:lnTo>
                      <a:pt x="186" y="240"/>
                    </a:lnTo>
                    <a:lnTo>
                      <a:pt x="191" y="235"/>
                    </a:lnTo>
                    <a:lnTo>
                      <a:pt x="208" y="228"/>
                    </a:lnTo>
                    <a:lnTo>
                      <a:pt x="172" y="222"/>
                    </a:lnTo>
                    <a:lnTo>
                      <a:pt x="246" y="193"/>
                    </a:lnTo>
                    <a:lnTo>
                      <a:pt x="241" y="191"/>
                    </a:lnTo>
                    <a:lnTo>
                      <a:pt x="253" y="181"/>
                    </a:lnTo>
                    <a:lnTo>
                      <a:pt x="229" y="183"/>
                    </a:lnTo>
                    <a:lnTo>
                      <a:pt x="255" y="161"/>
                    </a:lnTo>
                    <a:lnTo>
                      <a:pt x="255" y="168"/>
                    </a:lnTo>
                    <a:lnTo>
                      <a:pt x="328" y="96"/>
                    </a:lnTo>
                    <a:lnTo>
                      <a:pt x="260" y="126"/>
                    </a:lnTo>
                    <a:lnTo>
                      <a:pt x="298" y="97"/>
                    </a:lnTo>
                    <a:lnTo>
                      <a:pt x="273" y="99"/>
                    </a:lnTo>
                    <a:lnTo>
                      <a:pt x="368" y="45"/>
                    </a:lnTo>
                    <a:lnTo>
                      <a:pt x="323" y="3"/>
                    </a:lnTo>
                    <a:lnTo>
                      <a:pt x="317" y="17"/>
                    </a:lnTo>
                    <a:lnTo>
                      <a:pt x="273" y="25"/>
                    </a:lnTo>
                    <a:lnTo>
                      <a:pt x="301" y="0"/>
                    </a:lnTo>
                    <a:lnTo>
                      <a:pt x="131" y="2"/>
                    </a:lnTo>
                    <a:lnTo>
                      <a:pt x="139" y="20"/>
                    </a:lnTo>
                    <a:lnTo>
                      <a:pt x="112" y="13"/>
                    </a:lnTo>
                    <a:lnTo>
                      <a:pt x="126" y="35"/>
                    </a:lnTo>
                    <a:lnTo>
                      <a:pt x="110" y="35"/>
                    </a:lnTo>
                    <a:lnTo>
                      <a:pt x="100" y="39"/>
                    </a:lnTo>
                    <a:lnTo>
                      <a:pt x="122" y="64"/>
                    </a:lnTo>
                    <a:lnTo>
                      <a:pt x="94" y="52"/>
                    </a:lnTo>
                    <a:lnTo>
                      <a:pt x="102" y="62"/>
                    </a:lnTo>
                    <a:lnTo>
                      <a:pt x="62" y="40"/>
                    </a:lnTo>
                    <a:lnTo>
                      <a:pt x="52" y="57"/>
                    </a:lnTo>
                    <a:lnTo>
                      <a:pt x="69" y="67"/>
                    </a:lnTo>
                    <a:lnTo>
                      <a:pt x="69" y="74"/>
                    </a:lnTo>
                    <a:lnTo>
                      <a:pt x="28" y="77"/>
                    </a:lnTo>
                    <a:lnTo>
                      <a:pt x="23" y="72"/>
                    </a:lnTo>
                    <a:lnTo>
                      <a:pt x="23" y="81"/>
                    </a:lnTo>
                    <a:lnTo>
                      <a:pt x="0" y="94"/>
                    </a:lnTo>
                    <a:lnTo>
                      <a:pt x="27" y="92"/>
                    </a:lnTo>
                    <a:lnTo>
                      <a:pt x="15" y="107"/>
                    </a:lnTo>
                    <a:lnTo>
                      <a:pt x="43" y="94"/>
                    </a:lnTo>
                    <a:lnTo>
                      <a:pt x="23" y="109"/>
                    </a:lnTo>
                    <a:lnTo>
                      <a:pt x="35" y="114"/>
                    </a:lnTo>
                    <a:lnTo>
                      <a:pt x="22" y="124"/>
                    </a:lnTo>
                    <a:lnTo>
                      <a:pt x="62" y="129"/>
                    </a:lnTo>
                    <a:lnTo>
                      <a:pt x="28" y="136"/>
                    </a:lnTo>
                    <a:lnTo>
                      <a:pt x="75" y="128"/>
                    </a:lnTo>
                    <a:lnTo>
                      <a:pt x="67" y="156"/>
                    </a:lnTo>
                    <a:lnTo>
                      <a:pt x="79" y="153"/>
                    </a:lnTo>
                    <a:lnTo>
                      <a:pt x="77" y="158"/>
                    </a:lnTo>
                    <a:lnTo>
                      <a:pt x="95" y="143"/>
                    </a:lnTo>
                    <a:lnTo>
                      <a:pt x="94" y="151"/>
                    </a:lnTo>
                    <a:lnTo>
                      <a:pt x="114" y="134"/>
                    </a:lnTo>
                    <a:lnTo>
                      <a:pt x="117" y="141"/>
                    </a:lnTo>
                    <a:lnTo>
                      <a:pt x="100" y="160"/>
                    </a:lnTo>
                    <a:lnTo>
                      <a:pt x="139" y="118"/>
                    </a:lnTo>
                    <a:lnTo>
                      <a:pt x="169" y="101"/>
                    </a:lnTo>
                    <a:lnTo>
                      <a:pt x="183" y="139"/>
                    </a:lnTo>
                    <a:lnTo>
                      <a:pt x="100" y="168"/>
                    </a:lnTo>
                    <a:lnTo>
                      <a:pt x="141" y="202"/>
                    </a:lnTo>
                    <a:lnTo>
                      <a:pt x="62" y="170"/>
                    </a:lnTo>
                    <a:lnTo>
                      <a:pt x="92" y="223"/>
                    </a:lnTo>
                    <a:lnTo>
                      <a:pt x="82" y="230"/>
                    </a:lnTo>
                    <a:lnTo>
                      <a:pt x="112" y="255"/>
                    </a:lnTo>
                    <a:lnTo>
                      <a:pt x="52" y="276"/>
                    </a:lnTo>
                    <a:lnTo>
                      <a:pt x="69" y="264"/>
                    </a:lnTo>
                    <a:lnTo>
                      <a:pt x="70" y="276"/>
                    </a:lnTo>
                    <a:lnTo>
                      <a:pt x="84" y="254"/>
                    </a:lnTo>
                    <a:lnTo>
                      <a:pt x="80" y="279"/>
                    </a:lnTo>
                    <a:lnTo>
                      <a:pt x="70" y="284"/>
                    </a:lnTo>
                    <a:lnTo>
                      <a:pt x="80" y="296"/>
                    </a:lnTo>
                    <a:lnTo>
                      <a:pt x="84" y="291"/>
                    </a:lnTo>
                    <a:lnTo>
                      <a:pt x="82" y="299"/>
                    </a:lnTo>
                    <a:lnTo>
                      <a:pt x="112" y="279"/>
                    </a:lnTo>
                    <a:lnTo>
                      <a:pt x="87" y="309"/>
                    </a:lnTo>
                    <a:lnTo>
                      <a:pt x="38" y="289"/>
                    </a:lnTo>
                    <a:lnTo>
                      <a:pt x="52" y="311"/>
                    </a:lnTo>
                    <a:lnTo>
                      <a:pt x="55" y="311"/>
                    </a:lnTo>
                    <a:lnTo>
                      <a:pt x="33" y="339"/>
                    </a:lnTo>
                    <a:lnTo>
                      <a:pt x="33" y="344"/>
                    </a:lnTo>
                    <a:lnTo>
                      <a:pt x="35" y="331"/>
                    </a:lnTo>
                    <a:lnTo>
                      <a:pt x="45" y="348"/>
                    </a:lnTo>
                    <a:lnTo>
                      <a:pt x="47" y="339"/>
                    </a:lnTo>
                    <a:lnTo>
                      <a:pt x="59" y="338"/>
                    </a:lnTo>
                    <a:lnTo>
                      <a:pt x="59" y="348"/>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89" name="Freeform 6">
                <a:extLst>
                  <a:ext uri="{FF2B5EF4-FFF2-40B4-BE49-F238E27FC236}">
                    <a16:creationId xmlns:a16="http://schemas.microsoft.com/office/drawing/2014/main" xmlns="" id="{E81817E2-090F-422F-9C32-7BE828DF3AEB}"/>
                  </a:ext>
                </a:extLst>
              </p:cNvPr>
              <p:cNvSpPr>
                <a:spLocks/>
              </p:cNvSpPr>
              <p:nvPr/>
            </p:nvSpPr>
            <p:spPr bwMode="auto">
              <a:xfrm>
                <a:off x="747147" y="25"/>
                <a:ext cx="28" cy="36"/>
              </a:xfrm>
              <a:custGeom>
                <a:avLst/>
                <a:gdLst>
                  <a:gd name="T0" fmla="*/ 0 w 125"/>
                  <a:gd name="T1" fmla="*/ 0 h 165"/>
                  <a:gd name="T2" fmla="*/ 0 w 125"/>
                  <a:gd name="T3" fmla="*/ 0 h 165"/>
                  <a:gd name="T4" fmla="*/ 0 w 125"/>
                  <a:gd name="T5" fmla="*/ 0 h 165"/>
                  <a:gd name="T6" fmla="*/ 0 w 125"/>
                  <a:gd name="T7" fmla="*/ 0 h 165"/>
                  <a:gd name="T8" fmla="*/ 0 w 125"/>
                  <a:gd name="T9" fmla="*/ 0 h 165"/>
                  <a:gd name="T10" fmla="*/ 1 w 125"/>
                  <a:gd name="T11" fmla="*/ 1 h 165"/>
                  <a:gd name="T12" fmla="*/ 1 w 125"/>
                  <a:gd name="T13" fmla="*/ 0 h 165"/>
                  <a:gd name="T14" fmla="*/ 1 w 125"/>
                  <a:gd name="T15" fmla="*/ 1 h 165"/>
                  <a:gd name="T16" fmla="*/ 1 w 125"/>
                  <a:gd name="T17" fmla="*/ 1 h 165"/>
                  <a:gd name="T18" fmla="*/ 1 w 125"/>
                  <a:gd name="T19" fmla="*/ 2 h 165"/>
                  <a:gd name="T20" fmla="*/ 1 w 125"/>
                  <a:gd name="T21" fmla="*/ 1 h 165"/>
                  <a:gd name="T22" fmla="*/ 1 w 125"/>
                  <a:gd name="T23" fmla="*/ 2 h 165"/>
                  <a:gd name="T24" fmla="*/ 1 w 125"/>
                  <a:gd name="T25" fmla="*/ 2 h 165"/>
                  <a:gd name="T26" fmla="*/ 1 w 125"/>
                  <a:gd name="T27" fmla="*/ 2 h 165"/>
                  <a:gd name="T28" fmla="*/ 1 w 125"/>
                  <a:gd name="T29" fmla="*/ 2 h 165"/>
                  <a:gd name="T30" fmla="*/ 1 w 125"/>
                  <a:gd name="T31" fmla="*/ 2 h 165"/>
                  <a:gd name="T32" fmla="*/ 1 w 125"/>
                  <a:gd name="T33" fmla="*/ 2 h 165"/>
                  <a:gd name="T34" fmla="*/ 1 w 125"/>
                  <a:gd name="T35" fmla="*/ 2 h 165"/>
                  <a:gd name="T36" fmla="*/ 0 w 125"/>
                  <a:gd name="T37" fmla="*/ 2 h 165"/>
                  <a:gd name="T38" fmla="*/ 1 w 125"/>
                  <a:gd name="T39" fmla="*/ 2 h 165"/>
                  <a:gd name="T40" fmla="*/ 0 w 125"/>
                  <a:gd name="T41" fmla="*/ 1 h 165"/>
                  <a:gd name="T42" fmla="*/ 0 w 125"/>
                  <a:gd name="T43" fmla="*/ 1 h 165"/>
                  <a:gd name="T44" fmla="*/ 0 w 125"/>
                  <a:gd name="T45" fmla="*/ 1 h 165"/>
                  <a:gd name="T46" fmla="*/ 0 w 125"/>
                  <a:gd name="T47" fmla="*/ 1 h 165"/>
                  <a:gd name="T48" fmla="*/ 0 w 125"/>
                  <a:gd name="T49" fmla="*/ 1 h 165"/>
                  <a:gd name="T50" fmla="*/ 0 w 125"/>
                  <a:gd name="T51" fmla="*/ 1 h 165"/>
                  <a:gd name="T52" fmla="*/ 0 w 125"/>
                  <a:gd name="T53" fmla="*/ 1 h 165"/>
                  <a:gd name="T54" fmla="*/ 0 w 125"/>
                  <a:gd name="T55" fmla="*/ 1 h 165"/>
                  <a:gd name="T56" fmla="*/ 0 w 125"/>
                  <a:gd name="T57" fmla="*/ 1 h 165"/>
                  <a:gd name="T58" fmla="*/ 0 w 125"/>
                  <a:gd name="T59" fmla="*/ 1 h 165"/>
                  <a:gd name="T60" fmla="*/ 0 w 125"/>
                  <a:gd name="T61" fmla="*/ 0 h 16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25"/>
                  <a:gd name="T94" fmla="*/ 0 h 165"/>
                  <a:gd name="T95" fmla="*/ 125 w 125"/>
                  <a:gd name="T96" fmla="*/ 165 h 16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25" h="165">
                    <a:moveTo>
                      <a:pt x="11" y="42"/>
                    </a:moveTo>
                    <a:lnTo>
                      <a:pt x="31" y="45"/>
                    </a:lnTo>
                    <a:lnTo>
                      <a:pt x="18" y="17"/>
                    </a:lnTo>
                    <a:lnTo>
                      <a:pt x="43" y="10"/>
                    </a:lnTo>
                    <a:lnTo>
                      <a:pt x="20" y="0"/>
                    </a:lnTo>
                    <a:lnTo>
                      <a:pt x="97" y="67"/>
                    </a:lnTo>
                    <a:lnTo>
                      <a:pt x="93" y="50"/>
                    </a:lnTo>
                    <a:lnTo>
                      <a:pt x="120" y="99"/>
                    </a:lnTo>
                    <a:lnTo>
                      <a:pt x="125" y="92"/>
                    </a:lnTo>
                    <a:lnTo>
                      <a:pt x="102" y="139"/>
                    </a:lnTo>
                    <a:lnTo>
                      <a:pt x="97" y="119"/>
                    </a:lnTo>
                    <a:lnTo>
                      <a:pt x="97" y="149"/>
                    </a:lnTo>
                    <a:lnTo>
                      <a:pt x="88" y="141"/>
                    </a:lnTo>
                    <a:lnTo>
                      <a:pt x="90" y="163"/>
                    </a:lnTo>
                    <a:lnTo>
                      <a:pt x="73" y="143"/>
                    </a:lnTo>
                    <a:lnTo>
                      <a:pt x="82" y="165"/>
                    </a:lnTo>
                    <a:lnTo>
                      <a:pt x="67" y="158"/>
                    </a:lnTo>
                    <a:lnTo>
                      <a:pt x="73" y="165"/>
                    </a:lnTo>
                    <a:lnTo>
                      <a:pt x="40" y="148"/>
                    </a:lnTo>
                    <a:lnTo>
                      <a:pt x="55" y="146"/>
                    </a:lnTo>
                    <a:lnTo>
                      <a:pt x="30" y="124"/>
                    </a:lnTo>
                    <a:lnTo>
                      <a:pt x="40" y="101"/>
                    </a:lnTo>
                    <a:lnTo>
                      <a:pt x="30" y="109"/>
                    </a:lnTo>
                    <a:lnTo>
                      <a:pt x="33" y="104"/>
                    </a:lnTo>
                    <a:lnTo>
                      <a:pt x="28" y="89"/>
                    </a:lnTo>
                    <a:lnTo>
                      <a:pt x="0" y="65"/>
                    </a:lnTo>
                    <a:lnTo>
                      <a:pt x="25" y="75"/>
                    </a:lnTo>
                    <a:lnTo>
                      <a:pt x="31" y="65"/>
                    </a:lnTo>
                    <a:lnTo>
                      <a:pt x="0" y="54"/>
                    </a:lnTo>
                    <a:lnTo>
                      <a:pt x="16" y="54"/>
                    </a:lnTo>
                    <a:lnTo>
                      <a:pt x="11" y="42"/>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90" name="Freeform 7">
                <a:extLst>
                  <a:ext uri="{FF2B5EF4-FFF2-40B4-BE49-F238E27FC236}">
                    <a16:creationId xmlns:a16="http://schemas.microsoft.com/office/drawing/2014/main" xmlns="" id="{624C2F82-5E5B-4C7C-A485-0BC6834D0DBE}"/>
                  </a:ext>
                </a:extLst>
              </p:cNvPr>
              <p:cNvSpPr>
                <a:spLocks/>
              </p:cNvSpPr>
              <p:nvPr/>
            </p:nvSpPr>
            <p:spPr bwMode="auto">
              <a:xfrm>
                <a:off x="747110" y="76"/>
                <a:ext cx="14" cy="16"/>
              </a:xfrm>
              <a:custGeom>
                <a:avLst/>
                <a:gdLst>
                  <a:gd name="T0" fmla="*/ 0 w 64"/>
                  <a:gd name="T1" fmla="*/ 1 h 74"/>
                  <a:gd name="T2" fmla="*/ 0 w 64"/>
                  <a:gd name="T3" fmla="*/ 0 h 74"/>
                  <a:gd name="T4" fmla="*/ 0 w 64"/>
                  <a:gd name="T5" fmla="*/ 0 h 74"/>
                  <a:gd name="T6" fmla="*/ 0 w 64"/>
                  <a:gd name="T7" fmla="*/ 0 h 74"/>
                  <a:gd name="T8" fmla="*/ 0 w 64"/>
                  <a:gd name="T9" fmla="*/ 0 h 74"/>
                  <a:gd name="T10" fmla="*/ 0 w 64"/>
                  <a:gd name="T11" fmla="*/ 0 h 74"/>
                  <a:gd name="T12" fmla="*/ 0 w 64"/>
                  <a:gd name="T13" fmla="*/ 0 h 74"/>
                  <a:gd name="T14" fmla="*/ 0 w 64"/>
                  <a:gd name="T15" fmla="*/ 0 h 74"/>
                  <a:gd name="T16" fmla="*/ 0 w 64"/>
                  <a:gd name="T17" fmla="*/ 0 h 74"/>
                  <a:gd name="T18" fmla="*/ 1 w 64"/>
                  <a:gd name="T19" fmla="*/ 0 h 74"/>
                  <a:gd name="T20" fmla="*/ 0 w 64"/>
                  <a:gd name="T21" fmla="*/ 1 h 7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4"/>
                  <a:gd name="T34" fmla="*/ 0 h 74"/>
                  <a:gd name="T35" fmla="*/ 64 w 64"/>
                  <a:gd name="T36" fmla="*/ 74 h 7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4" h="74">
                    <a:moveTo>
                      <a:pt x="27" y="74"/>
                    </a:moveTo>
                    <a:lnTo>
                      <a:pt x="0" y="35"/>
                    </a:lnTo>
                    <a:lnTo>
                      <a:pt x="25" y="38"/>
                    </a:lnTo>
                    <a:lnTo>
                      <a:pt x="27" y="27"/>
                    </a:lnTo>
                    <a:lnTo>
                      <a:pt x="10" y="15"/>
                    </a:lnTo>
                    <a:lnTo>
                      <a:pt x="18" y="17"/>
                    </a:lnTo>
                    <a:lnTo>
                      <a:pt x="12" y="7"/>
                    </a:lnTo>
                    <a:lnTo>
                      <a:pt x="20" y="0"/>
                    </a:lnTo>
                    <a:lnTo>
                      <a:pt x="44" y="37"/>
                    </a:lnTo>
                    <a:lnTo>
                      <a:pt x="64" y="42"/>
                    </a:lnTo>
                    <a:lnTo>
                      <a:pt x="27" y="74"/>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91" name="Freeform 8">
                <a:extLst>
                  <a:ext uri="{FF2B5EF4-FFF2-40B4-BE49-F238E27FC236}">
                    <a16:creationId xmlns:a16="http://schemas.microsoft.com/office/drawing/2014/main" xmlns="" id="{5A7E30D5-43B3-498B-BBF3-251445602503}"/>
                  </a:ext>
                </a:extLst>
              </p:cNvPr>
              <p:cNvSpPr>
                <a:spLocks/>
              </p:cNvSpPr>
              <p:nvPr/>
            </p:nvSpPr>
            <p:spPr bwMode="auto">
              <a:xfrm>
                <a:off x="747129" y="66"/>
                <a:ext cx="14" cy="15"/>
              </a:xfrm>
              <a:custGeom>
                <a:avLst/>
                <a:gdLst>
                  <a:gd name="T0" fmla="*/ 1 w 64"/>
                  <a:gd name="T1" fmla="*/ 0 h 69"/>
                  <a:gd name="T2" fmla="*/ 1 w 64"/>
                  <a:gd name="T3" fmla="*/ 0 h 69"/>
                  <a:gd name="T4" fmla="*/ 1 w 64"/>
                  <a:gd name="T5" fmla="*/ 0 h 69"/>
                  <a:gd name="T6" fmla="*/ 1 w 64"/>
                  <a:gd name="T7" fmla="*/ 1 h 69"/>
                  <a:gd name="T8" fmla="*/ 1 w 64"/>
                  <a:gd name="T9" fmla="*/ 1 h 69"/>
                  <a:gd name="T10" fmla="*/ 0 w 64"/>
                  <a:gd name="T11" fmla="*/ 1 h 69"/>
                  <a:gd name="T12" fmla="*/ 0 w 64"/>
                  <a:gd name="T13" fmla="*/ 1 h 69"/>
                  <a:gd name="T14" fmla="*/ 0 w 64"/>
                  <a:gd name="T15" fmla="*/ 0 h 69"/>
                  <a:gd name="T16" fmla="*/ 0 w 64"/>
                  <a:gd name="T17" fmla="*/ 0 h 69"/>
                  <a:gd name="T18" fmla="*/ 0 w 64"/>
                  <a:gd name="T19" fmla="*/ 0 h 69"/>
                  <a:gd name="T20" fmla="*/ 0 w 64"/>
                  <a:gd name="T21" fmla="*/ 0 h 69"/>
                  <a:gd name="T22" fmla="*/ 0 w 64"/>
                  <a:gd name="T23" fmla="*/ 0 h 69"/>
                  <a:gd name="T24" fmla="*/ 0 w 64"/>
                  <a:gd name="T25" fmla="*/ 0 h 69"/>
                  <a:gd name="T26" fmla="*/ 1 w 64"/>
                  <a:gd name="T27" fmla="*/ 0 h 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4"/>
                  <a:gd name="T43" fmla="*/ 0 h 69"/>
                  <a:gd name="T44" fmla="*/ 64 w 64"/>
                  <a:gd name="T45" fmla="*/ 69 h 6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4" h="69">
                    <a:moveTo>
                      <a:pt x="62" y="28"/>
                    </a:moveTo>
                    <a:lnTo>
                      <a:pt x="64" y="52"/>
                    </a:lnTo>
                    <a:lnTo>
                      <a:pt x="59" y="43"/>
                    </a:lnTo>
                    <a:lnTo>
                      <a:pt x="61" y="62"/>
                    </a:lnTo>
                    <a:lnTo>
                      <a:pt x="55" y="60"/>
                    </a:lnTo>
                    <a:lnTo>
                      <a:pt x="39" y="64"/>
                    </a:lnTo>
                    <a:lnTo>
                      <a:pt x="30" y="69"/>
                    </a:lnTo>
                    <a:lnTo>
                      <a:pt x="0" y="43"/>
                    </a:lnTo>
                    <a:lnTo>
                      <a:pt x="19" y="37"/>
                    </a:lnTo>
                    <a:lnTo>
                      <a:pt x="12" y="10"/>
                    </a:lnTo>
                    <a:lnTo>
                      <a:pt x="37" y="28"/>
                    </a:lnTo>
                    <a:lnTo>
                      <a:pt x="20" y="8"/>
                    </a:lnTo>
                    <a:lnTo>
                      <a:pt x="49" y="0"/>
                    </a:lnTo>
                    <a:lnTo>
                      <a:pt x="62" y="28"/>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92" name="Freeform 9">
                <a:extLst>
                  <a:ext uri="{FF2B5EF4-FFF2-40B4-BE49-F238E27FC236}">
                    <a16:creationId xmlns:a16="http://schemas.microsoft.com/office/drawing/2014/main" xmlns="" id="{A9EC4E7D-ABBB-43A6-96B2-E157573DBB2E}"/>
                  </a:ext>
                </a:extLst>
              </p:cNvPr>
              <p:cNvSpPr>
                <a:spLocks/>
              </p:cNvSpPr>
              <p:nvPr/>
            </p:nvSpPr>
            <p:spPr bwMode="auto">
              <a:xfrm>
                <a:off x="747142" y="54"/>
                <a:ext cx="8" cy="9"/>
              </a:xfrm>
              <a:custGeom>
                <a:avLst/>
                <a:gdLst>
                  <a:gd name="T0" fmla="*/ 0 w 39"/>
                  <a:gd name="T1" fmla="*/ 0 h 42"/>
                  <a:gd name="T2" fmla="*/ 0 w 39"/>
                  <a:gd name="T3" fmla="*/ 0 h 42"/>
                  <a:gd name="T4" fmla="*/ 0 w 39"/>
                  <a:gd name="T5" fmla="*/ 0 h 42"/>
                  <a:gd name="T6" fmla="*/ 0 60000 65536"/>
                  <a:gd name="T7" fmla="*/ 0 60000 65536"/>
                  <a:gd name="T8" fmla="*/ 0 60000 65536"/>
                  <a:gd name="T9" fmla="*/ 0 w 39"/>
                  <a:gd name="T10" fmla="*/ 0 h 42"/>
                  <a:gd name="T11" fmla="*/ 39 w 39"/>
                  <a:gd name="T12" fmla="*/ 42 h 42"/>
                </a:gdLst>
                <a:ahLst/>
                <a:cxnLst>
                  <a:cxn ang="T6">
                    <a:pos x="T0" y="T1"/>
                  </a:cxn>
                  <a:cxn ang="T7">
                    <a:pos x="T2" y="T3"/>
                  </a:cxn>
                  <a:cxn ang="T8">
                    <a:pos x="T4" y="T5"/>
                  </a:cxn>
                </a:cxnLst>
                <a:rect l="T9" t="T10" r="T11" b="T12"/>
                <a:pathLst>
                  <a:path w="39" h="42">
                    <a:moveTo>
                      <a:pt x="39" y="42"/>
                    </a:moveTo>
                    <a:lnTo>
                      <a:pt x="0" y="0"/>
                    </a:lnTo>
                    <a:lnTo>
                      <a:pt x="39" y="42"/>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93" name="Freeform 10">
                <a:extLst>
                  <a:ext uri="{FF2B5EF4-FFF2-40B4-BE49-F238E27FC236}">
                    <a16:creationId xmlns:a16="http://schemas.microsoft.com/office/drawing/2014/main" xmlns="" id="{3E3F0282-7CFF-4B47-A41C-D2D4883E67FC}"/>
                  </a:ext>
                </a:extLst>
              </p:cNvPr>
              <p:cNvSpPr>
                <a:spLocks/>
              </p:cNvSpPr>
              <p:nvPr/>
            </p:nvSpPr>
            <p:spPr bwMode="auto">
              <a:xfrm>
                <a:off x="747123" y="53"/>
                <a:ext cx="15" cy="11"/>
              </a:xfrm>
              <a:custGeom>
                <a:avLst/>
                <a:gdLst>
                  <a:gd name="T0" fmla="*/ 1 w 67"/>
                  <a:gd name="T1" fmla="*/ 0 h 51"/>
                  <a:gd name="T2" fmla="*/ 1 w 67"/>
                  <a:gd name="T3" fmla="*/ 0 h 51"/>
                  <a:gd name="T4" fmla="*/ 0 w 67"/>
                  <a:gd name="T5" fmla="*/ 0 h 51"/>
                  <a:gd name="T6" fmla="*/ 0 w 67"/>
                  <a:gd name="T7" fmla="*/ 0 h 51"/>
                  <a:gd name="T8" fmla="*/ 0 w 67"/>
                  <a:gd name="T9" fmla="*/ 0 h 51"/>
                  <a:gd name="T10" fmla="*/ 0 w 67"/>
                  <a:gd name="T11" fmla="*/ 0 h 51"/>
                  <a:gd name="T12" fmla="*/ 0 w 67"/>
                  <a:gd name="T13" fmla="*/ 0 h 51"/>
                  <a:gd name="T14" fmla="*/ 0 w 67"/>
                  <a:gd name="T15" fmla="*/ 0 h 51"/>
                  <a:gd name="T16" fmla="*/ 0 w 67"/>
                  <a:gd name="T17" fmla="*/ 0 h 51"/>
                  <a:gd name="T18" fmla="*/ 1 w 67"/>
                  <a:gd name="T19" fmla="*/ 0 h 5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7"/>
                  <a:gd name="T31" fmla="*/ 0 h 51"/>
                  <a:gd name="T32" fmla="*/ 67 w 67"/>
                  <a:gd name="T33" fmla="*/ 51 h 5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7" h="51">
                    <a:moveTo>
                      <a:pt x="61" y="10"/>
                    </a:moveTo>
                    <a:lnTo>
                      <a:pt x="67" y="51"/>
                    </a:lnTo>
                    <a:lnTo>
                      <a:pt x="0" y="20"/>
                    </a:lnTo>
                    <a:lnTo>
                      <a:pt x="19" y="17"/>
                    </a:lnTo>
                    <a:lnTo>
                      <a:pt x="12" y="17"/>
                    </a:lnTo>
                    <a:lnTo>
                      <a:pt x="19" y="9"/>
                    </a:lnTo>
                    <a:lnTo>
                      <a:pt x="9" y="0"/>
                    </a:lnTo>
                    <a:lnTo>
                      <a:pt x="0" y="9"/>
                    </a:lnTo>
                    <a:lnTo>
                      <a:pt x="22" y="0"/>
                    </a:lnTo>
                    <a:lnTo>
                      <a:pt x="61" y="10"/>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94" name="Freeform 11">
                <a:extLst>
                  <a:ext uri="{FF2B5EF4-FFF2-40B4-BE49-F238E27FC236}">
                    <a16:creationId xmlns:a16="http://schemas.microsoft.com/office/drawing/2014/main" xmlns="" id="{28657324-A350-4631-9A0A-5A11FCD8547B}"/>
                  </a:ext>
                </a:extLst>
              </p:cNvPr>
              <p:cNvSpPr>
                <a:spLocks/>
              </p:cNvSpPr>
              <p:nvPr/>
            </p:nvSpPr>
            <p:spPr bwMode="auto">
              <a:xfrm>
                <a:off x="747121" y="65"/>
                <a:ext cx="4" cy="5"/>
              </a:xfrm>
              <a:custGeom>
                <a:avLst/>
                <a:gdLst>
                  <a:gd name="T0" fmla="*/ 0 w 18"/>
                  <a:gd name="T1" fmla="*/ 0 h 23"/>
                  <a:gd name="T2" fmla="*/ 0 w 18"/>
                  <a:gd name="T3" fmla="*/ 0 h 23"/>
                  <a:gd name="T4" fmla="*/ 0 w 18"/>
                  <a:gd name="T5" fmla="*/ 0 h 23"/>
                  <a:gd name="T6" fmla="*/ 0 w 18"/>
                  <a:gd name="T7" fmla="*/ 0 h 23"/>
                  <a:gd name="T8" fmla="*/ 0 60000 65536"/>
                  <a:gd name="T9" fmla="*/ 0 60000 65536"/>
                  <a:gd name="T10" fmla="*/ 0 60000 65536"/>
                  <a:gd name="T11" fmla="*/ 0 60000 65536"/>
                  <a:gd name="T12" fmla="*/ 0 w 18"/>
                  <a:gd name="T13" fmla="*/ 0 h 23"/>
                  <a:gd name="T14" fmla="*/ 18 w 18"/>
                  <a:gd name="T15" fmla="*/ 23 h 23"/>
                </a:gdLst>
                <a:ahLst/>
                <a:cxnLst>
                  <a:cxn ang="T8">
                    <a:pos x="T0" y="T1"/>
                  </a:cxn>
                  <a:cxn ang="T9">
                    <a:pos x="T2" y="T3"/>
                  </a:cxn>
                  <a:cxn ang="T10">
                    <a:pos x="T4" y="T5"/>
                  </a:cxn>
                  <a:cxn ang="T11">
                    <a:pos x="T6" y="T7"/>
                  </a:cxn>
                </a:cxnLst>
                <a:rect l="T12" t="T13" r="T14" b="T15"/>
                <a:pathLst>
                  <a:path w="18" h="23">
                    <a:moveTo>
                      <a:pt x="11" y="6"/>
                    </a:moveTo>
                    <a:lnTo>
                      <a:pt x="18" y="23"/>
                    </a:lnTo>
                    <a:lnTo>
                      <a:pt x="0" y="0"/>
                    </a:lnTo>
                    <a:lnTo>
                      <a:pt x="11" y="6"/>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95" name="Freeform 12">
                <a:extLst>
                  <a:ext uri="{FF2B5EF4-FFF2-40B4-BE49-F238E27FC236}">
                    <a16:creationId xmlns:a16="http://schemas.microsoft.com/office/drawing/2014/main" xmlns="" id="{583C13C8-9948-4F40-839F-A5B075261C79}"/>
                  </a:ext>
                </a:extLst>
              </p:cNvPr>
              <p:cNvSpPr>
                <a:spLocks/>
              </p:cNvSpPr>
              <p:nvPr/>
            </p:nvSpPr>
            <p:spPr bwMode="auto">
              <a:xfrm>
                <a:off x="747089" y="72"/>
                <a:ext cx="30" cy="20"/>
              </a:xfrm>
              <a:custGeom>
                <a:avLst/>
                <a:gdLst>
                  <a:gd name="T0" fmla="*/ 1 w 134"/>
                  <a:gd name="T1" fmla="*/ 0 h 95"/>
                  <a:gd name="T2" fmla="*/ 1 w 134"/>
                  <a:gd name="T3" fmla="*/ 0 h 95"/>
                  <a:gd name="T4" fmla="*/ 1 w 134"/>
                  <a:gd name="T5" fmla="*/ 0 h 95"/>
                  <a:gd name="T6" fmla="*/ 1 w 134"/>
                  <a:gd name="T7" fmla="*/ 0 h 95"/>
                  <a:gd name="T8" fmla="*/ 2 w 134"/>
                  <a:gd name="T9" fmla="*/ 0 h 95"/>
                  <a:gd name="T10" fmla="*/ 1 w 134"/>
                  <a:gd name="T11" fmla="*/ 1 h 95"/>
                  <a:gd name="T12" fmla="*/ 0 w 134"/>
                  <a:gd name="T13" fmla="*/ 1 h 95"/>
                  <a:gd name="T14" fmla="*/ 1 w 134"/>
                  <a:gd name="T15" fmla="*/ 1 h 95"/>
                  <a:gd name="T16" fmla="*/ 0 w 134"/>
                  <a:gd name="T17" fmla="*/ 1 h 95"/>
                  <a:gd name="T18" fmla="*/ 1 w 134"/>
                  <a:gd name="T19" fmla="*/ 1 h 95"/>
                  <a:gd name="T20" fmla="*/ 0 w 134"/>
                  <a:gd name="T21" fmla="*/ 1 h 95"/>
                  <a:gd name="T22" fmla="*/ 0 w 134"/>
                  <a:gd name="T23" fmla="*/ 1 h 95"/>
                  <a:gd name="T24" fmla="*/ 0 w 134"/>
                  <a:gd name="T25" fmla="*/ 0 h 95"/>
                  <a:gd name="T26" fmla="*/ 0 w 134"/>
                  <a:gd name="T27" fmla="*/ 0 h 95"/>
                  <a:gd name="T28" fmla="*/ 1 w 134"/>
                  <a:gd name="T29" fmla="*/ 0 h 95"/>
                  <a:gd name="T30" fmla="*/ 1 w 134"/>
                  <a:gd name="T31" fmla="*/ 0 h 9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34"/>
                  <a:gd name="T49" fmla="*/ 0 h 95"/>
                  <a:gd name="T50" fmla="*/ 134 w 134"/>
                  <a:gd name="T51" fmla="*/ 95 h 9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34" h="95">
                    <a:moveTo>
                      <a:pt x="92" y="15"/>
                    </a:moveTo>
                    <a:lnTo>
                      <a:pt x="107" y="0"/>
                    </a:lnTo>
                    <a:lnTo>
                      <a:pt x="118" y="45"/>
                    </a:lnTo>
                    <a:lnTo>
                      <a:pt x="131" y="48"/>
                    </a:lnTo>
                    <a:lnTo>
                      <a:pt x="134" y="33"/>
                    </a:lnTo>
                    <a:lnTo>
                      <a:pt x="109" y="72"/>
                    </a:lnTo>
                    <a:lnTo>
                      <a:pt x="49" y="95"/>
                    </a:lnTo>
                    <a:lnTo>
                      <a:pt x="81" y="65"/>
                    </a:lnTo>
                    <a:lnTo>
                      <a:pt x="45" y="75"/>
                    </a:lnTo>
                    <a:lnTo>
                      <a:pt x="52" y="58"/>
                    </a:lnTo>
                    <a:lnTo>
                      <a:pt x="37" y="63"/>
                    </a:lnTo>
                    <a:lnTo>
                      <a:pt x="0" y="67"/>
                    </a:lnTo>
                    <a:lnTo>
                      <a:pt x="30" y="47"/>
                    </a:lnTo>
                    <a:lnTo>
                      <a:pt x="5" y="53"/>
                    </a:lnTo>
                    <a:lnTo>
                      <a:pt x="104" y="53"/>
                    </a:lnTo>
                    <a:lnTo>
                      <a:pt x="92" y="15"/>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96" name="Freeform 13">
                <a:extLst>
                  <a:ext uri="{FF2B5EF4-FFF2-40B4-BE49-F238E27FC236}">
                    <a16:creationId xmlns:a16="http://schemas.microsoft.com/office/drawing/2014/main" xmlns="" id="{6B82A556-D74D-47E8-AF32-3670A89D52DC}"/>
                  </a:ext>
                </a:extLst>
              </p:cNvPr>
              <p:cNvSpPr>
                <a:spLocks/>
              </p:cNvSpPr>
              <p:nvPr/>
            </p:nvSpPr>
            <p:spPr bwMode="auto">
              <a:xfrm>
                <a:off x="747076" y="67"/>
                <a:ext cx="15" cy="14"/>
              </a:xfrm>
              <a:custGeom>
                <a:avLst/>
                <a:gdLst>
                  <a:gd name="T0" fmla="*/ 0 w 70"/>
                  <a:gd name="T1" fmla="*/ 0 h 64"/>
                  <a:gd name="T2" fmla="*/ 1 w 70"/>
                  <a:gd name="T3" fmla="*/ 0 h 64"/>
                  <a:gd name="T4" fmla="*/ 1 w 70"/>
                  <a:gd name="T5" fmla="*/ 0 h 64"/>
                  <a:gd name="T6" fmla="*/ 1 w 70"/>
                  <a:gd name="T7" fmla="*/ 0 h 64"/>
                  <a:gd name="T8" fmla="*/ 1 w 70"/>
                  <a:gd name="T9" fmla="*/ 0 h 64"/>
                  <a:gd name="T10" fmla="*/ 1 w 70"/>
                  <a:gd name="T11" fmla="*/ 0 h 64"/>
                  <a:gd name="T12" fmla="*/ 1 w 70"/>
                  <a:gd name="T13" fmla="*/ 0 h 64"/>
                  <a:gd name="T14" fmla="*/ 0 w 70"/>
                  <a:gd name="T15" fmla="*/ 1 h 64"/>
                  <a:gd name="T16" fmla="*/ 0 w 70"/>
                  <a:gd name="T17" fmla="*/ 0 h 64"/>
                  <a:gd name="T18" fmla="*/ 0 w 70"/>
                  <a:gd name="T19" fmla="*/ 1 h 64"/>
                  <a:gd name="T20" fmla="*/ 0 w 70"/>
                  <a:gd name="T21" fmla="*/ 0 h 64"/>
                  <a:gd name="T22" fmla="*/ 0 w 70"/>
                  <a:gd name="T23" fmla="*/ 1 h 64"/>
                  <a:gd name="T24" fmla="*/ 0 w 70"/>
                  <a:gd name="T25" fmla="*/ 0 h 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0"/>
                  <a:gd name="T40" fmla="*/ 0 h 64"/>
                  <a:gd name="T41" fmla="*/ 70 w 70"/>
                  <a:gd name="T42" fmla="*/ 64 h 6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0" h="64">
                    <a:moveTo>
                      <a:pt x="33" y="19"/>
                    </a:moveTo>
                    <a:lnTo>
                      <a:pt x="58" y="4"/>
                    </a:lnTo>
                    <a:lnTo>
                      <a:pt x="58" y="9"/>
                    </a:lnTo>
                    <a:lnTo>
                      <a:pt x="70" y="5"/>
                    </a:lnTo>
                    <a:lnTo>
                      <a:pt x="67" y="0"/>
                    </a:lnTo>
                    <a:lnTo>
                      <a:pt x="60" y="44"/>
                    </a:lnTo>
                    <a:lnTo>
                      <a:pt x="60" y="27"/>
                    </a:lnTo>
                    <a:lnTo>
                      <a:pt x="30" y="64"/>
                    </a:lnTo>
                    <a:lnTo>
                      <a:pt x="25" y="49"/>
                    </a:lnTo>
                    <a:lnTo>
                      <a:pt x="5" y="59"/>
                    </a:lnTo>
                    <a:lnTo>
                      <a:pt x="5" y="51"/>
                    </a:lnTo>
                    <a:lnTo>
                      <a:pt x="0" y="54"/>
                    </a:lnTo>
                    <a:lnTo>
                      <a:pt x="33" y="19"/>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97" name="Freeform 14">
                <a:extLst>
                  <a:ext uri="{FF2B5EF4-FFF2-40B4-BE49-F238E27FC236}">
                    <a16:creationId xmlns:a16="http://schemas.microsoft.com/office/drawing/2014/main" xmlns="" id="{78B79BB3-BAFB-415E-AA35-23991F3FC418}"/>
                  </a:ext>
                </a:extLst>
              </p:cNvPr>
              <p:cNvSpPr>
                <a:spLocks/>
              </p:cNvSpPr>
              <p:nvPr/>
            </p:nvSpPr>
            <p:spPr bwMode="auto">
              <a:xfrm>
                <a:off x="747104" y="62"/>
                <a:ext cx="6" cy="2"/>
              </a:xfrm>
              <a:custGeom>
                <a:avLst/>
                <a:gdLst>
                  <a:gd name="T0" fmla="*/ 0 w 27"/>
                  <a:gd name="T1" fmla="*/ 0 h 12"/>
                  <a:gd name="T2" fmla="*/ 0 w 27"/>
                  <a:gd name="T3" fmla="*/ 0 h 12"/>
                  <a:gd name="T4" fmla="*/ 0 w 27"/>
                  <a:gd name="T5" fmla="*/ 0 h 12"/>
                  <a:gd name="T6" fmla="*/ 0 w 27"/>
                  <a:gd name="T7" fmla="*/ 0 h 12"/>
                  <a:gd name="T8" fmla="*/ 0 w 27"/>
                  <a:gd name="T9" fmla="*/ 0 h 12"/>
                  <a:gd name="T10" fmla="*/ 0 60000 65536"/>
                  <a:gd name="T11" fmla="*/ 0 60000 65536"/>
                  <a:gd name="T12" fmla="*/ 0 60000 65536"/>
                  <a:gd name="T13" fmla="*/ 0 60000 65536"/>
                  <a:gd name="T14" fmla="*/ 0 60000 65536"/>
                  <a:gd name="T15" fmla="*/ 0 w 27"/>
                  <a:gd name="T16" fmla="*/ 0 h 12"/>
                  <a:gd name="T17" fmla="*/ 27 w 27"/>
                  <a:gd name="T18" fmla="*/ 12 h 12"/>
                </a:gdLst>
                <a:ahLst/>
                <a:cxnLst>
                  <a:cxn ang="T10">
                    <a:pos x="T0" y="T1"/>
                  </a:cxn>
                  <a:cxn ang="T11">
                    <a:pos x="T2" y="T3"/>
                  </a:cxn>
                  <a:cxn ang="T12">
                    <a:pos x="T4" y="T5"/>
                  </a:cxn>
                  <a:cxn ang="T13">
                    <a:pos x="T6" y="T7"/>
                  </a:cxn>
                  <a:cxn ang="T14">
                    <a:pos x="T8" y="T9"/>
                  </a:cxn>
                </a:cxnLst>
                <a:rect l="T15" t="T16" r="T17" b="T18"/>
                <a:pathLst>
                  <a:path w="27" h="12">
                    <a:moveTo>
                      <a:pt x="0" y="0"/>
                    </a:moveTo>
                    <a:lnTo>
                      <a:pt x="27" y="2"/>
                    </a:lnTo>
                    <a:lnTo>
                      <a:pt x="7" y="10"/>
                    </a:lnTo>
                    <a:lnTo>
                      <a:pt x="22" y="12"/>
                    </a:lnTo>
                    <a:lnTo>
                      <a:pt x="0" y="0"/>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98" name="Freeform 15">
                <a:extLst>
                  <a:ext uri="{FF2B5EF4-FFF2-40B4-BE49-F238E27FC236}">
                    <a16:creationId xmlns:a16="http://schemas.microsoft.com/office/drawing/2014/main" xmlns="" id="{CF52C9D7-944F-497C-86AC-F55E41E95CB6}"/>
                  </a:ext>
                </a:extLst>
              </p:cNvPr>
              <p:cNvSpPr>
                <a:spLocks/>
              </p:cNvSpPr>
              <p:nvPr/>
            </p:nvSpPr>
            <p:spPr bwMode="auto">
              <a:xfrm>
                <a:off x="747101" y="56"/>
                <a:ext cx="10" cy="3"/>
              </a:xfrm>
              <a:custGeom>
                <a:avLst/>
                <a:gdLst>
                  <a:gd name="T0" fmla="*/ 0 w 46"/>
                  <a:gd name="T1" fmla="*/ 0 h 15"/>
                  <a:gd name="T2" fmla="*/ 0 w 46"/>
                  <a:gd name="T3" fmla="*/ 0 h 15"/>
                  <a:gd name="T4" fmla="*/ 0 w 46"/>
                  <a:gd name="T5" fmla="*/ 0 h 15"/>
                  <a:gd name="T6" fmla="*/ 0 w 46"/>
                  <a:gd name="T7" fmla="*/ 0 h 15"/>
                  <a:gd name="T8" fmla="*/ 0 60000 65536"/>
                  <a:gd name="T9" fmla="*/ 0 60000 65536"/>
                  <a:gd name="T10" fmla="*/ 0 60000 65536"/>
                  <a:gd name="T11" fmla="*/ 0 60000 65536"/>
                  <a:gd name="T12" fmla="*/ 0 w 46"/>
                  <a:gd name="T13" fmla="*/ 0 h 15"/>
                  <a:gd name="T14" fmla="*/ 46 w 46"/>
                  <a:gd name="T15" fmla="*/ 15 h 15"/>
                </a:gdLst>
                <a:ahLst/>
                <a:cxnLst>
                  <a:cxn ang="T8">
                    <a:pos x="T0" y="T1"/>
                  </a:cxn>
                  <a:cxn ang="T9">
                    <a:pos x="T2" y="T3"/>
                  </a:cxn>
                  <a:cxn ang="T10">
                    <a:pos x="T4" y="T5"/>
                  </a:cxn>
                  <a:cxn ang="T11">
                    <a:pos x="T6" y="T7"/>
                  </a:cxn>
                </a:cxnLst>
                <a:rect l="T12" t="T13" r="T14" b="T15"/>
                <a:pathLst>
                  <a:path w="46" h="15">
                    <a:moveTo>
                      <a:pt x="41" y="0"/>
                    </a:moveTo>
                    <a:lnTo>
                      <a:pt x="46" y="14"/>
                    </a:lnTo>
                    <a:lnTo>
                      <a:pt x="0" y="15"/>
                    </a:lnTo>
                    <a:lnTo>
                      <a:pt x="41" y="0"/>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99" name="Freeform 16">
                <a:extLst>
                  <a:ext uri="{FF2B5EF4-FFF2-40B4-BE49-F238E27FC236}">
                    <a16:creationId xmlns:a16="http://schemas.microsoft.com/office/drawing/2014/main" xmlns="" id="{A79A8217-F40F-46AD-BDBA-EC09112DA4D3}"/>
                  </a:ext>
                </a:extLst>
              </p:cNvPr>
              <p:cNvSpPr>
                <a:spLocks/>
              </p:cNvSpPr>
              <p:nvPr/>
            </p:nvSpPr>
            <p:spPr bwMode="auto">
              <a:xfrm>
                <a:off x="747139" y="41"/>
                <a:ext cx="2" cy="5"/>
              </a:xfrm>
              <a:custGeom>
                <a:avLst/>
                <a:gdLst>
                  <a:gd name="T0" fmla="*/ 0 w 9"/>
                  <a:gd name="T1" fmla="*/ 0 h 23"/>
                  <a:gd name="T2" fmla="*/ 0 w 9"/>
                  <a:gd name="T3" fmla="*/ 0 h 23"/>
                  <a:gd name="T4" fmla="*/ 0 w 9"/>
                  <a:gd name="T5" fmla="*/ 0 h 23"/>
                  <a:gd name="T6" fmla="*/ 0 60000 65536"/>
                  <a:gd name="T7" fmla="*/ 0 60000 65536"/>
                  <a:gd name="T8" fmla="*/ 0 60000 65536"/>
                  <a:gd name="T9" fmla="*/ 0 w 9"/>
                  <a:gd name="T10" fmla="*/ 0 h 23"/>
                  <a:gd name="T11" fmla="*/ 9 w 9"/>
                  <a:gd name="T12" fmla="*/ 23 h 23"/>
                </a:gdLst>
                <a:ahLst/>
                <a:cxnLst>
                  <a:cxn ang="T6">
                    <a:pos x="T0" y="T1"/>
                  </a:cxn>
                  <a:cxn ang="T7">
                    <a:pos x="T2" y="T3"/>
                  </a:cxn>
                  <a:cxn ang="T8">
                    <a:pos x="T4" y="T5"/>
                  </a:cxn>
                </a:cxnLst>
                <a:rect l="T9" t="T10" r="T11" b="T12"/>
                <a:pathLst>
                  <a:path w="9" h="23">
                    <a:moveTo>
                      <a:pt x="0" y="0"/>
                    </a:moveTo>
                    <a:lnTo>
                      <a:pt x="9" y="23"/>
                    </a:lnTo>
                    <a:lnTo>
                      <a:pt x="0" y="0"/>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500" name="Freeform 17">
                <a:extLst>
                  <a:ext uri="{FF2B5EF4-FFF2-40B4-BE49-F238E27FC236}">
                    <a16:creationId xmlns:a16="http://schemas.microsoft.com/office/drawing/2014/main" xmlns="" id="{206DB5E2-BCB8-4A8B-8FD6-9612D47D2415}"/>
                  </a:ext>
                </a:extLst>
              </p:cNvPr>
              <p:cNvSpPr>
                <a:spLocks/>
              </p:cNvSpPr>
              <p:nvPr/>
            </p:nvSpPr>
            <p:spPr bwMode="auto">
              <a:xfrm>
                <a:off x="747147" y="65"/>
                <a:ext cx="3" cy="1"/>
              </a:xfrm>
              <a:custGeom>
                <a:avLst/>
                <a:gdLst>
                  <a:gd name="T0" fmla="*/ 0 w 12"/>
                  <a:gd name="T1" fmla="*/ 0 h 6"/>
                  <a:gd name="T2" fmla="*/ 0 w 12"/>
                  <a:gd name="T3" fmla="*/ 0 h 6"/>
                  <a:gd name="T4" fmla="*/ 0 w 12"/>
                  <a:gd name="T5" fmla="*/ 0 h 6"/>
                  <a:gd name="T6" fmla="*/ 0 60000 65536"/>
                  <a:gd name="T7" fmla="*/ 0 60000 65536"/>
                  <a:gd name="T8" fmla="*/ 0 60000 65536"/>
                  <a:gd name="T9" fmla="*/ 0 w 12"/>
                  <a:gd name="T10" fmla="*/ 0 h 6"/>
                  <a:gd name="T11" fmla="*/ 12 w 12"/>
                  <a:gd name="T12" fmla="*/ 6 h 6"/>
                </a:gdLst>
                <a:ahLst/>
                <a:cxnLst>
                  <a:cxn ang="T6">
                    <a:pos x="T0" y="T1"/>
                  </a:cxn>
                  <a:cxn ang="T7">
                    <a:pos x="T2" y="T3"/>
                  </a:cxn>
                  <a:cxn ang="T8">
                    <a:pos x="T4" y="T5"/>
                  </a:cxn>
                </a:cxnLst>
                <a:rect l="T9" t="T10" r="T11" b="T12"/>
                <a:pathLst>
                  <a:path w="12" h="6">
                    <a:moveTo>
                      <a:pt x="12" y="0"/>
                    </a:moveTo>
                    <a:lnTo>
                      <a:pt x="0" y="6"/>
                    </a:lnTo>
                    <a:lnTo>
                      <a:pt x="12" y="0"/>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501" name="Freeform 18">
                <a:extLst>
                  <a:ext uri="{FF2B5EF4-FFF2-40B4-BE49-F238E27FC236}">
                    <a16:creationId xmlns:a16="http://schemas.microsoft.com/office/drawing/2014/main" xmlns="" id="{CD9962D6-F36A-411C-B055-0E73A6597C99}"/>
                  </a:ext>
                </a:extLst>
              </p:cNvPr>
              <p:cNvSpPr>
                <a:spLocks/>
              </p:cNvSpPr>
              <p:nvPr/>
            </p:nvSpPr>
            <p:spPr bwMode="auto">
              <a:xfrm>
                <a:off x="747145" y="70"/>
                <a:ext cx="43" cy="23"/>
              </a:xfrm>
              <a:custGeom>
                <a:avLst/>
                <a:gdLst>
                  <a:gd name="T0" fmla="*/ 0 w 196"/>
                  <a:gd name="T1" fmla="*/ 0 h 108"/>
                  <a:gd name="T2" fmla="*/ 0 w 196"/>
                  <a:gd name="T3" fmla="*/ 0 h 108"/>
                  <a:gd name="T4" fmla="*/ 0 w 196"/>
                  <a:gd name="T5" fmla="*/ 0 h 108"/>
                  <a:gd name="T6" fmla="*/ 0 w 196"/>
                  <a:gd name="T7" fmla="*/ 0 h 108"/>
                  <a:gd name="T8" fmla="*/ 1 w 196"/>
                  <a:gd name="T9" fmla="*/ 1 h 108"/>
                  <a:gd name="T10" fmla="*/ 1 w 196"/>
                  <a:gd name="T11" fmla="*/ 1 h 108"/>
                  <a:gd name="T12" fmla="*/ 1 w 196"/>
                  <a:gd name="T13" fmla="*/ 1 h 108"/>
                  <a:gd name="T14" fmla="*/ 1 w 196"/>
                  <a:gd name="T15" fmla="*/ 1 h 108"/>
                  <a:gd name="T16" fmla="*/ 1 w 196"/>
                  <a:gd name="T17" fmla="*/ 1 h 108"/>
                  <a:gd name="T18" fmla="*/ 1 w 196"/>
                  <a:gd name="T19" fmla="*/ 1 h 108"/>
                  <a:gd name="T20" fmla="*/ 1 w 196"/>
                  <a:gd name="T21" fmla="*/ 1 h 108"/>
                  <a:gd name="T22" fmla="*/ 1 w 196"/>
                  <a:gd name="T23" fmla="*/ 1 h 108"/>
                  <a:gd name="T24" fmla="*/ 2 w 196"/>
                  <a:gd name="T25" fmla="*/ 1 h 108"/>
                  <a:gd name="T26" fmla="*/ 2 w 196"/>
                  <a:gd name="T27" fmla="*/ 1 h 108"/>
                  <a:gd name="T28" fmla="*/ 2 w 196"/>
                  <a:gd name="T29" fmla="*/ 1 h 108"/>
                  <a:gd name="T30" fmla="*/ 1 w 196"/>
                  <a:gd name="T31" fmla="*/ 1 h 108"/>
                  <a:gd name="T32" fmla="*/ 2 w 196"/>
                  <a:gd name="T33" fmla="*/ 1 h 108"/>
                  <a:gd name="T34" fmla="*/ 1 w 196"/>
                  <a:gd name="T35" fmla="*/ 1 h 108"/>
                  <a:gd name="T36" fmla="*/ 1 w 196"/>
                  <a:gd name="T37" fmla="*/ 1 h 108"/>
                  <a:gd name="T38" fmla="*/ 1 w 196"/>
                  <a:gd name="T39" fmla="*/ 1 h 108"/>
                  <a:gd name="T40" fmla="*/ 1 w 196"/>
                  <a:gd name="T41" fmla="*/ 1 h 108"/>
                  <a:gd name="T42" fmla="*/ 1 w 196"/>
                  <a:gd name="T43" fmla="*/ 1 h 108"/>
                  <a:gd name="T44" fmla="*/ 1 w 196"/>
                  <a:gd name="T45" fmla="*/ 0 h 108"/>
                  <a:gd name="T46" fmla="*/ 0 w 196"/>
                  <a:gd name="T47" fmla="*/ 0 h 10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96"/>
                  <a:gd name="T73" fmla="*/ 0 h 108"/>
                  <a:gd name="T74" fmla="*/ 196 w 196"/>
                  <a:gd name="T75" fmla="*/ 108 h 10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96" h="108">
                    <a:moveTo>
                      <a:pt x="24" y="0"/>
                    </a:moveTo>
                    <a:lnTo>
                      <a:pt x="0" y="4"/>
                    </a:lnTo>
                    <a:lnTo>
                      <a:pt x="7" y="12"/>
                    </a:lnTo>
                    <a:lnTo>
                      <a:pt x="0" y="9"/>
                    </a:lnTo>
                    <a:lnTo>
                      <a:pt x="66" y="101"/>
                    </a:lnTo>
                    <a:lnTo>
                      <a:pt x="71" y="94"/>
                    </a:lnTo>
                    <a:lnTo>
                      <a:pt x="72" y="101"/>
                    </a:lnTo>
                    <a:lnTo>
                      <a:pt x="72" y="96"/>
                    </a:lnTo>
                    <a:lnTo>
                      <a:pt x="91" y="94"/>
                    </a:lnTo>
                    <a:lnTo>
                      <a:pt x="94" y="99"/>
                    </a:lnTo>
                    <a:lnTo>
                      <a:pt x="128" y="103"/>
                    </a:lnTo>
                    <a:lnTo>
                      <a:pt x="131" y="108"/>
                    </a:lnTo>
                    <a:lnTo>
                      <a:pt x="141" y="106"/>
                    </a:lnTo>
                    <a:lnTo>
                      <a:pt x="143" y="98"/>
                    </a:lnTo>
                    <a:lnTo>
                      <a:pt x="196" y="61"/>
                    </a:lnTo>
                    <a:lnTo>
                      <a:pt x="128" y="66"/>
                    </a:lnTo>
                    <a:lnTo>
                      <a:pt x="136" y="72"/>
                    </a:lnTo>
                    <a:lnTo>
                      <a:pt x="121" y="74"/>
                    </a:lnTo>
                    <a:lnTo>
                      <a:pt x="109" y="69"/>
                    </a:lnTo>
                    <a:lnTo>
                      <a:pt x="97" y="61"/>
                    </a:lnTo>
                    <a:lnTo>
                      <a:pt x="94" y="71"/>
                    </a:lnTo>
                    <a:lnTo>
                      <a:pt x="67" y="56"/>
                    </a:lnTo>
                    <a:lnTo>
                      <a:pt x="77" y="46"/>
                    </a:lnTo>
                    <a:lnTo>
                      <a:pt x="24" y="0"/>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502" name="Freeform 19">
                <a:extLst>
                  <a:ext uri="{FF2B5EF4-FFF2-40B4-BE49-F238E27FC236}">
                    <a16:creationId xmlns:a16="http://schemas.microsoft.com/office/drawing/2014/main" xmlns="" id="{D251DDF2-96E2-41B1-8F0E-1185949C9A3F}"/>
                  </a:ext>
                </a:extLst>
              </p:cNvPr>
              <p:cNvSpPr>
                <a:spLocks/>
              </p:cNvSpPr>
              <p:nvPr/>
            </p:nvSpPr>
            <p:spPr bwMode="auto">
              <a:xfrm>
                <a:off x="747147" y="74"/>
                <a:ext cx="7" cy="9"/>
              </a:xfrm>
              <a:custGeom>
                <a:avLst/>
                <a:gdLst>
                  <a:gd name="T0" fmla="*/ 0 w 32"/>
                  <a:gd name="T1" fmla="*/ 0 h 42"/>
                  <a:gd name="T2" fmla="*/ 0 w 32"/>
                  <a:gd name="T3" fmla="*/ 0 h 42"/>
                  <a:gd name="T4" fmla="*/ 0 w 32"/>
                  <a:gd name="T5" fmla="*/ 0 h 42"/>
                  <a:gd name="T6" fmla="*/ 0 w 32"/>
                  <a:gd name="T7" fmla="*/ 0 h 42"/>
                  <a:gd name="T8" fmla="*/ 0 60000 65536"/>
                  <a:gd name="T9" fmla="*/ 0 60000 65536"/>
                  <a:gd name="T10" fmla="*/ 0 60000 65536"/>
                  <a:gd name="T11" fmla="*/ 0 60000 65536"/>
                  <a:gd name="T12" fmla="*/ 0 w 32"/>
                  <a:gd name="T13" fmla="*/ 0 h 42"/>
                  <a:gd name="T14" fmla="*/ 32 w 32"/>
                  <a:gd name="T15" fmla="*/ 42 h 42"/>
                </a:gdLst>
                <a:ahLst/>
                <a:cxnLst>
                  <a:cxn ang="T8">
                    <a:pos x="T0" y="T1"/>
                  </a:cxn>
                  <a:cxn ang="T9">
                    <a:pos x="T2" y="T3"/>
                  </a:cxn>
                  <a:cxn ang="T10">
                    <a:pos x="T4" y="T5"/>
                  </a:cxn>
                  <a:cxn ang="T11">
                    <a:pos x="T6" y="T7"/>
                  </a:cxn>
                </a:cxnLst>
                <a:rect l="T12" t="T13" r="T14" b="T15"/>
                <a:pathLst>
                  <a:path w="32" h="42">
                    <a:moveTo>
                      <a:pt x="15" y="0"/>
                    </a:moveTo>
                    <a:lnTo>
                      <a:pt x="32" y="42"/>
                    </a:lnTo>
                    <a:lnTo>
                      <a:pt x="0" y="32"/>
                    </a:lnTo>
                    <a:lnTo>
                      <a:pt x="15" y="0"/>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503" name="Freeform 20">
                <a:extLst>
                  <a:ext uri="{FF2B5EF4-FFF2-40B4-BE49-F238E27FC236}">
                    <a16:creationId xmlns:a16="http://schemas.microsoft.com/office/drawing/2014/main" xmlns="" id="{51BD451D-A674-4C88-BB33-11FD4E8A16F5}"/>
                  </a:ext>
                </a:extLst>
              </p:cNvPr>
              <p:cNvSpPr>
                <a:spLocks/>
              </p:cNvSpPr>
              <p:nvPr/>
            </p:nvSpPr>
            <p:spPr bwMode="auto">
              <a:xfrm>
                <a:off x="747128" y="74"/>
                <a:ext cx="12" cy="17"/>
              </a:xfrm>
              <a:custGeom>
                <a:avLst/>
                <a:gdLst>
                  <a:gd name="T0" fmla="*/ 0 w 56"/>
                  <a:gd name="T1" fmla="*/ 0 h 77"/>
                  <a:gd name="T2" fmla="*/ 1 w 56"/>
                  <a:gd name="T3" fmla="*/ 0 h 77"/>
                  <a:gd name="T4" fmla="*/ 0 w 56"/>
                  <a:gd name="T5" fmla="*/ 1 h 77"/>
                  <a:gd name="T6" fmla="*/ 0 w 56"/>
                  <a:gd name="T7" fmla="*/ 0 h 77"/>
                  <a:gd name="T8" fmla="*/ 0 60000 65536"/>
                  <a:gd name="T9" fmla="*/ 0 60000 65536"/>
                  <a:gd name="T10" fmla="*/ 0 60000 65536"/>
                  <a:gd name="T11" fmla="*/ 0 60000 65536"/>
                  <a:gd name="T12" fmla="*/ 0 w 56"/>
                  <a:gd name="T13" fmla="*/ 0 h 77"/>
                  <a:gd name="T14" fmla="*/ 56 w 56"/>
                  <a:gd name="T15" fmla="*/ 77 h 77"/>
                </a:gdLst>
                <a:ahLst/>
                <a:cxnLst>
                  <a:cxn ang="T8">
                    <a:pos x="T0" y="T1"/>
                  </a:cxn>
                  <a:cxn ang="T9">
                    <a:pos x="T2" y="T3"/>
                  </a:cxn>
                  <a:cxn ang="T10">
                    <a:pos x="T4" y="T5"/>
                  </a:cxn>
                  <a:cxn ang="T11">
                    <a:pos x="T6" y="T7"/>
                  </a:cxn>
                </a:cxnLst>
                <a:rect l="T12" t="T13" r="T14" b="T15"/>
                <a:pathLst>
                  <a:path w="56" h="77">
                    <a:moveTo>
                      <a:pt x="2" y="0"/>
                    </a:moveTo>
                    <a:lnTo>
                      <a:pt x="56" y="6"/>
                    </a:lnTo>
                    <a:lnTo>
                      <a:pt x="0" y="77"/>
                    </a:lnTo>
                    <a:lnTo>
                      <a:pt x="2" y="0"/>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504" name="Freeform 30">
                <a:extLst>
                  <a:ext uri="{FF2B5EF4-FFF2-40B4-BE49-F238E27FC236}">
                    <a16:creationId xmlns:a16="http://schemas.microsoft.com/office/drawing/2014/main" xmlns="" id="{705E8810-F8F9-4C9B-B205-E2911E20ACA0}"/>
                  </a:ext>
                </a:extLst>
              </p:cNvPr>
              <p:cNvSpPr>
                <a:spLocks/>
              </p:cNvSpPr>
              <p:nvPr/>
            </p:nvSpPr>
            <p:spPr bwMode="auto">
              <a:xfrm>
                <a:off x="747066" y="97"/>
                <a:ext cx="55" cy="51"/>
              </a:xfrm>
              <a:custGeom>
                <a:avLst/>
                <a:gdLst>
                  <a:gd name="T0" fmla="*/ 0 w 249"/>
                  <a:gd name="T1" fmla="*/ 1 h 232"/>
                  <a:gd name="T2" fmla="*/ 0 w 249"/>
                  <a:gd name="T3" fmla="*/ 1 h 232"/>
                  <a:gd name="T4" fmla="*/ 0 w 249"/>
                  <a:gd name="T5" fmla="*/ 1 h 232"/>
                  <a:gd name="T6" fmla="*/ 0 w 249"/>
                  <a:gd name="T7" fmla="*/ 2 h 232"/>
                  <a:gd name="T8" fmla="*/ 1 w 249"/>
                  <a:gd name="T9" fmla="*/ 2 h 232"/>
                  <a:gd name="T10" fmla="*/ 1 w 249"/>
                  <a:gd name="T11" fmla="*/ 2 h 232"/>
                  <a:gd name="T12" fmla="*/ 1 w 249"/>
                  <a:gd name="T13" fmla="*/ 2 h 232"/>
                  <a:gd name="T14" fmla="*/ 0 w 249"/>
                  <a:gd name="T15" fmla="*/ 2 h 232"/>
                  <a:gd name="T16" fmla="*/ 0 w 249"/>
                  <a:gd name="T17" fmla="*/ 2 h 232"/>
                  <a:gd name="T18" fmla="*/ 0 w 249"/>
                  <a:gd name="T19" fmla="*/ 2 h 232"/>
                  <a:gd name="T20" fmla="*/ 1 w 249"/>
                  <a:gd name="T21" fmla="*/ 2 h 232"/>
                  <a:gd name="T22" fmla="*/ 1 w 249"/>
                  <a:gd name="T23" fmla="*/ 2 h 232"/>
                  <a:gd name="T24" fmla="*/ 1 w 249"/>
                  <a:gd name="T25" fmla="*/ 2 h 232"/>
                  <a:gd name="T26" fmla="*/ 2 w 249"/>
                  <a:gd name="T27" fmla="*/ 2 h 232"/>
                  <a:gd name="T28" fmla="*/ 2 w 249"/>
                  <a:gd name="T29" fmla="*/ 2 h 232"/>
                  <a:gd name="T30" fmla="*/ 2 w 249"/>
                  <a:gd name="T31" fmla="*/ 2 h 232"/>
                  <a:gd name="T32" fmla="*/ 2 w 249"/>
                  <a:gd name="T33" fmla="*/ 2 h 232"/>
                  <a:gd name="T34" fmla="*/ 2 w 249"/>
                  <a:gd name="T35" fmla="*/ 2 h 232"/>
                  <a:gd name="T36" fmla="*/ 2 w 249"/>
                  <a:gd name="T37" fmla="*/ 2 h 232"/>
                  <a:gd name="T38" fmla="*/ 3 w 249"/>
                  <a:gd name="T39" fmla="*/ 2 h 232"/>
                  <a:gd name="T40" fmla="*/ 3 w 249"/>
                  <a:gd name="T41" fmla="*/ 2 h 232"/>
                  <a:gd name="T42" fmla="*/ 2 w 249"/>
                  <a:gd name="T43" fmla="*/ 1 h 232"/>
                  <a:gd name="T44" fmla="*/ 2 w 249"/>
                  <a:gd name="T45" fmla="*/ 1 h 232"/>
                  <a:gd name="T46" fmla="*/ 2 w 249"/>
                  <a:gd name="T47" fmla="*/ 1 h 232"/>
                  <a:gd name="T48" fmla="*/ 2 w 249"/>
                  <a:gd name="T49" fmla="*/ 0 h 232"/>
                  <a:gd name="T50" fmla="*/ 2 w 249"/>
                  <a:gd name="T51" fmla="*/ 0 h 232"/>
                  <a:gd name="T52" fmla="*/ 2 w 249"/>
                  <a:gd name="T53" fmla="*/ 0 h 232"/>
                  <a:gd name="T54" fmla="*/ 2 w 249"/>
                  <a:gd name="T55" fmla="*/ 0 h 232"/>
                  <a:gd name="T56" fmla="*/ 1 w 249"/>
                  <a:gd name="T57" fmla="*/ 0 h 232"/>
                  <a:gd name="T58" fmla="*/ 1 w 249"/>
                  <a:gd name="T59" fmla="*/ 0 h 232"/>
                  <a:gd name="T60" fmla="*/ 1 w 249"/>
                  <a:gd name="T61" fmla="*/ 0 h 232"/>
                  <a:gd name="T62" fmla="*/ 1 w 249"/>
                  <a:gd name="T63" fmla="*/ 0 h 232"/>
                  <a:gd name="T64" fmla="*/ 1 w 249"/>
                  <a:gd name="T65" fmla="*/ 0 h 232"/>
                  <a:gd name="T66" fmla="*/ 0 w 249"/>
                  <a:gd name="T67" fmla="*/ 0 h 232"/>
                  <a:gd name="T68" fmla="*/ 0 w 249"/>
                  <a:gd name="T69" fmla="*/ 1 h 232"/>
                  <a:gd name="T70" fmla="*/ 0 w 249"/>
                  <a:gd name="T71" fmla="*/ 1 h 232"/>
                  <a:gd name="T72" fmla="*/ 0 w 249"/>
                  <a:gd name="T73" fmla="*/ 1 h 232"/>
                  <a:gd name="T74" fmla="*/ 0 w 249"/>
                  <a:gd name="T75" fmla="*/ 1 h 232"/>
                  <a:gd name="T76" fmla="*/ 0 w 249"/>
                  <a:gd name="T77" fmla="*/ 1 h 232"/>
                  <a:gd name="T78" fmla="*/ 0 w 249"/>
                  <a:gd name="T79" fmla="*/ 1 h 23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49"/>
                  <a:gd name="T121" fmla="*/ 0 h 232"/>
                  <a:gd name="T122" fmla="*/ 249 w 249"/>
                  <a:gd name="T123" fmla="*/ 232 h 23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49" h="232">
                    <a:moveTo>
                      <a:pt x="0" y="103"/>
                    </a:moveTo>
                    <a:lnTo>
                      <a:pt x="13" y="110"/>
                    </a:lnTo>
                    <a:lnTo>
                      <a:pt x="6" y="133"/>
                    </a:lnTo>
                    <a:lnTo>
                      <a:pt x="27" y="140"/>
                    </a:lnTo>
                    <a:lnTo>
                      <a:pt x="70" y="140"/>
                    </a:lnTo>
                    <a:lnTo>
                      <a:pt x="83" y="157"/>
                    </a:lnTo>
                    <a:lnTo>
                      <a:pt x="70" y="165"/>
                    </a:lnTo>
                    <a:lnTo>
                      <a:pt x="27" y="165"/>
                    </a:lnTo>
                    <a:lnTo>
                      <a:pt x="33" y="194"/>
                    </a:lnTo>
                    <a:lnTo>
                      <a:pt x="48" y="200"/>
                    </a:lnTo>
                    <a:lnTo>
                      <a:pt x="70" y="200"/>
                    </a:lnTo>
                    <a:lnTo>
                      <a:pt x="78" y="232"/>
                    </a:lnTo>
                    <a:lnTo>
                      <a:pt x="120" y="224"/>
                    </a:lnTo>
                    <a:lnTo>
                      <a:pt x="162" y="200"/>
                    </a:lnTo>
                    <a:lnTo>
                      <a:pt x="169" y="194"/>
                    </a:lnTo>
                    <a:lnTo>
                      <a:pt x="206" y="224"/>
                    </a:lnTo>
                    <a:lnTo>
                      <a:pt x="219" y="215"/>
                    </a:lnTo>
                    <a:lnTo>
                      <a:pt x="234" y="200"/>
                    </a:lnTo>
                    <a:lnTo>
                      <a:pt x="234" y="187"/>
                    </a:lnTo>
                    <a:lnTo>
                      <a:pt x="241" y="187"/>
                    </a:lnTo>
                    <a:lnTo>
                      <a:pt x="249" y="165"/>
                    </a:lnTo>
                    <a:lnTo>
                      <a:pt x="192" y="133"/>
                    </a:lnTo>
                    <a:lnTo>
                      <a:pt x="192" y="103"/>
                    </a:lnTo>
                    <a:lnTo>
                      <a:pt x="176" y="59"/>
                    </a:lnTo>
                    <a:lnTo>
                      <a:pt x="197" y="14"/>
                    </a:lnTo>
                    <a:lnTo>
                      <a:pt x="192" y="0"/>
                    </a:lnTo>
                    <a:lnTo>
                      <a:pt x="162" y="0"/>
                    </a:lnTo>
                    <a:lnTo>
                      <a:pt x="149" y="44"/>
                    </a:lnTo>
                    <a:lnTo>
                      <a:pt x="127" y="37"/>
                    </a:lnTo>
                    <a:lnTo>
                      <a:pt x="112" y="37"/>
                    </a:lnTo>
                    <a:lnTo>
                      <a:pt x="92" y="29"/>
                    </a:lnTo>
                    <a:lnTo>
                      <a:pt x="78" y="44"/>
                    </a:lnTo>
                    <a:lnTo>
                      <a:pt x="70" y="22"/>
                    </a:lnTo>
                    <a:lnTo>
                      <a:pt x="48" y="22"/>
                    </a:lnTo>
                    <a:lnTo>
                      <a:pt x="6" y="59"/>
                    </a:lnTo>
                    <a:lnTo>
                      <a:pt x="6" y="68"/>
                    </a:lnTo>
                    <a:lnTo>
                      <a:pt x="0" y="89"/>
                    </a:lnTo>
                    <a:lnTo>
                      <a:pt x="0" y="103"/>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505" name="Freeform 31">
                <a:extLst>
                  <a:ext uri="{FF2B5EF4-FFF2-40B4-BE49-F238E27FC236}">
                    <a16:creationId xmlns:a16="http://schemas.microsoft.com/office/drawing/2014/main" xmlns="" id="{9C0F82B7-F4B3-4CD8-A4A5-B95195297C78}"/>
                  </a:ext>
                </a:extLst>
              </p:cNvPr>
              <p:cNvSpPr>
                <a:spLocks/>
              </p:cNvSpPr>
              <p:nvPr/>
            </p:nvSpPr>
            <p:spPr bwMode="auto">
              <a:xfrm>
                <a:off x="747152" y="96"/>
                <a:ext cx="85" cy="104"/>
              </a:xfrm>
              <a:custGeom>
                <a:avLst/>
                <a:gdLst>
                  <a:gd name="T0" fmla="*/ 0 w 387"/>
                  <a:gd name="T1" fmla="*/ 2 h 476"/>
                  <a:gd name="T2" fmla="*/ 1 w 387"/>
                  <a:gd name="T3" fmla="*/ 2 h 476"/>
                  <a:gd name="T4" fmla="*/ 2 w 387"/>
                  <a:gd name="T5" fmla="*/ 2 h 476"/>
                  <a:gd name="T6" fmla="*/ 2 w 387"/>
                  <a:gd name="T7" fmla="*/ 2 h 476"/>
                  <a:gd name="T8" fmla="*/ 2 w 387"/>
                  <a:gd name="T9" fmla="*/ 2 h 476"/>
                  <a:gd name="T10" fmla="*/ 2 w 387"/>
                  <a:gd name="T11" fmla="*/ 3 h 476"/>
                  <a:gd name="T12" fmla="*/ 2 w 387"/>
                  <a:gd name="T13" fmla="*/ 3 h 476"/>
                  <a:gd name="T14" fmla="*/ 2 w 387"/>
                  <a:gd name="T15" fmla="*/ 4 h 476"/>
                  <a:gd name="T16" fmla="*/ 2 w 387"/>
                  <a:gd name="T17" fmla="*/ 4 h 476"/>
                  <a:gd name="T18" fmla="*/ 2 w 387"/>
                  <a:gd name="T19" fmla="*/ 4 h 476"/>
                  <a:gd name="T20" fmla="*/ 2 w 387"/>
                  <a:gd name="T21" fmla="*/ 4 h 476"/>
                  <a:gd name="T22" fmla="*/ 2 w 387"/>
                  <a:gd name="T23" fmla="*/ 4 h 476"/>
                  <a:gd name="T24" fmla="*/ 3 w 387"/>
                  <a:gd name="T25" fmla="*/ 5 h 476"/>
                  <a:gd name="T26" fmla="*/ 4 w 387"/>
                  <a:gd name="T27" fmla="*/ 5 h 476"/>
                  <a:gd name="T28" fmla="*/ 3 w 387"/>
                  <a:gd name="T29" fmla="*/ 5 h 476"/>
                  <a:gd name="T30" fmla="*/ 4 w 387"/>
                  <a:gd name="T31" fmla="*/ 5 h 476"/>
                  <a:gd name="T32" fmla="*/ 4 w 387"/>
                  <a:gd name="T33" fmla="*/ 4 h 476"/>
                  <a:gd name="T34" fmla="*/ 4 w 387"/>
                  <a:gd name="T35" fmla="*/ 4 h 476"/>
                  <a:gd name="T36" fmla="*/ 3 w 387"/>
                  <a:gd name="T37" fmla="*/ 4 h 476"/>
                  <a:gd name="T38" fmla="*/ 4 w 387"/>
                  <a:gd name="T39" fmla="*/ 4 h 476"/>
                  <a:gd name="T40" fmla="*/ 4 w 387"/>
                  <a:gd name="T41" fmla="*/ 4 h 476"/>
                  <a:gd name="T42" fmla="*/ 4 w 387"/>
                  <a:gd name="T43" fmla="*/ 4 h 476"/>
                  <a:gd name="T44" fmla="*/ 4 w 387"/>
                  <a:gd name="T45" fmla="*/ 3 h 476"/>
                  <a:gd name="T46" fmla="*/ 3 w 387"/>
                  <a:gd name="T47" fmla="*/ 3 h 476"/>
                  <a:gd name="T48" fmla="*/ 3 w 387"/>
                  <a:gd name="T49" fmla="*/ 2 h 476"/>
                  <a:gd name="T50" fmla="*/ 3 w 387"/>
                  <a:gd name="T51" fmla="*/ 2 h 476"/>
                  <a:gd name="T52" fmla="*/ 3 w 387"/>
                  <a:gd name="T53" fmla="*/ 2 h 476"/>
                  <a:gd name="T54" fmla="*/ 2 w 387"/>
                  <a:gd name="T55" fmla="*/ 1 h 476"/>
                  <a:gd name="T56" fmla="*/ 2 w 387"/>
                  <a:gd name="T57" fmla="*/ 1 h 476"/>
                  <a:gd name="T58" fmla="*/ 2 w 387"/>
                  <a:gd name="T59" fmla="*/ 1 h 476"/>
                  <a:gd name="T60" fmla="*/ 1 w 387"/>
                  <a:gd name="T61" fmla="*/ 1 h 476"/>
                  <a:gd name="T62" fmla="*/ 1 w 387"/>
                  <a:gd name="T63" fmla="*/ 0 h 476"/>
                  <a:gd name="T64" fmla="*/ 1 w 387"/>
                  <a:gd name="T65" fmla="*/ 0 h 476"/>
                  <a:gd name="T66" fmla="*/ 1 w 387"/>
                  <a:gd name="T67" fmla="*/ 1 h 476"/>
                  <a:gd name="T68" fmla="*/ 0 w 387"/>
                  <a:gd name="T69" fmla="*/ 1 h 476"/>
                  <a:gd name="T70" fmla="*/ 1 w 387"/>
                  <a:gd name="T71" fmla="*/ 0 h 476"/>
                  <a:gd name="T72" fmla="*/ 0 w 387"/>
                  <a:gd name="T73" fmla="*/ 1 h 476"/>
                  <a:gd name="T74" fmla="*/ 0 w 387"/>
                  <a:gd name="T75" fmla="*/ 1 h 47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87"/>
                  <a:gd name="T115" fmla="*/ 0 h 476"/>
                  <a:gd name="T116" fmla="*/ 387 w 387"/>
                  <a:gd name="T117" fmla="*/ 476 h 47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87" h="476">
                    <a:moveTo>
                      <a:pt x="0" y="104"/>
                    </a:moveTo>
                    <a:lnTo>
                      <a:pt x="39" y="166"/>
                    </a:lnTo>
                    <a:lnTo>
                      <a:pt x="109" y="188"/>
                    </a:lnTo>
                    <a:lnTo>
                      <a:pt x="118" y="188"/>
                    </a:lnTo>
                    <a:lnTo>
                      <a:pt x="138" y="197"/>
                    </a:lnTo>
                    <a:lnTo>
                      <a:pt x="151" y="197"/>
                    </a:lnTo>
                    <a:lnTo>
                      <a:pt x="160" y="166"/>
                    </a:lnTo>
                    <a:lnTo>
                      <a:pt x="166" y="188"/>
                    </a:lnTo>
                    <a:lnTo>
                      <a:pt x="195" y="210"/>
                    </a:lnTo>
                    <a:lnTo>
                      <a:pt x="180" y="234"/>
                    </a:lnTo>
                    <a:lnTo>
                      <a:pt x="201" y="225"/>
                    </a:lnTo>
                    <a:lnTo>
                      <a:pt x="208" y="242"/>
                    </a:lnTo>
                    <a:lnTo>
                      <a:pt x="223" y="257"/>
                    </a:lnTo>
                    <a:lnTo>
                      <a:pt x="237" y="286"/>
                    </a:lnTo>
                    <a:lnTo>
                      <a:pt x="208" y="333"/>
                    </a:lnTo>
                    <a:lnTo>
                      <a:pt x="217" y="355"/>
                    </a:lnTo>
                    <a:lnTo>
                      <a:pt x="208" y="363"/>
                    </a:lnTo>
                    <a:lnTo>
                      <a:pt x="166" y="355"/>
                    </a:lnTo>
                    <a:lnTo>
                      <a:pt x="166" y="370"/>
                    </a:lnTo>
                    <a:lnTo>
                      <a:pt x="160" y="370"/>
                    </a:lnTo>
                    <a:lnTo>
                      <a:pt x="160" y="400"/>
                    </a:lnTo>
                    <a:lnTo>
                      <a:pt x="180" y="400"/>
                    </a:lnTo>
                    <a:lnTo>
                      <a:pt x="195" y="393"/>
                    </a:lnTo>
                    <a:lnTo>
                      <a:pt x="208" y="393"/>
                    </a:lnTo>
                    <a:lnTo>
                      <a:pt x="247" y="418"/>
                    </a:lnTo>
                    <a:lnTo>
                      <a:pt x="247" y="429"/>
                    </a:lnTo>
                    <a:lnTo>
                      <a:pt x="294" y="467"/>
                    </a:lnTo>
                    <a:lnTo>
                      <a:pt x="322" y="476"/>
                    </a:lnTo>
                    <a:lnTo>
                      <a:pt x="322" y="467"/>
                    </a:lnTo>
                    <a:lnTo>
                      <a:pt x="289" y="429"/>
                    </a:lnTo>
                    <a:lnTo>
                      <a:pt x="289" y="410"/>
                    </a:lnTo>
                    <a:lnTo>
                      <a:pt x="330" y="445"/>
                    </a:lnTo>
                    <a:lnTo>
                      <a:pt x="346" y="445"/>
                    </a:lnTo>
                    <a:lnTo>
                      <a:pt x="346" y="418"/>
                    </a:lnTo>
                    <a:lnTo>
                      <a:pt x="337" y="410"/>
                    </a:lnTo>
                    <a:lnTo>
                      <a:pt x="337" y="393"/>
                    </a:lnTo>
                    <a:lnTo>
                      <a:pt x="310" y="363"/>
                    </a:lnTo>
                    <a:lnTo>
                      <a:pt x="300" y="346"/>
                    </a:lnTo>
                    <a:lnTo>
                      <a:pt x="310" y="326"/>
                    </a:lnTo>
                    <a:lnTo>
                      <a:pt x="330" y="346"/>
                    </a:lnTo>
                    <a:lnTo>
                      <a:pt x="337" y="363"/>
                    </a:lnTo>
                    <a:lnTo>
                      <a:pt x="352" y="370"/>
                    </a:lnTo>
                    <a:lnTo>
                      <a:pt x="352" y="355"/>
                    </a:lnTo>
                    <a:lnTo>
                      <a:pt x="374" y="355"/>
                    </a:lnTo>
                    <a:lnTo>
                      <a:pt x="387" y="318"/>
                    </a:lnTo>
                    <a:lnTo>
                      <a:pt x="337" y="257"/>
                    </a:lnTo>
                    <a:lnTo>
                      <a:pt x="310" y="257"/>
                    </a:lnTo>
                    <a:lnTo>
                      <a:pt x="294" y="242"/>
                    </a:lnTo>
                    <a:lnTo>
                      <a:pt x="294" y="225"/>
                    </a:lnTo>
                    <a:lnTo>
                      <a:pt x="310" y="210"/>
                    </a:lnTo>
                    <a:lnTo>
                      <a:pt x="294" y="197"/>
                    </a:lnTo>
                    <a:lnTo>
                      <a:pt x="300" y="188"/>
                    </a:lnTo>
                    <a:lnTo>
                      <a:pt x="294" y="158"/>
                    </a:lnTo>
                    <a:lnTo>
                      <a:pt x="267" y="149"/>
                    </a:lnTo>
                    <a:lnTo>
                      <a:pt x="252" y="119"/>
                    </a:lnTo>
                    <a:lnTo>
                      <a:pt x="217" y="104"/>
                    </a:lnTo>
                    <a:lnTo>
                      <a:pt x="208" y="69"/>
                    </a:lnTo>
                    <a:lnTo>
                      <a:pt x="195" y="69"/>
                    </a:lnTo>
                    <a:lnTo>
                      <a:pt x="166" y="54"/>
                    </a:lnTo>
                    <a:lnTo>
                      <a:pt x="151" y="69"/>
                    </a:lnTo>
                    <a:lnTo>
                      <a:pt x="131" y="69"/>
                    </a:lnTo>
                    <a:lnTo>
                      <a:pt x="118" y="86"/>
                    </a:lnTo>
                    <a:lnTo>
                      <a:pt x="124" y="54"/>
                    </a:lnTo>
                    <a:lnTo>
                      <a:pt x="118" y="39"/>
                    </a:lnTo>
                    <a:lnTo>
                      <a:pt x="118" y="0"/>
                    </a:lnTo>
                    <a:lnTo>
                      <a:pt x="96" y="0"/>
                    </a:lnTo>
                    <a:lnTo>
                      <a:pt x="66" y="47"/>
                    </a:lnTo>
                    <a:lnTo>
                      <a:pt x="59" y="86"/>
                    </a:lnTo>
                    <a:lnTo>
                      <a:pt x="66" y="112"/>
                    </a:lnTo>
                    <a:lnTo>
                      <a:pt x="46" y="101"/>
                    </a:lnTo>
                    <a:lnTo>
                      <a:pt x="46" y="47"/>
                    </a:lnTo>
                    <a:lnTo>
                      <a:pt x="81" y="0"/>
                    </a:lnTo>
                    <a:lnTo>
                      <a:pt x="39" y="0"/>
                    </a:lnTo>
                    <a:lnTo>
                      <a:pt x="0" y="76"/>
                    </a:lnTo>
                    <a:lnTo>
                      <a:pt x="0" y="104"/>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506" name="Freeform 34">
                <a:extLst>
                  <a:ext uri="{FF2B5EF4-FFF2-40B4-BE49-F238E27FC236}">
                    <a16:creationId xmlns:a16="http://schemas.microsoft.com/office/drawing/2014/main" xmlns="" id="{B13F009E-046C-4F66-9844-33FF47E3E89F}"/>
                  </a:ext>
                </a:extLst>
              </p:cNvPr>
              <p:cNvSpPr>
                <a:spLocks/>
              </p:cNvSpPr>
              <p:nvPr/>
            </p:nvSpPr>
            <p:spPr bwMode="auto">
              <a:xfrm>
                <a:off x="747001" y="92"/>
                <a:ext cx="253" cy="215"/>
              </a:xfrm>
              <a:custGeom>
                <a:avLst/>
                <a:gdLst>
                  <a:gd name="T0" fmla="*/ 8 w 1151"/>
                  <a:gd name="T1" fmla="*/ 10 h 980"/>
                  <a:gd name="T2" fmla="*/ 9 w 1151"/>
                  <a:gd name="T3" fmla="*/ 10 h 980"/>
                  <a:gd name="T4" fmla="*/ 9 w 1151"/>
                  <a:gd name="T5" fmla="*/ 9 h 980"/>
                  <a:gd name="T6" fmla="*/ 8 w 1151"/>
                  <a:gd name="T7" fmla="*/ 9 h 980"/>
                  <a:gd name="T8" fmla="*/ 7 w 1151"/>
                  <a:gd name="T9" fmla="*/ 9 h 980"/>
                  <a:gd name="T10" fmla="*/ 7 w 1151"/>
                  <a:gd name="T11" fmla="*/ 9 h 980"/>
                  <a:gd name="T12" fmla="*/ 2 w 1151"/>
                  <a:gd name="T13" fmla="*/ 7 h 980"/>
                  <a:gd name="T14" fmla="*/ 1 w 1151"/>
                  <a:gd name="T15" fmla="*/ 6 h 980"/>
                  <a:gd name="T16" fmla="*/ 0 w 1151"/>
                  <a:gd name="T17" fmla="*/ 6 h 980"/>
                  <a:gd name="T18" fmla="*/ 0 w 1151"/>
                  <a:gd name="T19" fmla="*/ 2 h 980"/>
                  <a:gd name="T20" fmla="*/ 1 w 1151"/>
                  <a:gd name="T21" fmla="*/ 2 h 980"/>
                  <a:gd name="T22" fmla="*/ 2 w 1151"/>
                  <a:gd name="T23" fmla="*/ 2 h 980"/>
                  <a:gd name="T24" fmla="*/ 2 w 1151"/>
                  <a:gd name="T25" fmla="*/ 2 h 980"/>
                  <a:gd name="T26" fmla="*/ 3 w 1151"/>
                  <a:gd name="T27" fmla="*/ 2 h 980"/>
                  <a:gd name="T28" fmla="*/ 3 w 1151"/>
                  <a:gd name="T29" fmla="*/ 2 h 980"/>
                  <a:gd name="T30" fmla="*/ 4 w 1151"/>
                  <a:gd name="T31" fmla="*/ 3 h 980"/>
                  <a:gd name="T32" fmla="*/ 5 w 1151"/>
                  <a:gd name="T33" fmla="*/ 3 h 980"/>
                  <a:gd name="T34" fmla="*/ 5 w 1151"/>
                  <a:gd name="T35" fmla="*/ 3 h 980"/>
                  <a:gd name="T36" fmla="*/ 6 w 1151"/>
                  <a:gd name="T37" fmla="*/ 3 h 980"/>
                  <a:gd name="T38" fmla="*/ 6 w 1151"/>
                  <a:gd name="T39" fmla="*/ 2 h 980"/>
                  <a:gd name="T40" fmla="*/ 6 w 1151"/>
                  <a:gd name="T41" fmla="*/ 3 h 980"/>
                  <a:gd name="T42" fmla="*/ 6 w 1151"/>
                  <a:gd name="T43" fmla="*/ 2 h 980"/>
                  <a:gd name="T44" fmla="*/ 7 w 1151"/>
                  <a:gd name="T45" fmla="*/ 0 h 980"/>
                  <a:gd name="T46" fmla="*/ 7 w 1151"/>
                  <a:gd name="T47" fmla="*/ 1 h 980"/>
                  <a:gd name="T48" fmla="*/ 7 w 1151"/>
                  <a:gd name="T49" fmla="*/ 2 h 980"/>
                  <a:gd name="T50" fmla="*/ 7 w 1151"/>
                  <a:gd name="T51" fmla="*/ 2 h 980"/>
                  <a:gd name="T52" fmla="*/ 8 w 1151"/>
                  <a:gd name="T53" fmla="*/ 3 h 980"/>
                  <a:gd name="T54" fmla="*/ 8 w 1151"/>
                  <a:gd name="T55" fmla="*/ 2 h 980"/>
                  <a:gd name="T56" fmla="*/ 9 w 1151"/>
                  <a:gd name="T57" fmla="*/ 3 h 980"/>
                  <a:gd name="T58" fmla="*/ 9 w 1151"/>
                  <a:gd name="T59" fmla="*/ 3 h 980"/>
                  <a:gd name="T60" fmla="*/ 8 w 1151"/>
                  <a:gd name="T61" fmla="*/ 4 h 980"/>
                  <a:gd name="T62" fmla="*/ 7 w 1151"/>
                  <a:gd name="T63" fmla="*/ 4 h 980"/>
                  <a:gd name="T64" fmla="*/ 7 w 1151"/>
                  <a:gd name="T65" fmla="*/ 5 h 980"/>
                  <a:gd name="T66" fmla="*/ 7 w 1151"/>
                  <a:gd name="T67" fmla="*/ 6 h 980"/>
                  <a:gd name="T68" fmla="*/ 7 w 1151"/>
                  <a:gd name="T69" fmla="*/ 7 h 980"/>
                  <a:gd name="T70" fmla="*/ 8 w 1151"/>
                  <a:gd name="T71" fmla="*/ 7 h 980"/>
                  <a:gd name="T72" fmla="*/ 9 w 1151"/>
                  <a:gd name="T73" fmla="*/ 8 h 980"/>
                  <a:gd name="T74" fmla="*/ 9 w 1151"/>
                  <a:gd name="T75" fmla="*/ 6 h 980"/>
                  <a:gd name="T76" fmla="*/ 9 w 1151"/>
                  <a:gd name="T77" fmla="*/ 6 h 980"/>
                  <a:gd name="T78" fmla="*/ 9 w 1151"/>
                  <a:gd name="T79" fmla="*/ 5 h 980"/>
                  <a:gd name="T80" fmla="*/ 10 w 1151"/>
                  <a:gd name="T81" fmla="*/ 5 h 980"/>
                  <a:gd name="T82" fmla="*/ 10 w 1151"/>
                  <a:gd name="T83" fmla="*/ 6 h 980"/>
                  <a:gd name="T84" fmla="*/ 11 w 1151"/>
                  <a:gd name="T85" fmla="*/ 6 h 980"/>
                  <a:gd name="T86" fmla="*/ 11 w 1151"/>
                  <a:gd name="T87" fmla="*/ 7 h 980"/>
                  <a:gd name="T88" fmla="*/ 12 w 1151"/>
                  <a:gd name="T89" fmla="*/ 7 h 980"/>
                  <a:gd name="T90" fmla="*/ 12 w 1151"/>
                  <a:gd name="T91" fmla="*/ 8 h 980"/>
                  <a:gd name="T92" fmla="*/ 12 w 1151"/>
                  <a:gd name="T93" fmla="*/ 8 h 980"/>
                  <a:gd name="T94" fmla="*/ 11 w 1151"/>
                  <a:gd name="T95" fmla="*/ 8 h 980"/>
                  <a:gd name="T96" fmla="*/ 10 w 1151"/>
                  <a:gd name="T97" fmla="*/ 9 h 980"/>
                  <a:gd name="T98" fmla="*/ 11 w 1151"/>
                  <a:gd name="T99" fmla="*/ 9 h 980"/>
                  <a:gd name="T100" fmla="*/ 11 w 1151"/>
                  <a:gd name="T101" fmla="*/ 9 h 980"/>
                  <a:gd name="T102" fmla="*/ 11 w 1151"/>
                  <a:gd name="T103" fmla="*/ 9 h 980"/>
                  <a:gd name="T104" fmla="*/ 11 w 1151"/>
                  <a:gd name="T105" fmla="*/ 9 h 980"/>
                  <a:gd name="T106" fmla="*/ 11 w 1151"/>
                  <a:gd name="T107" fmla="*/ 10 h 980"/>
                  <a:gd name="T108" fmla="*/ 11 w 1151"/>
                  <a:gd name="T109" fmla="*/ 9 h 980"/>
                  <a:gd name="T110" fmla="*/ 10 w 1151"/>
                  <a:gd name="T111" fmla="*/ 9 h 980"/>
                  <a:gd name="T112" fmla="*/ 10 w 1151"/>
                  <a:gd name="T113" fmla="*/ 10 h 980"/>
                  <a:gd name="T114" fmla="*/ 9 w 1151"/>
                  <a:gd name="T115" fmla="*/ 10 h 98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151"/>
                  <a:gd name="T175" fmla="*/ 0 h 980"/>
                  <a:gd name="T176" fmla="*/ 1151 w 1151"/>
                  <a:gd name="T177" fmla="*/ 980 h 98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151" h="980">
                    <a:moveTo>
                      <a:pt x="836" y="933"/>
                    </a:moveTo>
                    <a:lnTo>
                      <a:pt x="836" y="949"/>
                    </a:lnTo>
                    <a:lnTo>
                      <a:pt x="803" y="956"/>
                    </a:lnTo>
                    <a:lnTo>
                      <a:pt x="796" y="971"/>
                    </a:lnTo>
                    <a:lnTo>
                      <a:pt x="775" y="980"/>
                    </a:lnTo>
                    <a:lnTo>
                      <a:pt x="796" y="949"/>
                    </a:lnTo>
                    <a:lnTo>
                      <a:pt x="783" y="949"/>
                    </a:lnTo>
                    <a:lnTo>
                      <a:pt x="803" y="941"/>
                    </a:lnTo>
                    <a:lnTo>
                      <a:pt x="803" y="904"/>
                    </a:lnTo>
                    <a:lnTo>
                      <a:pt x="816" y="926"/>
                    </a:lnTo>
                    <a:lnTo>
                      <a:pt x="825" y="911"/>
                    </a:lnTo>
                    <a:lnTo>
                      <a:pt x="810" y="897"/>
                    </a:lnTo>
                    <a:lnTo>
                      <a:pt x="768" y="879"/>
                    </a:lnTo>
                    <a:lnTo>
                      <a:pt x="761" y="874"/>
                    </a:lnTo>
                    <a:lnTo>
                      <a:pt x="753" y="850"/>
                    </a:lnTo>
                    <a:lnTo>
                      <a:pt x="746" y="850"/>
                    </a:lnTo>
                    <a:lnTo>
                      <a:pt x="731" y="828"/>
                    </a:lnTo>
                    <a:lnTo>
                      <a:pt x="718" y="822"/>
                    </a:lnTo>
                    <a:lnTo>
                      <a:pt x="687" y="850"/>
                    </a:lnTo>
                    <a:lnTo>
                      <a:pt x="667" y="850"/>
                    </a:lnTo>
                    <a:lnTo>
                      <a:pt x="646" y="828"/>
                    </a:lnTo>
                    <a:lnTo>
                      <a:pt x="634" y="828"/>
                    </a:lnTo>
                    <a:lnTo>
                      <a:pt x="624" y="813"/>
                    </a:lnTo>
                    <a:lnTo>
                      <a:pt x="619" y="822"/>
                    </a:lnTo>
                    <a:lnTo>
                      <a:pt x="240" y="822"/>
                    </a:lnTo>
                    <a:lnTo>
                      <a:pt x="178" y="775"/>
                    </a:lnTo>
                    <a:lnTo>
                      <a:pt x="170" y="746"/>
                    </a:lnTo>
                    <a:lnTo>
                      <a:pt x="135" y="709"/>
                    </a:lnTo>
                    <a:lnTo>
                      <a:pt x="141" y="699"/>
                    </a:lnTo>
                    <a:lnTo>
                      <a:pt x="141" y="655"/>
                    </a:lnTo>
                    <a:lnTo>
                      <a:pt x="119" y="632"/>
                    </a:lnTo>
                    <a:lnTo>
                      <a:pt x="93" y="580"/>
                    </a:lnTo>
                    <a:lnTo>
                      <a:pt x="86" y="580"/>
                    </a:lnTo>
                    <a:lnTo>
                      <a:pt x="78" y="549"/>
                    </a:lnTo>
                    <a:lnTo>
                      <a:pt x="64" y="565"/>
                    </a:lnTo>
                    <a:lnTo>
                      <a:pt x="47" y="573"/>
                    </a:lnTo>
                    <a:lnTo>
                      <a:pt x="27" y="543"/>
                    </a:lnTo>
                    <a:lnTo>
                      <a:pt x="27" y="534"/>
                    </a:lnTo>
                    <a:lnTo>
                      <a:pt x="0" y="543"/>
                    </a:lnTo>
                    <a:lnTo>
                      <a:pt x="0" y="210"/>
                    </a:lnTo>
                    <a:lnTo>
                      <a:pt x="21" y="210"/>
                    </a:lnTo>
                    <a:lnTo>
                      <a:pt x="71" y="247"/>
                    </a:lnTo>
                    <a:lnTo>
                      <a:pt x="71" y="223"/>
                    </a:lnTo>
                    <a:lnTo>
                      <a:pt x="78" y="217"/>
                    </a:lnTo>
                    <a:lnTo>
                      <a:pt x="93" y="210"/>
                    </a:lnTo>
                    <a:lnTo>
                      <a:pt x="106" y="217"/>
                    </a:lnTo>
                    <a:lnTo>
                      <a:pt x="156" y="180"/>
                    </a:lnTo>
                    <a:lnTo>
                      <a:pt x="156" y="201"/>
                    </a:lnTo>
                    <a:lnTo>
                      <a:pt x="170" y="201"/>
                    </a:lnTo>
                    <a:lnTo>
                      <a:pt x="178" y="171"/>
                    </a:lnTo>
                    <a:lnTo>
                      <a:pt x="200" y="188"/>
                    </a:lnTo>
                    <a:lnTo>
                      <a:pt x="200" y="210"/>
                    </a:lnTo>
                    <a:lnTo>
                      <a:pt x="215" y="217"/>
                    </a:lnTo>
                    <a:lnTo>
                      <a:pt x="222" y="201"/>
                    </a:lnTo>
                    <a:lnTo>
                      <a:pt x="222" y="217"/>
                    </a:lnTo>
                    <a:lnTo>
                      <a:pt x="240" y="217"/>
                    </a:lnTo>
                    <a:lnTo>
                      <a:pt x="240" y="201"/>
                    </a:lnTo>
                    <a:lnTo>
                      <a:pt x="262" y="201"/>
                    </a:lnTo>
                    <a:lnTo>
                      <a:pt x="300" y="223"/>
                    </a:lnTo>
                    <a:lnTo>
                      <a:pt x="312" y="238"/>
                    </a:lnTo>
                    <a:lnTo>
                      <a:pt x="334" y="238"/>
                    </a:lnTo>
                    <a:lnTo>
                      <a:pt x="354" y="247"/>
                    </a:lnTo>
                    <a:lnTo>
                      <a:pt x="354" y="264"/>
                    </a:lnTo>
                    <a:lnTo>
                      <a:pt x="349" y="270"/>
                    </a:lnTo>
                    <a:lnTo>
                      <a:pt x="349" y="284"/>
                    </a:lnTo>
                    <a:lnTo>
                      <a:pt x="377" y="292"/>
                    </a:lnTo>
                    <a:lnTo>
                      <a:pt x="419" y="270"/>
                    </a:lnTo>
                    <a:lnTo>
                      <a:pt x="448" y="292"/>
                    </a:lnTo>
                    <a:lnTo>
                      <a:pt x="448" y="270"/>
                    </a:lnTo>
                    <a:lnTo>
                      <a:pt x="433" y="264"/>
                    </a:lnTo>
                    <a:lnTo>
                      <a:pt x="475" y="238"/>
                    </a:lnTo>
                    <a:lnTo>
                      <a:pt x="491" y="264"/>
                    </a:lnTo>
                    <a:lnTo>
                      <a:pt x="555" y="292"/>
                    </a:lnTo>
                    <a:lnTo>
                      <a:pt x="577" y="292"/>
                    </a:lnTo>
                    <a:lnTo>
                      <a:pt x="577" y="264"/>
                    </a:lnTo>
                    <a:lnTo>
                      <a:pt x="584" y="254"/>
                    </a:lnTo>
                    <a:lnTo>
                      <a:pt x="555" y="238"/>
                    </a:lnTo>
                    <a:lnTo>
                      <a:pt x="577" y="223"/>
                    </a:lnTo>
                    <a:lnTo>
                      <a:pt x="584" y="201"/>
                    </a:lnTo>
                    <a:lnTo>
                      <a:pt x="597" y="223"/>
                    </a:lnTo>
                    <a:lnTo>
                      <a:pt x="619" y="247"/>
                    </a:lnTo>
                    <a:lnTo>
                      <a:pt x="597" y="264"/>
                    </a:lnTo>
                    <a:lnTo>
                      <a:pt x="597" y="284"/>
                    </a:lnTo>
                    <a:lnTo>
                      <a:pt x="604" y="292"/>
                    </a:lnTo>
                    <a:lnTo>
                      <a:pt x="634" y="254"/>
                    </a:lnTo>
                    <a:lnTo>
                      <a:pt x="624" y="238"/>
                    </a:lnTo>
                    <a:lnTo>
                      <a:pt x="634" y="217"/>
                    </a:lnTo>
                    <a:lnTo>
                      <a:pt x="597" y="180"/>
                    </a:lnTo>
                    <a:lnTo>
                      <a:pt x="604" y="126"/>
                    </a:lnTo>
                    <a:lnTo>
                      <a:pt x="624" y="117"/>
                    </a:lnTo>
                    <a:lnTo>
                      <a:pt x="619" y="6"/>
                    </a:lnTo>
                    <a:lnTo>
                      <a:pt x="646" y="0"/>
                    </a:lnTo>
                    <a:lnTo>
                      <a:pt x="676" y="6"/>
                    </a:lnTo>
                    <a:lnTo>
                      <a:pt x="681" y="15"/>
                    </a:lnTo>
                    <a:lnTo>
                      <a:pt x="661" y="67"/>
                    </a:lnTo>
                    <a:lnTo>
                      <a:pt x="646" y="67"/>
                    </a:lnTo>
                    <a:lnTo>
                      <a:pt x="634" y="82"/>
                    </a:lnTo>
                    <a:lnTo>
                      <a:pt x="639" y="99"/>
                    </a:lnTo>
                    <a:lnTo>
                      <a:pt x="634" y="114"/>
                    </a:lnTo>
                    <a:lnTo>
                      <a:pt x="667" y="188"/>
                    </a:lnTo>
                    <a:lnTo>
                      <a:pt x="661" y="210"/>
                    </a:lnTo>
                    <a:lnTo>
                      <a:pt x="667" y="217"/>
                    </a:lnTo>
                    <a:lnTo>
                      <a:pt x="687" y="254"/>
                    </a:lnTo>
                    <a:lnTo>
                      <a:pt x="702" y="223"/>
                    </a:lnTo>
                    <a:lnTo>
                      <a:pt x="718" y="247"/>
                    </a:lnTo>
                    <a:lnTo>
                      <a:pt x="709" y="284"/>
                    </a:lnTo>
                    <a:lnTo>
                      <a:pt x="726" y="299"/>
                    </a:lnTo>
                    <a:lnTo>
                      <a:pt x="731" y="299"/>
                    </a:lnTo>
                    <a:lnTo>
                      <a:pt x="731" y="284"/>
                    </a:lnTo>
                    <a:lnTo>
                      <a:pt x="753" y="270"/>
                    </a:lnTo>
                    <a:lnTo>
                      <a:pt x="753" y="201"/>
                    </a:lnTo>
                    <a:lnTo>
                      <a:pt x="768" y="201"/>
                    </a:lnTo>
                    <a:lnTo>
                      <a:pt x="783" y="210"/>
                    </a:lnTo>
                    <a:lnTo>
                      <a:pt x="783" y="223"/>
                    </a:lnTo>
                    <a:lnTo>
                      <a:pt x="803" y="223"/>
                    </a:lnTo>
                    <a:lnTo>
                      <a:pt x="803" y="254"/>
                    </a:lnTo>
                    <a:lnTo>
                      <a:pt x="783" y="264"/>
                    </a:lnTo>
                    <a:lnTo>
                      <a:pt x="783" y="284"/>
                    </a:lnTo>
                    <a:lnTo>
                      <a:pt x="803" y="292"/>
                    </a:lnTo>
                    <a:lnTo>
                      <a:pt x="803" y="307"/>
                    </a:lnTo>
                    <a:lnTo>
                      <a:pt x="768" y="344"/>
                    </a:lnTo>
                    <a:lnTo>
                      <a:pt x="753" y="338"/>
                    </a:lnTo>
                    <a:lnTo>
                      <a:pt x="753" y="331"/>
                    </a:lnTo>
                    <a:lnTo>
                      <a:pt x="731" y="331"/>
                    </a:lnTo>
                    <a:lnTo>
                      <a:pt x="746" y="344"/>
                    </a:lnTo>
                    <a:lnTo>
                      <a:pt x="726" y="366"/>
                    </a:lnTo>
                    <a:lnTo>
                      <a:pt x="726" y="383"/>
                    </a:lnTo>
                    <a:lnTo>
                      <a:pt x="709" y="422"/>
                    </a:lnTo>
                    <a:lnTo>
                      <a:pt x="687" y="422"/>
                    </a:lnTo>
                    <a:lnTo>
                      <a:pt x="676" y="442"/>
                    </a:lnTo>
                    <a:lnTo>
                      <a:pt x="681" y="457"/>
                    </a:lnTo>
                    <a:lnTo>
                      <a:pt x="661" y="465"/>
                    </a:lnTo>
                    <a:lnTo>
                      <a:pt x="661" y="487"/>
                    </a:lnTo>
                    <a:lnTo>
                      <a:pt x="646" y="487"/>
                    </a:lnTo>
                    <a:lnTo>
                      <a:pt x="624" y="543"/>
                    </a:lnTo>
                    <a:lnTo>
                      <a:pt x="624" y="573"/>
                    </a:lnTo>
                    <a:lnTo>
                      <a:pt x="634" y="580"/>
                    </a:lnTo>
                    <a:lnTo>
                      <a:pt x="646" y="580"/>
                    </a:lnTo>
                    <a:lnTo>
                      <a:pt x="661" y="632"/>
                    </a:lnTo>
                    <a:lnTo>
                      <a:pt x="676" y="625"/>
                    </a:lnTo>
                    <a:lnTo>
                      <a:pt x="702" y="632"/>
                    </a:lnTo>
                    <a:lnTo>
                      <a:pt x="718" y="655"/>
                    </a:lnTo>
                    <a:lnTo>
                      <a:pt x="753" y="670"/>
                    </a:lnTo>
                    <a:lnTo>
                      <a:pt x="783" y="670"/>
                    </a:lnTo>
                    <a:lnTo>
                      <a:pt x="796" y="686"/>
                    </a:lnTo>
                    <a:lnTo>
                      <a:pt x="796" y="739"/>
                    </a:lnTo>
                    <a:lnTo>
                      <a:pt x="825" y="775"/>
                    </a:lnTo>
                    <a:lnTo>
                      <a:pt x="847" y="753"/>
                    </a:lnTo>
                    <a:lnTo>
                      <a:pt x="825" y="692"/>
                    </a:lnTo>
                    <a:lnTo>
                      <a:pt x="847" y="686"/>
                    </a:lnTo>
                    <a:lnTo>
                      <a:pt x="858" y="655"/>
                    </a:lnTo>
                    <a:lnTo>
                      <a:pt x="853" y="600"/>
                    </a:lnTo>
                    <a:lnTo>
                      <a:pt x="836" y="580"/>
                    </a:lnTo>
                    <a:lnTo>
                      <a:pt x="847" y="573"/>
                    </a:lnTo>
                    <a:lnTo>
                      <a:pt x="853" y="573"/>
                    </a:lnTo>
                    <a:lnTo>
                      <a:pt x="853" y="534"/>
                    </a:lnTo>
                    <a:lnTo>
                      <a:pt x="847" y="524"/>
                    </a:lnTo>
                    <a:lnTo>
                      <a:pt x="853" y="497"/>
                    </a:lnTo>
                    <a:lnTo>
                      <a:pt x="847" y="487"/>
                    </a:lnTo>
                    <a:lnTo>
                      <a:pt x="847" y="480"/>
                    </a:lnTo>
                    <a:lnTo>
                      <a:pt x="853" y="465"/>
                    </a:lnTo>
                    <a:lnTo>
                      <a:pt x="880" y="480"/>
                    </a:lnTo>
                    <a:lnTo>
                      <a:pt x="900" y="465"/>
                    </a:lnTo>
                    <a:lnTo>
                      <a:pt x="937" y="497"/>
                    </a:lnTo>
                    <a:lnTo>
                      <a:pt x="930" y="504"/>
                    </a:lnTo>
                    <a:lnTo>
                      <a:pt x="937" y="512"/>
                    </a:lnTo>
                    <a:lnTo>
                      <a:pt x="966" y="512"/>
                    </a:lnTo>
                    <a:lnTo>
                      <a:pt x="966" y="573"/>
                    </a:lnTo>
                    <a:lnTo>
                      <a:pt x="986" y="600"/>
                    </a:lnTo>
                    <a:lnTo>
                      <a:pt x="1022" y="565"/>
                    </a:lnTo>
                    <a:lnTo>
                      <a:pt x="1016" y="549"/>
                    </a:lnTo>
                    <a:lnTo>
                      <a:pt x="1022" y="534"/>
                    </a:lnTo>
                    <a:lnTo>
                      <a:pt x="1073" y="625"/>
                    </a:lnTo>
                    <a:lnTo>
                      <a:pt x="1064" y="632"/>
                    </a:lnTo>
                    <a:lnTo>
                      <a:pt x="1064" y="655"/>
                    </a:lnTo>
                    <a:lnTo>
                      <a:pt x="1079" y="664"/>
                    </a:lnTo>
                    <a:lnTo>
                      <a:pt x="1079" y="670"/>
                    </a:lnTo>
                    <a:lnTo>
                      <a:pt x="1101" y="686"/>
                    </a:lnTo>
                    <a:lnTo>
                      <a:pt x="1108" y="686"/>
                    </a:lnTo>
                    <a:lnTo>
                      <a:pt x="1123" y="692"/>
                    </a:lnTo>
                    <a:lnTo>
                      <a:pt x="1108" y="699"/>
                    </a:lnTo>
                    <a:lnTo>
                      <a:pt x="1123" y="699"/>
                    </a:lnTo>
                    <a:lnTo>
                      <a:pt x="1123" y="723"/>
                    </a:lnTo>
                    <a:lnTo>
                      <a:pt x="1136" y="723"/>
                    </a:lnTo>
                    <a:lnTo>
                      <a:pt x="1145" y="731"/>
                    </a:lnTo>
                    <a:lnTo>
                      <a:pt x="1145" y="739"/>
                    </a:lnTo>
                    <a:lnTo>
                      <a:pt x="1151" y="753"/>
                    </a:lnTo>
                    <a:lnTo>
                      <a:pt x="1136" y="766"/>
                    </a:lnTo>
                    <a:lnTo>
                      <a:pt x="1108" y="775"/>
                    </a:lnTo>
                    <a:lnTo>
                      <a:pt x="1095" y="805"/>
                    </a:lnTo>
                    <a:lnTo>
                      <a:pt x="1064" y="805"/>
                    </a:lnTo>
                    <a:lnTo>
                      <a:pt x="1036" y="790"/>
                    </a:lnTo>
                    <a:lnTo>
                      <a:pt x="996" y="805"/>
                    </a:lnTo>
                    <a:lnTo>
                      <a:pt x="986" y="822"/>
                    </a:lnTo>
                    <a:lnTo>
                      <a:pt x="981" y="822"/>
                    </a:lnTo>
                    <a:lnTo>
                      <a:pt x="966" y="828"/>
                    </a:lnTo>
                    <a:lnTo>
                      <a:pt x="937" y="865"/>
                    </a:lnTo>
                    <a:lnTo>
                      <a:pt x="944" y="865"/>
                    </a:lnTo>
                    <a:lnTo>
                      <a:pt x="974" y="835"/>
                    </a:lnTo>
                    <a:lnTo>
                      <a:pt x="996" y="822"/>
                    </a:lnTo>
                    <a:lnTo>
                      <a:pt x="1031" y="822"/>
                    </a:lnTo>
                    <a:lnTo>
                      <a:pt x="1031" y="835"/>
                    </a:lnTo>
                    <a:lnTo>
                      <a:pt x="1016" y="850"/>
                    </a:lnTo>
                    <a:lnTo>
                      <a:pt x="1007" y="850"/>
                    </a:lnTo>
                    <a:lnTo>
                      <a:pt x="1016" y="857"/>
                    </a:lnTo>
                    <a:lnTo>
                      <a:pt x="1022" y="850"/>
                    </a:lnTo>
                    <a:lnTo>
                      <a:pt x="1022" y="874"/>
                    </a:lnTo>
                    <a:lnTo>
                      <a:pt x="1049" y="897"/>
                    </a:lnTo>
                    <a:lnTo>
                      <a:pt x="1064" y="897"/>
                    </a:lnTo>
                    <a:lnTo>
                      <a:pt x="1064" y="879"/>
                    </a:lnTo>
                    <a:lnTo>
                      <a:pt x="1079" y="865"/>
                    </a:lnTo>
                    <a:lnTo>
                      <a:pt x="1079" y="879"/>
                    </a:lnTo>
                    <a:lnTo>
                      <a:pt x="1095" y="879"/>
                    </a:lnTo>
                    <a:lnTo>
                      <a:pt x="1073" y="904"/>
                    </a:lnTo>
                    <a:lnTo>
                      <a:pt x="1031" y="926"/>
                    </a:lnTo>
                    <a:lnTo>
                      <a:pt x="1016" y="941"/>
                    </a:lnTo>
                    <a:lnTo>
                      <a:pt x="1007" y="926"/>
                    </a:lnTo>
                    <a:lnTo>
                      <a:pt x="1031" y="904"/>
                    </a:lnTo>
                    <a:lnTo>
                      <a:pt x="1022" y="904"/>
                    </a:lnTo>
                    <a:lnTo>
                      <a:pt x="1022" y="897"/>
                    </a:lnTo>
                    <a:lnTo>
                      <a:pt x="1007" y="904"/>
                    </a:lnTo>
                    <a:lnTo>
                      <a:pt x="996" y="904"/>
                    </a:lnTo>
                    <a:lnTo>
                      <a:pt x="986" y="897"/>
                    </a:lnTo>
                    <a:lnTo>
                      <a:pt x="981" y="857"/>
                    </a:lnTo>
                    <a:lnTo>
                      <a:pt x="974" y="865"/>
                    </a:lnTo>
                    <a:lnTo>
                      <a:pt x="966" y="857"/>
                    </a:lnTo>
                    <a:lnTo>
                      <a:pt x="944" y="904"/>
                    </a:lnTo>
                    <a:lnTo>
                      <a:pt x="930" y="911"/>
                    </a:lnTo>
                    <a:lnTo>
                      <a:pt x="887" y="911"/>
                    </a:lnTo>
                    <a:lnTo>
                      <a:pt x="858" y="933"/>
                    </a:lnTo>
                    <a:lnTo>
                      <a:pt x="836" y="933"/>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507" name="Freeform 35">
                <a:extLst>
                  <a:ext uri="{FF2B5EF4-FFF2-40B4-BE49-F238E27FC236}">
                    <a16:creationId xmlns:a16="http://schemas.microsoft.com/office/drawing/2014/main" xmlns="" id="{C09613FF-25A8-49ED-9FA0-23DC71F23254}"/>
                  </a:ext>
                </a:extLst>
              </p:cNvPr>
              <p:cNvSpPr>
                <a:spLocks/>
              </p:cNvSpPr>
              <p:nvPr/>
            </p:nvSpPr>
            <p:spPr bwMode="auto">
              <a:xfrm>
                <a:off x="747243" y="260"/>
                <a:ext cx="19" cy="23"/>
              </a:xfrm>
              <a:custGeom>
                <a:avLst/>
                <a:gdLst>
                  <a:gd name="T0" fmla="*/ 0 w 86"/>
                  <a:gd name="T1" fmla="*/ 1 h 107"/>
                  <a:gd name="T2" fmla="*/ 0 w 86"/>
                  <a:gd name="T3" fmla="*/ 1 h 107"/>
                  <a:gd name="T4" fmla="*/ 0 w 86"/>
                  <a:gd name="T5" fmla="*/ 1 h 107"/>
                  <a:gd name="T6" fmla="*/ 0 w 86"/>
                  <a:gd name="T7" fmla="*/ 1 h 107"/>
                  <a:gd name="T8" fmla="*/ 1 w 86"/>
                  <a:gd name="T9" fmla="*/ 1 h 107"/>
                  <a:gd name="T10" fmla="*/ 1 w 86"/>
                  <a:gd name="T11" fmla="*/ 1 h 107"/>
                  <a:gd name="T12" fmla="*/ 1 w 86"/>
                  <a:gd name="T13" fmla="*/ 1 h 107"/>
                  <a:gd name="T14" fmla="*/ 1 w 86"/>
                  <a:gd name="T15" fmla="*/ 1 h 107"/>
                  <a:gd name="T16" fmla="*/ 1 w 86"/>
                  <a:gd name="T17" fmla="*/ 1 h 107"/>
                  <a:gd name="T18" fmla="*/ 1 w 86"/>
                  <a:gd name="T19" fmla="*/ 1 h 107"/>
                  <a:gd name="T20" fmla="*/ 1 w 86"/>
                  <a:gd name="T21" fmla="*/ 1 h 107"/>
                  <a:gd name="T22" fmla="*/ 1 w 86"/>
                  <a:gd name="T23" fmla="*/ 1 h 107"/>
                  <a:gd name="T24" fmla="*/ 1 w 86"/>
                  <a:gd name="T25" fmla="*/ 1 h 107"/>
                  <a:gd name="T26" fmla="*/ 0 w 86"/>
                  <a:gd name="T27" fmla="*/ 1 h 107"/>
                  <a:gd name="T28" fmla="*/ 0 w 86"/>
                  <a:gd name="T29" fmla="*/ 0 h 107"/>
                  <a:gd name="T30" fmla="*/ 0 w 86"/>
                  <a:gd name="T31" fmla="*/ 0 h 107"/>
                  <a:gd name="T32" fmla="*/ 0 w 86"/>
                  <a:gd name="T33" fmla="*/ 0 h 107"/>
                  <a:gd name="T34" fmla="*/ 0 w 86"/>
                  <a:gd name="T35" fmla="*/ 0 h 107"/>
                  <a:gd name="T36" fmla="*/ 0 w 86"/>
                  <a:gd name="T37" fmla="*/ 0 h 107"/>
                  <a:gd name="T38" fmla="*/ 0 w 86"/>
                  <a:gd name="T39" fmla="*/ 1 h 107"/>
                  <a:gd name="T40" fmla="*/ 0 w 86"/>
                  <a:gd name="T41" fmla="*/ 1 h 107"/>
                  <a:gd name="T42" fmla="*/ 0 w 86"/>
                  <a:gd name="T43" fmla="*/ 1 h 107"/>
                  <a:gd name="T44" fmla="*/ 0 w 86"/>
                  <a:gd name="T45" fmla="*/ 1 h 107"/>
                  <a:gd name="T46" fmla="*/ 0 w 86"/>
                  <a:gd name="T47" fmla="*/ 1 h 10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86"/>
                  <a:gd name="T73" fmla="*/ 0 h 107"/>
                  <a:gd name="T74" fmla="*/ 86 w 86"/>
                  <a:gd name="T75" fmla="*/ 107 h 10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86" h="107">
                    <a:moveTo>
                      <a:pt x="0" y="85"/>
                    </a:moveTo>
                    <a:lnTo>
                      <a:pt x="0" y="92"/>
                    </a:lnTo>
                    <a:lnTo>
                      <a:pt x="49" y="92"/>
                    </a:lnTo>
                    <a:lnTo>
                      <a:pt x="49" y="99"/>
                    </a:lnTo>
                    <a:lnTo>
                      <a:pt x="57" y="92"/>
                    </a:lnTo>
                    <a:lnTo>
                      <a:pt x="79" y="99"/>
                    </a:lnTo>
                    <a:lnTo>
                      <a:pt x="79" y="107"/>
                    </a:lnTo>
                    <a:lnTo>
                      <a:pt x="86" y="107"/>
                    </a:lnTo>
                    <a:lnTo>
                      <a:pt x="86" y="92"/>
                    </a:lnTo>
                    <a:lnTo>
                      <a:pt x="66" y="85"/>
                    </a:lnTo>
                    <a:lnTo>
                      <a:pt x="79" y="70"/>
                    </a:lnTo>
                    <a:lnTo>
                      <a:pt x="66" y="63"/>
                    </a:lnTo>
                    <a:lnTo>
                      <a:pt x="79" y="55"/>
                    </a:lnTo>
                    <a:lnTo>
                      <a:pt x="49" y="55"/>
                    </a:lnTo>
                    <a:lnTo>
                      <a:pt x="45" y="47"/>
                    </a:lnTo>
                    <a:lnTo>
                      <a:pt x="49" y="38"/>
                    </a:lnTo>
                    <a:lnTo>
                      <a:pt x="45" y="38"/>
                    </a:lnTo>
                    <a:lnTo>
                      <a:pt x="49" y="0"/>
                    </a:lnTo>
                    <a:lnTo>
                      <a:pt x="34" y="10"/>
                    </a:lnTo>
                    <a:lnTo>
                      <a:pt x="7" y="63"/>
                    </a:lnTo>
                    <a:lnTo>
                      <a:pt x="7" y="70"/>
                    </a:lnTo>
                    <a:lnTo>
                      <a:pt x="0" y="8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508" name="Freeform 37">
                <a:extLst>
                  <a:ext uri="{FF2B5EF4-FFF2-40B4-BE49-F238E27FC236}">
                    <a16:creationId xmlns:a16="http://schemas.microsoft.com/office/drawing/2014/main" xmlns="" id="{CCFDF7B4-F9D6-4918-8D33-CE1CDA869694}"/>
                  </a:ext>
                </a:extLst>
              </p:cNvPr>
              <p:cNvSpPr>
                <a:spLocks/>
              </p:cNvSpPr>
              <p:nvPr/>
            </p:nvSpPr>
            <p:spPr bwMode="auto">
              <a:xfrm>
                <a:off x="747160" y="168"/>
                <a:ext cx="20" cy="24"/>
              </a:xfrm>
              <a:custGeom>
                <a:avLst/>
                <a:gdLst>
                  <a:gd name="T0" fmla="*/ 0 w 90"/>
                  <a:gd name="T1" fmla="*/ 1 h 108"/>
                  <a:gd name="T2" fmla="*/ 0 w 90"/>
                  <a:gd name="T3" fmla="*/ 1 h 108"/>
                  <a:gd name="T4" fmla="*/ 0 w 90"/>
                  <a:gd name="T5" fmla="*/ 1 h 108"/>
                  <a:gd name="T6" fmla="*/ 0 w 90"/>
                  <a:gd name="T7" fmla="*/ 1 h 108"/>
                  <a:gd name="T8" fmla="*/ 0 w 90"/>
                  <a:gd name="T9" fmla="*/ 1 h 108"/>
                  <a:gd name="T10" fmla="*/ 1 w 90"/>
                  <a:gd name="T11" fmla="*/ 1 h 108"/>
                  <a:gd name="T12" fmla="*/ 1 w 90"/>
                  <a:gd name="T13" fmla="*/ 1 h 108"/>
                  <a:gd name="T14" fmla="*/ 1 w 90"/>
                  <a:gd name="T15" fmla="*/ 1 h 108"/>
                  <a:gd name="T16" fmla="*/ 1 w 90"/>
                  <a:gd name="T17" fmla="*/ 1 h 108"/>
                  <a:gd name="T18" fmla="*/ 0 w 90"/>
                  <a:gd name="T19" fmla="*/ 0 h 108"/>
                  <a:gd name="T20" fmla="*/ 0 w 90"/>
                  <a:gd name="T21" fmla="*/ 0 h 108"/>
                  <a:gd name="T22" fmla="*/ 0 w 90"/>
                  <a:gd name="T23" fmla="*/ 0 h 108"/>
                  <a:gd name="T24" fmla="*/ 0 w 90"/>
                  <a:gd name="T25" fmla="*/ 0 h 108"/>
                  <a:gd name="T26" fmla="*/ 0 w 90"/>
                  <a:gd name="T27" fmla="*/ 1 h 108"/>
                  <a:gd name="T28" fmla="*/ 0 w 90"/>
                  <a:gd name="T29" fmla="*/ 1 h 108"/>
                  <a:gd name="T30" fmla="*/ 0 w 90"/>
                  <a:gd name="T31" fmla="*/ 1 h 108"/>
                  <a:gd name="T32" fmla="*/ 0 w 90"/>
                  <a:gd name="T33" fmla="*/ 1 h 10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0"/>
                  <a:gd name="T52" fmla="*/ 0 h 108"/>
                  <a:gd name="T53" fmla="*/ 90 w 90"/>
                  <a:gd name="T54" fmla="*/ 108 h 10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0" h="108">
                    <a:moveTo>
                      <a:pt x="0" y="86"/>
                    </a:moveTo>
                    <a:lnTo>
                      <a:pt x="20" y="86"/>
                    </a:lnTo>
                    <a:lnTo>
                      <a:pt x="20" y="108"/>
                    </a:lnTo>
                    <a:lnTo>
                      <a:pt x="35" y="108"/>
                    </a:lnTo>
                    <a:lnTo>
                      <a:pt x="47" y="79"/>
                    </a:lnTo>
                    <a:lnTo>
                      <a:pt x="57" y="79"/>
                    </a:lnTo>
                    <a:lnTo>
                      <a:pt x="77" y="99"/>
                    </a:lnTo>
                    <a:lnTo>
                      <a:pt x="90" y="79"/>
                    </a:lnTo>
                    <a:lnTo>
                      <a:pt x="77" y="79"/>
                    </a:lnTo>
                    <a:lnTo>
                      <a:pt x="35" y="22"/>
                    </a:lnTo>
                    <a:lnTo>
                      <a:pt x="25" y="0"/>
                    </a:lnTo>
                    <a:lnTo>
                      <a:pt x="20" y="22"/>
                    </a:lnTo>
                    <a:lnTo>
                      <a:pt x="5" y="32"/>
                    </a:lnTo>
                    <a:lnTo>
                      <a:pt x="20" y="79"/>
                    </a:lnTo>
                    <a:lnTo>
                      <a:pt x="0" y="86"/>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509" name="Freeform 38">
                <a:extLst>
                  <a:ext uri="{FF2B5EF4-FFF2-40B4-BE49-F238E27FC236}">
                    <a16:creationId xmlns:a16="http://schemas.microsoft.com/office/drawing/2014/main" xmlns="" id="{9E5C7944-34F4-4617-BEA9-5EE7891D3A86}"/>
                  </a:ext>
                </a:extLst>
              </p:cNvPr>
              <p:cNvSpPr>
                <a:spLocks/>
              </p:cNvSpPr>
              <p:nvPr/>
            </p:nvSpPr>
            <p:spPr bwMode="auto">
              <a:xfrm>
                <a:off x="747189" y="150"/>
                <a:ext cx="7" cy="10"/>
              </a:xfrm>
              <a:custGeom>
                <a:avLst/>
                <a:gdLst>
                  <a:gd name="T0" fmla="*/ 0 w 30"/>
                  <a:gd name="T1" fmla="*/ 0 h 45"/>
                  <a:gd name="T2" fmla="*/ 0 w 30"/>
                  <a:gd name="T3" fmla="*/ 0 h 45"/>
                  <a:gd name="T4" fmla="*/ 0 w 30"/>
                  <a:gd name="T5" fmla="*/ 0 h 45"/>
                  <a:gd name="T6" fmla="*/ 0 w 30"/>
                  <a:gd name="T7" fmla="*/ 0 h 45"/>
                  <a:gd name="T8" fmla="*/ 0 w 30"/>
                  <a:gd name="T9" fmla="*/ 0 h 45"/>
                  <a:gd name="T10" fmla="*/ 0 w 30"/>
                  <a:gd name="T11" fmla="*/ 0 h 45"/>
                  <a:gd name="T12" fmla="*/ 0 w 30"/>
                  <a:gd name="T13" fmla="*/ 0 h 45"/>
                  <a:gd name="T14" fmla="*/ 0 w 30"/>
                  <a:gd name="T15" fmla="*/ 0 h 45"/>
                  <a:gd name="T16" fmla="*/ 0 w 30"/>
                  <a:gd name="T17" fmla="*/ 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45"/>
                  <a:gd name="T29" fmla="*/ 30 w 30"/>
                  <a:gd name="T30" fmla="*/ 45 h 4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45">
                    <a:moveTo>
                      <a:pt x="0" y="28"/>
                    </a:moveTo>
                    <a:lnTo>
                      <a:pt x="0" y="45"/>
                    </a:lnTo>
                    <a:lnTo>
                      <a:pt x="23" y="37"/>
                    </a:lnTo>
                    <a:lnTo>
                      <a:pt x="30" y="28"/>
                    </a:lnTo>
                    <a:lnTo>
                      <a:pt x="30" y="0"/>
                    </a:lnTo>
                    <a:lnTo>
                      <a:pt x="8" y="0"/>
                    </a:lnTo>
                    <a:lnTo>
                      <a:pt x="0" y="28"/>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510" name="Freeform 39">
                <a:extLst>
                  <a:ext uri="{FF2B5EF4-FFF2-40B4-BE49-F238E27FC236}">
                    <a16:creationId xmlns:a16="http://schemas.microsoft.com/office/drawing/2014/main" xmlns="" id="{8D5BB30E-5051-4A52-93A3-433B16268E0F}"/>
                  </a:ext>
                </a:extLst>
              </p:cNvPr>
              <p:cNvSpPr>
                <a:spLocks/>
              </p:cNvSpPr>
              <p:nvPr/>
            </p:nvSpPr>
            <p:spPr bwMode="auto">
              <a:xfrm>
                <a:off x="747160" y="168"/>
                <a:ext cx="20" cy="24"/>
              </a:xfrm>
              <a:custGeom>
                <a:avLst/>
                <a:gdLst>
                  <a:gd name="T0" fmla="*/ 0 w 90"/>
                  <a:gd name="T1" fmla="*/ 1 h 108"/>
                  <a:gd name="T2" fmla="*/ 0 w 90"/>
                  <a:gd name="T3" fmla="*/ 1 h 108"/>
                  <a:gd name="T4" fmla="*/ 0 w 90"/>
                  <a:gd name="T5" fmla="*/ 1 h 108"/>
                  <a:gd name="T6" fmla="*/ 0 w 90"/>
                  <a:gd name="T7" fmla="*/ 1 h 108"/>
                  <a:gd name="T8" fmla="*/ 0 w 90"/>
                  <a:gd name="T9" fmla="*/ 1 h 108"/>
                  <a:gd name="T10" fmla="*/ 1 w 90"/>
                  <a:gd name="T11" fmla="*/ 1 h 108"/>
                  <a:gd name="T12" fmla="*/ 1 w 90"/>
                  <a:gd name="T13" fmla="*/ 1 h 108"/>
                  <a:gd name="T14" fmla="*/ 1 w 90"/>
                  <a:gd name="T15" fmla="*/ 1 h 108"/>
                  <a:gd name="T16" fmla="*/ 1 w 90"/>
                  <a:gd name="T17" fmla="*/ 1 h 108"/>
                  <a:gd name="T18" fmla="*/ 0 w 90"/>
                  <a:gd name="T19" fmla="*/ 0 h 108"/>
                  <a:gd name="T20" fmla="*/ 0 w 90"/>
                  <a:gd name="T21" fmla="*/ 0 h 108"/>
                  <a:gd name="T22" fmla="*/ 0 w 90"/>
                  <a:gd name="T23" fmla="*/ 0 h 108"/>
                  <a:gd name="T24" fmla="*/ 0 w 90"/>
                  <a:gd name="T25" fmla="*/ 0 h 108"/>
                  <a:gd name="T26" fmla="*/ 0 w 90"/>
                  <a:gd name="T27" fmla="*/ 1 h 108"/>
                  <a:gd name="T28" fmla="*/ 0 w 90"/>
                  <a:gd name="T29" fmla="*/ 1 h 108"/>
                  <a:gd name="T30" fmla="*/ 0 w 90"/>
                  <a:gd name="T31" fmla="*/ 1 h 108"/>
                  <a:gd name="T32" fmla="*/ 0 w 90"/>
                  <a:gd name="T33" fmla="*/ 1 h 10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0"/>
                  <a:gd name="T52" fmla="*/ 0 h 108"/>
                  <a:gd name="T53" fmla="*/ 90 w 90"/>
                  <a:gd name="T54" fmla="*/ 108 h 10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0" h="108">
                    <a:moveTo>
                      <a:pt x="0" y="86"/>
                    </a:moveTo>
                    <a:lnTo>
                      <a:pt x="20" y="86"/>
                    </a:lnTo>
                    <a:lnTo>
                      <a:pt x="20" y="108"/>
                    </a:lnTo>
                    <a:lnTo>
                      <a:pt x="35" y="108"/>
                    </a:lnTo>
                    <a:lnTo>
                      <a:pt x="47" y="79"/>
                    </a:lnTo>
                    <a:lnTo>
                      <a:pt x="57" y="79"/>
                    </a:lnTo>
                    <a:lnTo>
                      <a:pt x="77" y="99"/>
                    </a:lnTo>
                    <a:lnTo>
                      <a:pt x="90" y="79"/>
                    </a:lnTo>
                    <a:lnTo>
                      <a:pt x="77" y="79"/>
                    </a:lnTo>
                    <a:lnTo>
                      <a:pt x="35" y="22"/>
                    </a:lnTo>
                    <a:lnTo>
                      <a:pt x="25" y="0"/>
                    </a:lnTo>
                    <a:lnTo>
                      <a:pt x="20" y="22"/>
                    </a:lnTo>
                    <a:lnTo>
                      <a:pt x="5" y="32"/>
                    </a:lnTo>
                    <a:lnTo>
                      <a:pt x="20" y="79"/>
                    </a:lnTo>
                    <a:lnTo>
                      <a:pt x="0" y="86"/>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grpSp>
          <p:nvGrpSpPr>
            <p:cNvPr id="267" name="S_CHL">
              <a:extLst>
                <a:ext uri="{FF2B5EF4-FFF2-40B4-BE49-F238E27FC236}">
                  <a16:creationId xmlns:a16="http://schemas.microsoft.com/office/drawing/2014/main" xmlns="" id="{D23345DF-5C3F-4059-A41D-D4FB62F76C55}"/>
                </a:ext>
              </a:extLst>
            </p:cNvPr>
            <p:cNvGrpSpPr>
              <a:grpSpLocks/>
            </p:cNvGrpSpPr>
            <p:nvPr/>
          </p:nvGrpSpPr>
          <p:grpSpPr bwMode="auto">
            <a:xfrm>
              <a:off x="2608450" y="4848225"/>
              <a:ext cx="218246" cy="1476375"/>
              <a:chOff x="2608450" y="4848225"/>
              <a:chExt cx="23" cy="155"/>
            </a:xfrm>
            <a:solidFill>
              <a:schemeClr val="bg1">
                <a:lumMod val="75000"/>
              </a:schemeClr>
            </a:solidFill>
          </p:grpSpPr>
          <p:sp>
            <p:nvSpPr>
              <p:cNvPr id="485" name="Freeform 40">
                <a:extLst>
                  <a:ext uri="{FF2B5EF4-FFF2-40B4-BE49-F238E27FC236}">
                    <a16:creationId xmlns:a16="http://schemas.microsoft.com/office/drawing/2014/main" xmlns="" id="{8A46B6A0-F8DD-4E43-A975-CB51BAAEF55F}"/>
                  </a:ext>
                </a:extLst>
              </p:cNvPr>
              <p:cNvSpPr>
                <a:spLocks/>
              </p:cNvSpPr>
              <p:nvPr/>
            </p:nvSpPr>
            <p:spPr bwMode="auto">
              <a:xfrm>
                <a:off x="2608450" y="4848225"/>
                <a:ext cx="23" cy="145"/>
              </a:xfrm>
              <a:custGeom>
                <a:avLst/>
                <a:gdLst>
                  <a:gd name="T0" fmla="*/ 4 w 107"/>
                  <a:gd name="T1" fmla="*/ 0 h 661"/>
                  <a:gd name="T2" fmla="*/ 5 w 107"/>
                  <a:gd name="T3" fmla="*/ 4 h 661"/>
                  <a:gd name="T4" fmla="*/ 5 w 107"/>
                  <a:gd name="T5" fmla="*/ 5 h 661"/>
                  <a:gd name="T6" fmla="*/ 5 w 107"/>
                  <a:gd name="T7" fmla="*/ 7 h 661"/>
                  <a:gd name="T8" fmla="*/ 3 w 107"/>
                  <a:gd name="T9" fmla="*/ 12 h 661"/>
                  <a:gd name="T10" fmla="*/ 3 w 107"/>
                  <a:gd name="T11" fmla="*/ 14 h 661"/>
                  <a:gd name="T12" fmla="*/ 3 w 107"/>
                  <a:gd name="T13" fmla="*/ 16 h 661"/>
                  <a:gd name="T14" fmla="*/ 2 w 107"/>
                  <a:gd name="T15" fmla="*/ 22 h 661"/>
                  <a:gd name="T16" fmla="*/ 2 w 107"/>
                  <a:gd name="T17" fmla="*/ 24 h 661"/>
                  <a:gd name="T18" fmla="*/ 2 w 107"/>
                  <a:gd name="T19" fmla="*/ 26 h 661"/>
                  <a:gd name="T20" fmla="*/ 1 w 107"/>
                  <a:gd name="T21" fmla="*/ 29 h 661"/>
                  <a:gd name="T22" fmla="*/ 2 w 107"/>
                  <a:gd name="T23" fmla="*/ 30 h 661"/>
                  <a:gd name="T24" fmla="*/ 4 w 107"/>
                  <a:gd name="T25" fmla="*/ 30 h 661"/>
                  <a:gd name="T26" fmla="*/ 4 w 107"/>
                  <a:gd name="T27" fmla="*/ 31 h 661"/>
                  <a:gd name="T28" fmla="*/ 3 w 107"/>
                  <a:gd name="T29" fmla="*/ 32 h 661"/>
                  <a:gd name="T30" fmla="*/ 2 w 107"/>
                  <a:gd name="T31" fmla="*/ 31 h 661"/>
                  <a:gd name="T32" fmla="*/ 3 w 107"/>
                  <a:gd name="T33" fmla="*/ 31 h 661"/>
                  <a:gd name="T34" fmla="*/ 1 w 107"/>
                  <a:gd name="T35" fmla="*/ 31 h 661"/>
                  <a:gd name="T36" fmla="*/ 1 w 107"/>
                  <a:gd name="T37" fmla="*/ 31 h 661"/>
                  <a:gd name="T38" fmla="*/ 0 w 107"/>
                  <a:gd name="T39" fmla="*/ 31 h 661"/>
                  <a:gd name="T40" fmla="*/ 0 w 107"/>
                  <a:gd name="T41" fmla="*/ 30 h 661"/>
                  <a:gd name="T42" fmla="*/ 0 w 107"/>
                  <a:gd name="T43" fmla="*/ 29 h 661"/>
                  <a:gd name="T44" fmla="*/ 0 w 107"/>
                  <a:gd name="T45" fmla="*/ 30 h 661"/>
                  <a:gd name="T46" fmla="*/ 0 w 107"/>
                  <a:gd name="T47" fmla="*/ 28 h 661"/>
                  <a:gd name="T48" fmla="*/ 0 w 107"/>
                  <a:gd name="T49" fmla="*/ 27 h 661"/>
                  <a:gd name="T50" fmla="*/ 0 w 107"/>
                  <a:gd name="T51" fmla="*/ 26 h 661"/>
                  <a:gd name="T52" fmla="*/ 0 w 107"/>
                  <a:gd name="T53" fmla="*/ 26 h 661"/>
                  <a:gd name="T54" fmla="*/ 0 w 107"/>
                  <a:gd name="T55" fmla="*/ 24 h 661"/>
                  <a:gd name="T56" fmla="*/ 0 w 107"/>
                  <a:gd name="T57" fmla="*/ 23 h 661"/>
                  <a:gd name="T58" fmla="*/ 0 w 107"/>
                  <a:gd name="T59" fmla="*/ 22 h 661"/>
                  <a:gd name="T60" fmla="*/ 1 w 107"/>
                  <a:gd name="T61" fmla="*/ 22 h 661"/>
                  <a:gd name="T62" fmla="*/ 2 w 107"/>
                  <a:gd name="T63" fmla="*/ 20 h 661"/>
                  <a:gd name="T64" fmla="*/ 1 w 107"/>
                  <a:gd name="T65" fmla="*/ 19 h 661"/>
                  <a:gd name="T66" fmla="*/ 1 w 107"/>
                  <a:gd name="T67" fmla="*/ 17 h 661"/>
                  <a:gd name="T68" fmla="*/ 1 w 107"/>
                  <a:gd name="T69" fmla="*/ 16 h 661"/>
                  <a:gd name="T70" fmla="*/ 2 w 107"/>
                  <a:gd name="T71" fmla="*/ 10 h 661"/>
                  <a:gd name="T72" fmla="*/ 3 w 107"/>
                  <a:gd name="T73" fmla="*/ 4 h 661"/>
                  <a:gd name="T74" fmla="*/ 3 w 107"/>
                  <a:gd name="T75" fmla="*/ 0 h 661"/>
                  <a:gd name="T76" fmla="*/ 3 w 107"/>
                  <a:gd name="T77" fmla="*/ 0 h 66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07"/>
                  <a:gd name="T118" fmla="*/ 0 h 661"/>
                  <a:gd name="T119" fmla="*/ 107 w 107"/>
                  <a:gd name="T120" fmla="*/ 661 h 66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07" h="661">
                    <a:moveTo>
                      <a:pt x="63" y="7"/>
                    </a:moveTo>
                    <a:lnTo>
                      <a:pt x="85" y="0"/>
                    </a:lnTo>
                    <a:lnTo>
                      <a:pt x="94" y="22"/>
                    </a:lnTo>
                    <a:lnTo>
                      <a:pt x="99" y="83"/>
                    </a:lnTo>
                    <a:lnTo>
                      <a:pt x="107" y="83"/>
                    </a:lnTo>
                    <a:lnTo>
                      <a:pt x="107" y="98"/>
                    </a:lnTo>
                    <a:lnTo>
                      <a:pt x="94" y="103"/>
                    </a:lnTo>
                    <a:lnTo>
                      <a:pt x="99" y="135"/>
                    </a:lnTo>
                    <a:lnTo>
                      <a:pt x="63" y="217"/>
                    </a:lnTo>
                    <a:lnTo>
                      <a:pt x="72" y="256"/>
                    </a:lnTo>
                    <a:lnTo>
                      <a:pt x="63" y="286"/>
                    </a:lnTo>
                    <a:lnTo>
                      <a:pt x="63" y="299"/>
                    </a:lnTo>
                    <a:lnTo>
                      <a:pt x="57" y="308"/>
                    </a:lnTo>
                    <a:lnTo>
                      <a:pt x="57" y="343"/>
                    </a:lnTo>
                    <a:lnTo>
                      <a:pt x="52" y="368"/>
                    </a:lnTo>
                    <a:lnTo>
                      <a:pt x="52" y="457"/>
                    </a:lnTo>
                    <a:lnTo>
                      <a:pt x="57" y="457"/>
                    </a:lnTo>
                    <a:lnTo>
                      <a:pt x="52" y="501"/>
                    </a:lnTo>
                    <a:lnTo>
                      <a:pt x="42" y="526"/>
                    </a:lnTo>
                    <a:lnTo>
                      <a:pt x="42" y="540"/>
                    </a:lnTo>
                    <a:lnTo>
                      <a:pt x="28" y="572"/>
                    </a:lnTo>
                    <a:lnTo>
                      <a:pt x="28" y="594"/>
                    </a:lnTo>
                    <a:lnTo>
                      <a:pt x="42" y="585"/>
                    </a:lnTo>
                    <a:lnTo>
                      <a:pt x="42" y="617"/>
                    </a:lnTo>
                    <a:lnTo>
                      <a:pt x="52" y="622"/>
                    </a:lnTo>
                    <a:lnTo>
                      <a:pt x="94" y="622"/>
                    </a:lnTo>
                    <a:lnTo>
                      <a:pt x="94" y="639"/>
                    </a:lnTo>
                    <a:lnTo>
                      <a:pt x="85" y="639"/>
                    </a:lnTo>
                    <a:lnTo>
                      <a:pt x="63" y="646"/>
                    </a:lnTo>
                    <a:lnTo>
                      <a:pt x="63" y="661"/>
                    </a:lnTo>
                    <a:lnTo>
                      <a:pt x="57" y="661"/>
                    </a:lnTo>
                    <a:lnTo>
                      <a:pt x="52" y="654"/>
                    </a:lnTo>
                    <a:lnTo>
                      <a:pt x="57" y="654"/>
                    </a:lnTo>
                    <a:lnTo>
                      <a:pt x="57" y="646"/>
                    </a:lnTo>
                    <a:lnTo>
                      <a:pt x="42" y="654"/>
                    </a:lnTo>
                    <a:lnTo>
                      <a:pt x="28" y="646"/>
                    </a:lnTo>
                    <a:lnTo>
                      <a:pt x="28" y="639"/>
                    </a:lnTo>
                    <a:lnTo>
                      <a:pt x="20" y="639"/>
                    </a:lnTo>
                    <a:lnTo>
                      <a:pt x="11" y="622"/>
                    </a:lnTo>
                    <a:lnTo>
                      <a:pt x="11" y="639"/>
                    </a:lnTo>
                    <a:lnTo>
                      <a:pt x="6" y="622"/>
                    </a:lnTo>
                    <a:lnTo>
                      <a:pt x="6" y="617"/>
                    </a:lnTo>
                    <a:lnTo>
                      <a:pt x="11" y="610"/>
                    </a:lnTo>
                    <a:lnTo>
                      <a:pt x="11" y="594"/>
                    </a:lnTo>
                    <a:lnTo>
                      <a:pt x="11" y="610"/>
                    </a:lnTo>
                    <a:lnTo>
                      <a:pt x="6" y="617"/>
                    </a:lnTo>
                    <a:lnTo>
                      <a:pt x="11" y="610"/>
                    </a:lnTo>
                    <a:lnTo>
                      <a:pt x="11" y="578"/>
                    </a:lnTo>
                    <a:lnTo>
                      <a:pt x="6" y="578"/>
                    </a:lnTo>
                    <a:lnTo>
                      <a:pt x="0" y="572"/>
                    </a:lnTo>
                    <a:lnTo>
                      <a:pt x="0" y="563"/>
                    </a:lnTo>
                    <a:lnTo>
                      <a:pt x="6" y="533"/>
                    </a:lnTo>
                    <a:lnTo>
                      <a:pt x="6" y="526"/>
                    </a:lnTo>
                    <a:lnTo>
                      <a:pt x="11" y="540"/>
                    </a:lnTo>
                    <a:lnTo>
                      <a:pt x="20" y="518"/>
                    </a:lnTo>
                    <a:lnTo>
                      <a:pt x="6" y="501"/>
                    </a:lnTo>
                    <a:lnTo>
                      <a:pt x="0" y="501"/>
                    </a:lnTo>
                    <a:lnTo>
                      <a:pt x="6" y="488"/>
                    </a:lnTo>
                    <a:lnTo>
                      <a:pt x="11" y="488"/>
                    </a:lnTo>
                    <a:lnTo>
                      <a:pt x="11" y="457"/>
                    </a:lnTo>
                    <a:lnTo>
                      <a:pt x="20" y="451"/>
                    </a:lnTo>
                    <a:lnTo>
                      <a:pt x="20" y="464"/>
                    </a:lnTo>
                    <a:lnTo>
                      <a:pt x="42" y="412"/>
                    </a:lnTo>
                    <a:lnTo>
                      <a:pt x="42" y="405"/>
                    </a:lnTo>
                    <a:lnTo>
                      <a:pt x="28" y="405"/>
                    </a:lnTo>
                    <a:lnTo>
                      <a:pt x="20" y="399"/>
                    </a:lnTo>
                    <a:lnTo>
                      <a:pt x="20" y="368"/>
                    </a:lnTo>
                    <a:lnTo>
                      <a:pt x="28" y="353"/>
                    </a:lnTo>
                    <a:lnTo>
                      <a:pt x="20" y="331"/>
                    </a:lnTo>
                    <a:lnTo>
                      <a:pt x="28" y="323"/>
                    </a:lnTo>
                    <a:lnTo>
                      <a:pt x="57" y="232"/>
                    </a:lnTo>
                    <a:lnTo>
                      <a:pt x="52" y="210"/>
                    </a:lnTo>
                    <a:lnTo>
                      <a:pt x="57" y="195"/>
                    </a:lnTo>
                    <a:lnTo>
                      <a:pt x="63" y="83"/>
                    </a:lnTo>
                    <a:lnTo>
                      <a:pt x="72" y="52"/>
                    </a:lnTo>
                    <a:lnTo>
                      <a:pt x="63" y="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86" name="Freeform 41">
                <a:extLst>
                  <a:ext uri="{FF2B5EF4-FFF2-40B4-BE49-F238E27FC236}">
                    <a16:creationId xmlns:a16="http://schemas.microsoft.com/office/drawing/2014/main" xmlns="" id="{6EC3240D-2F61-491D-948A-4DCAE309CD59}"/>
                  </a:ext>
                </a:extLst>
              </p:cNvPr>
              <p:cNvSpPr>
                <a:spLocks/>
              </p:cNvSpPr>
              <p:nvPr/>
            </p:nvSpPr>
            <p:spPr bwMode="auto">
              <a:xfrm>
                <a:off x="2608454" y="4848365"/>
                <a:ext cx="15" cy="15"/>
              </a:xfrm>
              <a:custGeom>
                <a:avLst/>
                <a:gdLst>
                  <a:gd name="T0" fmla="*/ 3 w 70"/>
                  <a:gd name="T1" fmla="*/ 3 h 67"/>
                  <a:gd name="T2" fmla="*/ 3 w 70"/>
                  <a:gd name="T3" fmla="*/ 0 h 67"/>
                  <a:gd name="T4" fmla="*/ 2 w 70"/>
                  <a:gd name="T5" fmla="*/ 0 h 67"/>
                  <a:gd name="T6" fmla="*/ 2 w 70"/>
                  <a:gd name="T7" fmla="*/ 1 h 67"/>
                  <a:gd name="T8" fmla="*/ 2 w 70"/>
                  <a:gd name="T9" fmla="*/ 2 h 67"/>
                  <a:gd name="T10" fmla="*/ 2 w 70"/>
                  <a:gd name="T11" fmla="*/ 2 h 67"/>
                  <a:gd name="T12" fmla="*/ 0 w 70"/>
                  <a:gd name="T13" fmla="*/ 1 h 67"/>
                  <a:gd name="T14" fmla="*/ 0 w 70"/>
                  <a:gd name="T15" fmla="*/ 1 h 67"/>
                  <a:gd name="T16" fmla="*/ 0 w 70"/>
                  <a:gd name="T17" fmla="*/ 2 h 67"/>
                  <a:gd name="T18" fmla="*/ 1 w 70"/>
                  <a:gd name="T19" fmla="*/ 2 h 67"/>
                  <a:gd name="T20" fmla="*/ 1 w 70"/>
                  <a:gd name="T21" fmla="*/ 2 h 67"/>
                  <a:gd name="T22" fmla="*/ 1 w 70"/>
                  <a:gd name="T23" fmla="*/ 2 h 67"/>
                  <a:gd name="T24" fmla="*/ 1 w 70"/>
                  <a:gd name="T25" fmla="*/ 3 h 67"/>
                  <a:gd name="T26" fmla="*/ 2 w 70"/>
                  <a:gd name="T27" fmla="*/ 3 h 67"/>
                  <a:gd name="T28" fmla="*/ 2 w 70"/>
                  <a:gd name="T29" fmla="*/ 3 h 67"/>
                  <a:gd name="T30" fmla="*/ 3 w 70"/>
                  <a:gd name="T31" fmla="*/ 3 h 67"/>
                  <a:gd name="T32" fmla="*/ 3 w 70"/>
                  <a:gd name="T33" fmla="*/ 3 h 67"/>
                  <a:gd name="T34" fmla="*/ 3 w 70"/>
                  <a:gd name="T35" fmla="*/ 3 h 67"/>
                  <a:gd name="T36" fmla="*/ 3 w 70"/>
                  <a:gd name="T37" fmla="*/ 3 h 6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0"/>
                  <a:gd name="T58" fmla="*/ 0 h 67"/>
                  <a:gd name="T59" fmla="*/ 70 w 70"/>
                  <a:gd name="T60" fmla="*/ 67 h 6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0" h="67">
                    <a:moveTo>
                      <a:pt x="70" y="52"/>
                    </a:moveTo>
                    <a:lnTo>
                      <a:pt x="70" y="0"/>
                    </a:lnTo>
                    <a:lnTo>
                      <a:pt x="50" y="8"/>
                    </a:lnTo>
                    <a:lnTo>
                      <a:pt x="50" y="22"/>
                    </a:lnTo>
                    <a:lnTo>
                      <a:pt x="42" y="30"/>
                    </a:lnTo>
                    <a:lnTo>
                      <a:pt x="35" y="30"/>
                    </a:lnTo>
                    <a:lnTo>
                      <a:pt x="7" y="15"/>
                    </a:lnTo>
                    <a:lnTo>
                      <a:pt x="0" y="22"/>
                    </a:lnTo>
                    <a:lnTo>
                      <a:pt x="7" y="30"/>
                    </a:lnTo>
                    <a:lnTo>
                      <a:pt x="20" y="30"/>
                    </a:lnTo>
                    <a:lnTo>
                      <a:pt x="20" y="45"/>
                    </a:lnTo>
                    <a:lnTo>
                      <a:pt x="30" y="45"/>
                    </a:lnTo>
                    <a:lnTo>
                      <a:pt x="30" y="52"/>
                    </a:lnTo>
                    <a:lnTo>
                      <a:pt x="42" y="60"/>
                    </a:lnTo>
                    <a:lnTo>
                      <a:pt x="50" y="60"/>
                    </a:lnTo>
                    <a:lnTo>
                      <a:pt x="62" y="67"/>
                    </a:lnTo>
                    <a:lnTo>
                      <a:pt x="70" y="52"/>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sp>
          <p:nvSpPr>
            <p:cNvPr id="268" name="S_ARG">
              <a:extLst>
                <a:ext uri="{FF2B5EF4-FFF2-40B4-BE49-F238E27FC236}">
                  <a16:creationId xmlns:a16="http://schemas.microsoft.com/office/drawing/2014/main" xmlns="" id="{AAFC5E53-32B4-4589-8E36-8422593B181D}"/>
                </a:ext>
              </a:extLst>
            </p:cNvPr>
            <p:cNvSpPr>
              <a:spLocks/>
            </p:cNvSpPr>
            <p:nvPr/>
          </p:nvSpPr>
          <p:spPr bwMode="auto">
            <a:xfrm>
              <a:off x="2665383" y="4972050"/>
              <a:ext cx="566712" cy="1181100"/>
            </a:xfrm>
            <a:custGeom>
              <a:avLst/>
              <a:gdLst>
                <a:gd name="T0" fmla="*/ 2147483647 w 268"/>
                <a:gd name="T1" fmla="*/ 2147483647 h 565"/>
                <a:gd name="T2" fmla="*/ 2147483647 w 268"/>
                <a:gd name="T3" fmla="*/ 2147483647 h 565"/>
                <a:gd name="T4" fmla="*/ 2147483647 w 268"/>
                <a:gd name="T5" fmla="*/ 2147483647 h 565"/>
                <a:gd name="T6" fmla="*/ 2147483647 w 268"/>
                <a:gd name="T7" fmla="*/ 2147483647 h 565"/>
                <a:gd name="T8" fmla="*/ 2147483647 w 268"/>
                <a:gd name="T9" fmla="*/ 2147483647 h 565"/>
                <a:gd name="T10" fmla="*/ 2147483647 w 268"/>
                <a:gd name="T11" fmla="*/ 2147483647 h 565"/>
                <a:gd name="T12" fmla="*/ 2147483647 w 268"/>
                <a:gd name="T13" fmla="*/ 2147483647 h 565"/>
                <a:gd name="T14" fmla="*/ 2147483647 w 268"/>
                <a:gd name="T15" fmla="*/ 0 h 565"/>
                <a:gd name="T16" fmla="*/ 2147483647 w 268"/>
                <a:gd name="T17" fmla="*/ 0 h 565"/>
                <a:gd name="T18" fmla="*/ 2147483647 w 268"/>
                <a:gd name="T19" fmla="*/ 2147483647 h 565"/>
                <a:gd name="T20" fmla="*/ 2147483647 w 268"/>
                <a:gd name="T21" fmla="*/ 2147483647 h 565"/>
                <a:gd name="T22" fmla="*/ 2147483647 w 268"/>
                <a:gd name="T23" fmla="*/ 2147483647 h 565"/>
                <a:gd name="T24" fmla="*/ 2147483647 w 268"/>
                <a:gd name="T25" fmla="*/ 2147483647 h 565"/>
                <a:gd name="T26" fmla="*/ 2147483647 w 268"/>
                <a:gd name="T27" fmla="*/ 2147483647 h 565"/>
                <a:gd name="T28" fmla="*/ 2147483647 w 268"/>
                <a:gd name="T29" fmla="*/ 2147483647 h 565"/>
                <a:gd name="T30" fmla="*/ 2147483647 w 268"/>
                <a:gd name="T31" fmla="*/ 2147483647 h 565"/>
                <a:gd name="T32" fmla="*/ 0 w 268"/>
                <a:gd name="T33" fmla="*/ 2147483647 h 565"/>
                <a:gd name="T34" fmla="*/ 2147483647 w 268"/>
                <a:gd name="T35" fmla="*/ 2147483647 h 565"/>
                <a:gd name="T36" fmla="*/ 2147483647 w 268"/>
                <a:gd name="T37" fmla="*/ 2147483647 h 565"/>
                <a:gd name="T38" fmla="*/ 2147483647 w 268"/>
                <a:gd name="T39" fmla="*/ 2147483647 h 565"/>
                <a:gd name="T40" fmla="*/ 2147483647 w 268"/>
                <a:gd name="T41" fmla="*/ 2147483647 h 565"/>
                <a:gd name="T42" fmla="*/ 2147483647 w 268"/>
                <a:gd name="T43" fmla="*/ 2147483647 h 565"/>
                <a:gd name="T44" fmla="*/ 2147483647 w 268"/>
                <a:gd name="T45" fmla="*/ 2147483647 h 565"/>
                <a:gd name="T46" fmla="*/ 2147483647 w 268"/>
                <a:gd name="T47" fmla="*/ 2147483647 h 565"/>
                <a:gd name="T48" fmla="*/ 2147483647 w 268"/>
                <a:gd name="T49" fmla="*/ 2147483647 h 565"/>
                <a:gd name="T50" fmla="*/ 2147483647 w 268"/>
                <a:gd name="T51" fmla="*/ 2147483647 h 565"/>
                <a:gd name="T52" fmla="*/ 2147483647 w 268"/>
                <a:gd name="T53" fmla="*/ 2147483647 h 565"/>
                <a:gd name="T54" fmla="*/ 2147483647 w 268"/>
                <a:gd name="T55" fmla="*/ 2147483647 h 565"/>
                <a:gd name="T56" fmla="*/ 2147483647 w 268"/>
                <a:gd name="T57" fmla="*/ 2147483647 h 565"/>
                <a:gd name="T58" fmla="*/ 2147483647 w 268"/>
                <a:gd name="T59" fmla="*/ 2147483647 h 565"/>
                <a:gd name="T60" fmla="*/ 2147483647 w 268"/>
                <a:gd name="T61" fmla="*/ 2147483647 h 565"/>
                <a:gd name="T62" fmla="*/ 2147483647 w 268"/>
                <a:gd name="T63" fmla="*/ 2147483647 h 565"/>
                <a:gd name="T64" fmla="*/ 2147483647 w 268"/>
                <a:gd name="T65" fmla="*/ 2147483647 h 565"/>
                <a:gd name="T66" fmla="*/ 2147483647 w 268"/>
                <a:gd name="T67" fmla="*/ 2147483647 h 565"/>
                <a:gd name="T68" fmla="*/ 2147483647 w 268"/>
                <a:gd name="T69" fmla="*/ 2147483647 h 56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68"/>
                <a:gd name="T106" fmla="*/ 0 h 565"/>
                <a:gd name="T107" fmla="*/ 268 w 268"/>
                <a:gd name="T108" fmla="*/ 565 h 56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68" h="565">
                  <a:moveTo>
                    <a:pt x="196" y="204"/>
                  </a:moveTo>
                  <a:lnTo>
                    <a:pt x="211" y="143"/>
                  </a:lnTo>
                  <a:lnTo>
                    <a:pt x="246" y="96"/>
                  </a:lnTo>
                  <a:lnTo>
                    <a:pt x="268" y="81"/>
                  </a:lnTo>
                  <a:lnTo>
                    <a:pt x="255" y="61"/>
                  </a:lnTo>
                  <a:lnTo>
                    <a:pt x="246" y="61"/>
                  </a:lnTo>
                  <a:lnTo>
                    <a:pt x="246" y="74"/>
                  </a:lnTo>
                  <a:lnTo>
                    <a:pt x="233" y="81"/>
                  </a:lnTo>
                  <a:lnTo>
                    <a:pt x="224" y="96"/>
                  </a:lnTo>
                  <a:lnTo>
                    <a:pt x="196" y="81"/>
                  </a:lnTo>
                  <a:lnTo>
                    <a:pt x="204" y="69"/>
                  </a:lnTo>
                  <a:lnTo>
                    <a:pt x="204" y="61"/>
                  </a:lnTo>
                  <a:lnTo>
                    <a:pt x="191" y="39"/>
                  </a:lnTo>
                  <a:lnTo>
                    <a:pt x="161" y="39"/>
                  </a:lnTo>
                  <a:lnTo>
                    <a:pt x="147" y="16"/>
                  </a:lnTo>
                  <a:lnTo>
                    <a:pt x="126" y="0"/>
                  </a:lnTo>
                  <a:lnTo>
                    <a:pt x="121" y="16"/>
                  </a:lnTo>
                  <a:lnTo>
                    <a:pt x="99" y="0"/>
                  </a:lnTo>
                  <a:lnTo>
                    <a:pt x="77" y="24"/>
                  </a:lnTo>
                  <a:lnTo>
                    <a:pt x="77" y="39"/>
                  </a:lnTo>
                  <a:lnTo>
                    <a:pt x="62" y="42"/>
                  </a:lnTo>
                  <a:lnTo>
                    <a:pt x="70" y="74"/>
                  </a:lnTo>
                  <a:lnTo>
                    <a:pt x="33" y="158"/>
                  </a:lnTo>
                  <a:lnTo>
                    <a:pt x="43" y="197"/>
                  </a:lnTo>
                  <a:lnTo>
                    <a:pt x="33" y="227"/>
                  </a:lnTo>
                  <a:lnTo>
                    <a:pt x="33" y="241"/>
                  </a:lnTo>
                  <a:lnTo>
                    <a:pt x="27" y="249"/>
                  </a:lnTo>
                  <a:lnTo>
                    <a:pt x="22" y="400"/>
                  </a:lnTo>
                  <a:lnTo>
                    <a:pt x="27" y="400"/>
                  </a:lnTo>
                  <a:lnTo>
                    <a:pt x="22" y="444"/>
                  </a:lnTo>
                  <a:lnTo>
                    <a:pt x="12" y="469"/>
                  </a:lnTo>
                  <a:lnTo>
                    <a:pt x="12" y="484"/>
                  </a:lnTo>
                  <a:lnTo>
                    <a:pt x="0" y="515"/>
                  </a:lnTo>
                  <a:lnTo>
                    <a:pt x="0" y="537"/>
                  </a:lnTo>
                  <a:lnTo>
                    <a:pt x="12" y="530"/>
                  </a:lnTo>
                  <a:lnTo>
                    <a:pt x="12" y="560"/>
                  </a:lnTo>
                  <a:lnTo>
                    <a:pt x="22" y="565"/>
                  </a:lnTo>
                  <a:lnTo>
                    <a:pt x="62" y="565"/>
                  </a:lnTo>
                  <a:lnTo>
                    <a:pt x="55" y="537"/>
                  </a:lnTo>
                  <a:lnTo>
                    <a:pt x="70" y="521"/>
                  </a:lnTo>
                  <a:lnTo>
                    <a:pt x="77" y="491"/>
                  </a:lnTo>
                  <a:lnTo>
                    <a:pt x="105" y="476"/>
                  </a:lnTo>
                  <a:lnTo>
                    <a:pt x="105" y="463"/>
                  </a:lnTo>
                  <a:lnTo>
                    <a:pt x="99" y="463"/>
                  </a:lnTo>
                  <a:lnTo>
                    <a:pt x="77" y="439"/>
                  </a:lnTo>
                  <a:lnTo>
                    <a:pt x="77" y="431"/>
                  </a:lnTo>
                  <a:lnTo>
                    <a:pt x="85" y="416"/>
                  </a:lnTo>
                  <a:lnTo>
                    <a:pt x="105" y="407"/>
                  </a:lnTo>
                  <a:lnTo>
                    <a:pt x="105" y="400"/>
                  </a:lnTo>
                  <a:lnTo>
                    <a:pt x="114" y="400"/>
                  </a:lnTo>
                  <a:lnTo>
                    <a:pt x="114" y="387"/>
                  </a:lnTo>
                  <a:lnTo>
                    <a:pt x="121" y="370"/>
                  </a:lnTo>
                  <a:lnTo>
                    <a:pt x="121" y="362"/>
                  </a:lnTo>
                  <a:lnTo>
                    <a:pt x="126" y="362"/>
                  </a:lnTo>
                  <a:lnTo>
                    <a:pt x="126" y="355"/>
                  </a:lnTo>
                  <a:lnTo>
                    <a:pt x="114" y="355"/>
                  </a:lnTo>
                  <a:lnTo>
                    <a:pt x="114" y="325"/>
                  </a:lnTo>
                  <a:lnTo>
                    <a:pt x="126" y="340"/>
                  </a:lnTo>
                  <a:lnTo>
                    <a:pt x="147" y="325"/>
                  </a:lnTo>
                  <a:lnTo>
                    <a:pt x="156" y="295"/>
                  </a:lnTo>
                  <a:lnTo>
                    <a:pt x="147" y="286"/>
                  </a:lnTo>
                  <a:lnTo>
                    <a:pt x="211" y="281"/>
                  </a:lnTo>
                  <a:lnTo>
                    <a:pt x="224" y="249"/>
                  </a:lnTo>
                  <a:lnTo>
                    <a:pt x="224" y="241"/>
                  </a:lnTo>
                  <a:lnTo>
                    <a:pt x="211" y="234"/>
                  </a:lnTo>
                  <a:lnTo>
                    <a:pt x="211" y="227"/>
                  </a:lnTo>
                  <a:lnTo>
                    <a:pt x="196" y="219"/>
                  </a:lnTo>
                  <a:lnTo>
                    <a:pt x="196" y="204"/>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69" name="S_BLZ">
              <a:extLst>
                <a:ext uri="{FF2B5EF4-FFF2-40B4-BE49-F238E27FC236}">
                  <a16:creationId xmlns:a16="http://schemas.microsoft.com/office/drawing/2014/main" xmlns="" id="{36E83A35-C012-43DF-BC5D-932207C7E06A}"/>
                </a:ext>
              </a:extLst>
            </p:cNvPr>
            <p:cNvSpPr>
              <a:spLocks/>
            </p:cNvSpPr>
            <p:nvPr/>
          </p:nvSpPr>
          <p:spPr bwMode="auto">
            <a:xfrm>
              <a:off x="2222028" y="3743325"/>
              <a:ext cx="47445" cy="57150"/>
            </a:xfrm>
            <a:custGeom>
              <a:avLst/>
              <a:gdLst>
                <a:gd name="T0" fmla="*/ 0 w 24"/>
                <a:gd name="T1" fmla="*/ 112624915 h 29"/>
                <a:gd name="T2" fmla="*/ 94505860 w 24"/>
                <a:gd name="T3" fmla="*/ 112624915 h 29"/>
                <a:gd name="T4" fmla="*/ 94505860 w 24"/>
                <a:gd name="T5" fmla="*/ 0 h 29"/>
                <a:gd name="T6" fmla="*/ 0 w 24"/>
                <a:gd name="T7" fmla="*/ 19417208 h 29"/>
                <a:gd name="T8" fmla="*/ 0 w 24"/>
                <a:gd name="T9" fmla="*/ 112624915 h 29"/>
                <a:gd name="T10" fmla="*/ 0 w 24"/>
                <a:gd name="T11" fmla="*/ 112624915 h 29"/>
                <a:gd name="T12" fmla="*/ 0 w 24"/>
                <a:gd name="T13" fmla="*/ 112624915 h 29"/>
                <a:gd name="T14" fmla="*/ 0 60000 65536"/>
                <a:gd name="T15" fmla="*/ 0 60000 65536"/>
                <a:gd name="T16" fmla="*/ 0 60000 65536"/>
                <a:gd name="T17" fmla="*/ 0 60000 65536"/>
                <a:gd name="T18" fmla="*/ 0 60000 65536"/>
                <a:gd name="T19" fmla="*/ 0 60000 65536"/>
                <a:gd name="T20" fmla="*/ 0 60000 65536"/>
                <a:gd name="T21" fmla="*/ 0 w 24"/>
                <a:gd name="T22" fmla="*/ 0 h 29"/>
                <a:gd name="T23" fmla="*/ 24 w 24"/>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29">
                  <a:moveTo>
                    <a:pt x="0" y="29"/>
                  </a:moveTo>
                  <a:lnTo>
                    <a:pt x="24" y="29"/>
                  </a:lnTo>
                  <a:lnTo>
                    <a:pt x="24" y="0"/>
                  </a:lnTo>
                  <a:lnTo>
                    <a:pt x="0" y="5"/>
                  </a:lnTo>
                  <a:lnTo>
                    <a:pt x="0" y="2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70" name="S_GTM">
              <a:extLst>
                <a:ext uri="{FF2B5EF4-FFF2-40B4-BE49-F238E27FC236}">
                  <a16:creationId xmlns:a16="http://schemas.microsoft.com/office/drawing/2014/main" xmlns="" id="{0553D4B2-E086-43D9-8579-1D288E0C5C11}"/>
                </a:ext>
              </a:extLst>
            </p:cNvPr>
            <p:cNvSpPr>
              <a:spLocks/>
            </p:cNvSpPr>
            <p:nvPr/>
          </p:nvSpPr>
          <p:spPr bwMode="auto">
            <a:xfrm>
              <a:off x="2127139" y="3743325"/>
              <a:ext cx="113867" cy="133350"/>
            </a:xfrm>
            <a:custGeom>
              <a:avLst/>
              <a:gdLst>
                <a:gd name="T0" fmla="*/ 207755644 w 52"/>
                <a:gd name="T1" fmla="*/ 102055164 h 66"/>
                <a:gd name="T2" fmla="*/ 251240187 w 52"/>
                <a:gd name="T3" fmla="*/ 159207767 h 66"/>
                <a:gd name="T4" fmla="*/ 130451465 w 52"/>
                <a:gd name="T5" fmla="*/ 228604287 h 66"/>
                <a:gd name="T6" fmla="*/ 106294607 w 52"/>
                <a:gd name="T7" fmla="*/ 269427615 h 66"/>
                <a:gd name="T8" fmla="*/ 0 w 52"/>
                <a:gd name="T9" fmla="*/ 228604287 h 66"/>
                <a:gd name="T10" fmla="*/ 33821808 w 52"/>
                <a:gd name="T11" fmla="*/ 102055164 h 66"/>
                <a:gd name="T12" fmla="*/ 106294607 w 52"/>
                <a:gd name="T13" fmla="*/ 102055164 h 66"/>
                <a:gd name="T14" fmla="*/ 33821808 w 52"/>
                <a:gd name="T15" fmla="*/ 40823281 h 66"/>
                <a:gd name="T16" fmla="*/ 62810047 w 52"/>
                <a:gd name="T17" fmla="*/ 0 h 66"/>
                <a:gd name="T18" fmla="*/ 207755644 w 52"/>
                <a:gd name="T19" fmla="*/ 0 h 66"/>
                <a:gd name="T20" fmla="*/ 207755644 w 52"/>
                <a:gd name="T21" fmla="*/ 102055164 h 66"/>
                <a:gd name="T22" fmla="*/ 207755644 w 52"/>
                <a:gd name="T23" fmla="*/ 102055164 h 66"/>
                <a:gd name="T24" fmla="*/ 207755644 w 52"/>
                <a:gd name="T25" fmla="*/ 102055164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
                <a:gd name="T40" fmla="*/ 0 h 66"/>
                <a:gd name="T41" fmla="*/ 52 w 52"/>
                <a:gd name="T42" fmla="*/ 66 h 6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 h="66">
                  <a:moveTo>
                    <a:pt x="43" y="25"/>
                  </a:moveTo>
                  <a:lnTo>
                    <a:pt x="52" y="39"/>
                  </a:lnTo>
                  <a:lnTo>
                    <a:pt x="27" y="56"/>
                  </a:lnTo>
                  <a:lnTo>
                    <a:pt x="22" y="66"/>
                  </a:lnTo>
                  <a:lnTo>
                    <a:pt x="0" y="56"/>
                  </a:lnTo>
                  <a:lnTo>
                    <a:pt x="7" y="25"/>
                  </a:lnTo>
                  <a:lnTo>
                    <a:pt x="22" y="25"/>
                  </a:lnTo>
                  <a:lnTo>
                    <a:pt x="7" y="10"/>
                  </a:lnTo>
                  <a:lnTo>
                    <a:pt x="13" y="0"/>
                  </a:lnTo>
                  <a:lnTo>
                    <a:pt x="43" y="0"/>
                  </a:lnTo>
                  <a:lnTo>
                    <a:pt x="43" y="2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71" name="S_HND">
              <a:extLst>
                <a:ext uri="{FF2B5EF4-FFF2-40B4-BE49-F238E27FC236}">
                  <a16:creationId xmlns:a16="http://schemas.microsoft.com/office/drawing/2014/main" xmlns="" id="{7C1236AA-D902-4306-A4EF-BDF703360F12}"/>
                </a:ext>
              </a:extLst>
            </p:cNvPr>
            <p:cNvSpPr>
              <a:spLocks/>
            </p:cNvSpPr>
            <p:nvPr/>
          </p:nvSpPr>
          <p:spPr bwMode="auto">
            <a:xfrm>
              <a:off x="2193562" y="3819525"/>
              <a:ext cx="173182" cy="66675"/>
            </a:xfrm>
            <a:custGeom>
              <a:avLst/>
              <a:gdLst>
                <a:gd name="T0" fmla="*/ 91652270 w 84"/>
                <a:gd name="T1" fmla="*/ 0 h 34"/>
                <a:gd name="T2" fmla="*/ 266623087 w 84"/>
                <a:gd name="T3" fmla="*/ 0 h 34"/>
                <a:gd name="T4" fmla="*/ 349941697 w 84"/>
                <a:gd name="T5" fmla="*/ 30764623 h 34"/>
                <a:gd name="T6" fmla="*/ 162473373 w 84"/>
                <a:gd name="T7" fmla="*/ 130751639 h 34"/>
                <a:gd name="T8" fmla="*/ 129144697 w 84"/>
                <a:gd name="T9" fmla="*/ 130751639 h 34"/>
                <a:gd name="T10" fmla="*/ 129144697 w 84"/>
                <a:gd name="T11" fmla="*/ 111523723 h 34"/>
                <a:gd name="T12" fmla="*/ 0 w 84"/>
                <a:gd name="T13" fmla="*/ 65376800 h 34"/>
                <a:gd name="T14" fmla="*/ 91652270 w 84"/>
                <a:gd name="T15" fmla="*/ 0 h 34"/>
                <a:gd name="T16" fmla="*/ 91652270 w 84"/>
                <a:gd name="T17" fmla="*/ 0 h 34"/>
                <a:gd name="T18" fmla="*/ 91652270 w 84"/>
                <a:gd name="T19" fmla="*/ 0 h 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4"/>
                <a:gd name="T31" fmla="*/ 0 h 34"/>
                <a:gd name="T32" fmla="*/ 84 w 84"/>
                <a:gd name="T33" fmla="*/ 34 h 3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4" h="34">
                  <a:moveTo>
                    <a:pt x="22" y="0"/>
                  </a:moveTo>
                  <a:lnTo>
                    <a:pt x="64" y="0"/>
                  </a:lnTo>
                  <a:lnTo>
                    <a:pt x="84" y="8"/>
                  </a:lnTo>
                  <a:lnTo>
                    <a:pt x="39" y="34"/>
                  </a:lnTo>
                  <a:lnTo>
                    <a:pt x="31" y="34"/>
                  </a:lnTo>
                  <a:lnTo>
                    <a:pt x="31" y="29"/>
                  </a:lnTo>
                  <a:lnTo>
                    <a:pt x="0" y="17"/>
                  </a:lnTo>
                  <a:lnTo>
                    <a:pt x="22"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72" name="S_SLV">
              <a:extLst>
                <a:ext uri="{FF2B5EF4-FFF2-40B4-BE49-F238E27FC236}">
                  <a16:creationId xmlns:a16="http://schemas.microsoft.com/office/drawing/2014/main" xmlns="" id="{B35648FE-811D-41B3-94D6-707B443C982C}"/>
                </a:ext>
              </a:extLst>
            </p:cNvPr>
            <p:cNvSpPr>
              <a:spLocks/>
            </p:cNvSpPr>
            <p:nvPr/>
          </p:nvSpPr>
          <p:spPr bwMode="auto">
            <a:xfrm>
              <a:off x="2174584" y="3857625"/>
              <a:ext cx="75912" cy="57150"/>
            </a:xfrm>
            <a:custGeom>
              <a:avLst/>
              <a:gdLst>
                <a:gd name="T0" fmla="*/ 33931656 w 37"/>
                <a:gd name="T1" fmla="*/ 0 h 27"/>
                <a:gd name="T2" fmla="*/ 0 w 37"/>
                <a:gd name="T3" fmla="*/ 67204164 h 27"/>
                <a:gd name="T4" fmla="*/ 33931656 w 37"/>
                <a:gd name="T5" fmla="*/ 120967499 h 27"/>
                <a:gd name="T6" fmla="*/ 156930810 w 37"/>
                <a:gd name="T7" fmla="*/ 120967499 h 27"/>
                <a:gd name="T8" fmla="*/ 156930810 w 37"/>
                <a:gd name="T9" fmla="*/ 67204164 h 27"/>
                <a:gd name="T10" fmla="*/ 33931656 w 37"/>
                <a:gd name="T11" fmla="*/ 0 h 27"/>
                <a:gd name="T12" fmla="*/ 33931656 w 37"/>
                <a:gd name="T13" fmla="*/ 0 h 27"/>
                <a:gd name="T14" fmla="*/ 33931656 w 37"/>
                <a:gd name="T15" fmla="*/ 0 h 27"/>
                <a:gd name="T16" fmla="*/ 0 60000 65536"/>
                <a:gd name="T17" fmla="*/ 0 60000 65536"/>
                <a:gd name="T18" fmla="*/ 0 60000 65536"/>
                <a:gd name="T19" fmla="*/ 0 60000 65536"/>
                <a:gd name="T20" fmla="*/ 0 60000 65536"/>
                <a:gd name="T21" fmla="*/ 0 60000 65536"/>
                <a:gd name="T22" fmla="*/ 0 60000 65536"/>
                <a:gd name="T23" fmla="*/ 0 60000 65536"/>
                <a:gd name="T24" fmla="*/ 0 w 37"/>
                <a:gd name="T25" fmla="*/ 0 h 27"/>
                <a:gd name="T26" fmla="*/ 37 w 37"/>
                <a:gd name="T27" fmla="*/ 27 h 2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7" h="27">
                  <a:moveTo>
                    <a:pt x="8" y="0"/>
                  </a:moveTo>
                  <a:lnTo>
                    <a:pt x="0" y="15"/>
                  </a:lnTo>
                  <a:lnTo>
                    <a:pt x="8" y="27"/>
                  </a:lnTo>
                  <a:lnTo>
                    <a:pt x="37" y="27"/>
                  </a:lnTo>
                  <a:lnTo>
                    <a:pt x="37" y="15"/>
                  </a:lnTo>
                  <a:lnTo>
                    <a:pt x="8"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73" name="S_NIC">
              <a:extLst>
                <a:ext uri="{FF2B5EF4-FFF2-40B4-BE49-F238E27FC236}">
                  <a16:creationId xmlns:a16="http://schemas.microsoft.com/office/drawing/2014/main" xmlns="" id="{3BFF1C72-53DC-460B-BB8C-714563AF23AB}"/>
                </a:ext>
              </a:extLst>
            </p:cNvPr>
            <p:cNvSpPr>
              <a:spLocks/>
            </p:cNvSpPr>
            <p:nvPr/>
          </p:nvSpPr>
          <p:spPr bwMode="auto">
            <a:xfrm>
              <a:off x="2269473" y="3848100"/>
              <a:ext cx="97271" cy="133350"/>
            </a:xfrm>
            <a:custGeom>
              <a:avLst/>
              <a:gdLst>
                <a:gd name="T0" fmla="*/ 201612498 w 45"/>
                <a:gd name="T1" fmla="*/ 0 h 67"/>
                <a:gd name="T2" fmla="*/ 170249858 w 45"/>
                <a:gd name="T3" fmla="*/ 213909287 h 67"/>
                <a:gd name="T4" fmla="*/ 201612498 w 45"/>
                <a:gd name="T5" fmla="*/ 265406309 h 67"/>
                <a:gd name="T6" fmla="*/ 170249858 w 45"/>
                <a:gd name="T7" fmla="*/ 265406309 h 67"/>
                <a:gd name="T8" fmla="*/ 0 w 45"/>
                <a:gd name="T9" fmla="*/ 158451635 h 67"/>
                <a:gd name="T10" fmla="*/ 0 w 45"/>
                <a:gd name="T11" fmla="*/ 91109884 h 67"/>
                <a:gd name="T12" fmla="*/ 201612498 w 45"/>
                <a:gd name="T13" fmla="*/ 0 h 67"/>
                <a:gd name="T14" fmla="*/ 201612498 w 45"/>
                <a:gd name="T15" fmla="*/ 0 h 67"/>
                <a:gd name="T16" fmla="*/ 201612498 w 45"/>
                <a:gd name="T17" fmla="*/ 0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5"/>
                <a:gd name="T28" fmla="*/ 0 h 67"/>
                <a:gd name="T29" fmla="*/ 45 w 45"/>
                <a:gd name="T30" fmla="*/ 67 h 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5" h="67">
                  <a:moveTo>
                    <a:pt x="45" y="0"/>
                  </a:moveTo>
                  <a:lnTo>
                    <a:pt x="38" y="54"/>
                  </a:lnTo>
                  <a:lnTo>
                    <a:pt x="45" y="67"/>
                  </a:lnTo>
                  <a:lnTo>
                    <a:pt x="38" y="67"/>
                  </a:lnTo>
                  <a:lnTo>
                    <a:pt x="0" y="40"/>
                  </a:lnTo>
                  <a:lnTo>
                    <a:pt x="0" y="23"/>
                  </a:lnTo>
                  <a:lnTo>
                    <a:pt x="45"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74" name="S_CRI">
              <a:extLst>
                <a:ext uri="{FF2B5EF4-FFF2-40B4-BE49-F238E27FC236}">
                  <a16:creationId xmlns:a16="http://schemas.microsoft.com/office/drawing/2014/main" xmlns="" id="{213626BD-099A-4BC9-9F39-F1C7F63AB781}"/>
                </a:ext>
              </a:extLst>
            </p:cNvPr>
            <p:cNvSpPr>
              <a:spLocks/>
            </p:cNvSpPr>
            <p:nvPr/>
          </p:nvSpPr>
          <p:spPr bwMode="auto">
            <a:xfrm>
              <a:off x="2307429" y="3962400"/>
              <a:ext cx="87782" cy="85725"/>
            </a:xfrm>
            <a:custGeom>
              <a:avLst/>
              <a:gdLst>
                <a:gd name="T0" fmla="*/ 188430139 w 39"/>
                <a:gd name="T1" fmla="*/ 170901760 h 43"/>
                <a:gd name="T2" fmla="*/ 188430139 w 39"/>
                <a:gd name="T3" fmla="*/ 111284997 h 43"/>
                <a:gd name="T4" fmla="*/ 140114195 w 39"/>
                <a:gd name="T5" fmla="*/ 79489008 h 43"/>
                <a:gd name="T6" fmla="*/ 140114195 w 39"/>
                <a:gd name="T7" fmla="*/ 51668249 h 43"/>
                <a:gd name="T8" fmla="*/ 115957339 w 39"/>
                <a:gd name="T9" fmla="*/ 51668249 h 43"/>
                <a:gd name="T10" fmla="*/ 0 w 39"/>
                <a:gd name="T11" fmla="*/ 0 h 43"/>
                <a:gd name="T12" fmla="*/ 0 w 39"/>
                <a:gd name="T13" fmla="*/ 79489008 h 43"/>
                <a:gd name="T14" fmla="*/ 33821805 w 39"/>
                <a:gd name="T15" fmla="*/ 111284997 h 43"/>
                <a:gd name="T16" fmla="*/ 82135543 w 39"/>
                <a:gd name="T17" fmla="*/ 79489008 h 43"/>
                <a:gd name="T18" fmla="*/ 115957339 w 39"/>
                <a:gd name="T19" fmla="*/ 139105771 h 43"/>
                <a:gd name="T20" fmla="*/ 188430139 w 39"/>
                <a:gd name="T21" fmla="*/ 170901760 h 43"/>
                <a:gd name="T22" fmla="*/ 188430139 w 39"/>
                <a:gd name="T23" fmla="*/ 170901760 h 43"/>
                <a:gd name="T24" fmla="*/ 188430139 w 39"/>
                <a:gd name="T25" fmla="*/ 170901760 h 4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9"/>
                <a:gd name="T40" fmla="*/ 0 h 43"/>
                <a:gd name="T41" fmla="*/ 39 w 39"/>
                <a:gd name="T42" fmla="*/ 43 h 4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9" h="43">
                  <a:moveTo>
                    <a:pt x="39" y="43"/>
                  </a:moveTo>
                  <a:lnTo>
                    <a:pt x="39" y="28"/>
                  </a:lnTo>
                  <a:lnTo>
                    <a:pt x="29" y="20"/>
                  </a:lnTo>
                  <a:lnTo>
                    <a:pt x="29" y="13"/>
                  </a:lnTo>
                  <a:lnTo>
                    <a:pt x="24" y="13"/>
                  </a:lnTo>
                  <a:lnTo>
                    <a:pt x="0" y="0"/>
                  </a:lnTo>
                  <a:lnTo>
                    <a:pt x="0" y="20"/>
                  </a:lnTo>
                  <a:lnTo>
                    <a:pt x="7" y="28"/>
                  </a:lnTo>
                  <a:lnTo>
                    <a:pt x="17" y="20"/>
                  </a:lnTo>
                  <a:lnTo>
                    <a:pt x="24" y="35"/>
                  </a:lnTo>
                  <a:lnTo>
                    <a:pt x="39" y="43"/>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75" name="S_PAN">
              <a:extLst>
                <a:ext uri="{FF2B5EF4-FFF2-40B4-BE49-F238E27FC236}">
                  <a16:creationId xmlns:a16="http://schemas.microsoft.com/office/drawing/2014/main" xmlns="" id="{06994953-0AE7-4B6B-AA93-4414FDE51080}"/>
                </a:ext>
              </a:extLst>
            </p:cNvPr>
            <p:cNvSpPr>
              <a:spLocks/>
            </p:cNvSpPr>
            <p:nvPr/>
          </p:nvSpPr>
          <p:spPr bwMode="auto">
            <a:xfrm>
              <a:off x="2395211" y="4019550"/>
              <a:ext cx="165794" cy="66675"/>
            </a:xfrm>
            <a:custGeom>
              <a:avLst/>
              <a:gdLst>
                <a:gd name="T0" fmla="*/ 0 w 77"/>
                <a:gd name="T1" fmla="*/ 54435366 h 35"/>
                <a:gd name="T2" fmla="*/ 141514048 w 77"/>
                <a:gd name="T3" fmla="*/ 97983662 h 35"/>
                <a:gd name="T4" fmla="*/ 141514048 w 77"/>
                <a:gd name="T5" fmla="*/ 127015879 h 35"/>
                <a:gd name="T6" fmla="*/ 168046605 w 77"/>
                <a:gd name="T7" fmla="*/ 97983662 h 35"/>
                <a:gd name="T8" fmla="*/ 309560653 w 77"/>
                <a:gd name="T9" fmla="*/ 127015879 h 35"/>
                <a:gd name="T10" fmla="*/ 340515654 w 77"/>
                <a:gd name="T11" fmla="*/ 79838545 h 35"/>
                <a:gd name="T12" fmla="*/ 212268936 w 77"/>
                <a:gd name="T13" fmla="*/ 0 h 35"/>
                <a:gd name="T14" fmla="*/ 110556911 w 77"/>
                <a:gd name="T15" fmla="*/ 18145125 h 35"/>
                <a:gd name="T16" fmla="*/ 75179467 w 77"/>
                <a:gd name="T17" fmla="*/ 18145125 h 35"/>
                <a:gd name="T18" fmla="*/ 0 w 77"/>
                <a:gd name="T19" fmla="*/ 0 h 35"/>
                <a:gd name="T20" fmla="*/ 0 w 77"/>
                <a:gd name="T21" fmla="*/ 54435366 h 35"/>
                <a:gd name="T22" fmla="*/ 0 w 77"/>
                <a:gd name="T23" fmla="*/ 54435366 h 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7"/>
                <a:gd name="T37" fmla="*/ 0 h 35"/>
                <a:gd name="T38" fmla="*/ 77 w 77"/>
                <a:gd name="T39" fmla="*/ 35 h 3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7" h="35">
                  <a:moveTo>
                    <a:pt x="0" y="15"/>
                  </a:moveTo>
                  <a:lnTo>
                    <a:pt x="32" y="27"/>
                  </a:lnTo>
                  <a:lnTo>
                    <a:pt x="32" y="35"/>
                  </a:lnTo>
                  <a:lnTo>
                    <a:pt x="38" y="27"/>
                  </a:lnTo>
                  <a:lnTo>
                    <a:pt x="70" y="35"/>
                  </a:lnTo>
                  <a:lnTo>
                    <a:pt x="77" y="22"/>
                  </a:lnTo>
                  <a:lnTo>
                    <a:pt x="48" y="0"/>
                  </a:lnTo>
                  <a:lnTo>
                    <a:pt x="25" y="5"/>
                  </a:lnTo>
                  <a:lnTo>
                    <a:pt x="17" y="5"/>
                  </a:lnTo>
                  <a:lnTo>
                    <a:pt x="0" y="0"/>
                  </a:lnTo>
                  <a:lnTo>
                    <a:pt x="0" y="1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76" name="S_COL">
              <a:extLst>
                <a:ext uri="{FF2B5EF4-FFF2-40B4-BE49-F238E27FC236}">
                  <a16:creationId xmlns:a16="http://schemas.microsoft.com/office/drawing/2014/main" xmlns="" id="{BF0FB533-C76C-40BD-B1B9-956576B12115}"/>
                </a:ext>
              </a:extLst>
            </p:cNvPr>
            <p:cNvSpPr>
              <a:spLocks/>
            </p:cNvSpPr>
            <p:nvPr/>
          </p:nvSpPr>
          <p:spPr bwMode="auto">
            <a:xfrm>
              <a:off x="2513560" y="3924300"/>
              <a:ext cx="313136" cy="504825"/>
            </a:xfrm>
            <a:custGeom>
              <a:avLst/>
              <a:gdLst>
                <a:gd name="T0" fmla="*/ 511780090 w 149"/>
                <a:gd name="T1" fmla="*/ 1053092064 h 242"/>
                <a:gd name="T2" fmla="*/ 574084052 w 149"/>
                <a:gd name="T3" fmla="*/ 900785148 h 242"/>
                <a:gd name="T4" fmla="*/ 511780090 w 149"/>
                <a:gd name="T5" fmla="*/ 765884260 h 242"/>
                <a:gd name="T6" fmla="*/ 574084052 w 149"/>
                <a:gd name="T7" fmla="*/ 765884260 h 242"/>
                <a:gd name="T8" fmla="*/ 511780090 w 149"/>
                <a:gd name="T9" fmla="*/ 731072205 h 242"/>
                <a:gd name="T10" fmla="*/ 511780090 w 149"/>
                <a:gd name="T11" fmla="*/ 691908642 h 242"/>
                <a:gd name="T12" fmla="*/ 663088620 w 149"/>
                <a:gd name="T13" fmla="*/ 691908642 h 242"/>
                <a:gd name="T14" fmla="*/ 663088620 w 149"/>
                <a:gd name="T15" fmla="*/ 600522824 h 242"/>
                <a:gd name="T16" fmla="*/ 631936705 w 149"/>
                <a:gd name="T17" fmla="*/ 530898582 h 242"/>
                <a:gd name="T18" fmla="*/ 663088620 w 149"/>
                <a:gd name="T19" fmla="*/ 400349201 h 242"/>
                <a:gd name="T20" fmla="*/ 574084052 w 149"/>
                <a:gd name="T21" fmla="*/ 400349201 h 242"/>
                <a:gd name="T22" fmla="*/ 511780090 w 149"/>
                <a:gd name="T23" fmla="*/ 365537145 h 242"/>
                <a:gd name="T24" fmla="*/ 422775522 w 149"/>
                <a:gd name="T25" fmla="*/ 365537145 h 242"/>
                <a:gd name="T26" fmla="*/ 378272183 w 149"/>
                <a:gd name="T27" fmla="*/ 335074511 h 242"/>
                <a:gd name="T28" fmla="*/ 378272183 w 149"/>
                <a:gd name="T29" fmla="*/ 269799755 h 242"/>
                <a:gd name="T30" fmla="*/ 329319776 w 149"/>
                <a:gd name="T31" fmla="*/ 204527150 h 242"/>
                <a:gd name="T32" fmla="*/ 445025082 w 149"/>
                <a:gd name="T33" fmla="*/ 43517172 h 242"/>
                <a:gd name="T34" fmla="*/ 422775522 w 149"/>
                <a:gd name="T35" fmla="*/ 0 h 242"/>
                <a:gd name="T36" fmla="*/ 222512541 w 149"/>
                <a:gd name="T37" fmla="*/ 130549414 h 242"/>
                <a:gd name="T38" fmla="*/ 191360626 w 149"/>
                <a:gd name="T39" fmla="*/ 204527150 h 242"/>
                <a:gd name="T40" fmla="*/ 97904847 w 149"/>
                <a:gd name="T41" fmla="*/ 234987699 h 242"/>
                <a:gd name="T42" fmla="*/ 102356025 w 149"/>
                <a:gd name="T43" fmla="*/ 261096741 h 242"/>
                <a:gd name="T44" fmla="*/ 97904847 w 149"/>
                <a:gd name="T45" fmla="*/ 278502834 h 242"/>
                <a:gd name="T46" fmla="*/ 97904847 w 149"/>
                <a:gd name="T47" fmla="*/ 269799755 h 242"/>
                <a:gd name="T48" fmla="*/ 66752915 w 149"/>
                <a:gd name="T49" fmla="*/ 335074511 h 242"/>
                <a:gd name="T50" fmla="*/ 66752915 w 149"/>
                <a:gd name="T51" fmla="*/ 561359261 h 242"/>
                <a:gd name="T52" fmla="*/ 97904847 w 149"/>
                <a:gd name="T53" fmla="*/ 561359261 h 242"/>
                <a:gd name="T54" fmla="*/ 66752915 w 149"/>
                <a:gd name="T55" fmla="*/ 665797514 h 242"/>
                <a:gd name="T56" fmla="*/ 44503355 w 149"/>
                <a:gd name="T57" fmla="*/ 665797514 h 242"/>
                <a:gd name="T58" fmla="*/ 44503355 w 149"/>
                <a:gd name="T59" fmla="*/ 691908642 h 242"/>
                <a:gd name="T60" fmla="*/ 0 w 149"/>
                <a:gd name="T61" fmla="*/ 691908642 h 242"/>
                <a:gd name="T62" fmla="*/ 0 w 149"/>
                <a:gd name="T63" fmla="*/ 731072205 h 242"/>
                <a:gd name="T64" fmla="*/ 97904847 w 149"/>
                <a:gd name="T65" fmla="*/ 805049909 h 242"/>
                <a:gd name="T66" fmla="*/ 191360626 w 149"/>
                <a:gd name="T67" fmla="*/ 765884260 h 242"/>
                <a:gd name="T68" fmla="*/ 329319776 w 149"/>
                <a:gd name="T69" fmla="*/ 966059839 h 242"/>
                <a:gd name="T70" fmla="*/ 476176997 w 149"/>
                <a:gd name="T71" fmla="*/ 935599290 h 242"/>
                <a:gd name="T72" fmla="*/ 511780090 w 149"/>
                <a:gd name="T73" fmla="*/ 966059839 h 242"/>
                <a:gd name="T74" fmla="*/ 511780090 w 149"/>
                <a:gd name="T75" fmla="*/ 987817373 h 242"/>
                <a:gd name="T76" fmla="*/ 476176997 w 149"/>
                <a:gd name="T77" fmla="*/ 987817373 h 242"/>
                <a:gd name="T78" fmla="*/ 511780090 w 149"/>
                <a:gd name="T79" fmla="*/ 1053092064 h 242"/>
                <a:gd name="T80" fmla="*/ 511780090 w 149"/>
                <a:gd name="T81" fmla="*/ 1053092064 h 242"/>
                <a:gd name="T82" fmla="*/ 511780090 w 149"/>
                <a:gd name="T83" fmla="*/ 1053092064 h 24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49"/>
                <a:gd name="T127" fmla="*/ 0 h 242"/>
                <a:gd name="T128" fmla="*/ 149 w 149"/>
                <a:gd name="T129" fmla="*/ 242 h 24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49" h="242">
                  <a:moveTo>
                    <a:pt x="115" y="242"/>
                  </a:moveTo>
                  <a:lnTo>
                    <a:pt x="129" y="207"/>
                  </a:lnTo>
                  <a:lnTo>
                    <a:pt x="115" y="176"/>
                  </a:lnTo>
                  <a:lnTo>
                    <a:pt x="129" y="176"/>
                  </a:lnTo>
                  <a:lnTo>
                    <a:pt x="115" y="168"/>
                  </a:lnTo>
                  <a:lnTo>
                    <a:pt x="115" y="159"/>
                  </a:lnTo>
                  <a:lnTo>
                    <a:pt x="149" y="159"/>
                  </a:lnTo>
                  <a:lnTo>
                    <a:pt x="149" y="138"/>
                  </a:lnTo>
                  <a:lnTo>
                    <a:pt x="142" y="122"/>
                  </a:lnTo>
                  <a:lnTo>
                    <a:pt x="149" y="92"/>
                  </a:lnTo>
                  <a:lnTo>
                    <a:pt x="129" y="92"/>
                  </a:lnTo>
                  <a:lnTo>
                    <a:pt x="115" y="84"/>
                  </a:lnTo>
                  <a:lnTo>
                    <a:pt x="95" y="84"/>
                  </a:lnTo>
                  <a:lnTo>
                    <a:pt x="85" y="77"/>
                  </a:lnTo>
                  <a:lnTo>
                    <a:pt x="85" y="62"/>
                  </a:lnTo>
                  <a:lnTo>
                    <a:pt x="74" y="47"/>
                  </a:lnTo>
                  <a:lnTo>
                    <a:pt x="100" y="10"/>
                  </a:lnTo>
                  <a:lnTo>
                    <a:pt x="95" y="0"/>
                  </a:lnTo>
                  <a:lnTo>
                    <a:pt x="50" y="30"/>
                  </a:lnTo>
                  <a:lnTo>
                    <a:pt x="43" y="47"/>
                  </a:lnTo>
                  <a:lnTo>
                    <a:pt x="22" y="54"/>
                  </a:lnTo>
                  <a:lnTo>
                    <a:pt x="23" y="60"/>
                  </a:lnTo>
                  <a:lnTo>
                    <a:pt x="22" y="64"/>
                  </a:lnTo>
                  <a:lnTo>
                    <a:pt x="22" y="62"/>
                  </a:lnTo>
                  <a:lnTo>
                    <a:pt x="15" y="77"/>
                  </a:lnTo>
                  <a:lnTo>
                    <a:pt x="15" y="129"/>
                  </a:lnTo>
                  <a:lnTo>
                    <a:pt x="22" y="129"/>
                  </a:lnTo>
                  <a:lnTo>
                    <a:pt x="15" y="153"/>
                  </a:lnTo>
                  <a:lnTo>
                    <a:pt x="10" y="153"/>
                  </a:lnTo>
                  <a:lnTo>
                    <a:pt x="10" y="159"/>
                  </a:lnTo>
                  <a:lnTo>
                    <a:pt x="0" y="159"/>
                  </a:lnTo>
                  <a:lnTo>
                    <a:pt x="0" y="168"/>
                  </a:lnTo>
                  <a:lnTo>
                    <a:pt x="22" y="185"/>
                  </a:lnTo>
                  <a:lnTo>
                    <a:pt x="43" y="176"/>
                  </a:lnTo>
                  <a:lnTo>
                    <a:pt x="74" y="222"/>
                  </a:lnTo>
                  <a:lnTo>
                    <a:pt x="107" y="215"/>
                  </a:lnTo>
                  <a:lnTo>
                    <a:pt x="115" y="222"/>
                  </a:lnTo>
                  <a:lnTo>
                    <a:pt x="115" y="227"/>
                  </a:lnTo>
                  <a:lnTo>
                    <a:pt x="107" y="227"/>
                  </a:lnTo>
                  <a:lnTo>
                    <a:pt x="115" y="242"/>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77" name="S_ECU">
              <a:extLst>
                <a:ext uri="{FF2B5EF4-FFF2-40B4-BE49-F238E27FC236}">
                  <a16:creationId xmlns:a16="http://schemas.microsoft.com/office/drawing/2014/main" xmlns="" id="{EA70DFF0-00E0-4AD9-91DA-38E81F3D3AD6}"/>
                </a:ext>
              </a:extLst>
            </p:cNvPr>
            <p:cNvSpPr>
              <a:spLocks/>
            </p:cNvSpPr>
            <p:nvPr/>
          </p:nvSpPr>
          <p:spPr bwMode="auto">
            <a:xfrm>
              <a:off x="2456626" y="4267200"/>
              <a:ext cx="161312" cy="190500"/>
            </a:xfrm>
            <a:custGeom>
              <a:avLst/>
              <a:gdLst>
                <a:gd name="T0" fmla="*/ 340515654 w 77"/>
                <a:gd name="T1" fmla="*/ 65735055 h 91"/>
                <a:gd name="T2" fmla="*/ 313980994 w 77"/>
                <a:gd name="T3" fmla="*/ 39441877 h 91"/>
                <a:gd name="T4" fmla="*/ 216691380 w 77"/>
                <a:gd name="T5" fmla="*/ 65735055 h 91"/>
                <a:gd name="T6" fmla="*/ 119401798 w 77"/>
                <a:gd name="T7" fmla="*/ 0 h 91"/>
                <a:gd name="T8" fmla="*/ 22112225 w 77"/>
                <a:gd name="T9" fmla="*/ 39441877 h 91"/>
                <a:gd name="T10" fmla="*/ 22112225 w 77"/>
                <a:gd name="T11" fmla="*/ 65735055 h 91"/>
                <a:gd name="T12" fmla="*/ 0 w 77"/>
                <a:gd name="T13" fmla="*/ 131470109 h 91"/>
                <a:gd name="T14" fmla="*/ 0 w 77"/>
                <a:gd name="T15" fmla="*/ 201588773 h 91"/>
                <a:gd name="T16" fmla="*/ 22112225 w 77"/>
                <a:gd name="T17" fmla="*/ 258558720 h 91"/>
                <a:gd name="T18" fmla="*/ 22112225 w 77"/>
                <a:gd name="T19" fmla="*/ 236647041 h 91"/>
                <a:gd name="T20" fmla="*/ 61912121 w 77"/>
                <a:gd name="T21" fmla="*/ 236647041 h 91"/>
                <a:gd name="T22" fmla="*/ 22112225 w 77"/>
                <a:gd name="T23" fmla="*/ 258558720 h 91"/>
                <a:gd name="T24" fmla="*/ 0 w 77"/>
                <a:gd name="T25" fmla="*/ 363735685 h 91"/>
                <a:gd name="T26" fmla="*/ 61912121 w 77"/>
                <a:gd name="T27" fmla="*/ 398793953 h 91"/>
                <a:gd name="T28" fmla="*/ 185736379 w 77"/>
                <a:gd name="T29" fmla="*/ 258558720 h 91"/>
                <a:gd name="T30" fmla="*/ 313980994 w 77"/>
                <a:gd name="T31" fmla="*/ 201588773 h 91"/>
                <a:gd name="T32" fmla="*/ 340515654 w 77"/>
                <a:gd name="T33" fmla="*/ 131470109 h 91"/>
                <a:gd name="T34" fmla="*/ 313980994 w 77"/>
                <a:gd name="T35" fmla="*/ 65735055 h 91"/>
                <a:gd name="T36" fmla="*/ 340515654 w 77"/>
                <a:gd name="T37" fmla="*/ 65735055 h 91"/>
                <a:gd name="T38" fmla="*/ 340515654 w 77"/>
                <a:gd name="T39" fmla="*/ 65735055 h 9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7"/>
                <a:gd name="T61" fmla="*/ 0 h 91"/>
                <a:gd name="T62" fmla="*/ 77 w 77"/>
                <a:gd name="T63" fmla="*/ 91 h 9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7" h="91">
                  <a:moveTo>
                    <a:pt x="77" y="15"/>
                  </a:moveTo>
                  <a:lnTo>
                    <a:pt x="71" y="9"/>
                  </a:lnTo>
                  <a:lnTo>
                    <a:pt x="49" y="15"/>
                  </a:lnTo>
                  <a:lnTo>
                    <a:pt x="27" y="0"/>
                  </a:lnTo>
                  <a:lnTo>
                    <a:pt x="5" y="9"/>
                  </a:lnTo>
                  <a:lnTo>
                    <a:pt x="5" y="15"/>
                  </a:lnTo>
                  <a:lnTo>
                    <a:pt x="0" y="30"/>
                  </a:lnTo>
                  <a:lnTo>
                    <a:pt x="0" y="46"/>
                  </a:lnTo>
                  <a:lnTo>
                    <a:pt x="5" y="59"/>
                  </a:lnTo>
                  <a:lnTo>
                    <a:pt x="5" y="54"/>
                  </a:lnTo>
                  <a:lnTo>
                    <a:pt x="14" y="54"/>
                  </a:lnTo>
                  <a:lnTo>
                    <a:pt x="5" y="59"/>
                  </a:lnTo>
                  <a:lnTo>
                    <a:pt x="0" y="83"/>
                  </a:lnTo>
                  <a:lnTo>
                    <a:pt x="14" y="91"/>
                  </a:lnTo>
                  <a:lnTo>
                    <a:pt x="42" y="59"/>
                  </a:lnTo>
                  <a:lnTo>
                    <a:pt x="71" y="46"/>
                  </a:lnTo>
                  <a:lnTo>
                    <a:pt x="77" y="30"/>
                  </a:lnTo>
                  <a:lnTo>
                    <a:pt x="71" y="15"/>
                  </a:lnTo>
                  <a:lnTo>
                    <a:pt x="77" y="1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78" name="S_PER">
              <a:extLst>
                <a:ext uri="{FF2B5EF4-FFF2-40B4-BE49-F238E27FC236}">
                  <a16:creationId xmlns:a16="http://schemas.microsoft.com/office/drawing/2014/main" xmlns="" id="{C68BDC5A-FD01-4376-9E28-29A6EB2E0E4C}"/>
                </a:ext>
              </a:extLst>
            </p:cNvPr>
            <p:cNvSpPr>
              <a:spLocks/>
            </p:cNvSpPr>
            <p:nvPr/>
          </p:nvSpPr>
          <p:spPr bwMode="auto">
            <a:xfrm>
              <a:off x="2433166" y="4295775"/>
              <a:ext cx="365062" cy="571500"/>
            </a:xfrm>
            <a:custGeom>
              <a:avLst/>
              <a:gdLst>
                <a:gd name="T0" fmla="*/ 734764852 w 171"/>
                <a:gd name="T1" fmla="*/ 697511497 h 272"/>
                <a:gd name="T2" fmla="*/ 636200188 w 171"/>
                <a:gd name="T3" fmla="*/ 697511497 h 272"/>
                <a:gd name="T4" fmla="*/ 636200188 w 171"/>
                <a:gd name="T5" fmla="*/ 631293167 h 272"/>
                <a:gd name="T6" fmla="*/ 577955892 w 171"/>
                <a:gd name="T7" fmla="*/ 666610590 h 272"/>
                <a:gd name="T8" fmla="*/ 479388978 w 171"/>
                <a:gd name="T9" fmla="*/ 631293167 h 272"/>
                <a:gd name="T10" fmla="*/ 443547474 w 171"/>
                <a:gd name="T11" fmla="*/ 494437757 h 272"/>
                <a:gd name="T12" fmla="*/ 542114255 w 171"/>
                <a:gd name="T13" fmla="*/ 331098088 h 272"/>
                <a:gd name="T14" fmla="*/ 676522673 w 171"/>
                <a:gd name="T15" fmla="*/ 264877590 h 272"/>
                <a:gd name="T16" fmla="*/ 636200188 w 171"/>
                <a:gd name="T17" fmla="*/ 198659260 h 272"/>
                <a:gd name="T18" fmla="*/ 676522673 w 171"/>
                <a:gd name="T19" fmla="*/ 198659260 h 272"/>
                <a:gd name="T20" fmla="*/ 676522673 w 171"/>
                <a:gd name="T21" fmla="*/ 167756251 h 272"/>
                <a:gd name="T22" fmla="*/ 636200188 w 171"/>
                <a:gd name="T23" fmla="*/ 132438795 h 272"/>
                <a:gd name="T24" fmla="*/ 479388978 w 171"/>
                <a:gd name="T25" fmla="*/ 167756251 h 272"/>
                <a:gd name="T26" fmla="*/ 376343331 w 171"/>
                <a:gd name="T27" fmla="*/ 0 h 272"/>
                <a:gd name="T28" fmla="*/ 353942656 w 171"/>
                <a:gd name="T29" fmla="*/ 0 h 272"/>
                <a:gd name="T30" fmla="*/ 376343331 w 171"/>
                <a:gd name="T31" fmla="*/ 66220448 h 272"/>
                <a:gd name="T32" fmla="*/ 353942656 w 171"/>
                <a:gd name="T33" fmla="*/ 132438795 h 272"/>
                <a:gd name="T34" fmla="*/ 224013170 w 171"/>
                <a:gd name="T35" fmla="*/ 198659260 h 272"/>
                <a:gd name="T36" fmla="*/ 98566815 w 171"/>
                <a:gd name="T37" fmla="*/ 331098088 h 272"/>
                <a:gd name="T38" fmla="*/ 35841520 w 171"/>
                <a:gd name="T39" fmla="*/ 295780664 h 272"/>
                <a:gd name="T40" fmla="*/ 58244312 w 171"/>
                <a:gd name="T41" fmla="*/ 198659260 h 272"/>
                <a:gd name="T42" fmla="*/ 0 w 171"/>
                <a:gd name="T43" fmla="*/ 295780664 h 272"/>
                <a:gd name="T44" fmla="*/ 35841520 w 171"/>
                <a:gd name="T45" fmla="*/ 361998995 h 272"/>
                <a:gd name="T46" fmla="*/ 0 w 171"/>
                <a:gd name="T47" fmla="*/ 361998995 h 272"/>
                <a:gd name="T48" fmla="*/ 58244312 w 171"/>
                <a:gd name="T49" fmla="*/ 467951265 h 272"/>
                <a:gd name="T50" fmla="*/ 156809027 w 171"/>
                <a:gd name="T51" fmla="*/ 534169596 h 272"/>
                <a:gd name="T52" fmla="*/ 353942656 w 171"/>
                <a:gd name="T53" fmla="*/ 971219954 h 272"/>
                <a:gd name="T54" fmla="*/ 636200188 w 171"/>
                <a:gd name="T55" fmla="*/ 1200780317 h 272"/>
                <a:gd name="T56" fmla="*/ 734764852 w 171"/>
                <a:gd name="T57" fmla="*/ 1169877309 h 272"/>
                <a:gd name="T58" fmla="*/ 766127491 w 171"/>
                <a:gd name="T59" fmla="*/ 1068341292 h 272"/>
                <a:gd name="T60" fmla="*/ 734764852 w 171"/>
                <a:gd name="T61" fmla="*/ 1028609454 h 272"/>
                <a:gd name="T62" fmla="*/ 766127491 w 171"/>
                <a:gd name="T63" fmla="*/ 790218421 h 272"/>
                <a:gd name="T64" fmla="*/ 734764852 w 171"/>
                <a:gd name="T65" fmla="*/ 697511497 h 272"/>
                <a:gd name="T66" fmla="*/ 734764852 w 171"/>
                <a:gd name="T67" fmla="*/ 697511497 h 272"/>
                <a:gd name="T68" fmla="*/ 734764852 w 171"/>
                <a:gd name="T69" fmla="*/ 697511497 h 27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71"/>
                <a:gd name="T106" fmla="*/ 0 h 272"/>
                <a:gd name="T107" fmla="*/ 171 w 171"/>
                <a:gd name="T108" fmla="*/ 272 h 27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71" h="272">
                  <a:moveTo>
                    <a:pt x="164" y="158"/>
                  </a:moveTo>
                  <a:lnTo>
                    <a:pt x="142" y="158"/>
                  </a:lnTo>
                  <a:lnTo>
                    <a:pt x="142" y="143"/>
                  </a:lnTo>
                  <a:lnTo>
                    <a:pt x="129" y="151"/>
                  </a:lnTo>
                  <a:lnTo>
                    <a:pt x="107" y="143"/>
                  </a:lnTo>
                  <a:lnTo>
                    <a:pt x="99" y="112"/>
                  </a:lnTo>
                  <a:lnTo>
                    <a:pt x="121" y="75"/>
                  </a:lnTo>
                  <a:lnTo>
                    <a:pt x="151" y="60"/>
                  </a:lnTo>
                  <a:lnTo>
                    <a:pt x="142" y="45"/>
                  </a:lnTo>
                  <a:lnTo>
                    <a:pt x="151" y="45"/>
                  </a:lnTo>
                  <a:lnTo>
                    <a:pt x="151" y="38"/>
                  </a:lnTo>
                  <a:lnTo>
                    <a:pt x="142" y="30"/>
                  </a:lnTo>
                  <a:lnTo>
                    <a:pt x="107" y="38"/>
                  </a:lnTo>
                  <a:lnTo>
                    <a:pt x="84" y="0"/>
                  </a:lnTo>
                  <a:lnTo>
                    <a:pt x="79" y="0"/>
                  </a:lnTo>
                  <a:lnTo>
                    <a:pt x="84" y="15"/>
                  </a:lnTo>
                  <a:lnTo>
                    <a:pt x="79" y="30"/>
                  </a:lnTo>
                  <a:lnTo>
                    <a:pt x="50" y="45"/>
                  </a:lnTo>
                  <a:lnTo>
                    <a:pt x="22" y="75"/>
                  </a:lnTo>
                  <a:lnTo>
                    <a:pt x="8" y="67"/>
                  </a:lnTo>
                  <a:lnTo>
                    <a:pt x="13" y="45"/>
                  </a:lnTo>
                  <a:lnTo>
                    <a:pt x="0" y="67"/>
                  </a:lnTo>
                  <a:lnTo>
                    <a:pt x="8" y="82"/>
                  </a:lnTo>
                  <a:lnTo>
                    <a:pt x="0" y="82"/>
                  </a:lnTo>
                  <a:lnTo>
                    <a:pt x="13" y="106"/>
                  </a:lnTo>
                  <a:lnTo>
                    <a:pt x="35" y="121"/>
                  </a:lnTo>
                  <a:lnTo>
                    <a:pt x="79" y="220"/>
                  </a:lnTo>
                  <a:lnTo>
                    <a:pt x="142" y="272"/>
                  </a:lnTo>
                  <a:lnTo>
                    <a:pt x="164" y="265"/>
                  </a:lnTo>
                  <a:lnTo>
                    <a:pt x="171" y="242"/>
                  </a:lnTo>
                  <a:lnTo>
                    <a:pt x="164" y="233"/>
                  </a:lnTo>
                  <a:lnTo>
                    <a:pt x="171" y="179"/>
                  </a:lnTo>
                  <a:lnTo>
                    <a:pt x="164" y="158"/>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79" name="S_BOL">
              <a:extLst>
                <a:ext uri="{FF2B5EF4-FFF2-40B4-BE49-F238E27FC236}">
                  <a16:creationId xmlns:a16="http://schemas.microsoft.com/office/drawing/2014/main" xmlns="" id="{E28A1D89-FB6D-42F9-B95B-A6C2BC48A7D8}"/>
                </a:ext>
              </a:extLst>
            </p:cNvPr>
            <p:cNvSpPr>
              <a:spLocks/>
            </p:cNvSpPr>
            <p:nvPr/>
          </p:nvSpPr>
          <p:spPr bwMode="auto">
            <a:xfrm>
              <a:off x="2779251" y="4600575"/>
              <a:ext cx="320000" cy="419100"/>
            </a:xfrm>
            <a:custGeom>
              <a:avLst/>
              <a:gdLst>
                <a:gd name="T0" fmla="*/ 650001350 w 152"/>
                <a:gd name="T1" fmla="*/ 677705400 h 203"/>
                <a:gd name="T2" fmla="*/ 650001350 w 152"/>
                <a:gd name="T3" fmla="*/ 549836583 h 203"/>
                <a:gd name="T4" fmla="*/ 620068110 w 152"/>
                <a:gd name="T5" fmla="*/ 447540988 h 203"/>
                <a:gd name="T6" fmla="*/ 620068110 w 152"/>
                <a:gd name="T7" fmla="*/ 426228830 h 203"/>
                <a:gd name="T8" fmla="*/ 555923088 w 152"/>
                <a:gd name="T9" fmla="*/ 426228830 h 203"/>
                <a:gd name="T10" fmla="*/ 491777938 w 152"/>
                <a:gd name="T11" fmla="*/ 358033229 h 203"/>
                <a:gd name="T12" fmla="*/ 491777938 w 152"/>
                <a:gd name="T13" fmla="*/ 328196621 h 203"/>
                <a:gd name="T14" fmla="*/ 461842629 w 152"/>
                <a:gd name="T15" fmla="*/ 234425540 h 203"/>
                <a:gd name="T16" fmla="*/ 248027205 w 152"/>
                <a:gd name="T17" fmla="*/ 161966682 h 203"/>
                <a:gd name="T18" fmla="*/ 213815424 w 152"/>
                <a:gd name="T19" fmla="*/ 98032241 h 203"/>
                <a:gd name="T20" fmla="*/ 213815424 w 152"/>
                <a:gd name="T21" fmla="*/ 0 h 203"/>
                <a:gd name="T22" fmla="*/ 132566548 w 152"/>
                <a:gd name="T23" fmla="*/ 0 h 203"/>
                <a:gd name="T24" fmla="*/ 64145038 w 152"/>
                <a:gd name="T25" fmla="*/ 76722148 h 203"/>
                <a:gd name="T26" fmla="*/ 0 w 152"/>
                <a:gd name="T27" fmla="*/ 76722148 h 203"/>
                <a:gd name="T28" fmla="*/ 34209729 w 152"/>
                <a:gd name="T29" fmla="*/ 161966682 h 203"/>
                <a:gd name="T30" fmla="*/ 0 w 152"/>
                <a:gd name="T31" fmla="*/ 392131029 h 203"/>
                <a:gd name="T32" fmla="*/ 34209729 w 152"/>
                <a:gd name="T33" fmla="*/ 426228830 h 203"/>
                <a:gd name="T34" fmla="*/ 0 w 152"/>
                <a:gd name="T35" fmla="*/ 519999846 h 203"/>
                <a:gd name="T36" fmla="*/ 34209729 w 152"/>
                <a:gd name="T37" fmla="*/ 613770991 h 203"/>
                <a:gd name="T38" fmla="*/ 64145038 w 152"/>
                <a:gd name="T39" fmla="*/ 865245367 h 203"/>
                <a:gd name="T40" fmla="*/ 89801822 w 152"/>
                <a:gd name="T41" fmla="*/ 865245367 h 203"/>
                <a:gd name="T42" fmla="*/ 183882184 w 152"/>
                <a:gd name="T43" fmla="*/ 771474351 h 203"/>
                <a:gd name="T44" fmla="*/ 277960510 w 152"/>
                <a:gd name="T45" fmla="*/ 843933210 h 203"/>
                <a:gd name="T46" fmla="*/ 312172291 w 152"/>
                <a:gd name="T47" fmla="*/ 771474351 h 203"/>
                <a:gd name="T48" fmla="*/ 406250553 w 152"/>
                <a:gd name="T49" fmla="*/ 843933210 h 203"/>
                <a:gd name="T50" fmla="*/ 436185861 w 152"/>
                <a:gd name="T51" fmla="*/ 613770991 h 203"/>
                <a:gd name="T52" fmla="*/ 594409274 w 152"/>
                <a:gd name="T53" fmla="*/ 613770991 h 203"/>
                <a:gd name="T54" fmla="*/ 650001350 w 152"/>
                <a:gd name="T55" fmla="*/ 677705400 h 203"/>
                <a:gd name="T56" fmla="*/ 650001350 w 152"/>
                <a:gd name="T57" fmla="*/ 677705400 h 203"/>
                <a:gd name="T58" fmla="*/ 650001350 w 152"/>
                <a:gd name="T59" fmla="*/ 677705400 h 20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52"/>
                <a:gd name="T91" fmla="*/ 0 h 203"/>
                <a:gd name="T92" fmla="*/ 152 w 152"/>
                <a:gd name="T93" fmla="*/ 203 h 20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52" h="203">
                  <a:moveTo>
                    <a:pt x="152" y="159"/>
                  </a:moveTo>
                  <a:lnTo>
                    <a:pt x="152" y="129"/>
                  </a:lnTo>
                  <a:lnTo>
                    <a:pt x="145" y="105"/>
                  </a:lnTo>
                  <a:lnTo>
                    <a:pt x="145" y="100"/>
                  </a:lnTo>
                  <a:lnTo>
                    <a:pt x="130" y="100"/>
                  </a:lnTo>
                  <a:lnTo>
                    <a:pt x="115" y="84"/>
                  </a:lnTo>
                  <a:lnTo>
                    <a:pt x="115" y="77"/>
                  </a:lnTo>
                  <a:lnTo>
                    <a:pt x="108" y="55"/>
                  </a:lnTo>
                  <a:lnTo>
                    <a:pt x="58" y="38"/>
                  </a:lnTo>
                  <a:lnTo>
                    <a:pt x="50" y="23"/>
                  </a:lnTo>
                  <a:lnTo>
                    <a:pt x="50" y="0"/>
                  </a:lnTo>
                  <a:lnTo>
                    <a:pt x="31" y="0"/>
                  </a:lnTo>
                  <a:lnTo>
                    <a:pt x="15" y="18"/>
                  </a:lnTo>
                  <a:lnTo>
                    <a:pt x="0" y="18"/>
                  </a:lnTo>
                  <a:lnTo>
                    <a:pt x="8" y="38"/>
                  </a:lnTo>
                  <a:lnTo>
                    <a:pt x="0" y="92"/>
                  </a:lnTo>
                  <a:lnTo>
                    <a:pt x="8" y="100"/>
                  </a:lnTo>
                  <a:lnTo>
                    <a:pt x="0" y="122"/>
                  </a:lnTo>
                  <a:lnTo>
                    <a:pt x="8" y="144"/>
                  </a:lnTo>
                  <a:lnTo>
                    <a:pt x="15" y="203"/>
                  </a:lnTo>
                  <a:lnTo>
                    <a:pt x="21" y="203"/>
                  </a:lnTo>
                  <a:lnTo>
                    <a:pt x="43" y="181"/>
                  </a:lnTo>
                  <a:lnTo>
                    <a:pt x="65" y="198"/>
                  </a:lnTo>
                  <a:lnTo>
                    <a:pt x="73" y="181"/>
                  </a:lnTo>
                  <a:lnTo>
                    <a:pt x="95" y="198"/>
                  </a:lnTo>
                  <a:lnTo>
                    <a:pt x="102" y="144"/>
                  </a:lnTo>
                  <a:lnTo>
                    <a:pt x="139" y="144"/>
                  </a:lnTo>
                  <a:lnTo>
                    <a:pt x="152" y="15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80" name="S_PRY">
              <a:extLst>
                <a:ext uri="{FF2B5EF4-FFF2-40B4-BE49-F238E27FC236}">
                  <a16:creationId xmlns:a16="http://schemas.microsoft.com/office/drawing/2014/main" xmlns="" id="{DCFEA7C9-2040-4E50-AE52-AD2C8BFA2D2D}"/>
                </a:ext>
              </a:extLst>
            </p:cNvPr>
            <p:cNvSpPr>
              <a:spLocks/>
            </p:cNvSpPr>
            <p:nvPr/>
          </p:nvSpPr>
          <p:spPr bwMode="auto">
            <a:xfrm>
              <a:off x="2980900" y="4895850"/>
              <a:ext cx="222729" cy="276225"/>
            </a:xfrm>
            <a:custGeom>
              <a:avLst/>
              <a:gdLst>
                <a:gd name="T0" fmla="*/ 422872626 w 106"/>
                <a:gd name="T1" fmla="*/ 418656779 h 135"/>
                <a:gd name="T2" fmla="*/ 452772222 w 106"/>
                <a:gd name="T3" fmla="*/ 326553175 h 135"/>
                <a:gd name="T4" fmla="*/ 392973031 w 106"/>
                <a:gd name="T5" fmla="*/ 288874056 h 135"/>
                <a:gd name="T6" fmla="*/ 392973031 w 106"/>
                <a:gd name="T7" fmla="*/ 234447461 h 135"/>
                <a:gd name="T8" fmla="*/ 371615291 w 106"/>
                <a:gd name="T9" fmla="*/ 234447461 h 135"/>
                <a:gd name="T10" fmla="*/ 243470856 w 106"/>
                <a:gd name="T11" fmla="*/ 154902882 h 135"/>
                <a:gd name="T12" fmla="*/ 243470856 w 106"/>
                <a:gd name="T13" fmla="*/ 66985571 h 135"/>
                <a:gd name="T14" fmla="*/ 187943626 w 106"/>
                <a:gd name="T15" fmla="*/ 0 h 135"/>
                <a:gd name="T16" fmla="*/ 38443534 w 106"/>
                <a:gd name="T17" fmla="*/ 0 h 135"/>
                <a:gd name="T18" fmla="*/ 0 w 106"/>
                <a:gd name="T19" fmla="*/ 234447461 h 135"/>
                <a:gd name="T20" fmla="*/ 59799207 w 106"/>
                <a:gd name="T21" fmla="*/ 326553175 h 135"/>
                <a:gd name="T22" fmla="*/ 187943626 w 106"/>
                <a:gd name="T23" fmla="*/ 326553175 h 135"/>
                <a:gd name="T24" fmla="*/ 243470856 w 106"/>
                <a:gd name="T25" fmla="*/ 418656779 h 135"/>
                <a:gd name="T26" fmla="*/ 243470856 w 106"/>
                <a:gd name="T27" fmla="*/ 443776874 h 135"/>
                <a:gd name="T28" fmla="*/ 217843222 w 106"/>
                <a:gd name="T29" fmla="*/ 506574042 h 135"/>
                <a:gd name="T30" fmla="*/ 324629918 w 106"/>
                <a:gd name="T31" fmla="*/ 565187042 h 135"/>
                <a:gd name="T32" fmla="*/ 371615291 w 106"/>
                <a:gd name="T33" fmla="*/ 506574042 h 135"/>
                <a:gd name="T34" fmla="*/ 422872626 w 106"/>
                <a:gd name="T35" fmla="*/ 481455993 h 135"/>
                <a:gd name="T36" fmla="*/ 422872626 w 106"/>
                <a:gd name="T37" fmla="*/ 418656779 h 135"/>
                <a:gd name="T38" fmla="*/ 422872626 w 106"/>
                <a:gd name="T39" fmla="*/ 418656779 h 135"/>
                <a:gd name="T40" fmla="*/ 422872626 w 106"/>
                <a:gd name="T41" fmla="*/ 418656779 h 13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6"/>
                <a:gd name="T64" fmla="*/ 0 h 135"/>
                <a:gd name="T65" fmla="*/ 106 w 106"/>
                <a:gd name="T66" fmla="*/ 135 h 13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6" h="135">
                  <a:moveTo>
                    <a:pt x="99" y="100"/>
                  </a:moveTo>
                  <a:lnTo>
                    <a:pt x="106" y="78"/>
                  </a:lnTo>
                  <a:lnTo>
                    <a:pt x="92" y="69"/>
                  </a:lnTo>
                  <a:lnTo>
                    <a:pt x="92" y="56"/>
                  </a:lnTo>
                  <a:lnTo>
                    <a:pt x="87" y="56"/>
                  </a:lnTo>
                  <a:lnTo>
                    <a:pt x="57" y="37"/>
                  </a:lnTo>
                  <a:lnTo>
                    <a:pt x="57" y="16"/>
                  </a:lnTo>
                  <a:lnTo>
                    <a:pt x="44" y="0"/>
                  </a:lnTo>
                  <a:lnTo>
                    <a:pt x="9" y="0"/>
                  </a:lnTo>
                  <a:lnTo>
                    <a:pt x="0" y="56"/>
                  </a:lnTo>
                  <a:lnTo>
                    <a:pt x="14" y="78"/>
                  </a:lnTo>
                  <a:lnTo>
                    <a:pt x="44" y="78"/>
                  </a:lnTo>
                  <a:lnTo>
                    <a:pt x="57" y="100"/>
                  </a:lnTo>
                  <a:lnTo>
                    <a:pt x="57" y="106"/>
                  </a:lnTo>
                  <a:lnTo>
                    <a:pt x="51" y="121"/>
                  </a:lnTo>
                  <a:lnTo>
                    <a:pt x="76" y="135"/>
                  </a:lnTo>
                  <a:lnTo>
                    <a:pt x="87" y="121"/>
                  </a:lnTo>
                  <a:lnTo>
                    <a:pt x="99" y="115"/>
                  </a:lnTo>
                  <a:lnTo>
                    <a:pt x="99" y="10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81" name="S_BRA">
              <a:extLst>
                <a:ext uri="{FF2B5EF4-FFF2-40B4-BE49-F238E27FC236}">
                  <a16:creationId xmlns:a16="http://schemas.microsoft.com/office/drawing/2014/main" xmlns="" id="{7C2C9BAC-DC6F-4BCA-93A8-FD30AB45F46A}"/>
                </a:ext>
              </a:extLst>
            </p:cNvPr>
            <p:cNvSpPr>
              <a:spLocks/>
            </p:cNvSpPr>
            <p:nvPr/>
          </p:nvSpPr>
          <p:spPr bwMode="auto">
            <a:xfrm>
              <a:off x="2646405" y="4143375"/>
              <a:ext cx="1114446" cy="1247775"/>
            </a:xfrm>
            <a:custGeom>
              <a:avLst/>
              <a:gdLst>
                <a:gd name="T0" fmla="*/ 2147483647 w 530"/>
                <a:gd name="T1" fmla="*/ 2147483647 h 598"/>
                <a:gd name="T2" fmla="*/ 2147483647 w 530"/>
                <a:gd name="T3" fmla="*/ 2147483647 h 598"/>
                <a:gd name="T4" fmla="*/ 2147483647 w 530"/>
                <a:gd name="T5" fmla="*/ 2147483647 h 598"/>
                <a:gd name="T6" fmla="*/ 2147483647 w 530"/>
                <a:gd name="T7" fmla="*/ 2147483647 h 598"/>
                <a:gd name="T8" fmla="*/ 2147483647 w 530"/>
                <a:gd name="T9" fmla="*/ 2147483647 h 598"/>
                <a:gd name="T10" fmla="*/ 2147483647 w 530"/>
                <a:gd name="T11" fmla="*/ 0 h 598"/>
                <a:gd name="T12" fmla="*/ 2147483647 w 530"/>
                <a:gd name="T13" fmla="*/ 2147483647 h 598"/>
                <a:gd name="T14" fmla="*/ 2147483647 w 530"/>
                <a:gd name="T15" fmla="*/ 2147483647 h 598"/>
                <a:gd name="T16" fmla="*/ 2147483647 w 530"/>
                <a:gd name="T17" fmla="*/ 2147483647 h 598"/>
                <a:gd name="T18" fmla="*/ 2147483647 w 530"/>
                <a:gd name="T19" fmla="*/ 2147483647 h 598"/>
                <a:gd name="T20" fmla="*/ 2147483647 w 530"/>
                <a:gd name="T21" fmla="*/ 2147483647 h 598"/>
                <a:gd name="T22" fmla="*/ 2147483647 w 530"/>
                <a:gd name="T23" fmla="*/ 2147483647 h 598"/>
                <a:gd name="T24" fmla="*/ 2147483647 w 530"/>
                <a:gd name="T25" fmla="*/ 2147483647 h 598"/>
                <a:gd name="T26" fmla="*/ 2147483647 w 530"/>
                <a:gd name="T27" fmla="*/ 2147483647 h 598"/>
                <a:gd name="T28" fmla="*/ 2147483647 w 530"/>
                <a:gd name="T29" fmla="*/ 2147483647 h 598"/>
                <a:gd name="T30" fmla="*/ 2147483647 w 530"/>
                <a:gd name="T31" fmla="*/ 2147483647 h 598"/>
                <a:gd name="T32" fmla="*/ 2147483647 w 530"/>
                <a:gd name="T33" fmla="*/ 2147483647 h 598"/>
                <a:gd name="T34" fmla="*/ 2147483647 w 530"/>
                <a:gd name="T35" fmla="*/ 2147483647 h 598"/>
                <a:gd name="T36" fmla="*/ 2147483647 w 530"/>
                <a:gd name="T37" fmla="*/ 2147483647 h 598"/>
                <a:gd name="T38" fmla="*/ 2147483647 w 530"/>
                <a:gd name="T39" fmla="*/ 2147483647 h 598"/>
                <a:gd name="T40" fmla="*/ 2147483647 w 530"/>
                <a:gd name="T41" fmla="*/ 2147483647 h 598"/>
                <a:gd name="T42" fmla="*/ 2147483647 w 530"/>
                <a:gd name="T43" fmla="*/ 2147483647 h 598"/>
                <a:gd name="T44" fmla="*/ 2147483647 w 530"/>
                <a:gd name="T45" fmla="*/ 2147483647 h 598"/>
                <a:gd name="T46" fmla="*/ 2147483647 w 530"/>
                <a:gd name="T47" fmla="*/ 2147483647 h 598"/>
                <a:gd name="T48" fmla="*/ 2147483647 w 530"/>
                <a:gd name="T49" fmla="*/ 2147483647 h 598"/>
                <a:gd name="T50" fmla="*/ 2147483647 w 530"/>
                <a:gd name="T51" fmla="*/ 2147483647 h 598"/>
                <a:gd name="T52" fmla="*/ 2147483647 w 530"/>
                <a:gd name="T53" fmla="*/ 2147483647 h 598"/>
                <a:gd name="T54" fmla="*/ 2147483647 w 530"/>
                <a:gd name="T55" fmla="*/ 2147483647 h 598"/>
                <a:gd name="T56" fmla="*/ 2147483647 w 530"/>
                <a:gd name="T57" fmla="*/ 2147483647 h 598"/>
                <a:gd name="T58" fmla="*/ 2147483647 w 530"/>
                <a:gd name="T59" fmla="*/ 2147483647 h 598"/>
                <a:gd name="T60" fmla="*/ 2147483647 w 530"/>
                <a:gd name="T61" fmla="*/ 2147483647 h 598"/>
                <a:gd name="T62" fmla="*/ 2147483647 w 530"/>
                <a:gd name="T63" fmla="*/ 2147483647 h 598"/>
                <a:gd name="T64" fmla="*/ 2147483647 w 530"/>
                <a:gd name="T65" fmla="*/ 2147483647 h 598"/>
                <a:gd name="T66" fmla="*/ 2147483647 w 530"/>
                <a:gd name="T67" fmla="*/ 2147483647 h 598"/>
                <a:gd name="T68" fmla="*/ 2147483647 w 530"/>
                <a:gd name="T69" fmla="*/ 2147483647 h 598"/>
                <a:gd name="T70" fmla="*/ 2147483647 w 530"/>
                <a:gd name="T71" fmla="*/ 2147483647 h 598"/>
                <a:gd name="T72" fmla="*/ 2147483647 w 530"/>
                <a:gd name="T73" fmla="*/ 2147483647 h 598"/>
                <a:gd name="T74" fmla="*/ 2147483647 w 530"/>
                <a:gd name="T75" fmla="*/ 2147483647 h 598"/>
                <a:gd name="T76" fmla="*/ 2147483647 w 530"/>
                <a:gd name="T77" fmla="*/ 2147483647 h 598"/>
                <a:gd name="T78" fmla="*/ 2147483647 w 530"/>
                <a:gd name="T79" fmla="*/ 2147483647 h 598"/>
                <a:gd name="T80" fmla="*/ 2147483647 w 530"/>
                <a:gd name="T81" fmla="*/ 2147483647 h 598"/>
                <a:gd name="T82" fmla="*/ 2147483647 w 530"/>
                <a:gd name="T83" fmla="*/ 2147483647 h 598"/>
                <a:gd name="T84" fmla="*/ 2147483647 w 530"/>
                <a:gd name="T85" fmla="*/ 2147483647 h 598"/>
                <a:gd name="T86" fmla="*/ 2147483647 w 530"/>
                <a:gd name="T87" fmla="*/ 2147483647 h 598"/>
                <a:gd name="T88" fmla="*/ 2147483647 w 530"/>
                <a:gd name="T89" fmla="*/ 2147483647 h 598"/>
                <a:gd name="T90" fmla="*/ 2147483647 w 530"/>
                <a:gd name="T91" fmla="*/ 2147483647 h 598"/>
                <a:gd name="T92" fmla="*/ 2147483647 w 530"/>
                <a:gd name="T93" fmla="*/ 2147483647 h 598"/>
                <a:gd name="T94" fmla="*/ 2147483647 w 530"/>
                <a:gd name="T95" fmla="*/ 2147483647 h 598"/>
                <a:gd name="T96" fmla="*/ 2147483647 w 530"/>
                <a:gd name="T97" fmla="*/ 2147483647 h 59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30"/>
                <a:gd name="T148" fmla="*/ 0 h 598"/>
                <a:gd name="T149" fmla="*/ 530 w 530"/>
                <a:gd name="T150" fmla="*/ 598 h 59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30" h="598">
                  <a:moveTo>
                    <a:pt x="307" y="25"/>
                  </a:moveTo>
                  <a:lnTo>
                    <a:pt x="297" y="25"/>
                  </a:lnTo>
                  <a:lnTo>
                    <a:pt x="285" y="47"/>
                  </a:lnTo>
                  <a:lnTo>
                    <a:pt x="277" y="55"/>
                  </a:lnTo>
                  <a:lnTo>
                    <a:pt x="263" y="47"/>
                  </a:lnTo>
                  <a:lnTo>
                    <a:pt x="250" y="47"/>
                  </a:lnTo>
                  <a:lnTo>
                    <a:pt x="245" y="55"/>
                  </a:lnTo>
                  <a:lnTo>
                    <a:pt x="235" y="55"/>
                  </a:lnTo>
                  <a:lnTo>
                    <a:pt x="208" y="64"/>
                  </a:lnTo>
                  <a:lnTo>
                    <a:pt x="200" y="64"/>
                  </a:lnTo>
                  <a:lnTo>
                    <a:pt x="193" y="47"/>
                  </a:lnTo>
                  <a:lnTo>
                    <a:pt x="193" y="0"/>
                  </a:lnTo>
                  <a:lnTo>
                    <a:pt x="178" y="0"/>
                  </a:lnTo>
                  <a:lnTo>
                    <a:pt x="171" y="17"/>
                  </a:lnTo>
                  <a:lnTo>
                    <a:pt x="149" y="25"/>
                  </a:lnTo>
                  <a:lnTo>
                    <a:pt x="122" y="17"/>
                  </a:lnTo>
                  <a:lnTo>
                    <a:pt x="131" y="25"/>
                  </a:lnTo>
                  <a:lnTo>
                    <a:pt x="131" y="47"/>
                  </a:lnTo>
                  <a:lnTo>
                    <a:pt x="136" y="55"/>
                  </a:lnTo>
                  <a:lnTo>
                    <a:pt x="116" y="71"/>
                  </a:lnTo>
                  <a:lnTo>
                    <a:pt x="109" y="71"/>
                  </a:lnTo>
                  <a:lnTo>
                    <a:pt x="96" y="64"/>
                  </a:lnTo>
                  <a:lnTo>
                    <a:pt x="87" y="55"/>
                  </a:lnTo>
                  <a:lnTo>
                    <a:pt x="52" y="55"/>
                  </a:lnTo>
                  <a:lnTo>
                    <a:pt x="52" y="64"/>
                  </a:lnTo>
                  <a:lnTo>
                    <a:pt x="66" y="71"/>
                  </a:lnTo>
                  <a:lnTo>
                    <a:pt x="52" y="71"/>
                  </a:lnTo>
                  <a:lnTo>
                    <a:pt x="66" y="99"/>
                  </a:lnTo>
                  <a:lnTo>
                    <a:pt x="52" y="138"/>
                  </a:lnTo>
                  <a:lnTo>
                    <a:pt x="24" y="155"/>
                  </a:lnTo>
                  <a:lnTo>
                    <a:pt x="0" y="190"/>
                  </a:lnTo>
                  <a:lnTo>
                    <a:pt x="10" y="220"/>
                  </a:lnTo>
                  <a:lnTo>
                    <a:pt x="32" y="229"/>
                  </a:lnTo>
                  <a:lnTo>
                    <a:pt x="45" y="220"/>
                  </a:lnTo>
                  <a:lnTo>
                    <a:pt x="45" y="235"/>
                  </a:lnTo>
                  <a:lnTo>
                    <a:pt x="81" y="235"/>
                  </a:lnTo>
                  <a:lnTo>
                    <a:pt x="96" y="220"/>
                  </a:lnTo>
                  <a:lnTo>
                    <a:pt x="116" y="220"/>
                  </a:lnTo>
                  <a:lnTo>
                    <a:pt x="116" y="242"/>
                  </a:lnTo>
                  <a:lnTo>
                    <a:pt x="122" y="257"/>
                  </a:lnTo>
                  <a:lnTo>
                    <a:pt x="171" y="274"/>
                  </a:lnTo>
                  <a:lnTo>
                    <a:pt x="178" y="298"/>
                  </a:lnTo>
                  <a:lnTo>
                    <a:pt x="178" y="304"/>
                  </a:lnTo>
                  <a:lnTo>
                    <a:pt x="193" y="319"/>
                  </a:lnTo>
                  <a:lnTo>
                    <a:pt x="208" y="319"/>
                  </a:lnTo>
                  <a:lnTo>
                    <a:pt x="208" y="326"/>
                  </a:lnTo>
                  <a:lnTo>
                    <a:pt x="215" y="350"/>
                  </a:lnTo>
                  <a:lnTo>
                    <a:pt x="215" y="402"/>
                  </a:lnTo>
                  <a:lnTo>
                    <a:pt x="245" y="419"/>
                  </a:lnTo>
                  <a:lnTo>
                    <a:pt x="250" y="419"/>
                  </a:lnTo>
                  <a:lnTo>
                    <a:pt x="250" y="432"/>
                  </a:lnTo>
                  <a:lnTo>
                    <a:pt x="263" y="439"/>
                  </a:lnTo>
                  <a:lnTo>
                    <a:pt x="256" y="462"/>
                  </a:lnTo>
                  <a:lnTo>
                    <a:pt x="263" y="462"/>
                  </a:lnTo>
                  <a:lnTo>
                    <a:pt x="277" y="484"/>
                  </a:lnTo>
                  <a:lnTo>
                    <a:pt x="256" y="498"/>
                  </a:lnTo>
                  <a:lnTo>
                    <a:pt x="221" y="545"/>
                  </a:lnTo>
                  <a:lnTo>
                    <a:pt x="235" y="545"/>
                  </a:lnTo>
                  <a:lnTo>
                    <a:pt x="245" y="551"/>
                  </a:lnTo>
                  <a:lnTo>
                    <a:pt x="250" y="551"/>
                  </a:lnTo>
                  <a:lnTo>
                    <a:pt x="277" y="566"/>
                  </a:lnTo>
                  <a:lnTo>
                    <a:pt x="285" y="575"/>
                  </a:lnTo>
                  <a:lnTo>
                    <a:pt x="277" y="598"/>
                  </a:lnTo>
                  <a:lnTo>
                    <a:pt x="329" y="519"/>
                  </a:lnTo>
                  <a:lnTo>
                    <a:pt x="342" y="508"/>
                  </a:lnTo>
                  <a:lnTo>
                    <a:pt x="342" y="469"/>
                  </a:lnTo>
                  <a:lnTo>
                    <a:pt x="347" y="445"/>
                  </a:lnTo>
                  <a:lnTo>
                    <a:pt x="369" y="439"/>
                  </a:lnTo>
                  <a:lnTo>
                    <a:pt x="399" y="424"/>
                  </a:lnTo>
                  <a:lnTo>
                    <a:pt x="427" y="424"/>
                  </a:lnTo>
                  <a:lnTo>
                    <a:pt x="427" y="419"/>
                  </a:lnTo>
                  <a:lnTo>
                    <a:pt x="446" y="402"/>
                  </a:lnTo>
                  <a:lnTo>
                    <a:pt x="446" y="395"/>
                  </a:lnTo>
                  <a:lnTo>
                    <a:pt x="461" y="365"/>
                  </a:lnTo>
                  <a:lnTo>
                    <a:pt x="461" y="350"/>
                  </a:lnTo>
                  <a:lnTo>
                    <a:pt x="468" y="343"/>
                  </a:lnTo>
                  <a:lnTo>
                    <a:pt x="468" y="274"/>
                  </a:lnTo>
                  <a:lnTo>
                    <a:pt x="530" y="190"/>
                  </a:lnTo>
                  <a:lnTo>
                    <a:pt x="525" y="155"/>
                  </a:lnTo>
                  <a:lnTo>
                    <a:pt x="496" y="155"/>
                  </a:lnTo>
                  <a:lnTo>
                    <a:pt x="454" y="116"/>
                  </a:lnTo>
                  <a:lnTo>
                    <a:pt x="439" y="121"/>
                  </a:lnTo>
                  <a:lnTo>
                    <a:pt x="412" y="116"/>
                  </a:lnTo>
                  <a:lnTo>
                    <a:pt x="399" y="116"/>
                  </a:lnTo>
                  <a:lnTo>
                    <a:pt x="399" y="99"/>
                  </a:lnTo>
                  <a:lnTo>
                    <a:pt x="347" y="92"/>
                  </a:lnTo>
                  <a:lnTo>
                    <a:pt x="342" y="99"/>
                  </a:lnTo>
                  <a:lnTo>
                    <a:pt x="342" y="77"/>
                  </a:lnTo>
                  <a:lnTo>
                    <a:pt x="320" y="77"/>
                  </a:lnTo>
                  <a:lnTo>
                    <a:pt x="320" y="99"/>
                  </a:lnTo>
                  <a:lnTo>
                    <a:pt x="307" y="92"/>
                  </a:lnTo>
                  <a:lnTo>
                    <a:pt x="297" y="99"/>
                  </a:lnTo>
                  <a:lnTo>
                    <a:pt x="307" y="77"/>
                  </a:lnTo>
                  <a:lnTo>
                    <a:pt x="329" y="64"/>
                  </a:lnTo>
                  <a:lnTo>
                    <a:pt x="329" y="55"/>
                  </a:lnTo>
                  <a:lnTo>
                    <a:pt x="320" y="55"/>
                  </a:lnTo>
                  <a:lnTo>
                    <a:pt x="307" y="2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82" name="S_GUF">
              <a:extLst>
                <a:ext uri="{FF2B5EF4-FFF2-40B4-BE49-F238E27FC236}">
                  <a16:creationId xmlns:a16="http://schemas.microsoft.com/office/drawing/2014/main" xmlns="" id="{DB2BEDE0-37E7-483D-947F-A6BDBDCC12A9}"/>
                </a:ext>
              </a:extLst>
            </p:cNvPr>
            <p:cNvSpPr>
              <a:spLocks/>
            </p:cNvSpPr>
            <p:nvPr/>
          </p:nvSpPr>
          <p:spPr bwMode="auto">
            <a:xfrm>
              <a:off x="3203629" y="4133850"/>
              <a:ext cx="66423" cy="114300"/>
            </a:xfrm>
            <a:custGeom>
              <a:avLst/>
              <a:gdLst>
                <a:gd name="T0" fmla="*/ 0 w 33"/>
                <a:gd name="T1" fmla="*/ 201053709 h 57"/>
                <a:gd name="T2" fmla="*/ 53069250 w 33"/>
                <a:gd name="T3" fmla="*/ 229201580 h 57"/>
                <a:gd name="T4" fmla="*/ 89809195 w 33"/>
                <a:gd name="T5" fmla="*/ 201053709 h 57"/>
                <a:gd name="T6" fmla="*/ 134713808 w 33"/>
                <a:gd name="T7" fmla="*/ 112589512 h 57"/>
                <a:gd name="T8" fmla="*/ 0 w 33"/>
                <a:gd name="T9" fmla="*/ 0 h 57"/>
                <a:gd name="T10" fmla="*/ 0 w 33"/>
                <a:gd name="T11" fmla="*/ 201053709 h 57"/>
                <a:gd name="T12" fmla="*/ 0 w 33"/>
                <a:gd name="T13" fmla="*/ 201053709 h 57"/>
                <a:gd name="T14" fmla="*/ 0 w 33"/>
                <a:gd name="T15" fmla="*/ 201053709 h 57"/>
                <a:gd name="T16" fmla="*/ 0 60000 65536"/>
                <a:gd name="T17" fmla="*/ 0 60000 65536"/>
                <a:gd name="T18" fmla="*/ 0 60000 65536"/>
                <a:gd name="T19" fmla="*/ 0 60000 65536"/>
                <a:gd name="T20" fmla="*/ 0 60000 65536"/>
                <a:gd name="T21" fmla="*/ 0 60000 65536"/>
                <a:gd name="T22" fmla="*/ 0 60000 65536"/>
                <a:gd name="T23" fmla="*/ 0 60000 65536"/>
                <a:gd name="T24" fmla="*/ 0 w 33"/>
                <a:gd name="T25" fmla="*/ 0 h 57"/>
                <a:gd name="T26" fmla="*/ 33 w 33"/>
                <a:gd name="T27" fmla="*/ 57 h 5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3" h="57">
                  <a:moveTo>
                    <a:pt x="0" y="50"/>
                  </a:moveTo>
                  <a:lnTo>
                    <a:pt x="13" y="57"/>
                  </a:lnTo>
                  <a:lnTo>
                    <a:pt x="22" y="50"/>
                  </a:lnTo>
                  <a:lnTo>
                    <a:pt x="33" y="28"/>
                  </a:lnTo>
                  <a:lnTo>
                    <a:pt x="0" y="0"/>
                  </a:lnTo>
                  <a:lnTo>
                    <a:pt x="0" y="5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83" name="S_SUR">
              <a:extLst>
                <a:ext uri="{FF2B5EF4-FFF2-40B4-BE49-F238E27FC236}">
                  <a16:creationId xmlns:a16="http://schemas.microsoft.com/office/drawing/2014/main" xmlns="" id="{6F3071C2-01CC-4454-967D-0FE6855452D3}"/>
                </a:ext>
              </a:extLst>
            </p:cNvPr>
            <p:cNvSpPr>
              <a:spLocks/>
            </p:cNvSpPr>
            <p:nvPr/>
          </p:nvSpPr>
          <p:spPr bwMode="auto">
            <a:xfrm>
              <a:off x="3089761" y="4133850"/>
              <a:ext cx="113867" cy="114300"/>
            </a:xfrm>
            <a:custGeom>
              <a:avLst/>
              <a:gdLst>
                <a:gd name="T0" fmla="*/ 251240187 w 52"/>
                <a:gd name="T1" fmla="*/ 201053709 h 57"/>
                <a:gd name="T2" fmla="*/ 251240187 w 52"/>
                <a:gd name="T3" fmla="*/ 0 h 57"/>
                <a:gd name="T4" fmla="*/ 106294607 w 52"/>
                <a:gd name="T5" fmla="*/ 0 h 57"/>
                <a:gd name="T6" fmla="*/ 0 w 52"/>
                <a:gd name="T7" fmla="*/ 84443646 h 57"/>
                <a:gd name="T8" fmla="*/ 106294607 w 52"/>
                <a:gd name="T9" fmla="*/ 229201580 h 57"/>
                <a:gd name="T10" fmla="*/ 154608358 w 52"/>
                <a:gd name="T11" fmla="*/ 229201580 h 57"/>
                <a:gd name="T12" fmla="*/ 183598786 w 52"/>
                <a:gd name="T13" fmla="*/ 201053709 h 57"/>
                <a:gd name="T14" fmla="*/ 251240187 w 52"/>
                <a:gd name="T15" fmla="*/ 201053709 h 57"/>
                <a:gd name="T16" fmla="*/ 251240187 w 52"/>
                <a:gd name="T17" fmla="*/ 201053709 h 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2"/>
                <a:gd name="T28" fmla="*/ 0 h 57"/>
                <a:gd name="T29" fmla="*/ 52 w 52"/>
                <a:gd name="T30" fmla="*/ 57 h 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2" h="57">
                  <a:moveTo>
                    <a:pt x="52" y="50"/>
                  </a:moveTo>
                  <a:lnTo>
                    <a:pt x="52" y="0"/>
                  </a:lnTo>
                  <a:lnTo>
                    <a:pt x="22" y="0"/>
                  </a:lnTo>
                  <a:lnTo>
                    <a:pt x="0" y="21"/>
                  </a:lnTo>
                  <a:lnTo>
                    <a:pt x="22" y="57"/>
                  </a:lnTo>
                  <a:lnTo>
                    <a:pt x="32" y="57"/>
                  </a:lnTo>
                  <a:lnTo>
                    <a:pt x="38" y="50"/>
                  </a:lnTo>
                  <a:lnTo>
                    <a:pt x="52" y="5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84" name="S_GUY">
              <a:extLst>
                <a:ext uri="{FF2B5EF4-FFF2-40B4-BE49-F238E27FC236}">
                  <a16:creationId xmlns:a16="http://schemas.microsoft.com/office/drawing/2014/main" xmlns="" id="{D01F7068-B642-40DC-8EFD-D63730FD89B9}"/>
                </a:ext>
              </a:extLst>
            </p:cNvPr>
            <p:cNvSpPr>
              <a:spLocks/>
            </p:cNvSpPr>
            <p:nvPr/>
          </p:nvSpPr>
          <p:spPr bwMode="auto">
            <a:xfrm>
              <a:off x="2999878" y="4038600"/>
              <a:ext cx="137328" cy="238125"/>
            </a:xfrm>
            <a:custGeom>
              <a:avLst/>
              <a:gdLst>
                <a:gd name="T0" fmla="*/ 104192172 w 64"/>
                <a:gd name="T1" fmla="*/ 0 h 113"/>
                <a:gd name="T2" fmla="*/ 160630481 w 64"/>
                <a:gd name="T3" fmla="*/ 75491959 h 113"/>
                <a:gd name="T4" fmla="*/ 160630481 w 64"/>
                <a:gd name="T5" fmla="*/ 102136665 h 113"/>
                <a:gd name="T6" fmla="*/ 191019682 w 64"/>
                <a:gd name="T7" fmla="*/ 102136665 h 113"/>
                <a:gd name="T8" fmla="*/ 277847224 w 64"/>
                <a:gd name="T9" fmla="*/ 177628624 h 113"/>
                <a:gd name="T10" fmla="*/ 191019682 w 64"/>
                <a:gd name="T11" fmla="*/ 275325174 h 113"/>
                <a:gd name="T12" fmla="*/ 277847224 w 64"/>
                <a:gd name="T13" fmla="*/ 452953798 h 113"/>
                <a:gd name="T14" fmla="*/ 160630481 w 64"/>
                <a:gd name="T15" fmla="*/ 501801019 h 113"/>
                <a:gd name="T16" fmla="*/ 138923612 w 64"/>
                <a:gd name="T17" fmla="*/ 501801019 h 113"/>
                <a:gd name="T18" fmla="*/ 104192172 w 64"/>
                <a:gd name="T19" fmla="*/ 417426822 h 113"/>
                <a:gd name="T20" fmla="*/ 104192172 w 64"/>
                <a:gd name="T21" fmla="*/ 208713411 h 113"/>
                <a:gd name="T22" fmla="*/ 34731424 w 64"/>
                <a:gd name="T23" fmla="*/ 208713411 h 113"/>
                <a:gd name="T24" fmla="*/ 0 w 64"/>
                <a:gd name="T25" fmla="*/ 177628624 h 113"/>
                <a:gd name="T26" fmla="*/ 0 w 64"/>
                <a:gd name="T27" fmla="*/ 102136665 h 113"/>
                <a:gd name="T28" fmla="*/ 34731424 w 64"/>
                <a:gd name="T29" fmla="*/ 102136665 h 113"/>
                <a:gd name="T30" fmla="*/ 34731424 w 64"/>
                <a:gd name="T31" fmla="*/ 75491959 h 113"/>
                <a:gd name="T32" fmla="*/ 104192172 w 64"/>
                <a:gd name="T33" fmla="*/ 0 h 113"/>
                <a:gd name="T34" fmla="*/ 104192172 w 64"/>
                <a:gd name="T35" fmla="*/ 0 h 113"/>
                <a:gd name="T36" fmla="*/ 104192172 w 64"/>
                <a:gd name="T37" fmla="*/ 0 h 1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4"/>
                <a:gd name="T58" fmla="*/ 0 h 113"/>
                <a:gd name="T59" fmla="*/ 64 w 64"/>
                <a:gd name="T60" fmla="*/ 113 h 11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4" h="113">
                  <a:moveTo>
                    <a:pt x="24" y="0"/>
                  </a:moveTo>
                  <a:lnTo>
                    <a:pt x="37" y="17"/>
                  </a:lnTo>
                  <a:lnTo>
                    <a:pt x="37" y="23"/>
                  </a:lnTo>
                  <a:lnTo>
                    <a:pt x="44" y="23"/>
                  </a:lnTo>
                  <a:lnTo>
                    <a:pt x="64" y="40"/>
                  </a:lnTo>
                  <a:lnTo>
                    <a:pt x="44" y="62"/>
                  </a:lnTo>
                  <a:lnTo>
                    <a:pt x="64" y="102"/>
                  </a:lnTo>
                  <a:lnTo>
                    <a:pt x="37" y="113"/>
                  </a:lnTo>
                  <a:lnTo>
                    <a:pt x="32" y="113"/>
                  </a:lnTo>
                  <a:lnTo>
                    <a:pt x="24" y="94"/>
                  </a:lnTo>
                  <a:lnTo>
                    <a:pt x="24" y="47"/>
                  </a:lnTo>
                  <a:lnTo>
                    <a:pt x="8" y="47"/>
                  </a:lnTo>
                  <a:lnTo>
                    <a:pt x="0" y="40"/>
                  </a:lnTo>
                  <a:lnTo>
                    <a:pt x="0" y="23"/>
                  </a:lnTo>
                  <a:lnTo>
                    <a:pt x="8" y="23"/>
                  </a:lnTo>
                  <a:lnTo>
                    <a:pt x="8" y="17"/>
                  </a:lnTo>
                  <a:lnTo>
                    <a:pt x="24"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85" name="S_VEN">
              <a:extLst>
                <a:ext uri="{FF2B5EF4-FFF2-40B4-BE49-F238E27FC236}">
                  <a16:creationId xmlns:a16="http://schemas.microsoft.com/office/drawing/2014/main" xmlns="" id="{CE09E38F-071C-4EA4-B82A-9D29DC368D5C}"/>
                </a:ext>
              </a:extLst>
            </p:cNvPr>
            <p:cNvSpPr>
              <a:spLocks/>
            </p:cNvSpPr>
            <p:nvPr/>
          </p:nvSpPr>
          <p:spPr bwMode="auto">
            <a:xfrm>
              <a:off x="2665383" y="3943350"/>
              <a:ext cx="386422" cy="342900"/>
            </a:xfrm>
            <a:custGeom>
              <a:avLst/>
              <a:gdLst>
                <a:gd name="T0" fmla="*/ 793229504 w 183"/>
                <a:gd name="T1" fmla="*/ 219232175 h 167"/>
                <a:gd name="T2" fmla="*/ 723877117 w 183"/>
                <a:gd name="T3" fmla="*/ 290904473 h 167"/>
                <a:gd name="T4" fmla="*/ 723877117 w 183"/>
                <a:gd name="T5" fmla="*/ 320416448 h 167"/>
                <a:gd name="T6" fmla="*/ 697869191 w 183"/>
                <a:gd name="T7" fmla="*/ 320416448 h 167"/>
                <a:gd name="T8" fmla="*/ 697869191 w 183"/>
                <a:gd name="T9" fmla="*/ 392088682 h 167"/>
                <a:gd name="T10" fmla="*/ 723877117 w 183"/>
                <a:gd name="T11" fmla="*/ 404736965 h 167"/>
                <a:gd name="T12" fmla="*/ 697869191 w 183"/>
                <a:gd name="T13" fmla="*/ 480624608 h 167"/>
                <a:gd name="T14" fmla="*/ 593839570 w 183"/>
                <a:gd name="T15" fmla="*/ 510136584 h 167"/>
                <a:gd name="T16" fmla="*/ 485473083 w 183"/>
                <a:gd name="T17" fmla="*/ 480624608 h 167"/>
                <a:gd name="T18" fmla="*/ 515815663 w 183"/>
                <a:gd name="T19" fmla="*/ 510136584 h 167"/>
                <a:gd name="T20" fmla="*/ 515815663 w 183"/>
                <a:gd name="T21" fmla="*/ 602890102 h 167"/>
                <a:gd name="T22" fmla="*/ 546158373 w 183"/>
                <a:gd name="T23" fmla="*/ 632402077 h 167"/>
                <a:gd name="T24" fmla="*/ 455132585 w 183"/>
                <a:gd name="T25" fmla="*/ 704074311 h 167"/>
                <a:gd name="T26" fmla="*/ 420455351 w 183"/>
                <a:gd name="T27" fmla="*/ 704074311 h 167"/>
                <a:gd name="T28" fmla="*/ 368439499 w 183"/>
                <a:gd name="T29" fmla="*/ 666129462 h 167"/>
                <a:gd name="T30" fmla="*/ 325095038 w 183"/>
                <a:gd name="T31" fmla="*/ 632402077 h 167"/>
                <a:gd name="T32" fmla="*/ 325095038 w 183"/>
                <a:gd name="T33" fmla="*/ 539650741 h 167"/>
                <a:gd name="T34" fmla="*/ 303421767 w 183"/>
                <a:gd name="T35" fmla="*/ 480624608 h 167"/>
                <a:gd name="T36" fmla="*/ 325095038 w 183"/>
                <a:gd name="T37" fmla="*/ 354145887 h 167"/>
                <a:gd name="T38" fmla="*/ 238401887 w 183"/>
                <a:gd name="T39" fmla="*/ 354145887 h 167"/>
                <a:gd name="T40" fmla="*/ 186388118 w 183"/>
                <a:gd name="T41" fmla="*/ 320416448 h 167"/>
                <a:gd name="T42" fmla="*/ 95360345 w 183"/>
                <a:gd name="T43" fmla="*/ 320416448 h 167"/>
                <a:gd name="T44" fmla="*/ 52015868 w 183"/>
                <a:gd name="T45" fmla="*/ 290904473 h 167"/>
                <a:gd name="T46" fmla="*/ 52015868 w 183"/>
                <a:gd name="T47" fmla="*/ 219232175 h 167"/>
                <a:gd name="T48" fmla="*/ 0 w 183"/>
                <a:gd name="T49" fmla="*/ 155992814 h 167"/>
                <a:gd name="T50" fmla="*/ 95360345 w 183"/>
                <a:gd name="T51" fmla="*/ 37944864 h 167"/>
                <a:gd name="T52" fmla="*/ 117033616 w 183"/>
                <a:gd name="T53" fmla="*/ 92751368 h 167"/>
                <a:gd name="T54" fmla="*/ 95360345 w 183"/>
                <a:gd name="T55" fmla="*/ 122265397 h 167"/>
                <a:gd name="T56" fmla="*/ 95360345 w 183"/>
                <a:gd name="T57" fmla="*/ 193935609 h 167"/>
                <a:gd name="T58" fmla="*/ 117033616 w 183"/>
                <a:gd name="T59" fmla="*/ 155992814 h 167"/>
                <a:gd name="T60" fmla="*/ 117033616 w 183"/>
                <a:gd name="T61" fmla="*/ 92751368 h 167"/>
                <a:gd name="T62" fmla="*/ 186388118 w 183"/>
                <a:gd name="T63" fmla="*/ 37944864 h 167"/>
                <a:gd name="T64" fmla="*/ 186388118 w 183"/>
                <a:gd name="T65" fmla="*/ 0 h 167"/>
                <a:gd name="T66" fmla="*/ 186388118 w 183"/>
                <a:gd name="T67" fmla="*/ 37944864 h 167"/>
                <a:gd name="T68" fmla="*/ 303421767 w 183"/>
                <a:gd name="T69" fmla="*/ 37944864 h 167"/>
                <a:gd name="T70" fmla="*/ 303421767 w 183"/>
                <a:gd name="T71" fmla="*/ 92751368 h 167"/>
                <a:gd name="T72" fmla="*/ 420455351 w 183"/>
                <a:gd name="T73" fmla="*/ 92751368 h 167"/>
                <a:gd name="T74" fmla="*/ 485473083 w 183"/>
                <a:gd name="T75" fmla="*/ 122265397 h 167"/>
                <a:gd name="T76" fmla="*/ 546158373 w 183"/>
                <a:gd name="T77" fmla="*/ 92751368 h 167"/>
                <a:gd name="T78" fmla="*/ 637184031 w 183"/>
                <a:gd name="T79" fmla="*/ 92751368 h 167"/>
                <a:gd name="T80" fmla="*/ 593839570 w 183"/>
                <a:gd name="T81" fmla="*/ 92751368 h 167"/>
                <a:gd name="T82" fmla="*/ 697869191 w 183"/>
                <a:gd name="T83" fmla="*/ 155992814 h 167"/>
                <a:gd name="T84" fmla="*/ 697869191 w 183"/>
                <a:gd name="T85" fmla="*/ 219232175 h 167"/>
                <a:gd name="T86" fmla="*/ 723877117 w 183"/>
                <a:gd name="T87" fmla="*/ 193935609 h 167"/>
                <a:gd name="T88" fmla="*/ 793229504 w 183"/>
                <a:gd name="T89" fmla="*/ 219232175 h 167"/>
                <a:gd name="T90" fmla="*/ 793229504 w 183"/>
                <a:gd name="T91" fmla="*/ 219232175 h 167"/>
                <a:gd name="T92" fmla="*/ 793229504 w 183"/>
                <a:gd name="T93" fmla="*/ 219232175 h 16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83"/>
                <a:gd name="T142" fmla="*/ 0 h 167"/>
                <a:gd name="T143" fmla="*/ 183 w 183"/>
                <a:gd name="T144" fmla="*/ 167 h 16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83" h="167">
                  <a:moveTo>
                    <a:pt x="183" y="52"/>
                  </a:moveTo>
                  <a:lnTo>
                    <a:pt x="167" y="69"/>
                  </a:lnTo>
                  <a:lnTo>
                    <a:pt x="167" y="76"/>
                  </a:lnTo>
                  <a:lnTo>
                    <a:pt x="161" y="76"/>
                  </a:lnTo>
                  <a:lnTo>
                    <a:pt x="161" y="93"/>
                  </a:lnTo>
                  <a:lnTo>
                    <a:pt x="167" y="96"/>
                  </a:lnTo>
                  <a:lnTo>
                    <a:pt x="161" y="114"/>
                  </a:lnTo>
                  <a:lnTo>
                    <a:pt x="137" y="121"/>
                  </a:lnTo>
                  <a:lnTo>
                    <a:pt x="112" y="114"/>
                  </a:lnTo>
                  <a:lnTo>
                    <a:pt x="119" y="121"/>
                  </a:lnTo>
                  <a:lnTo>
                    <a:pt x="119" y="143"/>
                  </a:lnTo>
                  <a:lnTo>
                    <a:pt x="126" y="150"/>
                  </a:lnTo>
                  <a:lnTo>
                    <a:pt x="105" y="167"/>
                  </a:lnTo>
                  <a:lnTo>
                    <a:pt x="97" y="167"/>
                  </a:lnTo>
                  <a:lnTo>
                    <a:pt x="85" y="158"/>
                  </a:lnTo>
                  <a:lnTo>
                    <a:pt x="75" y="150"/>
                  </a:lnTo>
                  <a:lnTo>
                    <a:pt x="75" y="128"/>
                  </a:lnTo>
                  <a:lnTo>
                    <a:pt x="70" y="114"/>
                  </a:lnTo>
                  <a:lnTo>
                    <a:pt x="75" y="84"/>
                  </a:lnTo>
                  <a:lnTo>
                    <a:pt x="55" y="84"/>
                  </a:lnTo>
                  <a:lnTo>
                    <a:pt x="43" y="76"/>
                  </a:lnTo>
                  <a:lnTo>
                    <a:pt x="22" y="76"/>
                  </a:lnTo>
                  <a:lnTo>
                    <a:pt x="12" y="69"/>
                  </a:lnTo>
                  <a:lnTo>
                    <a:pt x="12" y="52"/>
                  </a:lnTo>
                  <a:lnTo>
                    <a:pt x="0" y="37"/>
                  </a:lnTo>
                  <a:lnTo>
                    <a:pt x="22" y="9"/>
                  </a:lnTo>
                  <a:lnTo>
                    <a:pt x="27" y="22"/>
                  </a:lnTo>
                  <a:lnTo>
                    <a:pt x="22" y="29"/>
                  </a:lnTo>
                  <a:lnTo>
                    <a:pt x="22" y="46"/>
                  </a:lnTo>
                  <a:lnTo>
                    <a:pt x="27" y="37"/>
                  </a:lnTo>
                  <a:lnTo>
                    <a:pt x="27" y="22"/>
                  </a:lnTo>
                  <a:lnTo>
                    <a:pt x="43" y="9"/>
                  </a:lnTo>
                  <a:lnTo>
                    <a:pt x="43" y="0"/>
                  </a:lnTo>
                  <a:lnTo>
                    <a:pt x="43" y="9"/>
                  </a:lnTo>
                  <a:lnTo>
                    <a:pt x="70" y="9"/>
                  </a:lnTo>
                  <a:lnTo>
                    <a:pt x="70" y="22"/>
                  </a:lnTo>
                  <a:lnTo>
                    <a:pt x="97" y="22"/>
                  </a:lnTo>
                  <a:lnTo>
                    <a:pt x="112" y="29"/>
                  </a:lnTo>
                  <a:lnTo>
                    <a:pt x="126" y="22"/>
                  </a:lnTo>
                  <a:lnTo>
                    <a:pt x="147" y="22"/>
                  </a:lnTo>
                  <a:lnTo>
                    <a:pt x="137" y="22"/>
                  </a:lnTo>
                  <a:lnTo>
                    <a:pt x="161" y="37"/>
                  </a:lnTo>
                  <a:lnTo>
                    <a:pt x="161" y="52"/>
                  </a:lnTo>
                  <a:lnTo>
                    <a:pt x="167" y="46"/>
                  </a:lnTo>
                  <a:lnTo>
                    <a:pt x="183" y="52"/>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86" name="S_DOM">
              <a:extLst>
                <a:ext uri="{FF2B5EF4-FFF2-40B4-BE49-F238E27FC236}">
                  <a16:creationId xmlns:a16="http://schemas.microsoft.com/office/drawing/2014/main" xmlns="" id="{00C0AD6C-DDB3-4C5B-8983-D579B0DCA504}"/>
                </a:ext>
              </a:extLst>
            </p:cNvPr>
            <p:cNvSpPr>
              <a:spLocks/>
            </p:cNvSpPr>
            <p:nvPr/>
          </p:nvSpPr>
          <p:spPr bwMode="auto">
            <a:xfrm>
              <a:off x="2712828" y="3695700"/>
              <a:ext cx="94890" cy="76200"/>
            </a:xfrm>
            <a:custGeom>
              <a:avLst/>
              <a:gdLst>
                <a:gd name="T0" fmla="*/ 0 w 48"/>
                <a:gd name="T1" fmla="*/ 118758713 h 37"/>
                <a:gd name="T2" fmla="*/ 0 w 48"/>
                <a:gd name="T3" fmla="*/ 0 h 37"/>
                <a:gd name="T4" fmla="*/ 82692880 w 48"/>
                <a:gd name="T5" fmla="*/ 0 h 37"/>
                <a:gd name="T6" fmla="*/ 82692880 w 48"/>
                <a:gd name="T7" fmla="*/ 29689163 h 37"/>
                <a:gd name="T8" fmla="*/ 137820815 w 48"/>
                <a:gd name="T9" fmla="*/ 29689163 h 37"/>
                <a:gd name="T10" fmla="*/ 189011721 w 48"/>
                <a:gd name="T11" fmla="*/ 93309983 h 37"/>
                <a:gd name="T12" fmla="*/ 165385759 w 48"/>
                <a:gd name="T13" fmla="*/ 118758713 h 37"/>
                <a:gd name="T14" fmla="*/ 165385759 w 48"/>
                <a:gd name="T15" fmla="*/ 93309983 h 37"/>
                <a:gd name="T16" fmla="*/ 51190921 w 48"/>
                <a:gd name="T17" fmla="*/ 118758713 h 37"/>
                <a:gd name="T18" fmla="*/ 51190921 w 48"/>
                <a:gd name="T19" fmla="*/ 93309983 h 37"/>
                <a:gd name="T20" fmla="*/ 23625969 w 48"/>
                <a:gd name="T21" fmla="*/ 118758713 h 37"/>
                <a:gd name="T22" fmla="*/ 23625969 w 48"/>
                <a:gd name="T23" fmla="*/ 156930810 h 37"/>
                <a:gd name="T24" fmla="*/ 0 w 48"/>
                <a:gd name="T25" fmla="*/ 118758713 h 37"/>
                <a:gd name="T26" fmla="*/ 0 w 48"/>
                <a:gd name="T27" fmla="*/ 118758713 h 37"/>
                <a:gd name="T28" fmla="*/ 0 w 48"/>
                <a:gd name="T29" fmla="*/ 118758713 h 3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8"/>
                <a:gd name="T46" fmla="*/ 0 h 37"/>
                <a:gd name="T47" fmla="*/ 48 w 48"/>
                <a:gd name="T48" fmla="*/ 37 h 3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8" h="37">
                  <a:moveTo>
                    <a:pt x="0" y="28"/>
                  </a:moveTo>
                  <a:lnTo>
                    <a:pt x="0" y="0"/>
                  </a:lnTo>
                  <a:lnTo>
                    <a:pt x="21" y="0"/>
                  </a:lnTo>
                  <a:lnTo>
                    <a:pt x="21" y="7"/>
                  </a:lnTo>
                  <a:lnTo>
                    <a:pt x="35" y="7"/>
                  </a:lnTo>
                  <a:lnTo>
                    <a:pt x="48" y="22"/>
                  </a:lnTo>
                  <a:lnTo>
                    <a:pt x="42" y="28"/>
                  </a:lnTo>
                  <a:lnTo>
                    <a:pt x="42" y="22"/>
                  </a:lnTo>
                  <a:lnTo>
                    <a:pt x="13" y="28"/>
                  </a:lnTo>
                  <a:lnTo>
                    <a:pt x="13" y="22"/>
                  </a:lnTo>
                  <a:lnTo>
                    <a:pt x="6" y="28"/>
                  </a:lnTo>
                  <a:lnTo>
                    <a:pt x="6" y="37"/>
                  </a:lnTo>
                  <a:lnTo>
                    <a:pt x="0" y="28"/>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87" name="S_HTI">
              <a:extLst>
                <a:ext uri="{FF2B5EF4-FFF2-40B4-BE49-F238E27FC236}">
                  <a16:creationId xmlns:a16="http://schemas.microsoft.com/office/drawing/2014/main" xmlns="" id="{B219F9A9-9B5B-426B-9C8B-F09655BF1033}"/>
                </a:ext>
              </a:extLst>
            </p:cNvPr>
            <p:cNvSpPr>
              <a:spLocks/>
            </p:cNvSpPr>
            <p:nvPr/>
          </p:nvSpPr>
          <p:spPr bwMode="auto">
            <a:xfrm>
              <a:off x="2636917" y="3695700"/>
              <a:ext cx="75912" cy="47625"/>
            </a:xfrm>
            <a:custGeom>
              <a:avLst/>
              <a:gdLst>
                <a:gd name="T0" fmla="*/ 156930810 w 37"/>
                <a:gd name="T1" fmla="*/ 90725627 h 25"/>
                <a:gd name="T2" fmla="*/ 156930810 w 37"/>
                <a:gd name="T3" fmla="*/ 0 h 25"/>
                <a:gd name="T4" fmla="*/ 63620811 w 37"/>
                <a:gd name="T5" fmla="*/ 0 h 25"/>
                <a:gd name="T6" fmla="*/ 114516228 w 37"/>
                <a:gd name="T7" fmla="*/ 79838555 h 25"/>
                <a:gd name="T8" fmla="*/ 0 w 37"/>
                <a:gd name="T9" fmla="*/ 90725627 h 25"/>
                <a:gd name="T10" fmla="*/ 156930810 w 37"/>
                <a:gd name="T11" fmla="*/ 90725627 h 25"/>
                <a:gd name="T12" fmla="*/ 156930810 w 37"/>
                <a:gd name="T13" fmla="*/ 90725627 h 25"/>
                <a:gd name="T14" fmla="*/ 0 60000 65536"/>
                <a:gd name="T15" fmla="*/ 0 60000 65536"/>
                <a:gd name="T16" fmla="*/ 0 60000 65536"/>
                <a:gd name="T17" fmla="*/ 0 60000 65536"/>
                <a:gd name="T18" fmla="*/ 0 60000 65536"/>
                <a:gd name="T19" fmla="*/ 0 60000 65536"/>
                <a:gd name="T20" fmla="*/ 0 60000 65536"/>
                <a:gd name="T21" fmla="*/ 0 w 37"/>
                <a:gd name="T22" fmla="*/ 0 h 25"/>
                <a:gd name="T23" fmla="*/ 37 w 37"/>
                <a:gd name="T24" fmla="*/ 25 h 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 h="25">
                  <a:moveTo>
                    <a:pt x="37" y="25"/>
                  </a:moveTo>
                  <a:lnTo>
                    <a:pt x="37" y="0"/>
                  </a:lnTo>
                  <a:lnTo>
                    <a:pt x="15" y="0"/>
                  </a:lnTo>
                  <a:lnTo>
                    <a:pt x="27" y="22"/>
                  </a:lnTo>
                  <a:lnTo>
                    <a:pt x="0" y="25"/>
                  </a:lnTo>
                  <a:lnTo>
                    <a:pt x="37" y="2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88" name="S_URY">
              <a:extLst>
                <a:ext uri="{FF2B5EF4-FFF2-40B4-BE49-F238E27FC236}">
                  <a16:creationId xmlns:a16="http://schemas.microsoft.com/office/drawing/2014/main" xmlns="" id="{FF4B2BE1-97A3-485E-AD1C-498748BA127B}"/>
                </a:ext>
              </a:extLst>
            </p:cNvPr>
            <p:cNvSpPr>
              <a:spLocks/>
            </p:cNvSpPr>
            <p:nvPr/>
          </p:nvSpPr>
          <p:spPr bwMode="auto">
            <a:xfrm>
              <a:off x="3089761" y="5276850"/>
              <a:ext cx="161312" cy="161925"/>
            </a:xfrm>
            <a:custGeom>
              <a:avLst/>
              <a:gdLst>
                <a:gd name="T0" fmla="*/ 294972714 w 80"/>
                <a:gd name="T1" fmla="*/ 247047860 h 75"/>
                <a:gd name="T2" fmla="*/ 327746322 w 80"/>
                <a:gd name="T3" fmla="*/ 139838407 h 75"/>
                <a:gd name="T4" fmla="*/ 294972714 w 80"/>
                <a:gd name="T5" fmla="*/ 97886895 h 75"/>
                <a:gd name="T6" fmla="*/ 176164276 w 80"/>
                <a:gd name="T7" fmla="*/ 27967683 h 75"/>
                <a:gd name="T8" fmla="*/ 147485345 w 80"/>
                <a:gd name="T9" fmla="*/ 27967683 h 75"/>
                <a:gd name="T10" fmla="*/ 106518304 w 80"/>
                <a:gd name="T11" fmla="*/ 0 h 75"/>
                <a:gd name="T12" fmla="*/ 53259152 w 80"/>
                <a:gd name="T13" fmla="*/ 0 h 75"/>
                <a:gd name="T14" fmla="*/ 0 w 80"/>
                <a:gd name="T15" fmla="*/ 270354255 h 75"/>
                <a:gd name="T16" fmla="*/ 24580214 w 80"/>
                <a:gd name="T17" fmla="*/ 270354255 h 75"/>
                <a:gd name="T18" fmla="*/ 147485345 w 80"/>
                <a:gd name="T19" fmla="*/ 349596068 h 75"/>
                <a:gd name="T20" fmla="*/ 237616814 w 80"/>
                <a:gd name="T21" fmla="*/ 349596068 h 75"/>
                <a:gd name="T22" fmla="*/ 294972714 w 80"/>
                <a:gd name="T23" fmla="*/ 247047860 h 75"/>
                <a:gd name="T24" fmla="*/ 294972714 w 80"/>
                <a:gd name="T25" fmla="*/ 247047860 h 75"/>
                <a:gd name="T26" fmla="*/ 294972714 w 80"/>
                <a:gd name="T27" fmla="*/ 247047860 h 7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0"/>
                <a:gd name="T43" fmla="*/ 0 h 75"/>
                <a:gd name="T44" fmla="*/ 80 w 80"/>
                <a:gd name="T45" fmla="*/ 75 h 7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0" h="75">
                  <a:moveTo>
                    <a:pt x="72" y="53"/>
                  </a:moveTo>
                  <a:lnTo>
                    <a:pt x="80" y="30"/>
                  </a:lnTo>
                  <a:lnTo>
                    <a:pt x="72" y="21"/>
                  </a:lnTo>
                  <a:lnTo>
                    <a:pt x="43" y="6"/>
                  </a:lnTo>
                  <a:lnTo>
                    <a:pt x="36" y="6"/>
                  </a:lnTo>
                  <a:lnTo>
                    <a:pt x="26" y="0"/>
                  </a:lnTo>
                  <a:lnTo>
                    <a:pt x="13" y="0"/>
                  </a:lnTo>
                  <a:lnTo>
                    <a:pt x="0" y="58"/>
                  </a:lnTo>
                  <a:lnTo>
                    <a:pt x="6" y="58"/>
                  </a:lnTo>
                  <a:lnTo>
                    <a:pt x="36" y="75"/>
                  </a:lnTo>
                  <a:lnTo>
                    <a:pt x="58" y="75"/>
                  </a:lnTo>
                  <a:lnTo>
                    <a:pt x="72" y="53"/>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89" name="S_JAM">
              <a:extLst>
                <a:ext uri="{FF2B5EF4-FFF2-40B4-BE49-F238E27FC236}">
                  <a16:creationId xmlns:a16="http://schemas.microsoft.com/office/drawing/2014/main" xmlns="" id="{E3B6856E-99EF-4E38-A52C-2C36F0D52DB2}"/>
                </a:ext>
              </a:extLst>
            </p:cNvPr>
            <p:cNvSpPr>
              <a:spLocks/>
            </p:cNvSpPr>
            <p:nvPr/>
          </p:nvSpPr>
          <p:spPr bwMode="auto">
            <a:xfrm>
              <a:off x="2532538" y="3743325"/>
              <a:ext cx="37956" cy="47625"/>
            </a:xfrm>
            <a:custGeom>
              <a:avLst/>
              <a:gdLst>
                <a:gd name="T0" fmla="*/ 0 w 21"/>
                <a:gd name="T1" fmla="*/ 2147483647 h 26"/>
                <a:gd name="T2" fmla="*/ 2147483647 w 21"/>
                <a:gd name="T3" fmla="*/ 2147483647 h 26"/>
                <a:gd name="T4" fmla="*/ 2147483647 w 21"/>
                <a:gd name="T5" fmla="*/ 2147483647 h 26"/>
                <a:gd name="T6" fmla="*/ 2147483647 w 21"/>
                <a:gd name="T7" fmla="*/ 0 h 26"/>
                <a:gd name="T8" fmla="*/ 0 w 21"/>
                <a:gd name="T9" fmla="*/ 2147483647 h 26"/>
                <a:gd name="T10" fmla="*/ 0 w 21"/>
                <a:gd name="T11" fmla="*/ 2147483647 h 26"/>
                <a:gd name="T12" fmla="*/ 0 w 21"/>
                <a:gd name="T13" fmla="*/ 2147483647 h 26"/>
                <a:gd name="T14" fmla="*/ 0 60000 65536"/>
                <a:gd name="T15" fmla="*/ 0 60000 65536"/>
                <a:gd name="T16" fmla="*/ 0 60000 65536"/>
                <a:gd name="T17" fmla="*/ 0 60000 65536"/>
                <a:gd name="T18" fmla="*/ 0 60000 65536"/>
                <a:gd name="T19" fmla="*/ 0 60000 65536"/>
                <a:gd name="T20" fmla="*/ 0 60000 65536"/>
                <a:gd name="T21" fmla="*/ 0 w 21"/>
                <a:gd name="T22" fmla="*/ 0 h 26"/>
                <a:gd name="T23" fmla="*/ 21 w 21"/>
                <a:gd name="T24" fmla="*/ 26 h 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 h="26">
                  <a:moveTo>
                    <a:pt x="0" y="10"/>
                  </a:moveTo>
                  <a:lnTo>
                    <a:pt x="13" y="26"/>
                  </a:lnTo>
                  <a:lnTo>
                    <a:pt x="21" y="10"/>
                  </a:lnTo>
                  <a:lnTo>
                    <a:pt x="6" y="0"/>
                  </a:lnTo>
                  <a:lnTo>
                    <a:pt x="0" y="1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90" name="S_CUB">
              <a:extLst>
                <a:ext uri="{FF2B5EF4-FFF2-40B4-BE49-F238E27FC236}">
                  <a16:creationId xmlns:a16="http://schemas.microsoft.com/office/drawing/2014/main" xmlns="" id="{4C16B5D1-F455-4D51-BA0B-C9C481757EA1}"/>
                </a:ext>
              </a:extLst>
            </p:cNvPr>
            <p:cNvSpPr>
              <a:spLocks/>
            </p:cNvSpPr>
            <p:nvPr/>
          </p:nvSpPr>
          <p:spPr bwMode="auto">
            <a:xfrm>
              <a:off x="2345385" y="3581400"/>
              <a:ext cx="291532" cy="114300"/>
            </a:xfrm>
            <a:custGeom>
              <a:avLst/>
              <a:gdLst>
                <a:gd name="T0" fmla="*/ 0 w 134"/>
                <a:gd name="T1" fmla="*/ 2147483647 h 52"/>
                <a:gd name="T2" fmla="*/ 2147483647 w 134"/>
                <a:gd name="T3" fmla="*/ 2147483647 h 52"/>
                <a:gd name="T4" fmla="*/ 2147483647 w 134"/>
                <a:gd name="T5" fmla="*/ 2147483647 h 52"/>
                <a:gd name="T6" fmla="*/ 2147483647 w 134"/>
                <a:gd name="T7" fmla="*/ 2147483647 h 52"/>
                <a:gd name="T8" fmla="*/ 2147483647 w 134"/>
                <a:gd name="T9" fmla="*/ 2147483647 h 52"/>
                <a:gd name="T10" fmla="*/ 2147483647 w 134"/>
                <a:gd name="T11" fmla="*/ 2147483647 h 52"/>
                <a:gd name="T12" fmla="*/ 2147483647 w 134"/>
                <a:gd name="T13" fmla="*/ 2147483647 h 52"/>
                <a:gd name="T14" fmla="*/ 2147483647 w 134"/>
                <a:gd name="T15" fmla="*/ 2147483647 h 52"/>
                <a:gd name="T16" fmla="*/ 2147483647 w 134"/>
                <a:gd name="T17" fmla="*/ 2147483647 h 52"/>
                <a:gd name="T18" fmla="*/ 2147483647 w 134"/>
                <a:gd name="T19" fmla="*/ 2147483647 h 52"/>
                <a:gd name="T20" fmla="*/ 2147483647 w 134"/>
                <a:gd name="T21" fmla="*/ 2147483647 h 52"/>
                <a:gd name="T22" fmla="*/ 2147483647 w 134"/>
                <a:gd name="T23" fmla="*/ 2147483647 h 52"/>
                <a:gd name="T24" fmla="*/ 2147483647 w 134"/>
                <a:gd name="T25" fmla="*/ 2147483647 h 52"/>
                <a:gd name="T26" fmla="*/ 2147483647 w 134"/>
                <a:gd name="T27" fmla="*/ 2147483647 h 52"/>
                <a:gd name="T28" fmla="*/ 2147483647 w 134"/>
                <a:gd name="T29" fmla="*/ 0 h 52"/>
                <a:gd name="T30" fmla="*/ 2147483647 w 134"/>
                <a:gd name="T31" fmla="*/ 2147483647 h 52"/>
                <a:gd name="T32" fmla="*/ 0 w 134"/>
                <a:gd name="T33" fmla="*/ 2147483647 h 52"/>
                <a:gd name="T34" fmla="*/ 0 w 134"/>
                <a:gd name="T35" fmla="*/ 2147483647 h 52"/>
                <a:gd name="T36" fmla="*/ 0 w 134"/>
                <a:gd name="T37" fmla="*/ 2147483647 h 5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4"/>
                <a:gd name="T58" fmla="*/ 0 h 52"/>
                <a:gd name="T59" fmla="*/ 134 w 134"/>
                <a:gd name="T60" fmla="*/ 52 h 5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4" h="52">
                  <a:moveTo>
                    <a:pt x="0" y="22"/>
                  </a:moveTo>
                  <a:lnTo>
                    <a:pt x="7" y="22"/>
                  </a:lnTo>
                  <a:lnTo>
                    <a:pt x="22" y="6"/>
                  </a:lnTo>
                  <a:lnTo>
                    <a:pt x="44" y="13"/>
                  </a:lnTo>
                  <a:lnTo>
                    <a:pt x="35" y="13"/>
                  </a:lnTo>
                  <a:lnTo>
                    <a:pt x="44" y="13"/>
                  </a:lnTo>
                  <a:lnTo>
                    <a:pt x="77" y="22"/>
                  </a:lnTo>
                  <a:lnTo>
                    <a:pt x="86" y="45"/>
                  </a:lnTo>
                  <a:lnTo>
                    <a:pt x="99" y="45"/>
                  </a:lnTo>
                  <a:lnTo>
                    <a:pt x="94" y="52"/>
                  </a:lnTo>
                  <a:lnTo>
                    <a:pt x="134" y="52"/>
                  </a:lnTo>
                  <a:lnTo>
                    <a:pt x="127" y="45"/>
                  </a:lnTo>
                  <a:lnTo>
                    <a:pt x="121" y="45"/>
                  </a:lnTo>
                  <a:lnTo>
                    <a:pt x="121" y="28"/>
                  </a:lnTo>
                  <a:lnTo>
                    <a:pt x="44" y="0"/>
                  </a:lnTo>
                  <a:lnTo>
                    <a:pt x="14" y="6"/>
                  </a:lnTo>
                  <a:lnTo>
                    <a:pt x="0" y="22"/>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nvGrpSpPr>
            <p:cNvPr id="291" name="S_BHS">
              <a:extLst>
                <a:ext uri="{FF2B5EF4-FFF2-40B4-BE49-F238E27FC236}">
                  <a16:creationId xmlns:a16="http://schemas.microsoft.com/office/drawing/2014/main" xmlns="" id="{4D6E1A66-E1D1-45B3-82BF-1D3408607D1F}"/>
                </a:ext>
              </a:extLst>
            </p:cNvPr>
            <p:cNvGrpSpPr>
              <a:grpSpLocks/>
            </p:cNvGrpSpPr>
            <p:nvPr/>
          </p:nvGrpSpPr>
          <p:grpSpPr bwMode="auto">
            <a:xfrm>
              <a:off x="2532538" y="3505200"/>
              <a:ext cx="75912" cy="76200"/>
              <a:chOff x="2532538" y="3505200"/>
              <a:chExt cx="8" cy="8"/>
            </a:xfrm>
            <a:solidFill>
              <a:schemeClr val="bg1">
                <a:lumMod val="75000"/>
              </a:schemeClr>
            </a:solidFill>
          </p:grpSpPr>
          <p:sp>
            <p:nvSpPr>
              <p:cNvPr id="483" name="Freeform 66">
                <a:extLst>
                  <a:ext uri="{FF2B5EF4-FFF2-40B4-BE49-F238E27FC236}">
                    <a16:creationId xmlns:a16="http://schemas.microsoft.com/office/drawing/2014/main" xmlns="" id="{AA2FB1DE-A6B9-4741-AD9E-9781FB5E1C75}"/>
                  </a:ext>
                </a:extLst>
              </p:cNvPr>
              <p:cNvSpPr>
                <a:spLocks/>
              </p:cNvSpPr>
              <p:nvPr/>
            </p:nvSpPr>
            <p:spPr bwMode="auto">
              <a:xfrm>
                <a:off x="2532540" y="3505200"/>
                <a:ext cx="6" cy="6"/>
              </a:xfrm>
              <a:custGeom>
                <a:avLst/>
                <a:gdLst>
                  <a:gd name="T0" fmla="*/ 0 w 25"/>
                  <a:gd name="T1" fmla="*/ 0 h 27"/>
                  <a:gd name="T2" fmla="*/ 0 w 25"/>
                  <a:gd name="T3" fmla="*/ 0 h 27"/>
                  <a:gd name="T4" fmla="*/ 1 w 25"/>
                  <a:gd name="T5" fmla="*/ 1 h 27"/>
                  <a:gd name="T6" fmla="*/ 1 w 25"/>
                  <a:gd name="T7" fmla="*/ 0 h 27"/>
                  <a:gd name="T8" fmla="*/ 0 w 25"/>
                  <a:gd name="T9" fmla="*/ 0 h 27"/>
                  <a:gd name="T10" fmla="*/ 0 w 25"/>
                  <a:gd name="T11" fmla="*/ 0 h 27"/>
                  <a:gd name="T12" fmla="*/ 0 w 25"/>
                  <a:gd name="T13" fmla="*/ 0 h 27"/>
                  <a:gd name="T14" fmla="*/ 0 60000 65536"/>
                  <a:gd name="T15" fmla="*/ 0 60000 65536"/>
                  <a:gd name="T16" fmla="*/ 0 60000 65536"/>
                  <a:gd name="T17" fmla="*/ 0 60000 65536"/>
                  <a:gd name="T18" fmla="*/ 0 60000 65536"/>
                  <a:gd name="T19" fmla="*/ 0 60000 65536"/>
                  <a:gd name="T20" fmla="*/ 0 60000 65536"/>
                  <a:gd name="T21" fmla="*/ 0 w 25"/>
                  <a:gd name="T22" fmla="*/ 0 h 27"/>
                  <a:gd name="T23" fmla="*/ 25 w 25"/>
                  <a:gd name="T24" fmla="*/ 27 h 2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 h="27">
                    <a:moveTo>
                      <a:pt x="0" y="0"/>
                    </a:moveTo>
                    <a:lnTo>
                      <a:pt x="0" y="10"/>
                    </a:lnTo>
                    <a:lnTo>
                      <a:pt x="25" y="27"/>
                    </a:lnTo>
                    <a:lnTo>
                      <a:pt x="25" y="10"/>
                    </a:lnTo>
                    <a:lnTo>
                      <a:pt x="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84" name="Freeform 67">
                <a:extLst>
                  <a:ext uri="{FF2B5EF4-FFF2-40B4-BE49-F238E27FC236}">
                    <a16:creationId xmlns:a16="http://schemas.microsoft.com/office/drawing/2014/main" xmlns="" id="{F99C890D-4175-45B4-8BCD-1307B976FD11}"/>
                  </a:ext>
                </a:extLst>
              </p:cNvPr>
              <p:cNvSpPr>
                <a:spLocks/>
              </p:cNvSpPr>
              <p:nvPr/>
            </p:nvSpPr>
            <p:spPr bwMode="auto">
              <a:xfrm>
                <a:off x="2532538" y="3505201"/>
                <a:ext cx="5" cy="7"/>
              </a:xfrm>
              <a:custGeom>
                <a:avLst/>
                <a:gdLst>
                  <a:gd name="T0" fmla="*/ 0 w 22"/>
                  <a:gd name="T1" fmla="*/ 0 h 34"/>
                  <a:gd name="T2" fmla="*/ 0 w 22"/>
                  <a:gd name="T3" fmla="*/ 0 h 34"/>
                  <a:gd name="T4" fmla="*/ 1 w 22"/>
                  <a:gd name="T5" fmla="*/ 1 h 34"/>
                  <a:gd name="T6" fmla="*/ 1 w 22"/>
                  <a:gd name="T7" fmla="*/ 0 h 34"/>
                  <a:gd name="T8" fmla="*/ 0 w 22"/>
                  <a:gd name="T9" fmla="*/ 0 h 34"/>
                  <a:gd name="T10" fmla="*/ 0 w 22"/>
                  <a:gd name="T11" fmla="*/ 0 h 34"/>
                  <a:gd name="T12" fmla="*/ 0 w 22"/>
                  <a:gd name="T13" fmla="*/ 0 h 34"/>
                  <a:gd name="T14" fmla="*/ 0 60000 65536"/>
                  <a:gd name="T15" fmla="*/ 0 60000 65536"/>
                  <a:gd name="T16" fmla="*/ 0 60000 65536"/>
                  <a:gd name="T17" fmla="*/ 0 60000 65536"/>
                  <a:gd name="T18" fmla="*/ 0 60000 65536"/>
                  <a:gd name="T19" fmla="*/ 0 60000 65536"/>
                  <a:gd name="T20" fmla="*/ 0 60000 65536"/>
                  <a:gd name="T21" fmla="*/ 0 w 22"/>
                  <a:gd name="T22" fmla="*/ 0 h 34"/>
                  <a:gd name="T23" fmla="*/ 22 w 22"/>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 h="34">
                    <a:moveTo>
                      <a:pt x="0" y="0"/>
                    </a:moveTo>
                    <a:lnTo>
                      <a:pt x="0" y="10"/>
                    </a:lnTo>
                    <a:lnTo>
                      <a:pt x="22" y="34"/>
                    </a:lnTo>
                    <a:lnTo>
                      <a:pt x="22" y="10"/>
                    </a:lnTo>
                    <a:lnTo>
                      <a:pt x="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sp>
          <p:nvSpPr>
            <p:cNvPr id="292" name="S_EGY">
              <a:extLst>
                <a:ext uri="{FF2B5EF4-FFF2-40B4-BE49-F238E27FC236}">
                  <a16:creationId xmlns:a16="http://schemas.microsoft.com/office/drawing/2014/main" xmlns="" id="{1DBE9E98-91E4-4256-84E5-08FD17B9F957}"/>
                </a:ext>
              </a:extLst>
            </p:cNvPr>
            <p:cNvSpPr>
              <a:spLocks/>
            </p:cNvSpPr>
            <p:nvPr/>
          </p:nvSpPr>
          <p:spPr bwMode="auto">
            <a:xfrm>
              <a:off x="5425657" y="3276600"/>
              <a:ext cx="338976" cy="352425"/>
            </a:xfrm>
            <a:custGeom>
              <a:avLst/>
              <a:gdLst>
                <a:gd name="T0" fmla="*/ 703410692 w 158"/>
                <a:gd name="T1" fmla="*/ 672477566 h 167"/>
                <a:gd name="T2" fmla="*/ 565399825 w 158"/>
                <a:gd name="T3" fmla="*/ 743732810 h 167"/>
                <a:gd name="T4" fmla="*/ 543139536 w 158"/>
                <a:gd name="T5" fmla="*/ 703651340 h 167"/>
                <a:gd name="T6" fmla="*/ 31164229 w 158"/>
                <a:gd name="T7" fmla="*/ 703651340 h 167"/>
                <a:gd name="T8" fmla="*/ 31164229 w 158"/>
                <a:gd name="T9" fmla="*/ 231581192 h 167"/>
                <a:gd name="T10" fmla="*/ 0 w 158"/>
                <a:gd name="T11" fmla="*/ 164778741 h 167"/>
                <a:gd name="T12" fmla="*/ 31164229 w 158"/>
                <a:gd name="T13" fmla="*/ 0 h 167"/>
                <a:gd name="T14" fmla="*/ 31164229 w 158"/>
                <a:gd name="T15" fmla="*/ 66802467 h 167"/>
                <a:gd name="T16" fmla="*/ 155819059 w 158"/>
                <a:gd name="T17" fmla="*/ 66802467 h 167"/>
                <a:gd name="T18" fmla="*/ 253761642 w 158"/>
                <a:gd name="T19" fmla="*/ 106883954 h 167"/>
                <a:gd name="T20" fmla="*/ 409580701 w 158"/>
                <a:gd name="T21" fmla="*/ 66802467 h 167"/>
                <a:gd name="T22" fmla="*/ 449648984 w 158"/>
                <a:gd name="T23" fmla="*/ 66802467 h 167"/>
                <a:gd name="T24" fmla="*/ 449648984 w 158"/>
                <a:gd name="T25" fmla="*/ 106883954 h 167"/>
                <a:gd name="T26" fmla="*/ 516427347 w 158"/>
                <a:gd name="T27" fmla="*/ 66802467 h 167"/>
                <a:gd name="T28" fmla="*/ 516427347 w 158"/>
                <a:gd name="T29" fmla="*/ 106883954 h 167"/>
                <a:gd name="T30" fmla="*/ 565399825 w 158"/>
                <a:gd name="T31" fmla="*/ 66802467 h 167"/>
                <a:gd name="T32" fmla="*/ 605468109 w 158"/>
                <a:gd name="T33" fmla="*/ 209313005 h 167"/>
                <a:gd name="T34" fmla="*/ 565399825 w 158"/>
                <a:gd name="T35" fmla="*/ 338465180 h 167"/>
                <a:gd name="T36" fmla="*/ 516427347 w 158"/>
                <a:gd name="T37" fmla="*/ 133604935 h 167"/>
                <a:gd name="T38" fmla="*/ 516427347 w 158"/>
                <a:gd name="T39" fmla="*/ 209313005 h 167"/>
                <a:gd name="T40" fmla="*/ 703410692 w 158"/>
                <a:gd name="T41" fmla="*/ 672477566 h 167"/>
                <a:gd name="T42" fmla="*/ 703410692 w 158"/>
                <a:gd name="T43" fmla="*/ 672477566 h 167"/>
                <a:gd name="T44" fmla="*/ 703410692 w 158"/>
                <a:gd name="T45" fmla="*/ 672477566 h 16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8"/>
                <a:gd name="T70" fmla="*/ 0 h 167"/>
                <a:gd name="T71" fmla="*/ 158 w 158"/>
                <a:gd name="T72" fmla="*/ 167 h 16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8" h="167">
                  <a:moveTo>
                    <a:pt x="158" y="151"/>
                  </a:moveTo>
                  <a:lnTo>
                    <a:pt x="127" y="167"/>
                  </a:lnTo>
                  <a:lnTo>
                    <a:pt x="122" y="158"/>
                  </a:lnTo>
                  <a:lnTo>
                    <a:pt x="7" y="158"/>
                  </a:lnTo>
                  <a:lnTo>
                    <a:pt x="7" y="52"/>
                  </a:lnTo>
                  <a:lnTo>
                    <a:pt x="0" y="37"/>
                  </a:lnTo>
                  <a:lnTo>
                    <a:pt x="7" y="0"/>
                  </a:lnTo>
                  <a:lnTo>
                    <a:pt x="7" y="15"/>
                  </a:lnTo>
                  <a:lnTo>
                    <a:pt x="35" y="15"/>
                  </a:lnTo>
                  <a:lnTo>
                    <a:pt x="57" y="24"/>
                  </a:lnTo>
                  <a:lnTo>
                    <a:pt x="92" y="15"/>
                  </a:lnTo>
                  <a:lnTo>
                    <a:pt x="101" y="15"/>
                  </a:lnTo>
                  <a:lnTo>
                    <a:pt x="101" y="24"/>
                  </a:lnTo>
                  <a:lnTo>
                    <a:pt x="116" y="15"/>
                  </a:lnTo>
                  <a:lnTo>
                    <a:pt x="116" y="24"/>
                  </a:lnTo>
                  <a:lnTo>
                    <a:pt x="127" y="15"/>
                  </a:lnTo>
                  <a:lnTo>
                    <a:pt x="136" y="47"/>
                  </a:lnTo>
                  <a:lnTo>
                    <a:pt x="127" y="76"/>
                  </a:lnTo>
                  <a:lnTo>
                    <a:pt x="116" y="30"/>
                  </a:lnTo>
                  <a:lnTo>
                    <a:pt x="116" y="47"/>
                  </a:lnTo>
                  <a:lnTo>
                    <a:pt x="158" y="151"/>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93" name="S_LBY">
              <a:extLst>
                <a:ext uri="{FF2B5EF4-FFF2-40B4-BE49-F238E27FC236}">
                  <a16:creationId xmlns:a16="http://schemas.microsoft.com/office/drawing/2014/main" xmlns="" id="{F651166A-1BF4-44C4-B60B-13DBEF7F5136}"/>
                </a:ext>
              </a:extLst>
            </p:cNvPr>
            <p:cNvSpPr>
              <a:spLocks/>
            </p:cNvSpPr>
            <p:nvPr/>
          </p:nvSpPr>
          <p:spPr bwMode="auto">
            <a:xfrm>
              <a:off x="5017632" y="3257550"/>
              <a:ext cx="429384" cy="438150"/>
            </a:xfrm>
            <a:custGeom>
              <a:avLst/>
              <a:gdLst>
                <a:gd name="T0" fmla="*/ 128024399 w 204"/>
                <a:gd name="T1" fmla="*/ 660102870 h 213"/>
                <a:gd name="T2" fmla="*/ 88292554 w 204"/>
                <a:gd name="T3" fmla="*/ 567011450 h 213"/>
                <a:gd name="T4" fmla="*/ 66220458 w 204"/>
                <a:gd name="T5" fmla="*/ 567011450 h 213"/>
                <a:gd name="T6" fmla="*/ 0 w 204"/>
                <a:gd name="T7" fmla="*/ 473919901 h 213"/>
                <a:gd name="T8" fmla="*/ 35317445 w 204"/>
                <a:gd name="T9" fmla="*/ 410447823 h 213"/>
                <a:gd name="T10" fmla="*/ 35317445 w 204"/>
                <a:gd name="T11" fmla="*/ 262348987 h 213"/>
                <a:gd name="T12" fmla="*/ 0 w 204"/>
                <a:gd name="T13" fmla="*/ 211570914 h 213"/>
                <a:gd name="T14" fmla="*/ 0 w 204"/>
                <a:gd name="T15" fmla="*/ 181951571 h 213"/>
                <a:gd name="T16" fmla="*/ 35317445 w 204"/>
                <a:gd name="T17" fmla="*/ 160794897 h 213"/>
                <a:gd name="T18" fmla="*/ 35317445 w 204"/>
                <a:gd name="T19" fmla="*/ 118479461 h 213"/>
                <a:gd name="T20" fmla="*/ 88292554 w 204"/>
                <a:gd name="T21" fmla="*/ 33850694 h 213"/>
                <a:gd name="T22" fmla="*/ 88292554 w 204"/>
                <a:gd name="T23" fmla="*/ 0 h 213"/>
                <a:gd name="T24" fmla="*/ 176585108 w 204"/>
                <a:gd name="T25" fmla="*/ 0 h 213"/>
                <a:gd name="T26" fmla="*/ 282537460 w 204"/>
                <a:gd name="T27" fmla="*/ 33850694 h 213"/>
                <a:gd name="T28" fmla="*/ 375244398 w 204"/>
                <a:gd name="T29" fmla="*/ 33850694 h 213"/>
                <a:gd name="T30" fmla="*/ 375244398 w 204"/>
                <a:gd name="T31" fmla="*/ 118479461 h 213"/>
                <a:gd name="T32" fmla="*/ 591561417 w 204"/>
                <a:gd name="T33" fmla="*/ 181951571 h 213"/>
                <a:gd name="T34" fmla="*/ 622464429 w 204"/>
                <a:gd name="T35" fmla="*/ 160794897 h 213"/>
                <a:gd name="T36" fmla="*/ 622464429 w 204"/>
                <a:gd name="T37" fmla="*/ 71934779 h 213"/>
                <a:gd name="T38" fmla="*/ 719585783 w 204"/>
                <a:gd name="T39" fmla="*/ 0 h 213"/>
                <a:gd name="T40" fmla="*/ 812292720 w 204"/>
                <a:gd name="T41" fmla="*/ 33850694 h 213"/>
                <a:gd name="T42" fmla="*/ 812292720 w 204"/>
                <a:gd name="T43" fmla="*/ 71934779 h 213"/>
                <a:gd name="T44" fmla="*/ 900585241 w 204"/>
                <a:gd name="T45" fmla="*/ 71934779 h 213"/>
                <a:gd name="T46" fmla="*/ 878511060 w 204"/>
                <a:gd name="T47" fmla="*/ 211570914 h 213"/>
                <a:gd name="T48" fmla="*/ 900585241 w 204"/>
                <a:gd name="T49" fmla="*/ 283505725 h 213"/>
                <a:gd name="T50" fmla="*/ 900585241 w 204"/>
                <a:gd name="T51" fmla="*/ 846283654 h 213"/>
                <a:gd name="T52" fmla="*/ 878511060 w 204"/>
                <a:gd name="T53" fmla="*/ 880136389 h 213"/>
                <a:gd name="T54" fmla="*/ 843195733 w 204"/>
                <a:gd name="T55" fmla="*/ 901293062 h 213"/>
                <a:gd name="T56" fmla="*/ 414976242 w 204"/>
                <a:gd name="T57" fmla="*/ 660102870 h 213"/>
                <a:gd name="T58" fmla="*/ 309023956 w 204"/>
                <a:gd name="T59" fmla="*/ 689722213 h 213"/>
                <a:gd name="T60" fmla="*/ 282537460 w 204"/>
                <a:gd name="T61" fmla="*/ 660102870 h 213"/>
                <a:gd name="T62" fmla="*/ 128024399 w 204"/>
                <a:gd name="T63" fmla="*/ 660102870 h 213"/>
                <a:gd name="T64" fmla="*/ 128024399 w 204"/>
                <a:gd name="T65" fmla="*/ 660102870 h 213"/>
                <a:gd name="T66" fmla="*/ 128024399 w 204"/>
                <a:gd name="T67" fmla="*/ 660102870 h 21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04"/>
                <a:gd name="T103" fmla="*/ 0 h 213"/>
                <a:gd name="T104" fmla="*/ 204 w 204"/>
                <a:gd name="T105" fmla="*/ 213 h 21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04" h="213">
                  <a:moveTo>
                    <a:pt x="29" y="156"/>
                  </a:moveTo>
                  <a:lnTo>
                    <a:pt x="20" y="134"/>
                  </a:lnTo>
                  <a:lnTo>
                    <a:pt x="15" y="134"/>
                  </a:lnTo>
                  <a:lnTo>
                    <a:pt x="0" y="112"/>
                  </a:lnTo>
                  <a:lnTo>
                    <a:pt x="8" y="97"/>
                  </a:lnTo>
                  <a:lnTo>
                    <a:pt x="8" y="62"/>
                  </a:lnTo>
                  <a:lnTo>
                    <a:pt x="0" y="50"/>
                  </a:lnTo>
                  <a:lnTo>
                    <a:pt x="0" y="43"/>
                  </a:lnTo>
                  <a:lnTo>
                    <a:pt x="8" y="38"/>
                  </a:lnTo>
                  <a:lnTo>
                    <a:pt x="8" y="28"/>
                  </a:lnTo>
                  <a:lnTo>
                    <a:pt x="20" y="8"/>
                  </a:lnTo>
                  <a:lnTo>
                    <a:pt x="20" y="0"/>
                  </a:lnTo>
                  <a:lnTo>
                    <a:pt x="40" y="0"/>
                  </a:lnTo>
                  <a:lnTo>
                    <a:pt x="64" y="8"/>
                  </a:lnTo>
                  <a:lnTo>
                    <a:pt x="85" y="8"/>
                  </a:lnTo>
                  <a:lnTo>
                    <a:pt x="85" y="28"/>
                  </a:lnTo>
                  <a:lnTo>
                    <a:pt x="134" y="43"/>
                  </a:lnTo>
                  <a:lnTo>
                    <a:pt x="141" y="38"/>
                  </a:lnTo>
                  <a:lnTo>
                    <a:pt x="141" y="17"/>
                  </a:lnTo>
                  <a:lnTo>
                    <a:pt x="163" y="0"/>
                  </a:lnTo>
                  <a:lnTo>
                    <a:pt x="184" y="8"/>
                  </a:lnTo>
                  <a:lnTo>
                    <a:pt x="184" y="17"/>
                  </a:lnTo>
                  <a:lnTo>
                    <a:pt x="204" y="17"/>
                  </a:lnTo>
                  <a:lnTo>
                    <a:pt x="199" y="50"/>
                  </a:lnTo>
                  <a:lnTo>
                    <a:pt x="204" y="67"/>
                  </a:lnTo>
                  <a:lnTo>
                    <a:pt x="204" y="200"/>
                  </a:lnTo>
                  <a:lnTo>
                    <a:pt x="199" y="208"/>
                  </a:lnTo>
                  <a:lnTo>
                    <a:pt x="191" y="213"/>
                  </a:lnTo>
                  <a:lnTo>
                    <a:pt x="94" y="156"/>
                  </a:lnTo>
                  <a:lnTo>
                    <a:pt x="70" y="163"/>
                  </a:lnTo>
                  <a:lnTo>
                    <a:pt x="64" y="156"/>
                  </a:lnTo>
                  <a:lnTo>
                    <a:pt x="29" y="156"/>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94" name="S_DZA">
              <a:extLst>
                <a:ext uri="{FF2B5EF4-FFF2-40B4-BE49-F238E27FC236}">
                  <a16:creationId xmlns:a16="http://schemas.microsoft.com/office/drawing/2014/main" xmlns="" id="{C2CECE43-6EE4-4B83-A12C-7EA697EBDD2A}"/>
                </a:ext>
              </a:extLst>
            </p:cNvPr>
            <p:cNvSpPr>
              <a:spLocks/>
            </p:cNvSpPr>
            <p:nvPr/>
          </p:nvSpPr>
          <p:spPr bwMode="auto">
            <a:xfrm>
              <a:off x="4507854" y="3095625"/>
              <a:ext cx="576201" cy="600075"/>
            </a:xfrm>
            <a:custGeom>
              <a:avLst/>
              <a:gdLst>
                <a:gd name="T0" fmla="*/ 2147483647 w 275"/>
                <a:gd name="T1" fmla="*/ 2147483647 h 287"/>
                <a:gd name="T2" fmla="*/ 2147483647 w 275"/>
                <a:gd name="T3" fmla="*/ 2147483647 h 287"/>
                <a:gd name="T4" fmla="*/ 2147483647 w 275"/>
                <a:gd name="T5" fmla="*/ 2147483647 h 287"/>
                <a:gd name="T6" fmla="*/ 2147483647 w 275"/>
                <a:gd name="T7" fmla="*/ 2147483647 h 287"/>
                <a:gd name="T8" fmla="*/ 2147483647 w 275"/>
                <a:gd name="T9" fmla="*/ 2147483647 h 287"/>
                <a:gd name="T10" fmla="*/ 0 w 275"/>
                <a:gd name="T11" fmla="*/ 2147483647 h 287"/>
                <a:gd name="T12" fmla="*/ 0 w 275"/>
                <a:gd name="T13" fmla="*/ 2147483647 h 287"/>
                <a:gd name="T14" fmla="*/ 2147483647 w 275"/>
                <a:gd name="T15" fmla="*/ 2147483647 h 287"/>
                <a:gd name="T16" fmla="*/ 2147483647 w 275"/>
                <a:gd name="T17" fmla="*/ 2147483647 h 287"/>
                <a:gd name="T18" fmla="*/ 2147483647 w 275"/>
                <a:gd name="T19" fmla="*/ 2147483647 h 287"/>
                <a:gd name="T20" fmla="*/ 2147483647 w 275"/>
                <a:gd name="T21" fmla="*/ 2147483647 h 287"/>
                <a:gd name="T22" fmla="*/ 2147483647 w 275"/>
                <a:gd name="T23" fmla="*/ 2147483647 h 287"/>
                <a:gd name="T24" fmla="*/ 2147483647 w 275"/>
                <a:gd name="T25" fmla="*/ 2147483647 h 287"/>
                <a:gd name="T26" fmla="*/ 2147483647 w 275"/>
                <a:gd name="T27" fmla="*/ 2147483647 h 287"/>
                <a:gd name="T28" fmla="*/ 2147483647 w 275"/>
                <a:gd name="T29" fmla="*/ 2147483647 h 287"/>
                <a:gd name="T30" fmla="*/ 2147483647 w 275"/>
                <a:gd name="T31" fmla="*/ 2147483647 h 287"/>
                <a:gd name="T32" fmla="*/ 2147483647 w 275"/>
                <a:gd name="T33" fmla="*/ 2147483647 h 287"/>
                <a:gd name="T34" fmla="*/ 2147483647 w 275"/>
                <a:gd name="T35" fmla="*/ 2147483647 h 287"/>
                <a:gd name="T36" fmla="*/ 2147483647 w 275"/>
                <a:gd name="T37" fmla="*/ 2147483647 h 287"/>
                <a:gd name="T38" fmla="*/ 2147483647 w 275"/>
                <a:gd name="T39" fmla="*/ 2147483647 h 287"/>
                <a:gd name="T40" fmla="*/ 2147483647 w 275"/>
                <a:gd name="T41" fmla="*/ 2147483647 h 287"/>
                <a:gd name="T42" fmla="*/ 2147483647 w 275"/>
                <a:gd name="T43" fmla="*/ 2147483647 h 287"/>
                <a:gd name="T44" fmla="*/ 2147483647 w 275"/>
                <a:gd name="T45" fmla="*/ 2147483647 h 287"/>
                <a:gd name="T46" fmla="*/ 2147483647 w 275"/>
                <a:gd name="T47" fmla="*/ 0 h 287"/>
                <a:gd name="T48" fmla="*/ 2147483647 w 275"/>
                <a:gd name="T49" fmla="*/ 2147483647 h 287"/>
                <a:gd name="T50" fmla="*/ 2147483647 w 275"/>
                <a:gd name="T51" fmla="*/ 0 h 287"/>
                <a:gd name="T52" fmla="*/ 2147483647 w 275"/>
                <a:gd name="T53" fmla="*/ 2147483647 h 287"/>
                <a:gd name="T54" fmla="*/ 2147483647 w 275"/>
                <a:gd name="T55" fmla="*/ 0 h 287"/>
                <a:gd name="T56" fmla="*/ 2147483647 w 275"/>
                <a:gd name="T57" fmla="*/ 2147483647 h 287"/>
                <a:gd name="T58" fmla="*/ 2147483647 w 275"/>
                <a:gd name="T59" fmla="*/ 2147483647 h 287"/>
                <a:gd name="T60" fmla="*/ 2147483647 w 275"/>
                <a:gd name="T61" fmla="*/ 2147483647 h 287"/>
                <a:gd name="T62" fmla="*/ 2147483647 w 275"/>
                <a:gd name="T63" fmla="*/ 2147483647 h 287"/>
                <a:gd name="T64" fmla="*/ 2147483647 w 275"/>
                <a:gd name="T65" fmla="*/ 2147483647 h 28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75"/>
                <a:gd name="T100" fmla="*/ 0 h 287"/>
                <a:gd name="T101" fmla="*/ 275 w 275"/>
                <a:gd name="T102" fmla="*/ 287 h 28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75" h="287">
                  <a:moveTo>
                    <a:pt x="87" y="33"/>
                  </a:moveTo>
                  <a:lnTo>
                    <a:pt x="94" y="33"/>
                  </a:lnTo>
                  <a:lnTo>
                    <a:pt x="101" y="79"/>
                  </a:lnTo>
                  <a:lnTo>
                    <a:pt x="65" y="87"/>
                  </a:lnTo>
                  <a:lnTo>
                    <a:pt x="65" y="101"/>
                  </a:lnTo>
                  <a:lnTo>
                    <a:pt x="0" y="138"/>
                  </a:lnTo>
                  <a:lnTo>
                    <a:pt x="0" y="163"/>
                  </a:lnTo>
                  <a:lnTo>
                    <a:pt x="129" y="257"/>
                  </a:lnTo>
                  <a:lnTo>
                    <a:pt x="136" y="274"/>
                  </a:lnTo>
                  <a:lnTo>
                    <a:pt x="166" y="287"/>
                  </a:lnTo>
                  <a:lnTo>
                    <a:pt x="188" y="287"/>
                  </a:lnTo>
                  <a:lnTo>
                    <a:pt x="275" y="228"/>
                  </a:lnTo>
                  <a:lnTo>
                    <a:pt x="265" y="207"/>
                  </a:lnTo>
                  <a:lnTo>
                    <a:pt x="260" y="207"/>
                  </a:lnTo>
                  <a:lnTo>
                    <a:pt x="243" y="185"/>
                  </a:lnTo>
                  <a:lnTo>
                    <a:pt x="251" y="170"/>
                  </a:lnTo>
                  <a:lnTo>
                    <a:pt x="251" y="134"/>
                  </a:lnTo>
                  <a:lnTo>
                    <a:pt x="243" y="124"/>
                  </a:lnTo>
                  <a:lnTo>
                    <a:pt x="243" y="87"/>
                  </a:lnTo>
                  <a:lnTo>
                    <a:pt x="221" y="79"/>
                  </a:lnTo>
                  <a:lnTo>
                    <a:pt x="215" y="65"/>
                  </a:lnTo>
                  <a:lnTo>
                    <a:pt x="230" y="42"/>
                  </a:lnTo>
                  <a:lnTo>
                    <a:pt x="221" y="6"/>
                  </a:lnTo>
                  <a:lnTo>
                    <a:pt x="230" y="0"/>
                  </a:lnTo>
                  <a:lnTo>
                    <a:pt x="221" y="6"/>
                  </a:lnTo>
                  <a:lnTo>
                    <a:pt x="201" y="0"/>
                  </a:lnTo>
                  <a:lnTo>
                    <a:pt x="188" y="6"/>
                  </a:lnTo>
                  <a:lnTo>
                    <a:pt x="173" y="0"/>
                  </a:lnTo>
                  <a:lnTo>
                    <a:pt x="151" y="6"/>
                  </a:lnTo>
                  <a:lnTo>
                    <a:pt x="129" y="6"/>
                  </a:lnTo>
                  <a:lnTo>
                    <a:pt x="87" y="33"/>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95" name="S_MLI">
              <a:extLst>
                <a:ext uri="{FF2B5EF4-FFF2-40B4-BE49-F238E27FC236}">
                  <a16:creationId xmlns:a16="http://schemas.microsoft.com/office/drawing/2014/main" xmlns="" id="{FDC71C46-58B5-40E7-A436-B929182CFEA6}"/>
                </a:ext>
              </a:extLst>
            </p:cNvPr>
            <p:cNvSpPr>
              <a:spLocks/>
            </p:cNvSpPr>
            <p:nvPr/>
          </p:nvSpPr>
          <p:spPr bwMode="auto">
            <a:xfrm>
              <a:off x="4403475" y="3514725"/>
              <a:ext cx="467340" cy="476250"/>
            </a:xfrm>
            <a:custGeom>
              <a:avLst/>
              <a:gdLst>
                <a:gd name="T0" fmla="*/ 438039213 w 223"/>
                <a:gd name="T1" fmla="*/ 0 h 232"/>
                <a:gd name="T2" fmla="*/ 784089675 w 223"/>
                <a:gd name="T3" fmla="*/ 257053881 h 232"/>
                <a:gd name="T4" fmla="*/ 814751197 w 223"/>
                <a:gd name="T5" fmla="*/ 320263799 h 232"/>
                <a:gd name="T6" fmla="*/ 946162503 w 223"/>
                <a:gd name="T7" fmla="*/ 383473653 h 232"/>
                <a:gd name="T8" fmla="*/ 976826118 w 223"/>
                <a:gd name="T9" fmla="*/ 383473653 h 232"/>
                <a:gd name="T10" fmla="*/ 976826118 w 223"/>
                <a:gd name="T11" fmla="*/ 573103344 h 232"/>
                <a:gd name="T12" fmla="*/ 946162503 w 223"/>
                <a:gd name="T13" fmla="*/ 632098797 h 232"/>
                <a:gd name="T14" fmla="*/ 661439402 w 223"/>
                <a:gd name="T15" fmla="*/ 665811951 h 232"/>
                <a:gd name="T16" fmla="*/ 600112172 w 223"/>
                <a:gd name="T17" fmla="*/ 729021805 h 232"/>
                <a:gd name="T18" fmla="*/ 503744866 w 223"/>
                <a:gd name="T19" fmla="*/ 758518505 h 232"/>
                <a:gd name="T20" fmla="*/ 411756115 w 223"/>
                <a:gd name="T21" fmla="*/ 948148068 h 232"/>
                <a:gd name="T22" fmla="*/ 381094593 w 223"/>
                <a:gd name="T23" fmla="*/ 977646821 h 232"/>
                <a:gd name="T24" fmla="*/ 315388940 w 223"/>
                <a:gd name="T25" fmla="*/ 948148068 h 232"/>
                <a:gd name="T26" fmla="*/ 284725325 w 223"/>
                <a:gd name="T27" fmla="*/ 977646821 h 232"/>
                <a:gd name="T28" fmla="*/ 249681129 w 223"/>
                <a:gd name="T29" fmla="*/ 977646821 h 232"/>
                <a:gd name="T30" fmla="*/ 183975475 w 223"/>
                <a:gd name="T31" fmla="*/ 830157161 h 232"/>
                <a:gd name="T32" fmla="*/ 96369301 w 223"/>
                <a:gd name="T33" fmla="*/ 859655914 h 232"/>
                <a:gd name="T34" fmla="*/ 30663623 w 223"/>
                <a:gd name="T35" fmla="*/ 859655914 h 232"/>
                <a:gd name="T36" fmla="*/ 56944637 w 223"/>
                <a:gd name="T37" fmla="*/ 830157161 h 232"/>
                <a:gd name="T38" fmla="*/ 0 w 223"/>
                <a:gd name="T39" fmla="*/ 665811951 h 232"/>
                <a:gd name="T40" fmla="*/ 56944637 w 223"/>
                <a:gd name="T41" fmla="*/ 632098797 h 232"/>
                <a:gd name="T42" fmla="*/ 96369301 w 223"/>
                <a:gd name="T43" fmla="*/ 665811951 h 232"/>
                <a:gd name="T44" fmla="*/ 118269790 w 223"/>
                <a:gd name="T45" fmla="*/ 632098797 h 232"/>
                <a:gd name="T46" fmla="*/ 411756115 w 223"/>
                <a:gd name="T47" fmla="*/ 632098797 h 232"/>
                <a:gd name="T48" fmla="*/ 315388940 w 223"/>
                <a:gd name="T49" fmla="*/ 0 h 232"/>
                <a:gd name="T50" fmla="*/ 438039213 w 223"/>
                <a:gd name="T51" fmla="*/ 0 h 232"/>
                <a:gd name="T52" fmla="*/ 438039213 w 223"/>
                <a:gd name="T53" fmla="*/ 0 h 23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23"/>
                <a:gd name="T82" fmla="*/ 0 h 232"/>
                <a:gd name="T83" fmla="*/ 223 w 223"/>
                <a:gd name="T84" fmla="*/ 232 h 23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23" h="232">
                  <a:moveTo>
                    <a:pt x="100" y="0"/>
                  </a:moveTo>
                  <a:lnTo>
                    <a:pt x="179" y="61"/>
                  </a:lnTo>
                  <a:lnTo>
                    <a:pt x="186" y="76"/>
                  </a:lnTo>
                  <a:lnTo>
                    <a:pt x="216" y="91"/>
                  </a:lnTo>
                  <a:lnTo>
                    <a:pt x="223" y="91"/>
                  </a:lnTo>
                  <a:lnTo>
                    <a:pt x="223" y="136"/>
                  </a:lnTo>
                  <a:lnTo>
                    <a:pt x="216" y="150"/>
                  </a:lnTo>
                  <a:lnTo>
                    <a:pt x="151" y="158"/>
                  </a:lnTo>
                  <a:lnTo>
                    <a:pt x="137" y="173"/>
                  </a:lnTo>
                  <a:lnTo>
                    <a:pt x="115" y="180"/>
                  </a:lnTo>
                  <a:lnTo>
                    <a:pt x="94" y="225"/>
                  </a:lnTo>
                  <a:lnTo>
                    <a:pt x="87" y="232"/>
                  </a:lnTo>
                  <a:lnTo>
                    <a:pt x="72" y="225"/>
                  </a:lnTo>
                  <a:lnTo>
                    <a:pt x="65" y="232"/>
                  </a:lnTo>
                  <a:lnTo>
                    <a:pt x="57" y="232"/>
                  </a:lnTo>
                  <a:lnTo>
                    <a:pt x="42" y="197"/>
                  </a:lnTo>
                  <a:lnTo>
                    <a:pt x="22" y="204"/>
                  </a:lnTo>
                  <a:lnTo>
                    <a:pt x="7" y="204"/>
                  </a:lnTo>
                  <a:lnTo>
                    <a:pt x="13" y="197"/>
                  </a:lnTo>
                  <a:lnTo>
                    <a:pt x="0" y="158"/>
                  </a:lnTo>
                  <a:lnTo>
                    <a:pt x="13" y="150"/>
                  </a:lnTo>
                  <a:lnTo>
                    <a:pt x="22" y="158"/>
                  </a:lnTo>
                  <a:lnTo>
                    <a:pt x="27" y="150"/>
                  </a:lnTo>
                  <a:lnTo>
                    <a:pt x="94" y="150"/>
                  </a:lnTo>
                  <a:lnTo>
                    <a:pt x="72" y="0"/>
                  </a:lnTo>
                  <a:lnTo>
                    <a:pt x="10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96" name="S_CIV">
              <a:extLst>
                <a:ext uri="{FF2B5EF4-FFF2-40B4-BE49-F238E27FC236}">
                  <a16:creationId xmlns:a16="http://schemas.microsoft.com/office/drawing/2014/main" xmlns="" id="{D47E2317-76AF-418B-BEA3-C13DD9B00C34}"/>
                </a:ext>
              </a:extLst>
            </p:cNvPr>
            <p:cNvSpPr>
              <a:spLocks/>
            </p:cNvSpPr>
            <p:nvPr/>
          </p:nvSpPr>
          <p:spPr bwMode="auto">
            <a:xfrm>
              <a:off x="4507854" y="3981450"/>
              <a:ext cx="180290" cy="190500"/>
            </a:xfrm>
            <a:custGeom>
              <a:avLst/>
              <a:gdLst>
                <a:gd name="T0" fmla="*/ 349051813 w 85"/>
                <a:gd name="T1" fmla="*/ 339032225 h 89"/>
                <a:gd name="T2" fmla="*/ 349051813 w 85"/>
                <a:gd name="T3" fmla="*/ 247401690 h 89"/>
                <a:gd name="T4" fmla="*/ 385317061 w 85"/>
                <a:gd name="T5" fmla="*/ 146607960 h 89"/>
                <a:gd name="T6" fmla="*/ 349051813 w 85"/>
                <a:gd name="T7" fmla="*/ 77886681 h 89"/>
                <a:gd name="T8" fmla="*/ 285587097 w 85"/>
                <a:gd name="T9" fmla="*/ 36653060 h 89"/>
                <a:gd name="T10" fmla="*/ 217591554 w 85"/>
                <a:gd name="T11" fmla="*/ 36653060 h 89"/>
                <a:gd name="T12" fmla="*/ 190392086 w 85"/>
                <a:gd name="T13" fmla="*/ 0 h 89"/>
                <a:gd name="T14" fmla="*/ 167725507 w 85"/>
                <a:gd name="T15" fmla="*/ 36653060 h 89"/>
                <a:gd name="T16" fmla="*/ 90662088 w 85"/>
                <a:gd name="T17" fmla="*/ 0 h 89"/>
                <a:gd name="T18" fmla="*/ 67997623 w 85"/>
                <a:gd name="T19" fmla="*/ 36653060 h 89"/>
                <a:gd name="T20" fmla="*/ 27199476 w 85"/>
                <a:gd name="T21" fmla="*/ 36653060 h 89"/>
                <a:gd name="T22" fmla="*/ 27199476 w 85"/>
                <a:gd name="T23" fmla="*/ 215331347 h 89"/>
                <a:gd name="T24" fmla="*/ 0 w 85"/>
                <a:gd name="T25" fmla="*/ 215331347 h 89"/>
                <a:gd name="T26" fmla="*/ 0 w 85"/>
                <a:gd name="T27" fmla="*/ 284054800 h 89"/>
                <a:gd name="T28" fmla="*/ 67997623 w 85"/>
                <a:gd name="T29" fmla="*/ 316125143 h 89"/>
                <a:gd name="T30" fmla="*/ 67997623 w 85"/>
                <a:gd name="T31" fmla="*/ 407755612 h 89"/>
                <a:gd name="T32" fmla="*/ 167725507 w 85"/>
                <a:gd name="T33" fmla="*/ 339032225 h 89"/>
                <a:gd name="T34" fmla="*/ 349051813 w 85"/>
                <a:gd name="T35" fmla="*/ 339032225 h 89"/>
                <a:gd name="T36" fmla="*/ 349051813 w 85"/>
                <a:gd name="T37" fmla="*/ 339032225 h 8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5"/>
                <a:gd name="T58" fmla="*/ 0 h 89"/>
                <a:gd name="T59" fmla="*/ 85 w 85"/>
                <a:gd name="T60" fmla="*/ 89 h 8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5" h="89">
                  <a:moveTo>
                    <a:pt x="77" y="74"/>
                  </a:moveTo>
                  <a:lnTo>
                    <a:pt x="77" y="54"/>
                  </a:lnTo>
                  <a:lnTo>
                    <a:pt x="85" y="32"/>
                  </a:lnTo>
                  <a:lnTo>
                    <a:pt x="77" y="17"/>
                  </a:lnTo>
                  <a:lnTo>
                    <a:pt x="63" y="8"/>
                  </a:lnTo>
                  <a:lnTo>
                    <a:pt x="48" y="8"/>
                  </a:lnTo>
                  <a:lnTo>
                    <a:pt x="42" y="0"/>
                  </a:lnTo>
                  <a:lnTo>
                    <a:pt x="37" y="8"/>
                  </a:lnTo>
                  <a:lnTo>
                    <a:pt x="20" y="0"/>
                  </a:lnTo>
                  <a:lnTo>
                    <a:pt x="15" y="8"/>
                  </a:lnTo>
                  <a:lnTo>
                    <a:pt x="6" y="8"/>
                  </a:lnTo>
                  <a:lnTo>
                    <a:pt x="6" y="47"/>
                  </a:lnTo>
                  <a:lnTo>
                    <a:pt x="0" y="47"/>
                  </a:lnTo>
                  <a:lnTo>
                    <a:pt x="0" y="62"/>
                  </a:lnTo>
                  <a:lnTo>
                    <a:pt x="15" y="69"/>
                  </a:lnTo>
                  <a:lnTo>
                    <a:pt x="15" y="89"/>
                  </a:lnTo>
                  <a:lnTo>
                    <a:pt x="37" y="74"/>
                  </a:lnTo>
                  <a:lnTo>
                    <a:pt x="77" y="74"/>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97" name="S_GHA">
              <a:extLst>
                <a:ext uri="{FF2B5EF4-FFF2-40B4-BE49-F238E27FC236}">
                  <a16:creationId xmlns:a16="http://schemas.microsoft.com/office/drawing/2014/main" xmlns="" id="{255545BC-F5FC-4BC4-9367-AB701E2A6B98}"/>
                </a:ext>
              </a:extLst>
            </p:cNvPr>
            <p:cNvSpPr>
              <a:spLocks/>
            </p:cNvSpPr>
            <p:nvPr/>
          </p:nvSpPr>
          <p:spPr bwMode="auto">
            <a:xfrm>
              <a:off x="4678655" y="3962400"/>
              <a:ext cx="85401" cy="180975"/>
            </a:xfrm>
            <a:custGeom>
              <a:avLst/>
              <a:gdLst>
                <a:gd name="T0" fmla="*/ 0 w 46"/>
                <a:gd name="T1" fmla="*/ 129813146 h 87"/>
                <a:gd name="T2" fmla="*/ 0 w 46"/>
                <a:gd name="T3" fmla="*/ 0 h 87"/>
                <a:gd name="T4" fmla="*/ 90296378 w 46"/>
                <a:gd name="T5" fmla="*/ 0 h 87"/>
                <a:gd name="T6" fmla="*/ 159755997 w 46"/>
                <a:gd name="T7" fmla="*/ 281262224 h 87"/>
                <a:gd name="T8" fmla="*/ 159755997 w 46"/>
                <a:gd name="T9" fmla="*/ 320207198 h 87"/>
                <a:gd name="T10" fmla="*/ 27784216 w 46"/>
                <a:gd name="T11" fmla="*/ 376459201 h 87"/>
                <a:gd name="T12" fmla="*/ 0 w 46"/>
                <a:gd name="T13" fmla="*/ 376459201 h 87"/>
                <a:gd name="T14" fmla="*/ 0 w 46"/>
                <a:gd name="T15" fmla="*/ 281262224 h 87"/>
                <a:gd name="T16" fmla="*/ 27784216 w 46"/>
                <a:gd name="T17" fmla="*/ 186065182 h 87"/>
                <a:gd name="T18" fmla="*/ 0 w 46"/>
                <a:gd name="T19" fmla="*/ 129813146 h 87"/>
                <a:gd name="T20" fmla="*/ 0 w 46"/>
                <a:gd name="T21" fmla="*/ 129813146 h 87"/>
                <a:gd name="T22" fmla="*/ 0 w 46"/>
                <a:gd name="T23" fmla="*/ 129813146 h 8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6"/>
                <a:gd name="T37" fmla="*/ 0 h 87"/>
                <a:gd name="T38" fmla="*/ 46 w 46"/>
                <a:gd name="T39" fmla="*/ 87 h 8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6" h="87">
                  <a:moveTo>
                    <a:pt x="0" y="30"/>
                  </a:moveTo>
                  <a:lnTo>
                    <a:pt x="0" y="0"/>
                  </a:lnTo>
                  <a:lnTo>
                    <a:pt x="26" y="0"/>
                  </a:lnTo>
                  <a:lnTo>
                    <a:pt x="46" y="65"/>
                  </a:lnTo>
                  <a:lnTo>
                    <a:pt x="46" y="74"/>
                  </a:lnTo>
                  <a:lnTo>
                    <a:pt x="8" y="87"/>
                  </a:lnTo>
                  <a:lnTo>
                    <a:pt x="0" y="87"/>
                  </a:lnTo>
                  <a:lnTo>
                    <a:pt x="0" y="65"/>
                  </a:lnTo>
                  <a:lnTo>
                    <a:pt x="8" y="43"/>
                  </a:lnTo>
                  <a:lnTo>
                    <a:pt x="0" y="3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98" name="S_GAB">
              <a:extLst>
                <a:ext uri="{FF2B5EF4-FFF2-40B4-BE49-F238E27FC236}">
                  <a16:creationId xmlns:a16="http://schemas.microsoft.com/office/drawing/2014/main" xmlns="" id="{B322E463-7D21-4B4B-93EA-BE4328858692}"/>
                </a:ext>
              </a:extLst>
            </p:cNvPr>
            <p:cNvSpPr>
              <a:spLocks/>
            </p:cNvSpPr>
            <p:nvPr/>
          </p:nvSpPr>
          <p:spPr bwMode="auto">
            <a:xfrm>
              <a:off x="4989165" y="4238625"/>
              <a:ext cx="161312" cy="190500"/>
            </a:xfrm>
            <a:custGeom>
              <a:avLst/>
              <a:gdLst>
                <a:gd name="T0" fmla="*/ 92426376 w 79"/>
                <a:gd name="T1" fmla="*/ 71330992 h 93"/>
                <a:gd name="T2" fmla="*/ 147042255 w 79"/>
                <a:gd name="T3" fmla="*/ 71330992 h 93"/>
                <a:gd name="T4" fmla="*/ 147042255 w 79"/>
                <a:gd name="T5" fmla="*/ 0 h 93"/>
                <a:gd name="T6" fmla="*/ 268877512 w 79"/>
                <a:gd name="T7" fmla="*/ 0 h 93"/>
                <a:gd name="T8" fmla="*/ 268877512 w 79"/>
                <a:gd name="T9" fmla="*/ 71330992 h 93"/>
                <a:gd name="T10" fmla="*/ 294084510 w 79"/>
                <a:gd name="T11" fmla="*/ 37762020 h 93"/>
                <a:gd name="T12" fmla="*/ 331895008 w 79"/>
                <a:gd name="T13" fmla="*/ 71330992 h 93"/>
                <a:gd name="T14" fmla="*/ 331895008 w 79"/>
                <a:gd name="T15" fmla="*/ 268537443 h 93"/>
                <a:gd name="T16" fmla="*/ 239468599 w 79"/>
                <a:gd name="T17" fmla="*/ 268537443 h 93"/>
                <a:gd name="T18" fmla="*/ 189054602 w 79"/>
                <a:gd name="T19" fmla="*/ 306299447 h 93"/>
                <a:gd name="T20" fmla="*/ 189054602 w 79"/>
                <a:gd name="T21" fmla="*/ 327279021 h 93"/>
                <a:gd name="T22" fmla="*/ 147042255 w 79"/>
                <a:gd name="T23" fmla="*/ 327279021 h 93"/>
                <a:gd name="T24" fmla="*/ 147042255 w 79"/>
                <a:gd name="T25" fmla="*/ 390217742 h 93"/>
                <a:gd name="T26" fmla="*/ 0 w 79"/>
                <a:gd name="T27" fmla="*/ 197206419 h 93"/>
                <a:gd name="T28" fmla="*/ 63017512 w 79"/>
                <a:gd name="T29" fmla="*/ 134267697 h 93"/>
                <a:gd name="T30" fmla="*/ 63017512 w 79"/>
                <a:gd name="T31" fmla="*/ 109092996 h 93"/>
                <a:gd name="T32" fmla="*/ 92426376 w 79"/>
                <a:gd name="T33" fmla="*/ 71330992 h 93"/>
                <a:gd name="T34" fmla="*/ 92426376 w 79"/>
                <a:gd name="T35" fmla="*/ 71330992 h 93"/>
                <a:gd name="T36" fmla="*/ 92426376 w 79"/>
                <a:gd name="T37" fmla="*/ 71330992 h 9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9"/>
                <a:gd name="T58" fmla="*/ 0 h 93"/>
                <a:gd name="T59" fmla="*/ 79 w 79"/>
                <a:gd name="T60" fmla="*/ 93 h 9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9" h="93">
                  <a:moveTo>
                    <a:pt x="22" y="17"/>
                  </a:moveTo>
                  <a:lnTo>
                    <a:pt x="35" y="17"/>
                  </a:lnTo>
                  <a:lnTo>
                    <a:pt x="35" y="0"/>
                  </a:lnTo>
                  <a:lnTo>
                    <a:pt x="64" y="0"/>
                  </a:lnTo>
                  <a:lnTo>
                    <a:pt x="64" y="17"/>
                  </a:lnTo>
                  <a:lnTo>
                    <a:pt x="70" y="9"/>
                  </a:lnTo>
                  <a:lnTo>
                    <a:pt x="79" y="17"/>
                  </a:lnTo>
                  <a:lnTo>
                    <a:pt x="79" y="64"/>
                  </a:lnTo>
                  <a:lnTo>
                    <a:pt x="57" y="64"/>
                  </a:lnTo>
                  <a:lnTo>
                    <a:pt x="45" y="73"/>
                  </a:lnTo>
                  <a:lnTo>
                    <a:pt x="45" y="78"/>
                  </a:lnTo>
                  <a:lnTo>
                    <a:pt x="35" y="78"/>
                  </a:lnTo>
                  <a:lnTo>
                    <a:pt x="35" y="93"/>
                  </a:lnTo>
                  <a:lnTo>
                    <a:pt x="0" y="47"/>
                  </a:lnTo>
                  <a:lnTo>
                    <a:pt x="15" y="32"/>
                  </a:lnTo>
                  <a:lnTo>
                    <a:pt x="15" y="26"/>
                  </a:lnTo>
                  <a:lnTo>
                    <a:pt x="22" y="1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299" name="S_CMR">
              <a:extLst>
                <a:ext uri="{FF2B5EF4-FFF2-40B4-BE49-F238E27FC236}">
                  <a16:creationId xmlns:a16="http://schemas.microsoft.com/office/drawing/2014/main" xmlns="" id="{44C0F3B8-3683-4C5C-A6B8-246BB064EE71}"/>
                </a:ext>
              </a:extLst>
            </p:cNvPr>
            <p:cNvSpPr>
              <a:spLocks/>
            </p:cNvSpPr>
            <p:nvPr/>
          </p:nvSpPr>
          <p:spPr bwMode="auto">
            <a:xfrm>
              <a:off x="4989165" y="3886200"/>
              <a:ext cx="218246" cy="361950"/>
            </a:xfrm>
            <a:custGeom>
              <a:avLst/>
              <a:gdLst>
                <a:gd name="T0" fmla="*/ 0 w 105"/>
                <a:gd name="T1" fmla="*/ 533152292 h 171"/>
                <a:gd name="T2" fmla="*/ 91416874 w 105"/>
                <a:gd name="T3" fmla="*/ 434587627 h 171"/>
                <a:gd name="T4" fmla="*/ 113182490 w 105"/>
                <a:gd name="T5" fmla="*/ 434587627 h 171"/>
                <a:gd name="T6" fmla="*/ 143654803 w 105"/>
                <a:gd name="T7" fmla="*/ 474910113 h 171"/>
                <a:gd name="T8" fmla="*/ 187186037 w 105"/>
                <a:gd name="T9" fmla="*/ 434587627 h 171"/>
                <a:gd name="T10" fmla="*/ 269898300 w 105"/>
                <a:gd name="T11" fmla="*/ 309139189 h 171"/>
                <a:gd name="T12" fmla="*/ 326488551 w 105"/>
                <a:gd name="T13" fmla="*/ 103045680 h 171"/>
                <a:gd name="T14" fmla="*/ 326488551 w 105"/>
                <a:gd name="T15" fmla="*/ 0 h 171"/>
                <a:gd name="T16" fmla="*/ 326488551 w 105"/>
                <a:gd name="T17" fmla="*/ 71685157 h 171"/>
                <a:gd name="T18" fmla="*/ 422259768 w 105"/>
                <a:gd name="T19" fmla="*/ 232975133 h 171"/>
                <a:gd name="T20" fmla="*/ 326488551 w 105"/>
                <a:gd name="T21" fmla="*/ 232975133 h 171"/>
                <a:gd name="T22" fmla="*/ 326488551 w 105"/>
                <a:gd name="T23" fmla="*/ 268816637 h 171"/>
                <a:gd name="T24" fmla="*/ 422259768 w 105"/>
                <a:gd name="T25" fmla="*/ 403224988 h 171"/>
                <a:gd name="T26" fmla="*/ 326488551 w 105"/>
                <a:gd name="T27" fmla="*/ 501791770 h 171"/>
                <a:gd name="T28" fmla="*/ 361315207 w 105"/>
                <a:gd name="T29" fmla="*/ 533152292 h 171"/>
                <a:gd name="T30" fmla="*/ 457084337 w 105"/>
                <a:gd name="T31" fmla="*/ 667560710 h 171"/>
                <a:gd name="T32" fmla="*/ 457084337 w 105"/>
                <a:gd name="T33" fmla="*/ 766127491 h 171"/>
                <a:gd name="T34" fmla="*/ 91416874 w 105"/>
                <a:gd name="T35" fmla="*/ 730285987 h 171"/>
                <a:gd name="T36" fmla="*/ 91416874 w 105"/>
                <a:gd name="T37" fmla="*/ 667560710 h 171"/>
                <a:gd name="T38" fmla="*/ 56592288 w 105"/>
                <a:gd name="T39" fmla="*/ 640679053 h 171"/>
                <a:gd name="T40" fmla="*/ 0 w 105"/>
                <a:gd name="T41" fmla="*/ 600356567 h 171"/>
                <a:gd name="T42" fmla="*/ 0 w 105"/>
                <a:gd name="T43" fmla="*/ 533152292 h 171"/>
                <a:gd name="T44" fmla="*/ 0 w 105"/>
                <a:gd name="T45" fmla="*/ 533152292 h 171"/>
                <a:gd name="T46" fmla="*/ 0 w 105"/>
                <a:gd name="T47" fmla="*/ 533152292 h 17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05"/>
                <a:gd name="T73" fmla="*/ 0 h 171"/>
                <a:gd name="T74" fmla="*/ 105 w 105"/>
                <a:gd name="T75" fmla="*/ 171 h 17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05" h="171">
                  <a:moveTo>
                    <a:pt x="0" y="119"/>
                  </a:moveTo>
                  <a:lnTo>
                    <a:pt x="21" y="97"/>
                  </a:lnTo>
                  <a:lnTo>
                    <a:pt x="26" y="97"/>
                  </a:lnTo>
                  <a:lnTo>
                    <a:pt x="33" y="106"/>
                  </a:lnTo>
                  <a:lnTo>
                    <a:pt x="43" y="97"/>
                  </a:lnTo>
                  <a:lnTo>
                    <a:pt x="62" y="69"/>
                  </a:lnTo>
                  <a:lnTo>
                    <a:pt x="75" y="23"/>
                  </a:lnTo>
                  <a:lnTo>
                    <a:pt x="75" y="0"/>
                  </a:lnTo>
                  <a:lnTo>
                    <a:pt x="75" y="16"/>
                  </a:lnTo>
                  <a:lnTo>
                    <a:pt x="97" y="52"/>
                  </a:lnTo>
                  <a:lnTo>
                    <a:pt x="75" y="52"/>
                  </a:lnTo>
                  <a:lnTo>
                    <a:pt x="75" y="60"/>
                  </a:lnTo>
                  <a:lnTo>
                    <a:pt x="97" y="90"/>
                  </a:lnTo>
                  <a:lnTo>
                    <a:pt x="75" y="112"/>
                  </a:lnTo>
                  <a:lnTo>
                    <a:pt x="83" y="119"/>
                  </a:lnTo>
                  <a:lnTo>
                    <a:pt x="105" y="149"/>
                  </a:lnTo>
                  <a:lnTo>
                    <a:pt x="105" y="171"/>
                  </a:lnTo>
                  <a:lnTo>
                    <a:pt x="21" y="163"/>
                  </a:lnTo>
                  <a:lnTo>
                    <a:pt x="21" y="149"/>
                  </a:lnTo>
                  <a:lnTo>
                    <a:pt x="13" y="143"/>
                  </a:lnTo>
                  <a:lnTo>
                    <a:pt x="0" y="134"/>
                  </a:lnTo>
                  <a:lnTo>
                    <a:pt x="0" y="11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00" name="S_NGA">
              <a:extLst>
                <a:ext uri="{FF2B5EF4-FFF2-40B4-BE49-F238E27FC236}">
                  <a16:creationId xmlns:a16="http://schemas.microsoft.com/office/drawing/2014/main" xmlns="" id="{4B71E010-C760-483D-9826-18E3E641102E}"/>
                </a:ext>
              </a:extLst>
            </p:cNvPr>
            <p:cNvSpPr>
              <a:spLocks/>
            </p:cNvSpPr>
            <p:nvPr/>
          </p:nvSpPr>
          <p:spPr bwMode="auto">
            <a:xfrm>
              <a:off x="4823370" y="3867150"/>
              <a:ext cx="327107" cy="304800"/>
            </a:xfrm>
            <a:custGeom>
              <a:avLst/>
              <a:gdLst>
                <a:gd name="T0" fmla="*/ 2147483647 w 156"/>
                <a:gd name="T1" fmla="*/ 2147483647 h 144"/>
                <a:gd name="T2" fmla="*/ 2147483647 w 156"/>
                <a:gd name="T3" fmla="*/ 2147483647 h 144"/>
                <a:gd name="T4" fmla="*/ 2147483647 w 156"/>
                <a:gd name="T5" fmla="*/ 2147483647 h 144"/>
                <a:gd name="T6" fmla="*/ 2147483647 w 156"/>
                <a:gd name="T7" fmla="*/ 2147483647 h 144"/>
                <a:gd name="T8" fmla="*/ 2147483647 w 156"/>
                <a:gd name="T9" fmla="*/ 2147483647 h 144"/>
                <a:gd name="T10" fmla="*/ 2147483647 w 156"/>
                <a:gd name="T11" fmla="*/ 2147483647 h 144"/>
                <a:gd name="T12" fmla="*/ 2147483647 w 156"/>
                <a:gd name="T13" fmla="*/ 2147483647 h 144"/>
                <a:gd name="T14" fmla="*/ 2147483647 w 156"/>
                <a:gd name="T15" fmla="*/ 0 h 144"/>
                <a:gd name="T16" fmla="*/ 2147483647 w 156"/>
                <a:gd name="T17" fmla="*/ 0 h 144"/>
                <a:gd name="T18" fmla="*/ 2147483647 w 156"/>
                <a:gd name="T19" fmla="*/ 2147483647 h 144"/>
                <a:gd name="T20" fmla="*/ 2147483647 w 156"/>
                <a:gd name="T21" fmla="*/ 2147483647 h 144"/>
                <a:gd name="T22" fmla="*/ 2147483647 w 156"/>
                <a:gd name="T23" fmla="*/ 2147483647 h 144"/>
                <a:gd name="T24" fmla="*/ 2147483647 w 156"/>
                <a:gd name="T25" fmla="*/ 2147483647 h 144"/>
                <a:gd name="T26" fmla="*/ 2147483647 w 156"/>
                <a:gd name="T27" fmla="*/ 2147483647 h 144"/>
                <a:gd name="T28" fmla="*/ 2147483647 w 156"/>
                <a:gd name="T29" fmla="*/ 0 h 144"/>
                <a:gd name="T30" fmla="*/ 2147483647 w 156"/>
                <a:gd name="T31" fmla="*/ 0 h 144"/>
                <a:gd name="T32" fmla="*/ 2147483647 w 156"/>
                <a:gd name="T33" fmla="*/ 2147483647 h 144"/>
                <a:gd name="T34" fmla="*/ 2147483647 w 156"/>
                <a:gd name="T35" fmla="*/ 2147483647 h 144"/>
                <a:gd name="T36" fmla="*/ 0 w 156"/>
                <a:gd name="T37" fmla="*/ 2147483647 h 144"/>
                <a:gd name="T38" fmla="*/ 0 w 156"/>
                <a:gd name="T39" fmla="*/ 2147483647 h 144"/>
                <a:gd name="T40" fmla="*/ 2147483647 w 156"/>
                <a:gd name="T41" fmla="*/ 2147483647 h 144"/>
                <a:gd name="T42" fmla="*/ 2147483647 w 156"/>
                <a:gd name="T43" fmla="*/ 2147483647 h 144"/>
                <a:gd name="T44" fmla="*/ 2147483647 w 156"/>
                <a:gd name="T45" fmla="*/ 2147483647 h 144"/>
                <a:gd name="T46" fmla="*/ 2147483647 w 156"/>
                <a:gd name="T47" fmla="*/ 2147483647 h 144"/>
                <a:gd name="T48" fmla="*/ 2147483647 w 156"/>
                <a:gd name="T49" fmla="*/ 2147483647 h 144"/>
                <a:gd name="T50" fmla="*/ 2147483647 w 156"/>
                <a:gd name="T51" fmla="*/ 2147483647 h 144"/>
                <a:gd name="T52" fmla="*/ 2147483647 w 156"/>
                <a:gd name="T53" fmla="*/ 2147483647 h 14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56"/>
                <a:gd name="T82" fmla="*/ 0 h 144"/>
                <a:gd name="T83" fmla="*/ 156 w 156"/>
                <a:gd name="T84" fmla="*/ 144 h 14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56" h="144">
                  <a:moveTo>
                    <a:pt x="79" y="129"/>
                  </a:moveTo>
                  <a:lnTo>
                    <a:pt x="100" y="107"/>
                  </a:lnTo>
                  <a:lnTo>
                    <a:pt x="107" y="107"/>
                  </a:lnTo>
                  <a:lnTo>
                    <a:pt x="114" y="117"/>
                  </a:lnTo>
                  <a:lnTo>
                    <a:pt x="142" y="77"/>
                  </a:lnTo>
                  <a:lnTo>
                    <a:pt x="156" y="32"/>
                  </a:lnTo>
                  <a:lnTo>
                    <a:pt x="156" y="8"/>
                  </a:lnTo>
                  <a:lnTo>
                    <a:pt x="151" y="0"/>
                  </a:lnTo>
                  <a:lnTo>
                    <a:pt x="142" y="0"/>
                  </a:lnTo>
                  <a:lnTo>
                    <a:pt x="134" y="8"/>
                  </a:lnTo>
                  <a:lnTo>
                    <a:pt x="107" y="8"/>
                  </a:lnTo>
                  <a:lnTo>
                    <a:pt x="94" y="23"/>
                  </a:lnTo>
                  <a:lnTo>
                    <a:pt x="72" y="8"/>
                  </a:lnTo>
                  <a:lnTo>
                    <a:pt x="64" y="8"/>
                  </a:lnTo>
                  <a:lnTo>
                    <a:pt x="37" y="0"/>
                  </a:lnTo>
                  <a:lnTo>
                    <a:pt x="30" y="0"/>
                  </a:lnTo>
                  <a:lnTo>
                    <a:pt x="13" y="23"/>
                  </a:lnTo>
                  <a:lnTo>
                    <a:pt x="13" y="53"/>
                  </a:lnTo>
                  <a:lnTo>
                    <a:pt x="0" y="84"/>
                  </a:lnTo>
                  <a:lnTo>
                    <a:pt x="0" y="117"/>
                  </a:lnTo>
                  <a:lnTo>
                    <a:pt x="30" y="117"/>
                  </a:lnTo>
                  <a:lnTo>
                    <a:pt x="30" y="124"/>
                  </a:lnTo>
                  <a:lnTo>
                    <a:pt x="37" y="144"/>
                  </a:lnTo>
                  <a:lnTo>
                    <a:pt x="79" y="144"/>
                  </a:lnTo>
                  <a:lnTo>
                    <a:pt x="79" y="12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01" name="S_NER">
              <a:extLst>
                <a:ext uri="{FF2B5EF4-FFF2-40B4-BE49-F238E27FC236}">
                  <a16:creationId xmlns:a16="http://schemas.microsoft.com/office/drawing/2014/main" xmlns="" id="{36D69ABD-562D-4C58-A2A8-800129AA29D0}"/>
                </a:ext>
              </a:extLst>
            </p:cNvPr>
            <p:cNvSpPr>
              <a:spLocks/>
            </p:cNvSpPr>
            <p:nvPr/>
          </p:nvSpPr>
          <p:spPr bwMode="auto">
            <a:xfrm>
              <a:off x="4754566" y="3581400"/>
              <a:ext cx="452845" cy="361950"/>
            </a:xfrm>
            <a:custGeom>
              <a:avLst/>
              <a:gdLst>
                <a:gd name="T0" fmla="*/ 777493378 w 216"/>
                <a:gd name="T1" fmla="*/ 631719206 h 171"/>
                <a:gd name="T2" fmla="*/ 777493378 w 216"/>
                <a:gd name="T3" fmla="*/ 586915738 h 171"/>
                <a:gd name="T4" fmla="*/ 893472259 w 216"/>
                <a:gd name="T5" fmla="*/ 421146799 h 171"/>
                <a:gd name="T6" fmla="*/ 927837523 w 216"/>
                <a:gd name="T7" fmla="*/ 192652647 h 171"/>
                <a:gd name="T8" fmla="*/ 833334601 w 216"/>
                <a:gd name="T9" fmla="*/ 89604851 h 171"/>
                <a:gd name="T10" fmla="*/ 833334601 w 216"/>
                <a:gd name="T11" fmla="*/ 26881665 h 171"/>
                <a:gd name="T12" fmla="*/ 790380611 w 216"/>
                <a:gd name="T13" fmla="*/ 0 h 171"/>
                <a:gd name="T14" fmla="*/ 657218062 w 216"/>
                <a:gd name="T15" fmla="*/ 0 h 171"/>
                <a:gd name="T16" fmla="*/ 279210388 w 216"/>
                <a:gd name="T17" fmla="*/ 264335655 h 171"/>
                <a:gd name="T18" fmla="*/ 214776230 w 216"/>
                <a:gd name="T19" fmla="*/ 264335655 h 171"/>
                <a:gd name="T20" fmla="*/ 214776230 w 216"/>
                <a:gd name="T21" fmla="*/ 465948149 h 171"/>
                <a:gd name="T22" fmla="*/ 189003837 w 216"/>
                <a:gd name="T23" fmla="*/ 519711463 h 171"/>
                <a:gd name="T24" fmla="*/ 0 w 216"/>
                <a:gd name="T25" fmla="*/ 555555216 h 171"/>
                <a:gd name="T26" fmla="*/ 0 w 216"/>
                <a:gd name="T27" fmla="*/ 631719206 h 171"/>
                <a:gd name="T28" fmla="*/ 64434109 w 216"/>
                <a:gd name="T29" fmla="*/ 730285987 h 171"/>
                <a:gd name="T30" fmla="*/ 94502955 w 216"/>
                <a:gd name="T31" fmla="*/ 730285987 h 171"/>
                <a:gd name="T32" fmla="*/ 94502955 w 216"/>
                <a:gd name="T33" fmla="*/ 766127491 h 171"/>
                <a:gd name="T34" fmla="*/ 94502955 w 216"/>
                <a:gd name="T35" fmla="*/ 730285987 h 171"/>
                <a:gd name="T36" fmla="*/ 128866146 w 216"/>
                <a:gd name="T37" fmla="*/ 730285987 h 171"/>
                <a:gd name="T38" fmla="*/ 189003837 w 216"/>
                <a:gd name="T39" fmla="*/ 766127491 h 171"/>
                <a:gd name="T40" fmla="*/ 189003837 w 216"/>
                <a:gd name="T41" fmla="*/ 730285987 h 171"/>
                <a:gd name="T42" fmla="*/ 253437930 w 216"/>
                <a:gd name="T43" fmla="*/ 631719206 h 171"/>
                <a:gd name="T44" fmla="*/ 433850969 w 216"/>
                <a:gd name="T45" fmla="*/ 654119881 h 171"/>
                <a:gd name="T46" fmla="*/ 524055383 w 216"/>
                <a:gd name="T47" fmla="*/ 730285987 h 171"/>
                <a:gd name="T48" fmla="*/ 584193171 w 216"/>
                <a:gd name="T49" fmla="*/ 654119881 h 171"/>
                <a:gd name="T50" fmla="*/ 713061357 w 216"/>
                <a:gd name="T51" fmla="*/ 654119881 h 171"/>
                <a:gd name="T52" fmla="*/ 743130186 w 216"/>
                <a:gd name="T53" fmla="*/ 631719206 h 171"/>
                <a:gd name="T54" fmla="*/ 777493378 w 216"/>
                <a:gd name="T55" fmla="*/ 631719206 h 171"/>
                <a:gd name="T56" fmla="*/ 777493378 w 216"/>
                <a:gd name="T57" fmla="*/ 631719206 h 17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16"/>
                <a:gd name="T88" fmla="*/ 0 h 171"/>
                <a:gd name="T89" fmla="*/ 216 w 216"/>
                <a:gd name="T90" fmla="*/ 171 h 17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16" h="171">
                  <a:moveTo>
                    <a:pt x="181" y="141"/>
                  </a:moveTo>
                  <a:lnTo>
                    <a:pt x="181" y="131"/>
                  </a:lnTo>
                  <a:lnTo>
                    <a:pt x="208" y="94"/>
                  </a:lnTo>
                  <a:lnTo>
                    <a:pt x="216" y="43"/>
                  </a:lnTo>
                  <a:lnTo>
                    <a:pt x="194" y="20"/>
                  </a:lnTo>
                  <a:lnTo>
                    <a:pt x="194" y="6"/>
                  </a:lnTo>
                  <a:lnTo>
                    <a:pt x="184" y="0"/>
                  </a:lnTo>
                  <a:lnTo>
                    <a:pt x="153" y="0"/>
                  </a:lnTo>
                  <a:lnTo>
                    <a:pt x="65" y="59"/>
                  </a:lnTo>
                  <a:lnTo>
                    <a:pt x="50" y="59"/>
                  </a:lnTo>
                  <a:lnTo>
                    <a:pt x="50" y="104"/>
                  </a:lnTo>
                  <a:lnTo>
                    <a:pt x="44" y="116"/>
                  </a:lnTo>
                  <a:lnTo>
                    <a:pt x="0" y="124"/>
                  </a:lnTo>
                  <a:lnTo>
                    <a:pt x="0" y="141"/>
                  </a:lnTo>
                  <a:lnTo>
                    <a:pt x="15" y="163"/>
                  </a:lnTo>
                  <a:lnTo>
                    <a:pt x="22" y="163"/>
                  </a:lnTo>
                  <a:lnTo>
                    <a:pt x="22" y="171"/>
                  </a:lnTo>
                  <a:lnTo>
                    <a:pt x="22" y="163"/>
                  </a:lnTo>
                  <a:lnTo>
                    <a:pt x="30" y="163"/>
                  </a:lnTo>
                  <a:lnTo>
                    <a:pt x="44" y="171"/>
                  </a:lnTo>
                  <a:lnTo>
                    <a:pt x="44" y="163"/>
                  </a:lnTo>
                  <a:lnTo>
                    <a:pt x="59" y="141"/>
                  </a:lnTo>
                  <a:lnTo>
                    <a:pt x="101" y="146"/>
                  </a:lnTo>
                  <a:lnTo>
                    <a:pt x="122" y="163"/>
                  </a:lnTo>
                  <a:lnTo>
                    <a:pt x="136" y="146"/>
                  </a:lnTo>
                  <a:lnTo>
                    <a:pt x="166" y="146"/>
                  </a:lnTo>
                  <a:lnTo>
                    <a:pt x="173" y="141"/>
                  </a:lnTo>
                  <a:lnTo>
                    <a:pt x="181" y="141"/>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02" name="S_TCD">
              <a:extLst>
                <a:ext uri="{FF2B5EF4-FFF2-40B4-BE49-F238E27FC236}">
                  <a16:creationId xmlns:a16="http://schemas.microsoft.com/office/drawing/2014/main" xmlns="" id="{3247374C-9C60-4888-833C-82F633C140F5}"/>
                </a:ext>
              </a:extLst>
            </p:cNvPr>
            <p:cNvSpPr>
              <a:spLocks/>
            </p:cNvSpPr>
            <p:nvPr/>
          </p:nvSpPr>
          <p:spPr bwMode="auto">
            <a:xfrm>
              <a:off x="5131500" y="3581400"/>
              <a:ext cx="284669" cy="495300"/>
            </a:xfrm>
            <a:custGeom>
              <a:avLst/>
              <a:gdLst>
                <a:gd name="T0" fmla="*/ 31286 w 137"/>
                <a:gd name="T1" fmla="*/ 16719 h 237"/>
                <a:gd name="T2" fmla="*/ 31286 w 137"/>
                <a:gd name="T3" fmla="*/ 45977 h 237"/>
                <a:gd name="T4" fmla="*/ 79259 w 137"/>
                <a:gd name="T5" fmla="*/ 89865 h 237"/>
                <a:gd name="T6" fmla="*/ 62573 w 137"/>
                <a:gd name="T7" fmla="*/ 200628 h 237"/>
                <a:gd name="T8" fmla="*/ 0 w 137"/>
                <a:gd name="T9" fmla="*/ 273773 h 237"/>
                <a:gd name="T10" fmla="*/ 0 w 137"/>
                <a:gd name="T11" fmla="*/ 290492 h 237"/>
                <a:gd name="T12" fmla="*/ 12515 w 137"/>
                <a:gd name="T13" fmla="*/ 309301 h 237"/>
                <a:gd name="T14" fmla="*/ 12515 w 137"/>
                <a:gd name="T15" fmla="*/ 340649 h 237"/>
                <a:gd name="T16" fmla="*/ 62573 w 137"/>
                <a:gd name="T17" fmla="*/ 417975 h 237"/>
                <a:gd name="T18" fmla="*/ 12515 w 137"/>
                <a:gd name="T19" fmla="*/ 417975 h 237"/>
                <a:gd name="T20" fmla="*/ 12515 w 137"/>
                <a:gd name="T21" fmla="*/ 434694 h 237"/>
                <a:gd name="T22" fmla="*/ 31286 w 137"/>
                <a:gd name="T23" fmla="*/ 449323 h 237"/>
                <a:gd name="T24" fmla="*/ 62573 w 137"/>
                <a:gd name="T25" fmla="*/ 495300 h 237"/>
                <a:gd name="T26" fmla="*/ 166861 w 137"/>
                <a:gd name="T27" fmla="*/ 449323 h 237"/>
                <a:gd name="T28" fmla="*/ 139746 w 137"/>
                <a:gd name="T29" fmla="*/ 449323 h 237"/>
                <a:gd name="T30" fmla="*/ 198148 w 137"/>
                <a:gd name="T31" fmla="*/ 434694 h 237"/>
                <a:gd name="T32" fmla="*/ 260721 w 137"/>
                <a:gd name="T33" fmla="*/ 371998 h 237"/>
                <a:gd name="T34" fmla="*/ 271150 w 137"/>
                <a:gd name="T35" fmla="*/ 371998 h 237"/>
                <a:gd name="T36" fmla="*/ 229434 w 137"/>
                <a:gd name="T37" fmla="*/ 309301 h 237"/>
                <a:gd name="T38" fmla="*/ 271150 w 137"/>
                <a:gd name="T39" fmla="*/ 244515 h 237"/>
                <a:gd name="T40" fmla="*/ 285750 w 137"/>
                <a:gd name="T41" fmla="*/ 244515 h 237"/>
                <a:gd name="T42" fmla="*/ 285750 w 137"/>
                <a:gd name="T43" fmla="*/ 123303 h 237"/>
                <a:gd name="T44" fmla="*/ 79259 w 137"/>
                <a:gd name="T45" fmla="*/ 0 h 237"/>
                <a:gd name="T46" fmla="*/ 31286 w 137"/>
                <a:gd name="T47" fmla="*/ 16719 h 237"/>
                <a:gd name="T48" fmla="*/ 31286 w 137"/>
                <a:gd name="T49" fmla="*/ 16719 h 237"/>
                <a:gd name="T50" fmla="*/ 31286 w 137"/>
                <a:gd name="T51" fmla="*/ 16719 h 23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7"/>
                <a:gd name="T79" fmla="*/ 0 h 237"/>
                <a:gd name="T80" fmla="*/ 137 w 137"/>
                <a:gd name="T81" fmla="*/ 237 h 23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7" h="237">
                  <a:moveTo>
                    <a:pt x="15" y="8"/>
                  </a:moveTo>
                  <a:lnTo>
                    <a:pt x="15" y="22"/>
                  </a:lnTo>
                  <a:lnTo>
                    <a:pt x="38" y="43"/>
                  </a:lnTo>
                  <a:lnTo>
                    <a:pt x="30" y="96"/>
                  </a:lnTo>
                  <a:lnTo>
                    <a:pt x="0" y="131"/>
                  </a:lnTo>
                  <a:lnTo>
                    <a:pt x="0" y="139"/>
                  </a:lnTo>
                  <a:lnTo>
                    <a:pt x="6" y="148"/>
                  </a:lnTo>
                  <a:lnTo>
                    <a:pt x="6" y="163"/>
                  </a:lnTo>
                  <a:lnTo>
                    <a:pt x="30" y="200"/>
                  </a:lnTo>
                  <a:lnTo>
                    <a:pt x="6" y="200"/>
                  </a:lnTo>
                  <a:lnTo>
                    <a:pt x="6" y="208"/>
                  </a:lnTo>
                  <a:lnTo>
                    <a:pt x="15" y="215"/>
                  </a:lnTo>
                  <a:lnTo>
                    <a:pt x="30" y="237"/>
                  </a:lnTo>
                  <a:lnTo>
                    <a:pt x="80" y="215"/>
                  </a:lnTo>
                  <a:lnTo>
                    <a:pt x="67" y="215"/>
                  </a:lnTo>
                  <a:lnTo>
                    <a:pt x="95" y="208"/>
                  </a:lnTo>
                  <a:lnTo>
                    <a:pt x="125" y="178"/>
                  </a:lnTo>
                  <a:lnTo>
                    <a:pt x="130" y="178"/>
                  </a:lnTo>
                  <a:lnTo>
                    <a:pt x="110" y="148"/>
                  </a:lnTo>
                  <a:lnTo>
                    <a:pt x="130" y="117"/>
                  </a:lnTo>
                  <a:lnTo>
                    <a:pt x="137" y="117"/>
                  </a:lnTo>
                  <a:lnTo>
                    <a:pt x="137" y="59"/>
                  </a:lnTo>
                  <a:lnTo>
                    <a:pt x="38" y="0"/>
                  </a:lnTo>
                  <a:lnTo>
                    <a:pt x="15" y="8"/>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de-DE" sz="1600">
                <a:solidFill>
                  <a:srgbClr val="333F48"/>
                </a:solidFill>
                <a:latin typeface="Roboto" panose="02000000000000000000" pitchFamily="2" charset="0"/>
                <a:cs typeface="Arial"/>
              </a:endParaRPr>
            </a:p>
            <a:p>
              <a:pPr>
                <a:defRPr sz="1000"/>
              </a:pPr>
              <a:endParaRPr lang="de-DE" sz="1600">
                <a:solidFill>
                  <a:srgbClr val="333F48"/>
                </a:solidFill>
                <a:latin typeface="Roboto" panose="02000000000000000000" pitchFamily="2" charset="0"/>
                <a:cs typeface="Arial"/>
              </a:endParaRPr>
            </a:p>
          </p:txBody>
        </p:sp>
        <p:sp>
          <p:nvSpPr>
            <p:cNvPr id="303" name="S_SDN">
              <a:extLst>
                <a:ext uri="{FF2B5EF4-FFF2-40B4-BE49-F238E27FC236}">
                  <a16:creationId xmlns:a16="http://schemas.microsoft.com/office/drawing/2014/main" xmlns="" id="{E720FC96-2583-441B-AE29-A4B558D9748B}"/>
                </a:ext>
              </a:extLst>
            </p:cNvPr>
            <p:cNvSpPr>
              <a:spLocks/>
            </p:cNvSpPr>
            <p:nvPr/>
          </p:nvSpPr>
          <p:spPr bwMode="auto">
            <a:xfrm>
              <a:off x="5359235" y="3590925"/>
              <a:ext cx="481311" cy="600075"/>
            </a:xfrm>
            <a:custGeom>
              <a:avLst/>
              <a:gdLst>
                <a:gd name="T0" fmla="*/ 69201843 w 229"/>
                <a:gd name="T1" fmla="*/ 754489396 h 289"/>
                <a:gd name="T2" fmla="*/ 121102680 w 229"/>
                <a:gd name="T3" fmla="*/ 849340657 h 289"/>
                <a:gd name="T4" fmla="*/ 121102680 w 229"/>
                <a:gd name="T5" fmla="*/ 922632832 h 289"/>
                <a:gd name="T6" fmla="*/ 185980840 w 229"/>
                <a:gd name="T7" fmla="*/ 957123633 h 289"/>
                <a:gd name="T8" fmla="*/ 346011260 w 229"/>
                <a:gd name="T9" fmla="*/ 1146824339 h 289"/>
                <a:gd name="T10" fmla="*/ 367635916 w 229"/>
                <a:gd name="T11" fmla="*/ 1215805942 h 289"/>
                <a:gd name="T12" fmla="*/ 488738564 w 229"/>
                <a:gd name="T13" fmla="*/ 1215805942 h 289"/>
                <a:gd name="T14" fmla="*/ 527666272 w 229"/>
                <a:gd name="T15" fmla="*/ 1245986171 h 289"/>
                <a:gd name="T16" fmla="*/ 592542449 w 229"/>
                <a:gd name="T17" fmla="*/ 1245986171 h 289"/>
                <a:gd name="T18" fmla="*/ 709321414 w 229"/>
                <a:gd name="T19" fmla="*/ 1215805942 h 289"/>
                <a:gd name="T20" fmla="*/ 830424062 w 229"/>
                <a:gd name="T21" fmla="*/ 1215805942 h 289"/>
                <a:gd name="T22" fmla="*/ 830424062 w 229"/>
                <a:gd name="T23" fmla="*/ 1125267328 h 289"/>
                <a:gd name="T24" fmla="*/ 804473643 w 229"/>
                <a:gd name="T25" fmla="*/ 1125267328 h 289"/>
                <a:gd name="T26" fmla="*/ 709321414 w 229"/>
                <a:gd name="T27" fmla="*/ 1013171445 h 289"/>
                <a:gd name="T28" fmla="*/ 679045232 w 229"/>
                <a:gd name="T29" fmla="*/ 957123633 h 289"/>
                <a:gd name="T30" fmla="*/ 860700243 w 229"/>
                <a:gd name="T31" fmla="*/ 616526190 h 289"/>
                <a:gd name="T32" fmla="*/ 895302188 w 229"/>
                <a:gd name="T33" fmla="*/ 392334813 h 289"/>
                <a:gd name="T34" fmla="*/ 990454417 w 229"/>
                <a:gd name="T35" fmla="*/ 362154583 h 289"/>
                <a:gd name="T36" fmla="*/ 990454417 w 229"/>
                <a:gd name="T37" fmla="*/ 327663782 h 289"/>
                <a:gd name="T38" fmla="*/ 925578370 w 229"/>
                <a:gd name="T39" fmla="*/ 297485628 h 289"/>
                <a:gd name="T40" fmla="*/ 895302188 w 229"/>
                <a:gd name="T41" fmla="*/ 34490818 h 289"/>
                <a:gd name="T42" fmla="*/ 830424062 w 229"/>
                <a:gd name="T43" fmla="*/ 0 h 289"/>
                <a:gd name="T44" fmla="*/ 709321414 w 229"/>
                <a:gd name="T45" fmla="*/ 73294283 h 289"/>
                <a:gd name="T46" fmla="*/ 679045232 w 229"/>
                <a:gd name="T47" fmla="*/ 34490818 h 289"/>
                <a:gd name="T48" fmla="*/ 185980840 w 229"/>
                <a:gd name="T49" fmla="*/ 34490818 h 289"/>
                <a:gd name="T50" fmla="*/ 185980840 w 229"/>
                <a:gd name="T51" fmla="*/ 168143501 h 289"/>
                <a:gd name="T52" fmla="*/ 121102680 w 229"/>
                <a:gd name="T53" fmla="*/ 224191312 h 289"/>
                <a:gd name="T54" fmla="*/ 121102680 w 229"/>
                <a:gd name="T55" fmla="*/ 487183998 h 289"/>
                <a:gd name="T56" fmla="*/ 90828578 w 229"/>
                <a:gd name="T57" fmla="*/ 487183998 h 289"/>
                <a:gd name="T58" fmla="*/ 0 w 229"/>
                <a:gd name="T59" fmla="*/ 616526190 h 289"/>
                <a:gd name="T60" fmla="*/ 90828578 w 229"/>
                <a:gd name="T61" fmla="*/ 754489396 h 289"/>
                <a:gd name="T62" fmla="*/ 69201843 w 229"/>
                <a:gd name="T63" fmla="*/ 754489396 h 289"/>
                <a:gd name="T64" fmla="*/ 69201843 w 229"/>
                <a:gd name="T65" fmla="*/ 754489396 h 289"/>
                <a:gd name="T66" fmla="*/ 69201843 w 229"/>
                <a:gd name="T67" fmla="*/ 754489396 h 28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29"/>
                <a:gd name="T103" fmla="*/ 0 h 289"/>
                <a:gd name="T104" fmla="*/ 229 w 229"/>
                <a:gd name="T105" fmla="*/ 289 h 28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29" h="289">
                  <a:moveTo>
                    <a:pt x="16" y="175"/>
                  </a:moveTo>
                  <a:lnTo>
                    <a:pt x="28" y="197"/>
                  </a:lnTo>
                  <a:lnTo>
                    <a:pt x="28" y="214"/>
                  </a:lnTo>
                  <a:lnTo>
                    <a:pt x="43" y="222"/>
                  </a:lnTo>
                  <a:lnTo>
                    <a:pt x="80" y="266"/>
                  </a:lnTo>
                  <a:lnTo>
                    <a:pt x="85" y="282"/>
                  </a:lnTo>
                  <a:lnTo>
                    <a:pt x="113" y="282"/>
                  </a:lnTo>
                  <a:lnTo>
                    <a:pt x="122" y="289"/>
                  </a:lnTo>
                  <a:lnTo>
                    <a:pt x="137" y="289"/>
                  </a:lnTo>
                  <a:lnTo>
                    <a:pt x="164" y="282"/>
                  </a:lnTo>
                  <a:lnTo>
                    <a:pt x="192" y="282"/>
                  </a:lnTo>
                  <a:lnTo>
                    <a:pt x="192" y="261"/>
                  </a:lnTo>
                  <a:lnTo>
                    <a:pt x="186" y="261"/>
                  </a:lnTo>
                  <a:lnTo>
                    <a:pt x="164" y="235"/>
                  </a:lnTo>
                  <a:lnTo>
                    <a:pt x="157" y="222"/>
                  </a:lnTo>
                  <a:lnTo>
                    <a:pt x="199" y="143"/>
                  </a:lnTo>
                  <a:lnTo>
                    <a:pt x="207" y="91"/>
                  </a:lnTo>
                  <a:lnTo>
                    <a:pt x="229" y="84"/>
                  </a:lnTo>
                  <a:lnTo>
                    <a:pt x="229" y="76"/>
                  </a:lnTo>
                  <a:lnTo>
                    <a:pt x="214" y="69"/>
                  </a:lnTo>
                  <a:lnTo>
                    <a:pt x="207" y="8"/>
                  </a:lnTo>
                  <a:lnTo>
                    <a:pt x="192" y="0"/>
                  </a:lnTo>
                  <a:lnTo>
                    <a:pt x="164" y="17"/>
                  </a:lnTo>
                  <a:lnTo>
                    <a:pt x="157" y="8"/>
                  </a:lnTo>
                  <a:lnTo>
                    <a:pt x="43" y="8"/>
                  </a:lnTo>
                  <a:lnTo>
                    <a:pt x="43" y="39"/>
                  </a:lnTo>
                  <a:lnTo>
                    <a:pt x="28" y="52"/>
                  </a:lnTo>
                  <a:lnTo>
                    <a:pt x="28" y="113"/>
                  </a:lnTo>
                  <a:lnTo>
                    <a:pt x="21" y="113"/>
                  </a:lnTo>
                  <a:lnTo>
                    <a:pt x="0" y="143"/>
                  </a:lnTo>
                  <a:lnTo>
                    <a:pt x="21" y="175"/>
                  </a:lnTo>
                  <a:lnTo>
                    <a:pt x="16" y="17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04" name="S_KEN">
              <a:extLst>
                <a:ext uri="{FF2B5EF4-FFF2-40B4-BE49-F238E27FC236}">
                  <a16:creationId xmlns:a16="http://schemas.microsoft.com/office/drawing/2014/main" xmlns="" id="{1F0F9180-FA3B-41BB-A5C7-CB2F569AEF4F}"/>
                </a:ext>
              </a:extLst>
            </p:cNvPr>
            <p:cNvSpPr>
              <a:spLocks/>
            </p:cNvSpPr>
            <p:nvPr/>
          </p:nvSpPr>
          <p:spPr bwMode="auto">
            <a:xfrm>
              <a:off x="5707700" y="4171950"/>
              <a:ext cx="237224" cy="266700"/>
            </a:xfrm>
            <a:custGeom>
              <a:avLst/>
              <a:gdLst>
                <a:gd name="T0" fmla="*/ 2147483647 w 112"/>
                <a:gd name="T1" fmla="*/ 2147483647 h 130"/>
                <a:gd name="T2" fmla="*/ 2147483647 w 112"/>
                <a:gd name="T3" fmla="*/ 0 h 130"/>
                <a:gd name="T4" fmla="*/ 2147483647 w 112"/>
                <a:gd name="T5" fmla="*/ 2147483647 h 130"/>
                <a:gd name="T6" fmla="*/ 0 w 112"/>
                <a:gd name="T7" fmla="*/ 0 h 130"/>
                <a:gd name="T8" fmla="*/ 2147483647 w 112"/>
                <a:gd name="T9" fmla="*/ 2147483647 h 130"/>
                <a:gd name="T10" fmla="*/ 2147483647 w 112"/>
                <a:gd name="T11" fmla="*/ 2147483647 h 130"/>
                <a:gd name="T12" fmla="*/ 0 w 112"/>
                <a:gd name="T13" fmla="*/ 2147483647 h 130"/>
                <a:gd name="T14" fmla="*/ 0 w 112"/>
                <a:gd name="T15" fmla="*/ 2147483647 h 130"/>
                <a:gd name="T16" fmla="*/ 2147483647 w 112"/>
                <a:gd name="T17" fmla="*/ 2147483647 h 130"/>
                <a:gd name="T18" fmla="*/ 2147483647 w 112"/>
                <a:gd name="T19" fmla="*/ 2147483647 h 130"/>
                <a:gd name="T20" fmla="*/ 2147483647 w 112"/>
                <a:gd name="T21" fmla="*/ 2147483647 h 130"/>
                <a:gd name="T22" fmla="*/ 2147483647 w 112"/>
                <a:gd name="T23" fmla="*/ 2147483647 h 130"/>
                <a:gd name="T24" fmla="*/ 2147483647 w 112"/>
                <a:gd name="T25" fmla="*/ 2147483647 h 130"/>
                <a:gd name="T26" fmla="*/ 2147483647 w 112"/>
                <a:gd name="T27" fmla="*/ 2147483647 h 130"/>
                <a:gd name="T28" fmla="*/ 2147483647 w 112"/>
                <a:gd name="T29" fmla="*/ 2147483647 h 130"/>
                <a:gd name="T30" fmla="*/ 2147483647 w 112"/>
                <a:gd name="T31" fmla="*/ 2147483647 h 130"/>
                <a:gd name="T32" fmla="*/ 2147483647 w 112"/>
                <a:gd name="T33" fmla="*/ 2147483647 h 130"/>
                <a:gd name="T34" fmla="*/ 2147483647 w 112"/>
                <a:gd name="T35" fmla="*/ 2147483647 h 130"/>
                <a:gd name="T36" fmla="*/ 2147483647 w 112"/>
                <a:gd name="T37" fmla="*/ 2147483647 h 130"/>
                <a:gd name="T38" fmla="*/ 2147483647 w 112"/>
                <a:gd name="T39" fmla="*/ 2147483647 h 13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12"/>
                <a:gd name="T61" fmla="*/ 0 h 130"/>
                <a:gd name="T62" fmla="*/ 112 w 112"/>
                <a:gd name="T63" fmla="*/ 130 h 13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12" h="130">
                  <a:moveTo>
                    <a:pt x="112" y="10"/>
                  </a:moveTo>
                  <a:lnTo>
                    <a:pt x="90" y="0"/>
                  </a:lnTo>
                  <a:lnTo>
                    <a:pt x="70" y="10"/>
                  </a:lnTo>
                  <a:lnTo>
                    <a:pt x="0" y="0"/>
                  </a:lnTo>
                  <a:lnTo>
                    <a:pt x="8" y="10"/>
                  </a:lnTo>
                  <a:lnTo>
                    <a:pt x="22" y="39"/>
                  </a:lnTo>
                  <a:lnTo>
                    <a:pt x="0" y="62"/>
                  </a:lnTo>
                  <a:lnTo>
                    <a:pt x="0" y="76"/>
                  </a:lnTo>
                  <a:lnTo>
                    <a:pt x="8" y="76"/>
                  </a:lnTo>
                  <a:lnTo>
                    <a:pt x="48" y="101"/>
                  </a:lnTo>
                  <a:lnTo>
                    <a:pt x="48" y="121"/>
                  </a:lnTo>
                  <a:lnTo>
                    <a:pt x="77" y="130"/>
                  </a:lnTo>
                  <a:lnTo>
                    <a:pt x="83" y="101"/>
                  </a:lnTo>
                  <a:lnTo>
                    <a:pt x="90" y="101"/>
                  </a:lnTo>
                  <a:lnTo>
                    <a:pt x="105" y="84"/>
                  </a:lnTo>
                  <a:lnTo>
                    <a:pt x="90" y="76"/>
                  </a:lnTo>
                  <a:lnTo>
                    <a:pt x="90" y="30"/>
                  </a:lnTo>
                  <a:lnTo>
                    <a:pt x="112" y="1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05" name="S_UGA">
              <a:extLst>
                <a:ext uri="{FF2B5EF4-FFF2-40B4-BE49-F238E27FC236}">
                  <a16:creationId xmlns:a16="http://schemas.microsoft.com/office/drawing/2014/main" xmlns="" id="{EA09772D-5CE6-45DA-A990-8B554B6047F4}"/>
                </a:ext>
              </a:extLst>
            </p:cNvPr>
            <p:cNvSpPr>
              <a:spLocks/>
            </p:cNvSpPr>
            <p:nvPr/>
          </p:nvSpPr>
          <p:spPr bwMode="auto">
            <a:xfrm>
              <a:off x="5593833" y="4171950"/>
              <a:ext cx="161312" cy="171450"/>
            </a:xfrm>
            <a:custGeom>
              <a:avLst/>
              <a:gdLst>
                <a:gd name="T0" fmla="*/ 245128851 w 76"/>
                <a:gd name="T1" fmla="*/ 0 h 82"/>
                <a:gd name="T2" fmla="*/ 272366330 w 76"/>
                <a:gd name="T3" fmla="*/ 39345686 h 82"/>
                <a:gd name="T4" fmla="*/ 344996121 w 76"/>
                <a:gd name="T5" fmla="*/ 170494482 h 82"/>
                <a:gd name="T6" fmla="*/ 245128851 w 76"/>
                <a:gd name="T7" fmla="*/ 266671623 h 82"/>
                <a:gd name="T8" fmla="*/ 245128851 w 76"/>
                <a:gd name="T9" fmla="*/ 332247108 h 82"/>
                <a:gd name="T10" fmla="*/ 63551292 w 76"/>
                <a:gd name="T11" fmla="*/ 332247108 h 82"/>
                <a:gd name="T12" fmla="*/ 0 w 76"/>
                <a:gd name="T13" fmla="*/ 358476857 h 82"/>
                <a:gd name="T14" fmla="*/ 13618743 w 76"/>
                <a:gd name="T15" fmla="*/ 236069901 h 82"/>
                <a:gd name="T16" fmla="*/ 63551292 w 76"/>
                <a:gd name="T17" fmla="*/ 205468178 h 82"/>
                <a:gd name="T18" fmla="*/ 90788788 w 76"/>
                <a:gd name="T19" fmla="*/ 131150870 h 82"/>
                <a:gd name="T20" fmla="*/ 63551292 w 76"/>
                <a:gd name="T21" fmla="*/ 131150870 h 82"/>
                <a:gd name="T22" fmla="*/ 63551292 w 76"/>
                <a:gd name="T23" fmla="*/ 39345686 h 82"/>
                <a:gd name="T24" fmla="*/ 122564426 w 76"/>
                <a:gd name="T25" fmla="*/ 39345686 h 82"/>
                <a:gd name="T26" fmla="*/ 245128851 w 76"/>
                <a:gd name="T27" fmla="*/ 0 h 82"/>
                <a:gd name="T28" fmla="*/ 245128851 w 76"/>
                <a:gd name="T29" fmla="*/ 0 h 82"/>
                <a:gd name="T30" fmla="*/ 245128851 w 76"/>
                <a:gd name="T31" fmla="*/ 0 h 8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76"/>
                <a:gd name="T49" fmla="*/ 0 h 82"/>
                <a:gd name="T50" fmla="*/ 76 w 76"/>
                <a:gd name="T51" fmla="*/ 82 h 8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76" h="82">
                  <a:moveTo>
                    <a:pt x="54" y="0"/>
                  </a:moveTo>
                  <a:lnTo>
                    <a:pt x="60" y="9"/>
                  </a:lnTo>
                  <a:lnTo>
                    <a:pt x="76" y="39"/>
                  </a:lnTo>
                  <a:lnTo>
                    <a:pt x="54" y="61"/>
                  </a:lnTo>
                  <a:lnTo>
                    <a:pt x="54" y="76"/>
                  </a:lnTo>
                  <a:lnTo>
                    <a:pt x="14" y="76"/>
                  </a:lnTo>
                  <a:lnTo>
                    <a:pt x="0" y="82"/>
                  </a:lnTo>
                  <a:lnTo>
                    <a:pt x="3" y="54"/>
                  </a:lnTo>
                  <a:lnTo>
                    <a:pt x="14" y="47"/>
                  </a:lnTo>
                  <a:lnTo>
                    <a:pt x="20" y="30"/>
                  </a:lnTo>
                  <a:lnTo>
                    <a:pt x="14" y="30"/>
                  </a:lnTo>
                  <a:lnTo>
                    <a:pt x="14" y="9"/>
                  </a:lnTo>
                  <a:lnTo>
                    <a:pt x="27" y="9"/>
                  </a:lnTo>
                  <a:lnTo>
                    <a:pt x="54"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06" name="S_TZA">
              <a:extLst>
                <a:ext uri="{FF2B5EF4-FFF2-40B4-BE49-F238E27FC236}">
                  <a16:creationId xmlns:a16="http://schemas.microsoft.com/office/drawing/2014/main" xmlns="" id="{12C2A387-C1A9-47CF-94A5-EA2A7C03C22E}"/>
                </a:ext>
              </a:extLst>
            </p:cNvPr>
            <p:cNvSpPr>
              <a:spLocks/>
            </p:cNvSpPr>
            <p:nvPr/>
          </p:nvSpPr>
          <p:spPr bwMode="auto">
            <a:xfrm>
              <a:off x="5593833" y="4333875"/>
              <a:ext cx="294158" cy="314325"/>
            </a:xfrm>
            <a:custGeom>
              <a:avLst/>
              <a:gdLst>
                <a:gd name="T0" fmla="*/ 214886877 w 141"/>
                <a:gd name="T1" fmla="*/ 548680006 h 153"/>
                <a:gd name="T2" fmla="*/ 87709235 w 141"/>
                <a:gd name="T3" fmla="*/ 455824611 h 153"/>
                <a:gd name="T4" fmla="*/ 61396248 w 141"/>
                <a:gd name="T5" fmla="*/ 455824611 h 153"/>
                <a:gd name="T6" fmla="*/ 0 w 141"/>
                <a:gd name="T7" fmla="*/ 354531880 h 153"/>
                <a:gd name="T8" fmla="*/ 0 w 141"/>
                <a:gd name="T9" fmla="*/ 227912306 h 153"/>
                <a:gd name="T10" fmla="*/ 61396248 w 141"/>
                <a:gd name="T11" fmla="*/ 130839302 h 153"/>
                <a:gd name="T12" fmla="*/ 61396248 w 141"/>
                <a:gd name="T13" fmla="*/ 0 h 153"/>
                <a:gd name="T14" fmla="*/ 271897963 w 141"/>
                <a:gd name="T15" fmla="*/ 0 h 153"/>
                <a:gd name="T16" fmla="*/ 464859111 w 141"/>
                <a:gd name="T17" fmla="*/ 101294818 h 153"/>
                <a:gd name="T18" fmla="*/ 464859111 w 141"/>
                <a:gd name="T19" fmla="*/ 194148062 h 153"/>
                <a:gd name="T20" fmla="*/ 578881413 w 141"/>
                <a:gd name="T21" fmla="*/ 227912306 h 153"/>
                <a:gd name="T22" fmla="*/ 556953589 w 141"/>
                <a:gd name="T23" fmla="*/ 287001337 h 153"/>
                <a:gd name="T24" fmla="*/ 578881413 w 141"/>
                <a:gd name="T25" fmla="*/ 384074309 h 153"/>
                <a:gd name="T26" fmla="*/ 578881413 w 141"/>
                <a:gd name="T27" fmla="*/ 548680006 h 153"/>
                <a:gd name="T28" fmla="*/ 618349821 w 141"/>
                <a:gd name="T29" fmla="*/ 582444249 h 153"/>
                <a:gd name="T30" fmla="*/ 556953589 w 141"/>
                <a:gd name="T31" fmla="*/ 645752977 h 153"/>
                <a:gd name="T32" fmla="*/ 337679407 w 141"/>
                <a:gd name="T33" fmla="*/ 645752977 h 153"/>
                <a:gd name="T34" fmla="*/ 271897963 w 141"/>
                <a:gd name="T35" fmla="*/ 548680006 h 153"/>
                <a:gd name="T36" fmla="*/ 214886877 w 141"/>
                <a:gd name="T37" fmla="*/ 548680006 h 153"/>
                <a:gd name="T38" fmla="*/ 214886877 w 141"/>
                <a:gd name="T39" fmla="*/ 548680006 h 153"/>
                <a:gd name="T40" fmla="*/ 214886877 w 141"/>
                <a:gd name="T41" fmla="*/ 548680006 h 15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41"/>
                <a:gd name="T64" fmla="*/ 0 h 153"/>
                <a:gd name="T65" fmla="*/ 141 w 141"/>
                <a:gd name="T66" fmla="*/ 153 h 15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41" h="153">
                  <a:moveTo>
                    <a:pt x="49" y="130"/>
                  </a:moveTo>
                  <a:lnTo>
                    <a:pt x="20" y="108"/>
                  </a:lnTo>
                  <a:lnTo>
                    <a:pt x="14" y="108"/>
                  </a:lnTo>
                  <a:lnTo>
                    <a:pt x="0" y="84"/>
                  </a:lnTo>
                  <a:lnTo>
                    <a:pt x="0" y="54"/>
                  </a:lnTo>
                  <a:lnTo>
                    <a:pt x="14" y="31"/>
                  </a:lnTo>
                  <a:lnTo>
                    <a:pt x="14" y="0"/>
                  </a:lnTo>
                  <a:lnTo>
                    <a:pt x="62" y="0"/>
                  </a:lnTo>
                  <a:lnTo>
                    <a:pt x="106" y="24"/>
                  </a:lnTo>
                  <a:lnTo>
                    <a:pt x="106" y="46"/>
                  </a:lnTo>
                  <a:lnTo>
                    <a:pt x="132" y="54"/>
                  </a:lnTo>
                  <a:lnTo>
                    <a:pt x="127" y="68"/>
                  </a:lnTo>
                  <a:lnTo>
                    <a:pt x="132" y="91"/>
                  </a:lnTo>
                  <a:lnTo>
                    <a:pt x="132" y="130"/>
                  </a:lnTo>
                  <a:lnTo>
                    <a:pt x="141" y="138"/>
                  </a:lnTo>
                  <a:lnTo>
                    <a:pt x="127" y="153"/>
                  </a:lnTo>
                  <a:lnTo>
                    <a:pt x="77" y="153"/>
                  </a:lnTo>
                  <a:lnTo>
                    <a:pt x="62" y="130"/>
                  </a:lnTo>
                  <a:lnTo>
                    <a:pt x="49" y="13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07" name="S_COD">
              <a:extLst>
                <a:ext uri="{FF2B5EF4-FFF2-40B4-BE49-F238E27FC236}">
                  <a16:creationId xmlns:a16="http://schemas.microsoft.com/office/drawing/2014/main" xmlns="" id="{41053B9D-34B8-482C-B9CC-BD4ED7BF535B}"/>
                </a:ext>
              </a:extLst>
            </p:cNvPr>
            <p:cNvSpPr>
              <a:spLocks/>
            </p:cNvSpPr>
            <p:nvPr/>
          </p:nvSpPr>
          <p:spPr bwMode="auto">
            <a:xfrm>
              <a:off x="5103033" y="4143375"/>
              <a:ext cx="528756" cy="561975"/>
            </a:xfrm>
            <a:custGeom>
              <a:avLst/>
              <a:gdLst>
                <a:gd name="T0" fmla="*/ 874670445 w 253"/>
                <a:gd name="T1" fmla="*/ 0 h 272"/>
                <a:gd name="T2" fmla="*/ 617414751 w 253"/>
                <a:gd name="T3" fmla="*/ 0 h 272"/>
                <a:gd name="T4" fmla="*/ 595977294 w 253"/>
                <a:gd name="T5" fmla="*/ 64030014 h 272"/>
                <a:gd name="T6" fmla="*/ 463059963 w 253"/>
                <a:gd name="T7" fmla="*/ 64030014 h 272"/>
                <a:gd name="T8" fmla="*/ 428759618 w 253"/>
                <a:gd name="T9" fmla="*/ 0 h 272"/>
                <a:gd name="T10" fmla="*/ 398747593 w 253"/>
                <a:gd name="T11" fmla="*/ 0 h 272"/>
                <a:gd name="T12" fmla="*/ 343007721 w 253"/>
                <a:gd name="T13" fmla="*/ 102448855 h 272"/>
                <a:gd name="T14" fmla="*/ 278693280 w 253"/>
                <a:gd name="T15" fmla="*/ 388452777 h 272"/>
                <a:gd name="T16" fmla="*/ 218667093 w 253"/>
                <a:gd name="T17" fmla="*/ 461019832 h 272"/>
                <a:gd name="T18" fmla="*/ 184366748 w 253"/>
                <a:gd name="T19" fmla="*/ 580544966 h 272"/>
                <a:gd name="T20" fmla="*/ 90040250 w 253"/>
                <a:gd name="T21" fmla="*/ 618961725 h 272"/>
                <a:gd name="T22" fmla="*/ 34300361 w 253"/>
                <a:gd name="T23" fmla="*/ 618961725 h 272"/>
                <a:gd name="T24" fmla="*/ 0 w 253"/>
                <a:gd name="T25" fmla="*/ 674454665 h 272"/>
                <a:gd name="T26" fmla="*/ 0 w 253"/>
                <a:gd name="T27" fmla="*/ 747023787 h 272"/>
                <a:gd name="T28" fmla="*/ 64314457 w 253"/>
                <a:gd name="T29" fmla="*/ 674454665 h 272"/>
                <a:gd name="T30" fmla="*/ 248681189 w 253"/>
                <a:gd name="T31" fmla="*/ 674454665 h 272"/>
                <a:gd name="T32" fmla="*/ 248681189 w 253"/>
                <a:gd name="T33" fmla="*/ 776903488 h 272"/>
                <a:gd name="T34" fmla="*/ 308707376 w 253"/>
                <a:gd name="T35" fmla="*/ 840935552 h 272"/>
                <a:gd name="T36" fmla="*/ 398747593 w 253"/>
                <a:gd name="T37" fmla="*/ 802516727 h 272"/>
                <a:gd name="T38" fmla="*/ 398747593 w 253"/>
                <a:gd name="T39" fmla="*/ 776903488 h 272"/>
                <a:gd name="T40" fmla="*/ 463059963 w 253"/>
                <a:gd name="T41" fmla="*/ 776903488 h 272"/>
                <a:gd name="T42" fmla="*/ 531662724 w 253"/>
                <a:gd name="T43" fmla="*/ 802516727 h 272"/>
                <a:gd name="T44" fmla="*/ 531662724 w 253"/>
                <a:gd name="T45" fmla="*/ 934845251 h 272"/>
                <a:gd name="T46" fmla="*/ 595977294 w 253"/>
                <a:gd name="T47" fmla="*/ 977532605 h 272"/>
                <a:gd name="T48" fmla="*/ 531662724 w 253"/>
                <a:gd name="T49" fmla="*/ 1003145844 h 272"/>
                <a:gd name="T50" fmla="*/ 531662724 w 253"/>
                <a:gd name="T51" fmla="*/ 1024488488 h 272"/>
                <a:gd name="T52" fmla="*/ 643140528 w 253"/>
                <a:gd name="T53" fmla="*/ 1003145844 h 272"/>
                <a:gd name="T54" fmla="*/ 810356004 w 253"/>
                <a:gd name="T55" fmla="*/ 1097057868 h 272"/>
                <a:gd name="T56" fmla="*/ 831795531 w 253"/>
                <a:gd name="T57" fmla="*/ 1024488488 h 272"/>
                <a:gd name="T58" fmla="*/ 926121997 w 253"/>
                <a:gd name="T59" fmla="*/ 1126937569 h 272"/>
                <a:gd name="T60" fmla="*/ 990436438 w 253"/>
                <a:gd name="T61" fmla="*/ 1161087865 h 272"/>
                <a:gd name="T62" fmla="*/ 990436438 w 253"/>
                <a:gd name="T63" fmla="*/ 1097057868 h 272"/>
                <a:gd name="T64" fmla="*/ 926121997 w 253"/>
                <a:gd name="T65" fmla="*/ 1097057868 h 272"/>
                <a:gd name="T66" fmla="*/ 926121997 w 253"/>
                <a:gd name="T67" fmla="*/ 840935552 h 272"/>
                <a:gd name="T68" fmla="*/ 1046174240 w 253"/>
                <a:gd name="T69" fmla="*/ 840935552 h 272"/>
                <a:gd name="T70" fmla="*/ 990436438 w 253"/>
                <a:gd name="T71" fmla="*/ 747023787 h 272"/>
                <a:gd name="T72" fmla="*/ 990436438 w 253"/>
                <a:gd name="T73" fmla="*/ 486633071 h 272"/>
                <a:gd name="T74" fmla="*/ 926121997 w 253"/>
                <a:gd name="T75" fmla="*/ 486633071 h 272"/>
                <a:gd name="T76" fmla="*/ 990436438 w 253"/>
                <a:gd name="T77" fmla="*/ 422601007 h 272"/>
                <a:gd name="T78" fmla="*/ 1016162215 w 253"/>
                <a:gd name="T79" fmla="*/ 294541012 h 272"/>
                <a:gd name="T80" fmla="*/ 1046174240 w 253"/>
                <a:gd name="T81" fmla="*/ 264659180 h 272"/>
                <a:gd name="T82" fmla="*/ 1084762905 w 253"/>
                <a:gd name="T83" fmla="*/ 200629182 h 272"/>
                <a:gd name="T84" fmla="*/ 1046174240 w 253"/>
                <a:gd name="T85" fmla="*/ 200629182 h 272"/>
                <a:gd name="T86" fmla="*/ 1046174240 w 253"/>
                <a:gd name="T87" fmla="*/ 102448855 h 272"/>
                <a:gd name="T88" fmla="*/ 1016162215 w 253"/>
                <a:gd name="T89" fmla="*/ 64030014 h 272"/>
                <a:gd name="T90" fmla="*/ 896107901 w 253"/>
                <a:gd name="T91" fmla="*/ 64030014 h 272"/>
                <a:gd name="T92" fmla="*/ 874670445 w 253"/>
                <a:gd name="T93" fmla="*/ 0 h 272"/>
                <a:gd name="T94" fmla="*/ 874670445 w 253"/>
                <a:gd name="T95" fmla="*/ 0 h 272"/>
                <a:gd name="T96" fmla="*/ 874670445 w 253"/>
                <a:gd name="T97" fmla="*/ 0 h 27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53"/>
                <a:gd name="T148" fmla="*/ 0 h 272"/>
                <a:gd name="T149" fmla="*/ 253 w 253"/>
                <a:gd name="T150" fmla="*/ 272 h 27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53" h="272">
                  <a:moveTo>
                    <a:pt x="204" y="0"/>
                  </a:moveTo>
                  <a:lnTo>
                    <a:pt x="144" y="0"/>
                  </a:lnTo>
                  <a:lnTo>
                    <a:pt x="139" y="15"/>
                  </a:lnTo>
                  <a:lnTo>
                    <a:pt x="108" y="15"/>
                  </a:lnTo>
                  <a:lnTo>
                    <a:pt x="100" y="0"/>
                  </a:lnTo>
                  <a:lnTo>
                    <a:pt x="93" y="0"/>
                  </a:lnTo>
                  <a:lnTo>
                    <a:pt x="80" y="24"/>
                  </a:lnTo>
                  <a:lnTo>
                    <a:pt x="65" y="91"/>
                  </a:lnTo>
                  <a:lnTo>
                    <a:pt x="51" y="108"/>
                  </a:lnTo>
                  <a:lnTo>
                    <a:pt x="43" y="136"/>
                  </a:lnTo>
                  <a:lnTo>
                    <a:pt x="21" y="145"/>
                  </a:lnTo>
                  <a:lnTo>
                    <a:pt x="8" y="145"/>
                  </a:lnTo>
                  <a:lnTo>
                    <a:pt x="0" y="158"/>
                  </a:lnTo>
                  <a:lnTo>
                    <a:pt x="0" y="175"/>
                  </a:lnTo>
                  <a:lnTo>
                    <a:pt x="15" y="158"/>
                  </a:lnTo>
                  <a:lnTo>
                    <a:pt x="58" y="158"/>
                  </a:lnTo>
                  <a:lnTo>
                    <a:pt x="58" y="182"/>
                  </a:lnTo>
                  <a:lnTo>
                    <a:pt x="72" y="197"/>
                  </a:lnTo>
                  <a:lnTo>
                    <a:pt x="93" y="188"/>
                  </a:lnTo>
                  <a:lnTo>
                    <a:pt x="93" y="182"/>
                  </a:lnTo>
                  <a:lnTo>
                    <a:pt x="108" y="182"/>
                  </a:lnTo>
                  <a:lnTo>
                    <a:pt x="124" y="188"/>
                  </a:lnTo>
                  <a:lnTo>
                    <a:pt x="124" y="219"/>
                  </a:lnTo>
                  <a:lnTo>
                    <a:pt x="139" y="229"/>
                  </a:lnTo>
                  <a:lnTo>
                    <a:pt x="124" y="235"/>
                  </a:lnTo>
                  <a:lnTo>
                    <a:pt x="124" y="240"/>
                  </a:lnTo>
                  <a:lnTo>
                    <a:pt x="150" y="235"/>
                  </a:lnTo>
                  <a:lnTo>
                    <a:pt x="189" y="257"/>
                  </a:lnTo>
                  <a:lnTo>
                    <a:pt x="194" y="240"/>
                  </a:lnTo>
                  <a:lnTo>
                    <a:pt x="216" y="264"/>
                  </a:lnTo>
                  <a:lnTo>
                    <a:pt x="231" y="272"/>
                  </a:lnTo>
                  <a:lnTo>
                    <a:pt x="231" y="257"/>
                  </a:lnTo>
                  <a:lnTo>
                    <a:pt x="216" y="257"/>
                  </a:lnTo>
                  <a:lnTo>
                    <a:pt x="216" y="197"/>
                  </a:lnTo>
                  <a:lnTo>
                    <a:pt x="244" y="197"/>
                  </a:lnTo>
                  <a:lnTo>
                    <a:pt x="231" y="175"/>
                  </a:lnTo>
                  <a:lnTo>
                    <a:pt x="231" y="114"/>
                  </a:lnTo>
                  <a:lnTo>
                    <a:pt x="216" y="114"/>
                  </a:lnTo>
                  <a:lnTo>
                    <a:pt x="231" y="99"/>
                  </a:lnTo>
                  <a:lnTo>
                    <a:pt x="237" y="69"/>
                  </a:lnTo>
                  <a:lnTo>
                    <a:pt x="244" y="62"/>
                  </a:lnTo>
                  <a:lnTo>
                    <a:pt x="253" y="47"/>
                  </a:lnTo>
                  <a:lnTo>
                    <a:pt x="244" y="47"/>
                  </a:lnTo>
                  <a:lnTo>
                    <a:pt x="244" y="24"/>
                  </a:lnTo>
                  <a:lnTo>
                    <a:pt x="237" y="15"/>
                  </a:lnTo>
                  <a:lnTo>
                    <a:pt x="209" y="15"/>
                  </a:lnTo>
                  <a:lnTo>
                    <a:pt x="204"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08" name="S_ZWB">
              <a:extLst>
                <a:ext uri="{FF2B5EF4-FFF2-40B4-BE49-F238E27FC236}">
                  <a16:creationId xmlns:a16="http://schemas.microsoft.com/office/drawing/2014/main" xmlns="" id="{33F0441D-B556-4BC6-B0B8-8CDC238E276B}"/>
                </a:ext>
              </a:extLst>
            </p:cNvPr>
            <p:cNvSpPr>
              <a:spLocks/>
            </p:cNvSpPr>
            <p:nvPr/>
          </p:nvSpPr>
          <p:spPr bwMode="auto">
            <a:xfrm>
              <a:off x="5359235" y="4552950"/>
              <a:ext cx="348465" cy="295275"/>
            </a:xfrm>
            <a:custGeom>
              <a:avLst/>
              <a:gdLst>
                <a:gd name="T0" fmla="*/ 122406924 w 164"/>
                <a:gd name="T1" fmla="*/ 157755312 h 143"/>
                <a:gd name="T2" fmla="*/ 275415635 w 164"/>
                <a:gd name="T3" fmla="*/ 251555673 h 143"/>
                <a:gd name="T4" fmla="*/ 306017358 w 164"/>
                <a:gd name="T5" fmla="*/ 187600788 h 143"/>
                <a:gd name="T6" fmla="*/ 402194500 w 164"/>
                <a:gd name="T7" fmla="*/ 281401214 h 143"/>
                <a:gd name="T8" fmla="*/ 467767828 w 164"/>
                <a:gd name="T9" fmla="*/ 324036428 h 143"/>
                <a:gd name="T10" fmla="*/ 467767828 w 164"/>
                <a:gd name="T11" fmla="*/ 251555673 h 143"/>
                <a:gd name="T12" fmla="*/ 402194500 w 164"/>
                <a:gd name="T13" fmla="*/ 251555673 h 143"/>
                <a:gd name="T14" fmla="*/ 402194500 w 164"/>
                <a:gd name="T15" fmla="*/ 0 h 143"/>
                <a:gd name="T16" fmla="*/ 563945100 w 164"/>
                <a:gd name="T17" fmla="*/ 0 h 143"/>
                <a:gd name="T18" fmla="*/ 686351991 w 164"/>
                <a:gd name="T19" fmla="*/ 93800394 h 143"/>
                <a:gd name="T20" fmla="*/ 716953714 w 164"/>
                <a:gd name="T21" fmla="*/ 157755312 h 143"/>
                <a:gd name="T22" fmla="*/ 686351991 w 164"/>
                <a:gd name="T23" fmla="*/ 187600788 h 143"/>
                <a:gd name="T24" fmla="*/ 686351991 w 164"/>
                <a:gd name="T25" fmla="*/ 251555673 h 143"/>
                <a:gd name="T26" fmla="*/ 655750269 w 164"/>
                <a:gd name="T27" fmla="*/ 324036428 h 143"/>
                <a:gd name="T28" fmla="*/ 686351991 w 164"/>
                <a:gd name="T29" fmla="*/ 353881903 h 143"/>
                <a:gd name="T30" fmla="*/ 493997577 w 164"/>
                <a:gd name="T31" fmla="*/ 447682265 h 143"/>
                <a:gd name="T32" fmla="*/ 493997577 w 164"/>
                <a:gd name="T33" fmla="*/ 481791675 h 143"/>
                <a:gd name="T34" fmla="*/ 402194500 w 164"/>
                <a:gd name="T35" fmla="*/ 481791675 h 143"/>
                <a:gd name="T36" fmla="*/ 402194500 w 164"/>
                <a:gd name="T37" fmla="*/ 515901085 h 143"/>
                <a:gd name="T38" fmla="*/ 306017358 w 164"/>
                <a:gd name="T39" fmla="*/ 609701576 h 143"/>
                <a:gd name="T40" fmla="*/ 187982375 w 164"/>
                <a:gd name="T41" fmla="*/ 609701576 h 143"/>
                <a:gd name="T42" fmla="*/ 122406924 w 164"/>
                <a:gd name="T43" fmla="*/ 537218692 h 143"/>
                <a:gd name="T44" fmla="*/ 91805201 w 164"/>
                <a:gd name="T45" fmla="*/ 609701576 h 143"/>
                <a:gd name="T46" fmla="*/ 0 w 164"/>
                <a:gd name="T47" fmla="*/ 515901085 h 143"/>
                <a:gd name="T48" fmla="*/ 0 w 164"/>
                <a:gd name="T49" fmla="*/ 324036428 h 143"/>
                <a:gd name="T50" fmla="*/ 153008679 w 164"/>
                <a:gd name="T51" fmla="*/ 281401214 h 143"/>
                <a:gd name="T52" fmla="*/ 122406924 w 164"/>
                <a:gd name="T53" fmla="*/ 157755312 h 143"/>
                <a:gd name="T54" fmla="*/ 122406924 w 164"/>
                <a:gd name="T55" fmla="*/ 157755312 h 143"/>
                <a:gd name="T56" fmla="*/ 122406924 w 164"/>
                <a:gd name="T57" fmla="*/ 157755312 h 14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64"/>
                <a:gd name="T88" fmla="*/ 0 h 143"/>
                <a:gd name="T89" fmla="*/ 164 w 164"/>
                <a:gd name="T90" fmla="*/ 143 h 143"/>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64" h="143">
                  <a:moveTo>
                    <a:pt x="28" y="37"/>
                  </a:moveTo>
                  <a:lnTo>
                    <a:pt x="63" y="59"/>
                  </a:lnTo>
                  <a:lnTo>
                    <a:pt x="70" y="44"/>
                  </a:lnTo>
                  <a:lnTo>
                    <a:pt x="92" y="66"/>
                  </a:lnTo>
                  <a:lnTo>
                    <a:pt x="107" y="76"/>
                  </a:lnTo>
                  <a:lnTo>
                    <a:pt x="107" y="59"/>
                  </a:lnTo>
                  <a:lnTo>
                    <a:pt x="92" y="59"/>
                  </a:lnTo>
                  <a:lnTo>
                    <a:pt x="92" y="0"/>
                  </a:lnTo>
                  <a:lnTo>
                    <a:pt x="129" y="0"/>
                  </a:lnTo>
                  <a:lnTo>
                    <a:pt x="157" y="22"/>
                  </a:lnTo>
                  <a:lnTo>
                    <a:pt x="164" y="37"/>
                  </a:lnTo>
                  <a:lnTo>
                    <a:pt x="157" y="44"/>
                  </a:lnTo>
                  <a:lnTo>
                    <a:pt x="157" y="59"/>
                  </a:lnTo>
                  <a:lnTo>
                    <a:pt x="150" y="76"/>
                  </a:lnTo>
                  <a:lnTo>
                    <a:pt x="157" y="83"/>
                  </a:lnTo>
                  <a:lnTo>
                    <a:pt x="113" y="105"/>
                  </a:lnTo>
                  <a:lnTo>
                    <a:pt x="113" y="113"/>
                  </a:lnTo>
                  <a:lnTo>
                    <a:pt x="92" y="113"/>
                  </a:lnTo>
                  <a:lnTo>
                    <a:pt x="92" y="121"/>
                  </a:lnTo>
                  <a:lnTo>
                    <a:pt x="70" y="143"/>
                  </a:lnTo>
                  <a:lnTo>
                    <a:pt x="43" y="143"/>
                  </a:lnTo>
                  <a:lnTo>
                    <a:pt x="28" y="126"/>
                  </a:lnTo>
                  <a:lnTo>
                    <a:pt x="21" y="143"/>
                  </a:lnTo>
                  <a:lnTo>
                    <a:pt x="0" y="121"/>
                  </a:lnTo>
                  <a:lnTo>
                    <a:pt x="0" y="76"/>
                  </a:lnTo>
                  <a:lnTo>
                    <a:pt x="35" y="66"/>
                  </a:lnTo>
                  <a:lnTo>
                    <a:pt x="28" y="3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09" name="S_MAR">
              <a:extLst>
                <a:ext uri="{FF2B5EF4-FFF2-40B4-BE49-F238E27FC236}">
                  <a16:creationId xmlns:a16="http://schemas.microsoft.com/office/drawing/2014/main" xmlns="" id="{FB50E8BA-8165-4DF7-A799-4F1C4872164A}"/>
                </a:ext>
              </a:extLst>
            </p:cNvPr>
            <p:cNvSpPr>
              <a:spLocks/>
            </p:cNvSpPr>
            <p:nvPr/>
          </p:nvSpPr>
          <p:spPr bwMode="auto">
            <a:xfrm>
              <a:off x="4375008" y="3152775"/>
              <a:ext cx="341602" cy="285750"/>
            </a:xfrm>
            <a:custGeom>
              <a:avLst/>
              <a:gdLst>
                <a:gd name="T0" fmla="*/ 644311187 w 166"/>
                <a:gd name="T1" fmla="*/ 26488601 h 136"/>
                <a:gd name="T2" fmla="*/ 674180658 w 166"/>
                <a:gd name="T3" fmla="*/ 26488601 h 136"/>
                <a:gd name="T4" fmla="*/ 708315721 w 166"/>
                <a:gd name="T5" fmla="*/ 229560167 h 136"/>
                <a:gd name="T6" fmla="*/ 550439248 w 166"/>
                <a:gd name="T7" fmla="*/ 264877590 h 136"/>
                <a:gd name="T8" fmla="*/ 550439248 w 166"/>
                <a:gd name="T9" fmla="*/ 326683672 h 136"/>
                <a:gd name="T10" fmla="*/ 460832772 w 166"/>
                <a:gd name="T11" fmla="*/ 392902003 h 136"/>
                <a:gd name="T12" fmla="*/ 302954233 w 166"/>
                <a:gd name="T13" fmla="*/ 467951265 h 136"/>
                <a:gd name="T14" fmla="*/ 273084762 w 166"/>
                <a:gd name="T15" fmla="*/ 490023342 h 136"/>
                <a:gd name="T16" fmla="*/ 273084762 w 166"/>
                <a:gd name="T17" fmla="*/ 600390159 h 136"/>
                <a:gd name="T18" fmla="*/ 0 w 166"/>
                <a:gd name="T19" fmla="*/ 556243905 h 136"/>
                <a:gd name="T20" fmla="*/ 89606379 w 166"/>
                <a:gd name="T21" fmla="*/ 556243905 h 136"/>
                <a:gd name="T22" fmla="*/ 153610945 w 166"/>
                <a:gd name="T23" fmla="*/ 467951265 h 136"/>
                <a:gd name="T24" fmla="*/ 179212759 w 166"/>
                <a:gd name="T25" fmla="*/ 392902003 h 136"/>
                <a:gd name="T26" fmla="*/ 179212759 w 166"/>
                <a:gd name="T27" fmla="*/ 326683672 h 136"/>
                <a:gd name="T28" fmla="*/ 273084762 w 166"/>
                <a:gd name="T29" fmla="*/ 163341836 h 136"/>
                <a:gd name="T30" fmla="*/ 358425518 w 166"/>
                <a:gd name="T31" fmla="*/ 97121372 h 136"/>
                <a:gd name="T32" fmla="*/ 430963301 w 166"/>
                <a:gd name="T33" fmla="*/ 0 h 136"/>
                <a:gd name="T34" fmla="*/ 460832772 w 166"/>
                <a:gd name="T35" fmla="*/ 0 h 136"/>
                <a:gd name="T36" fmla="*/ 486434585 w 166"/>
                <a:gd name="T37" fmla="*/ 26488601 h 136"/>
                <a:gd name="T38" fmla="*/ 644311187 w 166"/>
                <a:gd name="T39" fmla="*/ 26488601 h 136"/>
                <a:gd name="T40" fmla="*/ 644311187 w 166"/>
                <a:gd name="T41" fmla="*/ 26488601 h 1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66"/>
                <a:gd name="T64" fmla="*/ 0 h 136"/>
                <a:gd name="T65" fmla="*/ 166 w 166"/>
                <a:gd name="T66" fmla="*/ 136 h 1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66" h="136">
                  <a:moveTo>
                    <a:pt x="151" y="6"/>
                  </a:moveTo>
                  <a:lnTo>
                    <a:pt x="158" y="6"/>
                  </a:lnTo>
                  <a:lnTo>
                    <a:pt x="166" y="52"/>
                  </a:lnTo>
                  <a:lnTo>
                    <a:pt x="129" y="60"/>
                  </a:lnTo>
                  <a:lnTo>
                    <a:pt x="129" y="74"/>
                  </a:lnTo>
                  <a:lnTo>
                    <a:pt x="108" y="89"/>
                  </a:lnTo>
                  <a:lnTo>
                    <a:pt x="71" y="106"/>
                  </a:lnTo>
                  <a:lnTo>
                    <a:pt x="64" y="111"/>
                  </a:lnTo>
                  <a:lnTo>
                    <a:pt x="64" y="136"/>
                  </a:lnTo>
                  <a:lnTo>
                    <a:pt x="0" y="126"/>
                  </a:lnTo>
                  <a:lnTo>
                    <a:pt x="21" y="126"/>
                  </a:lnTo>
                  <a:lnTo>
                    <a:pt x="36" y="106"/>
                  </a:lnTo>
                  <a:lnTo>
                    <a:pt x="42" y="89"/>
                  </a:lnTo>
                  <a:lnTo>
                    <a:pt x="42" y="74"/>
                  </a:lnTo>
                  <a:lnTo>
                    <a:pt x="64" y="37"/>
                  </a:lnTo>
                  <a:lnTo>
                    <a:pt x="84" y="22"/>
                  </a:lnTo>
                  <a:lnTo>
                    <a:pt x="101" y="0"/>
                  </a:lnTo>
                  <a:lnTo>
                    <a:pt x="108" y="0"/>
                  </a:lnTo>
                  <a:lnTo>
                    <a:pt x="114" y="6"/>
                  </a:lnTo>
                  <a:lnTo>
                    <a:pt x="151" y="6"/>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10" name="S_ETH">
              <a:extLst>
                <a:ext uri="{FF2B5EF4-FFF2-40B4-BE49-F238E27FC236}">
                  <a16:creationId xmlns:a16="http://schemas.microsoft.com/office/drawing/2014/main" xmlns="" id="{D701EA78-753A-467F-B7D7-B65EA068C7DB}"/>
                </a:ext>
              </a:extLst>
            </p:cNvPr>
            <p:cNvSpPr>
              <a:spLocks/>
            </p:cNvSpPr>
            <p:nvPr/>
          </p:nvSpPr>
          <p:spPr bwMode="auto">
            <a:xfrm>
              <a:off x="5688722" y="3743325"/>
              <a:ext cx="414889" cy="447675"/>
            </a:xfrm>
            <a:custGeom>
              <a:avLst/>
              <a:gdLst>
                <a:gd name="T0" fmla="*/ 2147483647 w 199"/>
                <a:gd name="T1" fmla="*/ 2147483647 h 215"/>
                <a:gd name="T2" fmla="*/ 2147483647 w 199"/>
                <a:gd name="T3" fmla="*/ 2147483647 h 215"/>
                <a:gd name="T4" fmla="*/ 2147483647 w 199"/>
                <a:gd name="T5" fmla="*/ 2147483647 h 215"/>
                <a:gd name="T6" fmla="*/ 2147483647 w 199"/>
                <a:gd name="T7" fmla="*/ 2147483647 h 215"/>
                <a:gd name="T8" fmla="*/ 2147483647 w 199"/>
                <a:gd name="T9" fmla="*/ 2147483647 h 215"/>
                <a:gd name="T10" fmla="*/ 2147483647 w 199"/>
                <a:gd name="T11" fmla="*/ 2147483647 h 215"/>
                <a:gd name="T12" fmla="*/ 2147483647 w 199"/>
                <a:gd name="T13" fmla="*/ 2147483647 h 215"/>
                <a:gd name="T14" fmla="*/ 2147483647 w 199"/>
                <a:gd name="T15" fmla="*/ 2147483647 h 215"/>
                <a:gd name="T16" fmla="*/ 2147483647 w 199"/>
                <a:gd name="T17" fmla="*/ 2147483647 h 215"/>
                <a:gd name="T18" fmla="*/ 2147483647 w 199"/>
                <a:gd name="T19" fmla="*/ 2147483647 h 215"/>
                <a:gd name="T20" fmla="*/ 2147483647 w 199"/>
                <a:gd name="T21" fmla="*/ 2147483647 h 215"/>
                <a:gd name="T22" fmla="*/ 2147483647 w 199"/>
                <a:gd name="T23" fmla="*/ 2147483647 h 215"/>
                <a:gd name="T24" fmla="*/ 2147483647 w 199"/>
                <a:gd name="T25" fmla="*/ 2147483647 h 215"/>
                <a:gd name="T26" fmla="*/ 2147483647 w 199"/>
                <a:gd name="T27" fmla="*/ 2147483647 h 215"/>
                <a:gd name="T28" fmla="*/ 2147483647 w 199"/>
                <a:gd name="T29" fmla="*/ 2147483647 h 215"/>
                <a:gd name="T30" fmla="*/ 2147483647 w 199"/>
                <a:gd name="T31" fmla="*/ 2147483647 h 215"/>
                <a:gd name="T32" fmla="*/ 0 w 199"/>
                <a:gd name="T33" fmla="*/ 2147483647 h 215"/>
                <a:gd name="T34" fmla="*/ 2147483647 w 199"/>
                <a:gd name="T35" fmla="*/ 2147483647 h 215"/>
                <a:gd name="T36" fmla="*/ 2147483647 w 199"/>
                <a:gd name="T37" fmla="*/ 2147483647 h 215"/>
                <a:gd name="T38" fmla="*/ 2147483647 w 199"/>
                <a:gd name="T39" fmla="*/ 2147483647 h 215"/>
                <a:gd name="T40" fmla="*/ 2147483647 w 199"/>
                <a:gd name="T41" fmla="*/ 2147483647 h 215"/>
                <a:gd name="T42" fmla="*/ 2147483647 w 199"/>
                <a:gd name="T43" fmla="*/ 2147483647 h 215"/>
                <a:gd name="T44" fmla="*/ 2147483647 w 199"/>
                <a:gd name="T45" fmla="*/ 0 h 215"/>
                <a:gd name="T46" fmla="*/ 2147483647 w 199"/>
                <a:gd name="T47" fmla="*/ 2147483647 h 215"/>
                <a:gd name="T48" fmla="*/ 2147483647 w 199"/>
                <a:gd name="T49" fmla="*/ 2147483647 h 215"/>
                <a:gd name="T50" fmla="*/ 2147483647 w 199"/>
                <a:gd name="T51" fmla="*/ 2147483647 h 215"/>
                <a:gd name="T52" fmla="*/ 2147483647 w 199"/>
                <a:gd name="T53" fmla="*/ 2147483647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99"/>
                <a:gd name="T82" fmla="*/ 0 h 215"/>
                <a:gd name="T83" fmla="*/ 199 w 199"/>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99" h="215">
                  <a:moveTo>
                    <a:pt x="127" y="86"/>
                  </a:moveTo>
                  <a:lnTo>
                    <a:pt x="120" y="86"/>
                  </a:lnTo>
                  <a:lnTo>
                    <a:pt x="120" y="114"/>
                  </a:lnTo>
                  <a:lnTo>
                    <a:pt x="127" y="114"/>
                  </a:lnTo>
                  <a:lnTo>
                    <a:pt x="127" y="123"/>
                  </a:lnTo>
                  <a:lnTo>
                    <a:pt x="142" y="140"/>
                  </a:lnTo>
                  <a:lnTo>
                    <a:pt x="199" y="146"/>
                  </a:lnTo>
                  <a:lnTo>
                    <a:pt x="162" y="192"/>
                  </a:lnTo>
                  <a:lnTo>
                    <a:pt x="137" y="192"/>
                  </a:lnTo>
                  <a:lnTo>
                    <a:pt x="120" y="215"/>
                  </a:lnTo>
                  <a:lnTo>
                    <a:pt x="99" y="208"/>
                  </a:lnTo>
                  <a:lnTo>
                    <a:pt x="80" y="215"/>
                  </a:lnTo>
                  <a:lnTo>
                    <a:pt x="35" y="208"/>
                  </a:lnTo>
                  <a:lnTo>
                    <a:pt x="35" y="187"/>
                  </a:lnTo>
                  <a:lnTo>
                    <a:pt x="28" y="187"/>
                  </a:lnTo>
                  <a:lnTo>
                    <a:pt x="8" y="161"/>
                  </a:lnTo>
                  <a:lnTo>
                    <a:pt x="0" y="146"/>
                  </a:lnTo>
                  <a:lnTo>
                    <a:pt x="8" y="140"/>
                  </a:lnTo>
                  <a:lnTo>
                    <a:pt x="15" y="114"/>
                  </a:lnTo>
                  <a:lnTo>
                    <a:pt x="43" y="69"/>
                  </a:lnTo>
                  <a:lnTo>
                    <a:pt x="50" y="15"/>
                  </a:lnTo>
                  <a:lnTo>
                    <a:pt x="72" y="8"/>
                  </a:lnTo>
                  <a:lnTo>
                    <a:pt x="72" y="0"/>
                  </a:lnTo>
                  <a:lnTo>
                    <a:pt x="85" y="37"/>
                  </a:lnTo>
                  <a:lnTo>
                    <a:pt x="127" y="86"/>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11" name="S_SOM">
              <a:extLst>
                <a:ext uri="{FF2B5EF4-FFF2-40B4-BE49-F238E27FC236}">
                  <a16:creationId xmlns:a16="http://schemas.microsoft.com/office/drawing/2014/main" xmlns="" id="{12796B6F-36FA-40CB-986C-F6C8798CE68D}"/>
                </a:ext>
              </a:extLst>
            </p:cNvPr>
            <p:cNvSpPr>
              <a:spLocks/>
            </p:cNvSpPr>
            <p:nvPr/>
          </p:nvSpPr>
          <p:spPr bwMode="auto">
            <a:xfrm>
              <a:off x="5897479" y="3943350"/>
              <a:ext cx="301022" cy="400050"/>
            </a:xfrm>
            <a:custGeom>
              <a:avLst/>
              <a:gdLst>
                <a:gd name="T0" fmla="*/ 93800394 w 143"/>
                <a:gd name="T1" fmla="*/ 506985614 h 193"/>
                <a:gd name="T2" fmla="*/ 0 w 143"/>
                <a:gd name="T3" fmla="*/ 605806354 h 193"/>
                <a:gd name="T4" fmla="*/ 0 w 143"/>
                <a:gd name="T5" fmla="*/ 803443428 h 193"/>
                <a:gd name="T6" fmla="*/ 63954902 w 143"/>
                <a:gd name="T7" fmla="*/ 829222808 h 193"/>
                <a:gd name="T8" fmla="*/ 157755312 w 143"/>
                <a:gd name="T9" fmla="*/ 708921800 h 193"/>
                <a:gd name="T10" fmla="*/ 422100724 w 143"/>
                <a:gd name="T11" fmla="*/ 476911399 h 193"/>
                <a:gd name="T12" fmla="*/ 477527741 w 143"/>
                <a:gd name="T13" fmla="*/ 390981515 h 193"/>
                <a:gd name="T14" fmla="*/ 609701576 w 143"/>
                <a:gd name="T15" fmla="*/ 85929916 h 193"/>
                <a:gd name="T16" fmla="*/ 609701576 w 143"/>
                <a:gd name="T17" fmla="*/ 0 h 193"/>
                <a:gd name="T18" fmla="*/ 545746690 w 143"/>
                <a:gd name="T19" fmla="*/ 0 h 193"/>
                <a:gd name="T20" fmla="*/ 243027805 w 143"/>
                <a:gd name="T21" fmla="*/ 124597949 h 193"/>
                <a:gd name="T22" fmla="*/ 187600788 w 143"/>
                <a:gd name="T23" fmla="*/ 85929916 h 193"/>
                <a:gd name="T24" fmla="*/ 157755312 w 143"/>
                <a:gd name="T25" fmla="*/ 30076297 h 193"/>
                <a:gd name="T26" fmla="*/ 123645870 w 143"/>
                <a:gd name="T27" fmla="*/ 85929916 h 193"/>
                <a:gd name="T28" fmla="*/ 123645870 w 143"/>
                <a:gd name="T29" fmla="*/ 124597949 h 193"/>
                <a:gd name="T30" fmla="*/ 187600788 w 143"/>
                <a:gd name="T31" fmla="*/ 197639212 h 193"/>
                <a:gd name="T32" fmla="*/ 422100724 w 143"/>
                <a:gd name="T33" fmla="*/ 223416519 h 193"/>
                <a:gd name="T34" fmla="*/ 264345412 w 143"/>
                <a:gd name="T35" fmla="*/ 412463986 h 193"/>
                <a:gd name="T36" fmla="*/ 157755312 w 143"/>
                <a:gd name="T37" fmla="*/ 412463986 h 193"/>
                <a:gd name="T38" fmla="*/ 93800394 w 143"/>
                <a:gd name="T39" fmla="*/ 506985614 h 193"/>
                <a:gd name="T40" fmla="*/ 93800394 w 143"/>
                <a:gd name="T41" fmla="*/ 506985614 h 193"/>
                <a:gd name="T42" fmla="*/ 93800394 w 143"/>
                <a:gd name="T43" fmla="*/ 506985614 h 19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43"/>
                <a:gd name="T67" fmla="*/ 0 h 193"/>
                <a:gd name="T68" fmla="*/ 143 w 143"/>
                <a:gd name="T69" fmla="*/ 193 h 19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43" h="193">
                  <a:moveTo>
                    <a:pt x="22" y="118"/>
                  </a:moveTo>
                  <a:lnTo>
                    <a:pt x="0" y="141"/>
                  </a:lnTo>
                  <a:lnTo>
                    <a:pt x="0" y="187"/>
                  </a:lnTo>
                  <a:lnTo>
                    <a:pt x="15" y="193"/>
                  </a:lnTo>
                  <a:lnTo>
                    <a:pt x="37" y="165"/>
                  </a:lnTo>
                  <a:lnTo>
                    <a:pt x="99" y="111"/>
                  </a:lnTo>
                  <a:lnTo>
                    <a:pt x="112" y="91"/>
                  </a:lnTo>
                  <a:lnTo>
                    <a:pt x="143" y="20"/>
                  </a:lnTo>
                  <a:lnTo>
                    <a:pt x="143" y="0"/>
                  </a:lnTo>
                  <a:lnTo>
                    <a:pt x="128" y="0"/>
                  </a:lnTo>
                  <a:lnTo>
                    <a:pt x="57" y="29"/>
                  </a:lnTo>
                  <a:lnTo>
                    <a:pt x="44" y="20"/>
                  </a:lnTo>
                  <a:lnTo>
                    <a:pt x="37" y="7"/>
                  </a:lnTo>
                  <a:lnTo>
                    <a:pt x="29" y="20"/>
                  </a:lnTo>
                  <a:lnTo>
                    <a:pt x="29" y="29"/>
                  </a:lnTo>
                  <a:lnTo>
                    <a:pt x="44" y="46"/>
                  </a:lnTo>
                  <a:lnTo>
                    <a:pt x="99" y="52"/>
                  </a:lnTo>
                  <a:lnTo>
                    <a:pt x="62" y="96"/>
                  </a:lnTo>
                  <a:lnTo>
                    <a:pt x="37" y="96"/>
                  </a:lnTo>
                  <a:lnTo>
                    <a:pt x="22" y="118"/>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12" name="S_MRT">
              <a:extLst>
                <a:ext uri="{FF2B5EF4-FFF2-40B4-BE49-F238E27FC236}">
                  <a16:creationId xmlns:a16="http://schemas.microsoft.com/office/drawing/2014/main" xmlns="" id="{B3297EF5-1544-4AE2-9634-8CE8809C5126}"/>
                </a:ext>
              </a:extLst>
            </p:cNvPr>
            <p:cNvSpPr>
              <a:spLocks/>
            </p:cNvSpPr>
            <p:nvPr/>
          </p:nvSpPr>
          <p:spPr bwMode="auto">
            <a:xfrm>
              <a:off x="4270630" y="3438525"/>
              <a:ext cx="341602" cy="400050"/>
            </a:xfrm>
            <a:custGeom>
              <a:avLst/>
              <a:gdLst>
                <a:gd name="T0" fmla="*/ 0 w 161"/>
                <a:gd name="T1" fmla="*/ 425592135 h 190"/>
                <a:gd name="T2" fmla="*/ 22680385 w 161"/>
                <a:gd name="T3" fmla="*/ 394558792 h 190"/>
                <a:gd name="T4" fmla="*/ 217732965 w 161"/>
                <a:gd name="T5" fmla="*/ 394558792 h 190"/>
                <a:gd name="T6" fmla="*/ 217732965 w 161"/>
                <a:gd name="T7" fmla="*/ 328059976 h 190"/>
                <a:gd name="T8" fmla="*/ 317527543 w 161"/>
                <a:gd name="T9" fmla="*/ 297026634 h 190"/>
                <a:gd name="T10" fmla="*/ 317527543 w 161"/>
                <a:gd name="T11" fmla="*/ 88665823 h 190"/>
                <a:gd name="T12" fmla="*/ 498970559 w 161"/>
                <a:gd name="T13" fmla="*/ 88665823 h 190"/>
                <a:gd name="T14" fmla="*/ 498970559 w 161"/>
                <a:gd name="T15" fmla="*/ 0 h 190"/>
                <a:gd name="T16" fmla="*/ 730313095 w 161"/>
                <a:gd name="T17" fmla="*/ 146296198 h 190"/>
                <a:gd name="T18" fmla="*/ 607838207 w 161"/>
                <a:gd name="T19" fmla="*/ 146296198 h 190"/>
                <a:gd name="T20" fmla="*/ 698559715 w 161"/>
                <a:gd name="T21" fmla="*/ 811282453 h 190"/>
                <a:gd name="T22" fmla="*/ 408249051 w 161"/>
                <a:gd name="T23" fmla="*/ 811282453 h 190"/>
                <a:gd name="T24" fmla="*/ 381032173 w 161"/>
                <a:gd name="T25" fmla="*/ 842315795 h 190"/>
                <a:gd name="T26" fmla="*/ 349280922 w 161"/>
                <a:gd name="T27" fmla="*/ 811282453 h 190"/>
                <a:gd name="T28" fmla="*/ 290310664 w 161"/>
                <a:gd name="T29" fmla="*/ 842315795 h 190"/>
                <a:gd name="T30" fmla="*/ 217732965 w 161"/>
                <a:gd name="T31" fmla="*/ 744783637 h 190"/>
                <a:gd name="T32" fmla="*/ 122474922 w 161"/>
                <a:gd name="T33" fmla="*/ 713752400 h 190"/>
                <a:gd name="T34" fmla="*/ 22680385 w 161"/>
                <a:gd name="T35" fmla="*/ 713752400 h 190"/>
                <a:gd name="T36" fmla="*/ 0 w 161"/>
                <a:gd name="T37" fmla="*/ 744783637 h 190"/>
                <a:gd name="T38" fmla="*/ 22680385 w 161"/>
                <a:gd name="T39" fmla="*/ 616220241 h 190"/>
                <a:gd name="T40" fmla="*/ 0 w 161"/>
                <a:gd name="T41" fmla="*/ 549721293 h 190"/>
                <a:gd name="T42" fmla="*/ 22680385 w 161"/>
                <a:gd name="T43" fmla="*/ 483222477 h 190"/>
                <a:gd name="T44" fmla="*/ 0 w 161"/>
                <a:gd name="T45" fmla="*/ 425592135 h 190"/>
                <a:gd name="T46" fmla="*/ 0 w 161"/>
                <a:gd name="T47" fmla="*/ 425592135 h 190"/>
                <a:gd name="T48" fmla="*/ 0 w 161"/>
                <a:gd name="T49" fmla="*/ 425592135 h 19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61"/>
                <a:gd name="T76" fmla="*/ 0 h 190"/>
                <a:gd name="T77" fmla="*/ 161 w 161"/>
                <a:gd name="T78" fmla="*/ 190 h 19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61" h="190">
                  <a:moveTo>
                    <a:pt x="0" y="96"/>
                  </a:moveTo>
                  <a:lnTo>
                    <a:pt x="5" y="89"/>
                  </a:lnTo>
                  <a:lnTo>
                    <a:pt x="48" y="89"/>
                  </a:lnTo>
                  <a:lnTo>
                    <a:pt x="48" y="74"/>
                  </a:lnTo>
                  <a:lnTo>
                    <a:pt x="70" y="67"/>
                  </a:lnTo>
                  <a:lnTo>
                    <a:pt x="70" y="20"/>
                  </a:lnTo>
                  <a:lnTo>
                    <a:pt x="110" y="20"/>
                  </a:lnTo>
                  <a:lnTo>
                    <a:pt x="110" y="0"/>
                  </a:lnTo>
                  <a:lnTo>
                    <a:pt x="161" y="33"/>
                  </a:lnTo>
                  <a:lnTo>
                    <a:pt x="134" y="33"/>
                  </a:lnTo>
                  <a:lnTo>
                    <a:pt x="154" y="183"/>
                  </a:lnTo>
                  <a:lnTo>
                    <a:pt x="90" y="183"/>
                  </a:lnTo>
                  <a:lnTo>
                    <a:pt x="84" y="190"/>
                  </a:lnTo>
                  <a:lnTo>
                    <a:pt x="77" y="183"/>
                  </a:lnTo>
                  <a:lnTo>
                    <a:pt x="64" y="190"/>
                  </a:lnTo>
                  <a:lnTo>
                    <a:pt x="48" y="168"/>
                  </a:lnTo>
                  <a:lnTo>
                    <a:pt x="27" y="161"/>
                  </a:lnTo>
                  <a:lnTo>
                    <a:pt x="5" y="161"/>
                  </a:lnTo>
                  <a:lnTo>
                    <a:pt x="0" y="168"/>
                  </a:lnTo>
                  <a:lnTo>
                    <a:pt x="5" y="139"/>
                  </a:lnTo>
                  <a:lnTo>
                    <a:pt x="0" y="124"/>
                  </a:lnTo>
                  <a:lnTo>
                    <a:pt x="5" y="109"/>
                  </a:lnTo>
                  <a:lnTo>
                    <a:pt x="0" y="96"/>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13" name="S_ESH">
              <a:extLst>
                <a:ext uri="{FF2B5EF4-FFF2-40B4-BE49-F238E27FC236}">
                  <a16:creationId xmlns:a16="http://schemas.microsoft.com/office/drawing/2014/main" xmlns="" id="{66AB6255-FDA8-42E8-9D4C-8F8FD6D9E379}"/>
                </a:ext>
              </a:extLst>
            </p:cNvPr>
            <p:cNvSpPr>
              <a:spLocks/>
            </p:cNvSpPr>
            <p:nvPr/>
          </p:nvSpPr>
          <p:spPr bwMode="auto">
            <a:xfrm>
              <a:off x="4270630" y="3419475"/>
              <a:ext cx="237224" cy="219075"/>
            </a:xfrm>
            <a:custGeom>
              <a:avLst/>
              <a:gdLst>
                <a:gd name="T0" fmla="*/ 0 w 114"/>
                <a:gd name="T1" fmla="*/ 448540707 h 107"/>
                <a:gd name="T2" fmla="*/ 30542664 w 114"/>
                <a:gd name="T3" fmla="*/ 423388038 h 107"/>
                <a:gd name="T4" fmla="*/ 218158017 w 114"/>
                <a:gd name="T5" fmla="*/ 423388038 h 107"/>
                <a:gd name="T6" fmla="*/ 218158017 w 114"/>
                <a:gd name="T7" fmla="*/ 364700523 h 107"/>
                <a:gd name="T8" fmla="*/ 305420427 w 114"/>
                <a:gd name="T9" fmla="*/ 322781456 h 107"/>
                <a:gd name="T10" fmla="*/ 305420427 w 114"/>
                <a:gd name="T11" fmla="*/ 134143506 h 107"/>
                <a:gd name="T12" fmla="*/ 497399257 w 114"/>
                <a:gd name="T13" fmla="*/ 134143506 h 107"/>
                <a:gd name="T14" fmla="*/ 497399257 w 114"/>
                <a:gd name="T15" fmla="*/ 41919084 h 107"/>
                <a:gd name="T16" fmla="*/ 218158017 w 114"/>
                <a:gd name="T17" fmla="*/ 0 h 107"/>
                <a:gd name="T18" fmla="*/ 117805034 w 114"/>
                <a:gd name="T19" fmla="*/ 230559033 h 107"/>
                <a:gd name="T20" fmla="*/ 0 w 114"/>
                <a:gd name="T21" fmla="*/ 385662105 h 107"/>
                <a:gd name="T22" fmla="*/ 0 w 114"/>
                <a:gd name="T23" fmla="*/ 448540707 h 107"/>
                <a:gd name="T24" fmla="*/ 0 w 114"/>
                <a:gd name="T25" fmla="*/ 448540707 h 107"/>
                <a:gd name="T26" fmla="*/ 0 w 114"/>
                <a:gd name="T27" fmla="*/ 448540707 h 10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4"/>
                <a:gd name="T43" fmla="*/ 0 h 107"/>
                <a:gd name="T44" fmla="*/ 114 w 114"/>
                <a:gd name="T45" fmla="*/ 107 h 10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4" h="107">
                  <a:moveTo>
                    <a:pt x="0" y="107"/>
                  </a:moveTo>
                  <a:lnTo>
                    <a:pt x="7" y="101"/>
                  </a:lnTo>
                  <a:lnTo>
                    <a:pt x="50" y="101"/>
                  </a:lnTo>
                  <a:lnTo>
                    <a:pt x="50" y="87"/>
                  </a:lnTo>
                  <a:lnTo>
                    <a:pt x="70" y="77"/>
                  </a:lnTo>
                  <a:lnTo>
                    <a:pt x="70" y="32"/>
                  </a:lnTo>
                  <a:lnTo>
                    <a:pt x="114" y="32"/>
                  </a:lnTo>
                  <a:lnTo>
                    <a:pt x="114" y="10"/>
                  </a:lnTo>
                  <a:lnTo>
                    <a:pt x="50" y="0"/>
                  </a:lnTo>
                  <a:lnTo>
                    <a:pt x="27" y="55"/>
                  </a:lnTo>
                  <a:lnTo>
                    <a:pt x="0" y="92"/>
                  </a:lnTo>
                  <a:lnTo>
                    <a:pt x="0" y="10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14" name="S_SEN">
              <a:extLst>
                <a:ext uri="{FF2B5EF4-FFF2-40B4-BE49-F238E27FC236}">
                  <a16:creationId xmlns:a16="http://schemas.microsoft.com/office/drawing/2014/main" xmlns="" id="{A2674375-FD48-4879-BAAA-10A0DF4BE572}"/>
                </a:ext>
              </a:extLst>
            </p:cNvPr>
            <p:cNvSpPr>
              <a:spLocks/>
            </p:cNvSpPr>
            <p:nvPr/>
          </p:nvSpPr>
          <p:spPr bwMode="auto">
            <a:xfrm>
              <a:off x="4247170" y="3781425"/>
              <a:ext cx="184772" cy="142875"/>
            </a:xfrm>
            <a:custGeom>
              <a:avLst/>
              <a:gdLst>
                <a:gd name="T0" fmla="*/ 39854485 w 86"/>
                <a:gd name="T1" fmla="*/ 231529935 h 69"/>
                <a:gd name="T2" fmla="*/ 70853825 w 86"/>
                <a:gd name="T3" fmla="*/ 231529935 h 69"/>
                <a:gd name="T4" fmla="*/ 163847618 w 86"/>
                <a:gd name="T5" fmla="*/ 192941278 h 69"/>
                <a:gd name="T6" fmla="*/ 185989691 w 86"/>
                <a:gd name="T7" fmla="*/ 231529935 h 69"/>
                <a:gd name="T8" fmla="*/ 225844159 w 86"/>
                <a:gd name="T9" fmla="*/ 192941278 h 69"/>
                <a:gd name="T10" fmla="*/ 39854485 w 86"/>
                <a:gd name="T11" fmla="*/ 192941278 h 69"/>
                <a:gd name="T12" fmla="*/ 0 w 86"/>
                <a:gd name="T13" fmla="*/ 128628889 h 69"/>
                <a:gd name="T14" fmla="*/ 39854485 w 86"/>
                <a:gd name="T15" fmla="*/ 34300354 h 69"/>
                <a:gd name="T16" fmla="*/ 70853825 w 86"/>
                <a:gd name="T17" fmla="*/ 0 h 69"/>
                <a:gd name="T18" fmla="*/ 163847618 w 86"/>
                <a:gd name="T19" fmla="*/ 0 h 69"/>
                <a:gd name="T20" fmla="*/ 261271055 w 86"/>
                <a:gd name="T21" fmla="*/ 34300354 h 69"/>
                <a:gd name="T22" fmla="*/ 323267663 w 86"/>
                <a:gd name="T23" fmla="*/ 128628889 h 69"/>
                <a:gd name="T24" fmla="*/ 380836632 w 86"/>
                <a:gd name="T25" fmla="*/ 295844428 h 69"/>
                <a:gd name="T26" fmla="*/ 39854485 w 86"/>
                <a:gd name="T27" fmla="*/ 295844428 h 69"/>
                <a:gd name="T28" fmla="*/ 39854485 w 86"/>
                <a:gd name="T29" fmla="*/ 231529935 h 69"/>
                <a:gd name="T30" fmla="*/ 39854485 w 86"/>
                <a:gd name="T31" fmla="*/ 231529935 h 69"/>
                <a:gd name="T32" fmla="*/ 39854485 w 86"/>
                <a:gd name="T33" fmla="*/ 231529935 h 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6"/>
                <a:gd name="T52" fmla="*/ 0 h 69"/>
                <a:gd name="T53" fmla="*/ 86 w 86"/>
                <a:gd name="T54" fmla="*/ 69 h 6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6" h="69">
                  <a:moveTo>
                    <a:pt x="9" y="54"/>
                  </a:moveTo>
                  <a:lnTo>
                    <a:pt x="16" y="54"/>
                  </a:lnTo>
                  <a:lnTo>
                    <a:pt x="37" y="45"/>
                  </a:lnTo>
                  <a:lnTo>
                    <a:pt x="42" y="54"/>
                  </a:lnTo>
                  <a:lnTo>
                    <a:pt x="51" y="45"/>
                  </a:lnTo>
                  <a:lnTo>
                    <a:pt x="9" y="45"/>
                  </a:lnTo>
                  <a:lnTo>
                    <a:pt x="0" y="30"/>
                  </a:lnTo>
                  <a:lnTo>
                    <a:pt x="9" y="8"/>
                  </a:lnTo>
                  <a:lnTo>
                    <a:pt x="16" y="0"/>
                  </a:lnTo>
                  <a:lnTo>
                    <a:pt x="37" y="0"/>
                  </a:lnTo>
                  <a:lnTo>
                    <a:pt x="59" y="8"/>
                  </a:lnTo>
                  <a:lnTo>
                    <a:pt x="73" y="30"/>
                  </a:lnTo>
                  <a:lnTo>
                    <a:pt x="86" y="69"/>
                  </a:lnTo>
                  <a:lnTo>
                    <a:pt x="9" y="69"/>
                  </a:lnTo>
                  <a:lnTo>
                    <a:pt x="9" y="54"/>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15" name="S_GMB">
              <a:extLst>
                <a:ext uri="{FF2B5EF4-FFF2-40B4-BE49-F238E27FC236}">
                  <a16:creationId xmlns:a16="http://schemas.microsoft.com/office/drawing/2014/main" xmlns="" id="{831B3400-77DF-4BCE-A06C-108773953661}"/>
                </a:ext>
              </a:extLst>
            </p:cNvPr>
            <p:cNvSpPr>
              <a:spLocks/>
            </p:cNvSpPr>
            <p:nvPr/>
          </p:nvSpPr>
          <p:spPr bwMode="auto">
            <a:xfrm>
              <a:off x="4270630" y="3876675"/>
              <a:ext cx="85401" cy="57150"/>
            </a:xfrm>
            <a:custGeom>
              <a:avLst/>
              <a:gdLst>
                <a:gd name="T0" fmla="*/ 0 w 42"/>
                <a:gd name="T1" fmla="*/ 130644896 h 25"/>
                <a:gd name="T2" fmla="*/ 29160785 w 42"/>
                <a:gd name="T3" fmla="*/ 130644896 h 25"/>
                <a:gd name="T4" fmla="*/ 116647222 w 42"/>
                <a:gd name="T5" fmla="*/ 0 h 25"/>
                <a:gd name="T6" fmla="*/ 137476380 w 42"/>
                <a:gd name="T7" fmla="*/ 130644896 h 25"/>
                <a:gd name="T8" fmla="*/ 174970848 w 42"/>
                <a:gd name="T9" fmla="*/ 0 h 25"/>
                <a:gd name="T10" fmla="*/ 0 w 42"/>
                <a:gd name="T11" fmla="*/ 0 h 25"/>
                <a:gd name="T12" fmla="*/ 0 w 42"/>
                <a:gd name="T13" fmla="*/ 130644896 h 25"/>
                <a:gd name="T14" fmla="*/ 0 w 42"/>
                <a:gd name="T15" fmla="*/ 130644896 h 25"/>
                <a:gd name="T16" fmla="*/ 0 w 42"/>
                <a:gd name="T17" fmla="*/ 130644896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2"/>
                <a:gd name="T28" fmla="*/ 0 h 25"/>
                <a:gd name="T29" fmla="*/ 42 w 42"/>
                <a:gd name="T30" fmla="*/ 25 h 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2" h="25">
                  <a:moveTo>
                    <a:pt x="0" y="25"/>
                  </a:moveTo>
                  <a:lnTo>
                    <a:pt x="7" y="25"/>
                  </a:lnTo>
                  <a:lnTo>
                    <a:pt x="28" y="0"/>
                  </a:lnTo>
                  <a:lnTo>
                    <a:pt x="33" y="25"/>
                  </a:lnTo>
                  <a:lnTo>
                    <a:pt x="42" y="0"/>
                  </a:lnTo>
                  <a:lnTo>
                    <a:pt x="0" y="0"/>
                  </a:lnTo>
                  <a:lnTo>
                    <a:pt x="0" y="2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16" name="S_GNB">
              <a:extLst>
                <a:ext uri="{FF2B5EF4-FFF2-40B4-BE49-F238E27FC236}">
                  <a16:creationId xmlns:a16="http://schemas.microsoft.com/office/drawing/2014/main" xmlns="" id="{65AB443B-E2A0-4A46-B81F-5CE3064552C2}"/>
                </a:ext>
              </a:extLst>
            </p:cNvPr>
            <p:cNvSpPr>
              <a:spLocks/>
            </p:cNvSpPr>
            <p:nvPr/>
          </p:nvSpPr>
          <p:spPr bwMode="auto">
            <a:xfrm>
              <a:off x="4270630" y="3924300"/>
              <a:ext cx="85401" cy="57150"/>
            </a:xfrm>
            <a:custGeom>
              <a:avLst/>
              <a:gdLst>
                <a:gd name="T0" fmla="*/ 116647222 w 42"/>
                <a:gd name="T1" fmla="*/ 108870752 h 30"/>
                <a:gd name="T2" fmla="*/ 174970848 w 42"/>
                <a:gd name="T3" fmla="*/ 29032200 h 30"/>
                <a:gd name="T4" fmla="*/ 174970848 w 42"/>
                <a:gd name="T5" fmla="*/ 0 h 30"/>
                <a:gd name="T6" fmla="*/ 0 w 42"/>
                <a:gd name="T7" fmla="*/ 0 h 30"/>
                <a:gd name="T8" fmla="*/ 83318578 w 42"/>
                <a:gd name="T9" fmla="*/ 29032200 h 30"/>
                <a:gd name="T10" fmla="*/ 83318578 w 42"/>
                <a:gd name="T11" fmla="*/ 61693424 h 30"/>
                <a:gd name="T12" fmla="*/ 116647222 w 42"/>
                <a:gd name="T13" fmla="*/ 108870752 h 30"/>
                <a:gd name="T14" fmla="*/ 116647222 w 42"/>
                <a:gd name="T15" fmla="*/ 108870752 h 30"/>
                <a:gd name="T16" fmla="*/ 116647222 w 42"/>
                <a:gd name="T17" fmla="*/ 108870752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2"/>
                <a:gd name="T28" fmla="*/ 0 h 30"/>
                <a:gd name="T29" fmla="*/ 42 w 42"/>
                <a:gd name="T30" fmla="*/ 30 h 3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2" h="30">
                  <a:moveTo>
                    <a:pt x="28" y="30"/>
                  </a:moveTo>
                  <a:lnTo>
                    <a:pt x="42" y="8"/>
                  </a:lnTo>
                  <a:lnTo>
                    <a:pt x="42" y="0"/>
                  </a:lnTo>
                  <a:lnTo>
                    <a:pt x="0" y="0"/>
                  </a:lnTo>
                  <a:lnTo>
                    <a:pt x="20" y="8"/>
                  </a:lnTo>
                  <a:lnTo>
                    <a:pt x="20" y="17"/>
                  </a:lnTo>
                  <a:lnTo>
                    <a:pt x="28" y="3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17" name="S_GIN">
              <a:extLst>
                <a:ext uri="{FF2B5EF4-FFF2-40B4-BE49-F238E27FC236}">
                  <a16:creationId xmlns:a16="http://schemas.microsoft.com/office/drawing/2014/main" xmlns="" id="{6B772F90-F545-41F8-BFF3-C1E86E43CE56}"/>
                </a:ext>
              </a:extLst>
            </p:cNvPr>
            <p:cNvSpPr>
              <a:spLocks/>
            </p:cNvSpPr>
            <p:nvPr/>
          </p:nvSpPr>
          <p:spPr bwMode="auto">
            <a:xfrm>
              <a:off x="4327564" y="3924300"/>
              <a:ext cx="189779" cy="152400"/>
            </a:xfrm>
            <a:custGeom>
              <a:avLst/>
              <a:gdLst>
                <a:gd name="T0" fmla="*/ 364445144 w 92"/>
                <a:gd name="T1" fmla="*/ 322579996 h 72"/>
                <a:gd name="T2" fmla="*/ 394459238 w 92"/>
                <a:gd name="T3" fmla="*/ 322579996 h 72"/>
                <a:gd name="T4" fmla="*/ 394459238 w 92"/>
                <a:gd name="T5" fmla="*/ 156809016 h 72"/>
                <a:gd name="T6" fmla="*/ 334433122 w 92"/>
                <a:gd name="T7" fmla="*/ 0 h 72"/>
                <a:gd name="T8" fmla="*/ 248681167 w 92"/>
                <a:gd name="T9" fmla="*/ 35841518 h 72"/>
                <a:gd name="T10" fmla="*/ 184366732 w 92"/>
                <a:gd name="T11" fmla="*/ 35841518 h 72"/>
                <a:gd name="T12" fmla="*/ 205804187 w 92"/>
                <a:gd name="T13" fmla="*/ 0 h 72"/>
                <a:gd name="T14" fmla="*/ 64314451 w 92"/>
                <a:gd name="T15" fmla="*/ 0 h 72"/>
                <a:gd name="T16" fmla="*/ 64314451 w 92"/>
                <a:gd name="T17" fmla="*/ 35841518 h 72"/>
                <a:gd name="T18" fmla="*/ 0 w 92"/>
                <a:gd name="T19" fmla="*/ 125448463 h 72"/>
                <a:gd name="T20" fmla="*/ 90040242 w 92"/>
                <a:gd name="T21" fmla="*/ 192652634 h 72"/>
                <a:gd name="T22" fmla="*/ 158640958 w 92"/>
                <a:gd name="T23" fmla="*/ 156809016 h 72"/>
                <a:gd name="T24" fmla="*/ 184366732 w 92"/>
                <a:gd name="T25" fmla="*/ 156809016 h 72"/>
                <a:gd name="T26" fmla="*/ 248681167 w 92"/>
                <a:gd name="T27" fmla="*/ 232975117 h 72"/>
                <a:gd name="T28" fmla="*/ 248681167 w 92"/>
                <a:gd name="T29" fmla="*/ 264335637 h 72"/>
                <a:gd name="T30" fmla="*/ 270118622 w 92"/>
                <a:gd name="T31" fmla="*/ 232975117 h 72"/>
                <a:gd name="T32" fmla="*/ 334433122 w 92"/>
                <a:gd name="T33" fmla="*/ 322579996 h 72"/>
                <a:gd name="T34" fmla="*/ 364445144 w 92"/>
                <a:gd name="T35" fmla="*/ 322579996 h 72"/>
                <a:gd name="T36" fmla="*/ 364445144 w 92"/>
                <a:gd name="T37" fmla="*/ 322579996 h 7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2"/>
                <a:gd name="T58" fmla="*/ 0 h 72"/>
                <a:gd name="T59" fmla="*/ 92 w 92"/>
                <a:gd name="T60" fmla="*/ 72 h 7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2" h="72">
                  <a:moveTo>
                    <a:pt x="85" y="72"/>
                  </a:moveTo>
                  <a:lnTo>
                    <a:pt x="92" y="72"/>
                  </a:lnTo>
                  <a:lnTo>
                    <a:pt x="92" y="35"/>
                  </a:lnTo>
                  <a:lnTo>
                    <a:pt x="78" y="0"/>
                  </a:lnTo>
                  <a:lnTo>
                    <a:pt x="58" y="8"/>
                  </a:lnTo>
                  <a:lnTo>
                    <a:pt x="43" y="8"/>
                  </a:lnTo>
                  <a:lnTo>
                    <a:pt x="48" y="0"/>
                  </a:lnTo>
                  <a:lnTo>
                    <a:pt x="15" y="0"/>
                  </a:lnTo>
                  <a:lnTo>
                    <a:pt x="15" y="8"/>
                  </a:lnTo>
                  <a:lnTo>
                    <a:pt x="0" y="28"/>
                  </a:lnTo>
                  <a:lnTo>
                    <a:pt x="21" y="43"/>
                  </a:lnTo>
                  <a:lnTo>
                    <a:pt x="37" y="35"/>
                  </a:lnTo>
                  <a:lnTo>
                    <a:pt x="43" y="35"/>
                  </a:lnTo>
                  <a:lnTo>
                    <a:pt x="58" y="52"/>
                  </a:lnTo>
                  <a:lnTo>
                    <a:pt x="58" y="59"/>
                  </a:lnTo>
                  <a:lnTo>
                    <a:pt x="63" y="52"/>
                  </a:lnTo>
                  <a:lnTo>
                    <a:pt x="78" y="72"/>
                  </a:lnTo>
                  <a:lnTo>
                    <a:pt x="85" y="72"/>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18" name="S_SLE">
              <a:extLst>
                <a:ext uri="{FF2B5EF4-FFF2-40B4-BE49-F238E27FC236}">
                  <a16:creationId xmlns:a16="http://schemas.microsoft.com/office/drawing/2014/main" xmlns="" id="{76DA664C-0192-44DC-9948-210095BADA63}"/>
                </a:ext>
              </a:extLst>
            </p:cNvPr>
            <p:cNvSpPr>
              <a:spLocks/>
            </p:cNvSpPr>
            <p:nvPr/>
          </p:nvSpPr>
          <p:spPr bwMode="auto">
            <a:xfrm>
              <a:off x="4365519" y="3990975"/>
              <a:ext cx="75912" cy="104775"/>
            </a:xfrm>
            <a:custGeom>
              <a:avLst/>
              <a:gdLst>
                <a:gd name="T0" fmla="*/ 0 w 37"/>
                <a:gd name="T1" fmla="*/ 39756544 h 47"/>
                <a:gd name="T2" fmla="*/ 63620811 w 37"/>
                <a:gd name="T3" fmla="*/ 0 h 47"/>
                <a:gd name="T4" fmla="*/ 93309983 w 37"/>
                <a:gd name="T5" fmla="*/ 0 h 47"/>
                <a:gd name="T6" fmla="*/ 156930810 w 37"/>
                <a:gd name="T7" fmla="*/ 84482096 h 47"/>
                <a:gd name="T8" fmla="*/ 156930810 w 37"/>
                <a:gd name="T9" fmla="*/ 124238623 h 47"/>
                <a:gd name="T10" fmla="*/ 93309983 w 37"/>
                <a:gd name="T11" fmla="*/ 233570220 h 47"/>
                <a:gd name="T12" fmla="*/ 63620811 w 37"/>
                <a:gd name="T13" fmla="*/ 193813693 h 47"/>
                <a:gd name="T14" fmla="*/ 0 w 37"/>
                <a:gd name="T15" fmla="*/ 193813693 h 47"/>
                <a:gd name="T16" fmla="*/ 0 w 37"/>
                <a:gd name="T17" fmla="*/ 39756544 h 47"/>
                <a:gd name="T18" fmla="*/ 0 w 37"/>
                <a:gd name="T19" fmla="*/ 39756544 h 47"/>
                <a:gd name="T20" fmla="*/ 0 w 37"/>
                <a:gd name="T21" fmla="*/ 39756544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
                <a:gd name="T34" fmla="*/ 0 h 47"/>
                <a:gd name="T35" fmla="*/ 37 w 37"/>
                <a:gd name="T36" fmla="*/ 47 h 4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 h="47">
                  <a:moveTo>
                    <a:pt x="0" y="8"/>
                  </a:moveTo>
                  <a:lnTo>
                    <a:pt x="15" y="0"/>
                  </a:lnTo>
                  <a:lnTo>
                    <a:pt x="22" y="0"/>
                  </a:lnTo>
                  <a:lnTo>
                    <a:pt x="37" y="17"/>
                  </a:lnTo>
                  <a:lnTo>
                    <a:pt x="37" y="25"/>
                  </a:lnTo>
                  <a:lnTo>
                    <a:pt x="22" y="47"/>
                  </a:lnTo>
                  <a:lnTo>
                    <a:pt x="15" y="39"/>
                  </a:lnTo>
                  <a:lnTo>
                    <a:pt x="0" y="39"/>
                  </a:lnTo>
                  <a:lnTo>
                    <a:pt x="0" y="8"/>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19" name="S_LBR">
              <a:extLst>
                <a:ext uri="{FF2B5EF4-FFF2-40B4-BE49-F238E27FC236}">
                  <a16:creationId xmlns:a16="http://schemas.microsoft.com/office/drawing/2014/main" xmlns="" id="{96F0FE54-123F-4D3F-BF1A-08A099B6C218}"/>
                </a:ext>
              </a:extLst>
            </p:cNvPr>
            <p:cNvSpPr>
              <a:spLocks/>
            </p:cNvSpPr>
            <p:nvPr/>
          </p:nvSpPr>
          <p:spPr bwMode="auto">
            <a:xfrm>
              <a:off x="4412964" y="4029075"/>
              <a:ext cx="123356" cy="142875"/>
            </a:xfrm>
            <a:custGeom>
              <a:avLst/>
              <a:gdLst>
                <a:gd name="T0" fmla="*/ 264355698 w 58"/>
                <a:gd name="T1" fmla="*/ 304675601 h 67"/>
                <a:gd name="T2" fmla="*/ 264355698 w 58"/>
                <a:gd name="T3" fmla="*/ 213728175 h 67"/>
                <a:gd name="T4" fmla="*/ 195987236 w 58"/>
                <a:gd name="T5" fmla="*/ 177348378 h 67"/>
                <a:gd name="T6" fmla="*/ 195987236 w 58"/>
                <a:gd name="T7" fmla="*/ 100042342 h 67"/>
                <a:gd name="T8" fmla="*/ 159525053 w 58"/>
                <a:gd name="T9" fmla="*/ 100042342 h 67"/>
                <a:gd name="T10" fmla="*/ 95714598 w 58"/>
                <a:gd name="T11" fmla="*/ 0 h 67"/>
                <a:gd name="T12" fmla="*/ 0 w 58"/>
                <a:gd name="T13" fmla="*/ 136422139 h 67"/>
                <a:gd name="T14" fmla="*/ 195987236 w 58"/>
                <a:gd name="T15" fmla="*/ 304675601 h 67"/>
                <a:gd name="T16" fmla="*/ 264355698 w 58"/>
                <a:gd name="T17" fmla="*/ 304675601 h 67"/>
                <a:gd name="T18" fmla="*/ 264355698 w 58"/>
                <a:gd name="T19" fmla="*/ 304675601 h 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8"/>
                <a:gd name="T31" fmla="*/ 0 h 67"/>
                <a:gd name="T32" fmla="*/ 58 w 58"/>
                <a:gd name="T33" fmla="*/ 67 h 6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8" h="67">
                  <a:moveTo>
                    <a:pt x="58" y="67"/>
                  </a:moveTo>
                  <a:lnTo>
                    <a:pt x="58" y="47"/>
                  </a:lnTo>
                  <a:lnTo>
                    <a:pt x="43" y="39"/>
                  </a:lnTo>
                  <a:lnTo>
                    <a:pt x="43" y="22"/>
                  </a:lnTo>
                  <a:lnTo>
                    <a:pt x="35" y="22"/>
                  </a:lnTo>
                  <a:lnTo>
                    <a:pt x="21" y="0"/>
                  </a:lnTo>
                  <a:lnTo>
                    <a:pt x="0" y="30"/>
                  </a:lnTo>
                  <a:lnTo>
                    <a:pt x="43" y="67"/>
                  </a:lnTo>
                  <a:lnTo>
                    <a:pt x="58" y="6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20" name="S_BFA">
              <a:extLst>
                <a:ext uri="{FF2B5EF4-FFF2-40B4-BE49-F238E27FC236}">
                  <a16:creationId xmlns:a16="http://schemas.microsoft.com/office/drawing/2014/main" xmlns="" id="{AF4C9384-4264-4036-AC28-E3AA28C56358}"/>
                </a:ext>
              </a:extLst>
            </p:cNvPr>
            <p:cNvSpPr>
              <a:spLocks/>
            </p:cNvSpPr>
            <p:nvPr/>
          </p:nvSpPr>
          <p:spPr bwMode="auto">
            <a:xfrm>
              <a:off x="4593254" y="3848100"/>
              <a:ext cx="208757" cy="161925"/>
            </a:xfrm>
            <a:custGeom>
              <a:avLst/>
              <a:gdLst>
                <a:gd name="T0" fmla="*/ 0 w 99"/>
                <a:gd name="T1" fmla="*/ 266293784 h 80"/>
                <a:gd name="T2" fmla="*/ 94085837 w 99"/>
                <a:gd name="T3" fmla="*/ 90129476 h 80"/>
                <a:gd name="T4" fmla="*/ 179211828 w 99"/>
                <a:gd name="T5" fmla="*/ 69645972 h 80"/>
                <a:gd name="T6" fmla="*/ 255375821 w 99"/>
                <a:gd name="T7" fmla="*/ 0 h 80"/>
                <a:gd name="T8" fmla="*/ 344980709 w 99"/>
                <a:gd name="T9" fmla="*/ 0 h 80"/>
                <a:gd name="T10" fmla="*/ 344980709 w 99"/>
                <a:gd name="T11" fmla="*/ 69645972 h 80"/>
                <a:gd name="T12" fmla="*/ 403225008 w 99"/>
                <a:gd name="T13" fmla="*/ 155678747 h 80"/>
                <a:gd name="T14" fmla="*/ 443547496 w 99"/>
                <a:gd name="T15" fmla="*/ 155678747 h 80"/>
                <a:gd name="T16" fmla="*/ 443547496 w 99"/>
                <a:gd name="T17" fmla="*/ 184357678 h 80"/>
                <a:gd name="T18" fmla="*/ 371862368 w 99"/>
                <a:gd name="T19" fmla="*/ 213034584 h 80"/>
                <a:gd name="T20" fmla="*/ 156809034 w 99"/>
                <a:gd name="T21" fmla="*/ 213034584 h 80"/>
                <a:gd name="T22" fmla="*/ 156809034 w 99"/>
                <a:gd name="T23" fmla="*/ 327746322 h 80"/>
                <a:gd name="T24" fmla="*/ 94085837 w 99"/>
                <a:gd name="T25" fmla="*/ 303166116 h 80"/>
                <a:gd name="T26" fmla="*/ 22400685 w 99"/>
                <a:gd name="T27" fmla="*/ 303166116 h 80"/>
                <a:gd name="T28" fmla="*/ 0 w 99"/>
                <a:gd name="T29" fmla="*/ 266293784 h 80"/>
                <a:gd name="T30" fmla="*/ 0 w 99"/>
                <a:gd name="T31" fmla="*/ 266293784 h 80"/>
                <a:gd name="T32" fmla="*/ 0 w 99"/>
                <a:gd name="T33" fmla="*/ 266293784 h 8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9"/>
                <a:gd name="T52" fmla="*/ 0 h 80"/>
                <a:gd name="T53" fmla="*/ 99 w 99"/>
                <a:gd name="T54" fmla="*/ 80 h 8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9" h="80">
                  <a:moveTo>
                    <a:pt x="0" y="65"/>
                  </a:moveTo>
                  <a:lnTo>
                    <a:pt x="21" y="22"/>
                  </a:lnTo>
                  <a:lnTo>
                    <a:pt x="40" y="17"/>
                  </a:lnTo>
                  <a:lnTo>
                    <a:pt x="57" y="0"/>
                  </a:lnTo>
                  <a:lnTo>
                    <a:pt x="77" y="0"/>
                  </a:lnTo>
                  <a:lnTo>
                    <a:pt x="77" y="17"/>
                  </a:lnTo>
                  <a:lnTo>
                    <a:pt x="90" y="38"/>
                  </a:lnTo>
                  <a:lnTo>
                    <a:pt x="99" y="38"/>
                  </a:lnTo>
                  <a:lnTo>
                    <a:pt x="99" y="45"/>
                  </a:lnTo>
                  <a:lnTo>
                    <a:pt x="83" y="52"/>
                  </a:lnTo>
                  <a:lnTo>
                    <a:pt x="35" y="52"/>
                  </a:lnTo>
                  <a:lnTo>
                    <a:pt x="35" y="80"/>
                  </a:lnTo>
                  <a:lnTo>
                    <a:pt x="21" y="74"/>
                  </a:lnTo>
                  <a:lnTo>
                    <a:pt x="5" y="74"/>
                  </a:lnTo>
                  <a:lnTo>
                    <a:pt x="0" y="6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21" name="S_TGO">
              <a:extLst>
                <a:ext uri="{FF2B5EF4-FFF2-40B4-BE49-F238E27FC236}">
                  <a16:creationId xmlns:a16="http://schemas.microsoft.com/office/drawing/2014/main" xmlns="" id="{5871A82A-547C-41BB-9C0A-0E991F366D2C}"/>
                </a:ext>
              </a:extLst>
            </p:cNvPr>
            <p:cNvSpPr>
              <a:spLocks/>
            </p:cNvSpPr>
            <p:nvPr/>
          </p:nvSpPr>
          <p:spPr bwMode="auto">
            <a:xfrm>
              <a:off x="4726100" y="3962400"/>
              <a:ext cx="56934" cy="152400"/>
            </a:xfrm>
            <a:custGeom>
              <a:avLst/>
              <a:gdLst>
                <a:gd name="T0" fmla="*/ 98566822 w 27"/>
                <a:gd name="T1" fmla="*/ 0 h 75"/>
                <a:gd name="T2" fmla="*/ 0 w 27"/>
                <a:gd name="T3" fmla="*/ 0 h 75"/>
                <a:gd name="T4" fmla="*/ 98566822 w 27"/>
                <a:gd name="T5" fmla="*/ 276644622 h 75"/>
                <a:gd name="T6" fmla="*/ 98566822 w 27"/>
                <a:gd name="T7" fmla="*/ 309676801 h 75"/>
                <a:gd name="T8" fmla="*/ 120967499 w 27"/>
                <a:gd name="T9" fmla="*/ 309676801 h 75"/>
                <a:gd name="T10" fmla="*/ 120967499 w 27"/>
                <a:gd name="T11" fmla="*/ 86709500 h 75"/>
                <a:gd name="T12" fmla="*/ 98566822 w 27"/>
                <a:gd name="T13" fmla="*/ 53677306 h 75"/>
                <a:gd name="T14" fmla="*/ 98566822 w 27"/>
                <a:gd name="T15" fmla="*/ 0 h 75"/>
                <a:gd name="T16" fmla="*/ 98566822 w 27"/>
                <a:gd name="T17" fmla="*/ 0 h 75"/>
                <a:gd name="T18" fmla="*/ 98566822 w 27"/>
                <a:gd name="T19" fmla="*/ 0 h 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7"/>
                <a:gd name="T31" fmla="*/ 0 h 75"/>
                <a:gd name="T32" fmla="*/ 27 w 27"/>
                <a:gd name="T33" fmla="*/ 75 h 7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7" h="75">
                  <a:moveTo>
                    <a:pt x="22" y="0"/>
                  </a:moveTo>
                  <a:lnTo>
                    <a:pt x="0" y="0"/>
                  </a:lnTo>
                  <a:lnTo>
                    <a:pt x="22" y="67"/>
                  </a:lnTo>
                  <a:lnTo>
                    <a:pt x="22" y="75"/>
                  </a:lnTo>
                  <a:lnTo>
                    <a:pt x="27" y="75"/>
                  </a:lnTo>
                  <a:lnTo>
                    <a:pt x="27" y="21"/>
                  </a:lnTo>
                  <a:lnTo>
                    <a:pt x="22" y="13"/>
                  </a:lnTo>
                  <a:lnTo>
                    <a:pt x="22"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22" name="S_BEN">
              <a:extLst>
                <a:ext uri="{FF2B5EF4-FFF2-40B4-BE49-F238E27FC236}">
                  <a16:creationId xmlns:a16="http://schemas.microsoft.com/office/drawing/2014/main" xmlns="" id="{8D968EA8-B9E7-4EC4-8DD5-8CF0F6CF68A2}"/>
                </a:ext>
              </a:extLst>
            </p:cNvPr>
            <p:cNvSpPr>
              <a:spLocks/>
            </p:cNvSpPr>
            <p:nvPr/>
          </p:nvSpPr>
          <p:spPr bwMode="auto">
            <a:xfrm>
              <a:off x="4764055" y="3924300"/>
              <a:ext cx="87782" cy="190500"/>
            </a:xfrm>
            <a:custGeom>
              <a:avLst/>
              <a:gdLst>
                <a:gd name="T0" fmla="*/ 85887183 w 37"/>
                <a:gd name="T1" fmla="*/ 42876997 h 92"/>
                <a:gd name="T2" fmla="*/ 0 w 37"/>
                <a:gd name="T3" fmla="*/ 72889035 h 92"/>
                <a:gd name="T4" fmla="*/ 0 w 37"/>
                <a:gd name="T5" fmla="*/ 128628903 h 92"/>
                <a:gd name="T6" fmla="*/ 48311828 w 37"/>
                <a:gd name="T7" fmla="*/ 162929277 h 92"/>
                <a:gd name="T8" fmla="*/ 48311828 w 37"/>
                <a:gd name="T9" fmla="*/ 394459238 h 92"/>
                <a:gd name="T10" fmla="*/ 128830757 w 37"/>
                <a:gd name="T11" fmla="*/ 394459238 h 92"/>
                <a:gd name="T12" fmla="*/ 128830757 w 37"/>
                <a:gd name="T13" fmla="*/ 265830303 h 92"/>
                <a:gd name="T14" fmla="*/ 198615548 w 37"/>
                <a:gd name="T15" fmla="*/ 128628903 h 92"/>
                <a:gd name="T16" fmla="*/ 198615548 w 37"/>
                <a:gd name="T17" fmla="*/ 42876997 h 92"/>
                <a:gd name="T18" fmla="*/ 128830757 w 37"/>
                <a:gd name="T19" fmla="*/ 0 h 92"/>
                <a:gd name="T20" fmla="*/ 85887183 w 37"/>
                <a:gd name="T21" fmla="*/ 0 h 92"/>
                <a:gd name="T22" fmla="*/ 85887183 w 37"/>
                <a:gd name="T23" fmla="*/ 42876997 h 92"/>
                <a:gd name="T24" fmla="*/ 85887183 w 37"/>
                <a:gd name="T25" fmla="*/ 42876997 h 92"/>
                <a:gd name="T26" fmla="*/ 85887183 w 37"/>
                <a:gd name="T27" fmla="*/ 42876997 h 9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7"/>
                <a:gd name="T43" fmla="*/ 0 h 92"/>
                <a:gd name="T44" fmla="*/ 37 w 37"/>
                <a:gd name="T45" fmla="*/ 92 h 9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7" h="92">
                  <a:moveTo>
                    <a:pt x="16" y="10"/>
                  </a:moveTo>
                  <a:lnTo>
                    <a:pt x="0" y="17"/>
                  </a:lnTo>
                  <a:lnTo>
                    <a:pt x="0" y="30"/>
                  </a:lnTo>
                  <a:lnTo>
                    <a:pt x="9" y="38"/>
                  </a:lnTo>
                  <a:lnTo>
                    <a:pt x="9" y="92"/>
                  </a:lnTo>
                  <a:lnTo>
                    <a:pt x="24" y="92"/>
                  </a:lnTo>
                  <a:lnTo>
                    <a:pt x="24" y="62"/>
                  </a:lnTo>
                  <a:lnTo>
                    <a:pt x="37" y="30"/>
                  </a:lnTo>
                  <a:lnTo>
                    <a:pt x="37" y="10"/>
                  </a:lnTo>
                  <a:lnTo>
                    <a:pt x="24" y="0"/>
                  </a:lnTo>
                  <a:lnTo>
                    <a:pt x="16" y="0"/>
                  </a:lnTo>
                  <a:lnTo>
                    <a:pt x="16" y="1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23" name="S_GNQ">
              <a:extLst>
                <a:ext uri="{FF2B5EF4-FFF2-40B4-BE49-F238E27FC236}">
                  <a16:creationId xmlns:a16="http://schemas.microsoft.com/office/drawing/2014/main" xmlns="" id="{029CEB04-FFA0-44B3-B905-2FF8744223C5}"/>
                </a:ext>
              </a:extLst>
            </p:cNvPr>
            <p:cNvSpPr>
              <a:spLocks/>
            </p:cNvSpPr>
            <p:nvPr/>
          </p:nvSpPr>
          <p:spPr bwMode="auto">
            <a:xfrm>
              <a:off x="5017632" y="4238625"/>
              <a:ext cx="47445" cy="47625"/>
            </a:xfrm>
            <a:custGeom>
              <a:avLst/>
              <a:gdLst>
                <a:gd name="T0" fmla="*/ 113407025 w 20"/>
                <a:gd name="T1" fmla="*/ 0 h 27"/>
                <a:gd name="T2" fmla="*/ 113407025 w 20"/>
                <a:gd name="T3" fmla="*/ 84005212 h 27"/>
                <a:gd name="T4" fmla="*/ 0 w 20"/>
                <a:gd name="T5" fmla="*/ 84005212 h 27"/>
                <a:gd name="T6" fmla="*/ 45362814 w 20"/>
                <a:gd name="T7" fmla="*/ 0 h 27"/>
                <a:gd name="T8" fmla="*/ 113407025 w 20"/>
                <a:gd name="T9" fmla="*/ 0 h 27"/>
                <a:gd name="T10" fmla="*/ 113407025 w 20"/>
                <a:gd name="T11" fmla="*/ 0 h 27"/>
                <a:gd name="T12" fmla="*/ 0 60000 65536"/>
                <a:gd name="T13" fmla="*/ 0 60000 65536"/>
                <a:gd name="T14" fmla="*/ 0 60000 65536"/>
                <a:gd name="T15" fmla="*/ 0 60000 65536"/>
                <a:gd name="T16" fmla="*/ 0 60000 65536"/>
                <a:gd name="T17" fmla="*/ 0 60000 65536"/>
                <a:gd name="T18" fmla="*/ 0 w 20"/>
                <a:gd name="T19" fmla="*/ 0 h 27"/>
                <a:gd name="T20" fmla="*/ 20 w 20"/>
                <a:gd name="T21" fmla="*/ 27 h 27"/>
              </a:gdLst>
              <a:ahLst/>
              <a:cxnLst>
                <a:cxn ang="T12">
                  <a:pos x="T0" y="T1"/>
                </a:cxn>
                <a:cxn ang="T13">
                  <a:pos x="T2" y="T3"/>
                </a:cxn>
                <a:cxn ang="T14">
                  <a:pos x="T4" y="T5"/>
                </a:cxn>
                <a:cxn ang="T15">
                  <a:pos x="T6" y="T7"/>
                </a:cxn>
                <a:cxn ang="T16">
                  <a:pos x="T8" y="T9"/>
                </a:cxn>
                <a:cxn ang="T17">
                  <a:pos x="T10" y="T11"/>
                </a:cxn>
              </a:cxnLst>
              <a:rect l="T18" t="T19" r="T20" b="T21"/>
              <a:pathLst>
                <a:path w="20" h="27">
                  <a:moveTo>
                    <a:pt x="20" y="0"/>
                  </a:moveTo>
                  <a:lnTo>
                    <a:pt x="20" y="27"/>
                  </a:lnTo>
                  <a:lnTo>
                    <a:pt x="0" y="27"/>
                  </a:lnTo>
                  <a:lnTo>
                    <a:pt x="8" y="0"/>
                  </a:lnTo>
                  <a:lnTo>
                    <a:pt x="2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24" name="S_COG">
              <a:extLst>
                <a:ext uri="{FF2B5EF4-FFF2-40B4-BE49-F238E27FC236}">
                  <a16:creationId xmlns:a16="http://schemas.microsoft.com/office/drawing/2014/main" xmlns="" id="{FA204664-BA04-43C7-B43F-A43B99E9D36F}"/>
                </a:ext>
              </a:extLst>
            </p:cNvPr>
            <p:cNvSpPr>
              <a:spLocks/>
            </p:cNvSpPr>
            <p:nvPr/>
          </p:nvSpPr>
          <p:spPr bwMode="auto">
            <a:xfrm>
              <a:off x="5055588" y="4191000"/>
              <a:ext cx="218246" cy="266700"/>
            </a:xfrm>
            <a:custGeom>
              <a:avLst/>
              <a:gdLst>
                <a:gd name="T0" fmla="*/ 343815911 w 103"/>
                <a:gd name="T1" fmla="*/ 39071548 h 128"/>
                <a:gd name="T2" fmla="*/ 343815911 w 103"/>
                <a:gd name="T3" fmla="*/ 130241249 h 128"/>
                <a:gd name="T4" fmla="*/ 140239929 w 103"/>
                <a:gd name="T5" fmla="*/ 95509841 h 128"/>
                <a:gd name="T6" fmla="*/ 140239929 w 103"/>
                <a:gd name="T7" fmla="*/ 169312813 h 128"/>
                <a:gd name="T8" fmla="*/ 176431959 w 103"/>
                <a:gd name="T9" fmla="*/ 130241249 h 128"/>
                <a:gd name="T10" fmla="*/ 199049851 w 103"/>
                <a:gd name="T11" fmla="*/ 169312813 h 128"/>
                <a:gd name="T12" fmla="*/ 199049851 w 103"/>
                <a:gd name="T13" fmla="*/ 360332494 h 128"/>
                <a:gd name="T14" fmla="*/ 108573996 w 103"/>
                <a:gd name="T15" fmla="*/ 360332494 h 128"/>
                <a:gd name="T16" fmla="*/ 49761931 w 103"/>
                <a:gd name="T17" fmla="*/ 395063902 h 128"/>
                <a:gd name="T18" fmla="*/ 49761931 w 103"/>
                <a:gd name="T19" fmla="*/ 416770771 h 128"/>
                <a:gd name="T20" fmla="*/ 0 w 103"/>
                <a:gd name="T21" fmla="*/ 416770771 h 128"/>
                <a:gd name="T22" fmla="*/ 0 w 103"/>
                <a:gd name="T23" fmla="*/ 490573710 h 128"/>
                <a:gd name="T24" fmla="*/ 108573996 w 103"/>
                <a:gd name="T25" fmla="*/ 555694449 h 128"/>
                <a:gd name="T26" fmla="*/ 108573996 w 103"/>
                <a:gd name="T27" fmla="*/ 520962911 h 128"/>
                <a:gd name="T28" fmla="*/ 199049851 w 103"/>
                <a:gd name="T29" fmla="*/ 520962911 h 128"/>
                <a:gd name="T30" fmla="*/ 298575873 w 103"/>
                <a:gd name="T31" fmla="*/ 490573710 h 128"/>
                <a:gd name="T32" fmla="*/ 343815911 w 103"/>
                <a:gd name="T33" fmla="*/ 360332494 h 128"/>
                <a:gd name="T34" fmla="*/ 402625833 w 103"/>
                <a:gd name="T35" fmla="*/ 290871763 h 128"/>
                <a:gd name="T36" fmla="*/ 465959758 w 103"/>
                <a:gd name="T37" fmla="*/ 0 h 128"/>
                <a:gd name="T38" fmla="*/ 366433803 w 103"/>
                <a:gd name="T39" fmla="*/ 39071548 h 128"/>
                <a:gd name="T40" fmla="*/ 343815911 w 103"/>
                <a:gd name="T41" fmla="*/ 39071548 h 128"/>
                <a:gd name="T42" fmla="*/ 343815911 w 103"/>
                <a:gd name="T43" fmla="*/ 39071548 h 128"/>
                <a:gd name="T44" fmla="*/ 343815911 w 103"/>
                <a:gd name="T45" fmla="*/ 39071548 h 12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3"/>
                <a:gd name="T70" fmla="*/ 0 h 128"/>
                <a:gd name="T71" fmla="*/ 103 w 103"/>
                <a:gd name="T72" fmla="*/ 128 h 12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3" h="128">
                  <a:moveTo>
                    <a:pt x="76" y="9"/>
                  </a:moveTo>
                  <a:lnTo>
                    <a:pt x="76" y="30"/>
                  </a:lnTo>
                  <a:lnTo>
                    <a:pt x="31" y="22"/>
                  </a:lnTo>
                  <a:lnTo>
                    <a:pt x="31" y="39"/>
                  </a:lnTo>
                  <a:lnTo>
                    <a:pt x="39" y="30"/>
                  </a:lnTo>
                  <a:lnTo>
                    <a:pt x="44" y="39"/>
                  </a:lnTo>
                  <a:lnTo>
                    <a:pt x="44" y="83"/>
                  </a:lnTo>
                  <a:lnTo>
                    <a:pt x="24" y="83"/>
                  </a:lnTo>
                  <a:lnTo>
                    <a:pt x="11" y="91"/>
                  </a:lnTo>
                  <a:lnTo>
                    <a:pt x="11" y="96"/>
                  </a:lnTo>
                  <a:lnTo>
                    <a:pt x="0" y="96"/>
                  </a:lnTo>
                  <a:lnTo>
                    <a:pt x="0" y="113"/>
                  </a:lnTo>
                  <a:lnTo>
                    <a:pt x="24" y="128"/>
                  </a:lnTo>
                  <a:lnTo>
                    <a:pt x="24" y="120"/>
                  </a:lnTo>
                  <a:lnTo>
                    <a:pt x="44" y="120"/>
                  </a:lnTo>
                  <a:lnTo>
                    <a:pt x="66" y="113"/>
                  </a:lnTo>
                  <a:lnTo>
                    <a:pt x="76" y="83"/>
                  </a:lnTo>
                  <a:lnTo>
                    <a:pt x="89" y="67"/>
                  </a:lnTo>
                  <a:lnTo>
                    <a:pt x="103" y="0"/>
                  </a:lnTo>
                  <a:lnTo>
                    <a:pt x="81" y="9"/>
                  </a:lnTo>
                  <a:lnTo>
                    <a:pt x="76" y="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25" name="S_BDI">
              <a:extLst>
                <a:ext uri="{FF2B5EF4-FFF2-40B4-BE49-F238E27FC236}">
                  <a16:creationId xmlns:a16="http://schemas.microsoft.com/office/drawing/2014/main" xmlns="" id="{044AF9AF-CEB4-452D-899D-068FAC244815}"/>
                </a:ext>
              </a:extLst>
            </p:cNvPr>
            <p:cNvSpPr>
              <a:spLocks/>
            </p:cNvSpPr>
            <p:nvPr/>
          </p:nvSpPr>
          <p:spPr bwMode="auto">
            <a:xfrm>
              <a:off x="5593833" y="4381500"/>
              <a:ext cx="47445" cy="57150"/>
            </a:xfrm>
            <a:custGeom>
              <a:avLst/>
              <a:gdLst>
                <a:gd name="T0" fmla="*/ 103097299 w 22"/>
                <a:gd name="T1" fmla="*/ 0 h 29"/>
                <a:gd name="T2" fmla="*/ 103097299 w 22"/>
                <a:gd name="T3" fmla="*/ 19417208 h 29"/>
                <a:gd name="T4" fmla="*/ 0 w 22"/>
                <a:gd name="T5" fmla="*/ 112624915 h 29"/>
                <a:gd name="T6" fmla="*/ 0 w 22"/>
                <a:gd name="T7" fmla="*/ 0 h 29"/>
                <a:gd name="T8" fmla="*/ 103097299 w 22"/>
                <a:gd name="T9" fmla="*/ 0 h 29"/>
                <a:gd name="T10" fmla="*/ 103097299 w 22"/>
                <a:gd name="T11" fmla="*/ 0 h 29"/>
                <a:gd name="T12" fmla="*/ 0 60000 65536"/>
                <a:gd name="T13" fmla="*/ 0 60000 65536"/>
                <a:gd name="T14" fmla="*/ 0 60000 65536"/>
                <a:gd name="T15" fmla="*/ 0 60000 65536"/>
                <a:gd name="T16" fmla="*/ 0 60000 65536"/>
                <a:gd name="T17" fmla="*/ 0 60000 65536"/>
                <a:gd name="T18" fmla="*/ 0 w 22"/>
                <a:gd name="T19" fmla="*/ 0 h 29"/>
                <a:gd name="T20" fmla="*/ 22 w 22"/>
                <a:gd name="T21" fmla="*/ 29 h 29"/>
              </a:gdLst>
              <a:ahLst/>
              <a:cxnLst>
                <a:cxn ang="T12">
                  <a:pos x="T0" y="T1"/>
                </a:cxn>
                <a:cxn ang="T13">
                  <a:pos x="T2" y="T3"/>
                </a:cxn>
                <a:cxn ang="T14">
                  <a:pos x="T4" y="T5"/>
                </a:cxn>
                <a:cxn ang="T15">
                  <a:pos x="T6" y="T7"/>
                </a:cxn>
                <a:cxn ang="T16">
                  <a:pos x="T8" y="T9"/>
                </a:cxn>
                <a:cxn ang="T17">
                  <a:pos x="T10" y="T11"/>
                </a:cxn>
              </a:cxnLst>
              <a:rect l="T18" t="T19" r="T20" b="T21"/>
              <a:pathLst>
                <a:path w="22" h="29">
                  <a:moveTo>
                    <a:pt x="22" y="0"/>
                  </a:moveTo>
                  <a:lnTo>
                    <a:pt x="22" y="5"/>
                  </a:lnTo>
                  <a:lnTo>
                    <a:pt x="0" y="29"/>
                  </a:lnTo>
                  <a:lnTo>
                    <a:pt x="0" y="0"/>
                  </a:lnTo>
                  <a:lnTo>
                    <a:pt x="22"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26" name="S_NAM">
              <a:extLst>
                <a:ext uri="{FF2B5EF4-FFF2-40B4-BE49-F238E27FC236}">
                  <a16:creationId xmlns:a16="http://schemas.microsoft.com/office/drawing/2014/main" xmlns="" id="{1ED1B67B-1C82-46D6-BE39-14BCA948FE25}"/>
                </a:ext>
              </a:extLst>
            </p:cNvPr>
            <p:cNvSpPr>
              <a:spLocks/>
            </p:cNvSpPr>
            <p:nvPr/>
          </p:nvSpPr>
          <p:spPr bwMode="auto">
            <a:xfrm>
              <a:off x="5084055" y="4819650"/>
              <a:ext cx="362961" cy="400050"/>
            </a:xfrm>
            <a:custGeom>
              <a:avLst/>
              <a:gdLst>
                <a:gd name="T0" fmla="*/ 276935466 w 174"/>
                <a:gd name="T1" fmla="*/ 829222808 h 193"/>
                <a:gd name="T2" fmla="*/ 142795530 w 174"/>
                <a:gd name="T3" fmla="*/ 498393870 h 193"/>
                <a:gd name="T4" fmla="*/ 142795530 w 174"/>
                <a:gd name="T5" fmla="*/ 403870168 h 193"/>
                <a:gd name="T6" fmla="*/ 0 w 174"/>
                <a:gd name="T7" fmla="*/ 73041263 h 193"/>
                <a:gd name="T8" fmla="*/ 0 w 174"/>
                <a:gd name="T9" fmla="*/ 0 h 193"/>
                <a:gd name="T10" fmla="*/ 142795530 w 174"/>
                <a:gd name="T11" fmla="*/ 0 h 193"/>
                <a:gd name="T12" fmla="*/ 354823335 w 174"/>
                <a:gd name="T13" fmla="*/ 73041263 h 193"/>
                <a:gd name="T14" fmla="*/ 454347069 w 174"/>
                <a:gd name="T15" fmla="*/ 73041263 h 193"/>
                <a:gd name="T16" fmla="*/ 571180042 w 174"/>
                <a:gd name="T17" fmla="*/ 107412387 h 193"/>
                <a:gd name="T18" fmla="*/ 666377019 w 174"/>
                <a:gd name="T19" fmla="*/ 73041263 h 193"/>
                <a:gd name="T20" fmla="*/ 696666398 w 174"/>
                <a:gd name="T21" fmla="*/ 0 h 193"/>
                <a:gd name="T22" fmla="*/ 752918401 w 174"/>
                <a:gd name="T23" fmla="*/ 73041263 h 193"/>
                <a:gd name="T24" fmla="*/ 696666398 w 174"/>
                <a:gd name="T25" fmla="*/ 137488708 h 193"/>
                <a:gd name="T26" fmla="*/ 666377019 w 174"/>
                <a:gd name="T27" fmla="*/ 107412387 h 193"/>
                <a:gd name="T28" fmla="*/ 549544176 w 174"/>
                <a:gd name="T29" fmla="*/ 107412387 h 193"/>
                <a:gd name="T30" fmla="*/ 514925829 w 174"/>
                <a:gd name="T31" fmla="*/ 330828938 h 193"/>
                <a:gd name="T32" fmla="*/ 484636449 w 174"/>
                <a:gd name="T33" fmla="*/ 403870168 h 193"/>
                <a:gd name="T34" fmla="*/ 484636449 w 174"/>
                <a:gd name="T35" fmla="*/ 794851683 h 193"/>
                <a:gd name="T36" fmla="*/ 389441552 w 174"/>
                <a:gd name="T37" fmla="*/ 829222808 h 193"/>
                <a:gd name="T38" fmla="*/ 333187469 w 174"/>
                <a:gd name="T39" fmla="*/ 829222808 h 193"/>
                <a:gd name="T40" fmla="*/ 302898089 w 174"/>
                <a:gd name="T41" fmla="*/ 794851683 h 193"/>
                <a:gd name="T42" fmla="*/ 276935466 w 174"/>
                <a:gd name="T43" fmla="*/ 829222808 h 193"/>
                <a:gd name="T44" fmla="*/ 276935466 w 174"/>
                <a:gd name="T45" fmla="*/ 829222808 h 193"/>
                <a:gd name="T46" fmla="*/ 276935466 w 174"/>
                <a:gd name="T47" fmla="*/ 829222808 h 1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4"/>
                <a:gd name="T73" fmla="*/ 0 h 193"/>
                <a:gd name="T74" fmla="*/ 174 w 174"/>
                <a:gd name="T75" fmla="*/ 193 h 1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4" h="193">
                  <a:moveTo>
                    <a:pt x="64" y="193"/>
                  </a:moveTo>
                  <a:lnTo>
                    <a:pt x="33" y="116"/>
                  </a:lnTo>
                  <a:lnTo>
                    <a:pt x="33" y="94"/>
                  </a:lnTo>
                  <a:lnTo>
                    <a:pt x="0" y="17"/>
                  </a:lnTo>
                  <a:lnTo>
                    <a:pt x="0" y="0"/>
                  </a:lnTo>
                  <a:lnTo>
                    <a:pt x="33" y="0"/>
                  </a:lnTo>
                  <a:lnTo>
                    <a:pt x="82" y="17"/>
                  </a:lnTo>
                  <a:lnTo>
                    <a:pt x="105" y="17"/>
                  </a:lnTo>
                  <a:lnTo>
                    <a:pt x="132" y="25"/>
                  </a:lnTo>
                  <a:lnTo>
                    <a:pt x="154" y="17"/>
                  </a:lnTo>
                  <a:lnTo>
                    <a:pt x="161" y="0"/>
                  </a:lnTo>
                  <a:lnTo>
                    <a:pt x="174" y="17"/>
                  </a:lnTo>
                  <a:lnTo>
                    <a:pt x="161" y="32"/>
                  </a:lnTo>
                  <a:lnTo>
                    <a:pt x="154" y="25"/>
                  </a:lnTo>
                  <a:lnTo>
                    <a:pt x="127" y="25"/>
                  </a:lnTo>
                  <a:lnTo>
                    <a:pt x="119" y="77"/>
                  </a:lnTo>
                  <a:lnTo>
                    <a:pt x="112" y="94"/>
                  </a:lnTo>
                  <a:lnTo>
                    <a:pt x="112" y="185"/>
                  </a:lnTo>
                  <a:lnTo>
                    <a:pt x="90" y="193"/>
                  </a:lnTo>
                  <a:lnTo>
                    <a:pt x="77" y="193"/>
                  </a:lnTo>
                  <a:lnTo>
                    <a:pt x="70" y="185"/>
                  </a:lnTo>
                  <a:lnTo>
                    <a:pt x="64" y="193"/>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27" name="S_AGO">
              <a:extLst>
                <a:ext uri="{FF2B5EF4-FFF2-40B4-BE49-F238E27FC236}">
                  <a16:creationId xmlns:a16="http://schemas.microsoft.com/office/drawing/2014/main" xmlns="" id="{6739D828-F2DE-493B-9622-4A07A3274B0D}"/>
                </a:ext>
              </a:extLst>
            </p:cNvPr>
            <p:cNvSpPr>
              <a:spLocks/>
            </p:cNvSpPr>
            <p:nvPr/>
          </p:nvSpPr>
          <p:spPr bwMode="auto">
            <a:xfrm>
              <a:off x="5084055" y="4476750"/>
              <a:ext cx="341602" cy="390525"/>
            </a:xfrm>
            <a:custGeom>
              <a:avLst/>
              <a:gdLst>
                <a:gd name="T0" fmla="*/ 0 w 164"/>
                <a:gd name="T1" fmla="*/ 703348020 h 188"/>
                <a:gd name="T2" fmla="*/ 139892759 w 164"/>
                <a:gd name="T3" fmla="*/ 703348020 h 188"/>
                <a:gd name="T4" fmla="*/ 349732910 w 164"/>
                <a:gd name="T5" fmla="*/ 776702301 h 188"/>
                <a:gd name="T6" fmla="*/ 445910052 w 164"/>
                <a:gd name="T7" fmla="*/ 776702301 h 188"/>
                <a:gd name="T8" fmla="*/ 572689047 w 164"/>
                <a:gd name="T9" fmla="*/ 811222207 h 188"/>
                <a:gd name="T10" fmla="*/ 660122242 w 164"/>
                <a:gd name="T11" fmla="*/ 776702301 h 188"/>
                <a:gd name="T12" fmla="*/ 572689047 w 164"/>
                <a:gd name="T13" fmla="*/ 686085990 h 188"/>
                <a:gd name="T14" fmla="*/ 572689047 w 164"/>
                <a:gd name="T15" fmla="*/ 483280892 h 188"/>
                <a:gd name="T16" fmla="*/ 716953714 w 164"/>
                <a:gd name="T17" fmla="*/ 448760986 h 188"/>
                <a:gd name="T18" fmla="*/ 681980018 w 164"/>
                <a:gd name="T19" fmla="*/ 323626846 h 188"/>
                <a:gd name="T20" fmla="*/ 572689047 w 164"/>
                <a:gd name="T21" fmla="*/ 353830206 h 188"/>
                <a:gd name="T22" fmla="*/ 572689047 w 164"/>
                <a:gd name="T23" fmla="*/ 323626846 h 188"/>
                <a:gd name="T24" fmla="*/ 638264466 w 164"/>
                <a:gd name="T25" fmla="*/ 297735878 h 188"/>
                <a:gd name="T26" fmla="*/ 572689047 w 164"/>
                <a:gd name="T27" fmla="*/ 258901438 h 188"/>
                <a:gd name="T28" fmla="*/ 572689047 w 164"/>
                <a:gd name="T29" fmla="*/ 138079689 h 188"/>
                <a:gd name="T30" fmla="*/ 502741524 w 164"/>
                <a:gd name="T31" fmla="*/ 99245282 h 188"/>
                <a:gd name="T32" fmla="*/ 445910052 w 164"/>
                <a:gd name="T33" fmla="*/ 99245282 h 188"/>
                <a:gd name="T34" fmla="*/ 445910052 w 164"/>
                <a:gd name="T35" fmla="*/ 138079689 h 188"/>
                <a:gd name="T36" fmla="*/ 349732910 w 164"/>
                <a:gd name="T37" fmla="*/ 163970657 h 188"/>
                <a:gd name="T38" fmla="*/ 301645385 w 164"/>
                <a:gd name="T39" fmla="*/ 99245282 h 188"/>
                <a:gd name="T40" fmla="*/ 301645385 w 164"/>
                <a:gd name="T41" fmla="*/ 0 h 188"/>
                <a:gd name="T42" fmla="*/ 109291004 w 164"/>
                <a:gd name="T43" fmla="*/ 0 h 188"/>
                <a:gd name="T44" fmla="*/ 43717659 w 164"/>
                <a:gd name="T45" fmla="*/ 69039845 h 188"/>
                <a:gd name="T46" fmla="*/ 109291004 w 164"/>
                <a:gd name="T47" fmla="*/ 353830206 h 188"/>
                <a:gd name="T48" fmla="*/ 109291004 w 164"/>
                <a:gd name="T49" fmla="*/ 448760986 h 188"/>
                <a:gd name="T50" fmla="*/ 43717659 w 164"/>
                <a:gd name="T51" fmla="*/ 483280892 h 188"/>
                <a:gd name="T52" fmla="*/ 0 w 164"/>
                <a:gd name="T53" fmla="*/ 651566083 h 188"/>
                <a:gd name="T54" fmla="*/ 0 w 164"/>
                <a:gd name="T55" fmla="*/ 703348020 h 188"/>
                <a:gd name="T56" fmla="*/ 0 w 164"/>
                <a:gd name="T57" fmla="*/ 703348020 h 188"/>
                <a:gd name="T58" fmla="*/ 0 w 164"/>
                <a:gd name="T59" fmla="*/ 703348020 h 18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64"/>
                <a:gd name="T91" fmla="*/ 0 h 188"/>
                <a:gd name="T92" fmla="*/ 164 w 164"/>
                <a:gd name="T93" fmla="*/ 188 h 18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64" h="188">
                  <a:moveTo>
                    <a:pt x="0" y="163"/>
                  </a:moveTo>
                  <a:lnTo>
                    <a:pt x="32" y="163"/>
                  </a:lnTo>
                  <a:lnTo>
                    <a:pt x="80" y="180"/>
                  </a:lnTo>
                  <a:lnTo>
                    <a:pt x="102" y="180"/>
                  </a:lnTo>
                  <a:lnTo>
                    <a:pt x="131" y="188"/>
                  </a:lnTo>
                  <a:lnTo>
                    <a:pt x="151" y="180"/>
                  </a:lnTo>
                  <a:lnTo>
                    <a:pt x="131" y="159"/>
                  </a:lnTo>
                  <a:lnTo>
                    <a:pt x="131" y="112"/>
                  </a:lnTo>
                  <a:lnTo>
                    <a:pt x="164" y="104"/>
                  </a:lnTo>
                  <a:lnTo>
                    <a:pt x="156" y="75"/>
                  </a:lnTo>
                  <a:lnTo>
                    <a:pt x="131" y="82"/>
                  </a:lnTo>
                  <a:lnTo>
                    <a:pt x="131" y="75"/>
                  </a:lnTo>
                  <a:lnTo>
                    <a:pt x="146" y="69"/>
                  </a:lnTo>
                  <a:lnTo>
                    <a:pt x="131" y="60"/>
                  </a:lnTo>
                  <a:lnTo>
                    <a:pt x="131" y="32"/>
                  </a:lnTo>
                  <a:lnTo>
                    <a:pt x="115" y="23"/>
                  </a:lnTo>
                  <a:lnTo>
                    <a:pt x="102" y="23"/>
                  </a:lnTo>
                  <a:lnTo>
                    <a:pt x="102" y="32"/>
                  </a:lnTo>
                  <a:lnTo>
                    <a:pt x="80" y="38"/>
                  </a:lnTo>
                  <a:lnTo>
                    <a:pt x="69" y="23"/>
                  </a:lnTo>
                  <a:lnTo>
                    <a:pt x="69" y="0"/>
                  </a:lnTo>
                  <a:lnTo>
                    <a:pt x="25" y="0"/>
                  </a:lnTo>
                  <a:lnTo>
                    <a:pt x="10" y="16"/>
                  </a:lnTo>
                  <a:lnTo>
                    <a:pt x="25" y="82"/>
                  </a:lnTo>
                  <a:lnTo>
                    <a:pt x="25" y="104"/>
                  </a:lnTo>
                  <a:lnTo>
                    <a:pt x="10" y="112"/>
                  </a:lnTo>
                  <a:lnTo>
                    <a:pt x="0" y="151"/>
                  </a:lnTo>
                  <a:lnTo>
                    <a:pt x="0" y="163"/>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28" name="S_ZAF">
              <a:extLst>
                <a:ext uri="{FF2B5EF4-FFF2-40B4-BE49-F238E27FC236}">
                  <a16:creationId xmlns:a16="http://schemas.microsoft.com/office/drawing/2014/main" xmlns="" id="{62BC0FCB-46FE-4C87-AABF-678DC20E7000}"/>
                </a:ext>
              </a:extLst>
            </p:cNvPr>
            <p:cNvSpPr>
              <a:spLocks/>
            </p:cNvSpPr>
            <p:nvPr/>
          </p:nvSpPr>
          <p:spPr bwMode="auto">
            <a:xfrm>
              <a:off x="5207411" y="4972050"/>
              <a:ext cx="471822" cy="457200"/>
            </a:xfrm>
            <a:custGeom>
              <a:avLst/>
              <a:gdLst>
                <a:gd name="T0" fmla="*/ 2147483647 w 220"/>
                <a:gd name="T1" fmla="*/ 2147483647 h 222"/>
                <a:gd name="T2" fmla="*/ 2147483647 w 220"/>
                <a:gd name="T3" fmla="*/ 2147483647 h 222"/>
                <a:gd name="T4" fmla="*/ 2147483647 w 220"/>
                <a:gd name="T5" fmla="*/ 2147483647 h 222"/>
                <a:gd name="T6" fmla="*/ 2147483647 w 220"/>
                <a:gd name="T7" fmla="*/ 2147483647 h 222"/>
                <a:gd name="T8" fmla="*/ 2147483647 w 220"/>
                <a:gd name="T9" fmla="*/ 2147483647 h 222"/>
                <a:gd name="T10" fmla="*/ 2147483647 w 220"/>
                <a:gd name="T11" fmla="*/ 2147483647 h 222"/>
                <a:gd name="T12" fmla="*/ 2147483647 w 220"/>
                <a:gd name="T13" fmla="*/ 2147483647 h 222"/>
                <a:gd name="T14" fmla="*/ 2147483647 w 220"/>
                <a:gd name="T15" fmla="*/ 2147483647 h 222"/>
                <a:gd name="T16" fmla="*/ 2147483647 w 220"/>
                <a:gd name="T17" fmla="*/ 2147483647 h 222"/>
                <a:gd name="T18" fmla="*/ 2147483647 w 220"/>
                <a:gd name="T19" fmla="*/ 2147483647 h 222"/>
                <a:gd name="T20" fmla="*/ 2147483647 w 220"/>
                <a:gd name="T21" fmla="*/ 2147483647 h 222"/>
                <a:gd name="T22" fmla="*/ 2147483647 w 220"/>
                <a:gd name="T23" fmla="*/ 2147483647 h 222"/>
                <a:gd name="T24" fmla="*/ 2147483647 w 220"/>
                <a:gd name="T25" fmla="*/ 2147483647 h 222"/>
                <a:gd name="T26" fmla="*/ 2147483647 w 220"/>
                <a:gd name="T27" fmla="*/ 2147483647 h 222"/>
                <a:gd name="T28" fmla="*/ 2147483647 w 220"/>
                <a:gd name="T29" fmla="*/ 2147483647 h 222"/>
                <a:gd name="T30" fmla="*/ 2147483647 w 220"/>
                <a:gd name="T31" fmla="*/ 2147483647 h 222"/>
                <a:gd name="T32" fmla="*/ 2147483647 w 220"/>
                <a:gd name="T33" fmla="*/ 2147483647 h 222"/>
                <a:gd name="T34" fmla="*/ 2147483647 w 220"/>
                <a:gd name="T35" fmla="*/ 2147483647 h 222"/>
                <a:gd name="T36" fmla="*/ 2147483647 w 220"/>
                <a:gd name="T37" fmla="*/ 2147483647 h 222"/>
                <a:gd name="T38" fmla="*/ 0 w 220"/>
                <a:gd name="T39" fmla="*/ 2147483647 h 222"/>
                <a:gd name="T40" fmla="*/ 2147483647 w 220"/>
                <a:gd name="T41" fmla="*/ 2147483647 h 222"/>
                <a:gd name="T42" fmla="*/ 2147483647 w 220"/>
                <a:gd name="T43" fmla="*/ 2147483647 h 222"/>
                <a:gd name="T44" fmla="*/ 2147483647 w 220"/>
                <a:gd name="T45" fmla="*/ 2147483647 h 222"/>
                <a:gd name="T46" fmla="*/ 2147483647 w 220"/>
                <a:gd name="T47" fmla="*/ 2147483647 h 222"/>
                <a:gd name="T48" fmla="*/ 2147483647 w 220"/>
                <a:gd name="T49" fmla="*/ 2147483647 h 222"/>
                <a:gd name="T50" fmla="*/ 2147483647 w 220"/>
                <a:gd name="T51" fmla="*/ 2147483647 h 222"/>
                <a:gd name="T52" fmla="*/ 2147483647 w 220"/>
                <a:gd name="T53" fmla="*/ 2147483647 h 222"/>
                <a:gd name="T54" fmla="*/ 2147483647 w 220"/>
                <a:gd name="T55" fmla="*/ 2147483647 h 222"/>
                <a:gd name="T56" fmla="*/ 2147483647 w 220"/>
                <a:gd name="T57" fmla="*/ 2147483647 h 222"/>
                <a:gd name="T58" fmla="*/ 2147483647 w 220"/>
                <a:gd name="T59" fmla="*/ 2147483647 h 222"/>
                <a:gd name="T60" fmla="*/ 2147483647 w 220"/>
                <a:gd name="T61" fmla="*/ 0 h 222"/>
                <a:gd name="T62" fmla="*/ 2147483647 w 220"/>
                <a:gd name="T63" fmla="*/ 2147483647 h 222"/>
                <a:gd name="T64" fmla="*/ 2147483647 w 220"/>
                <a:gd name="T65" fmla="*/ 2147483647 h 222"/>
                <a:gd name="T66" fmla="*/ 2147483647 w 220"/>
                <a:gd name="T67" fmla="*/ 2147483647 h 22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20"/>
                <a:gd name="T103" fmla="*/ 0 h 222"/>
                <a:gd name="T104" fmla="*/ 220 w 220"/>
                <a:gd name="T105" fmla="*/ 222 h 22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20" h="222">
                  <a:moveTo>
                    <a:pt x="198" y="17"/>
                  </a:moveTo>
                  <a:lnTo>
                    <a:pt x="205" y="69"/>
                  </a:lnTo>
                  <a:lnTo>
                    <a:pt x="198" y="69"/>
                  </a:lnTo>
                  <a:lnTo>
                    <a:pt x="191" y="75"/>
                  </a:lnTo>
                  <a:lnTo>
                    <a:pt x="198" y="82"/>
                  </a:lnTo>
                  <a:lnTo>
                    <a:pt x="205" y="75"/>
                  </a:lnTo>
                  <a:lnTo>
                    <a:pt x="220" y="75"/>
                  </a:lnTo>
                  <a:lnTo>
                    <a:pt x="220" y="114"/>
                  </a:lnTo>
                  <a:lnTo>
                    <a:pt x="198" y="122"/>
                  </a:lnTo>
                  <a:lnTo>
                    <a:pt x="183" y="153"/>
                  </a:lnTo>
                  <a:lnTo>
                    <a:pt x="154" y="176"/>
                  </a:lnTo>
                  <a:lnTo>
                    <a:pt x="139" y="201"/>
                  </a:lnTo>
                  <a:lnTo>
                    <a:pt x="71" y="206"/>
                  </a:lnTo>
                  <a:lnTo>
                    <a:pt x="49" y="222"/>
                  </a:lnTo>
                  <a:lnTo>
                    <a:pt x="42" y="222"/>
                  </a:lnTo>
                  <a:lnTo>
                    <a:pt x="27" y="206"/>
                  </a:lnTo>
                  <a:lnTo>
                    <a:pt x="20" y="176"/>
                  </a:lnTo>
                  <a:lnTo>
                    <a:pt x="20" y="168"/>
                  </a:lnTo>
                  <a:lnTo>
                    <a:pt x="7" y="114"/>
                  </a:lnTo>
                  <a:lnTo>
                    <a:pt x="0" y="114"/>
                  </a:lnTo>
                  <a:lnTo>
                    <a:pt x="7" y="107"/>
                  </a:lnTo>
                  <a:lnTo>
                    <a:pt x="14" y="114"/>
                  </a:lnTo>
                  <a:lnTo>
                    <a:pt x="27" y="114"/>
                  </a:lnTo>
                  <a:lnTo>
                    <a:pt x="49" y="107"/>
                  </a:lnTo>
                  <a:lnTo>
                    <a:pt x="49" y="43"/>
                  </a:lnTo>
                  <a:lnTo>
                    <a:pt x="55" y="60"/>
                  </a:lnTo>
                  <a:lnTo>
                    <a:pt x="55" y="75"/>
                  </a:lnTo>
                  <a:lnTo>
                    <a:pt x="71" y="75"/>
                  </a:lnTo>
                  <a:lnTo>
                    <a:pt x="97" y="60"/>
                  </a:lnTo>
                  <a:lnTo>
                    <a:pt x="106" y="69"/>
                  </a:lnTo>
                  <a:lnTo>
                    <a:pt x="176" y="0"/>
                  </a:lnTo>
                  <a:lnTo>
                    <a:pt x="191" y="17"/>
                  </a:lnTo>
                  <a:lnTo>
                    <a:pt x="198" y="1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29" name="S_BWA">
              <a:extLst>
                <a:ext uri="{FF2B5EF4-FFF2-40B4-BE49-F238E27FC236}">
                  <a16:creationId xmlns:a16="http://schemas.microsoft.com/office/drawing/2014/main" xmlns="" id="{395D9192-917E-4BFE-8763-8D994A42B918}"/>
                </a:ext>
              </a:extLst>
            </p:cNvPr>
            <p:cNvSpPr>
              <a:spLocks/>
            </p:cNvSpPr>
            <p:nvPr/>
          </p:nvSpPr>
          <p:spPr bwMode="auto">
            <a:xfrm>
              <a:off x="5311790" y="4848225"/>
              <a:ext cx="282043" cy="285750"/>
            </a:xfrm>
            <a:custGeom>
              <a:avLst/>
              <a:gdLst>
                <a:gd name="T0" fmla="*/ 0 w 130"/>
                <a:gd name="T1" fmla="*/ 459122434 h 136"/>
                <a:gd name="T2" fmla="*/ 36117481 w 130"/>
                <a:gd name="T3" fmla="*/ 534169596 h 136"/>
                <a:gd name="T4" fmla="*/ 36117481 w 130"/>
                <a:gd name="T5" fmla="*/ 600390159 h 136"/>
                <a:gd name="T6" fmla="*/ 103841461 w 130"/>
                <a:gd name="T7" fmla="*/ 600390159 h 136"/>
                <a:gd name="T8" fmla="*/ 225739530 w 130"/>
                <a:gd name="T9" fmla="*/ 534169596 h 136"/>
                <a:gd name="T10" fmla="*/ 257343904 w 130"/>
                <a:gd name="T11" fmla="*/ 565072735 h 136"/>
                <a:gd name="T12" fmla="*/ 586924995 w 130"/>
                <a:gd name="T13" fmla="*/ 269292005 h 136"/>
                <a:gd name="T14" fmla="*/ 483083434 w 130"/>
                <a:gd name="T15" fmla="*/ 269292005 h 136"/>
                <a:gd name="T16" fmla="*/ 460509488 w 130"/>
                <a:gd name="T17" fmla="*/ 207488090 h 136"/>
                <a:gd name="T18" fmla="*/ 284433131 w 130"/>
                <a:gd name="T19" fmla="*/ 0 h 136"/>
                <a:gd name="T20" fmla="*/ 225739530 w 130"/>
                <a:gd name="T21" fmla="*/ 66220448 h 136"/>
                <a:gd name="T22" fmla="*/ 194137280 w 130"/>
                <a:gd name="T23" fmla="*/ 30903016 h 136"/>
                <a:gd name="T24" fmla="*/ 67721856 w 130"/>
                <a:gd name="T25" fmla="*/ 30903016 h 136"/>
                <a:gd name="T26" fmla="*/ 36117481 w 130"/>
                <a:gd name="T27" fmla="*/ 269292005 h 136"/>
                <a:gd name="T28" fmla="*/ 0 w 130"/>
                <a:gd name="T29" fmla="*/ 344341333 h 136"/>
                <a:gd name="T30" fmla="*/ 0 w 130"/>
                <a:gd name="T31" fmla="*/ 459122434 h 136"/>
                <a:gd name="T32" fmla="*/ 0 w 130"/>
                <a:gd name="T33" fmla="*/ 459122434 h 136"/>
                <a:gd name="T34" fmla="*/ 0 w 130"/>
                <a:gd name="T35" fmla="*/ 459122434 h 1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0"/>
                <a:gd name="T55" fmla="*/ 0 h 136"/>
                <a:gd name="T56" fmla="*/ 130 w 130"/>
                <a:gd name="T57" fmla="*/ 136 h 1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0" h="136">
                  <a:moveTo>
                    <a:pt x="0" y="104"/>
                  </a:moveTo>
                  <a:lnTo>
                    <a:pt x="8" y="121"/>
                  </a:lnTo>
                  <a:lnTo>
                    <a:pt x="8" y="136"/>
                  </a:lnTo>
                  <a:lnTo>
                    <a:pt x="23" y="136"/>
                  </a:lnTo>
                  <a:lnTo>
                    <a:pt x="50" y="121"/>
                  </a:lnTo>
                  <a:lnTo>
                    <a:pt x="57" y="128"/>
                  </a:lnTo>
                  <a:lnTo>
                    <a:pt x="130" y="61"/>
                  </a:lnTo>
                  <a:lnTo>
                    <a:pt x="107" y="61"/>
                  </a:lnTo>
                  <a:lnTo>
                    <a:pt x="102" y="47"/>
                  </a:lnTo>
                  <a:lnTo>
                    <a:pt x="63" y="0"/>
                  </a:lnTo>
                  <a:lnTo>
                    <a:pt x="50" y="15"/>
                  </a:lnTo>
                  <a:lnTo>
                    <a:pt x="43" y="7"/>
                  </a:lnTo>
                  <a:lnTo>
                    <a:pt x="15" y="7"/>
                  </a:lnTo>
                  <a:lnTo>
                    <a:pt x="8" y="61"/>
                  </a:lnTo>
                  <a:lnTo>
                    <a:pt x="0" y="78"/>
                  </a:lnTo>
                  <a:lnTo>
                    <a:pt x="0" y="104"/>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30" name="S_ZWE">
              <a:extLst>
                <a:ext uri="{FF2B5EF4-FFF2-40B4-BE49-F238E27FC236}">
                  <a16:creationId xmlns:a16="http://schemas.microsoft.com/office/drawing/2014/main" xmlns="" id="{E42EDB93-2C89-4D38-9F5C-D7EF2C88849E}"/>
                </a:ext>
              </a:extLst>
            </p:cNvPr>
            <p:cNvSpPr>
              <a:spLocks/>
            </p:cNvSpPr>
            <p:nvPr/>
          </p:nvSpPr>
          <p:spPr bwMode="auto">
            <a:xfrm>
              <a:off x="5447016" y="4791075"/>
              <a:ext cx="241706" cy="219075"/>
            </a:xfrm>
            <a:custGeom>
              <a:avLst/>
              <a:gdLst>
                <a:gd name="T0" fmla="*/ 317551533 w 111"/>
                <a:gd name="T1" fmla="*/ 0 h 104"/>
                <a:gd name="T2" fmla="*/ 225506525 w 111"/>
                <a:gd name="T3" fmla="*/ 0 h 104"/>
                <a:gd name="T4" fmla="*/ 225506525 w 111"/>
                <a:gd name="T5" fmla="*/ 35498582 h 104"/>
                <a:gd name="T6" fmla="*/ 133463696 w 111"/>
                <a:gd name="T7" fmla="*/ 133119654 h 104"/>
                <a:gd name="T8" fmla="*/ 0 w 111"/>
                <a:gd name="T9" fmla="*/ 133119654 h 104"/>
                <a:gd name="T10" fmla="*/ 170280848 w 111"/>
                <a:gd name="T11" fmla="*/ 337234398 h 104"/>
                <a:gd name="T12" fmla="*/ 202496363 w 111"/>
                <a:gd name="T13" fmla="*/ 394920620 h 104"/>
                <a:gd name="T14" fmla="*/ 299142974 w 111"/>
                <a:gd name="T15" fmla="*/ 394920620 h 104"/>
                <a:gd name="T16" fmla="*/ 363571858 w 111"/>
                <a:gd name="T17" fmla="*/ 461479377 h 104"/>
                <a:gd name="T18" fmla="*/ 386584166 w 111"/>
                <a:gd name="T19" fmla="*/ 461479377 h 104"/>
                <a:gd name="T20" fmla="*/ 478626962 w 111"/>
                <a:gd name="T21" fmla="*/ 292861191 h 104"/>
                <a:gd name="T22" fmla="*/ 510842477 w 111"/>
                <a:gd name="T23" fmla="*/ 133119654 h 104"/>
                <a:gd name="T24" fmla="*/ 478626962 w 111"/>
                <a:gd name="T25" fmla="*/ 35498582 h 104"/>
                <a:gd name="T26" fmla="*/ 386584166 w 111"/>
                <a:gd name="T27" fmla="*/ 0 h 104"/>
                <a:gd name="T28" fmla="*/ 317551533 w 111"/>
                <a:gd name="T29" fmla="*/ 0 h 104"/>
                <a:gd name="T30" fmla="*/ 317551533 w 111"/>
                <a:gd name="T31" fmla="*/ 0 h 104"/>
                <a:gd name="T32" fmla="*/ 317551533 w 111"/>
                <a:gd name="T33" fmla="*/ 0 h 1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1"/>
                <a:gd name="T52" fmla="*/ 0 h 104"/>
                <a:gd name="T53" fmla="*/ 111 w 111"/>
                <a:gd name="T54" fmla="*/ 104 h 10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1" h="104">
                  <a:moveTo>
                    <a:pt x="69" y="0"/>
                  </a:moveTo>
                  <a:lnTo>
                    <a:pt x="49" y="0"/>
                  </a:lnTo>
                  <a:lnTo>
                    <a:pt x="49" y="8"/>
                  </a:lnTo>
                  <a:lnTo>
                    <a:pt x="29" y="30"/>
                  </a:lnTo>
                  <a:lnTo>
                    <a:pt x="0" y="30"/>
                  </a:lnTo>
                  <a:lnTo>
                    <a:pt x="37" y="76"/>
                  </a:lnTo>
                  <a:lnTo>
                    <a:pt x="44" y="89"/>
                  </a:lnTo>
                  <a:lnTo>
                    <a:pt x="65" y="89"/>
                  </a:lnTo>
                  <a:lnTo>
                    <a:pt x="79" y="104"/>
                  </a:lnTo>
                  <a:lnTo>
                    <a:pt x="84" y="104"/>
                  </a:lnTo>
                  <a:lnTo>
                    <a:pt x="104" y="66"/>
                  </a:lnTo>
                  <a:lnTo>
                    <a:pt x="111" y="30"/>
                  </a:lnTo>
                  <a:lnTo>
                    <a:pt x="104" y="8"/>
                  </a:lnTo>
                  <a:lnTo>
                    <a:pt x="84" y="0"/>
                  </a:lnTo>
                  <a:lnTo>
                    <a:pt x="69"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31" name="S_MOZ">
              <a:extLst>
                <a:ext uri="{FF2B5EF4-FFF2-40B4-BE49-F238E27FC236}">
                  <a16:creationId xmlns:a16="http://schemas.microsoft.com/office/drawing/2014/main" xmlns="" id="{4DCC46AA-68FA-487D-B312-C0B2A94CBF34}"/>
                </a:ext>
              </a:extLst>
            </p:cNvPr>
            <p:cNvSpPr>
              <a:spLocks/>
            </p:cNvSpPr>
            <p:nvPr/>
          </p:nvSpPr>
          <p:spPr bwMode="auto">
            <a:xfrm>
              <a:off x="5603321" y="4619625"/>
              <a:ext cx="294158" cy="504825"/>
            </a:xfrm>
            <a:custGeom>
              <a:avLst/>
              <a:gdLst>
                <a:gd name="T0" fmla="*/ 162263031 w 141"/>
                <a:gd name="T1" fmla="*/ 1040197062 h 245"/>
                <a:gd name="T2" fmla="*/ 162263031 w 141"/>
                <a:gd name="T3" fmla="*/ 985002189 h 245"/>
                <a:gd name="T4" fmla="*/ 320138823 w 141"/>
                <a:gd name="T5" fmla="*/ 912826656 h 245"/>
                <a:gd name="T6" fmla="*/ 346451793 w 141"/>
                <a:gd name="T7" fmla="*/ 891597224 h 245"/>
                <a:gd name="T8" fmla="*/ 346451793 w 141"/>
                <a:gd name="T9" fmla="*/ 798192260 h 245"/>
                <a:gd name="T10" fmla="*/ 249970139 w 141"/>
                <a:gd name="T11" fmla="*/ 632609701 h 245"/>
                <a:gd name="T12" fmla="*/ 618349821 w 141"/>
                <a:gd name="T13" fmla="*/ 318427175 h 245"/>
                <a:gd name="T14" fmla="*/ 587651705 w 141"/>
                <a:gd name="T15" fmla="*/ 0 h 245"/>
                <a:gd name="T16" fmla="*/ 530640488 w 141"/>
                <a:gd name="T17" fmla="*/ 55194889 h 245"/>
                <a:gd name="T18" fmla="*/ 320138823 w 141"/>
                <a:gd name="T19" fmla="*/ 55194889 h 245"/>
                <a:gd name="T20" fmla="*/ 249970139 w 141"/>
                <a:gd name="T21" fmla="*/ 127370439 h 245"/>
                <a:gd name="T22" fmla="*/ 320138823 w 141"/>
                <a:gd name="T23" fmla="*/ 191056704 h 245"/>
                <a:gd name="T24" fmla="*/ 346451793 w 141"/>
                <a:gd name="T25" fmla="*/ 284461734 h 245"/>
                <a:gd name="T26" fmla="*/ 346451793 w 141"/>
                <a:gd name="T27" fmla="*/ 348147967 h 245"/>
                <a:gd name="T28" fmla="*/ 320138823 w 141"/>
                <a:gd name="T29" fmla="*/ 403340780 h 245"/>
                <a:gd name="T30" fmla="*/ 249970139 w 141"/>
                <a:gd name="T31" fmla="*/ 348147967 h 245"/>
                <a:gd name="T32" fmla="*/ 249970139 w 141"/>
                <a:gd name="T33" fmla="*/ 284461734 h 245"/>
                <a:gd name="T34" fmla="*/ 214886877 w 141"/>
                <a:gd name="T35" fmla="*/ 284461734 h 245"/>
                <a:gd name="T36" fmla="*/ 192961147 w 141"/>
                <a:gd name="T37" fmla="*/ 212286136 h 245"/>
                <a:gd name="T38" fmla="*/ 0 w 141"/>
                <a:gd name="T39" fmla="*/ 318427175 h 245"/>
                <a:gd name="T40" fmla="*/ 0 w 141"/>
                <a:gd name="T41" fmla="*/ 348147967 h 245"/>
                <a:gd name="T42" fmla="*/ 70166557 w 141"/>
                <a:gd name="T43" fmla="*/ 348147967 h 245"/>
                <a:gd name="T44" fmla="*/ 162263031 w 141"/>
                <a:gd name="T45" fmla="*/ 382113409 h 245"/>
                <a:gd name="T46" fmla="*/ 192961147 w 141"/>
                <a:gd name="T47" fmla="*/ 475518374 h 245"/>
                <a:gd name="T48" fmla="*/ 162263031 w 141"/>
                <a:gd name="T49" fmla="*/ 632609701 h 245"/>
                <a:gd name="T50" fmla="*/ 70166557 w 141"/>
                <a:gd name="T51" fmla="*/ 798192260 h 245"/>
                <a:gd name="T52" fmla="*/ 105251913 w 141"/>
                <a:gd name="T53" fmla="*/ 1040197062 h 245"/>
                <a:gd name="T54" fmla="*/ 162263031 w 141"/>
                <a:gd name="T55" fmla="*/ 1040197062 h 245"/>
                <a:gd name="T56" fmla="*/ 162263031 w 141"/>
                <a:gd name="T57" fmla="*/ 1040197062 h 24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41"/>
                <a:gd name="T88" fmla="*/ 0 h 245"/>
                <a:gd name="T89" fmla="*/ 141 w 141"/>
                <a:gd name="T90" fmla="*/ 245 h 24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41" h="245">
                  <a:moveTo>
                    <a:pt x="37" y="245"/>
                  </a:moveTo>
                  <a:lnTo>
                    <a:pt x="37" y="232"/>
                  </a:lnTo>
                  <a:lnTo>
                    <a:pt x="73" y="215"/>
                  </a:lnTo>
                  <a:lnTo>
                    <a:pt x="79" y="210"/>
                  </a:lnTo>
                  <a:lnTo>
                    <a:pt x="79" y="188"/>
                  </a:lnTo>
                  <a:lnTo>
                    <a:pt x="57" y="149"/>
                  </a:lnTo>
                  <a:lnTo>
                    <a:pt x="141" y="75"/>
                  </a:lnTo>
                  <a:lnTo>
                    <a:pt x="134" y="0"/>
                  </a:lnTo>
                  <a:lnTo>
                    <a:pt x="121" y="13"/>
                  </a:lnTo>
                  <a:lnTo>
                    <a:pt x="73" y="13"/>
                  </a:lnTo>
                  <a:lnTo>
                    <a:pt x="57" y="30"/>
                  </a:lnTo>
                  <a:lnTo>
                    <a:pt x="73" y="45"/>
                  </a:lnTo>
                  <a:lnTo>
                    <a:pt x="79" y="67"/>
                  </a:lnTo>
                  <a:lnTo>
                    <a:pt x="79" y="82"/>
                  </a:lnTo>
                  <a:lnTo>
                    <a:pt x="73" y="95"/>
                  </a:lnTo>
                  <a:lnTo>
                    <a:pt x="57" y="82"/>
                  </a:lnTo>
                  <a:lnTo>
                    <a:pt x="57" y="67"/>
                  </a:lnTo>
                  <a:lnTo>
                    <a:pt x="49" y="67"/>
                  </a:lnTo>
                  <a:lnTo>
                    <a:pt x="44" y="50"/>
                  </a:lnTo>
                  <a:lnTo>
                    <a:pt x="0" y="75"/>
                  </a:lnTo>
                  <a:lnTo>
                    <a:pt x="0" y="82"/>
                  </a:lnTo>
                  <a:lnTo>
                    <a:pt x="16" y="82"/>
                  </a:lnTo>
                  <a:lnTo>
                    <a:pt x="37" y="90"/>
                  </a:lnTo>
                  <a:lnTo>
                    <a:pt x="44" y="112"/>
                  </a:lnTo>
                  <a:lnTo>
                    <a:pt x="37" y="149"/>
                  </a:lnTo>
                  <a:lnTo>
                    <a:pt x="16" y="188"/>
                  </a:lnTo>
                  <a:lnTo>
                    <a:pt x="24" y="245"/>
                  </a:lnTo>
                  <a:lnTo>
                    <a:pt x="37" y="24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32" name="S_MDG">
              <a:extLst>
                <a:ext uri="{FF2B5EF4-FFF2-40B4-BE49-F238E27FC236}">
                  <a16:creationId xmlns:a16="http://schemas.microsoft.com/office/drawing/2014/main" xmlns="" id="{F86FCD13-CAD5-41FA-8ECE-8E27D93F42E6}"/>
                </a:ext>
              </a:extLst>
            </p:cNvPr>
            <p:cNvSpPr>
              <a:spLocks/>
            </p:cNvSpPr>
            <p:nvPr/>
          </p:nvSpPr>
          <p:spPr bwMode="auto">
            <a:xfrm>
              <a:off x="5982880" y="4676775"/>
              <a:ext cx="177665" cy="428625"/>
            </a:xfrm>
            <a:custGeom>
              <a:avLst/>
              <a:gdLst>
                <a:gd name="T0" fmla="*/ 0 w 86"/>
                <a:gd name="T1" fmla="*/ 648356917 h 202"/>
                <a:gd name="T2" fmla="*/ 19872252 w 86"/>
                <a:gd name="T3" fmla="*/ 810447141 h 202"/>
                <a:gd name="T4" fmla="*/ 75513761 w 86"/>
                <a:gd name="T5" fmla="*/ 909501924 h 202"/>
                <a:gd name="T6" fmla="*/ 162953261 w 86"/>
                <a:gd name="T7" fmla="*/ 909501924 h 202"/>
                <a:gd name="T8" fmla="*/ 313982778 w 86"/>
                <a:gd name="T9" fmla="*/ 211617682 h 202"/>
                <a:gd name="T10" fmla="*/ 341803521 w 86"/>
                <a:gd name="T11" fmla="*/ 243134341 h 202"/>
                <a:gd name="T12" fmla="*/ 313982778 w 86"/>
                <a:gd name="T13" fmla="*/ 45024725 h 202"/>
                <a:gd name="T14" fmla="*/ 286162035 w 86"/>
                <a:gd name="T15" fmla="*/ 0 h 202"/>
                <a:gd name="T16" fmla="*/ 266289791 w 86"/>
                <a:gd name="T17" fmla="*/ 76541401 h 202"/>
                <a:gd name="T18" fmla="*/ 242442238 w 86"/>
                <a:gd name="T19" fmla="*/ 76541401 h 202"/>
                <a:gd name="T20" fmla="*/ 242442238 w 86"/>
                <a:gd name="T21" fmla="*/ 180098901 h 202"/>
                <a:gd name="T22" fmla="*/ 75513761 w 86"/>
                <a:gd name="T23" fmla="*/ 279153750 h 202"/>
                <a:gd name="T24" fmla="*/ 19872252 w 86"/>
                <a:gd name="T25" fmla="*/ 378208533 h 202"/>
                <a:gd name="T26" fmla="*/ 75513761 w 86"/>
                <a:gd name="T27" fmla="*/ 544801440 h 202"/>
                <a:gd name="T28" fmla="*/ 0 w 86"/>
                <a:gd name="T29" fmla="*/ 648356917 h 202"/>
                <a:gd name="T30" fmla="*/ 0 w 86"/>
                <a:gd name="T31" fmla="*/ 648356917 h 202"/>
                <a:gd name="T32" fmla="*/ 0 w 86"/>
                <a:gd name="T33" fmla="*/ 648356917 h 20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6"/>
                <a:gd name="T52" fmla="*/ 0 h 202"/>
                <a:gd name="T53" fmla="*/ 86 w 86"/>
                <a:gd name="T54" fmla="*/ 202 h 20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6" h="202">
                  <a:moveTo>
                    <a:pt x="0" y="144"/>
                  </a:moveTo>
                  <a:lnTo>
                    <a:pt x="5" y="180"/>
                  </a:lnTo>
                  <a:lnTo>
                    <a:pt x="19" y="202"/>
                  </a:lnTo>
                  <a:lnTo>
                    <a:pt x="41" y="202"/>
                  </a:lnTo>
                  <a:lnTo>
                    <a:pt x="79" y="47"/>
                  </a:lnTo>
                  <a:lnTo>
                    <a:pt x="86" y="54"/>
                  </a:lnTo>
                  <a:lnTo>
                    <a:pt x="79" y="10"/>
                  </a:lnTo>
                  <a:lnTo>
                    <a:pt x="72" y="0"/>
                  </a:lnTo>
                  <a:lnTo>
                    <a:pt x="67" y="17"/>
                  </a:lnTo>
                  <a:lnTo>
                    <a:pt x="61" y="17"/>
                  </a:lnTo>
                  <a:lnTo>
                    <a:pt x="61" y="40"/>
                  </a:lnTo>
                  <a:lnTo>
                    <a:pt x="19" y="62"/>
                  </a:lnTo>
                  <a:lnTo>
                    <a:pt x="5" y="84"/>
                  </a:lnTo>
                  <a:lnTo>
                    <a:pt x="19" y="121"/>
                  </a:lnTo>
                  <a:lnTo>
                    <a:pt x="0" y="144"/>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33" name="S_LSO">
              <a:extLst>
                <a:ext uri="{FF2B5EF4-FFF2-40B4-BE49-F238E27FC236}">
                  <a16:creationId xmlns:a16="http://schemas.microsoft.com/office/drawing/2014/main" xmlns="" id="{BC5FCFD8-0ADC-4B72-8C6E-6F4BCBC88590}"/>
                </a:ext>
              </a:extLst>
            </p:cNvPr>
            <p:cNvSpPr>
              <a:spLocks/>
            </p:cNvSpPr>
            <p:nvPr/>
          </p:nvSpPr>
          <p:spPr bwMode="auto">
            <a:xfrm>
              <a:off x="5508432" y="5191125"/>
              <a:ext cx="85401" cy="85725"/>
            </a:xfrm>
            <a:custGeom>
              <a:avLst/>
              <a:gdLst>
                <a:gd name="T0" fmla="*/ 193388825 w 38"/>
                <a:gd name="T1" fmla="*/ 62810041 h 39"/>
                <a:gd name="T2" fmla="*/ 111961352 w 38"/>
                <a:gd name="T3" fmla="*/ 154608343 h 39"/>
                <a:gd name="T4" fmla="*/ 40712609 w 38"/>
                <a:gd name="T5" fmla="*/ 188430139 h 39"/>
                <a:gd name="T6" fmla="*/ 0 w 38"/>
                <a:gd name="T7" fmla="*/ 154608343 h 39"/>
                <a:gd name="T8" fmla="*/ 76338117 w 38"/>
                <a:gd name="T9" fmla="*/ 0 h 39"/>
                <a:gd name="T10" fmla="*/ 111961352 w 38"/>
                <a:gd name="T11" fmla="*/ 33821805 h 39"/>
                <a:gd name="T12" fmla="*/ 193388825 w 38"/>
                <a:gd name="T13" fmla="*/ 62810041 h 39"/>
                <a:gd name="T14" fmla="*/ 193388825 w 38"/>
                <a:gd name="T15" fmla="*/ 62810041 h 39"/>
                <a:gd name="T16" fmla="*/ 193388825 w 38"/>
                <a:gd name="T17" fmla="*/ 62810041 h 3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
                <a:gd name="T28" fmla="*/ 0 h 39"/>
                <a:gd name="T29" fmla="*/ 38 w 38"/>
                <a:gd name="T30" fmla="*/ 39 h 3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 h="39">
                  <a:moveTo>
                    <a:pt x="38" y="13"/>
                  </a:moveTo>
                  <a:lnTo>
                    <a:pt x="22" y="32"/>
                  </a:lnTo>
                  <a:lnTo>
                    <a:pt x="8" y="39"/>
                  </a:lnTo>
                  <a:lnTo>
                    <a:pt x="0" y="32"/>
                  </a:lnTo>
                  <a:lnTo>
                    <a:pt x="15" y="0"/>
                  </a:lnTo>
                  <a:lnTo>
                    <a:pt x="22" y="7"/>
                  </a:lnTo>
                  <a:lnTo>
                    <a:pt x="38" y="13"/>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34" name="S_MWI">
              <a:extLst>
                <a:ext uri="{FF2B5EF4-FFF2-40B4-BE49-F238E27FC236}">
                  <a16:creationId xmlns:a16="http://schemas.microsoft.com/office/drawing/2014/main" xmlns="" id="{8F6938AA-2571-44F1-AC05-18B3A7B24A9B}"/>
                </a:ext>
              </a:extLst>
            </p:cNvPr>
            <p:cNvSpPr>
              <a:spLocks/>
            </p:cNvSpPr>
            <p:nvPr/>
          </p:nvSpPr>
          <p:spPr bwMode="auto">
            <a:xfrm>
              <a:off x="5679233" y="4600575"/>
              <a:ext cx="85401" cy="219075"/>
            </a:xfrm>
            <a:custGeom>
              <a:avLst/>
              <a:gdLst>
                <a:gd name="T0" fmla="*/ 33328651 w 42"/>
                <a:gd name="T1" fmla="*/ 266237201 h 104"/>
                <a:gd name="T2" fmla="*/ 0 w 42"/>
                <a:gd name="T3" fmla="*/ 235177009 h 104"/>
                <a:gd name="T4" fmla="*/ 33328651 w 42"/>
                <a:gd name="T5" fmla="*/ 159743611 h 104"/>
                <a:gd name="T6" fmla="*/ 33328651 w 42"/>
                <a:gd name="T7" fmla="*/ 102057356 h 104"/>
                <a:gd name="T8" fmla="*/ 54157786 w 42"/>
                <a:gd name="T9" fmla="*/ 70997164 h 104"/>
                <a:gd name="T10" fmla="*/ 33328651 w 42"/>
                <a:gd name="T11" fmla="*/ 0 h 104"/>
                <a:gd name="T12" fmla="*/ 87486445 w 42"/>
                <a:gd name="T13" fmla="*/ 0 h 104"/>
                <a:gd name="T14" fmla="*/ 145810072 w 42"/>
                <a:gd name="T15" fmla="*/ 102057356 h 104"/>
                <a:gd name="T16" fmla="*/ 87486445 w 42"/>
                <a:gd name="T17" fmla="*/ 159743611 h 104"/>
                <a:gd name="T18" fmla="*/ 145810072 w 42"/>
                <a:gd name="T19" fmla="*/ 235177009 h 104"/>
                <a:gd name="T20" fmla="*/ 174970848 w 42"/>
                <a:gd name="T21" fmla="*/ 332798130 h 104"/>
                <a:gd name="T22" fmla="*/ 174970848 w 42"/>
                <a:gd name="T23" fmla="*/ 399356888 h 104"/>
                <a:gd name="T24" fmla="*/ 145810072 w 42"/>
                <a:gd name="T25" fmla="*/ 461479377 h 104"/>
                <a:gd name="T26" fmla="*/ 87486445 w 42"/>
                <a:gd name="T27" fmla="*/ 399356888 h 104"/>
                <a:gd name="T28" fmla="*/ 87486445 w 42"/>
                <a:gd name="T29" fmla="*/ 332798130 h 104"/>
                <a:gd name="T30" fmla="*/ 54157786 w 42"/>
                <a:gd name="T31" fmla="*/ 332798130 h 104"/>
                <a:gd name="T32" fmla="*/ 33328651 w 42"/>
                <a:gd name="T33" fmla="*/ 266237201 h 104"/>
                <a:gd name="T34" fmla="*/ 33328651 w 42"/>
                <a:gd name="T35" fmla="*/ 266237201 h 104"/>
                <a:gd name="T36" fmla="*/ 33328651 w 42"/>
                <a:gd name="T37" fmla="*/ 266237201 h 10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2"/>
                <a:gd name="T58" fmla="*/ 0 h 104"/>
                <a:gd name="T59" fmla="*/ 42 w 42"/>
                <a:gd name="T60" fmla="*/ 104 h 10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2" h="104">
                  <a:moveTo>
                    <a:pt x="8" y="60"/>
                  </a:moveTo>
                  <a:lnTo>
                    <a:pt x="0" y="53"/>
                  </a:lnTo>
                  <a:lnTo>
                    <a:pt x="8" y="36"/>
                  </a:lnTo>
                  <a:lnTo>
                    <a:pt x="8" y="23"/>
                  </a:lnTo>
                  <a:lnTo>
                    <a:pt x="13" y="16"/>
                  </a:lnTo>
                  <a:lnTo>
                    <a:pt x="8" y="0"/>
                  </a:lnTo>
                  <a:lnTo>
                    <a:pt x="21" y="0"/>
                  </a:lnTo>
                  <a:lnTo>
                    <a:pt x="35" y="23"/>
                  </a:lnTo>
                  <a:lnTo>
                    <a:pt x="21" y="36"/>
                  </a:lnTo>
                  <a:lnTo>
                    <a:pt x="35" y="53"/>
                  </a:lnTo>
                  <a:lnTo>
                    <a:pt x="42" y="75"/>
                  </a:lnTo>
                  <a:lnTo>
                    <a:pt x="42" y="90"/>
                  </a:lnTo>
                  <a:lnTo>
                    <a:pt x="35" y="104"/>
                  </a:lnTo>
                  <a:lnTo>
                    <a:pt x="21" y="90"/>
                  </a:lnTo>
                  <a:lnTo>
                    <a:pt x="21" y="75"/>
                  </a:lnTo>
                  <a:lnTo>
                    <a:pt x="13" y="75"/>
                  </a:lnTo>
                  <a:lnTo>
                    <a:pt x="8" y="6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35" name="S_TUN">
              <a:extLst>
                <a:ext uri="{FF2B5EF4-FFF2-40B4-BE49-F238E27FC236}">
                  <a16:creationId xmlns:a16="http://schemas.microsoft.com/office/drawing/2014/main" xmlns="" id="{124B93CA-FFB9-469D-AB3A-B5D92A77C9FF}"/>
                </a:ext>
              </a:extLst>
            </p:cNvPr>
            <p:cNvSpPr>
              <a:spLocks/>
            </p:cNvSpPr>
            <p:nvPr/>
          </p:nvSpPr>
          <p:spPr bwMode="auto">
            <a:xfrm>
              <a:off x="4951210" y="3095625"/>
              <a:ext cx="104379" cy="238125"/>
            </a:xfrm>
            <a:custGeom>
              <a:avLst/>
              <a:gdLst>
                <a:gd name="T0" fmla="*/ 219556011 w 50"/>
                <a:gd name="T1" fmla="*/ 309783962 h 114"/>
                <a:gd name="T2" fmla="*/ 219556011 w 50"/>
                <a:gd name="T3" fmla="*/ 344688065 h 114"/>
                <a:gd name="T4" fmla="*/ 171254751 w 50"/>
                <a:gd name="T5" fmla="*/ 440677480 h 114"/>
                <a:gd name="T6" fmla="*/ 171254751 w 50"/>
                <a:gd name="T7" fmla="*/ 475583671 h 114"/>
                <a:gd name="T8" fmla="*/ 131733600 w 50"/>
                <a:gd name="T9" fmla="*/ 497399257 h 114"/>
                <a:gd name="T10" fmla="*/ 131733600 w 50"/>
                <a:gd name="T11" fmla="*/ 379594256 h 114"/>
                <a:gd name="T12" fmla="*/ 39521134 w 50"/>
                <a:gd name="T13" fmla="*/ 344688065 h 114"/>
                <a:gd name="T14" fmla="*/ 0 w 50"/>
                <a:gd name="T15" fmla="*/ 279241306 h 114"/>
                <a:gd name="T16" fmla="*/ 65865752 w 50"/>
                <a:gd name="T17" fmla="*/ 183251825 h 114"/>
                <a:gd name="T18" fmla="*/ 39521134 w 50"/>
                <a:gd name="T19" fmla="*/ 34906208 h 114"/>
                <a:gd name="T20" fmla="*/ 65865752 w 50"/>
                <a:gd name="T21" fmla="*/ 0 h 114"/>
                <a:gd name="T22" fmla="*/ 171254751 w 50"/>
                <a:gd name="T23" fmla="*/ 0 h 114"/>
                <a:gd name="T24" fmla="*/ 193209298 w 50"/>
                <a:gd name="T25" fmla="*/ 34906208 h 114"/>
                <a:gd name="T26" fmla="*/ 219556011 w 50"/>
                <a:gd name="T27" fmla="*/ 0 h 114"/>
                <a:gd name="T28" fmla="*/ 193209298 w 50"/>
                <a:gd name="T29" fmla="*/ 65446775 h 114"/>
                <a:gd name="T30" fmla="*/ 219556011 w 50"/>
                <a:gd name="T31" fmla="*/ 148347723 h 114"/>
                <a:gd name="T32" fmla="*/ 171254751 w 50"/>
                <a:gd name="T33" fmla="*/ 222521552 h 114"/>
                <a:gd name="T34" fmla="*/ 171254751 w 50"/>
                <a:gd name="T35" fmla="*/ 279241306 h 114"/>
                <a:gd name="T36" fmla="*/ 219556011 w 50"/>
                <a:gd name="T37" fmla="*/ 279241306 h 114"/>
                <a:gd name="T38" fmla="*/ 219556011 w 50"/>
                <a:gd name="T39" fmla="*/ 309783962 h 114"/>
                <a:gd name="T40" fmla="*/ 219556011 w 50"/>
                <a:gd name="T41" fmla="*/ 309783962 h 114"/>
                <a:gd name="T42" fmla="*/ 219556011 w 50"/>
                <a:gd name="T43" fmla="*/ 309783962 h 11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0"/>
                <a:gd name="T67" fmla="*/ 0 h 114"/>
                <a:gd name="T68" fmla="*/ 50 w 50"/>
                <a:gd name="T69" fmla="*/ 114 h 11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0" h="114">
                  <a:moveTo>
                    <a:pt x="50" y="71"/>
                  </a:moveTo>
                  <a:lnTo>
                    <a:pt x="50" y="79"/>
                  </a:lnTo>
                  <a:lnTo>
                    <a:pt x="39" y="101"/>
                  </a:lnTo>
                  <a:lnTo>
                    <a:pt x="39" y="109"/>
                  </a:lnTo>
                  <a:lnTo>
                    <a:pt x="30" y="114"/>
                  </a:lnTo>
                  <a:lnTo>
                    <a:pt x="30" y="87"/>
                  </a:lnTo>
                  <a:lnTo>
                    <a:pt x="9" y="79"/>
                  </a:lnTo>
                  <a:lnTo>
                    <a:pt x="0" y="64"/>
                  </a:lnTo>
                  <a:lnTo>
                    <a:pt x="15" y="42"/>
                  </a:lnTo>
                  <a:lnTo>
                    <a:pt x="9" y="8"/>
                  </a:lnTo>
                  <a:lnTo>
                    <a:pt x="15" y="0"/>
                  </a:lnTo>
                  <a:lnTo>
                    <a:pt x="39" y="0"/>
                  </a:lnTo>
                  <a:lnTo>
                    <a:pt x="44" y="8"/>
                  </a:lnTo>
                  <a:lnTo>
                    <a:pt x="50" y="0"/>
                  </a:lnTo>
                  <a:lnTo>
                    <a:pt x="44" y="15"/>
                  </a:lnTo>
                  <a:lnTo>
                    <a:pt x="50" y="34"/>
                  </a:lnTo>
                  <a:lnTo>
                    <a:pt x="39" y="51"/>
                  </a:lnTo>
                  <a:lnTo>
                    <a:pt x="39" y="64"/>
                  </a:lnTo>
                  <a:lnTo>
                    <a:pt x="50" y="64"/>
                  </a:lnTo>
                  <a:lnTo>
                    <a:pt x="50" y="71"/>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36" name="S_CAF">
              <a:extLst>
                <a:ext uri="{FF2B5EF4-FFF2-40B4-BE49-F238E27FC236}">
                  <a16:creationId xmlns:a16="http://schemas.microsoft.com/office/drawing/2014/main" xmlns="" id="{30F25F6E-6AA7-44D9-AD21-0282C377D182}"/>
                </a:ext>
              </a:extLst>
            </p:cNvPr>
            <p:cNvSpPr>
              <a:spLocks/>
            </p:cNvSpPr>
            <p:nvPr/>
          </p:nvSpPr>
          <p:spPr bwMode="auto">
            <a:xfrm>
              <a:off x="5150478" y="3962400"/>
              <a:ext cx="376932" cy="247650"/>
            </a:xfrm>
            <a:custGeom>
              <a:avLst/>
              <a:gdLst>
                <a:gd name="T0" fmla="*/ 507852715 w 176"/>
                <a:gd name="T1" fmla="*/ 0 h 119"/>
                <a:gd name="T2" fmla="*/ 556857981 w 176"/>
                <a:gd name="T3" fmla="*/ 90949992 h 119"/>
                <a:gd name="T4" fmla="*/ 556857981 w 176"/>
                <a:gd name="T5" fmla="*/ 160244142 h 119"/>
                <a:gd name="T6" fmla="*/ 619225657 w 176"/>
                <a:gd name="T7" fmla="*/ 194892241 h 119"/>
                <a:gd name="T8" fmla="*/ 784054967 w 176"/>
                <a:gd name="T9" fmla="*/ 385453729 h 119"/>
                <a:gd name="T10" fmla="*/ 530128544 w 176"/>
                <a:gd name="T11" fmla="*/ 385453729 h 119"/>
                <a:gd name="T12" fmla="*/ 507852715 w 176"/>
                <a:gd name="T13" fmla="*/ 454749927 h 119"/>
                <a:gd name="T14" fmla="*/ 378663886 w 176"/>
                <a:gd name="T15" fmla="*/ 454749927 h 119"/>
                <a:gd name="T16" fmla="*/ 343023405 w 176"/>
                <a:gd name="T17" fmla="*/ 385453729 h 119"/>
                <a:gd name="T18" fmla="*/ 311840622 w 176"/>
                <a:gd name="T19" fmla="*/ 385453729 h 119"/>
                <a:gd name="T20" fmla="*/ 253926358 w 176"/>
                <a:gd name="T21" fmla="*/ 485065193 h 119"/>
                <a:gd name="T22" fmla="*/ 164829376 w 176"/>
                <a:gd name="T23" fmla="*/ 515382540 h 119"/>
                <a:gd name="T24" fmla="*/ 133646560 w 176"/>
                <a:gd name="T25" fmla="*/ 515382540 h 119"/>
                <a:gd name="T26" fmla="*/ 35638387 w 176"/>
                <a:gd name="T27" fmla="*/ 385453729 h 119"/>
                <a:gd name="T28" fmla="*/ 0 w 176"/>
                <a:gd name="T29" fmla="*/ 363799968 h 119"/>
                <a:gd name="T30" fmla="*/ 93552602 w 176"/>
                <a:gd name="T31" fmla="*/ 259857687 h 119"/>
                <a:gd name="T32" fmla="*/ 311840622 w 176"/>
                <a:gd name="T33" fmla="*/ 160244142 h 119"/>
                <a:gd name="T34" fmla="*/ 253926358 w 176"/>
                <a:gd name="T35" fmla="*/ 160244142 h 119"/>
                <a:gd name="T36" fmla="*/ 378663886 w 176"/>
                <a:gd name="T37" fmla="*/ 129928843 h 119"/>
                <a:gd name="T38" fmla="*/ 507852715 w 176"/>
                <a:gd name="T39" fmla="*/ 0 h 119"/>
                <a:gd name="T40" fmla="*/ 507852715 w 176"/>
                <a:gd name="T41" fmla="*/ 0 h 119"/>
                <a:gd name="T42" fmla="*/ 507852715 w 176"/>
                <a:gd name="T43" fmla="*/ 0 h 11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76"/>
                <a:gd name="T67" fmla="*/ 0 h 119"/>
                <a:gd name="T68" fmla="*/ 176 w 176"/>
                <a:gd name="T69" fmla="*/ 119 h 11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76" h="119">
                  <a:moveTo>
                    <a:pt x="114" y="0"/>
                  </a:moveTo>
                  <a:lnTo>
                    <a:pt x="125" y="21"/>
                  </a:lnTo>
                  <a:lnTo>
                    <a:pt x="125" y="37"/>
                  </a:lnTo>
                  <a:lnTo>
                    <a:pt x="139" y="45"/>
                  </a:lnTo>
                  <a:lnTo>
                    <a:pt x="176" y="89"/>
                  </a:lnTo>
                  <a:lnTo>
                    <a:pt x="119" y="89"/>
                  </a:lnTo>
                  <a:lnTo>
                    <a:pt x="114" y="105"/>
                  </a:lnTo>
                  <a:lnTo>
                    <a:pt x="85" y="105"/>
                  </a:lnTo>
                  <a:lnTo>
                    <a:pt x="77" y="89"/>
                  </a:lnTo>
                  <a:lnTo>
                    <a:pt x="70" y="89"/>
                  </a:lnTo>
                  <a:lnTo>
                    <a:pt x="57" y="112"/>
                  </a:lnTo>
                  <a:lnTo>
                    <a:pt x="37" y="119"/>
                  </a:lnTo>
                  <a:lnTo>
                    <a:pt x="30" y="119"/>
                  </a:lnTo>
                  <a:lnTo>
                    <a:pt x="8" y="89"/>
                  </a:lnTo>
                  <a:lnTo>
                    <a:pt x="0" y="84"/>
                  </a:lnTo>
                  <a:lnTo>
                    <a:pt x="21" y="60"/>
                  </a:lnTo>
                  <a:lnTo>
                    <a:pt x="70" y="37"/>
                  </a:lnTo>
                  <a:lnTo>
                    <a:pt x="57" y="37"/>
                  </a:lnTo>
                  <a:lnTo>
                    <a:pt x="85" y="30"/>
                  </a:lnTo>
                  <a:lnTo>
                    <a:pt x="114"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37" name="S_RWA">
              <a:extLst>
                <a:ext uri="{FF2B5EF4-FFF2-40B4-BE49-F238E27FC236}">
                  <a16:creationId xmlns:a16="http://schemas.microsoft.com/office/drawing/2014/main" xmlns="" id="{BAA79877-C9C1-4415-829A-DC7D35B19614}"/>
                </a:ext>
              </a:extLst>
            </p:cNvPr>
            <p:cNvSpPr>
              <a:spLocks/>
            </p:cNvSpPr>
            <p:nvPr/>
          </p:nvSpPr>
          <p:spPr bwMode="auto">
            <a:xfrm>
              <a:off x="5555877" y="4333875"/>
              <a:ext cx="66423" cy="57150"/>
            </a:xfrm>
            <a:custGeom>
              <a:avLst/>
              <a:gdLst>
                <a:gd name="T0" fmla="*/ 153295053 w 29"/>
                <a:gd name="T1" fmla="*/ 120967499 h 27"/>
                <a:gd name="T2" fmla="*/ 0 w 29"/>
                <a:gd name="T3" fmla="*/ 120967499 h 27"/>
                <a:gd name="T4" fmla="*/ 153295053 w 29"/>
                <a:gd name="T5" fmla="*/ 0 h 27"/>
                <a:gd name="T6" fmla="*/ 153295053 w 29"/>
                <a:gd name="T7" fmla="*/ 120967499 h 27"/>
                <a:gd name="T8" fmla="*/ 153295053 w 29"/>
                <a:gd name="T9" fmla="*/ 120967499 h 27"/>
                <a:gd name="T10" fmla="*/ 153295053 w 29"/>
                <a:gd name="T11" fmla="*/ 120967499 h 27"/>
                <a:gd name="T12" fmla="*/ 0 60000 65536"/>
                <a:gd name="T13" fmla="*/ 0 60000 65536"/>
                <a:gd name="T14" fmla="*/ 0 60000 65536"/>
                <a:gd name="T15" fmla="*/ 0 60000 65536"/>
                <a:gd name="T16" fmla="*/ 0 60000 65536"/>
                <a:gd name="T17" fmla="*/ 0 60000 65536"/>
                <a:gd name="T18" fmla="*/ 0 w 29"/>
                <a:gd name="T19" fmla="*/ 0 h 27"/>
                <a:gd name="T20" fmla="*/ 29 w 29"/>
                <a:gd name="T21" fmla="*/ 27 h 27"/>
              </a:gdLst>
              <a:ahLst/>
              <a:cxnLst>
                <a:cxn ang="T12">
                  <a:pos x="T0" y="T1"/>
                </a:cxn>
                <a:cxn ang="T13">
                  <a:pos x="T2" y="T3"/>
                </a:cxn>
                <a:cxn ang="T14">
                  <a:pos x="T4" y="T5"/>
                </a:cxn>
                <a:cxn ang="T15">
                  <a:pos x="T6" y="T7"/>
                </a:cxn>
                <a:cxn ang="T16">
                  <a:pos x="T8" y="T9"/>
                </a:cxn>
                <a:cxn ang="T17">
                  <a:pos x="T10" y="T11"/>
                </a:cxn>
              </a:cxnLst>
              <a:rect l="T18" t="T19" r="T20" b="T21"/>
              <a:pathLst>
                <a:path w="29" h="27">
                  <a:moveTo>
                    <a:pt x="29" y="27"/>
                  </a:moveTo>
                  <a:lnTo>
                    <a:pt x="0" y="27"/>
                  </a:lnTo>
                  <a:lnTo>
                    <a:pt x="29" y="0"/>
                  </a:lnTo>
                  <a:lnTo>
                    <a:pt x="29" y="2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38" name="S_THA">
              <a:extLst>
                <a:ext uri="{FF2B5EF4-FFF2-40B4-BE49-F238E27FC236}">
                  <a16:creationId xmlns:a16="http://schemas.microsoft.com/office/drawing/2014/main" xmlns="" id="{17205D0B-3663-4932-97E5-E4BBF0EA0A51}"/>
                </a:ext>
              </a:extLst>
            </p:cNvPr>
            <p:cNvSpPr>
              <a:spLocks/>
            </p:cNvSpPr>
            <p:nvPr/>
          </p:nvSpPr>
          <p:spPr bwMode="auto">
            <a:xfrm>
              <a:off x="7521703" y="3667125"/>
              <a:ext cx="218246" cy="466725"/>
            </a:xfrm>
            <a:custGeom>
              <a:avLst/>
              <a:gdLst>
                <a:gd name="T0" fmla="*/ 155305237 w 104"/>
                <a:gd name="T1" fmla="*/ 0 h 220"/>
                <a:gd name="T2" fmla="*/ 0 w 104"/>
                <a:gd name="T3" fmla="*/ 67509648 h 220"/>
                <a:gd name="T4" fmla="*/ 0 w 104"/>
                <a:gd name="T5" fmla="*/ 157523953 h 220"/>
                <a:gd name="T6" fmla="*/ 57684132 w 104"/>
                <a:gd name="T7" fmla="*/ 270040712 h 220"/>
                <a:gd name="T8" fmla="*/ 57684132 w 104"/>
                <a:gd name="T9" fmla="*/ 369054338 h 220"/>
                <a:gd name="T10" fmla="*/ 97621088 w 104"/>
                <a:gd name="T11" fmla="*/ 445565395 h 220"/>
                <a:gd name="T12" fmla="*/ 124245012 w 104"/>
                <a:gd name="T13" fmla="*/ 576085137 h 220"/>
                <a:gd name="T14" fmla="*/ 57684132 w 104"/>
                <a:gd name="T15" fmla="*/ 738108676 h 220"/>
                <a:gd name="T16" fmla="*/ 57684132 w 104"/>
                <a:gd name="T17" fmla="*/ 810120081 h 220"/>
                <a:gd name="T18" fmla="*/ 155305237 w 104"/>
                <a:gd name="T19" fmla="*/ 954140768 h 220"/>
                <a:gd name="T20" fmla="*/ 155305237 w 104"/>
                <a:gd name="T21" fmla="*/ 904633988 h 220"/>
                <a:gd name="T22" fmla="*/ 186367535 w 104"/>
                <a:gd name="T23" fmla="*/ 954140768 h 220"/>
                <a:gd name="T24" fmla="*/ 252926292 w 104"/>
                <a:gd name="T25" fmla="*/ 990146471 h 220"/>
                <a:gd name="T26" fmla="*/ 275111842 w 104"/>
                <a:gd name="T27" fmla="*/ 954140768 h 220"/>
                <a:gd name="T28" fmla="*/ 252926292 w 104"/>
                <a:gd name="T29" fmla="*/ 904633988 h 220"/>
                <a:gd name="T30" fmla="*/ 155305237 w 104"/>
                <a:gd name="T31" fmla="*/ 904633988 h 220"/>
                <a:gd name="T32" fmla="*/ 124245012 w 104"/>
                <a:gd name="T33" fmla="*/ 738108676 h 220"/>
                <a:gd name="T34" fmla="*/ 97621088 w 104"/>
                <a:gd name="T35" fmla="*/ 738108676 h 220"/>
                <a:gd name="T36" fmla="*/ 97621088 w 104"/>
                <a:gd name="T37" fmla="*/ 702102974 h 220"/>
                <a:gd name="T38" fmla="*/ 124245012 w 104"/>
                <a:gd name="T39" fmla="*/ 576085137 h 220"/>
                <a:gd name="T40" fmla="*/ 124245012 w 104"/>
                <a:gd name="T41" fmla="*/ 468070019 h 220"/>
                <a:gd name="T42" fmla="*/ 186367535 w 104"/>
                <a:gd name="T43" fmla="*/ 468070019 h 220"/>
                <a:gd name="T44" fmla="*/ 186367535 w 104"/>
                <a:gd name="T45" fmla="*/ 535579650 h 220"/>
                <a:gd name="T46" fmla="*/ 252926292 w 104"/>
                <a:gd name="T47" fmla="*/ 535579650 h 220"/>
                <a:gd name="T48" fmla="*/ 310610474 w 104"/>
                <a:gd name="T49" fmla="*/ 612090840 h 220"/>
                <a:gd name="T50" fmla="*/ 310610474 w 104"/>
                <a:gd name="T51" fmla="*/ 576085137 h 220"/>
                <a:gd name="T52" fmla="*/ 275111842 w 104"/>
                <a:gd name="T53" fmla="*/ 468070019 h 220"/>
                <a:gd name="T54" fmla="*/ 310610474 w 104"/>
                <a:gd name="T55" fmla="*/ 391558963 h 220"/>
                <a:gd name="T56" fmla="*/ 461479377 w 104"/>
                <a:gd name="T57" fmla="*/ 391558963 h 220"/>
                <a:gd name="T58" fmla="*/ 461479377 w 104"/>
                <a:gd name="T59" fmla="*/ 333048636 h 220"/>
                <a:gd name="T60" fmla="*/ 350547413 w 104"/>
                <a:gd name="T61" fmla="*/ 144020754 h 220"/>
                <a:gd name="T62" fmla="*/ 186367535 w 104"/>
                <a:gd name="T63" fmla="*/ 202528959 h 220"/>
                <a:gd name="T64" fmla="*/ 186367535 w 104"/>
                <a:gd name="T65" fmla="*/ 67509648 h 220"/>
                <a:gd name="T66" fmla="*/ 155305237 w 104"/>
                <a:gd name="T67" fmla="*/ 45007144 h 220"/>
                <a:gd name="T68" fmla="*/ 155305237 w 104"/>
                <a:gd name="T69" fmla="*/ 0 h 220"/>
                <a:gd name="T70" fmla="*/ 155305237 w 104"/>
                <a:gd name="T71" fmla="*/ 0 h 220"/>
                <a:gd name="T72" fmla="*/ 155305237 w 104"/>
                <a:gd name="T73" fmla="*/ 0 h 22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4"/>
                <a:gd name="T112" fmla="*/ 0 h 220"/>
                <a:gd name="T113" fmla="*/ 104 w 104"/>
                <a:gd name="T114" fmla="*/ 220 h 22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4" h="220">
                  <a:moveTo>
                    <a:pt x="35" y="0"/>
                  </a:moveTo>
                  <a:lnTo>
                    <a:pt x="0" y="15"/>
                  </a:lnTo>
                  <a:lnTo>
                    <a:pt x="0" y="35"/>
                  </a:lnTo>
                  <a:lnTo>
                    <a:pt x="13" y="60"/>
                  </a:lnTo>
                  <a:lnTo>
                    <a:pt x="13" y="82"/>
                  </a:lnTo>
                  <a:lnTo>
                    <a:pt x="22" y="99"/>
                  </a:lnTo>
                  <a:lnTo>
                    <a:pt x="28" y="128"/>
                  </a:lnTo>
                  <a:lnTo>
                    <a:pt x="13" y="164"/>
                  </a:lnTo>
                  <a:lnTo>
                    <a:pt x="13" y="180"/>
                  </a:lnTo>
                  <a:lnTo>
                    <a:pt x="35" y="212"/>
                  </a:lnTo>
                  <a:lnTo>
                    <a:pt x="35" y="201"/>
                  </a:lnTo>
                  <a:lnTo>
                    <a:pt x="42" y="212"/>
                  </a:lnTo>
                  <a:lnTo>
                    <a:pt x="57" y="220"/>
                  </a:lnTo>
                  <a:lnTo>
                    <a:pt x="62" y="212"/>
                  </a:lnTo>
                  <a:lnTo>
                    <a:pt x="57" y="201"/>
                  </a:lnTo>
                  <a:lnTo>
                    <a:pt x="35" y="201"/>
                  </a:lnTo>
                  <a:lnTo>
                    <a:pt x="28" y="164"/>
                  </a:lnTo>
                  <a:lnTo>
                    <a:pt x="22" y="164"/>
                  </a:lnTo>
                  <a:lnTo>
                    <a:pt x="22" y="156"/>
                  </a:lnTo>
                  <a:lnTo>
                    <a:pt x="28" y="128"/>
                  </a:lnTo>
                  <a:lnTo>
                    <a:pt x="28" y="104"/>
                  </a:lnTo>
                  <a:lnTo>
                    <a:pt x="42" y="104"/>
                  </a:lnTo>
                  <a:lnTo>
                    <a:pt x="42" y="119"/>
                  </a:lnTo>
                  <a:lnTo>
                    <a:pt x="57" y="119"/>
                  </a:lnTo>
                  <a:lnTo>
                    <a:pt x="70" y="136"/>
                  </a:lnTo>
                  <a:lnTo>
                    <a:pt x="70" y="128"/>
                  </a:lnTo>
                  <a:lnTo>
                    <a:pt x="62" y="104"/>
                  </a:lnTo>
                  <a:lnTo>
                    <a:pt x="70" y="87"/>
                  </a:lnTo>
                  <a:lnTo>
                    <a:pt x="104" y="87"/>
                  </a:lnTo>
                  <a:lnTo>
                    <a:pt x="104" y="74"/>
                  </a:lnTo>
                  <a:lnTo>
                    <a:pt x="79" y="32"/>
                  </a:lnTo>
                  <a:lnTo>
                    <a:pt x="42" y="45"/>
                  </a:lnTo>
                  <a:lnTo>
                    <a:pt x="42" y="15"/>
                  </a:lnTo>
                  <a:lnTo>
                    <a:pt x="35" y="10"/>
                  </a:lnTo>
                  <a:lnTo>
                    <a:pt x="35"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39" name="S_VNM">
              <a:extLst>
                <a:ext uri="{FF2B5EF4-FFF2-40B4-BE49-F238E27FC236}">
                  <a16:creationId xmlns:a16="http://schemas.microsoft.com/office/drawing/2014/main" xmlns="" id="{7CFBEDF6-C7CA-4535-828C-4CE3BEE54CF0}"/>
                </a:ext>
              </a:extLst>
            </p:cNvPr>
            <p:cNvSpPr>
              <a:spLocks/>
            </p:cNvSpPr>
            <p:nvPr/>
          </p:nvSpPr>
          <p:spPr bwMode="auto">
            <a:xfrm>
              <a:off x="7654549" y="3590925"/>
              <a:ext cx="189779" cy="438150"/>
            </a:xfrm>
            <a:custGeom>
              <a:avLst/>
              <a:gdLst>
                <a:gd name="T0" fmla="*/ 0 w 92"/>
                <a:gd name="T1" fmla="*/ 34171573 h 212"/>
                <a:gd name="T2" fmla="*/ 0 w 92"/>
                <a:gd name="T3" fmla="*/ 0 h 212"/>
                <a:gd name="T4" fmla="*/ 34300358 w 92"/>
                <a:gd name="T5" fmla="*/ 34171573 h 212"/>
                <a:gd name="T6" fmla="*/ 244392848 w 92"/>
                <a:gd name="T7" fmla="*/ 0 h 212"/>
                <a:gd name="T8" fmla="*/ 244392848 w 92"/>
                <a:gd name="T9" fmla="*/ 72615107 h 212"/>
                <a:gd name="T10" fmla="*/ 338721441 w 92"/>
                <a:gd name="T11" fmla="*/ 72615107 h 212"/>
                <a:gd name="T12" fmla="*/ 244392848 w 92"/>
                <a:gd name="T13" fmla="*/ 93970780 h 212"/>
                <a:gd name="T14" fmla="*/ 214380825 w 92"/>
                <a:gd name="T15" fmla="*/ 192215588 h 212"/>
                <a:gd name="T16" fmla="*/ 180078413 w 92"/>
                <a:gd name="T17" fmla="*/ 230657039 h 212"/>
                <a:gd name="T18" fmla="*/ 394459238 w 92"/>
                <a:gd name="T19" fmla="*/ 580914655 h 212"/>
                <a:gd name="T20" fmla="*/ 364445144 w 92"/>
                <a:gd name="T21" fmla="*/ 747500477 h 212"/>
                <a:gd name="T22" fmla="*/ 265830303 w 92"/>
                <a:gd name="T23" fmla="*/ 798757812 h 212"/>
                <a:gd name="T24" fmla="*/ 244392848 w 92"/>
                <a:gd name="T25" fmla="*/ 798757812 h 212"/>
                <a:gd name="T26" fmla="*/ 214380825 w 92"/>
                <a:gd name="T27" fmla="*/ 875644848 h 212"/>
                <a:gd name="T28" fmla="*/ 150066390 w 92"/>
                <a:gd name="T29" fmla="*/ 905544443 h 212"/>
                <a:gd name="T30" fmla="*/ 150066390 w 92"/>
                <a:gd name="T31" fmla="*/ 841473291 h 212"/>
                <a:gd name="T32" fmla="*/ 98614809 w 92"/>
                <a:gd name="T33" fmla="*/ 798757812 h 212"/>
                <a:gd name="T34" fmla="*/ 265830303 w 92"/>
                <a:gd name="T35" fmla="*/ 674887469 h 212"/>
                <a:gd name="T36" fmla="*/ 265830303 w 92"/>
                <a:gd name="T37" fmla="*/ 482671817 h 212"/>
                <a:gd name="T38" fmla="*/ 214380825 w 92"/>
                <a:gd name="T39" fmla="*/ 388701070 h 212"/>
                <a:gd name="T40" fmla="*/ 214380825 w 92"/>
                <a:gd name="T41" fmla="*/ 350257552 h 212"/>
                <a:gd name="T42" fmla="*/ 55737813 w 92"/>
                <a:gd name="T43" fmla="*/ 230657039 h 212"/>
                <a:gd name="T44" fmla="*/ 150066390 w 92"/>
                <a:gd name="T45" fmla="*/ 192215588 h 212"/>
                <a:gd name="T46" fmla="*/ 98614809 w 92"/>
                <a:gd name="T47" fmla="*/ 166585887 h 212"/>
                <a:gd name="T48" fmla="*/ 34300358 w 92"/>
                <a:gd name="T49" fmla="*/ 93970780 h 212"/>
                <a:gd name="T50" fmla="*/ 0 w 92"/>
                <a:gd name="T51" fmla="*/ 34171573 h 212"/>
                <a:gd name="T52" fmla="*/ 0 w 92"/>
                <a:gd name="T53" fmla="*/ 34171573 h 212"/>
                <a:gd name="T54" fmla="*/ 0 w 92"/>
                <a:gd name="T55" fmla="*/ 34171573 h 21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2"/>
                <a:gd name="T85" fmla="*/ 0 h 212"/>
                <a:gd name="T86" fmla="*/ 92 w 92"/>
                <a:gd name="T87" fmla="*/ 212 h 21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2" h="212">
                  <a:moveTo>
                    <a:pt x="0" y="8"/>
                  </a:moveTo>
                  <a:lnTo>
                    <a:pt x="0" y="0"/>
                  </a:lnTo>
                  <a:lnTo>
                    <a:pt x="8" y="8"/>
                  </a:lnTo>
                  <a:lnTo>
                    <a:pt x="57" y="0"/>
                  </a:lnTo>
                  <a:lnTo>
                    <a:pt x="57" y="17"/>
                  </a:lnTo>
                  <a:lnTo>
                    <a:pt x="79" y="17"/>
                  </a:lnTo>
                  <a:lnTo>
                    <a:pt x="57" y="22"/>
                  </a:lnTo>
                  <a:lnTo>
                    <a:pt x="50" y="45"/>
                  </a:lnTo>
                  <a:lnTo>
                    <a:pt x="42" y="54"/>
                  </a:lnTo>
                  <a:lnTo>
                    <a:pt x="92" y="136"/>
                  </a:lnTo>
                  <a:lnTo>
                    <a:pt x="85" y="175"/>
                  </a:lnTo>
                  <a:lnTo>
                    <a:pt x="62" y="187"/>
                  </a:lnTo>
                  <a:lnTo>
                    <a:pt x="57" y="187"/>
                  </a:lnTo>
                  <a:lnTo>
                    <a:pt x="50" y="205"/>
                  </a:lnTo>
                  <a:lnTo>
                    <a:pt x="35" y="212"/>
                  </a:lnTo>
                  <a:lnTo>
                    <a:pt x="35" y="197"/>
                  </a:lnTo>
                  <a:lnTo>
                    <a:pt x="23" y="187"/>
                  </a:lnTo>
                  <a:lnTo>
                    <a:pt x="62" y="158"/>
                  </a:lnTo>
                  <a:lnTo>
                    <a:pt x="62" y="113"/>
                  </a:lnTo>
                  <a:lnTo>
                    <a:pt x="50" y="91"/>
                  </a:lnTo>
                  <a:lnTo>
                    <a:pt x="50" y="82"/>
                  </a:lnTo>
                  <a:lnTo>
                    <a:pt x="13" y="54"/>
                  </a:lnTo>
                  <a:lnTo>
                    <a:pt x="35" y="45"/>
                  </a:lnTo>
                  <a:lnTo>
                    <a:pt x="23" y="39"/>
                  </a:lnTo>
                  <a:lnTo>
                    <a:pt x="8" y="22"/>
                  </a:lnTo>
                  <a:lnTo>
                    <a:pt x="0" y="8"/>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40" name="S_KHM">
              <a:extLst>
                <a:ext uri="{FF2B5EF4-FFF2-40B4-BE49-F238E27FC236}">
                  <a16:creationId xmlns:a16="http://schemas.microsoft.com/office/drawing/2014/main" xmlns="" id="{E2FCAF3A-BCC3-4F55-BA33-4530BD3B8BF7}"/>
                </a:ext>
              </a:extLst>
            </p:cNvPr>
            <p:cNvSpPr>
              <a:spLocks/>
            </p:cNvSpPr>
            <p:nvPr/>
          </p:nvSpPr>
          <p:spPr bwMode="auto">
            <a:xfrm>
              <a:off x="7654549" y="3857625"/>
              <a:ext cx="132845" cy="123825"/>
            </a:xfrm>
            <a:custGeom>
              <a:avLst/>
              <a:gdLst>
                <a:gd name="T0" fmla="*/ 96801829 w 65"/>
                <a:gd name="T1" fmla="*/ 255543843 h 60"/>
                <a:gd name="T2" fmla="*/ 273572654 w 65"/>
                <a:gd name="T3" fmla="*/ 132030469 h 60"/>
                <a:gd name="T4" fmla="*/ 273572654 w 65"/>
                <a:gd name="T5" fmla="*/ 0 h 60"/>
                <a:gd name="T6" fmla="*/ 218858084 w 65"/>
                <a:gd name="T7" fmla="*/ 0 h 60"/>
                <a:gd name="T8" fmla="*/ 218858084 w 65"/>
                <a:gd name="T9" fmla="*/ 42591678 h 60"/>
                <a:gd name="T10" fmla="*/ 176770793 w 65"/>
                <a:gd name="T11" fmla="*/ 0 h 60"/>
                <a:gd name="T12" fmla="*/ 33669849 w 65"/>
                <a:gd name="T13" fmla="*/ 0 h 60"/>
                <a:gd name="T14" fmla="*/ 0 w 65"/>
                <a:gd name="T15" fmla="*/ 63885445 h 60"/>
                <a:gd name="T16" fmla="*/ 33669849 w 65"/>
                <a:gd name="T17" fmla="*/ 170362584 h 60"/>
                <a:gd name="T18" fmla="*/ 33669849 w 65"/>
                <a:gd name="T19" fmla="*/ 255543843 h 60"/>
                <a:gd name="T20" fmla="*/ 96801829 w 65"/>
                <a:gd name="T21" fmla="*/ 255543843 h 60"/>
                <a:gd name="T22" fmla="*/ 96801829 w 65"/>
                <a:gd name="T23" fmla="*/ 255543843 h 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5"/>
                <a:gd name="T37" fmla="*/ 0 h 60"/>
                <a:gd name="T38" fmla="*/ 65 w 65"/>
                <a:gd name="T39" fmla="*/ 60 h 6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5" h="60">
                  <a:moveTo>
                    <a:pt x="23" y="60"/>
                  </a:moveTo>
                  <a:lnTo>
                    <a:pt x="65" y="31"/>
                  </a:lnTo>
                  <a:lnTo>
                    <a:pt x="65" y="0"/>
                  </a:lnTo>
                  <a:lnTo>
                    <a:pt x="52" y="0"/>
                  </a:lnTo>
                  <a:lnTo>
                    <a:pt x="52" y="10"/>
                  </a:lnTo>
                  <a:lnTo>
                    <a:pt x="42" y="0"/>
                  </a:lnTo>
                  <a:lnTo>
                    <a:pt x="8" y="0"/>
                  </a:lnTo>
                  <a:lnTo>
                    <a:pt x="0" y="15"/>
                  </a:lnTo>
                  <a:lnTo>
                    <a:pt x="8" y="40"/>
                  </a:lnTo>
                  <a:lnTo>
                    <a:pt x="8" y="60"/>
                  </a:lnTo>
                  <a:lnTo>
                    <a:pt x="23" y="6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nvGrpSpPr>
            <p:cNvPr id="341" name="S_MYS">
              <a:extLst>
                <a:ext uri="{FF2B5EF4-FFF2-40B4-BE49-F238E27FC236}">
                  <a16:creationId xmlns:a16="http://schemas.microsoft.com/office/drawing/2014/main" xmlns="" id="{E4485633-2C2C-4C98-941F-743CFB6E32AD}"/>
                </a:ext>
              </a:extLst>
            </p:cNvPr>
            <p:cNvGrpSpPr>
              <a:grpSpLocks/>
            </p:cNvGrpSpPr>
            <p:nvPr/>
          </p:nvGrpSpPr>
          <p:grpSpPr bwMode="auto">
            <a:xfrm>
              <a:off x="7868958" y="4095750"/>
              <a:ext cx="538247" cy="171450"/>
              <a:chOff x="7597615" y="4095750"/>
              <a:chExt cx="56" cy="18"/>
            </a:xfrm>
            <a:solidFill>
              <a:schemeClr val="bg1">
                <a:lumMod val="75000"/>
              </a:schemeClr>
            </a:solidFill>
          </p:grpSpPr>
          <p:sp>
            <p:nvSpPr>
              <p:cNvPr id="481" name="Freeform 117">
                <a:extLst>
                  <a:ext uri="{FF2B5EF4-FFF2-40B4-BE49-F238E27FC236}">
                    <a16:creationId xmlns:a16="http://schemas.microsoft.com/office/drawing/2014/main" xmlns="" id="{3070D25B-1574-4F84-8893-657FB3FC0579}"/>
                  </a:ext>
                </a:extLst>
              </p:cNvPr>
              <p:cNvSpPr>
                <a:spLocks/>
              </p:cNvSpPr>
              <p:nvPr/>
            </p:nvSpPr>
            <p:spPr bwMode="auto">
              <a:xfrm>
                <a:off x="7597615" y="4095750"/>
                <a:ext cx="11" cy="18"/>
              </a:xfrm>
              <a:custGeom>
                <a:avLst/>
                <a:gdLst>
                  <a:gd name="T0" fmla="*/ 1 w 52"/>
                  <a:gd name="T1" fmla="*/ 0 h 84"/>
                  <a:gd name="T2" fmla="*/ 1 w 52"/>
                  <a:gd name="T3" fmla="*/ 1 h 84"/>
                  <a:gd name="T4" fmla="*/ 0 w 52"/>
                  <a:gd name="T5" fmla="*/ 0 h 84"/>
                  <a:gd name="T6" fmla="*/ 0 w 52"/>
                  <a:gd name="T7" fmla="*/ 0 h 84"/>
                  <a:gd name="T8" fmla="*/ 0 w 52"/>
                  <a:gd name="T9" fmla="*/ 2 h 84"/>
                  <a:gd name="T10" fmla="*/ 1 w 52"/>
                  <a:gd name="T11" fmla="*/ 2 h 84"/>
                  <a:gd name="T12" fmla="*/ 2 w 52"/>
                  <a:gd name="T13" fmla="*/ 4 h 84"/>
                  <a:gd name="T14" fmla="*/ 2 w 52"/>
                  <a:gd name="T15" fmla="*/ 4 h 84"/>
                  <a:gd name="T16" fmla="*/ 2 w 52"/>
                  <a:gd name="T17" fmla="*/ 2 h 84"/>
                  <a:gd name="T18" fmla="*/ 2 w 52"/>
                  <a:gd name="T19" fmla="*/ 1 h 84"/>
                  <a:gd name="T20" fmla="*/ 1 w 52"/>
                  <a:gd name="T21" fmla="*/ 0 h 84"/>
                  <a:gd name="T22" fmla="*/ 1 w 52"/>
                  <a:gd name="T23" fmla="*/ 0 h 84"/>
                  <a:gd name="T24" fmla="*/ 1 w 52"/>
                  <a:gd name="T25" fmla="*/ 0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
                  <a:gd name="T40" fmla="*/ 0 h 84"/>
                  <a:gd name="T41" fmla="*/ 52 w 52"/>
                  <a:gd name="T42" fmla="*/ 84 h 8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 h="84">
                    <a:moveTo>
                      <a:pt x="29" y="9"/>
                    </a:moveTo>
                    <a:lnTo>
                      <a:pt x="24" y="17"/>
                    </a:lnTo>
                    <a:lnTo>
                      <a:pt x="9" y="9"/>
                    </a:lnTo>
                    <a:lnTo>
                      <a:pt x="0" y="0"/>
                    </a:lnTo>
                    <a:lnTo>
                      <a:pt x="0" y="39"/>
                    </a:lnTo>
                    <a:lnTo>
                      <a:pt x="24" y="52"/>
                    </a:lnTo>
                    <a:lnTo>
                      <a:pt x="44" y="84"/>
                    </a:lnTo>
                    <a:lnTo>
                      <a:pt x="52" y="84"/>
                    </a:lnTo>
                    <a:lnTo>
                      <a:pt x="44" y="52"/>
                    </a:lnTo>
                    <a:lnTo>
                      <a:pt x="44" y="22"/>
                    </a:lnTo>
                    <a:lnTo>
                      <a:pt x="29" y="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82" name="Freeform 118">
                <a:extLst>
                  <a:ext uri="{FF2B5EF4-FFF2-40B4-BE49-F238E27FC236}">
                    <a16:creationId xmlns:a16="http://schemas.microsoft.com/office/drawing/2014/main" xmlns="" id="{72C127B9-5FA8-43F9-B1F9-4F1FE6D97E4E}"/>
                  </a:ext>
                </a:extLst>
              </p:cNvPr>
              <p:cNvSpPr>
                <a:spLocks/>
              </p:cNvSpPr>
              <p:nvPr/>
            </p:nvSpPr>
            <p:spPr bwMode="auto">
              <a:xfrm>
                <a:off x="7597641" y="4095750"/>
                <a:ext cx="30" cy="18"/>
              </a:xfrm>
              <a:custGeom>
                <a:avLst/>
                <a:gdLst>
                  <a:gd name="T0" fmla="*/ 4 w 136"/>
                  <a:gd name="T1" fmla="*/ 1 h 84"/>
                  <a:gd name="T2" fmla="*/ 4 w 136"/>
                  <a:gd name="T3" fmla="*/ 1 h 84"/>
                  <a:gd name="T4" fmla="*/ 4 w 136"/>
                  <a:gd name="T5" fmla="*/ 2 h 84"/>
                  <a:gd name="T6" fmla="*/ 3 w 136"/>
                  <a:gd name="T7" fmla="*/ 2 h 84"/>
                  <a:gd name="T8" fmla="*/ 2 w 136"/>
                  <a:gd name="T9" fmla="*/ 2 h 84"/>
                  <a:gd name="T10" fmla="*/ 1 w 136"/>
                  <a:gd name="T11" fmla="*/ 2 h 84"/>
                  <a:gd name="T12" fmla="*/ 1 w 136"/>
                  <a:gd name="T13" fmla="*/ 3 h 84"/>
                  <a:gd name="T14" fmla="*/ 0 w 136"/>
                  <a:gd name="T15" fmla="*/ 3 h 84"/>
                  <a:gd name="T16" fmla="*/ 1 w 136"/>
                  <a:gd name="T17" fmla="*/ 4 h 84"/>
                  <a:gd name="T18" fmla="*/ 2 w 136"/>
                  <a:gd name="T19" fmla="*/ 4 h 84"/>
                  <a:gd name="T20" fmla="*/ 2 w 136"/>
                  <a:gd name="T21" fmla="*/ 3 h 84"/>
                  <a:gd name="T22" fmla="*/ 3 w 136"/>
                  <a:gd name="T23" fmla="*/ 4 h 84"/>
                  <a:gd name="T24" fmla="*/ 3 w 136"/>
                  <a:gd name="T25" fmla="*/ 3 h 84"/>
                  <a:gd name="T26" fmla="*/ 4 w 136"/>
                  <a:gd name="T27" fmla="*/ 2 h 84"/>
                  <a:gd name="T28" fmla="*/ 6 w 136"/>
                  <a:gd name="T29" fmla="*/ 2 h 84"/>
                  <a:gd name="T30" fmla="*/ 6 w 136"/>
                  <a:gd name="T31" fmla="*/ 1 h 84"/>
                  <a:gd name="T32" fmla="*/ 7 w 136"/>
                  <a:gd name="T33" fmla="*/ 1 h 84"/>
                  <a:gd name="T34" fmla="*/ 6 w 136"/>
                  <a:gd name="T35" fmla="*/ 1 h 84"/>
                  <a:gd name="T36" fmla="*/ 6 w 136"/>
                  <a:gd name="T37" fmla="*/ 0 h 84"/>
                  <a:gd name="T38" fmla="*/ 5 w 136"/>
                  <a:gd name="T39" fmla="*/ 0 h 84"/>
                  <a:gd name="T40" fmla="*/ 4 w 136"/>
                  <a:gd name="T41" fmla="*/ 1 h 84"/>
                  <a:gd name="T42" fmla="*/ 4 w 136"/>
                  <a:gd name="T43" fmla="*/ 1 h 84"/>
                  <a:gd name="T44" fmla="*/ 4 w 136"/>
                  <a:gd name="T45" fmla="*/ 1 h 84"/>
                  <a:gd name="T46" fmla="*/ 4 w 136"/>
                  <a:gd name="T47" fmla="*/ 1 h 8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36"/>
                  <a:gd name="T73" fmla="*/ 0 h 84"/>
                  <a:gd name="T74" fmla="*/ 136 w 136"/>
                  <a:gd name="T75" fmla="*/ 84 h 8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36" h="84">
                    <a:moveTo>
                      <a:pt x="77" y="22"/>
                    </a:moveTo>
                    <a:lnTo>
                      <a:pt x="85" y="22"/>
                    </a:lnTo>
                    <a:lnTo>
                      <a:pt x="77" y="39"/>
                    </a:lnTo>
                    <a:lnTo>
                      <a:pt x="55" y="39"/>
                    </a:lnTo>
                    <a:lnTo>
                      <a:pt x="45" y="52"/>
                    </a:lnTo>
                    <a:lnTo>
                      <a:pt x="28" y="52"/>
                    </a:lnTo>
                    <a:lnTo>
                      <a:pt x="28" y="76"/>
                    </a:lnTo>
                    <a:lnTo>
                      <a:pt x="0" y="76"/>
                    </a:lnTo>
                    <a:lnTo>
                      <a:pt x="12" y="84"/>
                    </a:lnTo>
                    <a:lnTo>
                      <a:pt x="34" y="84"/>
                    </a:lnTo>
                    <a:lnTo>
                      <a:pt x="45" y="76"/>
                    </a:lnTo>
                    <a:lnTo>
                      <a:pt x="55" y="84"/>
                    </a:lnTo>
                    <a:lnTo>
                      <a:pt x="70" y="76"/>
                    </a:lnTo>
                    <a:lnTo>
                      <a:pt x="90" y="39"/>
                    </a:lnTo>
                    <a:lnTo>
                      <a:pt x="127" y="39"/>
                    </a:lnTo>
                    <a:lnTo>
                      <a:pt x="119" y="22"/>
                    </a:lnTo>
                    <a:lnTo>
                      <a:pt x="136" y="22"/>
                    </a:lnTo>
                    <a:lnTo>
                      <a:pt x="112" y="17"/>
                    </a:lnTo>
                    <a:lnTo>
                      <a:pt x="112" y="9"/>
                    </a:lnTo>
                    <a:lnTo>
                      <a:pt x="97" y="0"/>
                    </a:lnTo>
                    <a:lnTo>
                      <a:pt x="85" y="17"/>
                    </a:lnTo>
                    <a:lnTo>
                      <a:pt x="77" y="22"/>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grpSp>
          <p:nvGrpSpPr>
            <p:cNvPr id="342" name="S_AUS">
              <a:extLst>
                <a:ext uri="{FF2B5EF4-FFF2-40B4-BE49-F238E27FC236}">
                  <a16:creationId xmlns:a16="http://schemas.microsoft.com/office/drawing/2014/main" xmlns="" id="{213326FB-E697-4AD4-A4E8-0933A3BB60F8}"/>
                </a:ext>
              </a:extLst>
            </p:cNvPr>
            <p:cNvGrpSpPr>
              <a:grpSpLocks/>
            </p:cNvGrpSpPr>
            <p:nvPr/>
          </p:nvGrpSpPr>
          <p:grpSpPr bwMode="auto">
            <a:xfrm>
              <a:off x="7974548" y="4638675"/>
              <a:ext cx="1147920" cy="1114425"/>
              <a:chOff x="7974548" y="4638675"/>
              <a:chExt cx="120" cy="117"/>
            </a:xfrm>
            <a:solidFill>
              <a:schemeClr val="bg1">
                <a:lumMod val="75000"/>
              </a:schemeClr>
            </a:solidFill>
          </p:grpSpPr>
          <p:sp>
            <p:nvSpPr>
              <p:cNvPr id="479" name="Freeform 24">
                <a:extLst>
                  <a:ext uri="{FF2B5EF4-FFF2-40B4-BE49-F238E27FC236}">
                    <a16:creationId xmlns:a16="http://schemas.microsoft.com/office/drawing/2014/main" xmlns="" id="{2D984562-261A-4EB4-9197-0DDF0F5808F8}"/>
                  </a:ext>
                </a:extLst>
              </p:cNvPr>
              <p:cNvSpPr>
                <a:spLocks/>
              </p:cNvSpPr>
              <p:nvPr/>
            </p:nvSpPr>
            <p:spPr bwMode="auto">
              <a:xfrm>
                <a:off x="7974647" y="4638782"/>
                <a:ext cx="9" cy="10"/>
              </a:xfrm>
              <a:custGeom>
                <a:avLst/>
                <a:gdLst>
                  <a:gd name="T0" fmla="*/ 0 w 40"/>
                  <a:gd name="T1" fmla="*/ 0 h 44"/>
                  <a:gd name="T2" fmla="*/ 0 w 40"/>
                  <a:gd name="T3" fmla="*/ 0 h 44"/>
                  <a:gd name="T4" fmla="*/ 0 w 40"/>
                  <a:gd name="T5" fmla="*/ 0 h 44"/>
                  <a:gd name="T6" fmla="*/ 0 w 40"/>
                  <a:gd name="T7" fmla="*/ 0 h 44"/>
                  <a:gd name="T8" fmla="*/ 0 w 40"/>
                  <a:gd name="T9" fmla="*/ 0 h 44"/>
                  <a:gd name="T10" fmla="*/ 0 w 40"/>
                  <a:gd name="T11" fmla="*/ 0 h 44"/>
                  <a:gd name="T12" fmla="*/ 0 w 40"/>
                  <a:gd name="T13" fmla="*/ 0 h 44"/>
                  <a:gd name="T14" fmla="*/ 0 w 40"/>
                  <a:gd name="T15" fmla="*/ 0 h 44"/>
                  <a:gd name="T16" fmla="*/ 0 w 40"/>
                  <a:gd name="T17" fmla="*/ 0 h 44"/>
                  <a:gd name="T18" fmla="*/ 0 w 40"/>
                  <a:gd name="T19" fmla="*/ 0 h 44"/>
                  <a:gd name="T20" fmla="*/ 0 w 40"/>
                  <a:gd name="T21" fmla="*/ 0 h 44"/>
                  <a:gd name="T22" fmla="*/ 0 w 40"/>
                  <a:gd name="T23" fmla="*/ 0 h 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0"/>
                  <a:gd name="T37" fmla="*/ 0 h 44"/>
                  <a:gd name="T38" fmla="*/ 40 w 40"/>
                  <a:gd name="T39" fmla="*/ 44 h 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0" h="44">
                    <a:moveTo>
                      <a:pt x="1" y="18"/>
                    </a:moveTo>
                    <a:lnTo>
                      <a:pt x="8" y="20"/>
                    </a:lnTo>
                    <a:lnTo>
                      <a:pt x="33" y="0"/>
                    </a:lnTo>
                    <a:lnTo>
                      <a:pt x="40" y="25"/>
                    </a:lnTo>
                    <a:lnTo>
                      <a:pt x="38" y="20"/>
                    </a:lnTo>
                    <a:lnTo>
                      <a:pt x="35" y="30"/>
                    </a:lnTo>
                    <a:lnTo>
                      <a:pt x="28" y="35"/>
                    </a:lnTo>
                    <a:lnTo>
                      <a:pt x="25" y="42"/>
                    </a:lnTo>
                    <a:lnTo>
                      <a:pt x="16" y="44"/>
                    </a:lnTo>
                    <a:lnTo>
                      <a:pt x="0" y="28"/>
                    </a:lnTo>
                    <a:lnTo>
                      <a:pt x="3" y="33"/>
                    </a:lnTo>
                    <a:lnTo>
                      <a:pt x="1" y="18"/>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80" name="Freeform 125">
                <a:extLst>
                  <a:ext uri="{FF2B5EF4-FFF2-40B4-BE49-F238E27FC236}">
                    <a16:creationId xmlns:a16="http://schemas.microsoft.com/office/drawing/2014/main" xmlns="" id="{A6EDBE78-124E-4802-8768-ADD6BC0B9334}"/>
                  </a:ext>
                </a:extLst>
              </p:cNvPr>
              <p:cNvSpPr>
                <a:spLocks/>
              </p:cNvSpPr>
              <p:nvPr/>
            </p:nvSpPr>
            <p:spPr bwMode="auto">
              <a:xfrm>
                <a:off x="7974548" y="4638675"/>
                <a:ext cx="120" cy="100"/>
              </a:xfrm>
              <a:custGeom>
                <a:avLst/>
                <a:gdLst>
                  <a:gd name="T0" fmla="*/ 0 w 544"/>
                  <a:gd name="T1" fmla="*/ 4 h 455"/>
                  <a:gd name="T2" fmla="*/ 1 w 544"/>
                  <a:gd name="T3" fmla="*/ 4 h 455"/>
                  <a:gd name="T4" fmla="*/ 2 w 544"/>
                  <a:gd name="T5" fmla="*/ 4 h 455"/>
                  <a:gd name="T6" fmla="*/ 3 w 544"/>
                  <a:gd name="T7" fmla="*/ 3 h 455"/>
                  <a:gd name="T8" fmla="*/ 3 w 544"/>
                  <a:gd name="T9" fmla="*/ 4 h 455"/>
                  <a:gd name="T10" fmla="*/ 3 w 544"/>
                  <a:gd name="T11" fmla="*/ 4 h 455"/>
                  <a:gd name="T12" fmla="*/ 4 w 544"/>
                  <a:gd name="T13" fmla="*/ 4 h 455"/>
                  <a:gd name="T14" fmla="*/ 4 w 544"/>
                  <a:gd name="T15" fmla="*/ 4 h 455"/>
                  <a:gd name="T16" fmla="*/ 4 w 544"/>
                  <a:gd name="T17" fmla="*/ 4 h 455"/>
                  <a:gd name="T18" fmla="*/ 4 w 544"/>
                  <a:gd name="T19" fmla="*/ 4 h 455"/>
                  <a:gd name="T20" fmla="*/ 4 w 544"/>
                  <a:gd name="T21" fmla="*/ 4 h 455"/>
                  <a:gd name="T22" fmla="*/ 4 w 544"/>
                  <a:gd name="T23" fmla="*/ 5 h 455"/>
                  <a:gd name="T24" fmla="*/ 5 w 544"/>
                  <a:gd name="T25" fmla="*/ 5 h 455"/>
                  <a:gd name="T26" fmla="*/ 5 w 544"/>
                  <a:gd name="T27" fmla="*/ 5 h 455"/>
                  <a:gd name="T28" fmla="*/ 5 w 544"/>
                  <a:gd name="T29" fmla="*/ 5 h 455"/>
                  <a:gd name="T30" fmla="*/ 5 w 544"/>
                  <a:gd name="T31" fmla="*/ 5 h 455"/>
                  <a:gd name="T32" fmla="*/ 6 w 544"/>
                  <a:gd name="T33" fmla="*/ 3 h 455"/>
                  <a:gd name="T34" fmla="*/ 6 w 544"/>
                  <a:gd name="T35" fmla="*/ 2 h 455"/>
                  <a:gd name="T36" fmla="*/ 6 w 544"/>
                  <a:gd name="T37" fmla="*/ 2 h 455"/>
                  <a:gd name="T38" fmla="*/ 5 w 544"/>
                  <a:gd name="T39" fmla="*/ 2 h 455"/>
                  <a:gd name="T40" fmla="*/ 5 w 544"/>
                  <a:gd name="T41" fmla="*/ 1 h 455"/>
                  <a:gd name="T42" fmla="*/ 5 w 544"/>
                  <a:gd name="T43" fmla="*/ 1 h 455"/>
                  <a:gd name="T44" fmla="*/ 4 w 544"/>
                  <a:gd name="T45" fmla="*/ 0 h 455"/>
                  <a:gd name="T46" fmla="*/ 4 w 544"/>
                  <a:gd name="T47" fmla="*/ 0 h 455"/>
                  <a:gd name="T48" fmla="*/ 4 w 544"/>
                  <a:gd name="T49" fmla="*/ 1 h 455"/>
                  <a:gd name="T50" fmla="*/ 3 w 544"/>
                  <a:gd name="T51" fmla="*/ 1 h 455"/>
                  <a:gd name="T52" fmla="*/ 3 w 544"/>
                  <a:gd name="T53" fmla="*/ 1 h 455"/>
                  <a:gd name="T54" fmla="*/ 3 w 544"/>
                  <a:gd name="T55" fmla="*/ 0 h 455"/>
                  <a:gd name="T56" fmla="*/ 3 w 544"/>
                  <a:gd name="T57" fmla="*/ 0 h 455"/>
                  <a:gd name="T58" fmla="*/ 3 w 544"/>
                  <a:gd name="T59" fmla="*/ 0 h 455"/>
                  <a:gd name="T60" fmla="*/ 3 w 544"/>
                  <a:gd name="T61" fmla="*/ 0 h 455"/>
                  <a:gd name="T62" fmla="*/ 3 w 544"/>
                  <a:gd name="T63" fmla="*/ 0 h 455"/>
                  <a:gd name="T64" fmla="*/ 2 w 544"/>
                  <a:gd name="T65" fmla="*/ 0 h 455"/>
                  <a:gd name="T66" fmla="*/ 2 w 544"/>
                  <a:gd name="T67" fmla="*/ 1 h 455"/>
                  <a:gd name="T68" fmla="*/ 2 w 544"/>
                  <a:gd name="T69" fmla="*/ 1 h 455"/>
                  <a:gd name="T70" fmla="*/ 2 w 544"/>
                  <a:gd name="T71" fmla="*/ 0 h 455"/>
                  <a:gd name="T72" fmla="*/ 2 w 544"/>
                  <a:gd name="T73" fmla="*/ 1 h 455"/>
                  <a:gd name="T74" fmla="*/ 2 w 544"/>
                  <a:gd name="T75" fmla="*/ 1 h 455"/>
                  <a:gd name="T76" fmla="*/ 2 w 544"/>
                  <a:gd name="T77" fmla="*/ 1 h 455"/>
                  <a:gd name="T78" fmla="*/ 1 w 544"/>
                  <a:gd name="T79" fmla="*/ 1 h 455"/>
                  <a:gd name="T80" fmla="*/ 1 w 544"/>
                  <a:gd name="T81" fmla="*/ 1 h 455"/>
                  <a:gd name="T82" fmla="*/ 0 w 544"/>
                  <a:gd name="T83" fmla="*/ 2 h 455"/>
                  <a:gd name="T84" fmla="*/ 0 w 544"/>
                  <a:gd name="T85" fmla="*/ 2 h 455"/>
                  <a:gd name="T86" fmla="*/ 0 w 544"/>
                  <a:gd name="T87" fmla="*/ 2 h 455"/>
                  <a:gd name="T88" fmla="*/ 0 w 544"/>
                  <a:gd name="T89" fmla="*/ 2 h 455"/>
                  <a:gd name="T90" fmla="*/ 0 w 544"/>
                  <a:gd name="T91" fmla="*/ 2 h 455"/>
                  <a:gd name="T92" fmla="*/ 0 w 544"/>
                  <a:gd name="T93" fmla="*/ 4 h 455"/>
                  <a:gd name="T94" fmla="*/ 0 w 544"/>
                  <a:gd name="T95" fmla="*/ 4 h 455"/>
                  <a:gd name="T96" fmla="*/ 0 w 544"/>
                  <a:gd name="T97" fmla="*/ 4 h 4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44"/>
                  <a:gd name="T148" fmla="*/ 0 h 455"/>
                  <a:gd name="T149" fmla="*/ 544 w 544"/>
                  <a:gd name="T150" fmla="*/ 455 h 45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44" h="455">
                    <a:moveTo>
                      <a:pt x="25" y="364"/>
                    </a:moveTo>
                    <a:lnTo>
                      <a:pt x="47" y="388"/>
                    </a:lnTo>
                    <a:lnTo>
                      <a:pt x="68" y="388"/>
                    </a:lnTo>
                    <a:lnTo>
                      <a:pt x="90" y="358"/>
                    </a:lnTo>
                    <a:lnTo>
                      <a:pt x="132" y="358"/>
                    </a:lnTo>
                    <a:lnTo>
                      <a:pt x="147" y="349"/>
                    </a:lnTo>
                    <a:lnTo>
                      <a:pt x="176" y="326"/>
                    </a:lnTo>
                    <a:lnTo>
                      <a:pt x="246" y="319"/>
                    </a:lnTo>
                    <a:lnTo>
                      <a:pt x="281" y="334"/>
                    </a:lnTo>
                    <a:lnTo>
                      <a:pt x="281" y="349"/>
                    </a:lnTo>
                    <a:lnTo>
                      <a:pt x="288" y="349"/>
                    </a:lnTo>
                    <a:lnTo>
                      <a:pt x="303" y="388"/>
                    </a:lnTo>
                    <a:lnTo>
                      <a:pt x="331" y="334"/>
                    </a:lnTo>
                    <a:lnTo>
                      <a:pt x="331" y="358"/>
                    </a:lnTo>
                    <a:lnTo>
                      <a:pt x="323" y="388"/>
                    </a:lnTo>
                    <a:lnTo>
                      <a:pt x="331" y="388"/>
                    </a:lnTo>
                    <a:lnTo>
                      <a:pt x="331" y="364"/>
                    </a:lnTo>
                    <a:lnTo>
                      <a:pt x="338" y="388"/>
                    </a:lnTo>
                    <a:lnTo>
                      <a:pt x="331" y="396"/>
                    </a:lnTo>
                    <a:lnTo>
                      <a:pt x="346" y="396"/>
                    </a:lnTo>
                    <a:lnTo>
                      <a:pt x="353" y="410"/>
                    </a:lnTo>
                    <a:lnTo>
                      <a:pt x="353" y="425"/>
                    </a:lnTo>
                    <a:lnTo>
                      <a:pt x="380" y="440"/>
                    </a:lnTo>
                    <a:lnTo>
                      <a:pt x="395" y="440"/>
                    </a:lnTo>
                    <a:lnTo>
                      <a:pt x="408" y="447"/>
                    </a:lnTo>
                    <a:lnTo>
                      <a:pt x="424" y="433"/>
                    </a:lnTo>
                    <a:lnTo>
                      <a:pt x="424" y="440"/>
                    </a:lnTo>
                    <a:lnTo>
                      <a:pt x="432" y="440"/>
                    </a:lnTo>
                    <a:lnTo>
                      <a:pt x="432" y="447"/>
                    </a:lnTo>
                    <a:lnTo>
                      <a:pt x="454" y="455"/>
                    </a:lnTo>
                    <a:lnTo>
                      <a:pt x="465" y="433"/>
                    </a:lnTo>
                    <a:lnTo>
                      <a:pt x="496" y="433"/>
                    </a:lnTo>
                    <a:lnTo>
                      <a:pt x="502" y="396"/>
                    </a:lnTo>
                    <a:lnTo>
                      <a:pt x="537" y="312"/>
                    </a:lnTo>
                    <a:lnTo>
                      <a:pt x="544" y="275"/>
                    </a:lnTo>
                    <a:lnTo>
                      <a:pt x="537" y="230"/>
                    </a:lnTo>
                    <a:lnTo>
                      <a:pt x="519" y="200"/>
                    </a:lnTo>
                    <a:lnTo>
                      <a:pt x="511" y="193"/>
                    </a:lnTo>
                    <a:lnTo>
                      <a:pt x="496" y="163"/>
                    </a:lnTo>
                    <a:lnTo>
                      <a:pt x="496" y="180"/>
                    </a:lnTo>
                    <a:lnTo>
                      <a:pt x="439" y="87"/>
                    </a:lnTo>
                    <a:lnTo>
                      <a:pt x="432" y="82"/>
                    </a:lnTo>
                    <a:lnTo>
                      <a:pt x="432" y="67"/>
                    </a:lnTo>
                    <a:lnTo>
                      <a:pt x="424" y="59"/>
                    </a:lnTo>
                    <a:lnTo>
                      <a:pt x="408" y="59"/>
                    </a:lnTo>
                    <a:lnTo>
                      <a:pt x="395" y="0"/>
                    </a:lnTo>
                    <a:lnTo>
                      <a:pt x="390" y="0"/>
                    </a:lnTo>
                    <a:lnTo>
                      <a:pt x="380" y="22"/>
                    </a:lnTo>
                    <a:lnTo>
                      <a:pt x="373" y="104"/>
                    </a:lnTo>
                    <a:lnTo>
                      <a:pt x="353" y="104"/>
                    </a:lnTo>
                    <a:lnTo>
                      <a:pt x="323" y="74"/>
                    </a:lnTo>
                    <a:lnTo>
                      <a:pt x="311" y="74"/>
                    </a:lnTo>
                    <a:lnTo>
                      <a:pt x="311" y="67"/>
                    </a:lnTo>
                    <a:lnTo>
                      <a:pt x="296" y="67"/>
                    </a:lnTo>
                    <a:lnTo>
                      <a:pt x="303" y="37"/>
                    </a:lnTo>
                    <a:lnTo>
                      <a:pt x="311" y="37"/>
                    </a:lnTo>
                    <a:lnTo>
                      <a:pt x="323" y="22"/>
                    </a:lnTo>
                    <a:lnTo>
                      <a:pt x="311" y="22"/>
                    </a:lnTo>
                    <a:lnTo>
                      <a:pt x="303" y="28"/>
                    </a:lnTo>
                    <a:lnTo>
                      <a:pt x="303" y="22"/>
                    </a:lnTo>
                    <a:lnTo>
                      <a:pt x="296" y="22"/>
                    </a:lnTo>
                    <a:lnTo>
                      <a:pt x="253" y="5"/>
                    </a:lnTo>
                    <a:lnTo>
                      <a:pt x="259" y="22"/>
                    </a:lnTo>
                    <a:lnTo>
                      <a:pt x="239" y="22"/>
                    </a:lnTo>
                    <a:lnTo>
                      <a:pt x="226" y="28"/>
                    </a:lnTo>
                    <a:lnTo>
                      <a:pt x="226" y="37"/>
                    </a:lnTo>
                    <a:lnTo>
                      <a:pt x="217" y="37"/>
                    </a:lnTo>
                    <a:lnTo>
                      <a:pt x="217" y="67"/>
                    </a:lnTo>
                    <a:lnTo>
                      <a:pt x="206" y="59"/>
                    </a:lnTo>
                    <a:lnTo>
                      <a:pt x="206" y="67"/>
                    </a:lnTo>
                    <a:lnTo>
                      <a:pt x="206" y="59"/>
                    </a:lnTo>
                    <a:lnTo>
                      <a:pt x="196" y="43"/>
                    </a:lnTo>
                    <a:lnTo>
                      <a:pt x="189" y="43"/>
                    </a:lnTo>
                    <a:lnTo>
                      <a:pt x="169" y="59"/>
                    </a:lnTo>
                    <a:lnTo>
                      <a:pt x="162" y="59"/>
                    </a:lnTo>
                    <a:lnTo>
                      <a:pt x="154" y="82"/>
                    </a:lnTo>
                    <a:lnTo>
                      <a:pt x="132" y="82"/>
                    </a:lnTo>
                    <a:lnTo>
                      <a:pt x="147" y="87"/>
                    </a:lnTo>
                    <a:lnTo>
                      <a:pt x="132" y="104"/>
                    </a:lnTo>
                    <a:lnTo>
                      <a:pt x="132" y="82"/>
                    </a:lnTo>
                    <a:lnTo>
                      <a:pt x="119" y="104"/>
                    </a:lnTo>
                    <a:lnTo>
                      <a:pt x="125" y="112"/>
                    </a:lnTo>
                    <a:lnTo>
                      <a:pt x="104" y="127"/>
                    </a:lnTo>
                    <a:lnTo>
                      <a:pt x="40" y="151"/>
                    </a:lnTo>
                    <a:lnTo>
                      <a:pt x="20" y="180"/>
                    </a:lnTo>
                    <a:lnTo>
                      <a:pt x="5" y="163"/>
                    </a:lnTo>
                    <a:lnTo>
                      <a:pt x="5" y="193"/>
                    </a:lnTo>
                    <a:lnTo>
                      <a:pt x="0" y="193"/>
                    </a:lnTo>
                    <a:lnTo>
                      <a:pt x="20" y="237"/>
                    </a:lnTo>
                    <a:lnTo>
                      <a:pt x="5" y="223"/>
                    </a:lnTo>
                    <a:lnTo>
                      <a:pt x="5" y="237"/>
                    </a:lnTo>
                    <a:lnTo>
                      <a:pt x="0" y="230"/>
                    </a:lnTo>
                    <a:lnTo>
                      <a:pt x="25" y="280"/>
                    </a:lnTo>
                    <a:lnTo>
                      <a:pt x="33" y="349"/>
                    </a:lnTo>
                    <a:lnTo>
                      <a:pt x="25" y="358"/>
                    </a:lnTo>
                    <a:lnTo>
                      <a:pt x="25" y="364"/>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sp>
          <p:nvSpPr>
            <p:cNvPr id="343" name="S_TMP">
              <a:extLst>
                <a:ext uri="{FF2B5EF4-FFF2-40B4-BE49-F238E27FC236}">
                  <a16:creationId xmlns:a16="http://schemas.microsoft.com/office/drawing/2014/main" xmlns="" id="{5C20AC9E-FED5-429F-B360-5DF50A544D91}"/>
                </a:ext>
              </a:extLst>
            </p:cNvPr>
            <p:cNvSpPr>
              <a:spLocks/>
            </p:cNvSpPr>
            <p:nvPr/>
          </p:nvSpPr>
          <p:spPr bwMode="auto">
            <a:xfrm>
              <a:off x="8240239" y="4552950"/>
              <a:ext cx="113867" cy="66675"/>
            </a:xfrm>
            <a:custGeom>
              <a:avLst/>
              <a:gdLst>
                <a:gd name="T0" fmla="*/ 0 w 55"/>
                <a:gd name="T1" fmla="*/ 143405052 h 31"/>
                <a:gd name="T2" fmla="*/ 95014479 w 55"/>
                <a:gd name="T3" fmla="*/ 143405052 h 31"/>
                <a:gd name="T4" fmla="*/ 237536181 w 55"/>
                <a:gd name="T5" fmla="*/ 0 h 31"/>
                <a:gd name="T6" fmla="*/ 129564242 w 55"/>
                <a:gd name="T7" fmla="*/ 0 h 31"/>
                <a:gd name="T8" fmla="*/ 64783160 w 55"/>
                <a:gd name="T9" fmla="*/ 101771868 h 31"/>
                <a:gd name="T10" fmla="*/ 0 w 55"/>
                <a:gd name="T11" fmla="*/ 143405052 h 31"/>
                <a:gd name="T12" fmla="*/ 0 w 55"/>
                <a:gd name="T13" fmla="*/ 143405052 h 31"/>
                <a:gd name="T14" fmla="*/ 0 w 55"/>
                <a:gd name="T15" fmla="*/ 143405052 h 31"/>
                <a:gd name="T16" fmla="*/ 0 60000 65536"/>
                <a:gd name="T17" fmla="*/ 0 60000 65536"/>
                <a:gd name="T18" fmla="*/ 0 60000 65536"/>
                <a:gd name="T19" fmla="*/ 0 60000 65536"/>
                <a:gd name="T20" fmla="*/ 0 60000 65536"/>
                <a:gd name="T21" fmla="*/ 0 60000 65536"/>
                <a:gd name="T22" fmla="*/ 0 60000 65536"/>
                <a:gd name="T23" fmla="*/ 0 60000 65536"/>
                <a:gd name="T24" fmla="*/ 0 w 55"/>
                <a:gd name="T25" fmla="*/ 0 h 31"/>
                <a:gd name="T26" fmla="*/ 55 w 55"/>
                <a:gd name="T27" fmla="*/ 31 h 3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5" h="31">
                  <a:moveTo>
                    <a:pt x="0" y="31"/>
                  </a:moveTo>
                  <a:lnTo>
                    <a:pt x="22" y="31"/>
                  </a:lnTo>
                  <a:lnTo>
                    <a:pt x="55" y="0"/>
                  </a:lnTo>
                  <a:lnTo>
                    <a:pt x="30" y="0"/>
                  </a:lnTo>
                  <a:lnTo>
                    <a:pt x="15" y="22"/>
                  </a:lnTo>
                  <a:lnTo>
                    <a:pt x="0" y="31"/>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nvGrpSpPr>
            <p:cNvPr id="344" name="S_IDN">
              <a:extLst>
                <a:ext uri="{FF2B5EF4-FFF2-40B4-BE49-F238E27FC236}">
                  <a16:creationId xmlns:a16="http://schemas.microsoft.com/office/drawing/2014/main" xmlns="" id="{7015DE74-5E6A-4782-88D9-A3492D33875A}"/>
                </a:ext>
              </a:extLst>
            </p:cNvPr>
            <p:cNvGrpSpPr>
              <a:grpSpLocks/>
            </p:cNvGrpSpPr>
            <p:nvPr/>
          </p:nvGrpSpPr>
          <p:grpSpPr bwMode="auto">
            <a:xfrm>
              <a:off x="7344833" y="4124325"/>
              <a:ext cx="1294734" cy="533400"/>
              <a:chOff x="7455281" y="4124325"/>
              <a:chExt cx="135" cy="56"/>
            </a:xfrm>
            <a:solidFill>
              <a:schemeClr val="bg1">
                <a:lumMod val="75000"/>
              </a:schemeClr>
            </a:solidFill>
          </p:grpSpPr>
          <p:sp>
            <p:nvSpPr>
              <p:cNvPr id="464" name="Freeform 119">
                <a:extLst>
                  <a:ext uri="{FF2B5EF4-FFF2-40B4-BE49-F238E27FC236}">
                    <a16:creationId xmlns:a16="http://schemas.microsoft.com/office/drawing/2014/main" xmlns="" id="{7126B6BD-A421-4330-85AD-7BF6F5FFFE28}"/>
                  </a:ext>
                </a:extLst>
              </p:cNvPr>
              <p:cNvSpPr>
                <a:spLocks/>
              </p:cNvSpPr>
              <p:nvPr/>
            </p:nvSpPr>
            <p:spPr bwMode="auto">
              <a:xfrm>
                <a:off x="7455321" y="4124330"/>
                <a:ext cx="29" cy="27"/>
              </a:xfrm>
              <a:custGeom>
                <a:avLst/>
                <a:gdLst>
                  <a:gd name="T0" fmla="*/ 0 w 134"/>
                  <a:gd name="T1" fmla="*/ 0 h 123"/>
                  <a:gd name="T2" fmla="*/ 0 w 134"/>
                  <a:gd name="T3" fmla="*/ 0 h 123"/>
                  <a:gd name="T4" fmla="*/ 0 w 134"/>
                  <a:gd name="T5" fmla="*/ 0 h 123"/>
                  <a:gd name="T6" fmla="*/ 0 w 134"/>
                  <a:gd name="T7" fmla="*/ 0 h 123"/>
                  <a:gd name="T8" fmla="*/ 1 w 134"/>
                  <a:gd name="T9" fmla="*/ 0 h 123"/>
                  <a:gd name="T10" fmla="*/ 1 w 134"/>
                  <a:gd name="T11" fmla="*/ 0 h 123"/>
                  <a:gd name="T12" fmla="*/ 1 w 134"/>
                  <a:gd name="T13" fmla="*/ 0 h 123"/>
                  <a:gd name="T14" fmla="*/ 1 w 134"/>
                  <a:gd name="T15" fmla="*/ 0 h 123"/>
                  <a:gd name="T16" fmla="*/ 1 w 134"/>
                  <a:gd name="T17" fmla="*/ 0 h 123"/>
                  <a:gd name="T18" fmla="*/ 1 w 134"/>
                  <a:gd name="T19" fmla="*/ 0 h 123"/>
                  <a:gd name="T20" fmla="*/ 1 w 134"/>
                  <a:gd name="T21" fmla="*/ 0 h 123"/>
                  <a:gd name="T22" fmla="*/ 1 w 134"/>
                  <a:gd name="T23" fmla="*/ 0 h 123"/>
                  <a:gd name="T24" fmla="*/ 1 w 134"/>
                  <a:gd name="T25" fmla="*/ 1 h 123"/>
                  <a:gd name="T26" fmla="*/ 1 w 134"/>
                  <a:gd name="T27" fmla="*/ 1 h 123"/>
                  <a:gd name="T28" fmla="*/ 1 w 134"/>
                  <a:gd name="T29" fmla="*/ 1 h 123"/>
                  <a:gd name="T30" fmla="*/ 1 w 134"/>
                  <a:gd name="T31" fmla="*/ 1 h 123"/>
                  <a:gd name="T32" fmla="*/ 1 w 134"/>
                  <a:gd name="T33" fmla="*/ 1 h 123"/>
                  <a:gd name="T34" fmla="*/ 1 w 134"/>
                  <a:gd name="T35" fmla="*/ 1 h 123"/>
                  <a:gd name="T36" fmla="*/ 0 w 134"/>
                  <a:gd name="T37" fmla="*/ 1 h 123"/>
                  <a:gd name="T38" fmla="*/ 0 w 134"/>
                  <a:gd name="T39" fmla="*/ 1 h 123"/>
                  <a:gd name="T40" fmla="*/ 0 w 134"/>
                  <a:gd name="T41" fmla="*/ 1 h 123"/>
                  <a:gd name="T42" fmla="*/ 0 w 134"/>
                  <a:gd name="T43" fmla="*/ 0 h 123"/>
                  <a:gd name="T44" fmla="*/ 0 w 134"/>
                  <a:gd name="T45" fmla="*/ 0 h 123"/>
                  <a:gd name="T46" fmla="*/ 0 w 134"/>
                  <a:gd name="T47" fmla="*/ 0 h 123"/>
                  <a:gd name="T48" fmla="*/ 0 w 134"/>
                  <a:gd name="T49" fmla="*/ 0 h 1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4"/>
                  <a:gd name="T76" fmla="*/ 0 h 123"/>
                  <a:gd name="T77" fmla="*/ 134 w 134"/>
                  <a:gd name="T78" fmla="*/ 123 h 12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4" h="123">
                    <a:moveTo>
                      <a:pt x="9" y="39"/>
                    </a:moveTo>
                    <a:lnTo>
                      <a:pt x="20" y="47"/>
                    </a:lnTo>
                    <a:lnTo>
                      <a:pt x="42" y="47"/>
                    </a:lnTo>
                    <a:lnTo>
                      <a:pt x="51" y="39"/>
                    </a:lnTo>
                    <a:lnTo>
                      <a:pt x="64" y="47"/>
                    </a:lnTo>
                    <a:lnTo>
                      <a:pt x="77" y="39"/>
                    </a:lnTo>
                    <a:lnTo>
                      <a:pt x="99" y="0"/>
                    </a:lnTo>
                    <a:lnTo>
                      <a:pt x="126" y="0"/>
                    </a:lnTo>
                    <a:lnTo>
                      <a:pt x="121" y="17"/>
                    </a:lnTo>
                    <a:lnTo>
                      <a:pt x="126" y="32"/>
                    </a:lnTo>
                    <a:lnTo>
                      <a:pt x="121" y="39"/>
                    </a:lnTo>
                    <a:lnTo>
                      <a:pt x="134" y="47"/>
                    </a:lnTo>
                    <a:lnTo>
                      <a:pt x="104" y="77"/>
                    </a:lnTo>
                    <a:lnTo>
                      <a:pt x="99" y="94"/>
                    </a:lnTo>
                    <a:lnTo>
                      <a:pt x="104" y="94"/>
                    </a:lnTo>
                    <a:lnTo>
                      <a:pt x="99" y="108"/>
                    </a:lnTo>
                    <a:lnTo>
                      <a:pt x="84" y="123"/>
                    </a:lnTo>
                    <a:lnTo>
                      <a:pt x="77" y="108"/>
                    </a:lnTo>
                    <a:lnTo>
                      <a:pt x="42" y="108"/>
                    </a:lnTo>
                    <a:lnTo>
                      <a:pt x="42" y="101"/>
                    </a:lnTo>
                    <a:lnTo>
                      <a:pt x="20" y="101"/>
                    </a:lnTo>
                    <a:lnTo>
                      <a:pt x="0" y="47"/>
                    </a:lnTo>
                    <a:lnTo>
                      <a:pt x="9" y="3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65" name="Freeform 625">
                <a:extLst>
                  <a:ext uri="{FF2B5EF4-FFF2-40B4-BE49-F238E27FC236}">
                    <a16:creationId xmlns:a16="http://schemas.microsoft.com/office/drawing/2014/main" xmlns="" id="{4514467E-FD5A-40E6-BDDB-7BD4E262CA07}"/>
                  </a:ext>
                </a:extLst>
              </p:cNvPr>
              <p:cNvSpPr>
                <a:spLocks/>
              </p:cNvSpPr>
              <p:nvPr/>
            </p:nvSpPr>
            <p:spPr bwMode="auto">
              <a:xfrm>
                <a:off x="7455386" y="4124344"/>
                <a:ext cx="30" cy="27"/>
              </a:xfrm>
              <a:custGeom>
                <a:avLst/>
                <a:gdLst>
                  <a:gd name="T0" fmla="*/ 2 w 136"/>
                  <a:gd name="T1" fmla="*/ 0 h 126"/>
                  <a:gd name="T2" fmla="*/ 2 w 136"/>
                  <a:gd name="T3" fmla="*/ 1 h 126"/>
                  <a:gd name="T4" fmla="*/ 1 w 136"/>
                  <a:gd name="T5" fmla="*/ 1 h 126"/>
                  <a:gd name="T6" fmla="*/ 1 w 136"/>
                  <a:gd name="T7" fmla="*/ 1 h 126"/>
                  <a:gd name="T8" fmla="*/ 1 w 136"/>
                  <a:gd name="T9" fmla="*/ 1 h 126"/>
                  <a:gd name="T10" fmla="*/ 1 w 136"/>
                  <a:gd name="T11" fmla="*/ 1 h 126"/>
                  <a:gd name="T12" fmla="*/ 0 w 136"/>
                  <a:gd name="T13" fmla="*/ 0 h 126"/>
                  <a:gd name="T14" fmla="*/ 0 w 136"/>
                  <a:gd name="T15" fmla="*/ 1 h 126"/>
                  <a:gd name="T16" fmla="*/ 0 w 136"/>
                  <a:gd name="T17" fmla="*/ 0 h 126"/>
                  <a:gd name="T18" fmla="*/ 0 w 136"/>
                  <a:gd name="T19" fmla="*/ 0 h 126"/>
                  <a:gd name="T20" fmla="*/ 0 w 136"/>
                  <a:gd name="T21" fmla="*/ 0 h 126"/>
                  <a:gd name="T22" fmla="*/ 0 w 136"/>
                  <a:gd name="T23" fmla="*/ 0 h 126"/>
                  <a:gd name="T24" fmla="*/ 0 w 136"/>
                  <a:gd name="T25" fmla="*/ 0 h 126"/>
                  <a:gd name="T26" fmla="*/ 0 w 136"/>
                  <a:gd name="T27" fmla="*/ 0 h 126"/>
                  <a:gd name="T28" fmla="*/ 0 w 136"/>
                  <a:gd name="T29" fmla="*/ 0 h 126"/>
                  <a:gd name="T30" fmla="*/ 0 w 136"/>
                  <a:gd name="T31" fmla="*/ 0 h 126"/>
                  <a:gd name="T32" fmla="*/ 0 w 136"/>
                  <a:gd name="T33" fmla="*/ 0 h 126"/>
                  <a:gd name="T34" fmla="*/ 0 w 136"/>
                  <a:gd name="T35" fmla="*/ 0 h 126"/>
                  <a:gd name="T36" fmla="*/ 0 w 136"/>
                  <a:gd name="T37" fmla="*/ 0 h 126"/>
                  <a:gd name="T38" fmla="*/ 1 w 136"/>
                  <a:gd name="T39" fmla="*/ 0 h 126"/>
                  <a:gd name="T40" fmla="*/ 1 w 136"/>
                  <a:gd name="T41" fmla="*/ 0 h 126"/>
                  <a:gd name="T42" fmla="*/ 1 w 136"/>
                  <a:gd name="T43" fmla="*/ 0 h 126"/>
                  <a:gd name="T44" fmla="*/ 2 w 136"/>
                  <a:gd name="T45" fmla="*/ 0 h 126"/>
                  <a:gd name="T46" fmla="*/ 2 w 136"/>
                  <a:gd name="T47" fmla="*/ 0 h 126"/>
                  <a:gd name="T48" fmla="*/ 2 w 136"/>
                  <a:gd name="T49" fmla="*/ 0 h 12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6"/>
                  <a:gd name="T76" fmla="*/ 0 h 126"/>
                  <a:gd name="T77" fmla="*/ 136 w 136"/>
                  <a:gd name="T78" fmla="*/ 126 h 12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6" h="126">
                    <a:moveTo>
                      <a:pt x="136" y="37"/>
                    </a:moveTo>
                    <a:lnTo>
                      <a:pt x="136" y="126"/>
                    </a:lnTo>
                    <a:lnTo>
                      <a:pt x="112" y="111"/>
                    </a:lnTo>
                    <a:lnTo>
                      <a:pt x="94" y="120"/>
                    </a:lnTo>
                    <a:lnTo>
                      <a:pt x="99" y="105"/>
                    </a:lnTo>
                    <a:lnTo>
                      <a:pt x="94" y="81"/>
                    </a:lnTo>
                    <a:lnTo>
                      <a:pt x="28" y="44"/>
                    </a:lnTo>
                    <a:lnTo>
                      <a:pt x="22" y="59"/>
                    </a:lnTo>
                    <a:lnTo>
                      <a:pt x="22" y="44"/>
                    </a:lnTo>
                    <a:lnTo>
                      <a:pt x="13" y="37"/>
                    </a:lnTo>
                    <a:lnTo>
                      <a:pt x="28" y="37"/>
                    </a:lnTo>
                    <a:lnTo>
                      <a:pt x="42" y="29"/>
                    </a:lnTo>
                    <a:lnTo>
                      <a:pt x="13" y="29"/>
                    </a:lnTo>
                    <a:lnTo>
                      <a:pt x="7" y="20"/>
                    </a:lnTo>
                    <a:lnTo>
                      <a:pt x="0" y="20"/>
                    </a:lnTo>
                    <a:lnTo>
                      <a:pt x="13" y="0"/>
                    </a:lnTo>
                    <a:lnTo>
                      <a:pt x="22" y="0"/>
                    </a:lnTo>
                    <a:lnTo>
                      <a:pt x="42" y="12"/>
                    </a:lnTo>
                    <a:lnTo>
                      <a:pt x="42" y="29"/>
                    </a:lnTo>
                    <a:lnTo>
                      <a:pt x="58" y="44"/>
                    </a:lnTo>
                    <a:lnTo>
                      <a:pt x="72" y="29"/>
                    </a:lnTo>
                    <a:lnTo>
                      <a:pt x="94" y="20"/>
                    </a:lnTo>
                    <a:lnTo>
                      <a:pt x="136" y="3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66" name="Freeform 122">
                <a:extLst>
                  <a:ext uri="{FF2B5EF4-FFF2-40B4-BE49-F238E27FC236}">
                    <a16:creationId xmlns:a16="http://schemas.microsoft.com/office/drawing/2014/main" xmlns="" id="{DF0A0D8C-D2D5-474E-A2FD-96E5A28AD552}"/>
                  </a:ext>
                </a:extLst>
              </p:cNvPr>
              <p:cNvSpPr>
                <a:spLocks/>
              </p:cNvSpPr>
              <p:nvPr/>
            </p:nvSpPr>
            <p:spPr bwMode="auto">
              <a:xfrm>
                <a:off x="7455286" y="4124338"/>
                <a:ext cx="6" cy="6"/>
              </a:xfrm>
              <a:custGeom>
                <a:avLst/>
                <a:gdLst>
                  <a:gd name="T0" fmla="*/ 0 w 23"/>
                  <a:gd name="T1" fmla="*/ 0 h 27"/>
                  <a:gd name="T2" fmla="*/ 1 w 23"/>
                  <a:gd name="T3" fmla="*/ 0 h 27"/>
                  <a:gd name="T4" fmla="*/ 0 w 23"/>
                  <a:gd name="T5" fmla="*/ 0 h 27"/>
                  <a:gd name="T6" fmla="*/ 0 w 23"/>
                  <a:gd name="T7" fmla="*/ 0 h 27"/>
                  <a:gd name="T8" fmla="*/ 0 w 23"/>
                  <a:gd name="T9" fmla="*/ 0 h 27"/>
                  <a:gd name="T10" fmla="*/ 0 w 23"/>
                  <a:gd name="T11" fmla="*/ 0 h 27"/>
                  <a:gd name="T12" fmla="*/ 0 60000 65536"/>
                  <a:gd name="T13" fmla="*/ 0 60000 65536"/>
                  <a:gd name="T14" fmla="*/ 0 60000 65536"/>
                  <a:gd name="T15" fmla="*/ 0 60000 65536"/>
                  <a:gd name="T16" fmla="*/ 0 60000 65536"/>
                  <a:gd name="T17" fmla="*/ 0 60000 65536"/>
                  <a:gd name="T18" fmla="*/ 0 w 23"/>
                  <a:gd name="T19" fmla="*/ 0 h 27"/>
                  <a:gd name="T20" fmla="*/ 23 w 23"/>
                  <a:gd name="T21" fmla="*/ 27 h 27"/>
                </a:gdLst>
                <a:ahLst/>
                <a:cxnLst>
                  <a:cxn ang="T12">
                    <a:pos x="T0" y="T1"/>
                  </a:cxn>
                  <a:cxn ang="T13">
                    <a:pos x="T2" y="T3"/>
                  </a:cxn>
                  <a:cxn ang="T14">
                    <a:pos x="T4" y="T5"/>
                  </a:cxn>
                  <a:cxn ang="T15">
                    <a:pos x="T6" y="T7"/>
                  </a:cxn>
                  <a:cxn ang="T16">
                    <a:pos x="T8" y="T9"/>
                  </a:cxn>
                  <a:cxn ang="T17">
                    <a:pos x="T10" y="T11"/>
                  </a:cxn>
                </a:cxnLst>
                <a:rect l="T18" t="T19" r="T20" b="T21"/>
                <a:pathLst>
                  <a:path w="23" h="27">
                    <a:moveTo>
                      <a:pt x="0" y="15"/>
                    </a:moveTo>
                    <a:lnTo>
                      <a:pt x="23" y="27"/>
                    </a:lnTo>
                    <a:lnTo>
                      <a:pt x="0" y="0"/>
                    </a:lnTo>
                    <a:lnTo>
                      <a:pt x="0" y="1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67" name="Freeform 123">
                <a:extLst>
                  <a:ext uri="{FF2B5EF4-FFF2-40B4-BE49-F238E27FC236}">
                    <a16:creationId xmlns:a16="http://schemas.microsoft.com/office/drawing/2014/main" xmlns="" id="{17A24DB9-8F19-4A1D-A122-7D652B9C6B5B}"/>
                  </a:ext>
                </a:extLst>
              </p:cNvPr>
              <p:cNvSpPr>
                <a:spLocks/>
              </p:cNvSpPr>
              <p:nvPr/>
            </p:nvSpPr>
            <p:spPr bwMode="auto">
              <a:xfrm>
                <a:off x="7455291" y="4124347"/>
                <a:ext cx="6" cy="6"/>
              </a:xfrm>
              <a:custGeom>
                <a:avLst/>
                <a:gdLst>
                  <a:gd name="T0" fmla="*/ 0 w 24"/>
                  <a:gd name="T1" fmla="*/ 0 h 26"/>
                  <a:gd name="T2" fmla="*/ 1 w 24"/>
                  <a:gd name="T3" fmla="*/ 0 h 26"/>
                  <a:gd name="T4" fmla="*/ 1 w 24"/>
                  <a:gd name="T5" fmla="*/ 0 h 26"/>
                  <a:gd name="T6" fmla="*/ 0 w 24"/>
                  <a:gd name="T7" fmla="*/ 0 h 26"/>
                  <a:gd name="T8" fmla="*/ 0 w 24"/>
                  <a:gd name="T9" fmla="*/ 0 h 26"/>
                  <a:gd name="T10" fmla="*/ 0 w 24"/>
                  <a:gd name="T11" fmla="*/ 0 h 26"/>
                  <a:gd name="T12" fmla="*/ 0 60000 65536"/>
                  <a:gd name="T13" fmla="*/ 0 60000 65536"/>
                  <a:gd name="T14" fmla="*/ 0 60000 65536"/>
                  <a:gd name="T15" fmla="*/ 0 60000 65536"/>
                  <a:gd name="T16" fmla="*/ 0 60000 65536"/>
                  <a:gd name="T17" fmla="*/ 0 60000 65536"/>
                  <a:gd name="T18" fmla="*/ 0 w 24"/>
                  <a:gd name="T19" fmla="*/ 0 h 26"/>
                  <a:gd name="T20" fmla="*/ 24 w 24"/>
                  <a:gd name="T21" fmla="*/ 26 h 26"/>
                </a:gdLst>
                <a:ahLst/>
                <a:cxnLst>
                  <a:cxn ang="T12">
                    <a:pos x="T0" y="T1"/>
                  </a:cxn>
                  <a:cxn ang="T13">
                    <a:pos x="T2" y="T3"/>
                  </a:cxn>
                  <a:cxn ang="T14">
                    <a:pos x="T4" y="T5"/>
                  </a:cxn>
                  <a:cxn ang="T15">
                    <a:pos x="T6" y="T7"/>
                  </a:cxn>
                  <a:cxn ang="T16">
                    <a:pos x="T8" y="T9"/>
                  </a:cxn>
                  <a:cxn ang="T17">
                    <a:pos x="T10" y="T11"/>
                  </a:cxn>
                </a:cxnLst>
                <a:rect l="T18" t="T19" r="T20" b="T21"/>
                <a:pathLst>
                  <a:path w="24" h="26">
                    <a:moveTo>
                      <a:pt x="0" y="0"/>
                    </a:moveTo>
                    <a:lnTo>
                      <a:pt x="24" y="26"/>
                    </a:lnTo>
                    <a:lnTo>
                      <a:pt x="24" y="0"/>
                    </a:lnTo>
                    <a:lnTo>
                      <a:pt x="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68" name="Freeform 126">
                <a:extLst>
                  <a:ext uri="{FF2B5EF4-FFF2-40B4-BE49-F238E27FC236}">
                    <a16:creationId xmlns:a16="http://schemas.microsoft.com/office/drawing/2014/main" xmlns="" id="{24A7B523-142C-4875-9BC5-74B87C23281E}"/>
                  </a:ext>
                </a:extLst>
              </p:cNvPr>
              <p:cNvSpPr>
                <a:spLocks/>
              </p:cNvSpPr>
              <p:nvPr/>
            </p:nvSpPr>
            <p:spPr bwMode="auto">
              <a:xfrm>
                <a:off x="7455281" y="4124325"/>
                <a:ext cx="31" cy="37"/>
              </a:xfrm>
              <a:custGeom>
                <a:avLst/>
                <a:gdLst>
                  <a:gd name="T0" fmla="*/ 0 w 145"/>
                  <a:gd name="T1" fmla="*/ 0 h 167"/>
                  <a:gd name="T2" fmla="*/ 0 w 145"/>
                  <a:gd name="T3" fmla="*/ 0 h 167"/>
                  <a:gd name="T4" fmla="*/ 0 w 145"/>
                  <a:gd name="T5" fmla="*/ 1 h 167"/>
                  <a:gd name="T6" fmla="*/ 0 w 145"/>
                  <a:gd name="T7" fmla="*/ 1 h 167"/>
                  <a:gd name="T8" fmla="*/ 1 w 145"/>
                  <a:gd name="T9" fmla="*/ 2 h 167"/>
                  <a:gd name="T10" fmla="*/ 1 w 145"/>
                  <a:gd name="T11" fmla="*/ 2 h 167"/>
                  <a:gd name="T12" fmla="*/ 1 w 145"/>
                  <a:gd name="T13" fmla="*/ 1 h 167"/>
                  <a:gd name="T14" fmla="*/ 1 w 145"/>
                  <a:gd name="T15" fmla="*/ 1 h 167"/>
                  <a:gd name="T16" fmla="*/ 1 w 145"/>
                  <a:gd name="T17" fmla="*/ 1 h 167"/>
                  <a:gd name="T18" fmla="*/ 1 w 145"/>
                  <a:gd name="T19" fmla="*/ 1 h 167"/>
                  <a:gd name="T20" fmla="*/ 1 w 145"/>
                  <a:gd name="T21" fmla="*/ 1 h 167"/>
                  <a:gd name="T22" fmla="*/ 1 w 145"/>
                  <a:gd name="T23" fmla="*/ 1 h 167"/>
                  <a:gd name="T24" fmla="*/ 1 w 145"/>
                  <a:gd name="T25" fmla="*/ 1 h 167"/>
                  <a:gd name="T26" fmla="*/ 1 w 145"/>
                  <a:gd name="T27" fmla="*/ 1 h 167"/>
                  <a:gd name="T28" fmla="*/ 1 w 145"/>
                  <a:gd name="T29" fmla="*/ 1 h 167"/>
                  <a:gd name="T30" fmla="*/ 1 w 145"/>
                  <a:gd name="T31" fmla="*/ 1 h 167"/>
                  <a:gd name="T32" fmla="*/ 0 w 145"/>
                  <a:gd name="T33" fmla="*/ 0 h 167"/>
                  <a:gd name="T34" fmla="*/ 0 w 145"/>
                  <a:gd name="T35" fmla="*/ 0 h 167"/>
                  <a:gd name="T36" fmla="*/ 0 w 145"/>
                  <a:gd name="T37" fmla="*/ 0 h 167"/>
                  <a:gd name="T38" fmla="*/ 0 w 145"/>
                  <a:gd name="T39" fmla="*/ 0 h 16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45"/>
                  <a:gd name="T61" fmla="*/ 0 h 167"/>
                  <a:gd name="T62" fmla="*/ 145 w 145"/>
                  <a:gd name="T63" fmla="*/ 167 h 16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45" h="167">
                    <a:moveTo>
                      <a:pt x="0" y="0"/>
                    </a:moveTo>
                    <a:lnTo>
                      <a:pt x="0" y="7"/>
                    </a:lnTo>
                    <a:lnTo>
                      <a:pt x="33" y="52"/>
                    </a:lnTo>
                    <a:lnTo>
                      <a:pt x="47" y="61"/>
                    </a:lnTo>
                    <a:lnTo>
                      <a:pt x="119" y="167"/>
                    </a:lnTo>
                    <a:lnTo>
                      <a:pt x="137" y="167"/>
                    </a:lnTo>
                    <a:lnTo>
                      <a:pt x="145" y="128"/>
                    </a:lnTo>
                    <a:lnTo>
                      <a:pt x="137" y="116"/>
                    </a:lnTo>
                    <a:lnTo>
                      <a:pt x="130" y="116"/>
                    </a:lnTo>
                    <a:lnTo>
                      <a:pt x="119" y="99"/>
                    </a:lnTo>
                    <a:lnTo>
                      <a:pt x="110" y="99"/>
                    </a:lnTo>
                    <a:lnTo>
                      <a:pt x="110" y="84"/>
                    </a:lnTo>
                    <a:lnTo>
                      <a:pt x="104" y="78"/>
                    </a:lnTo>
                    <a:lnTo>
                      <a:pt x="104" y="69"/>
                    </a:lnTo>
                    <a:lnTo>
                      <a:pt x="73" y="52"/>
                    </a:lnTo>
                    <a:lnTo>
                      <a:pt x="68" y="52"/>
                    </a:lnTo>
                    <a:lnTo>
                      <a:pt x="27" y="7"/>
                    </a:lnTo>
                    <a:lnTo>
                      <a:pt x="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69" name="Freeform 127">
                <a:extLst>
                  <a:ext uri="{FF2B5EF4-FFF2-40B4-BE49-F238E27FC236}">
                    <a16:creationId xmlns:a16="http://schemas.microsoft.com/office/drawing/2014/main" xmlns="" id="{13480B7B-3F7D-4CED-8F9A-FCC722031B64}"/>
                  </a:ext>
                </a:extLst>
              </p:cNvPr>
              <p:cNvSpPr>
                <a:spLocks/>
              </p:cNvSpPr>
              <p:nvPr/>
            </p:nvSpPr>
            <p:spPr bwMode="auto">
              <a:xfrm>
                <a:off x="7455311" y="4124362"/>
                <a:ext cx="26" cy="8"/>
              </a:xfrm>
              <a:custGeom>
                <a:avLst/>
                <a:gdLst>
                  <a:gd name="T0" fmla="*/ 0 w 119"/>
                  <a:gd name="T1" fmla="*/ 0 h 37"/>
                  <a:gd name="T2" fmla="*/ 0 w 119"/>
                  <a:gd name="T3" fmla="*/ 0 h 37"/>
                  <a:gd name="T4" fmla="*/ 1 w 119"/>
                  <a:gd name="T5" fmla="*/ 0 h 37"/>
                  <a:gd name="T6" fmla="*/ 1 w 119"/>
                  <a:gd name="T7" fmla="*/ 0 h 37"/>
                  <a:gd name="T8" fmla="*/ 1 w 119"/>
                  <a:gd name="T9" fmla="*/ 0 h 37"/>
                  <a:gd name="T10" fmla="*/ 1 w 119"/>
                  <a:gd name="T11" fmla="*/ 0 h 37"/>
                  <a:gd name="T12" fmla="*/ 1 w 119"/>
                  <a:gd name="T13" fmla="*/ 0 h 37"/>
                  <a:gd name="T14" fmla="*/ 1 w 119"/>
                  <a:gd name="T15" fmla="*/ 0 h 37"/>
                  <a:gd name="T16" fmla="*/ 0 w 119"/>
                  <a:gd name="T17" fmla="*/ 0 h 37"/>
                  <a:gd name="T18" fmla="*/ 0 w 119"/>
                  <a:gd name="T19" fmla="*/ 0 h 37"/>
                  <a:gd name="T20" fmla="*/ 0 w 119"/>
                  <a:gd name="T21" fmla="*/ 0 h 37"/>
                  <a:gd name="T22" fmla="*/ 0 w 119"/>
                  <a:gd name="T23" fmla="*/ 0 h 37"/>
                  <a:gd name="T24" fmla="*/ 0 w 119"/>
                  <a:gd name="T25" fmla="*/ 0 h 3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9"/>
                  <a:gd name="T40" fmla="*/ 0 h 37"/>
                  <a:gd name="T41" fmla="*/ 119 w 119"/>
                  <a:gd name="T42" fmla="*/ 37 h 3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9" h="37">
                    <a:moveTo>
                      <a:pt x="0" y="15"/>
                    </a:moveTo>
                    <a:lnTo>
                      <a:pt x="37" y="29"/>
                    </a:lnTo>
                    <a:lnTo>
                      <a:pt x="119" y="37"/>
                    </a:lnTo>
                    <a:lnTo>
                      <a:pt x="119" y="29"/>
                    </a:lnTo>
                    <a:lnTo>
                      <a:pt x="99" y="29"/>
                    </a:lnTo>
                    <a:lnTo>
                      <a:pt x="94" y="22"/>
                    </a:lnTo>
                    <a:lnTo>
                      <a:pt x="62" y="15"/>
                    </a:lnTo>
                    <a:lnTo>
                      <a:pt x="62" y="22"/>
                    </a:lnTo>
                    <a:lnTo>
                      <a:pt x="22" y="0"/>
                    </a:lnTo>
                    <a:lnTo>
                      <a:pt x="8" y="0"/>
                    </a:lnTo>
                    <a:lnTo>
                      <a:pt x="0" y="1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70" name="Freeform 128">
                <a:extLst>
                  <a:ext uri="{FF2B5EF4-FFF2-40B4-BE49-F238E27FC236}">
                    <a16:creationId xmlns:a16="http://schemas.microsoft.com/office/drawing/2014/main" xmlns="" id="{33FEC052-6851-47F5-882F-FFC442360067}"/>
                  </a:ext>
                </a:extLst>
              </p:cNvPr>
              <p:cNvSpPr>
                <a:spLocks/>
              </p:cNvSpPr>
              <p:nvPr/>
            </p:nvSpPr>
            <p:spPr bwMode="auto">
              <a:xfrm>
                <a:off x="7455342" y="4124370"/>
                <a:ext cx="24" cy="7"/>
              </a:xfrm>
              <a:custGeom>
                <a:avLst/>
                <a:gdLst>
                  <a:gd name="T0" fmla="*/ 0 w 106"/>
                  <a:gd name="T1" fmla="*/ 0 h 31"/>
                  <a:gd name="T2" fmla="*/ 0 w 106"/>
                  <a:gd name="T3" fmla="*/ 0 h 31"/>
                  <a:gd name="T4" fmla="*/ 0 w 106"/>
                  <a:gd name="T5" fmla="*/ 0 h 31"/>
                  <a:gd name="T6" fmla="*/ 1 w 106"/>
                  <a:gd name="T7" fmla="*/ 0 h 31"/>
                  <a:gd name="T8" fmla="*/ 1 w 106"/>
                  <a:gd name="T9" fmla="*/ 0 h 31"/>
                  <a:gd name="T10" fmla="*/ 0 w 106"/>
                  <a:gd name="T11" fmla="*/ 0 h 31"/>
                  <a:gd name="T12" fmla="*/ 0 w 106"/>
                  <a:gd name="T13" fmla="*/ 0 h 31"/>
                  <a:gd name="T14" fmla="*/ 0 w 106"/>
                  <a:gd name="T15" fmla="*/ 0 h 31"/>
                  <a:gd name="T16" fmla="*/ 0 w 106"/>
                  <a:gd name="T17" fmla="*/ 0 h 31"/>
                  <a:gd name="T18" fmla="*/ 0 w 106"/>
                  <a:gd name="T19" fmla="*/ 0 h 31"/>
                  <a:gd name="T20" fmla="*/ 0 w 106"/>
                  <a:gd name="T21" fmla="*/ 0 h 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6"/>
                  <a:gd name="T34" fmla="*/ 0 h 31"/>
                  <a:gd name="T35" fmla="*/ 106 w 106"/>
                  <a:gd name="T36" fmla="*/ 31 h 3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6" h="31">
                    <a:moveTo>
                      <a:pt x="0" y="31"/>
                    </a:moveTo>
                    <a:lnTo>
                      <a:pt x="5" y="31"/>
                    </a:lnTo>
                    <a:lnTo>
                      <a:pt x="42" y="0"/>
                    </a:lnTo>
                    <a:lnTo>
                      <a:pt x="77" y="31"/>
                    </a:lnTo>
                    <a:lnTo>
                      <a:pt x="106" y="0"/>
                    </a:lnTo>
                    <a:lnTo>
                      <a:pt x="20" y="0"/>
                    </a:lnTo>
                    <a:lnTo>
                      <a:pt x="27" y="0"/>
                    </a:lnTo>
                    <a:lnTo>
                      <a:pt x="0" y="0"/>
                    </a:lnTo>
                    <a:lnTo>
                      <a:pt x="0" y="31"/>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71" name="Freeform 129">
                <a:extLst>
                  <a:ext uri="{FF2B5EF4-FFF2-40B4-BE49-F238E27FC236}">
                    <a16:creationId xmlns:a16="http://schemas.microsoft.com/office/drawing/2014/main" xmlns="" id="{3AC0CB24-B690-4EAA-8F63-D3302D500D65}"/>
                  </a:ext>
                </a:extLst>
              </p:cNvPr>
              <p:cNvSpPr>
                <a:spLocks/>
              </p:cNvSpPr>
              <p:nvPr/>
            </p:nvSpPr>
            <p:spPr bwMode="auto">
              <a:xfrm>
                <a:off x="7455350" y="4124375"/>
                <a:ext cx="6" cy="6"/>
              </a:xfrm>
              <a:custGeom>
                <a:avLst/>
                <a:gdLst>
                  <a:gd name="T0" fmla="*/ 0 w 27"/>
                  <a:gd name="T1" fmla="*/ 0 h 28"/>
                  <a:gd name="T2" fmla="*/ 0 w 27"/>
                  <a:gd name="T3" fmla="*/ 0 h 28"/>
                  <a:gd name="T4" fmla="*/ 0 w 27"/>
                  <a:gd name="T5" fmla="*/ 0 h 28"/>
                  <a:gd name="T6" fmla="*/ 0 w 27"/>
                  <a:gd name="T7" fmla="*/ 0 h 28"/>
                  <a:gd name="T8" fmla="*/ 0 w 27"/>
                  <a:gd name="T9" fmla="*/ 0 h 28"/>
                  <a:gd name="T10" fmla="*/ 0 w 27"/>
                  <a:gd name="T11" fmla="*/ 0 h 28"/>
                  <a:gd name="T12" fmla="*/ 0 w 27"/>
                  <a:gd name="T13" fmla="*/ 0 h 28"/>
                  <a:gd name="T14" fmla="*/ 0 60000 65536"/>
                  <a:gd name="T15" fmla="*/ 0 60000 65536"/>
                  <a:gd name="T16" fmla="*/ 0 60000 65536"/>
                  <a:gd name="T17" fmla="*/ 0 60000 65536"/>
                  <a:gd name="T18" fmla="*/ 0 60000 65536"/>
                  <a:gd name="T19" fmla="*/ 0 60000 65536"/>
                  <a:gd name="T20" fmla="*/ 0 60000 65536"/>
                  <a:gd name="T21" fmla="*/ 0 w 27"/>
                  <a:gd name="T22" fmla="*/ 0 h 28"/>
                  <a:gd name="T23" fmla="*/ 27 w 27"/>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 h="28">
                    <a:moveTo>
                      <a:pt x="0" y="0"/>
                    </a:moveTo>
                    <a:lnTo>
                      <a:pt x="14" y="28"/>
                    </a:lnTo>
                    <a:lnTo>
                      <a:pt x="27" y="28"/>
                    </a:lnTo>
                    <a:lnTo>
                      <a:pt x="14" y="0"/>
                    </a:lnTo>
                    <a:lnTo>
                      <a:pt x="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72" name="Freeform 131">
                <a:extLst>
                  <a:ext uri="{FF2B5EF4-FFF2-40B4-BE49-F238E27FC236}">
                    <a16:creationId xmlns:a16="http://schemas.microsoft.com/office/drawing/2014/main" xmlns="" id="{9CB968BA-3FE1-47CD-AC03-DBA5DEB64859}"/>
                  </a:ext>
                </a:extLst>
              </p:cNvPr>
              <p:cNvSpPr>
                <a:spLocks/>
              </p:cNvSpPr>
              <p:nvPr/>
            </p:nvSpPr>
            <p:spPr bwMode="auto">
              <a:xfrm>
                <a:off x="7455311" y="4124348"/>
                <a:ext cx="6" cy="6"/>
              </a:xfrm>
              <a:custGeom>
                <a:avLst/>
                <a:gdLst>
                  <a:gd name="T0" fmla="*/ 0 w 25"/>
                  <a:gd name="T1" fmla="*/ 0 h 27"/>
                  <a:gd name="T2" fmla="*/ 0 w 25"/>
                  <a:gd name="T3" fmla="*/ 0 h 27"/>
                  <a:gd name="T4" fmla="*/ 0 w 25"/>
                  <a:gd name="T5" fmla="*/ 0 h 27"/>
                  <a:gd name="T6" fmla="*/ 0 w 25"/>
                  <a:gd name="T7" fmla="*/ 0 h 27"/>
                  <a:gd name="T8" fmla="*/ 0 w 25"/>
                  <a:gd name="T9" fmla="*/ 0 h 27"/>
                  <a:gd name="T10" fmla="*/ 0 w 25"/>
                  <a:gd name="T11" fmla="*/ 0 h 27"/>
                  <a:gd name="T12" fmla="*/ 0 w 25"/>
                  <a:gd name="T13" fmla="*/ 0 h 27"/>
                  <a:gd name="T14" fmla="*/ 0 60000 65536"/>
                  <a:gd name="T15" fmla="*/ 0 60000 65536"/>
                  <a:gd name="T16" fmla="*/ 0 60000 65536"/>
                  <a:gd name="T17" fmla="*/ 0 60000 65536"/>
                  <a:gd name="T18" fmla="*/ 0 60000 65536"/>
                  <a:gd name="T19" fmla="*/ 0 60000 65536"/>
                  <a:gd name="T20" fmla="*/ 0 60000 65536"/>
                  <a:gd name="T21" fmla="*/ 0 w 25"/>
                  <a:gd name="T22" fmla="*/ 0 h 27"/>
                  <a:gd name="T23" fmla="*/ 25 w 25"/>
                  <a:gd name="T24" fmla="*/ 27 h 2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 h="27">
                    <a:moveTo>
                      <a:pt x="0" y="10"/>
                    </a:moveTo>
                    <a:lnTo>
                      <a:pt x="25" y="27"/>
                    </a:lnTo>
                    <a:lnTo>
                      <a:pt x="25" y="20"/>
                    </a:lnTo>
                    <a:lnTo>
                      <a:pt x="13" y="0"/>
                    </a:lnTo>
                    <a:lnTo>
                      <a:pt x="0" y="1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73" name="Freeform 132">
                <a:extLst>
                  <a:ext uri="{FF2B5EF4-FFF2-40B4-BE49-F238E27FC236}">
                    <a16:creationId xmlns:a16="http://schemas.microsoft.com/office/drawing/2014/main" xmlns="" id="{E8753C1D-69D0-45AC-A7F8-DEBA4FB69E44}"/>
                  </a:ext>
                </a:extLst>
              </p:cNvPr>
              <p:cNvSpPr>
                <a:spLocks/>
              </p:cNvSpPr>
              <p:nvPr/>
            </p:nvSpPr>
            <p:spPr bwMode="auto">
              <a:xfrm>
                <a:off x="7455317" y="4124356"/>
                <a:ext cx="4" cy="4"/>
              </a:xfrm>
              <a:custGeom>
                <a:avLst/>
                <a:gdLst>
                  <a:gd name="T0" fmla="*/ 0 w 15"/>
                  <a:gd name="T1" fmla="*/ 0 h 17"/>
                  <a:gd name="T2" fmla="*/ 0 w 15"/>
                  <a:gd name="T3" fmla="*/ 0 h 17"/>
                  <a:gd name="T4" fmla="*/ 0 w 15"/>
                  <a:gd name="T5" fmla="*/ 0 h 17"/>
                  <a:gd name="T6" fmla="*/ 0 w 15"/>
                  <a:gd name="T7" fmla="*/ 0 h 17"/>
                  <a:gd name="T8" fmla="*/ 0 w 15"/>
                  <a:gd name="T9" fmla="*/ 0 h 17"/>
                  <a:gd name="T10" fmla="*/ 0 w 15"/>
                  <a:gd name="T11" fmla="*/ 0 h 17"/>
                  <a:gd name="T12" fmla="*/ 0 w 15"/>
                  <a:gd name="T13" fmla="*/ 0 h 17"/>
                  <a:gd name="T14" fmla="*/ 0 60000 65536"/>
                  <a:gd name="T15" fmla="*/ 0 60000 65536"/>
                  <a:gd name="T16" fmla="*/ 0 60000 65536"/>
                  <a:gd name="T17" fmla="*/ 0 60000 65536"/>
                  <a:gd name="T18" fmla="*/ 0 60000 65536"/>
                  <a:gd name="T19" fmla="*/ 0 60000 65536"/>
                  <a:gd name="T20" fmla="*/ 0 60000 65536"/>
                  <a:gd name="T21" fmla="*/ 0 w 15"/>
                  <a:gd name="T22" fmla="*/ 0 h 17"/>
                  <a:gd name="T23" fmla="*/ 15 w 15"/>
                  <a:gd name="T24" fmla="*/ 17 h 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 h="17">
                    <a:moveTo>
                      <a:pt x="0" y="0"/>
                    </a:moveTo>
                    <a:lnTo>
                      <a:pt x="0" y="17"/>
                    </a:lnTo>
                    <a:lnTo>
                      <a:pt x="15" y="17"/>
                    </a:lnTo>
                    <a:lnTo>
                      <a:pt x="15" y="0"/>
                    </a:lnTo>
                    <a:lnTo>
                      <a:pt x="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74" name="Freeform 133">
                <a:extLst>
                  <a:ext uri="{FF2B5EF4-FFF2-40B4-BE49-F238E27FC236}">
                    <a16:creationId xmlns:a16="http://schemas.microsoft.com/office/drawing/2014/main" xmlns="" id="{DCEE334A-DF36-4D9B-BB54-7B1C07167D23}"/>
                  </a:ext>
                </a:extLst>
              </p:cNvPr>
              <p:cNvSpPr>
                <a:spLocks/>
              </p:cNvSpPr>
              <p:nvPr/>
            </p:nvSpPr>
            <p:spPr bwMode="auto">
              <a:xfrm>
                <a:off x="7455317" y="4124354"/>
                <a:ext cx="4" cy="3"/>
              </a:xfrm>
              <a:custGeom>
                <a:avLst/>
                <a:gdLst>
                  <a:gd name="T0" fmla="*/ 0 w 15"/>
                  <a:gd name="T1" fmla="*/ 0 h 14"/>
                  <a:gd name="T2" fmla="*/ 0 w 15"/>
                  <a:gd name="T3" fmla="*/ 0 h 14"/>
                  <a:gd name="T4" fmla="*/ 0 w 15"/>
                  <a:gd name="T5" fmla="*/ 0 h 14"/>
                  <a:gd name="T6" fmla="*/ 0 w 15"/>
                  <a:gd name="T7" fmla="*/ 0 h 14"/>
                  <a:gd name="T8" fmla="*/ 0 w 15"/>
                  <a:gd name="T9" fmla="*/ 0 h 14"/>
                  <a:gd name="T10" fmla="*/ 0 w 15"/>
                  <a:gd name="T11" fmla="*/ 0 h 14"/>
                  <a:gd name="T12" fmla="*/ 0 60000 65536"/>
                  <a:gd name="T13" fmla="*/ 0 60000 65536"/>
                  <a:gd name="T14" fmla="*/ 0 60000 65536"/>
                  <a:gd name="T15" fmla="*/ 0 60000 65536"/>
                  <a:gd name="T16" fmla="*/ 0 60000 65536"/>
                  <a:gd name="T17" fmla="*/ 0 60000 65536"/>
                  <a:gd name="T18" fmla="*/ 0 w 15"/>
                  <a:gd name="T19" fmla="*/ 0 h 14"/>
                  <a:gd name="T20" fmla="*/ 15 w 15"/>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15" h="14">
                    <a:moveTo>
                      <a:pt x="0" y="0"/>
                    </a:moveTo>
                    <a:lnTo>
                      <a:pt x="0" y="14"/>
                    </a:lnTo>
                    <a:lnTo>
                      <a:pt x="15" y="14"/>
                    </a:lnTo>
                    <a:lnTo>
                      <a:pt x="15" y="0"/>
                    </a:lnTo>
                    <a:lnTo>
                      <a:pt x="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75" name="Freeform 134">
                <a:extLst>
                  <a:ext uri="{FF2B5EF4-FFF2-40B4-BE49-F238E27FC236}">
                    <a16:creationId xmlns:a16="http://schemas.microsoft.com/office/drawing/2014/main" xmlns="" id="{69779560-6620-4C04-B638-046DD1CF188E}"/>
                  </a:ext>
                </a:extLst>
              </p:cNvPr>
              <p:cNvSpPr>
                <a:spLocks/>
              </p:cNvSpPr>
              <p:nvPr/>
            </p:nvSpPr>
            <p:spPr bwMode="auto">
              <a:xfrm>
                <a:off x="7455350" y="4124338"/>
                <a:ext cx="19" cy="24"/>
              </a:xfrm>
              <a:custGeom>
                <a:avLst/>
                <a:gdLst>
                  <a:gd name="T0" fmla="*/ 0 w 86"/>
                  <a:gd name="T1" fmla="*/ 1 h 107"/>
                  <a:gd name="T2" fmla="*/ 0 w 86"/>
                  <a:gd name="T3" fmla="*/ 1 h 107"/>
                  <a:gd name="T4" fmla="*/ 0 w 86"/>
                  <a:gd name="T5" fmla="*/ 1 h 107"/>
                  <a:gd name="T6" fmla="*/ 0 w 86"/>
                  <a:gd name="T7" fmla="*/ 1 h 107"/>
                  <a:gd name="T8" fmla="*/ 0 w 86"/>
                  <a:gd name="T9" fmla="*/ 1 h 107"/>
                  <a:gd name="T10" fmla="*/ 0 w 86"/>
                  <a:gd name="T11" fmla="*/ 1 h 107"/>
                  <a:gd name="T12" fmla="*/ 0 w 86"/>
                  <a:gd name="T13" fmla="*/ 1 h 107"/>
                  <a:gd name="T14" fmla="*/ 0 w 86"/>
                  <a:gd name="T15" fmla="*/ 1 h 107"/>
                  <a:gd name="T16" fmla="*/ 0 w 86"/>
                  <a:gd name="T17" fmla="*/ 1 h 107"/>
                  <a:gd name="T18" fmla="*/ 0 w 86"/>
                  <a:gd name="T19" fmla="*/ 1 h 107"/>
                  <a:gd name="T20" fmla="*/ 0 w 86"/>
                  <a:gd name="T21" fmla="*/ 1 h 107"/>
                  <a:gd name="T22" fmla="*/ 0 w 86"/>
                  <a:gd name="T23" fmla="*/ 1 h 107"/>
                  <a:gd name="T24" fmla="*/ 0 w 86"/>
                  <a:gd name="T25" fmla="*/ 1 h 107"/>
                  <a:gd name="T26" fmla="*/ 1 w 86"/>
                  <a:gd name="T27" fmla="*/ 1 h 107"/>
                  <a:gd name="T28" fmla="*/ 1 w 86"/>
                  <a:gd name="T29" fmla="*/ 1 h 107"/>
                  <a:gd name="T30" fmla="*/ 0 w 86"/>
                  <a:gd name="T31" fmla="*/ 1 h 107"/>
                  <a:gd name="T32" fmla="*/ 0 w 86"/>
                  <a:gd name="T33" fmla="*/ 1 h 107"/>
                  <a:gd name="T34" fmla="*/ 0 w 86"/>
                  <a:gd name="T35" fmla="*/ 1 h 107"/>
                  <a:gd name="T36" fmla="*/ 0 w 86"/>
                  <a:gd name="T37" fmla="*/ 0 h 107"/>
                  <a:gd name="T38" fmla="*/ 1 w 86"/>
                  <a:gd name="T39" fmla="*/ 0 h 107"/>
                  <a:gd name="T40" fmla="*/ 0 w 86"/>
                  <a:gd name="T41" fmla="*/ 0 h 107"/>
                  <a:gd name="T42" fmla="*/ 0 w 86"/>
                  <a:gd name="T43" fmla="*/ 0 h 107"/>
                  <a:gd name="T44" fmla="*/ 0 w 86"/>
                  <a:gd name="T45" fmla="*/ 0 h 107"/>
                  <a:gd name="T46" fmla="*/ 0 w 86"/>
                  <a:gd name="T47" fmla="*/ 0 h 107"/>
                  <a:gd name="T48" fmla="*/ 1 w 86"/>
                  <a:gd name="T49" fmla="*/ 0 h 107"/>
                  <a:gd name="T50" fmla="*/ 1 w 86"/>
                  <a:gd name="T51" fmla="*/ 0 h 107"/>
                  <a:gd name="T52" fmla="*/ 0 w 86"/>
                  <a:gd name="T53" fmla="*/ 0 h 107"/>
                  <a:gd name="T54" fmla="*/ 0 w 86"/>
                  <a:gd name="T55" fmla="*/ 0 h 107"/>
                  <a:gd name="T56" fmla="*/ 0 w 86"/>
                  <a:gd name="T57" fmla="*/ 0 h 107"/>
                  <a:gd name="T58" fmla="*/ 0 w 86"/>
                  <a:gd name="T59" fmla="*/ 0 h 107"/>
                  <a:gd name="T60" fmla="*/ 0 w 86"/>
                  <a:gd name="T61" fmla="*/ 0 h 107"/>
                  <a:gd name="T62" fmla="*/ 0 w 86"/>
                  <a:gd name="T63" fmla="*/ 1 h 107"/>
                  <a:gd name="T64" fmla="*/ 0 w 86"/>
                  <a:gd name="T65" fmla="*/ 1 h 107"/>
                  <a:gd name="T66" fmla="*/ 0 w 86"/>
                  <a:gd name="T67" fmla="*/ 1 h 10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6"/>
                  <a:gd name="T103" fmla="*/ 0 h 107"/>
                  <a:gd name="T104" fmla="*/ 86 w 86"/>
                  <a:gd name="T105" fmla="*/ 107 h 10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6" h="107">
                    <a:moveTo>
                      <a:pt x="0" y="62"/>
                    </a:moveTo>
                    <a:lnTo>
                      <a:pt x="0" y="69"/>
                    </a:lnTo>
                    <a:lnTo>
                      <a:pt x="7" y="69"/>
                    </a:lnTo>
                    <a:lnTo>
                      <a:pt x="7" y="107"/>
                    </a:lnTo>
                    <a:lnTo>
                      <a:pt x="14" y="101"/>
                    </a:lnTo>
                    <a:lnTo>
                      <a:pt x="14" y="69"/>
                    </a:lnTo>
                    <a:lnTo>
                      <a:pt x="27" y="62"/>
                    </a:lnTo>
                    <a:lnTo>
                      <a:pt x="34" y="62"/>
                    </a:lnTo>
                    <a:lnTo>
                      <a:pt x="27" y="69"/>
                    </a:lnTo>
                    <a:lnTo>
                      <a:pt x="34" y="86"/>
                    </a:lnTo>
                    <a:lnTo>
                      <a:pt x="34" y="92"/>
                    </a:lnTo>
                    <a:lnTo>
                      <a:pt x="49" y="92"/>
                    </a:lnTo>
                    <a:lnTo>
                      <a:pt x="49" y="107"/>
                    </a:lnTo>
                    <a:lnTo>
                      <a:pt x="56" y="101"/>
                    </a:lnTo>
                    <a:lnTo>
                      <a:pt x="56" y="92"/>
                    </a:lnTo>
                    <a:lnTo>
                      <a:pt x="42" y="69"/>
                    </a:lnTo>
                    <a:lnTo>
                      <a:pt x="49" y="69"/>
                    </a:lnTo>
                    <a:lnTo>
                      <a:pt x="34" y="55"/>
                    </a:lnTo>
                    <a:lnTo>
                      <a:pt x="49" y="38"/>
                    </a:lnTo>
                    <a:lnTo>
                      <a:pt x="56" y="38"/>
                    </a:lnTo>
                    <a:lnTo>
                      <a:pt x="27" y="47"/>
                    </a:lnTo>
                    <a:lnTo>
                      <a:pt x="14" y="38"/>
                    </a:lnTo>
                    <a:lnTo>
                      <a:pt x="14" y="25"/>
                    </a:lnTo>
                    <a:lnTo>
                      <a:pt x="27" y="15"/>
                    </a:lnTo>
                    <a:lnTo>
                      <a:pt x="77" y="15"/>
                    </a:lnTo>
                    <a:lnTo>
                      <a:pt x="86" y="0"/>
                    </a:lnTo>
                    <a:lnTo>
                      <a:pt x="49" y="15"/>
                    </a:lnTo>
                    <a:lnTo>
                      <a:pt x="27" y="8"/>
                    </a:lnTo>
                    <a:lnTo>
                      <a:pt x="27" y="15"/>
                    </a:lnTo>
                    <a:lnTo>
                      <a:pt x="14" y="15"/>
                    </a:lnTo>
                    <a:lnTo>
                      <a:pt x="14" y="38"/>
                    </a:lnTo>
                    <a:lnTo>
                      <a:pt x="0" y="62"/>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76" name="Freeform 135">
                <a:extLst>
                  <a:ext uri="{FF2B5EF4-FFF2-40B4-BE49-F238E27FC236}">
                    <a16:creationId xmlns:a16="http://schemas.microsoft.com/office/drawing/2014/main" xmlns="" id="{0CEBDC47-AA1C-4049-8598-314FC1877385}"/>
                  </a:ext>
                </a:extLst>
              </p:cNvPr>
              <p:cNvSpPr>
                <a:spLocks/>
              </p:cNvSpPr>
              <p:nvPr/>
            </p:nvSpPr>
            <p:spPr bwMode="auto">
              <a:xfrm>
                <a:off x="7455375" y="4124337"/>
                <a:ext cx="5" cy="10"/>
              </a:xfrm>
              <a:custGeom>
                <a:avLst/>
                <a:gdLst>
                  <a:gd name="T0" fmla="*/ 0 w 24"/>
                  <a:gd name="T1" fmla="*/ 0 h 47"/>
                  <a:gd name="T2" fmla="*/ 0 w 24"/>
                  <a:gd name="T3" fmla="*/ 0 h 47"/>
                  <a:gd name="T4" fmla="*/ 0 w 24"/>
                  <a:gd name="T5" fmla="*/ 0 h 47"/>
                  <a:gd name="T6" fmla="*/ 0 w 24"/>
                  <a:gd name="T7" fmla="*/ 0 h 47"/>
                  <a:gd name="T8" fmla="*/ 0 w 24"/>
                  <a:gd name="T9" fmla="*/ 0 h 47"/>
                  <a:gd name="T10" fmla="*/ 0 w 24"/>
                  <a:gd name="T11" fmla="*/ 0 h 47"/>
                  <a:gd name="T12" fmla="*/ 0 w 24"/>
                  <a:gd name="T13" fmla="*/ 0 h 47"/>
                  <a:gd name="T14" fmla="*/ 0 w 24"/>
                  <a:gd name="T15" fmla="*/ 0 h 47"/>
                  <a:gd name="T16" fmla="*/ 0 w 24"/>
                  <a:gd name="T17" fmla="*/ 0 h 47"/>
                  <a:gd name="T18" fmla="*/ 0 w 24"/>
                  <a:gd name="T19" fmla="*/ 0 h 47"/>
                  <a:gd name="T20" fmla="*/ 0 w 24"/>
                  <a:gd name="T21" fmla="*/ 0 h 47"/>
                  <a:gd name="T22" fmla="*/ 0 w 24"/>
                  <a:gd name="T23" fmla="*/ 0 h 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
                  <a:gd name="T37" fmla="*/ 0 h 47"/>
                  <a:gd name="T38" fmla="*/ 24 w 24"/>
                  <a:gd name="T39" fmla="*/ 47 h 4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 h="47">
                    <a:moveTo>
                      <a:pt x="0" y="17"/>
                    </a:moveTo>
                    <a:lnTo>
                      <a:pt x="9" y="32"/>
                    </a:lnTo>
                    <a:lnTo>
                      <a:pt x="24" y="47"/>
                    </a:lnTo>
                    <a:lnTo>
                      <a:pt x="9" y="32"/>
                    </a:lnTo>
                    <a:lnTo>
                      <a:pt x="9" y="26"/>
                    </a:lnTo>
                    <a:lnTo>
                      <a:pt x="24" y="26"/>
                    </a:lnTo>
                    <a:lnTo>
                      <a:pt x="24" y="7"/>
                    </a:lnTo>
                    <a:lnTo>
                      <a:pt x="24" y="17"/>
                    </a:lnTo>
                    <a:lnTo>
                      <a:pt x="9" y="0"/>
                    </a:lnTo>
                    <a:lnTo>
                      <a:pt x="0" y="1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77" name="Freeform 136">
                <a:extLst>
                  <a:ext uri="{FF2B5EF4-FFF2-40B4-BE49-F238E27FC236}">
                    <a16:creationId xmlns:a16="http://schemas.microsoft.com/office/drawing/2014/main" xmlns="" id="{CEF690DA-AE4D-4645-B715-48D421214E4F}"/>
                  </a:ext>
                </a:extLst>
              </p:cNvPr>
              <p:cNvSpPr>
                <a:spLocks/>
              </p:cNvSpPr>
              <p:nvPr/>
            </p:nvSpPr>
            <p:spPr bwMode="auto">
              <a:xfrm>
                <a:off x="7455371" y="4124354"/>
                <a:ext cx="5" cy="5"/>
              </a:xfrm>
              <a:custGeom>
                <a:avLst/>
                <a:gdLst>
                  <a:gd name="T0" fmla="*/ 0 w 22"/>
                  <a:gd name="T1" fmla="*/ 0 h 25"/>
                  <a:gd name="T2" fmla="*/ 0 w 22"/>
                  <a:gd name="T3" fmla="*/ 0 h 25"/>
                  <a:gd name="T4" fmla="*/ 0 w 22"/>
                  <a:gd name="T5" fmla="*/ 0 h 25"/>
                  <a:gd name="T6" fmla="*/ 0 w 22"/>
                  <a:gd name="T7" fmla="*/ 0 h 25"/>
                  <a:gd name="T8" fmla="*/ 0 w 22"/>
                  <a:gd name="T9" fmla="*/ 0 h 25"/>
                  <a:gd name="T10" fmla="*/ 0 w 22"/>
                  <a:gd name="T11" fmla="*/ 0 h 25"/>
                  <a:gd name="T12" fmla="*/ 0 60000 65536"/>
                  <a:gd name="T13" fmla="*/ 0 60000 65536"/>
                  <a:gd name="T14" fmla="*/ 0 60000 65536"/>
                  <a:gd name="T15" fmla="*/ 0 60000 65536"/>
                  <a:gd name="T16" fmla="*/ 0 60000 65536"/>
                  <a:gd name="T17" fmla="*/ 0 60000 65536"/>
                  <a:gd name="T18" fmla="*/ 0 w 22"/>
                  <a:gd name="T19" fmla="*/ 0 h 25"/>
                  <a:gd name="T20" fmla="*/ 22 w 22"/>
                  <a:gd name="T21" fmla="*/ 25 h 25"/>
                </a:gdLst>
                <a:ahLst/>
                <a:cxnLst>
                  <a:cxn ang="T12">
                    <a:pos x="T0" y="T1"/>
                  </a:cxn>
                  <a:cxn ang="T13">
                    <a:pos x="T2" y="T3"/>
                  </a:cxn>
                  <a:cxn ang="T14">
                    <a:pos x="T4" y="T5"/>
                  </a:cxn>
                  <a:cxn ang="T15">
                    <a:pos x="T6" y="T7"/>
                  </a:cxn>
                  <a:cxn ang="T16">
                    <a:pos x="T8" y="T9"/>
                  </a:cxn>
                  <a:cxn ang="T17">
                    <a:pos x="T10" y="T11"/>
                  </a:cxn>
                </a:cxnLst>
                <a:rect l="T18" t="T19" r="T20" b="T21"/>
                <a:pathLst>
                  <a:path w="22" h="25">
                    <a:moveTo>
                      <a:pt x="0" y="0"/>
                    </a:moveTo>
                    <a:lnTo>
                      <a:pt x="22" y="25"/>
                    </a:lnTo>
                    <a:lnTo>
                      <a:pt x="22" y="0"/>
                    </a:lnTo>
                    <a:lnTo>
                      <a:pt x="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78" name="Freeform 137">
                <a:extLst>
                  <a:ext uri="{FF2B5EF4-FFF2-40B4-BE49-F238E27FC236}">
                    <a16:creationId xmlns:a16="http://schemas.microsoft.com/office/drawing/2014/main" xmlns="" id="{021F0D99-06E5-4F06-8F89-24629C3F925F}"/>
                  </a:ext>
                </a:extLst>
              </p:cNvPr>
              <p:cNvSpPr>
                <a:spLocks/>
              </p:cNvSpPr>
              <p:nvPr/>
            </p:nvSpPr>
            <p:spPr bwMode="auto">
              <a:xfrm>
                <a:off x="7455376" y="4124352"/>
                <a:ext cx="10" cy="6"/>
              </a:xfrm>
              <a:custGeom>
                <a:avLst/>
                <a:gdLst>
                  <a:gd name="T0" fmla="*/ 0 w 45"/>
                  <a:gd name="T1" fmla="*/ 0 h 29"/>
                  <a:gd name="T2" fmla="*/ 0 w 45"/>
                  <a:gd name="T3" fmla="*/ 0 h 29"/>
                  <a:gd name="T4" fmla="*/ 0 w 45"/>
                  <a:gd name="T5" fmla="*/ 0 h 29"/>
                  <a:gd name="T6" fmla="*/ 0 w 45"/>
                  <a:gd name="T7" fmla="*/ 0 h 29"/>
                  <a:gd name="T8" fmla="*/ 0 w 45"/>
                  <a:gd name="T9" fmla="*/ 0 h 29"/>
                  <a:gd name="T10" fmla="*/ 0 w 45"/>
                  <a:gd name="T11" fmla="*/ 0 h 29"/>
                  <a:gd name="T12" fmla="*/ 0 w 45"/>
                  <a:gd name="T13" fmla="*/ 0 h 29"/>
                  <a:gd name="T14" fmla="*/ 0 60000 65536"/>
                  <a:gd name="T15" fmla="*/ 0 60000 65536"/>
                  <a:gd name="T16" fmla="*/ 0 60000 65536"/>
                  <a:gd name="T17" fmla="*/ 0 60000 65536"/>
                  <a:gd name="T18" fmla="*/ 0 60000 65536"/>
                  <a:gd name="T19" fmla="*/ 0 60000 65536"/>
                  <a:gd name="T20" fmla="*/ 0 60000 65536"/>
                  <a:gd name="T21" fmla="*/ 0 w 45"/>
                  <a:gd name="T22" fmla="*/ 0 h 29"/>
                  <a:gd name="T23" fmla="*/ 45 w 45"/>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29">
                    <a:moveTo>
                      <a:pt x="0" y="9"/>
                    </a:moveTo>
                    <a:lnTo>
                      <a:pt x="45" y="29"/>
                    </a:lnTo>
                    <a:lnTo>
                      <a:pt x="21" y="0"/>
                    </a:lnTo>
                    <a:lnTo>
                      <a:pt x="8" y="0"/>
                    </a:lnTo>
                    <a:lnTo>
                      <a:pt x="0" y="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grpSp>
          <p:nvGrpSpPr>
            <p:cNvPr id="345" name="S_PHL">
              <a:extLst>
                <a:ext uri="{FF2B5EF4-FFF2-40B4-BE49-F238E27FC236}">
                  <a16:creationId xmlns:a16="http://schemas.microsoft.com/office/drawing/2014/main" xmlns="" id="{5063846A-D6C4-40C1-A451-1C7B8CE8F3B6}"/>
                </a:ext>
              </a:extLst>
            </p:cNvPr>
            <p:cNvGrpSpPr>
              <a:grpSpLocks/>
            </p:cNvGrpSpPr>
            <p:nvPr/>
          </p:nvGrpSpPr>
          <p:grpSpPr bwMode="auto">
            <a:xfrm>
              <a:off x="8337878" y="3743325"/>
              <a:ext cx="275181" cy="390525"/>
              <a:chOff x="8059949" y="3743325"/>
              <a:chExt cx="29" cy="41"/>
            </a:xfrm>
            <a:solidFill>
              <a:schemeClr val="bg1">
                <a:lumMod val="75000"/>
              </a:schemeClr>
            </a:solidFill>
          </p:grpSpPr>
          <p:sp>
            <p:nvSpPr>
              <p:cNvPr id="458" name="Freeform 138">
                <a:extLst>
                  <a:ext uri="{FF2B5EF4-FFF2-40B4-BE49-F238E27FC236}">
                    <a16:creationId xmlns:a16="http://schemas.microsoft.com/office/drawing/2014/main" xmlns="" id="{013FA8CA-4512-4FFD-A83A-4E18D56D6A0E}"/>
                  </a:ext>
                </a:extLst>
              </p:cNvPr>
              <p:cNvSpPr>
                <a:spLocks/>
              </p:cNvSpPr>
              <p:nvPr/>
            </p:nvSpPr>
            <p:spPr bwMode="auto">
              <a:xfrm>
                <a:off x="8059958" y="3743325"/>
                <a:ext cx="13" cy="16"/>
              </a:xfrm>
              <a:custGeom>
                <a:avLst/>
                <a:gdLst>
                  <a:gd name="T0" fmla="*/ 0 w 56"/>
                  <a:gd name="T1" fmla="*/ 2 h 74"/>
                  <a:gd name="T2" fmla="*/ 0 w 56"/>
                  <a:gd name="T3" fmla="*/ 2 h 74"/>
                  <a:gd name="T4" fmla="*/ 1 w 56"/>
                  <a:gd name="T5" fmla="*/ 3 h 74"/>
                  <a:gd name="T6" fmla="*/ 1 w 56"/>
                  <a:gd name="T7" fmla="*/ 3 h 74"/>
                  <a:gd name="T8" fmla="*/ 2 w 56"/>
                  <a:gd name="T9" fmla="*/ 3 h 74"/>
                  <a:gd name="T10" fmla="*/ 2 w 56"/>
                  <a:gd name="T11" fmla="*/ 3 h 74"/>
                  <a:gd name="T12" fmla="*/ 2 w 56"/>
                  <a:gd name="T13" fmla="*/ 3 h 74"/>
                  <a:gd name="T14" fmla="*/ 2 w 56"/>
                  <a:gd name="T15" fmla="*/ 3 h 74"/>
                  <a:gd name="T16" fmla="*/ 3 w 56"/>
                  <a:gd name="T17" fmla="*/ 3 h 74"/>
                  <a:gd name="T18" fmla="*/ 2 w 56"/>
                  <a:gd name="T19" fmla="*/ 3 h 74"/>
                  <a:gd name="T20" fmla="*/ 3 w 56"/>
                  <a:gd name="T21" fmla="*/ 3 h 74"/>
                  <a:gd name="T22" fmla="*/ 2 w 56"/>
                  <a:gd name="T23" fmla="*/ 3 h 74"/>
                  <a:gd name="T24" fmla="*/ 2 w 56"/>
                  <a:gd name="T25" fmla="*/ 3 h 74"/>
                  <a:gd name="T26" fmla="*/ 1 w 56"/>
                  <a:gd name="T27" fmla="*/ 2 h 74"/>
                  <a:gd name="T28" fmla="*/ 2 w 56"/>
                  <a:gd name="T29" fmla="*/ 1 h 74"/>
                  <a:gd name="T30" fmla="*/ 2 w 56"/>
                  <a:gd name="T31" fmla="*/ 1 h 74"/>
                  <a:gd name="T32" fmla="*/ 2 w 56"/>
                  <a:gd name="T33" fmla="*/ 0 h 74"/>
                  <a:gd name="T34" fmla="*/ 2 w 56"/>
                  <a:gd name="T35" fmla="*/ 0 h 74"/>
                  <a:gd name="T36" fmla="*/ 1 w 56"/>
                  <a:gd name="T37" fmla="*/ 0 h 74"/>
                  <a:gd name="T38" fmla="*/ 0 w 56"/>
                  <a:gd name="T39" fmla="*/ 2 h 74"/>
                  <a:gd name="T40" fmla="*/ 0 w 56"/>
                  <a:gd name="T41" fmla="*/ 2 h 74"/>
                  <a:gd name="T42" fmla="*/ 0 w 56"/>
                  <a:gd name="T43" fmla="*/ 2 h 7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6"/>
                  <a:gd name="T67" fmla="*/ 0 h 74"/>
                  <a:gd name="T68" fmla="*/ 56 w 56"/>
                  <a:gd name="T69" fmla="*/ 74 h 7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6" h="74">
                    <a:moveTo>
                      <a:pt x="0" y="31"/>
                    </a:moveTo>
                    <a:lnTo>
                      <a:pt x="0" y="51"/>
                    </a:lnTo>
                    <a:lnTo>
                      <a:pt x="12" y="58"/>
                    </a:lnTo>
                    <a:lnTo>
                      <a:pt x="12" y="68"/>
                    </a:lnTo>
                    <a:lnTo>
                      <a:pt x="29" y="68"/>
                    </a:lnTo>
                    <a:lnTo>
                      <a:pt x="34" y="74"/>
                    </a:lnTo>
                    <a:lnTo>
                      <a:pt x="34" y="68"/>
                    </a:lnTo>
                    <a:lnTo>
                      <a:pt x="41" y="74"/>
                    </a:lnTo>
                    <a:lnTo>
                      <a:pt x="56" y="74"/>
                    </a:lnTo>
                    <a:lnTo>
                      <a:pt x="41" y="68"/>
                    </a:lnTo>
                    <a:lnTo>
                      <a:pt x="56" y="68"/>
                    </a:lnTo>
                    <a:lnTo>
                      <a:pt x="34" y="58"/>
                    </a:lnTo>
                    <a:lnTo>
                      <a:pt x="29" y="68"/>
                    </a:lnTo>
                    <a:lnTo>
                      <a:pt x="19" y="51"/>
                    </a:lnTo>
                    <a:lnTo>
                      <a:pt x="34" y="21"/>
                    </a:lnTo>
                    <a:lnTo>
                      <a:pt x="29" y="14"/>
                    </a:lnTo>
                    <a:lnTo>
                      <a:pt x="34" y="0"/>
                    </a:lnTo>
                    <a:lnTo>
                      <a:pt x="29" y="5"/>
                    </a:lnTo>
                    <a:lnTo>
                      <a:pt x="12" y="0"/>
                    </a:lnTo>
                    <a:lnTo>
                      <a:pt x="0" y="31"/>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59" name="Freeform 139">
                <a:extLst>
                  <a:ext uri="{FF2B5EF4-FFF2-40B4-BE49-F238E27FC236}">
                    <a16:creationId xmlns:a16="http://schemas.microsoft.com/office/drawing/2014/main" xmlns="" id="{E4A3EDDB-3D70-4340-8535-CDB2E9C13D23}"/>
                  </a:ext>
                </a:extLst>
              </p:cNvPr>
              <p:cNvSpPr>
                <a:spLocks/>
              </p:cNvSpPr>
              <p:nvPr/>
            </p:nvSpPr>
            <p:spPr bwMode="auto">
              <a:xfrm>
                <a:off x="8059949" y="3743348"/>
                <a:ext cx="8" cy="9"/>
              </a:xfrm>
              <a:custGeom>
                <a:avLst/>
                <a:gdLst>
                  <a:gd name="T0" fmla="*/ 0 w 37"/>
                  <a:gd name="T1" fmla="*/ 2 h 43"/>
                  <a:gd name="T2" fmla="*/ 2 w 37"/>
                  <a:gd name="T3" fmla="*/ 1 h 43"/>
                  <a:gd name="T4" fmla="*/ 2 w 37"/>
                  <a:gd name="T5" fmla="*/ 0 h 43"/>
                  <a:gd name="T6" fmla="*/ 0 w 37"/>
                  <a:gd name="T7" fmla="*/ 2 h 43"/>
                  <a:gd name="T8" fmla="*/ 0 w 37"/>
                  <a:gd name="T9" fmla="*/ 2 h 43"/>
                  <a:gd name="T10" fmla="*/ 0 w 37"/>
                  <a:gd name="T11" fmla="*/ 2 h 43"/>
                  <a:gd name="T12" fmla="*/ 0 60000 65536"/>
                  <a:gd name="T13" fmla="*/ 0 60000 65536"/>
                  <a:gd name="T14" fmla="*/ 0 60000 65536"/>
                  <a:gd name="T15" fmla="*/ 0 60000 65536"/>
                  <a:gd name="T16" fmla="*/ 0 60000 65536"/>
                  <a:gd name="T17" fmla="*/ 0 60000 65536"/>
                  <a:gd name="T18" fmla="*/ 0 w 37"/>
                  <a:gd name="T19" fmla="*/ 0 h 43"/>
                  <a:gd name="T20" fmla="*/ 37 w 37"/>
                  <a:gd name="T21" fmla="*/ 43 h 43"/>
                </a:gdLst>
                <a:ahLst/>
                <a:cxnLst>
                  <a:cxn ang="T12">
                    <a:pos x="T0" y="T1"/>
                  </a:cxn>
                  <a:cxn ang="T13">
                    <a:pos x="T2" y="T3"/>
                  </a:cxn>
                  <a:cxn ang="T14">
                    <a:pos x="T4" y="T5"/>
                  </a:cxn>
                  <a:cxn ang="T15">
                    <a:pos x="T6" y="T7"/>
                  </a:cxn>
                  <a:cxn ang="T16">
                    <a:pos x="T8" y="T9"/>
                  </a:cxn>
                  <a:cxn ang="T17">
                    <a:pos x="T10" y="T11"/>
                  </a:cxn>
                </a:cxnLst>
                <a:rect l="T18" t="T19" r="T20" b="T21"/>
                <a:pathLst>
                  <a:path w="37" h="43">
                    <a:moveTo>
                      <a:pt x="0" y="43"/>
                    </a:moveTo>
                    <a:lnTo>
                      <a:pt x="37" y="13"/>
                    </a:lnTo>
                    <a:lnTo>
                      <a:pt x="37" y="0"/>
                    </a:lnTo>
                    <a:lnTo>
                      <a:pt x="0" y="43"/>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60" name="Freeform 140">
                <a:extLst>
                  <a:ext uri="{FF2B5EF4-FFF2-40B4-BE49-F238E27FC236}">
                    <a16:creationId xmlns:a16="http://schemas.microsoft.com/office/drawing/2014/main" xmlns="" id="{677EDDE7-93A5-4720-B43B-7B3CCC922AEB}"/>
                  </a:ext>
                </a:extLst>
              </p:cNvPr>
              <p:cNvSpPr>
                <a:spLocks/>
              </p:cNvSpPr>
              <p:nvPr/>
            </p:nvSpPr>
            <p:spPr bwMode="auto">
              <a:xfrm>
                <a:off x="8059958" y="3743340"/>
                <a:ext cx="5" cy="6"/>
              </a:xfrm>
              <a:custGeom>
                <a:avLst/>
                <a:gdLst>
                  <a:gd name="T0" fmla="*/ 0 w 22"/>
                  <a:gd name="T1" fmla="*/ 0 h 27"/>
                  <a:gd name="T2" fmla="*/ 1 w 22"/>
                  <a:gd name="T3" fmla="*/ 1 h 27"/>
                  <a:gd name="T4" fmla="*/ 1 w 22"/>
                  <a:gd name="T5" fmla="*/ 0 h 27"/>
                  <a:gd name="T6" fmla="*/ 0 w 22"/>
                  <a:gd name="T7" fmla="*/ 0 h 27"/>
                  <a:gd name="T8" fmla="*/ 0 w 22"/>
                  <a:gd name="T9" fmla="*/ 0 h 27"/>
                  <a:gd name="T10" fmla="*/ 0 w 22"/>
                  <a:gd name="T11" fmla="*/ 0 h 27"/>
                  <a:gd name="T12" fmla="*/ 0 60000 65536"/>
                  <a:gd name="T13" fmla="*/ 0 60000 65536"/>
                  <a:gd name="T14" fmla="*/ 0 60000 65536"/>
                  <a:gd name="T15" fmla="*/ 0 60000 65536"/>
                  <a:gd name="T16" fmla="*/ 0 60000 65536"/>
                  <a:gd name="T17" fmla="*/ 0 60000 65536"/>
                  <a:gd name="T18" fmla="*/ 0 w 22"/>
                  <a:gd name="T19" fmla="*/ 0 h 27"/>
                  <a:gd name="T20" fmla="*/ 22 w 22"/>
                  <a:gd name="T21" fmla="*/ 27 h 27"/>
                </a:gdLst>
                <a:ahLst/>
                <a:cxnLst>
                  <a:cxn ang="T12">
                    <a:pos x="T0" y="T1"/>
                  </a:cxn>
                  <a:cxn ang="T13">
                    <a:pos x="T2" y="T3"/>
                  </a:cxn>
                  <a:cxn ang="T14">
                    <a:pos x="T4" y="T5"/>
                  </a:cxn>
                  <a:cxn ang="T15">
                    <a:pos x="T6" y="T7"/>
                  </a:cxn>
                  <a:cxn ang="T16">
                    <a:pos x="T8" y="T9"/>
                  </a:cxn>
                  <a:cxn ang="T17">
                    <a:pos x="T10" y="T11"/>
                  </a:cxn>
                </a:cxnLst>
                <a:rect l="T18" t="T19" r="T20" b="T21"/>
                <a:pathLst>
                  <a:path w="22" h="27">
                    <a:moveTo>
                      <a:pt x="0" y="0"/>
                    </a:moveTo>
                    <a:lnTo>
                      <a:pt x="22" y="27"/>
                    </a:lnTo>
                    <a:lnTo>
                      <a:pt x="22" y="0"/>
                    </a:lnTo>
                    <a:lnTo>
                      <a:pt x="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61" name="Freeform 141">
                <a:extLst>
                  <a:ext uri="{FF2B5EF4-FFF2-40B4-BE49-F238E27FC236}">
                    <a16:creationId xmlns:a16="http://schemas.microsoft.com/office/drawing/2014/main" xmlns="" id="{05D64B82-74AA-4C48-9CB7-38C77018C1DB}"/>
                  </a:ext>
                </a:extLst>
              </p:cNvPr>
              <p:cNvSpPr>
                <a:spLocks/>
              </p:cNvSpPr>
              <p:nvPr/>
            </p:nvSpPr>
            <p:spPr bwMode="auto">
              <a:xfrm>
                <a:off x="8059973" y="3743344"/>
                <a:ext cx="5" cy="7"/>
              </a:xfrm>
              <a:custGeom>
                <a:avLst/>
                <a:gdLst>
                  <a:gd name="T0" fmla="*/ 0 w 22"/>
                  <a:gd name="T1" fmla="*/ 0 h 35"/>
                  <a:gd name="T2" fmla="*/ 1 w 22"/>
                  <a:gd name="T3" fmla="*/ 0 h 35"/>
                  <a:gd name="T4" fmla="*/ 0 w 22"/>
                  <a:gd name="T5" fmla="*/ 1 h 35"/>
                  <a:gd name="T6" fmla="*/ 0 w 22"/>
                  <a:gd name="T7" fmla="*/ 1 h 35"/>
                  <a:gd name="T8" fmla="*/ 1 w 22"/>
                  <a:gd name="T9" fmla="*/ 1 h 35"/>
                  <a:gd name="T10" fmla="*/ 1 w 22"/>
                  <a:gd name="T11" fmla="*/ 1 h 35"/>
                  <a:gd name="T12" fmla="*/ 1 w 22"/>
                  <a:gd name="T13" fmla="*/ 1 h 35"/>
                  <a:gd name="T14" fmla="*/ 1 w 22"/>
                  <a:gd name="T15" fmla="*/ 0 h 35"/>
                  <a:gd name="T16" fmla="*/ 1 w 22"/>
                  <a:gd name="T17" fmla="*/ 0 h 35"/>
                  <a:gd name="T18" fmla="*/ 0 w 22"/>
                  <a:gd name="T19" fmla="*/ 0 h 35"/>
                  <a:gd name="T20" fmla="*/ 0 w 22"/>
                  <a:gd name="T21" fmla="*/ 0 h 35"/>
                  <a:gd name="T22" fmla="*/ 0 w 22"/>
                  <a:gd name="T23" fmla="*/ 0 h 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2"/>
                  <a:gd name="T37" fmla="*/ 0 h 35"/>
                  <a:gd name="T38" fmla="*/ 22 w 22"/>
                  <a:gd name="T39" fmla="*/ 35 h 3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2" h="35">
                    <a:moveTo>
                      <a:pt x="0" y="0"/>
                    </a:moveTo>
                    <a:lnTo>
                      <a:pt x="13" y="8"/>
                    </a:lnTo>
                    <a:lnTo>
                      <a:pt x="0" y="17"/>
                    </a:lnTo>
                    <a:lnTo>
                      <a:pt x="0" y="35"/>
                    </a:lnTo>
                    <a:lnTo>
                      <a:pt x="13" y="35"/>
                    </a:lnTo>
                    <a:lnTo>
                      <a:pt x="13" y="17"/>
                    </a:lnTo>
                    <a:lnTo>
                      <a:pt x="22" y="17"/>
                    </a:lnTo>
                    <a:lnTo>
                      <a:pt x="13" y="8"/>
                    </a:lnTo>
                    <a:lnTo>
                      <a:pt x="13" y="0"/>
                    </a:lnTo>
                    <a:lnTo>
                      <a:pt x="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62" name="Freeform 142">
                <a:extLst>
                  <a:ext uri="{FF2B5EF4-FFF2-40B4-BE49-F238E27FC236}">
                    <a16:creationId xmlns:a16="http://schemas.microsoft.com/office/drawing/2014/main" xmlns="" id="{F7E7DB0E-B91B-48FB-85DD-CAE359E3C843}"/>
                  </a:ext>
                </a:extLst>
              </p:cNvPr>
              <p:cNvSpPr>
                <a:spLocks/>
              </p:cNvSpPr>
              <p:nvPr/>
            </p:nvSpPr>
            <p:spPr bwMode="auto">
              <a:xfrm>
                <a:off x="8059965" y="3743346"/>
                <a:ext cx="8" cy="9"/>
              </a:xfrm>
              <a:custGeom>
                <a:avLst/>
                <a:gdLst>
                  <a:gd name="T0" fmla="*/ 0 w 37"/>
                  <a:gd name="T1" fmla="*/ 1 h 44"/>
                  <a:gd name="T2" fmla="*/ 0 w 37"/>
                  <a:gd name="T3" fmla="*/ 1 h 44"/>
                  <a:gd name="T4" fmla="*/ 0 w 37"/>
                  <a:gd name="T5" fmla="*/ 1 h 44"/>
                  <a:gd name="T6" fmla="*/ 1 w 37"/>
                  <a:gd name="T7" fmla="*/ 2 h 44"/>
                  <a:gd name="T8" fmla="*/ 1 w 37"/>
                  <a:gd name="T9" fmla="*/ 1 h 44"/>
                  <a:gd name="T10" fmla="*/ 2 w 37"/>
                  <a:gd name="T11" fmla="*/ 2 h 44"/>
                  <a:gd name="T12" fmla="*/ 2 w 37"/>
                  <a:gd name="T13" fmla="*/ 1 h 44"/>
                  <a:gd name="T14" fmla="*/ 1 w 37"/>
                  <a:gd name="T15" fmla="*/ 1 h 44"/>
                  <a:gd name="T16" fmla="*/ 1 w 37"/>
                  <a:gd name="T17" fmla="*/ 0 h 44"/>
                  <a:gd name="T18" fmla="*/ 1 w 37"/>
                  <a:gd name="T19" fmla="*/ 1 h 44"/>
                  <a:gd name="T20" fmla="*/ 1 w 37"/>
                  <a:gd name="T21" fmla="*/ 0 h 44"/>
                  <a:gd name="T22" fmla="*/ 0 w 37"/>
                  <a:gd name="T23" fmla="*/ 0 h 44"/>
                  <a:gd name="T24" fmla="*/ 0 w 37"/>
                  <a:gd name="T25" fmla="*/ 0 h 44"/>
                  <a:gd name="T26" fmla="*/ 0 w 37"/>
                  <a:gd name="T27" fmla="*/ 1 h 44"/>
                  <a:gd name="T28" fmla="*/ 0 w 37"/>
                  <a:gd name="T29" fmla="*/ 1 h 44"/>
                  <a:gd name="T30" fmla="*/ 0 w 37"/>
                  <a:gd name="T31" fmla="*/ 1 h 4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7"/>
                  <a:gd name="T49" fmla="*/ 0 h 44"/>
                  <a:gd name="T50" fmla="*/ 37 w 37"/>
                  <a:gd name="T51" fmla="*/ 44 h 4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7" h="44">
                    <a:moveTo>
                      <a:pt x="0" y="20"/>
                    </a:moveTo>
                    <a:lnTo>
                      <a:pt x="8" y="20"/>
                    </a:lnTo>
                    <a:lnTo>
                      <a:pt x="8" y="29"/>
                    </a:lnTo>
                    <a:lnTo>
                      <a:pt x="15" y="44"/>
                    </a:lnTo>
                    <a:lnTo>
                      <a:pt x="15" y="29"/>
                    </a:lnTo>
                    <a:lnTo>
                      <a:pt x="37" y="37"/>
                    </a:lnTo>
                    <a:lnTo>
                      <a:pt x="37" y="29"/>
                    </a:lnTo>
                    <a:lnTo>
                      <a:pt x="30" y="29"/>
                    </a:lnTo>
                    <a:lnTo>
                      <a:pt x="30" y="7"/>
                    </a:lnTo>
                    <a:lnTo>
                      <a:pt x="15" y="20"/>
                    </a:lnTo>
                    <a:lnTo>
                      <a:pt x="15" y="7"/>
                    </a:lnTo>
                    <a:lnTo>
                      <a:pt x="8" y="0"/>
                    </a:lnTo>
                    <a:lnTo>
                      <a:pt x="0" y="0"/>
                    </a:lnTo>
                    <a:lnTo>
                      <a:pt x="0" y="2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63" name="Freeform 143">
                <a:extLst>
                  <a:ext uri="{FF2B5EF4-FFF2-40B4-BE49-F238E27FC236}">
                    <a16:creationId xmlns:a16="http://schemas.microsoft.com/office/drawing/2014/main" xmlns="" id="{0B9715EE-4D49-418F-9438-5FDDD01A9811}"/>
                  </a:ext>
                </a:extLst>
              </p:cNvPr>
              <p:cNvSpPr>
                <a:spLocks/>
              </p:cNvSpPr>
              <p:nvPr/>
            </p:nvSpPr>
            <p:spPr bwMode="auto">
              <a:xfrm>
                <a:off x="8059965" y="3743351"/>
                <a:ext cx="12" cy="15"/>
              </a:xfrm>
              <a:custGeom>
                <a:avLst/>
                <a:gdLst>
                  <a:gd name="T0" fmla="*/ 0 w 57"/>
                  <a:gd name="T1" fmla="*/ 2 h 66"/>
                  <a:gd name="T2" fmla="*/ 0 w 57"/>
                  <a:gd name="T3" fmla="*/ 2 h 66"/>
                  <a:gd name="T4" fmla="*/ 1 w 57"/>
                  <a:gd name="T5" fmla="*/ 2 h 66"/>
                  <a:gd name="T6" fmla="*/ 1 w 57"/>
                  <a:gd name="T7" fmla="*/ 3 h 66"/>
                  <a:gd name="T8" fmla="*/ 2 w 57"/>
                  <a:gd name="T9" fmla="*/ 3 h 66"/>
                  <a:gd name="T10" fmla="*/ 2 w 57"/>
                  <a:gd name="T11" fmla="*/ 3 h 66"/>
                  <a:gd name="T12" fmla="*/ 2 w 57"/>
                  <a:gd name="T13" fmla="*/ 2 h 66"/>
                  <a:gd name="T14" fmla="*/ 2 w 57"/>
                  <a:gd name="T15" fmla="*/ 2 h 66"/>
                  <a:gd name="T16" fmla="*/ 3 w 57"/>
                  <a:gd name="T17" fmla="*/ 3 h 66"/>
                  <a:gd name="T18" fmla="*/ 3 w 57"/>
                  <a:gd name="T19" fmla="*/ 1 h 66"/>
                  <a:gd name="T20" fmla="*/ 2 w 57"/>
                  <a:gd name="T21" fmla="*/ 0 h 66"/>
                  <a:gd name="T22" fmla="*/ 2 w 57"/>
                  <a:gd name="T23" fmla="*/ 1 h 66"/>
                  <a:gd name="T24" fmla="*/ 1 w 57"/>
                  <a:gd name="T25" fmla="*/ 1 h 66"/>
                  <a:gd name="T26" fmla="*/ 1 w 57"/>
                  <a:gd name="T27" fmla="*/ 1 h 66"/>
                  <a:gd name="T28" fmla="*/ 1 w 57"/>
                  <a:gd name="T29" fmla="*/ 1 h 66"/>
                  <a:gd name="T30" fmla="*/ 0 w 57"/>
                  <a:gd name="T31" fmla="*/ 2 h 66"/>
                  <a:gd name="T32" fmla="*/ 0 w 57"/>
                  <a:gd name="T33" fmla="*/ 2 h 66"/>
                  <a:gd name="T34" fmla="*/ 0 w 57"/>
                  <a:gd name="T35" fmla="*/ 2 h 66"/>
                  <a:gd name="T36" fmla="*/ 0 w 57"/>
                  <a:gd name="T37" fmla="*/ 2 h 6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7"/>
                  <a:gd name="T58" fmla="*/ 0 h 66"/>
                  <a:gd name="T59" fmla="*/ 57 w 57"/>
                  <a:gd name="T60" fmla="*/ 66 h 6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7" h="66">
                    <a:moveTo>
                      <a:pt x="0" y="47"/>
                    </a:moveTo>
                    <a:lnTo>
                      <a:pt x="7" y="40"/>
                    </a:lnTo>
                    <a:lnTo>
                      <a:pt x="33" y="40"/>
                    </a:lnTo>
                    <a:lnTo>
                      <a:pt x="28" y="57"/>
                    </a:lnTo>
                    <a:lnTo>
                      <a:pt x="43" y="66"/>
                    </a:lnTo>
                    <a:lnTo>
                      <a:pt x="48" y="57"/>
                    </a:lnTo>
                    <a:lnTo>
                      <a:pt x="43" y="47"/>
                    </a:lnTo>
                    <a:lnTo>
                      <a:pt x="48" y="40"/>
                    </a:lnTo>
                    <a:lnTo>
                      <a:pt x="57" y="57"/>
                    </a:lnTo>
                    <a:lnTo>
                      <a:pt x="57" y="17"/>
                    </a:lnTo>
                    <a:lnTo>
                      <a:pt x="43" y="0"/>
                    </a:lnTo>
                    <a:lnTo>
                      <a:pt x="43" y="17"/>
                    </a:lnTo>
                    <a:lnTo>
                      <a:pt x="33" y="17"/>
                    </a:lnTo>
                    <a:lnTo>
                      <a:pt x="28" y="25"/>
                    </a:lnTo>
                    <a:lnTo>
                      <a:pt x="13" y="17"/>
                    </a:lnTo>
                    <a:lnTo>
                      <a:pt x="0" y="40"/>
                    </a:lnTo>
                    <a:lnTo>
                      <a:pt x="0" y="4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grpSp>
          <p:nvGrpSpPr>
            <p:cNvPr id="346" name="S_PNG">
              <a:extLst>
                <a:ext uri="{FF2B5EF4-FFF2-40B4-BE49-F238E27FC236}">
                  <a16:creationId xmlns:a16="http://schemas.microsoft.com/office/drawing/2014/main" xmlns="" id="{4575A796-3CDB-4C6F-9A30-D7049CDF5911}"/>
                </a:ext>
              </a:extLst>
            </p:cNvPr>
            <p:cNvGrpSpPr>
              <a:grpSpLocks/>
            </p:cNvGrpSpPr>
            <p:nvPr/>
          </p:nvGrpSpPr>
          <p:grpSpPr bwMode="auto">
            <a:xfrm>
              <a:off x="8750017" y="4381500"/>
              <a:ext cx="443356" cy="247650"/>
              <a:chOff x="8750017" y="4381500"/>
              <a:chExt cx="46" cy="26"/>
            </a:xfrm>
            <a:solidFill>
              <a:schemeClr val="bg1">
                <a:lumMod val="75000"/>
              </a:schemeClr>
            </a:solidFill>
          </p:grpSpPr>
          <p:sp>
            <p:nvSpPr>
              <p:cNvPr id="455" name="Freeform 121">
                <a:extLst>
                  <a:ext uri="{FF2B5EF4-FFF2-40B4-BE49-F238E27FC236}">
                    <a16:creationId xmlns:a16="http://schemas.microsoft.com/office/drawing/2014/main" xmlns="" id="{89E8D8FB-8DE5-4B35-AF15-27FB0A861562}"/>
                  </a:ext>
                </a:extLst>
              </p:cNvPr>
              <p:cNvSpPr>
                <a:spLocks/>
              </p:cNvSpPr>
              <p:nvPr/>
            </p:nvSpPr>
            <p:spPr bwMode="auto">
              <a:xfrm>
                <a:off x="8750017" y="4381500"/>
                <a:ext cx="28" cy="26"/>
              </a:xfrm>
              <a:custGeom>
                <a:avLst/>
                <a:gdLst>
                  <a:gd name="T0" fmla="*/ 0 w 127"/>
                  <a:gd name="T1" fmla="*/ 4 h 123"/>
                  <a:gd name="T2" fmla="*/ 0 w 127"/>
                  <a:gd name="T3" fmla="*/ 0 h 123"/>
                  <a:gd name="T4" fmla="*/ 2 w 127"/>
                  <a:gd name="T5" fmla="*/ 0 h 123"/>
                  <a:gd name="T6" fmla="*/ 3 w 127"/>
                  <a:gd name="T7" fmla="*/ 1 h 123"/>
                  <a:gd name="T8" fmla="*/ 3 w 127"/>
                  <a:gd name="T9" fmla="*/ 2 h 123"/>
                  <a:gd name="T10" fmla="*/ 4 w 127"/>
                  <a:gd name="T11" fmla="*/ 3 h 123"/>
                  <a:gd name="T12" fmla="*/ 4 w 127"/>
                  <a:gd name="T13" fmla="*/ 3 h 123"/>
                  <a:gd name="T14" fmla="*/ 4 w 127"/>
                  <a:gd name="T15" fmla="*/ 3 h 123"/>
                  <a:gd name="T16" fmla="*/ 4 w 127"/>
                  <a:gd name="T17" fmla="*/ 3 h 123"/>
                  <a:gd name="T18" fmla="*/ 5 w 127"/>
                  <a:gd name="T19" fmla="*/ 4 h 123"/>
                  <a:gd name="T20" fmla="*/ 5 w 127"/>
                  <a:gd name="T21" fmla="*/ 4 h 123"/>
                  <a:gd name="T22" fmla="*/ 5 w 127"/>
                  <a:gd name="T23" fmla="*/ 5 h 123"/>
                  <a:gd name="T24" fmla="*/ 6 w 127"/>
                  <a:gd name="T25" fmla="*/ 5 h 123"/>
                  <a:gd name="T26" fmla="*/ 6 w 127"/>
                  <a:gd name="T27" fmla="*/ 5 h 123"/>
                  <a:gd name="T28" fmla="*/ 4 w 127"/>
                  <a:gd name="T29" fmla="*/ 5 h 123"/>
                  <a:gd name="T30" fmla="*/ 3 w 127"/>
                  <a:gd name="T31" fmla="*/ 3 h 123"/>
                  <a:gd name="T32" fmla="*/ 2 w 127"/>
                  <a:gd name="T33" fmla="*/ 3 h 123"/>
                  <a:gd name="T34" fmla="*/ 1 w 127"/>
                  <a:gd name="T35" fmla="*/ 4 h 123"/>
                  <a:gd name="T36" fmla="*/ 2 w 127"/>
                  <a:gd name="T37" fmla="*/ 4 h 123"/>
                  <a:gd name="T38" fmla="*/ 0 w 127"/>
                  <a:gd name="T39" fmla="*/ 4 h 123"/>
                  <a:gd name="T40" fmla="*/ 0 w 127"/>
                  <a:gd name="T41" fmla="*/ 4 h 123"/>
                  <a:gd name="T42" fmla="*/ 0 w 127"/>
                  <a:gd name="T43" fmla="*/ 4 h 12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7"/>
                  <a:gd name="T67" fmla="*/ 0 h 123"/>
                  <a:gd name="T68" fmla="*/ 127 w 127"/>
                  <a:gd name="T69" fmla="*/ 123 h 12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7" h="123">
                    <a:moveTo>
                      <a:pt x="0" y="91"/>
                    </a:moveTo>
                    <a:lnTo>
                      <a:pt x="0" y="0"/>
                    </a:lnTo>
                    <a:lnTo>
                      <a:pt x="35" y="7"/>
                    </a:lnTo>
                    <a:lnTo>
                      <a:pt x="57" y="31"/>
                    </a:lnTo>
                    <a:lnTo>
                      <a:pt x="57" y="39"/>
                    </a:lnTo>
                    <a:lnTo>
                      <a:pt x="90" y="61"/>
                    </a:lnTo>
                    <a:lnTo>
                      <a:pt x="78" y="69"/>
                    </a:lnTo>
                    <a:lnTo>
                      <a:pt x="83" y="69"/>
                    </a:lnTo>
                    <a:lnTo>
                      <a:pt x="90" y="76"/>
                    </a:lnTo>
                    <a:lnTo>
                      <a:pt x="98" y="91"/>
                    </a:lnTo>
                    <a:lnTo>
                      <a:pt x="105" y="91"/>
                    </a:lnTo>
                    <a:lnTo>
                      <a:pt x="105" y="106"/>
                    </a:lnTo>
                    <a:lnTo>
                      <a:pt x="127" y="115"/>
                    </a:lnTo>
                    <a:lnTo>
                      <a:pt x="127" y="123"/>
                    </a:lnTo>
                    <a:lnTo>
                      <a:pt x="83" y="115"/>
                    </a:lnTo>
                    <a:lnTo>
                      <a:pt x="63" y="76"/>
                    </a:lnTo>
                    <a:lnTo>
                      <a:pt x="43" y="76"/>
                    </a:lnTo>
                    <a:lnTo>
                      <a:pt x="21" y="84"/>
                    </a:lnTo>
                    <a:lnTo>
                      <a:pt x="35" y="91"/>
                    </a:lnTo>
                    <a:lnTo>
                      <a:pt x="0" y="91"/>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56" name="Freeform 144">
                <a:extLst>
                  <a:ext uri="{FF2B5EF4-FFF2-40B4-BE49-F238E27FC236}">
                    <a16:creationId xmlns:a16="http://schemas.microsoft.com/office/drawing/2014/main" xmlns="" id="{A9B7E304-C9B5-4326-81F4-2AE530F0E50C}"/>
                  </a:ext>
                </a:extLst>
              </p:cNvPr>
              <p:cNvSpPr>
                <a:spLocks/>
              </p:cNvSpPr>
              <p:nvPr/>
            </p:nvSpPr>
            <p:spPr bwMode="auto">
              <a:xfrm>
                <a:off x="8750037" y="4381504"/>
                <a:ext cx="13" cy="9"/>
              </a:xfrm>
              <a:custGeom>
                <a:avLst/>
                <a:gdLst>
                  <a:gd name="T0" fmla="*/ 0 w 57"/>
                  <a:gd name="T1" fmla="*/ 1 h 40"/>
                  <a:gd name="T2" fmla="*/ 1 w 57"/>
                  <a:gd name="T3" fmla="*/ 2 h 40"/>
                  <a:gd name="T4" fmla="*/ 2 w 57"/>
                  <a:gd name="T5" fmla="*/ 2 h 40"/>
                  <a:gd name="T6" fmla="*/ 3 w 57"/>
                  <a:gd name="T7" fmla="*/ 1 h 40"/>
                  <a:gd name="T8" fmla="*/ 3 w 57"/>
                  <a:gd name="T9" fmla="*/ 0 h 40"/>
                  <a:gd name="T10" fmla="*/ 3 w 57"/>
                  <a:gd name="T11" fmla="*/ 0 h 40"/>
                  <a:gd name="T12" fmla="*/ 3 w 57"/>
                  <a:gd name="T13" fmla="*/ 0 h 40"/>
                  <a:gd name="T14" fmla="*/ 3 w 57"/>
                  <a:gd name="T15" fmla="*/ 1 h 40"/>
                  <a:gd name="T16" fmla="*/ 0 w 57"/>
                  <a:gd name="T17" fmla="*/ 1 h 40"/>
                  <a:gd name="T18" fmla="*/ 0 w 57"/>
                  <a:gd name="T19" fmla="*/ 1 h 40"/>
                  <a:gd name="T20" fmla="*/ 0 w 57"/>
                  <a:gd name="T21" fmla="*/ 1 h 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7"/>
                  <a:gd name="T34" fmla="*/ 0 h 40"/>
                  <a:gd name="T35" fmla="*/ 57 w 57"/>
                  <a:gd name="T36" fmla="*/ 40 h 4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7" h="40">
                    <a:moveTo>
                      <a:pt x="0" y="19"/>
                    </a:moveTo>
                    <a:lnTo>
                      <a:pt x="14" y="40"/>
                    </a:lnTo>
                    <a:lnTo>
                      <a:pt x="36" y="40"/>
                    </a:lnTo>
                    <a:lnTo>
                      <a:pt x="51" y="24"/>
                    </a:lnTo>
                    <a:lnTo>
                      <a:pt x="57" y="10"/>
                    </a:lnTo>
                    <a:lnTo>
                      <a:pt x="57" y="0"/>
                    </a:lnTo>
                    <a:lnTo>
                      <a:pt x="51" y="0"/>
                    </a:lnTo>
                    <a:lnTo>
                      <a:pt x="51" y="19"/>
                    </a:lnTo>
                    <a:lnTo>
                      <a:pt x="0" y="1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57" name="Freeform 145">
                <a:extLst>
                  <a:ext uri="{FF2B5EF4-FFF2-40B4-BE49-F238E27FC236}">
                    <a16:creationId xmlns:a16="http://schemas.microsoft.com/office/drawing/2014/main" xmlns="" id="{F56FFA50-FD45-45D2-AF1E-3BE4B2DDDC33}"/>
                  </a:ext>
                </a:extLst>
              </p:cNvPr>
              <p:cNvSpPr>
                <a:spLocks/>
              </p:cNvSpPr>
              <p:nvPr/>
            </p:nvSpPr>
            <p:spPr bwMode="auto">
              <a:xfrm>
                <a:off x="8750058" y="4381508"/>
                <a:ext cx="5" cy="6"/>
              </a:xfrm>
              <a:custGeom>
                <a:avLst/>
                <a:gdLst>
                  <a:gd name="T0" fmla="*/ 0 w 23"/>
                  <a:gd name="T1" fmla="*/ 0 h 29"/>
                  <a:gd name="T2" fmla="*/ 0 w 23"/>
                  <a:gd name="T3" fmla="*/ 1 h 29"/>
                  <a:gd name="T4" fmla="*/ 1 w 23"/>
                  <a:gd name="T5" fmla="*/ 1 h 29"/>
                  <a:gd name="T6" fmla="*/ 0 w 23"/>
                  <a:gd name="T7" fmla="*/ 0 h 29"/>
                  <a:gd name="T8" fmla="*/ 0 w 23"/>
                  <a:gd name="T9" fmla="*/ 0 h 29"/>
                  <a:gd name="T10" fmla="*/ 0 w 23"/>
                  <a:gd name="T11" fmla="*/ 0 h 29"/>
                  <a:gd name="T12" fmla="*/ 0 60000 65536"/>
                  <a:gd name="T13" fmla="*/ 0 60000 65536"/>
                  <a:gd name="T14" fmla="*/ 0 60000 65536"/>
                  <a:gd name="T15" fmla="*/ 0 60000 65536"/>
                  <a:gd name="T16" fmla="*/ 0 60000 65536"/>
                  <a:gd name="T17" fmla="*/ 0 60000 65536"/>
                  <a:gd name="T18" fmla="*/ 0 w 23"/>
                  <a:gd name="T19" fmla="*/ 0 h 29"/>
                  <a:gd name="T20" fmla="*/ 23 w 23"/>
                  <a:gd name="T21" fmla="*/ 29 h 29"/>
                </a:gdLst>
                <a:ahLst/>
                <a:cxnLst>
                  <a:cxn ang="T12">
                    <a:pos x="T0" y="T1"/>
                  </a:cxn>
                  <a:cxn ang="T13">
                    <a:pos x="T2" y="T3"/>
                  </a:cxn>
                  <a:cxn ang="T14">
                    <a:pos x="T4" y="T5"/>
                  </a:cxn>
                  <a:cxn ang="T15">
                    <a:pos x="T6" y="T7"/>
                  </a:cxn>
                  <a:cxn ang="T16">
                    <a:pos x="T8" y="T9"/>
                  </a:cxn>
                  <a:cxn ang="T17">
                    <a:pos x="T10" y="T11"/>
                  </a:cxn>
                </a:cxnLst>
                <a:rect l="T18" t="T19" r="T20" b="T21"/>
                <a:pathLst>
                  <a:path w="23" h="29">
                    <a:moveTo>
                      <a:pt x="0" y="0"/>
                    </a:moveTo>
                    <a:lnTo>
                      <a:pt x="6" y="29"/>
                    </a:lnTo>
                    <a:lnTo>
                      <a:pt x="23" y="22"/>
                    </a:lnTo>
                    <a:lnTo>
                      <a:pt x="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grpSp>
          <p:nvGrpSpPr>
            <p:cNvPr id="347" name="S_CHN">
              <a:extLst>
                <a:ext uri="{FF2B5EF4-FFF2-40B4-BE49-F238E27FC236}">
                  <a16:creationId xmlns:a16="http://schemas.microsoft.com/office/drawing/2014/main" xmlns="" id="{ADE32F6C-F7BD-42FC-A17A-5B1C3A3D2022}"/>
                </a:ext>
              </a:extLst>
            </p:cNvPr>
            <p:cNvGrpSpPr>
              <a:grpSpLocks/>
            </p:cNvGrpSpPr>
            <p:nvPr/>
          </p:nvGrpSpPr>
          <p:grpSpPr bwMode="auto">
            <a:xfrm>
              <a:off x="7069162" y="2390775"/>
              <a:ext cx="1728608" cy="1352550"/>
              <a:chOff x="6841125" y="2390775"/>
              <a:chExt cx="180" cy="142"/>
            </a:xfrm>
            <a:solidFill>
              <a:schemeClr val="bg1">
                <a:lumMod val="75000"/>
              </a:schemeClr>
            </a:solidFill>
          </p:grpSpPr>
          <p:sp>
            <p:nvSpPr>
              <p:cNvPr id="453" name="Freeform 124">
                <a:extLst>
                  <a:ext uri="{FF2B5EF4-FFF2-40B4-BE49-F238E27FC236}">
                    <a16:creationId xmlns:a16="http://schemas.microsoft.com/office/drawing/2014/main" xmlns="" id="{5F097423-306E-4618-80C4-2F6E4184596E}"/>
                  </a:ext>
                </a:extLst>
              </p:cNvPr>
              <p:cNvSpPr>
                <a:spLocks/>
              </p:cNvSpPr>
              <p:nvPr/>
            </p:nvSpPr>
            <p:spPr bwMode="auto">
              <a:xfrm>
                <a:off x="6841229" y="2390912"/>
                <a:ext cx="8" cy="5"/>
              </a:xfrm>
              <a:custGeom>
                <a:avLst/>
                <a:gdLst>
                  <a:gd name="T0" fmla="*/ 0 w 37"/>
                  <a:gd name="T1" fmla="*/ 0 h 25"/>
                  <a:gd name="T2" fmla="*/ 0 w 37"/>
                  <a:gd name="T3" fmla="*/ 1 h 25"/>
                  <a:gd name="T4" fmla="*/ 1 w 37"/>
                  <a:gd name="T5" fmla="*/ 1 h 25"/>
                  <a:gd name="T6" fmla="*/ 1 w 37"/>
                  <a:gd name="T7" fmla="*/ 1 h 25"/>
                  <a:gd name="T8" fmla="*/ 2 w 37"/>
                  <a:gd name="T9" fmla="*/ 0 h 25"/>
                  <a:gd name="T10" fmla="*/ 0 w 37"/>
                  <a:gd name="T11" fmla="*/ 0 h 25"/>
                  <a:gd name="T12" fmla="*/ 0 w 37"/>
                  <a:gd name="T13" fmla="*/ 0 h 25"/>
                  <a:gd name="T14" fmla="*/ 0 w 37"/>
                  <a:gd name="T15" fmla="*/ 0 h 25"/>
                  <a:gd name="T16" fmla="*/ 0 w 37"/>
                  <a:gd name="T17" fmla="*/ 0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
                  <a:gd name="T28" fmla="*/ 0 h 25"/>
                  <a:gd name="T29" fmla="*/ 37 w 37"/>
                  <a:gd name="T30" fmla="*/ 25 h 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 h="25">
                    <a:moveTo>
                      <a:pt x="0" y="5"/>
                    </a:moveTo>
                    <a:lnTo>
                      <a:pt x="0" y="22"/>
                    </a:lnTo>
                    <a:lnTo>
                      <a:pt x="15" y="25"/>
                    </a:lnTo>
                    <a:lnTo>
                      <a:pt x="20" y="22"/>
                    </a:lnTo>
                    <a:lnTo>
                      <a:pt x="37" y="0"/>
                    </a:lnTo>
                    <a:lnTo>
                      <a:pt x="9" y="0"/>
                    </a:lnTo>
                    <a:lnTo>
                      <a:pt x="0" y="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54" name="Freeform 123">
                <a:extLst>
                  <a:ext uri="{FF2B5EF4-FFF2-40B4-BE49-F238E27FC236}">
                    <a16:creationId xmlns:a16="http://schemas.microsoft.com/office/drawing/2014/main" xmlns="" id="{8CD6DD19-C597-4E49-938C-25D625383AA4}"/>
                  </a:ext>
                </a:extLst>
              </p:cNvPr>
              <p:cNvSpPr>
                <a:spLocks/>
              </p:cNvSpPr>
              <p:nvPr/>
            </p:nvSpPr>
            <p:spPr bwMode="auto">
              <a:xfrm>
                <a:off x="6841125" y="2390775"/>
                <a:ext cx="180" cy="135"/>
              </a:xfrm>
              <a:custGeom>
                <a:avLst/>
                <a:gdLst>
                  <a:gd name="T0" fmla="*/ 10 w 817"/>
                  <a:gd name="T1" fmla="*/ 6 h 618"/>
                  <a:gd name="T2" fmla="*/ 11 w 817"/>
                  <a:gd name="T3" fmla="*/ 9 h 618"/>
                  <a:gd name="T4" fmla="*/ 17 w 817"/>
                  <a:gd name="T5" fmla="*/ 11 h 618"/>
                  <a:gd name="T6" fmla="*/ 22 w 817"/>
                  <a:gd name="T7" fmla="*/ 11 h 618"/>
                  <a:gd name="T8" fmla="*/ 24 w 817"/>
                  <a:gd name="T9" fmla="*/ 10 h 618"/>
                  <a:gd name="T10" fmla="*/ 27 w 817"/>
                  <a:gd name="T11" fmla="*/ 8 h 618"/>
                  <a:gd name="T12" fmla="*/ 29 w 817"/>
                  <a:gd name="T13" fmla="*/ 6 h 618"/>
                  <a:gd name="T14" fmla="*/ 27 w 817"/>
                  <a:gd name="T15" fmla="*/ 6 h 618"/>
                  <a:gd name="T16" fmla="*/ 29 w 817"/>
                  <a:gd name="T17" fmla="*/ 4 h 618"/>
                  <a:gd name="T18" fmla="*/ 31 w 817"/>
                  <a:gd name="T19" fmla="*/ 1 h 618"/>
                  <a:gd name="T20" fmla="*/ 31 w 817"/>
                  <a:gd name="T21" fmla="*/ 0 h 618"/>
                  <a:gd name="T22" fmla="*/ 34 w 817"/>
                  <a:gd name="T23" fmla="*/ 1 h 618"/>
                  <a:gd name="T24" fmla="*/ 37 w 817"/>
                  <a:gd name="T25" fmla="*/ 5 h 618"/>
                  <a:gd name="T26" fmla="*/ 40 w 817"/>
                  <a:gd name="T27" fmla="*/ 5 h 618"/>
                  <a:gd name="T28" fmla="*/ 38 w 817"/>
                  <a:gd name="T29" fmla="*/ 9 h 618"/>
                  <a:gd name="T30" fmla="*/ 37 w 817"/>
                  <a:gd name="T31" fmla="*/ 11 h 618"/>
                  <a:gd name="T32" fmla="*/ 35 w 817"/>
                  <a:gd name="T33" fmla="*/ 12 h 618"/>
                  <a:gd name="T34" fmla="*/ 33 w 817"/>
                  <a:gd name="T35" fmla="*/ 14 h 618"/>
                  <a:gd name="T36" fmla="*/ 31 w 817"/>
                  <a:gd name="T37" fmla="*/ 15 h 618"/>
                  <a:gd name="T38" fmla="*/ 31 w 817"/>
                  <a:gd name="T39" fmla="*/ 12 h 618"/>
                  <a:gd name="T40" fmla="*/ 29 w 817"/>
                  <a:gd name="T41" fmla="*/ 15 h 618"/>
                  <a:gd name="T42" fmla="*/ 32 w 817"/>
                  <a:gd name="T43" fmla="*/ 16 h 618"/>
                  <a:gd name="T44" fmla="*/ 31 w 817"/>
                  <a:gd name="T45" fmla="*/ 17 h 618"/>
                  <a:gd name="T46" fmla="*/ 31 w 817"/>
                  <a:gd name="T47" fmla="*/ 20 h 618"/>
                  <a:gd name="T48" fmla="*/ 31 w 817"/>
                  <a:gd name="T49" fmla="*/ 22 h 618"/>
                  <a:gd name="T50" fmla="*/ 31 w 817"/>
                  <a:gd name="T51" fmla="*/ 24 h 618"/>
                  <a:gd name="T52" fmla="*/ 30 w 817"/>
                  <a:gd name="T53" fmla="*/ 25 h 618"/>
                  <a:gd name="T54" fmla="*/ 29 w 817"/>
                  <a:gd name="T55" fmla="*/ 26 h 618"/>
                  <a:gd name="T56" fmla="*/ 27 w 817"/>
                  <a:gd name="T57" fmla="*/ 28 h 618"/>
                  <a:gd name="T58" fmla="*/ 26 w 817"/>
                  <a:gd name="T59" fmla="*/ 28 h 618"/>
                  <a:gd name="T60" fmla="*/ 24 w 817"/>
                  <a:gd name="T61" fmla="*/ 28 h 618"/>
                  <a:gd name="T62" fmla="*/ 19 w 817"/>
                  <a:gd name="T63" fmla="*/ 28 h 618"/>
                  <a:gd name="T64" fmla="*/ 18 w 817"/>
                  <a:gd name="T65" fmla="*/ 28 h 618"/>
                  <a:gd name="T66" fmla="*/ 18 w 817"/>
                  <a:gd name="T67" fmla="*/ 28 h 618"/>
                  <a:gd name="T68" fmla="*/ 17 w 817"/>
                  <a:gd name="T69" fmla="*/ 27 h 618"/>
                  <a:gd name="T70" fmla="*/ 16 w 817"/>
                  <a:gd name="T71" fmla="*/ 24 h 618"/>
                  <a:gd name="T72" fmla="*/ 15 w 817"/>
                  <a:gd name="T73" fmla="*/ 23 h 618"/>
                  <a:gd name="T74" fmla="*/ 10 w 817"/>
                  <a:gd name="T75" fmla="*/ 24 h 618"/>
                  <a:gd name="T76" fmla="*/ 8 w 817"/>
                  <a:gd name="T77" fmla="*/ 24 h 618"/>
                  <a:gd name="T78" fmla="*/ 5 w 817"/>
                  <a:gd name="T79" fmla="*/ 22 h 618"/>
                  <a:gd name="T80" fmla="*/ 4 w 817"/>
                  <a:gd name="T81" fmla="*/ 20 h 618"/>
                  <a:gd name="T82" fmla="*/ 4 w 817"/>
                  <a:gd name="T83" fmla="*/ 17 h 618"/>
                  <a:gd name="T84" fmla="*/ 2 w 817"/>
                  <a:gd name="T85" fmla="*/ 17 h 618"/>
                  <a:gd name="T86" fmla="*/ 1 w 817"/>
                  <a:gd name="T87" fmla="*/ 15 h 618"/>
                  <a:gd name="T88" fmla="*/ 1 w 817"/>
                  <a:gd name="T89" fmla="*/ 13 h 618"/>
                  <a:gd name="T90" fmla="*/ 3 w 817"/>
                  <a:gd name="T91" fmla="*/ 12 h 618"/>
                  <a:gd name="T92" fmla="*/ 4 w 817"/>
                  <a:gd name="T93" fmla="*/ 9 h 618"/>
                  <a:gd name="T94" fmla="*/ 6 w 817"/>
                  <a:gd name="T95" fmla="*/ 7 h 618"/>
                  <a:gd name="T96" fmla="*/ 8 w 817"/>
                  <a:gd name="T97" fmla="*/ 5 h 61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17"/>
                  <a:gd name="T148" fmla="*/ 0 h 618"/>
                  <a:gd name="T149" fmla="*/ 817 w 817"/>
                  <a:gd name="T150" fmla="*/ 618 h 61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17" h="618">
                    <a:moveTo>
                      <a:pt x="172" y="104"/>
                    </a:moveTo>
                    <a:lnTo>
                      <a:pt x="185" y="97"/>
                    </a:lnTo>
                    <a:lnTo>
                      <a:pt x="199" y="126"/>
                    </a:lnTo>
                    <a:lnTo>
                      <a:pt x="222" y="126"/>
                    </a:lnTo>
                    <a:lnTo>
                      <a:pt x="227" y="141"/>
                    </a:lnTo>
                    <a:lnTo>
                      <a:pt x="227" y="179"/>
                    </a:lnTo>
                    <a:lnTo>
                      <a:pt x="276" y="201"/>
                    </a:lnTo>
                    <a:lnTo>
                      <a:pt x="306" y="225"/>
                    </a:lnTo>
                    <a:lnTo>
                      <a:pt x="355" y="225"/>
                    </a:lnTo>
                    <a:lnTo>
                      <a:pt x="385" y="247"/>
                    </a:lnTo>
                    <a:lnTo>
                      <a:pt x="420" y="253"/>
                    </a:lnTo>
                    <a:lnTo>
                      <a:pt x="447" y="232"/>
                    </a:lnTo>
                    <a:lnTo>
                      <a:pt x="484" y="232"/>
                    </a:lnTo>
                    <a:lnTo>
                      <a:pt x="512" y="208"/>
                    </a:lnTo>
                    <a:lnTo>
                      <a:pt x="505" y="201"/>
                    </a:lnTo>
                    <a:lnTo>
                      <a:pt x="519" y="179"/>
                    </a:lnTo>
                    <a:lnTo>
                      <a:pt x="534" y="188"/>
                    </a:lnTo>
                    <a:lnTo>
                      <a:pt x="562" y="171"/>
                    </a:lnTo>
                    <a:lnTo>
                      <a:pt x="574" y="151"/>
                    </a:lnTo>
                    <a:lnTo>
                      <a:pt x="611" y="151"/>
                    </a:lnTo>
                    <a:lnTo>
                      <a:pt x="604" y="132"/>
                    </a:lnTo>
                    <a:lnTo>
                      <a:pt x="596" y="126"/>
                    </a:lnTo>
                    <a:lnTo>
                      <a:pt x="574" y="132"/>
                    </a:lnTo>
                    <a:lnTo>
                      <a:pt x="562" y="132"/>
                    </a:lnTo>
                    <a:lnTo>
                      <a:pt x="562" y="97"/>
                    </a:lnTo>
                    <a:lnTo>
                      <a:pt x="569" y="80"/>
                    </a:lnTo>
                    <a:lnTo>
                      <a:pt x="591" y="89"/>
                    </a:lnTo>
                    <a:lnTo>
                      <a:pt x="611" y="80"/>
                    </a:lnTo>
                    <a:lnTo>
                      <a:pt x="619" y="42"/>
                    </a:lnTo>
                    <a:lnTo>
                      <a:pt x="631" y="28"/>
                    </a:lnTo>
                    <a:lnTo>
                      <a:pt x="631" y="21"/>
                    </a:lnTo>
                    <a:lnTo>
                      <a:pt x="619" y="21"/>
                    </a:lnTo>
                    <a:lnTo>
                      <a:pt x="631" y="8"/>
                    </a:lnTo>
                    <a:lnTo>
                      <a:pt x="661" y="0"/>
                    </a:lnTo>
                    <a:lnTo>
                      <a:pt x="691" y="8"/>
                    </a:lnTo>
                    <a:lnTo>
                      <a:pt x="705" y="21"/>
                    </a:lnTo>
                    <a:lnTo>
                      <a:pt x="725" y="89"/>
                    </a:lnTo>
                    <a:lnTo>
                      <a:pt x="740" y="89"/>
                    </a:lnTo>
                    <a:lnTo>
                      <a:pt x="769" y="104"/>
                    </a:lnTo>
                    <a:lnTo>
                      <a:pt x="769" y="126"/>
                    </a:lnTo>
                    <a:lnTo>
                      <a:pt x="782" y="126"/>
                    </a:lnTo>
                    <a:lnTo>
                      <a:pt x="817" y="110"/>
                    </a:lnTo>
                    <a:lnTo>
                      <a:pt x="817" y="132"/>
                    </a:lnTo>
                    <a:lnTo>
                      <a:pt x="787" y="188"/>
                    </a:lnTo>
                    <a:lnTo>
                      <a:pt x="782" y="179"/>
                    </a:lnTo>
                    <a:lnTo>
                      <a:pt x="769" y="188"/>
                    </a:lnTo>
                    <a:lnTo>
                      <a:pt x="775" y="216"/>
                    </a:lnTo>
                    <a:lnTo>
                      <a:pt x="769" y="232"/>
                    </a:lnTo>
                    <a:lnTo>
                      <a:pt x="755" y="232"/>
                    </a:lnTo>
                    <a:lnTo>
                      <a:pt x="740" y="247"/>
                    </a:lnTo>
                    <a:lnTo>
                      <a:pt x="733" y="247"/>
                    </a:lnTo>
                    <a:lnTo>
                      <a:pt x="725" y="253"/>
                    </a:lnTo>
                    <a:lnTo>
                      <a:pt x="718" y="253"/>
                    </a:lnTo>
                    <a:lnTo>
                      <a:pt x="683" y="284"/>
                    </a:lnTo>
                    <a:lnTo>
                      <a:pt x="683" y="292"/>
                    </a:lnTo>
                    <a:lnTo>
                      <a:pt x="661" y="292"/>
                    </a:lnTo>
                    <a:lnTo>
                      <a:pt x="638" y="307"/>
                    </a:lnTo>
                    <a:lnTo>
                      <a:pt x="638" y="292"/>
                    </a:lnTo>
                    <a:lnTo>
                      <a:pt x="646" y="270"/>
                    </a:lnTo>
                    <a:lnTo>
                      <a:pt x="638" y="263"/>
                    </a:lnTo>
                    <a:lnTo>
                      <a:pt x="604" y="300"/>
                    </a:lnTo>
                    <a:lnTo>
                      <a:pt x="596" y="300"/>
                    </a:lnTo>
                    <a:lnTo>
                      <a:pt x="591" y="307"/>
                    </a:lnTo>
                    <a:lnTo>
                      <a:pt x="611" y="339"/>
                    </a:lnTo>
                    <a:lnTo>
                      <a:pt x="631" y="331"/>
                    </a:lnTo>
                    <a:lnTo>
                      <a:pt x="653" y="339"/>
                    </a:lnTo>
                    <a:lnTo>
                      <a:pt x="653" y="346"/>
                    </a:lnTo>
                    <a:lnTo>
                      <a:pt x="646" y="339"/>
                    </a:lnTo>
                    <a:lnTo>
                      <a:pt x="631" y="346"/>
                    </a:lnTo>
                    <a:lnTo>
                      <a:pt x="611" y="373"/>
                    </a:lnTo>
                    <a:lnTo>
                      <a:pt x="619" y="381"/>
                    </a:lnTo>
                    <a:lnTo>
                      <a:pt x="631" y="420"/>
                    </a:lnTo>
                    <a:lnTo>
                      <a:pt x="646" y="428"/>
                    </a:lnTo>
                    <a:lnTo>
                      <a:pt x="638" y="428"/>
                    </a:lnTo>
                    <a:lnTo>
                      <a:pt x="646" y="452"/>
                    </a:lnTo>
                    <a:lnTo>
                      <a:pt x="619" y="457"/>
                    </a:lnTo>
                    <a:lnTo>
                      <a:pt x="646" y="457"/>
                    </a:lnTo>
                    <a:lnTo>
                      <a:pt x="638" y="494"/>
                    </a:lnTo>
                    <a:lnTo>
                      <a:pt x="619" y="511"/>
                    </a:lnTo>
                    <a:lnTo>
                      <a:pt x="611" y="511"/>
                    </a:lnTo>
                    <a:lnTo>
                      <a:pt x="611" y="532"/>
                    </a:lnTo>
                    <a:lnTo>
                      <a:pt x="604" y="549"/>
                    </a:lnTo>
                    <a:lnTo>
                      <a:pt x="596" y="549"/>
                    </a:lnTo>
                    <a:lnTo>
                      <a:pt x="596" y="556"/>
                    </a:lnTo>
                    <a:lnTo>
                      <a:pt x="569" y="579"/>
                    </a:lnTo>
                    <a:lnTo>
                      <a:pt x="547" y="579"/>
                    </a:lnTo>
                    <a:lnTo>
                      <a:pt x="547" y="586"/>
                    </a:lnTo>
                    <a:lnTo>
                      <a:pt x="534" y="579"/>
                    </a:lnTo>
                    <a:lnTo>
                      <a:pt x="534" y="586"/>
                    </a:lnTo>
                    <a:lnTo>
                      <a:pt x="527" y="586"/>
                    </a:lnTo>
                    <a:lnTo>
                      <a:pt x="490" y="601"/>
                    </a:lnTo>
                    <a:lnTo>
                      <a:pt x="484" y="618"/>
                    </a:lnTo>
                    <a:lnTo>
                      <a:pt x="484" y="595"/>
                    </a:lnTo>
                    <a:lnTo>
                      <a:pt x="442" y="595"/>
                    </a:lnTo>
                    <a:lnTo>
                      <a:pt x="442" y="579"/>
                    </a:lnTo>
                    <a:lnTo>
                      <a:pt x="392" y="586"/>
                    </a:lnTo>
                    <a:lnTo>
                      <a:pt x="385" y="579"/>
                    </a:lnTo>
                    <a:lnTo>
                      <a:pt x="385" y="586"/>
                    </a:lnTo>
                    <a:lnTo>
                      <a:pt x="378" y="586"/>
                    </a:lnTo>
                    <a:lnTo>
                      <a:pt x="378" y="601"/>
                    </a:lnTo>
                    <a:lnTo>
                      <a:pt x="363" y="601"/>
                    </a:lnTo>
                    <a:lnTo>
                      <a:pt x="363" y="595"/>
                    </a:lnTo>
                    <a:lnTo>
                      <a:pt x="355" y="595"/>
                    </a:lnTo>
                    <a:lnTo>
                      <a:pt x="341" y="586"/>
                    </a:lnTo>
                    <a:lnTo>
                      <a:pt x="341" y="573"/>
                    </a:lnTo>
                    <a:lnTo>
                      <a:pt x="333" y="556"/>
                    </a:lnTo>
                    <a:lnTo>
                      <a:pt x="320" y="556"/>
                    </a:lnTo>
                    <a:lnTo>
                      <a:pt x="333" y="511"/>
                    </a:lnTo>
                    <a:lnTo>
                      <a:pt x="320" y="494"/>
                    </a:lnTo>
                    <a:lnTo>
                      <a:pt x="315" y="494"/>
                    </a:lnTo>
                    <a:lnTo>
                      <a:pt x="298" y="474"/>
                    </a:lnTo>
                    <a:lnTo>
                      <a:pt x="276" y="474"/>
                    </a:lnTo>
                    <a:lnTo>
                      <a:pt x="234" y="494"/>
                    </a:lnTo>
                    <a:lnTo>
                      <a:pt x="212" y="494"/>
                    </a:lnTo>
                    <a:lnTo>
                      <a:pt x="199" y="505"/>
                    </a:lnTo>
                    <a:lnTo>
                      <a:pt x="192" y="494"/>
                    </a:lnTo>
                    <a:lnTo>
                      <a:pt x="157" y="494"/>
                    </a:lnTo>
                    <a:lnTo>
                      <a:pt x="135" y="474"/>
                    </a:lnTo>
                    <a:lnTo>
                      <a:pt x="127" y="474"/>
                    </a:lnTo>
                    <a:lnTo>
                      <a:pt x="107" y="457"/>
                    </a:lnTo>
                    <a:lnTo>
                      <a:pt x="62" y="452"/>
                    </a:lnTo>
                    <a:lnTo>
                      <a:pt x="56" y="420"/>
                    </a:lnTo>
                    <a:lnTo>
                      <a:pt x="72" y="420"/>
                    </a:lnTo>
                    <a:lnTo>
                      <a:pt x="62" y="405"/>
                    </a:lnTo>
                    <a:lnTo>
                      <a:pt x="85" y="381"/>
                    </a:lnTo>
                    <a:lnTo>
                      <a:pt x="85" y="366"/>
                    </a:lnTo>
                    <a:lnTo>
                      <a:pt x="72" y="353"/>
                    </a:lnTo>
                    <a:lnTo>
                      <a:pt x="50" y="366"/>
                    </a:lnTo>
                    <a:lnTo>
                      <a:pt x="36" y="353"/>
                    </a:lnTo>
                    <a:lnTo>
                      <a:pt x="8" y="339"/>
                    </a:lnTo>
                    <a:lnTo>
                      <a:pt x="15" y="339"/>
                    </a:lnTo>
                    <a:lnTo>
                      <a:pt x="15" y="307"/>
                    </a:lnTo>
                    <a:lnTo>
                      <a:pt x="0" y="307"/>
                    </a:lnTo>
                    <a:lnTo>
                      <a:pt x="0" y="284"/>
                    </a:lnTo>
                    <a:lnTo>
                      <a:pt x="15" y="270"/>
                    </a:lnTo>
                    <a:lnTo>
                      <a:pt x="36" y="270"/>
                    </a:lnTo>
                    <a:lnTo>
                      <a:pt x="43" y="263"/>
                    </a:lnTo>
                    <a:lnTo>
                      <a:pt x="56" y="263"/>
                    </a:lnTo>
                    <a:lnTo>
                      <a:pt x="85" y="247"/>
                    </a:lnTo>
                    <a:lnTo>
                      <a:pt x="93" y="225"/>
                    </a:lnTo>
                    <a:lnTo>
                      <a:pt x="85" y="188"/>
                    </a:lnTo>
                    <a:lnTo>
                      <a:pt x="85" y="179"/>
                    </a:lnTo>
                    <a:lnTo>
                      <a:pt x="107" y="179"/>
                    </a:lnTo>
                    <a:lnTo>
                      <a:pt x="113" y="141"/>
                    </a:lnTo>
                    <a:lnTo>
                      <a:pt x="150" y="141"/>
                    </a:lnTo>
                    <a:lnTo>
                      <a:pt x="157" y="110"/>
                    </a:lnTo>
                    <a:lnTo>
                      <a:pt x="172" y="104"/>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sp>
          <p:nvSpPr>
            <p:cNvPr id="348" name="S_KAZ">
              <a:extLst>
                <a:ext uri="{FF2B5EF4-FFF2-40B4-BE49-F238E27FC236}">
                  <a16:creationId xmlns:a16="http://schemas.microsoft.com/office/drawing/2014/main" xmlns="" id="{8D06542C-5C14-472F-BF9A-1AFCB2ADAA6E}"/>
                </a:ext>
              </a:extLst>
            </p:cNvPr>
            <p:cNvSpPr>
              <a:spLocks/>
            </p:cNvSpPr>
            <p:nvPr/>
          </p:nvSpPr>
          <p:spPr bwMode="auto">
            <a:xfrm>
              <a:off x="6061172" y="2276475"/>
              <a:ext cx="1168999" cy="657225"/>
            </a:xfrm>
            <a:custGeom>
              <a:avLst/>
              <a:gdLst>
                <a:gd name="T0" fmla="*/ 2147483647 w 554"/>
                <a:gd name="T1" fmla="*/ 2147483647 h 319"/>
                <a:gd name="T2" fmla="*/ 2147483647 w 554"/>
                <a:gd name="T3" fmla="*/ 2147483647 h 319"/>
                <a:gd name="T4" fmla="*/ 2147483647 w 554"/>
                <a:gd name="T5" fmla="*/ 2147483647 h 319"/>
                <a:gd name="T6" fmla="*/ 2147483647 w 554"/>
                <a:gd name="T7" fmla="*/ 2147483647 h 319"/>
                <a:gd name="T8" fmla="*/ 2147483647 w 554"/>
                <a:gd name="T9" fmla="*/ 2147483647 h 319"/>
                <a:gd name="T10" fmla="*/ 2147483647 w 554"/>
                <a:gd name="T11" fmla="*/ 2147483647 h 319"/>
                <a:gd name="T12" fmla="*/ 2147483647 w 554"/>
                <a:gd name="T13" fmla="*/ 2147483647 h 319"/>
                <a:gd name="T14" fmla="*/ 2147483647 w 554"/>
                <a:gd name="T15" fmla="*/ 2147483647 h 319"/>
                <a:gd name="T16" fmla="*/ 2147483647 w 554"/>
                <a:gd name="T17" fmla="*/ 2147483647 h 319"/>
                <a:gd name="T18" fmla="*/ 2147483647 w 554"/>
                <a:gd name="T19" fmla="*/ 2147483647 h 319"/>
                <a:gd name="T20" fmla="*/ 2147483647 w 554"/>
                <a:gd name="T21" fmla="*/ 2147483647 h 319"/>
                <a:gd name="T22" fmla="*/ 2147483647 w 554"/>
                <a:gd name="T23" fmla="*/ 2147483647 h 319"/>
                <a:gd name="T24" fmla="*/ 2147483647 w 554"/>
                <a:gd name="T25" fmla="*/ 2147483647 h 319"/>
                <a:gd name="T26" fmla="*/ 2147483647 w 554"/>
                <a:gd name="T27" fmla="*/ 2147483647 h 319"/>
                <a:gd name="T28" fmla="*/ 2147483647 w 554"/>
                <a:gd name="T29" fmla="*/ 2147483647 h 319"/>
                <a:gd name="T30" fmla="*/ 2147483647 w 554"/>
                <a:gd name="T31" fmla="*/ 2147483647 h 319"/>
                <a:gd name="T32" fmla="*/ 2147483647 w 554"/>
                <a:gd name="T33" fmla="*/ 2147483647 h 319"/>
                <a:gd name="T34" fmla="*/ 2147483647 w 554"/>
                <a:gd name="T35" fmla="*/ 2147483647 h 319"/>
                <a:gd name="T36" fmla="*/ 2147483647 w 554"/>
                <a:gd name="T37" fmla="*/ 2147483647 h 319"/>
                <a:gd name="T38" fmla="*/ 2147483647 w 554"/>
                <a:gd name="T39" fmla="*/ 2147483647 h 319"/>
                <a:gd name="T40" fmla="*/ 2147483647 w 554"/>
                <a:gd name="T41" fmla="*/ 2147483647 h 319"/>
                <a:gd name="T42" fmla="*/ 2147483647 w 554"/>
                <a:gd name="T43" fmla="*/ 2147483647 h 319"/>
                <a:gd name="T44" fmla="*/ 2147483647 w 554"/>
                <a:gd name="T45" fmla="*/ 2147483647 h 319"/>
                <a:gd name="T46" fmla="*/ 2147483647 w 554"/>
                <a:gd name="T47" fmla="*/ 2147483647 h 319"/>
                <a:gd name="T48" fmla="*/ 2147483647 w 554"/>
                <a:gd name="T49" fmla="*/ 2147483647 h 319"/>
                <a:gd name="T50" fmla="*/ 2147483647 w 554"/>
                <a:gd name="T51" fmla="*/ 2147483647 h 319"/>
                <a:gd name="T52" fmla="*/ 2147483647 w 554"/>
                <a:gd name="T53" fmla="*/ 2147483647 h 319"/>
                <a:gd name="T54" fmla="*/ 2147483647 w 554"/>
                <a:gd name="T55" fmla="*/ 2147483647 h 319"/>
                <a:gd name="T56" fmla="*/ 2147483647 w 554"/>
                <a:gd name="T57" fmla="*/ 2147483647 h 319"/>
                <a:gd name="T58" fmla="*/ 2147483647 w 554"/>
                <a:gd name="T59" fmla="*/ 2147483647 h 319"/>
                <a:gd name="T60" fmla="*/ 2147483647 w 554"/>
                <a:gd name="T61" fmla="*/ 2147483647 h 319"/>
                <a:gd name="T62" fmla="*/ 2147483647 w 554"/>
                <a:gd name="T63" fmla="*/ 2147483647 h 319"/>
                <a:gd name="T64" fmla="*/ 2147483647 w 554"/>
                <a:gd name="T65" fmla="*/ 2147483647 h 319"/>
                <a:gd name="T66" fmla="*/ 2147483647 w 554"/>
                <a:gd name="T67" fmla="*/ 0 h 319"/>
                <a:gd name="T68" fmla="*/ 2147483647 w 554"/>
                <a:gd name="T69" fmla="*/ 2147483647 h 319"/>
                <a:gd name="T70" fmla="*/ 2147483647 w 554"/>
                <a:gd name="T71" fmla="*/ 2147483647 h 319"/>
                <a:gd name="T72" fmla="*/ 2147483647 w 554"/>
                <a:gd name="T73" fmla="*/ 2147483647 h 319"/>
                <a:gd name="T74" fmla="*/ 2147483647 w 554"/>
                <a:gd name="T75" fmla="*/ 2147483647 h 319"/>
                <a:gd name="T76" fmla="*/ 2147483647 w 554"/>
                <a:gd name="T77" fmla="*/ 2147483647 h 319"/>
                <a:gd name="T78" fmla="*/ 2147483647 w 554"/>
                <a:gd name="T79" fmla="*/ 2147483647 h 319"/>
                <a:gd name="T80" fmla="*/ 2147483647 w 554"/>
                <a:gd name="T81" fmla="*/ 2147483647 h 319"/>
                <a:gd name="T82" fmla="*/ 2147483647 w 554"/>
                <a:gd name="T83" fmla="*/ 2147483647 h 319"/>
                <a:gd name="T84" fmla="*/ 2147483647 w 554"/>
                <a:gd name="T85" fmla="*/ 2147483647 h 319"/>
                <a:gd name="T86" fmla="*/ 2147483647 w 554"/>
                <a:gd name="T87" fmla="*/ 2147483647 h 31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54"/>
                <a:gd name="T133" fmla="*/ 0 h 319"/>
                <a:gd name="T134" fmla="*/ 554 w 554"/>
                <a:gd name="T135" fmla="*/ 319 h 31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54" h="319">
                  <a:moveTo>
                    <a:pt x="541" y="160"/>
                  </a:moveTo>
                  <a:lnTo>
                    <a:pt x="528" y="166"/>
                  </a:lnTo>
                  <a:lnTo>
                    <a:pt x="519" y="197"/>
                  </a:lnTo>
                  <a:lnTo>
                    <a:pt x="484" y="197"/>
                  </a:lnTo>
                  <a:lnTo>
                    <a:pt x="477" y="235"/>
                  </a:lnTo>
                  <a:lnTo>
                    <a:pt x="457" y="235"/>
                  </a:lnTo>
                  <a:lnTo>
                    <a:pt x="464" y="281"/>
                  </a:lnTo>
                  <a:lnTo>
                    <a:pt x="457" y="289"/>
                  </a:lnTo>
                  <a:lnTo>
                    <a:pt x="434" y="281"/>
                  </a:lnTo>
                  <a:lnTo>
                    <a:pt x="385" y="281"/>
                  </a:lnTo>
                  <a:lnTo>
                    <a:pt x="369" y="274"/>
                  </a:lnTo>
                  <a:lnTo>
                    <a:pt x="362" y="281"/>
                  </a:lnTo>
                  <a:lnTo>
                    <a:pt x="362" y="289"/>
                  </a:lnTo>
                  <a:lnTo>
                    <a:pt x="335" y="281"/>
                  </a:lnTo>
                  <a:lnTo>
                    <a:pt x="298" y="319"/>
                  </a:lnTo>
                  <a:lnTo>
                    <a:pt x="293" y="311"/>
                  </a:lnTo>
                  <a:lnTo>
                    <a:pt x="276" y="311"/>
                  </a:lnTo>
                  <a:lnTo>
                    <a:pt x="276" y="304"/>
                  </a:lnTo>
                  <a:lnTo>
                    <a:pt x="271" y="304"/>
                  </a:lnTo>
                  <a:lnTo>
                    <a:pt x="271" y="281"/>
                  </a:lnTo>
                  <a:lnTo>
                    <a:pt x="250" y="264"/>
                  </a:lnTo>
                  <a:lnTo>
                    <a:pt x="208" y="264"/>
                  </a:lnTo>
                  <a:lnTo>
                    <a:pt x="178" y="235"/>
                  </a:lnTo>
                  <a:lnTo>
                    <a:pt x="166" y="229"/>
                  </a:lnTo>
                  <a:lnTo>
                    <a:pt x="129" y="235"/>
                  </a:lnTo>
                  <a:lnTo>
                    <a:pt x="129" y="311"/>
                  </a:lnTo>
                  <a:lnTo>
                    <a:pt x="121" y="311"/>
                  </a:lnTo>
                  <a:lnTo>
                    <a:pt x="107" y="289"/>
                  </a:lnTo>
                  <a:lnTo>
                    <a:pt x="79" y="304"/>
                  </a:lnTo>
                  <a:lnTo>
                    <a:pt x="79" y="281"/>
                  </a:lnTo>
                  <a:lnTo>
                    <a:pt x="70" y="281"/>
                  </a:lnTo>
                  <a:lnTo>
                    <a:pt x="64" y="257"/>
                  </a:lnTo>
                  <a:lnTo>
                    <a:pt x="49" y="257"/>
                  </a:lnTo>
                  <a:lnTo>
                    <a:pt x="70" y="257"/>
                  </a:lnTo>
                  <a:lnTo>
                    <a:pt x="64" y="244"/>
                  </a:lnTo>
                  <a:lnTo>
                    <a:pt x="70" y="235"/>
                  </a:lnTo>
                  <a:lnTo>
                    <a:pt x="107" y="235"/>
                  </a:lnTo>
                  <a:lnTo>
                    <a:pt x="92" y="205"/>
                  </a:lnTo>
                  <a:lnTo>
                    <a:pt x="64" y="188"/>
                  </a:lnTo>
                  <a:lnTo>
                    <a:pt x="35" y="205"/>
                  </a:lnTo>
                  <a:lnTo>
                    <a:pt x="28" y="205"/>
                  </a:lnTo>
                  <a:lnTo>
                    <a:pt x="35" y="197"/>
                  </a:lnTo>
                  <a:lnTo>
                    <a:pt x="28" y="182"/>
                  </a:lnTo>
                  <a:lnTo>
                    <a:pt x="8" y="182"/>
                  </a:lnTo>
                  <a:lnTo>
                    <a:pt x="0" y="160"/>
                  </a:lnTo>
                  <a:lnTo>
                    <a:pt x="8" y="113"/>
                  </a:lnTo>
                  <a:lnTo>
                    <a:pt x="28" y="136"/>
                  </a:lnTo>
                  <a:lnTo>
                    <a:pt x="35" y="136"/>
                  </a:lnTo>
                  <a:lnTo>
                    <a:pt x="28" y="113"/>
                  </a:lnTo>
                  <a:lnTo>
                    <a:pt x="49" y="82"/>
                  </a:lnTo>
                  <a:lnTo>
                    <a:pt x="70" y="96"/>
                  </a:lnTo>
                  <a:lnTo>
                    <a:pt x="79" y="82"/>
                  </a:lnTo>
                  <a:lnTo>
                    <a:pt x="92" y="96"/>
                  </a:lnTo>
                  <a:lnTo>
                    <a:pt x="121" y="113"/>
                  </a:lnTo>
                  <a:lnTo>
                    <a:pt x="136" y="106"/>
                  </a:lnTo>
                  <a:lnTo>
                    <a:pt x="156" y="106"/>
                  </a:lnTo>
                  <a:lnTo>
                    <a:pt x="166" y="113"/>
                  </a:lnTo>
                  <a:lnTo>
                    <a:pt x="201" y="113"/>
                  </a:lnTo>
                  <a:lnTo>
                    <a:pt x="208" y="96"/>
                  </a:lnTo>
                  <a:lnTo>
                    <a:pt x="178" y="82"/>
                  </a:lnTo>
                  <a:lnTo>
                    <a:pt x="201" y="77"/>
                  </a:lnTo>
                  <a:lnTo>
                    <a:pt x="193" y="71"/>
                  </a:lnTo>
                  <a:lnTo>
                    <a:pt x="201" y="62"/>
                  </a:lnTo>
                  <a:lnTo>
                    <a:pt x="201" y="30"/>
                  </a:lnTo>
                  <a:lnTo>
                    <a:pt x="214" y="39"/>
                  </a:lnTo>
                  <a:lnTo>
                    <a:pt x="293" y="15"/>
                  </a:lnTo>
                  <a:lnTo>
                    <a:pt x="293" y="0"/>
                  </a:lnTo>
                  <a:lnTo>
                    <a:pt x="328" y="0"/>
                  </a:lnTo>
                  <a:lnTo>
                    <a:pt x="335" y="24"/>
                  </a:lnTo>
                  <a:lnTo>
                    <a:pt x="335" y="30"/>
                  </a:lnTo>
                  <a:lnTo>
                    <a:pt x="340" y="30"/>
                  </a:lnTo>
                  <a:lnTo>
                    <a:pt x="362" y="39"/>
                  </a:lnTo>
                  <a:lnTo>
                    <a:pt x="362" y="54"/>
                  </a:lnTo>
                  <a:lnTo>
                    <a:pt x="379" y="54"/>
                  </a:lnTo>
                  <a:lnTo>
                    <a:pt x="392" y="30"/>
                  </a:lnTo>
                  <a:lnTo>
                    <a:pt x="414" y="24"/>
                  </a:lnTo>
                  <a:lnTo>
                    <a:pt x="420" y="54"/>
                  </a:lnTo>
                  <a:lnTo>
                    <a:pt x="457" y="113"/>
                  </a:lnTo>
                  <a:lnTo>
                    <a:pt x="464" y="96"/>
                  </a:lnTo>
                  <a:lnTo>
                    <a:pt x="471" y="113"/>
                  </a:lnTo>
                  <a:lnTo>
                    <a:pt x="498" y="106"/>
                  </a:lnTo>
                  <a:lnTo>
                    <a:pt x="519" y="136"/>
                  </a:lnTo>
                  <a:lnTo>
                    <a:pt x="541" y="143"/>
                  </a:lnTo>
                  <a:lnTo>
                    <a:pt x="541" y="136"/>
                  </a:lnTo>
                  <a:lnTo>
                    <a:pt x="554" y="151"/>
                  </a:lnTo>
                  <a:lnTo>
                    <a:pt x="541" y="16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49" name="S_MNG">
              <a:extLst>
                <a:ext uri="{FF2B5EF4-FFF2-40B4-BE49-F238E27FC236}">
                  <a16:creationId xmlns:a16="http://schemas.microsoft.com/office/drawing/2014/main" xmlns="" id="{56D16931-C2B2-472A-A067-5A61378A0E2E}"/>
                </a:ext>
              </a:extLst>
            </p:cNvPr>
            <p:cNvSpPr>
              <a:spLocks/>
            </p:cNvSpPr>
            <p:nvPr/>
          </p:nvSpPr>
          <p:spPr bwMode="auto">
            <a:xfrm>
              <a:off x="7230172" y="2447925"/>
              <a:ext cx="905689" cy="476250"/>
            </a:xfrm>
            <a:custGeom>
              <a:avLst/>
              <a:gdLst>
                <a:gd name="T0" fmla="*/ 1250123734 w 429"/>
                <a:gd name="T1" fmla="*/ 263832096 h 229"/>
                <a:gd name="T2" fmla="*/ 1023620858 w 429"/>
                <a:gd name="T3" fmla="*/ 129754206 h 229"/>
                <a:gd name="T4" fmla="*/ 945216187 w 429"/>
                <a:gd name="T5" fmla="*/ 168679867 h 229"/>
                <a:gd name="T6" fmla="*/ 906012808 w 429"/>
                <a:gd name="T7" fmla="*/ 168679867 h 229"/>
                <a:gd name="T8" fmla="*/ 849386632 w 429"/>
                <a:gd name="T9" fmla="*/ 60552380 h 229"/>
                <a:gd name="T10" fmla="*/ 688221591 w 429"/>
                <a:gd name="T11" fmla="*/ 0 h 229"/>
                <a:gd name="T12" fmla="*/ 592394123 w 429"/>
                <a:gd name="T13" fmla="*/ 60552380 h 229"/>
                <a:gd name="T14" fmla="*/ 592394123 w 429"/>
                <a:gd name="T15" fmla="*/ 224906468 h 229"/>
                <a:gd name="T16" fmla="*/ 448649661 w 429"/>
                <a:gd name="T17" fmla="*/ 224906468 h 229"/>
                <a:gd name="T18" fmla="*/ 374600689 w 429"/>
                <a:gd name="T19" fmla="*/ 168679867 h 229"/>
                <a:gd name="T20" fmla="*/ 222146981 w 429"/>
                <a:gd name="T21" fmla="*/ 129754206 h 229"/>
                <a:gd name="T22" fmla="*/ 0 w 429"/>
                <a:gd name="T23" fmla="*/ 298434106 h 229"/>
                <a:gd name="T24" fmla="*/ 69693305 w 429"/>
                <a:gd name="T25" fmla="*/ 423862517 h 229"/>
                <a:gd name="T26" fmla="*/ 161165106 w 429"/>
                <a:gd name="T27" fmla="*/ 423862517 h 229"/>
                <a:gd name="T28" fmla="*/ 191657087 w 429"/>
                <a:gd name="T29" fmla="*/ 493064327 h 229"/>
                <a:gd name="T30" fmla="*/ 191657087 w 429"/>
                <a:gd name="T31" fmla="*/ 661744259 h 229"/>
                <a:gd name="T32" fmla="*/ 405092670 w 429"/>
                <a:gd name="T33" fmla="*/ 756898568 h 229"/>
                <a:gd name="T34" fmla="*/ 535767818 w 429"/>
                <a:gd name="T35" fmla="*/ 856374480 h 229"/>
                <a:gd name="T36" fmla="*/ 753559165 w 429"/>
                <a:gd name="T37" fmla="*/ 856374480 h 229"/>
                <a:gd name="T38" fmla="*/ 871167215 w 429"/>
                <a:gd name="T39" fmla="*/ 951528789 h 229"/>
                <a:gd name="T40" fmla="*/ 1023620858 w 429"/>
                <a:gd name="T41" fmla="*/ 990454417 h 229"/>
                <a:gd name="T42" fmla="*/ 1149940567 w 429"/>
                <a:gd name="T43" fmla="*/ 886650662 h 229"/>
                <a:gd name="T44" fmla="*/ 1306749909 w 429"/>
                <a:gd name="T45" fmla="*/ 886650662 h 229"/>
                <a:gd name="T46" fmla="*/ 1433069357 w 429"/>
                <a:gd name="T47" fmla="*/ 787172670 h 229"/>
                <a:gd name="T48" fmla="*/ 1402577377 w 429"/>
                <a:gd name="T49" fmla="*/ 756898568 h 229"/>
                <a:gd name="T50" fmla="*/ 1467914950 w 429"/>
                <a:gd name="T51" fmla="*/ 661744259 h 229"/>
                <a:gd name="T52" fmla="*/ 1528896825 w 429"/>
                <a:gd name="T53" fmla="*/ 692020441 h 229"/>
                <a:gd name="T54" fmla="*/ 1650860574 w 429"/>
                <a:gd name="T55" fmla="*/ 631468077 h 229"/>
                <a:gd name="T56" fmla="*/ 1711842449 w 429"/>
                <a:gd name="T57" fmla="*/ 531989955 h 229"/>
                <a:gd name="T58" fmla="*/ 1868651791 w 429"/>
                <a:gd name="T59" fmla="*/ 531989955 h 229"/>
                <a:gd name="T60" fmla="*/ 1803314217 w 429"/>
                <a:gd name="T61" fmla="*/ 423862517 h 229"/>
                <a:gd name="T62" fmla="*/ 1711842449 w 429"/>
                <a:gd name="T63" fmla="*/ 458464462 h 229"/>
                <a:gd name="T64" fmla="*/ 1650860574 w 429"/>
                <a:gd name="T65" fmla="*/ 458464462 h 229"/>
                <a:gd name="T66" fmla="*/ 1650860574 w 429"/>
                <a:gd name="T67" fmla="*/ 298434106 h 229"/>
                <a:gd name="T68" fmla="*/ 1672639070 w 429"/>
                <a:gd name="T69" fmla="*/ 224906468 h 229"/>
                <a:gd name="T70" fmla="*/ 1585523000 w 429"/>
                <a:gd name="T71" fmla="*/ 168679867 h 229"/>
                <a:gd name="T72" fmla="*/ 1498406931 w 429"/>
                <a:gd name="T73" fmla="*/ 263832096 h 229"/>
                <a:gd name="T74" fmla="*/ 1337239803 w 429"/>
                <a:gd name="T75" fmla="*/ 298434106 h 229"/>
                <a:gd name="T76" fmla="*/ 1250123734 w 429"/>
                <a:gd name="T77" fmla="*/ 263832096 h 229"/>
                <a:gd name="T78" fmla="*/ 1250123734 w 429"/>
                <a:gd name="T79" fmla="*/ 263832096 h 229"/>
                <a:gd name="T80" fmla="*/ 1250123734 w 429"/>
                <a:gd name="T81" fmla="*/ 263832096 h 2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29"/>
                <a:gd name="T124" fmla="*/ 0 h 229"/>
                <a:gd name="T125" fmla="*/ 429 w 429"/>
                <a:gd name="T126" fmla="*/ 229 h 2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29" h="229">
                  <a:moveTo>
                    <a:pt x="287" y="61"/>
                  </a:moveTo>
                  <a:lnTo>
                    <a:pt x="235" y="30"/>
                  </a:lnTo>
                  <a:lnTo>
                    <a:pt x="217" y="39"/>
                  </a:lnTo>
                  <a:lnTo>
                    <a:pt x="208" y="39"/>
                  </a:lnTo>
                  <a:lnTo>
                    <a:pt x="195" y="14"/>
                  </a:lnTo>
                  <a:lnTo>
                    <a:pt x="158" y="0"/>
                  </a:lnTo>
                  <a:lnTo>
                    <a:pt x="136" y="14"/>
                  </a:lnTo>
                  <a:lnTo>
                    <a:pt x="136" y="52"/>
                  </a:lnTo>
                  <a:lnTo>
                    <a:pt x="103" y="52"/>
                  </a:lnTo>
                  <a:lnTo>
                    <a:pt x="86" y="39"/>
                  </a:lnTo>
                  <a:lnTo>
                    <a:pt x="51" y="30"/>
                  </a:lnTo>
                  <a:lnTo>
                    <a:pt x="0" y="69"/>
                  </a:lnTo>
                  <a:lnTo>
                    <a:pt x="16" y="98"/>
                  </a:lnTo>
                  <a:lnTo>
                    <a:pt x="37" y="98"/>
                  </a:lnTo>
                  <a:lnTo>
                    <a:pt x="44" y="114"/>
                  </a:lnTo>
                  <a:lnTo>
                    <a:pt x="44" y="153"/>
                  </a:lnTo>
                  <a:lnTo>
                    <a:pt x="93" y="175"/>
                  </a:lnTo>
                  <a:lnTo>
                    <a:pt x="123" y="198"/>
                  </a:lnTo>
                  <a:lnTo>
                    <a:pt x="173" y="198"/>
                  </a:lnTo>
                  <a:lnTo>
                    <a:pt x="200" y="220"/>
                  </a:lnTo>
                  <a:lnTo>
                    <a:pt x="235" y="229"/>
                  </a:lnTo>
                  <a:lnTo>
                    <a:pt x="264" y="205"/>
                  </a:lnTo>
                  <a:lnTo>
                    <a:pt x="300" y="205"/>
                  </a:lnTo>
                  <a:lnTo>
                    <a:pt x="329" y="182"/>
                  </a:lnTo>
                  <a:lnTo>
                    <a:pt x="322" y="175"/>
                  </a:lnTo>
                  <a:lnTo>
                    <a:pt x="337" y="153"/>
                  </a:lnTo>
                  <a:lnTo>
                    <a:pt x="351" y="160"/>
                  </a:lnTo>
                  <a:lnTo>
                    <a:pt x="379" y="146"/>
                  </a:lnTo>
                  <a:lnTo>
                    <a:pt x="393" y="123"/>
                  </a:lnTo>
                  <a:lnTo>
                    <a:pt x="429" y="123"/>
                  </a:lnTo>
                  <a:lnTo>
                    <a:pt x="414" y="98"/>
                  </a:lnTo>
                  <a:lnTo>
                    <a:pt x="393" y="106"/>
                  </a:lnTo>
                  <a:lnTo>
                    <a:pt x="379" y="106"/>
                  </a:lnTo>
                  <a:lnTo>
                    <a:pt x="379" y="69"/>
                  </a:lnTo>
                  <a:lnTo>
                    <a:pt x="384" y="52"/>
                  </a:lnTo>
                  <a:lnTo>
                    <a:pt x="364" y="39"/>
                  </a:lnTo>
                  <a:lnTo>
                    <a:pt x="344" y="61"/>
                  </a:lnTo>
                  <a:lnTo>
                    <a:pt x="307" y="69"/>
                  </a:lnTo>
                  <a:lnTo>
                    <a:pt x="287" y="61"/>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50" name="S_BGD">
              <a:extLst>
                <a:ext uri="{FF2B5EF4-FFF2-40B4-BE49-F238E27FC236}">
                  <a16:creationId xmlns:a16="http://schemas.microsoft.com/office/drawing/2014/main" xmlns="" id="{91D3B838-91B1-4F23-8BA2-93FB47E0D17A}"/>
                </a:ext>
              </a:extLst>
            </p:cNvPr>
            <p:cNvSpPr>
              <a:spLocks/>
            </p:cNvSpPr>
            <p:nvPr/>
          </p:nvSpPr>
          <p:spPr bwMode="auto">
            <a:xfrm>
              <a:off x="7230172" y="3476625"/>
              <a:ext cx="158686" cy="161925"/>
            </a:xfrm>
            <a:custGeom>
              <a:avLst/>
              <a:gdLst>
                <a:gd name="T0" fmla="*/ 318161093 w 73"/>
                <a:gd name="T1" fmla="*/ 318403437 h 77"/>
                <a:gd name="T2" fmla="*/ 257144687 w 73"/>
                <a:gd name="T3" fmla="*/ 207846493 h 77"/>
                <a:gd name="T4" fmla="*/ 257144687 w 73"/>
                <a:gd name="T5" fmla="*/ 141514048 h 77"/>
                <a:gd name="T6" fmla="*/ 222276416 w 73"/>
                <a:gd name="T7" fmla="*/ 207846493 h 77"/>
                <a:gd name="T8" fmla="*/ 191769289 w 73"/>
                <a:gd name="T9" fmla="*/ 207846493 h 77"/>
                <a:gd name="T10" fmla="*/ 191769289 w 73"/>
                <a:gd name="T11" fmla="*/ 141514048 h 77"/>
                <a:gd name="T12" fmla="*/ 257144687 w 73"/>
                <a:gd name="T13" fmla="*/ 66334564 h 77"/>
                <a:gd name="T14" fmla="*/ 126391772 w 73"/>
                <a:gd name="T15" fmla="*/ 66334564 h 77"/>
                <a:gd name="T16" fmla="*/ 126391772 w 73"/>
                <a:gd name="T17" fmla="*/ 0 h 77"/>
                <a:gd name="T18" fmla="*/ 39225255 w 73"/>
                <a:gd name="T19" fmla="*/ 0 h 77"/>
                <a:gd name="T20" fmla="*/ 39225255 w 73"/>
                <a:gd name="T21" fmla="*/ 30955009 h 77"/>
                <a:gd name="T22" fmla="*/ 0 w 73"/>
                <a:gd name="T23" fmla="*/ 110556911 h 77"/>
                <a:gd name="T24" fmla="*/ 39225255 w 73"/>
                <a:gd name="T25" fmla="*/ 110556911 h 77"/>
                <a:gd name="T26" fmla="*/ 69734486 w 73"/>
                <a:gd name="T27" fmla="*/ 318403437 h 77"/>
                <a:gd name="T28" fmla="*/ 161260075 w 73"/>
                <a:gd name="T29" fmla="*/ 318403437 h 77"/>
                <a:gd name="T30" fmla="*/ 222276416 w 73"/>
                <a:gd name="T31" fmla="*/ 243226040 h 77"/>
                <a:gd name="T32" fmla="*/ 257144687 w 73"/>
                <a:gd name="T33" fmla="*/ 340515654 h 77"/>
                <a:gd name="T34" fmla="*/ 318161093 w 73"/>
                <a:gd name="T35" fmla="*/ 318403437 h 77"/>
                <a:gd name="T36" fmla="*/ 318161093 w 73"/>
                <a:gd name="T37" fmla="*/ 318403437 h 77"/>
                <a:gd name="T38" fmla="*/ 318161093 w 73"/>
                <a:gd name="T39" fmla="*/ 318403437 h 7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3"/>
                <a:gd name="T61" fmla="*/ 0 h 77"/>
                <a:gd name="T62" fmla="*/ 73 w 73"/>
                <a:gd name="T63" fmla="*/ 77 h 7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3" h="77">
                  <a:moveTo>
                    <a:pt x="73" y="72"/>
                  </a:moveTo>
                  <a:lnTo>
                    <a:pt x="59" y="47"/>
                  </a:lnTo>
                  <a:lnTo>
                    <a:pt x="59" y="32"/>
                  </a:lnTo>
                  <a:lnTo>
                    <a:pt x="51" y="47"/>
                  </a:lnTo>
                  <a:lnTo>
                    <a:pt x="44" y="47"/>
                  </a:lnTo>
                  <a:lnTo>
                    <a:pt x="44" y="32"/>
                  </a:lnTo>
                  <a:lnTo>
                    <a:pt x="59" y="15"/>
                  </a:lnTo>
                  <a:lnTo>
                    <a:pt x="29" y="15"/>
                  </a:lnTo>
                  <a:lnTo>
                    <a:pt x="29" y="0"/>
                  </a:lnTo>
                  <a:lnTo>
                    <a:pt x="9" y="0"/>
                  </a:lnTo>
                  <a:lnTo>
                    <a:pt x="9" y="7"/>
                  </a:lnTo>
                  <a:lnTo>
                    <a:pt x="0" y="25"/>
                  </a:lnTo>
                  <a:lnTo>
                    <a:pt x="9" y="25"/>
                  </a:lnTo>
                  <a:lnTo>
                    <a:pt x="16" y="72"/>
                  </a:lnTo>
                  <a:lnTo>
                    <a:pt x="37" y="72"/>
                  </a:lnTo>
                  <a:lnTo>
                    <a:pt x="51" y="55"/>
                  </a:lnTo>
                  <a:lnTo>
                    <a:pt x="59" y="77"/>
                  </a:lnTo>
                  <a:lnTo>
                    <a:pt x="73" y="72"/>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51" name="S_MMR">
              <a:extLst>
                <a:ext uri="{FF2B5EF4-FFF2-40B4-BE49-F238E27FC236}">
                  <a16:creationId xmlns:a16="http://schemas.microsoft.com/office/drawing/2014/main" xmlns="" id="{669E3B67-F534-42DB-8B07-0C5207251B7D}"/>
                </a:ext>
              </a:extLst>
            </p:cNvPr>
            <p:cNvSpPr>
              <a:spLocks/>
            </p:cNvSpPr>
            <p:nvPr/>
          </p:nvSpPr>
          <p:spPr bwMode="auto">
            <a:xfrm>
              <a:off x="7360391" y="3419475"/>
              <a:ext cx="246713" cy="590550"/>
            </a:xfrm>
            <a:custGeom>
              <a:avLst/>
              <a:gdLst>
                <a:gd name="T0" fmla="*/ 394115234 w 119"/>
                <a:gd name="T1" fmla="*/ 1223681757 h 285"/>
                <a:gd name="T2" fmla="*/ 459080680 w 119"/>
                <a:gd name="T3" fmla="*/ 1069110800 h 285"/>
                <a:gd name="T4" fmla="*/ 394115234 w 119"/>
                <a:gd name="T5" fmla="*/ 871604027 h 285"/>
                <a:gd name="T6" fmla="*/ 394115234 w 119"/>
                <a:gd name="T7" fmla="*/ 785731878 h 285"/>
                <a:gd name="T8" fmla="*/ 333482621 w 119"/>
                <a:gd name="T9" fmla="*/ 678392727 h 285"/>
                <a:gd name="T10" fmla="*/ 333482621 w 119"/>
                <a:gd name="T11" fmla="*/ 583931705 h 285"/>
                <a:gd name="T12" fmla="*/ 480734441 w 119"/>
                <a:gd name="T13" fmla="*/ 523821899 h 285"/>
                <a:gd name="T14" fmla="*/ 515382540 w 119"/>
                <a:gd name="T15" fmla="*/ 433656350 h 285"/>
                <a:gd name="T16" fmla="*/ 480734441 w 119"/>
                <a:gd name="T17" fmla="*/ 433656350 h 285"/>
                <a:gd name="T18" fmla="*/ 420101828 w 119"/>
                <a:gd name="T19" fmla="*/ 395013675 h 285"/>
                <a:gd name="T20" fmla="*/ 420101828 w 119"/>
                <a:gd name="T21" fmla="*/ 330608527 h 285"/>
                <a:gd name="T22" fmla="*/ 394115234 w 119"/>
                <a:gd name="T23" fmla="*/ 266205386 h 285"/>
                <a:gd name="T24" fmla="*/ 333482621 w 119"/>
                <a:gd name="T25" fmla="*/ 266205386 h 285"/>
                <a:gd name="T26" fmla="*/ 394115234 w 119"/>
                <a:gd name="T27" fmla="*/ 72991981 h 285"/>
                <a:gd name="T28" fmla="*/ 333482621 w 119"/>
                <a:gd name="T29" fmla="*/ 0 h 285"/>
                <a:gd name="T30" fmla="*/ 307498108 w 119"/>
                <a:gd name="T31" fmla="*/ 0 h 285"/>
                <a:gd name="T32" fmla="*/ 307498108 w 119"/>
                <a:gd name="T33" fmla="*/ 72991981 h 285"/>
                <a:gd name="T34" fmla="*/ 238201844 w 119"/>
                <a:gd name="T35" fmla="*/ 72991981 h 285"/>
                <a:gd name="T36" fmla="*/ 60632629 w 119"/>
                <a:gd name="T37" fmla="*/ 395013675 h 285"/>
                <a:gd name="T38" fmla="*/ 60632629 w 119"/>
                <a:gd name="T39" fmla="*/ 433656350 h 285"/>
                <a:gd name="T40" fmla="*/ 0 w 119"/>
                <a:gd name="T41" fmla="*/ 455123351 h 285"/>
                <a:gd name="T42" fmla="*/ 95280744 w 119"/>
                <a:gd name="T43" fmla="*/ 553877903 h 285"/>
                <a:gd name="T44" fmla="*/ 147251885 w 119"/>
                <a:gd name="T45" fmla="*/ 742795803 h 285"/>
                <a:gd name="T46" fmla="*/ 116934505 w 119"/>
                <a:gd name="T47" fmla="*/ 785731878 h 285"/>
                <a:gd name="T48" fmla="*/ 190561488 w 119"/>
                <a:gd name="T49" fmla="*/ 837254753 h 285"/>
                <a:gd name="T50" fmla="*/ 277180761 w 119"/>
                <a:gd name="T51" fmla="*/ 742795803 h 285"/>
                <a:gd name="T52" fmla="*/ 307498108 w 119"/>
                <a:gd name="T53" fmla="*/ 785731878 h 285"/>
                <a:gd name="T54" fmla="*/ 394115234 w 119"/>
                <a:gd name="T55" fmla="*/ 1039054926 h 285"/>
                <a:gd name="T56" fmla="*/ 394115234 w 119"/>
                <a:gd name="T57" fmla="*/ 1223681757 h 285"/>
                <a:gd name="T58" fmla="*/ 394115234 w 119"/>
                <a:gd name="T59" fmla="*/ 1223681757 h 285"/>
                <a:gd name="T60" fmla="*/ 394115234 w 119"/>
                <a:gd name="T61" fmla="*/ 1223681757 h 28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19"/>
                <a:gd name="T94" fmla="*/ 0 h 285"/>
                <a:gd name="T95" fmla="*/ 119 w 119"/>
                <a:gd name="T96" fmla="*/ 285 h 28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19" h="285">
                  <a:moveTo>
                    <a:pt x="91" y="285"/>
                  </a:moveTo>
                  <a:lnTo>
                    <a:pt x="106" y="249"/>
                  </a:lnTo>
                  <a:lnTo>
                    <a:pt x="91" y="203"/>
                  </a:lnTo>
                  <a:lnTo>
                    <a:pt x="91" y="183"/>
                  </a:lnTo>
                  <a:lnTo>
                    <a:pt x="77" y="158"/>
                  </a:lnTo>
                  <a:lnTo>
                    <a:pt x="77" y="136"/>
                  </a:lnTo>
                  <a:lnTo>
                    <a:pt x="111" y="122"/>
                  </a:lnTo>
                  <a:lnTo>
                    <a:pt x="119" y="101"/>
                  </a:lnTo>
                  <a:lnTo>
                    <a:pt x="111" y="101"/>
                  </a:lnTo>
                  <a:lnTo>
                    <a:pt x="97" y="92"/>
                  </a:lnTo>
                  <a:lnTo>
                    <a:pt x="97" y="77"/>
                  </a:lnTo>
                  <a:lnTo>
                    <a:pt x="91" y="62"/>
                  </a:lnTo>
                  <a:lnTo>
                    <a:pt x="77" y="62"/>
                  </a:lnTo>
                  <a:lnTo>
                    <a:pt x="91" y="17"/>
                  </a:lnTo>
                  <a:lnTo>
                    <a:pt x="77" y="0"/>
                  </a:lnTo>
                  <a:lnTo>
                    <a:pt x="71" y="0"/>
                  </a:lnTo>
                  <a:lnTo>
                    <a:pt x="71" y="17"/>
                  </a:lnTo>
                  <a:lnTo>
                    <a:pt x="55" y="17"/>
                  </a:lnTo>
                  <a:lnTo>
                    <a:pt x="14" y="92"/>
                  </a:lnTo>
                  <a:lnTo>
                    <a:pt x="14" y="101"/>
                  </a:lnTo>
                  <a:lnTo>
                    <a:pt x="0" y="106"/>
                  </a:lnTo>
                  <a:lnTo>
                    <a:pt x="22" y="129"/>
                  </a:lnTo>
                  <a:lnTo>
                    <a:pt x="34" y="173"/>
                  </a:lnTo>
                  <a:lnTo>
                    <a:pt x="27" y="183"/>
                  </a:lnTo>
                  <a:lnTo>
                    <a:pt x="44" y="195"/>
                  </a:lnTo>
                  <a:lnTo>
                    <a:pt x="64" y="173"/>
                  </a:lnTo>
                  <a:lnTo>
                    <a:pt x="71" y="183"/>
                  </a:lnTo>
                  <a:lnTo>
                    <a:pt x="91" y="242"/>
                  </a:lnTo>
                  <a:lnTo>
                    <a:pt x="91" y="28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52" name="S_LAO">
              <a:extLst>
                <a:ext uri="{FF2B5EF4-FFF2-40B4-BE49-F238E27FC236}">
                  <a16:creationId xmlns:a16="http://schemas.microsoft.com/office/drawing/2014/main" xmlns="" id="{5BFA6E1D-E114-40C0-A7CB-6D4CB3EBD293}"/>
                </a:ext>
              </a:extLst>
            </p:cNvPr>
            <p:cNvSpPr>
              <a:spLocks/>
            </p:cNvSpPr>
            <p:nvPr/>
          </p:nvSpPr>
          <p:spPr bwMode="auto">
            <a:xfrm>
              <a:off x="7597615" y="3609975"/>
              <a:ext cx="189779" cy="266700"/>
            </a:xfrm>
            <a:custGeom>
              <a:avLst/>
              <a:gdLst>
                <a:gd name="T0" fmla="*/ 386066491 w 94"/>
                <a:gd name="T1" fmla="*/ 520962911 h 128"/>
                <a:gd name="T2" fmla="*/ 386066491 w 94"/>
                <a:gd name="T3" fmla="*/ 455842303 h 128"/>
                <a:gd name="T4" fmla="*/ 332673817 w 94"/>
                <a:gd name="T5" fmla="*/ 360332494 h 128"/>
                <a:gd name="T6" fmla="*/ 332673817 w 94"/>
                <a:gd name="T7" fmla="*/ 329943294 h 128"/>
                <a:gd name="T8" fmla="*/ 188925337 w 94"/>
                <a:gd name="T9" fmla="*/ 199702013 h 128"/>
                <a:gd name="T10" fmla="*/ 271067352 w 94"/>
                <a:gd name="T11" fmla="*/ 169312813 h 128"/>
                <a:gd name="T12" fmla="*/ 213568733 w 94"/>
                <a:gd name="T13" fmla="*/ 138923612 h 128"/>
                <a:gd name="T14" fmla="*/ 151962269 w 94"/>
                <a:gd name="T15" fmla="*/ 69462848 h 128"/>
                <a:gd name="T16" fmla="*/ 119105052 w 94"/>
                <a:gd name="T17" fmla="*/ 0 h 128"/>
                <a:gd name="T18" fmla="*/ 98569563 w 94"/>
                <a:gd name="T19" fmla="*/ 0 h 128"/>
                <a:gd name="T20" fmla="*/ 98569563 w 94"/>
                <a:gd name="T21" fmla="*/ 69462848 h 128"/>
                <a:gd name="T22" fmla="*/ 36963084 w 94"/>
                <a:gd name="T23" fmla="*/ 69462848 h 128"/>
                <a:gd name="T24" fmla="*/ 36963084 w 94"/>
                <a:gd name="T25" fmla="*/ 39071548 h 128"/>
                <a:gd name="T26" fmla="*/ 0 w 94"/>
                <a:gd name="T27" fmla="*/ 138923612 h 128"/>
                <a:gd name="T28" fmla="*/ 0 w 94"/>
                <a:gd name="T29" fmla="*/ 169312813 h 128"/>
                <a:gd name="T30" fmla="*/ 36963084 w 94"/>
                <a:gd name="T31" fmla="*/ 199702013 h 128"/>
                <a:gd name="T32" fmla="*/ 36963084 w 94"/>
                <a:gd name="T33" fmla="*/ 329943294 h 128"/>
                <a:gd name="T34" fmla="*/ 188925337 w 94"/>
                <a:gd name="T35" fmla="*/ 273505017 h 128"/>
                <a:gd name="T36" fmla="*/ 213568733 w 94"/>
                <a:gd name="T37" fmla="*/ 329943294 h 128"/>
                <a:gd name="T38" fmla="*/ 271067352 w 94"/>
                <a:gd name="T39" fmla="*/ 395063902 h 128"/>
                <a:gd name="T40" fmla="*/ 291602841 w 94"/>
                <a:gd name="T41" fmla="*/ 455842303 h 128"/>
                <a:gd name="T42" fmla="*/ 291602841 w 94"/>
                <a:gd name="T43" fmla="*/ 520962911 h 128"/>
                <a:gd name="T44" fmla="*/ 332673817 w 94"/>
                <a:gd name="T45" fmla="*/ 555694449 h 128"/>
                <a:gd name="T46" fmla="*/ 332673817 w 94"/>
                <a:gd name="T47" fmla="*/ 520962911 h 128"/>
                <a:gd name="T48" fmla="*/ 386066491 w 94"/>
                <a:gd name="T49" fmla="*/ 520962911 h 128"/>
                <a:gd name="T50" fmla="*/ 386066491 w 94"/>
                <a:gd name="T51" fmla="*/ 520962911 h 12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94"/>
                <a:gd name="T79" fmla="*/ 0 h 128"/>
                <a:gd name="T80" fmla="*/ 94 w 94"/>
                <a:gd name="T81" fmla="*/ 128 h 12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94" h="128">
                  <a:moveTo>
                    <a:pt x="94" y="120"/>
                  </a:moveTo>
                  <a:lnTo>
                    <a:pt x="94" y="105"/>
                  </a:lnTo>
                  <a:lnTo>
                    <a:pt x="81" y="83"/>
                  </a:lnTo>
                  <a:lnTo>
                    <a:pt x="81" y="76"/>
                  </a:lnTo>
                  <a:lnTo>
                    <a:pt x="46" y="46"/>
                  </a:lnTo>
                  <a:lnTo>
                    <a:pt x="66" y="39"/>
                  </a:lnTo>
                  <a:lnTo>
                    <a:pt x="52" y="32"/>
                  </a:lnTo>
                  <a:lnTo>
                    <a:pt x="37" y="16"/>
                  </a:lnTo>
                  <a:lnTo>
                    <a:pt x="29" y="0"/>
                  </a:lnTo>
                  <a:lnTo>
                    <a:pt x="24" y="0"/>
                  </a:lnTo>
                  <a:lnTo>
                    <a:pt x="24" y="16"/>
                  </a:lnTo>
                  <a:lnTo>
                    <a:pt x="9" y="16"/>
                  </a:lnTo>
                  <a:lnTo>
                    <a:pt x="9" y="9"/>
                  </a:lnTo>
                  <a:lnTo>
                    <a:pt x="0" y="32"/>
                  </a:lnTo>
                  <a:lnTo>
                    <a:pt x="0" y="39"/>
                  </a:lnTo>
                  <a:lnTo>
                    <a:pt x="9" y="46"/>
                  </a:lnTo>
                  <a:lnTo>
                    <a:pt x="9" y="76"/>
                  </a:lnTo>
                  <a:lnTo>
                    <a:pt x="46" y="63"/>
                  </a:lnTo>
                  <a:lnTo>
                    <a:pt x="52" y="76"/>
                  </a:lnTo>
                  <a:lnTo>
                    <a:pt x="66" y="91"/>
                  </a:lnTo>
                  <a:lnTo>
                    <a:pt x="71" y="105"/>
                  </a:lnTo>
                  <a:lnTo>
                    <a:pt x="71" y="120"/>
                  </a:lnTo>
                  <a:lnTo>
                    <a:pt x="81" y="128"/>
                  </a:lnTo>
                  <a:lnTo>
                    <a:pt x="81" y="120"/>
                  </a:lnTo>
                  <a:lnTo>
                    <a:pt x="94" y="12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53" name="S_IND">
              <a:extLst>
                <a:ext uri="{FF2B5EF4-FFF2-40B4-BE49-F238E27FC236}">
                  <a16:creationId xmlns:a16="http://schemas.microsoft.com/office/drawing/2014/main" xmlns="" id="{0214F7D0-C0DA-4BC2-ADAE-293138E7D365}"/>
                </a:ext>
              </a:extLst>
            </p:cNvPr>
            <p:cNvSpPr>
              <a:spLocks/>
            </p:cNvSpPr>
            <p:nvPr/>
          </p:nvSpPr>
          <p:spPr bwMode="auto">
            <a:xfrm>
              <a:off x="6684819" y="3095625"/>
              <a:ext cx="817906" cy="952500"/>
            </a:xfrm>
            <a:custGeom>
              <a:avLst/>
              <a:gdLst>
                <a:gd name="T0" fmla="*/ 1337732513 w 391"/>
                <a:gd name="T1" fmla="*/ 683645963 h 455"/>
                <a:gd name="T2" fmla="*/ 1187666185 w 391"/>
                <a:gd name="T3" fmla="*/ 749383099 h 455"/>
                <a:gd name="T4" fmla="*/ 1157652091 w 391"/>
                <a:gd name="T5" fmla="*/ 683645963 h 455"/>
                <a:gd name="T6" fmla="*/ 1119063429 w 391"/>
                <a:gd name="T7" fmla="*/ 815118142 h 455"/>
                <a:gd name="T8" fmla="*/ 763192716 w 391"/>
                <a:gd name="T9" fmla="*/ 683645963 h 455"/>
                <a:gd name="T10" fmla="*/ 733180693 w 391"/>
                <a:gd name="T11" fmla="*/ 512735977 h 455"/>
                <a:gd name="T12" fmla="*/ 574537726 w 391"/>
                <a:gd name="T13" fmla="*/ 350589119 h 455"/>
                <a:gd name="T14" fmla="*/ 604551820 w 391"/>
                <a:gd name="T15" fmla="*/ 293617074 h 455"/>
                <a:gd name="T16" fmla="*/ 703166599 w 391"/>
                <a:gd name="T17" fmla="*/ 118323528 h 455"/>
                <a:gd name="T18" fmla="*/ 553100271 w 391"/>
                <a:gd name="T19" fmla="*/ 118323528 h 455"/>
                <a:gd name="T20" fmla="*/ 394459245 w 391"/>
                <a:gd name="T21" fmla="*/ 0 h 455"/>
                <a:gd name="T22" fmla="*/ 304419034 w 391"/>
                <a:gd name="T23" fmla="*/ 87646756 h 455"/>
                <a:gd name="T24" fmla="*/ 368733471 w 391"/>
                <a:gd name="T25" fmla="*/ 118323528 h 455"/>
                <a:gd name="T26" fmla="*/ 330144809 w 391"/>
                <a:gd name="T27" fmla="*/ 188440103 h 455"/>
                <a:gd name="T28" fmla="*/ 330144809 w 391"/>
                <a:gd name="T29" fmla="*/ 324293846 h 455"/>
                <a:gd name="T30" fmla="*/ 394459245 w 391"/>
                <a:gd name="T31" fmla="*/ 390028889 h 455"/>
                <a:gd name="T32" fmla="*/ 394459245 w 391"/>
                <a:gd name="T33" fmla="*/ 455763932 h 455"/>
                <a:gd name="T34" fmla="*/ 150066393 w 391"/>
                <a:gd name="T35" fmla="*/ 727471418 h 455"/>
                <a:gd name="T36" fmla="*/ 60026133 w 391"/>
                <a:gd name="T37" fmla="*/ 727471418 h 455"/>
                <a:gd name="T38" fmla="*/ 124340586 w 391"/>
                <a:gd name="T39" fmla="*/ 815118142 h 455"/>
                <a:gd name="T40" fmla="*/ 150066393 w 391"/>
                <a:gd name="T41" fmla="*/ 845792820 h 455"/>
                <a:gd name="T42" fmla="*/ 30014102 w 391"/>
                <a:gd name="T43" fmla="*/ 950969726 h 455"/>
                <a:gd name="T44" fmla="*/ 60026133 w 391"/>
                <a:gd name="T45" fmla="*/ 1051765133 h 455"/>
                <a:gd name="T46" fmla="*/ 124340586 w 391"/>
                <a:gd name="T47" fmla="*/ 1082439812 h 455"/>
                <a:gd name="T48" fmla="*/ 150066393 w 391"/>
                <a:gd name="T49" fmla="*/ 1213912253 h 455"/>
                <a:gd name="T50" fmla="*/ 244392853 w 391"/>
                <a:gd name="T51" fmla="*/ 1244589025 h 455"/>
                <a:gd name="T52" fmla="*/ 553100271 w 391"/>
                <a:gd name="T53" fmla="*/ 1993969769 h 455"/>
                <a:gd name="T54" fmla="*/ 647428801 w 391"/>
                <a:gd name="T55" fmla="*/ 1766087868 h 455"/>
                <a:gd name="T56" fmla="*/ 703166599 w 391"/>
                <a:gd name="T57" fmla="*/ 1529440877 h 455"/>
                <a:gd name="T58" fmla="*/ 763192716 w 391"/>
                <a:gd name="T59" fmla="*/ 1472470925 h 455"/>
                <a:gd name="T60" fmla="*/ 797493059 w 391"/>
                <a:gd name="T61" fmla="*/ 1437410561 h 455"/>
                <a:gd name="T62" fmla="*/ 1063325373 w 391"/>
                <a:gd name="T63" fmla="*/ 1244589025 h 455"/>
                <a:gd name="T64" fmla="*/ 1157652091 w 391"/>
                <a:gd name="T65" fmla="*/ 1082439812 h 455"/>
                <a:gd name="T66" fmla="*/ 1187666185 w 391"/>
                <a:gd name="T67" fmla="*/ 1117500438 h 455"/>
                <a:gd name="T68" fmla="*/ 1119063429 w 391"/>
                <a:gd name="T69" fmla="*/ 920292954 h 455"/>
                <a:gd name="T70" fmla="*/ 1157652091 w 391"/>
                <a:gd name="T71" fmla="*/ 815118142 h 455"/>
                <a:gd name="T72" fmla="*/ 1243403983 w 391"/>
                <a:gd name="T73" fmla="*/ 876469592 h 455"/>
                <a:gd name="T74" fmla="*/ 1307718419 w 391"/>
                <a:gd name="T75" fmla="*/ 950969726 h 455"/>
                <a:gd name="T76" fmla="*/ 1337732513 w 391"/>
                <a:gd name="T77" fmla="*/ 1016704769 h 455"/>
                <a:gd name="T78" fmla="*/ 1372032856 w 391"/>
                <a:gd name="T79" fmla="*/ 1016704769 h 455"/>
                <a:gd name="T80" fmla="*/ 1432058973 w 391"/>
                <a:gd name="T81" fmla="*/ 1082439812 h 455"/>
                <a:gd name="T82" fmla="*/ 1607851075 w 391"/>
                <a:gd name="T83" fmla="*/ 749383099 h 455"/>
                <a:gd name="T84" fmla="*/ 1676451761 w 391"/>
                <a:gd name="T85" fmla="*/ 683645963 h 455"/>
                <a:gd name="T86" fmla="*/ 1517810864 w 391"/>
                <a:gd name="T87" fmla="*/ 595999239 h 455"/>
                <a:gd name="T88" fmla="*/ 1517810864 w 391"/>
                <a:gd name="T89" fmla="*/ 595999239 h 45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91"/>
                <a:gd name="T136" fmla="*/ 0 h 455"/>
                <a:gd name="T137" fmla="*/ 391 w 391"/>
                <a:gd name="T138" fmla="*/ 455 h 45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91" h="455">
                  <a:moveTo>
                    <a:pt x="354" y="136"/>
                  </a:moveTo>
                  <a:lnTo>
                    <a:pt x="312" y="156"/>
                  </a:lnTo>
                  <a:lnTo>
                    <a:pt x="320" y="171"/>
                  </a:lnTo>
                  <a:lnTo>
                    <a:pt x="277" y="171"/>
                  </a:lnTo>
                  <a:lnTo>
                    <a:pt x="277" y="166"/>
                  </a:lnTo>
                  <a:lnTo>
                    <a:pt x="270" y="156"/>
                  </a:lnTo>
                  <a:lnTo>
                    <a:pt x="261" y="156"/>
                  </a:lnTo>
                  <a:lnTo>
                    <a:pt x="261" y="186"/>
                  </a:lnTo>
                  <a:lnTo>
                    <a:pt x="256" y="186"/>
                  </a:lnTo>
                  <a:lnTo>
                    <a:pt x="178" y="156"/>
                  </a:lnTo>
                  <a:lnTo>
                    <a:pt x="164" y="139"/>
                  </a:lnTo>
                  <a:lnTo>
                    <a:pt x="171" y="117"/>
                  </a:lnTo>
                  <a:lnTo>
                    <a:pt x="141" y="112"/>
                  </a:lnTo>
                  <a:lnTo>
                    <a:pt x="134" y="80"/>
                  </a:lnTo>
                  <a:lnTo>
                    <a:pt x="151" y="80"/>
                  </a:lnTo>
                  <a:lnTo>
                    <a:pt x="141" y="67"/>
                  </a:lnTo>
                  <a:lnTo>
                    <a:pt x="164" y="43"/>
                  </a:lnTo>
                  <a:lnTo>
                    <a:pt x="164" y="27"/>
                  </a:lnTo>
                  <a:lnTo>
                    <a:pt x="151" y="15"/>
                  </a:lnTo>
                  <a:lnTo>
                    <a:pt x="129" y="27"/>
                  </a:lnTo>
                  <a:lnTo>
                    <a:pt x="99" y="6"/>
                  </a:lnTo>
                  <a:lnTo>
                    <a:pt x="92" y="0"/>
                  </a:lnTo>
                  <a:lnTo>
                    <a:pt x="71" y="0"/>
                  </a:lnTo>
                  <a:lnTo>
                    <a:pt x="71" y="20"/>
                  </a:lnTo>
                  <a:lnTo>
                    <a:pt x="77" y="20"/>
                  </a:lnTo>
                  <a:lnTo>
                    <a:pt x="86" y="27"/>
                  </a:lnTo>
                  <a:lnTo>
                    <a:pt x="86" y="35"/>
                  </a:lnTo>
                  <a:lnTo>
                    <a:pt x="77" y="43"/>
                  </a:lnTo>
                  <a:lnTo>
                    <a:pt x="86" y="52"/>
                  </a:lnTo>
                  <a:lnTo>
                    <a:pt x="77" y="74"/>
                  </a:lnTo>
                  <a:lnTo>
                    <a:pt x="92" y="80"/>
                  </a:lnTo>
                  <a:lnTo>
                    <a:pt x="92" y="89"/>
                  </a:lnTo>
                  <a:lnTo>
                    <a:pt x="86" y="89"/>
                  </a:lnTo>
                  <a:lnTo>
                    <a:pt x="92" y="104"/>
                  </a:lnTo>
                  <a:lnTo>
                    <a:pt x="49" y="156"/>
                  </a:lnTo>
                  <a:lnTo>
                    <a:pt x="35" y="166"/>
                  </a:lnTo>
                  <a:lnTo>
                    <a:pt x="29" y="156"/>
                  </a:lnTo>
                  <a:lnTo>
                    <a:pt x="14" y="166"/>
                  </a:lnTo>
                  <a:lnTo>
                    <a:pt x="14" y="186"/>
                  </a:lnTo>
                  <a:lnTo>
                    <a:pt x="29" y="186"/>
                  </a:lnTo>
                  <a:lnTo>
                    <a:pt x="29" y="193"/>
                  </a:lnTo>
                  <a:lnTo>
                    <a:pt x="35" y="193"/>
                  </a:lnTo>
                  <a:lnTo>
                    <a:pt x="35" y="217"/>
                  </a:lnTo>
                  <a:lnTo>
                    <a:pt x="7" y="217"/>
                  </a:lnTo>
                  <a:lnTo>
                    <a:pt x="0" y="232"/>
                  </a:lnTo>
                  <a:lnTo>
                    <a:pt x="14" y="240"/>
                  </a:lnTo>
                  <a:lnTo>
                    <a:pt x="29" y="240"/>
                  </a:lnTo>
                  <a:lnTo>
                    <a:pt x="29" y="247"/>
                  </a:lnTo>
                  <a:lnTo>
                    <a:pt x="7" y="247"/>
                  </a:lnTo>
                  <a:lnTo>
                    <a:pt x="35" y="277"/>
                  </a:lnTo>
                  <a:lnTo>
                    <a:pt x="57" y="247"/>
                  </a:lnTo>
                  <a:lnTo>
                    <a:pt x="57" y="284"/>
                  </a:lnTo>
                  <a:lnTo>
                    <a:pt x="114" y="447"/>
                  </a:lnTo>
                  <a:lnTo>
                    <a:pt x="129" y="455"/>
                  </a:lnTo>
                  <a:lnTo>
                    <a:pt x="151" y="432"/>
                  </a:lnTo>
                  <a:lnTo>
                    <a:pt x="151" y="403"/>
                  </a:lnTo>
                  <a:lnTo>
                    <a:pt x="164" y="378"/>
                  </a:lnTo>
                  <a:lnTo>
                    <a:pt x="164" y="349"/>
                  </a:lnTo>
                  <a:lnTo>
                    <a:pt x="171" y="349"/>
                  </a:lnTo>
                  <a:lnTo>
                    <a:pt x="178" y="336"/>
                  </a:lnTo>
                  <a:lnTo>
                    <a:pt x="186" y="336"/>
                  </a:lnTo>
                  <a:lnTo>
                    <a:pt x="186" y="328"/>
                  </a:lnTo>
                  <a:lnTo>
                    <a:pt x="226" y="291"/>
                  </a:lnTo>
                  <a:lnTo>
                    <a:pt x="248" y="284"/>
                  </a:lnTo>
                  <a:lnTo>
                    <a:pt x="256" y="255"/>
                  </a:lnTo>
                  <a:lnTo>
                    <a:pt x="270" y="247"/>
                  </a:lnTo>
                  <a:lnTo>
                    <a:pt x="270" y="255"/>
                  </a:lnTo>
                  <a:lnTo>
                    <a:pt x="277" y="255"/>
                  </a:lnTo>
                  <a:lnTo>
                    <a:pt x="270" y="210"/>
                  </a:lnTo>
                  <a:lnTo>
                    <a:pt x="261" y="210"/>
                  </a:lnTo>
                  <a:lnTo>
                    <a:pt x="270" y="193"/>
                  </a:lnTo>
                  <a:lnTo>
                    <a:pt x="270" y="186"/>
                  </a:lnTo>
                  <a:lnTo>
                    <a:pt x="290" y="186"/>
                  </a:lnTo>
                  <a:lnTo>
                    <a:pt x="290" y="200"/>
                  </a:lnTo>
                  <a:lnTo>
                    <a:pt x="320" y="200"/>
                  </a:lnTo>
                  <a:lnTo>
                    <a:pt x="305" y="217"/>
                  </a:lnTo>
                  <a:lnTo>
                    <a:pt x="305" y="232"/>
                  </a:lnTo>
                  <a:lnTo>
                    <a:pt x="312" y="232"/>
                  </a:lnTo>
                  <a:lnTo>
                    <a:pt x="320" y="217"/>
                  </a:lnTo>
                  <a:lnTo>
                    <a:pt x="320" y="232"/>
                  </a:lnTo>
                  <a:lnTo>
                    <a:pt x="334" y="255"/>
                  </a:lnTo>
                  <a:lnTo>
                    <a:pt x="334" y="247"/>
                  </a:lnTo>
                  <a:lnTo>
                    <a:pt x="364" y="186"/>
                  </a:lnTo>
                  <a:lnTo>
                    <a:pt x="375" y="171"/>
                  </a:lnTo>
                  <a:lnTo>
                    <a:pt x="391" y="171"/>
                  </a:lnTo>
                  <a:lnTo>
                    <a:pt x="391" y="156"/>
                  </a:lnTo>
                  <a:lnTo>
                    <a:pt x="375" y="136"/>
                  </a:lnTo>
                  <a:lnTo>
                    <a:pt x="354" y="136"/>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54" name="S_KOR">
              <a:extLst>
                <a:ext uri="{FF2B5EF4-FFF2-40B4-BE49-F238E27FC236}">
                  <a16:creationId xmlns:a16="http://schemas.microsoft.com/office/drawing/2014/main" xmlns="" id="{09E84BB4-4209-4DB8-9B2F-230D71832A5E}"/>
                </a:ext>
              </a:extLst>
            </p:cNvPr>
            <p:cNvSpPr>
              <a:spLocks/>
            </p:cNvSpPr>
            <p:nvPr/>
          </p:nvSpPr>
          <p:spPr bwMode="auto">
            <a:xfrm>
              <a:off x="8325640" y="3028950"/>
              <a:ext cx="85401" cy="152400"/>
            </a:xfrm>
            <a:custGeom>
              <a:avLst/>
              <a:gdLst>
                <a:gd name="T0" fmla="*/ 0 w 40"/>
                <a:gd name="T1" fmla="*/ 2147483647 h 76"/>
                <a:gd name="T2" fmla="*/ 2147483647 w 40"/>
                <a:gd name="T3" fmla="*/ 0 h 76"/>
                <a:gd name="T4" fmla="*/ 2147483647 w 40"/>
                <a:gd name="T5" fmla="*/ 2147483647 h 76"/>
                <a:gd name="T6" fmla="*/ 2147483647 w 40"/>
                <a:gd name="T7" fmla="*/ 2147483647 h 76"/>
                <a:gd name="T8" fmla="*/ 0 w 40"/>
                <a:gd name="T9" fmla="*/ 2147483647 h 76"/>
                <a:gd name="T10" fmla="*/ 0 w 40"/>
                <a:gd name="T11" fmla="*/ 2147483647 h 76"/>
                <a:gd name="T12" fmla="*/ 0 w 40"/>
                <a:gd name="T13" fmla="*/ 2147483647 h 76"/>
                <a:gd name="T14" fmla="*/ 0 w 40"/>
                <a:gd name="T15" fmla="*/ 2147483647 h 76"/>
                <a:gd name="T16" fmla="*/ 0 60000 65536"/>
                <a:gd name="T17" fmla="*/ 0 60000 65536"/>
                <a:gd name="T18" fmla="*/ 0 60000 65536"/>
                <a:gd name="T19" fmla="*/ 0 60000 65536"/>
                <a:gd name="T20" fmla="*/ 0 60000 65536"/>
                <a:gd name="T21" fmla="*/ 0 60000 65536"/>
                <a:gd name="T22" fmla="*/ 0 60000 65536"/>
                <a:gd name="T23" fmla="*/ 0 60000 65536"/>
                <a:gd name="T24" fmla="*/ 0 w 40"/>
                <a:gd name="T25" fmla="*/ 0 h 76"/>
                <a:gd name="T26" fmla="*/ 40 w 40"/>
                <a:gd name="T27" fmla="*/ 76 h 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 h="76">
                  <a:moveTo>
                    <a:pt x="0" y="24"/>
                  </a:moveTo>
                  <a:lnTo>
                    <a:pt x="27" y="0"/>
                  </a:lnTo>
                  <a:lnTo>
                    <a:pt x="40" y="48"/>
                  </a:lnTo>
                  <a:lnTo>
                    <a:pt x="35" y="68"/>
                  </a:lnTo>
                  <a:lnTo>
                    <a:pt x="0" y="76"/>
                  </a:lnTo>
                  <a:lnTo>
                    <a:pt x="0" y="24"/>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55" name="S_PRK">
              <a:extLst>
                <a:ext uri="{FF2B5EF4-FFF2-40B4-BE49-F238E27FC236}">
                  <a16:creationId xmlns:a16="http://schemas.microsoft.com/office/drawing/2014/main" xmlns="" id="{72122F15-F320-458A-9C44-47F40B7C5ABB}"/>
                </a:ext>
              </a:extLst>
            </p:cNvPr>
            <p:cNvSpPr>
              <a:spLocks/>
            </p:cNvSpPr>
            <p:nvPr/>
          </p:nvSpPr>
          <p:spPr bwMode="auto">
            <a:xfrm>
              <a:off x="8287684" y="2876550"/>
              <a:ext cx="170801" cy="190500"/>
            </a:xfrm>
            <a:custGeom>
              <a:avLst/>
              <a:gdLst>
                <a:gd name="T0" fmla="*/ 2147483647 w 82"/>
                <a:gd name="T1" fmla="*/ 0 h 94"/>
                <a:gd name="T2" fmla="*/ 2147483647 w 82"/>
                <a:gd name="T3" fmla="*/ 0 h 94"/>
                <a:gd name="T4" fmla="*/ 2147483647 w 82"/>
                <a:gd name="T5" fmla="*/ 2147483647 h 94"/>
                <a:gd name="T6" fmla="*/ 2147483647 w 82"/>
                <a:gd name="T7" fmla="*/ 2147483647 h 94"/>
                <a:gd name="T8" fmla="*/ 2147483647 w 82"/>
                <a:gd name="T9" fmla="*/ 2147483647 h 94"/>
                <a:gd name="T10" fmla="*/ 2147483647 w 82"/>
                <a:gd name="T11" fmla="*/ 2147483647 h 94"/>
                <a:gd name="T12" fmla="*/ 0 w 82"/>
                <a:gd name="T13" fmla="*/ 2147483647 h 94"/>
                <a:gd name="T14" fmla="*/ 0 w 82"/>
                <a:gd name="T15" fmla="*/ 2147483647 h 94"/>
                <a:gd name="T16" fmla="*/ 2147483647 w 82"/>
                <a:gd name="T17" fmla="*/ 2147483647 h 94"/>
                <a:gd name="T18" fmla="*/ 0 w 82"/>
                <a:gd name="T19" fmla="*/ 2147483647 h 94"/>
                <a:gd name="T20" fmla="*/ 2147483647 w 82"/>
                <a:gd name="T21" fmla="*/ 2147483647 h 94"/>
                <a:gd name="T22" fmla="*/ 2147483647 w 82"/>
                <a:gd name="T23" fmla="*/ 2147483647 h 94"/>
                <a:gd name="T24" fmla="*/ 2147483647 w 82"/>
                <a:gd name="T25" fmla="*/ 2147483647 h 94"/>
                <a:gd name="T26" fmla="*/ 2147483647 w 82"/>
                <a:gd name="T27" fmla="*/ 2147483647 h 94"/>
                <a:gd name="T28" fmla="*/ 2147483647 w 82"/>
                <a:gd name="T29" fmla="*/ 2147483647 h 94"/>
                <a:gd name="T30" fmla="*/ 2147483647 w 82"/>
                <a:gd name="T31" fmla="*/ 2147483647 h 94"/>
                <a:gd name="T32" fmla="*/ 2147483647 w 82"/>
                <a:gd name="T33" fmla="*/ 2147483647 h 94"/>
                <a:gd name="T34" fmla="*/ 2147483647 w 82"/>
                <a:gd name="T35" fmla="*/ 0 h 94"/>
                <a:gd name="T36" fmla="*/ 2147483647 w 82"/>
                <a:gd name="T37" fmla="*/ 0 h 94"/>
                <a:gd name="T38" fmla="*/ 2147483647 w 82"/>
                <a:gd name="T39" fmla="*/ 0 h 9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82"/>
                <a:gd name="T61" fmla="*/ 0 h 94"/>
                <a:gd name="T62" fmla="*/ 82 w 82"/>
                <a:gd name="T63" fmla="*/ 94 h 9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82" h="94">
                  <a:moveTo>
                    <a:pt x="82" y="0"/>
                  </a:moveTo>
                  <a:lnTo>
                    <a:pt x="68" y="0"/>
                  </a:lnTo>
                  <a:lnTo>
                    <a:pt x="55" y="17"/>
                  </a:lnTo>
                  <a:lnTo>
                    <a:pt x="48" y="17"/>
                  </a:lnTo>
                  <a:lnTo>
                    <a:pt x="38" y="24"/>
                  </a:lnTo>
                  <a:lnTo>
                    <a:pt x="33" y="24"/>
                  </a:lnTo>
                  <a:lnTo>
                    <a:pt x="0" y="52"/>
                  </a:lnTo>
                  <a:lnTo>
                    <a:pt x="0" y="59"/>
                  </a:lnTo>
                  <a:lnTo>
                    <a:pt x="8" y="59"/>
                  </a:lnTo>
                  <a:lnTo>
                    <a:pt x="0" y="88"/>
                  </a:lnTo>
                  <a:lnTo>
                    <a:pt x="8" y="94"/>
                  </a:lnTo>
                  <a:lnTo>
                    <a:pt x="20" y="94"/>
                  </a:lnTo>
                  <a:lnTo>
                    <a:pt x="48" y="74"/>
                  </a:lnTo>
                  <a:lnTo>
                    <a:pt x="33" y="66"/>
                  </a:lnTo>
                  <a:lnTo>
                    <a:pt x="33" y="59"/>
                  </a:lnTo>
                  <a:lnTo>
                    <a:pt x="60" y="37"/>
                  </a:lnTo>
                  <a:lnTo>
                    <a:pt x="60" y="24"/>
                  </a:lnTo>
                  <a:lnTo>
                    <a:pt x="82"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nvGrpSpPr>
            <p:cNvPr id="356" name="S_JPN">
              <a:extLst>
                <a:ext uri="{FF2B5EF4-FFF2-40B4-BE49-F238E27FC236}">
                  <a16:creationId xmlns:a16="http://schemas.microsoft.com/office/drawing/2014/main" xmlns="" id="{6BEDB2DA-27AE-4F91-B58C-055C43949520}"/>
                </a:ext>
              </a:extLst>
            </p:cNvPr>
            <p:cNvGrpSpPr>
              <a:grpSpLocks/>
            </p:cNvGrpSpPr>
            <p:nvPr/>
          </p:nvGrpSpPr>
          <p:grpSpPr bwMode="auto">
            <a:xfrm>
              <a:off x="8239386" y="2752725"/>
              <a:ext cx="471821" cy="581025"/>
              <a:chOff x="8411040" y="2752725"/>
              <a:chExt cx="49" cy="61"/>
            </a:xfrm>
            <a:solidFill>
              <a:schemeClr val="bg1">
                <a:lumMod val="75000"/>
              </a:schemeClr>
            </a:solidFill>
          </p:grpSpPr>
          <p:sp>
            <p:nvSpPr>
              <p:cNvPr id="449" name="Freeform 158">
                <a:extLst>
                  <a:ext uri="{FF2B5EF4-FFF2-40B4-BE49-F238E27FC236}">
                    <a16:creationId xmlns:a16="http://schemas.microsoft.com/office/drawing/2014/main" xmlns="" id="{AC0E8041-4821-4AA9-A657-ADEE27CCF705}"/>
                  </a:ext>
                </a:extLst>
              </p:cNvPr>
              <p:cNvSpPr>
                <a:spLocks/>
              </p:cNvSpPr>
              <p:nvPr/>
            </p:nvSpPr>
            <p:spPr bwMode="auto">
              <a:xfrm>
                <a:off x="8411040" y="2752772"/>
                <a:ext cx="8" cy="14"/>
              </a:xfrm>
              <a:custGeom>
                <a:avLst/>
                <a:gdLst>
                  <a:gd name="T0" fmla="*/ 0 w 37"/>
                  <a:gd name="T1" fmla="*/ 0 h 62"/>
                  <a:gd name="T2" fmla="*/ 0 w 37"/>
                  <a:gd name="T3" fmla="*/ 0 h 62"/>
                  <a:gd name="T4" fmla="*/ 0 w 37"/>
                  <a:gd name="T5" fmla="*/ 0 h 62"/>
                  <a:gd name="T6" fmla="*/ 0 w 37"/>
                  <a:gd name="T7" fmla="*/ 1 h 62"/>
                  <a:gd name="T8" fmla="*/ 0 w 37"/>
                  <a:gd name="T9" fmla="*/ 1 h 62"/>
                  <a:gd name="T10" fmla="*/ 0 w 37"/>
                  <a:gd name="T11" fmla="*/ 1 h 62"/>
                  <a:gd name="T12" fmla="*/ 0 w 37"/>
                  <a:gd name="T13" fmla="*/ 0 h 62"/>
                  <a:gd name="T14" fmla="*/ 0 w 37"/>
                  <a:gd name="T15" fmla="*/ 0 h 62"/>
                  <a:gd name="T16" fmla="*/ 0 w 37"/>
                  <a:gd name="T17" fmla="*/ 0 h 62"/>
                  <a:gd name="T18" fmla="*/ 0 w 37"/>
                  <a:gd name="T19" fmla="*/ 0 h 62"/>
                  <a:gd name="T20" fmla="*/ 0 w 37"/>
                  <a:gd name="T21" fmla="*/ 0 h 6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
                  <a:gd name="T34" fmla="*/ 0 h 62"/>
                  <a:gd name="T35" fmla="*/ 37 w 37"/>
                  <a:gd name="T36" fmla="*/ 62 h 6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 h="62">
                    <a:moveTo>
                      <a:pt x="0" y="16"/>
                    </a:moveTo>
                    <a:lnTo>
                      <a:pt x="0" y="23"/>
                    </a:lnTo>
                    <a:lnTo>
                      <a:pt x="10" y="23"/>
                    </a:lnTo>
                    <a:lnTo>
                      <a:pt x="10" y="53"/>
                    </a:lnTo>
                    <a:lnTo>
                      <a:pt x="24" y="62"/>
                    </a:lnTo>
                    <a:lnTo>
                      <a:pt x="30" y="53"/>
                    </a:lnTo>
                    <a:lnTo>
                      <a:pt x="37" y="23"/>
                    </a:lnTo>
                    <a:lnTo>
                      <a:pt x="10" y="0"/>
                    </a:lnTo>
                    <a:lnTo>
                      <a:pt x="0" y="16"/>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50" name="Freeform 159">
                <a:extLst>
                  <a:ext uri="{FF2B5EF4-FFF2-40B4-BE49-F238E27FC236}">
                    <a16:creationId xmlns:a16="http://schemas.microsoft.com/office/drawing/2014/main" xmlns="" id="{6E5BF0C1-71CD-4821-8FD1-BBDEE6490B28}"/>
                  </a:ext>
                </a:extLst>
              </p:cNvPr>
              <p:cNvSpPr>
                <a:spLocks/>
              </p:cNvSpPr>
              <p:nvPr/>
            </p:nvSpPr>
            <p:spPr bwMode="auto">
              <a:xfrm>
                <a:off x="8411048" y="2752772"/>
                <a:ext cx="8" cy="6"/>
              </a:xfrm>
              <a:custGeom>
                <a:avLst/>
                <a:gdLst>
                  <a:gd name="T0" fmla="*/ 0 w 35"/>
                  <a:gd name="T1" fmla="*/ 0 h 28"/>
                  <a:gd name="T2" fmla="*/ 0 w 35"/>
                  <a:gd name="T3" fmla="*/ 0 h 28"/>
                  <a:gd name="T4" fmla="*/ 0 w 35"/>
                  <a:gd name="T5" fmla="*/ 0 h 28"/>
                  <a:gd name="T6" fmla="*/ 0 w 35"/>
                  <a:gd name="T7" fmla="*/ 0 h 28"/>
                  <a:gd name="T8" fmla="*/ 0 w 35"/>
                  <a:gd name="T9" fmla="*/ 0 h 28"/>
                  <a:gd name="T10" fmla="*/ 0 w 35"/>
                  <a:gd name="T11" fmla="*/ 0 h 28"/>
                  <a:gd name="T12" fmla="*/ 0 w 35"/>
                  <a:gd name="T13" fmla="*/ 0 h 28"/>
                  <a:gd name="T14" fmla="*/ 0 w 35"/>
                  <a:gd name="T15" fmla="*/ 0 h 28"/>
                  <a:gd name="T16" fmla="*/ 0 w 35"/>
                  <a:gd name="T17" fmla="*/ 0 h 28"/>
                  <a:gd name="T18" fmla="*/ 0 w 35"/>
                  <a:gd name="T19" fmla="*/ 0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
                  <a:gd name="T31" fmla="*/ 0 h 28"/>
                  <a:gd name="T32" fmla="*/ 35 w 35"/>
                  <a:gd name="T33" fmla="*/ 28 h 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 h="28">
                    <a:moveTo>
                      <a:pt x="0" y="18"/>
                    </a:moveTo>
                    <a:lnTo>
                      <a:pt x="0" y="28"/>
                    </a:lnTo>
                    <a:lnTo>
                      <a:pt x="7" y="28"/>
                    </a:lnTo>
                    <a:lnTo>
                      <a:pt x="15" y="18"/>
                    </a:lnTo>
                    <a:lnTo>
                      <a:pt x="28" y="18"/>
                    </a:lnTo>
                    <a:lnTo>
                      <a:pt x="35" y="0"/>
                    </a:lnTo>
                    <a:lnTo>
                      <a:pt x="15" y="0"/>
                    </a:lnTo>
                    <a:lnTo>
                      <a:pt x="0" y="18"/>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51" name="Freeform 160">
                <a:extLst>
                  <a:ext uri="{FF2B5EF4-FFF2-40B4-BE49-F238E27FC236}">
                    <a16:creationId xmlns:a16="http://schemas.microsoft.com/office/drawing/2014/main" xmlns="" id="{F5F73069-09DD-47D7-B37C-A191C4F09596}"/>
                  </a:ext>
                </a:extLst>
              </p:cNvPr>
              <p:cNvSpPr>
                <a:spLocks/>
              </p:cNvSpPr>
              <p:nvPr/>
            </p:nvSpPr>
            <p:spPr bwMode="auto">
              <a:xfrm>
                <a:off x="8411045" y="2752742"/>
                <a:ext cx="31" cy="33"/>
              </a:xfrm>
              <a:custGeom>
                <a:avLst/>
                <a:gdLst>
                  <a:gd name="T0" fmla="*/ 0 w 142"/>
                  <a:gd name="T1" fmla="*/ 1 h 150"/>
                  <a:gd name="T2" fmla="*/ 0 w 142"/>
                  <a:gd name="T3" fmla="*/ 2 h 150"/>
                  <a:gd name="T4" fmla="*/ 0 w 142"/>
                  <a:gd name="T5" fmla="*/ 2 h 150"/>
                  <a:gd name="T6" fmla="*/ 0 w 142"/>
                  <a:gd name="T7" fmla="*/ 1 h 150"/>
                  <a:gd name="T8" fmla="*/ 1 w 142"/>
                  <a:gd name="T9" fmla="*/ 1 h 150"/>
                  <a:gd name="T10" fmla="*/ 1 w 142"/>
                  <a:gd name="T11" fmla="*/ 2 h 150"/>
                  <a:gd name="T12" fmla="*/ 1 w 142"/>
                  <a:gd name="T13" fmla="*/ 2 h 150"/>
                  <a:gd name="T14" fmla="*/ 1 w 142"/>
                  <a:gd name="T15" fmla="*/ 1 h 150"/>
                  <a:gd name="T16" fmla="*/ 1 w 142"/>
                  <a:gd name="T17" fmla="*/ 1 h 150"/>
                  <a:gd name="T18" fmla="*/ 1 w 142"/>
                  <a:gd name="T19" fmla="*/ 1 h 150"/>
                  <a:gd name="T20" fmla="*/ 1 w 142"/>
                  <a:gd name="T21" fmla="*/ 1 h 150"/>
                  <a:gd name="T22" fmla="*/ 1 w 142"/>
                  <a:gd name="T23" fmla="*/ 1 h 150"/>
                  <a:gd name="T24" fmla="*/ 1 w 142"/>
                  <a:gd name="T25" fmla="*/ 1 h 150"/>
                  <a:gd name="T26" fmla="*/ 1 w 142"/>
                  <a:gd name="T27" fmla="*/ 1 h 150"/>
                  <a:gd name="T28" fmla="*/ 1 w 142"/>
                  <a:gd name="T29" fmla="*/ 1 h 150"/>
                  <a:gd name="T30" fmla="*/ 1 w 142"/>
                  <a:gd name="T31" fmla="*/ 1 h 150"/>
                  <a:gd name="T32" fmla="*/ 1 w 142"/>
                  <a:gd name="T33" fmla="*/ 1 h 150"/>
                  <a:gd name="T34" fmla="*/ 2 w 142"/>
                  <a:gd name="T35" fmla="*/ 1 h 150"/>
                  <a:gd name="T36" fmla="*/ 2 w 142"/>
                  <a:gd name="T37" fmla="*/ 1 h 150"/>
                  <a:gd name="T38" fmla="*/ 2 w 142"/>
                  <a:gd name="T39" fmla="*/ 1 h 150"/>
                  <a:gd name="T40" fmla="*/ 2 w 142"/>
                  <a:gd name="T41" fmla="*/ 0 h 150"/>
                  <a:gd name="T42" fmla="*/ 2 w 142"/>
                  <a:gd name="T43" fmla="*/ 0 h 150"/>
                  <a:gd name="T44" fmla="*/ 2 w 142"/>
                  <a:gd name="T45" fmla="*/ 0 h 150"/>
                  <a:gd name="T46" fmla="*/ 1 w 142"/>
                  <a:gd name="T47" fmla="*/ 0 h 150"/>
                  <a:gd name="T48" fmla="*/ 1 w 142"/>
                  <a:gd name="T49" fmla="*/ 1 h 150"/>
                  <a:gd name="T50" fmla="*/ 1 w 142"/>
                  <a:gd name="T51" fmla="*/ 1 h 150"/>
                  <a:gd name="T52" fmla="*/ 1 w 142"/>
                  <a:gd name="T53" fmla="*/ 1 h 150"/>
                  <a:gd name="T54" fmla="*/ 1 w 142"/>
                  <a:gd name="T55" fmla="*/ 1 h 150"/>
                  <a:gd name="T56" fmla="*/ 1 w 142"/>
                  <a:gd name="T57" fmla="*/ 1 h 150"/>
                  <a:gd name="T58" fmla="*/ 0 w 142"/>
                  <a:gd name="T59" fmla="*/ 1 h 150"/>
                  <a:gd name="T60" fmla="*/ 0 w 142"/>
                  <a:gd name="T61" fmla="*/ 1 h 150"/>
                  <a:gd name="T62" fmla="*/ 0 w 142"/>
                  <a:gd name="T63" fmla="*/ 1 h 150"/>
                  <a:gd name="T64" fmla="*/ 0 w 142"/>
                  <a:gd name="T65" fmla="*/ 1 h 15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42"/>
                  <a:gd name="T100" fmla="*/ 0 h 150"/>
                  <a:gd name="T101" fmla="*/ 142 w 142"/>
                  <a:gd name="T102" fmla="*/ 150 h 15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42" h="150">
                    <a:moveTo>
                      <a:pt x="0" y="130"/>
                    </a:moveTo>
                    <a:lnTo>
                      <a:pt x="0" y="137"/>
                    </a:lnTo>
                    <a:lnTo>
                      <a:pt x="13" y="137"/>
                    </a:lnTo>
                    <a:lnTo>
                      <a:pt x="50" y="120"/>
                    </a:lnTo>
                    <a:lnTo>
                      <a:pt x="58" y="130"/>
                    </a:lnTo>
                    <a:lnTo>
                      <a:pt x="58" y="137"/>
                    </a:lnTo>
                    <a:lnTo>
                      <a:pt x="64" y="150"/>
                    </a:lnTo>
                    <a:lnTo>
                      <a:pt x="72" y="130"/>
                    </a:lnTo>
                    <a:lnTo>
                      <a:pt x="72" y="120"/>
                    </a:lnTo>
                    <a:lnTo>
                      <a:pt x="85" y="130"/>
                    </a:lnTo>
                    <a:lnTo>
                      <a:pt x="94" y="130"/>
                    </a:lnTo>
                    <a:lnTo>
                      <a:pt x="99" y="120"/>
                    </a:lnTo>
                    <a:lnTo>
                      <a:pt x="109" y="130"/>
                    </a:lnTo>
                    <a:lnTo>
                      <a:pt x="109" y="120"/>
                    </a:lnTo>
                    <a:lnTo>
                      <a:pt x="114" y="113"/>
                    </a:lnTo>
                    <a:lnTo>
                      <a:pt x="114" y="120"/>
                    </a:lnTo>
                    <a:lnTo>
                      <a:pt x="131" y="120"/>
                    </a:lnTo>
                    <a:lnTo>
                      <a:pt x="136" y="113"/>
                    </a:lnTo>
                    <a:lnTo>
                      <a:pt x="136" y="69"/>
                    </a:lnTo>
                    <a:lnTo>
                      <a:pt x="142" y="69"/>
                    </a:lnTo>
                    <a:lnTo>
                      <a:pt x="142" y="10"/>
                    </a:lnTo>
                    <a:lnTo>
                      <a:pt x="136" y="0"/>
                    </a:lnTo>
                    <a:lnTo>
                      <a:pt x="136" y="10"/>
                    </a:lnTo>
                    <a:lnTo>
                      <a:pt x="131" y="10"/>
                    </a:lnTo>
                    <a:lnTo>
                      <a:pt x="99" y="78"/>
                    </a:lnTo>
                    <a:lnTo>
                      <a:pt x="85" y="93"/>
                    </a:lnTo>
                    <a:lnTo>
                      <a:pt x="85" y="78"/>
                    </a:lnTo>
                    <a:lnTo>
                      <a:pt x="72" y="86"/>
                    </a:lnTo>
                    <a:lnTo>
                      <a:pt x="64" y="113"/>
                    </a:lnTo>
                    <a:lnTo>
                      <a:pt x="22" y="113"/>
                    </a:lnTo>
                    <a:lnTo>
                      <a:pt x="0" y="13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52" name="Freeform 161">
                <a:extLst>
                  <a:ext uri="{FF2B5EF4-FFF2-40B4-BE49-F238E27FC236}">
                    <a16:creationId xmlns:a16="http://schemas.microsoft.com/office/drawing/2014/main" xmlns="" id="{882BFEBB-7AB6-4C7F-93CC-05E0E883FE85}"/>
                  </a:ext>
                </a:extLst>
              </p:cNvPr>
              <p:cNvSpPr>
                <a:spLocks/>
              </p:cNvSpPr>
              <p:nvPr/>
            </p:nvSpPr>
            <p:spPr bwMode="auto">
              <a:xfrm>
                <a:off x="8411070" y="2752725"/>
                <a:ext cx="19" cy="18"/>
              </a:xfrm>
              <a:custGeom>
                <a:avLst/>
                <a:gdLst>
                  <a:gd name="T0" fmla="*/ 0 w 86"/>
                  <a:gd name="T1" fmla="*/ 1 h 84"/>
                  <a:gd name="T2" fmla="*/ 0 w 86"/>
                  <a:gd name="T3" fmla="*/ 1 h 84"/>
                  <a:gd name="T4" fmla="*/ 0 w 86"/>
                  <a:gd name="T5" fmla="*/ 1 h 84"/>
                  <a:gd name="T6" fmla="*/ 0 w 86"/>
                  <a:gd name="T7" fmla="*/ 1 h 84"/>
                  <a:gd name="T8" fmla="*/ 0 w 86"/>
                  <a:gd name="T9" fmla="*/ 1 h 84"/>
                  <a:gd name="T10" fmla="*/ 0 w 86"/>
                  <a:gd name="T11" fmla="*/ 1 h 84"/>
                  <a:gd name="T12" fmla="*/ 1 w 86"/>
                  <a:gd name="T13" fmla="*/ 1 h 84"/>
                  <a:gd name="T14" fmla="*/ 1 w 86"/>
                  <a:gd name="T15" fmla="*/ 0 h 84"/>
                  <a:gd name="T16" fmla="*/ 1 w 86"/>
                  <a:gd name="T17" fmla="*/ 0 h 84"/>
                  <a:gd name="T18" fmla="*/ 1 w 86"/>
                  <a:gd name="T19" fmla="*/ 0 h 84"/>
                  <a:gd name="T20" fmla="*/ 1 w 86"/>
                  <a:gd name="T21" fmla="*/ 0 h 84"/>
                  <a:gd name="T22" fmla="*/ 1 w 86"/>
                  <a:gd name="T23" fmla="*/ 0 h 84"/>
                  <a:gd name="T24" fmla="*/ 1 w 86"/>
                  <a:gd name="T25" fmla="*/ 0 h 84"/>
                  <a:gd name="T26" fmla="*/ 1 w 86"/>
                  <a:gd name="T27" fmla="*/ 0 h 84"/>
                  <a:gd name="T28" fmla="*/ 1 w 86"/>
                  <a:gd name="T29" fmla="*/ 0 h 84"/>
                  <a:gd name="T30" fmla="*/ 0 w 86"/>
                  <a:gd name="T31" fmla="*/ 0 h 84"/>
                  <a:gd name="T32" fmla="*/ 0 w 86"/>
                  <a:gd name="T33" fmla="*/ 0 h 84"/>
                  <a:gd name="T34" fmla="*/ 0 w 86"/>
                  <a:gd name="T35" fmla="*/ 0 h 84"/>
                  <a:gd name="T36" fmla="*/ 0 w 86"/>
                  <a:gd name="T37" fmla="*/ 0 h 84"/>
                  <a:gd name="T38" fmla="*/ 0 w 86"/>
                  <a:gd name="T39" fmla="*/ 1 h 84"/>
                  <a:gd name="T40" fmla="*/ 0 w 86"/>
                  <a:gd name="T41" fmla="*/ 1 h 84"/>
                  <a:gd name="T42" fmla="*/ 0 w 86"/>
                  <a:gd name="T43" fmla="*/ 1 h 8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6"/>
                  <a:gd name="T67" fmla="*/ 0 h 84"/>
                  <a:gd name="T68" fmla="*/ 86 w 86"/>
                  <a:gd name="T69" fmla="*/ 84 h 8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6" h="84">
                    <a:moveTo>
                      <a:pt x="0" y="62"/>
                    </a:moveTo>
                    <a:lnTo>
                      <a:pt x="0" y="84"/>
                    </a:lnTo>
                    <a:lnTo>
                      <a:pt x="22" y="75"/>
                    </a:lnTo>
                    <a:lnTo>
                      <a:pt x="17" y="75"/>
                    </a:lnTo>
                    <a:lnTo>
                      <a:pt x="17" y="62"/>
                    </a:lnTo>
                    <a:lnTo>
                      <a:pt x="29" y="62"/>
                    </a:lnTo>
                    <a:lnTo>
                      <a:pt x="59" y="75"/>
                    </a:lnTo>
                    <a:lnTo>
                      <a:pt x="66" y="53"/>
                    </a:lnTo>
                    <a:lnTo>
                      <a:pt x="71" y="53"/>
                    </a:lnTo>
                    <a:lnTo>
                      <a:pt x="86" y="45"/>
                    </a:lnTo>
                    <a:lnTo>
                      <a:pt x="79" y="45"/>
                    </a:lnTo>
                    <a:lnTo>
                      <a:pt x="71" y="37"/>
                    </a:lnTo>
                    <a:lnTo>
                      <a:pt x="79" y="30"/>
                    </a:lnTo>
                    <a:lnTo>
                      <a:pt x="71" y="37"/>
                    </a:lnTo>
                    <a:lnTo>
                      <a:pt x="59" y="30"/>
                    </a:lnTo>
                    <a:lnTo>
                      <a:pt x="29" y="0"/>
                    </a:lnTo>
                    <a:lnTo>
                      <a:pt x="22" y="53"/>
                    </a:lnTo>
                    <a:lnTo>
                      <a:pt x="17" y="45"/>
                    </a:lnTo>
                    <a:lnTo>
                      <a:pt x="17" y="53"/>
                    </a:lnTo>
                    <a:lnTo>
                      <a:pt x="0" y="62"/>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sp>
          <p:nvSpPr>
            <p:cNvPr id="357" name="S_AFG">
              <a:extLst>
                <a:ext uri="{FF2B5EF4-FFF2-40B4-BE49-F238E27FC236}">
                  <a16:creationId xmlns:a16="http://schemas.microsoft.com/office/drawing/2014/main" xmlns="" id="{825E9AA8-0512-4D58-95D2-20028676D090}"/>
                </a:ext>
              </a:extLst>
            </p:cNvPr>
            <p:cNvSpPr>
              <a:spLocks/>
            </p:cNvSpPr>
            <p:nvPr/>
          </p:nvSpPr>
          <p:spPr bwMode="auto">
            <a:xfrm>
              <a:off x="6464191" y="3028950"/>
              <a:ext cx="414889" cy="352425"/>
            </a:xfrm>
            <a:custGeom>
              <a:avLst/>
              <a:gdLst>
                <a:gd name="T0" fmla="*/ 846661553 w 193"/>
                <a:gd name="T1" fmla="*/ 137526616 h 170"/>
                <a:gd name="T2" fmla="*/ 801627417 w 193"/>
                <a:gd name="T3" fmla="*/ 137526616 h 170"/>
                <a:gd name="T4" fmla="*/ 707053821 w 193"/>
                <a:gd name="T5" fmla="*/ 167609188 h 170"/>
                <a:gd name="T6" fmla="*/ 648507958 w 193"/>
                <a:gd name="T7" fmla="*/ 206288855 h 170"/>
                <a:gd name="T8" fmla="*/ 648507958 w 193"/>
                <a:gd name="T9" fmla="*/ 292243273 h 170"/>
                <a:gd name="T10" fmla="*/ 612478102 w 193"/>
                <a:gd name="T11" fmla="*/ 365305096 h 170"/>
                <a:gd name="T12" fmla="*/ 580953570 w 193"/>
                <a:gd name="T13" fmla="*/ 365305096 h 170"/>
                <a:gd name="T14" fmla="*/ 580953570 w 193"/>
                <a:gd name="T15" fmla="*/ 429769824 h 170"/>
                <a:gd name="T16" fmla="*/ 513401172 w 193"/>
                <a:gd name="T17" fmla="*/ 464151980 h 170"/>
                <a:gd name="T18" fmla="*/ 513401172 w 193"/>
                <a:gd name="T19" fmla="*/ 528616709 h 170"/>
                <a:gd name="T20" fmla="*/ 382799842 w 193"/>
                <a:gd name="T21" fmla="*/ 593081567 h 170"/>
                <a:gd name="T22" fmla="*/ 355778511 w 193"/>
                <a:gd name="T23" fmla="*/ 631761233 h 170"/>
                <a:gd name="T24" fmla="*/ 355778511 w 193"/>
                <a:gd name="T25" fmla="*/ 696225962 h 170"/>
                <a:gd name="T26" fmla="*/ 99076831 w 193"/>
                <a:gd name="T27" fmla="*/ 730608118 h 170"/>
                <a:gd name="T28" fmla="*/ 36027750 w 193"/>
                <a:gd name="T29" fmla="*/ 696225962 h 170"/>
                <a:gd name="T30" fmla="*/ 67552282 w 193"/>
                <a:gd name="T31" fmla="*/ 631761233 h 170"/>
                <a:gd name="T32" fmla="*/ 67552282 w 193"/>
                <a:gd name="T33" fmla="*/ 593081567 h 170"/>
                <a:gd name="T34" fmla="*/ 0 w 193"/>
                <a:gd name="T35" fmla="*/ 528616709 h 170"/>
                <a:gd name="T36" fmla="*/ 0 w 193"/>
                <a:gd name="T37" fmla="*/ 365305096 h 170"/>
                <a:gd name="T38" fmla="*/ 36027750 w 193"/>
                <a:gd name="T39" fmla="*/ 292243273 h 170"/>
                <a:gd name="T40" fmla="*/ 36027750 w 193"/>
                <a:gd name="T41" fmla="*/ 262158563 h 170"/>
                <a:gd name="T42" fmla="*/ 126098162 w 193"/>
                <a:gd name="T43" fmla="*/ 262158563 h 170"/>
                <a:gd name="T44" fmla="*/ 126098162 w 193"/>
                <a:gd name="T45" fmla="*/ 206288855 h 170"/>
                <a:gd name="T46" fmla="*/ 225177115 w 193"/>
                <a:gd name="T47" fmla="*/ 206288855 h 170"/>
                <a:gd name="T48" fmla="*/ 265708050 w 193"/>
                <a:gd name="T49" fmla="*/ 137526616 h 170"/>
                <a:gd name="T50" fmla="*/ 301735850 w 193"/>
                <a:gd name="T51" fmla="*/ 137526616 h 170"/>
                <a:gd name="T52" fmla="*/ 301735850 w 193"/>
                <a:gd name="T53" fmla="*/ 103144427 h 170"/>
                <a:gd name="T54" fmla="*/ 450352107 w 193"/>
                <a:gd name="T55" fmla="*/ 137526616 h 170"/>
                <a:gd name="T56" fmla="*/ 513401172 w 193"/>
                <a:gd name="T57" fmla="*/ 137526616 h 170"/>
                <a:gd name="T58" fmla="*/ 513401172 w 193"/>
                <a:gd name="T59" fmla="*/ 103144427 h 170"/>
                <a:gd name="T60" fmla="*/ 580953570 w 193"/>
                <a:gd name="T61" fmla="*/ 103144427 h 170"/>
                <a:gd name="T62" fmla="*/ 612478102 w 193"/>
                <a:gd name="T63" fmla="*/ 0 h 170"/>
                <a:gd name="T64" fmla="*/ 648507958 w 193"/>
                <a:gd name="T65" fmla="*/ 73061855 h 170"/>
                <a:gd name="T66" fmla="*/ 671023965 w 193"/>
                <a:gd name="T67" fmla="*/ 167609188 h 170"/>
                <a:gd name="T68" fmla="*/ 770102885 w 193"/>
                <a:gd name="T69" fmla="*/ 103144427 h 170"/>
                <a:gd name="T70" fmla="*/ 869179683 w 193"/>
                <a:gd name="T71" fmla="*/ 137526616 h 170"/>
                <a:gd name="T72" fmla="*/ 846661553 w 193"/>
                <a:gd name="T73" fmla="*/ 137526616 h 170"/>
                <a:gd name="T74" fmla="*/ 846661553 w 193"/>
                <a:gd name="T75" fmla="*/ 137526616 h 170"/>
                <a:gd name="T76" fmla="*/ 846661553 w 193"/>
                <a:gd name="T77" fmla="*/ 137526616 h 17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93"/>
                <a:gd name="T118" fmla="*/ 0 h 170"/>
                <a:gd name="T119" fmla="*/ 193 w 193"/>
                <a:gd name="T120" fmla="*/ 170 h 17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93" h="170">
                  <a:moveTo>
                    <a:pt x="188" y="32"/>
                  </a:moveTo>
                  <a:lnTo>
                    <a:pt x="178" y="32"/>
                  </a:lnTo>
                  <a:lnTo>
                    <a:pt x="157" y="39"/>
                  </a:lnTo>
                  <a:lnTo>
                    <a:pt x="144" y="48"/>
                  </a:lnTo>
                  <a:lnTo>
                    <a:pt x="144" y="68"/>
                  </a:lnTo>
                  <a:lnTo>
                    <a:pt x="136" y="85"/>
                  </a:lnTo>
                  <a:lnTo>
                    <a:pt x="129" y="85"/>
                  </a:lnTo>
                  <a:lnTo>
                    <a:pt x="129" y="100"/>
                  </a:lnTo>
                  <a:lnTo>
                    <a:pt x="114" y="108"/>
                  </a:lnTo>
                  <a:lnTo>
                    <a:pt x="114" y="123"/>
                  </a:lnTo>
                  <a:lnTo>
                    <a:pt x="85" y="138"/>
                  </a:lnTo>
                  <a:lnTo>
                    <a:pt x="79" y="147"/>
                  </a:lnTo>
                  <a:lnTo>
                    <a:pt x="79" y="162"/>
                  </a:lnTo>
                  <a:lnTo>
                    <a:pt x="22" y="170"/>
                  </a:lnTo>
                  <a:lnTo>
                    <a:pt x="8" y="162"/>
                  </a:lnTo>
                  <a:lnTo>
                    <a:pt x="15" y="147"/>
                  </a:lnTo>
                  <a:lnTo>
                    <a:pt x="15" y="138"/>
                  </a:lnTo>
                  <a:lnTo>
                    <a:pt x="0" y="123"/>
                  </a:lnTo>
                  <a:lnTo>
                    <a:pt x="0" y="85"/>
                  </a:lnTo>
                  <a:lnTo>
                    <a:pt x="8" y="68"/>
                  </a:lnTo>
                  <a:lnTo>
                    <a:pt x="8" y="61"/>
                  </a:lnTo>
                  <a:lnTo>
                    <a:pt x="28" y="61"/>
                  </a:lnTo>
                  <a:lnTo>
                    <a:pt x="28" y="48"/>
                  </a:lnTo>
                  <a:lnTo>
                    <a:pt x="50" y="48"/>
                  </a:lnTo>
                  <a:lnTo>
                    <a:pt x="59" y="32"/>
                  </a:lnTo>
                  <a:lnTo>
                    <a:pt x="67" y="32"/>
                  </a:lnTo>
                  <a:lnTo>
                    <a:pt x="67" y="24"/>
                  </a:lnTo>
                  <a:lnTo>
                    <a:pt x="100" y="32"/>
                  </a:lnTo>
                  <a:lnTo>
                    <a:pt x="114" y="32"/>
                  </a:lnTo>
                  <a:lnTo>
                    <a:pt x="114" y="24"/>
                  </a:lnTo>
                  <a:lnTo>
                    <a:pt x="129" y="24"/>
                  </a:lnTo>
                  <a:lnTo>
                    <a:pt x="136" y="0"/>
                  </a:lnTo>
                  <a:lnTo>
                    <a:pt x="144" y="17"/>
                  </a:lnTo>
                  <a:lnTo>
                    <a:pt x="149" y="39"/>
                  </a:lnTo>
                  <a:lnTo>
                    <a:pt x="171" y="24"/>
                  </a:lnTo>
                  <a:lnTo>
                    <a:pt x="193" y="32"/>
                  </a:lnTo>
                  <a:lnTo>
                    <a:pt x="188" y="32"/>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58" name="S_IRN">
              <a:extLst>
                <a:ext uri="{FF2B5EF4-FFF2-40B4-BE49-F238E27FC236}">
                  <a16:creationId xmlns:a16="http://schemas.microsoft.com/office/drawing/2014/main" xmlns="" id="{E41AB507-9E0D-4DB5-8F4F-FADA53716CEC}"/>
                </a:ext>
              </a:extLst>
            </p:cNvPr>
            <p:cNvSpPr>
              <a:spLocks/>
            </p:cNvSpPr>
            <p:nvPr/>
          </p:nvSpPr>
          <p:spPr bwMode="auto">
            <a:xfrm>
              <a:off x="5992369" y="2981325"/>
              <a:ext cx="528757" cy="533400"/>
            </a:xfrm>
            <a:custGeom>
              <a:avLst/>
              <a:gdLst>
                <a:gd name="T0" fmla="*/ 2147483647 w 253"/>
                <a:gd name="T1" fmla="*/ 2147483647 h 254"/>
                <a:gd name="T2" fmla="*/ 2147483647 w 253"/>
                <a:gd name="T3" fmla="*/ 2147483647 h 254"/>
                <a:gd name="T4" fmla="*/ 2147483647 w 253"/>
                <a:gd name="T5" fmla="*/ 2147483647 h 254"/>
                <a:gd name="T6" fmla="*/ 2147483647 w 253"/>
                <a:gd name="T7" fmla="*/ 2147483647 h 254"/>
                <a:gd name="T8" fmla="*/ 2147483647 w 253"/>
                <a:gd name="T9" fmla="*/ 2147483647 h 254"/>
                <a:gd name="T10" fmla="*/ 2147483647 w 253"/>
                <a:gd name="T11" fmla="*/ 2147483647 h 254"/>
                <a:gd name="T12" fmla="*/ 2147483647 w 253"/>
                <a:gd name="T13" fmla="*/ 2147483647 h 254"/>
                <a:gd name="T14" fmla="*/ 2147483647 w 253"/>
                <a:gd name="T15" fmla="*/ 2147483647 h 254"/>
                <a:gd name="T16" fmla="*/ 2147483647 w 253"/>
                <a:gd name="T17" fmla="*/ 2147483647 h 254"/>
                <a:gd name="T18" fmla="*/ 2147483647 w 253"/>
                <a:gd name="T19" fmla="*/ 2147483647 h 254"/>
                <a:gd name="T20" fmla="*/ 2147483647 w 253"/>
                <a:gd name="T21" fmla="*/ 2147483647 h 254"/>
                <a:gd name="T22" fmla="*/ 2147483647 w 253"/>
                <a:gd name="T23" fmla="*/ 2147483647 h 254"/>
                <a:gd name="T24" fmla="*/ 2147483647 w 253"/>
                <a:gd name="T25" fmla="*/ 2147483647 h 254"/>
                <a:gd name="T26" fmla="*/ 2147483647 w 253"/>
                <a:gd name="T27" fmla="*/ 2147483647 h 254"/>
                <a:gd name="T28" fmla="*/ 2147483647 w 253"/>
                <a:gd name="T29" fmla="*/ 2147483647 h 254"/>
                <a:gd name="T30" fmla="*/ 0 w 253"/>
                <a:gd name="T31" fmla="*/ 2147483647 h 254"/>
                <a:gd name="T32" fmla="*/ 2147483647 w 253"/>
                <a:gd name="T33" fmla="*/ 0 h 254"/>
                <a:gd name="T34" fmla="*/ 2147483647 w 253"/>
                <a:gd name="T35" fmla="*/ 2147483647 h 254"/>
                <a:gd name="T36" fmla="*/ 2147483647 w 253"/>
                <a:gd name="T37" fmla="*/ 2147483647 h 254"/>
                <a:gd name="T38" fmla="*/ 2147483647 w 253"/>
                <a:gd name="T39" fmla="*/ 2147483647 h 254"/>
                <a:gd name="T40" fmla="*/ 2147483647 w 253"/>
                <a:gd name="T41" fmla="*/ 2147483647 h 254"/>
                <a:gd name="T42" fmla="*/ 2147483647 w 253"/>
                <a:gd name="T43" fmla="*/ 2147483647 h 254"/>
                <a:gd name="T44" fmla="*/ 2147483647 w 253"/>
                <a:gd name="T45" fmla="*/ 2147483647 h 254"/>
                <a:gd name="T46" fmla="*/ 2147483647 w 253"/>
                <a:gd name="T47" fmla="*/ 2147483647 h 254"/>
                <a:gd name="T48" fmla="*/ 2147483647 w 253"/>
                <a:gd name="T49" fmla="*/ 2147483647 h 254"/>
                <a:gd name="T50" fmla="*/ 2147483647 w 253"/>
                <a:gd name="T51" fmla="*/ 2147483647 h 254"/>
                <a:gd name="T52" fmla="*/ 2147483647 w 253"/>
                <a:gd name="T53" fmla="*/ 2147483647 h 254"/>
                <a:gd name="T54" fmla="*/ 2147483647 w 253"/>
                <a:gd name="T55" fmla="*/ 2147483647 h 254"/>
                <a:gd name="T56" fmla="*/ 2147483647 w 253"/>
                <a:gd name="T57" fmla="*/ 2147483647 h 254"/>
                <a:gd name="T58" fmla="*/ 2147483647 w 253"/>
                <a:gd name="T59" fmla="*/ 2147483647 h 254"/>
                <a:gd name="T60" fmla="*/ 2147483647 w 253"/>
                <a:gd name="T61" fmla="*/ 2147483647 h 254"/>
                <a:gd name="T62" fmla="*/ 2147483647 w 253"/>
                <a:gd name="T63" fmla="*/ 2147483647 h 254"/>
                <a:gd name="T64" fmla="*/ 2147483647 w 253"/>
                <a:gd name="T65" fmla="*/ 2147483647 h 254"/>
                <a:gd name="T66" fmla="*/ 2147483647 w 253"/>
                <a:gd name="T67" fmla="*/ 2147483647 h 254"/>
                <a:gd name="T68" fmla="*/ 2147483647 w 253"/>
                <a:gd name="T69" fmla="*/ 2147483647 h 254"/>
                <a:gd name="T70" fmla="*/ 2147483647 w 253"/>
                <a:gd name="T71" fmla="*/ 2147483647 h 254"/>
                <a:gd name="T72" fmla="*/ 2147483647 w 253"/>
                <a:gd name="T73" fmla="*/ 2147483647 h 254"/>
                <a:gd name="T74" fmla="*/ 2147483647 w 253"/>
                <a:gd name="T75" fmla="*/ 2147483647 h 254"/>
                <a:gd name="T76" fmla="*/ 2147483647 w 253"/>
                <a:gd name="T77" fmla="*/ 2147483647 h 254"/>
                <a:gd name="T78" fmla="*/ 2147483647 w 253"/>
                <a:gd name="T79" fmla="*/ 2147483647 h 254"/>
                <a:gd name="T80" fmla="*/ 2147483647 w 253"/>
                <a:gd name="T81" fmla="*/ 2147483647 h 25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53"/>
                <a:gd name="T124" fmla="*/ 0 h 254"/>
                <a:gd name="T125" fmla="*/ 253 w 253"/>
                <a:gd name="T126" fmla="*/ 254 h 25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53" h="254">
                  <a:moveTo>
                    <a:pt x="240" y="254"/>
                  </a:moveTo>
                  <a:lnTo>
                    <a:pt x="181" y="246"/>
                  </a:lnTo>
                  <a:lnTo>
                    <a:pt x="166" y="226"/>
                  </a:lnTo>
                  <a:lnTo>
                    <a:pt x="148" y="239"/>
                  </a:lnTo>
                  <a:lnTo>
                    <a:pt x="126" y="239"/>
                  </a:lnTo>
                  <a:lnTo>
                    <a:pt x="83" y="178"/>
                  </a:lnTo>
                  <a:lnTo>
                    <a:pt x="69" y="172"/>
                  </a:lnTo>
                  <a:lnTo>
                    <a:pt x="62" y="172"/>
                  </a:lnTo>
                  <a:lnTo>
                    <a:pt x="56" y="165"/>
                  </a:lnTo>
                  <a:lnTo>
                    <a:pt x="41" y="135"/>
                  </a:lnTo>
                  <a:lnTo>
                    <a:pt x="26" y="126"/>
                  </a:lnTo>
                  <a:lnTo>
                    <a:pt x="19" y="105"/>
                  </a:lnTo>
                  <a:lnTo>
                    <a:pt x="26" y="88"/>
                  </a:lnTo>
                  <a:lnTo>
                    <a:pt x="26" y="68"/>
                  </a:lnTo>
                  <a:lnTo>
                    <a:pt x="19" y="68"/>
                  </a:lnTo>
                  <a:lnTo>
                    <a:pt x="0" y="7"/>
                  </a:lnTo>
                  <a:lnTo>
                    <a:pt x="12" y="0"/>
                  </a:lnTo>
                  <a:lnTo>
                    <a:pt x="19" y="15"/>
                  </a:lnTo>
                  <a:lnTo>
                    <a:pt x="34" y="15"/>
                  </a:lnTo>
                  <a:lnTo>
                    <a:pt x="56" y="7"/>
                  </a:lnTo>
                  <a:lnTo>
                    <a:pt x="62" y="7"/>
                  </a:lnTo>
                  <a:lnTo>
                    <a:pt x="56" y="15"/>
                  </a:lnTo>
                  <a:lnTo>
                    <a:pt x="69" y="24"/>
                  </a:lnTo>
                  <a:lnTo>
                    <a:pt x="69" y="46"/>
                  </a:lnTo>
                  <a:lnTo>
                    <a:pt x="104" y="61"/>
                  </a:lnTo>
                  <a:lnTo>
                    <a:pt x="141" y="61"/>
                  </a:lnTo>
                  <a:lnTo>
                    <a:pt x="141" y="46"/>
                  </a:lnTo>
                  <a:lnTo>
                    <a:pt x="153" y="37"/>
                  </a:lnTo>
                  <a:lnTo>
                    <a:pt x="181" y="37"/>
                  </a:lnTo>
                  <a:lnTo>
                    <a:pt x="233" y="61"/>
                  </a:lnTo>
                  <a:lnTo>
                    <a:pt x="233" y="88"/>
                  </a:lnTo>
                  <a:lnTo>
                    <a:pt x="225" y="105"/>
                  </a:lnTo>
                  <a:lnTo>
                    <a:pt x="225" y="143"/>
                  </a:lnTo>
                  <a:lnTo>
                    <a:pt x="240" y="157"/>
                  </a:lnTo>
                  <a:lnTo>
                    <a:pt x="240" y="165"/>
                  </a:lnTo>
                  <a:lnTo>
                    <a:pt x="233" y="178"/>
                  </a:lnTo>
                  <a:lnTo>
                    <a:pt x="253" y="226"/>
                  </a:lnTo>
                  <a:lnTo>
                    <a:pt x="240" y="239"/>
                  </a:lnTo>
                  <a:lnTo>
                    <a:pt x="240" y="254"/>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59" name="S_TJK">
              <a:extLst>
                <a:ext uri="{FF2B5EF4-FFF2-40B4-BE49-F238E27FC236}">
                  <a16:creationId xmlns:a16="http://schemas.microsoft.com/office/drawing/2014/main" xmlns="" id="{22858107-0668-488A-AB2C-A7FB6608A66D}"/>
                </a:ext>
              </a:extLst>
            </p:cNvPr>
            <p:cNvSpPr>
              <a:spLocks/>
            </p:cNvSpPr>
            <p:nvPr/>
          </p:nvSpPr>
          <p:spPr bwMode="auto">
            <a:xfrm>
              <a:off x="6665841" y="2933700"/>
              <a:ext cx="213239" cy="180975"/>
            </a:xfrm>
            <a:custGeom>
              <a:avLst/>
              <a:gdLst>
                <a:gd name="T0" fmla="*/ 380824332 w 99"/>
                <a:gd name="T1" fmla="*/ 148535245 h 84"/>
                <a:gd name="T2" fmla="*/ 380824332 w 99"/>
                <a:gd name="T3" fmla="*/ 213518173 h 84"/>
                <a:gd name="T4" fmla="*/ 443547496 w 99"/>
                <a:gd name="T5" fmla="*/ 213518173 h 84"/>
                <a:gd name="T6" fmla="*/ 443547496 w 99"/>
                <a:gd name="T7" fmla="*/ 362053417 h 84"/>
                <a:gd name="T8" fmla="*/ 344980709 w 99"/>
                <a:gd name="T9" fmla="*/ 320278370 h 84"/>
                <a:gd name="T10" fmla="*/ 246415974 w 99"/>
                <a:gd name="T11" fmla="*/ 389904167 h 84"/>
                <a:gd name="T12" fmla="*/ 192652657 w 99"/>
                <a:gd name="T13" fmla="*/ 213518173 h 84"/>
                <a:gd name="T14" fmla="*/ 165770998 w 99"/>
                <a:gd name="T15" fmla="*/ 320278370 h 84"/>
                <a:gd name="T16" fmla="*/ 98566819 w 99"/>
                <a:gd name="T17" fmla="*/ 320278370 h 84"/>
                <a:gd name="T18" fmla="*/ 98566819 w 99"/>
                <a:gd name="T19" fmla="*/ 362053417 h 84"/>
                <a:gd name="T20" fmla="*/ 0 w 99"/>
                <a:gd name="T21" fmla="*/ 362053417 h 84"/>
                <a:gd name="T22" fmla="*/ 35841522 w 99"/>
                <a:gd name="T23" fmla="*/ 292427620 h 84"/>
                <a:gd name="T24" fmla="*/ 35841522 w 99"/>
                <a:gd name="T25" fmla="*/ 181026709 h 84"/>
                <a:gd name="T26" fmla="*/ 0 w 99"/>
                <a:gd name="T27" fmla="*/ 148535245 h 84"/>
                <a:gd name="T28" fmla="*/ 67204162 w 99"/>
                <a:gd name="T29" fmla="*/ 148535245 h 84"/>
                <a:gd name="T30" fmla="*/ 98566819 w 99"/>
                <a:gd name="T31" fmla="*/ 41775064 h 84"/>
                <a:gd name="T32" fmla="*/ 98566819 w 99"/>
                <a:gd name="T33" fmla="*/ 0 h 84"/>
                <a:gd name="T34" fmla="*/ 192652657 w 99"/>
                <a:gd name="T35" fmla="*/ 0 h 84"/>
                <a:gd name="T36" fmla="*/ 192652657 w 99"/>
                <a:gd name="T37" fmla="*/ 111400878 h 84"/>
                <a:gd name="T38" fmla="*/ 98566819 w 99"/>
                <a:gd name="T39" fmla="*/ 111400878 h 84"/>
                <a:gd name="T40" fmla="*/ 98566819 w 99"/>
                <a:gd name="T41" fmla="*/ 148535245 h 84"/>
                <a:gd name="T42" fmla="*/ 380824332 w 99"/>
                <a:gd name="T43" fmla="*/ 148535245 h 84"/>
                <a:gd name="T44" fmla="*/ 380824332 w 99"/>
                <a:gd name="T45" fmla="*/ 148535245 h 8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99"/>
                <a:gd name="T70" fmla="*/ 0 h 84"/>
                <a:gd name="T71" fmla="*/ 99 w 99"/>
                <a:gd name="T72" fmla="*/ 84 h 8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99" h="84">
                  <a:moveTo>
                    <a:pt x="85" y="32"/>
                  </a:moveTo>
                  <a:lnTo>
                    <a:pt x="85" y="46"/>
                  </a:lnTo>
                  <a:lnTo>
                    <a:pt x="99" y="46"/>
                  </a:lnTo>
                  <a:lnTo>
                    <a:pt x="99" y="78"/>
                  </a:lnTo>
                  <a:lnTo>
                    <a:pt x="77" y="69"/>
                  </a:lnTo>
                  <a:lnTo>
                    <a:pt x="55" y="84"/>
                  </a:lnTo>
                  <a:lnTo>
                    <a:pt x="43" y="46"/>
                  </a:lnTo>
                  <a:lnTo>
                    <a:pt x="37" y="69"/>
                  </a:lnTo>
                  <a:lnTo>
                    <a:pt x="22" y="69"/>
                  </a:lnTo>
                  <a:lnTo>
                    <a:pt x="22" y="78"/>
                  </a:lnTo>
                  <a:lnTo>
                    <a:pt x="0" y="78"/>
                  </a:lnTo>
                  <a:lnTo>
                    <a:pt x="8" y="63"/>
                  </a:lnTo>
                  <a:lnTo>
                    <a:pt x="8" y="39"/>
                  </a:lnTo>
                  <a:lnTo>
                    <a:pt x="0" y="32"/>
                  </a:lnTo>
                  <a:lnTo>
                    <a:pt x="15" y="32"/>
                  </a:lnTo>
                  <a:lnTo>
                    <a:pt x="22" y="9"/>
                  </a:lnTo>
                  <a:lnTo>
                    <a:pt x="22" y="0"/>
                  </a:lnTo>
                  <a:lnTo>
                    <a:pt x="43" y="0"/>
                  </a:lnTo>
                  <a:lnTo>
                    <a:pt x="43" y="24"/>
                  </a:lnTo>
                  <a:lnTo>
                    <a:pt x="22" y="24"/>
                  </a:lnTo>
                  <a:lnTo>
                    <a:pt x="22" y="32"/>
                  </a:lnTo>
                  <a:lnTo>
                    <a:pt x="85" y="32"/>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60" name="S_TKM">
              <a:extLst>
                <a:ext uri="{FF2B5EF4-FFF2-40B4-BE49-F238E27FC236}">
                  <a16:creationId xmlns:a16="http://schemas.microsoft.com/office/drawing/2014/main" xmlns="" id="{B075F699-8001-4F6E-A29C-EF56CEFE92B0}"/>
                </a:ext>
              </a:extLst>
            </p:cNvPr>
            <p:cNvSpPr>
              <a:spLocks/>
            </p:cNvSpPr>
            <p:nvPr/>
          </p:nvSpPr>
          <p:spPr bwMode="auto">
            <a:xfrm>
              <a:off x="6226968" y="2857500"/>
              <a:ext cx="417514" cy="295275"/>
            </a:xfrm>
            <a:custGeom>
              <a:avLst/>
              <a:gdLst>
                <a:gd name="T0" fmla="*/ 843421031 w 201"/>
                <a:gd name="T1" fmla="*/ 494583478 h 143"/>
                <a:gd name="T2" fmla="*/ 778208257 w 201"/>
                <a:gd name="T3" fmla="*/ 460474068 h 143"/>
                <a:gd name="T4" fmla="*/ 778208257 w 201"/>
                <a:gd name="T5" fmla="*/ 494583478 h 143"/>
                <a:gd name="T6" fmla="*/ 752123981 w 201"/>
                <a:gd name="T7" fmla="*/ 494583478 h 143"/>
                <a:gd name="T8" fmla="*/ 712995483 w 201"/>
                <a:gd name="T9" fmla="*/ 558538493 h 143"/>
                <a:gd name="T10" fmla="*/ 617351054 w 201"/>
                <a:gd name="T11" fmla="*/ 558538493 h 143"/>
                <a:gd name="T12" fmla="*/ 617351054 w 201"/>
                <a:gd name="T13" fmla="*/ 609701576 h 143"/>
                <a:gd name="T14" fmla="*/ 530399168 w 201"/>
                <a:gd name="T15" fmla="*/ 609701576 h 143"/>
                <a:gd name="T16" fmla="*/ 530399168 w 201"/>
                <a:gd name="T17" fmla="*/ 524428954 h 143"/>
                <a:gd name="T18" fmla="*/ 313021864 w 201"/>
                <a:gd name="T19" fmla="*/ 430628592 h 143"/>
                <a:gd name="T20" fmla="*/ 191291009 w 201"/>
                <a:gd name="T21" fmla="*/ 430628592 h 143"/>
                <a:gd name="T22" fmla="*/ 130425581 w 201"/>
                <a:gd name="T23" fmla="*/ 460474068 h 143"/>
                <a:gd name="T24" fmla="*/ 130425581 w 201"/>
                <a:gd name="T25" fmla="*/ 328300362 h 143"/>
                <a:gd name="T26" fmla="*/ 56518032 w 201"/>
                <a:gd name="T27" fmla="*/ 328300362 h 143"/>
                <a:gd name="T28" fmla="*/ 56518032 w 201"/>
                <a:gd name="T29" fmla="*/ 260081477 h 143"/>
                <a:gd name="T30" fmla="*/ 34781136 w 201"/>
                <a:gd name="T31" fmla="*/ 260081477 h 143"/>
                <a:gd name="T32" fmla="*/ 34781136 w 201"/>
                <a:gd name="T33" fmla="*/ 200390526 h 143"/>
                <a:gd name="T34" fmla="*/ 130425581 w 201"/>
                <a:gd name="T35" fmla="*/ 200390526 h 143"/>
                <a:gd name="T36" fmla="*/ 152164595 w 201"/>
                <a:gd name="T37" fmla="*/ 170545050 h 143"/>
                <a:gd name="T38" fmla="*/ 56518032 w 201"/>
                <a:gd name="T39" fmla="*/ 102328263 h 143"/>
                <a:gd name="T40" fmla="*/ 34781136 w 201"/>
                <a:gd name="T41" fmla="*/ 102328263 h 143"/>
                <a:gd name="T42" fmla="*/ 34781136 w 201"/>
                <a:gd name="T43" fmla="*/ 170545050 h 143"/>
                <a:gd name="T44" fmla="*/ 0 w 201"/>
                <a:gd name="T45" fmla="*/ 102328263 h 143"/>
                <a:gd name="T46" fmla="*/ 130425581 w 201"/>
                <a:gd name="T47" fmla="*/ 38373361 h 143"/>
                <a:gd name="T48" fmla="*/ 191291009 w 201"/>
                <a:gd name="T49" fmla="*/ 127909804 h 143"/>
                <a:gd name="T50" fmla="*/ 239114266 w 201"/>
                <a:gd name="T51" fmla="*/ 127909804 h 143"/>
                <a:gd name="T52" fmla="*/ 239114266 w 201"/>
                <a:gd name="T53" fmla="*/ 102328263 h 143"/>
                <a:gd name="T54" fmla="*/ 343455604 w 201"/>
                <a:gd name="T55" fmla="*/ 38373361 h 143"/>
                <a:gd name="T56" fmla="*/ 369539879 w 201"/>
                <a:gd name="T57" fmla="*/ 38373361 h 143"/>
                <a:gd name="T58" fmla="*/ 343455604 w 201"/>
                <a:gd name="T59" fmla="*/ 0 h 143"/>
                <a:gd name="T60" fmla="*/ 369539879 w 201"/>
                <a:gd name="T61" fmla="*/ 0 h 143"/>
                <a:gd name="T62" fmla="*/ 439102118 w 201"/>
                <a:gd name="T63" fmla="*/ 38373361 h 143"/>
                <a:gd name="T64" fmla="*/ 439102118 w 201"/>
                <a:gd name="T65" fmla="*/ 127909804 h 143"/>
                <a:gd name="T66" fmla="*/ 569527797 w 201"/>
                <a:gd name="T67" fmla="*/ 127909804 h 143"/>
                <a:gd name="T68" fmla="*/ 595612072 w 201"/>
                <a:gd name="T69" fmla="*/ 260081477 h 143"/>
                <a:gd name="T70" fmla="*/ 873854771 w 201"/>
                <a:gd name="T71" fmla="*/ 430628592 h 143"/>
                <a:gd name="T72" fmla="*/ 843421031 w 201"/>
                <a:gd name="T73" fmla="*/ 494583478 h 143"/>
                <a:gd name="T74" fmla="*/ 843421031 w 201"/>
                <a:gd name="T75" fmla="*/ 494583478 h 143"/>
                <a:gd name="T76" fmla="*/ 843421031 w 201"/>
                <a:gd name="T77" fmla="*/ 494583478 h 14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01"/>
                <a:gd name="T118" fmla="*/ 0 h 143"/>
                <a:gd name="T119" fmla="*/ 201 w 201"/>
                <a:gd name="T120" fmla="*/ 143 h 143"/>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01" h="143">
                  <a:moveTo>
                    <a:pt x="194" y="116"/>
                  </a:moveTo>
                  <a:lnTo>
                    <a:pt x="179" y="108"/>
                  </a:lnTo>
                  <a:lnTo>
                    <a:pt x="179" y="116"/>
                  </a:lnTo>
                  <a:lnTo>
                    <a:pt x="173" y="116"/>
                  </a:lnTo>
                  <a:lnTo>
                    <a:pt x="164" y="131"/>
                  </a:lnTo>
                  <a:lnTo>
                    <a:pt x="142" y="131"/>
                  </a:lnTo>
                  <a:lnTo>
                    <a:pt x="142" y="143"/>
                  </a:lnTo>
                  <a:lnTo>
                    <a:pt x="122" y="143"/>
                  </a:lnTo>
                  <a:lnTo>
                    <a:pt x="122" y="123"/>
                  </a:lnTo>
                  <a:lnTo>
                    <a:pt x="72" y="101"/>
                  </a:lnTo>
                  <a:lnTo>
                    <a:pt x="44" y="101"/>
                  </a:lnTo>
                  <a:lnTo>
                    <a:pt x="30" y="108"/>
                  </a:lnTo>
                  <a:lnTo>
                    <a:pt x="30" y="77"/>
                  </a:lnTo>
                  <a:lnTo>
                    <a:pt x="13" y="77"/>
                  </a:lnTo>
                  <a:lnTo>
                    <a:pt x="13" y="61"/>
                  </a:lnTo>
                  <a:lnTo>
                    <a:pt x="8" y="61"/>
                  </a:lnTo>
                  <a:lnTo>
                    <a:pt x="8" y="47"/>
                  </a:lnTo>
                  <a:lnTo>
                    <a:pt x="30" y="47"/>
                  </a:lnTo>
                  <a:lnTo>
                    <a:pt x="35" y="40"/>
                  </a:lnTo>
                  <a:lnTo>
                    <a:pt x="13" y="24"/>
                  </a:lnTo>
                  <a:lnTo>
                    <a:pt x="8" y="24"/>
                  </a:lnTo>
                  <a:lnTo>
                    <a:pt x="8" y="40"/>
                  </a:lnTo>
                  <a:lnTo>
                    <a:pt x="0" y="24"/>
                  </a:lnTo>
                  <a:lnTo>
                    <a:pt x="30" y="9"/>
                  </a:lnTo>
                  <a:lnTo>
                    <a:pt x="44" y="30"/>
                  </a:lnTo>
                  <a:lnTo>
                    <a:pt x="55" y="30"/>
                  </a:lnTo>
                  <a:lnTo>
                    <a:pt x="55" y="24"/>
                  </a:lnTo>
                  <a:lnTo>
                    <a:pt x="79" y="9"/>
                  </a:lnTo>
                  <a:lnTo>
                    <a:pt x="85" y="9"/>
                  </a:lnTo>
                  <a:lnTo>
                    <a:pt x="79" y="0"/>
                  </a:lnTo>
                  <a:lnTo>
                    <a:pt x="85" y="0"/>
                  </a:lnTo>
                  <a:lnTo>
                    <a:pt x="101" y="9"/>
                  </a:lnTo>
                  <a:lnTo>
                    <a:pt x="101" y="30"/>
                  </a:lnTo>
                  <a:lnTo>
                    <a:pt x="131" y="30"/>
                  </a:lnTo>
                  <a:lnTo>
                    <a:pt x="137" y="61"/>
                  </a:lnTo>
                  <a:lnTo>
                    <a:pt x="201" y="101"/>
                  </a:lnTo>
                  <a:lnTo>
                    <a:pt x="194" y="116"/>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61" name="S_UZB">
              <a:extLst>
                <a:ext uri="{FF2B5EF4-FFF2-40B4-BE49-F238E27FC236}">
                  <a16:creationId xmlns:a16="http://schemas.microsoft.com/office/drawing/2014/main" xmlns="" id="{1E02BBD2-3BED-4E7F-BA36-9EC306BB3428}"/>
                </a:ext>
              </a:extLst>
            </p:cNvPr>
            <p:cNvSpPr>
              <a:spLocks/>
            </p:cNvSpPr>
            <p:nvPr/>
          </p:nvSpPr>
          <p:spPr bwMode="auto">
            <a:xfrm>
              <a:off x="6331346" y="2752725"/>
              <a:ext cx="500290" cy="323850"/>
            </a:xfrm>
            <a:custGeom>
              <a:avLst/>
              <a:gdLst>
                <a:gd name="T0" fmla="*/ 622743484 w 239"/>
                <a:gd name="T1" fmla="*/ 659615237 h 159"/>
                <a:gd name="T2" fmla="*/ 674279540 w 239"/>
                <a:gd name="T3" fmla="*/ 659615237 h 159"/>
                <a:gd name="T4" fmla="*/ 717227634 w 239"/>
                <a:gd name="T5" fmla="*/ 597387178 h 159"/>
                <a:gd name="T6" fmla="*/ 717227634 w 239"/>
                <a:gd name="T7" fmla="*/ 506120453 h 159"/>
                <a:gd name="T8" fmla="*/ 674279540 w 239"/>
                <a:gd name="T9" fmla="*/ 472930933 h 159"/>
                <a:gd name="T10" fmla="*/ 747291715 w 239"/>
                <a:gd name="T11" fmla="*/ 472930933 h 159"/>
                <a:gd name="T12" fmla="*/ 777355795 w 239"/>
                <a:gd name="T13" fmla="*/ 389960187 h 159"/>
                <a:gd name="T14" fmla="*/ 777355795 w 239"/>
                <a:gd name="T15" fmla="*/ 352623759 h 159"/>
                <a:gd name="T16" fmla="*/ 867545965 w 239"/>
                <a:gd name="T17" fmla="*/ 352623759 h 159"/>
                <a:gd name="T18" fmla="*/ 867545965 w 239"/>
                <a:gd name="T19" fmla="*/ 389960187 h 159"/>
                <a:gd name="T20" fmla="*/ 931968106 w 239"/>
                <a:gd name="T21" fmla="*/ 389960187 h 159"/>
                <a:gd name="T22" fmla="*/ 1026452256 w 239"/>
                <a:gd name="T23" fmla="*/ 352623759 h 159"/>
                <a:gd name="T24" fmla="*/ 931968106 w 239"/>
                <a:gd name="T25" fmla="*/ 327734165 h 159"/>
                <a:gd name="T26" fmla="*/ 841775865 w 239"/>
                <a:gd name="T27" fmla="*/ 327734165 h 159"/>
                <a:gd name="T28" fmla="*/ 897607973 w 239"/>
                <a:gd name="T29" fmla="*/ 236465466 h 159"/>
                <a:gd name="T30" fmla="*/ 867545965 w 239"/>
                <a:gd name="T31" fmla="*/ 236465466 h 159"/>
                <a:gd name="T32" fmla="*/ 747291715 w 239"/>
                <a:gd name="T33" fmla="*/ 352623759 h 159"/>
                <a:gd name="T34" fmla="*/ 717227634 w 239"/>
                <a:gd name="T35" fmla="*/ 327734165 h 159"/>
                <a:gd name="T36" fmla="*/ 652807565 w 239"/>
                <a:gd name="T37" fmla="*/ 327734165 h 159"/>
                <a:gd name="T38" fmla="*/ 652807565 w 239"/>
                <a:gd name="T39" fmla="*/ 298693589 h 159"/>
                <a:gd name="T40" fmla="*/ 622743484 w 239"/>
                <a:gd name="T41" fmla="*/ 298693589 h 159"/>
                <a:gd name="T42" fmla="*/ 622743484 w 239"/>
                <a:gd name="T43" fmla="*/ 207426927 h 159"/>
                <a:gd name="T44" fmla="*/ 532553185 w 239"/>
                <a:gd name="T45" fmla="*/ 136900979 h 159"/>
                <a:gd name="T46" fmla="*/ 352172846 w 239"/>
                <a:gd name="T47" fmla="*/ 136900979 h 159"/>
                <a:gd name="T48" fmla="*/ 163202409 w 239"/>
                <a:gd name="T49" fmla="*/ 0 h 159"/>
                <a:gd name="T50" fmla="*/ 0 w 239"/>
                <a:gd name="T51" fmla="*/ 24891639 h 159"/>
                <a:gd name="T52" fmla="*/ 0 w 239"/>
                <a:gd name="T53" fmla="*/ 327734165 h 159"/>
                <a:gd name="T54" fmla="*/ 25768036 w 239"/>
                <a:gd name="T55" fmla="*/ 327734165 h 159"/>
                <a:gd name="T56" fmla="*/ 25768036 w 239"/>
                <a:gd name="T57" fmla="*/ 298693589 h 159"/>
                <a:gd name="T58" fmla="*/ 120254282 w 239"/>
                <a:gd name="T59" fmla="*/ 236465466 h 159"/>
                <a:gd name="T60" fmla="*/ 163202409 w 239"/>
                <a:gd name="T61" fmla="*/ 236465466 h 159"/>
                <a:gd name="T62" fmla="*/ 120254282 w 239"/>
                <a:gd name="T63" fmla="*/ 207426927 h 159"/>
                <a:gd name="T64" fmla="*/ 163202409 w 239"/>
                <a:gd name="T65" fmla="*/ 207426927 h 159"/>
                <a:gd name="T66" fmla="*/ 214738465 w 239"/>
                <a:gd name="T67" fmla="*/ 236465466 h 159"/>
                <a:gd name="T68" fmla="*/ 214738465 w 239"/>
                <a:gd name="T69" fmla="*/ 327734165 h 159"/>
                <a:gd name="T70" fmla="*/ 352172846 w 239"/>
                <a:gd name="T71" fmla="*/ 327734165 h 159"/>
                <a:gd name="T72" fmla="*/ 377940874 w 239"/>
                <a:gd name="T73" fmla="*/ 443892394 h 159"/>
                <a:gd name="T74" fmla="*/ 652807565 w 239"/>
                <a:gd name="T75" fmla="*/ 597387178 h 159"/>
                <a:gd name="T76" fmla="*/ 622743484 w 239"/>
                <a:gd name="T77" fmla="*/ 659615237 h 159"/>
                <a:gd name="T78" fmla="*/ 622743484 w 239"/>
                <a:gd name="T79" fmla="*/ 659615237 h 159"/>
                <a:gd name="T80" fmla="*/ 622743484 w 239"/>
                <a:gd name="T81" fmla="*/ 659615237 h 15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39"/>
                <a:gd name="T124" fmla="*/ 0 h 159"/>
                <a:gd name="T125" fmla="*/ 239 w 239"/>
                <a:gd name="T126" fmla="*/ 159 h 15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39" h="159">
                  <a:moveTo>
                    <a:pt x="145" y="159"/>
                  </a:moveTo>
                  <a:lnTo>
                    <a:pt x="157" y="159"/>
                  </a:lnTo>
                  <a:lnTo>
                    <a:pt x="167" y="144"/>
                  </a:lnTo>
                  <a:lnTo>
                    <a:pt x="167" y="122"/>
                  </a:lnTo>
                  <a:lnTo>
                    <a:pt x="157" y="114"/>
                  </a:lnTo>
                  <a:lnTo>
                    <a:pt x="174" y="114"/>
                  </a:lnTo>
                  <a:lnTo>
                    <a:pt x="181" y="94"/>
                  </a:lnTo>
                  <a:lnTo>
                    <a:pt x="181" y="85"/>
                  </a:lnTo>
                  <a:lnTo>
                    <a:pt x="202" y="85"/>
                  </a:lnTo>
                  <a:lnTo>
                    <a:pt x="202" y="94"/>
                  </a:lnTo>
                  <a:lnTo>
                    <a:pt x="217" y="94"/>
                  </a:lnTo>
                  <a:lnTo>
                    <a:pt x="239" y="85"/>
                  </a:lnTo>
                  <a:lnTo>
                    <a:pt x="217" y="79"/>
                  </a:lnTo>
                  <a:lnTo>
                    <a:pt x="196" y="79"/>
                  </a:lnTo>
                  <a:lnTo>
                    <a:pt x="209" y="57"/>
                  </a:lnTo>
                  <a:lnTo>
                    <a:pt x="202" y="57"/>
                  </a:lnTo>
                  <a:lnTo>
                    <a:pt x="174" y="85"/>
                  </a:lnTo>
                  <a:lnTo>
                    <a:pt x="167" y="79"/>
                  </a:lnTo>
                  <a:lnTo>
                    <a:pt x="152" y="79"/>
                  </a:lnTo>
                  <a:lnTo>
                    <a:pt x="152" y="72"/>
                  </a:lnTo>
                  <a:lnTo>
                    <a:pt x="145" y="72"/>
                  </a:lnTo>
                  <a:lnTo>
                    <a:pt x="145" y="50"/>
                  </a:lnTo>
                  <a:lnTo>
                    <a:pt x="124" y="33"/>
                  </a:lnTo>
                  <a:lnTo>
                    <a:pt x="82" y="33"/>
                  </a:lnTo>
                  <a:lnTo>
                    <a:pt x="38" y="0"/>
                  </a:lnTo>
                  <a:lnTo>
                    <a:pt x="0" y="6"/>
                  </a:lnTo>
                  <a:lnTo>
                    <a:pt x="0" y="79"/>
                  </a:lnTo>
                  <a:lnTo>
                    <a:pt x="6" y="79"/>
                  </a:lnTo>
                  <a:lnTo>
                    <a:pt x="6" y="72"/>
                  </a:lnTo>
                  <a:lnTo>
                    <a:pt x="28" y="57"/>
                  </a:lnTo>
                  <a:lnTo>
                    <a:pt x="38" y="57"/>
                  </a:lnTo>
                  <a:lnTo>
                    <a:pt x="28" y="50"/>
                  </a:lnTo>
                  <a:lnTo>
                    <a:pt x="38" y="50"/>
                  </a:lnTo>
                  <a:lnTo>
                    <a:pt x="50" y="57"/>
                  </a:lnTo>
                  <a:lnTo>
                    <a:pt x="50" y="79"/>
                  </a:lnTo>
                  <a:lnTo>
                    <a:pt x="82" y="79"/>
                  </a:lnTo>
                  <a:lnTo>
                    <a:pt x="88" y="107"/>
                  </a:lnTo>
                  <a:lnTo>
                    <a:pt x="152" y="144"/>
                  </a:lnTo>
                  <a:lnTo>
                    <a:pt x="145" y="15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62" name="S_TUR">
              <a:extLst>
                <a:ext uri="{FF2B5EF4-FFF2-40B4-BE49-F238E27FC236}">
                  <a16:creationId xmlns:a16="http://schemas.microsoft.com/office/drawing/2014/main" xmlns="" id="{01E62C50-A341-403B-B1C2-8E6356FD3B6C}"/>
                </a:ext>
              </a:extLst>
            </p:cNvPr>
            <p:cNvSpPr>
              <a:spLocks/>
            </p:cNvSpPr>
            <p:nvPr/>
          </p:nvSpPr>
          <p:spPr bwMode="auto">
            <a:xfrm>
              <a:off x="5475483" y="2905125"/>
              <a:ext cx="535863" cy="209550"/>
            </a:xfrm>
            <a:custGeom>
              <a:avLst/>
              <a:gdLst>
                <a:gd name="T0" fmla="*/ 2147483647 w 251"/>
                <a:gd name="T1" fmla="*/ 2147483647 h 99"/>
                <a:gd name="T2" fmla="*/ 2147483647 w 251"/>
                <a:gd name="T3" fmla="*/ 2147483647 h 99"/>
                <a:gd name="T4" fmla="*/ 2147483647 w 251"/>
                <a:gd name="T5" fmla="*/ 2147483647 h 99"/>
                <a:gd name="T6" fmla="*/ 2147483647 w 251"/>
                <a:gd name="T7" fmla="*/ 2147483647 h 99"/>
                <a:gd name="T8" fmla="*/ 2147483647 w 251"/>
                <a:gd name="T9" fmla="*/ 2147483647 h 99"/>
                <a:gd name="T10" fmla="*/ 2147483647 w 251"/>
                <a:gd name="T11" fmla="*/ 2147483647 h 99"/>
                <a:gd name="T12" fmla="*/ 2147483647 w 251"/>
                <a:gd name="T13" fmla="*/ 0 h 99"/>
                <a:gd name="T14" fmla="*/ 2147483647 w 251"/>
                <a:gd name="T15" fmla="*/ 0 h 99"/>
                <a:gd name="T16" fmla="*/ 2147483647 w 251"/>
                <a:gd name="T17" fmla="*/ 2147483647 h 99"/>
                <a:gd name="T18" fmla="*/ 2147483647 w 251"/>
                <a:gd name="T19" fmla="*/ 2147483647 h 99"/>
                <a:gd name="T20" fmla="*/ 2147483647 w 251"/>
                <a:gd name="T21" fmla="*/ 0 h 99"/>
                <a:gd name="T22" fmla="*/ 2147483647 w 251"/>
                <a:gd name="T23" fmla="*/ 0 h 99"/>
                <a:gd name="T24" fmla="*/ 2147483647 w 251"/>
                <a:gd name="T25" fmla="*/ 2147483647 h 99"/>
                <a:gd name="T26" fmla="*/ 0 w 251"/>
                <a:gd name="T27" fmla="*/ 2147483647 h 99"/>
                <a:gd name="T28" fmla="*/ 2147483647 w 251"/>
                <a:gd name="T29" fmla="*/ 2147483647 h 99"/>
                <a:gd name="T30" fmla="*/ 2147483647 w 251"/>
                <a:gd name="T31" fmla="*/ 2147483647 h 99"/>
                <a:gd name="T32" fmla="*/ 2147483647 w 251"/>
                <a:gd name="T33" fmla="*/ 2147483647 h 99"/>
                <a:gd name="T34" fmla="*/ 2147483647 w 251"/>
                <a:gd name="T35" fmla="*/ 2147483647 h 99"/>
                <a:gd name="T36" fmla="*/ 2147483647 w 251"/>
                <a:gd name="T37" fmla="*/ 2147483647 h 99"/>
                <a:gd name="T38" fmla="*/ 2147483647 w 251"/>
                <a:gd name="T39" fmla="*/ 2147483647 h 99"/>
                <a:gd name="T40" fmla="*/ 2147483647 w 251"/>
                <a:gd name="T41" fmla="*/ 2147483647 h 99"/>
                <a:gd name="T42" fmla="*/ 2147483647 w 251"/>
                <a:gd name="T43" fmla="*/ 2147483647 h 99"/>
                <a:gd name="T44" fmla="*/ 2147483647 w 251"/>
                <a:gd name="T45" fmla="*/ 2147483647 h 99"/>
                <a:gd name="T46" fmla="*/ 2147483647 w 251"/>
                <a:gd name="T47" fmla="*/ 2147483647 h 99"/>
                <a:gd name="T48" fmla="*/ 2147483647 w 251"/>
                <a:gd name="T49" fmla="*/ 2147483647 h 99"/>
                <a:gd name="T50" fmla="*/ 2147483647 w 251"/>
                <a:gd name="T51" fmla="*/ 2147483647 h 99"/>
                <a:gd name="T52" fmla="*/ 2147483647 w 251"/>
                <a:gd name="T53" fmla="*/ 2147483647 h 99"/>
                <a:gd name="T54" fmla="*/ 2147483647 w 251"/>
                <a:gd name="T55" fmla="*/ 2147483647 h 99"/>
                <a:gd name="T56" fmla="*/ 2147483647 w 251"/>
                <a:gd name="T57" fmla="*/ 2147483647 h 99"/>
                <a:gd name="T58" fmla="*/ 2147483647 w 251"/>
                <a:gd name="T59" fmla="*/ 2147483647 h 99"/>
                <a:gd name="T60" fmla="*/ 2147483647 w 251"/>
                <a:gd name="T61" fmla="*/ 2147483647 h 99"/>
                <a:gd name="T62" fmla="*/ 2147483647 w 251"/>
                <a:gd name="T63" fmla="*/ 2147483647 h 99"/>
                <a:gd name="T64" fmla="*/ 2147483647 w 251"/>
                <a:gd name="T65" fmla="*/ 2147483647 h 99"/>
                <a:gd name="T66" fmla="*/ 2147483647 w 251"/>
                <a:gd name="T67" fmla="*/ 2147483647 h 99"/>
                <a:gd name="T68" fmla="*/ 2147483647 w 251"/>
                <a:gd name="T69" fmla="*/ 2147483647 h 99"/>
                <a:gd name="T70" fmla="*/ 2147483647 w 251"/>
                <a:gd name="T71" fmla="*/ 2147483647 h 99"/>
                <a:gd name="T72" fmla="*/ 2147483647 w 251"/>
                <a:gd name="T73" fmla="*/ 2147483647 h 99"/>
                <a:gd name="T74" fmla="*/ 2147483647 w 251"/>
                <a:gd name="T75" fmla="*/ 2147483647 h 99"/>
                <a:gd name="T76" fmla="*/ 2147483647 w 251"/>
                <a:gd name="T77" fmla="*/ 2147483647 h 99"/>
                <a:gd name="T78" fmla="*/ 2147483647 w 251"/>
                <a:gd name="T79" fmla="*/ 2147483647 h 99"/>
                <a:gd name="T80" fmla="*/ 2147483647 w 251"/>
                <a:gd name="T81" fmla="*/ 2147483647 h 99"/>
                <a:gd name="T82" fmla="*/ 2147483647 w 251"/>
                <a:gd name="T83" fmla="*/ 2147483647 h 99"/>
                <a:gd name="T84" fmla="*/ 2147483647 w 251"/>
                <a:gd name="T85" fmla="*/ 2147483647 h 99"/>
                <a:gd name="T86" fmla="*/ 2147483647 w 251"/>
                <a:gd name="T87" fmla="*/ 2147483647 h 99"/>
                <a:gd name="T88" fmla="*/ 2147483647 w 251"/>
                <a:gd name="T89" fmla="*/ 2147483647 h 99"/>
                <a:gd name="T90" fmla="*/ 2147483647 w 251"/>
                <a:gd name="T91" fmla="*/ 2147483647 h 99"/>
                <a:gd name="T92" fmla="*/ 2147483647 w 251"/>
                <a:gd name="T93" fmla="*/ 2147483647 h 99"/>
                <a:gd name="T94" fmla="*/ 2147483647 w 251"/>
                <a:gd name="T95" fmla="*/ 2147483647 h 99"/>
                <a:gd name="T96" fmla="*/ 2147483647 w 251"/>
                <a:gd name="T97" fmla="*/ 2147483647 h 99"/>
                <a:gd name="T98" fmla="*/ 2147483647 w 251"/>
                <a:gd name="T99" fmla="*/ 2147483647 h 99"/>
                <a:gd name="T100" fmla="*/ 2147483647 w 251"/>
                <a:gd name="T101" fmla="*/ 2147483647 h 99"/>
                <a:gd name="T102" fmla="*/ 2147483647 w 251"/>
                <a:gd name="T103" fmla="*/ 2147483647 h 9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51"/>
                <a:gd name="T157" fmla="*/ 0 h 99"/>
                <a:gd name="T158" fmla="*/ 251 w 251"/>
                <a:gd name="T159" fmla="*/ 99 h 99"/>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51" h="99">
                  <a:moveTo>
                    <a:pt x="251" y="36"/>
                  </a:moveTo>
                  <a:lnTo>
                    <a:pt x="237" y="36"/>
                  </a:lnTo>
                  <a:lnTo>
                    <a:pt x="231" y="7"/>
                  </a:lnTo>
                  <a:lnTo>
                    <a:pt x="211" y="7"/>
                  </a:lnTo>
                  <a:lnTo>
                    <a:pt x="180" y="15"/>
                  </a:lnTo>
                  <a:lnTo>
                    <a:pt x="145" y="15"/>
                  </a:lnTo>
                  <a:lnTo>
                    <a:pt x="125" y="0"/>
                  </a:lnTo>
                  <a:lnTo>
                    <a:pt x="97" y="0"/>
                  </a:lnTo>
                  <a:lnTo>
                    <a:pt x="68" y="15"/>
                  </a:lnTo>
                  <a:lnTo>
                    <a:pt x="33" y="15"/>
                  </a:lnTo>
                  <a:lnTo>
                    <a:pt x="26" y="0"/>
                  </a:lnTo>
                  <a:lnTo>
                    <a:pt x="13" y="0"/>
                  </a:lnTo>
                  <a:lnTo>
                    <a:pt x="5" y="7"/>
                  </a:lnTo>
                  <a:lnTo>
                    <a:pt x="0" y="22"/>
                  </a:lnTo>
                  <a:lnTo>
                    <a:pt x="5" y="22"/>
                  </a:lnTo>
                  <a:lnTo>
                    <a:pt x="5" y="36"/>
                  </a:lnTo>
                  <a:lnTo>
                    <a:pt x="21" y="15"/>
                  </a:lnTo>
                  <a:lnTo>
                    <a:pt x="33" y="15"/>
                  </a:lnTo>
                  <a:lnTo>
                    <a:pt x="48" y="22"/>
                  </a:lnTo>
                  <a:lnTo>
                    <a:pt x="33" y="22"/>
                  </a:lnTo>
                  <a:lnTo>
                    <a:pt x="33" y="36"/>
                  </a:lnTo>
                  <a:lnTo>
                    <a:pt x="13" y="36"/>
                  </a:lnTo>
                  <a:lnTo>
                    <a:pt x="5" y="42"/>
                  </a:lnTo>
                  <a:lnTo>
                    <a:pt x="5" y="51"/>
                  </a:lnTo>
                  <a:lnTo>
                    <a:pt x="13" y="42"/>
                  </a:lnTo>
                  <a:lnTo>
                    <a:pt x="13" y="51"/>
                  </a:lnTo>
                  <a:lnTo>
                    <a:pt x="5" y="57"/>
                  </a:lnTo>
                  <a:lnTo>
                    <a:pt x="5" y="71"/>
                  </a:lnTo>
                  <a:lnTo>
                    <a:pt x="13" y="79"/>
                  </a:lnTo>
                  <a:lnTo>
                    <a:pt x="21" y="86"/>
                  </a:lnTo>
                  <a:lnTo>
                    <a:pt x="26" y="86"/>
                  </a:lnTo>
                  <a:lnTo>
                    <a:pt x="26" y="93"/>
                  </a:lnTo>
                  <a:lnTo>
                    <a:pt x="48" y="99"/>
                  </a:lnTo>
                  <a:lnTo>
                    <a:pt x="60" y="93"/>
                  </a:lnTo>
                  <a:lnTo>
                    <a:pt x="68" y="93"/>
                  </a:lnTo>
                  <a:lnTo>
                    <a:pt x="90" y="99"/>
                  </a:lnTo>
                  <a:lnTo>
                    <a:pt x="97" y="99"/>
                  </a:lnTo>
                  <a:lnTo>
                    <a:pt x="110" y="93"/>
                  </a:lnTo>
                  <a:lnTo>
                    <a:pt x="130" y="93"/>
                  </a:lnTo>
                  <a:lnTo>
                    <a:pt x="130" y="99"/>
                  </a:lnTo>
                  <a:lnTo>
                    <a:pt x="139" y="99"/>
                  </a:lnTo>
                  <a:lnTo>
                    <a:pt x="139" y="93"/>
                  </a:lnTo>
                  <a:lnTo>
                    <a:pt x="165" y="86"/>
                  </a:lnTo>
                  <a:lnTo>
                    <a:pt x="174" y="93"/>
                  </a:lnTo>
                  <a:lnTo>
                    <a:pt x="196" y="86"/>
                  </a:lnTo>
                  <a:lnTo>
                    <a:pt x="222" y="86"/>
                  </a:lnTo>
                  <a:lnTo>
                    <a:pt x="222" y="79"/>
                  </a:lnTo>
                  <a:lnTo>
                    <a:pt x="251" y="86"/>
                  </a:lnTo>
                  <a:lnTo>
                    <a:pt x="237" y="42"/>
                  </a:lnTo>
                  <a:lnTo>
                    <a:pt x="251" y="36"/>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63" name="S_BTN">
              <a:extLst>
                <a:ext uri="{FF2B5EF4-FFF2-40B4-BE49-F238E27FC236}">
                  <a16:creationId xmlns:a16="http://schemas.microsoft.com/office/drawing/2014/main" xmlns="" id="{A5A0C8DB-4ABF-4E01-BD1D-5148AD119F00}"/>
                </a:ext>
              </a:extLst>
            </p:cNvPr>
            <p:cNvSpPr>
              <a:spLocks/>
            </p:cNvSpPr>
            <p:nvPr/>
          </p:nvSpPr>
          <p:spPr bwMode="auto">
            <a:xfrm>
              <a:off x="7258639" y="3419475"/>
              <a:ext cx="101753" cy="57150"/>
            </a:xfrm>
            <a:custGeom>
              <a:avLst/>
              <a:gdLst>
                <a:gd name="T0" fmla="*/ 170249858 w 45"/>
                <a:gd name="T1" fmla="*/ 0 h 27"/>
                <a:gd name="T2" fmla="*/ 67204160 w 45"/>
                <a:gd name="T3" fmla="*/ 0 h 27"/>
                <a:gd name="T4" fmla="*/ 0 w 45"/>
                <a:gd name="T5" fmla="*/ 76164028 h 27"/>
                <a:gd name="T6" fmla="*/ 0 w 45"/>
                <a:gd name="T7" fmla="*/ 120967499 h 27"/>
                <a:gd name="T8" fmla="*/ 201612498 w 45"/>
                <a:gd name="T9" fmla="*/ 120967499 h 27"/>
                <a:gd name="T10" fmla="*/ 170249858 w 45"/>
                <a:gd name="T11" fmla="*/ 0 h 27"/>
                <a:gd name="T12" fmla="*/ 170249858 w 45"/>
                <a:gd name="T13" fmla="*/ 0 h 27"/>
                <a:gd name="T14" fmla="*/ 170249858 w 45"/>
                <a:gd name="T15" fmla="*/ 0 h 27"/>
                <a:gd name="T16" fmla="*/ 0 60000 65536"/>
                <a:gd name="T17" fmla="*/ 0 60000 65536"/>
                <a:gd name="T18" fmla="*/ 0 60000 65536"/>
                <a:gd name="T19" fmla="*/ 0 60000 65536"/>
                <a:gd name="T20" fmla="*/ 0 60000 65536"/>
                <a:gd name="T21" fmla="*/ 0 60000 65536"/>
                <a:gd name="T22" fmla="*/ 0 60000 65536"/>
                <a:gd name="T23" fmla="*/ 0 60000 65536"/>
                <a:gd name="T24" fmla="*/ 0 w 45"/>
                <a:gd name="T25" fmla="*/ 0 h 27"/>
                <a:gd name="T26" fmla="*/ 45 w 45"/>
                <a:gd name="T27" fmla="*/ 27 h 2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5" h="27">
                  <a:moveTo>
                    <a:pt x="38" y="0"/>
                  </a:moveTo>
                  <a:lnTo>
                    <a:pt x="15" y="0"/>
                  </a:lnTo>
                  <a:lnTo>
                    <a:pt x="0" y="17"/>
                  </a:lnTo>
                  <a:lnTo>
                    <a:pt x="0" y="27"/>
                  </a:lnTo>
                  <a:lnTo>
                    <a:pt x="45" y="27"/>
                  </a:lnTo>
                  <a:lnTo>
                    <a:pt x="38"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64" name="S_GEO">
              <a:extLst>
                <a:ext uri="{FF2B5EF4-FFF2-40B4-BE49-F238E27FC236}">
                  <a16:creationId xmlns:a16="http://schemas.microsoft.com/office/drawing/2014/main" xmlns="" id="{D6781D16-2FA8-4A3F-8440-4A6925912E28}"/>
                </a:ext>
              </a:extLst>
            </p:cNvPr>
            <p:cNvSpPr>
              <a:spLocks/>
            </p:cNvSpPr>
            <p:nvPr/>
          </p:nvSpPr>
          <p:spPr bwMode="auto">
            <a:xfrm>
              <a:off x="5859523" y="2838450"/>
              <a:ext cx="201649" cy="76200"/>
            </a:xfrm>
            <a:custGeom>
              <a:avLst/>
              <a:gdLst>
                <a:gd name="T0" fmla="*/ 135842499 w 94"/>
                <a:gd name="T1" fmla="*/ 165898281 h 35"/>
                <a:gd name="T2" fmla="*/ 135842499 w 94"/>
                <a:gd name="T3" fmla="*/ 71098940 h 35"/>
                <a:gd name="T4" fmla="*/ 0 w 94"/>
                <a:gd name="T5" fmla="*/ 0 h 35"/>
                <a:gd name="T6" fmla="*/ 199235541 w 94"/>
                <a:gd name="T7" fmla="*/ 0 h 35"/>
                <a:gd name="T8" fmla="*/ 267156774 w 94"/>
                <a:gd name="T9" fmla="*/ 37919298 h 35"/>
                <a:gd name="T10" fmla="*/ 357717066 w 94"/>
                <a:gd name="T11" fmla="*/ 37919298 h 35"/>
                <a:gd name="T12" fmla="*/ 425638299 w 94"/>
                <a:gd name="T13" fmla="*/ 137458243 h 35"/>
                <a:gd name="T14" fmla="*/ 389414635 w 94"/>
                <a:gd name="T15" fmla="*/ 137458243 h 35"/>
                <a:gd name="T16" fmla="*/ 425638299 w 94"/>
                <a:gd name="T17" fmla="*/ 165898281 h 35"/>
                <a:gd name="T18" fmla="*/ 135842499 w 94"/>
                <a:gd name="T19" fmla="*/ 165898281 h 35"/>
                <a:gd name="T20" fmla="*/ 135842499 w 94"/>
                <a:gd name="T21" fmla="*/ 165898281 h 35"/>
                <a:gd name="T22" fmla="*/ 135842499 w 94"/>
                <a:gd name="T23" fmla="*/ 165898281 h 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4"/>
                <a:gd name="T37" fmla="*/ 0 h 35"/>
                <a:gd name="T38" fmla="*/ 94 w 94"/>
                <a:gd name="T39" fmla="*/ 35 h 3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4" h="35">
                  <a:moveTo>
                    <a:pt x="30" y="35"/>
                  </a:moveTo>
                  <a:lnTo>
                    <a:pt x="30" y="15"/>
                  </a:lnTo>
                  <a:lnTo>
                    <a:pt x="0" y="0"/>
                  </a:lnTo>
                  <a:lnTo>
                    <a:pt x="44" y="0"/>
                  </a:lnTo>
                  <a:lnTo>
                    <a:pt x="59" y="8"/>
                  </a:lnTo>
                  <a:lnTo>
                    <a:pt x="79" y="8"/>
                  </a:lnTo>
                  <a:lnTo>
                    <a:pt x="94" y="29"/>
                  </a:lnTo>
                  <a:lnTo>
                    <a:pt x="86" y="29"/>
                  </a:lnTo>
                  <a:lnTo>
                    <a:pt x="94" y="35"/>
                  </a:lnTo>
                  <a:lnTo>
                    <a:pt x="30" y="3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65" name="S_ARM">
              <a:extLst>
                <a:ext uri="{FF2B5EF4-FFF2-40B4-BE49-F238E27FC236}">
                  <a16:creationId xmlns:a16="http://schemas.microsoft.com/office/drawing/2014/main" xmlns="" id="{31C4E2CA-94BD-4AFA-B18E-E4D964987DF2}"/>
                </a:ext>
              </a:extLst>
            </p:cNvPr>
            <p:cNvSpPr>
              <a:spLocks/>
            </p:cNvSpPr>
            <p:nvPr/>
          </p:nvSpPr>
          <p:spPr bwMode="auto">
            <a:xfrm>
              <a:off x="5982880" y="2924175"/>
              <a:ext cx="78293" cy="85725"/>
            </a:xfrm>
            <a:custGeom>
              <a:avLst/>
              <a:gdLst>
                <a:gd name="T0" fmla="*/ 148883080 w 39"/>
                <a:gd name="T1" fmla="*/ 170901760 h 43"/>
                <a:gd name="T2" fmla="*/ 148883080 w 39"/>
                <a:gd name="T3" fmla="*/ 147054270 h 43"/>
                <a:gd name="T4" fmla="*/ 118342492 w 39"/>
                <a:gd name="T5" fmla="*/ 111284997 h 43"/>
                <a:gd name="T6" fmla="*/ 118342492 w 39"/>
                <a:gd name="T7" fmla="*/ 51668249 h 43"/>
                <a:gd name="T8" fmla="*/ 72532633 w 39"/>
                <a:gd name="T9" fmla="*/ 0 h 43"/>
                <a:gd name="T10" fmla="*/ 0 w 39"/>
                <a:gd name="T11" fmla="*/ 0 h 43"/>
                <a:gd name="T12" fmla="*/ 19087123 w 39"/>
                <a:gd name="T13" fmla="*/ 111284997 h 43"/>
                <a:gd name="T14" fmla="*/ 72532633 w 39"/>
                <a:gd name="T15" fmla="*/ 111284997 h 43"/>
                <a:gd name="T16" fmla="*/ 118342492 w 39"/>
                <a:gd name="T17" fmla="*/ 147054270 h 43"/>
                <a:gd name="T18" fmla="*/ 118342492 w 39"/>
                <a:gd name="T19" fmla="*/ 170901760 h 43"/>
                <a:gd name="T20" fmla="*/ 148883080 w 39"/>
                <a:gd name="T21" fmla="*/ 170901760 h 43"/>
                <a:gd name="T22" fmla="*/ 148883080 w 39"/>
                <a:gd name="T23" fmla="*/ 170901760 h 4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
                <a:gd name="T37" fmla="*/ 0 h 43"/>
                <a:gd name="T38" fmla="*/ 39 w 39"/>
                <a:gd name="T39" fmla="*/ 43 h 4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 h="43">
                  <a:moveTo>
                    <a:pt x="39" y="43"/>
                  </a:moveTo>
                  <a:lnTo>
                    <a:pt x="39" y="37"/>
                  </a:lnTo>
                  <a:lnTo>
                    <a:pt x="31" y="28"/>
                  </a:lnTo>
                  <a:lnTo>
                    <a:pt x="31" y="13"/>
                  </a:lnTo>
                  <a:lnTo>
                    <a:pt x="19" y="0"/>
                  </a:lnTo>
                  <a:lnTo>
                    <a:pt x="0" y="0"/>
                  </a:lnTo>
                  <a:lnTo>
                    <a:pt x="5" y="28"/>
                  </a:lnTo>
                  <a:lnTo>
                    <a:pt x="19" y="28"/>
                  </a:lnTo>
                  <a:lnTo>
                    <a:pt x="31" y="37"/>
                  </a:lnTo>
                  <a:lnTo>
                    <a:pt x="31" y="43"/>
                  </a:lnTo>
                  <a:lnTo>
                    <a:pt x="39" y="43"/>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66" name="S_AZE">
              <a:extLst>
                <a:ext uri="{FF2B5EF4-FFF2-40B4-BE49-F238E27FC236}">
                  <a16:creationId xmlns:a16="http://schemas.microsoft.com/office/drawing/2014/main" xmlns="" id="{3B92EEF5-412E-40AB-9827-6392831290F3}"/>
                </a:ext>
              </a:extLst>
            </p:cNvPr>
            <p:cNvSpPr>
              <a:spLocks/>
            </p:cNvSpPr>
            <p:nvPr/>
          </p:nvSpPr>
          <p:spPr bwMode="auto">
            <a:xfrm>
              <a:off x="6011347" y="2905125"/>
              <a:ext cx="149198" cy="123825"/>
            </a:xfrm>
            <a:custGeom>
              <a:avLst/>
              <a:gdLst>
                <a:gd name="T0" fmla="*/ 94326480 w 69"/>
                <a:gd name="T1" fmla="*/ 224637446 h 59"/>
                <a:gd name="T2" fmla="*/ 188655030 w 69"/>
                <a:gd name="T3" fmla="*/ 193805029 h 59"/>
                <a:gd name="T4" fmla="*/ 210092483 w 69"/>
                <a:gd name="T5" fmla="*/ 193805029 h 59"/>
                <a:gd name="T6" fmla="*/ 188655030 w 69"/>
                <a:gd name="T7" fmla="*/ 224637446 h 59"/>
                <a:gd name="T8" fmla="*/ 235818254 w 69"/>
                <a:gd name="T9" fmla="*/ 259875094 h 59"/>
                <a:gd name="T10" fmla="*/ 210092483 w 69"/>
                <a:gd name="T11" fmla="*/ 224637446 h 59"/>
                <a:gd name="T12" fmla="*/ 235818254 w 69"/>
                <a:gd name="T13" fmla="*/ 224637446 h 59"/>
                <a:gd name="T14" fmla="*/ 235818254 w 69"/>
                <a:gd name="T15" fmla="*/ 162972612 h 59"/>
                <a:gd name="T16" fmla="*/ 295844428 w 69"/>
                <a:gd name="T17" fmla="*/ 96902515 h 59"/>
                <a:gd name="T18" fmla="*/ 235818254 w 69"/>
                <a:gd name="T19" fmla="*/ 66070081 h 59"/>
                <a:gd name="T20" fmla="*/ 210092483 w 69"/>
                <a:gd name="T21" fmla="*/ 0 h 59"/>
                <a:gd name="T22" fmla="*/ 188655030 w 69"/>
                <a:gd name="T23" fmla="*/ 39642895 h 59"/>
                <a:gd name="T24" fmla="*/ 115766003 w 69"/>
                <a:gd name="T25" fmla="*/ 39642895 h 59"/>
                <a:gd name="T26" fmla="*/ 94326480 w 69"/>
                <a:gd name="T27" fmla="*/ 0 h 59"/>
                <a:gd name="T28" fmla="*/ 60026125 w 69"/>
                <a:gd name="T29" fmla="*/ 0 h 59"/>
                <a:gd name="T30" fmla="*/ 94326480 w 69"/>
                <a:gd name="T31" fmla="*/ 39642895 h 59"/>
                <a:gd name="T32" fmla="*/ 0 w 69"/>
                <a:gd name="T33" fmla="*/ 39642895 h 59"/>
                <a:gd name="T34" fmla="*/ 60026125 w 69"/>
                <a:gd name="T35" fmla="*/ 96902515 h 59"/>
                <a:gd name="T36" fmla="*/ 60026125 w 69"/>
                <a:gd name="T37" fmla="*/ 162972612 h 59"/>
                <a:gd name="T38" fmla="*/ 94326480 w 69"/>
                <a:gd name="T39" fmla="*/ 193805029 h 59"/>
                <a:gd name="T40" fmla="*/ 94326480 w 69"/>
                <a:gd name="T41" fmla="*/ 224637446 h 59"/>
                <a:gd name="T42" fmla="*/ 94326480 w 69"/>
                <a:gd name="T43" fmla="*/ 224637446 h 59"/>
                <a:gd name="T44" fmla="*/ 94326480 w 69"/>
                <a:gd name="T45" fmla="*/ 224637446 h 5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69"/>
                <a:gd name="T70" fmla="*/ 0 h 59"/>
                <a:gd name="T71" fmla="*/ 69 w 69"/>
                <a:gd name="T72" fmla="*/ 59 h 5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69" h="59">
                  <a:moveTo>
                    <a:pt x="22" y="51"/>
                  </a:moveTo>
                  <a:lnTo>
                    <a:pt x="44" y="44"/>
                  </a:lnTo>
                  <a:lnTo>
                    <a:pt x="49" y="44"/>
                  </a:lnTo>
                  <a:lnTo>
                    <a:pt x="44" y="51"/>
                  </a:lnTo>
                  <a:lnTo>
                    <a:pt x="55" y="59"/>
                  </a:lnTo>
                  <a:lnTo>
                    <a:pt x="49" y="51"/>
                  </a:lnTo>
                  <a:lnTo>
                    <a:pt x="55" y="51"/>
                  </a:lnTo>
                  <a:lnTo>
                    <a:pt x="55" y="37"/>
                  </a:lnTo>
                  <a:lnTo>
                    <a:pt x="69" y="22"/>
                  </a:lnTo>
                  <a:lnTo>
                    <a:pt x="55" y="15"/>
                  </a:lnTo>
                  <a:lnTo>
                    <a:pt x="49" y="0"/>
                  </a:lnTo>
                  <a:lnTo>
                    <a:pt x="44" y="9"/>
                  </a:lnTo>
                  <a:lnTo>
                    <a:pt x="27" y="9"/>
                  </a:lnTo>
                  <a:lnTo>
                    <a:pt x="22" y="0"/>
                  </a:lnTo>
                  <a:lnTo>
                    <a:pt x="14" y="0"/>
                  </a:lnTo>
                  <a:lnTo>
                    <a:pt x="22" y="9"/>
                  </a:lnTo>
                  <a:lnTo>
                    <a:pt x="0" y="9"/>
                  </a:lnTo>
                  <a:lnTo>
                    <a:pt x="14" y="22"/>
                  </a:lnTo>
                  <a:lnTo>
                    <a:pt x="14" y="37"/>
                  </a:lnTo>
                  <a:lnTo>
                    <a:pt x="22" y="44"/>
                  </a:lnTo>
                  <a:lnTo>
                    <a:pt x="22" y="51"/>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67" name="S_SYR">
              <a:extLst>
                <a:ext uri="{FF2B5EF4-FFF2-40B4-BE49-F238E27FC236}">
                  <a16:creationId xmlns:a16="http://schemas.microsoft.com/office/drawing/2014/main" xmlns="" id="{ACDC1414-D7EF-408C-A8B1-0E53542589A8}"/>
                </a:ext>
              </a:extLst>
            </p:cNvPr>
            <p:cNvSpPr>
              <a:spLocks/>
            </p:cNvSpPr>
            <p:nvPr/>
          </p:nvSpPr>
          <p:spPr bwMode="auto">
            <a:xfrm>
              <a:off x="5755145" y="3076575"/>
              <a:ext cx="199268" cy="180975"/>
            </a:xfrm>
            <a:custGeom>
              <a:avLst/>
              <a:gdLst>
                <a:gd name="T0" fmla="*/ 0 w 97"/>
                <a:gd name="T1" fmla="*/ 414581637 h 79"/>
                <a:gd name="T2" fmla="*/ 25514529 w 97"/>
                <a:gd name="T3" fmla="*/ 372597744 h 79"/>
                <a:gd name="T4" fmla="*/ 55279073 w 97"/>
                <a:gd name="T5" fmla="*/ 267641376 h 79"/>
                <a:gd name="T6" fmla="*/ 25514529 w 97"/>
                <a:gd name="T7" fmla="*/ 220411501 h 79"/>
                <a:gd name="T8" fmla="*/ 25514529 w 97"/>
                <a:gd name="T9" fmla="*/ 78717258 h 79"/>
                <a:gd name="T10" fmla="*/ 55279073 w 97"/>
                <a:gd name="T11" fmla="*/ 78717258 h 79"/>
                <a:gd name="T12" fmla="*/ 55279073 w 97"/>
                <a:gd name="T13" fmla="*/ 41983911 h 79"/>
                <a:gd name="T14" fmla="*/ 182849664 w 97"/>
                <a:gd name="T15" fmla="*/ 0 h 79"/>
                <a:gd name="T16" fmla="*/ 212616262 w 97"/>
                <a:gd name="T17" fmla="*/ 41983911 h 79"/>
                <a:gd name="T18" fmla="*/ 289157828 w 97"/>
                <a:gd name="T19" fmla="*/ 0 h 79"/>
                <a:gd name="T20" fmla="*/ 412474232 w 97"/>
                <a:gd name="T21" fmla="*/ 0 h 79"/>
                <a:gd name="T22" fmla="*/ 352941037 w 97"/>
                <a:gd name="T23" fmla="*/ 41983911 h 79"/>
                <a:gd name="T24" fmla="*/ 289157828 w 97"/>
                <a:gd name="T25" fmla="*/ 220411501 h 79"/>
                <a:gd name="T26" fmla="*/ 212616262 w 97"/>
                <a:gd name="T27" fmla="*/ 335864414 h 79"/>
                <a:gd name="T28" fmla="*/ 182849664 w 97"/>
                <a:gd name="T29" fmla="*/ 335864414 h 79"/>
                <a:gd name="T30" fmla="*/ 55279073 w 97"/>
                <a:gd name="T31" fmla="*/ 414581637 h 79"/>
                <a:gd name="T32" fmla="*/ 0 w 97"/>
                <a:gd name="T33" fmla="*/ 414581637 h 79"/>
                <a:gd name="T34" fmla="*/ 0 w 97"/>
                <a:gd name="T35" fmla="*/ 414581637 h 79"/>
                <a:gd name="T36" fmla="*/ 0 w 97"/>
                <a:gd name="T37" fmla="*/ 414581637 h 7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7"/>
                <a:gd name="T58" fmla="*/ 0 h 79"/>
                <a:gd name="T59" fmla="*/ 97 w 97"/>
                <a:gd name="T60" fmla="*/ 79 h 7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7" h="79">
                  <a:moveTo>
                    <a:pt x="0" y="79"/>
                  </a:moveTo>
                  <a:lnTo>
                    <a:pt x="6" y="71"/>
                  </a:lnTo>
                  <a:lnTo>
                    <a:pt x="13" y="51"/>
                  </a:lnTo>
                  <a:lnTo>
                    <a:pt x="6" y="42"/>
                  </a:lnTo>
                  <a:lnTo>
                    <a:pt x="6" y="15"/>
                  </a:lnTo>
                  <a:lnTo>
                    <a:pt x="13" y="15"/>
                  </a:lnTo>
                  <a:lnTo>
                    <a:pt x="13" y="8"/>
                  </a:lnTo>
                  <a:lnTo>
                    <a:pt x="43" y="0"/>
                  </a:lnTo>
                  <a:lnTo>
                    <a:pt x="50" y="8"/>
                  </a:lnTo>
                  <a:lnTo>
                    <a:pt x="68" y="0"/>
                  </a:lnTo>
                  <a:lnTo>
                    <a:pt x="97" y="0"/>
                  </a:lnTo>
                  <a:lnTo>
                    <a:pt x="83" y="8"/>
                  </a:lnTo>
                  <a:lnTo>
                    <a:pt x="68" y="42"/>
                  </a:lnTo>
                  <a:lnTo>
                    <a:pt x="50" y="64"/>
                  </a:lnTo>
                  <a:lnTo>
                    <a:pt x="43" y="64"/>
                  </a:lnTo>
                  <a:lnTo>
                    <a:pt x="13" y="79"/>
                  </a:lnTo>
                  <a:lnTo>
                    <a:pt x="0" y="7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68" name="S_JOR">
              <a:extLst>
                <a:ext uri="{FF2B5EF4-FFF2-40B4-BE49-F238E27FC236}">
                  <a16:creationId xmlns:a16="http://schemas.microsoft.com/office/drawing/2014/main" xmlns="" id="{9F06B9AF-AD1D-47C1-8C59-E31A5D73FC6B}"/>
                </a:ext>
              </a:extLst>
            </p:cNvPr>
            <p:cNvSpPr>
              <a:spLocks/>
            </p:cNvSpPr>
            <p:nvPr/>
          </p:nvSpPr>
          <p:spPr bwMode="auto">
            <a:xfrm>
              <a:off x="5717189" y="3228975"/>
              <a:ext cx="142334" cy="152400"/>
            </a:xfrm>
            <a:custGeom>
              <a:avLst/>
              <a:gdLst>
                <a:gd name="T0" fmla="*/ 309291896 w 66"/>
                <a:gd name="T1" fmla="*/ 75838595 h 70"/>
                <a:gd name="T2" fmla="*/ 309291896 w 66"/>
                <a:gd name="T3" fmla="*/ 0 h 70"/>
                <a:gd name="T4" fmla="*/ 276489042 w 66"/>
                <a:gd name="T5" fmla="*/ 0 h 70"/>
                <a:gd name="T6" fmla="*/ 135900073 w 66"/>
                <a:gd name="T7" fmla="*/ 75838595 h 70"/>
                <a:gd name="T8" fmla="*/ 74979067 w 66"/>
                <a:gd name="T9" fmla="*/ 75838595 h 70"/>
                <a:gd name="T10" fmla="*/ 74979067 w 66"/>
                <a:gd name="T11" fmla="*/ 222778291 h 70"/>
                <a:gd name="T12" fmla="*/ 0 w 66"/>
                <a:gd name="T13" fmla="*/ 331796563 h 70"/>
                <a:gd name="T14" fmla="*/ 103097287 w 66"/>
                <a:gd name="T15" fmla="*/ 331796563 h 70"/>
                <a:gd name="T16" fmla="*/ 135900073 w 66"/>
                <a:gd name="T17" fmla="*/ 284397938 h 70"/>
                <a:gd name="T18" fmla="*/ 173391789 w 66"/>
                <a:gd name="T19" fmla="*/ 284397938 h 70"/>
                <a:gd name="T20" fmla="*/ 206194575 w 66"/>
                <a:gd name="T21" fmla="*/ 222778291 h 70"/>
                <a:gd name="T22" fmla="*/ 173391789 w 66"/>
                <a:gd name="T23" fmla="*/ 180117195 h 70"/>
                <a:gd name="T24" fmla="*/ 309291896 w 66"/>
                <a:gd name="T25" fmla="*/ 75838595 h 70"/>
                <a:gd name="T26" fmla="*/ 309291896 w 66"/>
                <a:gd name="T27" fmla="*/ 75838595 h 70"/>
                <a:gd name="T28" fmla="*/ 309291896 w 66"/>
                <a:gd name="T29" fmla="*/ 75838595 h 7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6"/>
                <a:gd name="T46" fmla="*/ 0 h 70"/>
                <a:gd name="T47" fmla="*/ 66 w 66"/>
                <a:gd name="T48" fmla="*/ 70 h 7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6" h="70">
                  <a:moveTo>
                    <a:pt x="66" y="16"/>
                  </a:moveTo>
                  <a:lnTo>
                    <a:pt x="66" y="0"/>
                  </a:lnTo>
                  <a:lnTo>
                    <a:pt x="59" y="0"/>
                  </a:lnTo>
                  <a:lnTo>
                    <a:pt x="29" y="16"/>
                  </a:lnTo>
                  <a:lnTo>
                    <a:pt x="16" y="16"/>
                  </a:lnTo>
                  <a:lnTo>
                    <a:pt x="16" y="47"/>
                  </a:lnTo>
                  <a:lnTo>
                    <a:pt x="0" y="70"/>
                  </a:lnTo>
                  <a:lnTo>
                    <a:pt x="22" y="70"/>
                  </a:lnTo>
                  <a:lnTo>
                    <a:pt x="29" y="60"/>
                  </a:lnTo>
                  <a:lnTo>
                    <a:pt x="37" y="60"/>
                  </a:lnTo>
                  <a:lnTo>
                    <a:pt x="44" y="47"/>
                  </a:lnTo>
                  <a:lnTo>
                    <a:pt x="37" y="38"/>
                  </a:lnTo>
                  <a:lnTo>
                    <a:pt x="66" y="16"/>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69" name="S_SAU">
              <a:extLst>
                <a:ext uri="{FF2B5EF4-FFF2-40B4-BE49-F238E27FC236}">
                  <a16:creationId xmlns:a16="http://schemas.microsoft.com/office/drawing/2014/main" xmlns="" id="{C6257169-B7CB-47A0-9152-7D07F8CCDF35}"/>
                </a:ext>
              </a:extLst>
            </p:cNvPr>
            <p:cNvSpPr>
              <a:spLocks/>
            </p:cNvSpPr>
            <p:nvPr/>
          </p:nvSpPr>
          <p:spPr bwMode="auto">
            <a:xfrm>
              <a:off x="5717189" y="3267075"/>
              <a:ext cx="623646" cy="609600"/>
            </a:xfrm>
            <a:custGeom>
              <a:avLst/>
              <a:gdLst>
                <a:gd name="T0" fmla="*/ 1086494693 w 294"/>
                <a:gd name="T1" fmla="*/ 1026411775 h 296"/>
                <a:gd name="T2" fmla="*/ 1117537534 w 294"/>
                <a:gd name="T3" fmla="*/ 988239709 h 296"/>
                <a:gd name="T4" fmla="*/ 1188492599 w 294"/>
                <a:gd name="T5" fmla="*/ 967033464 h 296"/>
                <a:gd name="T6" fmla="*/ 1215102328 w 294"/>
                <a:gd name="T7" fmla="*/ 899170184 h 296"/>
                <a:gd name="T8" fmla="*/ 1272752529 w 294"/>
                <a:gd name="T9" fmla="*/ 839791873 h 296"/>
                <a:gd name="T10" fmla="*/ 1303795106 w 294"/>
                <a:gd name="T11" fmla="*/ 839791873 h 296"/>
                <a:gd name="T12" fmla="*/ 1303795106 w 294"/>
                <a:gd name="T13" fmla="*/ 712550282 h 296"/>
                <a:gd name="T14" fmla="*/ 1241709951 w 294"/>
                <a:gd name="T15" fmla="*/ 648929487 h 296"/>
                <a:gd name="T16" fmla="*/ 1188492599 w 294"/>
                <a:gd name="T17" fmla="*/ 648929487 h 296"/>
                <a:gd name="T18" fmla="*/ 1188492599 w 294"/>
                <a:gd name="T19" fmla="*/ 674378217 h 296"/>
                <a:gd name="T20" fmla="*/ 988932006 w 294"/>
                <a:gd name="T21" fmla="*/ 674378217 h 296"/>
                <a:gd name="T22" fmla="*/ 931281805 w 294"/>
                <a:gd name="T23" fmla="*/ 648929487 h 296"/>
                <a:gd name="T24" fmla="*/ 988932006 w 294"/>
                <a:gd name="T25" fmla="*/ 585308692 h 296"/>
                <a:gd name="T26" fmla="*/ 931281805 w 294"/>
                <a:gd name="T27" fmla="*/ 504724007 h 296"/>
                <a:gd name="T28" fmla="*/ 931281805 w 294"/>
                <a:gd name="T29" fmla="*/ 385965326 h 296"/>
                <a:gd name="T30" fmla="*/ 842589027 w 294"/>
                <a:gd name="T31" fmla="*/ 254483246 h 296"/>
                <a:gd name="T32" fmla="*/ 713983761 w 294"/>
                <a:gd name="T33" fmla="*/ 233274941 h 296"/>
                <a:gd name="T34" fmla="*/ 647463651 w 294"/>
                <a:gd name="T35" fmla="*/ 254483246 h 296"/>
                <a:gd name="T36" fmla="*/ 616421074 w 294"/>
                <a:gd name="T37" fmla="*/ 233274941 h 296"/>
                <a:gd name="T38" fmla="*/ 536595967 w 294"/>
                <a:gd name="T39" fmla="*/ 182379540 h 296"/>
                <a:gd name="T40" fmla="*/ 536595967 w 294"/>
                <a:gd name="T41" fmla="*/ 156930810 h 296"/>
                <a:gd name="T42" fmla="*/ 368078215 w 294"/>
                <a:gd name="T43" fmla="*/ 33931656 h 296"/>
                <a:gd name="T44" fmla="*/ 283820391 w 294"/>
                <a:gd name="T45" fmla="*/ 0 h 296"/>
                <a:gd name="T46" fmla="*/ 159647909 w 294"/>
                <a:gd name="T47" fmla="*/ 93309983 h 296"/>
                <a:gd name="T48" fmla="*/ 186255532 w 294"/>
                <a:gd name="T49" fmla="*/ 127241623 h 296"/>
                <a:gd name="T50" fmla="*/ 159647909 w 294"/>
                <a:gd name="T51" fmla="*/ 182379540 h 296"/>
                <a:gd name="T52" fmla="*/ 119735389 w 294"/>
                <a:gd name="T53" fmla="*/ 182379540 h 296"/>
                <a:gd name="T54" fmla="*/ 93127766 w 294"/>
                <a:gd name="T55" fmla="*/ 233274941 h 296"/>
                <a:gd name="T56" fmla="*/ 0 w 294"/>
                <a:gd name="T57" fmla="*/ 233274941 h 296"/>
                <a:gd name="T58" fmla="*/ 0 w 294"/>
                <a:gd name="T59" fmla="*/ 318102046 h 296"/>
                <a:gd name="T60" fmla="*/ 62085172 w 294"/>
                <a:gd name="T61" fmla="*/ 318102046 h 296"/>
                <a:gd name="T62" fmla="*/ 186255532 w 294"/>
                <a:gd name="T63" fmla="*/ 547136626 h 296"/>
                <a:gd name="T64" fmla="*/ 252775642 w 294"/>
                <a:gd name="T65" fmla="*/ 585308692 h 296"/>
                <a:gd name="T66" fmla="*/ 283820391 w 294"/>
                <a:gd name="T67" fmla="*/ 674378217 h 296"/>
                <a:gd name="T68" fmla="*/ 283820391 w 294"/>
                <a:gd name="T69" fmla="*/ 767688168 h 296"/>
                <a:gd name="T70" fmla="*/ 368078215 w 294"/>
                <a:gd name="T71" fmla="*/ 869481029 h 296"/>
                <a:gd name="T72" fmla="*/ 470075857 w 294"/>
                <a:gd name="T73" fmla="*/ 1060343415 h 296"/>
                <a:gd name="T74" fmla="*/ 501118435 w 294"/>
                <a:gd name="T75" fmla="*/ 1090032827 h 296"/>
                <a:gd name="T76" fmla="*/ 536595967 w 294"/>
                <a:gd name="T77" fmla="*/ 1060343415 h 296"/>
                <a:gd name="T78" fmla="*/ 647463651 w 294"/>
                <a:gd name="T79" fmla="*/ 1183342778 h 296"/>
                <a:gd name="T80" fmla="*/ 678506229 w 294"/>
                <a:gd name="T81" fmla="*/ 1255446484 h 296"/>
                <a:gd name="T82" fmla="*/ 931281805 w 294"/>
                <a:gd name="T83" fmla="*/ 1060343415 h 296"/>
                <a:gd name="T84" fmla="*/ 1086494693 w 294"/>
                <a:gd name="T85" fmla="*/ 1026411775 h 296"/>
                <a:gd name="T86" fmla="*/ 1086494693 w 294"/>
                <a:gd name="T87" fmla="*/ 1026411775 h 296"/>
                <a:gd name="T88" fmla="*/ 1086494693 w 294"/>
                <a:gd name="T89" fmla="*/ 1026411775 h 29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94"/>
                <a:gd name="T136" fmla="*/ 0 h 296"/>
                <a:gd name="T137" fmla="*/ 294 w 294"/>
                <a:gd name="T138" fmla="*/ 296 h 29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94" h="296">
                  <a:moveTo>
                    <a:pt x="245" y="242"/>
                  </a:moveTo>
                  <a:lnTo>
                    <a:pt x="252" y="233"/>
                  </a:lnTo>
                  <a:lnTo>
                    <a:pt x="268" y="228"/>
                  </a:lnTo>
                  <a:lnTo>
                    <a:pt x="274" y="212"/>
                  </a:lnTo>
                  <a:lnTo>
                    <a:pt x="287" y="198"/>
                  </a:lnTo>
                  <a:lnTo>
                    <a:pt x="294" y="198"/>
                  </a:lnTo>
                  <a:lnTo>
                    <a:pt x="294" y="168"/>
                  </a:lnTo>
                  <a:lnTo>
                    <a:pt x="280" y="153"/>
                  </a:lnTo>
                  <a:lnTo>
                    <a:pt x="268" y="153"/>
                  </a:lnTo>
                  <a:lnTo>
                    <a:pt x="268" y="159"/>
                  </a:lnTo>
                  <a:lnTo>
                    <a:pt x="223" y="159"/>
                  </a:lnTo>
                  <a:lnTo>
                    <a:pt x="210" y="153"/>
                  </a:lnTo>
                  <a:lnTo>
                    <a:pt x="223" y="138"/>
                  </a:lnTo>
                  <a:lnTo>
                    <a:pt x="210" y="119"/>
                  </a:lnTo>
                  <a:lnTo>
                    <a:pt x="210" y="91"/>
                  </a:lnTo>
                  <a:lnTo>
                    <a:pt x="190" y="60"/>
                  </a:lnTo>
                  <a:lnTo>
                    <a:pt x="161" y="55"/>
                  </a:lnTo>
                  <a:lnTo>
                    <a:pt x="146" y="60"/>
                  </a:lnTo>
                  <a:lnTo>
                    <a:pt x="139" y="55"/>
                  </a:lnTo>
                  <a:lnTo>
                    <a:pt x="121" y="43"/>
                  </a:lnTo>
                  <a:lnTo>
                    <a:pt x="121" y="37"/>
                  </a:lnTo>
                  <a:lnTo>
                    <a:pt x="83" y="8"/>
                  </a:lnTo>
                  <a:lnTo>
                    <a:pt x="64" y="0"/>
                  </a:lnTo>
                  <a:lnTo>
                    <a:pt x="36" y="22"/>
                  </a:lnTo>
                  <a:lnTo>
                    <a:pt x="42" y="30"/>
                  </a:lnTo>
                  <a:lnTo>
                    <a:pt x="36" y="43"/>
                  </a:lnTo>
                  <a:lnTo>
                    <a:pt x="27" y="43"/>
                  </a:lnTo>
                  <a:lnTo>
                    <a:pt x="21" y="55"/>
                  </a:lnTo>
                  <a:lnTo>
                    <a:pt x="0" y="55"/>
                  </a:lnTo>
                  <a:lnTo>
                    <a:pt x="0" y="75"/>
                  </a:lnTo>
                  <a:lnTo>
                    <a:pt x="14" y="75"/>
                  </a:lnTo>
                  <a:lnTo>
                    <a:pt x="42" y="129"/>
                  </a:lnTo>
                  <a:lnTo>
                    <a:pt x="57" y="138"/>
                  </a:lnTo>
                  <a:lnTo>
                    <a:pt x="64" y="159"/>
                  </a:lnTo>
                  <a:lnTo>
                    <a:pt x="64" y="181"/>
                  </a:lnTo>
                  <a:lnTo>
                    <a:pt x="83" y="205"/>
                  </a:lnTo>
                  <a:lnTo>
                    <a:pt x="106" y="250"/>
                  </a:lnTo>
                  <a:lnTo>
                    <a:pt x="113" y="257"/>
                  </a:lnTo>
                  <a:lnTo>
                    <a:pt x="121" y="250"/>
                  </a:lnTo>
                  <a:lnTo>
                    <a:pt x="146" y="279"/>
                  </a:lnTo>
                  <a:lnTo>
                    <a:pt x="153" y="296"/>
                  </a:lnTo>
                  <a:lnTo>
                    <a:pt x="210" y="250"/>
                  </a:lnTo>
                  <a:lnTo>
                    <a:pt x="245" y="242"/>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70" name="S_QAT">
              <a:extLst>
                <a:ext uri="{FF2B5EF4-FFF2-40B4-BE49-F238E27FC236}">
                  <a16:creationId xmlns:a16="http://schemas.microsoft.com/office/drawing/2014/main" xmlns="" id="{AFBDF900-11C8-4EBA-B087-5BC26DDC250C}"/>
                </a:ext>
              </a:extLst>
            </p:cNvPr>
            <p:cNvSpPr>
              <a:spLocks/>
            </p:cNvSpPr>
            <p:nvPr/>
          </p:nvSpPr>
          <p:spPr bwMode="auto">
            <a:xfrm>
              <a:off x="6160545" y="3495675"/>
              <a:ext cx="56934" cy="47625"/>
            </a:xfrm>
            <a:custGeom>
              <a:avLst/>
              <a:gdLst>
                <a:gd name="T0" fmla="*/ 88838541 w 25"/>
                <a:gd name="T1" fmla="*/ 90725627 h 25"/>
                <a:gd name="T2" fmla="*/ 0 w 25"/>
                <a:gd name="T3" fmla="*/ 36290254 h 25"/>
                <a:gd name="T4" fmla="*/ 88838541 w 25"/>
                <a:gd name="T5" fmla="*/ 0 h 25"/>
                <a:gd name="T6" fmla="*/ 130644896 w 25"/>
                <a:gd name="T7" fmla="*/ 0 h 25"/>
                <a:gd name="T8" fmla="*/ 88838541 w 25"/>
                <a:gd name="T9" fmla="*/ 90725627 h 25"/>
                <a:gd name="T10" fmla="*/ 88838541 w 25"/>
                <a:gd name="T11" fmla="*/ 90725627 h 25"/>
                <a:gd name="T12" fmla="*/ 88838541 w 25"/>
                <a:gd name="T13" fmla="*/ 90725627 h 25"/>
                <a:gd name="T14" fmla="*/ 0 60000 65536"/>
                <a:gd name="T15" fmla="*/ 0 60000 65536"/>
                <a:gd name="T16" fmla="*/ 0 60000 65536"/>
                <a:gd name="T17" fmla="*/ 0 60000 65536"/>
                <a:gd name="T18" fmla="*/ 0 60000 65536"/>
                <a:gd name="T19" fmla="*/ 0 60000 65536"/>
                <a:gd name="T20" fmla="*/ 0 60000 65536"/>
                <a:gd name="T21" fmla="*/ 0 w 25"/>
                <a:gd name="T22" fmla="*/ 0 h 25"/>
                <a:gd name="T23" fmla="*/ 25 w 25"/>
                <a:gd name="T24" fmla="*/ 25 h 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 h="25">
                  <a:moveTo>
                    <a:pt x="17" y="25"/>
                  </a:moveTo>
                  <a:lnTo>
                    <a:pt x="0" y="10"/>
                  </a:lnTo>
                  <a:lnTo>
                    <a:pt x="17" y="0"/>
                  </a:lnTo>
                  <a:lnTo>
                    <a:pt x="25" y="0"/>
                  </a:lnTo>
                  <a:lnTo>
                    <a:pt x="17" y="2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71" name="S_ARE">
              <a:extLst>
                <a:ext uri="{FF2B5EF4-FFF2-40B4-BE49-F238E27FC236}">
                  <a16:creationId xmlns:a16="http://schemas.microsoft.com/office/drawing/2014/main" xmlns="" id="{5F4BEA3A-8FBE-4B3A-865C-FBFB3049C80D}"/>
                </a:ext>
              </a:extLst>
            </p:cNvPr>
            <p:cNvSpPr>
              <a:spLocks/>
            </p:cNvSpPr>
            <p:nvPr/>
          </p:nvSpPr>
          <p:spPr bwMode="auto">
            <a:xfrm>
              <a:off x="6160545" y="3495675"/>
              <a:ext cx="180290" cy="95250"/>
            </a:xfrm>
            <a:custGeom>
              <a:avLst/>
              <a:gdLst>
                <a:gd name="T0" fmla="*/ 324921239 w 84"/>
                <a:gd name="T1" fmla="*/ 170249858 h 45"/>
                <a:gd name="T2" fmla="*/ 389904167 w 84"/>
                <a:gd name="T3" fmla="*/ 80645006 h 45"/>
                <a:gd name="T4" fmla="*/ 389904167 w 84"/>
                <a:gd name="T5" fmla="*/ 35841521 h 45"/>
                <a:gd name="T6" fmla="*/ 357412703 w 84"/>
                <a:gd name="T7" fmla="*/ 0 h 45"/>
                <a:gd name="T8" fmla="*/ 269219672 w 84"/>
                <a:gd name="T9" fmla="*/ 103045681 h 45"/>
                <a:gd name="T10" fmla="*/ 69625814 w 84"/>
                <a:gd name="T11" fmla="*/ 103045681 h 45"/>
                <a:gd name="T12" fmla="*/ 0 w 84"/>
                <a:gd name="T13" fmla="*/ 170249858 h 45"/>
                <a:gd name="T14" fmla="*/ 69625814 w 84"/>
                <a:gd name="T15" fmla="*/ 201612498 h 45"/>
                <a:gd name="T16" fmla="*/ 269219672 w 84"/>
                <a:gd name="T17" fmla="*/ 201612498 h 45"/>
                <a:gd name="T18" fmla="*/ 269219672 w 84"/>
                <a:gd name="T19" fmla="*/ 170249858 h 45"/>
                <a:gd name="T20" fmla="*/ 324921239 w 84"/>
                <a:gd name="T21" fmla="*/ 170249858 h 45"/>
                <a:gd name="T22" fmla="*/ 324921239 w 84"/>
                <a:gd name="T23" fmla="*/ 170249858 h 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4"/>
                <a:gd name="T37" fmla="*/ 0 h 45"/>
                <a:gd name="T38" fmla="*/ 84 w 84"/>
                <a:gd name="T39" fmla="*/ 45 h 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4" h="45">
                  <a:moveTo>
                    <a:pt x="70" y="38"/>
                  </a:moveTo>
                  <a:lnTo>
                    <a:pt x="84" y="18"/>
                  </a:lnTo>
                  <a:lnTo>
                    <a:pt x="84" y="8"/>
                  </a:lnTo>
                  <a:lnTo>
                    <a:pt x="77" y="0"/>
                  </a:lnTo>
                  <a:lnTo>
                    <a:pt x="58" y="23"/>
                  </a:lnTo>
                  <a:lnTo>
                    <a:pt x="15" y="23"/>
                  </a:lnTo>
                  <a:lnTo>
                    <a:pt x="0" y="38"/>
                  </a:lnTo>
                  <a:lnTo>
                    <a:pt x="15" y="45"/>
                  </a:lnTo>
                  <a:lnTo>
                    <a:pt x="58" y="45"/>
                  </a:lnTo>
                  <a:lnTo>
                    <a:pt x="58" y="38"/>
                  </a:lnTo>
                  <a:lnTo>
                    <a:pt x="70" y="38"/>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72" name="S_OMN">
              <a:extLst>
                <a:ext uri="{FF2B5EF4-FFF2-40B4-BE49-F238E27FC236}">
                  <a16:creationId xmlns:a16="http://schemas.microsoft.com/office/drawing/2014/main" xmlns="" id="{E5B5B0D3-7E63-4DB4-8FA6-8BCCC5DDBC21}"/>
                </a:ext>
              </a:extLst>
            </p:cNvPr>
            <p:cNvSpPr>
              <a:spLocks/>
            </p:cNvSpPr>
            <p:nvPr/>
          </p:nvSpPr>
          <p:spPr bwMode="auto">
            <a:xfrm>
              <a:off x="6245945" y="3533775"/>
              <a:ext cx="189779" cy="247650"/>
            </a:xfrm>
            <a:custGeom>
              <a:avLst/>
              <a:gdLst>
                <a:gd name="T0" fmla="*/ 0 w 93"/>
                <a:gd name="T1" fmla="*/ 519750187 h 118"/>
                <a:gd name="T2" fmla="*/ 121680331 w 93"/>
                <a:gd name="T3" fmla="*/ 519750187 h 118"/>
                <a:gd name="T4" fmla="*/ 176226845 w 93"/>
                <a:gd name="T5" fmla="*/ 453680123 h 118"/>
                <a:gd name="T6" fmla="*/ 276929682 w 93"/>
                <a:gd name="T7" fmla="*/ 431656068 h 118"/>
                <a:gd name="T8" fmla="*/ 297907208 w 93"/>
                <a:gd name="T9" fmla="*/ 356777641 h 118"/>
                <a:gd name="T10" fmla="*/ 297907208 w 93"/>
                <a:gd name="T11" fmla="*/ 325945224 h 118"/>
                <a:gd name="T12" fmla="*/ 390217742 w 93"/>
                <a:gd name="T13" fmla="*/ 162972612 h 118"/>
                <a:gd name="T14" fmla="*/ 276929682 w 93"/>
                <a:gd name="T15" fmla="*/ 30832425 h 118"/>
                <a:gd name="T16" fmla="*/ 213990897 w 93"/>
                <a:gd name="T17" fmla="*/ 0 h 118"/>
                <a:gd name="T18" fmla="*/ 151052176 w 93"/>
                <a:gd name="T19" fmla="*/ 96902515 h 118"/>
                <a:gd name="T20" fmla="*/ 213990897 w 93"/>
                <a:gd name="T21" fmla="*/ 162972612 h 118"/>
                <a:gd name="T22" fmla="*/ 213990897 w 93"/>
                <a:gd name="T23" fmla="*/ 295112807 h 118"/>
                <a:gd name="T24" fmla="*/ 176226845 w 93"/>
                <a:gd name="T25" fmla="*/ 295112807 h 118"/>
                <a:gd name="T26" fmla="*/ 121680331 w 93"/>
                <a:gd name="T27" fmla="*/ 356777641 h 118"/>
                <a:gd name="T28" fmla="*/ 100700757 w 93"/>
                <a:gd name="T29" fmla="*/ 431656068 h 118"/>
                <a:gd name="T30" fmla="*/ 37762020 w 93"/>
                <a:gd name="T31" fmla="*/ 453680123 h 118"/>
                <a:gd name="T32" fmla="*/ 0 w 93"/>
                <a:gd name="T33" fmla="*/ 488917770 h 118"/>
                <a:gd name="T34" fmla="*/ 0 w 93"/>
                <a:gd name="T35" fmla="*/ 519750187 h 118"/>
                <a:gd name="T36" fmla="*/ 0 w 93"/>
                <a:gd name="T37" fmla="*/ 519750187 h 118"/>
                <a:gd name="T38" fmla="*/ 0 w 93"/>
                <a:gd name="T39" fmla="*/ 519750187 h 11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93"/>
                <a:gd name="T61" fmla="*/ 0 h 118"/>
                <a:gd name="T62" fmla="*/ 93 w 93"/>
                <a:gd name="T63" fmla="*/ 118 h 11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93" h="118">
                  <a:moveTo>
                    <a:pt x="0" y="118"/>
                  </a:moveTo>
                  <a:lnTo>
                    <a:pt x="29" y="118"/>
                  </a:lnTo>
                  <a:lnTo>
                    <a:pt x="42" y="103"/>
                  </a:lnTo>
                  <a:lnTo>
                    <a:pt x="66" y="98"/>
                  </a:lnTo>
                  <a:lnTo>
                    <a:pt x="71" y="81"/>
                  </a:lnTo>
                  <a:lnTo>
                    <a:pt x="71" y="74"/>
                  </a:lnTo>
                  <a:lnTo>
                    <a:pt x="93" y="37"/>
                  </a:lnTo>
                  <a:lnTo>
                    <a:pt x="66" y="7"/>
                  </a:lnTo>
                  <a:lnTo>
                    <a:pt x="51" y="0"/>
                  </a:lnTo>
                  <a:lnTo>
                    <a:pt x="36" y="22"/>
                  </a:lnTo>
                  <a:lnTo>
                    <a:pt x="51" y="37"/>
                  </a:lnTo>
                  <a:lnTo>
                    <a:pt x="51" y="67"/>
                  </a:lnTo>
                  <a:lnTo>
                    <a:pt x="42" y="67"/>
                  </a:lnTo>
                  <a:lnTo>
                    <a:pt x="29" y="81"/>
                  </a:lnTo>
                  <a:lnTo>
                    <a:pt x="24" y="98"/>
                  </a:lnTo>
                  <a:lnTo>
                    <a:pt x="9" y="103"/>
                  </a:lnTo>
                  <a:lnTo>
                    <a:pt x="0" y="111"/>
                  </a:lnTo>
                  <a:lnTo>
                    <a:pt x="0" y="118"/>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73" name="S_YEM">
              <a:extLst>
                <a:ext uri="{FF2B5EF4-FFF2-40B4-BE49-F238E27FC236}">
                  <a16:creationId xmlns:a16="http://schemas.microsoft.com/office/drawing/2014/main" xmlns="" id="{066546AC-C10C-41BE-ABBB-D25DA7AD5D2E}"/>
                </a:ext>
              </a:extLst>
            </p:cNvPr>
            <p:cNvSpPr>
              <a:spLocks/>
            </p:cNvSpPr>
            <p:nvPr/>
          </p:nvSpPr>
          <p:spPr bwMode="auto">
            <a:xfrm>
              <a:off x="5954413" y="3762375"/>
              <a:ext cx="291533" cy="161925"/>
            </a:xfrm>
            <a:custGeom>
              <a:avLst/>
              <a:gdLst>
                <a:gd name="T0" fmla="*/ 0 w 135"/>
                <a:gd name="T1" fmla="*/ 68091582 h 76"/>
                <a:gd name="T2" fmla="*/ 35841517 w 135"/>
                <a:gd name="T3" fmla="*/ 40854104 h 76"/>
                <a:gd name="T4" fmla="*/ 147849166 w 135"/>
                <a:gd name="T5" fmla="*/ 167958836 h 76"/>
                <a:gd name="T6" fmla="*/ 179211802 w 135"/>
                <a:gd name="T7" fmla="*/ 245128851 h 76"/>
                <a:gd name="T8" fmla="*/ 443547432 w 135"/>
                <a:gd name="T9" fmla="*/ 40854104 h 76"/>
                <a:gd name="T10" fmla="*/ 604837491 w 135"/>
                <a:gd name="T11" fmla="*/ 0 h 76"/>
                <a:gd name="T12" fmla="*/ 604837491 w 135"/>
                <a:gd name="T13" fmla="*/ 40854104 h 76"/>
                <a:gd name="T14" fmla="*/ 577955837 w 135"/>
                <a:gd name="T15" fmla="*/ 68091582 h 76"/>
                <a:gd name="T16" fmla="*/ 577955837 w 135"/>
                <a:gd name="T17" fmla="*/ 136183165 h 76"/>
                <a:gd name="T18" fmla="*/ 421146759 w 135"/>
                <a:gd name="T19" fmla="*/ 167958836 h 76"/>
                <a:gd name="T20" fmla="*/ 255375784 w 135"/>
                <a:gd name="T21" fmla="*/ 276904489 h 76"/>
                <a:gd name="T22" fmla="*/ 179211802 w 135"/>
                <a:gd name="T23" fmla="*/ 276904489 h 76"/>
                <a:gd name="T24" fmla="*/ 116486497 w 135"/>
                <a:gd name="T25" fmla="*/ 344996121 h 76"/>
                <a:gd name="T26" fmla="*/ 35841517 w 135"/>
                <a:gd name="T27" fmla="*/ 344996121 h 76"/>
                <a:gd name="T28" fmla="*/ 0 w 135"/>
                <a:gd name="T29" fmla="*/ 68091582 h 76"/>
                <a:gd name="T30" fmla="*/ 0 w 135"/>
                <a:gd name="T31" fmla="*/ 68091582 h 76"/>
                <a:gd name="T32" fmla="*/ 0 w 135"/>
                <a:gd name="T33" fmla="*/ 68091582 h 7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35"/>
                <a:gd name="T52" fmla="*/ 0 h 76"/>
                <a:gd name="T53" fmla="*/ 135 w 135"/>
                <a:gd name="T54" fmla="*/ 76 h 7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35" h="76">
                  <a:moveTo>
                    <a:pt x="0" y="15"/>
                  </a:moveTo>
                  <a:lnTo>
                    <a:pt x="8" y="9"/>
                  </a:lnTo>
                  <a:lnTo>
                    <a:pt x="33" y="37"/>
                  </a:lnTo>
                  <a:lnTo>
                    <a:pt x="40" y="54"/>
                  </a:lnTo>
                  <a:lnTo>
                    <a:pt x="99" y="9"/>
                  </a:lnTo>
                  <a:lnTo>
                    <a:pt x="135" y="0"/>
                  </a:lnTo>
                  <a:lnTo>
                    <a:pt x="135" y="9"/>
                  </a:lnTo>
                  <a:lnTo>
                    <a:pt x="129" y="15"/>
                  </a:lnTo>
                  <a:lnTo>
                    <a:pt x="129" y="30"/>
                  </a:lnTo>
                  <a:lnTo>
                    <a:pt x="94" y="37"/>
                  </a:lnTo>
                  <a:lnTo>
                    <a:pt x="57" y="61"/>
                  </a:lnTo>
                  <a:lnTo>
                    <a:pt x="40" y="61"/>
                  </a:lnTo>
                  <a:lnTo>
                    <a:pt x="26" y="76"/>
                  </a:lnTo>
                  <a:lnTo>
                    <a:pt x="8" y="76"/>
                  </a:lnTo>
                  <a:lnTo>
                    <a:pt x="0" y="1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74" name="S_NPL">
              <a:extLst>
                <a:ext uri="{FF2B5EF4-FFF2-40B4-BE49-F238E27FC236}">
                  <a16:creationId xmlns:a16="http://schemas.microsoft.com/office/drawing/2014/main" xmlns="" id="{A562E2D6-49D7-4E66-9D7A-1D83D1DB163F}"/>
                </a:ext>
              </a:extLst>
            </p:cNvPr>
            <p:cNvSpPr>
              <a:spLocks/>
            </p:cNvSpPr>
            <p:nvPr/>
          </p:nvSpPr>
          <p:spPr bwMode="auto">
            <a:xfrm>
              <a:off x="7021415" y="3333750"/>
              <a:ext cx="208757" cy="142875"/>
            </a:xfrm>
            <a:custGeom>
              <a:avLst/>
              <a:gdLst>
                <a:gd name="T0" fmla="*/ 35128968 w 100"/>
                <a:gd name="T1" fmla="*/ 0 h 69"/>
                <a:gd name="T2" fmla="*/ 0 w 100"/>
                <a:gd name="T3" fmla="*/ 102903117 h 69"/>
                <a:gd name="T4" fmla="*/ 65865752 w 100"/>
                <a:gd name="T5" fmla="*/ 158640940 h 69"/>
                <a:gd name="T6" fmla="*/ 412765309 w 100"/>
                <a:gd name="T7" fmla="*/ 295844428 h 69"/>
                <a:gd name="T8" fmla="*/ 439112022 w 100"/>
                <a:gd name="T9" fmla="*/ 295844428 h 69"/>
                <a:gd name="T10" fmla="*/ 439112022 w 100"/>
                <a:gd name="T11" fmla="*/ 158640940 h 69"/>
                <a:gd name="T12" fmla="*/ 316160692 w 100"/>
                <a:gd name="T13" fmla="*/ 158640940 h 69"/>
                <a:gd name="T14" fmla="*/ 228338249 w 100"/>
                <a:gd name="T15" fmla="*/ 81463594 h 69"/>
                <a:gd name="T16" fmla="*/ 184427060 w 100"/>
                <a:gd name="T17" fmla="*/ 81463594 h 69"/>
                <a:gd name="T18" fmla="*/ 96604649 w 100"/>
                <a:gd name="T19" fmla="*/ 0 h 69"/>
                <a:gd name="T20" fmla="*/ 35128968 w 100"/>
                <a:gd name="T21" fmla="*/ 0 h 69"/>
                <a:gd name="T22" fmla="*/ 35128968 w 100"/>
                <a:gd name="T23" fmla="*/ 0 h 69"/>
                <a:gd name="T24" fmla="*/ 35128968 w 100"/>
                <a:gd name="T25" fmla="*/ 0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0"/>
                <a:gd name="T40" fmla="*/ 0 h 69"/>
                <a:gd name="T41" fmla="*/ 100 w 100"/>
                <a:gd name="T42" fmla="*/ 69 h 6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0" h="69">
                  <a:moveTo>
                    <a:pt x="8" y="0"/>
                  </a:moveTo>
                  <a:lnTo>
                    <a:pt x="0" y="24"/>
                  </a:lnTo>
                  <a:lnTo>
                    <a:pt x="15" y="37"/>
                  </a:lnTo>
                  <a:lnTo>
                    <a:pt x="94" y="69"/>
                  </a:lnTo>
                  <a:lnTo>
                    <a:pt x="100" y="69"/>
                  </a:lnTo>
                  <a:lnTo>
                    <a:pt x="100" y="37"/>
                  </a:lnTo>
                  <a:lnTo>
                    <a:pt x="72" y="37"/>
                  </a:lnTo>
                  <a:lnTo>
                    <a:pt x="52" y="19"/>
                  </a:lnTo>
                  <a:lnTo>
                    <a:pt x="42" y="19"/>
                  </a:lnTo>
                  <a:lnTo>
                    <a:pt x="22" y="0"/>
                  </a:lnTo>
                  <a:lnTo>
                    <a:pt x="8"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75" name="S_LKA">
              <a:extLst>
                <a:ext uri="{FF2B5EF4-FFF2-40B4-BE49-F238E27FC236}">
                  <a16:creationId xmlns:a16="http://schemas.microsoft.com/office/drawing/2014/main" xmlns="" id="{4562C22B-9171-41AA-B71C-9C5579423E1D}"/>
                </a:ext>
              </a:extLst>
            </p:cNvPr>
            <p:cNvSpPr>
              <a:spLocks/>
            </p:cNvSpPr>
            <p:nvPr/>
          </p:nvSpPr>
          <p:spPr bwMode="auto">
            <a:xfrm>
              <a:off x="6992948" y="3990975"/>
              <a:ext cx="75912" cy="123825"/>
            </a:xfrm>
            <a:custGeom>
              <a:avLst/>
              <a:gdLst>
                <a:gd name="T0" fmla="*/ 0 w 36"/>
                <a:gd name="T1" fmla="*/ 117979159 h 57"/>
                <a:gd name="T2" fmla="*/ 67204155 w 36"/>
                <a:gd name="T3" fmla="*/ 268993516 h 57"/>
                <a:gd name="T4" fmla="*/ 134408309 w 36"/>
                <a:gd name="T5" fmla="*/ 268993516 h 57"/>
                <a:gd name="T6" fmla="*/ 161289998 w 36"/>
                <a:gd name="T7" fmla="*/ 188767971 h 57"/>
                <a:gd name="T8" fmla="*/ 103045673 w 36"/>
                <a:gd name="T9" fmla="*/ 47192536 h 57"/>
                <a:gd name="T10" fmla="*/ 67204155 w 36"/>
                <a:gd name="T11" fmla="*/ 0 h 57"/>
                <a:gd name="T12" fmla="*/ 0 w 36"/>
                <a:gd name="T13" fmla="*/ 117979159 h 57"/>
                <a:gd name="T14" fmla="*/ 0 w 36"/>
                <a:gd name="T15" fmla="*/ 117979159 h 57"/>
                <a:gd name="T16" fmla="*/ 0 w 36"/>
                <a:gd name="T17" fmla="*/ 117979159 h 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
                <a:gd name="T28" fmla="*/ 0 h 57"/>
                <a:gd name="T29" fmla="*/ 36 w 36"/>
                <a:gd name="T30" fmla="*/ 57 h 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 h="57">
                  <a:moveTo>
                    <a:pt x="0" y="25"/>
                  </a:moveTo>
                  <a:lnTo>
                    <a:pt x="15" y="57"/>
                  </a:lnTo>
                  <a:lnTo>
                    <a:pt x="30" y="57"/>
                  </a:lnTo>
                  <a:lnTo>
                    <a:pt x="36" y="40"/>
                  </a:lnTo>
                  <a:lnTo>
                    <a:pt x="23" y="10"/>
                  </a:lnTo>
                  <a:lnTo>
                    <a:pt x="15" y="0"/>
                  </a:lnTo>
                  <a:lnTo>
                    <a:pt x="0" y="2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76" name="S_PAK">
              <a:extLst>
                <a:ext uri="{FF2B5EF4-FFF2-40B4-BE49-F238E27FC236}">
                  <a16:creationId xmlns:a16="http://schemas.microsoft.com/office/drawing/2014/main" xmlns="" id="{BE70A3BD-41ED-4092-9B6D-47A092D47B34}"/>
                </a:ext>
              </a:extLst>
            </p:cNvPr>
            <p:cNvSpPr>
              <a:spLocks/>
            </p:cNvSpPr>
            <p:nvPr/>
          </p:nvSpPr>
          <p:spPr bwMode="auto">
            <a:xfrm>
              <a:off x="6483169" y="3095625"/>
              <a:ext cx="452845" cy="476250"/>
            </a:xfrm>
            <a:custGeom>
              <a:avLst/>
              <a:gdLst>
                <a:gd name="T0" fmla="*/ 927837523 w 216"/>
                <a:gd name="T1" fmla="*/ 85751928 h 230"/>
                <a:gd name="T2" fmla="*/ 906359492 w 216"/>
                <a:gd name="T3" fmla="*/ 64314456 h 230"/>
                <a:gd name="T4" fmla="*/ 906359492 w 216"/>
                <a:gd name="T5" fmla="*/ 85751928 h 230"/>
                <a:gd name="T6" fmla="*/ 927837523 w 216"/>
                <a:gd name="T7" fmla="*/ 85751928 h 230"/>
                <a:gd name="T8" fmla="*/ 777493378 w 216"/>
                <a:gd name="T9" fmla="*/ 0 h 230"/>
                <a:gd name="T10" fmla="*/ 743130186 w 216"/>
                <a:gd name="T11" fmla="*/ 0 h 230"/>
                <a:gd name="T12" fmla="*/ 777493378 w 216"/>
                <a:gd name="T13" fmla="*/ 0 h 230"/>
                <a:gd name="T14" fmla="*/ 743130186 w 216"/>
                <a:gd name="T15" fmla="*/ 0 h 230"/>
                <a:gd name="T16" fmla="*/ 584193171 w 216"/>
                <a:gd name="T17" fmla="*/ 64314456 h 230"/>
                <a:gd name="T18" fmla="*/ 584193171 w 216"/>
                <a:gd name="T19" fmla="*/ 150066400 h 230"/>
                <a:gd name="T20" fmla="*/ 554126414 w 216"/>
                <a:gd name="T21" fmla="*/ 218667088 h 230"/>
                <a:gd name="T22" fmla="*/ 528351818 w 216"/>
                <a:gd name="T23" fmla="*/ 218667088 h 230"/>
                <a:gd name="T24" fmla="*/ 528351818 w 216"/>
                <a:gd name="T25" fmla="*/ 282981592 h 230"/>
                <a:gd name="T26" fmla="*/ 463919798 w 216"/>
                <a:gd name="T27" fmla="*/ 308707368 h 230"/>
                <a:gd name="T28" fmla="*/ 463919798 w 216"/>
                <a:gd name="T29" fmla="*/ 390170944 h 230"/>
                <a:gd name="T30" fmla="*/ 339348046 w 216"/>
                <a:gd name="T31" fmla="*/ 441622496 h 230"/>
                <a:gd name="T32" fmla="*/ 309279217 w 216"/>
                <a:gd name="T33" fmla="*/ 475922840 h 230"/>
                <a:gd name="T34" fmla="*/ 309279217 w 216"/>
                <a:gd name="T35" fmla="*/ 540237280 h 230"/>
                <a:gd name="T36" fmla="*/ 60137674 w 216"/>
                <a:gd name="T37" fmla="*/ 578826073 h 230"/>
                <a:gd name="T38" fmla="*/ 0 w 216"/>
                <a:gd name="T39" fmla="*/ 540237280 h 230"/>
                <a:gd name="T40" fmla="*/ 94502955 w 216"/>
                <a:gd name="T41" fmla="*/ 737466976 h 230"/>
                <a:gd name="T42" fmla="*/ 38659643 w 216"/>
                <a:gd name="T43" fmla="*/ 801781416 h 230"/>
                <a:gd name="T44" fmla="*/ 38659643 w 216"/>
                <a:gd name="T45" fmla="*/ 857519216 h 230"/>
                <a:gd name="T46" fmla="*/ 339348046 w 216"/>
                <a:gd name="T47" fmla="*/ 857519216 h 230"/>
                <a:gd name="T48" fmla="*/ 369416875 w 216"/>
                <a:gd name="T49" fmla="*/ 930410295 h 230"/>
                <a:gd name="T50" fmla="*/ 403782140 w 216"/>
                <a:gd name="T51" fmla="*/ 986148095 h 230"/>
                <a:gd name="T52" fmla="*/ 433850969 w 216"/>
                <a:gd name="T53" fmla="*/ 930410295 h 230"/>
                <a:gd name="T54" fmla="*/ 554126414 w 216"/>
                <a:gd name="T55" fmla="*/ 930410295 h 230"/>
                <a:gd name="T56" fmla="*/ 554126414 w 216"/>
                <a:gd name="T57" fmla="*/ 823218872 h 230"/>
                <a:gd name="T58" fmla="*/ 528351818 w 216"/>
                <a:gd name="T59" fmla="*/ 823218872 h 230"/>
                <a:gd name="T60" fmla="*/ 528351818 w 216"/>
                <a:gd name="T61" fmla="*/ 801781416 h 230"/>
                <a:gd name="T62" fmla="*/ 463919798 w 216"/>
                <a:gd name="T63" fmla="*/ 801781416 h 230"/>
                <a:gd name="T64" fmla="*/ 463919798 w 216"/>
                <a:gd name="T65" fmla="*/ 707454952 h 230"/>
                <a:gd name="T66" fmla="*/ 528351818 w 216"/>
                <a:gd name="T67" fmla="*/ 664577968 h 230"/>
                <a:gd name="T68" fmla="*/ 554126414 w 216"/>
                <a:gd name="T69" fmla="*/ 707454952 h 230"/>
                <a:gd name="T70" fmla="*/ 807562207 w 216"/>
                <a:gd name="T71" fmla="*/ 441622496 h 230"/>
                <a:gd name="T72" fmla="*/ 777493378 w 216"/>
                <a:gd name="T73" fmla="*/ 390170944 h 230"/>
                <a:gd name="T74" fmla="*/ 807562207 w 216"/>
                <a:gd name="T75" fmla="*/ 390170944 h 230"/>
                <a:gd name="T76" fmla="*/ 807562207 w 216"/>
                <a:gd name="T77" fmla="*/ 347296032 h 230"/>
                <a:gd name="T78" fmla="*/ 743130186 w 216"/>
                <a:gd name="T79" fmla="*/ 308707368 h 230"/>
                <a:gd name="T80" fmla="*/ 777493378 w 216"/>
                <a:gd name="T81" fmla="*/ 218667088 h 230"/>
                <a:gd name="T82" fmla="*/ 743130186 w 216"/>
                <a:gd name="T83" fmla="*/ 188655064 h 230"/>
                <a:gd name="T84" fmla="*/ 777493378 w 216"/>
                <a:gd name="T85" fmla="*/ 150066400 h 230"/>
                <a:gd name="T86" fmla="*/ 777493378 w 216"/>
                <a:gd name="T87" fmla="*/ 124340592 h 230"/>
                <a:gd name="T88" fmla="*/ 743130186 w 216"/>
                <a:gd name="T89" fmla="*/ 85751928 h 230"/>
                <a:gd name="T90" fmla="*/ 708764922 w 216"/>
                <a:gd name="T91" fmla="*/ 85751928 h 230"/>
                <a:gd name="T92" fmla="*/ 708764922 w 216"/>
                <a:gd name="T93" fmla="*/ 0 h 230"/>
                <a:gd name="T94" fmla="*/ 743130186 w 216"/>
                <a:gd name="T95" fmla="*/ 0 h 230"/>
                <a:gd name="T96" fmla="*/ 927837523 w 216"/>
                <a:gd name="T97" fmla="*/ 85751928 h 230"/>
                <a:gd name="T98" fmla="*/ 927837523 w 216"/>
                <a:gd name="T99" fmla="*/ 85751928 h 230"/>
                <a:gd name="T100" fmla="*/ 927837523 w 216"/>
                <a:gd name="T101" fmla="*/ 85751928 h 23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16"/>
                <a:gd name="T154" fmla="*/ 0 h 230"/>
                <a:gd name="T155" fmla="*/ 216 w 216"/>
                <a:gd name="T156" fmla="*/ 230 h 23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16" h="230">
                  <a:moveTo>
                    <a:pt x="216" y="20"/>
                  </a:moveTo>
                  <a:lnTo>
                    <a:pt x="211" y="15"/>
                  </a:lnTo>
                  <a:lnTo>
                    <a:pt x="211" y="20"/>
                  </a:lnTo>
                  <a:lnTo>
                    <a:pt x="216" y="20"/>
                  </a:lnTo>
                  <a:lnTo>
                    <a:pt x="181" y="0"/>
                  </a:lnTo>
                  <a:lnTo>
                    <a:pt x="173" y="0"/>
                  </a:lnTo>
                  <a:lnTo>
                    <a:pt x="181" y="0"/>
                  </a:lnTo>
                  <a:lnTo>
                    <a:pt x="173" y="0"/>
                  </a:lnTo>
                  <a:lnTo>
                    <a:pt x="136" y="15"/>
                  </a:lnTo>
                  <a:lnTo>
                    <a:pt x="136" y="35"/>
                  </a:lnTo>
                  <a:lnTo>
                    <a:pt x="129" y="51"/>
                  </a:lnTo>
                  <a:lnTo>
                    <a:pt x="123" y="51"/>
                  </a:lnTo>
                  <a:lnTo>
                    <a:pt x="123" y="66"/>
                  </a:lnTo>
                  <a:lnTo>
                    <a:pt x="108" y="72"/>
                  </a:lnTo>
                  <a:lnTo>
                    <a:pt x="108" y="91"/>
                  </a:lnTo>
                  <a:lnTo>
                    <a:pt x="79" y="103"/>
                  </a:lnTo>
                  <a:lnTo>
                    <a:pt x="72" y="111"/>
                  </a:lnTo>
                  <a:lnTo>
                    <a:pt x="72" y="126"/>
                  </a:lnTo>
                  <a:lnTo>
                    <a:pt x="14" y="135"/>
                  </a:lnTo>
                  <a:lnTo>
                    <a:pt x="0" y="126"/>
                  </a:lnTo>
                  <a:lnTo>
                    <a:pt x="22" y="172"/>
                  </a:lnTo>
                  <a:lnTo>
                    <a:pt x="9" y="187"/>
                  </a:lnTo>
                  <a:lnTo>
                    <a:pt x="9" y="200"/>
                  </a:lnTo>
                  <a:lnTo>
                    <a:pt x="79" y="200"/>
                  </a:lnTo>
                  <a:lnTo>
                    <a:pt x="86" y="217"/>
                  </a:lnTo>
                  <a:lnTo>
                    <a:pt x="94" y="230"/>
                  </a:lnTo>
                  <a:lnTo>
                    <a:pt x="101" y="217"/>
                  </a:lnTo>
                  <a:lnTo>
                    <a:pt x="129" y="217"/>
                  </a:lnTo>
                  <a:lnTo>
                    <a:pt x="129" y="192"/>
                  </a:lnTo>
                  <a:lnTo>
                    <a:pt x="123" y="192"/>
                  </a:lnTo>
                  <a:lnTo>
                    <a:pt x="123" y="187"/>
                  </a:lnTo>
                  <a:lnTo>
                    <a:pt x="108" y="187"/>
                  </a:lnTo>
                  <a:lnTo>
                    <a:pt x="108" y="165"/>
                  </a:lnTo>
                  <a:lnTo>
                    <a:pt x="123" y="155"/>
                  </a:lnTo>
                  <a:lnTo>
                    <a:pt x="129" y="165"/>
                  </a:lnTo>
                  <a:lnTo>
                    <a:pt x="188" y="103"/>
                  </a:lnTo>
                  <a:lnTo>
                    <a:pt x="181" y="91"/>
                  </a:lnTo>
                  <a:lnTo>
                    <a:pt x="188" y="91"/>
                  </a:lnTo>
                  <a:lnTo>
                    <a:pt x="188" y="81"/>
                  </a:lnTo>
                  <a:lnTo>
                    <a:pt x="173" y="72"/>
                  </a:lnTo>
                  <a:lnTo>
                    <a:pt x="181" y="51"/>
                  </a:lnTo>
                  <a:lnTo>
                    <a:pt x="173" y="44"/>
                  </a:lnTo>
                  <a:lnTo>
                    <a:pt x="181" y="35"/>
                  </a:lnTo>
                  <a:lnTo>
                    <a:pt x="181" y="29"/>
                  </a:lnTo>
                  <a:lnTo>
                    <a:pt x="173" y="20"/>
                  </a:lnTo>
                  <a:lnTo>
                    <a:pt x="165" y="20"/>
                  </a:lnTo>
                  <a:lnTo>
                    <a:pt x="165" y="0"/>
                  </a:lnTo>
                  <a:lnTo>
                    <a:pt x="173" y="0"/>
                  </a:lnTo>
                  <a:lnTo>
                    <a:pt x="216" y="2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77" name="S_KGZ">
              <a:extLst>
                <a:ext uri="{FF2B5EF4-FFF2-40B4-BE49-F238E27FC236}">
                  <a16:creationId xmlns:a16="http://schemas.microsoft.com/office/drawing/2014/main" xmlns="" id="{DD9DE075-56DC-4D04-BFDF-0689373D5DE0}"/>
                </a:ext>
              </a:extLst>
            </p:cNvPr>
            <p:cNvSpPr>
              <a:spLocks/>
            </p:cNvSpPr>
            <p:nvPr/>
          </p:nvSpPr>
          <p:spPr bwMode="auto">
            <a:xfrm>
              <a:off x="6708279" y="2838450"/>
              <a:ext cx="313136" cy="152400"/>
            </a:xfrm>
            <a:custGeom>
              <a:avLst/>
              <a:gdLst>
                <a:gd name="T0" fmla="*/ 663088620 w 149"/>
                <a:gd name="T1" fmla="*/ 67204155 h 72"/>
                <a:gd name="T2" fmla="*/ 663088620 w 149"/>
                <a:gd name="T3" fmla="*/ 134408309 h 72"/>
                <a:gd name="T4" fmla="*/ 534031759 w 149"/>
                <a:gd name="T5" fmla="*/ 201612481 h 72"/>
                <a:gd name="T6" fmla="*/ 467276751 w 149"/>
                <a:gd name="T7" fmla="*/ 201612481 h 72"/>
                <a:gd name="T8" fmla="*/ 440576014 w 149"/>
                <a:gd name="T9" fmla="*/ 232975117 h 72"/>
                <a:gd name="T10" fmla="*/ 351571446 w 149"/>
                <a:gd name="T11" fmla="*/ 232975117 h 72"/>
                <a:gd name="T12" fmla="*/ 284816437 w 149"/>
                <a:gd name="T13" fmla="*/ 295698340 h 72"/>
                <a:gd name="T14" fmla="*/ 284816437 w 149"/>
                <a:gd name="T15" fmla="*/ 322579996 h 72"/>
                <a:gd name="T16" fmla="*/ 0 w 149"/>
                <a:gd name="T17" fmla="*/ 322579996 h 72"/>
                <a:gd name="T18" fmla="*/ 0 w 149"/>
                <a:gd name="T19" fmla="*/ 295698340 h 72"/>
                <a:gd name="T20" fmla="*/ 97904847 w 149"/>
                <a:gd name="T21" fmla="*/ 295698340 h 72"/>
                <a:gd name="T22" fmla="*/ 97904847 w 149"/>
                <a:gd name="T23" fmla="*/ 232975117 h 72"/>
                <a:gd name="T24" fmla="*/ 146859396 w 149"/>
                <a:gd name="T25" fmla="*/ 232975117 h 72"/>
                <a:gd name="T26" fmla="*/ 253664456 w 149"/>
                <a:gd name="T27" fmla="*/ 201612481 h 72"/>
                <a:gd name="T28" fmla="*/ 146859396 w 149"/>
                <a:gd name="T29" fmla="*/ 165770979 h 72"/>
                <a:gd name="T30" fmla="*/ 66752915 w 149"/>
                <a:gd name="T31" fmla="*/ 165770979 h 72"/>
                <a:gd name="T32" fmla="*/ 133507940 w 149"/>
                <a:gd name="T33" fmla="*/ 67204155 h 72"/>
                <a:gd name="T34" fmla="*/ 97904847 w 149"/>
                <a:gd name="T35" fmla="*/ 67204155 h 72"/>
                <a:gd name="T36" fmla="*/ 133507940 w 149"/>
                <a:gd name="T37" fmla="*/ 35841518 h 72"/>
                <a:gd name="T38" fmla="*/ 253664456 w 149"/>
                <a:gd name="T39" fmla="*/ 67204155 h 72"/>
                <a:gd name="T40" fmla="*/ 253664456 w 149"/>
                <a:gd name="T41" fmla="*/ 35841518 h 72"/>
                <a:gd name="T42" fmla="*/ 284816437 w 149"/>
                <a:gd name="T43" fmla="*/ 0 h 72"/>
                <a:gd name="T44" fmla="*/ 351571446 w 149"/>
                <a:gd name="T45" fmla="*/ 35841518 h 72"/>
                <a:gd name="T46" fmla="*/ 560732629 w 149"/>
                <a:gd name="T47" fmla="*/ 35841518 h 72"/>
                <a:gd name="T48" fmla="*/ 663088620 w 149"/>
                <a:gd name="T49" fmla="*/ 67204155 h 72"/>
                <a:gd name="T50" fmla="*/ 663088620 w 149"/>
                <a:gd name="T51" fmla="*/ 67204155 h 72"/>
                <a:gd name="T52" fmla="*/ 663088620 w 149"/>
                <a:gd name="T53" fmla="*/ 67204155 h 7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9"/>
                <a:gd name="T82" fmla="*/ 0 h 72"/>
                <a:gd name="T83" fmla="*/ 149 w 149"/>
                <a:gd name="T84" fmla="*/ 72 h 7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9" h="72">
                  <a:moveTo>
                    <a:pt x="149" y="15"/>
                  </a:moveTo>
                  <a:lnTo>
                    <a:pt x="149" y="30"/>
                  </a:lnTo>
                  <a:lnTo>
                    <a:pt x="120" y="45"/>
                  </a:lnTo>
                  <a:lnTo>
                    <a:pt x="105" y="45"/>
                  </a:lnTo>
                  <a:lnTo>
                    <a:pt x="99" y="52"/>
                  </a:lnTo>
                  <a:lnTo>
                    <a:pt x="79" y="52"/>
                  </a:lnTo>
                  <a:lnTo>
                    <a:pt x="64" y="66"/>
                  </a:lnTo>
                  <a:lnTo>
                    <a:pt x="64" y="72"/>
                  </a:lnTo>
                  <a:lnTo>
                    <a:pt x="0" y="72"/>
                  </a:lnTo>
                  <a:lnTo>
                    <a:pt x="0" y="66"/>
                  </a:lnTo>
                  <a:lnTo>
                    <a:pt x="22" y="66"/>
                  </a:lnTo>
                  <a:lnTo>
                    <a:pt x="22" y="52"/>
                  </a:lnTo>
                  <a:lnTo>
                    <a:pt x="33" y="52"/>
                  </a:lnTo>
                  <a:lnTo>
                    <a:pt x="57" y="45"/>
                  </a:lnTo>
                  <a:lnTo>
                    <a:pt x="33" y="37"/>
                  </a:lnTo>
                  <a:lnTo>
                    <a:pt x="15" y="37"/>
                  </a:lnTo>
                  <a:lnTo>
                    <a:pt x="30" y="15"/>
                  </a:lnTo>
                  <a:lnTo>
                    <a:pt x="22" y="15"/>
                  </a:lnTo>
                  <a:lnTo>
                    <a:pt x="30" y="8"/>
                  </a:lnTo>
                  <a:lnTo>
                    <a:pt x="57" y="15"/>
                  </a:lnTo>
                  <a:lnTo>
                    <a:pt x="57" y="8"/>
                  </a:lnTo>
                  <a:lnTo>
                    <a:pt x="64" y="0"/>
                  </a:lnTo>
                  <a:lnTo>
                    <a:pt x="79" y="8"/>
                  </a:lnTo>
                  <a:lnTo>
                    <a:pt x="126" y="8"/>
                  </a:lnTo>
                  <a:lnTo>
                    <a:pt x="149" y="1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nvGrpSpPr>
            <p:cNvPr id="378" name="S_NOR">
              <a:extLst>
                <a:ext uri="{FF2B5EF4-FFF2-40B4-BE49-F238E27FC236}">
                  <a16:creationId xmlns:a16="http://schemas.microsoft.com/office/drawing/2014/main" xmlns="" id="{BBA6F9B0-F033-4C4E-BE5F-62FC99D40518}"/>
                </a:ext>
              </a:extLst>
            </p:cNvPr>
            <p:cNvGrpSpPr>
              <a:grpSpLocks/>
            </p:cNvGrpSpPr>
            <p:nvPr/>
          </p:nvGrpSpPr>
          <p:grpSpPr bwMode="auto">
            <a:xfrm>
              <a:off x="4796655" y="438150"/>
              <a:ext cx="886712" cy="1695450"/>
              <a:chOff x="4745078" y="438150"/>
              <a:chExt cx="92" cy="178"/>
            </a:xfrm>
            <a:solidFill>
              <a:schemeClr val="accent2"/>
            </a:solidFill>
          </p:grpSpPr>
          <p:sp>
            <p:nvSpPr>
              <p:cNvPr id="445" name="Freeform 27">
                <a:extLst>
                  <a:ext uri="{FF2B5EF4-FFF2-40B4-BE49-F238E27FC236}">
                    <a16:creationId xmlns:a16="http://schemas.microsoft.com/office/drawing/2014/main" xmlns="" id="{5C19DA3B-4BF5-4DE1-9A4E-337581827D70}"/>
                  </a:ext>
                </a:extLst>
              </p:cNvPr>
              <p:cNvSpPr>
                <a:spLocks/>
              </p:cNvSpPr>
              <p:nvPr/>
            </p:nvSpPr>
            <p:spPr bwMode="auto">
              <a:xfrm>
                <a:off x="4745078" y="438157"/>
                <a:ext cx="22" cy="45"/>
              </a:xfrm>
              <a:custGeom>
                <a:avLst/>
                <a:gdLst>
                  <a:gd name="T0" fmla="*/ 1 w 96"/>
                  <a:gd name="T1" fmla="*/ 0 h 206"/>
                  <a:gd name="T2" fmla="*/ 1 w 96"/>
                  <a:gd name="T3" fmla="*/ 1 h 206"/>
                  <a:gd name="T4" fmla="*/ 1 w 96"/>
                  <a:gd name="T5" fmla="*/ 1 h 206"/>
                  <a:gd name="T6" fmla="*/ 1 w 96"/>
                  <a:gd name="T7" fmla="*/ 1 h 206"/>
                  <a:gd name="T8" fmla="*/ 1 w 96"/>
                  <a:gd name="T9" fmla="*/ 0 h 206"/>
                  <a:gd name="T10" fmla="*/ 1 w 96"/>
                  <a:gd name="T11" fmla="*/ 0 h 206"/>
                  <a:gd name="T12" fmla="*/ 1 w 96"/>
                  <a:gd name="T13" fmla="*/ 0 h 206"/>
                  <a:gd name="T14" fmla="*/ 1 w 96"/>
                  <a:gd name="T15" fmla="*/ 2 h 206"/>
                  <a:gd name="T16" fmla="*/ 1 w 96"/>
                  <a:gd name="T17" fmla="*/ 2 h 206"/>
                  <a:gd name="T18" fmla="*/ 1 w 96"/>
                  <a:gd name="T19" fmla="*/ 2 h 206"/>
                  <a:gd name="T20" fmla="*/ 0 w 96"/>
                  <a:gd name="T21" fmla="*/ 2 h 206"/>
                  <a:gd name="T22" fmla="*/ 1 w 96"/>
                  <a:gd name="T23" fmla="*/ 1 h 206"/>
                  <a:gd name="T24" fmla="*/ 0 w 96"/>
                  <a:gd name="T25" fmla="*/ 2 h 206"/>
                  <a:gd name="T26" fmla="*/ 0 w 96"/>
                  <a:gd name="T27" fmla="*/ 1 h 206"/>
                  <a:gd name="T28" fmla="*/ 0 w 96"/>
                  <a:gd name="T29" fmla="*/ 1 h 206"/>
                  <a:gd name="T30" fmla="*/ 1 w 96"/>
                  <a:gd name="T31" fmla="*/ 1 h 206"/>
                  <a:gd name="T32" fmla="*/ 1 w 96"/>
                  <a:gd name="T33" fmla="*/ 1 h 206"/>
                  <a:gd name="T34" fmla="*/ 1 w 96"/>
                  <a:gd name="T35" fmla="*/ 1 h 206"/>
                  <a:gd name="T36" fmla="*/ 1 w 96"/>
                  <a:gd name="T37" fmla="*/ 1 h 206"/>
                  <a:gd name="T38" fmla="*/ 1 w 96"/>
                  <a:gd name="T39" fmla="*/ 1 h 206"/>
                  <a:gd name="T40" fmla="*/ 0 w 96"/>
                  <a:gd name="T41" fmla="*/ 1 h 206"/>
                  <a:gd name="T42" fmla="*/ 0 w 96"/>
                  <a:gd name="T43" fmla="*/ 1 h 206"/>
                  <a:gd name="T44" fmla="*/ 0 w 96"/>
                  <a:gd name="T45" fmla="*/ 1 h 206"/>
                  <a:gd name="T46" fmla="*/ 0 w 96"/>
                  <a:gd name="T47" fmla="*/ 1 h 206"/>
                  <a:gd name="T48" fmla="*/ 0 w 96"/>
                  <a:gd name="T49" fmla="*/ 1 h 206"/>
                  <a:gd name="T50" fmla="*/ 0 w 96"/>
                  <a:gd name="T51" fmla="*/ 0 h 206"/>
                  <a:gd name="T52" fmla="*/ 0 w 96"/>
                  <a:gd name="T53" fmla="*/ 0 h 206"/>
                  <a:gd name="T54" fmla="*/ 0 w 96"/>
                  <a:gd name="T55" fmla="*/ 1 h 206"/>
                  <a:gd name="T56" fmla="*/ 0 w 96"/>
                  <a:gd name="T57" fmla="*/ 0 h 206"/>
                  <a:gd name="T58" fmla="*/ 0 w 96"/>
                  <a:gd name="T59" fmla="*/ 0 h 206"/>
                  <a:gd name="T60" fmla="*/ 0 w 96"/>
                  <a:gd name="T61" fmla="*/ 0 h 206"/>
                  <a:gd name="T62" fmla="*/ 0 w 96"/>
                  <a:gd name="T63" fmla="*/ 0 h 206"/>
                  <a:gd name="T64" fmla="*/ 0 w 96"/>
                  <a:gd name="T65" fmla="*/ 0 h 206"/>
                  <a:gd name="T66" fmla="*/ 0 w 96"/>
                  <a:gd name="T67" fmla="*/ 0 h 206"/>
                  <a:gd name="T68" fmla="*/ 0 w 96"/>
                  <a:gd name="T69" fmla="*/ 0 h 206"/>
                  <a:gd name="T70" fmla="*/ 0 w 96"/>
                  <a:gd name="T71" fmla="*/ 0 h 206"/>
                  <a:gd name="T72" fmla="*/ 0 w 96"/>
                  <a:gd name="T73" fmla="*/ 1 h 206"/>
                  <a:gd name="T74" fmla="*/ 1 w 96"/>
                  <a:gd name="T75" fmla="*/ 0 h 206"/>
                  <a:gd name="T76" fmla="*/ 1 w 96"/>
                  <a:gd name="T77" fmla="*/ 0 h 206"/>
                  <a:gd name="T78" fmla="*/ 1 w 96"/>
                  <a:gd name="T79" fmla="*/ 0 h 20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96"/>
                  <a:gd name="T121" fmla="*/ 0 h 206"/>
                  <a:gd name="T122" fmla="*/ 96 w 96"/>
                  <a:gd name="T123" fmla="*/ 206 h 20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96" h="206">
                    <a:moveTo>
                      <a:pt x="49" y="21"/>
                    </a:moveTo>
                    <a:lnTo>
                      <a:pt x="57" y="60"/>
                    </a:lnTo>
                    <a:lnTo>
                      <a:pt x="61" y="58"/>
                    </a:lnTo>
                    <a:lnTo>
                      <a:pt x="71" y="74"/>
                    </a:lnTo>
                    <a:lnTo>
                      <a:pt x="69" y="0"/>
                    </a:lnTo>
                    <a:lnTo>
                      <a:pt x="86" y="47"/>
                    </a:lnTo>
                    <a:lnTo>
                      <a:pt x="96" y="31"/>
                    </a:lnTo>
                    <a:lnTo>
                      <a:pt x="69" y="206"/>
                    </a:lnTo>
                    <a:lnTo>
                      <a:pt x="61" y="190"/>
                    </a:lnTo>
                    <a:lnTo>
                      <a:pt x="71" y="184"/>
                    </a:lnTo>
                    <a:lnTo>
                      <a:pt x="41" y="159"/>
                    </a:lnTo>
                    <a:lnTo>
                      <a:pt x="76" y="134"/>
                    </a:lnTo>
                    <a:lnTo>
                      <a:pt x="37" y="144"/>
                    </a:lnTo>
                    <a:lnTo>
                      <a:pt x="36" y="127"/>
                    </a:lnTo>
                    <a:lnTo>
                      <a:pt x="44" y="131"/>
                    </a:lnTo>
                    <a:lnTo>
                      <a:pt x="72" y="85"/>
                    </a:lnTo>
                    <a:lnTo>
                      <a:pt x="61" y="104"/>
                    </a:lnTo>
                    <a:lnTo>
                      <a:pt x="59" y="80"/>
                    </a:lnTo>
                    <a:lnTo>
                      <a:pt x="54" y="94"/>
                    </a:lnTo>
                    <a:lnTo>
                      <a:pt x="51" y="87"/>
                    </a:lnTo>
                    <a:lnTo>
                      <a:pt x="36" y="117"/>
                    </a:lnTo>
                    <a:lnTo>
                      <a:pt x="20" y="102"/>
                    </a:lnTo>
                    <a:lnTo>
                      <a:pt x="31" y="95"/>
                    </a:lnTo>
                    <a:lnTo>
                      <a:pt x="7" y="72"/>
                    </a:lnTo>
                    <a:lnTo>
                      <a:pt x="20" y="77"/>
                    </a:lnTo>
                    <a:lnTo>
                      <a:pt x="15" y="52"/>
                    </a:lnTo>
                    <a:lnTo>
                      <a:pt x="7" y="52"/>
                    </a:lnTo>
                    <a:lnTo>
                      <a:pt x="7" y="63"/>
                    </a:lnTo>
                    <a:lnTo>
                      <a:pt x="0" y="25"/>
                    </a:lnTo>
                    <a:lnTo>
                      <a:pt x="7" y="30"/>
                    </a:lnTo>
                    <a:lnTo>
                      <a:pt x="10" y="16"/>
                    </a:lnTo>
                    <a:lnTo>
                      <a:pt x="17" y="26"/>
                    </a:lnTo>
                    <a:lnTo>
                      <a:pt x="17" y="15"/>
                    </a:lnTo>
                    <a:lnTo>
                      <a:pt x="37" y="15"/>
                    </a:lnTo>
                    <a:lnTo>
                      <a:pt x="31" y="43"/>
                    </a:lnTo>
                    <a:lnTo>
                      <a:pt x="34" y="40"/>
                    </a:lnTo>
                    <a:lnTo>
                      <a:pt x="44" y="55"/>
                    </a:lnTo>
                    <a:lnTo>
                      <a:pt x="46" y="18"/>
                    </a:lnTo>
                    <a:lnTo>
                      <a:pt x="49" y="21"/>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46" name="Freeform 28">
                <a:extLst>
                  <a:ext uri="{FF2B5EF4-FFF2-40B4-BE49-F238E27FC236}">
                    <a16:creationId xmlns:a16="http://schemas.microsoft.com/office/drawing/2014/main" xmlns="" id="{D585D464-7784-45DE-9ABC-1D01096BC7D1}"/>
                  </a:ext>
                </a:extLst>
              </p:cNvPr>
              <p:cNvSpPr>
                <a:spLocks/>
              </p:cNvSpPr>
              <p:nvPr/>
            </p:nvSpPr>
            <p:spPr bwMode="auto">
              <a:xfrm>
                <a:off x="4745106" y="438182"/>
                <a:ext cx="11" cy="12"/>
              </a:xfrm>
              <a:custGeom>
                <a:avLst/>
                <a:gdLst>
                  <a:gd name="T0" fmla="*/ 0 w 50"/>
                  <a:gd name="T1" fmla="*/ 0 h 56"/>
                  <a:gd name="T2" fmla="*/ 0 w 50"/>
                  <a:gd name="T3" fmla="*/ 0 h 56"/>
                  <a:gd name="T4" fmla="*/ 0 w 50"/>
                  <a:gd name="T5" fmla="*/ 1 h 56"/>
                  <a:gd name="T6" fmla="*/ 0 w 50"/>
                  <a:gd name="T7" fmla="*/ 0 h 56"/>
                  <a:gd name="T8" fmla="*/ 0 w 50"/>
                  <a:gd name="T9" fmla="*/ 0 h 56"/>
                  <a:gd name="T10" fmla="*/ 0 w 50"/>
                  <a:gd name="T11" fmla="*/ 0 h 56"/>
                  <a:gd name="T12" fmla="*/ 0 60000 65536"/>
                  <a:gd name="T13" fmla="*/ 0 60000 65536"/>
                  <a:gd name="T14" fmla="*/ 0 60000 65536"/>
                  <a:gd name="T15" fmla="*/ 0 60000 65536"/>
                  <a:gd name="T16" fmla="*/ 0 60000 65536"/>
                  <a:gd name="T17" fmla="*/ 0 60000 65536"/>
                  <a:gd name="T18" fmla="*/ 0 w 50"/>
                  <a:gd name="T19" fmla="*/ 0 h 56"/>
                  <a:gd name="T20" fmla="*/ 50 w 50"/>
                  <a:gd name="T21" fmla="*/ 56 h 56"/>
                </a:gdLst>
                <a:ahLst/>
                <a:cxnLst>
                  <a:cxn ang="T12">
                    <a:pos x="T0" y="T1"/>
                  </a:cxn>
                  <a:cxn ang="T13">
                    <a:pos x="T2" y="T3"/>
                  </a:cxn>
                  <a:cxn ang="T14">
                    <a:pos x="T4" y="T5"/>
                  </a:cxn>
                  <a:cxn ang="T15">
                    <a:pos x="T6" y="T7"/>
                  </a:cxn>
                  <a:cxn ang="T16">
                    <a:pos x="T8" y="T9"/>
                  </a:cxn>
                  <a:cxn ang="T17">
                    <a:pos x="T10" y="T11"/>
                  </a:cxn>
                </a:cxnLst>
                <a:rect l="T18" t="T19" r="T20" b="T21"/>
                <a:pathLst>
                  <a:path w="50" h="56">
                    <a:moveTo>
                      <a:pt x="25" y="0"/>
                    </a:moveTo>
                    <a:lnTo>
                      <a:pt x="50" y="27"/>
                    </a:lnTo>
                    <a:lnTo>
                      <a:pt x="20" y="56"/>
                    </a:lnTo>
                    <a:lnTo>
                      <a:pt x="25" y="35"/>
                    </a:lnTo>
                    <a:lnTo>
                      <a:pt x="0" y="47"/>
                    </a:lnTo>
                    <a:lnTo>
                      <a:pt x="25" y="0"/>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47" name="Freeform 29">
                <a:extLst>
                  <a:ext uri="{FF2B5EF4-FFF2-40B4-BE49-F238E27FC236}">
                    <a16:creationId xmlns:a16="http://schemas.microsoft.com/office/drawing/2014/main" xmlns="" id="{8A9310EA-65CE-4CCC-9DF1-C9CACC0FB670}"/>
                  </a:ext>
                </a:extLst>
              </p:cNvPr>
              <p:cNvSpPr>
                <a:spLocks/>
              </p:cNvSpPr>
              <p:nvPr/>
            </p:nvSpPr>
            <p:spPr bwMode="auto">
              <a:xfrm>
                <a:off x="4745097" y="438150"/>
                <a:ext cx="26" cy="15"/>
              </a:xfrm>
              <a:custGeom>
                <a:avLst/>
                <a:gdLst>
                  <a:gd name="T0" fmla="*/ 1 w 119"/>
                  <a:gd name="T1" fmla="*/ 0 h 67"/>
                  <a:gd name="T2" fmla="*/ 1 w 119"/>
                  <a:gd name="T3" fmla="*/ 0 h 67"/>
                  <a:gd name="T4" fmla="*/ 0 w 119"/>
                  <a:gd name="T5" fmla="*/ 1 h 67"/>
                  <a:gd name="T6" fmla="*/ 0 w 119"/>
                  <a:gd name="T7" fmla="*/ 1 h 67"/>
                  <a:gd name="T8" fmla="*/ 0 w 119"/>
                  <a:gd name="T9" fmla="*/ 1 h 67"/>
                  <a:gd name="T10" fmla="*/ 1 w 119"/>
                  <a:gd name="T11" fmla="*/ 0 h 67"/>
                  <a:gd name="T12" fmla="*/ 0 w 119"/>
                  <a:gd name="T13" fmla="*/ 0 h 67"/>
                  <a:gd name="T14" fmla="*/ 0 w 119"/>
                  <a:gd name="T15" fmla="*/ 0 h 67"/>
                  <a:gd name="T16" fmla="*/ 0 w 119"/>
                  <a:gd name="T17" fmla="*/ 0 h 67"/>
                  <a:gd name="T18" fmla="*/ 0 w 119"/>
                  <a:gd name="T19" fmla="*/ 0 h 67"/>
                  <a:gd name="T20" fmla="*/ 0 w 119"/>
                  <a:gd name="T21" fmla="*/ 0 h 67"/>
                  <a:gd name="T22" fmla="*/ 0 w 119"/>
                  <a:gd name="T23" fmla="*/ 0 h 67"/>
                  <a:gd name="T24" fmla="*/ 0 w 119"/>
                  <a:gd name="T25" fmla="*/ 0 h 67"/>
                  <a:gd name="T26" fmla="*/ 1 w 119"/>
                  <a:gd name="T27" fmla="*/ 0 h 67"/>
                  <a:gd name="T28" fmla="*/ 1 w 119"/>
                  <a:gd name="T29" fmla="*/ 0 h 67"/>
                  <a:gd name="T30" fmla="*/ 1 w 119"/>
                  <a:gd name="T31" fmla="*/ 0 h 67"/>
                  <a:gd name="T32" fmla="*/ 1 w 119"/>
                  <a:gd name="T33" fmla="*/ 0 h 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9"/>
                  <a:gd name="T52" fmla="*/ 0 h 67"/>
                  <a:gd name="T53" fmla="*/ 119 w 119"/>
                  <a:gd name="T54" fmla="*/ 67 h 6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9" h="67">
                    <a:moveTo>
                      <a:pt x="67" y="2"/>
                    </a:moveTo>
                    <a:lnTo>
                      <a:pt x="119" y="40"/>
                    </a:lnTo>
                    <a:lnTo>
                      <a:pt x="29" y="67"/>
                    </a:lnTo>
                    <a:lnTo>
                      <a:pt x="45" y="67"/>
                    </a:lnTo>
                    <a:lnTo>
                      <a:pt x="39" y="60"/>
                    </a:lnTo>
                    <a:lnTo>
                      <a:pt x="55" y="50"/>
                    </a:lnTo>
                    <a:lnTo>
                      <a:pt x="10" y="44"/>
                    </a:lnTo>
                    <a:lnTo>
                      <a:pt x="17" y="35"/>
                    </a:lnTo>
                    <a:lnTo>
                      <a:pt x="0" y="29"/>
                    </a:lnTo>
                    <a:lnTo>
                      <a:pt x="24" y="37"/>
                    </a:lnTo>
                    <a:lnTo>
                      <a:pt x="20" y="12"/>
                    </a:lnTo>
                    <a:lnTo>
                      <a:pt x="29" y="25"/>
                    </a:lnTo>
                    <a:lnTo>
                      <a:pt x="29" y="0"/>
                    </a:lnTo>
                    <a:lnTo>
                      <a:pt x="60" y="39"/>
                    </a:lnTo>
                    <a:lnTo>
                      <a:pt x="62" y="8"/>
                    </a:lnTo>
                    <a:lnTo>
                      <a:pt x="67" y="13"/>
                    </a:lnTo>
                    <a:lnTo>
                      <a:pt x="67" y="2"/>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48" name="Freeform 184">
                <a:extLst>
                  <a:ext uri="{FF2B5EF4-FFF2-40B4-BE49-F238E27FC236}">
                    <a16:creationId xmlns:a16="http://schemas.microsoft.com/office/drawing/2014/main" xmlns="" id="{BA405463-4F4B-4EF6-8C07-3F2A79CC3FD5}"/>
                  </a:ext>
                </a:extLst>
              </p:cNvPr>
              <p:cNvSpPr>
                <a:spLocks/>
              </p:cNvSpPr>
              <p:nvPr/>
            </p:nvSpPr>
            <p:spPr bwMode="auto">
              <a:xfrm>
                <a:off x="4745092" y="438227"/>
                <a:ext cx="78" cy="101"/>
              </a:xfrm>
              <a:custGeom>
                <a:avLst/>
                <a:gdLst>
                  <a:gd name="T0" fmla="*/ 1 w 356"/>
                  <a:gd name="T1" fmla="*/ 5 h 459"/>
                  <a:gd name="T2" fmla="*/ 1 w 356"/>
                  <a:gd name="T3" fmla="*/ 5 h 459"/>
                  <a:gd name="T4" fmla="*/ 0 w 356"/>
                  <a:gd name="T5" fmla="*/ 5 h 459"/>
                  <a:gd name="T6" fmla="*/ 0 w 356"/>
                  <a:gd name="T7" fmla="*/ 5 h 459"/>
                  <a:gd name="T8" fmla="*/ 0 w 356"/>
                  <a:gd name="T9" fmla="*/ 4 h 459"/>
                  <a:gd name="T10" fmla="*/ 0 w 356"/>
                  <a:gd name="T11" fmla="*/ 4 h 459"/>
                  <a:gd name="T12" fmla="*/ 1 w 356"/>
                  <a:gd name="T13" fmla="*/ 3 h 459"/>
                  <a:gd name="T14" fmla="*/ 1 w 356"/>
                  <a:gd name="T15" fmla="*/ 2 h 459"/>
                  <a:gd name="T16" fmla="*/ 2 w 356"/>
                  <a:gd name="T17" fmla="*/ 1 h 459"/>
                  <a:gd name="T18" fmla="*/ 1 w 356"/>
                  <a:gd name="T19" fmla="*/ 2 h 459"/>
                  <a:gd name="T20" fmla="*/ 2 w 356"/>
                  <a:gd name="T21" fmla="*/ 1 h 459"/>
                  <a:gd name="T22" fmla="*/ 2 w 356"/>
                  <a:gd name="T23" fmla="*/ 1 h 459"/>
                  <a:gd name="T24" fmla="*/ 2 w 356"/>
                  <a:gd name="T25" fmla="*/ 1 h 459"/>
                  <a:gd name="T26" fmla="*/ 2 w 356"/>
                  <a:gd name="T27" fmla="*/ 0 h 459"/>
                  <a:gd name="T28" fmla="*/ 3 w 356"/>
                  <a:gd name="T29" fmla="*/ 0 h 459"/>
                  <a:gd name="T30" fmla="*/ 3 w 356"/>
                  <a:gd name="T31" fmla="*/ 0 h 459"/>
                  <a:gd name="T32" fmla="*/ 4 w 356"/>
                  <a:gd name="T33" fmla="*/ 0 h 459"/>
                  <a:gd name="T34" fmla="*/ 3 w 356"/>
                  <a:gd name="T35" fmla="*/ 0 h 459"/>
                  <a:gd name="T36" fmla="*/ 4 w 356"/>
                  <a:gd name="T37" fmla="*/ 1 h 459"/>
                  <a:gd name="T38" fmla="*/ 4 w 356"/>
                  <a:gd name="T39" fmla="*/ 1 h 459"/>
                  <a:gd name="T40" fmla="*/ 3 w 356"/>
                  <a:gd name="T41" fmla="*/ 1 h 459"/>
                  <a:gd name="T42" fmla="*/ 3 w 356"/>
                  <a:gd name="T43" fmla="*/ 1 h 459"/>
                  <a:gd name="T44" fmla="*/ 2 w 356"/>
                  <a:gd name="T45" fmla="*/ 1 h 459"/>
                  <a:gd name="T46" fmla="*/ 2 w 356"/>
                  <a:gd name="T47" fmla="*/ 1 h 459"/>
                  <a:gd name="T48" fmla="*/ 2 w 356"/>
                  <a:gd name="T49" fmla="*/ 1 h 459"/>
                  <a:gd name="T50" fmla="*/ 2 w 356"/>
                  <a:gd name="T51" fmla="*/ 1 h 459"/>
                  <a:gd name="T52" fmla="*/ 2 w 356"/>
                  <a:gd name="T53" fmla="*/ 2 h 459"/>
                  <a:gd name="T54" fmla="*/ 1 w 356"/>
                  <a:gd name="T55" fmla="*/ 3 h 459"/>
                  <a:gd name="T56" fmla="*/ 1 w 356"/>
                  <a:gd name="T57" fmla="*/ 3 h 459"/>
                  <a:gd name="T58" fmla="*/ 1 w 356"/>
                  <a:gd name="T59" fmla="*/ 4 h 459"/>
                  <a:gd name="T60" fmla="*/ 1 w 356"/>
                  <a:gd name="T61" fmla="*/ 4 h 459"/>
                  <a:gd name="T62" fmla="*/ 1 w 356"/>
                  <a:gd name="T63" fmla="*/ 5 h 459"/>
                  <a:gd name="T64" fmla="*/ 1 w 356"/>
                  <a:gd name="T65" fmla="*/ 5 h 45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56"/>
                  <a:gd name="T100" fmla="*/ 0 h 459"/>
                  <a:gd name="T101" fmla="*/ 356 w 356"/>
                  <a:gd name="T102" fmla="*/ 459 h 45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56" h="459">
                    <a:moveTo>
                      <a:pt x="84" y="437"/>
                    </a:moveTo>
                    <a:lnTo>
                      <a:pt x="84" y="432"/>
                    </a:lnTo>
                    <a:lnTo>
                      <a:pt x="79" y="424"/>
                    </a:lnTo>
                    <a:lnTo>
                      <a:pt x="79" y="432"/>
                    </a:lnTo>
                    <a:lnTo>
                      <a:pt x="72" y="432"/>
                    </a:lnTo>
                    <a:lnTo>
                      <a:pt x="42" y="459"/>
                    </a:lnTo>
                    <a:lnTo>
                      <a:pt x="29" y="459"/>
                    </a:lnTo>
                    <a:lnTo>
                      <a:pt x="7" y="445"/>
                    </a:lnTo>
                    <a:lnTo>
                      <a:pt x="7" y="392"/>
                    </a:lnTo>
                    <a:lnTo>
                      <a:pt x="0" y="370"/>
                    </a:lnTo>
                    <a:lnTo>
                      <a:pt x="7" y="356"/>
                    </a:lnTo>
                    <a:lnTo>
                      <a:pt x="0" y="346"/>
                    </a:lnTo>
                    <a:lnTo>
                      <a:pt x="42" y="309"/>
                    </a:lnTo>
                    <a:lnTo>
                      <a:pt x="64" y="301"/>
                    </a:lnTo>
                    <a:lnTo>
                      <a:pt x="84" y="249"/>
                    </a:lnTo>
                    <a:lnTo>
                      <a:pt x="106" y="235"/>
                    </a:lnTo>
                    <a:lnTo>
                      <a:pt x="136" y="143"/>
                    </a:lnTo>
                    <a:lnTo>
                      <a:pt x="158" y="123"/>
                    </a:lnTo>
                    <a:lnTo>
                      <a:pt x="128" y="129"/>
                    </a:lnTo>
                    <a:lnTo>
                      <a:pt x="114" y="143"/>
                    </a:lnTo>
                    <a:lnTo>
                      <a:pt x="128" y="106"/>
                    </a:lnTo>
                    <a:lnTo>
                      <a:pt x="158" y="82"/>
                    </a:lnTo>
                    <a:lnTo>
                      <a:pt x="158" y="106"/>
                    </a:lnTo>
                    <a:lnTo>
                      <a:pt x="165" y="97"/>
                    </a:lnTo>
                    <a:lnTo>
                      <a:pt x="165" y="76"/>
                    </a:lnTo>
                    <a:lnTo>
                      <a:pt x="178" y="69"/>
                    </a:lnTo>
                    <a:lnTo>
                      <a:pt x="186" y="47"/>
                    </a:lnTo>
                    <a:lnTo>
                      <a:pt x="205" y="47"/>
                    </a:lnTo>
                    <a:lnTo>
                      <a:pt x="250" y="15"/>
                    </a:lnTo>
                    <a:lnTo>
                      <a:pt x="263" y="22"/>
                    </a:lnTo>
                    <a:lnTo>
                      <a:pt x="287" y="0"/>
                    </a:lnTo>
                    <a:lnTo>
                      <a:pt x="309" y="0"/>
                    </a:lnTo>
                    <a:lnTo>
                      <a:pt x="320" y="15"/>
                    </a:lnTo>
                    <a:lnTo>
                      <a:pt x="356" y="39"/>
                    </a:lnTo>
                    <a:lnTo>
                      <a:pt x="342" y="47"/>
                    </a:lnTo>
                    <a:lnTo>
                      <a:pt x="320" y="47"/>
                    </a:lnTo>
                    <a:lnTo>
                      <a:pt x="342" y="60"/>
                    </a:lnTo>
                    <a:lnTo>
                      <a:pt x="349" y="69"/>
                    </a:lnTo>
                    <a:lnTo>
                      <a:pt x="320" y="97"/>
                    </a:lnTo>
                    <a:lnTo>
                      <a:pt x="335" y="69"/>
                    </a:lnTo>
                    <a:lnTo>
                      <a:pt x="309" y="47"/>
                    </a:lnTo>
                    <a:lnTo>
                      <a:pt x="292" y="60"/>
                    </a:lnTo>
                    <a:lnTo>
                      <a:pt x="287" y="97"/>
                    </a:lnTo>
                    <a:lnTo>
                      <a:pt x="272" y="106"/>
                    </a:lnTo>
                    <a:lnTo>
                      <a:pt x="243" y="106"/>
                    </a:lnTo>
                    <a:lnTo>
                      <a:pt x="222" y="82"/>
                    </a:lnTo>
                    <a:lnTo>
                      <a:pt x="213" y="97"/>
                    </a:lnTo>
                    <a:lnTo>
                      <a:pt x="205" y="97"/>
                    </a:lnTo>
                    <a:lnTo>
                      <a:pt x="205" y="113"/>
                    </a:lnTo>
                    <a:lnTo>
                      <a:pt x="178" y="113"/>
                    </a:lnTo>
                    <a:lnTo>
                      <a:pt x="178" y="129"/>
                    </a:lnTo>
                    <a:lnTo>
                      <a:pt x="171" y="129"/>
                    </a:lnTo>
                    <a:lnTo>
                      <a:pt x="158" y="158"/>
                    </a:lnTo>
                    <a:lnTo>
                      <a:pt x="158" y="181"/>
                    </a:lnTo>
                    <a:lnTo>
                      <a:pt x="136" y="205"/>
                    </a:lnTo>
                    <a:lnTo>
                      <a:pt x="121" y="249"/>
                    </a:lnTo>
                    <a:lnTo>
                      <a:pt x="128" y="272"/>
                    </a:lnTo>
                    <a:lnTo>
                      <a:pt x="106" y="287"/>
                    </a:lnTo>
                    <a:lnTo>
                      <a:pt x="94" y="323"/>
                    </a:lnTo>
                    <a:lnTo>
                      <a:pt x="106" y="363"/>
                    </a:lnTo>
                    <a:lnTo>
                      <a:pt x="106" y="402"/>
                    </a:lnTo>
                    <a:lnTo>
                      <a:pt x="94" y="407"/>
                    </a:lnTo>
                    <a:lnTo>
                      <a:pt x="94" y="437"/>
                    </a:lnTo>
                    <a:lnTo>
                      <a:pt x="84" y="43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sp>
          <p:nvSpPr>
            <p:cNvPr id="379" name="S_FIN">
              <a:extLst>
                <a:ext uri="{FF2B5EF4-FFF2-40B4-BE49-F238E27FC236}">
                  <a16:creationId xmlns:a16="http://schemas.microsoft.com/office/drawing/2014/main" xmlns="" id="{925A82DF-60DA-48D4-A37B-2F43F5A516F8}"/>
                </a:ext>
              </a:extLst>
            </p:cNvPr>
            <p:cNvSpPr>
              <a:spLocks/>
            </p:cNvSpPr>
            <p:nvPr/>
          </p:nvSpPr>
          <p:spPr bwMode="auto">
            <a:xfrm>
              <a:off x="5330768" y="1266825"/>
              <a:ext cx="301021" cy="742950"/>
            </a:xfrm>
            <a:custGeom>
              <a:avLst/>
              <a:gdLst>
                <a:gd name="T0" fmla="*/ 2147483647 w 143"/>
                <a:gd name="T1" fmla="*/ 2147483647 h 355"/>
                <a:gd name="T2" fmla="*/ 2147483647 w 143"/>
                <a:gd name="T3" fmla="*/ 2147483647 h 355"/>
                <a:gd name="T4" fmla="*/ 2147483647 w 143"/>
                <a:gd name="T5" fmla="*/ 2147483647 h 355"/>
                <a:gd name="T6" fmla="*/ 2147483647 w 143"/>
                <a:gd name="T7" fmla="*/ 2147483647 h 355"/>
                <a:gd name="T8" fmla="*/ 2147483647 w 143"/>
                <a:gd name="T9" fmla="*/ 2147483647 h 355"/>
                <a:gd name="T10" fmla="*/ 2147483647 w 143"/>
                <a:gd name="T11" fmla="*/ 2147483647 h 355"/>
                <a:gd name="T12" fmla="*/ 2147483647 w 143"/>
                <a:gd name="T13" fmla="*/ 2147483647 h 355"/>
                <a:gd name="T14" fmla="*/ 2147483647 w 143"/>
                <a:gd name="T15" fmla="*/ 2147483647 h 355"/>
                <a:gd name="T16" fmla="*/ 2147483647 w 143"/>
                <a:gd name="T17" fmla="*/ 2147483647 h 355"/>
                <a:gd name="T18" fmla="*/ 2147483647 w 143"/>
                <a:gd name="T19" fmla="*/ 2147483647 h 355"/>
                <a:gd name="T20" fmla="*/ 2147483647 w 143"/>
                <a:gd name="T21" fmla="*/ 2147483647 h 355"/>
                <a:gd name="T22" fmla="*/ 2147483647 w 143"/>
                <a:gd name="T23" fmla="*/ 2147483647 h 355"/>
                <a:gd name="T24" fmla="*/ 2147483647 w 143"/>
                <a:gd name="T25" fmla="*/ 2147483647 h 355"/>
                <a:gd name="T26" fmla="*/ 2147483647 w 143"/>
                <a:gd name="T27" fmla="*/ 2147483647 h 355"/>
                <a:gd name="T28" fmla="*/ 2147483647 w 143"/>
                <a:gd name="T29" fmla="*/ 2147483647 h 355"/>
                <a:gd name="T30" fmla="*/ 2147483647 w 143"/>
                <a:gd name="T31" fmla="*/ 2147483647 h 355"/>
                <a:gd name="T32" fmla="*/ 2147483647 w 143"/>
                <a:gd name="T33" fmla="*/ 2147483647 h 355"/>
                <a:gd name="T34" fmla="*/ 2147483647 w 143"/>
                <a:gd name="T35" fmla="*/ 2147483647 h 355"/>
                <a:gd name="T36" fmla="*/ 2147483647 w 143"/>
                <a:gd name="T37" fmla="*/ 2147483647 h 355"/>
                <a:gd name="T38" fmla="*/ 2147483647 w 143"/>
                <a:gd name="T39" fmla="*/ 2147483647 h 355"/>
                <a:gd name="T40" fmla="*/ 2147483647 w 143"/>
                <a:gd name="T41" fmla="*/ 2147483647 h 355"/>
                <a:gd name="T42" fmla="*/ 2147483647 w 143"/>
                <a:gd name="T43" fmla="*/ 2147483647 h 355"/>
                <a:gd name="T44" fmla="*/ 2147483647 w 143"/>
                <a:gd name="T45" fmla="*/ 2147483647 h 355"/>
                <a:gd name="T46" fmla="*/ 0 w 143"/>
                <a:gd name="T47" fmla="*/ 2147483647 h 355"/>
                <a:gd name="T48" fmla="*/ 2147483647 w 143"/>
                <a:gd name="T49" fmla="*/ 2147483647 h 355"/>
                <a:gd name="T50" fmla="*/ 2147483647 w 143"/>
                <a:gd name="T51" fmla="*/ 2147483647 h 355"/>
                <a:gd name="T52" fmla="*/ 2147483647 w 143"/>
                <a:gd name="T53" fmla="*/ 2147483647 h 355"/>
                <a:gd name="T54" fmla="*/ 2147483647 w 143"/>
                <a:gd name="T55" fmla="*/ 2147483647 h 355"/>
                <a:gd name="T56" fmla="*/ 2147483647 w 143"/>
                <a:gd name="T57" fmla="*/ 2147483647 h 355"/>
                <a:gd name="T58" fmla="*/ 2147483647 w 143"/>
                <a:gd name="T59" fmla="*/ 0 h 355"/>
                <a:gd name="T60" fmla="*/ 2147483647 w 143"/>
                <a:gd name="T61" fmla="*/ 2147483647 h 355"/>
                <a:gd name="T62" fmla="*/ 2147483647 w 143"/>
                <a:gd name="T63" fmla="*/ 2147483647 h 355"/>
                <a:gd name="T64" fmla="*/ 2147483647 w 143"/>
                <a:gd name="T65" fmla="*/ 2147483647 h 355"/>
                <a:gd name="T66" fmla="*/ 2147483647 w 143"/>
                <a:gd name="T67" fmla="*/ 2147483647 h 35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3"/>
                <a:gd name="T103" fmla="*/ 0 h 355"/>
                <a:gd name="T104" fmla="*/ 143 w 143"/>
                <a:gd name="T105" fmla="*/ 355 h 35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3" h="355">
                  <a:moveTo>
                    <a:pt x="106" y="52"/>
                  </a:moveTo>
                  <a:lnTo>
                    <a:pt x="106" y="76"/>
                  </a:lnTo>
                  <a:lnTo>
                    <a:pt x="127" y="98"/>
                  </a:lnTo>
                  <a:lnTo>
                    <a:pt x="121" y="123"/>
                  </a:lnTo>
                  <a:lnTo>
                    <a:pt x="127" y="173"/>
                  </a:lnTo>
                  <a:lnTo>
                    <a:pt x="121" y="197"/>
                  </a:lnTo>
                  <a:lnTo>
                    <a:pt x="136" y="227"/>
                  </a:lnTo>
                  <a:lnTo>
                    <a:pt x="127" y="244"/>
                  </a:lnTo>
                  <a:lnTo>
                    <a:pt x="143" y="263"/>
                  </a:lnTo>
                  <a:lnTo>
                    <a:pt x="143" y="273"/>
                  </a:lnTo>
                  <a:lnTo>
                    <a:pt x="121" y="318"/>
                  </a:lnTo>
                  <a:lnTo>
                    <a:pt x="94" y="338"/>
                  </a:lnTo>
                  <a:lnTo>
                    <a:pt x="84" y="338"/>
                  </a:lnTo>
                  <a:lnTo>
                    <a:pt x="42" y="355"/>
                  </a:lnTo>
                  <a:lnTo>
                    <a:pt x="9" y="338"/>
                  </a:lnTo>
                  <a:lnTo>
                    <a:pt x="15" y="311"/>
                  </a:lnTo>
                  <a:lnTo>
                    <a:pt x="9" y="279"/>
                  </a:lnTo>
                  <a:lnTo>
                    <a:pt x="50" y="205"/>
                  </a:lnTo>
                  <a:lnTo>
                    <a:pt x="57" y="197"/>
                  </a:lnTo>
                  <a:lnTo>
                    <a:pt x="57" y="180"/>
                  </a:lnTo>
                  <a:lnTo>
                    <a:pt x="50" y="173"/>
                  </a:lnTo>
                  <a:lnTo>
                    <a:pt x="42" y="173"/>
                  </a:lnTo>
                  <a:lnTo>
                    <a:pt x="35" y="84"/>
                  </a:lnTo>
                  <a:lnTo>
                    <a:pt x="0" y="52"/>
                  </a:lnTo>
                  <a:lnTo>
                    <a:pt x="9" y="39"/>
                  </a:lnTo>
                  <a:lnTo>
                    <a:pt x="30" y="61"/>
                  </a:lnTo>
                  <a:lnTo>
                    <a:pt x="57" y="61"/>
                  </a:lnTo>
                  <a:lnTo>
                    <a:pt x="72" y="52"/>
                  </a:lnTo>
                  <a:lnTo>
                    <a:pt x="79" y="14"/>
                  </a:lnTo>
                  <a:lnTo>
                    <a:pt x="94" y="0"/>
                  </a:lnTo>
                  <a:lnTo>
                    <a:pt x="121" y="22"/>
                  </a:lnTo>
                  <a:lnTo>
                    <a:pt x="106" y="52"/>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80" name="S_BLR">
              <a:extLst>
                <a:ext uri="{FF2B5EF4-FFF2-40B4-BE49-F238E27FC236}">
                  <a16:creationId xmlns:a16="http://schemas.microsoft.com/office/drawing/2014/main" xmlns="" id="{ABF58875-60D7-42CF-857B-7696C4C4A65B}"/>
                </a:ext>
              </a:extLst>
            </p:cNvPr>
            <p:cNvSpPr>
              <a:spLocks/>
            </p:cNvSpPr>
            <p:nvPr/>
          </p:nvSpPr>
          <p:spPr bwMode="auto">
            <a:xfrm>
              <a:off x="5406679" y="2228850"/>
              <a:ext cx="272554" cy="247650"/>
            </a:xfrm>
            <a:custGeom>
              <a:avLst/>
              <a:gdLst>
                <a:gd name="T0" fmla="*/ 2147483647 w 128"/>
                <a:gd name="T1" fmla="*/ 2147483647 h 119"/>
                <a:gd name="T2" fmla="*/ 2147483647 w 128"/>
                <a:gd name="T3" fmla="*/ 2147483647 h 119"/>
                <a:gd name="T4" fmla="*/ 2147483647 w 128"/>
                <a:gd name="T5" fmla="*/ 2147483647 h 119"/>
                <a:gd name="T6" fmla="*/ 2147483647 w 128"/>
                <a:gd name="T7" fmla="*/ 2147483647 h 119"/>
                <a:gd name="T8" fmla="*/ 2147483647 w 128"/>
                <a:gd name="T9" fmla="*/ 2147483647 h 119"/>
                <a:gd name="T10" fmla="*/ 2147483647 w 128"/>
                <a:gd name="T11" fmla="*/ 2147483647 h 119"/>
                <a:gd name="T12" fmla="*/ 2147483647 w 128"/>
                <a:gd name="T13" fmla="*/ 2147483647 h 119"/>
                <a:gd name="T14" fmla="*/ 2147483647 w 128"/>
                <a:gd name="T15" fmla="*/ 2147483647 h 119"/>
                <a:gd name="T16" fmla="*/ 2147483647 w 128"/>
                <a:gd name="T17" fmla="*/ 2147483647 h 119"/>
                <a:gd name="T18" fmla="*/ 2147483647 w 128"/>
                <a:gd name="T19" fmla="*/ 0 h 119"/>
                <a:gd name="T20" fmla="*/ 2147483647 w 128"/>
                <a:gd name="T21" fmla="*/ 2147483647 h 119"/>
                <a:gd name="T22" fmla="*/ 2147483647 w 128"/>
                <a:gd name="T23" fmla="*/ 2147483647 h 119"/>
                <a:gd name="T24" fmla="*/ 2147483647 w 128"/>
                <a:gd name="T25" fmla="*/ 2147483647 h 119"/>
                <a:gd name="T26" fmla="*/ 2147483647 w 128"/>
                <a:gd name="T27" fmla="*/ 2147483647 h 119"/>
                <a:gd name="T28" fmla="*/ 2147483647 w 128"/>
                <a:gd name="T29" fmla="*/ 2147483647 h 119"/>
                <a:gd name="T30" fmla="*/ 2147483647 w 128"/>
                <a:gd name="T31" fmla="*/ 2147483647 h 119"/>
                <a:gd name="T32" fmla="*/ 0 w 128"/>
                <a:gd name="T33" fmla="*/ 2147483647 h 119"/>
                <a:gd name="T34" fmla="*/ 2147483647 w 128"/>
                <a:gd name="T35" fmla="*/ 2147483647 h 119"/>
                <a:gd name="T36" fmla="*/ 0 w 128"/>
                <a:gd name="T37" fmla="*/ 2147483647 h 119"/>
                <a:gd name="T38" fmla="*/ 0 w 128"/>
                <a:gd name="T39" fmla="*/ 2147483647 h 119"/>
                <a:gd name="T40" fmla="*/ 2147483647 w 128"/>
                <a:gd name="T41" fmla="*/ 2147483647 h 119"/>
                <a:gd name="T42" fmla="*/ 2147483647 w 128"/>
                <a:gd name="T43" fmla="*/ 2147483647 h 119"/>
                <a:gd name="T44" fmla="*/ 2147483647 w 128"/>
                <a:gd name="T45" fmla="*/ 2147483647 h 119"/>
                <a:gd name="T46" fmla="*/ 2147483647 w 128"/>
                <a:gd name="T47" fmla="*/ 2147483647 h 119"/>
                <a:gd name="T48" fmla="*/ 2147483647 w 128"/>
                <a:gd name="T49" fmla="*/ 2147483647 h 119"/>
                <a:gd name="T50" fmla="*/ 2147483647 w 128"/>
                <a:gd name="T51" fmla="*/ 2147483647 h 119"/>
                <a:gd name="T52" fmla="*/ 2147483647 w 128"/>
                <a:gd name="T53" fmla="*/ 2147483647 h 11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8"/>
                <a:gd name="T82" fmla="*/ 0 h 119"/>
                <a:gd name="T83" fmla="*/ 128 w 128"/>
                <a:gd name="T84" fmla="*/ 119 h 11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8" h="119">
                  <a:moveTo>
                    <a:pt x="113" y="99"/>
                  </a:moveTo>
                  <a:lnTo>
                    <a:pt x="106" y="84"/>
                  </a:lnTo>
                  <a:lnTo>
                    <a:pt x="106" y="76"/>
                  </a:lnTo>
                  <a:lnTo>
                    <a:pt x="113" y="84"/>
                  </a:lnTo>
                  <a:lnTo>
                    <a:pt x="128" y="62"/>
                  </a:lnTo>
                  <a:lnTo>
                    <a:pt x="113" y="62"/>
                  </a:lnTo>
                  <a:lnTo>
                    <a:pt x="99" y="37"/>
                  </a:lnTo>
                  <a:lnTo>
                    <a:pt x="99" y="15"/>
                  </a:lnTo>
                  <a:lnTo>
                    <a:pt x="91" y="5"/>
                  </a:lnTo>
                  <a:lnTo>
                    <a:pt x="64" y="0"/>
                  </a:lnTo>
                  <a:lnTo>
                    <a:pt x="47" y="15"/>
                  </a:lnTo>
                  <a:lnTo>
                    <a:pt x="47" y="22"/>
                  </a:lnTo>
                  <a:lnTo>
                    <a:pt x="37" y="37"/>
                  </a:lnTo>
                  <a:lnTo>
                    <a:pt x="37" y="52"/>
                  </a:lnTo>
                  <a:lnTo>
                    <a:pt x="20" y="52"/>
                  </a:lnTo>
                  <a:lnTo>
                    <a:pt x="7" y="62"/>
                  </a:lnTo>
                  <a:lnTo>
                    <a:pt x="0" y="62"/>
                  </a:lnTo>
                  <a:lnTo>
                    <a:pt x="7" y="84"/>
                  </a:lnTo>
                  <a:lnTo>
                    <a:pt x="0" y="99"/>
                  </a:lnTo>
                  <a:lnTo>
                    <a:pt x="0" y="119"/>
                  </a:lnTo>
                  <a:lnTo>
                    <a:pt x="14" y="104"/>
                  </a:lnTo>
                  <a:lnTo>
                    <a:pt x="37" y="104"/>
                  </a:lnTo>
                  <a:lnTo>
                    <a:pt x="59" y="119"/>
                  </a:lnTo>
                  <a:lnTo>
                    <a:pt x="99" y="119"/>
                  </a:lnTo>
                  <a:lnTo>
                    <a:pt x="106" y="99"/>
                  </a:lnTo>
                  <a:lnTo>
                    <a:pt x="113" y="9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81" name="S_UKR">
              <a:extLst>
                <a:ext uri="{FF2B5EF4-FFF2-40B4-BE49-F238E27FC236}">
                  <a16:creationId xmlns:a16="http://schemas.microsoft.com/office/drawing/2014/main" xmlns="" id="{6B7B301F-FAFD-4926-A94A-2BDF971B9C8F}"/>
                </a:ext>
              </a:extLst>
            </p:cNvPr>
            <p:cNvSpPr>
              <a:spLocks/>
            </p:cNvSpPr>
            <p:nvPr/>
          </p:nvSpPr>
          <p:spPr bwMode="auto">
            <a:xfrm>
              <a:off x="5359235" y="2428875"/>
              <a:ext cx="528756" cy="381000"/>
            </a:xfrm>
            <a:custGeom>
              <a:avLst/>
              <a:gdLst>
                <a:gd name="T0" fmla="*/ 2147483647 w 251"/>
                <a:gd name="T1" fmla="*/ 2147483647 h 180"/>
                <a:gd name="T2" fmla="*/ 2147483647 w 251"/>
                <a:gd name="T3" fmla="*/ 2147483647 h 180"/>
                <a:gd name="T4" fmla="*/ 2147483647 w 251"/>
                <a:gd name="T5" fmla="*/ 2147483647 h 180"/>
                <a:gd name="T6" fmla="*/ 2147483647 w 251"/>
                <a:gd name="T7" fmla="*/ 2147483647 h 180"/>
                <a:gd name="T8" fmla="*/ 2147483647 w 251"/>
                <a:gd name="T9" fmla="*/ 2147483647 h 180"/>
                <a:gd name="T10" fmla="*/ 2147483647 w 251"/>
                <a:gd name="T11" fmla="*/ 2147483647 h 180"/>
                <a:gd name="T12" fmla="*/ 2147483647 w 251"/>
                <a:gd name="T13" fmla="*/ 2147483647 h 180"/>
                <a:gd name="T14" fmla="*/ 2147483647 w 251"/>
                <a:gd name="T15" fmla="*/ 2147483647 h 180"/>
                <a:gd name="T16" fmla="*/ 2147483647 w 251"/>
                <a:gd name="T17" fmla="*/ 2147483647 h 180"/>
                <a:gd name="T18" fmla="*/ 2147483647 w 251"/>
                <a:gd name="T19" fmla="*/ 2147483647 h 180"/>
                <a:gd name="T20" fmla="*/ 2147483647 w 251"/>
                <a:gd name="T21" fmla="*/ 2147483647 h 180"/>
                <a:gd name="T22" fmla="*/ 0 w 251"/>
                <a:gd name="T23" fmla="*/ 2147483647 h 180"/>
                <a:gd name="T24" fmla="*/ 2147483647 w 251"/>
                <a:gd name="T25" fmla="*/ 2147483647 h 180"/>
                <a:gd name="T26" fmla="*/ 2147483647 w 251"/>
                <a:gd name="T27" fmla="*/ 2147483647 h 180"/>
                <a:gd name="T28" fmla="*/ 2147483647 w 251"/>
                <a:gd name="T29" fmla="*/ 2147483647 h 180"/>
                <a:gd name="T30" fmla="*/ 2147483647 w 251"/>
                <a:gd name="T31" fmla="*/ 2147483647 h 180"/>
                <a:gd name="T32" fmla="*/ 2147483647 w 251"/>
                <a:gd name="T33" fmla="*/ 2147483647 h 180"/>
                <a:gd name="T34" fmla="*/ 2147483647 w 251"/>
                <a:gd name="T35" fmla="*/ 2147483647 h 180"/>
                <a:gd name="T36" fmla="*/ 2147483647 w 251"/>
                <a:gd name="T37" fmla="*/ 2147483647 h 180"/>
                <a:gd name="T38" fmla="*/ 2147483647 w 251"/>
                <a:gd name="T39" fmla="*/ 0 h 180"/>
                <a:gd name="T40" fmla="*/ 2147483647 w 251"/>
                <a:gd name="T41" fmla="*/ 0 h 180"/>
                <a:gd name="T42" fmla="*/ 2147483647 w 251"/>
                <a:gd name="T43" fmla="*/ 2147483647 h 180"/>
                <a:gd name="T44" fmla="*/ 2147483647 w 251"/>
                <a:gd name="T45" fmla="*/ 2147483647 h 180"/>
                <a:gd name="T46" fmla="*/ 2147483647 w 251"/>
                <a:gd name="T47" fmla="*/ 2147483647 h 180"/>
                <a:gd name="T48" fmla="*/ 2147483647 w 251"/>
                <a:gd name="T49" fmla="*/ 2147483647 h 180"/>
                <a:gd name="T50" fmla="*/ 2147483647 w 251"/>
                <a:gd name="T51" fmla="*/ 2147483647 h 180"/>
                <a:gd name="T52" fmla="*/ 2147483647 w 251"/>
                <a:gd name="T53" fmla="*/ 2147483647 h 180"/>
                <a:gd name="T54" fmla="*/ 2147483647 w 251"/>
                <a:gd name="T55" fmla="*/ 2147483647 h 180"/>
                <a:gd name="T56" fmla="*/ 2147483647 w 251"/>
                <a:gd name="T57" fmla="*/ 2147483647 h 180"/>
                <a:gd name="T58" fmla="*/ 2147483647 w 251"/>
                <a:gd name="T59" fmla="*/ 2147483647 h 180"/>
                <a:gd name="T60" fmla="*/ 2147483647 w 251"/>
                <a:gd name="T61" fmla="*/ 2147483647 h 180"/>
                <a:gd name="T62" fmla="*/ 2147483647 w 251"/>
                <a:gd name="T63" fmla="*/ 2147483647 h 180"/>
                <a:gd name="T64" fmla="*/ 2147483647 w 251"/>
                <a:gd name="T65" fmla="*/ 2147483647 h 180"/>
                <a:gd name="T66" fmla="*/ 2147483647 w 251"/>
                <a:gd name="T67" fmla="*/ 2147483647 h 180"/>
                <a:gd name="T68" fmla="*/ 2147483647 w 251"/>
                <a:gd name="T69" fmla="*/ 2147483647 h 180"/>
                <a:gd name="T70" fmla="*/ 2147483647 w 251"/>
                <a:gd name="T71" fmla="*/ 2147483647 h 180"/>
                <a:gd name="T72" fmla="*/ 2147483647 w 251"/>
                <a:gd name="T73" fmla="*/ 2147483647 h 180"/>
                <a:gd name="T74" fmla="*/ 2147483647 w 251"/>
                <a:gd name="T75" fmla="*/ 2147483647 h 180"/>
                <a:gd name="T76" fmla="*/ 2147483647 w 251"/>
                <a:gd name="T77" fmla="*/ 2147483647 h 180"/>
                <a:gd name="T78" fmla="*/ 2147483647 w 251"/>
                <a:gd name="T79" fmla="*/ 2147483647 h 180"/>
                <a:gd name="T80" fmla="*/ 2147483647 w 251"/>
                <a:gd name="T81" fmla="*/ 2147483647 h 180"/>
                <a:gd name="T82" fmla="*/ 2147483647 w 251"/>
                <a:gd name="T83" fmla="*/ 2147483647 h 180"/>
                <a:gd name="T84" fmla="*/ 2147483647 w 251"/>
                <a:gd name="T85" fmla="*/ 2147483647 h 180"/>
                <a:gd name="T86" fmla="*/ 2147483647 w 251"/>
                <a:gd name="T87" fmla="*/ 2147483647 h 180"/>
                <a:gd name="T88" fmla="*/ 2147483647 w 251"/>
                <a:gd name="T89" fmla="*/ 2147483647 h 180"/>
                <a:gd name="T90" fmla="*/ 2147483647 w 251"/>
                <a:gd name="T91" fmla="*/ 2147483647 h 180"/>
                <a:gd name="T92" fmla="*/ 2147483647 w 251"/>
                <a:gd name="T93" fmla="*/ 2147483647 h 180"/>
                <a:gd name="T94" fmla="*/ 2147483647 w 251"/>
                <a:gd name="T95" fmla="*/ 2147483647 h 180"/>
                <a:gd name="T96" fmla="*/ 2147483647 w 251"/>
                <a:gd name="T97" fmla="*/ 2147483647 h 180"/>
                <a:gd name="T98" fmla="*/ 2147483647 w 251"/>
                <a:gd name="T99" fmla="*/ 2147483647 h 180"/>
                <a:gd name="T100" fmla="*/ 2147483647 w 251"/>
                <a:gd name="T101" fmla="*/ 2147483647 h 18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51"/>
                <a:gd name="T154" fmla="*/ 0 h 180"/>
                <a:gd name="T155" fmla="*/ 251 w 251"/>
                <a:gd name="T156" fmla="*/ 180 h 18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51" h="180">
                  <a:moveTo>
                    <a:pt x="107" y="160"/>
                  </a:moveTo>
                  <a:lnTo>
                    <a:pt x="87" y="160"/>
                  </a:lnTo>
                  <a:lnTo>
                    <a:pt x="87" y="152"/>
                  </a:lnTo>
                  <a:lnTo>
                    <a:pt x="92" y="130"/>
                  </a:lnTo>
                  <a:lnTo>
                    <a:pt x="113" y="130"/>
                  </a:lnTo>
                  <a:lnTo>
                    <a:pt x="113" y="121"/>
                  </a:lnTo>
                  <a:lnTo>
                    <a:pt x="107" y="105"/>
                  </a:lnTo>
                  <a:lnTo>
                    <a:pt x="107" y="91"/>
                  </a:lnTo>
                  <a:lnTo>
                    <a:pt x="80" y="83"/>
                  </a:lnTo>
                  <a:lnTo>
                    <a:pt x="41" y="105"/>
                  </a:lnTo>
                  <a:lnTo>
                    <a:pt x="16" y="105"/>
                  </a:lnTo>
                  <a:lnTo>
                    <a:pt x="0" y="91"/>
                  </a:lnTo>
                  <a:lnTo>
                    <a:pt x="16" y="76"/>
                  </a:lnTo>
                  <a:lnTo>
                    <a:pt x="26" y="46"/>
                  </a:lnTo>
                  <a:lnTo>
                    <a:pt x="21" y="21"/>
                  </a:lnTo>
                  <a:lnTo>
                    <a:pt x="35" y="7"/>
                  </a:lnTo>
                  <a:lnTo>
                    <a:pt x="58" y="7"/>
                  </a:lnTo>
                  <a:lnTo>
                    <a:pt x="80" y="21"/>
                  </a:lnTo>
                  <a:lnTo>
                    <a:pt x="122" y="21"/>
                  </a:lnTo>
                  <a:lnTo>
                    <a:pt x="129" y="0"/>
                  </a:lnTo>
                  <a:lnTo>
                    <a:pt x="162" y="0"/>
                  </a:lnTo>
                  <a:lnTo>
                    <a:pt x="170" y="7"/>
                  </a:lnTo>
                  <a:lnTo>
                    <a:pt x="162" y="7"/>
                  </a:lnTo>
                  <a:lnTo>
                    <a:pt x="170" y="21"/>
                  </a:lnTo>
                  <a:lnTo>
                    <a:pt x="186" y="21"/>
                  </a:lnTo>
                  <a:lnTo>
                    <a:pt x="192" y="37"/>
                  </a:lnTo>
                  <a:lnTo>
                    <a:pt x="201" y="46"/>
                  </a:lnTo>
                  <a:lnTo>
                    <a:pt x="207" y="37"/>
                  </a:lnTo>
                  <a:lnTo>
                    <a:pt x="251" y="68"/>
                  </a:lnTo>
                  <a:lnTo>
                    <a:pt x="242" y="105"/>
                  </a:lnTo>
                  <a:lnTo>
                    <a:pt x="236" y="91"/>
                  </a:lnTo>
                  <a:lnTo>
                    <a:pt x="229" y="105"/>
                  </a:lnTo>
                  <a:lnTo>
                    <a:pt x="229" y="121"/>
                  </a:lnTo>
                  <a:lnTo>
                    <a:pt x="214" y="121"/>
                  </a:lnTo>
                  <a:lnTo>
                    <a:pt x="170" y="152"/>
                  </a:lnTo>
                  <a:lnTo>
                    <a:pt x="192" y="160"/>
                  </a:lnTo>
                  <a:lnTo>
                    <a:pt x="201" y="160"/>
                  </a:lnTo>
                  <a:lnTo>
                    <a:pt x="192" y="160"/>
                  </a:lnTo>
                  <a:lnTo>
                    <a:pt x="162" y="180"/>
                  </a:lnTo>
                  <a:lnTo>
                    <a:pt x="157" y="180"/>
                  </a:lnTo>
                  <a:lnTo>
                    <a:pt x="157" y="167"/>
                  </a:lnTo>
                  <a:lnTo>
                    <a:pt x="150" y="160"/>
                  </a:lnTo>
                  <a:lnTo>
                    <a:pt x="162" y="152"/>
                  </a:lnTo>
                  <a:lnTo>
                    <a:pt x="135" y="137"/>
                  </a:lnTo>
                  <a:lnTo>
                    <a:pt x="135" y="130"/>
                  </a:lnTo>
                  <a:lnTo>
                    <a:pt x="122" y="130"/>
                  </a:lnTo>
                  <a:lnTo>
                    <a:pt x="113" y="152"/>
                  </a:lnTo>
                  <a:lnTo>
                    <a:pt x="107" y="152"/>
                  </a:lnTo>
                  <a:lnTo>
                    <a:pt x="107" y="16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82" name="S_LVA">
              <a:extLst>
                <a:ext uri="{FF2B5EF4-FFF2-40B4-BE49-F238E27FC236}">
                  <a16:creationId xmlns:a16="http://schemas.microsoft.com/office/drawing/2014/main" xmlns="" id="{A3B8C13E-D243-4F8B-93A2-2E18E2519F20}"/>
                </a:ext>
              </a:extLst>
            </p:cNvPr>
            <p:cNvSpPr>
              <a:spLocks/>
            </p:cNvSpPr>
            <p:nvPr/>
          </p:nvSpPr>
          <p:spPr bwMode="auto">
            <a:xfrm>
              <a:off x="5340257" y="2124075"/>
              <a:ext cx="206131" cy="142875"/>
            </a:xfrm>
            <a:custGeom>
              <a:avLst/>
              <a:gdLst>
                <a:gd name="T0" fmla="*/ 187101741 w 97"/>
                <a:gd name="T1" fmla="*/ 0 h 68"/>
                <a:gd name="T2" fmla="*/ 187101741 w 97"/>
                <a:gd name="T3" fmla="*/ 119195549 h 68"/>
                <a:gd name="T4" fmla="*/ 123316437 w 97"/>
                <a:gd name="T5" fmla="*/ 119195549 h 68"/>
                <a:gd name="T6" fmla="*/ 102056054 w 97"/>
                <a:gd name="T7" fmla="*/ 52975101 h 68"/>
                <a:gd name="T8" fmla="*/ 29766606 w 97"/>
                <a:gd name="T9" fmla="*/ 83878126 h 68"/>
                <a:gd name="T10" fmla="*/ 0 w 97"/>
                <a:gd name="T11" fmla="*/ 150098590 h 68"/>
                <a:gd name="T12" fmla="*/ 0 w 97"/>
                <a:gd name="T13" fmla="*/ 256048760 h 68"/>
                <a:gd name="T14" fmla="*/ 29766606 w 97"/>
                <a:gd name="T15" fmla="*/ 225145751 h 68"/>
                <a:gd name="T16" fmla="*/ 212616262 w 97"/>
                <a:gd name="T17" fmla="*/ 225145751 h 68"/>
                <a:gd name="T18" fmla="*/ 344436884 w 97"/>
                <a:gd name="T19" fmla="*/ 300195079 h 68"/>
                <a:gd name="T20" fmla="*/ 412474232 w 97"/>
                <a:gd name="T21" fmla="*/ 225145751 h 68"/>
                <a:gd name="T22" fmla="*/ 386959711 w 97"/>
                <a:gd name="T23" fmla="*/ 119195549 h 68"/>
                <a:gd name="T24" fmla="*/ 386959711 w 97"/>
                <a:gd name="T25" fmla="*/ 52975101 h 68"/>
                <a:gd name="T26" fmla="*/ 314670287 w 97"/>
                <a:gd name="T27" fmla="*/ 52975101 h 68"/>
                <a:gd name="T28" fmla="*/ 212616262 w 97"/>
                <a:gd name="T29" fmla="*/ 0 h 68"/>
                <a:gd name="T30" fmla="*/ 187101741 w 97"/>
                <a:gd name="T31" fmla="*/ 0 h 68"/>
                <a:gd name="T32" fmla="*/ 187101741 w 97"/>
                <a:gd name="T33" fmla="*/ 0 h 68"/>
                <a:gd name="T34" fmla="*/ 187101741 w 97"/>
                <a:gd name="T35" fmla="*/ 0 h 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7"/>
                <a:gd name="T55" fmla="*/ 0 h 68"/>
                <a:gd name="T56" fmla="*/ 97 w 97"/>
                <a:gd name="T57" fmla="*/ 68 h 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7" h="68">
                  <a:moveTo>
                    <a:pt x="44" y="0"/>
                  </a:moveTo>
                  <a:lnTo>
                    <a:pt x="44" y="27"/>
                  </a:lnTo>
                  <a:lnTo>
                    <a:pt x="29" y="27"/>
                  </a:lnTo>
                  <a:lnTo>
                    <a:pt x="24" y="12"/>
                  </a:lnTo>
                  <a:lnTo>
                    <a:pt x="7" y="19"/>
                  </a:lnTo>
                  <a:lnTo>
                    <a:pt x="0" y="34"/>
                  </a:lnTo>
                  <a:lnTo>
                    <a:pt x="0" y="58"/>
                  </a:lnTo>
                  <a:lnTo>
                    <a:pt x="7" y="51"/>
                  </a:lnTo>
                  <a:lnTo>
                    <a:pt x="50" y="51"/>
                  </a:lnTo>
                  <a:lnTo>
                    <a:pt x="81" y="68"/>
                  </a:lnTo>
                  <a:lnTo>
                    <a:pt x="97" y="51"/>
                  </a:lnTo>
                  <a:lnTo>
                    <a:pt x="91" y="27"/>
                  </a:lnTo>
                  <a:lnTo>
                    <a:pt x="91" y="12"/>
                  </a:lnTo>
                  <a:lnTo>
                    <a:pt x="74" y="12"/>
                  </a:lnTo>
                  <a:lnTo>
                    <a:pt x="50" y="0"/>
                  </a:lnTo>
                  <a:lnTo>
                    <a:pt x="44"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83" name="S_LTU">
              <a:extLst>
                <a:ext uri="{FF2B5EF4-FFF2-40B4-BE49-F238E27FC236}">
                  <a16:creationId xmlns:a16="http://schemas.microsoft.com/office/drawing/2014/main" xmlns="" id="{B27E0D3A-EAC9-40E7-9B4F-1C24F14E1452}"/>
                </a:ext>
              </a:extLst>
            </p:cNvPr>
            <p:cNvSpPr>
              <a:spLocks/>
            </p:cNvSpPr>
            <p:nvPr/>
          </p:nvSpPr>
          <p:spPr bwMode="auto">
            <a:xfrm>
              <a:off x="5340257" y="2219325"/>
              <a:ext cx="168175" cy="133350"/>
            </a:xfrm>
            <a:custGeom>
              <a:avLst/>
              <a:gdLst>
                <a:gd name="T0" fmla="*/ 0 w 79"/>
                <a:gd name="T1" fmla="*/ 112007656 h 63"/>
                <a:gd name="T2" fmla="*/ 0 w 79"/>
                <a:gd name="T3" fmla="*/ 35841525 h 63"/>
                <a:gd name="T4" fmla="*/ 29408856 w 79"/>
                <a:gd name="T5" fmla="*/ 0 h 63"/>
                <a:gd name="T6" fmla="*/ 205857902 w 79"/>
                <a:gd name="T7" fmla="*/ 0 h 63"/>
                <a:gd name="T8" fmla="*/ 331895008 w 79"/>
                <a:gd name="T9" fmla="*/ 80645014 h 63"/>
                <a:gd name="T10" fmla="*/ 331895008 w 79"/>
                <a:gd name="T11" fmla="*/ 112007656 h 63"/>
                <a:gd name="T12" fmla="*/ 277279161 w 79"/>
                <a:gd name="T13" fmla="*/ 179211839 h 63"/>
                <a:gd name="T14" fmla="*/ 277279161 w 79"/>
                <a:gd name="T15" fmla="*/ 246415990 h 63"/>
                <a:gd name="T16" fmla="*/ 205857902 w 79"/>
                <a:gd name="T17" fmla="*/ 246415990 h 63"/>
                <a:gd name="T18" fmla="*/ 147042255 w 79"/>
                <a:gd name="T19" fmla="*/ 282257564 h 63"/>
                <a:gd name="T20" fmla="*/ 121835225 w 79"/>
                <a:gd name="T21" fmla="*/ 282257564 h 63"/>
                <a:gd name="T22" fmla="*/ 92426376 w 79"/>
                <a:gd name="T23" fmla="*/ 246415990 h 63"/>
                <a:gd name="T24" fmla="*/ 92426376 w 79"/>
                <a:gd name="T25" fmla="*/ 112007656 h 63"/>
                <a:gd name="T26" fmla="*/ 0 w 79"/>
                <a:gd name="T27" fmla="*/ 112007656 h 63"/>
                <a:gd name="T28" fmla="*/ 0 w 79"/>
                <a:gd name="T29" fmla="*/ 112007656 h 63"/>
                <a:gd name="T30" fmla="*/ 0 w 79"/>
                <a:gd name="T31" fmla="*/ 112007656 h 6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79"/>
                <a:gd name="T49" fmla="*/ 0 h 63"/>
                <a:gd name="T50" fmla="*/ 79 w 79"/>
                <a:gd name="T51" fmla="*/ 63 h 6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79" h="63">
                  <a:moveTo>
                    <a:pt x="0" y="25"/>
                  </a:moveTo>
                  <a:lnTo>
                    <a:pt x="0" y="8"/>
                  </a:lnTo>
                  <a:lnTo>
                    <a:pt x="7" y="0"/>
                  </a:lnTo>
                  <a:lnTo>
                    <a:pt x="49" y="0"/>
                  </a:lnTo>
                  <a:lnTo>
                    <a:pt x="79" y="18"/>
                  </a:lnTo>
                  <a:lnTo>
                    <a:pt x="79" y="25"/>
                  </a:lnTo>
                  <a:lnTo>
                    <a:pt x="66" y="40"/>
                  </a:lnTo>
                  <a:lnTo>
                    <a:pt x="66" y="55"/>
                  </a:lnTo>
                  <a:lnTo>
                    <a:pt x="49" y="55"/>
                  </a:lnTo>
                  <a:lnTo>
                    <a:pt x="35" y="63"/>
                  </a:lnTo>
                  <a:lnTo>
                    <a:pt x="29" y="63"/>
                  </a:lnTo>
                  <a:lnTo>
                    <a:pt x="22" y="55"/>
                  </a:lnTo>
                  <a:lnTo>
                    <a:pt x="22" y="25"/>
                  </a:lnTo>
                  <a:lnTo>
                    <a:pt x="0" y="2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84" name="S_EST">
              <a:extLst>
                <a:ext uri="{FF2B5EF4-FFF2-40B4-BE49-F238E27FC236}">
                  <a16:creationId xmlns:a16="http://schemas.microsoft.com/office/drawing/2014/main" xmlns="" id="{95AD2C75-E77E-4084-9492-D120D6D114D3}"/>
                </a:ext>
              </a:extLst>
            </p:cNvPr>
            <p:cNvSpPr>
              <a:spLocks/>
            </p:cNvSpPr>
            <p:nvPr/>
          </p:nvSpPr>
          <p:spPr bwMode="auto">
            <a:xfrm>
              <a:off x="5416168" y="2057400"/>
              <a:ext cx="130219" cy="95250"/>
            </a:xfrm>
            <a:custGeom>
              <a:avLst/>
              <a:gdLst>
                <a:gd name="T0" fmla="*/ 16510 w 60"/>
                <a:gd name="T1" fmla="*/ 74984 h 47"/>
                <a:gd name="T2" fmla="*/ 0 w 60"/>
                <a:gd name="T3" fmla="*/ 46612 h 47"/>
                <a:gd name="T4" fmla="*/ 0 w 60"/>
                <a:gd name="T5" fmla="*/ 16213 h 47"/>
                <a:gd name="T6" fmla="*/ 16510 w 60"/>
                <a:gd name="T7" fmla="*/ 0 h 47"/>
                <a:gd name="T8" fmla="*/ 123825 w 60"/>
                <a:gd name="T9" fmla="*/ 0 h 47"/>
                <a:gd name="T10" fmla="*/ 111443 w 60"/>
                <a:gd name="T11" fmla="*/ 16213 h 47"/>
                <a:gd name="T12" fmla="*/ 92869 w 60"/>
                <a:gd name="T13" fmla="*/ 16213 h 47"/>
                <a:gd name="T14" fmla="*/ 111443 w 60"/>
                <a:gd name="T15" fmla="*/ 74984 h 47"/>
                <a:gd name="T16" fmla="*/ 111443 w 60"/>
                <a:gd name="T17" fmla="*/ 95250 h 47"/>
                <a:gd name="T18" fmla="*/ 76359 w 60"/>
                <a:gd name="T19" fmla="*/ 95250 h 47"/>
                <a:gd name="T20" fmla="*/ 30956 w 60"/>
                <a:gd name="T21" fmla="*/ 74984 h 47"/>
                <a:gd name="T22" fmla="*/ 16510 w 60"/>
                <a:gd name="T23" fmla="*/ 74984 h 47"/>
                <a:gd name="T24" fmla="*/ 16510 w 60"/>
                <a:gd name="T25" fmla="*/ 74984 h 47"/>
                <a:gd name="T26" fmla="*/ 16510 w 60"/>
                <a:gd name="T27" fmla="*/ 74984 h 4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0"/>
                <a:gd name="T43" fmla="*/ 0 h 47"/>
                <a:gd name="T44" fmla="*/ 60 w 60"/>
                <a:gd name="T45" fmla="*/ 47 h 4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0" h="47">
                  <a:moveTo>
                    <a:pt x="8" y="37"/>
                  </a:moveTo>
                  <a:lnTo>
                    <a:pt x="0" y="23"/>
                  </a:lnTo>
                  <a:lnTo>
                    <a:pt x="0" y="8"/>
                  </a:lnTo>
                  <a:lnTo>
                    <a:pt x="8" y="0"/>
                  </a:lnTo>
                  <a:lnTo>
                    <a:pt x="60" y="0"/>
                  </a:lnTo>
                  <a:lnTo>
                    <a:pt x="54" y="8"/>
                  </a:lnTo>
                  <a:lnTo>
                    <a:pt x="45" y="8"/>
                  </a:lnTo>
                  <a:lnTo>
                    <a:pt x="54" y="37"/>
                  </a:lnTo>
                  <a:lnTo>
                    <a:pt x="54" y="47"/>
                  </a:lnTo>
                  <a:lnTo>
                    <a:pt x="37" y="47"/>
                  </a:lnTo>
                  <a:lnTo>
                    <a:pt x="15" y="37"/>
                  </a:lnTo>
                  <a:lnTo>
                    <a:pt x="8" y="3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de-DE" sz="1600">
                <a:solidFill>
                  <a:srgbClr val="333F48"/>
                </a:solidFill>
                <a:latin typeface="Roboto" panose="02000000000000000000" pitchFamily="2" charset="0"/>
                <a:cs typeface="Arial"/>
              </a:endParaRPr>
            </a:p>
            <a:p>
              <a:pPr>
                <a:defRPr sz="1000"/>
              </a:pPr>
              <a:endParaRPr lang="de-DE" sz="1600">
                <a:solidFill>
                  <a:srgbClr val="333F48"/>
                </a:solidFill>
                <a:latin typeface="Roboto" panose="02000000000000000000" pitchFamily="2" charset="0"/>
                <a:cs typeface="Arial"/>
              </a:endParaRPr>
            </a:p>
          </p:txBody>
        </p:sp>
        <p:grpSp>
          <p:nvGrpSpPr>
            <p:cNvPr id="385" name="S_RUS">
              <a:extLst>
                <a:ext uri="{FF2B5EF4-FFF2-40B4-BE49-F238E27FC236}">
                  <a16:creationId xmlns:a16="http://schemas.microsoft.com/office/drawing/2014/main" xmlns="" id="{41BEDA1D-260C-4F9F-A249-EF2D2D664EE7}"/>
                </a:ext>
              </a:extLst>
            </p:cNvPr>
            <p:cNvGrpSpPr>
              <a:grpSpLocks/>
            </p:cNvGrpSpPr>
            <p:nvPr/>
          </p:nvGrpSpPr>
          <p:grpSpPr bwMode="auto">
            <a:xfrm>
              <a:off x="5312821" y="447675"/>
              <a:ext cx="4837343" cy="2476500"/>
              <a:chOff x="5302301" y="447675"/>
              <a:chExt cx="504" cy="260"/>
            </a:xfrm>
            <a:solidFill>
              <a:schemeClr val="bg1">
                <a:lumMod val="75000"/>
              </a:schemeClr>
            </a:solidFill>
          </p:grpSpPr>
          <p:grpSp>
            <p:nvGrpSpPr>
              <p:cNvPr id="438" name="S_RUS">
                <a:extLst>
                  <a:ext uri="{FF2B5EF4-FFF2-40B4-BE49-F238E27FC236}">
                    <a16:creationId xmlns:a16="http://schemas.microsoft.com/office/drawing/2014/main" xmlns="" id="{8EC21BE1-FDD1-41B7-9E81-63CA76BAA1E6}"/>
                  </a:ext>
                </a:extLst>
              </p:cNvPr>
              <p:cNvGrpSpPr>
                <a:grpSpLocks/>
              </p:cNvGrpSpPr>
              <p:nvPr/>
            </p:nvGrpSpPr>
            <p:grpSpPr bwMode="auto">
              <a:xfrm>
                <a:off x="5302322" y="447675"/>
                <a:ext cx="483" cy="260"/>
                <a:chOff x="5302322" y="447675"/>
                <a:chExt cx="483" cy="260"/>
              </a:xfrm>
              <a:grpFill/>
            </p:grpSpPr>
            <p:grpSp>
              <p:nvGrpSpPr>
                <p:cNvPr id="440" name="S_RUS">
                  <a:extLst>
                    <a:ext uri="{FF2B5EF4-FFF2-40B4-BE49-F238E27FC236}">
                      <a16:creationId xmlns:a16="http://schemas.microsoft.com/office/drawing/2014/main" xmlns="" id="{191B26D4-9432-4BEF-B03F-FA4DD27CC96F}"/>
                    </a:ext>
                  </a:extLst>
                </p:cNvPr>
                <p:cNvGrpSpPr>
                  <a:grpSpLocks/>
                </p:cNvGrpSpPr>
                <p:nvPr/>
              </p:nvGrpSpPr>
              <p:grpSpPr bwMode="auto">
                <a:xfrm>
                  <a:off x="5302322" y="447675"/>
                  <a:ext cx="483" cy="260"/>
                  <a:chOff x="5302322" y="447675"/>
                  <a:chExt cx="483" cy="260"/>
                </a:xfrm>
                <a:grpFill/>
              </p:grpSpPr>
              <p:sp>
                <p:nvSpPr>
                  <p:cNvPr id="442" name="Freeform 22">
                    <a:extLst>
                      <a:ext uri="{FF2B5EF4-FFF2-40B4-BE49-F238E27FC236}">
                        <a16:creationId xmlns:a16="http://schemas.microsoft.com/office/drawing/2014/main" xmlns="" id="{CE5D53A4-DD02-4BAA-B02B-1127330A1843}"/>
                      </a:ext>
                    </a:extLst>
                  </p:cNvPr>
                  <p:cNvSpPr>
                    <a:spLocks/>
                  </p:cNvSpPr>
                  <p:nvPr/>
                </p:nvSpPr>
                <p:spPr bwMode="auto">
                  <a:xfrm>
                    <a:off x="5302403" y="447731"/>
                    <a:ext cx="12" cy="23"/>
                  </a:xfrm>
                  <a:custGeom>
                    <a:avLst/>
                    <a:gdLst>
                      <a:gd name="T0" fmla="*/ 0 w 57"/>
                      <a:gd name="T1" fmla="*/ 0 h 104"/>
                      <a:gd name="T2" fmla="*/ 1 w 57"/>
                      <a:gd name="T3" fmla="*/ 1 h 104"/>
                      <a:gd name="T4" fmla="*/ 0 w 57"/>
                      <a:gd name="T5" fmla="*/ 1 h 104"/>
                      <a:gd name="T6" fmla="*/ 0 w 57"/>
                      <a:gd name="T7" fmla="*/ 1 h 104"/>
                      <a:gd name="T8" fmla="*/ 0 w 57"/>
                      <a:gd name="T9" fmla="*/ 1 h 104"/>
                      <a:gd name="T10" fmla="*/ 0 w 57"/>
                      <a:gd name="T11" fmla="*/ 1 h 104"/>
                      <a:gd name="T12" fmla="*/ 0 w 57"/>
                      <a:gd name="T13" fmla="*/ 1 h 104"/>
                      <a:gd name="T14" fmla="*/ 0 w 57"/>
                      <a:gd name="T15" fmla="*/ 1 h 104"/>
                      <a:gd name="T16" fmla="*/ 0 w 57"/>
                      <a:gd name="T17" fmla="*/ 0 h 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
                      <a:gd name="T28" fmla="*/ 0 h 104"/>
                      <a:gd name="T29" fmla="*/ 57 w 57"/>
                      <a:gd name="T30" fmla="*/ 104 h 10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 h="104">
                        <a:moveTo>
                          <a:pt x="13" y="0"/>
                        </a:moveTo>
                        <a:lnTo>
                          <a:pt x="57" y="104"/>
                        </a:lnTo>
                        <a:lnTo>
                          <a:pt x="45" y="99"/>
                        </a:lnTo>
                        <a:lnTo>
                          <a:pt x="48" y="103"/>
                        </a:lnTo>
                        <a:lnTo>
                          <a:pt x="13" y="88"/>
                        </a:lnTo>
                        <a:lnTo>
                          <a:pt x="22" y="84"/>
                        </a:lnTo>
                        <a:lnTo>
                          <a:pt x="17" y="71"/>
                        </a:lnTo>
                        <a:lnTo>
                          <a:pt x="0" y="66"/>
                        </a:lnTo>
                        <a:lnTo>
                          <a:pt x="13" y="0"/>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43" name="Freeform 23">
                    <a:extLst>
                      <a:ext uri="{FF2B5EF4-FFF2-40B4-BE49-F238E27FC236}">
                        <a16:creationId xmlns:a16="http://schemas.microsoft.com/office/drawing/2014/main" xmlns="" id="{8E2E1EA3-FEFC-4793-81A4-B48002BDBDBC}"/>
                      </a:ext>
                    </a:extLst>
                  </p:cNvPr>
                  <p:cNvSpPr>
                    <a:spLocks/>
                  </p:cNvSpPr>
                  <p:nvPr/>
                </p:nvSpPr>
                <p:spPr bwMode="auto">
                  <a:xfrm>
                    <a:off x="5302406" y="447695"/>
                    <a:ext cx="41" cy="35"/>
                  </a:xfrm>
                  <a:custGeom>
                    <a:avLst/>
                    <a:gdLst>
                      <a:gd name="T0" fmla="*/ 0 w 190"/>
                      <a:gd name="T1" fmla="*/ 2 h 157"/>
                      <a:gd name="T2" fmla="*/ 1 w 190"/>
                      <a:gd name="T3" fmla="*/ 0 h 157"/>
                      <a:gd name="T4" fmla="*/ 2 w 190"/>
                      <a:gd name="T5" fmla="*/ 0 h 157"/>
                      <a:gd name="T6" fmla="*/ 2 w 190"/>
                      <a:gd name="T7" fmla="*/ 0 h 157"/>
                      <a:gd name="T8" fmla="*/ 1 w 190"/>
                      <a:gd name="T9" fmla="*/ 1 h 157"/>
                      <a:gd name="T10" fmla="*/ 1 w 190"/>
                      <a:gd name="T11" fmla="*/ 1 h 157"/>
                      <a:gd name="T12" fmla="*/ 1 w 190"/>
                      <a:gd name="T13" fmla="*/ 1 h 157"/>
                      <a:gd name="T14" fmla="*/ 0 w 190"/>
                      <a:gd name="T15" fmla="*/ 1 h 157"/>
                      <a:gd name="T16" fmla="*/ 0 w 190"/>
                      <a:gd name="T17" fmla="*/ 2 h 157"/>
                      <a:gd name="T18" fmla="*/ 0 w 190"/>
                      <a:gd name="T19" fmla="*/ 2 h 157"/>
                      <a:gd name="T20" fmla="*/ 0 w 190"/>
                      <a:gd name="T21" fmla="*/ 2 h 157"/>
                      <a:gd name="T22" fmla="*/ 0 w 190"/>
                      <a:gd name="T23" fmla="*/ 2 h 157"/>
                      <a:gd name="T24" fmla="*/ 0 w 190"/>
                      <a:gd name="T25" fmla="*/ 2 h 1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0"/>
                      <a:gd name="T40" fmla="*/ 0 h 157"/>
                      <a:gd name="T41" fmla="*/ 190 w 190"/>
                      <a:gd name="T42" fmla="*/ 157 h 15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0" h="157">
                        <a:moveTo>
                          <a:pt x="0" y="143"/>
                        </a:moveTo>
                        <a:lnTo>
                          <a:pt x="87" y="42"/>
                        </a:lnTo>
                        <a:lnTo>
                          <a:pt x="190" y="0"/>
                        </a:lnTo>
                        <a:lnTo>
                          <a:pt x="168" y="32"/>
                        </a:lnTo>
                        <a:lnTo>
                          <a:pt x="67" y="100"/>
                        </a:lnTo>
                        <a:lnTo>
                          <a:pt x="57" y="103"/>
                        </a:lnTo>
                        <a:lnTo>
                          <a:pt x="59" y="123"/>
                        </a:lnTo>
                        <a:lnTo>
                          <a:pt x="45" y="132"/>
                        </a:lnTo>
                        <a:lnTo>
                          <a:pt x="45" y="153"/>
                        </a:lnTo>
                        <a:lnTo>
                          <a:pt x="40" y="148"/>
                        </a:lnTo>
                        <a:lnTo>
                          <a:pt x="7" y="157"/>
                        </a:lnTo>
                        <a:lnTo>
                          <a:pt x="17" y="147"/>
                        </a:lnTo>
                        <a:lnTo>
                          <a:pt x="0" y="143"/>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44" name="Freeform 147">
                    <a:extLst>
                      <a:ext uri="{FF2B5EF4-FFF2-40B4-BE49-F238E27FC236}">
                        <a16:creationId xmlns:a16="http://schemas.microsoft.com/office/drawing/2014/main" xmlns="" id="{E494C592-2B7F-40EE-B6BC-6BC5AB02C8DD}"/>
                      </a:ext>
                    </a:extLst>
                  </p:cNvPr>
                  <p:cNvSpPr>
                    <a:spLocks/>
                  </p:cNvSpPr>
                  <p:nvPr/>
                </p:nvSpPr>
                <p:spPr bwMode="auto">
                  <a:xfrm>
                    <a:off x="5302322" y="447675"/>
                    <a:ext cx="483" cy="260"/>
                  </a:xfrm>
                  <a:custGeom>
                    <a:avLst/>
                    <a:gdLst>
                      <a:gd name="T0" fmla="*/ 11 w 2195"/>
                      <a:gd name="T1" fmla="*/ 2 h 1190"/>
                      <a:gd name="T2" fmla="*/ 11 w 2195"/>
                      <a:gd name="T3" fmla="*/ 1 h 1190"/>
                      <a:gd name="T4" fmla="*/ 11 w 2195"/>
                      <a:gd name="T5" fmla="*/ 1 h 1190"/>
                      <a:gd name="T6" fmla="*/ 8 w 2195"/>
                      <a:gd name="T7" fmla="*/ 3 h 1190"/>
                      <a:gd name="T8" fmla="*/ 7 w 2195"/>
                      <a:gd name="T9" fmla="*/ 3 h 1190"/>
                      <a:gd name="T10" fmla="*/ 7 w 2195"/>
                      <a:gd name="T11" fmla="*/ 5 h 1190"/>
                      <a:gd name="T12" fmla="*/ 6 w 2195"/>
                      <a:gd name="T13" fmla="*/ 5 h 1190"/>
                      <a:gd name="T14" fmla="*/ 6 w 2195"/>
                      <a:gd name="T15" fmla="*/ 3 h 1190"/>
                      <a:gd name="T16" fmla="*/ 5 w 2195"/>
                      <a:gd name="T17" fmla="*/ 4 h 1190"/>
                      <a:gd name="T18" fmla="*/ 4 w 2195"/>
                      <a:gd name="T19" fmla="*/ 5 h 1190"/>
                      <a:gd name="T20" fmla="*/ 3 w 2195"/>
                      <a:gd name="T21" fmla="*/ 5 h 1190"/>
                      <a:gd name="T22" fmla="*/ 3 w 2195"/>
                      <a:gd name="T23" fmla="*/ 6 h 1190"/>
                      <a:gd name="T24" fmla="*/ 1 w 2195"/>
                      <a:gd name="T25" fmla="*/ 6 h 1190"/>
                      <a:gd name="T26" fmla="*/ 1 w 2195"/>
                      <a:gd name="T27" fmla="*/ 5 h 1190"/>
                      <a:gd name="T28" fmla="*/ 1 w 2195"/>
                      <a:gd name="T29" fmla="*/ 5 h 1190"/>
                      <a:gd name="T30" fmla="*/ 0 w 2195"/>
                      <a:gd name="T31" fmla="*/ 5 h 1190"/>
                      <a:gd name="T32" fmla="*/ 1 w 2195"/>
                      <a:gd name="T33" fmla="*/ 7 h 1190"/>
                      <a:gd name="T34" fmla="*/ 0 w 2195"/>
                      <a:gd name="T35" fmla="*/ 8 h 1190"/>
                      <a:gd name="T36" fmla="*/ 0 w 2195"/>
                      <a:gd name="T37" fmla="*/ 9 h 1190"/>
                      <a:gd name="T38" fmla="*/ 1 w 2195"/>
                      <a:gd name="T39" fmla="*/ 10 h 1190"/>
                      <a:gd name="T40" fmla="*/ 1 w 2195"/>
                      <a:gd name="T41" fmla="*/ 10 h 1190"/>
                      <a:gd name="T42" fmla="*/ 2 w 2195"/>
                      <a:gd name="T43" fmla="*/ 11 h 1190"/>
                      <a:gd name="T44" fmla="*/ 2 w 2195"/>
                      <a:gd name="T45" fmla="*/ 11 h 1190"/>
                      <a:gd name="T46" fmla="*/ 2 w 2195"/>
                      <a:gd name="T47" fmla="*/ 12 h 1190"/>
                      <a:gd name="T48" fmla="*/ 3 w 2195"/>
                      <a:gd name="T49" fmla="*/ 12 h 1190"/>
                      <a:gd name="T50" fmla="*/ 3 w 2195"/>
                      <a:gd name="T51" fmla="*/ 11 h 1190"/>
                      <a:gd name="T52" fmla="*/ 3 w 2195"/>
                      <a:gd name="T53" fmla="*/ 11 h 1190"/>
                      <a:gd name="T54" fmla="*/ 4 w 2195"/>
                      <a:gd name="T55" fmla="*/ 10 h 1190"/>
                      <a:gd name="T56" fmla="*/ 5 w 2195"/>
                      <a:gd name="T57" fmla="*/ 10 h 1190"/>
                      <a:gd name="T58" fmla="*/ 5 w 2195"/>
                      <a:gd name="T59" fmla="*/ 10 h 1190"/>
                      <a:gd name="T60" fmla="*/ 6 w 2195"/>
                      <a:gd name="T61" fmla="*/ 9 h 1190"/>
                      <a:gd name="T62" fmla="*/ 7 w 2195"/>
                      <a:gd name="T63" fmla="*/ 10 h 1190"/>
                      <a:gd name="T64" fmla="*/ 9 w 2195"/>
                      <a:gd name="T65" fmla="*/ 11 h 1190"/>
                      <a:gd name="T66" fmla="*/ 10 w 2195"/>
                      <a:gd name="T67" fmla="*/ 11 h 1190"/>
                      <a:gd name="T68" fmla="*/ 11 w 2195"/>
                      <a:gd name="T69" fmla="*/ 10 h 1190"/>
                      <a:gd name="T70" fmla="*/ 13 w 2195"/>
                      <a:gd name="T71" fmla="*/ 11 h 1190"/>
                      <a:gd name="T72" fmla="*/ 14 w 2195"/>
                      <a:gd name="T73" fmla="*/ 10 h 1190"/>
                      <a:gd name="T74" fmla="*/ 15 w 2195"/>
                      <a:gd name="T75" fmla="*/ 11 h 1190"/>
                      <a:gd name="T76" fmla="*/ 15 w 2195"/>
                      <a:gd name="T77" fmla="*/ 12 h 1190"/>
                      <a:gd name="T78" fmla="*/ 15 w 2195"/>
                      <a:gd name="T79" fmla="*/ 12 h 1190"/>
                      <a:gd name="T80" fmla="*/ 16 w 2195"/>
                      <a:gd name="T81" fmla="*/ 10 h 1190"/>
                      <a:gd name="T82" fmla="*/ 17 w 2195"/>
                      <a:gd name="T83" fmla="*/ 8 h 1190"/>
                      <a:gd name="T84" fmla="*/ 18 w 2195"/>
                      <a:gd name="T85" fmla="*/ 8 h 1190"/>
                      <a:gd name="T86" fmla="*/ 19 w 2195"/>
                      <a:gd name="T87" fmla="*/ 7 h 1190"/>
                      <a:gd name="T88" fmla="*/ 20 w 2195"/>
                      <a:gd name="T89" fmla="*/ 7 h 1190"/>
                      <a:gd name="T90" fmla="*/ 19 w 2195"/>
                      <a:gd name="T91" fmla="*/ 10 h 1190"/>
                      <a:gd name="T92" fmla="*/ 19 w 2195"/>
                      <a:gd name="T93" fmla="*/ 9 h 1190"/>
                      <a:gd name="T94" fmla="*/ 20 w 2195"/>
                      <a:gd name="T95" fmla="*/ 8 h 1190"/>
                      <a:gd name="T96" fmla="*/ 21 w 2195"/>
                      <a:gd name="T97" fmla="*/ 8 h 1190"/>
                      <a:gd name="T98" fmla="*/ 22 w 2195"/>
                      <a:gd name="T99" fmla="*/ 6 h 1190"/>
                      <a:gd name="T100" fmla="*/ 22 w 2195"/>
                      <a:gd name="T101" fmla="*/ 6 h 1190"/>
                      <a:gd name="T102" fmla="*/ 23 w 2195"/>
                      <a:gd name="T103" fmla="*/ 6 h 1190"/>
                      <a:gd name="T104" fmla="*/ 20 w 2195"/>
                      <a:gd name="T105" fmla="*/ 5 h 1190"/>
                      <a:gd name="T106" fmla="*/ 20 w 2195"/>
                      <a:gd name="T107" fmla="*/ 5 h 1190"/>
                      <a:gd name="T108" fmla="*/ 18 w 2195"/>
                      <a:gd name="T109" fmla="*/ 4 h 1190"/>
                      <a:gd name="T110" fmla="*/ 16 w 2195"/>
                      <a:gd name="T111" fmla="*/ 3 h 1190"/>
                      <a:gd name="T112" fmla="*/ 15 w 2195"/>
                      <a:gd name="T113" fmla="*/ 4 h 1190"/>
                      <a:gd name="T114" fmla="*/ 14 w 2195"/>
                      <a:gd name="T115" fmla="*/ 3 h 1190"/>
                      <a:gd name="T116" fmla="*/ 12 w 2195"/>
                      <a:gd name="T117" fmla="*/ 2 h 119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195"/>
                      <a:gd name="T178" fmla="*/ 0 h 1190"/>
                      <a:gd name="T179" fmla="*/ 2195 w 2195"/>
                      <a:gd name="T180" fmla="*/ 1190 h 119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195" h="1190">
                        <a:moveTo>
                          <a:pt x="1117" y="218"/>
                        </a:moveTo>
                        <a:lnTo>
                          <a:pt x="1109" y="225"/>
                        </a:lnTo>
                        <a:lnTo>
                          <a:pt x="1117" y="247"/>
                        </a:lnTo>
                        <a:lnTo>
                          <a:pt x="1079" y="264"/>
                        </a:lnTo>
                        <a:lnTo>
                          <a:pt x="1074" y="264"/>
                        </a:lnTo>
                        <a:lnTo>
                          <a:pt x="1079" y="235"/>
                        </a:lnTo>
                        <a:lnTo>
                          <a:pt x="1166" y="151"/>
                        </a:lnTo>
                        <a:lnTo>
                          <a:pt x="1166" y="97"/>
                        </a:lnTo>
                        <a:lnTo>
                          <a:pt x="1137" y="58"/>
                        </a:lnTo>
                        <a:lnTo>
                          <a:pt x="1096" y="58"/>
                        </a:lnTo>
                        <a:lnTo>
                          <a:pt x="1096" y="82"/>
                        </a:lnTo>
                        <a:lnTo>
                          <a:pt x="1067" y="82"/>
                        </a:lnTo>
                        <a:lnTo>
                          <a:pt x="1079" y="45"/>
                        </a:lnTo>
                        <a:lnTo>
                          <a:pt x="1039" y="28"/>
                        </a:lnTo>
                        <a:lnTo>
                          <a:pt x="1067" y="13"/>
                        </a:lnTo>
                        <a:lnTo>
                          <a:pt x="1039" y="0"/>
                        </a:lnTo>
                        <a:lnTo>
                          <a:pt x="995" y="45"/>
                        </a:lnTo>
                        <a:lnTo>
                          <a:pt x="995" y="82"/>
                        </a:lnTo>
                        <a:lnTo>
                          <a:pt x="896" y="97"/>
                        </a:lnTo>
                        <a:lnTo>
                          <a:pt x="826" y="143"/>
                        </a:lnTo>
                        <a:lnTo>
                          <a:pt x="804" y="178"/>
                        </a:lnTo>
                        <a:lnTo>
                          <a:pt x="811" y="225"/>
                        </a:lnTo>
                        <a:lnTo>
                          <a:pt x="719" y="247"/>
                        </a:lnTo>
                        <a:lnTo>
                          <a:pt x="725" y="301"/>
                        </a:lnTo>
                        <a:lnTo>
                          <a:pt x="747" y="329"/>
                        </a:lnTo>
                        <a:lnTo>
                          <a:pt x="734" y="337"/>
                        </a:lnTo>
                        <a:lnTo>
                          <a:pt x="704" y="301"/>
                        </a:lnTo>
                        <a:lnTo>
                          <a:pt x="682" y="294"/>
                        </a:lnTo>
                        <a:lnTo>
                          <a:pt x="675" y="301"/>
                        </a:lnTo>
                        <a:lnTo>
                          <a:pt x="642" y="264"/>
                        </a:lnTo>
                        <a:lnTo>
                          <a:pt x="647" y="301"/>
                        </a:lnTo>
                        <a:lnTo>
                          <a:pt x="625" y="344"/>
                        </a:lnTo>
                        <a:lnTo>
                          <a:pt x="642" y="383"/>
                        </a:lnTo>
                        <a:lnTo>
                          <a:pt x="632" y="420"/>
                        </a:lnTo>
                        <a:lnTo>
                          <a:pt x="632" y="450"/>
                        </a:lnTo>
                        <a:lnTo>
                          <a:pt x="642" y="457"/>
                        </a:lnTo>
                        <a:lnTo>
                          <a:pt x="647" y="504"/>
                        </a:lnTo>
                        <a:lnTo>
                          <a:pt x="598" y="549"/>
                        </a:lnTo>
                        <a:lnTo>
                          <a:pt x="590" y="541"/>
                        </a:lnTo>
                        <a:lnTo>
                          <a:pt x="625" y="495"/>
                        </a:lnTo>
                        <a:lnTo>
                          <a:pt x="632" y="465"/>
                        </a:lnTo>
                        <a:lnTo>
                          <a:pt x="610" y="450"/>
                        </a:lnTo>
                        <a:lnTo>
                          <a:pt x="610" y="353"/>
                        </a:lnTo>
                        <a:lnTo>
                          <a:pt x="603" y="337"/>
                        </a:lnTo>
                        <a:lnTo>
                          <a:pt x="610" y="279"/>
                        </a:lnTo>
                        <a:lnTo>
                          <a:pt x="598" y="272"/>
                        </a:lnTo>
                        <a:lnTo>
                          <a:pt x="603" y="264"/>
                        </a:lnTo>
                        <a:lnTo>
                          <a:pt x="598" y="247"/>
                        </a:lnTo>
                        <a:lnTo>
                          <a:pt x="583" y="255"/>
                        </a:lnTo>
                        <a:lnTo>
                          <a:pt x="539" y="374"/>
                        </a:lnTo>
                        <a:lnTo>
                          <a:pt x="539" y="420"/>
                        </a:lnTo>
                        <a:lnTo>
                          <a:pt x="561" y="457"/>
                        </a:lnTo>
                        <a:lnTo>
                          <a:pt x="561" y="474"/>
                        </a:lnTo>
                        <a:lnTo>
                          <a:pt x="434" y="383"/>
                        </a:lnTo>
                        <a:lnTo>
                          <a:pt x="429" y="400"/>
                        </a:lnTo>
                        <a:lnTo>
                          <a:pt x="462" y="450"/>
                        </a:lnTo>
                        <a:lnTo>
                          <a:pt x="441" y="457"/>
                        </a:lnTo>
                        <a:lnTo>
                          <a:pt x="434" y="450"/>
                        </a:lnTo>
                        <a:lnTo>
                          <a:pt x="384" y="465"/>
                        </a:lnTo>
                        <a:lnTo>
                          <a:pt x="377" y="482"/>
                        </a:lnTo>
                        <a:lnTo>
                          <a:pt x="370" y="465"/>
                        </a:lnTo>
                        <a:lnTo>
                          <a:pt x="370" y="450"/>
                        </a:lnTo>
                        <a:lnTo>
                          <a:pt x="285" y="504"/>
                        </a:lnTo>
                        <a:lnTo>
                          <a:pt x="285" y="519"/>
                        </a:lnTo>
                        <a:lnTo>
                          <a:pt x="263" y="532"/>
                        </a:lnTo>
                        <a:lnTo>
                          <a:pt x="241" y="511"/>
                        </a:lnTo>
                        <a:lnTo>
                          <a:pt x="263" y="495"/>
                        </a:lnTo>
                        <a:lnTo>
                          <a:pt x="255" y="465"/>
                        </a:lnTo>
                        <a:lnTo>
                          <a:pt x="223" y="457"/>
                        </a:lnTo>
                        <a:lnTo>
                          <a:pt x="228" y="474"/>
                        </a:lnTo>
                        <a:lnTo>
                          <a:pt x="228" y="519"/>
                        </a:lnTo>
                        <a:lnTo>
                          <a:pt x="241" y="541"/>
                        </a:lnTo>
                        <a:lnTo>
                          <a:pt x="228" y="556"/>
                        </a:lnTo>
                        <a:lnTo>
                          <a:pt x="206" y="549"/>
                        </a:lnTo>
                        <a:lnTo>
                          <a:pt x="171" y="578"/>
                        </a:lnTo>
                        <a:lnTo>
                          <a:pt x="186" y="618"/>
                        </a:lnTo>
                        <a:lnTo>
                          <a:pt x="136" y="595"/>
                        </a:lnTo>
                        <a:lnTo>
                          <a:pt x="129" y="601"/>
                        </a:lnTo>
                        <a:lnTo>
                          <a:pt x="142" y="633"/>
                        </a:lnTo>
                        <a:lnTo>
                          <a:pt x="129" y="633"/>
                        </a:lnTo>
                        <a:lnTo>
                          <a:pt x="100" y="618"/>
                        </a:lnTo>
                        <a:lnTo>
                          <a:pt x="100" y="556"/>
                        </a:lnTo>
                        <a:lnTo>
                          <a:pt x="79" y="541"/>
                        </a:lnTo>
                        <a:lnTo>
                          <a:pt x="65" y="519"/>
                        </a:lnTo>
                        <a:lnTo>
                          <a:pt x="85" y="532"/>
                        </a:lnTo>
                        <a:lnTo>
                          <a:pt x="157" y="556"/>
                        </a:lnTo>
                        <a:lnTo>
                          <a:pt x="199" y="532"/>
                        </a:lnTo>
                        <a:lnTo>
                          <a:pt x="186" y="504"/>
                        </a:lnTo>
                        <a:lnTo>
                          <a:pt x="136" y="450"/>
                        </a:lnTo>
                        <a:lnTo>
                          <a:pt x="85" y="428"/>
                        </a:lnTo>
                        <a:lnTo>
                          <a:pt x="85" y="420"/>
                        </a:lnTo>
                        <a:lnTo>
                          <a:pt x="65" y="411"/>
                        </a:lnTo>
                        <a:lnTo>
                          <a:pt x="50" y="420"/>
                        </a:lnTo>
                        <a:lnTo>
                          <a:pt x="20" y="450"/>
                        </a:lnTo>
                        <a:lnTo>
                          <a:pt x="20" y="474"/>
                        </a:lnTo>
                        <a:lnTo>
                          <a:pt x="43" y="495"/>
                        </a:lnTo>
                        <a:lnTo>
                          <a:pt x="35" y="519"/>
                        </a:lnTo>
                        <a:lnTo>
                          <a:pt x="43" y="569"/>
                        </a:lnTo>
                        <a:lnTo>
                          <a:pt x="35" y="595"/>
                        </a:lnTo>
                        <a:lnTo>
                          <a:pt x="50" y="625"/>
                        </a:lnTo>
                        <a:lnTo>
                          <a:pt x="43" y="640"/>
                        </a:lnTo>
                        <a:lnTo>
                          <a:pt x="57" y="662"/>
                        </a:lnTo>
                        <a:lnTo>
                          <a:pt x="57" y="669"/>
                        </a:lnTo>
                        <a:lnTo>
                          <a:pt x="35" y="716"/>
                        </a:lnTo>
                        <a:lnTo>
                          <a:pt x="10" y="736"/>
                        </a:lnTo>
                        <a:lnTo>
                          <a:pt x="13" y="736"/>
                        </a:lnTo>
                        <a:lnTo>
                          <a:pt x="35" y="754"/>
                        </a:lnTo>
                        <a:lnTo>
                          <a:pt x="13" y="776"/>
                        </a:lnTo>
                        <a:lnTo>
                          <a:pt x="10" y="785"/>
                        </a:lnTo>
                        <a:lnTo>
                          <a:pt x="0" y="785"/>
                        </a:lnTo>
                        <a:lnTo>
                          <a:pt x="10" y="812"/>
                        </a:lnTo>
                        <a:lnTo>
                          <a:pt x="13" y="859"/>
                        </a:lnTo>
                        <a:lnTo>
                          <a:pt x="43" y="865"/>
                        </a:lnTo>
                        <a:lnTo>
                          <a:pt x="50" y="875"/>
                        </a:lnTo>
                        <a:lnTo>
                          <a:pt x="50" y="897"/>
                        </a:lnTo>
                        <a:lnTo>
                          <a:pt x="65" y="919"/>
                        </a:lnTo>
                        <a:lnTo>
                          <a:pt x="79" y="919"/>
                        </a:lnTo>
                        <a:lnTo>
                          <a:pt x="65" y="943"/>
                        </a:lnTo>
                        <a:lnTo>
                          <a:pt x="57" y="934"/>
                        </a:lnTo>
                        <a:lnTo>
                          <a:pt x="57" y="943"/>
                        </a:lnTo>
                        <a:lnTo>
                          <a:pt x="65" y="956"/>
                        </a:lnTo>
                        <a:lnTo>
                          <a:pt x="92" y="956"/>
                        </a:lnTo>
                        <a:lnTo>
                          <a:pt x="100" y="963"/>
                        </a:lnTo>
                        <a:lnTo>
                          <a:pt x="92" y="963"/>
                        </a:lnTo>
                        <a:lnTo>
                          <a:pt x="100" y="976"/>
                        </a:lnTo>
                        <a:lnTo>
                          <a:pt x="116" y="976"/>
                        </a:lnTo>
                        <a:lnTo>
                          <a:pt x="121" y="993"/>
                        </a:lnTo>
                        <a:lnTo>
                          <a:pt x="129" y="1001"/>
                        </a:lnTo>
                        <a:lnTo>
                          <a:pt x="136" y="993"/>
                        </a:lnTo>
                        <a:lnTo>
                          <a:pt x="177" y="1023"/>
                        </a:lnTo>
                        <a:lnTo>
                          <a:pt x="171" y="1060"/>
                        </a:lnTo>
                        <a:lnTo>
                          <a:pt x="164" y="1047"/>
                        </a:lnTo>
                        <a:lnTo>
                          <a:pt x="157" y="1060"/>
                        </a:lnTo>
                        <a:lnTo>
                          <a:pt x="157" y="1077"/>
                        </a:lnTo>
                        <a:lnTo>
                          <a:pt x="164" y="1067"/>
                        </a:lnTo>
                        <a:lnTo>
                          <a:pt x="171" y="1077"/>
                        </a:lnTo>
                        <a:lnTo>
                          <a:pt x="142" y="1085"/>
                        </a:lnTo>
                        <a:lnTo>
                          <a:pt x="157" y="1091"/>
                        </a:lnTo>
                        <a:lnTo>
                          <a:pt x="136" y="1114"/>
                        </a:lnTo>
                        <a:lnTo>
                          <a:pt x="129" y="1114"/>
                        </a:lnTo>
                        <a:lnTo>
                          <a:pt x="136" y="1114"/>
                        </a:lnTo>
                        <a:lnTo>
                          <a:pt x="171" y="1151"/>
                        </a:lnTo>
                        <a:lnTo>
                          <a:pt x="213" y="1151"/>
                        </a:lnTo>
                        <a:lnTo>
                          <a:pt x="228" y="1159"/>
                        </a:lnTo>
                        <a:lnTo>
                          <a:pt x="248" y="1159"/>
                        </a:lnTo>
                        <a:lnTo>
                          <a:pt x="270" y="1190"/>
                        </a:lnTo>
                        <a:lnTo>
                          <a:pt x="285" y="1190"/>
                        </a:lnTo>
                        <a:lnTo>
                          <a:pt x="291" y="1181"/>
                        </a:lnTo>
                        <a:lnTo>
                          <a:pt x="270" y="1159"/>
                        </a:lnTo>
                        <a:lnTo>
                          <a:pt x="270" y="1143"/>
                        </a:lnTo>
                        <a:lnTo>
                          <a:pt x="263" y="1122"/>
                        </a:lnTo>
                        <a:lnTo>
                          <a:pt x="285" y="1091"/>
                        </a:lnTo>
                        <a:lnTo>
                          <a:pt x="291" y="1107"/>
                        </a:lnTo>
                        <a:lnTo>
                          <a:pt x="298" y="1091"/>
                        </a:lnTo>
                        <a:lnTo>
                          <a:pt x="298" y="1085"/>
                        </a:lnTo>
                        <a:lnTo>
                          <a:pt x="291" y="1085"/>
                        </a:lnTo>
                        <a:lnTo>
                          <a:pt x="298" y="1077"/>
                        </a:lnTo>
                        <a:lnTo>
                          <a:pt x="291" y="1060"/>
                        </a:lnTo>
                        <a:lnTo>
                          <a:pt x="270" y="1060"/>
                        </a:lnTo>
                        <a:lnTo>
                          <a:pt x="263" y="1038"/>
                        </a:lnTo>
                        <a:lnTo>
                          <a:pt x="270" y="993"/>
                        </a:lnTo>
                        <a:lnTo>
                          <a:pt x="291" y="1017"/>
                        </a:lnTo>
                        <a:lnTo>
                          <a:pt x="298" y="1017"/>
                        </a:lnTo>
                        <a:lnTo>
                          <a:pt x="291" y="993"/>
                        </a:lnTo>
                        <a:lnTo>
                          <a:pt x="312" y="963"/>
                        </a:lnTo>
                        <a:lnTo>
                          <a:pt x="333" y="976"/>
                        </a:lnTo>
                        <a:lnTo>
                          <a:pt x="342" y="963"/>
                        </a:lnTo>
                        <a:lnTo>
                          <a:pt x="355" y="976"/>
                        </a:lnTo>
                        <a:lnTo>
                          <a:pt x="384" y="993"/>
                        </a:lnTo>
                        <a:lnTo>
                          <a:pt x="399" y="985"/>
                        </a:lnTo>
                        <a:lnTo>
                          <a:pt x="419" y="985"/>
                        </a:lnTo>
                        <a:lnTo>
                          <a:pt x="429" y="993"/>
                        </a:lnTo>
                        <a:lnTo>
                          <a:pt x="462" y="993"/>
                        </a:lnTo>
                        <a:lnTo>
                          <a:pt x="471" y="976"/>
                        </a:lnTo>
                        <a:lnTo>
                          <a:pt x="441" y="963"/>
                        </a:lnTo>
                        <a:lnTo>
                          <a:pt x="462" y="956"/>
                        </a:lnTo>
                        <a:lnTo>
                          <a:pt x="456" y="949"/>
                        </a:lnTo>
                        <a:lnTo>
                          <a:pt x="462" y="943"/>
                        </a:lnTo>
                        <a:lnTo>
                          <a:pt x="462" y="909"/>
                        </a:lnTo>
                        <a:lnTo>
                          <a:pt x="476" y="919"/>
                        </a:lnTo>
                        <a:lnTo>
                          <a:pt x="556" y="897"/>
                        </a:lnTo>
                        <a:lnTo>
                          <a:pt x="556" y="880"/>
                        </a:lnTo>
                        <a:lnTo>
                          <a:pt x="590" y="880"/>
                        </a:lnTo>
                        <a:lnTo>
                          <a:pt x="598" y="904"/>
                        </a:lnTo>
                        <a:lnTo>
                          <a:pt x="598" y="909"/>
                        </a:lnTo>
                        <a:lnTo>
                          <a:pt x="603" y="909"/>
                        </a:lnTo>
                        <a:lnTo>
                          <a:pt x="625" y="919"/>
                        </a:lnTo>
                        <a:lnTo>
                          <a:pt x="625" y="934"/>
                        </a:lnTo>
                        <a:lnTo>
                          <a:pt x="642" y="934"/>
                        </a:lnTo>
                        <a:lnTo>
                          <a:pt x="653" y="909"/>
                        </a:lnTo>
                        <a:lnTo>
                          <a:pt x="675" y="904"/>
                        </a:lnTo>
                        <a:lnTo>
                          <a:pt x="682" y="934"/>
                        </a:lnTo>
                        <a:lnTo>
                          <a:pt x="719" y="993"/>
                        </a:lnTo>
                        <a:lnTo>
                          <a:pt x="725" y="976"/>
                        </a:lnTo>
                        <a:lnTo>
                          <a:pt x="734" y="993"/>
                        </a:lnTo>
                        <a:lnTo>
                          <a:pt x="761" y="985"/>
                        </a:lnTo>
                        <a:lnTo>
                          <a:pt x="782" y="1017"/>
                        </a:lnTo>
                        <a:lnTo>
                          <a:pt x="804" y="1023"/>
                        </a:lnTo>
                        <a:lnTo>
                          <a:pt x="804" y="1017"/>
                        </a:lnTo>
                        <a:lnTo>
                          <a:pt x="817" y="1032"/>
                        </a:lnTo>
                        <a:lnTo>
                          <a:pt x="866" y="993"/>
                        </a:lnTo>
                        <a:lnTo>
                          <a:pt x="903" y="1001"/>
                        </a:lnTo>
                        <a:lnTo>
                          <a:pt x="918" y="1017"/>
                        </a:lnTo>
                        <a:lnTo>
                          <a:pt x="953" y="1017"/>
                        </a:lnTo>
                        <a:lnTo>
                          <a:pt x="953" y="976"/>
                        </a:lnTo>
                        <a:lnTo>
                          <a:pt x="973" y="963"/>
                        </a:lnTo>
                        <a:lnTo>
                          <a:pt x="1010" y="976"/>
                        </a:lnTo>
                        <a:lnTo>
                          <a:pt x="1024" y="1001"/>
                        </a:lnTo>
                        <a:lnTo>
                          <a:pt x="1030" y="1001"/>
                        </a:lnTo>
                        <a:lnTo>
                          <a:pt x="1052" y="993"/>
                        </a:lnTo>
                        <a:lnTo>
                          <a:pt x="1121" y="1032"/>
                        </a:lnTo>
                        <a:lnTo>
                          <a:pt x="1159" y="1023"/>
                        </a:lnTo>
                        <a:lnTo>
                          <a:pt x="1179" y="1001"/>
                        </a:lnTo>
                        <a:lnTo>
                          <a:pt x="1201" y="1017"/>
                        </a:lnTo>
                        <a:lnTo>
                          <a:pt x="1223" y="1023"/>
                        </a:lnTo>
                        <a:lnTo>
                          <a:pt x="1243" y="1017"/>
                        </a:lnTo>
                        <a:lnTo>
                          <a:pt x="1250" y="976"/>
                        </a:lnTo>
                        <a:lnTo>
                          <a:pt x="1265" y="963"/>
                        </a:lnTo>
                        <a:lnTo>
                          <a:pt x="1265" y="956"/>
                        </a:lnTo>
                        <a:lnTo>
                          <a:pt x="1250" y="956"/>
                        </a:lnTo>
                        <a:lnTo>
                          <a:pt x="1265" y="943"/>
                        </a:lnTo>
                        <a:lnTo>
                          <a:pt x="1293" y="934"/>
                        </a:lnTo>
                        <a:lnTo>
                          <a:pt x="1322" y="943"/>
                        </a:lnTo>
                        <a:lnTo>
                          <a:pt x="1337" y="956"/>
                        </a:lnTo>
                        <a:lnTo>
                          <a:pt x="1355" y="1023"/>
                        </a:lnTo>
                        <a:lnTo>
                          <a:pt x="1372" y="1023"/>
                        </a:lnTo>
                        <a:lnTo>
                          <a:pt x="1401" y="1038"/>
                        </a:lnTo>
                        <a:lnTo>
                          <a:pt x="1401" y="1060"/>
                        </a:lnTo>
                        <a:lnTo>
                          <a:pt x="1414" y="1060"/>
                        </a:lnTo>
                        <a:lnTo>
                          <a:pt x="1449" y="1047"/>
                        </a:lnTo>
                        <a:lnTo>
                          <a:pt x="1449" y="1067"/>
                        </a:lnTo>
                        <a:lnTo>
                          <a:pt x="1421" y="1122"/>
                        </a:lnTo>
                        <a:lnTo>
                          <a:pt x="1414" y="1114"/>
                        </a:lnTo>
                        <a:lnTo>
                          <a:pt x="1401" y="1122"/>
                        </a:lnTo>
                        <a:lnTo>
                          <a:pt x="1401" y="1168"/>
                        </a:lnTo>
                        <a:lnTo>
                          <a:pt x="1406" y="1151"/>
                        </a:lnTo>
                        <a:lnTo>
                          <a:pt x="1414" y="1151"/>
                        </a:lnTo>
                        <a:lnTo>
                          <a:pt x="1414" y="1159"/>
                        </a:lnTo>
                        <a:lnTo>
                          <a:pt x="1421" y="1168"/>
                        </a:lnTo>
                        <a:lnTo>
                          <a:pt x="1449" y="1151"/>
                        </a:lnTo>
                        <a:lnTo>
                          <a:pt x="1530" y="1047"/>
                        </a:lnTo>
                        <a:lnTo>
                          <a:pt x="1535" y="943"/>
                        </a:lnTo>
                        <a:lnTo>
                          <a:pt x="1513" y="909"/>
                        </a:lnTo>
                        <a:lnTo>
                          <a:pt x="1508" y="909"/>
                        </a:lnTo>
                        <a:lnTo>
                          <a:pt x="1498" y="934"/>
                        </a:lnTo>
                        <a:lnTo>
                          <a:pt x="1484" y="934"/>
                        </a:lnTo>
                        <a:lnTo>
                          <a:pt x="1493" y="909"/>
                        </a:lnTo>
                        <a:lnTo>
                          <a:pt x="1484" y="909"/>
                        </a:lnTo>
                        <a:lnTo>
                          <a:pt x="1471" y="904"/>
                        </a:lnTo>
                        <a:lnTo>
                          <a:pt x="1457" y="904"/>
                        </a:lnTo>
                        <a:lnTo>
                          <a:pt x="1457" y="897"/>
                        </a:lnTo>
                        <a:lnTo>
                          <a:pt x="1556" y="785"/>
                        </a:lnTo>
                        <a:lnTo>
                          <a:pt x="1592" y="776"/>
                        </a:lnTo>
                        <a:lnTo>
                          <a:pt x="1600" y="785"/>
                        </a:lnTo>
                        <a:lnTo>
                          <a:pt x="1615" y="776"/>
                        </a:lnTo>
                        <a:lnTo>
                          <a:pt x="1633" y="785"/>
                        </a:lnTo>
                        <a:lnTo>
                          <a:pt x="1642" y="759"/>
                        </a:lnTo>
                        <a:lnTo>
                          <a:pt x="1672" y="776"/>
                        </a:lnTo>
                        <a:lnTo>
                          <a:pt x="1679" y="776"/>
                        </a:lnTo>
                        <a:lnTo>
                          <a:pt x="1672" y="785"/>
                        </a:lnTo>
                        <a:lnTo>
                          <a:pt x="1672" y="790"/>
                        </a:lnTo>
                        <a:lnTo>
                          <a:pt x="1721" y="785"/>
                        </a:lnTo>
                        <a:lnTo>
                          <a:pt x="1712" y="776"/>
                        </a:lnTo>
                        <a:lnTo>
                          <a:pt x="1749" y="709"/>
                        </a:lnTo>
                        <a:lnTo>
                          <a:pt x="1793" y="699"/>
                        </a:lnTo>
                        <a:lnTo>
                          <a:pt x="1793" y="736"/>
                        </a:lnTo>
                        <a:lnTo>
                          <a:pt x="1834" y="709"/>
                        </a:lnTo>
                        <a:lnTo>
                          <a:pt x="1834" y="675"/>
                        </a:lnTo>
                        <a:lnTo>
                          <a:pt x="1848" y="675"/>
                        </a:lnTo>
                        <a:lnTo>
                          <a:pt x="1841" y="692"/>
                        </a:lnTo>
                        <a:lnTo>
                          <a:pt x="1834" y="736"/>
                        </a:lnTo>
                        <a:lnTo>
                          <a:pt x="1821" y="744"/>
                        </a:lnTo>
                        <a:lnTo>
                          <a:pt x="1764" y="812"/>
                        </a:lnTo>
                        <a:lnTo>
                          <a:pt x="1749" y="822"/>
                        </a:lnTo>
                        <a:lnTo>
                          <a:pt x="1727" y="880"/>
                        </a:lnTo>
                        <a:lnTo>
                          <a:pt x="1749" y="993"/>
                        </a:lnTo>
                        <a:lnTo>
                          <a:pt x="1793" y="943"/>
                        </a:lnTo>
                        <a:lnTo>
                          <a:pt x="1793" y="909"/>
                        </a:lnTo>
                        <a:lnTo>
                          <a:pt x="1798" y="909"/>
                        </a:lnTo>
                        <a:lnTo>
                          <a:pt x="1821" y="904"/>
                        </a:lnTo>
                        <a:lnTo>
                          <a:pt x="1821" y="875"/>
                        </a:lnTo>
                        <a:lnTo>
                          <a:pt x="1828" y="865"/>
                        </a:lnTo>
                        <a:lnTo>
                          <a:pt x="1834" y="865"/>
                        </a:lnTo>
                        <a:lnTo>
                          <a:pt x="1834" y="828"/>
                        </a:lnTo>
                        <a:lnTo>
                          <a:pt x="1821" y="812"/>
                        </a:lnTo>
                        <a:lnTo>
                          <a:pt x="1834" y="785"/>
                        </a:lnTo>
                        <a:lnTo>
                          <a:pt x="1834" y="759"/>
                        </a:lnTo>
                        <a:lnTo>
                          <a:pt x="1848" y="759"/>
                        </a:lnTo>
                        <a:lnTo>
                          <a:pt x="1876" y="744"/>
                        </a:lnTo>
                        <a:lnTo>
                          <a:pt x="1876" y="759"/>
                        </a:lnTo>
                        <a:lnTo>
                          <a:pt x="1883" y="754"/>
                        </a:lnTo>
                        <a:lnTo>
                          <a:pt x="1912" y="744"/>
                        </a:lnTo>
                        <a:lnTo>
                          <a:pt x="1927" y="759"/>
                        </a:lnTo>
                        <a:lnTo>
                          <a:pt x="1933" y="744"/>
                        </a:lnTo>
                        <a:lnTo>
                          <a:pt x="2020" y="675"/>
                        </a:lnTo>
                        <a:lnTo>
                          <a:pt x="2047" y="692"/>
                        </a:lnTo>
                        <a:lnTo>
                          <a:pt x="2056" y="675"/>
                        </a:lnTo>
                        <a:lnTo>
                          <a:pt x="2042" y="625"/>
                        </a:lnTo>
                        <a:lnTo>
                          <a:pt x="2025" y="625"/>
                        </a:lnTo>
                        <a:lnTo>
                          <a:pt x="2025" y="601"/>
                        </a:lnTo>
                        <a:lnTo>
                          <a:pt x="2042" y="601"/>
                        </a:lnTo>
                        <a:lnTo>
                          <a:pt x="2056" y="595"/>
                        </a:lnTo>
                        <a:lnTo>
                          <a:pt x="2069" y="578"/>
                        </a:lnTo>
                        <a:lnTo>
                          <a:pt x="2062" y="556"/>
                        </a:lnTo>
                        <a:lnTo>
                          <a:pt x="2069" y="549"/>
                        </a:lnTo>
                        <a:lnTo>
                          <a:pt x="2082" y="578"/>
                        </a:lnTo>
                        <a:lnTo>
                          <a:pt x="2096" y="578"/>
                        </a:lnTo>
                        <a:lnTo>
                          <a:pt x="2151" y="625"/>
                        </a:lnTo>
                        <a:lnTo>
                          <a:pt x="2168" y="595"/>
                        </a:lnTo>
                        <a:lnTo>
                          <a:pt x="2168" y="578"/>
                        </a:lnTo>
                        <a:lnTo>
                          <a:pt x="2180" y="578"/>
                        </a:lnTo>
                        <a:lnTo>
                          <a:pt x="2195" y="556"/>
                        </a:lnTo>
                        <a:lnTo>
                          <a:pt x="2173" y="532"/>
                        </a:lnTo>
                        <a:lnTo>
                          <a:pt x="2131" y="519"/>
                        </a:lnTo>
                        <a:lnTo>
                          <a:pt x="2007" y="411"/>
                        </a:lnTo>
                        <a:lnTo>
                          <a:pt x="1933" y="400"/>
                        </a:lnTo>
                        <a:lnTo>
                          <a:pt x="1933" y="450"/>
                        </a:lnTo>
                        <a:lnTo>
                          <a:pt x="1920" y="457"/>
                        </a:lnTo>
                        <a:lnTo>
                          <a:pt x="1903" y="435"/>
                        </a:lnTo>
                        <a:lnTo>
                          <a:pt x="1903" y="420"/>
                        </a:lnTo>
                        <a:lnTo>
                          <a:pt x="1912" y="420"/>
                        </a:lnTo>
                        <a:lnTo>
                          <a:pt x="1920" y="411"/>
                        </a:lnTo>
                        <a:lnTo>
                          <a:pt x="1903" y="411"/>
                        </a:lnTo>
                        <a:lnTo>
                          <a:pt x="1883" y="428"/>
                        </a:lnTo>
                        <a:lnTo>
                          <a:pt x="1798" y="420"/>
                        </a:lnTo>
                        <a:lnTo>
                          <a:pt x="1784" y="411"/>
                        </a:lnTo>
                        <a:lnTo>
                          <a:pt x="1793" y="391"/>
                        </a:lnTo>
                        <a:lnTo>
                          <a:pt x="1776" y="368"/>
                        </a:lnTo>
                        <a:lnTo>
                          <a:pt x="1742" y="353"/>
                        </a:lnTo>
                        <a:lnTo>
                          <a:pt x="1685" y="374"/>
                        </a:lnTo>
                        <a:lnTo>
                          <a:pt x="1679" y="344"/>
                        </a:lnTo>
                        <a:lnTo>
                          <a:pt x="1664" y="344"/>
                        </a:lnTo>
                        <a:lnTo>
                          <a:pt x="1657" y="337"/>
                        </a:lnTo>
                        <a:lnTo>
                          <a:pt x="1657" y="309"/>
                        </a:lnTo>
                        <a:lnTo>
                          <a:pt x="1530" y="272"/>
                        </a:lnTo>
                        <a:lnTo>
                          <a:pt x="1508" y="309"/>
                        </a:lnTo>
                        <a:lnTo>
                          <a:pt x="1530" y="337"/>
                        </a:lnTo>
                        <a:lnTo>
                          <a:pt x="1463" y="337"/>
                        </a:lnTo>
                        <a:lnTo>
                          <a:pt x="1449" y="344"/>
                        </a:lnTo>
                        <a:lnTo>
                          <a:pt x="1421" y="326"/>
                        </a:lnTo>
                        <a:lnTo>
                          <a:pt x="1406" y="374"/>
                        </a:lnTo>
                        <a:lnTo>
                          <a:pt x="1385" y="368"/>
                        </a:lnTo>
                        <a:lnTo>
                          <a:pt x="1372" y="329"/>
                        </a:lnTo>
                        <a:lnTo>
                          <a:pt x="1379" y="279"/>
                        </a:lnTo>
                        <a:lnTo>
                          <a:pt x="1364" y="255"/>
                        </a:lnTo>
                        <a:lnTo>
                          <a:pt x="1315" y="235"/>
                        </a:lnTo>
                        <a:lnTo>
                          <a:pt x="1293" y="235"/>
                        </a:lnTo>
                        <a:lnTo>
                          <a:pt x="1287" y="255"/>
                        </a:lnTo>
                        <a:lnTo>
                          <a:pt x="1293" y="272"/>
                        </a:lnTo>
                        <a:lnTo>
                          <a:pt x="1228" y="264"/>
                        </a:lnTo>
                        <a:lnTo>
                          <a:pt x="1236" y="235"/>
                        </a:lnTo>
                        <a:lnTo>
                          <a:pt x="1193" y="225"/>
                        </a:lnTo>
                        <a:lnTo>
                          <a:pt x="1166" y="247"/>
                        </a:lnTo>
                        <a:lnTo>
                          <a:pt x="1117" y="218"/>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sp>
              <p:nvSpPr>
                <p:cNvPr id="441" name="Freeform 150">
                  <a:extLst>
                    <a:ext uri="{FF2B5EF4-FFF2-40B4-BE49-F238E27FC236}">
                      <a16:creationId xmlns:a16="http://schemas.microsoft.com/office/drawing/2014/main" xmlns="" id="{EC7F5ED2-E35A-4B45-A9C5-6C37D3F3300C}"/>
                    </a:ext>
                  </a:extLst>
                </p:cNvPr>
                <p:cNvSpPr>
                  <a:spLocks/>
                </p:cNvSpPr>
                <p:nvPr/>
              </p:nvSpPr>
              <p:spPr bwMode="auto">
                <a:xfrm>
                  <a:off x="5302549" y="447866"/>
                  <a:ext cx="19" cy="24"/>
                </a:xfrm>
                <a:custGeom>
                  <a:avLst/>
                  <a:gdLst>
                    <a:gd name="T0" fmla="*/ 0 w 87"/>
                    <a:gd name="T1" fmla="*/ 1 h 109"/>
                    <a:gd name="T2" fmla="*/ 0 w 87"/>
                    <a:gd name="T3" fmla="*/ 1 h 109"/>
                    <a:gd name="T4" fmla="*/ 0 w 87"/>
                    <a:gd name="T5" fmla="*/ 1 h 109"/>
                    <a:gd name="T6" fmla="*/ 0 w 87"/>
                    <a:gd name="T7" fmla="*/ 1 h 109"/>
                    <a:gd name="T8" fmla="*/ 1 w 87"/>
                    <a:gd name="T9" fmla="*/ 1 h 109"/>
                    <a:gd name="T10" fmla="*/ 1 w 87"/>
                    <a:gd name="T11" fmla="*/ 0 h 109"/>
                    <a:gd name="T12" fmla="*/ 1 w 87"/>
                    <a:gd name="T13" fmla="*/ 0 h 109"/>
                    <a:gd name="T14" fmla="*/ 1 w 87"/>
                    <a:gd name="T15" fmla="*/ 0 h 109"/>
                    <a:gd name="T16" fmla="*/ 1 w 87"/>
                    <a:gd name="T17" fmla="*/ 0 h 109"/>
                    <a:gd name="T18" fmla="*/ 0 w 87"/>
                    <a:gd name="T19" fmla="*/ 1 h 109"/>
                    <a:gd name="T20" fmla="*/ 0 w 87"/>
                    <a:gd name="T21" fmla="*/ 1 h 109"/>
                    <a:gd name="T22" fmla="*/ 0 w 87"/>
                    <a:gd name="T23" fmla="*/ 1 h 109"/>
                    <a:gd name="T24" fmla="*/ 0 w 87"/>
                    <a:gd name="T25" fmla="*/ 1 h 10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7"/>
                    <a:gd name="T40" fmla="*/ 0 h 109"/>
                    <a:gd name="T41" fmla="*/ 87 w 87"/>
                    <a:gd name="T42" fmla="*/ 109 h 10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7" h="109">
                      <a:moveTo>
                        <a:pt x="0" y="101"/>
                      </a:moveTo>
                      <a:lnTo>
                        <a:pt x="7" y="109"/>
                      </a:lnTo>
                      <a:lnTo>
                        <a:pt x="37" y="101"/>
                      </a:lnTo>
                      <a:lnTo>
                        <a:pt x="37" y="87"/>
                      </a:lnTo>
                      <a:lnTo>
                        <a:pt x="65" y="74"/>
                      </a:lnTo>
                      <a:lnTo>
                        <a:pt x="79" y="45"/>
                      </a:lnTo>
                      <a:lnTo>
                        <a:pt x="87" y="0"/>
                      </a:lnTo>
                      <a:lnTo>
                        <a:pt x="79" y="0"/>
                      </a:lnTo>
                      <a:lnTo>
                        <a:pt x="65" y="45"/>
                      </a:lnTo>
                      <a:lnTo>
                        <a:pt x="28" y="87"/>
                      </a:lnTo>
                      <a:lnTo>
                        <a:pt x="0" y="101"/>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sp>
            <p:nvSpPr>
              <p:cNvPr id="439" name="Freeform 191">
                <a:extLst>
                  <a:ext uri="{FF2B5EF4-FFF2-40B4-BE49-F238E27FC236}">
                    <a16:creationId xmlns:a16="http://schemas.microsoft.com/office/drawing/2014/main" xmlns="" id="{CA8B6B78-FB31-4BCC-BCD4-9B8B76FA7D61}"/>
                  </a:ext>
                </a:extLst>
              </p:cNvPr>
              <p:cNvSpPr>
                <a:spLocks/>
              </p:cNvSpPr>
              <p:nvPr/>
            </p:nvSpPr>
            <p:spPr bwMode="auto">
              <a:xfrm>
                <a:off x="5302301" y="447867"/>
                <a:ext cx="9" cy="6"/>
              </a:xfrm>
              <a:custGeom>
                <a:avLst/>
                <a:gdLst>
                  <a:gd name="T0" fmla="*/ 0 w 44"/>
                  <a:gd name="T1" fmla="*/ 0 h 30"/>
                  <a:gd name="T2" fmla="*/ 0 w 44"/>
                  <a:gd name="T3" fmla="*/ 0 h 30"/>
                  <a:gd name="T4" fmla="*/ 0 w 44"/>
                  <a:gd name="T5" fmla="*/ 0 h 30"/>
                  <a:gd name="T6" fmla="*/ 0 w 44"/>
                  <a:gd name="T7" fmla="*/ 0 h 30"/>
                  <a:gd name="T8" fmla="*/ 0 w 44"/>
                  <a:gd name="T9" fmla="*/ 0 h 30"/>
                  <a:gd name="T10" fmla="*/ 0 w 44"/>
                  <a:gd name="T11" fmla="*/ 0 h 30"/>
                  <a:gd name="T12" fmla="*/ 0 w 44"/>
                  <a:gd name="T13" fmla="*/ 0 h 30"/>
                  <a:gd name="T14" fmla="*/ 0 w 44"/>
                  <a:gd name="T15" fmla="*/ 0 h 30"/>
                  <a:gd name="T16" fmla="*/ 0 60000 65536"/>
                  <a:gd name="T17" fmla="*/ 0 60000 65536"/>
                  <a:gd name="T18" fmla="*/ 0 60000 65536"/>
                  <a:gd name="T19" fmla="*/ 0 60000 65536"/>
                  <a:gd name="T20" fmla="*/ 0 60000 65536"/>
                  <a:gd name="T21" fmla="*/ 0 60000 65536"/>
                  <a:gd name="T22" fmla="*/ 0 60000 65536"/>
                  <a:gd name="T23" fmla="*/ 0 60000 65536"/>
                  <a:gd name="T24" fmla="*/ 0 w 44"/>
                  <a:gd name="T25" fmla="*/ 0 h 30"/>
                  <a:gd name="T26" fmla="*/ 44 w 44"/>
                  <a:gd name="T27" fmla="*/ 30 h 3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 h="30">
                    <a:moveTo>
                      <a:pt x="44" y="0"/>
                    </a:moveTo>
                    <a:lnTo>
                      <a:pt x="44" y="30"/>
                    </a:lnTo>
                    <a:lnTo>
                      <a:pt x="22" y="30"/>
                    </a:lnTo>
                    <a:lnTo>
                      <a:pt x="0" y="24"/>
                    </a:lnTo>
                    <a:lnTo>
                      <a:pt x="13" y="17"/>
                    </a:lnTo>
                    <a:lnTo>
                      <a:pt x="22" y="0"/>
                    </a:lnTo>
                    <a:lnTo>
                      <a:pt x="44"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sp>
          <p:nvSpPr>
            <p:cNvPr id="386" name="S_ISR">
              <a:extLst>
                <a:ext uri="{FF2B5EF4-FFF2-40B4-BE49-F238E27FC236}">
                  <a16:creationId xmlns:a16="http://schemas.microsoft.com/office/drawing/2014/main" xmlns="" id="{AC27D1B2-E0A6-4DB7-8103-953E833288A7}"/>
                </a:ext>
              </a:extLst>
            </p:cNvPr>
            <p:cNvSpPr>
              <a:spLocks/>
            </p:cNvSpPr>
            <p:nvPr/>
          </p:nvSpPr>
          <p:spPr bwMode="auto">
            <a:xfrm>
              <a:off x="5707700" y="3257550"/>
              <a:ext cx="56934" cy="123825"/>
            </a:xfrm>
            <a:custGeom>
              <a:avLst/>
              <a:gdLst>
                <a:gd name="T0" fmla="*/ 98566822 w 27"/>
                <a:gd name="T1" fmla="*/ 34072520 h 60"/>
                <a:gd name="T2" fmla="*/ 98566822 w 27"/>
                <a:gd name="T3" fmla="*/ 161845490 h 60"/>
                <a:gd name="T4" fmla="*/ 35841523 w 27"/>
                <a:gd name="T5" fmla="*/ 255543843 h 60"/>
                <a:gd name="T6" fmla="*/ 0 w 27"/>
                <a:gd name="T7" fmla="*/ 127772954 h 60"/>
                <a:gd name="T8" fmla="*/ 98566822 w 27"/>
                <a:gd name="T9" fmla="*/ 0 h 60"/>
                <a:gd name="T10" fmla="*/ 120967499 w 27"/>
                <a:gd name="T11" fmla="*/ 0 h 60"/>
                <a:gd name="T12" fmla="*/ 98566822 w 27"/>
                <a:gd name="T13" fmla="*/ 34072520 h 60"/>
                <a:gd name="T14" fmla="*/ 98566822 w 27"/>
                <a:gd name="T15" fmla="*/ 34072520 h 60"/>
                <a:gd name="T16" fmla="*/ 98566822 w 27"/>
                <a:gd name="T17" fmla="*/ 34072520 h 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
                <a:gd name="T28" fmla="*/ 0 h 60"/>
                <a:gd name="T29" fmla="*/ 27 w 27"/>
                <a:gd name="T30" fmla="*/ 60 h 6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 h="60">
                  <a:moveTo>
                    <a:pt x="22" y="8"/>
                  </a:moveTo>
                  <a:lnTo>
                    <a:pt x="22" y="38"/>
                  </a:lnTo>
                  <a:lnTo>
                    <a:pt x="8" y="60"/>
                  </a:lnTo>
                  <a:lnTo>
                    <a:pt x="0" y="30"/>
                  </a:lnTo>
                  <a:lnTo>
                    <a:pt x="22" y="0"/>
                  </a:lnTo>
                  <a:lnTo>
                    <a:pt x="27" y="0"/>
                  </a:lnTo>
                  <a:lnTo>
                    <a:pt x="22" y="8"/>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87" name="S_IRQ">
              <a:extLst>
                <a:ext uri="{FF2B5EF4-FFF2-40B4-BE49-F238E27FC236}">
                  <a16:creationId xmlns:a16="http://schemas.microsoft.com/office/drawing/2014/main" xmlns="" id="{4149E7BC-C448-4514-8C23-264B1C5A3457}"/>
                </a:ext>
              </a:extLst>
            </p:cNvPr>
            <p:cNvSpPr>
              <a:spLocks/>
            </p:cNvSpPr>
            <p:nvPr/>
          </p:nvSpPr>
          <p:spPr bwMode="auto">
            <a:xfrm>
              <a:off x="5859523" y="3067050"/>
              <a:ext cx="263066" cy="314325"/>
            </a:xfrm>
            <a:custGeom>
              <a:avLst/>
              <a:gdLst>
                <a:gd name="T0" fmla="*/ 317467158 w 125"/>
                <a:gd name="T1" fmla="*/ 37079587 h 146"/>
                <a:gd name="T2" fmla="*/ 347097826 w 125"/>
                <a:gd name="T3" fmla="*/ 111240896 h 146"/>
                <a:gd name="T4" fmla="*/ 376728493 w 125"/>
                <a:gd name="T5" fmla="*/ 111240896 h 146"/>
                <a:gd name="T6" fmla="*/ 376728493 w 125"/>
                <a:gd name="T7" fmla="*/ 208576147 h 146"/>
                <a:gd name="T8" fmla="*/ 347097826 w 125"/>
                <a:gd name="T9" fmla="*/ 282737507 h 146"/>
                <a:gd name="T10" fmla="*/ 376728493 w 125"/>
                <a:gd name="T11" fmla="*/ 389343154 h 146"/>
                <a:gd name="T12" fmla="*/ 440221899 w 125"/>
                <a:gd name="T13" fmla="*/ 421787509 h 146"/>
                <a:gd name="T14" fmla="*/ 503715305 w 125"/>
                <a:gd name="T15" fmla="*/ 570108076 h 146"/>
                <a:gd name="T16" fmla="*/ 529111844 w 125"/>
                <a:gd name="T17" fmla="*/ 597919368 h 146"/>
                <a:gd name="T18" fmla="*/ 529111844 w 125"/>
                <a:gd name="T19" fmla="*/ 630363723 h 146"/>
                <a:gd name="T20" fmla="*/ 440221899 w 125"/>
                <a:gd name="T21" fmla="*/ 630363723 h 146"/>
                <a:gd name="T22" fmla="*/ 410591232 w 125"/>
                <a:gd name="T23" fmla="*/ 676713723 h 146"/>
                <a:gd name="T24" fmla="*/ 347097826 w 125"/>
                <a:gd name="T25" fmla="*/ 630363723 h 146"/>
                <a:gd name="T26" fmla="*/ 317467158 w 125"/>
                <a:gd name="T27" fmla="*/ 676713723 h 146"/>
                <a:gd name="T28" fmla="*/ 241275418 w 125"/>
                <a:gd name="T29" fmla="*/ 630363723 h 146"/>
                <a:gd name="T30" fmla="*/ 241275418 w 125"/>
                <a:gd name="T31" fmla="*/ 597919368 h 146"/>
                <a:gd name="T32" fmla="*/ 84657907 w 125"/>
                <a:gd name="T33" fmla="*/ 468137509 h 146"/>
                <a:gd name="T34" fmla="*/ 0 w 125"/>
                <a:gd name="T35" fmla="*/ 421787509 h 146"/>
                <a:gd name="T36" fmla="*/ 0 w 125"/>
                <a:gd name="T37" fmla="*/ 352261431 h 146"/>
                <a:gd name="T38" fmla="*/ 84657907 w 125"/>
                <a:gd name="T39" fmla="*/ 250290932 h 146"/>
                <a:gd name="T40" fmla="*/ 139685146 w 125"/>
                <a:gd name="T41" fmla="*/ 69526094 h 146"/>
                <a:gd name="T42" fmla="*/ 198946481 w 125"/>
                <a:gd name="T43" fmla="*/ 37079587 h 146"/>
                <a:gd name="T44" fmla="*/ 198946481 w 125"/>
                <a:gd name="T45" fmla="*/ 0 h 146"/>
                <a:gd name="T46" fmla="*/ 317467158 w 125"/>
                <a:gd name="T47" fmla="*/ 37079587 h 146"/>
                <a:gd name="T48" fmla="*/ 317467158 w 125"/>
                <a:gd name="T49" fmla="*/ 37079587 h 146"/>
                <a:gd name="T50" fmla="*/ 317467158 w 125"/>
                <a:gd name="T51" fmla="*/ 37079587 h 14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25"/>
                <a:gd name="T79" fmla="*/ 0 h 146"/>
                <a:gd name="T80" fmla="*/ 125 w 125"/>
                <a:gd name="T81" fmla="*/ 146 h 14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25" h="146">
                  <a:moveTo>
                    <a:pt x="75" y="8"/>
                  </a:moveTo>
                  <a:lnTo>
                    <a:pt x="82" y="24"/>
                  </a:lnTo>
                  <a:lnTo>
                    <a:pt x="89" y="24"/>
                  </a:lnTo>
                  <a:lnTo>
                    <a:pt x="89" y="45"/>
                  </a:lnTo>
                  <a:lnTo>
                    <a:pt x="82" y="61"/>
                  </a:lnTo>
                  <a:lnTo>
                    <a:pt x="89" y="84"/>
                  </a:lnTo>
                  <a:lnTo>
                    <a:pt x="104" y="91"/>
                  </a:lnTo>
                  <a:lnTo>
                    <a:pt x="119" y="123"/>
                  </a:lnTo>
                  <a:lnTo>
                    <a:pt x="125" y="129"/>
                  </a:lnTo>
                  <a:lnTo>
                    <a:pt x="125" y="136"/>
                  </a:lnTo>
                  <a:lnTo>
                    <a:pt x="104" y="136"/>
                  </a:lnTo>
                  <a:lnTo>
                    <a:pt x="97" y="146"/>
                  </a:lnTo>
                  <a:lnTo>
                    <a:pt x="82" y="136"/>
                  </a:lnTo>
                  <a:lnTo>
                    <a:pt x="75" y="146"/>
                  </a:lnTo>
                  <a:lnTo>
                    <a:pt x="57" y="136"/>
                  </a:lnTo>
                  <a:lnTo>
                    <a:pt x="57" y="129"/>
                  </a:lnTo>
                  <a:lnTo>
                    <a:pt x="20" y="101"/>
                  </a:lnTo>
                  <a:lnTo>
                    <a:pt x="0" y="91"/>
                  </a:lnTo>
                  <a:lnTo>
                    <a:pt x="0" y="76"/>
                  </a:lnTo>
                  <a:lnTo>
                    <a:pt x="20" y="54"/>
                  </a:lnTo>
                  <a:lnTo>
                    <a:pt x="33" y="15"/>
                  </a:lnTo>
                  <a:lnTo>
                    <a:pt x="47" y="8"/>
                  </a:lnTo>
                  <a:lnTo>
                    <a:pt x="47" y="0"/>
                  </a:lnTo>
                  <a:lnTo>
                    <a:pt x="75" y="8"/>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88" name="S_CYP">
              <a:extLst>
                <a:ext uri="{FF2B5EF4-FFF2-40B4-BE49-F238E27FC236}">
                  <a16:creationId xmlns:a16="http://schemas.microsoft.com/office/drawing/2014/main" xmlns="" id="{3E31D288-D9F7-4386-A68C-D88C1CDE3374}"/>
                </a:ext>
              </a:extLst>
            </p:cNvPr>
            <p:cNvSpPr>
              <a:spLocks/>
            </p:cNvSpPr>
            <p:nvPr/>
          </p:nvSpPr>
          <p:spPr bwMode="auto">
            <a:xfrm>
              <a:off x="5650766" y="3152775"/>
              <a:ext cx="66423" cy="57150"/>
            </a:xfrm>
            <a:custGeom>
              <a:avLst/>
              <a:gdLst>
                <a:gd name="T0" fmla="*/ 0 w 36"/>
                <a:gd name="T1" fmla="*/ 45826139 h 28"/>
                <a:gd name="T2" fmla="*/ 51452720 w 36"/>
                <a:gd name="T3" fmla="*/ 116647232 h 28"/>
                <a:gd name="T4" fmla="*/ 78895041 w 36"/>
                <a:gd name="T5" fmla="*/ 116647232 h 28"/>
                <a:gd name="T6" fmla="*/ 96045326 w 36"/>
                <a:gd name="T7" fmla="*/ 45826139 h 28"/>
                <a:gd name="T8" fmla="*/ 123487662 w 36"/>
                <a:gd name="T9" fmla="*/ 0 h 28"/>
                <a:gd name="T10" fmla="*/ 0 w 36"/>
                <a:gd name="T11" fmla="*/ 45826139 h 28"/>
                <a:gd name="T12" fmla="*/ 0 w 36"/>
                <a:gd name="T13" fmla="*/ 45826139 h 28"/>
                <a:gd name="T14" fmla="*/ 0 w 36"/>
                <a:gd name="T15" fmla="*/ 45826139 h 28"/>
                <a:gd name="T16" fmla="*/ 0 60000 65536"/>
                <a:gd name="T17" fmla="*/ 0 60000 65536"/>
                <a:gd name="T18" fmla="*/ 0 60000 65536"/>
                <a:gd name="T19" fmla="*/ 0 60000 65536"/>
                <a:gd name="T20" fmla="*/ 0 60000 65536"/>
                <a:gd name="T21" fmla="*/ 0 60000 65536"/>
                <a:gd name="T22" fmla="*/ 0 60000 65536"/>
                <a:gd name="T23" fmla="*/ 0 60000 65536"/>
                <a:gd name="T24" fmla="*/ 0 w 36"/>
                <a:gd name="T25" fmla="*/ 0 h 28"/>
                <a:gd name="T26" fmla="*/ 36 w 36"/>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6" h="28">
                  <a:moveTo>
                    <a:pt x="0" y="11"/>
                  </a:moveTo>
                  <a:lnTo>
                    <a:pt x="15" y="28"/>
                  </a:lnTo>
                  <a:lnTo>
                    <a:pt x="23" y="28"/>
                  </a:lnTo>
                  <a:lnTo>
                    <a:pt x="28" y="11"/>
                  </a:lnTo>
                  <a:lnTo>
                    <a:pt x="36" y="0"/>
                  </a:lnTo>
                  <a:lnTo>
                    <a:pt x="0" y="11"/>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89" name="S_MDA">
              <a:extLst>
                <a:ext uri="{FF2B5EF4-FFF2-40B4-BE49-F238E27FC236}">
                  <a16:creationId xmlns:a16="http://schemas.microsoft.com/office/drawing/2014/main" xmlns="" id="{8B4AF99B-5077-4C6C-82D6-B5B0CE408351}"/>
                </a:ext>
              </a:extLst>
            </p:cNvPr>
            <p:cNvSpPr>
              <a:spLocks/>
            </p:cNvSpPr>
            <p:nvPr/>
          </p:nvSpPr>
          <p:spPr bwMode="auto">
            <a:xfrm>
              <a:off x="5498943" y="2600325"/>
              <a:ext cx="104379" cy="152400"/>
            </a:xfrm>
            <a:custGeom>
              <a:avLst/>
              <a:gdLst>
                <a:gd name="T0" fmla="*/ 0 w 50"/>
                <a:gd name="T1" fmla="*/ 29269630 h 69"/>
                <a:gd name="T2" fmla="*/ 30736793 w 50"/>
                <a:gd name="T3" fmla="*/ 29269630 h 69"/>
                <a:gd name="T4" fmla="*/ 105386887 w 50"/>
                <a:gd name="T5" fmla="*/ 180499015 h 69"/>
                <a:gd name="T6" fmla="*/ 105386887 w 50"/>
                <a:gd name="T7" fmla="*/ 336605207 h 69"/>
                <a:gd name="T8" fmla="*/ 127341433 w 50"/>
                <a:gd name="T9" fmla="*/ 219524441 h 69"/>
                <a:gd name="T10" fmla="*/ 219556011 w 50"/>
                <a:gd name="T11" fmla="*/ 219524441 h 69"/>
                <a:gd name="T12" fmla="*/ 219556011 w 50"/>
                <a:gd name="T13" fmla="*/ 180499015 h 69"/>
                <a:gd name="T14" fmla="*/ 197601464 w 50"/>
                <a:gd name="T15" fmla="*/ 107322717 h 69"/>
                <a:gd name="T16" fmla="*/ 197601464 w 50"/>
                <a:gd name="T17" fmla="*/ 29269630 h 69"/>
                <a:gd name="T18" fmla="*/ 74650102 w 50"/>
                <a:gd name="T19" fmla="*/ 0 h 69"/>
                <a:gd name="T20" fmla="*/ 0 w 50"/>
                <a:gd name="T21" fmla="*/ 29269630 h 69"/>
                <a:gd name="T22" fmla="*/ 0 w 50"/>
                <a:gd name="T23" fmla="*/ 29269630 h 69"/>
                <a:gd name="T24" fmla="*/ 0 w 50"/>
                <a:gd name="T25" fmla="*/ 29269630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0"/>
                <a:gd name="T40" fmla="*/ 0 h 69"/>
                <a:gd name="T41" fmla="*/ 50 w 50"/>
                <a:gd name="T42" fmla="*/ 69 h 6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0" h="69">
                  <a:moveTo>
                    <a:pt x="0" y="6"/>
                  </a:moveTo>
                  <a:lnTo>
                    <a:pt x="7" y="6"/>
                  </a:lnTo>
                  <a:lnTo>
                    <a:pt x="24" y="37"/>
                  </a:lnTo>
                  <a:lnTo>
                    <a:pt x="24" y="69"/>
                  </a:lnTo>
                  <a:lnTo>
                    <a:pt x="29" y="45"/>
                  </a:lnTo>
                  <a:lnTo>
                    <a:pt x="50" y="45"/>
                  </a:lnTo>
                  <a:lnTo>
                    <a:pt x="50" y="37"/>
                  </a:lnTo>
                  <a:lnTo>
                    <a:pt x="45" y="22"/>
                  </a:lnTo>
                  <a:lnTo>
                    <a:pt x="45" y="6"/>
                  </a:lnTo>
                  <a:lnTo>
                    <a:pt x="17" y="0"/>
                  </a:lnTo>
                  <a:lnTo>
                    <a:pt x="0" y="6"/>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90" name="S_IRL">
              <a:extLst>
                <a:ext uri="{FF2B5EF4-FFF2-40B4-BE49-F238E27FC236}">
                  <a16:creationId xmlns:a16="http://schemas.microsoft.com/office/drawing/2014/main" xmlns="" id="{EBCB56AD-2ACF-41D6-8C09-E68810EFCB5A}"/>
                </a:ext>
              </a:extLst>
            </p:cNvPr>
            <p:cNvSpPr>
              <a:spLocks/>
            </p:cNvSpPr>
            <p:nvPr/>
          </p:nvSpPr>
          <p:spPr bwMode="auto">
            <a:xfrm>
              <a:off x="4441431" y="2276475"/>
              <a:ext cx="142334" cy="200025"/>
            </a:xfrm>
            <a:custGeom>
              <a:avLst/>
              <a:gdLst>
                <a:gd name="T0" fmla="*/ 2147483647 w 65"/>
                <a:gd name="T1" fmla="*/ 0 h 99"/>
                <a:gd name="T2" fmla="*/ 2147483647 w 65"/>
                <a:gd name="T3" fmla="*/ 2147483647 h 99"/>
                <a:gd name="T4" fmla="*/ 2147483647 w 65"/>
                <a:gd name="T5" fmla="*/ 2147483647 h 99"/>
                <a:gd name="T6" fmla="*/ 2147483647 w 65"/>
                <a:gd name="T7" fmla="*/ 2147483647 h 99"/>
                <a:gd name="T8" fmla="*/ 2147483647 w 65"/>
                <a:gd name="T9" fmla="*/ 2147483647 h 99"/>
                <a:gd name="T10" fmla="*/ 2147483647 w 65"/>
                <a:gd name="T11" fmla="*/ 2147483647 h 99"/>
                <a:gd name="T12" fmla="*/ 2147483647 w 65"/>
                <a:gd name="T13" fmla="*/ 2147483647 h 99"/>
                <a:gd name="T14" fmla="*/ 0 w 65"/>
                <a:gd name="T15" fmla="*/ 2147483647 h 99"/>
                <a:gd name="T16" fmla="*/ 2147483647 w 65"/>
                <a:gd name="T17" fmla="*/ 2147483647 h 99"/>
                <a:gd name="T18" fmla="*/ 2147483647 w 65"/>
                <a:gd name="T19" fmla="*/ 2147483647 h 99"/>
                <a:gd name="T20" fmla="*/ 2147483647 w 65"/>
                <a:gd name="T21" fmla="*/ 2147483647 h 99"/>
                <a:gd name="T22" fmla="*/ 2147483647 w 65"/>
                <a:gd name="T23" fmla="*/ 2147483647 h 99"/>
                <a:gd name="T24" fmla="*/ 2147483647 w 65"/>
                <a:gd name="T25" fmla="*/ 2147483647 h 99"/>
                <a:gd name="T26" fmla="*/ 2147483647 w 65"/>
                <a:gd name="T27" fmla="*/ 2147483647 h 99"/>
                <a:gd name="T28" fmla="*/ 2147483647 w 65"/>
                <a:gd name="T29" fmla="*/ 2147483647 h 99"/>
                <a:gd name="T30" fmla="*/ 2147483647 w 65"/>
                <a:gd name="T31" fmla="*/ 2147483647 h 99"/>
                <a:gd name="T32" fmla="*/ 2147483647 w 65"/>
                <a:gd name="T33" fmla="*/ 2147483647 h 99"/>
                <a:gd name="T34" fmla="*/ 2147483647 w 65"/>
                <a:gd name="T35" fmla="*/ 2147483647 h 99"/>
                <a:gd name="T36" fmla="*/ 2147483647 w 65"/>
                <a:gd name="T37" fmla="*/ 0 h 99"/>
                <a:gd name="T38" fmla="*/ 2147483647 w 65"/>
                <a:gd name="T39" fmla="*/ 0 h 99"/>
                <a:gd name="T40" fmla="*/ 2147483647 w 65"/>
                <a:gd name="T41" fmla="*/ 0 h 9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5"/>
                <a:gd name="T64" fmla="*/ 0 h 99"/>
                <a:gd name="T65" fmla="*/ 65 w 65"/>
                <a:gd name="T66" fmla="*/ 99 h 9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5" h="99">
                  <a:moveTo>
                    <a:pt x="43" y="0"/>
                  </a:moveTo>
                  <a:lnTo>
                    <a:pt x="35" y="24"/>
                  </a:lnTo>
                  <a:lnTo>
                    <a:pt x="43" y="30"/>
                  </a:lnTo>
                  <a:lnTo>
                    <a:pt x="65" y="30"/>
                  </a:lnTo>
                  <a:lnTo>
                    <a:pt x="65" y="64"/>
                  </a:lnTo>
                  <a:lnTo>
                    <a:pt x="48" y="84"/>
                  </a:lnTo>
                  <a:lnTo>
                    <a:pt x="5" y="99"/>
                  </a:lnTo>
                  <a:lnTo>
                    <a:pt x="0" y="84"/>
                  </a:lnTo>
                  <a:lnTo>
                    <a:pt x="5" y="84"/>
                  </a:lnTo>
                  <a:lnTo>
                    <a:pt x="20" y="64"/>
                  </a:lnTo>
                  <a:lnTo>
                    <a:pt x="5" y="56"/>
                  </a:lnTo>
                  <a:lnTo>
                    <a:pt x="20" y="40"/>
                  </a:lnTo>
                  <a:lnTo>
                    <a:pt x="5" y="40"/>
                  </a:lnTo>
                  <a:lnTo>
                    <a:pt x="5" y="30"/>
                  </a:lnTo>
                  <a:lnTo>
                    <a:pt x="26" y="30"/>
                  </a:lnTo>
                  <a:lnTo>
                    <a:pt x="35" y="24"/>
                  </a:lnTo>
                  <a:lnTo>
                    <a:pt x="26" y="24"/>
                  </a:lnTo>
                  <a:lnTo>
                    <a:pt x="26" y="15"/>
                  </a:lnTo>
                  <a:lnTo>
                    <a:pt x="43"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nvGrpSpPr>
            <p:cNvPr id="391" name="S_DNK">
              <a:extLst>
                <a:ext uri="{FF2B5EF4-FFF2-40B4-BE49-F238E27FC236}">
                  <a16:creationId xmlns:a16="http://schemas.microsoft.com/office/drawing/2014/main" xmlns="" id="{EC9DB314-A56F-48D8-B66B-BAE0E9CB2620}"/>
                </a:ext>
              </a:extLst>
            </p:cNvPr>
            <p:cNvGrpSpPr>
              <a:grpSpLocks/>
            </p:cNvGrpSpPr>
            <p:nvPr/>
          </p:nvGrpSpPr>
          <p:grpSpPr bwMode="auto">
            <a:xfrm>
              <a:off x="3694429" y="1714500"/>
              <a:ext cx="1361160" cy="590550"/>
              <a:chOff x="3694429" y="1714500"/>
              <a:chExt cx="142" cy="62"/>
            </a:xfrm>
            <a:solidFill>
              <a:schemeClr val="bg1">
                <a:lumMod val="75000"/>
              </a:schemeClr>
            </a:solidFill>
          </p:grpSpPr>
          <p:sp>
            <p:nvSpPr>
              <p:cNvPr id="436" name="Freeform 21">
                <a:extLst>
                  <a:ext uri="{FF2B5EF4-FFF2-40B4-BE49-F238E27FC236}">
                    <a16:creationId xmlns:a16="http://schemas.microsoft.com/office/drawing/2014/main" xmlns="" id="{2F64D0C0-AFC1-4974-8C68-7DCED4340F5B}"/>
                  </a:ext>
                </a:extLst>
              </p:cNvPr>
              <p:cNvSpPr>
                <a:spLocks/>
              </p:cNvSpPr>
              <p:nvPr/>
            </p:nvSpPr>
            <p:spPr bwMode="auto">
              <a:xfrm>
                <a:off x="3694429" y="1714500"/>
                <a:ext cx="30" cy="17"/>
              </a:xfrm>
              <a:custGeom>
                <a:avLst/>
                <a:gdLst>
                  <a:gd name="T0" fmla="*/ 1 w 139"/>
                  <a:gd name="T1" fmla="*/ 1 h 82"/>
                  <a:gd name="T2" fmla="*/ 0 w 139"/>
                  <a:gd name="T3" fmla="*/ 1 h 82"/>
                  <a:gd name="T4" fmla="*/ 0 w 139"/>
                  <a:gd name="T5" fmla="*/ 1 h 82"/>
                  <a:gd name="T6" fmla="*/ 0 w 139"/>
                  <a:gd name="T7" fmla="*/ 1 h 82"/>
                  <a:gd name="T8" fmla="*/ 0 w 139"/>
                  <a:gd name="T9" fmla="*/ 0 h 82"/>
                  <a:gd name="T10" fmla="*/ 0 w 139"/>
                  <a:gd name="T11" fmla="*/ 0 h 82"/>
                  <a:gd name="T12" fmla="*/ 0 w 139"/>
                  <a:gd name="T13" fmla="*/ 0 h 82"/>
                  <a:gd name="T14" fmla="*/ 0 w 139"/>
                  <a:gd name="T15" fmla="*/ 0 h 82"/>
                  <a:gd name="T16" fmla="*/ 0 w 139"/>
                  <a:gd name="T17" fmla="*/ 0 h 82"/>
                  <a:gd name="T18" fmla="*/ 0 w 139"/>
                  <a:gd name="T19" fmla="*/ 0 h 82"/>
                  <a:gd name="T20" fmla="*/ 0 w 139"/>
                  <a:gd name="T21" fmla="*/ 0 h 82"/>
                  <a:gd name="T22" fmla="*/ 0 w 139"/>
                  <a:gd name="T23" fmla="*/ 0 h 82"/>
                  <a:gd name="T24" fmla="*/ 0 w 139"/>
                  <a:gd name="T25" fmla="*/ 0 h 82"/>
                  <a:gd name="T26" fmla="*/ 0 w 139"/>
                  <a:gd name="T27" fmla="*/ 0 h 82"/>
                  <a:gd name="T28" fmla="*/ 0 w 139"/>
                  <a:gd name="T29" fmla="*/ 0 h 82"/>
                  <a:gd name="T30" fmla="*/ 0 w 139"/>
                  <a:gd name="T31" fmla="*/ 0 h 82"/>
                  <a:gd name="T32" fmla="*/ 0 w 139"/>
                  <a:gd name="T33" fmla="*/ 0 h 82"/>
                  <a:gd name="T34" fmla="*/ 0 w 139"/>
                  <a:gd name="T35" fmla="*/ 0 h 82"/>
                  <a:gd name="T36" fmla="*/ 0 w 139"/>
                  <a:gd name="T37" fmla="*/ 0 h 82"/>
                  <a:gd name="T38" fmla="*/ 0 w 139"/>
                  <a:gd name="T39" fmla="*/ 0 h 82"/>
                  <a:gd name="T40" fmla="*/ 0 w 139"/>
                  <a:gd name="T41" fmla="*/ 0 h 82"/>
                  <a:gd name="T42" fmla="*/ 0 w 139"/>
                  <a:gd name="T43" fmla="*/ 0 h 82"/>
                  <a:gd name="T44" fmla="*/ 0 w 139"/>
                  <a:gd name="T45" fmla="*/ 0 h 82"/>
                  <a:gd name="T46" fmla="*/ 0 w 139"/>
                  <a:gd name="T47" fmla="*/ 0 h 82"/>
                  <a:gd name="T48" fmla="*/ 0 w 139"/>
                  <a:gd name="T49" fmla="*/ 0 h 82"/>
                  <a:gd name="T50" fmla="*/ 0 w 139"/>
                  <a:gd name="T51" fmla="*/ 0 h 82"/>
                  <a:gd name="T52" fmla="*/ 0 w 139"/>
                  <a:gd name="T53" fmla="*/ 0 h 82"/>
                  <a:gd name="T54" fmla="*/ 0 w 139"/>
                  <a:gd name="T55" fmla="*/ 0 h 82"/>
                  <a:gd name="T56" fmla="*/ 1 w 139"/>
                  <a:gd name="T57" fmla="*/ 0 h 82"/>
                  <a:gd name="T58" fmla="*/ 1 w 139"/>
                  <a:gd name="T59" fmla="*/ 0 h 82"/>
                  <a:gd name="T60" fmla="*/ 1 w 139"/>
                  <a:gd name="T61" fmla="*/ 0 h 82"/>
                  <a:gd name="T62" fmla="*/ 1 w 139"/>
                  <a:gd name="T63" fmla="*/ 0 h 82"/>
                  <a:gd name="T64" fmla="*/ 1 w 139"/>
                  <a:gd name="T65" fmla="*/ 0 h 82"/>
                  <a:gd name="T66" fmla="*/ 1 w 139"/>
                  <a:gd name="T67" fmla="*/ 0 h 82"/>
                  <a:gd name="T68" fmla="*/ 1 w 139"/>
                  <a:gd name="T69" fmla="*/ 0 h 82"/>
                  <a:gd name="T70" fmla="*/ 1 w 139"/>
                  <a:gd name="T71" fmla="*/ 0 h 82"/>
                  <a:gd name="T72" fmla="*/ 1 w 139"/>
                  <a:gd name="T73" fmla="*/ 0 h 82"/>
                  <a:gd name="T74" fmla="*/ 1 w 139"/>
                  <a:gd name="T75" fmla="*/ 0 h 82"/>
                  <a:gd name="T76" fmla="*/ 1 w 139"/>
                  <a:gd name="T77" fmla="*/ 0 h 82"/>
                  <a:gd name="T78" fmla="*/ 1 w 139"/>
                  <a:gd name="T79" fmla="*/ 0 h 82"/>
                  <a:gd name="T80" fmla="*/ 1 w 139"/>
                  <a:gd name="T81" fmla="*/ 0 h 82"/>
                  <a:gd name="T82" fmla="*/ 1 w 139"/>
                  <a:gd name="T83" fmla="*/ 0 h 82"/>
                  <a:gd name="T84" fmla="*/ 1 w 139"/>
                  <a:gd name="T85" fmla="*/ 0 h 82"/>
                  <a:gd name="T86" fmla="*/ 1 w 139"/>
                  <a:gd name="T87" fmla="*/ 1 h 8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39"/>
                  <a:gd name="T133" fmla="*/ 0 h 82"/>
                  <a:gd name="T134" fmla="*/ 139 w 139"/>
                  <a:gd name="T135" fmla="*/ 82 h 8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39" h="82">
                    <a:moveTo>
                      <a:pt x="59" y="82"/>
                    </a:moveTo>
                    <a:lnTo>
                      <a:pt x="24" y="69"/>
                    </a:lnTo>
                    <a:lnTo>
                      <a:pt x="35" y="61"/>
                    </a:lnTo>
                    <a:lnTo>
                      <a:pt x="30" y="62"/>
                    </a:lnTo>
                    <a:lnTo>
                      <a:pt x="35" y="54"/>
                    </a:lnTo>
                    <a:lnTo>
                      <a:pt x="8" y="49"/>
                    </a:lnTo>
                    <a:lnTo>
                      <a:pt x="35" y="37"/>
                    </a:lnTo>
                    <a:lnTo>
                      <a:pt x="27" y="39"/>
                    </a:lnTo>
                    <a:lnTo>
                      <a:pt x="35" y="30"/>
                    </a:lnTo>
                    <a:lnTo>
                      <a:pt x="0" y="30"/>
                    </a:lnTo>
                    <a:lnTo>
                      <a:pt x="5" y="19"/>
                    </a:lnTo>
                    <a:lnTo>
                      <a:pt x="17" y="24"/>
                    </a:lnTo>
                    <a:lnTo>
                      <a:pt x="10" y="19"/>
                    </a:lnTo>
                    <a:lnTo>
                      <a:pt x="13" y="17"/>
                    </a:lnTo>
                    <a:lnTo>
                      <a:pt x="8" y="12"/>
                    </a:lnTo>
                    <a:lnTo>
                      <a:pt x="12" y="14"/>
                    </a:lnTo>
                    <a:lnTo>
                      <a:pt x="12" y="10"/>
                    </a:lnTo>
                    <a:lnTo>
                      <a:pt x="13" y="12"/>
                    </a:lnTo>
                    <a:lnTo>
                      <a:pt x="12" y="9"/>
                    </a:lnTo>
                    <a:lnTo>
                      <a:pt x="25" y="19"/>
                    </a:lnTo>
                    <a:lnTo>
                      <a:pt x="25" y="15"/>
                    </a:lnTo>
                    <a:lnTo>
                      <a:pt x="27" y="19"/>
                    </a:lnTo>
                    <a:lnTo>
                      <a:pt x="22" y="7"/>
                    </a:lnTo>
                    <a:lnTo>
                      <a:pt x="27" y="7"/>
                    </a:lnTo>
                    <a:lnTo>
                      <a:pt x="19" y="0"/>
                    </a:lnTo>
                    <a:lnTo>
                      <a:pt x="42" y="35"/>
                    </a:lnTo>
                    <a:lnTo>
                      <a:pt x="49" y="24"/>
                    </a:lnTo>
                    <a:lnTo>
                      <a:pt x="52" y="29"/>
                    </a:lnTo>
                    <a:lnTo>
                      <a:pt x="54" y="12"/>
                    </a:lnTo>
                    <a:lnTo>
                      <a:pt x="64" y="22"/>
                    </a:lnTo>
                    <a:lnTo>
                      <a:pt x="74" y="9"/>
                    </a:lnTo>
                    <a:lnTo>
                      <a:pt x="82" y="24"/>
                    </a:lnTo>
                    <a:lnTo>
                      <a:pt x="79" y="9"/>
                    </a:lnTo>
                    <a:lnTo>
                      <a:pt x="102" y="9"/>
                    </a:lnTo>
                    <a:lnTo>
                      <a:pt x="101" y="0"/>
                    </a:lnTo>
                    <a:lnTo>
                      <a:pt x="126" y="3"/>
                    </a:lnTo>
                    <a:lnTo>
                      <a:pt x="119" y="10"/>
                    </a:lnTo>
                    <a:lnTo>
                      <a:pt x="132" y="27"/>
                    </a:lnTo>
                    <a:lnTo>
                      <a:pt x="132" y="24"/>
                    </a:lnTo>
                    <a:lnTo>
                      <a:pt x="136" y="37"/>
                    </a:lnTo>
                    <a:lnTo>
                      <a:pt x="139" y="35"/>
                    </a:lnTo>
                    <a:lnTo>
                      <a:pt x="126" y="54"/>
                    </a:lnTo>
                    <a:lnTo>
                      <a:pt x="131" y="52"/>
                    </a:lnTo>
                    <a:lnTo>
                      <a:pt x="59" y="82"/>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37" name="Freeform 199">
                <a:extLst>
                  <a:ext uri="{FF2B5EF4-FFF2-40B4-BE49-F238E27FC236}">
                    <a16:creationId xmlns:a16="http://schemas.microsoft.com/office/drawing/2014/main" xmlns="" id="{D6394C6B-CDB6-4ADC-90BA-031003D4B626}"/>
                  </a:ext>
                </a:extLst>
              </p:cNvPr>
              <p:cNvSpPr>
                <a:spLocks/>
              </p:cNvSpPr>
              <p:nvPr/>
            </p:nvSpPr>
            <p:spPr bwMode="auto">
              <a:xfrm>
                <a:off x="3694562" y="1714547"/>
                <a:ext cx="9" cy="15"/>
              </a:xfrm>
              <a:custGeom>
                <a:avLst/>
                <a:gdLst>
                  <a:gd name="T0" fmla="*/ 0 w 40"/>
                  <a:gd name="T1" fmla="*/ 1 h 69"/>
                  <a:gd name="T2" fmla="*/ 0 w 40"/>
                  <a:gd name="T3" fmla="*/ 1 h 69"/>
                  <a:gd name="T4" fmla="*/ 0 w 40"/>
                  <a:gd name="T5" fmla="*/ 0 h 69"/>
                  <a:gd name="T6" fmla="*/ 0 w 40"/>
                  <a:gd name="T7" fmla="*/ 0 h 69"/>
                  <a:gd name="T8" fmla="*/ 0 w 40"/>
                  <a:gd name="T9" fmla="*/ 0 h 69"/>
                  <a:gd name="T10" fmla="*/ 0 w 40"/>
                  <a:gd name="T11" fmla="*/ 0 h 69"/>
                  <a:gd name="T12" fmla="*/ 0 w 40"/>
                  <a:gd name="T13" fmla="*/ 0 h 69"/>
                  <a:gd name="T14" fmla="*/ 0 w 40"/>
                  <a:gd name="T15" fmla="*/ 0 h 69"/>
                  <a:gd name="T16" fmla="*/ 0 w 40"/>
                  <a:gd name="T17" fmla="*/ 0 h 69"/>
                  <a:gd name="T18" fmla="*/ 0 w 40"/>
                  <a:gd name="T19" fmla="*/ 0 h 69"/>
                  <a:gd name="T20" fmla="*/ 0 w 40"/>
                  <a:gd name="T21" fmla="*/ 1 h 69"/>
                  <a:gd name="T22" fmla="*/ 0 w 40"/>
                  <a:gd name="T23" fmla="*/ 1 h 69"/>
                  <a:gd name="T24" fmla="*/ 0 w 40"/>
                  <a:gd name="T25" fmla="*/ 1 h 69"/>
                  <a:gd name="T26" fmla="*/ 0 w 40"/>
                  <a:gd name="T27" fmla="*/ 1 h 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0"/>
                  <a:gd name="T43" fmla="*/ 0 h 69"/>
                  <a:gd name="T44" fmla="*/ 40 w 40"/>
                  <a:gd name="T45" fmla="*/ 69 h 6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0" h="69">
                    <a:moveTo>
                      <a:pt x="10" y="69"/>
                    </a:moveTo>
                    <a:lnTo>
                      <a:pt x="30" y="69"/>
                    </a:lnTo>
                    <a:lnTo>
                      <a:pt x="35" y="37"/>
                    </a:lnTo>
                    <a:lnTo>
                      <a:pt x="40" y="37"/>
                    </a:lnTo>
                    <a:lnTo>
                      <a:pt x="40" y="30"/>
                    </a:lnTo>
                    <a:lnTo>
                      <a:pt x="35" y="30"/>
                    </a:lnTo>
                    <a:lnTo>
                      <a:pt x="35" y="0"/>
                    </a:lnTo>
                    <a:lnTo>
                      <a:pt x="10" y="5"/>
                    </a:lnTo>
                    <a:lnTo>
                      <a:pt x="0" y="30"/>
                    </a:lnTo>
                    <a:lnTo>
                      <a:pt x="0" y="47"/>
                    </a:lnTo>
                    <a:lnTo>
                      <a:pt x="10" y="54"/>
                    </a:lnTo>
                    <a:lnTo>
                      <a:pt x="10" y="6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sp>
          <p:nvSpPr>
            <p:cNvPr id="392" name="S_NLD">
              <a:extLst>
                <a:ext uri="{FF2B5EF4-FFF2-40B4-BE49-F238E27FC236}">
                  <a16:creationId xmlns:a16="http://schemas.microsoft.com/office/drawing/2014/main" xmlns="" id="{16F1EE49-710D-460D-BCA3-1A7404DFC716}"/>
                </a:ext>
              </a:extLst>
            </p:cNvPr>
            <p:cNvSpPr>
              <a:spLocks/>
            </p:cNvSpPr>
            <p:nvPr/>
          </p:nvSpPr>
          <p:spPr bwMode="auto">
            <a:xfrm>
              <a:off x="4851837" y="2390775"/>
              <a:ext cx="108862" cy="114300"/>
            </a:xfrm>
            <a:custGeom>
              <a:avLst/>
              <a:gdLst>
                <a:gd name="T0" fmla="*/ 2147483647 w 51"/>
                <a:gd name="T1" fmla="*/ 2147483647 h 56"/>
                <a:gd name="T2" fmla="*/ 2147483647 w 51"/>
                <a:gd name="T3" fmla="*/ 2147483647 h 56"/>
                <a:gd name="T4" fmla="*/ 2147483647 w 51"/>
                <a:gd name="T5" fmla="*/ 2147483647 h 56"/>
                <a:gd name="T6" fmla="*/ 2147483647 w 51"/>
                <a:gd name="T7" fmla="*/ 0 h 56"/>
                <a:gd name="T8" fmla="*/ 2147483647 w 51"/>
                <a:gd name="T9" fmla="*/ 2147483647 h 56"/>
                <a:gd name="T10" fmla="*/ 2147483647 w 51"/>
                <a:gd name="T11" fmla="*/ 2147483647 h 56"/>
                <a:gd name="T12" fmla="*/ 2147483647 w 51"/>
                <a:gd name="T13" fmla="*/ 2147483647 h 56"/>
                <a:gd name="T14" fmla="*/ 2147483647 w 51"/>
                <a:gd name="T15" fmla="*/ 2147483647 h 56"/>
                <a:gd name="T16" fmla="*/ 2147483647 w 51"/>
                <a:gd name="T17" fmla="*/ 2147483647 h 56"/>
                <a:gd name="T18" fmla="*/ 0 w 51"/>
                <a:gd name="T19" fmla="*/ 2147483647 h 56"/>
                <a:gd name="T20" fmla="*/ 2147483647 w 51"/>
                <a:gd name="T21" fmla="*/ 2147483647 h 56"/>
                <a:gd name="T22" fmla="*/ 2147483647 w 51"/>
                <a:gd name="T23" fmla="*/ 2147483647 h 56"/>
                <a:gd name="T24" fmla="*/ 2147483647 w 51"/>
                <a:gd name="T25" fmla="*/ 2147483647 h 56"/>
                <a:gd name="T26" fmla="*/ 2147483647 w 51"/>
                <a:gd name="T27" fmla="*/ 2147483647 h 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1"/>
                <a:gd name="T43" fmla="*/ 0 h 56"/>
                <a:gd name="T44" fmla="*/ 51 w 51"/>
                <a:gd name="T45" fmla="*/ 56 h 5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1" h="56">
                  <a:moveTo>
                    <a:pt x="37" y="56"/>
                  </a:moveTo>
                  <a:lnTo>
                    <a:pt x="37" y="27"/>
                  </a:lnTo>
                  <a:lnTo>
                    <a:pt x="42" y="20"/>
                  </a:lnTo>
                  <a:lnTo>
                    <a:pt x="51" y="0"/>
                  </a:lnTo>
                  <a:lnTo>
                    <a:pt x="24" y="9"/>
                  </a:lnTo>
                  <a:lnTo>
                    <a:pt x="37" y="20"/>
                  </a:lnTo>
                  <a:lnTo>
                    <a:pt x="24" y="20"/>
                  </a:lnTo>
                  <a:lnTo>
                    <a:pt x="24" y="15"/>
                  </a:lnTo>
                  <a:lnTo>
                    <a:pt x="15" y="15"/>
                  </a:lnTo>
                  <a:lnTo>
                    <a:pt x="0" y="49"/>
                  </a:lnTo>
                  <a:lnTo>
                    <a:pt x="24" y="49"/>
                  </a:lnTo>
                  <a:lnTo>
                    <a:pt x="37" y="56"/>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93" name="S_BEL">
              <a:extLst>
                <a:ext uri="{FF2B5EF4-FFF2-40B4-BE49-F238E27FC236}">
                  <a16:creationId xmlns:a16="http://schemas.microsoft.com/office/drawing/2014/main" xmlns="" id="{8AA16C94-A1D9-40D6-822E-0404E35B4451}"/>
                </a:ext>
              </a:extLst>
            </p:cNvPr>
            <p:cNvSpPr>
              <a:spLocks/>
            </p:cNvSpPr>
            <p:nvPr/>
          </p:nvSpPr>
          <p:spPr bwMode="auto">
            <a:xfrm>
              <a:off x="4823370" y="2495550"/>
              <a:ext cx="108862" cy="76200"/>
            </a:xfrm>
            <a:custGeom>
              <a:avLst/>
              <a:gdLst>
                <a:gd name="T0" fmla="*/ 2147483647 w 50"/>
                <a:gd name="T1" fmla="*/ 2147483647 h 37"/>
                <a:gd name="T2" fmla="*/ 2147483647 w 50"/>
                <a:gd name="T3" fmla="*/ 2147483647 h 37"/>
                <a:gd name="T4" fmla="*/ 2147483647 w 50"/>
                <a:gd name="T5" fmla="*/ 2147483647 h 37"/>
                <a:gd name="T6" fmla="*/ 2147483647 w 50"/>
                <a:gd name="T7" fmla="*/ 2147483647 h 37"/>
                <a:gd name="T8" fmla="*/ 2147483647 w 50"/>
                <a:gd name="T9" fmla="*/ 2147483647 h 37"/>
                <a:gd name="T10" fmla="*/ 0 w 50"/>
                <a:gd name="T11" fmla="*/ 2147483647 h 37"/>
                <a:gd name="T12" fmla="*/ 0 w 50"/>
                <a:gd name="T13" fmla="*/ 0 h 37"/>
                <a:gd name="T14" fmla="*/ 2147483647 w 50"/>
                <a:gd name="T15" fmla="*/ 0 h 37"/>
                <a:gd name="T16" fmla="*/ 2147483647 w 50"/>
                <a:gd name="T17" fmla="*/ 2147483647 h 37"/>
                <a:gd name="T18" fmla="*/ 2147483647 w 50"/>
                <a:gd name="T19" fmla="*/ 2147483647 h 37"/>
                <a:gd name="T20" fmla="*/ 2147483647 w 50"/>
                <a:gd name="T21" fmla="*/ 2147483647 h 37"/>
                <a:gd name="T22" fmla="*/ 2147483647 w 50"/>
                <a:gd name="T23" fmla="*/ 2147483647 h 37"/>
                <a:gd name="T24" fmla="*/ 2147483647 w 50"/>
                <a:gd name="T25" fmla="*/ 2147483647 h 37"/>
                <a:gd name="T26" fmla="*/ 2147483647 w 50"/>
                <a:gd name="T27" fmla="*/ 2147483647 h 3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0"/>
                <a:gd name="T43" fmla="*/ 0 h 37"/>
                <a:gd name="T44" fmla="*/ 50 w 50"/>
                <a:gd name="T45" fmla="*/ 37 h 3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0" h="37">
                  <a:moveTo>
                    <a:pt x="38" y="37"/>
                  </a:moveTo>
                  <a:lnTo>
                    <a:pt x="30" y="37"/>
                  </a:lnTo>
                  <a:lnTo>
                    <a:pt x="30" y="30"/>
                  </a:lnTo>
                  <a:lnTo>
                    <a:pt x="22" y="30"/>
                  </a:lnTo>
                  <a:lnTo>
                    <a:pt x="22" y="15"/>
                  </a:lnTo>
                  <a:lnTo>
                    <a:pt x="0" y="8"/>
                  </a:lnTo>
                  <a:lnTo>
                    <a:pt x="0" y="0"/>
                  </a:lnTo>
                  <a:lnTo>
                    <a:pt x="38" y="0"/>
                  </a:lnTo>
                  <a:lnTo>
                    <a:pt x="50" y="8"/>
                  </a:lnTo>
                  <a:lnTo>
                    <a:pt x="50" y="30"/>
                  </a:lnTo>
                  <a:lnTo>
                    <a:pt x="38" y="30"/>
                  </a:lnTo>
                  <a:lnTo>
                    <a:pt x="38" y="3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94" name="S_POL">
              <a:extLst>
                <a:ext uri="{FF2B5EF4-FFF2-40B4-BE49-F238E27FC236}">
                  <a16:creationId xmlns:a16="http://schemas.microsoft.com/office/drawing/2014/main" xmlns="" id="{DDBFCE00-0AEB-4D9E-A4BC-32D9FFC6C199}"/>
                </a:ext>
              </a:extLst>
            </p:cNvPr>
            <p:cNvSpPr>
              <a:spLocks/>
            </p:cNvSpPr>
            <p:nvPr/>
          </p:nvSpPr>
          <p:spPr bwMode="auto">
            <a:xfrm>
              <a:off x="5150478" y="2305050"/>
              <a:ext cx="265691" cy="285750"/>
            </a:xfrm>
            <a:custGeom>
              <a:avLst/>
              <a:gdLst>
                <a:gd name="T0" fmla="*/ 2147483647 w 127"/>
                <a:gd name="T1" fmla="*/ 2147483647 h 138"/>
                <a:gd name="T2" fmla="*/ 2147483647 w 127"/>
                <a:gd name="T3" fmla="*/ 2147483647 h 138"/>
                <a:gd name="T4" fmla="*/ 2147483647 w 127"/>
                <a:gd name="T5" fmla="*/ 2147483647 h 138"/>
                <a:gd name="T6" fmla="*/ 2147483647 w 127"/>
                <a:gd name="T7" fmla="*/ 2147483647 h 138"/>
                <a:gd name="T8" fmla="*/ 2147483647 w 127"/>
                <a:gd name="T9" fmla="*/ 2147483647 h 138"/>
                <a:gd name="T10" fmla="*/ 2147483647 w 127"/>
                <a:gd name="T11" fmla="*/ 2147483647 h 138"/>
                <a:gd name="T12" fmla="*/ 2147483647 w 127"/>
                <a:gd name="T13" fmla="*/ 2147483647 h 138"/>
                <a:gd name="T14" fmla="*/ 2147483647 w 127"/>
                <a:gd name="T15" fmla="*/ 2147483647 h 138"/>
                <a:gd name="T16" fmla="*/ 2147483647 w 127"/>
                <a:gd name="T17" fmla="*/ 2147483647 h 138"/>
                <a:gd name="T18" fmla="*/ 2147483647 w 127"/>
                <a:gd name="T19" fmla="*/ 0 h 138"/>
                <a:gd name="T20" fmla="*/ 0 w 127"/>
                <a:gd name="T21" fmla="*/ 2147483647 h 138"/>
                <a:gd name="T22" fmla="*/ 2147483647 w 127"/>
                <a:gd name="T23" fmla="*/ 2147483647 h 138"/>
                <a:gd name="T24" fmla="*/ 2147483647 w 127"/>
                <a:gd name="T25" fmla="*/ 2147483647 h 138"/>
                <a:gd name="T26" fmla="*/ 2147483647 w 127"/>
                <a:gd name="T27" fmla="*/ 2147483647 h 138"/>
                <a:gd name="T28" fmla="*/ 2147483647 w 127"/>
                <a:gd name="T29" fmla="*/ 2147483647 h 138"/>
                <a:gd name="T30" fmla="*/ 2147483647 w 127"/>
                <a:gd name="T31" fmla="*/ 2147483647 h 138"/>
                <a:gd name="T32" fmla="*/ 2147483647 w 127"/>
                <a:gd name="T33" fmla="*/ 2147483647 h 138"/>
                <a:gd name="T34" fmla="*/ 2147483647 w 127"/>
                <a:gd name="T35" fmla="*/ 2147483647 h 138"/>
                <a:gd name="T36" fmla="*/ 2147483647 w 127"/>
                <a:gd name="T37" fmla="*/ 2147483647 h 138"/>
                <a:gd name="T38" fmla="*/ 2147483647 w 127"/>
                <a:gd name="T39" fmla="*/ 2147483647 h 138"/>
                <a:gd name="T40" fmla="*/ 2147483647 w 127"/>
                <a:gd name="T41" fmla="*/ 2147483647 h 13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7"/>
                <a:gd name="T64" fmla="*/ 0 h 138"/>
                <a:gd name="T65" fmla="*/ 127 w 127"/>
                <a:gd name="T66" fmla="*/ 138 h 13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7" h="138">
                  <a:moveTo>
                    <a:pt x="115" y="138"/>
                  </a:moveTo>
                  <a:lnTo>
                    <a:pt x="127" y="106"/>
                  </a:lnTo>
                  <a:lnTo>
                    <a:pt x="120" y="60"/>
                  </a:lnTo>
                  <a:lnTo>
                    <a:pt x="127" y="47"/>
                  </a:lnTo>
                  <a:lnTo>
                    <a:pt x="115" y="15"/>
                  </a:lnTo>
                  <a:lnTo>
                    <a:pt x="94" y="15"/>
                  </a:lnTo>
                  <a:lnTo>
                    <a:pt x="72" y="7"/>
                  </a:lnTo>
                  <a:lnTo>
                    <a:pt x="72" y="15"/>
                  </a:lnTo>
                  <a:lnTo>
                    <a:pt x="57" y="15"/>
                  </a:lnTo>
                  <a:lnTo>
                    <a:pt x="48" y="0"/>
                  </a:lnTo>
                  <a:lnTo>
                    <a:pt x="0" y="25"/>
                  </a:lnTo>
                  <a:lnTo>
                    <a:pt x="8" y="91"/>
                  </a:lnTo>
                  <a:lnTo>
                    <a:pt x="35" y="106"/>
                  </a:lnTo>
                  <a:lnTo>
                    <a:pt x="42" y="106"/>
                  </a:lnTo>
                  <a:lnTo>
                    <a:pt x="57" y="128"/>
                  </a:lnTo>
                  <a:lnTo>
                    <a:pt x="72" y="128"/>
                  </a:lnTo>
                  <a:lnTo>
                    <a:pt x="78" y="138"/>
                  </a:lnTo>
                  <a:lnTo>
                    <a:pt x="94" y="128"/>
                  </a:lnTo>
                  <a:lnTo>
                    <a:pt x="115" y="138"/>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95" name="S_AUT">
              <a:extLst>
                <a:ext uri="{FF2B5EF4-FFF2-40B4-BE49-F238E27FC236}">
                  <a16:creationId xmlns:a16="http://schemas.microsoft.com/office/drawing/2014/main" xmlns="" id="{54E4D4C8-C7A4-4F96-9953-92CC90E7D0BA}"/>
                </a:ext>
              </a:extLst>
            </p:cNvPr>
            <p:cNvSpPr>
              <a:spLocks/>
            </p:cNvSpPr>
            <p:nvPr/>
          </p:nvSpPr>
          <p:spPr bwMode="auto">
            <a:xfrm>
              <a:off x="5017632" y="2590800"/>
              <a:ext cx="208757" cy="114300"/>
            </a:xfrm>
            <a:custGeom>
              <a:avLst/>
              <a:gdLst>
                <a:gd name="T0" fmla="*/ 0 w 101"/>
                <a:gd name="T1" fmla="*/ 2147483647 h 52"/>
                <a:gd name="T2" fmla="*/ 2147483647 w 101"/>
                <a:gd name="T3" fmla="*/ 2147483647 h 52"/>
                <a:gd name="T4" fmla="*/ 2147483647 w 101"/>
                <a:gd name="T5" fmla="*/ 2147483647 h 52"/>
                <a:gd name="T6" fmla="*/ 2147483647 w 101"/>
                <a:gd name="T7" fmla="*/ 2147483647 h 52"/>
                <a:gd name="T8" fmla="*/ 2147483647 w 101"/>
                <a:gd name="T9" fmla="*/ 2147483647 h 52"/>
                <a:gd name="T10" fmla="*/ 2147483647 w 101"/>
                <a:gd name="T11" fmla="*/ 2147483647 h 52"/>
                <a:gd name="T12" fmla="*/ 2147483647 w 101"/>
                <a:gd name="T13" fmla="*/ 0 h 52"/>
                <a:gd name="T14" fmla="*/ 2147483647 w 101"/>
                <a:gd name="T15" fmla="*/ 2147483647 h 52"/>
                <a:gd name="T16" fmla="*/ 2147483647 w 101"/>
                <a:gd name="T17" fmla="*/ 2147483647 h 52"/>
                <a:gd name="T18" fmla="*/ 2147483647 w 101"/>
                <a:gd name="T19" fmla="*/ 2147483647 h 52"/>
                <a:gd name="T20" fmla="*/ 2147483647 w 101"/>
                <a:gd name="T21" fmla="*/ 2147483647 h 52"/>
                <a:gd name="T22" fmla="*/ 2147483647 w 101"/>
                <a:gd name="T23" fmla="*/ 2147483647 h 52"/>
                <a:gd name="T24" fmla="*/ 2147483647 w 101"/>
                <a:gd name="T25" fmla="*/ 2147483647 h 52"/>
                <a:gd name="T26" fmla="*/ 0 w 101"/>
                <a:gd name="T27" fmla="*/ 2147483647 h 52"/>
                <a:gd name="T28" fmla="*/ 0 w 101"/>
                <a:gd name="T29" fmla="*/ 2147483647 h 52"/>
                <a:gd name="T30" fmla="*/ 0 w 101"/>
                <a:gd name="T31" fmla="*/ 2147483647 h 5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1"/>
                <a:gd name="T49" fmla="*/ 0 h 52"/>
                <a:gd name="T50" fmla="*/ 101 w 101"/>
                <a:gd name="T51" fmla="*/ 52 h 5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1" h="52">
                  <a:moveTo>
                    <a:pt x="0" y="37"/>
                  </a:moveTo>
                  <a:lnTo>
                    <a:pt x="15" y="37"/>
                  </a:lnTo>
                  <a:lnTo>
                    <a:pt x="51" y="27"/>
                  </a:lnTo>
                  <a:lnTo>
                    <a:pt x="51" y="13"/>
                  </a:lnTo>
                  <a:lnTo>
                    <a:pt x="59" y="6"/>
                  </a:lnTo>
                  <a:lnTo>
                    <a:pt x="72" y="6"/>
                  </a:lnTo>
                  <a:lnTo>
                    <a:pt x="72" y="0"/>
                  </a:lnTo>
                  <a:lnTo>
                    <a:pt x="101" y="6"/>
                  </a:lnTo>
                  <a:lnTo>
                    <a:pt x="101" y="27"/>
                  </a:lnTo>
                  <a:lnTo>
                    <a:pt x="92" y="43"/>
                  </a:lnTo>
                  <a:lnTo>
                    <a:pt x="59" y="52"/>
                  </a:lnTo>
                  <a:lnTo>
                    <a:pt x="42" y="43"/>
                  </a:lnTo>
                  <a:lnTo>
                    <a:pt x="10" y="43"/>
                  </a:lnTo>
                  <a:lnTo>
                    <a:pt x="0" y="3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96" name="S_PRT">
              <a:extLst>
                <a:ext uri="{FF2B5EF4-FFF2-40B4-BE49-F238E27FC236}">
                  <a16:creationId xmlns:a16="http://schemas.microsoft.com/office/drawing/2014/main" xmlns="" id="{462900FE-D4E1-49F9-84D7-0E09D1ED81B1}"/>
                </a:ext>
              </a:extLst>
            </p:cNvPr>
            <p:cNvSpPr>
              <a:spLocks/>
            </p:cNvSpPr>
            <p:nvPr/>
          </p:nvSpPr>
          <p:spPr bwMode="auto">
            <a:xfrm>
              <a:off x="4488876" y="2905125"/>
              <a:ext cx="94890" cy="190500"/>
            </a:xfrm>
            <a:custGeom>
              <a:avLst/>
              <a:gdLst>
                <a:gd name="T0" fmla="*/ 103045681 w 45"/>
                <a:gd name="T1" fmla="*/ 386066491 h 94"/>
                <a:gd name="T2" fmla="*/ 125448474 w 45"/>
                <a:gd name="T3" fmla="*/ 316246237 h 94"/>
                <a:gd name="T4" fmla="*/ 103045681 w 45"/>
                <a:gd name="T5" fmla="*/ 193033245 h 94"/>
                <a:gd name="T6" fmla="*/ 125448474 w 45"/>
                <a:gd name="T7" fmla="*/ 164283967 h 94"/>
                <a:gd name="T8" fmla="*/ 125448474 w 45"/>
                <a:gd name="T9" fmla="*/ 73928194 h 94"/>
                <a:gd name="T10" fmla="*/ 201612498 w 45"/>
                <a:gd name="T11" fmla="*/ 32857194 h 94"/>
                <a:gd name="T12" fmla="*/ 201612498 w 45"/>
                <a:gd name="T13" fmla="*/ 0 h 94"/>
                <a:gd name="T14" fmla="*/ 35841521 w 45"/>
                <a:gd name="T15" fmla="*/ 0 h 94"/>
                <a:gd name="T16" fmla="*/ 0 w 45"/>
                <a:gd name="T17" fmla="*/ 262853499 h 94"/>
                <a:gd name="T18" fmla="*/ 35841521 w 45"/>
                <a:gd name="T19" fmla="*/ 262853499 h 94"/>
                <a:gd name="T20" fmla="*/ 0 w 45"/>
                <a:gd name="T21" fmla="*/ 386066491 h 94"/>
                <a:gd name="T22" fmla="*/ 103045681 w 45"/>
                <a:gd name="T23" fmla="*/ 386066491 h 94"/>
                <a:gd name="T24" fmla="*/ 103045681 w 45"/>
                <a:gd name="T25" fmla="*/ 386066491 h 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5"/>
                <a:gd name="T40" fmla="*/ 0 h 94"/>
                <a:gd name="T41" fmla="*/ 45 w 45"/>
                <a:gd name="T42" fmla="*/ 94 h 9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5" h="94">
                  <a:moveTo>
                    <a:pt x="23" y="94"/>
                  </a:moveTo>
                  <a:lnTo>
                    <a:pt x="28" y="77"/>
                  </a:lnTo>
                  <a:lnTo>
                    <a:pt x="23" y="47"/>
                  </a:lnTo>
                  <a:lnTo>
                    <a:pt x="28" y="40"/>
                  </a:lnTo>
                  <a:lnTo>
                    <a:pt x="28" y="18"/>
                  </a:lnTo>
                  <a:lnTo>
                    <a:pt x="45" y="8"/>
                  </a:lnTo>
                  <a:lnTo>
                    <a:pt x="45" y="0"/>
                  </a:lnTo>
                  <a:lnTo>
                    <a:pt x="8" y="0"/>
                  </a:lnTo>
                  <a:lnTo>
                    <a:pt x="0" y="64"/>
                  </a:lnTo>
                  <a:lnTo>
                    <a:pt x="8" y="64"/>
                  </a:lnTo>
                  <a:lnTo>
                    <a:pt x="0" y="94"/>
                  </a:lnTo>
                  <a:lnTo>
                    <a:pt x="23" y="94"/>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397" name="S_ROM">
              <a:extLst>
                <a:ext uri="{FF2B5EF4-FFF2-40B4-BE49-F238E27FC236}">
                  <a16:creationId xmlns:a16="http://schemas.microsoft.com/office/drawing/2014/main" xmlns="" id="{96D6743D-6E27-42ED-8565-A53B6E56B000}"/>
                </a:ext>
              </a:extLst>
            </p:cNvPr>
            <p:cNvSpPr>
              <a:spLocks/>
            </p:cNvSpPr>
            <p:nvPr/>
          </p:nvSpPr>
          <p:spPr bwMode="auto">
            <a:xfrm>
              <a:off x="5311790" y="2619375"/>
              <a:ext cx="282043" cy="219075"/>
            </a:xfrm>
            <a:custGeom>
              <a:avLst/>
              <a:gdLst>
                <a:gd name="T0" fmla="*/ 2147483647 w 130"/>
                <a:gd name="T1" fmla="*/ 2147483647 h 108"/>
                <a:gd name="T2" fmla="*/ 2147483647 w 130"/>
                <a:gd name="T3" fmla="*/ 2147483647 h 108"/>
                <a:gd name="T4" fmla="*/ 2147483647 w 130"/>
                <a:gd name="T5" fmla="*/ 2147483647 h 108"/>
                <a:gd name="T6" fmla="*/ 2147483647 w 130"/>
                <a:gd name="T7" fmla="*/ 2147483647 h 108"/>
                <a:gd name="T8" fmla="*/ 2147483647 w 130"/>
                <a:gd name="T9" fmla="*/ 2147483647 h 108"/>
                <a:gd name="T10" fmla="*/ 2147483647 w 130"/>
                <a:gd name="T11" fmla="*/ 2147483647 h 108"/>
                <a:gd name="T12" fmla="*/ 2147483647 w 130"/>
                <a:gd name="T13" fmla="*/ 2147483647 h 108"/>
                <a:gd name="T14" fmla="*/ 2147483647 w 130"/>
                <a:gd name="T15" fmla="*/ 2147483647 h 108"/>
                <a:gd name="T16" fmla="*/ 2147483647 w 130"/>
                <a:gd name="T17" fmla="*/ 2147483647 h 108"/>
                <a:gd name="T18" fmla="*/ 2147483647 w 130"/>
                <a:gd name="T19" fmla="*/ 2147483647 h 108"/>
                <a:gd name="T20" fmla="*/ 2147483647 w 130"/>
                <a:gd name="T21" fmla="*/ 2147483647 h 108"/>
                <a:gd name="T22" fmla="*/ 2147483647 w 130"/>
                <a:gd name="T23" fmla="*/ 2147483647 h 108"/>
                <a:gd name="T24" fmla="*/ 2147483647 w 130"/>
                <a:gd name="T25" fmla="*/ 2147483647 h 108"/>
                <a:gd name="T26" fmla="*/ 2147483647 w 130"/>
                <a:gd name="T27" fmla="*/ 0 h 108"/>
                <a:gd name="T28" fmla="*/ 2147483647 w 130"/>
                <a:gd name="T29" fmla="*/ 0 h 108"/>
                <a:gd name="T30" fmla="*/ 2147483647 w 130"/>
                <a:gd name="T31" fmla="*/ 2147483647 h 108"/>
                <a:gd name="T32" fmla="*/ 2147483647 w 130"/>
                <a:gd name="T33" fmla="*/ 2147483647 h 108"/>
                <a:gd name="T34" fmla="*/ 2147483647 w 130"/>
                <a:gd name="T35" fmla="*/ 2147483647 h 108"/>
                <a:gd name="T36" fmla="*/ 0 w 130"/>
                <a:gd name="T37" fmla="*/ 2147483647 h 108"/>
                <a:gd name="T38" fmla="*/ 2147483647 w 130"/>
                <a:gd name="T39" fmla="*/ 2147483647 h 108"/>
                <a:gd name="T40" fmla="*/ 2147483647 w 130"/>
                <a:gd name="T41" fmla="*/ 2147483647 h 108"/>
                <a:gd name="T42" fmla="*/ 2147483647 w 130"/>
                <a:gd name="T43" fmla="*/ 2147483647 h 10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30"/>
                <a:gd name="T67" fmla="*/ 0 h 108"/>
                <a:gd name="T68" fmla="*/ 130 w 130"/>
                <a:gd name="T69" fmla="*/ 108 h 10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30" h="108">
                  <a:moveTo>
                    <a:pt x="15" y="79"/>
                  </a:moveTo>
                  <a:lnTo>
                    <a:pt x="38" y="79"/>
                  </a:lnTo>
                  <a:lnTo>
                    <a:pt x="38" y="93"/>
                  </a:lnTo>
                  <a:lnTo>
                    <a:pt x="43" y="100"/>
                  </a:lnTo>
                  <a:lnTo>
                    <a:pt x="50" y="100"/>
                  </a:lnTo>
                  <a:lnTo>
                    <a:pt x="80" y="108"/>
                  </a:lnTo>
                  <a:lnTo>
                    <a:pt x="92" y="93"/>
                  </a:lnTo>
                  <a:lnTo>
                    <a:pt x="114" y="100"/>
                  </a:lnTo>
                  <a:lnTo>
                    <a:pt x="114" y="93"/>
                  </a:lnTo>
                  <a:lnTo>
                    <a:pt x="130" y="79"/>
                  </a:lnTo>
                  <a:lnTo>
                    <a:pt x="130" y="71"/>
                  </a:lnTo>
                  <a:lnTo>
                    <a:pt x="107" y="71"/>
                  </a:lnTo>
                  <a:lnTo>
                    <a:pt x="107" y="31"/>
                  </a:lnTo>
                  <a:lnTo>
                    <a:pt x="92" y="0"/>
                  </a:lnTo>
                  <a:lnTo>
                    <a:pt x="85" y="0"/>
                  </a:lnTo>
                  <a:lnTo>
                    <a:pt x="63" y="17"/>
                  </a:lnTo>
                  <a:lnTo>
                    <a:pt x="23" y="17"/>
                  </a:lnTo>
                  <a:lnTo>
                    <a:pt x="15" y="48"/>
                  </a:lnTo>
                  <a:lnTo>
                    <a:pt x="0" y="48"/>
                  </a:lnTo>
                  <a:lnTo>
                    <a:pt x="15" y="7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nvGrpSpPr>
            <p:cNvPr id="398" name="S_SWE">
              <a:extLst>
                <a:ext uri="{FF2B5EF4-FFF2-40B4-BE49-F238E27FC236}">
                  <a16:creationId xmlns:a16="http://schemas.microsoft.com/office/drawing/2014/main" xmlns="" id="{EFC76CCD-7EC7-4277-BC9C-66DED4F5BCF6}"/>
                </a:ext>
              </a:extLst>
            </p:cNvPr>
            <p:cNvGrpSpPr>
              <a:grpSpLocks/>
            </p:cNvGrpSpPr>
            <p:nvPr/>
          </p:nvGrpSpPr>
          <p:grpSpPr bwMode="auto">
            <a:xfrm>
              <a:off x="5055588" y="1381125"/>
              <a:ext cx="360580" cy="933450"/>
              <a:chOff x="5055588" y="1381125"/>
              <a:chExt cx="38" cy="98"/>
            </a:xfrm>
            <a:solidFill>
              <a:schemeClr val="bg1">
                <a:lumMod val="75000"/>
              </a:schemeClr>
            </a:solidFill>
          </p:grpSpPr>
          <p:sp>
            <p:nvSpPr>
              <p:cNvPr id="434" name="S_SWE 2">
                <a:extLst>
                  <a:ext uri="{FF2B5EF4-FFF2-40B4-BE49-F238E27FC236}">
                    <a16:creationId xmlns:a16="http://schemas.microsoft.com/office/drawing/2014/main" xmlns="" id="{EBC0B111-8536-47B4-9D3F-EEC2A2D69367}"/>
                  </a:ext>
                </a:extLst>
              </p:cNvPr>
              <p:cNvSpPr>
                <a:spLocks/>
              </p:cNvSpPr>
              <p:nvPr/>
            </p:nvSpPr>
            <p:spPr bwMode="auto">
              <a:xfrm>
                <a:off x="5055588" y="1381125"/>
                <a:ext cx="38" cy="93"/>
              </a:xfrm>
              <a:custGeom>
                <a:avLst/>
                <a:gdLst>
                  <a:gd name="T0" fmla="*/ 0 w 173"/>
                  <a:gd name="T1" fmla="*/ 3 h 427"/>
                  <a:gd name="T2" fmla="*/ 0 w 173"/>
                  <a:gd name="T3" fmla="*/ 3 h 427"/>
                  <a:gd name="T4" fmla="*/ 0 w 173"/>
                  <a:gd name="T5" fmla="*/ 3 h 427"/>
                  <a:gd name="T6" fmla="*/ 0 w 173"/>
                  <a:gd name="T7" fmla="*/ 3 h 427"/>
                  <a:gd name="T8" fmla="*/ 0 w 173"/>
                  <a:gd name="T9" fmla="*/ 3 h 427"/>
                  <a:gd name="T10" fmla="*/ 0 w 173"/>
                  <a:gd name="T11" fmla="*/ 2 h 427"/>
                  <a:gd name="T12" fmla="*/ 0 w 173"/>
                  <a:gd name="T13" fmla="*/ 2 h 427"/>
                  <a:gd name="T14" fmla="*/ 0 w 173"/>
                  <a:gd name="T15" fmla="*/ 2 h 427"/>
                  <a:gd name="T16" fmla="*/ 0 w 173"/>
                  <a:gd name="T17" fmla="*/ 2 h 427"/>
                  <a:gd name="T18" fmla="*/ 0 w 173"/>
                  <a:gd name="T19" fmla="*/ 1 h 427"/>
                  <a:gd name="T20" fmla="*/ 1 w 173"/>
                  <a:gd name="T21" fmla="*/ 1 h 427"/>
                  <a:gd name="T22" fmla="*/ 1 w 173"/>
                  <a:gd name="T23" fmla="*/ 1 h 427"/>
                  <a:gd name="T24" fmla="*/ 1 w 173"/>
                  <a:gd name="T25" fmla="*/ 0 h 427"/>
                  <a:gd name="T26" fmla="*/ 1 w 173"/>
                  <a:gd name="T27" fmla="*/ 0 h 427"/>
                  <a:gd name="T28" fmla="*/ 1 w 173"/>
                  <a:gd name="T29" fmla="*/ 0 h 427"/>
                  <a:gd name="T30" fmla="*/ 1 w 173"/>
                  <a:gd name="T31" fmla="*/ 0 h 427"/>
                  <a:gd name="T32" fmla="*/ 1 w 173"/>
                  <a:gd name="T33" fmla="*/ 0 h 427"/>
                  <a:gd name="T34" fmla="*/ 1 w 173"/>
                  <a:gd name="T35" fmla="*/ 0 h 427"/>
                  <a:gd name="T36" fmla="*/ 2 w 173"/>
                  <a:gd name="T37" fmla="*/ 0 h 427"/>
                  <a:gd name="T38" fmla="*/ 2 w 173"/>
                  <a:gd name="T39" fmla="*/ 1 h 427"/>
                  <a:gd name="T40" fmla="*/ 2 w 173"/>
                  <a:gd name="T41" fmla="*/ 1 h 427"/>
                  <a:gd name="T42" fmla="*/ 2 w 173"/>
                  <a:gd name="T43" fmla="*/ 2 h 427"/>
                  <a:gd name="T44" fmla="*/ 2 w 173"/>
                  <a:gd name="T45" fmla="*/ 2 h 427"/>
                  <a:gd name="T46" fmla="*/ 2 w 173"/>
                  <a:gd name="T47" fmla="*/ 2 h 427"/>
                  <a:gd name="T48" fmla="*/ 1 w 173"/>
                  <a:gd name="T49" fmla="*/ 2 h 427"/>
                  <a:gd name="T50" fmla="*/ 1 w 173"/>
                  <a:gd name="T51" fmla="*/ 2 h 427"/>
                  <a:gd name="T52" fmla="*/ 1 w 173"/>
                  <a:gd name="T53" fmla="*/ 3 h 427"/>
                  <a:gd name="T54" fmla="*/ 1 w 173"/>
                  <a:gd name="T55" fmla="*/ 3 h 427"/>
                  <a:gd name="T56" fmla="*/ 1 w 173"/>
                  <a:gd name="T57" fmla="*/ 3 h 427"/>
                  <a:gd name="T58" fmla="*/ 1 w 173"/>
                  <a:gd name="T59" fmla="*/ 3 h 427"/>
                  <a:gd name="T60" fmla="*/ 1 w 173"/>
                  <a:gd name="T61" fmla="*/ 4 h 427"/>
                  <a:gd name="T62" fmla="*/ 1 w 173"/>
                  <a:gd name="T63" fmla="*/ 4 h 427"/>
                  <a:gd name="T64" fmla="*/ 0 w 173"/>
                  <a:gd name="T65" fmla="*/ 4 h 427"/>
                  <a:gd name="T66" fmla="*/ 0 w 173"/>
                  <a:gd name="T67" fmla="*/ 4 h 427"/>
                  <a:gd name="T68" fmla="*/ 0 w 173"/>
                  <a:gd name="T69" fmla="*/ 4 h 427"/>
                  <a:gd name="T70" fmla="*/ 0 w 173"/>
                  <a:gd name="T71" fmla="*/ 4 h 427"/>
                  <a:gd name="T72" fmla="*/ 0 w 173"/>
                  <a:gd name="T73" fmla="*/ 4 h 427"/>
                  <a:gd name="T74" fmla="*/ 0 w 173"/>
                  <a:gd name="T75" fmla="*/ 4 h 427"/>
                  <a:gd name="T76" fmla="*/ 0 w 173"/>
                  <a:gd name="T77" fmla="*/ 3 h 427"/>
                  <a:gd name="T78" fmla="*/ 0 w 173"/>
                  <a:gd name="T79" fmla="*/ 3 h 427"/>
                  <a:gd name="T80" fmla="*/ 0 w 173"/>
                  <a:gd name="T81" fmla="*/ 3 h 42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73"/>
                  <a:gd name="T124" fmla="*/ 0 h 427"/>
                  <a:gd name="T125" fmla="*/ 173 w 173"/>
                  <a:gd name="T126" fmla="*/ 427 h 42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73" h="427">
                    <a:moveTo>
                      <a:pt x="0" y="338"/>
                    </a:moveTo>
                    <a:lnTo>
                      <a:pt x="11" y="338"/>
                    </a:lnTo>
                    <a:lnTo>
                      <a:pt x="11" y="308"/>
                    </a:lnTo>
                    <a:lnTo>
                      <a:pt x="22" y="303"/>
                    </a:lnTo>
                    <a:lnTo>
                      <a:pt x="22" y="264"/>
                    </a:lnTo>
                    <a:lnTo>
                      <a:pt x="11" y="224"/>
                    </a:lnTo>
                    <a:lnTo>
                      <a:pt x="22" y="189"/>
                    </a:lnTo>
                    <a:lnTo>
                      <a:pt x="44" y="174"/>
                    </a:lnTo>
                    <a:lnTo>
                      <a:pt x="36" y="152"/>
                    </a:lnTo>
                    <a:lnTo>
                      <a:pt x="52" y="108"/>
                    </a:lnTo>
                    <a:lnTo>
                      <a:pt x="74" y="83"/>
                    </a:lnTo>
                    <a:lnTo>
                      <a:pt x="74" y="61"/>
                    </a:lnTo>
                    <a:lnTo>
                      <a:pt x="89" y="32"/>
                    </a:lnTo>
                    <a:lnTo>
                      <a:pt x="94" y="32"/>
                    </a:lnTo>
                    <a:lnTo>
                      <a:pt x="94" y="17"/>
                    </a:lnTo>
                    <a:lnTo>
                      <a:pt x="124" y="17"/>
                    </a:lnTo>
                    <a:lnTo>
                      <a:pt x="124" y="0"/>
                    </a:lnTo>
                    <a:lnTo>
                      <a:pt x="131" y="0"/>
                    </a:lnTo>
                    <a:lnTo>
                      <a:pt x="166" y="32"/>
                    </a:lnTo>
                    <a:lnTo>
                      <a:pt x="173" y="120"/>
                    </a:lnTo>
                    <a:lnTo>
                      <a:pt x="161" y="120"/>
                    </a:lnTo>
                    <a:lnTo>
                      <a:pt x="140" y="137"/>
                    </a:lnTo>
                    <a:lnTo>
                      <a:pt x="140" y="152"/>
                    </a:lnTo>
                    <a:lnTo>
                      <a:pt x="146" y="167"/>
                    </a:lnTo>
                    <a:lnTo>
                      <a:pt x="103" y="211"/>
                    </a:lnTo>
                    <a:lnTo>
                      <a:pt x="89" y="241"/>
                    </a:lnTo>
                    <a:lnTo>
                      <a:pt x="89" y="285"/>
                    </a:lnTo>
                    <a:lnTo>
                      <a:pt x="103" y="308"/>
                    </a:lnTo>
                    <a:lnTo>
                      <a:pt x="94" y="323"/>
                    </a:lnTo>
                    <a:lnTo>
                      <a:pt x="94" y="332"/>
                    </a:lnTo>
                    <a:lnTo>
                      <a:pt x="81" y="347"/>
                    </a:lnTo>
                    <a:lnTo>
                      <a:pt x="74" y="412"/>
                    </a:lnTo>
                    <a:lnTo>
                      <a:pt x="52" y="412"/>
                    </a:lnTo>
                    <a:lnTo>
                      <a:pt x="44" y="422"/>
                    </a:lnTo>
                    <a:lnTo>
                      <a:pt x="44" y="427"/>
                    </a:lnTo>
                    <a:lnTo>
                      <a:pt x="31" y="427"/>
                    </a:lnTo>
                    <a:lnTo>
                      <a:pt x="22" y="412"/>
                    </a:lnTo>
                    <a:lnTo>
                      <a:pt x="31" y="406"/>
                    </a:lnTo>
                    <a:lnTo>
                      <a:pt x="0" y="338"/>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35" name="S_SWE1">
                <a:extLst>
                  <a:ext uri="{FF2B5EF4-FFF2-40B4-BE49-F238E27FC236}">
                    <a16:creationId xmlns:a16="http://schemas.microsoft.com/office/drawing/2014/main" xmlns="" id="{03B6C02B-FC23-4615-83A6-BDB841860DB5}"/>
                  </a:ext>
                </a:extLst>
              </p:cNvPr>
              <p:cNvSpPr>
                <a:spLocks/>
              </p:cNvSpPr>
              <p:nvPr/>
            </p:nvSpPr>
            <p:spPr bwMode="auto">
              <a:xfrm>
                <a:off x="5055588" y="1381217"/>
                <a:ext cx="6" cy="6"/>
              </a:xfrm>
              <a:custGeom>
                <a:avLst/>
                <a:gdLst>
                  <a:gd name="T0" fmla="*/ 0 w 26"/>
                  <a:gd name="T1" fmla="*/ 0 h 24"/>
                  <a:gd name="T2" fmla="*/ 0 w 26"/>
                  <a:gd name="T3" fmla="*/ 1 h 24"/>
                  <a:gd name="T4" fmla="*/ 0 w 26"/>
                  <a:gd name="T5" fmla="*/ 1 h 24"/>
                  <a:gd name="T6" fmla="*/ 0 w 26"/>
                  <a:gd name="T7" fmla="*/ 0 h 24"/>
                  <a:gd name="T8" fmla="*/ 0 w 26"/>
                  <a:gd name="T9" fmla="*/ 0 h 24"/>
                  <a:gd name="T10" fmla="*/ 0 w 26"/>
                  <a:gd name="T11" fmla="*/ 0 h 24"/>
                  <a:gd name="T12" fmla="*/ 0 w 26"/>
                  <a:gd name="T13" fmla="*/ 0 h 24"/>
                  <a:gd name="T14" fmla="*/ 0 60000 65536"/>
                  <a:gd name="T15" fmla="*/ 0 60000 65536"/>
                  <a:gd name="T16" fmla="*/ 0 60000 65536"/>
                  <a:gd name="T17" fmla="*/ 0 60000 65536"/>
                  <a:gd name="T18" fmla="*/ 0 60000 65536"/>
                  <a:gd name="T19" fmla="*/ 0 60000 65536"/>
                  <a:gd name="T20" fmla="*/ 0 60000 65536"/>
                  <a:gd name="T21" fmla="*/ 0 w 26"/>
                  <a:gd name="T22" fmla="*/ 0 h 24"/>
                  <a:gd name="T23" fmla="*/ 26 w 26"/>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 h="24">
                    <a:moveTo>
                      <a:pt x="0" y="13"/>
                    </a:moveTo>
                    <a:lnTo>
                      <a:pt x="0" y="24"/>
                    </a:lnTo>
                    <a:lnTo>
                      <a:pt x="26" y="24"/>
                    </a:lnTo>
                    <a:lnTo>
                      <a:pt x="26" y="0"/>
                    </a:lnTo>
                    <a:lnTo>
                      <a:pt x="0" y="13"/>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grpSp>
          <p:nvGrpSpPr>
            <p:cNvPr id="399" name="S_DEU">
              <a:extLst>
                <a:ext uri="{FF2B5EF4-FFF2-40B4-BE49-F238E27FC236}">
                  <a16:creationId xmlns:a16="http://schemas.microsoft.com/office/drawing/2014/main" xmlns="" id="{AF160640-B256-4A40-9647-D5BE7503DEF8}"/>
                </a:ext>
              </a:extLst>
            </p:cNvPr>
            <p:cNvGrpSpPr>
              <a:grpSpLocks/>
            </p:cNvGrpSpPr>
            <p:nvPr/>
          </p:nvGrpSpPr>
          <p:grpSpPr bwMode="auto">
            <a:xfrm>
              <a:off x="4922743" y="2305050"/>
              <a:ext cx="237224" cy="361950"/>
              <a:chOff x="4922743" y="2305050"/>
              <a:chExt cx="25" cy="38"/>
            </a:xfrm>
            <a:solidFill>
              <a:schemeClr val="bg1">
                <a:lumMod val="75000"/>
              </a:schemeClr>
            </a:solidFill>
          </p:grpSpPr>
          <p:sp>
            <p:nvSpPr>
              <p:cNvPr id="432" name="Freeform 203">
                <a:extLst>
                  <a:ext uri="{FF2B5EF4-FFF2-40B4-BE49-F238E27FC236}">
                    <a16:creationId xmlns:a16="http://schemas.microsoft.com/office/drawing/2014/main" xmlns="" id="{69487031-0E5E-4619-A1AA-CA16FC751C63}"/>
                  </a:ext>
                </a:extLst>
              </p:cNvPr>
              <p:cNvSpPr>
                <a:spLocks/>
              </p:cNvSpPr>
              <p:nvPr/>
            </p:nvSpPr>
            <p:spPr bwMode="auto">
              <a:xfrm>
                <a:off x="4922743" y="2305050"/>
                <a:ext cx="25" cy="38"/>
              </a:xfrm>
              <a:custGeom>
                <a:avLst/>
                <a:gdLst>
                  <a:gd name="T0" fmla="*/ 1 w 114"/>
                  <a:gd name="T1" fmla="*/ 0 h 175"/>
                  <a:gd name="T2" fmla="*/ 1 w 114"/>
                  <a:gd name="T3" fmla="*/ 0 h 175"/>
                  <a:gd name="T4" fmla="*/ 1 w 114"/>
                  <a:gd name="T5" fmla="*/ 0 h 175"/>
                  <a:gd name="T6" fmla="*/ 1 w 114"/>
                  <a:gd name="T7" fmla="*/ 0 h 175"/>
                  <a:gd name="T8" fmla="*/ 1 w 114"/>
                  <a:gd name="T9" fmla="*/ 0 h 175"/>
                  <a:gd name="T10" fmla="*/ 1 w 114"/>
                  <a:gd name="T11" fmla="*/ 1 h 175"/>
                  <a:gd name="T12" fmla="*/ 1 w 114"/>
                  <a:gd name="T13" fmla="*/ 1 h 175"/>
                  <a:gd name="T14" fmla="*/ 1 w 114"/>
                  <a:gd name="T15" fmla="*/ 1 h 175"/>
                  <a:gd name="T16" fmla="*/ 1 w 114"/>
                  <a:gd name="T17" fmla="*/ 1 h 175"/>
                  <a:gd name="T18" fmla="*/ 1 w 114"/>
                  <a:gd name="T19" fmla="*/ 2 h 175"/>
                  <a:gd name="T20" fmla="*/ 1 w 114"/>
                  <a:gd name="T21" fmla="*/ 2 h 175"/>
                  <a:gd name="T22" fmla="*/ 1 w 114"/>
                  <a:gd name="T23" fmla="*/ 2 h 175"/>
                  <a:gd name="T24" fmla="*/ 0 w 114"/>
                  <a:gd name="T25" fmla="*/ 2 h 175"/>
                  <a:gd name="T26" fmla="*/ 0 w 114"/>
                  <a:gd name="T27" fmla="*/ 2 h 175"/>
                  <a:gd name="T28" fmla="*/ 0 w 114"/>
                  <a:gd name="T29" fmla="*/ 1 h 175"/>
                  <a:gd name="T30" fmla="*/ 0 w 114"/>
                  <a:gd name="T31" fmla="*/ 1 h 175"/>
                  <a:gd name="T32" fmla="*/ 0 w 114"/>
                  <a:gd name="T33" fmla="*/ 1 h 175"/>
                  <a:gd name="T34" fmla="*/ 0 w 114"/>
                  <a:gd name="T35" fmla="*/ 0 h 175"/>
                  <a:gd name="T36" fmla="*/ 0 w 114"/>
                  <a:gd name="T37" fmla="*/ 0 h 175"/>
                  <a:gd name="T38" fmla="*/ 0 w 114"/>
                  <a:gd name="T39" fmla="*/ 0 h 175"/>
                  <a:gd name="T40" fmla="*/ 0 w 114"/>
                  <a:gd name="T41" fmla="*/ 0 h 175"/>
                  <a:gd name="T42" fmla="*/ 0 w 114"/>
                  <a:gd name="T43" fmla="*/ 0 h 175"/>
                  <a:gd name="T44" fmla="*/ 0 w 114"/>
                  <a:gd name="T45" fmla="*/ 0 h 175"/>
                  <a:gd name="T46" fmla="*/ 0 w 114"/>
                  <a:gd name="T47" fmla="*/ 0 h 175"/>
                  <a:gd name="T48" fmla="*/ 0 w 114"/>
                  <a:gd name="T49" fmla="*/ 0 h 175"/>
                  <a:gd name="T50" fmla="*/ 1 w 114"/>
                  <a:gd name="T51" fmla="*/ 0 h 175"/>
                  <a:gd name="T52" fmla="*/ 1 w 114"/>
                  <a:gd name="T53" fmla="*/ 0 h 175"/>
                  <a:gd name="T54" fmla="*/ 1 w 114"/>
                  <a:gd name="T55" fmla="*/ 0 h 175"/>
                  <a:gd name="T56" fmla="*/ 1 w 114"/>
                  <a:gd name="T57" fmla="*/ 0 h 1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14"/>
                  <a:gd name="T88" fmla="*/ 0 h 175"/>
                  <a:gd name="T89" fmla="*/ 114 w 114"/>
                  <a:gd name="T90" fmla="*/ 175 h 17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14" h="175">
                    <a:moveTo>
                      <a:pt x="64" y="25"/>
                    </a:moveTo>
                    <a:lnTo>
                      <a:pt x="101" y="7"/>
                    </a:lnTo>
                    <a:lnTo>
                      <a:pt x="101" y="15"/>
                    </a:lnTo>
                    <a:lnTo>
                      <a:pt x="93" y="15"/>
                    </a:lnTo>
                    <a:lnTo>
                      <a:pt x="106" y="25"/>
                    </a:lnTo>
                    <a:lnTo>
                      <a:pt x="114" y="91"/>
                    </a:lnTo>
                    <a:lnTo>
                      <a:pt x="106" y="91"/>
                    </a:lnTo>
                    <a:lnTo>
                      <a:pt x="73" y="107"/>
                    </a:lnTo>
                    <a:lnTo>
                      <a:pt x="84" y="129"/>
                    </a:lnTo>
                    <a:lnTo>
                      <a:pt x="101" y="146"/>
                    </a:lnTo>
                    <a:lnTo>
                      <a:pt x="93" y="151"/>
                    </a:lnTo>
                    <a:lnTo>
                      <a:pt x="93" y="168"/>
                    </a:lnTo>
                    <a:lnTo>
                      <a:pt x="16" y="175"/>
                    </a:lnTo>
                    <a:lnTo>
                      <a:pt x="21" y="146"/>
                    </a:lnTo>
                    <a:lnTo>
                      <a:pt x="0" y="129"/>
                    </a:lnTo>
                    <a:lnTo>
                      <a:pt x="0" y="67"/>
                    </a:lnTo>
                    <a:lnTo>
                      <a:pt x="9" y="60"/>
                    </a:lnTo>
                    <a:lnTo>
                      <a:pt x="16" y="39"/>
                    </a:lnTo>
                    <a:lnTo>
                      <a:pt x="31" y="39"/>
                    </a:lnTo>
                    <a:lnTo>
                      <a:pt x="42" y="15"/>
                    </a:lnTo>
                    <a:lnTo>
                      <a:pt x="31" y="15"/>
                    </a:lnTo>
                    <a:lnTo>
                      <a:pt x="42" y="7"/>
                    </a:lnTo>
                    <a:lnTo>
                      <a:pt x="31" y="0"/>
                    </a:lnTo>
                    <a:lnTo>
                      <a:pt x="51" y="0"/>
                    </a:lnTo>
                    <a:lnTo>
                      <a:pt x="51" y="7"/>
                    </a:lnTo>
                    <a:lnTo>
                      <a:pt x="64" y="15"/>
                    </a:lnTo>
                    <a:lnTo>
                      <a:pt x="57" y="25"/>
                    </a:lnTo>
                    <a:lnTo>
                      <a:pt x="64" y="25"/>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33" name="Freeform 212">
                <a:extLst>
                  <a:ext uri="{FF2B5EF4-FFF2-40B4-BE49-F238E27FC236}">
                    <a16:creationId xmlns:a16="http://schemas.microsoft.com/office/drawing/2014/main" xmlns="" id="{9E2CB3D7-EF0D-4E99-B28C-CD576E60A972}"/>
                  </a:ext>
                </a:extLst>
              </p:cNvPr>
              <p:cNvSpPr>
                <a:spLocks/>
              </p:cNvSpPr>
              <p:nvPr/>
            </p:nvSpPr>
            <p:spPr bwMode="auto">
              <a:xfrm>
                <a:off x="4922757" y="2305051"/>
                <a:ext cx="6" cy="6"/>
              </a:xfrm>
              <a:custGeom>
                <a:avLst/>
                <a:gdLst>
                  <a:gd name="T0" fmla="*/ 0 w 26"/>
                  <a:gd name="T1" fmla="*/ 0 h 28"/>
                  <a:gd name="T2" fmla="*/ 0 w 26"/>
                  <a:gd name="T3" fmla="*/ 0 h 28"/>
                  <a:gd name="T4" fmla="*/ 0 w 26"/>
                  <a:gd name="T5" fmla="*/ 0 h 28"/>
                  <a:gd name="T6" fmla="*/ 0 w 26"/>
                  <a:gd name="T7" fmla="*/ 0 h 28"/>
                  <a:gd name="T8" fmla="*/ 0 w 26"/>
                  <a:gd name="T9" fmla="*/ 0 h 28"/>
                  <a:gd name="T10" fmla="*/ 0 w 26"/>
                  <a:gd name="T11" fmla="*/ 0 h 28"/>
                  <a:gd name="T12" fmla="*/ 0 60000 65536"/>
                  <a:gd name="T13" fmla="*/ 0 60000 65536"/>
                  <a:gd name="T14" fmla="*/ 0 60000 65536"/>
                  <a:gd name="T15" fmla="*/ 0 60000 65536"/>
                  <a:gd name="T16" fmla="*/ 0 60000 65536"/>
                  <a:gd name="T17" fmla="*/ 0 60000 65536"/>
                  <a:gd name="T18" fmla="*/ 0 w 26"/>
                  <a:gd name="T19" fmla="*/ 0 h 28"/>
                  <a:gd name="T20" fmla="*/ 26 w 26"/>
                  <a:gd name="T21" fmla="*/ 28 h 28"/>
                </a:gdLst>
                <a:ahLst/>
                <a:cxnLst>
                  <a:cxn ang="T12">
                    <a:pos x="T0" y="T1"/>
                  </a:cxn>
                  <a:cxn ang="T13">
                    <a:pos x="T2" y="T3"/>
                  </a:cxn>
                  <a:cxn ang="T14">
                    <a:pos x="T4" y="T5"/>
                  </a:cxn>
                  <a:cxn ang="T15">
                    <a:pos x="T6" y="T7"/>
                  </a:cxn>
                  <a:cxn ang="T16">
                    <a:pos x="T8" y="T9"/>
                  </a:cxn>
                  <a:cxn ang="T17">
                    <a:pos x="T10" y="T11"/>
                  </a:cxn>
                </a:cxnLst>
                <a:rect l="T18" t="T19" r="T20" b="T21"/>
                <a:pathLst>
                  <a:path w="26" h="28">
                    <a:moveTo>
                      <a:pt x="0" y="0"/>
                    </a:moveTo>
                    <a:lnTo>
                      <a:pt x="0" y="28"/>
                    </a:lnTo>
                    <a:lnTo>
                      <a:pt x="26" y="0"/>
                    </a:lnTo>
                    <a:lnTo>
                      <a:pt x="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grpSp>
          <p:nvGrpSpPr>
            <p:cNvPr id="400" name="S_GBR">
              <a:extLst>
                <a:ext uri="{FF2B5EF4-FFF2-40B4-BE49-F238E27FC236}">
                  <a16:creationId xmlns:a16="http://schemas.microsoft.com/office/drawing/2014/main" xmlns="" id="{99F36B06-ECD1-4B17-BF69-839D996D08F1}"/>
                </a:ext>
              </a:extLst>
            </p:cNvPr>
            <p:cNvGrpSpPr>
              <a:grpSpLocks/>
            </p:cNvGrpSpPr>
            <p:nvPr/>
          </p:nvGrpSpPr>
          <p:grpSpPr bwMode="auto">
            <a:xfrm>
              <a:off x="2922814" y="2114550"/>
              <a:ext cx="1994304" cy="4219575"/>
              <a:chOff x="2788740" y="2114550"/>
              <a:chExt cx="208" cy="443"/>
            </a:xfrm>
            <a:solidFill>
              <a:schemeClr val="bg1">
                <a:lumMod val="75000"/>
              </a:schemeClr>
            </a:solidFill>
          </p:grpSpPr>
          <p:sp>
            <p:nvSpPr>
              <p:cNvPr id="428" name="Freeform 197">
                <a:extLst>
                  <a:ext uri="{FF2B5EF4-FFF2-40B4-BE49-F238E27FC236}">
                    <a16:creationId xmlns:a16="http://schemas.microsoft.com/office/drawing/2014/main" xmlns="" id="{E832557C-126F-477A-9194-EC0ACC3A23B7}"/>
                  </a:ext>
                </a:extLst>
              </p:cNvPr>
              <p:cNvSpPr>
                <a:spLocks/>
              </p:cNvSpPr>
              <p:nvPr/>
            </p:nvSpPr>
            <p:spPr bwMode="auto">
              <a:xfrm>
                <a:off x="2788920" y="2114567"/>
                <a:ext cx="9" cy="9"/>
              </a:xfrm>
              <a:custGeom>
                <a:avLst/>
                <a:gdLst>
                  <a:gd name="T0" fmla="*/ 0 w 38"/>
                  <a:gd name="T1" fmla="*/ 0 h 42"/>
                  <a:gd name="T2" fmla="*/ 0 w 38"/>
                  <a:gd name="T3" fmla="*/ 0 h 42"/>
                  <a:gd name="T4" fmla="*/ 0 w 38"/>
                  <a:gd name="T5" fmla="*/ 0 h 42"/>
                  <a:gd name="T6" fmla="*/ 0 w 38"/>
                  <a:gd name="T7" fmla="*/ 0 h 42"/>
                  <a:gd name="T8" fmla="*/ 0 w 38"/>
                  <a:gd name="T9" fmla="*/ 0 h 42"/>
                  <a:gd name="T10" fmla="*/ 0 w 38"/>
                  <a:gd name="T11" fmla="*/ 0 h 42"/>
                  <a:gd name="T12" fmla="*/ 0 w 38"/>
                  <a:gd name="T13" fmla="*/ 0 h 42"/>
                  <a:gd name="T14" fmla="*/ 0 w 38"/>
                  <a:gd name="T15" fmla="*/ 0 h 42"/>
                  <a:gd name="T16" fmla="*/ 0 w 38"/>
                  <a:gd name="T17" fmla="*/ 0 h 42"/>
                  <a:gd name="T18" fmla="*/ 0 w 38"/>
                  <a:gd name="T19" fmla="*/ 0 h 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8"/>
                  <a:gd name="T31" fmla="*/ 0 h 42"/>
                  <a:gd name="T32" fmla="*/ 38 w 38"/>
                  <a:gd name="T33" fmla="*/ 42 h 4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8" h="42">
                    <a:moveTo>
                      <a:pt x="30" y="42"/>
                    </a:moveTo>
                    <a:lnTo>
                      <a:pt x="30" y="32"/>
                    </a:lnTo>
                    <a:lnTo>
                      <a:pt x="8" y="32"/>
                    </a:lnTo>
                    <a:lnTo>
                      <a:pt x="0" y="25"/>
                    </a:lnTo>
                    <a:lnTo>
                      <a:pt x="8" y="0"/>
                    </a:lnTo>
                    <a:lnTo>
                      <a:pt x="30" y="19"/>
                    </a:lnTo>
                    <a:lnTo>
                      <a:pt x="38" y="32"/>
                    </a:lnTo>
                    <a:lnTo>
                      <a:pt x="30" y="42"/>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nvGrpSpPr>
              <p:cNvPr id="429" name="S_GBR">
                <a:extLst>
                  <a:ext uri="{FF2B5EF4-FFF2-40B4-BE49-F238E27FC236}">
                    <a16:creationId xmlns:a16="http://schemas.microsoft.com/office/drawing/2014/main" xmlns="" id="{1EE5254B-F758-4C3E-AB58-8598F9EA7384}"/>
                  </a:ext>
                </a:extLst>
              </p:cNvPr>
              <p:cNvGrpSpPr>
                <a:grpSpLocks/>
              </p:cNvGrpSpPr>
              <p:nvPr/>
            </p:nvGrpSpPr>
            <p:grpSpPr bwMode="auto">
              <a:xfrm>
                <a:off x="2788740" y="2114550"/>
                <a:ext cx="208" cy="443"/>
                <a:chOff x="2788740" y="2114550"/>
                <a:chExt cx="208" cy="443"/>
              </a:xfrm>
              <a:grpFill/>
            </p:grpSpPr>
            <p:sp>
              <p:nvSpPr>
                <p:cNvPr id="430" name="Freeform 42">
                  <a:extLst>
                    <a:ext uri="{FF2B5EF4-FFF2-40B4-BE49-F238E27FC236}">
                      <a16:creationId xmlns:a16="http://schemas.microsoft.com/office/drawing/2014/main" xmlns="" id="{9715A043-8B52-4E1F-8C0D-E37A5BFBED6F}"/>
                    </a:ext>
                  </a:extLst>
                </p:cNvPr>
                <p:cNvSpPr>
                  <a:spLocks/>
                </p:cNvSpPr>
                <p:nvPr/>
              </p:nvSpPr>
              <p:spPr bwMode="auto">
                <a:xfrm>
                  <a:off x="2788740" y="2114977"/>
                  <a:ext cx="11" cy="16"/>
                </a:xfrm>
                <a:custGeom>
                  <a:avLst/>
                  <a:gdLst>
                    <a:gd name="T0" fmla="*/ 0 w 50"/>
                    <a:gd name="T1" fmla="*/ 1 h 72"/>
                    <a:gd name="T2" fmla="*/ 0 w 50"/>
                    <a:gd name="T3" fmla="*/ 0 h 72"/>
                    <a:gd name="T4" fmla="*/ 0 w 50"/>
                    <a:gd name="T5" fmla="*/ 0 h 72"/>
                    <a:gd name="T6" fmla="*/ 0 w 50"/>
                    <a:gd name="T7" fmla="*/ 0 h 72"/>
                    <a:gd name="T8" fmla="*/ 0 w 50"/>
                    <a:gd name="T9" fmla="*/ 1 h 72"/>
                    <a:gd name="T10" fmla="*/ 0 w 50"/>
                    <a:gd name="T11" fmla="*/ 1 h 72"/>
                    <a:gd name="T12" fmla="*/ 0 w 50"/>
                    <a:gd name="T13" fmla="*/ 1 h 72"/>
                    <a:gd name="T14" fmla="*/ 0 w 50"/>
                    <a:gd name="T15" fmla="*/ 1 h 72"/>
                    <a:gd name="T16" fmla="*/ 0 w 50"/>
                    <a:gd name="T17" fmla="*/ 1 h 72"/>
                    <a:gd name="T18" fmla="*/ 0 w 50"/>
                    <a:gd name="T19" fmla="*/ 1 h 72"/>
                    <a:gd name="T20" fmla="*/ 0 w 50"/>
                    <a:gd name="T21" fmla="*/ 1 h 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0"/>
                    <a:gd name="T34" fmla="*/ 0 h 72"/>
                    <a:gd name="T35" fmla="*/ 50 w 50"/>
                    <a:gd name="T36" fmla="*/ 72 h 7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0" h="72">
                      <a:moveTo>
                        <a:pt x="0" y="52"/>
                      </a:moveTo>
                      <a:lnTo>
                        <a:pt x="0" y="0"/>
                      </a:lnTo>
                      <a:lnTo>
                        <a:pt x="9" y="22"/>
                      </a:lnTo>
                      <a:lnTo>
                        <a:pt x="35" y="45"/>
                      </a:lnTo>
                      <a:lnTo>
                        <a:pt x="50" y="52"/>
                      </a:lnTo>
                      <a:lnTo>
                        <a:pt x="44" y="59"/>
                      </a:lnTo>
                      <a:lnTo>
                        <a:pt x="14" y="67"/>
                      </a:lnTo>
                      <a:lnTo>
                        <a:pt x="9" y="72"/>
                      </a:lnTo>
                      <a:lnTo>
                        <a:pt x="0" y="52"/>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31" name="Freeform 213">
                  <a:extLst>
                    <a:ext uri="{FF2B5EF4-FFF2-40B4-BE49-F238E27FC236}">
                      <a16:creationId xmlns:a16="http://schemas.microsoft.com/office/drawing/2014/main" xmlns="" id="{01C80E61-1D3E-4BBA-813F-C1BB9976366F}"/>
                    </a:ext>
                  </a:extLst>
                </p:cNvPr>
                <p:cNvSpPr>
                  <a:spLocks/>
                </p:cNvSpPr>
                <p:nvPr/>
              </p:nvSpPr>
              <p:spPr bwMode="auto">
                <a:xfrm>
                  <a:off x="2788923" y="2114550"/>
                  <a:ext cx="25" cy="46"/>
                </a:xfrm>
                <a:custGeom>
                  <a:avLst/>
                  <a:gdLst>
                    <a:gd name="T0" fmla="*/ 0 w 114"/>
                    <a:gd name="T1" fmla="*/ 2 h 213"/>
                    <a:gd name="T2" fmla="*/ 0 w 114"/>
                    <a:gd name="T3" fmla="*/ 2 h 213"/>
                    <a:gd name="T4" fmla="*/ 0 w 114"/>
                    <a:gd name="T5" fmla="*/ 2 h 213"/>
                    <a:gd name="T6" fmla="*/ 0 w 114"/>
                    <a:gd name="T7" fmla="*/ 2 h 213"/>
                    <a:gd name="T8" fmla="*/ 1 w 114"/>
                    <a:gd name="T9" fmla="*/ 2 h 213"/>
                    <a:gd name="T10" fmla="*/ 1 w 114"/>
                    <a:gd name="T11" fmla="*/ 2 h 213"/>
                    <a:gd name="T12" fmla="*/ 1 w 114"/>
                    <a:gd name="T13" fmla="*/ 2 h 213"/>
                    <a:gd name="T14" fmla="*/ 1 w 114"/>
                    <a:gd name="T15" fmla="*/ 2 h 213"/>
                    <a:gd name="T16" fmla="*/ 1 w 114"/>
                    <a:gd name="T17" fmla="*/ 2 h 213"/>
                    <a:gd name="T18" fmla="*/ 1 w 114"/>
                    <a:gd name="T19" fmla="*/ 2 h 213"/>
                    <a:gd name="T20" fmla="*/ 1 w 114"/>
                    <a:gd name="T21" fmla="*/ 2 h 213"/>
                    <a:gd name="T22" fmla="*/ 1 w 114"/>
                    <a:gd name="T23" fmla="*/ 2 h 213"/>
                    <a:gd name="T24" fmla="*/ 1 w 114"/>
                    <a:gd name="T25" fmla="*/ 2 h 213"/>
                    <a:gd name="T26" fmla="*/ 1 w 114"/>
                    <a:gd name="T27" fmla="*/ 1 h 213"/>
                    <a:gd name="T28" fmla="*/ 1 w 114"/>
                    <a:gd name="T29" fmla="*/ 1 h 213"/>
                    <a:gd name="T30" fmla="*/ 1 w 114"/>
                    <a:gd name="T31" fmla="*/ 1 h 213"/>
                    <a:gd name="T32" fmla="*/ 1 w 114"/>
                    <a:gd name="T33" fmla="*/ 1 h 213"/>
                    <a:gd name="T34" fmla="*/ 1 w 114"/>
                    <a:gd name="T35" fmla="*/ 1 h 213"/>
                    <a:gd name="T36" fmla="*/ 0 w 114"/>
                    <a:gd name="T37" fmla="*/ 1 h 213"/>
                    <a:gd name="T38" fmla="*/ 1 w 114"/>
                    <a:gd name="T39" fmla="*/ 0 h 213"/>
                    <a:gd name="T40" fmla="*/ 1 w 114"/>
                    <a:gd name="T41" fmla="*/ 0 h 213"/>
                    <a:gd name="T42" fmla="*/ 0 w 114"/>
                    <a:gd name="T43" fmla="*/ 0 h 213"/>
                    <a:gd name="T44" fmla="*/ 0 w 114"/>
                    <a:gd name="T45" fmla="*/ 0 h 213"/>
                    <a:gd name="T46" fmla="*/ 1 w 114"/>
                    <a:gd name="T47" fmla="*/ 0 h 213"/>
                    <a:gd name="T48" fmla="*/ 0 w 114"/>
                    <a:gd name="T49" fmla="*/ 0 h 213"/>
                    <a:gd name="T50" fmla="*/ 0 w 114"/>
                    <a:gd name="T51" fmla="*/ 0 h 213"/>
                    <a:gd name="T52" fmla="*/ 0 w 114"/>
                    <a:gd name="T53" fmla="*/ 0 h 213"/>
                    <a:gd name="T54" fmla="*/ 0 w 114"/>
                    <a:gd name="T55" fmla="*/ 0 h 213"/>
                    <a:gd name="T56" fmla="*/ 0 w 114"/>
                    <a:gd name="T57" fmla="*/ 0 h 213"/>
                    <a:gd name="T58" fmla="*/ 0 w 114"/>
                    <a:gd name="T59" fmla="*/ 1 h 213"/>
                    <a:gd name="T60" fmla="*/ 0 w 114"/>
                    <a:gd name="T61" fmla="*/ 1 h 213"/>
                    <a:gd name="T62" fmla="*/ 0 w 114"/>
                    <a:gd name="T63" fmla="*/ 1 h 213"/>
                    <a:gd name="T64" fmla="*/ 0 w 114"/>
                    <a:gd name="T65" fmla="*/ 1 h 213"/>
                    <a:gd name="T66" fmla="*/ 0 w 114"/>
                    <a:gd name="T67" fmla="*/ 1 h 213"/>
                    <a:gd name="T68" fmla="*/ 0 w 114"/>
                    <a:gd name="T69" fmla="*/ 1 h 213"/>
                    <a:gd name="T70" fmla="*/ 0 w 114"/>
                    <a:gd name="T71" fmla="*/ 1 h 213"/>
                    <a:gd name="T72" fmla="*/ 0 w 114"/>
                    <a:gd name="T73" fmla="*/ 1 h 213"/>
                    <a:gd name="T74" fmla="*/ 0 w 114"/>
                    <a:gd name="T75" fmla="*/ 1 h 213"/>
                    <a:gd name="T76" fmla="*/ 0 w 114"/>
                    <a:gd name="T77" fmla="*/ 1 h 213"/>
                    <a:gd name="T78" fmla="*/ 1 w 114"/>
                    <a:gd name="T79" fmla="*/ 1 h 213"/>
                    <a:gd name="T80" fmla="*/ 1 w 114"/>
                    <a:gd name="T81" fmla="*/ 1 h 213"/>
                    <a:gd name="T82" fmla="*/ 0 w 114"/>
                    <a:gd name="T83" fmla="*/ 1 h 213"/>
                    <a:gd name="T84" fmla="*/ 0 w 114"/>
                    <a:gd name="T85" fmla="*/ 1 h 213"/>
                    <a:gd name="T86" fmla="*/ 0 w 114"/>
                    <a:gd name="T87" fmla="*/ 2 h 213"/>
                    <a:gd name="T88" fmla="*/ 0 w 114"/>
                    <a:gd name="T89" fmla="*/ 2 h 213"/>
                    <a:gd name="T90" fmla="*/ 0 w 114"/>
                    <a:gd name="T91" fmla="*/ 2 h 213"/>
                    <a:gd name="T92" fmla="*/ 0 w 114"/>
                    <a:gd name="T93" fmla="*/ 2 h 213"/>
                    <a:gd name="T94" fmla="*/ 0 w 114"/>
                    <a:gd name="T95" fmla="*/ 2 h 213"/>
                    <a:gd name="T96" fmla="*/ 0 w 114"/>
                    <a:gd name="T97" fmla="*/ 2 h 213"/>
                    <a:gd name="T98" fmla="*/ 0 w 114"/>
                    <a:gd name="T99" fmla="*/ 2 h 213"/>
                    <a:gd name="T100" fmla="*/ 1 w 114"/>
                    <a:gd name="T101" fmla="*/ 2 h 213"/>
                    <a:gd name="T102" fmla="*/ 1 w 114"/>
                    <a:gd name="T103" fmla="*/ 2 h 213"/>
                    <a:gd name="T104" fmla="*/ 0 w 114"/>
                    <a:gd name="T105" fmla="*/ 2 h 213"/>
                    <a:gd name="T106" fmla="*/ 0 w 114"/>
                    <a:gd name="T107" fmla="*/ 2 h 213"/>
                    <a:gd name="T108" fmla="*/ 0 w 114"/>
                    <a:gd name="T109" fmla="*/ 2 h 213"/>
                    <a:gd name="T110" fmla="*/ 0 w 114"/>
                    <a:gd name="T111" fmla="*/ 2 h 21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4"/>
                    <a:gd name="T169" fmla="*/ 0 h 213"/>
                    <a:gd name="T170" fmla="*/ 114 w 114"/>
                    <a:gd name="T171" fmla="*/ 213 h 213"/>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4" h="213">
                      <a:moveTo>
                        <a:pt x="24" y="213"/>
                      </a:moveTo>
                      <a:lnTo>
                        <a:pt x="29" y="198"/>
                      </a:lnTo>
                      <a:lnTo>
                        <a:pt x="44" y="213"/>
                      </a:lnTo>
                      <a:lnTo>
                        <a:pt x="44" y="198"/>
                      </a:lnTo>
                      <a:lnTo>
                        <a:pt x="61" y="191"/>
                      </a:lnTo>
                      <a:lnTo>
                        <a:pt x="67" y="198"/>
                      </a:lnTo>
                      <a:lnTo>
                        <a:pt x="74" y="191"/>
                      </a:lnTo>
                      <a:lnTo>
                        <a:pt x="107" y="191"/>
                      </a:lnTo>
                      <a:lnTo>
                        <a:pt x="114" y="183"/>
                      </a:lnTo>
                      <a:lnTo>
                        <a:pt x="102" y="183"/>
                      </a:lnTo>
                      <a:lnTo>
                        <a:pt x="114" y="154"/>
                      </a:lnTo>
                      <a:lnTo>
                        <a:pt x="107" y="149"/>
                      </a:lnTo>
                      <a:lnTo>
                        <a:pt x="87" y="149"/>
                      </a:lnTo>
                      <a:lnTo>
                        <a:pt x="102" y="141"/>
                      </a:lnTo>
                      <a:lnTo>
                        <a:pt x="102" y="133"/>
                      </a:lnTo>
                      <a:lnTo>
                        <a:pt x="87" y="109"/>
                      </a:lnTo>
                      <a:lnTo>
                        <a:pt x="81" y="102"/>
                      </a:lnTo>
                      <a:lnTo>
                        <a:pt x="67" y="74"/>
                      </a:lnTo>
                      <a:lnTo>
                        <a:pt x="44" y="65"/>
                      </a:lnTo>
                      <a:lnTo>
                        <a:pt x="74" y="30"/>
                      </a:lnTo>
                      <a:lnTo>
                        <a:pt x="67" y="22"/>
                      </a:lnTo>
                      <a:lnTo>
                        <a:pt x="37" y="30"/>
                      </a:lnTo>
                      <a:lnTo>
                        <a:pt x="37" y="13"/>
                      </a:lnTo>
                      <a:lnTo>
                        <a:pt x="61" y="0"/>
                      </a:lnTo>
                      <a:lnTo>
                        <a:pt x="29" y="0"/>
                      </a:lnTo>
                      <a:lnTo>
                        <a:pt x="17" y="30"/>
                      </a:lnTo>
                      <a:lnTo>
                        <a:pt x="0" y="30"/>
                      </a:lnTo>
                      <a:lnTo>
                        <a:pt x="17" y="35"/>
                      </a:lnTo>
                      <a:lnTo>
                        <a:pt x="24" y="35"/>
                      </a:lnTo>
                      <a:lnTo>
                        <a:pt x="17" y="59"/>
                      </a:lnTo>
                      <a:lnTo>
                        <a:pt x="24" y="59"/>
                      </a:lnTo>
                      <a:lnTo>
                        <a:pt x="24" y="65"/>
                      </a:lnTo>
                      <a:lnTo>
                        <a:pt x="17" y="74"/>
                      </a:lnTo>
                      <a:lnTo>
                        <a:pt x="24" y="74"/>
                      </a:lnTo>
                      <a:lnTo>
                        <a:pt x="29" y="82"/>
                      </a:lnTo>
                      <a:lnTo>
                        <a:pt x="24" y="96"/>
                      </a:lnTo>
                      <a:lnTo>
                        <a:pt x="29" y="102"/>
                      </a:lnTo>
                      <a:lnTo>
                        <a:pt x="44" y="96"/>
                      </a:lnTo>
                      <a:lnTo>
                        <a:pt x="44" y="109"/>
                      </a:lnTo>
                      <a:lnTo>
                        <a:pt x="61" y="109"/>
                      </a:lnTo>
                      <a:lnTo>
                        <a:pt x="61" y="133"/>
                      </a:lnTo>
                      <a:lnTo>
                        <a:pt x="29" y="133"/>
                      </a:lnTo>
                      <a:lnTo>
                        <a:pt x="37" y="141"/>
                      </a:lnTo>
                      <a:lnTo>
                        <a:pt x="29" y="149"/>
                      </a:lnTo>
                      <a:lnTo>
                        <a:pt x="37" y="149"/>
                      </a:lnTo>
                      <a:lnTo>
                        <a:pt x="37" y="154"/>
                      </a:lnTo>
                      <a:lnTo>
                        <a:pt x="24" y="161"/>
                      </a:lnTo>
                      <a:lnTo>
                        <a:pt x="29" y="175"/>
                      </a:lnTo>
                      <a:lnTo>
                        <a:pt x="37" y="175"/>
                      </a:lnTo>
                      <a:lnTo>
                        <a:pt x="44" y="183"/>
                      </a:lnTo>
                      <a:lnTo>
                        <a:pt x="61" y="175"/>
                      </a:lnTo>
                      <a:lnTo>
                        <a:pt x="61" y="183"/>
                      </a:lnTo>
                      <a:lnTo>
                        <a:pt x="37" y="183"/>
                      </a:lnTo>
                      <a:lnTo>
                        <a:pt x="24" y="213"/>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grpSp>
        <p:grpSp>
          <p:nvGrpSpPr>
            <p:cNvPr id="401" name="S_FRA">
              <a:extLst>
                <a:ext uri="{FF2B5EF4-FFF2-40B4-BE49-F238E27FC236}">
                  <a16:creationId xmlns:a16="http://schemas.microsoft.com/office/drawing/2014/main" xmlns="" id="{6F993EE5-F9E6-4C33-8521-4A1AEE555F7F}"/>
                </a:ext>
              </a:extLst>
            </p:cNvPr>
            <p:cNvGrpSpPr>
              <a:grpSpLocks/>
            </p:cNvGrpSpPr>
            <p:nvPr/>
          </p:nvGrpSpPr>
          <p:grpSpPr bwMode="auto">
            <a:xfrm>
              <a:off x="4612232" y="2495550"/>
              <a:ext cx="424378" cy="438150"/>
              <a:chOff x="4612232" y="2495550"/>
              <a:chExt cx="44" cy="46"/>
            </a:xfrm>
            <a:solidFill>
              <a:schemeClr val="bg1">
                <a:lumMod val="75000"/>
              </a:schemeClr>
            </a:solidFill>
          </p:grpSpPr>
          <p:sp>
            <p:nvSpPr>
              <p:cNvPr id="426" name="Freeform 205">
                <a:extLst>
                  <a:ext uri="{FF2B5EF4-FFF2-40B4-BE49-F238E27FC236}">
                    <a16:creationId xmlns:a16="http://schemas.microsoft.com/office/drawing/2014/main" xmlns="" id="{7ED5ECB2-C00B-449C-8754-367DB55EFC1D}"/>
                  </a:ext>
                </a:extLst>
              </p:cNvPr>
              <p:cNvSpPr>
                <a:spLocks/>
              </p:cNvSpPr>
              <p:nvPr/>
            </p:nvSpPr>
            <p:spPr bwMode="auto">
              <a:xfrm>
                <a:off x="4612232" y="2495550"/>
                <a:ext cx="37" cy="40"/>
              </a:xfrm>
              <a:custGeom>
                <a:avLst/>
                <a:gdLst>
                  <a:gd name="T0" fmla="*/ 1 w 172"/>
                  <a:gd name="T1" fmla="*/ 0 h 185"/>
                  <a:gd name="T2" fmla="*/ 1 w 172"/>
                  <a:gd name="T3" fmla="*/ 0 h 185"/>
                  <a:gd name="T4" fmla="*/ 1 w 172"/>
                  <a:gd name="T5" fmla="*/ 0 h 185"/>
                  <a:gd name="T6" fmla="*/ 1 w 172"/>
                  <a:gd name="T7" fmla="*/ 0 h 185"/>
                  <a:gd name="T8" fmla="*/ 0 w 172"/>
                  <a:gd name="T9" fmla="*/ 0 h 185"/>
                  <a:gd name="T10" fmla="*/ 0 w 172"/>
                  <a:gd name="T11" fmla="*/ 0 h 185"/>
                  <a:gd name="T12" fmla="*/ 0 w 172"/>
                  <a:gd name="T13" fmla="*/ 0 h 185"/>
                  <a:gd name="T14" fmla="*/ 0 w 172"/>
                  <a:gd name="T15" fmla="*/ 1 h 185"/>
                  <a:gd name="T16" fmla="*/ 0 w 172"/>
                  <a:gd name="T17" fmla="*/ 1 h 185"/>
                  <a:gd name="T18" fmla="*/ 0 w 172"/>
                  <a:gd name="T19" fmla="*/ 1 h 185"/>
                  <a:gd name="T20" fmla="*/ 0 w 172"/>
                  <a:gd name="T21" fmla="*/ 1 h 185"/>
                  <a:gd name="T22" fmla="*/ 0 w 172"/>
                  <a:gd name="T23" fmla="*/ 1 h 185"/>
                  <a:gd name="T24" fmla="*/ 0 w 172"/>
                  <a:gd name="T25" fmla="*/ 1 h 185"/>
                  <a:gd name="T26" fmla="*/ 0 w 172"/>
                  <a:gd name="T27" fmla="*/ 1 h 185"/>
                  <a:gd name="T28" fmla="*/ 0 w 172"/>
                  <a:gd name="T29" fmla="*/ 2 h 185"/>
                  <a:gd name="T30" fmla="*/ 1 w 172"/>
                  <a:gd name="T31" fmla="*/ 2 h 185"/>
                  <a:gd name="T32" fmla="*/ 1 w 172"/>
                  <a:gd name="T33" fmla="*/ 2 h 185"/>
                  <a:gd name="T34" fmla="*/ 1 w 172"/>
                  <a:gd name="T35" fmla="*/ 2 h 185"/>
                  <a:gd name="T36" fmla="*/ 1 w 172"/>
                  <a:gd name="T37" fmla="*/ 2 h 185"/>
                  <a:gd name="T38" fmla="*/ 2 w 172"/>
                  <a:gd name="T39" fmla="*/ 2 h 185"/>
                  <a:gd name="T40" fmla="*/ 2 w 172"/>
                  <a:gd name="T41" fmla="*/ 2 h 185"/>
                  <a:gd name="T42" fmla="*/ 2 w 172"/>
                  <a:gd name="T43" fmla="*/ 2 h 185"/>
                  <a:gd name="T44" fmla="*/ 2 w 172"/>
                  <a:gd name="T45" fmla="*/ 1 h 185"/>
                  <a:gd name="T46" fmla="*/ 2 w 172"/>
                  <a:gd name="T47" fmla="*/ 1 h 185"/>
                  <a:gd name="T48" fmla="*/ 2 w 172"/>
                  <a:gd name="T49" fmla="*/ 1 h 185"/>
                  <a:gd name="T50" fmla="*/ 2 w 172"/>
                  <a:gd name="T51" fmla="*/ 1 h 185"/>
                  <a:gd name="T52" fmla="*/ 2 w 172"/>
                  <a:gd name="T53" fmla="*/ 1 h 185"/>
                  <a:gd name="T54" fmla="*/ 2 w 172"/>
                  <a:gd name="T55" fmla="*/ 1 h 185"/>
                  <a:gd name="T56" fmla="*/ 2 w 172"/>
                  <a:gd name="T57" fmla="*/ 1 h 185"/>
                  <a:gd name="T58" fmla="*/ 2 w 172"/>
                  <a:gd name="T59" fmla="*/ 0 h 185"/>
                  <a:gd name="T60" fmla="*/ 1 w 172"/>
                  <a:gd name="T61" fmla="*/ 0 h 185"/>
                  <a:gd name="T62" fmla="*/ 1 w 172"/>
                  <a:gd name="T63" fmla="*/ 0 h 185"/>
                  <a:gd name="T64" fmla="*/ 1 w 172"/>
                  <a:gd name="T65" fmla="*/ 0 h 185"/>
                  <a:gd name="T66" fmla="*/ 1 w 172"/>
                  <a:gd name="T67" fmla="*/ 0 h 185"/>
                  <a:gd name="T68" fmla="*/ 1 w 172"/>
                  <a:gd name="T69" fmla="*/ 0 h 185"/>
                  <a:gd name="T70" fmla="*/ 1 w 172"/>
                  <a:gd name="T71" fmla="*/ 0 h 185"/>
                  <a:gd name="T72" fmla="*/ 1 w 172"/>
                  <a:gd name="T73" fmla="*/ 0 h 185"/>
                  <a:gd name="T74" fmla="*/ 1 w 172"/>
                  <a:gd name="T75" fmla="*/ 0 h 18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72"/>
                  <a:gd name="T115" fmla="*/ 0 h 185"/>
                  <a:gd name="T116" fmla="*/ 172 w 172"/>
                  <a:gd name="T117" fmla="*/ 185 h 185"/>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72" h="185">
                    <a:moveTo>
                      <a:pt x="102" y="0"/>
                    </a:moveTo>
                    <a:lnTo>
                      <a:pt x="87" y="8"/>
                    </a:lnTo>
                    <a:lnTo>
                      <a:pt x="87" y="32"/>
                    </a:lnTo>
                    <a:lnTo>
                      <a:pt x="58" y="47"/>
                    </a:lnTo>
                    <a:lnTo>
                      <a:pt x="52" y="47"/>
                    </a:lnTo>
                    <a:lnTo>
                      <a:pt x="45" y="39"/>
                    </a:lnTo>
                    <a:lnTo>
                      <a:pt x="37" y="39"/>
                    </a:lnTo>
                    <a:lnTo>
                      <a:pt x="45" y="54"/>
                    </a:lnTo>
                    <a:lnTo>
                      <a:pt x="30" y="62"/>
                    </a:lnTo>
                    <a:lnTo>
                      <a:pt x="30" y="54"/>
                    </a:lnTo>
                    <a:lnTo>
                      <a:pt x="0" y="62"/>
                    </a:lnTo>
                    <a:lnTo>
                      <a:pt x="0" y="76"/>
                    </a:lnTo>
                    <a:lnTo>
                      <a:pt x="37" y="84"/>
                    </a:lnTo>
                    <a:lnTo>
                      <a:pt x="52" y="106"/>
                    </a:lnTo>
                    <a:lnTo>
                      <a:pt x="45" y="168"/>
                    </a:lnTo>
                    <a:lnTo>
                      <a:pt x="58" y="178"/>
                    </a:lnTo>
                    <a:lnTo>
                      <a:pt x="102" y="185"/>
                    </a:lnTo>
                    <a:lnTo>
                      <a:pt x="102" y="178"/>
                    </a:lnTo>
                    <a:lnTo>
                      <a:pt x="124" y="168"/>
                    </a:lnTo>
                    <a:lnTo>
                      <a:pt x="150" y="178"/>
                    </a:lnTo>
                    <a:lnTo>
                      <a:pt x="161" y="178"/>
                    </a:lnTo>
                    <a:lnTo>
                      <a:pt x="166" y="160"/>
                    </a:lnTo>
                    <a:lnTo>
                      <a:pt x="161" y="138"/>
                    </a:lnTo>
                    <a:lnTo>
                      <a:pt x="161" y="101"/>
                    </a:lnTo>
                    <a:lnTo>
                      <a:pt x="150" y="106"/>
                    </a:lnTo>
                    <a:lnTo>
                      <a:pt x="150" y="101"/>
                    </a:lnTo>
                    <a:lnTo>
                      <a:pt x="161" y="84"/>
                    </a:lnTo>
                    <a:lnTo>
                      <a:pt x="166" y="84"/>
                    </a:lnTo>
                    <a:lnTo>
                      <a:pt x="172" y="54"/>
                    </a:lnTo>
                    <a:lnTo>
                      <a:pt x="150" y="39"/>
                    </a:lnTo>
                    <a:lnTo>
                      <a:pt x="130" y="39"/>
                    </a:lnTo>
                    <a:lnTo>
                      <a:pt x="130" y="32"/>
                    </a:lnTo>
                    <a:lnTo>
                      <a:pt x="124" y="32"/>
                    </a:lnTo>
                    <a:lnTo>
                      <a:pt x="124" y="15"/>
                    </a:lnTo>
                    <a:lnTo>
                      <a:pt x="102" y="8"/>
                    </a:lnTo>
                    <a:lnTo>
                      <a:pt x="102"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27" name="Freeform 214">
                <a:extLst>
                  <a:ext uri="{FF2B5EF4-FFF2-40B4-BE49-F238E27FC236}">
                    <a16:creationId xmlns:a16="http://schemas.microsoft.com/office/drawing/2014/main" xmlns="" id="{6F94FF82-71A0-437B-9D03-37D85CBD5864}"/>
                  </a:ext>
                </a:extLst>
              </p:cNvPr>
              <p:cNvSpPr>
                <a:spLocks/>
              </p:cNvSpPr>
              <p:nvPr/>
            </p:nvSpPr>
            <p:spPr bwMode="auto">
              <a:xfrm>
                <a:off x="4612271" y="2495588"/>
                <a:ext cx="5" cy="8"/>
              </a:xfrm>
              <a:custGeom>
                <a:avLst/>
                <a:gdLst>
                  <a:gd name="T0" fmla="*/ 0 w 23"/>
                  <a:gd name="T1" fmla="*/ 0 h 38"/>
                  <a:gd name="T2" fmla="*/ 0 w 23"/>
                  <a:gd name="T3" fmla="*/ 0 h 38"/>
                  <a:gd name="T4" fmla="*/ 0 w 23"/>
                  <a:gd name="T5" fmla="*/ 0 h 38"/>
                  <a:gd name="T6" fmla="*/ 0 w 23"/>
                  <a:gd name="T7" fmla="*/ 0 h 38"/>
                  <a:gd name="T8" fmla="*/ 0 w 23"/>
                  <a:gd name="T9" fmla="*/ 0 h 38"/>
                  <a:gd name="T10" fmla="*/ 0 w 23"/>
                  <a:gd name="T11" fmla="*/ 0 h 38"/>
                  <a:gd name="T12" fmla="*/ 0 w 23"/>
                  <a:gd name="T13" fmla="*/ 0 h 38"/>
                  <a:gd name="T14" fmla="*/ 0 60000 65536"/>
                  <a:gd name="T15" fmla="*/ 0 60000 65536"/>
                  <a:gd name="T16" fmla="*/ 0 60000 65536"/>
                  <a:gd name="T17" fmla="*/ 0 60000 65536"/>
                  <a:gd name="T18" fmla="*/ 0 60000 65536"/>
                  <a:gd name="T19" fmla="*/ 0 60000 65536"/>
                  <a:gd name="T20" fmla="*/ 0 60000 65536"/>
                  <a:gd name="T21" fmla="*/ 0 w 23"/>
                  <a:gd name="T22" fmla="*/ 0 h 38"/>
                  <a:gd name="T23" fmla="*/ 23 w 23"/>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 h="38">
                    <a:moveTo>
                      <a:pt x="0" y="7"/>
                    </a:moveTo>
                    <a:lnTo>
                      <a:pt x="0" y="30"/>
                    </a:lnTo>
                    <a:lnTo>
                      <a:pt x="23" y="38"/>
                    </a:lnTo>
                    <a:lnTo>
                      <a:pt x="23" y="0"/>
                    </a:lnTo>
                    <a:lnTo>
                      <a:pt x="0" y="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grpSp>
          <p:nvGrpSpPr>
            <p:cNvPr id="402" name="S_ITA">
              <a:extLst>
                <a:ext uri="{FF2B5EF4-FFF2-40B4-BE49-F238E27FC236}">
                  <a16:creationId xmlns:a16="http://schemas.microsoft.com/office/drawing/2014/main" xmlns="" id="{56E21B16-445B-4ABB-8963-A2F580F2732C}"/>
                </a:ext>
              </a:extLst>
            </p:cNvPr>
            <p:cNvGrpSpPr>
              <a:grpSpLocks/>
            </p:cNvGrpSpPr>
            <p:nvPr/>
          </p:nvGrpSpPr>
          <p:grpSpPr bwMode="auto">
            <a:xfrm>
              <a:off x="4941721" y="2686050"/>
              <a:ext cx="332113" cy="438150"/>
              <a:chOff x="4941721" y="2686050"/>
              <a:chExt cx="35" cy="46"/>
            </a:xfrm>
            <a:solidFill>
              <a:schemeClr val="bg1">
                <a:lumMod val="75000"/>
              </a:schemeClr>
            </a:solidFill>
          </p:grpSpPr>
          <p:sp>
            <p:nvSpPr>
              <p:cNvPr id="423" name="Freeform 208">
                <a:extLst>
                  <a:ext uri="{FF2B5EF4-FFF2-40B4-BE49-F238E27FC236}">
                    <a16:creationId xmlns:a16="http://schemas.microsoft.com/office/drawing/2014/main" xmlns="" id="{4C9EBBF6-85CF-4B44-AB5B-EE0C7AEA4F23}"/>
                  </a:ext>
                </a:extLst>
              </p:cNvPr>
              <p:cNvSpPr>
                <a:spLocks/>
              </p:cNvSpPr>
              <p:nvPr/>
            </p:nvSpPr>
            <p:spPr bwMode="auto">
              <a:xfrm>
                <a:off x="4941721" y="2686050"/>
                <a:ext cx="35" cy="41"/>
              </a:xfrm>
              <a:custGeom>
                <a:avLst/>
                <a:gdLst>
                  <a:gd name="T0" fmla="*/ 0 w 156"/>
                  <a:gd name="T1" fmla="*/ 1 h 188"/>
                  <a:gd name="T2" fmla="*/ 0 w 156"/>
                  <a:gd name="T3" fmla="*/ 1 h 188"/>
                  <a:gd name="T4" fmla="*/ 0 w 156"/>
                  <a:gd name="T5" fmla="*/ 1 h 188"/>
                  <a:gd name="T6" fmla="*/ 1 w 156"/>
                  <a:gd name="T7" fmla="*/ 1 h 188"/>
                  <a:gd name="T8" fmla="*/ 1 w 156"/>
                  <a:gd name="T9" fmla="*/ 1 h 188"/>
                  <a:gd name="T10" fmla="*/ 1 w 156"/>
                  <a:gd name="T11" fmla="*/ 1 h 188"/>
                  <a:gd name="T12" fmla="*/ 1 w 156"/>
                  <a:gd name="T13" fmla="*/ 1 h 188"/>
                  <a:gd name="T14" fmla="*/ 1 w 156"/>
                  <a:gd name="T15" fmla="*/ 2 h 188"/>
                  <a:gd name="T16" fmla="*/ 1 w 156"/>
                  <a:gd name="T17" fmla="*/ 2 h 188"/>
                  <a:gd name="T18" fmla="*/ 1 w 156"/>
                  <a:gd name="T19" fmla="*/ 2 h 188"/>
                  <a:gd name="T20" fmla="*/ 1 w 156"/>
                  <a:gd name="T21" fmla="*/ 2 h 188"/>
                  <a:gd name="T22" fmla="*/ 2 w 156"/>
                  <a:gd name="T23" fmla="*/ 2 h 188"/>
                  <a:gd name="T24" fmla="*/ 2 w 156"/>
                  <a:gd name="T25" fmla="*/ 2 h 188"/>
                  <a:gd name="T26" fmla="*/ 2 w 156"/>
                  <a:gd name="T27" fmla="*/ 1 h 188"/>
                  <a:gd name="T28" fmla="*/ 2 w 156"/>
                  <a:gd name="T29" fmla="*/ 2 h 188"/>
                  <a:gd name="T30" fmla="*/ 2 w 156"/>
                  <a:gd name="T31" fmla="*/ 2 h 188"/>
                  <a:gd name="T32" fmla="*/ 1 w 156"/>
                  <a:gd name="T33" fmla="*/ 1 h 188"/>
                  <a:gd name="T34" fmla="*/ 2 w 156"/>
                  <a:gd name="T35" fmla="*/ 1 h 188"/>
                  <a:gd name="T36" fmla="*/ 1 w 156"/>
                  <a:gd name="T37" fmla="*/ 1 h 188"/>
                  <a:gd name="T38" fmla="*/ 1 w 156"/>
                  <a:gd name="T39" fmla="*/ 1 h 188"/>
                  <a:gd name="T40" fmla="*/ 1 w 156"/>
                  <a:gd name="T41" fmla="*/ 1 h 188"/>
                  <a:gd name="T42" fmla="*/ 1 w 156"/>
                  <a:gd name="T43" fmla="*/ 1 h 188"/>
                  <a:gd name="T44" fmla="*/ 1 w 156"/>
                  <a:gd name="T45" fmla="*/ 0 h 188"/>
                  <a:gd name="T46" fmla="*/ 1 w 156"/>
                  <a:gd name="T47" fmla="*/ 0 h 188"/>
                  <a:gd name="T48" fmla="*/ 1 w 156"/>
                  <a:gd name="T49" fmla="*/ 0 h 188"/>
                  <a:gd name="T50" fmla="*/ 1 w 156"/>
                  <a:gd name="T51" fmla="*/ 0 h 188"/>
                  <a:gd name="T52" fmla="*/ 0 w 156"/>
                  <a:gd name="T53" fmla="*/ 0 h 188"/>
                  <a:gd name="T54" fmla="*/ 0 w 156"/>
                  <a:gd name="T55" fmla="*/ 0 h 188"/>
                  <a:gd name="T56" fmla="*/ 0 w 156"/>
                  <a:gd name="T57" fmla="*/ 0 h 188"/>
                  <a:gd name="T58" fmla="*/ 0 w 156"/>
                  <a:gd name="T59" fmla="*/ 0 h 188"/>
                  <a:gd name="T60" fmla="*/ 0 w 156"/>
                  <a:gd name="T61" fmla="*/ 0 h 188"/>
                  <a:gd name="T62" fmla="*/ 0 w 156"/>
                  <a:gd name="T63" fmla="*/ 0 h 188"/>
                  <a:gd name="T64" fmla="*/ 0 w 156"/>
                  <a:gd name="T65" fmla="*/ 0 h 188"/>
                  <a:gd name="T66" fmla="*/ 0 w 156"/>
                  <a:gd name="T67" fmla="*/ 0 h 188"/>
                  <a:gd name="T68" fmla="*/ 0 w 156"/>
                  <a:gd name="T69" fmla="*/ 1 h 188"/>
                  <a:gd name="T70" fmla="*/ 0 w 156"/>
                  <a:gd name="T71" fmla="*/ 1 h 188"/>
                  <a:gd name="T72" fmla="*/ 0 w 156"/>
                  <a:gd name="T73" fmla="*/ 1 h 18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6"/>
                  <a:gd name="T112" fmla="*/ 0 h 188"/>
                  <a:gd name="T113" fmla="*/ 156 w 156"/>
                  <a:gd name="T114" fmla="*/ 188 h 18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6" h="188">
                    <a:moveTo>
                      <a:pt x="7" y="69"/>
                    </a:moveTo>
                    <a:lnTo>
                      <a:pt x="22" y="59"/>
                    </a:lnTo>
                    <a:lnTo>
                      <a:pt x="43" y="69"/>
                    </a:lnTo>
                    <a:lnTo>
                      <a:pt x="57" y="91"/>
                    </a:lnTo>
                    <a:lnTo>
                      <a:pt x="65" y="91"/>
                    </a:lnTo>
                    <a:lnTo>
                      <a:pt x="77" y="112"/>
                    </a:lnTo>
                    <a:lnTo>
                      <a:pt x="92" y="122"/>
                    </a:lnTo>
                    <a:lnTo>
                      <a:pt x="107" y="144"/>
                    </a:lnTo>
                    <a:lnTo>
                      <a:pt x="122" y="144"/>
                    </a:lnTo>
                    <a:lnTo>
                      <a:pt x="120" y="165"/>
                    </a:lnTo>
                    <a:lnTo>
                      <a:pt x="111" y="188"/>
                    </a:lnTo>
                    <a:lnTo>
                      <a:pt x="129" y="181"/>
                    </a:lnTo>
                    <a:lnTo>
                      <a:pt x="136" y="166"/>
                    </a:lnTo>
                    <a:lnTo>
                      <a:pt x="136" y="129"/>
                    </a:lnTo>
                    <a:lnTo>
                      <a:pt x="147" y="151"/>
                    </a:lnTo>
                    <a:lnTo>
                      <a:pt x="156" y="144"/>
                    </a:lnTo>
                    <a:lnTo>
                      <a:pt x="122" y="112"/>
                    </a:lnTo>
                    <a:lnTo>
                      <a:pt x="129" y="106"/>
                    </a:lnTo>
                    <a:lnTo>
                      <a:pt x="122" y="106"/>
                    </a:lnTo>
                    <a:lnTo>
                      <a:pt x="99" y="91"/>
                    </a:lnTo>
                    <a:lnTo>
                      <a:pt x="92" y="77"/>
                    </a:lnTo>
                    <a:lnTo>
                      <a:pt x="77" y="59"/>
                    </a:lnTo>
                    <a:lnTo>
                      <a:pt x="77" y="30"/>
                    </a:lnTo>
                    <a:lnTo>
                      <a:pt x="92" y="30"/>
                    </a:lnTo>
                    <a:lnTo>
                      <a:pt x="92" y="8"/>
                    </a:lnTo>
                    <a:lnTo>
                      <a:pt x="77" y="0"/>
                    </a:lnTo>
                    <a:lnTo>
                      <a:pt x="50" y="0"/>
                    </a:lnTo>
                    <a:lnTo>
                      <a:pt x="43" y="15"/>
                    </a:lnTo>
                    <a:lnTo>
                      <a:pt x="35" y="8"/>
                    </a:lnTo>
                    <a:lnTo>
                      <a:pt x="35" y="15"/>
                    </a:lnTo>
                    <a:lnTo>
                      <a:pt x="22" y="15"/>
                    </a:lnTo>
                    <a:lnTo>
                      <a:pt x="7" y="30"/>
                    </a:lnTo>
                    <a:lnTo>
                      <a:pt x="0" y="30"/>
                    </a:lnTo>
                    <a:lnTo>
                      <a:pt x="0" y="47"/>
                    </a:lnTo>
                    <a:lnTo>
                      <a:pt x="7" y="6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24" name="Freeform 215">
                <a:extLst>
                  <a:ext uri="{FF2B5EF4-FFF2-40B4-BE49-F238E27FC236}">
                    <a16:creationId xmlns:a16="http://schemas.microsoft.com/office/drawing/2014/main" xmlns="" id="{A9BE5B32-AEA2-4F98-8F73-03ABF5DD0A68}"/>
                  </a:ext>
                </a:extLst>
              </p:cNvPr>
              <p:cNvSpPr>
                <a:spLocks/>
              </p:cNvSpPr>
              <p:nvPr/>
            </p:nvSpPr>
            <p:spPr bwMode="auto">
              <a:xfrm>
                <a:off x="4941724" y="2686076"/>
                <a:ext cx="7" cy="10"/>
              </a:xfrm>
              <a:custGeom>
                <a:avLst/>
                <a:gdLst>
                  <a:gd name="T0" fmla="*/ 0 w 29"/>
                  <a:gd name="T1" fmla="*/ 0 h 44"/>
                  <a:gd name="T2" fmla="*/ 0 w 29"/>
                  <a:gd name="T3" fmla="*/ 0 h 44"/>
                  <a:gd name="T4" fmla="*/ 0 w 29"/>
                  <a:gd name="T5" fmla="*/ 0 h 44"/>
                  <a:gd name="T6" fmla="*/ 0 w 29"/>
                  <a:gd name="T7" fmla="*/ 0 h 44"/>
                  <a:gd name="T8" fmla="*/ 0 w 29"/>
                  <a:gd name="T9" fmla="*/ 0 h 44"/>
                  <a:gd name="T10" fmla="*/ 0 w 29"/>
                  <a:gd name="T11" fmla="*/ 0 h 44"/>
                  <a:gd name="T12" fmla="*/ 0 w 29"/>
                  <a:gd name="T13" fmla="*/ 0 h 44"/>
                  <a:gd name="T14" fmla="*/ 0 w 29"/>
                  <a:gd name="T15" fmla="*/ 0 h 44"/>
                  <a:gd name="T16" fmla="*/ 0 w 29"/>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
                  <a:gd name="T28" fmla="*/ 0 h 44"/>
                  <a:gd name="T29" fmla="*/ 29 w 29"/>
                  <a:gd name="T30" fmla="*/ 44 h 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 h="44">
                    <a:moveTo>
                      <a:pt x="0" y="0"/>
                    </a:moveTo>
                    <a:lnTo>
                      <a:pt x="9" y="36"/>
                    </a:lnTo>
                    <a:lnTo>
                      <a:pt x="9" y="44"/>
                    </a:lnTo>
                    <a:lnTo>
                      <a:pt x="20" y="36"/>
                    </a:lnTo>
                    <a:lnTo>
                      <a:pt x="29" y="7"/>
                    </a:lnTo>
                    <a:lnTo>
                      <a:pt x="20" y="0"/>
                    </a:lnTo>
                    <a:lnTo>
                      <a:pt x="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25" name="Freeform 216">
                <a:extLst>
                  <a:ext uri="{FF2B5EF4-FFF2-40B4-BE49-F238E27FC236}">
                    <a16:creationId xmlns:a16="http://schemas.microsoft.com/office/drawing/2014/main" xmlns="" id="{059FA3C3-DC87-40B6-9684-D5A3FB02B939}"/>
                  </a:ext>
                </a:extLst>
              </p:cNvPr>
              <p:cNvSpPr>
                <a:spLocks/>
              </p:cNvSpPr>
              <p:nvPr/>
            </p:nvSpPr>
            <p:spPr bwMode="auto">
              <a:xfrm>
                <a:off x="4941738" y="2686089"/>
                <a:ext cx="10" cy="7"/>
              </a:xfrm>
              <a:custGeom>
                <a:avLst/>
                <a:gdLst>
                  <a:gd name="T0" fmla="*/ 0 w 45"/>
                  <a:gd name="T1" fmla="*/ 0 h 29"/>
                  <a:gd name="T2" fmla="*/ 0 w 45"/>
                  <a:gd name="T3" fmla="*/ 0 h 29"/>
                  <a:gd name="T4" fmla="*/ 0 w 45"/>
                  <a:gd name="T5" fmla="*/ 0 h 29"/>
                  <a:gd name="T6" fmla="*/ 0 w 45"/>
                  <a:gd name="T7" fmla="*/ 0 h 29"/>
                  <a:gd name="T8" fmla="*/ 0 w 45"/>
                  <a:gd name="T9" fmla="*/ 0 h 29"/>
                  <a:gd name="T10" fmla="*/ 0 w 45"/>
                  <a:gd name="T11" fmla="*/ 0 h 29"/>
                  <a:gd name="T12" fmla="*/ 0 w 45"/>
                  <a:gd name="T13" fmla="*/ 0 h 29"/>
                  <a:gd name="T14" fmla="*/ 0 60000 65536"/>
                  <a:gd name="T15" fmla="*/ 0 60000 65536"/>
                  <a:gd name="T16" fmla="*/ 0 60000 65536"/>
                  <a:gd name="T17" fmla="*/ 0 60000 65536"/>
                  <a:gd name="T18" fmla="*/ 0 60000 65536"/>
                  <a:gd name="T19" fmla="*/ 0 60000 65536"/>
                  <a:gd name="T20" fmla="*/ 0 60000 65536"/>
                  <a:gd name="T21" fmla="*/ 0 w 45"/>
                  <a:gd name="T22" fmla="*/ 0 h 29"/>
                  <a:gd name="T23" fmla="*/ 45 w 45"/>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29">
                    <a:moveTo>
                      <a:pt x="0" y="0"/>
                    </a:moveTo>
                    <a:lnTo>
                      <a:pt x="0" y="9"/>
                    </a:lnTo>
                    <a:lnTo>
                      <a:pt x="31" y="29"/>
                    </a:lnTo>
                    <a:lnTo>
                      <a:pt x="45" y="0"/>
                    </a:lnTo>
                    <a:lnTo>
                      <a:pt x="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grpSp>
          <p:nvGrpSpPr>
            <p:cNvPr id="403" name="S_GRC">
              <a:extLst>
                <a:ext uri="{FF2B5EF4-FFF2-40B4-BE49-F238E27FC236}">
                  <a16:creationId xmlns:a16="http://schemas.microsoft.com/office/drawing/2014/main" xmlns="" id="{D667CC43-51ED-41C7-8E14-EFCC7939CA87}"/>
                </a:ext>
              </a:extLst>
            </p:cNvPr>
            <p:cNvGrpSpPr>
              <a:grpSpLocks/>
            </p:cNvGrpSpPr>
            <p:nvPr/>
          </p:nvGrpSpPr>
          <p:grpSpPr bwMode="auto">
            <a:xfrm>
              <a:off x="5311790" y="2914650"/>
              <a:ext cx="187153" cy="209550"/>
              <a:chOff x="5311790" y="2914650"/>
              <a:chExt cx="19" cy="22"/>
            </a:xfrm>
            <a:solidFill>
              <a:schemeClr val="bg1">
                <a:lumMod val="75000"/>
              </a:schemeClr>
            </a:solidFill>
          </p:grpSpPr>
          <p:sp>
            <p:nvSpPr>
              <p:cNvPr id="421" name="Freeform 210">
                <a:extLst>
                  <a:ext uri="{FF2B5EF4-FFF2-40B4-BE49-F238E27FC236}">
                    <a16:creationId xmlns:a16="http://schemas.microsoft.com/office/drawing/2014/main" xmlns="" id="{0708837D-D2CA-4D76-9208-6BAC7FA1927F}"/>
                  </a:ext>
                </a:extLst>
              </p:cNvPr>
              <p:cNvSpPr>
                <a:spLocks/>
              </p:cNvSpPr>
              <p:nvPr/>
            </p:nvSpPr>
            <p:spPr bwMode="auto">
              <a:xfrm>
                <a:off x="5311790" y="2914650"/>
                <a:ext cx="19" cy="16"/>
              </a:xfrm>
              <a:custGeom>
                <a:avLst/>
                <a:gdLst>
                  <a:gd name="T0" fmla="*/ 0 w 85"/>
                  <a:gd name="T1" fmla="*/ 0 h 74"/>
                  <a:gd name="T2" fmla="*/ 0 w 85"/>
                  <a:gd name="T3" fmla="*/ 0 h 74"/>
                  <a:gd name="T4" fmla="*/ 1 w 85"/>
                  <a:gd name="T5" fmla="*/ 0 h 74"/>
                  <a:gd name="T6" fmla="*/ 1 w 85"/>
                  <a:gd name="T7" fmla="*/ 0 h 74"/>
                  <a:gd name="T8" fmla="*/ 1 w 85"/>
                  <a:gd name="T9" fmla="*/ 0 h 74"/>
                  <a:gd name="T10" fmla="*/ 1 w 85"/>
                  <a:gd name="T11" fmla="*/ 0 h 74"/>
                  <a:gd name="T12" fmla="*/ 1 w 85"/>
                  <a:gd name="T13" fmla="*/ 0 h 74"/>
                  <a:gd name="T14" fmla="*/ 0 w 85"/>
                  <a:gd name="T15" fmla="*/ 0 h 74"/>
                  <a:gd name="T16" fmla="*/ 0 w 85"/>
                  <a:gd name="T17" fmla="*/ 0 h 74"/>
                  <a:gd name="T18" fmla="*/ 0 w 85"/>
                  <a:gd name="T19" fmla="*/ 0 h 74"/>
                  <a:gd name="T20" fmla="*/ 0 w 85"/>
                  <a:gd name="T21" fmla="*/ 0 h 74"/>
                  <a:gd name="T22" fmla="*/ 0 w 85"/>
                  <a:gd name="T23" fmla="*/ 0 h 74"/>
                  <a:gd name="T24" fmla="*/ 0 w 85"/>
                  <a:gd name="T25" fmla="*/ 0 h 74"/>
                  <a:gd name="T26" fmla="*/ 1 w 85"/>
                  <a:gd name="T27" fmla="*/ 1 h 74"/>
                  <a:gd name="T28" fmla="*/ 0 w 85"/>
                  <a:gd name="T29" fmla="*/ 1 h 74"/>
                  <a:gd name="T30" fmla="*/ 0 w 85"/>
                  <a:gd name="T31" fmla="*/ 1 h 74"/>
                  <a:gd name="T32" fmla="*/ 0 w 85"/>
                  <a:gd name="T33" fmla="*/ 1 h 74"/>
                  <a:gd name="T34" fmla="*/ 0 w 85"/>
                  <a:gd name="T35" fmla="*/ 1 h 74"/>
                  <a:gd name="T36" fmla="*/ 0 w 85"/>
                  <a:gd name="T37" fmla="*/ 0 h 74"/>
                  <a:gd name="T38" fmla="*/ 0 w 85"/>
                  <a:gd name="T39" fmla="*/ 0 h 74"/>
                  <a:gd name="T40" fmla="*/ 0 w 85"/>
                  <a:gd name="T41" fmla="*/ 0 h 74"/>
                  <a:gd name="T42" fmla="*/ 0 w 85"/>
                  <a:gd name="T43" fmla="*/ 0 h 74"/>
                  <a:gd name="T44" fmla="*/ 0 w 85"/>
                  <a:gd name="T45" fmla="*/ 0 h 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5"/>
                  <a:gd name="T70" fmla="*/ 0 h 74"/>
                  <a:gd name="T71" fmla="*/ 85 w 85"/>
                  <a:gd name="T72" fmla="*/ 74 h 7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5" h="74">
                    <a:moveTo>
                      <a:pt x="15" y="10"/>
                    </a:moveTo>
                    <a:lnTo>
                      <a:pt x="42" y="0"/>
                    </a:lnTo>
                    <a:lnTo>
                      <a:pt x="57" y="0"/>
                    </a:lnTo>
                    <a:lnTo>
                      <a:pt x="80" y="10"/>
                    </a:lnTo>
                    <a:lnTo>
                      <a:pt x="85" y="0"/>
                    </a:lnTo>
                    <a:lnTo>
                      <a:pt x="80" y="17"/>
                    </a:lnTo>
                    <a:lnTo>
                      <a:pt x="57" y="10"/>
                    </a:lnTo>
                    <a:lnTo>
                      <a:pt x="48" y="17"/>
                    </a:lnTo>
                    <a:lnTo>
                      <a:pt x="48" y="32"/>
                    </a:lnTo>
                    <a:lnTo>
                      <a:pt x="42" y="32"/>
                    </a:lnTo>
                    <a:lnTo>
                      <a:pt x="37" y="17"/>
                    </a:lnTo>
                    <a:lnTo>
                      <a:pt x="37" y="32"/>
                    </a:lnTo>
                    <a:lnTo>
                      <a:pt x="42" y="46"/>
                    </a:lnTo>
                    <a:lnTo>
                      <a:pt x="57" y="68"/>
                    </a:lnTo>
                    <a:lnTo>
                      <a:pt x="48" y="68"/>
                    </a:lnTo>
                    <a:lnTo>
                      <a:pt x="48" y="74"/>
                    </a:lnTo>
                    <a:lnTo>
                      <a:pt x="37" y="68"/>
                    </a:lnTo>
                    <a:lnTo>
                      <a:pt x="15" y="68"/>
                    </a:lnTo>
                    <a:lnTo>
                      <a:pt x="0" y="39"/>
                    </a:lnTo>
                    <a:lnTo>
                      <a:pt x="15" y="17"/>
                    </a:lnTo>
                    <a:lnTo>
                      <a:pt x="15" y="1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22" name="Freeform 217">
                <a:extLst>
                  <a:ext uri="{FF2B5EF4-FFF2-40B4-BE49-F238E27FC236}">
                    <a16:creationId xmlns:a16="http://schemas.microsoft.com/office/drawing/2014/main" xmlns="" id="{42B29489-C700-4EAD-9960-51D3164C43C2}"/>
                  </a:ext>
                </a:extLst>
              </p:cNvPr>
              <p:cNvSpPr>
                <a:spLocks/>
              </p:cNvSpPr>
              <p:nvPr/>
            </p:nvSpPr>
            <p:spPr bwMode="auto">
              <a:xfrm>
                <a:off x="5311793" y="2914665"/>
                <a:ext cx="7" cy="7"/>
              </a:xfrm>
              <a:custGeom>
                <a:avLst/>
                <a:gdLst>
                  <a:gd name="T0" fmla="*/ 0 w 30"/>
                  <a:gd name="T1" fmla="*/ 0 h 29"/>
                  <a:gd name="T2" fmla="*/ 0 w 30"/>
                  <a:gd name="T3" fmla="*/ 0 h 29"/>
                  <a:gd name="T4" fmla="*/ 0 w 30"/>
                  <a:gd name="T5" fmla="*/ 0 h 29"/>
                  <a:gd name="T6" fmla="*/ 0 w 30"/>
                  <a:gd name="T7" fmla="*/ 0 h 29"/>
                  <a:gd name="T8" fmla="*/ 0 w 30"/>
                  <a:gd name="T9" fmla="*/ 0 h 29"/>
                  <a:gd name="T10" fmla="*/ 0 w 30"/>
                  <a:gd name="T11" fmla="*/ 0 h 29"/>
                  <a:gd name="T12" fmla="*/ 0 w 30"/>
                  <a:gd name="T13" fmla="*/ 0 h 29"/>
                  <a:gd name="T14" fmla="*/ 0 w 30"/>
                  <a:gd name="T15" fmla="*/ 0 h 29"/>
                  <a:gd name="T16" fmla="*/ 0 w 30"/>
                  <a:gd name="T17" fmla="*/ 0 h 29"/>
                  <a:gd name="T18" fmla="*/ 0 w 30"/>
                  <a:gd name="T19" fmla="*/ 0 h 29"/>
                  <a:gd name="T20" fmla="*/ 0 w 30"/>
                  <a:gd name="T21" fmla="*/ 0 h 2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0"/>
                  <a:gd name="T34" fmla="*/ 0 h 29"/>
                  <a:gd name="T35" fmla="*/ 30 w 30"/>
                  <a:gd name="T36" fmla="*/ 29 h 2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0" h="29">
                    <a:moveTo>
                      <a:pt x="0" y="9"/>
                    </a:moveTo>
                    <a:lnTo>
                      <a:pt x="7" y="9"/>
                    </a:lnTo>
                    <a:lnTo>
                      <a:pt x="7" y="29"/>
                    </a:lnTo>
                    <a:lnTo>
                      <a:pt x="30" y="29"/>
                    </a:lnTo>
                    <a:lnTo>
                      <a:pt x="24" y="9"/>
                    </a:lnTo>
                    <a:lnTo>
                      <a:pt x="30" y="20"/>
                    </a:lnTo>
                    <a:lnTo>
                      <a:pt x="30" y="9"/>
                    </a:lnTo>
                    <a:lnTo>
                      <a:pt x="7" y="0"/>
                    </a:lnTo>
                    <a:lnTo>
                      <a:pt x="0" y="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grpSp>
          <p:nvGrpSpPr>
            <p:cNvPr id="404" name="S_ESP">
              <a:extLst>
                <a:ext uri="{FF2B5EF4-FFF2-40B4-BE49-F238E27FC236}">
                  <a16:creationId xmlns:a16="http://schemas.microsoft.com/office/drawing/2014/main" xmlns="" id="{32D05E71-6066-40C3-B528-B46D4D98E5B5}"/>
                </a:ext>
              </a:extLst>
            </p:cNvPr>
            <p:cNvGrpSpPr>
              <a:grpSpLocks/>
            </p:cNvGrpSpPr>
            <p:nvPr/>
          </p:nvGrpSpPr>
          <p:grpSpPr bwMode="auto">
            <a:xfrm>
              <a:off x="4488876" y="2819400"/>
              <a:ext cx="362961" cy="304800"/>
              <a:chOff x="4488876" y="2819400"/>
              <a:chExt cx="38" cy="32"/>
            </a:xfrm>
            <a:solidFill>
              <a:schemeClr val="bg1">
                <a:lumMod val="75000"/>
              </a:schemeClr>
            </a:solidFill>
          </p:grpSpPr>
          <p:sp>
            <p:nvSpPr>
              <p:cNvPr id="419" name="Freeform 206">
                <a:extLst>
                  <a:ext uri="{FF2B5EF4-FFF2-40B4-BE49-F238E27FC236}">
                    <a16:creationId xmlns:a16="http://schemas.microsoft.com/office/drawing/2014/main" xmlns="" id="{ACF0D05F-A567-40D1-9788-F62363592961}"/>
                  </a:ext>
                </a:extLst>
              </p:cNvPr>
              <p:cNvSpPr>
                <a:spLocks/>
              </p:cNvSpPr>
              <p:nvPr/>
            </p:nvSpPr>
            <p:spPr bwMode="auto">
              <a:xfrm>
                <a:off x="4488876" y="2819400"/>
                <a:ext cx="35" cy="32"/>
              </a:xfrm>
              <a:custGeom>
                <a:avLst/>
                <a:gdLst>
                  <a:gd name="T0" fmla="*/ 0 w 159"/>
                  <a:gd name="T1" fmla="*/ 0 h 149"/>
                  <a:gd name="T2" fmla="*/ 0 w 159"/>
                  <a:gd name="T3" fmla="*/ 0 h 149"/>
                  <a:gd name="T4" fmla="*/ 0 w 159"/>
                  <a:gd name="T5" fmla="*/ 0 h 149"/>
                  <a:gd name="T6" fmla="*/ 0 w 159"/>
                  <a:gd name="T7" fmla="*/ 1 h 149"/>
                  <a:gd name="T8" fmla="*/ 0 w 159"/>
                  <a:gd name="T9" fmla="*/ 1 h 149"/>
                  <a:gd name="T10" fmla="*/ 0 w 159"/>
                  <a:gd name="T11" fmla="*/ 1 h 149"/>
                  <a:gd name="T12" fmla="*/ 0 w 159"/>
                  <a:gd name="T13" fmla="*/ 1 h 149"/>
                  <a:gd name="T14" fmla="*/ 0 w 159"/>
                  <a:gd name="T15" fmla="*/ 1 h 149"/>
                  <a:gd name="T16" fmla="*/ 0 w 159"/>
                  <a:gd name="T17" fmla="*/ 2 h 149"/>
                  <a:gd name="T18" fmla="*/ 1 w 159"/>
                  <a:gd name="T19" fmla="*/ 1 h 149"/>
                  <a:gd name="T20" fmla="*/ 1 w 159"/>
                  <a:gd name="T21" fmla="*/ 1 h 149"/>
                  <a:gd name="T22" fmla="*/ 1 w 159"/>
                  <a:gd name="T23" fmla="*/ 1 h 149"/>
                  <a:gd name="T24" fmla="*/ 1 w 159"/>
                  <a:gd name="T25" fmla="*/ 1 h 149"/>
                  <a:gd name="T26" fmla="*/ 2 w 159"/>
                  <a:gd name="T27" fmla="*/ 1 h 149"/>
                  <a:gd name="T28" fmla="*/ 2 w 159"/>
                  <a:gd name="T29" fmla="*/ 0 h 149"/>
                  <a:gd name="T30" fmla="*/ 2 w 159"/>
                  <a:gd name="T31" fmla="*/ 0 h 149"/>
                  <a:gd name="T32" fmla="*/ 1 w 159"/>
                  <a:gd name="T33" fmla="*/ 0 h 149"/>
                  <a:gd name="T34" fmla="*/ 1 w 159"/>
                  <a:gd name="T35" fmla="*/ 0 h 149"/>
                  <a:gd name="T36" fmla="*/ 0 w 159"/>
                  <a:gd name="T37" fmla="*/ 0 h 149"/>
                  <a:gd name="T38" fmla="*/ 0 w 159"/>
                  <a:gd name="T39" fmla="*/ 0 h 149"/>
                  <a:gd name="T40" fmla="*/ 0 w 159"/>
                  <a:gd name="T41" fmla="*/ 0 h 149"/>
                  <a:gd name="T42" fmla="*/ 0 w 159"/>
                  <a:gd name="T43" fmla="*/ 0 h 149"/>
                  <a:gd name="T44" fmla="*/ 0 w 159"/>
                  <a:gd name="T45" fmla="*/ 0 h 149"/>
                  <a:gd name="T46" fmla="*/ 0 w 159"/>
                  <a:gd name="T47" fmla="*/ 0 h 149"/>
                  <a:gd name="T48" fmla="*/ 0 w 159"/>
                  <a:gd name="T49" fmla="*/ 0 h 14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59"/>
                  <a:gd name="T76" fmla="*/ 0 h 149"/>
                  <a:gd name="T77" fmla="*/ 159 w 159"/>
                  <a:gd name="T78" fmla="*/ 149 h 14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59" h="149">
                    <a:moveTo>
                      <a:pt x="8" y="42"/>
                    </a:moveTo>
                    <a:lnTo>
                      <a:pt x="43" y="42"/>
                    </a:lnTo>
                    <a:lnTo>
                      <a:pt x="43" y="48"/>
                    </a:lnTo>
                    <a:lnTo>
                      <a:pt x="30" y="57"/>
                    </a:lnTo>
                    <a:lnTo>
                      <a:pt x="30" y="79"/>
                    </a:lnTo>
                    <a:lnTo>
                      <a:pt x="23" y="87"/>
                    </a:lnTo>
                    <a:lnTo>
                      <a:pt x="30" y="117"/>
                    </a:lnTo>
                    <a:lnTo>
                      <a:pt x="23" y="136"/>
                    </a:lnTo>
                    <a:lnTo>
                      <a:pt x="52" y="149"/>
                    </a:lnTo>
                    <a:lnTo>
                      <a:pt x="57" y="141"/>
                    </a:lnTo>
                    <a:lnTo>
                      <a:pt x="94" y="141"/>
                    </a:lnTo>
                    <a:lnTo>
                      <a:pt x="129" y="102"/>
                    </a:lnTo>
                    <a:lnTo>
                      <a:pt x="115" y="87"/>
                    </a:lnTo>
                    <a:lnTo>
                      <a:pt x="135" y="57"/>
                    </a:lnTo>
                    <a:lnTo>
                      <a:pt x="159" y="42"/>
                    </a:lnTo>
                    <a:lnTo>
                      <a:pt x="159" y="25"/>
                    </a:lnTo>
                    <a:lnTo>
                      <a:pt x="115" y="18"/>
                    </a:lnTo>
                    <a:lnTo>
                      <a:pt x="100" y="10"/>
                    </a:lnTo>
                    <a:lnTo>
                      <a:pt x="15" y="0"/>
                    </a:lnTo>
                    <a:lnTo>
                      <a:pt x="8" y="10"/>
                    </a:lnTo>
                    <a:lnTo>
                      <a:pt x="0" y="10"/>
                    </a:lnTo>
                    <a:lnTo>
                      <a:pt x="0" y="18"/>
                    </a:lnTo>
                    <a:lnTo>
                      <a:pt x="8" y="42"/>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20" name="Freeform 218">
                <a:extLst>
                  <a:ext uri="{FF2B5EF4-FFF2-40B4-BE49-F238E27FC236}">
                    <a16:creationId xmlns:a16="http://schemas.microsoft.com/office/drawing/2014/main" xmlns="" id="{8EF5F90A-7314-48D2-98BB-F6357087B278}"/>
                  </a:ext>
                </a:extLst>
              </p:cNvPr>
              <p:cNvSpPr>
                <a:spLocks/>
              </p:cNvSpPr>
              <p:nvPr/>
            </p:nvSpPr>
            <p:spPr bwMode="auto">
              <a:xfrm>
                <a:off x="4488909" y="2819417"/>
                <a:ext cx="5" cy="6"/>
              </a:xfrm>
              <a:custGeom>
                <a:avLst/>
                <a:gdLst>
                  <a:gd name="T0" fmla="*/ 0 w 21"/>
                  <a:gd name="T1" fmla="*/ 0 h 27"/>
                  <a:gd name="T2" fmla="*/ 0 w 21"/>
                  <a:gd name="T3" fmla="*/ 0 h 27"/>
                  <a:gd name="T4" fmla="*/ 0 w 21"/>
                  <a:gd name="T5" fmla="*/ 0 h 27"/>
                  <a:gd name="T6" fmla="*/ 0 w 21"/>
                  <a:gd name="T7" fmla="*/ 0 h 27"/>
                  <a:gd name="T8" fmla="*/ 0 w 21"/>
                  <a:gd name="T9" fmla="*/ 0 h 27"/>
                  <a:gd name="T10" fmla="*/ 0 w 21"/>
                  <a:gd name="T11" fmla="*/ 0 h 27"/>
                  <a:gd name="T12" fmla="*/ 0 w 21"/>
                  <a:gd name="T13" fmla="*/ 0 h 27"/>
                  <a:gd name="T14" fmla="*/ 0 60000 65536"/>
                  <a:gd name="T15" fmla="*/ 0 60000 65536"/>
                  <a:gd name="T16" fmla="*/ 0 60000 65536"/>
                  <a:gd name="T17" fmla="*/ 0 60000 65536"/>
                  <a:gd name="T18" fmla="*/ 0 60000 65536"/>
                  <a:gd name="T19" fmla="*/ 0 60000 65536"/>
                  <a:gd name="T20" fmla="*/ 0 60000 65536"/>
                  <a:gd name="T21" fmla="*/ 0 w 21"/>
                  <a:gd name="T22" fmla="*/ 0 h 27"/>
                  <a:gd name="T23" fmla="*/ 21 w 21"/>
                  <a:gd name="T24" fmla="*/ 27 h 2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 h="27">
                    <a:moveTo>
                      <a:pt x="0" y="14"/>
                    </a:moveTo>
                    <a:lnTo>
                      <a:pt x="8" y="27"/>
                    </a:lnTo>
                    <a:lnTo>
                      <a:pt x="21" y="14"/>
                    </a:lnTo>
                    <a:lnTo>
                      <a:pt x="8" y="0"/>
                    </a:lnTo>
                    <a:lnTo>
                      <a:pt x="0" y="14"/>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sp>
          <p:nvSpPr>
            <p:cNvPr id="405" name="S_ALB">
              <a:extLst>
                <a:ext uri="{FF2B5EF4-FFF2-40B4-BE49-F238E27FC236}">
                  <a16:creationId xmlns:a16="http://schemas.microsoft.com/office/drawing/2014/main" xmlns="" id="{26AACD7B-AF2F-4CF2-AF6D-106A6B3F866A}"/>
                </a:ext>
              </a:extLst>
            </p:cNvPr>
            <p:cNvSpPr>
              <a:spLocks/>
            </p:cNvSpPr>
            <p:nvPr/>
          </p:nvSpPr>
          <p:spPr bwMode="auto">
            <a:xfrm>
              <a:off x="5302301" y="2876550"/>
              <a:ext cx="56934" cy="123825"/>
            </a:xfrm>
            <a:custGeom>
              <a:avLst/>
              <a:gdLst>
                <a:gd name="T0" fmla="*/ 0 w 27"/>
                <a:gd name="T1" fmla="*/ 0 h 57"/>
                <a:gd name="T2" fmla="*/ 35841523 w 27"/>
                <a:gd name="T3" fmla="*/ 0 h 57"/>
                <a:gd name="T4" fmla="*/ 76164028 w 27"/>
                <a:gd name="T5" fmla="*/ 61349857 h 57"/>
                <a:gd name="T6" fmla="*/ 76164028 w 27"/>
                <a:gd name="T7" fmla="*/ 103821838 h 57"/>
                <a:gd name="T8" fmla="*/ 120967499 w 27"/>
                <a:gd name="T9" fmla="*/ 141575418 h 57"/>
                <a:gd name="T10" fmla="*/ 120967499 w 27"/>
                <a:gd name="T11" fmla="*/ 165171712 h 57"/>
                <a:gd name="T12" fmla="*/ 35841523 w 27"/>
                <a:gd name="T13" fmla="*/ 268993516 h 57"/>
                <a:gd name="T14" fmla="*/ 0 w 27"/>
                <a:gd name="T15" fmla="*/ 235958318 h 57"/>
                <a:gd name="T16" fmla="*/ 0 w 27"/>
                <a:gd name="T17" fmla="*/ 0 h 57"/>
                <a:gd name="T18" fmla="*/ 0 w 27"/>
                <a:gd name="T19" fmla="*/ 0 h 57"/>
                <a:gd name="T20" fmla="*/ 0 w 27"/>
                <a:gd name="T21" fmla="*/ 0 h 5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
                <a:gd name="T34" fmla="*/ 0 h 57"/>
                <a:gd name="T35" fmla="*/ 27 w 27"/>
                <a:gd name="T36" fmla="*/ 57 h 5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 h="57">
                  <a:moveTo>
                    <a:pt x="0" y="0"/>
                  </a:moveTo>
                  <a:lnTo>
                    <a:pt x="8" y="0"/>
                  </a:lnTo>
                  <a:lnTo>
                    <a:pt x="17" y="13"/>
                  </a:lnTo>
                  <a:lnTo>
                    <a:pt x="17" y="22"/>
                  </a:lnTo>
                  <a:lnTo>
                    <a:pt x="27" y="30"/>
                  </a:lnTo>
                  <a:lnTo>
                    <a:pt x="27" y="35"/>
                  </a:lnTo>
                  <a:lnTo>
                    <a:pt x="8" y="57"/>
                  </a:lnTo>
                  <a:lnTo>
                    <a:pt x="0" y="50"/>
                  </a:lnTo>
                  <a:lnTo>
                    <a:pt x="0"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06" name="S_BGR">
              <a:extLst>
                <a:ext uri="{FF2B5EF4-FFF2-40B4-BE49-F238E27FC236}">
                  <a16:creationId xmlns:a16="http://schemas.microsoft.com/office/drawing/2014/main" xmlns="" id="{37B6B16B-7C55-43B2-BD48-EDA5DA9DED09}"/>
                </a:ext>
              </a:extLst>
            </p:cNvPr>
            <p:cNvSpPr>
              <a:spLocks/>
            </p:cNvSpPr>
            <p:nvPr/>
          </p:nvSpPr>
          <p:spPr bwMode="auto">
            <a:xfrm>
              <a:off x="5387701" y="2809875"/>
              <a:ext cx="168175" cy="123825"/>
            </a:xfrm>
            <a:custGeom>
              <a:avLst/>
              <a:gdLst>
                <a:gd name="T0" fmla="*/ 2147483647 w 78"/>
                <a:gd name="T1" fmla="*/ 2147483647 h 62"/>
                <a:gd name="T2" fmla="*/ 2147483647 w 78"/>
                <a:gd name="T3" fmla="*/ 2147483647 h 62"/>
                <a:gd name="T4" fmla="*/ 2147483647 w 78"/>
                <a:gd name="T5" fmla="*/ 2147483647 h 62"/>
                <a:gd name="T6" fmla="*/ 2147483647 w 78"/>
                <a:gd name="T7" fmla="*/ 2147483647 h 62"/>
                <a:gd name="T8" fmla="*/ 2147483647 w 78"/>
                <a:gd name="T9" fmla="*/ 2147483647 h 62"/>
                <a:gd name="T10" fmla="*/ 2147483647 w 78"/>
                <a:gd name="T11" fmla="*/ 2147483647 h 62"/>
                <a:gd name="T12" fmla="*/ 2147483647 w 78"/>
                <a:gd name="T13" fmla="*/ 2147483647 h 62"/>
                <a:gd name="T14" fmla="*/ 2147483647 w 78"/>
                <a:gd name="T15" fmla="*/ 2147483647 h 62"/>
                <a:gd name="T16" fmla="*/ 2147483647 w 78"/>
                <a:gd name="T17" fmla="*/ 2147483647 h 62"/>
                <a:gd name="T18" fmla="*/ 2147483647 w 78"/>
                <a:gd name="T19" fmla="*/ 2147483647 h 62"/>
                <a:gd name="T20" fmla="*/ 0 w 78"/>
                <a:gd name="T21" fmla="*/ 2147483647 h 62"/>
                <a:gd name="T22" fmla="*/ 2147483647 w 78"/>
                <a:gd name="T23" fmla="*/ 2147483647 h 62"/>
                <a:gd name="T24" fmla="*/ 0 w 78"/>
                <a:gd name="T25" fmla="*/ 2147483647 h 62"/>
                <a:gd name="T26" fmla="*/ 0 w 78"/>
                <a:gd name="T27" fmla="*/ 0 h 62"/>
                <a:gd name="T28" fmla="*/ 2147483647 w 78"/>
                <a:gd name="T29" fmla="*/ 2147483647 h 62"/>
                <a:gd name="T30" fmla="*/ 2147483647 w 78"/>
                <a:gd name="T31" fmla="*/ 2147483647 h 62"/>
                <a:gd name="T32" fmla="*/ 2147483647 w 78"/>
                <a:gd name="T33" fmla="*/ 2147483647 h 62"/>
                <a:gd name="T34" fmla="*/ 2147483647 w 78"/>
                <a:gd name="T35" fmla="*/ 0 h 62"/>
                <a:gd name="T36" fmla="*/ 2147483647 w 78"/>
                <a:gd name="T37" fmla="*/ 2147483647 h 62"/>
                <a:gd name="T38" fmla="*/ 2147483647 w 78"/>
                <a:gd name="T39" fmla="*/ 2147483647 h 62"/>
                <a:gd name="T40" fmla="*/ 2147483647 w 78"/>
                <a:gd name="T41" fmla="*/ 2147483647 h 6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78"/>
                <a:gd name="T64" fmla="*/ 0 h 62"/>
                <a:gd name="T65" fmla="*/ 78 w 78"/>
                <a:gd name="T66" fmla="*/ 62 h 6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78" h="62">
                  <a:moveTo>
                    <a:pt x="78" y="9"/>
                  </a:moveTo>
                  <a:lnTo>
                    <a:pt x="78" y="17"/>
                  </a:lnTo>
                  <a:lnTo>
                    <a:pt x="72" y="17"/>
                  </a:lnTo>
                  <a:lnTo>
                    <a:pt x="67" y="32"/>
                  </a:lnTo>
                  <a:lnTo>
                    <a:pt x="72" y="47"/>
                  </a:lnTo>
                  <a:lnTo>
                    <a:pt x="57" y="47"/>
                  </a:lnTo>
                  <a:lnTo>
                    <a:pt x="45" y="62"/>
                  </a:lnTo>
                  <a:lnTo>
                    <a:pt x="21" y="56"/>
                  </a:lnTo>
                  <a:lnTo>
                    <a:pt x="6" y="56"/>
                  </a:lnTo>
                  <a:lnTo>
                    <a:pt x="6" y="47"/>
                  </a:lnTo>
                  <a:lnTo>
                    <a:pt x="0" y="32"/>
                  </a:lnTo>
                  <a:lnTo>
                    <a:pt x="6" y="25"/>
                  </a:lnTo>
                  <a:lnTo>
                    <a:pt x="0" y="9"/>
                  </a:lnTo>
                  <a:lnTo>
                    <a:pt x="0" y="0"/>
                  </a:lnTo>
                  <a:lnTo>
                    <a:pt x="6" y="9"/>
                  </a:lnTo>
                  <a:lnTo>
                    <a:pt x="13" y="9"/>
                  </a:lnTo>
                  <a:lnTo>
                    <a:pt x="45" y="17"/>
                  </a:lnTo>
                  <a:lnTo>
                    <a:pt x="57" y="0"/>
                  </a:lnTo>
                  <a:lnTo>
                    <a:pt x="78" y="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07" name="S_HUN">
              <a:extLst>
                <a:ext uri="{FF2B5EF4-FFF2-40B4-BE49-F238E27FC236}">
                  <a16:creationId xmlns:a16="http://schemas.microsoft.com/office/drawing/2014/main" xmlns="" id="{48A8708B-4591-43DD-B052-C088EA6F33C1}"/>
                </a:ext>
              </a:extLst>
            </p:cNvPr>
            <p:cNvSpPr>
              <a:spLocks/>
            </p:cNvSpPr>
            <p:nvPr/>
          </p:nvSpPr>
          <p:spPr bwMode="auto">
            <a:xfrm>
              <a:off x="5207411" y="2600325"/>
              <a:ext cx="180290" cy="152400"/>
            </a:xfrm>
            <a:custGeom>
              <a:avLst/>
              <a:gdLst>
                <a:gd name="T0" fmla="*/ 2147483647 w 86"/>
                <a:gd name="T1" fmla="*/ 2147483647 h 69"/>
                <a:gd name="T2" fmla="*/ 2147483647 w 86"/>
                <a:gd name="T3" fmla="*/ 2147483647 h 69"/>
                <a:gd name="T4" fmla="*/ 2147483647 w 86"/>
                <a:gd name="T5" fmla="*/ 2147483647 h 69"/>
                <a:gd name="T6" fmla="*/ 2147483647 w 86"/>
                <a:gd name="T7" fmla="*/ 2147483647 h 69"/>
                <a:gd name="T8" fmla="*/ 2147483647 w 86"/>
                <a:gd name="T9" fmla="*/ 2147483647 h 69"/>
                <a:gd name="T10" fmla="*/ 2147483647 w 86"/>
                <a:gd name="T11" fmla="*/ 2147483647 h 69"/>
                <a:gd name="T12" fmla="*/ 2147483647 w 86"/>
                <a:gd name="T13" fmla="*/ 0 h 69"/>
                <a:gd name="T14" fmla="*/ 2147483647 w 86"/>
                <a:gd name="T15" fmla="*/ 2147483647 h 69"/>
                <a:gd name="T16" fmla="*/ 2147483647 w 86"/>
                <a:gd name="T17" fmla="*/ 2147483647 h 69"/>
                <a:gd name="T18" fmla="*/ 0 w 86"/>
                <a:gd name="T19" fmla="*/ 2147483647 h 69"/>
                <a:gd name="T20" fmla="*/ 0 w 86"/>
                <a:gd name="T21" fmla="*/ 2147483647 h 69"/>
                <a:gd name="T22" fmla="*/ 2147483647 w 86"/>
                <a:gd name="T23" fmla="*/ 2147483647 h 69"/>
                <a:gd name="T24" fmla="*/ 2147483647 w 86"/>
                <a:gd name="T25" fmla="*/ 2147483647 h 69"/>
                <a:gd name="T26" fmla="*/ 2147483647 w 86"/>
                <a:gd name="T27" fmla="*/ 2147483647 h 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6"/>
                <a:gd name="T43" fmla="*/ 0 h 69"/>
                <a:gd name="T44" fmla="*/ 86 w 86"/>
                <a:gd name="T45" fmla="*/ 69 h 6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6" h="69">
                  <a:moveTo>
                    <a:pt x="29" y="69"/>
                  </a:moveTo>
                  <a:lnTo>
                    <a:pt x="49" y="52"/>
                  </a:lnTo>
                  <a:lnTo>
                    <a:pt x="64" y="52"/>
                  </a:lnTo>
                  <a:lnTo>
                    <a:pt x="71" y="22"/>
                  </a:lnTo>
                  <a:lnTo>
                    <a:pt x="86" y="22"/>
                  </a:lnTo>
                  <a:lnTo>
                    <a:pt x="71" y="6"/>
                  </a:lnTo>
                  <a:lnTo>
                    <a:pt x="55" y="0"/>
                  </a:lnTo>
                  <a:lnTo>
                    <a:pt x="20" y="22"/>
                  </a:lnTo>
                  <a:lnTo>
                    <a:pt x="7" y="22"/>
                  </a:lnTo>
                  <a:lnTo>
                    <a:pt x="0" y="37"/>
                  </a:lnTo>
                  <a:lnTo>
                    <a:pt x="0" y="45"/>
                  </a:lnTo>
                  <a:lnTo>
                    <a:pt x="20" y="69"/>
                  </a:lnTo>
                  <a:lnTo>
                    <a:pt x="29" y="69"/>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08" name="S_HRV">
              <a:extLst>
                <a:ext uri="{FF2B5EF4-FFF2-40B4-BE49-F238E27FC236}">
                  <a16:creationId xmlns:a16="http://schemas.microsoft.com/office/drawing/2014/main" xmlns="" id="{A41607FF-5858-4D27-B3A7-CA1BECE8FCA9}"/>
                </a:ext>
              </a:extLst>
            </p:cNvPr>
            <p:cNvSpPr>
              <a:spLocks/>
            </p:cNvSpPr>
            <p:nvPr/>
          </p:nvSpPr>
          <p:spPr bwMode="auto">
            <a:xfrm>
              <a:off x="5131500" y="2705100"/>
              <a:ext cx="170801" cy="171450"/>
            </a:xfrm>
            <a:custGeom>
              <a:avLst/>
              <a:gdLst>
                <a:gd name="T0" fmla="*/ 174533957 w 80"/>
                <a:gd name="T1" fmla="*/ 0 h 84"/>
                <a:gd name="T2" fmla="*/ 266392546 w 80"/>
                <a:gd name="T3" fmla="*/ 95818095 h 84"/>
                <a:gd name="T4" fmla="*/ 307729192 w 80"/>
                <a:gd name="T5" fmla="*/ 95818095 h 84"/>
                <a:gd name="T6" fmla="*/ 367438775 w 80"/>
                <a:gd name="T7" fmla="*/ 124978872 h 84"/>
                <a:gd name="T8" fmla="*/ 367438775 w 80"/>
                <a:gd name="T9" fmla="*/ 158307547 h 84"/>
                <a:gd name="T10" fmla="*/ 307729192 w 80"/>
                <a:gd name="T11" fmla="*/ 158307547 h 84"/>
                <a:gd name="T12" fmla="*/ 307729192 w 80"/>
                <a:gd name="T13" fmla="*/ 124978872 h 84"/>
                <a:gd name="T14" fmla="*/ 206685106 w 80"/>
                <a:gd name="T15" fmla="*/ 95818095 h 84"/>
                <a:gd name="T16" fmla="*/ 174533957 w 80"/>
                <a:gd name="T17" fmla="*/ 124978872 h 84"/>
                <a:gd name="T18" fmla="*/ 174533957 w 80"/>
                <a:gd name="T19" fmla="*/ 95818095 h 84"/>
                <a:gd name="T20" fmla="*/ 137790060 w 80"/>
                <a:gd name="T21" fmla="*/ 124978872 h 84"/>
                <a:gd name="T22" fmla="*/ 174533957 w 80"/>
                <a:gd name="T23" fmla="*/ 158307547 h 84"/>
                <a:gd name="T24" fmla="*/ 238834112 w 80"/>
                <a:gd name="T25" fmla="*/ 287452277 h 84"/>
                <a:gd name="T26" fmla="*/ 266392546 w 80"/>
                <a:gd name="T27" fmla="*/ 320780920 h 84"/>
                <a:gd name="T28" fmla="*/ 266392546 w 80"/>
                <a:gd name="T29" fmla="*/ 349941697 h 84"/>
                <a:gd name="T30" fmla="*/ 206685106 w 80"/>
                <a:gd name="T31" fmla="*/ 287452277 h 84"/>
                <a:gd name="T32" fmla="*/ 174533957 w 80"/>
                <a:gd name="T33" fmla="*/ 287452277 h 84"/>
                <a:gd name="T34" fmla="*/ 73487762 w 80"/>
                <a:gd name="T35" fmla="*/ 216631142 h 84"/>
                <a:gd name="T36" fmla="*/ 73487762 w 80"/>
                <a:gd name="T37" fmla="*/ 124978872 h 84"/>
                <a:gd name="T38" fmla="*/ 36743881 w 80"/>
                <a:gd name="T39" fmla="*/ 124978872 h 84"/>
                <a:gd name="T40" fmla="*/ 0 w 80"/>
                <a:gd name="T41" fmla="*/ 158307547 h 84"/>
                <a:gd name="T42" fmla="*/ 0 w 80"/>
                <a:gd name="T43" fmla="*/ 95818095 h 84"/>
                <a:gd name="T44" fmla="*/ 73487762 w 80"/>
                <a:gd name="T45" fmla="*/ 95818095 h 84"/>
                <a:gd name="T46" fmla="*/ 137790060 w 80"/>
                <a:gd name="T47" fmla="*/ 0 h 84"/>
                <a:gd name="T48" fmla="*/ 174533957 w 80"/>
                <a:gd name="T49" fmla="*/ 0 h 84"/>
                <a:gd name="T50" fmla="*/ 174533957 w 80"/>
                <a:gd name="T51" fmla="*/ 0 h 8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80"/>
                <a:gd name="T79" fmla="*/ 0 h 84"/>
                <a:gd name="T80" fmla="*/ 80 w 80"/>
                <a:gd name="T81" fmla="*/ 84 h 8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80" h="84">
                  <a:moveTo>
                    <a:pt x="38" y="0"/>
                  </a:moveTo>
                  <a:lnTo>
                    <a:pt x="58" y="23"/>
                  </a:lnTo>
                  <a:lnTo>
                    <a:pt x="67" y="23"/>
                  </a:lnTo>
                  <a:lnTo>
                    <a:pt x="80" y="30"/>
                  </a:lnTo>
                  <a:lnTo>
                    <a:pt x="80" y="38"/>
                  </a:lnTo>
                  <a:lnTo>
                    <a:pt x="67" y="38"/>
                  </a:lnTo>
                  <a:lnTo>
                    <a:pt x="67" y="30"/>
                  </a:lnTo>
                  <a:lnTo>
                    <a:pt x="45" y="23"/>
                  </a:lnTo>
                  <a:lnTo>
                    <a:pt x="38" y="30"/>
                  </a:lnTo>
                  <a:lnTo>
                    <a:pt x="38" y="23"/>
                  </a:lnTo>
                  <a:lnTo>
                    <a:pt x="30" y="30"/>
                  </a:lnTo>
                  <a:lnTo>
                    <a:pt x="38" y="38"/>
                  </a:lnTo>
                  <a:lnTo>
                    <a:pt x="52" y="69"/>
                  </a:lnTo>
                  <a:lnTo>
                    <a:pt x="58" y="77"/>
                  </a:lnTo>
                  <a:lnTo>
                    <a:pt x="58" y="84"/>
                  </a:lnTo>
                  <a:lnTo>
                    <a:pt x="45" y="69"/>
                  </a:lnTo>
                  <a:lnTo>
                    <a:pt x="38" y="69"/>
                  </a:lnTo>
                  <a:lnTo>
                    <a:pt x="16" y="52"/>
                  </a:lnTo>
                  <a:lnTo>
                    <a:pt x="16" y="30"/>
                  </a:lnTo>
                  <a:lnTo>
                    <a:pt x="8" y="30"/>
                  </a:lnTo>
                  <a:lnTo>
                    <a:pt x="0" y="38"/>
                  </a:lnTo>
                  <a:lnTo>
                    <a:pt x="0" y="23"/>
                  </a:lnTo>
                  <a:lnTo>
                    <a:pt x="16" y="23"/>
                  </a:lnTo>
                  <a:lnTo>
                    <a:pt x="30" y="0"/>
                  </a:lnTo>
                  <a:lnTo>
                    <a:pt x="38" y="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09" name="S_SR">
              <a:extLst>
                <a:ext uri="{FF2B5EF4-FFF2-40B4-BE49-F238E27FC236}">
                  <a16:creationId xmlns:a16="http://schemas.microsoft.com/office/drawing/2014/main" xmlns="" id="{72C715C4-7D09-4FB8-984F-F8DA7208147E}"/>
                </a:ext>
              </a:extLst>
            </p:cNvPr>
            <p:cNvSpPr>
              <a:spLocks/>
            </p:cNvSpPr>
            <p:nvPr/>
          </p:nvSpPr>
          <p:spPr bwMode="auto">
            <a:xfrm>
              <a:off x="5273834" y="2714625"/>
              <a:ext cx="132845" cy="190500"/>
            </a:xfrm>
            <a:custGeom>
              <a:avLst/>
              <a:gdLst>
                <a:gd name="T0" fmla="*/ 58244319 w 63"/>
                <a:gd name="T1" fmla="*/ 138889336 h 90"/>
                <a:gd name="T2" fmla="*/ 58244319 w 63"/>
                <a:gd name="T3" fmla="*/ 94085835 h 90"/>
                <a:gd name="T4" fmla="*/ 0 w 63"/>
                <a:gd name="T5" fmla="*/ 67204160 h 90"/>
                <a:gd name="T6" fmla="*/ 89604861 w 63"/>
                <a:gd name="T7" fmla="*/ 0 h 90"/>
                <a:gd name="T8" fmla="*/ 156809045 w 63"/>
                <a:gd name="T9" fmla="*/ 138889336 h 90"/>
                <a:gd name="T10" fmla="*/ 255375838 w 63"/>
                <a:gd name="T11" fmla="*/ 138889336 h 90"/>
                <a:gd name="T12" fmla="*/ 255375838 w 63"/>
                <a:gd name="T13" fmla="*/ 232975137 h 90"/>
                <a:gd name="T14" fmla="*/ 282257564 w 63"/>
                <a:gd name="T15" fmla="*/ 300179347 h 90"/>
                <a:gd name="T16" fmla="*/ 255375838 w 63"/>
                <a:gd name="T17" fmla="*/ 336020852 h 90"/>
                <a:gd name="T18" fmla="*/ 156809045 w 63"/>
                <a:gd name="T19" fmla="*/ 336020852 h 90"/>
                <a:gd name="T20" fmla="*/ 116486522 w 63"/>
                <a:gd name="T21" fmla="*/ 403224996 h 90"/>
                <a:gd name="T22" fmla="*/ 89604861 w 63"/>
                <a:gd name="T23" fmla="*/ 336020852 h 90"/>
                <a:gd name="T24" fmla="*/ 89604861 w 63"/>
                <a:gd name="T25" fmla="*/ 300179347 h 90"/>
                <a:gd name="T26" fmla="*/ 58244319 w 63"/>
                <a:gd name="T27" fmla="*/ 268816642 h 90"/>
                <a:gd name="T28" fmla="*/ 58244319 w 63"/>
                <a:gd name="T29" fmla="*/ 138889336 h 90"/>
                <a:gd name="T30" fmla="*/ 58244319 w 63"/>
                <a:gd name="T31" fmla="*/ 138889336 h 90"/>
                <a:gd name="T32" fmla="*/ 58244319 w 63"/>
                <a:gd name="T33" fmla="*/ 138889336 h 9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3"/>
                <a:gd name="T52" fmla="*/ 0 h 90"/>
                <a:gd name="T53" fmla="*/ 63 w 63"/>
                <a:gd name="T54" fmla="*/ 90 h 9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3" h="90">
                  <a:moveTo>
                    <a:pt x="13" y="31"/>
                  </a:moveTo>
                  <a:lnTo>
                    <a:pt x="13" y="21"/>
                  </a:lnTo>
                  <a:lnTo>
                    <a:pt x="0" y="15"/>
                  </a:lnTo>
                  <a:lnTo>
                    <a:pt x="20" y="0"/>
                  </a:lnTo>
                  <a:lnTo>
                    <a:pt x="35" y="31"/>
                  </a:lnTo>
                  <a:lnTo>
                    <a:pt x="57" y="31"/>
                  </a:lnTo>
                  <a:lnTo>
                    <a:pt x="57" y="52"/>
                  </a:lnTo>
                  <a:lnTo>
                    <a:pt x="63" y="67"/>
                  </a:lnTo>
                  <a:lnTo>
                    <a:pt x="57" y="75"/>
                  </a:lnTo>
                  <a:lnTo>
                    <a:pt x="35" y="75"/>
                  </a:lnTo>
                  <a:lnTo>
                    <a:pt x="26" y="90"/>
                  </a:lnTo>
                  <a:lnTo>
                    <a:pt x="20" y="75"/>
                  </a:lnTo>
                  <a:lnTo>
                    <a:pt x="20" y="67"/>
                  </a:lnTo>
                  <a:lnTo>
                    <a:pt x="13" y="60"/>
                  </a:lnTo>
                  <a:lnTo>
                    <a:pt x="13" y="31"/>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10" name="S_MKD">
              <a:extLst>
                <a:ext uri="{FF2B5EF4-FFF2-40B4-BE49-F238E27FC236}">
                  <a16:creationId xmlns:a16="http://schemas.microsoft.com/office/drawing/2014/main" xmlns="" id="{11C2CC89-30C0-426E-9C4B-E788A7985B76}"/>
                </a:ext>
              </a:extLst>
            </p:cNvPr>
            <p:cNvSpPr>
              <a:spLocks/>
            </p:cNvSpPr>
            <p:nvPr/>
          </p:nvSpPr>
          <p:spPr bwMode="auto">
            <a:xfrm>
              <a:off x="5330768" y="2876550"/>
              <a:ext cx="75912" cy="57150"/>
            </a:xfrm>
            <a:custGeom>
              <a:avLst/>
              <a:gdLst>
                <a:gd name="T0" fmla="*/ 42658936 w 35"/>
                <a:gd name="T1" fmla="*/ 116647232 h 28"/>
                <a:gd name="T2" fmla="*/ 0 w 35"/>
                <a:gd name="T3" fmla="*/ 83318586 h 28"/>
                <a:gd name="T4" fmla="*/ 0 w 35"/>
                <a:gd name="T5" fmla="*/ 54157790 h 28"/>
                <a:gd name="T6" fmla="*/ 42658936 w 35"/>
                <a:gd name="T7" fmla="*/ 0 h 28"/>
                <a:gd name="T8" fmla="*/ 142197881 w 35"/>
                <a:gd name="T9" fmla="*/ 0 h 28"/>
                <a:gd name="T10" fmla="*/ 165898281 w 35"/>
                <a:gd name="T11" fmla="*/ 54157790 h 28"/>
                <a:gd name="T12" fmla="*/ 165898281 w 35"/>
                <a:gd name="T13" fmla="*/ 83318586 h 28"/>
                <a:gd name="T14" fmla="*/ 42658936 w 35"/>
                <a:gd name="T15" fmla="*/ 116647232 h 28"/>
                <a:gd name="T16" fmla="*/ 42658936 w 35"/>
                <a:gd name="T17" fmla="*/ 116647232 h 28"/>
                <a:gd name="T18" fmla="*/ 42658936 w 35"/>
                <a:gd name="T19" fmla="*/ 116647232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
                <a:gd name="T31" fmla="*/ 0 h 28"/>
                <a:gd name="T32" fmla="*/ 35 w 35"/>
                <a:gd name="T33" fmla="*/ 28 h 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 h="28">
                  <a:moveTo>
                    <a:pt x="9" y="28"/>
                  </a:moveTo>
                  <a:lnTo>
                    <a:pt x="0" y="20"/>
                  </a:lnTo>
                  <a:lnTo>
                    <a:pt x="0" y="13"/>
                  </a:lnTo>
                  <a:lnTo>
                    <a:pt x="9" y="0"/>
                  </a:lnTo>
                  <a:lnTo>
                    <a:pt x="30" y="0"/>
                  </a:lnTo>
                  <a:lnTo>
                    <a:pt x="35" y="13"/>
                  </a:lnTo>
                  <a:lnTo>
                    <a:pt x="35" y="20"/>
                  </a:lnTo>
                  <a:lnTo>
                    <a:pt x="9" y="28"/>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11" name="S_BIH">
              <a:extLst>
                <a:ext uri="{FF2B5EF4-FFF2-40B4-BE49-F238E27FC236}">
                  <a16:creationId xmlns:a16="http://schemas.microsoft.com/office/drawing/2014/main" xmlns="" id="{78DD1D92-9583-45F4-88D7-17872D203FFB}"/>
                </a:ext>
              </a:extLst>
            </p:cNvPr>
            <p:cNvSpPr>
              <a:spLocks/>
            </p:cNvSpPr>
            <p:nvPr/>
          </p:nvSpPr>
          <p:spPr bwMode="auto">
            <a:xfrm>
              <a:off x="5197922" y="2743200"/>
              <a:ext cx="104379" cy="114300"/>
            </a:xfrm>
            <a:custGeom>
              <a:avLst/>
              <a:gdLst>
                <a:gd name="T0" fmla="*/ 43911205 w 50"/>
                <a:gd name="T1" fmla="*/ 82135551 h 52"/>
                <a:gd name="T2" fmla="*/ 96604649 w 50"/>
                <a:gd name="T3" fmla="*/ 217418388 h 52"/>
                <a:gd name="T4" fmla="*/ 122951362 w 50"/>
                <a:gd name="T5" fmla="*/ 251240187 h 52"/>
                <a:gd name="T6" fmla="*/ 162472513 w 50"/>
                <a:gd name="T7" fmla="*/ 217418388 h 52"/>
                <a:gd name="T8" fmla="*/ 219556011 w 50"/>
                <a:gd name="T9" fmla="*/ 217418388 h 52"/>
                <a:gd name="T10" fmla="*/ 219556011 w 50"/>
                <a:gd name="T11" fmla="*/ 82135551 h 52"/>
                <a:gd name="T12" fmla="*/ 162472513 w 50"/>
                <a:gd name="T13" fmla="*/ 82135551 h 52"/>
                <a:gd name="T14" fmla="*/ 162472513 w 50"/>
                <a:gd name="T15" fmla="*/ 38653189 h 52"/>
                <a:gd name="T16" fmla="*/ 65865752 w 50"/>
                <a:gd name="T17" fmla="*/ 0 h 52"/>
                <a:gd name="T18" fmla="*/ 43911205 w 50"/>
                <a:gd name="T19" fmla="*/ 38653189 h 52"/>
                <a:gd name="T20" fmla="*/ 43911205 w 50"/>
                <a:gd name="T21" fmla="*/ 0 h 52"/>
                <a:gd name="T22" fmla="*/ 0 w 50"/>
                <a:gd name="T23" fmla="*/ 38653189 h 52"/>
                <a:gd name="T24" fmla="*/ 43911205 w 50"/>
                <a:gd name="T25" fmla="*/ 82135551 h 52"/>
                <a:gd name="T26" fmla="*/ 43911205 w 50"/>
                <a:gd name="T27" fmla="*/ 82135551 h 52"/>
                <a:gd name="T28" fmla="*/ 43911205 w 50"/>
                <a:gd name="T29" fmla="*/ 82135551 h 5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0"/>
                <a:gd name="T46" fmla="*/ 0 h 52"/>
                <a:gd name="T47" fmla="*/ 50 w 50"/>
                <a:gd name="T48" fmla="*/ 52 h 5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0" h="52">
                  <a:moveTo>
                    <a:pt x="10" y="17"/>
                  </a:moveTo>
                  <a:lnTo>
                    <a:pt x="22" y="45"/>
                  </a:lnTo>
                  <a:lnTo>
                    <a:pt x="28" y="52"/>
                  </a:lnTo>
                  <a:lnTo>
                    <a:pt x="37" y="45"/>
                  </a:lnTo>
                  <a:lnTo>
                    <a:pt x="50" y="45"/>
                  </a:lnTo>
                  <a:lnTo>
                    <a:pt x="50" y="17"/>
                  </a:lnTo>
                  <a:lnTo>
                    <a:pt x="37" y="17"/>
                  </a:lnTo>
                  <a:lnTo>
                    <a:pt x="37" y="8"/>
                  </a:lnTo>
                  <a:lnTo>
                    <a:pt x="15" y="0"/>
                  </a:lnTo>
                  <a:lnTo>
                    <a:pt x="10" y="8"/>
                  </a:lnTo>
                  <a:lnTo>
                    <a:pt x="10" y="0"/>
                  </a:lnTo>
                  <a:lnTo>
                    <a:pt x="0" y="8"/>
                  </a:lnTo>
                  <a:lnTo>
                    <a:pt x="10" y="1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12" name="S_CZE">
              <a:extLst>
                <a:ext uri="{FF2B5EF4-FFF2-40B4-BE49-F238E27FC236}">
                  <a16:creationId xmlns:a16="http://schemas.microsoft.com/office/drawing/2014/main" xmlns="" id="{91C3148D-801F-459B-8E93-F72E7D77160A}"/>
                </a:ext>
              </a:extLst>
            </p:cNvPr>
            <p:cNvSpPr>
              <a:spLocks/>
            </p:cNvSpPr>
            <p:nvPr/>
          </p:nvSpPr>
          <p:spPr bwMode="auto">
            <a:xfrm>
              <a:off x="5084055" y="2495550"/>
              <a:ext cx="189779" cy="104775"/>
            </a:xfrm>
            <a:custGeom>
              <a:avLst/>
              <a:gdLst>
                <a:gd name="T0" fmla="*/ 2147483647 w 89"/>
                <a:gd name="T1" fmla="*/ 2147483647 h 52"/>
                <a:gd name="T2" fmla="*/ 2147483647 w 89"/>
                <a:gd name="T3" fmla="*/ 2147483647 h 52"/>
                <a:gd name="T4" fmla="*/ 2147483647 w 89"/>
                <a:gd name="T5" fmla="*/ 2147483647 h 52"/>
                <a:gd name="T6" fmla="*/ 2147483647 w 89"/>
                <a:gd name="T7" fmla="*/ 0 h 52"/>
                <a:gd name="T8" fmla="*/ 2147483647 w 89"/>
                <a:gd name="T9" fmla="*/ 0 h 52"/>
                <a:gd name="T10" fmla="*/ 2147483647 w 89"/>
                <a:gd name="T11" fmla="*/ 2147483647 h 52"/>
                <a:gd name="T12" fmla="*/ 0 w 89"/>
                <a:gd name="T13" fmla="*/ 2147483647 h 52"/>
                <a:gd name="T14" fmla="*/ 2147483647 w 89"/>
                <a:gd name="T15" fmla="*/ 2147483647 h 52"/>
                <a:gd name="T16" fmla="*/ 2147483647 w 89"/>
                <a:gd name="T17" fmla="*/ 2147483647 h 52"/>
                <a:gd name="T18" fmla="*/ 2147483647 w 89"/>
                <a:gd name="T19" fmla="*/ 2147483647 h 52"/>
                <a:gd name="T20" fmla="*/ 2147483647 w 89"/>
                <a:gd name="T21" fmla="*/ 2147483647 h 52"/>
                <a:gd name="T22" fmla="*/ 2147483647 w 89"/>
                <a:gd name="T23" fmla="*/ 2147483647 h 52"/>
                <a:gd name="T24" fmla="*/ 2147483647 w 89"/>
                <a:gd name="T25" fmla="*/ 2147483647 h 52"/>
                <a:gd name="T26" fmla="*/ 2147483647 w 89"/>
                <a:gd name="T27" fmla="*/ 2147483647 h 52"/>
                <a:gd name="T28" fmla="*/ 2147483647 w 89"/>
                <a:gd name="T29" fmla="*/ 2147483647 h 5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9"/>
                <a:gd name="T46" fmla="*/ 0 h 52"/>
                <a:gd name="T47" fmla="*/ 89 w 89"/>
                <a:gd name="T48" fmla="*/ 52 h 5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9" h="52">
                  <a:moveTo>
                    <a:pt x="89" y="37"/>
                  </a:moveTo>
                  <a:lnTo>
                    <a:pt x="75" y="15"/>
                  </a:lnTo>
                  <a:lnTo>
                    <a:pt x="69" y="15"/>
                  </a:lnTo>
                  <a:lnTo>
                    <a:pt x="42" y="0"/>
                  </a:lnTo>
                  <a:lnTo>
                    <a:pt x="32" y="0"/>
                  </a:lnTo>
                  <a:lnTo>
                    <a:pt x="20" y="8"/>
                  </a:lnTo>
                  <a:lnTo>
                    <a:pt x="0" y="15"/>
                  </a:lnTo>
                  <a:lnTo>
                    <a:pt x="12" y="37"/>
                  </a:lnTo>
                  <a:lnTo>
                    <a:pt x="27" y="52"/>
                  </a:lnTo>
                  <a:lnTo>
                    <a:pt x="42" y="52"/>
                  </a:lnTo>
                  <a:lnTo>
                    <a:pt x="42" y="45"/>
                  </a:lnTo>
                  <a:lnTo>
                    <a:pt x="69" y="52"/>
                  </a:lnTo>
                  <a:lnTo>
                    <a:pt x="89" y="3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13" name="S_SVK">
              <a:extLst>
                <a:ext uri="{FF2B5EF4-FFF2-40B4-BE49-F238E27FC236}">
                  <a16:creationId xmlns:a16="http://schemas.microsoft.com/office/drawing/2014/main" xmlns="" id="{46DD3348-4A31-4CAB-8E0B-56759415A6D0}"/>
                </a:ext>
              </a:extLst>
            </p:cNvPr>
            <p:cNvSpPr>
              <a:spLocks/>
            </p:cNvSpPr>
            <p:nvPr/>
          </p:nvSpPr>
          <p:spPr bwMode="auto">
            <a:xfrm>
              <a:off x="5226389" y="2571750"/>
              <a:ext cx="161312" cy="76200"/>
            </a:xfrm>
            <a:custGeom>
              <a:avLst/>
              <a:gdLst>
                <a:gd name="T0" fmla="*/ 2147483647 w 79"/>
                <a:gd name="T1" fmla="*/ 2147483647 h 40"/>
                <a:gd name="T2" fmla="*/ 2147483647 w 79"/>
                <a:gd name="T3" fmla="*/ 0 h 40"/>
                <a:gd name="T4" fmla="*/ 2147483647 w 79"/>
                <a:gd name="T5" fmla="*/ 2147483647 h 40"/>
                <a:gd name="T6" fmla="*/ 2147483647 w 79"/>
                <a:gd name="T7" fmla="*/ 0 h 40"/>
                <a:gd name="T8" fmla="*/ 2147483647 w 79"/>
                <a:gd name="T9" fmla="*/ 0 h 40"/>
                <a:gd name="T10" fmla="*/ 0 w 79"/>
                <a:gd name="T11" fmla="*/ 2147483647 h 40"/>
                <a:gd name="T12" fmla="*/ 0 w 79"/>
                <a:gd name="T13" fmla="*/ 2147483647 h 40"/>
                <a:gd name="T14" fmla="*/ 2147483647 w 79"/>
                <a:gd name="T15" fmla="*/ 2147483647 h 40"/>
                <a:gd name="T16" fmla="*/ 2147483647 w 79"/>
                <a:gd name="T17" fmla="*/ 2147483647 h 40"/>
                <a:gd name="T18" fmla="*/ 2147483647 w 79"/>
                <a:gd name="T19" fmla="*/ 2147483647 h 40"/>
                <a:gd name="T20" fmla="*/ 2147483647 w 79"/>
                <a:gd name="T21" fmla="*/ 2147483647 h 40"/>
                <a:gd name="T22" fmla="*/ 2147483647 w 79"/>
                <a:gd name="T23" fmla="*/ 2147483647 h 40"/>
                <a:gd name="T24" fmla="*/ 2147483647 w 79"/>
                <a:gd name="T25" fmla="*/ 2147483647 h 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9"/>
                <a:gd name="T40" fmla="*/ 0 h 40"/>
                <a:gd name="T41" fmla="*/ 79 w 79"/>
                <a:gd name="T42" fmla="*/ 40 h 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9" h="40">
                  <a:moveTo>
                    <a:pt x="79" y="10"/>
                  </a:moveTo>
                  <a:lnTo>
                    <a:pt x="57" y="0"/>
                  </a:lnTo>
                  <a:lnTo>
                    <a:pt x="42" y="10"/>
                  </a:lnTo>
                  <a:lnTo>
                    <a:pt x="35" y="0"/>
                  </a:lnTo>
                  <a:lnTo>
                    <a:pt x="22" y="0"/>
                  </a:lnTo>
                  <a:lnTo>
                    <a:pt x="0" y="18"/>
                  </a:lnTo>
                  <a:lnTo>
                    <a:pt x="0" y="40"/>
                  </a:lnTo>
                  <a:lnTo>
                    <a:pt x="13" y="40"/>
                  </a:lnTo>
                  <a:lnTo>
                    <a:pt x="48" y="18"/>
                  </a:lnTo>
                  <a:lnTo>
                    <a:pt x="64" y="25"/>
                  </a:lnTo>
                  <a:lnTo>
                    <a:pt x="79" y="1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14" name="S_CHE">
              <a:extLst>
                <a:ext uri="{FF2B5EF4-FFF2-40B4-BE49-F238E27FC236}">
                  <a16:creationId xmlns:a16="http://schemas.microsoft.com/office/drawing/2014/main" xmlns="" id="{AE2C9C88-2676-4575-82DA-D184A330961F}"/>
                </a:ext>
              </a:extLst>
            </p:cNvPr>
            <p:cNvSpPr>
              <a:spLocks/>
            </p:cNvSpPr>
            <p:nvPr/>
          </p:nvSpPr>
          <p:spPr bwMode="auto">
            <a:xfrm>
              <a:off x="4932232" y="2667000"/>
              <a:ext cx="113867" cy="85725"/>
            </a:xfrm>
            <a:custGeom>
              <a:avLst/>
              <a:gdLst>
                <a:gd name="T0" fmla="*/ 2147483647 w 57"/>
                <a:gd name="T1" fmla="*/ 2147483647 h 37"/>
                <a:gd name="T2" fmla="*/ 2147483647 w 57"/>
                <a:gd name="T3" fmla="*/ 2147483647 h 37"/>
                <a:gd name="T4" fmla="*/ 2147483647 w 57"/>
                <a:gd name="T5" fmla="*/ 2147483647 h 37"/>
                <a:gd name="T6" fmla="*/ 2147483647 w 57"/>
                <a:gd name="T7" fmla="*/ 2147483647 h 37"/>
                <a:gd name="T8" fmla="*/ 2147483647 w 57"/>
                <a:gd name="T9" fmla="*/ 2147483647 h 37"/>
                <a:gd name="T10" fmla="*/ 2147483647 w 57"/>
                <a:gd name="T11" fmla="*/ 2147483647 h 37"/>
                <a:gd name="T12" fmla="*/ 2147483647 w 57"/>
                <a:gd name="T13" fmla="*/ 2147483647 h 37"/>
                <a:gd name="T14" fmla="*/ 2147483647 w 57"/>
                <a:gd name="T15" fmla="*/ 0 h 37"/>
                <a:gd name="T16" fmla="*/ 2147483647 w 57"/>
                <a:gd name="T17" fmla="*/ 0 h 37"/>
                <a:gd name="T18" fmla="*/ 0 w 57"/>
                <a:gd name="T19" fmla="*/ 2147483647 h 37"/>
                <a:gd name="T20" fmla="*/ 0 w 57"/>
                <a:gd name="T21" fmla="*/ 2147483647 h 37"/>
                <a:gd name="T22" fmla="*/ 2147483647 w 57"/>
                <a:gd name="T23" fmla="*/ 2147483647 h 37"/>
                <a:gd name="T24" fmla="*/ 2147483647 w 57"/>
                <a:gd name="T25" fmla="*/ 2147483647 h 37"/>
                <a:gd name="T26" fmla="*/ 2147483647 w 57"/>
                <a:gd name="T27" fmla="*/ 2147483647 h 37"/>
                <a:gd name="T28" fmla="*/ 2147483647 w 57"/>
                <a:gd name="T29" fmla="*/ 2147483647 h 3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7"/>
                <a:gd name="T46" fmla="*/ 0 h 37"/>
                <a:gd name="T47" fmla="*/ 57 w 57"/>
                <a:gd name="T48" fmla="*/ 37 h 3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7" h="37">
                  <a:moveTo>
                    <a:pt x="14" y="37"/>
                  </a:moveTo>
                  <a:lnTo>
                    <a:pt x="29" y="20"/>
                  </a:lnTo>
                  <a:lnTo>
                    <a:pt x="42" y="20"/>
                  </a:lnTo>
                  <a:lnTo>
                    <a:pt x="42" y="15"/>
                  </a:lnTo>
                  <a:lnTo>
                    <a:pt x="50" y="20"/>
                  </a:lnTo>
                  <a:lnTo>
                    <a:pt x="57" y="6"/>
                  </a:lnTo>
                  <a:lnTo>
                    <a:pt x="50" y="6"/>
                  </a:lnTo>
                  <a:lnTo>
                    <a:pt x="42" y="0"/>
                  </a:lnTo>
                  <a:lnTo>
                    <a:pt x="9" y="0"/>
                  </a:lnTo>
                  <a:lnTo>
                    <a:pt x="0" y="15"/>
                  </a:lnTo>
                  <a:lnTo>
                    <a:pt x="0" y="20"/>
                  </a:lnTo>
                  <a:lnTo>
                    <a:pt x="9" y="15"/>
                  </a:lnTo>
                  <a:lnTo>
                    <a:pt x="9" y="37"/>
                  </a:lnTo>
                  <a:lnTo>
                    <a:pt x="14" y="37"/>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15" name="S_SVN">
              <a:extLst>
                <a:ext uri="{FF2B5EF4-FFF2-40B4-BE49-F238E27FC236}">
                  <a16:creationId xmlns:a16="http://schemas.microsoft.com/office/drawing/2014/main" xmlns="" id="{4B7C9133-16EA-4FEA-8C64-B59BA89B121A}"/>
                </a:ext>
              </a:extLst>
            </p:cNvPr>
            <p:cNvSpPr>
              <a:spLocks/>
            </p:cNvSpPr>
            <p:nvPr/>
          </p:nvSpPr>
          <p:spPr bwMode="auto">
            <a:xfrm>
              <a:off x="5131500" y="2676525"/>
              <a:ext cx="75912" cy="66675"/>
            </a:xfrm>
            <a:custGeom>
              <a:avLst/>
              <a:gdLst>
                <a:gd name="T0" fmla="*/ 152801054 w 38"/>
                <a:gd name="T1" fmla="*/ 43413755 h 32"/>
                <a:gd name="T2" fmla="*/ 120632604 w 38"/>
                <a:gd name="T3" fmla="*/ 43413755 h 32"/>
                <a:gd name="T4" fmla="*/ 60316302 w 38"/>
                <a:gd name="T5" fmla="*/ 138923612 h 32"/>
                <a:gd name="T6" fmla="*/ 0 w 38"/>
                <a:gd name="T7" fmla="*/ 138923612 h 32"/>
                <a:gd name="T8" fmla="*/ 0 w 38"/>
                <a:gd name="T9" fmla="*/ 43413755 h 32"/>
                <a:gd name="T10" fmla="*/ 152801054 w 38"/>
                <a:gd name="T11" fmla="*/ 0 h 32"/>
                <a:gd name="T12" fmla="*/ 152801054 w 38"/>
                <a:gd name="T13" fmla="*/ 43413755 h 32"/>
                <a:gd name="T14" fmla="*/ 152801054 w 38"/>
                <a:gd name="T15" fmla="*/ 43413755 h 32"/>
                <a:gd name="T16" fmla="*/ 152801054 w 38"/>
                <a:gd name="T17" fmla="*/ 43413755 h 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
                <a:gd name="T28" fmla="*/ 0 h 32"/>
                <a:gd name="T29" fmla="*/ 38 w 38"/>
                <a:gd name="T30" fmla="*/ 32 h 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 h="32">
                  <a:moveTo>
                    <a:pt x="38" y="10"/>
                  </a:moveTo>
                  <a:lnTo>
                    <a:pt x="30" y="10"/>
                  </a:lnTo>
                  <a:lnTo>
                    <a:pt x="15" y="32"/>
                  </a:lnTo>
                  <a:lnTo>
                    <a:pt x="0" y="32"/>
                  </a:lnTo>
                  <a:lnTo>
                    <a:pt x="0" y="10"/>
                  </a:lnTo>
                  <a:lnTo>
                    <a:pt x="38" y="0"/>
                  </a:lnTo>
                  <a:lnTo>
                    <a:pt x="38" y="10"/>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16" name="S_CG">
              <a:extLst>
                <a:ext uri="{FF2B5EF4-FFF2-40B4-BE49-F238E27FC236}">
                  <a16:creationId xmlns:a16="http://schemas.microsoft.com/office/drawing/2014/main" xmlns="" id="{ACE77B1E-3B4E-48F4-A168-ADC83010496D}"/>
                </a:ext>
              </a:extLst>
            </p:cNvPr>
            <p:cNvSpPr>
              <a:spLocks/>
            </p:cNvSpPr>
            <p:nvPr/>
          </p:nvSpPr>
          <p:spPr bwMode="auto">
            <a:xfrm>
              <a:off x="5245367" y="2847975"/>
              <a:ext cx="66423" cy="57150"/>
            </a:xfrm>
            <a:custGeom>
              <a:avLst/>
              <a:gdLst>
                <a:gd name="T0" fmla="*/ 0 w 30"/>
                <a:gd name="T1" fmla="*/ 54157790 h 28"/>
                <a:gd name="T2" fmla="*/ 103730751 w 30"/>
                <a:gd name="T3" fmla="*/ 116647232 h 28"/>
                <a:gd name="T4" fmla="*/ 103730751 w 30"/>
                <a:gd name="T5" fmla="*/ 54157790 h 28"/>
                <a:gd name="T6" fmla="*/ 148185219 w 30"/>
                <a:gd name="T7" fmla="*/ 54157790 h 28"/>
                <a:gd name="T8" fmla="*/ 148185219 w 30"/>
                <a:gd name="T9" fmla="*/ 24994962 h 28"/>
                <a:gd name="T10" fmla="*/ 103730751 w 30"/>
                <a:gd name="T11" fmla="*/ 0 h 28"/>
                <a:gd name="T12" fmla="*/ 39516057 w 30"/>
                <a:gd name="T13" fmla="*/ 0 h 28"/>
                <a:gd name="T14" fmla="*/ 0 w 30"/>
                <a:gd name="T15" fmla="*/ 24994962 h 28"/>
                <a:gd name="T16" fmla="*/ 0 w 30"/>
                <a:gd name="T17" fmla="*/ 54157790 h 28"/>
                <a:gd name="T18" fmla="*/ 0 w 30"/>
                <a:gd name="T19" fmla="*/ 54157790 h 28"/>
                <a:gd name="T20" fmla="*/ 0 w 30"/>
                <a:gd name="T21" fmla="*/ 54157790 h 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0"/>
                <a:gd name="T34" fmla="*/ 0 h 28"/>
                <a:gd name="T35" fmla="*/ 30 w 30"/>
                <a:gd name="T36" fmla="*/ 28 h 2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0" h="28">
                  <a:moveTo>
                    <a:pt x="0" y="13"/>
                  </a:moveTo>
                  <a:lnTo>
                    <a:pt x="21" y="28"/>
                  </a:lnTo>
                  <a:lnTo>
                    <a:pt x="21" y="13"/>
                  </a:lnTo>
                  <a:lnTo>
                    <a:pt x="30" y="13"/>
                  </a:lnTo>
                  <a:lnTo>
                    <a:pt x="30" y="6"/>
                  </a:lnTo>
                  <a:lnTo>
                    <a:pt x="21" y="0"/>
                  </a:lnTo>
                  <a:lnTo>
                    <a:pt x="8" y="0"/>
                  </a:lnTo>
                  <a:lnTo>
                    <a:pt x="0" y="6"/>
                  </a:lnTo>
                  <a:lnTo>
                    <a:pt x="0" y="13"/>
                  </a:lnTo>
                  <a:close/>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sp>
          <p:nvSpPr>
            <p:cNvPr id="417" name="S_TAI">
              <a:extLst>
                <a:ext uri="{FF2B5EF4-FFF2-40B4-BE49-F238E27FC236}">
                  <a16:creationId xmlns:a16="http://schemas.microsoft.com/office/drawing/2014/main" xmlns="" id="{10D0876A-7876-4A8F-8C0E-EFF4B036CC6B}"/>
                </a:ext>
              </a:extLst>
            </p:cNvPr>
            <p:cNvSpPr>
              <a:spLocks/>
            </p:cNvSpPr>
            <p:nvPr/>
          </p:nvSpPr>
          <p:spPr bwMode="auto">
            <a:xfrm>
              <a:off x="8145349" y="3476625"/>
              <a:ext cx="28467" cy="95250"/>
            </a:xfrm>
            <a:custGeom>
              <a:avLst/>
              <a:gdLst>
                <a:gd name="T0" fmla="*/ 0 w 16"/>
                <a:gd name="T1" fmla="*/ 2147483647 h 48"/>
                <a:gd name="T2" fmla="*/ 0 w 16"/>
                <a:gd name="T3" fmla="*/ 2147483647 h 48"/>
                <a:gd name="T4" fmla="*/ 2147483647 w 16"/>
                <a:gd name="T5" fmla="*/ 0 h 48"/>
                <a:gd name="T6" fmla="*/ 2147483647 w 16"/>
                <a:gd name="T7" fmla="*/ 2147483647 h 48"/>
                <a:gd name="T8" fmla="*/ 2147483647 w 16"/>
                <a:gd name="T9" fmla="*/ 2147483647 h 48"/>
                <a:gd name="T10" fmla="*/ 0 w 16"/>
                <a:gd name="T11" fmla="*/ 2147483647 h 48"/>
                <a:gd name="T12" fmla="*/ 0 60000 65536"/>
                <a:gd name="T13" fmla="*/ 0 60000 65536"/>
                <a:gd name="T14" fmla="*/ 0 60000 65536"/>
                <a:gd name="T15" fmla="*/ 0 60000 65536"/>
                <a:gd name="T16" fmla="*/ 0 60000 65536"/>
                <a:gd name="T17" fmla="*/ 0 60000 65536"/>
                <a:gd name="T18" fmla="*/ 0 w 16"/>
                <a:gd name="T19" fmla="*/ 0 h 48"/>
                <a:gd name="T20" fmla="*/ 16 w 16"/>
                <a:gd name="T21" fmla="*/ 48 h 48"/>
              </a:gdLst>
              <a:ahLst/>
              <a:cxnLst>
                <a:cxn ang="T12">
                  <a:pos x="T0" y="T1"/>
                </a:cxn>
                <a:cxn ang="T13">
                  <a:pos x="T2" y="T3"/>
                </a:cxn>
                <a:cxn ang="T14">
                  <a:pos x="T4" y="T5"/>
                </a:cxn>
                <a:cxn ang="T15">
                  <a:pos x="T6" y="T7"/>
                </a:cxn>
                <a:cxn ang="T16">
                  <a:pos x="T8" y="T9"/>
                </a:cxn>
                <a:cxn ang="T17">
                  <a:pos x="T10" y="T11"/>
                </a:cxn>
              </a:cxnLst>
              <a:rect l="T18" t="T19" r="T20" b="T21"/>
              <a:pathLst>
                <a:path w="16" h="48">
                  <a:moveTo>
                    <a:pt x="0" y="32"/>
                  </a:moveTo>
                  <a:lnTo>
                    <a:pt x="0" y="16"/>
                  </a:lnTo>
                  <a:lnTo>
                    <a:pt x="16" y="0"/>
                  </a:lnTo>
                  <a:lnTo>
                    <a:pt x="16" y="16"/>
                  </a:lnTo>
                  <a:lnTo>
                    <a:pt x="8" y="48"/>
                  </a:lnTo>
                  <a:lnTo>
                    <a:pt x="0" y="32"/>
                  </a:lnTo>
                  <a:close/>
                </a:path>
              </a:pathLst>
            </a:custGeom>
            <a:noFill/>
            <a:ln w="3175" cap="flat" cmpd="sng" algn="ctr">
              <a:solidFill>
                <a:srgbClr val="FFD9E5"/>
              </a:solidFill>
              <a:prstDash val="solid"/>
              <a:round/>
              <a:headEnd type="none" w="med" len="med"/>
              <a:tailEnd type="none" w="med" len="med"/>
            </a:ln>
            <a:extLst>
              <a:ext uri="{909E8E84-426E-40DD-AFC4-6F175D3DCCD1}">
                <a14:hiddenFill xmlns:a14="http://schemas.microsoft.com/office/drawing/2010/main">
                  <a:solidFill>
                    <a:srgbClr val="000000"/>
                  </a:solidFill>
                </a14:hiddenFill>
              </a:ext>
            </a:extLst>
          </p:spPr>
          <p:txBody>
            <a:bodyPr/>
            <a:lstStyle/>
            <a:p>
              <a:pPr defTabSz="457200">
                <a:defRPr/>
              </a:pPr>
              <a:endParaRPr lang="de-DE" sz="1662">
                <a:solidFill>
                  <a:srgbClr val="333F48"/>
                </a:solidFill>
                <a:latin typeface="Roboto"/>
              </a:endParaRPr>
            </a:p>
          </p:txBody>
        </p:sp>
        <p:sp>
          <p:nvSpPr>
            <p:cNvPr id="418" name="Freeform 21">
              <a:extLst>
                <a:ext uri="{FF2B5EF4-FFF2-40B4-BE49-F238E27FC236}">
                  <a16:creationId xmlns:a16="http://schemas.microsoft.com/office/drawing/2014/main" xmlns="" id="{38DA5D36-E3ED-41B7-AA6E-17CAA001EECE}"/>
                </a:ext>
              </a:extLst>
            </p:cNvPr>
            <p:cNvSpPr>
              <a:spLocks/>
            </p:cNvSpPr>
            <p:nvPr/>
          </p:nvSpPr>
          <p:spPr bwMode="auto">
            <a:xfrm>
              <a:off x="3670345" y="1703187"/>
              <a:ext cx="323422" cy="183574"/>
            </a:xfrm>
            <a:custGeom>
              <a:avLst/>
              <a:gdLst>
                <a:gd name="T0" fmla="*/ 1 w 139"/>
                <a:gd name="T1" fmla="*/ 1 h 82"/>
                <a:gd name="T2" fmla="*/ 0 w 139"/>
                <a:gd name="T3" fmla="*/ 1 h 82"/>
                <a:gd name="T4" fmla="*/ 0 w 139"/>
                <a:gd name="T5" fmla="*/ 1 h 82"/>
                <a:gd name="T6" fmla="*/ 0 w 139"/>
                <a:gd name="T7" fmla="*/ 1 h 82"/>
                <a:gd name="T8" fmla="*/ 0 w 139"/>
                <a:gd name="T9" fmla="*/ 0 h 82"/>
                <a:gd name="T10" fmla="*/ 0 w 139"/>
                <a:gd name="T11" fmla="*/ 0 h 82"/>
                <a:gd name="T12" fmla="*/ 0 w 139"/>
                <a:gd name="T13" fmla="*/ 0 h 82"/>
                <a:gd name="T14" fmla="*/ 0 w 139"/>
                <a:gd name="T15" fmla="*/ 0 h 82"/>
                <a:gd name="T16" fmla="*/ 0 w 139"/>
                <a:gd name="T17" fmla="*/ 0 h 82"/>
                <a:gd name="T18" fmla="*/ 0 w 139"/>
                <a:gd name="T19" fmla="*/ 0 h 82"/>
                <a:gd name="T20" fmla="*/ 0 w 139"/>
                <a:gd name="T21" fmla="*/ 0 h 82"/>
                <a:gd name="T22" fmla="*/ 0 w 139"/>
                <a:gd name="T23" fmla="*/ 0 h 82"/>
                <a:gd name="T24" fmla="*/ 0 w 139"/>
                <a:gd name="T25" fmla="*/ 0 h 82"/>
                <a:gd name="T26" fmla="*/ 0 w 139"/>
                <a:gd name="T27" fmla="*/ 0 h 82"/>
                <a:gd name="T28" fmla="*/ 0 w 139"/>
                <a:gd name="T29" fmla="*/ 0 h 82"/>
                <a:gd name="T30" fmla="*/ 0 w 139"/>
                <a:gd name="T31" fmla="*/ 0 h 82"/>
                <a:gd name="T32" fmla="*/ 0 w 139"/>
                <a:gd name="T33" fmla="*/ 0 h 82"/>
                <a:gd name="T34" fmla="*/ 0 w 139"/>
                <a:gd name="T35" fmla="*/ 0 h 82"/>
                <a:gd name="T36" fmla="*/ 0 w 139"/>
                <a:gd name="T37" fmla="*/ 0 h 82"/>
                <a:gd name="T38" fmla="*/ 0 w 139"/>
                <a:gd name="T39" fmla="*/ 0 h 82"/>
                <a:gd name="T40" fmla="*/ 0 w 139"/>
                <a:gd name="T41" fmla="*/ 0 h 82"/>
                <a:gd name="T42" fmla="*/ 0 w 139"/>
                <a:gd name="T43" fmla="*/ 0 h 82"/>
                <a:gd name="T44" fmla="*/ 0 w 139"/>
                <a:gd name="T45" fmla="*/ 0 h 82"/>
                <a:gd name="T46" fmla="*/ 0 w 139"/>
                <a:gd name="T47" fmla="*/ 0 h 82"/>
                <a:gd name="T48" fmla="*/ 0 w 139"/>
                <a:gd name="T49" fmla="*/ 0 h 82"/>
                <a:gd name="T50" fmla="*/ 0 w 139"/>
                <a:gd name="T51" fmla="*/ 0 h 82"/>
                <a:gd name="T52" fmla="*/ 0 w 139"/>
                <a:gd name="T53" fmla="*/ 0 h 82"/>
                <a:gd name="T54" fmla="*/ 0 w 139"/>
                <a:gd name="T55" fmla="*/ 0 h 82"/>
                <a:gd name="T56" fmla="*/ 1 w 139"/>
                <a:gd name="T57" fmla="*/ 0 h 82"/>
                <a:gd name="T58" fmla="*/ 1 w 139"/>
                <a:gd name="T59" fmla="*/ 0 h 82"/>
                <a:gd name="T60" fmla="*/ 1 w 139"/>
                <a:gd name="T61" fmla="*/ 0 h 82"/>
                <a:gd name="T62" fmla="*/ 1 w 139"/>
                <a:gd name="T63" fmla="*/ 0 h 82"/>
                <a:gd name="T64" fmla="*/ 1 w 139"/>
                <a:gd name="T65" fmla="*/ 0 h 82"/>
                <a:gd name="T66" fmla="*/ 1 w 139"/>
                <a:gd name="T67" fmla="*/ 0 h 82"/>
                <a:gd name="T68" fmla="*/ 1 w 139"/>
                <a:gd name="T69" fmla="*/ 0 h 82"/>
                <a:gd name="T70" fmla="*/ 1 w 139"/>
                <a:gd name="T71" fmla="*/ 0 h 82"/>
                <a:gd name="T72" fmla="*/ 1 w 139"/>
                <a:gd name="T73" fmla="*/ 0 h 82"/>
                <a:gd name="T74" fmla="*/ 1 w 139"/>
                <a:gd name="T75" fmla="*/ 0 h 82"/>
                <a:gd name="T76" fmla="*/ 1 w 139"/>
                <a:gd name="T77" fmla="*/ 0 h 82"/>
                <a:gd name="T78" fmla="*/ 1 w 139"/>
                <a:gd name="T79" fmla="*/ 0 h 82"/>
                <a:gd name="T80" fmla="*/ 1 w 139"/>
                <a:gd name="T81" fmla="*/ 0 h 82"/>
                <a:gd name="T82" fmla="*/ 1 w 139"/>
                <a:gd name="T83" fmla="*/ 0 h 82"/>
                <a:gd name="T84" fmla="*/ 1 w 139"/>
                <a:gd name="T85" fmla="*/ 0 h 82"/>
                <a:gd name="T86" fmla="*/ 1 w 139"/>
                <a:gd name="T87" fmla="*/ 1 h 8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39"/>
                <a:gd name="T133" fmla="*/ 0 h 82"/>
                <a:gd name="T134" fmla="*/ 139 w 139"/>
                <a:gd name="T135" fmla="*/ 82 h 8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39" h="82">
                  <a:moveTo>
                    <a:pt x="59" y="82"/>
                  </a:moveTo>
                  <a:lnTo>
                    <a:pt x="24" y="69"/>
                  </a:lnTo>
                  <a:lnTo>
                    <a:pt x="35" y="61"/>
                  </a:lnTo>
                  <a:lnTo>
                    <a:pt x="30" y="62"/>
                  </a:lnTo>
                  <a:lnTo>
                    <a:pt x="35" y="54"/>
                  </a:lnTo>
                  <a:lnTo>
                    <a:pt x="8" y="49"/>
                  </a:lnTo>
                  <a:lnTo>
                    <a:pt x="35" y="37"/>
                  </a:lnTo>
                  <a:lnTo>
                    <a:pt x="27" y="39"/>
                  </a:lnTo>
                  <a:lnTo>
                    <a:pt x="35" y="30"/>
                  </a:lnTo>
                  <a:lnTo>
                    <a:pt x="0" y="30"/>
                  </a:lnTo>
                  <a:lnTo>
                    <a:pt x="5" y="19"/>
                  </a:lnTo>
                  <a:lnTo>
                    <a:pt x="17" y="24"/>
                  </a:lnTo>
                  <a:lnTo>
                    <a:pt x="10" y="19"/>
                  </a:lnTo>
                  <a:lnTo>
                    <a:pt x="13" y="17"/>
                  </a:lnTo>
                  <a:lnTo>
                    <a:pt x="8" y="12"/>
                  </a:lnTo>
                  <a:lnTo>
                    <a:pt x="12" y="14"/>
                  </a:lnTo>
                  <a:lnTo>
                    <a:pt x="12" y="10"/>
                  </a:lnTo>
                  <a:lnTo>
                    <a:pt x="13" y="12"/>
                  </a:lnTo>
                  <a:lnTo>
                    <a:pt x="12" y="9"/>
                  </a:lnTo>
                  <a:lnTo>
                    <a:pt x="25" y="19"/>
                  </a:lnTo>
                  <a:lnTo>
                    <a:pt x="25" y="15"/>
                  </a:lnTo>
                  <a:lnTo>
                    <a:pt x="27" y="19"/>
                  </a:lnTo>
                  <a:lnTo>
                    <a:pt x="22" y="7"/>
                  </a:lnTo>
                  <a:lnTo>
                    <a:pt x="27" y="7"/>
                  </a:lnTo>
                  <a:lnTo>
                    <a:pt x="19" y="0"/>
                  </a:lnTo>
                  <a:lnTo>
                    <a:pt x="42" y="35"/>
                  </a:lnTo>
                  <a:lnTo>
                    <a:pt x="49" y="24"/>
                  </a:lnTo>
                  <a:lnTo>
                    <a:pt x="52" y="29"/>
                  </a:lnTo>
                  <a:lnTo>
                    <a:pt x="54" y="12"/>
                  </a:lnTo>
                  <a:lnTo>
                    <a:pt x="64" y="22"/>
                  </a:lnTo>
                  <a:lnTo>
                    <a:pt x="74" y="9"/>
                  </a:lnTo>
                  <a:lnTo>
                    <a:pt x="82" y="24"/>
                  </a:lnTo>
                  <a:lnTo>
                    <a:pt x="79" y="9"/>
                  </a:lnTo>
                  <a:lnTo>
                    <a:pt x="102" y="9"/>
                  </a:lnTo>
                  <a:lnTo>
                    <a:pt x="101" y="0"/>
                  </a:lnTo>
                  <a:lnTo>
                    <a:pt x="126" y="3"/>
                  </a:lnTo>
                  <a:lnTo>
                    <a:pt x="119" y="10"/>
                  </a:lnTo>
                  <a:lnTo>
                    <a:pt x="132" y="27"/>
                  </a:lnTo>
                  <a:lnTo>
                    <a:pt x="132" y="24"/>
                  </a:lnTo>
                  <a:lnTo>
                    <a:pt x="136" y="37"/>
                  </a:lnTo>
                  <a:lnTo>
                    <a:pt x="139" y="35"/>
                  </a:lnTo>
                  <a:lnTo>
                    <a:pt x="126" y="54"/>
                  </a:lnTo>
                  <a:lnTo>
                    <a:pt x="131" y="52"/>
                  </a:lnTo>
                  <a:lnTo>
                    <a:pt x="59" y="82"/>
                  </a:lnTo>
                </a:path>
              </a:pathLst>
            </a:custGeom>
            <a:noFill/>
            <a:ln w="3175" cap="flat" cmpd="sng" algn="ctr">
              <a:solidFill>
                <a:srgbClr val="FFD9E5"/>
              </a:solidFill>
              <a:prstDash val="solid"/>
              <a:miter lim="800000"/>
              <a:headEnd type="none" w="med" len="med"/>
              <a:tailEnd type="none" w="med" len="med"/>
            </a:ln>
            <a:extLst>
              <a:ext uri="{909E8E84-426E-40DD-AFC4-6F175D3DCCD1}">
                <a14:hiddenFill xmlns:a14="http://schemas.microsoft.com/office/drawing/2010/main">
                  <a:solidFill>
                    <a:srgbClr val="000000"/>
                  </a:solidFill>
                </a14:hiddenFill>
              </a:ext>
            </a:extLst>
          </p:spPr>
          <p:txBody>
            <a:bodyPr wrap="square" lIns="36576" tIns="32004"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endParaRPr lang="nl-NL" sz="1600">
                <a:solidFill>
                  <a:srgbClr val="333F48"/>
                </a:solidFill>
                <a:latin typeface="Roboto" panose="02000000000000000000" pitchFamily="2" charset="0"/>
                <a:cs typeface="Arial"/>
              </a:endParaRPr>
            </a:p>
            <a:p>
              <a:pPr>
                <a:defRPr sz="1000"/>
              </a:pPr>
              <a:endParaRPr lang="nl-NL" sz="1600">
                <a:solidFill>
                  <a:srgbClr val="333F48"/>
                </a:solidFill>
                <a:latin typeface="Roboto" panose="02000000000000000000" pitchFamily="2" charset="0"/>
                <a:cs typeface="Arial"/>
              </a:endParaRPr>
            </a:p>
          </p:txBody>
        </p:sp>
      </p:grpSp>
      <p:sp>
        <p:nvSpPr>
          <p:cNvPr id="7" name="Textfeld 6">
            <a:extLst>
              <a:ext uri="{FF2B5EF4-FFF2-40B4-BE49-F238E27FC236}">
                <a16:creationId xmlns:a16="http://schemas.microsoft.com/office/drawing/2014/main" xmlns="" id="{C8CB2A0C-8A84-413E-BB75-AE8425AE147C}"/>
              </a:ext>
            </a:extLst>
          </p:cNvPr>
          <p:cNvSpPr txBox="1">
            <a:spLocks/>
          </p:cNvSpPr>
          <p:nvPr>
            <p:custDataLst>
              <p:tags r:id="rId2"/>
            </p:custDataLst>
          </p:nvPr>
        </p:nvSpPr>
        <p:spPr>
          <a:xfrm>
            <a:off x="1124140" y="1036873"/>
            <a:ext cx="9502141" cy="6043763"/>
          </a:xfrm>
          <a:prstGeom prst="rect">
            <a:avLst/>
          </a:prstGeom>
        </p:spPr>
        <p:txBody>
          <a:bodyPr vert="horz" wrap="square" lIns="0" tIns="0" rIns="0" bIns="0" rtlCol="0" anchor="t" anchorCtr="0">
            <a:noAutofit/>
          </a:bodyPr>
          <a:lstStyle/>
          <a:p>
            <a:pPr defTabSz="457200">
              <a:lnSpc>
                <a:spcPct val="110000"/>
              </a:lnSpc>
              <a:defRPr/>
            </a:pPr>
            <a:endParaRPr lang="de-DE" sz="1400" dirty="0">
              <a:solidFill>
                <a:srgbClr val="FF0000"/>
              </a:solidFill>
              <a:latin typeface="Roboto" panose="02000000000000000000" pitchFamily="2" charset="0"/>
            </a:endParaRPr>
          </a:p>
        </p:txBody>
      </p:sp>
      <p:sp>
        <p:nvSpPr>
          <p:cNvPr id="5" name="Titel 4"/>
          <p:cNvSpPr>
            <a:spLocks noGrp="1"/>
          </p:cNvSpPr>
          <p:nvPr>
            <p:ph type="title"/>
          </p:nvPr>
        </p:nvSpPr>
        <p:spPr/>
        <p:txBody>
          <a:bodyPr/>
          <a:lstStyle/>
          <a:p>
            <a:r>
              <a:rPr lang="de-DE" dirty="0" smtClean="0"/>
              <a:t>MRH Trowe Connect: Unterstützung </a:t>
            </a:r>
            <a:r>
              <a:rPr lang="de-DE" dirty="0"/>
              <a:t>durch geprüfte Partner </a:t>
            </a:r>
            <a:r>
              <a:rPr lang="de-DE" dirty="0" smtClean="0"/>
              <a:t>weltweit</a:t>
            </a:r>
            <a:endParaRPr lang="de-DE" dirty="0"/>
          </a:p>
        </p:txBody>
      </p:sp>
      <p:grpSp>
        <p:nvGrpSpPr>
          <p:cNvPr id="2" name="Gruppieren 1">
            <a:extLst>
              <a:ext uri="{FF2B5EF4-FFF2-40B4-BE49-F238E27FC236}">
                <a16:creationId xmlns:a16="http://schemas.microsoft.com/office/drawing/2014/main" xmlns="" id="{D05E22F9-9C23-4854-8184-2E71E545F435}"/>
              </a:ext>
            </a:extLst>
          </p:cNvPr>
          <p:cNvGrpSpPr/>
          <p:nvPr>
            <p:custDataLst>
              <p:tags r:id="rId3"/>
            </p:custDataLst>
          </p:nvPr>
        </p:nvGrpSpPr>
        <p:grpSpPr>
          <a:xfrm>
            <a:off x="1426840" y="2439743"/>
            <a:ext cx="9342760" cy="4106105"/>
            <a:chOff x="203349" y="2783205"/>
            <a:chExt cx="8928926" cy="3635829"/>
          </a:xfrm>
        </p:grpSpPr>
        <p:sp>
          <p:nvSpPr>
            <p:cNvPr id="8" name="Textfeld 7">
              <a:extLst>
                <a:ext uri="{FF2B5EF4-FFF2-40B4-BE49-F238E27FC236}">
                  <a16:creationId xmlns:a16="http://schemas.microsoft.com/office/drawing/2014/main" xmlns="" id="{BBE7E312-B665-4D03-A084-25EF613D06BA}"/>
                </a:ext>
              </a:extLst>
            </p:cNvPr>
            <p:cNvSpPr txBox="1">
              <a:spLocks/>
            </p:cNvSpPr>
            <p:nvPr>
              <p:custDataLst>
                <p:tags r:id="rId5"/>
              </p:custDataLst>
            </p:nvPr>
          </p:nvSpPr>
          <p:spPr>
            <a:xfrm>
              <a:off x="1082271" y="2785467"/>
              <a:ext cx="3851548" cy="723275"/>
            </a:xfrm>
            <a:prstGeom prst="rect">
              <a:avLst/>
            </a:prstGeom>
            <a:noFill/>
            <a:ln/>
          </p:spPr>
          <p:txBody>
            <a:bodyPr wrap="square" lIns="91440" tIns="45720" rIns="91440" bIns="45720" rtlCol="0">
              <a:spAutoFit/>
            </a:bodyPr>
            <a:lstStyle/>
            <a:p>
              <a:pPr defTabSz="457200">
                <a:defRPr/>
              </a:pPr>
              <a:r>
                <a:rPr lang="de-DE" sz="1200" dirty="0">
                  <a:solidFill>
                    <a:srgbClr val="333F48"/>
                  </a:solidFill>
                  <a:latin typeface="Roboto Black"/>
                </a:rPr>
                <a:t>Zentrales Risikomanagement</a:t>
              </a:r>
            </a:p>
            <a:p>
              <a:pPr marL="171450" indent="-171450" defTabSz="457200">
                <a:spcBef>
                  <a:spcPts val="600"/>
                </a:spcBef>
                <a:buFont typeface="Wingdings" panose="05000000000000000000" pitchFamily="2" charset="2"/>
                <a:buChar char="ü"/>
                <a:defRPr/>
              </a:pPr>
              <a:r>
                <a:rPr lang="de-DE" sz="1200" dirty="0">
                  <a:solidFill>
                    <a:srgbClr val="333F48"/>
                  </a:solidFill>
                  <a:latin typeface="Roboto"/>
                </a:rPr>
                <a:t>Koordination von grenzüberschreitenden Versicherungslösungen</a:t>
              </a:r>
            </a:p>
          </p:txBody>
        </p:sp>
        <p:sp>
          <p:nvSpPr>
            <p:cNvPr id="9" name="Textfeld 8">
              <a:extLst>
                <a:ext uri="{FF2B5EF4-FFF2-40B4-BE49-F238E27FC236}">
                  <a16:creationId xmlns:a16="http://schemas.microsoft.com/office/drawing/2014/main" xmlns="" id="{CB2EC06E-1121-4A29-B52C-40175B4469FD}"/>
                </a:ext>
              </a:extLst>
            </p:cNvPr>
            <p:cNvSpPr txBox="1">
              <a:spLocks/>
            </p:cNvSpPr>
            <p:nvPr>
              <p:custDataLst>
                <p:tags r:id="rId6"/>
              </p:custDataLst>
            </p:nvPr>
          </p:nvSpPr>
          <p:spPr>
            <a:xfrm>
              <a:off x="1079450" y="3642126"/>
              <a:ext cx="3488111" cy="723275"/>
            </a:xfrm>
            <a:prstGeom prst="rect">
              <a:avLst/>
            </a:prstGeom>
            <a:noFill/>
            <a:ln/>
          </p:spPr>
          <p:txBody>
            <a:bodyPr wrap="square" lIns="91440" tIns="45720" rIns="91440" bIns="45720" rtlCol="0">
              <a:spAutoFit/>
            </a:bodyPr>
            <a:lstStyle/>
            <a:p>
              <a:pPr defTabSz="457200">
                <a:defRPr/>
              </a:pPr>
              <a:r>
                <a:rPr lang="de-DE" sz="1200" dirty="0">
                  <a:solidFill>
                    <a:srgbClr val="333F48"/>
                  </a:solidFill>
                  <a:latin typeface="Roboto Black"/>
                </a:rPr>
                <a:t>Langjährige Erfahrung</a:t>
              </a:r>
            </a:p>
            <a:p>
              <a:pPr marL="171450" indent="-171450" defTabSz="457200">
                <a:spcBef>
                  <a:spcPts val="600"/>
                </a:spcBef>
                <a:buFont typeface="Wingdings" panose="05000000000000000000" pitchFamily="2" charset="2"/>
                <a:buChar char="ü"/>
                <a:defRPr/>
              </a:pPr>
              <a:r>
                <a:rPr lang="de-DE" sz="1200" dirty="0">
                  <a:solidFill>
                    <a:srgbClr val="333F48"/>
                  </a:solidFill>
                  <a:latin typeface="Roboto"/>
                </a:rPr>
                <a:t>Profunde Kenntnis lokaler und internationaler Versicherungsmärkte</a:t>
              </a:r>
            </a:p>
          </p:txBody>
        </p:sp>
        <p:sp>
          <p:nvSpPr>
            <p:cNvPr id="10" name="Textfeld 9">
              <a:extLst>
                <a:ext uri="{FF2B5EF4-FFF2-40B4-BE49-F238E27FC236}">
                  <a16:creationId xmlns:a16="http://schemas.microsoft.com/office/drawing/2014/main" xmlns="" id="{A3767F54-39E9-434A-A996-5AFCD9AA1DBF}"/>
                </a:ext>
              </a:extLst>
            </p:cNvPr>
            <p:cNvSpPr txBox="1">
              <a:spLocks/>
            </p:cNvSpPr>
            <p:nvPr>
              <p:custDataLst>
                <p:tags r:id="rId7"/>
              </p:custDataLst>
            </p:nvPr>
          </p:nvSpPr>
          <p:spPr>
            <a:xfrm>
              <a:off x="1082271" y="4575222"/>
              <a:ext cx="3488111" cy="723275"/>
            </a:xfrm>
            <a:prstGeom prst="rect">
              <a:avLst/>
            </a:prstGeom>
            <a:noFill/>
            <a:ln/>
          </p:spPr>
          <p:txBody>
            <a:bodyPr wrap="square" lIns="91440" tIns="45720" rIns="91440" bIns="45720" rtlCol="0">
              <a:spAutoFit/>
            </a:bodyPr>
            <a:lstStyle/>
            <a:p>
              <a:pPr defTabSz="457200">
                <a:defRPr/>
              </a:pPr>
              <a:r>
                <a:rPr lang="de-DE" sz="1200" dirty="0">
                  <a:solidFill>
                    <a:srgbClr val="333F48"/>
                  </a:solidFill>
                  <a:latin typeface="Roboto Black"/>
                </a:rPr>
                <a:t>Qualitätsstandards</a:t>
              </a:r>
            </a:p>
            <a:p>
              <a:pPr marL="171450" indent="-171450" defTabSz="457200">
                <a:spcBef>
                  <a:spcPts val="600"/>
                </a:spcBef>
                <a:buFont typeface="Wingdings" panose="05000000000000000000" pitchFamily="2" charset="2"/>
                <a:buChar char="ü"/>
                <a:defRPr/>
              </a:pPr>
              <a:r>
                <a:rPr lang="de-DE" sz="1200" dirty="0">
                  <a:solidFill>
                    <a:srgbClr val="333F48"/>
                  </a:solidFill>
                  <a:latin typeface="Roboto"/>
                </a:rPr>
                <a:t>Konkrete Service Level Agreements für die lokalen Einheiten</a:t>
              </a:r>
            </a:p>
          </p:txBody>
        </p:sp>
        <p:sp>
          <p:nvSpPr>
            <p:cNvPr id="11" name="Textfeld 10">
              <a:extLst>
                <a:ext uri="{FF2B5EF4-FFF2-40B4-BE49-F238E27FC236}">
                  <a16:creationId xmlns:a16="http://schemas.microsoft.com/office/drawing/2014/main" xmlns="" id="{14EFE3C0-16D0-4C0E-8973-44352A60C88D}"/>
                </a:ext>
              </a:extLst>
            </p:cNvPr>
            <p:cNvSpPr txBox="1">
              <a:spLocks/>
            </p:cNvSpPr>
            <p:nvPr>
              <p:custDataLst>
                <p:tags r:id="rId8"/>
              </p:custDataLst>
            </p:nvPr>
          </p:nvSpPr>
          <p:spPr>
            <a:xfrm>
              <a:off x="5439360" y="5511093"/>
              <a:ext cx="3488111" cy="538609"/>
            </a:xfrm>
            <a:prstGeom prst="rect">
              <a:avLst/>
            </a:prstGeom>
            <a:noFill/>
            <a:ln/>
          </p:spPr>
          <p:txBody>
            <a:bodyPr wrap="square" lIns="91440" tIns="45720" rIns="91440" bIns="45720" rtlCol="0">
              <a:spAutoFit/>
            </a:bodyPr>
            <a:lstStyle/>
            <a:p>
              <a:pPr defTabSz="457200">
                <a:defRPr/>
              </a:pPr>
              <a:r>
                <a:rPr lang="de-DE" sz="1200" dirty="0">
                  <a:solidFill>
                    <a:srgbClr val="333F48"/>
                  </a:solidFill>
                  <a:latin typeface="Roboto Black"/>
                </a:rPr>
                <a:t>Umfassendes Berichtswesen</a:t>
              </a:r>
            </a:p>
            <a:p>
              <a:pPr marL="171450" indent="-171450" defTabSz="457200">
                <a:spcBef>
                  <a:spcPts val="600"/>
                </a:spcBef>
                <a:buFont typeface="Wingdings" panose="05000000000000000000" pitchFamily="2" charset="2"/>
                <a:buChar char="ü"/>
                <a:defRPr/>
              </a:pPr>
              <a:r>
                <a:rPr lang="de-DE" sz="1200" dirty="0">
                  <a:solidFill>
                    <a:srgbClr val="333F48"/>
                  </a:solidFill>
                  <a:latin typeface="Roboto"/>
                </a:rPr>
                <a:t>IT-basiertes globales Reporting via Extranet</a:t>
              </a:r>
            </a:p>
          </p:txBody>
        </p:sp>
        <p:sp>
          <p:nvSpPr>
            <p:cNvPr id="12" name="Textfeld 11">
              <a:extLst>
                <a:ext uri="{FF2B5EF4-FFF2-40B4-BE49-F238E27FC236}">
                  <a16:creationId xmlns:a16="http://schemas.microsoft.com/office/drawing/2014/main" xmlns="" id="{2C2BF6F6-BC6D-4066-B091-11B349125B3C}"/>
                </a:ext>
              </a:extLst>
            </p:cNvPr>
            <p:cNvSpPr txBox="1">
              <a:spLocks/>
            </p:cNvSpPr>
            <p:nvPr>
              <p:custDataLst>
                <p:tags r:id="rId9"/>
              </p:custDataLst>
            </p:nvPr>
          </p:nvSpPr>
          <p:spPr>
            <a:xfrm>
              <a:off x="5505799" y="2798862"/>
              <a:ext cx="3488111" cy="538609"/>
            </a:xfrm>
            <a:prstGeom prst="rect">
              <a:avLst/>
            </a:prstGeom>
            <a:noFill/>
            <a:ln/>
          </p:spPr>
          <p:txBody>
            <a:bodyPr wrap="square" lIns="91440" tIns="45720" rIns="91440" bIns="45720" rtlCol="0">
              <a:spAutoFit/>
            </a:bodyPr>
            <a:lstStyle/>
            <a:p>
              <a:pPr defTabSz="457200">
                <a:defRPr/>
              </a:pPr>
              <a:r>
                <a:rPr lang="de-DE" sz="1200" dirty="0">
                  <a:solidFill>
                    <a:srgbClr val="333F48"/>
                  </a:solidFill>
                  <a:latin typeface="Roboto Black"/>
                </a:rPr>
                <a:t>Compliance</a:t>
              </a:r>
              <a:endParaRPr lang="de-DE" sz="1200" dirty="0">
                <a:solidFill>
                  <a:srgbClr val="333F48"/>
                </a:solidFill>
                <a:latin typeface="Roboto"/>
              </a:endParaRPr>
            </a:p>
            <a:p>
              <a:pPr marL="171450" indent="-171450" defTabSz="457200">
                <a:spcBef>
                  <a:spcPts val="600"/>
                </a:spcBef>
                <a:buFont typeface="Wingdings" panose="05000000000000000000" pitchFamily="2" charset="2"/>
                <a:buChar char="ü"/>
                <a:defRPr/>
              </a:pPr>
              <a:r>
                <a:rPr lang="de-DE" sz="1200" dirty="0">
                  <a:solidFill>
                    <a:srgbClr val="333F48"/>
                  </a:solidFill>
                  <a:latin typeface="Roboto"/>
                </a:rPr>
                <a:t>Einhaltung von gesetzlichen Vorgaben</a:t>
              </a:r>
              <a:r>
                <a:rPr lang="de-DE" sz="1200" dirty="0">
                  <a:solidFill>
                    <a:srgbClr val="333F48"/>
                  </a:solidFill>
                  <a:latin typeface="Roboto Black"/>
                </a:rPr>
                <a:t> </a:t>
              </a:r>
            </a:p>
          </p:txBody>
        </p:sp>
        <p:sp>
          <p:nvSpPr>
            <p:cNvPr id="13" name="Textfeld 12">
              <a:extLst>
                <a:ext uri="{FF2B5EF4-FFF2-40B4-BE49-F238E27FC236}">
                  <a16:creationId xmlns:a16="http://schemas.microsoft.com/office/drawing/2014/main" xmlns="" id="{AF1A0337-7852-4311-9571-E522A35B8851}"/>
                </a:ext>
              </a:extLst>
            </p:cNvPr>
            <p:cNvSpPr txBox="1">
              <a:spLocks/>
            </p:cNvSpPr>
            <p:nvPr>
              <p:custDataLst>
                <p:tags r:id="rId10"/>
              </p:custDataLst>
            </p:nvPr>
          </p:nvSpPr>
          <p:spPr>
            <a:xfrm>
              <a:off x="5478082" y="3618357"/>
              <a:ext cx="3488111" cy="723275"/>
            </a:xfrm>
            <a:prstGeom prst="rect">
              <a:avLst/>
            </a:prstGeom>
            <a:noFill/>
            <a:ln/>
          </p:spPr>
          <p:txBody>
            <a:bodyPr wrap="square" lIns="91440" tIns="45720" rIns="91440" bIns="45720" rtlCol="0">
              <a:spAutoFit/>
            </a:bodyPr>
            <a:lstStyle/>
            <a:p>
              <a:pPr defTabSz="457200">
                <a:defRPr/>
              </a:pPr>
              <a:r>
                <a:rPr lang="de-DE" sz="1200" dirty="0">
                  <a:solidFill>
                    <a:srgbClr val="333F48"/>
                  </a:solidFill>
                  <a:latin typeface="Roboto Black"/>
                </a:rPr>
                <a:t>Lokaler Ansprechpartner</a:t>
              </a:r>
            </a:p>
            <a:p>
              <a:pPr marL="171450" indent="-171450" defTabSz="457200">
                <a:spcBef>
                  <a:spcPts val="600"/>
                </a:spcBef>
                <a:buFont typeface="Wingdings" panose="05000000000000000000" pitchFamily="2" charset="2"/>
                <a:buChar char="ü"/>
                <a:defRPr/>
              </a:pPr>
              <a:r>
                <a:rPr lang="de-DE" sz="1200" dirty="0">
                  <a:solidFill>
                    <a:srgbClr val="333F48"/>
                  </a:solidFill>
                  <a:latin typeface="Roboto"/>
                </a:rPr>
                <a:t>Persönliche Betreuung vor Ort durch              MRH Trowe Netzwerkpartner</a:t>
              </a:r>
            </a:p>
          </p:txBody>
        </p:sp>
        <p:sp>
          <p:nvSpPr>
            <p:cNvPr id="14" name="Textfeld 13">
              <a:extLst>
                <a:ext uri="{FF2B5EF4-FFF2-40B4-BE49-F238E27FC236}">
                  <a16:creationId xmlns:a16="http://schemas.microsoft.com/office/drawing/2014/main" xmlns="" id="{D983A9E3-A560-4C22-87CF-EA9F2BAEEDB1}"/>
                </a:ext>
              </a:extLst>
            </p:cNvPr>
            <p:cNvSpPr txBox="1">
              <a:spLocks/>
            </p:cNvSpPr>
            <p:nvPr>
              <p:custDataLst>
                <p:tags r:id="rId11"/>
              </p:custDataLst>
            </p:nvPr>
          </p:nvSpPr>
          <p:spPr>
            <a:xfrm>
              <a:off x="5447053" y="4575222"/>
              <a:ext cx="3685222" cy="723275"/>
            </a:xfrm>
            <a:prstGeom prst="rect">
              <a:avLst/>
            </a:prstGeom>
            <a:noFill/>
            <a:ln/>
          </p:spPr>
          <p:txBody>
            <a:bodyPr wrap="square" lIns="91440" tIns="45720" rIns="91440" bIns="45720" rtlCol="0">
              <a:spAutoFit/>
            </a:bodyPr>
            <a:lstStyle/>
            <a:p>
              <a:pPr defTabSz="457200">
                <a:defRPr/>
              </a:pPr>
              <a:r>
                <a:rPr lang="de-DE" sz="1200" dirty="0">
                  <a:solidFill>
                    <a:srgbClr val="333F48"/>
                  </a:solidFill>
                  <a:latin typeface="Roboto Black"/>
                </a:rPr>
                <a:t>Unterstützung im Schadenfall</a:t>
              </a:r>
            </a:p>
            <a:p>
              <a:pPr marL="171450" indent="-171450" defTabSz="457200">
                <a:spcBef>
                  <a:spcPts val="600"/>
                </a:spcBef>
                <a:buFont typeface="Wingdings" panose="05000000000000000000" pitchFamily="2" charset="2"/>
                <a:buChar char="ü"/>
                <a:defRPr/>
              </a:pPr>
              <a:r>
                <a:rPr lang="de-DE" sz="1200" dirty="0">
                  <a:solidFill>
                    <a:srgbClr val="333F48"/>
                  </a:solidFill>
                  <a:latin typeface="Roboto"/>
                </a:rPr>
                <a:t>Weltweite Begleitung und Abwicklung sowohl    lokal als auch international</a:t>
              </a:r>
            </a:p>
          </p:txBody>
        </p:sp>
        <p:sp>
          <p:nvSpPr>
            <p:cNvPr id="15" name="Textfeld 14">
              <a:extLst>
                <a:ext uri="{FF2B5EF4-FFF2-40B4-BE49-F238E27FC236}">
                  <a16:creationId xmlns:a16="http://schemas.microsoft.com/office/drawing/2014/main" xmlns="" id="{8FDF79FC-D5C9-40D4-A778-BF33613519B6}"/>
                </a:ext>
              </a:extLst>
            </p:cNvPr>
            <p:cNvSpPr txBox="1">
              <a:spLocks/>
            </p:cNvSpPr>
            <p:nvPr>
              <p:custDataLst>
                <p:tags r:id="rId12"/>
              </p:custDataLst>
            </p:nvPr>
          </p:nvSpPr>
          <p:spPr>
            <a:xfrm>
              <a:off x="1097668" y="5511093"/>
              <a:ext cx="3573285" cy="907941"/>
            </a:xfrm>
            <a:prstGeom prst="rect">
              <a:avLst/>
            </a:prstGeom>
            <a:noFill/>
            <a:ln/>
          </p:spPr>
          <p:txBody>
            <a:bodyPr wrap="square" lIns="91440" tIns="45720" rIns="91440" bIns="45720" rtlCol="0">
              <a:spAutoFit/>
            </a:bodyPr>
            <a:lstStyle/>
            <a:p>
              <a:pPr defTabSz="457200">
                <a:defRPr/>
              </a:pPr>
              <a:r>
                <a:rPr lang="de-DE" sz="1200" dirty="0">
                  <a:solidFill>
                    <a:srgbClr val="333F48"/>
                  </a:solidFill>
                  <a:latin typeface="Roboto Black"/>
                </a:rPr>
                <a:t>Partner</a:t>
              </a:r>
            </a:p>
            <a:p>
              <a:pPr marL="171450" indent="-171450" defTabSz="457200">
                <a:spcBef>
                  <a:spcPts val="600"/>
                </a:spcBef>
                <a:buFont typeface="Wingdings" panose="05000000000000000000" pitchFamily="2" charset="2"/>
                <a:buChar char="ü"/>
                <a:defRPr/>
              </a:pPr>
              <a:r>
                <a:rPr lang="de-DE" sz="1200" dirty="0">
                  <a:solidFill>
                    <a:srgbClr val="333F48"/>
                  </a:solidFill>
                  <a:latin typeface="Roboto"/>
                </a:rPr>
                <a:t>Enge Kooperation mit Schadensachverständigen, Schadensanierern und Rechtsanwälten</a:t>
              </a:r>
            </a:p>
          </p:txBody>
        </p:sp>
        <p:pic>
          <p:nvPicPr>
            <p:cNvPr id="39" name="Grafik 38" descr="Waage der Gerechtigkeit">
              <a:extLst>
                <a:ext uri="{FF2B5EF4-FFF2-40B4-BE49-F238E27FC236}">
                  <a16:creationId xmlns:a16="http://schemas.microsoft.com/office/drawing/2014/main" xmlns="" id="{BFCB4E6C-22A4-4313-8801-C61ACC5D80CB}"/>
                </a:ext>
              </a:extLst>
            </p:cNvPr>
            <p:cNvPicPr>
              <a:picLocks noChangeAspect="1"/>
            </p:cNvPicPr>
            <p:nvPr>
              <p:custDataLst>
                <p:tags r:id="rId13"/>
              </p:custDataLst>
            </p:nvPr>
          </p:nvPicPr>
          <p:blipFill>
            <a:blip r:embed="rId22">
              <a:extLst>
                <a:ext uri="{96DAC541-7B7A-43D3-8B79-37D633B846F1}">
                  <asvg:svgBlip xmlns:asvg="http://schemas.microsoft.com/office/drawing/2016/SVG/main" xmlns="" r:embed="rId28"/>
                </a:ext>
              </a:extLst>
            </a:blip>
            <a:stretch>
              <a:fillRect/>
            </a:stretch>
          </p:blipFill>
          <p:spPr>
            <a:xfrm>
              <a:off x="4762263" y="2783205"/>
              <a:ext cx="540000" cy="540000"/>
            </a:xfrm>
            <a:prstGeom prst="rect">
              <a:avLst/>
            </a:prstGeom>
          </p:spPr>
        </p:pic>
        <p:pic>
          <p:nvPicPr>
            <p:cNvPr id="46" name="Grafik 45" descr="Ein Bild, das Schild, Zaun, Ende, Essen enthält.&#10;&#10;Automatisch generierte Beschreibung">
              <a:extLst>
                <a:ext uri="{FF2B5EF4-FFF2-40B4-BE49-F238E27FC236}">
                  <a16:creationId xmlns:a16="http://schemas.microsoft.com/office/drawing/2014/main" xmlns="" id="{5298C4BA-617C-4D8D-843C-73AC61C24362}"/>
                </a:ext>
              </a:extLst>
            </p:cNvPr>
            <p:cNvPicPr>
              <a:picLocks noChangeAspect="1"/>
            </p:cNvPicPr>
            <p:nvPr>
              <p:custDataLst>
                <p:tags r:id="rId14"/>
              </p:custDataLst>
            </p:nvPr>
          </p:nvPicPr>
          <p:blipFill>
            <a:blip r:embed="rId29"/>
            <a:stretch>
              <a:fillRect/>
            </a:stretch>
          </p:blipFill>
          <p:spPr>
            <a:xfrm>
              <a:off x="228764" y="5597790"/>
              <a:ext cx="953286" cy="611418"/>
            </a:xfrm>
            <a:prstGeom prst="rect">
              <a:avLst/>
            </a:prstGeom>
          </p:spPr>
        </p:pic>
        <p:pic>
          <p:nvPicPr>
            <p:cNvPr id="47" name="Grafik 46" descr="Ein Bild, das Essen, Ende, Zeichnung enthält.&#10;&#10;Automatisch generierte Beschreibung">
              <a:extLst>
                <a:ext uri="{FF2B5EF4-FFF2-40B4-BE49-F238E27FC236}">
                  <a16:creationId xmlns:a16="http://schemas.microsoft.com/office/drawing/2014/main" xmlns="" id="{88D773D6-BC72-481B-B573-C075F9D6603B}"/>
                </a:ext>
              </a:extLst>
            </p:cNvPr>
            <p:cNvPicPr>
              <a:picLocks noChangeAspect="1"/>
            </p:cNvPicPr>
            <p:nvPr>
              <p:custDataLst>
                <p:tags r:id="rId15"/>
              </p:custDataLst>
            </p:nvPr>
          </p:nvPicPr>
          <p:blipFill>
            <a:blip r:embed="rId30"/>
            <a:stretch>
              <a:fillRect/>
            </a:stretch>
          </p:blipFill>
          <p:spPr>
            <a:xfrm>
              <a:off x="4485011" y="3714492"/>
              <a:ext cx="1160615" cy="646331"/>
            </a:xfrm>
            <a:prstGeom prst="rect">
              <a:avLst/>
            </a:prstGeom>
          </p:spPr>
        </p:pic>
        <p:pic>
          <p:nvPicPr>
            <p:cNvPr id="48" name="Graphic 59">
              <a:extLst>
                <a:ext uri="{FF2B5EF4-FFF2-40B4-BE49-F238E27FC236}">
                  <a16:creationId xmlns:a16="http://schemas.microsoft.com/office/drawing/2014/main" xmlns="" id="{5447104C-A2F2-4B99-82D6-F57E6DAD791C}"/>
                </a:ext>
              </a:extLst>
            </p:cNvPr>
            <p:cNvPicPr>
              <a:picLocks noChangeAspect="1"/>
            </p:cNvPicPr>
            <p:nvPr>
              <p:custDataLst>
                <p:tags r:id="rId16"/>
              </p:custDataLst>
            </p:nvPr>
          </p:nvPicPr>
          <p:blipFill>
            <a:blip r:embed="rId31">
              <a:extLst>
                <a:ext uri="{96DAC541-7B7A-43D3-8B79-37D633B846F1}">
                  <asvg:svgBlip xmlns:asvg="http://schemas.microsoft.com/office/drawing/2016/SVG/main" xmlns="" r:embed="rId32"/>
                </a:ext>
              </a:extLst>
            </a:blip>
            <a:stretch>
              <a:fillRect/>
            </a:stretch>
          </p:blipFill>
          <p:spPr>
            <a:xfrm>
              <a:off x="4816439" y="5543798"/>
              <a:ext cx="615582" cy="615582"/>
            </a:xfrm>
            <a:prstGeom prst="rect">
              <a:avLst/>
            </a:prstGeom>
          </p:spPr>
        </p:pic>
        <p:pic>
          <p:nvPicPr>
            <p:cNvPr id="49" name="Grafik 48" descr="Ein Bild, das draußen, Schild, Essen, Straße enthält.&#10;&#10;Automatisch generierte Beschreibung">
              <a:extLst>
                <a:ext uri="{FF2B5EF4-FFF2-40B4-BE49-F238E27FC236}">
                  <a16:creationId xmlns:a16="http://schemas.microsoft.com/office/drawing/2014/main" xmlns="" id="{2724A312-ED67-4B88-8015-BB3BC75E78AA}"/>
                </a:ext>
              </a:extLst>
            </p:cNvPr>
            <p:cNvPicPr>
              <a:picLocks noChangeAspect="1"/>
            </p:cNvPicPr>
            <p:nvPr>
              <p:custDataLst>
                <p:tags r:id="rId17"/>
              </p:custDataLst>
            </p:nvPr>
          </p:nvPicPr>
          <p:blipFill>
            <a:blip r:embed="rId33"/>
            <a:stretch>
              <a:fillRect/>
            </a:stretch>
          </p:blipFill>
          <p:spPr>
            <a:xfrm>
              <a:off x="203349" y="2853224"/>
              <a:ext cx="924083" cy="592688"/>
            </a:xfrm>
            <a:prstGeom prst="rect">
              <a:avLst/>
            </a:prstGeom>
          </p:spPr>
        </p:pic>
        <p:pic>
          <p:nvPicPr>
            <p:cNvPr id="50" name="Graphic 79">
              <a:extLst>
                <a:ext uri="{FF2B5EF4-FFF2-40B4-BE49-F238E27FC236}">
                  <a16:creationId xmlns:a16="http://schemas.microsoft.com/office/drawing/2014/main" xmlns="" id="{1C77E271-334C-40CB-B405-CE5017C0B4DB}"/>
                </a:ext>
              </a:extLst>
            </p:cNvPr>
            <p:cNvPicPr>
              <a:picLocks noChangeAspect="1"/>
            </p:cNvPicPr>
            <p:nvPr>
              <p:custDataLst>
                <p:tags r:id="rId18"/>
              </p:custDataLst>
            </p:nvPr>
          </p:nvPicPr>
          <p:blipFill>
            <a:blip r:embed="rId34">
              <a:extLst>
                <a:ext uri="{96DAC541-7B7A-43D3-8B79-37D633B846F1}">
                  <asvg:svgBlip xmlns:asvg="http://schemas.microsoft.com/office/drawing/2016/SVG/main" xmlns="" r:embed="rId35"/>
                </a:ext>
              </a:extLst>
            </a:blip>
            <a:stretch>
              <a:fillRect/>
            </a:stretch>
          </p:blipFill>
          <p:spPr>
            <a:xfrm>
              <a:off x="382514" y="4630259"/>
              <a:ext cx="573399" cy="573399"/>
            </a:xfrm>
            <a:prstGeom prst="rect">
              <a:avLst/>
            </a:prstGeom>
          </p:spPr>
        </p:pic>
        <p:pic>
          <p:nvPicPr>
            <p:cNvPr id="51" name="Grafik 50" descr="Ein Bild, das draußen, Schild, Front, Ende enthält.&#10;&#10;Automatisch generierte Beschreibung">
              <a:extLst>
                <a:ext uri="{FF2B5EF4-FFF2-40B4-BE49-F238E27FC236}">
                  <a16:creationId xmlns:a16="http://schemas.microsoft.com/office/drawing/2014/main" xmlns="" id="{CC66714C-7A63-4E82-848C-EAA4624828B2}"/>
                </a:ext>
              </a:extLst>
            </p:cNvPr>
            <p:cNvPicPr>
              <a:picLocks noChangeAspect="1"/>
            </p:cNvPicPr>
            <p:nvPr>
              <p:custDataLst>
                <p:tags r:id="rId19"/>
              </p:custDataLst>
            </p:nvPr>
          </p:nvPicPr>
          <p:blipFill>
            <a:blip r:embed="rId36"/>
            <a:stretch>
              <a:fillRect/>
            </a:stretch>
          </p:blipFill>
          <p:spPr>
            <a:xfrm>
              <a:off x="303073" y="3696731"/>
              <a:ext cx="769937" cy="723274"/>
            </a:xfrm>
            <a:prstGeom prst="rect">
              <a:avLst/>
            </a:prstGeom>
          </p:spPr>
        </p:pic>
        <p:pic>
          <p:nvPicPr>
            <p:cNvPr id="52" name="Grafik 51" descr="Ein Bild, das Essen, Zeichnung enthält.&#10;&#10;Automatisch generierte Beschreibung">
              <a:extLst>
                <a:ext uri="{FF2B5EF4-FFF2-40B4-BE49-F238E27FC236}">
                  <a16:creationId xmlns:a16="http://schemas.microsoft.com/office/drawing/2014/main" xmlns="" id="{429EFCEF-A92F-43EA-8C0D-C437730939F3}"/>
                </a:ext>
              </a:extLst>
            </p:cNvPr>
            <p:cNvPicPr>
              <a:picLocks noChangeAspect="1"/>
            </p:cNvPicPr>
            <p:nvPr>
              <p:custDataLst>
                <p:tags r:id="rId20"/>
              </p:custDataLst>
            </p:nvPr>
          </p:nvPicPr>
          <p:blipFill>
            <a:blip r:embed="rId37"/>
            <a:stretch>
              <a:fillRect/>
            </a:stretch>
          </p:blipFill>
          <p:spPr>
            <a:xfrm>
              <a:off x="4617961" y="4634221"/>
              <a:ext cx="987559" cy="549958"/>
            </a:xfrm>
            <a:prstGeom prst="rect">
              <a:avLst/>
            </a:prstGeom>
          </p:spPr>
        </p:pic>
      </p:grpSp>
      <p:pic>
        <p:nvPicPr>
          <p:cNvPr id="517" name="Grafik 516">
            <a:extLst>
              <a:ext uri="{FF2B5EF4-FFF2-40B4-BE49-F238E27FC236}">
                <a16:creationId xmlns:a16="http://schemas.microsoft.com/office/drawing/2014/main" xmlns="" id="{4BD07C27-0071-4AF3-8C66-76EE25E38AD1}"/>
              </a:ext>
            </a:extLst>
          </p:cNvPr>
          <p:cNvPicPr>
            <a:picLocks noChangeAspect="1"/>
          </p:cNvPicPr>
          <p:nvPr>
            <p:custDataLst>
              <p:tags r:id="rId4"/>
            </p:custDataLst>
          </p:nvPr>
        </p:nvPicPr>
        <p:blipFill>
          <a:blip r:embed="rId38"/>
          <a:stretch>
            <a:fillRect/>
          </a:stretch>
        </p:blipFill>
        <p:spPr>
          <a:xfrm>
            <a:off x="10496550" y="1679042"/>
            <a:ext cx="1625686" cy="959155"/>
          </a:xfrm>
          <a:prstGeom prst="rect">
            <a:avLst/>
          </a:prstGeom>
          <a:ln/>
        </p:spPr>
      </p:pic>
      <p:sp>
        <p:nvSpPr>
          <p:cNvPr id="518" name="Foliennummernplatzhalter 1"/>
          <p:cNvSpPr>
            <a:spLocks noGrp="1"/>
          </p:cNvSpPr>
          <p:nvPr>
            <p:ph type="sldNum" sz="quarter" idx="4"/>
          </p:nvPr>
        </p:nvSpPr>
        <p:spPr>
          <a:xfrm>
            <a:off x="9080380" y="6352156"/>
            <a:ext cx="2743200" cy="365125"/>
          </a:xfrm>
        </p:spPr>
        <p:txBody>
          <a:bodyPr/>
          <a:lstStyle/>
          <a:p>
            <a:r>
              <a:rPr lang="de-DE" dirty="0" smtClean="0"/>
              <a:t>7</a:t>
            </a:r>
            <a:endParaRPr lang="de-DE" dirty="0"/>
          </a:p>
        </p:txBody>
      </p:sp>
    </p:spTree>
    <p:extLst>
      <p:ext uri="{BB962C8B-B14F-4D97-AF65-F5344CB8AC3E}">
        <p14:creationId xmlns:p14="http://schemas.microsoft.com/office/powerpoint/2010/main" val="193648554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100</a:t>
            </a:fld>
            <a:endParaRPr lang="de-DE" dirty="0"/>
          </a:p>
        </p:txBody>
      </p:sp>
      <p:sp>
        <p:nvSpPr>
          <p:cNvPr id="4" name="Titel 3"/>
          <p:cNvSpPr>
            <a:spLocks noGrp="1"/>
          </p:cNvSpPr>
          <p:nvPr>
            <p:ph type="title"/>
          </p:nvPr>
        </p:nvSpPr>
        <p:spPr/>
        <p:txBody>
          <a:bodyPr/>
          <a:lstStyle/>
          <a:p>
            <a:r>
              <a:rPr lang="de-DE" dirty="0" smtClean="0"/>
              <a:t>WAS IST BEI …. </a:t>
            </a:r>
            <a:endParaRPr lang="de-DE" dirty="0"/>
          </a:p>
        </p:txBody>
      </p:sp>
      <p:graphicFrame>
        <p:nvGraphicFramePr>
          <p:cNvPr id="12" name="Tabelle 11"/>
          <p:cNvGraphicFramePr>
            <a:graphicFrameLocks noGrp="1"/>
          </p:cNvGraphicFramePr>
          <p:nvPr>
            <p:extLst/>
          </p:nvPr>
        </p:nvGraphicFramePr>
        <p:xfrm>
          <a:off x="2053906" y="2060575"/>
          <a:ext cx="8091716" cy="1270178"/>
        </p:xfrm>
        <a:graphic>
          <a:graphicData uri="http://schemas.openxmlformats.org/drawingml/2006/table">
            <a:tbl>
              <a:tblPr firstRow="1" bandRow="1">
                <a:tableStyleId>{5C22544A-7EE6-4342-B048-85BDC9FD1C3A}</a:tableStyleId>
              </a:tblPr>
              <a:tblGrid>
                <a:gridCol w="2022929">
                  <a:extLst>
                    <a:ext uri="{9D8B030D-6E8A-4147-A177-3AD203B41FA5}">
                      <a16:colId xmlns="" xmlns:a16="http://schemas.microsoft.com/office/drawing/2014/main" val="20000"/>
                    </a:ext>
                  </a:extLst>
                </a:gridCol>
                <a:gridCol w="2022929">
                  <a:extLst>
                    <a:ext uri="{9D8B030D-6E8A-4147-A177-3AD203B41FA5}">
                      <a16:colId xmlns="" xmlns:a16="http://schemas.microsoft.com/office/drawing/2014/main" val="20001"/>
                    </a:ext>
                  </a:extLst>
                </a:gridCol>
                <a:gridCol w="2022929">
                  <a:extLst>
                    <a:ext uri="{9D8B030D-6E8A-4147-A177-3AD203B41FA5}">
                      <a16:colId xmlns="" xmlns:a16="http://schemas.microsoft.com/office/drawing/2014/main" val="20002"/>
                    </a:ext>
                  </a:extLst>
                </a:gridCol>
                <a:gridCol w="2022929">
                  <a:extLst>
                    <a:ext uri="{9D8B030D-6E8A-4147-A177-3AD203B41FA5}">
                      <a16:colId xmlns="" xmlns:a16="http://schemas.microsoft.com/office/drawing/2014/main" val="20003"/>
                    </a:ext>
                  </a:extLst>
                </a:gridCol>
              </a:tblGrid>
              <a:tr h="1270178">
                <a:tc>
                  <a:txBody>
                    <a:bodyPr/>
                    <a:lstStyle/>
                    <a:p>
                      <a:pPr algn="ctr"/>
                      <a:r>
                        <a:rPr lang="de-DE" sz="1200" b="0" dirty="0">
                          <a:solidFill>
                            <a:schemeClr val="bg1"/>
                          </a:solidFill>
                          <a:latin typeface="Arial" panose="020B0604020202020204" pitchFamily="34" charset="0"/>
                          <a:cs typeface="Arial" panose="020B0604020202020204" pitchFamily="34" charset="0"/>
                        </a:rPr>
                        <a:t>AG-Wechsel</a:t>
                      </a:r>
                    </a:p>
                    <a:p>
                      <a:pPr algn="ct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chemeClr val="accent3">
                        <a:lumMod val="60000"/>
                        <a:lumOff val="40000"/>
                      </a:schemeClr>
                    </a:solidFill>
                  </a:tcPr>
                </a:tc>
                <a:tc>
                  <a:txBody>
                    <a:bodyPr/>
                    <a:lstStyle/>
                    <a:p>
                      <a:pPr algn="ctr"/>
                      <a:r>
                        <a:rPr lang="de-DE" sz="1200" b="0" dirty="0">
                          <a:solidFill>
                            <a:schemeClr val="bg1"/>
                          </a:solidFill>
                          <a:latin typeface="Arial" panose="020B0604020202020204" pitchFamily="34" charset="0"/>
                          <a:cs typeface="Arial" panose="020B0604020202020204" pitchFamily="34" charset="0"/>
                        </a:rPr>
                        <a:t>Elternzeit/ Krankheit</a:t>
                      </a:r>
                    </a:p>
                    <a:p>
                      <a:pPr algn="ct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5C87AA"/>
                    </a:solidFill>
                  </a:tcPr>
                </a:tc>
                <a:tc>
                  <a:txBody>
                    <a:bodyPr/>
                    <a:lstStyle/>
                    <a:p>
                      <a:pPr algn="ctr"/>
                      <a:r>
                        <a:rPr lang="de-DE" sz="1200" b="0" dirty="0">
                          <a:solidFill>
                            <a:schemeClr val="bg1"/>
                          </a:solidFill>
                          <a:latin typeface="Arial" panose="020B0604020202020204" pitchFamily="34" charset="0"/>
                          <a:cs typeface="Arial" panose="020B0604020202020204" pitchFamily="34" charset="0"/>
                        </a:rPr>
                        <a:t>Arbeitslosigkeit</a:t>
                      </a:r>
                      <a:br>
                        <a:rPr lang="de-DE" sz="1200" b="0" dirty="0">
                          <a:solidFill>
                            <a:schemeClr val="bg1"/>
                          </a:solidFill>
                          <a:latin typeface="Arial" panose="020B0604020202020204" pitchFamily="34" charset="0"/>
                          <a:cs typeface="Arial" panose="020B0604020202020204" pitchFamily="34" charset="0"/>
                        </a:rPr>
                      </a:b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137C9B"/>
                    </a:solidFill>
                  </a:tcPr>
                </a:tc>
                <a:tc>
                  <a:txBody>
                    <a:bodyPr/>
                    <a:lstStyle/>
                    <a:p>
                      <a:pPr algn="ctr"/>
                      <a:r>
                        <a:rPr lang="de-DE" sz="1200" b="0" dirty="0">
                          <a:solidFill>
                            <a:schemeClr val="bg1"/>
                          </a:solidFill>
                          <a:latin typeface="Arial" panose="020B0604020202020204" pitchFamily="34" charset="0"/>
                          <a:cs typeface="Arial" panose="020B0604020202020204" pitchFamily="34" charset="0"/>
                        </a:rPr>
                        <a:t>Tod</a:t>
                      </a:r>
                      <a:br>
                        <a:rPr lang="de-DE" sz="1200" b="0" dirty="0">
                          <a:solidFill>
                            <a:schemeClr val="bg1"/>
                          </a:solidFill>
                          <a:latin typeface="Arial" panose="020B0604020202020204" pitchFamily="34" charset="0"/>
                          <a:cs typeface="Arial" panose="020B0604020202020204" pitchFamily="34" charset="0"/>
                        </a:rPr>
                      </a:b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1D2D4B"/>
                    </a:solidFill>
                  </a:tcPr>
                </a:tc>
                <a:extLst>
                  <a:ext uri="{0D108BD9-81ED-4DB2-BD59-A6C34878D82A}">
                    <a16:rowId xmlns="" xmlns:a16="http://schemas.microsoft.com/office/drawing/2014/main" val="10000"/>
                  </a:ext>
                </a:extLst>
              </a:tr>
            </a:tbl>
          </a:graphicData>
        </a:graphic>
      </p:graphicFrame>
      <p:pic>
        <p:nvPicPr>
          <p:cNvPr id="13" name="Grafik 12"/>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8716782" y="2188792"/>
            <a:ext cx="749872" cy="749872"/>
          </a:xfrm>
          <a:prstGeom prst="rect">
            <a:avLst/>
          </a:prstGeom>
        </p:spPr>
      </p:pic>
      <p:pic>
        <p:nvPicPr>
          <p:cNvPr id="14" name="Grafik 13"/>
          <p:cNvPicPr>
            <a:picLocks noChangeAspect="1"/>
          </p:cNvPicPr>
          <p:nvPr/>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4588703" y="2052146"/>
            <a:ext cx="952634" cy="952634"/>
          </a:xfrm>
          <a:prstGeom prst="rect">
            <a:avLst/>
          </a:prstGeom>
        </p:spPr>
      </p:pic>
      <p:pic>
        <p:nvPicPr>
          <p:cNvPr id="15" name="Grafik 14"/>
          <p:cNvPicPr>
            <a:picLocks noChangeAspect="1"/>
          </p:cNvPicPr>
          <p:nvPr/>
        </p:nvPicPr>
        <p:blipFill>
          <a:blip r:embed="rId6" cstate="print">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6652745" y="2144805"/>
            <a:ext cx="793861" cy="793861"/>
          </a:xfrm>
          <a:prstGeom prst="rect">
            <a:avLst/>
          </a:prstGeom>
        </p:spPr>
      </p:pic>
      <p:cxnSp>
        <p:nvCxnSpPr>
          <p:cNvPr id="16" name="Gerade Verbindung 23"/>
          <p:cNvCxnSpPr/>
          <p:nvPr/>
        </p:nvCxnSpPr>
        <p:spPr>
          <a:xfrm flipV="1">
            <a:off x="6758593" y="2272272"/>
            <a:ext cx="635089" cy="52924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7" name="Gruppierung 3"/>
          <p:cNvGrpSpPr/>
          <p:nvPr/>
        </p:nvGrpSpPr>
        <p:grpSpPr>
          <a:xfrm>
            <a:off x="2766936" y="2272272"/>
            <a:ext cx="597463" cy="585632"/>
            <a:chOff x="2284413" y="2490788"/>
            <a:chExt cx="481013" cy="471488"/>
          </a:xfrm>
        </p:grpSpPr>
        <p:sp>
          <p:nvSpPr>
            <p:cNvPr id="18" name="Freeform 440"/>
            <p:cNvSpPr>
              <a:spLocks/>
            </p:cNvSpPr>
            <p:nvPr/>
          </p:nvSpPr>
          <p:spPr bwMode="auto">
            <a:xfrm>
              <a:off x="2398713" y="2490788"/>
              <a:ext cx="57150" cy="223838"/>
            </a:xfrm>
            <a:custGeom>
              <a:avLst/>
              <a:gdLst>
                <a:gd name="T0" fmla="*/ 0 w 36"/>
                <a:gd name="T1" fmla="*/ 141 h 141"/>
                <a:gd name="T2" fmla="*/ 0 w 36"/>
                <a:gd name="T3" fmla="*/ 0 h 141"/>
                <a:gd name="T4" fmla="*/ 36 w 36"/>
                <a:gd name="T5" fmla="*/ 0 h 141"/>
                <a:gd name="T6" fmla="*/ 36 w 36"/>
                <a:gd name="T7" fmla="*/ 141 h 141"/>
              </a:gdLst>
              <a:ahLst/>
              <a:cxnLst>
                <a:cxn ang="0">
                  <a:pos x="T0" y="T1"/>
                </a:cxn>
                <a:cxn ang="0">
                  <a:pos x="T2" y="T3"/>
                </a:cxn>
                <a:cxn ang="0">
                  <a:pos x="T4" y="T5"/>
                </a:cxn>
                <a:cxn ang="0">
                  <a:pos x="T6" y="T7"/>
                </a:cxn>
              </a:cxnLst>
              <a:rect l="0" t="0" r="r" b="b"/>
              <a:pathLst>
                <a:path w="36" h="141">
                  <a:moveTo>
                    <a:pt x="0" y="141"/>
                  </a:moveTo>
                  <a:lnTo>
                    <a:pt x="0" y="0"/>
                  </a:lnTo>
                  <a:lnTo>
                    <a:pt x="36" y="0"/>
                  </a:lnTo>
                  <a:lnTo>
                    <a:pt x="36" y="141"/>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19" name="Freeform 441"/>
            <p:cNvSpPr>
              <a:spLocks/>
            </p:cNvSpPr>
            <p:nvPr/>
          </p:nvSpPr>
          <p:spPr bwMode="auto">
            <a:xfrm>
              <a:off x="2284413" y="2587626"/>
              <a:ext cx="55563" cy="127000"/>
            </a:xfrm>
            <a:custGeom>
              <a:avLst/>
              <a:gdLst>
                <a:gd name="T0" fmla="*/ 0 w 35"/>
                <a:gd name="T1" fmla="*/ 80 h 80"/>
                <a:gd name="T2" fmla="*/ 0 w 35"/>
                <a:gd name="T3" fmla="*/ 0 h 80"/>
                <a:gd name="T4" fmla="*/ 35 w 35"/>
                <a:gd name="T5" fmla="*/ 0 h 80"/>
                <a:gd name="T6" fmla="*/ 35 w 35"/>
                <a:gd name="T7" fmla="*/ 80 h 80"/>
              </a:gdLst>
              <a:ahLst/>
              <a:cxnLst>
                <a:cxn ang="0">
                  <a:pos x="T0" y="T1"/>
                </a:cxn>
                <a:cxn ang="0">
                  <a:pos x="T2" y="T3"/>
                </a:cxn>
                <a:cxn ang="0">
                  <a:pos x="T4" y="T5"/>
                </a:cxn>
                <a:cxn ang="0">
                  <a:pos x="T6" y="T7"/>
                </a:cxn>
              </a:cxnLst>
              <a:rect l="0" t="0" r="r" b="b"/>
              <a:pathLst>
                <a:path w="35" h="80">
                  <a:moveTo>
                    <a:pt x="0" y="80"/>
                  </a:moveTo>
                  <a:lnTo>
                    <a:pt x="0" y="0"/>
                  </a:lnTo>
                  <a:lnTo>
                    <a:pt x="35" y="0"/>
                  </a:lnTo>
                  <a:lnTo>
                    <a:pt x="35" y="80"/>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20" name="Freeform 442"/>
            <p:cNvSpPr>
              <a:spLocks/>
            </p:cNvSpPr>
            <p:nvPr/>
          </p:nvSpPr>
          <p:spPr bwMode="auto">
            <a:xfrm>
              <a:off x="2284413" y="2687638"/>
              <a:ext cx="481013" cy="274638"/>
            </a:xfrm>
            <a:custGeom>
              <a:avLst/>
              <a:gdLst>
                <a:gd name="T0" fmla="*/ 303 w 303"/>
                <a:gd name="T1" fmla="*/ 39 h 173"/>
                <a:gd name="T2" fmla="*/ 303 w 303"/>
                <a:gd name="T3" fmla="*/ 0 h 173"/>
                <a:gd name="T4" fmla="*/ 246 w 303"/>
                <a:gd name="T5" fmla="*/ 39 h 173"/>
                <a:gd name="T6" fmla="*/ 247 w 303"/>
                <a:gd name="T7" fmla="*/ 0 h 173"/>
                <a:gd name="T8" fmla="*/ 190 w 303"/>
                <a:gd name="T9" fmla="*/ 39 h 173"/>
                <a:gd name="T10" fmla="*/ 191 w 303"/>
                <a:gd name="T11" fmla="*/ 0 h 173"/>
                <a:gd name="T12" fmla="*/ 134 w 303"/>
                <a:gd name="T13" fmla="*/ 39 h 173"/>
                <a:gd name="T14" fmla="*/ 0 w 303"/>
                <a:gd name="T15" fmla="*/ 39 h 173"/>
                <a:gd name="T16" fmla="*/ 0 w 303"/>
                <a:gd name="T17" fmla="*/ 173 h 173"/>
                <a:gd name="T18" fmla="*/ 303 w 303"/>
                <a:gd name="T19" fmla="*/ 173 h 173"/>
                <a:gd name="T20" fmla="*/ 303 w 303"/>
                <a:gd name="T21" fmla="*/ 39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3" h="173">
                  <a:moveTo>
                    <a:pt x="303" y="39"/>
                  </a:moveTo>
                  <a:lnTo>
                    <a:pt x="303" y="0"/>
                  </a:lnTo>
                  <a:lnTo>
                    <a:pt x="246" y="39"/>
                  </a:lnTo>
                  <a:lnTo>
                    <a:pt x="247" y="0"/>
                  </a:lnTo>
                  <a:lnTo>
                    <a:pt x="190" y="39"/>
                  </a:lnTo>
                  <a:lnTo>
                    <a:pt x="191" y="0"/>
                  </a:lnTo>
                  <a:lnTo>
                    <a:pt x="134" y="39"/>
                  </a:lnTo>
                  <a:lnTo>
                    <a:pt x="0" y="39"/>
                  </a:lnTo>
                  <a:lnTo>
                    <a:pt x="0" y="173"/>
                  </a:lnTo>
                  <a:lnTo>
                    <a:pt x="303" y="173"/>
                  </a:lnTo>
                  <a:lnTo>
                    <a:pt x="303" y="39"/>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21" name="Line 443"/>
            <p:cNvSpPr>
              <a:spLocks noChangeShapeType="1"/>
            </p:cNvSpPr>
            <p:nvPr/>
          </p:nvSpPr>
          <p:spPr bwMode="auto">
            <a:xfrm>
              <a:off x="2339975" y="2860676"/>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sp>
          <p:nvSpPr>
            <p:cNvPr id="22" name="Line 444"/>
            <p:cNvSpPr>
              <a:spLocks noChangeShapeType="1"/>
            </p:cNvSpPr>
            <p:nvPr/>
          </p:nvSpPr>
          <p:spPr bwMode="auto">
            <a:xfrm>
              <a:off x="2339975" y="2892426"/>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sp>
          <p:nvSpPr>
            <p:cNvPr id="23" name="Line 445"/>
            <p:cNvSpPr>
              <a:spLocks noChangeShapeType="1"/>
            </p:cNvSpPr>
            <p:nvPr/>
          </p:nvSpPr>
          <p:spPr bwMode="auto">
            <a:xfrm>
              <a:off x="2339975" y="2922588"/>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grpSp>
      <p:sp>
        <p:nvSpPr>
          <p:cNvPr id="25" name="Gleichschenkliges Dreieck 24"/>
          <p:cNvSpPr/>
          <p:nvPr/>
        </p:nvSpPr>
        <p:spPr>
          <a:xfrm flipV="1">
            <a:off x="2053906" y="3391330"/>
            <a:ext cx="2004662" cy="370469"/>
          </a:xfrm>
          <a:prstGeom prst="triangle">
            <a:avLst/>
          </a:prstGeom>
          <a:solidFill>
            <a:schemeClr val="accent3">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323"/>
          </a:p>
        </p:txBody>
      </p:sp>
      <p:sp>
        <p:nvSpPr>
          <p:cNvPr id="3" name="Rechteck 2"/>
          <p:cNvSpPr/>
          <p:nvPr/>
        </p:nvSpPr>
        <p:spPr>
          <a:xfrm>
            <a:off x="2133599" y="4149094"/>
            <a:ext cx="7895303" cy="1741502"/>
          </a:xfrm>
          <a:prstGeom prst="rect">
            <a:avLst/>
          </a:prstGeom>
        </p:spPr>
        <p:txBody>
          <a:bodyPr wrap="square">
            <a:spAutoFit/>
          </a:bodyPr>
          <a:lstStyle/>
          <a:p>
            <a:pPr marL="195804" lvl="1" indent="-195804">
              <a:lnSpc>
                <a:spcPct val="150000"/>
              </a:lnSpc>
              <a:spcBef>
                <a:spcPts val="54"/>
              </a:spcBef>
              <a:buClr>
                <a:schemeClr val="accent2"/>
              </a:buClr>
              <a:buFont typeface="Arial" panose="020B0604020202020204" pitchFamily="34" charset="0"/>
              <a:buChar char="■"/>
            </a:pPr>
            <a:r>
              <a:rPr lang="de-DE" kern="0" dirty="0">
                <a:solidFill>
                  <a:schemeClr val="tx2"/>
                </a:solidFill>
                <a:latin typeface="Arial" panose="020B0604020202020204" pitchFamily="34" charset="0"/>
                <a:cs typeface="Arial" panose="020B0604020202020204" pitchFamily="34" charset="0"/>
              </a:rPr>
              <a:t> </a:t>
            </a:r>
            <a:r>
              <a:rPr lang="de-DE" kern="0" dirty="0" err="1">
                <a:solidFill>
                  <a:schemeClr val="tx2"/>
                </a:solidFill>
                <a:latin typeface="Arial" panose="020B0604020202020204" pitchFamily="34" charset="0"/>
                <a:cs typeface="Arial" panose="020B0604020202020204" pitchFamily="34" charset="0"/>
              </a:rPr>
              <a:t>Mitgabe</a:t>
            </a:r>
            <a:r>
              <a:rPr lang="de-DE" kern="0" dirty="0">
                <a:solidFill>
                  <a:schemeClr val="tx2"/>
                </a:solidFill>
                <a:latin typeface="Arial" panose="020B0604020202020204" pitchFamily="34" charset="0"/>
                <a:cs typeface="Arial" panose="020B0604020202020204" pitchFamily="34" charset="0"/>
              </a:rPr>
              <a:t> des Vertrages an den Versicherten </a:t>
            </a:r>
          </a:p>
          <a:p>
            <a:pPr marL="195804" lvl="1" indent="-195804">
              <a:lnSpc>
                <a:spcPct val="150000"/>
              </a:lnSpc>
              <a:spcBef>
                <a:spcPts val="54"/>
              </a:spcBef>
              <a:buClr>
                <a:schemeClr val="accent2"/>
              </a:buClr>
              <a:buFont typeface="Arial" panose="020B0604020202020204" pitchFamily="34" charset="0"/>
              <a:buChar char="■"/>
            </a:pPr>
            <a:r>
              <a:rPr lang="de-DE" kern="0" dirty="0">
                <a:solidFill>
                  <a:schemeClr val="tx2"/>
                </a:solidFill>
                <a:latin typeface="Arial" panose="020B0604020202020204" pitchFamily="34" charset="0"/>
                <a:cs typeface="Arial" panose="020B0604020202020204" pitchFamily="34" charset="0"/>
              </a:rPr>
              <a:t> Möglichkeit der Weiterführung </a:t>
            </a:r>
          </a:p>
          <a:p>
            <a:pPr marL="742950" lvl="2" indent="-285750">
              <a:lnSpc>
                <a:spcPct val="150000"/>
              </a:lnSpc>
              <a:spcBef>
                <a:spcPts val="54"/>
              </a:spcBef>
              <a:buClr>
                <a:schemeClr val="accent2"/>
              </a:buClr>
              <a:buFont typeface="Wingdings" panose="05000000000000000000" pitchFamily="2" charset="2"/>
              <a:buChar char="§"/>
            </a:pPr>
            <a:r>
              <a:rPr lang="de-DE" kern="0" dirty="0" smtClean="0">
                <a:solidFill>
                  <a:schemeClr val="tx2"/>
                </a:solidFill>
                <a:latin typeface="Arial" panose="020B0604020202020204" pitchFamily="34" charset="0"/>
                <a:cs typeface="Arial" panose="020B0604020202020204" pitchFamily="34" charset="0"/>
              </a:rPr>
              <a:t>privat </a:t>
            </a:r>
            <a:r>
              <a:rPr lang="de-DE" kern="0" dirty="0">
                <a:solidFill>
                  <a:schemeClr val="tx2"/>
                </a:solidFill>
                <a:latin typeface="Arial" panose="020B0604020202020204" pitchFamily="34" charset="0"/>
                <a:cs typeface="Arial" panose="020B0604020202020204" pitchFamily="34" charset="0"/>
              </a:rPr>
              <a:t>– mit eigenen Beiträgen oder </a:t>
            </a:r>
            <a:r>
              <a:rPr lang="de-DE" kern="0" dirty="0" smtClean="0">
                <a:solidFill>
                  <a:schemeClr val="tx2"/>
                </a:solidFill>
                <a:latin typeface="Arial" panose="020B0604020202020204" pitchFamily="34" charset="0"/>
                <a:cs typeface="Arial" panose="020B0604020202020204" pitchFamily="34" charset="0"/>
              </a:rPr>
              <a:t>beitragsfrei</a:t>
            </a:r>
          </a:p>
          <a:p>
            <a:pPr marL="742950" lvl="2" indent="-285750">
              <a:lnSpc>
                <a:spcPct val="150000"/>
              </a:lnSpc>
              <a:spcBef>
                <a:spcPts val="54"/>
              </a:spcBef>
              <a:buClr>
                <a:schemeClr val="accent2"/>
              </a:buClr>
              <a:buFont typeface="Wingdings" panose="05000000000000000000" pitchFamily="2" charset="2"/>
              <a:buChar char="§"/>
            </a:pPr>
            <a:r>
              <a:rPr lang="de-DE" kern="0" dirty="0" smtClean="0">
                <a:solidFill>
                  <a:schemeClr val="tx2"/>
                </a:solidFill>
                <a:latin typeface="Arial" panose="020B0604020202020204" pitchFamily="34" charset="0"/>
                <a:cs typeface="Arial" panose="020B0604020202020204" pitchFamily="34" charset="0"/>
              </a:rPr>
              <a:t>oder </a:t>
            </a:r>
            <a:r>
              <a:rPr lang="de-DE" kern="0" dirty="0">
                <a:solidFill>
                  <a:schemeClr val="tx2"/>
                </a:solidFill>
                <a:latin typeface="Arial" panose="020B0604020202020204" pitchFamily="34" charset="0"/>
                <a:cs typeface="Arial" panose="020B0604020202020204" pitchFamily="34" charset="0"/>
              </a:rPr>
              <a:t>beim neuen Arbeitgeber</a:t>
            </a:r>
          </a:p>
        </p:txBody>
      </p:sp>
    </p:spTree>
    <p:extLst>
      <p:ext uri="{BB962C8B-B14F-4D97-AF65-F5344CB8AC3E}">
        <p14:creationId xmlns:p14="http://schemas.microsoft.com/office/powerpoint/2010/main" val="891461875"/>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101</a:t>
            </a:fld>
            <a:endParaRPr lang="de-DE" dirty="0"/>
          </a:p>
        </p:txBody>
      </p:sp>
      <p:sp>
        <p:nvSpPr>
          <p:cNvPr id="4" name="Titel 3"/>
          <p:cNvSpPr>
            <a:spLocks noGrp="1"/>
          </p:cNvSpPr>
          <p:nvPr>
            <p:ph type="title"/>
          </p:nvPr>
        </p:nvSpPr>
        <p:spPr/>
        <p:txBody>
          <a:bodyPr/>
          <a:lstStyle/>
          <a:p>
            <a:r>
              <a:rPr lang="de-DE" dirty="0" smtClean="0"/>
              <a:t>WAS IST BEI …. </a:t>
            </a:r>
            <a:endParaRPr lang="de-DE" dirty="0"/>
          </a:p>
        </p:txBody>
      </p:sp>
      <p:graphicFrame>
        <p:nvGraphicFramePr>
          <p:cNvPr id="12" name="Tabelle 11"/>
          <p:cNvGraphicFramePr>
            <a:graphicFrameLocks noGrp="1"/>
          </p:cNvGraphicFramePr>
          <p:nvPr>
            <p:extLst/>
          </p:nvPr>
        </p:nvGraphicFramePr>
        <p:xfrm>
          <a:off x="2053906" y="2060575"/>
          <a:ext cx="8091716" cy="1270178"/>
        </p:xfrm>
        <a:graphic>
          <a:graphicData uri="http://schemas.openxmlformats.org/drawingml/2006/table">
            <a:tbl>
              <a:tblPr firstRow="1" bandRow="1">
                <a:tableStyleId>{5C22544A-7EE6-4342-B048-85BDC9FD1C3A}</a:tableStyleId>
              </a:tblPr>
              <a:tblGrid>
                <a:gridCol w="2022929">
                  <a:extLst>
                    <a:ext uri="{9D8B030D-6E8A-4147-A177-3AD203B41FA5}">
                      <a16:colId xmlns="" xmlns:a16="http://schemas.microsoft.com/office/drawing/2014/main" val="20000"/>
                    </a:ext>
                  </a:extLst>
                </a:gridCol>
                <a:gridCol w="2022929">
                  <a:extLst>
                    <a:ext uri="{9D8B030D-6E8A-4147-A177-3AD203B41FA5}">
                      <a16:colId xmlns="" xmlns:a16="http://schemas.microsoft.com/office/drawing/2014/main" val="20001"/>
                    </a:ext>
                  </a:extLst>
                </a:gridCol>
                <a:gridCol w="2022929">
                  <a:extLst>
                    <a:ext uri="{9D8B030D-6E8A-4147-A177-3AD203B41FA5}">
                      <a16:colId xmlns="" xmlns:a16="http://schemas.microsoft.com/office/drawing/2014/main" val="20002"/>
                    </a:ext>
                  </a:extLst>
                </a:gridCol>
                <a:gridCol w="2022929">
                  <a:extLst>
                    <a:ext uri="{9D8B030D-6E8A-4147-A177-3AD203B41FA5}">
                      <a16:colId xmlns="" xmlns:a16="http://schemas.microsoft.com/office/drawing/2014/main" val="20003"/>
                    </a:ext>
                  </a:extLst>
                </a:gridCol>
              </a:tblGrid>
              <a:tr h="1270178">
                <a:tc>
                  <a:txBody>
                    <a:bodyPr/>
                    <a:lstStyle/>
                    <a:p>
                      <a:pPr algn="ctr"/>
                      <a:r>
                        <a:rPr lang="de-DE" sz="1200" b="0" dirty="0">
                          <a:solidFill>
                            <a:schemeClr val="bg1"/>
                          </a:solidFill>
                          <a:latin typeface="Arial" panose="020B0604020202020204" pitchFamily="34" charset="0"/>
                          <a:cs typeface="Arial" panose="020B0604020202020204" pitchFamily="34" charset="0"/>
                        </a:rPr>
                        <a:t>AG-Wechsel</a:t>
                      </a:r>
                    </a:p>
                    <a:p>
                      <a:pPr algn="ct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chemeClr val="accent3">
                        <a:lumMod val="60000"/>
                        <a:lumOff val="40000"/>
                      </a:schemeClr>
                    </a:solidFill>
                  </a:tcPr>
                </a:tc>
                <a:tc>
                  <a:txBody>
                    <a:bodyPr/>
                    <a:lstStyle/>
                    <a:p>
                      <a:pPr algn="ctr"/>
                      <a:r>
                        <a:rPr lang="de-DE" sz="1200" b="0" dirty="0">
                          <a:solidFill>
                            <a:schemeClr val="bg1"/>
                          </a:solidFill>
                          <a:latin typeface="Arial" panose="020B0604020202020204" pitchFamily="34" charset="0"/>
                          <a:cs typeface="Arial" panose="020B0604020202020204" pitchFamily="34" charset="0"/>
                        </a:rPr>
                        <a:t>Elternzeit/ Krankheit</a:t>
                      </a:r>
                    </a:p>
                    <a:p>
                      <a:pPr algn="ct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5C87AA"/>
                    </a:solidFill>
                  </a:tcPr>
                </a:tc>
                <a:tc>
                  <a:txBody>
                    <a:bodyPr/>
                    <a:lstStyle/>
                    <a:p>
                      <a:pPr algn="ctr"/>
                      <a:r>
                        <a:rPr lang="de-DE" sz="1200" b="0" dirty="0">
                          <a:solidFill>
                            <a:schemeClr val="bg1"/>
                          </a:solidFill>
                          <a:latin typeface="Arial" panose="020B0604020202020204" pitchFamily="34" charset="0"/>
                          <a:cs typeface="Arial" panose="020B0604020202020204" pitchFamily="34" charset="0"/>
                        </a:rPr>
                        <a:t>Arbeitslosigkeit</a:t>
                      </a:r>
                      <a:br>
                        <a:rPr lang="de-DE" sz="1200" b="0" dirty="0">
                          <a:solidFill>
                            <a:schemeClr val="bg1"/>
                          </a:solidFill>
                          <a:latin typeface="Arial" panose="020B0604020202020204" pitchFamily="34" charset="0"/>
                          <a:cs typeface="Arial" panose="020B0604020202020204" pitchFamily="34" charset="0"/>
                        </a:rPr>
                      </a:b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137C9B"/>
                    </a:solidFill>
                  </a:tcPr>
                </a:tc>
                <a:tc>
                  <a:txBody>
                    <a:bodyPr/>
                    <a:lstStyle/>
                    <a:p>
                      <a:pPr algn="ctr"/>
                      <a:r>
                        <a:rPr lang="de-DE" sz="1200" b="0" dirty="0">
                          <a:solidFill>
                            <a:schemeClr val="bg1"/>
                          </a:solidFill>
                          <a:latin typeface="Arial" panose="020B0604020202020204" pitchFamily="34" charset="0"/>
                          <a:cs typeface="Arial" panose="020B0604020202020204" pitchFamily="34" charset="0"/>
                        </a:rPr>
                        <a:t>Tod</a:t>
                      </a:r>
                      <a:br>
                        <a:rPr lang="de-DE" sz="1200" b="0" dirty="0">
                          <a:solidFill>
                            <a:schemeClr val="bg1"/>
                          </a:solidFill>
                          <a:latin typeface="Arial" panose="020B0604020202020204" pitchFamily="34" charset="0"/>
                          <a:cs typeface="Arial" panose="020B0604020202020204" pitchFamily="34" charset="0"/>
                        </a:rPr>
                      </a:b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1D2D4B"/>
                    </a:solidFill>
                  </a:tcPr>
                </a:tc>
                <a:extLst>
                  <a:ext uri="{0D108BD9-81ED-4DB2-BD59-A6C34878D82A}">
                    <a16:rowId xmlns="" xmlns:a16="http://schemas.microsoft.com/office/drawing/2014/main" val="10000"/>
                  </a:ext>
                </a:extLst>
              </a:tr>
            </a:tbl>
          </a:graphicData>
        </a:graphic>
      </p:graphicFrame>
      <p:pic>
        <p:nvPicPr>
          <p:cNvPr id="13" name="Grafik 12"/>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8716782" y="2188792"/>
            <a:ext cx="749872" cy="749872"/>
          </a:xfrm>
          <a:prstGeom prst="rect">
            <a:avLst/>
          </a:prstGeom>
        </p:spPr>
      </p:pic>
      <p:pic>
        <p:nvPicPr>
          <p:cNvPr id="14" name="Grafik 13"/>
          <p:cNvPicPr>
            <a:picLocks noChangeAspect="1"/>
          </p:cNvPicPr>
          <p:nvPr/>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4588703" y="2052146"/>
            <a:ext cx="952634" cy="952634"/>
          </a:xfrm>
          <a:prstGeom prst="rect">
            <a:avLst/>
          </a:prstGeom>
        </p:spPr>
      </p:pic>
      <p:pic>
        <p:nvPicPr>
          <p:cNvPr id="15" name="Grafik 14"/>
          <p:cNvPicPr>
            <a:picLocks noChangeAspect="1"/>
          </p:cNvPicPr>
          <p:nvPr/>
        </p:nvPicPr>
        <p:blipFill>
          <a:blip r:embed="rId6" cstate="print">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6652745" y="2144805"/>
            <a:ext cx="793861" cy="793861"/>
          </a:xfrm>
          <a:prstGeom prst="rect">
            <a:avLst/>
          </a:prstGeom>
        </p:spPr>
      </p:pic>
      <p:cxnSp>
        <p:nvCxnSpPr>
          <p:cNvPr id="16" name="Gerade Verbindung 23"/>
          <p:cNvCxnSpPr/>
          <p:nvPr/>
        </p:nvCxnSpPr>
        <p:spPr>
          <a:xfrm flipV="1">
            <a:off x="6758593" y="2272272"/>
            <a:ext cx="635089" cy="52924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7" name="Gruppierung 3"/>
          <p:cNvGrpSpPr/>
          <p:nvPr/>
        </p:nvGrpSpPr>
        <p:grpSpPr>
          <a:xfrm>
            <a:off x="2766936" y="2272272"/>
            <a:ext cx="597463" cy="585632"/>
            <a:chOff x="2284413" y="2490788"/>
            <a:chExt cx="481013" cy="471488"/>
          </a:xfrm>
        </p:grpSpPr>
        <p:sp>
          <p:nvSpPr>
            <p:cNvPr id="18" name="Freeform 440"/>
            <p:cNvSpPr>
              <a:spLocks/>
            </p:cNvSpPr>
            <p:nvPr/>
          </p:nvSpPr>
          <p:spPr bwMode="auto">
            <a:xfrm>
              <a:off x="2398713" y="2490788"/>
              <a:ext cx="57150" cy="223838"/>
            </a:xfrm>
            <a:custGeom>
              <a:avLst/>
              <a:gdLst>
                <a:gd name="T0" fmla="*/ 0 w 36"/>
                <a:gd name="T1" fmla="*/ 141 h 141"/>
                <a:gd name="T2" fmla="*/ 0 w 36"/>
                <a:gd name="T3" fmla="*/ 0 h 141"/>
                <a:gd name="T4" fmla="*/ 36 w 36"/>
                <a:gd name="T5" fmla="*/ 0 h 141"/>
                <a:gd name="T6" fmla="*/ 36 w 36"/>
                <a:gd name="T7" fmla="*/ 141 h 141"/>
              </a:gdLst>
              <a:ahLst/>
              <a:cxnLst>
                <a:cxn ang="0">
                  <a:pos x="T0" y="T1"/>
                </a:cxn>
                <a:cxn ang="0">
                  <a:pos x="T2" y="T3"/>
                </a:cxn>
                <a:cxn ang="0">
                  <a:pos x="T4" y="T5"/>
                </a:cxn>
                <a:cxn ang="0">
                  <a:pos x="T6" y="T7"/>
                </a:cxn>
              </a:cxnLst>
              <a:rect l="0" t="0" r="r" b="b"/>
              <a:pathLst>
                <a:path w="36" h="141">
                  <a:moveTo>
                    <a:pt x="0" y="141"/>
                  </a:moveTo>
                  <a:lnTo>
                    <a:pt x="0" y="0"/>
                  </a:lnTo>
                  <a:lnTo>
                    <a:pt x="36" y="0"/>
                  </a:lnTo>
                  <a:lnTo>
                    <a:pt x="36" y="141"/>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19" name="Freeform 441"/>
            <p:cNvSpPr>
              <a:spLocks/>
            </p:cNvSpPr>
            <p:nvPr/>
          </p:nvSpPr>
          <p:spPr bwMode="auto">
            <a:xfrm>
              <a:off x="2284413" y="2587626"/>
              <a:ext cx="55563" cy="127000"/>
            </a:xfrm>
            <a:custGeom>
              <a:avLst/>
              <a:gdLst>
                <a:gd name="T0" fmla="*/ 0 w 35"/>
                <a:gd name="T1" fmla="*/ 80 h 80"/>
                <a:gd name="T2" fmla="*/ 0 w 35"/>
                <a:gd name="T3" fmla="*/ 0 h 80"/>
                <a:gd name="T4" fmla="*/ 35 w 35"/>
                <a:gd name="T5" fmla="*/ 0 h 80"/>
                <a:gd name="T6" fmla="*/ 35 w 35"/>
                <a:gd name="T7" fmla="*/ 80 h 80"/>
              </a:gdLst>
              <a:ahLst/>
              <a:cxnLst>
                <a:cxn ang="0">
                  <a:pos x="T0" y="T1"/>
                </a:cxn>
                <a:cxn ang="0">
                  <a:pos x="T2" y="T3"/>
                </a:cxn>
                <a:cxn ang="0">
                  <a:pos x="T4" y="T5"/>
                </a:cxn>
                <a:cxn ang="0">
                  <a:pos x="T6" y="T7"/>
                </a:cxn>
              </a:cxnLst>
              <a:rect l="0" t="0" r="r" b="b"/>
              <a:pathLst>
                <a:path w="35" h="80">
                  <a:moveTo>
                    <a:pt x="0" y="80"/>
                  </a:moveTo>
                  <a:lnTo>
                    <a:pt x="0" y="0"/>
                  </a:lnTo>
                  <a:lnTo>
                    <a:pt x="35" y="0"/>
                  </a:lnTo>
                  <a:lnTo>
                    <a:pt x="35" y="80"/>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20" name="Freeform 442"/>
            <p:cNvSpPr>
              <a:spLocks/>
            </p:cNvSpPr>
            <p:nvPr/>
          </p:nvSpPr>
          <p:spPr bwMode="auto">
            <a:xfrm>
              <a:off x="2284413" y="2687638"/>
              <a:ext cx="481013" cy="274638"/>
            </a:xfrm>
            <a:custGeom>
              <a:avLst/>
              <a:gdLst>
                <a:gd name="T0" fmla="*/ 303 w 303"/>
                <a:gd name="T1" fmla="*/ 39 h 173"/>
                <a:gd name="T2" fmla="*/ 303 w 303"/>
                <a:gd name="T3" fmla="*/ 0 h 173"/>
                <a:gd name="T4" fmla="*/ 246 w 303"/>
                <a:gd name="T5" fmla="*/ 39 h 173"/>
                <a:gd name="T6" fmla="*/ 247 w 303"/>
                <a:gd name="T7" fmla="*/ 0 h 173"/>
                <a:gd name="T8" fmla="*/ 190 w 303"/>
                <a:gd name="T9" fmla="*/ 39 h 173"/>
                <a:gd name="T10" fmla="*/ 191 w 303"/>
                <a:gd name="T11" fmla="*/ 0 h 173"/>
                <a:gd name="T12" fmla="*/ 134 w 303"/>
                <a:gd name="T13" fmla="*/ 39 h 173"/>
                <a:gd name="T14" fmla="*/ 0 w 303"/>
                <a:gd name="T15" fmla="*/ 39 h 173"/>
                <a:gd name="T16" fmla="*/ 0 w 303"/>
                <a:gd name="T17" fmla="*/ 173 h 173"/>
                <a:gd name="T18" fmla="*/ 303 w 303"/>
                <a:gd name="T19" fmla="*/ 173 h 173"/>
                <a:gd name="T20" fmla="*/ 303 w 303"/>
                <a:gd name="T21" fmla="*/ 39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3" h="173">
                  <a:moveTo>
                    <a:pt x="303" y="39"/>
                  </a:moveTo>
                  <a:lnTo>
                    <a:pt x="303" y="0"/>
                  </a:lnTo>
                  <a:lnTo>
                    <a:pt x="246" y="39"/>
                  </a:lnTo>
                  <a:lnTo>
                    <a:pt x="247" y="0"/>
                  </a:lnTo>
                  <a:lnTo>
                    <a:pt x="190" y="39"/>
                  </a:lnTo>
                  <a:lnTo>
                    <a:pt x="191" y="0"/>
                  </a:lnTo>
                  <a:lnTo>
                    <a:pt x="134" y="39"/>
                  </a:lnTo>
                  <a:lnTo>
                    <a:pt x="0" y="39"/>
                  </a:lnTo>
                  <a:lnTo>
                    <a:pt x="0" y="173"/>
                  </a:lnTo>
                  <a:lnTo>
                    <a:pt x="303" y="173"/>
                  </a:lnTo>
                  <a:lnTo>
                    <a:pt x="303" y="39"/>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21" name="Line 443"/>
            <p:cNvSpPr>
              <a:spLocks noChangeShapeType="1"/>
            </p:cNvSpPr>
            <p:nvPr/>
          </p:nvSpPr>
          <p:spPr bwMode="auto">
            <a:xfrm>
              <a:off x="2339975" y="2860676"/>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sp>
          <p:nvSpPr>
            <p:cNvPr id="22" name="Line 444"/>
            <p:cNvSpPr>
              <a:spLocks noChangeShapeType="1"/>
            </p:cNvSpPr>
            <p:nvPr/>
          </p:nvSpPr>
          <p:spPr bwMode="auto">
            <a:xfrm>
              <a:off x="2339975" y="2892426"/>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sp>
          <p:nvSpPr>
            <p:cNvPr id="23" name="Line 445"/>
            <p:cNvSpPr>
              <a:spLocks noChangeShapeType="1"/>
            </p:cNvSpPr>
            <p:nvPr/>
          </p:nvSpPr>
          <p:spPr bwMode="auto">
            <a:xfrm>
              <a:off x="2339975" y="2922588"/>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grpSp>
      <p:sp>
        <p:nvSpPr>
          <p:cNvPr id="25" name="Gleichschenkliges Dreieck 24"/>
          <p:cNvSpPr/>
          <p:nvPr/>
        </p:nvSpPr>
        <p:spPr>
          <a:xfrm flipV="1">
            <a:off x="4092256" y="3391330"/>
            <a:ext cx="2004662" cy="370469"/>
          </a:xfrm>
          <a:prstGeom prst="triangle">
            <a:avLst/>
          </a:prstGeom>
          <a:solidFill>
            <a:srgbClr val="5C87A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323"/>
          </a:p>
        </p:txBody>
      </p:sp>
      <p:sp>
        <p:nvSpPr>
          <p:cNvPr id="3" name="Rechteck 2"/>
          <p:cNvSpPr/>
          <p:nvPr/>
        </p:nvSpPr>
        <p:spPr>
          <a:xfrm>
            <a:off x="2133600" y="4149094"/>
            <a:ext cx="7843684" cy="1338828"/>
          </a:xfrm>
          <a:prstGeom prst="rect">
            <a:avLst/>
          </a:prstGeom>
        </p:spPr>
        <p:txBody>
          <a:bodyPr wrap="square">
            <a:spAutoFit/>
          </a:bodyPr>
          <a:lstStyle/>
          <a:p>
            <a:pPr marL="195804" lvl="1" indent="-195804">
              <a:lnSpc>
                <a:spcPct val="150000"/>
              </a:lnSpc>
              <a:buClr>
                <a:schemeClr val="accent2"/>
              </a:buClr>
              <a:buFont typeface="Arial" panose="020B0604020202020204" pitchFamily="34" charset="0"/>
              <a:buChar char="■"/>
            </a:pPr>
            <a:r>
              <a:rPr lang="de-DE" kern="0" dirty="0" smtClean="0">
                <a:solidFill>
                  <a:schemeClr val="tx2"/>
                </a:solidFill>
                <a:latin typeface="Arial" panose="020B0604020202020204" pitchFamily="34" charset="0"/>
                <a:cs typeface="Arial" panose="020B0604020202020204" pitchFamily="34" charset="0"/>
              </a:rPr>
              <a:t> Beitragsfreistellung oder </a:t>
            </a:r>
            <a:endParaRPr lang="de-DE" kern="0" dirty="0">
              <a:solidFill>
                <a:schemeClr val="tx2"/>
              </a:solidFill>
              <a:latin typeface="Arial" panose="020B0604020202020204" pitchFamily="34" charset="0"/>
              <a:cs typeface="Arial" panose="020B0604020202020204" pitchFamily="34" charset="0"/>
            </a:endParaRPr>
          </a:p>
          <a:p>
            <a:pPr marL="195804" lvl="1" indent="-195804">
              <a:lnSpc>
                <a:spcPct val="150000"/>
              </a:lnSpc>
              <a:buClr>
                <a:schemeClr val="accent2"/>
              </a:buClr>
              <a:buFont typeface="Arial" panose="020B0604020202020204" pitchFamily="34" charset="0"/>
              <a:buChar char="■"/>
            </a:pPr>
            <a:r>
              <a:rPr lang="de-DE" kern="0" dirty="0" smtClean="0">
                <a:solidFill>
                  <a:schemeClr val="tx2"/>
                </a:solidFill>
                <a:latin typeface="Arial" panose="020B0604020202020204" pitchFamily="34" charset="0"/>
                <a:cs typeface="Arial" panose="020B0604020202020204" pitchFamily="34" charset="0"/>
              </a:rPr>
              <a:t> Weiterführen </a:t>
            </a:r>
            <a:r>
              <a:rPr lang="de-DE" kern="0" dirty="0">
                <a:solidFill>
                  <a:schemeClr val="tx2"/>
                </a:solidFill>
                <a:latin typeface="Arial" panose="020B0604020202020204" pitchFamily="34" charset="0"/>
                <a:cs typeface="Arial" panose="020B0604020202020204" pitchFamily="34" charset="0"/>
              </a:rPr>
              <a:t>mit privaten Beiträgen durch Arbeitnehmer</a:t>
            </a:r>
          </a:p>
          <a:p>
            <a:pPr>
              <a:lnSpc>
                <a:spcPct val="150000"/>
              </a:lnSpc>
              <a:buClr>
                <a:schemeClr val="accent1"/>
              </a:buClr>
            </a:pPr>
            <a:endParaRPr 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159363"/>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102</a:t>
            </a:fld>
            <a:endParaRPr lang="de-DE" dirty="0"/>
          </a:p>
        </p:txBody>
      </p:sp>
      <p:sp>
        <p:nvSpPr>
          <p:cNvPr id="4" name="Titel 3"/>
          <p:cNvSpPr>
            <a:spLocks noGrp="1"/>
          </p:cNvSpPr>
          <p:nvPr>
            <p:ph type="title"/>
          </p:nvPr>
        </p:nvSpPr>
        <p:spPr/>
        <p:txBody>
          <a:bodyPr/>
          <a:lstStyle/>
          <a:p>
            <a:r>
              <a:rPr lang="de-DE" dirty="0" smtClean="0"/>
              <a:t>WAS IST BEI …. </a:t>
            </a:r>
            <a:endParaRPr lang="de-DE" dirty="0"/>
          </a:p>
        </p:txBody>
      </p:sp>
      <p:graphicFrame>
        <p:nvGraphicFramePr>
          <p:cNvPr id="12" name="Tabelle 11"/>
          <p:cNvGraphicFramePr>
            <a:graphicFrameLocks noGrp="1"/>
          </p:cNvGraphicFramePr>
          <p:nvPr>
            <p:extLst/>
          </p:nvPr>
        </p:nvGraphicFramePr>
        <p:xfrm>
          <a:off x="2053906" y="2060575"/>
          <a:ext cx="8091716" cy="1270178"/>
        </p:xfrm>
        <a:graphic>
          <a:graphicData uri="http://schemas.openxmlformats.org/drawingml/2006/table">
            <a:tbl>
              <a:tblPr firstRow="1" bandRow="1">
                <a:tableStyleId>{5C22544A-7EE6-4342-B048-85BDC9FD1C3A}</a:tableStyleId>
              </a:tblPr>
              <a:tblGrid>
                <a:gridCol w="2022929">
                  <a:extLst>
                    <a:ext uri="{9D8B030D-6E8A-4147-A177-3AD203B41FA5}">
                      <a16:colId xmlns="" xmlns:a16="http://schemas.microsoft.com/office/drawing/2014/main" val="20000"/>
                    </a:ext>
                  </a:extLst>
                </a:gridCol>
                <a:gridCol w="2022929">
                  <a:extLst>
                    <a:ext uri="{9D8B030D-6E8A-4147-A177-3AD203B41FA5}">
                      <a16:colId xmlns="" xmlns:a16="http://schemas.microsoft.com/office/drawing/2014/main" val="20001"/>
                    </a:ext>
                  </a:extLst>
                </a:gridCol>
                <a:gridCol w="2022929">
                  <a:extLst>
                    <a:ext uri="{9D8B030D-6E8A-4147-A177-3AD203B41FA5}">
                      <a16:colId xmlns="" xmlns:a16="http://schemas.microsoft.com/office/drawing/2014/main" val="20002"/>
                    </a:ext>
                  </a:extLst>
                </a:gridCol>
                <a:gridCol w="2022929">
                  <a:extLst>
                    <a:ext uri="{9D8B030D-6E8A-4147-A177-3AD203B41FA5}">
                      <a16:colId xmlns="" xmlns:a16="http://schemas.microsoft.com/office/drawing/2014/main" val="20003"/>
                    </a:ext>
                  </a:extLst>
                </a:gridCol>
              </a:tblGrid>
              <a:tr h="1270178">
                <a:tc>
                  <a:txBody>
                    <a:bodyPr/>
                    <a:lstStyle/>
                    <a:p>
                      <a:pPr algn="ctr"/>
                      <a:r>
                        <a:rPr lang="de-DE" sz="1200" b="0" dirty="0">
                          <a:solidFill>
                            <a:schemeClr val="bg1"/>
                          </a:solidFill>
                          <a:latin typeface="Arial" panose="020B0604020202020204" pitchFamily="34" charset="0"/>
                          <a:cs typeface="Arial" panose="020B0604020202020204" pitchFamily="34" charset="0"/>
                        </a:rPr>
                        <a:t>AG-Wechsel</a:t>
                      </a:r>
                    </a:p>
                    <a:p>
                      <a:pPr algn="ct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chemeClr val="accent3">
                        <a:lumMod val="60000"/>
                        <a:lumOff val="40000"/>
                      </a:schemeClr>
                    </a:solidFill>
                  </a:tcPr>
                </a:tc>
                <a:tc>
                  <a:txBody>
                    <a:bodyPr/>
                    <a:lstStyle/>
                    <a:p>
                      <a:pPr algn="ctr"/>
                      <a:r>
                        <a:rPr lang="de-DE" sz="1200" b="0" dirty="0">
                          <a:solidFill>
                            <a:schemeClr val="bg1"/>
                          </a:solidFill>
                          <a:latin typeface="Arial" panose="020B0604020202020204" pitchFamily="34" charset="0"/>
                          <a:cs typeface="Arial" panose="020B0604020202020204" pitchFamily="34" charset="0"/>
                        </a:rPr>
                        <a:t>Elternzeit/ Krankheit</a:t>
                      </a:r>
                    </a:p>
                    <a:p>
                      <a:pPr algn="ct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5C87AA"/>
                    </a:solidFill>
                  </a:tcPr>
                </a:tc>
                <a:tc>
                  <a:txBody>
                    <a:bodyPr/>
                    <a:lstStyle/>
                    <a:p>
                      <a:pPr algn="ctr"/>
                      <a:r>
                        <a:rPr lang="de-DE" sz="1200" b="0" dirty="0">
                          <a:solidFill>
                            <a:schemeClr val="bg1"/>
                          </a:solidFill>
                          <a:latin typeface="Arial" panose="020B0604020202020204" pitchFamily="34" charset="0"/>
                          <a:cs typeface="Arial" panose="020B0604020202020204" pitchFamily="34" charset="0"/>
                        </a:rPr>
                        <a:t>Arbeitslosigkeit</a:t>
                      </a:r>
                      <a:br>
                        <a:rPr lang="de-DE" sz="1200" b="0" dirty="0">
                          <a:solidFill>
                            <a:schemeClr val="bg1"/>
                          </a:solidFill>
                          <a:latin typeface="Arial" panose="020B0604020202020204" pitchFamily="34" charset="0"/>
                          <a:cs typeface="Arial" panose="020B0604020202020204" pitchFamily="34" charset="0"/>
                        </a:rPr>
                      </a:b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137C9B"/>
                    </a:solidFill>
                  </a:tcPr>
                </a:tc>
                <a:tc>
                  <a:txBody>
                    <a:bodyPr/>
                    <a:lstStyle/>
                    <a:p>
                      <a:pPr algn="ctr"/>
                      <a:r>
                        <a:rPr lang="de-DE" sz="1200" b="0" dirty="0">
                          <a:solidFill>
                            <a:schemeClr val="bg1"/>
                          </a:solidFill>
                          <a:latin typeface="Arial" panose="020B0604020202020204" pitchFamily="34" charset="0"/>
                          <a:cs typeface="Arial" panose="020B0604020202020204" pitchFamily="34" charset="0"/>
                        </a:rPr>
                        <a:t>Tod</a:t>
                      </a:r>
                      <a:br>
                        <a:rPr lang="de-DE" sz="1200" b="0" dirty="0">
                          <a:solidFill>
                            <a:schemeClr val="bg1"/>
                          </a:solidFill>
                          <a:latin typeface="Arial" panose="020B0604020202020204" pitchFamily="34" charset="0"/>
                          <a:cs typeface="Arial" panose="020B0604020202020204" pitchFamily="34" charset="0"/>
                        </a:rPr>
                      </a:b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1D2D4B"/>
                    </a:solidFill>
                  </a:tcPr>
                </a:tc>
                <a:extLst>
                  <a:ext uri="{0D108BD9-81ED-4DB2-BD59-A6C34878D82A}">
                    <a16:rowId xmlns="" xmlns:a16="http://schemas.microsoft.com/office/drawing/2014/main" val="10000"/>
                  </a:ext>
                </a:extLst>
              </a:tr>
            </a:tbl>
          </a:graphicData>
        </a:graphic>
      </p:graphicFrame>
      <p:pic>
        <p:nvPicPr>
          <p:cNvPr id="13" name="Grafik 12"/>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8716782" y="2188792"/>
            <a:ext cx="749872" cy="749872"/>
          </a:xfrm>
          <a:prstGeom prst="rect">
            <a:avLst/>
          </a:prstGeom>
        </p:spPr>
      </p:pic>
      <p:pic>
        <p:nvPicPr>
          <p:cNvPr id="14" name="Grafik 13"/>
          <p:cNvPicPr>
            <a:picLocks noChangeAspect="1"/>
          </p:cNvPicPr>
          <p:nvPr/>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4588703" y="2052146"/>
            <a:ext cx="952634" cy="952634"/>
          </a:xfrm>
          <a:prstGeom prst="rect">
            <a:avLst/>
          </a:prstGeom>
        </p:spPr>
      </p:pic>
      <p:pic>
        <p:nvPicPr>
          <p:cNvPr id="15" name="Grafik 14"/>
          <p:cNvPicPr>
            <a:picLocks noChangeAspect="1"/>
          </p:cNvPicPr>
          <p:nvPr/>
        </p:nvPicPr>
        <p:blipFill>
          <a:blip r:embed="rId6" cstate="print">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6652745" y="2144805"/>
            <a:ext cx="793861" cy="793861"/>
          </a:xfrm>
          <a:prstGeom prst="rect">
            <a:avLst/>
          </a:prstGeom>
        </p:spPr>
      </p:pic>
      <p:cxnSp>
        <p:nvCxnSpPr>
          <p:cNvPr id="16" name="Gerade Verbindung 23"/>
          <p:cNvCxnSpPr/>
          <p:nvPr/>
        </p:nvCxnSpPr>
        <p:spPr>
          <a:xfrm flipV="1">
            <a:off x="6758593" y="2272272"/>
            <a:ext cx="635089" cy="52924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7" name="Gruppierung 3"/>
          <p:cNvGrpSpPr/>
          <p:nvPr/>
        </p:nvGrpSpPr>
        <p:grpSpPr>
          <a:xfrm>
            <a:off x="2766936" y="2272272"/>
            <a:ext cx="597463" cy="585632"/>
            <a:chOff x="2284413" y="2490788"/>
            <a:chExt cx="481013" cy="471488"/>
          </a:xfrm>
        </p:grpSpPr>
        <p:sp>
          <p:nvSpPr>
            <p:cNvPr id="18" name="Freeform 440"/>
            <p:cNvSpPr>
              <a:spLocks/>
            </p:cNvSpPr>
            <p:nvPr/>
          </p:nvSpPr>
          <p:spPr bwMode="auto">
            <a:xfrm>
              <a:off x="2398713" y="2490788"/>
              <a:ext cx="57150" cy="223838"/>
            </a:xfrm>
            <a:custGeom>
              <a:avLst/>
              <a:gdLst>
                <a:gd name="T0" fmla="*/ 0 w 36"/>
                <a:gd name="T1" fmla="*/ 141 h 141"/>
                <a:gd name="T2" fmla="*/ 0 w 36"/>
                <a:gd name="T3" fmla="*/ 0 h 141"/>
                <a:gd name="T4" fmla="*/ 36 w 36"/>
                <a:gd name="T5" fmla="*/ 0 h 141"/>
                <a:gd name="T6" fmla="*/ 36 w 36"/>
                <a:gd name="T7" fmla="*/ 141 h 141"/>
              </a:gdLst>
              <a:ahLst/>
              <a:cxnLst>
                <a:cxn ang="0">
                  <a:pos x="T0" y="T1"/>
                </a:cxn>
                <a:cxn ang="0">
                  <a:pos x="T2" y="T3"/>
                </a:cxn>
                <a:cxn ang="0">
                  <a:pos x="T4" y="T5"/>
                </a:cxn>
                <a:cxn ang="0">
                  <a:pos x="T6" y="T7"/>
                </a:cxn>
              </a:cxnLst>
              <a:rect l="0" t="0" r="r" b="b"/>
              <a:pathLst>
                <a:path w="36" h="141">
                  <a:moveTo>
                    <a:pt x="0" y="141"/>
                  </a:moveTo>
                  <a:lnTo>
                    <a:pt x="0" y="0"/>
                  </a:lnTo>
                  <a:lnTo>
                    <a:pt x="36" y="0"/>
                  </a:lnTo>
                  <a:lnTo>
                    <a:pt x="36" y="141"/>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19" name="Freeform 441"/>
            <p:cNvSpPr>
              <a:spLocks/>
            </p:cNvSpPr>
            <p:nvPr/>
          </p:nvSpPr>
          <p:spPr bwMode="auto">
            <a:xfrm>
              <a:off x="2284413" y="2587626"/>
              <a:ext cx="55563" cy="127000"/>
            </a:xfrm>
            <a:custGeom>
              <a:avLst/>
              <a:gdLst>
                <a:gd name="T0" fmla="*/ 0 w 35"/>
                <a:gd name="T1" fmla="*/ 80 h 80"/>
                <a:gd name="T2" fmla="*/ 0 w 35"/>
                <a:gd name="T3" fmla="*/ 0 h 80"/>
                <a:gd name="T4" fmla="*/ 35 w 35"/>
                <a:gd name="T5" fmla="*/ 0 h 80"/>
                <a:gd name="T6" fmla="*/ 35 w 35"/>
                <a:gd name="T7" fmla="*/ 80 h 80"/>
              </a:gdLst>
              <a:ahLst/>
              <a:cxnLst>
                <a:cxn ang="0">
                  <a:pos x="T0" y="T1"/>
                </a:cxn>
                <a:cxn ang="0">
                  <a:pos x="T2" y="T3"/>
                </a:cxn>
                <a:cxn ang="0">
                  <a:pos x="T4" y="T5"/>
                </a:cxn>
                <a:cxn ang="0">
                  <a:pos x="T6" y="T7"/>
                </a:cxn>
              </a:cxnLst>
              <a:rect l="0" t="0" r="r" b="b"/>
              <a:pathLst>
                <a:path w="35" h="80">
                  <a:moveTo>
                    <a:pt x="0" y="80"/>
                  </a:moveTo>
                  <a:lnTo>
                    <a:pt x="0" y="0"/>
                  </a:lnTo>
                  <a:lnTo>
                    <a:pt x="35" y="0"/>
                  </a:lnTo>
                  <a:lnTo>
                    <a:pt x="35" y="80"/>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20" name="Freeform 442"/>
            <p:cNvSpPr>
              <a:spLocks/>
            </p:cNvSpPr>
            <p:nvPr/>
          </p:nvSpPr>
          <p:spPr bwMode="auto">
            <a:xfrm>
              <a:off x="2284413" y="2687638"/>
              <a:ext cx="481013" cy="274638"/>
            </a:xfrm>
            <a:custGeom>
              <a:avLst/>
              <a:gdLst>
                <a:gd name="T0" fmla="*/ 303 w 303"/>
                <a:gd name="T1" fmla="*/ 39 h 173"/>
                <a:gd name="T2" fmla="*/ 303 w 303"/>
                <a:gd name="T3" fmla="*/ 0 h 173"/>
                <a:gd name="T4" fmla="*/ 246 w 303"/>
                <a:gd name="T5" fmla="*/ 39 h 173"/>
                <a:gd name="T6" fmla="*/ 247 w 303"/>
                <a:gd name="T7" fmla="*/ 0 h 173"/>
                <a:gd name="T8" fmla="*/ 190 w 303"/>
                <a:gd name="T9" fmla="*/ 39 h 173"/>
                <a:gd name="T10" fmla="*/ 191 w 303"/>
                <a:gd name="T11" fmla="*/ 0 h 173"/>
                <a:gd name="T12" fmla="*/ 134 w 303"/>
                <a:gd name="T13" fmla="*/ 39 h 173"/>
                <a:gd name="T14" fmla="*/ 0 w 303"/>
                <a:gd name="T15" fmla="*/ 39 h 173"/>
                <a:gd name="T16" fmla="*/ 0 w 303"/>
                <a:gd name="T17" fmla="*/ 173 h 173"/>
                <a:gd name="T18" fmla="*/ 303 w 303"/>
                <a:gd name="T19" fmla="*/ 173 h 173"/>
                <a:gd name="T20" fmla="*/ 303 w 303"/>
                <a:gd name="T21" fmla="*/ 39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3" h="173">
                  <a:moveTo>
                    <a:pt x="303" y="39"/>
                  </a:moveTo>
                  <a:lnTo>
                    <a:pt x="303" y="0"/>
                  </a:lnTo>
                  <a:lnTo>
                    <a:pt x="246" y="39"/>
                  </a:lnTo>
                  <a:lnTo>
                    <a:pt x="247" y="0"/>
                  </a:lnTo>
                  <a:lnTo>
                    <a:pt x="190" y="39"/>
                  </a:lnTo>
                  <a:lnTo>
                    <a:pt x="191" y="0"/>
                  </a:lnTo>
                  <a:lnTo>
                    <a:pt x="134" y="39"/>
                  </a:lnTo>
                  <a:lnTo>
                    <a:pt x="0" y="39"/>
                  </a:lnTo>
                  <a:lnTo>
                    <a:pt x="0" y="173"/>
                  </a:lnTo>
                  <a:lnTo>
                    <a:pt x="303" y="173"/>
                  </a:lnTo>
                  <a:lnTo>
                    <a:pt x="303" y="39"/>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21" name="Line 443"/>
            <p:cNvSpPr>
              <a:spLocks noChangeShapeType="1"/>
            </p:cNvSpPr>
            <p:nvPr/>
          </p:nvSpPr>
          <p:spPr bwMode="auto">
            <a:xfrm>
              <a:off x="2339975" y="2860676"/>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sp>
          <p:nvSpPr>
            <p:cNvPr id="22" name="Line 444"/>
            <p:cNvSpPr>
              <a:spLocks noChangeShapeType="1"/>
            </p:cNvSpPr>
            <p:nvPr/>
          </p:nvSpPr>
          <p:spPr bwMode="auto">
            <a:xfrm>
              <a:off x="2339975" y="2892426"/>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sp>
          <p:nvSpPr>
            <p:cNvPr id="23" name="Line 445"/>
            <p:cNvSpPr>
              <a:spLocks noChangeShapeType="1"/>
            </p:cNvSpPr>
            <p:nvPr/>
          </p:nvSpPr>
          <p:spPr bwMode="auto">
            <a:xfrm>
              <a:off x="2339975" y="2922588"/>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grpSp>
      <p:sp>
        <p:nvSpPr>
          <p:cNvPr id="25" name="Gleichschenkliges Dreieck 24"/>
          <p:cNvSpPr/>
          <p:nvPr/>
        </p:nvSpPr>
        <p:spPr>
          <a:xfrm flipV="1">
            <a:off x="6111556" y="3391330"/>
            <a:ext cx="2004662" cy="370469"/>
          </a:xfrm>
          <a:prstGeom prst="triangle">
            <a:avLst/>
          </a:prstGeom>
          <a:solidFill>
            <a:srgbClr val="137C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323"/>
          </a:p>
        </p:txBody>
      </p:sp>
      <p:sp>
        <p:nvSpPr>
          <p:cNvPr id="3" name="Rechteck 2"/>
          <p:cNvSpPr/>
          <p:nvPr/>
        </p:nvSpPr>
        <p:spPr>
          <a:xfrm>
            <a:off x="2133600" y="4149094"/>
            <a:ext cx="6096000" cy="1338828"/>
          </a:xfrm>
          <a:prstGeom prst="rect">
            <a:avLst/>
          </a:prstGeom>
        </p:spPr>
        <p:txBody>
          <a:bodyPr>
            <a:spAutoFit/>
          </a:bodyPr>
          <a:lstStyle/>
          <a:p>
            <a:pPr marL="195804" lvl="1" indent="-195804">
              <a:lnSpc>
                <a:spcPct val="150000"/>
              </a:lnSpc>
              <a:buClr>
                <a:schemeClr val="accent2"/>
              </a:buClr>
              <a:buFont typeface="Arial" panose="020B0604020202020204" pitchFamily="34" charset="0"/>
              <a:buChar char="■"/>
            </a:pPr>
            <a:r>
              <a:rPr lang="de-DE" kern="0" dirty="0" smtClean="0">
                <a:solidFill>
                  <a:schemeClr val="tx2"/>
                </a:solidFill>
                <a:latin typeface="Arial" panose="020B0604020202020204" pitchFamily="34" charset="0"/>
                <a:cs typeface="Arial" panose="020B0604020202020204" pitchFamily="34" charset="0"/>
              </a:rPr>
              <a:t> Beitragsfreistellung</a:t>
            </a:r>
          </a:p>
          <a:p>
            <a:pPr marL="195804" lvl="1" indent="-195804">
              <a:lnSpc>
                <a:spcPct val="150000"/>
              </a:lnSpc>
              <a:buClr>
                <a:schemeClr val="accent2"/>
              </a:buClr>
              <a:buFont typeface="Arial" panose="020B0604020202020204" pitchFamily="34" charset="0"/>
              <a:buChar char="■"/>
            </a:pPr>
            <a:r>
              <a:rPr lang="de-DE" kern="0" dirty="0" smtClean="0">
                <a:solidFill>
                  <a:schemeClr val="tx2"/>
                </a:solidFill>
                <a:latin typeface="Arial" panose="020B0604020202020204" pitchFamily="34" charset="0"/>
                <a:cs typeface="Arial" panose="020B0604020202020204" pitchFamily="34" charset="0"/>
              </a:rPr>
              <a:t> Bürgergeld-sicher</a:t>
            </a:r>
          </a:p>
          <a:p>
            <a:pPr>
              <a:lnSpc>
                <a:spcPct val="150000"/>
              </a:lnSpc>
              <a:buClr>
                <a:schemeClr val="accent1"/>
              </a:buClr>
            </a:pPr>
            <a:endParaRPr 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1724688"/>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103</a:t>
            </a:fld>
            <a:endParaRPr lang="de-DE" dirty="0"/>
          </a:p>
        </p:txBody>
      </p:sp>
      <p:sp>
        <p:nvSpPr>
          <p:cNvPr id="4" name="Titel 3"/>
          <p:cNvSpPr>
            <a:spLocks noGrp="1"/>
          </p:cNvSpPr>
          <p:nvPr>
            <p:ph type="title"/>
          </p:nvPr>
        </p:nvSpPr>
        <p:spPr/>
        <p:txBody>
          <a:bodyPr/>
          <a:lstStyle/>
          <a:p>
            <a:r>
              <a:rPr lang="de-DE" dirty="0" smtClean="0"/>
              <a:t>WAS IST BEI …. </a:t>
            </a:r>
            <a:endParaRPr lang="de-DE" dirty="0"/>
          </a:p>
        </p:txBody>
      </p:sp>
      <p:graphicFrame>
        <p:nvGraphicFramePr>
          <p:cNvPr id="12" name="Tabelle 11"/>
          <p:cNvGraphicFramePr>
            <a:graphicFrameLocks noGrp="1"/>
          </p:cNvGraphicFramePr>
          <p:nvPr>
            <p:extLst/>
          </p:nvPr>
        </p:nvGraphicFramePr>
        <p:xfrm>
          <a:off x="2053906" y="2060575"/>
          <a:ext cx="8091716" cy="1270178"/>
        </p:xfrm>
        <a:graphic>
          <a:graphicData uri="http://schemas.openxmlformats.org/drawingml/2006/table">
            <a:tbl>
              <a:tblPr firstRow="1" bandRow="1">
                <a:tableStyleId>{5C22544A-7EE6-4342-B048-85BDC9FD1C3A}</a:tableStyleId>
              </a:tblPr>
              <a:tblGrid>
                <a:gridCol w="2022929">
                  <a:extLst>
                    <a:ext uri="{9D8B030D-6E8A-4147-A177-3AD203B41FA5}">
                      <a16:colId xmlns="" xmlns:a16="http://schemas.microsoft.com/office/drawing/2014/main" val="20000"/>
                    </a:ext>
                  </a:extLst>
                </a:gridCol>
                <a:gridCol w="2022929">
                  <a:extLst>
                    <a:ext uri="{9D8B030D-6E8A-4147-A177-3AD203B41FA5}">
                      <a16:colId xmlns="" xmlns:a16="http://schemas.microsoft.com/office/drawing/2014/main" val="20001"/>
                    </a:ext>
                  </a:extLst>
                </a:gridCol>
                <a:gridCol w="2022929">
                  <a:extLst>
                    <a:ext uri="{9D8B030D-6E8A-4147-A177-3AD203B41FA5}">
                      <a16:colId xmlns="" xmlns:a16="http://schemas.microsoft.com/office/drawing/2014/main" val="20002"/>
                    </a:ext>
                  </a:extLst>
                </a:gridCol>
                <a:gridCol w="2022929">
                  <a:extLst>
                    <a:ext uri="{9D8B030D-6E8A-4147-A177-3AD203B41FA5}">
                      <a16:colId xmlns="" xmlns:a16="http://schemas.microsoft.com/office/drawing/2014/main" val="20003"/>
                    </a:ext>
                  </a:extLst>
                </a:gridCol>
              </a:tblGrid>
              <a:tr h="1270178">
                <a:tc>
                  <a:txBody>
                    <a:bodyPr/>
                    <a:lstStyle/>
                    <a:p>
                      <a:pPr algn="ctr"/>
                      <a:r>
                        <a:rPr lang="de-DE" sz="1200" b="0" dirty="0">
                          <a:solidFill>
                            <a:schemeClr val="bg1"/>
                          </a:solidFill>
                          <a:latin typeface="Arial" panose="020B0604020202020204" pitchFamily="34" charset="0"/>
                          <a:cs typeface="Arial" panose="020B0604020202020204" pitchFamily="34" charset="0"/>
                        </a:rPr>
                        <a:t>AG-Wechsel</a:t>
                      </a:r>
                    </a:p>
                    <a:p>
                      <a:pPr algn="ct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chemeClr val="accent3">
                        <a:lumMod val="60000"/>
                        <a:lumOff val="40000"/>
                      </a:schemeClr>
                    </a:solidFill>
                  </a:tcPr>
                </a:tc>
                <a:tc>
                  <a:txBody>
                    <a:bodyPr/>
                    <a:lstStyle/>
                    <a:p>
                      <a:pPr algn="ctr"/>
                      <a:r>
                        <a:rPr lang="de-DE" sz="1200" b="0" dirty="0">
                          <a:solidFill>
                            <a:schemeClr val="bg1"/>
                          </a:solidFill>
                          <a:latin typeface="Arial" panose="020B0604020202020204" pitchFamily="34" charset="0"/>
                          <a:cs typeface="Arial" panose="020B0604020202020204" pitchFamily="34" charset="0"/>
                        </a:rPr>
                        <a:t>Elternzeit/ Krankheit</a:t>
                      </a:r>
                    </a:p>
                    <a:p>
                      <a:pPr algn="ct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5C87AA"/>
                    </a:solidFill>
                  </a:tcPr>
                </a:tc>
                <a:tc>
                  <a:txBody>
                    <a:bodyPr/>
                    <a:lstStyle/>
                    <a:p>
                      <a:pPr algn="ctr"/>
                      <a:r>
                        <a:rPr lang="de-DE" sz="1200" b="0" dirty="0">
                          <a:solidFill>
                            <a:schemeClr val="bg1"/>
                          </a:solidFill>
                          <a:latin typeface="Arial" panose="020B0604020202020204" pitchFamily="34" charset="0"/>
                          <a:cs typeface="Arial" panose="020B0604020202020204" pitchFamily="34" charset="0"/>
                        </a:rPr>
                        <a:t>Arbeitslosigkeit</a:t>
                      </a:r>
                      <a:br>
                        <a:rPr lang="de-DE" sz="1200" b="0" dirty="0">
                          <a:solidFill>
                            <a:schemeClr val="bg1"/>
                          </a:solidFill>
                          <a:latin typeface="Arial" panose="020B0604020202020204" pitchFamily="34" charset="0"/>
                          <a:cs typeface="Arial" panose="020B0604020202020204" pitchFamily="34" charset="0"/>
                        </a:rPr>
                      </a:b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137C9B"/>
                    </a:solidFill>
                  </a:tcPr>
                </a:tc>
                <a:tc>
                  <a:txBody>
                    <a:bodyPr/>
                    <a:lstStyle/>
                    <a:p>
                      <a:pPr algn="ctr"/>
                      <a:r>
                        <a:rPr lang="de-DE" sz="1200" b="0" dirty="0">
                          <a:solidFill>
                            <a:schemeClr val="bg1"/>
                          </a:solidFill>
                          <a:latin typeface="Arial" panose="020B0604020202020204" pitchFamily="34" charset="0"/>
                          <a:cs typeface="Arial" panose="020B0604020202020204" pitchFamily="34" charset="0"/>
                        </a:rPr>
                        <a:t>Tod</a:t>
                      </a:r>
                      <a:br>
                        <a:rPr lang="de-DE" sz="1200" b="0" dirty="0">
                          <a:solidFill>
                            <a:schemeClr val="bg1"/>
                          </a:solidFill>
                          <a:latin typeface="Arial" panose="020B0604020202020204" pitchFamily="34" charset="0"/>
                          <a:cs typeface="Arial" panose="020B0604020202020204" pitchFamily="34" charset="0"/>
                        </a:rPr>
                      </a:b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1D2D4B"/>
                    </a:solidFill>
                  </a:tcPr>
                </a:tc>
                <a:extLst>
                  <a:ext uri="{0D108BD9-81ED-4DB2-BD59-A6C34878D82A}">
                    <a16:rowId xmlns="" xmlns:a16="http://schemas.microsoft.com/office/drawing/2014/main" val="10000"/>
                  </a:ext>
                </a:extLst>
              </a:tr>
            </a:tbl>
          </a:graphicData>
        </a:graphic>
      </p:graphicFrame>
      <p:pic>
        <p:nvPicPr>
          <p:cNvPr id="13" name="Grafik 12"/>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8716782" y="2188792"/>
            <a:ext cx="749872" cy="749872"/>
          </a:xfrm>
          <a:prstGeom prst="rect">
            <a:avLst/>
          </a:prstGeom>
        </p:spPr>
      </p:pic>
      <p:pic>
        <p:nvPicPr>
          <p:cNvPr id="14" name="Grafik 13"/>
          <p:cNvPicPr>
            <a:picLocks noChangeAspect="1"/>
          </p:cNvPicPr>
          <p:nvPr/>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4588703" y="2052146"/>
            <a:ext cx="952634" cy="952634"/>
          </a:xfrm>
          <a:prstGeom prst="rect">
            <a:avLst/>
          </a:prstGeom>
        </p:spPr>
      </p:pic>
      <p:pic>
        <p:nvPicPr>
          <p:cNvPr id="15" name="Grafik 14"/>
          <p:cNvPicPr>
            <a:picLocks noChangeAspect="1"/>
          </p:cNvPicPr>
          <p:nvPr/>
        </p:nvPicPr>
        <p:blipFill>
          <a:blip r:embed="rId6" cstate="print">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6652745" y="2144805"/>
            <a:ext cx="793861" cy="793861"/>
          </a:xfrm>
          <a:prstGeom prst="rect">
            <a:avLst/>
          </a:prstGeom>
        </p:spPr>
      </p:pic>
      <p:cxnSp>
        <p:nvCxnSpPr>
          <p:cNvPr id="16" name="Gerade Verbindung 23"/>
          <p:cNvCxnSpPr/>
          <p:nvPr/>
        </p:nvCxnSpPr>
        <p:spPr>
          <a:xfrm flipV="1">
            <a:off x="6758593" y="2272272"/>
            <a:ext cx="635089" cy="52924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7" name="Gruppierung 3"/>
          <p:cNvGrpSpPr/>
          <p:nvPr/>
        </p:nvGrpSpPr>
        <p:grpSpPr>
          <a:xfrm>
            <a:off x="2766936" y="2272272"/>
            <a:ext cx="597463" cy="585632"/>
            <a:chOff x="2284413" y="2490788"/>
            <a:chExt cx="481013" cy="471488"/>
          </a:xfrm>
        </p:grpSpPr>
        <p:sp>
          <p:nvSpPr>
            <p:cNvPr id="18" name="Freeform 440"/>
            <p:cNvSpPr>
              <a:spLocks/>
            </p:cNvSpPr>
            <p:nvPr/>
          </p:nvSpPr>
          <p:spPr bwMode="auto">
            <a:xfrm>
              <a:off x="2398713" y="2490788"/>
              <a:ext cx="57150" cy="223838"/>
            </a:xfrm>
            <a:custGeom>
              <a:avLst/>
              <a:gdLst>
                <a:gd name="T0" fmla="*/ 0 w 36"/>
                <a:gd name="T1" fmla="*/ 141 h 141"/>
                <a:gd name="T2" fmla="*/ 0 w 36"/>
                <a:gd name="T3" fmla="*/ 0 h 141"/>
                <a:gd name="T4" fmla="*/ 36 w 36"/>
                <a:gd name="T5" fmla="*/ 0 h 141"/>
                <a:gd name="T6" fmla="*/ 36 w 36"/>
                <a:gd name="T7" fmla="*/ 141 h 141"/>
              </a:gdLst>
              <a:ahLst/>
              <a:cxnLst>
                <a:cxn ang="0">
                  <a:pos x="T0" y="T1"/>
                </a:cxn>
                <a:cxn ang="0">
                  <a:pos x="T2" y="T3"/>
                </a:cxn>
                <a:cxn ang="0">
                  <a:pos x="T4" y="T5"/>
                </a:cxn>
                <a:cxn ang="0">
                  <a:pos x="T6" y="T7"/>
                </a:cxn>
              </a:cxnLst>
              <a:rect l="0" t="0" r="r" b="b"/>
              <a:pathLst>
                <a:path w="36" h="141">
                  <a:moveTo>
                    <a:pt x="0" y="141"/>
                  </a:moveTo>
                  <a:lnTo>
                    <a:pt x="0" y="0"/>
                  </a:lnTo>
                  <a:lnTo>
                    <a:pt x="36" y="0"/>
                  </a:lnTo>
                  <a:lnTo>
                    <a:pt x="36" y="141"/>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19" name="Freeform 441"/>
            <p:cNvSpPr>
              <a:spLocks/>
            </p:cNvSpPr>
            <p:nvPr/>
          </p:nvSpPr>
          <p:spPr bwMode="auto">
            <a:xfrm>
              <a:off x="2284413" y="2587626"/>
              <a:ext cx="55563" cy="127000"/>
            </a:xfrm>
            <a:custGeom>
              <a:avLst/>
              <a:gdLst>
                <a:gd name="T0" fmla="*/ 0 w 35"/>
                <a:gd name="T1" fmla="*/ 80 h 80"/>
                <a:gd name="T2" fmla="*/ 0 w 35"/>
                <a:gd name="T3" fmla="*/ 0 h 80"/>
                <a:gd name="T4" fmla="*/ 35 w 35"/>
                <a:gd name="T5" fmla="*/ 0 h 80"/>
                <a:gd name="T6" fmla="*/ 35 w 35"/>
                <a:gd name="T7" fmla="*/ 80 h 80"/>
              </a:gdLst>
              <a:ahLst/>
              <a:cxnLst>
                <a:cxn ang="0">
                  <a:pos x="T0" y="T1"/>
                </a:cxn>
                <a:cxn ang="0">
                  <a:pos x="T2" y="T3"/>
                </a:cxn>
                <a:cxn ang="0">
                  <a:pos x="T4" y="T5"/>
                </a:cxn>
                <a:cxn ang="0">
                  <a:pos x="T6" y="T7"/>
                </a:cxn>
              </a:cxnLst>
              <a:rect l="0" t="0" r="r" b="b"/>
              <a:pathLst>
                <a:path w="35" h="80">
                  <a:moveTo>
                    <a:pt x="0" y="80"/>
                  </a:moveTo>
                  <a:lnTo>
                    <a:pt x="0" y="0"/>
                  </a:lnTo>
                  <a:lnTo>
                    <a:pt x="35" y="0"/>
                  </a:lnTo>
                  <a:lnTo>
                    <a:pt x="35" y="80"/>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20" name="Freeform 442"/>
            <p:cNvSpPr>
              <a:spLocks/>
            </p:cNvSpPr>
            <p:nvPr/>
          </p:nvSpPr>
          <p:spPr bwMode="auto">
            <a:xfrm>
              <a:off x="2284413" y="2687638"/>
              <a:ext cx="481013" cy="274638"/>
            </a:xfrm>
            <a:custGeom>
              <a:avLst/>
              <a:gdLst>
                <a:gd name="T0" fmla="*/ 303 w 303"/>
                <a:gd name="T1" fmla="*/ 39 h 173"/>
                <a:gd name="T2" fmla="*/ 303 w 303"/>
                <a:gd name="T3" fmla="*/ 0 h 173"/>
                <a:gd name="T4" fmla="*/ 246 w 303"/>
                <a:gd name="T5" fmla="*/ 39 h 173"/>
                <a:gd name="T6" fmla="*/ 247 w 303"/>
                <a:gd name="T7" fmla="*/ 0 h 173"/>
                <a:gd name="T8" fmla="*/ 190 w 303"/>
                <a:gd name="T9" fmla="*/ 39 h 173"/>
                <a:gd name="T10" fmla="*/ 191 w 303"/>
                <a:gd name="T11" fmla="*/ 0 h 173"/>
                <a:gd name="T12" fmla="*/ 134 w 303"/>
                <a:gd name="T13" fmla="*/ 39 h 173"/>
                <a:gd name="T14" fmla="*/ 0 w 303"/>
                <a:gd name="T15" fmla="*/ 39 h 173"/>
                <a:gd name="T16" fmla="*/ 0 w 303"/>
                <a:gd name="T17" fmla="*/ 173 h 173"/>
                <a:gd name="T18" fmla="*/ 303 w 303"/>
                <a:gd name="T19" fmla="*/ 173 h 173"/>
                <a:gd name="T20" fmla="*/ 303 w 303"/>
                <a:gd name="T21" fmla="*/ 39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3" h="173">
                  <a:moveTo>
                    <a:pt x="303" y="39"/>
                  </a:moveTo>
                  <a:lnTo>
                    <a:pt x="303" y="0"/>
                  </a:lnTo>
                  <a:lnTo>
                    <a:pt x="246" y="39"/>
                  </a:lnTo>
                  <a:lnTo>
                    <a:pt x="247" y="0"/>
                  </a:lnTo>
                  <a:lnTo>
                    <a:pt x="190" y="39"/>
                  </a:lnTo>
                  <a:lnTo>
                    <a:pt x="191" y="0"/>
                  </a:lnTo>
                  <a:lnTo>
                    <a:pt x="134" y="39"/>
                  </a:lnTo>
                  <a:lnTo>
                    <a:pt x="0" y="39"/>
                  </a:lnTo>
                  <a:lnTo>
                    <a:pt x="0" y="173"/>
                  </a:lnTo>
                  <a:lnTo>
                    <a:pt x="303" y="173"/>
                  </a:lnTo>
                  <a:lnTo>
                    <a:pt x="303" y="39"/>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21" name="Line 443"/>
            <p:cNvSpPr>
              <a:spLocks noChangeShapeType="1"/>
            </p:cNvSpPr>
            <p:nvPr/>
          </p:nvSpPr>
          <p:spPr bwMode="auto">
            <a:xfrm>
              <a:off x="2339975" y="2860676"/>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sp>
          <p:nvSpPr>
            <p:cNvPr id="22" name="Line 444"/>
            <p:cNvSpPr>
              <a:spLocks noChangeShapeType="1"/>
            </p:cNvSpPr>
            <p:nvPr/>
          </p:nvSpPr>
          <p:spPr bwMode="auto">
            <a:xfrm>
              <a:off x="2339975" y="2892426"/>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sp>
          <p:nvSpPr>
            <p:cNvPr id="23" name="Line 445"/>
            <p:cNvSpPr>
              <a:spLocks noChangeShapeType="1"/>
            </p:cNvSpPr>
            <p:nvPr/>
          </p:nvSpPr>
          <p:spPr bwMode="auto">
            <a:xfrm>
              <a:off x="2339975" y="2922588"/>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grpSp>
      <p:sp>
        <p:nvSpPr>
          <p:cNvPr id="25" name="Gleichschenkliges Dreieck 24"/>
          <p:cNvSpPr/>
          <p:nvPr/>
        </p:nvSpPr>
        <p:spPr>
          <a:xfrm flipV="1">
            <a:off x="8140381" y="3391330"/>
            <a:ext cx="2004662" cy="370469"/>
          </a:xfrm>
          <a:prstGeom prst="triangle">
            <a:avLst/>
          </a:prstGeom>
          <a:solidFill>
            <a:srgbClr val="1D2D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323"/>
          </a:p>
        </p:txBody>
      </p:sp>
      <p:sp>
        <p:nvSpPr>
          <p:cNvPr id="3" name="Rechteck 2"/>
          <p:cNvSpPr/>
          <p:nvPr/>
        </p:nvSpPr>
        <p:spPr>
          <a:xfrm>
            <a:off x="2133600" y="4149094"/>
            <a:ext cx="8084162" cy="2677656"/>
          </a:xfrm>
          <a:prstGeom prst="rect">
            <a:avLst/>
          </a:prstGeom>
        </p:spPr>
        <p:txBody>
          <a:bodyPr wrap="square">
            <a:spAutoFit/>
          </a:bodyPr>
          <a:lstStyle/>
          <a:p>
            <a:pPr marL="228600" lvl="1" indent="-228600">
              <a:spcBef>
                <a:spcPts val="600"/>
              </a:spcBef>
              <a:buClr>
                <a:srgbClr val="1D2D4B"/>
              </a:buClr>
              <a:buFont typeface="Wingdings" charset="2"/>
              <a:buChar char="§"/>
            </a:pPr>
            <a:r>
              <a:rPr lang="de-DE" dirty="0">
                <a:solidFill>
                  <a:srgbClr val="1D2D4B"/>
                </a:solidFill>
              </a:rPr>
              <a:t>vor Rentenbeginn: Rückerstattung des Ansparkapitals</a:t>
            </a:r>
          </a:p>
          <a:p>
            <a:pPr marL="228600" lvl="1" indent="-228600">
              <a:spcBef>
                <a:spcPts val="600"/>
              </a:spcBef>
              <a:buClr>
                <a:srgbClr val="1D2D4B"/>
              </a:buClr>
              <a:buFont typeface="Wingdings" charset="2"/>
              <a:buChar char="§"/>
            </a:pPr>
            <a:r>
              <a:rPr lang="de-DE" dirty="0">
                <a:solidFill>
                  <a:srgbClr val="1D2D4B"/>
                </a:solidFill>
              </a:rPr>
              <a:t>ab Rentenbeginn: Rentengarantiezeit</a:t>
            </a:r>
          </a:p>
          <a:p>
            <a:pPr marL="228600" lvl="1" indent="-228600">
              <a:spcBef>
                <a:spcPts val="600"/>
              </a:spcBef>
              <a:buClr>
                <a:srgbClr val="1D2D4B"/>
              </a:buClr>
              <a:buFont typeface="Wingdings" charset="2"/>
              <a:buChar char="§"/>
            </a:pPr>
            <a:r>
              <a:rPr lang="de-DE" dirty="0">
                <a:solidFill>
                  <a:srgbClr val="1D2D4B"/>
                </a:solidFill>
              </a:rPr>
              <a:t>Auszahlung an Ehepartner, kindergeldberechtigte Kinder (inkl. faktisches Stiefkind), eingetragene Lebenspartner</a:t>
            </a:r>
          </a:p>
          <a:p>
            <a:pPr marL="228600" lvl="1" indent="-228600">
              <a:spcBef>
                <a:spcPts val="600"/>
              </a:spcBef>
              <a:buClr>
                <a:srgbClr val="1D2D4B"/>
              </a:buClr>
              <a:buFont typeface="Wingdings" charset="2"/>
              <a:buChar char="§"/>
            </a:pPr>
            <a:r>
              <a:rPr lang="de-DE" dirty="0">
                <a:solidFill>
                  <a:srgbClr val="1D2D4B"/>
                </a:solidFill>
              </a:rPr>
              <a:t>Auszahlung auf Antrag, wenn in häuslicher Gemeinschaft, an </a:t>
            </a:r>
            <a:r>
              <a:rPr lang="de-DE" dirty="0" err="1" smtClean="0">
                <a:solidFill>
                  <a:srgbClr val="1D2D4B"/>
                </a:solidFill>
              </a:rPr>
              <a:t>Lebensge</a:t>
            </a:r>
            <a:r>
              <a:rPr lang="de-DE" dirty="0" smtClean="0">
                <a:solidFill>
                  <a:srgbClr val="1D2D4B"/>
                </a:solidFill>
              </a:rPr>
              <a:t>-fährten</a:t>
            </a:r>
            <a:r>
              <a:rPr lang="de-DE" dirty="0">
                <a:solidFill>
                  <a:srgbClr val="1D2D4B"/>
                </a:solidFill>
              </a:rPr>
              <a:t>, nicht eingetragene Lebenspartner, Sterbegeld in Höhe von max. 8.000 € an Dritte/Erben</a:t>
            </a:r>
          </a:p>
          <a:p>
            <a:pPr>
              <a:lnSpc>
                <a:spcPct val="150000"/>
              </a:lnSpc>
              <a:buClr>
                <a:schemeClr val="accent1"/>
              </a:buClr>
            </a:pPr>
            <a:endParaRPr 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67762506"/>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104</a:t>
            </a:fld>
            <a:endParaRPr lang="de-DE" dirty="0"/>
          </a:p>
        </p:txBody>
      </p:sp>
      <p:sp>
        <p:nvSpPr>
          <p:cNvPr id="4" name="Titel 3"/>
          <p:cNvSpPr>
            <a:spLocks noGrp="1"/>
          </p:cNvSpPr>
          <p:nvPr>
            <p:ph type="title"/>
          </p:nvPr>
        </p:nvSpPr>
        <p:spPr/>
        <p:txBody>
          <a:bodyPr/>
          <a:lstStyle/>
          <a:p>
            <a:r>
              <a:rPr lang="de-DE" dirty="0" smtClean="0">
                <a:solidFill>
                  <a:schemeClr val="tx2"/>
                </a:solidFill>
              </a:rPr>
              <a:t>BETRIEBSRENTE</a:t>
            </a:r>
            <a:endParaRPr lang="de-DE" dirty="0">
              <a:solidFill>
                <a:schemeClr val="tx2"/>
              </a:solidFill>
            </a:endParaRPr>
          </a:p>
        </p:txBody>
      </p:sp>
      <p:sp>
        <p:nvSpPr>
          <p:cNvPr id="26" name="Rectangle 2">
            <a:extLst>
              <a:ext uri="{FF2B5EF4-FFF2-40B4-BE49-F238E27FC236}">
                <a16:creationId xmlns="" xmlns:a16="http://schemas.microsoft.com/office/drawing/2014/main" id="{2634FA7D-6AD8-4A77-A521-7553F8A58C58}"/>
              </a:ext>
            </a:extLst>
          </p:cNvPr>
          <p:cNvSpPr>
            <a:spLocks noChangeArrowheads="1"/>
          </p:cNvSpPr>
          <p:nvPr/>
        </p:nvSpPr>
        <p:spPr bwMode="auto">
          <a:xfrm>
            <a:off x="7567010" y="2066725"/>
            <a:ext cx="2784116" cy="3051112"/>
          </a:xfrm>
          <a:prstGeom prst="rect">
            <a:avLst/>
          </a:prstGeom>
          <a:solidFill>
            <a:schemeClr val="tx2"/>
          </a:solidFill>
          <a:ln w="6350">
            <a:noFill/>
            <a:miter lim="800000"/>
            <a:headEnd/>
            <a:tailEnd/>
          </a:ln>
        </p:spPr>
        <p:txBody>
          <a:bodyPr lIns="608559" tIns="79377" rIns="79377" bIns="79377" anchor="ctr"/>
          <a:lstStyle/>
          <a:p>
            <a:pPr algn="ctr">
              <a:spcBef>
                <a:spcPct val="0"/>
              </a:spcBef>
              <a:buClrTx/>
              <a:buFontTx/>
              <a:buNone/>
            </a:pPr>
            <a:r>
              <a:rPr kumimoji="1" lang="de-DE" sz="2000" b="1" dirty="0">
                <a:solidFill>
                  <a:schemeClr val="bg1"/>
                </a:solidFill>
                <a:latin typeface="+mj-lt"/>
              </a:rPr>
              <a:t>Ihre</a:t>
            </a:r>
            <a:r>
              <a:rPr kumimoji="1" lang="en-GB" sz="2000" b="1" dirty="0">
                <a:solidFill>
                  <a:schemeClr val="bg1"/>
                </a:solidFill>
                <a:latin typeface="+mj-lt"/>
              </a:rPr>
              <a:t> </a:t>
            </a:r>
            <a:r>
              <a:rPr kumimoji="1" lang="de-DE" sz="2000" b="1" dirty="0">
                <a:solidFill>
                  <a:schemeClr val="bg1"/>
                </a:solidFill>
                <a:latin typeface="+mj-lt"/>
              </a:rPr>
              <a:t>Vorteile</a:t>
            </a:r>
          </a:p>
        </p:txBody>
      </p:sp>
      <p:sp>
        <p:nvSpPr>
          <p:cNvPr id="27" name="AutoShape 4">
            <a:extLst>
              <a:ext uri="{FF2B5EF4-FFF2-40B4-BE49-F238E27FC236}">
                <a16:creationId xmlns="" xmlns:a16="http://schemas.microsoft.com/office/drawing/2014/main" id="{4A0264FE-7137-4D6F-B9FC-FA5E99575243}"/>
              </a:ext>
            </a:extLst>
          </p:cNvPr>
          <p:cNvSpPr>
            <a:spLocks noChangeArrowheads="1"/>
          </p:cNvSpPr>
          <p:nvPr/>
        </p:nvSpPr>
        <p:spPr bwMode="auto">
          <a:xfrm>
            <a:off x="1882584" y="4683960"/>
            <a:ext cx="6199719" cy="433876"/>
          </a:xfrm>
          <a:prstGeom prst="homePlate">
            <a:avLst>
              <a:gd name="adj" fmla="val 49697"/>
            </a:avLst>
          </a:prstGeom>
          <a:solidFill>
            <a:schemeClr val="bg1">
              <a:lumMod val="85000"/>
            </a:schemeClr>
          </a:solidFill>
          <a:ln w="19050" cap="flat" cmpd="sng" algn="ctr">
            <a:noFill/>
            <a:prstDash val="solid"/>
            <a:round/>
            <a:headEnd type="none" w="med" len="med"/>
            <a:tailEnd type="none" w="med" len="med"/>
          </a:ln>
          <a:effectLst/>
        </p:spPr>
        <p:txBody>
          <a:bodyPr vert="horz" wrap="square" lIns="79377" tIns="79377" rIns="79377" bIns="79377" numCol="1" rtlCol="0" anchor="ctr" anchorCtr="0" compatLnSpc="1">
            <a:prstTxWarp prst="textNoShape">
              <a:avLst/>
            </a:prstTxWarp>
          </a:bodyPr>
          <a:lstStyle/>
          <a:p>
            <a:pPr marL="0" lvl="1" indent="1271" defTabSz="264273">
              <a:buClr>
                <a:schemeClr val="accent1"/>
              </a:buClr>
              <a:buSzPct val="80000"/>
              <a:tabLst>
                <a:tab pos="6820270" algn="r"/>
              </a:tabLst>
            </a:pPr>
            <a:r>
              <a:rPr lang="de-DE" dirty="0">
                <a:solidFill>
                  <a:srgbClr val="1D2D4B"/>
                </a:solidFill>
              </a:rPr>
              <a:t>Lebenslang garantierte Verzinsung</a:t>
            </a:r>
          </a:p>
        </p:txBody>
      </p:sp>
      <p:sp>
        <p:nvSpPr>
          <p:cNvPr id="28" name="AutoShape 4">
            <a:extLst>
              <a:ext uri="{FF2B5EF4-FFF2-40B4-BE49-F238E27FC236}">
                <a16:creationId xmlns="" xmlns:a16="http://schemas.microsoft.com/office/drawing/2014/main" id="{5915B46B-D247-4A7A-83A2-48AD25EEF087}"/>
              </a:ext>
            </a:extLst>
          </p:cNvPr>
          <p:cNvSpPr>
            <a:spLocks noChangeArrowheads="1"/>
          </p:cNvSpPr>
          <p:nvPr/>
        </p:nvSpPr>
        <p:spPr bwMode="auto">
          <a:xfrm>
            <a:off x="1882584" y="4160513"/>
            <a:ext cx="6199719" cy="433876"/>
          </a:xfrm>
          <a:prstGeom prst="homePlate">
            <a:avLst>
              <a:gd name="adj" fmla="val 49697"/>
            </a:avLst>
          </a:prstGeom>
          <a:solidFill>
            <a:schemeClr val="bg1">
              <a:lumMod val="85000"/>
            </a:schemeClr>
          </a:solidFill>
          <a:ln w="19050" cap="flat" cmpd="sng" algn="ctr">
            <a:noFill/>
            <a:prstDash val="solid"/>
            <a:round/>
            <a:headEnd type="none" w="med" len="med"/>
            <a:tailEnd type="none" w="med" len="med"/>
          </a:ln>
          <a:effectLst/>
        </p:spPr>
        <p:txBody>
          <a:bodyPr vert="horz" wrap="square" lIns="79377" tIns="79377" rIns="79377" bIns="79377" numCol="1" rtlCol="0" anchor="ctr" anchorCtr="0" compatLnSpc="1">
            <a:prstTxWarp prst="textNoShape">
              <a:avLst/>
            </a:prstTxWarp>
          </a:bodyPr>
          <a:lstStyle/>
          <a:p>
            <a:pPr marL="0" lvl="1" indent="1271" defTabSz="264273">
              <a:buClr>
                <a:schemeClr val="accent1"/>
              </a:buClr>
              <a:buSzPct val="80000"/>
              <a:tabLst>
                <a:tab pos="6820270" algn="r"/>
              </a:tabLst>
            </a:pPr>
            <a:r>
              <a:rPr lang="de-DE" dirty="0">
                <a:solidFill>
                  <a:srgbClr val="1D2D4B"/>
                </a:solidFill>
              </a:rPr>
              <a:t>Insolvenzfest und </a:t>
            </a:r>
            <a:r>
              <a:rPr lang="de-DE" dirty="0" smtClean="0">
                <a:solidFill>
                  <a:srgbClr val="1D2D4B"/>
                </a:solidFill>
              </a:rPr>
              <a:t>Bürgergeld </a:t>
            </a:r>
            <a:r>
              <a:rPr lang="de-DE" dirty="0">
                <a:solidFill>
                  <a:srgbClr val="1D2D4B"/>
                </a:solidFill>
              </a:rPr>
              <a:t>geschützt</a:t>
            </a:r>
          </a:p>
        </p:txBody>
      </p:sp>
      <p:sp>
        <p:nvSpPr>
          <p:cNvPr id="29" name="AutoShape 4">
            <a:extLst>
              <a:ext uri="{FF2B5EF4-FFF2-40B4-BE49-F238E27FC236}">
                <a16:creationId xmlns="" xmlns:a16="http://schemas.microsoft.com/office/drawing/2014/main" id="{FADC01FD-3F00-4F81-BEE6-6F260729B677}"/>
              </a:ext>
            </a:extLst>
          </p:cNvPr>
          <p:cNvSpPr>
            <a:spLocks noChangeArrowheads="1"/>
          </p:cNvSpPr>
          <p:nvPr/>
        </p:nvSpPr>
        <p:spPr bwMode="auto">
          <a:xfrm>
            <a:off x="1882584" y="3637066"/>
            <a:ext cx="6199719" cy="433876"/>
          </a:xfrm>
          <a:prstGeom prst="homePlate">
            <a:avLst>
              <a:gd name="adj" fmla="val 49697"/>
            </a:avLst>
          </a:prstGeom>
          <a:solidFill>
            <a:schemeClr val="bg1">
              <a:lumMod val="85000"/>
            </a:schemeClr>
          </a:solidFill>
          <a:ln w="19050" cap="flat" cmpd="sng" algn="ctr">
            <a:noFill/>
            <a:prstDash val="solid"/>
            <a:round/>
            <a:headEnd type="none" w="med" len="med"/>
            <a:tailEnd type="none" w="med" len="med"/>
          </a:ln>
          <a:effectLst/>
        </p:spPr>
        <p:txBody>
          <a:bodyPr vert="horz" wrap="square" lIns="79377" tIns="79377" rIns="79377" bIns="79377" numCol="1" rtlCol="0" anchor="ctr" anchorCtr="0" compatLnSpc="1">
            <a:prstTxWarp prst="textNoShape">
              <a:avLst/>
            </a:prstTxWarp>
          </a:bodyPr>
          <a:lstStyle/>
          <a:p>
            <a:pPr marL="0" lvl="1" indent="1271" defTabSz="264273">
              <a:buClr>
                <a:schemeClr val="accent1"/>
              </a:buClr>
              <a:buSzPct val="80000"/>
              <a:tabLst>
                <a:tab pos="6820270" algn="r"/>
              </a:tabLst>
            </a:pPr>
            <a:r>
              <a:rPr lang="de-DE" dirty="0">
                <a:solidFill>
                  <a:srgbClr val="1D2D4B"/>
                </a:solidFill>
              </a:rPr>
              <a:t>Lebenslange Rente oder Kapitalabfindung</a:t>
            </a:r>
          </a:p>
        </p:txBody>
      </p:sp>
      <p:sp>
        <p:nvSpPr>
          <p:cNvPr id="30" name="AutoShape 4">
            <a:extLst>
              <a:ext uri="{FF2B5EF4-FFF2-40B4-BE49-F238E27FC236}">
                <a16:creationId xmlns="" xmlns:a16="http://schemas.microsoft.com/office/drawing/2014/main" id="{99AE6AB9-0439-42DF-BD18-C7207E7B9CA7}"/>
              </a:ext>
            </a:extLst>
          </p:cNvPr>
          <p:cNvSpPr>
            <a:spLocks noChangeArrowheads="1"/>
          </p:cNvSpPr>
          <p:nvPr/>
        </p:nvSpPr>
        <p:spPr bwMode="auto">
          <a:xfrm>
            <a:off x="1882584" y="3113619"/>
            <a:ext cx="6199719" cy="433876"/>
          </a:xfrm>
          <a:prstGeom prst="homePlate">
            <a:avLst>
              <a:gd name="adj" fmla="val 49697"/>
            </a:avLst>
          </a:prstGeom>
          <a:solidFill>
            <a:schemeClr val="bg1">
              <a:lumMod val="85000"/>
            </a:schemeClr>
          </a:solidFill>
          <a:ln w="19050" cap="flat" cmpd="sng" algn="ctr">
            <a:noFill/>
            <a:prstDash val="solid"/>
            <a:round/>
            <a:headEnd type="none" w="med" len="med"/>
            <a:tailEnd type="none" w="med" len="med"/>
          </a:ln>
          <a:effectLst/>
        </p:spPr>
        <p:txBody>
          <a:bodyPr vert="horz" wrap="square" lIns="79377" tIns="79377" rIns="79377" bIns="79377" numCol="1" rtlCol="0" anchor="ctr" anchorCtr="0" compatLnSpc="1">
            <a:prstTxWarp prst="textNoShape">
              <a:avLst/>
            </a:prstTxWarp>
          </a:bodyPr>
          <a:lstStyle/>
          <a:p>
            <a:pPr marL="0" lvl="1" indent="1271" defTabSz="264273">
              <a:buClr>
                <a:schemeClr val="accent1"/>
              </a:buClr>
              <a:buSzPct val="80000"/>
              <a:tabLst>
                <a:tab pos="6820270" algn="r"/>
              </a:tabLst>
            </a:pPr>
            <a:r>
              <a:rPr lang="de-DE" dirty="0" smtClean="0">
                <a:solidFill>
                  <a:srgbClr val="1D2D4B"/>
                </a:solidFill>
              </a:rPr>
              <a:t>15 % </a:t>
            </a:r>
            <a:r>
              <a:rPr lang="de-DE" dirty="0">
                <a:solidFill>
                  <a:srgbClr val="1D2D4B"/>
                </a:solidFill>
              </a:rPr>
              <a:t>Arbeitgeberzuschuss auf Entgeltumwandlung***</a:t>
            </a:r>
          </a:p>
        </p:txBody>
      </p:sp>
      <p:sp>
        <p:nvSpPr>
          <p:cNvPr id="31" name="AutoShape 4">
            <a:extLst>
              <a:ext uri="{FF2B5EF4-FFF2-40B4-BE49-F238E27FC236}">
                <a16:creationId xmlns="" xmlns:a16="http://schemas.microsoft.com/office/drawing/2014/main" id="{0941D963-11E8-4806-8472-7F2DF54555EC}"/>
              </a:ext>
            </a:extLst>
          </p:cNvPr>
          <p:cNvSpPr>
            <a:spLocks noChangeArrowheads="1"/>
          </p:cNvSpPr>
          <p:nvPr/>
        </p:nvSpPr>
        <p:spPr bwMode="auto">
          <a:xfrm>
            <a:off x="1882584" y="2590172"/>
            <a:ext cx="6199719" cy="433876"/>
          </a:xfrm>
          <a:prstGeom prst="homePlate">
            <a:avLst>
              <a:gd name="adj" fmla="val 49697"/>
            </a:avLst>
          </a:prstGeom>
          <a:solidFill>
            <a:schemeClr val="bg1">
              <a:lumMod val="85000"/>
            </a:schemeClr>
          </a:solidFill>
          <a:ln w="19050" cap="flat" cmpd="sng" algn="ctr">
            <a:noFill/>
            <a:prstDash val="solid"/>
            <a:round/>
            <a:headEnd type="none" w="med" len="med"/>
            <a:tailEnd type="none" w="med" len="med"/>
          </a:ln>
          <a:effectLst/>
        </p:spPr>
        <p:txBody>
          <a:bodyPr vert="horz" wrap="square" lIns="79377" tIns="79377" rIns="79377" bIns="79377" numCol="1" rtlCol="0" anchor="ctr" anchorCtr="0" compatLnSpc="1">
            <a:prstTxWarp prst="textNoShape">
              <a:avLst/>
            </a:prstTxWarp>
          </a:bodyPr>
          <a:lstStyle/>
          <a:p>
            <a:pPr marL="0" lvl="1" indent="1271" defTabSz="264273">
              <a:buClr>
                <a:schemeClr val="accent1"/>
              </a:buClr>
              <a:buSzPct val="80000"/>
              <a:tabLst>
                <a:tab pos="6820270" algn="r"/>
              </a:tabLst>
            </a:pPr>
            <a:r>
              <a:rPr lang="de-DE" dirty="0">
                <a:solidFill>
                  <a:srgbClr val="1D2D4B"/>
                </a:solidFill>
              </a:rPr>
              <a:t>Sozialversicherungsersparnis**</a:t>
            </a:r>
          </a:p>
        </p:txBody>
      </p:sp>
      <p:sp>
        <p:nvSpPr>
          <p:cNvPr id="32" name="AutoShape 4">
            <a:extLst>
              <a:ext uri="{FF2B5EF4-FFF2-40B4-BE49-F238E27FC236}">
                <a16:creationId xmlns="" xmlns:a16="http://schemas.microsoft.com/office/drawing/2014/main" id="{9A765CA4-C7F9-4D6D-A8BB-6B341C465577}"/>
              </a:ext>
            </a:extLst>
          </p:cNvPr>
          <p:cNvSpPr>
            <a:spLocks noChangeArrowheads="1"/>
          </p:cNvSpPr>
          <p:nvPr/>
        </p:nvSpPr>
        <p:spPr bwMode="auto">
          <a:xfrm>
            <a:off x="1882584" y="2066725"/>
            <a:ext cx="6199719" cy="433876"/>
          </a:xfrm>
          <a:prstGeom prst="homePlate">
            <a:avLst>
              <a:gd name="adj" fmla="val 49697"/>
            </a:avLst>
          </a:prstGeom>
          <a:solidFill>
            <a:schemeClr val="bg1">
              <a:lumMod val="85000"/>
            </a:schemeClr>
          </a:solidFill>
          <a:ln w="19050" cap="flat" cmpd="sng" algn="ctr">
            <a:noFill/>
            <a:prstDash val="solid"/>
            <a:round/>
            <a:headEnd type="none" w="med" len="med"/>
            <a:tailEnd type="none" w="med" len="med"/>
          </a:ln>
          <a:effectLst/>
        </p:spPr>
        <p:txBody>
          <a:bodyPr vert="horz" wrap="square" lIns="79377" tIns="79377" rIns="79377" bIns="79377" numCol="1" rtlCol="0" anchor="ctr" anchorCtr="0" compatLnSpc="1">
            <a:prstTxWarp prst="textNoShape">
              <a:avLst/>
            </a:prstTxWarp>
          </a:bodyPr>
          <a:lstStyle/>
          <a:p>
            <a:pPr marL="0" lvl="1" indent="1271" defTabSz="264273">
              <a:buClr>
                <a:schemeClr val="accent1"/>
              </a:buClr>
              <a:buSzPct val="80000"/>
              <a:tabLst>
                <a:tab pos="6820270" algn="r"/>
              </a:tabLst>
            </a:pPr>
            <a:r>
              <a:rPr lang="de-DE" dirty="0">
                <a:solidFill>
                  <a:srgbClr val="1D2D4B"/>
                </a:solidFill>
              </a:rPr>
              <a:t>Steuerersparnis*</a:t>
            </a:r>
          </a:p>
        </p:txBody>
      </p:sp>
      <p:sp>
        <p:nvSpPr>
          <p:cNvPr id="33" name="Text Box 7"/>
          <p:cNvSpPr txBox="1">
            <a:spLocks noChangeArrowheads="1"/>
          </p:cNvSpPr>
          <p:nvPr/>
        </p:nvSpPr>
        <p:spPr bwMode="auto">
          <a:xfrm>
            <a:off x="1933682" y="5267541"/>
            <a:ext cx="8417444" cy="223354"/>
          </a:xfrm>
          <a:prstGeom prst="rect">
            <a:avLst/>
          </a:prstGeom>
          <a:noFill/>
          <a:ln w="9525">
            <a:noFill/>
            <a:miter lim="800000"/>
            <a:headEnd/>
            <a:tailEnd/>
          </a:ln>
        </p:spPr>
        <p:txBody>
          <a:bodyPr wrap="square" lIns="66148" tIns="34397" rIns="66148" bIns="34397">
            <a:spAutoFit/>
          </a:bodyPr>
          <a:lstStyle/>
          <a:p>
            <a:pPr defTabSz="672084">
              <a:spcBef>
                <a:spcPct val="50000"/>
              </a:spcBef>
              <a:defRPr/>
            </a:pPr>
            <a:r>
              <a:rPr lang="de-DE" sz="1000" kern="0" dirty="0">
                <a:solidFill>
                  <a:srgbClr val="1D2D4B"/>
                </a:solidFill>
                <a:latin typeface="Arial" panose="020B0604020202020204" pitchFamily="34" charset="0"/>
                <a:cs typeface="Arial" panose="020B0604020202020204" pitchFamily="34" charset="0"/>
              </a:rPr>
              <a:t>*    Steuerfreiheit der Beiträge bis mtl. </a:t>
            </a:r>
            <a:r>
              <a:rPr lang="de-DE" sz="1000" kern="0" dirty="0" smtClean="0">
                <a:solidFill>
                  <a:srgbClr val="1D2D4B"/>
                </a:solidFill>
                <a:latin typeface="Arial" panose="020B0604020202020204" pitchFamily="34" charset="0"/>
                <a:cs typeface="Arial" panose="020B0604020202020204" pitchFamily="34" charset="0"/>
              </a:rPr>
              <a:t>676 </a:t>
            </a:r>
            <a:r>
              <a:rPr lang="de-DE" sz="1000" kern="0" dirty="0">
                <a:solidFill>
                  <a:srgbClr val="1D2D4B"/>
                </a:solidFill>
                <a:latin typeface="Arial" panose="020B0604020202020204" pitchFamily="34" charset="0"/>
                <a:cs typeface="Arial" panose="020B0604020202020204" pitchFamily="34" charset="0"/>
              </a:rPr>
              <a:t>€ (</a:t>
            </a:r>
            <a:r>
              <a:rPr lang="de-DE" sz="1000" kern="0" dirty="0" smtClean="0">
                <a:solidFill>
                  <a:srgbClr val="1D2D4B"/>
                </a:solidFill>
                <a:latin typeface="Arial" panose="020B0604020202020204" pitchFamily="34" charset="0"/>
                <a:cs typeface="Arial" panose="020B0604020202020204" pitchFamily="34" charset="0"/>
              </a:rPr>
              <a:t>2026), </a:t>
            </a:r>
            <a:r>
              <a:rPr lang="de-DE" sz="1000" kern="0" dirty="0">
                <a:solidFill>
                  <a:srgbClr val="1D2D4B"/>
                </a:solidFill>
                <a:latin typeface="Arial" panose="020B0604020202020204" pitchFamily="34" charset="0"/>
                <a:cs typeface="Arial" panose="020B0604020202020204" pitchFamily="34" charset="0"/>
              </a:rPr>
              <a:t>Besteuerung erst der Rente mit einem dann i</a:t>
            </a:r>
            <a:r>
              <a:rPr lang="de-DE" sz="1000" kern="0" dirty="0" smtClean="0">
                <a:solidFill>
                  <a:srgbClr val="1D2D4B"/>
                </a:solidFill>
                <a:latin typeface="Arial" panose="020B0604020202020204" pitchFamily="34" charset="0"/>
                <a:cs typeface="Arial" panose="020B0604020202020204" pitchFamily="34" charset="0"/>
              </a:rPr>
              <a:t>. d. R</a:t>
            </a:r>
            <a:r>
              <a:rPr lang="de-DE" sz="1000" kern="0" dirty="0">
                <a:solidFill>
                  <a:srgbClr val="1D2D4B"/>
                </a:solidFill>
                <a:latin typeface="Arial" panose="020B0604020202020204" pitchFamily="34" charset="0"/>
                <a:cs typeface="Arial" panose="020B0604020202020204" pitchFamily="34" charset="0"/>
              </a:rPr>
              <a:t>. deutlich niedrigeren Steuersatz</a:t>
            </a:r>
          </a:p>
        </p:txBody>
      </p:sp>
      <p:sp>
        <p:nvSpPr>
          <p:cNvPr id="34" name="Text Box 8"/>
          <p:cNvSpPr txBox="1">
            <a:spLocks noChangeArrowheads="1"/>
          </p:cNvSpPr>
          <p:nvPr/>
        </p:nvSpPr>
        <p:spPr bwMode="auto">
          <a:xfrm>
            <a:off x="1933682" y="5455650"/>
            <a:ext cx="8417444" cy="377242"/>
          </a:xfrm>
          <a:prstGeom prst="rect">
            <a:avLst/>
          </a:prstGeom>
          <a:noFill/>
          <a:ln w="9525">
            <a:noFill/>
            <a:miter lim="800000"/>
            <a:headEnd/>
            <a:tailEnd/>
          </a:ln>
        </p:spPr>
        <p:txBody>
          <a:bodyPr wrap="square" lIns="66148" tIns="34397" rIns="66148" bIns="34397">
            <a:spAutoFit/>
          </a:bodyPr>
          <a:lstStyle/>
          <a:p>
            <a:pPr defTabSz="672084">
              <a:spcBef>
                <a:spcPct val="50000"/>
              </a:spcBef>
              <a:defRPr/>
            </a:pPr>
            <a:r>
              <a:rPr lang="de-DE" sz="1000" kern="0" dirty="0">
                <a:solidFill>
                  <a:srgbClr val="1D2D4B"/>
                </a:solidFill>
                <a:latin typeface="Arial" panose="020B0604020202020204" pitchFamily="34" charset="0"/>
                <a:cs typeface="Arial" panose="020B0604020202020204" pitchFamily="34" charset="0"/>
              </a:rPr>
              <a:t>**  SV-Freiheit der Beiträge bis mtl. </a:t>
            </a:r>
            <a:r>
              <a:rPr lang="de-DE" sz="1000" kern="0" dirty="0" smtClean="0">
                <a:solidFill>
                  <a:srgbClr val="1D2D4B"/>
                </a:solidFill>
                <a:latin typeface="Arial" panose="020B0604020202020204" pitchFamily="34" charset="0"/>
                <a:cs typeface="Arial" panose="020B0604020202020204" pitchFamily="34" charset="0"/>
              </a:rPr>
              <a:t>338 </a:t>
            </a:r>
            <a:r>
              <a:rPr lang="de-DE" sz="1000" kern="0" dirty="0">
                <a:solidFill>
                  <a:srgbClr val="1D2D4B"/>
                </a:solidFill>
                <a:latin typeface="Arial" panose="020B0604020202020204" pitchFamily="34" charset="0"/>
                <a:cs typeface="Arial" panose="020B0604020202020204" pitchFamily="34" charset="0"/>
              </a:rPr>
              <a:t>€ (</a:t>
            </a:r>
            <a:r>
              <a:rPr lang="de-DE" sz="1000" kern="0" dirty="0" smtClean="0">
                <a:solidFill>
                  <a:srgbClr val="1D2D4B"/>
                </a:solidFill>
                <a:latin typeface="Arial" panose="020B0604020202020204" pitchFamily="34" charset="0"/>
                <a:cs typeface="Arial" panose="020B0604020202020204" pitchFamily="34" charset="0"/>
              </a:rPr>
              <a:t>2026), </a:t>
            </a:r>
            <a:r>
              <a:rPr lang="de-DE" sz="1000" kern="0" dirty="0">
                <a:solidFill>
                  <a:srgbClr val="1D2D4B"/>
                </a:solidFill>
                <a:latin typeface="Arial" panose="020B0604020202020204" pitchFamily="34" charset="0"/>
                <a:cs typeface="Arial" panose="020B0604020202020204" pitchFamily="34" charset="0"/>
              </a:rPr>
              <a:t>die spätere Rente ist dann kranken- und </a:t>
            </a:r>
            <a:r>
              <a:rPr lang="de-DE" sz="1000" kern="0" dirty="0" smtClean="0">
                <a:solidFill>
                  <a:srgbClr val="1D2D4B"/>
                </a:solidFill>
                <a:latin typeface="Arial" panose="020B0604020202020204" pitchFamily="34" charset="0"/>
                <a:cs typeface="Arial" panose="020B0604020202020204" pitchFamily="34" charset="0"/>
              </a:rPr>
              <a:t>pflegeversicherungspflichtig (ausgenommen Freibetrag in der gesetzl. Krankenversicherung)</a:t>
            </a:r>
            <a:endParaRPr lang="de-DE" sz="1000" kern="0" dirty="0">
              <a:solidFill>
                <a:srgbClr val="1D2D4B"/>
              </a:solidFill>
              <a:latin typeface="Arial" panose="020B0604020202020204" pitchFamily="34" charset="0"/>
              <a:cs typeface="Arial" panose="020B0604020202020204" pitchFamily="34" charset="0"/>
            </a:endParaRPr>
          </a:p>
        </p:txBody>
      </p:sp>
      <p:sp>
        <p:nvSpPr>
          <p:cNvPr id="35" name="Text Box 8"/>
          <p:cNvSpPr txBox="1">
            <a:spLocks noChangeArrowheads="1"/>
          </p:cNvSpPr>
          <p:nvPr/>
        </p:nvSpPr>
        <p:spPr bwMode="auto">
          <a:xfrm>
            <a:off x="1933682" y="5809849"/>
            <a:ext cx="8417444" cy="223354"/>
          </a:xfrm>
          <a:prstGeom prst="rect">
            <a:avLst/>
          </a:prstGeom>
          <a:noFill/>
          <a:ln w="9525">
            <a:noFill/>
            <a:miter lim="800000"/>
            <a:headEnd/>
            <a:tailEnd/>
          </a:ln>
        </p:spPr>
        <p:txBody>
          <a:bodyPr wrap="square" lIns="66148" tIns="34397" rIns="66148" bIns="34397">
            <a:spAutoFit/>
          </a:bodyPr>
          <a:lstStyle/>
          <a:p>
            <a:pPr defTabSz="672084">
              <a:spcBef>
                <a:spcPct val="50000"/>
              </a:spcBef>
              <a:defRPr/>
            </a:pPr>
            <a:r>
              <a:rPr lang="de-DE" sz="1000" kern="0" dirty="0">
                <a:solidFill>
                  <a:srgbClr val="1D2D4B"/>
                </a:solidFill>
                <a:latin typeface="Arial" panose="020B0604020202020204" pitchFamily="34" charset="0"/>
                <a:cs typeface="Arial" panose="020B0604020202020204" pitchFamily="34" charset="0"/>
              </a:rPr>
              <a:t>*** Soweit Arbeitgeber Sozialabgaben spart. Tarifvertragliche Abweichungen möglich.</a:t>
            </a:r>
          </a:p>
        </p:txBody>
      </p:sp>
    </p:spTree>
    <p:extLst>
      <p:ext uri="{BB962C8B-B14F-4D97-AF65-F5344CB8AC3E}">
        <p14:creationId xmlns:p14="http://schemas.microsoft.com/office/powerpoint/2010/main" val="987526665"/>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105</a:t>
            </a:fld>
            <a:endParaRPr lang="de-DE" dirty="0"/>
          </a:p>
        </p:txBody>
      </p:sp>
      <p:sp>
        <p:nvSpPr>
          <p:cNvPr id="4" name="Titel 3"/>
          <p:cNvSpPr>
            <a:spLocks noGrp="1"/>
          </p:cNvSpPr>
          <p:nvPr>
            <p:ph type="title"/>
          </p:nvPr>
        </p:nvSpPr>
        <p:spPr/>
        <p:txBody>
          <a:bodyPr/>
          <a:lstStyle/>
          <a:p>
            <a:r>
              <a:rPr lang="de-DE" altLang="de-DE" dirty="0" smtClean="0"/>
              <a:t>EMPFANGSBERECHTIGTE BEI TOD – HINTERBLIEBENE </a:t>
            </a:r>
            <a:endParaRPr lang="de-DE" dirty="0"/>
          </a:p>
        </p:txBody>
      </p:sp>
      <p:sp>
        <p:nvSpPr>
          <p:cNvPr id="3" name="Textplatzhalter 2"/>
          <p:cNvSpPr>
            <a:spLocks noGrp="1"/>
          </p:cNvSpPr>
          <p:nvPr>
            <p:ph type="body" sz="half" idx="2"/>
          </p:nvPr>
        </p:nvSpPr>
        <p:spPr/>
        <p:txBody>
          <a:bodyPr/>
          <a:lstStyle/>
          <a:p>
            <a:pPr eaLnBrk="0" hangingPunct="0">
              <a:defRPr/>
            </a:pPr>
            <a:r>
              <a:rPr lang="de-DE" altLang="de-DE" dirty="0"/>
              <a:t>Ehepartner, eingetragene Lebenspartner</a:t>
            </a:r>
          </a:p>
          <a:p>
            <a:pPr eaLnBrk="0" hangingPunct="0">
              <a:defRPr/>
            </a:pPr>
            <a:r>
              <a:rPr lang="de-DE" altLang="de-DE" dirty="0" smtClean="0"/>
              <a:t>Kindergeldberechtigte </a:t>
            </a:r>
            <a:r>
              <a:rPr lang="de-DE" altLang="de-DE" dirty="0"/>
              <a:t>Kinder (inkl. faktisches Stiefkind)</a:t>
            </a:r>
          </a:p>
          <a:p>
            <a:pPr eaLnBrk="0" hangingPunct="0">
              <a:defRPr/>
            </a:pPr>
            <a:r>
              <a:rPr lang="de-DE" altLang="de-DE" dirty="0"/>
              <a:t>Lebensgefährte unter bestimmten Voraussetzungen</a:t>
            </a:r>
            <a:endParaRPr lang="de-DE" altLang="de-DE" b="1" dirty="0"/>
          </a:p>
          <a:p>
            <a:pPr eaLnBrk="0" hangingPunct="0">
              <a:defRPr/>
            </a:pPr>
            <a:r>
              <a:rPr lang="de-DE" altLang="de-DE" dirty="0"/>
              <a:t>Frühere Ehepartner</a:t>
            </a:r>
          </a:p>
          <a:p>
            <a:pPr>
              <a:defRPr/>
            </a:pPr>
            <a:r>
              <a:rPr lang="de-DE" altLang="de-DE" dirty="0"/>
              <a:t>Sterbegeld an beliebige Person </a:t>
            </a:r>
            <a:r>
              <a:rPr lang="de-DE" altLang="de-DE" kern="0" dirty="0">
                <a:ea typeface="Geneva" charset="0"/>
                <a:cs typeface="Arial_"/>
              </a:rPr>
              <a:t>bis 8.000 </a:t>
            </a:r>
            <a:r>
              <a:rPr lang="de-DE" altLang="de-DE" kern="0" dirty="0" smtClean="0">
                <a:ea typeface="Geneva" charset="0"/>
                <a:cs typeface="Arial_"/>
              </a:rPr>
              <a:t>€ </a:t>
            </a:r>
            <a:br>
              <a:rPr lang="de-DE" altLang="de-DE" kern="0" dirty="0" smtClean="0">
                <a:ea typeface="Geneva" charset="0"/>
                <a:cs typeface="Arial_"/>
              </a:rPr>
            </a:br>
            <a:r>
              <a:rPr lang="de-DE" altLang="de-DE" kern="0" dirty="0" smtClean="0">
                <a:ea typeface="Geneva" charset="0"/>
                <a:cs typeface="Arial_"/>
              </a:rPr>
              <a:t>(</a:t>
            </a:r>
            <a:r>
              <a:rPr lang="de-DE" altLang="de-DE" kern="0" dirty="0">
                <a:ea typeface="Geneva" charset="0"/>
                <a:cs typeface="Arial_"/>
              </a:rPr>
              <a:t>nur wenn kein berechtigter Hinterbliebener vorhanden) </a:t>
            </a:r>
          </a:p>
          <a:p>
            <a:pPr marL="0" indent="0">
              <a:buNone/>
            </a:pPr>
            <a:endParaRPr lang="de-DE" dirty="0"/>
          </a:p>
        </p:txBody>
      </p:sp>
    </p:spTree>
    <p:extLst>
      <p:ext uri="{BB962C8B-B14F-4D97-AF65-F5344CB8AC3E}">
        <p14:creationId xmlns:p14="http://schemas.microsoft.com/office/powerpoint/2010/main" val="742841915"/>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106</a:t>
            </a:fld>
            <a:endParaRPr lang="de-DE"/>
          </a:p>
        </p:txBody>
      </p:sp>
      <p:sp>
        <p:nvSpPr>
          <p:cNvPr id="6" name="Textplatzhalter 5"/>
          <p:cNvSpPr>
            <a:spLocks noGrp="1"/>
          </p:cNvSpPr>
          <p:nvPr>
            <p:ph type="body" sz="half" idx="2"/>
          </p:nvPr>
        </p:nvSpPr>
        <p:spPr/>
        <p:txBody>
          <a:bodyPr/>
          <a:lstStyle/>
          <a:p>
            <a:r>
              <a:rPr lang="de-DE" b="1" dirty="0"/>
              <a:t>Folgende Voraussetzungen müssen erfüllt sein, damit </a:t>
            </a:r>
            <a:r>
              <a:rPr lang="de-DE" b="1" dirty="0" smtClean="0"/>
              <a:t>der Lebensgefährte/ Lebenspartner </a:t>
            </a:r>
            <a:r>
              <a:rPr lang="de-DE" b="1" dirty="0"/>
              <a:t>im Todesfall Leistungen </a:t>
            </a:r>
            <a:r>
              <a:rPr lang="de-DE" b="1" dirty="0" smtClean="0"/>
              <a:t>erhält </a:t>
            </a:r>
            <a:r>
              <a:rPr lang="de-DE" dirty="0" smtClean="0"/>
              <a:t>(die </a:t>
            </a:r>
            <a:r>
              <a:rPr lang="de-DE" dirty="0"/>
              <a:t>Vereinbarung der beigefügten Zusage allein reicht nicht aus</a:t>
            </a:r>
            <a:r>
              <a:rPr lang="de-DE" dirty="0" smtClean="0"/>
              <a:t>):</a:t>
            </a:r>
            <a:endParaRPr lang="de-DE" dirty="0"/>
          </a:p>
        </p:txBody>
      </p:sp>
      <p:sp>
        <p:nvSpPr>
          <p:cNvPr id="7" name="Textplatzhalter 6"/>
          <p:cNvSpPr>
            <a:spLocks noGrp="1"/>
          </p:cNvSpPr>
          <p:nvPr>
            <p:ph type="body" sz="half" idx="10"/>
          </p:nvPr>
        </p:nvSpPr>
        <p:spPr>
          <a:xfrm>
            <a:off x="367376" y="2681928"/>
            <a:ext cx="11345199" cy="2502847"/>
          </a:xfrm>
        </p:spPr>
        <p:txBody>
          <a:bodyPr/>
          <a:lstStyle/>
          <a:p>
            <a:pPr marL="342000" indent="-342000" defTabSz="720000" eaLnBrk="0" hangingPunct="0">
              <a:spcBef>
                <a:spcPts val="1000"/>
              </a:spcBef>
              <a:defRPr/>
            </a:pPr>
            <a:r>
              <a:rPr lang="de-DE" dirty="0"/>
              <a:t>Abgabe einer </a:t>
            </a:r>
            <a:r>
              <a:rPr lang="de-DE" b="1" dirty="0"/>
              <a:t>Erklärung des versorgungsberechtigten Arbeitnehmers </a:t>
            </a:r>
            <a:r>
              <a:rPr lang="de-DE" dirty="0"/>
              <a:t>gegenüber </a:t>
            </a:r>
            <a:r>
              <a:rPr lang="de-DE" dirty="0" smtClean="0"/>
              <a:t>dem Arbeitgeber</a:t>
            </a:r>
            <a:r>
              <a:rPr lang="de-DE" dirty="0"/>
              <a:t>, dass mit dem namentlich benannten Lebensgefährten/Lebenspartner (Nennung von Anschrift und Geburtsdatum) ein gemeinsamer Wohnsitz und eine gemeinsame </a:t>
            </a:r>
            <a:r>
              <a:rPr lang="de-DE" dirty="0" smtClean="0"/>
              <a:t>Haushalts-führung </a:t>
            </a:r>
            <a:r>
              <a:rPr lang="de-DE" dirty="0"/>
              <a:t>besteht</a:t>
            </a:r>
          </a:p>
          <a:p>
            <a:pPr marL="342000" indent="-342000" defTabSz="720000" eaLnBrk="0" hangingPunct="0">
              <a:spcBef>
                <a:spcPts val="1000"/>
              </a:spcBef>
              <a:defRPr/>
            </a:pPr>
            <a:r>
              <a:rPr lang="de-DE" dirty="0"/>
              <a:t>Namentliche Benennung des Lebensgefährten/Lebenspartners sowie Nennung von Anschrift und Geburtsdatum in einer </a:t>
            </a:r>
            <a:r>
              <a:rPr lang="de-DE" b="1" dirty="0"/>
              <a:t>Erklärung zur </a:t>
            </a:r>
            <a:r>
              <a:rPr lang="de-DE" b="1" dirty="0" smtClean="0"/>
              <a:t>Versorgungszusage-Verpflichtung </a:t>
            </a:r>
            <a:r>
              <a:rPr lang="de-DE" dirty="0"/>
              <a:t>des </a:t>
            </a:r>
            <a:r>
              <a:rPr lang="de-DE" dirty="0" err="1" smtClean="0"/>
              <a:t>versor-gungsberechtigten</a:t>
            </a:r>
            <a:r>
              <a:rPr lang="de-DE" dirty="0" smtClean="0"/>
              <a:t> </a:t>
            </a:r>
            <a:r>
              <a:rPr lang="de-DE" dirty="0"/>
              <a:t>Arbeitnehmers gegenüber dem Arbeitgeber, diesen bei Änderungen der genannten Voraussetzungen unverzüglich zu unterrichten</a:t>
            </a:r>
          </a:p>
          <a:p>
            <a:pPr marL="342000" indent="-342000" defTabSz="720000" eaLnBrk="0" hangingPunct="0">
              <a:spcBef>
                <a:spcPts val="1000"/>
              </a:spcBef>
              <a:defRPr/>
            </a:pPr>
            <a:r>
              <a:rPr lang="de-DE" b="1" dirty="0"/>
              <a:t>Die genannten Unterlagen müssen </a:t>
            </a:r>
            <a:r>
              <a:rPr lang="de-DE" b="1" dirty="0">
                <a:solidFill>
                  <a:srgbClr val="C60000"/>
                </a:solidFill>
              </a:rPr>
              <a:t>unserer Verwaltung </a:t>
            </a:r>
            <a:r>
              <a:rPr lang="de-DE" b="1" dirty="0"/>
              <a:t>ausgefüllt und unterschrieben vor Eintritt des Versorgungsfalles zugegangen sein.</a:t>
            </a:r>
          </a:p>
          <a:p>
            <a:endParaRPr lang="de-DE" dirty="0"/>
          </a:p>
          <a:p>
            <a:endParaRPr lang="de-DE" dirty="0"/>
          </a:p>
        </p:txBody>
      </p:sp>
      <p:sp>
        <p:nvSpPr>
          <p:cNvPr id="5" name="Titel 4"/>
          <p:cNvSpPr>
            <a:spLocks noGrp="1"/>
          </p:cNvSpPr>
          <p:nvPr>
            <p:ph type="title"/>
          </p:nvPr>
        </p:nvSpPr>
        <p:spPr/>
        <p:txBody>
          <a:bodyPr/>
          <a:lstStyle/>
          <a:p>
            <a:r>
              <a:rPr lang="de-DE" dirty="0"/>
              <a:t>EMPFANGSBERECHTIGTE BEI TOD – HINTERBLIEBENE </a:t>
            </a:r>
          </a:p>
        </p:txBody>
      </p:sp>
    </p:spTree>
    <p:extLst>
      <p:ext uri="{BB962C8B-B14F-4D97-AF65-F5344CB8AC3E}">
        <p14:creationId xmlns:p14="http://schemas.microsoft.com/office/powerpoint/2010/main" val="2530290602"/>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107</a:t>
            </a:fld>
            <a:endParaRPr lang="de-DE" dirty="0"/>
          </a:p>
        </p:txBody>
      </p:sp>
      <p:sp>
        <p:nvSpPr>
          <p:cNvPr id="6" name="Titel 5"/>
          <p:cNvSpPr>
            <a:spLocks noGrp="1"/>
          </p:cNvSpPr>
          <p:nvPr>
            <p:ph type="title"/>
          </p:nvPr>
        </p:nvSpPr>
        <p:spPr/>
        <p:txBody>
          <a:bodyPr/>
          <a:lstStyle/>
          <a:p>
            <a:r>
              <a:rPr lang="de-DE" kern="0" dirty="0" smtClean="0"/>
              <a:t>SCHUTZ IM FALL VON ARBEITSLOSIGKEIT UND INSOLVENZ</a:t>
            </a:r>
            <a:endParaRPr lang="de-DE" dirty="0"/>
          </a:p>
        </p:txBody>
      </p:sp>
      <p:sp>
        <p:nvSpPr>
          <p:cNvPr id="3" name="Textplatzhalter 2"/>
          <p:cNvSpPr>
            <a:spLocks noGrp="1"/>
          </p:cNvSpPr>
          <p:nvPr>
            <p:ph type="body" sz="half" idx="2"/>
          </p:nvPr>
        </p:nvSpPr>
        <p:spPr/>
        <p:txBody>
          <a:bodyPr/>
          <a:lstStyle/>
          <a:p>
            <a:pPr marL="342000" lvl="1" indent="-342000" defTabSz="720000" eaLnBrk="0" hangingPunct="0">
              <a:spcBef>
                <a:spcPts val="1000"/>
              </a:spcBef>
              <a:buFont typeface="Wingdings" panose="05000000000000000000" pitchFamily="2" charset="2"/>
              <a:buChar char="§"/>
              <a:defRPr/>
            </a:pPr>
            <a:r>
              <a:rPr lang="de-DE" altLang="de-DE" sz="2000" dirty="0">
                <a:latin typeface="Arial" panose="020B0604020202020204" pitchFamily="34" charset="0"/>
                <a:cs typeface="Arial" panose="020B0604020202020204" pitchFamily="34" charset="0"/>
              </a:rPr>
              <a:t>In der Ansparphase erhöht die Sozialversicherungsersparnis Ihren Versorgungsbetrag. Dadurch kann eine Minderung der Sozialversicherungsansprüche eintreten, soweit durch die </a:t>
            </a:r>
            <a:r>
              <a:rPr lang="de-DE" altLang="de-DE" sz="2000" dirty="0" err="1">
                <a:latin typeface="Arial" panose="020B0604020202020204" pitchFamily="34" charset="0"/>
                <a:cs typeface="Arial" panose="020B0604020202020204" pitchFamily="34" charset="0"/>
              </a:rPr>
              <a:t>Entgeltum</a:t>
            </a:r>
            <a:r>
              <a:rPr lang="de-DE" altLang="de-DE" sz="2000" dirty="0">
                <a:latin typeface="Arial" panose="020B0604020202020204" pitchFamily="34" charset="0"/>
                <a:cs typeface="Arial" panose="020B0604020202020204" pitchFamily="34" charset="0"/>
              </a:rPr>
              <a:t>-wandlung das sozialversicherungspflichtige Arbeitseinkommen reduziert wird. Dies betrifft z. B. Krankentagegeld, gesetzliche Rente, Arbeitslosengeld</a:t>
            </a:r>
            <a:r>
              <a:rPr lang="de-DE" altLang="de-DE" sz="2000" dirty="0" smtClean="0">
                <a:latin typeface="Arial" panose="020B0604020202020204" pitchFamily="34" charset="0"/>
                <a:cs typeface="Arial" panose="020B0604020202020204" pitchFamily="34" charset="0"/>
              </a:rPr>
              <a:t>.</a:t>
            </a:r>
          </a:p>
          <a:p>
            <a:pPr marL="0" lvl="1" indent="0" defTabSz="720000" eaLnBrk="0" hangingPunct="0">
              <a:spcBef>
                <a:spcPts val="1000"/>
              </a:spcBef>
              <a:buNone/>
              <a:defRPr/>
            </a:pPr>
            <a:endParaRPr lang="de-DE" altLang="de-DE" sz="2000" dirty="0">
              <a:latin typeface="Arial" panose="020B0604020202020204" pitchFamily="34" charset="0"/>
              <a:cs typeface="Arial" panose="020B0604020202020204" pitchFamily="34" charset="0"/>
            </a:endParaRPr>
          </a:p>
          <a:p>
            <a:pPr marL="342000" lvl="1" indent="-342000" defTabSz="720000" eaLnBrk="0" hangingPunct="0">
              <a:spcBef>
                <a:spcPts val="1000"/>
              </a:spcBef>
              <a:buFont typeface="Wingdings" panose="05000000000000000000" pitchFamily="2" charset="2"/>
              <a:buChar char="§"/>
              <a:defRPr/>
            </a:pPr>
            <a:r>
              <a:rPr lang="de-DE" altLang="de-DE" sz="2000" dirty="0">
                <a:latin typeface="Arial" panose="020B0604020202020204" pitchFamily="34" charset="0"/>
                <a:cs typeface="Arial" panose="020B0604020202020204" pitchFamily="34" charset="0"/>
              </a:rPr>
              <a:t>Durch Entgeltumwandlung kann die Versicherungspflichtgrenze in der </a:t>
            </a:r>
            <a:r>
              <a:rPr lang="de-DE" altLang="de-DE" sz="2000" dirty="0" smtClean="0">
                <a:latin typeface="Arial" panose="020B0604020202020204" pitchFamily="34" charset="0"/>
                <a:cs typeface="Arial" panose="020B0604020202020204" pitchFamily="34" charset="0"/>
              </a:rPr>
              <a:t>Gesetzlichen Kranken-versicherung </a:t>
            </a:r>
            <a:r>
              <a:rPr lang="de-DE" altLang="de-DE" sz="2000" dirty="0">
                <a:latin typeface="Arial" panose="020B0604020202020204" pitchFamily="34" charset="0"/>
                <a:cs typeface="Arial" panose="020B0604020202020204" pitchFamily="34" charset="0"/>
              </a:rPr>
              <a:t>(GKV) unterschritten werden. Hierdurch kann eine erneute Versicherungspflicht in der GKV ausgelöst werden.</a:t>
            </a:r>
          </a:p>
          <a:p>
            <a:endParaRPr lang="de-DE" dirty="0"/>
          </a:p>
        </p:txBody>
      </p:sp>
    </p:spTree>
    <p:extLst>
      <p:ext uri="{BB962C8B-B14F-4D97-AF65-F5344CB8AC3E}">
        <p14:creationId xmlns:p14="http://schemas.microsoft.com/office/powerpoint/2010/main" val="3123203155"/>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108</a:t>
            </a:fld>
            <a:endParaRPr lang="de-DE"/>
          </a:p>
        </p:txBody>
      </p:sp>
      <p:sp>
        <p:nvSpPr>
          <p:cNvPr id="3" name="Titel 2"/>
          <p:cNvSpPr>
            <a:spLocks noGrp="1"/>
          </p:cNvSpPr>
          <p:nvPr>
            <p:ph type="title"/>
          </p:nvPr>
        </p:nvSpPr>
        <p:spPr>
          <a:xfrm>
            <a:off x="382705" y="103629"/>
            <a:ext cx="11363660" cy="1325563"/>
          </a:xfrm>
        </p:spPr>
        <p:txBody>
          <a:bodyPr/>
          <a:lstStyle/>
          <a:p>
            <a:r>
              <a:rPr lang="de-DE" b="1" dirty="0" smtClean="0"/>
              <a:t>VIELE </a:t>
            </a:r>
            <a:r>
              <a:rPr lang="de-DE" b="1" dirty="0"/>
              <a:t>GRÜNDE SPRECHEN FÜR EINE DIREKTVERSICHERUNG</a:t>
            </a:r>
            <a:endParaRPr lang="de-DE" dirty="0"/>
          </a:p>
        </p:txBody>
      </p:sp>
      <p:pic>
        <p:nvPicPr>
          <p:cNvPr id="6" name="Grafik 5"/>
          <p:cNvPicPr>
            <a:picLocks noChangeAspect="1"/>
          </p:cNvPicPr>
          <p:nvPr/>
        </p:nvPicPr>
        <p:blipFill>
          <a:blip r:embed="rId2"/>
          <a:stretch>
            <a:fillRect/>
          </a:stretch>
        </p:blipFill>
        <p:spPr>
          <a:xfrm>
            <a:off x="6221865" y="3735707"/>
            <a:ext cx="5495925" cy="2466975"/>
          </a:xfrm>
          <a:prstGeom prst="rect">
            <a:avLst/>
          </a:prstGeom>
        </p:spPr>
      </p:pic>
      <p:pic>
        <p:nvPicPr>
          <p:cNvPr id="7" name="Grafik 6"/>
          <p:cNvPicPr>
            <a:picLocks noChangeAspect="1"/>
          </p:cNvPicPr>
          <p:nvPr/>
        </p:nvPicPr>
        <p:blipFill>
          <a:blip r:embed="rId3"/>
          <a:stretch>
            <a:fillRect/>
          </a:stretch>
        </p:blipFill>
        <p:spPr>
          <a:xfrm>
            <a:off x="6221865" y="1648140"/>
            <a:ext cx="5524500" cy="2047875"/>
          </a:xfrm>
          <a:prstGeom prst="rect">
            <a:avLst/>
          </a:prstGeom>
        </p:spPr>
      </p:pic>
      <p:pic>
        <p:nvPicPr>
          <p:cNvPr id="4" name="Grafik 3"/>
          <p:cNvPicPr>
            <a:picLocks noChangeAspect="1"/>
          </p:cNvPicPr>
          <p:nvPr/>
        </p:nvPicPr>
        <p:blipFill>
          <a:blip r:embed="rId4"/>
          <a:stretch>
            <a:fillRect/>
          </a:stretch>
        </p:blipFill>
        <p:spPr>
          <a:xfrm>
            <a:off x="132961" y="1580798"/>
            <a:ext cx="5562600" cy="4419600"/>
          </a:xfrm>
          <a:prstGeom prst="rect">
            <a:avLst/>
          </a:prstGeom>
        </p:spPr>
      </p:pic>
      <p:pic>
        <p:nvPicPr>
          <p:cNvPr id="5" name="Grafik 4"/>
          <p:cNvPicPr>
            <a:picLocks noChangeAspect="1"/>
          </p:cNvPicPr>
          <p:nvPr/>
        </p:nvPicPr>
        <p:blipFill>
          <a:blip r:embed="rId5"/>
          <a:stretch>
            <a:fillRect/>
          </a:stretch>
        </p:blipFill>
        <p:spPr>
          <a:xfrm>
            <a:off x="132961" y="5783831"/>
            <a:ext cx="5476875" cy="933450"/>
          </a:xfrm>
          <a:prstGeom prst="rect">
            <a:avLst/>
          </a:prstGeom>
        </p:spPr>
      </p:pic>
      <p:pic>
        <p:nvPicPr>
          <p:cNvPr id="8" name="Grafik 7"/>
          <p:cNvPicPr>
            <a:picLocks noChangeAspect="1"/>
          </p:cNvPicPr>
          <p:nvPr/>
        </p:nvPicPr>
        <p:blipFill>
          <a:blip r:embed="rId6"/>
          <a:stretch>
            <a:fillRect/>
          </a:stretch>
        </p:blipFill>
        <p:spPr>
          <a:xfrm>
            <a:off x="6317991" y="6534718"/>
            <a:ext cx="2933700" cy="228600"/>
          </a:xfrm>
          <a:prstGeom prst="rect">
            <a:avLst/>
          </a:prstGeom>
        </p:spPr>
      </p:pic>
    </p:spTree>
    <p:extLst>
      <p:ext uri="{BB962C8B-B14F-4D97-AF65-F5344CB8AC3E}">
        <p14:creationId xmlns:p14="http://schemas.microsoft.com/office/powerpoint/2010/main" val="408667132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p:cNvPicPr>
            <a:picLocks noChangeAspect="1"/>
          </p:cNvPicPr>
          <p:nvPr/>
        </p:nvPicPr>
        <p:blipFill>
          <a:blip r:embed="rId2"/>
          <a:stretch>
            <a:fillRect/>
          </a:stretch>
        </p:blipFill>
        <p:spPr>
          <a:xfrm>
            <a:off x="6328756" y="1878328"/>
            <a:ext cx="4991100" cy="4686300"/>
          </a:xfrm>
          <a:prstGeom prst="rect">
            <a:avLst/>
          </a:prstGeom>
        </p:spPr>
      </p:pic>
      <p:pic>
        <p:nvPicPr>
          <p:cNvPr id="6" name="Grafik 5"/>
          <p:cNvPicPr>
            <a:picLocks noChangeAspect="1"/>
          </p:cNvPicPr>
          <p:nvPr/>
        </p:nvPicPr>
        <p:blipFill>
          <a:blip r:embed="rId3"/>
          <a:stretch>
            <a:fillRect/>
          </a:stretch>
        </p:blipFill>
        <p:spPr>
          <a:xfrm>
            <a:off x="444111" y="1878328"/>
            <a:ext cx="5057775" cy="4752975"/>
          </a:xfrm>
          <a:prstGeom prst="rect">
            <a:avLst/>
          </a:prstGeom>
        </p:spPr>
      </p:pic>
      <p:sp>
        <p:nvSpPr>
          <p:cNvPr id="2" name="Foliennummernplatzhalter 1"/>
          <p:cNvSpPr>
            <a:spLocks noGrp="1"/>
          </p:cNvSpPr>
          <p:nvPr>
            <p:ph type="sldNum" sz="quarter" idx="4"/>
          </p:nvPr>
        </p:nvSpPr>
        <p:spPr/>
        <p:txBody>
          <a:bodyPr/>
          <a:lstStyle/>
          <a:p>
            <a:fld id="{EA952CFE-AF4B-4BE9-B2E2-E1420D3F9B32}" type="slidenum">
              <a:rPr lang="de-DE" smtClean="0"/>
              <a:pPr/>
              <a:t>109</a:t>
            </a:fld>
            <a:endParaRPr lang="de-DE" dirty="0"/>
          </a:p>
        </p:txBody>
      </p:sp>
      <p:sp>
        <p:nvSpPr>
          <p:cNvPr id="7" name="Titel 6"/>
          <p:cNvSpPr>
            <a:spLocks noGrp="1"/>
          </p:cNvSpPr>
          <p:nvPr>
            <p:ph type="title"/>
          </p:nvPr>
        </p:nvSpPr>
        <p:spPr>
          <a:ln>
            <a:noFill/>
          </a:ln>
        </p:spPr>
        <p:txBody>
          <a:bodyPr>
            <a:normAutofit/>
          </a:bodyPr>
          <a:lstStyle/>
          <a:p>
            <a:r>
              <a:rPr lang="de-DE" cap="none" dirty="0"/>
              <a:t>b</a:t>
            </a:r>
            <a:r>
              <a:rPr lang="de-DE" dirty="0" smtClean="0"/>
              <a:t>AV: Vorher – Nachher</a:t>
            </a:r>
            <a:endParaRPr lang="de-DE" dirty="0"/>
          </a:p>
        </p:txBody>
      </p:sp>
      <p:sp>
        <p:nvSpPr>
          <p:cNvPr id="17" name="Textplatzhalter 16"/>
          <p:cNvSpPr>
            <a:spLocks noGrp="1"/>
          </p:cNvSpPr>
          <p:nvPr>
            <p:ph type="body" sz="half" idx="11"/>
          </p:nvPr>
        </p:nvSpPr>
        <p:spPr>
          <a:xfrm>
            <a:off x="364220" y="6534718"/>
            <a:ext cx="10786279" cy="316699"/>
          </a:xfrm>
        </p:spPr>
        <p:txBody>
          <a:bodyPr/>
          <a:lstStyle/>
          <a:p>
            <a:r>
              <a:rPr lang="de-DE" dirty="0"/>
              <a:t>Bruttoeinkommen 3.000 €; </a:t>
            </a:r>
            <a:r>
              <a:rPr lang="de-DE" dirty="0" err="1"/>
              <a:t>StKl</a:t>
            </a:r>
            <a:r>
              <a:rPr lang="de-DE" dirty="0"/>
              <a:t> I; Kirchensteuerpflicht: ja; GKV-Zusatzbeitrag </a:t>
            </a:r>
            <a:r>
              <a:rPr lang="de-DE" dirty="0" smtClean="0"/>
              <a:t>2,9%; </a:t>
            </a:r>
            <a:r>
              <a:rPr lang="de-DE" dirty="0"/>
              <a:t>Bundesland </a:t>
            </a:r>
            <a:r>
              <a:rPr lang="de-DE" dirty="0" smtClean="0"/>
              <a:t>Hamburg</a:t>
            </a:r>
            <a:endParaRPr lang="de-DE" dirty="0"/>
          </a:p>
        </p:txBody>
      </p:sp>
      <p:sp>
        <p:nvSpPr>
          <p:cNvPr id="12" name="Text Box 9"/>
          <p:cNvSpPr txBox="1">
            <a:spLocks noChangeArrowheads="1"/>
          </p:cNvSpPr>
          <p:nvPr/>
        </p:nvSpPr>
        <p:spPr bwMode="auto">
          <a:xfrm>
            <a:off x="1490764" y="1539774"/>
            <a:ext cx="2964470" cy="338554"/>
          </a:xfrm>
          <a:prstGeom prst="rect">
            <a:avLst/>
          </a:prstGeom>
          <a:solidFill>
            <a:schemeClr val="accent2"/>
          </a:solidFill>
          <a:ln w="28575" algn="ctr">
            <a:noFill/>
            <a:miter lim="800000"/>
            <a:headEnd/>
            <a:tailEnd/>
          </a:ln>
          <a:effectLst/>
        </p:spPr>
        <p:txBody>
          <a:bodyPr wrap="square">
            <a:spAutoFit/>
          </a:bodyPr>
          <a:lstStyle/>
          <a:p>
            <a:pPr algn="ctr">
              <a:spcBef>
                <a:spcPct val="50000"/>
              </a:spcBef>
            </a:pPr>
            <a:r>
              <a:rPr lang="de-DE" sz="1600" dirty="0">
                <a:solidFill>
                  <a:prstClr val="white"/>
                </a:solidFill>
                <a:cs typeface="Arial" panose="020B0604020202020204" pitchFamily="34" charset="0"/>
              </a:rPr>
              <a:t>Bisher ohne bAV</a:t>
            </a:r>
          </a:p>
        </p:txBody>
      </p:sp>
      <p:sp>
        <p:nvSpPr>
          <p:cNvPr id="11" name="Text Box 8"/>
          <p:cNvSpPr txBox="1">
            <a:spLocks noChangeArrowheads="1"/>
          </p:cNvSpPr>
          <p:nvPr/>
        </p:nvSpPr>
        <p:spPr bwMode="auto">
          <a:xfrm>
            <a:off x="7342071" y="1539774"/>
            <a:ext cx="2964470" cy="338554"/>
          </a:xfrm>
          <a:prstGeom prst="rect">
            <a:avLst/>
          </a:prstGeom>
          <a:solidFill>
            <a:schemeClr val="accent2"/>
          </a:solidFill>
          <a:ln w="28575" algn="ctr">
            <a:noFill/>
            <a:miter lim="800000"/>
            <a:headEnd/>
            <a:tailEnd/>
          </a:ln>
          <a:effectLst/>
        </p:spPr>
        <p:txBody>
          <a:bodyPr wrap="square">
            <a:spAutoFit/>
          </a:bodyPr>
          <a:lstStyle/>
          <a:p>
            <a:pPr algn="ctr">
              <a:spcBef>
                <a:spcPct val="50000"/>
              </a:spcBef>
            </a:pPr>
            <a:r>
              <a:rPr lang="de-DE" sz="1600" dirty="0">
                <a:solidFill>
                  <a:prstClr val="white"/>
                </a:solidFill>
                <a:cs typeface="Arial" panose="020B0604020202020204" pitchFamily="34" charset="0"/>
              </a:rPr>
              <a:t>Neu mit bAV</a:t>
            </a:r>
          </a:p>
        </p:txBody>
      </p:sp>
    </p:spTree>
    <p:extLst>
      <p:ext uri="{BB962C8B-B14F-4D97-AF65-F5344CB8AC3E}">
        <p14:creationId xmlns:p14="http://schemas.microsoft.com/office/powerpoint/2010/main" val="8591606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rotWithShape="1">
          <a:blip r:embed="rId2" cstate="print">
            <a:extLst>
              <a:ext uri="{28A0092B-C50C-407E-A947-70E740481C1C}">
                <a14:useLocalDpi xmlns:a14="http://schemas.microsoft.com/office/drawing/2010/main" val="0"/>
              </a:ext>
            </a:extLst>
          </a:blip>
          <a:srcRect l="32787" t="27830" r="30313" b="6555"/>
          <a:stretch/>
        </p:blipFill>
        <p:spPr>
          <a:xfrm>
            <a:off x="3639400" y="1789200"/>
            <a:ext cx="4940300" cy="4939200"/>
          </a:xfrm>
          <a:prstGeom prst="rect">
            <a:avLst/>
          </a:prstGeom>
        </p:spPr>
      </p:pic>
      <p:sp>
        <p:nvSpPr>
          <p:cNvPr id="2" name="Foliennummernplatzhalter 1"/>
          <p:cNvSpPr>
            <a:spLocks noGrp="1"/>
          </p:cNvSpPr>
          <p:nvPr>
            <p:ph type="sldNum" sz="quarter" idx="4"/>
          </p:nvPr>
        </p:nvSpPr>
        <p:spPr/>
        <p:txBody>
          <a:bodyPr/>
          <a:lstStyle/>
          <a:p>
            <a:fld id="{0DB11324-E0A8-4199-978D-02885A0D0942}" type="slidenum">
              <a:rPr lang="de-DE" smtClean="0"/>
              <a:pPr/>
              <a:t>11</a:t>
            </a:fld>
            <a:endParaRPr lang="de-DE"/>
          </a:p>
        </p:txBody>
      </p:sp>
      <p:sp>
        <p:nvSpPr>
          <p:cNvPr id="3" name="Titel 2"/>
          <p:cNvSpPr>
            <a:spLocks noGrp="1"/>
          </p:cNvSpPr>
          <p:nvPr>
            <p:ph type="title"/>
          </p:nvPr>
        </p:nvSpPr>
        <p:spPr/>
        <p:txBody>
          <a:bodyPr>
            <a:normAutofit/>
          </a:bodyPr>
          <a:lstStyle/>
          <a:p>
            <a:r>
              <a:rPr lang="de-DE" altLang="de-DE" dirty="0" smtClean="0"/>
              <a:t>360° Betreuung: Risikomanagement, Versicherung, Vorsorge und Finanzen</a:t>
            </a:r>
            <a:endParaRPr lang="de-DE" dirty="0" smtClean="0">
              <a:latin typeface="+mj-lt"/>
            </a:endParaRPr>
          </a:p>
        </p:txBody>
      </p:sp>
    </p:spTree>
    <p:extLst>
      <p:ext uri="{BB962C8B-B14F-4D97-AF65-F5344CB8AC3E}">
        <p14:creationId xmlns:p14="http://schemas.microsoft.com/office/powerpoint/2010/main" val="1992400058"/>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110</a:t>
            </a:fld>
            <a:endParaRPr lang="de-DE"/>
          </a:p>
        </p:txBody>
      </p:sp>
      <p:sp>
        <p:nvSpPr>
          <p:cNvPr id="5" name="Titel 4"/>
          <p:cNvSpPr>
            <a:spLocks noGrp="1"/>
          </p:cNvSpPr>
          <p:nvPr>
            <p:ph type="title"/>
          </p:nvPr>
        </p:nvSpPr>
        <p:spPr/>
        <p:txBody>
          <a:bodyPr/>
          <a:lstStyle/>
          <a:p>
            <a:r>
              <a:rPr lang="de-DE" dirty="0" smtClean="0"/>
              <a:t>High Level Beratung | Berücksichtigung aller Effekte </a:t>
            </a:r>
            <a:endParaRPr lang="de-DE" dirty="0"/>
          </a:p>
        </p:txBody>
      </p:sp>
      <p:pic>
        <p:nvPicPr>
          <p:cNvPr id="4" name="Grafik 3"/>
          <p:cNvPicPr>
            <a:picLocks noChangeAspect="1"/>
          </p:cNvPicPr>
          <p:nvPr/>
        </p:nvPicPr>
        <p:blipFill>
          <a:blip r:embed="rId2"/>
          <a:stretch>
            <a:fillRect/>
          </a:stretch>
        </p:blipFill>
        <p:spPr>
          <a:xfrm>
            <a:off x="364220" y="1807222"/>
            <a:ext cx="10314206" cy="4433478"/>
          </a:xfrm>
          <a:prstGeom prst="rect">
            <a:avLst/>
          </a:prstGeom>
        </p:spPr>
      </p:pic>
    </p:spTree>
    <p:extLst>
      <p:ext uri="{BB962C8B-B14F-4D97-AF65-F5344CB8AC3E}">
        <p14:creationId xmlns:p14="http://schemas.microsoft.com/office/powerpoint/2010/main" val="1038481421"/>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
          </p:nvPr>
        </p:nvSpPr>
        <p:spPr/>
        <p:txBody>
          <a:bodyPr/>
          <a:lstStyle/>
          <a:p>
            <a:fld id="{EA952CFE-AF4B-4BE9-B2E2-E1420D3F9B32}" type="slidenum">
              <a:rPr lang="de-DE" smtClean="0"/>
              <a:pPr/>
              <a:t>111</a:t>
            </a:fld>
            <a:endParaRPr lang="de-DE" dirty="0"/>
          </a:p>
        </p:txBody>
      </p:sp>
      <p:sp>
        <p:nvSpPr>
          <p:cNvPr id="5" name="Titel 4"/>
          <p:cNvSpPr>
            <a:spLocks noGrp="1"/>
          </p:cNvSpPr>
          <p:nvPr>
            <p:ph type="title"/>
          </p:nvPr>
        </p:nvSpPr>
        <p:spPr/>
        <p:txBody>
          <a:bodyPr/>
          <a:lstStyle/>
          <a:p>
            <a:r>
              <a:rPr lang="de-DE" dirty="0" smtClean="0"/>
              <a:t>ZUKÜNFTIGE LOHNABRECHNUNG MIT </a:t>
            </a:r>
            <a:r>
              <a:rPr lang="de-DE" cap="none" dirty="0" smtClean="0"/>
              <a:t>b</a:t>
            </a:r>
            <a:r>
              <a:rPr lang="de-DE" dirty="0" smtClean="0"/>
              <a:t>AV </a:t>
            </a:r>
            <a:endParaRPr lang="de-DE" sz="4000" b="1" dirty="0">
              <a:solidFill>
                <a:srgbClr val="FF0000"/>
              </a:solidFill>
            </a:endParaRPr>
          </a:p>
        </p:txBody>
      </p:sp>
      <p:pic>
        <p:nvPicPr>
          <p:cNvPr id="4" name="Grafik 3"/>
          <p:cNvPicPr>
            <a:picLocks noChangeAspect="1"/>
          </p:cNvPicPr>
          <p:nvPr/>
        </p:nvPicPr>
        <p:blipFill>
          <a:blip r:embed="rId2"/>
          <a:stretch>
            <a:fillRect/>
          </a:stretch>
        </p:blipFill>
        <p:spPr>
          <a:xfrm>
            <a:off x="1420810" y="1666524"/>
            <a:ext cx="8201025" cy="4714875"/>
          </a:xfrm>
          <a:prstGeom prst="rect">
            <a:avLst/>
          </a:prstGeom>
        </p:spPr>
      </p:pic>
      <p:pic>
        <p:nvPicPr>
          <p:cNvPr id="6" name="Grafik 5"/>
          <p:cNvPicPr>
            <a:picLocks noChangeAspect="1"/>
          </p:cNvPicPr>
          <p:nvPr/>
        </p:nvPicPr>
        <p:blipFill>
          <a:blip r:embed="rId3"/>
          <a:stretch>
            <a:fillRect/>
          </a:stretch>
        </p:blipFill>
        <p:spPr>
          <a:xfrm>
            <a:off x="6753845" y="6352156"/>
            <a:ext cx="3057525" cy="314325"/>
          </a:xfrm>
          <a:prstGeom prst="rect">
            <a:avLst/>
          </a:prstGeom>
        </p:spPr>
      </p:pic>
    </p:spTree>
    <p:extLst>
      <p:ext uri="{BB962C8B-B14F-4D97-AF65-F5344CB8AC3E}">
        <p14:creationId xmlns:p14="http://schemas.microsoft.com/office/powerpoint/2010/main" val="1812743367"/>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112</a:t>
            </a:fld>
            <a:endParaRPr lang="de-DE" dirty="0"/>
          </a:p>
        </p:txBody>
      </p:sp>
      <p:sp>
        <p:nvSpPr>
          <p:cNvPr id="6" name="Titel 5"/>
          <p:cNvSpPr>
            <a:spLocks noGrp="1"/>
          </p:cNvSpPr>
          <p:nvPr>
            <p:ph type="title"/>
          </p:nvPr>
        </p:nvSpPr>
        <p:spPr>
          <a:noFill/>
          <a:ln>
            <a:noFill/>
          </a:ln>
        </p:spPr>
        <p:txBody>
          <a:bodyPr/>
          <a:lstStyle/>
          <a:p>
            <a:r>
              <a:rPr lang="de-DE" cap="none" dirty="0"/>
              <a:t>b</a:t>
            </a:r>
            <a:r>
              <a:rPr lang="de-DE" dirty="0" smtClean="0"/>
              <a:t>AV LOHNT SICH</a:t>
            </a:r>
            <a:br>
              <a:rPr lang="de-DE" dirty="0" smtClean="0"/>
            </a:br>
            <a:r>
              <a:rPr lang="de-DE" dirty="0" smtClean="0"/>
              <a:t>VERGLEICH </a:t>
            </a:r>
            <a:r>
              <a:rPr lang="de-DE" cap="none" dirty="0" smtClean="0"/>
              <a:t>b</a:t>
            </a:r>
            <a:r>
              <a:rPr lang="de-DE" dirty="0" smtClean="0"/>
              <a:t>AV VS. PRIVATE </a:t>
            </a:r>
            <a:r>
              <a:rPr lang="de-DE" dirty="0" err="1" smtClean="0"/>
              <a:t>ALTERSVorsorge</a:t>
            </a:r>
            <a:endParaRPr lang="de-DE" sz="3200" b="1" dirty="0"/>
          </a:p>
        </p:txBody>
      </p:sp>
      <p:sp>
        <p:nvSpPr>
          <p:cNvPr id="9" name="Textplatzhalter 8"/>
          <p:cNvSpPr>
            <a:spLocks noGrp="1"/>
          </p:cNvSpPr>
          <p:nvPr>
            <p:ph type="body" sz="half" idx="11"/>
          </p:nvPr>
        </p:nvSpPr>
        <p:spPr/>
        <p:txBody>
          <a:bodyPr/>
          <a:lstStyle/>
          <a:p>
            <a:r>
              <a:rPr lang="de-DE" dirty="0" smtClean="0"/>
              <a:t>30 </a:t>
            </a:r>
            <a:r>
              <a:rPr lang="de-DE" dirty="0"/>
              <a:t>J.; Bruttoeinkommen 3.000 €; </a:t>
            </a:r>
            <a:r>
              <a:rPr lang="de-DE" dirty="0" err="1"/>
              <a:t>StKl</a:t>
            </a:r>
            <a:r>
              <a:rPr lang="de-DE" dirty="0"/>
              <a:t> I; Kirchensteuerpflicht: ja; GKV-Zusatzbeitrag </a:t>
            </a:r>
            <a:r>
              <a:rPr lang="de-DE" dirty="0" smtClean="0"/>
              <a:t>2,9%; </a:t>
            </a:r>
            <a:r>
              <a:rPr lang="de-DE" dirty="0"/>
              <a:t>Bundesland Hamburg; Gesamtbeitrag 115 </a:t>
            </a:r>
            <a:r>
              <a:rPr lang="de-DE" dirty="0" smtClean="0"/>
              <a:t>€</a:t>
            </a:r>
            <a:endParaRPr lang="de-DE" dirty="0"/>
          </a:p>
        </p:txBody>
      </p:sp>
      <p:pic>
        <p:nvPicPr>
          <p:cNvPr id="3" name="Grafik 2"/>
          <p:cNvPicPr>
            <a:picLocks noChangeAspect="1"/>
          </p:cNvPicPr>
          <p:nvPr/>
        </p:nvPicPr>
        <p:blipFill>
          <a:blip r:embed="rId2"/>
          <a:stretch>
            <a:fillRect/>
          </a:stretch>
        </p:blipFill>
        <p:spPr>
          <a:xfrm>
            <a:off x="379560" y="1626916"/>
            <a:ext cx="10990805" cy="4301685"/>
          </a:xfrm>
          <a:prstGeom prst="rect">
            <a:avLst/>
          </a:prstGeom>
        </p:spPr>
      </p:pic>
    </p:spTree>
    <p:extLst>
      <p:ext uri="{BB962C8B-B14F-4D97-AF65-F5344CB8AC3E}">
        <p14:creationId xmlns:p14="http://schemas.microsoft.com/office/powerpoint/2010/main" val="947811307"/>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113</a:t>
            </a:fld>
            <a:endParaRPr lang="de-DE" dirty="0"/>
          </a:p>
        </p:txBody>
      </p:sp>
      <p:sp>
        <p:nvSpPr>
          <p:cNvPr id="6" name="Titel 5"/>
          <p:cNvSpPr>
            <a:spLocks noGrp="1"/>
          </p:cNvSpPr>
          <p:nvPr>
            <p:ph type="title"/>
          </p:nvPr>
        </p:nvSpPr>
        <p:spPr>
          <a:noFill/>
          <a:ln>
            <a:noFill/>
          </a:ln>
        </p:spPr>
        <p:txBody>
          <a:bodyPr/>
          <a:lstStyle/>
          <a:p>
            <a:r>
              <a:rPr lang="de-DE" cap="none" dirty="0" smtClean="0"/>
              <a:t>b</a:t>
            </a:r>
            <a:r>
              <a:rPr lang="de-DE" dirty="0" smtClean="0"/>
              <a:t>AV LOHNT SICH</a:t>
            </a:r>
            <a:br>
              <a:rPr lang="de-DE" dirty="0" smtClean="0"/>
            </a:br>
            <a:r>
              <a:rPr lang="de-DE" dirty="0" smtClean="0"/>
              <a:t>VERGLEICH </a:t>
            </a:r>
            <a:r>
              <a:rPr lang="de-DE" cap="none" dirty="0"/>
              <a:t>b</a:t>
            </a:r>
            <a:r>
              <a:rPr lang="de-DE" dirty="0" smtClean="0"/>
              <a:t>AV VS. PRIVATE </a:t>
            </a:r>
            <a:r>
              <a:rPr lang="de-DE" dirty="0" err="1" smtClean="0"/>
              <a:t>ALTERSVorsorge</a:t>
            </a:r>
            <a:endParaRPr lang="de-DE" sz="3200" b="1" dirty="0"/>
          </a:p>
        </p:txBody>
      </p:sp>
      <p:sp>
        <p:nvSpPr>
          <p:cNvPr id="9" name="Textplatzhalter 8"/>
          <p:cNvSpPr>
            <a:spLocks noGrp="1"/>
          </p:cNvSpPr>
          <p:nvPr>
            <p:ph type="body" sz="half" idx="11"/>
          </p:nvPr>
        </p:nvSpPr>
        <p:spPr/>
        <p:txBody>
          <a:bodyPr/>
          <a:lstStyle/>
          <a:p>
            <a:r>
              <a:rPr lang="de-DE" dirty="0" smtClean="0"/>
              <a:t>30 </a:t>
            </a:r>
            <a:r>
              <a:rPr lang="de-DE" dirty="0"/>
              <a:t>J.; Bruttoeinkommen 3.000 €; </a:t>
            </a:r>
            <a:r>
              <a:rPr lang="de-DE" dirty="0" err="1"/>
              <a:t>StKl</a:t>
            </a:r>
            <a:r>
              <a:rPr lang="de-DE" dirty="0"/>
              <a:t> I; Kirchensteuerpflicht: ja; GKV-Zusatzbeitrag </a:t>
            </a:r>
            <a:r>
              <a:rPr lang="de-DE" dirty="0" smtClean="0"/>
              <a:t>2,9 %; </a:t>
            </a:r>
            <a:r>
              <a:rPr lang="de-DE" dirty="0"/>
              <a:t>Bundesland Hamburg; Gesamtbeitrag 115 </a:t>
            </a:r>
            <a:r>
              <a:rPr lang="de-DE" dirty="0" smtClean="0"/>
              <a:t>€</a:t>
            </a:r>
            <a:endParaRPr lang="de-DE" dirty="0"/>
          </a:p>
        </p:txBody>
      </p:sp>
      <p:pic>
        <p:nvPicPr>
          <p:cNvPr id="4" name="Grafik 3"/>
          <p:cNvPicPr>
            <a:picLocks noChangeAspect="1"/>
          </p:cNvPicPr>
          <p:nvPr/>
        </p:nvPicPr>
        <p:blipFill>
          <a:blip r:embed="rId2"/>
          <a:stretch>
            <a:fillRect/>
          </a:stretch>
        </p:blipFill>
        <p:spPr>
          <a:xfrm>
            <a:off x="458239" y="1673353"/>
            <a:ext cx="10876565" cy="4624427"/>
          </a:xfrm>
          <a:prstGeom prst="rect">
            <a:avLst/>
          </a:prstGeom>
        </p:spPr>
      </p:pic>
    </p:spTree>
    <p:extLst>
      <p:ext uri="{BB962C8B-B14F-4D97-AF65-F5344CB8AC3E}">
        <p14:creationId xmlns:p14="http://schemas.microsoft.com/office/powerpoint/2010/main" val="2513756529"/>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114</a:t>
            </a:fld>
            <a:endParaRPr lang="de-DE" dirty="0"/>
          </a:p>
        </p:txBody>
      </p:sp>
      <p:sp>
        <p:nvSpPr>
          <p:cNvPr id="4" name="Bildplatzhalter 3"/>
          <p:cNvSpPr>
            <a:spLocks noGrp="1"/>
          </p:cNvSpPr>
          <p:nvPr>
            <p:ph type="pic" idx="1"/>
          </p:nvPr>
        </p:nvSpPr>
        <p:spPr/>
      </p:sp>
      <p:sp>
        <p:nvSpPr>
          <p:cNvPr id="3" name="Titel 2"/>
          <p:cNvSpPr>
            <a:spLocks noGrp="1"/>
          </p:cNvSpPr>
          <p:nvPr>
            <p:ph type="title"/>
          </p:nvPr>
        </p:nvSpPr>
        <p:spPr/>
        <p:txBody>
          <a:bodyPr/>
          <a:lstStyle/>
          <a:p>
            <a:r>
              <a:rPr lang="de-DE" dirty="0" smtClean="0"/>
              <a:t>Betriebliches </a:t>
            </a:r>
            <a:r>
              <a:rPr lang="de-DE" dirty="0" err="1" smtClean="0"/>
              <a:t>GEsundheitsmanagement</a:t>
            </a:r>
            <a:endParaRPr lang="de-DE" dirty="0"/>
          </a:p>
        </p:txBody>
      </p:sp>
      <p:sp>
        <p:nvSpPr>
          <p:cNvPr id="9" name="Inhaltsplatzhalter 2">
            <a:extLst/>
          </p:cNvPr>
          <p:cNvSpPr txBox="1">
            <a:spLocks/>
          </p:cNvSpPr>
          <p:nvPr/>
        </p:nvSpPr>
        <p:spPr>
          <a:xfrm>
            <a:off x="5228719" y="5120678"/>
            <a:ext cx="8825632" cy="9638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altLang="de-DE" sz="2400" b="1" dirty="0" smtClean="0">
                <a:solidFill>
                  <a:srgbClr val="1D2D4B"/>
                </a:solidFill>
              </a:rPr>
              <a:t>Mitarbeitergesundheit als innovativer </a:t>
            </a:r>
            <a:br>
              <a:rPr lang="de-DE" altLang="de-DE" sz="2400" b="1" dirty="0" smtClean="0">
                <a:solidFill>
                  <a:srgbClr val="1D2D4B"/>
                </a:solidFill>
              </a:rPr>
            </a:br>
            <a:r>
              <a:rPr lang="de-DE" altLang="de-DE" sz="2400" b="1" dirty="0" smtClean="0">
                <a:solidFill>
                  <a:srgbClr val="1D2D4B"/>
                </a:solidFill>
              </a:rPr>
              <a:t>Erfolgsfaktor für Ihr Unternehmen</a:t>
            </a:r>
            <a:endParaRPr lang="de-DE" altLang="de-DE" sz="2400" b="1" dirty="0">
              <a:solidFill>
                <a:srgbClr val="1D2D4B"/>
              </a:solidFill>
            </a:endParaRPr>
          </a:p>
        </p:txBody>
      </p:sp>
      <p:pic>
        <p:nvPicPr>
          <p:cNvPr id="10" name="Bild 3"/>
          <p:cNvPicPr>
            <a:picLocks noChangeAspect="1"/>
          </p:cNvPicPr>
          <p:nvPr/>
        </p:nvPicPr>
        <p:blipFill rotWithShape="1">
          <a:blip r:embed="rId2">
            <a:extLst>
              <a:ext uri="{28A0092B-C50C-407E-A947-70E740481C1C}">
                <a14:useLocalDpi xmlns:a14="http://schemas.microsoft.com/office/drawing/2010/main" val="0"/>
              </a:ext>
            </a:extLst>
          </a:blip>
          <a:srcRect l="63737" t="21832" r="4680" b="30246"/>
          <a:stretch/>
        </p:blipFill>
        <p:spPr bwMode="auto">
          <a:xfrm>
            <a:off x="470189" y="1818786"/>
            <a:ext cx="4195244" cy="47741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1599412"/>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2" cstate="print">
            <a:extLst>
              <a:ext uri="{28A0092B-C50C-407E-A947-70E740481C1C}">
                <a14:useLocalDpi xmlns:a14="http://schemas.microsoft.com/office/drawing/2010/main" val="0"/>
              </a:ext>
            </a:extLst>
          </a:blip>
          <a:srcRect l="-69" t="33317" r="69" b="210"/>
          <a:stretch/>
        </p:blipFill>
        <p:spPr>
          <a:xfrm>
            <a:off x="-8466" y="1490133"/>
            <a:ext cx="12200466" cy="5367867"/>
          </a:xfrm>
          <a:prstGeom prst="rect">
            <a:avLst/>
          </a:prstGeom>
        </p:spPr>
      </p:pic>
      <p:sp>
        <p:nvSpPr>
          <p:cNvPr id="3" name="Foliennummernplatzhalter 2"/>
          <p:cNvSpPr>
            <a:spLocks noGrp="1"/>
          </p:cNvSpPr>
          <p:nvPr>
            <p:ph type="sldNum" sz="quarter" idx="4"/>
          </p:nvPr>
        </p:nvSpPr>
        <p:spPr/>
        <p:txBody>
          <a:bodyPr/>
          <a:lstStyle/>
          <a:p>
            <a:fld id="{EA952CFE-AF4B-4BE9-B2E2-E1420D3F9B32}" type="slidenum">
              <a:rPr lang="de-DE" smtClean="0"/>
              <a:pPr/>
              <a:t>115</a:t>
            </a:fld>
            <a:endParaRPr lang="de-DE" dirty="0"/>
          </a:p>
        </p:txBody>
      </p:sp>
      <p:sp>
        <p:nvSpPr>
          <p:cNvPr id="5" name="Rechteck 4"/>
          <p:cNvSpPr/>
          <p:nvPr/>
        </p:nvSpPr>
        <p:spPr>
          <a:xfrm>
            <a:off x="4632113" y="2306426"/>
            <a:ext cx="2730500" cy="935568"/>
          </a:xfrm>
          <a:prstGeom prst="rect">
            <a:avLst/>
          </a:prstGeom>
          <a:solidFill>
            <a:schemeClr val="bg1">
              <a:alpha val="8196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hteck 5"/>
          <p:cNvSpPr/>
          <p:nvPr/>
        </p:nvSpPr>
        <p:spPr>
          <a:xfrm>
            <a:off x="4950489" y="2561059"/>
            <a:ext cx="2416813" cy="461665"/>
          </a:xfrm>
          <a:prstGeom prst="rect">
            <a:avLst/>
          </a:prstGeom>
          <a:noFill/>
        </p:spPr>
        <p:txBody>
          <a:bodyPr wrap="square">
            <a:spAutoFit/>
          </a:bodyPr>
          <a:lstStyle/>
          <a:p>
            <a:r>
              <a:rPr lang="de-DE" sz="2400" dirty="0">
                <a:solidFill>
                  <a:schemeClr val="tx2"/>
                </a:solidFill>
              </a:rPr>
              <a:t>VWL und </a:t>
            </a:r>
            <a:r>
              <a:rPr lang="de-DE" sz="2400" dirty="0" err="1">
                <a:solidFill>
                  <a:schemeClr val="tx2"/>
                </a:solidFill>
              </a:rPr>
              <a:t>bAV</a:t>
            </a:r>
            <a:endParaRPr lang="de-DE" sz="2400" dirty="0">
              <a:solidFill>
                <a:schemeClr val="tx2"/>
              </a:solidFill>
            </a:endParaRPr>
          </a:p>
        </p:txBody>
      </p:sp>
    </p:spTree>
    <p:extLst>
      <p:ext uri="{BB962C8B-B14F-4D97-AF65-F5344CB8AC3E}">
        <p14:creationId xmlns:p14="http://schemas.microsoft.com/office/powerpoint/2010/main" val="1720424436"/>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
          </p:nvPr>
        </p:nvSpPr>
        <p:spPr/>
        <p:txBody>
          <a:bodyPr/>
          <a:lstStyle/>
          <a:p>
            <a:fld id="{EA952CFE-AF4B-4BE9-B2E2-E1420D3F9B32}" type="slidenum">
              <a:rPr lang="de-DE" smtClean="0"/>
              <a:pPr/>
              <a:t>116</a:t>
            </a:fld>
            <a:endParaRPr lang="de-DE" dirty="0"/>
          </a:p>
        </p:txBody>
      </p:sp>
      <p:sp>
        <p:nvSpPr>
          <p:cNvPr id="2" name="Textplatzhalter 1"/>
          <p:cNvSpPr>
            <a:spLocks noGrp="1"/>
          </p:cNvSpPr>
          <p:nvPr>
            <p:ph type="body" sz="half" idx="2"/>
          </p:nvPr>
        </p:nvSpPr>
        <p:spPr/>
        <p:txBody>
          <a:bodyPr/>
          <a:lstStyle/>
          <a:p>
            <a:endParaRPr lang="de-DE"/>
          </a:p>
        </p:txBody>
      </p:sp>
      <p:sp>
        <p:nvSpPr>
          <p:cNvPr id="5" name="Titel 4"/>
          <p:cNvSpPr>
            <a:spLocks noGrp="1"/>
          </p:cNvSpPr>
          <p:nvPr>
            <p:ph type="title"/>
          </p:nvPr>
        </p:nvSpPr>
        <p:spPr/>
        <p:txBody>
          <a:bodyPr/>
          <a:lstStyle/>
          <a:p>
            <a:r>
              <a:rPr lang="de-DE" cap="none" dirty="0" smtClean="0">
                <a:solidFill>
                  <a:schemeClr val="tx2"/>
                </a:solidFill>
              </a:rPr>
              <a:t>b</a:t>
            </a:r>
            <a:r>
              <a:rPr lang="de-DE" dirty="0" smtClean="0">
                <a:solidFill>
                  <a:schemeClr val="tx2"/>
                </a:solidFill>
              </a:rPr>
              <a:t>AV </a:t>
            </a:r>
            <a:r>
              <a:rPr lang="de-DE" dirty="0">
                <a:solidFill>
                  <a:schemeClr val="tx2"/>
                </a:solidFill>
              </a:rPr>
              <a:t>statt VWL -</a:t>
            </a:r>
            <a:r>
              <a:rPr lang="de-DE" dirty="0" smtClean="0">
                <a:solidFill>
                  <a:schemeClr val="tx2"/>
                </a:solidFill>
              </a:rPr>
              <a:t> gleiches </a:t>
            </a:r>
            <a:r>
              <a:rPr lang="de-DE" dirty="0">
                <a:solidFill>
                  <a:schemeClr val="tx2"/>
                </a:solidFill>
              </a:rPr>
              <a:t>Netto, hohe </a:t>
            </a:r>
            <a:r>
              <a:rPr lang="de-DE" dirty="0" smtClean="0">
                <a:solidFill>
                  <a:schemeClr val="tx2"/>
                </a:solidFill>
              </a:rPr>
              <a:t>Rente</a:t>
            </a:r>
            <a:endParaRPr lang="de-DE" dirty="0">
              <a:solidFill>
                <a:schemeClr val="tx2"/>
              </a:solidFill>
            </a:endParaRPr>
          </a:p>
        </p:txBody>
      </p:sp>
      <p:grpSp>
        <p:nvGrpSpPr>
          <p:cNvPr id="7" name="Gruppieren 6"/>
          <p:cNvGrpSpPr/>
          <p:nvPr/>
        </p:nvGrpSpPr>
        <p:grpSpPr>
          <a:xfrm>
            <a:off x="0" y="1478280"/>
            <a:ext cx="12192000" cy="5379720"/>
            <a:chOff x="0" y="1478280"/>
            <a:chExt cx="12192000" cy="5379720"/>
          </a:xfrm>
        </p:grpSpPr>
        <p:pic>
          <p:nvPicPr>
            <p:cNvPr id="8" name="Grafik 7"/>
            <p:cNvPicPr>
              <a:picLocks noChangeAspect="1"/>
            </p:cNvPicPr>
            <p:nvPr/>
          </p:nvPicPr>
          <p:blipFill>
            <a:blip r:embed="rId2"/>
            <a:stretch>
              <a:fillRect/>
            </a:stretch>
          </p:blipFill>
          <p:spPr>
            <a:xfrm>
              <a:off x="0" y="1478280"/>
              <a:ext cx="12192000" cy="5379720"/>
            </a:xfrm>
            <a:prstGeom prst="rect">
              <a:avLst/>
            </a:prstGeom>
          </p:spPr>
        </p:pic>
        <p:sp>
          <p:nvSpPr>
            <p:cNvPr id="4" name="Ellipse 3"/>
            <p:cNvSpPr/>
            <p:nvPr/>
          </p:nvSpPr>
          <p:spPr>
            <a:xfrm>
              <a:off x="479425" y="2926081"/>
              <a:ext cx="2106295" cy="2032000"/>
            </a:xfrm>
            <a:prstGeom prst="ellipse">
              <a:avLst/>
            </a:prstGeom>
            <a:solidFill>
              <a:srgbClr val="1D2D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p:cNvSpPr/>
            <p:nvPr/>
          </p:nvSpPr>
          <p:spPr>
            <a:xfrm>
              <a:off x="725170" y="3483094"/>
              <a:ext cx="1653017" cy="707886"/>
            </a:xfrm>
            <a:prstGeom prst="rect">
              <a:avLst/>
            </a:prstGeom>
          </p:spPr>
          <p:txBody>
            <a:bodyPr wrap="none">
              <a:spAutoFit/>
            </a:bodyPr>
            <a:lstStyle/>
            <a:p>
              <a:r>
                <a:rPr lang="de-DE" altLang="de-DE" sz="2000" b="1" dirty="0" smtClean="0">
                  <a:solidFill>
                    <a:schemeClr val="bg1"/>
                  </a:solidFill>
                </a:rPr>
                <a:t>Nicht NEU –</a:t>
              </a:r>
            </a:p>
            <a:p>
              <a:r>
                <a:rPr lang="de-DE" sz="2000" b="1" dirty="0">
                  <a:solidFill>
                    <a:schemeClr val="bg1"/>
                  </a:solidFill>
                </a:rPr>
                <a:t>a</a:t>
              </a:r>
              <a:r>
                <a:rPr lang="de-DE" sz="2000" b="1" dirty="0" smtClean="0">
                  <a:solidFill>
                    <a:schemeClr val="bg1"/>
                  </a:solidFill>
                </a:rPr>
                <a:t>ber aktuell</a:t>
              </a:r>
              <a:endParaRPr lang="de-DE" sz="2000" dirty="0">
                <a:solidFill>
                  <a:schemeClr val="bg1"/>
                </a:solidFill>
              </a:endParaRPr>
            </a:p>
          </p:txBody>
        </p:sp>
      </p:grpSp>
    </p:spTree>
    <p:extLst>
      <p:ext uri="{BB962C8B-B14F-4D97-AF65-F5344CB8AC3E}">
        <p14:creationId xmlns:p14="http://schemas.microsoft.com/office/powerpoint/2010/main" val="1175586857"/>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platzhalter 9"/>
          <p:cNvSpPr>
            <a:spLocks noGrp="1"/>
          </p:cNvSpPr>
          <p:nvPr>
            <p:ph type="body" sz="half" idx="2"/>
          </p:nvPr>
        </p:nvSpPr>
        <p:spPr/>
        <p:txBody>
          <a:bodyPr/>
          <a:lstStyle/>
          <a:p>
            <a:endParaRPr lang="de-DE" dirty="0" smtClean="0"/>
          </a:p>
          <a:p>
            <a:endParaRPr lang="de-DE" dirty="0"/>
          </a:p>
          <a:p>
            <a:pPr algn="just"/>
            <a:r>
              <a:rPr lang="de-DE" dirty="0" smtClean="0"/>
              <a:t>Ursprünglich </a:t>
            </a:r>
            <a:r>
              <a:rPr lang="de-DE" b="1" dirty="0"/>
              <a:t>(in den 70er Jahren des letzten Jahrhunderts) </a:t>
            </a:r>
            <a:r>
              <a:rPr lang="de-DE" dirty="0"/>
              <a:t>waren die VWL dafür gedacht, Vermögen zu bilden. Vermögenspolitisch war dies interessant, da erstmals eine Abkehr vom Prinzip der Steuer- und Sozialabgabenbegünstigung erfolgte und eine Hinwendung zur Gewährung einer Prämie innerhalb bestimmter Einkommensgrenzen. Somit erlangten die VWL als eigene Komponente im Gehaltsgefüge Bedeutung.</a:t>
            </a:r>
          </a:p>
          <a:p>
            <a:pPr algn="just"/>
            <a:endParaRPr lang="de-DE" dirty="0" smtClean="0"/>
          </a:p>
          <a:p>
            <a:pPr algn="just"/>
            <a:endParaRPr lang="de-DE" dirty="0"/>
          </a:p>
          <a:p>
            <a:pPr algn="just"/>
            <a:r>
              <a:rPr lang="de-DE" dirty="0"/>
              <a:t>Vielen Arbeitnehmern ist jedoch </a:t>
            </a:r>
            <a:r>
              <a:rPr lang="de-DE" b="1" dirty="0"/>
              <a:t>nicht bewusst, </a:t>
            </a:r>
            <a:r>
              <a:rPr lang="de-DE" dirty="0"/>
              <a:t>dass von den VWL die Lohnsteuer und die Sozialabgaben abgezogen werden und damit tatsächlich </a:t>
            </a:r>
            <a:r>
              <a:rPr lang="de-DE" b="1" dirty="0"/>
              <a:t>nur ca. 53 % </a:t>
            </a:r>
            <a:r>
              <a:rPr lang="de-DE" dirty="0"/>
              <a:t>als Sparbetrag bei ihnen ankommt. Was also das Finanzamt und die Sozialversicherung von dem Bonus des Arbeitgebers einbehalten, muss der Arbeitnehmer von seinem monatlichen Nettoverdienst </a:t>
            </a:r>
            <a:r>
              <a:rPr lang="de-DE" b="1" dirty="0"/>
              <a:t>aus eigener Tasche ausgleichen.</a:t>
            </a:r>
          </a:p>
          <a:p>
            <a:endParaRPr lang="de-DE" dirty="0" smtClean="0"/>
          </a:p>
        </p:txBody>
      </p:sp>
      <p:sp>
        <p:nvSpPr>
          <p:cNvPr id="7" name="Titel 6"/>
          <p:cNvSpPr>
            <a:spLocks noGrp="1"/>
          </p:cNvSpPr>
          <p:nvPr>
            <p:ph type="title"/>
          </p:nvPr>
        </p:nvSpPr>
        <p:spPr>
          <a:xfrm>
            <a:off x="365475" y="164707"/>
            <a:ext cx="10270775" cy="1325563"/>
          </a:xfrm>
        </p:spPr>
        <p:txBody>
          <a:bodyPr anchor="t"/>
          <a:lstStyle/>
          <a:p>
            <a:r>
              <a:rPr lang="de-DE" dirty="0" smtClean="0"/>
              <a:t/>
            </a:r>
            <a:br>
              <a:rPr lang="de-DE" dirty="0" smtClean="0"/>
            </a:br>
            <a:r>
              <a:rPr lang="de-DE" dirty="0" smtClean="0"/>
              <a:t>Vermögenswirksame Leistungen (VWL) </a:t>
            </a:r>
            <a:br>
              <a:rPr lang="de-DE" dirty="0" smtClean="0"/>
            </a:br>
            <a:r>
              <a:rPr lang="de-DE" dirty="0" smtClean="0"/>
              <a:t>versus Betriebliche Altersversorgung (</a:t>
            </a:r>
            <a:r>
              <a:rPr lang="de-DE" cap="none" dirty="0" smtClean="0"/>
              <a:t>b</a:t>
            </a:r>
            <a:r>
              <a:rPr lang="de-DE" dirty="0" smtClean="0"/>
              <a:t>AV)</a:t>
            </a:r>
            <a:endParaRPr lang="de-DE" dirty="0"/>
          </a:p>
        </p:txBody>
      </p:sp>
      <p:sp>
        <p:nvSpPr>
          <p:cNvPr id="8" name="Textfeld 7"/>
          <p:cNvSpPr txBox="1"/>
          <p:nvPr/>
        </p:nvSpPr>
        <p:spPr>
          <a:xfrm>
            <a:off x="578518" y="1715091"/>
            <a:ext cx="678391" cy="1107996"/>
          </a:xfrm>
          <a:prstGeom prst="rect">
            <a:avLst/>
          </a:prstGeom>
          <a:noFill/>
        </p:spPr>
        <p:txBody>
          <a:bodyPr wrap="none" rtlCol="0">
            <a:spAutoFit/>
          </a:bodyPr>
          <a:lstStyle/>
          <a:p>
            <a:r>
              <a:rPr lang="de-DE" sz="6600" b="1" dirty="0">
                <a:solidFill>
                  <a:srgbClr val="006950"/>
                </a:solidFill>
              </a:rPr>
              <a:t>+</a:t>
            </a:r>
          </a:p>
        </p:txBody>
      </p:sp>
      <p:sp>
        <p:nvSpPr>
          <p:cNvPr id="11" name="Textfeld 10"/>
          <p:cNvSpPr txBox="1"/>
          <p:nvPr/>
        </p:nvSpPr>
        <p:spPr>
          <a:xfrm>
            <a:off x="647443" y="3645356"/>
            <a:ext cx="392317" cy="1107996"/>
          </a:xfrm>
          <a:prstGeom prst="rect">
            <a:avLst/>
          </a:prstGeom>
          <a:noFill/>
        </p:spPr>
        <p:txBody>
          <a:bodyPr wrap="square" rtlCol="0">
            <a:spAutoFit/>
          </a:bodyPr>
          <a:lstStyle/>
          <a:p>
            <a:r>
              <a:rPr lang="de-DE" sz="6600" b="1" dirty="0" smtClean="0">
                <a:solidFill>
                  <a:srgbClr val="C60000"/>
                </a:solidFill>
              </a:rPr>
              <a:t>_</a:t>
            </a:r>
            <a:endParaRPr lang="de-DE" sz="6600" b="1" dirty="0">
              <a:solidFill>
                <a:srgbClr val="C60000"/>
              </a:solidFill>
            </a:endParaRPr>
          </a:p>
        </p:txBody>
      </p:sp>
    </p:spTree>
    <p:extLst>
      <p:ext uri="{BB962C8B-B14F-4D97-AF65-F5344CB8AC3E}">
        <p14:creationId xmlns:p14="http://schemas.microsoft.com/office/powerpoint/2010/main" val="39416036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de-DE" dirty="0" smtClean="0"/>
              <a:t>Vermögenswirksame Leistungen (VWL) </a:t>
            </a:r>
            <a:br>
              <a:rPr lang="de-DE" dirty="0" smtClean="0"/>
            </a:br>
            <a:r>
              <a:rPr lang="de-DE" dirty="0" smtClean="0"/>
              <a:t>versus Betriebliche Altersversorgung (</a:t>
            </a:r>
            <a:r>
              <a:rPr lang="de-DE" cap="none" dirty="0" smtClean="0"/>
              <a:t>b</a:t>
            </a:r>
            <a:r>
              <a:rPr lang="de-DE" dirty="0" smtClean="0"/>
              <a:t>AV)</a:t>
            </a:r>
            <a:endParaRPr lang="de-DE" dirty="0"/>
          </a:p>
        </p:txBody>
      </p:sp>
      <p:sp>
        <p:nvSpPr>
          <p:cNvPr id="11" name="Textfeld 10"/>
          <p:cNvSpPr txBox="1"/>
          <p:nvPr/>
        </p:nvSpPr>
        <p:spPr>
          <a:xfrm>
            <a:off x="9353918" y="3681196"/>
            <a:ext cx="2358657" cy="1384995"/>
          </a:xfrm>
          <a:prstGeom prst="rect">
            <a:avLst/>
          </a:prstGeom>
          <a:noFill/>
        </p:spPr>
        <p:txBody>
          <a:bodyPr wrap="square" rtlCol="0">
            <a:spAutoFit/>
          </a:bodyPr>
          <a:lstStyle/>
          <a:p>
            <a:r>
              <a:rPr lang="de-DE" sz="1400" dirty="0" smtClean="0">
                <a:solidFill>
                  <a:srgbClr val="1D2D4B"/>
                </a:solidFill>
              </a:rPr>
              <a:t>Durch die Maßnahme ergibt sich eine Netto-Belastung von </a:t>
            </a:r>
            <a:r>
              <a:rPr lang="de-DE" sz="1400" b="1" dirty="0" smtClean="0">
                <a:solidFill>
                  <a:srgbClr val="1D2D4B"/>
                </a:solidFill>
              </a:rPr>
              <a:t>18,94 € </a:t>
            </a:r>
            <a:r>
              <a:rPr lang="de-DE" sz="1400" dirty="0" smtClean="0">
                <a:solidFill>
                  <a:srgbClr val="1D2D4B"/>
                </a:solidFill>
              </a:rPr>
              <a:t>für den Mitarbeiter bzw. von </a:t>
            </a:r>
            <a:br>
              <a:rPr lang="de-DE" sz="1400" dirty="0" smtClean="0">
                <a:solidFill>
                  <a:srgbClr val="1D2D4B"/>
                </a:solidFill>
              </a:rPr>
            </a:br>
            <a:r>
              <a:rPr lang="de-DE" sz="1400" b="1" dirty="0" smtClean="0">
                <a:solidFill>
                  <a:srgbClr val="1D2D4B"/>
                </a:solidFill>
              </a:rPr>
              <a:t>40 € VWL</a:t>
            </a:r>
            <a:r>
              <a:rPr lang="de-DE" sz="1400" dirty="0" smtClean="0">
                <a:solidFill>
                  <a:srgbClr val="1D2D4B"/>
                </a:solidFill>
              </a:rPr>
              <a:t> bleiben ihm nur </a:t>
            </a:r>
            <a:r>
              <a:rPr lang="de-DE" sz="1400" b="1" dirty="0" smtClean="0">
                <a:solidFill>
                  <a:srgbClr val="1D2D4B"/>
                </a:solidFill>
              </a:rPr>
              <a:t>21,06 €</a:t>
            </a:r>
            <a:r>
              <a:rPr lang="de-DE" sz="1400" dirty="0" smtClean="0">
                <a:solidFill>
                  <a:srgbClr val="1D2D4B"/>
                </a:solidFill>
              </a:rPr>
              <a:t> übrig</a:t>
            </a:r>
            <a:endParaRPr lang="de-DE" sz="1400" dirty="0">
              <a:solidFill>
                <a:srgbClr val="1D2D4B"/>
              </a:solidFill>
            </a:endParaRPr>
          </a:p>
        </p:txBody>
      </p:sp>
      <p:graphicFrame>
        <p:nvGraphicFramePr>
          <p:cNvPr id="15" name="Tabelle 14"/>
          <p:cNvGraphicFramePr>
            <a:graphicFrameLocks noGrp="1"/>
          </p:cNvGraphicFramePr>
          <p:nvPr>
            <p:extLst>
              <p:ext uri="{D42A27DB-BD31-4B8C-83A1-F6EECF244321}">
                <p14:modId xmlns:p14="http://schemas.microsoft.com/office/powerpoint/2010/main" val="962094592"/>
              </p:ext>
            </p:extLst>
          </p:nvPr>
        </p:nvGraphicFramePr>
        <p:xfrm>
          <a:off x="479425" y="2193290"/>
          <a:ext cx="8005244" cy="4404360"/>
        </p:xfrm>
        <a:graphic>
          <a:graphicData uri="http://schemas.openxmlformats.org/drawingml/2006/table">
            <a:tbl>
              <a:tblPr firstRow="1" bandRow="1">
                <a:tableStyleId>{5C22544A-7EE6-4342-B048-85BDC9FD1C3A}</a:tableStyleId>
              </a:tblPr>
              <a:tblGrid>
                <a:gridCol w="3495159"/>
                <a:gridCol w="3050473"/>
                <a:gridCol w="1459612"/>
              </a:tblGrid>
              <a:tr h="244446">
                <a:tc>
                  <a:txBody>
                    <a:bodyPr/>
                    <a:lstStyle/>
                    <a:p>
                      <a:r>
                        <a:rPr lang="de-DE" sz="1100" dirty="0" smtClean="0">
                          <a:solidFill>
                            <a:schemeClr val="tx2"/>
                          </a:solidFill>
                        </a:rPr>
                        <a:t>Monatliches Bruttogehalt</a:t>
                      </a:r>
                      <a:endParaRPr lang="de-DE" sz="1100" dirty="0">
                        <a:solidFill>
                          <a:schemeClr val="tx2"/>
                        </a:solidFill>
                      </a:endParaRPr>
                    </a:p>
                  </a:txBody>
                  <a:tcPr>
                    <a:solidFill>
                      <a:srgbClr val="E7ECEF"/>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dirty="0" smtClean="0">
                          <a:solidFill>
                            <a:schemeClr val="tx2"/>
                          </a:solidFill>
                        </a:rPr>
                        <a:t>2.500,00 </a:t>
                      </a:r>
                      <a:r>
                        <a:rPr lang="de-DE" sz="1100" b="1" dirty="0" smtClean="0">
                          <a:solidFill>
                            <a:schemeClr val="tx2"/>
                          </a:solidFill>
                          <a:cs typeface="Arial" charset="0"/>
                        </a:rPr>
                        <a:t>€</a:t>
                      </a:r>
                      <a:endParaRPr lang="de-DE" sz="1100" dirty="0">
                        <a:solidFill>
                          <a:schemeClr val="tx2"/>
                        </a:solidFill>
                      </a:endParaRPr>
                    </a:p>
                  </a:txBody>
                  <a:tcPr>
                    <a:solidFill>
                      <a:srgbClr val="E7ECEF"/>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dirty="0" smtClean="0">
                          <a:solidFill>
                            <a:schemeClr val="tx2"/>
                          </a:solidFill>
                        </a:rPr>
                        <a:t>2.540,00 </a:t>
                      </a:r>
                      <a:r>
                        <a:rPr lang="de-DE" sz="1100" b="1" dirty="0" smtClean="0">
                          <a:solidFill>
                            <a:schemeClr val="tx2"/>
                          </a:solidFill>
                          <a:cs typeface="Arial" charset="0"/>
                        </a:rPr>
                        <a:t>€</a:t>
                      </a:r>
                      <a:endParaRPr lang="de-DE" sz="1100" dirty="0">
                        <a:solidFill>
                          <a:schemeClr val="tx2"/>
                        </a:solidFill>
                      </a:endParaRPr>
                    </a:p>
                  </a:txBody>
                  <a:tcPr>
                    <a:solidFill>
                      <a:srgbClr val="E7ECEF"/>
                    </a:solidFill>
                  </a:tcPr>
                </a:tc>
              </a:tr>
              <a:tr h="244446">
                <a:tc>
                  <a:txBody>
                    <a:bodyPr/>
                    <a:lstStyle/>
                    <a:p>
                      <a:r>
                        <a:rPr lang="de-DE" sz="1100" dirty="0" smtClean="0">
                          <a:solidFill>
                            <a:schemeClr val="tx2"/>
                          </a:solidFill>
                        </a:rPr>
                        <a:t>VWL Arbeitgeber</a:t>
                      </a:r>
                      <a:r>
                        <a:rPr lang="de-DE" sz="1100" baseline="0" dirty="0" smtClean="0">
                          <a:solidFill>
                            <a:schemeClr val="tx2"/>
                          </a:solidFill>
                        </a:rPr>
                        <a:t> </a:t>
                      </a:r>
                      <a:endParaRPr lang="de-DE" sz="1100" dirty="0">
                        <a:solidFill>
                          <a:schemeClr val="tx2"/>
                        </a:solidFill>
                      </a:endParaRPr>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0,00 </a:t>
                      </a:r>
                      <a:r>
                        <a:rPr lang="de-DE" sz="1100" b="0" dirty="0" smtClean="0">
                          <a:solidFill>
                            <a:schemeClr val="tx2"/>
                          </a:solidFill>
                          <a:cs typeface="Arial" charset="0"/>
                        </a:rPr>
                        <a:t>€</a:t>
                      </a:r>
                      <a:endParaRPr lang="de-DE" sz="1100" b="0" dirty="0"/>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40,00 </a:t>
                      </a:r>
                      <a:r>
                        <a:rPr lang="de-DE" sz="1100" b="0" dirty="0" smtClean="0">
                          <a:solidFill>
                            <a:schemeClr val="tx2"/>
                          </a:solidFill>
                          <a:cs typeface="Arial" charset="0"/>
                        </a:rPr>
                        <a:t>€</a:t>
                      </a:r>
                      <a:endParaRPr lang="de-DE" sz="1100" dirty="0"/>
                    </a:p>
                  </a:txBody>
                  <a:tcPr>
                    <a:solidFill>
                      <a:srgbClr val="9DB7CC"/>
                    </a:solidFill>
                  </a:tcPr>
                </a:tc>
              </a:tr>
              <a:tr h="2444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Steuerpflichtiges Bruttogehalt</a:t>
                      </a:r>
                      <a:endParaRPr lang="de-DE" sz="1100" b="1" dirty="0">
                        <a:solidFill>
                          <a:schemeClr val="tx2"/>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2.500,00 </a:t>
                      </a:r>
                      <a:r>
                        <a:rPr lang="de-DE" sz="1100" b="1" dirty="0" smtClean="0">
                          <a:solidFill>
                            <a:schemeClr val="tx2"/>
                          </a:solidFill>
                          <a:cs typeface="Arial" charset="0"/>
                        </a:rPr>
                        <a:t>€</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2.540,00 </a:t>
                      </a:r>
                      <a:r>
                        <a:rPr lang="de-DE" sz="1100" b="1" dirty="0" smtClean="0">
                          <a:solidFill>
                            <a:schemeClr val="tx2"/>
                          </a:solidFill>
                          <a:cs typeface="Arial" charset="0"/>
                        </a:rPr>
                        <a:t>€</a:t>
                      </a:r>
                      <a:endParaRPr lang="de-DE" sz="1100" dirty="0"/>
                    </a:p>
                  </a:txBody>
                  <a:tcPr/>
                </a:tc>
              </a:tr>
              <a:tr h="2444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SV-pflichtiges Bruttogehalt</a:t>
                      </a:r>
                      <a:endParaRPr lang="de-DE" sz="1100" dirty="0">
                        <a:solidFill>
                          <a:schemeClr val="tx2"/>
                        </a:solidFill>
                      </a:endParaRPr>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2.500,00 </a:t>
                      </a:r>
                      <a:r>
                        <a:rPr lang="de-DE" sz="1100" b="1" dirty="0" smtClean="0">
                          <a:solidFill>
                            <a:schemeClr val="tx2"/>
                          </a:solidFill>
                          <a:cs typeface="Arial" charset="0"/>
                        </a:rPr>
                        <a:t>€</a:t>
                      </a:r>
                      <a:endParaRPr lang="de-DE" sz="1100" dirty="0"/>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2.540,00 </a:t>
                      </a:r>
                      <a:r>
                        <a:rPr lang="de-DE" sz="1100" b="1" dirty="0" smtClean="0">
                          <a:solidFill>
                            <a:schemeClr val="tx2"/>
                          </a:solidFill>
                          <a:cs typeface="Arial" charset="0"/>
                        </a:rPr>
                        <a:t>€</a:t>
                      </a:r>
                      <a:endParaRPr lang="de-DE" sz="1100" dirty="0"/>
                    </a:p>
                  </a:txBody>
                  <a:tcPr>
                    <a:solidFill>
                      <a:srgbClr val="9DB7CC"/>
                    </a:solidFill>
                  </a:tcPr>
                </a:tc>
              </a:tr>
              <a:tr h="244446">
                <a:tc>
                  <a:txBody>
                    <a:bodyPr/>
                    <a:lstStyle/>
                    <a:p>
                      <a:r>
                        <a:rPr lang="de-DE" sz="1100" dirty="0" smtClean="0">
                          <a:solidFill>
                            <a:schemeClr val="tx2"/>
                          </a:solidFill>
                        </a:rPr>
                        <a:t>Lohnsteuer</a:t>
                      </a:r>
                      <a:endParaRPr lang="de-DE" sz="1100" dirty="0">
                        <a:solidFill>
                          <a:schemeClr val="tx2"/>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293,25 </a:t>
                      </a:r>
                      <a:r>
                        <a:rPr lang="de-DE" sz="1100" b="0" dirty="0" smtClean="0">
                          <a:solidFill>
                            <a:schemeClr val="tx2"/>
                          </a:solidFill>
                          <a:cs typeface="Arial" charset="0"/>
                        </a:rPr>
                        <a:t>€</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302,75 </a:t>
                      </a:r>
                      <a:r>
                        <a:rPr lang="de-DE" sz="1100" b="0" dirty="0" smtClean="0">
                          <a:solidFill>
                            <a:schemeClr val="tx2"/>
                          </a:solidFill>
                          <a:cs typeface="Arial" charset="0"/>
                        </a:rPr>
                        <a:t>€</a:t>
                      </a:r>
                      <a:endParaRPr lang="de-DE" sz="1100" dirty="0"/>
                    </a:p>
                  </a:txBody>
                  <a:tcPr/>
                </a:tc>
              </a:tr>
              <a:tr h="244446">
                <a:tc>
                  <a:txBody>
                    <a:bodyPr/>
                    <a:lstStyle/>
                    <a:p>
                      <a:r>
                        <a:rPr lang="de-DE" sz="1100" dirty="0" smtClean="0">
                          <a:solidFill>
                            <a:schemeClr val="tx2"/>
                          </a:solidFill>
                        </a:rPr>
                        <a:t>Solidaritätszuschlag</a:t>
                      </a:r>
                      <a:endParaRPr lang="de-DE" sz="1100" dirty="0">
                        <a:solidFill>
                          <a:schemeClr val="tx2"/>
                        </a:solidFill>
                      </a:endParaRPr>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16,12 </a:t>
                      </a:r>
                      <a:r>
                        <a:rPr lang="de-DE" sz="1100" b="0" dirty="0" smtClean="0">
                          <a:solidFill>
                            <a:schemeClr val="tx2"/>
                          </a:solidFill>
                          <a:cs typeface="Arial" charset="0"/>
                        </a:rPr>
                        <a:t>€</a:t>
                      </a:r>
                      <a:endParaRPr lang="de-DE" sz="1100" dirty="0"/>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16,65 </a:t>
                      </a:r>
                      <a:r>
                        <a:rPr lang="de-DE" sz="1100" b="0" dirty="0" smtClean="0">
                          <a:solidFill>
                            <a:schemeClr val="tx2"/>
                          </a:solidFill>
                          <a:cs typeface="Arial" charset="0"/>
                        </a:rPr>
                        <a:t>€</a:t>
                      </a:r>
                      <a:endParaRPr lang="de-DE" sz="1100" dirty="0"/>
                    </a:p>
                  </a:txBody>
                  <a:tcPr>
                    <a:solidFill>
                      <a:srgbClr val="9DB7CC"/>
                    </a:solidFill>
                  </a:tcPr>
                </a:tc>
              </a:tr>
              <a:tr h="244446">
                <a:tc>
                  <a:txBody>
                    <a:bodyPr/>
                    <a:lstStyle/>
                    <a:p>
                      <a:r>
                        <a:rPr lang="de-DE" sz="1100" dirty="0" smtClean="0">
                          <a:solidFill>
                            <a:schemeClr val="tx2"/>
                          </a:solidFill>
                        </a:rPr>
                        <a:t>Kirchensteuer</a:t>
                      </a:r>
                      <a:endParaRPr lang="de-DE" sz="1100" dirty="0">
                        <a:solidFill>
                          <a:schemeClr val="tx2"/>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26,36 </a:t>
                      </a:r>
                      <a:r>
                        <a:rPr lang="de-DE" sz="1100" b="0" dirty="0" smtClean="0">
                          <a:solidFill>
                            <a:schemeClr val="tx2"/>
                          </a:solidFill>
                          <a:cs typeface="Arial" charset="0"/>
                        </a:rPr>
                        <a:t>€</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27,24 </a:t>
                      </a:r>
                      <a:r>
                        <a:rPr lang="de-DE" sz="1100" b="0" dirty="0" smtClean="0">
                          <a:solidFill>
                            <a:schemeClr val="tx2"/>
                          </a:solidFill>
                          <a:cs typeface="Arial" charset="0"/>
                        </a:rPr>
                        <a:t>€</a:t>
                      </a:r>
                      <a:endParaRPr lang="de-DE" sz="1100" dirty="0"/>
                    </a:p>
                  </a:txBody>
                  <a:tcPr/>
                </a:tc>
              </a:tr>
              <a:tr h="244446">
                <a:tc>
                  <a:txBody>
                    <a:bodyPr/>
                    <a:lstStyle/>
                    <a:p>
                      <a:r>
                        <a:rPr lang="de-DE" sz="1100" dirty="0" smtClean="0">
                          <a:solidFill>
                            <a:schemeClr val="tx2"/>
                          </a:solidFill>
                        </a:rPr>
                        <a:t>Steuerrechtliche Abzüge</a:t>
                      </a:r>
                      <a:endParaRPr lang="de-DE" sz="1100" dirty="0">
                        <a:solidFill>
                          <a:schemeClr val="tx2"/>
                        </a:solidFill>
                      </a:endParaRPr>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335,76 </a:t>
                      </a:r>
                      <a:r>
                        <a:rPr lang="de-DE" sz="1100" b="0" dirty="0" smtClean="0">
                          <a:solidFill>
                            <a:schemeClr val="tx2"/>
                          </a:solidFill>
                          <a:cs typeface="Arial" charset="0"/>
                        </a:rPr>
                        <a:t>€</a:t>
                      </a:r>
                      <a:endParaRPr lang="de-DE" sz="1100" dirty="0"/>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346,64 </a:t>
                      </a:r>
                      <a:r>
                        <a:rPr lang="de-DE" sz="1100" b="0" dirty="0" smtClean="0">
                          <a:solidFill>
                            <a:schemeClr val="tx2"/>
                          </a:solidFill>
                          <a:cs typeface="Arial" charset="0"/>
                        </a:rPr>
                        <a:t>€</a:t>
                      </a:r>
                      <a:endParaRPr lang="de-DE" sz="1100" dirty="0"/>
                    </a:p>
                  </a:txBody>
                  <a:tcPr>
                    <a:solidFill>
                      <a:srgbClr val="9DB7CC"/>
                    </a:solidFill>
                  </a:tcPr>
                </a:tc>
              </a:tr>
              <a:tr h="244446">
                <a:tc>
                  <a:txBody>
                    <a:bodyPr/>
                    <a:lstStyle/>
                    <a:p>
                      <a:r>
                        <a:rPr lang="de-DE" sz="1100" dirty="0" smtClean="0"/>
                        <a:t>Rentenversicherung</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232,50 </a:t>
                      </a:r>
                      <a:r>
                        <a:rPr lang="de-DE" sz="1100" b="0" dirty="0" smtClean="0">
                          <a:solidFill>
                            <a:schemeClr val="tx2"/>
                          </a:solidFill>
                          <a:cs typeface="Arial" charset="0"/>
                        </a:rPr>
                        <a:t>€</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236,22 </a:t>
                      </a:r>
                      <a:r>
                        <a:rPr lang="de-DE" sz="1100" b="0" dirty="0" smtClean="0">
                          <a:solidFill>
                            <a:schemeClr val="tx2"/>
                          </a:solidFill>
                          <a:cs typeface="Arial" charset="0"/>
                        </a:rPr>
                        <a:t>€</a:t>
                      </a:r>
                      <a:endParaRPr lang="de-DE" sz="1100" dirty="0"/>
                    </a:p>
                  </a:txBody>
                  <a:tcPr/>
                </a:tc>
              </a:tr>
              <a:tr h="244446">
                <a:tc>
                  <a:txBody>
                    <a:bodyPr/>
                    <a:lstStyle/>
                    <a:p>
                      <a:r>
                        <a:rPr lang="de-DE" sz="1100" dirty="0" smtClean="0"/>
                        <a:t>Krankenversicherung</a:t>
                      </a:r>
                      <a:endParaRPr lang="de-DE" sz="1100" dirty="0"/>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196,25 </a:t>
                      </a:r>
                      <a:r>
                        <a:rPr lang="de-DE" sz="1100" b="0" dirty="0" smtClean="0">
                          <a:solidFill>
                            <a:schemeClr val="tx2"/>
                          </a:solidFill>
                          <a:cs typeface="Arial" charset="0"/>
                        </a:rPr>
                        <a:t>€</a:t>
                      </a:r>
                      <a:endParaRPr lang="de-DE" sz="1100" dirty="0"/>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199,39 </a:t>
                      </a:r>
                      <a:r>
                        <a:rPr lang="de-DE" sz="1100" b="0" dirty="0" smtClean="0">
                          <a:solidFill>
                            <a:schemeClr val="tx2"/>
                          </a:solidFill>
                          <a:cs typeface="Arial" charset="0"/>
                        </a:rPr>
                        <a:t>€</a:t>
                      </a:r>
                      <a:endParaRPr lang="de-DE" sz="1100" dirty="0"/>
                    </a:p>
                  </a:txBody>
                  <a:tcPr>
                    <a:solidFill>
                      <a:srgbClr val="9DB7CC"/>
                    </a:solidFill>
                  </a:tcPr>
                </a:tc>
              </a:tr>
              <a:tr h="244446">
                <a:tc>
                  <a:txBody>
                    <a:bodyPr/>
                    <a:lstStyle/>
                    <a:p>
                      <a:r>
                        <a:rPr lang="de-DE" sz="1100" dirty="0" smtClean="0"/>
                        <a:t>Pflegeversicherung</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44,38 </a:t>
                      </a:r>
                      <a:r>
                        <a:rPr lang="de-DE" sz="1100" b="0" dirty="0" smtClean="0">
                          <a:solidFill>
                            <a:schemeClr val="tx2"/>
                          </a:solidFill>
                          <a:cs typeface="Arial" charset="0"/>
                        </a:rPr>
                        <a:t>€</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45,08 </a:t>
                      </a:r>
                      <a:r>
                        <a:rPr lang="de-DE" sz="1100" b="0" dirty="0" smtClean="0">
                          <a:solidFill>
                            <a:schemeClr val="tx2"/>
                          </a:solidFill>
                          <a:cs typeface="Arial" charset="0"/>
                        </a:rPr>
                        <a:t>€</a:t>
                      </a:r>
                      <a:endParaRPr lang="de-DE" sz="1100" dirty="0"/>
                    </a:p>
                  </a:txBody>
                  <a:tcPr/>
                </a:tc>
              </a:tr>
              <a:tr h="244446">
                <a:tc>
                  <a:txBody>
                    <a:bodyPr/>
                    <a:lstStyle/>
                    <a:p>
                      <a:r>
                        <a:rPr lang="de-DE" sz="1100" dirty="0" smtClean="0"/>
                        <a:t>Arbeitslosenversicherung</a:t>
                      </a:r>
                      <a:endParaRPr lang="de-DE" sz="1100" dirty="0"/>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31,25 </a:t>
                      </a:r>
                      <a:r>
                        <a:rPr lang="de-DE" sz="1100" b="0" dirty="0" smtClean="0">
                          <a:solidFill>
                            <a:schemeClr val="tx2"/>
                          </a:solidFill>
                          <a:cs typeface="Arial" charset="0"/>
                        </a:rPr>
                        <a:t>€</a:t>
                      </a:r>
                      <a:endParaRPr lang="de-DE" sz="1100" dirty="0"/>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31,75 </a:t>
                      </a:r>
                      <a:r>
                        <a:rPr lang="de-DE" sz="1100" b="0" dirty="0" smtClean="0">
                          <a:solidFill>
                            <a:schemeClr val="tx2"/>
                          </a:solidFill>
                          <a:cs typeface="Arial" charset="0"/>
                        </a:rPr>
                        <a:t>€</a:t>
                      </a:r>
                      <a:endParaRPr lang="de-DE" sz="1100" dirty="0"/>
                    </a:p>
                  </a:txBody>
                  <a:tcPr>
                    <a:solidFill>
                      <a:srgbClr val="9DB7CC"/>
                    </a:solidFill>
                  </a:tcPr>
                </a:tc>
              </a:tr>
              <a:tr h="244446">
                <a:tc>
                  <a:txBody>
                    <a:bodyPr/>
                    <a:lstStyle/>
                    <a:p>
                      <a:r>
                        <a:rPr lang="de-DE" sz="1100" dirty="0" smtClean="0"/>
                        <a:t>SV-rechtliche Abzüge</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504,38 </a:t>
                      </a:r>
                      <a:r>
                        <a:rPr lang="de-DE" sz="1100" b="0" dirty="0" smtClean="0">
                          <a:solidFill>
                            <a:schemeClr val="tx2"/>
                          </a:solidFill>
                          <a:cs typeface="Arial" charset="0"/>
                        </a:rPr>
                        <a:t>€</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512,44 </a:t>
                      </a:r>
                      <a:r>
                        <a:rPr lang="de-DE" sz="1100" b="0" dirty="0" smtClean="0">
                          <a:solidFill>
                            <a:schemeClr val="tx2"/>
                          </a:solidFill>
                          <a:cs typeface="Arial" charset="0"/>
                        </a:rPr>
                        <a:t>€</a:t>
                      </a:r>
                      <a:endParaRPr lang="de-DE" sz="1100" dirty="0"/>
                    </a:p>
                  </a:txBody>
                  <a:tcPr/>
                </a:tc>
              </a:tr>
              <a:tr h="244446">
                <a:tc>
                  <a:txBody>
                    <a:bodyPr/>
                    <a:lstStyle/>
                    <a:p>
                      <a:r>
                        <a:rPr lang="de-DE" sz="1100" dirty="0" smtClean="0"/>
                        <a:t>Summe Abzüge</a:t>
                      </a:r>
                      <a:endParaRPr lang="de-DE" sz="1100" dirty="0"/>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840,14 </a:t>
                      </a:r>
                      <a:r>
                        <a:rPr lang="de-DE" sz="1100" b="0" dirty="0" smtClean="0">
                          <a:solidFill>
                            <a:schemeClr val="tx2"/>
                          </a:solidFill>
                          <a:cs typeface="Arial" charset="0"/>
                        </a:rPr>
                        <a:t>€</a:t>
                      </a:r>
                      <a:endParaRPr lang="de-DE" sz="1100" dirty="0">
                        <a:solidFill>
                          <a:schemeClr val="tx2"/>
                        </a:solidFill>
                      </a:endParaRPr>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859,08 </a:t>
                      </a:r>
                      <a:r>
                        <a:rPr lang="de-DE" sz="1100" b="0" dirty="0" smtClean="0">
                          <a:solidFill>
                            <a:schemeClr val="tx2"/>
                          </a:solidFill>
                          <a:cs typeface="Arial" charset="0"/>
                        </a:rPr>
                        <a:t>€</a:t>
                      </a:r>
                      <a:endParaRPr lang="de-DE" sz="1100" dirty="0"/>
                    </a:p>
                  </a:txBody>
                  <a:tcPr>
                    <a:solidFill>
                      <a:srgbClr val="9DB7CC"/>
                    </a:solidFill>
                  </a:tcPr>
                </a:tc>
              </a:tr>
              <a:tr h="2242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Netto-Verdienst</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2.659,86 </a:t>
                      </a:r>
                      <a:r>
                        <a:rPr lang="de-DE" sz="1100" b="1" dirty="0" smtClean="0">
                          <a:solidFill>
                            <a:schemeClr val="tx2"/>
                          </a:solidFill>
                          <a:cs typeface="Arial" charset="0"/>
                        </a:rPr>
                        <a:t>€</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1.680,92 </a:t>
                      </a:r>
                      <a:r>
                        <a:rPr lang="de-DE" sz="1100" b="1" dirty="0" smtClean="0">
                          <a:solidFill>
                            <a:schemeClr val="tx2"/>
                          </a:solidFill>
                          <a:cs typeface="Arial" charset="0"/>
                        </a:rPr>
                        <a:t>€</a:t>
                      </a:r>
                      <a:endParaRPr lang="de-DE" sz="1100" dirty="0"/>
                    </a:p>
                  </a:txBody>
                  <a:tcPr/>
                </a:tc>
              </a:tr>
              <a:tr h="2444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Netto</a:t>
                      </a:r>
                      <a:r>
                        <a:rPr lang="de-DE" sz="1100" b="1" baseline="0" dirty="0" smtClean="0">
                          <a:solidFill>
                            <a:schemeClr val="tx2"/>
                          </a:solidFill>
                        </a:rPr>
                        <a:t> Bezüge (+) / Abzüge (-)</a:t>
                      </a:r>
                      <a:endParaRPr lang="de-DE" sz="1100" dirty="0"/>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0,00 </a:t>
                      </a:r>
                      <a:r>
                        <a:rPr lang="de-DE" sz="1100" b="1" dirty="0" smtClean="0">
                          <a:solidFill>
                            <a:schemeClr val="tx2"/>
                          </a:solidFill>
                          <a:cs typeface="Arial" charset="0"/>
                        </a:rPr>
                        <a:t>€</a:t>
                      </a:r>
                      <a:endParaRPr lang="de-DE" sz="1100" dirty="0"/>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accent6"/>
                          </a:solidFill>
                        </a:rPr>
                        <a:t>-40,00 </a:t>
                      </a:r>
                      <a:r>
                        <a:rPr lang="de-DE" sz="1100" b="1" dirty="0" smtClean="0">
                          <a:solidFill>
                            <a:schemeClr val="accent6"/>
                          </a:solidFill>
                          <a:cs typeface="Arial" charset="0"/>
                        </a:rPr>
                        <a:t>€</a:t>
                      </a:r>
                      <a:endParaRPr lang="de-DE" sz="1100" dirty="0">
                        <a:solidFill>
                          <a:schemeClr val="accent6"/>
                        </a:solidFill>
                      </a:endParaRPr>
                    </a:p>
                  </a:txBody>
                  <a:tcPr>
                    <a:solidFill>
                      <a:srgbClr val="9DB7CC"/>
                    </a:solidFill>
                  </a:tcPr>
                </a:tc>
              </a:tr>
              <a:tr h="1594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Auszahlungsbetrag</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1.659,86 </a:t>
                      </a:r>
                      <a:r>
                        <a:rPr lang="de-DE" sz="1100" b="1" dirty="0" smtClean="0">
                          <a:solidFill>
                            <a:schemeClr val="tx2"/>
                          </a:solidFill>
                          <a:cs typeface="Arial" charset="0"/>
                        </a:rPr>
                        <a:t>€</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1.640,92 </a:t>
                      </a:r>
                      <a:r>
                        <a:rPr lang="de-DE" sz="1100" b="1" dirty="0" smtClean="0">
                          <a:solidFill>
                            <a:schemeClr val="tx2"/>
                          </a:solidFill>
                          <a:cs typeface="Arial" charset="0"/>
                        </a:rPr>
                        <a:t>€</a:t>
                      </a:r>
                      <a:endParaRPr lang="de-DE" sz="1100" dirty="0"/>
                    </a:p>
                  </a:txBody>
                  <a:tcPr/>
                </a:tc>
              </a:tr>
            </a:tbl>
          </a:graphicData>
        </a:graphic>
      </p:graphicFrame>
      <p:sp>
        <p:nvSpPr>
          <p:cNvPr id="17" name="Textplatzhalter 7"/>
          <p:cNvSpPr txBox="1">
            <a:spLocks/>
          </p:cNvSpPr>
          <p:nvPr/>
        </p:nvSpPr>
        <p:spPr>
          <a:xfrm>
            <a:off x="374210" y="1799648"/>
            <a:ext cx="11347991" cy="395680"/>
          </a:xfrm>
          <a:prstGeom prst="rect">
            <a:avLst/>
          </a:prstGeom>
        </p:spPr>
        <p:txBody>
          <a:bodyPr/>
          <a:lstStyle>
            <a:lvl1pPr marL="0" indent="0" algn="ctr" defTabSz="914400" rtl="0" eaLnBrk="1" latinLnBrk="0" hangingPunct="1">
              <a:lnSpc>
                <a:spcPct val="90000"/>
              </a:lnSpc>
              <a:spcBef>
                <a:spcPts val="1000"/>
              </a:spcBef>
              <a:buFontTx/>
              <a:buNone/>
              <a:defRPr sz="2800" kern="1200" baseline="0">
                <a:solidFill>
                  <a:srgbClr val="1D2D4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de-DE" altLang="de-DE" sz="2000" dirty="0" smtClean="0">
                <a:solidFill>
                  <a:srgbClr val="137C9B"/>
                </a:solidFill>
              </a:rPr>
              <a:t>Ein Beispiel:</a:t>
            </a:r>
            <a:endParaRPr lang="de-DE" sz="2000" dirty="0">
              <a:solidFill>
                <a:srgbClr val="137C9B"/>
              </a:solidFill>
            </a:endParaRPr>
          </a:p>
        </p:txBody>
      </p:sp>
      <p:sp>
        <p:nvSpPr>
          <p:cNvPr id="25" name="AutoShape 23"/>
          <p:cNvSpPr>
            <a:spLocks noChangeArrowheads="1"/>
          </p:cNvSpPr>
          <p:nvPr/>
        </p:nvSpPr>
        <p:spPr bwMode="auto">
          <a:xfrm rot="16200000" flipV="1">
            <a:off x="6727264" y="4028970"/>
            <a:ext cx="4417527" cy="719832"/>
          </a:xfrm>
          <a:prstGeom prst="triangle">
            <a:avLst>
              <a:gd name="adj" fmla="val 50330"/>
            </a:avLst>
          </a:prstGeom>
          <a:solidFill>
            <a:schemeClr val="tx2"/>
          </a:solidFill>
          <a:ln w="9525">
            <a:noFill/>
            <a:miter lim="800000"/>
            <a:headEnd/>
            <a:tailEnd/>
          </a:ln>
        </p:spPr>
        <p:txBody>
          <a:bodyPr wrap="none" anchor="ctr"/>
          <a:lstStyle/>
          <a:p>
            <a:endParaRPr lang="de-DE" sz="1400">
              <a:solidFill>
                <a:srgbClr val="137C9B"/>
              </a:solidFill>
            </a:endParaRPr>
          </a:p>
        </p:txBody>
      </p:sp>
    </p:spTree>
    <p:extLst>
      <p:ext uri="{BB962C8B-B14F-4D97-AF65-F5344CB8AC3E}">
        <p14:creationId xmlns:p14="http://schemas.microsoft.com/office/powerpoint/2010/main" val="32957482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0"/>
          </p:nvPr>
        </p:nvSpPr>
        <p:spPr/>
        <p:txBody>
          <a:bodyPr/>
          <a:lstStyle/>
          <a:p>
            <a:r>
              <a:rPr lang="de-DE" dirty="0"/>
              <a:t>Ein Beispiel : Was kosten den Arbeitgeber </a:t>
            </a:r>
            <a:r>
              <a:rPr lang="de-DE" dirty="0" smtClean="0"/>
              <a:t>40 € </a:t>
            </a:r>
            <a:r>
              <a:rPr lang="de-DE" dirty="0"/>
              <a:t>VWL ?</a:t>
            </a:r>
          </a:p>
          <a:p>
            <a:endParaRPr lang="de-DE" dirty="0"/>
          </a:p>
        </p:txBody>
      </p:sp>
      <p:sp>
        <p:nvSpPr>
          <p:cNvPr id="2" name="Textplatzhalter 1"/>
          <p:cNvSpPr>
            <a:spLocks noGrp="1"/>
          </p:cNvSpPr>
          <p:nvPr>
            <p:ph type="body" sz="half" idx="2"/>
          </p:nvPr>
        </p:nvSpPr>
        <p:spPr/>
        <p:txBody>
          <a:bodyPr/>
          <a:lstStyle/>
          <a:p>
            <a:endParaRPr lang="de-DE" dirty="0"/>
          </a:p>
        </p:txBody>
      </p:sp>
      <p:sp>
        <p:nvSpPr>
          <p:cNvPr id="7" name="Titel 6"/>
          <p:cNvSpPr>
            <a:spLocks noGrp="1"/>
          </p:cNvSpPr>
          <p:nvPr>
            <p:ph type="title"/>
          </p:nvPr>
        </p:nvSpPr>
        <p:spPr/>
        <p:txBody>
          <a:bodyPr/>
          <a:lstStyle/>
          <a:p>
            <a:r>
              <a:rPr lang="de-DE" dirty="0" smtClean="0"/>
              <a:t>Vermögenswirksame Leistungen (VWL) </a:t>
            </a:r>
            <a:br>
              <a:rPr lang="de-DE" dirty="0" smtClean="0"/>
            </a:br>
            <a:r>
              <a:rPr lang="de-DE" dirty="0" smtClean="0"/>
              <a:t>versus Betriebliche Altersversorgung (</a:t>
            </a:r>
            <a:r>
              <a:rPr lang="de-DE" cap="none" dirty="0" smtClean="0"/>
              <a:t>b</a:t>
            </a:r>
            <a:r>
              <a:rPr lang="de-DE" dirty="0" smtClean="0"/>
              <a:t>AV)</a:t>
            </a:r>
            <a:endParaRPr lang="de-DE" dirty="0"/>
          </a:p>
        </p:txBody>
      </p:sp>
      <p:sp>
        <p:nvSpPr>
          <p:cNvPr id="8" name="Textfeld 7"/>
          <p:cNvSpPr txBox="1"/>
          <p:nvPr/>
        </p:nvSpPr>
        <p:spPr>
          <a:xfrm>
            <a:off x="9428513" y="3500348"/>
            <a:ext cx="2376137" cy="1477328"/>
          </a:xfrm>
          <a:prstGeom prst="rect">
            <a:avLst/>
          </a:prstGeom>
          <a:noFill/>
        </p:spPr>
        <p:txBody>
          <a:bodyPr wrap="square" rtlCol="0">
            <a:spAutoFit/>
          </a:bodyPr>
          <a:lstStyle/>
          <a:p>
            <a:r>
              <a:rPr lang="de-DE" dirty="0" smtClean="0">
                <a:solidFill>
                  <a:srgbClr val="1D2D4B"/>
                </a:solidFill>
              </a:rPr>
              <a:t>Durch die Maßnahme ergibt sich eine </a:t>
            </a:r>
            <a:r>
              <a:rPr lang="de-DE" b="1" dirty="0" smtClean="0">
                <a:solidFill>
                  <a:srgbClr val="1D2D4B"/>
                </a:solidFill>
              </a:rPr>
              <a:t>Belastung von 48,18 € </a:t>
            </a:r>
            <a:r>
              <a:rPr lang="de-DE" dirty="0" smtClean="0">
                <a:solidFill>
                  <a:srgbClr val="1D2D4B"/>
                </a:solidFill>
              </a:rPr>
              <a:t>für den Arbeitgeber!</a:t>
            </a:r>
            <a:endParaRPr lang="de-DE" dirty="0">
              <a:solidFill>
                <a:srgbClr val="1D2D4B"/>
              </a:solidFill>
            </a:endParaRPr>
          </a:p>
        </p:txBody>
      </p:sp>
      <p:graphicFrame>
        <p:nvGraphicFramePr>
          <p:cNvPr id="10" name="Tabelle 9"/>
          <p:cNvGraphicFramePr>
            <a:graphicFrameLocks noGrp="1"/>
          </p:cNvGraphicFramePr>
          <p:nvPr>
            <p:extLst>
              <p:ext uri="{D42A27DB-BD31-4B8C-83A1-F6EECF244321}">
                <p14:modId xmlns:p14="http://schemas.microsoft.com/office/powerpoint/2010/main" val="354609739"/>
              </p:ext>
            </p:extLst>
          </p:nvPr>
        </p:nvGraphicFramePr>
        <p:xfrm>
          <a:off x="479425" y="2941320"/>
          <a:ext cx="7999096" cy="2560320"/>
        </p:xfrm>
        <a:graphic>
          <a:graphicData uri="http://schemas.openxmlformats.org/drawingml/2006/table">
            <a:tbl>
              <a:tblPr firstRow="1" bandRow="1">
                <a:tableStyleId>{5C22544A-7EE6-4342-B048-85BDC9FD1C3A}</a:tableStyleId>
              </a:tblPr>
              <a:tblGrid>
                <a:gridCol w="3493135"/>
                <a:gridCol w="3058160"/>
                <a:gridCol w="1447801"/>
              </a:tblGrid>
              <a:tr h="244446">
                <a:tc>
                  <a:txBody>
                    <a:bodyPr/>
                    <a:lstStyle/>
                    <a:p>
                      <a:endParaRPr lang="de-DE" dirty="0"/>
                    </a:p>
                  </a:txBody>
                  <a:tcPr>
                    <a:solidFill>
                      <a:srgbClr val="E7ECEF"/>
                    </a:solidFill>
                  </a:tcPr>
                </a:tc>
                <a:tc>
                  <a:txBody>
                    <a:bodyPr/>
                    <a:lstStyle/>
                    <a:p>
                      <a:pPr algn="r"/>
                      <a:r>
                        <a:rPr lang="de-DE" sz="1300" dirty="0" smtClean="0">
                          <a:solidFill>
                            <a:schemeClr val="tx2"/>
                          </a:solidFill>
                        </a:rPr>
                        <a:t>Aktuelle</a:t>
                      </a:r>
                      <a:r>
                        <a:rPr lang="de-DE" sz="1300" baseline="0" dirty="0" smtClean="0">
                          <a:solidFill>
                            <a:schemeClr val="tx2"/>
                          </a:solidFill>
                        </a:rPr>
                        <a:t> </a:t>
                      </a:r>
                    </a:p>
                    <a:p>
                      <a:pPr algn="r"/>
                      <a:r>
                        <a:rPr lang="de-DE" sz="1300" baseline="0" dirty="0" smtClean="0">
                          <a:solidFill>
                            <a:schemeClr val="tx2"/>
                          </a:solidFill>
                        </a:rPr>
                        <a:t>Abrechnung</a:t>
                      </a:r>
                      <a:endParaRPr lang="de-DE" sz="1300" dirty="0">
                        <a:solidFill>
                          <a:schemeClr val="tx2"/>
                        </a:solidFill>
                      </a:endParaRPr>
                    </a:p>
                  </a:txBody>
                  <a:tcPr>
                    <a:solidFill>
                      <a:srgbClr val="E7ECEF"/>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300" dirty="0" smtClean="0">
                          <a:solidFill>
                            <a:schemeClr val="tx2"/>
                          </a:solidFill>
                        </a:rPr>
                        <a:t>Optimierte Abrechnung</a:t>
                      </a:r>
                      <a:endParaRPr lang="de-DE" sz="1300" dirty="0">
                        <a:solidFill>
                          <a:schemeClr val="tx2"/>
                        </a:solidFill>
                      </a:endParaRPr>
                    </a:p>
                  </a:txBody>
                  <a:tcPr>
                    <a:solidFill>
                      <a:srgbClr val="E7ECEF"/>
                    </a:solidFill>
                  </a:tcPr>
                </a:tc>
              </a:tr>
              <a:tr h="2444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Monatliches Bruttogehalt</a:t>
                      </a:r>
                      <a:endParaRPr lang="de-DE" sz="1100" dirty="0">
                        <a:solidFill>
                          <a:schemeClr val="tx2"/>
                        </a:solidFill>
                      </a:endParaRPr>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2.500,00 </a:t>
                      </a:r>
                      <a:r>
                        <a:rPr lang="de-DE" sz="1100" b="1" dirty="0" smtClean="0">
                          <a:solidFill>
                            <a:schemeClr val="tx2"/>
                          </a:solidFill>
                          <a:cs typeface="Arial" charset="0"/>
                        </a:rPr>
                        <a:t>€</a:t>
                      </a:r>
                      <a:endParaRPr lang="de-DE" sz="1100" dirty="0"/>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2.540,00 </a:t>
                      </a:r>
                      <a:r>
                        <a:rPr lang="de-DE" sz="1100" b="1" dirty="0" smtClean="0">
                          <a:solidFill>
                            <a:schemeClr val="tx2"/>
                          </a:solidFill>
                          <a:cs typeface="Arial" charset="0"/>
                        </a:rPr>
                        <a:t>€</a:t>
                      </a:r>
                      <a:endParaRPr lang="de-DE" sz="1100" dirty="0"/>
                    </a:p>
                  </a:txBody>
                  <a:tcPr>
                    <a:solidFill>
                      <a:srgbClr val="9DB7CC"/>
                    </a:solidFill>
                  </a:tcPr>
                </a:tc>
              </a:tr>
              <a:tr h="244446">
                <a:tc>
                  <a:txBody>
                    <a:bodyPr/>
                    <a:lstStyle/>
                    <a:p>
                      <a:r>
                        <a:rPr lang="de-DE" sz="1100" dirty="0" smtClean="0"/>
                        <a:t>+ Rentenversicherung</a:t>
                      </a:r>
                      <a:endParaRPr lang="de-DE" sz="1100" dirty="0">
                        <a:solidFill>
                          <a:schemeClr val="tx2"/>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232,50 </a:t>
                      </a:r>
                      <a:r>
                        <a:rPr lang="de-DE" sz="1100" b="0" dirty="0" smtClean="0">
                          <a:solidFill>
                            <a:schemeClr val="tx2"/>
                          </a:solidFill>
                          <a:cs typeface="Arial" charset="0"/>
                        </a:rPr>
                        <a:t>€</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236,22 </a:t>
                      </a:r>
                      <a:r>
                        <a:rPr lang="de-DE" sz="1100" b="0" dirty="0" smtClean="0">
                          <a:solidFill>
                            <a:schemeClr val="tx2"/>
                          </a:solidFill>
                          <a:cs typeface="Arial" charset="0"/>
                        </a:rPr>
                        <a:t>€</a:t>
                      </a:r>
                      <a:endParaRPr lang="de-DE" sz="1100" dirty="0"/>
                    </a:p>
                  </a:txBody>
                  <a:tcPr/>
                </a:tc>
              </a:tr>
              <a:tr h="2444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dirty="0" smtClean="0"/>
                        <a:t>+ Krankenversicherung</a:t>
                      </a:r>
                      <a:endParaRPr lang="de-DE" sz="1100" dirty="0">
                        <a:solidFill>
                          <a:schemeClr val="tx2"/>
                        </a:solidFill>
                      </a:endParaRPr>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196,25 </a:t>
                      </a:r>
                      <a:r>
                        <a:rPr lang="de-DE" sz="1100" b="0" dirty="0" smtClean="0">
                          <a:solidFill>
                            <a:schemeClr val="tx2"/>
                          </a:solidFill>
                          <a:cs typeface="Arial" charset="0"/>
                        </a:rPr>
                        <a:t>€</a:t>
                      </a:r>
                      <a:endParaRPr lang="de-DE" sz="1100" dirty="0"/>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199,39 </a:t>
                      </a:r>
                      <a:r>
                        <a:rPr lang="de-DE" sz="1100" b="0" dirty="0" smtClean="0">
                          <a:solidFill>
                            <a:schemeClr val="tx2"/>
                          </a:solidFill>
                          <a:cs typeface="Arial" charset="0"/>
                        </a:rPr>
                        <a:t>€</a:t>
                      </a:r>
                      <a:endParaRPr lang="de-DE" sz="1100" dirty="0"/>
                    </a:p>
                  </a:txBody>
                  <a:tcPr>
                    <a:solidFill>
                      <a:srgbClr val="9DB7CC"/>
                    </a:solidFill>
                  </a:tcPr>
                </a:tc>
              </a:tr>
              <a:tr h="2444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dirty="0" smtClean="0"/>
                        <a:t>+ Pflegeversicherung</a:t>
                      </a:r>
                      <a:endParaRPr lang="de-DE" sz="1100" dirty="0">
                        <a:solidFill>
                          <a:schemeClr val="tx2"/>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38,12 </a:t>
                      </a:r>
                      <a:r>
                        <a:rPr lang="de-DE" sz="1100" b="0" dirty="0" smtClean="0">
                          <a:solidFill>
                            <a:schemeClr val="tx2"/>
                          </a:solidFill>
                          <a:cs typeface="Arial" charset="0"/>
                        </a:rPr>
                        <a:t>€</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38,74 </a:t>
                      </a:r>
                      <a:r>
                        <a:rPr lang="de-DE" sz="1100" b="0" dirty="0" smtClean="0">
                          <a:solidFill>
                            <a:schemeClr val="tx2"/>
                          </a:solidFill>
                          <a:cs typeface="Arial" charset="0"/>
                        </a:rPr>
                        <a:t>€</a:t>
                      </a:r>
                      <a:endParaRPr lang="de-DE" sz="1100" dirty="0"/>
                    </a:p>
                  </a:txBody>
                  <a:tcPr/>
                </a:tc>
              </a:tr>
              <a:tr h="2444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dirty="0" smtClean="0"/>
                        <a:t>+ Arbeitslosenversicherung</a:t>
                      </a:r>
                      <a:endParaRPr lang="de-DE" sz="1100" dirty="0">
                        <a:solidFill>
                          <a:schemeClr val="tx2"/>
                        </a:solidFill>
                      </a:endParaRPr>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31,25 </a:t>
                      </a:r>
                      <a:r>
                        <a:rPr lang="de-DE" sz="1100" b="0" dirty="0" smtClean="0">
                          <a:solidFill>
                            <a:schemeClr val="tx2"/>
                          </a:solidFill>
                          <a:cs typeface="Arial" charset="0"/>
                        </a:rPr>
                        <a:t>€</a:t>
                      </a:r>
                      <a:endParaRPr lang="de-DE" sz="1100" dirty="0"/>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31,75 </a:t>
                      </a:r>
                      <a:r>
                        <a:rPr lang="de-DE" sz="1100" b="0" dirty="0" smtClean="0">
                          <a:solidFill>
                            <a:schemeClr val="tx2"/>
                          </a:solidFill>
                          <a:cs typeface="Arial" charset="0"/>
                        </a:rPr>
                        <a:t>€</a:t>
                      </a:r>
                      <a:endParaRPr lang="de-DE" sz="1100" dirty="0"/>
                    </a:p>
                  </a:txBody>
                  <a:tcPr>
                    <a:solidFill>
                      <a:srgbClr val="9DB7CC"/>
                    </a:solidFill>
                  </a:tcPr>
                </a:tc>
              </a:tr>
              <a:tr h="2444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dirty="0" smtClean="0"/>
                        <a:t>+ Umlage U2</a:t>
                      </a:r>
                      <a:endParaRPr lang="de-DE" sz="1100" dirty="0">
                        <a:solidFill>
                          <a:schemeClr val="tx2"/>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10,00 </a:t>
                      </a:r>
                      <a:r>
                        <a:rPr lang="de-DE" sz="1100" b="0" dirty="0" smtClean="0">
                          <a:solidFill>
                            <a:schemeClr val="tx2"/>
                          </a:solidFill>
                          <a:cs typeface="Arial" charset="0"/>
                        </a:rPr>
                        <a:t>€</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10,16 </a:t>
                      </a:r>
                      <a:r>
                        <a:rPr lang="de-DE" sz="1100" b="0" dirty="0" smtClean="0">
                          <a:solidFill>
                            <a:schemeClr val="tx2"/>
                          </a:solidFill>
                          <a:cs typeface="Arial" charset="0"/>
                        </a:rPr>
                        <a:t>€</a:t>
                      </a:r>
                      <a:endParaRPr lang="de-DE" sz="1100" dirty="0"/>
                    </a:p>
                  </a:txBody>
                  <a:tcPr/>
                </a:tc>
              </a:tr>
              <a:tr h="2444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dirty="0" smtClean="0"/>
                        <a:t>+ Insolvenzgeld-Umlage U3</a:t>
                      </a:r>
                      <a:endParaRPr lang="de-DE" sz="1100" dirty="0">
                        <a:solidFill>
                          <a:schemeClr val="tx2"/>
                        </a:solidFill>
                      </a:endParaRPr>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1,50 </a:t>
                      </a:r>
                      <a:r>
                        <a:rPr lang="de-DE" sz="1100" b="0" dirty="0" smtClean="0">
                          <a:solidFill>
                            <a:schemeClr val="tx2"/>
                          </a:solidFill>
                          <a:cs typeface="Arial" charset="0"/>
                        </a:rPr>
                        <a:t>€</a:t>
                      </a:r>
                      <a:endParaRPr lang="de-DE" sz="1100" dirty="0"/>
                    </a:p>
                  </a:txBody>
                  <a:tcPr>
                    <a:solidFill>
                      <a:srgbClr val="9DB7CC"/>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0" dirty="0" smtClean="0">
                          <a:solidFill>
                            <a:schemeClr val="tx2"/>
                          </a:solidFill>
                        </a:rPr>
                        <a:t>1,52 </a:t>
                      </a:r>
                      <a:r>
                        <a:rPr lang="de-DE" sz="1100" b="0" dirty="0" smtClean="0">
                          <a:solidFill>
                            <a:schemeClr val="tx2"/>
                          </a:solidFill>
                          <a:cs typeface="Arial" charset="0"/>
                        </a:rPr>
                        <a:t>€</a:t>
                      </a:r>
                      <a:endParaRPr lang="de-DE" sz="1100" dirty="0"/>
                    </a:p>
                  </a:txBody>
                  <a:tcPr>
                    <a:solidFill>
                      <a:srgbClr val="9DB7CC"/>
                    </a:solidFill>
                  </a:tcPr>
                </a:tc>
              </a:tr>
              <a:tr h="2444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Gesamtkosten AG</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3.009,62 </a:t>
                      </a:r>
                      <a:r>
                        <a:rPr lang="de-DE" sz="1100" b="1" dirty="0" smtClean="0">
                          <a:solidFill>
                            <a:schemeClr val="tx2"/>
                          </a:solidFill>
                          <a:cs typeface="Arial" charset="0"/>
                        </a:rPr>
                        <a:t>€</a:t>
                      </a:r>
                      <a:endParaRPr lang="de-DE" sz="11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100" b="1" dirty="0" smtClean="0">
                          <a:solidFill>
                            <a:schemeClr val="tx2"/>
                          </a:solidFill>
                        </a:rPr>
                        <a:t>3.057,78 </a:t>
                      </a:r>
                      <a:r>
                        <a:rPr lang="de-DE" sz="1100" b="1" dirty="0" smtClean="0">
                          <a:solidFill>
                            <a:schemeClr val="tx2"/>
                          </a:solidFill>
                          <a:cs typeface="Arial" charset="0"/>
                        </a:rPr>
                        <a:t>€</a:t>
                      </a:r>
                      <a:endParaRPr lang="de-DE" sz="1100" dirty="0"/>
                    </a:p>
                  </a:txBody>
                  <a:tcPr/>
                </a:tc>
              </a:tr>
            </a:tbl>
          </a:graphicData>
        </a:graphic>
      </p:graphicFrame>
      <p:sp>
        <p:nvSpPr>
          <p:cNvPr id="11" name="AutoShape 23"/>
          <p:cNvSpPr>
            <a:spLocks noChangeArrowheads="1"/>
          </p:cNvSpPr>
          <p:nvPr/>
        </p:nvSpPr>
        <p:spPr bwMode="auto">
          <a:xfrm rot="16200000" flipV="1">
            <a:off x="7672221" y="3867755"/>
            <a:ext cx="2527617" cy="719832"/>
          </a:xfrm>
          <a:prstGeom prst="triangle">
            <a:avLst>
              <a:gd name="adj" fmla="val 50330"/>
            </a:avLst>
          </a:prstGeom>
          <a:solidFill>
            <a:schemeClr val="tx2"/>
          </a:solidFill>
          <a:ln w="9525">
            <a:noFill/>
            <a:miter lim="800000"/>
            <a:headEnd/>
            <a:tailEnd/>
          </a:ln>
        </p:spPr>
        <p:txBody>
          <a:bodyPr wrap="none" anchor="ctr"/>
          <a:lstStyle/>
          <a:p>
            <a:endParaRPr lang="de-DE" sz="1400">
              <a:solidFill>
                <a:srgbClr val="137C9B"/>
              </a:solidFill>
            </a:endParaRPr>
          </a:p>
        </p:txBody>
      </p:sp>
    </p:spTree>
    <p:extLst>
      <p:ext uri="{BB962C8B-B14F-4D97-AF65-F5344CB8AC3E}">
        <p14:creationId xmlns:p14="http://schemas.microsoft.com/office/powerpoint/2010/main" val="8046340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12</a:t>
            </a:fld>
            <a:endParaRPr lang="de-DE" dirty="0"/>
          </a:p>
        </p:txBody>
      </p:sp>
      <p:sp>
        <p:nvSpPr>
          <p:cNvPr id="4" name="Titel 3"/>
          <p:cNvSpPr>
            <a:spLocks noGrp="1"/>
          </p:cNvSpPr>
          <p:nvPr>
            <p:ph type="title"/>
          </p:nvPr>
        </p:nvSpPr>
        <p:spPr/>
        <p:txBody>
          <a:bodyPr/>
          <a:lstStyle/>
          <a:p>
            <a:r>
              <a:rPr lang="de-DE" dirty="0" smtClean="0"/>
              <a:t>WAS UNS AUSZEICHNET</a:t>
            </a:r>
            <a:endParaRPr lang="de-DE" dirty="0"/>
          </a:p>
        </p:txBody>
      </p:sp>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3632" y="2008313"/>
            <a:ext cx="4364736" cy="4401312"/>
          </a:xfrm>
          <a:prstGeom prst="rect">
            <a:avLst/>
          </a:prstGeom>
        </p:spPr>
      </p:pic>
    </p:spTree>
    <p:extLst>
      <p:ext uri="{BB962C8B-B14F-4D97-AF65-F5344CB8AC3E}">
        <p14:creationId xmlns:p14="http://schemas.microsoft.com/office/powerpoint/2010/main" val="26668163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xfrm>
            <a:off x="213145" y="211177"/>
            <a:ext cx="10314206" cy="1325563"/>
          </a:xfrm>
        </p:spPr>
        <p:txBody>
          <a:bodyPr anchor="t"/>
          <a:lstStyle/>
          <a:p>
            <a:r>
              <a:rPr lang="de-DE" dirty="0" smtClean="0"/>
              <a:t>Vermögenswirksame Leistungen (VWL) </a:t>
            </a:r>
            <a:br>
              <a:rPr lang="de-DE" dirty="0" smtClean="0"/>
            </a:br>
            <a:r>
              <a:rPr lang="de-DE" dirty="0" smtClean="0"/>
              <a:t>versus </a:t>
            </a:r>
            <a:br>
              <a:rPr lang="de-DE" dirty="0" smtClean="0"/>
            </a:br>
            <a:r>
              <a:rPr lang="de-DE" dirty="0" smtClean="0"/>
              <a:t>Betriebliche Altersversorgung (bAV)</a:t>
            </a:r>
            <a:endParaRPr lang="de-DE" dirty="0"/>
          </a:p>
        </p:txBody>
      </p:sp>
      <p:sp>
        <p:nvSpPr>
          <p:cNvPr id="3" name="Textfeld 2"/>
          <p:cNvSpPr txBox="1"/>
          <p:nvPr/>
        </p:nvSpPr>
        <p:spPr>
          <a:xfrm>
            <a:off x="213145" y="1812897"/>
            <a:ext cx="11006145" cy="1477328"/>
          </a:xfrm>
          <a:prstGeom prst="rect">
            <a:avLst/>
          </a:prstGeom>
          <a:noFill/>
        </p:spPr>
        <p:txBody>
          <a:bodyPr wrap="square" rtlCol="0">
            <a:spAutoFit/>
          </a:bodyPr>
          <a:lstStyle/>
          <a:p>
            <a:r>
              <a:rPr lang="de-DE" b="1" dirty="0" smtClean="0"/>
              <a:t>Fazit:</a:t>
            </a:r>
            <a:r>
              <a:rPr lang="de-DE" dirty="0" smtClean="0"/>
              <a:t> VWL kosten den Arbeitgeber ca. 48€ p.m. und davon kommen 21€ </a:t>
            </a:r>
            <a:r>
              <a:rPr lang="de-DE" dirty="0" err="1" smtClean="0"/>
              <a:t>p.m</a:t>
            </a:r>
            <a:r>
              <a:rPr lang="de-DE" dirty="0" smtClean="0"/>
              <a:t>  beim Mitarbeiter an</a:t>
            </a:r>
            <a:endParaRPr lang="de-DE" dirty="0"/>
          </a:p>
          <a:p>
            <a:r>
              <a:rPr lang="de-DE" dirty="0" smtClean="0"/>
              <a:t>          bAV kostet den Arbeitgeber         40€ p.m. und davon kommen 40€ p.m. beim Mitarbeiter an</a:t>
            </a:r>
          </a:p>
          <a:p>
            <a:endParaRPr lang="de-DE" dirty="0"/>
          </a:p>
          <a:p>
            <a:r>
              <a:rPr lang="de-DE" dirty="0" smtClean="0"/>
              <a:t>          Doppelt </a:t>
            </a:r>
            <a:r>
              <a:rPr lang="de-DE" dirty="0"/>
              <a:t>ertragreich – doppelt erfolgreich mit der </a:t>
            </a:r>
            <a:r>
              <a:rPr lang="de-DE" dirty="0" smtClean="0"/>
              <a:t>Lösung „VWL </a:t>
            </a:r>
            <a:r>
              <a:rPr lang="de-DE" dirty="0"/>
              <a:t>in der bAV“.</a:t>
            </a:r>
          </a:p>
          <a:p>
            <a:r>
              <a:rPr lang="de-DE" dirty="0" smtClean="0"/>
              <a:t>          Einfach </a:t>
            </a:r>
            <a:r>
              <a:rPr lang="de-DE" dirty="0" err="1"/>
              <a:t>alternatiVLos</a:t>
            </a:r>
            <a:r>
              <a:rPr lang="de-DE" dirty="0"/>
              <a:t>!</a:t>
            </a:r>
          </a:p>
        </p:txBody>
      </p:sp>
      <p:pic>
        <p:nvPicPr>
          <p:cNvPr id="4" name="Grafik 3"/>
          <p:cNvPicPr>
            <a:picLocks noChangeAspect="1"/>
          </p:cNvPicPr>
          <p:nvPr/>
        </p:nvPicPr>
        <p:blipFill>
          <a:blip r:embed="rId2"/>
          <a:stretch>
            <a:fillRect/>
          </a:stretch>
        </p:blipFill>
        <p:spPr>
          <a:xfrm>
            <a:off x="975914" y="3388579"/>
            <a:ext cx="9480605" cy="3030901"/>
          </a:xfrm>
          <a:prstGeom prst="rect">
            <a:avLst/>
          </a:prstGeom>
        </p:spPr>
      </p:pic>
    </p:spTree>
    <p:extLst>
      <p:ext uri="{BB962C8B-B14F-4D97-AF65-F5344CB8AC3E}">
        <p14:creationId xmlns:p14="http://schemas.microsoft.com/office/powerpoint/2010/main" val="293586688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73678" y="118648"/>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9949457"/>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half" idx="10"/>
          </p:nvPr>
        </p:nvSpPr>
        <p:spPr/>
        <p:txBody>
          <a:bodyPr/>
          <a:lstStyle/>
          <a:p>
            <a:endParaRPr lang="de-DE"/>
          </a:p>
        </p:txBody>
      </p:sp>
      <p:sp>
        <p:nvSpPr>
          <p:cNvPr id="3" name="Textplatzhalter 2"/>
          <p:cNvSpPr>
            <a:spLocks noGrp="1"/>
          </p:cNvSpPr>
          <p:nvPr>
            <p:ph type="body" sz="half" idx="11"/>
          </p:nvPr>
        </p:nvSpPr>
        <p:spPr/>
        <p:txBody>
          <a:bodyPr/>
          <a:lstStyle/>
          <a:p>
            <a:endParaRPr lang="de-DE"/>
          </a:p>
        </p:txBody>
      </p:sp>
      <p:sp>
        <p:nvSpPr>
          <p:cNvPr id="4" name="Textplatzhalter 3"/>
          <p:cNvSpPr>
            <a:spLocks noGrp="1"/>
          </p:cNvSpPr>
          <p:nvPr>
            <p:ph type="body" sz="half" idx="12"/>
          </p:nvPr>
        </p:nvSpPr>
        <p:spPr/>
        <p:txBody>
          <a:bodyPr/>
          <a:lstStyle/>
          <a:p>
            <a:endParaRPr lang="de-DE"/>
          </a:p>
        </p:txBody>
      </p:sp>
      <p:sp>
        <p:nvSpPr>
          <p:cNvPr id="7" name="Textplatzhalter 6"/>
          <p:cNvSpPr>
            <a:spLocks noGrp="1"/>
          </p:cNvSpPr>
          <p:nvPr>
            <p:ph type="body" sz="half" idx="13"/>
          </p:nvPr>
        </p:nvSpPr>
        <p:spPr/>
        <p:txBody>
          <a:bodyPr/>
          <a:lstStyle/>
          <a:p>
            <a:endParaRPr lang="de-DE"/>
          </a:p>
        </p:txBody>
      </p:sp>
    </p:spTree>
    <p:extLst>
      <p:ext uri="{BB962C8B-B14F-4D97-AF65-F5344CB8AC3E}">
        <p14:creationId xmlns:p14="http://schemas.microsoft.com/office/powerpoint/2010/main" val="3227617241"/>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p:cNvSpPr>
            <a:spLocks noGrp="1"/>
          </p:cNvSpPr>
          <p:nvPr>
            <p:ph type="body" sz="half" idx="2"/>
          </p:nvPr>
        </p:nvSpPr>
        <p:spPr/>
        <p:txBody>
          <a:bodyPr/>
          <a:lstStyle/>
          <a:p>
            <a:endParaRPr lang="de-DE"/>
          </a:p>
        </p:txBody>
      </p:sp>
    </p:spTree>
    <p:extLst>
      <p:ext uri="{BB962C8B-B14F-4D97-AF65-F5344CB8AC3E}">
        <p14:creationId xmlns:p14="http://schemas.microsoft.com/office/powerpoint/2010/main" val="2071789283"/>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rotWithShape="1">
          <a:blip r:embed="rId2" cstate="print">
            <a:extLst>
              <a:ext uri="{28A0092B-C50C-407E-A947-70E740481C1C}">
                <a14:useLocalDpi xmlns:a14="http://schemas.microsoft.com/office/drawing/2010/main" val="0"/>
              </a:ext>
            </a:extLst>
          </a:blip>
          <a:srcRect t="8801" b="25197"/>
          <a:stretch/>
        </p:blipFill>
        <p:spPr>
          <a:xfrm>
            <a:off x="0" y="1483361"/>
            <a:ext cx="12192000" cy="5374639"/>
          </a:xfrm>
          <a:prstGeom prst="rect">
            <a:avLst/>
          </a:prstGeom>
        </p:spPr>
      </p:pic>
      <p:sp>
        <p:nvSpPr>
          <p:cNvPr id="3" name="Foliennummernplatzhalter 2"/>
          <p:cNvSpPr>
            <a:spLocks noGrp="1"/>
          </p:cNvSpPr>
          <p:nvPr>
            <p:ph type="sldNum" sz="quarter" idx="4"/>
          </p:nvPr>
        </p:nvSpPr>
        <p:spPr/>
        <p:txBody>
          <a:bodyPr/>
          <a:lstStyle/>
          <a:p>
            <a:fld id="{EA952CFE-AF4B-4BE9-B2E2-E1420D3F9B32}" type="slidenum">
              <a:rPr lang="de-DE" smtClean="0"/>
              <a:pPr/>
              <a:t>124</a:t>
            </a:fld>
            <a:endParaRPr lang="de-DE" dirty="0"/>
          </a:p>
        </p:txBody>
      </p:sp>
      <p:sp>
        <p:nvSpPr>
          <p:cNvPr id="7" name="Rechteck 6"/>
          <p:cNvSpPr/>
          <p:nvPr/>
        </p:nvSpPr>
        <p:spPr>
          <a:xfrm>
            <a:off x="243349" y="3709247"/>
            <a:ext cx="5914814" cy="752794"/>
          </a:xfrm>
          <a:prstGeom prst="rect">
            <a:avLst/>
          </a:prstGeom>
          <a:solidFill>
            <a:schemeClr val="tx2">
              <a:alpha val="8196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8" name="Rechteck 7"/>
          <p:cNvSpPr/>
          <p:nvPr/>
        </p:nvSpPr>
        <p:spPr>
          <a:xfrm>
            <a:off x="371650" y="3860696"/>
            <a:ext cx="5179878" cy="461665"/>
          </a:xfrm>
          <a:prstGeom prst="rect">
            <a:avLst/>
          </a:prstGeom>
          <a:noFill/>
        </p:spPr>
        <p:txBody>
          <a:bodyPr wrap="square">
            <a:spAutoFit/>
          </a:bodyPr>
          <a:lstStyle/>
          <a:p>
            <a:r>
              <a:rPr lang="de-DE" sz="2400" dirty="0" smtClean="0">
                <a:solidFill>
                  <a:srgbClr val="FFFFFF"/>
                </a:solidFill>
              </a:rPr>
              <a:t>Einkommensvorsorge </a:t>
            </a:r>
            <a:r>
              <a:rPr lang="de-DE" sz="2400" dirty="0">
                <a:solidFill>
                  <a:srgbClr val="FFFFFF"/>
                </a:solidFill>
              </a:rPr>
              <a:t>in der bAV </a:t>
            </a:r>
          </a:p>
        </p:txBody>
      </p:sp>
      <p:sp>
        <p:nvSpPr>
          <p:cNvPr id="2" name="Textfeld 1"/>
          <p:cNvSpPr txBox="1"/>
          <p:nvPr/>
        </p:nvSpPr>
        <p:spPr>
          <a:xfrm>
            <a:off x="1810139" y="167951"/>
            <a:ext cx="8014996" cy="461665"/>
          </a:xfrm>
          <a:prstGeom prst="rect">
            <a:avLst/>
          </a:prstGeom>
          <a:noFill/>
        </p:spPr>
        <p:txBody>
          <a:bodyPr wrap="square" rtlCol="0">
            <a:spAutoFit/>
          </a:bodyPr>
          <a:lstStyle/>
          <a:p>
            <a:r>
              <a:rPr lang="de-DE" sz="2400" b="1" dirty="0" smtClean="0">
                <a:solidFill>
                  <a:srgbClr val="FF0000"/>
                </a:solidFill>
              </a:rPr>
              <a:t>Update aktueller und ansprechender ??? Mit BH</a:t>
            </a:r>
            <a:endParaRPr lang="de-DE" sz="2400" b="1" dirty="0">
              <a:solidFill>
                <a:srgbClr val="FF0000"/>
              </a:solidFill>
            </a:endParaRPr>
          </a:p>
        </p:txBody>
      </p:sp>
    </p:spTree>
    <p:extLst>
      <p:ext uri="{BB962C8B-B14F-4D97-AF65-F5344CB8AC3E}">
        <p14:creationId xmlns:p14="http://schemas.microsoft.com/office/powerpoint/2010/main" val="3231325100"/>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125</a:t>
            </a:fld>
            <a:endParaRPr lang="de-DE" dirty="0"/>
          </a:p>
        </p:txBody>
      </p:sp>
      <p:sp>
        <p:nvSpPr>
          <p:cNvPr id="3" name="Titel 2"/>
          <p:cNvSpPr>
            <a:spLocks noGrp="1"/>
          </p:cNvSpPr>
          <p:nvPr>
            <p:ph type="title"/>
          </p:nvPr>
        </p:nvSpPr>
        <p:spPr/>
        <p:txBody>
          <a:bodyPr/>
          <a:lstStyle/>
          <a:p>
            <a:r>
              <a:rPr lang="de-DE" dirty="0"/>
              <a:t>Höhe </a:t>
            </a:r>
            <a:r>
              <a:rPr lang="de-DE" dirty="0" smtClean="0"/>
              <a:t>der Erwerbsminderungsrenten 1999 </a:t>
            </a:r>
            <a:r>
              <a:rPr lang="de-DE" dirty="0"/>
              <a:t>bis </a:t>
            </a:r>
            <a:r>
              <a:rPr lang="de-DE" dirty="0" smtClean="0"/>
              <a:t>2024* (im Rentenzugang)</a:t>
            </a:r>
            <a:endParaRPr lang="de-DE" dirty="0"/>
          </a:p>
        </p:txBody>
      </p:sp>
      <p:sp>
        <p:nvSpPr>
          <p:cNvPr id="4" name="Textfeld 3"/>
          <p:cNvSpPr txBox="1"/>
          <p:nvPr/>
        </p:nvSpPr>
        <p:spPr>
          <a:xfrm>
            <a:off x="365475" y="6256421"/>
            <a:ext cx="9408695" cy="369332"/>
          </a:xfrm>
          <a:prstGeom prst="rect">
            <a:avLst/>
          </a:prstGeom>
          <a:noFill/>
        </p:spPr>
        <p:txBody>
          <a:bodyPr wrap="square" rtlCol="0">
            <a:spAutoFit/>
          </a:bodyPr>
          <a:lstStyle/>
          <a:p>
            <a:r>
              <a:rPr lang="de-DE" dirty="0">
                <a:solidFill>
                  <a:srgbClr val="000000"/>
                </a:solidFill>
              </a:rPr>
              <a:t>* Durchschnittliche Höhe </a:t>
            </a:r>
            <a:r>
              <a:rPr lang="de-DE" dirty="0" smtClean="0">
                <a:solidFill>
                  <a:srgbClr val="000000"/>
                </a:solidFill>
              </a:rPr>
              <a:t>erstmals gezahlter Erwerbsminderungsrenten (</a:t>
            </a:r>
            <a:r>
              <a:rPr lang="de-DE" dirty="0">
                <a:solidFill>
                  <a:srgbClr val="000000"/>
                </a:solidFill>
              </a:rPr>
              <a:t>brutto, in Euro)</a:t>
            </a:r>
          </a:p>
        </p:txBody>
      </p:sp>
      <p:pic>
        <p:nvPicPr>
          <p:cNvPr id="7" name="Grafik 6"/>
          <p:cNvPicPr>
            <a:picLocks noChangeAspect="1"/>
          </p:cNvPicPr>
          <p:nvPr/>
        </p:nvPicPr>
        <p:blipFill>
          <a:blip r:embed="rId2"/>
          <a:stretch>
            <a:fillRect/>
          </a:stretch>
        </p:blipFill>
        <p:spPr>
          <a:xfrm>
            <a:off x="756752" y="2069160"/>
            <a:ext cx="2952750" cy="3876675"/>
          </a:xfrm>
          <a:prstGeom prst="rect">
            <a:avLst/>
          </a:prstGeom>
          <a:ln>
            <a:solidFill>
              <a:schemeClr val="accent1"/>
            </a:solidFill>
          </a:ln>
        </p:spPr>
      </p:pic>
      <p:pic>
        <p:nvPicPr>
          <p:cNvPr id="8" name="Grafik 7"/>
          <p:cNvPicPr>
            <a:picLocks noChangeAspect="1"/>
          </p:cNvPicPr>
          <p:nvPr/>
        </p:nvPicPr>
        <p:blipFill>
          <a:blip r:embed="rId3"/>
          <a:stretch>
            <a:fillRect/>
          </a:stretch>
        </p:blipFill>
        <p:spPr>
          <a:xfrm>
            <a:off x="4899154" y="1736495"/>
            <a:ext cx="6648450" cy="4410075"/>
          </a:xfrm>
          <a:prstGeom prst="rect">
            <a:avLst/>
          </a:prstGeom>
        </p:spPr>
      </p:pic>
    </p:spTree>
    <p:extLst>
      <p:ext uri="{BB962C8B-B14F-4D97-AF65-F5344CB8AC3E}">
        <p14:creationId xmlns:p14="http://schemas.microsoft.com/office/powerpoint/2010/main" val="398389729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126</a:t>
            </a:fld>
            <a:endParaRPr lang="de-DE" dirty="0"/>
          </a:p>
        </p:txBody>
      </p:sp>
      <p:sp>
        <p:nvSpPr>
          <p:cNvPr id="3" name="Titel 2"/>
          <p:cNvSpPr>
            <a:spLocks noGrp="1"/>
          </p:cNvSpPr>
          <p:nvPr>
            <p:ph type="title"/>
          </p:nvPr>
        </p:nvSpPr>
        <p:spPr/>
        <p:txBody>
          <a:bodyPr/>
          <a:lstStyle/>
          <a:p>
            <a:r>
              <a:rPr lang="de-DE" dirty="0" smtClean="0"/>
              <a:t>Glaube an staatliche Leistungen</a:t>
            </a:r>
            <a:endParaRPr lang="de-DE" dirty="0"/>
          </a:p>
        </p:txBody>
      </p:sp>
      <p:pic>
        <p:nvPicPr>
          <p:cNvPr id="7" name="Grafi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8994" y="1698101"/>
            <a:ext cx="8922986" cy="5019180"/>
          </a:xfrm>
          <a:prstGeom prst="rect">
            <a:avLst/>
          </a:prstGeom>
        </p:spPr>
      </p:pic>
    </p:spTree>
    <p:extLst>
      <p:ext uri="{BB962C8B-B14F-4D97-AF65-F5344CB8AC3E}">
        <p14:creationId xmlns:p14="http://schemas.microsoft.com/office/powerpoint/2010/main" val="420779947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127</a:t>
            </a:fld>
            <a:endParaRPr lang="de-DE" dirty="0"/>
          </a:p>
        </p:txBody>
      </p:sp>
      <p:sp>
        <p:nvSpPr>
          <p:cNvPr id="3" name="Titel 2"/>
          <p:cNvSpPr>
            <a:spLocks noGrp="1"/>
          </p:cNvSpPr>
          <p:nvPr>
            <p:ph type="title"/>
          </p:nvPr>
        </p:nvSpPr>
        <p:spPr/>
        <p:txBody>
          <a:bodyPr/>
          <a:lstStyle/>
          <a:p>
            <a:r>
              <a:rPr lang="de-DE" dirty="0" smtClean="0"/>
              <a:t>Bewusstsein der Notwendigkeit</a:t>
            </a:r>
            <a:endParaRPr lang="de-DE" dirty="0"/>
          </a:p>
        </p:txBody>
      </p:sp>
      <p:pic>
        <p:nvPicPr>
          <p:cNvPr id="7" name="Grafi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7663" y="1530910"/>
            <a:ext cx="8814317" cy="4958054"/>
          </a:xfrm>
          <a:prstGeom prst="rect">
            <a:avLst/>
          </a:prstGeom>
        </p:spPr>
      </p:pic>
    </p:spTree>
    <p:extLst>
      <p:ext uri="{BB962C8B-B14F-4D97-AF65-F5344CB8AC3E}">
        <p14:creationId xmlns:p14="http://schemas.microsoft.com/office/powerpoint/2010/main" val="95281281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128</a:t>
            </a:fld>
            <a:endParaRPr lang="de-DE" dirty="0"/>
          </a:p>
        </p:txBody>
      </p:sp>
      <p:sp>
        <p:nvSpPr>
          <p:cNvPr id="3" name="Titel 2"/>
          <p:cNvSpPr>
            <a:spLocks noGrp="1"/>
          </p:cNvSpPr>
          <p:nvPr>
            <p:ph type="title"/>
          </p:nvPr>
        </p:nvSpPr>
        <p:spPr/>
        <p:txBody>
          <a:bodyPr/>
          <a:lstStyle/>
          <a:p>
            <a:r>
              <a:rPr lang="de-DE" dirty="0" smtClean="0"/>
              <a:t>Bewusstsein der Notwendigkeit</a:t>
            </a:r>
            <a:endParaRPr lang="de-DE" dirty="0"/>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6860" y="1663150"/>
            <a:ext cx="8985120" cy="5054131"/>
          </a:xfrm>
          <a:prstGeom prst="rect">
            <a:avLst/>
          </a:prstGeom>
        </p:spPr>
      </p:pic>
    </p:spTree>
    <p:extLst>
      <p:ext uri="{BB962C8B-B14F-4D97-AF65-F5344CB8AC3E}">
        <p14:creationId xmlns:p14="http://schemas.microsoft.com/office/powerpoint/2010/main" val="275353494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129</a:t>
            </a:fld>
            <a:endParaRPr lang="de-DE" dirty="0"/>
          </a:p>
        </p:txBody>
      </p:sp>
      <p:sp>
        <p:nvSpPr>
          <p:cNvPr id="3" name="Titel 2"/>
          <p:cNvSpPr>
            <a:spLocks noGrp="1"/>
          </p:cNvSpPr>
          <p:nvPr>
            <p:ph type="title"/>
          </p:nvPr>
        </p:nvSpPr>
        <p:spPr/>
        <p:txBody>
          <a:bodyPr/>
          <a:lstStyle/>
          <a:p>
            <a:r>
              <a:rPr lang="de-DE" dirty="0" smtClean="0"/>
              <a:t>Bewusstsein der Notwendigkeit</a:t>
            </a:r>
            <a:endParaRPr lang="de-DE" dirty="0"/>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6460" y="1530910"/>
            <a:ext cx="9308840" cy="5236223"/>
          </a:xfrm>
          <a:prstGeom prst="rect">
            <a:avLst/>
          </a:prstGeom>
        </p:spPr>
      </p:pic>
    </p:spTree>
    <p:extLst>
      <p:ext uri="{BB962C8B-B14F-4D97-AF65-F5344CB8AC3E}">
        <p14:creationId xmlns:p14="http://schemas.microsoft.com/office/powerpoint/2010/main" val="683497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13</a:t>
            </a:fld>
            <a:endParaRPr lang="de-DE" dirty="0"/>
          </a:p>
        </p:txBody>
      </p:sp>
      <p:sp>
        <p:nvSpPr>
          <p:cNvPr id="7" name="Textplatzhalter 6"/>
          <p:cNvSpPr>
            <a:spLocks noGrp="1"/>
          </p:cNvSpPr>
          <p:nvPr>
            <p:ph type="body" sz="half" idx="2"/>
          </p:nvPr>
        </p:nvSpPr>
        <p:spPr/>
        <p:txBody>
          <a:bodyPr/>
          <a:lstStyle/>
          <a:p>
            <a:pPr>
              <a:lnSpc>
                <a:spcPct val="100000"/>
              </a:lnSpc>
              <a:spcBef>
                <a:spcPts val="600"/>
              </a:spcBef>
              <a:defRPr/>
            </a:pPr>
            <a:r>
              <a:rPr lang="de-DE" dirty="0"/>
              <a:t>Erfahrung und Kompetenz seit </a:t>
            </a:r>
            <a:r>
              <a:rPr lang="de-DE" dirty="0" smtClean="0"/>
              <a:t>mehr als 30 </a:t>
            </a:r>
            <a:r>
              <a:rPr lang="de-DE" dirty="0"/>
              <a:t>Jahren</a:t>
            </a:r>
          </a:p>
          <a:p>
            <a:pPr>
              <a:lnSpc>
                <a:spcPct val="100000"/>
              </a:lnSpc>
              <a:spcBef>
                <a:spcPts val="600"/>
              </a:spcBef>
              <a:defRPr/>
            </a:pPr>
            <a:r>
              <a:rPr lang="de-DE" dirty="0"/>
              <a:t>Einer der größten anbieterunabhängigen Versicherungs- und Finanzmakler Deutschlands</a:t>
            </a:r>
          </a:p>
          <a:p>
            <a:pPr>
              <a:lnSpc>
                <a:spcPct val="100000"/>
              </a:lnSpc>
              <a:spcBef>
                <a:spcPts val="600"/>
              </a:spcBef>
              <a:defRPr/>
            </a:pPr>
            <a:r>
              <a:rPr lang="de-DE" dirty="0"/>
              <a:t>Sitz der Hauptverwaltung in Hamburg</a:t>
            </a:r>
          </a:p>
          <a:p>
            <a:pPr>
              <a:lnSpc>
                <a:spcPct val="100000"/>
              </a:lnSpc>
              <a:spcBef>
                <a:spcPts val="600"/>
              </a:spcBef>
              <a:defRPr/>
            </a:pPr>
            <a:r>
              <a:rPr lang="de-DE" dirty="0" smtClean="0"/>
              <a:t>Über 40 </a:t>
            </a:r>
            <a:r>
              <a:rPr lang="de-DE" dirty="0"/>
              <a:t>Geschäftsstellen und Büros bundesweit</a:t>
            </a:r>
          </a:p>
          <a:p>
            <a:pPr>
              <a:lnSpc>
                <a:spcPct val="100000"/>
              </a:lnSpc>
              <a:spcBef>
                <a:spcPts val="600"/>
              </a:spcBef>
              <a:defRPr/>
            </a:pPr>
            <a:r>
              <a:rPr lang="de-DE" dirty="0"/>
              <a:t>Mehr als 200 Mitarbeiter und Experten</a:t>
            </a:r>
          </a:p>
          <a:p>
            <a:pPr>
              <a:lnSpc>
                <a:spcPct val="100000"/>
              </a:lnSpc>
              <a:spcBef>
                <a:spcPts val="600"/>
              </a:spcBef>
              <a:defRPr/>
            </a:pPr>
            <a:r>
              <a:rPr lang="de-DE" dirty="0"/>
              <a:t>Maßgeschneiderte Finanz- und Versicherungs-strategien für Privatkunden, Unternehmer und Unternehmen sowie deren Belegschaften </a:t>
            </a:r>
          </a:p>
          <a:p>
            <a:pPr>
              <a:lnSpc>
                <a:spcPct val="100000"/>
              </a:lnSpc>
              <a:spcBef>
                <a:spcPts val="600"/>
              </a:spcBef>
              <a:defRPr/>
            </a:pPr>
            <a:r>
              <a:rPr lang="de-DE" dirty="0"/>
              <a:t>Über 70.000 Kunden die uns vertrauen</a:t>
            </a:r>
          </a:p>
        </p:txBody>
      </p:sp>
      <p:sp>
        <p:nvSpPr>
          <p:cNvPr id="5" name="Titel 4"/>
          <p:cNvSpPr>
            <a:spLocks noGrp="1"/>
          </p:cNvSpPr>
          <p:nvPr>
            <p:ph type="title"/>
          </p:nvPr>
        </p:nvSpPr>
        <p:spPr/>
        <p:txBody>
          <a:bodyPr/>
          <a:lstStyle/>
          <a:p>
            <a:r>
              <a:rPr lang="de-DE" dirty="0" smtClean="0"/>
              <a:t>DAS UNTERNEHMEN: ZAHLEN UND FAKTEN</a:t>
            </a:r>
            <a:endParaRPr lang="de-DE" dirty="0"/>
          </a:p>
        </p:txBody>
      </p:sp>
      <p:pic>
        <p:nvPicPr>
          <p:cNvPr id="9" name="Grafik 10"/>
          <p:cNvPicPr>
            <a:picLocks noChangeAspect="1" noChangeArrowheads="1"/>
          </p:cNvPicPr>
          <p:nvPr/>
        </p:nvPicPr>
        <p:blipFill rotWithShape="1">
          <a:blip r:embed="rId2">
            <a:extLst>
              <a:ext uri="{28A0092B-C50C-407E-A947-70E740481C1C}">
                <a14:useLocalDpi xmlns:a14="http://schemas.microsoft.com/office/drawing/2010/main" val="0"/>
              </a:ext>
            </a:extLst>
          </a:blip>
          <a:srcRect l="5828" t="1701" r="36238" b="-1765"/>
          <a:stretch/>
        </p:blipFill>
        <p:spPr bwMode="auto">
          <a:xfrm>
            <a:off x="479425" y="1818892"/>
            <a:ext cx="3669626" cy="3143939"/>
          </a:xfrm>
          <a:prstGeom prst="rect">
            <a:avLst/>
          </a:prstGeom>
          <a:noFill/>
          <a:extLst>
            <a:ext uri="{909E8E84-426E-40dd-AFC4-6F175D3DCCD1}">
              <a14:hiddenFill xmlns="" xmlns:a14="http://schemas.microsoft.com/office/drawing/2010/main">
                <a:solidFill>
                  <a:srgbClr val="FFFFFF"/>
                </a:solidFill>
              </a14:hiddenFill>
            </a:ext>
          </a:extLst>
        </p:spPr>
      </p:pic>
      <p:sp>
        <p:nvSpPr>
          <p:cNvPr id="10" name="Textfeld 9">
            <a:extLst>
              <a:ext uri="{FF2B5EF4-FFF2-40B4-BE49-F238E27FC236}">
                <a16:creationId xmlns:a16="http://schemas.microsoft.com/office/drawing/2014/main" xmlns="" id="{CB334D42-F77B-3941-97E5-4F309D4253DC}"/>
              </a:ext>
            </a:extLst>
          </p:cNvPr>
          <p:cNvSpPr txBox="1"/>
          <p:nvPr/>
        </p:nvSpPr>
        <p:spPr>
          <a:xfrm>
            <a:off x="479426" y="4673377"/>
            <a:ext cx="3652410" cy="1924452"/>
          </a:xfrm>
          <a:prstGeom prst="rect">
            <a:avLst/>
          </a:prstGeom>
          <a:solidFill>
            <a:srgbClr val="1D2D4B"/>
          </a:solidFill>
        </p:spPr>
        <p:txBody>
          <a:bodyPr wrap="square" lIns="180000" tIns="180000" rIns="180000" bIns="720000" rtlCol="0" anchor="ctr">
            <a:spAutoFit/>
          </a:bodyPr>
          <a:lstStyle/>
          <a:p>
            <a:r>
              <a:rPr lang="de-DE" sz="2200" spc="100" dirty="0">
                <a:solidFill>
                  <a:schemeClr val="bg1"/>
                </a:solidFill>
              </a:rPr>
              <a:t>Wir sichern Sie</a:t>
            </a:r>
          </a:p>
          <a:p>
            <a:r>
              <a:rPr lang="de-DE" sz="2200" spc="100" dirty="0">
                <a:solidFill>
                  <a:schemeClr val="bg1"/>
                </a:solidFill>
              </a:rPr>
              <a:t>gemeinsam.</a:t>
            </a:r>
          </a:p>
          <a:p>
            <a:r>
              <a:rPr lang="de-DE" sz="2200" spc="100" dirty="0">
                <a:solidFill>
                  <a:schemeClr val="bg1"/>
                </a:solidFill>
              </a:rPr>
              <a:t>Seit </a:t>
            </a:r>
            <a:r>
              <a:rPr lang="de-DE" sz="2200" spc="100" dirty="0" smtClean="0">
                <a:solidFill>
                  <a:schemeClr val="bg1"/>
                </a:solidFill>
              </a:rPr>
              <a:t>28 </a:t>
            </a:r>
            <a:r>
              <a:rPr lang="de-DE" sz="2200" spc="100" dirty="0">
                <a:solidFill>
                  <a:schemeClr val="bg1"/>
                </a:solidFill>
              </a:rPr>
              <a:t>Jahren.</a:t>
            </a:r>
          </a:p>
        </p:txBody>
      </p:sp>
      <p:sp>
        <p:nvSpPr>
          <p:cNvPr id="3" name="Textfeld 2"/>
          <p:cNvSpPr txBox="1"/>
          <p:nvPr/>
        </p:nvSpPr>
        <p:spPr>
          <a:xfrm>
            <a:off x="641464" y="5595664"/>
            <a:ext cx="2332653" cy="369332"/>
          </a:xfrm>
          <a:prstGeom prst="rect">
            <a:avLst/>
          </a:prstGeom>
          <a:solidFill>
            <a:schemeClr val="tx2"/>
          </a:solidFill>
        </p:spPr>
        <p:txBody>
          <a:bodyPr wrap="square" rtlCol="0">
            <a:spAutoFit/>
          </a:bodyPr>
          <a:lstStyle/>
          <a:p>
            <a:endParaRPr lang="de-DE" dirty="0"/>
          </a:p>
        </p:txBody>
      </p:sp>
    </p:spTree>
    <p:extLst>
      <p:ext uri="{BB962C8B-B14F-4D97-AF65-F5344CB8AC3E}">
        <p14:creationId xmlns:p14="http://schemas.microsoft.com/office/powerpoint/2010/main" val="2720220041"/>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130</a:t>
            </a:fld>
            <a:endParaRPr lang="de-DE" dirty="0"/>
          </a:p>
        </p:txBody>
      </p:sp>
      <p:sp>
        <p:nvSpPr>
          <p:cNvPr id="3" name="Titel 2"/>
          <p:cNvSpPr>
            <a:spLocks noGrp="1"/>
          </p:cNvSpPr>
          <p:nvPr>
            <p:ph type="title"/>
          </p:nvPr>
        </p:nvSpPr>
        <p:spPr/>
        <p:txBody>
          <a:bodyPr/>
          <a:lstStyle/>
          <a:p>
            <a:r>
              <a:rPr lang="de-DE" dirty="0" smtClean="0"/>
              <a:t>Bewusstsein der Notwendigkeit</a:t>
            </a:r>
            <a:endParaRPr lang="de-DE" dirty="0"/>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0477" y="1530910"/>
            <a:ext cx="9364823" cy="5267713"/>
          </a:xfrm>
          <a:prstGeom prst="rect">
            <a:avLst/>
          </a:prstGeom>
        </p:spPr>
      </p:pic>
    </p:spTree>
    <p:extLst>
      <p:ext uri="{BB962C8B-B14F-4D97-AF65-F5344CB8AC3E}">
        <p14:creationId xmlns:p14="http://schemas.microsoft.com/office/powerpoint/2010/main" val="32207142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p:cNvSpPr>
            <a:spLocks noGrp="1"/>
          </p:cNvSpPr>
          <p:nvPr>
            <p:ph type="body" sz="half" idx="2"/>
          </p:nvPr>
        </p:nvSpPr>
        <p:spPr>
          <a:xfrm>
            <a:off x="370988" y="2281237"/>
            <a:ext cx="11821011" cy="3811588"/>
          </a:xfrm>
        </p:spPr>
        <p:txBody>
          <a:bodyPr/>
          <a:lstStyle/>
          <a:p>
            <a:r>
              <a:rPr lang="de-DE" dirty="0">
                <a:ea typeface="ＭＳ Ｐゴシック"/>
              </a:rPr>
              <a:t>Steigende Stressbelastung durch Arbeitsverdichtung</a:t>
            </a:r>
          </a:p>
          <a:p>
            <a:r>
              <a:rPr lang="de-DE" dirty="0">
                <a:ea typeface="ＭＳ Ｐゴシック"/>
              </a:rPr>
              <a:t>Körperlich schwere Arbeit </a:t>
            </a:r>
          </a:p>
          <a:p>
            <a:r>
              <a:rPr lang="de-DE" dirty="0">
                <a:ea typeface="ＭＳ Ｐゴシック"/>
              </a:rPr>
              <a:t>Leichtere Gesundheitsprüfung durch Kollektivverträge</a:t>
            </a:r>
          </a:p>
          <a:p>
            <a:pPr lvl="1">
              <a:lnSpc>
                <a:spcPct val="100000"/>
              </a:lnSpc>
              <a:spcBef>
                <a:spcPts val="600"/>
              </a:spcBef>
            </a:pPr>
            <a:r>
              <a:rPr lang="de-DE" dirty="0">
                <a:solidFill>
                  <a:srgbClr val="1D2D4B"/>
                </a:solidFill>
                <a:ea typeface="ＭＳ Ｐゴシック"/>
              </a:rPr>
              <a:t> häufig schon Dienstobliegenheitserklärung (DO) ausreichend</a:t>
            </a:r>
          </a:p>
          <a:p>
            <a:pPr lvl="1">
              <a:lnSpc>
                <a:spcPct val="100000"/>
              </a:lnSpc>
              <a:spcBef>
                <a:spcPts val="600"/>
              </a:spcBef>
            </a:pPr>
            <a:r>
              <a:rPr lang="de-DE" dirty="0">
                <a:solidFill>
                  <a:srgbClr val="1D2D4B"/>
                </a:solidFill>
                <a:ea typeface="ＭＳ Ｐゴシック"/>
              </a:rPr>
              <a:t> Haftungsreduzierend für den AG, da DO vom AN abgegeben wird </a:t>
            </a:r>
          </a:p>
          <a:p>
            <a:r>
              <a:rPr lang="de-DE" dirty="0">
                <a:ea typeface="ＭＳ Ｐゴシック"/>
              </a:rPr>
              <a:t>Bezahlbare Beiträge für ALLE aufgrund bAV-Effekt und </a:t>
            </a:r>
            <a:r>
              <a:rPr lang="de-DE" dirty="0" smtClean="0">
                <a:ea typeface="ＭＳ Ｐゴシック"/>
              </a:rPr>
              <a:t>aufwandsneutralen Arbeitgeberzuschuss</a:t>
            </a:r>
            <a:endParaRPr lang="de-DE" dirty="0">
              <a:ea typeface="ＭＳ Ｐゴシック"/>
            </a:endParaRPr>
          </a:p>
          <a:p>
            <a:r>
              <a:rPr lang="de-DE" dirty="0">
                <a:ea typeface="ＭＳ Ｐゴシック"/>
              </a:rPr>
              <a:t>Viele Arbeitgeber haben den Mehrwert für ihre Belegschaft erkannt und das Konzept erfolgreich umgesetzt</a:t>
            </a:r>
          </a:p>
          <a:p>
            <a:pPr marL="0" indent="0">
              <a:buNone/>
            </a:pPr>
            <a:endParaRPr lang="de-DE" dirty="0"/>
          </a:p>
        </p:txBody>
      </p:sp>
      <p:sp>
        <p:nvSpPr>
          <p:cNvPr id="2" name="Foliennummernplatzhalter 1"/>
          <p:cNvSpPr>
            <a:spLocks noGrp="1"/>
          </p:cNvSpPr>
          <p:nvPr>
            <p:ph type="sldNum" sz="quarter" idx="4"/>
          </p:nvPr>
        </p:nvSpPr>
        <p:spPr/>
        <p:txBody>
          <a:bodyPr/>
          <a:lstStyle/>
          <a:p>
            <a:fld id="{EA952CFE-AF4B-4BE9-B2E2-E1420D3F9B32}" type="slidenum">
              <a:rPr lang="de-DE" smtClean="0"/>
              <a:pPr/>
              <a:t>131</a:t>
            </a:fld>
            <a:endParaRPr lang="de-DE" dirty="0"/>
          </a:p>
        </p:txBody>
      </p:sp>
      <p:sp>
        <p:nvSpPr>
          <p:cNvPr id="8" name="Textplatzhalter 7"/>
          <p:cNvSpPr>
            <a:spLocks noGrp="1"/>
          </p:cNvSpPr>
          <p:nvPr>
            <p:ph type="body" sz="quarter" idx="10"/>
          </p:nvPr>
        </p:nvSpPr>
        <p:spPr/>
        <p:txBody>
          <a:bodyPr/>
          <a:lstStyle/>
          <a:p>
            <a:r>
              <a:rPr lang="de-DE" dirty="0">
                <a:ea typeface="ＭＳ Ｐゴシック"/>
              </a:rPr>
              <a:t>Warum sollte die </a:t>
            </a:r>
            <a:r>
              <a:rPr lang="de-DE" dirty="0" smtClean="0">
                <a:ea typeface="ＭＳ Ｐゴシック"/>
              </a:rPr>
              <a:t>Einkommensvorsorge </a:t>
            </a:r>
            <a:r>
              <a:rPr lang="de-DE" dirty="0">
                <a:ea typeface="ＭＳ Ｐゴシック"/>
              </a:rPr>
              <a:t>einen Arbeitgeber (AG) interessieren?</a:t>
            </a:r>
            <a:endParaRPr lang="de-DE" dirty="0"/>
          </a:p>
        </p:txBody>
      </p:sp>
      <p:sp>
        <p:nvSpPr>
          <p:cNvPr id="6" name="Titel 5"/>
          <p:cNvSpPr>
            <a:spLocks noGrp="1"/>
          </p:cNvSpPr>
          <p:nvPr>
            <p:ph type="title"/>
          </p:nvPr>
        </p:nvSpPr>
        <p:spPr/>
        <p:txBody>
          <a:bodyPr/>
          <a:lstStyle/>
          <a:p>
            <a:r>
              <a:rPr lang="de-DE" dirty="0" smtClean="0"/>
              <a:t>ARBEITGEBERMOTIVE FÜR EINE BETRIEBLICHE EINKOMMENS-ABSICHERUNG</a:t>
            </a:r>
            <a:endParaRPr lang="de-DE" dirty="0"/>
          </a:p>
        </p:txBody>
      </p:sp>
      <p:sp>
        <p:nvSpPr>
          <p:cNvPr id="3" name="Rechteck 2"/>
          <p:cNvSpPr/>
          <p:nvPr/>
        </p:nvSpPr>
        <p:spPr>
          <a:xfrm>
            <a:off x="370988" y="5445626"/>
            <a:ext cx="10992644" cy="830997"/>
          </a:xfrm>
          <a:prstGeom prst="rect">
            <a:avLst/>
          </a:prstGeom>
        </p:spPr>
        <p:txBody>
          <a:bodyPr wrap="square">
            <a:spAutoFit/>
          </a:bodyPr>
          <a:lstStyle/>
          <a:p>
            <a:r>
              <a:rPr lang="de-DE" sz="2400" dirty="0">
                <a:solidFill>
                  <a:srgbClr val="C60000"/>
                </a:solidFill>
                <a:ea typeface="ＭＳ Ｐゴシック"/>
              </a:rPr>
              <a:t>Niemand sollte aus finanziellen Gründen auf den existenziell </a:t>
            </a:r>
            <a:r>
              <a:rPr lang="de-DE" sz="2400" dirty="0" smtClean="0">
                <a:solidFill>
                  <a:srgbClr val="C60000"/>
                </a:solidFill>
                <a:ea typeface="ＭＳ Ｐゴシック"/>
              </a:rPr>
              <a:t>wichtigen </a:t>
            </a:r>
            <a:r>
              <a:rPr lang="de-DE" sz="2400" dirty="0">
                <a:solidFill>
                  <a:srgbClr val="C60000"/>
                </a:solidFill>
                <a:ea typeface="ＭＳ Ｐゴシック"/>
              </a:rPr>
              <a:t>Schutz der </a:t>
            </a:r>
            <a:r>
              <a:rPr lang="de-DE" sz="2400" dirty="0" smtClean="0">
                <a:solidFill>
                  <a:srgbClr val="C60000"/>
                </a:solidFill>
                <a:ea typeface="ＭＳ Ｐゴシック"/>
              </a:rPr>
              <a:t>Einkommens-Absicherung </a:t>
            </a:r>
            <a:r>
              <a:rPr lang="de-DE" sz="2400" dirty="0">
                <a:solidFill>
                  <a:srgbClr val="C60000"/>
                </a:solidFill>
                <a:ea typeface="ＭＳ Ｐゴシック"/>
              </a:rPr>
              <a:t>verzichten müssen.</a:t>
            </a:r>
          </a:p>
        </p:txBody>
      </p:sp>
    </p:spTree>
    <p:extLst>
      <p:ext uri="{BB962C8B-B14F-4D97-AF65-F5344CB8AC3E}">
        <p14:creationId xmlns:p14="http://schemas.microsoft.com/office/powerpoint/2010/main" val="2026717346"/>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132</a:t>
            </a:fld>
            <a:endParaRPr lang="de-DE" dirty="0"/>
          </a:p>
        </p:txBody>
      </p:sp>
      <p:sp>
        <p:nvSpPr>
          <p:cNvPr id="3" name="Textplatzhalter 2"/>
          <p:cNvSpPr>
            <a:spLocks noGrp="1"/>
          </p:cNvSpPr>
          <p:nvPr>
            <p:ph type="body" sz="half" idx="2"/>
          </p:nvPr>
        </p:nvSpPr>
        <p:spPr/>
        <p:txBody>
          <a:bodyPr/>
          <a:lstStyle/>
          <a:p>
            <a:pPr>
              <a:buClr>
                <a:srgbClr val="1D2D4B"/>
              </a:buClr>
              <a:defRPr/>
            </a:pPr>
            <a:r>
              <a:rPr lang="de-DE" kern="0" dirty="0"/>
              <a:t>Die Produkte sind exklusiv im Rahmen des Gruppenversicherungsvertrages für Ihre Mitarbeiter abschließbar</a:t>
            </a:r>
          </a:p>
          <a:p>
            <a:pPr>
              <a:buClr>
                <a:srgbClr val="1D2D4B"/>
              </a:buClr>
              <a:defRPr/>
            </a:pPr>
            <a:r>
              <a:rPr lang="de-DE" kern="0" dirty="0"/>
              <a:t>Höheres Ansehen bei den eigenen Mitarbeitern aufgrund der Bereitstellung eines hochwertigen privaten Versicherungsschutzes bei </a:t>
            </a:r>
            <a:r>
              <a:rPr lang="de-DE" kern="0" dirty="0" smtClean="0"/>
              <a:t>Arbeitskraftverlust, </a:t>
            </a:r>
            <a:r>
              <a:rPr lang="de-DE" kern="0" dirty="0"/>
              <a:t>aber auch ein Imagegewinn innerhalb der Branche und bei der Rekrutierung neuer Fachkräfte</a:t>
            </a:r>
          </a:p>
          <a:p>
            <a:pPr>
              <a:buClr>
                <a:srgbClr val="1D2D4B"/>
              </a:buClr>
              <a:defRPr/>
            </a:pPr>
            <a:r>
              <a:rPr lang="de-DE" kern="0" dirty="0"/>
              <a:t>Der Arbeitgeber kommt seiner sozialen Verpflichtung der Fürsorge nach und schafft damit zusätzlich Motivation und Identifikation im Unternehmen</a:t>
            </a:r>
          </a:p>
          <a:p>
            <a:pPr>
              <a:buClr>
                <a:srgbClr val="1D2D4B"/>
              </a:buClr>
              <a:defRPr/>
            </a:pPr>
            <a:r>
              <a:rPr lang="de-DE" kern="0" dirty="0"/>
              <a:t>Kein aufwendiges Antragsverfahren</a:t>
            </a:r>
          </a:p>
          <a:p>
            <a:pPr>
              <a:buClr>
                <a:srgbClr val="1D2D4B"/>
              </a:buClr>
              <a:defRPr/>
            </a:pPr>
            <a:r>
              <a:rPr lang="de-DE" kern="0" dirty="0"/>
              <a:t>Ersparnis bei den Sozialversicherungsbeiträgen</a:t>
            </a:r>
            <a:endParaRPr lang="de-DE" b="1" dirty="0"/>
          </a:p>
          <a:p>
            <a:endParaRPr lang="de-DE" dirty="0"/>
          </a:p>
        </p:txBody>
      </p:sp>
      <p:sp>
        <p:nvSpPr>
          <p:cNvPr id="6" name="Titel 5"/>
          <p:cNvSpPr>
            <a:spLocks noGrp="1"/>
          </p:cNvSpPr>
          <p:nvPr>
            <p:ph type="title"/>
          </p:nvPr>
        </p:nvSpPr>
        <p:spPr>
          <a:xfrm>
            <a:off x="89251" y="177281"/>
            <a:ext cx="11826525" cy="765111"/>
          </a:xfrm>
        </p:spPr>
        <p:txBody>
          <a:bodyPr/>
          <a:lstStyle/>
          <a:p>
            <a:r>
              <a:rPr lang="de-DE" dirty="0" smtClean="0"/>
              <a:t>BETRIEBLICHE </a:t>
            </a:r>
            <a:r>
              <a:rPr lang="de-DE" dirty="0" err="1" smtClean="0"/>
              <a:t>EinkommensVORSORGE</a:t>
            </a:r>
            <a:r>
              <a:rPr lang="de-DE" dirty="0" smtClean="0"/>
              <a:t> | VORTEILE FÜR DEN ARBEITGEBER</a:t>
            </a:r>
            <a:endParaRPr lang="de-DE" dirty="0"/>
          </a:p>
        </p:txBody>
      </p:sp>
    </p:spTree>
    <p:extLst>
      <p:ext uri="{BB962C8B-B14F-4D97-AF65-F5344CB8AC3E}">
        <p14:creationId xmlns:p14="http://schemas.microsoft.com/office/powerpoint/2010/main" val="393378711"/>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133</a:t>
            </a:fld>
            <a:endParaRPr lang="de-DE" dirty="0"/>
          </a:p>
        </p:txBody>
      </p:sp>
      <p:sp>
        <p:nvSpPr>
          <p:cNvPr id="6" name="Titel 5"/>
          <p:cNvSpPr>
            <a:spLocks noGrp="1"/>
          </p:cNvSpPr>
          <p:nvPr>
            <p:ph type="title"/>
          </p:nvPr>
        </p:nvSpPr>
        <p:spPr/>
        <p:txBody>
          <a:bodyPr/>
          <a:lstStyle/>
          <a:p>
            <a:r>
              <a:rPr lang="de-DE" kern="0" dirty="0" smtClean="0">
                <a:ea typeface="ＭＳ Ｐゴシック"/>
              </a:rPr>
              <a:t>BETRIEBLICHE BERUFSUNFÄHIGKEITSVORSORGE </a:t>
            </a:r>
            <a:br>
              <a:rPr lang="de-DE" kern="0" dirty="0" smtClean="0">
                <a:ea typeface="ＭＳ Ｐゴシック"/>
              </a:rPr>
            </a:br>
            <a:r>
              <a:rPr lang="de-DE" kern="0" dirty="0" smtClean="0">
                <a:ea typeface="ＭＳ Ｐゴシック"/>
              </a:rPr>
              <a:t>ALS DIREKTVERSICHERUNG</a:t>
            </a:r>
            <a:endParaRPr lang="de-DE" dirty="0"/>
          </a:p>
        </p:txBody>
      </p:sp>
      <p:sp>
        <p:nvSpPr>
          <p:cNvPr id="9" name="Inhaltsplatzhalter 2">
            <a:extLst>
              <a:ext uri="{FF2B5EF4-FFF2-40B4-BE49-F238E27FC236}">
                <a16:creationId xmlns:a16="http://schemas.microsoft.com/office/drawing/2014/main" xmlns="" id="{1139AD0E-E828-EA40-B9E7-F7C5955BD702}"/>
              </a:ext>
            </a:extLst>
          </p:cNvPr>
          <p:cNvSpPr txBox="1">
            <a:spLocks/>
          </p:cNvSpPr>
          <p:nvPr/>
        </p:nvSpPr>
        <p:spPr>
          <a:xfrm>
            <a:off x="5202919" y="4143585"/>
            <a:ext cx="6509655" cy="9638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altLang="de-DE" sz="2400" b="1" dirty="0" smtClean="0">
                <a:solidFill>
                  <a:srgbClr val="1D2D4B"/>
                </a:solidFill>
              </a:rPr>
              <a:t>Mit der betrieblichen Einkommens-absicherung intelligent vorsorgen und Steuervorteile nutzen</a:t>
            </a:r>
            <a:endParaRPr lang="de-DE" altLang="de-DE" sz="2400" b="1" dirty="0">
              <a:solidFill>
                <a:srgbClr val="1D2D4B"/>
              </a:solidFill>
            </a:endParaRPr>
          </a:p>
        </p:txBody>
      </p:sp>
      <p:pic>
        <p:nvPicPr>
          <p:cNvPr id="10" name="Picture 2"/>
          <p:cNvPicPr>
            <a:picLocks noChangeAspect="1" noChangeArrowheads="1"/>
          </p:cNvPicPr>
          <p:nvPr/>
        </p:nvPicPr>
        <p:blipFill rotWithShape="1">
          <a:blip r:embed="rId2"/>
          <a:srcRect l="-121" t="19393" r="-1" b="11394"/>
          <a:stretch/>
        </p:blipFill>
        <p:spPr bwMode="auto">
          <a:xfrm>
            <a:off x="479425" y="1789026"/>
            <a:ext cx="4510889" cy="4808624"/>
          </a:xfrm>
          <a:prstGeom prst="rect">
            <a:avLst/>
          </a:prstGeom>
          <a:noFill/>
          <a:ln w="9525">
            <a:noFill/>
            <a:miter lim="800000"/>
            <a:headEnd/>
            <a:tailEnd/>
          </a:ln>
        </p:spPr>
      </p:pic>
    </p:spTree>
    <p:extLst>
      <p:ext uri="{BB962C8B-B14F-4D97-AF65-F5344CB8AC3E}">
        <p14:creationId xmlns:p14="http://schemas.microsoft.com/office/powerpoint/2010/main" val="86967452"/>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p:cNvSpPr>
            <a:spLocks noGrp="1"/>
          </p:cNvSpPr>
          <p:nvPr>
            <p:ph type="body" sz="half" idx="2"/>
          </p:nvPr>
        </p:nvSpPr>
        <p:spPr/>
        <p:txBody>
          <a:bodyPr/>
          <a:lstStyle/>
          <a:p>
            <a:pPr marL="0" indent="0">
              <a:buNone/>
            </a:pPr>
            <a:endParaRPr lang="de-DE" b="1" dirty="0" smtClean="0">
              <a:ea typeface="ＭＳ Ｐゴシック"/>
            </a:endParaRPr>
          </a:p>
          <a:p>
            <a:pPr marL="0" indent="0">
              <a:buNone/>
            </a:pPr>
            <a:r>
              <a:rPr lang="de-DE" b="1" dirty="0" smtClean="0">
                <a:ea typeface="ＭＳ Ｐゴシック"/>
              </a:rPr>
              <a:t>	Neu </a:t>
            </a:r>
            <a:r>
              <a:rPr lang="de-DE" b="1" dirty="0">
                <a:ea typeface="ＭＳ Ｐゴシック"/>
              </a:rPr>
              <a:t>abschließen. </a:t>
            </a:r>
            <a:endParaRPr lang="de-DE" b="1" dirty="0" smtClean="0">
              <a:ea typeface="ＭＳ Ｐゴシック"/>
            </a:endParaRPr>
          </a:p>
          <a:p>
            <a:pPr marL="0" indent="0">
              <a:buNone/>
            </a:pPr>
            <a:endParaRPr lang="de-DE" b="1" dirty="0">
              <a:ea typeface="ＭＳ Ｐゴシック"/>
            </a:endParaRPr>
          </a:p>
          <a:p>
            <a:pPr marL="0" indent="0">
              <a:buNone/>
            </a:pPr>
            <a:r>
              <a:rPr lang="de-DE" dirty="0" smtClean="0">
                <a:ea typeface="ＭＳ Ｐゴシック"/>
              </a:rPr>
              <a:t>	Wenn </a:t>
            </a:r>
            <a:r>
              <a:rPr lang="de-DE" dirty="0">
                <a:ea typeface="ＭＳ Ｐゴシック"/>
              </a:rPr>
              <a:t>Sie von Ihrer Arbeitskraft leben, sichert Sie eine sehr gute </a:t>
            </a:r>
            <a:r>
              <a:rPr lang="de-DE" dirty="0" smtClean="0">
                <a:ea typeface="ＭＳ Ｐゴシック"/>
              </a:rPr>
              <a:t>Einkommensvorsorge am </a:t>
            </a:r>
          </a:p>
          <a:p>
            <a:pPr marL="0" indent="0">
              <a:buNone/>
            </a:pPr>
            <a:r>
              <a:rPr lang="de-DE" dirty="0">
                <a:ea typeface="ＭＳ Ｐゴシック"/>
              </a:rPr>
              <a:t> </a:t>
            </a:r>
            <a:r>
              <a:rPr lang="de-DE" dirty="0" smtClean="0">
                <a:ea typeface="ＭＳ Ｐゴシック"/>
              </a:rPr>
              <a:t>         besten </a:t>
            </a:r>
            <a:r>
              <a:rPr lang="de-DE" dirty="0">
                <a:ea typeface="ＭＳ Ｐゴシック"/>
              </a:rPr>
              <a:t>gegen die finanziellen Folgen </a:t>
            </a:r>
            <a:r>
              <a:rPr lang="de-DE" dirty="0" smtClean="0">
                <a:ea typeface="ＭＳ Ｐゴシック"/>
              </a:rPr>
              <a:t>ab</a:t>
            </a:r>
            <a:r>
              <a:rPr lang="de-DE" dirty="0">
                <a:ea typeface="ＭＳ Ｐゴシック"/>
              </a:rPr>
              <a:t>, </a:t>
            </a:r>
            <a:r>
              <a:rPr lang="de-DE" dirty="0" smtClean="0">
                <a:ea typeface="ＭＳ Ｐゴシック"/>
              </a:rPr>
              <a:t>falls </a:t>
            </a:r>
            <a:r>
              <a:rPr lang="de-DE" dirty="0">
                <a:ea typeface="ＭＳ Ｐゴシック"/>
              </a:rPr>
              <a:t>Sie nicht mehr arbeiten können.</a:t>
            </a:r>
          </a:p>
          <a:p>
            <a:endParaRPr lang="de-DE" dirty="0"/>
          </a:p>
        </p:txBody>
      </p:sp>
      <p:sp>
        <p:nvSpPr>
          <p:cNvPr id="2" name="Foliennummernplatzhalter 1"/>
          <p:cNvSpPr>
            <a:spLocks noGrp="1"/>
          </p:cNvSpPr>
          <p:nvPr>
            <p:ph type="sldNum" sz="quarter" idx="4"/>
          </p:nvPr>
        </p:nvSpPr>
        <p:spPr/>
        <p:txBody>
          <a:bodyPr/>
          <a:lstStyle/>
          <a:p>
            <a:fld id="{EA952CFE-AF4B-4BE9-B2E2-E1420D3F9B32}" type="slidenum">
              <a:rPr lang="de-DE" smtClean="0"/>
              <a:pPr/>
              <a:t>134</a:t>
            </a:fld>
            <a:endParaRPr lang="de-DE" dirty="0"/>
          </a:p>
        </p:txBody>
      </p:sp>
      <p:sp>
        <p:nvSpPr>
          <p:cNvPr id="8" name="Textplatzhalter 7"/>
          <p:cNvSpPr>
            <a:spLocks noGrp="1"/>
          </p:cNvSpPr>
          <p:nvPr>
            <p:ph type="body" sz="quarter" idx="10"/>
          </p:nvPr>
        </p:nvSpPr>
        <p:spPr/>
        <p:txBody>
          <a:bodyPr/>
          <a:lstStyle/>
          <a:p>
            <a:r>
              <a:rPr lang="de-DE" b="1" dirty="0">
                <a:solidFill>
                  <a:schemeClr val="accent1"/>
                </a:solidFill>
                <a:ea typeface="ＭＳ Ｐゴシック"/>
              </a:rPr>
              <a:t>Unser Rat</a:t>
            </a:r>
            <a:r>
              <a:rPr lang="de-DE" b="1" dirty="0" smtClean="0">
                <a:solidFill>
                  <a:schemeClr val="accent1"/>
                </a:solidFill>
                <a:ea typeface="ＭＳ Ｐゴシック"/>
              </a:rPr>
              <a:t>: Einkommensvorsorge</a:t>
            </a:r>
            <a:endParaRPr lang="de-DE" dirty="0">
              <a:solidFill>
                <a:schemeClr val="accent1"/>
              </a:solidFill>
              <a:ea typeface="ＭＳ Ｐゴシック"/>
            </a:endParaRPr>
          </a:p>
        </p:txBody>
      </p:sp>
      <p:sp>
        <p:nvSpPr>
          <p:cNvPr id="6" name="Titel 5"/>
          <p:cNvSpPr>
            <a:spLocks noGrp="1"/>
          </p:cNvSpPr>
          <p:nvPr>
            <p:ph type="title"/>
          </p:nvPr>
        </p:nvSpPr>
        <p:spPr>
          <a:xfrm>
            <a:off x="0" y="-139987"/>
            <a:ext cx="11945369" cy="1325563"/>
          </a:xfrm>
        </p:spPr>
        <p:txBody>
          <a:bodyPr/>
          <a:lstStyle/>
          <a:p>
            <a:r>
              <a:rPr lang="de-DE" dirty="0"/>
              <a:t>ARBEITGEBERMOTIVE FÜR EINE BETRIEBLICHE </a:t>
            </a:r>
            <a:r>
              <a:rPr lang="de-DE" dirty="0" smtClean="0"/>
              <a:t>EINKOMMENSABSICHERUNG</a:t>
            </a:r>
            <a:endParaRPr lang="de-DE" dirty="0"/>
          </a:p>
        </p:txBody>
      </p:sp>
      <p:sp>
        <p:nvSpPr>
          <p:cNvPr id="9" name="Nach rechts gekrümmter Pfeil 8"/>
          <p:cNvSpPr/>
          <p:nvPr/>
        </p:nvSpPr>
        <p:spPr>
          <a:xfrm>
            <a:off x="479425" y="2871042"/>
            <a:ext cx="543379" cy="873536"/>
          </a:xfrm>
          <a:prstGeom prst="curvedRightArrow">
            <a:avLst/>
          </a:prstGeom>
          <a:solidFill>
            <a:srgbClr val="137C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Tree>
    <p:extLst>
      <p:ext uri="{BB962C8B-B14F-4D97-AF65-F5344CB8AC3E}">
        <p14:creationId xmlns:p14="http://schemas.microsoft.com/office/powerpoint/2010/main" val="2964507871"/>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135</a:t>
            </a:fld>
            <a:endParaRPr lang="de-DE" dirty="0"/>
          </a:p>
        </p:txBody>
      </p:sp>
      <p:sp>
        <p:nvSpPr>
          <p:cNvPr id="3" name="Textplatzhalter 2"/>
          <p:cNvSpPr>
            <a:spLocks noGrp="1"/>
          </p:cNvSpPr>
          <p:nvPr>
            <p:ph type="body" sz="half" idx="2"/>
          </p:nvPr>
        </p:nvSpPr>
        <p:spPr/>
        <p:txBody>
          <a:bodyPr/>
          <a:lstStyle/>
          <a:p>
            <a:r>
              <a:rPr lang="de-DE" b="1" dirty="0"/>
              <a:t>Jeder </a:t>
            </a:r>
            <a:r>
              <a:rPr lang="de-DE" b="1" dirty="0">
                <a:solidFill>
                  <a:srgbClr val="C60000"/>
                </a:solidFill>
              </a:rPr>
              <a:t>4. Angestellte </a:t>
            </a:r>
            <a:r>
              <a:rPr lang="de-DE" b="1" dirty="0"/>
              <a:t>und jeder </a:t>
            </a:r>
            <a:r>
              <a:rPr lang="de-DE" b="1" dirty="0">
                <a:solidFill>
                  <a:srgbClr val="C60000"/>
                </a:solidFill>
              </a:rPr>
              <a:t>3. Arbeiter </a:t>
            </a:r>
            <a:r>
              <a:rPr lang="de-DE" b="1" dirty="0"/>
              <a:t>wird vor Renteneintritt berufsunfähig.</a:t>
            </a:r>
            <a:br>
              <a:rPr lang="de-DE" b="1" dirty="0"/>
            </a:br>
            <a:endParaRPr lang="de-DE" b="1" dirty="0"/>
          </a:p>
          <a:p>
            <a:r>
              <a:rPr lang="de-DE" dirty="0"/>
              <a:t>Im Durchschnitt sind </a:t>
            </a:r>
            <a:r>
              <a:rPr lang="de-DE" b="1" dirty="0"/>
              <a:t>Männer 50, Frauen 49 Jahre </a:t>
            </a:r>
            <a:r>
              <a:rPr lang="de-DE" dirty="0"/>
              <a:t>alt, wenn sie ihren Beruf nicht mehr ausüben können.</a:t>
            </a:r>
          </a:p>
          <a:p>
            <a:endParaRPr lang="de-DE" dirty="0"/>
          </a:p>
        </p:txBody>
      </p:sp>
      <p:sp>
        <p:nvSpPr>
          <p:cNvPr id="6" name="Titel 5"/>
          <p:cNvSpPr>
            <a:spLocks noGrp="1"/>
          </p:cNvSpPr>
          <p:nvPr>
            <p:ph type="title"/>
          </p:nvPr>
        </p:nvSpPr>
        <p:spPr/>
        <p:txBody>
          <a:bodyPr/>
          <a:lstStyle/>
          <a:p>
            <a:r>
              <a:rPr lang="de-DE" dirty="0" smtClean="0"/>
              <a:t>DAS RISIKO</a:t>
            </a:r>
            <a:endParaRPr lang="de-DE" dirty="0"/>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66853" y="3446167"/>
            <a:ext cx="5444687" cy="2789534"/>
          </a:xfrm>
          <a:prstGeom prst="rect">
            <a:avLst/>
          </a:prstGeom>
        </p:spPr>
      </p:pic>
    </p:spTree>
    <p:extLst>
      <p:ext uri="{BB962C8B-B14F-4D97-AF65-F5344CB8AC3E}">
        <p14:creationId xmlns:p14="http://schemas.microsoft.com/office/powerpoint/2010/main" val="918883709"/>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136</a:t>
            </a:fld>
            <a:endParaRPr lang="de-DE" dirty="0"/>
          </a:p>
        </p:txBody>
      </p:sp>
      <p:sp>
        <p:nvSpPr>
          <p:cNvPr id="6" name="Titel 5"/>
          <p:cNvSpPr>
            <a:spLocks noGrp="1"/>
          </p:cNvSpPr>
          <p:nvPr>
            <p:ph type="title"/>
          </p:nvPr>
        </p:nvSpPr>
        <p:spPr>
          <a:xfrm>
            <a:off x="364219" y="118276"/>
            <a:ext cx="10314206" cy="1325563"/>
          </a:xfrm>
        </p:spPr>
        <p:txBody>
          <a:bodyPr/>
          <a:lstStyle/>
          <a:p>
            <a:r>
              <a:rPr lang="de-DE" kern="0" dirty="0" smtClean="0">
                <a:solidFill>
                  <a:schemeClr val="tx2"/>
                </a:solidFill>
              </a:rPr>
              <a:t>URSACHEN FÜR eine BERUFSUNFÄHIGKEIT </a:t>
            </a:r>
            <a:endParaRPr lang="de-DE" dirty="0">
              <a:solidFill>
                <a:schemeClr val="tx2"/>
              </a:solidFill>
            </a:endParaRPr>
          </a:p>
        </p:txBody>
      </p:sp>
      <p:sp>
        <p:nvSpPr>
          <p:cNvPr id="10" name="Textplatzhalter 11">
            <a:extLst>
              <a:ext uri="{FF2B5EF4-FFF2-40B4-BE49-F238E27FC236}">
                <a16:creationId xmlns:a16="http://schemas.microsoft.com/office/drawing/2014/main" xmlns="" id="{0CFEE4A3-0A96-5045-A4E2-9268A1B4BF38}"/>
              </a:ext>
            </a:extLst>
          </p:cNvPr>
          <p:cNvSpPr>
            <a:spLocks noGrp="1"/>
          </p:cNvSpPr>
          <p:nvPr>
            <p:ph type="body" sz="half" idx="11"/>
          </p:nvPr>
        </p:nvSpPr>
        <p:spPr>
          <a:xfrm>
            <a:off x="90083" y="6534718"/>
            <a:ext cx="10862479" cy="298974"/>
          </a:xfrm>
          <a:prstGeom prst="rect">
            <a:avLst/>
          </a:prstGeom>
        </p:spPr>
        <p:txBody>
          <a:bodyPr/>
          <a:lstStyle/>
          <a:p>
            <a:pPr marL="0" indent="0">
              <a:buNone/>
            </a:pPr>
            <a:r>
              <a:rPr lang="de-DE" dirty="0" smtClean="0"/>
              <a:t>Quelle</a:t>
            </a:r>
            <a:r>
              <a:rPr lang="de-DE" dirty="0"/>
              <a:t>: MORGEN &amp; MORGEN GmbH | Stand </a:t>
            </a:r>
            <a:r>
              <a:rPr lang="de-DE" dirty="0" smtClean="0"/>
              <a:t>04/2025</a:t>
            </a:r>
            <a:endParaRPr lang="de-DE" dirty="0"/>
          </a:p>
        </p:txBody>
      </p:sp>
      <p:pic>
        <p:nvPicPr>
          <p:cNvPr id="3" name="Grafik 2"/>
          <p:cNvPicPr>
            <a:picLocks noChangeAspect="1"/>
          </p:cNvPicPr>
          <p:nvPr/>
        </p:nvPicPr>
        <p:blipFill>
          <a:blip r:embed="rId2"/>
          <a:stretch>
            <a:fillRect/>
          </a:stretch>
        </p:blipFill>
        <p:spPr>
          <a:xfrm>
            <a:off x="3329931" y="1808148"/>
            <a:ext cx="5264618" cy="4544008"/>
          </a:xfrm>
          <a:prstGeom prst="rect">
            <a:avLst/>
          </a:prstGeom>
        </p:spPr>
      </p:pic>
    </p:spTree>
    <p:extLst>
      <p:ext uri="{BB962C8B-B14F-4D97-AF65-F5344CB8AC3E}">
        <p14:creationId xmlns:p14="http://schemas.microsoft.com/office/powerpoint/2010/main" val="708278781"/>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137</a:t>
            </a:fld>
            <a:endParaRPr lang="de-DE" dirty="0"/>
          </a:p>
        </p:txBody>
      </p:sp>
      <p:sp>
        <p:nvSpPr>
          <p:cNvPr id="6" name="Titel 5"/>
          <p:cNvSpPr>
            <a:spLocks noGrp="1"/>
          </p:cNvSpPr>
          <p:nvPr>
            <p:ph type="title"/>
          </p:nvPr>
        </p:nvSpPr>
        <p:spPr/>
        <p:txBody>
          <a:bodyPr/>
          <a:lstStyle/>
          <a:p>
            <a:r>
              <a:rPr lang="de-DE" kern="0" dirty="0" smtClean="0">
                <a:solidFill>
                  <a:schemeClr val="tx2"/>
                </a:solidFill>
              </a:rPr>
              <a:t>URSACHEN FÜR BERUFSUNFÄHIGKEIT </a:t>
            </a:r>
            <a:r>
              <a:rPr lang="de-DE" dirty="0" smtClean="0">
                <a:solidFill>
                  <a:schemeClr val="tx2"/>
                </a:solidFill>
              </a:rPr>
              <a:t>NACH </a:t>
            </a:r>
            <a:r>
              <a:rPr lang="de-DE" dirty="0" err="1" smtClean="0">
                <a:solidFill>
                  <a:schemeClr val="tx2"/>
                </a:solidFill>
              </a:rPr>
              <a:t>ALTERSgruppEN</a:t>
            </a:r>
            <a:r>
              <a:rPr lang="de-DE" dirty="0" smtClean="0">
                <a:solidFill>
                  <a:schemeClr val="tx2"/>
                </a:solidFill>
              </a:rPr>
              <a:t/>
            </a:r>
            <a:br>
              <a:rPr lang="de-DE" dirty="0" smtClean="0">
                <a:solidFill>
                  <a:schemeClr val="tx2"/>
                </a:solidFill>
              </a:rPr>
            </a:br>
            <a:endParaRPr lang="de-DE" dirty="0">
              <a:solidFill>
                <a:schemeClr val="tx2"/>
              </a:solidFill>
            </a:endParaRPr>
          </a:p>
        </p:txBody>
      </p:sp>
      <p:sp>
        <p:nvSpPr>
          <p:cNvPr id="5" name="Textplatzhalter 4"/>
          <p:cNvSpPr>
            <a:spLocks noGrp="1"/>
          </p:cNvSpPr>
          <p:nvPr>
            <p:ph type="body" sz="half" idx="11"/>
          </p:nvPr>
        </p:nvSpPr>
        <p:spPr>
          <a:xfrm>
            <a:off x="90083" y="6534718"/>
            <a:ext cx="10862479" cy="298974"/>
          </a:xfrm>
        </p:spPr>
        <p:txBody>
          <a:bodyPr/>
          <a:lstStyle/>
          <a:p>
            <a:r>
              <a:rPr lang="de-DE" dirty="0"/>
              <a:t>Quelle: MORGEN &amp; MORGEN GmbH | Stand </a:t>
            </a:r>
            <a:r>
              <a:rPr lang="de-DE" dirty="0" smtClean="0"/>
              <a:t>04/2024</a:t>
            </a:r>
            <a:endParaRPr lang="de-DE" dirty="0"/>
          </a:p>
        </p:txBody>
      </p:sp>
      <p:pic>
        <p:nvPicPr>
          <p:cNvPr id="4" name="Grafik 3"/>
          <p:cNvPicPr>
            <a:picLocks noChangeAspect="1"/>
          </p:cNvPicPr>
          <p:nvPr/>
        </p:nvPicPr>
        <p:blipFill>
          <a:blip r:embed="rId2"/>
          <a:stretch>
            <a:fillRect/>
          </a:stretch>
        </p:blipFill>
        <p:spPr>
          <a:xfrm>
            <a:off x="3610947" y="1570605"/>
            <a:ext cx="6568815" cy="5263087"/>
          </a:xfrm>
          <a:prstGeom prst="rect">
            <a:avLst/>
          </a:prstGeom>
        </p:spPr>
      </p:pic>
    </p:spTree>
    <p:extLst>
      <p:ext uri="{BB962C8B-B14F-4D97-AF65-F5344CB8AC3E}">
        <p14:creationId xmlns:p14="http://schemas.microsoft.com/office/powerpoint/2010/main" val="2455478733"/>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138</a:t>
            </a:fld>
            <a:endParaRPr lang="de-DE" dirty="0"/>
          </a:p>
        </p:txBody>
      </p:sp>
      <p:sp>
        <p:nvSpPr>
          <p:cNvPr id="3" name="Textplatzhalter 2"/>
          <p:cNvSpPr>
            <a:spLocks noGrp="1"/>
          </p:cNvSpPr>
          <p:nvPr>
            <p:ph type="body" sz="half" idx="2"/>
          </p:nvPr>
        </p:nvSpPr>
        <p:spPr/>
        <p:txBody>
          <a:bodyPr/>
          <a:lstStyle/>
          <a:p>
            <a:pPr>
              <a:buClr>
                <a:srgbClr val="1D2D4B"/>
              </a:buClr>
              <a:tabLst>
                <a:tab pos="266700" algn="l"/>
              </a:tabLst>
              <a:defRPr/>
            </a:pPr>
            <a:r>
              <a:rPr lang="de-DE" dirty="0">
                <a:solidFill>
                  <a:srgbClr val="1D284B"/>
                </a:solidFill>
              </a:rPr>
              <a:t>Gesetzliche Versorgung reicht nicht an das letzte Nettoeinkommen heran</a:t>
            </a:r>
          </a:p>
          <a:p>
            <a:pPr>
              <a:buClr>
                <a:srgbClr val="1D2D4B"/>
              </a:buClr>
              <a:tabLst>
                <a:tab pos="266700" algn="l"/>
              </a:tabLst>
              <a:defRPr/>
            </a:pPr>
            <a:r>
              <a:rPr lang="de-DE" dirty="0">
                <a:solidFill>
                  <a:srgbClr val="1D284B"/>
                </a:solidFill>
              </a:rPr>
              <a:t>Bisheriger Lebensstandard kann nicht erhalten werden</a:t>
            </a:r>
          </a:p>
          <a:p>
            <a:pPr>
              <a:buClr>
                <a:srgbClr val="1D2D4B"/>
              </a:buClr>
              <a:tabLst>
                <a:tab pos="266700" algn="l"/>
              </a:tabLst>
              <a:defRPr/>
            </a:pPr>
            <a:r>
              <a:rPr lang="de-DE" dirty="0">
                <a:solidFill>
                  <a:srgbClr val="1D284B"/>
                </a:solidFill>
              </a:rPr>
              <a:t>Besonders für </a:t>
            </a:r>
            <a:r>
              <a:rPr lang="de-DE" b="1" dirty="0">
                <a:solidFill>
                  <a:srgbClr val="1D284B"/>
                </a:solidFill>
              </a:rPr>
              <a:t>nach dem 01.01.1961 Geborene </a:t>
            </a:r>
            <a:r>
              <a:rPr lang="de-DE" dirty="0">
                <a:solidFill>
                  <a:srgbClr val="1D284B"/>
                </a:solidFill>
              </a:rPr>
              <a:t>hat sich durch die Reform der Erwerbsminderungsrenten der </a:t>
            </a:r>
            <a:r>
              <a:rPr lang="de-DE" b="1" dirty="0">
                <a:solidFill>
                  <a:srgbClr val="1D284B"/>
                </a:solidFill>
              </a:rPr>
              <a:t>Schutz deutlich verschlechtert</a:t>
            </a:r>
          </a:p>
          <a:p>
            <a:pPr>
              <a:buClr>
                <a:srgbClr val="1D2D4B"/>
              </a:buClr>
              <a:tabLst>
                <a:tab pos="266700" algn="l"/>
              </a:tabLst>
              <a:defRPr/>
            </a:pPr>
            <a:r>
              <a:rPr lang="de-DE" dirty="0">
                <a:solidFill>
                  <a:srgbClr val="1D284B"/>
                </a:solidFill>
              </a:rPr>
              <a:t>Die Erwerbsminderungsrente richtet sich danach, wie viele Stunden noch täglich gearbeitet werden kann:</a:t>
            </a:r>
          </a:p>
          <a:p>
            <a:pPr marL="742950" lvl="2" indent="-285750">
              <a:lnSpc>
                <a:spcPct val="100000"/>
              </a:lnSpc>
              <a:spcBef>
                <a:spcPts val="600"/>
              </a:spcBef>
              <a:buClr>
                <a:srgbClr val="1D2D4B"/>
              </a:buClr>
              <a:buFont typeface="Symbol" pitchFamily="2" charset="2"/>
              <a:buChar char="-"/>
              <a:tabLst>
                <a:tab pos="266700" algn="l"/>
              </a:tabLst>
              <a:defRPr/>
            </a:pPr>
            <a:r>
              <a:rPr lang="de-DE" sz="1600" dirty="0">
                <a:solidFill>
                  <a:srgbClr val="1D284B"/>
                </a:solidFill>
              </a:rPr>
              <a:t>Die </a:t>
            </a:r>
            <a:r>
              <a:rPr lang="de-DE" sz="1600" b="1" dirty="0">
                <a:solidFill>
                  <a:srgbClr val="1D284B"/>
                </a:solidFill>
              </a:rPr>
              <a:t>volle Erwerbsminderungsrente </a:t>
            </a:r>
            <a:r>
              <a:rPr lang="de-DE" sz="1600" dirty="0">
                <a:solidFill>
                  <a:srgbClr val="1D284B"/>
                </a:solidFill>
              </a:rPr>
              <a:t>wird gezahlt, an den der </a:t>
            </a:r>
            <a:r>
              <a:rPr lang="de-DE" sz="1600" b="1" dirty="0">
                <a:solidFill>
                  <a:srgbClr val="1D284B"/>
                </a:solidFill>
              </a:rPr>
              <a:t>weniger als 3 Stunden </a:t>
            </a:r>
            <a:r>
              <a:rPr lang="de-DE" sz="1600" dirty="0">
                <a:solidFill>
                  <a:srgbClr val="1D284B"/>
                </a:solidFill>
              </a:rPr>
              <a:t>täglich arbeiten kann</a:t>
            </a:r>
          </a:p>
          <a:p>
            <a:pPr marL="742950" lvl="2" indent="-285750">
              <a:lnSpc>
                <a:spcPct val="100000"/>
              </a:lnSpc>
              <a:spcBef>
                <a:spcPts val="600"/>
              </a:spcBef>
              <a:buClr>
                <a:srgbClr val="1D2D4B"/>
              </a:buClr>
              <a:buFont typeface="Symbol" pitchFamily="2" charset="2"/>
              <a:buChar char="-"/>
              <a:tabLst>
                <a:tab pos="266700" algn="l"/>
              </a:tabLst>
              <a:defRPr/>
            </a:pPr>
            <a:r>
              <a:rPr lang="de-DE" sz="1600" dirty="0">
                <a:solidFill>
                  <a:srgbClr val="1D284B"/>
                </a:solidFill>
              </a:rPr>
              <a:t>Wer </a:t>
            </a:r>
            <a:r>
              <a:rPr lang="de-DE" sz="1600" b="1" dirty="0">
                <a:solidFill>
                  <a:srgbClr val="1D284B"/>
                </a:solidFill>
              </a:rPr>
              <a:t>zwischen 3 und 6 Stunden </a:t>
            </a:r>
            <a:r>
              <a:rPr lang="de-DE" sz="1600" dirty="0">
                <a:solidFill>
                  <a:srgbClr val="1D284B"/>
                </a:solidFill>
              </a:rPr>
              <a:t>täglich arbeiten kann, erhält die</a:t>
            </a:r>
            <a:r>
              <a:rPr lang="de-DE" sz="1600" b="1" dirty="0">
                <a:solidFill>
                  <a:srgbClr val="1D284B"/>
                </a:solidFill>
              </a:rPr>
              <a:t> halbe Erwerbsminderungsrente</a:t>
            </a:r>
          </a:p>
          <a:p>
            <a:pPr marL="742950" lvl="2" indent="-285750">
              <a:lnSpc>
                <a:spcPct val="100000"/>
              </a:lnSpc>
              <a:spcBef>
                <a:spcPts val="600"/>
              </a:spcBef>
              <a:buClr>
                <a:srgbClr val="1D2D4B"/>
              </a:buClr>
              <a:buFont typeface="Symbol" pitchFamily="2" charset="2"/>
              <a:buChar char="-"/>
              <a:tabLst>
                <a:tab pos="266700" algn="l"/>
              </a:tabLst>
              <a:defRPr/>
            </a:pPr>
            <a:r>
              <a:rPr lang="de-DE" sz="1600" b="1" dirty="0">
                <a:solidFill>
                  <a:srgbClr val="1D284B"/>
                </a:solidFill>
              </a:rPr>
              <a:t>Ab 6 Stunden </a:t>
            </a:r>
            <a:r>
              <a:rPr lang="de-DE" sz="1600" dirty="0">
                <a:solidFill>
                  <a:srgbClr val="1D284B"/>
                </a:solidFill>
              </a:rPr>
              <a:t>Arbeitsfähigkeit gilt man nicht als erwerbsgemindert und erhält </a:t>
            </a:r>
            <a:r>
              <a:rPr lang="de-DE" sz="1600" b="1" dirty="0">
                <a:solidFill>
                  <a:srgbClr val="1D284B"/>
                </a:solidFill>
              </a:rPr>
              <a:t>keine Erwerbsminderungsrente </a:t>
            </a:r>
          </a:p>
          <a:p>
            <a:pPr>
              <a:buClr>
                <a:srgbClr val="1D2D4B"/>
              </a:buClr>
              <a:tabLst>
                <a:tab pos="266700" algn="l"/>
              </a:tabLst>
              <a:defRPr/>
            </a:pPr>
            <a:r>
              <a:rPr lang="de-DE" dirty="0">
                <a:solidFill>
                  <a:srgbClr val="1D284B"/>
                </a:solidFill>
              </a:rPr>
              <a:t>Für Berufsanfänger ist die Situation noch </a:t>
            </a:r>
            <a:r>
              <a:rPr lang="de-DE" dirty="0" smtClean="0">
                <a:solidFill>
                  <a:srgbClr val="1D284B"/>
                </a:solidFill>
              </a:rPr>
              <a:t>gravierender (mindestens 5 Jahre Beitragszahlung in </a:t>
            </a:r>
            <a:r>
              <a:rPr lang="de-DE" dirty="0" err="1" smtClean="0">
                <a:solidFill>
                  <a:srgbClr val="1D284B"/>
                </a:solidFill>
              </a:rPr>
              <a:t>in</a:t>
            </a:r>
            <a:r>
              <a:rPr lang="de-DE" dirty="0" smtClean="0">
                <a:solidFill>
                  <a:srgbClr val="1D284B"/>
                </a:solidFill>
              </a:rPr>
              <a:t> die gesetzliche RV)</a:t>
            </a:r>
            <a:endParaRPr lang="de-DE" dirty="0">
              <a:solidFill>
                <a:srgbClr val="1D284B"/>
              </a:solidFill>
            </a:endParaRPr>
          </a:p>
        </p:txBody>
      </p:sp>
      <p:sp>
        <p:nvSpPr>
          <p:cNvPr id="6" name="Titel 5"/>
          <p:cNvSpPr>
            <a:spLocks noGrp="1"/>
          </p:cNvSpPr>
          <p:nvPr>
            <p:ph type="title"/>
          </p:nvPr>
        </p:nvSpPr>
        <p:spPr/>
        <p:txBody>
          <a:bodyPr/>
          <a:lstStyle/>
          <a:p>
            <a:r>
              <a:rPr lang="de-DE" dirty="0" smtClean="0"/>
              <a:t>DIE AKTUELLE SITUATION – DIE VERSORGUNGSLÜCKE </a:t>
            </a:r>
            <a:br>
              <a:rPr lang="de-DE" dirty="0" smtClean="0"/>
            </a:br>
            <a:r>
              <a:rPr lang="de-DE" dirty="0" smtClean="0"/>
              <a:t>BEI BERUFSUNFÄHIGKEIT WÄCHST</a:t>
            </a:r>
            <a:endParaRPr lang="de-DE" dirty="0"/>
          </a:p>
        </p:txBody>
      </p:sp>
    </p:spTree>
    <p:extLst>
      <p:ext uri="{BB962C8B-B14F-4D97-AF65-F5344CB8AC3E}">
        <p14:creationId xmlns:p14="http://schemas.microsoft.com/office/powerpoint/2010/main" val="3432699241"/>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139</a:t>
            </a:fld>
            <a:endParaRPr lang="de-DE" dirty="0"/>
          </a:p>
        </p:txBody>
      </p:sp>
      <p:sp>
        <p:nvSpPr>
          <p:cNvPr id="6" name="Titel 5"/>
          <p:cNvSpPr>
            <a:spLocks noGrp="1"/>
          </p:cNvSpPr>
          <p:nvPr>
            <p:ph type="title"/>
          </p:nvPr>
        </p:nvSpPr>
        <p:spPr>
          <a:xfrm>
            <a:off x="392795" y="375969"/>
            <a:ext cx="10314206" cy="1325563"/>
          </a:xfrm>
          <a:noFill/>
        </p:spPr>
        <p:txBody>
          <a:bodyPr/>
          <a:lstStyle/>
          <a:p>
            <a:r>
              <a:rPr lang="de-DE" dirty="0" smtClean="0"/>
              <a:t>DIE GESETZLICHE LEISTUNG DER ERWERBSMINDERUNGSRENTE</a:t>
            </a:r>
            <a:endParaRPr lang="de-DE" dirty="0"/>
          </a:p>
        </p:txBody>
      </p:sp>
      <p:sp>
        <p:nvSpPr>
          <p:cNvPr id="10" name="Textfeld 9"/>
          <p:cNvSpPr txBox="1">
            <a:spLocks noChangeArrowheads="1"/>
          </p:cNvSpPr>
          <p:nvPr/>
        </p:nvSpPr>
        <p:spPr bwMode="auto">
          <a:xfrm>
            <a:off x="539750" y="6209450"/>
            <a:ext cx="10882086" cy="369332"/>
          </a:xfrm>
          <a:prstGeom prst="rect">
            <a:avLst/>
          </a:prstGeom>
          <a:noFill/>
          <a:ln w="9525">
            <a:noFill/>
            <a:miter lim="800000"/>
            <a:headEnd/>
            <a:tailEnd/>
          </a:ln>
        </p:spPr>
        <p:txBody>
          <a:bodyPr wrap="square">
            <a:spAutoFit/>
          </a:bodyPr>
          <a:lstStyle/>
          <a:p>
            <a:r>
              <a:rPr lang="de-DE" sz="900" baseline="30000" dirty="0">
                <a:solidFill>
                  <a:srgbClr val="1D2D4B"/>
                </a:solidFill>
              </a:rPr>
              <a:t>1</a:t>
            </a:r>
            <a:r>
              <a:rPr lang="de-DE" sz="900" dirty="0">
                <a:solidFill>
                  <a:srgbClr val="1D2D4B"/>
                </a:solidFill>
              </a:rPr>
              <a:t> Faustformel: alle Prozentangaben  vom Bruttoeinkommen bis zur max. Beitragsbemessungsgrenze </a:t>
            </a:r>
            <a:r>
              <a:rPr lang="de-DE" sz="900" dirty="0" smtClean="0">
                <a:solidFill>
                  <a:srgbClr val="1D2D4B"/>
                </a:solidFill>
              </a:rPr>
              <a:t>DRV </a:t>
            </a:r>
            <a:r>
              <a:rPr lang="de-DE" sz="900" dirty="0">
                <a:solidFill>
                  <a:srgbClr val="1D2D4B"/>
                </a:solidFill>
              </a:rPr>
              <a:t>(</a:t>
            </a:r>
            <a:r>
              <a:rPr lang="de-DE" sz="900" dirty="0" smtClean="0">
                <a:solidFill>
                  <a:srgbClr val="1D2D4B"/>
                </a:solidFill>
              </a:rPr>
              <a:t>2026: 8.450 €)  </a:t>
            </a:r>
          </a:p>
          <a:p>
            <a:r>
              <a:rPr lang="de-DE" sz="900" baseline="30000" dirty="0" smtClean="0">
                <a:solidFill>
                  <a:srgbClr val="1D2D4B"/>
                </a:solidFill>
              </a:rPr>
              <a:t>2</a:t>
            </a:r>
            <a:r>
              <a:rPr lang="de-DE" sz="900" dirty="0" smtClean="0">
                <a:solidFill>
                  <a:srgbClr val="1D2D4B"/>
                </a:solidFill>
              </a:rPr>
              <a:t> </a:t>
            </a:r>
            <a:r>
              <a:rPr lang="de-DE" sz="900" dirty="0">
                <a:solidFill>
                  <a:srgbClr val="1D2D4B"/>
                </a:solidFill>
              </a:rPr>
              <a:t>Steht keine Teilzeitarbeitsstelle zur Verfügung, wird die volle Rente gezahlt.</a:t>
            </a:r>
          </a:p>
        </p:txBody>
      </p:sp>
      <p:pic>
        <p:nvPicPr>
          <p:cNvPr id="5" name="Grafik 4"/>
          <p:cNvPicPr>
            <a:picLocks noChangeAspect="1"/>
          </p:cNvPicPr>
          <p:nvPr/>
        </p:nvPicPr>
        <p:blipFill>
          <a:blip r:embed="rId2"/>
          <a:stretch>
            <a:fillRect/>
          </a:stretch>
        </p:blipFill>
        <p:spPr>
          <a:xfrm>
            <a:off x="392795" y="2063265"/>
            <a:ext cx="6937035" cy="4088813"/>
          </a:xfrm>
          <a:prstGeom prst="rect">
            <a:avLst/>
          </a:prstGeom>
        </p:spPr>
      </p:pic>
    </p:spTree>
    <p:extLst>
      <p:ext uri="{BB962C8B-B14F-4D97-AF65-F5344CB8AC3E}">
        <p14:creationId xmlns:p14="http://schemas.microsoft.com/office/powerpoint/2010/main" val="39230288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14</a:t>
            </a:fld>
            <a:endParaRPr lang="de-DE" dirty="0"/>
          </a:p>
        </p:txBody>
      </p:sp>
      <p:sp>
        <p:nvSpPr>
          <p:cNvPr id="5" name="Titel 4"/>
          <p:cNvSpPr>
            <a:spLocks noGrp="1"/>
          </p:cNvSpPr>
          <p:nvPr>
            <p:ph type="title"/>
          </p:nvPr>
        </p:nvSpPr>
        <p:spPr/>
        <p:txBody>
          <a:bodyPr/>
          <a:lstStyle/>
          <a:p>
            <a:r>
              <a:rPr lang="de-DE" dirty="0" smtClean="0"/>
              <a:t>GANZHEITLICHE ENTSCHEIDUNGSGRUNDLAGEN</a:t>
            </a:r>
            <a:endParaRPr lang="de-DE" dirty="0"/>
          </a:p>
        </p:txBody>
      </p:sp>
      <p:pic>
        <p:nvPicPr>
          <p:cNvPr id="7" name="Grafik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1204" y="2443734"/>
            <a:ext cx="9899904" cy="4203192"/>
          </a:xfrm>
          <a:prstGeom prst="rect">
            <a:avLst/>
          </a:prstGeom>
        </p:spPr>
      </p:pic>
    </p:spTree>
    <p:extLst>
      <p:ext uri="{BB962C8B-B14F-4D97-AF65-F5344CB8AC3E}">
        <p14:creationId xmlns:p14="http://schemas.microsoft.com/office/powerpoint/2010/main" val="1982605160"/>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a:xfrm>
            <a:off x="9074450" y="6351837"/>
            <a:ext cx="2743200" cy="365125"/>
          </a:xfrm>
        </p:spPr>
        <p:txBody>
          <a:bodyPr/>
          <a:lstStyle/>
          <a:p>
            <a:fld id="{EA952CFE-AF4B-4BE9-B2E2-E1420D3F9B32}" type="slidenum">
              <a:rPr lang="de-DE" smtClean="0"/>
              <a:pPr/>
              <a:t>140</a:t>
            </a:fld>
            <a:endParaRPr lang="de-DE" dirty="0"/>
          </a:p>
        </p:txBody>
      </p:sp>
      <p:graphicFrame>
        <p:nvGraphicFramePr>
          <p:cNvPr id="10" name="Diagrammplatzhalter 9"/>
          <p:cNvGraphicFramePr>
            <a:graphicFrameLocks noGrp="1"/>
          </p:cNvGraphicFramePr>
          <p:nvPr>
            <p:ph type="chart" sz="quarter" idx="10"/>
            <p:extLst>
              <p:ext uri="{D42A27DB-BD31-4B8C-83A1-F6EECF244321}">
                <p14:modId xmlns:p14="http://schemas.microsoft.com/office/powerpoint/2010/main" val="2110656950"/>
              </p:ext>
            </p:extLst>
          </p:nvPr>
        </p:nvGraphicFramePr>
        <p:xfrm>
          <a:off x="3283717" y="2131246"/>
          <a:ext cx="6133646" cy="3764077"/>
        </p:xfrm>
        <a:graphic>
          <a:graphicData uri="http://schemas.openxmlformats.org/drawingml/2006/chart">
            <c:chart xmlns:c="http://schemas.openxmlformats.org/drawingml/2006/chart" xmlns:r="http://schemas.openxmlformats.org/officeDocument/2006/relationships" r:id="rId2"/>
          </a:graphicData>
        </a:graphic>
      </p:graphicFrame>
      <p:sp>
        <p:nvSpPr>
          <p:cNvPr id="6" name="Titel 5"/>
          <p:cNvSpPr>
            <a:spLocks noGrp="1"/>
          </p:cNvSpPr>
          <p:nvPr>
            <p:ph type="title"/>
          </p:nvPr>
        </p:nvSpPr>
        <p:spPr>
          <a:xfrm>
            <a:off x="367728" y="532598"/>
            <a:ext cx="10314206" cy="997650"/>
          </a:xfrm>
          <a:ln>
            <a:noFill/>
          </a:ln>
        </p:spPr>
        <p:txBody>
          <a:bodyPr/>
          <a:lstStyle/>
          <a:p>
            <a:r>
              <a:rPr lang="de-DE" dirty="0" smtClean="0"/>
              <a:t>BEISPIELVERSORGUNGSLÜCKE BEI BERUFSUNFÄHIGKEIT</a:t>
            </a:r>
            <a:endParaRPr lang="de-DE" b="1" dirty="0">
              <a:solidFill>
                <a:srgbClr val="FF0000"/>
              </a:solidFill>
            </a:endParaRPr>
          </a:p>
        </p:txBody>
      </p:sp>
      <p:sp>
        <p:nvSpPr>
          <p:cNvPr id="13" name="Textfeld 12"/>
          <p:cNvSpPr txBox="1"/>
          <p:nvPr/>
        </p:nvSpPr>
        <p:spPr>
          <a:xfrm>
            <a:off x="385955" y="6280323"/>
            <a:ext cx="11419502" cy="400110"/>
          </a:xfrm>
          <a:prstGeom prst="rect">
            <a:avLst/>
          </a:prstGeom>
          <a:noFill/>
        </p:spPr>
        <p:txBody>
          <a:bodyPr wrap="square" rtlCol="0">
            <a:spAutoFit/>
          </a:bodyPr>
          <a:lstStyle/>
          <a:p>
            <a:r>
              <a:rPr lang="de-DE" sz="1000" dirty="0">
                <a:solidFill>
                  <a:schemeClr val="tx2"/>
                </a:solidFill>
              </a:rPr>
              <a:t>Bruttoeinkommen </a:t>
            </a:r>
            <a:r>
              <a:rPr lang="de-DE" sz="1000" dirty="0" smtClean="0">
                <a:solidFill>
                  <a:schemeClr val="tx2"/>
                </a:solidFill>
              </a:rPr>
              <a:t>3.000 </a:t>
            </a:r>
            <a:r>
              <a:rPr lang="de-DE" sz="1000" dirty="0">
                <a:solidFill>
                  <a:schemeClr val="tx2"/>
                </a:solidFill>
              </a:rPr>
              <a:t>€ </a:t>
            </a:r>
            <a:r>
              <a:rPr lang="de-DE" sz="1000" dirty="0" smtClean="0">
                <a:solidFill>
                  <a:schemeClr val="tx2"/>
                </a:solidFill>
              </a:rPr>
              <a:t>Frau/Mann, 30 Jahre, ledig, keine Kinder, kirchensteuerpflichtig, Nettoeinkommen 2001 €</a:t>
            </a:r>
          </a:p>
          <a:p>
            <a:r>
              <a:rPr lang="de-DE" sz="1000" dirty="0" smtClean="0">
                <a:solidFill>
                  <a:schemeClr val="tx2"/>
                </a:solidFill>
              </a:rPr>
              <a:t>Voraussetzungen zur gesetzlichen Rentenversicherung sind erfüllt. </a:t>
            </a:r>
            <a:endParaRPr lang="de-DE" sz="1000" dirty="0">
              <a:solidFill>
                <a:schemeClr val="tx2"/>
              </a:solidFill>
            </a:endParaRPr>
          </a:p>
        </p:txBody>
      </p:sp>
      <p:sp>
        <p:nvSpPr>
          <p:cNvPr id="15" name="Textfeld 14"/>
          <p:cNvSpPr txBox="1"/>
          <p:nvPr/>
        </p:nvSpPr>
        <p:spPr>
          <a:xfrm>
            <a:off x="4795604" y="2902753"/>
            <a:ext cx="869149" cy="338554"/>
          </a:xfrm>
          <a:prstGeom prst="rect">
            <a:avLst/>
          </a:prstGeom>
          <a:noFill/>
        </p:spPr>
        <p:txBody>
          <a:bodyPr wrap="none" rtlCol="0">
            <a:spAutoFit/>
          </a:bodyPr>
          <a:lstStyle/>
          <a:p>
            <a:r>
              <a:rPr lang="de-DE" sz="1600" dirty="0" smtClean="0">
                <a:solidFill>
                  <a:schemeClr val="bg1"/>
                </a:solidFill>
              </a:rPr>
              <a:t>2.001 €</a:t>
            </a:r>
            <a:endParaRPr lang="de-DE" sz="1600" dirty="0">
              <a:solidFill>
                <a:schemeClr val="bg1"/>
              </a:solidFill>
            </a:endParaRPr>
          </a:p>
        </p:txBody>
      </p:sp>
      <p:sp>
        <p:nvSpPr>
          <p:cNvPr id="16" name="Textfeld 15"/>
          <p:cNvSpPr txBox="1"/>
          <p:nvPr/>
        </p:nvSpPr>
        <p:spPr>
          <a:xfrm>
            <a:off x="7467887" y="2898087"/>
            <a:ext cx="954107" cy="369332"/>
          </a:xfrm>
          <a:prstGeom prst="rect">
            <a:avLst/>
          </a:prstGeom>
          <a:noFill/>
        </p:spPr>
        <p:txBody>
          <a:bodyPr wrap="none" rtlCol="0">
            <a:spAutoFit/>
          </a:bodyPr>
          <a:lstStyle/>
          <a:p>
            <a:r>
              <a:rPr lang="de-DE" dirty="0" smtClean="0">
                <a:solidFill>
                  <a:schemeClr val="bg1"/>
                </a:solidFill>
              </a:rPr>
              <a:t>1.497 €</a:t>
            </a:r>
            <a:endParaRPr lang="de-DE" dirty="0">
              <a:solidFill>
                <a:schemeClr val="bg1"/>
              </a:solidFill>
            </a:endParaRPr>
          </a:p>
        </p:txBody>
      </p:sp>
      <p:sp>
        <p:nvSpPr>
          <p:cNvPr id="17" name="Textfeld 16"/>
          <p:cNvSpPr txBox="1"/>
          <p:nvPr/>
        </p:nvSpPr>
        <p:spPr>
          <a:xfrm>
            <a:off x="7564066" y="4884796"/>
            <a:ext cx="761747" cy="369332"/>
          </a:xfrm>
          <a:prstGeom prst="rect">
            <a:avLst/>
          </a:prstGeom>
          <a:noFill/>
        </p:spPr>
        <p:txBody>
          <a:bodyPr wrap="none" rtlCol="0">
            <a:spAutoFit/>
          </a:bodyPr>
          <a:lstStyle/>
          <a:p>
            <a:r>
              <a:rPr lang="de-DE" dirty="0" smtClean="0">
                <a:solidFill>
                  <a:schemeClr val="bg1"/>
                </a:solidFill>
              </a:rPr>
              <a:t>504 €</a:t>
            </a:r>
            <a:endParaRPr lang="de-DE" dirty="0">
              <a:solidFill>
                <a:schemeClr val="bg1"/>
              </a:solidFill>
            </a:endParaRPr>
          </a:p>
        </p:txBody>
      </p:sp>
      <p:sp>
        <p:nvSpPr>
          <p:cNvPr id="18" name="Textfeld 17"/>
          <p:cNvSpPr txBox="1"/>
          <p:nvPr/>
        </p:nvSpPr>
        <p:spPr>
          <a:xfrm>
            <a:off x="718898" y="2249926"/>
            <a:ext cx="2223686" cy="1477328"/>
          </a:xfrm>
          <a:prstGeom prst="rect">
            <a:avLst/>
          </a:prstGeom>
          <a:noFill/>
        </p:spPr>
        <p:txBody>
          <a:bodyPr wrap="none" rtlCol="0">
            <a:spAutoFit/>
          </a:bodyPr>
          <a:lstStyle/>
          <a:p>
            <a:r>
              <a:rPr lang="de-DE" dirty="0" smtClean="0">
                <a:solidFill>
                  <a:schemeClr val="tx2"/>
                </a:solidFill>
              </a:rPr>
              <a:t>Nettoeinkommen</a:t>
            </a:r>
          </a:p>
          <a:p>
            <a:endParaRPr lang="de-DE" dirty="0" smtClean="0"/>
          </a:p>
          <a:p>
            <a:r>
              <a:rPr lang="de-DE" dirty="0" smtClean="0">
                <a:solidFill>
                  <a:schemeClr val="tx2"/>
                </a:solidFill>
              </a:rPr>
              <a:t>Versorgungslücke</a:t>
            </a:r>
          </a:p>
          <a:p>
            <a:endParaRPr lang="de-DE" dirty="0" smtClean="0"/>
          </a:p>
          <a:p>
            <a:r>
              <a:rPr lang="de-DE" dirty="0" smtClean="0">
                <a:solidFill>
                  <a:schemeClr val="tx2"/>
                </a:solidFill>
              </a:rPr>
              <a:t>Halbe Erwerbsrente</a:t>
            </a:r>
            <a:endParaRPr lang="de-DE" dirty="0">
              <a:solidFill>
                <a:schemeClr val="tx2"/>
              </a:solidFill>
            </a:endParaRPr>
          </a:p>
        </p:txBody>
      </p:sp>
      <p:sp>
        <p:nvSpPr>
          <p:cNvPr id="19" name="Rechteck 18"/>
          <p:cNvSpPr/>
          <p:nvPr/>
        </p:nvSpPr>
        <p:spPr>
          <a:xfrm>
            <a:off x="520772" y="2321182"/>
            <a:ext cx="180000" cy="180000"/>
          </a:xfrm>
          <a:prstGeom prst="rect">
            <a:avLst/>
          </a:prstGeom>
          <a:solidFill>
            <a:srgbClr val="1D2D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Rechteck 20"/>
          <p:cNvSpPr/>
          <p:nvPr/>
        </p:nvSpPr>
        <p:spPr>
          <a:xfrm>
            <a:off x="530871" y="2902753"/>
            <a:ext cx="180000" cy="180000"/>
          </a:xfrm>
          <a:prstGeom prst="rect">
            <a:avLst/>
          </a:prstGeom>
          <a:solidFill>
            <a:srgbClr val="C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Rechteck 21"/>
          <p:cNvSpPr/>
          <p:nvPr/>
        </p:nvSpPr>
        <p:spPr>
          <a:xfrm>
            <a:off x="530871" y="3433925"/>
            <a:ext cx="180000" cy="18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980800895"/>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141</a:t>
            </a:fld>
            <a:endParaRPr lang="de-DE" dirty="0"/>
          </a:p>
        </p:txBody>
      </p:sp>
      <p:sp>
        <p:nvSpPr>
          <p:cNvPr id="4" name="Textplatzhalter 3"/>
          <p:cNvSpPr>
            <a:spLocks noGrp="1"/>
          </p:cNvSpPr>
          <p:nvPr>
            <p:ph type="body" sz="half" idx="2"/>
          </p:nvPr>
        </p:nvSpPr>
        <p:spPr/>
        <p:txBody>
          <a:bodyPr/>
          <a:lstStyle/>
          <a:p>
            <a:r>
              <a:rPr lang="de-DE" sz="2000" dirty="0"/>
              <a:t>Welche Leistung erhalten Sie aus einer privat gezahlten BU-Absicherung für einen </a:t>
            </a:r>
            <a:r>
              <a:rPr lang="de-DE" sz="2000" dirty="0" smtClean="0"/>
              <a:t>Monatsbeitrag </a:t>
            </a:r>
            <a:r>
              <a:rPr lang="de-DE" sz="2000" dirty="0"/>
              <a:t>in Höhe von </a:t>
            </a:r>
            <a:r>
              <a:rPr lang="de-DE" sz="2000" dirty="0" err="1" smtClean="0">
                <a:solidFill>
                  <a:srgbClr val="FF0000"/>
                </a:solidFill>
              </a:rPr>
              <a:t>xx,xx</a:t>
            </a:r>
            <a:r>
              <a:rPr lang="de-DE" sz="2000" dirty="0" smtClean="0">
                <a:solidFill>
                  <a:srgbClr val="FF0000"/>
                </a:solidFill>
              </a:rPr>
              <a:t> €</a:t>
            </a:r>
            <a:r>
              <a:rPr lang="de-DE" sz="2000" dirty="0" smtClean="0"/>
              <a:t> (netto)?</a:t>
            </a:r>
            <a:endParaRPr lang="de-DE" sz="2000" dirty="0"/>
          </a:p>
          <a:p>
            <a:endParaRPr lang="de-DE" dirty="0"/>
          </a:p>
        </p:txBody>
      </p:sp>
      <p:sp>
        <p:nvSpPr>
          <p:cNvPr id="6" name="Titel 5"/>
          <p:cNvSpPr>
            <a:spLocks noGrp="1"/>
          </p:cNvSpPr>
          <p:nvPr>
            <p:ph type="title"/>
          </p:nvPr>
        </p:nvSpPr>
        <p:spPr>
          <a:ln>
            <a:noFill/>
          </a:ln>
        </p:spPr>
        <p:txBody>
          <a:bodyPr/>
          <a:lstStyle/>
          <a:p>
            <a:r>
              <a:rPr lang="de-DE" dirty="0" smtClean="0"/>
              <a:t>VERBEITRAGUNG DER BU-LEISTUNG: </a:t>
            </a:r>
            <a:br>
              <a:rPr lang="de-DE" dirty="0" smtClean="0"/>
            </a:br>
            <a:r>
              <a:rPr lang="de-DE" dirty="0" smtClean="0">
                <a:solidFill>
                  <a:srgbClr val="FF0000"/>
                </a:solidFill>
              </a:rPr>
              <a:t>FIRMENINDIVIDUELL ANPASSEN</a:t>
            </a:r>
            <a:endParaRPr lang="de-DE" dirty="0"/>
          </a:p>
        </p:txBody>
      </p:sp>
      <p:graphicFrame>
        <p:nvGraphicFramePr>
          <p:cNvPr id="10" name="Tabelle 9"/>
          <p:cNvGraphicFramePr>
            <a:graphicFrameLocks noGrp="1"/>
          </p:cNvGraphicFramePr>
          <p:nvPr>
            <p:extLst>
              <p:ext uri="{D42A27DB-BD31-4B8C-83A1-F6EECF244321}">
                <p14:modId xmlns:p14="http://schemas.microsoft.com/office/powerpoint/2010/main" val="1322201082"/>
              </p:ext>
            </p:extLst>
          </p:nvPr>
        </p:nvGraphicFramePr>
        <p:xfrm>
          <a:off x="479426" y="2566653"/>
          <a:ext cx="7639561" cy="4058920"/>
        </p:xfrm>
        <a:graphic>
          <a:graphicData uri="http://schemas.openxmlformats.org/drawingml/2006/table">
            <a:tbl>
              <a:tblPr firstRow="1" bandRow="1">
                <a:tableStyleId>{5C22544A-7EE6-4342-B048-85BDC9FD1C3A}</a:tableStyleId>
              </a:tblPr>
              <a:tblGrid>
                <a:gridCol w="5536827"/>
                <a:gridCol w="2102734"/>
              </a:tblGrid>
              <a:tr h="370840">
                <a:tc gridSpan="2">
                  <a:txBody>
                    <a:bodyPr/>
                    <a:lstStyle/>
                    <a:p>
                      <a:r>
                        <a:rPr lang="de-DE" sz="1600" dirty="0" smtClean="0"/>
                        <a:t>Beispielberechnung Berufsunfähigkeitsversicherung</a:t>
                      </a:r>
                      <a:r>
                        <a:rPr lang="de-DE" sz="1600" baseline="0" dirty="0" smtClean="0"/>
                        <a:t> als Direktversicherung</a:t>
                      </a:r>
                      <a:endParaRPr lang="de-DE" sz="1600" dirty="0"/>
                    </a:p>
                  </a:txBody>
                  <a:tcPr/>
                </a:tc>
                <a:tc hMerge="1">
                  <a:txBody>
                    <a:bodyPr/>
                    <a:lstStyle/>
                    <a:p>
                      <a:endParaRPr lang="de-DE" dirty="0"/>
                    </a:p>
                  </a:txBody>
                  <a:tcPr/>
                </a:tc>
              </a:tr>
              <a:tr h="370840">
                <a:tc>
                  <a:txBody>
                    <a:bodyPr/>
                    <a:lstStyle/>
                    <a:p>
                      <a:r>
                        <a:rPr lang="de-DE" sz="1600" b="1" dirty="0" smtClean="0">
                          <a:solidFill>
                            <a:srgbClr val="1D2D4B"/>
                          </a:solidFill>
                        </a:rPr>
                        <a:t>Monatliche</a:t>
                      </a:r>
                      <a:r>
                        <a:rPr lang="de-DE" sz="1600" b="1" baseline="0" dirty="0" smtClean="0">
                          <a:solidFill>
                            <a:srgbClr val="1D2D4B"/>
                          </a:solidFill>
                        </a:rPr>
                        <a:t> Berufsunfähigkeitsrente </a:t>
                      </a:r>
                      <a:endParaRPr lang="de-DE" sz="1600" b="1" dirty="0">
                        <a:solidFill>
                          <a:srgbClr val="1D2D4B"/>
                        </a:solidFill>
                      </a:endParaRPr>
                    </a:p>
                  </a:txBody>
                  <a:tcPr>
                    <a:solidFill>
                      <a:srgbClr val="9DB7CC"/>
                    </a:solidFill>
                  </a:tcPr>
                </a:tc>
                <a:tc>
                  <a:txBody>
                    <a:bodyPr/>
                    <a:lstStyle/>
                    <a:p>
                      <a:pPr algn="r"/>
                      <a:r>
                        <a:rPr lang="de-DE" sz="1600" b="1" dirty="0" smtClean="0">
                          <a:solidFill>
                            <a:srgbClr val="1D2D4B"/>
                          </a:solidFill>
                        </a:rPr>
                        <a:t>1.000,00 €</a:t>
                      </a:r>
                      <a:endParaRPr lang="de-DE" sz="1600" b="1" dirty="0">
                        <a:solidFill>
                          <a:srgbClr val="1D2D4B"/>
                        </a:solidFill>
                      </a:endParaRPr>
                    </a:p>
                  </a:txBody>
                  <a:tcPr>
                    <a:solidFill>
                      <a:srgbClr val="9DB7CC"/>
                    </a:solidFill>
                  </a:tcPr>
                </a:tc>
              </a:tr>
              <a:tr h="370840">
                <a:tc>
                  <a:txBody>
                    <a:bodyPr/>
                    <a:lstStyle/>
                    <a:p>
                      <a:r>
                        <a:rPr lang="de-DE" sz="1600" b="1" dirty="0" smtClean="0">
                          <a:solidFill>
                            <a:srgbClr val="1D2D4B"/>
                          </a:solidFill>
                        </a:rPr>
                        <a:t>Monatlicher Umwandlungsbetrag/Beitrag zur BU</a:t>
                      </a:r>
                      <a:endParaRPr lang="de-DE" sz="1600" b="1" dirty="0">
                        <a:solidFill>
                          <a:srgbClr val="1D2D4B"/>
                        </a:solidFill>
                      </a:endParaRPr>
                    </a:p>
                  </a:txBody>
                  <a:tcPr>
                    <a:solidFill>
                      <a:srgbClr val="9DB7CC"/>
                    </a:solidFill>
                  </a:tcPr>
                </a:tc>
                <a:tc>
                  <a:txBody>
                    <a:bodyPr/>
                    <a:lstStyle/>
                    <a:p>
                      <a:pPr algn="r"/>
                      <a:endParaRPr lang="de-DE" sz="1600" b="1" dirty="0">
                        <a:solidFill>
                          <a:srgbClr val="1D2D4B"/>
                        </a:solidFill>
                      </a:endParaRPr>
                    </a:p>
                  </a:txBody>
                  <a:tcPr>
                    <a:solidFill>
                      <a:srgbClr val="9DB7CC"/>
                    </a:solidFill>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smtClean="0">
                          <a:solidFill>
                            <a:srgbClr val="1D2D4B"/>
                          </a:solidFill>
                        </a:rPr>
                        <a:t>Arbeitgeberzuschuss i. H. v.</a:t>
                      </a:r>
                      <a:r>
                        <a:rPr lang="de-DE" sz="1600" baseline="0" dirty="0" smtClean="0">
                          <a:solidFill>
                            <a:srgbClr val="1D2D4B"/>
                          </a:solidFill>
                        </a:rPr>
                        <a:t> 15 %</a:t>
                      </a:r>
                      <a:endParaRPr lang="de-DE" sz="1600" dirty="0" smtClean="0">
                        <a:solidFill>
                          <a:srgbClr val="1D2D4B"/>
                        </a:solidFill>
                      </a:endParaRPr>
                    </a:p>
                  </a:txBody>
                  <a:tcPr>
                    <a:solidFill>
                      <a:schemeClr val="accent3">
                        <a:lumMod val="40000"/>
                        <a:lumOff val="60000"/>
                      </a:schemeClr>
                    </a:solidFill>
                  </a:tcPr>
                </a:tc>
                <a:tc>
                  <a:txBody>
                    <a:bodyPr/>
                    <a:lstStyle/>
                    <a:p>
                      <a:pPr algn="r"/>
                      <a:endParaRPr lang="de-DE" sz="1600" dirty="0">
                        <a:solidFill>
                          <a:srgbClr val="1D2D4B"/>
                        </a:solidFill>
                      </a:endParaRPr>
                    </a:p>
                  </a:txBody>
                  <a:tcPr>
                    <a:solidFill>
                      <a:schemeClr val="accent3">
                        <a:lumMod val="40000"/>
                        <a:lumOff val="60000"/>
                      </a:schemeClr>
                    </a:solidFill>
                  </a:tcPr>
                </a:tc>
              </a:tr>
              <a:tr h="370840">
                <a:tc>
                  <a:txBody>
                    <a:bodyPr/>
                    <a:lstStyle/>
                    <a:p>
                      <a:r>
                        <a:rPr lang="de-DE" sz="1600" dirty="0" smtClean="0">
                          <a:solidFill>
                            <a:srgbClr val="1D2D4B"/>
                          </a:solidFill>
                        </a:rPr>
                        <a:t>Steuerersparnis durch Entgeltumwandlung</a:t>
                      </a:r>
                      <a:endParaRPr lang="de-DE" sz="1600" dirty="0">
                        <a:solidFill>
                          <a:srgbClr val="1D2D4B"/>
                        </a:solidFill>
                      </a:endParaRPr>
                    </a:p>
                  </a:txBody>
                  <a:tcPr>
                    <a:solidFill>
                      <a:schemeClr val="accent3">
                        <a:lumMod val="40000"/>
                        <a:lumOff val="60000"/>
                      </a:schemeClr>
                    </a:solidFill>
                  </a:tcPr>
                </a:tc>
                <a:tc>
                  <a:txBody>
                    <a:bodyPr/>
                    <a:lstStyle/>
                    <a:p>
                      <a:pPr algn="r"/>
                      <a:endParaRPr lang="de-DE" sz="1600" dirty="0">
                        <a:solidFill>
                          <a:srgbClr val="1D2D4B"/>
                        </a:solidFill>
                      </a:endParaRPr>
                    </a:p>
                  </a:txBody>
                  <a:tcPr>
                    <a:solidFill>
                      <a:schemeClr val="accent3">
                        <a:lumMod val="40000"/>
                        <a:lumOff val="60000"/>
                      </a:schemeClr>
                    </a:solidFill>
                  </a:tcPr>
                </a:tc>
              </a:tr>
              <a:tr h="370840">
                <a:tc>
                  <a:txBody>
                    <a:bodyPr/>
                    <a:lstStyle/>
                    <a:p>
                      <a:r>
                        <a:rPr lang="de-DE" sz="1600" dirty="0" smtClean="0">
                          <a:solidFill>
                            <a:srgbClr val="1D2D4B"/>
                          </a:solidFill>
                        </a:rPr>
                        <a:t>Sozialversicherungsersparnis</a:t>
                      </a:r>
                      <a:r>
                        <a:rPr lang="de-DE" sz="1600" baseline="0" dirty="0" smtClean="0">
                          <a:solidFill>
                            <a:srgbClr val="1D2D4B"/>
                          </a:solidFill>
                        </a:rPr>
                        <a:t> durch Entgeltumwandlung</a:t>
                      </a:r>
                      <a:endParaRPr lang="de-DE" sz="1600" dirty="0">
                        <a:solidFill>
                          <a:srgbClr val="1D2D4B"/>
                        </a:solidFill>
                      </a:endParaRPr>
                    </a:p>
                  </a:txBody>
                  <a:tcPr>
                    <a:solidFill>
                      <a:schemeClr val="accent3">
                        <a:lumMod val="40000"/>
                        <a:lumOff val="60000"/>
                      </a:schemeClr>
                    </a:solidFill>
                  </a:tcPr>
                </a:tc>
                <a:tc>
                  <a:txBody>
                    <a:bodyPr/>
                    <a:lstStyle/>
                    <a:p>
                      <a:pPr algn="r"/>
                      <a:endParaRPr lang="de-DE" sz="1600" dirty="0" smtClean="0">
                        <a:solidFill>
                          <a:srgbClr val="1D2D4B"/>
                        </a:solidFill>
                      </a:endParaRPr>
                    </a:p>
                  </a:txBody>
                  <a:tcPr>
                    <a:solidFill>
                      <a:schemeClr val="accent3">
                        <a:lumMod val="40000"/>
                        <a:lumOff val="60000"/>
                      </a:schemeClr>
                    </a:solidFill>
                  </a:tcPr>
                </a:tc>
              </a:tr>
              <a:tr h="370840">
                <a:tc>
                  <a:txBody>
                    <a:bodyPr/>
                    <a:lstStyle/>
                    <a:p>
                      <a:r>
                        <a:rPr lang="de-DE" sz="1600" b="1" dirty="0" smtClean="0">
                          <a:solidFill>
                            <a:srgbClr val="1D2D4B"/>
                          </a:solidFill>
                        </a:rPr>
                        <a:t>Ihr Anteil am Umwandlungsbetrag</a:t>
                      </a:r>
                      <a:r>
                        <a:rPr lang="de-DE" sz="1600" b="1" baseline="0" dirty="0" smtClean="0">
                          <a:solidFill>
                            <a:srgbClr val="1D2D4B"/>
                          </a:solidFill>
                        </a:rPr>
                        <a:t>/Nettobeitrag zur BU</a:t>
                      </a:r>
                      <a:endParaRPr lang="de-DE" sz="1600" b="1" dirty="0">
                        <a:solidFill>
                          <a:srgbClr val="1D2D4B"/>
                        </a:solidFill>
                      </a:endParaRPr>
                    </a:p>
                  </a:txBody>
                  <a:tcPr>
                    <a:solidFill>
                      <a:srgbClr val="9DB7CC"/>
                    </a:solidFill>
                  </a:tcPr>
                </a:tc>
                <a:tc>
                  <a:txBody>
                    <a:bodyPr/>
                    <a:lstStyle/>
                    <a:p>
                      <a:pPr algn="r"/>
                      <a:endParaRPr lang="de-DE" sz="1600" b="1" dirty="0">
                        <a:solidFill>
                          <a:srgbClr val="1D2D4B"/>
                        </a:solidFill>
                      </a:endParaRPr>
                    </a:p>
                  </a:txBody>
                  <a:tcPr>
                    <a:solidFill>
                      <a:srgbClr val="9DB7CC"/>
                    </a:solidFill>
                  </a:tcPr>
                </a:tc>
              </a:tr>
              <a:tr h="370840">
                <a:tc>
                  <a:txBody>
                    <a:bodyPr/>
                    <a:lstStyle/>
                    <a:p>
                      <a:r>
                        <a:rPr lang="de-DE" sz="2000" b="0" dirty="0" smtClean="0">
                          <a:solidFill>
                            <a:srgbClr val="006950"/>
                          </a:solidFill>
                        </a:rPr>
                        <a:t>Beitragsersparnis im Vergleich zu einer privaten</a:t>
                      </a:r>
                      <a:r>
                        <a:rPr lang="de-DE" sz="2000" b="0" baseline="0" dirty="0" smtClean="0">
                          <a:solidFill>
                            <a:srgbClr val="006950"/>
                          </a:solidFill>
                        </a:rPr>
                        <a:t> Vorsorge</a:t>
                      </a:r>
                      <a:endParaRPr lang="de-DE" sz="2000" b="0" dirty="0">
                        <a:solidFill>
                          <a:srgbClr val="006950"/>
                        </a:solidFill>
                      </a:endParaRPr>
                    </a:p>
                  </a:txBody>
                  <a:tcPr>
                    <a:solidFill>
                      <a:schemeClr val="accent3">
                        <a:lumMod val="40000"/>
                        <a:lumOff val="60000"/>
                      </a:schemeClr>
                    </a:solidFill>
                  </a:tcPr>
                </a:tc>
                <a:tc>
                  <a:txBody>
                    <a:bodyPr/>
                    <a:lstStyle/>
                    <a:p>
                      <a:pPr algn="r"/>
                      <a:endParaRPr lang="de-DE" sz="1600" b="1" dirty="0">
                        <a:solidFill>
                          <a:srgbClr val="006950"/>
                        </a:solidFill>
                      </a:endParaRPr>
                    </a:p>
                  </a:txBody>
                  <a:tcPr>
                    <a:solidFill>
                      <a:schemeClr val="accent3">
                        <a:lumMod val="40000"/>
                        <a:lumOff val="60000"/>
                      </a:schemeClr>
                    </a:solidFill>
                  </a:tcPr>
                </a:tc>
              </a:tr>
              <a:tr h="370840">
                <a:tc gridSpan="2">
                  <a:txBody>
                    <a:bodyPr/>
                    <a:lstStyle/>
                    <a:p>
                      <a:pPr algn="just"/>
                      <a:r>
                        <a:rPr lang="de-DE" sz="1100" b="0" dirty="0" smtClean="0">
                          <a:solidFill>
                            <a:srgbClr val="FF0000"/>
                          </a:solidFill>
                        </a:rPr>
                        <a:t>Kfm. Angestellte/r</a:t>
                      </a:r>
                      <a:r>
                        <a:rPr lang="de-DE" sz="1100" b="0" baseline="0" dirty="0" smtClean="0">
                          <a:solidFill>
                            <a:srgbClr val="FF0000"/>
                          </a:solidFill>
                        </a:rPr>
                        <a:t> 30 Jahre, Bruttoeinkommen </a:t>
                      </a:r>
                      <a:r>
                        <a:rPr lang="de-DE" sz="1100" b="0" baseline="0" dirty="0" err="1" smtClean="0">
                          <a:solidFill>
                            <a:srgbClr val="FF0000"/>
                          </a:solidFill>
                        </a:rPr>
                        <a:t>x.xxx</a:t>
                      </a:r>
                      <a:r>
                        <a:rPr lang="de-DE" sz="1100" b="0" baseline="0" dirty="0" smtClean="0">
                          <a:solidFill>
                            <a:srgbClr val="FF0000"/>
                          </a:solidFill>
                        </a:rPr>
                        <a:t> € mtl., </a:t>
                      </a:r>
                      <a:r>
                        <a:rPr lang="de-DE" sz="1100" b="0" baseline="0" dirty="0" err="1" smtClean="0">
                          <a:solidFill>
                            <a:srgbClr val="FF0000"/>
                          </a:solidFill>
                        </a:rPr>
                        <a:t>StKl</a:t>
                      </a:r>
                      <a:r>
                        <a:rPr lang="de-DE" sz="1100" b="0" baseline="0" dirty="0" smtClean="0">
                          <a:solidFill>
                            <a:srgbClr val="FF0000"/>
                          </a:solidFill>
                        </a:rPr>
                        <a:t>. I ggf. inkl. Solidaritätszuschlag und Kirchensteuer, Bundesland Hamburg, sozialversicherungspflichtig, KV-Beitrag 14,6 % zzgl. 2,9 % kassenindividueller Zusatzbeitrag Arbeitnehmer, Beitragszuschlag zur Pflegeversicherung. Bei anderen Gehaltshöhen kann sich das Verhältnis von Brutto- zu Nettogehalt verschieben.</a:t>
                      </a:r>
                      <a:endParaRPr lang="de-DE" sz="1100" b="0" dirty="0">
                        <a:solidFill>
                          <a:srgbClr val="FF0000"/>
                        </a:solidFill>
                      </a:endParaRPr>
                    </a:p>
                  </a:txBody>
                  <a:tcPr/>
                </a:tc>
                <a:tc hMerge="1">
                  <a:txBody>
                    <a:bodyPr/>
                    <a:lstStyle/>
                    <a:p>
                      <a:pPr algn="r"/>
                      <a:endParaRPr lang="de-DE" b="1" dirty="0">
                        <a:solidFill>
                          <a:srgbClr val="1D2D4B"/>
                        </a:solidFill>
                      </a:endParaRPr>
                    </a:p>
                  </a:txBody>
                  <a:tcPr/>
                </a:tc>
              </a:tr>
            </a:tbl>
          </a:graphicData>
        </a:graphic>
      </p:graphicFrame>
    </p:spTree>
    <p:extLst>
      <p:ext uri="{BB962C8B-B14F-4D97-AF65-F5344CB8AC3E}">
        <p14:creationId xmlns:p14="http://schemas.microsoft.com/office/powerpoint/2010/main" val="3175602246"/>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
          </p:nvPr>
        </p:nvSpPr>
        <p:spPr/>
        <p:txBody>
          <a:bodyPr/>
          <a:lstStyle/>
          <a:p>
            <a:fld id="{EA952CFE-AF4B-4BE9-B2E2-E1420D3F9B32}" type="slidenum">
              <a:rPr lang="de-DE" smtClean="0"/>
              <a:pPr/>
              <a:t>142</a:t>
            </a:fld>
            <a:endParaRPr lang="de-DE" dirty="0"/>
          </a:p>
        </p:txBody>
      </p:sp>
      <p:sp>
        <p:nvSpPr>
          <p:cNvPr id="6" name="Titel 4"/>
          <p:cNvSpPr>
            <a:spLocks noGrp="1"/>
          </p:cNvSpPr>
          <p:nvPr>
            <p:ph type="title"/>
          </p:nvPr>
        </p:nvSpPr>
        <p:spPr>
          <a:xfrm>
            <a:off x="137774" y="0"/>
            <a:ext cx="10314206" cy="1325563"/>
          </a:xfrm>
        </p:spPr>
        <p:txBody>
          <a:bodyPr/>
          <a:lstStyle/>
          <a:p>
            <a:r>
              <a:rPr lang="de-DE" dirty="0"/>
              <a:t>BEISPIEL: ABGABENRECHTLICHE BEHANDLUNG DER </a:t>
            </a:r>
            <a:r>
              <a:rPr lang="de-DE" dirty="0" smtClean="0"/>
              <a:t>BU-LEISTUNG</a:t>
            </a:r>
            <a:br>
              <a:rPr lang="de-DE" dirty="0" smtClean="0"/>
            </a:br>
            <a:r>
              <a:rPr lang="de-DE" dirty="0" smtClean="0">
                <a:solidFill>
                  <a:srgbClr val="FF0000"/>
                </a:solidFill>
              </a:rPr>
              <a:t>-mit XEMPUS gerechnet- Bei Verwendung anpassen</a:t>
            </a:r>
            <a:endParaRPr lang="de-DE" dirty="0"/>
          </a:p>
        </p:txBody>
      </p:sp>
      <p:pic>
        <p:nvPicPr>
          <p:cNvPr id="5" name="Grafik 4"/>
          <p:cNvPicPr>
            <a:picLocks noChangeAspect="1"/>
          </p:cNvPicPr>
          <p:nvPr/>
        </p:nvPicPr>
        <p:blipFill>
          <a:blip r:embed="rId2"/>
          <a:stretch>
            <a:fillRect/>
          </a:stretch>
        </p:blipFill>
        <p:spPr>
          <a:xfrm>
            <a:off x="2242931" y="4560155"/>
            <a:ext cx="7987748" cy="2037858"/>
          </a:xfrm>
          <a:prstGeom prst="rect">
            <a:avLst/>
          </a:prstGeom>
        </p:spPr>
      </p:pic>
      <p:pic>
        <p:nvPicPr>
          <p:cNvPr id="8" name="Grafik 7"/>
          <p:cNvPicPr>
            <a:picLocks noChangeAspect="1"/>
          </p:cNvPicPr>
          <p:nvPr/>
        </p:nvPicPr>
        <p:blipFill>
          <a:blip r:embed="rId3"/>
          <a:stretch>
            <a:fillRect/>
          </a:stretch>
        </p:blipFill>
        <p:spPr>
          <a:xfrm>
            <a:off x="2720014" y="1518203"/>
            <a:ext cx="3904836" cy="3245995"/>
          </a:xfrm>
          <a:prstGeom prst="rect">
            <a:avLst/>
          </a:prstGeom>
        </p:spPr>
      </p:pic>
    </p:spTree>
    <p:extLst>
      <p:ext uri="{BB962C8B-B14F-4D97-AF65-F5344CB8AC3E}">
        <p14:creationId xmlns:p14="http://schemas.microsoft.com/office/powerpoint/2010/main" val="3841489263"/>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143</a:t>
            </a:fld>
            <a:endParaRPr lang="de-DE" dirty="0"/>
          </a:p>
        </p:txBody>
      </p:sp>
      <p:sp>
        <p:nvSpPr>
          <p:cNvPr id="3" name="Textplatzhalter 2"/>
          <p:cNvSpPr>
            <a:spLocks noGrp="1"/>
          </p:cNvSpPr>
          <p:nvPr>
            <p:ph type="body" sz="half" idx="2"/>
          </p:nvPr>
        </p:nvSpPr>
        <p:spPr/>
        <p:txBody>
          <a:bodyPr/>
          <a:lstStyle/>
          <a:p>
            <a:pPr>
              <a:buClr>
                <a:srgbClr val="1D2D4B"/>
              </a:buClr>
              <a:tabLst>
                <a:tab pos="266700" algn="l"/>
              </a:tabLst>
              <a:defRPr/>
            </a:pPr>
            <a:r>
              <a:rPr lang="de-DE" dirty="0">
                <a:solidFill>
                  <a:srgbClr val="1D284B"/>
                </a:solidFill>
              </a:rPr>
              <a:t>Kostengünstige Absicherung des Berufsunfähigkeitsrisikos im Rahmen der Entgeltumwandlung</a:t>
            </a:r>
          </a:p>
          <a:p>
            <a:pPr>
              <a:buClr>
                <a:srgbClr val="1D2D4B"/>
              </a:buClr>
              <a:tabLst>
                <a:tab pos="266700" algn="l"/>
              </a:tabLst>
              <a:defRPr/>
            </a:pPr>
            <a:r>
              <a:rPr lang="de-DE" dirty="0">
                <a:solidFill>
                  <a:srgbClr val="1D284B"/>
                </a:solidFill>
              </a:rPr>
              <a:t>Jährlich bis 8 % der BBG West können steuerfrei umgewandelt werden</a:t>
            </a:r>
          </a:p>
          <a:p>
            <a:pPr>
              <a:buClr>
                <a:srgbClr val="1D2D4B"/>
              </a:buClr>
              <a:tabLst>
                <a:tab pos="266700" algn="l"/>
              </a:tabLst>
              <a:defRPr/>
            </a:pPr>
            <a:r>
              <a:rPr lang="de-DE" dirty="0">
                <a:solidFill>
                  <a:srgbClr val="1D284B"/>
                </a:solidFill>
              </a:rPr>
              <a:t>Ersparnis von Sozialabgaben jährlich bis 4 % der BBG West </a:t>
            </a:r>
          </a:p>
          <a:p>
            <a:pPr>
              <a:buClr>
                <a:srgbClr val="1D2D4B"/>
              </a:buClr>
              <a:tabLst>
                <a:tab pos="266700" algn="l"/>
              </a:tabLst>
              <a:defRPr/>
            </a:pPr>
            <a:r>
              <a:rPr lang="de-DE" dirty="0">
                <a:solidFill>
                  <a:srgbClr val="1D284B"/>
                </a:solidFill>
              </a:rPr>
              <a:t>Besteuerung erfolgt bei Eintritt des Leistungsfalles – i. d. R. bei dann meist niedrigerer Steuerbelastung</a:t>
            </a:r>
          </a:p>
          <a:p>
            <a:pPr>
              <a:buClr>
                <a:srgbClr val="1D2D4B"/>
              </a:buClr>
              <a:tabLst>
                <a:tab pos="266700" algn="l"/>
              </a:tabLst>
              <a:defRPr/>
            </a:pPr>
            <a:r>
              <a:rPr lang="de-DE" dirty="0">
                <a:solidFill>
                  <a:srgbClr val="1D284B"/>
                </a:solidFill>
              </a:rPr>
              <a:t>Bedarfsgerechte Versorgung in allen </a:t>
            </a:r>
            <a:r>
              <a:rPr lang="de-DE" dirty="0" smtClean="0">
                <a:solidFill>
                  <a:srgbClr val="1D284B"/>
                </a:solidFill>
              </a:rPr>
              <a:t>Lebensphasen</a:t>
            </a:r>
          </a:p>
          <a:p>
            <a:pPr>
              <a:buClr>
                <a:srgbClr val="1D2D4B"/>
              </a:buClr>
              <a:tabLst>
                <a:tab pos="266700" algn="l"/>
              </a:tabLst>
              <a:defRPr/>
            </a:pPr>
            <a:r>
              <a:rPr lang="de-DE" dirty="0" smtClean="0">
                <a:solidFill>
                  <a:srgbClr val="1D284B"/>
                </a:solidFill>
              </a:rPr>
              <a:t>Vereinfachte Aufnahme für die Einkommensvorsorge</a:t>
            </a:r>
          </a:p>
          <a:p>
            <a:pPr>
              <a:buClr>
                <a:srgbClr val="1D2D4B"/>
              </a:buClr>
              <a:tabLst>
                <a:tab pos="266700" algn="l"/>
              </a:tabLst>
              <a:defRPr/>
            </a:pPr>
            <a:r>
              <a:rPr lang="de-DE" dirty="0" smtClean="0">
                <a:solidFill>
                  <a:srgbClr val="1D284B"/>
                </a:solidFill>
              </a:rPr>
              <a:t>Sonderkonditionen durch Kollektivbedingungen</a:t>
            </a:r>
            <a:endParaRPr lang="de-DE" dirty="0">
              <a:solidFill>
                <a:srgbClr val="1D284B"/>
              </a:solidFill>
            </a:endParaRPr>
          </a:p>
          <a:p>
            <a:endParaRPr lang="de-DE" dirty="0"/>
          </a:p>
        </p:txBody>
      </p:sp>
      <p:sp>
        <p:nvSpPr>
          <p:cNvPr id="6" name="Titel 5"/>
          <p:cNvSpPr>
            <a:spLocks noGrp="1"/>
          </p:cNvSpPr>
          <p:nvPr>
            <p:ph type="title"/>
          </p:nvPr>
        </p:nvSpPr>
        <p:spPr>
          <a:xfrm>
            <a:off x="365475" y="205347"/>
            <a:ext cx="10368565" cy="1325563"/>
          </a:xfrm>
        </p:spPr>
        <p:txBody>
          <a:bodyPr/>
          <a:lstStyle/>
          <a:p>
            <a:r>
              <a:rPr lang="de-DE" dirty="0" smtClean="0"/>
              <a:t>ARBEITNEHMERVORTEILE BETRIEBLICHE BU DURCH DIREKTVERSICHERUNG</a:t>
            </a:r>
            <a:endParaRPr lang="de-DE" dirty="0"/>
          </a:p>
        </p:txBody>
      </p:sp>
    </p:spTree>
    <p:extLst>
      <p:ext uri="{BB962C8B-B14F-4D97-AF65-F5344CB8AC3E}">
        <p14:creationId xmlns:p14="http://schemas.microsoft.com/office/powerpoint/2010/main" val="1492279619"/>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144</a:t>
            </a:fld>
            <a:endParaRPr lang="de-DE" dirty="0"/>
          </a:p>
        </p:txBody>
      </p:sp>
      <p:sp>
        <p:nvSpPr>
          <p:cNvPr id="3" name="Textplatzhalter 2"/>
          <p:cNvSpPr>
            <a:spLocks noGrp="1"/>
          </p:cNvSpPr>
          <p:nvPr>
            <p:ph type="body" sz="half" idx="2"/>
          </p:nvPr>
        </p:nvSpPr>
        <p:spPr/>
        <p:txBody>
          <a:bodyPr/>
          <a:lstStyle/>
          <a:p>
            <a:pPr>
              <a:buClr>
                <a:srgbClr val="1D2D4B"/>
              </a:buClr>
              <a:tabLst>
                <a:tab pos="266700" algn="l"/>
              </a:tabLst>
              <a:defRPr/>
            </a:pPr>
            <a:r>
              <a:rPr lang="de-DE" dirty="0">
                <a:solidFill>
                  <a:srgbClr val="1D284B"/>
                </a:solidFill>
              </a:rPr>
              <a:t>Garantierte Rentensteigerung im Leistungsfall</a:t>
            </a:r>
          </a:p>
          <a:p>
            <a:pPr>
              <a:buClr>
                <a:srgbClr val="1D2D4B"/>
              </a:buClr>
              <a:tabLst>
                <a:tab pos="266700" algn="l"/>
              </a:tabLst>
              <a:defRPr/>
            </a:pPr>
            <a:r>
              <a:rPr lang="de-DE" dirty="0">
                <a:solidFill>
                  <a:srgbClr val="1D284B"/>
                </a:solidFill>
              </a:rPr>
              <a:t>Rückwirkende Leistungspflicht des Versicherers zum Eintritt der Berufsunfähigkeit</a:t>
            </a:r>
          </a:p>
          <a:p>
            <a:pPr>
              <a:buClr>
                <a:srgbClr val="1D2D4B"/>
              </a:buClr>
              <a:tabLst>
                <a:tab pos="266700" algn="l"/>
              </a:tabLst>
              <a:defRPr/>
            </a:pPr>
            <a:r>
              <a:rPr lang="de-DE" dirty="0">
                <a:solidFill>
                  <a:srgbClr val="1D284B"/>
                </a:solidFill>
              </a:rPr>
              <a:t>Umfangreiche Erhöhungsoptionen ohne erneute Gesundheitsprüfung</a:t>
            </a:r>
          </a:p>
          <a:p>
            <a:pPr>
              <a:buClr>
                <a:srgbClr val="1D2D4B"/>
              </a:buClr>
              <a:tabLst>
                <a:tab pos="266700" algn="l"/>
              </a:tabLst>
              <a:defRPr/>
            </a:pPr>
            <a:r>
              <a:rPr lang="de-DE" dirty="0">
                <a:solidFill>
                  <a:srgbClr val="1D284B"/>
                </a:solidFill>
              </a:rPr>
              <a:t>Individuelle Einschätzung des beruflichen Risikos</a:t>
            </a:r>
          </a:p>
          <a:p>
            <a:pPr>
              <a:buClr>
                <a:srgbClr val="1D2D4B"/>
              </a:buClr>
              <a:tabLst>
                <a:tab pos="266700" algn="l"/>
              </a:tabLst>
              <a:defRPr/>
            </a:pPr>
            <a:r>
              <a:rPr lang="de-DE" dirty="0">
                <a:solidFill>
                  <a:srgbClr val="1D284B"/>
                </a:solidFill>
              </a:rPr>
              <a:t>Verzicht auf abstrakte Verweisung im Leistungsfall</a:t>
            </a:r>
          </a:p>
          <a:p>
            <a:pPr>
              <a:buClr>
                <a:srgbClr val="1D2D4B"/>
              </a:buClr>
              <a:tabLst>
                <a:tab pos="266700" algn="l"/>
              </a:tabLst>
              <a:defRPr/>
            </a:pPr>
            <a:r>
              <a:rPr lang="de-DE" dirty="0">
                <a:solidFill>
                  <a:srgbClr val="1D284B"/>
                </a:solidFill>
              </a:rPr>
              <a:t>Beachtung des Erhalts der Lebensstellung</a:t>
            </a:r>
          </a:p>
          <a:p>
            <a:pPr>
              <a:buClr>
                <a:srgbClr val="1D2D4B"/>
              </a:buClr>
              <a:tabLst>
                <a:tab pos="266700" algn="l"/>
              </a:tabLst>
              <a:defRPr/>
            </a:pPr>
            <a:r>
              <a:rPr lang="de-DE" dirty="0">
                <a:solidFill>
                  <a:srgbClr val="1D284B"/>
                </a:solidFill>
              </a:rPr>
              <a:t>Konkrete Definition des Einkommensverlustes</a:t>
            </a:r>
          </a:p>
          <a:p>
            <a:pPr>
              <a:buClr>
                <a:srgbClr val="1D2D4B"/>
              </a:buClr>
              <a:tabLst>
                <a:tab pos="266700" algn="l"/>
              </a:tabLst>
              <a:defRPr/>
            </a:pPr>
            <a:r>
              <a:rPr lang="de-DE" dirty="0">
                <a:solidFill>
                  <a:srgbClr val="1D284B"/>
                </a:solidFill>
              </a:rPr>
              <a:t>Leistung auch bei medizinisch nicht anerkannten Krankheiten (z. B. Burn-Out-Syndrom)</a:t>
            </a:r>
          </a:p>
          <a:p>
            <a:pPr>
              <a:buClr>
                <a:srgbClr val="1D2D4B"/>
              </a:buClr>
              <a:tabLst>
                <a:tab pos="266700" algn="l"/>
              </a:tabLst>
              <a:defRPr/>
            </a:pPr>
            <a:r>
              <a:rPr lang="de-DE" dirty="0">
                <a:solidFill>
                  <a:srgbClr val="1D284B"/>
                </a:solidFill>
              </a:rPr>
              <a:t>Nachvollziehbare und transparente Risikoentscheidung</a:t>
            </a:r>
          </a:p>
          <a:p>
            <a:pPr>
              <a:buClr>
                <a:srgbClr val="1D2D4B"/>
              </a:buClr>
              <a:tabLst>
                <a:tab pos="266700" algn="l"/>
              </a:tabLst>
              <a:defRPr/>
            </a:pPr>
            <a:r>
              <a:rPr lang="de-DE" dirty="0">
                <a:solidFill>
                  <a:srgbClr val="1D284B"/>
                </a:solidFill>
              </a:rPr>
              <a:t>Leistungen bei grober Fahrlässigkeit (z. B. im Straßenverkehr)</a:t>
            </a:r>
          </a:p>
          <a:p>
            <a:pPr>
              <a:buClr>
                <a:srgbClr val="1D2D4B"/>
              </a:buClr>
              <a:tabLst>
                <a:tab pos="266700" algn="l"/>
              </a:tabLst>
              <a:defRPr/>
            </a:pPr>
            <a:r>
              <a:rPr lang="de-DE" dirty="0">
                <a:solidFill>
                  <a:srgbClr val="1D284B"/>
                </a:solidFill>
              </a:rPr>
              <a:t>Hohe Abwicklungskompetenz im Leistungsfall</a:t>
            </a:r>
          </a:p>
          <a:p>
            <a:pPr>
              <a:buClr>
                <a:srgbClr val="1D2D4B"/>
              </a:buClr>
              <a:tabLst>
                <a:tab pos="266700" algn="l"/>
              </a:tabLst>
              <a:defRPr/>
            </a:pPr>
            <a:r>
              <a:rPr lang="de-DE" dirty="0" smtClean="0">
                <a:solidFill>
                  <a:srgbClr val="1D284B"/>
                </a:solidFill>
                <a:latin typeface="Helvetica" pitchFamily="34" charset="0"/>
                <a:ea typeface="ＭＳ Ｐゴシック"/>
                <a:sym typeface="Wingdings" pitchFamily="2" charset="2"/>
              </a:rPr>
              <a:t>und </a:t>
            </a:r>
            <a:r>
              <a:rPr lang="de-DE" dirty="0">
                <a:solidFill>
                  <a:srgbClr val="1D284B"/>
                </a:solidFill>
                <a:latin typeface="Helvetica" pitchFamily="34" charset="0"/>
                <a:ea typeface="ＭＳ Ｐゴシック"/>
                <a:sym typeface="Wingdings" pitchFamily="2" charset="2"/>
              </a:rPr>
              <a:t>vieles mehr…</a:t>
            </a:r>
            <a:endParaRPr lang="de-DE" dirty="0"/>
          </a:p>
        </p:txBody>
      </p:sp>
      <p:sp>
        <p:nvSpPr>
          <p:cNvPr id="6" name="Titel 5"/>
          <p:cNvSpPr>
            <a:spLocks noGrp="1"/>
          </p:cNvSpPr>
          <p:nvPr>
            <p:ph type="title"/>
          </p:nvPr>
        </p:nvSpPr>
        <p:spPr/>
        <p:txBody>
          <a:bodyPr/>
          <a:lstStyle/>
          <a:p>
            <a:r>
              <a:rPr lang="de-DE" dirty="0" smtClean="0">
                <a:ea typeface="ＭＳ Ｐゴシック"/>
              </a:rPr>
              <a:t>ANFORDERUNGSPROFIL WESENTLICHER PRODUKTMERKMALE UND BEDINGUNGSREGELUNGEN AN EINE BETRIEBLICHE BU</a:t>
            </a:r>
            <a:endParaRPr lang="de-DE" dirty="0"/>
          </a:p>
        </p:txBody>
      </p:sp>
    </p:spTree>
    <p:extLst>
      <p:ext uri="{BB962C8B-B14F-4D97-AF65-F5344CB8AC3E}">
        <p14:creationId xmlns:p14="http://schemas.microsoft.com/office/powerpoint/2010/main" val="892607983"/>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145</a:t>
            </a:fld>
            <a:endParaRPr lang="de-DE" dirty="0"/>
          </a:p>
        </p:txBody>
      </p:sp>
      <p:sp>
        <p:nvSpPr>
          <p:cNvPr id="6" name="Titel 5"/>
          <p:cNvSpPr>
            <a:spLocks noGrp="1"/>
          </p:cNvSpPr>
          <p:nvPr>
            <p:ph type="title"/>
          </p:nvPr>
        </p:nvSpPr>
        <p:spPr/>
        <p:txBody>
          <a:bodyPr/>
          <a:lstStyle/>
          <a:p>
            <a:r>
              <a:rPr lang="de-DE" dirty="0" smtClean="0"/>
              <a:t>UNSER LEISTUNGSFALLMANAGEMENT</a:t>
            </a:r>
            <a:endParaRPr lang="de-DE" dirty="0"/>
          </a:p>
        </p:txBody>
      </p:sp>
      <p:sp>
        <p:nvSpPr>
          <p:cNvPr id="3" name="Textplatzhalter 2"/>
          <p:cNvSpPr>
            <a:spLocks noGrp="1"/>
          </p:cNvSpPr>
          <p:nvPr>
            <p:ph type="body" sz="half" idx="2"/>
          </p:nvPr>
        </p:nvSpPr>
        <p:spPr/>
        <p:txBody>
          <a:bodyPr/>
          <a:lstStyle/>
          <a:p>
            <a:pPr marL="342900" indent="-342900">
              <a:buClr>
                <a:srgbClr val="1D2D4B"/>
              </a:buClr>
              <a:buFont typeface="+mj-lt"/>
              <a:buAutoNum type="arabicPeriod"/>
              <a:tabLst>
                <a:tab pos="266700" algn="l"/>
              </a:tabLst>
              <a:defRPr/>
            </a:pPr>
            <a:r>
              <a:rPr lang="de-DE" dirty="0">
                <a:solidFill>
                  <a:srgbClr val="1D284B"/>
                </a:solidFill>
              </a:rPr>
              <a:t>Versicherter meldet uns, dass er seit längerem krank ist</a:t>
            </a:r>
          </a:p>
          <a:p>
            <a:pPr marL="342900" indent="-342900">
              <a:buClr>
                <a:srgbClr val="1D2D4B"/>
              </a:buClr>
              <a:buFont typeface="+mj-lt"/>
              <a:buAutoNum type="arabicPeriod"/>
              <a:tabLst>
                <a:tab pos="266700" algn="l"/>
              </a:tabLst>
              <a:defRPr/>
            </a:pPr>
            <a:r>
              <a:rPr lang="de-DE" dirty="0">
                <a:solidFill>
                  <a:srgbClr val="1D284B"/>
                </a:solidFill>
              </a:rPr>
              <a:t>Anforderung der Leistungsformulare beim Risikoträger</a:t>
            </a:r>
          </a:p>
          <a:p>
            <a:pPr marL="342900" indent="-342900">
              <a:buClr>
                <a:srgbClr val="1D2D4B"/>
              </a:buClr>
              <a:buFont typeface="+mj-lt"/>
              <a:buAutoNum type="arabicPeriod"/>
              <a:tabLst>
                <a:tab pos="266700" algn="l"/>
              </a:tabLst>
              <a:defRPr/>
            </a:pPr>
            <a:r>
              <a:rPr lang="de-DE" dirty="0">
                <a:solidFill>
                  <a:srgbClr val="1D284B"/>
                </a:solidFill>
              </a:rPr>
              <a:t>Anforderung der aktuellen Befundberichte beim behandelnden Arzt</a:t>
            </a:r>
          </a:p>
          <a:p>
            <a:pPr marL="342900" indent="-342900">
              <a:buClr>
                <a:srgbClr val="1D2D4B"/>
              </a:buClr>
              <a:buFont typeface="+mj-lt"/>
              <a:buAutoNum type="arabicPeriod"/>
              <a:tabLst>
                <a:tab pos="266700" algn="l"/>
              </a:tabLst>
              <a:defRPr/>
            </a:pPr>
            <a:r>
              <a:rPr lang="de-DE" dirty="0">
                <a:solidFill>
                  <a:srgbClr val="1D284B"/>
                </a:solidFill>
              </a:rPr>
              <a:t>Der Leistungsantrag wird gemeinsam mit unserem Kunden (wenn überhaupt möglich) ausgefüllt und ergänzt – wir wissen, was wichtig ist.</a:t>
            </a:r>
          </a:p>
          <a:p>
            <a:pPr marL="342900" indent="-342900">
              <a:buClr>
                <a:srgbClr val="1D2D4B"/>
              </a:buClr>
              <a:buFont typeface="+mj-lt"/>
              <a:buAutoNum type="arabicPeriod"/>
              <a:tabLst>
                <a:tab pos="266700" algn="l"/>
              </a:tabLst>
              <a:defRPr/>
            </a:pPr>
            <a:r>
              <a:rPr lang="de-DE" dirty="0">
                <a:solidFill>
                  <a:srgbClr val="1D284B"/>
                </a:solidFill>
              </a:rPr>
              <a:t>Übersendung der Unterlagen an den Risikoträger.</a:t>
            </a:r>
          </a:p>
          <a:p>
            <a:pPr marL="342900" indent="-342900">
              <a:buClr>
                <a:srgbClr val="1D2D4B"/>
              </a:buClr>
              <a:buFont typeface="+mj-lt"/>
              <a:buAutoNum type="arabicPeriod"/>
              <a:tabLst>
                <a:tab pos="266700" algn="l"/>
              </a:tabLst>
              <a:defRPr/>
            </a:pPr>
            <a:r>
              <a:rPr lang="de-DE" dirty="0">
                <a:solidFill>
                  <a:srgbClr val="1D284B"/>
                </a:solidFill>
              </a:rPr>
              <a:t>Wir informieren uns alle 14 Tage über den Bearbeitungsstand.</a:t>
            </a:r>
          </a:p>
          <a:p>
            <a:pPr marL="342900" indent="-342900">
              <a:buClr>
                <a:srgbClr val="1D2D4B"/>
              </a:buClr>
              <a:buFont typeface="+mj-lt"/>
              <a:buAutoNum type="arabicPeriod"/>
              <a:tabLst>
                <a:tab pos="266700" algn="l"/>
              </a:tabLst>
              <a:defRPr/>
            </a:pPr>
            <a:r>
              <a:rPr lang="de-DE" dirty="0">
                <a:solidFill>
                  <a:srgbClr val="1D284B"/>
                </a:solidFill>
              </a:rPr>
              <a:t>Wenn aufgrund der ärztlichen Befunde keine abschließende Prüfung möglich ist, wird vom Versorgungsträger ein unabhängiger Gutachter (in der Regel Fachärzte </a:t>
            </a:r>
            <a:r>
              <a:rPr lang="de-DE" dirty="0" smtClean="0">
                <a:solidFill>
                  <a:srgbClr val="1D284B"/>
                </a:solidFill>
              </a:rPr>
              <a:t>von Universitäts-kliniken</a:t>
            </a:r>
            <a:r>
              <a:rPr lang="de-DE" dirty="0">
                <a:solidFill>
                  <a:srgbClr val="1D284B"/>
                </a:solidFill>
              </a:rPr>
              <a:t>) beauftragt.</a:t>
            </a:r>
          </a:p>
        </p:txBody>
      </p:sp>
    </p:spTree>
    <p:extLst>
      <p:ext uri="{BB962C8B-B14F-4D97-AF65-F5344CB8AC3E}">
        <p14:creationId xmlns:p14="http://schemas.microsoft.com/office/powerpoint/2010/main" val="3510240445"/>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146</a:t>
            </a:fld>
            <a:endParaRPr lang="de-DE" dirty="0"/>
          </a:p>
        </p:txBody>
      </p:sp>
      <p:sp>
        <p:nvSpPr>
          <p:cNvPr id="4" name="Textplatzhalter 3"/>
          <p:cNvSpPr>
            <a:spLocks noGrp="1"/>
          </p:cNvSpPr>
          <p:nvPr>
            <p:ph type="body" sz="half" idx="2"/>
          </p:nvPr>
        </p:nvSpPr>
        <p:spPr>
          <a:xfrm>
            <a:off x="298906" y="2022055"/>
            <a:ext cx="6313306" cy="2854099"/>
          </a:xfrm>
        </p:spPr>
        <p:txBody>
          <a:bodyPr/>
          <a:lstStyle/>
          <a:p>
            <a:pPr marL="285750" lvl="2" indent="-285750">
              <a:spcBef>
                <a:spcPts val="600"/>
              </a:spcBef>
              <a:buClr>
                <a:srgbClr val="1D2D4B"/>
              </a:buClr>
              <a:buFont typeface="Wingdings" pitchFamily="2" charset="2"/>
              <a:buChar char="§"/>
            </a:pPr>
            <a:endParaRPr lang="de-DE" altLang="de-DE" sz="1800" dirty="0" smtClean="0">
              <a:solidFill>
                <a:schemeClr val="tx2"/>
              </a:solidFill>
              <a:cs typeface="Arial" pitchFamily="34" charset="0"/>
            </a:endParaRPr>
          </a:p>
          <a:p>
            <a:pPr marL="285750" lvl="2" indent="-285750">
              <a:spcBef>
                <a:spcPts val="600"/>
              </a:spcBef>
              <a:buClr>
                <a:srgbClr val="1D2D4B"/>
              </a:buClr>
              <a:buFont typeface="Wingdings" pitchFamily="2" charset="2"/>
              <a:buChar char="§"/>
            </a:pPr>
            <a:r>
              <a:rPr lang="de-DE" altLang="de-DE" sz="1800" dirty="0" smtClean="0">
                <a:solidFill>
                  <a:schemeClr val="tx2"/>
                </a:solidFill>
                <a:cs typeface="Arial" pitchFamily="34" charset="0"/>
              </a:rPr>
              <a:t>Bei </a:t>
            </a:r>
            <a:r>
              <a:rPr lang="de-DE" altLang="de-DE" sz="1800" dirty="0">
                <a:solidFill>
                  <a:schemeClr val="tx2"/>
                </a:solidFill>
                <a:cs typeface="Arial" pitchFamily="34" charset="0"/>
              </a:rPr>
              <a:t>Eintritt einer Berufsunfähigkeit sorgt dieser Baustein dafür, dass die bAV-Beiträge automatisch </a:t>
            </a:r>
            <a:r>
              <a:rPr lang="de-DE" altLang="de-DE" sz="1800" dirty="0" smtClean="0">
                <a:solidFill>
                  <a:schemeClr val="tx2"/>
                </a:solidFill>
                <a:cs typeface="Arial" pitchFamily="34" charset="0"/>
              </a:rPr>
              <a:t>vom Versorgungsträger bezahlt </a:t>
            </a:r>
            <a:r>
              <a:rPr lang="de-DE" altLang="de-DE" sz="1800" dirty="0">
                <a:solidFill>
                  <a:schemeClr val="tx2"/>
                </a:solidFill>
                <a:cs typeface="Arial" pitchFamily="34" charset="0"/>
              </a:rPr>
              <a:t>werden.</a:t>
            </a:r>
          </a:p>
          <a:p>
            <a:pPr marL="285750" lvl="2" indent="-285750">
              <a:spcBef>
                <a:spcPts val="600"/>
              </a:spcBef>
              <a:buClr>
                <a:srgbClr val="1D2D4B"/>
              </a:buClr>
              <a:buFont typeface="Wingdings" pitchFamily="2" charset="2"/>
              <a:buChar char="§"/>
            </a:pPr>
            <a:r>
              <a:rPr lang="de-DE" altLang="de-DE" sz="1800" dirty="0">
                <a:solidFill>
                  <a:schemeClr val="tx2"/>
                </a:solidFill>
                <a:cs typeface="Arial" pitchFamily="34" charset="0"/>
              </a:rPr>
              <a:t>So ist der volle Rentenanspruch zum Rentenbeginn aus der bAV gesichert.</a:t>
            </a:r>
          </a:p>
          <a:p>
            <a:pPr marL="285750" lvl="2" indent="-285750">
              <a:spcBef>
                <a:spcPts val="600"/>
              </a:spcBef>
              <a:buClr>
                <a:srgbClr val="1D2D4B"/>
              </a:buClr>
              <a:buFont typeface="Wingdings" pitchFamily="2" charset="2"/>
              <a:buChar char="§"/>
            </a:pPr>
            <a:r>
              <a:rPr lang="de-DE" altLang="de-DE" sz="1800" dirty="0">
                <a:solidFill>
                  <a:schemeClr val="tx2"/>
                </a:solidFill>
                <a:cs typeface="Arial" pitchFamily="34" charset="0"/>
              </a:rPr>
              <a:t>Aufgrund unserer Sonderkonditionen ist keine Gesundheitsprüfung erforderlich.</a:t>
            </a:r>
          </a:p>
          <a:p>
            <a:endParaRPr lang="de-DE" altLang="de-DE" sz="1800" b="1" dirty="0">
              <a:solidFill>
                <a:schemeClr val="accent1"/>
              </a:solidFill>
              <a:ea typeface="Arial Unicode MS" pitchFamily="34" charset="-128"/>
              <a:cs typeface="Arial Unicode MS" pitchFamily="34" charset="-128"/>
            </a:endParaRPr>
          </a:p>
          <a:p>
            <a:r>
              <a:rPr lang="de-DE" altLang="de-DE" sz="2400" kern="0" dirty="0">
                <a:solidFill>
                  <a:srgbClr val="137C9B"/>
                </a:solidFill>
                <a:latin typeface="Arial"/>
              </a:rPr>
              <a:t>Mit dem Rentenretter schützen wir Ihre Spar-</a:t>
            </a:r>
            <a:r>
              <a:rPr lang="de-DE" altLang="de-DE" sz="2400" kern="0" dirty="0" err="1">
                <a:solidFill>
                  <a:srgbClr val="137C9B"/>
                </a:solidFill>
                <a:latin typeface="Arial"/>
              </a:rPr>
              <a:t>zielgarantie</a:t>
            </a:r>
            <a:r>
              <a:rPr lang="de-DE" altLang="de-DE" sz="2400" kern="0" dirty="0">
                <a:solidFill>
                  <a:srgbClr val="137C9B"/>
                </a:solidFill>
                <a:latin typeface="Arial"/>
              </a:rPr>
              <a:t> vor den finanziellen Folgen einer Berufsunfähigkeit.</a:t>
            </a:r>
          </a:p>
          <a:p>
            <a:endParaRPr lang="de-DE" dirty="0"/>
          </a:p>
        </p:txBody>
      </p:sp>
      <p:sp>
        <p:nvSpPr>
          <p:cNvPr id="5" name="Titel 4"/>
          <p:cNvSpPr>
            <a:spLocks noGrp="1"/>
          </p:cNvSpPr>
          <p:nvPr>
            <p:ph type="title"/>
          </p:nvPr>
        </p:nvSpPr>
        <p:spPr/>
        <p:txBody>
          <a:bodyPr/>
          <a:lstStyle/>
          <a:p>
            <a:r>
              <a:rPr lang="de-DE" altLang="de-DE" dirty="0" smtClean="0"/>
              <a:t>DER „RENTENRETTER“ SICHERT DIE BETRIEBSRENTE</a:t>
            </a:r>
            <a:endParaRPr lang="de-DE" dirty="0"/>
          </a:p>
        </p:txBody>
      </p:sp>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726" r="-600" b="4744"/>
          <a:stretch/>
        </p:blipFill>
        <p:spPr bwMode="auto">
          <a:xfrm>
            <a:off x="8453119" y="1844675"/>
            <a:ext cx="3284856" cy="320886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7" name="Textfeld 6">
            <a:extLst>
              <a:ext uri="{FF2B5EF4-FFF2-40B4-BE49-F238E27FC236}">
                <a16:creationId xmlns="" xmlns:a16="http://schemas.microsoft.com/office/drawing/2014/main" id="{ED14DAA8-876E-8D4B-B5CE-6B06466B622A}"/>
              </a:ext>
            </a:extLst>
          </p:cNvPr>
          <p:cNvSpPr txBox="1"/>
          <p:nvPr/>
        </p:nvSpPr>
        <p:spPr>
          <a:xfrm>
            <a:off x="8445386" y="4879917"/>
            <a:ext cx="3272269" cy="1717733"/>
          </a:xfrm>
          <a:prstGeom prst="rect">
            <a:avLst/>
          </a:prstGeom>
          <a:solidFill>
            <a:srgbClr val="1D2D4B"/>
          </a:solidFill>
        </p:spPr>
        <p:txBody>
          <a:bodyPr wrap="square" lIns="144000" tIns="180000" rIns="144000" bIns="180000" rtlCol="0">
            <a:spAutoFit/>
          </a:bodyPr>
          <a:lstStyle/>
          <a:p>
            <a:r>
              <a:rPr lang="de-DE" altLang="de-DE" sz="2200" dirty="0">
                <a:solidFill>
                  <a:schemeClr val="bg1"/>
                </a:solidFill>
                <a:cs typeface="Arial" pitchFamily="34" charset="0"/>
              </a:rPr>
              <a:t>Jede bAV ist nur </a:t>
            </a:r>
          </a:p>
          <a:p>
            <a:r>
              <a:rPr lang="de-DE" altLang="de-DE" sz="2200" dirty="0">
                <a:solidFill>
                  <a:schemeClr val="bg1"/>
                </a:solidFill>
                <a:cs typeface="Arial" pitchFamily="34" charset="0"/>
              </a:rPr>
              <a:t>so gut wie ihre </a:t>
            </a:r>
          </a:p>
          <a:p>
            <a:r>
              <a:rPr lang="de-DE" altLang="de-DE" sz="2200" dirty="0">
                <a:solidFill>
                  <a:schemeClr val="bg1"/>
                </a:solidFill>
                <a:cs typeface="Arial" pitchFamily="34" charset="0"/>
              </a:rPr>
              <a:t>BU-Absicherung!</a:t>
            </a:r>
            <a:br>
              <a:rPr lang="de-DE" altLang="de-DE" sz="2200" dirty="0">
                <a:solidFill>
                  <a:schemeClr val="bg1"/>
                </a:solidFill>
                <a:cs typeface="Arial" pitchFamily="34" charset="0"/>
              </a:rPr>
            </a:br>
            <a:endParaRPr lang="de-DE" altLang="de-DE" sz="2200" dirty="0">
              <a:solidFill>
                <a:schemeClr val="bg1"/>
              </a:solidFill>
              <a:cs typeface="Arial" pitchFamily="34" charset="0"/>
            </a:endParaRPr>
          </a:p>
        </p:txBody>
      </p:sp>
    </p:spTree>
    <p:extLst>
      <p:ext uri="{BB962C8B-B14F-4D97-AF65-F5344CB8AC3E}">
        <p14:creationId xmlns:p14="http://schemas.microsoft.com/office/powerpoint/2010/main" val="3034534488"/>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bwMode="auto">
          <a:xfrm>
            <a:off x="484730" y="2406836"/>
            <a:ext cx="9582234" cy="2847177"/>
          </a:xfrm>
          <a:prstGeom prst="rect">
            <a:avLst/>
          </a:prstGeom>
          <a:solidFill>
            <a:schemeClr val="bg1">
              <a:lumMod val="95000"/>
            </a:schemeClr>
          </a:solidFill>
          <a:ln w="6350" cap="flat" cmpd="sng" algn="ctr">
            <a:noFill/>
            <a:prstDash val="solid"/>
            <a:round/>
            <a:headEnd type="none" w="med" len="med"/>
            <a:tailEnd type="none" w="med" len="med"/>
          </a:ln>
          <a:effectLst/>
          <a:extLst/>
        </p:spPr>
        <p:txBody>
          <a:bodyPr wrap="none" lIns="67500" tIns="35100" rIns="67500" bIns="35100" anchor="ctr"/>
          <a:lstStyle/>
          <a:p>
            <a:pPr>
              <a:buClr>
                <a:srgbClr val="113388"/>
              </a:buClr>
              <a:defRPr/>
            </a:pPr>
            <a:endParaRPr lang="de-DE" sz="1200" dirty="0">
              <a:solidFill>
                <a:srgbClr val="000000"/>
              </a:solidFill>
              <a:ea typeface="Arial Unicode MS" pitchFamily="34" charset="-128"/>
              <a:cs typeface="Arial Unicode MS" pitchFamily="34" charset="-128"/>
            </a:endParaRPr>
          </a:p>
        </p:txBody>
      </p:sp>
      <p:sp>
        <p:nvSpPr>
          <p:cNvPr id="38" name="Rechteck 37"/>
          <p:cNvSpPr/>
          <p:nvPr/>
        </p:nvSpPr>
        <p:spPr bwMode="auto">
          <a:xfrm>
            <a:off x="10496773" y="3768256"/>
            <a:ext cx="1111237" cy="301973"/>
          </a:xfrm>
          <a:prstGeom prst="rect">
            <a:avLst/>
          </a:prstGeom>
          <a:solidFill>
            <a:schemeClr val="bg1">
              <a:lumMod val="95000"/>
            </a:schemeClr>
          </a:solidFill>
          <a:ln w="6350" cap="flat" cmpd="sng" algn="ctr">
            <a:noFill/>
            <a:prstDash val="solid"/>
            <a:round/>
            <a:headEnd type="none" w="med" len="med"/>
            <a:tailEnd type="none" w="med" len="med"/>
          </a:ln>
          <a:effectLst/>
          <a:extLst/>
        </p:spPr>
        <p:txBody>
          <a:bodyPr wrap="none" lIns="67500" tIns="35100" rIns="67500" bIns="35100" anchor="ctr"/>
          <a:lstStyle/>
          <a:p>
            <a:pPr>
              <a:buClr>
                <a:srgbClr val="113388"/>
              </a:buClr>
              <a:defRPr/>
            </a:pPr>
            <a:endParaRPr lang="de-DE" sz="1200" dirty="0">
              <a:solidFill>
                <a:srgbClr val="000000"/>
              </a:solidFill>
              <a:ea typeface="Arial Unicode MS" pitchFamily="34" charset="-128"/>
              <a:cs typeface="Arial Unicode MS" pitchFamily="34" charset="-128"/>
            </a:endParaRPr>
          </a:p>
        </p:txBody>
      </p:sp>
      <p:sp>
        <p:nvSpPr>
          <p:cNvPr id="2" name="Foliennummernplatzhalter 1"/>
          <p:cNvSpPr>
            <a:spLocks noGrp="1"/>
          </p:cNvSpPr>
          <p:nvPr>
            <p:ph type="sldNum" sz="quarter" idx="4"/>
          </p:nvPr>
        </p:nvSpPr>
        <p:spPr/>
        <p:txBody>
          <a:bodyPr/>
          <a:lstStyle/>
          <a:p>
            <a:fld id="{EA952CFE-AF4B-4BE9-B2E2-E1420D3F9B32}" type="slidenum">
              <a:rPr lang="de-DE" smtClean="0"/>
              <a:pPr/>
              <a:t>147</a:t>
            </a:fld>
            <a:endParaRPr lang="de-DE" dirty="0"/>
          </a:p>
        </p:txBody>
      </p:sp>
      <p:sp>
        <p:nvSpPr>
          <p:cNvPr id="7" name="Textplatzhalter 6"/>
          <p:cNvSpPr>
            <a:spLocks noGrp="1"/>
          </p:cNvSpPr>
          <p:nvPr>
            <p:ph type="body" sz="half" idx="2"/>
          </p:nvPr>
        </p:nvSpPr>
        <p:spPr/>
        <p:txBody>
          <a:bodyPr/>
          <a:lstStyle/>
          <a:p>
            <a:r>
              <a:rPr lang="de-DE" altLang="de-DE" sz="1600" kern="0" dirty="0">
                <a:ea typeface="ＭＳ Ｐゴシック" pitchFamily="34" charset="-128"/>
              </a:rPr>
              <a:t>Ein Arbeitnehmer hat einen monatlichen </a:t>
            </a:r>
            <a:r>
              <a:rPr lang="de-DE" altLang="de-DE" sz="1600" kern="0" dirty="0">
                <a:solidFill>
                  <a:srgbClr val="C60000"/>
                </a:solidFill>
                <a:ea typeface="ＭＳ Ｐゴシック" pitchFamily="34" charset="-128"/>
              </a:rPr>
              <a:t>Nettoaufwand in Höhe von </a:t>
            </a:r>
            <a:r>
              <a:rPr lang="de-DE" altLang="de-DE" sz="1600" kern="0" dirty="0" err="1" smtClean="0">
                <a:solidFill>
                  <a:srgbClr val="C60000"/>
                </a:solidFill>
                <a:ea typeface="ＭＳ Ｐゴシック" pitchFamily="34" charset="-128"/>
              </a:rPr>
              <a:t>xx,xx</a:t>
            </a:r>
            <a:r>
              <a:rPr lang="de-DE" altLang="de-DE" sz="1600" kern="0" dirty="0" smtClean="0">
                <a:solidFill>
                  <a:srgbClr val="C60000"/>
                </a:solidFill>
                <a:ea typeface="ＭＳ Ｐゴシック" pitchFamily="34" charset="-128"/>
              </a:rPr>
              <a:t> </a:t>
            </a:r>
            <a:r>
              <a:rPr lang="de-DE" altLang="de-DE" sz="1600" kern="0" dirty="0">
                <a:solidFill>
                  <a:srgbClr val="C60000"/>
                </a:solidFill>
                <a:ea typeface="ＭＳ Ｐゴシック" pitchFamily="34" charset="-128"/>
              </a:rPr>
              <a:t>€ </a:t>
            </a:r>
            <a:r>
              <a:rPr lang="de-DE" altLang="de-DE" sz="1600" kern="0" dirty="0">
                <a:ea typeface="ＭＳ Ｐゴシック" pitchFamily="34" charset="-128"/>
              </a:rPr>
              <a:t>zur Sicherung seiner Altersvorsorge im Falle einer Berufsunfähigkeit ist der Rentenretter integriert. Mit 4</a:t>
            </a:r>
            <a:r>
              <a:rPr lang="de-DE" altLang="de-DE" sz="1600" kern="0" dirty="0" smtClean="0">
                <a:ea typeface="ＭＳ Ｐゴシック" pitchFamily="34" charset="-128"/>
              </a:rPr>
              <a:t>0 </a:t>
            </a:r>
            <a:r>
              <a:rPr lang="de-DE" altLang="de-DE" sz="1600" kern="0" dirty="0">
                <a:ea typeface="ＭＳ Ｐゴシック" pitchFamily="34" charset="-128"/>
              </a:rPr>
              <a:t>Jahren wird er berufsunfähig. Renteneintritt mit 67</a:t>
            </a:r>
            <a:r>
              <a:rPr lang="de-DE" altLang="de-DE" sz="1600" kern="0" dirty="0" smtClean="0">
                <a:ea typeface="ＭＳ Ｐゴシック" pitchFamily="34" charset="-128"/>
              </a:rPr>
              <a:t>.</a:t>
            </a:r>
          </a:p>
          <a:p>
            <a:endParaRPr lang="de-DE" altLang="de-DE" sz="1600" kern="0" dirty="0">
              <a:ea typeface="ＭＳ Ｐゴシック" pitchFamily="34" charset="-128"/>
            </a:endParaRPr>
          </a:p>
        </p:txBody>
      </p:sp>
      <p:sp>
        <p:nvSpPr>
          <p:cNvPr id="6" name="Textplatzhalter 5"/>
          <p:cNvSpPr>
            <a:spLocks noGrp="1"/>
          </p:cNvSpPr>
          <p:nvPr>
            <p:ph type="body" sz="half" idx="11"/>
          </p:nvPr>
        </p:nvSpPr>
        <p:spPr/>
        <p:txBody>
          <a:bodyPr/>
          <a:lstStyle/>
          <a:p>
            <a:r>
              <a:rPr lang="de-DE" dirty="0"/>
              <a:t>1 Der Gesamtbeitrag teilt sich auf in </a:t>
            </a:r>
            <a:r>
              <a:rPr lang="de-DE" altLang="de-DE" dirty="0">
                <a:solidFill>
                  <a:srgbClr val="FF0000"/>
                </a:solidFill>
                <a:ea typeface="MS PGothic" pitchFamily="34" charset="-128"/>
              </a:rPr>
              <a:t>XXX,XX</a:t>
            </a:r>
            <a:r>
              <a:rPr lang="de-DE" dirty="0" smtClean="0"/>
              <a:t> </a:t>
            </a:r>
            <a:r>
              <a:rPr lang="de-DE" dirty="0"/>
              <a:t>€ für die Altersvorsorge und </a:t>
            </a:r>
            <a:r>
              <a:rPr lang="de-DE" altLang="de-DE" dirty="0" smtClean="0">
                <a:solidFill>
                  <a:srgbClr val="FF0000"/>
                </a:solidFill>
                <a:ea typeface="MS PGothic" pitchFamily="34" charset="-128"/>
              </a:rPr>
              <a:t>X,XX</a:t>
            </a:r>
            <a:r>
              <a:rPr lang="de-DE" dirty="0" smtClean="0"/>
              <a:t> </a:t>
            </a:r>
            <a:r>
              <a:rPr lang="de-DE" dirty="0"/>
              <a:t>€ für den Rentenretter (Berufsunfähigkeitsvorsorge B Plus) (Werte gerundet).</a:t>
            </a:r>
            <a:br>
              <a:rPr lang="de-DE" dirty="0"/>
            </a:br>
            <a:r>
              <a:rPr lang="de-DE" dirty="0"/>
              <a:t>* inkl. nicht garantierter aktueller Überschussbeteiligung</a:t>
            </a:r>
          </a:p>
          <a:p>
            <a:endParaRPr lang="de-DE" dirty="0"/>
          </a:p>
        </p:txBody>
      </p:sp>
      <p:sp>
        <p:nvSpPr>
          <p:cNvPr id="5" name="Titel 4"/>
          <p:cNvSpPr>
            <a:spLocks noGrp="1"/>
          </p:cNvSpPr>
          <p:nvPr>
            <p:ph type="title"/>
          </p:nvPr>
        </p:nvSpPr>
        <p:spPr/>
        <p:txBody>
          <a:bodyPr/>
          <a:lstStyle/>
          <a:p>
            <a:r>
              <a:rPr lang="de-DE" altLang="de-DE" dirty="0" smtClean="0">
                <a:ea typeface="MS PGothic" pitchFamily="34" charset="-128"/>
              </a:rPr>
              <a:t>DIE LEISTUNG DES „RENTENRETTERS“ BEI EINEM </a:t>
            </a:r>
            <a:br>
              <a:rPr lang="de-DE" altLang="de-DE" dirty="0" smtClean="0">
                <a:ea typeface="MS PGothic" pitchFamily="34" charset="-128"/>
              </a:rPr>
            </a:br>
            <a:r>
              <a:rPr lang="de-DE" altLang="de-DE" dirty="0" smtClean="0">
                <a:ea typeface="MS PGothic" pitchFamily="34" charset="-128"/>
              </a:rPr>
              <a:t>BRUTTO-SPARBEITRAG IN HÖHE VON </a:t>
            </a:r>
            <a:r>
              <a:rPr lang="de-DE" altLang="de-DE" dirty="0" smtClean="0">
                <a:solidFill>
                  <a:srgbClr val="FF0000"/>
                </a:solidFill>
                <a:ea typeface="MS PGothic" pitchFamily="34" charset="-128"/>
              </a:rPr>
              <a:t>XXX,XX</a:t>
            </a:r>
            <a:r>
              <a:rPr lang="de-DE" altLang="de-DE" dirty="0" smtClean="0">
                <a:ea typeface="MS PGothic" pitchFamily="34" charset="-128"/>
              </a:rPr>
              <a:t> € MONATLICH</a:t>
            </a:r>
            <a:endParaRPr lang="de-DE" dirty="0"/>
          </a:p>
        </p:txBody>
      </p:sp>
      <p:cxnSp>
        <p:nvCxnSpPr>
          <p:cNvPr id="9" name="Gerade Verbindung mit Pfeil 9"/>
          <p:cNvCxnSpPr>
            <a:cxnSpLocks noChangeShapeType="1"/>
          </p:cNvCxnSpPr>
          <p:nvPr/>
        </p:nvCxnSpPr>
        <p:spPr bwMode="auto">
          <a:xfrm>
            <a:off x="557013" y="4605692"/>
            <a:ext cx="9360000" cy="0"/>
          </a:xfrm>
          <a:prstGeom prst="straightConnector1">
            <a:avLst/>
          </a:prstGeom>
          <a:noFill/>
          <a:ln w="6350" algn="ctr">
            <a:solidFill>
              <a:srgbClr val="7F7F7F"/>
            </a:solidFill>
            <a:round/>
            <a:headEnd/>
            <a:tailEnd type="triangle" w="med" len="med"/>
          </a:ln>
          <a:extLst>
            <a:ext uri="{909E8E84-426E-40DD-AFC4-6F175D3DCCD1}">
              <a14:hiddenFill xmlns:a14="http://schemas.microsoft.com/office/drawing/2010/main">
                <a:noFill/>
              </a14:hiddenFill>
            </a:ext>
          </a:extLst>
        </p:spPr>
      </p:cxnSp>
      <p:sp>
        <p:nvSpPr>
          <p:cNvPr id="10" name="Textfeld 12"/>
          <p:cNvSpPr txBox="1">
            <a:spLocks noChangeArrowheads="1"/>
          </p:cNvSpPr>
          <p:nvPr/>
        </p:nvSpPr>
        <p:spPr bwMode="auto">
          <a:xfrm>
            <a:off x="423664" y="4656889"/>
            <a:ext cx="46196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sz="2000">
                <a:solidFill>
                  <a:schemeClr val="accent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buChar char="§"/>
              <a:defRPr>
                <a:solidFill>
                  <a:schemeClr val="tx1"/>
                </a:solidFill>
                <a:latin typeface="Arial" pitchFamily="34" charset="0"/>
              </a:defRPr>
            </a:lvl3pPr>
            <a:lvl4pPr marL="1600200" indent="-228600" algn="l" eaLnBrk="0" hangingPunct="0">
              <a:buClr>
                <a:schemeClr val="tx1"/>
              </a:buClr>
              <a:buChar char="-"/>
              <a:defRPr>
                <a:solidFill>
                  <a:schemeClr val="tx1"/>
                </a:solidFill>
                <a:latin typeface="Arial" pitchFamily="34" charset="0"/>
              </a:defRPr>
            </a:lvl4pPr>
            <a:lvl5pPr marL="2057400" indent="-228600" algn="l" eaLnBrk="0" hangingPunct="0">
              <a:buClr>
                <a:schemeClr val="tx1"/>
              </a:buClr>
              <a:buChar char="-"/>
              <a:defRPr>
                <a:solidFill>
                  <a:schemeClr val="tx1"/>
                </a:solidFill>
                <a:latin typeface="Arial" pitchFamily="34" charset="0"/>
              </a:defRPr>
            </a:lvl5pPr>
            <a:lvl6pPr marL="2514600" indent="-228600"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eaLnBrk="0" fontAlgn="base" hangingPunct="0">
              <a:spcBef>
                <a:spcPct val="0"/>
              </a:spcBef>
              <a:spcAft>
                <a:spcPct val="30000"/>
              </a:spcAft>
              <a:buClr>
                <a:schemeClr val="tx1"/>
              </a:buClr>
              <a:buChar char="-"/>
              <a:defRPr>
                <a:solidFill>
                  <a:schemeClr val="tx1"/>
                </a:solidFill>
                <a:latin typeface="Arial" pitchFamily="34" charset="0"/>
              </a:defRPr>
            </a:lvl9pPr>
          </a:lstStyle>
          <a:p>
            <a:pPr algn="ctr" eaLnBrk="1" hangingPunct="1">
              <a:buClr>
                <a:srgbClr val="113388"/>
              </a:buClr>
            </a:pPr>
            <a:r>
              <a:rPr lang="de-DE" altLang="de-DE" sz="1200" dirty="0">
                <a:solidFill>
                  <a:srgbClr val="1D2D4B"/>
                </a:solidFill>
                <a:ea typeface="Arial Unicode MS" pitchFamily="34" charset="-128"/>
                <a:cs typeface="Arial Unicode MS" pitchFamily="34" charset="-128"/>
              </a:rPr>
              <a:t>30</a:t>
            </a:r>
          </a:p>
        </p:txBody>
      </p:sp>
      <p:sp>
        <p:nvSpPr>
          <p:cNvPr id="11" name="Textfeld 34"/>
          <p:cNvSpPr txBox="1">
            <a:spLocks noChangeArrowheads="1"/>
          </p:cNvSpPr>
          <p:nvPr/>
        </p:nvSpPr>
        <p:spPr bwMode="auto">
          <a:xfrm>
            <a:off x="3103761" y="4656889"/>
            <a:ext cx="46196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sz="2000">
                <a:solidFill>
                  <a:schemeClr val="accent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buChar char="§"/>
              <a:defRPr>
                <a:solidFill>
                  <a:schemeClr val="tx1"/>
                </a:solidFill>
                <a:latin typeface="Arial" pitchFamily="34" charset="0"/>
              </a:defRPr>
            </a:lvl3pPr>
            <a:lvl4pPr marL="1600200" indent="-228600" algn="l" eaLnBrk="0" hangingPunct="0">
              <a:buClr>
                <a:schemeClr val="tx1"/>
              </a:buClr>
              <a:buChar char="-"/>
              <a:defRPr>
                <a:solidFill>
                  <a:schemeClr val="tx1"/>
                </a:solidFill>
                <a:latin typeface="Arial" pitchFamily="34" charset="0"/>
              </a:defRPr>
            </a:lvl4pPr>
            <a:lvl5pPr marL="2057400" indent="-228600" algn="l" eaLnBrk="0" hangingPunct="0">
              <a:buClr>
                <a:schemeClr val="tx1"/>
              </a:buClr>
              <a:buChar char="-"/>
              <a:defRPr>
                <a:solidFill>
                  <a:schemeClr val="tx1"/>
                </a:solidFill>
                <a:latin typeface="Arial" pitchFamily="34" charset="0"/>
              </a:defRPr>
            </a:lvl5pPr>
            <a:lvl6pPr marL="2514600" indent="-228600"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eaLnBrk="0" fontAlgn="base" hangingPunct="0">
              <a:spcBef>
                <a:spcPct val="0"/>
              </a:spcBef>
              <a:spcAft>
                <a:spcPct val="30000"/>
              </a:spcAft>
              <a:buClr>
                <a:schemeClr val="tx1"/>
              </a:buClr>
              <a:buChar char="-"/>
              <a:defRPr>
                <a:solidFill>
                  <a:schemeClr val="tx1"/>
                </a:solidFill>
                <a:latin typeface="Arial" pitchFamily="34" charset="0"/>
              </a:defRPr>
            </a:lvl9pPr>
          </a:lstStyle>
          <a:p>
            <a:pPr algn="ctr" eaLnBrk="1" hangingPunct="1">
              <a:buClr>
                <a:srgbClr val="113388"/>
              </a:buClr>
            </a:pPr>
            <a:r>
              <a:rPr lang="de-DE" altLang="de-DE" sz="1200" dirty="0">
                <a:solidFill>
                  <a:srgbClr val="1D2D4B"/>
                </a:solidFill>
                <a:ea typeface="Arial Unicode MS" pitchFamily="34" charset="-128"/>
                <a:cs typeface="Arial Unicode MS" pitchFamily="34" charset="-128"/>
              </a:rPr>
              <a:t>40</a:t>
            </a:r>
          </a:p>
        </p:txBody>
      </p:sp>
      <p:sp>
        <p:nvSpPr>
          <p:cNvPr id="12" name="Textfeld 35"/>
          <p:cNvSpPr txBox="1">
            <a:spLocks noChangeArrowheads="1"/>
          </p:cNvSpPr>
          <p:nvPr/>
        </p:nvSpPr>
        <p:spPr bwMode="auto">
          <a:xfrm>
            <a:off x="7538837" y="4656889"/>
            <a:ext cx="46315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sz="2000">
                <a:solidFill>
                  <a:schemeClr val="accent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buChar char="§"/>
              <a:defRPr>
                <a:solidFill>
                  <a:schemeClr val="tx1"/>
                </a:solidFill>
                <a:latin typeface="Arial" pitchFamily="34" charset="0"/>
              </a:defRPr>
            </a:lvl3pPr>
            <a:lvl4pPr marL="1600200" indent="-228600" algn="l" eaLnBrk="0" hangingPunct="0">
              <a:buClr>
                <a:schemeClr val="tx1"/>
              </a:buClr>
              <a:buChar char="-"/>
              <a:defRPr>
                <a:solidFill>
                  <a:schemeClr val="tx1"/>
                </a:solidFill>
                <a:latin typeface="Arial" pitchFamily="34" charset="0"/>
              </a:defRPr>
            </a:lvl4pPr>
            <a:lvl5pPr marL="2057400" indent="-228600" algn="l" eaLnBrk="0" hangingPunct="0">
              <a:buClr>
                <a:schemeClr val="tx1"/>
              </a:buClr>
              <a:buChar char="-"/>
              <a:defRPr>
                <a:solidFill>
                  <a:schemeClr val="tx1"/>
                </a:solidFill>
                <a:latin typeface="Arial" pitchFamily="34" charset="0"/>
              </a:defRPr>
            </a:lvl5pPr>
            <a:lvl6pPr marL="2514600" indent="-228600"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eaLnBrk="0" fontAlgn="base" hangingPunct="0">
              <a:spcBef>
                <a:spcPct val="0"/>
              </a:spcBef>
              <a:spcAft>
                <a:spcPct val="30000"/>
              </a:spcAft>
              <a:buClr>
                <a:schemeClr val="tx1"/>
              </a:buClr>
              <a:buChar char="-"/>
              <a:defRPr>
                <a:solidFill>
                  <a:schemeClr val="tx1"/>
                </a:solidFill>
                <a:latin typeface="Arial" pitchFamily="34" charset="0"/>
              </a:defRPr>
            </a:lvl9pPr>
          </a:lstStyle>
          <a:p>
            <a:pPr algn="ctr" eaLnBrk="1" hangingPunct="1">
              <a:buClr>
                <a:srgbClr val="113388"/>
              </a:buClr>
            </a:pPr>
            <a:r>
              <a:rPr lang="de-DE" altLang="de-DE" sz="1200">
                <a:solidFill>
                  <a:srgbClr val="1D2D4B"/>
                </a:solidFill>
                <a:ea typeface="Arial Unicode MS" pitchFamily="34" charset="-128"/>
                <a:cs typeface="Arial Unicode MS" pitchFamily="34" charset="-128"/>
              </a:rPr>
              <a:t>67</a:t>
            </a:r>
          </a:p>
        </p:txBody>
      </p:sp>
      <p:cxnSp>
        <p:nvCxnSpPr>
          <p:cNvPr id="13" name="Gerade Verbindung 39"/>
          <p:cNvCxnSpPr>
            <a:cxnSpLocks noChangeShapeType="1"/>
          </p:cNvCxnSpPr>
          <p:nvPr/>
        </p:nvCxnSpPr>
        <p:spPr bwMode="auto">
          <a:xfrm>
            <a:off x="3331549" y="2530172"/>
            <a:ext cx="0" cy="2160000"/>
          </a:xfrm>
          <a:prstGeom prst="line">
            <a:avLst/>
          </a:prstGeom>
          <a:noFill/>
          <a:ln w="6350" algn="ctr">
            <a:solidFill>
              <a:srgbClr val="7F7F7F"/>
            </a:solidFill>
            <a:round/>
            <a:headEnd/>
            <a:tailEnd/>
          </a:ln>
          <a:extLst>
            <a:ext uri="{909E8E84-426E-40DD-AFC4-6F175D3DCCD1}">
              <a14:hiddenFill xmlns:a14="http://schemas.microsoft.com/office/drawing/2010/main">
                <a:noFill/>
              </a14:hiddenFill>
            </a:ext>
          </a:extLst>
        </p:spPr>
      </p:cxnSp>
      <p:cxnSp>
        <p:nvCxnSpPr>
          <p:cNvPr id="14" name="Gerade Verbindung 42"/>
          <p:cNvCxnSpPr>
            <a:cxnSpLocks noChangeShapeType="1"/>
          </p:cNvCxnSpPr>
          <p:nvPr/>
        </p:nvCxnSpPr>
        <p:spPr bwMode="auto">
          <a:xfrm>
            <a:off x="7759321" y="2530172"/>
            <a:ext cx="0" cy="2160000"/>
          </a:xfrm>
          <a:prstGeom prst="line">
            <a:avLst/>
          </a:prstGeom>
          <a:noFill/>
          <a:ln w="6350" algn="ctr">
            <a:solidFill>
              <a:srgbClr val="7F7F7F"/>
            </a:solidFill>
            <a:round/>
            <a:headEnd/>
            <a:tailEnd/>
          </a:ln>
          <a:extLst>
            <a:ext uri="{909E8E84-426E-40DD-AFC4-6F175D3DCCD1}">
              <a14:hiddenFill xmlns:a14="http://schemas.microsoft.com/office/drawing/2010/main">
                <a:noFill/>
              </a14:hiddenFill>
            </a:ext>
          </a:extLst>
        </p:spPr>
      </p:cxnSp>
      <p:cxnSp>
        <p:nvCxnSpPr>
          <p:cNvPr id="15" name="Gerade Verbindung 15"/>
          <p:cNvCxnSpPr>
            <a:cxnSpLocks noChangeShapeType="1"/>
          </p:cNvCxnSpPr>
          <p:nvPr/>
        </p:nvCxnSpPr>
        <p:spPr bwMode="auto">
          <a:xfrm>
            <a:off x="654644" y="2530172"/>
            <a:ext cx="0" cy="2160000"/>
          </a:xfrm>
          <a:prstGeom prst="line">
            <a:avLst/>
          </a:prstGeom>
          <a:noFill/>
          <a:ln w="6350" algn="ctr">
            <a:solidFill>
              <a:srgbClr val="7F7F7F"/>
            </a:solidFill>
            <a:round/>
            <a:headEnd/>
            <a:tailEnd/>
          </a:ln>
          <a:extLst>
            <a:ext uri="{909E8E84-426E-40DD-AFC4-6F175D3DCCD1}">
              <a14:hiddenFill xmlns:a14="http://schemas.microsoft.com/office/drawing/2010/main">
                <a:noFill/>
              </a14:hiddenFill>
            </a:ext>
          </a:extLst>
        </p:spPr>
      </p:cxnSp>
      <p:sp>
        <p:nvSpPr>
          <p:cNvPr id="16" name="Textfeld 18"/>
          <p:cNvSpPr txBox="1">
            <a:spLocks noChangeArrowheads="1"/>
          </p:cNvSpPr>
          <p:nvPr/>
        </p:nvSpPr>
        <p:spPr bwMode="auto">
          <a:xfrm>
            <a:off x="692743" y="4658080"/>
            <a:ext cx="166330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sz="2000">
                <a:solidFill>
                  <a:schemeClr val="accent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buChar char="§"/>
              <a:defRPr>
                <a:solidFill>
                  <a:schemeClr val="tx1"/>
                </a:solidFill>
                <a:latin typeface="Arial" pitchFamily="34" charset="0"/>
              </a:defRPr>
            </a:lvl3pPr>
            <a:lvl4pPr marL="1600200" indent="-228600" algn="l" eaLnBrk="0" hangingPunct="0">
              <a:buClr>
                <a:schemeClr val="tx1"/>
              </a:buClr>
              <a:buChar char="-"/>
              <a:defRPr>
                <a:solidFill>
                  <a:schemeClr val="tx1"/>
                </a:solidFill>
                <a:latin typeface="Arial" pitchFamily="34" charset="0"/>
              </a:defRPr>
            </a:lvl4pPr>
            <a:lvl5pPr marL="2057400" indent="-228600" algn="l" eaLnBrk="0" hangingPunct="0">
              <a:buClr>
                <a:schemeClr val="tx1"/>
              </a:buClr>
              <a:buChar char="-"/>
              <a:defRPr>
                <a:solidFill>
                  <a:schemeClr val="tx1"/>
                </a:solidFill>
                <a:latin typeface="Arial" pitchFamily="34" charset="0"/>
              </a:defRPr>
            </a:lvl5pPr>
            <a:lvl6pPr marL="2514600" indent="-228600"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eaLnBrk="0" fontAlgn="base" hangingPunct="0">
              <a:spcBef>
                <a:spcPct val="0"/>
              </a:spcBef>
              <a:spcAft>
                <a:spcPct val="30000"/>
              </a:spcAft>
              <a:buClr>
                <a:schemeClr val="tx1"/>
              </a:buClr>
              <a:buChar char="-"/>
              <a:defRPr>
                <a:solidFill>
                  <a:schemeClr val="tx1"/>
                </a:solidFill>
                <a:latin typeface="Arial" pitchFamily="34" charset="0"/>
              </a:defRPr>
            </a:lvl9pPr>
          </a:lstStyle>
          <a:p>
            <a:pPr algn="ctr" eaLnBrk="1" hangingPunct="1">
              <a:buClr>
                <a:srgbClr val="113388"/>
              </a:buClr>
            </a:pPr>
            <a:r>
              <a:rPr lang="de-DE" altLang="de-DE" sz="1200" dirty="0">
                <a:solidFill>
                  <a:srgbClr val="1D2D4B"/>
                </a:solidFill>
                <a:ea typeface="Arial Unicode MS" pitchFamily="34" charset="-128"/>
                <a:cs typeface="Arial Unicode MS" pitchFamily="34" charset="-128"/>
              </a:rPr>
              <a:t>Erwerbsleben</a:t>
            </a:r>
          </a:p>
        </p:txBody>
      </p:sp>
      <p:sp>
        <p:nvSpPr>
          <p:cNvPr id="17" name="Textfeld 45"/>
          <p:cNvSpPr txBox="1">
            <a:spLocks noChangeArrowheads="1"/>
          </p:cNvSpPr>
          <p:nvPr/>
        </p:nvSpPr>
        <p:spPr bwMode="auto">
          <a:xfrm>
            <a:off x="3725268" y="4658080"/>
            <a:ext cx="298965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sz="2000">
                <a:solidFill>
                  <a:schemeClr val="accent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buChar char="§"/>
              <a:defRPr>
                <a:solidFill>
                  <a:schemeClr val="tx1"/>
                </a:solidFill>
                <a:latin typeface="Arial" pitchFamily="34" charset="0"/>
              </a:defRPr>
            </a:lvl3pPr>
            <a:lvl4pPr marL="1600200" indent="-228600" algn="l" eaLnBrk="0" hangingPunct="0">
              <a:buClr>
                <a:schemeClr val="tx1"/>
              </a:buClr>
              <a:buChar char="-"/>
              <a:defRPr>
                <a:solidFill>
                  <a:schemeClr val="tx1"/>
                </a:solidFill>
                <a:latin typeface="Arial" pitchFamily="34" charset="0"/>
              </a:defRPr>
            </a:lvl4pPr>
            <a:lvl5pPr marL="2057400" indent="-228600" algn="l" eaLnBrk="0" hangingPunct="0">
              <a:buClr>
                <a:schemeClr val="tx1"/>
              </a:buClr>
              <a:buChar char="-"/>
              <a:defRPr>
                <a:solidFill>
                  <a:schemeClr val="tx1"/>
                </a:solidFill>
                <a:latin typeface="Arial" pitchFamily="34" charset="0"/>
              </a:defRPr>
            </a:lvl5pPr>
            <a:lvl6pPr marL="2514600" indent="-228600"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eaLnBrk="0" fontAlgn="base" hangingPunct="0">
              <a:spcBef>
                <a:spcPct val="0"/>
              </a:spcBef>
              <a:spcAft>
                <a:spcPct val="30000"/>
              </a:spcAft>
              <a:buClr>
                <a:schemeClr val="tx1"/>
              </a:buClr>
              <a:buChar char="-"/>
              <a:defRPr>
                <a:solidFill>
                  <a:schemeClr val="tx1"/>
                </a:solidFill>
                <a:latin typeface="Arial" pitchFamily="34" charset="0"/>
              </a:defRPr>
            </a:lvl9pPr>
          </a:lstStyle>
          <a:p>
            <a:pPr algn="ctr" eaLnBrk="1" hangingPunct="1">
              <a:buClr>
                <a:srgbClr val="113388"/>
              </a:buClr>
            </a:pPr>
            <a:r>
              <a:rPr lang="de-DE" altLang="de-DE" sz="1200" dirty="0">
                <a:solidFill>
                  <a:srgbClr val="1D2D4B"/>
                </a:solidFill>
                <a:ea typeface="Arial Unicode MS" pitchFamily="34" charset="-128"/>
                <a:cs typeface="Arial Unicode MS" pitchFamily="34" charset="-128"/>
              </a:rPr>
              <a:t>Berufsunfähigkeit</a:t>
            </a:r>
          </a:p>
        </p:txBody>
      </p:sp>
      <p:sp>
        <p:nvSpPr>
          <p:cNvPr id="18" name="Textfeld 48"/>
          <p:cNvSpPr txBox="1">
            <a:spLocks noChangeArrowheads="1"/>
          </p:cNvSpPr>
          <p:nvPr/>
        </p:nvSpPr>
        <p:spPr bwMode="auto">
          <a:xfrm>
            <a:off x="8233617" y="4658080"/>
            <a:ext cx="105965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sz="2000">
                <a:solidFill>
                  <a:schemeClr val="accent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buChar char="§"/>
              <a:defRPr>
                <a:solidFill>
                  <a:schemeClr val="tx1"/>
                </a:solidFill>
                <a:latin typeface="Arial" pitchFamily="34" charset="0"/>
              </a:defRPr>
            </a:lvl3pPr>
            <a:lvl4pPr marL="1600200" indent="-228600" algn="l" eaLnBrk="0" hangingPunct="0">
              <a:buClr>
                <a:schemeClr val="tx1"/>
              </a:buClr>
              <a:buChar char="-"/>
              <a:defRPr>
                <a:solidFill>
                  <a:schemeClr val="tx1"/>
                </a:solidFill>
                <a:latin typeface="Arial" pitchFamily="34" charset="0"/>
              </a:defRPr>
            </a:lvl4pPr>
            <a:lvl5pPr marL="2057400" indent="-228600" algn="l" eaLnBrk="0" hangingPunct="0">
              <a:buClr>
                <a:schemeClr val="tx1"/>
              </a:buClr>
              <a:buChar char="-"/>
              <a:defRPr>
                <a:solidFill>
                  <a:schemeClr val="tx1"/>
                </a:solidFill>
                <a:latin typeface="Arial" pitchFamily="34" charset="0"/>
              </a:defRPr>
            </a:lvl5pPr>
            <a:lvl6pPr marL="2514600" indent="-228600"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eaLnBrk="0" fontAlgn="base" hangingPunct="0">
              <a:spcBef>
                <a:spcPct val="0"/>
              </a:spcBef>
              <a:spcAft>
                <a:spcPct val="30000"/>
              </a:spcAft>
              <a:buClr>
                <a:schemeClr val="tx1"/>
              </a:buClr>
              <a:buChar char="-"/>
              <a:defRPr>
                <a:solidFill>
                  <a:schemeClr val="tx1"/>
                </a:solidFill>
                <a:latin typeface="Arial" pitchFamily="34" charset="0"/>
              </a:defRPr>
            </a:lvl9pPr>
          </a:lstStyle>
          <a:p>
            <a:pPr algn="ctr" eaLnBrk="1" hangingPunct="1">
              <a:buClr>
                <a:srgbClr val="113388"/>
              </a:buClr>
            </a:pPr>
            <a:r>
              <a:rPr lang="de-DE" altLang="de-DE" sz="1200" dirty="0">
                <a:solidFill>
                  <a:srgbClr val="1D2D4B"/>
                </a:solidFill>
                <a:ea typeface="Arial Unicode MS" pitchFamily="34" charset="-128"/>
                <a:cs typeface="Arial Unicode MS" pitchFamily="34" charset="-128"/>
              </a:rPr>
              <a:t>Rentenalter </a:t>
            </a:r>
          </a:p>
        </p:txBody>
      </p:sp>
      <p:sp>
        <p:nvSpPr>
          <p:cNvPr id="19" name="Rechteck 37"/>
          <p:cNvSpPr>
            <a:spLocks noChangeArrowheads="1"/>
          </p:cNvSpPr>
          <p:nvPr/>
        </p:nvSpPr>
        <p:spPr bwMode="auto">
          <a:xfrm>
            <a:off x="654644" y="3207572"/>
            <a:ext cx="2088946" cy="1143840"/>
          </a:xfrm>
          <a:prstGeom prst="rect">
            <a:avLst/>
          </a:prstGeom>
          <a:solidFill>
            <a:srgbClr val="CCD7DE">
              <a:alpha val="40000"/>
            </a:srgbClr>
          </a:solidFill>
          <a:ln w="9525">
            <a:noFill/>
            <a:miter lim="800000"/>
            <a:headEnd/>
            <a:tailEnd/>
          </a:ln>
        </p:spPr>
        <p:txBody>
          <a:bodyPr wrap="none" lIns="67500" tIns="35100" rIns="67500" bIns="35100" anchor="ctr"/>
          <a:lstStyle>
            <a:lvl1pPr algn="l" eaLnBrk="0" hangingPunct="0">
              <a:defRPr sz="2000">
                <a:solidFill>
                  <a:schemeClr val="accent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buChar char="§"/>
              <a:defRPr>
                <a:solidFill>
                  <a:schemeClr val="tx1"/>
                </a:solidFill>
                <a:latin typeface="Arial" pitchFamily="34" charset="0"/>
              </a:defRPr>
            </a:lvl3pPr>
            <a:lvl4pPr marL="1600200" indent="-228600" algn="l" eaLnBrk="0" hangingPunct="0">
              <a:buClr>
                <a:schemeClr val="tx1"/>
              </a:buClr>
              <a:buChar char="-"/>
              <a:defRPr>
                <a:solidFill>
                  <a:schemeClr val="tx1"/>
                </a:solidFill>
                <a:latin typeface="Arial" pitchFamily="34" charset="0"/>
              </a:defRPr>
            </a:lvl4pPr>
            <a:lvl5pPr marL="2057400" indent="-228600" algn="l" eaLnBrk="0" hangingPunct="0">
              <a:buClr>
                <a:schemeClr val="tx1"/>
              </a:buClr>
              <a:buChar char="-"/>
              <a:defRPr>
                <a:solidFill>
                  <a:schemeClr val="tx1"/>
                </a:solidFill>
                <a:latin typeface="Arial" pitchFamily="34" charset="0"/>
              </a:defRPr>
            </a:lvl5pPr>
            <a:lvl6pPr marL="2514600" indent="-228600"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eaLnBrk="0" fontAlgn="base" hangingPunct="0">
              <a:spcBef>
                <a:spcPct val="0"/>
              </a:spcBef>
              <a:spcAft>
                <a:spcPct val="30000"/>
              </a:spcAft>
              <a:buClr>
                <a:schemeClr val="tx1"/>
              </a:buClr>
              <a:buChar char="-"/>
              <a:defRPr>
                <a:solidFill>
                  <a:schemeClr val="tx1"/>
                </a:solidFill>
                <a:latin typeface="Arial" pitchFamily="34" charset="0"/>
              </a:defRPr>
            </a:lvl9pPr>
          </a:lstStyle>
          <a:p>
            <a:pPr algn="ctr" eaLnBrk="1" hangingPunct="1">
              <a:buClr>
                <a:srgbClr val="113388"/>
              </a:buClr>
            </a:pPr>
            <a:r>
              <a:rPr lang="de-DE" altLang="de-DE" sz="1600" b="1" dirty="0">
                <a:solidFill>
                  <a:srgbClr val="1D2D4B"/>
                </a:solidFill>
                <a:ea typeface="Arial Unicode MS" pitchFamily="34" charset="-128"/>
                <a:cs typeface="Arial Unicode MS" pitchFamily="34" charset="-128"/>
              </a:rPr>
              <a:t>Brutto-Sparbeitrag: </a:t>
            </a:r>
            <a:r>
              <a:rPr lang="de-DE" altLang="de-DE" sz="1600" dirty="0">
                <a:solidFill>
                  <a:srgbClr val="1D2D4B"/>
                </a:solidFill>
                <a:ea typeface="Arial Unicode MS" pitchFamily="34" charset="-128"/>
                <a:cs typeface="Arial Unicode MS" pitchFamily="34" charset="-128"/>
              </a:rPr>
              <a:t/>
            </a:r>
            <a:br>
              <a:rPr lang="de-DE" altLang="de-DE" sz="1600" dirty="0">
                <a:solidFill>
                  <a:srgbClr val="1D2D4B"/>
                </a:solidFill>
                <a:ea typeface="Arial Unicode MS" pitchFamily="34" charset="-128"/>
                <a:cs typeface="Arial Unicode MS" pitchFamily="34" charset="-128"/>
              </a:rPr>
            </a:br>
            <a:r>
              <a:rPr lang="de-DE" altLang="de-DE" sz="1600" dirty="0">
                <a:solidFill>
                  <a:srgbClr val="1D2D4B"/>
                </a:solidFill>
                <a:ea typeface="Arial Unicode MS" pitchFamily="34" charset="-128"/>
                <a:cs typeface="Arial Unicode MS" pitchFamily="34" charset="-128"/>
              </a:rPr>
              <a:t>mtl. </a:t>
            </a:r>
            <a:r>
              <a:rPr lang="de-DE" altLang="de-DE" sz="1600" dirty="0">
                <a:solidFill>
                  <a:srgbClr val="FF0000"/>
                </a:solidFill>
                <a:ea typeface="MS PGothic" pitchFamily="34" charset="-128"/>
              </a:rPr>
              <a:t>XXX,XX</a:t>
            </a:r>
            <a:r>
              <a:rPr lang="de-DE" altLang="de-DE" sz="1600" dirty="0" smtClean="0">
                <a:solidFill>
                  <a:srgbClr val="1D2D4B"/>
                </a:solidFill>
                <a:ea typeface="Arial Unicode MS" pitchFamily="34" charset="-128"/>
                <a:cs typeface="Arial Unicode MS" pitchFamily="34" charset="-128"/>
              </a:rPr>
              <a:t> €</a:t>
            </a:r>
            <a:r>
              <a:rPr lang="de-DE" altLang="de-DE" sz="1600" baseline="30000" dirty="0" smtClean="0">
                <a:solidFill>
                  <a:srgbClr val="1D2D4B"/>
                </a:solidFill>
                <a:ea typeface="Arial Unicode MS" pitchFamily="34" charset="-128"/>
                <a:cs typeface="Arial Unicode MS" pitchFamily="34" charset="-128"/>
              </a:rPr>
              <a:t>1</a:t>
            </a:r>
            <a:endParaRPr lang="de-DE" altLang="de-DE" sz="1600" baseline="30000" dirty="0">
              <a:solidFill>
                <a:srgbClr val="1D2D4B"/>
              </a:solidFill>
              <a:ea typeface="Arial Unicode MS" pitchFamily="34" charset="-128"/>
              <a:cs typeface="Arial Unicode MS" pitchFamily="34" charset="-128"/>
            </a:endParaRPr>
          </a:p>
        </p:txBody>
      </p:sp>
      <p:sp>
        <p:nvSpPr>
          <p:cNvPr id="20" name="Rechteck 38"/>
          <p:cNvSpPr>
            <a:spLocks noChangeArrowheads="1"/>
          </p:cNvSpPr>
          <p:nvPr/>
        </p:nvSpPr>
        <p:spPr bwMode="auto">
          <a:xfrm>
            <a:off x="3333139" y="3212514"/>
            <a:ext cx="3804149" cy="1138898"/>
          </a:xfrm>
          <a:prstGeom prst="rect">
            <a:avLst/>
          </a:prstGeom>
          <a:solidFill>
            <a:srgbClr val="0092B0">
              <a:alpha val="70195"/>
            </a:srgbClr>
          </a:solidFill>
          <a:ln w="19050">
            <a:solidFill>
              <a:srgbClr val="1D2D4B"/>
            </a:solidFill>
            <a:miter lim="800000"/>
            <a:headEnd/>
            <a:tailEnd/>
          </a:ln>
        </p:spPr>
        <p:txBody>
          <a:bodyPr wrap="none" lIns="67500" tIns="35100" rIns="67500" bIns="35100" anchor="ctr"/>
          <a:lstStyle>
            <a:lvl1pPr algn="l" eaLnBrk="0" hangingPunct="0">
              <a:defRPr sz="2000">
                <a:solidFill>
                  <a:schemeClr val="accent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buChar char="§"/>
              <a:defRPr>
                <a:solidFill>
                  <a:schemeClr val="tx1"/>
                </a:solidFill>
                <a:latin typeface="Arial" pitchFamily="34" charset="0"/>
              </a:defRPr>
            </a:lvl3pPr>
            <a:lvl4pPr marL="1600200" indent="-228600" algn="l" eaLnBrk="0" hangingPunct="0">
              <a:buClr>
                <a:schemeClr val="tx1"/>
              </a:buClr>
              <a:buChar char="-"/>
              <a:defRPr>
                <a:solidFill>
                  <a:schemeClr val="tx1"/>
                </a:solidFill>
                <a:latin typeface="Arial" pitchFamily="34" charset="0"/>
              </a:defRPr>
            </a:lvl4pPr>
            <a:lvl5pPr marL="2057400" indent="-228600" algn="l" eaLnBrk="0" hangingPunct="0">
              <a:buClr>
                <a:schemeClr val="tx1"/>
              </a:buClr>
              <a:buChar char="-"/>
              <a:defRPr>
                <a:solidFill>
                  <a:schemeClr val="tx1"/>
                </a:solidFill>
                <a:latin typeface="Arial" pitchFamily="34" charset="0"/>
              </a:defRPr>
            </a:lvl5pPr>
            <a:lvl6pPr marL="2514600" indent="-228600"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eaLnBrk="0" fontAlgn="base" hangingPunct="0">
              <a:spcBef>
                <a:spcPct val="0"/>
              </a:spcBef>
              <a:spcAft>
                <a:spcPct val="30000"/>
              </a:spcAft>
              <a:buClr>
                <a:schemeClr val="tx1"/>
              </a:buClr>
              <a:buChar char="-"/>
              <a:defRPr>
                <a:solidFill>
                  <a:schemeClr val="tx1"/>
                </a:solidFill>
                <a:latin typeface="Arial" pitchFamily="34" charset="0"/>
              </a:defRPr>
            </a:lvl9pPr>
          </a:lstStyle>
          <a:p>
            <a:pPr algn="ctr" eaLnBrk="1" hangingPunct="1">
              <a:buClr>
                <a:srgbClr val="113388"/>
              </a:buClr>
            </a:pPr>
            <a:r>
              <a:rPr lang="de-DE" altLang="de-DE" sz="1400" b="1" dirty="0">
                <a:solidFill>
                  <a:srgbClr val="1D2D4B"/>
                </a:solidFill>
                <a:ea typeface="Arial Unicode MS" pitchFamily="34" charset="-128"/>
                <a:cs typeface="Arial Unicode MS" pitchFamily="34" charset="-128"/>
              </a:rPr>
              <a:t>Beitragsübernahme für die Altersvorsorge</a:t>
            </a:r>
            <a:br>
              <a:rPr lang="de-DE" altLang="de-DE" sz="1400" b="1" dirty="0">
                <a:solidFill>
                  <a:srgbClr val="1D2D4B"/>
                </a:solidFill>
                <a:ea typeface="Arial Unicode MS" pitchFamily="34" charset="-128"/>
                <a:cs typeface="Arial Unicode MS" pitchFamily="34" charset="-128"/>
              </a:rPr>
            </a:br>
            <a:r>
              <a:rPr lang="de-DE" altLang="de-DE" sz="1400" b="1" dirty="0">
                <a:solidFill>
                  <a:srgbClr val="1D2D4B"/>
                </a:solidFill>
                <a:ea typeface="Arial Unicode MS" pitchFamily="34" charset="-128"/>
                <a:cs typeface="Arial Unicode MS" pitchFamily="34" charset="-128"/>
              </a:rPr>
              <a:t>durch </a:t>
            </a:r>
            <a:r>
              <a:rPr lang="de-DE" altLang="de-DE" sz="1400" b="1" dirty="0" smtClean="0">
                <a:solidFill>
                  <a:srgbClr val="C60000"/>
                </a:solidFill>
                <a:ea typeface="Arial Unicode MS" pitchFamily="34" charset="-128"/>
                <a:cs typeface="Arial Unicode MS" pitchFamily="34" charset="-128"/>
              </a:rPr>
              <a:t>XXX</a:t>
            </a:r>
            <a:r>
              <a:rPr lang="de-DE" altLang="de-DE" sz="1400" b="1" dirty="0" smtClean="0">
                <a:solidFill>
                  <a:srgbClr val="1D2D4B"/>
                </a:solidFill>
                <a:ea typeface="Arial Unicode MS" pitchFamily="34" charset="-128"/>
                <a:cs typeface="Arial Unicode MS" pitchFamily="34" charset="-128"/>
              </a:rPr>
              <a:t>: </a:t>
            </a:r>
            <a:r>
              <a:rPr lang="de-DE" altLang="de-DE" sz="1400" b="1" dirty="0">
                <a:solidFill>
                  <a:srgbClr val="1D2D4B"/>
                </a:solidFill>
                <a:ea typeface="Arial Unicode MS" pitchFamily="34" charset="-128"/>
                <a:cs typeface="Arial Unicode MS" pitchFamily="34" charset="-128"/>
              </a:rPr>
              <a:t/>
            </a:r>
            <a:br>
              <a:rPr lang="de-DE" altLang="de-DE" sz="1400" b="1" dirty="0">
                <a:solidFill>
                  <a:srgbClr val="1D2D4B"/>
                </a:solidFill>
                <a:ea typeface="Arial Unicode MS" pitchFamily="34" charset="-128"/>
                <a:cs typeface="Arial Unicode MS" pitchFamily="34" charset="-128"/>
              </a:rPr>
            </a:br>
            <a:r>
              <a:rPr lang="de-DE" altLang="de-DE" sz="1400" dirty="0">
                <a:solidFill>
                  <a:srgbClr val="1D2D4B"/>
                </a:solidFill>
                <a:ea typeface="Arial Unicode MS" pitchFamily="34" charset="-128"/>
                <a:cs typeface="Arial Unicode MS" pitchFamily="34" charset="-128"/>
              </a:rPr>
              <a:t>mtl. ca. </a:t>
            </a:r>
            <a:r>
              <a:rPr lang="de-DE" altLang="de-DE" sz="1400" b="1" dirty="0" smtClean="0">
                <a:solidFill>
                  <a:srgbClr val="FF0000"/>
                </a:solidFill>
                <a:ea typeface="Arial Unicode MS" pitchFamily="34" charset="-128"/>
                <a:cs typeface="Arial Unicode MS" pitchFamily="34" charset="-128"/>
              </a:rPr>
              <a:t>xxx</a:t>
            </a:r>
            <a:r>
              <a:rPr lang="de-DE" altLang="de-DE" sz="1400" dirty="0" smtClean="0">
                <a:solidFill>
                  <a:srgbClr val="1D2D4B"/>
                </a:solidFill>
                <a:ea typeface="Arial Unicode MS" pitchFamily="34" charset="-128"/>
                <a:cs typeface="Arial Unicode MS" pitchFamily="34" charset="-128"/>
              </a:rPr>
              <a:t> € </a:t>
            </a:r>
            <a:r>
              <a:rPr lang="de-DE" altLang="de-DE" sz="1400" dirty="0">
                <a:solidFill>
                  <a:srgbClr val="1D2D4B"/>
                </a:solidFill>
                <a:ea typeface="Arial Unicode MS" pitchFamily="34" charset="-128"/>
                <a:cs typeface="Arial Unicode MS" pitchFamily="34" charset="-128"/>
              </a:rPr>
              <a:t>bis zum Rentenbeginn</a:t>
            </a:r>
          </a:p>
        </p:txBody>
      </p:sp>
      <p:cxnSp>
        <p:nvCxnSpPr>
          <p:cNvPr id="21" name="Gerade Verbindung 42"/>
          <p:cNvCxnSpPr>
            <a:cxnSpLocks noChangeShapeType="1"/>
          </p:cNvCxnSpPr>
          <p:nvPr/>
        </p:nvCxnSpPr>
        <p:spPr bwMode="auto">
          <a:xfrm>
            <a:off x="5139728" y="3168607"/>
            <a:ext cx="0" cy="300038"/>
          </a:xfrm>
          <a:prstGeom prst="line">
            <a:avLst/>
          </a:prstGeom>
          <a:noFill/>
          <a:ln w="9525" algn="ctr">
            <a:solidFill>
              <a:srgbClr val="0092B0"/>
            </a:solidFill>
            <a:round/>
            <a:headEnd/>
            <a:tailEnd/>
          </a:ln>
          <a:extLst>
            <a:ext uri="{909E8E84-426E-40DD-AFC4-6F175D3DCCD1}">
              <a14:hiddenFill xmlns:a14="http://schemas.microsoft.com/office/drawing/2010/main">
                <a:noFill/>
              </a14:hiddenFill>
            </a:ext>
          </a:extLst>
        </p:spPr>
      </p:cxnSp>
      <p:sp>
        <p:nvSpPr>
          <p:cNvPr id="22" name="Rechteck 40"/>
          <p:cNvSpPr>
            <a:spLocks noChangeArrowheads="1"/>
          </p:cNvSpPr>
          <p:nvPr/>
        </p:nvSpPr>
        <p:spPr bwMode="auto">
          <a:xfrm>
            <a:off x="7756937" y="3207572"/>
            <a:ext cx="1849681" cy="1146222"/>
          </a:xfrm>
          <a:prstGeom prst="rect">
            <a:avLst/>
          </a:prstGeom>
          <a:solidFill>
            <a:srgbClr val="0092B0"/>
          </a:solidFill>
          <a:ln w="9525">
            <a:solidFill>
              <a:srgbClr val="0092B0"/>
            </a:solidFill>
            <a:miter lim="800000"/>
            <a:headEnd/>
            <a:tailEnd/>
          </a:ln>
        </p:spPr>
        <p:txBody>
          <a:bodyPr wrap="none" lIns="67500" tIns="35100" rIns="67500" bIns="35100" anchor="ctr"/>
          <a:lstStyle>
            <a:lvl1pPr algn="l" eaLnBrk="0" hangingPunct="0">
              <a:defRPr sz="2000">
                <a:solidFill>
                  <a:schemeClr val="accent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buChar char="§"/>
              <a:defRPr>
                <a:solidFill>
                  <a:schemeClr val="tx1"/>
                </a:solidFill>
                <a:latin typeface="Arial" pitchFamily="34" charset="0"/>
              </a:defRPr>
            </a:lvl3pPr>
            <a:lvl4pPr marL="1600200" indent="-228600" algn="l" eaLnBrk="0" hangingPunct="0">
              <a:buClr>
                <a:schemeClr val="tx1"/>
              </a:buClr>
              <a:buChar char="-"/>
              <a:defRPr>
                <a:solidFill>
                  <a:schemeClr val="tx1"/>
                </a:solidFill>
                <a:latin typeface="Arial" pitchFamily="34" charset="0"/>
              </a:defRPr>
            </a:lvl4pPr>
            <a:lvl5pPr marL="2057400" indent="-228600" algn="l" eaLnBrk="0" hangingPunct="0">
              <a:buClr>
                <a:schemeClr val="tx1"/>
              </a:buClr>
              <a:buChar char="-"/>
              <a:defRPr>
                <a:solidFill>
                  <a:schemeClr val="tx1"/>
                </a:solidFill>
                <a:latin typeface="Arial" pitchFamily="34" charset="0"/>
              </a:defRPr>
            </a:lvl5pPr>
            <a:lvl6pPr marL="2514600" indent="-228600"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eaLnBrk="0" fontAlgn="base" hangingPunct="0">
              <a:spcBef>
                <a:spcPct val="0"/>
              </a:spcBef>
              <a:spcAft>
                <a:spcPct val="30000"/>
              </a:spcAft>
              <a:buClr>
                <a:schemeClr val="tx1"/>
              </a:buClr>
              <a:buChar char="-"/>
              <a:defRPr>
                <a:solidFill>
                  <a:schemeClr val="tx1"/>
                </a:solidFill>
                <a:latin typeface="Arial" pitchFamily="34" charset="0"/>
              </a:defRPr>
            </a:lvl9pPr>
          </a:lstStyle>
          <a:p>
            <a:pPr algn="ctr" eaLnBrk="1" hangingPunct="1">
              <a:buClr>
                <a:srgbClr val="113388"/>
              </a:buClr>
            </a:pPr>
            <a:r>
              <a:rPr lang="de-DE" altLang="de-DE" sz="1600" dirty="0">
                <a:solidFill>
                  <a:srgbClr val="1D2D4B"/>
                </a:solidFill>
                <a:ea typeface="Arial Unicode MS" pitchFamily="34" charset="-128"/>
                <a:cs typeface="Arial Unicode MS" pitchFamily="34" charset="-128"/>
              </a:rPr>
              <a:t>Lebenslange </a:t>
            </a:r>
            <a:br>
              <a:rPr lang="de-DE" altLang="de-DE" sz="1600" dirty="0">
                <a:solidFill>
                  <a:srgbClr val="1D2D4B"/>
                </a:solidFill>
                <a:ea typeface="Arial Unicode MS" pitchFamily="34" charset="-128"/>
                <a:cs typeface="Arial Unicode MS" pitchFamily="34" charset="-128"/>
              </a:rPr>
            </a:br>
            <a:r>
              <a:rPr lang="de-DE" altLang="de-DE" sz="1600" dirty="0">
                <a:solidFill>
                  <a:srgbClr val="1D2D4B"/>
                </a:solidFill>
                <a:ea typeface="Arial Unicode MS" pitchFamily="34" charset="-128"/>
                <a:cs typeface="Arial Unicode MS" pitchFamily="34" charset="-128"/>
              </a:rPr>
              <a:t>Altersrente oder</a:t>
            </a:r>
          </a:p>
          <a:p>
            <a:pPr algn="ctr" eaLnBrk="1" hangingPunct="1">
              <a:buClr>
                <a:srgbClr val="113388"/>
              </a:buClr>
            </a:pPr>
            <a:r>
              <a:rPr lang="de-DE" altLang="de-DE" sz="1600" dirty="0">
                <a:solidFill>
                  <a:srgbClr val="1D2D4B"/>
                </a:solidFill>
                <a:ea typeface="Arial Unicode MS" pitchFamily="34" charset="-128"/>
                <a:cs typeface="Arial Unicode MS" pitchFamily="34" charset="-128"/>
              </a:rPr>
              <a:t>Kapitalabfindung</a:t>
            </a:r>
          </a:p>
        </p:txBody>
      </p:sp>
      <p:cxnSp>
        <p:nvCxnSpPr>
          <p:cNvPr id="23" name="Gerade Verbindung 42"/>
          <p:cNvCxnSpPr>
            <a:cxnSpLocks noChangeShapeType="1"/>
          </p:cNvCxnSpPr>
          <p:nvPr/>
        </p:nvCxnSpPr>
        <p:spPr bwMode="auto">
          <a:xfrm>
            <a:off x="3334135" y="2641897"/>
            <a:ext cx="0" cy="576000"/>
          </a:xfrm>
          <a:prstGeom prst="line">
            <a:avLst/>
          </a:prstGeom>
          <a:noFill/>
          <a:ln w="19050" algn="ctr">
            <a:solidFill>
              <a:srgbClr val="1D2D4B"/>
            </a:solidFill>
            <a:round/>
            <a:headEnd/>
            <a:tailEnd/>
          </a:ln>
          <a:extLst>
            <a:ext uri="{909E8E84-426E-40DD-AFC4-6F175D3DCCD1}">
              <a14:hiddenFill xmlns:a14="http://schemas.microsoft.com/office/drawing/2010/main">
                <a:noFill/>
              </a14:hiddenFill>
            </a:ext>
          </a:extLst>
        </p:spPr>
      </p:cxnSp>
      <p:sp>
        <p:nvSpPr>
          <p:cNvPr id="24" name="AutoShape 5"/>
          <p:cNvSpPr>
            <a:spLocks noChangeArrowheads="1"/>
          </p:cNvSpPr>
          <p:nvPr/>
        </p:nvSpPr>
        <p:spPr bwMode="gray">
          <a:xfrm rot="5400000">
            <a:off x="6823472" y="3657499"/>
            <a:ext cx="1112611" cy="279628"/>
          </a:xfrm>
          <a:prstGeom prst="triangle">
            <a:avLst>
              <a:gd name="adj" fmla="val 48690"/>
            </a:avLst>
          </a:prstGeom>
          <a:solidFill>
            <a:srgbClr val="0092B0"/>
          </a:solidFill>
          <a:ln>
            <a:noFill/>
          </a:ln>
          <a:extLst>
            <a:ext uri="{91240B29-F687-4F45-9708-019B960494DF}">
              <a14:hiddenLine xmlns:a14="http://schemas.microsoft.com/office/drawing/2010/main" w="28575">
                <a:solidFill>
                  <a:srgbClr val="000000"/>
                </a:solidFill>
                <a:miter lim="800000"/>
                <a:headEnd/>
                <a:tailEnd/>
              </a14:hiddenLine>
            </a:ext>
          </a:extLst>
        </p:spPr>
        <p:txBody>
          <a:bodyPr wrap="none" lIns="67500" tIns="35100" rIns="67500" bIns="35100" anchor="ctr"/>
          <a:lstStyle>
            <a:lvl1pPr algn="l" defTabSz="784225" eaLnBrk="0" hangingPunct="0">
              <a:defRPr sz="2000">
                <a:solidFill>
                  <a:schemeClr val="accent1"/>
                </a:solidFill>
                <a:latin typeface="Arial" pitchFamily="34" charset="0"/>
              </a:defRPr>
            </a:lvl1pPr>
            <a:lvl2pPr marL="742950" indent="-285750" algn="l" defTabSz="784225" eaLnBrk="0" hangingPunct="0">
              <a:defRPr>
                <a:solidFill>
                  <a:schemeClr val="tx1"/>
                </a:solidFill>
                <a:latin typeface="Arial" pitchFamily="34" charset="0"/>
              </a:defRPr>
            </a:lvl2pPr>
            <a:lvl3pPr marL="1143000" indent="-228600" algn="l" defTabSz="784225" eaLnBrk="0" hangingPunct="0">
              <a:buChar char="§"/>
              <a:defRPr>
                <a:solidFill>
                  <a:schemeClr val="tx1"/>
                </a:solidFill>
                <a:latin typeface="Arial" pitchFamily="34" charset="0"/>
              </a:defRPr>
            </a:lvl3pPr>
            <a:lvl4pPr marL="1600200" indent="-228600" algn="l" defTabSz="784225" eaLnBrk="0" hangingPunct="0">
              <a:buClr>
                <a:schemeClr val="tx1"/>
              </a:buClr>
              <a:buChar char="-"/>
              <a:defRPr>
                <a:solidFill>
                  <a:schemeClr val="tx1"/>
                </a:solidFill>
                <a:latin typeface="Arial" pitchFamily="34" charset="0"/>
              </a:defRPr>
            </a:lvl4pPr>
            <a:lvl5pPr marL="2057400" indent="-228600" algn="l" defTabSz="784225" eaLnBrk="0" hangingPunct="0">
              <a:buClr>
                <a:schemeClr val="tx1"/>
              </a:buClr>
              <a:buChar char="-"/>
              <a:defRPr>
                <a:solidFill>
                  <a:schemeClr val="tx1"/>
                </a:solidFill>
                <a:latin typeface="Arial" pitchFamily="34" charset="0"/>
              </a:defRPr>
            </a:lvl5pPr>
            <a:lvl6pPr marL="2514600" indent="-228600" defTabSz="784225"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defTabSz="784225"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defTabSz="784225"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defTabSz="784225" eaLnBrk="0" fontAlgn="base" hangingPunct="0">
              <a:spcBef>
                <a:spcPct val="0"/>
              </a:spcBef>
              <a:spcAft>
                <a:spcPct val="30000"/>
              </a:spcAft>
              <a:buClr>
                <a:schemeClr val="tx1"/>
              </a:buClr>
              <a:buChar char="-"/>
              <a:defRPr>
                <a:solidFill>
                  <a:schemeClr val="tx1"/>
                </a:solidFill>
                <a:latin typeface="Arial" pitchFamily="34" charset="0"/>
              </a:defRPr>
            </a:lvl9pPr>
          </a:lstStyle>
          <a:p>
            <a:pPr algn="ctr">
              <a:spcAft>
                <a:spcPct val="0"/>
              </a:spcAft>
              <a:buClr>
                <a:srgbClr val="D8D8D5"/>
              </a:buClr>
              <a:buSzPct val="70000"/>
            </a:pPr>
            <a:endParaRPr lang="en-US" altLang="de-DE" sz="1050">
              <a:solidFill>
                <a:srgbClr val="000000"/>
              </a:solidFill>
              <a:ea typeface="Arial Unicode MS" pitchFamily="34" charset="-128"/>
              <a:cs typeface="Arial Unicode MS" pitchFamily="34" charset="-128"/>
            </a:endParaRPr>
          </a:p>
        </p:txBody>
      </p:sp>
      <p:cxnSp>
        <p:nvCxnSpPr>
          <p:cNvPr id="26" name="Gerade Verbindung 42"/>
          <p:cNvCxnSpPr>
            <a:cxnSpLocks noChangeShapeType="1"/>
          </p:cNvCxnSpPr>
          <p:nvPr/>
        </p:nvCxnSpPr>
        <p:spPr bwMode="auto">
          <a:xfrm>
            <a:off x="3327785" y="2661829"/>
            <a:ext cx="180000" cy="1304"/>
          </a:xfrm>
          <a:prstGeom prst="line">
            <a:avLst/>
          </a:prstGeom>
          <a:noFill/>
          <a:ln w="25400" algn="ctr">
            <a:solidFill>
              <a:srgbClr val="1D2D4B"/>
            </a:solidFill>
            <a:round/>
            <a:headEnd/>
            <a:tailEnd/>
          </a:ln>
          <a:extLst>
            <a:ext uri="{909E8E84-426E-40DD-AFC4-6F175D3DCCD1}">
              <a14:hiddenFill xmlns:a14="http://schemas.microsoft.com/office/drawing/2010/main">
                <a:noFill/>
              </a14:hiddenFill>
            </a:ext>
          </a:extLst>
        </p:spPr>
      </p:cxnSp>
      <p:cxnSp>
        <p:nvCxnSpPr>
          <p:cNvPr id="27" name="Gerade Verbindung 42"/>
          <p:cNvCxnSpPr>
            <a:cxnSpLocks noChangeShapeType="1"/>
          </p:cNvCxnSpPr>
          <p:nvPr/>
        </p:nvCxnSpPr>
        <p:spPr bwMode="auto">
          <a:xfrm flipV="1">
            <a:off x="6752886" y="2661829"/>
            <a:ext cx="374115" cy="652"/>
          </a:xfrm>
          <a:prstGeom prst="line">
            <a:avLst/>
          </a:prstGeom>
          <a:noFill/>
          <a:ln w="22225" algn="ctr">
            <a:solidFill>
              <a:srgbClr val="1D2D4B"/>
            </a:solidFill>
            <a:round/>
            <a:headEnd/>
            <a:tailEnd/>
          </a:ln>
          <a:extLst>
            <a:ext uri="{909E8E84-426E-40DD-AFC4-6F175D3DCCD1}">
              <a14:hiddenFill xmlns:a14="http://schemas.microsoft.com/office/drawing/2010/main">
                <a:noFill/>
              </a14:hiddenFill>
            </a:ext>
          </a:extLst>
        </p:spPr>
      </p:cxnSp>
      <p:sp>
        <p:nvSpPr>
          <p:cNvPr id="28" name="Textfeld 5"/>
          <p:cNvSpPr txBox="1">
            <a:spLocks noChangeArrowheads="1"/>
          </p:cNvSpPr>
          <p:nvPr/>
        </p:nvSpPr>
        <p:spPr bwMode="auto">
          <a:xfrm>
            <a:off x="3427442" y="2658272"/>
            <a:ext cx="3511867" cy="461665"/>
          </a:xfrm>
          <a:prstGeom prst="rect">
            <a:avLst/>
          </a:prstGeom>
          <a:solidFill>
            <a:schemeClr val="bg1">
              <a:alpha val="74901"/>
            </a:schemeClr>
          </a:solidFill>
          <a:ln w="22225">
            <a:solidFill>
              <a:srgbClr val="1D2D4B"/>
            </a:solidFill>
            <a:miter lim="800000"/>
            <a:headEnd/>
            <a:tailEnd/>
          </a:ln>
        </p:spPr>
        <p:txBody>
          <a:bodyPr wrap="square">
            <a:spAutoFit/>
          </a:bodyPr>
          <a:lstStyle>
            <a:lvl1pPr algn="l" eaLnBrk="0" hangingPunct="0">
              <a:defRPr sz="2000">
                <a:solidFill>
                  <a:schemeClr val="accent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buChar char="§"/>
              <a:defRPr>
                <a:solidFill>
                  <a:schemeClr val="tx1"/>
                </a:solidFill>
                <a:latin typeface="Arial" pitchFamily="34" charset="0"/>
              </a:defRPr>
            </a:lvl3pPr>
            <a:lvl4pPr marL="1600200" indent="-228600" algn="l" eaLnBrk="0" hangingPunct="0">
              <a:buClr>
                <a:schemeClr val="tx1"/>
              </a:buClr>
              <a:buChar char="-"/>
              <a:defRPr>
                <a:solidFill>
                  <a:schemeClr val="tx1"/>
                </a:solidFill>
                <a:latin typeface="Arial" pitchFamily="34" charset="0"/>
              </a:defRPr>
            </a:lvl4pPr>
            <a:lvl5pPr marL="2057400" indent="-228600" algn="l" eaLnBrk="0" hangingPunct="0">
              <a:buClr>
                <a:schemeClr val="tx1"/>
              </a:buClr>
              <a:buChar char="-"/>
              <a:defRPr>
                <a:solidFill>
                  <a:schemeClr val="tx1"/>
                </a:solidFill>
                <a:latin typeface="Arial" pitchFamily="34" charset="0"/>
              </a:defRPr>
            </a:lvl5pPr>
            <a:lvl6pPr marL="2514600" indent="-228600"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eaLnBrk="0" fontAlgn="base" hangingPunct="0">
              <a:spcBef>
                <a:spcPct val="0"/>
              </a:spcBef>
              <a:spcAft>
                <a:spcPct val="30000"/>
              </a:spcAft>
              <a:buClr>
                <a:schemeClr val="tx1"/>
              </a:buClr>
              <a:buChar char="-"/>
              <a:defRPr>
                <a:solidFill>
                  <a:schemeClr val="tx1"/>
                </a:solidFill>
                <a:latin typeface="Arial" pitchFamily="34" charset="0"/>
              </a:defRPr>
            </a:lvl9pPr>
          </a:lstStyle>
          <a:p>
            <a:pPr algn="ctr" eaLnBrk="1" hangingPunct="1">
              <a:buClr>
                <a:srgbClr val="113388"/>
              </a:buClr>
            </a:pPr>
            <a:r>
              <a:rPr lang="de-DE" altLang="de-DE" sz="1200" dirty="0">
                <a:solidFill>
                  <a:srgbClr val="1D2D4B"/>
                </a:solidFill>
                <a:ea typeface="Arial Unicode MS" pitchFamily="34" charset="-128"/>
                <a:cs typeface="Arial Unicode MS" pitchFamily="34" charset="-128"/>
              </a:rPr>
              <a:t>Gesamte Beitragszahlung durch </a:t>
            </a:r>
            <a:r>
              <a:rPr lang="de-DE" altLang="de-DE" sz="1200" b="1" dirty="0" smtClean="0">
                <a:solidFill>
                  <a:srgbClr val="C60000"/>
                </a:solidFill>
                <a:ea typeface="Arial Unicode MS" pitchFamily="34" charset="-128"/>
                <a:cs typeface="Arial Unicode MS" pitchFamily="34" charset="-128"/>
              </a:rPr>
              <a:t>XXX</a:t>
            </a:r>
            <a:r>
              <a:rPr lang="de-DE" altLang="de-DE" sz="1200" dirty="0" smtClean="0">
                <a:solidFill>
                  <a:srgbClr val="1D2D4B"/>
                </a:solidFill>
                <a:ea typeface="Arial Unicode MS" pitchFamily="34" charset="-128"/>
                <a:cs typeface="Arial Unicode MS" pitchFamily="34" charset="-128"/>
              </a:rPr>
              <a:t>: </a:t>
            </a:r>
            <a:r>
              <a:rPr lang="de-DE" altLang="de-DE" sz="1200" dirty="0">
                <a:solidFill>
                  <a:srgbClr val="1D2D4B"/>
                </a:solidFill>
                <a:ea typeface="Arial Unicode MS" pitchFamily="34" charset="-128"/>
                <a:cs typeface="Arial Unicode MS" pitchFamily="34" charset="-128"/>
              </a:rPr>
              <a:t/>
            </a:r>
            <a:br>
              <a:rPr lang="de-DE" altLang="de-DE" sz="1200" dirty="0">
                <a:solidFill>
                  <a:srgbClr val="1D2D4B"/>
                </a:solidFill>
                <a:ea typeface="Arial Unicode MS" pitchFamily="34" charset="-128"/>
                <a:cs typeface="Arial Unicode MS" pitchFamily="34" charset="-128"/>
              </a:rPr>
            </a:br>
            <a:r>
              <a:rPr lang="de-DE" altLang="de-DE" sz="1200" dirty="0">
                <a:solidFill>
                  <a:srgbClr val="1D2D4B"/>
                </a:solidFill>
                <a:ea typeface="Arial Unicode MS" pitchFamily="34" charset="-128"/>
                <a:cs typeface="Arial Unicode MS" pitchFamily="34" charset="-128"/>
              </a:rPr>
              <a:t>2</a:t>
            </a:r>
            <a:r>
              <a:rPr lang="de-DE" altLang="de-DE" sz="1200" dirty="0" smtClean="0">
                <a:solidFill>
                  <a:srgbClr val="1D2D4B"/>
                </a:solidFill>
                <a:ea typeface="Arial Unicode MS" pitchFamily="34" charset="-128"/>
                <a:cs typeface="Arial Unicode MS" pitchFamily="34" charset="-128"/>
              </a:rPr>
              <a:t>7 </a:t>
            </a:r>
            <a:r>
              <a:rPr lang="de-DE" altLang="de-DE" sz="1200" dirty="0">
                <a:solidFill>
                  <a:srgbClr val="1D2D4B"/>
                </a:solidFill>
                <a:ea typeface="Arial Unicode MS" pitchFamily="34" charset="-128"/>
                <a:cs typeface="Arial Unicode MS" pitchFamily="34" charset="-128"/>
              </a:rPr>
              <a:t>Jahre x </a:t>
            </a:r>
            <a:r>
              <a:rPr lang="de-DE" altLang="de-DE" sz="1200" dirty="0">
                <a:solidFill>
                  <a:srgbClr val="FF0000"/>
                </a:solidFill>
                <a:ea typeface="Arial Unicode MS" pitchFamily="34" charset="-128"/>
                <a:cs typeface="Arial Unicode MS" pitchFamily="34" charset="-128"/>
              </a:rPr>
              <a:t>X</a:t>
            </a:r>
            <a:r>
              <a:rPr lang="de-DE" altLang="de-DE" sz="1200" dirty="0" smtClean="0">
                <a:solidFill>
                  <a:srgbClr val="FF0000"/>
                </a:solidFill>
                <a:ea typeface="Arial Unicode MS" pitchFamily="34" charset="-128"/>
                <a:cs typeface="Arial Unicode MS" pitchFamily="34" charset="-128"/>
              </a:rPr>
              <a:t>.XXX </a:t>
            </a:r>
            <a:r>
              <a:rPr lang="de-DE" altLang="de-DE" sz="1200" dirty="0" smtClean="0">
                <a:solidFill>
                  <a:srgbClr val="1D2D4B"/>
                </a:solidFill>
                <a:ea typeface="Arial Unicode MS" pitchFamily="34" charset="-128"/>
                <a:cs typeface="Arial Unicode MS" pitchFamily="34" charset="-128"/>
              </a:rPr>
              <a:t>€ </a:t>
            </a:r>
            <a:r>
              <a:rPr lang="de-DE" altLang="de-DE" sz="1200" dirty="0">
                <a:solidFill>
                  <a:srgbClr val="1D2D4B"/>
                </a:solidFill>
                <a:ea typeface="Arial Unicode MS" pitchFamily="34" charset="-128"/>
                <a:cs typeface="Arial Unicode MS" pitchFamily="34" charset="-128"/>
              </a:rPr>
              <a:t>p. a. =</a:t>
            </a:r>
            <a:r>
              <a:rPr lang="de-DE" altLang="de-DE" sz="1200" dirty="0">
                <a:solidFill>
                  <a:srgbClr val="FF0000"/>
                </a:solidFill>
                <a:ea typeface="Arial Unicode MS" pitchFamily="34" charset="-128"/>
                <a:cs typeface="Arial Unicode MS" pitchFamily="34" charset="-128"/>
              </a:rPr>
              <a:t> </a:t>
            </a:r>
            <a:r>
              <a:rPr lang="de-DE" altLang="de-DE" sz="1200" b="1" dirty="0" smtClean="0">
                <a:solidFill>
                  <a:srgbClr val="FF0000"/>
                </a:solidFill>
                <a:ea typeface="Arial Unicode MS" pitchFamily="34" charset="-128"/>
                <a:cs typeface="Arial Unicode MS" pitchFamily="34" charset="-128"/>
              </a:rPr>
              <a:t>XXX.XXX </a:t>
            </a:r>
            <a:r>
              <a:rPr lang="de-DE" altLang="de-DE" sz="1200" b="1" dirty="0" smtClean="0">
                <a:solidFill>
                  <a:srgbClr val="1D2D4B"/>
                </a:solidFill>
                <a:ea typeface="Arial Unicode MS" pitchFamily="34" charset="-128"/>
                <a:cs typeface="Arial Unicode MS" pitchFamily="34" charset="-128"/>
              </a:rPr>
              <a:t>€</a:t>
            </a:r>
            <a:endParaRPr lang="de-DE" altLang="de-DE" sz="1200" b="1" dirty="0">
              <a:solidFill>
                <a:srgbClr val="1D2D4B"/>
              </a:solidFill>
              <a:ea typeface="Arial Unicode MS" pitchFamily="34" charset="-128"/>
              <a:cs typeface="Arial Unicode MS" pitchFamily="34" charset="-128"/>
            </a:endParaRPr>
          </a:p>
        </p:txBody>
      </p:sp>
      <p:sp>
        <p:nvSpPr>
          <p:cNvPr id="29" name="AutoShape 5"/>
          <p:cNvSpPr>
            <a:spLocks noChangeArrowheads="1"/>
          </p:cNvSpPr>
          <p:nvPr/>
        </p:nvSpPr>
        <p:spPr bwMode="gray">
          <a:xfrm rot="5400000">
            <a:off x="2407253" y="3611134"/>
            <a:ext cx="1146953" cy="333602"/>
          </a:xfrm>
          <a:prstGeom prst="triangle">
            <a:avLst>
              <a:gd name="adj" fmla="val 48690"/>
            </a:avLst>
          </a:prstGeom>
          <a:solidFill>
            <a:srgbClr val="CCD7DE"/>
          </a:solidFill>
          <a:ln>
            <a:noFill/>
          </a:ln>
          <a:extLst/>
        </p:spPr>
        <p:txBody>
          <a:bodyPr wrap="none" lIns="67500" tIns="35100" rIns="67500" bIns="35100" anchor="ctr"/>
          <a:lstStyle>
            <a:lvl1pPr algn="l" defTabSz="784225" eaLnBrk="0" hangingPunct="0">
              <a:defRPr sz="2000">
                <a:solidFill>
                  <a:schemeClr val="accent1"/>
                </a:solidFill>
                <a:latin typeface="Arial" pitchFamily="34" charset="0"/>
              </a:defRPr>
            </a:lvl1pPr>
            <a:lvl2pPr marL="742950" indent="-285750" algn="l" defTabSz="784225" eaLnBrk="0" hangingPunct="0">
              <a:defRPr>
                <a:solidFill>
                  <a:schemeClr val="tx1"/>
                </a:solidFill>
                <a:latin typeface="Arial" pitchFamily="34" charset="0"/>
              </a:defRPr>
            </a:lvl2pPr>
            <a:lvl3pPr marL="1143000" indent="-228600" algn="l" defTabSz="784225" eaLnBrk="0" hangingPunct="0">
              <a:buChar char="§"/>
              <a:defRPr>
                <a:solidFill>
                  <a:schemeClr val="tx1"/>
                </a:solidFill>
                <a:latin typeface="Arial" pitchFamily="34" charset="0"/>
              </a:defRPr>
            </a:lvl3pPr>
            <a:lvl4pPr marL="1600200" indent="-228600" algn="l" defTabSz="784225" eaLnBrk="0" hangingPunct="0">
              <a:buClr>
                <a:schemeClr val="tx1"/>
              </a:buClr>
              <a:buChar char="-"/>
              <a:defRPr>
                <a:solidFill>
                  <a:schemeClr val="tx1"/>
                </a:solidFill>
                <a:latin typeface="Arial" pitchFamily="34" charset="0"/>
              </a:defRPr>
            </a:lvl4pPr>
            <a:lvl5pPr marL="2057400" indent="-228600" algn="l" defTabSz="784225" eaLnBrk="0" hangingPunct="0">
              <a:buClr>
                <a:schemeClr val="tx1"/>
              </a:buClr>
              <a:buChar char="-"/>
              <a:defRPr>
                <a:solidFill>
                  <a:schemeClr val="tx1"/>
                </a:solidFill>
                <a:latin typeface="Arial" pitchFamily="34" charset="0"/>
              </a:defRPr>
            </a:lvl5pPr>
            <a:lvl6pPr marL="2514600" indent="-228600" defTabSz="784225" eaLnBrk="0" fontAlgn="base" hangingPunct="0">
              <a:spcBef>
                <a:spcPct val="0"/>
              </a:spcBef>
              <a:spcAft>
                <a:spcPct val="30000"/>
              </a:spcAft>
              <a:buClr>
                <a:schemeClr val="tx1"/>
              </a:buClr>
              <a:buChar char="-"/>
              <a:defRPr>
                <a:solidFill>
                  <a:schemeClr val="tx1"/>
                </a:solidFill>
                <a:latin typeface="Arial" pitchFamily="34" charset="0"/>
              </a:defRPr>
            </a:lvl6pPr>
            <a:lvl7pPr marL="2971800" indent="-228600" defTabSz="784225" eaLnBrk="0" fontAlgn="base" hangingPunct="0">
              <a:spcBef>
                <a:spcPct val="0"/>
              </a:spcBef>
              <a:spcAft>
                <a:spcPct val="30000"/>
              </a:spcAft>
              <a:buClr>
                <a:schemeClr val="tx1"/>
              </a:buClr>
              <a:buChar char="-"/>
              <a:defRPr>
                <a:solidFill>
                  <a:schemeClr val="tx1"/>
                </a:solidFill>
                <a:latin typeface="Arial" pitchFamily="34" charset="0"/>
              </a:defRPr>
            </a:lvl7pPr>
            <a:lvl8pPr marL="3429000" indent="-228600" defTabSz="784225" eaLnBrk="0" fontAlgn="base" hangingPunct="0">
              <a:spcBef>
                <a:spcPct val="0"/>
              </a:spcBef>
              <a:spcAft>
                <a:spcPct val="30000"/>
              </a:spcAft>
              <a:buClr>
                <a:schemeClr val="tx1"/>
              </a:buClr>
              <a:buChar char="-"/>
              <a:defRPr>
                <a:solidFill>
                  <a:schemeClr val="tx1"/>
                </a:solidFill>
                <a:latin typeface="Arial" pitchFamily="34" charset="0"/>
              </a:defRPr>
            </a:lvl8pPr>
            <a:lvl9pPr marL="3886200" indent="-228600" defTabSz="784225" eaLnBrk="0" fontAlgn="base" hangingPunct="0">
              <a:spcBef>
                <a:spcPct val="0"/>
              </a:spcBef>
              <a:spcAft>
                <a:spcPct val="30000"/>
              </a:spcAft>
              <a:buClr>
                <a:schemeClr val="tx1"/>
              </a:buClr>
              <a:buChar char="-"/>
              <a:defRPr>
                <a:solidFill>
                  <a:schemeClr val="tx1"/>
                </a:solidFill>
                <a:latin typeface="Arial" pitchFamily="34" charset="0"/>
              </a:defRPr>
            </a:lvl9pPr>
          </a:lstStyle>
          <a:p>
            <a:pPr algn="ctr">
              <a:spcAft>
                <a:spcPct val="0"/>
              </a:spcAft>
              <a:buClr>
                <a:srgbClr val="D8D8D5"/>
              </a:buClr>
              <a:buSzPct val="70000"/>
            </a:pPr>
            <a:endParaRPr lang="en-US" altLang="de-DE" sz="1050">
              <a:solidFill>
                <a:srgbClr val="000000"/>
              </a:solidFill>
              <a:ea typeface="Arial Unicode MS" pitchFamily="34" charset="-128"/>
              <a:cs typeface="Arial Unicode MS" pitchFamily="34" charset="-128"/>
            </a:endParaRPr>
          </a:p>
        </p:txBody>
      </p:sp>
      <p:sp>
        <p:nvSpPr>
          <p:cNvPr id="3" name="Textfeld 2"/>
          <p:cNvSpPr txBox="1"/>
          <p:nvPr/>
        </p:nvSpPr>
        <p:spPr>
          <a:xfrm>
            <a:off x="9952873" y="3457578"/>
            <a:ext cx="1736373" cy="923330"/>
          </a:xfrm>
          <a:prstGeom prst="rect">
            <a:avLst/>
          </a:prstGeom>
          <a:noFill/>
        </p:spPr>
        <p:txBody>
          <a:bodyPr wrap="none" rtlCol="0">
            <a:spAutoFit/>
          </a:bodyPr>
          <a:lstStyle/>
          <a:p>
            <a:pPr algn="r"/>
            <a:r>
              <a:rPr lang="de-DE" dirty="0" smtClean="0">
                <a:solidFill>
                  <a:srgbClr val="1D2D4B"/>
                </a:solidFill>
              </a:rPr>
              <a:t>Gesamtwerte*</a:t>
            </a:r>
          </a:p>
          <a:p>
            <a:pPr algn="r"/>
            <a:r>
              <a:rPr lang="de-DE" dirty="0" smtClean="0">
                <a:solidFill>
                  <a:srgbClr val="FF0000"/>
                </a:solidFill>
              </a:rPr>
              <a:t>XXX,XX €</a:t>
            </a:r>
          </a:p>
          <a:p>
            <a:pPr algn="r"/>
            <a:r>
              <a:rPr lang="de-DE" dirty="0" smtClean="0">
                <a:solidFill>
                  <a:srgbClr val="FF0000"/>
                </a:solidFill>
              </a:rPr>
              <a:t>XXX.XXX,XX €</a:t>
            </a:r>
            <a:endParaRPr lang="de-DE" dirty="0">
              <a:solidFill>
                <a:srgbClr val="FF0000"/>
              </a:solidFill>
            </a:endParaRPr>
          </a:p>
        </p:txBody>
      </p:sp>
      <p:cxnSp>
        <p:nvCxnSpPr>
          <p:cNvPr id="37" name="Gerade Verbindung 42"/>
          <p:cNvCxnSpPr>
            <a:cxnSpLocks noChangeShapeType="1"/>
          </p:cNvCxnSpPr>
          <p:nvPr/>
        </p:nvCxnSpPr>
        <p:spPr bwMode="auto">
          <a:xfrm>
            <a:off x="7133511" y="2645439"/>
            <a:ext cx="0" cy="576000"/>
          </a:xfrm>
          <a:prstGeom prst="line">
            <a:avLst/>
          </a:prstGeom>
          <a:noFill/>
          <a:ln w="19050" algn="ctr">
            <a:solidFill>
              <a:srgbClr val="1D2D4B"/>
            </a:solidFill>
            <a:round/>
            <a:headEnd/>
            <a:tailEnd/>
          </a:ln>
          <a:extLst>
            <a:ext uri="{909E8E84-426E-40DD-AFC4-6F175D3DCCD1}">
              <a14:hiddenFill xmlns:a14="http://schemas.microsoft.com/office/drawing/2010/main">
                <a:noFill/>
              </a14:hiddenFill>
            </a:ext>
          </a:extLst>
        </p:spPr>
      </p:cxnSp>
      <p:sp>
        <p:nvSpPr>
          <p:cNvPr id="39" name="Textfeld 38"/>
          <p:cNvSpPr txBox="1"/>
          <p:nvPr/>
        </p:nvSpPr>
        <p:spPr>
          <a:xfrm>
            <a:off x="371593" y="5341233"/>
            <a:ext cx="11340981" cy="984885"/>
          </a:xfrm>
          <a:prstGeom prst="rect">
            <a:avLst/>
          </a:prstGeom>
          <a:noFill/>
        </p:spPr>
        <p:txBody>
          <a:bodyPr wrap="square" rtlCol="0">
            <a:spAutoFit/>
          </a:bodyPr>
          <a:lstStyle/>
          <a:p>
            <a:r>
              <a:rPr lang="de-DE" altLang="de-DE" sz="2000" kern="0" dirty="0">
                <a:solidFill>
                  <a:srgbClr val="137C9B"/>
                </a:solidFill>
                <a:ea typeface="Arial Unicode MS" pitchFamily="34" charset="-128"/>
              </a:rPr>
              <a:t>Die Beiträge in die bAV werden bis zum Erreichen des Rentenalters durch </a:t>
            </a:r>
            <a:r>
              <a:rPr lang="de-DE" altLang="de-DE" sz="2000" kern="0" dirty="0" smtClean="0">
                <a:solidFill>
                  <a:srgbClr val="C60000"/>
                </a:solidFill>
                <a:ea typeface="Arial Unicode MS" pitchFamily="34" charset="-128"/>
              </a:rPr>
              <a:t>XXXX</a:t>
            </a:r>
            <a:r>
              <a:rPr lang="de-DE" altLang="de-DE" sz="2000" kern="0" dirty="0" smtClean="0">
                <a:solidFill>
                  <a:srgbClr val="FF0000"/>
                </a:solidFill>
                <a:ea typeface="Arial Unicode MS" pitchFamily="34" charset="-128"/>
              </a:rPr>
              <a:t> </a:t>
            </a:r>
            <a:r>
              <a:rPr lang="de-DE" altLang="de-DE" sz="2000" kern="0" dirty="0" smtClean="0">
                <a:solidFill>
                  <a:srgbClr val="137C9B"/>
                </a:solidFill>
                <a:ea typeface="Arial Unicode MS" pitchFamily="34" charset="-128"/>
              </a:rPr>
              <a:t>bezahlt </a:t>
            </a:r>
            <a:r>
              <a:rPr lang="de-DE" altLang="de-DE" sz="2000" kern="0" dirty="0">
                <a:solidFill>
                  <a:srgbClr val="137C9B"/>
                </a:solidFill>
                <a:ea typeface="Arial Unicode MS" pitchFamily="34" charset="-128"/>
              </a:rPr>
              <a:t>– </a:t>
            </a:r>
            <a:endParaRPr lang="de-DE" altLang="de-DE" sz="2000" kern="0" dirty="0" smtClean="0">
              <a:solidFill>
                <a:srgbClr val="137C9B"/>
              </a:solidFill>
              <a:ea typeface="Arial Unicode MS" pitchFamily="34" charset="-128"/>
            </a:endParaRPr>
          </a:p>
          <a:p>
            <a:r>
              <a:rPr lang="de-DE" altLang="de-DE" sz="2000" kern="0" dirty="0" smtClean="0">
                <a:solidFill>
                  <a:srgbClr val="137C9B"/>
                </a:solidFill>
                <a:ea typeface="Arial Unicode MS" pitchFamily="34" charset="-128"/>
              </a:rPr>
              <a:t>auch </a:t>
            </a:r>
            <a:r>
              <a:rPr lang="de-DE" altLang="de-DE" sz="2000" kern="0" dirty="0">
                <a:solidFill>
                  <a:srgbClr val="137C9B"/>
                </a:solidFill>
                <a:ea typeface="Arial Unicode MS" pitchFamily="34" charset="-128"/>
              </a:rPr>
              <a:t>wenn der Beruf vorzeitig aufgegeben werden muss.  </a:t>
            </a:r>
          </a:p>
          <a:p>
            <a:endParaRPr lang="de-DE" dirty="0"/>
          </a:p>
        </p:txBody>
      </p:sp>
    </p:spTree>
    <p:extLst>
      <p:ext uri="{BB962C8B-B14F-4D97-AF65-F5344CB8AC3E}">
        <p14:creationId xmlns:p14="http://schemas.microsoft.com/office/powerpoint/2010/main" val="3860351847"/>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ectangle 8"/>
          <p:cNvSpPr>
            <a:spLocks noChangeArrowheads="1"/>
          </p:cNvSpPr>
          <p:nvPr/>
        </p:nvSpPr>
        <p:spPr bwMode="auto">
          <a:xfrm>
            <a:off x="2145809" y="3580573"/>
            <a:ext cx="2880000" cy="1440000"/>
          </a:xfrm>
          <a:prstGeom prst="rect">
            <a:avLst/>
          </a:prstGeom>
          <a:solidFill>
            <a:schemeClr val="accent2">
              <a:lumMod val="20000"/>
              <a:lumOff val="80000"/>
            </a:schemeClr>
          </a:solidFill>
          <a:ln w="6350" cap="rnd" algn="ctr">
            <a:noFill/>
            <a:miter lim="800000"/>
            <a:headEnd/>
            <a:tailEnd/>
          </a:ln>
        </p:spPr>
        <p:txBody>
          <a:bodyPr lIns="90000" tIns="46800" rIns="90000" bIns="46800" anchor="ctr">
            <a:spAutoFit/>
          </a:bodyPr>
          <a:lstStyle/>
          <a:p>
            <a:endParaRPr lang="de-DE" sz="600"/>
          </a:p>
        </p:txBody>
      </p:sp>
      <p:sp>
        <p:nvSpPr>
          <p:cNvPr id="64" name="Rectangle 8"/>
          <p:cNvSpPr>
            <a:spLocks noChangeArrowheads="1"/>
          </p:cNvSpPr>
          <p:nvPr/>
        </p:nvSpPr>
        <p:spPr bwMode="auto">
          <a:xfrm>
            <a:off x="2145809" y="5209583"/>
            <a:ext cx="2880000" cy="1440000"/>
          </a:xfrm>
          <a:prstGeom prst="rect">
            <a:avLst/>
          </a:prstGeom>
          <a:solidFill>
            <a:schemeClr val="accent2">
              <a:lumMod val="20000"/>
              <a:lumOff val="80000"/>
            </a:schemeClr>
          </a:solidFill>
          <a:ln w="6350" cap="rnd" algn="ctr">
            <a:noFill/>
            <a:miter lim="800000"/>
            <a:headEnd/>
            <a:tailEnd/>
          </a:ln>
        </p:spPr>
        <p:txBody>
          <a:bodyPr lIns="90000" tIns="46800" rIns="90000" bIns="46800" anchor="ctr">
            <a:spAutoFit/>
          </a:bodyPr>
          <a:lstStyle/>
          <a:p>
            <a:endParaRPr lang="de-DE" sz="600"/>
          </a:p>
        </p:txBody>
      </p:sp>
      <p:sp>
        <p:nvSpPr>
          <p:cNvPr id="2" name="Foliennummernplatzhalter 1"/>
          <p:cNvSpPr>
            <a:spLocks noGrp="1"/>
          </p:cNvSpPr>
          <p:nvPr>
            <p:ph type="sldNum" sz="quarter" idx="4"/>
          </p:nvPr>
        </p:nvSpPr>
        <p:spPr/>
        <p:txBody>
          <a:bodyPr/>
          <a:lstStyle/>
          <a:p>
            <a:fld id="{EA952CFE-AF4B-4BE9-B2E2-E1420D3F9B32}" type="slidenum">
              <a:rPr lang="de-DE" smtClean="0"/>
              <a:pPr/>
              <a:t>148</a:t>
            </a:fld>
            <a:endParaRPr lang="de-DE" dirty="0"/>
          </a:p>
        </p:txBody>
      </p:sp>
      <p:sp>
        <p:nvSpPr>
          <p:cNvPr id="4" name="Textplatzhalter 3"/>
          <p:cNvSpPr>
            <a:spLocks noGrp="1"/>
          </p:cNvSpPr>
          <p:nvPr>
            <p:ph type="body" sz="quarter" idx="10"/>
          </p:nvPr>
        </p:nvSpPr>
        <p:spPr>
          <a:xfrm>
            <a:off x="364584" y="1585931"/>
            <a:ext cx="11347991" cy="395680"/>
          </a:xfrm>
        </p:spPr>
        <p:txBody>
          <a:bodyPr/>
          <a:lstStyle/>
          <a:p>
            <a:r>
              <a:rPr lang="de-DE" dirty="0"/>
              <a:t>Berufsunfähigkeitsvorsorge aus dem Bruttoeinkommen</a:t>
            </a:r>
          </a:p>
          <a:p>
            <a:endParaRPr lang="de-DE" dirty="0"/>
          </a:p>
        </p:txBody>
      </p:sp>
      <p:sp>
        <p:nvSpPr>
          <p:cNvPr id="5" name="Titel 4"/>
          <p:cNvSpPr>
            <a:spLocks noGrp="1"/>
          </p:cNvSpPr>
          <p:nvPr>
            <p:ph type="title"/>
          </p:nvPr>
        </p:nvSpPr>
        <p:spPr/>
        <p:txBody>
          <a:bodyPr/>
          <a:lstStyle/>
          <a:p>
            <a:r>
              <a:rPr lang="de-DE" dirty="0" smtClean="0"/>
              <a:t>BETRIEBLICHE BERUFSUNFÄHIGKEITSVORSORGE ALS DIREKTVERSICHERUNG</a:t>
            </a:r>
            <a:endParaRPr lang="de-DE" dirty="0"/>
          </a:p>
        </p:txBody>
      </p:sp>
      <p:sp>
        <p:nvSpPr>
          <p:cNvPr id="35" name="Rectangle 5"/>
          <p:cNvSpPr>
            <a:spLocks noChangeArrowheads="1"/>
          </p:cNvSpPr>
          <p:nvPr/>
        </p:nvSpPr>
        <p:spPr bwMode="auto">
          <a:xfrm>
            <a:off x="5437548" y="1986656"/>
            <a:ext cx="6122928" cy="4679950"/>
          </a:xfrm>
          <a:prstGeom prst="rect">
            <a:avLst/>
          </a:prstGeom>
          <a:noFill/>
          <a:ln w="9525">
            <a:noFill/>
            <a:miter lim="800000"/>
            <a:headEnd/>
            <a:tailEnd/>
          </a:ln>
        </p:spPr>
        <p:txBody>
          <a:bodyPr/>
          <a:lstStyle/>
          <a:p>
            <a:pPr marL="269875" indent="-269875">
              <a:lnSpc>
                <a:spcPct val="90000"/>
              </a:lnSpc>
              <a:spcBef>
                <a:spcPct val="20000"/>
              </a:spcBef>
              <a:buClr>
                <a:srgbClr val="CC6600"/>
              </a:buClr>
            </a:pPr>
            <a:r>
              <a:rPr lang="de-DE" sz="1400" b="1" dirty="0">
                <a:solidFill>
                  <a:srgbClr val="1D2D4B"/>
                </a:solidFill>
              </a:rPr>
              <a:t>Situation</a:t>
            </a:r>
          </a:p>
          <a:p>
            <a:pPr marL="269875" indent="-269875">
              <a:lnSpc>
                <a:spcPct val="90000"/>
              </a:lnSpc>
              <a:spcBef>
                <a:spcPct val="20000"/>
              </a:spcBef>
              <a:buClr>
                <a:srgbClr val="1D2D4B"/>
              </a:buClr>
              <a:buFont typeface="Wingdings" pitchFamily="2" charset="2"/>
              <a:buChar char="§"/>
            </a:pPr>
            <a:r>
              <a:rPr lang="de-DE" sz="1400" dirty="0">
                <a:solidFill>
                  <a:srgbClr val="1D2D4B"/>
                </a:solidFill>
              </a:rPr>
              <a:t>Statistisch trifft jeden vierten Erwerbstätigen eine vorübergehende Erwerbsminderung</a:t>
            </a:r>
          </a:p>
          <a:p>
            <a:pPr marL="269875" indent="-269875">
              <a:lnSpc>
                <a:spcPct val="90000"/>
              </a:lnSpc>
              <a:spcBef>
                <a:spcPct val="20000"/>
              </a:spcBef>
              <a:buClr>
                <a:srgbClr val="1D2D4B"/>
              </a:buClr>
              <a:buFont typeface="Wingdings" pitchFamily="2" charset="2"/>
              <a:buChar char="§"/>
            </a:pPr>
            <a:r>
              <a:rPr lang="de-DE" sz="1400" dirty="0">
                <a:solidFill>
                  <a:srgbClr val="1D2D4B"/>
                </a:solidFill>
              </a:rPr>
              <a:t>Zahlung nur noch einer Erwerbsminderungsrente (EM-Rente) anstelle der gesetzlichen </a:t>
            </a:r>
            <a:r>
              <a:rPr lang="de-DE" sz="1400" dirty="0" smtClean="0">
                <a:solidFill>
                  <a:srgbClr val="1D2D4B"/>
                </a:solidFill>
              </a:rPr>
              <a:t>Berufsunfähigkeitsrente </a:t>
            </a:r>
            <a:endParaRPr lang="de-DE" sz="1400" dirty="0">
              <a:solidFill>
                <a:srgbClr val="1D2D4B"/>
              </a:solidFill>
            </a:endParaRPr>
          </a:p>
          <a:p>
            <a:pPr marL="269875" indent="-269875">
              <a:lnSpc>
                <a:spcPct val="90000"/>
              </a:lnSpc>
              <a:spcBef>
                <a:spcPct val="20000"/>
              </a:spcBef>
              <a:buClr>
                <a:srgbClr val="1D2D4B"/>
              </a:buClr>
              <a:buFont typeface="Wingdings" pitchFamily="2" charset="2"/>
              <a:buChar char="§"/>
            </a:pPr>
            <a:r>
              <a:rPr lang="de-DE" sz="1400" dirty="0">
                <a:solidFill>
                  <a:srgbClr val="1D2D4B"/>
                </a:solidFill>
              </a:rPr>
              <a:t>Anspruch und Höhe der EM-Rente richtet sich danach, wie viele Stunden noch täglich gearbeitet werden kann</a:t>
            </a:r>
          </a:p>
          <a:p>
            <a:pPr>
              <a:lnSpc>
                <a:spcPct val="90000"/>
              </a:lnSpc>
              <a:spcBef>
                <a:spcPct val="20000"/>
              </a:spcBef>
              <a:buClr>
                <a:srgbClr val="CC6600"/>
              </a:buClr>
            </a:pPr>
            <a:endParaRPr lang="de-DE" sz="800" dirty="0">
              <a:solidFill>
                <a:srgbClr val="1D2D4B"/>
              </a:solidFill>
            </a:endParaRPr>
          </a:p>
          <a:p>
            <a:pPr marL="269875" indent="-269875">
              <a:lnSpc>
                <a:spcPct val="90000"/>
              </a:lnSpc>
              <a:spcBef>
                <a:spcPct val="20000"/>
              </a:spcBef>
              <a:buClr>
                <a:srgbClr val="CC6600"/>
              </a:buClr>
            </a:pPr>
            <a:r>
              <a:rPr lang="de-DE" sz="1400" b="1" dirty="0">
                <a:solidFill>
                  <a:srgbClr val="1D2D4B"/>
                </a:solidFill>
              </a:rPr>
              <a:t>Leistungen</a:t>
            </a:r>
          </a:p>
          <a:p>
            <a:pPr marL="269875" indent="-269875">
              <a:lnSpc>
                <a:spcPct val="90000"/>
              </a:lnSpc>
              <a:spcBef>
                <a:spcPct val="20000"/>
              </a:spcBef>
              <a:buClr>
                <a:srgbClr val="1D2D4B"/>
              </a:buClr>
              <a:buFont typeface="Wingdings" pitchFamily="2" charset="2"/>
              <a:buChar char="§"/>
            </a:pPr>
            <a:r>
              <a:rPr lang="de-DE" sz="1400" dirty="0">
                <a:solidFill>
                  <a:srgbClr val="1D2D4B"/>
                </a:solidFill>
              </a:rPr>
              <a:t>Ergänzende Berufsunfähigkeitsrente schließt Lücke</a:t>
            </a:r>
          </a:p>
          <a:p>
            <a:pPr marL="269875" indent="-269875">
              <a:lnSpc>
                <a:spcPct val="90000"/>
              </a:lnSpc>
              <a:spcBef>
                <a:spcPct val="20000"/>
              </a:spcBef>
              <a:buClr>
                <a:srgbClr val="1D2D4B"/>
              </a:buClr>
              <a:buFont typeface="Wingdings" pitchFamily="2" charset="2"/>
              <a:buChar char="§"/>
            </a:pPr>
            <a:r>
              <a:rPr lang="de-DE" sz="1400" dirty="0">
                <a:solidFill>
                  <a:srgbClr val="1D2D4B"/>
                </a:solidFill>
              </a:rPr>
              <a:t>Leistung ab 1. Tag der Berufsunfähigkeit</a:t>
            </a:r>
          </a:p>
          <a:p>
            <a:pPr marL="269875" indent="-269875">
              <a:lnSpc>
                <a:spcPct val="90000"/>
              </a:lnSpc>
              <a:spcBef>
                <a:spcPct val="20000"/>
              </a:spcBef>
              <a:buClr>
                <a:srgbClr val="1D2D4B"/>
              </a:buClr>
              <a:buFont typeface="Wingdings" pitchFamily="2" charset="2"/>
              <a:buChar char="§"/>
            </a:pPr>
            <a:r>
              <a:rPr lang="de-DE" sz="1400" dirty="0">
                <a:solidFill>
                  <a:srgbClr val="1D2D4B"/>
                </a:solidFill>
              </a:rPr>
              <a:t>Einheitliche </a:t>
            </a:r>
            <a:r>
              <a:rPr lang="de-DE" sz="1400" dirty="0" smtClean="0">
                <a:solidFill>
                  <a:srgbClr val="1D2D4B"/>
                </a:solidFill>
              </a:rPr>
              <a:t>und </a:t>
            </a:r>
            <a:r>
              <a:rPr lang="de-DE" sz="1400" dirty="0">
                <a:solidFill>
                  <a:srgbClr val="1D2D4B"/>
                </a:solidFill>
              </a:rPr>
              <a:t>kostengünstige Berufsgruppe möglich</a:t>
            </a:r>
          </a:p>
          <a:p>
            <a:pPr marL="269875" indent="-269875">
              <a:lnSpc>
                <a:spcPct val="90000"/>
              </a:lnSpc>
              <a:spcBef>
                <a:spcPct val="20000"/>
              </a:spcBef>
              <a:buClr>
                <a:srgbClr val="1D2D4B"/>
              </a:buClr>
              <a:buFont typeface="Wingdings" pitchFamily="2" charset="2"/>
              <a:buChar char="§"/>
            </a:pPr>
            <a:r>
              <a:rPr lang="de-DE" sz="1400" dirty="0">
                <a:solidFill>
                  <a:srgbClr val="1D2D4B"/>
                </a:solidFill>
              </a:rPr>
              <a:t>Einfache </a:t>
            </a:r>
            <a:r>
              <a:rPr lang="de-DE" sz="1400" dirty="0" smtClean="0">
                <a:solidFill>
                  <a:srgbClr val="1D2D4B"/>
                </a:solidFill>
              </a:rPr>
              <a:t>Gesundheitsprüfung</a:t>
            </a:r>
            <a:endParaRPr lang="de-DE" sz="1400" dirty="0">
              <a:solidFill>
                <a:srgbClr val="1D2D4B"/>
              </a:solidFill>
            </a:endParaRPr>
          </a:p>
          <a:p>
            <a:pPr marL="269875" indent="-269875">
              <a:lnSpc>
                <a:spcPct val="90000"/>
              </a:lnSpc>
              <a:spcBef>
                <a:spcPct val="20000"/>
              </a:spcBef>
              <a:buClr>
                <a:srgbClr val="CC6600"/>
              </a:buClr>
            </a:pPr>
            <a:endParaRPr lang="de-DE" sz="800" dirty="0">
              <a:solidFill>
                <a:srgbClr val="1D2D4B"/>
              </a:solidFill>
            </a:endParaRPr>
          </a:p>
          <a:p>
            <a:pPr marL="269875" indent="-269875">
              <a:lnSpc>
                <a:spcPct val="90000"/>
              </a:lnSpc>
              <a:spcBef>
                <a:spcPct val="20000"/>
              </a:spcBef>
              <a:buClr>
                <a:srgbClr val="CC6600"/>
              </a:buClr>
            </a:pPr>
            <a:r>
              <a:rPr lang="de-DE" sz="1400" b="1" dirty="0">
                <a:solidFill>
                  <a:srgbClr val="1D2D4B"/>
                </a:solidFill>
              </a:rPr>
              <a:t>Finanzierung/Konditionen</a:t>
            </a:r>
          </a:p>
          <a:p>
            <a:pPr marL="269875" indent="-269875">
              <a:lnSpc>
                <a:spcPct val="90000"/>
              </a:lnSpc>
              <a:spcBef>
                <a:spcPct val="20000"/>
              </a:spcBef>
              <a:buClr>
                <a:srgbClr val="CC6600"/>
              </a:buClr>
            </a:pPr>
            <a:r>
              <a:rPr lang="de-DE" sz="1400" u="sng" dirty="0" err="1">
                <a:solidFill>
                  <a:srgbClr val="1D2D4B"/>
                </a:solidFill>
              </a:rPr>
              <a:t>bBU</a:t>
            </a:r>
            <a:endParaRPr lang="de-DE" sz="1400" u="sng" dirty="0">
              <a:solidFill>
                <a:srgbClr val="1D2D4B"/>
              </a:solidFill>
            </a:endParaRPr>
          </a:p>
          <a:p>
            <a:pPr marL="269875" indent="-269875">
              <a:lnSpc>
                <a:spcPct val="90000"/>
              </a:lnSpc>
              <a:spcBef>
                <a:spcPct val="20000"/>
              </a:spcBef>
              <a:buClr>
                <a:srgbClr val="1D2D4B"/>
              </a:buClr>
              <a:buFont typeface="Wingdings" pitchFamily="2" charset="2"/>
              <a:buChar char="§"/>
            </a:pPr>
            <a:r>
              <a:rPr lang="de-DE" sz="1400" dirty="0">
                <a:solidFill>
                  <a:srgbClr val="1D2D4B"/>
                </a:solidFill>
              </a:rPr>
              <a:t>Großkundenkonditionen</a:t>
            </a:r>
          </a:p>
          <a:p>
            <a:pPr marL="269875" indent="-269875">
              <a:lnSpc>
                <a:spcPct val="90000"/>
              </a:lnSpc>
              <a:spcBef>
                <a:spcPct val="20000"/>
              </a:spcBef>
              <a:buClr>
                <a:srgbClr val="1D2D4B"/>
              </a:buClr>
              <a:buFont typeface="Wingdings" pitchFamily="2" charset="2"/>
              <a:buChar char="§"/>
            </a:pPr>
            <a:r>
              <a:rPr lang="de-DE" sz="1400" dirty="0">
                <a:solidFill>
                  <a:srgbClr val="1D2D4B"/>
                </a:solidFill>
              </a:rPr>
              <a:t>Vereinfachte Gesundheitsprüfung ab 10 </a:t>
            </a:r>
            <a:r>
              <a:rPr lang="de-DE" sz="1400" dirty="0" smtClean="0">
                <a:solidFill>
                  <a:srgbClr val="1D2D4B"/>
                </a:solidFill>
              </a:rPr>
              <a:t>Personen</a:t>
            </a:r>
            <a:endParaRPr lang="de-DE" sz="1400" u="sng" dirty="0">
              <a:solidFill>
                <a:srgbClr val="1D2D4B"/>
              </a:solidFill>
            </a:endParaRPr>
          </a:p>
          <a:p>
            <a:pPr marL="269875" indent="-269875">
              <a:lnSpc>
                <a:spcPct val="90000"/>
              </a:lnSpc>
              <a:spcBef>
                <a:spcPct val="20000"/>
              </a:spcBef>
              <a:buClr>
                <a:srgbClr val="CC6600"/>
              </a:buClr>
            </a:pPr>
            <a:r>
              <a:rPr lang="de-DE" sz="1400" u="sng" dirty="0" err="1">
                <a:solidFill>
                  <a:srgbClr val="1D2D4B"/>
                </a:solidFill>
              </a:rPr>
              <a:t>pBU</a:t>
            </a:r>
            <a:r>
              <a:rPr lang="de-DE" sz="1400" dirty="0">
                <a:solidFill>
                  <a:srgbClr val="1D2D4B"/>
                </a:solidFill>
              </a:rPr>
              <a:t> </a:t>
            </a:r>
          </a:p>
          <a:p>
            <a:pPr marL="269875" indent="-269875">
              <a:lnSpc>
                <a:spcPct val="90000"/>
              </a:lnSpc>
              <a:spcBef>
                <a:spcPct val="20000"/>
              </a:spcBef>
              <a:buClr>
                <a:srgbClr val="1D2D4B"/>
              </a:buClr>
              <a:buFont typeface="Wingdings" pitchFamily="2" charset="2"/>
              <a:buChar char="§"/>
            </a:pPr>
            <a:r>
              <a:rPr lang="de-DE" sz="1400" dirty="0">
                <a:solidFill>
                  <a:srgbClr val="1D2D4B"/>
                </a:solidFill>
              </a:rPr>
              <a:t>Einzelkonditionen</a:t>
            </a:r>
          </a:p>
          <a:p>
            <a:pPr marL="269875" indent="-269875">
              <a:lnSpc>
                <a:spcPct val="90000"/>
              </a:lnSpc>
              <a:spcBef>
                <a:spcPct val="20000"/>
              </a:spcBef>
              <a:buClr>
                <a:srgbClr val="1D2D4B"/>
              </a:buClr>
              <a:buFont typeface="Wingdings" pitchFamily="2" charset="2"/>
              <a:buChar char="§"/>
            </a:pPr>
            <a:r>
              <a:rPr lang="de-DE" sz="1400" dirty="0">
                <a:solidFill>
                  <a:srgbClr val="1D2D4B"/>
                </a:solidFill>
              </a:rPr>
              <a:t>Vollständige Gesundheitsprüfung </a:t>
            </a:r>
          </a:p>
          <a:p>
            <a:pPr marL="269875" indent="-269875">
              <a:lnSpc>
                <a:spcPct val="90000"/>
              </a:lnSpc>
              <a:spcBef>
                <a:spcPct val="20000"/>
              </a:spcBef>
              <a:buClr>
                <a:srgbClr val="CC6600"/>
              </a:buClr>
              <a:buFont typeface="Wingdings" pitchFamily="2" charset="2"/>
              <a:buChar char="§"/>
            </a:pPr>
            <a:endParaRPr lang="de-DE" sz="1400" dirty="0">
              <a:solidFill>
                <a:srgbClr val="1D2D4B"/>
              </a:solidFill>
            </a:endParaRPr>
          </a:p>
          <a:p>
            <a:pPr marL="269875" indent="-269875">
              <a:lnSpc>
                <a:spcPct val="90000"/>
              </a:lnSpc>
              <a:spcBef>
                <a:spcPct val="20000"/>
              </a:spcBef>
              <a:buClr>
                <a:srgbClr val="CC6600"/>
              </a:buClr>
            </a:pPr>
            <a:endParaRPr lang="de-DE" sz="1100" dirty="0">
              <a:solidFill>
                <a:srgbClr val="1D2D4B"/>
              </a:solidFill>
            </a:endParaRPr>
          </a:p>
          <a:p>
            <a:pPr marL="269875" indent="-269875">
              <a:lnSpc>
                <a:spcPct val="90000"/>
              </a:lnSpc>
              <a:spcBef>
                <a:spcPct val="20000"/>
              </a:spcBef>
              <a:buClr>
                <a:srgbClr val="CC6600"/>
              </a:buClr>
            </a:pPr>
            <a:endParaRPr lang="de-DE" sz="1100" dirty="0">
              <a:solidFill>
                <a:srgbClr val="1D2D4B"/>
              </a:solidFill>
            </a:endParaRPr>
          </a:p>
        </p:txBody>
      </p:sp>
      <p:sp>
        <p:nvSpPr>
          <p:cNvPr id="36" name="Rectangle 7"/>
          <p:cNvSpPr>
            <a:spLocks noChangeArrowheads="1"/>
          </p:cNvSpPr>
          <p:nvPr/>
        </p:nvSpPr>
        <p:spPr bwMode="auto">
          <a:xfrm>
            <a:off x="380670" y="2017678"/>
            <a:ext cx="946391" cy="309958"/>
          </a:xfrm>
          <a:prstGeom prst="rect">
            <a:avLst/>
          </a:prstGeom>
          <a:noFill/>
          <a:ln w="12700" algn="ctr">
            <a:noFill/>
            <a:miter lim="800000"/>
            <a:headEnd/>
            <a:tailEnd/>
          </a:ln>
        </p:spPr>
        <p:txBody>
          <a:bodyPr wrap="none" lIns="90000" tIns="46800" rIns="90000" bIns="46800">
            <a:spAutoFit/>
          </a:bodyPr>
          <a:lstStyle/>
          <a:p>
            <a:r>
              <a:rPr lang="de-DE" sz="1400" b="1" dirty="0">
                <a:solidFill>
                  <a:srgbClr val="1D2D4B"/>
                </a:solidFill>
              </a:rPr>
              <a:t>Situation</a:t>
            </a:r>
          </a:p>
        </p:txBody>
      </p:sp>
      <p:sp>
        <p:nvSpPr>
          <p:cNvPr id="37" name="Rectangle 8"/>
          <p:cNvSpPr>
            <a:spLocks noChangeArrowheads="1"/>
          </p:cNvSpPr>
          <p:nvPr/>
        </p:nvSpPr>
        <p:spPr bwMode="auto">
          <a:xfrm>
            <a:off x="2136645" y="1974134"/>
            <a:ext cx="2880000" cy="1440000"/>
          </a:xfrm>
          <a:prstGeom prst="rect">
            <a:avLst/>
          </a:prstGeom>
          <a:solidFill>
            <a:schemeClr val="accent2">
              <a:lumMod val="20000"/>
              <a:lumOff val="80000"/>
            </a:schemeClr>
          </a:solidFill>
          <a:ln w="6350" cap="rnd" algn="ctr">
            <a:noFill/>
            <a:miter lim="800000"/>
            <a:headEnd/>
            <a:tailEnd/>
          </a:ln>
        </p:spPr>
        <p:txBody>
          <a:bodyPr lIns="90000" tIns="46800" rIns="90000" bIns="46800" anchor="ctr">
            <a:spAutoFit/>
          </a:bodyPr>
          <a:lstStyle/>
          <a:p>
            <a:endParaRPr lang="de-DE" sz="600"/>
          </a:p>
        </p:txBody>
      </p:sp>
      <p:sp>
        <p:nvSpPr>
          <p:cNvPr id="38" name="Rectangle 9"/>
          <p:cNvSpPr>
            <a:spLocks noChangeArrowheads="1"/>
          </p:cNvSpPr>
          <p:nvPr/>
        </p:nvSpPr>
        <p:spPr bwMode="auto">
          <a:xfrm>
            <a:off x="375755" y="3719917"/>
            <a:ext cx="1133942" cy="309958"/>
          </a:xfrm>
          <a:prstGeom prst="rect">
            <a:avLst/>
          </a:prstGeom>
          <a:noFill/>
          <a:ln w="12700" algn="ctr">
            <a:noFill/>
            <a:miter lim="800000"/>
            <a:headEnd/>
            <a:tailEnd/>
          </a:ln>
        </p:spPr>
        <p:txBody>
          <a:bodyPr wrap="none" lIns="90000" tIns="46800" rIns="90000" bIns="46800">
            <a:spAutoFit/>
          </a:bodyPr>
          <a:lstStyle/>
          <a:p>
            <a:r>
              <a:rPr lang="de-DE" sz="1400" b="1" dirty="0">
                <a:solidFill>
                  <a:srgbClr val="1D2D4B"/>
                </a:solidFill>
              </a:rPr>
              <a:t>Leistungen</a:t>
            </a:r>
          </a:p>
        </p:txBody>
      </p:sp>
      <p:sp>
        <p:nvSpPr>
          <p:cNvPr id="39" name="Rectangle 10"/>
          <p:cNvSpPr>
            <a:spLocks noChangeArrowheads="1"/>
          </p:cNvSpPr>
          <p:nvPr/>
        </p:nvSpPr>
        <p:spPr bwMode="auto">
          <a:xfrm>
            <a:off x="376693" y="5318185"/>
            <a:ext cx="1343935" cy="525401"/>
          </a:xfrm>
          <a:prstGeom prst="rect">
            <a:avLst/>
          </a:prstGeom>
          <a:noFill/>
          <a:ln w="12700" algn="ctr">
            <a:noFill/>
            <a:miter lim="800000"/>
            <a:headEnd/>
            <a:tailEnd/>
          </a:ln>
        </p:spPr>
        <p:txBody>
          <a:bodyPr wrap="none" lIns="90000" tIns="46800" rIns="90000" bIns="46800">
            <a:spAutoFit/>
          </a:bodyPr>
          <a:lstStyle/>
          <a:p>
            <a:r>
              <a:rPr lang="de-DE" sz="1400" b="1" dirty="0">
                <a:solidFill>
                  <a:srgbClr val="1D2D4B"/>
                </a:solidFill>
              </a:rPr>
              <a:t>Finanzierung</a:t>
            </a:r>
            <a:r>
              <a:rPr lang="de-DE" sz="1400" b="1" dirty="0" smtClean="0">
                <a:solidFill>
                  <a:srgbClr val="1D2D4B"/>
                </a:solidFill>
              </a:rPr>
              <a:t>/</a:t>
            </a:r>
          </a:p>
          <a:p>
            <a:r>
              <a:rPr lang="de-DE" sz="1400" b="1" dirty="0" smtClean="0">
                <a:solidFill>
                  <a:srgbClr val="1D2D4B"/>
                </a:solidFill>
              </a:rPr>
              <a:t>Konditionen</a:t>
            </a:r>
            <a:endParaRPr lang="de-DE" sz="1400" b="1" dirty="0">
              <a:solidFill>
                <a:srgbClr val="1D2D4B"/>
              </a:solidFill>
            </a:endParaRPr>
          </a:p>
        </p:txBody>
      </p:sp>
      <p:sp>
        <p:nvSpPr>
          <p:cNvPr id="43" name="Rectangle 14"/>
          <p:cNvSpPr>
            <a:spLocks noChangeArrowheads="1"/>
          </p:cNvSpPr>
          <p:nvPr/>
        </p:nvSpPr>
        <p:spPr bwMode="auto">
          <a:xfrm>
            <a:off x="2601783" y="2032777"/>
            <a:ext cx="792162" cy="576000"/>
          </a:xfrm>
          <a:prstGeom prst="rect">
            <a:avLst/>
          </a:prstGeom>
          <a:noFill/>
          <a:ln w="12700" algn="ctr">
            <a:solidFill>
              <a:srgbClr val="C60000"/>
            </a:solidFill>
            <a:prstDash val="dash"/>
            <a:miter lim="800000"/>
            <a:headEnd/>
            <a:tailEnd/>
          </a:ln>
        </p:spPr>
        <p:txBody>
          <a:bodyPr lIns="90000" tIns="46800" rIns="90000" bIns="46800" anchor="ctr">
            <a:spAutoFit/>
          </a:bodyPr>
          <a:lstStyle/>
          <a:p>
            <a:endParaRPr lang="de-DE" sz="600"/>
          </a:p>
        </p:txBody>
      </p:sp>
      <p:sp>
        <p:nvSpPr>
          <p:cNvPr id="45" name="Line 16"/>
          <p:cNvSpPr>
            <a:spLocks noChangeShapeType="1"/>
          </p:cNvSpPr>
          <p:nvPr/>
        </p:nvSpPr>
        <p:spPr bwMode="auto">
          <a:xfrm rot="5400000">
            <a:off x="3615402" y="3887560"/>
            <a:ext cx="0" cy="287337"/>
          </a:xfrm>
          <a:prstGeom prst="line">
            <a:avLst/>
          </a:prstGeom>
          <a:noFill/>
          <a:ln w="38100">
            <a:solidFill>
              <a:srgbClr val="006950"/>
            </a:solidFill>
            <a:round/>
            <a:headEnd/>
            <a:tailEnd type="triangle" w="med" len="med"/>
          </a:ln>
        </p:spPr>
        <p:txBody>
          <a:bodyPr wrap="none" lIns="90000" tIns="46800" rIns="90000" bIns="46800" anchor="ctr">
            <a:spAutoFit/>
          </a:bodyPr>
          <a:lstStyle/>
          <a:p>
            <a:endParaRPr lang="de-DE" sz="600"/>
          </a:p>
        </p:txBody>
      </p:sp>
      <p:sp>
        <p:nvSpPr>
          <p:cNvPr id="46" name="Rectangle 17"/>
          <p:cNvSpPr>
            <a:spLocks noChangeArrowheads="1"/>
          </p:cNvSpPr>
          <p:nvPr/>
        </p:nvSpPr>
        <p:spPr bwMode="auto">
          <a:xfrm>
            <a:off x="3614608" y="2172267"/>
            <a:ext cx="1223962" cy="401637"/>
          </a:xfrm>
          <a:prstGeom prst="rect">
            <a:avLst/>
          </a:prstGeom>
          <a:noFill/>
          <a:ln w="12700" algn="ctr">
            <a:noFill/>
            <a:miter lim="800000"/>
            <a:headEnd/>
            <a:tailEnd/>
          </a:ln>
        </p:spPr>
        <p:txBody>
          <a:bodyPr lIns="90000" tIns="46800" rIns="90000" bIns="46800">
            <a:spAutoFit/>
          </a:bodyPr>
          <a:lstStyle/>
          <a:p>
            <a:r>
              <a:rPr lang="de-DE" sz="1000" dirty="0" smtClean="0">
                <a:solidFill>
                  <a:srgbClr val="1D2D4B"/>
                </a:solidFill>
              </a:rPr>
              <a:t>3.00 </a:t>
            </a:r>
            <a:r>
              <a:rPr lang="de-DE" sz="1000" dirty="0">
                <a:solidFill>
                  <a:srgbClr val="1D2D4B"/>
                </a:solidFill>
              </a:rPr>
              <a:t>€ Brutto-einkommen</a:t>
            </a:r>
          </a:p>
        </p:txBody>
      </p:sp>
      <p:sp>
        <p:nvSpPr>
          <p:cNvPr id="47" name="Rectangle 18"/>
          <p:cNvSpPr>
            <a:spLocks noChangeArrowheads="1"/>
          </p:cNvSpPr>
          <p:nvPr/>
        </p:nvSpPr>
        <p:spPr bwMode="auto">
          <a:xfrm>
            <a:off x="2599398" y="4255476"/>
            <a:ext cx="792163" cy="720000"/>
          </a:xfrm>
          <a:prstGeom prst="rect">
            <a:avLst/>
          </a:prstGeom>
          <a:solidFill>
            <a:schemeClr val="bg2"/>
          </a:solidFill>
          <a:ln w="12700" algn="ctr">
            <a:noFill/>
            <a:miter lim="800000"/>
            <a:headEnd/>
            <a:tailEnd/>
          </a:ln>
        </p:spPr>
        <p:txBody>
          <a:bodyPr lIns="90000" tIns="46800" rIns="90000" bIns="46800" anchor="ctr">
            <a:spAutoFit/>
          </a:bodyPr>
          <a:lstStyle/>
          <a:p>
            <a:endParaRPr lang="de-DE" sz="600"/>
          </a:p>
        </p:txBody>
      </p:sp>
      <p:sp>
        <p:nvSpPr>
          <p:cNvPr id="48" name="Rectangle 19"/>
          <p:cNvSpPr>
            <a:spLocks noChangeArrowheads="1"/>
          </p:cNvSpPr>
          <p:nvPr/>
        </p:nvSpPr>
        <p:spPr bwMode="auto">
          <a:xfrm>
            <a:off x="2600197" y="3646912"/>
            <a:ext cx="792163" cy="576000"/>
          </a:xfrm>
          <a:prstGeom prst="rect">
            <a:avLst/>
          </a:prstGeom>
          <a:noFill/>
          <a:ln w="12700" algn="ctr">
            <a:solidFill>
              <a:srgbClr val="006950"/>
            </a:solidFill>
            <a:prstDash val="dash"/>
            <a:miter lim="800000"/>
            <a:headEnd/>
            <a:tailEnd/>
          </a:ln>
        </p:spPr>
        <p:txBody>
          <a:bodyPr lIns="90000" tIns="46800" rIns="90000" bIns="46800" anchor="ctr">
            <a:spAutoFit/>
          </a:bodyPr>
          <a:lstStyle/>
          <a:p>
            <a:endParaRPr lang="de-DE" sz="600"/>
          </a:p>
        </p:txBody>
      </p:sp>
      <p:sp>
        <p:nvSpPr>
          <p:cNvPr id="49" name="Rectangle 20"/>
          <p:cNvSpPr>
            <a:spLocks noChangeArrowheads="1"/>
          </p:cNvSpPr>
          <p:nvPr/>
        </p:nvSpPr>
        <p:spPr bwMode="auto">
          <a:xfrm>
            <a:off x="2535110" y="4382067"/>
            <a:ext cx="936625" cy="401637"/>
          </a:xfrm>
          <a:prstGeom prst="rect">
            <a:avLst/>
          </a:prstGeom>
          <a:noFill/>
          <a:ln w="12700" algn="ctr">
            <a:noFill/>
            <a:miter lim="800000"/>
            <a:headEnd/>
            <a:tailEnd/>
          </a:ln>
        </p:spPr>
        <p:txBody>
          <a:bodyPr lIns="90000" tIns="46800" rIns="90000" bIns="46800">
            <a:spAutoFit/>
          </a:bodyPr>
          <a:lstStyle/>
          <a:p>
            <a:pPr algn="ctr"/>
            <a:r>
              <a:rPr lang="de-DE" sz="1000" dirty="0">
                <a:solidFill>
                  <a:schemeClr val="bg1"/>
                </a:solidFill>
              </a:rPr>
              <a:t>gesetzliche EM-Rente</a:t>
            </a:r>
          </a:p>
        </p:txBody>
      </p:sp>
      <p:sp>
        <p:nvSpPr>
          <p:cNvPr id="50" name="Rectangle 21"/>
          <p:cNvSpPr>
            <a:spLocks noChangeArrowheads="1"/>
          </p:cNvSpPr>
          <p:nvPr/>
        </p:nvSpPr>
        <p:spPr bwMode="auto">
          <a:xfrm>
            <a:off x="3903533" y="3612788"/>
            <a:ext cx="792162" cy="576000"/>
          </a:xfrm>
          <a:prstGeom prst="rect">
            <a:avLst/>
          </a:prstGeom>
          <a:solidFill>
            <a:srgbClr val="006950"/>
          </a:solidFill>
          <a:ln w="12700" algn="ctr">
            <a:noFill/>
            <a:prstDash val="dash"/>
            <a:miter lim="800000"/>
            <a:headEnd/>
            <a:tailEnd/>
          </a:ln>
        </p:spPr>
        <p:txBody>
          <a:bodyPr lIns="90000" tIns="46800" rIns="90000" bIns="46800" anchor="ctr">
            <a:spAutoFit/>
          </a:bodyPr>
          <a:lstStyle/>
          <a:p>
            <a:endParaRPr lang="de-DE" sz="600"/>
          </a:p>
        </p:txBody>
      </p:sp>
      <p:sp>
        <p:nvSpPr>
          <p:cNvPr id="51" name="Rectangle 22"/>
          <p:cNvSpPr>
            <a:spLocks noChangeArrowheads="1"/>
          </p:cNvSpPr>
          <p:nvPr/>
        </p:nvSpPr>
        <p:spPr bwMode="auto">
          <a:xfrm>
            <a:off x="3906884" y="3642242"/>
            <a:ext cx="842963" cy="402291"/>
          </a:xfrm>
          <a:prstGeom prst="rect">
            <a:avLst/>
          </a:prstGeom>
          <a:noFill/>
          <a:ln w="12700" algn="ctr">
            <a:noFill/>
            <a:miter lim="800000"/>
            <a:headEnd/>
            <a:tailEnd/>
          </a:ln>
        </p:spPr>
        <p:txBody>
          <a:bodyPr lIns="90000" tIns="46800" rIns="90000" bIns="46800">
            <a:spAutoFit/>
          </a:bodyPr>
          <a:lstStyle/>
          <a:p>
            <a:endParaRPr lang="de-DE" sz="1000" dirty="0" smtClean="0">
              <a:solidFill>
                <a:srgbClr val="FFFFFF"/>
              </a:solidFill>
            </a:endParaRPr>
          </a:p>
          <a:p>
            <a:r>
              <a:rPr lang="de-DE" sz="1000" dirty="0" smtClean="0">
                <a:solidFill>
                  <a:srgbClr val="FFFFFF"/>
                </a:solidFill>
              </a:rPr>
              <a:t>BU-Rente</a:t>
            </a:r>
            <a:endParaRPr lang="de-DE" sz="1000" dirty="0">
              <a:solidFill>
                <a:srgbClr val="FFFFFF"/>
              </a:solidFill>
            </a:endParaRPr>
          </a:p>
        </p:txBody>
      </p:sp>
      <p:sp>
        <p:nvSpPr>
          <p:cNvPr id="52" name="Rectangle 23"/>
          <p:cNvSpPr>
            <a:spLocks noChangeArrowheads="1"/>
          </p:cNvSpPr>
          <p:nvPr/>
        </p:nvSpPr>
        <p:spPr bwMode="auto">
          <a:xfrm>
            <a:off x="2563022" y="6005827"/>
            <a:ext cx="576000" cy="576000"/>
          </a:xfrm>
          <a:prstGeom prst="rect">
            <a:avLst/>
          </a:prstGeom>
          <a:solidFill>
            <a:srgbClr val="006950"/>
          </a:solidFill>
          <a:ln w="12700" algn="ctr">
            <a:noFill/>
            <a:miter lim="800000"/>
            <a:headEnd/>
            <a:tailEnd/>
          </a:ln>
        </p:spPr>
        <p:txBody>
          <a:bodyPr wrap="square" lIns="90000" tIns="46800" rIns="90000" bIns="46800" anchor="ctr">
            <a:spAutoFit/>
          </a:bodyPr>
          <a:lstStyle/>
          <a:p>
            <a:endParaRPr lang="de-DE" sz="600"/>
          </a:p>
        </p:txBody>
      </p:sp>
      <p:sp>
        <p:nvSpPr>
          <p:cNvPr id="53" name="Rectangle 24"/>
          <p:cNvSpPr>
            <a:spLocks noChangeArrowheads="1"/>
          </p:cNvSpPr>
          <p:nvPr/>
        </p:nvSpPr>
        <p:spPr bwMode="auto">
          <a:xfrm>
            <a:off x="3864027" y="5696377"/>
            <a:ext cx="576000" cy="900000"/>
          </a:xfrm>
          <a:prstGeom prst="rect">
            <a:avLst/>
          </a:prstGeom>
          <a:solidFill>
            <a:srgbClr val="C0C0C0"/>
          </a:solidFill>
          <a:ln w="12700" algn="ctr">
            <a:noFill/>
            <a:miter lim="800000"/>
            <a:headEnd/>
            <a:tailEnd/>
          </a:ln>
        </p:spPr>
        <p:txBody>
          <a:bodyPr wrap="square" lIns="90000" tIns="46800" rIns="90000" bIns="46800" anchor="ctr">
            <a:spAutoFit/>
          </a:bodyPr>
          <a:lstStyle/>
          <a:p>
            <a:endParaRPr lang="de-DE" sz="600"/>
          </a:p>
        </p:txBody>
      </p:sp>
      <p:sp>
        <p:nvSpPr>
          <p:cNvPr id="54" name="Rectangle 25"/>
          <p:cNvSpPr>
            <a:spLocks noChangeArrowheads="1"/>
          </p:cNvSpPr>
          <p:nvPr/>
        </p:nvSpPr>
        <p:spPr bwMode="auto">
          <a:xfrm>
            <a:off x="3859618" y="5989488"/>
            <a:ext cx="679450" cy="219075"/>
          </a:xfrm>
          <a:prstGeom prst="rect">
            <a:avLst/>
          </a:prstGeom>
          <a:noFill/>
          <a:ln w="12700" algn="ctr">
            <a:noFill/>
            <a:miter lim="800000"/>
            <a:headEnd/>
            <a:tailEnd/>
          </a:ln>
        </p:spPr>
        <p:txBody>
          <a:bodyPr lIns="90000" tIns="46800" rIns="90000" bIns="46800">
            <a:spAutoFit/>
          </a:bodyPr>
          <a:lstStyle/>
          <a:p>
            <a:r>
              <a:rPr lang="de-DE" sz="800" dirty="0">
                <a:solidFill>
                  <a:srgbClr val="1D2D4B"/>
                </a:solidFill>
              </a:rPr>
              <a:t>Beitrag</a:t>
            </a:r>
          </a:p>
        </p:txBody>
      </p:sp>
      <p:sp>
        <p:nvSpPr>
          <p:cNvPr id="55" name="Rectangle 26"/>
          <p:cNvSpPr>
            <a:spLocks noChangeArrowheads="1"/>
          </p:cNvSpPr>
          <p:nvPr/>
        </p:nvSpPr>
        <p:spPr bwMode="auto">
          <a:xfrm>
            <a:off x="2574795" y="6160966"/>
            <a:ext cx="679450" cy="341313"/>
          </a:xfrm>
          <a:prstGeom prst="rect">
            <a:avLst/>
          </a:prstGeom>
          <a:noFill/>
          <a:ln w="12700" algn="ctr">
            <a:noFill/>
            <a:miter lim="800000"/>
            <a:headEnd/>
            <a:tailEnd/>
          </a:ln>
        </p:spPr>
        <p:txBody>
          <a:bodyPr lIns="90000" tIns="46800" rIns="90000" bIns="46800">
            <a:spAutoFit/>
          </a:bodyPr>
          <a:lstStyle/>
          <a:p>
            <a:r>
              <a:rPr lang="de-DE" sz="800" dirty="0">
                <a:solidFill>
                  <a:schemeClr val="bg1"/>
                </a:solidFill>
              </a:rPr>
              <a:t>Netto-aufwand</a:t>
            </a:r>
          </a:p>
        </p:txBody>
      </p:sp>
      <p:sp>
        <p:nvSpPr>
          <p:cNvPr id="56" name="Rectangle 27"/>
          <p:cNvSpPr>
            <a:spLocks noChangeArrowheads="1"/>
          </p:cNvSpPr>
          <p:nvPr/>
        </p:nvSpPr>
        <p:spPr bwMode="auto">
          <a:xfrm>
            <a:off x="2535108" y="5788178"/>
            <a:ext cx="730250" cy="231775"/>
          </a:xfrm>
          <a:prstGeom prst="rect">
            <a:avLst/>
          </a:prstGeom>
          <a:noFill/>
          <a:ln w="12700" algn="ctr">
            <a:noFill/>
            <a:miter lim="800000"/>
            <a:headEnd/>
            <a:tailEnd/>
          </a:ln>
        </p:spPr>
        <p:txBody>
          <a:bodyPr lIns="90000" tIns="46800" rIns="90000" bIns="46800">
            <a:spAutoFit/>
          </a:bodyPr>
          <a:lstStyle/>
          <a:p>
            <a:r>
              <a:rPr lang="de-DE" sz="900" dirty="0">
                <a:solidFill>
                  <a:srgbClr val="006950"/>
                </a:solidFill>
              </a:rPr>
              <a:t>z</a:t>
            </a:r>
            <a:r>
              <a:rPr lang="de-DE" sz="900" dirty="0" smtClean="0">
                <a:solidFill>
                  <a:srgbClr val="006950"/>
                </a:solidFill>
              </a:rPr>
              <a:t>. B</a:t>
            </a:r>
            <a:r>
              <a:rPr lang="de-DE" sz="900" dirty="0">
                <a:solidFill>
                  <a:srgbClr val="006950"/>
                </a:solidFill>
              </a:rPr>
              <a:t>. 50 €</a:t>
            </a:r>
          </a:p>
        </p:txBody>
      </p:sp>
      <p:sp>
        <p:nvSpPr>
          <p:cNvPr id="57" name="Rectangle 28"/>
          <p:cNvSpPr>
            <a:spLocks noChangeArrowheads="1"/>
          </p:cNvSpPr>
          <p:nvPr/>
        </p:nvSpPr>
        <p:spPr bwMode="auto">
          <a:xfrm>
            <a:off x="3863846" y="5302671"/>
            <a:ext cx="576000" cy="186847"/>
          </a:xfrm>
          <a:prstGeom prst="rect">
            <a:avLst/>
          </a:prstGeom>
          <a:solidFill>
            <a:srgbClr val="1D2D4B"/>
          </a:solidFill>
          <a:ln w="12700" algn="ctr">
            <a:noFill/>
            <a:miter lim="800000"/>
            <a:headEnd/>
            <a:tailEnd/>
          </a:ln>
        </p:spPr>
        <p:txBody>
          <a:bodyPr lIns="90000" tIns="46800" rIns="90000" bIns="46800" anchor="ctr">
            <a:spAutoFit/>
          </a:bodyPr>
          <a:lstStyle/>
          <a:p>
            <a:endParaRPr lang="de-DE" sz="600"/>
          </a:p>
        </p:txBody>
      </p:sp>
      <p:sp>
        <p:nvSpPr>
          <p:cNvPr id="58" name="Rectangle 29"/>
          <p:cNvSpPr>
            <a:spLocks noChangeArrowheads="1"/>
          </p:cNvSpPr>
          <p:nvPr/>
        </p:nvSpPr>
        <p:spPr bwMode="auto">
          <a:xfrm>
            <a:off x="3788513" y="5490084"/>
            <a:ext cx="792163" cy="231775"/>
          </a:xfrm>
          <a:prstGeom prst="rect">
            <a:avLst/>
          </a:prstGeom>
          <a:noFill/>
          <a:ln w="12700" algn="ctr">
            <a:noFill/>
            <a:miter lim="800000"/>
            <a:headEnd/>
            <a:tailEnd/>
          </a:ln>
        </p:spPr>
        <p:txBody>
          <a:bodyPr lIns="90000" tIns="46800" rIns="90000" bIns="46800">
            <a:spAutoFit/>
          </a:bodyPr>
          <a:lstStyle/>
          <a:p>
            <a:r>
              <a:rPr lang="de-DE" sz="900" dirty="0" smtClean="0">
                <a:solidFill>
                  <a:srgbClr val="1D2D4B"/>
                </a:solidFill>
              </a:rPr>
              <a:t>z. B. 120 </a:t>
            </a:r>
            <a:r>
              <a:rPr lang="de-DE" sz="900" dirty="0">
                <a:solidFill>
                  <a:srgbClr val="1D2D4B"/>
                </a:solidFill>
              </a:rPr>
              <a:t>€</a:t>
            </a:r>
          </a:p>
        </p:txBody>
      </p:sp>
      <p:sp>
        <p:nvSpPr>
          <p:cNvPr id="59" name="Rectangle 30"/>
          <p:cNvSpPr>
            <a:spLocks noChangeArrowheads="1"/>
          </p:cNvSpPr>
          <p:nvPr/>
        </p:nvSpPr>
        <p:spPr bwMode="auto">
          <a:xfrm>
            <a:off x="3901947" y="5261949"/>
            <a:ext cx="504825" cy="247650"/>
          </a:xfrm>
          <a:prstGeom prst="rect">
            <a:avLst/>
          </a:prstGeom>
          <a:noFill/>
          <a:ln w="12700" algn="ctr">
            <a:noFill/>
            <a:miter lim="800000"/>
            <a:headEnd/>
            <a:tailEnd/>
          </a:ln>
        </p:spPr>
        <p:txBody>
          <a:bodyPr lIns="90000" tIns="46800" rIns="90000" bIns="46800">
            <a:spAutoFit/>
          </a:bodyPr>
          <a:lstStyle/>
          <a:p>
            <a:r>
              <a:rPr lang="de-DE" sz="1000">
                <a:solidFill>
                  <a:srgbClr val="FFFFFF"/>
                </a:solidFill>
              </a:rPr>
              <a:t>pBU</a:t>
            </a:r>
          </a:p>
        </p:txBody>
      </p:sp>
      <p:sp>
        <p:nvSpPr>
          <p:cNvPr id="60" name="Rectangle 31"/>
          <p:cNvSpPr>
            <a:spLocks noChangeArrowheads="1"/>
          </p:cNvSpPr>
          <p:nvPr/>
        </p:nvSpPr>
        <p:spPr bwMode="auto">
          <a:xfrm>
            <a:off x="2566859" y="5301084"/>
            <a:ext cx="576000" cy="186847"/>
          </a:xfrm>
          <a:prstGeom prst="rect">
            <a:avLst/>
          </a:prstGeom>
          <a:solidFill>
            <a:srgbClr val="1D2D4B"/>
          </a:solidFill>
          <a:ln w="12700" algn="ctr">
            <a:noFill/>
            <a:miter lim="800000"/>
            <a:headEnd/>
            <a:tailEnd/>
          </a:ln>
        </p:spPr>
        <p:txBody>
          <a:bodyPr lIns="90000" tIns="46800" rIns="90000" bIns="46800" anchor="ctr">
            <a:spAutoFit/>
          </a:bodyPr>
          <a:lstStyle/>
          <a:p>
            <a:endParaRPr lang="de-DE" sz="600"/>
          </a:p>
        </p:txBody>
      </p:sp>
      <p:sp>
        <p:nvSpPr>
          <p:cNvPr id="61" name="Rectangle 32"/>
          <p:cNvSpPr>
            <a:spLocks noChangeArrowheads="1"/>
          </p:cNvSpPr>
          <p:nvPr/>
        </p:nvSpPr>
        <p:spPr bwMode="auto">
          <a:xfrm>
            <a:off x="2598610" y="5274649"/>
            <a:ext cx="504825" cy="247650"/>
          </a:xfrm>
          <a:prstGeom prst="rect">
            <a:avLst/>
          </a:prstGeom>
          <a:noFill/>
          <a:ln w="12700" algn="ctr">
            <a:noFill/>
            <a:miter lim="800000"/>
            <a:headEnd/>
            <a:tailEnd/>
          </a:ln>
        </p:spPr>
        <p:txBody>
          <a:bodyPr lIns="90000" tIns="46800" rIns="90000" bIns="46800">
            <a:spAutoFit/>
          </a:bodyPr>
          <a:lstStyle/>
          <a:p>
            <a:r>
              <a:rPr lang="de-DE" sz="1000">
                <a:solidFill>
                  <a:srgbClr val="FFFFFF"/>
                </a:solidFill>
              </a:rPr>
              <a:t>bBU</a:t>
            </a:r>
          </a:p>
        </p:txBody>
      </p:sp>
      <p:sp>
        <p:nvSpPr>
          <p:cNvPr id="62" name="Line 33"/>
          <p:cNvSpPr>
            <a:spLocks noChangeShapeType="1"/>
          </p:cNvSpPr>
          <p:nvPr/>
        </p:nvSpPr>
        <p:spPr bwMode="auto">
          <a:xfrm>
            <a:off x="2985958" y="2064858"/>
            <a:ext cx="0" cy="504825"/>
          </a:xfrm>
          <a:prstGeom prst="line">
            <a:avLst/>
          </a:prstGeom>
          <a:noFill/>
          <a:ln w="38100">
            <a:solidFill>
              <a:srgbClr val="C60000"/>
            </a:solidFill>
            <a:round/>
            <a:headEnd/>
            <a:tailEnd type="triangle" w="med" len="med"/>
          </a:ln>
        </p:spPr>
        <p:txBody>
          <a:bodyPr wrap="none" lIns="90000" tIns="46800" rIns="90000" bIns="46800" anchor="ctr">
            <a:spAutoFit/>
          </a:bodyPr>
          <a:lstStyle/>
          <a:p>
            <a:endParaRPr lang="de-DE" sz="600"/>
          </a:p>
        </p:txBody>
      </p:sp>
      <p:sp>
        <p:nvSpPr>
          <p:cNvPr id="42" name="Rectangle 13"/>
          <p:cNvSpPr>
            <a:spLocks noChangeArrowheads="1"/>
          </p:cNvSpPr>
          <p:nvPr/>
        </p:nvSpPr>
        <p:spPr bwMode="auto">
          <a:xfrm>
            <a:off x="2607341" y="2632088"/>
            <a:ext cx="792162" cy="720000"/>
          </a:xfrm>
          <a:prstGeom prst="rect">
            <a:avLst/>
          </a:prstGeom>
          <a:solidFill>
            <a:srgbClr val="1D2D4B"/>
          </a:solidFill>
          <a:ln w="12700" algn="ctr">
            <a:noFill/>
            <a:miter lim="800000"/>
            <a:headEnd/>
            <a:tailEnd/>
          </a:ln>
        </p:spPr>
        <p:txBody>
          <a:bodyPr lIns="90000" tIns="46800" rIns="90000" bIns="46800" anchor="ctr">
            <a:spAutoFit/>
          </a:bodyPr>
          <a:lstStyle/>
          <a:p>
            <a:endParaRPr lang="de-DE" sz="600"/>
          </a:p>
        </p:txBody>
      </p:sp>
      <p:sp>
        <p:nvSpPr>
          <p:cNvPr id="44" name="Rectangle 15"/>
          <p:cNvSpPr>
            <a:spLocks noChangeArrowheads="1"/>
          </p:cNvSpPr>
          <p:nvPr/>
        </p:nvSpPr>
        <p:spPr bwMode="auto">
          <a:xfrm>
            <a:off x="2535108" y="2670312"/>
            <a:ext cx="938212" cy="556179"/>
          </a:xfrm>
          <a:prstGeom prst="rect">
            <a:avLst/>
          </a:prstGeom>
          <a:noFill/>
          <a:ln w="12700" algn="ctr">
            <a:noFill/>
            <a:miter lim="800000"/>
            <a:headEnd/>
            <a:tailEnd/>
          </a:ln>
        </p:spPr>
        <p:txBody>
          <a:bodyPr lIns="90000" tIns="46800" rIns="90000" bIns="46800">
            <a:spAutoFit/>
          </a:bodyPr>
          <a:lstStyle/>
          <a:p>
            <a:pPr algn="ctr"/>
            <a:r>
              <a:rPr lang="de-DE" sz="1000" dirty="0" smtClean="0">
                <a:solidFill>
                  <a:schemeClr val="bg1"/>
                </a:solidFill>
              </a:rPr>
              <a:t>504 </a:t>
            </a:r>
            <a:r>
              <a:rPr lang="de-DE" sz="1000" dirty="0">
                <a:solidFill>
                  <a:schemeClr val="bg1"/>
                </a:solidFill>
              </a:rPr>
              <a:t>€ </a:t>
            </a:r>
            <a:r>
              <a:rPr lang="de-DE" sz="1000" dirty="0" smtClean="0">
                <a:solidFill>
                  <a:schemeClr val="bg1"/>
                </a:solidFill>
              </a:rPr>
              <a:t>gesetzliche </a:t>
            </a:r>
            <a:r>
              <a:rPr lang="de-DE" sz="1000" dirty="0">
                <a:solidFill>
                  <a:schemeClr val="bg1"/>
                </a:solidFill>
              </a:rPr>
              <a:t>EM-Rente</a:t>
            </a:r>
          </a:p>
        </p:txBody>
      </p:sp>
    </p:spTree>
    <p:extLst>
      <p:ext uri="{BB962C8B-B14F-4D97-AF65-F5344CB8AC3E}">
        <p14:creationId xmlns:p14="http://schemas.microsoft.com/office/powerpoint/2010/main" val="3710787570"/>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half" idx="2"/>
          </p:nvPr>
        </p:nvSpPr>
        <p:spPr/>
        <p:txBody>
          <a:bodyPr/>
          <a:lstStyle/>
          <a:p>
            <a:pPr marL="265113" indent="-265113">
              <a:spcBef>
                <a:spcPct val="20000"/>
              </a:spcBef>
              <a:buClr>
                <a:srgbClr val="1D2D4B"/>
              </a:buClr>
              <a:defRPr/>
            </a:pPr>
            <a:r>
              <a:rPr lang="de-DE" sz="1400" kern="0" dirty="0">
                <a:latin typeface="Arial"/>
                <a:ea typeface="ＭＳ Ｐゴシック"/>
              </a:rPr>
              <a:t>Die </a:t>
            </a:r>
            <a:r>
              <a:rPr lang="de-DE" sz="1400" b="1" kern="0" dirty="0">
                <a:latin typeface="Arial"/>
                <a:ea typeface="ＭＳ Ｐゴシック"/>
              </a:rPr>
              <a:t>Beitragszahlung</a:t>
            </a:r>
            <a:r>
              <a:rPr lang="de-DE" sz="1400" kern="0" dirty="0">
                <a:latin typeface="Arial"/>
                <a:ea typeface="ＭＳ Ｐゴシック"/>
              </a:rPr>
              <a:t> zu einer SBU ist – innerhalb der steuerlich zulässigen Grenzen des § 3 Nr. 63 EStG – </a:t>
            </a:r>
            <a:r>
              <a:rPr lang="de-DE" sz="1400" b="1" kern="0" dirty="0" smtClean="0">
                <a:latin typeface="Arial"/>
                <a:ea typeface="ＭＳ Ｐゴシック"/>
              </a:rPr>
              <a:t>steuerfrei</a:t>
            </a:r>
            <a:r>
              <a:rPr lang="de-DE" sz="1400" kern="0" dirty="0" smtClean="0">
                <a:latin typeface="Arial"/>
                <a:ea typeface="ＭＳ Ｐゴシック"/>
              </a:rPr>
              <a:t/>
            </a:r>
            <a:br>
              <a:rPr lang="de-DE" sz="1400" kern="0" dirty="0" smtClean="0">
                <a:latin typeface="Arial"/>
                <a:ea typeface="ＭＳ Ｐゴシック"/>
              </a:rPr>
            </a:br>
            <a:endParaRPr lang="de-DE" sz="1000" kern="0" dirty="0">
              <a:latin typeface="Arial"/>
              <a:ea typeface="ＭＳ Ｐゴシック"/>
            </a:endParaRPr>
          </a:p>
          <a:p>
            <a:pPr marL="265113" indent="-265113">
              <a:spcBef>
                <a:spcPct val="20000"/>
              </a:spcBef>
              <a:buClr>
                <a:srgbClr val="1D2D4B"/>
              </a:buClr>
              <a:defRPr/>
            </a:pPr>
            <a:r>
              <a:rPr lang="de-DE" sz="1400" kern="0" dirty="0">
                <a:latin typeface="Arial"/>
                <a:ea typeface="ＭＳ Ｐゴシック"/>
              </a:rPr>
              <a:t>Aufgrund der Steuerfreiheit in der Beitragsphase sind die </a:t>
            </a:r>
            <a:r>
              <a:rPr lang="de-DE" sz="1400" b="1" kern="0" dirty="0">
                <a:latin typeface="Arial"/>
                <a:ea typeface="ＭＳ Ｐゴシック"/>
              </a:rPr>
              <a:t>Leistungen</a:t>
            </a:r>
            <a:r>
              <a:rPr lang="de-DE" sz="1400" kern="0" dirty="0">
                <a:latin typeface="Arial"/>
                <a:ea typeface="ＭＳ Ｐゴシック"/>
              </a:rPr>
              <a:t>  der SBU aus einer Direktversicherung im Leistungsbezug nach § 22 Nr. 5 Satz 1 EStG </a:t>
            </a:r>
            <a:r>
              <a:rPr lang="de-DE" sz="1400" b="1" kern="0" dirty="0">
                <a:latin typeface="Arial"/>
                <a:ea typeface="ＭＳ Ｐゴシック"/>
              </a:rPr>
              <a:t>voll zu versteuern </a:t>
            </a:r>
            <a:r>
              <a:rPr lang="de-DE" sz="1400" kern="0" dirty="0">
                <a:latin typeface="Arial"/>
                <a:ea typeface="ＭＳ Ｐゴシック"/>
              </a:rPr>
              <a:t>(unter Anrechnung der persönlichen Frei- und Pauschbeträge)</a:t>
            </a:r>
            <a:br>
              <a:rPr lang="de-DE" sz="1400" kern="0" dirty="0">
                <a:latin typeface="Arial"/>
                <a:ea typeface="ＭＳ Ｐゴシック"/>
              </a:rPr>
            </a:br>
            <a:endParaRPr lang="de-DE" sz="1000" kern="0" dirty="0" smtClean="0">
              <a:latin typeface="Arial"/>
              <a:ea typeface="ＭＳ Ｐゴシック"/>
            </a:endParaRPr>
          </a:p>
          <a:p>
            <a:pPr marL="265113" indent="-265113">
              <a:spcBef>
                <a:spcPct val="20000"/>
              </a:spcBef>
              <a:buClr>
                <a:srgbClr val="1D2D4B"/>
              </a:buClr>
              <a:defRPr/>
            </a:pPr>
            <a:r>
              <a:rPr lang="de-DE" sz="1400" kern="0" dirty="0" smtClean="0">
                <a:latin typeface="Arial"/>
                <a:ea typeface="ＭＳ Ｐゴシック"/>
              </a:rPr>
              <a:t>Auch fallen bei der SBU als DV bis zur Beitragshöhe von 4 % der BBG West </a:t>
            </a:r>
            <a:r>
              <a:rPr lang="de-DE" sz="1400" b="1" kern="0" dirty="0" smtClean="0">
                <a:latin typeface="Arial"/>
                <a:ea typeface="ＭＳ Ｐゴシック"/>
              </a:rPr>
              <a:t>keine Sozialversicherungsbeiträge </a:t>
            </a:r>
            <a:r>
              <a:rPr lang="de-DE" sz="1400" kern="0" dirty="0" smtClean="0">
                <a:latin typeface="Arial"/>
                <a:ea typeface="ＭＳ Ｐゴシック"/>
              </a:rPr>
              <a:t>an</a:t>
            </a:r>
          </a:p>
          <a:p>
            <a:pPr marL="265113" indent="-265113">
              <a:spcBef>
                <a:spcPct val="20000"/>
              </a:spcBef>
              <a:buClr>
                <a:srgbClr val="1D2D4B"/>
              </a:buClr>
              <a:defRPr/>
            </a:pPr>
            <a:endParaRPr lang="de-DE" sz="1000" kern="0" dirty="0">
              <a:latin typeface="Arial"/>
              <a:ea typeface="ＭＳ Ｐゴシック"/>
            </a:endParaRPr>
          </a:p>
          <a:p>
            <a:pPr marL="265113" indent="-265113">
              <a:spcBef>
                <a:spcPct val="20000"/>
              </a:spcBef>
              <a:buClr>
                <a:srgbClr val="1D2D4B"/>
              </a:buClr>
              <a:defRPr/>
            </a:pPr>
            <a:r>
              <a:rPr lang="de-DE" sz="1400" kern="0" dirty="0">
                <a:latin typeface="Arial"/>
                <a:ea typeface="ＭＳ Ｐゴシック"/>
              </a:rPr>
              <a:t>Für </a:t>
            </a:r>
            <a:r>
              <a:rPr lang="de-DE" sz="1400" b="1" kern="0" dirty="0" smtClean="0">
                <a:latin typeface="Arial"/>
                <a:ea typeface="ＭＳ Ｐゴシック"/>
              </a:rPr>
              <a:t>Mitglieder </a:t>
            </a:r>
            <a:r>
              <a:rPr lang="de-DE" sz="1400" b="1" kern="0" dirty="0">
                <a:latin typeface="Arial"/>
                <a:ea typeface="ＭＳ Ｐゴシック"/>
              </a:rPr>
              <a:t>der gesetzlichen Krankenversicherung </a:t>
            </a:r>
            <a:r>
              <a:rPr lang="de-DE" sz="1400" kern="0" dirty="0">
                <a:latin typeface="Arial"/>
                <a:ea typeface="ＭＳ Ｐゴシック"/>
              </a:rPr>
              <a:t>besteht bei Leistungen aus der SBU als DV grundsätzlich </a:t>
            </a:r>
            <a:r>
              <a:rPr lang="de-DE" sz="1400" b="1" kern="0" dirty="0">
                <a:latin typeface="Arial"/>
                <a:ea typeface="ＭＳ Ｐゴシック"/>
              </a:rPr>
              <a:t>volle Beitragspflicht in der Kranken- und Pflegeversicherung</a:t>
            </a:r>
          </a:p>
          <a:p>
            <a:endParaRPr lang="de-DE" sz="1400" dirty="0"/>
          </a:p>
        </p:txBody>
      </p:sp>
      <p:sp>
        <p:nvSpPr>
          <p:cNvPr id="2" name="Foliennummernplatzhalter 1"/>
          <p:cNvSpPr>
            <a:spLocks noGrp="1"/>
          </p:cNvSpPr>
          <p:nvPr>
            <p:ph type="sldNum" sz="quarter" idx="4"/>
          </p:nvPr>
        </p:nvSpPr>
        <p:spPr/>
        <p:txBody>
          <a:bodyPr/>
          <a:lstStyle/>
          <a:p>
            <a:fld id="{EA952CFE-AF4B-4BE9-B2E2-E1420D3F9B32}" type="slidenum">
              <a:rPr lang="de-DE" smtClean="0"/>
              <a:pPr/>
              <a:t>149</a:t>
            </a:fld>
            <a:endParaRPr lang="de-DE" dirty="0"/>
          </a:p>
        </p:txBody>
      </p:sp>
      <p:sp>
        <p:nvSpPr>
          <p:cNvPr id="6" name="Textplatzhalter 5"/>
          <p:cNvSpPr>
            <a:spLocks noGrp="1"/>
          </p:cNvSpPr>
          <p:nvPr>
            <p:ph type="body" sz="quarter" idx="10"/>
          </p:nvPr>
        </p:nvSpPr>
        <p:spPr/>
        <p:txBody>
          <a:bodyPr/>
          <a:lstStyle/>
          <a:p>
            <a:r>
              <a:rPr lang="de-DE" dirty="0"/>
              <a:t>Steuer- und sozialversicherungsrechtliche Behandlung einer </a:t>
            </a:r>
            <a:r>
              <a:rPr lang="de-DE" dirty="0">
                <a:solidFill>
                  <a:srgbClr val="FF0000"/>
                </a:solidFill>
              </a:rPr>
              <a:t>SBU </a:t>
            </a:r>
            <a:r>
              <a:rPr lang="de-DE" dirty="0"/>
              <a:t>als DV</a:t>
            </a:r>
          </a:p>
          <a:p>
            <a:endParaRPr lang="de-DE" dirty="0"/>
          </a:p>
        </p:txBody>
      </p:sp>
      <p:sp>
        <p:nvSpPr>
          <p:cNvPr id="3" name="Titel 2"/>
          <p:cNvSpPr>
            <a:spLocks noGrp="1"/>
          </p:cNvSpPr>
          <p:nvPr>
            <p:ph type="title"/>
          </p:nvPr>
        </p:nvSpPr>
        <p:spPr>
          <a:xfrm>
            <a:off x="364220" y="205103"/>
            <a:ext cx="10314206" cy="1325563"/>
          </a:xfrm>
        </p:spPr>
        <p:txBody>
          <a:bodyPr/>
          <a:lstStyle/>
          <a:p>
            <a:r>
              <a:rPr lang="de-DE" dirty="0" smtClean="0">
                <a:solidFill>
                  <a:srgbClr val="FF0000"/>
                </a:solidFill>
              </a:rPr>
              <a:t>SELBSTSTÄNDIGE</a:t>
            </a:r>
            <a:r>
              <a:rPr lang="de-DE" dirty="0" smtClean="0"/>
              <a:t> </a:t>
            </a:r>
            <a:r>
              <a:rPr lang="de-DE" dirty="0" smtClean="0">
                <a:solidFill>
                  <a:schemeClr val="tx2"/>
                </a:solidFill>
              </a:rPr>
              <a:t>BERUFSUNFÄHIGKEITSVORSORGE (SBU) </a:t>
            </a:r>
            <a:br>
              <a:rPr lang="de-DE" dirty="0" smtClean="0">
                <a:solidFill>
                  <a:schemeClr val="tx2"/>
                </a:solidFill>
              </a:rPr>
            </a:br>
            <a:r>
              <a:rPr lang="de-DE" dirty="0" smtClean="0">
                <a:solidFill>
                  <a:schemeClr val="tx2"/>
                </a:solidFill>
              </a:rPr>
              <a:t>ALS DIREKTVERSICHERUNG</a:t>
            </a:r>
            <a:endParaRPr lang="de-DE" dirty="0">
              <a:solidFill>
                <a:schemeClr val="tx2"/>
              </a:solidFill>
            </a:endParaRPr>
          </a:p>
        </p:txBody>
      </p:sp>
      <p:sp>
        <p:nvSpPr>
          <p:cNvPr id="7" name="AutoShape 23"/>
          <p:cNvSpPr>
            <a:spLocks noChangeArrowheads="1"/>
          </p:cNvSpPr>
          <p:nvPr/>
        </p:nvSpPr>
        <p:spPr bwMode="auto">
          <a:xfrm flipV="1">
            <a:off x="2940385" y="4263163"/>
            <a:ext cx="6327775" cy="585471"/>
          </a:xfrm>
          <a:prstGeom prst="triangle">
            <a:avLst>
              <a:gd name="adj" fmla="val 50000"/>
            </a:avLst>
          </a:prstGeom>
          <a:solidFill>
            <a:srgbClr val="137C9B"/>
          </a:solidFill>
          <a:ln w="9525">
            <a:noFill/>
            <a:miter lim="800000"/>
            <a:headEnd/>
            <a:tailEnd/>
          </a:ln>
        </p:spPr>
        <p:txBody>
          <a:bodyPr wrap="none" anchor="ctr"/>
          <a:lstStyle/>
          <a:p>
            <a:endParaRPr lang="de-DE" sz="1400">
              <a:solidFill>
                <a:srgbClr val="137C9B"/>
              </a:solidFill>
            </a:endParaRPr>
          </a:p>
        </p:txBody>
      </p:sp>
      <p:sp>
        <p:nvSpPr>
          <p:cNvPr id="8" name="Rechteck 7"/>
          <p:cNvSpPr>
            <a:spLocks noChangeArrowheads="1"/>
          </p:cNvSpPr>
          <p:nvPr/>
        </p:nvSpPr>
        <p:spPr bwMode="auto">
          <a:xfrm>
            <a:off x="479425" y="4938813"/>
            <a:ext cx="11233150" cy="1200329"/>
          </a:xfrm>
          <a:prstGeom prst="rect">
            <a:avLst/>
          </a:prstGeom>
          <a:noFill/>
          <a:ln w="9525">
            <a:noFill/>
            <a:miter lim="800000"/>
            <a:headEnd/>
            <a:tailEnd/>
          </a:ln>
        </p:spPr>
        <p:txBody>
          <a:bodyPr wrap="square">
            <a:spAutoFit/>
          </a:bodyPr>
          <a:lstStyle/>
          <a:p>
            <a:pPr algn="ctr"/>
            <a:r>
              <a:rPr lang="de-DE" dirty="0">
                <a:solidFill>
                  <a:schemeClr val="accent1"/>
                </a:solidFill>
              </a:rPr>
              <a:t>Vorhandene Auszahlungs-Restriktionen steuer- und sozialversicherungsrechtlicher Natur werden durch die Möglichkeiten der </a:t>
            </a:r>
            <a:r>
              <a:rPr lang="de-DE" b="1" dirty="0">
                <a:solidFill>
                  <a:schemeClr val="accent1"/>
                </a:solidFill>
              </a:rPr>
              <a:t>steuerfreien Einzahlung</a:t>
            </a:r>
            <a:r>
              <a:rPr lang="de-DE" dirty="0">
                <a:solidFill>
                  <a:schemeClr val="accent1"/>
                </a:solidFill>
              </a:rPr>
              <a:t>, der Nutzung </a:t>
            </a:r>
            <a:r>
              <a:rPr lang="de-DE" b="1" dirty="0">
                <a:solidFill>
                  <a:schemeClr val="accent1"/>
                </a:solidFill>
              </a:rPr>
              <a:t>günstiger Kollektivtarife</a:t>
            </a:r>
            <a:r>
              <a:rPr lang="de-DE" dirty="0">
                <a:solidFill>
                  <a:schemeClr val="accent1"/>
                </a:solidFill>
              </a:rPr>
              <a:t> und </a:t>
            </a:r>
            <a:r>
              <a:rPr lang="de-DE" b="1" dirty="0">
                <a:solidFill>
                  <a:schemeClr val="accent1"/>
                </a:solidFill>
              </a:rPr>
              <a:t>vereinfachter Gesundheitsprüfung </a:t>
            </a:r>
            <a:r>
              <a:rPr lang="de-DE" dirty="0">
                <a:solidFill>
                  <a:schemeClr val="accent1"/>
                </a:solidFill>
              </a:rPr>
              <a:t>oftmals mehr als ausgeglichen! Eine gewünschte 100%ige „Brutto-/Netto-BU-Rente“ sollte im Vorfeld u.U. Berücksichtigung finden! </a:t>
            </a:r>
          </a:p>
        </p:txBody>
      </p:sp>
    </p:spTree>
    <p:extLst>
      <p:ext uri="{BB962C8B-B14F-4D97-AF65-F5344CB8AC3E}">
        <p14:creationId xmlns:p14="http://schemas.microsoft.com/office/powerpoint/2010/main" val="28533429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15</a:t>
            </a:fld>
            <a:endParaRPr lang="de-DE" dirty="0"/>
          </a:p>
        </p:txBody>
      </p:sp>
      <p:sp>
        <p:nvSpPr>
          <p:cNvPr id="5" name="Titel 4"/>
          <p:cNvSpPr>
            <a:spLocks noGrp="1"/>
          </p:cNvSpPr>
          <p:nvPr>
            <p:ph type="title"/>
          </p:nvPr>
        </p:nvSpPr>
        <p:spPr/>
        <p:txBody>
          <a:bodyPr/>
          <a:lstStyle/>
          <a:p>
            <a:r>
              <a:rPr lang="de-DE" dirty="0" smtClean="0"/>
              <a:t>UNSERE ZIELGRUPPEN UND KOMPETENZEN</a:t>
            </a:r>
            <a:endParaRPr lang="de-DE" dirty="0"/>
          </a:p>
        </p:txBody>
      </p:sp>
      <p:pic>
        <p:nvPicPr>
          <p:cNvPr id="6" name="Grafik 5"/>
          <p:cNvPicPr>
            <a:picLocks noChangeAspect="1"/>
          </p:cNvPicPr>
          <p:nvPr/>
        </p:nvPicPr>
        <p:blipFill rotWithShape="1">
          <a:blip r:embed="rId2" cstate="print">
            <a:extLst>
              <a:ext uri="{28A0092B-C50C-407E-A947-70E740481C1C}">
                <a14:useLocalDpi xmlns:a14="http://schemas.microsoft.com/office/drawing/2010/main" val="0"/>
              </a:ext>
            </a:extLst>
          </a:blip>
          <a:srcRect b="17245"/>
          <a:stretch/>
        </p:blipFill>
        <p:spPr>
          <a:xfrm>
            <a:off x="1053663" y="2366716"/>
            <a:ext cx="10130282" cy="3704265"/>
          </a:xfrm>
          <a:prstGeom prst="rect">
            <a:avLst/>
          </a:prstGeom>
        </p:spPr>
      </p:pic>
    </p:spTree>
    <p:extLst>
      <p:ext uri="{BB962C8B-B14F-4D97-AF65-F5344CB8AC3E}">
        <p14:creationId xmlns:p14="http://schemas.microsoft.com/office/powerpoint/2010/main" val="2475369585"/>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150</a:t>
            </a:fld>
            <a:endParaRPr lang="de-DE" dirty="0"/>
          </a:p>
        </p:txBody>
      </p:sp>
      <p:sp>
        <p:nvSpPr>
          <p:cNvPr id="6" name="Titel 5"/>
          <p:cNvSpPr>
            <a:spLocks noGrp="1"/>
          </p:cNvSpPr>
          <p:nvPr>
            <p:ph type="title"/>
          </p:nvPr>
        </p:nvSpPr>
        <p:spPr/>
        <p:txBody>
          <a:bodyPr/>
          <a:lstStyle/>
          <a:p>
            <a:r>
              <a:rPr lang="de-DE" dirty="0" smtClean="0"/>
              <a:t>EINE NORMALE GESUNDHEITSPRÜFUNG IN DER BERUFSUNFÄHIGKEITSVERSICHERUNG</a:t>
            </a:r>
            <a:endParaRPr lang="de-DE" dirty="0"/>
          </a:p>
        </p:txBody>
      </p:sp>
      <p:pic>
        <p:nvPicPr>
          <p:cNvPr id="5" name="Picture 2"/>
          <p:cNvPicPr>
            <a:picLocks noChangeAspect="1" noChangeArrowheads="1"/>
          </p:cNvPicPr>
          <p:nvPr/>
        </p:nvPicPr>
        <p:blipFill>
          <a:blip r:embed="rId2" cstate="print"/>
          <a:srcRect/>
          <a:stretch>
            <a:fillRect/>
          </a:stretch>
        </p:blipFill>
        <p:spPr bwMode="auto">
          <a:xfrm>
            <a:off x="3115920" y="1541682"/>
            <a:ext cx="5220272" cy="5175599"/>
          </a:xfrm>
          <a:prstGeom prst="rect">
            <a:avLst/>
          </a:prstGeom>
          <a:ln>
            <a:noFill/>
          </a:ln>
          <a:effectLst>
            <a:outerShdw blurRad="292100" dist="139700" dir="2700000" algn="tl" rotWithShape="0">
              <a:srgbClr val="333333">
                <a:alpha val="65000"/>
              </a:srgbClr>
            </a:outerShdw>
          </a:effectLst>
        </p:spPr>
      </p:pic>
      <p:sp>
        <p:nvSpPr>
          <p:cNvPr id="7" name="Textfeld 6"/>
          <p:cNvSpPr txBox="1"/>
          <p:nvPr/>
        </p:nvSpPr>
        <p:spPr>
          <a:xfrm>
            <a:off x="9312307" y="2538288"/>
            <a:ext cx="864096" cy="2646878"/>
          </a:xfrm>
          <a:prstGeom prst="rect">
            <a:avLst/>
          </a:prstGeom>
          <a:noFill/>
        </p:spPr>
        <p:txBody>
          <a:bodyPr wrap="square" rtlCol="0">
            <a:spAutoFit/>
          </a:bodyPr>
          <a:lstStyle/>
          <a:p>
            <a:pPr algn="ctr"/>
            <a:r>
              <a:rPr lang="de-DE" sz="16600" b="1" dirty="0">
                <a:solidFill>
                  <a:srgbClr val="1D2D4B"/>
                </a:solidFill>
              </a:rPr>
              <a:t>?</a:t>
            </a:r>
          </a:p>
        </p:txBody>
      </p:sp>
    </p:spTree>
    <p:extLst>
      <p:ext uri="{BB962C8B-B14F-4D97-AF65-F5344CB8AC3E}">
        <p14:creationId xmlns:p14="http://schemas.microsoft.com/office/powerpoint/2010/main" val="3750961159"/>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151</a:t>
            </a:fld>
            <a:endParaRPr lang="de-DE" dirty="0"/>
          </a:p>
        </p:txBody>
      </p:sp>
      <p:sp>
        <p:nvSpPr>
          <p:cNvPr id="3" name="Textplatzhalter 2"/>
          <p:cNvSpPr>
            <a:spLocks noGrp="1"/>
          </p:cNvSpPr>
          <p:nvPr>
            <p:ph type="body" sz="half" idx="2"/>
          </p:nvPr>
        </p:nvSpPr>
        <p:spPr/>
        <p:txBody>
          <a:bodyPr/>
          <a:lstStyle/>
          <a:p>
            <a:r>
              <a:rPr lang="de-DE" b="1" dirty="0"/>
              <a:t>Bis ca. </a:t>
            </a:r>
            <a:r>
              <a:rPr lang="de-DE" b="1" dirty="0" smtClean="0"/>
              <a:t>3.250 € </a:t>
            </a:r>
            <a:r>
              <a:rPr lang="de-DE" b="1" dirty="0"/>
              <a:t>Absicherung bei Berufsunfähigkeit mit den folgenden Fragen:</a:t>
            </a:r>
          </a:p>
          <a:p>
            <a:endParaRPr lang="de-DE" dirty="0"/>
          </a:p>
        </p:txBody>
      </p:sp>
      <p:sp>
        <p:nvSpPr>
          <p:cNvPr id="6" name="Titel 5"/>
          <p:cNvSpPr>
            <a:spLocks noGrp="1"/>
          </p:cNvSpPr>
          <p:nvPr>
            <p:ph type="title"/>
          </p:nvPr>
        </p:nvSpPr>
        <p:spPr>
          <a:xfrm>
            <a:off x="365475" y="214678"/>
            <a:ext cx="10270775" cy="1325563"/>
          </a:xfrm>
        </p:spPr>
        <p:txBody>
          <a:bodyPr/>
          <a:lstStyle/>
          <a:p>
            <a:r>
              <a:rPr lang="de-DE" dirty="0" smtClean="0"/>
              <a:t>ABSICHERUNG BEI BERUFSUNFÄHIGKEIT </a:t>
            </a:r>
            <a:br>
              <a:rPr lang="de-DE" dirty="0" smtClean="0"/>
            </a:br>
            <a:r>
              <a:rPr lang="de-DE" dirty="0" smtClean="0">
                <a:solidFill>
                  <a:srgbClr val="FF0000"/>
                </a:solidFill>
              </a:rPr>
              <a:t>ACHTUNG: ANGABEN AUS DEM JEWEILIGEN VERHANDELTEN BU-KONZEPT VERWENDEN</a:t>
            </a:r>
            <a:endParaRPr lang="de-DE" dirty="0"/>
          </a:p>
        </p:txBody>
      </p:sp>
      <p:pic>
        <p:nvPicPr>
          <p:cNvPr id="7" name="Grafik 6"/>
          <p:cNvPicPr>
            <a:picLocks noChangeAspect="1"/>
          </p:cNvPicPr>
          <p:nvPr/>
        </p:nvPicPr>
        <p:blipFill>
          <a:blip r:embed="rId2"/>
          <a:stretch>
            <a:fillRect/>
          </a:stretch>
        </p:blipFill>
        <p:spPr>
          <a:xfrm>
            <a:off x="258352" y="2780727"/>
            <a:ext cx="10891938" cy="2089853"/>
          </a:xfrm>
          <a:prstGeom prst="rect">
            <a:avLst/>
          </a:prstGeom>
        </p:spPr>
      </p:pic>
    </p:spTree>
    <p:extLst>
      <p:ext uri="{BB962C8B-B14F-4D97-AF65-F5344CB8AC3E}">
        <p14:creationId xmlns:p14="http://schemas.microsoft.com/office/powerpoint/2010/main" val="4224291047"/>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echteck 57"/>
          <p:cNvSpPr/>
          <p:nvPr/>
        </p:nvSpPr>
        <p:spPr>
          <a:xfrm>
            <a:off x="364220" y="3930855"/>
            <a:ext cx="10965631" cy="2662602"/>
          </a:xfrm>
          <a:prstGeom prst="rect">
            <a:avLst/>
          </a:prstGeom>
          <a:solidFill>
            <a:srgbClr val="F2F2F2"/>
          </a:solid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Foliennummernplatzhalter 1"/>
          <p:cNvSpPr>
            <a:spLocks noGrp="1"/>
          </p:cNvSpPr>
          <p:nvPr>
            <p:ph type="sldNum" sz="quarter" idx="4"/>
          </p:nvPr>
        </p:nvSpPr>
        <p:spPr/>
        <p:txBody>
          <a:bodyPr/>
          <a:lstStyle/>
          <a:p>
            <a:fld id="{0DB11324-E0A8-4199-978D-02885A0D0942}" type="slidenum">
              <a:rPr lang="de-DE" smtClean="0"/>
              <a:t>152</a:t>
            </a:fld>
            <a:endParaRPr lang="de-DE"/>
          </a:p>
        </p:txBody>
      </p:sp>
      <p:sp>
        <p:nvSpPr>
          <p:cNvPr id="8" name="Titel 7"/>
          <p:cNvSpPr>
            <a:spLocks noGrp="1"/>
          </p:cNvSpPr>
          <p:nvPr>
            <p:ph type="title"/>
          </p:nvPr>
        </p:nvSpPr>
        <p:spPr>
          <a:xfrm>
            <a:off x="364220" y="202563"/>
            <a:ext cx="10314206" cy="1325563"/>
          </a:xfrm>
        </p:spPr>
        <p:txBody>
          <a:bodyPr/>
          <a:lstStyle/>
          <a:p>
            <a:r>
              <a:rPr lang="de-DE" dirty="0" smtClean="0"/>
              <a:t>ARBEITGEBERATTRAKTIVITÄT </a:t>
            </a:r>
            <a:r>
              <a:rPr lang="de-DE" dirty="0"/>
              <a:t>BETRIEBLICHE VERSORGUNG </a:t>
            </a:r>
            <a:r>
              <a:rPr lang="de-DE" dirty="0" smtClean="0"/>
              <a:t>BERUFSUNFÄHIGKEITSVORSORGE</a:t>
            </a:r>
            <a:endParaRPr lang="de-DE" dirty="0"/>
          </a:p>
        </p:txBody>
      </p:sp>
      <p:sp>
        <p:nvSpPr>
          <p:cNvPr id="9" name="Textplatzhalter 8"/>
          <p:cNvSpPr>
            <a:spLocks noGrp="1"/>
          </p:cNvSpPr>
          <p:nvPr>
            <p:ph type="body" sz="quarter" idx="10"/>
          </p:nvPr>
        </p:nvSpPr>
        <p:spPr/>
        <p:txBody>
          <a:bodyPr/>
          <a:lstStyle/>
          <a:p>
            <a:r>
              <a:rPr lang="de-DE" dirty="0"/>
              <a:t>Gesetzliche Rentenversicherung </a:t>
            </a:r>
          </a:p>
        </p:txBody>
      </p:sp>
      <p:sp>
        <p:nvSpPr>
          <p:cNvPr id="13" name="Textplatzhalter 12"/>
          <p:cNvSpPr>
            <a:spLocks noGrp="1"/>
          </p:cNvSpPr>
          <p:nvPr>
            <p:ph type="body" sz="half" idx="12"/>
          </p:nvPr>
        </p:nvSpPr>
        <p:spPr>
          <a:xfrm>
            <a:off x="369358" y="2591631"/>
            <a:ext cx="11343218" cy="4001826"/>
          </a:xfrm>
        </p:spPr>
        <p:txBody>
          <a:bodyPr/>
          <a:lstStyle/>
          <a:p>
            <a:r>
              <a:rPr lang="de-DE" dirty="0"/>
              <a:t>Mehr als 57 % der Antragsteller bei der gesetzlichen Rentenversicherung werden ohne Leistung abgelehnt (2 % bei der privaten Berufsunfähigkeitsversicherung</a:t>
            </a:r>
            <a:r>
              <a:rPr lang="de-DE" dirty="0" smtClean="0"/>
              <a:t>).</a:t>
            </a:r>
          </a:p>
          <a:p>
            <a:r>
              <a:rPr lang="de-DE" b="1" dirty="0"/>
              <a:t>Ca.</a:t>
            </a:r>
            <a:r>
              <a:rPr lang="de-DE" dirty="0"/>
              <a:t> </a:t>
            </a:r>
            <a:r>
              <a:rPr lang="de-DE" b="1" dirty="0"/>
              <a:t>83 % der Bevölkerung </a:t>
            </a:r>
            <a:r>
              <a:rPr lang="de-DE" dirty="0"/>
              <a:t>haben keine Berufsunfähigkeitsvorsorge. </a:t>
            </a:r>
            <a:r>
              <a:rPr lang="de-DE" b="1" dirty="0"/>
              <a:t>25 % der Angestellten </a:t>
            </a:r>
            <a:r>
              <a:rPr lang="de-DE" dirty="0"/>
              <a:t>scheiden wegen Krankheit bzw. Unfall frühzeitig aus dem Berufsleben </a:t>
            </a:r>
            <a:r>
              <a:rPr lang="de-DE" dirty="0" smtClean="0"/>
              <a:t>aus.</a:t>
            </a:r>
          </a:p>
          <a:p>
            <a:pPr marL="0" indent="0">
              <a:buNone/>
            </a:pPr>
            <a:endParaRPr lang="de-DE" sz="1050" dirty="0"/>
          </a:p>
          <a:p>
            <a:pPr marL="0" indent="0">
              <a:buNone/>
            </a:pPr>
            <a:endParaRPr lang="de-DE" sz="1050" dirty="0" smtClean="0"/>
          </a:p>
          <a:p>
            <a:pPr marL="0" indent="0">
              <a:buNone/>
            </a:pPr>
            <a:r>
              <a:rPr lang="de-DE" sz="1050" dirty="0" smtClean="0"/>
              <a:t>Ihrem Antrag auf Rente wegen verminderter Erwerbsfähigkeit kann nicht entsprochen werden.</a:t>
            </a:r>
          </a:p>
          <a:p>
            <a:pPr marL="0" indent="0">
              <a:buNone/>
            </a:pPr>
            <a:endParaRPr lang="de-DE" sz="1050" b="1" dirty="0" smtClean="0"/>
          </a:p>
          <a:p>
            <a:pPr marL="0" indent="0">
              <a:buNone/>
            </a:pPr>
            <a:r>
              <a:rPr lang="de-DE" sz="1050" b="1" dirty="0" smtClean="0"/>
              <a:t>Begründung</a:t>
            </a:r>
            <a:endParaRPr lang="de-DE" sz="1050" b="1" dirty="0"/>
          </a:p>
          <a:p>
            <a:pPr marL="0" indent="0">
              <a:buNone/>
            </a:pPr>
            <a:endParaRPr lang="de-DE" sz="1050" b="1" dirty="0" smtClean="0"/>
          </a:p>
          <a:p>
            <a:pPr marL="0" indent="0">
              <a:buNone/>
            </a:pPr>
            <a:r>
              <a:rPr lang="de-DE" sz="1050" dirty="0" smtClean="0"/>
              <a:t>Sie </a:t>
            </a:r>
            <a:r>
              <a:rPr lang="de-DE" sz="1050" dirty="0"/>
              <a:t>sind weder teilweise noch voll erwerbsgemindert. Ihr Leistungsvermögen ist zwar aufgrund der </a:t>
            </a:r>
            <a:r>
              <a:rPr lang="de-DE" sz="1050" dirty="0" smtClean="0"/>
              <a:t>folgenden </a:t>
            </a:r>
            <a:r>
              <a:rPr lang="de-DE" sz="1050" dirty="0"/>
              <a:t>gesundheitlichen Einschränkungen</a:t>
            </a:r>
          </a:p>
          <a:p>
            <a:pPr lvl="1"/>
            <a:r>
              <a:rPr lang="de-DE" sz="1050" dirty="0" smtClean="0">
                <a:solidFill>
                  <a:srgbClr val="1D2D4B"/>
                </a:solidFill>
              </a:rPr>
              <a:t>	-  </a:t>
            </a:r>
            <a:r>
              <a:rPr lang="de-DE" sz="1050" dirty="0">
                <a:solidFill>
                  <a:srgbClr val="1D2D4B"/>
                </a:solidFill>
              </a:rPr>
              <a:t>durch Ersatzprothese versorgter </a:t>
            </a:r>
            <a:r>
              <a:rPr lang="de-DE" sz="1050" dirty="0" err="1">
                <a:solidFill>
                  <a:srgbClr val="1D2D4B"/>
                </a:solidFill>
              </a:rPr>
              <a:t>Aortenklappenfehler</a:t>
            </a:r>
            <a:r>
              <a:rPr lang="de-DE" sz="1050" dirty="0">
                <a:solidFill>
                  <a:srgbClr val="1D2D4B"/>
                </a:solidFill>
              </a:rPr>
              <a:t> (künstlich Herzklappe</a:t>
            </a:r>
            <a:r>
              <a:rPr lang="de-DE" sz="1050" dirty="0" smtClean="0">
                <a:solidFill>
                  <a:srgbClr val="1D2D4B"/>
                </a:solidFill>
              </a:rPr>
              <a:t>)</a:t>
            </a:r>
          </a:p>
          <a:p>
            <a:pPr lvl="1"/>
            <a:r>
              <a:rPr lang="de-DE" sz="1050" dirty="0">
                <a:solidFill>
                  <a:srgbClr val="1D2D4B"/>
                </a:solidFill>
              </a:rPr>
              <a:t> </a:t>
            </a:r>
            <a:r>
              <a:rPr lang="de-DE" sz="1050" dirty="0" smtClean="0">
                <a:solidFill>
                  <a:srgbClr val="1D2D4B"/>
                </a:solidFill>
              </a:rPr>
              <a:t>	-  </a:t>
            </a:r>
            <a:r>
              <a:rPr lang="de-DE" sz="1050" dirty="0">
                <a:solidFill>
                  <a:srgbClr val="1D2D4B"/>
                </a:solidFill>
              </a:rPr>
              <a:t>durch Bypass versorgte </a:t>
            </a:r>
            <a:r>
              <a:rPr lang="de-DE" sz="1050" dirty="0" err="1">
                <a:solidFill>
                  <a:srgbClr val="1D2D4B"/>
                </a:solidFill>
              </a:rPr>
              <a:t>coronare</a:t>
            </a:r>
            <a:r>
              <a:rPr lang="de-DE" sz="1050" dirty="0">
                <a:solidFill>
                  <a:srgbClr val="1D2D4B"/>
                </a:solidFill>
              </a:rPr>
              <a:t> </a:t>
            </a:r>
            <a:r>
              <a:rPr lang="de-DE" sz="1050" dirty="0" smtClean="0">
                <a:solidFill>
                  <a:srgbClr val="1D2D4B"/>
                </a:solidFill>
              </a:rPr>
              <a:t>Herzerkrankung</a:t>
            </a:r>
          </a:p>
          <a:p>
            <a:pPr lvl="1"/>
            <a:r>
              <a:rPr lang="de-DE" sz="1050" dirty="0">
                <a:solidFill>
                  <a:srgbClr val="1D2D4B"/>
                </a:solidFill>
              </a:rPr>
              <a:t> </a:t>
            </a:r>
            <a:r>
              <a:rPr lang="de-DE" sz="1050" dirty="0" smtClean="0">
                <a:solidFill>
                  <a:srgbClr val="1D2D4B"/>
                </a:solidFill>
              </a:rPr>
              <a:t>	-  </a:t>
            </a:r>
            <a:r>
              <a:rPr lang="de-DE" sz="1050" dirty="0">
                <a:solidFill>
                  <a:srgbClr val="1D2D4B"/>
                </a:solidFill>
              </a:rPr>
              <a:t>medikamentös gut eingestellter </a:t>
            </a:r>
            <a:r>
              <a:rPr lang="de-DE" sz="1050" dirty="0" smtClean="0">
                <a:solidFill>
                  <a:srgbClr val="1D2D4B"/>
                </a:solidFill>
              </a:rPr>
              <a:t>Bluthochdruck</a:t>
            </a:r>
          </a:p>
          <a:p>
            <a:pPr lvl="1"/>
            <a:r>
              <a:rPr lang="de-DE" sz="1050" dirty="0" smtClean="0">
                <a:solidFill>
                  <a:srgbClr val="1D2D4B"/>
                </a:solidFill>
              </a:rPr>
              <a:t>	-  </a:t>
            </a:r>
            <a:r>
              <a:rPr lang="de-DE" sz="1050" dirty="0">
                <a:solidFill>
                  <a:srgbClr val="1D2D4B"/>
                </a:solidFill>
              </a:rPr>
              <a:t>depressive Verstimmung mit </a:t>
            </a:r>
            <a:r>
              <a:rPr lang="de-DE" sz="1050" dirty="0" smtClean="0">
                <a:solidFill>
                  <a:srgbClr val="1D2D4B"/>
                </a:solidFill>
              </a:rPr>
              <a:t>Angststörungen</a:t>
            </a:r>
          </a:p>
          <a:p>
            <a:pPr lvl="1"/>
            <a:r>
              <a:rPr lang="de-DE" sz="1050" dirty="0" smtClean="0">
                <a:solidFill>
                  <a:srgbClr val="1D2D4B"/>
                </a:solidFill>
              </a:rPr>
              <a:t>	-  Herzrhythmusstörungen</a:t>
            </a:r>
          </a:p>
          <a:p>
            <a:pPr lvl="1"/>
            <a:r>
              <a:rPr lang="de-DE" sz="1050" dirty="0">
                <a:solidFill>
                  <a:srgbClr val="1D2D4B"/>
                </a:solidFill>
              </a:rPr>
              <a:t>	</a:t>
            </a:r>
            <a:r>
              <a:rPr lang="de-DE" sz="1050" dirty="0" smtClean="0">
                <a:solidFill>
                  <a:srgbClr val="1D2D4B"/>
                </a:solidFill>
              </a:rPr>
              <a:t>-  </a:t>
            </a:r>
            <a:r>
              <a:rPr lang="de-DE" sz="1050" dirty="0">
                <a:solidFill>
                  <a:srgbClr val="1D2D4B"/>
                </a:solidFill>
              </a:rPr>
              <a:t>Rückenbeschwerden bei </a:t>
            </a:r>
            <a:r>
              <a:rPr lang="de-DE" sz="1050" dirty="0" smtClean="0">
                <a:solidFill>
                  <a:srgbClr val="1D2D4B"/>
                </a:solidFill>
              </a:rPr>
              <a:t>Bandscheibenschaden</a:t>
            </a:r>
          </a:p>
          <a:p>
            <a:pPr marL="0" lvl="1"/>
            <a:r>
              <a:rPr lang="de-DE" sz="1050" dirty="0" smtClean="0">
                <a:solidFill>
                  <a:srgbClr val="1D2D4B"/>
                </a:solidFill>
              </a:rPr>
              <a:t>herabgesetzt</a:t>
            </a:r>
            <a:r>
              <a:rPr lang="de-DE" sz="1050" dirty="0">
                <a:solidFill>
                  <a:srgbClr val="1D2D4B"/>
                </a:solidFill>
              </a:rPr>
              <a:t>, jedoch sind Sie mit der Ihnen verbliebenen Leistungsfähigkeit noch in der Lage, </a:t>
            </a:r>
            <a:r>
              <a:rPr lang="de-DE" sz="1050" dirty="0" smtClean="0">
                <a:solidFill>
                  <a:srgbClr val="1D2D4B"/>
                </a:solidFill>
              </a:rPr>
              <a:t>mindestens </a:t>
            </a:r>
            <a:r>
              <a:rPr lang="de-DE" sz="1050" dirty="0">
                <a:solidFill>
                  <a:srgbClr val="1D2D4B"/>
                </a:solidFill>
              </a:rPr>
              <a:t>sechs Stunden täglich unter den üblichen Bedingungen des allgemeinen Arbeitsmarktes erwerbstätig zu sein</a:t>
            </a:r>
            <a:r>
              <a:rPr lang="de-DE" sz="1050" dirty="0" smtClean="0">
                <a:solidFill>
                  <a:srgbClr val="1D2D4B"/>
                </a:solidFill>
              </a:rPr>
              <a:t>. </a:t>
            </a:r>
            <a:r>
              <a:rPr lang="de-DE" sz="1050" dirty="0">
                <a:solidFill>
                  <a:srgbClr val="1D2D4B"/>
                </a:solidFill>
              </a:rPr>
              <a:t>Sie haben auch keinen Anspruch auf Rente wegen teilweiser Erwerbsminderung bei Berufsunfähigkeit</a:t>
            </a:r>
            <a:r>
              <a:rPr lang="de-DE" sz="1050" dirty="0" smtClean="0">
                <a:solidFill>
                  <a:srgbClr val="1D2D4B"/>
                </a:solidFill>
              </a:rPr>
              <a:t>. </a:t>
            </a:r>
            <a:r>
              <a:rPr lang="de-DE" sz="1050" dirty="0">
                <a:solidFill>
                  <a:srgbClr val="1D2D4B"/>
                </a:solidFill>
              </a:rPr>
              <a:t>Ihre Erwerbsfähigkeit ist im Vergleich zur Erwerbsfähigkeit von gesunden Versicherten mit ähnlicher </a:t>
            </a:r>
            <a:r>
              <a:rPr lang="de-DE" sz="1050" dirty="0" smtClean="0">
                <a:solidFill>
                  <a:srgbClr val="1D2D4B"/>
                </a:solidFill>
              </a:rPr>
              <a:t>Ausbildung </a:t>
            </a:r>
            <a:r>
              <a:rPr lang="de-DE" sz="1050" dirty="0">
                <a:solidFill>
                  <a:srgbClr val="1D2D4B"/>
                </a:solidFill>
              </a:rPr>
              <a:t>und gleichwertigen Kenntnissen und Fähigkeiten nicht auf unter sechs Stunden täglich gesunken</a:t>
            </a:r>
            <a:r>
              <a:rPr lang="de-DE" sz="1050" dirty="0" smtClean="0">
                <a:solidFill>
                  <a:srgbClr val="1D2D4B"/>
                </a:solidFill>
              </a:rPr>
              <a:t>.</a:t>
            </a:r>
            <a:endParaRPr lang="de-DE" dirty="0">
              <a:solidFill>
                <a:srgbClr val="1D2D4B"/>
              </a:solidFill>
            </a:endParaRPr>
          </a:p>
        </p:txBody>
      </p:sp>
      <p:pic>
        <p:nvPicPr>
          <p:cNvPr id="17" name="Grafik 16"/>
          <p:cNvPicPr>
            <a:picLocks noChangeAspect="1"/>
          </p:cNvPicPr>
          <p:nvPr/>
        </p:nvPicPr>
        <p:blipFill>
          <a:blip r:embed="rId2"/>
          <a:stretch>
            <a:fillRect/>
          </a:stretch>
        </p:blipFill>
        <p:spPr>
          <a:xfrm>
            <a:off x="9486590" y="4073607"/>
            <a:ext cx="1122147" cy="1719357"/>
          </a:xfrm>
          <a:prstGeom prst="rect">
            <a:avLst/>
          </a:prstGeom>
        </p:spPr>
      </p:pic>
    </p:spTree>
    <p:extLst>
      <p:ext uri="{BB962C8B-B14F-4D97-AF65-F5344CB8AC3E}">
        <p14:creationId xmlns:p14="http://schemas.microsoft.com/office/powerpoint/2010/main" val="1419555712"/>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
          </p:nvPr>
        </p:nvSpPr>
        <p:spPr/>
        <p:txBody>
          <a:bodyPr/>
          <a:lstStyle/>
          <a:p>
            <a:fld id="{EA952CFE-AF4B-4BE9-B2E2-E1420D3F9B32}" type="slidenum">
              <a:rPr lang="de-DE" smtClean="0"/>
              <a:pPr/>
              <a:t>153</a:t>
            </a:fld>
            <a:endParaRPr lang="de-DE" dirty="0"/>
          </a:p>
        </p:txBody>
      </p:sp>
      <p:sp>
        <p:nvSpPr>
          <p:cNvPr id="4" name="Textplatzhalter 3"/>
          <p:cNvSpPr>
            <a:spLocks noGrp="1"/>
          </p:cNvSpPr>
          <p:nvPr>
            <p:ph type="body" sz="half" idx="2"/>
          </p:nvPr>
        </p:nvSpPr>
        <p:spPr>
          <a:xfrm>
            <a:off x="4993071" y="3699066"/>
            <a:ext cx="6719504" cy="4798504"/>
          </a:xfrm>
        </p:spPr>
        <p:txBody>
          <a:bodyPr/>
          <a:lstStyle/>
          <a:p>
            <a:pPr marL="0" indent="0">
              <a:buNone/>
            </a:pPr>
            <a:r>
              <a:rPr lang="de-DE" sz="2400" b="1" dirty="0" smtClean="0"/>
              <a:t>BU-Beispielfälle</a:t>
            </a:r>
            <a:endParaRPr lang="de-DE" sz="2400" b="1" dirty="0"/>
          </a:p>
        </p:txBody>
      </p:sp>
      <p:pic>
        <p:nvPicPr>
          <p:cNvPr id="2" name="Grafik 1"/>
          <p:cNvPicPr>
            <a:picLocks noChangeAspect="1"/>
          </p:cNvPicPr>
          <p:nvPr/>
        </p:nvPicPr>
        <p:blipFill rotWithShape="1">
          <a:blip r:embed="rId2" cstate="print">
            <a:extLst>
              <a:ext uri="{28A0092B-C50C-407E-A947-70E740481C1C}">
                <a14:useLocalDpi xmlns:a14="http://schemas.microsoft.com/office/drawing/2010/main" val="0"/>
              </a:ext>
            </a:extLst>
          </a:blip>
          <a:srcRect l="522" t="13018" r="1426" b="10673"/>
          <a:stretch/>
        </p:blipFill>
        <p:spPr>
          <a:xfrm>
            <a:off x="483235" y="1803400"/>
            <a:ext cx="4189094" cy="4794250"/>
          </a:xfrm>
          <a:prstGeom prst="rect">
            <a:avLst/>
          </a:prstGeom>
        </p:spPr>
      </p:pic>
    </p:spTree>
    <p:extLst>
      <p:ext uri="{BB962C8B-B14F-4D97-AF65-F5344CB8AC3E}">
        <p14:creationId xmlns:p14="http://schemas.microsoft.com/office/powerpoint/2010/main" val="743132809"/>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406400" y="1961662"/>
            <a:ext cx="10425723" cy="3759200"/>
          </a:xfrm>
          <a:prstGeom prst="rect">
            <a:avLst/>
          </a:prstGeom>
          <a:noFill/>
        </p:spPr>
        <p:txBody>
          <a:bodyPr wrap="square" rtlCol="0">
            <a:spAutoFit/>
          </a:bodyPr>
          <a:lstStyle/>
          <a:p>
            <a:endParaRPr lang="de-DE" dirty="0">
              <a:solidFill>
                <a:srgbClr val="000000"/>
              </a:solidFill>
            </a:endParaRPr>
          </a:p>
        </p:txBody>
      </p:sp>
      <p:sp>
        <p:nvSpPr>
          <p:cNvPr id="5" name="Textfeld 4"/>
          <p:cNvSpPr txBox="1"/>
          <p:nvPr/>
        </p:nvSpPr>
        <p:spPr>
          <a:xfrm>
            <a:off x="703385" y="2032000"/>
            <a:ext cx="9487877" cy="584775"/>
          </a:xfrm>
          <a:prstGeom prst="rect">
            <a:avLst/>
          </a:prstGeom>
          <a:noFill/>
        </p:spPr>
        <p:txBody>
          <a:bodyPr wrap="square" rtlCol="0">
            <a:spAutoFit/>
          </a:bodyPr>
          <a:lstStyle/>
          <a:p>
            <a:r>
              <a:rPr lang="de-DE" sz="3200" dirty="0" smtClean="0">
                <a:solidFill>
                  <a:srgbClr val="000000"/>
                </a:solidFill>
              </a:rPr>
              <a:t>Leistungsfallbegleitung Vorsorge</a:t>
            </a:r>
            <a:endParaRPr lang="de-DE" sz="3200" dirty="0">
              <a:solidFill>
                <a:srgbClr val="000000"/>
              </a:solidFill>
            </a:endParaRPr>
          </a:p>
        </p:txBody>
      </p:sp>
    </p:spTree>
    <p:extLst>
      <p:ext uri="{BB962C8B-B14F-4D97-AF65-F5344CB8AC3E}">
        <p14:creationId xmlns:p14="http://schemas.microsoft.com/office/powerpoint/2010/main" val="202252422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155</a:t>
            </a:fld>
            <a:endParaRPr lang="de-DE" dirty="0"/>
          </a:p>
        </p:txBody>
      </p:sp>
      <p:sp>
        <p:nvSpPr>
          <p:cNvPr id="6" name="Titel 5"/>
          <p:cNvSpPr>
            <a:spLocks noGrp="1"/>
          </p:cNvSpPr>
          <p:nvPr>
            <p:ph type="title"/>
          </p:nvPr>
        </p:nvSpPr>
        <p:spPr/>
        <p:txBody>
          <a:bodyPr/>
          <a:lstStyle/>
          <a:p>
            <a:r>
              <a:rPr lang="de-DE" dirty="0" smtClean="0"/>
              <a:t>UNSER LEISTUNGSFALLMANAGEMENT</a:t>
            </a:r>
            <a:endParaRPr lang="de-DE" dirty="0"/>
          </a:p>
        </p:txBody>
      </p:sp>
      <p:sp>
        <p:nvSpPr>
          <p:cNvPr id="3" name="Textplatzhalter 2"/>
          <p:cNvSpPr>
            <a:spLocks noGrp="1"/>
          </p:cNvSpPr>
          <p:nvPr>
            <p:ph type="body" sz="half" idx="2"/>
          </p:nvPr>
        </p:nvSpPr>
        <p:spPr/>
        <p:txBody>
          <a:bodyPr/>
          <a:lstStyle/>
          <a:p>
            <a:pPr>
              <a:buClr>
                <a:srgbClr val="1D2D4B"/>
              </a:buClr>
              <a:tabLst>
                <a:tab pos="266700" algn="l"/>
              </a:tabLst>
              <a:defRPr/>
            </a:pPr>
            <a:r>
              <a:rPr lang="de-DE" dirty="0" smtClean="0">
                <a:solidFill>
                  <a:srgbClr val="1D284B"/>
                </a:solidFill>
              </a:rPr>
              <a:t>Durch die intensive Begleitung von Leistungsfällen wissen wir, auf welche Details es in den Vertragsbedingungen ankommt – keine Formulierung ist ohne Bedeutung</a:t>
            </a:r>
          </a:p>
          <a:p>
            <a:pPr>
              <a:buClr>
                <a:srgbClr val="1D2D4B"/>
              </a:buClr>
              <a:tabLst>
                <a:tab pos="266700" algn="l"/>
              </a:tabLst>
              <a:defRPr/>
            </a:pPr>
            <a:r>
              <a:rPr lang="de-DE" dirty="0" smtClean="0">
                <a:solidFill>
                  <a:srgbClr val="1D284B"/>
                </a:solidFill>
              </a:rPr>
              <a:t>Wo Menschen Verträge schließen, ist Kommunikation ganz wichtig. Ist diese an einer Stelle nicht optimal, funktioniert das beste Versicherungsprodukt nicht zu 100%.</a:t>
            </a:r>
          </a:p>
          <a:p>
            <a:pPr>
              <a:buClr>
                <a:srgbClr val="1D2D4B"/>
              </a:buClr>
              <a:tabLst>
                <a:tab pos="266700" algn="l"/>
              </a:tabLst>
              <a:defRPr/>
            </a:pPr>
            <a:r>
              <a:rPr lang="de-DE" dirty="0" smtClean="0">
                <a:solidFill>
                  <a:srgbClr val="1D284B"/>
                </a:solidFill>
              </a:rPr>
              <a:t>Wir wissen, welche Informationen eine Versicherer braucht und helfen bei der Beschaffung von Ärzten</a:t>
            </a:r>
            <a:r>
              <a:rPr lang="de-DE" dirty="0">
                <a:solidFill>
                  <a:srgbClr val="1D284B"/>
                </a:solidFill>
              </a:rPr>
              <a:t> </a:t>
            </a:r>
            <a:r>
              <a:rPr lang="de-DE" dirty="0" smtClean="0">
                <a:solidFill>
                  <a:srgbClr val="1D284B"/>
                </a:solidFill>
              </a:rPr>
              <a:t>und Krankenkassen.</a:t>
            </a:r>
          </a:p>
          <a:p>
            <a:pPr>
              <a:buClr>
                <a:srgbClr val="1D2D4B"/>
              </a:buClr>
              <a:tabLst>
                <a:tab pos="266700" algn="l"/>
              </a:tabLst>
              <a:defRPr/>
            </a:pPr>
            <a:r>
              <a:rPr lang="de-DE" dirty="0" smtClean="0">
                <a:solidFill>
                  <a:srgbClr val="1D284B"/>
                </a:solidFill>
              </a:rPr>
              <a:t>Auch wenn ein Leistungsfall nicht eindeutig ist, wir verbessern in vielen Fällen das Ergebnis für unseren Kunden. Dabei helfen und hervorragende Kontakte zu den Entscheidungsträgern.</a:t>
            </a:r>
          </a:p>
          <a:p>
            <a:pPr>
              <a:buClr>
                <a:srgbClr val="1D2D4B"/>
              </a:buClr>
              <a:tabLst>
                <a:tab pos="266700" algn="l"/>
              </a:tabLst>
              <a:defRPr/>
            </a:pPr>
            <a:r>
              <a:rPr lang="de-DE" dirty="0" smtClean="0">
                <a:solidFill>
                  <a:srgbClr val="1D284B"/>
                </a:solidFill>
              </a:rPr>
              <a:t>Engagement, Empathie und Professionalität statt Emotion – das macht unsere Leistungsfallbegleitung so erfolgreich.</a:t>
            </a:r>
            <a:endParaRPr lang="de-DE" dirty="0">
              <a:solidFill>
                <a:srgbClr val="1D284B"/>
              </a:solidFill>
            </a:endParaRPr>
          </a:p>
        </p:txBody>
      </p:sp>
    </p:spTree>
    <p:extLst>
      <p:ext uri="{BB962C8B-B14F-4D97-AF65-F5344CB8AC3E}">
        <p14:creationId xmlns:p14="http://schemas.microsoft.com/office/powerpoint/2010/main" val="1872341108"/>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156</a:t>
            </a:fld>
            <a:endParaRPr lang="de-DE" dirty="0"/>
          </a:p>
        </p:txBody>
      </p:sp>
      <p:sp>
        <p:nvSpPr>
          <p:cNvPr id="6" name="Titel 5"/>
          <p:cNvSpPr>
            <a:spLocks noGrp="1"/>
          </p:cNvSpPr>
          <p:nvPr>
            <p:ph type="title"/>
          </p:nvPr>
        </p:nvSpPr>
        <p:spPr/>
        <p:txBody>
          <a:bodyPr/>
          <a:lstStyle/>
          <a:p>
            <a:r>
              <a:rPr lang="de-DE" dirty="0" smtClean="0"/>
              <a:t>UNSER LEISTUNGSFALLMANAGEMENT</a:t>
            </a:r>
            <a:endParaRPr lang="de-DE" dirty="0"/>
          </a:p>
        </p:txBody>
      </p:sp>
      <p:sp>
        <p:nvSpPr>
          <p:cNvPr id="3" name="Textplatzhalter 2"/>
          <p:cNvSpPr>
            <a:spLocks noGrp="1"/>
          </p:cNvSpPr>
          <p:nvPr>
            <p:ph type="body" sz="half" idx="2"/>
          </p:nvPr>
        </p:nvSpPr>
        <p:spPr/>
        <p:txBody>
          <a:bodyPr/>
          <a:lstStyle/>
          <a:p>
            <a:pPr marL="342900" indent="-342900">
              <a:buClr>
                <a:srgbClr val="1D2D4B"/>
              </a:buClr>
              <a:buFont typeface="+mj-lt"/>
              <a:buAutoNum type="arabicPeriod"/>
              <a:tabLst>
                <a:tab pos="266700" algn="l"/>
              </a:tabLst>
              <a:defRPr/>
            </a:pPr>
            <a:r>
              <a:rPr lang="de-DE" dirty="0">
                <a:solidFill>
                  <a:srgbClr val="1D284B"/>
                </a:solidFill>
              </a:rPr>
              <a:t>Versicherter meldet uns, dass er seit längerem krank ist</a:t>
            </a:r>
          </a:p>
          <a:p>
            <a:pPr marL="342900" indent="-342900">
              <a:buClr>
                <a:srgbClr val="1D2D4B"/>
              </a:buClr>
              <a:buFont typeface="+mj-lt"/>
              <a:buAutoNum type="arabicPeriod"/>
              <a:tabLst>
                <a:tab pos="266700" algn="l"/>
              </a:tabLst>
              <a:defRPr/>
            </a:pPr>
            <a:r>
              <a:rPr lang="de-DE" dirty="0">
                <a:solidFill>
                  <a:srgbClr val="1D284B"/>
                </a:solidFill>
              </a:rPr>
              <a:t>Anforderung der Leistungsformulare beim Risikoträger</a:t>
            </a:r>
          </a:p>
          <a:p>
            <a:pPr marL="342900" indent="-342900">
              <a:buClr>
                <a:srgbClr val="1D2D4B"/>
              </a:buClr>
              <a:buFont typeface="+mj-lt"/>
              <a:buAutoNum type="arabicPeriod"/>
              <a:tabLst>
                <a:tab pos="266700" algn="l"/>
              </a:tabLst>
              <a:defRPr/>
            </a:pPr>
            <a:r>
              <a:rPr lang="de-DE" dirty="0">
                <a:solidFill>
                  <a:srgbClr val="1D284B"/>
                </a:solidFill>
              </a:rPr>
              <a:t>Anforderung der aktuellen Befundberichte beim behandelnden Arzt</a:t>
            </a:r>
          </a:p>
          <a:p>
            <a:pPr marL="342900" indent="-342900">
              <a:buClr>
                <a:srgbClr val="1D2D4B"/>
              </a:buClr>
              <a:buFont typeface="+mj-lt"/>
              <a:buAutoNum type="arabicPeriod"/>
              <a:tabLst>
                <a:tab pos="266700" algn="l"/>
              </a:tabLst>
              <a:defRPr/>
            </a:pPr>
            <a:r>
              <a:rPr lang="de-DE" dirty="0">
                <a:solidFill>
                  <a:srgbClr val="1D284B"/>
                </a:solidFill>
              </a:rPr>
              <a:t>Der Leistungsantrag wird gemeinsam mit unserem Kunden (</a:t>
            </a:r>
            <a:r>
              <a:rPr lang="de-DE">
                <a:solidFill>
                  <a:srgbClr val="1D284B"/>
                </a:solidFill>
              </a:rPr>
              <a:t>wenn </a:t>
            </a:r>
            <a:r>
              <a:rPr lang="de-DE" smtClean="0">
                <a:solidFill>
                  <a:srgbClr val="1D284B"/>
                </a:solidFill>
              </a:rPr>
              <a:t>möglich</a:t>
            </a:r>
            <a:r>
              <a:rPr lang="de-DE" dirty="0">
                <a:solidFill>
                  <a:srgbClr val="1D284B"/>
                </a:solidFill>
              </a:rPr>
              <a:t>) ausgefüllt und ergänzt – wir wissen, was wichtig ist.</a:t>
            </a:r>
          </a:p>
          <a:p>
            <a:pPr marL="342900" indent="-342900">
              <a:buClr>
                <a:srgbClr val="1D2D4B"/>
              </a:buClr>
              <a:buFont typeface="+mj-lt"/>
              <a:buAutoNum type="arabicPeriod"/>
              <a:tabLst>
                <a:tab pos="266700" algn="l"/>
              </a:tabLst>
              <a:defRPr/>
            </a:pPr>
            <a:r>
              <a:rPr lang="de-DE" dirty="0">
                <a:solidFill>
                  <a:srgbClr val="1D284B"/>
                </a:solidFill>
              </a:rPr>
              <a:t>Übersendung der Unterlagen an den Risikoträger.</a:t>
            </a:r>
          </a:p>
          <a:p>
            <a:pPr marL="342900" indent="-342900">
              <a:buClr>
                <a:srgbClr val="1D2D4B"/>
              </a:buClr>
              <a:buFont typeface="+mj-lt"/>
              <a:buAutoNum type="arabicPeriod"/>
              <a:tabLst>
                <a:tab pos="266700" algn="l"/>
              </a:tabLst>
              <a:defRPr/>
            </a:pPr>
            <a:r>
              <a:rPr lang="de-DE" dirty="0">
                <a:solidFill>
                  <a:srgbClr val="1D284B"/>
                </a:solidFill>
              </a:rPr>
              <a:t>Wir informieren uns alle 14 Tage über den Bearbeitungsstand.</a:t>
            </a:r>
          </a:p>
          <a:p>
            <a:pPr marL="342900" indent="-342900">
              <a:buClr>
                <a:srgbClr val="1D2D4B"/>
              </a:buClr>
              <a:buFont typeface="+mj-lt"/>
              <a:buAutoNum type="arabicPeriod"/>
              <a:tabLst>
                <a:tab pos="266700" algn="l"/>
              </a:tabLst>
              <a:defRPr/>
            </a:pPr>
            <a:r>
              <a:rPr lang="de-DE" dirty="0">
                <a:solidFill>
                  <a:srgbClr val="1D284B"/>
                </a:solidFill>
              </a:rPr>
              <a:t>Wenn aufgrund der ärztlichen Befunde keine abschließende Prüfung möglich ist, wird vom Versorgungsträger ein unabhängiger Gutachter (in der Regel Fachärzte </a:t>
            </a:r>
            <a:r>
              <a:rPr lang="de-DE" dirty="0" smtClean="0">
                <a:solidFill>
                  <a:srgbClr val="1D284B"/>
                </a:solidFill>
              </a:rPr>
              <a:t>von Universitäts-kliniken</a:t>
            </a:r>
            <a:r>
              <a:rPr lang="de-DE" dirty="0">
                <a:solidFill>
                  <a:srgbClr val="1D284B"/>
                </a:solidFill>
              </a:rPr>
              <a:t>) beauftragt.</a:t>
            </a:r>
          </a:p>
        </p:txBody>
      </p:sp>
    </p:spTree>
    <p:extLst>
      <p:ext uri="{BB962C8B-B14F-4D97-AF65-F5344CB8AC3E}">
        <p14:creationId xmlns:p14="http://schemas.microsoft.com/office/powerpoint/2010/main" val="1942563035"/>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157</a:t>
            </a:fld>
            <a:endParaRPr lang="de-DE"/>
          </a:p>
        </p:txBody>
      </p:sp>
      <p:sp>
        <p:nvSpPr>
          <p:cNvPr id="3" name="Textplatzhalter 2"/>
          <p:cNvSpPr>
            <a:spLocks noGrp="1"/>
          </p:cNvSpPr>
          <p:nvPr>
            <p:ph type="body" sz="half" idx="2"/>
          </p:nvPr>
        </p:nvSpPr>
        <p:spPr/>
        <p:txBody>
          <a:bodyPr/>
          <a:lstStyle/>
          <a:p>
            <a:endParaRPr lang="de-DE"/>
          </a:p>
        </p:txBody>
      </p:sp>
      <p:pic>
        <p:nvPicPr>
          <p:cNvPr id="5" name="Grafik 4"/>
          <p:cNvPicPr>
            <a:picLocks noChangeAspect="1"/>
          </p:cNvPicPr>
          <p:nvPr/>
        </p:nvPicPr>
        <p:blipFill>
          <a:blip r:embed="rId2"/>
          <a:stretch>
            <a:fillRect/>
          </a:stretch>
        </p:blipFill>
        <p:spPr>
          <a:xfrm>
            <a:off x="0" y="471920"/>
            <a:ext cx="12192000" cy="5914159"/>
          </a:xfrm>
          <a:prstGeom prst="rect">
            <a:avLst/>
          </a:prstGeom>
        </p:spPr>
      </p:pic>
    </p:spTree>
    <p:extLst>
      <p:ext uri="{BB962C8B-B14F-4D97-AF65-F5344CB8AC3E}">
        <p14:creationId xmlns:p14="http://schemas.microsoft.com/office/powerpoint/2010/main" val="1218746727"/>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p:cNvSpPr>
            <a:spLocks noGrp="1"/>
          </p:cNvSpPr>
          <p:nvPr>
            <p:ph type="body" sz="half" idx="2"/>
          </p:nvPr>
        </p:nvSpPr>
        <p:spPr/>
        <p:txBody>
          <a:bodyPr/>
          <a:lstStyle/>
          <a:p>
            <a:pPr marL="342900" indent="-342900">
              <a:buFont typeface="Wingdings" panose="05000000000000000000" pitchFamily="2" charset="2"/>
              <a:buChar char="Ø"/>
            </a:pPr>
            <a:r>
              <a:rPr lang="de-DE" sz="1800" dirty="0" smtClean="0"/>
              <a:t>Mitte Juni 2021 Unfall (mehrere Knochenbrüche)</a:t>
            </a:r>
          </a:p>
          <a:p>
            <a:pPr marL="342900" indent="-342900">
              <a:buFont typeface="Wingdings" panose="05000000000000000000" pitchFamily="2" charset="2"/>
              <a:buChar char="Ø"/>
            </a:pPr>
            <a:r>
              <a:rPr lang="de-DE" sz="1800" dirty="0" smtClean="0"/>
              <a:t>Anfang Januar 2022 Leistungsantrag an Versicherer </a:t>
            </a:r>
          </a:p>
          <a:p>
            <a:pPr marL="342900" indent="-342900">
              <a:buFont typeface="Wingdings" panose="05000000000000000000" pitchFamily="2" charset="2"/>
              <a:buChar char="Ø"/>
            </a:pPr>
            <a:r>
              <a:rPr lang="de-DE" sz="1800" dirty="0" smtClean="0"/>
              <a:t>Reha vom 13.01. – 03.02.2022</a:t>
            </a:r>
          </a:p>
          <a:p>
            <a:pPr marL="342900" indent="-342900">
              <a:buFont typeface="Wingdings" panose="05000000000000000000" pitchFamily="2" charset="2"/>
              <a:buChar char="Ø"/>
            </a:pPr>
            <a:r>
              <a:rPr lang="de-DE" sz="1800" dirty="0" smtClean="0"/>
              <a:t>Anfang Februar 2022 bis Ende April 2022 Versicherer fordert diverse Arztberichte und endgültigen </a:t>
            </a:r>
            <a:r>
              <a:rPr lang="de-DE" sz="1800" dirty="0" err="1" smtClean="0"/>
              <a:t>Rehabericht</a:t>
            </a:r>
            <a:r>
              <a:rPr lang="de-DE" sz="1800" dirty="0" smtClean="0"/>
              <a:t> an</a:t>
            </a:r>
          </a:p>
          <a:p>
            <a:r>
              <a:rPr lang="de-DE" sz="1800" dirty="0" smtClean="0"/>
              <a:t>     </a:t>
            </a:r>
            <a:r>
              <a:rPr lang="de-DE" sz="1800" b="1" dirty="0" smtClean="0"/>
              <a:t>(engmaschige Erinnerungen an Ärzte und Begleitung des Vorganges durch uns)</a:t>
            </a:r>
          </a:p>
          <a:p>
            <a:pPr marL="342900" indent="-342900">
              <a:buFont typeface="Wingdings" panose="05000000000000000000" pitchFamily="2" charset="2"/>
              <a:buChar char="Ø"/>
            </a:pPr>
            <a:r>
              <a:rPr lang="de-DE" sz="1800" dirty="0" smtClean="0"/>
              <a:t>Zwischendurch Verzögerungen in der Genesung durch Wundheilungs- und Bruchheilungsstörungen</a:t>
            </a:r>
          </a:p>
          <a:p>
            <a:pPr marL="342900" indent="-342900">
              <a:buFont typeface="Wingdings" panose="05000000000000000000" pitchFamily="2" charset="2"/>
              <a:buChar char="Ø"/>
            </a:pPr>
            <a:r>
              <a:rPr lang="de-DE" sz="1800" dirty="0" smtClean="0">
                <a:solidFill>
                  <a:srgbClr val="00B050"/>
                </a:solidFill>
              </a:rPr>
              <a:t>Nach Abschluss der Prüfungen: rückwirkende Leistungsanerkennung bis Abschluss Wiedereingliederung / somit Auszahlung von 16.500 € plus Rückzahlung der Beiträge von 1.430 € -&gt; </a:t>
            </a:r>
            <a:r>
              <a:rPr lang="de-DE" sz="1800" b="1" dirty="0" smtClean="0">
                <a:solidFill>
                  <a:srgbClr val="00B050"/>
                </a:solidFill>
              </a:rPr>
              <a:t>Gesamtleistung: 17.930 €</a:t>
            </a:r>
          </a:p>
          <a:p>
            <a:pPr marL="342900" indent="-342900">
              <a:buFont typeface="Wingdings" panose="05000000000000000000" pitchFamily="2" charset="2"/>
              <a:buChar char="Ø"/>
            </a:pPr>
            <a:endParaRPr lang="de-DE" sz="1800" dirty="0" smtClean="0"/>
          </a:p>
          <a:p>
            <a:pPr marL="342900" indent="-342900">
              <a:buFont typeface="Wingdings" panose="05000000000000000000" pitchFamily="2" charset="2"/>
              <a:buChar char="Ø"/>
            </a:pPr>
            <a:r>
              <a:rPr lang="de-DE" sz="1800" dirty="0" smtClean="0"/>
              <a:t>Der Kunde hat erfolgreich den Wiedereingliederungsplan im Mai 2022 abgeschlossen und arbeitet wieder</a:t>
            </a:r>
          </a:p>
          <a:p>
            <a:pPr marL="342900" indent="-342900">
              <a:buFont typeface="Wingdings" panose="05000000000000000000" pitchFamily="2" charset="2"/>
              <a:buChar char="Ø"/>
            </a:pPr>
            <a:endParaRPr lang="de-DE" dirty="0" smtClean="0"/>
          </a:p>
          <a:p>
            <a:pPr marL="342900" indent="-342900">
              <a:buFont typeface="Wingdings" panose="05000000000000000000" pitchFamily="2" charset="2"/>
              <a:buChar char="Ø"/>
            </a:pPr>
            <a:endParaRPr lang="de-DE" dirty="0"/>
          </a:p>
        </p:txBody>
      </p:sp>
      <p:sp>
        <p:nvSpPr>
          <p:cNvPr id="2" name="Titel 1"/>
          <p:cNvSpPr>
            <a:spLocks noGrp="1"/>
          </p:cNvSpPr>
          <p:nvPr>
            <p:ph type="title"/>
          </p:nvPr>
        </p:nvSpPr>
        <p:spPr/>
        <p:txBody>
          <a:bodyPr/>
          <a:lstStyle/>
          <a:p>
            <a:r>
              <a:rPr lang="de-DE" dirty="0" smtClean="0"/>
              <a:t>Beispiele aus der Leistungsfallbegleitung / Motorradunfall im Alter von      54 Jahren / Werkzeugmacher / BU-Rente 1.500 €</a:t>
            </a:r>
            <a:endParaRPr lang="de-DE" dirty="0"/>
          </a:p>
        </p:txBody>
      </p:sp>
    </p:spTree>
    <p:extLst>
      <p:ext uri="{BB962C8B-B14F-4D97-AF65-F5344CB8AC3E}">
        <p14:creationId xmlns:p14="http://schemas.microsoft.com/office/powerpoint/2010/main" val="1578865203"/>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159</a:t>
            </a:fld>
            <a:endParaRPr lang="de-DE" dirty="0"/>
          </a:p>
        </p:txBody>
      </p:sp>
      <p:sp>
        <p:nvSpPr>
          <p:cNvPr id="3" name="Textplatzhalter 2"/>
          <p:cNvSpPr>
            <a:spLocks noGrp="1"/>
          </p:cNvSpPr>
          <p:nvPr>
            <p:ph type="body" sz="half" idx="2"/>
          </p:nvPr>
        </p:nvSpPr>
        <p:spPr/>
        <p:txBody>
          <a:bodyPr/>
          <a:lstStyle/>
          <a:p>
            <a:pPr marL="342900" indent="-342900">
              <a:buFont typeface="Wingdings" panose="05000000000000000000" pitchFamily="2" charset="2"/>
              <a:buChar char="Ø"/>
            </a:pPr>
            <a:r>
              <a:rPr lang="de-DE" sz="1800" dirty="0" smtClean="0"/>
              <a:t>15.03.2023 Leistungsantrag gestellt (Feststellung der Diagnose am 28.11.2022)</a:t>
            </a:r>
          </a:p>
          <a:p>
            <a:pPr marL="342900" indent="-342900">
              <a:buFont typeface="Wingdings" panose="05000000000000000000" pitchFamily="2" charset="2"/>
              <a:buChar char="Ø"/>
            </a:pPr>
            <a:r>
              <a:rPr lang="de-DE" sz="1800" dirty="0" smtClean="0"/>
              <a:t>Versicherer arbeitet mit einem Dienstleister zusammen (Dienstleister fordert alle Unterlagen an und leitet dann die gesammelten Werke an den Versicherer weiter)</a:t>
            </a:r>
          </a:p>
          <a:p>
            <a:pPr marL="342900" indent="-342900">
              <a:buFont typeface="Wingdings" panose="05000000000000000000" pitchFamily="2" charset="2"/>
              <a:buChar char="Ø"/>
            </a:pPr>
            <a:r>
              <a:rPr lang="de-DE" sz="1800" dirty="0" smtClean="0"/>
              <a:t>Diverse Unterlagen wurden angefordert und vorgeprüft</a:t>
            </a:r>
          </a:p>
          <a:p>
            <a:pPr marL="342900" indent="-342900">
              <a:buFont typeface="Wingdings" panose="05000000000000000000" pitchFamily="2" charset="2"/>
              <a:buChar char="Ø"/>
            </a:pPr>
            <a:r>
              <a:rPr lang="de-DE" sz="1800" dirty="0" smtClean="0"/>
              <a:t>Wir haben den Vorgang begleitet (Arztanfragen + Anfragen beim Vorversicherer erinnert) und Missverständnisse zwischen Kunde und Dienstleister beseitigt</a:t>
            </a:r>
          </a:p>
          <a:p>
            <a:pPr marL="342900" indent="-342900">
              <a:buFont typeface="Wingdings" panose="05000000000000000000" pitchFamily="2" charset="2"/>
              <a:buChar char="Ø"/>
            </a:pPr>
            <a:r>
              <a:rPr lang="de-DE" sz="1800" dirty="0" smtClean="0"/>
              <a:t>Kommunikation zwischen Versicherer und Dienstleister lief nicht optimal, somit war unsere Unterstützung hilfreich</a:t>
            </a:r>
          </a:p>
          <a:p>
            <a:pPr marL="342900" indent="-342900">
              <a:buFont typeface="Wingdings" panose="05000000000000000000" pitchFamily="2" charset="2"/>
              <a:buChar char="Ø"/>
            </a:pPr>
            <a:r>
              <a:rPr lang="de-DE" sz="1800" dirty="0" smtClean="0"/>
              <a:t>Entscheidungsfindung beim Versicherer dauerte sehr lange, durch unsere Kontakte konnten wir diesen Vorgang beschleunigen</a:t>
            </a:r>
          </a:p>
          <a:p>
            <a:pPr marL="342900" indent="-342900">
              <a:buFont typeface="Wingdings" panose="05000000000000000000" pitchFamily="2" charset="2"/>
              <a:buChar char="Ø"/>
            </a:pPr>
            <a:r>
              <a:rPr lang="de-DE" sz="1800" dirty="0" smtClean="0">
                <a:solidFill>
                  <a:srgbClr val="00B050"/>
                </a:solidFill>
              </a:rPr>
              <a:t>20.10.2023 rückwirkende Leistungsanerkennung und somit Auszahlung von 13.560 € plus Rückzahlung der Beiträge von 900 € -&gt; </a:t>
            </a:r>
            <a:r>
              <a:rPr lang="de-DE" sz="1800" b="1" dirty="0" smtClean="0">
                <a:solidFill>
                  <a:srgbClr val="00B050"/>
                </a:solidFill>
              </a:rPr>
              <a:t>Gesamtleistung 14.400 € bis jetzt </a:t>
            </a:r>
            <a:endParaRPr lang="de-DE" sz="1800" dirty="0" smtClean="0"/>
          </a:p>
          <a:p>
            <a:endParaRPr lang="de-DE" sz="1800" dirty="0"/>
          </a:p>
        </p:txBody>
      </p:sp>
      <p:sp>
        <p:nvSpPr>
          <p:cNvPr id="4" name="Titel 3"/>
          <p:cNvSpPr>
            <a:spLocks noGrp="1"/>
          </p:cNvSpPr>
          <p:nvPr>
            <p:ph type="title"/>
          </p:nvPr>
        </p:nvSpPr>
        <p:spPr/>
        <p:txBody>
          <a:bodyPr/>
          <a:lstStyle/>
          <a:p>
            <a:r>
              <a:rPr lang="de-DE" dirty="0" smtClean="0"/>
              <a:t>Beispiele aus der Leistungsfallbegleitung / Brustkrebs im Alter von           35 Jahren / Frisörmeisterin / BU-Rente 1.200 €</a:t>
            </a:r>
            <a:endParaRPr lang="de-DE" dirty="0"/>
          </a:p>
        </p:txBody>
      </p:sp>
    </p:spTree>
    <p:extLst>
      <p:ext uri="{BB962C8B-B14F-4D97-AF65-F5344CB8AC3E}">
        <p14:creationId xmlns:p14="http://schemas.microsoft.com/office/powerpoint/2010/main" val="29418184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16</a:t>
            </a:fld>
            <a:endParaRPr lang="de-DE" dirty="0"/>
          </a:p>
        </p:txBody>
      </p:sp>
      <p:sp>
        <p:nvSpPr>
          <p:cNvPr id="8" name="Textplatzhalter 7"/>
          <p:cNvSpPr>
            <a:spLocks noGrp="1"/>
          </p:cNvSpPr>
          <p:nvPr>
            <p:ph type="body" sz="half" idx="2"/>
          </p:nvPr>
        </p:nvSpPr>
        <p:spPr/>
        <p:txBody>
          <a:bodyPr/>
          <a:lstStyle/>
          <a:p>
            <a:pPr algn="just">
              <a:defRPr/>
            </a:pPr>
            <a:r>
              <a:rPr lang="de-DE" altLang="de-DE" dirty="0"/>
              <a:t>Firmenversicherungs- und Risikomanagement </a:t>
            </a:r>
          </a:p>
          <a:p>
            <a:pPr algn="just">
              <a:defRPr/>
            </a:pPr>
            <a:r>
              <a:rPr lang="de-DE" altLang="de-DE" dirty="0"/>
              <a:t>Berufsgruppen-, Branchen- und Verbandslösungen </a:t>
            </a:r>
          </a:p>
          <a:p>
            <a:pPr>
              <a:defRPr/>
            </a:pPr>
            <a:r>
              <a:rPr lang="de-DE" altLang="de-DE" dirty="0"/>
              <a:t>Haftungsrisiken </a:t>
            </a:r>
            <a:r>
              <a:rPr lang="de-DE" altLang="de-DE" dirty="0" smtClean="0"/>
              <a:t>für Unternehmensleiter </a:t>
            </a:r>
          </a:p>
          <a:p>
            <a:pPr marL="0" indent="0">
              <a:buNone/>
              <a:defRPr/>
            </a:pPr>
            <a:r>
              <a:rPr lang="de-DE" altLang="de-DE" dirty="0"/>
              <a:t> </a:t>
            </a:r>
            <a:r>
              <a:rPr lang="de-DE" altLang="de-DE" dirty="0" smtClean="0"/>
              <a:t>    (</a:t>
            </a:r>
            <a:r>
              <a:rPr lang="de-DE" altLang="de-DE" dirty="0"/>
              <a:t>D&amp;O, Spezial-Strafrechtsschutz, Vertrauensschadenversicherung, Cyberrisiken)</a:t>
            </a:r>
          </a:p>
          <a:p>
            <a:pPr algn="just">
              <a:defRPr/>
            </a:pPr>
            <a:r>
              <a:rPr lang="de-DE" altLang="de-DE" dirty="0" err="1"/>
              <a:t>Keyman</a:t>
            </a:r>
            <a:r>
              <a:rPr lang="de-DE" altLang="de-DE" dirty="0"/>
              <a:t>-Absicherung</a:t>
            </a:r>
          </a:p>
          <a:p>
            <a:pPr algn="just">
              <a:defRPr/>
            </a:pPr>
            <a:r>
              <a:rPr lang="de-DE" altLang="de-DE" dirty="0"/>
              <a:t>Belegschaftsprogramme | afm </a:t>
            </a:r>
            <a:r>
              <a:rPr lang="de-DE" altLang="de-DE" dirty="0" smtClean="0"/>
              <a:t>Affinity</a:t>
            </a:r>
            <a:endParaRPr lang="de-DE" altLang="de-DE" dirty="0"/>
          </a:p>
          <a:p>
            <a:pPr marL="742950" lvl="1" indent="-285750" algn="just">
              <a:spcBef>
                <a:spcPts val="600"/>
              </a:spcBef>
              <a:buFont typeface="Symbol" panose="05050102010706020507" pitchFamily="18" charset="2"/>
              <a:buChar char="-"/>
              <a:defRPr/>
            </a:pPr>
            <a:r>
              <a:rPr lang="de-DE" altLang="de-DE" dirty="0">
                <a:solidFill>
                  <a:srgbClr val="1D2D4B"/>
                </a:solidFill>
              </a:rPr>
              <a:t>Betriebliche Altersversorgung (</a:t>
            </a:r>
            <a:r>
              <a:rPr lang="de-DE" altLang="de-DE" dirty="0" err="1">
                <a:solidFill>
                  <a:srgbClr val="1D2D4B"/>
                </a:solidFill>
              </a:rPr>
              <a:t>bAV</a:t>
            </a:r>
            <a:r>
              <a:rPr lang="de-DE" altLang="de-DE" dirty="0" smtClean="0">
                <a:solidFill>
                  <a:srgbClr val="1D2D4B"/>
                </a:solidFill>
              </a:rPr>
              <a:t>)</a:t>
            </a:r>
          </a:p>
          <a:p>
            <a:pPr marL="742950" lvl="1" indent="-285750" algn="just">
              <a:spcBef>
                <a:spcPts val="600"/>
              </a:spcBef>
              <a:buFont typeface="Symbol" panose="05050102010706020507" pitchFamily="18" charset="2"/>
              <a:buChar char="-"/>
              <a:defRPr/>
            </a:pPr>
            <a:r>
              <a:rPr lang="de-DE" altLang="de-DE" dirty="0" smtClean="0"/>
              <a:t>Betriebliche Einkommensvorsorge (</a:t>
            </a:r>
            <a:r>
              <a:rPr lang="de-DE" altLang="de-DE" dirty="0" err="1" smtClean="0"/>
              <a:t>bEV</a:t>
            </a:r>
            <a:r>
              <a:rPr lang="de-DE" altLang="de-DE" dirty="0" smtClean="0"/>
              <a:t>)</a:t>
            </a:r>
            <a:endParaRPr lang="de-DE" altLang="de-DE" dirty="0">
              <a:solidFill>
                <a:srgbClr val="1D2D4B"/>
              </a:solidFill>
            </a:endParaRPr>
          </a:p>
          <a:p>
            <a:pPr marL="742950" lvl="1" indent="-285750">
              <a:spcBef>
                <a:spcPts val="600"/>
              </a:spcBef>
              <a:buFont typeface="Symbol" panose="05050102010706020507" pitchFamily="18" charset="2"/>
              <a:buChar char="-"/>
              <a:defRPr/>
            </a:pPr>
            <a:r>
              <a:rPr lang="de-DE" altLang="de-DE" dirty="0">
                <a:solidFill>
                  <a:srgbClr val="1D2D4B"/>
                </a:solidFill>
              </a:rPr>
              <a:t>Betriebliches Gesundheitsmanagement (</a:t>
            </a:r>
            <a:r>
              <a:rPr lang="de-DE" altLang="de-DE" dirty="0" err="1">
                <a:solidFill>
                  <a:srgbClr val="1D2D4B"/>
                </a:solidFill>
              </a:rPr>
              <a:t>bGM</a:t>
            </a:r>
            <a:r>
              <a:rPr lang="de-DE" altLang="de-DE" dirty="0">
                <a:solidFill>
                  <a:srgbClr val="1D2D4B"/>
                </a:solidFill>
              </a:rPr>
              <a:t>)</a:t>
            </a:r>
          </a:p>
          <a:p>
            <a:pPr marL="742950" lvl="1" indent="-285750">
              <a:spcBef>
                <a:spcPts val="600"/>
              </a:spcBef>
              <a:buFont typeface="Symbol" panose="05050102010706020507" pitchFamily="18" charset="2"/>
              <a:buChar char="-"/>
              <a:defRPr/>
            </a:pPr>
            <a:r>
              <a:rPr lang="de-DE" altLang="de-DE" dirty="0">
                <a:solidFill>
                  <a:srgbClr val="1D2D4B"/>
                </a:solidFill>
              </a:rPr>
              <a:t>Privates Versicherungs- und Vorsorgemanagement</a:t>
            </a:r>
          </a:p>
          <a:p>
            <a:pPr algn="just">
              <a:defRPr/>
            </a:pPr>
            <a:r>
              <a:rPr lang="de-DE" altLang="de-DE" dirty="0"/>
              <a:t>Vermögensmanagement und Finanzierungen</a:t>
            </a:r>
          </a:p>
          <a:p>
            <a:pPr marL="0" indent="0">
              <a:buNone/>
            </a:pPr>
            <a:endParaRPr lang="de-DE" dirty="0"/>
          </a:p>
        </p:txBody>
      </p:sp>
      <p:sp>
        <p:nvSpPr>
          <p:cNvPr id="5" name="Titel 4"/>
          <p:cNvSpPr>
            <a:spLocks noGrp="1"/>
          </p:cNvSpPr>
          <p:nvPr>
            <p:ph type="title"/>
          </p:nvPr>
        </p:nvSpPr>
        <p:spPr/>
        <p:txBody>
          <a:bodyPr/>
          <a:lstStyle/>
          <a:p>
            <a:r>
              <a:rPr lang="de-DE" dirty="0" smtClean="0"/>
              <a:t>UNSERE KOMPETENZEN FÜR FIRMENKUNDEN UND BELEGSCHAFTEN</a:t>
            </a:r>
            <a:endParaRPr lang="de-DE" dirty="0"/>
          </a:p>
        </p:txBody>
      </p:sp>
    </p:spTree>
    <p:extLst>
      <p:ext uri="{BB962C8B-B14F-4D97-AF65-F5344CB8AC3E}">
        <p14:creationId xmlns:p14="http://schemas.microsoft.com/office/powerpoint/2010/main" val="2029878753"/>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160</a:t>
            </a:fld>
            <a:endParaRPr lang="de-DE" dirty="0"/>
          </a:p>
        </p:txBody>
      </p:sp>
      <p:sp>
        <p:nvSpPr>
          <p:cNvPr id="3" name="Textplatzhalter 2"/>
          <p:cNvSpPr>
            <a:spLocks noGrp="1"/>
          </p:cNvSpPr>
          <p:nvPr>
            <p:ph type="body" sz="half" idx="2"/>
          </p:nvPr>
        </p:nvSpPr>
        <p:spPr/>
        <p:txBody>
          <a:bodyPr/>
          <a:lstStyle/>
          <a:p>
            <a:pPr marL="342900" indent="-342900">
              <a:buFont typeface="Wingdings" panose="05000000000000000000" pitchFamily="2" charset="2"/>
              <a:buChar char="Ø"/>
            </a:pPr>
            <a:r>
              <a:rPr lang="de-DE" sz="1800" dirty="0" smtClean="0"/>
              <a:t>Leistungsantrag am 01.02.2022 gestellt (Ansteckung mit Corona während der beruflichen Tätigkeit; pos. Corona-Schnelltest 07.01.2021 -&gt; Quarantäne bis 21.01.2021, ab 01.02.2021 Herzrhythmusstörungen)</a:t>
            </a:r>
          </a:p>
          <a:p>
            <a:pPr marL="342900" indent="-342900">
              <a:buFont typeface="Wingdings" panose="05000000000000000000" pitchFamily="2" charset="2"/>
              <a:buChar char="Ø"/>
            </a:pPr>
            <a:r>
              <a:rPr lang="de-DE" sz="1800" dirty="0" smtClean="0"/>
              <a:t>Auf Fragen nach dem Bearbeitungsstand Ende Februar erhielten wir keine Reaktion</a:t>
            </a:r>
          </a:p>
          <a:p>
            <a:pPr marL="342900" indent="-342900">
              <a:buFont typeface="Wingdings" panose="05000000000000000000" pitchFamily="2" charset="2"/>
              <a:buChar char="Ø"/>
            </a:pPr>
            <a:r>
              <a:rPr lang="de-DE" sz="1800" dirty="0" smtClean="0"/>
              <a:t>Maklerbetreuer eingeschaltet: wir erhielten dann die Info, dass noch 2 Arztberichte und der Reha-Bericht fehlten</a:t>
            </a:r>
          </a:p>
          <a:p>
            <a:pPr marL="342900" indent="-342900">
              <a:buFont typeface="Wingdings" panose="05000000000000000000" pitchFamily="2" charset="2"/>
              <a:buChar char="Ø"/>
            </a:pPr>
            <a:r>
              <a:rPr lang="de-DE" sz="1800" dirty="0" smtClean="0"/>
              <a:t>Nun konnte die Kundin auf die Ärzte einwirken und somit den Vorgang beschleunigen</a:t>
            </a:r>
          </a:p>
          <a:p>
            <a:pPr marL="342900" indent="-342900">
              <a:buFont typeface="Wingdings" panose="05000000000000000000" pitchFamily="2" charset="2"/>
              <a:buChar char="Ø"/>
            </a:pPr>
            <a:r>
              <a:rPr lang="de-DE" sz="1800" dirty="0" smtClean="0"/>
              <a:t>Kundin hat sehr viele Unterlagen nur per Foto zur dem Versicherer zur Verfügung gestellt. Die Unterlagen waren für den Versicherer schwer zuzuordnen</a:t>
            </a:r>
          </a:p>
          <a:p>
            <a:pPr marL="342900" indent="-342900">
              <a:buFont typeface="Wingdings" panose="05000000000000000000" pitchFamily="2" charset="2"/>
              <a:buChar char="Ø"/>
            </a:pPr>
            <a:r>
              <a:rPr lang="de-DE" sz="1800" dirty="0" smtClean="0"/>
              <a:t>Wir haben daraufhin die Unterlagen entsprechend sortiert und dem Versicherer erneut zur Verfügung gestellt</a:t>
            </a:r>
          </a:p>
          <a:p>
            <a:pPr marL="342900" indent="-342900">
              <a:buFont typeface="Wingdings" panose="05000000000000000000" pitchFamily="2" charset="2"/>
              <a:buChar char="Ø"/>
            </a:pPr>
            <a:r>
              <a:rPr lang="de-DE" sz="1800" dirty="0" smtClean="0">
                <a:solidFill>
                  <a:srgbClr val="00B050"/>
                </a:solidFill>
              </a:rPr>
              <a:t>10.05.2022 rückwirkende Leistungsanerkennung (Leistungsbezug läuft noch)</a:t>
            </a:r>
          </a:p>
          <a:p>
            <a:pPr marL="342900" indent="-342900">
              <a:buFont typeface="Wingdings" panose="05000000000000000000" pitchFamily="2" charset="2"/>
              <a:buChar char="Ø"/>
            </a:pPr>
            <a:endParaRPr lang="de-DE" dirty="0" smtClean="0"/>
          </a:p>
          <a:p>
            <a:pPr marL="342900" indent="-342900">
              <a:buFont typeface="Wingdings" panose="05000000000000000000" pitchFamily="2" charset="2"/>
              <a:buChar char="Ø"/>
            </a:pPr>
            <a:endParaRPr lang="de-DE" dirty="0"/>
          </a:p>
        </p:txBody>
      </p:sp>
      <p:sp>
        <p:nvSpPr>
          <p:cNvPr id="4" name="Titel 3"/>
          <p:cNvSpPr>
            <a:spLocks noGrp="1"/>
          </p:cNvSpPr>
          <p:nvPr>
            <p:ph type="title"/>
          </p:nvPr>
        </p:nvSpPr>
        <p:spPr/>
        <p:txBody>
          <a:bodyPr/>
          <a:lstStyle/>
          <a:p>
            <a:r>
              <a:rPr lang="de-DE" dirty="0"/>
              <a:t>Beispiele aus der </a:t>
            </a:r>
            <a:r>
              <a:rPr lang="de-DE" dirty="0" smtClean="0"/>
              <a:t>Leistungsfallbegleitung / Long </a:t>
            </a:r>
            <a:r>
              <a:rPr lang="de-DE" dirty="0" err="1" smtClean="0"/>
              <a:t>Covid</a:t>
            </a:r>
            <a:r>
              <a:rPr lang="de-DE" dirty="0" smtClean="0"/>
              <a:t> im Alter von          37 Jahren / Krankenschwester / BU-Rente / 1.330 €</a:t>
            </a:r>
            <a:endParaRPr lang="de-DE" dirty="0"/>
          </a:p>
        </p:txBody>
      </p:sp>
    </p:spTree>
    <p:extLst>
      <p:ext uri="{BB962C8B-B14F-4D97-AF65-F5344CB8AC3E}">
        <p14:creationId xmlns:p14="http://schemas.microsoft.com/office/powerpoint/2010/main" val="1034669349"/>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161</a:t>
            </a:fld>
            <a:endParaRPr lang="de-DE" dirty="0"/>
          </a:p>
        </p:txBody>
      </p:sp>
      <p:sp>
        <p:nvSpPr>
          <p:cNvPr id="3" name="Textplatzhalter 2"/>
          <p:cNvSpPr>
            <a:spLocks noGrp="1"/>
          </p:cNvSpPr>
          <p:nvPr>
            <p:ph type="body" sz="half" idx="2"/>
          </p:nvPr>
        </p:nvSpPr>
        <p:spPr/>
        <p:txBody>
          <a:bodyPr/>
          <a:lstStyle/>
          <a:p>
            <a:pPr marL="342900" indent="-342900">
              <a:buFont typeface="Wingdings" panose="05000000000000000000" pitchFamily="2" charset="2"/>
              <a:buChar char="Ø"/>
            </a:pPr>
            <a:endParaRPr lang="de-DE" dirty="0" smtClean="0"/>
          </a:p>
          <a:p>
            <a:pPr marL="342900" indent="-342900">
              <a:buFont typeface="Wingdings" panose="05000000000000000000" pitchFamily="2" charset="2"/>
              <a:buChar char="Ø"/>
            </a:pPr>
            <a:r>
              <a:rPr lang="de-DE" sz="1800" dirty="0" smtClean="0"/>
              <a:t>Im Juli hat die Kundin einen Wiedereingliederungsversuch gestartet</a:t>
            </a:r>
          </a:p>
          <a:p>
            <a:pPr marL="342900" indent="-342900">
              <a:buFont typeface="Wingdings" panose="05000000000000000000" pitchFamily="2" charset="2"/>
              <a:buChar char="Ø"/>
            </a:pPr>
            <a:r>
              <a:rPr lang="de-DE" sz="1800" dirty="0" smtClean="0"/>
              <a:t>Der Versicherer hat die weitere Leistungspflicht überprüft</a:t>
            </a:r>
          </a:p>
          <a:p>
            <a:pPr marL="342900" indent="-342900">
              <a:buFont typeface="Wingdings" panose="05000000000000000000" pitchFamily="2" charset="2"/>
              <a:buChar char="Ø"/>
            </a:pPr>
            <a:r>
              <a:rPr lang="de-DE" sz="1800" dirty="0" smtClean="0"/>
              <a:t>Wiedereingliederung hat nicht funktioniert. Der Gesundheitszustand hat sich verschlechtert. (Rentenbescheid wegen voller Erwerbminderung bis Juli 2024 liegt dem Versicherer vor)</a:t>
            </a:r>
          </a:p>
          <a:p>
            <a:pPr marL="342900" indent="-342900">
              <a:buFont typeface="Wingdings" panose="05000000000000000000" pitchFamily="2" charset="2"/>
              <a:buChar char="Ø"/>
            </a:pPr>
            <a:r>
              <a:rPr lang="de-DE" sz="1800" dirty="0" smtClean="0"/>
              <a:t>Der Versicherer leistet bisher weiter</a:t>
            </a:r>
          </a:p>
          <a:p>
            <a:pPr marL="342900" indent="-342900">
              <a:buFont typeface="Wingdings" panose="05000000000000000000" pitchFamily="2" charset="2"/>
              <a:buChar char="Ø"/>
            </a:pPr>
            <a:endParaRPr lang="de-DE" dirty="0" smtClean="0"/>
          </a:p>
          <a:p>
            <a:pPr marL="342900" indent="-342900">
              <a:buFont typeface="Wingdings" panose="05000000000000000000" pitchFamily="2" charset="2"/>
              <a:buChar char="Ø"/>
            </a:pPr>
            <a:endParaRPr lang="de-DE" dirty="0" smtClean="0"/>
          </a:p>
          <a:p>
            <a:endParaRPr lang="de-DE" dirty="0"/>
          </a:p>
        </p:txBody>
      </p:sp>
      <p:sp>
        <p:nvSpPr>
          <p:cNvPr id="4" name="Titel 3"/>
          <p:cNvSpPr>
            <a:spLocks noGrp="1"/>
          </p:cNvSpPr>
          <p:nvPr>
            <p:ph type="title"/>
          </p:nvPr>
        </p:nvSpPr>
        <p:spPr/>
        <p:txBody>
          <a:bodyPr/>
          <a:lstStyle/>
          <a:p>
            <a:r>
              <a:rPr lang="de-DE" dirty="0"/>
              <a:t>Beispiele aus der Leistungsfallbegleitung / Long </a:t>
            </a:r>
            <a:r>
              <a:rPr lang="de-DE" dirty="0" err="1"/>
              <a:t>Covid</a:t>
            </a:r>
            <a:r>
              <a:rPr lang="de-DE" dirty="0"/>
              <a:t> im Alter von          37 Jahren / </a:t>
            </a:r>
            <a:r>
              <a:rPr lang="de-DE" dirty="0" smtClean="0"/>
              <a:t>Krankenschwester / BU-Rente 1.330 €</a:t>
            </a:r>
            <a:endParaRPr lang="de-DE" dirty="0"/>
          </a:p>
        </p:txBody>
      </p:sp>
    </p:spTree>
    <p:extLst>
      <p:ext uri="{BB962C8B-B14F-4D97-AF65-F5344CB8AC3E}">
        <p14:creationId xmlns:p14="http://schemas.microsoft.com/office/powerpoint/2010/main" val="2587419573"/>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162</a:t>
            </a:fld>
            <a:endParaRPr lang="de-DE"/>
          </a:p>
        </p:txBody>
      </p:sp>
      <p:sp>
        <p:nvSpPr>
          <p:cNvPr id="3" name="Textplatzhalter 2"/>
          <p:cNvSpPr>
            <a:spLocks noGrp="1"/>
          </p:cNvSpPr>
          <p:nvPr>
            <p:ph type="body" sz="half" idx="2"/>
          </p:nvPr>
        </p:nvSpPr>
        <p:spPr/>
        <p:txBody>
          <a:bodyPr/>
          <a:lstStyle/>
          <a:p>
            <a:endParaRPr lang="de-DE"/>
          </a:p>
        </p:txBody>
      </p:sp>
      <p:pic>
        <p:nvPicPr>
          <p:cNvPr id="5" name="Grafik 4"/>
          <p:cNvPicPr>
            <a:picLocks noChangeAspect="1"/>
          </p:cNvPicPr>
          <p:nvPr/>
        </p:nvPicPr>
        <p:blipFill>
          <a:blip r:embed="rId2"/>
          <a:stretch>
            <a:fillRect/>
          </a:stretch>
        </p:blipFill>
        <p:spPr>
          <a:xfrm>
            <a:off x="0" y="396539"/>
            <a:ext cx="12192000" cy="6064921"/>
          </a:xfrm>
          <a:prstGeom prst="rect">
            <a:avLst/>
          </a:prstGeom>
        </p:spPr>
      </p:pic>
    </p:spTree>
    <p:extLst>
      <p:ext uri="{BB962C8B-B14F-4D97-AF65-F5344CB8AC3E}">
        <p14:creationId xmlns:p14="http://schemas.microsoft.com/office/powerpoint/2010/main" val="2790916209"/>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163</a:t>
            </a:fld>
            <a:endParaRPr lang="de-DE"/>
          </a:p>
        </p:txBody>
      </p:sp>
      <p:pic>
        <p:nvPicPr>
          <p:cNvPr id="5" name="Grafik 4"/>
          <p:cNvPicPr>
            <a:picLocks noChangeAspect="1"/>
          </p:cNvPicPr>
          <p:nvPr/>
        </p:nvPicPr>
        <p:blipFill>
          <a:blip r:embed="rId2"/>
          <a:stretch>
            <a:fillRect/>
          </a:stretch>
        </p:blipFill>
        <p:spPr>
          <a:xfrm>
            <a:off x="86413" y="484034"/>
            <a:ext cx="10286877" cy="5698423"/>
          </a:xfrm>
          <a:prstGeom prst="rect">
            <a:avLst/>
          </a:prstGeom>
        </p:spPr>
      </p:pic>
    </p:spTree>
    <p:extLst>
      <p:ext uri="{BB962C8B-B14F-4D97-AF65-F5344CB8AC3E}">
        <p14:creationId xmlns:p14="http://schemas.microsoft.com/office/powerpoint/2010/main" val="2943913614"/>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164</a:t>
            </a:fld>
            <a:endParaRPr lang="de-DE"/>
          </a:p>
        </p:txBody>
      </p:sp>
      <p:sp>
        <p:nvSpPr>
          <p:cNvPr id="3" name="Textplatzhalter 2"/>
          <p:cNvSpPr>
            <a:spLocks noGrp="1"/>
          </p:cNvSpPr>
          <p:nvPr>
            <p:ph type="body" sz="half" idx="2"/>
          </p:nvPr>
        </p:nvSpPr>
        <p:spPr/>
        <p:txBody>
          <a:bodyPr/>
          <a:lstStyle/>
          <a:p>
            <a:endParaRPr lang="de-DE"/>
          </a:p>
        </p:txBody>
      </p:sp>
      <p:pic>
        <p:nvPicPr>
          <p:cNvPr id="5" name="Grafik 4"/>
          <p:cNvPicPr>
            <a:picLocks noChangeAspect="1"/>
          </p:cNvPicPr>
          <p:nvPr/>
        </p:nvPicPr>
        <p:blipFill>
          <a:blip r:embed="rId2"/>
          <a:stretch>
            <a:fillRect/>
          </a:stretch>
        </p:blipFill>
        <p:spPr>
          <a:xfrm>
            <a:off x="0" y="543267"/>
            <a:ext cx="12192000" cy="5771465"/>
          </a:xfrm>
          <a:prstGeom prst="rect">
            <a:avLst/>
          </a:prstGeom>
        </p:spPr>
      </p:pic>
    </p:spTree>
    <p:extLst>
      <p:ext uri="{BB962C8B-B14F-4D97-AF65-F5344CB8AC3E}">
        <p14:creationId xmlns:p14="http://schemas.microsoft.com/office/powerpoint/2010/main" val="2330057284"/>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165</a:t>
            </a:fld>
            <a:endParaRPr lang="de-DE"/>
          </a:p>
        </p:txBody>
      </p:sp>
      <p:sp>
        <p:nvSpPr>
          <p:cNvPr id="3" name="Textplatzhalter 2"/>
          <p:cNvSpPr>
            <a:spLocks noGrp="1"/>
          </p:cNvSpPr>
          <p:nvPr>
            <p:ph type="body" sz="half" idx="2"/>
          </p:nvPr>
        </p:nvSpPr>
        <p:spPr/>
        <p:txBody>
          <a:bodyPr/>
          <a:lstStyle/>
          <a:p>
            <a:endParaRPr lang="de-DE" dirty="0"/>
          </a:p>
        </p:txBody>
      </p:sp>
      <p:pic>
        <p:nvPicPr>
          <p:cNvPr id="5" name="Grafik 4"/>
          <p:cNvPicPr>
            <a:picLocks noChangeAspect="1"/>
          </p:cNvPicPr>
          <p:nvPr/>
        </p:nvPicPr>
        <p:blipFill>
          <a:blip r:embed="rId2"/>
          <a:stretch>
            <a:fillRect/>
          </a:stretch>
        </p:blipFill>
        <p:spPr>
          <a:xfrm>
            <a:off x="0" y="430183"/>
            <a:ext cx="12192000" cy="4747172"/>
          </a:xfrm>
          <a:prstGeom prst="rect">
            <a:avLst/>
          </a:prstGeom>
        </p:spPr>
      </p:pic>
    </p:spTree>
    <p:extLst>
      <p:ext uri="{BB962C8B-B14F-4D97-AF65-F5344CB8AC3E}">
        <p14:creationId xmlns:p14="http://schemas.microsoft.com/office/powerpoint/2010/main" val="2996880322"/>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166</a:t>
            </a:fld>
            <a:endParaRPr lang="de-DE"/>
          </a:p>
        </p:txBody>
      </p:sp>
      <p:sp>
        <p:nvSpPr>
          <p:cNvPr id="3" name="Textplatzhalter 2"/>
          <p:cNvSpPr>
            <a:spLocks noGrp="1"/>
          </p:cNvSpPr>
          <p:nvPr>
            <p:ph type="body" sz="half" idx="2"/>
          </p:nvPr>
        </p:nvSpPr>
        <p:spPr/>
        <p:txBody>
          <a:bodyPr/>
          <a:lstStyle/>
          <a:p>
            <a:endParaRPr lang="de-DE"/>
          </a:p>
        </p:txBody>
      </p:sp>
      <p:sp>
        <p:nvSpPr>
          <p:cNvPr id="4" name="Titel 3"/>
          <p:cNvSpPr>
            <a:spLocks noGrp="1"/>
          </p:cNvSpPr>
          <p:nvPr>
            <p:ph type="title"/>
          </p:nvPr>
        </p:nvSpPr>
        <p:spPr/>
        <p:txBody>
          <a:bodyPr/>
          <a:lstStyle/>
          <a:p>
            <a:endParaRPr lang="de-DE"/>
          </a:p>
        </p:txBody>
      </p:sp>
      <p:pic>
        <p:nvPicPr>
          <p:cNvPr id="5" name="Grafik 4"/>
          <p:cNvPicPr>
            <a:picLocks noChangeAspect="1"/>
          </p:cNvPicPr>
          <p:nvPr/>
        </p:nvPicPr>
        <p:blipFill>
          <a:blip r:embed="rId2"/>
          <a:stretch>
            <a:fillRect/>
          </a:stretch>
        </p:blipFill>
        <p:spPr>
          <a:xfrm>
            <a:off x="0" y="363457"/>
            <a:ext cx="12192000" cy="6131085"/>
          </a:xfrm>
          <a:prstGeom prst="rect">
            <a:avLst/>
          </a:prstGeom>
        </p:spPr>
      </p:pic>
    </p:spTree>
    <p:extLst>
      <p:ext uri="{BB962C8B-B14F-4D97-AF65-F5344CB8AC3E}">
        <p14:creationId xmlns:p14="http://schemas.microsoft.com/office/powerpoint/2010/main" val="393524104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167</a:t>
            </a:fld>
            <a:endParaRPr lang="de-DE"/>
          </a:p>
        </p:txBody>
      </p:sp>
      <p:pic>
        <p:nvPicPr>
          <p:cNvPr id="5" name="Grafik 4"/>
          <p:cNvPicPr>
            <a:picLocks noChangeAspect="1"/>
          </p:cNvPicPr>
          <p:nvPr/>
        </p:nvPicPr>
        <p:blipFill>
          <a:blip r:embed="rId2"/>
          <a:stretch>
            <a:fillRect/>
          </a:stretch>
        </p:blipFill>
        <p:spPr>
          <a:xfrm>
            <a:off x="164123" y="137274"/>
            <a:ext cx="12027877" cy="6674528"/>
          </a:xfrm>
          <a:prstGeom prst="rect">
            <a:avLst/>
          </a:prstGeom>
        </p:spPr>
      </p:pic>
    </p:spTree>
    <p:extLst>
      <p:ext uri="{BB962C8B-B14F-4D97-AF65-F5344CB8AC3E}">
        <p14:creationId xmlns:p14="http://schemas.microsoft.com/office/powerpoint/2010/main" val="3218962578"/>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168</a:t>
            </a:fld>
            <a:endParaRPr lang="de-DE"/>
          </a:p>
        </p:txBody>
      </p:sp>
      <p:pic>
        <p:nvPicPr>
          <p:cNvPr id="5" name="Grafik 4"/>
          <p:cNvPicPr>
            <a:picLocks noChangeAspect="1"/>
          </p:cNvPicPr>
          <p:nvPr/>
        </p:nvPicPr>
        <p:blipFill>
          <a:blip r:embed="rId2"/>
          <a:stretch>
            <a:fillRect/>
          </a:stretch>
        </p:blipFill>
        <p:spPr>
          <a:xfrm>
            <a:off x="-9629" y="531446"/>
            <a:ext cx="12006244" cy="3965130"/>
          </a:xfrm>
          <a:prstGeom prst="rect">
            <a:avLst/>
          </a:prstGeom>
        </p:spPr>
      </p:pic>
    </p:spTree>
    <p:extLst>
      <p:ext uri="{BB962C8B-B14F-4D97-AF65-F5344CB8AC3E}">
        <p14:creationId xmlns:p14="http://schemas.microsoft.com/office/powerpoint/2010/main" val="1868817881"/>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169</a:t>
            </a:fld>
            <a:endParaRPr lang="de-DE"/>
          </a:p>
        </p:txBody>
      </p:sp>
      <p:pic>
        <p:nvPicPr>
          <p:cNvPr id="5" name="Grafik 4"/>
          <p:cNvPicPr>
            <a:picLocks noChangeAspect="1"/>
          </p:cNvPicPr>
          <p:nvPr/>
        </p:nvPicPr>
        <p:blipFill>
          <a:blip r:embed="rId2"/>
          <a:stretch>
            <a:fillRect/>
          </a:stretch>
        </p:blipFill>
        <p:spPr>
          <a:xfrm>
            <a:off x="70338" y="128999"/>
            <a:ext cx="11816862" cy="5824855"/>
          </a:xfrm>
          <a:prstGeom prst="rect">
            <a:avLst/>
          </a:prstGeom>
        </p:spPr>
      </p:pic>
    </p:spTree>
    <p:extLst>
      <p:ext uri="{BB962C8B-B14F-4D97-AF65-F5344CB8AC3E}">
        <p14:creationId xmlns:p14="http://schemas.microsoft.com/office/powerpoint/2010/main" val="13734711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17</a:t>
            </a:fld>
            <a:endParaRPr lang="de-DE" dirty="0"/>
          </a:p>
        </p:txBody>
      </p:sp>
      <p:sp>
        <p:nvSpPr>
          <p:cNvPr id="4" name="Titel 3"/>
          <p:cNvSpPr>
            <a:spLocks noGrp="1"/>
          </p:cNvSpPr>
          <p:nvPr>
            <p:ph type="title"/>
          </p:nvPr>
        </p:nvSpPr>
        <p:spPr/>
        <p:txBody>
          <a:bodyPr/>
          <a:lstStyle/>
          <a:p>
            <a:r>
              <a:rPr lang="de-DE" dirty="0" smtClean="0"/>
              <a:t>GEBÜNDELTE KOMPETENZ</a:t>
            </a:r>
            <a:endParaRPr lang="de-DE" dirty="0"/>
          </a:p>
        </p:txBody>
      </p:sp>
      <p:pic>
        <p:nvPicPr>
          <p:cNvPr id="6" name="Grafi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3638" y="2183222"/>
            <a:ext cx="9901237" cy="4313501"/>
          </a:xfrm>
          <a:prstGeom prst="rect">
            <a:avLst/>
          </a:prstGeom>
        </p:spPr>
      </p:pic>
    </p:spTree>
    <p:extLst>
      <p:ext uri="{BB962C8B-B14F-4D97-AF65-F5344CB8AC3E}">
        <p14:creationId xmlns:p14="http://schemas.microsoft.com/office/powerpoint/2010/main" val="38233101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half" idx="2"/>
          </p:nvPr>
        </p:nvSpPr>
        <p:spPr/>
        <p:txBody>
          <a:bodyPr/>
          <a:lstStyle/>
          <a:p>
            <a:r>
              <a:rPr lang="de-DE" sz="1400" dirty="0" smtClean="0"/>
              <a:t>16.01.2019		Diagnose Brustkrebs</a:t>
            </a:r>
          </a:p>
          <a:p>
            <a:r>
              <a:rPr lang="de-DE" sz="1400" dirty="0" smtClean="0"/>
              <a:t>11.02.2019		Beginn AU</a:t>
            </a:r>
          </a:p>
          <a:p>
            <a:r>
              <a:rPr lang="de-DE" sz="1400" dirty="0" smtClean="0"/>
              <a:t>20.08.2019		Erste Chemotherapie sowie erste Resektion der Tumore</a:t>
            </a:r>
          </a:p>
          <a:p>
            <a:r>
              <a:rPr lang="de-DE" sz="1400" dirty="0" smtClean="0"/>
              <a:t>04.09.2019		Nachresektion der Tumore</a:t>
            </a:r>
          </a:p>
          <a:p>
            <a:r>
              <a:rPr lang="de-DE" sz="1400" dirty="0" smtClean="0"/>
              <a:t>09.09.2019		Meldung Leistungsfall durch afm am 09.09.2019</a:t>
            </a:r>
          </a:p>
          <a:p>
            <a:r>
              <a:rPr lang="de-DE" sz="1400" dirty="0" smtClean="0"/>
              <a:t>Seit 09.2019	diverse Rückfragen der Basler bzgl. vorvertraglicher Anzeigepflichtverletzung</a:t>
            </a:r>
          </a:p>
          <a:p>
            <a:r>
              <a:rPr lang="de-DE" sz="1400" dirty="0" smtClean="0"/>
              <a:t>		AKTIONSANTRAG aus 2014</a:t>
            </a:r>
            <a:r>
              <a:rPr lang="de-DE" sz="1400" dirty="0"/>
              <a:t>	</a:t>
            </a:r>
            <a:r>
              <a:rPr lang="de-DE" sz="1400" dirty="0" smtClean="0"/>
              <a:t>	</a:t>
            </a:r>
            <a:r>
              <a:rPr lang="de-DE" sz="1400" dirty="0" smtClean="0">
                <a:solidFill>
                  <a:srgbClr val="FF0000"/>
                </a:solidFill>
              </a:rPr>
              <a:t>EXKURS!</a:t>
            </a:r>
          </a:p>
          <a:p>
            <a:r>
              <a:rPr lang="de-DE" sz="1400" dirty="0" smtClean="0"/>
              <a:t>		Unklare Angaben der Krankenkasse bzgl. Aufbewahrungsfristen von Leistungsnachweisen und stat. sowie amb. 			Behandlungen</a:t>
            </a:r>
            <a:endParaRPr lang="de-DE" sz="1400" dirty="0"/>
          </a:p>
          <a:p>
            <a:r>
              <a:rPr lang="de-DE" sz="1400" dirty="0" smtClean="0"/>
              <a:t>Stand 01.2020	noch keine Erklärung der Basler bzgl. einer Anerkennung oder Ablehnung, während dieselbe Person bei einer anderen 		Gesellschaft bereits seit 11.2019 Leistungen bezieht</a:t>
            </a:r>
            <a:r>
              <a:rPr lang="de-DE" sz="1400" dirty="0"/>
              <a:t> </a:t>
            </a:r>
            <a:r>
              <a:rPr lang="de-DE" sz="1400" dirty="0" smtClean="0"/>
              <a:t>. </a:t>
            </a:r>
            <a:r>
              <a:rPr lang="de-DE" sz="1400" dirty="0" smtClean="0">
                <a:solidFill>
                  <a:srgbClr val="FF0000"/>
                </a:solidFill>
              </a:rPr>
              <a:t>Woran kann das liegen?	</a:t>
            </a:r>
            <a:r>
              <a:rPr lang="de-DE" sz="1400" dirty="0"/>
              <a:t>	</a:t>
            </a:r>
            <a:r>
              <a:rPr lang="de-DE" sz="1400" dirty="0" smtClean="0"/>
              <a:t>	</a:t>
            </a:r>
            <a:endParaRPr lang="de-DE" sz="1400" dirty="0"/>
          </a:p>
        </p:txBody>
      </p:sp>
      <p:sp>
        <p:nvSpPr>
          <p:cNvPr id="12" name="Titel 11"/>
          <p:cNvSpPr>
            <a:spLocks noGrp="1"/>
          </p:cNvSpPr>
          <p:nvPr>
            <p:ph type="title"/>
          </p:nvPr>
        </p:nvSpPr>
        <p:spPr/>
        <p:txBody>
          <a:bodyPr/>
          <a:lstStyle/>
          <a:p>
            <a:r>
              <a:rPr lang="de-DE" dirty="0" smtClean="0"/>
              <a:t>Beispiel aus unserer leistungsfall-begleitung | </a:t>
            </a:r>
            <a:r>
              <a:rPr lang="de-DE" dirty="0" err="1" smtClean="0"/>
              <a:t>brustkrebs</a:t>
            </a:r>
            <a:r>
              <a:rPr lang="de-DE" dirty="0" smtClean="0"/>
              <a:t> kfm. Angestellte | mit 46 erkrankt</a:t>
            </a:r>
            <a:endParaRPr lang="de-DE" dirty="0"/>
          </a:p>
        </p:txBody>
      </p:sp>
      <p:pic>
        <p:nvPicPr>
          <p:cNvPr id="5" name="Grafik 4"/>
          <p:cNvPicPr>
            <a:picLocks noChangeAspect="1"/>
          </p:cNvPicPr>
          <p:nvPr/>
        </p:nvPicPr>
        <p:blipFill>
          <a:blip r:embed="rId2"/>
          <a:stretch>
            <a:fillRect/>
          </a:stretch>
        </p:blipFill>
        <p:spPr>
          <a:xfrm>
            <a:off x="1930400" y="5068073"/>
            <a:ext cx="9782175" cy="1466850"/>
          </a:xfrm>
          <a:prstGeom prst="rect">
            <a:avLst/>
          </a:prstGeom>
        </p:spPr>
      </p:pic>
    </p:spTree>
    <p:extLst>
      <p:ext uri="{BB962C8B-B14F-4D97-AF65-F5344CB8AC3E}">
        <p14:creationId xmlns:p14="http://schemas.microsoft.com/office/powerpoint/2010/main" val="33570634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171</a:t>
            </a:fld>
            <a:endParaRPr lang="de-DE"/>
          </a:p>
        </p:txBody>
      </p:sp>
      <p:sp>
        <p:nvSpPr>
          <p:cNvPr id="3" name="Textplatzhalter 2"/>
          <p:cNvSpPr>
            <a:spLocks noGrp="1"/>
          </p:cNvSpPr>
          <p:nvPr>
            <p:ph type="body" sz="half" idx="2"/>
          </p:nvPr>
        </p:nvSpPr>
        <p:spPr/>
        <p:txBody>
          <a:bodyPr/>
          <a:lstStyle/>
          <a:p>
            <a:r>
              <a:rPr lang="de-DE" dirty="0" smtClean="0"/>
              <a:t>Exkurs:</a:t>
            </a:r>
          </a:p>
          <a:p>
            <a:endParaRPr lang="de-DE" dirty="0"/>
          </a:p>
          <a:p>
            <a:r>
              <a:rPr lang="de-DE" dirty="0" smtClean="0"/>
              <a:t>Warum wird bei einem Vertrag, der im Rahmen einer BU-Aktion ohne GP geschlossen wurde,</a:t>
            </a:r>
          </a:p>
          <a:p>
            <a:r>
              <a:rPr lang="de-DE" dirty="0" smtClean="0"/>
              <a:t>VVA geprüft?</a:t>
            </a:r>
          </a:p>
          <a:p>
            <a:endParaRPr lang="de-DE" dirty="0"/>
          </a:p>
          <a:p>
            <a:endParaRPr lang="de-DE" dirty="0"/>
          </a:p>
        </p:txBody>
      </p:sp>
      <p:sp>
        <p:nvSpPr>
          <p:cNvPr id="5" name="Titel 11"/>
          <p:cNvSpPr>
            <a:spLocks noGrp="1"/>
          </p:cNvSpPr>
          <p:nvPr>
            <p:ph type="title"/>
          </p:nvPr>
        </p:nvSpPr>
        <p:spPr/>
        <p:txBody>
          <a:bodyPr/>
          <a:lstStyle/>
          <a:p>
            <a:r>
              <a:rPr lang="de-DE" dirty="0" smtClean="0"/>
              <a:t>Beispiel aus unserer leistungsfall-begleitung | </a:t>
            </a:r>
            <a:r>
              <a:rPr lang="de-DE" dirty="0" err="1" smtClean="0"/>
              <a:t>brustkrebs</a:t>
            </a:r>
            <a:r>
              <a:rPr lang="de-DE" dirty="0" smtClean="0"/>
              <a:t> kfm. Angestellte | mit 46 erkrankt</a:t>
            </a:r>
            <a:endParaRPr lang="de-DE" dirty="0"/>
          </a:p>
        </p:txBody>
      </p:sp>
      <p:pic>
        <p:nvPicPr>
          <p:cNvPr id="6" name="Grafik 5"/>
          <p:cNvPicPr>
            <a:picLocks noChangeAspect="1"/>
          </p:cNvPicPr>
          <p:nvPr/>
        </p:nvPicPr>
        <p:blipFill>
          <a:blip r:embed="rId2"/>
          <a:stretch>
            <a:fillRect/>
          </a:stretch>
        </p:blipFill>
        <p:spPr>
          <a:xfrm>
            <a:off x="258352" y="3651168"/>
            <a:ext cx="11090031" cy="850879"/>
          </a:xfrm>
          <a:prstGeom prst="rect">
            <a:avLst/>
          </a:prstGeom>
        </p:spPr>
      </p:pic>
    </p:spTree>
    <p:extLst>
      <p:ext uri="{BB962C8B-B14F-4D97-AF65-F5344CB8AC3E}">
        <p14:creationId xmlns:p14="http://schemas.microsoft.com/office/powerpoint/2010/main" val="1631460682"/>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172</a:t>
            </a:fld>
            <a:endParaRPr lang="de-DE"/>
          </a:p>
        </p:txBody>
      </p:sp>
      <p:sp>
        <p:nvSpPr>
          <p:cNvPr id="3" name="Textplatzhalter 2"/>
          <p:cNvSpPr>
            <a:spLocks noGrp="1"/>
          </p:cNvSpPr>
          <p:nvPr>
            <p:ph type="body" sz="half" idx="2"/>
          </p:nvPr>
        </p:nvSpPr>
        <p:spPr/>
        <p:txBody>
          <a:bodyPr/>
          <a:lstStyle/>
          <a:p>
            <a:r>
              <a:rPr lang="de-DE" sz="1400" dirty="0" smtClean="0"/>
              <a:t>Diagnose: Angststörungen, akute Belastungsreaktion, Anpassungsstörung</a:t>
            </a:r>
          </a:p>
          <a:p>
            <a:r>
              <a:rPr lang="de-DE" sz="1400" dirty="0" smtClean="0"/>
              <a:t>Krankheitsbild besteht seit ca. 11.2011 (Angststörung und akute Belastungsreaktion), Anpassungsstörung seit 03.2018</a:t>
            </a:r>
          </a:p>
          <a:p>
            <a:r>
              <a:rPr lang="de-DE" sz="1400" dirty="0" smtClean="0"/>
              <a:t>Beginn AU: 03.2018</a:t>
            </a:r>
          </a:p>
          <a:p>
            <a:r>
              <a:rPr lang="de-DE" sz="1400" dirty="0" smtClean="0"/>
              <a:t>Schwierige Gesamtsituation, da:</a:t>
            </a:r>
          </a:p>
          <a:p>
            <a:pPr marL="342900" indent="-342900">
              <a:buAutoNum type="arabicPeriod"/>
            </a:pPr>
            <a:r>
              <a:rPr lang="de-DE" sz="1400" dirty="0" smtClean="0"/>
              <a:t>Keine stationären Aufenthalte aufgrund o.g. Erkrankungen</a:t>
            </a:r>
          </a:p>
          <a:p>
            <a:pPr marL="342900" indent="-342900">
              <a:buAutoNum type="arabicPeriod"/>
            </a:pPr>
            <a:r>
              <a:rPr lang="de-DE" sz="1400" dirty="0" smtClean="0"/>
              <a:t>Sehr ausgeprägte Schilderung der Gesamtsituation seitens der VN (getippte DIN-A4 Anlagen zu bejahten Fragen)</a:t>
            </a:r>
          </a:p>
          <a:p>
            <a:pPr marL="342900" indent="-342900">
              <a:buAutoNum type="arabicPeriod"/>
            </a:pPr>
            <a:r>
              <a:rPr lang="de-DE" sz="1400" dirty="0" smtClean="0"/>
              <a:t>Schwangerschaft während Antragsstellung. Daraus resultierend keine Möglichkeit, ein benötigtes Gutachten in Auftrag zu geben.</a:t>
            </a:r>
          </a:p>
          <a:p>
            <a:r>
              <a:rPr lang="de-DE" sz="1400" b="1" dirty="0" smtClean="0"/>
              <a:t>Jedoch..</a:t>
            </a:r>
            <a:r>
              <a:rPr lang="de-DE" sz="1400" dirty="0" smtClean="0"/>
              <a:t> Ist es der Fachabteilung gelungen durch intensive Nacharbeit und starker Kommunikation mit der Sachbearbeiterin einen Kompromiss zu finden.</a:t>
            </a:r>
          </a:p>
          <a:p>
            <a:r>
              <a:rPr lang="de-DE" sz="1400" dirty="0" smtClean="0"/>
              <a:t>Der VR bietet an, eine Jahresrente als Einmalbetrag auszuzahlen, </a:t>
            </a:r>
            <a:r>
              <a:rPr lang="de-DE" sz="1400" b="1" dirty="0" smtClean="0"/>
              <a:t>und</a:t>
            </a:r>
            <a:r>
              <a:rPr lang="de-DE" sz="1400" dirty="0" smtClean="0"/>
              <a:t> das Gutachten auszusetzten bis </a:t>
            </a:r>
            <a:r>
              <a:rPr lang="de-DE" sz="1400" b="1" u="sng" dirty="0" smtClean="0"/>
              <a:t>Januar 2021. </a:t>
            </a:r>
            <a:r>
              <a:rPr lang="de-DE" sz="1400" dirty="0" smtClean="0"/>
              <a:t>Hier wird dann noch einmal die Situation neu beurteilt und entschieden und das </a:t>
            </a:r>
            <a:r>
              <a:rPr lang="de-DE" sz="1400" b="1" dirty="0" smtClean="0"/>
              <a:t>unabhängig</a:t>
            </a:r>
            <a:r>
              <a:rPr lang="de-DE" sz="1400" dirty="0" smtClean="0"/>
              <a:t> von der Überbrückungszahlung!</a:t>
            </a:r>
            <a:endParaRPr lang="de-DE" sz="1400" b="1" u="sng" dirty="0" smtClean="0"/>
          </a:p>
          <a:p>
            <a:pPr marL="342900" indent="-342900">
              <a:buAutoNum type="arabicPeriod"/>
            </a:pPr>
            <a:endParaRPr lang="de-DE" sz="1400" dirty="0" smtClean="0"/>
          </a:p>
          <a:p>
            <a:endParaRPr lang="de-DE" dirty="0"/>
          </a:p>
        </p:txBody>
      </p:sp>
      <p:sp>
        <p:nvSpPr>
          <p:cNvPr id="4" name="Titel 3"/>
          <p:cNvSpPr>
            <a:spLocks noGrp="1"/>
          </p:cNvSpPr>
          <p:nvPr>
            <p:ph type="title"/>
          </p:nvPr>
        </p:nvSpPr>
        <p:spPr/>
        <p:txBody>
          <a:bodyPr/>
          <a:lstStyle/>
          <a:p>
            <a:r>
              <a:rPr lang="de-DE" dirty="0"/>
              <a:t>Beispiel aus unserer leistungsfall-begleitung | </a:t>
            </a:r>
            <a:r>
              <a:rPr lang="de-DE" dirty="0" smtClean="0"/>
              <a:t>Psyche Rechtsanwaltsgehilfin| </a:t>
            </a:r>
            <a:r>
              <a:rPr lang="de-DE" dirty="0"/>
              <a:t>mit </a:t>
            </a:r>
            <a:r>
              <a:rPr lang="de-DE" dirty="0" smtClean="0"/>
              <a:t>31 erkrankt</a:t>
            </a:r>
            <a:endParaRPr lang="de-DE" dirty="0"/>
          </a:p>
        </p:txBody>
      </p:sp>
    </p:spTree>
    <p:extLst>
      <p:ext uri="{BB962C8B-B14F-4D97-AF65-F5344CB8AC3E}">
        <p14:creationId xmlns:p14="http://schemas.microsoft.com/office/powerpoint/2010/main" val="2747860282"/>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173</a:t>
            </a:fld>
            <a:endParaRPr lang="de-DE"/>
          </a:p>
        </p:txBody>
      </p:sp>
      <p:sp>
        <p:nvSpPr>
          <p:cNvPr id="3" name="Textplatzhalter 2"/>
          <p:cNvSpPr>
            <a:spLocks noGrp="1"/>
          </p:cNvSpPr>
          <p:nvPr>
            <p:ph type="body" sz="half" idx="2"/>
          </p:nvPr>
        </p:nvSpPr>
        <p:spPr/>
        <p:txBody>
          <a:bodyPr/>
          <a:lstStyle/>
          <a:p>
            <a:endParaRPr lang="de-DE" sz="1400" dirty="0" smtClean="0"/>
          </a:p>
          <a:p>
            <a:endParaRPr lang="de-DE" sz="1400" dirty="0"/>
          </a:p>
          <a:p>
            <a:endParaRPr lang="de-DE" sz="1400" dirty="0" smtClean="0"/>
          </a:p>
          <a:p>
            <a:endParaRPr lang="de-DE" sz="1400" dirty="0" smtClean="0"/>
          </a:p>
          <a:p>
            <a:endParaRPr lang="de-DE" sz="1400" dirty="0"/>
          </a:p>
          <a:p>
            <a:endParaRPr lang="de-DE" sz="1400" dirty="0" smtClean="0"/>
          </a:p>
          <a:p>
            <a:endParaRPr lang="de-DE" sz="1400" dirty="0"/>
          </a:p>
          <a:p>
            <a:r>
              <a:rPr lang="de-DE" sz="1400" dirty="0" smtClean="0"/>
              <a:t>Leistungsantrag gestellt wegen: Lymphödeme, Arthrose in beiden Knien, HWS und LWS Syndrom Mai 2018</a:t>
            </a:r>
          </a:p>
          <a:p>
            <a:r>
              <a:rPr lang="de-DE" sz="1400" dirty="0" smtClean="0"/>
              <a:t>AU seit 08.01.2018 </a:t>
            </a:r>
          </a:p>
          <a:p>
            <a:r>
              <a:rPr lang="de-DE" sz="1400" dirty="0" smtClean="0"/>
              <a:t>Nebendiagnosen: Starkes Übergewicht, Diabetes Typ 2, BMI&gt;40kg/qm</a:t>
            </a:r>
          </a:p>
          <a:p>
            <a:r>
              <a:rPr lang="de-DE" sz="1400" dirty="0" smtClean="0"/>
              <a:t>Leistungsantrag durch afm am 29.10.2019 eingereicht</a:t>
            </a:r>
          </a:p>
          <a:p>
            <a:r>
              <a:rPr lang="de-DE" sz="1400" dirty="0" smtClean="0"/>
              <a:t>Leistungsanerkennung des VR am 14.11.2019 rückwirkend ab Februar 2018 </a:t>
            </a:r>
          </a:p>
          <a:p>
            <a:endParaRPr lang="de-DE" dirty="0"/>
          </a:p>
        </p:txBody>
      </p:sp>
      <p:sp>
        <p:nvSpPr>
          <p:cNvPr id="4" name="Titel 3"/>
          <p:cNvSpPr>
            <a:spLocks noGrp="1"/>
          </p:cNvSpPr>
          <p:nvPr>
            <p:ph type="title"/>
          </p:nvPr>
        </p:nvSpPr>
        <p:spPr/>
        <p:txBody>
          <a:bodyPr/>
          <a:lstStyle/>
          <a:p>
            <a:r>
              <a:rPr lang="de-DE" dirty="0"/>
              <a:t>Beispiel aus unserer leistungsfall-begleitung | </a:t>
            </a:r>
            <a:r>
              <a:rPr lang="de-DE" dirty="0" err="1" smtClean="0"/>
              <a:t>arthrose</a:t>
            </a:r>
            <a:r>
              <a:rPr lang="de-DE" dirty="0" smtClean="0"/>
              <a:t> Kinderpflegerin | </a:t>
            </a:r>
            <a:r>
              <a:rPr lang="de-DE" dirty="0"/>
              <a:t>mit </a:t>
            </a:r>
            <a:r>
              <a:rPr lang="de-DE" dirty="0" smtClean="0"/>
              <a:t>52 erkrankt</a:t>
            </a:r>
            <a:endParaRPr lang="de-DE" dirty="0"/>
          </a:p>
        </p:txBody>
      </p:sp>
      <p:pic>
        <p:nvPicPr>
          <p:cNvPr id="5" name="Grafik 4"/>
          <p:cNvPicPr>
            <a:picLocks noChangeAspect="1"/>
          </p:cNvPicPr>
          <p:nvPr/>
        </p:nvPicPr>
        <p:blipFill>
          <a:blip r:embed="rId2"/>
          <a:stretch>
            <a:fillRect/>
          </a:stretch>
        </p:blipFill>
        <p:spPr>
          <a:xfrm>
            <a:off x="649121" y="1801058"/>
            <a:ext cx="6697785" cy="1701625"/>
          </a:xfrm>
          <a:prstGeom prst="rect">
            <a:avLst/>
          </a:prstGeom>
        </p:spPr>
      </p:pic>
      <p:sp>
        <p:nvSpPr>
          <p:cNvPr id="6" name="Pfeil nach links 5"/>
          <p:cNvSpPr/>
          <p:nvPr/>
        </p:nvSpPr>
        <p:spPr>
          <a:xfrm>
            <a:off x="7346906" y="3118338"/>
            <a:ext cx="921771" cy="203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7" name="Textfeld 6"/>
          <p:cNvSpPr txBox="1"/>
          <p:nvPr/>
        </p:nvSpPr>
        <p:spPr>
          <a:xfrm>
            <a:off x="8709125" y="2967836"/>
            <a:ext cx="1641231" cy="646331"/>
          </a:xfrm>
          <a:prstGeom prst="rect">
            <a:avLst/>
          </a:prstGeom>
          <a:noFill/>
        </p:spPr>
        <p:txBody>
          <a:bodyPr wrap="square" rtlCol="0">
            <a:spAutoFit/>
          </a:bodyPr>
          <a:lstStyle/>
          <a:p>
            <a:r>
              <a:rPr lang="de-DE" dirty="0" smtClean="0">
                <a:solidFill>
                  <a:srgbClr val="000000"/>
                </a:solidFill>
              </a:rPr>
              <a:t>!!!!!!!!!!!!!! EXKURS</a:t>
            </a:r>
            <a:endParaRPr lang="de-DE" dirty="0">
              <a:solidFill>
                <a:srgbClr val="000000"/>
              </a:solidFill>
            </a:endParaRPr>
          </a:p>
        </p:txBody>
      </p:sp>
    </p:spTree>
    <p:extLst>
      <p:ext uri="{BB962C8B-B14F-4D97-AF65-F5344CB8AC3E}">
        <p14:creationId xmlns:p14="http://schemas.microsoft.com/office/powerpoint/2010/main" val="4023991153"/>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174</a:t>
            </a:fld>
            <a:endParaRPr lang="de-DE"/>
          </a:p>
        </p:txBody>
      </p:sp>
      <p:pic>
        <p:nvPicPr>
          <p:cNvPr id="5" name="Grafik 4"/>
          <p:cNvPicPr>
            <a:picLocks noChangeAspect="1"/>
          </p:cNvPicPr>
          <p:nvPr/>
        </p:nvPicPr>
        <p:blipFill>
          <a:blip r:embed="rId2"/>
          <a:stretch>
            <a:fillRect/>
          </a:stretch>
        </p:blipFill>
        <p:spPr>
          <a:xfrm>
            <a:off x="599830" y="1979367"/>
            <a:ext cx="5943600" cy="695325"/>
          </a:xfrm>
          <a:prstGeom prst="rect">
            <a:avLst/>
          </a:prstGeom>
        </p:spPr>
      </p:pic>
      <p:sp>
        <p:nvSpPr>
          <p:cNvPr id="4" name="Titel 3"/>
          <p:cNvSpPr>
            <a:spLocks noGrp="1"/>
          </p:cNvSpPr>
          <p:nvPr>
            <p:ph type="title"/>
          </p:nvPr>
        </p:nvSpPr>
        <p:spPr/>
        <p:txBody>
          <a:bodyPr/>
          <a:lstStyle/>
          <a:p>
            <a:r>
              <a:rPr lang="de-DE" dirty="0" smtClean="0"/>
              <a:t>Depressionen | Zimmerermeister | Mit 53 Jahren Erkrankt</a:t>
            </a:r>
            <a:endParaRPr lang="de-DE" dirty="0"/>
          </a:p>
        </p:txBody>
      </p:sp>
      <p:pic>
        <p:nvPicPr>
          <p:cNvPr id="6" name="Grafik 5"/>
          <p:cNvPicPr>
            <a:picLocks noChangeAspect="1"/>
          </p:cNvPicPr>
          <p:nvPr/>
        </p:nvPicPr>
        <p:blipFill>
          <a:blip r:embed="rId3"/>
          <a:stretch>
            <a:fillRect/>
          </a:stretch>
        </p:blipFill>
        <p:spPr>
          <a:xfrm>
            <a:off x="656980" y="2958293"/>
            <a:ext cx="5829300" cy="1581150"/>
          </a:xfrm>
          <a:prstGeom prst="rect">
            <a:avLst/>
          </a:prstGeom>
        </p:spPr>
      </p:pic>
      <p:sp>
        <p:nvSpPr>
          <p:cNvPr id="7" name="Pfeil nach links 6"/>
          <p:cNvSpPr/>
          <p:nvPr/>
        </p:nvSpPr>
        <p:spPr>
          <a:xfrm>
            <a:off x="4442800" y="3530037"/>
            <a:ext cx="1078523" cy="218831"/>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pic>
        <p:nvPicPr>
          <p:cNvPr id="8" name="Grafik 7"/>
          <p:cNvPicPr>
            <a:picLocks noChangeAspect="1"/>
          </p:cNvPicPr>
          <p:nvPr/>
        </p:nvPicPr>
        <p:blipFill>
          <a:blip r:embed="rId4"/>
          <a:stretch>
            <a:fillRect/>
          </a:stretch>
        </p:blipFill>
        <p:spPr>
          <a:xfrm>
            <a:off x="1952235" y="3895934"/>
            <a:ext cx="1097375" cy="256054"/>
          </a:xfrm>
          <a:prstGeom prst="rect">
            <a:avLst/>
          </a:prstGeom>
        </p:spPr>
      </p:pic>
    </p:spTree>
    <p:extLst>
      <p:ext uri="{BB962C8B-B14F-4D97-AF65-F5344CB8AC3E}">
        <p14:creationId xmlns:p14="http://schemas.microsoft.com/office/powerpoint/2010/main" val="4003541472"/>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175</a:t>
            </a:fld>
            <a:endParaRPr lang="de-DE"/>
          </a:p>
        </p:txBody>
      </p:sp>
      <p:pic>
        <p:nvPicPr>
          <p:cNvPr id="5" name="Grafik 4"/>
          <p:cNvPicPr>
            <a:picLocks noChangeAspect="1"/>
          </p:cNvPicPr>
          <p:nvPr/>
        </p:nvPicPr>
        <p:blipFill>
          <a:blip r:embed="rId2"/>
          <a:stretch>
            <a:fillRect/>
          </a:stretch>
        </p:blipFill>
        <p:spPr>
          <a:xfrm>
            <a:off x="344053" y="2016369"/>
            <a:ext cx="10691269" cy="2322894"/>
          </a:xfrm>
          <a:prstGeom prst="rect">
            <a:avLst/>
          </a:prstGeom>
        </p:spPr>
      </p:pic>
      <p:pic>
        <p:nvPicPr>
          <p:cNvPr id="6" name="Grafik 5"/>
          <p:cNvPicPr>
            <a:picLocks noChangeAspect="1"/>
          </p:cNvPicPr>
          <p:nvPr/>
        </p:nvPicPr>
        <p:blipFill>
          <a:blip r:embed="rId3"/>
          <a:stretch>
            <a:fillRect/>
          </a:stretch>
        </p:blipFill>
        <p:spPr>
          <a:xfrm>
            <a:off x="0" y="308299"/>
            <a:ext cx="10412870" cy="1322947"/>
          </a:xfrm>
          <a:prstGeom prst="rect">
            <a:avLst/>
          </a:prstGeom>
        </p:spPr>
      </p:pic>
    </p:spTree>
    <p:extLst>
      <p:ext uri="{BB962C8B-B14F-4D97-AF65-F5344CB8AC3E}">
        <p14:creationId xmlns:p14="http://schemas.microsoft.com/office/powerpoint/2010/main" val="3322258222"/>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176</a:t>
            </a:fld>
            <a:endParaRPr lang="de-DE"/>
          </a:p>
        </p:txBody>
      </p:sp>
      <p:pic>
        <p:nvPicPr>
          <p:cNvPr id="5" name="Grafik 4"/>
          <p:cNvPicPr>
            <a:picLocks noChangeAspect="1"/>
          </p:cNvPicPr>
          <p:nvPr/>
        </p:nvPicPr>
        <p:blipFill>
          <a:blip r:embed="rId2"/>
          <a:stretch>
            <a:fillRect/>
          </a:stretch>
        </p:blipFill>
        <p:spPr>
          <a:xfrm>
            <a:off x="296985" y="1553715"/>
            <a:ext cx="11230708" cy="4699936"/>
          </a:xfrm>
          <a:prstGeom prst="rect">
            <a:avLst/>
          </a:prstGeom>
        </p:spPr>
      </p:pic>
      <p:pic>
        <p:nvPicPr>
          <p:cNvPr id="6" name="Grafik 5"/>
          <p:cNvPicPr>
            <a:picLocks noChangeAspect="1"/>
          </p:cNvPicPr>
          <p:nvPr/>
        </p:nvPicPr>
        <p:blipFill>
          <a:blip r:embed="rId3"/>
          <a:stretch>
            <a:fillRect/>
          </a:stretch>
        </p:blipFill>
        <p:spPr>
          <a:xfrm>
            <a:off x="296985" y="329126"/>
            <a:ext cx="10412870" cy="1322947"/>
          </a:xfrm>
          <a:prstGeom prst="rect">
            <a:avLst/>
          </a:prstGeom>
        </p:spPr>
      </p:pic>
    </p:spTree>
    <p:extLst>
      <p:ext uri="{BB962C8B-B14F-4D97-AF65-F5344CB8AC3E}">
        <p14:creationId xmlns:p14="http://schemas.microsoft.com/office/powerpoint/2010/main" val="245749656"/>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177</a:t>
            </a:fld>
            <a:endParaRPr lang="de-DE"/>
          </a:p>
        </p:txBody>
      </p:sp>
      <p:pic>
        <p:nvPicPr>
          <p:cNvPr id="5" name="Grafik 4"/>
          <p:cNvPicPr>
            <a:picLocks noChangeAspect="1"/>
          </p:cNvPicPr>
          <p:nvPr/>
        </p:nvPicPr>
        <p:blipFill>
          <a:blip r:embed="rId2"/>
          <a:stretch>
            <a:fillRect/>
          </a:stretch>
        </p:blipFill>
        <p:spPr>
          <a:xfrm>
            <a:off x="724999" y="1640456"/>
            <a:ext cx="7553325" cy="5076825"/>
          </a:xfrm>
          <a:prstGeom prst="rect">
            <a:avLst/>
          </a:prstGeom>
        </p:spPr>
      </p:pic>
      <p:pic>
        <p:nvPicPr>
          <p:cNvPr id="6" name="Grafik 5"/>
          <p:cNvPicPr>
            <a:picLocks noChangeAspect="1"/>
          </p:cNvPicPr>
          <p:nvPr/>
        </p:nvPicPr>
        <p:blipFill>
          <a:blip r:embed="rId3"/>
          <a:stretch>
            <a:fillRect/>
          </a:stretch>
        </p:blipFill>
        <p:spPr>
          <a:xfrm>
            <a:off x="162735" y="387847"/>
            <a:ext cx="10412870" cy="1322947"/>
          </a:xfrm>
          <a:prstGeom prst="rect">
            <a:avLst/>
          </a:prstGeom>
        </p:spPr>
      </p:pic>
    </p:spTree>
    <p:extLst>
      <p:ext uri="{BB962C8B-B14F-4D97-AF65-F5344CB8AC3E}">
        <p14:creationId xmlns:p14="http://schemas.microsoft.com/office/powerpoint/2010/main" val="3884107505"/>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178</a:t>
            </a:fld>
            <a:endParaRPr lang="de-DE"/>
          </a:p>
        </p:txBody>
      </p:sp>
      <p:pic>
        <p:nvPicPr>
          <p:cNvPr id="6" name="Grafik 5"/>
          <p:cNvPicPr>
            <a:picLocks noChangeAspect="1"/>
          </p:cNvPicPr>
          <p:nvPr/>
        </p:nvPicPr>
        <p:blipFill>
          <a:blip r:embed="rId2"/>
          <a:stretch>
            <a:fillRect/>
          </a:stretch>
        </p:blipFill>
        <p:spPr>
          <a:xfrm>
            <a:off x="187402" y="292050"/>
            <a:ext cx="10412870" cy="1322947"/>
          </a:xfrm>
          <a:prstGeom prst="rect">
            <a:avLst/>
          </a:prstGeom>
        </p:spPr>
      </p:pic>
      <p:sp>
        <p:nvSpPr>
          <p:cNvPr id="8" name="Rechteck 7"/>
          <p:cNvSpPr/>
          <p:nvPr/>
        </p:nvSpPr>
        <p:spPr>
          <a:xfrm>
            <a:off x="539263" y="1587948"/>
            <a:ext cx="6096000" cy="4801314"/>
          </a:xfrm>
          <a:prstGeom prst="rect">
            <a:avLst/>
          </a:prstGeom>
        </p:spPr>
        <p:txBody>
          <a:bodyPr>
            <a:spAutoFit/>
          </a:bodyPr>
          <a:lstStyle/>
          <a:p>
            <a:r>
              <a:rPr lang="de-DE" dirty="0">
                <a:solidFill>
                  <a:srgbClr val="000000"/>
                </a:solidFill>
                <a:ea typeface="Calibri" panose="020F0502020204030204" pitchFamily="34" charset="0"/>
              </a:rPr>
              <a:t>wir nehmen Bezug auf Ihr Schreiben vom 08.08.2019. Unser Vermittler hat uns gebeten, den Fall im weiteren Verlauf weiter zu begleiten. Sie werden kurzfristig eine Empfangsvollmacht für sämtlichen Schriftwechsel von uns erhalten.</a:t>
            </a:r>
            <a:endParaRPr lang="de-DE" sz="2400" dirty="0">
              <a:solidFill>
                <a:srgbClr val="000000"/>
              </a:solidFill>
              <a:latin typeface="Calibri" panose="020F0502020204030204" pitchFamily="34" charset="0"/>
              <a:ea typeface="Calibri" panose="020F0502020204030204" pitchFamily="34" charset="0"/>
            </a:endParaRPr>
          </a:p>
          <a:p>
            <a:r>
              <a:rPr lang="de-DE" dirty="0">
                <a:solidFill>
                  <a:srgbClr val="000000"/>
                </a:solidFill>
                <a:ea typeface="Calibri" panose="020F0502020204030204" pitchFamily="34" charset="0"/>
              </a:rPr>
              <a:t> </a:t>
            </a:r>
            <a:endParaRPr lang="de-DE" sz="2400" dirty="0">
              <a:solidFill>
                <a:srgbClr val="000000"/>
              </a:solidFill>
              <a:latin typeface="Calibri" panose="020F0502020204030204" pitchFamily="34" charset="0"/>
              <a:ea typeface="Calibri" panose="020F0502020204030204" pitchFamily="34" charset="0"/>
            </a:endParaRPr>
          </a:p>
          <a:p>
            <a:r>
              <a:rPr lang="de-DE" dirty="0">
                <a:solidFill>
                  <a:srgbClr val="000000"/>
                </a:solidFill>
                <a:ea typeface="Calibri" panose="020F0502020204030204" pitchFamily="34" charset="0"/>
              </a:rPr>
              <a:t>Die Mieteinkünfte von Herrn </a:t>
            </a:r>
            <a:r>
              <a:rPr lang="de-DE" dirty="0" smtClean="0">
                <a:solidFill>
                  <a:srgbClr val="000000"/>
                </a:solidFill>
                <a:ea typeface="Calibri" panose="020F0502020204030204" pitchFamily="34" charset="0"/>
              </a:rPr>
              <a:t>XXX </a:t>
            </a:r>
            <a:r>
              <a:rPr lang="de-DE" dirty="0">
                <a:solidFill>
                  <a:srgbClr val="000000"/>
                </a:solidFill>
                <a:ea typeface="Calibri" panose="020F0502020204030204" pitchFamily="34" charset="0"/>
              </a:rPr>
              <a:t>resultieren nicht aus Erwerbseinkommen. Vielmehr bilden Sie für Herrn </a:t>
            </a:r>
            <a:r>
              <a:rPr lang="de-DE" dirty="0" smtClean="0">
                <a:solidFill>
                  <a:srgbClr val="000000"/>
                </a:solidFill>
                <a:ea typeface="Calibri" panose="020F0502020204030204" pitchFamily="34" charset="0"/>
              </a:rPr>
              <a:t>XXX </a:t>
            </a:r>
            <a:r>
              <a:rPr lang="de-DE" dirty="0">
                <a:solidFill>
                  <a:srgbClr val="000000"/>
                </a:solidFill>
                <a:ea typeface="Calibri" panose="020F0502020204030204" pitchFamily="34" charset="0"/>
              </a:rPr>
              <a:t>den Hauptteil der späteren Altersvorsorge, welcher er sich aus den vor seiner Erkrankung realisierten Einkünften seines Handwerksbetrieb anschaffen konnte. </a:t>
            </a:r>
            <a:endParaRPr lang="de-DE" sz="2400" dirty="0">
              <a:solidFill>
                <a:srgbClr val="000000"/>
              </a:solidFill>
              <a:latin typeface="Calibri" panose="020F0502020204030204" pitchFamily="34" charset="0"/>
              <a:ea typeface="Calibri" panose="020F0502020204030204" pitchFamily="34" charset="0"/>
            </a:endParaRPr>
          </a:p>
          <a:p>
            <a:r>
              <a:rPr lang="de-DE" dirty="0">
                <a:solidFill>
                  <a:srgbClr val="000000"/>
                </a:solidFill>
                <a:ea typeface="Calibri" panose="020F0502020204030204" pitchFamily="34" charset="0"/>
              </a:rPr>
              <a:t>Die Einkünfte aus dem Handwerksbetrieb sind seit 2011 aufgrund seiner Erkrankung rückläufig; Personal musste kontinuierlich abgebaut werden. Wir fügen als Verlaufsnachweis die Steuerbescheide von 2005-2010 bei.</a:t>
            </a:r>
            <a:endParaRPr lang="de-DE" sz="2400" dirty="0">
              <a:solidFill>
                <a:srgbClr val="000000"/>
              </a:solidFill>
              <a:latin typeface="Calibri" panose="020F0502020204030204" pitchFamily="34" charset="0"/>
              <a:ea typeface="Calibri" panose="020F0502020204030204" pitchFamily="34" charset="0"/>
            </a:endParaRPr>
          </a:p>
          <a:p>
            <a:r>
              <a:rPr lang="de-DE" dirty="0">
                <a:solidFill>
                  <a:srgbClr val="000000"/>
                </a:solidFill>
                <a:ea typeface="Calibri" panose="020F0502020204030204" pitchFamily="34" charset="0"/>
              </a:rPr>
              <a:t> </a:t>
            </a:r>
            <a:endParaRPr lang="de-DE" sz="2400"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173160733"/>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179</a:t>
            </a:fld>
            <a:endParaRPr lang="de-DE"/>
          </a:p>
        </p:txBody>
      </p:sp>
      <p:sp>
        <p:nvSpPr>
          <p:cNvPr id="3" name="Textplatzhalter 2"/>
          <p:cNvSpPr>
            <a:spLocks noGrp="1"/>
          </p:cNvSpPr>
          <p:nvPr>
            <p:ph type="body" sz="half" idx="2"/>
          </p:nvPr>
        </p:nvSpPr>
        <p:spPr/>
        <p:txBody>
          <a:bodyPr/>
          <a:lstStyle/>
          <a:p>
            <a:pPr marL="342900" indent="-342900">
              <a:buFont typeface="Arial" panose="020B0604020202020204" pitchFamily="34" charset="0"/>
              <a:buChar char="•"/>
            </a:pPr>
            <a:r>
              <a:rPr lang="de-DE" dirty="0" smtClean="0"/>
              <a:t>Ersteinreichung Mitte April</a:t>
            </a:r>
          </a:p>
          <a:p>
            <a:pPr marL="342900" indent="-342900">
              <a:buFont typeface="Arial" panose="020B0604020202020204" pitchFamily="34" charset="0"/>
              <a:buChar char="•"/>
            </a:pPr>
            <a:r>
              <a:rPr lang="de-DE" dirty="0" smtClean="0"/>
              <a:t>Im August fordert die AL </a:t>
            </a:r>
            <a:r>
              <a:rPr lang="de-DE" dirty="0"/>
              <a:t>A</a:t>
            </a:r>
            <a:r>
              <a:rPr lang="de-DE" dirty="0" smtClean="0"/>
              <a:t>uskünfte der Hallesche (!) und von drei Ärzten an.</a:t>
            </a:r>
          </a:p>
          <a:p>
            <a:pPr marL="342900" indent="-342900">
              <a:buFont typeface="Arial" panose="020B0604020202020204" pitchFamily="34" charset="0"/>
              <a:buChar char="•"/>
            </a:pPr>
            <a:r>
              <a:rPr lang="de-DE" dirty="0" smtClean="0"/>
              <a:t>Im Oktober erhalten wir die Auskunft, dass schon dreimal erinnert wurde</a:t>
            </a:r>
          </a:p>
          <a:p>
            <a:pPr marL="342900" indent="-342900">
              <a:buFont typeface="Arial" panose="020B0604020202020204" pitchFamily="34" charset="0"/>
              <a:buChar char="•"/>
            </a:pPr>
            <a:r>
              <a:rPr lang="de-DE" dirty="0" smtClean="0"/>
              <a:t>Beschwerde bei der Hallesche sowie Nachhaken bei den Ärzten</a:t>
            </a:r>
          </a:p>
          <a:p>
            <a:pPr marL="342900" indent="-342900">
              <a:buFont typeface="Arial" panose="020B0604020202020204" pitchFamily="34" charset="0"/>
              <a:buChar char="•"/>
            </a:pPr>
            <a:r>
              <a:rPr lang="de-DE" dirty="0" smtClean="0"/>
              <a:t>Mitte November: Alle Unterlagen da – 9.12. Anerkennung </a:t>
            </a:r>
          </a:p>
          <a:p>
            <a:pPr marL="342900" indent="-342900">
              <a:buFont typeface="Arial" panose="020B0604020202020204" pitchFamily="34" charset="0"/>
              <a:buChar char="•"/>
            </a:pPr>
            <a:endParaRPr lang="de-DE" dirty="0"/>
          </a:p>
        </p:txBody>
      </p:sp>
      <p:pic>
        <p:nvPicPr>
          <p:cNvPr id="5" name="Grafik 4"/>
          <p:cNvPicPr>
            <a:picLocks noChangeAspect="1"/>
          </p:cNvPicPr>
          <p:nvPr/>
        </p:nvPicPr>
        <p:blipFill>
          <a:blip r:embed="rId2"/>
          <a:stretch>
            <a:fillRect/>
          </a:stretch>
        </p:blipFill>
        <p:spPr>
          <a:xfrm>
            <a:off x="123657" y="358480"/>
            <a:ext cx="10412870" cy="1322947"/>
          </a:xfrm>
          <a:prstGeom prst="rect">
            <a:avLst/>
          </a:prstGeom>
        </p:spPr>
      </p:pic>
    </p:spTree>
    <p:extLst>
      <p:ext uri="{BB962C8B-B14F-4D97-AF65-F5344CB8AC3E}">
        <p14:creationId xmlns:p14="http://schemas.microsoft.com/office/powerpoint/2010/main" val="5405643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18</a:t>
            </a:fld>
            <a:endParaRPr lang="de-DE" dirty="0"/>
          </a:p>
        </p:txBody>
      </p:sp>
      <p:sp>
        <p:nvSpPr>
          <p:cNvPr id="5" name="Titel 4"/>
          <p:cNvSpPr>
            <a:spLocks noGrp="1"/>
          </p:cNvSpPr>
          <p:nvPr>
            <p:ph type="title"/>
          </p:nvPr>
        </p:nvSpPr>
        <p:spPr/>
        <p:txBody>
          <a:bodyPr/>
          <a:lstStyle/>
          <a:p>
            <a:r>
              <a:rPr lang="de-DE" dirty="0" smtClean="0"/>
              <a:t>WAS UNS AUSZEICHNET</a:t>
            </a:r>
            <a:endParaRPr lang="de-DE" dirty="0"/>
          </a:p>
        </p:txBody>
      </p:sp>
      <p:sp>
        <p:nvSpPr>
          <p:cNvPr id="9" name="Textplatzhalter 8"/>
          <p:cNvSpPr>
            <a:spLocks noGrp="1"/>
          </p:cNvSpPr>
          <p:nvPr>
            <p:ph type="body" sz="half" idx="2"/>
          </p:nvPr>
        </p:nvSpPr>
        <p:spPr>
          <a:xfrm>
            <a:off x="133830" y="1695766"/>
            <a:ext cx="11809354" cy="5021514"/>
          </a:xfrm>
        </p:spPr>
        <p:txBody>
          <a:bodyPr/>
          <a:lstStyle/>
          <a:p>
            <a:pPr>
              <a:defRPr/>
            </a:pPr>
            <a:r>
              <a:rPr lang="de-DE" altLang="de-DE" b="1" dirty="0"/>
              <a:t>Unabhängig: </a:t>
            </a:r>
            <a:r>
              <a:rPr lang="de-DE" altLang="de-DE" dirty="0"/>
              <a:t>Wir verzichten auf Kapitalverflechtungen und Kapitalbeteiligungen an </a:t>
            </a:r>
            <a:r>
              <a:rPr lang="de-DE" altLang="de-DE" dirty="0" smtClean="0"/>
              <a:t>Versicherungsgesellschaften </a:t>
            </a:r>
            <a:r>
              <a:rPr lang="de-DE" altLang="de-DE" dirty="0"/>
              <a:t>und Banken. So bewahren wir unsere Neutralität und Unabhängigkeit. </a:t>
            </a:r>
          </a:p>
          <a:p>
            <a:pPr>
              <a:defRPr/>
            </a:pPr>
            <a:r>
              <a:rPr lang="de-DE" altLang="de-DE" b="1" dirty="0"/>
              <a:t>Kompetent: </a:t>
            </a:r>
            <a:r>
              <a:rPr lang="de-DE" altLang="de-DE" dirty="0"/>
              <a:t>Dank unserer langjährigen praxisnahen Erfahrung aus der Vielzahl von </a:t>
            </a:r>
            <a:r>
              <a:rPr lang="de-DE" altLang="de-DE" dirty="0" smtClean="0"/>
              <a:t>Betreuungsmandaten </a:t>
            </a:r>
            <a:r>
              <a:rPr lang="de-DE" altLang="de-DE" dirty="0"/>
              <a:t>in Industrie, Gewerbe, Logistik, Heil- und Dienstleistungswesen </a:t>
            </a:r>
            <a:r>
              <a:rPr lang="de-DE" altLang="de-DE" dirty="0" smtClean="0"/>
              <a:t/>
            </a:r>
            <a:br>
              <a:rPr lang="de-DE" altLang="de-DE" dirty="0" smtClean="0"/>
            </a:br>
            <a:r>
              <a:rPr lang="de-DE" altLang="de-DE" dirty="0" smtClean="0"/>
              <a:t>sowie </a:t>
            </a:r>
            <a:r>
              <a:rPr lang="de-DE" altLang="de-DE" dirty="0"/>
              <a:t>beratenden Berufen verfügen wir über eine hohe Branchen- und Risikoaffinität.</a:t>
            </a:r>
          </a:p>
          <a:p>
            <a:pPr>
              <a:defRPr/>
            </a:pPr>
            <a:r>
              <a:rPr lang="de-DE" altLang="de-DE" b="1" dirty="0"/>
              <a:t>Verlässlich: </a:t>
            </a:r>
            <a:r>
              <a:rPr lang="de-DE" altLang="de-DE" dirty="0"/>
              <a:t>Wir vertreten die Interessen unserer Kunden dauerhaft vom Vertragsabschluss über den Schaden-/Leistungsfall bis zur kontinuierlichen Prüfung und Anpassung des </a:t>
            </a:r>
            <a:r>
              <a:rPr lang="de-DE" altLang="de-DE" dirty="0" smtClean="0"/>
              <a:t>Versicherungsportfolios</a:t>
            </a:r>
            <a:r>
              <a:rPr lang="de-DE" altLang="de-DE" dirty="0"/>
              <a:t>.     </a:t>
            </a:r>
          </a:p>
          <a:p>
            <a:pPr>
              <a:defRPr/>
            </a:pPr>
            <a:r>
              <a:rPr lang="de-DE" altLang="de-DE" b="1" dirty="0"/>
              <a:t>Persönlich: </a:t>
            </a:r>
            <a:r>
              <a:rPr lang="de-DE" altLang="de-DE" dirty="0"/>
              <a:t>Die aktive persönliche Betreuung durch einen festen </a:t>
            </a:r>
            <a:r>
              <a:rPr lang="de-DE" altLang="de-DE" dirty="0" smtClean="0"/>
              <a:t>Ansprechpartner </a:t>
            </a:r>
            <a:r>
              <a:rPr lang="de-DE" altLang="de-DE" dirty="0"/>
              <a:t>ist integraler Bestandteil unseres </a:t>
            </a:r>
            <a:r>
              <a:rPr lang="de-DE" altLang="de-DE" dirty="0" err="1"/>
              <a:t>Full</a:t>
            </a:r>
            <a:r>
              <a:rPr lang="de-DE" altLang="de-DE" dirty="0"/>
              <a:t> Service für Firmenkunden. </a:t>
            </a:r>
          </a:p>
          <a:p>
            <a:pPr>
              <a:defRPr/>
            </a:pPr>
            <a:r>
              <a:rPr lang="de-DE" altLang="de-DE" b="1" dirty="0"/>
              <a:t>Exklusiv: </a:t>
            </a:r>
            <a:r>
              <a:rPr lang="de-DE" altLang="de-DE" dirty="0"/>
              <a:t>Wir selektieren die besten Produkte des Marktes und bieten unseren Kunden exklusive Leistungsverbesserungen und Preisreduzierungen.</a:t>
            </a:r>
          </a:p>
          <a:p>
            <a:pPr>
              <a:defRPr/>
            </a:pPr>
            <a:r>
              <a:rPr lang="de-DE" altLang="de-DE" b="1" dirty="0"/>
              <a:t>Digital:</a:t>
            </a:r>
            <a:r>
              <a:rPr lang="de-DE" altLang="de-DE" dirty="0"/>
              <a:t> Wir arbeiten mit den modernsten Tools in der bAV-Beratung um den Mitarbeitern die Vorteile der </a:t>
            </a:r>
            <a:r>
              <a:rPr lang="de-DE" altLang="de-DE" dirty="0" smtClean="0"/>
              <a:t>bAV </a:t>
            </a:r>
            <a:r>
              <a:rPr lang="de-DE" altLang="de-DE" dirty="0"/>
              <a:t>transparent und einfach darzustellen</a:t>
            </a:r>
            <a:r>
              <a:rPr lang="de-DE" altLang="de-DE" dirty="0" smtClean="0"/>
              <a:t>. Auch digitale Verwaltungsmöglichkeiten für die bAV-Verträge Ihrer Mitarbeiter stehen Ihnen mit uns zur Verfügung</a:t>
            </a:r>
            <a:endParaRPr lang="de-DE" altLang="de-DE" dirty="0"/>
          </a:p>
          <a:p>
            <a:endParaRPr lang="de-DE" dirty="0"/>
          </a:p>
        </p:txBody>
      </p:sp>
    </p:spTree>
    <p:extLst>
      <p:ext uri="{BB962C8B-B14F-4D97-AF65-F5344CB8AC3E}">
        <p14:creationId xmlns:p14="http://schemas.microsoft.com/office/powerpoint/2010/main" val="3620409808"/>
      </p:ext>
    </p:extLst>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180</a:t>
            </a:fld>
            <a:endParaRPr lang="de-DE"/>
          </a:p>
        </p:txBody>
      </p:sp>
      <p:pic>
        <p:nvPicPr>
          <p:cNvPr id="5" name="Grafik 4"/>
          <p:cNvPicPr>
            <a:picLocks noChangeAspect="1"/>
          </p:cNvPicPr>
          <p:nvPr/>
        </p:nvPicPr>
        <p:blipFill>
          <a:blip r:embed="rId2"/>
          <a:stretch>
            <a:fillRect/>
          </a:stretch>
        </p:blipFill>
        <p:spPr>
          <a:xfrm>
            <a:off x="324339" y="466846"/>
            <a:ext cx="10058400" cy="6315075"/>
          </a:xfrm>
          <a:prstGeom prst="rect">
            <a:avLst/>
          </a:prstGeom>
        </p:spPr>
      </p:pic>
    </p:spTree>
    <p:extLst>
      <p:ext uri="{BB962C8B-B14F-4D97-AF65-F5344CB8AC3E}">
        <p14:creationId xmlns:p14="http://schemas.microsoft.com/office/powerpoint/2010/main" val="3029646743"/>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406400" y="1961662"/>
            <a:ext cx="10425723" cy="3759200"/>
          </a:xfrm>
          <a:prstGeom prst="rect">
            <a:avLst/>
          </a:prstGeom>
          <a:noFill/>
        </p:spPr>
        <p:txBody>
          <a:bodyPr wrap="square" rtlCol="0">
            <a:spAutoFit/>
          </a:bodyPr>
          <a:lstStyle/>
          <a:p>
            <a:endParaRPr lang="de-DE" dirty="0">
              <a:solidFill>
                <a:srgbClr val="000000"/>
              </a:solidFill>
            </a:endParaRPr>
          </a:p>
        </p:txBody>
      </p:sp>
      <p:sp>
        <p:nvSpPr>
          <p:cNvPr id="5" name="Textfeld 4"/>
          <p:cNvSpPr txBox="1"/>
          <p:nvPr/>
        </p:nvSpPr>
        <p:spPr>
          <a:xfrm>
            <a:off x="296985" y="552362"/>
            <a:ext cx="9487877" cy="584775"/>
          </a:xfrm>
          <a:prstGeom prst="rect">
            <a:avLst/>
          </a:prstGeom>
          <a:noFill/>
        </p:spPr>
        <p:txBody>
          <a:bodyPr wrap="square" rtlCol="0">
            <a:spAutoFit/>
          </a:bodyPr>
          <a:lstStyle/>
          <a:p>
            <a:r>
              <a:rPr lang="de-DE" sz="3200" dirty="0" smtClean="0">
                <a:solidFill>
                  <a:srgbClr val="000000"/>
                </a:solidFill>
              </a:rPr>
              <a:t>Hannoversche | RLV für junge Leute</a:t>
            </a:r>
            <a:endParaRPr lang="de-DE" sz="3200" dirty="0">
              <a:solidFill>
                <a:srgbClr val="000000"/>
              </a:solidFill>
            </a:endParaRPr>
          </a:p>
        </p:txBody>
      </p:sp>
      <p:pic>
        <p:nvPicPr>
          <p:cNvPr id="2" name="Grafik 1"/>
          <p:cNvPicPr>
            <a:picLocks noChangeAspect="1"/>
          </p:cNvPicPr>
          <p:nvPr/>
        </p:nvPicPr>
        <p:blipFill>
          <a:blip r:embed="rId2"/>
          <a:stretch>
            <a:fillRect/>
          </a:stretch>
        </p:blipFill>
        <p:spPr>
          <a:xfrm>
            <a:off x="581714" y="1961662"/>
            <a:ext cx="10987216" cy="1891323"/>
          </a:xfrm>
          <a:prstGeom prst="rect">
            <a:avLst/>
          </a:prstGeom>
        </p:spPr>
      </p:pic>
    </p:spTree>
    <p:extLst>
      <p:ext uri="{BB962C8B-B14F-4D97-AF65-F5344CB8AC3E}">
        <p14:creationId xmlns:p14="http://schemas.microsoft.com/office/powerpoint/2010/main" val="332342169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182</a:t>
            </a:fld>
            <a:endParaRPr lang="de-DE"/>
          </a:p>
        </p:txBody>
      </p:sp>
      <p:pic>
        <p:nvPicPr>
          <p:cNvPr id="5" name="Grafik 4"/>
          <p:cNvPicPr>
            <a:picLocks noChangeAspect="1"/>
          </p:cNvPicPr>
          <p:nvPr/>
        </p:nvPicPr>
        <p:blipFill>
          <a:blip r:embed="rId2"/>
          <a:stretch>
            <a:fillRect/>
          </a:stretch>
        </p:blipFill>
        <p:spPr>
          <a:xfrm>
            <a:off x="93785" y="555297"/>
            <a:ext cx="10130310" cy="6302703"/>
          </a:xfrm>
          <a:prstGeom prst="rect">
            <a:avLst/>
          </a:prstGeom>
        </p:spPr>
      </p:pic>
    </p:spTree>
    <p:extLst>
      <p:ext uri="{BB962C8B-B14F-4D97-AF65-F5344CB8AC3E}">
        <p14:creationId xmlns:p14="http://schemas.microsoft.com/office/powerpoint/2010/main" val="263390242"/>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2" cstate="print">
            <a:extLst>
              <a:ext uri="{28A0092B-C50C-407E-A947-70E740481C1C}">
                <a14:useLocalDpi xmlns:a14="http://schemas.microsoft.com/office/drawing/2010/main" val="0"/>
              </a:ext>
            </a:extLst>
          </a:blip>
          <a:srcRect t="3661" b="30369"/>
          <a:stretch/>
        </p:blipFill>
        <p:spPr>
          <a:xfrm>
            <a:off x="0" y="1483360"/>
            <a:ext cx="12180888" cy="5374640"/>
          </a:xfrm>
          <a:prstGeom prst="rect">
            <a:avLst/>
          </a:prstGeom>
        </p:spPr>
      </p:pic>
      <p:sp>
        <p:nvSpPr>
          <p:cNvPr id="3" name="Foliennummernplatzhalter 2"/>
          <p:cNvSpPr>
            <a:spLocks noGrp="1"/>
          </p:cNvSpPr>
          <p:nvPr>
            <p:ph type="sldNum" sz="quarter" idx="4"/>
          </p:nvPr>
        </p:nvSpPr>
        <p:spPr/>
        <p:txBody>
          <a:bodyPr/>
          <a:lstStyle/>
          <a:p>
            <a:fld id="{EA952CFE-AF4B-4BE9-B2E2-E1420D3F9B32}" type="slidenum">
              <a:rPr lang="de-DE" smtClean="0"/>
              <a:pPr/>
              <a:t>183</a:t>
            </a:fld>
            <a:endParaRPr lang="de-DE" dirty="0"/>
          </a:p>
        </p:txBody>
      </p:sp>
      <p:sp>
        <p:nvSpPr>
          <p:cNvPr id="5" name="Rechteck 4"/>
          <p:cNvSpPr/>
          <p:nvPr/>
        </p:nvSpPr>
        <p:spPr>
          <a:xfrm>
            <a:off x="672363" y="2321370"/>
            <a:ext cx="4699000" cy="935568"/>
          </a:xfrm>
          <a:prstGeom prst="rect">
            <a:avLst/>
          </a:prstGeom>
          <a:solidFill>
            <a:srgbClr val="FF0000">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hteck 5"/>
          <p:cNvSpPr/>
          <p:nvPr/>
        </p:nvSpPr>
        <p:spPr>
          <a:xfrm>
            <a:off x="936945" y="2440815"/>
            <a:ext cx="4434418" cy="830997"/>
          </a:xfrm>
          <a:prstGeom prst="rect">
            <a:avLst/>
          </a:prstGeom>
        </p:spPr>
        <p:txBody>
          <a:bodyPr wrap="square">
            <a:spAutoFit/>
          </a:bodyPr>
          <a:lstStyle/>
          <a:p>
            <a:r>
              <a:rPr lang="de-DE" sz="2400" dirty="0" smtClean="0">
                <a:solidFill>
                  <a:schemeClr val="tx2"/>
                </a:solidFill>
              </a:rPr>
              <a:t>Fach- und Führungskräfteversorgung</a:t>
            </a:r>
            <a:endParaRPr lang="de-DE" sz="2400" dirty="0">
              <a:solidFill>
                <a:schemeClr val="tx2"/>
              </a:solidFill>
            </a:endParaRPr>
          </a:p>
        </p:txBody>
      </p:sp>
    </p:spTree>
    <p:extLst>
      <p:ext uri="{BB962C8B-B14F-4D97-AF65-F5344CB8AC3E}">
        <p14:creationId xmlns:p14="http://schemas.microsoft.com/office/powerpoint/2010/main" val="4002363130"/>
      </p:ext>
    </p:extLst>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184</a:t>
            </a:fld>
            <a:endParaRPr lang="de-DE" dirty="0"/>
          </a:p>
        </p:txBody>
      </p:sp>
      <p:sp>
        <p:nvSpPr>
          <p:cNvPr id="3" name="Bildplatzhalter 2"/>
          <p:cNvSpPr>
            <a:spLocks noGrp="1"/>
          </p:cNvSpPr>
          <p:nvPr>
            <p:ph type="pic" idx="1"/>
          </p:nvPr>
        </p:nvSpPr>
        <p:spPr/>
      </p:sp>
      <p:sp>
        <p:nvSpPr>
          <p:cNvPr id="7" name="Textplatzhalter 6"/>
          <p:cNvSpPr>
            <a:spLocks noGrp="1"/>
          </p:cNvSpPr>
          <p:nvPr>
            <p:ph type="body" sz="half" idx="2"/>
          </p:nvPr>
        </p:nvSpPr>
        <p:spPr>
          <a:xfrm>
            <a:off x="377255" y="365760"/>
            <a:ext cx="6791471" cy="5825490"/>
          </a:xfrm>
        </p:spPr>
        <p:txBody>
          <a:bodyPr/>
          <a:lstStyle/>
          <a:p>
            <a:pPr marL="0" indent="0">
              <a:buNone/>
            </a:pPr>
            <a:endParaRPr lang="de-DE" sz="2400" b="1" dirty="0" smtClean="0">
              <a:latin typeface="+mj-lt"/>
            </a:endParaRPr>
          </a:p>
          <a:p>
            <a:pPr marL="0" indent="0">
              <a:buNone/>
            </a:pPr>
            <a:endParaRPr lang="de-DE" sz="2400" b="1" dirty="0">
              <a:latin typeface="+mj-lt"/>
            </a:endParaRPr>
          </a:p>
          <a:p>
            <a:pPr marL="0" indent="0">
              <a:buNone/>
            </a:pPr>
            <a:endParaRPr lang="de-DE" sz="2400" b="1" dirty="0" smtClean="0">
              <a:latin typeface="+mj-lt"/>
            </a:endParaRPr>
          </a:p>
          <a:p>
            <a:pPr marL="0" indent="0">
              <a:buNone/>
            </a:pPr>
            <a:endParaRPr lang="de-DE" sz="2400" b="1" dirty="0">
              <a:latin typeface="+mj-lt"/>
            </a:endParaRPr>
          </a:p>
          <a:p>
            <a:pPr marL="0" indent="0">
              <a:buNone/>
            </a:pPr>
            <a:endParaRPr lang="de-DE" sz="2400" b="1" dirty="0" smtClean="0">
              <a:latin typeface="+mj-lt"/>
            </a:endParaRPr>
          </a:p>
          <a:p>
            <a:pPr marL="0" indent="0">
              <a:buNone/>
            </a:pPr>
            <a:endParaRPr lang="de-DE" sz="2400" b="1" dirty="0">
              <a:latin typeface="+mj-lt"/>
            </a:endParaRPr>
          </a:p>
          <a:p>
            <a:pPr marL="0" indent="0">
              <a:buNone/>
            </a:pPr>
            <a:endParaRPr lang="de-DE" sz="2400" b="1" dirty="0" smtClean="0">
              <a:latin typeface="+mj-lt"/>
            </a:endParaRPr>
          </a:p>
          <a:p>
            <a:pPr marL="0" indent="0">
              <a:buNone/>
            </a:pPr>
            <a:r>
              <a:rPr lang="de-DE" sz="2400" b="1" dirty="0" smtClean="0">
                <a:latin typeface="+mj-lt"/>
              </a:rPr>
              <a:t>Intelligente </a:t>
            </a:r>
            <a:r>
              <a:rPr lang="de-DE" sz="2400" b="1" dirty="0">
                <a:latin typeface="+mj-lt"/>
              </a:rPr>
              <a:t>Versorgungskonzepte </a:t>
            </a:r>
            <a:r>
              <a:rPr lang="de-DE" sz="2400" b="1" dirty="0" smtClean="0">
                <a:latin typeface="+mj-lt"/>
              </a:rPr>
              <a:t>für</a:t>
            </a:r>
            <a:br>
              <a:rPr lang="de-DE" sz="2400" b="1" dirty="0" smtClean="0">
                <a:latin typeface="+mj-lt"/>
              </a:rPr>
            </a:br>
            <a:r>
              <a:rPr lang="de-DE" sz="2400" b="1" dirty="0" smtClean="0">
                <a:latin typeface="+mj-lt"/>
              </a:rPr>
              <a:t>Fach- </a:t>
            </a:r>
            <a:r>
              <a:rPr lang="de-DE" sz="2400" b="1" dirty="0">
                <a:latin typeface="+mj-lt"/>
              </a:rPr>
              <a:t>und Führungskräfte – </a:t>
            </a:r>
            <a:r>
              <a:rPr lang="de-DE" sz="2400" b="1" dirty="0" smtClean="0">
                <a:latin typeface="+mj-lt"/>
              </a:rPr>
              <a:t>hohe</a:t>
            </a:r>
            <a:br>
              <a:rPr lang="de-DE" sz="2400" b="1" dirty="0" smtClean="0">
                <a:latin typeface="+mj-lt"/>
              </a:rPr>
            </a:br>
            <a:r>
              <a:rPr lang="de-DE" sz="2400" b="1" dirty="0" smtClean="0">
                <a:latin typeface="+mj-lt"/>
              </a:rPr>
              <a:t>Leistungen </a:t>
            </a:r>
            <a:r>
              <a:rPr lang="de-DE" sz="2400" b="1" dirty="0">
                <a:latin typeface="+mj-lt"/>
              </a:rPr>
              <a:t>für gehobene Ansprüche</a:t>
            </a:r>
          </a:p>
          <a:p>
            <a:endParaRPr lang="de-DE" sz="2400" dirty="0"/>
          </a:p>
        </p:txBody>
      </p:sp>
      <p:pic>
        <p:nvPicPr>
          <p:cNvPr id="10" name="Picture 2"/>
          <p:cNvPicPr>
            <a:picLocks noChangeAspect="1" noChangeArrowheads="1"/>
          </p:cNvPicPr>
          <p:nvPr/>
        </p:nvPicPr>
        <p:blipFill rotWithShape="1">
          <a:blip r:embed="rId2"/>
          <a:srcRect l="43727" t="23505" r="1750"/>
          <a:stretch/>
        </p:blipFill>
        <p:spPr bwMode="auto">
          <a:xfrm>
            <a:off x="7534148" y="1792748"/>
            <a:ext cx="4193175" cy="4819650"/>
          </a:xfrm>
          <a:prstGeom prst="rect">
            <a:avLst/>
          </a:prstGeom>
          <a:noFill/>
          <a:ln w="12700">
            <a:noFill/>
            <a:miter lim="800000"/>
            <a:headEnd/>
            <a:tailEnd/>
          </a:ln>
        </p:spPr>
      </p:pic>
    </p:spTree>
    <p:extLst>
      <p:ext uri="{BB962C8B-B14F-4D97-AF65-F5344CB8AC3E}">
        <p14:creationId xmlns:p14="http://schemas.microsoft.com/office/powerpoint/2010/main" val="1979561490"/>
      </p:ext>
    </p:extLst>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185</a:t>
            </a:fld>
            <a:endParaRPr lang="de-DE" dirty="0"/>
          </a:p>
        </p:txBody>
      </p:sp>
      <p:sp>
        <p:nvSpPr>
          <p:cNvPr id="6" name="Titel 5"/>
          <p:cNvSpPr>
            <a:spLocks noGrp="1"/>
          </p:cNvSpPr>
          <p:nvPr>
            <p:ph type="title"/>
          </p:nvPr>
        </p:nvSpPr>
        <p:spPr/>
        <p:txBody>
          <a:bodyPr/>
          <a:lstStyle/>
          <a:p>
            <a:r>
              <a:rPr lang="de-DE" dirty="0" smtClean="0"/>
              <a:t>FÜHRUNGSKRÄFTEVERSORGUNG</a:t>
            </a:r>
            <a:endParaRPr lang="de-DE" dirty="0"/>
          </a:p>
        </p:txBody>
      </p:sp>
      <p:grpSp>
        <p:nvGrpSpPr>
          <p:cNvPr id="33" name="Gruppieren 32"/>
          <p:cNvGrpSpPr/>
          <p:nvPr/>
        </p:nvGrpSpPr>
        <p:grpSpPr>
          <a:xfrm>
            <a:off x="1346198" y="2183316"/>
            <a:ext cx="8796976" cy="4296224"/>
            <a:chOff x="1783506" y="2180493"/>
            <a:chExt cx="8121437" cy="3966307"/>
          </a:xfrm>
        </p:grpSpPr>
        <p:sp>
          <p:nvSpPr>
            <p:cNvPr id="3" name="Rechteck 2"/>
            <p:cNvSpPr/>
            <p:nvPr/>
          </p:nvSpPr>
          <p:spPr>
            <a:xfrm>
              <a:off x="1783506" y="4276725"/>
              <a:ext cx="2417307" cy="18669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32" name="Gruppieren 31"/>
            <p:cNvGrpSpPr/>
            <p:nvPr/>
          </p:nvGrpSpPr>
          <p:grpSpPr>
            <a:xfrm>
              <a:off x="1783506" y="2180493"/>
              <a:ext cx="8121437" cy="3966307"/>
              <a:chOff x="1783506" y="2180493"/>
              <a:chExt cx="8121437" cy="3966307"/>
            </a:xfrm>
          </p:grpSpPr>
          <p:sp>
            <p:nvSpPr>
              <p:cNvPr id="7" name="Rechteck 6"/>
              <p:cNvSpPr/>
              <p:nvPr/>
            </p:nvSpPr>
            <p:spPr>
              <a:xfrm>
                <a:off x="4899025" y="3038474"/>
                <a:ext cx="2409825" cy="309562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p:cNvSpPr/>
              <p:nvPr/>
            </p:nvSpPr>
            <p:spPr>
              <a:xfrm>
                <a:off x="7803093" y="2857499"/>
                <a:ext cx="2101849" cy="328930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AutoShape 23"/>
              <p:cNvSpPr>
                <a:spLocks noChangeArrowheads="1"/>
              </p:cNvSpPr>
              <p:nvPr/>
            </p:nvSpPr>
            <p:spPr bwMode="auto">
              <a:xfrm rot="5400000" flipV="1">
                <a:off x="2729764" y="3935321"/>
                <a:ext cx="3886843" cy="386227"/>
              </a:xfrm>
              <a:prstGeom prst="triangle">
                <a:avLst>
                  <a:gd name="adj" fmla="val 50000"/>
                </a:avLst>
              </a:prstGeom>
              <a:solidFill>
                <a:schemeClr val="tx2"/>
              </a:solidFill>
              <a:ln w="9525">
                <a:noFill/>
                <a:miter lim="800000"/>
                <a:headEnd/>
                <a:tailEnd/>
              </a:ln>
            </p:spPr>
            <p:txBody>
              <a:bodyPr wrap="none" anchor="ctr"/>
              <a:lstStyle/>
              <a:p>
                <a:endParaRPr lang="de-DE" sz="1400">
                  <a:solidFill>
                    <a:srgbClr val="137C9B"/>
                  </a:solidFill>
                </a:endParaRPr>
              </a:p>
            </p:txBody>
          </p:sp>
          <p:grpSp>
            <p:nvGrpSpPr>
              <p:cNvPr id="31" name="Gruppieren 30"/>
              <p:cNvGrpSpPr/>
              <p:nvPr/>
            </p:nvGrpSpPr>
            <p:grpSpPr>
              <a:xfrm>
                <a:off x="1783506" y="2180493"/>
                <a:ext cx="8121437" cy="3823431"/>
                <a:chOff x="1783506" y="2180493"/>
                <a:chExt cx="8121437" cy="3823431"/>
              </a:xfrm>
            </p:grpSpPr>
            <p:sp>
              <p:nvSpPr>
                <p:cNvPr id="11" name="Rechteck 10"/>
                <p:cNvSpPr/>
                <p:nvPr/>
              </p:nvSpPr>
              <p:spPr>
                <a:xfrm>
                  <a:off x="1788272" y="3956050"/>
                  <a:ext cx="2419912" cy="293688"/>
                </a:xfrm>
                <a:prstGeom prst="rect">
                  <a:avLst/>
                </a:prstGeom>
                <a:solidFill>
                  <a:srgbClr val="5C87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Rechteck 11"/>
                <p:cNvSpPr/>
                <p:nvPr/>
              </p:nvSpPr>
              <p:spPr>
                <a:xfrm>
                  <a:off x="4892675" y="2180493"/>
                  <a:ext cx="2409825" cy="832582"/>
                </a:xfrm>
                <a:prstGeom prst="rect">
                  <a:avLst/>
                </a:prstGeom>
                <a:solidFill>
                  <a:srgbClr val="5C87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600" dirty="0" smtClean="0">
                      <a:solidFill>
                        <a:schemeClr val="bg1"/>
                      </a:solidFill>
                    </a:rPr>
                    <a:t>Viele Möglichkeiten spielen eine Rolle, unter anderem …</a:t>
                  </a:r>
                  <a:endParaRPr lang="de-DE" sz="1600" dirty="0">
                    <a:solidFill>
                      <a:schemeClr val="bg1"/>
                    </a:solidFill>
                  </a:endParaRPr>
                </a:p>
              </p:txBody>
            </p:sp>
            <p:sp>
              <p:nvSpPr>
                <p:cNvPr id="13" name="Rechteck 12"/>
                <p:cNvSpPr/>
                <p:nvPr/>
              </p:nvSpPr>
              <p:spPr>
                <a:xfrm>
                  <a:off x="7803093" y="2549442"/>
                  <a:ext cx="2101850" cy="285749"/>
                </a:xfrm>
                <a:prstGeom prst="rect">
                  <a:avLst/>
                </a:prstGeom>
                <a:solidFill>
                  <a:srgbClr val="5C87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bg1"/>
                      </a:solidFill>
                    </a:rPr>
                    <a:t>Vorteile der </a:t>
                  </a:r>
                  <a:r>
                    <a:rPr lang="de-DE" dirty="0" err="1" smtClean="0">
                      <a:solidFill>
                        <a:schemeClr val="bg1"/>
                      </a:solidFill>
                    </a:rPr>
                    <a:t>bAV</a:t>
                  </a:r>
                  <a:endParaRPr lang="de-DE" dirty="0">
                    <a:solidFill>
                      <a:schemeClr val="bg1"/>
                    </a:solidFill>
                  </a:endParaRPr>
                </a:p>
              </p:txBody>
            </p:sp>
            <p:sp>
              <p:nvSpPr>
                <p:cNvPr id="15" name="AutoShape 23"/>
                <p:cNvSpPr>
                  <a:spLocks noChangeArrowheads="1"/>
                </p:cNvSpPr>
                <p:nvPr/>
              </p:nvSpPr>
              <p:spPr bwMode="auto">
                <a:xfrm rot="16200000" flipV="1">
                  <a:off x="7100685" y="4467820"/>
                  <a:ext cx="696550" cy="211532"/>
                </a:xfrm>
                <a:prstGeom prst="triangle">
                  <a:avLst>
                    <a:gd name="adj" fmla="val 50000"/>
                  </a:avLst>
                </a:prstGeom>
                <a:solidFill>
                  <a:schemeClr val="tx2"/>
                </a:solidFill>
                <a:ln w="9525">
                  <a:noFill/>
                  <a:miter lim="800000"/>
                  <a:headEnd/>
                  <a:tailEnd/>
                </a:ln>
              </p:spPr>
              <p:txBody>
                <a:bodyPr wrap="none" anchor="ctr"/>
                <a:lstStyle/>
                <a:p>
                  <a:endParaRPr lang="de-DE" sz="1400">
                    <a:solidFill>
                      <a:srgbClr val="137C9B"/>
                    </a:solidFill>
                  </a:endParaRPr>
                </a:p>
              </p:txBody>
            </p:sp>
            <p:pic>
              <p:nvPicPr>
                <p:cNvPr id="4" name="Grafik 3"/>
                <p:cNvPicPr>
                  <a:picLocks noChangeAspect="1"/>
                </p:cNvPicPr>
                <p:nvPr/>
              </p:nvPicPr>
              <p:blipFill rotWithShape="1">
                <a:blip r:embed="rId2" cstate="print">
                  <a:extLst>
                    <a:ext uri="{28A0092B-C50C-407E-A947-70E740481C1C}">
                      <a14:useLocalDpi xmlns:a14="http://schemas.microsoft.com/office/drawing/2010/main" val="0"/>
                    </a:ext>
                  </a:extLst>
                </a:blip>
                <a:srcRect l="14382" t="9943" b="17079"/>
                <a:stretch/>
              </p:blipFill>
              <p:spPr>
                <a:xfrm>
                  <a:off x="1783506" y="2547938"/>
                  <a:ext cx="2419351" cy="1384300"/>
                </a:xfrm>
                <a:prstGeom prst="rect">
                  <a:avLst/>
                </a:prstGeom>
              </p:spPr>
            </p:pic>
            <p:sp>
              <p:nvSpPr>
                <p:cNvPr id="5" name="Rechteck 4"/>
                <p:cNvSpPr/>
                <p:nvPr/>
              </p:nvSpPr>
              <p:spPr>
                <a:xfrm>
                  <a:off x="1785193" y="3938599"/>
                  <a:ext cx="2408506" cy="338554"/>
                </a:xfrm>
                <a:prstGeom prst="rect">
                  <a:avLst/>
                </a:prstGeom>
              </p:spPr>
              <p:txBody>
                <a:bodyPr wrap="square">
                  <a:spAutoFit/>
                </a:bodyPr>
                <a:lstStyle/>
                <a:p>
                  <a:r>
                    <a:rPr lang="de-DE" sz="1600" dirty="0" smtClean="0">
                      <a:solidFill>
                        <a:schemeClr val="bg1"/>
                      </a:solidFill>
                    </a:rPr>
                    <a:t>Die wichtigsten Fragen</a:t>
                  </a:r>
                  <a:endParaRPr lang="de-DE" sz="1600" dirty="0">
                    <a:solidFill>
                      <a:schemeClr val="bg1"/>
                    </a:solidFill>
                  </a:endParaRPr>
                </a:p>
              </p:txBody>
            </p:sp>
            <p:sp>
              <p:nvSpPr>
                <p:cNvPr id="19" name="Rechteck 18"/>
                <p:cNvSpPr/>
                <p:nvPr/>
              </p:nvSpPr>
              <p:spPr>
                <a:xfrm>
                  <a:off x="7818966" y="2950155"/>
                  <a:ext cx="2079625" cy="2642517"/>
                </a:xfrm>
                <a:prstGeom prst="rect">
                  <a:avLst/>
                </a:prstGeom>
              </p:spPr>
              <p:txBody>
                <a:bodyPr wrap="square">
                  <a:spAutoFit/>
                </a:bodyPr>
                <a:lstStyle/>
                <a:p>
                  <a:pPr marL="171450" indent="-171450">
                    <a:buFont typeface="Wingdings" panose="05000000000000000000" pitchFamily="2" charset="2"/>
                    <a:buChar char="§"/>
                  </a:pPr>
                  <a:r>
                    <a:rPr lang="de-DE" sz="1200" dirty="0" smtClean="0">
                      <a:solidFill>
                        <a:srgbClr val="1D2D4B"/>
                      </a:solidFill>
                    </a:rPr>
                    <a:t>Schließung der Versorg-</a:t>
                  </a:r>
                  <a:r>
                    <a:rPr lang="de-DE" sz="1200" dirty="0" err="1" smtClean="0">
                      <a:solidFill>
                        <a:srgbClr val="1D2D4B"/>
                      </a:solidFill>
                    </a:rPr>
                    <a:t>ungslücken</a:t>
                  </a:r>
                  <a:r>
                    <a:rPr lang="de-DE" sz="1200" dirty="0" smtClean="0">
                      <a:solidFill>
                        <a:srgbClr val="1D2D4B"/>
                      </a:solidFill>
                    </a:rPr>
                    <a:t> durch eine hochwertige Versorgung</a:t>
                  </a:r>
                </a:p>
                <a:p>
                  <a:endParaRPr lang="de-DE" sz="1200" dirty="0" smtClean="0">
                    <a:solidFill>
                      <a:srgbClr val="1D2D4B"/>
                    </a:solidFill>
                  </a:endParaRPr>
                </a:p>
                <a:p>
                  <a:pPr marL="171450" indent="-171450">
                    <a:buFont typeface="Wingdings" panose="05000000000000000000" pitchFamily="2" charset="2"/>
                    <a:buChar char="§"/>
                  </a:pPr>
                  <a:r>
                    <a:rPr lang="de-DE" sz="1200" dirty="0" smtClean="0">
                      <a:solidFill>
                        <a:srgbClr val="1D2D4B"/>
                      </a:solidFill>
                    </a:rPr>
                    <a:t>Schaffung von nachhaltigen Vermögenswerten</a:t>
                  </a:r>
                </a:p>
                <a:p>
                  <a:endParaRPr lang="de-DE" sz="1200" dirty="0" smtClean="0">
                    <a:solidFill>
                      <a:srgbClr val="1D2D4B"/>
                    </a:solidFill>
                  </a:endParaRPr>
                </a:p>
                <a:p>
                  <a:pPr marL="171450" indent="-171450">
                    <a:buFont typeface="Wingdings" panose="05000000000000000000" pitchFamily="2" charset="2"/>
                    <a:buChar char="§"/>
                  </a:pPr>
                  <a:r>
                    <a:rPr lang="de-DE" sz="1200" dirty="0" smtClean="0">
                      <a:solidFill>
                        <a:srgbClr val="1D2D4B"/>
                      </a:solidFill>
                    </a:rPr>
                    <a:t>Erhalt des vorhandenen Kapitals im Unternehmen bei Ausscheiden der Spitzenkraft innerhalb von fünf Jahren (bei AG-Finanzierung)</a:t>
                  </a:r>
                </a:p>
                <a:p>
                  <a:endParaRPr lang="de-DE" sz="1200" dirty="0" smtClean="0">
                    <a:solidFill>
                      <a:srgbClr val="1D2D4B"/>
                    </a:solidFill>
                  </a:endParaRPr>
                </a:p>
                <a:p>
                  <a:pPr marL="171450" indent="-171450">
                    <a:buFont typeface="Wingdings" panose="05000000000000000000" pitchFamily="2" charset="2"/>
                    <a:buChar char="§"/>
                  </a:pPr>
                  <a:r>
                    <a:rPr lang="de-DE" sz="1200" dirty="0" smtClean="0">
                      <a:solidFill>
                        <a:srgbClr val="1D2D4B"/>
                      </a:solidFill>
                    </a:rPr>
                    <a:t>Einfache Verwaltung</a:t>
                  </a:r>
                  <a:endParaRPr lang="de-DE" sz="1200" dirty="0">
                    <a:solidFill>
                      <a:srgbClr val="1D2D4B"/>
                    </a:solidFill>
                  </a:endParaRPr>
                </a:p>
              </p:txBody>
            </p:sp>
            <p:pic>
              <p:nvPicPr>
                <p:cNvPr id="21" name="Grafik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20867" y="3143249"/>
                  <a:ext cx="2048283" cy="2860675"/>
                </a:xfrm>
                <a:prstGeom prst="rect">
                  <a:avLst/>
                </a:prstGeom>
              </p:spPr>
            </p:pic>
            <p:sp>
              <p:nvSpPr>
                <p:cNvPr id="22" name="Rechteck 21"/>
                <p:cNvSpPr/>
                <p:nvPr/>
              </p:nvSpPr>
              <p:spPr>
                <a:xfrm>
                  <a:off x="5161085" y="3493700"/>
                  <a:ext cx="795020" cy="276999"/>
                </a:xfrm>
                <a:prstGeom prst="rect">
                  <a:avLst/>
                </a:prstGeom>
              </p:spPr>
              <p:txBody>
                <a:bodyPr wrap="square">
                  <a:spAutoFit/>
                </a:bodyPr>
                <a:lstStyle/>
                <a:p>
                  <a:r>
                    <a:rPr lang="de-DE" sz="1200" dirty="0" smtClean="0">
                      <a:solidFill>
                        <a:schemeClr val="bg1"/>
                      </a:solidFill>
                    </a:rPr>
                    <a:t>Gehalt</a:t>
                  </a:r>
                  <a:endParaRPr lang="de-DE" sz="1200" dirty="0">
                    <a:solidFill>
                      <a:schemeClr val="bg1"/>
                    </a:solidFill>
                  </a:endParaRPr>
                </a:p>
              </p:txBody>
            </p:sp>
            <p:sp>
              <p:nvSpPr>
                <p:cNvPr id="23" name="Rechteck 22"/>
                <p:cNvSpPr/>
                <p:nvPr/>
              </p:nvSpPr>
              <p:spPr>
                <a:xfrm>
                  <a:off x="6164477" y="3133308"/>
                  <a:ext cx="1021768" cy="653526"/>
                </a:xfrm>
                <a:prstGeom prst="rect">
                  <a:avLst/>
                </a:prstGeom>
              </p:spPr>
              <p:txBody>
                <a:bodyPr wrap="square">
                  <a:spAutoFit/>
                </a:bodyPr>
                <a:lstStyle/>
                <a:p>
                  <a:r>
                    <a:rPr lang="de-DE" sz="1000" dirty="0" smtClean="0">
                      <a:solidFill>
                        <a:schemeClr val="bg1"/>
                      </a:solidFill>
                    </a:rPr>
                    <a:t>Soziale Einrichtungen wie z. B. Kindergärten</a:t>
                  </a:r>
                  <a:endParaRPr lang="de-DE" sz="1000" dirty="0">
                    <a:solidFill>
                      <a:schemeClr val="bg1"/>
                    </a:solidFill>
                  </a:endParaRPr>
                </a:p>
              </p:txBody>
            </p:sp>
            <p:sp>
              <p:nvSpPr>
                <p:cNvPr id="24" name="Rechteck 23"/>
                <p:cNvSpPr/>
                <p:nvPr/>
              </p:nvSpPr>
              <p:spPr>
                <a:xfrm>
                  <a:off x="5086837" y="4374863"/>
                  <a:ext cx="1145931" cy="400110"/>
                </a:xfrm>
                <a:prstGeom prst="rect">
                  <a:avLst/>
                </a:prstGeom>
              </p:spPr>
              <p:txBody>
                <a:bodyPr wrap="square">
                  <a:spAutoFit/>
                </a:bodyPr>
                <a:lstStyle/>
                <a:p>
                  <a:r>
                    <a:rPr lang="de-DE" sz="1000" dirty="0" smtClean="0">
                      <a:solidFill>
                        <a:schemeClr val="bg1"/>
                      </a:solidFill>
                    </a:rPr>
                    <a:t>Soziale </a:t>
                  </a:r>
                </a:p>
                <a:p>
                  <a:r>
                    <a:rPr lang="de-DE" sz="1000" dirty="0" smtClean="0">
                      <a:solidFill>
                        <a:schemeClr val="bg1"/>
                      </a:solidFill>
                    </a:rPr>
                    <a:t>Zusatzleistungen</a:t>
                  </a:r>
                  <a:endParaRPr lang="de-DE" sz="1000" dirty="0">
                    <a:solidFill>
                      <a:schemeClr val="bg1"/>
                    </a:solidFill>
                  </a:endParaRPr>
                </a:p>
              </p:txBody>
            </p:sp>
            <p:sp>
              <p:nvSpPr>
                <p:cNvPr id="25" name="Rechteck 24"/>
                <p:cNvSpPr/>
                <p:nvPr/>
              </p:nvSpPr>
              <p:spPr>
                <a:xfrm>
                  <a:off x="5117216" y="5188918"/>
                  <a:ext cx="1145931" cy="369385"/>
                </a:xfrm>
                <a:prstGeom prst="rect">
                  <a:avLst/>
                </a:prstGeom>
              </p:spPr>
              <p:txBody>
                <a:bodyPr wrap="square">
                  <a:spAutoFit/>
                </a:bodyPr>
                <a:lstStyle/>
                <a:p>
                  <a:r>
                    <a:rPr lang="de-DE" sz="1000" dirty="0" smtClean="0">
                      <a:solidFill>
                        <a:schemeClr val="bg1"/>
                      </a:solidFill>
                    </a:rPr>
                    <a:t>Gesundheits-</a:t>
                  </a:r>
                </a:p>
                <a:p>
                  <a:r>
                    <a:rPr lang="de-DE" sz="1000" dirty="0" smtClean="0">
                      <a:solidFill>
                        <a:schemeClr val="bg1"/>
                      </a:solidFill>
                    </a:rPr>
                    <a:t>vorsorge</a:t>
                  </a:r>
                  <a:endParaRPr lang="de-DE" sz="1000" dirty="0">
                    <a:solidFill>
                      <a:schemeClr val="bg1"/>
                    </a:solidFill>
                  </a:endParaRPr>
                </a:p>
              </p:txBody>
            </p:sp>
            <p:sp>
              <p:nvSpPr>
                <p:cNvPr id="26" name="Rechteck 25"/>
                <p:cNvSpPr/>
                <p:nvPr/>
              </p:nvSpPr>
              <p:spPr>
                <a:xfrm>
                  <a:off x="6164477" y="5542895"/>
                  <a:ext cx="1145931" cy="246221"/>
                </a:xfrm>
                <a:prstGeom prst="rect">
                  <a:avLst/>
                </a:prstGeom>
              </p:spPr>
              <p:txBody>
                <a:bodyPr wrap="square">
                  <a:spAutoFit/>
                </a:bodyPr>
                <a:lstStyle/>
                <a:p>
                  <a:r>
                    <a:rPr lang="de-DE" sz="1000" dirty="0" smtClean="0">
                      <a:solidFill>
                        <a:schemeClr val="bg1"/>
                      </a:solidFill>
                    </a:rPr>
                    <a:t>Dienstwagen</a:t>
                  </a:r>
                  <a:endParaRPr lang="de-DE" sz="1000" dirty="0">
                    <a:solidFill>
                      <a:schemeClr val="bg1"/>
                    </a:solidFill>
                  </a:endParaRPr>
                </a:p>
              </p:txBody>
            </p:sp>
            <p:sp>
              <p:nvSpPr>
                <p:cNvPr id="27" name="Rechteck 26"/>
                <p:cNvSpPr/>
                <p:nvPr/>
              </p:nvSpPr>
              <p:spPr>
                <a:xfrm rot="454740">
                  <a:off x="6483549" y="4422363"/>
                  <a:ext cx="931586" cy="338554"/>
                </a:xfrm>
                <a:prstGeom prst="rect">
                  <a:avLst/>
                </a:prstGeom>
              </p:spPr>
              <p:txBody>
                <a:bodyPr wrap="square">
                  <a:spAutoFit/>
                </a:bodyPr>
                <a:lstStyle/>
                <a:p>
                  <a:r>
                    <a:rPr lang="de-DE" sz="1600" b="1" dirty="0" err="1" smtClean="0">
                      <a:solidFill>
                        <a:schemeClr val="bg1"/>
                      </a:solidFill>
                    </a:rPr>
                    <a:t>bAV</a:t>
                  </a:r>
                  <a:endParaRPr lang="de-DE" sz="1600" b="1" dirty="0">
                    <a:solidFill>
                      <a:schemeClr val="bg1"/>
                    </a:solidFill>
                  </a:endParaRPr>
                </a:p>
              </p:txBody>
            </p:sp>
            <p:sp>
              <p:nvSpPr>
                <p:cNvPr id="30" name="Rechteck 29"/>
                <p:cNvSpPr/>
                <p:nvPr/>
              </p:nvSpPr>
              <p:spPr>
                <a:xfrm>
                  <a:off x="1797795" y="4325648"/>
                  <a:ext cx="2352659" cy="1278638"/>
                </a:xfrm>
                <a:prstGeom prst="rect">
                  <a:avLst/>
                </a:prstGeom>
              </p:spPr>
              <p:txBody>
                <a:bodyPr wrap="square">
                  <a:spAutoFit/>
                </a:bodyPr>
                <a:lstStyle/>
                <a:p>
                  <a:pPr marL="171450" indent="-171450">
                    <a:buFont typeface="Wingdings" panose="05000000000000000000" pitchFamily="2" charset="2"/>
                    <a:buChar char="§"/>
                  </a:pPr>
                  <a:r>
                    <a:rPr lang="de-DE" sz="1200" dirty="0" smtClean="0">
                      <a:solidFill>
                        <a:schemeClr val="tx2"/>
                      </a:solidFill>
                    </a:rPr>
                    <a:t>Wie kann die Attraktivität für neue Spitzenkräfte verbessert werden?</a:t>
                  </a:r>
                </a:p>
                <a:p>
                  <a:endParaRPr lang="de-DE" sz="1200" dirty="0" smtClean="0">
                    <a:solidFill>
                      <a:schemeClr val="tx2"/>
                    </a:solidFill>
                  </a:endParaRPr>
                </a:p>
                <a:p>
                  <a:pPr marL="171450" indent="-171450">
                    <a:buFont typeface="Wingdings" panose="05000000000000000000" pitchFamily="2" charset="2"/>
                    <a:buChar char="§"/>
                  </a:pPr>
                  <a:r>
                    <a:rPr lang="de-DE" sz="1200" dirty="0" smtClean="0">
                      <a:solidFill>
                        <a:schemeClr val="tx2"/>
                      </a:solidFill>
                    </a:rPr>
                    <a:t>Wie kann die Abwanderung /Fluktuation von Leistungs-trägern eingedämmt werden?</a:t>
                  </a:r>
                </a:p>
              </p:txBody>
            </p:sp>
          </p:grpSp>
        </p:grpSp>
      </p:grpSp>
    </p:spTree>
    <p:extLst>
      <p:ext uri="{BB962C8B-B14F-4D97-AF65-F5344CB8AC3E}">
        <p14:creationId xmlns:p14="http://schemas.microsoft.com/office/powerpoint/2010/main" val="993077144"/>
      </p:ext>
    </p:extLst>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186</a:t>
            </a:fld>
            <a:endParaRPr lang="de-DE" dirty="0"/>
          </a:p>
        </p:txBody>
      </p:sp>
      <p:sp>
        <p:nvSpPr>
          <p:cNvPr id="8" name="Textplatzhalter 7"/>
          <p:cNvSpPr>
            <a:spLocks noGrp="1"/>
          </p:cNvSpPr>
          <p:nvPr>
            <p:ph type="body" sz="half" idx="2"/>
          </p:nvPr>
        </p:nvSpPr>
        <p:spPr>
          <a:xfrm>
            <a:off x="369357" y="5280858"/>
            <a:ext cx="11343218" cy="734931"/>
          </a:xfrm>
        </p:spPr>
        <p:txBody>
          <a:bodyPr/>
          <a:lstStyle/>
          <a:p>
            <a:pPr marL="0" indent="0">
              <a:buNone/>
            </a:pPr>
            <a:r>
              <a:rPr lang="de-DE" sz="2400" b="1" kern="0" dirty="0" smtClean="0">
                <a:solidFill>
                  <a:schemeClr val="accent1"/>
                </a:solidFill>
              </a:rPr>
              <a:t>Tipp</a:t>
            </a:r>
            <a:r>
              <a:rPr lang="de-DE" sz="2400" b="1" kern="0" dirty="0">
                <a:solidFill>
                  <a:schemeClr val="accent1"/>
                </a:solidFill>
              </a:rPr>
              <a:t>: </a:t>
            </a:r>
            <a:r>
              <a:rPr lang="de-DE" sz="2400" kern="0" dirty="0">
                <a:solidFill>
                  <a:schemeClr val="accent1"/>
                </a:solidFill>
              </a:rPr>
              <a:t>Optional kann eine umfassende Risikoabsicherung mit Berufsunfähigkeits- und/oder Hinterbliebenenschutz bei allen Bausteinen eingeschlossen werden. </a:t>
            </a:r>
          </a:p>
        </p:txBody>
      </p:sp>
      <p:sp>
        <p:nvSpPr>
          <p:cNvPr id="6" name="Titel 5"/>
          <p:cNvSpPr>
            <a:spLocks noGrp="1"/>
          </p:cNvSpPr>
          <p:nvPr>
            <p:ph type="title"/>
          </p:nvPr>
        </p:nvSpPr>
        <p:spPr/>
        <p:txBody>
          <a:bodyPr/>
          <a:lstStyle/>
          <a:p>
            <a:r>
              <a:rPr lang="de-DE" dirty="0" smtClean="0"/>
              <a:t>UNSER MODULARES </a:t>
            </a:r>
            <a:r>
              <a:rPr lang="de-DE" cap="none" dirty="0" smtClean="0"/>
              <a:t>b</a:t>
            </a:r>
            <a:r>
              <a:rPr lang="de-DE" dirty="0" smtClean="0"/>
              <a:t>AV-KONZEPT SCHLIESST </a:t>
            </a:r>
            <a:br>
              <a:rPr lang="de-DE" dirty="0" smtClean="0"/>
            </a:br>
            <a:r>
              <a:rPr lang="de-DE" dirty="0" smtClean="0"/>
              <a:t>DIE VERSORGUNGSLÜCKEN PASSGENAU</a:t>
            </a:r>
            <a:endParaRPr lang="de-DE" dirty="0"/>
          </a:p>
        </p:txBody>
      </p:sp>
      <p:sp>
        <p:nvSpPr>
          <p:cNvPr id="10" name="Text Box 14">
            <a:extLst>
              <a:ext uri="{FF2B5EF4-FFF2-40B4-BE49-F238E27FC236}">
                <a16:creationId xmlns:a16="http://schemas.microsoft.com/office/drawing/2014/main" xmlns="" id="{BFEC773B-4B65-3E4B-94A4-51D3EF3AC0D4}"/>
              </a:ext>
            </a:extLst>
          </p:cNvPr>
          <p:cNvSpPr txBox="1">
            <a:spLocks noChangeArrowheads="1"/>
          </p:cNvSpPr>
          <p:nvPr/>
        </p:nvSpPr>
        <p:spPr bwMode="auto">
          <a:xfrm>
            <a:off x="364220" y="6306274"/>
            <a:ext cx="8064500" cy="153888"/>
          </a:xfrm>
          <a:prstGeom prst="rect">
            <a:avLst/>
          </a:prstGeom>
          <a:noFill/>
          <a:ln w="28575" algn="ctr">
            <a:noFill/>
            <a:miter lim="800000"/>
            <a:headEnd/>
            <a:tailEnd/>
          </a:ln>
        </p:spPr>
        <p:txBody>
          <a:bodyPr wrap="square" lIns="0" tIns="0" rIns="0" bIns="0">
            <a:spAutoFit/>
          </a:bodyPr>
          <a:lstStyle/>
          <a:p>
            <a:pPr defTabSz="672084">
              <a:defRPr/>
            </a:pPr>
            <a:r>
              <a:rPr lang="de-DE" sz="1000" kern="0" dirty="0">
                <a:solidFill>
                  <a:srgbClr val="1D2D4B"/>
                </a:solidFill>
                <a:cs typeface="Arial" panose="020B0604020202020204" pitchFamily="34" charset="0"/>
              </a:rPr>
              <a:t>* </a:t>
            </a:r>
            <a:r>
              <a:rPr lang="de-DE" sz="1000" dirty="0">
                <a:solidFill>
                  <a:srgbClr val="1D2D4B"/>
                </a:solidFill>
              </a:rPr>
              <a:t>Pauschal versteuerte Beiträge nach § 40b EStG werden angerechnet.</a:t>
            </a:r>
          </a:p>
        </p:txBody>
      </p:sp>
      <p:sp>
        <p:nvSpPr>
          <p:cNvPr id="11" name="Rechteck 10">
            <a:extLst>
              <a:ext uri="{FF2B5EF4-FFF2-40B4-BE49-F238E27FC236}">
                <a16:creationId xmlns:a16="http://schemas.microsoft.com/office/drawing/2014/main" xmlns="" id="{3621368B-4C01-C840-86E4-20804AFA1E97}"/>
              </a:ext>
            </a:extLst>
          </p:cNvPr>
          <p:cNvSpPr/>
          <p:nvPr/>
        </p:nvSpPr>
        <p:spPr>
          <a:xfrm>
            <a:off x="494848" y="1843001"/>
            <a:ext cx="1158950" cy="325208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500" dirty="0"/>
              <a:t>Netto-</a:t>
            </a:r>
          </a:p>
          <a:p>
            <a:pPr algn="ctr"/>
            <a:r>
              <a:rPr lang="de-DE" sz="1500" dirty="0" err="1"/>
              <a:t>g</a:t>
            </a:r>
            <a:r>
              <a:rPr lang="de-DE" sz="1500" dirty="0" err="1" smtClean="0"/>
              <a:t>ehalt</a:t>
            </a:r>
            <a:endParaRPr lang="de-DE" sz="1500" dirty="0"/>
          </a:p>
        </p:txBody>
      </p:sp>
      <p:sp>
        <p:nvSpPr>
          <p:cNvPr id="12" name="Rechteck 11">
            <a:extLst>
              <a:ext uri="{FF2B5EF4-FFF2-40B4-BE49-F238E27FC236}">
                <a16:creationId xmlns:a16="http://schemas.microsoft.com/office/drawing/2014/main" xmlns="" id="{E6866187-87CD-2044-B45A-DC6E05E11670}"/>
              </a:ext>
            </a:extLst>
          </p:cNvPr>
          <p:cNvSpPr/>
          <p:nvPr/>
        </p:nvSpPr>
        <p:spPr>
          <a:xfrm>
            <a:off x="1653799" y="4210861"/>
            <a:ext cx="3414117" cy="8842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500" dirty="0"/>
              <a:t>Gesetzliche Rente</a:t>
            </a:r>
          </a:p>
        </p:txBody>
      </p:sp>
      <p:sp>
        <p:nvSpPr>
          <p:cNvPr id="13" name="Rechteck 12">
            <a:extLst>
              <a:ext uri="{FF2B5EF4-FFF2-40B4-BE49-F238E27FC236}">
                <a16:creationId xmlns:a16="http://schemas.microsoft.com/office/drawing/2014/main" xmlns="" id="{7780540F-A576-BE42-B70E-B3154A3DADF0}"/>
              </a:ext>
            </a:extLst>
          </p:cNvPr>
          <p:cNvSpPr/>
          <p:nvPr/>
        </p:nvSpPr>
        <p:spPr>
          <a:xfrm>
            <a:off x="3195707" y="3656879"/>
            <a:ext cx="1872208" cy="553980"/>
          </a:xfrm>
          <a:prstGeom prst="rect">
            <a:avLst/>
          </a:prstGeom>
          <a:solidFill>
            <a:srgbClr val="137C9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500" dirty="0">
                <a:solidFill>
                  <a:srgbClr val="1D2D4B"/>
                </a:solidFill>
              </a:rPr>
              <a:t>Basis-Vorsorge</a:t>
            </a:r>
          </a:p>
        </p:txBody>
      </p:sp>
      <p:sp>
        <p:nvSpPr>
          <p:cNvPr id="14" name="Rechteck 13">
            <a:extLst>
              <a:ext uri="{FF2B5EF4-FFF2-40B4-BE49-F238E27FC236}">
                <a16:creationId xmlns:a16="http://schemas.microsoft.com/office/drawing/2014/main" xmlns="" id="{2D45F352-3DE1-DD40-9F40-586F2B537FD4}"/>
              </a:ext>
            </a:extLst>
          </p:cNvPr>
          <p:cNvSpPr/>
          <p:nvPr/>
        </p:nvSpPr>
        <p:spPr>
          <a:xfrm>
            <a:off x="3195707" y="2781341"/>
            <a:ext cx="1872208" cy="875539"/>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500" dirty="0">
                <a:solidFill>
                  <a:srgbClr val="1D2D4B"/>
                </a:solidFill>
              </a:rPr>
              <a:t>Top-Vorsorge</a:t>
            </a:r>
          </a:p>
        </p:txBody>
      </p:sp>
      <p:sp>
        <p:nvSpPr>
          <p:cNvPr id="15" name="Rechteck 14">
            <a:extLst>
              <a:ext uri="{FF2B5EF4-FFF2-40B4-BE49-F238E27FC236}">
                <a16:creationId xmlns:a16="http://schemas.microsoft.com/office/drawing/2014/main" xmlns="" id="{865D9D5D-A596-E94F-AE43-114D56D62C00}"/>
              </a:ext>
            </a:extLst>
          </p:cNvPr>
          <p:cNvSpPr/>
          <p:nvPr/>
        </p:nvSpPr>
        <p:spPr>
          <a:xfrm>
            <a:off x="3195707" y="1843001"/>
            <a:ext cx="1872208" cy="938339"/>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500" dirty="0">
                <a:solidFill>
                  <a:srgbClr val="1D2D4B"/>
                </a:solidFill>
              </a:rPr>
              <a:t>Plus-Vorsorge</a:t>
            </a:r>
          </a:p>
        </p:txBody>
      </p:sp>
      <p:sp>
        <p:nvSpPr>
          <p:cNvPr id="16" name="Rechtwinkliges Dreieck 15">
            <a:extLst>
              <a:ext uri="{FF2B5EF4-FFF2-40B4-BE49-F238E27FC236}">
                <a16:creationId xmlns:a16="http://schemas.microsoft.com/office/drawing/2014/main" xmlns="" id="{019043C2-9857-784A-B3A7-CAB59B870886}"/>
              </a:ext>
            </a:extLst>
          </p:cNvPr>
          <p:cNvSpPr>
            <a:spLocks noChangeAspect="1"/>
          </p:cNvSpPr>
          <p:nvPr/>
        </p:nvSpPr>
        <p:spPr>
          <a:xfrm rot="13500000">
            <a:off x="5101291" y="2115673"/>
            <a:ext cx="270000" cy="270000"/>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5737660" y="1848455"/>
            <a:ext cx="6096000" cy="738664"/>
          </a:xfrm>
          <a:prstGeom prst="rect">
            <a:avLst/>
          </a:prstGeom>
        </p:spPr>
        <p:txBody>
          <a:bodyPr>
            <a:spAutoFit/>
          </a:bodyPr>
          <a:lstStyle/>
          <a:p>
            <a:r>
              <a:rPr lang="de-DE" sz="1400" b="1" dirty="0">
                <a:solidFill>
                  <a:srgbClr val="1D2D4B"/>
                </a:solidFill>
              </a:rPr>
              <a:t>Pensionszusage</a:t>
            </a:r>
            <a:endParaRPr lang="de-DE" sz="1400" dirty="0">
              <a:solidFill>
                <a:srgbClr val="1D2D4B"/>
              </a:solidFill>
            </a:endParaRPr>
          </a:p>
          <a:p>
            <a:pPr marL="285750" indent="-285750">
              <a:spcBef>
                <a:spcPts val="0"/>
              </a:spcBef>
              <a:buFont typeface="Wingdings" panose="05000000000000000000" pitchFamily="2" charset="2"/>
              <a:buChar char="§"/>
            </a:pPr>
            <a:r>
              <a:rPr lang="de-DE" sz="1400" dirty="0">
                <a:solidFill>
                  <a:srgbClr val="1D2D4B"/>
                </a:solidFill>
              </a:rPr>
              <a:t>Unbegrenzte </a:t>
            </a:r>
            <a:r>
              <a:rPr lang="de-DE" sz="1400" dirty="0" smtClean="0">
                <a:solidFill>
                  <a:srgbClr val="1D2D4B"/>
                </a:solidFill>
              </a:rPr>
              <a:t>Beitragshöhe </a:t>
            </a:r>
          </a:p>
          <a:p>
            <a:pPr marL="285750" indent="-285750">
              <a:spcBef>
                <a:spcPts val="0"/>
              </a:spcBef>
              <a:buFont typeface="Wingdings" panose="05000000000000000000" pitchFamily="2" charset="2"/>
              <a:buChar char="§"/>
            </a:pPr>
            <a:r>
              <a:rPr lang="de-DE" sz="1400" dirty="0" smtClean="0">
                <a:solidFill>
                  <a:srgbClr val="1D2D4B"/>
                </a:solidFill>
              </a:rPr>
              <a:t>Flexible Beitragszahlung (z</a:t>
            </a:r>
            <a:r>
              <a:rPr lang="de-DE" sz="1400" dirty="0">
                <a:solidFill>
                  <a:srgbClr val="1D2D4B"/>
                </a:solidFill>
              </a:rPr>
              <a:t>. B. aus Tantiemen)</a:t>
            </a:r>
          </a:p>
        </p:txBody>
      </p:sp>
      <p:sp>
        <p:nvSpPr>
          <p:cNvPr id="17" name="Inhaltsplatzhalter 9">
            <a:extLst>
              <a:ext uri="{FF2B5EF4-FFF2-40B4-BE49-F238E27FC236}">
                <a16:creationId xmlns:a16="http://schemas.microsoft.com/office/drawing/2014/main" xmlns="" id="{F16BCB8C-B5A3-194C-8387-01728AFA880C}"/>
              </a:ext>
            </a:extLst>
          </p:cNvPr>
          <p:cNvSpPr txBox="1">
            <a:spLocks/>
          </p:cNvSpPr>
          <p:nvPr/>
        </p:nvSpPr>
        <p:spPr>
          <a:xfrm>
            <a:off x="5827559" y="2773582"/>
            <a:ext cx="3492499" cy="875539"/>
          </a:xfrm>
          <a:prstGeom prst="rect">
            <a:avLst/>
          </a:prstGeom>
        </p:spPr>
        <p:txBody>
          <a:bodyPr vert="horz" lIns="0" tIns="0" rIns="0" bIns="0" rtlCol="0" anchor="ctr">
            <a:noAutofit/>
          </a:bodyPr>
          <a:lstStyle>
            <a:lvl1pPr marL="228600" indent="-228600" algn="l" defTabSz="914400" rtl="0" eaLnBrk="1" latinLnBrk="0" hangingPunct="1">
              <a:lnSpc>
                <a:spcPct val="100000"/>
              </a:lnSpc>
              <a:spcBef>
                <a:spcPts val="600"/>
              </a:spcBef>
              <a:buFont typeface="Wingdings" pitchFamily="2" charset="2"/>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de-DE" sz="1400" b="1" dirty="0">
                <a:solidFill>
                  <a:srgbClr val="1D2D4B"/>
                </a:solidFill>
              </a:rPr>
              <a:t>Unterstützungskasse</a:t>
            </a:r>
            <a:endParaRPr lang="de-DE" sz="1400" dirty="0">
              <a:solidFill>
                <a:srgbClr val="1D2D4B"/>
              </a:solidFill>
            </a:endParaRPr>
          </a:p>
          <a:p>
            <a:pPr>
              <a:spcBef>
                <a:spcPts val="0"/>
              </a:spcBef>
            </a:pPr>
            <a:r>
              <a:rPr lang="de-DE" sz="1400" dirty="0">
                <a:solidFill>
                  <a:srgbClr val="1D2D4B"/>
                </a:solidFill>
              </a:rPr>
              <a:t>Unbegrenzte Beitragshöhe</a:t>
            </a:r>
          </a:p>
          <a:p>
            <a:pPr>
              <a:spcBef>
                <a:spcPts val="0"/>
              </a:spcBef>
            </a:pPr>
            <a:r>
              <a:rPr lang="de-DE" sz="1400" dirty="0">
                <a:solidFill>
                  <a:srgbClr val="1D2D4B"/>
                </a:solidFill>
              </a:rPr>
              <a:t>Laufende Beitragszahlung</a:t>
            </a:r>
          </a:p>
        </p:txBody>
      </p:sp>
      <p:sp>
        <p:nvSpPr>
          <p:cNvPr id="18" name="Inhaltsplatzhalter 9">
            <a:extLst>
              <a:ext uri="{FF2B5EF4-FFF2-40B4-BE49-F238E27FC236}">
                <a16:creationId xmlns:a16="http://schemas.microsoft.com/office/drawing/2014/main" xmlns="" id="{3E21A956-60D6-9D4E-A6A2-B19A655FFEDF}"/>
              </a:ext>
            </a:extLst>
          </p:cNvPr>
          <p:cNvSpPr txBox="1">
            <a:spLocks/>
          </p:cNvSpPr>
          <p:nvPr/>
        </p:nvSpPr>
        <p:spPr>
          <a:xfrm>
            <a:off x="5827558" y="3694565"/>
            <a:ext cx="4145653" cy="699964"/>
          </a:xfrm>
          <a:prstGeom prst="rect">
            <a:avLst/>
          </a:prstGeom>
        </p:spPr>
        <p:txBody>
          <a:bodyPr vert="horz" lIns="0" tIns="0" rIns="0" bIns="0" rtlCol="0">
            <a:noAutofit/>
          </a:bodyPr>
          <a:lstStyle>
            <a:lvl1pPr marL="228600" indent="-228600" algn="l" defTabSz="914400" rtl="0" eaLnBrk="1" latinLnBrk="0" hangingPunct="1">
              <a:lnSpc>
                <a:spcPct val="100000"/>
              </a:lnSpc>
              <a:spcBef>
                <a:spcPts val="600"/>
              </a:spcBef>
              <a:buFont typeface="Wingdings" pitchFamily="2" charset="2"/>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de-DE" sz="1400" b="1" dirty="0">
                <a:solidFill>
                  <a:srgbClr val="1D2D4B"/>
                </a:solidFill>
              </a:rPr>
              <a:t>Direktversicherung</a:t>
            </a:r>
            <a:endParaRPr lang="de-DE" sz="1400" dirty="0">
              <a:solidFill>
                <a:srgbClr val="1D2D4B"/>
              </a:solidFill>
            </a:endParaRPr>
          </a:p>
          <a:p>
            <a:pPr>
              <a:spcBef>
                <a:spcPts val="0"/>
              </a:spcBef>
            </a:pPr>
            <a:r>
              <a:rPr lang="de-DE" sz="1400" dirty="0">
                <a:solidFill>
                  <a:srgbClr val="1D2D4B"/>
                </a:solidFill>
              </a:rPr>
              <a:t>Beitragshöhe ist begrenzt </a:t>
            </a:r>
            <a:r>
              <a:rPr lang="de-DE" sz="1400" dirty="0" smtClean="0">
                <a:solidFill>
                  <a:srgbClr val="1D2D4B"/>
                </a:solidFill>
              </a:rPr>
              <a:t>(2026: 8.112 </a:t>
            </a:r>
            <a:r>
              <a:rPr lang="de-DE" sz="1400" dirty="0">
                <a:solidFill>
                  <a:srgbClr val="1D2D4B"/>
                </a:solidFill>
              </a:rPr>
              <a:t>€</a:t>
            </a:r>
            <a:r>
              <a:rPr lang="de-DE" sz="1400" kern="0" dirty="0">
                <a:solidFill>
                  <a:srgbClr val="1D2D4B"/>
                </a:solidFill>
                <a:latin typeface="Arial" panose="020B0604020202020204" pitchFamily="34" charset="0"/>
                <a:cs typeface="Arial" panose="020B0604020202020204" pitchFamily="34" charset="0"/>
              </a:rPr>
              <a:t>*</a:t>
            </a:r>
            <a:r>
              <a:rPr lang="de-DE" sz="1400" dirty="0">
                <a:solidFill>
                  <a:srgbClr val="1D2D4B"/>
                </a:solidFill>
              </a:rPr>
              <a:t> p. a.)</a:t>
            </a:r>
          </a:p>
          <a:p>
            <a:pPr>
              <a:spcBef>
                <a:spcPts val="0"/>
              </a:spcBef>
            </a:pPr>
            <a:r>
              <a:rPr lang="de-DE" sz="1400" dirty="0">
                <a:solidFill>
                  <a:srgbClr val="1D2D4B"/>
                </a:solidFill>
              </a:rPr>
              <a:t>Laufende Beitragszahlung</a:t>
            </a:r>
          </a:p>
        </p:txBody>
      </p:sp>
      <p:sp>
        <p:nvSpPr>
          <p:cNvPr id="19" name="Inhaltsplatzhalter 9">
            <a:extLst>
              <a:ext uri="{FF2B5EF4-FFF2-40B4-BE49-F238E27FC236}">
                <a16:creationId xmlns:a16="http://schemas.microsoft.com/office/drawing/2014/main" xmlns="" id="{EE8AE0F7-080E-BD4A-A854-B211A9CDEC40}"/>
              </a:ext>
            </a:extLst>
          </p:cNvPr>
          <p:cNvSpPr txBox="1">
            <a:spLocks/>
          </p:cNvSpPr>
          <p:nvPr/>
        </p:nvSpPr>
        <p:spPr>
          <a:xfrm>
            <a:off x="5827561" y="4325803"/>
            <a:ext cx="3124160" cy="534506"/>
          </a:xfrm>
          <a:prstGeom prst="rect">
            <a:avLst/>
          </a:prstGeom>
        </p:spPr>
        <p:txBody>
          <a:bodyPr vert="horz" lIns="0" tIns="0" rIns="0" bIns="0" rtlCol="0" anchor="ctr">
            <a:normAutofit/>
          </a:bodyPr>
          <a:lstStyle>
            <a:lvl1pPr marL="228600" indent="-228600" algn="l" defTabSz="914400" rtl="0" eaLnBrk="1" latinLnBrk="0" hangingPunct="1">
              <a:lnSpc>
                <a:spcPct val="100000"/>
              </a:lnSpc>
              <a:spcBef>
                <a:spcPts val="600"/>
              </a:spcBef>
              <a:buFont typeface="Wingdings" pitchFamily="2" charset="2"/>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400" b="1" dirty="0">
                <a:solidFill>
                  <a:srgbClr val="1D2D4B"/>
                </a:solidFill>
              </a:rPr>
              <a:t>Sofern Ansprüche bestehen</a:t>
            </a:r>
            <a:endParaRPr lang="de-DE" sz="1400" dirty="0">
              <a:solidFill>
                <a:srgbClr val="1D2D4B"/>
              </a:solidFill>
            </a:endParaRPr>
          </a:p>
        </p:txBody>
      </p:sp>
    </p:spTree>
    <p:extLst>
      <p:ext uri="{BB962C8B-B14F-4D97-AF65-F5344CB8AC3E}">
        <p14:creationId xmlns:p14="http://schemas.microsoft.com/office/powerpoint/2010/main" val="996853812"/>
      </p:ext>
    </p:extLst>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
          </p:nvPr>
        </p:nvSpPr>
        <p:spPr/>
        <p:txBody>
          <a:bodyPr/>
          <a:lstStyle/>
          <a:p>
            <a:fld id="{EA952CFE-AF4B-4BE9-B2E2-E1420D3F9B32}" type="slidenum">
              <a:rPr lang="de-DE" smtClean="0"/>
              <a:pPr/>
              <a:t>187</a:t>
            </a:fld>
            <a:endParaRPr lang="de-DE" dirty="0"/>
          </a:p>
        </p:txBody>
      </p:sp>
      <p:pic>
        <p:nvPicPr>
          <p:cNvPr id="8" name="Bildplatzhalter 7"/>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20964" r="20964"/>
          <a:stretch>
            <a:fillRect/>
          </a:stretch>
        </p:blipFill>
        <p:spPr/>
      </p:pic>
      <p:sp>
        <p:nvSpPr>
          <p:cNvPr id="4" name="Textplatzhalter 3"/>
          <p:cNvSpPr>
            <a:spLocks noGrp="1"/>
          </p:cNvSpPr>
          <p:nvPr>
            <p:ph type="body" sz="half" idx="2"/>
          </p:nvPr>
        </p:nvSpPr>
        <p:spPr>
          <a:xfrm>
            <a:off x="4993071" y="2794826"/>
            <a:ext cx="6719504" cy="4798504"/>
          </a:xfrm>
        </p:spPr>
        <p:txBody>
          <a:bodyPr/>
          <a:lstStyle/>
          <a:p>
            <a:pPr marL="0" indent="0">
              <a:buNone/>
            </a:pPr>
            <a:r>
              <a:rPr lang="de-DE" sz="2400" b="1" dirty="0"/>
              <a:t>Unterstützungskasse</a:t>
            </a:r>
          </a:p>
        </p:txBody>
      </p:sp>
    </p:spTree>
    <p:extLst>
      <p:ext uri="{BB962C8B-B14F-4D97-AF65-F5344CB8AC3E}">
        <p14:creationId xmlns:p14="http://schemas.microsoft.com/office/powerpoint/2010/main" val="2094253337"/>
      </p:ext>
    </p:extLst>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188</a:t>
            </a:fld>
            <a:endParaRPr lang="de-DE" dirty="0"/>
          </a:p>
        </p:txBody>
      </p:sp>
      <p:sp>
        <p:nvSpPr>
          <p:cNvPr id="4" name="Titel 3"/>
          <p:cNvSpPr>
            <a:spLocks noGrp="1"/>
          </p:cNvSpPr>
          <p:nvPr>
            <p:ph type="title"/>
          </p:nvPr>
        </p:nvSpPr>
        <p:spPr/>
        <p:txBody>
          <a:bodyPr/>
          <a:lstStyle/>
          <a:p>
            <a:r>
              <a:rPr lang="de-DE" dirty="0"/>
              <a:t>Rechtsbeziehungen bei einer rückgedeckten Unterstützungskasse</a:t>
            </a:r>
          </a:p>
        </p:txBody>
      </p:sp>
      <p:sp>
        <p:nvSpPr>
          <p:cNvPr id="6" name="Gleichschenkliges Dreieck 5"/>
          <p:cNvSpPr/>
          <p:nvPr/>
        </p:nvSpPr>
        <p:spPr>
          <a:xfrm>
            <a:off x="3614056" y="2895596"/>
            <a:ext cx="4985658" cy="2547257"/>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feld 6"/>
          <p:cNvSpPr txBox="1"/>
          <p:nvPr/>
        </p:nvSpPr>
        <p:spPr>
          <a:xfrm>
            <a:off x="5279572" y="1628844"/>
            <a:ext cx="1613390" cy="430887"/>
          </a:xfrm>
          <a:prstGeom prst="rect">
            <a:avLst/>
          </a:prstGeom>
          <a:solidFill>
            <a:srgbClr val="137C9B"/>
          </a:solidFill>
        </p:spPr>
        <p:txBody>
          <a:bodyPr wrap="none" rtlCol="0">
            <a:spAutoFit/>
          </a:bodyPr>
          <a:lstStyle/>
          <a:p>
            <a:r>
              <a:rPr lang="de-DE" sz="2200" dirty="0" smtClean="0">
                <a:solidFill>
                  <a:srgbClr val="F2F2F2"/>
                </a:solidFill>
              </a:rPr>
              <a:t>Versicherer</a:t>
            </a:r>
            <a:endParaRPr lang="de-DE" sz="2200" dirty="0">
              <a:solidFill>
                <a:srgbClr val="F2F2F2"/>
              </a:solidFill>
            </a:endParaRPr>
          </a:p>
        </p:txBody>
      </p:sp>
      <p:sp>
        <p:nvSpPr>
          <p:cNvPr id="8" name="Textfeld 7"/>
          <p:cNvSpPr txBox="1"/>
          <p:nvPr/>
        </p:nvSpPr>
        <p:spPr>
          <a:xfrm>
            <a:off x="9723435" y="6103831"/>
            <a:ext cx="747320" cy="430887"/>
          </a:xfrm>
          <a:prstGeom prst="rect">
            <a:avLst/>
          </a:prstGeom>
          <a:solidFill>
            <a:srgbClr val="137C9B"/>
          </a:solidFill>
        </p:spPr>
        <p:txBody>
          <a:bodyPr wrap="none" rtlCol="0">
            <a:spAutoFit/>
          </a:bodyPr>
          <a:lstStyle/>
          <a:p>
            <a:r>
              <a:rPr lang="de-DE" sz="2200" dirty="0" smtClean="0">
                <a:solidFill>
                  <a:srgbClr val="F2F2F2"/>
                </a:solidFill>
              </a:rPr>
              <a:t>PSV</a:t>
            </a:r>
            <a:endParaRPr lang="de-DE" sz="2200" dirty="0">
              <a:solidFill>
                <a:srgbClr val="F2F2F2"/>
              </a:solidFill>
            </a:endParaRPr>
          </a:p>
        </p:txBody>
      </p:sp>
      <p:cxnSp>
        <p:nvCxnSpPr>
          <p:cNvPr id="10" name="Gerade Verbindung mit Pfeil 9"/>
          <p:cNvCxnSpPr/>
          <p:nvPr/>
        </p:nvCxnSpPr>
        <p:spPr>
          <a:xfrm flipV="1">
            <a:off x="3167107" y="2775839"/>
            <a:ext cx="2337339" cy="2168071"/>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12" name="Gerade Verbindung mit Pfeil 11"/>
          <p:cNvCxnSpPr/>
          <p:nvPr/>
        </p:nvCxnSpPr>
        <p:spPr>
          <a:xfrm flipH="1" flipV="1">
            <a:off x="6469690" y="2808626"/>
            <a:ext cx="2310078" cy="2300175"/>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14" name="Gerade Verbindung mit Pfeil 13"/>
          <p:cNvCxnSpPr/>
          <p:nvPr/>
        </p:nvCxnSpPr>
        <p:spPr>
          <a:xfrm flipH="1">
            <a:off x="3556941" y="2895596"/>
            <a:ext cx="2316087" cy="2362204"/>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15" name="Gerade Verbindung mit Pfeil 14"/>
          <p:cNvCxnSpPr/>
          <p:nvPr/>
        </p:nvCxnSpPr>
        <p:spPr>
          <a:xfrm>
            <a:off x="6262862" y="2895596"/>
            <a:ext cx="2516906" cy="2536371"/>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21" name="Textfeld 20"/>
          <p:cNvSpPr txBox="1"/>
          <p:nvPr/>
        </p:nvSpPr>
        <p:spPr>
          <a:xfrm>
            <a:off x="787762" y="5015369"/>
            <a:ext cx="2582823" cy="646331"/>
          </a:xfrm>
          <a:prstGeom prst="rect">
            <a:avLst/>
          </a:prstGeom>
          <a:noFill/>
        </p:spPr>
        <p:txBody>
          <a:bodyPr wrap="none" rtlCol="0">
            <a:spAutoFit/>
          </a:bodyPr>
          <a:lstStyle/>
          <a:p>
            <a:r>
              <a:rPr lang="de-DE" dirty="0" smtClean="0">
                <a:solidFill>
                  <a:schemeClr val="tx2"/>
                </a:solidFill>
              </a:rPr>
              <a:t>Begünstigter/ </a:t>
            </a:r>
            <a:br>
              <a:rPr lang="de-DE" dirty="0" smtClean="0">
                <a:solidFill>
                  <a:schemeClr val="tx2"/>
                </a:solidFill>
              </a:rPr>
            </a:br>
            <a:r>
              <a:rPr lang="de-DE" dirty="0" smtClean="0">
                <a:solidFill>
                  <a:schemeClr val="tx2"/>
                </a:solidFill>
              </a:rPr>
              <a:t>Versorgungsempfänger</a:t>
            </a:r>
            <a:endParaRPr lang="de-DE" dirty="0">
              <a:solidFill>
                <a:schemeClr val="tx2"/>
              </a:solidFill>
            </a:endParaRPr>
          </a:p>
        </p:txBody>
      </p:sp>
      <p:sp>
        <p:nvSpPr>
          <p:cNvPr id="22" name="Textfeld 21"/>
          <p:cNvSpPr txBox="1"/>
          <p:nvPr/>
        </p:nvSpPr>
        <p:spPr>
          <a:xfrm>
            <a:off x="8989548" y="5015370"/>
            <a:ext cx="2215094" cy="646331"/>
          </a:xfrm>
          <a:prstGeom prst="rect">
            <a:avLst/>
          </a:prstGeom>
          <a:noFill/>
        </p:spPr>
        <p:txBody>
          <a:bodyPr wrap="none" rtlCol="0">
            <a:spAutoFit/>
          </a:bodyPr>
          <a:lstStyle/>
          <a:p>
            <a:r>
              <a:rPr lang="de-DE" dirty="0" smtClean="0">
                <a:solidFill>
                  <a:srgbClr val="1D2D4B"/>
                </a:solidFill>
              </a:rPr>
              <a:t>Arbeitgeber/ </a:t>
            </a:r>
          </a:p>
          <a:p>
            <a:r>
              <a:rPr lang="de-DE" dirty="0" smtClean="0">
                <a:solidFill>
                  <a:srgbClr val="1D2D4B"/>
                </a:solidFill>
              </a:rPr>
              <a:t>Trägerunternehmen</a:t>
            </a:r>
            <a:endParaRPr lang="de-DE" dirty="0">
              <a:solidFill>
                <a:srgbClr val="1D2D4B"/>
              </a:solidFill>
            </a:endParaRPr>
          </a:p>
        </p:txBody>
      </p:sp>
      <p:sp>
        <p:nvSpPr>
          <p:cNvPr id="23" name="Textfeld 22"/>
          <p:cNvSpPr txBox="1"/>
          <p:nvPr/>
        </p:nvSpPr>
        <p:spPr>
          <a:xfrm>
            <a:off x="4937166" y="2409155"/>
            <a:ext cx="2339102" cy="369332"/>
          </a:xfrm>
          <a:prstGeom prst="rect">
            <a:avLst/>
          </a:prstGeom>
          <a:noFill/>
        </p:spPr>
        <p:txBody>
          <a:bodyPr wrap="none" rtlCol="0">
            <a:spAutoFit/>
          </a:bodyPr>
          <a:lstStyle/>
          <a:p>
            <a:r>
              <a:rPr lang="de-DE" dirty="0" smtClean="0">
                <a:solidFill>
                  <a:schemeClr val="tx2"/>
                </a:solidFill>
              </a:rPr>
              <a:t>Unterstützungskasse</a:t>
            </a:r>
            <a:endParaRPr lang="de-DE" dirty="0">
              <a:solidFill>
                <a:schemeClr val="tx2"/>
              </a:solidFill>
            </a:endParaRPr>
          </a:p>
        </p:txBody>
      </p:sp>
      <p:sp>
        <p:nvSpPr>
          <p:cNvPr id="28" name="Textfeld 27"/>
          <p:cNvSpPr txBox="1"/>
          <p:nvPr/>
        </p:nvSpPr>
        <p:spPr>
          <a:xfrm>
            <a:off x="4803090" y="6101728"/>
            <a:ext cx="3706977" cy="369332"/>
          </a:xfrm>
          <a:prstGeom prst="rect">
            <a:avLst/>
          </a:prstGeom>
          <a:noFill/>
        </p:spPr>
        <p:txBody>
          <a:bodyPr wrap="none" rtlCol="0">
            <a:spAutoFit/>
          </a:bodyPr>
          <a:lstStyle/>
          <a:p>
            <a:r>
              <a:rPr lang="de-DE" dirty="0" smtClean="0">
                <a:solidFill>
                  <a:schemeClr val="tx2"/>
                </a:solidFill>
              </a:rPr>
              <a:t>Einstandspflicht nach § 1 BetrAVG</a:t>
            </a:r>
            <a:endParaRPr lang="de-DE" dirty="0">
              <a:solidFill>
                <a:schemeClr val="tx2"/>
              </a:solidFill>
            </a:endParaRPr>
          </a:p>
        </p:txBody>
      </p:sp>
      <p:sp>
        <p:nvSpPr>
          <p:cNvPr id="29" name="Pfeil nach rechts 28"/>
          <p:cNvSpPr/>
          <p:nvPr/>
        </p:nvSpPr>
        <p:spPr>
          <a:xfrm>
            <a:off x="3813677" y="6192959"/>
            <a:ext cx="838200" cy="1868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31" name="Gerade Verbindung mit Pfeil 30"/>
          <p:cNvCxnSpPr/>
          <p:nvPr/>
        </p:nvCxnSpPr>
        <p:spPr>
          <a:xfrm flipH="1">
            <a:off x="3715703" y="5607271"/>
            <a:ext cx="4786037" cy="0"/>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32" name="Gerade Verbindung mit Pfeil 31"/>
          <p:cNvCxnSpPr/>
          <p:nvPr/>
        </p:nvCxnSpPr>
        <p:spPr>
          <a:xfrm flipV="1">
            <a:off x="3745796" y="5988426"/>
            <a:ext cx="4785018" cy="725"/>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36" name="Textfeld 35"/>
          <p:cNvSpPr txBox="1"/>
          <p:nvPr/>
        </p:nvSpPr>
        <p:spPr>
          <a:xfrm>
            <a:off x="3745796" y="5589129"/>
            <a:ext cx="4755944" cy="369332"/>
          </a:xfrm>
          <a:prstGeom prst="rect">
            <a:avLst/>
          </a:prstGeom>
          <a:noFill/>
        </p:spPr>
        <p:txBody>
          <a:bodyPr wrap="square" rtlCol="0">
            <a:spAutoFit/>
          </a:bodyPr>
          <a:lstStyle/>
          <a:p>
            <a:pPr algn="ctr"/>
            <a:r>
              <a:rPr lang="de-DE" b="1" dirty="0" smtClean="0">
                <a:solidFill>
                  <a:srgbClr val="C60000"/>
                </a:solidFill>
              </a:rPr>
              <a:t>Arbeitsrechtliches Grundverhältnis</a:t>
            </a:r>
            <a:endParaRPr lang="de-DE" b="1" dirty="0">
              <a:solidFill>
                <a:srgbClr val="C60000"/>
              </a:solidFill>
            </a:endParaRPr>
          </a:p>
        </p:txBody>
      </p:sp>
      <p:cxnSp>
        <p:nvCxnSpPr>
          <p:cNvPr id="38" name="Gerade Verbindung mit Pfeil 37"/>
          <p:cNvCxnSpPr/>
          <p:nvPr/>
        </p:nvCxnSpPr>
        <p:spPr>
          <a:xfrm>
            <a:off x="5927271" y="2164506"/>
            <a:ext cx="0" cy="252000"/>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49" name="Gerade Verbindung mit Pfeil 48"/>
          <p:cNvCxnSpPr/>
          <p:nvPr/>
        </p:nvCxnSpPr>
        <p:spPr>
          <a:xfrm flipV="1">
            <a:off x="6222513" y="2163598"/>
            <a:ext cx="0" cy="252000"/>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50" name="Gerade Verbindung mit Pfeil 49"/>
          <p:cNvCxnSpPr/>
          <p:nvPr/>
        </p:nvCxnSpPr>
        <p:spPr>
          <a:xfrm>
            <a:off x="10089696" y="5668361"/>
            <a:ext cx="0" cy="360000"/>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51" name="Textfeld 50"/>
          <p:cNvSpPr txBox="1"/>
          <p:nvPr/>
        </p:nvSpPr>
        <p:spPr>
          <a:xfrm rot="19080000">
            <a:off x="3113473" y="3770377"/>
            <a:ext cx="1398140" cy="307777"/>
          </a:xfrm>
          <a:prstGeom prst="rect">
            <a:avLst/>
          </a:prstGeom>
          <a:noFill/>
        </p:spPr>
        <p:txBody>
          <a:bodyPr wrap="none" rtlCol="0">
            <a:spAutoFit/>
          </a:bodyPr>
          <a:lstStyle/>
          <a:p>
            <a:r>
              <a:rPr lang="de-DE" sz="1400" dirty="0" smtClean="0">
                <a:solidFill>
                  <a:schemeClr val="tx2"/>
                </a:solidFill>
              </a:rPr>
              <a:t>ggf. Pfandrecht</a:t>
            </a:r>
            <a:endParaRPr lang="de-DE" sz="1400" dirty="0">
              <a:solidFill>
                <a:schemeClr val="tx2"/>
              </a:solidFill>
            </a:endParaRPr>
          </a:p>
        </p:txBody>
      </p:sp>
      <p:sp>
        <p:nvSpPr>
          <p:cNvPr id="52" name="Textfeld 51"/>
          <p:cNvSpPr txBox="1"/>
          <p:nvPr/>
        </p:nvSpPr>
        <p:spPr>
          <a:xfrm rot="18840000">
            <a:off x="3456000" y="3708000"/>
            <a:ext cx="2044149" cy="523220"/>
          </a:xfrm>
          <a:prstGeom prst="rect">
            <a:avLst/>
          </a:prstGeom>
          <a:noFill/>
        </p:spPr>
        <p:txBody>
          <a:bodyPr wrap="none" rtlCol="0">
            <a:spAutoFit/>
          </a:bodyPr>
          <a:lstStyle/>
          <a:p>
            <a:r>
              <a:rPr lang="de-DE" sz="1400" dirty="0" smtClean="0">
                <a:solidFill>
                  <a:srgbClr val="1D2D4B"/>
                </a:solidFill>
              </a:rPr>
              <a:t>Leistungen</a:t>
            </a:r>
          </a:p>
          <a:p>
            <a:r>
              <a:rPr lang="de-DE" sz="1400" dirty="0" smtClean="0">
                <a:solidFill>
                  <a:srgbClr val="1D2D4B"/>
                </a:solidFill>
              </a:rPr>
              <a:t>(ohne Rechtsanspruch)</a:t>
            </a:r>
            <a:endParaRPr lang="de-DE" sz="1400" dirty="0">
              <a:solidFill>
                <a:srgbClr val="1D2D4B"/>
              </a:solidFill>
            </a:endParaRPr>
          </a:p>
        </p:txBody>
      </p:sp>
      <p:sp>
        <p:nvSpPr>
          <p:cNvPr id="53" name="Textfeld 52"/>
          <p:cNvSpPr txBox="1"/>
          <p:nvPr/>
        </p:nvSpPr>
        <p:spPr>
          <a:xfrm rot="2762837">
            <a:off x="6889992" y="3421342"/>
            <a:ext cx="2343911" cy="707886"/>
          </a:xfrm>
          <a:prstGeom prst="rect">
            <a:avLst/>
          </a:prstGeom>
          <a:noFill/>
        </p:spPr>
        <p:txBody>
          <a:bodyPr wrap="none" rtlCol="0">
            <a:spAutoFit/>
          </a:bodyPr>
          <a:lstStyle/>
          <a:p>
            <a:r>
              <a:rPr lang="de-DE" sz="1400" dirty="0" smtClean="0">
                <a:solidFill>
                  <a:schemeClr val="tx2"/>
                </a:solidFill>
              </a:rPr>
              <a:t>Leistungsplan/</a:t>
            </a:r>
          </a:p>
          <a:p>
            <a:r>
              <a:rPr lang="de-DE" sz="1400" dirty="0" smtClean="0">
                <a:solidFill>
                  <a:schemeClr val="tx2"/>
                </a:solidFill>
              </a:rPr>
              <a:t>Deckungsverhältnis</a:t>
            </a:r>
          </a:p>
          <a:p>
            <a:r>
              <a:rPr lang="de-DE" sz="1200" dirty="0" smtClean="0">
                <a:solidFill>
                  <a:schemeClr val="tx2"/>
                </a:solidFill>
              </a:rPr>
              <a:t>(Zuwendungen gem. § 4d EStG</a:t>
            </a:r>
            <a:endParaRPr lang="de-DE" sz="1200" dirty="0">
              <a:solidFill>
                <a:schemeClr val="tx2"/>
              </a:solidFill>
            </a:endParaRPr>
          </a:p>
        </p:txBody>
      </p:sp>
    </p:spTree>
    <p:extLst>
      <p:ext uri="{BB962C8B-B14F-4D97-AF65-F5344CB8AC3E}">
        <p14:creationId xmlns:p14="http://schemas.microsoft.com/office/powerpoint/2010/main" val="42916664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19</a:t>
            </a:fld>
            <a:endParaRPr lang="de-DE" dirty="0"/>
          </a:p>
        </p:txBody>
      </p:sp>
      <p:sp>
        <p:nvSpPr>
          <p:cNvPr id="4" name="Titel 3"/>
          <p:cNvSpPr>
            <a:spLocks noGrp="1"/>
          </p:cNvSpPr>
          <p:nvPr>
            <p:ph type="title"/>
          </p:nvPr>
        </p:nvSpPr>
        <p:spPr/>
        <p:txBody>
          <a:bodyPr/>
          <a:lstStyle/>
          <a:p>
            <a:r>
              <a:rPr lang="de-DE" dirty="0" smtClean="0"/>
              <a:t>HERAUSFORDERUNGEN DES MARKTES </a:t>
            </a:r>
            <a:br>
              <a:rPr lang="de-DE" dirty="0" smtClean="0"/>
            </a:br>
            <a:r>
              <a:rPr lang="de-DE" dirty="0" smtClean="0"/>
              <a:t>ANBIETERVIELFALT (AUSZUG)</a:t>
            </a:r>
            <a:endParaRPr lang="de-DE" dirty="0"/>
          </a:p>
        </p:txBody>
      </p:sp>
      <p:pic>
        <p:nvPicPr>
          <p:cNvPr id="5" name="Bild 2"/>
          <p:cNvPicPr>
            <a:picLocks noChangeAspect="1"/>
          </p:cNvPicPr>
          <p:nvPr/>
        </p:nvPicPr>
        <p:blipFill rotWithShape="1">
          <a:blip r:embed="rId2">
            <a:extLst>
              <a:ext uri="{28A0092B-C50C-407E-A947-70E740481C1C}">
                <a14:useLocalDpi xmlns:a14="http://schemas.microsoft.com/office/drawing/2010/main" val="0"/>
              </a:ext>
            </a:extLst>
          </a:blip>
          <a:srcRect t="16158" b="13009"/>
          <a:stretch/>
        </p:blipFill>
        <p:spPr bwMode="auto">
          <a:xfrm>
            <a:off x="1513211" y="1636106"/>
            <a:ext cx="9144000" cy="4857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7872534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a:t>
            </a:fld>
            <a:endParaRPr lang="de-DE" dirty="0"/>
          </a:p>
        </p:txBody>
      </p:sp>
      <p:pic>
        <p:nvPicPr>
          <p:cNvPr id="7" name="Grafik 6">
            <a:extLst>
              <a:ext uri="{FF2B5EF4-FFF2-40B4-BE49-F238E27FC236}">
                <a16:creationId xmlns:a16="http://schemas.microsoft.com/office/drawing/2014/main" xmlns="" id="{EBBE1754-A0BC-714E-928F-5BF79BDC1EA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875" t="14816" r="3565" b="9051"/>
          <a:stretch/>
        </p:blipFill>
        <p:spPr>
          <a:xfrm>
            <a:off x="3944581" y="0"/>
            <a:ext cx="8247420" cy="6858000"/>
          </a:xfrm>
          <a:prstGeom prst="rect">
            <a:avLst/>
          </a:prstGeom>
        </p:spPr>
      </p:pic>
      <p:pic>
        <p:nvPicPr>
          <p:cNvPr id="8" name="Grafik 7">
            <a:extLst>
              <a:ext uri="{FF2B5EF4-FFF2-40B4-BE49-F238E27FC236}">
                <a16:creationId xmlns:a16="http://schemas.microsoft.com/office/drawing/2014/main" xmlns="" id="{C4C9F7FC-3346-AA4F-B3D7-60F040075C9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t="14816" r="57626" b="9051"/>
          <a:stretch/>
        </p:blipFill>
        <p:spPr>
          <a:xfrm flipH="1">
            <a:off x="-1" y="0"/>
            <a:ext cx="3944581" cy="6857999"/>
          </a:xfrm>
          <a:prstGeom prst="rect">
            <a:avLst/>
          </a:prstGeom>
        </p:spPr>
      </p:pic>
      <p:pic>
        <p:nvPicPr>
          <p:cNvPr id="12" name="Grafik 11">
            <a:extLst>
              <a:ext uri="{FF2B5EF4-FFF2-40B4-BE49-F238E27FC236}">
                <a16:creationId xmlns:a16="http://schemas.microsoft.com/office/drawing/2014/main" xmlns="" id="{A2DBCC87-C726-6D48-8A4C-C3951833BE7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83136" y="737970"/>
            <a:ext cx="2238925" cy="396000"/>
          </a:xfrm>
          <a:prstGeom prst="rect">
            <a:avLst/>
          </a:prstGeom>
        </p:spPr>
      </p:pic>
      <p:sp>
        <p:nvSpPr>
          <p:cNvPr id="13" name="Textfeld 12">
            <a:extLst>
              <a:ext uri="{FF2B5EF4-FFF2-40B4-BE49-F238E27FC236}">
                <a16:creationId xmlns:a16="http://schemas.microsoft.com/office/drawing/2014/main" xmlns="" id="{849E2CA6-4AEE-ED41-B569-57FD1177C5B5}"/>
              </a:ext>
            </a:extLst>
          </p:cNvPr>
          <p:cNvSpPr txBox="1"/>
          <p:nvPr/>
        </p:nvSpPr>
        <p:spPr>
          <a:xfrm>
            <a:off x="611186" y="1104375"/>
            <a:ext cx="7340621" cy="2231380"/>
          </a:xfrm>
          <a:prstGeom prst="rect">
            <a:avLst/>
          </a:prstGeom>
          <a:noFill/>
        </p:spPr>
        <p:txBody>
          <a:bodyPr wrap="square" lIns="0" tIns="0" rIns="0" bIns="0" rtlCol="0">
            <a:spAutoFit/>
          </a:bodyPr>
          <a:lstStyle/>
          <a:p>
            <a:r>
              <a:rPr lang="de-DE" altLang="de-DE" sz="3200" b="1" dirty="0">
                <a:solidFill>
                  <a:srgbClr val="1D2D4B"/>
                </a:solidFill>
              </a:rPr>
              <a:t>Langfristig planbare, </a:t>
            </a:r>
            <a:br>
              <a:rPr lang="de-DE" altLang="de-DE" sz="3200" b="1" dirty="0">
                <a:solidFill>
                  <a:srgbClr val="1D2D4B"/>
                </a:solidFill>
              </a:rPr>
            </a:br>
            <a:r>
              <a:rPr lang="de-DE" altLang="de-DE" sz="3200" b="1" dirty="0">
                <a:solidFill>
                  <a:srgbClr val="1D2D4B"/>
                </a:solidFill>
              </a:rPr>
              <a:t>leistungsstarke </a:t>
            </a:r>
            <a:br>
              <a:rPr lang="de-DE" altLang="de-DE" sz="3200" b="1" dirty="0">
                <a:solidFill>
                  <a:srgbClr val="1D2D4B"/>
                </a:solidFill>
              </a:rPr>
            </a:br>
            <a:r>
              <a:rPr lang="de-DE" altLang="de-DE" sz="3200" b="1" dirty="0">
                <a:solidFill>
                  <a:srgbClr val="1D2D4B"/>
                </a:solidFill>
              </a:rPr>
              <a:t>Vorsorgestrategien</a:t>
            </a:r>
          </a:p>
          <a:p>
            <a:endParaRPr lang="de-DE" altLang="de-DE" sz="3200" b="1" dirty="0">
              <a:solidFill>
                <a:srgbClr val="1D2D4B"/>
              </a:solidFill>
            </a:endParaRPr>
          </a:p>
          <a:p>
            <a:r>
              <a:rPr lang="de-DE" altLang="de-DE" sz="1700" dirty="0">
                <a:solidFill>
                  <a:srgbClr val="1D2D4B"/>
                </a:solidFill>
              </a:rPr>
              <a:t>Optimal auf Ihr Unternehmen zugeschnitten</a:t>
            </a:r>
            <a:endParaRPr lang="de-DE" sz="3200" b="1" dirty="0">
              <a:solidFill>
                <a:srgbClr val="1D2D4B"/>
              </a:solidFill>
            </a:endParaRPr>
          </a:p>
        </p:txBody>
      </p:sp>
    </p:spTree>
    <p:extLst>
      <p:ext uri="{BB962C8B-B14F-4D97-AF65-F5344CB8AC3E}">
        <p14:creationId xmlns:p14="http://schemas.microsoft.com/office/powerpoint/2010/main" val="39354824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20</a:t>
            </a:fld>
            <a:endParaRPr lang="de-DE" dirty="0"/>
          </a:p>
        </p:txBody>
      </p:sp>
      <p:sp>
        <p:nvSpPr>
          <p:cNvPr id="5" name="Titel 4"/>
          <p:cNvSpPr>
            <a:spLocks noGrp="1"/>
          </p:cNvSpPr>
          <p:nvPr>
            <p:ph type="title"/>
          </p:nvPr>
        </p:nvSpPr>
        <p:spPr/>
        <p:txBody>
          <a:bodyPr/>
          <a:lstStyle/>
          <a:p>
            <a:r>
              <a:rPr lang="de-DE" smtClean="0"/>
              <a:t>PRODUKT- UND ANBIETERVIELFALT</a:t>
            </a:r>
            <a:endParaRPr lang="de-DE" dirty="0"/>
          </a:p>
        </p:txBody>
      </p:sp>
      <p:sp>
        <p:nvSpPr>
          <p:cNvPr id="9" name="Textplatzhalter 8"/>
          <p:cNvSpPr>
            <a:spLocks noGrp="1"/>
          </p:cNvSpPr>
          <p:nvPr>
            <p:ph type="body" sz="half" idx="2"/>
          </p:nvPr>
        </p:nvSpPr>
        <p:spPr/>
        <p:txBody>
          <a:bodyPr/>
          <a:lstStyle/>
          <a:p>
            <a:r>
              <a:rPr lang="de-DE" altLang="de-DE" dirty="0" smtClean="0"/>
              <a:t>Zusammenarbeit mit mehr als 200 Versicherern </a:t>
            </a:r>
          </a:p>
          <a:p>
            <a:r>
              <a:rPr lang="de-DE" altLang="de-DE" dirty="0" smtClean="0"/>
              <a:t>Langjährige Kontakte zu Entscheidern der Versicherungswirtschaft</a:t>
            </a:r>
          </a:p>
          <a:p>
            <a:r>
              <a:rPr lang="de-DE" altLang="de-DE" dirty="0" smtClean="0"/>
              <a:t>Neutraler Zugriff auf eines der größten Produktportfolios des Marktes</a:t>
            </a:r>
          </a:p>
          <a:p>
            <a:r>
              <a:rPr lang="de-DE" altLang="de-DE" dirty="0" smtClean="0"/>
              <a:t>Produktauswahl auf der Grundlage von neutralen Vergleichsanalysen, umfassenden Detailanalysen und erfahrungsbasierten Recherchen </a:t>
            </a:r>
          </a:p>
          <a:p>
            <a:r>
              <a:rPr lang="de-DE" altLang="de-DE" dirty="0" smtClean="0"/>
              <a:t>Exklusive, in Leistung und Preis veredelte Deckungskonzepte und Produkte</a:t>
            </a:r>
          </a:p>
          <a:p>
            <a:r>
              <a:rPr lang="de-DE" altLang="de-DE" dirty="0" smtClean="0"/>
              <a:t>Innovative Zielgruppen- und Branchenlösungen in stimmigen Gesamtkonzepten mit markt-führenden Bedingungen maßgeschneidert für die spezifischen Risiken und Anforderungen</a:t>
            </a:r>
            <a:endParaRPr lang="de-DE" altLang="de-DE" dirty="0"/>
          </a:p>
        </p:txBody>
      </p:sp>
    </p:spTree>
    <p:extLst>
      <p:ext uri="{BB962C8B-B14F-4D97-AF65-F5344CB8AC3E}">
        <p14:creationId xmlns:p14="http://schemas.microsoft.com/office/powerpoint/2010/main" val="23672113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21</a:t>
            </a:fld>
            <a:endParaRPr lang="de-DE" dirty="0"/>
          </a:p>
        </p:txBody>
      </p:sp>
      <p:sp>
        <p:nvSpPr>
          <p:cNvPr id="4" name="Titel 3"/>
          <p:cNvSpPr>
            <a:spLocks noGrp="1"/>
          </p:cNvSpPr>
          <p:nvPr>
            <p:ph type="title"/>
          </p:nvPr>
        </p:nvSpPr>
        <p:spPr/>
        <p:txBody>
          <a:bodyPr/>
          <a:lstStyle/>
          <a:p>
            <a:r>
              <a:rPr lang="de-DE" dirty="0" smtClean="0"/>
              <a:t>HERAUSFORDERUNG RISIKOMANAGEMENT</a:t>
            </a:r>
            <a:endParaRPr lang="de-DE" dirty="0"/>
          </a:p>
        </p:txBody>
      </p:sp>
      <p:pic>
        <p:nvPicPr>
          <p:cNvPr id="7" name="Grafik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1419" y="2237648"/>
            <a:ext cx="10262145" cy="4076157"/>
          </a:xfrm>
          <a:prstGeom prst="rect">
            <a:avLst/>
          </a:prstGeom>
        </p:spPr>
      </p:pic>
      <p:pic>
        <p:nvPicPr>
          <p:cNvPr id="8" name="Bild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18050" y="3692525"/>
            <a:ext cx="210820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05175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22</a:t>
            </a:fld>
            <a:endParaRPr lang="de-DE" dirty="0"/>
          </a:p>
        </p:txBody>
      </p:sp>
      <p:sp>
        <p:nvSpPr>
          <p:cNvPr id="4" name="Titel 3"/>
          <p:cNvSpPr>
            <a:spLocks noGrp="1"/>
          </p:cNvSpPr>
          <p:nvPr>
            <p:ph type="title"/>
          </p:nvPr>
        </p:nvSpPr>
        <p:spPr/>
        <p:txBody>
          <a:bodyPr/>
          <a:lstStyle/>
          <a:p>
            <a:r>
              <a:rPr lang="de-DE" dirty="0" smtClean="0"/>
              <a:t>UNSERE ARBEITSWEISE FÜR MEHR SICHERHEIT</a:t>
            </a:r>
            <a:endParaRPr lang="de-DE" dirty="0"/>
          </a:p>
        </p:txBody>
      </p:sp>
      <p:pic>
        <p:nvPicPr>
          <p:cNvPr id="8" name="Grafik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9728" y="2060575"/>
            <a:ext cx="4352544" cy="4352544"/>
          </a:xfrm>
          <a:prstGeom prst="rect">
            <a:avLst/>
          </a:prstGeom>
        </p:spPr>
      </p:pic>
      <p:pic>
        <p:nvPicPr>
          <p:cNvPr id="9" name="Bild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41900" y="3880485"/>
            <a:ext cx="210820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82898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23</a:t>
            </a:fld>
            <a:endParaRPr lang="de-DE" dirty="0"/>
          </a:p>
        </p:txBody>
      </p:sp>
      <p:sp>
        <p:nvSpPr>
          <p:cNvPr id="4" name="Titel 3"/>
          <p:cNvSpPr>
            <a:spLocks noGrp="1"/>
          </p:cNvSpPr>
          <p:nvPr>
            <p:ph type="title"/>
          </p:nvPr>
        </p:nvSpPr>
        <p:spPr/>
        <p:txBody>
          <a:bodyPr/>
          <a:lstStyle/>
          <a:p>
            <a:r>
              <a:rPr lang="de-DE" dirty="0" smtClean="0"/>
              <a:t>BESTANDSAUFNAHME UND RISIKOANALYSE</a:t>
            </a:r>
            <a:endParaRPr lang="de-DE" dirty="0"/>
          </a:p>
        </p:txBody>
      </p:sp>
      <p:sp>
        <p:nvSpPr>
          <p:cNvPr id="5" name="Textplatzhalter 4"/>
          <p:cNvSpPr>
            <a:spLocks noGrp="1"/>
          </p:cNvSpPr>
          <p:nvPr>
            <p:ph type="body" sz="half" idx="2"/>
          </p:nvPr>
        </p:nvSpPr>
        <p:spPr/>
        <p:txBody>
          <a:bodyPr/>
          <a:lstStyle/>
          <a:p>
            <a:pPr>
              <a:defRPr/>
            </a:pPr>
            <a:r>
              <a:rPr lang="de-DE" altLang="de-DE" dirty="0"/>
              <a:t>Individuelle Unternehmensbetrachtung und </a:t>
            </a:r>
            <a:r>
              <a:rPr lang="de-DE" altLang="de-DE" dirty="0" smtClean="0"/>
              <a:t>-analyse</a:t>
            </a:r>
            <a:endParaRPr lang="de-DE" altLang="de-DE" sz="1200" dirty="0"/>
          </a:p>
          <a:p>
            <a:pPr>
              <a:defRPr/>
            </a:pPr>
            <a:r>
              <a:rPr lang="de-DE" altLang="de-DE" dirty="0"/>
              <a:t>Bestandsaufnahme der betrieblichen Risiken (Risikoerkennung</a:t>
            </a:r>
            <a:r>
              <a:rPr lang="de-DE" altLang="de-DE" dirty="0" smtClean="0"/>
              <a:t>)</a:t>
            </a:r>
            <a:endParaRPr lang="de-DE" altLang="de-DE" sz="1200" dirty="0"/>
          </a:p>
          <a:p>
            <a:pPr>
              <a:defRPr/>
            </a:pPr>
            <a:r>
              <a:rPr lang="de-DE" altLang="de-DE" dirty="0"/>
              <a:t>Ermittlung des </a:t>
            </a:r>
            <a:r>
              <a:rPr lang="de-DE" altLang="de-DE" dirty="0" smtClean="0"/>
              <a:t>Versicherungsbedarfs</a:t>
            </a:r>
            <a:endParaRPr lang="de-DE" altLang="de-DE" sz="1200" dirty="0"/>
          </a:p>
          <a:p>
            <a:pPr>
              <a:defRPr/>
            </a:pPr>
            <a:r>
              <a:rPr lang="de-DE" altLang="de-DE" dirty="0"/>
              <a:t>Prüfung bestehender </a:t>
            </a:r>
            <a:r>
              <a:rPr lang="de-DE" altLang="de-DE" dirty="0" smtClean="0"/>
              <a:t>Versicherungsverträge</a:t>
            </a:r>
            <a:endParaRPr lang="de-DE" altLang="de-DE" sz="1200" dirty="0"/>
          </a:p>
          <a:p>
            <a:pPr>
              <a:defRPr/>
            </a:pPr>
            <a:r>
              <a:rPr lang="de-DE" altLang="de-DE" dirty="0"/>
              <a:t>Berücksichtigung der individuellen Risikoverhältnisse und der </a:t>
            </a:r>
            <a:r>
              <a:rPr lang="de-DE" altLang="de-DE" dirty="0" smtClean="0"/>
              <a:t>Risikomanagementanforderungen</a:t>
            </a:r>
            <a:endParaRPr lang="de-DE" altLang="de-DE" sz="1200" dirty="0"/>
          </a:p>
          <a:p>
            <a:pPr>
              <a:defRPr/>
            </a:pPr>
            <a:r>
              <a:rPr lang="de-DE" altLang="de-DE" dirty="0"/>
              <a:t>Unabhängige Ausschreibung unter Berücksichtigung aller Marktteilnehmer im Sinne eines attraktiven </a:t>
            </a:r>
            <a:r>
              <a:rPr lang="de-DE" altLang="de-DE" dirty="0" smtClean="0"/>
              <a:t>Preis-Leistungs-Verhältnisses</a:t>
            </a:r>
            <a:endParaRPr lang="de-DE" altLang="de-DE" dirty="0"/>
          </a:p>
          <a:p>
            <a:endParaRPr lang="de-DE" dirty="0"/>
          </a:p>
        </p:txBody>
      </p:sp>
    </p:spTree>
    <p:extLst>
      <p:ext uri="{BB962C8B-B14F-4D97-AF65-F5344CB8AC3E}">
        <p14:creationId xmlns:p14="http://schemas.microsoft.com/office/powerpoint/2010/main" val="26958100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24</a:t>
            </a:fld>
            <a:endParaRPr lang="de-DE" dirty="0"/>
          </a:p>
        </p:txBody>
      </p:sp>
      <p:sp>
        <p:nvSpPr>
          <p:cNvPr id="11" name="Textplatzhalter 5"/>
          <p:cNvSpPr>
            <a:spLocks noGrp="1"/>
          </p:cNvSpPr>
          <p:nvPr>
            <p:ph type="body" sz="half" idx="2"/>
          </p:nvPr>
        </p:nvSpPr>
        <p:spPr>
          <a:xfrm>
            <a:off x="4993071" y="3583496"/>
            <a:ext cx="6719504" cy="1464754"/>
          </a:xfrm>
        </p:spPr>
        <p:txBody>
          <a:bodyPr/>
          <a:lstStyle/>
          <a:p>
            <a:pPr marL="0" indent="0">
              <a:buNone/>
            </a:pPr>
            <a:r>
              <a:rPr lang="de-DE" altLang="de-DE" sz="2400" b="1" dirty="0"/>
              <a:t>Mit ganzheitlichen Versicherungs- und </a:t>
            </a:r>
            <a:r>
              <a:rPr lang="de-DE" altLang="de-DE" sz="2400" b="1" dirty="0" smtClean="0"/>
              <a:t>Vorsorgelösungen stärken Sie Ihre Attraktivität als Arbeitgeber</a:t>
            </a:r>
            <a:endParaRPr lang="de-DE" sz="2400" b="1" dirty="0"/>
          </a:p>
        </p:txBody>
      </p:sp>
      <p:pic>
        <p:nvPicPr>
          <p:cNvPr id="12" name="Bild 1"/>
          <p:cNvPicPr>
            <a:picLocks noChangeAspect="1"/>
          </p:cNvPicPr>
          <p:nvPr/>
        </p:nvPicPr>
        <p:blipFill rotWithShape="1">
          <a:blip r:embed="rId2">
            <a:extLst>
              <a:ext uri="{28A0092B-C50C-407E-A947-70E740481C1C}">
                <a14:useLocalDpi xmlns:a14="http://schemas.microsoft.com/office/drawing/2010/main" val="0"/>
              </a:ext>
            </a:extLst>
          </a:blip>
          <a:srcRect l="60593" t="27933" r="4788" b="22158"/>
          <a:stretch/>
        </p:blipFill>
        <p:spPr bwMode="auto">
          <a:xfrm>
            <a:off x="301626" y="1799924"/>
            <a:ext cx="4441824" cy="480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35963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FF2B5EF4-FFF2-40B4-BE49-F238E27FC236}">
                <a16:creationId xmlns="" xmlns:a16="http://schemas.microsoft.com/office/drawing/2014/main" id="{F2C2EF42-9D72-924C-BC93-980CFB214310}"/>
              </a:ext>
            </a:extLst>
          </p:cNvPr>
          <p:cNvPicPr>
            <a:picLocks noChangeAspect="1"/>
          </p:cNvPicPr>
          <p:nvPr/>
        </p:nvPicPr>
        <p:blipFill rotWithShape="1">
          <a:blip r:embed="rId2"/>
          <a:srcRect t="44952" b="25651"/>
          <a:stretch/>
        </p:blipFill>
        <p:spPr>
          <a:xfrm>
            <a:off x="0" y="1478689"/>
            <a:ext cx="12192000" cy="5379311"/>
          </a:xfrm>
          <a:prstGeom prst="rect">
            <a:avLst/>
          </a:prstGeom>
        </p:spPr>
      </p:pic>
      <p:sp>
        <p:nvSpPr>
          <p:cNvPr id="2" name="Foliennummernplatzhalter 1"/>
          <p:cNvSpPr>
            <a:spLocks noGrp="1"/>
          </p:cNvSpPr>
          <p:nvPr>
            <p:ph type="sldNum" sz="quarter" idx="4"/>
          </p:nvPr>
        </p:nvSpPr>
        <p:spPr/>
        <p:txBody>
          <a:bodyPr/>
          <a:lstStyle/>
          <a:p>
            <a:fld id="{EA952CFE-AF4B-4BE9-B2E2-E1420D3F9B32}" type="slidenum">
              <a:rPr lang="de-DE" smtClean="0">
                <a:solidFill>
                  <a:schemeClr val="bg1"/>
                </a:solidFill>
              </a:rPr>
              <a:pPr/>
              <a:t>25</a:t>
            </a:fld>
            <a:endParaRPr lang="de-DE" dirty="0">
              <a:solidFill>
                <a:schemeClr val="bg1"/>
              </a:solidFill>
            </a:endParaRPr>
          </a:p>
        </p:txBody>
      </p:sp>
      <p:sp>
        <p:nvSpPr>
          <p:cNvPr id="3" name="Titel 2"/>
          <p:cNvSpPr>
            <a:spLocks noGrp="1"/>
          </p:cNvSpPr>
          <p:nvPr>
            <p:ph type="title"/>
          </p:nvPr>
        </p:nvSpPr>
        <p:spPr/>
        <p:txBody>
          <a:bodyPr/>
          <a:lstStyle/>
          <a:p>
            <a:r>
              <a:rPr lang="de-DE" dirty="0" smtClean="0"/>
              <a:t>Betriebliche </a:t>
            </a:r>
            <a:r>
              <a:rPr lang="de-DE" dirty="0" err="1" smtClean="0"/>
              <a:t>mitarbeiterversorgung</a:t>
            </a:r>
            <a:endParaRPr lang="de-DE" dirty="0"/>
          </a:p>
        </p:txBody>
      </p:sp>
      <p:sp>
        <p:nvSpPr>
          <p:cNvPr id="11" name="Inhaltsplatzhalter 2">
            <a:extLst/>
          </p:cNvPr>
          <p:cNvSpPr txBox="1">
            <a:spLocks/>
          </p:cNvSpPr>
          <p:nvPr/>
        </p:nvSpPr>
        <p:spPr>
          <a:xfrm>
            <a:off x="538235" y="63690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altLang="de-DE" sz="2400" dirty="0" smtClean="0">
              <a:solidFill>
                <a:srgbClr val="1D2D4B"/>
              </a:solidFill>
              <a:latin typeface="Arial" panose="020B0604020202020204" pitchFamily="34" charset="0"/>
            </a:endParaRPr>
          </a:p>
        </p:txBody>
      </p:sp>
      <p:sp>
        <p:nvSpPr>
          <p:cNvPr id="12" name="Rechteck 11"/>
          <p:cNvSpPr/>
          <p:nvPr/>
        </p:nvSpPr>
        <p:spPr>
          <a:xfrm>
            <a:off x="479425" y="4192819"/>
            <a:ext cx="87899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altLang="de-DE" sz="2400" dirty="0" smtClean="0">
              <a:solidFill>
                <a:srgbClr val="1D2D4B"/>
              </a:solidFill>
              <a:latin typeface="Arial" panose="020B0604020202020204" pitchFamily="34" charset="0"/>
            </a:endParaRPr>
          </a:p>
          <a:p>
            <a:pPr marL="0" indent="0">
              <a:buNone/>
              <a:defRPr/>
            </a:pPr>
            <a:r>
              <a:rPr lang="de-DE" sz="2400" kern="0" dirty="0" smtClean="0">
                <a:solidFill>
                  <a:srgbClr val="1D2D4B"/>
                </a:solidFill>
                <a:latin typeface="Arial" panose="020B0604020202020204" pitchFamily="34" charset="0"/>
                <a:cs typeface="Arial" panose="020B0604020202020204" pitchFamily="34" charset="0"/>
              </a:rPr>
              <a:t>Mit ganzheitlichen Versicherungs- und Vorsorgelösungen </a:t>
            </a:r>
            <a:br>
              <a:rPr lang="de-DE" sz="2400" kern="0" dirty="0" smtClean="0">
                <a:solidFill>
                  <a:srgbClr val="1D2D4B"/>
                </a:solidFill>
                <a:latin typeface="Arial" panose="020B0604020202020204" pitchFamily="34" charset="0"/>
                <a:cs typeface="Arial" panose="020B0604020202020204" pitchFamily="34" charset="0"/>
              </a:rPr>
            </a:br>
            <a:r>
              <a:rPr lang="de-DE" sz="2400" kern="0" dirty="0" smtClean="0">
                <a:solidFill>
                  <a:srgbClr val="1D2D4B"/>
                </a:solidFill>
                <a:latin typeface="Arial" panose="020B0604020202020204" pitchFamily="34" charset="0"/>
                <a:cs typeface="Arial" panose="020B0604020202020204" pitchFamily="34" charset="0"/>
              </a:rPr>
              <a:t>stärken Sie Ihre Attraktivität als Arbeitgeber </a:t>
            </a:r>
            <a:endParaRPr lang="de-DE" sz="2400" kern="0" dirty="0">
              <a:solidFill>
                <a:srgbClr val="1D2D4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15752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26</a:t>
            </a:fld>
            <a:endParaRPr lang="de-DE" dirty="0"/>
          </a:p>
        </p:txBody>
      </p:sp>
      <p:sp>
        <p:nvSpPr>
          <p:cNvPr id="4" name="Titel 3"/>
          <p:cNvSpPr>
            <a:spLocks noGrp="1"/>
          </p:cNvSpPr>
          <p:nvPr>
            <p:ph type="title"/>
          </p:nvPr>
        </p:nvSpPr>
        <p:spPr/>
        <p:txBody>
          <a:bodyPr/>
          <a:lstStyle/>
          <a:p>
            <a:r>
              <a:rPr lang="de-DE" dirty="0" smtClean="0"/>
              <a:t>Mitarbeiterversorgung </a:t>
            </a:r>
            <a:br>
              <a:rPr lang="de-DE" dirty="0" smtClean="0"/>
            </a:br>
            <a:r>
              <a:rPr lang="de-DE" dirty="0" smtClean="0"/>
              <a:t>aus neuer Perspektive betrachten</a:t>
            </a:r>
            <a:endParaRPr lang="de-DE" dirty="0"/>
          </a:p>
        </p:txBody>
      </p:sp>
      <p:sp>
        <p:nvSpPr>
          <p:cNvPr id="10" name="Textplatzhalter 9"/>
          <p:cNvSpPr>
            <a:spLocks noGrp="1"/>
          </p:cNvSpPr>
          <p:nvPr>
            <p:ph type="body" sz="half" idx="2"/>
          </p:nvPr>
        </p:nvSpPr>
        <p:spPr/>
        <p:txBody>
          <a:bodyPr/>
          <a:lstStyle/>
          <a:p>
            <a:pPr>
              <a:defRPr/>
            </a:pPr>
            <a:r>
              <a:rPr lang="de-DE" altLang="de-DE" dirty="0"/>
              <a:t>Fachkräftemangel „War </a:t>
            </a:r>
            <a:r>
              <a:rPr lang="de-DE" altLang="de-DE" b="1" i="1" u="sng" dirty="0" err="1"/>
              <a:t>for</a:t>
            </a:r>
            <a:r>
              <a:rPr lang="de-DE" altLang="de-DE" dirty="0"/>
              <a:t> </a:t>
            </a:r>
            <a:r>
              <a:rPr lang="de-DE" altLang="de-DE" dirty="0" err="1"/>
              <a:t>talents</a:t>
            </a:r>
            <a:r>
              <a:rPr lang="de-DE" altLang="de-DE" dirty="0"/>
              <a:t>“</a:t>
            </a:r>
            <a:br>
              <a:rPr lang="de-DE" altLang="de-DE" dirty="0"/>
            </a:br>
            <a:r>
              <a:rPr lang="de-DE" altLang="de-DE" dirty="0">
                <a:solidFill>
                  <a:schemeClr val="bg1">
                    <a:lumMod val="65000"/>
                  </a:schemeClr>
                </a:solidFill>
              </a:rPr>
              <a:t>Geburten- und Qualifikationsrückgang</a:t>
            </a:r>
          </a:p>
          <a:p>
            <a:pPr>
              <a:defRPr/>
            </a:pPr>
            <a:r>
              <a:rPr lang="de-DE" altLang="de-DE" dirty="0"/>
              <a:t>Demografie der Belegschaft </a:t>
            </a:r>
            <a:br>
              <a:rPr lang="de-DE" altLang="de-DE" dirty="0"/>
            </a:br>
            <a:r>
              <a:rPr lang="de-DE" altLang="de-DE" dirty="0">
                <a:solidFill>
                  <a:schemeClr val="bg1">
                    <a:lumMod val="65000"/>
                  </a:schemeClr>
                </a:solidFill>
              </a:rPr>
              <a:t>Alterung der Gesellschaft</a:t>
            </a:r>
          </a:p>
          <a:p>
            <a:pPr>
              <a:defRPr/>
            </a:pPr>
            <a:r>
              <a:rPr lang="de-DE" altLang="de-DE" dirty="0"/>
              <a:t>Mitarbeiterleistung honorieren </a:t>
            </a:r>
            <a:br>
              <a:rPr lang="de-DE" altLang="de-DE" dirty="0"/>
            </a:br>
            <a:r>
              <a:rPr lang="de-DE" altLang="de-DE" dirty="0">
                <a:solidFill>
                  <a:schemeClr val="bg1">
                    <a:lumMod val="65000"/>
                  </a:schemeClr>
                </a:solidFill>
              </a:rPr>
              <a:t>Wettbewerbsfaktor</a:t>
            </a:r>
          </a:p>
          <a:p>
            <a:pPr>
              <a:defRPr/>
            </a:pPr>
            <a:r>
              <a:rPr lang="de-DE" altLang="de-DE" dirty="0"/>
              <a:t>Motivationssteigerung der Belegschaft </a:t>
            </a:r>
            <a:br>
              <a:rPr lang="de-DE" altLang="de-DE" dirty="0"/>
            </a:br>
            <a:r>
              <a:rPr lang="de-DE" altLang="de-DE" dirty="0">
                <a:solidFill>
                  <a:schemeClr val="bg1">
                    <a:lumMod val="65000"/>
                  </a:schemeClr>
                </a:solidFill>
              </a:rPr>
              <a:t>Unternehmensziele</a:t>
            </a:r>
          </a:p>
          <a:p>
            <a:pPr>
              <a:defRPr/>
            </a:pPr>
            <a:r>
              <a:rPr lang="de-DE" altLang="de-DE" dirty="0"/>
              <a:t>Attraktivität am Arbeitsmarkt steigern </a:t>
            </a:r>
            <a:br>
              <a:rPr lang="de-DE" altLang="de-DE" dirty="0"/>
            </a:br>
            <a:r>
              <a:rPr lang="de-DE" altLang="de-DE" dirty="0" smtClean="0">
                <a:solidFill>
                  <a:schemeClr val="bg1">
                    <a:lumMod val="65000"/>
                  </a:schemeClr>
                </a:solidFill>
              </a:rPr>
              <a:t>Imagegewinn </a:t>
            </a:r>
            <a:r>
              <a:rPr lang="de-DE" altLang="de-DE" dirty="0" smtClean="0">
                <a:solidFill>
                  <a:srgbClr val="FF0000"/>
                </a:solidFill>
              </a:rPr>
              <a:t> </a:t>
            </a:r>
          </a:p>
          <a:p>
            <a:pPr>
              <a:defRPr/>
            </a:pPr>
            <a:r>
              <a:rPr lang="de-DE" altLang="de-DE" dirty="0" smtClean="0"/>
              <a:t>Soziale Verantwortung übernehmen</a:t>
            </a:r>
            <a:br>
              <a:rPr lang="de-DE" altLang="de-DE" dirty="0" smtClean="0"/>
            </a:br>
            <a:r>
              <a:rPr lang="de-DE" altLang="de-DE" dirty="0" smtClean="0">
                <a:solidFill>
                  <a:schemeClr val="bg1">
                    <a:lumMod val="65000"/>
                  </a:schemeClr>
                </a:solidFill>
              </a:rPr>
              <a:t>Nachhaltige </a:t>
            </a:r>
            <a:r>
              <a:rPr lang="de-DE" altLang="de-DE" dirty="0">
                <a:solidFill>
                  <a:schemeClr val="bg1">
                    <a:lumMod val="65000"/>
                  </a:schemeClr>
                </a:solidFill>
              </a:rPr>
              <a:t>Produktauswahl </a:t>
            </a:r>
            <a:r>
              <a:rPr lang="de-DE" altLang="de-DE" dirty="0" smtClean="0">
                <a:solidFill>
                  <a:schemeClr val="bg1">
                    <a:lumMod val="65000"/>
                  </a:schemeClr>
                </a:solidFill>
              </a:rPr>
              <a:t>(afm-Nachhaltigkeitssiegel) | Digitale Prozesse  </a:t>
            </a:r>
            <a:endParaRPr lang="de-DE" altLang="de-DE" dirty="0"/>
          </a:p>
          <a:p>
            <a:pPr marL="0" indent="0">
              <a:buNone/>
              <a:defRPr/>
            </a:pPr>
            <a:r>
              <a:rPr lang="de-DE" altLang="de-DE" dirty="0" smtClean="0"/>
              <a:t/>
            </a:r>
            <a:br>
              <a:rPr lang="de-DE" altLang="de-DE" dirty="0" smtClean="0"/>
            </a:br>
            <a:endParaRPr lang="de-DE" dirty="0"/>
          </a:p>
        </p:txBody>
      </p:sp>
      <p:sp>
        <p:nvSpPr>
          <p:cNvPr id="6" name="Textplatzhalter 2"/>
          <p:cNvSpPr txBox="1">
            <a:spLocks/>
          </p:cNvSpPr>
          <p:nvPr/>
        </p:nvSpPr>
        <p:spPr>
          <a:xfrm>
            <a:off x="519496" y="1955781"/>
            <a:ext cx="4392746"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defRPr/>
            </a:pPr>
            <a:endParaRPr lang="de-DE" altLang="de-DE" sz="1800" dirty="0"/>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18401" y="1827276"/>
            <a:ext cx="4395724" cy="4395724"/>
          </a:xfrm>
          <a:prstGeom prst="rect">
            <a:avLst/>
          </a:prstGeom>
        </p:spPr>
      </p:pic>
      <p:pic>
        <p:nvPicPr>
          <p:cNvPr id="3" name="Grafik 2"/>
          <p:cNvPicPr>
            <a:picLocks noChangeAspect="1"/>
          </p:cNvPicPr>
          <p:nvPr/>
        </p:nvPicPr>
        <p:blipFill>
          <a:blip r:embed="rId3"/>
          <a:stretch>
            <a:fillRect/>
          </a:stretch>
        </p:blipFill>
        <p:spPr>
          <a:xfrm>
            <a:off x="5658856" y="5440430"/>
            <a:ext cx="778617" cy="782570"/>
          </a:xfrm>
          <a:prstGeom prst="rect">
            <a:avLst/>
          </a:prstGeom>
        </p:spPr>
      </p:pic>
    </p:spTree>
    <p:extLst>
      <p:ext uri="{BB962C8B-B14F-4D97-AF65-F5344CB8AC3E}">
        <p14:creationId xmlns:p14="http://schemas.microsoft.com/office/powerpoint/2010/main" val="40168785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27</a:t>
            </a:fld>
            <a:endParaRPr lang="de-DE" dirty="0"/>
          </a:p>
        </p:txBody>
      </p:sp>
      <p:sp>
        <p:nvSpPr>
          <p:cNvPr id="4" name="Titel 3"/>
          <p:cNvSpPr>
            <a:spLocks noGrp="1"/>
          </p:cNvSpPr>
          <p:nvPr>
            <p:ph type="title"/>
          </p:nvPr>
        </p:nvSpPr>
        <p:spPr/>
        <p:txBody>
          <a:bodyPr/>
          <a:lstStyle/>
          <a:p>
            <a:r>
              <a:rPr lang="de-DE" dirty="0" smtClean="0"/>
              <a:t>GANZHEITLICHE VERSICHERUNGS- UND VORSORGELÖSUNGEN </a:t>
            </a:r>
            <a:endParaRPr lang="de-DE" dirty="0"/>
          </a:p>
        </p:txBody>
      </p:sp>
      <p:sp>
        <p:nvSpPr>
          <p:cNvPr id="7" name="Inhaltsplatzhalter 5"/>
          <p:cNvSpPr txBox="1">
            <a:spLocks/>
          </p:cNvSpPr>
          <p:nvPr/>
        </p:nvSpPr>
        <p:spPr>
          <a:xfrm>
            <a:off x="0" y="4791406"/>
            <a:ext cx="12192000" cy="643817"/>
          </a:xfrm>
          <a:prstGeom prst="rect">
            <a:avLst/>
          </a:prstGeom>
          <a:no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altLang="de-DE" sz="2400" dirty="0" smtClean="0">
                <a:solidFill>
                  <a:schemeClr val="accent1"/>
                </a:solidFill>
              </a:rPr>
              <a:t>Attraktive Produktlösungen durch Sonderkonditionen und Gruppenverträge!</a:t>
            </a:r>
            <a:endParaRPr lang="de-DE" altLang="de-DE" sz="2400" dirty="0">
              <a:solidFill>
                <a:schemeClr val="accent1"/>
              </a:solidFill>
            </a:endParaRPr>
          </a:p>
        </p:txBody>
      </p:sp>
      <p:pic>
        <p:nvPicPr>
          <p:cNvPr id="8" name="Grafik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2545842"/>
            <a:ext cx="10210800" cy="2185416"/>
          </a:xfrm>
          <a:prstGeom prst="rect">
            <a:avLst/>
          </a:prstGeom>
        </p:spPr>
      </p:pic>
    </p:spTree>
    <p:extLst>
      <p:ext uri="{BB962C8B-B14F-4D97-AF65-F5344CB8AC3E}">
        <p14:creationId xmlns:p14="http://schemas.microsoft.com/office/powerpoint/2010/main" val="31717962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28</a:t>
            </a:fld>
            <a:endParaRPr lang="de-DE" dirty="0"/>
          </a:p>
        </p:txBody>
      </p:sp>
      <p:sp>
        <p:nvSpPr>
          <p:cNvPr id="5" name="Titel 4"/>
          <p:cNvSpPr>
            <a:spLocks noGrp="1"/>
          </p:cNvSpPr>
          <p:nvPr>
            <p:ph type="title"/>
          </p:nvPr>
        </p:nvSpPr>
        <p:spPr/>
        <p:txBody>
          <a:bodyPr/>
          <a:lstStyle/>
          <a:p>
            <a:r>
              <a:rPr lang="de-DE" dirty="0" smtClean="0"/>
              <a:t>BELEGSCHAFTSPROGRAMME: UNSERE LEISTUNGSMERKMALE I</a:t>
            </a:r>
            <a:endParaRPr lang="de-DE" dirty="0"/>
          </a:p>
        </p:txBody>
      </p:sp>
      <p:sp>
        <p:nvSpPr>
          <p:cNvPr id="9" name="Textplatzhalter 8"/>
          <p:cNvSpPr>
            <a:spLocks noGrp="1"/>
          </p:cNvSpPr>
          <p:nvPr>
            <p:ph type="body" sz="half" idx="2"/>
          </p:nvPr>
        </p:nvSpPr>
        <p:spPr/>
        <p:txBody>
          <a:bodyPr/>
          <a:lstStyle/>
          <a:p>
            <a:pPr marL="355600" indent="-355600">
              <a:spcBef>
                <a:spcPct val="30000"/>
              </a:spcBef>
              <a:buClr>
                <a:srgbClr val="1D2D4B"/>
              </a:buClr>
            </a:pPr>
            <a:r>
              <a:rPr lang="de-DE" dirty="0"/>
              <a:t>Beratungskompetenz vor Ort und durch unsere Experten-Teams im </a:t>
            </a:r>
            <a:r>
              <a:rPr lang="de-DE" dirty="0" smtClean="0"/>
              <a:t>BackOffice</a:t>
            </a:r>
            <a:endParaRPr lang="de-DE" sz="1200" dirty="0"/>
          </a:p>
          <a:p>
            <a:pPr marL="355600" indent="-355600">
              <a:spcBef>
                <a:spcPct val="30000"/>
              </a:spcBef>
              <a:buClr>
                <a:srgbClr val="1D2D4B"/>
              </a:buClr>
            </a:pPr>
            <a:r>
              <a:rPr lang="de-DE" dirty="0"/>
              <a:t>Transparente und ganzheitliche </a:t>
            </a:r>
            <a:r>
              <a:rPr lang="de-DE" dirty="0" smtClean="0"/>
              <a:t>Beratung</a:t>
            </a:r>
            <a:endParaRPr lang="de-DE" sz="1200" dirty="0"/>
          </a:p>
          <a:p>
            <a:pPr marL="355600" indent="-355600">
              <a:spcBef>
                <a:spcPct val="30000"/>
              </a:spcBef>
              <a:buClr>
                <a:srgbClr val="1D2D4B"/>
              </a:buClr>
            </a:pPr>
            <a:r>
              <a:rPr lang="de-DE" dirty="0"/>
              <a:t>Unabhängigkeit bei Interessenvertretung und Marktvergleiche der </a:t>
            </a:r>
            <a:r>
              <a:rPr lang="de-DE" dirty="0" smtClean="0"/>
              <a:t>Anbieter/Versorgungsträger</a:t>
            </a:r>
            <a:endParaRPr lang="de-DE" sz="1200" dirty="0"/>
          </a:p>
          <a:p>
            <a:pPr marL="355600" indent="-355600">
              <a:spcBef>
                <a:spcPct val="30000"/>
              </a:spcBef>
              <a:buClr>
                <a:srgbClr val="1D2D4B"/>
              </a:buClr>
            </a:pPr>
            <a:r>
              <a:rPr lang="de-DE" dirty="0"/>
              <a:t>Gestaltung attraktiver Rahmenverträge zur </a:t>
            </a:r>
            <a:r>
              <a:rPr lang="de-DE" dirty="0" smtClean="0"/>
              <a:t>Altersvorsorge</a:t>
            </a:r>
            <a:endParaRPr lang="de-DE" sz="1200" dirty="0"/>
          </a:p>
          <a:p>
            <a:pPr marL="355600" indent="-355600">
              <a:spcBef>
                <a:spcPct val="30000"/>
              </a:spcBef>
              <a:buClr>
                <a:srgbClr val="1D2D4B"/>
              </a:buClr>
            </a:pPr>
            <a:r>
              <a:rPr lang="de-DE" dirty="0"/>
              <a:t>Gestaltung attraktiver Rahmenverträge für </a:t>
            </a:r>
            <a:r>
              <a:rPr lang="de-DE" dirty="0" smtClean="0"/>
              <a:t>Einkommensvorsorge </a:t>
            </a:r>
          </a:p>
          <a:p>
            <a:pPr marL="355600" indent="-355600">
              <a:spcBef>
                <a:spcPct val="30000"/>
              </a:spcBef>
              <a:buClr>
                <a:srgbClr val="1D2D4B"/>
              </a:buClr>
            </a:pPr>
            <a:r>
              <a:rPr lang="de-DE" dirty="0" smtClean="0"/>
              <a:t>Dokumentation </a:t>
            </a:r>
            <a:r>
              <a:rPr lang="de-DE" dirty="0"/>
              <a:t>und rechtssichere Ausgestaltung der Rahmenbedingungen</a:t>
            </a:r>
          </a:p>
        </p:txBody>
      </p:sp>
    </p:spTree>
    <p:extLst>
      <p:ext uri="{BB962C8B-B14F-4D97-AF65-F5344CB8AC3E}">
        <p14:creationId xmlns:p14="http://schemas.microsoft.com/office/powerpoint/2010/main" val="21916397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29</a:t>
            </a:fld>
            <a:endParaRPr lang="de-DE" dirty="0"/>
          </a:p>
        </p:txBody>
      </p:sp>
      <p:sp>
        <p:nvSpPr>
          <p:cNvPr id="5" name="Titel 4"/>
          <p:cNvSpPr>
            <a:spLocks noGrp="1"/>
          </p:cNvSpPr>
          <p:nvPr>
            <p:ph type="title"/>
          </p:nvPr>
        </p:nvSpPr>
        <p:spPr/>
        <p:txBody>
          <a:bodyPr/>
          <a:lstStyle/>
          <a:p>
            <a:r>
              <a:rPr lang="de-DE" dirty="0" smtClean="0"/>
              <a:t>BELEGSCHAFTSPROGRAMME: UNSERE LEISTUNGSMERKMALE II</a:t>
            </a:r>
            <a:endParaRPr lang="de-DE" dirty="0"/>
          </a:p>
        </p:txBody>
      </p:sp>
      <p:sp>
        <p:nvSpPr>
          <p:cNvPr id="9" name="Textplatzhalter 8"/>
          <p:cNvSpPr>
            <a:spLocks noGrp="1"/>
          </p:cNvSpPr>
          <p:nvPr>
            <p:ph type="body" sz="half" idx="2"/>
          </p:nvPr>
        </p:nvSpPr>
        <p:spPr/>
        <p:txBody>
          <a:bodyPr/>
          <a:lstStyle/>
          <a:p>
            <a:pPr marL="355600" indent="-355600">
              <a:spcBef>
                <a:spcPct val="30000"/>
              </a:spcBef>
              <a:buClr>
                <a:srgbClr val="1D2D4B"/>
              </a:buClr>
            </a:pPr>
            <a:r>
              <a:rPr lang="de-DE" dirty="0"/>
              <a:t>Effizienzsteigerung durch leistungsstarke Produktlösungen und umfangreiche Darstellung der Lösungen </a:t>
            </a:r>
          </a:p>
          <a:p>
            <a:pPr marL="355600" indent="-355600">
              <a:spcBef>
                <a:spcPct val="30000"/>
              </a:spcBef>
              <a:buClr>
                <a:srgbClr val="1D2D4B"/>
              </a:buClr>
            </a:pPr>
            <a:r>
              <a:rPr lang="de-DE" dirty="0"/>
              <a:t>Ganzheitliche Implementierung unter Beachtung der bestehenden Rahmen und gesetzlicher Vorgaben </a:t>
            </a:r>
          </a:p>
          <a:p>
            <a:pPr marL="355600" indent="-355600">
              <a:spcBef>
                <a:spcPct val="30000"/>
              </a:spcBef>
              <a:buClr>
                <a:srgbClr val="1D2D4B"/>
              </a:buClr>
            </a:pPr>
            <a:r>
              <a:rPr lang="de-DE" dirty="0"/>
              <a:t>Intensive Beratungsleistung auf zwei Ebenen (AG und AN) durch ein passgenaues Kommunikationskonzept </a:t>
            </a:r>
          </a:p>
          <a:p>
            <a:pPr marL="355600" indent="-355600">
              <a:spcBef>
                <a:spcPct val="30000"/>
              </a:spcBef>
              <a:buClr>
                <a:srgbClr val="1D2D4B"/>
              </a:buClr>
            </a:pPr>
            <a:r>
              <a:rPr lang="de-DE" dirty="0"/>
              <a:t>Interessenvertreter als Sachwalter des Unternehmens und der Mitarbeiter </a:t>
            </a:r>
            <a:r>
              <a:rPr lang="de-DE" dirty="0" smtClean="0"/>
              <a:t>– auch für bereits </a:t>
            </a:r>
            <a:r>
              <a:rPr lang="de-DE" dirty="0"/>
              <a:t>bestehende Versorgungen (Maklermandatierung)</a:t>
            </a:r>
          </a:p>
          <a:p>
            <a:pPr marL="355600" indent="-355600">
              <a:spcBef>
                <a:spcPct val="30000"/>
              </a:spcBef>
              <a:buClr>
                <a:srgbClr val="1D2D4B"/>
              </a:buClr>
            </a:pPr>
            <a:r>
              <a:rPr lang="de-DE" dirty="0"/>
              <a:t>Digitalisierung und auf Wunsch auch Auslagerung aller </a:t>
            </a:r>
            <a:r>
              <a:rPr lang="de-DE" dirty="0" err="1"/>
              <a:t>bAV</a:t>
            </a:r>
            <a:r>
              <a:rPr lang="de-DE" dirty="0"/>
              <a:t>-relevanten Geschäftsprozesse</a:t>
            </a:r>
          </a:p>
          <a:p>
            <a:pPr marL="355600" indent="-355600">
              <a:spcBef>
                <a:spcPct val="30000"/>
              </a:spcBef>
              <a:buClr>
                <a:srgbClr val="1D2D4B"/>
              </a:buClr>
            </a:pPr>
            <a:r>
              <a:rPr lang="de-DE" dirty="0"/>
              <a:t>Digitale ortsunabhängige Kommunikationsstrategie – effizient und auf höchstem Niveau dank modernster </a:t>
            </a:r>
            <a:r>
              <a:rPr lang="de-DE" dirty="0" smtClean="0"/>
              <a:t>Beratungssoftware</a:t>
            </a:r>
          </a:p>
          <a:p>
            <a:pPr marL="355600" indent="-355600">
              <a:spcBef>
                <a:spcPct val="30000"/>
              </a:spcBef>
              <a:buClr>
                <a:srgbClr val="1D2D4B"/>
              </a:buClr>
            </a:pPr>
            <a:r>
              <a:rPr lang="de-DE" dirty="0" smtClean="0"/>
              <a:t>Wir suchen Versicherer für Sie, die durch Performance und nachhaltige Investments überzeugen! </a:t>
            </a:r>
            <a:endParaRPr lang="de-DE" dirty="0"/>
          </a:p>
        </p:txBody>
      </p:sp>
      <p:pic>
        <p:nvPicPr>
          <p:cNvPr id="7" name="Grafik 6"/>
          <p:cNvPicPr>
            <a:picLocks noChangeAspect="1"/>
          </p:cNvPicPr>
          <p:nvPr/>
        </p:nvPicPr>
        <p:blipFill>
          <a:blip r:embed="rId2"/>
          <a:stretch>
            <a:fillRect/>
          </a:stretch>
        </p:blipFill>
        <p:spPr>
          <a:xfrm>
            <a:off x="10600153" y="5365785"/>
            <a:ext cx="778617" cy="782570"/>
          </a:xfrm>
          <a:prstGeom prst="rect">
            <a:avLst/>
          </a:prstGeom>
        </p:spPr>
      </p:pic>
    </p:spTree>
    <p:extLst>
      <p:ext uri="{BB962C8B-B14F-4D97-AF65-F5344CB8AC3E}">
        <p14:creationId xmlns:p14="http://schemas.microsoft.com/office/powerpoint/2010/main" val="29555056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a:t>
            </a:fld>
            <a:endParaRPr lang="de-DE" dirty="0"/>
          </a:p>
        </p:txBody>
      </p:sp>
      <p:sp>
        <p:nvSpPr>
          <p:cNvPr id="5" name="Titel 4"/>
          <p:cNvSpPr>
            <a:spLocks noGrp="1"/>
          </p:cNvSpPr>
          <p:nvPr>
            <p:ph type="title"/>
          </p:nvPr>
        </p:nvSpPr>
        <p:spPr/>
        <p:txBody>
          <a:bodyPr/>
          <a:lstStyle/>
          <a:p>
            <a:r>
              <a:rPr lang="de-DE" b="1" i="1" dirty="0" smtClean="0">
                <a:solidFill>
                  <a:srgbClr val="FF0000"/>
                </a:solidFill>
              </a:rPr>
              <a:t>Agenda</a:t>
            </a:r>
            <a:endParaRPr lang="de-DE" b="1" i="1" dirty="0">
              <a:solidFill>
                <a:srgbClr val="FF0000"/>
              </a:solidFill>
            </a:endParaRPr>
          </a:p>
        </p:txBody>
      </p:sp>
      <p:sp>
        <p:nvSpPr>
          <p:cNvPr id="4" name="Textplatzhalter 3"/>
          <p:cNvSpPr>
            <a:spLocks noGrp="1"/>
          </p:cNvSpPr>
          <p:nvPr>
            <p:ph type="body" sz="half" idx="2"/>
          </p:nvPr>
        </p:nvSpPr>
        <p:spPr>
          <a:prstGeom prst="rect">
            <a:avLst/>
          </a:prstGeom>
        </p:spPr>
        <p:txBody>
          <a:bodyPr/>
          <a:lstStyle/>
          <a:p>
            <a:pPr marL="285750" indent="-285750">
              <a:buFont typeface="Wingdings" panose="05000000000000000000" pitchFamily="2" charset="2"/>
              <a:buChar char="§"/>
            </a:pPr>
            <a:r>
              <a:rPr lang="de-DE" sz="1600" u="sng" dirty="0">
                <a:hlinkClick r:id="rId2" action="ppaction://hlinksldjump"/>
              </a:rPr>
              <a:t>Vorstellung </a:t>
            </a:r>
            <a:r>
              <a:rPr lang="de-DE" sz="1600" u="sng" dirty="0" smtClean="0">
                <a:hlinkClick r:id="rId2" action="ppaction://hlinksldjump"/>
              </a:rPr>
              <a:t>afm | Mehrwerte</a:t>
            </a:r>
            <a:endParaRPr lang="de-DE" sz="1600" u="sng" dirty="0"/>
          </a:p>
          <a:p>
            <a:pPr marL="285750" indent="-285750">
              <a:buFont typeface="Wingdings" panose="05000000000000000000" pitchFamily="2" charset="2"/>
              <a:buChar char="§"/>
            </a:pPr>
            <a:r>
              <a:rPr lang="de-DE" sz="1600" u="sng" dirty="0" smtClean="0">
                <a:hlinkClick r:id="rId3" action="ppaction://hlinksldjump"/>
              </a:rPr>
              <a:t>Arbeitgeber-Motive </a:t>
            </a:r>
            <a:r>
              <a:rPr lang="de-DE" sz="1600" u="sng" dirty="0">
                <a:hlinkClick r:id="rId3" action="ppaction://hlinksldjump"/>
              </a:rPr>
              <a:t>für </a:t>
            </a:r>
            <a:r>
              <a:rPr lang="de-DE" sz="1600" u="sng" dirty="0" smtClean="0">
                <a:hlinkClick r:id="rId3" action="ppaction://hlinksldjump"/>
              </a:rPr>
              <a:t>die bAV </a:t>
            </a:r>
            <a:endParaRPr lang="de-DE" sz="1600" u="sng" dirty="0" smtClean="0"/>
          </a:p>
          <a:p>
            <a:pPr marL="285750" indent="-285750">
              <a:buFont typeface="Wingdings" panose="05000000000000000000" pitchFamily="2" charset="2"/>
              <a:buChar char="§"/>
            </a:pPr>
            <a:r>
              <a:rPr lang="de-DE" sz="1600" u="sng" dirty="0">
                <a:hlinkClick r:id="rId4" action="ppaction://hlinksldjump"/>
              </a:rPr>
              <a:t>Beispielberechnungen und </a:t>
            </a:r>
            <a:r>
              <a:rPr lang="de-DE" sz="1600" u="sng" dirty="0" smtClean="0">
                <a:hlinkClick r:id="rId4" action="ppaction://hlinksldjump"/>
              </a:rPr>
              <a:t>Zuschussvarianten</a:t>
            </a:r>
            <a:endParaRPr lang="de-DE" sz="1600" u="sng" dirty="0" smtClean="0"/>
          </a:p>
          <a:p>
            <a:pPr marL="285750" indent="-285750">
              <a:buFont typeface="Wingdings" panose="05000000000000000000" pitchFamily="2" charset="2"/>
              <a:buChar char="§"/>
            </a:pPr>
            <a:r>
              <a:rPr lang="de-DE" sz="1600" u="sng" dirty="0" smtClean="0">
                <a:hlinkClick r:id="rId5" action="ppaction://hlinksldjump"/>
              </a:rPr>
              <a:t>BRSG</a:t>
            </a:r>
            <a:endParaRPr lang="de-DE" sz="1600" u="sng" dirty="0" smtClean="0"/>
          </a:p>
          <a:p>
            <a:pPr marL="285750" indent="-285750">
              <a:buFont typeface="Wingdings" panose="05000000000000000000" pitchFamily="2" charset="2"/>
              <a:buChar char="§"/>
            </a:pPr>
            <a:r>
              <a:rPr lang="de-DE" sz="1600" u="sng" dirty="0" smtClean="0">
                <a:hlinkClick r:id="rId6" action="ppaction://hlinksldjump"/>
              </a:rPr>
              <a:t>Riester in der bAV</a:t>
            </a:r>
            <a:endParaRPr lang="de-DE" sz="1600" u="sng" dirty="0"/>
          </a:p>
          <a:p>
            <a:pPr marL="285750" indent="-285750">
              <a:buFont typeface="Wingdings" panose="05000000000000000000" pitchFamily="2" charset="2"/>
              <a:buChar char="§"/>
            </a:pPr>
            <a:r>
              <a:rPr lang="de-DE" sz="1600" u="sng" dirty="0" smtClean="0">
                <a:hlinkClick r:id="rId7" action="ppaction://hlinksldjump"/>
              </a:rPr>
              <a:t>Arbeitnehmer-Motive für die bAV</a:t>
            </a:r>
            <a:endParaRPr lang="de-DE" sz="1600" u="sng" dirty="0" smtClean="0"/>
          </a:p>
          <a:p>
            <a:pPr marL="285750" indent="-285750">
              <a:buFont typeface="Wingdings" panose="05000000000000000000" pitchFamily="2" charset="2"/>
              <a:buChar char="§"/>
            </a:pPr>
            <a:r>
              <a:rPr lang="de-DE" sz="1600" u="sng" dirty="0">
                <a:hlinkClick r:id="rId8" action="ppaction://hlinksldjump"/>
              </a:rPr>
              <a:t>Funktionsweise/Rahmenbedingungen </a:t>
            </a:r>
            <a:r>
              <a:rPr lang="de-DE" sz="1600" u="sng" dirty="0" smtClean="0">
                <a:hlinkClick r:id="rId8" action="ppaction://hlinksldjump"/>
              </a:rPr>
              <a:t>Direktversicherung</a:t>
            </a:r>
            <a:endParaRPr lang="de-DE" sz="1600" u="sng" dirty="0" smtClean="0"/>
          </a:p>
          <a:p>
            <a:pPr marL="285750" indent="-285750">
              <a:buFont typeface="Wingdings" panose="05000000000000000000" pitchFamily="2" charset="2"/>
              <a:buChar char="§"/>
            </a:pPr>
            <a:r>
              <a:rPr lang="de-DE" sz="1600" u="sng" dirty="0" smtClean="0">
                <a:hlinkClick r:id="rId9" action="ppaction://hlinksldjump"/>
              </a:rPr>
              <a:t>VWL und bAV</a:t>
            </a:r>
            <a:endParaRPr lang="de-DE" sz="1600" u="sng" dirty="0" smtClean="0"/>
          </a:p>
          <a:p>
            <a:pPr marL="285750" indent="-285750">
              <a:buFont typeface="Wingdings" panose="05000000000000000000" pitchFamily="2" charset="2"/>
              <a:buChar char="§"/>
            </a:pPr>
            <a:r>
              <a:rPr lang="de-DE" sz="1600" u="sng" dirty="0" err="1">
                <a:hlinkClick r:id="rId10" action="ppaction://hlinksldjump"/>
              </a:rPr>
              <a:t>Spendit</a:t>
            </a:r>
            <a:r>
              <a:rPr lang="de-DE" sz="1600" u="sng" dirty="0">
                <a:hlinkClick r:id="rId10" action="ppaction://hlinksldjump"/>
              </a:rPr>
              <a:t> </a:t>
            </a:r>
            <a:endParaRPr lang="de-DE" sz="1600" u="sng" dirty="0" smtClean="0"/>
          </a:p>
          <a:p>
            <a:pPr marL="285750" indent="-285750">
              <a:buFont typeface="Wingdings" panose="05000000000000000000" pitchFamily="2" charset="2"/>
              <a:buChar char="§"/>
            </a:pPr>
            <a:r>
              <a:rPr lang="de-DE" sz="1600" u="sng" dirty="0" smtClean="0">
                <a:hlinkClick r:id="rId11" action="ppaction://hlinksldjump"/>
              </a:rPr>
              <a:t>Einkommensvorsorge </a:t>
            </a:r>
            <a:r>
              <a:rPr lang="de-DE" sz="1600" u="sng" dirty="0">
                <a:hlinkClick r:id="rId11" action="ppaction://hlinksldjump"/>
              </a:rPr>
              <a:t>in der bAV (BU+GF</a:t>
            </a:r>
            <a:r>
              <a:rPr lang="de-DE" sz="1600" u="sng" dirty="0" smtClean="0">
                <a:hlinkClick r:id="rId11" action="ppaction://hlinksldjump"/>
              </a:rPr>
              <a:t>)</a:t>
            </a:r>
            <a:endParaRPr lang="de-DE" sz="1600" u="sng" dirty="0" smtClean="0"/>
          </a:p>
          <a:p>
            <a:pPr marL="285750" indent="-285750">
              <a:buFont typeface="Wingdings" panose="05000000000000000000" pitchFamily="2" charset="2"/>
              <a:buChar char="§"/>
            </a:pPr>
            <a:r>
              <a:rPr lang="de-DE" sz="1600" u="sng" dirty="0" smtClean="0">
                <a:hlinkClick r:id="rId12" action="ppaction://hlinksldjump"/>
              </a:rPr>
              <a:t>BU-Beispielfälle </a:t>
            </a:r>
            <a:endParaRPr lang="de-DE" sz="1600" u="sng" dirty="0"/>
          </a:p>
          <a:p>
            <a:pPr marL="285750" indent="-285750">
              <a:buFont typeface="Wingdings" panose="05000000000000000000" pitchFamily="2" charset="2"/>
              <a:buChar char="§"/>
            </a:pPr>
            <a:r>
              <a:rPr lang="de-DE" sz="1600" u="sng" dirty="0" smtClean="0">
                <a:hlinkClick r:id="rId13" action="ppaction://hlinksldjump"/>
              </a:rPr>
              <a:t>Führungskräfteversorgung</a:t>
            </a:r>
            <a:r>
              <a:rPr lang="de-DE" sz="1600" u="sng" dirty="0">
                <a:hlinkClick r:id="rId13" action="ppaction://hlinksldjump"/>
              </a:rPr>
              <a:t> </a:t>
            </a:r>
            <a:endParaRPr lang="de-DE" sz="1600" u="sng" dirty="0" smtClean="0"/>
          </a:p>
          <a:p>
            <a:pPr marL="285750" indent="-285750">
              <a:buFont typeface="Wingdings" panose="05000000000000000000" pitchFamily="2" charset="2"/>
              <a:buChar char="§"/>
            </a:pPr>
            <a:r>
              <a:rPr lang="de-DE" sz="1600" u="sng" dirty="0" smtClean="0">
                <a:hlinkClick r:id="rId14" action="ppaction://hlinksldjump"/>
              </a:rPr>
              <a:t>Unterstützungskasse</a:t>
            </a:r>
            <a:endParaRPr lang="de-DE" sz="1600" u="sng" dirty="0" smtClean="0"/>
          </a:p>
          <a:p>
            <a:pPr marL="285750" indent="-285750">
              <a:buFont typeface="Wingdings" panose="05000000000000000000" pitchFamily="2" charset="2"/>
              <a:buChar char="§"/>
            </a:pPr>
            <a:r>
              <a:rPr lang="de-DE" sz="1600" u="sng" dirty="0" smtClean="0">
                <a:hlinkClick r:id="" action="ppaction://noaction"/>
              </a:rPr>
              <a:t>Backup-Folien (fachlich)</a:t>
            </a:r>
            <a:endParaRPr lang="de-DE" sz="1600" u="sng" dirty="0"/>
          </a:p>
          <a:p>
            <a:pPr marL="171450" indent="-171450">
              <a:buFont typeface="Wingdings" panose="05000000000000000000" pitchFamily="2" charset="2"/>
              <a:buChar char="§"/>
            </a:pPr>
            <a:endParaRPr lang="de-DE" sz="1000" dirty="0"/>
          </a:p>
        </p:txBody>
      </p:sp>
    </p:spTree>
    <p:extLst>
      <p:ext uri="{BB962C8B-B14F-4D97-AF65-F5344CB8AC3E}">
        <p14:creationId xmlns:p14="http://schemas.microsoft.com/office/powerpoint/2010/main" val="3255334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30</a:t>
            </a:fld>
            <a:endParaRPr lang="de-DE" dirty="0"/>
          </a:p>
        </p:txBody>
      </p:sp>
      <p:sp>
        <p:nvSpPr>
          <p:cNvPr id="4" name="Titel 3"/>
          <p:cNvSpPr>
            <a:spLocks noGrp="1"/>
          </p:cNvSpPr>
          <p:nvPr>
            <p:ph type="title"/>
          </p:nvPr>
        </p:nvSpPr>
        <p:spPr/>
        <p:txBody>
          <a:bodyPr/>
          <a:lstStyle/>
          <a:p>
            <a:pPr lvl="0">
              <a:lnSpc>
                <a:spcPct val="100000"/>
              </a:lnSpc>
              <a:spcBef>
                <a:spcPts val="0"/>
              </a:spcBef>
              <a:defRPr/>
            </a:pPr>
            <a:r>
              <a:rPr lang="de-DE" dirty="0" smtClean="0"/>
              <a:t>NACHHALTIGKEIT </a:t>
            </a:r>
            <a:r>
              <a:rPr lang="de-DE" b="1" dirty="0"/>
              <a:t/>
            </a:r>
            <a:br>
              <a:rPr lang="de-DE" b="1" dirty="0"/>
            </a:br>
            <a:r>
              <a:rPr lang="de-DE" sz="2300" kern="0" dirty="0" smtClean="0">
                <a:solidFill>
                  <a:schemeClr val="bg1">
                    <a:lumMod val="65000"/>
                  </a:schemeClr>
                </a:solidFill>
                <a:latin typeface="Arial"/>
                <a:ea typeface="+mn-ea"/>
                <a:cs typeface="+mn-cs"/>
              </a:rPr>
              <a:t>Die </a:t>
            </a:r>
            <a:r>
              <a:rPr lang="de-DE" sz="2300" kern="0" dirty="0">
                <a:solidFill>
                  <a:schemeClr val="bg1">
                    <a:lumMod val="65000"/>
                  </a:schemeClr>
                </a:solidFill>
                <a:latin typeface="Arial"/>
                <a:ea typeface="+mn-ea"/>
                <a:cs typeface="+mn-cs"/>
              </a:rPr>
              <a:t>ökonomische Komponente</a:t>
            </a:r>
          </a:p>
        </p:txBody>
      </p:sp>
      <p:sp>
        <p:nvSpPr>
          <p:cNvPr id="8" name="Rechteck 7"/>
          <p:cNvSpPr/>
          <p:nvPr/>
        </p:nvSpPr>
        <p:spPr>
          <a:xfrm>
            <a:off x="588580" y="1798320"/>
            <a:ext cx="10551860" cy="4496616"/>
          </a:xfrm>
          <a:prstGeom prst="rect">
            <a:avLst/>
          </a:prstGeom>
          <a:ln w="38100">
            <a:solidFill>
              <a:srgbClr val="1D2D4B"/>
            </a:solidFill>
          </a:ln>
        </p:spPr>
        <p:txBody>
          <a:bodyPr wrap="square">
            <a:spAutoFit/>
          </a:bodyPr>
          <a:lstStyle/>
          <a:p>
            <a:pPr lvl="0">
              <a:lnSpc>
                <a:spcPct val="90000"/>
              </a:lnSpc>
              <a:spcBef>
                <a:spcPts val="1000"/>
              </a:spcBef>
            </a:pPr>
            <a:r>
              <a:rPr lang="de-DE" b="1" dirty="0" smtClean="0">
                <a:solidFill>
                  <a:srgbClr val="1D2D4B"/>
                </a:solidFill>
                <a:latin typeface="Arial" panose="020B0604020202020204" pitchFamily="34" charset="0"/>
                <a:cs typeface="Arial" panose="020B0604020202020204" pitchFamily="34" charset="0"/>
              </a:rPr>
              <a:t>Unsere Bewertungskriterien:</a:t>
            </a:r>
            <a:endParaRPr lang="de-DE" b="1" dirty="0">
              <a:solidFill>
                <a:srgbClr val="1D2D4B"/>
              </a:solidFill>
              <a:latin typeface="Arial" panose="020B0604020202020204" pitchFamily="34" charset="0"/>
              <a:cs typeface="Arial" panose="020B0604020202020204" pitchFamily="34" charset="0"/>
            </a:endParaRPr>
          </a:p>
          <a:p>
            <a:pPr marL="342900" lvl="0" indent="-342900">
              <a:spcAft>
                <a:spcPts val="0"/>
              </a:spcAft>
              <a:buFont typeface="Symbol" panose="05050102010706020507" pitchFamily="18" charset="2"/>
              <a:buChar char=""/>
            </a:pPr>
            <a:endParaRPr lang="de-DE" dirty="0" smtClean="0">
              <a:solidFill>
                <a:srgbClr val="1D2D4B"/>
              </a:solidFill>
              <a:latin typeface="Arial" panose="020B060402020202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de-DE" dirty="0" smtClean="0">
                <a:solidFill>
                  <a:srgbClr val="1D2D4B"/>
                </a:solidFill>
                <a:latin typeface="Arial" panose="020B0604020202020204" pitchFamily="34" charset="0"/>
                <a:ea typeface="Calibri" panose="020F0502020204030204" pitchFamily="34" charset="0"/>
              </a:rPr>
              <a:t>Wie </a:t>
            </a:r>
            <a:r>
              <a:rPr lang="de-DE" dirty="0">
                <a:solidFill>
                  <a:srgbClr val="1D2D4B"/>
                </a:solidFill>
                <a:latin typeface="Arial" panose="020B0604020202020204" pitchFamily="34" charset="0"/>
                <a:ea typeface="Calibri" panose="020F0502020204030204" pitchFamily="34" charset="0"/>
              </a:rPr>
              <a:t>hoch ist der Anteil nachhaltiger Zielinvestments an Ihren gesamten Kaptalanlage?</a:t>
            </a:r>
            <a:endParaRPr lang="de-DE" dirty="0">
              <a:solidFill>
                <a:srgbClr val="1D2D4B"/>
              </a:solidFill>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de-DE" dirty="0">
                <a:solidFill>
                  <a:srgbClr val="1D2D4B"/>
                </a:solidFill>
                <a:latin typeface="Arial" panose="020B0604020202020204" pitchFamily="34" charset="0"/>
                <a:ea typeface="Calibri" panose="020F0502020204030204" pitchFamily="34" charset="0"/>
              </a:rPr>
              <a:t>Wie hoch war der Anteil nachhaltiger </a:t>
            </a:r>
            <a:r>
              <a:rPr lang="de-DE" dirty="0" smtClean="0">
                <a:solidFill>
                  <a:srgbClr val="1D2D4B"/>
                </a:solidFill>
                <a:latin typeface="Arial" panose="020B0604020202020204" pitchFamily="34" charset="0"/>
                <a:ea typeface="Calibri" panose="020F0502020204030204" pitchFamily="34" charset="0"/>
              </a:rPr>
              <a:t>KA </a:t>
            </a:r>
            <a:r>
              <a:rPr lang="de-DE" dirty="0">
                <a:solidFill>
                  <a:srgbClr val="1D2D4B"/>
                </a:solidFill>
                <a:latin typeface="Arial" panose="020B0604020202020204" pitchFamily="34" charset="0"/>
                <a:ea typeface="Calibri" panose="020F0502020204030204" pitchFamily="34" charset="0"/>
              </a:rPr>
              <a:t>an Ihren </a:t>
            </a:r>
            <a:r>
              <a:rPr lang="de-DE" dirty="0" smtClean="0">
                <a:solidFill>
                  <a:srgbClr val="1D2D4B"/>
                </a:solidFill>
                <a:latin typeface="Arial" panose="020B0604020202020204" pitchFamily="34" charset="0"/>
                <a:ea typeface="Calibri" panose="020F0502020204030204" pitchFamily="34" charset="0"/>
              </a:rPr>
              <a:t>Neuanlagen </a:t>
            </a:r>
            <a:r>
              <a:rPr lang="de-DE" dirty="0">
                <a:solidFill>
                  <a:srgbClr val="1D2D4B"/>
                </a:solidFill>
                <a:latin typeface="Arial" panose="020B0604020202020204" pitchFamily="34" charset="0"/>
                <a:ea typeface="Calibri" panose="020F0502020204030204" pitchFamily="34" charset="0"/>
              </a:rPr>
              <a:t>in den Jahren </a:t>
            </a:r>
            <a:r>
              <a:rPr lang="de-DE" dirty="0" smtClean="0">
                <a:solidFill>
                  <a:srgbClr val="1D2D4B"/>
                </a:solidFill>
                <a:latin typeface="Arial" panose="020B0604020202020204" pitchFamily="34" charset="0"/>
                <a:ea typeface="Calibri" panose="020F0502020204030204" pitchFamily="34" charset="0"/>
              </a:rPr>
              <a:t>17 </a:t>
            </a:r>
            <a:r>
              <a:rPr lang="de-DE" dirty="0">
                <a:solidFill>
                  <a:srgbClr val="1D2D4B"/>
                </a:solidFill>
                <a:latin typeface="Arial" panose="020B0604020202020204" pitchFamily="34" charset="0"/>
                <a:ea typeface="Calibri" panose="020F0502020204030204" pitchFamily="34" charset="0"/>
              </a:rPr>
              <a:t>/ </a:t>
            </a:r>
            <a:r>
              <a:rPr lang="de-DE" dirty="0" smtClean="0">
                <a:solidFill>
                  <a:srgbClr val="1D2D4B"/>
                </a:solidFill>
                <a:latin typeface="Arial" panose="020B0604020202020204" pitchFamily="34" charset="0"/>
                <a:ea typeface="Calibri" panose="020F0502020204030204" pitchFamily="34" charset="0"/>
              </a:rPr>
              <a:t>18 </a:t>
            </a:r>
            <a:r>
              <a:rPr lang="de-DE" dirty="0">
                <a:solidFill>
                  <a:srgbClr val="1D2D4B"/>
                </a:solidFill>
                <a:latin typeface="Arial" panose="020B0604020202020204" pitchFamily="34" charset="0"/>
                <a:ea typeface="Calibri" panose="020F0502020204030204" pitchFamily="34" charset="0"/>
              </a:rPr>
              <a:t>und </a:t>
            </a:r>
            <a:r>
              <a:rPr lang="de-DE" dirty="0" smtClean="0">
                <a:solidFill>
                  <a:srgbClr val="1D2D4B"/>
                </a:solidFill>
                <a:latin typeface="Arial" panose="020B0604020202020204" pitchFamily="34" charset="0"/>
                <a:ea typeface="Calibri" panose="020F0502020204030204" pitchFamily="34" charset="0"/>
              </a:rPr>
              <a:t>19</a:t>
            </a:r>
            <a:r>
              <a:rPr lang="de-DE" dirty="0">
                <a:solidFill>
                  <a:srgbClr val="1D2D4B"/>
                </a:solidFill>
                <a:latin typeface="Arial" panose="020B0604020202020204" pitchFamily="34" charset="0"/>
                <a:ea typeface="Calibri" panose="020F0502020204030204" pitchFamily="34" charset="0"/>
              </a:rPr>
              <a:t>?</a:t>
            </a:r>
            <a:endParaRPr lang="de-DE" dirty="0">
              <a:solidFill>
                <a:srgbClr val="1D2D4B"/>
              </a:solidFill>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de-DE" dirty="0">
                <a:solidFill>
                  <a:srgbClr val="1D2D4B"/>
                </a:solidFill>
                <a:latin typeface="Arial" panose="020B0604020202020204" pitchFamily="34" charset="0"/>
                <a:ea typeface="Calibri" panose="020F0502020204030204" pitchFamily="34" charset="0"/>
              </a:rPr>
              <a:t>Wie bewerten Sie systematisch und konkret deren isoliert betrachtete Rendite? </a:t>
            </a:r>
            <a:endParaRPr lang="de-DE" dirty="0">
              <a:solidFill>
                <a:srgbClr val="1D2D4B"/>
              </a:solidFill>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de-DE" dirty="0">
                <a:solidFill>
                  <a:srgbClr val="1D2D4B"/>
                </a:solidFill>
                <a:latin typeface="Arial" panose="020B0604020202020204" pitchFamily="34" charset="0"/>
                <a:ea typeface="Times New Roman" panose="02020603050405020304" pitchFamily="18" charset="0"/>
              </a:rPr>
              <a:t>Welche Zielsetzung </a:t>
            </a:r>
            <a:r>
              <a:rPr lang="de-DE" dirty="0" smtClean="0">
                <a:solidFill>
                  <a:srgbClr val="1D2D4B"/>
                </a:solidFill>
                <a:latin typeface="Arial" panose="020B0604020202020204" pitchFamily="34" charset="0"/>
                <a:ea typeface="Times New Roman" panose="02020603050405020304" pitchFamily="18" charset="0"/>
              </a:rPr>
              <a:t>(Volumen</a:t>
            </a:r>
            <a:r>
              <a:rPr lang="de-DE" dirty="0">
                <a:solidFill>
                  <a:srgbClr val="1D2D4B"/>
                </a:solidFill>
                <a:latin typeface="Arial" panose="020B0604020202020204" pitchFamily="34" charset="0"/>
                <a:ea typeface="Times New Roman" panose="02020603050405020304" pitchFamily="18" charset="0"/>
              </a:rPr>
              <a:t>, Strategie) verfolgen Sie bezüglich nachhaltiger </a:t>
            </a:r>
            <a:r>
              <a:rPr lang="de-DE" dirty="0" smtClean="0">
                <a:solidFill>
                  <a:srgbClr val="1D2D4B"/>
                </a:solidFill>
                <a:latin typeface="Arial" panose="020B0604020202020204" pitchFamily="34" charset="0"/>
                <a:ea typeface="Times New Roman" panose="02020603050405020304" pitchFamily="18" charset="0"/>
              </a:rPr>
              <a:t>KA </a:t>
            </a:r>
            <a:r>
              <a:rPr lang="de-DE" dirty="0">
                <a:solidFill>
                  <a:srgbClr val="1D2D4B"/>
                </a:solidFill>
                <a:latin typeface="Arial" panose="020B0604020202020204" pitchFamily="34" charset="0"/>
                <a:ea typeface="Times New Roman" panose="02020603050405020304" pitchFamily="18" charset="0"/>
              </a:rPr>
              <a:t>insgesamt in der Zukunft?</a:t>
            </a:r>
            <a:endParaRPr lang="de-DE" dirty="0">
              <a:solidFill>
                <a:srgbClr val="1D2D4B"/>
              </a:solidFill>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de-DE" dirty="0">
                <a:solidFill>
                  <a:srgbClr val="1D2D4B"/>
                </a:solidFill>
                <a:latin typeface="Arial" panose="020B0604020202020204" pitchFamily="34" charset="0"/>
                <a:ea typeface="Calibri" panose="020F0502020204030204" pitchFamily="34" charset="0"/>
              </a:rPr>
              <a:t>Beschreiben Sie, sofern vorhanden, Ihre allgemeine ESG Strategie in den Grundzügen und in folgenden Teilaspekten</a:t>
            </a:r>
            <a:r>
              <a:rPr lang="de-DE" dirty="0" smtClean="0">
                <a:solidFill>
                  <a:srgbClr val="1D2D4B"/>
                </a:solidFill>
                <a:latin typeface="Arial" panose="020B0604020202020204" pitchFamily="34" charset="0"/>
                <a:ea typeface="Calibri" panose="020F0502020204030204" pitchFamily="34" charset="0"/>
              </a:rPr>
              <a:t>: </a:t>
            </a:r>
          </a:p>
          <a:p>
            <a:pPr lvl="0">
              <a:spcAft>
                <a:spcPts val="0"/>
              </a:spcAft>
            </a:pPr>
            <a:endParaRPr lang="de-DE" dirty="0" smtClean="0">
              <a:solidFill>
                <a:srgbClr val="1D2D4B"/>
              </a:solidFill>
              <a:latin typeface="Arial" panose="020B0604020202020204" pitchFamily="34" charset="0"/>
              <a:ea typeface="Calibri" panose="020F0502020204030204" pitchFamily="34" charset="0"/>
            </a:endParaRPr>
          </a:p>
          <a:p>
            <a:pPr marL="800100" lvl="1" indent="-342900">
              <a:buFont typeface="Wingdings" panose="05000000000000000000" pitchFamily="2" charset="2"/>
              <a:buChar char="Ø"/>
            </a:pPr>
            <a:r>
              <a:rPr lang="de-DE" dirty="0" smtClean="0">
                <a:solidFill>
                  <a:srgbClr val="1D2D4B"/>
                </a:solidFill>
                <a:latin typeface="Arial" panose="020B0604020202020204" pitchFamily="34" charset="0"/>
                <a:ea typeface="Calibri" panose="020F0502020204030204" pitchFamily="34" charset="0"/>
              </a:rPr>
              <a:t>Auswahl </a:t>
            </a:r>
            <a:r>
              <a:rPr lang="de-DE" dirty="0">
                <a:solidFill>
                  <a:srgbClr val="1D2D4B"/>
                </a:solidFill>
                <a:latin typeface="Arial" panose="020B0604020202020204" pitchFamily="34" charset="0"/>
                <a:ea typeface="Calibri" panose="020F0502020204030204" pitchFamily="34" charset="0"/>
              </a:rPr>
              <a:t>von (externen) Fondsmanagern und Vermögensverwaltern</a:t>
            </a:r>
            <a:endParaRPr lang="de-DE" dirty="0">
              <a:solidFill>
                <a:srgbClr val="1D2D4B"/>
              </a:solidFill>
              <a:latin typeface="Calibri" panose="020F0502020204030204" pitchFamily="34" charset="0"/>
              <a:ea typeface="Calibri" panose="020F0502020204030204" pitchFamily="34" charset="0"/>
            </a:endParaRPr>
          </a:p>
          <a:p>
            <a:pPr marL="800100" lvl="1" indent="-342900">
              <a:buFont typeface="Wingdings" panose="05000000000000000000" pitchFamily="2" charset="2"/>
              <a:buChar char=""/>
            </a:pPr>
            <a:r>
              <a:rPr lang="de-DE" dirty="0">
                <a:solidFill>
                  <a:srgbClr val="1D2D4B"/>
                </a:solidFill>
                <a:latin typeface="Arial" panose="020B0604020202020204" pitchFamily="34" charset="0"/>
                <a:ea typeface="Calibri" panose="020F0502020204030204" pitchFamily="34" charset="0"/>
              </a:rPr>
              <a:t>Ausschlusskriterien bestimmter Kriterien innerhalb der Anlagen</a:t>
            </a:r>
            <a:endParaRPr lang="de-DE" dirty="0">
              <a:solidFill>
                <a:srgbClr val="1D2D4B"/>
              </a:solidFill>
              <a:latin typeface="Calibri" panose="020F0502020204030204" pitchFamily="34" charset="0"/>
              <a:ea typeface="Calibri" panose="020F0502020204030204" pitchFamily="34" charset="0"/>
            </a:endParaRPr>
          </a:p>
          <a:p>
            <a:pPr marL="800100" lvl="1" indent="-342900">
              <a:buFont typeface="Wingdings" panose="05000000000000000000" pitchFamily="2" charset="2"/>
              <a:buChar char=""/>
            </a:pPr>
            <a:r>
              <a:rPr lang="de-DE" dirty="0">
                <a:solidFill>
                  <a:srgbClr val="1D2D4B"/>
                </a:solidFill>
                <a:latin typeface="Arial" panose="020B0604020202020204" pitchFamily="34" charset="0"/>
                <a:ea typeface="Calibri" panose="020F0502020204030204" pitchFamily="34" charset="0"/>
              </a:rPr>
              <a:t>Nachhaltigkeitsprüfung im Investitionsprozess und fortlaufende Überwachung</a:t>
            </a:r>
            <a:endParaRPr lang="de-DE" dirty="0">
              <a:solidFill>
                <a:srgbClr val="1D2D4B"/>
              </a:solidFill>
              <a:latin typeface="Calibri" panose="020F0502020204030204" pitchFamily="34" charset="0"/>
              <a:ea typeface="Calibri" panose="020F0502020204030204" pitchFamily="34" charset="0"/>
            </a:endParaRPr>
          </a:p>
          <a:p>
            <a:pPr marL="800100" lvl="1" indent="-342900">
              <a:buFont typeface="Wingdings" panose="05000000000000000000" pitchFamily="2" charset="2"/>
              <a:buChar char=""/>
            </a:pPr>
            <a:r>
              <a:rPr lang="de-DE" dirty="0">
                <a:solidFill>
                  <a:srgbClr val="1D2D4B"/>
                </a:solidFill>
                <a:latin typeface="Arial" panose="020B0604020202020204" pitchFamily="34" charset="0"/>
                <a:ea typeface="Calibri" panose="020F0502020204030204" pitchFamily="34" charset="0"/>
              </a:rPr>
              <a:t>Kooperationspartner im Investitionsprozess</a:t>
            </a:r>
            <a:endParaRPr lang="de-DE" dirty="0">
              <a:solidFill>
                <a:srgbClr val="1D2D4B"/>
              </a:solidFill>
              <a:latin typeface="Calibri" panose="020F0502020204030204" pitchFamily="34" charset="0"/>
              <a:ea typeface="Calibri" panose="020F0502020204030204" pitchFamily="34" charset="0"/>
            </a:endParaRPr>
          </a:p>
          <a:p>
            <a:pPr marL="800100" lvl="1" indent="-342900">
              <a:buFont typeface="Wingdings" panose="05000000000000000000" pitchFamily="2" charset="2"/>
              <a:buChar char=""/>
            </a:pPr>
            <a:r>
              <a:rPr lang="de-DE" dirty="0">
                <a:solidFill>
                  <a:srgbClr val="1D2D4B"/>
                </a:solidFill>
                <a:latin typeface="Arial" panose="020B0604020202020204" pitchFamily="34" charset="0"/>
                <a:ea typeface="Calibri" panose="020F0502020204030204" pitchFamily="34" charset="0"/>
              </a:rPr>
              <a:t>Strategie zur gezielten Investition in Nachhaltigkeitsprojekte</a:t>
            </a:r>
            <a:endParaRPr lang="de-DE" dirty="0">
              <a:solidFill>
                <a:srgbClr val="1D2D4B"/>
              </a:solidFill>
              <a:latin typeface="Calibri" panose="020F0502020204030204" pitchFamily="34" charset="0"/>
              <a:ea typeface="Calibri" panose="020F0502020204030204" pitchFamily="34" charset="0"/>
            </a:endParaRPr>
          </a:p>
          <a:p>
            <a:pPr marL="800100" lvl="1" indent="-342900">
              <a:buFont typeface="Wingdings" panose="05000000000000000000" pitchFamily="2" charset="2"/>
              <a:buChar char=""/>
            </a:pPr>
            <a:r>
              <a:rPr lang="de-DE" dirty="0">
                <a:solidFill>
                  <a:srgbClr val="1D2D4B"/>
                </a:solidFill>
                <a:latin typeface="Arial" panose="020B0604020202020204" pitchFamily="34" charset="0"/>
                <a:ea typeface="Calibri" panose="020F0502020204030204" pitchFamily="34" charset="0"/>
              </a:rPr>
              <a:t>Bewertung von Performance und </a:t>
            </a:r>
            <a:r>
              <a:rPr lang="de-DE" dirty="0" smtClean="0">
                <a:solidFill>
                  <a:srgbClr val="1D2D4B"/>
                </a:solidFill>
                <a:latin typeface="Arial" panose="020B0604020202020204" pitchFamily="34" charset="0"/>
                <a:ea typeface="Calibri" panose="020F0502020204030204" pitchFamily="34" charset="0"/>
              </a:rPr>
              <a:t>Risiko</a:t>
            </a:r>
            <a:r>
              <a:rPr lang="de-DE" dirty="0">
                <a:solidFill>
                  <a:srgbClr val="1D2D4B"/>
                </a:solidFill>
                <a:latin typeface="Arial" panose="020B0604020202020204" pitchFamily="34" charset="0"/>
                <a:ea typeface="Calibri" panose="020F0502020204030204" pitchFamily="34" charset="0"/>
              </a:rPr>
              <a:t>  </a:t>
            </a:r>
            <a:endParaRPr lang="de-DE" dirty="0">
              <a:solidFill>
                <a:srgbClr val="1D2D4B"/>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30557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Effect transition="in" filter="circle(in)">
                                      <p:cBhvr>
                                        <p:cTn id="7" dur="2000"/>
                                        <p:tgtEl>
                                          <p:spTgt spid="8">
                                            <p:bg/>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8">
                                            <p:txEl>
                                              <p:pRg st="2" end="2"/>
                                            </p:txEl>
                                          </p:spTgt>
                                        </p:tgtEl>
                                        <p:attrNameLst>
                                          <p:attrName>style.visibility</p:attrName>
                                        </p:attrNameLst>
                                      </p:cBhvr>
                                      <p:to>
                                        <p:strVal val="visible"/>
                                      </p:to>
                                    </p:set>
                                    <p:animEffect transition="in" filter="circle(in)">
                                      <p:cBhvr>
                                        <p:cTn id="10" dur="2000"/>
                                        <p:tgtEl>
                                          <p:spTgt spid="8">
                                            <p:txEl>
                                              <p:pRg st="2" end="2"/>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circle(in)">
                                      <p:cBhvr>
                                        <p:cTn id="13" dur="2000"/>
                                        <p:tgtEl>
                                          <p:spTgt spid="8">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8">
                                            <p:txEl>
                                              <p:pRg st="3" end="3"/>
                                            </p:txEl>
                                          </p:spTgt>
                                        </p:tgtEl>
                                        <p:attrNameLst>
                                          <p:attrName>style.visibility</p:attrName>
                                        </p:attrNameLst>
                                      </p:cBhvr>
                                      <p:to>
                                        <p:strVal val="visible"/>
                                      </p:to>
                                    </p:set>
                                    <p:animEffect transition="in" filter="circle(in)">
                                      <p:cBhvr>
                                        <p:cTn id="18" dur="2000"/>
                                        <p:tgtEl>
                                          <p:spTgt spid="8">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animEffect transition="in" filter="circle(in)">
                                      <p:cBhvr>
                                        <p:cTn id="23" dur="2000"/>
                                        <p:tgtEl>
                                          <p:spTgt spid="8">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8">
                                            <p:txEl>
                                              <p:pRg st="5" end="5"/>
                                            </p:txEl>
                                          </p:spTgt>
                                        </p:tgtEl>
                                        <p:attrNameLst>
                                          <p:attrName>style.visibility</p:attrName>
                                        </p:attrNameLst>
                                      </p:cBhvr>
                                      <p:to>
                                        <p:strVal val="visible"/>
                                      </p:to>
                                    </p:set>
                                    <p:animEffect transition="in" filter="circle(in)">
                                      <p:cBhvr>
                                        <p:cTn id="28" dur="2000"/>
                                        <p:tgtEl>
                                          <p:spTgt spid="8">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8">
                                            <p:txEl>
                                              <p:pRg st="6" end="6"/>
                                            </p:txEl>
                                          </p:spTgt>
                                        </p:tgtEl>
                                        <p:attrNameLst>
                                          <p:attrName>style.visibility</p:attrName>
                                        </p:attrNameLst>
                                      </p:cBhvr>
                                      <p:to>
                                        <p:strVal val="visible"/>
                                      </p:to>
                                    </p:set>
                                    <p:animEffect transition="in" filter="circle(in)">
                                      <p:cBhvr>
                                        <p:cTn id="33" dur="2000"/>
                                        <p:tgtEl>
                                          <p:spTgt spid="8">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8">
                                            <p:txEl>
                                              <p:pRg st="8" end="8"/>
                                            </p:txEl>
                                          </p:spTgt>
                                        </p:tgtEl>
                                        <p:attrNameLst>
                                          <p:attrName>style.visibility</p:attrName>
                                        </p:attrNameLst>
                                      </p:cBhvr>
                                      <p:to>
                                        <p:strVal val="visible"/>
                                      </p:to>
                                    </p:set>
                                    <p:animEffect transition="in" filter="circle(in)">
                                      <p:cBhvr>
                                        <p:cTn id="38" dur="2000"/>
                                        <p:tgtEl>
                                          <p:spTgt spid="8">
                                            <p:txEl>
                                              <p:pRg st="8" end="8"/>
                                            </p:txEl>
                                          </p:spTgt>
                                        </p:tgtEl>
                                      </p:cBhvr>
                                    </p:animEffect>
                                  </p:childTnLst>
                                </p:cTn>
                              </p:par>
                              <p:par>
                                <p:cTn id="39" presetID="6" presetClass="entr" presetSubtype="16" fill="hold" grpId="0" nodeType="withEffect">
                                  <p:stCondLst>
                                    <p:cond delay="0"/>
                                  </p:stCondLst>
                                  <p:childTnLst>
                                    <p:set>
                                      <p:cBhvr>
                                        <p:cTn id="40" dur="1" fill="hold">
                                          <p:stCondLst>
                                            <p:cond delay="0"/>
                                          </p:stCondLst>
                                        </p:cTn>
                                        <p:tgtEl>
                                          <p:spTgt spid="8">
                                            <p:txEl>
                                              <p:pRg st="9" end="9"/>
                                            </p:txEl>
                                          </p:spTgt>
                                        </p:tgtEl>
                                        <p:attrNameLst>
                                          <p:attrName>style.visibility</p:attrName>
                                        </p:attrNameLst>
                                      </p:cBhvr>
                                      <p:to>
                                        <p:strVal val="visible"/>
                                      </p:to>
                                    </p:set>
                                    <p:animEffect transition="in" filter="circle(in)">
                                      <p:cBhvr>
                                        <p:cTn id="41" dur="2000"/>
                                        <p:tgtEl>
                                          <p:spTgt spid="8">
                                            <p:txEl>
                                              <p:pRg st="9" end="9"/>
                                            </p:txEl>
                                          </p:spTgt>
                                        </p:tgtEl>
                                      </p:cBhvr>
                                    </p:animEffect>
                                  </p:childTnLst>
                                </p:cTn>
                              </p:par>
                              <p:par>
                                <p:cTn id="42" presetID="6" presetClass="entr" presetSubtype="16" fill="hold" grpId="0" nodeType="withEffect">
                                  <p:stCondLst>
                                    <p:cond delay="0"/>
                                  </p:stCondLst>
                                  <p:childTnLst>
                                    <p:set>
                                      <p:cBhvr>
                                        <p:cTn id="43" dur="1" fill="hold">
                                          <p:stCondLst>
                                            <p:cond delay="0"/>
                                          </p:stCondLst>
                                        </p:cTn>
                                        <p:tgtEl>
                                          <p:spTgt spid="8">
                                            <p:txEl>
                                              <p:pRg st="10" end="10"/>
                                            </p:txEl>
                                          </p:spTgt>
                                        </p:tgtEl>
                                        <p:attrNameLst>
                                          <p:attrName>style.visibility</p:attrName>
                                        </p:attrNameLst>
                                      </p:cBhvr>
                                      <p:to>
                                        <p:strVal val="visible"/>
                                      </p:to>
                                    </p:set>
                                    <p:animEffect transition="in" filter="circle(in)">
                                      <p:cBhvr>
                                        <p:cTn id="44" dur="2000"/>
                                        <p:tgtEl>
                                          <p:spTgt spid="8">
                                            <p:txEl>
                                              <p:pRg st="10" end="10"/>
                                            </p:txEl>
                                          </p:spTgt>
                                        </p:tgtEl>
                                      </p:cBhvr>
                                    </p:animEffect>
                                  </p:childTnLst>
                                </p:cTn>
                              </p:par>
                              <p:par>
                                <p:cTn id="45" presetID="6" presetClass="entr" presetSubtype="16" fill="hold" grpId="0" nodeType="withEffect">
                                  <p:stCondLst>
                                    <p:cond delay="0"/>
                                  </p:stCondLst>
                                  <p:childTnLst>
                                    <p:set>
                                      <p:cBhvr>
                                        <p:cTn id="46" dur="1" fill="hold">
                                          <p:stCondLst>
                                            <p:cond delay="0"/>
                                          </p:stCondLst>
                                        </p:cTn>
                                        <p:tgtEl>
                                          <p:spTgt spid="8">
                                            <p:txEl>
                                              <p:pRg st="11" end="11"/>
                                            </p:txEl>
                                          </p:spTgt>
                                        </p:tgtEl>
                                        <p:attrNameLst>
                                          <p:attrName>style.visibility</p:attrName>
                                        </p:attrNameLst>
                                      </p:cBhvr>
                                      <p:to>
                                        <p:strVal val="visible"/>
                                      </p:to>
                                    </p:set>
                                    <p:animEffect transition="in" filter="circle(in)">
                                      <p:cBhvr>
                                        <p:cTn id="47" dur="2000"/>
                                        <p:tgtEl>
                                          <p:spTgt spid="8">
                                            <p:txEl>
                                              <p:pRg st="11" end="11"/>
                                            </p:txEl>
                                          </p:spTgt>
                                        </p:tgtEl>
                                      </p:cBhvr>
                                    </p:animEffect>
                                  </p:childTnLst>
                                </p:cTn>
                              </p:par>
                              <p:par>
                                <p:cTn id="48" presetID="6" presetClass="entr" presetSubtype="16" fill="hold" grpId="0" nodeType="withEffect">
                                  <p:stCondLst>
                                    <p:cond delay="0"/>
                                  </p:stCondLst>
                                  <p:childTnLst>
                                    <p:set>
                                      <p:cBhvr>
                                        <p:cTn id="49" dur="1" fill="hold">
                                          <p:stCondLst>
                                            <p:cond delay="0"/>
                                          </p:stCondLst>
                                        </p:cTn>
                                        <p:tgtEl>
                                          <p:spTgt spid="8">
                                            <p:txEl>
                                              <p:pRg st="12" end="12"/>
                                            </p:txEl>
                                          </p:spTgt>
                                        </p:tgtEl>
                                        <p:attrNameLst>
                                          <p:attrName>style.visibility</p:attrName>
                                        </p:attrNameLst>
                                      </p:cBhvr>
                                      <p:to>
                                        <p:strVal val="visible"/>
                                      </p:to>
                                    </p:set>
                                    <p:animEffect transition="in" filter="circle(in)">
                                      <p:cBhvr>
                                        <p:cTn id="50" dur="2000"/>
                                        <p:tgtEl>
                                          <p:spTgt spid="8">
                                            <p:txEl>
                                              <p:pRg st="12" end="12"/>
                                            </p:txEl>
                                          </p:spTgt>
                                        </p:tgtEl>
                                      </p:cBhvr>
                                    </p:animEffect>
                                  </p:childTnLst>
                                </p:cTn>
                              </p:par>
                              <p:par>
                                <p:cTn id="51" presetID="6" presetClass="entr" presetSubtype="16" fill="hold" grpId="0" nodeType="withEffect">
                                  <p:stCondLst>
                                    <p:cond delay="0"/>
                                  </p:stCondLst>
                                  <p:childTnLst>
                                    <p:set>
                                      <p:cBhvr>
                                        <p:cTn id="52" dur="1" fill="hold">
                                          <p:stCondLst>
                                            <p:cond delay="0"/>
                                          </p:stCondLst>
                                        </p:cTn>
                                        <p:tgtEl>
                                          <p:spTgt spid="8">
                                            <p:txEl>
                                              <p:pRg st="13" end="13"/>
                                            </p:txEl>
                                          </p:spTgt>
                                        </p:tgtEl>
                                        <p:attrNameLst>
                                          <p:attrName>style.visibility</p:attrName>
                                        </p:attrNameLst>
                                      </p:cBhvr>
                                      <p:to>
                                        <p:strVal val="visible"/>
                                      </p:to>
                                    </p:set>
                                    <p:animEffect transition="in" filter="circle(in)">
                                      <p:cBhvr>
                                        <p:cTn id="53" dur="2000"/>
                                        <p:tgtEl>
                                          <p:spTgt spid="8">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31</a:t>
            </a:fld>
            <a:endParaRPr lang="de-DE" dirty="0"/>
          </a:p>
        </p:txBody>
      </p:sp>
      <p:sp>
        <p:nvSpPr>
          <p:cNvPr id="4" name="Titel 3"/>
          <p:cNvSpPr>
            <a:spLocks noGrp="1"/>
          </p:cNvSpPr>
          <p:nvPr>
            <p:ph type="title"/>
          </p:nvPr>
        </p:nvSpPr>
        <p:spPr/>
        <p:txBody>
          <a:bodyPr/>
          <a:lstStyle/>
          <a:p>
            <a:r>
              <a:rPr lang="de-DE" dirty="0"/>
              <a:t>NACHHALTIGKEIT </a:t>
            </a:r>
            <a:r>
              <a:rPr lang="de-DE" b="1" dirty="0"/>
              <a:t/>
            </a:r>
            <a:br>
              <a:rPr lang="de-DE" b="1" dirty="0"/>
            </a:br>
            <a:r>
              <a:rPr lang="de-DE" kern="0" dirty="0">
                <a:solidFill>
                  <a:schemeClr val="bg1">
                    <a:lumMod val="65000"/>
                  </a:schemeClr>
                </a:solidFill>
                <a:latin typeface="Arial"/>
              </a:rPr>
              <a:t>Die ökonomische Komponente</a:t>
            </a:r>
            <a:endParaRPr lang="de-DE" dirty="0"/>
          </a:p>
        </p:txBody>
      </p:sp>
      <p:pic>
        <p:nvPicPr>
          <p:cNvPr id="5" name="Grafik 4"/>
          <p:cNvPicPr>
            <a:picLocks noChangeAspect="1"/>
          </p:cNvPicPr>
          <p:nvPr/>
        </p:nvPicPr>
        <p:blipFill>
          <a:blip r:embed="rId2"/>
          <a:stretch>
            <a:fillRect/>
          </a:stretch>
        </p:blipFill>
        <p:spPr>
          <a:xfrm>
            <a:off x="365475" y="2605368"/>
            <a:ext cx="3272603" cy="4111913"/>
          </a:xfrm>
          <a:prstGeom prst="rect">
            <a:avLst/>
          </a:prstGeom>
        </p:spPr>
      </p:pic>
      <p:pic>
        <p:nvPicPr>
          <p:cNvPr id="6" name="Grafik 5"/>
          <p:cNvPicPr>
            <a:picLocks noChangeAspect="1"/>
          </p:cNvPicPr>
          <p:nvPr/>
        </p:nvPicPr>
        <p:blipFill>
          <a:blip r:embed="rId3"/>
          <a:stretch>
            <a:fillRect/>
          </a:stretch>
        </p:blipFill>
        <p:spPr>
          <a:xfrm>
            <a:off x="4111833" y="2634687"/>
            <a:ext cx="3281081" cy="4111912"/>
          </a:xfrm>
          <a:prstGeom prst="rect">
            <a:avLst/>
          </a:prstGeom>
        </p:spPr>
      </p:pic>
      <p:pic>
        <p:nvPicPr>
          <p:cNvPr id="7" name="Grafik 6"/>
          <p:cNvPicPr>
            <a:picLocks noChangeAspect="1"/>
          </p:cNvPicPr>
          <p:nvPr/>
        </p:nvPicPr>
        <p:blipFill>
          <a:blip r:embed="rId4"/>
          <a:stretch>
            <a:fillRect/>
          </a:stretch>
        </p:blipFill>
        <p:spPr>
          <a:xfrm>
            <a:off x="7829705" y="2634686"/>
            <a:ext cx="3275472" cy="4111913"/>
          </a:xfrm>
          <a:prstGeom prst="rect">
            <a:avLst/>
          </a:prstGeom>
        </p:spPr>
      </p:pic>
      <p:sp>
        <p:nvSpPr>
          <p:cNvPr id="8" name="Textfeld 7"/>
          <p:cNvSpPr txBox="1"/>
          <p:nvPr/>
        </p:nvSpPr>
        <p:spPr>
          <a:xfrm>
            <a:off x="177281" y="1730314"/>
            <a:ext cx="11646299" cy="646331"/>
          </a:xfrm>
          <a:prstGeom prst="rect">
            <a:avLst/>
          </a:prstGeom>
          <a:noFill/>
        </p:spPr>
        <p:txBody>
          <a:bodyPr wrap="square" rtlCol="0">
            <a:spAutoFit/>
          </a:bodyPr>
          <a:lstStyle/>
          <a:p>
            <a:r>
              <a:rPr lang="de-DE" dirty="0" smtClean="0">
                <a:solidFill>
                  <a:srgbClr val="1D2D4B"/>
                </a:solidFill>
              </a:rPr>
              <a:t>Nachhaltige </a:t>
            </a:r>
            <a:r>
              <a:rPr lang="de-DE" dirty="0">
                <a:solidFill>
                  <a:srgbClr val="1D2D4B"/>
                </a:solidFill>
              </a:rPr>
              <a:t>Entwicklung bedeutet langfristige ökonomische Wertschöpfung, verbunden mit einem vorausschauenden </a:t>
            </a:r>
            <a:r>
              <a:rPr lang="de-DE" dirty="0" smtClean="0">
                <a:solidFill>
                  <a:srgbClr val="1D2D4B"/>
                </a:solidFill>
              </a:rPr>
              <a:t>Konzept für </a:t>
            </a:r>
            <a:r>
              <a:rPr lang="de-DE" dirty="0">
                <a:solidFill>
                  <a:srgbClr val="1D2D4B"/>
                </a:solidFill>
              </a:rPr>
              <a:t>Selbstverpflichtung, soziale Verantwortung und gute </a:t>
            </a:r>
            <a:r>
              <a:rPr lang="de-DE" dirty="0" smtClean="0">
                <a:solidFill>
                  <a:srgbClr val="1D2D4B"/>
                </a:solidFill>
              </a:rPr>
              <a:t>Unternehmensführung</a:t>
            </a:r>
            <a:endParaRPr lang="de-DE" dirty="0">
              <a:solidFill>
                <a:srgbClr val="1D2D4B"/>
              </a:solidFill>
            </a:endParaRPr>
          </a:p>
        </p:txBody>
      </p:sp>
    </p:spTree>
    <p:extLst>
      <p:ext uri="{BB962C8B-B14F-4D97-AF65-F5344CB8AC3E}">
        <p14:creationId xmlns:p14="http://schemas.microsoft.com/office/powerpoint/2010/main" val="42208615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32</a:t>
            </a:fld>
            <a:endParaRPr lang="de-DE" dirty="0"/>
          </a:p>
        </p:txBody>
      </p:sp>
      <p:sp>
        <p:nvSpPr>
          <p:cNvPr id="4" name="Titel 3"/>
          <p:cNvSpPr>
            <a:spLocks noGrp="1"/>
          </p:cNvSpPr>
          <p:nvPr>
            <p:ph type="title"/>
          </p:nvPr>
        </p:nvSpPr>
        <p:spPr>
          <a:xfrm>
            <a:off x="329601" y="145386"/>
            <a:ext cx="10314206" cy="1325563"/>
          </a:xfrm>
        </p:spPr>
        <p:txBody>
          <a:bodyPr>
            <a:normAutofit/>
          </a:bodyPr>
          <a:lstStyle/>
          <a:p>
            <a:r>
              <a:rPr lang="de-DE" dirty="0" smtClean="0"/>
              <a:t>NACHHALTIGKEIT BEISPIEL : </a:t>
            </a:r>
            <a:endParaRPr lang="de-DE" b="1" dirty="0"/>
          </a:p>
        </p:txBody>
      </p:sp>
      <p:pic>
        <p:nvPicPr>
          <p:cNvPr id="5" name="Picture 2" descr="C:\Users\maxime.bürger\Desktop\ALL_Schriftzug.png"/>
          <p:cNvPicPr>
            <a:picLocks noChangeAspect="1"/>
          </p:cNvPicPr>
          <p:nvPr/>
        </p:nvPicPr>
        <p:blipFill>
          <a:blip r:embed="rId2"/>
          <a:srcRect/>
          <a:stretch>
            <a:fillRect/>
          </a:stretch>
        </p:blipFill>
        <p:spPr>
          <a:xfrm>
            <a:off x="4907292" y="592875"/>
            <a:ext cx="1540161" cy="382773"/>
          </a:xfrm>
          <a:prstGeom prst="rect">
            <a:avLst/>
          </a:prstGeom>
          <a:noFill/>
          <a:ln>
            <a:noFill/>
          </a:ln>
        </p:spPr>
      </p:pic>
      <p:sp>
        <p:nvSpPr>
          <p:cNvPr id="14" name="Rechteck 13"/>
          <p:cNvSpPr/>
          <p:nvPr/>
        </p:nvSpPr>
        <p:spPr>
          <a:xfrm>
            <a:off x="6847448" y="744816"/>
            <a:ext cx="3396363" cy="230832"/>
          </a:xfrm>
          <a:prstGeom prst="rect">
            <a:avLst/>
          </a:prstGeom>
          <a:noFill/>
        </p:spPr>
        <p:txBody>
          <a:bodyPr wrap="square" lIns="0" tIns="0" rIns="0" bIns="0">
            <a:spAutoFit/>
          </a:bodyPr>
          <a:lstStyle/>
          <a:p>
            <a:r>
              <a:rPr lang="de-DE" sz="1500" b="1" dirty="0" smtClean="0">
                <a:solidFill>
                  <a:srgbClr val="1D2D4B"/>
                </a:solidFill>
              </a:rPr>
              <a:t>Auszug der ESG-Strategie</a:t>
            </a:r>
            <a:endParaRPr lang="de-DE" sz="1500" b="1" dirty="0">
              <a:solidFill>
                <a:srgbClr val="1D2D4B"/>
              </a:solidFill>
            </a:endParaRPr>
          </a:p>
        </p:txBody>
      </p:sp>
      <p:sp>
        <p:nvSpPr>
          <p:cNvPr id="21" name="Inhaltsplatzhalter 2"/>
          <p:cNvSpPr txBox="1">
            <a:spLocks/>
          </p:cNvSpPr>
          <p:nvPr/>
        </p:nvSpPr>
        <p:spPr>
          <a:xfrm>
            <a:off x="329601" y="1811576"/>
            <a:ext cx="4375101" cy="2363431"/>
          </a:xfrm>
          <a:prstGeom prst="rect">
            <a:avLst/>
          </a:prstGeom>
          <a:ln w="38100">
            <a:solidFill>
              <a:srgbClr val="1D2D4B"/>
            </a:solidFill>
          </a:ln>
        </p:spPr>
        <p:txBody>
          <a:bodyPr vert="horz" lIns="0" tIns="108000" rIns="0" bIns="90000" rtlCol="0">
            <a:noAutofit/>
          </a:bodyPr>
          <a:lstStyle>
            <a:lvl1pPr marL="0" indent="-180000" algn="l" defTabSz="914400" rtl="0" eaLnBrk="1" latinLnBrk="0" hangingPunct="1">
              <a:lnSpc>
                <a:spcPct val="100000"/>
              </a:lnSpc>
              <a:spcBef>
                <a:spcPts val="1800"/>
              </a:spcBef>
              <a:spcAft>
                <a:spcPts val="0"/>
              </a:spcAft>
              <a:buClr>
                <a:schemeClr val="tx1"/>
              </a:buClr>
              <a:buFontTx/>
              <a:buNone/>
              <a:defRPr sz="1400" b="1" kern="1200" baseline="0">
                <a:solidFill>
                  <a:schemeClr val="tx1"/>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100000"/>
              </a:lnSpc>
              <a:spcBef>
                <a:spcPts val="600"/>
              </a:spcBef>
              <a:buClr>
                <a:schemeClr val="tx1"/>
              </a:buClr>
              <a:buFontTx/>
              <a:buNone/>
              <a:defRPr sz="1400" kern="1200">
                <a:solidFill>
                  <a:schemeClr val="tx1"/>
                </a:solidFill>
                <a:latin typeface="Arial" panose="020B0604020202020204" pitchFamily="34" charset="0"/>
                <a:ea typeface="+mn-ea"/>
                <a:cs typeface="Arial" panose="020B0604020202020204" pitchFamily="34" charset="0"/>
              </a:defRPr>
            </a:lvl2pPr>
            <a:lvl3pPr marL="180000" marR="0" indent="-180000" algn="l" defTabSz="914400" rtl="0" eaLnBrk="1" fontAlgn="auto" latinLnBrk="0" hangingPunct="1">
              <a:lnSpc>
                <a:spcPct val="100000"/>
              </a:lnSpc>
              <a:spcBef>
                <a:spcPts val="600"/>
              </a:spcBef>
              <a:spcAft>
                <a:spcPts val="0"/>
              </a:spcAft>
              <a:buClr>
                <a:schemeClr val="tx1"/>
              </a:buClr>
              <a:buSzTx/>
              <a:buFont typeface="Wingdings" panose="05000000000000000000" pitchFamily="2" charset="2"/>
              <a:buChar char="§"/>
              <a:tabLst/>
              <a:defRPr sz="1400" kern="1200" baseline="0">
                <a:solidFill>
                  <a:schemeClr val="tx1"/>
                </a:solidFill>
                <a:latin typeface="Arial" panose="020B0604020202020204" pitchFamily="34" charset="0"/>
                <a:ea typeface="+mn-ea"/>
                <a:cs typeface="Arial" panose="020B0604020202020204" pitchFamily="34" charset="0"/>
              </a:defRPr>
            </a:lvl3pPr>
            <a:lvl4pPr marL="360000" indent="-180000" algn="l" defTabSz="914400" rtl="0" eaLnBrk="1" latinLnBrk="0" hangingPunct="1">
              <a:lnSpc>
                <a:spcPct val="100000"/>
              </a:lnSpc>
              <a:spcBef>
                <a:spcPts val="600"/>
              </a:spcBef>
              <a:buClr>
                <a:schemeClr val="tx1"/>
              </a:buClr>
              <a:buFont typeface="Wingdings" panose="05000000000000000000" pitchFamily="2" charset="2"/>
              <a:buChar char="§"/>
              <a:defRPr sz="1400" kern="1200" baseline="0">
                <a:solidFill>
                  <a:schemeClr val="tx1"/>
                </a:solidFill>
                <a:latin typeface="Arial" panose="020B0604020202020204" pitchFamily="34" charset="0"/>
                <a:ea typeface="+mn-ea"/>
                <a:cs typeface="Arial" panose="020B0604020202020204" pitchFamily="34" charset="0"/>
              </a:defRPr>
            </a:lvl4pPr>
            <a:lvl5pPr marL="540000" indent="-180000" algn="l" defTabSz="914400" rtl="0" eaLnBrk="1" latinLnBrk="0" hangingPunct="1">
              <a:lnSpc>
                <a:spcPct val="100000"/>
              </a:lnSpc>
              <a:spcBef>
                <a:spcPts val="800"/>
              </a:spcBef>
              <a:buFont typeface="Symbol" panose="05050102010706020507" pitchFamily="18" charset="2"/>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spcBef>
                <a:spcPts val="1200"/>
              </a:spcBef>
              <a:buNone/>
            </a:pPr>
            <a:r>
              <a:rPr lang="de-DE" b="1" dirty="0" smtClean="0">
                <a:solidFill>
                  <a:srgbClr val="1D2D4B"/>
                </a:solidFill>
              </a:rPr>
              <a:t>          </a:t>
            </a:r>
            <a:r>
              <a:rPr lang="de-DE" sz="1800" b="1" dirty="0" smtClean="0">
                <a:solidFill>
                  <a:srgbClr val="1D2D4B"/>
                </a:solidFill>
              </a:rPr>
              <a:t>Vorgabe an Fondsmanager            	            und VV </a:t>
            </a:r>
          </a:p>
          <a:p>
            <a:pPr marL="0" lvl="2" indent="0">
              <a:spcBef>
                <a:spcPts val="1200"/>
              </a:spcBef>
              <a:buNone/>
            </a:pPr>
            <a:endParaRPr lang="de-DE" sz="800" b="1" dirty="0" smtClean="0">
              <a:solidFill>
                <a:srgbClr val="1D2D4B"/>
              </a:solidFill>
            </a:endParaRPr>
          </a:p>
          <a:p>
            <a:pPr lvl="3">
              <a:spcBef>
                <a:spcPts val="300"/>
              </a:spcBef>
              <a:buFont typeface="Symbol" panose="05050102010706020507" pitchFamily="18" charset="2"/>
              <a:buChar char="-"/>
            </a:pPr>
            <a:r>
              <a:rPr lang="de-DE" dirty="0">
                <a:solidFill>
                  <a:srgbClr val="1D2D4B"/>
                </a:solidFill>
              </a:rPr>
              <a:t>eigene ESG - </a:t>
            </a:r>
            <a:r>
              <a:rPr lang="de-DE" dirty="0" err="1">
                <a:solidFill>
                  <a:srgbClr val="1D2D4B"/>
                </a:solidFill>
              </a:rPr>
              <a:t>Policy</a:t>
            </a:r>
            <a:r>
              <a:rPr lang="de-DE" dirty="0">
                <a:solidFill>
                  <a:srgbClr val="1D2D4B"/>
                </a:solidFill>
              </a:rPr>
              <a:t> oder </a:t>
            </a:r>
            <a:r>
              <a:rPr lang="de-DE" dirty="0" smtClean="0">
                <a:solidFill>
                  <a:srgbClr val="1D2D4B"/>
                </a:solidFill>
              </a:rPr>
              <a:t>PRI </a:t>
            </a:r>
            <a:r>
              <a:rPr lang="de-DE" dirty="0">
                <a:solidFill>
                  <a:srgbClr val="1D2D4B"/>
                </a:solidFill>
              </a:rPr>
              <a:t>Unterzeichner </a:t>
            </a:r>
            <a:r>
              <a:rPr lang="de-DE" dirty="0" smtClean="0">
                <a:solidFill>
                  <a:srgbClr val="1D2D4B"/>
                </a:solidFill>
              </a:rPr>
              <a:t>  sowie </a:t>
            </a:r>
            <a:r>
              <a:rPr lang="de-DE" dirty="0">
                <a:solidFill>
                  <a:srgbClr val="1D2D4B"/>
                </a:solidFill>
              </a:rPr>
              <a:t>ausreichend  </a:t>
            </a:r>
            <a:r>
              <a:rPr lang="de-DE" dirty="0" smtClean="0">
                <a:solidFill>
                  <a:srgbClr val="1D2D4B"/>
                </a:solidFill>
              </a:rPr>
              <a:t>Kapazität </a:t>
            </a:r>
            <a:r>
              <a:rPr lang="de-DE" dirty="0">
                <a:solidFill>
                  <a:srgbClr val="1D2D4B"/>
                </a:solidFill>
              </a:rPr>
              <a:t>zur </a:t>
            </a:r>
            <a:r>
              <a:rPr lang="de-DE" dirty="0" smtClean="0">
                <a:solidFill>
                  <a:srgbClr val="1D2D4B"/>
                </a:solidFill>
              </a:rPr>
              <a:t>Umsetzung     der ESG </a:t>
            </a:r>
            <a:r>
              <a:rPr lang="de-DE" dirty="0">
                <a:solidFill>
                  <a:srgbClr val="1D2D4B"/>
                </a:solidFill>
              </a:rPr>
              <a:t>- </a:t>
            </a:r>
            <a:r>
              <a:rPr lang="de-DE" dirty="0" smtClean="0">
                <a:solidFill>
                  <a:srgbClr val="1D2D4B"/>
                </a:solidFill>
              </a:rPr>
              <a:t>Themen </a:t>
            </a:r>
            <a:endParaRPr lang="de-DE" dirty="0">
              <a:solidFill>
                <a:srgbClr val="1D2D4B"/>
              </a:solidFill>
            </a:endParaRPr>
          </a:p>
          <a:p>
            <a:pPr lvl="3">
              <a:spcBef>
                <a:spcPts val="300"/>
              </a:spcBef>
              <a:buFont typeface="Symbol" panose="05050102010706020507" pitchFamily="18" charset="2"/>
              <a:buChar char="-"/>
            </a:pPr>
            <a:r>
              <a:rPr lang="de-DE" dirty="0" smtClean="0">
                <a:solidFill>
                  <a:srgbClr val="1D2D4B"/>
                </a:solidFill>
              </a:rPr>
              <a:t>über </a:t>
            </a:r>
            <a:r>
              <a:rPr lang="de-DE" dirty="0">
                <a:solidFill>
                  <a:srgbClr val="1D2D4B"/>
                </a:solidFill>
              </a:rPr>
              <a:t>Ausschlusskriterien </a:t>
            </a:r>
            <a:r>
              <a:rPr lang="de-DE" dirty="0" smtClean="0">
                <a:solidFill>
                  <a:srgbClr val="1D2D4B"/>
                </a:solidFill>
              </a:rPr>
              <a:t>informiert und regelmäßige Prüfung</a:t>
            </a:r>
          </a:p>
          <a:p>
            <a:pPr lvl="3">
              <a:spcBef>
                <a:spcPts val="300"/>
              </a:spcBef>
              <a:buFont typeface="Symbol" panose="05050102010706020507" pitchFamily="18" charset="2"/>
              <a:buChar char="-"/>
            </a:pPr>
            <a:r>
              <a:rPr lang="de-DE" dirty="0" smtClean="0">
                <a:solidFill>
                  <a:srgbClr val="1D2D4B"/>
                </a:solidFill>
              </a:rPr>
              <a:t>regelmäßige ESG-relevante Review-Meetings</a:t>
            </a:r>
            <a:endParaRPr lang="de-DE" b="1" dirty="0">
              <a:solidFill>
                <a:srgbClr val="1D2D4B"/>
              </a:solidFill>
            </a:endParaRPr>
          </a:p>
        </p:txBody>
      </p:sp>
      <p:sp>
        <p:nvSpPr>
          <p:cNvPr id="23" name="Inhaltsplatzhalter 6"/>
          <p:cNvSpPr txBox="1">
            <a:spLocks/>
          </p:cNvSpPr>
          <p:nvPr/>
        </p:nvSpPr>
        <p:spPr>
          <a:xfrm>
            <a:off x="4841251" y="1835038"/>
            <a:ext cx="7119489" cy="2339969"/>
          </a:xfrm>
          <a:prstGeom prst="rect">
            <a:avLst/>
          </a:prstGeom>
          <a:ln w="38100">
            <a:solidFill>
              <a:srgbClr val="1D2D4B"/>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buNone/>
            </a:pPr>
            <a:r>
              <a:rPr lang="de-DE" sz="1800" b="1" dirty="0" smtClean="0">
                <a:solidFill>
                  <a:srgbClr val="1D2D4B"/>
                </a:solidFill>
              </a:rPr>
              <a:t>                                                                                                           	Selbstverpflichtung Investitionsausschluss</a:t>
            </a:r>
          </a:p>
          <a:p>
            <a:pPr indent="0">
              <a:buNone/>
            </a:pPr>
            <a:endParaRPr lang="de-DE" sz="800" b="1" dirty="0" smtClean="0">
              <a:solidFill>
                <a:srgbClr val="1D2D4B"/>
              </a:solidFill>
            </a:endParaRPr>
          </a:p>
          <a:p>
            <a:pPr marL="514350" indent="-285750">
              <a:buFontTx/>
              <a:buChar char="-"/>
            </a:pPr>
            <a:r>
              <a:rPr lang="de-DE" sz="1400" dirty="0" smtClean="0">
                <a:solidFill>
                  <a:srgbClr val="1D2D4B"/>
                </a:solidFill>
              </a:rPr>
              <a:t>Biologischer und chem. Waffen, Antipersonenminen, Streubomben, Atomwaffen </a:t>
            </a:r>
          </a:p>
          <a:p>
            <a:pPr marL="514350" indent="-285750">
              <a:buFontTx/>
              <a:buChar char="-"/>
            </a:pPr>
            <a:r>
              <a:rPr lang="de-DE" sz="1400" dirty="0">
                <a:solidFill>
                  <a:srgbClr val="1D2D4B"/>
                </a:solidFill>
              </a:rPr>
              <a:t>Unternehmen, </a:t>
            </a:r>
            <a:r>
              <a:rPr lang="de-DE" sz="1400" dirty="0" smtClean="0">
                <a:solidFill>
                  <a:srgbClr val="1D2D4B"/>
                </a:solidFill>
              </a:rPr>
              <a:t>die mehr als </a:t>
            </a:r>
            <a:r>
              <a:rPr lang="de-DE" sz="1400" dirty="0">
                <a:solidFill>
                  <a:srgbClr val="1D2D4B"/>
                </a:solidFill>
              </a:rPr>
              <a:t>30 % ihres </a:t>
            </a:r>
            <a:r>
              <a:rPr lang="de-DE" sz="1400" dirty="0" smtClean="0">
                <a:solidFill>
                  <a:srgbClr val="1D2D4B"/>
                </a:solidFill>
              </a:rPr>
              <a:t>Umsatzes aus Kohlebergbau </a:t>
            </a:r>
            <a:r>
              <a:rPr lang="de-DE" sz="1400" dirty="0">
                <a:solidFill>
                  <a:srgbClr val="1D2D4B"/>
                </a:solidFill>
              </a:rPr>
              <a:t>generieren </a:t>
            </a:r>
            <a:r>
              <a:rPr lang="de-DE" sz="1400" dirty="0" smtClean="0">
                <a:solidFill>
                  <a:srgbClr val="1D2D4B"/>
                </a:solidFill>
              </a:rPr>
              <a:t>      bzw. in </a:t>
            </a:r>
            <a:r>
              <a:rPr lang="de-DE" sz="1400" dirty="0">
                <a:solidFill>
                  <a:srgbClr val="1D2D4B"/>
                </a:solidFill>
              </a:rPr>
              <a:t>der Energieerzeugung </a:t>
            </a:r>
            <a:r>
              <a:rPr lang="de-DE" sz="1400" dirty="0" smtClean="0">
                <a:solidFill>
                  <a:srgbClr val="1D2D4B"/>
                </a:solidFill>
              </a:rPr>
              <a:t>30 % Kohlestromanteil überschreiten</a:t>
            </a:r>
          </a:p>
          <a:p>
            <a:pPr marL="514350" indent="-285750">
              <a:buFontTx/>
              <a:buChar char="-"/>
            </a:pPr>
            <a:r>
              <a:rPr lang="de-DE" sz="1400" dirty="0">
                <a:solidFill>
                  <a:srgbClr val="1D2D4B"/>
                </a:solidFill>
              </a:rPr>
              <a:t>Keine Investition in Keine Nahrungsmittelspekulationen</a:t>
            </a:r>
          </a:p>
          <a:p>
            <a:pPr marL="514350" indent="-285750">
              <a:buFontTx/>
              <a:buChar char="-"/>
            </a:pPr>
            <a:r>
              <a:rPr lang="de-DE" sz="1400" dirty="0" smtClean="0">
                <a:solidFill>
                  <a:srgbClr val="1D2D4B"/>
                </a:solidFill>
              </a:rPr>
              <a:t>Keine </a:t>
            </a:r>
            <a:r>
              <a:rPr lang="de-DE" sz="1400" dirty="0">
                <a:solidFill>
                  <a:srgbClr val="1D2D4B"/>
                </a:solidFill>
              </a:rPr>
              <a:t>Investition in Rohstoffe, </a:t>
            </a:r>
            <a:r>
              <a:rPr lang="de-DE" sz="1400" dirty="0" smtClean="0">
                <a:solidFill>
                  <a:srgbClr val="1D2D4B"/>
                </a:solidFill>
              </a:rPr>
              <a:t>Rohstoff-index-Fonds </a:t>
            </a:r>
            <a:r>
              <a:rPr lang="de-DE" sz="1400" dirty="0">
                <a:solidFill>
                  <a:srgbClr val="1D2D4B"/>
                </a:solidFill>
              </a:rPr>
              <a:t>oder in </a:t>
            </a:r>
            <a:r>
              <a:rPr lang="de-DE" sz="1400" dirty="0" smtClean="0">
                <a:solidFill>
                  <a:srgbClr val="1D2D4B"/>
                </a:solidFill>
              </a:rPr>
              <a:t>Rohstoff-Derivate</a:t>
            </a:r>
          </a:p>
        </p:txBody>
      </p:sp>
      <p:sp>
        <p:nvSpPr>
          <p:cNvPr id="24" name="Inhaltsplatzhalter 6"/>
          <p:cNvSpPr txBox="1">
            <a:spLocks/>
          </p:cNvSpPr>
          <p:nvPr/>
        </p:nvSpPr>
        <p:spPr>
          <a:xfrm>
            <a:off x="1039348" y="4304774"/>
            <a:ext cx="10223565" cy="2047382"/>
          </a:xfrm>
          <a:prstGeom prst="rect">
            <a:avLst/>
          </a:prstGeom>
          <a:ln w="38100">
            <a:solidFill>
              <a:srgbClr val="1D2D4B"/>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spcBef>
                <a:spcPts val="600"/>
              </a:spcBef>
              <a:buNone/>
            </a:pPr>
            <a:r>
              <a:rPr lang="de-DE" sz="1800" b="1" dirty="0" smtClean="0">
                <a:solidFill>
                  <a:srgbClr val="1D2D4B"/>
                </a:solidFill>
              </a:rPr>
              <a:t>                                                                                                                                                     		Erfassung der ESG-Performance der Kapitalanlagen</a:t>
            </a:r>
          </a:p>
          <a:p>
            <a:pPr indent="0">
              <a:spcBef>
                <a:spcPts val="600"/>
              </a:spcBef>
              <a:buNone/>
            </a:pPr>
            <a:endParaRPr lang="de-DE" sz="1400" b="1" dirty="0" smtClean="0">
              <a:solidFill>
                <a:srgbClr val="1D2D4B"/>
              </a:solidFill>
            </a:endParaRPr>
          </a:p>
          <a:p>
            <a:pPr marL="514350" indent="-285750">
              <a:spcBef>
                <a:spcPts val="600"/>
              </a:spcBef>
              <a:buFont typeface="Symbol" panose="05050102010706020507" pitchFamily="18" charset="2"/>
              <a:buChar char="-"/>
            </a:pPr>
            <a:r>
              <a:rPr lang="de-DE" sz="1400" dirty="0" smtClean="0">
                <a:solidFill>
                  <a:srgbClr val="1D2D4B"/>
                </a:solidFill>
              </a:rPr>
              <a:t>ESG-Scoring: Nachhaltigkeits-Bewertung der Wertpapier-Klassen</a:t>
            </a:r>
          </a:p>
          <a:p>
            <a:pPr marL="514350" indent="-285750">
              <a:spcBef>
                <a:spcPts val="600"/>
              </a:spcBef>
              <a:buFont typeface="Symbol" panose="05050102010706020507" pitchFamily="18" charset="2"/>
              <a:buChar char="-"/>
            </a:pPr>
            <a:r>
              <a:rPr lang="de-DE" sz="1400" dirty="0">
                <a:solidFill>
                  <a:srgbClr val="1D2D4B"/>
                </a:solidFill>
              </a:rPr>
              <a:t>37 Themenfelder aus den Bereichen Umwelt</a:t>
            </a:r>
            <a:r>
              <a:rPr lang="de-DE" sz="1400" dirty="0" smtClean="0">
                <a:solidFill>
                  <a:srgbClr val="1D2D4B"/>
                </a:solidFill>
              </a:rPr>
              <a:t>, Soziales </a:t>
            </a:r>
            <a:r>
              <a:rPr lang="de-DE" sz="1400" dirty="0">
                <a:solidFill>
                  <a:srgbClr val="1D2D4B"/>
                </a:solidFill>
              </a:rPr>
              <a:t>und Unternehmensführung </a:t>
            </a:r>
            <a:r>
              <a:rPr lang="de-DE" sz="1400" dirty="0" smtClean="0">
                <a:solidFill>
                  <a:srgbClr val="1D2D4B"/>
                </a:solidFill>
              </a:rPr>
              <a:t>werden </a:t>
            </a:r>
            <a:r>
              <a:rPr lang="de-DE" sz="1400" dirty="0">
                <a:solidFill>
                  <a:srgbClr val="1D2D4B"/>
                </a:solidFill>
              </a:rPr>
              <a:t>abgedeckt</a:t>
            </a:r>
          </a:p>
          <a:p>
            <a:pPr marL="514350" indent="-285750">
              <a:spcBef>
                <a:spcPts val="600"/>
              </a:spcBef>
              <a:buFont typeface="Symbol" panose="05050102010706020507" pitchFamily="18" charset="2"/>
              <a:buChar char="-"/>
            </a:pPr>
            <a:r>
              <a:rPr lang="de-DE" sz="1400" dirty="0">
                <a:solidFill>
                  <a:srgbClr val="1D2D4B"/>
                </a:solidFill>
              </a:rPr>
              <a:t>Alternative Anlagen und Immobilien </a:t>
            </a:r>
            <a:r>
              <a:rPr lang="de-DE" sz="1400" dirty="0" smtClean="0">
                <a:solidFill>
                  <a:srgbClr val="1D2D4B"/>
                </a:solidFill>
              </a:rPr>
              <a:t>werden einem </a:t>
            </a:r>
            <a:r>
              <a:rPr lang="de-DE" sz="1400" dirty="0">
                <a:solidFill>
                  <a:srgbClr val="1D2D4B"/>
                </a:solidFill>
              </a:rPr>
              <a:t>internen Prüfprozess </a:t>
            </a:r>
            <a:r>
              <a:rPr lang="de-DE" sz="1400" dirty="0" smtClean="0">
                <a:solidFill>
                  <a:srgbClr val="1D2D4B"/>
                </a:solidFill>
              </a:rPr>
              <a:t>unterzogen</a:t>
            </a:r>
          </a:p>
          <a:p>
            <a:pPr marL="514350" indent="-285750">
              <a:spcBef>
                <a:spcPts val="600"/>
              </a:spcBef>
              <a:buFont typeface="Symbol" panose="05050102010706020507" pitchFamily="18" charset="2"/>
              <a:buChar char="-"/>
            </a:pPr>
            <a:r>
              <a:rPr lang="de-DE" sz="1400" dirty="0" smtClean="0">
                <a:solidFill>
                  <a:srgbClr val="1D2D4B"/>
                </a:solidFill>
              </a:rPr>
              <a:t>Entwicklung </a:t>
            </a:r>
            <a:r>
              <a:rPr lang="de-DE" sz="1400" dirty="0">
                <a:solidFill>
                  <a:srgbClr val="1D2D4B"/>
                </a:solidFill>
              </a:rPr>
              <a:t>dieser Richtlinien </a:t>
            </a:r>
            <a:r>
              <a:rPr lang="de-DE" sz="1400" dirty="0" smtClean="0">
                <a:solidFill>
                  <a:srgbClr val="1D2D4B"/>
                </a:solidFill>
              </a:rPr>
              <a:t>im Dialog </a:t>
            </a:r>
            <a:r>
              <a:rPr lang="de-DE" sz="1400" dirty="0">
                <a:solidFill>
                  <a:srgbClr val="1D2D4B"/>
                </a:solidFill>
              </a:rPr>
              <a:t>mit renommierten NGOs </a:t>
            </a:r>
            <a:endParaRPr lang="de-DE" sz="1400" dirty="0" smtClean="0">
              <a:solidFill>
                <a:srgbClr val="1D2D4B"/>
              </a:solidFill>
            </a:endParaRPr>
          </a:p>
        </p:txBody>
      </p:sp>
      <p:sp>
        <p:nvSpPr>
          <p:cNvPr id="25" name="Rechteck 24"/>
          <p:cNvSpPr/>
          <p:nvPr/>
        </p:nvSpPr>
        <p:spPr>
          <a:xfrm>
            <a:off x="176270" y="6534718"/>
            <a:ext cx="2404826" cy="246221"/>
          </a:xfrm>
          <a:prstGeom prst="rect">
            <a:avLst/>
          </a:prstGeom>
        </p:spPr>
        <p:txBody>
          <a:bodyPr wrap="none">
            <a:spAutoFit/>
          </a:bodyPr>
          <a:lstStyle/>
          <a:p>
            <a:r>
              <a:rPr lang="de-DE" sz="1000" dirty="0">
                <a:solidFill>
                  <a:srgbClr val="1D2D4B"/>
                </a:solidFill>
              </a:rPr>
              <a:t>* </a:t>
            </a:r>
            <a:r>
              <a:rPr lang="de-DE" sz="1000" dirty="0" err="1" smtClean="0">
                <a:solidFill>
                  <a:srgbClr val="1D2D4B"/>
                </a:solidFill>
              </a:rPr>
              <a:t>Principles</a:t>
            </a:r>
            <a:r>
              <a:rPr lang="de-DE" sz="1000" dirty="0" smtClean="0">
                <a:solidFill>
                  <a:srgbClr val="1D2D4B"/>
                </a:solidFill>
              </a:rPr>
              <a:t> </a:t>
            </a:r>
            <a:r>
              <a:rPr lang="de-DE" sz="1000" dirty="0" err="1">
                <a:solidFill>
                  <a:srgbClr val="1D2D4B"/>
                </a:solidFill>
              </a:rPr>
              <a:t>for</a:t>
            </a:r>
            <a:r>
              <a:rPr lang="de-DE" sz="1000" dirty="0">
                <a:solidFill>
                  <a:srgbClr val="1D2D4B"/>
                </a:solidFill>
              </a:rPr>
              <a:t> </a:t>
            </a:r>
            <a:r>
              <a:rPr lang="de-DE" sz="1000" dirty="0" err="1">
                <a:solidFill>
                  <a:srgbClr val="1D2D4B"/>
                </a:solidFill>
              </a:rPr>
              <a:t>Responsible</a:t>
            </a:r>
            <a:r>
              <a:rPr lang="de-DE" sz="1000" dirty="0">
                <a:solidFill>
                  <a:srgbClr val="1D2D4B"/>
                </a:solidFill>
              </a:rPr>
              <a:t> Investment</a:t>
            </a:r>
            <a:endParaRPr lang="de-DE" sz="1000" dirty="0"/>
          </a:p>
        </p:txBody>
      </p:sp>
    </p:spTree>
    <p:extLst>
      <p:ext uri="{BB962C8B-B14F-4D97-AF65-F5344CB8AC3E}">
        <p14:creationId xmlns:p14="http://schemas.microsoft.com/office/powerpoint/2010/main" val="3909758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ircle(in)">
                                      <p:cBhvr>
                                        <p:cTn id="7" dur="1000"/>
                                        <p:tgtEl>
                                          <p:spTgt spid="21"/>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circle(in)">
                                      <p:cBhvr>
                                        <p:cTn id="10" dur="10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circle(in)">
                                      <p:cBhvr>
                                        <p:cTn id="15" dur="1000"/>
                                        <p:tgtEl>
                                          <p:spTgt spid="23"/>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circle(in)">
                                      <p:cBhvr>
                                        <p:cTn id="20"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3" grpId="0" animBg="1"/>
      <p:bldP spid="24" grpId="0" animBg="1"/>
      <p:bldP spid="2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33</a:t>
            </a:fld>
            <a:endParaRPr lang="de-DE" dirty="0"/>
          </a:p>
        </p:txBody>
      </p:sp>
      <p:sp>
        <p:nvSpPr>
          <p:cNvPr id="4" name="Titel 3"/>
          <p:cNvSpPr>
            <a:spLocks noGrp="1"/>
          </p:cNvSpPr>
          <p:nvPr>
            <p:ph type="title"/>
          </p:nvPr>
        </p:nvSpPr>
        <p:spPr/>
        <p:txBody>
          <a:bodyPr/>
          <a:lstStyle/>
          <a:p>
            <a:r>
              <a:rPr lang="de-DE" altLang="de-DE" dirty="0" smtClean="0"/>
              <a:t>BELEGSCHAFTSPROGRAMME: UNSERE LEISTUNGSMERKMALE III</a:t>
            </a:r>
            <a:endParaRPr lang="de-DE" dirty="0"/>
          </a:p>
        </p:txBody>
      </p:sp>
      <p:sp>
        <p:nvSpPr>
          <p:cNvPr id="3" name="Textplatzhalter 2"/>
          <p:cNvSpPr>
            <a:spLocks noGrp="1"/>
          </p:cNvSpPr>
          <p:nvPr>
            <p:ph type="body" sz="half" idx="2"/>
          </p:nvPr>
        </p:nvSpPr>
        <p:spPr/>
        <p:txBody>
          <a:bodyPr/>
          <a:lstStyle/>
          <a:p>
            <a:r>
              <a:rPr lang="de-DE" dirty="0">
                <a:cs typeface="ＭＳ Ｐゴシック"/>
              </a:rPr>
              <a:t>Kompetenz (Expertenteam)</a:t>
            </a:r>
          </a:p>
          <a:p>
            <a:r>
              <a:rPr lang="de-DE" dirty="0">
                <a:cs typeface="ＭＳ Ｐゴシック"/>
              </a:rPr>
              <a:t>Unabhängigkeit (Marktvergleiche)</a:t>
            </a:r>
          </a:p>
          <a:p>
            <a:r>
              <a:rPr lang="de-DE" dirty="0">
                <a:cs typeface="ＭＳ Ｐゴシック"/>
              </a:rPr>
              <a:t>Strategieberatung (Dokumentation)</a:t>
            </a:r>
          </a:p>
          <a:p>
            <a:r>
              <a:rPr lang="de-DE" dirty="0">
                <a:cs typeface="ＭＳ Ｐゴシック"/>
              </a:rPr>
              <a:t>Umfangreiche Versicherungs- und Vorsorgekonzepte mit höchsten </a:t>
            </a:r>
            <a:r>
              <a:rPr lang="de-DE" dirty="0" smtClean="0">
                <a:cs typeface="ＭＳ Ｐゴシック"/>
              </a:rPr>
              <a:t>Bedingungsstandards </a:t>
            </a:r>
            <a:r>
              <a:rPr lang="de-DE" dirty="0">
                <a:cs typeface="ＭＳ Ｐゴシック"/>
              </a:rPr>
              <a:t>zu </a:t>
            </a:r>
            <a:r>
              <a:rPr lang="de-DE" dirty="0" smtClean="0">
                <a:cs typeface="ＭＳ Ｐゴシック"/>
              </a:rPr>
              <a:t>Top-Konditionen</a:t>
            </a:r>
          </a:p>
          <a:p>
            <a:r>
              <a:rPr lang="de-DE" dirty="0">
                <a:cs typeface="ＭＳ Ｐゴシック"/>
              </a:rPr>
              <a:t>Gestaltung von Rahmenverträgen mit stark vereinfachten Zugangswegen</a:t>
            </a:r>
          </a:p>
          <a:p>
            <a:r>
              <a:rPr lang="de-DE" dirty="0">
                <a:cs typeface="ＭＳ Ｐゴシック"/>
              </a:rPr>
              <a:t>Risikominimierung und Effizienzsteigerung durch leistungsstarke </a:t>
            </a:r>
            <a:r>
              <a:rPr lang="de-DE" dirty="0" smtClean="0">
                <a:cs typeface="ＭＳ Ｐゴシック"/>
              </a:rPr>
              <a:t>Produktlösungen </a:t>
            </a:r>
          </a:p>
          <a:p>
            <a:r>
              <a:rPr lang="de-DE" dirty="0" smtClean="0">
                <a:cs typeface="ＭＳ Ｐゴシック"/>
              </a:rPr>
              <a:t>Ganzheitliche Implementierung unter Beachtung bestehender Rahmenbedingungen und tarifvertraglicher Vorgaben</a:t>
            </a:r>
          </a:p>
          <a:p>
            <a:r>
              <a:rPr lang="de-DE" dirty="0">
                <a:cs typeface="ＭＳ Ｐゴシック"/>
              </a:rPr>
              <a:t>Intensive Betreuung und Beratung auf zwei Ebenen (</a:t>
            </a:r>
            <a:r>
              <a:rPr lang="de-DE" dirty="0" smtClean="0">
                <a:cs typeface="ＭＳ Ｐゴシック"/>
              </a:rPr>
              <a:t>Arbeitgeber und Arbeitnehmer) </a:t>
            </a:r>
            <a:endParaRPr lang="de-DE" dirty="0">
              <a:cs typeface="ＭＳ Ｐゴシック"/>
            </a:endParaRPr>
          </a:p>
          <a:p>
            <a:r>
              <a:rPr lang="de-DE" dirty="0">
                <a:cs typeface="ＭＳ Ｐゴシック"/>
              </a:rPr>
              <a:t>Interessenvertretung des Unternehmens und der Mitarbeiter auch für bestehende Versicherungs- und Vorsorgeprodukte (Maklerauftrag)</a:t>
            </a:r>
            <a:endParaRPr lang="de-DE" dirty="0" smtClean="0">
              <a:cs typeface="ＭＳ Ｐゴシック"/>
            </a:endParaRPr>
          </a:p>
          <a:p>
            <a:endParaRPr lang="de-DE" dirty="0">
              <a:cs typeface="ＭＳ Ｐゴシック"/>
            </a:endParaRPr>
          </a:p>
          <a:p>
            <a:endParaRPr lang="de-DE" dirty="0"/>
          </a:p>
        </p:txBody>
      </p:sp>
    </p:spTree>
    <p:extLst>
      <p:ext uri="{BB962C8B-B14F-4D97-AF65-F5344CB8AC3E}">
        <p14:creationId xmlns:p14="http://schemas.microsoft.com/office/powerpoint/2010/main" val="88339442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34</a:t>
            </a:fld>
            <a:endParaRPr lang="de-DE" dirty="0"/>
          </a:p>
        </p:txBody>
      </p:sp>
      <p:sp>
        <p:nvSpPr>
          <p:cNvPr id="9" name="Textplatzhalter 8"/>
          <p:cNvSpPr>
            <a:spLocks noGrp="1"/>
          </p:cNvSpPr>
          <p:nvPr>
            <p:ph type="body" sz="half" idx="2"/>
          </p:nvPr>
        </p:nvSpPr>
        <p:spPr/>
        <p:txBody>
          <a:bodyPr/>
          <a:lstStyle/>
          <a:p>
            <a:r>
              <a:rPr lang="de-DE" kern="0" dirty="0" smtClean="0"/>
              <a:t>Setzen Sie einen Termin für eine Mitarbeiterinformationsveranstaltung.</a:t>
            </a:r>
            <a:br>
              <a:rPr lang="de-DE" kern="0" dirty="0" smtClean="0"/>
            </a:br>
            <a:r>
              <a:rPr lang="de-DE" kern="0" dirty="0" smtClean="0"/>
              <a:t/>
            </a:r>
            <a:br>
              <a:rPr lang="de-DE" kern="0" dirty="0" smtClean="0"/>
            </a:br>
            <a:r>
              <a:rPr lang="de-DE" b="1" kern="0" dirty="0" smtClean="0"/>
              <a:t>Mehrwert: </a:t>
            </a:r>
            <a:r>
              <a:rPr lang="de-DE" b="1" kern="0" dirty="0" smtClean="0">
                <a:solidFill>
                  <a:srgbClr val="C60000"/>
                </a:solidFill>
              </a:rPr>
              <a:t>	</a:t>
            </a:r>
            <a:r>
              <a:rPr lang="de-DE" kern="0" dirty="0" smtClean="0"/>
              <a:t>Wir machen Ihren Mitarbeitern die bAV verständlich und </a:t>
            </a:r>
          </a:p>
          <a:p>
            <a:pPr marL="0" indent="0">
              <a:buNone/>
            </a:pPr>
            <a:r>
              <a:rPr lang="de-DE" kern="0" dirty="0" smtClean="0"/>
              <a:t>			stellen Ihre attraktive bAV-Lösung vor.</a:t>
            </a:r>
          </a:p>
          <a:p>
            <a:pPr marL="611188" lvl="1" indent="-285750">
              <a:buFont typeface="Wingdings" pitchFamily="2" charset="2"/>
              <a:buChar char="§"/>
            </a:pPr>
            <a:endParaRPr lang="de-DE" sz="2000" kern="0" dirty="0" smtClean="0">
              <a:solidFill>
                <a:srgbClr val="1D2D4B"/>
              </a:solidFill>
              <a:latin typeface="Arial" panose="020B0604020202020204" pitchFamily="34" charset="0"/>
              <a:cs typeface="Arial" panose="020B0604020202020204" pitchFamily="34" charset="0"/>
            </a:endParaRPr>
          </a:p>
          <a:p>
            <a:pPr marL="285750" lvl="1" indent="-285750">
              <a:buFont typeface="Wingdings" pitchFamily="2" charset="2"/>
              <a:buChar char="§"/>
              <a:tabLst>
                <a:tab pos="2147888" algn="l"/>
              </a:tabLst>
            </a:pPr>
            <a:r>
              <a:rPr lang="de-DE" sz="2000" kern="0" dirty="0" smtClean="0">
                <a:solidFill>
                  <a:srgbClr val="1D2D4B"/>
                </a:solidFill>
                <a:latin typeface="Arial" panose="020B0604020202020204" pitchFamily="34" charset="0"/>
                <a:cs typeface="Arial" panose="020B0604020202020204" pitchFamily="34" charset="0"/>
              </a:rPr>
              <a:t> Planen Sie unsere individuellen Einzelgespräche mit Ihren Mitarbeitern. </a:t>
            </a:r>
          </a:p>
          <a:p>
            <a:pPr marL="0" lvl="1" indent="0">
              <a:buNone/>
              <a:tabLst>
                <a:tab pos="2147888" algn="l"/>
              </a:tabLst>
            </a:pPr>
            <a:r>
              <a:rPr lang="de-DE" sz="2000" kern="0" dirty="0">
                <a:latin typeface="Arial" panose="020B0604020202020204" pitchFamily="34" charset="0"/>
                <a:cs typeface="Arial" panose="020B0604020202020204" pitchFamily="34" charset="0"/>
              </a:rPr>
              <a:t>	</a:t>
            </a:r>
            <a:r>
              <a:rPr lang="de-DE" sz="2000" kern="0" dirty="0" smtClean="0">
                <a:solidFill>
                  <a:srgbClr val="1D2D4B"/>
                </a:solidFill>
                <a:latin typeface="Arial" panose="020B0604020202020204" pitchFamily="34" charset="0"/>
                <a:cs typeface="Arial" panose="020B0604020202020204" pitchFamily="34" charset="0"/>
              </a:rPr>
              <a:t>(persönlich, telefonisch oder digital)</a:t>
            </a:r>
            <a:br>
              <a:rPr lang="de-DE" sz="2000" kern="0" dirty="0" smtClean="0">
                <a:solidFill>
                  <a:srgbClr val="1D2D4B"/>
                </a:solidFill>
                <a:latin typeface="Arial" panose="020B0604020202020204" pitchFamily="34" charset="0"/>
                <a:cs typeface="Arial" panose="020B0604020202020204" pitchFamily="34" charset="0"/>
              </a:rPr>
            </a:br>
            <a:r>
              <a:rPr lang="de-DE" sz="2400" kern="0" dirty="0" smtClean="0">
                <a:solidFill>
                  <a:srgbClr val="1D2D4B"/>
                </a:solidFill>
                <a:latin typeface="Arial" panose="020B0604020202020204" pitchFamily="34" charset="0"/>
                <a:cs typeface="Arial" panose="020B0604020202020204" pitchFamily="34" charset="0"/>
              </a:rPr>
              <a:t/>
            </a:r>
            <a:br>
              <a:rPr lang="de-DE" sz="2400" kern="0" dirty="0" smtClean="0">
                <a:solidFill>
                  <a:srgbClr val="1D2D4B"/>
                </a:solidFill>
                <a:latin typeface="Arial" panose="020B0604020202020204" pitchFamily="34" charset="0"/>
                <a:cs typeface="Arial" panose="020B0604020202020204" pitchFamily="34" charset="0"/>
              </a:rPr>
            </a:br>
            <a:r>
              <a:rPr lang="de-DE" sz="2400" b="1" kern="0" dirty="0" smtClean="0">
                <a:latin typeface="Arial" panose="020B0604020202020204" pitchFamily="34" charset="0"/>
                <a:cs typeface="Arial" panose="020B0604020202020204" pitchFamily="34" charset="0"/>
              </a:rPr>
              <a:t>    </a:t>
            </a:r>
            <a:r>
              <a:rPr lang="de-DE" sz="2000" b="1" kern="0" dirty="0" smtClean="0">
                <a:latin typeface="Arial" panose="020B0604020202020204" pitchFamily="34" charset="0"/>
                <a:cs typeface="Arial" panose="020B0604020202020204" pitchFamily="34" charset="0"/>
              </a:rPr>
              <a:t>Mehrwert:</a:t>
            </a:r>
            <a:r>
              <a:rPr lang="de-DE" sz="2000" b="1" kern="0" dirty="0" smtClean="0">
                <a:solidFill>
                  <a:srgbClr val="C60000"/>
                </a:solidFill>
                <a:latin typeface="Arial" panose="020B0604020202020204" pitchFamily="34" charset="0"/>
                <a:cs typeface="Arial" panose="020B0604020202020204" pitchFamily="34" charset="0"/>
              </a:rPr>
              <a:t>	</a:t>
            </a:r>
            <a:r>
              <a:rPr lang="de-DE" sz="2000" kern="0" dirty="0" smtClean="0">
                <a:solidFill>
                  <a:srgbClr val="1D2D4B"/>
                </a:solidFill>
                <a:latin typeface="Arial" panose="020B0604020202020204" pitchFamily="34" charset="0"/>
                <a:cs typeface="Arial" panose="020B0604020202020204" pitchFamily="34" charset="0"/>
              </a:rPr>
              <a:t>Informationen an Ihre Mitarbeiter werden richtig dokumentiert und Ihre </a:t>
            </a:r>
            <a:r>
              <a:rPr lang="de-DE" sz="2000" dirty="0">
                <a:solidFill>
                  <a:srgbClr val="137C9B"/>
                </a:solidFill>
              </a:rPr>
              <a:t>	</a:t>
            </a:r>
            <a:r>
              <a:rPr lang="de-DE" sz="2000" kern="0" dirty="0">
                <a:latin typeface="Arial" panose="020B0604020202020204" pitchFamily="34" charset="0"/>
                <a:cs typeface="Arial" panose="020B0604020202020204" pitchFamily="34" charset="0"/>
              </a:rPr>
              <a:t>Arbe</a:t>
            </a:r>
            <a:r>
              <a:rPr lang="de-DE" sz="2000" kern="0" dirty="0" smtClean="0">
                <a:solidFill>
                  <a:srgbClr val="1D2D4B"/>
                </a:solidFill>
                <a:latin typeface="Arial" panose="020B0604020202020204" pitchFamily="34" charset="0"/>
                <a:cs typeface="Arial" panose="020B0604020202020204" pitchFamily="34" charset="0"/>
              </a:rPr>
              <a:t>itnehmer werden durch Ihre bAV-Lösung gut versorgt.</a:t>
            </a:r>
            <a:endParaRPr lang="de-DE" sz="2000" kern="0" dirty="0">
              <a:solidFill>
                <a:srgbClr val="1D2D4B"/>
              </a:solidFill>
              <a:latin typeface="Arial" panose="020B0604020202020204" pitchFamily="34" charset="0"/>
              <a:cs typeface="Arial" panose="020B0604020202020204" pitchFamily="34" charset="0"/>
            </a:endParaRPr>
          </a:p>
        </p:txBody>
      </p:sp>
      <p:sp>
        <p:nvSpPr>
          <p:cNvPr id="8" name="Titel 4"/>
          <p:cNvSpPr>
            <a:spLocks noGrp="1"/>
          </p:cNvSpPr>
          <p:nvPr>
            <p:ph type="title"/>
          </p:nvPr>
        </p:nvSpPr>
        <p:spPr>
          <a:xfrm>
            <a:off x="365475" y="205347"/>
            <a:ext cx="10270775" cy="1325563"/>
          </a:xfrm>
        </p:spPr>
        <p:txBody>
          <a:bodyPr/>
          <a:lstStyle/>
          <a:p>
            <a:r>
              <a:rPr lang="de-DE" altLang="de-DE" dirty="0" smtClean="0"/>
              <a:t>IHRE Entscheidungen:</a:t>
            </a:r>
            <a:br>
              <a:rPr lang="de-DE" altLang="de-DE" dirty="0" smtClean="0"/>
            </a:br>
            <a:r>
              <a:rPr lang="de-DE" altLang="de-DE" dirty="0" smtClean="0"/>
              <a:t>machen Sie die nächsten Schritte in Sachen </a:t>
            </a:r>
            <a:r>
              <a:rPr lang="de-DE" altLang="de-DE" kern="0" cap="none" dirty="0" smtClean="0"/>
              <a:t>b</a:t>
            </a:r>
            <a:r>
              <a:rPr lang="de-DE" kern="0" dirty="0" smtClean="0"/>
              <a:t>AV</a:t>
            </a:r>
            <a:endParaRPr lang="de-DE" dirty="0"/>
          </a:p>
        </p:txBody>
      </p:sp>
      <p:sp>
        <p:nvSpPr>
          <p:cNvPr id="12" name="Textplatzhalter 20"/>
          <p:cNvSpPr txBox="1">
            <a:spLocks/>
          </p:cNvSpPr>
          <p:nvPr/>
        </p:nvSpPr>
        <p:spPr>
          <a:xfrm>
            <a:off x="457200" y="5523759"/>
            <a:ext cx="11255375" cy="1078971"/>
          </a:xfrm>
          <a:prstGeom prst="rect">
            <a:avLst/>
          </a:prstGeom>
        </p:spPr>
        <p:txBody>
          <a:bodyPr lIns="0" tIns="0" rIns="0" bIns="0"/>
          <a:lstStyle>
            <a:lvl1pPr marL="342900" indent="-342900" algn="l" rtl="0" eaLnBrk="0" fontAlgn="base" hangingPunct="0">
              <a:spcBef>
                <a:spcPct val="20000"/>
              </a:spcBef>
              <a:spcAft>
                <a:spcPct val="0"/>
              </a:spcAft>
              <a:defRPr sz="2400">
                <a:solidFill>
                  <a:srgbClr val="1D2D4B"/>
                </a:solidFill>
                <a:latin typeface="+mn-lt"/>
                <a:ea typeface="+mn-ea"/>
                <a:cs typeface="ＭＳ Ｐゴシック"/>
              </a:defRPr>
            </a:lvl1pPr>
            <a:lvl2pPr marL="742950" indent="-285750" algn="l" rtl="0" eaLnBrk="0" fontAlgn="base" hangingPunct="0">
              <a:spcBef>
                <a:spcPct val="20000"/>
              </a:spcBef>
              <a:spcAft>
                <a:spcPct val="0"/>
              </a:spcAft>
              <a:buFont typeface="Wingdings" pitchFamily="2" charset="2"/>
              <a:buChar char="§"/>
              <a:defRPr sz="2200">
                <a:solidFill>
                  <a:srgbClr val="1D2D4B"/>
                </a:solidFill>
                <a:latin typeface="+mn-lt"/>
                <a:ea typeface="+mn-ea"/>
                <a:cs typeface="ＭＳ Ｐゴシック"/>
              </a:defRPr>
            </a:lvl2pPr>
            <a:lvl3pPr marL="1143000" indent="-228600" algn="l" rtl="0" eaLnBrk="0" fontAlgn="base" hangingPunct="0">
              <a:spcBef>
                <a:spcPct val="20000"/>
              </a:spcBef>
              <a:spcAft>
                <a:spcPct val="0"/>
              </a:spcAft>
              <a:buFont typeface="Wingdings" pitchFamily="2" charset="2"/>
              <a:buChar char="§"/>
              <a:defRPr sz="2000">
                <a:solidFill>
                  <a:srgbClr val="1D2D4B"/>
                </a:solidFill>
                <a:latin typeface="+mn-lt"/>
                <a:ea typeface="+mn-ea"/>
                <a:cs typeface="ＭＳ Ｐゴシック"/>
              </a:defRPr>
            </a:lvl3pPr>
            <a:lvl4pPr marL="1600200" indent="-228600" algn="l" rtl="0" eaLnBrk="0" fontAlgn="base" hangingPunct="0">
              <a:spcBef>
                <a:spcPct val="20000"/>
              </a:spcBef>
              <a:spcAft>
                <a:spcPct val="0"/>
              </a:spcAft>
              <a:buFont typeface="Wingdings" pitchFamily="2" charset="2"/>
              <a:buChar char="§"/>
              <a:defRPr>
                <a:solidFill>
                  <a:srgbClr val="1D2D4B"/>
                </a:solidFill>
                <a:latin typeface="+mn-lt"/>
                <a:ea typeface="+mn-ea"/>
                <a:cs typeface="ＭＳ Ｐゴシック"/>
              </a:defRPr>
            </a:lvl4pPr>
            <a:lvl5pPr marL="2057400" indent="-228600" algn="l" rtl="0" eaLnBrk="0" fontAlgn="base" hangingPunct="0">
              <a:spcBef>
                <a:spcPct val="20000"/>
              </a:spcBef>
              <a:spcAft>
                <a:spcPct val="0"/>
              </a:spcAft>
              <a:buFont typeface="Wingdings" pitchFamily="2" charset="2"/>
              <a:buChar char="§"/>
              <a:defRPr sz="1600">
                <a:solidFill>
                  <a:srgbClr val="1D2D4B"/>
                </a:solidFill>
                <a:latin typeface="+mn-lt"/>
                <a:ea typeface="+mn-ea"/>
                <a:cs typeface="ＭＳ Ｐゴシック"/>
              </a:defRPr>
            </a:lvl5pPr>
            <a:lvl6pPr marL="2514600" indent="-228600" algn="l" rtl="0" fontAlgn="base">
              <a:spcBef>
                <a:spcPct val="20000"/>
              </a:spcBef>
              <a:spcAft>
                <a:spcPct val="0"/>
              </a:spcAft>
              <a:buFont typeface="Wingdings" pitchFamily="2" charset="2"/>
              <a:buChar char="§"/>
              <a:defRPr sz="1600">
                <a:solidFill>
                  <a:srgbClr val="1D2D4B"/>
                </a:solidFill>
                <a:latin typeface="+mn-lt"/>
                <a:ea typeface="+mn-ea"/>
              </a:defRPr>
            </a:lvl6pPr>
            <a:lvl7pPr marL="2971800" indent="-228600" algn="l" rtl="0" fontAlgn="base">
              <a:spcBef>
                <a:spcPct val="20000"/>
              </a:spcBef>
              <a:spcAft>
                <a:spcPct val="0"/>
              </a:spcAft>
              <a:buFont typeface="Wingdings" pitchFamily="2" charset="2"/>
              <a:buChar char="§"/>
              <a:defRPr sz="1600">
                <a:solidFill>
                  <a:srgbClr val="1D2D4B"/>
                </a:solidFill>
                <a:latin typeface="+mn-lt"/>
                <a:ea typeface="+mn-ea"/>
              </a:defRPr>
            </a:lvl7pPr>
            <a:lvl8pPr marL="3429000" indent="-228600" algn="l" rtl="0" fontAlgn="base">
              <a:spcBef>
                <a:spcPct val="20000"/>
              </a:spcBef>
              <a:spcAft>
                <a:spcPct val="0"/>
              </a:spcAft>
              <a:buFont typeface="Wingdings" pitchFamily="2" charset="2"/>
              <a:buChar char="§"/>
              <a:defRPr sz="1600">
                <a:solidFill>
                  <a:srgbClr val="1D2D4B"/>
                </a:solidFill>
                <a:latin typeface="+mn-lt"/>
                <a:ea typeface="+mn-ea"/>
              </a:defRPr>
            </a:lvl8pPr>
            <a:lvl9pPr marL="3886200" indent="-228600" algn="l" rtl="0" fontAlgn="base">
              <a:spcBef>
                <a:spcPct val="20000"/>
              </a:spcBef>
              <a:spcAft>
                <a:spcPct val="0"/>
              </a:spcAft>
              <a:buFont typeface="Wingdings" pitchFamily="2" charset="2"/>
              <a:buChar char="§"/>
              <a:defRPr sz="1600">
                <a:solidFill>
                  <a:srgbClr val="1D2D4B"/>
                </a:solidFill>
                <a:latin typeface="+mn-lt"/>
                <a:ea typeface="+mn-ea"/>
              </a:defRPr>
            </a:lvl9pPr>
          </a:lstStyle>
          <a:p>
            <a:pPr marL="0" indent="0" defTabSz="457200">
              <a:spcBef>
                <a:spcPts val="0"/>
              </a:spcBef>
              <a:spcAft>
                <a:spcPts val="0"/>
              </a:spcAft>
            </a:pPr>
            <a:r>
              <a:rPr lang="de-DE" dirty="0" smtClean="0">
                <a:solidFill>
                  <a:srgbClr val="137C9B"/>
                </a:solidFill>
                <a:cs typeface="+mn-cs"/>
              </a:rPr>
              <a:t>Um </a:t>
            </a:r>
            <a:r>
              <a:rPr lang="de-DE" dirty="0">
                <a:solidFill>
                  <a:srgbClr val="137C9B"/>
                </a:solidFill>
                <a:cs typeface="+mn-cs"/>
              </a:rPr>
              <a:t>Ihre Belegschaft für die bAV zu gewinnen, sorgen wir dafür, </a:t>
            </a:r>
            <a:r>
              <a:rPr lang="de-DE" dirty="0" smtClean="0">
                <a:solidFill>
                  <a:srgbClr val="137C9B"/>
                </a:solidFill>
                <a:cs typeface="+mn-cs"/>
              </a:rPr>
              <a:t>dass Ihre </a:t>
            </a:r>
            <a:r>
              <a:rPr lang="de-DE" dirty="0">
                <a:solidFill>
                  <a:srgbClr val="137C9B"/>
                </a:solidFill>
                <a:cs typeface="+mn-cs"/>
              </a:rPr>
              <a:t>bAV-Lösung als die Richtige </a:t>
            </a:r>
            <a:r>
              <a:rPr lang="de-DE" dirty="0" smtClean="0">
                <a:solidFill>
                  <a:srgbClr val="137C9B"/>
                </a:solidFill>
                <a:cs typeface="+mn-cs"/>
              </a:rPr>
              <a:t>erkannt </a:t>
            </a:r>
            <a:r>
              <a:rPr lang="de-DE" dirty="0">
                <a:solidFill>
                  <a:srgbClr val="137C9B"/>
                </a:solidFill>
                <a:cs typeface="+mn-cs"/>
              </a:rPr>
              <a:t>und </a:t>
            </a:r>
            <a:r>
              <a:rPr lang="de-DE" dirty="0" smtClean="0">
                <a:solidFill>
                  <a:srgbClr val="137C9B"/>
                </a:solidFill>
                <a:cs typeface="+mn-cs"/>
              </a:rPr>
              <a:t>verstanden wird.</a:t>
            </a:r>
            <a:endParaRPr lang="de-DE" dirty="0">
              <a:solidFill>
                <a:srgbClr val="137C9B"/>
              </a:solidFill>
              <a:cs typeface="+mn-cs"/>
            </a:endParaRPr>
          </a:p>
          <a:p>
            <a:pPr marL="0" indent="0" algn="ctr" defTabSz="457200">
              <a:spcBef>
                <a:spcPts val="0"/>
              </a:spcBef>
              <a:spcAft>
                <a:spcPts val="0"/>
              </a:spcAft>
            </a:pPr>
            <a:endParaRPr lang="de-DE" kern="0" dirty="0">
              <a:solidFill>
                <a:schemeClr val="accent1"/>
              </a:solidFill>
            </a:endParaRPr>
          </a:p>
        </p:txBody>
      </p:sp>
    </p:spTree>
    <p:extLst>
      <p:ext uri="{BB962C8B-B14F-4D97-AF65-F5344CB8AC3E}">
        <p14:creationId xmlns:p14="http://schemas.microsoft.com/office/powerpoint/2010/main" val="62795606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35</a:t>
            </a:fld>
            <a:endParaRPr lang="de-DE" dirty="0"/>
          </a:p>
        </p:txBody>
      </p:sp>
      <p:sp>
        <p:nvSpPr>
          <p:cNvPr id="5" name="Titel 4"/>
          <p:cNvSpPr>
            <a:spLocks noGrp="1"/>
          </p:cNvSpPr>
          <p:nvPr>
            <p:ph type="title"/>
          </p:nvPr>
        </p:nvSpPr>
        <p:spPr/>
        <p:txBody>
          <a:bodyPr/>
          <a:lstStyle/>
          <a:p>
            <a:r>
              <a:rPr lang="de-DE" dirty="0" smtClean="0"/>
              <a:t>ANFORDERUNGSPROFIL AN DEN VERSORGUNGSTRÄGER</a:t>
            </a:r>
            <a:endParaRPr lang="de-DE" dirty="0"/>
          </a:p>
        </p:txBody>
      </p:sp>
      <p:sp>
        <p:nvSpPr>
          <p:cNvPr id="9" name="Textplatzhalter 8"/>
          <p:cNvSpPr>
            <a:spLocks noGrp="1"/>
          </p:cNvSpPr>
          <p:nvPr>
            <p:ph type="body" sz="half" idx="2"/>
          </p:nvPr>
        </p:nvSpPr>
        <p:spPr/>
        <p:txBody>
          <a:bodyPr/>
          <a:lstStyle/>
          <a:p>
            <a:r>
              <a:rPr lang="de-DE" dirty="0">
                <a:solidFill>
                  <a:srgbClr val="1D284B"/>
                </a:solidFill>
              </a:rPr>
              <a:t>Erstklassige Bilanzkennziffern und Performance</a:t>
            </a:r>
          </a:p>
          <a:p>
            <a:r>
              <a:rPr lang="de-DE" dirty="0">
                <a:solidFill>
                  <a:srgbClr val="1D284B"/>
                </a:solidFill>
              </a:rPr>
              <a:t>Anlageerfolg (nachhaltig überdurchschnittliche Überschussbeteiligung)</a:t>
            </a:r>
          </a:p>
          <a:p>
            <a:r>
              <a:rPr lang="de-DE" dirty="0">
                <a:solidFill>
                  <a:srgbClr val="1D284B"/>
                </a:solidFill>
              </a:rPr>
              <a:t>Option Fondsanlage | Wertsicherungsgarantie | </a:t>
            </a:r>
            <a:r>
              <a:rPr lang="de-DE" dirty="0" smtClean="0">
                <a:solidFill>
                  <a:srgbClr val="1D284B"/>
                </a:solidFill>
              </a:rPr>
              <a:t>index- oder kapitalmarktorientierte </a:t>
            </a:r>
            <a:r>
              <a:rPr lang="de-DE" dirty="0">
                <a:solidFill>
                  <a:srgbClr val="1D284B"/>
                </a:solidFill>
              </a:rPr>
              <a:t>Varianten</a:t>
            </a:r>
          </a:p>
          <a:p>
            <a:r>
              <a:rPr lang="de-DE" dirty="0">
                <a:solidFill>
                  <a:srgbClr val="1D284B"/>
                </a:solidFill>
              </a:rPr>
              <a:t>Kostenreduzierung durch Gruppenkonditionen </a:t>
            </a:r>
          </a:p>
          <a:p>
            <a:r>
              <a:rPr lang="de-DE" dirty="0">
                <a:solidFill>
                  <a:srgbClr val="1D284B"/>
                </a:solidFill>
              </a:rPr>
              <a:t>Beitragsorientierte Leistungszusagen </a:t>
            </a:r>
          </a:p>
          <a:p>
            <a:r>
              <a:rPr lang="de-DE" dirty="0">
                <a:solidFill>
                  <a:srgbClr val="1D284B"/>
                </a:solidFill>
              </a:rPr>
              <a:t>Todesfallkapital in der Anwartschaft</a:t>
            </a:r>
          </a:p>
          <a:p>
            <a:r>
              <a:rPr lang="de-DE" dirty="0">
                <a:solidFill>
                  <a:srgbClr val="1D284B"/>
                </a:solidFill>
              </a:rPr>
              <a:t>Restkapitalabfindung bei Tod in der Leistungsphase </a:t>
            </a:r>
          </a:p>
          <a:p>
            <a:r>
              <a:rPr lang="de-DE" dirty="0">
                <a:solidFill>
                  <a:srgbClr val="1D284B"/>
                </a:solidFill>
              </a:rPr>
              <a:t>Zuzahlungs- und Aussetzungsoptionen | erweiterte Kapitaloptionen</a:t>
            </a:r>
          </a:p>
          <a:p>
            <a:r>
              <a:rPr lang="de-DE" dirty="0">
                <a:solidFill>
                  <a:srgbClr val="1D284B"/>
                </a:solidFill>
              </a:rPr>
              <a:t>Portabilitätsabwicklung | Anwartschaftsverwaltung</a:t>
            </a:r>
          </a:p>
          <a:p>
            <a:r>
              <a:rPr lang="de-DE" dirty="0">
                <a:solidFill>
                  <a:srgbClr val="1D284B"/>
                </a:solidFill>
              </a:rPr>
              <a:t>Dynamische Renten</a:t>
            </a:r>
          </a:p>
          <a:p>
            <a:r>
              <a:rPr lang="de-DE" dirty="0" smtClean="0">
                <a:solidFill>
                  <a:srgbClr val="1D284B"/>
                </a:solidFill>
              </a:rPr>
              <a:t>Einkommensvorsorge </a:t>
            </a:r>
            <a:r>
              <a:rPr lang="de-DE" dirty="0">
                <a:solidFill>
                  <a:srgbClr val="1D284B"/>
                </a:solidFill>
              </a:rPr>
              <a:t>mit Top-Bedingungen und vereinfachten </a:t>
            </a:r>
            <a:r>
              <a:rPr lang="de-DE" dirty="0" smtClean="0">
                <a:solidFill>
                  <a:srgbClr val="1D284B"/>
                </a:solidFill>
              </a:rPr>
              <a:t>Zugangsvoraussetzungen</a:t>
            </a:r>
          </a:p>
          <a:p>
            <a:r>
              <a:rPr lang="de-DE" dirty="0" smtClean="0"/>
              <a:t>Nachhaltigkeitsstrategie</a:t>
            </a:r>
            <a:endParaRPr lang="de-DE" dirty="0"/>
          </a:p>
        </p:txBody>
      </p:sp>
      <p:pic>
        <p:nvPicPr>
          <p:cNvPr id="6" name="Grafik 5"/>
          <p:cNvPicPr>
            <a:picLocks noChangeAspect="1"/>
          </p:cNvPicPr>
          <p:nvPr/>
        </p:nvPicPr>
        <p:blipFill>
          <a:blip r:embed="rId2"/>
          <a:stretch>
            <a:fillRect/>
          </a:stretch>
        </p:blipFill>
        <p:spPr>
          <a:xfrm>
            <a:off x="3620856" y="6134673"/>
            <a:ext cx="460639" cy="462977"/>
          </a:xfrm>
          <a:prstGeom prst="rect">
            <a:avLst/>
          </a:prstGeom>
        </p:spPr>
      </p:pic>
    </p:spTree>
    <p:extLst>
      <p:ext uri="{BB962C8B-B14F-4D97-AF65-F5344CB8AC3E}">
        <p14:creationId xmlns:p14="http://schemas.microsoft.com/office/powerpoint/2010/main" val="14274978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36</a:t>
            </a:fld>
            <a:endParaRPr lang="de-DE" dirty="0"/>
          </a:p>
        </p:txBody>
      </p:sp>
      <p:sp>
        <p:nvSpPr>
          <p:cNvPr id="9" name="Textplatzhalter 8"/>
          <p:cNvSpPr>
            <a:spLocks noGrp="1"/>
          </p:cNvSpPr>
          <p:nvPr>
            <p:ph type="body" sz="half" idx="2"/>
          </p:nvPr>
        </p:nvSpPr>
        <p:spPr/>
        <p:txBody>
          <a:bodyPr/>
          <a:lstStyle/>
          <a:p>
            <a:pPr lvl="0" fontAlgn="base">
              <a:spcAft>
                <a:spcPct val="0"/>
              </a:spcAft>
              <a:defRPr/>
            </a:pPr>
            <a:r>
              <a:rPr lang="de-DE" dirty="0">
                <a:solidFill>
                  <a:srgbClr val="1D284B"/>
                </a:solidFill>
              </a:rPr>
              <a:t>Detailbesprechung und Erläuterung der Gestaltungsoptionen sowie steuerlicher und rechtlicher Hintergründe</a:t>
            </a:r>
          </a:p>
          <a:p>
            <a:pPr lvl="0" fontAlgn="base">
              <a:spcAft>
                <a:spcPct val="0"/>
              </a:spcAft>
              <a:defRPr/>
            </a:pPr>
            <a:r>
              <a:rPr lang="de-DE" dirty="0">
                <a:solidFill>
                  <a:srgbClr val="1D284B"/>
                </a:solidFill>
              </a:rPr>
              <a:t>Festlegung eines Budgets (AG-Zuschussmodell) für die einzuführende Mitarbeiter- und  Führungskräfteversorgung </a:t>
            </a:r>
          </a:p>
          <a:p>
            <a:pPr lvl="0" fontAlgn="base">
              <a:spcAft>
                <a:spcPct val="0"/>
              </a:spcAft>
              <a:defRPr/>
            </a:pPr>
            <a:r>
              <a:rPr lang="de-DE" dirty="0">
                <a:solidFill>
                  <a:srgbClr val="1D284B"/>
                </a:solidFill>
              </a:rPr>
              <a:t>Ausgestaltung der Versorgungsordnung</a:t>
            </a:r>
          </a:p>
          <a:p>
            <a:pPr fontAlgn="base">
              <a:spcAft>
                <a:spcPct val="0"/>
              </a:spcAft>
              <a:defRPr/>
            </a:pPr>
            <a:r>
              <a:rPr lang="de-DE" dirty="0">
                <a:solidFill>
                  <a:srgbClr val="1D284B"/>
                </a:solidFill>
              </a:rPr>
              <a:t>Entscheidungsfindung </a:t>
            </a:r>
            <a:r>
              <a:rPr lang="de-DE" dirty="0" smtClean="0">
                <a:solidFill>
                  <a:srgbClr val="1D284B"/>
                </a:solidFill>
              </a:rPr>
              <a:t>ausgewählter </a:t>
            </a:r>
            <a:r>
              <a:rPr lang="de-DE" dirty="0">
                <a:solidFill>
                  <a:srgbClr val="1D284B"/>
                </a:solidFill>
              </a:rPr>
              <a:t>Versorgungsträger nach definiertem Anforderungsprofil </a:t>
            </a:r>
            <a:r>
              <a:rPr lang="de-DE" dirty="0" smtClean="0">
                <a:solidFill>
                  <a:srgbClr val="1D284B"/>
                </a:solidFill>
              </a:rPr>
              <a:t/>
            </a:r>
            <a:br>
              <a:rPr lang="de-DE" dirty="0" smtClean="0">
                <a:solidFill>
                  <a:srgbClr val="1D284B"/>
                </a:solidFill>
              </a:rPr>
            </a:br>
            <a:r>
              <a:rPr lang="de-DE" dirty="0" smtClean="0">
                <a:solidFill>
                  <a:srgbClr val="1D284B"/>
                </a:solidFill>
              </a:rPr>
              <a:t>und </a:t>
            </a:r>
            <a:r>
              <a:rPr lang="de-DE" dirty="0">
                <a:solidFill>
                  <a:srgbClr val="1D284B"/>
                </a:solidFill>
              </a:rPr>
              <a:t>Marktausschreibung</a:t>
            </a:r>
          </a:p>
          <a:p>
            <a:pPr fontAlgn="base">
              <a:spcAft>
                <a:spcPct val="0"/>
              </a:spcAft>
              <a:defRPr/>
            </a:pPr>
            <a:r>
              <a:rPr lang="de-DE" dirty="0">
                <a:solidFill>
                  <a:srgbClr val="1D284B"/>
                </a:solidFill>
              </a:rPr>
              <a:t>Festlegung der Versorgungsordnung und des Dienstleistungsumfangs </a:t>
            </a:r>
          </a:p>
          <a:p>
            <a:pPr fontAlgn="base">
              <a:spcAft>
                <a:spcPct val="0"/>
              </a:spcAft>
              <a:defRPr/>
            </a:pPr>
            <a:r>
              <a:rPr lang="de-DE" dirty="0">
                <a:solidFill>
                  <a:srgbClr val="1D284B"/>
                </a:solidFill>
              </a:rPr>
              <a:t>Einrichtung und Start der festgelegten </a:t>
            </a:r>
            <a:r>
              <a:rPr lang="de-DE" dirty="0" smtClean="0">
                <a:solidFill>
                  <a:srgbClr val="1D284B"/>
                </a:solidFill>
              </a:rPr>
              <a:t>Mitarbeiterkommunikationsstrategie, die </a:t>
            </a:r>
            <a:r>
              <a:rPr lang="de-DE" dirty="0">
                <a:solidFill>
                  <a:srgbClr val="1D284B"/>
                </a:solidFill>
              </a:rPr>
              <a:t>spezifische Mitarbeitergruppen berücksichtigt (Timing und Rollout</a:t>
            </a:r>
            <a:r>
              <a:rPr lang="de-DE" dirty="0" smtClean="0">
                <a:solidFill>
                  <a:srgbClr val="1D284B"/>
                </a:solidFill>
              </a:rPr>
              <a:t>)</a:t>
            </a:r>
            <a:endParaRPr lang="de-DE" dirty="0">
              <a:solidFill>
                <a:srgbClr val="1D284B"/>
              </a:solidFill>
            </a:endParaRPr>
          </a:p>
          <a:p>
            <a:pPr fontAlgn="base">
              <a:spcAft>
                <a:spcPct val="0"/>
              </a:spcAft>
              <a:defRPr/>
            </a:pPr>
            <a:r>
              <a:rPr lang="de-DE" dirty="0">
                <a:solidFill>
                  <a:srgbClr val="1D284B"/>
                </a:solidFill>
              </a:rPr>
              <a:t>Abstimmung mit HR (Personalabteilung) zur </a:t>
            </a:r>
            <a:r>
              <a:rPr lang="de-DE" dirty="0" smtClean="0">
                <a:solidFill>
                  <a:srgbClr val="1D284B"/>
                </a:solidFill>
              </a:rPr>
              <a:t>Administration und der digitalen Prozesse</a:t>
            </a:r>
            <a:endParaRPr lang="de-DE" dirty="0">
              <a:solidFill>
                <a:srgbClr val="1D284B"/>
              </a:solidFill>
            </a:endParaRPr>
          </a:p>
          <a:p>
            <a:pPr fontAlgn="base">
              <a:spcAft>
                <a:spcPct val="0"/>
              </a:spcAft>
              <a:defRPr/>
            </a:pPr>
            <a:r>
              <a:rPr lang="de-DE" dirty="0">
                <a:solidFill>
                  <a:srgbClr val="1D284B"/>
                </a:solidFill>
              </a:rPr>
              <a:t>Laufende Begleitung der Prozesse und der Kommunikation für das Unternehmen und die Mitarbeiter</a:t>
            </a:r>
          </a:p>
          <a:p>
            <a:pPr marL="0" indent="0">
              <a:buNone/>
            </a:pPr>
            <a:endParaRPr lang="de-DE" dirty="0">
              <a:solidFill>
                <a:srgbClr val="1D284B"/>
              </a:solidFill>
            </a:endParaRPr>
          </a:p>
        </p:txBody>
      </p:sp>
      <p:sp>
        <p:nvSpPr>
          <p:cNvPr id="5" name="Titel 4"/>
          <p:cNvSpPr>
            <a:spLocks noGrp="1"/>
          </p:cNvSpPr>
          <p:nvPr>
            <p:ph type="title"/>
          </p:nvPr>
        </p:nvSpPr>
        <p:spPr/>
        <p:txBody>
          <a:bodyPr/>
          <a:lstStyle/>
          <a:p>
            <a:r>
              <a:rPr lang="de-DE" dirty="0" smtClean="0"/>
              <a:t>DIE NÄCHSTEN SCHRITTE: </a:t>
            </a:r>
            <a:br>
              <a:rPr lang="de-DE" dirty="0" smtClean="0"/>
            </a:br>
            <a:r>
              <a:rPr lang="de-DE" dirty="0" smtClean="0"/>
              <a:t>PROJEKTGESTALTUNG UND UMSETZUNGSSTRATEGIE</a:t>
            </a:r>
            <a:endParaRPr lang="de-DE" dirty="0"/>
          </a:p>
        </p:txBody>
      </p:sp>
    </p:spTree>
    <p:extLst>
      <p:ext uri="{BB962C8B-B14F-4D97-AF65-F5344CB8AC3E}">
        <p14:creationId xmlns:p14="http://schemas.microsoft.com/office/powerpoint/2010/main" val="183131037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37</a:t>
            </a:fld>
            <a:endParaRPr lang="de-DE" dirty="0"/>
          </a:p>
        </p:txBody>
      </p:sp>
      <p:sp>
        <p:nvSpPr>
          <p:cNvPr id="6" name="Titel 5"/>
          <p:cNvSpPr>
            <a:spLocks noGrp="1"/>
          </p:cNvSpPr>
          <p:nvPr>
            <p:ph type="title"/>
          </p:nvPr>
        </p:nvSpPr>
        <p:spPr/>
        <p:txBody>
          <a:bodyPr/>
          <a:lstStyle/>
          <a:p>
            <a:r>
              <a:rPr lang="de-DE" dirty="0" smtClean="0"/>
              <a:t>GANZHEITLICHE KOMMUNIKATION</a:t>
            </a:r>
            <a:endParaRPr lang="de-DE" dirty="0"/>
          </a:p>
        </p:txBody>
      </p:sp>
      <p:pic>
        <p:nvPicPr>
          <p:cNvPr id="3" name="Grafi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9425" y="2040165"/>
            <a:ext cx="10672638" cy="3601358"/>
          </a:xfrm>
          <a:prstGeom prst="rect">
            <a:avLst/>
          </a:prstGeom>
        </p:spPr>
      </p:pic>
    </p:spTree>
    <p:extLst>
      <p:ext uri="{BB962C8B-B14F-4D97-AF65-F5344CB8AC3E}">
        <p14:creationId xmlns:p14="http://schemas.microsoft.com/office/powerpoint/2010/main" val="385779371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38</a:t>
            </a:fld>
            <a:endParaRPr lang="de-DE" dirty="0"/>
          </a:p>
        </p:txBody>
      </p:sp>
      <p:sp>
        <p:nvSpPr>
          <p:cNvPr id="3" name="Titel 2"/>
          <p:cNvSpPr>
            <a:spLocks noGrp="1"/>
          </p:cNvSpPr>
          <p:nvPr>
            <p:ph type="title"/>
          </p:nvPr>
        </p:nvSpPr>
        <p:spPr/>
        <p:txBody>
          <a:bodyPr/>
          <a:lstStyle/>
          <a:p>
            <a:r>
              <a:rPr lang="de-DE" dirty="0" smtClean="0"/>
              <a:t>bAV Mittelstandsstudie 2023</a:t>
            </a:r>
            <a:endParaRPr lang="de-DE" dirty="0"/>
          </a:p>
        </p:txBody>
      </p:sp>
      <p:pic>
        <p:nvPicPr>
          <p:cNvPr id="4" name="Grafik 3"/>
          <p:cNvPicPr>
            <a:picLocks noChangeAspect="1"/>
          </p:cNvPicPr>
          <p:nvPr/>
        </p:nvPicPr>
        <p:blipFill>
          <a:blip r:embed="rId2"/>
          <a:stretch>
            <a:fillRect/>
          </a:stretch>
        </p:blipFill>
        <p:spPr>
          <a:xfrm>
            <a:off x="1676574" y="1811906"/>
            <a:ext cx="7667625" cy="4905375"/>
          </a:xfrm>
          <a:prstGeom prst="rect">
            <a:avLst/>
          </a:prstGeom>
        </p:spPr>
      </p:pic>
    </p:spTree>
    <p:extLst>
      <p:ext uri="{BB962C8B-B14F-4D97-AF65-F5344CB8AC3E}">
        <p14:creationId xmlns:p14="http://schemas.microsoft.com/office/powerpoint/2010/main" val="25847128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39</a:t>
            </a:fld>
            <a:endParaRPr lang="de-DE" dirty="0"/>
          </a:p>
        </p:txBody>
      </p:sp>
      <p:sp>
        <p:nvSpPr>
          <p:cNvPr id="5" name="Titel 4"/>
          <p:cNvSpPr>
            <a:spLocks noGrp="1"/>
          </p:cNvSpPr>
          <p:nvPr>
            <p:ph type="title"/>
          </p:nvPr>
        </p:nvSpPr>
        <p:spPr/>
        <p:txBody>
          <a:bodyPr/>
          <a:lstStyle/>
          <a:p>
            <a:r>
              <a:rPr lang="de-DE" dirty="0" smtClean="0"/>
              <a:t>Digitale Unterstützung schafft Mehrwerte für Alle</a:t>
            </a:r>
            <a:endParaRPr lang="de-DE" dirty="0"/>
          </a:p>
        </p:txBody>
      </p:sp>
      <p:pic>
        <p:nvPicPr>
          <p:cNvPr id="6" name="Grafik 5"/>
          <p:cNvPicPr>
            <a:picLocks noChangeAspect="1"/>
          </p:cNvPicPr>
          <p:nvPr/>
        </p:nvPicPr>
        <p:blipFill>
          <a:blip r:embed="rId2"/>
          <a:stretch>
            <a:fillRect/>
          </a:stretch>
        </p:blipFill>
        <p:spPr>
          <a:xfrm>
            <a:off x="1323472" y="1659464"/>
            <a:ext cx="9625263" cy="5057817"/>
          </a:xfrm>
          <a:prstGeom prst="rect">
            <a:avLst/>
          </a:prstGeom>
        </p:spPr>
      </p:pic>
      <p:sp>
        <p:nvSpPr>
          <p:cNvPr id="7" name="Textfeld 6"/>
          <p:cNvSpPr txBox="1"/>
          <p:nvPr/>
        </p:nvSpPr>
        <p:spPr>
          <a:xfrm>
            <a:off x="3280534" y="4291263"/>
            <a:ext cx="184561" cy="224590"/>
          </a:xfrm>
          <a:prstGeom prst="rect">
            <a:avLst/>
          </a:prstGeom>
          <a:solidFill>
            <a:schemeClr val="bg1"/>
          </a:solidFill>
        </p:spPr>
        <p:txBody>
          <a:bodyPr wrap="square" rtlCol="0">
            <a:spAutoFit/>
          </a:bodyPr>
          <a:lstStyle/>
          <a:p>
            <a:endParaRPr lang="de-DE" dirty="0">
              <a:solidFill>
                <a:srgbClr val="000000"/>
              </a:solidFill>
            </a:endParaRPr>
          </a:p>
        </p:txBody>
      </p:sp>
      <p:sp>
        <p:nvSpPr>
          <p:cNvPr id="3" name="Textfeld 2"/>
          <p:cNvSpPr txBox="1"/>
          <p:nvPr/>
        </p:nvSpPr>
        <p:spPr>
          <a:xfrm>
            <a:off x="4711958" y="1659464"/>
            <a:ext cx="3181740" cy="533230"/>
          </a:xfrm>
          <a:prstGeom prst="rect">
            <a:avLst/>
          </a:prstGeom>
          <a:solidFill>
            <a:schemeClr val="bg1"/>
          </a:solidFill>
        </p:spPr>
        <p:txBody>
          <a:bodyPr wrap="square" rtlCol="0">
            <a:spAutoFit/>
          </a:bodyPr>
          <a:lstStyle/>
          <a:p>
            <a:endParaRPr lang="de-DE" dirty="0"/>
          </a:p>
        </p:txBody>
      </p:sp>
    </p:spTree>
    <p:extLst>
      <p:ext uri="{BB962C8B-B14F-4D97-AF65-F5344CB8AC3E}">
        <p14:creationId xmlns:p14="http://schemas.microsoft.com/office/powerpoint/2010/main" val="1365528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
          </p:nvPr>
        </p:nvSpPr>
        <p:spPr/>
        <p:txBody>
          <a:bodyPr/>
          <a:lstStyle/>
          <a:p>
            <a:fld id="{EA952CFE-AF4B-4BE9-B2E2-E1420D3F9B32}" type="slidenum">
              <a:rPr lang="de-DE" smtClean="0"/>
              <a:pPr/>
              <a:t>4</a:t>
            </a:fld>
            <a:endParaRPr lang="de-DE" dirty="0"/>
          </a:p>
        </p:txBody>
      </p:sp>
      <p:sp>
        <p:nvSpPr>
          <p:cNvPr id="4" name="Textplatzhalter 3"/>
          <p:cNvSpPr>
            <a:spLocks noGrp="1"/>
          </p:cNvSpPr>
          <p:nvPr>
            <p:ph type="body" sz="quarter" idx="4294967295"/>
          </p:nvPr>
        </p:nvSpPr>
        <p:spPr>
          <a:xfrm>
            <a:off x="0" y="2932113"/>
            <a:ext cx="12192000" cy="1817687"/>
          </a:xfrm>
          <a:prstGeom prst="rect">
            <a:avLst/>
          </a:prstGeom>
        </p:spPr>
        <p:txBody>
          <a:bodyPr/>
          <a:lstStyle/>
          <a:p>
            <a:pPr marL="0" indent="0" algn="ctr">
              <a:buNone/>
            </a:pPr>
            <a:r>
              <a:rPr lang="de-DE" sz="4000" b="1" dirty="0" smtClean="0">
                <a:solidFill>
                  <a:srgbClr val="1D2D4B"/>
                </a:solidFill>
              </a:rPr>
              <a:t>Vorstellung afm</a:t>
            </a:r>
          </a:p>
          <a:p>
            <a:pPr marL="0" indent="0" algn="ctr">
              <a:buNone/>
            </a:pPr>
            <a:r>
              <a:rPr lang="de-DE" sz="4000" b="1" dirty="0">
                <a:solidFill>
                  <a:srgbClr val="1D2D4B"/>
                </a:solidFill>
              </a:rPr>
              <a:t/>
            </a:r>
            <a:br>
              <a:rPr lang="de-DE" sz="4000" b="1" dirty="0">
                <a:solidFill>
                  <a:srgbClr val="1D2D4B"/>
                </a:solidFill>
              </a:rPr>
            </a:br>
            <a:r>
              <a:rPr lang="de-DE" sz="4000" dirty="0" smtClean="0">
                <a:solidFill>
                  <a:srgbClr val="1D2D4B"/>
                </a:solidFill>
              </a:rPr>
              <a:t>Mehrwerte</a:t>
            </a:r>
            <a:endParaRPr lang="de-DE" sz="4000" dirty="0">
              <a:solidFill>
                <a:srgbClr val="1D2D4B"/>
              </a:solidFill>
            </a:endParaRPr>
          </a:p>
        </p:txBody>
      </p:sp>
      <p:cxnSp>
        <p:nvCxnSpPr>
          <p:cNvPr id="5" name="Gerader Verbinder 4"/>
          <p:cNvCxnSpPr/>
          <p:nvPr/>
        </p:nvCxnSpPr>
        <p:spPr>
          <a:xfrm>
            <a:off x="3018228" y="3879850"/>
            <a:ext cx="6595672" cy="0"/>
          </a:xfrm>
          <a:prstGeom prst="line">
            <a:avLst/>
          </a:prstGeom>
          <a:ln w="28575">
            <a:solidFill>
              <a:srgbClr val="1D2D4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219830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40</a:t>
            </a:fld>
            <a:endParaRPr lang="de-DE" dirty="0"/>
          </a:p>
        </p:txBody>
      </p:sp>
      <p:pic>
        <p:nvPicPr>
          <p:cNvPr id="7" name="Grafik 6"/>
          <p:cNvPicPr>
            <a:picLocks noChangeAspect="1"/>
          </p:cNvPicPr>
          <p:nvPr/>
        </p:nvPicPr>
        <p:blipFill>
          <a:blip r:embed="rId2"/>
          <a:stretch>
            <a:fillRect/>
          </a:stretch>
        </p:blipFill>
        <p:spPr>
          <a:xfrm>
            <a:off x="9015701" y="3280611"/>
            <a:ext cx="1436279" cy="2573334"/>
          </a:xfrm>
          <a:prstGeom prst="rect">
            <a:avLst/>
          </a:prstGeom>
        </p:spPr>
      </p:pic>
      <p:sp>
        <p:nvSpPr>
          <p:cNvPr id="5" name="Titel 4"/>
          <p:cNvSpPr>
            <a:spLocks noGrp="1"/>
          </p:cNvSpPr>
          <p:nvPr>
            <p:ph type="title"/>
          </p:nvPr>
        </p:nvSpPr>
        <p:spPr/>
        <p:txBody>
          <a:bodyPr/>
          <a:lstStyle/>
          <a:p>
            <a:r>
              <a:rPr lang="de-DE" dirty="0" smtClean="0"/>
              <a:t>Digitale Unterstützung in der </a:t>
            </a:r>
            <a:r>
              <a:rPr lang="de-DE" dirty="0"/>
              <a:t>bAV  </a:t>
            </a:r>
          </a:p>
        </p:txBody>
      </p:sp>
      <p:pic>
        <p:nvPicPr>
          <p:cNvPr id="6" name="Grafik 5"/>
          <p:cNvPicPr>
            <a:picLocks noChangeAspect="1"/>
          </p:cNvPicPr>
          <p:nvPr/>
        </p:nvPicPr>
        <p:blipFill>
          <a:blip r:embed="rId3"/>
          <a:stretch>
            <a:fillRect/>
          </a:stretch>
        </p:blipFill>
        <p:spPr>
          <a:xfrm>
            <a:off x="362549" y="1861967"/>
            <a:ext cx="7374857" cy="4283243"/>
          </a:xfrm>
          <a:prstGeom prst="rect">
            <a:avLst/>
          </a:prstGeom>
        </p:spPr>
      </p:pic>
    </p:spTree>
    <p:extLst>
      <p:ext uri="{BB962C8B-B14F-4D97-AF65-F5344CB8AC3E}">
        <p14:creationId xmlns:p14="http://schemas.microsoft.com/office/powerpoint/2010/main" val="18878278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41</a:t>
            </a:fld>
            <a:endParaRPr lang="de-DE" dirty="0"/>
          </a:p>
        </p:txBody>
      </p:sp>
      <p:sp>
        <p:nvSpPr>
          <p:cNvPr id="5" name="Titel 4"/>
          <p:cNvSpPr>
            <a:spLocks noGrp="1"/>
          </p:cNvSpPr>
          <p:nvPr>
            <p:ph type="title"/>
          </p:nvPr>
        </p:nvSpPr>
        <p:spPr>
          <a:xfrm>
            <a:off x="162155" y="6352156"/>
            <a:ext cx="10289825" cy="313875"/>
          </a:xfrm>
        </p:spPr>
        <p:txBody>
          <a:bodyPr>
            <a:normAutofit/>
          </a:bodyPr>
          <a:lstStyle/>
          <a:p>
            <a:r>
              <a:rPr lang="de-DE" sz="1100" dirty="0" err="1" smtClean="0"/>
              <a:t>Wellbeing</a:t>
            </a:r>
            <a:r>
              <a:rPr lang="de-DE" sz="1100" dirty="0" smtClean="0"/>
              <a:t> Studie AON mit Statista 2022 </a:t>
            </a:r>
            <a:endParaRPr lang="de-DE" sz="1100" dirty="0"/>
          </a:p>
        </p:txBody>
      </p:sp>
      <p:pic>
        <p:nvPicPr>
          <p:cNvPr id="6" name="Grafik 5"/>
          <p:cNvPicPr>
            <a:picLocks noChangeAspect="1"/>
          </p:cNvPicPr>
          <p:nvPr/>
        </p:nvPicPr>
        <p:blipFill>
          <a:blip r:embed="rId2"/>
          <a:stretch>
            <a:fillRect/>
          </a:stretch>
        </p:blipFill>
        <p:spPr>
          <a:xfrm>
            <a:off x="2197456" y="1525137"/>
            <a:ext cx="7915275" cy="4686300"/>
          </a:xfrm>
          <a:prstGeom prst="rect">
            <a:avLst/>
          </a:prstGeom>
        </p:spPr>
      </p:pic>
      <p:sp>
        <p:nvSpPr>
          <p:cNvPr id="7" name="Textfeld 6"/>
          <p:cNvSpPr txBox="1"/>
          <p:nvPr/>
        </p:nvSpPr>
        <p:spPr>
          <a:xfrm>
            <a:off x="475860" y="419877"/>
            <a:ext cx="9862458" cy="523220"/>
          </a:xfrm>
          <a:prstGeom prst="rect">
            <a:avLst/>
          </a:prstGeom>
          <a:noFill/>
        </p:spPr>
        <p:txBody>
          <a:bodyPr wrap="square" rtlCol="0">
            <a:spAutoFit/>
          </a:bodyPr>
          <a:lstStyle/>
          <a:p>
            <a:r>
              <a:rPr lang="de-DE" sz="2800" dirty="0" smtClean="0"/>
              <a:t>Beratung ist gewünscht | Medienvielfalt wird erwartet </a:t>
            </a:r>
            <a:endParaRPr lang="de-DE" sz="2800" dirty="0"/>
          </a:p>
        </p:txBody>
      </p:sp>
    </p:spTree>
    <p:extLst>
      <p:ext uri="{BB962C8B-B14F-4D97-AF65-F5344CB8AC3E}">
        <p14:creationId xmlns:p14="http://schemas.microsoft.com/office/powerpoint/2010/main" val="418476315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42</a:t>
            </a:fld>
            <a:endParaRPr lang="de-DE"/>
          </a:p>
        </p:txBody>
      </p:sp>
      <p:sp>
        <p:nvSpPr>
          <p:cNvPr id="6" name="Titel 5"/>
          <p:cNvSpPr>
            <a:spLocks noGrp="1"/>
          </p:cNvSpPr>
          <p:nvPr>
            <p:ph type="title"/>
          </p:nvPr>
        </p:nvSpPr>
        <p:spPr/>
        <p:txBody>
          <a:bodyPr/>
          <a:lstStyle/>
          <a:p>
            <a:r>
              <a:rPr lang="de-DE" dirty="0"/>
              <a:t>Das </a:t>
            </a:r>
            <a:r>
              <a:rPr lang="de-DE" dirty="0" smtClean="0"/>
              <a:t>Arbeitnehmer-Portal | Informieren und Berechnen </a:t>
            </a:r>
            <a:r>
              <a:rPr lang="de-DE" dirty="0"/>
              <a:t/>
            </a:r>
            <a:br>
              <a:rPr lang="de-DE" dirty="0"/>
            </a:br>
            <a:r>
              <a:rPr lang="de-DE" dirty="0"/>
              <a:t>Firmenindividuell anpassbar</a:t>
            </a:r>
          </a:p>
        </p:txBody>
      </p:sp>
      <p:pic>
        <p:nvPicPr>
          <p:cNvPr id="8" name="Inhaltsplatzhalter 4"/>
          <p:cNvPicPr>
            <a:picLocks noChangeAspect="1"/>
          </p:cNvPicPr>
          <p:nvPr/>
        </p:nvPicPr>
        <p:blipFill>
          <a:blip r:embed="rId2"/>
          <a:stretch>
            <a:fillRect/>
          </a:stretch>
        </p:blipFill>
        <p:spPr>
          <a:xfrm>
            <a:off x="286728" y="1530910"/>
            <a:ext cx="4375133" cy="5106864"/>
          </a:xfrm>
          <a:prstGeom prst="rect">
            <a:avLst/>
          </a:prstGeom>
        </p:spPr>
      </p:pic>
      <p:pic>
        <p:nvPicPr>
          <p:cNvPr id="9" name="Grafik 8"/>
          <p:cNvPicPr>
            <a:picLocks noChangeAspect="1"/>
          </p:cNvPicPr>
          <p:nvPr/>
        </p:nvPicPr>
        <p:blipFill>
          <a:blip r:embed="rId3"/>
          <a:stretch>
            <a:fillRect/>
          </a:stretch>
        </p:blipFill>
        <p:spPr>
          <a:xfrm>
            <a:off x="5312790" y="1632318"/>
            <a:ext cx="5323460" cy="1826487"/>
          </a:xfrm>
          <a:prstGeom prst="rect">
            <a:avLst/>
          </a:prstGeom>
        </p:spPr>
      </p:pic>
      <p:sp>
        <p:nvSpPr>
          <p:cNvPr id="10" name="Textfeld 9"/>
          <p:cNvSpPr txBox="1"/>
          <p:nvPr/>
        </p:nvSpPr>
        <p:spPr>
          <a:xfrm>
            <a:off x="5339412" y="3384615"/>
            <a:ext cx="5112568" cy="307777"/>
          </a:xfrm>
          <a:prstGeom prst="rect">
            <a:avLst/>
          </a:prstGeom>
          <a:noFill/>
        </p:spPr>
        <p:txBody>
          <a:bodyPr wrap="square" rtlCol="0">
            <a:spAutoFit/>
          </a:bodyPr>
          <a:lstStyle/>
          <a:p>
            <a:pPr marL="342900" lvl="0" indent="-342900">
              <a:spcBef>
                <a:spcPct val="20000"/>
              </a:spcBef>
            </a:pPr>
            <a:r>
              <a:rPr lang="de-DE" sz="1400" b="1" u="sng" kern="0" dirty="0">
                <a:latin typeface="Arial"/>
                <a:ea typeface="ＭＳ Ｐゴシック"/>
                <a:hlinkClick r:id="rId4"/>
              </a:rPr>
              <a:t>https://bavinfo.net/Muster_GmbH</a:t>
            </a:r>
            <a:endParaRPr lang="de-DE" sz="1400" kern="0" dirty="0">
              <a:latin typeface="Arial"/>
              <a:ea typeface="ＭＳ Ｐゴシック"/>
            </a:endParaRPr>
          </a:p>
        </p:txBody>
      </p:sp>
      <p:sp>
        <p:nvSpPr>
          <p:cNvPr id="3" name="Textfeld 2"/>
          <p:cNvSpPr txBox="1"/>
          <p:nvPr/>
        </p:nvSpPr>
        <p:spPr>
          <a:xfrm>
            <a:off x="5312790" y="6112534"/>
            <a:ext cx="6498305" cy="369332"/>
          </a:xfrm>
          <a:prstGeom prst="rect">
            <a:avLst/>
          </a:prstGeom>
          <a:noFill/>
        </p:spPr>
        <p:txBody>
          <a:bodyPr wrap="square" rtlCol="0">
            <a:spAutoFit/>
          </a:bodyPr>
          <a:lstStyle/>
          <a:p>
            <a:r>
              <a:rPr lang="de-DE" u="sng" dirty="0">
                <a:solidFill>
                  <a:srgbClr val="000000"/>
                </a:solidFill>
                <a:latin typeface="Arial" panose="020B0604020202020204" pitchFamily="34" charset="0"/>
                <a:ea typeface="Calibri" panose="020F0502020204030204" pitchFamily="34" charset="0"/>
                <a:hlinkClick r:id="rId5"/>
              </a:rPr>
              <a:t>https://bavinfo.net/afmassekuranz-finanz-maklerGmbH</a:t>
            </a:r>
            <a:endParaRPr lang="de-DE" dirty="0"/>
          </a:p>
        </p:txBody>
      </p:sp>
      <p:pic>
        <p:nvPicPr>
          <p:cNvPr id="4" name="Grafik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97058" y="1743322"/>
            <a:ext cx="1894114" cy="1894114"/>
          </a:xfrm>
          <a:prstGeom prst="rect">
            <a:avLst/>
          </a:prstGeom>
        </p:spPr>
      </p:pic>
      <p:pic>
        <p:nvPicPr>
          <p:cNvPr id="5" name="Grafik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07555" y="3956060"/>
            <a:ext cx="1968370" cy="1968370"/>
          </a:xfrm>
          <a:prstGeom prst="rect">
            <a:avLst/>
          </a:prstGeom>
        </p:spPr>
      </p:pic>
    </p:spTree>
    <p:extLst>
      <p:ext uri="{BB962C8B-B14F-4D97-AF65-F5344CB8AC3E}">
        <p14:creationId xmlns:p14="http://schemas.microsoft.com/office/powerpoint/2010/main" val="365855491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p:cNvPicPr>
            <a:picLocks noChangeAspect="1"/>
          </p:cNvPicPr>
          <p:nvPr/>
        </p:nvPicPr>
        <p:blipFill>
          <a:blip r:embed="rId2"/>
          <a:stretch>
            <a:fillRect/>
          </a:stretch>
        </p:blipFill>
        <p:spPr>
          <a:xfrm>
            <a:off x="6328756" y="1878328"/>
            <a:ext cx="4991100" cy="4686300"/>
          </a:xfrm>
          <a:prstGeom prst="rect">
            <a:avLst/>
          </a:prstGeom>
        </p:spPr>
      </p:pic>
      <p:pic>
        <p:nvPicPr>
          <p:cNvPr id="6" name="Grafik 5"/>
          <p:cNvPicPr>
            <a:picLocks noChangeAspect="1"/>
          </p:cNvPicPr>
          <p:nvPr/>
        </p:nvPicPr>
        <p:blipFill>
          <a:blip r:embed="rId3"/>
          <a:stretch>
            <a:fillRect/>
          </a:stretch>
        </p:blipFill>
        <p:spPr>
          <a:xfrm>
            <a:off x="444111" y="1878328"/>
            <a:ext cx="5057775" cy="4752975"/>
          </a:xfrm>
          <a:prstGeom prst="rect">
            <a:avLst/>
          </a:prstGeom>
        </p:spPr>
      </p:pic>
      <p:sp>
        <p:nvSpPr>
          <p:cNvPr id="2" name="Foliennummernplatzhalter 1"/>
          <p:cNvSpPr>
            <a:spLocks noGrp="1"/>
          </p:cNvSpPr>
          <p:nvPr>
            <p:ph type="sldNum" sz="quarter" idx="4"/>
          </p:nvPr>
        </p:nvSpPr>
        <p:spPr/>
        <p:txBody>
          <a:bodyPr/>
          <a:lstStyle/>
          <a:p>
            <a:fld id="{EA952CFE-AF4B-4BE9-B2E2-E1420D3F9B32}" type="slidenum">
              <a:rPr lang="de-DE" smtClean="0"/>
              <a:pPr/>
              <a:t>43</a:t>
            </a:fld>
            <a:endParaRPr lang="de-DE" dirty="0"/>
          </a:p>
        </p:txBody>
      </p:sp>
      <p:sp>
        <p:nvSpPr>
          <p:cNvPr id="7" name="Titel 6"/>
          <p:cNvSpPr>
            <a:spLocks noGrp="1"/>
          </p:cNvSpPr>
          <p:nvPr>
            <p:ph type="title"/>
          </p:nvPr>
        </p:nvSpPr>
        <p:spPr>
          <a:ln>
            <a:noFill/>
          </a:ln>
        </p:spPr>
        <p:txBody>
          <a:bodyPr>
            <a:normAutofit/>
          </a:bodyPr>
          <a:lstStyle/>
          <a:p>
            <a:r>
              <a:rPr lang="de-DE" cap="none" dirty="0"/>
              <a:t>b</a:t>
            </a:r>
            <a:r>
              <a:rPr lang="de-DE" dirty="0" smtClean="0"/>
              <a:t>AV: Vorher – Nachher</a:t>
            </a:r>
            <a:endParaRPr lang="de-DE" dirty="0"/>
          </a:p>
        </p:txBody>
      </p:sp>
      <p:sp>
        <p:nvSpPr>
          <p:cNvPr id="17" name="Textplatzhalter 16"/>
          <p:cNvSpPr>
            <a:spLocks noGrp="1"/>
          </p:cNvSpPr>
          <p:nvPr>
            <p:ph type="body" sz="half" idx="11"/>
          </p:nvPr>
        </p:nvSpPr>
        <p:spPr>
          <a:xfrm>
            <a:off x="364220" y="6534718"/>
            <a:ext cx="10786279" cy="316699"/>
          </a:xfrm>
        </p:spPr>
        <p:txBody>
          <a:bodyPr/>
          <a:lstStyle/>
          <a:p>
            <a:r>
              <a:rPr lang="de-DE" dirty="0"/>
              <a:t>Bruttoeinkommen 3.000 €; </a:t>
            </a:r>
            <a:r>
              <a:rPr lang="de-DE" dirty="0" err="1"/>
              <a:t>StKl</a:t>
            </a:r>
            <a:r>
              <a:rPr lang="de-DE" dirty="0"/>
              <a:t> I; Kirchensteuerpflicht: ja; GKV-Zusatzbeitrag </a:t>
            </a:r>
            <a:r>
              <a:rPr lang="de-DE" dirty="0" smtClean="0"/>
              <a:t>1,7 %; </a:t>
            </a:r>
            <a:r>
              <a:rPr lang="de-DE" dirty="0"/>
              <a:t>Bundesland </a:t>
            </a:r>
            <a:r>
              <a:rPr lang="de-DE" dirty="0" smtClean="0"/>
              <a:t>Hamburg</a:t>
            </a:r>
            <a:endParaRPr lang="de-DE" dirty="0"/>
          </a:p>
        </p:txBody>
      </p:sp>
      <p:sp>
        <p:nvSpPr>
          <p:cNvPr id="12" name="Text Box 9"/>
          <p:cNvSpPr txBox="1">
            <a:spLocks noChangeArrowheads="1"/>
          </p:cNvSpPr>
          <p:nvPr/>
        </p:nvSpPr>
        <p:spPr bwMode="auto">
          <a:xfrm>
            <a:off x="1490764" y="1539774"/>
            <a:ext cx="2964470" cy="338554"/>
          </a:xfrm>
          <a:prstGeom prst="rect">
            <a:avLst/>
          </a:prstGeom>
          <a:solidFill>
            <a:schemeClr val="accent2"/>
          </a:solidFill>
          <a:ln w="28575" algn="ctr">
            <a:noFill/>
            <a:miter lim="800000"/>
            <a:headEnd/>
            <a:tailEnd/>
          </a:ln>
          <a:effectLst/>
        </p:spPr>
        <p:txBody>
          <a:bodyPr wrap="square">
            <a:spAutoFit/>
          </a:bodyPr>
          <a:lstStyle/>
          <a:p>
            <a:pPr algn="ctr">
              <a:spcBef>
                <a:spcPct val="50000"/>
              </a:spcBef>
            </a:pPr>
            <a:r>
              <a:rPr lang="de-DE" sz="1600" dirty="0">
                <a:solidFill>
                  <a:prstClr val="white"/>
                </a:solidFill>
                <a:cs typeface="Arial" panose="020B0604020202020204" pitchFamily="34" charset="0"/>
              </a:rPr>
              <a:t>Bisher ohne bAV</a:t>
            </a:r>
          </a:p>
        </p:txBody>
      </p:sp>
      <p:sp>
        <p:nvSpPr>
          <p:cNvPr id="11" name="Text Box 8"/>
          <p:cNvSpPr txBox="1">
            <a:spLocks noChangeArrowheads="1"/>
          </p:cNvSpPr>
          <p:nvPr/>
        </p:nvSpPr>
        <p:spPr bwMode="auto">
          <a:xfrm>
            <a:off x="7342071" y="1539774"/>
            <a:ext cx="2964470" cy="338554"/>
          </a:xfrm>
          <a:prstGeom prst="rect">
            <a:avLst/>
          </a:prstGeom>
          <a:solidFill>
            <a:schemeClr val="accent2"/>
          </a:solidFill>
          <a:ln w="28575" algn="ctr">
            <a:noFill/>
            <a:miter lim="800000"/>
            <a:headEnd/>
            <a:tailEnd/>
          </a:ln>
          <a:effectLst/>
        </p:spPr>
        <p:txBody>
          <a:bodyPr wrap="square">
            <a:spAutoFit/>
          </a:bodyPr>
          <a:lstStyle/>
          <a:p>
            <a:pPr algn="ctr">
              <a:spcBef>
                <a:spcPct val="50000"/>
              </a:spcBef>
            </a:pPr>
            <a:r>
              <a:rPr lang="de-DE" sz="1600" dirty="0">
                <a:solidFill>
                  <a:prstClr val="white"/>
                </a:solidFill>
                <a:cs typeface="Arial" panose="020B0604020202020204" pitchFamily="34" charset="0"/>
              </a:rPr>
              <a:t>Neu mit bAV</a:t>
            </a:r>
          </a:p>
        </p:txBody>
      </p:sp>
    </p:spTree>
    <p:extLst>
      <p:ext uri="{BB962C8B-B14F-4D97-AF65-F5344CB8AC3E}">
        <p14:creationId xmlns:p14="http://schemas.microsoft.com/office/powerpoint/2010/main" val="132192262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44</a:t>
            </a:fld>
            <a:endParaRPr lang="de-DE"/>
          </a:p>
        </p:txBody>
      </p:sp>
      <p:sp>
        <p:nvSpPr>
          <p:cNvPr id="5" name="Titel 4"/>
          <p:cNvSpPr>
            <a:spLocks noGrp="1"/>
          </p:cNvSpPr>
          <p:nvPr>
            <p:ph type="title"/>
          </p:nvPr>
        </p:nvSpPr>
        <p:spPr/>
        <p:txBody>
          <a:bodyPr/>
          <a:lstStyle/>
          <a:p>
            <a:r>
              <a:rPr lang="de-DE" dirty="0" smtClean="0"/>
              <a:t>High Level Beratung | Berücksichtigung aller Effekte </a:t>
            </a:r>
            <a:endParaRPr lang="de-DE" dirty="0"/>
          </a:p>
        </p:txBody>
      </p:sp>
      <p:pic>
        <p:nvPicPr>
          <p:cNvPr id="4" name="Grafik 3"/>
          <p:cNvPicPr>
            <a:picLocks noChangeAspect="1"/>
          </p:cNvPicPr>
          <p:nvPr/>
        </p:nvPicPr>
        <p:blipFill>
          <a:blip r:embed="rId2"/>
          <a:stretch>
            <a:fillRect/>
          </a:stretch>
        </p:blipFill>
        <p:spPr>
          <a:xfrm>
            <a:off x="364220" y="1807222"/>
            <a:ext cx="10314206" cy="4433478"/>
          </a:xfrm>
          <a:prstGeom prst="rect">
            <a:avLst/>
          </a:prstGeom>
        </p:spPr>
      </p:pic>
    </p:spTree>
    <p:extLst>
      <p:ext uri="{BB962C8B-B14F-4D97-AF65-F5344CB8AC3E}">
        <p14:creationId xmlns:p14="http://schemas.microsoft.com/office/powerpoint/2010/main" val="86568785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2" cstate="print">
            <a:extLst>
              <a:ext uri="{28A0092B-C50C-407E-A947-70E740481C1C}">
                <a14:useLocalDpi xmlns:a14="http://schemas.microsoft.com/office/drawing/2010/main" val="0"/>
              </a:ext>
            </a:extLst>
          </a:blip>
          <a:srcRect t="23958" b="10000"/>
          <a:stretch/>
        </p:blipFill>
        <p:spPr>
          <a:xfrm>
            <a:off x="0" y="1481668"/>
            <a:ext cx="12192000" cy="5367865"/>
          </a:xfrm>
          <a:prstGeom prst="rect">
            <a:avLst/>
          </a:prstGeom>
        </p:spPr>
      </p:pic>
      <p:sp>
        <p:nvSpPr>
          <p:cNvPr id="3" name="Foliennummernplatzhalter 2"/>
          <p:cNvSpPr>
            <a:spLocks noGrp="1"/>
          </p:cNvSpPr>
          <p:nvPr>
            <p:ph type="sldNum" sz="quarter" idx="4"/>
          </p:nvPr>
        </p:nvSpPr>
        <p:spPr/>
        <p:txBody>
          <a:bodyPr/>
          <a:lstStyle/>
          <a:p>
            <a:fld id="{EA952CFE-AF4B-4BE9-B2E2-E1420D3F9B32}" type="slidenum">
              <a:rPr lang="de-DE" smtClean="0"/>
              <a:pPr/>
              <a:t>45</a:t>
            </a:fld>
            <a:endParaRPr lang="de-DE" dirty="0"/>
          </a:p>
        </p:txBody>
      </p:sp>
      <p:sp>
        <p:nvSpPr>
          <p:cNvPr id="6" name="Rechteck 5"/>
          <p:cNvSpPr/>
          <p:nvPr/>
        </p:nvSpPr>
        <p:spPr>
          <a:xfrm>
            <a:off x="7035800" y="4980175"/>
            <a:ext cx="5156200" cy="935568"/>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Rechteck 6"/>
          <p:cNvSpPr/>
          <p:nvPr/>
        </p:nvSpPr>
        <p:spPr>
          <a:xfrm>
            <a:off x="7151423" y="5219667"/>
            <a:ext cx="4434418" cy="461665"/>
          </a:xfrm>
          <a:prstGeom prst="rect">
            <a:avLst/>
          </a:prstGeom>
        </p:spPr>
        <p:txBody>
          <a:bodyPr wrap="square">
            <a:spAutoFit/>
          </a:bodyPr>
          <a:lstStyle/>
          <a:p>
            <a:r>
              <a:rPr lang="de-DE" sz="2400" dirty="0" smtClean="0">
                <a:solidFill>
                  <a:srgbClr val="1D2D4B"/>
                </a:solidFill>
              </a:rPr>
              <a:t>Arbeitgebermotive </a:t>
            </a:r>
            <a:r>
              <a:rPr lang="de-DE" sz="2400" dirty="0">
                <a:solidFill>
                  <a:srgbClr val="1D2D4B"/>
                </a:solidFill>
              </a:rPr>
              <a:t>für die bAV</a:t>
            </a:r>
          </a:p>
        </p:txBody>
      </p:sp>
    </p:spTree>
    <p:extLst>
      <p:ext uri="{BB962C8B-B14F-4D97-AF65-F5344CB8AC3E}">
        <p14:creationId xmlns:p14="http://schemas.microsoft.com/office/powerpoint/2010/main" val="212360750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5"/>
          <p:cNvGraphicFramePr>
            <a:graphicFrameLocks noGrp="1"/>
          </p:cNvGraphicFramePr>
          <p:nvPr>
            <p:extLst>
              <p:ext uri="{D42A27DB-BD31-4B8C-83A1-F6EECF244321}">
                <p14:modId xmlns:p14="http://schemas.microsoft.com/office/powerpoint/2010/main" val="2810884850"/>
              </p:ext>
            </p:extLst>
          </p:nvPr>
        </p:nvGraphicFramePr>
        <p:xfrm>
          <a:off x="1912956" y="1768007"/>
          <a:ext cx="8378278" cy="4536062"/>
        </p:xfrm>
        <a:graphic>
          <a:graphicData uri="http://schemas.openxmlformats.org/drawingml/2006/table">
            <a:tbl>
              <a:tblPr firstRow="1" bandRow="1">
                <a:tableStyleId>{5C22544A-7EE6-4342-B048-85BDC9FD1C3A}</a:tableStyleId>
              </a:tblPr>
              <a:tblGrid>
                <a:gridCol w="2818066">
                  <a:extLst>
                    <a:ext uri="{9D8B030D-6E8A-4147-A177-3AD203B41FA5}">
                      <a16:colId xmlns="" xmlns:a16="http://schemas.microsoft.com/office/drawing/2014/main" val="20000"/>
                    </a:ext>
                  </a:extLst>
                </a:gridCol>
                <a:gridCol w="2767452">
                  <a:extLst>
                    <a:ext uri="{9D8B030D-6E8A-4147-A177-3AD203B41FA5}">
                      <a16:colId xmlns="" xmlns:a16="http://schemas.microsoft.com/office/drawing/2014/main" val="20001"/>
                    </a:ext>
                  </a:extLst>
                </a:gridCol>
                <a:gridCol w="2792760">
                  <a:extLst>
                    <a:ext uri="{9D8B030D-6E8A-4147-A177-3AD203B41FA5}">
                      <a16:colId xmlns="" xmlns:a16="http://schemas.microsoft.com/office/drawing/2014/main" val="20002"/>
                    </a:ext>
                  </a:extLst>
                </a:gridCol>
              </a:tblGrid>
              <a:tr h="1088256">
                <a:tc>
                  <a:txBody>
                    <a:bodyPr/>
                    <a:lstStyle/>
                    <a:p>
                      <a:pPr marL="0" marR="0" indent="0" algn="l" defTabSz="780239" rtl="0" eaLnBrk="1" fontAlgn="auto" latinLnBrk="0" hangingPunct="1">
                        <a:lnSpc>
                          <a:spcPct val="100000"/>
                        </a:lnSpc>
                        <a:spcBef>
                          <a:spcPts val="0"/>
                        </a:spcBef>
                        <a:spcAft>
                          <a:spcPts val="0"/>
                        </a:spcAft>
                        <a:buClrTx/>
                        <a:buSzTx/>
                        <a:buFontTx/>
                        <a:buNone/>
                        <a:tabLst/>
                        <a:defRPr/>
                      </a:pPr>
                      <a:r>
                        <a:rPr lang="de-DE" sz="1400" b="1" i="0" spc="0" dirty="0" smtClean="0">
                          <a:solidFill>
                            <a:srgbClr val="1D2D4B"/>
                          </a:solidFill>
                          <a:latin typeface="Arial" pitchFamily="34" charset="0"/>
                          <a:ea typeface="ＭＳ Ｐゴシック" pitchFamily="-16" charset="-128"/>
                        </a:rPr>
                        <a:t>Mitarbeiter </a:t>
                      </a:r>
                      <a:r>
                        <a:rPr lang="de-DE" sz="1400" b="1" i="0" spc="0" dirty="0">
                          <a:solidFill>
                            <a:srgbClr val="1D2D4B"/>
                          </a:solidFill>
                          <a:latin typeface="Arial" pitchFamily="34" charset="0"/>
                          <a:ea typeface="ＭＳ Ｐゴシック" pitchFamily="-16" charset="-128"/>
                        </a:rPr>
                        <a:t>verlässt Unternehmen mit bestehender </a:t>
                      </a:r>
                      <a:r>
                        <a:rPr lang="de-DE" sz="1400" b="1" i="0" spc="0" dirty="0" smtClean="0">
                          <a:solidFill>
                            <a:srgbClr val="1D2D4B"/>
                          </a:solidFill>
                          <a:latin typeface="Arial" pitchFamily="34" charset="0"/>
                          <a:ea typeface="ＭＳ Ｐゴシック" pitchFamily="-16" charset="-128"/>
                        </a:rPr>
                        <a:t>AV/geplanter </a:t>
                      </a:r>
                      <a:r>
                        <a:rPr lang="de-DE" sz="1400" b="1" i="0" spc="0" dirty="0">
                          <a:solidFill>
                            <a:srgbClr val="1D2D4B"/>
                          </a:solidFill>
                          <a:latin typeface="Arial" pitchFamily="34" charset="0"/>
                          <a:ea typeface="ＭＳ Ｐゴシック" pitchFamily="-16" charset="-128"/>
                        </a:rPr>
                        <a:t>Leistungsfall</a:t>
                      </a: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chemeClr val="tx2">
                        <a:lumMod val="60000"/>
                        <a:lumOff val="40000"/>
                        <a:alpha val="20000"/>
                      </a:schemeClr>
                    </a:solidFill>
                  </a:tcPr>
                </a:tc>
                <a:tc>
                  <a:txBody>
                    <a:bodyPr/>
                    <a:lstStyle/>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Dokumentation</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Information </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Leistungsregulierung</a:t>
                      </a: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rgbClr val="5C87AA">
                        <a:alpha val="40000"/>
                      </a:srgbClr>
                    </a:solidFill>
                  </a:tcPr>
                </a:tc>
                <a:tc rowSpan="3">
                  <a:txBody>
                    <a:bodyPr/>
                    <a:lstStyle/>
                    <a:p>
                      <a:pPr marL="285750" indent="-285750" algn="l" defTabSz="779564" eaLnBrk="0" hangingPunct="0">
                        <a:spcBef>
                          <a:spcPts val="0"/>
                        </a:spcBef>
                        <a:buFont typeface="Wingdings" charset="2"/>
                        <a:buChar char="§"/>
                        <a:defRPr/>
                      </a:pPr>
                      <a:r>
                        <a:rPr lang="de-DE" sz="1400" b="0" i="0" spc="0" dirty="0" smtClean="0">
                          <a:solidFill>
                            <a:srgbClr val="1D2D4B"/>
                          </a:solidFill>
                          <a:latin typeface="Arial" pitchFamily="34" charset="0"/>
                          <a:ea typeface="ＭＳ Ｐゴシック" pitchFamily="-16" charset="-128"/>
                        </a:rPr>
                        <a:t>Austrittsprotokoll</a:t>
                      </a:r>
                      <a:endParaRPr lang="de-DE" sz="1400" b="0" i="0" spc="0" dirty="0">
                        <a:solidFill>
                          <a:srgbClr val="1D2D4B"/>
                        </a:solidFill>
                        <a:latin typeface="Arial" pitchFamily="34" charset="0"/>
                        <a:ea typeface="ＭＳ Ｐゴシック" pitchFamily="-16" charset="-128"/>
                      </a:endParaRP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Abfindungsvereinbarung</a:t>
                      </a:r>
                    </a:p>
                    <a:p>
                      <a:pPr marL="285750" indent="-285750" algn="l" defTabSz="779564" eaLnBrk="0" hangingPunct="0">
                        <a:spcBef>
                          <a:spcPts val="0"/>
                        </a:spcBef>
                        <a:buFont typeface="Wingdings" charset="2"/>
                        <a:buChar char="§"/>
                        <a:defRPr/>
                      </a:pPr>
                      <a:r>
                        <a:rPr lang="de-DE" sz="1400" b="0" i="0" spc="0" dirty="0" smtClean="0">
                          <a:solidFill>
                            <a:srgbClr val="1D2D4B"/>
                          </a:solidFill>
                          <a:latin typeface="Arial" pitchFamily="34" charset="0"/>
                          <a:ea typeface="ＭＳ Ｐゴシック" pitchFamily="-16" charset="-128"/>
                        </a:rPr>
                        <a:t>Versorgungsordnung</a:t>
                      </a:r>
                      <a:endParaRPr lang="de-DE" sz="1400" b="0" i="0" spc="0" dirty="0">
                        <a:solidFill>
                          <a:srgbClr val="1D2D4B"/>
                        </a:solidFill>
                        <a:latin typeface="Arial" pitchFamily="34" charset="0"/>
                        <a:ea typeface="ＭＳ Ｐゴシック" pitchFamily="-16" charset="-128"/>
                      </a:endParaRPr>
                    </a:p>
                    <a:p>
                      <a:pPr algn="l">
                        <a:spcBef>
                          <a:spcPts val="0"/>
                        </a:spcBef>
                      </a:pPr>
                      <a:endParaRPr lang="de-DE" sz="1400" b="0" i="0" spc="0" dirty="0">
                        <a:solidFill>
                          <a:srgbClr val="1D2D4B"/>
                        </a:solidFill>
                      </a:endParaRPr>
                    </a:p>
                  </a:txBody>
                  <a:tcPr marL="89094" marR="89094" marT="44547" marB="44547" anchor="ctr">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rgbClr val="5C87AA">
                        <a:alpha val="60000"/>
                      </a:srgbClr>
                    </a:solidFill>
                  </a:tcPr>
                </a:tc>
                <a:extLst>
                  <a:ext uri="{0D108BD9-81ED-4DB2-BD59-A6C34878D82A}">
                    <a16:rowId xmlns="" xmlns:a16="http://schemas.microsoft.com/office/drawing/2014/main" val="10000"/>
                  </a:ext>
                </a:extLst>
              </a:tr>
              <a:tr h="1088256">
                <a:tc>
                  <a:txBody>
                    <a:bodyPr/>
                    <a:lstStyle/>
                    <a:p>
                      <a:pPr marL="0" marR="0" indent="0" algn="l" defTabSz="780239" rtl="0" eaLnBrk="1" fontAlgn="auto" latinLnBrk="0" hangingPunct="1">
                        <a:lnSpc>
                          <a:spcPct val="100000"/>
                        </a:lnSpc>
                        <a:spcBef>
                          <a:spcPts val="0"/>
                        </a:spcBef>
                        <a:spcAft>
                          <a:spcPts val="0"/>
                        </a:spcAft>
                        <a:buClrTx/>
                        <a:buSzTx/>
                        <a:buFontTx/>
                        <a:buNone/>
                        <a:tabLst/>
                        <a:defRPr/>
                      </a:pPr>
                      <a:r>
                        <a:rPr lang="de-DE" sz="1400" b="1" i="0" spc="0" dirty="0" smtClean="0">
                          <a:solidFill>
                            <a:srgbClr val="1D2D4B"/>
                          </a:solidFill>
                          <a:latin typeface="Arial" pitchFamily="34" charset="0"/>
                          <a:ea typeface="ＭＳ Ｐゴシック" pitchFamily="-16" charset="-128"/>
                        </a:rPr>
                        <a:t>Mitarbeiter </a:t>
                      </a:r>
                      <a:r>
                        <a:rPr lang="de-DE" sz="1400" b="1" i="0" spc="0" dirty="0">
                          <a:solidFill>
                            <a:srgbClr val="1D2D4B"/>
                          </a:solidFill>
                          <a:latin typeface="Arial" pitchFamily="34" charset="0"/>
                          <a:ea typeface="ＭＳ Ｐゴシック" pitchFamily="-16" charset="-128"/>
                        </a:rPr>
                        <a:t>verlässt Unternehmen mit bestehender </a:t>
                      </a:r>
                      <a:r>
                        <a:rPr lang="de-DE" sz="1400" b="1" i="0" spc="0" dirty="0" err="1">
                          <a:solidFill>
                            <a:srgbClr val="1D2D4B"/>
                          </a:solidFill>
                          <a:latin typeface="Arial" pitchFamily="34" charset="0"/>
                          <a:ea typeface="ＭＳ Ｐゴシック" pitchFamily="-16" charset="-128"/>
                        </a:rPr>
                        <a:t>bAV</a:t>
                      </a:r>
                      <a:r>
                        <a:rPr lang="de-DE" sz="1400" b="1" i="0" spc="0" dirty="0">
                          <a:solidFill>
                            <a:srgbClr val="1D2D4B"/>
                          </a:solidFill>
                          <a:latin typeface="Arial" pitchFamily="34" charset="0"/>
                          <a:ea typeface="ＭＳ Ｐゴシック" pitchFamily="-16" charset="-128"/>
                        </a:rPr>
                        <a:t>/vorzeitiger</a:t>
                      </a:r>
                      <a:r>
                        <a:rPr lang="de-DE" sz="1400" b="1" i="0" spc="0" baseline="0" dirty="0">
                          <a:solidFill>
                            <a:srgbClr val="1D2D4B"/>
                          </a:solidFill>
                          <a:latin typeface="Arial" pitchFamily="34" charset="0"/>
                          <a:ea typeface="ＭＳ Ｐゴシック" pitchFamily="-16" charset="-128"/>
                        </a:rPr>
                        <a:t> </a:t>
                      </a:r>
                      <a:r>
                        <a:rPr lang="de-DE" sz="1400" b="1" i="0" spc="0" dirty="0">
                          <a:solidFill>
                            <a:srgbClr val="1D2D4B"/>
                          </a:solidFill>
                          <a:latin typeface="Arial" pitchFamily="34" charset="0"/>
                          <a:ea typeface="ＭＳ Ｐゴシック" pitchFamily="-16" charset="-128"/>
                        </a:rPr>
                        <a:t>Leistungsfall</a:t>
                      </a: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chemeClr val="tx2">
                        <a:lumMod val="60000"/>
                        <a:lumOff val="40000"/>
                        <a:alpha val="20000"/>
                      </a:schemeClr>
                    </a:solidFill>
                  </a:tcPr>
                </a:tc>
                <a:tc>
                  <a:txBody>
                    <a:bodyPr/>
                    <a:lstStyle/>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Dokumentation</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Information</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Leistungsregulierung</a:t>
                      </a: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rgbClr val="5C87AA">
                        <a:alpha val="40000"/>
                      </a:srgbClr>
                    </a:solidFill>
                  </a:tcPr>
                </a:tc>
                <a:tc vMerge="1">
                  <a:txBody>
                    <a:bodyPr/>
                    <a:lstStyle/>
                    <a:p>
                      <a:endParaRPr lang="de-DE" dirty="0"/>
                    </a:p>
                  </a:txBody>
                  <a:tcPr/>
                </a:tc>
                <a:extLst>
                  <a:ext uri="{0D108BD9-81ED-4DB2-BD59-A6C34878D82A}">
                    <a16:rowId xmlns="" xmlns:a16="http://schemas.microsoft.com/office/drawing/2014/main" val="10001"/>
                  </a:ext>
                </a:extLst>
              </a:tr>
              <a:tr h="1179775">
                <a:tc>
                  <a:txBody>
                    <a:bodyPr/>
                    <a:lstStyle/>
                    <a:p>
                      <a:pPr marL="0" marR="0" indent="0" algn="l" defTabSz="780239" rtl="0" eaLnBrk="1" fontAlgn="auto" latinLnBrk="0" hangingPunct="1">
                        <a:lnSpc>
                          <a:spcPct val="100000"/>
                        </a:lnSpc>
                        <a:spcBef>
                          <a:spcPts val="0"/>
                        </a:spcBef>
                        <a:spcAft>
                          <a:spcPts val="0"/>
                        </a:spcAft>
                        <a:buClrTx/>
                        <a:buSzTx/>
                        <a:buFontTx/>
                        <a:buNone/>
                        <a:tabLst/>
                        <a:defRPr/>
                      </a:pPr>
                      <a:r>
                        <a:rPr lang="de-DE" sz="1400" b="1" i="0" spc="0" dirty="0" smtClean="0">
                          <a:solidFill>
                            <a:srgbClr val="1D2D4B"/>
                          </a:solidFill>
                          <a:latin typeface="Arial" pitchFamily="34" charset="0"/>
                          <a:ea typeface="ＭＳ Ｐゴシック" pitchFamily="-16" charset="-128"/>
                        </a:rPr>
                        <a:t>Mitarbeiter </a:t>
                      </a:r>
                      <a:r>
                        <a:rPr lang="de-DE" sz="1400" b="1" i="0" spc="0" dirty="0">
                          <a:solidFill>
                            <a:srgbClr val="1D2D4B"/>
                          </a:solidFill>
                          <a:latin typeface="Arial" pitchFamily="34" charset="0"/>
                          <a:ea typeface="ＭＳ Ｐゴシック" pitchFamily="-16" charset="-128"/>
                        </a:rPr>
                        <a:t>verlässt Unternehmen mit bestehender </a:t>
                      </a:r>
                      <a:r>
                        <a:rPr lang="de-DE" sz="1400" b="1" i="0" spc="0" dirty="0" smtClean="0">
                          <a:solidFill>
                            <a:srgbClr val="1D2D4B"/>
                          </a:solidFill>
                          <a:latin typeface="Arial" pitchFamily="34" charset="0"/>
                          <a:ea typeface="ＭＳ Ｐゴシック" pitchFamily="-16" charset="-128"/>
                        </a:rPr>
                        <a:t>bAV/ohne </a:t>
                      </a:r>
                      <a:r>
                        <a:rPr lang="de-DE" sz="1400" b="1" i="0" spc="0" dirty="0">
                          <a:solidFill>
                            <a:srgbClr val="1D2D4B"/>
                          </a:solidFill>
                          <a:latin typeface="Arial" pitchFamily="34" charset="0"/>
                          <a:ea typeface="ＭＳ Ｐゴシック" pitchFamily="-16" charset="-128"/>
                        </a:rPr>
                        <a:t>Leistungsfall</a:t>
                      </a: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chemeClr val="tx2">
                        <a:lumMod val="60000"/>
                        <a:lumOff val="40000"/>
                        <a:alpha val="20000"/>
                      </a:schemeClr>
                    </a:solidFill>
                  </a:tcPr>
                </a:tc>
                <a:tc>
                  <a:txBody>
                    <a:bodyPr/>
                    <a:lstStyle/>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Dokumentation</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Haftungsbefreiung</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Begleitung</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Arbeitsplatzattraktivität</a:t>
                      </a: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rgbClr val="5C87AA">
                        <a:alpha val="40000"/>
                      </a:srgbClr>
                    </a:solidFill>
                  </a:tcPr>
                </a:tc>
                <a:tc vMerge="1">
                  <a:txBody>
                    <a:bodyPr/>
                    <a:lstStyle/>
                    <a:p>
                      <a:endParaRPr lang="de-DE" dirty="0"/>
                    </a:p>
                  </a:txBody>
                  <a:tcPr/>
                </a:tc>
                <a:extLst>
                  <a:ext uri="{0D108BD9-81ED-4DB2-BD59-A6C34878D82A}">
                    <a16:rowId xmlns="" xmlns:a16="http://schemas.microsoft.com/office/drawing/2014/main" val="10002"/>
                  </a:ext>
                </a:extLst>
              </a:tr>
              <a:tr h="1179775">
                <a:tc>
                  <a:txBody>
                    <a:bodyPr/>
                    <a:lstStyle/>
                    <a:p>
                      <a:pPr marL="0" marR="0" indent="0" algn="l" defTabSz="780239" rtl="0" eaLnBrk="1" fontAlgn="auto" latinLnBrk="0" hangingPunct="1">
                        <a:lnSpc>
                          <a:spcPct val="100000"/>
                        </a:lnSpc>
                        <a:spcBef>
                          <a:spcPts val="0"/>
                        </a:spcBef>
                        <a:spcAft>
                          <a:spcPts val="0"/>
                        </a:spcAft>
                        <a:buClrTx/>
                        <a:buSzTx/>
                        <a:buFontTx/>
                        <a:buNone/>
                        <a:tabLst/>
                        <a:defRPr/>
                      </a:pPr>
                      <a:r>
                        <a:rPr lang="de-DE" sz="1400" b="1" i="0" spc="0" dirty="0">
                          <a:solidFill>
                            <a:srgbClr val="1D2D4B"/>
                          </a:solidFill>
                          <a:latin typeface="Arial" pitchFamily="34" charset="0"/>
                          <a:ea typeface="ＭＳ Ｐゴシック" pitchFamily="-16" charset="-128"/>
                        </a:rPr>
                        <a:t>Neuer </a:t>
                      </a:r>
                      <a:r>
                        <a:rPr lang="de-DE" sz="1400" b="1" i="0" spc="0" dirty="0" smtClean="0">
                          <a:solidFill>
                            <a:srgbClr val="1D2D4B"/>
                          </a:solidFill>
                          <a:latin typeface="Arial" pitchFamily="34" charset="0"/>
                          <a:ea typeface="ＭＳ Ｐゴシック" pitchFamily="-16" charset="-128"/>
                        </a:rPr>
                        <a:t>Mitarbeiter</a:t>
                      </a:r>
                      <a:r>
                        <a:rPr lang="de-DE" sz="1400" b="1" i="0" spc="0" baseline="0" dirty="0" smtClean="0">
                          <a:solidFill>
                            <a:srgbClr val="1D2D4B"/>
                          </a:solidFill>
                          <a:latin typeface="Arial" pitchFamily="34" charset="0"/>
                          <a:ea typeface="ＭＳ Ｐゴシック" pitchFamily="-16" charset="-128"/>
                        </a:rPr>
                        <a:t> </a:t>
                      </a:r>
                      <a:r>
                        <a:rPr lang="de-DE" sz="1400" b="1" i="0" spc="0" dirty="0" smtClean="0">
                          <a:solidFill>
                            <a:srgbClr val="1D2D4B"/>
                          </a:solidFill>
                          <a:latin typeface="Arial" pitchFamily="34" charset="0"/>
                          <a:ea typeface="ＭＳ Ｐゴシック" pitchFamily="-16" charset="-128"/>
                        </a:rPr>
                        <a:t>mit </a:t>
                      </a:r>
                      <a:r>
                        <a:rPr lang="de-DE" sz="1400" b="1" i="0" spc="0" dirty="0">
                          <a:solidFill>
                            <a:srgbClr val="1D2D4B"/>
                          </a:solidFill>
                          <a:latin typeface="Arial" pitchFamily="34" charset="0"/>
                          <a:ea typeface="ＭＳ Ｐゴシック" pitchFamily="-16" charset="-128"/>
                        </a:rPr>
                        <a:t>bestehender oder ohne bAV</a:t>
                      </a: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chemeClr val="tx2">
                        <a:lumMod val="60000"/>
                        <a:lumOff val="40000"/>
                        <a:alpha val="20000"/>
                      </a:schemeClr>
                    </a:solidFill>
                  </a:tcPr>
                </a:tc>
                <a:tc>
                  <a:txBody>
                    <a:bodyPr/>
                    <a:lstStyle/>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Überprüfung</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Risikovermeidung</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Dokumentation</a:t>
                      </a:r>
                    </a:p>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Arbeitsplatzattraktivität</a:t>
                      </a: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rgbClr val="5C87AA">
                        <a:alpha val="40000"/>
                      </a:srgbClr>
                    </a:solidFill>
                  </a:tcPr>
                </a:tc>
                <a:tc>
                  <a:txBody>
                    <a:bodyPr/>
                    <a:lstStyle/>
                    <a:p>
                      <a:pPr marL="285750" indent="-285750" algn="l" defTabSz="779564" eaLnBrk="0" hangingPunct="0">
                        <a:spcBef>
                          <a:spcPts val="0"/>
                        </a:spcBef>
                        <a:buFont typeface="Wingdings" charset="2"/>
                        <a:buChar char="§"/>
                        <a:defRPr/>
                      </a:pPr>
                      <a:r>
                        <a:rPr lang="de-DE" sz="1400" b="0" i="0" spc="0" dirty="0">
                          <a:solidFill>
                            <a:srgbClr val="1D2D4B"/>
                          </a:solidFill>
                          <a:latin typeface="Arial" pitchFamily="34" charset="0"/>
                          <a:ea typeface="ＭＳ Ｐゴシック" pitchFamily="-16" charset="-128"/>
                        </a:rPr>
                        <a:t>Portabilitätscheck/MA</a:t>
                      </a:r>
                    </a:p>
                    <a:p>
                      <a:pPr marL="285750" indent="-285750" algn="l" defTabSz="779564" eaLnBrk="0" hangingPunct="0">
                        <a:spcBef>
                          <a:spcPts val="0"/>
                        </a:spcBef>
                        <a:buFont typeface="Wingdings" charset="2"/>
                        <a:buChar char="§"/>
                        <a:defRPr/>
                      </a:pPr>
                      <a:r>
                        <a:rPr lang="de-DE" sz="1400" b="0" i="0" spc="0" dirty="0" err="1" smtClean="0">
                          <a:solidFill>
                            <a:srgbClr val="1D2D4B"/>
                          </a:solidFill>
                          <a:latin typeface="Arial" pitchFamily="34" charset="0"/>
                          <a:ea typeface="ＭＳ Ｐゴシック" pitchFamily="-16" charset="-128"/>
                        </a:rPr>
                        <a:t>Umwandlungsvereinba-rung</a:t>
                      </a:r>
                      <a:r>
                        <a:rPr lang="de-DE" sz="1400" b="0" i="0" spc="0" dirty="0" smtClean="0">
                          <a:solidFill>
                            <a:srgbClr val="1D2D4B"/>
                          </a:solidFill>
                          <a:latin typeface="Arial" pitchFamily="34" charset="0"/>
                          <a:ea typeface="ＭＳ Ｐゴシック" pitchFamily="-16" charset="-128"/>
                        </a:rPr>
                        <a:t>/Protokoll</a:t>
                      </a:r>
                      <a:endParaRPr lang="de-DE" sz="1400" b="0" i="0" spc="0" dirty="0">
                        <a:solidFill>
                          <a:srgbClr val="1D2D4B"/>
                        </a:solidFill>
                        <a:latin typeface="Arial" pitchFamily="34" charset="0"/>
                        <a:ea typeface="ＭＳ Ｐゴシック" pitchFamily="-16" charset="-128"/>
                      </a:endParaRPr>
                    </a:p>
                    <a:p>
                      <a:pPr marL="285750" indent="-285750" algn="l" defTabSz="779564" eaLnBrk="0" hangingPunct="0">
                        <a:spcBef>
                          <a:spcPts val="0"/>
                        </a:spcBef>
                        <a:buFont typeface="Wingdings" charset="2"/>
                        <a:buChar char="§"/>
                        <a:defRPr/>
                      </a:pPr>
                      <a:r>
                        <a:rPr lang="de-DE" sz="1400" b="0" i="0" spc="0" dirty="0" smtClean="0">
                          <a:solidFill>
                            <a:srgbClr val="1D2D4B"/>
                          </a:solidFill>
                          <a:latin typeface="Arial" pitchFamily="34" charset="0"/>
                          <a:ea typeface="ＭＳ Ｐゴシック" pitchFamily="-16" charset="-128"/>
                        </a:rPr>
                        <a:t>Versorgungsordnung</a:t>
                      </a:r>
                      <a:endParaRPr lang="de-DE" sz="1400" b="0" i="0" spc="0" dirty="0">
                        <a:solidFill>
                          <a:srgbClr val="1D2D4B"/>
                        </a:solidFill>
                        <a:latin typeface="Arial" pitchFamily="34" charset="0"/>
                        <a:ea typeface="ＭＳ Ｐゴシック" pitchFamily="-16" charset="-128"/>
                      </a:endParaRPr>
                    </a:p>
                  </a:txBody>
                  <a:tcPr marL="175382" marR="175382" marT="105229" marB="105229">
                    <a:lnL w="76200" cap="flat" cmpd="sng" algn="ctr">
                      <a:solidFill>
                        <a:srgbClr val="FFFFFF"/>
                      </a:solidFill>
                      <a:prstDash val="solid"/>
                      <a:round/>
                      <a:headEnd type="none" w="med" len="med"/>
                      <a:tailEnd type="none" w="med" len="med"/>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solidFill>
                      <a:srgbClr val="5C87AA">
                        <a:alpha val="60000"/>
                      </a:srgbClr>
                    </a:solidFill>
                  </a:tcPr>
                </a:tc>
                <a:extLst>
                  <a:ext uri="{0D108BD9-81ED-4DB2-BD59-A6C34878D82A}">
                    <a16:rowId xmlns="" xmlns:a16="http://schemas.microsoft.com/office/drawing/2014/main" val="10003"/>
                  </a:ext>
                </a:extLst>
              </a:tr>
            </a:tbl>
          </a:graphicData>
        </a:graphic>
      </p:graphicFrame>
      <p:sp>
        <p:nvSpPr>
          <p:cNvPr id="2" name="Foliennummernplatzhalter 1"/>
          <p:cNvSpPr>
            <a:spLocks noGrp="1"/>
          </p:cNvSpPr>
          <p:nvPr>
            <p:ph type="sldNum" sz="quarter" idx="4"/>
          </p:nvPr>
        </p:nvSpPr>
        <p:spPr/>
        <p:txBody>
          <a:bodyPr/>
          <a:lstStyle/>
          <a:p>
            <a:fld id="{EA952CFE-AF4B-4BE9-B2E2-E1420D3F9B32}" type="slidenum">
              <a:rPr lang="de-DE" smtClean="0"/>
              <a:pPr/>
              <a:t>46</a:t>
            </a:fld>
            <a:endParaRPr lang="de-DE" dirty="0"/>
          </a:p>
        </p:txBody>
      </p:sp>
      <p:sp>
        <p:nvSpPr>
          <p:cNvPr id="4" name="Titel 3"/>
          <p:cNvSpPr>
            <a:spLocks noGrp="1"/>
          </p:cNvSpPr>
          <p:nvPr>
            <p:ph type="title"/>
          </p:nvPr>
        </p:nvSpPr>
        <p:spPr/>
        <p:txBody>
          <a:bodyPr/>
          <a:lstStyle/>
          <a:p>
            <a:r>
              <a:rPr lang="de-DE" dirty="0" smtClean="0"/>
              <a:t>ARBEITSRECHTSRELEVANTE </a:t>
            </a:r>
            <a:r>
              <a:rPr lang="de-DE" cap="none" dirty="0" smtClean="0"/>
              <a:t>b</a:t>
            </a:r>
            <a:r>
              <a:rPr lang="de-DE" dirty="0" smtClean="0"/>
              <a:t>AV-GESCHÄFTSPROZESSE</a:t>
            </a:r>
            <a:endParaRPr lang="de-DE" dirty="0"/>
          </a:p>
        </p:txBody>
      </p:sp>
      <p:cxnSp>
        <p:nvCxnSpPr>
          <p:cNvPr id="7" name="Gerade Verbindung mit Pfeil 6"/>
          <p:cNvCxnSpPr>
            <a:cxnSpLocks noChangeShapeType="1"/>
          </p:cNvCxnSpPr>
          <p:nvPr/>
        </p:nvCxnSpPr>
        <p:spPr bwMode="auto">
          <a:xfrm flipV="1">
            <a:off x="1842122" y="1700742"/>
            <a:ext cx="0" cy="4702322"/>
          </a:xfrm>
          <a:prstGeom prst="straightConnector1">
            <a:avLst/>
          </a:prstGeom>
          <a:noFill/>
          <a:ln w="19050" algn="ctr">
            <a:solidFill>
              <a:srgbClr val="777777">
                <a:alpha val="70000"/>
              </a:srgbClr>
            </a:solidFill>
            <a:round/>
            <a:headEnd/>
            <a:tailEnd type="triangle" w="lg" len="lg"/>
          </a:ln>
        </p:spPr>
      </p:cxnSp>
      <p:cxnSp>
        <p:nvCxnSpPr>
          <p:cNvPr id="8" name="Gerade Verbindung mit Pfeil 7"/>
          <p:cNvCxnSpPr>
            <a:cxnSpLocks noChangeShapeType="1"/>
          </p:cNvCxnSpPr>
          <p:nvPr/>
        </p:nvCxnSpPr>
        <p:spPr bwMode="auto">
          <a:xfrm>
            <a:off x="1859055" y="6403064"/>
            <a:ext cx="8495679" cy="0"/>
          </a:xfrm>
          <a:prstGeom prst="straightConnector1">
            <a:avLst/>
          </a:prstGeom>
          <a:noFill/>
          <a:ln w="19050" algn="ctr">
            <a:solidFill>
              <a:srgbClr val="777777">
                <a:alpha val="70000"/>
              </a:srgbClr>
            </a:solidFill>
            <a:round/>
            <a:headEnd/>
            <a:tailEnd type="triangle" w="lg" len="lg"/>
          </a:ln>
        </p:spPr>
      </p:cxnSp>
      <p:sp>
        <p:nvSpPr>
          <p:cNvPr id="9" name="Rechteck 8"/>
          <p:cNvSpPr>
            <a:spLocks noChangeArrowheads="1"/>
          </p:cNvSpPr>
          <p:nvPr/>
        </p:nvSpPr>
        <p:spPr bwMode="auto">
          <a:xfrm rot="16200000">
            <a:off x="722912" y="2721520"/>
            <a:ext cx="1761700" cy="215444"/>
          </a:xfrm>
          <a:prstGeom prst="rect">
            <a:avLst/>
          </a:prstGeom>
          <a:noFill/>
          <a:ln w="9525">
            <a:noFill/>
            <a:miter lim="800000"/>
            <a:headEnd/>
            <a:tailEnd/>
          </a:ln>
        </p:spPr>
        <p:txBody>
          <a:bodyPr wrap="none" lIns="0" tIns="0" rIns="0" bIns="0">
            <a:spAutoFit/>
          </a:bodyPr>
          <a:lstStyle/>
          <a:p>
            <a:pPr algn="ctr" eaLnBrk="0" hangingPunct="0">
              <a:spcBef>
                <a:spcPct val="50000"/>
              </a:spcBef>
            </a:pPr>
            <a:r>
              <a:rPr lang="de-DE" sz="1400" dirty="0">
                <a:solidFill>
                  <a:schemeClr val="bg1">
                    <a:lumMod val="65000"/>
                  </a:schemeClr>
                </a:solidFill>
                <a:latin typeface="Arial" pitchFamily="34" charset="0"/>
              </a:rPr>
              <a:t>Beschäftigungsverlauf</a:t>
            </a:r>
          </a:p>
        </p:txBody>
      </p:sp>
      <p:sp>
        <p:nvSpPr>
          <p:cNvPr id="10" name="Rechteck 9"/>
          <p:cNvSpPr>
            <a:spLocks noChangeArrowheads="1"/>
          </p:cNvSpPr>
          <p:nvPr/>
        </p:nvSpPr>
        <p:spPr bwMode="auto">
          <a:xfrm>
            <a:off x="8280410" y="6464550"/>
            <a:ext cx="1859483" cy="215444"/>
          </a:xfrm>
          <a:prstGeom prst="rect">
            <a:avLst/>
          </a:prstGeom>
          <a:noFill/>
          <a:ln w="9525">
            <a:noFill/>
            <a:miter lim="800000"/>
            <a:headEnd/>
            <a:tailEnd/>
          </a:ln>
        </p:spPr>
        <p:txBody>
          <a:bodyPr wrap="none" lIns="0" tIns="0" rIns="0" bIns="0">
            <a:spAutoFit/>
          </a:bodyPr>
          <a:lstStyle/>
          <a:p>
            <a:pPr algn="ctr" eaLnBrk="0" hangingPunct="0">
              <a:spcBef>
                <a:spcPct val="50000"/>
              </a:spcBef>
            </a:pPr>
            <a:r>
              <a:rPr lang="de-DE" sz="1400" dirty="0">
                <a:solidFill>
                  <a:schemeClr val="bg1">
                    <a:lumMod val="65000"/>
                  </a:schemeClr>
                </a:solidFill>
                <a:latin typeface="Arial" pitchFamily="34" charset="0"/>
              </a:rPr>
              <a:t>Handlungsmaßnahmen</a:t>
            </a:r>
          </a:p>
        </p:txBody>
      </p:sp>
    </p:spTree>
    <p:extLst>
      <p:ext uri="{BB962C8B-B14F-4D97-AF65-F5344CB8AC3E}">
        <p14:creationId xmlns:p14="http://schemas.microsoft.com/office/powerpoint/2010/main" val="172974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par>
                                <p:cTn id="8" presetID="4" presetClass="entr" presetSubtype="16"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ox(in)">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ildplatzhalter 3"/>
          <p:cNvSpPr>
            <a:spLocks noGrp="1"/>
          </p:cNvSpPr>
          <p:nvPr>
            <p:ph type="pic" sz="quarter" idx="10"/>
          </p:nvPr>
        </p:nvSpPr>
        <p:spPr/>
      </p:sp>
      <p:pic>
        <p:nvPicPr>
          <p:cNvPr id="3" name="Grafik 2"/>
          <p:cNvPicPr>
            <a:picLocks noChangeAspect="1"/>
          </p:cNvPicPr>
          <p:nvPr/>
        </p:nvPicPr>
        <p:blipFill rotWithShape="1">
          <a:blip r:embed="rId2" cstate="print">
            <a:extLst>
              <a:ext uri="{28A0092B-C50C-407E-A947-70E740481C1C}">
                <a14:useLocalDpi xmlns:a14="http://schemas.microsoft.com/office/drawing/2010/main" val="0"/>
              </a:ext>
            </a:extLst>
          </a:blip>
          <a:srcRect l="36940" t="29905" r="327" b="23393"/>
          <a:stretch/>
        </p:blipFill>
        <p:spPr>
          <a:xfrm>
            <a:off x="0" y="1498349"/>
            <a:ext cx="12192000" cy="5359651"/>
          </a:xfrm>
          <a:prstGeom prst="rect">
            <a:avLst/>
          </a:prstGeom>
        </p:spPr>
      </p:pic>
      <p:sp>
        <p:nvSpPr>
          <p:cNvPr id="2" name="Foliennummernplatzhalter 1"/>
          <p:cNvSpPr>
            <a:spLocks noGrp="1"/>
          </p:cNvSpPr>
          <p:nvPr>
            <p:ph type="sldNum" sz="quarter" idx="4"/>
          </p:nvPr>
        </p:nvSpPr>
        <p:spPr/>
        <p:txBody>
          <a:bodyPr/>
          <a:lstStyle/>
          <a:p>
            <a:fld id="{EA952CFE-AF4B-4BE9-B2E2-E1420D3F9B32}" type="slidenum">
              <a:rPr lang="de-DE" smtClean="0"/>
              <a:pPr/>
              <a:t>47</a:t>
            </a:fld>
            <a:endParaRPr lang="de-DE" dirty="0"/>
          </a:p>
        </p:txBody>
      </p:sp>
      <p:sp>
        <p:nvSpPr>
          <p:cNvPr id="5" name="Titel 4"/>
          <p:cNvSpPr>
            <a:spLocks noGrp="1"/>
          </p:cNvSpPr>
          <p:nvPr>
            <p:ph type="title"/>
          </p:nvPr>
        </p:nvSpPr>
        <p:spPr/>
        <p:txBody>
          <a:bodyPr/>
          <a:lstStyle/>
          <a:p>
            <a:r>
              <a:rPr lang="de-DE" altLang="de-DE" dirty="0" smtClean="0"/>
              <a:t>BETRIEBLICHE ALTERSVERSORGUNG (</a:t>
            </a:r>
            <a:r>
              <a:rPr lang="de-DE" cap="none" dirty="0"/>
              <a:t>b</a:t>
            </a:r>
            <a:r>
              <a:rPr lang="de-DE" dirty="0"/>
              <a:t>AV</a:t>
            </a:r>
            <a:r>
              <a:rPr lang="de-DE" altLang="de-DE" dirty="0" smtClean="0"/>
              <a:t>)</a:t>
            </a:r>
            <a:endParaRPr lang="de-DE" dirty="0"/>
          </a:p>
        </p:txBody>
      </p:sp>
      <p:sp>
        <p:nvSpPr>
          <p:cNvPr id="12" name="Textplatzhalter 3"/>
          <p:cNvSpPr txBox="1">
            <a:spLocks/>
          </p:cNvSpPr>
          <p:nvPr/>
        </p:nvSpPr>
        <p:spPr>
          <a:xfrm>
            <a:off x="-7652353" y="1597793"/>
            <a:ext cx="6990438" cy="4768850"/>
          </a:xfrm>
          <a:prstGeom prst="rect">
            <a:avLst/>
          </a:prstGeom>
        </p:spPr>
        <p:txBody>
          <a:bodyPr lIns="90000" anchor="b"/>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kern="1200">
                <a:solidFill>
                  <a:srgbClr val="1D2D4B"/>
                </a:solidFill>
                <a:latin typeface="Arial" panose="020B0604020202020204" pitchFamily="34" charset="0"/>
                <a:ea typeface="+mn-ea"/>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kern="1200">
                <a:solidFill>
                  <a:srgbClr val="1D2D4B"/>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indent="0" algn="ctr">
              <a:buNone/>
            </a:pPr>
            <a:endParaRPr lang="de-DE" altLang="de-DE" b="1" dirty="0" smtClean="0"/>
          </a:p>
          <a:p>
            <a:pPr marL="0" indent="0" algn="ctr">
              <a:buNone/>
            </a:pPr>
            <a:endParaRPr lang="de-DE" altLang="de-DE" b="1" dirty="0"/>
          </a:p>
          <a:p>
            <a:pPr marL="0" indent="0" algn="ctr">
              <a:buNone/>
            </a:pPr>
            <a:endParaRPr lang="de-DE" altLang="de-DE" b="1" dirty="0" smtClean="0"/>
          </a:p>
          <a:p>
            <a:pPr marL="0" indent="0" algn="ctr">
              <a:buNone/>
            </a:pPr>
            <a:endParaRPr lang="de-DE" altLang="de-DE" b="1" dirty="0" smtClean="0"/>
          </a:p>
          <a:p>
            <a:pPr marL="0" indent="0" algn="ctr">
              <a:buNone/>
            </a:pPr>
            <a:endParaRPr lang="de-DE" altLang="de-DE" b="1" dirty="0" smtClean="0"/>
          </a:p>
          <a:p>
            <a:pPr marL="0" indent="0" algn="ctr">
              <a:buNone/>
            </a:pPr>
            <a:endParaRPr lang="de-DE" altLang="de-DE" b="1" dirty="0"/>
          </a:p>
          <a:p>
            <a:pPr marL="0" indent="0" algn="ctr">
              <a:buNone/>
            </a:pPr>
            <a:endParaRPr lang="de-DE" altLang="de-DE" b="1" dirty="0" smtClean="0"/>
          </a:p>
          <a:p>
            <a:pPr marL="0" indent="0" algn="ctr">
              <a:buNone/>
            </a:pPr>
            <a:endParaRPr lang="de-DE" altLang="de-DE" b="1" dirty="0"/>
          </a:p>
          <a:p>
            <a:pPr algn="ctr"/>
            <a:endParaRPr lang="de-DE" dirty="0"/>
          </a:p>
        </p:txBody>
      </p:sp>
      <p:sp>
        <p:nvSpPr>
          <p:cNvPr id="7" name="Rechteck 6"/>
          <p:cNvSpPr/>
          <p:nvPr/>
        </p:nvSpPr>
        <p:spPr>
          <a:xfrm>
            <a:off x="479425" y="4953267"/>
            <a:ext cx="8518918" cy="1097280"/>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p:cNvSpPr/>
          <p:nvPr/>
        </p:nvSpPr>
        <p:spPr>
          <a:xfrm>
            <a:off x="681555" y="5096661"/>
            <a:ext cx="11233149" cy="830997"/>
          </a:xfrm>
          <a:prstGeom prst="rect">
            <a:avLst/>
          </a:prstGeom>
        </p:spPr>
        <p:txBody>
          <a:bodyPr wrap="square">
            <a:spAutoFit/>
          </a:bodyPr>
          <a:lstStyle/>
          <a:p>
            <a:r>
              <a:rPr lang="de-DE" altLang="de-DE" sz="2400" dirty="0">
                <a:solidFill>
                  <a:srgbClr val="1D2D4B"/>
                </a:solidFill>
              </a:rPr>
              <a:t>Langfristig planbare, leistungsstarke </a:t>
            </a:r>
            <a:r>
              <a:rPr lang="de-DE" altLang="de-DE" sz="2400" dirty="0" smtClean="0">
                <a:solidFill>
                  <a:srgbClr val="1D2D4B"/>
                </a:solidFill>
              </a:rPr>
              <a:t>Vorsorgestrategien </a:t>
            </a:r>
            <a:r>
              <a:rPr lang="de-DE" altLang="de-DE" sz="2400" dirty="0">
                <a:solidFill>
                  <a:srgbClr val="1D2D4B"/>
                </a:solidFill>
              </a:rPr>
              <a:t>– </a:t>
            </a:r>
            <a:endParaRPr lang="de-DE" altLang="de-DE" sz="2400" dirty="0" smtClean="0">
              <a:solidFill>
                <a:srgbClr val="1D2D4B"/>
              </a:solidFill>
            </a:endParaRPr>
          </a:p>
          <a:p>
            <a:r>
              <a:rPr lang="de-DE" altLang="de-DE" sz="2400" dirty="0" smtClean="0">
                <a:solidFill>
                  <a:srgbClr val="1D2D4B"/>
                </a:solidFill>
              </a:rPr>
              <a:t>optimal </a:t>
            </a:r>
            <a:r>
              <a:rPr lang="de-DE" altLang="de-DE" sz="2400" dirty="0">
                <a:solidFill>
                  <a:srgbClr val="1D2D4B"/>
                </a:solidFill>
              </a:rPr>
              <a:t>auf Ihr </a:t>
            </a:r>
            <a:r>
              <a:rPr lang="de-DE" altLang="de-DE" sz="2400" dirty="0" smtClean="0">
                <a:solidFill>
                  <a:srgbClr val="1D2D4B"/>
                </a:solidFill>
              </a:rPr>
              <a:t>Unternehmen </a:t>
            </a:r>
            <a:r>
              <a:rPr lang="de-DE" altLang="de-DE" sz="2400" dirty="0">
                <a:solidFill>
                  <a:srgbClr val="1D2D4B"/>
                </a:solidFill>
              </a:rPr>
              <a:t>zugeschnitten</a:t>
            </a:r>
          </a:p>
        </p:txBody>
      </p:sp>
    </p:spTree>
    <p:extLst>
      <p:ext uri="{BB962C8B-B14F-4D97-AF65-F5344CB8AC3E}">
        <p14:creationId xmlns:p14="http://schemas.microsoft.com/office/powerpoint/2010/main" val="87839528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de-DE" dirty="0" smtClean="0"/>
              <a:t>BETRIEBLICHE ALTERSVERSORGUNG (</a:t>
            </a:r>
            <a:r>
              <a:rPr lang="de-DE" cap="none" dirty="0" smtClean="0"/>
              <a:t>b</a:t>
            </a:r>
            <a:r>
              <a:rPr lang="de-DE" dirty="0" smtClean="0"/>
              <a:t>AV)</a:t>
            </a:r>
            <a:endParaRPr lang="de-DE" dirty="0"/>
          </a:p>
        </p:txBody>
      </p:sp>
      <p:sp>
        <p:nvSpPr>
          <p:cNvPr id="4" name="Inhaltsplatzhalter 2">
            <a:extLst/>
          </p:cNvPr>
          <p:cNvSpPr txBox="1">
            <a:spLocks/>
          </p:cNvSpPr>
          <p:nvPr/>
        </p:nvSpPr>
        <p:spPr>
          <a:xfrm>
            <a:off x="377190" y="3733799"/>
            <a:ext cx="6460490" cy="1749725"/>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de-DE" altLang="de-DE" sz="2400" b="1" dirty="0" smtClean="0">
                <a:solidFill>
                  <a:srgbClr val="1D2D4B"/>
                </a:solidFill>
              </a:rPr>
              <a:t>Langfristig planbare, leistungsstarke </a:t>
            </a:r>
          </a:p>
          <a:p>
            <a:pPr marL="0" indent="0">
              <a:spcBef>
                <a:spcPts val="0"/>
              </a:spcBef>
              <a:buFont typeface="Arial" panose="020B0604020202020204" pitchFamily="34" charset="0"/>
              <a:buNone/>
            </a:pPr>
            <a:r>
              <a:rPr lang="de-DE" altLang="de-DE" sz="2400" b="1" dirty="0" smtClean="0">
                <a:solidFill>
                  <a:srgbClr val="1D2D4B"/>
                </a:solidFill>
              </a:rPr>
              <a:t>Vorsorgestrategien – optimal auf Ihr </a:t>
            </a:r>
          </a:p>
          <a:p>
            <a:pPr marL="0" indent="0">
              <a:spcBef>
                <a:spcPts val="0"/>
              </a:spcBef>
              <a:buFont typeface="Arial" panose="020B0604020202020204" pitchFamily="34" charset="0"/>
              <a:buNone/>
            </a:pPr>
            <a:r>
              <a:rPr lang="de-DE" altLang="de-DE" sz="2400" b="1" dirty="0" smtClean="0">
                <a:solidFill>
                  <a:srgbClr val="1D2D4B"/>
                </a:solidFill>
              </a:rPr>
              <a:t>Unternehmen zugeschnitten</a:t>
            </a:r>
            <a:endParaRPr lang="de-DE" altLang="de-DE" sz="2400" b="1" dirty="0">
              <a:solidFill>
                <a:srgbClr val="1D2D4B"/>
              </a:solidFill>
            </a:endParaRPr>
          </a:p>
        </p:txBody>
      </p:sp>
      <p:pic>
        <p:nvPicPr>
          <p:cNvPr id="5" name="Bild 3"/>
          <p:cNvPicPr>
            <a:picLocks noChangeAspect="1"/>
          </p:cNvPicPr>
          <p:nvPr/>
        </p:nvPicPr>
        <p:blipFill rotWithShape="1">
          <a:blip r:embed="rId2">
            <a:extLst>
              <a:ext uri="{28A0092B-C50C-407E-A947-70E740481C1C}">
                <a14:useLocalDpi xmlns:a14="http://schemas.microsoft.com/office/drawing/2010/main" val="0"/>
              </a:ext>
            </a:extLst>
          </a:blip>
          <a:srcRect l="63374" t="33869" r="5080" b="17672"/>
          <a:stretch/>
        </p:blipFill>
        <p:spPr bwMode="auto">
          <a:xfrm>
            <a:off x="7533640" y="1783080"/>
            <a:ext cx="4191328" cy="48145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68277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49</a:t>
            </a:fld>
            <a:endParaRPr lang="de-DE" dirty="0"/>
          </a:p>
        </p:txBody>
      </p:sp>
      <p:sp>
        <p:nvSpPr>
          <p:cNvPr id="4" name="Titel 3"/>
          <p:cNvSpPr>
            <a:spLocks noGrp="1"/>
          </p:cNvSpPr>
          <p:nvPr>
            <p:ph type="title"/>
          </p:nvPr>
        </p:nvSpPr>
        <p:spPr/>
        <p:txBody>
          <a:bodyPr/>
          <a:lstStyle/>
          <a:p>
            <a:r>
              <a:rPr lang="de-DE" dirty="0" smtClean="0"/>
              <a:t>ARBEITGEBERMOTIVE FÜR DIE </a:t>
            </a:r>
            <a:r>
              <a:rPr lang="de-DE" cap="none" dirty="0"/>
              <a:t>b</a:t>
            </a:r>
            <a:r>
              <a:rPr lang="de-DE" dirty="0"/>
              <a:t>AV</a:t>
            </a:r>
          </a:p>
        </p:txBody>
      </p:sp>
      <p:graphicFrame>
        <p:nvGraphicFramePr>
          <p:cNvPr id="6" name="Tabelle 5">
            <a:extLst>
              <a:ext uri="{FF2B5EF4-FFF2-40B4-BE49-F238E27FC236}">
                <a16:creationId xmlns="" xmlns:a16="http://schemas.microsoft.com/office/drawing/2014/main" id="{019B82BC-4F43-984A-9819-926BB27182B3}"/>
              </a:ext>
            </a:extLst>
          </p:cNvPr>
          <p:cNvGraphicFramePr>
            <a:graphicFrameLocks noGrp="1"/>
          </p:cNvGraphicFramePr>
          <p:nvPr>
            <p:extLst>
              <p:ext uri="{D42A27DB-BD31-4B8C-83A1-F6EECF244321}">
                <p14:modId xmlns:p14="http://schemas.microsoft.com/office/powerpoint/2010/main" val="3271795072"/>
              </p:ext>
            </p:extLst>
          </p:nvPr>
        </p:nvGraphicFramePr>
        <p:xfrm>
          <a:off x="2053906" y="3868109"/>
          <a:ext cx="8091716" cy="1961280"/>
        </p:xfrm>
        <a:graphic>
          <a:graphicData uri="http://schemas.openxmlformats.org/drawingml/2006/table">
            <a:tbl>
              <a:tblPr firstRow="1" bandRow="1">
                <a:tableStyleId>{5C22544A-7EE6-4342-B048-85BDC9FD1C3A}</a:tableStyleId>
              </a:tblPr>
              <a:tblGrid>
                <a:gridCol w="8091716">
                  <a:extLst>
                    <a:ext uri="{9D8B030D-6E8A-4147-A177-3AD203B41FA5}">
                      <a16:colId xmlns="" xmlns:a16="http://schemas.microsoft.com/office/drawing/2014/main" val="20001"/>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800" b="0" dirty="0">
                          <a:solidFill>
                            <a:schemeClr val="bg1"/>
                          </a:solidFill>
                        </a:rPr>
                        <a:t>Verwaltungskosten vermeiden und den Aufwand delegieren</a:t>
                      </a:r>
                    </a:p>
                  </a:txBody>
                  <a:tcPr marL="108000" marR="108000" marT="108000" marB="108000" anchor="ctr">
                    <a:lnL w="12700" cmpd="sng">
                      <a:noFill/>
                    </a:lnL>
                    <a:lnR w="38100" cap="flat" cmpd="sng" algn="ctr">
                      <a:no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DB7CC"/>
                    </a:solidFill>
                  </a:tcPr>
                </a:tc>
                <a:extLst>
                  <a:ext uri="{0D108BD9-81ED-4DB2-BD59-A6C34878D82A}">
                    <a16:rowId xmlns="" xmlns:a16="http://schemas.microsoft.com/office/drawing/2014/main" val="183065680"/>
                  </a:ext>
                </a:extLst>
              </a:tr>
              <a:tr h="0">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800" b="0" dirty="0">
                          <a:solidFill>
                            <a:schemeClr val="bg1"/>
                          </a:solidFill>
                        </a:rPr>
                        <a:t>Haftungsrisiken</a:t>
                      </a:r>
                      <a:r>
                        <a:rPr lang="de-DE" sz="1800" b="0" baseline="0" dirty="0">
                          <a:solidFill>
                            <a:schemeClr val="bg1"/>
                          </a:solidFill>
                        </a:rPr>
                        <a:t> </a:t>
                      </a:r>
                      <a:r>
                        <a:rPr lang="de-DE" sz="1800" b="0" dirty="0">
                          <a:solidFill>
                            <a:schemeClr val="bg1"/>
                          </a:solidFill>
                        </a:rPr>
                        <a:t>vermeiden (Rechtssicherheit)</a:t>
                      </a:r>
                    </a:p>
                  </a:txBody>
                  <a:tcPr marL="108000" marR="108000" marT="108000" marB="108000" anchor="ctr">
                    <a:lnL w="12700" cmpd="sng">
                      <a:noFill/>
                    </a:lnL>
                    <a:lnR w="38100" cap="flat" cmpd="sng" algn="ctr">
                      <a:no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5C87AA"/>
                    </a:solidFill>
                  </a:tcPr>
                </a:tc>
                <a:extLst>
                  <a:ext uri="{0D108BD9-81ED-4DB2-BD59-A6C34878D82A}">
                    <a16:rowId xmlns="" xmlns:a16="http://schemas.microsoft.com/office/drawing/2014/main" val="1892818707"/>
                  </a:ext>
                </a:extLst>
              </a:tr>
              <a:tr h="0">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800" b="0" dirty="0">
                          <a:solidFill>
                            <a:schemeClr val="bg1"/>
                          </a:solidFill>
                        </a:rPr>
                        <a:t>Arbeitsplatzattraktivität steigern</a:t>
                      </a:r>
                    </a:p>
                  </a:txBody>
                  <a:tcPr marL="108000" marR="108000" marT="108000" marB="108000" anchor="ctr">
                    <a:lnL w="12700" cmpd="sng">
                      <a:noFill/>
                    </a:lnL>
                    <a:lnR w="38100" cap="flat" cmpd="sng" algn="ctr">
                      <a:no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extLst>
                  <a:ext uri="{0D108BD9-81ED-4DB2-BD59-A6C34878D82A}">
                    <a16:rowId xmlns="" xmlns:a16="http://schemas.microsoft.com/office/drawing/2014/main" val="10003"/>
                  </a:ext>
                </a:extLst>
              </a:tr>
              <a:tr h="0">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1800" b="0" dirty="0">
                          <a:solidFill>
                            <a:schemeClr val="bg1"/>
                          </a:solidFill>
                        </a:rPr>
                        <a:t>Kosten senken und Liquidität verbessern</a:t>
                      </a:r>
                    </a:p>
                  </a:txBody>
                  <a:tcPr marL="108000" marR="108000" marT="108000" marB="108000" anchor="ctr">
                    <a:lnL w="12700" cmpd="sng">
                      <a:noFill/>
                    </a:lnL>
                    <a:lnR w="38100" cap="flat" cmpd="sng" algn="ctr">
                      <a:no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2D4B"/>
                    </a:solidFill>
                  </a:tcPr>
                </a:tc>
                <a:extLst>
                  <a:ext uri="{0D108BD9-81ED-4DB2-BD59-A6C34878D82A}">
                    <a16:rowId xmlns="" xmlns:a16="http://schemas.microsoft.com/office/drawing/2014/main" val="10004"/>
                  </a:ext>
                </a:extLst>
              </a:tr>
            </a:tbl>
          </a:graphicData>
        </a:graphic>
      </p:graphicFrame>
      <p:graphicFrame>
        <p:nvGraphicFramePr>
          <p:cNvPr id="5" name="Tabelle 4"/>
          <p:cNvGraphicFramePr>
            <a:graphicFrameLocks noGrp="1"/>
          </p:cNvGraphicFramePr>
          <p:nvPr>
            <p:extLst>
              <p:ext uri="{D42A27DB-BD31-4B8C-83A1-F6EECF244321}">
                <p14:modId xmlns:p14="http://schemas.microsoft.com/office/powerpoint/2010/main" val="3249323329"/>
              </p:ext>
            </p:extLst>
          </p:nvPr>
        </p:nvGraphicFramePr>
        <p:xfrm>
          <a:off x="2053906" y="2060575"/>
          <a:ext cx="8091716" cy="1270178"/>
        </p:xfrm>
        <a:graphic>
          <a:graphicData uri="http://schemas.openxmlformats.org/drawingml/2006/table">
            <a:tbl>
              <a:tblPr firstRow="1" bandRow="1">
                <a:tableStyleId>{5C22544A-7EE6-4342-B048-85BDC9FD1C3A}</a:tableStyleId>
              </a:tblPr>
              <a:tblGrid>
                <a:gridCol w="2022929">
                  <a:extLst>
                    <a:ext uri="{9D8B030D-6E8A-4147-A177-3AD203B41FA5}">
                      <a16:colId xmlns="" xmlns:a16="http://schemas.microsoft.com/office/drawing/2014/main" val="20000"/>
                    </a:ext>
                  </a:extLst>
                </a:gridCol>
                <a:gridCol w="2022929">
                  <a:extLst>
                    <a:ext uri="{9D8B030D-6E8A-4147-A177-3AD203B41FA5}">
                      <a16:colId xmlns="" xmlns:a16="http://schemas.microsoft.com/office/drawing/2014/main" val="20001"/>
                    </a:ext>
                  </a:extLst>
                </a:gridCol>
                <a:gridCol w="2022929">
                  <a:extLst>
                    <a:ext uri="{9D8B030D-6E8A-4147-A177-3AD203B41FA5}">
                      <a16:colId xmlns="" xmlns:a16="http://schemas.microsoft.com/office/drawing/2014/main" val="20002"/>
                    </a:ext>
                  </a:extLst>
                </a:gridCol>
                <a:gridCol w="2022929">
                  <a:extLst>
                    <a:ext uri="{9D8B030D-6E8A-4147-A177-3AD203B41FA5}">
                      <a16:colId xmlns="" xmlns:a16="http://schemas.microsoft.com/office/drawing/2014/main" val="20003"/>
                    </a:ext>
                  </a:extLst>
                </a:gridCol>
              </a:tblGrid>
              <a:tr h="1270178">
                <a:tc>
                  <a:txBody>
                    <a:bodyPr/>
                    <a:lstStyle/>
                    <a:p>
                      <a:pPr algn="ctr"/>
                      <a:r>
                        <a:rPr lang="de-DE" sz="1200" b="0" dirty="0" smtClean="0">
                          <a:solidFill>
                            <a:schemeClr val="bg1"/>
                          </a:solidFill>
                          <a:latin typeface="Arial" panose="020B0604020202020204" pitchFamily="34" charset="0"/>
                          <a:cs typeface="Arial" panose="020B0604020202020204" pitchFamily="34" charset="0"/>
                        </a:rPr>
                        <a:t>Verwaltungskosten</a:t>
                      </a:r>
                      <a:endParaRPr lang="de-DE" sz="1200" b="0" dirty="0">
                        <a:solidFill>
                          <a:schemeClr val="bg1"/>
                        </a:solidFill>
                        <a:latin typeface="Arial" panose="020B0604020202020204" pitchFamily="34" charset="0"/>
                        <a:cs typeface="Arial" panose="020B0604020202020204" pitchFamily="34" charset="0"/>
                      </a:endParaRPr>
                    </a:p>
                    <a:p>
                      <a:pPr algn="ct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chemeClr val="accent3">
                        <a:lumMod val="60000"/>
                        <a:lumOff val="40000"/>
                      </a:schemeClr>
                    </a:solidFill>
                  </a:tcPr>
                </a:tc>
                <a:tc>
                  <a:txBody>
                    <a:bodyPr/>
                    <a:lstStyle/>
                    <a:p>
                      <a:pPr algn="ctr"/>
                      <a:r>
                        <a:rPr lang="de-DE" sz="1200" b="0" dirty="0" smtClean="0">
                          <a:solidFill>
                            <a:schemeClr val="bg1"/>
                          </a:solidFill>
                          <a:latin typeface="Arial" panose="020B0604020202020204" pitchFamily="34" charset="0"/>
                          <a:cs typeface="Arial" panose="020B0604020202020204" pitchFamily="34" charset="0"/>
                        </a:rPr>
                        <a:t>Haftungsrisiken</a:t>
                      </a:r>
                      <a:endParaRPr lang="de-DE" sz="1200" b="0" dirty="0">
                        <a:solidFill>
                          <a:schemeClr val="bg1"/>
                        </a:solidFill>
                        <a:latin typeface="Arial" panose="020B0604020202020204" pitchFamily="34" charset="0"/>
                        <a:cs typeface="Arial" panose="020B0604020202020204" pitchFamily="34" charset="0"/>
                      </a:endParaRPr>
                    </a:p>
                    <a:p>
                      <a:pPr algn="ct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5C87AA"/>
                    </a:solidFill>
                  </a:tcPr>
                </a:tc>
                <a:tc>
                  <a:txBody>
                    <a:bodyPr/>
                    <a:lstStyle/>
                    <a:p>
                      <a:pPr algn="ctr"/>
                      <a:r>
                        <a:rPr lang="de-DE" sz="1200" b="0" dirty="0" smtClean="0">
                          <a:solidFill>
                            <a:schemeClr val="bg1"/>
                          </a:solidFill>
                          <a:latin typeface="Arial" panose="020B0604020202020204" pitchFamily="34" charset="0"/>
                          <a:cs typeface="Arial" panose="020B0604020202020204" pitchFamily="34" charset="0"/>
                        </a:rPr>
                        <a:t>Arbeitsplatzattraktivität</a:t>
                      </a:r>
                      <a:r>
                        <a:rPr lang="de-DE" sz="1200" b="0" dirty="0">
                          <a:solidFill>
                            <a:schemeClr val="bg1"/>
                          </a:solidFill>
                          <a:latin typeface="Arial" panose="020B0604020202020204" pitchFamily="34" charset="0"/>
                          <a:cs typeface="Arial" panose="020B0604020202020204" pitchFamily="34" charset="0"/>
                        </a:rPr>
                        <a:t/>
                      </a:r>
                      <a:br>
                        <a:rPr lang="de-DE" sz="1200" b="0" dirty="0">
                          <a:solidFill>
                            <a:schemeClr val="bg1"/>
                          </a:solidFill>
                          <a:latin typeface="Arial" panose="020B0604020202020204" pitchFamily="34" charset="0"/>
                          <a:cs typeface="Arial" panose="020B0604020202020204" pitchFamily="34" charset="0"/>
                        </a:rPr>
                      </a:b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137C9B"/>
                    </a:solidFill>
                  </a:tcPr>
                </a:tc>
                <a:tc>
                  <a:txBody>
                    <a:bodyPr/>
                    <a:lstStyle/>
                    <a:p>
                      <a:pPr algn="ctr"/>
                      <a:r>
                        <a:rPr lang="de-DE" sz="1200" b="0" dirty="0" smtClean="0">
                          <a:solidFill>
                            <a:schemeClr val="bg1"/>
                          </a:solidFill>
                          <a:latin typeface="Arial" panose="020B0604020202020204" pitchFamily="34" charset="0"/>
                          <a:cs typeface="Arial" panose="020B0604020202020204" pitchFamily="34" charset="0"/>
                        </a:rPr>
                        <a:t>Kosten</a:t>
                      </a:r>
                      <a:r>
                        <a:rPr lang="de-DE" sz="1200" b="0" baseline="0" dirty="0" smtClean="0">
                          <a:solidFill>
                            <a:schemeClr val="bg1"/>
                          </a:solidFill>
                          <a:latin typeface="Arial" panose="020B0604020202020204" pitchFamily="34" charset="0"/>
                          <a:cs typeface="Arial" panose="020B0604020202020204" pitchFamily="34" charset="0"/>
                        </a:rPr>
                        <a:t> senken</a:t>
                      </a:r>
                      <a:r>
                        <a:rPr lang="de-DE" sz="1200" b="0" dirty="0">
                          <a:solidFill>
                            <a:schemeClr val="bg1"/>
                          </a:solidFill>
                          <a:latin typeface="Arial" panose="020B0604020202020204" pitchFamily="34" charset="0"/>
                          <a:cs typeface="Arial" panose="020B0604020202020204" pitchFamily="34" charset="0"/>
                        </a:rPr>
                        <a:t/>
                      </a:r>
                      <a:br>
                        <a:rPr lang="de-DE" sz="1200" b="0" dirty="0">
                          <a:solidFill>
                            <a:schemeClr val="bg1"/>
                          </a:solidFill>
                          <a:latin typeface="Arial" panose="020B0604020202020204" pitchFamily="34" charset="0"/>
                          <a:cs typeface="Arial" panose="020B0604020202020204" pitchFamily="34" charset="0"/>
                        </a:rPr>
                      </a:b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1D2D4B"/>
                    </a:solidFill>
                  </a:tcPr>
                </a:tc>
                <a:extLst>
                  <a:ext uri="{0D108BD9-81ED-4DB2-BD59-A6C34878D82A}">
                    <a16:rowId xmlns="" xmlns:a16="http://schemas.microsoft.com/office/drawing/2014/main" val="10000"/>
                  </a:ext>
                </a:extLst>
              </a:tr>
            </a:tbl>
          </a:graphicData>
        </a:graphic>
      </p:graphicFrame>
      <p:pic>
        <p:nvPicPr>
          <p:cNvPr id="9" name="Grafik 8"/>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6652745" y="2144805"/>
            <a:ext cx="793861" cy="793861"/>
          </a:xfrm>
          <a:prstGeom prst="rect">
            <a:avLst/>
          </a:prstGeom>
        </p:spPr>
      </p:pic>
      <p:pic>
        <p:nvPicPr>
          <p:cNvPr id="3" name="Grafik 2"/>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2775151" y="2233121"/>
            <a:ext cx="635093" cy="635093"/>
          </a:xfrm>
          <a:prstGeom prst="rect">
            <a:avLst/>
          </a:prstGeom>
        </p:spPr>
      </p:pic>
      <p:sp>
        <p:nvSpPr>
          <p:cNvPr id="18" name="Textfeld 17"/>
          <p:cNvSpPr txBox="1"/>
          <p:nvPr/>
        </p:nvSpPr>
        <p:spPr>
          <a:xfrm>
            <a:off x="4747471" y="2091591"/>
            <a:ext cx="527007" cy="830997"/>
          </a:xfrm>
          <a:prstGeom prst="rect">
            <a:avLst/>
          </a:prstGeom>
          <a:noFill/>
        </p:spPr>
        <p:txBody>
          <a:bodyPr wrap="none" rtlCol="0">
            <a:spAutoFit/>
          </a:bodyPr>
          <a:lstStyle/>
          <a:p>
            <a:r>
              <a:rPr lang="de-DE" sz="4800" b="1" dirty="0">
                <a:solidFill>
                  <a:srgbClr val="EDEDED"/>
                </a:solidFill>
              </a:rPr>
              <a:t>§</a:t>
            </a:r>
          </a:p>
        </p:txBody>
      </p:sp>
      <p:pic>
        <p:nvPicPr>
          <p:cNvPr id="19" name="Picture 2" descr="\\fileserver1.frankfur\homedir$\sld24r\WIN7PROFILE\Desktop\Ablage\Präsentationen\2017\Produktpräsentation WeitBlick\Icons\Auszahlplan.png"/>
          <p:cNvPicPr>
            <a:picLocks noChangeAspect="1" noChangeArrowheads="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867406" y="2298487"/>
            <a:ext cx="521146" cy="569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01248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a:t>
            </a:fld>
            <a:endParaRPr lang="de-DE" dirty="0"/>
          </a:p>
        </p:txBody>
      </p:sp>
      <p:sp>
        <p:nvSpPr>
          <p:cNvPr id="6" name="Titel 5"/>
          <p:cNvSpPr>
            <a:spLocks noGrp="1"/>
          </p:cNvSpPr>
          <p:nvPr>
            <p:ph type="title"/>
          </p:nvPr>
        </p:nvSpPr>
        <p:spPr/>
        <p:txBody>
          <a:bodyPr/>
          <a:lstStyle/>
          <a:p>
            <a:r>
              <a:rPr lang="de-DE" dirty="0" smtClean="0"/>
              <a:t>UNSERE UNTERNEHMENSGRUPPE</a:t>
            </a:r>
            <a:endParaRPr lang="de-DE" dirty="0"/>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3193" y="2016579"/>
            <a:ext cx="10069320" cy="4464231"/>
          </a:xfrm>
          <a:prstGeom prst="rect">
            <a:avLst/>
          </a:prstGeom>
        </p:spPr>
      </p:pic>
    </p:spTree>
    <p:extLst>
      <p:ext uri="{BB962C8B-B14F-4D97-AF65-F5344CB8AC3E}">
        <p14:creationId xmlns:p14="http://schemas.microsoft.com/office/powerpoint/2010/main" val="243117565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50</a:t>
            </a:fld>
            <a:endParaRPr lang="de-DE" dirty="0"/>
          </a:p>
        </p:txBody>
      </p:sp>
      <p:sp>
        <p:nvSpPr>
          <p:cNvPr id="4" name="Titel 3"/>
          <p:cNvSpPr>
            <a:spLocks noGrp="1"/>
          </p:cNvSpPr>
          <p:nvPr>
            <p:ph type="title"/>
          </p:nvPr>
        </p:nvSpPr>
        <p:spPr/>
        <p:txBody>
          <a:bodyPr/>
          <a:lstStyle/>
          <a:p>
            <a:r>
              <a:rPr lang="de-DE" dirty="0" smtClean="0"/>
              <a:t>ARBEITGEBERMOTIVE FÜR DIE </a:t>
            </a:r>
            <a:r>
              <a:rPr lang="de-DE" cap="none" dirty="0"/>
              <a:t>b</a:t>
            </a:r>
            <a:r>
              <a:rPr lang="de-DE" dirty="0"/>
              <a:t>AV</a:t>
            </a:r>
          </a:p>
        </p:txBody>
      </p:sp>
      <p:graphicFrame>
        <p:nvGraphicFramePr>
          <p:cNvPr id="5" name="Tabelle 4">
            <a:extLst>
              <a:ext uri="{FF2B5EF4-FFF2-40B4-BE49-F238E27FC236}">
                <a16:creationId xmlns="" xmlns:a16="http://schemas.microsoft.com/office/drawing/2014/main" id="{019B82BC-4F43-984A-9819-926BB27182B3}"/>
              </a:ext>
            </a:extLst>
          </p:cNvPr>
          <p:cNvGraphicFramePr>
            <a:graphicFrameLocks noGrp="1"/>
          </p:cNvGraphicFramePr>
          <p:nvPr>
            <p:extLst>
              <p:ext uri="{D42A27DB-BD31-4B8C-83A1-F6EECF244321}">
                <p14:modId xmlns:p14="http://schemas.microsoft.com/office/powerpoint/2010/main" val="3289544871"/>
              </p:ext>
            </p:extLst>
          </p:nvPr>
        </p:nvGraphicFramePr>
        <p:xfrm>
          <a:off x="2886480" y="2628725"/>
          <a:ext cx="8897629" cy="2188800"/>
        </p:xfrm>
        <a:graphic>
          <a:graphicData uri="http://schemas.openxmlformats.org/drawingml/2006/table">
            <a:tbl>
              <a:tblPr firstRow="1" bandRow="1">
                <a:tableStyleId>{5C22544A-7EE6-4342-B048-85BDC9FD1C3A}</a:tableStyleId>
              </a:tblPr>
              <a:tblGrid>
                <a:gridCol w="8897629">
                  <a:extLst>
                    <a:ext uri="{9D8B030D-6E8A-4147-A177-3AD203B41FA5}">
                      <a16:colId xmlns="" xmlns:a16="http://schemas.microsoft.com/office/drawing/2014/main" val="20001"/>
                    </a:ext>
                  </a:extLst>
                </a:gridCol>
              </a:tblGrid>
              <a:tr h="0">
                <a:tc>
                  <a:txBody>
                    <a:bodyPr/>
                    <a:lstStyle/>
                    <a:p>
                      <a:pPr marL="285750" indent="-285750">
                        <a:spcBef>
                          <a:spcPts val="900"/>
                        </a:spcBef>
                        <a:buFont typeface="Wingdings" charset="2"/>
                        <a:buChar char="§"/>
                      </a:pPr>
                      <a:r>
                        <a:rPr lang="de-DE" sz="1800" b="0" dirty="0">
                          <a:solidFill>
                            <a:srgbClr val="1D2D4B"/>
                          </a:solidFill>
                        </a:rPr>
                        <a:t>Maklerauftrag Servicenetzwerk</a:t>
                      </a:r>
                    </a:p>
                    <a:p>
                      <a:pPr marL="285750" indent="-285750">
                        <a:spcBef>
                          <a:spcPts val="900"/>
                        </a:spcBef>
                        <a:buFont typeface="Wingdings" charset="2"/>
                        <a:buChar char="§"/>
                      </a:pPr>
                      <a:r>
                        <a:rPr lang="de-DE" sz="1800" b="0" dirty="0">
                          <a:solidFill>
                            <a:srgbClr val="1D2D4B"/>
                          </a:solidFill>
                        </a:rPr>
                        <a:t>Outsourcing aller </a:t>
                      </a:r>
                      <a:r>
                        <a:rPr lang="de-DE" sz="1800" b="0" dirty="0" smtClean="0">
                          <a:solidFill>
                            <a:srgbClr val="1D2D4B"/>
                          </a:solidFill>
                        </a:rPr>
                        <a:t>bAV-relevanten </a:t>
                      </a:r>
                      <a:r>
                        <a:rPr lang="de-DE" sz="1800" b="0" dirty="0">
                          <a:solidFill>
                            <a:srgbClr val="1D2D4B"/>
                          </a:solidFill>
                        </a:rPr>
                        <a:t>Geschäftsprozesse </a:t>
                      </a:r>
                    </a:p>
                    <a:p>
                      <a:pPr marL="285750" indent="-285750">
                        <a:spcBef>
                          <a:spcPts val="900"/>
                        </a:spcBef>
                        <a:buFont typeface="Wingdings" charset="2"/>
                        <a:buChar char="§"/>
                      </a:pPr>
                      <a:r>
                        <a:rPr lang="de-DE" sz="1800" b="0" dirty="0">
                          <a:solidFill>
                            <a:srgbClr val="1D2D4B"/>
                          </a:solidFill>
                        </a:rPr>
                        <a:t>Aufzeichnungs- und Mitteilungspflichten organisieren</a:t>
                      </a:r>
                    </a:p>
                    <a:p>
                      <a:pPr marL="285750" indent="-285750">
                        <a:spcBef>
                          <a:spcPts val="900"/>
                        </a:spcBef>
                        <a:buFont typeface="Wingdings" charset="2"/>
                        <a:buChar char="§"/>
                      </a:pPr>
                      <a:r>
                        <a:rPr lang="de-DE" sz="1800" b="0" dirty="0">
                          <a:solidFill>
                            <a:srgbClr val="1D2D4B"/>
                          </a:solidFill>
                        </a:rPr>
                        <a:t>Datengleichheit in Antrag, Entgeltumwandlung und Police sicherstellen </a:t>
                      </a:r>
                    </a:p>
                    <a:p>
                      <a:pPr marL="285750" indent="-285750">
                        <a:spcBef>
                          <a:spcPts val="900"/>
                        </a:spcBef>
                        <a:buFont typeface="Wingdings" charset="2"/>
                        <a:buChar char="§"/>
                      </a:pPr>
                      <a:r>
                        <a:rPr lang="de-DE" sz="1800" b="0" dirty="0">
                          <a:solidFill>
                            <a:srgbClr val="1D2D4B"/>
                          </a:solidFill>
                        </a:rPr>
                        <a:t>Simulationen für korrekte </a:t>
                      </a:r>
                      <a:r>
                        <a:rPr lang="de-DE" sz="1800" b="0" dirty="0" smtClean="0">
                          <a:solidFill>
                            <a:srgbClr val="1D2D4B"/>
                          </a:solidFill>
                        </a:rPr>
                        <a:t>Gehaltsabrechnungen </a:t>
                      </a:r>
                      <a:endParaRPr lang="de-DE" sz="1800" b="0" dirty="0">
                        <a:solidFill>
                          <a:srgbClr val="1D2D4B"/>
                        </a:solidFill>
                      </a:endParaRPr>
                    </a:p>
                  </a:txBody>
                  <a:tcPr marL="108000" marR="108000" marT="108000" marB="252000" anchor="ctr">
                    <a:lnL w="12700" cmpd="sng">
                      <a:noFill/>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892818707"/>
                  </a:ext>
                </a:extLst>
              </a:tr>
            </a:tbl>
          </a:graphicData>
        </a:graphic>
      </p:graphicFrame>
      <p:graphicFrame>
        <p:nvGraphicFramePr>
          <p:cNvPr id="6" name="Tabelle 5">
            <a:extLst>
              <a:ext uri="{FF2B5EF4-FFF2-40B4-BE49-F238E27FC236}">
                <a16:creationId xmlns="" xmlns:a16="http://schemas.microsoft.com/office/drawing/2014/main" id="{019B82BC-4F43-984A-9819-926BB27182B3}"/>
              </a:ext>
            </a:extLst>
          </p:cNvPr>
          <p:cNvGraphicFramePr>
            <a:graphicFrameLocks noGrp="1"/>
          </p:cNvGraphicFramePr>
          <p:nvPr>
            <p:extLst>
              <p:ext uri="{D42A27DB-BD31-4B8C-83A1-F6EECF244321}">
                <p14:modId xmlns:p14="http://schemas.microsoft.com/office/powerpoint/2010/main" val="4106400868"/>
              </p:ext>
            </p:extLst>
          </p:nvPr>
        </p:nvGraphicFramePr>
        <p:xfrm>
          <a:off x="2886480" y="1700932"/>
          <a:ext cx="8091716" cy="520800"/>
        </p:xfrm>
        <a:graphic>
          <a:graphicData uri="http://schemas.openxmlformats.org/drawingml/2006/table">
            <a:tbl>
              <a:tblPr firstRow="1" bandRow="1">
                <a:tableStyleId>{5C22544A-7EE6-4342-B048-85BDC9FD1C3A}</a:tableStyleId>
              </a:tblPr>
              <a:tblGrid>
                <a:gridCol w="8091716">
                  <a:extLst>
                    <a:ext uri="{9D8B030D-6E8A-4147-A177-3AD203B41FA5}">
                      <a16:colId xmlns="" xmlns:a16="http://schemas.microsoft.com/office/drawing/2014/main" val="20001"/>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2000" b="0" dirty="0" smtClean="0">
                          <a:solidFill>
                            <a:schemeClr val="bg1"/>
                          </a:solidFill>
                        </a:rPr>
                        <a:t>Verwaltungskosten vermeiden und den Aufwand delegieren</a:t>
                      </a:r>
                      <a:endParaRPr lang="de-DE" sz="2000" b="0" dirty="0">
                        <a:solidFill>
                          <a:schemeClr val="bg1"/>
                        </a:solidFill>
                      </a:endParaRPr>
                    </a:p>
                  </a:txBody>
                  <a:tcPr marL="108000" marR="108000" marT="108000" marB="108000" anchor="ctr">
                    <a:lnL w="12700" cmpd="sng">
                      <a:noFill/>
                    </a:lnL>
                    <a:lnR w="38100" cap="flat" cmpd="sng" algn="ctr">
                      <a:no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5C87AA"/>
                    </a:solidFill>
                  </a:tcPr>
                </a:tc>
                <a:extLst>
                  <a:ext uri="{0D108BD9-81ED-4DB2-BD59-A6C34878D82A}">
                    <a16:rowId xmlns="" xmlns:a16="http://schemas.microsoft.com/office/drawing/2014/main" val="183065680"/>
                  </a:ext>
                </a:extLst>
              </a:tr>
            </a:tbl>
          </a:graphicData>
        </a:graphic>
      </p:graphicFrame>
      <p:graphicFrame>
        <p:nvGraphicFramePr>
          <p:cNvPr id="7" name="Tabelle 6"/>
          <p:cNvGraphicFramePr>
            <a:graphicFrameLocks noGrp="1"/>
          </p:cNvGraphicFramePr>
          <p:nvPr>
            <p:extLst>
              <p:ext uri="{D42A27DB-BD31-4B8C-83A1-F6EECF244321}">
                <p14:modId xmlns:p14="http://schemas.microsoft.com/office/powerpoint/2010/main" val="876995465"/>
              </p:ext>
            </p:extLst>
          </p:nvPr>
        </p:nvGraphicFramePr>
        <p:xfrm>
          <a:off x="364220" y="1695766"/>
          <a:ext cx="2022929" cy="1270178"/>
        </p:xfrm>
        <a:graphic>
          <a:graphicData uri="http://schemas.openxmlformats.org/drawingml/2006/table">
            <a:tbl>
              <a:tblPr firstRow="1" bandRow="1">
                <a:tableStyleId>{5C22544A-7EE6-4342-B048-85BDC9FD1C3A}</a:tableStyleId>
              </a:tblPr>
              <a:tblGrid>
                <a:gridCol w="2022929">
                  <a:extLst>
                    <a:ext uri="{9D8B030D-6E8A-4147-A177-3AD203B41FA5}">
                      <a16:colId xmlns="" xmlns:a16="http://schemas.microsoft.com/office/drawing/2014/main" val="20000"/>
                    </a:ext>
                  </a:extLst>
                </a:gridCol>
              </a:tblGrid>
              <a:tr h="1270178">
                <a:tc>
                  <a:txBody>
                    <a:bodyPr/>
                    <a:lstStyle/>
                    <a:p>
                      <a:pPr algn="ctr"/>
                      <a:r>
                        <a:rPr lang="de-DE" sz="1200" b="0" dirty="0" smtClean="0">
                          <a:solidFill>
                            <a:schemeClr val="bg1"/>
                          </a:solidFill>
                          <a:latin typeface="Arial" panose="020B0604020202020204" pitchFamily="34" charset="0"/>
                          <a:cs typeface="Arial" panose="020B0604020202020204" pitchFamily="34" charset="0"/>
                        </a:rPr>
                        <a:t>Verwaltungskosten</a:t>
                      </a:r>
                      <a:endParaRPr lang="de-DE" sz="1200" b="0" dirty="0">
                        <a:solidFill>
                          <a:schemeClr val="bg1"/>
                        </a:solidFill>
                        <a:latin typeface="Arial" panose="020B0604020202020204" pitchFamily="34" charset="0"/>
                        <a:cs typeface="Arial" panose="020B0604020202020204" pitchFamily="34" charset="0"/>
                      </a:endParaRPr>
                    </a:p>
                    <a:p>
                      <a:pPr algn="ct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5C87AA">
                        <a:alpha val="70000"/>
                      </a:srgbClr>
                    </a:solidFill>
                  </a:tcPr>
                </a:tc>
                <a:extLst>
                  <a:ext uri="{0D108BD9-81ED-4DB2-BD59-A6C34878D82A}">
                    <a16:rowId xmlns="" xmlns:a16="http://schemas.microsoft.com/office/drawing/2014/main" val="10000"/>
                  </a:ext>
                </a:extLst>
              </a:tr>
            </a:tbl>
          </a:graphicData>
        </a:graphic>
      </p:graphicFrame>
      <p:graphicFrame>
        <p:nvGraphicFramePr>
          <p:cNvPr id="12" name="Tabelle 11"/>
          <p:cNvGraphicFramePr>
            <a:graphicFrameLocks noGrp="1"/>
          </p:cNvGraphicFramePr>
          <p:nvPr>
            <p:extLst>
              <p:ext uri="{D42A27DB-BD31-4B8C-83A1-F6EECF244321}">
                <p14:modId xmlns:p14="http://schemas.microsoft.com/office/powerpoint/2010/main" val="4187694776"/>
              </p:ext>
            </p:extLst>
          </p:nvPr>
        </p:nvGraphicFramePr>
        <p:xfrm>
          <a:off x="364220" y="2939796"/>
          <a:ext cx="2022929" cy="1270178"/>
        </p:xfrm>
        <a:graphic>
          <a:graphicData uri="http://schemas.openxmlformats.org/drawingml/2006/table">
            <a:tbl>
              <a:tblPr firstRow="1" bandRow="1">
                <a:tableStyleId>{5C22544A-7EE6-4342-B048-85BDC9FD1C3A}</a:tableStyleId>
              </a:tblPr>
              <a:tblGrid>
                <a:gridCol w="2022929">
                  <a:extLst>
                    <a:ext uri="{9D8B030D-6E8A-4147-A177-3AD203B41FA5}">
                      <a16:colId xmlns="" xmlns:a16="http://schemas.microsoft.com/office/drawing/2014/main" val="20001"/>
                    </a:ext>
                  </a:extLst>
                </a:gridCol>
              </a:tblGrid>
              <a:tr h="1270178">
                <a:tc>
                  <a:txBody>
                    <a:bodyPr/>
                    <a:lstStyle/>
                    <a:p>
                      <a:pPr algn="ctr"/>
                      <a:r>
                        <a:rPr lang="de-DE" sz="1200" b="0" dirty="0" smtClean="0">
                          <a:solidFill>
                            <a:schemeClr val="bg1"/>
                          </a:solidFill>
                          <a:latin typeface="Arial" panose="020B0604020202020204" pitchFamily="34" charset="0"/>
                          <a:cs typeface="Arial" panose="020B0604020202020204" pitchFamily="34" charset="0"/>
                        </a:rPr>
                        <a:t>Haftungsrisiken</a:t>
                      </a:r>
                      <a:endParaRPr lang="de-DE" sz="1200" b="0" dirty="0">
                        <a:solidFill>
                          <a:schemeClr val="bg1"/>
                        </a:solidFill>
                        <a:latin typeface="Arial" panose="020B0604020202020204" pitchFamily="34" charset="0"/>
                        <a:cs typeface="Arial" panose="020B0604020202020204" pitchFamily="34" charset="0"/>
                      </a:endParaRPr>
                    </a:p>
                    <a:p>
                      <a:pPr algn="ctr"/>
                      <a:endParaRPr lang="de-DE" sz="1200" b="1"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5C87AA">
                        <a:alpha val="25000"/>
                      </a:srgbClr>
                    </a:solidFill>
                  </a:tcPr>
                </a:tc>
                <a:extLst>
                  <a:ext uri="{0D108BD9-81ED-4DB2-BD59-A6C34878D82A}">
                    <a16:rowId xmlns="" xmlns:a16="http://schemas.microsoft.com/office/drawing/2014/main" val="10000"/>
                  </a:ext>
                </a:extLst>
              </a:tr>
            </a:tbl>
          </a:graphicData>
        </a:graphic>
      </p:graphicFrame>
      <p:sp>
        <p:nvSpPr>
          <p:cNvPr id="15" name="Textfeld 14"/>
          <p:cNvSpPr txBox="1"/>
          <p:nvPr/>
        </p:nvSpPr>
        <p:spPr>
          <a:xfrm>
            <a:off x="1098354" y="2970812"/>
            <a:ext cx="527007" cy="830997"/>
          </a:xfrm>
          <a:prstGeom prst="rect">
            <a:avLst/>
          </a:prstGeom>
          <a:noFill/>
        </p:spPr>
        <p:txBody>
          <a:bodyPr wrap="none" rtlCol="0">
            <a:spAutoFit/>
          </a:bodyPr>
          <a:lstStyle/>
          <a:p>
            <a:r>
              <a:rPr lang="de-DE" sz="4800" b="1" dirty="0">
                <a:solidFill>
                  <a:srgbClr val="EDEDED"/>
                </a:solidFill>
              </a:rPr>
              <a:t>§</a:t>
            </a:r>
          </a:p>
        </p:txBody>
      </p:sp>
      <p:graphicFrame>
        <p:nvGraphicFramePr>
          <p:cNvPr id="3" name="Tabelle 2"/>
          <p:cNvGraphicFramePr>
            <a:graphicFrameLocks noGrp="1"/>
          </p:cNvGraphicFramePr>
          <p:nvPr>
            <p:extLst>
              <p:ext uri="{D42A27DB-BD31-4B8C-83A1-F6EECF244321}">
                <p14:modId xmlns:p14="http://schemas.microsoft.com/office/powerpoint/2010/main" val="3885753407"/>
              </p:ext>
            </p:extLst>
          </p:nvPr>
        </p:nvGraphicFramePr>
        <p:xfrm>
          <a:off x="364220" y="4182436"/>
          <a:ext cx="2022929" cy="1270178"/>
        </p:xfrm>
        <a:graphic>
          <a:graphicData uri="http://schemas.openxmlformats.org/drawingml/2006/table">
            <a:tbl>
              <a:tblPr firstRow="1" bandRow="1">
                <a:tableStyleId>{5C22544A-7EE6-4342-B048-85BDC9FD1C3A}</a:tableStyleId>
              </a:tblPr>
              <a:tblGrid>
                <a:gridCol w="2022929"/>
              </a:tblGrid>
              <a:tr h="1270178">
                <a:tc>
                  <a:txBody>
                    <a:bodyPr/>
                    <a:lstStyle/>
                    <a:p>
                      <a:pPr algn="ctr"/>
                      <a:r>
                        <a:rPr lang="de-DE" sz="1200" b="0" dirty="0" smtClean="0">
                          <a:solidFill>
                            <a:schemeClr val="bg1"/>
                          </a:solidFill>
                          <a:latin typeface="Arial" panose="020B0604020202020204" pitchFamily="34" charset="0"/>
                          <a:cs typeface="Arial" panose="020B0604020202020204" pitchFamily="34" charset="0"/>
                        </a:rPr>
                        <a:t>Arbeitsplatzattraktivitä</a:t>
                      </a:r>
                      <a:r>
                        <a:rPr lang="de-DE" sz="1200" b="1" dirty="0" smtClean="0">
                          <a:solidFill>
                            <a:schemeClr val="bg1"/>
                          </a:solidFill>
                          <a:latin typeface="Arial" panose="020B0604020202020204" pitchFamily="34" charset="0"/>
                          <a:cs typeface="Arial" panose="020B0604020202020204" pitchFamily="34" charset="0"/>
                        </a:rPr>
                        <a:t>t</a:t>
                      </a:r>
                      <a:r>
                        <a:rPr lang="de-DE" sz="1200" b="1" dirty="0">
                          <a:solidFill>
                            <a:schemeClr val="bg1"/>
                          </a:solidFill>
                          <a:latin typeface="Arial" panose="020B0604020202020204" pitchFamily="34" charset="0"/>
                          <a:cs typeface="Arial" panose="020B0604020202020204" pitchFamily="34" charset="0"/>
                        </a:rPr>
                        <a:t/>
                      </a:r>
                      <a:br>
                        <a:rPr lang="de-DE" sz="1200" b="1" dirty="0">
                          <a:solidFill>
                            <a:schemeClr val="bg1"/>
                          </a:solidFill>
                          <a:latin typeface="Arial" panose="020B0604020202020204" pitchFamily="34" charset="0"/>
                          <a:cs typeface="Arial" panose="020B0604020202020204" pitchFamily="34" charset="0"/>
                        </a:rPr>
                      </a:br>
                      <a:endParaRPr lang="de-DE" sz="1200" b="1"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5C87AA">
                        <a:alpha val="25000"/>
                      </a:srgbClr>
                    </a:solidFill>
                  </a:tcPr>
                </a:tc>
              </a:tr>
            </a:tbl>
          </a:graphicData>
        </a:graphic>
      </p:graphicFrame>
      <p:pic>
        <p:nvPicPr>
          <p:cNvPr id="17" name="Grafik 16"/>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993748" y="4249433"/>
            <a:ext cx="793861" cy="793861"/>
          </a:xfrm>
          <a:prstGeom prst="rect">
            <a:avLst/>
          </a:prstGeom>
        </p:spPr>
      </p:pic>
      <p:pic>
        <p:nvPicPr>
          <p:cNvPr id="18" name="Picture 2" descr="\\fileserver1.frankfur\homedir$\sld24r\WIN7PROFILE\Desktop\Ablage\Präsentationen\2017\Produktpräsentation WeitBlick\Icons\Auszahlplan.png"/>
          <p:cNvPicPr>
            <a:picLocks noChangeAspect="1" noChangeArrowheads="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15111" y="5578064"/>
            <a:ext cx="521146" cy="569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9" name="Tabelle 18"/>
          <p:cNvGraphicFramePr>
            <a:graphicFrameLocks noGrp="1"/>
          </p:cNvGraphicFramePr>
          <p:nvPr>
            <p:extLst>
              <p:ext uri="{D42A27DB-BD31-4B8C-83A1-F6EECF244321}">
                <p14:modId xmlns:p14="http://schemas.microsoft.com/office/powerpoint/2010/main" val="1297231800"/>
              </p:ext>
            </p:extLst>
          </p:nvPr>
        </p:nvGraphicFramePr>
        <p:xfrm>
          <a:off x="364220" y="5452614"/>
          <a:ext cx="2022929" cy="1270178"/>
        </p:xfrm>
        <a:graphic>
          <a:graphicData uri="http://schemas.openxmlformats.org/drawingml/2006/table">
            <a:tbl>
              <a:tblPr firstRow="1" bandRow="1">
                <a:tableStyleId>{5C22544A-7EE6-4342-B048-85BDC9FD1C3A}</a:tableStyleId>
              </a:tblPr>
              <a:tblGrid>
                <a:gridCol w="2022929"/>
              </a:tblGrid>
              <a:tr h="1270178">
                <a:tc>
                  <a:txBody>
                    <a:bodyPr/>
                    <a:lstStyle/>
                    <a:p>
                      <a:pPr algn="ctr"/>
                      <a:r>
                        <a:rPr lang="de-DE" sz="1200" b="0" dirty="0" smtClean="0">
                          <a:solidFill>
                            <a:schemeClr val="bg1"/>
                          </a:solidFill>
                          <a:latin typeface="Arial" panose="020B0604020202020204" pitchFamily="34" charset="0"/>
                          <a:cs typeface="Arial" panose="020B0604020202020204" pitchFamily="34" charset="0"/>
                        </a:rPr>
                        <a:t>Kosten</a:t>
                      </a:r>
                      <a:r>
                        <a:rPr lang="de-DE" sz="1200" b="0" baseline="0" dirty="0" smtClean="0">
                          <a:solidFill>
                            <a:schemeClr val="bg1"/>
                          </a:solidFill>
                          <a:latin typeface="Arial" panose="020B0604020202020204" pitchFamily="34" charset="0"/>
                          <a:cs typeface="Arial" panose="020B0604020202020204" pitchFamily="34" charset="0"/>
                        </a:rPr>
                        <a:t> senken</a:t>
                      </a:r>
                      <a:r>
                        <a:rPr lang="de-DE" sz="1200" b="1" dirty="0">
                          <a:solidFill>
                            <a:schemeClr val="bg1"/>
                          </a:solidFill>
                          <a:latin typeface="Arial" panose="020B0604020202020204" pitchFamily="34" charset="0"/>
                          <a:cs typeface="Arial" panose="020B0604020202020204" pitchFamily="34" charset="0"/>
                        </a:rPr>
                        <a:t/>
                      </a:r>
                      <a:br>
                        <a:rPr lang="de-DE" sz="1200" b="1" dirty="0">
                          <a:solidFill>
                            <a:schemeClr val="bg1"/>
                          </a:solidFill>
                          <a:latin typeface="Arial" panose="020B0604020202020204" pitchFamily="34" charset="0"/>
                          <a:cs typeface="Arial" panose="020B0604020202020204" pitchFamily="34" charset="0"/>
                        </a:rPr>
                      </a:br>
                      <a:endParaRPr lang="de-DE" sz="1200" b="1"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5C87AA">
                        <a:alpha val="25000"/>
                      </a:srgbClr>
                    </a:solidFill>
                  </a:tcPr>
                </a:tc>
              </a:tr>
            </a:tbl>
          </a:graphicData>
        </a:graphic>
      </p:graphicFrame>
      <p:pic>
        <p:nvPicPr>
          <p:cNvPr id="16" name="Grafik 15"/>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095007" y="1821216"/>
            <a:ext cx="635093" cy="635093"/>
          </a:xfrm>
          <a:prstGeom prst="rect">
            <a:avLst/>
          </a:prstGeom>
        </p:spPr>
      </p:pic>
    </p:spTree>
    <p:extLst>
      <p:ext uri="{BB962C8B-B14F-4D97-AF65-F5344CB8AC3E}">
        <p14:creationId xmlns:p14="http://schemas.microsoft.com/office/powerpoint/2010/main" val="269120583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5">
            <a:extLst>
              <a:ext uri="{FF2B5EF4-FFF2-40B4-BE49-F238E27FC236}">
                <a16:creationId xmlns="" xmlns:a16="http://schemas.microsoft.com/office/drawing/2014/main" id="{019B82BC-4F43-984A-9819-926BB27182B3}"/>
              </a:ext>
            </a:extLst>
          </p:cNvPr>
          <p:cNvGraphicFramePr>
            <a:graphicFrameLocks noGrp="1"/>
          </p:cNvGraphicFramePr>
          <p:nvPr>
            <p:extLst>
              <p:ext uri="{D42A27DB-BD31-4B8C-83A1-F6EECF244321}">
                <p14:modId xmlns:p14="http://schemas.microsoft.com/office/powerpoint/2010/main" val="3669810657"/>
              </p:ext>
            </p:extLst>
          </p:nvPr>
        </p:nvGraphicFramePr>
        <p:xfrm>
          <a:off x="2886480" y="2631230"/>
          <a:ext cx="9121300" cy="4804290"/>
        </p:xfrm>
        <a:graphic>
          <a:graphicData uri="http://schemas.openxmlformats.org/drawingml/2006/table">
            <a:tbl>
              <a:tblPr firstRow="1" bandRow="1">
                <a:tableStyleId>{5C22544A-7EE6-4342-B048-85BDC9FD1C3A}</a:tableStyleId>
              </a:tblPr>
              <a:tblGrid>
                <a:gridCol w="9121300">
                  <a:extLst>
                    <a:ext uri="{9D8B030D-6E8A-4147-A177-3AD203B41FA5}">
                      <a16:colId xmlns="" xmlns:a16="http://schemas.microsoft.com/office/drawing/2014/main" val="20001"/>
                    </a:ext>
                  </a:extLst>
                </a:gridCol>
              </a:tblGrid>
              <a:tr h="2927356">
                <a:tc>
                  <a:txBody>
                    <a:bodyPr/>
                    <a:lstStyle/>
                    <a:p>
                      <a:pPr marL="285750" lvl="0" indent="-285750" algn="l">
                        <a:spcBef>
                          <a:spcPts val="900"/>
                        </a:spcBef>
                        <a:buFont typeface="Wingdings" charset="2"/>
                        <a:buChar char="§"/>
                      </a:pPr>
                      <a:r>
                        <a:rPr lang="de-DE" sz="1800" b="0" dirty="0" smtClean="0">
                          <a:solidFill>
                            <a:srgbClr val="1D2D4B"/>
                          </a:solidFill>
                          <a:latin typeface="+mn-lt"/>
                          <a:ea typeface="+mn-ea"/>
                        </a:rPr>
                        <a:t>Portabilitätsservice </a:t>
                      </a:r>
                      <a:r>
                        <a:rPr lang="de-DE" sz="1800" b="0" dirty="0">
                          <a:solidFill>
                            <a:srgbClr val="1D2D4B"/>
                          </a:solidFill>
                          <a:latin typeface="+mn-lt"/>
                          <a:ea typeface="+mn-ea"/>
                        </a:rPr>
                        <a:t>nach Mindestleistungsanforderung </a:t>
                      </a:r>
                    </a:p>
                    <a:p>
                      <a:pPr marL="285750" lvl="0" indent="-285750" algn="l">
                        <a:spcBef>
                          <a:spcPts val="900"/>
                        </a:spcBef>
                        <a:buFont typeface="Wingdings" charset="2"/>
                        <a:buChar char="§"/>
                      </a:pPr>
                      <a:r>
                        <a:rPr lang="de-DE" sz="1800" b="0" dirty="0">
                          <a:solidFill>
                            <a:srgbClr val="1D2D4B"/>
                          </a:solidFill>
                          <a:latin typeface="+mn-lt"/>
                          <a:ea typeface="+mn-ea"/>
                        </a:rPr>
                        <a:t>keine Auffüllrisiken durch </a:t>
                      </a:r>
                      <a:r>
                        <a:rPr lang="de-DE" sz="1800" b="0" dirty="0" smtClean="0">
                          <a:solidFill>
                            <a:srgbClr val="1D2D4B"/>
                          </a:solidFill>
                          <a:latin typeface="+mn-lt"/>
                          <a:ea typeface="+mn-ea"/>
                        </a:rPr>
                        <a:t>versicherungsvertragliches Verfahren </a:t>
                      </a:r>
                      <a:r>
                        <a:rPr lang="de-DE" sz="1800" b="0" dirty="0">
                          <a:solidFill>
                            <a:srgbClr val="1D2D4B"/>
                          </a:solidFill>
                          <a:latin typeface="+mn-lt"/>
                          <a:ea typeface="+mn-ea"/>
                        </a:rPr>
                        <a:t>(</a:t>
                      </a:r>
                      <a:r>
                        <a:rPr lang="de-DE" sz="1800" b="0" dirty="0" err="1">
                          <a:solidFill>
                            <a:srgbClr val="1D2D4B"/>
                          </a:solidFill>
                          <a:latin typeface="+mn-lt"/>
                          <a:ea typeface="+mn-ea"/>
                        </a:rPr>
                        <a:t>BoLZ</a:t>
                      </a:r>
                      <a:r>
                        <a:rPr lang="de-DE" sz="1800" b="0" dirty="0">
                          <a:solidFill>
                            <a:srgbClr val="1D2D4B"/>
                          </a:solidFill>
                          <a:latin typeface="+mn-lt"/>
                          <a:ea typeface="+mn-ea"/>
                        </a:rPr>
                        <a:t>), </a:t>
                      </a:r>
                      <a:r>
                        <a:rPr lang="de-DE" sz="1800" b="0" dirty="0" smtClean="0">
                          <a:solidFill>
                            <a:srgbClr val="1D2D4B"/>
                          </a:solidFill>
                          <a:latin typeface="+mn-lt"/>
                          <a:ea typeface="+mn-ea"/>
                        </a:rPr>
                        <a:t>„</a:t>
                      </a:r>
                      <a:r>
                        <a:rPr lang="de-DE" sz="1800" b="0" dirty="0">
                          <a:solidFill>
                            <a:srgbClr val="1D2D4B"/>
                          </a:solidFill>
                          <a:latin typeface="+mn-lt"/>
                          <a:ea typeface="+mn-ea"/>
                        </a:rPr>
                        <a:t>harte“ Bruttobeitragsgarantien (BZM) und </a:t>
                      </a:r>
                      <a:r>
                        <a:rPr lang="de-DE" sz="1800" b="0" dirty="0" smtClean="0">
                          <a:solidFill>
                            <a:srgbClr val="1D2D4B"/>
                          </a:solidFill>
                          <a:latin typeface="+mn-lt"/>
                          <a:ea typeface="+mn-ea"/>
                        </a:rPr>
                        <a:t>finanzstarke </a:t>
                      </a:r>
                      <a:r>
                        <a:rPr lang="de-DE" sz="1800" b="0" dirty="0">
                          <a:solidFill>
                            <a:srgbClr val="1D2D4B"/>
                          </a:solidFill>
                          <a:latin typeface="+mn-lt"/>
                          <a:ea typeface="+mn-ea"/>
                        </a:rPr>
                        <a:t>Anbieter </a:t>
                      </a:r>
                    </a:p>
                    <a:p>
                      <a:pPr marL="285750" lvl="0" indent="-285750" algn="l">
                        <a:spcBef>
                          <a:spcPts val="900"/>
                        </a:spcBef>
                        <a:buFont typeface="Wingdings" charset="2"/>
                        <a:buChar char="§"/>
                      </a:pPr>
                      <a:r>
                        <a:rPr lang="de-DE" sz="1800" b="0" dirty="0">
                          <a:solidFill>
                            <a:srgbClr val="1D2D4B"/>
                          </a:solidFill>
                          <a:latin typeface="+mn-lt"/>
                          <a:ea typeface="+mn-ea"/>
                        </a:rPr>
                        <a:t>Rentenanpassungsrisiko finanzieren durch Überschussverwendung</a:t>
                      </a:r>
                      <a:r>
                        <a:rPr lang="de-DE" sz="1800" b="0" dirty="0" smtClean="0">
                          <a:solidFill>
                            <a:srgbClr val="1D2D4B"/>
                          </a:solidFill>
                          <a:latin typeface="+mn-lt"/>
                          <a:ea typeface="+mn-ea"/>
                        </a:rPr>
                        <a:t>, garantierte </a:t>
                      </a:r>
                      <a:r>
                        <a:rPr lang="de-DE" sz="1800" b="0" dirty="0">
                          <a:solidFill>
                            <a:srgbClr val="1D2D4B"/>
                          </a:solidFill>
                          <a:latin typeface="+mn-lt"/>
                          <a:ea typeface="+mn-ea"/>
                        </a:rPr>
                        <a:t>Rentensteigerung oder BZM</a:t>
                      </a:r>
                    </a:p>
                    <a:p>
                      <a:pPr marL="285750" lvl="0" indent="-285750" algn="l">
                        <a:spcBef>
                          <a:spcPts val="900"/>
                        </a:spcBef>
                        <a:buFont typeface="Wingdings" charset="2"/>
                        <a:buChar char="§"/>
                      </a:pPr>
                      <a:r>
                        <a:rPr lang="de-DE" sz="1800" b="0" dirty="0">
                          <a:solidFill>
                            <a:srgbClr val="1D2D4B"/>
                          </a:solidFill>
                          <a:latin typeface="+mn-lt"/>
                          <a:ea typeface="+mn-ea"/>
                        </a:rPr>
                        <a:t>Beratungsdokumentation gegenüber den Mitarbeitern (z. B. Austritt</a:t>
                      </a:r>
                      <a:r>
                        <a:rPr lang="de-DE" sz="1800" b="0" dirty="0" smtClean="0">
                          <a:solidFill>
                            <a:srgbClr val="1D2D4B"/>
                          </a:solidFill>
                          <a:latin typeface="+mn-lt"/>
                          <a:ea typeface="+mn-ea"/>
                        </a:rPr>
                        <a:t>) nebst </a:t>
                      </a:r>
                      <a:r>
                        <a:rPr lang="de-DE" sz="1800" b="1" i="1" dirty="0">
                          <a:solidFill>
                            <a:srgbClr val="1D2D4B"/>
                          </a:solidFill>
                          <a:latin typeface="+mn-lt"/>
                          <a:ea typeface="+mn-ea"/>
                        </a:rPr>
                        <a:t>Versorgungsordnung</a:t>
                      </a:r>
                      <a:r>
                        <a:rPr lang="de-DE" sz="1800" b="0" dirty="0">
                          <a:solidFill>
                            <a:srgbClr val="1D2D4B"/>
                          </a:solidFill>
                          <a:latin typeface="+mn-lt"/>
                          <a:ea typeface="+mn-ea"/>
                        </a:rPr>
                        <a:t> („Haftungssicherheit für den AG“)</a:t>
                      </a:r>
                    </a:p>
                    <a:p>
                      <a:pPr marL="285750" lvl="0" indent="-285750" algn="l">
                        <a:spcBef>
                          <a:spcPts val="900"/>
                        </a:spcBef>
                        <a:buFont typeface="Wingdings" charset="2"/>
                        <a:buChar char="§"/>
                      </a:pPr>
                      <a:r>
                        <a:rPr lang="de-DE" sz="1800" b="0" dirty="0">
                          <a:solidFill>
                            <a:srgbClr val="1D2D4B"/>
                          </a:solidFill>
                          <a:latin typeface="+mn-lt"/>
                          <a:ea typeface="+mn-ea"/>
                        </a:rPr>
                        <a:t>Kapitalanlagerisiko </a:t>
                      </a:r>
                    </a:p>
                    <a:p>
                      <a:pPr marL="285750" lvl="0" indent="-285750" algn="l">
                        <a:spcBef>
                          <a:spcPts val="900"/>
                        </a:spcBef>
                        <a:buFont typeface="Wingdings" charset="2"/>
                        <a:buChar char="§"/>
                      </a:pPr>
                      <a:r>
                        <a:rPr lang="de-DE" sz="1800" b="0" dirty="0">
                          <a:solidFill>
                            <a:srgbClr val="1D2D4B"/>
                          </a:solidFill>
                          <a:latin typeface="+mn-lt"/>
                          <a:ea typeface="+mn-ea"/>
                        </a:rPr>
                        <a:t>Umsetzung der geltenden Entgeltumwandlungsvereinbarung gewährleisten</a:t>
                      </a:r>
                    </a:p>
                    <a:p>
                      <a:pPr marL="285750" lvl="0" indent="-285750" algn="l">
                        <a:spcBef>
                          <a:spcPts val="900"/>
                        </a:spcBef>
                        <a:buFont typeface="Wingdings" charset="2"/>
                        <a:buChar char="§"/>
                      </a:pPr>
                      <a:r>
                        <a:rPr lang="de-DE" sz="1800" b="0" dirty="0" smtClean="0">
                          <a:solidFill>
                            <a:srgbClr val="1D2D4B"/>
                          </a:solidFill>
                          <a:latin typeface="+mn-lt"/>
                          <a:ea typeface="+mn-ea"/>
                        </a:rPr>
                        <a:t>Umsetzung des Betriebsrentenstärkungsgesetzes</a:t>
                      </a:r>
                      <a:endParaRPr lang="de-DE" sz="1800" b="0" dirty="0">
                        <a:solidFill>
                          <a:srgbClr val="1D2D4B"/>
                        </a:solidFill>
                        <a:latin typeface="+mn-lt"/>
                        <a:ea typeface="+mn-ea"/>
                      </a:endParaRPr>
                    </a:p>
                  </a:txBody>
                  <a:tcPr marL="108000" marR="108000" marT="108000" marB="252000" anchor="ctr">
                    <a:lnL w="12700" cmpd="sng">
                      <a:noFill/>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892818707"/>
                  </a:ext>
                </a:extLst>
              </a:tr>
              <a:tr h="1015290">
                <a:tc>
                  <a:txBody>
                    <a:bodyPr/>
                    <a:lstStyle/>
                    <a:p>
                      <a:pPr marL="0" lvl="0" indent="0" algn="l">
                        <a:spcBef>
                          <a:spcPts val="900"/>
                        </a:spcBef>
                        <a:buFont typeface="Wingdings" charset="2"/>
                        <a:buNone/>
                      </a:pPr>
                      <a:endParaRPr lang="de-DE" sz="1600" dirty="0">
                        <a:solidFill>
                          <a:srgbClr val="C60000"/>
                        </a:solidFill>
                        <a:latin typeface="+mn-lt"/>
                        <a:ea typeface="+mn-ea"/>
                      </a:endParaRPr>
                    </a:p>
                  </a:txBody>
                  <a:tcPr marL="108000" marR="108000" marT="108000" marB="252000" anchor="ctr">
                    <a:lnL w="12700" cmpd="sng">
                      <a:noFill/>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2" name="Foliennummernplatzhalter 1"/>
          <p:cNvSpPr>
            <a:spLocks noGrp="1"/>
          </p:cNvSpPr>
          <p:nvPr>
            <p:ph type="sldNum" sz="quarter" idx="4"/>
          </p:nvPr>
        </p:nvSpPr>
        <p:spPr/>
        <p:txBody>
          <a:bodyPr/>
          <a:lstStyle/>
          <a:p>
            <a:fld id="{EA952CFE-AF4B-4BE9-B2E2-E1420D3F9B32}" type="slidenum">
              <a:rPr lang="de-DE" smtClean="0"/>
              <a:pPr/>
              <a:t>51</a:t>
            </a:fld>
            <a:endParaRPr lang="de-DE" dirty="0"/>
          </a:p>
        </p:txBody>
      </p:sp>
      <p:sp>
        <p:nvSpPr>
          <p:cNvPr id="4" name="Titel 3"/>
          <p:cNvSpPr>
            <a:spLocks noGrp="1"/>
          </p:cNvSpPr>
          <p:nvPr>
            <p:ph type="title"/>
          </p:nvPr>
        </p:nvSpPr>
        <p:spPr/>
        <p:txBody>
          <a:bodyPr/>
          <a:lstStyle/>
          <a:p>
            <a:r>
              <a:rPr lang="de-DE" dirty="0" smtClean="0"/>
              <a:t>ARBEITGEBERMOTIVE FÜR DIE </a:t>
            </a:r>
            <a:r>
              <a:rPr lang="de-DE" cap="none" dirty="0"/>
              <a:t>b</a:t>
            </a:r>
            <a:r>
              <a:rPr lang="de-DE" dirty="0"/>
              <a:t>AV</a:t>
            </a:r>
          </a:p>
        </p:txBody>
      </p:sp>
      <p:graphicFrame>
        <p:nvGraphicFramePr>
          <p:cNvPr id="11" name="Tabelle 10">
            <a:extLst>
              <a:ext uri="{FF2B5EF4-FFF2-40B4-BE49-F238E27FC236}">
                <a16:creationId xmlns="" xmlns:a16="http://schemas.microsoft.com/office/drawing/2014/main" id="{019B82BC-4F43-984A-9819-926BB27182B3}"/>
              </a:ext>
            </a:extLst>
          </p:cNvPr>
          <p:cNvGraphicFramePr>
            <a:graphicFrameLocks noGrp="1"/>
          </p:cNvGraphicFramePr>
          <p:nvPr>
            <p:extLst>
              <p:ext uri="{D42A27DB-BD31-4B8C-83A1-F6EECF244321}">
                <p14:modId xmlns:p14="http://schemas.microsoft.com/office/powerpoint/2010/main" val="2175280155"/>
              </p:ext>
            </p:extLst>
          </p:nvPr>
        </p:nvGraphicFramePr>
        <p:xfrm>
          <a:off x="2886480" y="1700932"/>
          <a:ext cx="8091716" cy="520800"/>
        </p:xfrm>
        <a:graphic>
          <a:graphicData uri="http://schemas.openxmlformats.org/drawingml/2006/table">
            <a:tbl>
              <a:tblPr firstRow="1" bandRow="1">
                <a:tableStyleId>{5C22544A-7EE6-4342-B048-85BDC9FD1C3A}</a:tableStyleId>
              </a:tblPr>
              <a:tblGrid>
                <a:gridCol w="8091716">
                  <a:extLst>
                    <a:ext uri="{9D8B030D-6E8A-4147-A177-3AD203B41FA5}">
                      <a16:colId xmlns="" xmlns:a16="http://schemas.microsoft.com/office/drawing/2014/main" val="20001"/>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2000" b="0" dirty="0" smtClean="0">
                          <a:solidFill>
                            <a:schemeClr val="bg1"/>
                          </a:solidFill>
                        </a:rPr>
                        <a:t>Haftungsrisiken</a:t>
                      </a:r>
                      <a:r>
                        <a:rPr lang="de-DE" sz="2000" b="0" baseline="0" dirty="0" smtClean="0">
                          <a:solidFill>
                            <a:schemeClr val="bg1"/>
                          </a:solidFill>
                        </a:rPr>
                        <a:t> </a:t>
                      </a:r>
                      <a:r>
                        <a:rPr lang="de-DE" sz="2000" b="0" dirty="0" smtClean="0">
                          <a:solidFill>
                            <a:schemeClr val="bg1"/>
                          </a:solidFill>
                        </a:rPr>
                        <a:t>vermeiden (Rechtssicherheit)</a:t>
                      </a:r>
                    </a:p>
                  </a:txBody>
                  <a:tcPr marL="108000" marR="108000" marT="108000" marB="108000" anchor="ctr">
                    <a:lnL w="12700" cmpd="sng">
                      <a:noFill/>
                    </a:lnL>
                    <a:lnR w="38100" cap="flat" cmpd="sng" algn="ctr">
                      <a:no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5C87AA"/>
                    </a:solidFill>
                  </a:tcPr>
                </a:tc>
                <a:extLst>
                  <a:ext uri="{0D108BD9-81ED-4DB2-BD59-A6C34878D82A}">
                    <a16:rowId xmlns="" xmlns:a16="http://schemas.microsoft.com/office/drawing/2014/main" val="183065680"/>
                  </a:ext>
                </a:extLst>
              </a:tr>
            </a:tbl>
          </a:graphicData>
        </a:graphic>
      </p:graphicFrame>
      <p:graphicFrame>
        <p:nvGraphicFramePr>
          <p:cNvPr id="12" name="Tabelle 11"/>
          <p:cNvGraphicFramePr>
            <a:graphicFrameLocks noGrp="1"/>
          </p:cNvGraphicFramePr>
          <p:nvPr>
            <p:extLst>
              <p:ext uri="{D42A27DB-BD31-4B8C-83A1-F6EECF244321}">
                <p14:modId xmlns:p14="http://schemas.microsoft.com/office/powerpoint/2010/main" val="4093511821"/>
              </p:ext>
            </p:extLst>
          </p:nvPr>
        </p:nvGraphicFramePr>
        <p:xfrm>
          <a:off x="364220" y="1695766"/>
          <a:ext cx="2022929" cy="1270178"/>
        </p:xfrm>
        <a:graphic>
          <a:graphicData uri="http://schemas.openxmlformats.org/drawingml/2006/table">
            <a:tbl>
              <a:tblPr firstRow="1" bandRow="1">
                <a:tableStyleId>{5C22544A-7EE6-4342-B048-85BDC9FD1C3A}</a:tableStyleId>
              </a:tblPr>
              <a:tblGrid>
                <a:gridCol w="2022929">
                  <a:extLst>
                    <a:ext uri="{9D8B030D-6E8A-4147-A177-3AD203B41FA5}">
                      <a16:colId xmlns="" xmlns:a16="http://schemas.microsoft.com/office/drawing/2014/main" val="20000"/>
                    </a:ext>
                  </a:extLst>
                </a:gridCol>
              </a:tblGrid>
              <a:tr h="1270178">
                <a:tc>
                  <a:txBody>
                    <a:bodyPr/>
                    <a:lstStyle/>
                    <a:p>
                      <a:pPr algn="ctr"/>
                      <a:r>
                        <a:rPr lang="de-DE" sz="1200" b="0" dirty="0" smtClean="0">
                          <a:solidFill>
                            <a:schemeClr val="bg1"/>
                          </a:solidFill>
                          <a:latin typeface="Arial" panose="020B0604020202020204" pitchFamily="34" charset="0"/>
                          <a:cs typeface="Arial" panose="020B0604020202020204" pitchFamily="34" charset="0"/>
                        </a:rPr>
                        <a:t>Verwaltungskosten</a:t>
                      </a:r>
                      <a:endParaRPr lang="de-DE" sz="1200" b="0" dirty="0">
                        <a:solidFill>
                          <a:schemeClr val="bg1"/>
                        </a:solidFill>
                        <a:latin typeface="Arial" panose="020B0604020202020204" pitchFamily="34" charset="0"/>
                        <a:cs typeface="Arial" panose="020B0604020202020204" pitchFamily="34" charset="0"/>
                      </a:endParaRPr>
                    </a:p>
                    <a:p>
                      <a:pPr algn="ctr"/>
                      <a:endParaRPr lang="de-DE" sz="1200" b="1"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D6E1EA"/>
                    </a:solidFill>
                  </a:tcPr>
                </a:tc>
                <a:extLst>
                  <a:ext uri="{0D108BD9-81ED-4DB2-BD59-A6C34878D82A}">
                    <a16:rowId xmlns="" xmlns:a16="http://schemas.microsoft.com/office/drawing/2014/main" val="10000"/>
                  </a:ext>
                </a:extLst>
              </a:tr>
            </a:tbl>
          </a:graphicData>
        </a:graphic>
      </p:graphicFrame>
      <p:graphicFrame>
        <p:nvGraphicFramePr>
          <p:cNvPr id="14" name="Tabelle 13"/>
          <p:cNvGraphicFramePr>
            <a:graphicFrameLocks noGrp="1"/>
          </p:cNvGraphicFramePr>
          <p:nvPr>
            <p:extLst/>
          </p:nvPr>
        </p:nvGraphicFramePr>
        <p:xfrm>
          <a:off x="364220" y="2939796"/>
          <a:ext cx="2022929" cy="1270178"/>
        </p:xfrm>
        <a:graphic>
          <a:graphicData uri="http://schemas.openxmlformats.org/drawingml/2006/table">
            <a:tbl>
              <a:tblPr firstRow="1" bandRow="1">
                <a:tableStyleId>{5C22544A-7EE6-4342-B048-85BDC9FD1C3A}</a:tableStyleId>
              </a:tblPr>
              <a:tblGrid>
                <a:gridCol w="2022929">
                  <a:extLst>
                    <a:ext uri="{9D8B030D-6E8A-4147-A177-3AD203B41FA5}">
                      <a16:colId xmlns="" xmlns:a16="http://schemas.microsoft.com/office/drawing/2014/main" val="20001"/>
                    </a:ext>
                  </a:extLst>
                </a:gridCol>
              </a:tblGrid>
              <a:tr h="1270178">
                <a:tc>
                  <a:txBody>
                    <a:bodyPr/>
                    <a:lstStyle/>
                    <a:p>
                      <a:pPr algn="ctr"/>
                      <a:r>
                        <a:rPr lang="de-DE" sz="1200" b="0" dirty="0" smtClean="0">
                          <a:solidFill>
                            <a:schemeClr val="bg1"/>
                          </a:solidFill>
                          <a:latin typeface="Arial" panose="020B0604020202020204" pitchFamily="34" charset="0"/>
                          <a:cs typeface="Arial" panose="020B0604020202020204" pitchFamily="34" charset="0"/>
                        </a:rPr>
                        <a:t>Haftungsrisiken</a:t>
                      </a:r>
                      <a:endParaRPr lang="de-DE" sz="1200" b="0" dirty="0">
                        <a:solidFill>
                          <a:schemeClr val="bg1"/>
                        </a:solidFill>
                        <a:latin typeface="Arial" panose="020B0604020202020204" pitchFamily="34" charset="0"/>
                        <a:cs typeface="Arial" panose="020B0604020202020204" pitchFamily="34" charset="0"/>
                      </a:endParaRPr>
                    </a:p>
                    <a:p>
                      <a:pPr algn="ct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5C87AA"/>
                    </a:solidFill>
                  </a:tcPr>
                </a:tc>
                <a:extLst>
                  <a:ext uri="{0D108BD9-81ED-4DB2-BD59-A6C34878D82A}">
                    <a16:rowId xmlns="" xmlns:a16="http://schemas.microsoft.com/office/drawing/2014/main" val="10000"/>
                  </a:ext>
                </a:extLst>
              </a:tr>
            </a:tbl>
          </a:graphicData>
        </a:graphic>
      </p:graphicFrame>
      <p:sp>
        <p:nvSpPr>
          <p:cNvPr id="15" name="Textfeld 14"/>
          <p:cNvSpPr txBox="1"/>
          <p:nvPr/>
        </p:nvSpPr>
        <p:spPr>
          <a:xfrm>
            <a:off x="1098354" y="2970812"/>
            <a:ext cx="527007" cy="830997"/>
          </a:xfrm>
          <a:prstGeom prst="rect">
            <a:avLst/>
          </a:prstGeom>
          <a:noFill/>
        </p:spPr>
        <p:txBody>
          <a:bodyPr wrap="none" rtlCol="0">
            <a:spAutoFit/>
          </a:bodyPr>
          <a:lstStyle/>
          <a:p>
            <a:r>
              <a:rPr lang="de-DE" sz="4800" b="1" dirty="0">
                <a:solidFill>
                  <a:srgbClr val="EDEDED"/>
                </a:solidFill>
              </a:rPr>
              <a:t>§</a:t>
            </a:r>
          </a:p>
        </p:txBody>
      </p:sp>
      <p:graphicFrame>
        <p:nvGraphicFramePr>
          <p:cNvPr id="16" name="Tabelle 15"/>
          <p:cNvGraphicFramePr>
            <a:graphicFrameLocks noGrp="1"/>
          </p:cNvGraphicFramePr>
          <p:nvPr>
            <p:extLst>
              <p:ext uri="{D42A27DB-BD31-4B8C-83A1-F6EECF244321}">
                <p14:modId xmlns:p14="http://schemas.microsoft.com/office/powerpoint/2010/main" val="3078235178"/>
              </p:ext>
            </p:extLst>
          </p:nvPr>
        </p:nvGraphicFramePr>
        <p:xfrm>
          <a:off x="364220" y="4182436"/>
          <a:ext cx="2022929" cy="1270178"/>
        </p:xfrm>
        <a:graphic>
          <a:graphicData uri="http://schemas.openxmlformats.org/drawingml/2006/table">
            <a:tbl>
              <a:tblPr firstRow="1" bandRow="1">
                <a:tableStyleId>{5C22544A-7EE6-4342-B048-85BDC9FD1C3A}</a:tableStyleId>
              </a:tblPr>
              <a:tblGrid>
                <a:gridCol w="2022929"/>
              </a:tblGrid>
              <a:tr h="1270178">
                <a:tc>
                  <a:txBody>
                    <a:bodyPr/>
                    <a:lstStyle/>
                    <a:p>
                      <a:pPr algn="ctr"/>
                      <a:r>
                        <a:rPr lang="de-DE" sz="1200" b="0" dirty="0" smtClean="0">
                          <a:solidFill>
                            <a:schemeClr val="bg1"/>
                          </a:solidFill>
                          <a:latin typeface="Arial" panose="020B0604020202020204" pitchFamily="34" charset="0"/>
                          <a:cs typeface="Arial" panose="020B0604020202020204" pitchFamily="34" charset="0"/>
                        </a:rPr>
                        <a:t>Arbeitsplatzattraktivität</a:t>
                      </a:r>
                      <a:r>
                        <a:rPr lang="de-DE" sz="1200" b="1" dirty="0">
                          <a:solidFill>
                            <a:schemeClr val="bg1"/>
                          </a:solidFill>
                          <a:latin typeface="Arial" panose="020B0604020202020204" pitchFamily="34" charset="0"/>
                          <a:cs typeface="Arial" panose="020B0604020202020204" pitchFamily="34" charset="0"/>
                        </a:rPr>
                        <a:t/>
                      </a:r>
                      <a:br>
                        <a:rPr lang="de-DE" sz="1200" b="1" dirty="0">
                          <a:solidFill>
                            <a:schemeClr val="bg1"/>
                          </a:solidFill>
                          <a:latin typeface="Arial" panose="020B0604020202020204" pitchFamily="34" charset="0"/>
                          <a:cs typeface="Arial" panose="020B0604020202020204" pitchFamily="34" charset="0"/>
                        </a:rPr>
                      </a:br>
                      <a:endParaRPr lang="de-DE" sz="1200" b="1"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5C87AA">
                        <a:alpha val="25000"/>
                      </a:srgbClr>
                    </a:solidFill>
                  </a:tcPr>
                </a:tc>
              </a:tr>
            </a:tbl>
          </a:graphicData>
        </a:graphic>
      </p:graphicFrame>
      <p:pic>
        <p:nvPicPr>
          <p:cNvPr id="17" name="Grafik 16"/>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993748" y="4249433"/>
            <a:ext cx="793861" cy="793861"/>
          </a:xfrm>
          <a:prstGeom prst="rect">
            <a:avLst/>
          </a:prstGeom>
        </p:spPr>
      </p:pic>
      <p:pic>
        <p:nvPicPr>
          <p:cNvPr id="18" name="Picture 2" descr="\\fileserver1.frankfur\homedir$\sld24r\WIN7PROFILE\Desktop\Ablage\Präsentationen\2017\Produktpräsentation WeitBlick\Icons\Auszahlplan.png"/>
          <p:cNvPicPr>
            <a:picLocks noChangeAspect="1" noChangeArrowheads="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15111" y="5578064"/>
            <a:ext cx="521146" cy="569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9" name="Tabelle 18"/>
          <p:cNvGraphicFramePr>
            <a:graphicFrameLocks noGrp="1"/>
          </p:cNvGraphicFramePr>
          <p:nvPr>
            <p:extLst>
              <p:ext uri="{D42A27DB-BD31-4B8C-83A1-F6EECF244321}">
                <p14:modId xmlns:p14="http://schemas.microsoft.com/office/powerpoint/2010/main" val="1053669046"/>
              </p:ext>
            </p:extLst>
          </p:nvPr>
        </p:nvGraphicFramePr>
        <p:xfrm>
          <a:off x="364220" y="5452614"/>
          <a:ext cx="2022929" cy="1270178"/>
        </p:xfrm>
        <a:graphic>
          <a:graphicData uri="http://schemas.openxmlformats.org/drawingml/2006/table">
            <a:tbl>
              <a:tblPr firstRow="1" bandRow="1">
                <a:tableStyleId>{5C22544A-7EE6-4342-B048-85BDC9FD1C3A}</a:tableStyleId>
              </a:tblPr>
              <a:tblGrid>
                <a:gridCol w="2022929"/>
              </a:tblGrid>
              <a:tr h="1270178">
                <a:tc>
                  <a:txBody>
                    <a:bodyPr/>
                    <a:lstStyle/>
                    <a:p>
                      <a:pPr algn="ctr"/>
                      <a:r>
                        <a:rPr lang="de-DE" sz="1200" b="0" dirty="0" smtClean="0">
                          <a:solidFill>
                            <a:schemeClr val="bg1"/>
                          </a:solidFill>
                          <a:latin typeface="Arial" panose="020B0604020202020204" pitchFamily="34" charset="0"/>
                          <a:cs typeface="Arial" panose="020B0604020202020204" pitchFamily="34" charset="0"/>
                        </a:rPr>
                        <a:t>Kosten</a:t>
                      </a:r>
                      <a:r>
                        <a:rPr lang="de-DE" sz="1200" b="0" baseline="0" dirty="0" smtClean="0">
                          <a:solidFill>
                            <a:schemeClr val="bg1"/>
                          </a:solidFill>
                          <a:latin typeface="Arial" panose="020B0604020202020204" pitchFamily="34" charset="0"/>
                          <a:cs typeface="Arial" panose="020B0604020202020204" pitchFamily="34" charset="0"/>
                        </a:rPr>
                        <a:t> senken</a:t>
                      </a:r>
                      <a:r>
                        <a:rPr lang="de-DE" sz="1200" b="1" dirty="0">
                          <a:solidFill>
                            <a:schemeClr val="bg1"/>
                          </a:solidFill>
                          <a:latin typeface="Arial" panose="020B0604020202020204" pitchFamily="34" charset="0"/>
                          <a:cs typeface="Arial" panose="020B0604020202020204" pitchFamily="34" charset="0"/>
                        </a:rPr>
                        <a:t/>
                      </a:r>
                      <a:br>
                        <a:rPr lang="de-DE" sz="1200" b="1" dirty="0">
                          <a:solidFill>
                            <a:schemeClr val="bg1"/>
                          </a:solidFill>
                          <a:latin typeface="Arial" panose="020B0604020202020204" pitchFamily="34" charset="0"/>
                          <a:cs typeface="Arial" panose="020B0604020202020204" pitchFamily="34" charset="0"/>
                        </a:rPr>
                      </a:br>
                      <a:endParaRPr lang="de-DE" sz="1200" b="1"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5C87AA">
                        <a:alpha val="25000"/>
                      </a:srgbClr>
                    </a:solidFill>
                  </a:tcPr>
                </a:tc>
              </a:tr>
            </a:tbl>
          </a:graphicData>
        </a:graphic>
      </p:graphicFrame>
      <p:pic>
        <p:nvPicPr>
          <p:cNvPr id="20" name="Grafik 19"/>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095007" y="1821216"/>
            <a:ext cx="635093" cy="635093"/>
          </a:xfrm>
          <a:prstGeom prst="rect">
            <a:avLst/>
          </a:prstGeom>
        </p:spPr>
      </p:pic>
    </p:spTree>
    <p:extLst>
      <p:ext uri="{BB962C8B-B14F-4D97-AF65-F5344CB8AC3E}">
        <p14:creationId xmlns:p14="http://schemas.microsoft.com/office/powerpoint/2010/main" val="420925105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52</a:t>
            </a:fld>
            <a:endParaRPr lang="de-DE" dirty="0"/>
          </a:p>
        </p:txBody>
      </p:sp>
      <p:sp>
        <p:nvSpPr>
          <p:cNvPr id="4" name="Titel 3"/>
          <p:cNvSpPr>
            <a:spLocks noGrp="1"/>
          </p:cNvSpPr>
          <p:nvPr>
            <p:ph type="title"/>
          </p:nvPr>
        </p:nvSpPr>
        <p:spPr/>
        <p:txBody>
          <a:bodyPr/>
          <a:lstStyle/>
          <a:p>
            <a:r>
              <a:rPr lang="de-DE" dirty="0" smtClean="0"/>
              <a:t>VORTEILE einer VERSORGUNGSORDNUNG</a:t>
            </a:r>
            <a:endParaRPr lang="de-DE" dirty="0"/>
          </a:p>
        </p:txBody>
      </p:sp>
      <p:graphicFrame>
        <p:nvGraphicFramePr>
          <p:cNvPr id="5" name="Tabelle 4">
            <a:extLst>
              <a:ext uri="{FF2B5EF4-FFF2-40B4-BE49-F238E27FC236}">
                <a16:creationId xmlns="" xmlns:a16="http://schemas.microsoft.com/office/drawing/2014/main" id="{E1ED15C3-D71A-594C-819D-46F0C86C2217}"/>
              </a:ext>
            </a:extLst>
          </p:cNvPr>
          <p:cNvGraphicFramePr>
            <a:graphicFrameLocks noGrp="1"/>
          </p:cNvGraphicFramePr>
          <p:nvPr>
            <p:extLst>
              <p:ext uri="{D42A27DB-BD31-4B8C-83A1-F6EECF244321}">
                <p14:modId xmlns:p14="http://schemas.microsoft.com/office/powerpoint/2010/main" val="1630883495"/>
              </p:ext>
            </p:extLst>
          </p:nvPr>
        </p:nvGraphicFramePr>
        <p:xfrm>
          <a:off x="186612" y="1586204"/>
          <a:ext cx="11236617" cy="4875845"/>
        </p:xfrm>
        <a:graphic>
          <a:graphicData uri="http://schemas.openxmlformats.org/drawingml/2006/table">
            <a:tbl>
              <a:tblPr firstRow="1" bandRow="1">
                <a:tableStyleId>{5C22544A-7EE6-4342-B048-85BDC9FD1C3A}</a:tableStyleId>
              </a:tblPr>
              <a:tblGrid>
                <a:gridCol w="723350">
                  <a:extLst>
                    <a:ext uri="{9D8B030D-6E8A-4147-A177-3AD203B41FA5}">
                      <a16:colId xmlns="" xmlns:a16="http://schemas.microsoft.com/office/drawing/2014/main" val="3000325493"/>
                    </a:ext>
                  </a:extLst>
                </a:gridCol>
                <a:gridCol w="4902982">
                  <a:extLst>
                    <a:ext uri="{9D8B030D-6E8A-4147-A177-3AD203B41FA5}">
                      <a16:colId xmlns="" xmlns:a16="http://schemas.microsoft.com/office/drawing/2014/main" val="20001"/>
                    </a:ext>
                  </a:extLst>
                </a:gridCol>
                <a:gridCol w="729664">
                  <a:extLst>
                    <a:ext uri="{9D8B030D-6E8A-4147-A177-3AD203B41FA5}">
                      <a16:colId xmlns="" xmlns:a16="http://schemas.microsoft.com/office/drawing/2014/main" val="20002"/>
                    </a:ext>
                  </a:extLst>
                </a:gridCol>
                <a:gridCol w="4880621">
                  <a:extLst>
                    <a:ext uri="{9D8B030D-6E8A-4147-A177-3AD203B41FA5}">
                      <a16:colId xmlns="" xmlns:a16="http://schemas.microsoft.com/office/drawing/2014/main" val="1030716474"/>
                    </a:ext>
                  </a:extLst>
                </a:gridCol>
              </a:tblGrid>
              <a:tr h="554555">
                <a:tc gridSpan="2">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de-DE" sz="1400" dirty="0" smtClean="0">
                          <a:solidFill>
                            <a:srgbClr val="1D2D4B"/>
                          </a:solidFill>
                          <a:cs typeface="HDI-Gerling Sans Cond Light"/>
                        </a:rPr>
                        <a:t>         Höhere </a:t>
                      </a:r>
                      <a:r>
                        <a:rPr lang="de-DE" sz="1400" b="1" dirty="0">
                          <a:solidFill>
                            <a:srgbClr val="1D2D4B"/>
                          </a:solidFill>
                          <a:cs typeface="HDI-Gerling Sans Cond Light"/>
                        </a:rPr>
                        <a:t>Rechtssicherheit</a:t>
                      </a:r>
                      <a:r>
                        <a:rPr lang="de-DE" sz="1400" dirty="0">
                          <a:solidFill>
                            <a:srgbClr val="1D2D4B"/>
                          </a:solidFill>
                          <a:cs typeface="HDI-Gerling Sans Cond Light"/>
                        </a:rPr>
                        <a:t> für den </a:t>
                      </a:r>
                      <a:r>
                        <a:rPr lang="de-DE" sz="1400" dirty="0" smtClean="0">
                          <a:solidFill>
                            <a:srgbClr val="1D2D4B"/>
                          </a:solidFill>
                          <a:cs typeface="HDI-Gerling Sans Cond Light"/>
                        </a:rPr>
                        <a:t>Arbeitgeber</a:t>
                      </a:r>
                      <a:endParaRPr lang="de-DE" sz="1400" dirty="0">
                        <a:solidFill>
                          <a:srgbClr val="1D2D4B"/>
                        </a:solidFill>
                        <a:cs typeface="HDI-Gerling Sans Cond Light"/>
                      </a:endParaRPr>
                    </a:p>
                  </a:txBody>
                  <a:tcPr marL="108000" marR="108000" marT="108000" marB="54000">
                    <a:lnL w="12700" cmpd="sng">
                      <a:noFill/>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dirty="0">
                        <a:solidFill>
                          <a:srgbClr val="1D2D4B"/>
                        </a:solidFill>
                        <a:cs typeface="HDI-Gerling Sans Cond Light"/>
                      </a:endParaRPr>
                    </a:p>
                  </a:txBody>
                  <a:tcPr marL="108000" marR="108000" marT="108000" marB="54000">
                    <a:lnL w="12700" cmpd="sng">
                      <a:noFill/>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gridSpan="2">
                  <a:txBody>
                    <a:bodyPr/>
                    <a:lstStyle/>
                    <a:p>
                      <a:pPr marL="0" marR="0" lvl="0" indent="0" algn="l" defTabSz="914400" rtl="0" eaLnBrk="1" fontAlgn="auto" latinLnBrk="0" hangingPunct="1">
                        <a:lnSpc>
                          <a:spcPct val="150000"/>
                        </a:lnSpc>
                        <a:spcBef>
                          <a:spcPts val="0"/>
                        </a:spcBef>
                        <a:spcAft>
                          <a:spcPts val="0"/>
                        </a:spcAft>
                        <a:buClrTx/>
                        <a:buSzPct val="120000"/>
                        <a:buFont typeface="Wingdings" pitchFamily="2" charset="2"/>
                        <a:buNone/>
                        <a:tabLst/>
                        <a:defRPr/>
                      </a:pPr>
                      <a:r>
                        <a:rPr lang="de-DE" sz="1400" dirty="0" smtClean="0">
                          <a:solidFill>
                            <a:srgbClr val="1D2D4B"/>
                          </a:solidFill>
                          <a:cs typeface="HDI-Gerling Sans Cond Light"/>
                        </a:rPr>
                        <a:t>         Verbesserte </a:t>
                      </a:r>
                      <a:r>
                        <a:rPr lang="de-DE" sz="1400" b="1" dirty="0">
                          <a:solidFill>
                            <a:srgbClr val="1D2D4B"/>
                          </a:solidFill>
                          <a:cs typeface="HDI-Gerling Sans Cond Light"/>
                        </a:rPr>
                        <a:t>Transparenz</a:t>
                      </a:r>
                      <a:r>
                        <a:rPr lang="de-DE" sz="1400" dirty="0">
                          <a:solidFill>
                            <a:srgbClr val="1D2D4B"/>
                          </a:solidFill>
                          <a:cs typeface="HDI-Gerling Sans Cond Light"/>
                        </a:rPr>
                        <a:t> und </a:t>
                      </a:r>
                      <a:r>
                        <a:rPr lang="de-DE" sz="1400" dirty="0" smtClean="0">
                          <a:solidFill>
                            <a:srgbClr val="1D2D4B"/>
                          </a:solidFill>
                          <a:cs typeface="HDI-Gerling Sans Cond Light"/>
                        </a:rPr>
                        <a:t>Verständlichkeit</a:t>
                      </a:r>
                      <a:endParaRPr lang="de-DE" sz="1400" dirty="0">
                        <a:solidFill>
                          <a:srgbClr val="1D2D4B"/>
                        </a:solidFill>
                        <a:cs typeface="HDI-Gerling Sans Cond Light"/>
                      </a:endParaRPr>
                    </a:p>
                  </a:txBody>
                  <a:tcPr marL="108000" marR="108000" marT="108000" marB="54000">
                    <a:lnL w="76200" cap="flat" cmpd="sng" algn="ctr">
                      <a:solidFill>
                        <a:srgbClr val="FFFFFF"/>
                      </a:solidFill>
                      <a:prstDash val="solid"/>
                      <a:round/>
                      <a:headEnd type="none" w="med" len="med"/>
                      <a:tailEnd type="none" w="med" len="med"/>
                    </a:lnL>
                    <a:lnR w="19050" cap="flat" cmpd="sng" algn="ctr">
                      <a:no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Pct val="120000"/>
                        <a:buFont typeface="Wingdings" pitchFamily="2" charset="2"/>
                        <a:buNone/>
                        <a:tabLst/>
                        <a:defRPr/>
                      </a:pPr>
                      <a:endParaRPr lang="de-DE" sz="1400" dirty="0">
                        <a:solidFill>
                          <a:srgbClr val="1D2D4B"/>
                        </a:solidFill>
                        <a:cs typeface="HDI-Gerling Sans Cond Light"/>
                      </a:endParaRPr>
                    </a:p>
                  </a:txBody>
                  <a:tcPr marL="108000" marR="108000" marT="108000" marB="54000">
                    <a:lnL w="19050" cap="flat" cmpd="sng" algn="ctr">
                      <a:noFill/>
                      <a:prstDash val="solid"/>
                      <a:round/>
                      <a:headEnd type="none" w="med" len="med"/>
                      <a:tailEnd type="none" w="med" len="med"/>
                    </a:lnL>
                    <a:lnR w="12700" cmpd="sng">
                      <a:noFill/>
                    </a:lnR>
                    <a:lnT w="76200" cap="flat" cmpd="sng" algn="ctr">
                      <a:solidFill>
                        <a:srgbClr val="FFFFFF"/>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 xmlns:a16="http://schemas.microsoft.com/office/drawing/2014/main" val="2705520835"/>
                  </a:ext>
                </a:extLst>
              </a:tr>
              <a:tr h="1192203">
                <a:tc>
                  <a:txBody>
                    <a:bodyPr/>
                    <a:lstStyle/>
                    <a:p>
                      <a:pPr marL="171450" indent="-171450">
                        <a:spcBef>
                          <a:spcPts val="0"/>
                        </a:spcBef>
                        <a:buSzPct val="120000"/>
                        <a:buFont typeface="Wingdings" pitchFamily="2" charset="2"/>
                        <a:buChar char="§"/>
                        <a:defRPr/>
                      </a:pPr>
                      <a:endParaRPr lang="de-DE" sz="1400" dirty="0">
                        <a:solidFill>
                          <a:srgbClr val="1D2D4B"/>
                        </a:solidFill>
                        <a:cs typeface="HDI-Gerling Sans Cond Light"/>
                      </a:endParaRPr>
                    </a:p>
                  </a:txBody>
                  <a:tcPr marL="108000" marR="108000" marT="54000" marB="108000">
                    <a:lnL w="12700" cmpd="sng">
                      <a:noFill/>
                    </a:lnL>
                    <a:lnR w="1905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nSpc>
                          <a:spcPct val="150000"/>
                        </a:lnSpc>
                        <a:spcBef>
                          <a:spcPts val="0"/>
                        </a:spcBef>
                        <a:buSzPct val="120000"/>
                        <a:buFont typeface="Wingdings" pitchFamily="2" charset="2"/>
                        <a:buChar char="§"/>
                        <a:defRPr/>
                      </a:pPr>
                      <a:r>
                        <a:rPr lang="de-DE" sz="1400" b="0" dirty="0">
                          <a:solidFill>
                            <a:srgbClr val="1D2D4B"/>
                          </a:solidFill>
                          <a:cs typeface="HDI-Gerling Sans Cond Light"/>
                        </a:rPr>
                        <a:t>Einheitliche Regelung</a:t>
                      </a:r>
                    </a:p>
                    <a:p>
                      <a:pPr marL="171450" indent="-171450">
                        <a:spcBef>
                          <a:spcPts val="0"/>
                        </a:spcBef>
                        <a:buSzPct val="120000"/>
                        <a:buFont typeface="Wingdings" pitchFamily="2" charset="2"/>
                        <a:buChar char="§"/>
                        <a:defRPr/>
                      </a:pPr>
                      <a:r>
                        <a:rPr lang="de-DE" sz="1400" b="0" dirty="0">
                          <a:solidFill>
                            <a:srgbClr val="1D2D4B"/>
                          </a:solidFill>
                          <a:cs typeface="HDI-Gerling Sans Cond Light"/>
                        </a:rPr>
                        <a:t>Einhaltung </a:t>
                      </a:r>
                      <a:r>
                        <a:rPr lang="de-DE" sz="1400" b="0" dirty="0" smtClean="0">
                          <a:solidFill>
                            <a:srgbClr val="1D2D4B"/>
                          </a:solidFill>
                          <a:cs typeface="HDI-Gerling Sans Cond Light"/>
                        </a:rPr>
                        <a:t>Gleichbehandlungsgrundsatz</a:t>
                      </a:r>
                      <a:endParaRPr lang="de-DE" sz="1400" b="0" dirty="0">
                        <a:solidFill>
                          <a:srgbClr val="1D2D4B"/>
                        </a:solidFill>
                        <a:cs typeface="HDI-Gerling Sans Cond Light"/>
                      </a:endParaRPr>
                    </a:p>
                    <a:p>
                      <a:pPr marL="171450" indent="-171450">
                        <a:spcBef>
                          <a:spcPts val="0"/>
                        </a:spcBef>
                        <a:buSzPct val="120000"/>
                        <a:buFont typeface="Wingdings" pitchFamily="2" charset="2"/>
                        <a:buChar char="§"/>
                        <a:defRPr/>
                      </a:pPr>
                      <a:r>
                        <a:rPr lang="de-DE" sz="1400" b="0" dirty="0">
                          <a:solidFill>
                            <a:srgbClr val="1D2D4B"/>
                          </a:solidFill>
                          <a:cs typeface="HDI-Gerling Sans Cond Light"/>
                        </a:rPr>
                        <a:t>Klare Regelung bei entgeltfreien </a:t>
                      </a:r>
                      <a:r>
                        <a:rPr lang="de-DE" sz="1400" b="0" dirty="0" smtClean="0">
                          <a:solidFill>
                            <a:srgbClr val="1D2D4B"/>
                          </a:solidFill>
                          <a:cs typeface="HDI-Gerling Sans Cond Light"/>
                        </a:rPr>
                        <a:t>Zeiten </a:t>
                      </a:r>
                      <a:r>
                        <a:rPr lang="de-DE" sz="1400" b="0" dirty="0">
                          <a:solidFill>
                            <a:srgbClr val="1D2D4B"/>
                          </a:solidFill>
                          <a:cs typeface="HDI-Gerling Sans Cond Light"/>
                        </a:rPr>
                        <a:t>etc. </a:t>
                      </a:r>
                      <a:endParaRPr lang="de-DE" sz="1400" dirty="0">
                        <a:solidFill>
                          <a:srgbClr val="1D2D4B"/>
                        </a:solidFill>
                        <a:cs typeface="HDI-Gerling Sans Cond Light"/>
                      </a:endParaRPr>
                    </a:p>
                  </a:txBody>
                  <a:tcPr marL="108000" marR="108000" marT="54000" marB="108000">
                    <a:lnL w="12700" cmpd="sng">
                      <a:noFill/>
                    </a:lnL>
                    <a:lnR w="76200" cap="flat" cmpd="sng" algn="ctr">
                      <a:solidFill>
                        <a:srgbClr val="FFFFFF"/>
                      </a:solid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spcBef>
                          <a:spcPts val="0"/>
                        </a:spcBef>
                        <a:buSzPct val="120000"/>
                        <a:buFont typeface="Wingdings" pitchFamily="2" charset="2"/>
                        <a:buChar char="§"/>
                        <a:defRPr/>
                      </a:pPr>
                      <a:endParaRPr lang="de-DE" sz="1400" dirty="0">
                        <a:solidFill>
                          <a:srgbClr val="1D2D4B"/>
                        </a:solidFill>
                        <a:cs typeface="HDI-Gerling Sans Cond Light"/>
                      </a:endParaRPr>
                    </a:p>
                  </a:txBody>
                  <a:tcPr marL="108000" marR="108000" marT="54000" marB="108000">
                    <a:lnL w="76200" cap="flat" cmpd="sng" algn="ctr">
                      <a:solidFill>
                        <a:srgbClr val="FFFFFF"/>
                      </a:solidFill>
                      <a:prstDash val="solid"/>
                      <a:round/>
                      <a:headEnd type="none" w="med" len="med"/>
                      <a:tailEnd type="none" w="med" len="med"/>
                    </a:lnL>
                    <a:lnR w="1905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nSpc>
                          <a:spcPct val="150000"/>
                        </a:lnSpc>
                        <a:spcBef>
                          <a:spcPts val="0"/>
                        </a:spcBef>
                        <a:buSzPct val="120000"/>
                        <a:buFont typeface="Wingdings" pitchFamily="2" charset="2"/>
                        <a:buChar char="§"/>
                        <a:defRPr/>
                      </a:pPr>
                      <a:r>
                        <a:rPr lang="de-DE" sz="1400" b="0" dirty="0">
                          <a:solidFill>
                            <a:srgbClr val="1D2D4B"/>
                          </a:solidFill>
                          <a:cs typeface="HDI-Gerling Sans Cond Light"/>
                        </a:rPr>
                        <a:t>Strukturierter Rahmen</a:t>
                      </a:r>
                    </a:p>
                    <a:p>
                      <a:pPr marL="171450" indent="-171450">
                        <a:spcBef>
                          <a:spcPts val="0"/>
                        </a:spcBef>
                        <a:buSzPct val="120000"/>
                        <a:buFont typeface="Wingdings" pitchFamily="2" charset="2"/>
                        <a:buChar char="§"/>
                        <a:defRPr/>
                      </a:pPr>
                      <a:r>
                        <a:rPr lang="de-DE" sz="1400" b="0" dirty="0">
                          <a:solidFill>
                            <a:srgbClr val="1D2D4B"/>
                          </a:solidFill>
                          <a:cs typeface="HDI-Gerling Sans Cond Light"/>
                        </a:rPr>
                        <a:t>Bessere Kommunikation zum AN</a:t>
                      </a:r>
                    </a:p>
                    <a:p>
                      <a:pPr marL="171450" indent="-171450">
                        <a:spcBef>
                          <a:spcPts val="0"/>
                        </a:spcBef>
                        <a:buSzPct val="120000"/>
                        <a:buFont typeface="Wingdings" pitchFamily="2" charset="2"/>
                        <a:buChar char="§"/>
                        <a:defRPr/>
                      </a:pPr>
                      <a:r>
                        <a:rPr lang="de-DE" sz="1400" b="0" dirty="0">
                          <a:solidFill>
                            <a:srgbClr val="1D2D4B"/>
                          </a:solidFill>
                          <a:cs typeface="HDI-Gerling Sans Cond Light"/>
                        </a:rPr>
                        <a:t>Professionelle Außendarstellung </a:t>
                      </a:r>
                    </a:p>
                  </a:txBody>
                  <a:tcPr marL="108000" marR="108000" marT="54000" marB="108000">
                    <a:lnL w="19050" cap="flat" cmpd="sng" algn="ctr">
                      <a:noFill/>
                      <a:prstDash val="solid"/>
                      <a:round/>
                      <a:headEnd type="none" w="med" len="med"/>
                      <a:tailEnd type="none" w="med" len="med"/>
                    </a:lnL>
                    <a:lnR w="12700" cmpd="sng">
                      <a:noFill/>
                    </a:lnR>
                    <a:lnT w="76200" cap="flat" cmpd="sng" algn="ctr">
                      <a:no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3125776759"/>
                  </a:ext>
                </a:extLst>
              </a:tr>
              <a:tr h="545256">
                <a:tc gridSpan="2">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de-DE" sz="1400" b="1" dirty="0" smtClean="0">
                          <a:solidFill>
                            <a:srgbClr val="1D2D4B"/>
                          </a:solidFill>
                          <a:cs typeface="HDI-Gerling Sans Cond Light"/>
                        </a:rPr>
                        <a:t>         Standardisierung</a:t>
                      </a:r>
                      <a:r>
                        <a:rPr lang="de-DE" sz="1400" dirty="0" smtClean="0">
                          <a:solidFill>
                            <a:srgbClr val="1D2D4B"/>
                          </a:solidFill>
                          <a:cs typeface="HDI-Gerling Sans Cond Light"/>
                        </a:rPr>
                        <a:t> </a:t>
                      </a:r>
                      <a:r>
                        <a:rPr lang="de-DE" sz="1400" dirty="0">
                          <a:solidFill>
                            <a:srgbClr val="1D2D4B"/>
                          </a:solidFill>
                          <a:cs typeface="HDI-Gerling Sans Cond Light"/>
                        </a:rPr>
                        <a:t>der bAV </a:t>
                      </a:r>
                    </a:p>
                  </a:txBody>
                  <a:tcPr marL="108000" marR="108000" marT="108000" marB="54000">
                    <a:lnL w="12700" cmpd="sng">
                      <a:noFill/>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dirty="0">
                        <a:solidFill>
                          <a:srgbClr val="1D2D4B"/>
                        </a:solidFill>
                        <a:cs typeface="HDI-Gerling Sans Cond Light"/>
                      </a:endParaRPr>
                    </a:p>
                  </a:txBody>
                  <a:tcPr marL="108000" marR="108000" marT="108000" marB="54000">
                    <a:lnL w="12700" cmpd="sng">
                      <a:noFill/>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gridSpan="2">
                  <a:txBody>
                    <a:bodyPr/>
                    <a:lstStyle/>
                    <a:p>
                      <a:pPr marL="0" marR="0" lvl="0" indent="0" algn="l" defTabSz="914400" rtl="0" eaLnBrk="1" fontAlgn="auto" latinLnBrk="0" hangingPunct="1">
                        <a:lnSpc>
                          <a:spcPct val="150000"/>
                        </a:lnSpc>
                        <a:spcBef>
                          <a:spcPts val="0"/>
                        </a:spcBef>
                        <a:spcAft>
                          <a:spcPts val="0"/>
                        </a:spcAft>
                        <a:buClrTx/>
                        <a:buSzPct val="120000"/>
                        <a:buFont typeface="Wingdings" pitchFamily="2" charset="2"/>
                        <a:buNone/>
                        <a:tabLst/>
                        <a:defRPr/>
                      </a:pPr>
                      <a:r>
                        <a:rPr lang="de-DE" sz="1400" dirty="0" smtClean="0">
                          <a:solidFill>
                            <a:srgbClr val="1D2D4B"/>
                          </a:solidFill>
                          <a:cs typeface="HDI-Gerling Sans Cond Light"/>
                        </a:rPr>
                        <a:t>         Vereinfachung </a:t>
                      </a:r>
                      <a:r>
                        <a:rPr lang="de-DE" sz="1400" dirty="0">
                          <a:solidFill>
                            <a:srgbClr val="1D2D4B"/>
                          </a:solidFill>
                          <a:cs typeface="HDI-Gerling Sans Cond Light"/>
                        </a:rPr>
                        <a:t>der </a:t>
                      </a:r>
                      <a:r>
                        <a:rPr lang="de-DE" sz="1400" b="1" dirty="0">
                          <a:solidFill>
                            <a:srgbClr val="1D2D4B"/>
                          </a:solidFill>
                          <a:cs typeface="HDI-Gerling Sans Cond Light"/>
                        </a:rPr>
                        <a:t>Administration</a:t>
                      </a:r>
                    </a:p>
                  </a:txBody>
                  <a:tcPr marL="108000" marR="108000" marT="108000" marB="54000">
                    <a:lnL w="76200" cap="flat" cmpd="sng" algn="ctr">
                      <a:solidFill>
                        <a:srgbClr val="FFFFFF"/>
                      </a:solidFill>
                      <a:prstDash val="solid"/>
                      <a:round/>
                      <a:headEnd type="none" w="med" len="med"/>
                      <a:tailEnd type="none" w="med" len="med"/>
                    </a:lnL>
                    <a:lnR w="19050" cap="flat" cmpd="sng" algn="ctr">
                      <a:no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Pct val="120000"/>
                        <a:buFont typeface="Wingdings" pitchFamily="2" charset="2"/>
                        <a:buNone/>
                        <a:tabLst/>
                        <a:defRPr/>
                      </a:pPr>
                      <a:endParaRPr lang="de-DE" sz="1400" b="1" dirty="0">
                        <a:solidFill>
                          <a:srgbClr val="1D2D4B"/>
                        </a:solidFill>
                        <a:cs typeface="HDI-Gerling Sans Cond Light"/>
                      </a:endParaRPr>
                    </a:p>
                  </a:txBody>
                  <a:tcPr marL="108000" marR="108000" marT="108000" marB="54000">
                    <a:lnL w="19050" cap="flat" cmpd="sng" algn="ctr">
                      <a:noFill/>
                      <a:prstDash val="solid"/>
                      <a:round/>
                      <a:headEnd type="none" w="med" len="med"/>
                      <a:tailEnd type="none" w="med" len="med"/>
                    </a:lnL>
                    <a:lnR w="12700" cmpd="sng">
                      <a:noFill/>
                    </a:lnR>
                    <a:lnT w="76200" cap="flat" cmpd="sng" algn="ctr">
                      <a:solidFill>
                        <a:srgbClr val="FFFFFF"/>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 xmlns:a16="http://schemas.microsoft.com/office/drawing/2014/main" val="3723538097"/>
                  </a:ext>
                </a:extLst>
              </a:tr>
              <a:tr h="1217698">
                <a:tc>
                  <a:txBody>
                    <a:bodyPr/>
                    <a:lstStyle/>
                    <a:p>
                      <a:pPr marL="171450" indent="-171450">
                        <a:spcBef>
                          <a:spcPts val="0"/>
                        </a:spcBef>
                        <a:buSzPct val="120000"/>
                        <a:buFont typeface="Wingdings" pitchFamily="2" charset="2"/>
                        <a:buChar char="§"/>
                        <a:defRPr/>
                      </a:pPr>
                      <a:endParaRPr lang="de-DE" sz="1400" b="0" dirty="0">
                        <a:solidFill>
                          <a:srgbClr val="1D2D4B"/>
                        </a:solidFill>
                        <a:cs typeface="HDI-Gerling Sans Cond Light"/>
                      </a:endParaRPr>
                    </a:p>
                  </a:txBody>
                  <a:tcPr marL="108000" marR="108000" marT="54000" marB="108000">
                    <a:lnL w="12700" cmpd="sng">
                      <a:noFill/>
                    </a:lnL>
                    <a:lnR w="1905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nSpc>
                          <a:spcPct val="150000"/>
                        </a:lnSpc>
                        <a:spcBef>
                          <a:spcPts val="0"/>
                        </a:spcBef>
                        <a:buSzPct val="120000"/>
                        <a:buFont typeface="Wingdings" pitchFamily="2" charset="2"/>
                        <a:buChar char="§"/>
                        <a:defRPr/>
                      </a:pPr>
                      <a:r>
                        <a:rPr lang="de-DE" sz="1400" b="0" dirty="0">
                          <a:solidFill>
                            <a:srgbClr val="1D2D4B"/>
                          </a:solidFill>
                          <a:cs typeface="HDI-Gerling Sans Cond Light"/>
                        </a:rPr>
                        <a:t>Gesamtlösung, die </a:t>
                      </a:r>
                      <a:r>
                        <a:rPr lang="de-DE" sz="1400" b="0" dirty="0" smtClean="0">
                          <a:solidFill>
                            <a:srgbClr val="1D2D4B"/>
                          </a:solidFill>
                          <a:cs typeface="HDI-Gerling Sans Cond Light"/>
                        </a:rPr>
                        <a:t>Unternehmensziel </a:t>
                      </a:r>
                      <a:r>
                        <a:rPr lang="de-DE" sz="1400" b="0" dirty="0">
                          <a:solidFill>
                            <a:srgbClr val="1D2D4B"/>
                          </a:solidFill>
                          <a:cs typeface="HDI-Gerling Sans Cond Light"/>
                        </a:rPr>
                        <a:t>folgt</a:t>
                      </a:r>
                    </a:p>
                    <a:p>
                      <a:pPr marL="171450" indent="-171450">
                        <a:spcBef>
                          <a:spcPts val="0"/>
                        </a:spcBef>
                        <a:buSzPct val="120000"/>
                        <a:buFont typeface="Wingdings" pitchFamily="2" charset="2"/>
                        <a:buChar char="§"/>
                        <a:defRPr/>
                      </a:pPr>
                      <a:r>
                        <a:rPr lang="de-DE" sz="1400" b="0" dirty="0">
                          <a:solidFill>
                            <a:srgbClr val="1D2D4B"/>
                          </a:solidFill>
                          <a:cs typeface="HDI-Gerling Sans Cond Light"/>
                        </a:rPr>
                        <a:t>Vereinfachung der Systeme  </a:t>
                      </a:r>
                    </a:p>
                    <a:p>
                      <a:pPr marL="171450" indent="-171450">
                        <a:spcBef>
                          <a:spcPts val="0"/>
                        </a:spcBef>
                        <a:buSzPct val="120000"/>
                        <a:buFont typeface="Wingdings" pitchFamily="2" charset="2"/>
                        <a:buChar char="§"/>
                        <a:defRPr/>
                      </a:pPr>
                      <a:r>
                        <a:rPr lang="de-DE" sz="1400" b="0" dirty="0">
                          <a:solidFill>
                            <a:srgbClr val="1D2D4B"/>
                          </a:solidFill>
                          <a:cs typeface="HDI-Gerling Sans Cond Light"/>
                        </a:rPr>
                        <a:t>Leichtere Steuerung/Pflege</a:t>
                      </a:r>
                    </a:p>
                  </a:txBody>
                  <a:tcPr marL="108000" marR="108000" marT="54000" marB="108000">
                    <a:lnL w="12700" cmpd="sng">
                      <a:noFill/>
                    </a:lnL>
                    <a:lnR w="76200" cap="flat" cmpd="sng" algn="ctr">
                      <a:solidFill>
                        <a:srgbClr val="FFFFFF"/>
                      </a:solid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spcBef>
                          <a:spcPts val="0"/>
                        </a:spcBef>
                        <a:buSzPct val="120000"/>
                        <a:buFont typeface="Wingdings" pitchFamily="2" charset="2"/>
                        <a:buChar char="§"/>
                        <a:defRPr/>
                      </a:pPr>
                      <a:endParaRPr lang="de-DE" sz="1400" b="0" dirty="0">
                        <a:solidFill>
                          <a:srgbClr val="1D2D4B"/>
                        </a:solidFill>
                        <a:cs typeface="HDI-Gerling Sans Cond Light"/>
                      </a:endParaRPr>
                    </a:p>
                  </a:txBody>
                  <a:tcPr marL="108000" marR="108000" marT="54000" marB="108000">
                    <a:lnL w="76200" cap="flat" cmpd="sng" algn="ctr">
                      <a:solidFill>
                        <a:srgbClr val="FFFFFF"/>
                      </a:solidFill>
                      <a:prstDash val="solid"/>
                      <a:round/>
                      <a:headEnd type="none" w="med" len="med"/>
                      <a:tailEnd type="none" w="med" len="med"/>
                    </a:lnL>
                    <a:lnR w="1905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nSpc>
                          <a:spcPct val="150000"/>
                        </a:lnSpc>
                        <a:spcBef>
                          <a:spcPts val="0"/>
                        </a:spcBef>
                        <a:buSzPct val="120000"/>
                        <a:buFont typeface="Wingdings" pitchFamily="2" charset="2"/>
                        <a:buChar char="§"/>
                        <a:defRPr/>
                      </a:pPr>
                      <a:r>
                        <a:rPr lang="de-DE" sz="1400" b="0" dirty="0">
                          <a:solidFill>
                            <a:srgbClr val="1D2D4B"/>
                          </a:solidFill>
                          <a:cs typeface="HDI-Gerling Sans Cond Light"/>
                        </a:rPr>
                        <a:t>Weniger Ausnahmen und Sonderfälle </a:t>
                      </a:r>
                    </a:p>
                    <a:p>
                      <a:pPr marL="171450" indent="-171450">
                        <a:spcBef>
                          <a:spcPts val="0"/>
                        </a:spcBef>
                        <a:buSzPct val="120000"/>
                        <a:buFont typeface="Wingdings" pitchFamily="2" charset="2"/>
                        <a:buChar char="§"/>
                        <a:defRPr/>
                      </a:pPr>
                      <a:r>
                        <a:rPr lang="de-DE" sz="1400" b="0" dirty="0">
                          <a:solidFill>
                            <a:srgbClr val="1D2D4B"/>
                          </a:solidFill>
                          <a:cs typeface="HDI-Gerling Sans Cond Light"/>
                        </a:rPr>
                        <a:t>Nur ein Kooperationspartner</a:t>
                      </a:r>
                    </a:p>
                    <a:p>
                      <a:pPr marL="171450" indent="-171450">
                        <a:spcBef>
                          <a:spcPts val="0"/>
                        </a:spcBef>
                        <a:buSzPct val="120000"/>
                        <a:buFont typeface="Wingdings" pitchFamily="2" charset="2"/>
                        <a:buChar char="§"/>
                        <a:defRPr/>
                      </a:pPr>
                      <a:r>
                        <a:rPr lang="de-DE" sz="1400" b="0" dirty="0">
                          <a:solidFill>
                            <a:srgbClr val="1D2D4B"/>
                          </a:solidFill>
                          <a:cs typeface="HDI-Gerling Sans Cond Light"/>
                        </a:rPr>
                        <a:t>Vereinfachung: Inkasso, </a:t>
                      </a:r>
                      <a:r>
                        <a:rPr lang="de-DE" sz="1400" b="0" dirty="0" smtClean="0">
                          <a:solidFill>
                            <a:srgbClr val="1D2D4B"/>
                          </a:solidFill>
                          <a:cs typeface="HDI-Gerling Sans Cond Light"/>
                        </a:rPr>
                        <a:t>Korrespondenz </a:t>
                      </a:r>
                      <a:r>
                        <a:rPr lang="de-DE" sz="1400" b="0" dirty="0">
                          <a:solidFill>
                            <a:srgbClr val="1D2D4B"/>
                          </a:solidFill>
                          <a:cs typeface="HDI-Gerling Sans Cond Light"/>
                        </a:rPr>
                        <a:t>etc. </a:t>
                      </a:r>
                    </a:p>
                  </a:txBody>
                  <a:tcPr marL="108000" marR="108000" marT="54000" marB="108000">
                    <a:lnL w="19050" cap="flat" cmpd="sng" algn="ctr">
                      <a:noFill/>
                      <a:prstDash val="solid"/>
                      <a:round/>
                      <a:headEnd type="none" w="med" len="med"/>
                      <a:tailEnd type="none" w="med" len="med"/>
                    </a:lnL>
                    <a:lnR w="12700" cmpd="sng">
                      <a:noFill/>
                    </a:lnR>
                    <a:lnT w="76200" cap="flat" cmpd="sng" algn="ctr">
                      <a:no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108740825"/>
                  </a:ext>
                </a:extLst>
              </a:tr>
              <a:tr h="520405">
                <a:tc gridSpan="2">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de-DE" sz="1400" baseline="0" dirty="0" smtClean="0">
                          <a:solidFill>
                            <a:srgbClr val="1D2D4B"/>
                          </a:solidFill>
                          <a:cs typeface="HDI-Gerling Sans Cond Light"/>
                        </a:rPr>
                        <a:t>          </a:t>
                      </a:r>
                      <a:r>
                        <a:rPr lang="de-DE" sz="1400" dirty="0" smtClean="0">
                          <a:solidFill>
                            <a:srgbClr val="1D2D4B"/>
                          </a:solidFill>
                          <a:cs typeface="HDI-Gerling Sans Cond Light"/>
                        </a:rPr>
                        <a:t>Bessere </a:t>
                      </a:r>
                      <a:r>
                        <a:rPr lang="de-DE" sz="1400" dirty="0">
                          <a:solidFill>
                            <a:srgbClr val="1D2D4B"/>
                          </a:solidFill>
                          <a:cs typeface="HDI-Gerling Sans Cond Light"/>
                        </a:rPr>
                        <a:t>Basis für </a:t>
                      </a:r>
                      <a:r>
                        <a:rPr lang="de-DE" sz="1400" b="1" dirty="0" smtClean="0">
                          <a:solidFill>
                            <a:srgbClr val="1D2D4B"/>
                          </a:solidFill>
                          <a:cs typeface="HDI-Gerling Sans Cond Light"/>
                        </a:rPr>
                        <a:t>Neuordnungen </a:t>
                      </a:r>
                      <a:endParaRPr lang="de-DE" sz="1400" b="1" dirty="0">
                        <a:solidFill>
                          <a:srgbClr val="1D2D4B"/>
                        </a:solidFill>
                        <a:cs typeface="HDI-Gerling Sans Cond Light"/>
                      </a:endParaRPr>
                    </a:p>
                  </a:txBody>
                  <a:tcPr marL="108000" marR="108000" marT="108000" marB="54000">
                    <a:lnL w="12700" cmpd="sng">
                      <a:noFill/>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b="1" dirty="0">
                        <a:solidFill>
                          <a:srgbClr val="1D2D4B"/>
                        </a:solidFill>
                        <a:cs typeface="HDI-Gerling Sans Cond Light"/>
                      </a:endParaRPr>
                    </a:p>
                  </a:txBody>
                  <a:tcPr marL="108000" marR="108000" marT="108000" marB="54000">
                    <a:lnL w="12700" cmpd="sng">
                      <a:noFill/>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gridSpan="2">
                  <a:txBody>
                    <a:bodyPr/>
                    <a:lstStyle/>
                    <a:p>
                      <a:pPr marL="0" marR="0" lvl="0" indent="0" algn="l" defTabSz="914400" rtl="0" eaLnBrk="1" fontAlgn="auto" latinLnBrk="0" hangingPunct="1">
                        <a:lnSpc>
                          <a:spcPct val="150000"/>
                        </a:lnSpc>
                        <a:spcBef>
                          <a:spcPts val="0"/>
                        </a:spcBef>
                        <a:spcAft>
                          <a:spcPts val="0"/>
                        </a:spcAft>
                        <a:buClrTx/>
                        <a:buSzPct val="120000"/>
                        <a:buFont typeface="Wingdings" pitchFamily="2" charset="2"/>
                        <a:buNone/>
                        <a:tabLst/>
                        <a:defRPr/>
                      </a:pPr>
                      <a:r>
                        <a:rPr lang="de-DE" sz="1400" dirty="0" smtClean="0">
                          <a:solidFill>
                            <a:srgbClr val="1D2D4B"/>
                          </a:solidFill>
                          <a:cs typeface="HDI-Gerling Sans Cond Light"/>
                        </a:rPr>
                        <a:t>         Optimierung </a:t>
                      </a:r>
                      <a:r>
                        <a:rPr lang="de-DE" sz="1400" dirty="0">
                          <a:solidFill>
                            <a:srgbClr val="1D2D4B"/>
                          </a:solidFill>
                          <a:cs typeface="HDI-Gerling Sans Cond Light"/>
                        </a:rPr>
                        <a:t>der </a:t>
                      </a:r>
                      <a:r>
                        <a:rPr lang="de-DE" sz="1400" b="1" dirty="0">
                          <a:solidFill>
                            <a:srgbClr val="1D2D4B"/>
                          </a:solidFill>
                          <a:cs typeface="HDI-Gerling Sans Cond Light"/>
                        </a:rPr>
                        <a:t>Konditionen </a:t>
                      </a:r>
                    </a:p>
                  </a:txBody>
                  <a:tcPr marL="108000" marR="108000" marT="108000" marB="54000">
                    <a:lnL w="76200" cap="flat" cmpd="sng" algn="ctr">
                      <a:solidFill>
                        <a:srgbClr val="FFFFFF"/>
                      </a:solidFill>
                      <a:prstDash val="solid"/>
                      <a:round/>
                      <a:headEnd type="none" w="med" len="med"/>
                      <a:tailEnd type="none" w="med" len="med"/>
                    </a:lnL>
                    <a:lnR w="19050" cap="flat" cmpd="sng" algn="ctr">
                      <a:no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Pct val="120000"/>
                        <a:buFont typeface="Wingdings" pitchFamily="2" charset="2"/>
                        <a:buNone/>
                        <a:tabLst/>
                        <a:defRPr/>
                      </a:pPr>
                      <a:endParaRPr lang="de-DE" sz="1400" b="1" dirty="0">
                        <a:solidFill>
                          <a:srgbClr val="1D2D4B"/>
                        </a:solidFill>
                        <a:cs typeface="HDI-Gerling Sans Cond Light"/>
                      </a:endParaRPr>
                    </a:p>
                  </a:txBody>
                  <a:tcPr marL="108000" marR="108000" marT="108000" marB="54000">
                    <a:lnL w="19050" cap="flat" cmpd="sng" algn="ctr">
                      <a:noFill/>
                      <a:prstDash val="solid"/>
                      <a:round/>
                      <a:headEnd type="none" w="med" len="med"/>
                      <a:tailEnd type="none" w="med" len="med"/>
                    </a:lnL>
                    <a:lnR w="12700" cmpd="sng">
                      <a:noFill/>
                    </a:lnR>
                    <a:lnT w="76200" cap="flat" cmpd="sng" algn="ctr">
                      <a:solidFill>
                        <a:srgbClr val="FFFFFF"/>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 xmlns:a16="http://schemas.microsoft.com/office/drawing/2014/main" val="4166691091"/>
                  </a:ext>
                </a:extLst>
              </a:tr>
              <a:tr h="8457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srgbClr val="1D2D4B"/>
                          </a:solidFill>
                          <a:cs typeface="HDI-Gerling Sans Cond Light"/>
                        </a:rPr>
                        <a:t> </a:t>
                      </a:r>
                      <a:endParaRPr lang="de-DE" sz="1400" b="0" dirty="0">
                        <a:solidFill>
                          <a:srgbClr val="1D2D4B"/>
                        </a:solidFill>
                        <a:cs typeface="HDI-Gerling Sans Cond Light"/>
                      </a:endParaRPr>
                    </a:p>
                  </a:txBody>
                  <a:tcPr marL="108000" marR="108000" marT="54000" marB="108000">
                    <a:lnL w="12700" cmpd="sng">
                      <a:noFill/>
                    </a:lnL>
                    <a:lnR w="1905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marR="0" lvl="0" indent="-285750" algn="l" defTabSz="914400" rtl="0" eaLnBrk="1" fontAlgn="auto" latinLnBrk="0" hangingPunct="1">
                        <a:lnSpc>
                          <a:spcPct val="150000"/>
                        </a:lnSpc>
                        <a:spcBef>
                          <a:spcPts val="0"/>
                        </a:spcBef>
                        <a:spcAft>
                          <a:spcPts val="0"/>
                        </a:spcAft>
                        <a:buClrTx/>
                        <a:buSzTx/>
                        <a:buFont typeface="Wingdings" charset="2"/>
                        <a:buChar char="§"/>
                        <a:tabLst/>
                        <a:defRPr/>
                      </a:pPr>
                      <a:r>
                        <a:rPr lang="de-DE" sz="1400" b="0" dirty="0">
                          <a:solidFill>
                            <a:srgbClr val="1D2D4B"/>
                          </a:solidFill>
                          <a:cs typeface="HDI-Gerling Sans Cond Light"/>
                        </a:rPr>
                        <a:t>Einheitliche Ablösung wohl grundsätzlich möglich </a:t>
                      </a:r>
                    </a:p>
                  </a:txBody>
                  <a:tcPr marL="108000" marR="108000" marT="54000" marB="108000">
                    <a:lnL w="12700" cmpd="sng">
                      <a:noFill/>
                    </a:lnL>
                    <a:lnR w="76200" cap="flat" cmpd="sng" algn="ctr">
                      <a:solidFill>
                        <a:srgbClr val="FFFFFF"/>
                      </a:solid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b="0" dirty="0">
                        <a:solidFill>
                          <a:srgbClr val="1D2D4B"/>
                        </a:solidFill>
                        <a:cs typeface="HDI-Gerling Sans Cond Light"/>
                      </a:endParaRPr>
                    </a:p>
                  </a:txBody>
                  <a:tcPr marL="108000" marR="108000" marT="54000" marB="108000">
                    <a:lnL w="76200" cap="flat" cmpd="sng" algn="ctr">
                      <a:solidFill>
                        <a:srgbClr val="FFFFFF"/>
                      </a:solidFill>
                      <a:prstDash val="solid"/>
                      <a:round/>
                      <a:headEnd type="none" w="med" len="med"/>
                      <a:tailEnd type="none" w="med" len="med"/>
                    </a:lnL>
                    <a:lnR w="1905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nSpc>
                          <a:spcPct val="150000"/>
                        </a:lnSpc>
                        <a:spcBef>
                          <a:spcPts val="0"/>
                        </a:spcBef>
                        <a:buSzPct val="120000"/>
                        <a:buFont typeface="Wingdings" pitchFamily="2" charset="2"/>
                        <a:buChar char="§"/>
                        <a:defRPr/>
                      </a:pPr>
                      <a:r>
                        <a:rPr lang="de-DE" sz="1400" b="0" dirty="0">
                          <a:solidFill>
                            <a:srgbClr val="1D2D4B"/>
                          </a:solidFill>
                          <a:cs typeface="HDI-Gerling Sans Cond Light"/>
                        </a:rPr>
                        <a:t>Leistungsvorteile für Belegschaft</a:t>
                      </a:r>
                    </a:p>
                    <a:p>
                      <a:pPr marL="171450" indent="-171450">
                        <a:spcBef>
                          <a:spcPts val="0"/>
                        </a:spcBef>
                        <a:buSzPct val="120000"/>
                        <a:buFont typeface="Wingdings" pitchFamily="2" charset="2"/>
                        <a:buChar char="§"/>
                        <a:defRPr/>
                      </a:pPr>
                      <a:r>
                        <a:rPr lang="de-DE" sz="1400" b="0" dirty="0">
                          <a:solidFill>
                            <a:srgbClr val="1D2D4B"/>
                          </a:solidFill>
                          <a:cs typeface="HDI-Gerling Sans Cond Light"/>
                        </a:rPr>
                        <a:t>G</a:t>
                      </a:r>
                      <a:r>
                        <a:rPr lang="de-DE" sz="1400" b="0" dirty="0" smtClean="0">
                          <a:solidFill>
                            <a:srgbClr val="1D2D4B"/>
                          </a:solidFill>
                          <a:cs typeface="HDI-Gerling Sans Cond Light"/>
                        </a:rPr>
                        <a:t>gf</a:t>
                      </a:r>
                      <a:r>
                        <a:rPr lang="de-DE" sz="1400" b="0" dirty="0">
                          <a:solidFill>
                            <a:srgbClr val="1D2D4B"/>
                          </a:solidFill>
                          <a:cs typeface="HDI-Gerling Sans Cond Light"/>
                        </a:rPr>
                        <a:t>. vereinfachte Gesundheitsprüfung</a:t>
                      </a:r>
                    </a:p>
                  </a:txBody>
                  <a:tcPr marL="108000" marR="108000" marT="54000" marB="108000">
                    <a:lnL w="19050" cap="flat" cmpd="sng" algn="ctr">
                      <a:noFill/>
                      <a:prstDash val="solid"/>
                      <a:round/>
                      <a:headEnd type="none" w="med" len="med"/>
                      <a:tailEnd type="none" w="med" len="med"/>
                    </a:lnL>
                    <a:lnR w="12700" cmpd="sng">
                      <a:noFill/>
                    </a:lnR>
                    <a:lnT w="76200" cap="flat" cmpd="sng" algn="ctr">
                      <a:no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756615831"/>
                  </a:ext>
                </a:extLst>
              </a:tr>
            </a:tbl>
          </a:graphicData>
        </a:graphic>
      </p:graphicFrame>
    </p:spTree>
    <p:extLst>
      <p:ext uri="{BB962C8B-B14F-4D97-AF65-F5344CB8AC3E}">
        <p14:creationId xmlns:p14="http://schemas.microsoft.com/office/powerpoint/2010/main" val="421715129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5">
            <a:extLst>
              <a:ext uri="{FF2B5EF4-FFF2-40B4-BE49-F238E27FC236}">
                <a16:creationId xmlns="" xmlns:a16="http://schemas.microsoft.com/office/drawing/2014/main" id="{019B82BC-4F43-984A-9819-926BB27182B3}"/>
              </a:ext>
            </a:extLst>
          </p:cNvPr>
          <p:cNvGraphicFramePr>
            <a:graphicFrameLocks noGrp="1"/>
          </p:cNvGraphicFramePr>
          <p:nvPr>
            <p:extLst>
              <p:ext uri="{D42A27DB-BD31-4B8C-83A1-F6EECF244321}">
                <p14:modId xmlns:p14="http://schemas.microsoft.com/office/powerpoint/2010/main" val="4090523964"/>
              </p:ext>
            </p:extLst>
          </p:nvPr>
        </p:nvGraphicFramePr>
        <p:xfrm>
          <a:off x="2886480" y="2505872"/>
          <a:ext cx="9121300" cy="2404020"/>
        </p:xfrm>
        <a:graphic>
          <a:graphicData uri="http://schemas.openxmlformats.org/drawingml/2006/table">
            <a:tbl>
              <a:tblPr firstRow="1" bandRow="1">
                <a:tableStyleId>{5C22544A-7EE6-4342-B048-85BDC9FD1C3A}</a:tableStyleId>
              </a:tblPr>
              <a:tblGrid>
                <a:gridCol w="9121300">
                  <a:extLst>
                    <a:ext uri="{9D8B030D-6E8A-4147-A177-3AD203B41FA5}">
                      <a16:colId xmlns="" xmlns:a16="http://schemas.microsoft.com/office/drawing/2014/main" val="20001"/>
                    </a:ext>
                  </a:extLst>
                </a:gridCol>
              </a:tblGrid>
              <a:tr h="1659938">
                <a:tc>
                  <a:txBody>
                    <a:bodyPr/>
                    <a:lstStyle/>
                    <a:p>
                      <a:pPr marL="285750" lvl="0" indent="-285750" algn="l">
                        <a:spcBef>
                          <a:spcPts val="900"/>
                        </a:spcBef>
                        <a:buFont typeface="Wingdings" charset="2"/>
                        <a:buChar char="§"/>
                      </a:pPr>
                      <a:r>
                        <a:rPr lang="de-DE" sz="1800" b="0" dirty="0" smtClean="0">
                          <a:solidFill>
                            <a:srgbClr val="1D2D4B"/>
                          </a:solidFill>
                          <a:latin typeface="+mn-lt"/>
                          <a:ea typeface="+mn-ea"/>
                        </a:rPr>
                        <a:t>Mitarbeiterbindungsinstrument generell und Attraktivität des Angebotes speziell</a:t>
                      </a:r>
                    </a:p>
                    <a:p>
                      <a:pPr marL="285750" lvl="0" indent="-285750" algn="l">
                        <a:spcBef>
                          <a:spcPts val="900"/>
                        </a:spcBef>
                        <a:buFont typeface="Wingdings" charset="2"/>
                        <a:buChar char="§"/>
                      </a:pPr>
                      <a:r>
                        <a:rPr lang="de-DE" sz="1800" b="0" dirty="0" smtClean="0">
                          <a:solidFill>
                            <a:srgbClr val="1D2D4B"/>
                          </a:solidFill>
                          <a:latin typeface="+mn-lt"/>
                          <a:ea typeface="+mn-ea"/>
                        </a:rPr>
                        <a:t>Innovative und zeitgemäße Belegschaftskonzepte  </a:t>
                      </a:r>
                    </a:p>
                    <a:p>
                      <a:pPr marL="285750" lvl="0" indent="-285750" algn="l">
                        <a:spcBef>
                          <a:spcPts val="900"/>
                        </a:spcBef>
                        <a:buFont typeface="Wingdings" charset="2"/>
                        <a:buChar char="§"/>
                      </a:pPr>
                      <a:r>
                        <a:rPr lang="de-DE" sz="1800" b="0" dirty="0" smtClean="0">
                          <a:solidFill>
                            <a:srgbClr val="1D2D4B"/>
                          </a:solidFill>
                          <a:latin typeface="+mn-lt"/>
                          <a:ea typeface="+mn-ea"/>
                        </a:rPr>
                        <a:t>Vereinfachter Zugang zur Einkommensvorsorge für Ihre Mitarbeiter</a:t>
                      </a:r>
                    </a:p>
                    <a:p>
                      <a:pPr marL="285750" lvl="0" indent="-285750" algn="l">
                        <a:spcBef>
                          <a:spcPts val="900"/>
                        </a:spcBef>
                        <a:buFont typeface="Wingdings" charset="2"/>
                        <a:buChar char="§"/>
                      </a:pPr>
                      <a:r>
                        <a:rPr lang="de-DE" sz="1800" b="0" dirty="0" smtClean="0">
                          <a:solidFill>
                            <a:srgbClr val="1D2D4B"/>
                          </a:solidFill>
                          <a:latin typeface="+mn-lt"/>
                          <a:ea typeface="+mn-ea"/>
                        </a:rPr>
                        <a:t>Auch </a:t>
                      </a:r>
                      <a:r>
                        <a:rPr lang="de-DE" sz="1800" b="0" dirty="0" err="1" smtClean="0">
                          <a:solidFill>
                            <a:srgbClr val="1D2D4B"/>
                          </a:solidFill>
                          <a:latin typeface="+mn-lt"/>
                          <a:ea typeface="+mn-ea"/>
                        </a:rPr>
                        <a:t>bKV</a:t>
                      </a:r>
                      <a:r>
                        <a:rPr lang="de-DE" sz="1800" b="0" dirty="0" smtClean="0">
                          <a:solidFill>
                            <a:srgbClr val="1D2D4B"/>
                          </a:solidFill>
                          <a:latin typeface="+mn-lt"/>
                          <a:ea typeface="+mn-ea"/>
                        </a:rPr>
                        <a:t>-Lösungen implementierbar</a:t>
                      </a:r>
                      <a:endParaRPr lang="de-DE" sz="1800" b="0" dirty="0">
                        <a:solidFill>
                          <a:srgbClr val="1D2D4B"/>
                        </a:solidFill>
                        <a:latin typeface="+mn-lt"/>
                        <a:ea typeface="+mn-ea"/>
                      </a:endParaRPr>
                    </a:p>
                  </a:txBody>
                  <a:tcPr marL="108000" marR="108000" marT="108000" marB="252000" anchor="ctr">
                    <a:lnL w="12700" cmpd="sng">
                      <a:noFill/>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892818707"/>
                  </a:ext>
                </a:extLst>
              </a:tr>
              <a:tr h="575714">
                <a:tc>
                  <a:txBody>
                    <a:bodyPr/>
                    <a:lstStyle/>
                    <a:p>
                      <a:pPr marL="0" lvl="0" indent="0" algn="l">
                        <a:spcBef>
                          <a:spcPts val="900"/>
                        </a:spcBef>
                        <a:buFont typeface="Wingdings" charset="2"/>
                        <a:buNone/>
                      </a:pPr>
                      <a:endParaRPr lang="de-DE" sz="1600" dirty="0">
                        <a:solidFill>
                          <a:srgbClr val="C60000"/>
                        </a:solidFill>
                        <a:latin typeface="+mn-lt"/>
                        <a:ea typeface="+mn-ea"/>
                      </a:endParaRPr>
                    </a:p>
                  </a:txBody>
                  <a:tcPr marL="108000" marR="108000" marT="108000" marB="252000" anchor="ctr">
                    <a:lnL w="12700" cmpd="sng">
                      <a:noFill/>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2" name="Foliennummernplatzhalter 1"/>
          <p:cNvSpPr>
            <a:spLocks noGrp="1"/>
          </p:cNvSpPr>
          <p:nvPr>
            <p:ph type="sldNum" sz="quarter" idx="4"/>
          </p:nvPr>
        </p:nvSpPr>
        <p:spPr/>
        <p:txBody>
          <a:bodyPr/>
          <a:lstStyle/>
          <a:p>
            <a:fld id="{EA952CFE-AF4B-4BE9-B2E2-E1420D3F9B32}" type="slidenum">
              <a:rPr lang="de-DE" smtClean="0"/>
              <a:pPr/>
              <a:t>53</a:t>
            </a:fld>
            <a:endParaRPr lang="de-DE" dirty="0"/>
          </a:p>
        </p:txBody>
      </p:sp>
      <p:sp>
        <p:nvSpPr>
          <p:cNvPr id="4" name="Titel 3"/>
          <p:cNvSpPr>
            <a:spLocks noGrp="1"/>
          </p:cNvSpPr>
          <p:nvPr>
            <p:ph type="title"/>
          </p:nvPr>
        </p:nvSpPr>
        <p:spPr/>
        <p:txBody>
          <a:bodyPr/>
          <a:lstStyle/>
          <a:p>
            <a:r>
              <a:rPr lang="de-DE" dirty="0" smtClean="0"/>
              <a:t>ARBEITGEBERMOTIVE FÜR DIE </a:t>
            </a:r>
            <a:r>
              <a:rPr lang="de-DE" cap="none" dirty="0"/>
              <a:t>b</a:t>
            </a:r>
            <a:r>
              <a:rPr lang="de-DE" dirty="0"/>
              <a:t>AV</a:t>
            </a:r>
          </a:p>
        </p:txBody>
      </p:sp>
      <p:graphicFrame>
        <p:nvGraphicFramePr>
          <p:cNvPr id="11" name="Tabelle 10">
            <a:extLst>
              <a:ext uri="{FF2B5EF4-FFF2-40B4-BE49-F238E27FC236}">
                <a16:creationId xmlns="" xmlns:a16="http://schemas.microsoft.com/office/drawing/2014/main" id="{019B82BC-4F43-984A-9819-926BB27182B3}"/>
              </a:ext>
            </a:extLst>
          </p:cNvPr>
          <p:cNvGraphicFramePr>
            <a:graphicFrameLocks noGrp="1"/>
          </p:cNvGraphicFramePr>
          <p:nvPr>
            <p:extLst>
              <p:ext uri="{D42A27DB-BD31-4B8C-83A1-F6EECF244321}">
                <p14:modId xmlns:p14="http://schemas.microsoft.com/office/powerpoint/2010/main" val="4186587086"/>
              </p:ext>
            </p:extLst>
          </p:nvPr>
        </p:nvGraphicFramePr>
        <p:xfrm>
          <a:off x="2886480" y="1700932"/>
          <a:ext cx="8091716" cy="520800"/>
        </p:xfrm>
        <a:graphic>
          <a:graphicData uri="http://schemas.openxmlformats.org/drawingml/2006/table">
            <a:tbl>
              <a:tblPr firstRow="1" bandRow="1">
                <a:tableStyleId>{5C22544A-7EE6-4342-B048-85BDC9FD1C3A}</a:tableStyleId>
              </a:tblPr>
              <a:tblGrid>
                <a:gridCol w="8091716">
                  <a:extLst>
                    <a:ext uri="{9D8B030D-6E8A-4147-A177-3AD203B41FA5}">
                      <a16:colId xmlns="" xmlns:a16="http://schemas.microsoft.com/office/drawing/2014/main" val="20001"/>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de-DE" sz="2000" b="0" dirty="0" smtClean="0">
                          <a:solidFill>
                            <a:schemeClr val="bg1"/>
                          </a:solidFill>
                        </a:rPr>
                        <a:t>Arbeitsplatzattraktivität</a:t>
                      </a:r>
                      <a:r>
                        <a:rPr lang="de-DE" sz="2000" b="0" baseline="0" dirty="0" smtClean="0">
                          <a:solidFill>
                            <a:schemeClr val="bg1"/>
                          </a:solidFill>
                        </a:rPr>
                        <a:t> steigern</a:t>
                      </a:r>
                      <a:endParaRPr lang="de-DE" sz="2000" b="0" dirty="0">
                        <a:solidFill>
                          <a:schemeClr val="bg1"/>
                        </a:solidFill>
                      </a:endParaRPr>
                    </a:p>
                  </a:txBody>
                  <a:tcPr marL="108000" marR="108000" marT="108000" marB="108000" anchor="ctr">
                    <a:lnL w="12700" cmpd="sng">
                      <a:noFill/>
                    </a:lnL>
                    <a:lnR w="38100" cap="flat" cmpd="sng" algn="ctr">
                      <a:no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37C9B"/>
                    </a:solidFill>
                  </a:tcPr>
                </a:tc>
                <a:extLst>
                  <a:ext uri="{0D108BD9-81ED-4DB2-BD59-A6C34878D82A}">
                    <a16:rowId xmlns="" xmlns:a16="http://schemas.microsoft.com/office/drawing/2014/main" val="183065680"/>
                  </a:ext>
                </a:extLst>
              </a:tr>
            </a:tbl>
          </a:graphicData>
        </a:graphic>
      </p:graphicFrame>
      <p:graphicFrame>
        <p:nvGraphicFramePr>
          <p:cNvPr id="12" name="Tabelle 11"/>
          <p:cNvGraphicFramePr>
            <a:graphicFrameLocks noGrp="1"/>
          </p:cNvGraphicFramePr>
          <p:nvPr>
            <p:extLst>
              <p:ext uri="{D42A27DB-BD31-4B8C-83A1-F6EECF244321}">
                <p14:modId xmlns:p14="http://schemas.microsoft.com/office/powerpoint/2010/main" val="1602074275"/>
              </p:ext>
            </p:extLst>
          </p:nvPr>
        </p:nvGraphicFramePr>
        <p:xfrm>
          <a:off x="364220" y="1695766"/>
          <a:ext cx="2022929" cy="1270178"/>
        </p:xfrm>
        <a:graphic>
          <a:graphicData uri="http://schemas.openxmlformats.org/drawingml/2006/table">
            <a:tbl>
              <a:tblPr firstRow="1" bandRow="1">
                <a:tableStyleId>{5C22544A-7EE6-4342-B048-85BDC9FD1C3A}</a:tableStyleId>
              </a:tblPr>
              <a:tblGrid>
                <a:gridCol w="2022929">
                  <a:extLst>
                    <a:ext uri="{9D8B030D-6E8A-4147-A177-3AD203B41FA5}">
                      <a16:colId xmlns="" xmlns:a16="http://schemas.microsoft.com/office/drawing/2014/main" val="20000"/>
                    </a:ext>
                  </a:extLst>
                </a:gridCol>
              </a:tblGrid>
              <a:tr h="1270178">
                <a:tc>
                  <a:txBody>
                    <a:bodyPr/>
                    <a:lstStyle/>
                    <a:p>
                      <a:pPr algn="ctr"/>
                      <a:r>
                        <a:rPr lang="de-DE" sz="1200" b="0" dirty="0" smtClean="0">
                          <a:solidFill>
                            <a:schemeClr val="bg1"/>
                          </a:solidFill>
                          <a:latin typeface="Arial" panose="020B0604020202020204" pitchFamily="34" charset="0"/>
                          <a:cs typeface="Arial" panose="020B0604020202020204" pitchFamily="34" charset="0"/>
                        </a:rPr>
                        <a:t>Verwaltungskosten</a:t>
                      </a:r>
                      <a:endParaRPr lang="de-DE" sz="1200" b="0" dirty="0">
                        <a:solidFill>
                          <a:schemeClr val="bg1"/>
                        </a:solidFill>
                        <a:latin typeface="Arial" panose="020B0604020202020204" pitchFamily="34" charset="0"/>
                        <a:cs typeface="Arial" panose="020B0604020202020204" pitchFamily="34" charset="0"/>
                      </a:endParaRPr>
                    </a:p>
                    <a:p>
                      <a:pPr algn="ctr"/>
                      <a:endParaRPr lang="de-DE" sz="1200" b="1"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D6E1EA"/>
                    </a:solidFill>
                  </a:tcPr>
                </a:tc>
                <a:extLst>
                  <a:ext uri="{0D108BD9-81ED-4DB2-BD59-A6C34878D82A}">
                    <a16:rowId xmlns="" xmlns:a16="http://schemas.microsoft.com/office/drawing/2014/main" val="10000"/>
                  </a:ext>
                </a:extLst>
              </a:tr>
            </a:tbl>
          </a:graphicData>
        </a:graphic>
      </p:graphicFrame>
      <p:graphicFrame>
        <p:nvGraphicFramePr>
          <p:cNvPr id="14" name="Tabelle 13"/>
          <p:cNvGraphicFramePr>
            <a:graphicFrameLocks noGrp="1"/>
          </p:cNvGraphicFramePr>
          <p:nvPr>
            <p:extLst>
              <p:ext uri="{D42A27DB-BD31-4B8C-83A1-F6EECF244321}">
                <p14:modId xmlns:p14="http://schemas.microsoft.com/office/powerpoint/2010/main" val="2757214188"/>
              </p:ext>
            </p:extLst>
          </p:nvPr>
        </p:nvGraphicFramePr>
        <p:xfrm>
          <a:off x="364220" y="2939796"/>
          <a:ext cx="2022929" cy="1270178"/>
        </p:xfrm>
        <a:graphic>
          <a:graphicData uri="http://schemas.openxmlformats.org/drawingml/2006/table">
            <a:tbl>
              <a:tblPr firstRow="1" bandRow="1">
                <a:tableStyleId>{5C22544A-7EE6-4342-B048-85BDC9FD1C3A}</a:tableStyleId>
              </a:tblPr>
              <a:tblGrid>
                <a:gridCol w="2022929">
                  <a:extLst>
                    <a:ext uri="{9D8B030D-6E8A-4147-A177-3AD203B41FA5}">
                      <a16:colId xmlns="" xmlns:a16="http://schemas.microsoft.com/office/drawing/2014/main" val="20001"/>
                    </a:ext>
                  </a:extLst>
                </a:gridCol>
              </a:tblGrid>
              <a:tr h="1270178">
                <a:tc>
                  <a:txBody>
                    <a:bodyPr/>
                    <a:lstStyle/>
                    <a:p>
                      <a:pPr algn="ctr"/>
                      <a:r>
                        <a:rPr lang="de-DE" sz="1200" b="0" i="0" dirty="0" smtClean="0">
                          <a:solidFill>
                            <a:schemeClr val="bg1"/>
                          </a:solidFill>
                          <a:latin typeface="Arial" panose="020B0604020202020204" pitchFamily="34" charset="0"/>
                          <a:cs typeface="Arial" panose="020B0604020202020204" pitchFamily="34" charset="0"/>
                        </a:rPr>
                        <a:t>Haftungsrisiken</a:t>
                      </a:r>
                      <a:endParaRPr lang="de-DE" sz="1200" b="0" i="0" dirty="0">
                        <a:solidFill>
                          <a:schemeClr val="bg1"/>
                        </a:solidFill>
                        <a:latin typeface="Arial" panose="020B0604020202020204" pitchFamily="34" charset="0"/>
                        <a:cs typeface="Arial" panose="020B0604020202020204" pitchFamily="34" charset="0"/>
                      </a:endParaRPr>
                    </a:p>
                    <a:p>
                      <a:pPr algn="ctr"/>
                      <a:endParaRPr lang="de-DE" sz="1200" b="1"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D6E1EA"/>
                    </a:solidFill>
                  </a:tcPr>
                </a:tc>
                <a:extLst>
                  <a:ext uri="{0D108BD9-81ED-4DB2-BD59-A6C34878D82A}">
                    <a16:rowId xmlns="" xmlns:a16="http://schemas.microsoft.com/office/drawing/2014/main" val="10000"/>
                  </a:ext>
                </a:extLst>
              </a:tr>
            </a:tbl>
          </a:graphicData>
        </a:graphic>
      </p:graphicFrame>
      <p:sp>
        <p:nvSpPr>
          <p:cNvPr id="15" name="Textfeld 14"/>
          <p:cNvSpPr txBox="1"/>
          <p:nvPr/>
        </p:nvSpPr>
        <p:spPr>
          <a:xfrm>
            <a:off x="1098354" y="2970812"/>
            <a:ext cx="527007" cy="830997"/>
          </a:xfrm>
          <a:prstGeom prst="rect">
            <a:avLst/>
          </a:prstGeom>
          <a:noFill/>
        </p:spPr>
        <p:txBody>
          <a:bodyPr wrap="none" rtlCol="0">
            <a:spAutoFit/>
          </a:bodyPr>
          <a:lstStyle/>
          <a:p>
            <a:r>
              <a:rPr lang="de-DE" sz="4800" b="1" dirty="0">
                <a:solidFill>
                  <a:srgbClr val="EDEDED"/>
                </a:solidFill>
              </a:rPr>
              <a:t>§</a:t>
            </a:r>
          </a:p>
        </p:txBody>
      </p:sp>
      <p:graphicFrame>
        <p:nvGraphicFramePr>
          <p:cNvPr id="16" name="Tabelle 15"/>
          <p:cNvGraphicFramePr>
            <a:graphicFrameLocks noGrp="1"/>
          </p:cNvGraphicFramePr>
          <p:nvPr>
            <p:extLst>
              <p:ext uri="{D42A27DB-BD31-4B8C-83A1-F6EECF244321}">
                <p14:modId xmlns:p14="http://schemas.microsoft.com/office/powerpoint/2010/main" val="1811857189"/>
              </p:ext>
            </p:extLst>
          </p:nvPr>
        </p:nvGraphicFramePr>
        <p:xfrm>
          <a:off x="364220" y="4182436"/>
          <a:ext cx="2022929" cy="1270178"/>
        </p:xfrm>
        <a:graphic>
          <a:graphicData uri="http://schemas.openxmlformats.org/drawingml/2006/table">
            <a:tbl>
              <a:tblPr firstRow="1" bandRow="1">
                <a:tableStyleId>{5C22544A-7EE6-4342-B048-85BDC9FD1C3A}</a:tableStyleId>
              </a:tblPr>
              <a:tblGrid>
                <a:gridCol w="2022929"/>
              </a:tblGrid>
              <a:tr h="1270178">
                <a:tc>
                  <a:txBody>
                    <a:bodyPr/>
                    <a:lstStyle/>
                    <a:p>
                      <a:pPr algn="ctr"/>
                      <a:r>
                        <a:rPr lang="de-DE" sz="1200" b="0" dirty="0" smtClean="0">
                          <a:solidFill>
                            <a:schemeClr val="bg1"/>
                          </a:solidFill>
                          <a:latin typeface="Arial" panose="020B0604020202020204" pitchFamily="34" charset="0"/>
                          <a:cs typeface="Arial" panose="020B0604020202020204" pitchFamily="34" charset="0"/>
                        </a:rPr>
                        <a:t>Arbeitsplatzattraktivität</a:t>
                      </a:r>
                      <a:r>
                        <a:rPr lang="de-DE" sz="1200" b="1" dirty="0">
                          <a:solidFill>
                            <a:schemeClr val="bg1"/>
                          </a:solidFill>
                          <a:latin typeface="Arial" panose="020B0604020202020204" pitchFamily="34" charset="0"/>
                          <a:cs typeface="Arial" panose="020B0604020202020204" pitchFamily="34" charset="0"/>
                        </a:rPr>
                        <a:t/>
                      </a:r>
                      <a:br>
                        <a:rPr lang="de-DE" sz="1200" b="1" dirty="0">
                          <a:solidFill>
                            <a:schemeClr val="bg1"/>
                          </a:solidFill>
                          <a:latin typeface="Arial" panose="020B0604020202020204" pitchFamily="34" charset="0"/>
                          <a:cs typeface="Arial" panose="020B0604020202020204" pitchFamily="34" charset="0"/>
                        </a:rPr>
                      </a:br>
                      <a:endParaRPr lang="de-DE" sz="1200" b="1"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137C9B"/>
                    </a:solidFill>
                  </a:tcPr>
                </a:tc>
              </a:tr>
            </a:tbl>
          </a:graphicData>
        </a:graphic>
      </p:graphicFrame>
      <p:pic>
        <p:nvPicPr>
          <p:cNvPr id="17" name="Grafik 16"/>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993748" y="4249433"/>
            <a:ext cx="793861" cy="793861"/>
          </a:xfrm>
          <a:prstGeom prst="rect">
            <a:avLst/>
          </a:prstGeom>
        </p:spPr>
      </p:pic>
      <p:pic>
        <p:nvPicPr>
          <p:cNvPr id="18" name="Picture 2" descr="\\fileserver1.frankfur\homedir$\sld24r\WIN7PROFILE\Desktop\Ablage\Präsentationen\2017\Produktpräsentation WeitBlick\Icons\Auszahlplan.png"/>
          <p:cNvPicPr>
            <a:picLocks noChangeAspect="1" noChangeArrowheads="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15111" y="5578064"/>
            <a:ext cx="521146" cy="569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9" name="Tabelle 18"/>
          <p:cNvGraphicFramePr>
            <a:graphicFrameLocks noGrp="1"/>
          </p:cNvGraphicFramePr>
          <p:nvPr>
            <p:extLst>
              <p:ext uri="{D42A27DB-BD31-4B8C-83A1-F6EECF244321}">
                <p14:modId xmlns:p14="http://schemas.microsoft.com/office/powerpoint/2010/main" val="1057397996"/>
              </p:ext>
            </p:extLst>
          </p:nvPr>
        </p:nvGraphicFramePr>
        <p:xfrm>
          <a:off x="364220" y="5452614"/>
          <a:ext cx="2022929" cy="1270178"/>
        </p:xfrm>
        <a:graphic>
          <a:graphicData uri="http://schemas.openxmlformats.org/drawingml/2006/table">
            <a:tbl>
              <a:tblPr firstRow="1" bandRow="1">
                <a:tableStyleId>{5C22544A-7EE6-4342-B048-85BDC9FD1C3A}</a:tableStyleId>
              </a:tblPr>
              <a:tblGrid>
                <a:gridCol w="2022929"/>
              </a:tblGrid>
              <a:tr h="1270178">
                <a:tc>
                  <a:txBody>
                    <a:bodyPr/>
                    <a:lstStyle/>
                    <a:p>
                      <a:pPr algn="ctr"/>
                      <a:r>
                        <a:rPr lang="de-DE" sz="1200" b="0" dirty="0" smtClean="0">
                          <a:solidFill>
                            <a:schemeClr val="bg1"/>
                          </a:solidFill>
                          <a:latin typeface="Arial" panose="020B0604020202020204" pitchFamily="34" charset="0"/>
                          <a:cs typeface="Arial" panose="020B0604020202020204" pitchFamily="34" charset="0"/>
                        </a:rPr>
                        <a:t>Kosten</a:t>
                      </a:r>
                      <a:r>
                        <a:rPr lang="de-DE" sz="1200" b="0" baseline="0" dirty="0" smtClean="0">
                          <a:solidFill>
                            <a:schemeClr val="bg1"/>
                          </a:solidFill>
                          <a:latin typeface="Arial" panose="020B0604020202020204" pitchFamily="34" charset="0"/>
                          <a:cs typeface="Arial" panose="020B0604020202020204" pitchFamily="34" charset="0"/>
                        </a:rPr>
                        <a:t> senken</a:t>
                      </a:r>
                      <a:r>
                        <a:rPr lang="de-DE" sz="1200" b="0" dirty="0">
                          <a:solidFill>
                            <a:schemeClr val="bg1"/>
                          </a:solidFill>
                          <a:latin typeface="Arial" panose="020B0604020202020204" pitchFamily="34" charset="0"/>
                          <a:cs typeface="Arial" panose="020B0604020202020204" pitchFamily="34" charset="0"/>
                        </a:rPr>
                        <a:t/>
                      </a:r>
                      <a:br>
                        <a:rPr lang="de-DE" sz="1200" b="0" dirty="0">
                          <a:solidFill>
                            <a:schemeClr val="bg1"/>
                          </a:solidFill>
                          <a:latin typeface="Arial" panose="020B0604020202020204" pitchFamily="34" charset="0"/>
                          <a:cs typeface="Arial" panose="020B0604020202020204" pitchFamily="34" charset="0"/>
                        </a:rPr>
                      </a:b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5C87AA">
                        <a:alpha val="25000"/>
                      </a:srgbClr>
                    </a:solidFill>
                  </a:tcPr>
                </a:tc>
              </a:tr>
            </a:tbl>
          </a:graphicData>
        </a:graphic>
      </p:graphicFrame>
      <p:pic>
        <p:nvPicPr>
          <p:cNvPr id="20" name="Grafik 19"/>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095007" y="1821216"/>
            <a:ext cx="635093" cy="635093"/>
          </a:xfrm>
          <a:prstGeom prst="rect">
            <a:avLst/>
          </a:prstGeom>
        </p:spPr>
      </p:pic>
    </p:spTree>
    <p:extLst>
      <p:ext uri="{BB962C8B-B14F-4D97-AF65-F5344CB8AC3E}">
        <p14:creationId xmlns:p14="http://schemas.microsoft.com/office/powerpoint/2010/main" val="387529091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54</a:t>
            </a:fld>
            <a:endParaRPr lang="de-DE" dirty="0"/>
          </a:p>
        </p:txBody>
      </p:sp>
      <p:sp>
        <p:nvSpPr>
          <p:cNvPr id="4" name="Titel 3"/>
          <p:cNvSpPr>
            <a:spLocks noGrp="1"/>
          </p:cNvSpPr>
          <p:nvPr>
            <p:ph type="title"/>
          </p:nvPr>
        </p:nvSpPr>
        <p:spPr/>
        <p:txBody>
          <a:bodyPr/>
          <a:lstStyle/>
          <a:p>
            <a:r>
              <a:rPr lang="de-DE" dirty="0" smtClean="0"/>
              <a:t>ARBEITGEBERMOTIVE FÜR DIE </a:t>
            </a:r>
            <a:r>
              <a:rPr lang="de-DE" cap="none" dirty="0"/>
              <a:t>b</a:t>
            </a:r>
            <a:r>
              <a:rPr lang="de-DE" dirty="0"/>
              <a:t>AV</a:t>
            </a:r>
          </a:p>
        </p:txBody>
      </p:sp>
      <p:pic>
        <p:nvPicPr>
          <p:cNvPr id="8" name="Grafik 7"/>
          <p:cNvPicPr>
            <a:picLocks noChangeAspect="1"/>
          </p:cNvPicPr>
          <p:nvPr/>
        </p:nvPicPr>
        <p:blipFill>
          <a:blip r:embed="rId2"/>
          <a:stretch>
            <a:fillRect/>
          </a:stretch>
        </p:blipFill>
        <p:spPr>
          <a:xfrm>
            <a:off x="605645" y="1866799"/>
            <a:ext cx="9831355" cy="4667919"/>
          </a:xfrm>
          <a:prstGeom prst="rect">
            <a:avLst/>
          </a:prstGeom>
        </p:spPr>
      </p:pic>
    </p:spTree>
    <p:extLst>
      <p:ext uri="{BB962C8B-B14F-4D97-AF65-F5344CB8AC3E}">
        <p14:creationId xmlns:p14="http://schemas.microsoft.com/office/powerpoint/2010/main" val="325999881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55</a:t>
            </a:fld>
            <a:endParaRPr lang="de-DE" dirty="0"/>
          </a:p>
        </p:txBody>
      </p:sp>
      <p:sp>
        <p:nvSpPr>
          <p:cNvPr id="5" name="Titel 4"/>
          <p:cNvSpPr>
            <a:spLocks noGrp="1"/>
          </p:cNvSpPr>
          <p:nvPr>
            <p:ph type="title"/>
          </p:nvPr>
        </p:nvSpPr>
        <p:spPr/>
        <p:txBody>
          <a:bodyPr/>
          <a:lstStyle/>
          <a:p>
            <a:r>
              <a:rPr lang="de-DE" dirty="0" smtClean="0"/>
              <a:t>bAV bietet starke Vorteile für den Arbeitgeber</a:t>
            </a:r>
            <a:endParaRPr lang="de-DE" dirty="0"/>
          </a:p>
        </p:txBody>
      </p:sp>
      <p:pic>
        <p:nvPicPr>
          <p:cNvPr id="6" name="Grafik 5"/>
          <p:cNvPicPr>
            <a:picLocks noChangeAspect="1"/>
          </p:cNvPicPr>
          <p:nvPr/>
        </p:nvPicPr>
        <p:blipFill>
          <a:blip r:embed="rId2"/>
          <a:stretch>
            <a:fillRect/>
          </a:stretch>
        </p:blipFill>
        <p:spPr>
          <a:xfrm>
            <a:off x="96176" y="1727337"/>
            <a:ext cx="10828421" cy="4680999"/>
          </a:xfrm>
          <a:prstGeom prst="rect">
            <a:avLst/>
          </a:prstGeom>
        </p:spPr>
      </p:pic>
    </p:spTree>
    <p:extLst>
      <p:ext uri="{BB962C8B-B14F-4D97-AF65-F5344CB8AC3E}">
        <p14:creationId xmlns:p14="http://schemas.microsoft.com/office/powerpoint/2010/main" val="23127596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56</a:t>
            </a:fld>
            <a:endParaRPr lang="de-DE" dirty="0"/>
          </a:p>
        </p:txBody>
      </p:sp>
      <p:sp>
        <p:nvSpPr>
          <p:cNvPr id="5" name="Titel 4"/>
          <p:cNvSpPr>
            <a:spLocks noGrp="1"/>
          </p:cNvSpPr>
          <p:nvPr>
            <p:ph type="title"/>
          </p:nvPr>
        </p:nvSpPr>
        <p:spPr/>
        <p:txBody>
          <a:bodyPr/>
          <a:lstStyle/>
          <a:p>
            <a:r>
              <a:rPr lang="de-DE" dirty="0" smtClean="0"/>
              <a:t>bAV bietet starke Vorteile für den Arbeitgeber</a:t>
            </a:r>
            <a:endParaRPr lang="de-DE" dirty="0"/>
          </a:p>
        </p:txBody>
      </p:sp>
      <p:pic>
        <p:nvPicPr>
          <p:cNvPr id="3" name="Grafik 2"/>
          <p:cNvPicPr>
            <a:picLocks noChangeAspect="1"/>
          </p:cNvPicPr>
          <p:nvPr/>
        </p:nvPicPr>
        <p:blipFill>
          <a:blip r:embed="rId2"/>
          <a:stretch>
            <a:fillRect/>
          </a:stretch>
        </p:blipFill>
        <p:spPr>
          <a:xfrm>
            <a:off x="478077" y="1782369"/>
            <a:ext cx="10064620" cy="4672859"/>
          </a:xfrm>
          <a:prstGeom prst="rect">
            <a:avLst/>
          </a:prstGeom>
        </p:spPr>
      </p:pic>
    </p:spTree>
    <p:extLst>
      <p:ext uri="{BB962C8B-B14F-4D97-AF65-F5344CB8AC3E}">
        <p14:creationId xmlns:p14="http://schemas.microsoft.com/office/powerpoint/2010/main" val="84673902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57</a:t>
            </a:fld>
            <a:endParaRPr lang="de-DE" dirty="0"/>
          </a:p>
        </p:txBody>
      </p:sp>
      <p:sp>
        <p:nvSpPr>
          <p:cNvPr id="4" name="Titel 3"/>
          <p:cNvSpPr>
            <a:spLocks noGrp="1"/>
          </p:cNvSpPr>
          <p:nvPr>
            <p:ph type="title"/>
          </p:nvPr>
        </p:nvSpPr>
        <p:spPr/>
        <p:txBody>
          <a:bodyPr/>
          <a:lstStyle/>
          <a:p>
            <a:r>
              <a:rPr lang="de-DE" dirty="0" smtClean="0"/>
              <a:t>ARBEITGEBERMOTIVE FÜR DIE </a:t>
            </a:r>
            <a:r>
              <a:rPr lang="de-DE" cap="none" dirty="0"/>
              <a:t>b</a:t>
            </a:r>
            <a:r>
              <a:rPr lang="de-DE" dirty="0"/>
              <a:t>AV</a:t>
            </a:r>
          </a:p>
        </p:txBody>
      </p:sp>
      <p:graphicFrame>
        <p:nvGraphicFramePr>
          <p:cNvPr id="11" name="Tabelle 10">
            <a:extLst>
              <a:ext uri="{FF2B5EF4-FFF2-40B4-BE49-F238E27FC236}">
                <a16:creationId xmlns="" xmlns:a16="http://schemas.microsoft.com/office/drawing/2014/main" id="{019B82BC-4F43-984A-9819-926BB27182B3}"/>
              </a:ext>
            </a:extLst>
          </p:cNvPr>
          <p:cNvGraphicFramePr>
            <a:graphicFrameLocks noGrp="1"/>
          </p:cNvGraphicFramePr>
          <p:nvPr>
            <p:extLst>
              <p:ext uri="{D42A27DB-BD31-4B8C-83A1-F6EECF244321}">
                <p14:modId xmlns:p14="http://schemas.microsoft.com/office/powerpoint/2010/main" val="3455988768"/>
              </p:ext>
            </p:extLst>
          </p:nvPr>
        </p:nvGraphicFramePr>
        <p:xfrm>
          <a:off x="2886480" y="1700932"/>
          <a:ext cx="8091716" cy="520800"/>
        </p:xfrm>
        <a:graphic>
          <a:graphicData uri="http://schemas.openxmlformats.org/drawingml/2006/table">
            <a:tbl>
              <a:tblPr firstRow="1" bandRow="1">
                <a:tableStyleId>{5C22544A-7EE6-4342-B048-85BDC9FD1C3A}</a:tableStyleId>
              </a:tblPr>
              <a:tblGrid>
                <a:gridCol w="8091716">
                  <a:extLst>
                    <a:ext uri="{9D8B030D-6E8A-4147-A177-3AD203B41FA5}">
                      <a16:colId xmlns="" xmlns:a16="http://schemas.microsoft.com/office/drawing/2014/main" val="20001"/>
                    </a:ext>
                  </a:extLst>
                </a:gridCol>
              </a:tblGrid>
              <a:tr h="0">
                <a:tc>
                  <a:txBody>
                    <a:bodyPr/>
                    <a:lstStyle/>
                    <a:p>
                      <a:pPr lvl="0" algn="l"/>
                      <a:r>
                        <a:rPr lang="de-DE" sz="2000" b="0" dirty="0" smtClean="0">
                          <a:solidFill>
                            <a:schemeClr val="bg1"/>
                          </a:solidFill>
                        </a:rPr>
                        <a:t>Kosten senken und Liquidität verbessern</a:t>
                      </a:r>
                      <a:endParaRPr lang="de-DE" sz="2000" b="0" dirty="0">
                        <a:solidFill>
                          <a:schemeClr val="bg1"/>
                        </a:solidFill>
                      </a:endParaRPr>
                    </a:p>
                  </a:txBody>
                  <a:tcPr marL="108000" marR="108000" marT="108000" marB="108000" anchor="ctr">
                    <a:lnL w="12700" cmpd="sng">
                      <a:noFill/>
                    </a:lnL>
                    <a:lnR w="38100" cap="flat" cmpd="sng" algn="ctr">
                      <a:no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1D2D4B"/>
                    </a:solidFill>
                  </a:tcPr>
                </a:tc>
                <a:extLst>
                  <a:ext uri="{0D108BD9-81ED-4DB2-BD59-A6C34878D82A}">
                    <a16:rowId xmlns="" xmlns:a16="http://schemas.microsoft.com/office/drawing/2014/main" val="183065680"/>
                  </a:ext>
                </a:extLst>
              </a:tr>
            </a:tbl>
          </a:graphicData>
        </a:graphic>
      </p:graphicFrame>
      <p:graphicFrame>
        <p:nvGraphicFramePr>
          <p:cNvPr id="12" name="Tabelle 11"/>
          <p:cNvGraphicFramePr>
            <a:graphicFrameLocks noGrp="1"/>
          </p:cNvGraphicFramePr>
          <p:nvPr>
            <p:extLst>
              <p:ext uri="{D42A27DB-BD31-4B8C-83A1-F6EECF244321}">
                <p14:modId xmlns:p14="http://schemas.microsoft.com/office/powerpoint/2010/main" val="2794044293"/>
              </p:ext>
            </p:extLst>
          </p:nvPr>
        </p:nvGraphicFramePr>
        <p:xfrm>
          <a:off x="364220" y="1695766"/>
          <a:ext cx="2022929" cy="1270178"/>
        </p:xfrm>
        <a:graphic>
          <a:graphicData uri="http://schemas.openxmlformats.org/drawingml/2006/table">
            <a:tbl>
              <a:tblPr firstRow="1" bandRow="1">
                <a:tableStyleId>{5C22544A-7EE6-4342-B048-85BDC9FD1C3A}</a:tableStyleId>
              </a:tblPr>
              <a:tblGrid>
                <a:gridCol w="2022929">
                  <a:extLst>
                    <a:ext uri="{9D8B030D-6E8A-4147-A177-3AD203B41FA5}">
                      <a16:colId xmlns="" xmlns:a16="http://schemas.microsoft.com/office/drawing/2014/main" val="20000"/>
                    </a:ext>
                  </a:extLst>
                </a:gridCol>
              </a:tblGrid>
              <a:tr h="1270178">
                <a:tc>
                  <a:txBody>
                    <a:bodyPr/>
                    <a:lstStyle/>
                    <a:p>
                      <a:pPr algn="ctr"/>
                      <a:r>
                        <a:rPr lang="de-DE" sz="1200" b="0" dirty="0" smtClean="0">
                          <a:solidFill>
                            <a:schemeClr val="bg1"/>
                          </a:solidFill>
                          <a:latin typeface="Arial" panose="020B0604020202020204" pitchFamily="34" charset="0"/>
                          <a:cs typeface="Arial" panose="020B0604020202020204" pitchFamily="34" charset="0"/>
                        </a:rPr>
                        <a:t>Verwaltungskosten</a:t>
                      </a:r>
                      <a:endParaRPr lang="de-DE" sz="1200" b="0" dirty="0">
                        <a:solidFill>
                          <a:schemeClr val="bg1"/>
                        </a:solidFill>
                        <a:latin typeface="Arial" panose="020B0604020202020204" pitchFamily="34" charset="0"/>
                        <a:cs typeface="Arial" panose="020B0604020202020204" pitchFamily="34" charset="0"/>
                      </a:endParaRPr>
                    </a:p>
                    <a:p>
                      <a:pPr algn="ctr"/>
                      <a:endParaRPr lang="de-DE" sz="1200" b="1"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D6E1EA"/>
                    </a:solidFill>
                  </a:tcPr>
                </a:tc>
                <a:extLst>
                  <a:ext uri="{0D108BD9-81ED-4DB2-BD59-A6C34878D82A}">
                    <a16:rowId xmlns="" xmlns:a16="http://schemas.microsoft.com/office/drawing/2014/main" val="10000"/>
                  </a:ext>
                </a:extLst>
              </a:tr>
            </a:tbl>
          </a:graphicData>
        </a:graphic>
      </p:graphicFrame>
      <p:graphicFrame>
        <p:nvGraphicFramePr>
          <p:cNvPr id="14" name="Tabelle 13"/>
          <p:cNvGraphicFramePr>
            <a:graphicFrameLocks noGrp="1"/>
          </p:cNvGraphicFramePr>
          <p:nvPr>
            <p:extLst>
              <p:ext uri="{D42A27DB-BD31-4B8C-83A1-F6EECF244321}">
                <p14:modId xmlns:p14="http://schemas.microsoft.com/office/powerpoint/2010/main" val="3462749139"/>
              </p:ext>
            </p:extLst>
          </p:nvPr>
        </p:nvGraphicFramePr>
        <p:xfrm>
          <a:off x="364220" y="2939796"/>
          <a:ext cx="2022929" cy="1270178"/>
        </p:xfrm>
        <a:graphic>
          <a:graphicData uri="http://schemas.openxmlformats.org/drawingml/2006/table">
            <a:tbl>
              <a:tblPr firstRow="1" bandRow="1">
                <a:tableStyleId>{5C22544A-7EE6-4342-B048-85BDC9FD1C3A}</a:tableStyleId>
              </a:tblPr>
              <a:tblGrid>
                <a:gridCol w="2022929">
                  <a:extLst>
                    <a:ext uri="{9D8B030D-6E8A-4147-A177-3AD203B41FA5}">
                      <a16:colId xmlns="" xmlns:a16="http://schemas.microsoft.com/office/drawing/2014/main" val="20001"/>
                    </a:ext>
                  </a:extLst>
                </a:gridCol>
              </a:tblGrid>
              <a:tr h="1270178">
                <a:tc>
                  <a:txBody>
                    <a:bodyPr/>
                    <a:lstStyle/>
                    <a:p>
                      <a:pPr algn="ctr"/>
                      <a:r>
                        <a:rPr lang="de-DE" sz="1200" b="0" dirty="0" smtClean="0">
                          <a:solidFill>
                            <a:schemeClr val="bg1"/>
                          </a:solidFill>
                          <a:latin typeface="Arial" panose="020B0604020202020204" pitchFamily="34" charset="0"/>
                          <a:cs typeface="Arial" panose="020B0604020202020204" pitchFamily="34" charset="0"/>
                        </a:rPr>
                        <a:t>Haftungsrisiken</a:t>
                      </a:r>
                      <a:endParaRPr lang="de-DE" sz="1200" b="0" dirty="0">
                        <a:solidFill>
                          <a:schemeClr val="bg1"/>
                        </a:solidFill>
                        <a:latin typeface="Arial" panose="020B0604020202020204" pitchFamily="34" charset="0"/>
                        <a:cs typeface="Arial" panose="020B0604020202020204" pitchFamily="34" charset="0"/>
                      </a:endParaRPr>
                    </a:p>
                    <a:p>
                      <a:pPr algn="ctr"/>
                      <a:endParaRPr lang="de-DE" sz="1200" b="1"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D6E1EA"/>
                    </a:solidFill>
                  </a:tcPr>
                </a:tc>
                <a:extLst>
                  <a:ext uri="{0D108BD9-81ED-4DB2-BD59-A6C34878D82A}">
                    <a16:rowId xmlns="" xmlns:a16="http://schemas.microsoft.com/office/drawing/2014/main" val="10000"/>
                  </a:ext>
                </a:extLst>
              </a:tr>
            </a:tbl>
          </a:graphicData>
        </a:graphic>
      </p:graphicFrame>
      <p:sp>
        <p:nvSpPr>
          <p:cNvPr id="15" name="Textfeld 14"/>
          <p:cNvSpPr txBox="1"/>
          <p:nvPr/>
        </p:nvSpPr>
        <p:spPr>
          <a:xfrm>
            <a:off x="1098354" y="2970812"/>
            <a:ext cx="527007" cy="830997"/>
          </a:xfrm>
          <a:prstGeom prst="rect">
            <a:avLst/>
          </a:prstGeom>
          <a:noFill/>
        </p:spPr>
        <p:txBody>
          <a:bodyPr wrap="none" rtlCol="0">
            <a:spAutoFit/>
          </a:bodyPr>
          <a:lstStyle/>
          <a:p>
            <a:r>
              <a:rPr lang="de-DE" sz="4800" b="1" dirty="0">
                <a:solidFill>
                  <a:srgbClr val="EDEDED"/>
                </a:solidFill>
              </a:rPr>
              <a:t>§</a:t>
            </a:r>
          </a:p>
        </p:txBody>
      </p:sp>
      <p:graphicFrame>
        <p:nvGraphicFramePr>
          <p:cNvPr id="16" name="Tabelle 15"/>
          <p:cNvGraphicFramePr>
            <a:graphicFrameLocks noGrp="1"/>
          </p:cNvGraphicFramePr>
          <p:nvPr>
            <p:extLst>
              <p:ext uri="{D42A27DB-BD31-4B8C-83A1-F6EECF244321}">
                <p14:modId xmlns:p14="http://schemas.microsoft.com/office/powerpoint/2010/main" val="2774206285"/>
              </p:ext>
            </p:extLst>
          </p:nvPr>
        </p:nvGraphicFramePr>
        <p:xfrm>
          <a:off x="364220" y="4182436"/>
          <a:ext cx="2022929" cy="1270178"/>
        </p:xfrm>
        <a:graphic>
          <a:graphicData uri="http://schemas.openxmlformats.org/drawingml/2006/table">
            <a:tbl>
              <a:tblPr firstRow="1" bandRow="1">
                <a:tableStyleId>{5C22544A-7EE6-4342-B048-85BDC9FD1C3A}</a:tableStyleId>
              </a:tblPr>
              <a:tblGrid>
                <a:gridCol w="2022929"/>
              </a:tblGrid>
              <a:tr h="1270178">
                <a:tc>
                  <a:txBody>
                    <a:bodyPr/>
                    <a:lstStyle/>
                    <a:p>
                      <a:pPr algn="ctr"/>
                      <a:r>
                        <a:rPr lang="de-DE" sz="1200" b="0" dirty="0" smtClean="0">
                          <a:solidFill>
                            <a:schemeClr val="bg1"/>
                          </a:solidFill>
                          <a:latin typeface="Arial" panose="020B0604020202020204" pitchFamily="34" charset="0"/>
                          <a:cs typeface="Arial" panose="020B0604020202020204" pitchFamily="34" charset="0"/>
                        </a:rPr>
                        <a:t>Arbeitsplatzattraktivität</a:t>
                      </a:r>
                      <a:r>
                        <a:rPr lang="de-DE" sz="1200" b="1" dirty="0">
                          <a:solidFill>
                            <a:schemeClr val="bg1"/>
                          </a:solidFill>
                          <a:latin typeface="Arial" panose="020B0604020202020204" pitchFamily="34" charset="0"/>
                          <a:cs typeface="Arial" panose="020B0604020202020204" pitchFamily="34" charset="0"/>
                        </a:rPr>
                        <a:t/>
                      </a:r>
                      <a:br>
                        <a:rPr lang="de-DE" sz="1200" b="1" dirty="0">
                          <a:solidFill>
                            <a:schemeClr val="bg1"/>
                          </a:solidFill>
                          <a:latin typeface="Arial" panose="020B0604020202020204" pitchFamily="34" charset="0"/>
                          <a:cs typeface="Arial" panose="020B0604020202020204" pitchFamily="34" charset="0"/>
                        </a:rPr>
                      </a:br>
                      <a:endParaRPr lang="de-DE" sz="1200" b="1"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D6E1EA"/>
                    </a:solidFill>
                  </a:tcPr>
                </a:tc>
              </a:tr>
            </a:tbl>
          </a:graphicData>
        </a:graphic>
      </p:graphicFrame>
      <p:pic>
        <p:nvPicPr>
          <p:cNvPr id="17" name="Grafik 16"/>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993748" y="4249433"/>
            <a:ext cx="793861" cy="793861"/>
          </a:xfrm>
          <a:prstGeom prst="rect">
            <a:avLst/>
          </a:prstGeom>
        </p:spPr>
      </p:pic>
      <p:pic>
        <p:nvPicPr>
          <p:cNvPr id="18" name="Picture 2" descr="\\fileserver1.frankfur\homedir$\sld24r\WIN7PROFILE\Desktop\Ablage\Präsentationen\2017\Produktpräsentation WeitBlick\Icons\Auszahlplan.png"/>
          <p:cNvPicPr>
            <a:picLocks noChangeAspect="1" noChangeArrowheads="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15111" y="5578064"/>
            <a:ext cx="521146" cy="569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9" name="Tabelle 18"/>
          <p:cNvGraphicFramePr>
            <a:graphicFrameLocks noGrp="1"/>
          </p:cNvGraphicFramePr>
          <p:nvPr>
            <p:extLst>
              <p:ext uri="{D42A27DB-BD31-4B8C-83A1-F6EECF244321}">
                <p14:modId xmlns:p14="http://schemas.microsoft.com/office/powerpoint/2010/main" val="204046374"/>
              </p:ext>
            </p:extLst>
          </p:nvPr>
        </p:nvGraphicFramePr>
        <p:xfrm>
          <a:off x="364220" y="5452614"/>
          <a:ext cx="2022929" cy="1270178"/>
        </p:xfrm>
        <a:graphic>
          <a:graphicData uri="http://schemas.openxmlformats.org/drawingml/2006/table">
            <a:tbl>
              <a:tblPr firstRow="1" bandRow="1">
                <a:tableStyleId>{5C22544A-7EE6-4342-B048-85BDC9FD1C3A}</a:tableStyleId>
              </a:tblPr>
              <a:tblGrid>
                <a:gridCol w="2022929"/>
              </a:tblGrid>
              <a:tr h="1270178">
                <a:tc>
                  <a:txBody>
                    <a:bodyPr/>
                    <a:lstStyle/>
                    <a:p>
                      <a:pPr algn="ctr"/>
                      <a:r>
                        <a:rPr lang="de-DE" sz="1200" b="0" dirty="0" smtClean="0">
                          <a:solidFill>
                            <a:schemeClr val="bg1"/>
                          </a:solidFill>
                          <a:latin typeface="Arial" panose="020B0604020202020204" pitchFamily="34" charset="0"/>
                          <a:cs typeface="Arial" panose="020B0604020202020204" pitchFamily="34" charset="0"/>
                        </a:rPr>
                        <a:t>Kosten</a:t>
                      </a:r>
                      <a:r>
                        <a:rPr lang="de-DE" sz="1200" b="0" baseline="0" dirty="0" smtClean="0">
                          <a:solidFill>
                            <a:schemeClr val="bg1"/>
                          </a:solidFill>
                          <a:latin typeface="Arial" panose="020B0604020202020204" pitchFamily="34" charset="0"/>
                          <a:cs typeface="Arial" panose="020B0604020202020204" pitchFamily="34" charset="0"/>
                        </a:rPr>
                        <a:t> senken</a:t>
                      </a:r>
                      <a:r>
                        <a:rPr lang="de-DE" sz="1200" b="1" dirty="0">
                          <a:solidFill>
                            <a:schemeClr val="bg1"/>
                          </a:solidFill>
                          <a:latin typeface="Arial" panose="020B0604020202020204" pitchFamily="34" charset="0"/>
                          <a:cs typeface="Arial" panose="020B0604020202020204" pitchFamily="34" charset="0"/>
                        </a:rPr>
                        <a:t/>
                      </a:r>
                      <a:br>
                        <a:rPr lang="de-DE" sz="1200" b="1" dirty="0">
                          <a:solidFill>
                            <a:schemeClr val="bg1"/>
                          </a:solidFill>
                          <a:latin typeface="Arial" panose="020B0604020202020204" pitchFamily="34" charset="0"/>
                          <a:cs typeface="Arial" panose="020B0604020202020204" pitchFamily="34" charset="0"/>
                        </a:rPr>
                      </a:br>
                      <a:endParaRPr lang="de-DE" sz="1200" b="1"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1D2D4B"/>
                    </a:solidFill>
                  </a:tcPr>
                </a:tc>
              </a:tr>
            </a:tbl>
          </a:graphicData>
        </a:graphic>
      </p:graphicFrame>
      <p:pic>
        <p:nvPicPr>
          <p:cNvPr id="20" name="Picture 2" descr="\\fileserver1.frankfur\homedir$\sld24r\WIN7PROFILE\Desktop\Ablage\Präsentationen\2017\Produktpräsentation WeitBlick\Icons\Auszahlplan.png"/>
          <p:cNvPicPr>
            <a:picLocks noChangeAspect="1" noChangeArrowheads="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15111" y="5664687"/>
            <a:ext cx="521146" cy="569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1" name="Tabelle 20">
            <a:extLst>
              <a:ext uri="{FF2B5EF4-FFF2-40B4-BE49-F238E27FC236}">
                <a16:creationId xmlns="" xmlns:a16="http://schemas.microsoft.com/office/drawing/2014/main" id="{019B82BC-4F43-984A-9819-926BB27182B3}"/>
              </a:ext>
            </a:extLst>
          </p:cNvPr>
          <p:cNvGraphicFramePr>
            <a:graphicFrameLocks noGrp="1"/>
          </p:cNvGraphicFramePr>
          <p:nvPr>
            <p:extLst>
              <p:ext uri="{D42A27DB-BD31-4B8C-83A1-F6EECF244321}">
                <p14:modId xmlns:p14="http://schemas.microsoft.com/office/powerpoint/2010/main" val="2281343478"/>
              </p:ext>
            </p:extLst>
          </p:nvPr>
        </p:nvGraphicFramePr>
        <p:xfrm>
          <a:off x="2886480" y="2505872"/>
          <a:ext cx="9121300" cy="3844200"/>
        </p:xfrm>
        <a:graphic>
          <a:graphicData uri="http://schemas.openxmlformats.org/drawingml/2006/table">
            <a:tbl>
              <a:tblPr firstRow="1" bandRow="1">
                <a:tableStyleId>{5C22544A-7EE6-4342-B048-85BDC9FD1C3A}</a:tableStyleId>
              </a:tblPr>
              <a:tblGrid>
                <a:gridCol w="9121300">
                  <a:extLst>
                    <a:ext uri="{9D8B030D-6E8A-4147-A177-3AD203B41FA5}">
                      <a16:colId xmlns="" xmlns:a16="http://schemas.microsoft.com/office/drawing/2014/main" val="20001"/>
                    </a:ext>
                  </a:extLst>
                </a:gridCol>
              </a:tblGrid>
              <a:tr h="1659938">
                <a:tc>
                  <a:txBody>
                    <a:bodyPr/>
                    <a:lstStyle/>
                    <a:p>
                      <a:pPr marL="285750" lvl="0" indent="-285750" algn="l">
                        <a:spcBef>
                          <a:spcPts val="900"/>
                        </a:spcBef>
                        <a:buFont typeface="Wingdings" charset="2"/>
                        <a:buChar char="§"/>
                      </a:pPr>
                      <a:r>
                        <a:rPr lang="de-DE" sz="1800" b="0" dirty="0" smtClean="0">
                          <a:solidFill>
                            <a:srgbClr val="1D2D4B"/>
                          </a:solidFill>
                        </a:rPr>
                        <a:t>Effiziente Zuschussmodelle</a:t>
                      </a:r>
                    </a:p>
                    <a:p>
                      <a:pPr marL="285750" lvl="0" indent="-285750" algn="l">
                        <a:spcBef>
                          <a:spcPts val="900"/>
                        </a:spcBef>
                        <a:buFont typeface="Wingdings" charset="2"/>
                        <a:buChar char="§"/>
                      </a:pPr>
                      <a:r>
                        <a:rPr lang="de-DE" sz="1800" b="0" dirty="0" smtClean="0">
                          <a:solidFill>
                            <a:srgbClr val="1D2D4B"/>
                          </a:solidFill>
                        </a:rPr>
                        <a:t>Verwaltungskosten vermeiden durch einheitliche Abwicklung und</a:t>
                      </a:r>
                      <a:r>
                        <a:rPr lang="de-DE" sz="1800" b="0" baseline="0" dirty="0" smtClean="0">
                          <a:solidFill>
                            <a:srgbClr val="1D2D4B"/>
                          </a:solidFill>
                        </a:rPr>
                        <a:t> Digitalisierung sowie Auslagerung von bAV-Prozessen</a:t>
                      </a:r>
                      <a:endParaRPr lang="de-DE" sz="1800" b="0" dirty="0" smtClean="0">
                        <a:solidFill>
                          <a:srgbClr val="1D2D4B"/>
                        </a:solidFill>
                      </a:endParaRPr>
                    </a:p>
                    <a:p>
                      <a:pPr marL="285750" lvl="0" indent="-285750" algn="l">
                        <a:spcBef>
                          <a:spcPts val="900"/>
                        </a:spcBef>
                        <a:buFont typeface="Wingdings" charset="2"/>
                        <a:buChar char="§"/>
                      </a:pPr>
                      <a:r>
                        <a:rPr lang="de-DE" sz="1800" b="0" dirty="0" err="1" smtClean="0">
                          <a:solidFill>
                            <a:srgbClr val="1D2D4B"/>
                          </a:solidFill>
                        </a:rPr>
                        <a:t>Spendit</a:t>
                      </a:r>
                      <a:endParaRPr lang="de-DE" sz="1800" b="0" dirty="0" smtClean="0">
                        <a:solidFill>
                          <a:srgbClr val="1D2D4B"/>
                        </a:solidFill>
                      </a:endParaRPr>
                    </a:p>
                    <a:p>
                      <a:pPr marL="285750" marR="0" lvl="0" indent="-285750" algn="l" defTabSz="914400" rtl="0" eaLnBrk="1" fontAlgn="auto" latinLnBrk="0" hangingPunct="1">
                        <a:lnSpc>
                          <a:spcPct val="100000"/>
                        </a:lnSpc>
                        <a:spcBef>
                          <a:spcPts val="900"/>
                        </a:spcBef>
                        <a:spcAft>
                          <a:spcPts val="0"/>
                        </a:spcAft>
                        <a:buClrTx/>
                        <a:buSzTx/>
                        <a:buFont typeface="Wingdings" charset="2"/>
                        <a:buChar char="§"/>
                        <a:tabLst/>
                        <a:defRPr/>
                      </a:pPr>
                      <a:r>
                        <a:rPr lang="de-DE" sz="1800" b="0" dirty="0" smtClean="0">
                          <a:solidFill>
                            <a:srgbClr val="1D2D4B"/>
                          </a:solidFill>
                          <a:latin typeface="+mn-lt"/>
                          <a:ea typeface="+mn-ea"/>
                        </a:rPr>
                        <a:t>Auch </a:t>
                      </a:r>
                      <a:r>
                        <a:rPr lang="de-DE" sz="1800" b="0" dirty="0" err="1" smtClean="0">
                          <a:solidFill>
                            <a:srgbClr val="1D2D4B"/>
                          </a:solidFill>
                          <a:latin typeface="+mn-lt"/>
                          <a:ea typeface="+mn-ea"/>
                        </a:rPr>
                        <a:t>bKV</a:t>
                      </a:r>
                      <a:r>
                        <a:rPr lang="de-DE" sz="1800" b="0" dirty="0" smtClean="0">
                          <a:solidFill>
                            <a:srgbClr val="1D2D4B"/>
                          </a:solidFill>
                          <a:latin typeface="+mn-lt"/>
                          <a:ea typeface="+mn-ea"/>
                        </a:rPr>
                        <a:t>-Lösungen implementierbar</a:t>
                      </a:r>
                    </a:p>
                    <a:p>
                      <a:pPr marL="285750" marR="0" lvl="0" indent="-285750" algn="l" defTabSz="914400" rtl="0" eaLnBrk="1" fontAlgn="auto" latinLnBrk="0" hangingPunct="1">
                        <a:lnSpc>
                          <a:spcPct val="100000"/>
                        </a:lnSpc>
                        <a:spcBef>
                          <a:spcPts val="900"/>
                        </a:spcBef>
                        <a:spcAft>
                          <a:spcPts val="0"/>
                        </a:spcAft>
                        <a:buClrTx/>
                        <a:buSzTx/>
                        <a:buFont typeface="Wingdings" charset="2"/>
                        <a:buChar char="§"/>
                        <a:tabLst/>
                        <a:defRPr/>
                      </a:pPr>
                      <a:r>
                        <a:rPr lang="de-DE" sz="1800" b="0" dirty="0" smtClean="0">
                          <a:solidFill>
                            <a:srgbClr val="1D2D4B"/>
                          </a:solidFill>
                          <a:latin typeface="+mn-lt"/>
                          <a:ea typeface="+mn-ea"/>
                        </a:rPr>
                        <a:t>Staatliche Förderungen optimal nutzen (z.B.§100 EStG)</a:t>
                      </a:r>
                    </a:p>
                    <a:p>
                      <a:pPr marL="285750" marR="0" lvl="0" indent="-285750" algn="l" defTabSz="914400" rtl="0" eaLnBrk="1" fontAlgn="auto" latinLnBrk="0" hangingPunct="1">
                        <a:lnSpc>
                          <a:spcPct val="100000"/>
                        </a:lnSpc>
                        <a:spcBef>
                          <a:spcPts val="900"/>
                        </a:spcBef>
                        <a:spcAft>
                          <a:spcPts val="0"/>
                        </a:spcAft>
                        <a:buClrTx/>
                        <a:buSzTx/>
                        <a:buFont typeface="Wingdings" charset="2"/>
                        <a:buChar char="§"/>
                        <a:tabLst/>
                        <a:defRPr/>
                      </a:pPr>
                      <a:endParaRPr lang="de-DE" sz="1800" b="0" dirty="0" smtClean="0">
                        <a:solidFill>
                          <a:srgbClr val="1D2D4B"/>
                        </a:solidFill>
                        <a:latin typeface="+mn-lt"/>
                        <a:ea typeface="+mn-ea"/>
                      </a:endParaRPr>
                    </a:p>
                    <a:p>
                      <a:pPr marL="0" lvl="0" indent="0" algn="l">
                        <a:spcBef>
                          <a:spcPts val="900"/>
                        </a:spcBef>
                        <a:buFont typeface="Wingdings" charset="2"/>
                        <a:buNone/>
                      </a:pPr>
                      <a:endParaRPr lang="de-DE" sz="1800" b="0" dirty="0">
                        <a:solidFill>
                          <a:srgbClr val="1D2D4B"/>
                        </a:solidFill>
                      </a:endParaRPr>
                    </a:p>
                  </a:txBody>
                  <a:tcPr marL="108000" marR="108000" marT="108000" marB="252000" anchor="ctr">
                    <a:lnL w="12700" cmpd="sng">
                      <a:noFill/>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892818707"/>
                  </a:ext>
                </a:extLst>
              </a:tr>
              <a:tr h="575714">
                <a:tc>
                  <a:txBody>
                    <a:bodyPr/>
                    <a:lstStyle/>
                    <a:p>
                      <a:pPr marL="0" lvl="0" indent="0" algn="l">
                        <a:spcBef>
                          <a:spcPts val="900"/>
                        </a:spcBef>
                        <a:buFont typeface="Wingdings" charset="2"/>
                        <a:buNone/>
                      </a:pPr>
                      <a:endParaRPr lang="de-DE" sz="1600" dirty="0">
                        <a:solidFill>
                          <a:srgbClr val="C60000"/>
                        </a:solidFill>
                        <a:latin typeface="+mn-lt"/>
                        <a:ea typeface="+mn-ea"/>
                      </a:endParaRPr>
                    </a:p>
                  </a:txBody>
                  <a:tcPr marL="108000" marR="108000" marT="108000" marB="252000" anchor="ctr">
                    <a:lnL w="12700" cmpd="sng">
                      <a:noFill/>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22" name="Grafik 21"/>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095007" y="1821216"/>
            <a:ext cx="635093" cy="635093"/>
          </a:xfrm>
          <a:prstGeom prst="rect">
            <a:avLst/>
          </a:prstGeom>
        </p:spPr>
      </p:pic>
    </p:spTree>
    <p:extLst>
      <p:ext uri="{BB962C8B-B14F-4D97-AF65-F5344CB8AC3E}">
        <p14:creationId xmlns:p14="http://schemas.microsoft.com/office/powerpoint/2010/main" val="358765104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uppieren 14"/>
          <p:cNvGrpSpPr/>
          <p:nvPr/>
        </p:nvGrpSpPr>
        <p:grpSpPr>
          <a:xfrm>
            <a:off x="1859532" y="2307575"/>
            <a:ext cx="8467564" cy="3720159"/>
            <a:chOff x="1859532" y="2292335"/>
            <a:chExt cx="8467564" cy="3720159"/>
          </a:xfrm>
        </p:grpSpPr>
        <p:sp>
          <p:nvSpPr>
            <p:cNvPr id="7" name="Rectangle 35">
              <a:extLst>
                <a:ext uri="{FF2B5EF4-FFF2-40B4-BE49-F238E27FC236}">
                  <a16:creationId xmlns="" xmlns:a16="http://schemas.microsoft.com/office/drawing/2014/main" id="{62AAC8F7-C420-47A1-9802-538AB4372AD7}"/>
                </a:ext>
              </a:extLst>
            </p:cNvPr>
            <p:cNvSpPr>
              <a:spLocks noChangeArrowheads="1"/>
            </p:cNvSpPr>
            <p:nvPr/>
          </p:nvSpPr>
          <p:spPr bwMode="auto">
            <a:xfrm>
              <a:off x="1859824" y="2292335"/>
              <a:ext cx="4180712" cy="1445284"/>
            </a:xfrm>
            <a:prstGeom prst="rect">
              <a:avLst/>
            </a:prstGeom>
            <a:solidFill>
              <a:schemeClr val="bg1">
                <a:lumMod val="85000"/>
              </a:schemeClr>
            </a:solidFill>
            <a:ln w="19050">
              <a:noFill/>
              <a:miter lim="800000"/>
              <a:headEnd/>
              <a:tailEnd/>
            </a:ln>
          </p:spPr>
          <p:txBody>
            <a:bodyPr lIns="79377" tIns="79377" rIns="79377" bIns="79377" anchor="ctr"/>
            <a:lstStyle/>
            <a:p>
              <a:pPr marL="360000">
                <a:spcBef>
                  <a:spcPts val="3000"/>
                </a:spcBef>
              </a:pPr>
              <a:r>
                <a:rPr lang="de-DE" sz="2000" dirty="0" smtClean="0">
                  <a:solidFill>
                    <a:srgbClr val="1D2D4B"/>
                  </a:solidFill>
                  <a:cs typeface="Arial" panose="020B0604020202020204" pitchFamily="34" charset="0"/>
                </a:rPr>
                <a:t>Rechtsanspruch auf</a:t>
              </a:r>
              <a:br>
                <a:rPr lang="de-DE" sz="2000" dirty="0" smtClean="0">
                  <a:solidFill>
                    <a:srgbClr val="1D2D4B"/>
                  </a:solidFill>
                  <a:cs typeface="Arial" panose="020B0604020202020204" pitchFamily="34" charset="0"/>
                </a:rPr>
              </a:br>
              <a:r>
                <a:rPr lang="de-DE" sz="2000" dirty="0" smtClean="0">
                  <a:solidFill>
                    <a:srgbClr val="1D2D4B"/>
                  </a:solidFill>
                  <a:cs typeface="Arial" panose="020B0604020202020204" pitchFamily="34" charset="0"/>
                </a:rPr>
                <a:t>Entgeltumwandlung</a:t>
              </a:r>
              <a:endParaRPr lang="en-GB" sz="2000" dirty="0">
                <a:solidFill>
                  <a:srgbClr val="1D2D4B"/>
                </a:solidFill>
              </a:endParaRPr>
            </a:p>
          </p:txBody>
        </p:sp>
        <p:sp>
          <p:nvSpPr>
            <p:cNvPr id="8" name="Rectangle 36">
              <a:extLst>
                <a:ext uri="{FF2B5EF4-FFF2-40B4-BE49-F238E27FC236}">
                  <a16:creationId xmlns="" xmlns:a16="http://schemas.microsoft.com/office/drawing/2014/main" id="{4DC43B31-4A18-41B3-9EEA-20B05BFDE1A8}"/>
                </a:ext>
              </a:extLst>
            </p:cNvPr>
            <p:cNvSpPr>
              <a:spLocks noChangeArrowheads="1"/>
            </p:cNvSpPr>
            <p:nvPr/>
          </p:nvSpPr>
          <p:spPr bwMode="auto">
            <a:xfrm>
              <a:off x="1859824" y="3801155"/>
              <a:ext cx="4180712" cy="1431428"/>
            </a:xfrm>
            <a:prstGeom prst="rect">
              <a:avLst/>
            </a:prstGeom>
            <a:solidFill>
              <a:schemeClr val="bg1">
                <a:lumMod val="85000"/>
              </a:schemeClr>
            </a:solidFill>
            <a:ln w="19050">
              <a:noFill/>
              <a:miter lim="800000"/>
              <a:headEnd/>
              <a:tailEnd/>
            </a:ln>
          </p:spPr>
          <p:txBody>
            <a:bodyPr lIns="79377" tIns="79377" rIns="79377" bIns="79377" anchor="ctr"/>
            <a:lstStyle/>
            <a:p>
              <a:pPr marL="360000">
                <a:spcBef>
                  <a:spcPts val="3000"/>
                </a:spcBef>
              </a:pPr>
              <a:r>
                <a:rPr lang="de-DE" sz="2000" dirty="0">
                  <a:solidFill>
                    <a:srgbClr val="1D2D4B"/>
                  </a:solidFill>
                  <a:cs typeface="Arial" panose="020B0604020202020204" pitchFamily="34" charset="0"/>
                </a:rPr>
                <a:t>s</a:t>
              </a:r>
              <a:r>
                <a:rPr lang="de-DE" sz="2000" dirty="0" smtClean="0">
                  <a:solidFill>
                    <a:srgbClr val="1D2D4B"/>
                  </a:solidFill>
                  <a:cs typeface="Arial" panose="020B0604020202020204" pitchFamily="34" charset="0"/>
                </a:rPr>
                <a:t>teuerfrei </a:t>
              </a:r>
              <a:br>
                <a:rPr lang="de-DE" sz="2000" dirty="0" smtClean="0">
                  <a:solidFill>
                    <a:srgbClr val="1D2D4B"/>
                  </a:solidFill>
                  <a:cs typeface="Arial" panose="020B0604020202020204" pitchFamily="34" charset="0"/>
                </a:rPr>
              </a:br>
              <a:r>
                <a:rPr lang="de-DE" sz="2000" dirty="0" smtClean="0">
                  <a:solidFill>
                    <a:srgbClr val="1D2D4B"/>
                  </a:solidFill>
                  <a:cs typeface="Arial" panose="020B0604020202020204" pitchFamily="34" charset="0"/>
                </a:rPr>
                <a:t>bis 676 </a:t>
              </a:r>
              <a:r>
                <a:rPr lang="de-DE" sz="2000" dirty="0">
                  <a:solidFill>
                    <a:srgbClr val="1D2D4B"/>
                  </a:solidFill>
                  <a:cs typeface="Arial" panose="020B0604020202020204" pitchFamily="34" charset="0"/>
                </a:rPr>
                <a:t>€ im Monat**</a:t>
              </a:r>
            </a:p>
          </p:txBody>
        </p:sp>
        <p:sp>
          <p:nvSpPr>
            <p:cNvPr id="9" name="Rectangle 37">
              <a:extLst>
                <a:ext uri="{FF2B5EF4-FFF2-40B4-BE49-F238E27FC236}">
                  <a16:creationId xmlns="" xmlns:a16="http://schemas.microsoft.com/office/drawing/2014/main" id="{F429DF42-A430-4856-A876-4B881DFB3D10}"/>
                </a:ext>
              </a:extLst>
            </p:cNvPr>
            <p:cNvSpPr>
              <a:spLocks noChangeArrowheads="1"/>
            </p:cNvSpPr>
            <p:nvPr/>
          </p:nvSpPr>
          <p:spPr bwMode="auto">
            <a:xfrm>
              <a:off x="6146384" y="3801156"/>
              <a:ext cx="4180712" cy="1431429"/>
            </a:xfrm>
            <a:prstGeom prst="rect">
              <a:avLst/>
            </a:prstGeom>
            <a:solidFill>
              <a:schemeClr val="bg1">
                <a:lumMod val="85000"/>
              </a:schemeClr>
            </a:solidFill>
            <a:ln w="19050">
              <a:noFill/>
              <a:miter lim="800000"/>
              <a:headEnd/>
              <a:tailEnd/>
            </a:ln>
          </p:spPr>
          <p:txBody>
            <a:bodyPr lIns="79377" tIns="79377" rIns="79377" bIns="79377" anchor="ctr"/>
            <a:lstStyle/>
            <a:p>
              <a:pPr algn="r"/>
              <a:endParaRPr lang="de-DE" sz="2000" dirty="0">
                <a:solidFill>
                  <a:srgbClr val="1D2D4B"/>
                </a:solidFill>
                <a:cs typeface="Arial" panose="020B0604020202020204" pitchFamily="34" charset="0"/>
              </a:endParaRPr>
            </a:p>
          </p:txBody>
        </p:sp>
        <p:sp>
          <p:nvSpPr>
            <p:cNvPr id="10" name="Rectangle 38">
              <a:extLst>
                <a:ext uri="{FF2B5EF4-FFF2-40B4-BE49-F238E27FC236}">
                  <a16:creationId xmlns="" xmlns:a16="http://schemas.microsoft.com/office/drawing/2014/main" id="{FAF719F0-9C13-4689-BE92-18C87F8F8269}"/>
                </a:ext>
              </a:extLst>
            </p:cNvPr>
            <p:cNvSpPr>
              <a:spLocks noChangeArrowheads="1"/>
            </p:cNvSpPr>
            <p:nvPr/>
          </p:nvSpPr>
          <p:spPr bwMode="auto">
            <a:xfrm>
              <a:off x="6146384" y="2292335"/>
              <a:ext cx="4180712" cy="1445284"/>
            </a:xfrm>
            <a:prstGeom prst="rect">
              <a:avLst/>
            </a:prstGeom>
            <a:solidFill>
              <a:schemeClr val="bg1">
                <a:lumMod val="85000"/>
              </a:schemeClr>
            </a:solidFill>
            <a:ln w="19050">
              <a:noFill/>
              <a:miter lim="800000"/>
              <a:headEnd/>
              <a:tailEnd/>
            </a:ln>
          </p:spPr>
          <p:txBody>
            <a:bodyPr lIns="79377" tIns="79377" rIns="79377" bIns="79377" anchor="ctr"/>
            <a:lstStyle/>
            <a:p>
              <a:pPr marL="360000" algn="r">
                <a:spcBef>
                  <a:spcPts val="3000"/>
                </a:spcBef>
              </a:pPr>
              <a:endParaRPr lang="de-DE" sz="2000" dirty="0">
                <a:solidFill>
                  <a:srgbClr val="1D2D4B"/>
                </a:solidFill>
              </a:endParaRPr>
            </a:p>
          </p:txBody>
        </p:sp>
        <p:sp>
          <p:nvSpPr>
            <p:cNvPr id="11" name="Oval 39">
              <a:extLst>
                <a:ext uri="{FF2B5EF4-FFF2-40B4-BE49-F238E27FC236}">
                  <a16:creationId xmlns="" xmlns:a16="http://schemas.microsoft.com/office/drawing/2014/main" id="{C4E45BBC-C329-4337-B54F-7E9B0A7E0C7F}"/>
                </a:ext>
              </a:extLst>
            </p:cNvPr>
            <p:cNvSpPr>
              <a:spLocks noChangeArrowheads="1"/>
            </p:cNvSpPr>
            <p:nvPr/>
          </p:nvSpPr>
          <p:spPr bwMode="auto">
            <a:xfrm>
              <a:off x="5110317" y="2838573"/>
              <a:ext cx="1954158" cy="1858298"/>
            </a:xfrm>
            <a:prstGeom prst="ellipse">
              <a:avLst/>
            </a:prstGeom>
            <a:solidFill>
              <a:srgbClr val="1D2D4B"/>
            </a:solidFill>
            <a:ln w="9525">
              <a:noFill/>
              <a:round/>
              <a:headEnd/>
              <a:tailEnd/>
            </a:ln>
            <a:effectLst>
              <a:outerShdw blurRad="50800" dist="38100" dir="2700000" algn="tl" rotWithShape="0">
                <a:prstClr val="black">
                  <a:alpha val="40000"/>
                </a:prstClr>
              </a:outerShdw>
            </a:effectLst>
          </p:spPr>
          <p:txBody>
            <a:bodyPr lIns="57623" tIns="57623" rIns="57623" bIns="57623" anchor="ctr"/>
            <a:lstStyle/>
            <a:p>
              <a:pPr algn="ctr"/>
              <a:r>
                <a:rPr lang="de-DE" sz="2000" dirty="0">
                  <a:solidFill>
                    <a:prstClr val="white"/>
                  </a:solidFill>
                </a:rPr>
                <a:t>Förderung</a:t>
              </a:r>
            </a:p>
          </p:txBody>
        </p:sp>
        <p:sp>
          <p:nvSpPr>
            <p:cNvPr id="12" name="Textfeld 11"/>
            <p:cNvSpPr txBox="1"/>
            <p:nvPr/>
          </p:nvSpPr>
          <p:spPr>
            <a:xfrm>
              <a:off x="1859532" y="5458496"/>
              <a:ext cx="8467563" cy="553998"/>
            </a:xfrm>
            <a:prstGeom prst="rect">
              <a:avLst/>
            </a:prstGeom>
            <a:noFill/>
          </p:spPr>
          <p:txBody>
            <a:bodyPr wrap="square" rtlCol="0">
              <a:spAutoFit/>
            </a:bodyPr>
            <a:lstStyle/>
            <a:p>
              <a:pPr marL="133017" indent="-133017"/>
              <a:r>
                <a:rPr lang="de-DE" sz="1000" dirty="0">
                  <a:solidFill>
                    <a:srgbClr val="1D2D4B"/>
                  </a:solidFill>
                  <a:cs typeface="Arial" panose="020B0604020202020204" pitchFamily="34" charset="0"/>
                </a:rPr>
                <a:t>**   </a:t>
              </a:r>
              <a:r>
                <a:rPr lang="de-DE" sz="1000" dirty="0" smtClean="0">
                  <a:solidFill>
                    <a:srgbClr val="1D2D4B"/>
                  </a:solidFill>
                  <a:cs typeface="Arial" panose="020B0604020202020204" pitchFamily="34" charset="0"/>
                </a:rPr>
                <a:t>8 % </a:t>
              </a:r>
              <a:r>
                <a:rPr lang="de-DE" sz="1000" dirty="0">
                  <a:solidFill>
                    <a:srgbClr val="1D2D4B"/>
                  </a:solidFill>
                  <a:cs typeface="Arial" panose="020B0604020202020204" pitchFamily="34" charset="0"/>
                </a:rPr>
                <a:t>der Beitragsbemessungsgrenze (BBG) sind steuerfrei (in </a:t>
              </a:r>
              <a:r>
                <a:rPr lang="de-DE" sz="1000" dirty="0" smtClean="0">
                  <a:solidFill>
                    <a:srgbClr val="1D2D4B"/>
                  </a:solidFill>
                  <a:cs typeface="Arial" panose="020B0604020202020204" pitchFamily="34" charset="0"/>
                </a:rPr>
                <a:t>2026: 8.112 </a:t>
              </a:r>
              <a:r>
                <a:rPr lang="de-DE" sz="1000" dirty="0">
                  <a:solidFill>
                    <a:srgbClr val="1D2D4B"/>
                  </a:solidFill>
                  <a:cs typeface="Arial" panose="020B0604020202020204" pitchFamily="34" charset="0"/>
                </a:rPr>
                <a:t>€ p</a:t>
              </a:r>
              <a:r>
                <a:rPr lang="de-DE" sz="1000" dirty="0" smtClean="0">
                  <a:solidFill>
                    <a:srgbClr val="1D2D4B"/>
                  </a:solidFill>
                  <a:cs typeface="Arial" panose="020B0604020202020204" pitchFamily="34" charset="0"/>
                </a:rPr>
                <a:t>. a</a:t>
              </a:r>
              <a:r>
                <a:rPr lang="de-DE" sz="1000" dirty="0">
                  <a:solidFill>
                    <a:srgbClr val="1D2D4B"/>
                  </a:solidFill>
                  <a:cs typeface="Arial" panose="020B0604020202020204" pitchFamily="34" charset="0"/>
                </a:rPr>
                <a:t>.), aber nur </a:t>
              </a:r>
              <a:r>
                <a:rPr lang="de-DE" sz="1000" dirty="0" smtClean="0">
                  <a:solidFill>
                    <a:srgbClr val="1D2D4B"/>
                  </a:solidFill>
                  <a:cs typeface="Arial" panose="020B0604020202020204" pitchFamily="34" charset="0"/>
                </a:rPr>
                <a:t>4 % </a:t>
              </a:r>
              <a:r>
                <a:rPr lang="de-DE" sz="1000" dirty="0">
                  <a:solidFill>
                    <a:srgbClr val="1D2D4B"/>
                  </a:solidFill>
                  <a:cs typeface="Arial" panose="020B0604020202020204" pitchFamily="34" charset="0"/>
                </a:rPr>
                <a:t>der BBG sind </a:t>
              </a:r>
              <a:r>
                <a:rPr lang="de-DE" sz="1000" dirty="0" smtClean="0">
                  <a:solidFill>
                    <a:srgbClr val="1D2D4B"/>
                  </a:solidFill>
                  <a:cs typeface="Arial" panose="020B0604020202020204" pitchFamily="34" charset="0"/>
                </a:rPr>
                <a:t>sozialversicherungsfrei (in 2026: 4.056 </a:t>
              </a:r>
              <a:r>
                <a:rPr lang="de-DE" sz="1000" dirty="0">
                  <a:solidFill>
                    <a:srgbClr val="1D2D4B"/>
                  </a:solidFill>
                  <a:cs typeface="Arial" panose="020B0604020202020204" pitchFamily="34" charset="0"/>
                </a:rPr>
                <a:t>€ p</a:t>
              </a:r>
              <a:r>
                <a:rPr lang="de-DE" sz="1000" dirty="0" smtClean="0">
                  <a:solidFill>
                    <a:srgbClr val="1D2D4B"/>
                  </a:solidFill>
                  <a:cs typeface="Arial" panose="020B0604020202020204" pitchFamily="34" charset="0"/>
                </a:rPr>
                <a:t>. a</a:t>
              </a:r>
              <a:r>
                <a:rPr lang="de-DE" sz="1000" dirty="0">
                  <a:solidFill>
                    <a:srgbClr val="1D2D4B"/>
                  </a:solidFill>
                  <a:cs typeface="Arial" panose="020B0604020202020204" pitchFamily="34" charset="0"/>
                </a:rPr>
                <a:t>.) Erst die späteren Leistungen sind </a:t>
              </a:r>
              <a:r>
                <a:rPr lang="de-DE" sz="1000" dirty="0" smtClean="0">
                  <a:solidFill>
                    <a:srgbClr val="1D2D4B"/>
                  </a:solidFill>
                  <a:cs typeface="Arial" panose="020B0604020202020204" pitchFamily="34" charset="0"/>
                </a:rPr>
                <a:t>steuerpflichtig </a:t>
              </a:r>
              <a:r>
                <a:rPr lang="de-DE" sz="1000" dirty="0">
                  <a:solidFill>
                    <a:srgbClr val="1D2D4B"/>
                  </a:solidFill>
                  <a:cs typeface="Arial" panose="020B0604020202020204" pitchFamily="34" charset="0"/>
                </a:rPr>
                <a:t>und beitragspflichtig in der gesetzlichen Kranken- und </a:t>
              </a:r>
              <a:r>
                <a:rPr lang="de-DE" sz="1000" dirty="0" smtClean="0">
                  <a:solidFill>
                    <a:srgbClr val="1D2D4B"/>
                  </a:solidFill>
                  <a:cs typeface="Arial" panose="020B0604020202020204" pitchFamily="34" charset="0"/>
                </a:rPr>
                <a:t>Pflegeversicherung (abzgl. Freibetrag für die gesetzliche Krankenversicherung)</a:t>
              </a:r>
              <a:endParaRPr lang="de-DE" sz="1000" dirty="0">
                <a:solidFill>
                  <a:srgbClr val="1D2D4B"/>
                </a:solidFill>
                <a:cs typeface="Arial" panose="020B0604020202020204" pitchFamily="34" charset="0"/>
              </a:endParaRPr>
            </a:p>
          </p:txBody>
        </p:sp>
        <p:sp>
          <p:nvSpPr>
            <p:cNvPr id="13" name="Textfeld 12"/>
            <p:cNvSpPr txBox="1"/>
            <p:nvPr/>
          </p:nvSpPr>
          <p:spPr>
            <a:xfrm>
              <a:off x="1859533" y="5302275"/>
              <a:ext cx="7409372" cy="246221"/>
            </a:xfrm>
            <a:prstGeom prst="rect">
              <a:avLst/>
            </a:prstGeom>
            <a:noFill/>
          </p:spPr>
          <p:txBody>
            <a:bodyPr wrap="square" rtlCol="0">
              <a:spAutoFit/>
            </a:bodyPr>
            <a:lstStyle/>
            <a:p>
              <a:pPr marL="63008" indent="-63008"/>
              <a:r>
                <a:rPr lang="de-DE" sz="1000" dirty="0">
                  <a:solidFill>
                    <a:srgbClr val="1D2D4B"/>
                  </a:solidFill>
                  <a:cs typeface="Arial" panose="020B0604020202020204" pitchFamily="34" charset="0"/>
                </a:rPr>
                <a:t>*    Soweit der Arbeitgeber Sozialversicherungsbeiträge spart. Tarifvertragliche Abweichungen möglich.</a:t>
              </a:r>
            </a:p>
          </p:txBody>
        </p:sp>
        <p:sp>
          <p:nvSpPr>
            <p:cNvPr id="3" name="Rechteck 2"/>
            <p:cNvSpPr/>
            <p:nvPr/>
          </p:nvSpPr>
          <p:spPr>
            <a:xfrm>
              <a:off x="3855720" y="2704515"/>
              <a:ext cx="6096000" cy="646331"/>
            </a:xfrm>
            <a:prstGeom prst="rect">
              <a:avLst/>
            </a:prstGeom>
          </p:spPr>
          <p:txBody>
            <a:bodyPr>
              <a:spAutoFit/>
            </a:bodyPr>
            <a:lstStyle/>
            <a:p>
              <a:pPr marL="360000" algn="r">
                <a:spcBef>
                  <a:spcPts val="3000"/>
                </a:spcBef>
              </a:pPr>
              <a:r>
                <a:rPr lang="de-DE" dirty="0" smtClean="0">
                  <a:solidFill>
                    <a:srgbClr val="1D2D4B"/>
                  </a:solidFill>
                </a:rPr>
                <a:t>15 % </a:t>
              </a:r>
              <a:r>
                <a:rPr lang="de-DE" dirty="0">
                  <a:solidFill>
                    <a:srgbClr val="1D2D4B"/>
                  </a:solidFill>
                </a:rPr>
                <a:t>Arbeitgeberzuschuss auf   </a:t>
              </a:r>
              <a:br>
                <a:rPr lang="de-DE" dirty="0">
                  <a:solidFill>
                    <a:srgbClr val="1D2D4B"/>
                  </a:solidFill>
                </a:rPr>
              </a:br>
              <a:r>
                <a:rPr lang="de-DE" dirty="0">
                  <a:solidFill>
                    <a:srgbClr val="1D2D4B"/>
                  </a:solidFill>
                </a:rPr>
                <a:t>Entgeltumwandlung*</a:t>
              </a:r>
            </a:p>
          </p:txBody>
        </p:sp>
        <p:sp>
          <p:nvSpPr>
            <p:cNvPr id="6" name="Rechteck 5"/>
            <p:cNvSpPr/>
            <p:nvPr/>
          </p:nvSpPr>
          <p:spPr>
            <a:xfrm>
              <a:off x="3876040" y="4228515"/>
              <a:ext cx="6096000" cy="646331"/>
            </a:xfrm>
            <a:prstGeom prst="rect">
              <a:avLst/>
            </a:prstGeom>
          </p:spPr>
          <p:txBody>
            <a:bodyPr>
              <a:spAutoFit/>
            </a:bodyPr>
            <a:lstStyle/>
            <a:p>
              <a:pPr algn="r"/>
              <a:r>
                <a:rPr lang="de-DE" dirty="0">
                  <a:solidFill>
                    <a:srgbClr val="1D2D4B"/>
                  </a:solidFill>
                  <a:cs typeface="Arial" panose="020B0604020202020204" pitchFamily="34" charset="0"/>
                </a:rPr>
                <a:t>s</a:t>
              </a:r>
              <a:r>
                <a:rPr lang="de-DE" dirty="0" smtClean="0">
                  <a:solidFill>
                    <a:srgbClr val="1D2D4B"/>
                  </a:solidFill>
                  <a:cs typeface="Arial" panose="020B0604020202020204" pitchFamily="34" charset="0"/>
                </a:rPr>
                <a:t>ozialabgabenfrei </a:t>
              </a:r>
              <a:endParaRPr lang="de-DE" dirty="0">
                <a:solidFill>
                  <a:srgbClr val="1D2D4B"/>
                </a:solidFill>
                <a:cs typeface="Arial" panose="020B0604020202020204" pitchFamily="34" charset="0"/>
              </a:endParaRPr>
            </a:p>
            <a:p>
              <a:pPr algn="r"/>
              <a:r>
                <a:rPr lang="de-DE" dirty="0">
                  <a:solidFill>
                    <a:srgbClr val="1D2D4B"/>
                  </a:solidFill>
                  <a:cs typeface="Arial" panose="020B0604020202020204" pitchFamily="34" charset="0"/>
                </a:rPr>
                <a:t>bis </a:t>
              </a:r>
              <a:r>
                <a:rPr lang="de-DE" dirty="0" smtClean="0">
                  <a:solidFill>
                    <a:srgbClr val="1D2D4B"/>
                  </a:solidFill>
                  <a:cs typeface="Arial" panose="020B0604020202020204" pitchFamily="34" charset="0"/>
                </a:rPr>
                <a:t>338 </a:t>
              </a:r>
              <a:r>
                <a:rPr lang="de-DE" dirty="0">
                  <a:solidFill>
                    <a:srgbClr val="1D2D4B"/>
                  </a:solidFill>
                  <a:cs typeface="Arial" panose="020B0604020202020204" pitchFamily="34" charset="0"/>
                </a:rPr>
                <a:t>€ im Monat**</a:t>
              </a:r>
            </a:p>
          </p:txBody>
        </p:sp>
      </p:grpSp>
      <p:sp>
        <p:nvSpPr>
          <p:cNvPr id="2" name="Foliennummernplatzhalter 1"/>
          <p:cNvSpPr>
            <a:spLocks noGrp="1"/>
          </p:cNvSpPr>
          <p:nvPr>
            <p:ph type="sldNum" sz="quarter" idx="4"/>
          </p:nvPr>
        </p:nvSpPr>
        <p:spPr/>
        <p:txBody>
          <a:bodyPr/>
          <a:lstStyle/>
          <a:p>
            <a:fld id="{EA952CFE-AF4B-4BE9-B2E2-E1420D3F9B32}" type="slidenum">
              <a:rPr lang="de-DE" smtClean="0"/>
              <a:pPr/>
              <a:t>58</a:t>
            </a:fld>
            <a:endParaRPr lang="de-DE" dirty="0"/>
          </a:p>
        </p:txBody>
      </p:sp>
      <p:sp>
        <p:nvSpPr>
          <p:cNvPr id="5" name="Titel 4"/>
          <p:cNvSpPr>
            <a:spLocks noGrp="1"/>
          </p:cNvSpPr>
          <p:nvPr>
            <p:ph type="title"/>
          </p:nvPr>
        </p:nvSpPr>
        <p:spPr/>
        <p:txBody>
          <a:bodyPr/>
          <a:lstStyle/>
          <a:p>
            <a:r>
              <a:rPr lang="de-DE" dirty="0" smtClean="0"/>
              <a:t>STAATLICHE FÖRDERUNG </a:t>
            </a:r>
            <a:br>
              <a:rPr lang="de-DE" dirty="0" smtClean="0"/>
            </a:br>
            <a:r>
              <a:rPr lang="de-DE" dirty="0" smtClean="0"/>
              <a:t>DER BETRIEBLICHEN ALTERSVERSORGUNG</a:t>
            </a:r>
            <a:endParaRPr lang="de-DE" dirty="0"/>
          </a:p>
        </p:txBody>
      </p:sp>
    </p:spTree>
    <p:extLst>
      <p:ext uri="{BB962C8B-B14F-4D97-AF65-F5344CB8AC3E}">
        <p14:creationId xmlns:p14="http://schemas.microsoft.com/office/powerpoint/2010/main" val="173244800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59</a:t>
            </a:fld>
            <a:endParaRPr lang="de-DE" dirty="0"/>
          </a:p>
        </p:txBody>
      </p:sp>
      <p:sp>
        <p:nvSpPr>
          <p:cNvPr id="5" name="Titel 4"/>
          <p:cNvSpPr>
            <a:spLocks noGrp="1"/>
          </p:cNvSpPr>
          <p:nvPr>
            <p:ph type="title"/>
          </p:nvPr>
        </p:nvSpPr>
        <p:spPr>
          <a:xfrm>
            <a:off x="272637" y="121302"/>
            <a:ext cx="10314206" cy="1325563"/>
          </a:xfrm>
        </p:spPr>
        <p:txBody>
          <a:bodyPr/>
          <a:lstStyle/>
          <a:p>
            <a:r>
              <a:rPr lang="de-DE" dirty="0" smtClean="0"/>
              <a:t>DIE SITUATION DER GESETZLICHEN RENTENVERSICHERUNG</a:t>
            </a:r>
            <a:endParaRPr lang="de-DE" dirty="0"/>
          </a:p>
        </p:txBody>
      </p:sp>
      <p:sp>
        <p:nvSpPr>
          <p:cNvPr id="9" name="Textplatzhalter 8"/>
          <p:cNvSpPr>
            <a:spLocks noGrp="1"/>
          </p:cNvSpPr>
          <p:nvPr>
            <p:ph type="body" sz="quarter" idx="10"/>
          </p:nvPr>
        </p:nvSpPr>
        <p:spPr>
          <a:xfrm>
            <a:off x="364220" y="1527664"/>
            <a:ext cx="11506700" cy="740189"/>
          </a:xfrm>
        </p:spPr>
        <p:txBody>
          <a:bodyPr/>
          <a:lstStyle/>
          <a:p>
            <a:pPr marL="0" indent="0">
              <a:buNone/>
            </a:pPr>
            <a:r>
              <a:rPr lang="de-DE" sz="2000" b="1" dirty="0" smtClean="0">
                <a:solidFill>
                  <a:srgbClr val="C60000"/>
                </a:solidFill>
              </a:rPr>
              <a:t>Das Problem: </a:t>
            </a:r>
            <a:r>
              <a:rPr lang="de-DE" sz="2000" dirty="0">
                <a:solidFill>
                  <a:srgbClr val="C60000"/>
                </a:solidFill>
              </a:rPr>
              <a:t>D</a:t>
            </a:r>
            <a:r>
              <a:rPr lang="de-DE" sz="2000" dirty="0" smtClean="0">
                <a:solidFill>
                  <a:srgbClr val="C60000"/>
                </a:solidFill>
              </a:rPr>
              <a:t>as Verhältnis zwischen Leistungsempfängern und Beitragszahlern.</a:t>
            </a:r>
            <a:endParaRPr lang="de-DE" sz="2000" dirty="0">
              <a:solidFill>
                <a:srgbClr val="C60000"/>
              </a:solidFill>
            </a:endParaRPr>
          </a:p>
        </p:txBody>
      </p:sp>
      <p:sp>
        <p:nvSpPr>
          <p:cNvPr id="10" name="Textplatzhalter 9"/>
          <p:cNvSpPr>
            <a:spLocks noGrp="1"/>
          </p:cNvSpPr>
          <p:nvPr>
            <p:ph type="body" sz="half" idx="12"/>
          </p:nvPr>
        </p:nvSpPr>
        <p:spPr>
          <a:xfrm>
            <a:off x="364220" y="1926715"/>
            <a:ext cx="5294324" cy="2383289"/>
          </a:xfrm>
        </p:spPr>
        <p:txBody>
          <a:bodyPr/>
          <a:lstStyle/>
          <a:p>
            <a:pPr marL="0" indent="0">
              <a:buNone/>
            </a:pPr>
            <a:r>
              <a:rPr lang="de-DE" sz="1800" dirty="0"/>
              <a:t>Die gesetzliche Rente wird zukünftig nur </a:t>
            </a:r>
            <a:br>
              <a:rPr lang="de-DE" sz="1800" dirty="0"/>
            </a:br>
            <a:r>
              <a:rPr lang="de-DE" sz="1800" dirty="0"/>
              <a:t>noch für die Grundversorgung ausreichen!</a:t>
            </a:r>
          </a:p>
          <a:p>
            <a:pPr marL="0" indent="0">
              <a:buNone/>
            </a:pPr>
            <a:endParaRPr lang="de-DE" sz="1800" dirty="0" smtClean="0"/>
          </a:p>
          <a:p>
            <a:r>
              <a:rPr lang="de-DE" sz="1800" dirty="0" smtClean="0"/>
              <a:t>sinkende </a:t>
            </a:r>
            <a:r>
              <a:rPr lang="de-DE" sz="1800" dirty="0"/>
              <a:t>Geburtenraten</a:t>
            </a:r>
          </a:p>
          <a:p>
            <a:r>
              <a:rPr lang="de-DE" sz="1800" dirty="0" smtClean="0"/>
              <a:t>steigende </a:t>
            </a:r>
            <a:r>
              <a:rPr lang="de-DE" sz="1800" dirty="0"/>
              <a:t>Lebenserwartungen</a:t>
            </a:r>
          </a:p>
          <a:p>
            <a:r>
              <a:rPr lang="de-DE" sz="1800" dirty="0" smtClean="0"/>
              <a:t>längere </a:t>
            </a:r>
            <a:r>
              <a:rPr lang="de-DE" sz="1800" dirty="0"/>
              <a:t>Ausbildungszeiten</a:t>
            </a:r>
          </a:p>
          <a:p>
            <a:r>
              <a:rPr lang="de-DE" sz="1800" dirty="0" smtClean="0"/>
              <a:t>viele </a:t>
            </a:r>
            <a:r>
              <a:rPr lang="de-DE" sz="1800" dirty="0"/>
              <a:t>weitere Faktoren</a:t>
            </a:r>
          </a:p>
          <a:p>
            <a:endParaRPr lang="de-DE" sz="1800" dirty="0"/>
          </a:p>
          <a:p>
            <a:pPr marL="0" indent="0">
              <a:buNone/>
            </a:pPr>
            <a:endParaRPr lang="de-DE" sz="1800" dirty="0" smtClean="0"/>
          </a:p>
          <a:p>
            <a:pPr marL="0" indent="0">
              <a:buNone/>
            </a:pPr>
            <a:endParaRPr lang="de-DE" sz="1800" dirty="0"/>
          </a:p>
        </p:txBody>
      </p:sp>
      <p:pic>
        <p:nvPicPr>
          <p:cNvPr id="7" name="Grafik 6"/>
          <p:cNvPicPr>
            <a:picLocks noChangeAspect="1"/>
          </p:cNvPicPr>
          <p:nvPr/>
        </p:nvPicPr>
        <p:blipFill>
          <a:blip r:embed="rId2"/>
          <a:stretch>
            <a:fillRect/>
          </a:stretch>
        </p:blipFill>
        <p:spPr>
          <a:xfrm>
            <a:off x="6376363" y="1897758"/>
            <a:ext cx="4407288" cy="4819523"/>
          </a:xfrm>
          <a:prstGeom prst="rect">
            <a:avLst/>
          </a:prstGeom>
        </p:spPr>
      </p:pic>
      <p:sp>
        <p:nvSpPr>
          <p:cNvPr id="3" name="Textfeld 2"/>
          <p:cNvSpPr txBox="1"/>
          <p:nvPr/>
        </p:nvSpPr>
        <p:spPr>
          <a:xfrm>
            <a:off x="2877381" y="6440282"/>
            <a:ext cx="3498982" cy="276999"/>
          </a:xfrm>
          <a:prstGeom prst="rect">
            <a:avLst/>
          </a:prstGeom>
          <a:noFill/>
        </p:spPr>
        <p:txBody>
          <a:bodyPr wrap="square" rtlCol="0">
            <a:spAutoFit/>
          </a:bodyPr>
          <a:lstStyle/>
          <a:p>
            <a:r>
              <a:rPr lang="de-DE" sz="1200" dirty="0" smtClean="0"/>
              <a:t>*Rentner je 100 Beitragszahler | Rentnerquotient</a:t>
            </a:r>
            <a:endParaRPr lang="de-DE" sz="1200" dirty="0"/>
          </a:p>
        </p:txBody>
      </p:sp>
    </p:spTree>
    <p:extLst>
      <p:ext uri="{BB962C8B-B14F-4D97-AF65-F5344CB8AC3E}">
        <p14:creationId xmlns:p14="http://schemas.microsoft.com/office/powerpoint/2010/main" val="17973153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6</a:t>
            </a:fld>
            <a:endParaRPr lang="de-DE" dirty="0"/>
          </a:p>
        </p:txBody>
      </p:sp>
      <p:sp>
        <p:nvSpPr>
          <p:cNvPr id="7" name="Textplatzhalter 6"/>
          <p:cNvSpPr>
            <a:spLocks noGrp="1"/>
          </p:cNvSpPr>
          <p:nvPr>
            <p:ph type="body" sz="half" idx="2"/>
          </p:nvPr>
        </p:nvSpPr>
        <p:spPr/>
        <p:txBody>
          <a:bodyPr/>
          <a:lstStyle/>
          <a:p>
            <a:pPr>
              <a:lnSpc>
                <a:spcPct val="100000"/>
              </a:lnSpc>
              <a:spcBef>
                <a:spcPts val="600"/>
              </a:spcBef>
              <a:defRPr/>
            </a:pPr>
            <a:r>
              <a:rPr lang="de-DE" dirty="0" smtClean="0"/>
              <a:t>Erfahrung und Kompetenz seit mehr als 30 Jahren</a:t>
            </a:r>
            <a:endParaRPr lang="de-DE" dirty="0"/>
          </a:p>
          <a:p>
            <a:pPr>
              <a:lnSpc>
                <a:spcPct val="100000"/>
              </a:lnSpc>
              <a:spcBef>
                <a:spcPts val="600"/>
              </a:spcBef>
              <a:defRPr/>
            </a:pPr>
            <a:r>
              <a:rPr lang="de-DE" dirty="0"/>
              <a:t>Einer der größten anbieterunabhängigen </a:t>
            </a:r>
            <a:r>
              <a:rPr lang="de-DE" dirty="0" smtClean="0"/>
              <a:t>Versicherungs- </a:t>
            </a:r>
            <a:r>
              <a:rPr lang="de-DE" dirty="0"/>
              <a:t>und </a:t>
            </a:r>
            <a:r>
              <a:rPr lang="de-DE" dirty="0" smtClean="0"/>
              <a:t>Finanzmakler </a:t>
            </a:r>
            <a:r>
              <a:rPr lang="de-DE" dirty="0"/>
              <a:t>Deutschlands</a:t>
            </a:r>
          </a:p>
          <a:p>
            <a:pPr>
              <a:lnSpc>
                <a:spcPct val="100000"/>
              </a:lnSpc>
              <a:spcBef>
                <a:spcPts val="600"/>
              </a:spcBef>
              <a:defRPr/>
            </a:pPr>
            <a:r>
              <a:rPr lang="de-DE" dirty="0"/>
              <a:t>Sitz der Hauptverwaltung in Hamburg</a:t>
            </a:r>
          </a:p>
          <a:p>
            <a:pPr>
              <a:lnSpc>
                <a:spcPct val="100000"/>
              </a:lnSpc>
              <a:spcBef>
                <a:spcPts val="600"/>
              </a:spcBef>
              <a:defRPr/>
            </a:pPr>
            <a:r>
              <a:rPr lang="de-DE" dirty="0" smtClean="0"/>
              <a:t>Über 40 </a:t>
            </a:r>
            <a:r>
              <a:rPr lang="de-DE" dirty="0"/>
              <a:t>Geschäftsstellen und Büros bundesweit</a:t>
            </a:r>
          </a:p>
          <a:p>
            <a:pPr>
              <a:lnSpc>
                <a:spcPct val="100000"/>
              </a:lnSpc>
              <a:spcBef>
                <a:spcPts val="600"/>
              </a:spcBef>
              <a:defRPr/>
            </a:pPr>
            <a:r>
              <a:rPr lang="de-DE" dirty="0"/>
              <a:t>Mehr als 200 </a:t>
            </a:r>
            <a:r>
              <a:rPr lang="de-DE" dirty="0" smtClean="0"/>
              <a:t>Mitarbeiter und Experten</a:t>
            </a:r>
            <a:endParaRPr lang="de-DE" dirty="0"/>
          </a:p>
          <a:p>
            <a:pPr>
              <a:lnSpc>
                <a:spcPct val="100000"/>
              </a:lnSpc>
              <a:spcBef>
                <a:spcPts val="600"/>
              </a:spcBef>
              <a:defRPr/>
            </a:pPr>
            <a:r>
              <a:rPr lang="de-DE" dirty="0"/>
              <a:t>Maßgeschneiderte Finanz- und Versicherungs-strategien für Privatkunden, Unternehmer und Unternehmen sowie deren Belegschaften </a:t>
            </a:r>
          </a:p>
          <a:p>
            <a:pPr>
              <a:lnSpc>
                <a:spcPct val="100000"/>
              </a:lnSpc>
              <a:spcBef>
                <a:spcPts val="600"/>
              </a:spcBef>
              <a:defRPr/>
            </a:pPr>
            <a:r>
              <a:rPr lang="de-DE" dirty="0" smtClean="0"/>
              <a:t>Über </a:t>
            </a:r>
            <a:r>
              <a:rPr lang="de-DE" dirty="0"/>
              <a:t>70.000 </a:t>
            </a:r>
            <a:r>
              <a:rPr lang="de-DE" dirty="0" smtClean="0"/>
              <a:t>Kunden die uns vertrauen</a:t>
            </a:r>
            <a:br>
              <a:rPr lang="de-DE" dirty="0" smtClean="0"/>
            </a:br>
            <a:r>
              <a:rPr lang="de-DE" dirty="0" smtClean="0"/>
              <a:t> </a:t>
            </a:r>
            <a:endParaRPr lang="de-DE" dirty="0"/>
          </a:p>
          <a:p>
            <a:endParaRPr lang="de-DE" dirty="0"/>
          </a:p>
        </p:txBody>
      </p:sp>
      <p:sp>
        <p:nvSpPr>
          <p:cNvPr id="5" name="Titel 4"/>
          <p:cNvSpPr>
            <a:spLocks noGrp="1"/>
          </p:cNvSpPr>
          <p:nvPr>
            <p:ph type="title"/>
          </p:nvPr>
        </p:nvSpPr>
        <p:spPr/>
        <p:txBody>
          <a:bodyPr/>
          <a:lstStyle/>
          <a:p>
            <a:r>
              <a:rPr lang="de-DE" dirty="0" smtClean="0"/>
              <a:t>Über uns: ZAHLEN UND FAKTEN</a:t>
            </a:r>
            <a:endParaRPr lang="de-DE" dirty="0"/>
          </a:p>
        </p:txBody>
      </p:sp>
      <p:pic>
        <p:nvPicPr>
          <p:cNvPr id="9" name="Bild 1"/>
          <p:cNvPicPr>
            <a:picLocks noChangeAspect="1"/>
          </p:cNvPicPr>
          <p:nvPr/>
        </p:nvPicPr>
        <p:blipFill rotWithShape="1">
          <a:blip r:embed="rId2" cstate="print"/>
          <a:srcRect l="6473" t="22394" r="62000" b="28943"/>
          <a:stretch/>
        </p:blipFill>
        <p:spPr bwMode="auto">
          <a:xfrm>
            <a:off x="479425" y="1816101"/>
            <a:ext cx="4200525" cy="4781549"/>
          </a:xfrm>
          <a:prstGeom prst="rect">
            <a:avLst/>
          </a:prstGeom>
          <a:noFill/>
          <a:ln w="9525">
            <a:noFill/>
            <a:miter lim="800000"/>
            <a:headEnd/>
            <a:tailEnd/>
          </a:ln>
        </p:spPr>
      </p:pic>
    </p:spTree>
    <p:extLst>
      <p:ext uri="{BB962C8B-B14F-4D97-AF65-F5344CB8AC3E}">
        <p14:creationId xmlns:p14="http://schemas.microsoft.com/office/powerpoint/2010/main" val="150631699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60</a:t>
            </a:fld>
            <a:endParaRPr lang="de-DE" dirty="0"/>
          </a:p>
        </p:txBody>
      </p:sp>
      <p:sp>
        <p:nvSpPr>
          <p:cNvPr id="3" name="Textplatzhalter 2"/>
          <p:cNvSpPr>
            <a:spLocks noGrp="1"/>
          </p:cNvSpPr>
          <p:nvPr>
            <p:ph type="body" sz="quarter" idx="10"/>
          </p:nvPr>
        </p:nvSpPr>
        <p:spPr/>
        <p:txBody>
          <a:bodyPr/>
          <a:lstStyle/>
          <a:p>
            <a:r>
              <a:rPr lang="de-DE" dirty="0" smtClean="0"/>
              <a:t>Unterstützen Sie Ihre Mitarbeiter mit einer attraktiven bAV!</a:t>
            </a:r>
            <a:endParaRPr lang="de-DE" dirty="0"/>
          </a:p>
        </p:txBody>
      </p:sp>
      <p:sp>
        <p:nvSpPr>
          <p:cNvPr id="5" name="Titel 4"/>
          <p:cNvSpPr>
            <a:spLocks noGrp="1"/>
          </p:cNvSpPr>
          <p:nvPr>
            <p:ph type="title"/>
          </p:nvPr>
        </p:nvSpPr>
        <p:spPr>
          <a:noFill/>
        </p:spPr>
        <p:txBody>
          <a:bodyPr/>
          <a:lstStyle/>
          <a:p>
            <a:r>
              <a:rPr lang="de-DE" b="1" dirty="0" smtClean="0"/>
              <a:t>DIE SITUATION DER GESETZLICHEN RENTENVERSICHERUNG </a:t>
            </a:r>
            <a:br>
              <a:rPr lang="de-DE" b="1" dirty="0" smtClean="0"/>
            </a:br>
            <a:r>
              <a:rPr lang="de-DE" b="1" dirty="0" smtClean="0"/>
              <a:t>EIGENVORSORGE IST NOTWENDIG</a:t>
            </a:r>
            <a:endParaRPr lang="de-DE" b="1" dirty="0"/>
          </a:p>
        </p:txBody>
      </p:sp>
      <p:sp>
        <p:nvSpPr>
          <p:cNvPr id="13" name="Text Box 14"/>
          <p:cNvSpPr txBox="1">
            <a:spLocks noChangeArrowheads="1"/>
          </p:cNvSpPr>
          <p:nvPr/>
        </p:nvSpPr>
        <p:spPr bwMode="auto">
          <a:xfrm>
            <a:off x="547394" y="5411070"/>
            <a:ext cx="9131444" cy="276999"/>
          </a:xfrm>
          <a:prstGeom prst="rect">
            <a:avLst/>
          </a:prstGeom>
          <a:noFill/>
          <a:ln w="28575" algn="ctr">
            <a:noFill/>
            <a:miter lim="800000"/>
            <a:headEnd/>
            <a:tailEnd/>
          </a:ln>
        </p:spPr>
        <p:txBody>
          <a:bodyPr wrap="square" lIns="0" tIns="0" rIns="0" bIns="0">
            <a:spAutoFit/>
          </a:bodyPr>
          <a:lstStyle/>
          <a:p>
            <a:pPr defTabSz="672084">
              <a:defRPr/>
            </a:pPr>
            <a:r>
              <a:rPr lang="de-DE" sz="1100" dirty="0">
                <a:latin typeface="Arial" panose="020B0604020202020204" pitchFamily="34" charset="0"/>
                <a:cs typeface="Arial" panose="020B0604020202020204" pitchFamily="34" charset="0"/>
              </a:rPr>
              <a:t>       </a:t>
            </a:r>
            <a:r>
              <a:rPr lang="de-DE" dirty="0">
                <a:solidFill>
                  <a:srgbClr val="1D2D4B"/>
                </a:solidFill>
                <a:latin typeface="Arial" panose="020B0604020202020204" pitchFamily="34" charset="0"/>
                <a:cs typeface="Arial" panose="020B0604020202020204" pitchFamily="34" charset="0"/>
              </a:rPr>
              <a:t>Gesetzliche Rente zum </a:t>
            </a:r>
            <a:r>
              <a:rPr lang="de-DE" dirty="0" err="1" smtClean="0">
                <a:solidFill>
                  <a:srgbClr val="1D2D4B"/>
                </a:solidFill>
                <a:latin typeface="Arial" panose="020B0604020202020204" pitchFamily="34" charset="0"/>
                <a:cs typeface="Arial" panose="020B0604020202020204" pitchFamily="34" charset="0"/>
              </a:rPr>
              <a:t>Rentenbeginnalter</a:t>
            </a:r>
            <a:endParaRPr lang="de-DE" dirty="0">
              <a:solidFill>
                <a:srgbClr val="1D2D4B"/>
              </a:solidFill>
              <a:latin typeface="Arial" panose="020B0604020202020204" pitchFamily="34" charset="0"/>
              <a:cs typeface="Arial" panose="020B0604020202020204" pitchFamily="34" charset="0"/>
            </a:endParaRPr>
          </a:p>
        </p:txBody>
      </p:sp>
      <p:sp>
        <p:nvSpPr>
          <p:cNvPr id="15" name="Rechteck 14"/>
          <p:cNvSpPr>
            <a:spLocks noChangeAspect="1"/>
          </p:cNvSpPr>
          <p:nvPr/>
        </p:nvSpPr>
        <p:spPr>
          <a:xfrm>
            <a:off x="547394" y="5475579"/>
            <a:ext cx="180000" cy="180000"/>
          </a:xfrm>
          <a:prstGeom prst="rect">
            <a:avLst/>
          </a:prstGeom>
          <a:solidFill>
            <a:srgbClr val="C60000"/>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323" b="0" i="0" u="none" strike="noStrike" kern="0" cap="none" spc="0" normalizeH="0" baseline="0" noProof="0" smtClean="0">
              <a:ln>
                <a:noFill/>
              </a:ln>
              <a:solidFill>
                <a:srgbClr val="FFFFFF"/>
              </a:solidFill>
              <a:effectLst/>
              <a:uLnTx/>
              <a:uFillTx/>
              <a:latin typeface="Arial"/>
              <a:ea typeface="+mn-ea"/>
              <a:cs typeface="+mn-cs"/>
            </a:endParaRPr>
          </a:p>
        </p:txBody>
      </p:sp>
      <p:graphicFrame>
        <p:nvGraphicFramePr>
          <p:cNvPr id="16" name="Diagramm 15"/>
          <p:cNvGraphicFramePr/>
          <p:nvPr>
            <p:extLst>
              <p:ext uri="{D42A27DB-BD31-4B8C-83A1-F6EECF244321}">
                <p14:modId xmlns:p14="http://schemas.microsoft.com/office/powerpoint/2010/main" val="3043176871"/>
              </p:ext>
            </p:extLst>
          </p:nvPr>
        </p:nvGraphicFramePr>
        <p:xfrm>
          <a:off x="452985" y="2323442"/>
          <a:ext cx="8064500" cy="2910825"/>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platzhalter 7"/>
          <p:cNvSpPr>
            <a:spLocks noGrp="1"/>
          </p:cNvSpPr>
          <p:nvPr>
            <p:ph type="body" sz="half" idx="4294967295"/>
          </p:nvPr>
        </p:nvSpPr>
        <p:spPr>
          <a:xfrm>
            <a:off x="379561" y="6449861"/>
            <a:ext cx="10786279" cy="316699"/>
          </a:xfrm>
          <a:prstGeom prst="rect">
            <a:avLst/>
          </a:prstGeom>
        </p:spPr>
        <p:txBody>
          <a:bodyPr/>
          <a:lstStyle/>
          <a:p>
            <a:pPr marL="0" indent="0">
              <a:buNone/>
            </a:pPr>
            <a:r>
              <a:rPr lang="de-DE" sz="1000" kern="0" dirty="0" smtClean="0">
                <a:solidFill>
                  <a:srgbClr val="1D2D4B"/>
                </a:solidFill>
                <a:latin typeface="Arial" panose="020B0604020202020204" pitchFamily="34" charset="0"/>
                <a:cs typeface="Arial" panose="020B0604020202020204" pitchFamily="34" charset="0"/>
              </a:rPr>
              <a:t>Altersrente </a:t>
            </a:r>
            <a:r>
              <a:rPr lang="de-DE" sz="1000" kern="0" dirty="0">
                <a:solidFill>
                  <a:srgbClr val="1D2D4B"/>
                </a:solidFill>
                <a:latin typeface="Arial" panose="020B0604020202020204" pitchFamily="34" charset="0"/>
                <a:cs typeface="Arial" panose="020B0604020202020204" pitchFamily="34" charset="0"/>
              </a:rPr>
              <a:t>vor Steuern und Abzug der KV- und PV-Beiträge. Max. 45 Beitragsjahre (bei Rente mit 67 Jahren) bzw. 44/42 Jahre (bei Rente mit 65/63 Jahren</a:t>
            </a:r>
            <a:r>
              <a:rPr lang="de-DE" sz="1000" kern="0" dirty="0" smtClean="0">
                <a:solidFill>
                  <a:srgbClr val="1D2D4B"/>
                </a:solidFill>
                <a:latin typeface="Arial" panose="020B0604020202020204" pitchFamily="34" charset="0"/>
                <a:cs typeface="Arial" panose="020B0604020202020204" pitchFamily="34" charset="0"/>
              </a:rPr>
              <a:t>) | Quelle: DRV</a:t>
            </a:r>
          </a:p>
          <a:p>
            <a:pPr marL="0" indent="0">
              <a:buNone/>
            </a:pPr>
            <a:endParaRPr lang="de-DE" sz="1000" kern="0" dirty="0">
              <a:solidFill>
                <a:srgbClr val="1D2D4B"/>
              </a:solidFill>
              <a:latin typeface="Arial" panose="020B0604020202020204" pitchFamily="34" charset="0"/>
              <a:cs typeface="Arial" panose="020B0604020202020204" pitchFamily="34" charset="0"/>
            </a:endParaRPr>
          </a:p>
          <a:p>
            <a:pPr marL="0" indent="0">
              <a:buNone/>
            </a:pPr>
            <a:endParaRPr lang="de-DE" sz="1000" kern="0" dirty="0" smtClean="0">
              <a:solidFill>
                <a:srgbClr val="1D2D4B"/>
              </a:solidFill>
              <a:latin typeface="Arial" panose="020B0604020202020204" pitchFamily="34" charset="0"/>
              <a:cs typeface="Arial" panose="020B0604020202020204" pitchFamily="34" charset="0"/>
            </a:endParaRPr>
          </a:p>
          <a:p>
            <a:pPr marL="0" indent="0">
              <a:buNone/>
            </a:pPr>
            <a:endParaRPr lang="de-DE" sz="1000" kern="0" dirty="0">
              <a:solidFill>
                <a:srgbClr val="1D2D4B"/>
              </a:solidFill>
              <a:latin typeface="Arial" panose="020B0604020202020204" pitchFamily="34" charset="0"/>
              <a:cs typeface="Arial" panose="020B0604020202020204" pitchFamily="34" charset="0"/>
            </a:endParaRPr>
          </a:p>
          <a:p>
            <a:pPr marL="0" indent="0">
              <a:buNone/>
            </a:pPr>
            <a:endParaRPr lang="de-DE" sz="1000" kern="0" dirty="0" smtClean="0">
              <a:solidFill>
                <a:srgbClr val="1D2D4B"/>
              </a:solidFill>
              <a:latin typeface="Arial" panose="020B0604020202020204" pitchFamily="34" charset="0"/>
              <a:cs typeface="Arial" panose="020B0604020202020204" pitchFamily="34" charset="0"/>
            </a:endParaRPr>
          </a:p>
          <a:p>
            <a:pPr marL="0" indent="0">
              <a:buNone/>
            </a:pPr>
            <a:endParaRPr lang="de-DE" sz="1000" kern="0" dirty="0">
              <a:solidFill>
                <a:srgbClr val="1D2D4B"/>
              </a:solidFill>
              <a:latin typeface="Arial" panose="020B0604020202020204" pitchFamily="34" charset="0"/>
              <a:cs typeface="Arial" panose="020B0604020202020204" pitchFamily="34" charset="0"/>
            </a:endParaRPr>
          </a:p>
          <a:p>
            <a:pPr marL="0" indent="0">
              <a:buNone/>
            </a:pPr>
            <a:endParaRPr lang="de-DE" sz="1000" kern="0" dirty="0" smtClean="0">
              <a:solidFill>
                <a:srgbClr val="1D2D4B"/>
              </a:solidFill>
              <a:latin typeface="Arial" panose="020B0604020202020204" pitchFamily="34" charset="0"/>
              <a:cs typeface="Arial" panose="020B0604020202020204" pitchFamily="34" charset="0"/>
            </a:endParaRPr>
          </a:p>
          <a:p>
            <a:pPr marL="0" indent="0">
              <a:buNone/>
            </a:pPr>
            <a:endParaRPr lang="de-DE" sz="1000" kern="0" dirty="0">
              <a:solidFill>
                <a:srgbClr val="1D2D4B"/>
              </a:solidFill>
              <a:latin typeface="Arial" panose="020B0604020202020204" pitchFamily="34" charset="0"/>
              <a:cs typeface="Arial" panose="020B0604020202020204" pitchFamily="34" charset="0"/>
            </a:endParaRPr>
          </a:p>
          <a:p>
            <a:pPr marL="0" indent="0">
              <a:buNone/>
            </a:pPr>
            <a:endParaRPr lang="de-DE" sz="1000" kern="0" dirty="0" smtClean="0">
              <a:solidFill>
                <a:srgbClr val="1D2D4B"/>
              </a:solidFill>
              <a:latin typeface="Arial" panose="020B0604020202020204" pitchFamily="34" charset="0"/>
              <a:cs typeface="Arial" panose="020B0604020202020204" pitchFamily="34" charset="0"/>
            </a:endParaRPr>
          </a:p>
          <a:p>
            <a:pPr marL="0" indent="0">
              <a:buNone/>
            </a:pPr>
            <a:endParaRPr lang="de-DE" sz="1000" kern="0" dirty="0">
              <a:solidFill>
                <a:srgbClr val="1D2D4B"/>
              </a:solidFill>
            </a:endParaRPr>
          </a:p>
        </p:txBody>
      </p:sp>
    </p:spTree>
    <p:extLst>
      <p:ext uri="{BB962C8B-B14F-4D97-AF65-F5344CB8AC3E}">
        <p14:creationId xmlns:p14="http://schemas.microsoft.com/office/powerpoint/2010/main" val="120762018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61</a:t>
            </a:fld>
            <a:endParaRPr lang="de-DE" dirty="0"/>
          </a:p>
        </p:txBody>
      </p:sp>
      <p:sp>
        <p:nvSpPr>
          <p:cNvPr id="3" name="Textplatzhalter 2"/>
          <p:cNvSpPr>
            <a:spLocks noGrp="1"/>
          </p:cNvSpPr>
          <p:nvPr>
            <p:ph type="body" sz="quarter" idx="10"/>
          </p:nvPr>
        </p:nvSpPr>
        <p:spPr>
          <a:xfrm>
            <a:off x="365475" y="1531496"/>
            <a:ext cx="11347991" cy="395680"/>
          </a:xfrm>
        </p:spPr>
        <p:txBody>
          <a:bodyPr/>
          <a:lstStyle/>
          <a:p>
            <a:r>
              <a:rPr lang="de-DE" dirty="0" smtClean="0"/>
              <a:t>Unterstützen Sie Ihre Mitarbeiter mit einer attraktiven bAV!</a:t>
            </a:r>
            <a:endParaRPr lang="de-DE" dirty="0"/>
          </a:p>
        </p:txBody>
      </p:sp>
      <p:sp>
        <p:nvSpPr>
          <p:cNvPr id="5" name="Titel 4"/>
          <p:cNvSpPr>
            <a:spLocks noGrp="1"/>
          </p:cNvSpPr>
          <p:nvPr>
            <p:ph type="title"/>
          </p:nvPr>
        </p:nvSpPr>
        <p:spPr>
          <a:noFill/>
        </p:spPr>
        <p:txBody>
          <a:bodyPr/>
          <a:lstStyle/>
          <a:p>
            <a:r>
              <a:rPr lang="de-DE" b="1" dirty="0" smtClean="0"/>
              <a:t>DIE SITUATION DER GESETZLICHEN RENTENVERSICHERUNG </a:t>
            </a:r>
            <a:br>
              <a:rPr lang="de-DE" b="1" dirty="0" smtClean="0"/>
            </a:br>
            <a:r>
              <a:rPr lang="de-DE" b="1" dirty="0" smtClean="0"/>
              <a:t>EIGENVORSORGE IST NOTWENDIG</a:t>
            </a:r>
            <a:endParaRPr lang="de-DE" b="1" dirty="0"/>
          </a:p>
        </p:txBody>
      </p:sp>
      <p:graphicFrame>
        <p:nvGraphicFramePr>
          <p:cNvPr id="16" name="Diagramm 15"/>
          <p:cNvGraphicFramePr/>
          <p:nvPr>
            <p:extLst>
              <p:ext uri="{D42A27DB-BD31-4B8C-83A1-F6EECF244321}">
                <p14:modId xmlns:p14="http://schemas.microsoft.com/office/powerpoint/2010/main" val="4164093160"/>
              </p:ext>
            </p:extLst>
          </p:nvPr>
        </p:nvGraphicFramePr>
        <p:xfrm>
          <a:off x="452985" y="2323442"/>
          <a:ext cx="8064500" cy="2910825"/>
        </p:xfrm>
        <a:graphic>
          <a:graphicData uri="http://schemas.openxmlformats.org/drawingml/2006/chart">
            <c:chart xmlns:c="http://schemas.openxmlformats.org/drawingml/2006/chart" xmlns:r="http://schemas.openxmlformats.org/officeDocument/2006/relationships" r:id="rId2"/>
          </a:graphicData>
        </a:graphic>
      </p:graphicFrame>
      <p:pic>
        <p:nvPicPr>
          <p:cNvPr id="7" name="Grafik 6"/>
          <p:cNvPicPr>
            <a:picLocks noChangeAspect="1"/>
          </p:cNvPicPr>
          <p:nvPr/>
        </p:nvPicPr>
        <p:blipFill>
          <a:blip r:embed="rId3"/>
          <a:stretch>
            <a:fillRect/>
          </a:stretch>
        </p:blipFill>
        <p:spPr>
          <a:xfrm>
            <a:off x="3851580" y="1963526"/>
            <a:ext cx="3298563" cy="4571192"/>
          </a:xfrm>
          <a:prstGeom prst="rect">
            <a:avLst/>
          </a:prstGeom>
          <a:ln>
            <a:solidFill>
              <a:schemeClr val="accent1"/>
            </a:solidFill>
          </a:ln>
        </p:spPr>
      </p:pic>
      <p:sp>
        <p:nvSpPr>
          <p:cNvPr id="8" name="Textfeld 7"/>
          <p:cNvSpPr txBox="1"/>
          <p:nvPr/>
        </p:nvSpPr>
        <p:spPr>
          <a:xfrm>
            <a:off x="7315200" y="6165386"/>
            <a:ext cx="4167673" cy="369332"/>
          </a:xfrm>
          <a:prstGeom prst="rect">
            <a:avLst/>
          </a:prstGeom>
          <a:noFill/>
        </p:spPr>
        <p:txBody>
          <a:bodyPr wrap="square" rtlCol="0">
            <a:spAutoFit/>
          </a:bodyPr>
          <a:lstStyle/>
          <a:p>
            <a:r>
              <a:rPr lang="de-DE" dirty="0" smtClean="0"/>
              <a:t>Quelle: Deutscher Rentenatlas 11.2025</a:t>
            </a:r>
            <a:endParaRPr lang="de-DE" dirty="0"/>
          </a:p>
        </p:txBody>
      </p:sp>
    </p:spTree>
    <p:extLst>
      <p:ext uri="{BB962C8B-B14F-4D97-AF65-F5344CB8AC3E}">
        <p14:creationId xmlns:p14="http://schemas.microsoft.com/office/powerpoint/2010/main" val="49584023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62</a:t>
            </a:fld>
            <a:endParaRPr lang="de-DE"/>
          </a:p>
        </p:txBody>
      </p:sp>
      <p:sp>
        <p:nvSpPr>
          <p:cNvPr id="5" name="Titel 4"/>
          <p:cNvSpPr>
            <a:spLocks noGrp="1"/>
          </p:cNvSpPr>
          <p:nvPr>
            <p:ph type="title"/>
          </p:nvPr>
        </p:nvSpPr>
        <p:spPr/>
        <p:txBody>
          <a:bodyPr/>
          <a:lstStyle/>
          <a:p>
            <a:r>
              <a:rPr lang="de-DE" dirty="0" smtClean="0"/>
              <a:t>Zahlen zur deutschen Rentenversicherung</a:t>
            </a:r>
            <a:endParaRPr lang="de-DE" dirty="0"/>
          </a:p>
        </p:txBody>
      </p:sp>
      <p:pic>
        <p:nvPicPr>
          <p:cNvPr id="7" name="Grafik 6"/>
          <p:cNvPicPr>
            <a:picLocks noChangeAspect="1"/>
          </p:cNvPicPr>
          <p:nvPr/>
        </p:nvPicPr>
        <p:blipFill>
          <a:blip r:embed="rId2"/>
          <a:stretch>
            <a:fillRect/>
          </a:stretch>
        </p:blipFill>
        <p:spPr>
          <a:xfrm>
            <a:off x="1505813" y="1530910"/>
            <a:ext cx="4786745" cy="5234473"/>
          </a:xfrm>
          <a:prstGeom prst="rect">
            <a:avLst/>
          </a:prstGeom>
        </p:spPr>
      </p:pic>
      <p:pic>
        <p:nvPicPr>
          <p:cNvPr id="8" name="Grafik 7"/>
          <p:cNvPicPr>
            <a:picLocks noChangeAspect="1"/>
          </p:cNvPicPr>
          <p:nvPr/>
        </p:nvPicPr>
        <p:blipFill>
          <a:blip r:embed="rId3"/>
          <a:stretch>
            <a:fillRect/>
          </a:stretch>
        </p:blipFill>
        <p:spPr>
          <a:xfrm>
            <a:off x="6444776" y="2305079"/>
            <a:ext cx="5648755" cy="3272907"/>
          </a:xfrm>
          <a:prstGeom prst="rect">
            <a:avLst/>
          </a:prstGeom>
        </p:spPr>
      </p:pic>
    </p:spTree>
    <p:extLst>
      <p:ext uri="{BB962C8B-B14F-4D97-AF65-F5344CB8AC3E}">
        <p14:creationId xmlns:p14="http://schemas.microsoft.com/office/powerpoint/2010/main" val="107485222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63</a:t>
            </a:fld>
            <a:endParaRPr lang="de-DE" dirty="0"/>
          </a:p>
        </p:txBody>
      </p:sp>
      <p:sp>
        <p:nvSpPr>
          <p:cNvPr id="4" name="Titel 3"/>
          <p:cNvSpPr>
            <a:spLocks noGrp="1"/>
          </p:cNvSpPr>
          <p:nvPr>
            <p:ph type="title"/>
          </p:nvPr>
        </p:nvSpPr>
        <p:spPr/>
        <p:txBody>
          <a:bodyPr/>
          <a:lstStyle/>
          <a:p>
            <a:r>
              <a:rPr lang="de-DE" dirty="0" smtClean="0"/>
              <a:t>BETRIEBLICHE ALTERSVERSORGUNG</a:t>
            </a:r>
            <a:br>
              <a:rPr lang="de-DE" dirty="0" smtClean="0"/>
            </a:br>
            <a:r>
              <a:rPr lang="de-DE" dirty="0" smtClean="0"/>
              <a:t>ARBEITGEBER SIND VERPFLICHTET ZU PROFITIEREN</a:t>
            </a:r>
            <a:endParaRPr lang="de-DE" b="1" dirty="0">
              <a:solidFill>
                <a:srgbClr val="C60000"/>
              </a:solidFill>
            </a:endParaRPr>
          </a:p>
        </p:txBody>
      </p:sp>
      <p:sp>
        <p:nvSpPr>
          <p:cNvPr id="6" name="Textplatzhalter 2"/>
          <p:cNvSpPr txBox="1">
            <a:spLocks/>
          </p:cNvSpPr>
          <p:nvPr/>
        </p:nvSpPr>
        <p:spPr>
          <a:xfrm>
            <a:off x="371920" y="1799836"/>
            <a:ext cx="6466093"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16000" indent="-457200">
              <a:buClr>
                <a:schemeClr val="tx1"/>
              </a:buClr>
              <a:buNone/>
            </a:pPr>
            <a:r>
              <a:rPr lang="de-DE" altLang="de-DE" sz="2200" b="1" dirty="0" smtClean="0">
                <a:solidFill>
                  <a:schemeClr val="accent1"/>
                </a:solidFill>
              </a:rPr>
              <a:t>	   </a:t>
            </a:r>
            <a:r>
              <a:rPr lang="de-DE" altLang="de-DE" sz="3200" dirty="0" smtClean="0">
                <a:solidFill>
                  <a:schemeClr val="accent1"/>
                </a:solidFill>
              </a:rPr>
              <a:t>Das </a:t>
            </a:r>
            <a:r>
              <a:rPr lang="de-DE" altLang="de-DE" sz="3200" dirty="0">
                <a:solidFill>
                  <a:schemeClr val="accent1"/>
                </a:solidFill>
              </a:rPr>
              <a:t>Muss</a:t>
            </a:r>
          </a:p>
          <a:p>
            <a:pPr marL="285750" lvl="1" indent="-285750">
              <a:lnSpc>
                <a:spcPct val="100000"/>
              </a:lnSpc>
              <a:spcBef>
                <a:spcPts val="600"/>
              </a:spcBef>
              <a:buClr>
                <a:schemeClr val="tx1"/>
              </a:buClr>
              <a:buSzPct val="100000"/>
              <a:buFont typeface="Wingdings" charset="2"/>
              <a:buChar char="§"/>
            </a:pPr>
            <a:endParaRPr lang="de-DE" altLang="de-DE" sz="1800" dirty="0" smtClean="0">
              <a:solidFill>
                <a:srgbClr val="1D2D4B"/>
              </a:solidFill>
            </a:endParaRPr>
          </a:p>
          <a:p>
            <a:pPr marL="285750" lvl="1" indent="-285750">
              <a:lnSpc>
                <a:spcPct val="100000"/>
              </a:lnSpc>
              <a:spcBef>
                <a:spcPts val="600"/>
              </a:spcBef>
              <a:buClr>
                <a:schemeClr val="tx1"/>
              </a:buClr>
              <a:buSzPct val="100000"/>
              <a:buFont typeface="Wingdings" charset="2"/>
              <a:buChar char="§"/>
            </a:pPr>
            <a:r>
              <a:rPr lang="de-DE" altLang="de-DE" sz="1600" dirty="0" smtClean="0">
                <a:solidFill>
                  <a:srgbClr val="1D2D4B"/>
                </a:solidFill>
              </a:rPr>
              <a:t>Arbeitnehmer </a:t>
            </a:r>
            <a:r>
              <a:rPr lang="de-DE" altLang="de-DE" sz="1600" dirty="0">
                <a:solidFill>
                  <a:srgbClr val="1D2D4B"/>
                </a:solidFill>
              </a:rPr>
              <a:t>haben im Rahmen der bAV einen </a:t>
            </a:r>
            <a:r>
              <a:rPr lang="de-DE" altLang="de-DE" sz="1600" dirty="0" smtClean="0">
                <a:solidFill>
                  <a:srgbClr val="1D2D4B"/>
                </a:solidFill>
              </a:rPr>
              <a:t/>
            </a:r>
            <a:br>
              <a:rPr lang="de-DE" altLang="de-DE" sz="1600" dirty="0" smtClean="0">
                <a:solidFill>
                  <a:srgbClr val="1D2D4B"/>
                </a:solidFill>
              </a:rPr>
            </a:br>
            <a:r>
              <a:rPr lang="de-DE" altLang="de-DE" sz="1600" dirty="0" smtClean="0">
                <a:solidFill>
                  <a:srgbClr val="1D2D4B"/>
                </a:solidFill>
              </a:rPr>
              <a:t>gesetzlichen </a:t>
            </a:r>
            <a:r>
              <a:rPr lang="de-DE" altLang="de-DE" sz="1600" dirty="0">
                <a:solidFill>
                  <a:srgbClr val="1D2D4B"/>
                </a:solidFill>
              </a:rPr>
              <a:t>Anspruch auf Entgeltumwandlung</a:t>
            </a:r>
            <a:r>
              <a:rPr lang="de-DE" altLang="de-DE" sz="1600" dirty="0" smtClean="0">
                <a:solidFill>
                  <a:srgbClr val="1D2D4B"/>
                </a:solidFill>
              </a:rPr>
              <a:t>.</a:t>
            </a:r>
          </a:p>
          <a:p>
            <a:pPr marL="0" lvl="1">
              <a:lnSpc>
                <a:spcPct val="100000"/>
              </a:lnSpc>
              <a:spcBef>
                <a:spcPts val="600"/>
              </a:spcBef>
              <a:buClr>
                <a:schemeClr val="tx1"/>
              </a:buClr>
              <a:buSzPct val="100000"/>
            </a:pPr>
            <a:endParaRPr lang="de-DE" altLang="de-DE" sz="1600" dirty="0">
              <a:solidFill>
                <a:srgbClr val="1D2D4B"/>
              </a:solidFill>
            </a:endParaRPr>
          </a:p>
          <a:p>
            <a:pPr marL="284400" lvl="1" indent="-285750">
              <a:lnSpc>
                <a:spcPct val="100000"/>
              </a:lnSpc>
              <a:spcBef>
                <a:spcPts val="600"/>
              </a:spcBef>
              <a:buClr>
                <a:schemeClr val="tx1"/>
              </a:buClr>
              <a:buSzPct val="100000"/>
              <a:buFont typeface="Wingdings" charset="2"/>
              <a:buChar char="§"/>
            </a:pPr>
            <a:r>
              <a:rPr lang="de-DE" altLang="de-DE" sz="1600" dirty="0" smtClean="0">
                <a:solidFill>
                  <a:srgbClr val="1D2D4B"/>
                </a:solidFill>
              </a:rPr>
              <a:t>Arbeitgeber </a:t>
            </a:r>
            <a:r>
              <a:rPr lang="de-DE" altLang="de-DE" sz="1600" dirty="0">
                <a:solidFill>
                  <a:srgbClr val="1D2D4B"/>
                </a:solidFill>
              </a:rPr>
              <a:t>sind verpflichtet, ersparte </a:t>
            </a:r>
            <a:r>
              <a:rPr lang="de-DE" altLang="de-DE" sz="1600" dirty="0" smtClean="0">
                <a:solidFill>
                  <a:srgbClr val="1D2D4B"/>
                </a:solidFill>
              </a:rPr>
              <a:t>Sozialversicherungs-beiträge </a:t>
            </a:r>
            <a:r>
              <a:rPr lang="de-DE" altLang="de-DE" sz="1600" dirty="0">
                <a:solidFill>
                  <a:srgbClr val="1D2D4B"/>
                </a:solidFill>
              </a:rPr>
              <a:t>als Zuschuss </a:t>
            </a:r>
            <a:r>
              <a:rPr lang="de-DE" altLang="de-DE" sz="1600" dirty="0" smtClean="0">
                <a:solidFill>
                  <a:srgbClr val="1D2D4B"/>
                </a:solidFill>
              </a:rPr>
              <a:t>zur</a:t>
            </a:r>
            <a:br>
              <a:rPr lang="de-DE" altLang="de-DE" sz="1600" dirty="0" smtClean="0">
                <a:solidFill>
                  <a:srgbClr val="1D2D4B"/>
                </a:solidFill>
              </a:rPr>
            </a:br>
            <a:r>
              <a:rPr lang="de-DE" altLang="de-DE" sz="1600" dirty="0" smtClean="0">
                <a:solidFill>
                  <a:srgbClr val="1D2D4B"/>
                </a:solidFill>
              </a:rPr>
              <a:t>Entgeltumwandlung </a:t>
            </a:r>
            <a:r>
              <a:rPr lang="de-DE" altLang="de-DE" sz="1600" dirty="0">
                <a:solidFill>
                  <a:srgbClr val="1D2D4B"/>
                </a:solidFill>
              </a:rPr>
              <a:t>weiterzugeben. </a:t>
            </a:r>
          </a:p>
          <a:p>
            <a:pPr marL="265113" lvl="3" indent="192088" defTabSz="361950">
              <a:lnSpc>
                <a:spcPct val="100000"/>
              </a:lnSpc>
              <a:spcBef>
                <a:spcPts val="600"/>
              </a:spcBef>
              <a:buClr>
                <a:schemeClr val="tx1"/>
              </a:buClr>
              <a:buSzPct val="100000"/>
              <a:buFont typeface="Symbol" pitchFamily="2" charset="2"/>
              <a:buChar char="-"/>
            </a:pPr>
            <a:r>
              <a:rPr lang="de-DE" altLang="de-DE" sz="1400" dirty="0">
                <a:solidFill>
                  <a:srgbClr val="1D2D4B"/>
                </a:solidFill>
              </a:rPr>
              <a:t>Für bestehende </a:t>
            </a:r>
            <a:r>
              <a:rPr lang="de-DE" altLang="de-DE" sz="1400" dirty="0" smtClean="0">
                <a:solidFill>
                  <a:srgbClr val="1D2D4B"/>
                </a:solidFill>
              </a:rPr>
              <a:t>Entgeltumwandlungen </a:t>
            </a:r>
            <a:r>
              <a:rPr lang="de-DE" altLang="de-DE" sz="1400" dirty="0">
                <a:solidFill>
                  <a:srgbClr val="1D2D4B"/>
                </a:solidFill>
              </a:rPr>
              <a:t>ab 01.01.2022</a:t>
            </a:r>
          </a:p>
          <a:p>
            <a:pPr marL="265113" lvl="3" indent="192088" defTabSz="361950">
              <a:lnSpc>
                <a:spcPct val="100000"/>
              </a:lnSpc>
              <a:spcBef>
                <a:spcPts val="600"/>
              </a:spcBef>
              <a:buClr>
                <a:schemeClr val="tx1"/>
              </a:buClr>
              <a:buSzPct val="100000"/>
              <a:buFont typeface="Symbol" pitchFamily="2" charset="2"/>
              <a:buChar char="-"/>
            </a:pPr>
            <a:r>
              <a:rPr lang="de-DE" altLang="de-DE" sz="1400" dirty="0">
                <a:solidFill>
                  <a:srgbClr val="1D2D4B"/>
                </a:solidFill>
              </a:rPr>
              <a:t>Für Neuzusagen seit 01.01.2019 gem. § 1a Absatz 1a BetrAVG</a:t>
            </a:r>
            <a:endParaRPr lang="de-DE" altLang="de-DE" sz="1400" dirty="0"/>
          </a:p>
        </p:txBody>
      </p:sp>
      <p:sp>
        <p:nvSpPr>
          <p:cNvPr id="8" name="Textplatzhalter 2"/>
          <p:cNvSpPr txBox="1">
            <a:spLocks/>
          </p:cNvSpPr>
          <p:nvPr/>
        </p:nvSpPr>
        <p:spPr>
          <a:xfrm>
            <a:off x="6433343" y="1799836"/>
            <a:ext cx="5204937"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indent="0">
              <a:buNone/>
            </a:pPr>
            <a:r>
              <a:rPr lang="de-DE" altLang="de-DE" sz="3200" dirty="0" smtClean="0">
                <a:solidFill>
                  <a:schemeClr val="accent1"/>
                </a:solidFill>
              </a:rPr>
              <a:t>    Ihr </a:t>
            </a:r>
            <a:r>
              <a:rPr lang="de-DE" altLang="de-DE" sz="3200" dirty="0">
                <a:solidFill>
                  <a:schemeClr val="accent1"/>
                </a:solidFill>
              </a:rPr>
              <a:t>Plus</a:t>
            </a:r>
            <a:endParaRPr lang="de-DE" altLang="de-DE" sz="3200" dirty="0">
              <a:solidFill>
                <a:schemeClr val="accent1"/>
              </a:solidFill>
              <a:sym typeface="Wingdings" panose="05000000000000000000" pitchFamily="2" charset="2"/>
            </a:endParaRPr>
          </a:p>
          <a:p>
            <a:endParaRPr lang="de-DE" altLang="de-DE" sz="1200" dirty="0" smtClean="0">
              <a:sym typeface="Wingdings" panose="05000000000000000000" pitchFamily="2" charset="2"/>
            </a:endParaRPr>
          </a:p>
          <a:p>
            <a:r>
              <a:rPr lang="de-DE" altLang="de-DE" sz="1600" dirty="0" smtClean="0">
                <a:sym typeface="Wingdings" panose="05000000000000000000" pitchFamily="2" charset="2"/>
              </a:rPr>
              <a:t>Die </a:t>
            </a:r>
            <a:r>
              <a:rPr lang="de-DE" altLang="de-DE" sz="1600" dirty="0">
                <a:sym typeface="Wingdings" panose="05000000000000000000" pitchFamily="2" charset="2"/>
              </a:rPr>
              <a:t>gesetzlichen </a:t>
            </a:r>
            <a:r>
              <a:rPr lang="de-DE" altLang="de-DE" sz="1600" dirty="0" smtClean="0">
                <a:sym typeface="Wingdings" panose="05000000000000000000" pitchFamily="2" charset="2"/>
              </a:rPr>
              <a:t>Rahmenbedingungen </a:t>
            </a:r>
            <a:r>
              <a:rPr lang="de-DE" altLang="de-DE" sz="1600" dirty="0">
                <a:sym typeface="Wingdings" panose="05000000000000000000" pitchFamily="2" charset="2"/>
              </a:rPr>
              <a:t>bieten </a:t>
            </a:r>
            <a:r>
              <a:rPr lang="de-DE" altLang="de-DE" sz="1600" dirty="0" smtClean="0">
                <a:sym typeface="Wingdings" panose="05000000000000000000" pitchFamily="2" charset="2"/>
              </a:rPr>
              <a:t/>
            </a:r>
            <a:br>
              <a:rPr lang="de-DE" altLang="de-DE" sz="1600" dirty="0" smtClean="0">
                <a:sym typeface="Wingdings" panose="05000000000000000000" pitchFamily="2" charset="2"/>
              </a:rPr>
            </a:br>
            <a:r>
              <a:rPr lang="de-DE" altLang="de-DE" sz="1600" dirty="0" smtClean="0">
                <a:sym typeface="Wingdings" panose="05000000000000000000" pitchFamily="2" charset="2"/>
              </a:rPr>
              <a:t>einen </a:t>
            </a:r>
            <a:r>
              <a:rPr lang="de-DE" altLang="de-DE" sz="1600" dirty="0">
                <a:sym typeface="Wingdings" panose="05000000000000000000" pitchFamily="2" charset="2"/>
              </a:rPr>
              <a:t>Baukasten </a:t>
            </a:r>
            <a:r>
              <a:rPr lang="de-DE" altLang="de-DE" sz="1600" dirty="0" smtClean="0">
                <a:sym typeface="Wingdings" panose="05000000000000000000" pitchFamily="2" charset="2"/>
              </a:rPr>
              <a:t>an verschiedenen Fördermöglichkeiten.</a:t>
            </a:r>
            <a:br>
              <a:rPr lang="de-DE" altLang="de-DE" sz="1600" dirty="0" smtClean="0">
                <a:sym typeface="Wingdings" panose="05000000000000000000" pitchFamily="2" charset="2"/>
              </a:rPr>
            </a:br>
            <a:endParaRPr lang="de-DE" altLang="de-DE" sz="1600" dirty="0" smtClean="0">
              <a:sym typeface="Wingdings" panose="05000000000000000000" pitchFamily="2" charset="2"/>
            </a:endParaRPr>
          </a:p>
          <a:p>
            <a:r>
              <a:rPr lang="de-DE" altLang="de-DE" sz="1600" dirty="0" smtClean="0">
                <a:sym typeface="Wingdings" panose="05000000000000000000" pitchFamily="2" charset="2"/>
              </a:rPr>
              <a:t>Eine </a:t>
            </a:r>
            <a:r>
              <a:rPr lang="de-DE" altLang="de-DE" sz="1600" dirty="0">
                <a:sym typeface="Wingdings" panose="05000000000000000000" pitchFamily="2" charset="2"/>
              </a:rPr>
              <a:t>gute bAV-Lösung </a:t>
            </a:r>
            <a:r>
              <a:rPr lang="de-DE" altLang="de-DE" sz="1600" dirty="0" smtClean="0">
                <a:sym typeface="Wingdings" panose="05000000000000000000" pitchFamily="2" charset="2"/>
              </a:rPr>
              <a:t>sichert </a:t>
            </a:r>
            <a:r>
              <a:rPr lang="de-DE" altLang="de-DE" sz="1600" dirty="0">
                <a:sym typeface="Wingdings" panose="05000000000000000000" pitchFamily="2" charset="2"/>
              </a:rPr>
              <a:t>Arbeitgebern </a:t>
            </a:r>
            <a:r>
              <a:rPr lang="de-DE" altLang="de-DE" sz="1600" dirty="0" smtClean="0">
                <a:sym typeface="Wingdings" panose="05000000000000000000" pitchFamily="2" charset="2"/>
              </a:rPr>
              <a:t/>
            </a:r>
            <a:br>
              <a:rPr lang="de-DE" altLang="de-DE" sz="1600" dirty="0" smtClean="0">
                <a:sym typeface="Wingdings" panose="05000000000000000000" pitchFamily="2" charset="2"/>
              </a:rPr>
            </a:br>
            <a:r>
              <a:rPr lang="de-DE" altLang="de-DE" sz="1600" dirty="0" smtClean="0">
                <a:sym typeface="Wingdings" panose="05000000000000000000" pitchFamily="2" charset="2"/>
              </a:rPr>
              <a:t>und </a:t>
            </a:r>
            <a:r>
              <a:rPr lang="de-DE" altLang="de-DE" sz="1600" dirty="0">
                <a:sym typeface="Wingdings" panose="05000000000000000000" pitchFamily="2" charset="2"/>
              </a:rPr>
              <a:t>Arbeitnehmern Vorteile durch staatliche Förderung.</a:t>
            </a:r>
            <a:endParaRPr lang="de-DE" altLang="de-DE" sz="1600" dirty="0"/>
          </a:p>
        </p:txBody>
      </p:sp>
      <p:sp>
        <p:nvSpPr>
          <p:cNvPr id="9" name="Textfeld 8"/>
          <p:cNvSpPr txBox="1"/>
          <p:nvPr/>
        </p:nvSpPr>
        <p:spPr>
          <a:xfrm>
            <a:off x="372176" y="1540282"/>
            <a:ext cx="527007" cy="830997"/>
          </a:xfrm>
          <a:prstGeom prst="rect">
            <a:avLst/>
          </a:prstGeom>
          <a:noFill/>
        </p:spPr>
        <p:txBody>
          <a:bodyPr wrap="none" rtlCol="0">
            <a:spAutoFit/>
          </a:bodyPr>
          <a:lstStyle/>
          <a:p>
            <a:r>
              <a:rPr lang="de-DE" sz="4800" b="1" dirty="0">
                <a:solidFill>
                  <a:srgbClr val="137C9B"/>
                </a:solidFill>
              </a:rPr>
              <a:t>§</a:t>
            </a:r>
          </a:p>
        </p:txBody>
      </p:sp>
      <p:sp>
        <p:nvSpPr>
          <p:cNvPr id="10" name="Textfeld 9"/>
          <p:cNvSpPr txBox="1"/>
          <p:nvPr/>
        </p:nvSpPr>
        <p:spPr>
          <a:xfrm>
            <a:off x="6310750" y="1459669"/>
            <a:ext cx="678391" cy="1107996"/>
          </a:xfrm>
          <a:prstGeom prst="rect">
            <a:avLst/>
          </a:prstGeom>
          <a:noFill/>
        </p:spPr>
        <p:txBody>
          <a:bodyPr wrap="none" rtlCol="0">
            <a:spAutoFit/>
          </a:bodyPr>
          <a:lstStyle/>
          <a:p>
            <a:r>
              <a:rPr lang="de-DE" sz="6600" b="1" dirty="0">
                <a:solidFill>
                  <a:srgbClr val="137C9B"/>
                </a:solidFill>
              </a:rPr>
              <a:t>+</a:t>
            </a:r>
          </a:p>
        </p:txBody>
      </p:sp>
      <p:sp>
        <p:nvSpPr>
          <p:cNvPr id="11" name="Textplatzhalter 4"/>
          <p:cNvSpPr txBox="1">
            <a:spLocks/>
          </p:cNvSpPr>
          <p:nvPr/>
        </p:nvSpPr>
        <p:spPr>
          <a:xfrm>
            <a:off x="455741" y="5566918"/>
            <a:ext cx="11182540" cy="622300"/>
          </a:xfrm>
          <a:prstGeom prst="rect">
            <a:avLst/>
          </a:prstGeom>
        </p:spPr>
        <p:txBody>
          <a:bodyPr lIns="0" tIns="0" rIns="0" bIns="72000" anchor="ctr">
            <a:noAutofit/>
          </a:bodyPr>
          <a:lstStyle>
            <a:lvl1pPr marL="0" indent="0" algn="l" defTabSz="457200" rtl="0" eaLnBrk="0" fontAlgn="base" hangingPunct="0">
              <a:spcBef>
                <a:spcPts val="0"/>
              </a:spcBef>
              <a:spcAft>
                <a:spcPts val="1200"/>
              </a:spcAft>
              <a:defRPr lang="de-DE" sz="1700" b="0" kern="1200" dirty="0">
                <a:solidFill>
                  <a:schemeClr val="accent6"/>
                </a:solidFill>
                <a:latin typeface="+mn-lt"/>
                <a:ea typeface="+mn-ea"/>
                <a:cs typeface="+mn-cs"/>
              </a:defRPr>
            </a:lvl1pPr>
            <a:lvl2pPr marL="269875" indent="-269875" algn="l" defTabSz="457200" rtl="0" eaLnBrk="0" fontAlgn="base" hangingPunct="0">
              <a:spcBef>
                <a:spcPts val="600"/>
              </a:spcBef>
              <a:spcAft>
                <a:spcPts val="600"/>
              </a:spcAft>
              <a:buClr>
                <a:schemeClr val="tx2"/>
              </a:buClr>
              <a:buSzPct val="100000"/>
              <a:buFont typeface="Arial" panose="020B0604020202020204" pitchFamily="34" charset="0"/>
              <a:buChar char="●"/>
              <a:defRPr lang="de-DE" altLang="de-DE" sz="1700" kern="1200" dirty="0" smtClean="0">
                <a:solidFill>
                  <a:schemeClr val="tx1"/>
                </a:solidFill>
                <a:latin typeface="+mn-lt"/>
                <a:ea typeface="+mn-ea"/>
                <a:cs typeface="+mn-cs"/>
              </a:defRPr>
            </a:lvl2pPr>
            <a:lvl3pPr marL="625475" indent="-269875" algn="l" defTabSz="457200" rtl="0" eaLnBrk="0" fontAlgn="base" hangingPunct="0">
              <a:spcBef>
                <a:spcPts val="600"/>
              </a:spcBef>
              <a:spcAft>
                <a:spcPts val="600"/>
              </a:spcAft>
              <a:buClr>
                <a:schemeClr val="tx2"/>
              </a:buClr>
              <a:buSzPct val="100000"/>
              <a:buFont typeface="Arial" panose="020B0604020202020204" pitchFamily="34" charset="0"/>
              <a:buChar char="●"/>
              <a:defRPr lang="de-DE" sz="1700" kern="1200" dirty="0">
                <a:solidFill>
                  <a:schemeClr val="tx1"/>
                </a:solidFill>
                <a:latin typeface="+mn-lt"/>
                <a:ea typeface="+mn-ea"/>
                <a:cs typeface="+mn-cs"/>
              </a:defRPr>
            </a:lvl3pPr>
            <a:lvl4pPr marL="1076325" indent="-269875" algn="l" defTabSz="457200" rtl="0" eaLnBrk="0" fontAlgn="base" hangingPunct="0">
              <a:spcBef>
                <a:spcPts val="600"/>
              </a:spcBef>
              <a:spcAft>
                <a:spcPts val="600"/>
              </a:spcAft>
              <a:buClr>
                <a:schemeClr val="tx2"/>
              </a:buClr>
              <a:buSzPct val="100000"/>
              <a:buFont typeface="Arial" panose="020B0604020202020204" pitchFamily="34" charset="0"/>
              <a:buChar char="●"/>
              <a:defRPr lang="de-DE" sz="1700" kern="1200" dirty="0">
                <a:solidFill>
                  <a:schemeClr val="tx1"/>
                </a:solidFill>
                <a:latin typeface="+mn-lt"/>
                <a:ea typeface="+mn-ea"/>
                <a:cs typeface="+mn-cs"/>
              </a:defRPr>
            </a:lvl4pPr>
            <a:lvl5pPr marL="269875" indent="-269875" algn="l" defTabSz="457200" rtl="0" eaLnBrk="0" fontAlgn="base" hangingPunct="0">
              <a:spcBef>
                <a:spcPts val="0"/>
              </a:spcBef>
              <a:spcAft>
                <a:spcPts val="600"/>
              </a:spcAft>
              <a:buSzPct val="100000"/>
              <a:buBlip>
                <a:blip r:embed="rId2"/>
              </a:buBlip>
              <a:defRPr lang="de-DE" sz="1700" kern="1200" dirty="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0"/>
              </a:spcAft>
            </a:pPr>
            <a:r>
              <a:rPr lang="de-DE" sz="2400" dirty="0">
                <a:solidFill>
                  <a:srgbClr val="137C9B"/>
                </a:solidFill>
              </a:rPr>
              <a:t>Verstehen Sie die bAV als Mehrwert und reduzieren Sie ganz </a:t>
            </a:r>
            <a:r>
              <a:rPr lang="de-DE" sz="2400" dirty="0" smtClean="0">
                <a:solidFill>
                  <a:srgbClr val="137C9B"/>
                </a:solidFill>
              </a:rPr>
              <a:t>nebenbei die </a:t>
            </a:r>
            <a:r>
              <a:rPr lang="de-DE" sz="2400" dirty="0">
                <a:solidFill>
                  <a:srgbClr val="137C9B"/>
                </a:solidFill>
              </a:rPr>
              <a:t>Risiken für sich als Arbeitgeber</a:t>
            </a:r>
            <a:r>
              <a:rPr lang="de-DE" sz="3200" dirty="0">
                <a:solidFill>
                  <a:srgbClr val="137C9B"/>
                </a:solidFill>
              </a:rPr>
              <a:t>.</a:t>
            </a:r>
          </a:p>
        </p:txBody>
      </p:sp>
    </p:spTree>
    <p:extLst>
      <p:ext uri="{BB962C8B-B14F-4D97-AF65-F5344CB8AC3E}">
        <p14:creationId xmlns:p14="http://schemas.microsoft.com/office/powerpoint/2010/main" val="279791295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64</a:t>
            </a:fld>
            <a:endParaRPr lang="de-DE" dirty="0"/>
          </a:p>
        </p:txBody>
      </p:sp>
      <p:sp>
        <p:nvSpPr>
          <p:cNvPr id="9" name="Textplatzhalter 8"/>
          <p:cNvSpPr>
            <a:spLocks noGrp="1"/>
          </p:cNvSpPr>
          <p:nvPr>
            <p:ph type="body" sz="half" idx="2"/>
          </p:nvPr>
        </p:nvSpPr>
        <p:spPr/>
        <p:txBody>
          <a:bodyPr/>
          <a:lstStyle/>
          <a:p>
            <a:pPr marL="285750" lvl="1" indent="-285750">
              <a:lnSpc>
                <a:spcPct val="100000"/>
              </a:lnSpc>
              <a:spcBef>
                <a:spcPts val="600"/>
              </a:spcBef>
              <a:buClr>
                <a:srgbClr val="1D2D4B"/>
              </a:buClr>
              <a:buFont typeface="Wingdings" panose="05000000000000000000" pitchFamily="2" charset="2"/>
              <a:buChar char="§"/>
              <a:defRPr/>
            </a:pPr>
            <a:r>
              <a:rPr lang="de-DE" altLang="de-DE" sz="2000" dirty="0">
                <a:solidFill>
                  <a:srgbClr val="1D2D4B"/>
                </a:solidFill>
              </a:rPr>
              <a:t>Aufgrund des demografischen Wandels herrscht besonders im Mittelstand ein wachsender Fach- und Führungskräftemangel.</a:t>
            </a:r>
          </a:p>
          <a:p>
            <a:pPr marL="285750" lvl="1" indent="-285750">
              <a:lnSpc>
                <a:spcPct val="100000"/>
              </a:lnSpc>
              <a:spcBef>
                <a:spcPts val="600"/>
              </a:spcBef>
              <a:buClr>
                <a:srgbClr val="1D2D4B"/>
              </a:buClr>
              <a:buFont typeface="Wingdings" panose="05000000000000000000" pitchFamily="2" charset="2"/>
              <a:buChar char="§"/>
              <a:defRPr/>
            </a:pPr>
            <a:r>
              <a:rPr lang="de-DE" altLang="de-DE" sz="2000" dirty="0">
                <a:solidFill>
                  <a:srgbClr val="1D2D4B"/>
                </a:solidFill>
              </a:rPr>
              <a:t>Qualifizierte Arbeitskräfte entscheiden sich immer öfter für gut bezahlte Stellen mit einer soliden betrieblichen Altersversorgung.</a:t>
            </a:r>
          </a:p>
          <a:p>
            <a:pPr marL="285750" lvl="1" indent="-285750">
              <a:lnSpc>
                <a:spcPct val="100000"/>
              </a:lnSpc>
              <a:spcBef>
                <a:spcPts val="600"/>
              </a:spcBef>
              <a:buClr>
                <a:srgbClr val="1D2D4B"/>
              </a:buClr>
              <a:buFont typeface="Wingdings" panose="05000000000000000000" pitchFamily="2" charset="2"/>
              <a:buChar char="§"/>
              <a:defRPr/>
            </a:pPr>
            <a:r>
              <a:rPr lang="de-DE" altLang="de-DE" sz="2000" dirty="0">
                <a:solidFill>
                  <a:srgbClr val="1D2D4B"/>
                </a:solidFill>
              </a:rPr>
              <a:t>Die</a:t>
            </a:r>
            <a:r>
              <a:rPr lang="de-DE" sz="2000" dirty="0">
                <a:solidFill>
                  <a:srgbClr val="1D2D4B"/>
                </a:solidFill>
              </a:rPr>
              <a:t> verschiedenen Fördermöglichkeiten stellen Arbeitgebern in KMU einen Baukasten zur Verfügung, der sich für alle Arbeitnehmer eignet:</a:t>
            </a:r>
          </a:p>
          <a:p>
            <a:pPr marL="742950" lvl="3" indent="-285750">
              <a:lnSpc>
                <a:spcPct val="100000"/>
              </a:lnSpc>
              <a:spcBef>
                <a:spcPts val="600"/>
              </a:spcBef>
              <a:buClr>
                <a:srgbClr val="1D2D4B"/>
              </a:buClr>
              <a:buFont typeface="Wingdings" panose="05000000000000000000" pitchFamily="2" charset="2"/>
              <a:buChar char="ü"/>
              <a:defRPr/>
            </a:pPr>
            <a:r>
              <a:rPr lang="de-DE" sz="1800" dirty="0">
                <a:solidFill>
                  <a:srgbClr val="1D2D4B"/>
                </a:solidFill>
              </a:rPr>
              <a:t>Besserverdiener (Gehalt oberhalb der BBG d. gesetzl. RV)</a:t>
            </a:r>
          </a:p>
          <a:p>
            <a:pPr marL="742950" lvl="3" indent="-285750">
              <a:lnSpc>
                <a:spcPct val="100000"/>
              </a:lnSpc>
              <a:spcBef>
                <a:spcPts val="600"/>
              </a:spcBef>
              <a:buClr>
                <a:srgbClr val="1D2D4B"/>
              </a:buClr>
              <a:buFont typeface="Wingdings" panose="05000000000000000000" pitchFamily="2" charset="2"/>
              <a:buChar char="ü"/>
              <a:defRPr/>
            </a:pPr>
            <a:r>
              <a:rPr lang="de-DE" sz="1800" dirty="0">
                <a:solidFill>
                  <a:srgbClr val="1D2D4B"/>
                </a:solidFill>
              </a:rPr>
              <a:t>Normalverdiener (Gehalt bis zur BBG d. gesetzl. RV)</a:t>
            </a:r>
          </a:p>
          <a:p>
            <a:pPr marL="742950" lvl="3" indent="-285750">
              <a:lnSpc>
                <a:spcPct val="100000"/>
              </a:lnSpc>
              <a:spcBef>
                <a:spcPts val="600"/>
              </a:spcBef>
              <a:buClr>
                <a:srgbClr val="1D2D4B"/>
              </a:buClr>
              <a:buFont typeface="Wingdings" panose="05000000000000000000" pitchFamily="2" charset="2"/>
              <a:buChar char="ü"/>
              <a:defRPr/>
            </a:pPr>
            <a:r>
              <a:rPr lang="de-DE" sz="1800" dirty="0">
                <a:solidFill>
                  <a:srgbClr val="1D2D4B"/>
                </a:solidFill>
              </a:rPr>
              <a:t>Niedrigverdiener/Teilzeitkräfte</a:t>
            </a:r>
            <a:endParaRPr lang="de-DE" altLang="de-DE" sz="1800" dirty="0">
              <a:solidFill>
                <a:srgbClr val="1D2D4B"/>
              </a:solidFill>
            </a:endParaRPr>
          </a:p>
        </p:txBody>
      </p:sp>
      <p:sp>
        <p:nvSpPr>
          <p:cNvPr id="5" name="Titel 4"/>
          <p:cNvSpPr>
            <a:spLocks noGrp="1"/>
          </p:cNvSpPr>
          <p:nvPr>
            <p:ph type="title"/>
          </p:nvPr>
        </p:nvSpPr>
        <p:spPr/>
        <p:txBody>
          <a:bodyPr/>
          <a:lstStyle/>
          <a:p>
            <a:r>
              <a:rPr lang="de-DE" dirty="0" smtClean="0"/>
              <a:t>MITARBEITERBINDUNG:</a:t>
            </a:r>
            <a:br>
              <a:rPr lang="de-DE" dirty="0" smtClean="0"/>
            </a:br>
            <a:r>
              <a:rPr lang="de-DE" dirty="0" smtClean="0"/>
              <a:t>DIE </a:t>
            </a:r>
            <a:r>
              <a:rPr lang="de-DE" cap="none" dirty="0"/>
              <a:t>b</a:t>
            </a:r>
            <a:r>
              <a:rPr lang="de-DE" dirty="0"/>
              <a:t>AV </a:t>
            </a:r>
            <a:r>
              <a:rPr lang="de-DE" dirty="0" smtClean="0"/>
              <a:t>IST ARBEITNEHMERS LIEBLING</a:t>
            </a:r>
            <a:endParaRPr lang="de-DE" dirty="0"/>
          </a:p>
        </p:txBody>
      </p:sp>
      <p:sp>
        <p:nvSpPr>
          <p:cNvPr id="6" name="Textplatzhalter 20"/>
          <p:cNvSpPr txBox="1">
            <a:spLocks/>
          </p:cNvSpPr>
          <p:nvPr/>
        </p:nvSpPr>
        <p:spPr>
          <a:xfrm>
            <a:off x="456565" y="5523759"/>
            <a:ext cx="11256011" cy="1078971"/>
          </a:xfrm>
          <a:prstGeom prst="rect">
            <a:avLst/>
          </a:prstGeom>
        </p:spPr>
        <p:txBody>
          <a:bodyPr lIns="0" tIns="0" rIns="0" bIns="0"/>
          <a:lstStyle>
            <a:lvl1pPr marL="342900" indent="-342900" algn="l" rtl="0" eaLnBrk="0" fontAlgn="base" hangingPunct="0">
              <a:spcBef>
                <a:spcPct val="20000"/>
              </a:spcBef>
              <a:spcAft>
                <a:spcPct val="0"/>
              </a:spcAft>
              <a:defRPr sz="2400">
                <a:solidFill>
                  <a:srgbClr val="1D2D4B"/>
                </a:solidFill>
                <a:latin typeface="+mn-lt"/>
                <a:ea typeface="+mn-ea"/>
                <a:cs typeface="ＭＳ Ｐゴシック"/>
              </a:defRPr>
            </a:lvl1pPr>
            <a:lvl2pPr marL="742950" indent="-285750" algn="l" rtl="0" eaLnBrk="0" fontAlgn="base" hangingPunct="0">
              <a:spcBef>
                <a:spcPct val="20000"/>
              </a:spcBef>
              <a:spcAft>
                <a:spcPct val="0"/>
              </a:spcAft>
              <a:buFont typeface="Wingdings" pitchFamily="2" charset="2"/>
              <a:buChar char="§"/>
              <a:defRPr sz="2200">
                <a:solidFill>
                  <a:srgbClr val="1D2D4B"/>
                </a:solidFill>
                <a:latin typeface="+mn-lt"/>
                <a:ea typeface="+mn-ea"/>
                <a:cs typeface="ＭＳ Ｐゴシック"/>
              </a:defRPr>
            </a:lvl2pPr>
            <a:lvl3pPr marL="1143000" indent="-228600" algn="l" rtl="0" eaLnBrk="0" fontAlgn="base" hangingPunct="0">
              <a:spcBef>
                <a:spcPct val="20000"/>
              </a:spcBef>
              <a:spcAft>
                <a:spcPct val="0"/>
              </a:spcAft>
              <a:buFont typeface="Wingdings" pitchFamily="2" charset="2"/>
              <a:buChar char="§"/>
              <a:defRPr sz="2000">
                <a:solidFill>
                  <a:srgbClr val="1D2D4B"/>
                </a:solidFill>
                <a:latin typeface="+mn-lt"/>
                <a:ea typeface="+mn-ea"/>
                <a:cs typeface="ＭＳ Ｐゴシック"/>
              </a:defRPr>
            </a:lvl3pPr>
            <a:lvl4pPr marL="1600200" indent="-228600" algn="l" rtl="0" eaLnBrk="0" fontAlgn="base" hangingPunct="0">
              <a:spcBef>
                <a:spcPct val="20000"/>
              </a:spcBef>
              <a:spcAft>
                <a:spcPct val="0"/>
              </a:spcAft>
              <a:buFont typeface="Wingdings" pitchFamily="2" charset="2"/>
              <a:buChar char="§"/>
              <a:defRPr>
                <a:solidFill>
                  <a:srgbClr val="1D2D4B"/>
                </a:solidFill>
                <a:latin typeface="+mn-lt"/>
                <a:ea typeface="+mn-ea"/>
                <a:cs typeface="ＭＳ Ｐゴシック"/>
              </a:defRPr>
            </a:lvl4pPr>
            <a:lvl5pPr marL="2057400" indent="-228600" algn="l" rtl="0" eaLnBrk="0" fontAlgn="base" hangingPunct="0">
              <a:spcBef>
                <a:spcPct val="20000"/>
              </a:spcBef>
              <a:spcAft>
                <a:spcPct val="0"/>
              </a:spcAft>
              <a:buFont typeface="Wingdings" pitchFamily="2" charset="2"/>
              <a:buChar char="§"/>
              <a:defRPr sz="1600">
                <a:solidFill>
                  <a:srgbClr val="1D2D4B"/>
                </a:solidFill>
                <a:latin typeface="+mn-lt"/>
                <a:ea typeface="+mn-ea"/>
                <a:cs typeface="ＭＳ Ｐゴシック"/>
              </a:defRPr>
            </a:lvl5pPr>
            <a:lvl6pPr marL="2514600" indent="-228600" algn="l" rtl="0" fontAlgn="base">
              <a:spcBef>
                <a:spcPct val="20000"/>
              </a:spcBef>
              <a:spcAft>
                <a:spcPct val="0"/>
              </a:spcAft>
              <a:buFont typeface="Wingdings" pitchFamily="2" charset="2"/>
              <a:buChar char="§"/>
              <a:defRPr sz="1600">
                <a:solidFill>
                  <a:srgbClr val="1D2D4B"/>
                </a:solidFill>
                <a:latin typeface="+mn-lt"/>
                <a:ea typeface="+mn-ea"/>
              </a:defRPr>
            </a:lvl6pPr>
            <a:lvl7pPr marL="2971800" indent="-228600" algn="l" rtl="0" fontAlgn="base">
              <a:spcBef>
                <a:spcPct val="20000"/>
              </a:spcBef>
              <a:spcAft>
                <a:spcPct val="0"/>
              </a:spcAft>
              <a:buFont typeface="Wingdings" pitchFamily="2" charset="2"/>
              <a:buChar char="§"/>
              <a:defRPr sz="1600">
                <a:solidFill>
                  <a:srgbClr val="1D2D4B"/>
                </a:solidFill>
                <a:latin typeface="+mn-lt"/>
                <a:ea typeface="+mn-ea"/>
              </a:defRPr>
            </a:lvl7pPr>
            <a:lvl8pPr marL="3429000" indent="-228600" algn="l" rtl="0" fontAlgn="base">
              <a:spcBef>
                <a:spcPct val="20000"/>
              </a:spcBef>
              <a:spcAft>
                <a:spcPct val="0"/>
              </a:spcAft>
              <a:buFont typeface="Wingdings" pitchFamily="2" charset="2"/>
              <a:buChar char="§"/>
              <a:defRPr sz="1600">
                <a:solidFill>
                  <a:srgbClr val="1D2D4B"/>
                </a:solidFill>
                <a:latin typeface="+mn-lt"/>
                <a:ea typeface="+mn-ea"/>
              </a:defRPr>
            </a:lvl8pPr>
            <a:lvl9pPr marL="3886200" indent="-228600" algn="l" rtl="0" fontAlgn="base">
              <a:spcBef>
                <a:spcPct val="20000"/>
              </a:spcBef>
              <a:spcAft>
                <a:spcPct val="0"/>
              </a:spcAft>
              <a:buFont typeface="Wingdings" pitchFamily="2" charset="2"/>
              <a:buChar char="§"/>
              <a:defRPr sz="1600">
                <a:solidFill>
                  <a:srgbClr val="1D2D4B"/>
                </a:solidFill>
                <a:latin typeface="+mn-lt"/>
                <a:ea typeface="+mn-ea"/>
              </a:defRPr>
            </a:lvl9pPr>
          </a:lstStyle>
          <a:p>
            <a:pPr marL="0" indent="0" defTabSz="457200">
              <a:spcBef>
                <a:spcPts val="0"/>
              </a:spcBef>
              <a:spcAft>
                <a:spcPts val="0"/>
              </a:spcAft>
            </a:pPr>
            <a:r>
              <a:rPr lang="de-DE" dirty="0">
                <a:solidFill>
                  <a:srgbClr val="137C9B"/>
                </a:solidFill>
                <a:cs typeface="+mn-cs"/>
              </a:rPr>
              <a:t>Mit einem einfachen Zugang zur bAV leisten Sie mit geringem </a:t>
            </a:r>
            <a:r>
              <a:rPr lang="de-DE" dirty="0" smtClean="0">
                <a:solidFill>
                  <a:srgbClr val="137C9B"/>
                </a:solidFill>
                <a:cs typeface="+mn-cs"/>
              </a:rPr>
              <a:t>Aufwand einen </a:t>
            </a:r>
            <a:r>
              <a:rPr lang="de-DE" dirty="0">
                <a:solidFill>
                  <a:srgbClr val="137C9B"/>
                </a:solidFill>
                <a:cs typeface="+mn-cs"/>
              </a:rPr>
              <a:t>wertvollen Beitrag zur Mitarbeiterfindung und -bindung</a:t>
            </a:r>
            <a:r>
              <a:rPr lang="de-DE" dirty="0" smtClean="0">
                <a:solidFill>
                  <a:srgbClr val="137C9B"/>
                </a:solidFill>
                <a:cs typeface="+mn-cs"/>
              </a:rPr>
              <a:t>.</a:t>
            </a:r>
            <a:endParaRPr lang="de-DE" kern="0" dirty="0">
              <a:solidFill>
                <a:schemeClr val="accent1"/>
              </a:solidFill>
            </a:endParaRPr>
          </a:p>
        </p:txBody>
      </p:sp>
    </p:spTree>
    <p:extLst>
      <p:ext uri="{BB962C8B-B14F-4D97-AF65-F5344CB8AC3E}">
        <p14:creationId xmlns:p14="http://schemas.microsoft.com/office/powerpoint/2010/main" val="399568156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p:cNvPicPr>
            <a:picLocks noChangeAspect="1"/>
          </p:cNvPicPr>
          <p:nvPr/>
        </p:nvPicPr>
        <p:blipFill rotWithShape="1">
          <a:blip r:embed="rId2">
            <a:extLst>
              <a:ext uri="{28A0092B-C50C-407E-A947-70E740481C1C}">
                <a14:useLocalDpi xmlns:a14="http://schemas.microsoft.com/office/drawing/2010/main" val="0"/>
              </a:ext>
            </a:extLst>
          </a:blip>
          <a:srcRect t="10608" b="22671"/>
          <a:stretch/>
        </p:blipFill>
        <p:spPr>
          <a:xfrm>
            <a:off x="0" y="1480140"/>
            <a:ext cx="12192000" cy="5377860"/>
          </a:xfrm>
          <a:prstGeom prst="rect">
            <a:avLst/>
          </a:prstGeom>
        </p:spPr>
      </p:pic>
      <p:sp>
        <p:nvSpPr>
          <p:cNvPr id="2" name="Foliennummernplatzhalter 1"/>
          <p:cNvSpPr>
            <a:spLocks noGrp="1"/>
          </p:cNvSpPr>
          <p:nvPr>
            <p:ph type="sldNum" sz="quarter" idx="4"/>
          </p:nvPr>
        </p:nvSpPr>
        <p:spPr/>
        <p:txBody>
          <a:bodyPr/>
          <a:lstStyle/>
          <a:p>
            <a:fld id="{EA952CFE-AF4B-4BE9-B2E2-E1420D3F9B32}" type="slidenum">
              <a:rPr lang="de-DE" smtClean="0"/>
              <a:pPr/>
              <a:t>65</a:t>
            </a:fld>
            <a:endParaRPr lang="de-DE" dirty="0"/>
          </a:p>
        </p:txBody>
      </p:sp>
      <p:sp>
        <p:nvSpPr>
          <p:cNvPr id="6" name="Titel 5"/>
          <p:cNvSpPr>
            <a:spLocks noGrp="1"/>
          </p:cNvSpPr>
          <p:nvPr>
            <p:ph type="title"/>
          </p:nvPr>
        </p:nvSpPr>
        <p:spPr/>
        <p:txBody>
          <a:bodyPr/>
          <a:lstStyle/>
          <a:p>
            <a:r>
              <a:rPr lang="de-DE" cap="none" dirty="0"/>
              <a:t>b</a:t>
            </a:r>
            <a:r>
              <a:rPr lang="de-DE" dirty="0"/>
              <a:t>AV</a:t>
            </a:r>
            <a:r>
              <a:rPr lang="de-DE" altLang="de-DE" dirty="0" smtClean="0"/>
              <a:t> – INSTRUMENT IM PERSONALMANAGEMENT</a:t>
            </a:r>
            <a:endParaRPr lang="de-DE" dirty="0"/>
          </a:p>
        </p:txBody>
      </p:sp>
    </p:spTree>
    <p:extLst>
      <p:ext uri="{BB962C8B-B14F-4D97-AF65-F5344CB8AC3E}">
        <p14:creationId xmlns:p14="http://schemas.microsoft.com/office/powerpoint/2010/main" val="394315452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66</a:t>
            </a:fld>
            <a:endParaRPr lang="de-DE" dirty="0"/>
          </a:p>
        </p:txBody>
      </p:sp>
      <p:sp>
        <p:nvSpPr>
          <p:cNvPr id="4" name="Titel 3"/>
          <p:cNvSpPr>
            <a:spLocks noGrp="1"/>
          </p:cNvSpPr>
          <p:nvPr>
            <p:ph type="title"/>
          </p:nvPr>
        </p:nvSpPr>
        <p:spPr/>
        <p:txBody>
          <a:bodyPr/>
          <a:lstStyle/>
          <a:p>
            <a:r>
              <a:rPr lang="de-DE" cap="none" dirty="0" smtClean="0"/>
              <a:t>b</a:t>
            </a:r>
            <a:r>
              <a:rPr lang="de-DE" dirty="0" smtClean="0"/>
              <a:t>AV</a:t>
            </a:r>
            <a:r>
              <a:rPr lang="de-DE" dirty="0"/>
              <a:t>: </a:t>
            </a:r>
            <a:r>
              <a:rPr lang="de-DE" dirty="0" smtClean="0"/>
              <a:t>AUSZUG EINIGER KONZEPTE UND DEREN WIRKUNG</a:t>
            </a:r>
            <a:endParaRPr lang="de-DE" dirty="0"/>
          </a:p>
        </p:txBody>
      </p:sp>
      <p:graphicFrame>
        <p:nvGraphicFramePr>
          <p:cNvPr id="7" name="Tabelle 6"/>
          <p:cNvGraphicFramePr>
            <a:graphicFrameLocks noGrp="1"/>
          </p:cNvGraphicFramePr>
          <p:nvPr>
            <p:extLst/>
          </p:nvPr>
        </p:nvGraphicFramePr>
        <p:xfrm>
          <a:off x="479423" y="2060575"/>
          <a:ext cx="10656662" cy="3977640"/>
        </p:xfrm>
        <a:graphic>
          <a:graphicData uri="http://schemas.openxmlformats.org/drawingml/2006/table">
            <a:tbl>
              <a:tblPr firstRow="1" bandRow="1">
                <a:tableStyleId>{5C22544A-7EE6-4342-B048-85BDC9FD1C3A}</a:tableStyleId>
              </a:tblPr>
              <a:tblGrid>
                <a:gridCol w="5328331"/>
                <a:gridCol w="5328331"/>
              </a:tblGrid>
              <a:tr h="5479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b="0" dirty="0" smtClean="0">
                          <a:solidFill>
                            <a:srgbClr val="1D2D4B"/>
                          </a:solidFill>
                        </a:rPr>
                        <a:t>Optierung der vermögenswirksamen Leistungen</a:t>
                      </a:r>
                      <a:endParaRPr lang="de-DE" sz="1500" dirty="0">
                        <a:solidFill>
                          <a:srgbClr val="1D2D4B"/>
                        </a:solidFill>
                      </a:endParaRPr>
                    </a:p>
                  </a:txBody>
                  <a:tcPr anchor="ctr">
                    <a:solidFill>
                      <a:srgbClr val="EDEDE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b="0" dirty="0" smtClean="0">
                          <a:solidFill>
                            <a:srgbClr val="1D2D4B"/>
                          </a:solidFill>
                        </a:rPr>
                        <a:t>Aufwandsneutrale Erhöhung des Anlagebetrages für die Mitarbeiter</a:t>
                      </a:r>
                      <a:endParaRPr lang="de-DE" sz="1500" dirty="0">
                        <a:solidFill>
                          <a:srgbClr val="1D2D4B"/>
                        </a:solidFill>
                      </a:endParaRPr>
                    </a:p>
                  </a:txBody>
                  <a:tcPr anchor="ctr">
                    <a:solidFill>
                      <a:srgbClr val="EDEDED"/>
                    </a:solidFill>
                  </a:tcPr>
                </a:tc>
              </a:tr>
              <a:tr h="5434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b="0" dirty="0" err="1" smtClean="0">
                          <a:solidFill>
                            <a:srgbClr val="1D2D4B"/>
                          </a:solidFill>
                        </a:rPr>
                        <a:t>Opting</a:t>
                      </a:r>
                      <a:r>
                        <a:rPr lang="de-DE" sz="1500" b="0" dirty="0" smtClean="0">
                          <a:solidFill>
                            <a:srgbClr val="1D2D4B"/>
                          </a:solidFill>
                        </a:rPr>
                        <a:t>-out/Mischfinanzierung</a:t>
                      </a:r>
                      <a:endParaRPr lang="de-DE" sz="1500" dirty="0">
                        <a:solidFill>
                          <a:srgbClr val="1D2D4B"/>
                        </a:solidFill>
                      </a:endParaRPr>
                    </a:p>
                  </a:txBody>
                  <a:tcPr anchor="ctr">
                    <a:solidFill>
                      <a:schemeClr val="accent3">
                        <a:lumMod val="40000"/>
                        <a:lumOff val="60000"/>
                      </a:schemeClr>
                    </a:solidFill>
                  </a:tcPr>
                </a:tc>
                <a:tc>
                  <a:txBody>
                    <a:bodyPr/>
                    <a:lstStyle/>
                    <a:p>
                      <a:r>
                        <a:rPr lang="de-DE" sz="1500" b="0" dirty="0" smtClean="0">
                          <a:solidFill>
                            <a:srgbClr val="1D2D4B"/>
                          </a:solidFill>
                        </a:rPr>
                        <a:t>Wirkungsverbesserung</a:t>
                      </a:r>
                    </a:p>
                    <a:p>
                      <a:r>
                        <a:rPr lang="de-DE" sz="1500" b="0" dirty="0" smtClean="0">
                          <a:solidFill>
                            <a:srgbClr val="1D2D4B"/>
                          </a:solidFill>
                        </a:rPr>
                        <a:t>Erhöhung der Teilnahmequote im Unternehmen</a:t>
                      </a:r>
                      <a:endParaRPr lang="de-DE" sz="1500" dirty="0">
                        <a:solidFill>
                          <a:srgbClr val="1D2D4B"/>
                        </a:solidFill>
                      </a:endParaRPr>
                    </a:p>
                  </a:txBody>
                  <a:tcPr anchor="ctr">
                    <a:solidFill>
                      <a:schemeClr val="accent3">
                        <a:lumMod val="40000"/>
                        <a:lumOff val="60000"/>
                      </a:schemeClr>
                    </a:solidFill>
                  </a:tcPr>
                </a:tc>
              </a:tr>
              <a:tr h="7699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b="0" dirty="0" smtClean="0">
                          <a:solidFill>
                            <a:srgbClr val="1D2D4B"/>
                          </a:solidFill>
                        </a:rPr>
                        <a:t>Gehaltserhöhungsoptierung</a:t>
                      </a:r>
                      <a:endParaRPr lang="de-DE" sz="1500" dirty="0">
                        <a:solidFill>
                          <a:srgbClr val="1D2D4B"/>
                        </a:solidFill>
                      </a:endParaRPr>
                    </a:p>
                  </a:txBody>
                  <a:tcPr anchor="ctr">
                    <a:solidFill>
                      <a:srgbClr val="EDEDE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b="0" dirty="0" smtClean="0">
                          <a:solidFill>
                            <a:srgbClr val="1D2D4B"/>
                          </a:solidFill>
                        </a:rPr>
                        <a:t>Dauerhafte Sozialversicherungs- und Lohnnebenkostenersparnisse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500" b="0" dirty="0" smtClean="0">
                          <a:solidFill>
                            <a:srgbClr val="1D2D4B"/>
                          </a:solidFill>
                        </a:rPr>
                        <a:t>Mitarbeiterbindungsinstrument mit </a:t>
                      </a:r>
                      <a:r>
                        <a:rPr lang="de-DE" sz="1500" b="0" dirty="0" err="1" smtClean="0">
                          <a:solidFill>
                            <a:srgbClr val="1D2D4B"/>
                          </a:solidFill>
                        </a:rPr>
                        <a:t>Erdienungsfristen</a:t>
                      </a:r>
                      <a:endParaRPr lang="de-DE" sz="1500" dirty="0">
                        <a:solidFill>
                          <a:srgbClr val="1D2D4B"/>
                        </a:solidFill>
                      </a:endParaRPr>
                    </a:p>
                  </a:txBody>
                  <a:tcPr anchor="ctr">
                    <a:solidFill>
                      <a:srgbClr val="EDEDED"/>
                    </a:solidFill>
                  </a:tcPr>
                </a:tc>
              </a:tr>
              <a:tr h="5434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b="0" dirty="0" smtClean="0">
                          <a:solidFill>
                            <a:srgbClr val="1D2D4B"/>
                          </a:solidFill>
                        </a:rPr>
                        <a:t>Anbieter-/Durchführungswechsel</a:t>
                      </a:r>
                      <a:endParaRPr lang="de-DE" sz="1500" dirty="0">
                        <a:solidFill>
                          <a:srgbClr val="1D2D4B"/>
                        </a:solidFill>
                      </a:endParaRPr>
                    </a:p>
                  </a:txBody>
                  <a:tcPr anchor="ctr">
                    <a:solidFill>
                      <a:schemeClr val="accent3">
                        <a:lumMod val="40000"/>
                        <a:lumOff val="60000"/>
                      </a:schemeClr>
                    </a:solidFill>
                  </a:tcPr>
                </a:tc>
                <a:tc>
                  <a:txBody>
                    <a:bodyPr/>
                    <a:lstStyle/>
                    <a:p>
                      <a:r>
                        <a:rPr lang="de-DE" sz="1500" b="0" dirty="0" smtClean="0">
                          <a:solidFill>
                            <a:srgbClr val="1D2D4B"/>
                          </a:solidFill>
                        </a:rPr>
                        <a:t>Reduzierung von Verwaltungsaufwendungen </a:t>
                      </a:r>
                    </a:p>
                    <a:p>
                      <a:r>
                        <a:rPr lang="de-DE" sz="1500" b="0" dirty="0" smtClean="0">
                          <a:solidFill>
                            <a:srgbClr val="1D2D4B"/>
                          </a:solidFill>
                        </a:rPr>
                        <a:t>Kollektive Leistungserhöhung </a:t>
                      </a:r>
                      <a:r>
                        <a:rPr lang="de-DE" sz="1500" b="0" dirty="0" err="1" smtClean="0">
                          <a:solidFill>
                            <a:srgbClr val="1D2D4B"/>
                          </a:solidFill>
                        </a:rPr>
                        <a:t>Enthaftung</a:t>
                      </a:r>
                      <a:endParaRPr lang="de-DE" sz="1500" dirty="0">
                        <a:solidFill>
                          <a:srgbClr val="1D2D4B"/>
                        </a:solidFill>
                      </a:endParaRPr>
                    </a:p>
                  </a:txBody>
                  <a:tcPr anchor="ctr">
                    <a:solidFill>
                      <a:schemeClr val="accent3">
                        <a:lumMod val="40000"/>
                        <a:lumOff val="60000"/>
                      </a:schemeClr>
                    </a:solidFill>
                  </a:tcPr>
                </a:tc>
              </a:tr>
              <a:tr h="9963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b="0" dirty="0" smtClean="0">
                          <a:solidFill>
                            <a:srgbClr val="1D2D4B"/>
                          </a:solidFill>
                        </a:rPr>
                        <a:t>Kollektivvertragsgestaltung/Deckungskapitalübertragung</a:t>
                      </a:r>
                      <a:endParaRPr lang="de-DE" sz="1500" dirty="0">
                        <a:solidFill>
                          <a:srgbClr val="1D2D4B"/>
                        </a:solidFill>
                      </a:endParaRPr>
                    </a:p>
                  </a:txBody>
                  <a:tcPr anchor="ctr">
                    <a:solidFill>
                      <a:srgbClr val="EDEDED"/>
                    </a:solidFill>
                  </a:tcPr>
                </a:tc>
                <a:tc>
                  <a:txBody>
                    <a:bodyPr/>
                    <a:lstStyle/>
                    <a:p>
                      <a:r>
                        <a:rPr lang="de-DE" sz="1500" b="0" dirty="0" smtClean="0">
                          <a:solidFill>
                            <a:srgbClr val="1D2D4B"/>
                          </a:solidFill>
                        </a:rPr>
                        <a:t>Leistungsverbesserungen</a:t>
                      </a:r>
                    </a:p>
                    <a:p>
                      <a:r>
                        <a:rPr lang="de-DE" sz="1500" b="0" dirty="0" smtClean="0">
                          <a:solidFill>
                            <a:srgbClr val="1D2D4B"/>
                          </a:solidFill>
                        </a:rPr>
                        <a:t>Erhöhung der Teilnahmequote im Unternehmen</a:t>
                      </a:r>
                    </a:p>
                    <a:p>
                      <a:r>
                        <a:rPr lang="de-DE" sz="1500" b="0" dirty="0" smtClean="0">
                          <a:solidFill>
                            <a:srgbClr val="1D2D4B"/>
                          </a:solidFill>
                        </a:rPr>
                        <a:t>Reduzierung des Verwaltungsaufwands</a:t>
                      </a:r>
                    </a:p>
                    <a:p>
                      <a:r>
                        <a:rPr lang="de-DE" sz="1500" b="0" dirty="0" smtClean="0">
                          <a:solidFill>
                            <a:srgbClr val="1D2D4B"/>
                          </a:solidFill>
                        </a:rPr>
                        <a:t>Haftungsbefreiung</a:t>
                      </a:r>
                      <a:endParaRPr lang="de-DE" sz="1500" dirty="0">
                        <a:solidFill>
                          <a:srgbClr val="1D2D4B"/>
                        </a:solidFill>
                      </a:endParaRPr>
                    </a:p>
                  </a:txBody>
                  <a:tcPr anchor="ctr">
                    <a:solidFill>
                      <a:srgbClr val="EDEDED"/>
                    </a:solidFill>
                  </a:tcPr>
                </a:tc>
              </a:tr>
              <a:tr h="5434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b="0" dirty="0" smtClean="0">
                          <a:solidFill>
                            <a:srgbClr val="1D2D4B"/>
                          </a:solidFill>
                        </a:rPr>
                        <a:t>Betrieblicher Berufsunfähigkeitsschutz</a:t>
                      </a:r>
                      <a:endParaRPr lang="de-DE" sz="1500" dirty="0">
                        <a:solidFill>
                          <a:srgbClr val="1D2D4B"/>
                        </a:solidFill>
                      </a:endParaRPr>
                    </a:p>
                  </a:txBody>
                  <a:tcPr anchor="ctr">
                    <a:solidFill>
                      <a:schemeClr val="accent3">
                        <a:lumMod val="40000"/>
                        <a:lumOff val="60000"/>
                      </a:schemeClr>
                    </a:solidFill>
                  </a:tcPr>
                </a:tc>
                <a:tc>
                  <a:txBody>
                    <a:bodyPr/>
                    <a:lstStyle/>
                    <a:p>
                      <a:r>
                        <a:rPr lang="de-DE" sz="1500" b="0" dirty="0" smtClean="0">
                          <a:solidFill>
                            <a:srgbClr val="1D2D4B"/>
                          </a:solidFill>
                        </a:rPr>
                        <a:t>Nettobeitragsvorteile</a:t>
                      </a:r>
                    </a:p>
                    <a:p>
                      <a:r>
                        <a:rPr lang="de-DE" sz="1500" b="0" dirty="0" smtClean="0">
                          <a:solidFill>
                            <a:srgbClr val="1D2D4B"/>
                          </a:solidFill>
                        </a:rPr>
                        <a:t>Vereinfachte Risikoprüfung</a:t>
                      </a:r>
                      <a:endParaRPr lang="de-DE" sz="1500" dirty="0">
                        <a:solidFill>
                          <a:srgbClr val="1D2D4B"/>
                        </a:solidFill>
                      </a:endParaRPr>
                    </a:p>
                  </a:txBody>
                  <a:tcPr anchor="ctr">
                    <a:solidFill>
                      <a:schemeClr val="accent3">
                        <a:lumMod val="40000"/>
                        <a:lumOff val="60000"/>
                      </a:schemeClr>
                    </a:solidFill>
                  </a:tcPr>
                </a:tc>
              </a:tr>
            </a:tbl>
          </a:graphicData>
        </a:graphic>
      </p:graphicFrame>
    </p:spTree>
    <p:extLst>
      <p:ext uri="{BB962C8B-B14F-4D97-AF65-F5344CB8AC3E}">
        <p14:creationId xmlns:p14="http://schemas.microsoft.com/office/powerpoint/2010/main" val="49664489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67</a:t>
            </a:fld>
            <a:endParaRPr lang="de-DE" dirty="0"/>
          </a:p>
        </p:txBody>
      </p:sp>
      <p:sp>
        <p:nvSpPr>
          <p:cNvPr id="4" name="Titel 3"/>
          <p:cNvSpPr>
            <a:spLocks noGrp="1"/>
          </p:cNvSpPr>
          <p:nvPr>
            <p:ph type="title"/>
          </p:nvPr>
        </p:nvSpPr>
        <p:spPr/>
        <p:txBody>
          <a:bodyPr/>
          <a:lstStyle/>
          <a:p>
            <a:r>
              <a:rPr lang="de-DE" cap="none" dirty="0" smtClean="0"/>
              <a:t>b</a:t>
            </a:r>
            <a:r>
              <a:rPr lang="de-DE" dirty="0" smtClean="0"/>
              <a:t>AV</a:t>
            </a:r>
            <a:r>
              <a:rPr lang="de-DE" dirty="0"/>
              <a:t>: </a:t>
            </a:r>
            <a:r>
              <a:rPr lang="de-DE" dirty="0" smtClean="0"/>
              <a:t>AUSZUG EINIGER KONZEPTE UND DEREN WIRKUNG</a:t>
            </a:r>
            <a:endParaRPr lang="de-DE" dirty="0"/>
          </a:p>
        </p:txBody>
      </p:sp>
      <p:graphicFrame>
        <p:nvGraphicFramePr>
          <p:cNvPr id="7" name="Tabelle 6"/>
          <p:cNvGraphicFramePr>
            <a:graphicFrameLocks noGrp="1"/>
          </p:cNvGraphicFramePr>
          <p:nvPr>
            <p:extLst/>
          </p:nvPr>
        </p:nvGraphicFramePr>
        <p:xfrm>
          <a:off x="479425" y="2060575"/>
          <a:ext cx="10652580" cy="3657600"/>
        </p:xfrm>
        <a:graphic>
          <a:graphicData uri="http://schemas.openxmlformats.org/drawingml/2006/table">
            <a:tbl>
              <a:tblPr firstRow="1" bandRow="1">
                <a:tableStyleId>{5C22544A-7EE6-4342-B048-85BDC9FD1C3A}</a:tableStyleId>
              </a:tblPr>
              <a:tblGrid>
                <a:gridCol w="5326290"/>
                <a:gridCol w="5326290"/>
              </a:tblGrid>
              <a:tr h="7765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b="0" dirty="0" smtClean="0">
                          <a:solidFill>
                            <a:srgbClr val="1D2D4B"/>
                          </a:solidFill>
                        </a:rPr>
                        <a:t>Gesonderter Durchführungsweg für Führungs- und Fachkräfte</a:t>
                      </a:r>
                      <a:endParaRPr lang="de-DE" sz="1500" dirty="0">
                        <a:solidFill>
                          <a:srgbClr val="1D2D4B"/>
                        </a:solidFill>
                      </a:endParaRPr>
                    </a:p>
                  </a:txBody>
                  <a:tcPr anchor="ctr">
                    <a:solidFill>
                      <a:schemeClr val="accent3">
                        <a:lumMod val="40000"/>
                        <a:lumOff val="60000"/>
                      </a:schemeClr>
                    </a:solidFill>
                  </a:tcPr>
                </a:tc>
                <a:tc>
                  <a:txBody>
                    <a:bodyPr/>
                    <a:lstStyle/>
                    <a:p>
                      <a:r>
                        <a:rPr lang="de-DE" sz="1500" b="0" dirty="0" smtClean="0">
                          <a:solidFill>
                            <a:srgbClr val="1D2D4B"/>
                          </a:solidFill>
                        </a:rPr>
                        <a:t>Arbeitsrechtlich gesicherte Abgrenzung</a:t>
                      </a:r>
                    </a:p>
                    <a:p>
                      <a:r>
                        <a:rPr lang="de-DE" sz="1500" b="0" dirty="0" smtClean="0">
                          <a:solidFill>
                            <a:srgbClr val="1D2D4B"/>
                          </a:solidFill>
                        </a:rPr>
                        <a:t>Fachkräftebindung</a:t>
                      </a:r>
                    </a:p>
                    <a:p>
                      <a:r>
                        <a:rPr lang="de-DE" sz="1500" b="0" dirty="0" smtClean="0">
                          <a:solidFill>
                            <a:srgbClr val="1D2D4B"/>
                          </a:solidFill>
                        </a:rPr>
                        <a:t>Erhöhung des Dotierungsrahmens</a:t>
                      </a:r>
                      <a:endParaRPr lang="de-DE" sz="1500" b="0" dirty="0">
                        <a:solidFill>
                          <a:srgbClr val="1D2D4B"/>
                        </a:solidFill>
                      </a:endParaRPr>
                    </a:p>
                  </a:txBody>
                  <a:tcPr anchor="ctr">
                    <a:solidFill>
                      <a:schemeClr val="accent3">
                        <a:lumMod val="40000"/>
                        <a:lumOff val="60000"/>
                      </a:schemeClr>
                    </a:solidFill>
                  </a:tcPr>
                </a:tc>
              </a:tr>
              <a:tr h="5175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b="0" dirty="0" smtClean="0">
                          <a:solidFill>
                            <a:srgbClr val="1D2D4B"/>
                          </a:solidFill>
                        </a:rPr>
                        <a:t>Überstundenmodell</a:t>
                      </a:r>
                      <a:endParaRPr lang="de-DE" sz="1500" dirty="0">
                        <a:solidFill>
                          <a:srgbClr val="1D2D4B"/>
                        </a:solidFill>
                      </a:endParaRPr>
                    </a:p>
                  </a:txBody>
                  <a:tcPr anchor="ctr">
                    <a:solidFill>
                      <a:srgbClr val="EDEDED"/>
                    </a:solidFill>
                  </a:tcPr>
                </a:tc>
                <a:tc>
                  <a:txBody>
                    <a:bodyPr/>
                    <a:lstStyle/>
                    <a:p>
                      <a:r>
                        <a:rPr lang="de-DE" sz="1500" b="0" dirty="0" smtClean="0">
                          <a:solidFill>
                            <a:srgbClr val="1D2D4B"/>
                          </a:solidFill>
                        </a:rPr>
                        <a:t>Lohnnebenkostensenkung</a:t>
                      </a:r>
                    </a:p>
                    <a:p>
                      <a:r>
                        <a:rPr lang="de-DE" sz="1500" b="0" dirty="0" smtClean="0">
                          <a:solidFill>
                            <a:srgbClr val="1D2D4B"/>
                          </a:solidFill>
                        </a:rPr>
                        <a:t>Mitarbeiterbindungsinstrument</a:t>
                      </a:r>
                      <a:endParaRPr lang="de-DE" sz="1500" b="0" dirty="0">
                        <a:solidFill>
                          <a:srgbClr val="1D2D4B"/>
                        </a:solidFill>
                      </a:endParaRPr>
                    </a:p>
                  </a:txBody>
                  <a:tcPr anchor="ctr">
                    <a:solidFill>
                      <a:srgbClr val="EDEDED"/>
                    </a:solidFill>
                  </a:tcPr>
                </a:tc>
              </a:tr>
              <a:tr h="5175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b="0" dirty="0" smtClean="0">
                          <a:solidFill>
                            <a:srgbClr val="1D2D4B"/>
                          </a:solidFill>
                        </a:rPr>
                        <a:t>Vorruhestandskonzepte</a:t>
                      </a:r>
                      <a:endParaRPr lang="de-DE" sz="1500" b="0" dirty="0">
                        <a:solidFill>
                          <a:srgbClr val="1D2D4B"/>
                        </a:solidFill>
                      </a:endParaRPr>
                    </a:p>
                  </a:txBody>
                  <a:tcPr anchor="ctr">
                    <a:solidFill>
                      <a:schemeClr val="accent3">
                        <a:lumMod val="40000"/>
                        <a:lumOff val="60000"/>
                      </a:schemeClr>
                    </a:solidFill>
                  </a:tcPr>
                </a:tc>
                <a:tc>
                  <a:txBody>
                    <a:bodyPr/>
                    <a:lstStyle/>
                    <a:p>
                      <a:r>
                        <a:rPr lang="de-DE" sz="1500" dirty="0" smtClean="0">
                          <a:solidFill>
                            <a:srgbClr val="1D2D4B"/>
                          </a:solidFill>
                        </a:rPr>
                        <a:t>Arbeitszeitkontenmodelle</a:t>
                      </a:r>
                    </a:p>
                    <a:p>
                      <a:r>
                        <a:rPr lang="de-DE" sz="1500" dirty="0" smtClean="0">
                          <a:solidFill>
                            <a:srgbClr val="1D2D4B"/>
                          </a:solidFill>
                        </a:rPr>
                        <a:t>Insolvenzschutz</a:t>
                      </a:r>
                      <a:endParaRPr lang="de-DE" sz="1500" dirty="0">
                        <a:solidFill>
                          <a:srgbClr val="1D2D4B"/>
                        </a:solidFill>
                      </a:endParaRPr>
                    </a:p>
                  </a:txBody>
                  <a:tcPr anchor="ctr">
                    <a:solidFill>
                      <a:schemeClr val="accent3">
                        <a:lumMod val="40000"/>
                        <a:lumOff val="60000"/>
                      </a:schemeClr>
                    </a:solidFill>
                  </a:tcPr>
                </a:tc>
              </a:tr>
              <a:tr h="756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b="0" dirty="0" smtClean="0">
                          <a:solidFill>
                            <a:srgbClr val="1D2D4B"/>
                          </a:solidFill>
                        </a:rPr>
                        <a:t>Schwachstellenanalyse für Pensionszusagen</a:t>
                      </a:r>
                      <a:endParaRPr lang="de-DE" sz="1500" dirty="0">
                        <a:solidFill>
                          <a:srgbClr val="1D2D4B"/>
                        </a:solidFill>
                      </a:endParaRPr>
                    </a:p>
                  </a:txBody>
                  <a:tcPr anchor="ctr">
                    <a:solidFill>
                      <a:srgbClr val="EDEDED"/>
                    </a:solidFill>
                  </a:tcPr>
                </a:tc>
                <a:tc>
                  <a:txBody>
                    <a:bodyPr/>
                    <a:lstStyle/>
                    <a:p>
                      <a:r>
                        <a:rPr lang="de-DE" sz="1500" b="0" dirty="0" smtClean="0">
                          <a:solidFill>
                            <a:srgbClr val="1D2D4B"/>
                          </a:solidFill>
                        </a:rPr>
                        <a:t>Verlässliche Ausfinanzierung</a:t>
                      </a:r>
                    </a:p>
                    <a:p>
                      <a:r>
                        <a:rPr lang="de-DE" sz="1500" b="0" dirty="0" smtClean="0">
                          <a:solidFill>
                            <a:srgbClr val="1D2D4B"/>
                          </a:solidFill>
                        </a:rPr>
                        <a:t>Verbesserung der Unternehmensbilanz</a:t>
                      </a:r>
                    </a:p>
                    <a:p>
                      <a:r>
                        <a:rPr lang="de-DE" sz="1500" b="0" dirty="0" smtClean="0">
                          <a:solidFill>
                            <a:srgbClr val="1D2D4B"/>
                          </a:solidFill>
                        </a:rPr>
                        <a:t>Insolvenzschutz</a:t>
                      </a:r>
                    </a:p>
                    <a:p>
                      <a:r>
                        <a:rPr lang="de-DE" sz="1500" b="0" dirty="0" smtClean="0">
                          <a:solidFill>
                            <a:srgbClr val="1D2D4B"/>
                          </a:solidFill>
                        </a:rPr>
                        <a:t>Steuerliche Rechtssicherheit</a:t>
                      </a:r>
                      <a:endParaRPr lang="de-DE" sz="1500" dirty="0">
                        <a:solidFill>
                          <a:srgbClr val="1D2D4B"/>
                        </a:solidFill>
                      </a:endParaRPr>
                    </a:p>
                  </a:txBody>
                  <a:tcPr anchor="ctr">
                    <a:solidFill>
                      <a:srgbClr val="EDEDED"/>
                    </a:solidFill>
                  </a:tcPr>
                </a:tc>
              </a:tr>
              <a:tr h="5175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b="0" dirty="0" smtClean="0">
                          <a:solidFill>
                            <a:srgbClr val="1D2D4B"/>
                          </a:solidFill>
                        </a:rPr>
                        <a:t>Sozialversicherungsrechtliche Beurteilung für Geschäftsführer und mitarbeitende Familienangehörige</a:t>
                      </a:r>
                      <a:endParaRPr lang="de-DE" sz="1500" b="0" dirty="0">
                        <a:solidFill>
                          <a:srgbClr val="1D2D4B"/>
                        </a:solidFill>
                      </a:endParaRPr>
                    </a:p>
                  </a:txBody>
                  <a:tcPr anchor="ctr">
                    <a:solidFill>
                      <a:schemeClr val="accent3">
                        <a:lumMod val="40000"/>
                        <a:lumOff val="60000"/>
                      </a:schemeClr>
                    </a:solidFill>
                  </a:tcPr>
                </a:tc>
                <a:tc>
                  <a:txBody>
                    <a:bodyPr/>
                    <a:lstStyle/>
                    <a:p>
                      <a:r>
                        <a:rPr lang="de-DE" sz="1500" b="0" dirty="0" smtClean="0">
                          <a:solidFill>
                            <a:srgbClr val="1D2D4B"/>
                          </a:solidFill>
                        </a:rPr>
                        <a:t>Versorgungsoptimierung</a:t>
                      </a:r>
                    </a:p>
                    <a:p>
                      <a:r>
                        <a:rPr lang="de-DE" sz="1500" b="0" dirty="0" smtClean="0">
                          <a:solidFill>
                            <a:srgbClr val="1D2D4B"/>
                          </a:solidFill>
                        </a:rPr>
                        <a:t>Rechtssicherheit</a:t>
                      </a:r>
                    </a:p>
                    <a:p>
                      <a:endParaRPr lang="de-DE" sz="1500" dirty="0">
                        <a:solidFill>
                          <a:srgbClr val="1D2D4B"/>
                        </a:solidFill>
                      </a:endParaRPr>
                    </a:p>
                  </a:txBody>
                  <a:tcPr anchor="ctr">
                    <a:solidFill>
                      <a:schemeClr val="accent3">
                        <a:lumMod val="40000"/>
                        <a:lumOff val="60000"/>
                      </a:schemeClr>
                    </a:solidFill>
                  </a:tcPr>
                </a:tc>
              </a:tr>
            </a:tbl>
          </a:graphicData>
        </a:graphic>
      </p:graphicFrame>
    </p:spTree>
    <p:extLst>
      <p:ext uri="{BB962C8B-B14F-4D97-AF65-F5344CB8AC3E}">
        <p14:creationId xmlns:p14="http://schemas.microsoft.com/office/powerpoint/2010/main" val="355230702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a:xfrm>
            <a:off x="9304314" y="6359496"/>
            <a:ext cx="2743200" cy="365125"/>
          </a:xfrm>
        </p:spPr>
        <p:txBody>
          <a:bodyPr/>
          <a:lstStyle/>
          <a:p>
            <a:fld id="{0DB11324-E0A8-4199-978D-02885A0D0942}" type="slidenum">
              <a:rPr lang="de-DE" smtClean="0"/>
              <a:pPr/>
              <a:t>68</a:t>
            </a:fld>
            <a:endParaRPr lang="de-DE"/>
          </a:p>
        </p:txBody>
      </p:sp>
      <p:sp>
        <p:nvSpPr>
          <p:cNvPr id="3" name="Titel 2"/>
          <p:cNvSpPr>
            <a:spLocks noGrp="1"/>
          </p:cNvSpPr>
          <p:nvPr>
            <p:ph type="title"/>
          </p:nvPr>
        </p:nvSpPr>
        <p:spPr>
          <a:xfrm>
            <a:off x="364220" y="370203"/>
            <a:ext cx="11459360" cy="1325563"/>
          </a:xfrm>
        </p:spPr>
        <p:txBody>
          <a:bodyPr/>
          <a:lstStyle/>
          <a:p>
            <a:r>
              <a:rPr lang="de-DE" dirty="0" smtClean="0"/>
              <a:t>Wünsche des </a:t>
            </a:r>
            <a:r>
              <a:rPr lang="de-DE" dirty="0" err="1" smtClean="0"/>
              <a:t>marktes</a:t>
            </a:r>
            <a:r>
              <a:rPr lang="de-DE" dirty="0" smtClean="0"/>
              <a:t> | </a:t>
            </a:r>
            <a:r>
              <a:rPr lang="de-DE" dirty="0" err="1" smtClean="0"/>
              <a:t>sicherheit</a:t>
            </a:r>
            <a:r>
              <a:rPr lang="de-DE" dirty="0" smtClean="0"/>
              <a:t>, </a:t>
            </a:r>
            <a:r>
              <a:rPr lang="de-DE" dirty="0" err="1" smtClean="0"/>
              <a:t>einfachheit</a:t>
            </a:r>
            <a:r>
              <a:rPr lang="de-DE" dirty="0" smtClean="0"/>
              <a:t> und </a:t>
            </a:r>
            <a:r>
              <a:rPr lang="de-DE" dirty="0" err="1" smtClean="0"/>
              <a:t>inflationsschutz</a:t>
            </a:r>
            <a:endParaRPr lang="de-DE" dirty="0"/>
          </a:p>
        </p:txBody>
      </p:sp>
      <p:pic>
        <p:nvPicPr>
          <p:cNvPr id="4" name="Grafik 3"/>
          <p:cNvPicPr>
            <a:picLocks noChangeAspect="1"/>
          </p:cNvPicPr>
          <p:nvPr/>
        </p:nvPicPr>
        <p:blipFill>
          <a:blip r:embed="rId2"/>
          <a:stretch>
            <a:fillRect/>
          </a:stretch>
        </p:blipFill>
        <p:spPr>
          <a:xfrm>
            <a:off x="1355605" y="1927549"/>
            <a:ext cx="9096375" cy="3581400"/>
          </a:xfrm>
          <a:prstGeom prst="rect">
            <a:avLst/>
          </a:prstGeom>
          <a:ln>
            <a:solidFill>
              <a:schemeClr val="accent1"/>
            </a:solidFill>
          </a:ln>
        </p:spPr>
      </p:pic>
      <p:sp>
        <p:nvSpPr>
          <p:cNvPr id="6" name="Textfeld 5"/>
          <p:cNvSpPr txBox="1"/>
          <p:nvPr/>
        </p:nvSpPr>
        <p:spPr>
          <a:xfrm>
            <a:off x="7483152" y="6388169"/>
            <a:ext cx="3909526" cy="307777"/>
          </a:xfrm>
          <a:prstGeom prst="rect">
            <a:avLst/>
          </a:prstGeom>
          <a:noFill/>
        </p:spPr>
        <p:txBody>
          <a:bodyPr wrap="square" rtlCol="0">
            <a:spAutoFit/>
          </a:bodyPr>
          <a:lstStyle/>
          <a:p>
            <a:r>
              <a:rPr lang="de-DE" sz="1400" dirty="0" smtClean="0"/>
              <a:t>Quelle: F.A.Z - bAV Mittelstandsstudie 2024</a:t>
            </a:r>
            <a:endParaRPr lang="de-DE" sz="1400" dirty="0"/>
          </a:p>
        </p:txBody>
      </p:sp>
    </p:spTree>
    <p:extLst>
      <p:ext uri="{BB962C8B-B14F-4D97-AF65-F5344CB8AC3E}">
        <p14:creationId xmlns:p14="http://schemas.microsoft.com/office/powerpoint/2010/main" val="428951132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69</a:t>
            </a:fld>
            <a:endParaRPr lang="de-DE"/>
          </a:p>
        </p:txBody>
      </p:sp>
      <p:sp>
        <p:nvSpPr>
          <p:cNvPr id="3" name="Titel 2"/>
          <p:cNvSpPr>
            <a:spLocks noGrp="1"/>
          </p:cNvSpPr>
          <p:nvPr>
            <p:ph type="title"/>
          </p:nvPr>
        </p:nvSpPr>
        <p:spPr>
          <a:xfrm>
            <a:off x="41640" y="206647"/>
            <a:ext cx="10823184" cy="1325563"/>
          </a:xfrm>
        </p:spPr>
        <p:txBody>
          <a:bodyPr/>
          <a:lstStyle/>
          <a:p>
            <a:r>
              <a:rPr lang="de-DE" dirty="0" smtClean="0"/>
              <a:t>Studie </a:t>
            </a:r>
            <a:r>
              <a:rPr lang="de-DE" dirty="0" err="1" smtClean="0"/>
              <a:t>bav</a:t>
            </a:r>
            <a:r>
              <a:rPr lang="de-DE" dirty="0" smtClean="0"/>
              <a:t> 2025 </a:t>
            </a:r>
            <a:r>
              <a:rPr lang="de-DE" dirty="0" err="1" smtClean="0"/>
              <a:t>Deloitte</a:t>
            </a:r>
            <a:r>
              <a:rPr lang="de-DE" dirty="0" smtClean="0"/>
              <a:t> | Sicherheit bleibt an erster Stelle</a:t>
            </a:r>
            <a:endParaRPr lang="de-DE" dirty="0"/>
          </a:p>
        </p:txBody>
      </p:sp>
      <p:pic>
        <p:nvPicPr>
          <p:cNvPr id="5" name="Grafik 4"/>
          <p:cNvPicPr>
            <a:picLocks noChangeAspect="1"/>
          </p:cNvPicPr>
          <p:nvPr/>
        </p:nvPicPr>
        <p:blipFill>
          <a:blip r:embed="rId2"/>
          <a:stretch>
            <a:fillRect/>
          </a:stretch>
        </p:blipFill>
        <p:spPr>
          <a:xfrm>
            <a:off x="364220" y="1627608"/>
            <a:ext cx="9572625" cy="4629150"/>
          </a:xfrm>
          <a:prstGeom prst="rect">
            <a:avLst/>
          </a:prstGeom>
        </p:spPr>
      </p:pic>
    </p:spTree>
    <p:extLst>
      <p:ext uri="{BB962C8B-B14F-4D97-AF65-F5344CB8AC3E}">
        <p14:creationId xmlns:p14="http://schemas.microsoft.com/office/powerpoint/2010/main" val="1325757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a:t>
            </a:fld>
            <a:endParaRPr lang="de-DE"/>
          </a:p>
        </p:txBody>
      </p:sp>
      <p:sp>
        <p:nvSpPr>
          <p:cNvPr id="5" name="Titel 4"/>
          <p:cNvSpPr>
            <a:spLocks noGrp="1"/>
          </p:cNvSpPr>
          <p:nvPr>
            <p:ph type="title"/>
          </p:nvPr>
        </p:nvSpPr>
        <p:spPr>
          <a:xfrm>
            <a:off x="261583" y="108946"/>
            <a:ext cx="10314206" cy="1325563"/>
          </a:xfrm>
        </p:spPr>
        <p:txBody>
          <a:bodyPr/>
          <a:lstStyle/>
          <a:p>
            <a:r>
              <a:rPr lang="de-DE" dirty="0" smtClean="0"/>
              <a:t>DATEN UND FAKTEN</a:t>
            </a:r>
            <a:endParaRPr lang="de-DE" dirty="0"/>
          </a:p>
        </p:txBody>
      </p:sp>
      <p:pic>
        <p:nvPicPr>
          <p:cNvPr id="6" name="Grafik 5"/>
          <p:cNvPicPr>
            <a:picLocks noChangeAspect="1"/>
          </p:cNvPicPr>
          <p:nvPr/>
        </p:nvPicPr>
        <p:blipFill>
          <a:blip r:embed="rId2"/>
          <a:stretch>
            <a:fillRect/>
          </a:stretch>
        </p:blipFill>
        <p:spPr>
          <a:xfrm>
            <a:off x="1446245" y="3877051"/>
            <a:ext cx="8595828" cy="2840230"/>
          </a:xfrm>
          <a:prstGeom prst="rect">
            <a:avLst/>
          </a:prstGeom>
        </p:spPr>
      </p:pic>
      <p:pic>
        <p:nvPicPr>
          <p:cNvPr id="7" name="Grafik 6"/>
          <p:cNvPicPr>
            <a:picLocks noChangeAspect="1"/>
          </p:cNvPicPr>
          <p:nvPr/>
        </p:nvPicPr>
        <p:blipFill>
          <a:blip r:embed="rId3"/>
          <a:stretch>
            <a:fillRect/>
          </a:stretch>
        </p:blipFill>
        <p:spPr>
          <a:xfrm>
            <a:off x="1928906" y="1563205"/>
            <a:ext cx="7466967" cy="1973098"/>
          </a:xfrm>
          <a:prstGeom prst="rect">
            <a:avLst/>
          </a:prstGeom>
        </p:spPr>
      </p:pic>
    </p:spTree>
    <p:extLst>
      <p:ext uri="{BB962C8B-B14F-4D97-AF65-F5344CB8AC3E}">
        <p14:creationId xmlns:p14="http://schemas.microsoft.com/office/powerpoint/2010/main" val="76892601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70</a:t>
            </a:fld>
            <a:endParaRPr lang="de-DE"/>
          </a:p>
        </p:txBody>
      </p:sp>
      <p:sp>
        <p:nvSpPr>
          <p:cNvPr id="3" name="Titel 2"/>
          <p:cNvSpPr>
            <a:spLocks noGrp="1"/>
          </p:cNvSpPr>
          <p:nvPr>
            <p:ph type="title"/>
          </p:nvPr>
        </p:nvSpPr>
        <p:spPr/>
        <p:txBody>
          <a:bodyPr/>
          <a:lstStyle/>
          <a:p>
            <a:r>
              <a:rPr lang="de-DE" dirty="0" smtClean="0"/>
              <a:t>Studie </a:t>
            </a:r>
            <a:r>
              <a:rPr lang="de-DE" dirty="0" err="1" smtClean="0"/>
              <a:t>bav</a:t>
            </a:r>
            <a:r>
              <a:rPr lang="de-DE" dirty="0" smtClean="0"/>
              <a:t> 2025 </a:t>
            </a:r>
            <a:r>
              <a:rPr lang="de-DE" dirty="0" err="1" smtClean="0"/>
              <a:t>Deloitte</a:t>
            </a:r>
            <a:r>
              <a:rPr lang="de-DE" dirty="0" smtClean="0"/>
              <a:t> | AN wünschen sich flexiblere Modelle</a:t>
            </a:r>
            <a:endParaRPr lang="de-DE" dirty="0"/>
          </a:p>
        </p:txBody>
      </p:sp>
      <p:pic>
        <p:nvPicPr>
          <p:cNvPr id="4" name="Grafik 3"/>
          <p:cNvPicPr>
            <a:picLocks noChangeAspect="1"/>
          </p:cNvPicPr>
          <p:nvPr/>
        </p:nvPicPr>
        <p:blipFill>
          <a:blip r:embed="rId2"/>
          <a:stretch>
            <a:fillRect/>
          </a:stretch>
        </p:blipFill>
        <p:spPr>
          <a:xfrm>
            <a:off x="1147663" y="1564998"/>
            <a:ext cx="9171603" cy="5152283"/>
          </a:xfrm>
          <a:prstGeom prst="rect">
            <a:avLst/>
          </a:prstGeom>
          <a:ln>
            <a:solidFill>
              <a:schemeClr val="accent1"/>
            </a:solidFill>
          </a:ln>
        </p:spPr>
      </p:pic>
    </p:spTree>
    <p:extLst>
      <p:ext uri="{BB962C8B-B14F-4D97-AF65-F5344CB8AC3E}">
        <p14:creationId xmlns:p14="http://schemas.microsoft.com/office/powerpoint/2010/main" val="422234798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71</a:t>
            </a:fld>
            <a:endParaRPr lang="de-DE"/>
          </a:p>
        </p:txBody>
      </p:sp>
      <p:sp>
        <p:nvSpPr>
          <p:cNvPr id="3" name="Titel 2"/>
          <p:cNvSpPr>
            <a:spLocks noGrp="1"/>
          </p:cNvSpPr>
          <p:nvPr>
            <p:ph type="title"/>
          </p:nvPr>
        </p:nvSpPr>
        <p:spPr/>
        <p:txBody>
          <a:bodyPr/>
          <a:lstStyle/>
          <a:p>
            <a:r>
              <a:rPr lang="de-DE" dirty="0" smtClean="0"/>
              <a:t>Studie </a:t>
            </a:r>
            <a:r>
              <a:rPr lang="de-DE" dirty="0" err="1" smtClean="0"/>
              <a:t>bav</a:t>
            </a:r>
            <a:r>
              <a:rPr lang="de-DE" dirty="0" smtClean="0"/>
              <a:t> 2023 vs. 2025 </a:t>
            </a:r>
            <a:r>
              <a:rPr lang="de-DE" dirty="0" err="1" smtClean="0"/>
              <a:t>Deloitte</a:t>
            </a:r>
            <a:endParaRPr lang="de-DE" dirty="0"/>
          </a:p>
        </p:txBody>
      </p:sp>
      <p:pic>
        <p:nvPicPr>
          <p:cNvPr id="5" name="Grafik 4"/>
          <p:cNvPicPr>
            <a:picLocks noChangeAspect="1"/>
          </p:cNvPicPr>
          <p:nvPr/>
        </p:nvPicPr>
        <p:blipFill>
          <a:blip r:embed="rId2"/>
          <a:stretch>
            <a:fillRect/>
          </a:stretch>
        </p:blipFill>
        <p:spPr>
          <a:xfrm>
            <a:off x="502103" y="2333941"/>
            <a:ext cx="4133850" cy="3276600"/>
          </a:xfrm>
          <a:prstGeom prst="rect">
            <a:avLst/>
          </a:prstGeom>
        </p:spPr>
      </p:pic>
      <p:pic>
        <p:nvPicPr>
          <p:cNvPr id="4" name="Grafik 3"/>
          <p:cNvPicPr>
            <a:picLocks noChangeAspect="1"/>
          </p:cNvPicPr>
          <p:nvPr/>
        </p:nvPicPr>
        <p:blipFill>
          <a:blip r:embed="rId3"/>
          <a:stretch>
            <a:fillRect/>
          </a:stretch>
        </p:blipFill>
        <p:spPr>
          <a:xfrm>
            <a:off x="6049541" y="2333941"/>
            <a:ext cx="4036320" cy="3180451"/>
          </a:xfrm>
          <a:prstGeom prst="rect">
            <a:avLst/>
          </a:prstGeom>
        </p:spPr>
      </p:pic>
    </p:spTree>
    <p:extLst>
      <p:ext uri="{BB962C8B-B14F-4D97-AF65-F5344CB8AC3E}">
        <p14:creationId xmlns:p14="http://schemas.microsoft.com/office/powerpoint/2010/main" val="192585370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72</a:t>
            </a:fld>
            <a:endParaRPr lang="de-DE"/>
          </a:p>
        </p:txBody>
      </p:sp>
      <p:sp>
        <p:nvSpPr>
          <p:cNvPr id="3" name="Titel 2"/>
          <p:cNvSpPr>
            <a:spLocks noGrp="1"/>
          </p:cNvSpPr>
          <p:nvPr>
            <p:ph type="title"/>
          </p:nvPr>
        </p:nvSpPr>
        <p:spPr/>
        <p:txBody>
          <a:bodyPr/>
          <a:lstStyle/>
          <a:p>
            <a:r>
              <a:rPr lang="de-DE" dirty="0" smtClean="0"/>
              <a:t>Studie </a:t>
            </a:r>
            <a:r>
              <a:rPr lang="de-DE" dirty="0" err="1" smtClean="0"/>
              <a:t>bav</a:t>
            </a:r>
            <a:r>
              <a:rPr lang="de-DE" dirty="0" smtClean="0"/>
              <a:t> 2025 </a:t>
            </a:r>
            <a:r>
              <a:rPr lang="de-DE" dirty="0" err="1" smtClean="0"/>
              <a:t>Deloitte</a:t>
            </a:r>
            <a:endParaRPr lang="de-DE" dirty="0"/>
          </a:p>
        </p:txBody>
      </p:sp>
      <p:pic>
        <p:nvPicPr>
          <p:cNvPr id="5" name="Grafik 4"/>
          <p:cNvPicPr>
            <a:picLocks noChangeAspect="1"/>
          </p:cNvPicPr>
          <p:nvPr/>
        </p:nvPicPr>
        <p:blipFill>
          <a:blip r:embed="rId2"/>
          <a:stretch>
            <a:fillRect/>
          </a:stretch>
        </p:blipFill>
        <p:spPr>
          <a:xfrm>
            <a:off x="2880438" y="2052286"/>
            <a:ext cx="6057900" cy="3943350"/>
          </a:xfrm>
          <a:prstGeom prst="rect">
            <a:avLst/>
          </a:prstGeom>
          <a:ln>
            <a:solidFill>
              <a:schemeClr val="accent1"/>
            </a:solidFill>
          </a:ln>
        </p:spPr>
      </p:pic>
    </p:spTree>
    <p:extLst>
      <p:ext uri="{BB962C8B-B14F-4D97-AF65-F5344CB8AC3E}">
        <p14:creationId xmlns:p14="http://schemas.microsoft.com/office/powerpoint/2010/main" val="64019954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hteck 25"/>
          <p:cNvSpPr/>
          <p:nvPr/>
        </p:nvSpPr>
        <p:spPr>
          <a:xfrm>
            <a:off x="8382493" y="3583706"/>
            <a:ext cx="2987471" cy="239221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2" name="Foliennummernplatzhalter 1"/>
          <p:cNvSpPr>
            <a:spLocks noGrp="1"/>
          </p:cNvSpPr>
          <p:nvPr>
            <p:ph type="sldNum" sz="quarter" idx="4"/>
          </p:nvPr>
        </p:nvSpPr>
        <p:spPr/>
        <p:txBody>
          <a:bodyPr/>
          <a:lstStyle/>
          <a:p>
            <a:fld id="{0DB11324-E0A8-4199-978D-02885A0D0942}" type="slidenum">
              <a:rPr lang="de-DE" smtClean="0"/>
              <a:pPr/>
              <a:t>73</a:t>
            </a:fld>
            <a:endParaRPr lang="de-DE" dirty="0"/>
          </a:p>
        </p:txBody>
      </p:sp>
      <p:sp>
        <p:nvSpPr>
          <p:cNvPr id="4" name="Titel 3"/>
          <p:cNvSpPr>
            <a:spLocks noGrp="1"/>
          </p:cNvSpPr>
          <p:nvPr>
            <p:ph type="title"/>
          </p:nvPr>
        </p:nvSpPr>
        <p:spPr/>
        <p:txBody>
          <a:bodyPr/>
          <a:lstStyle/>
          <a:p>
            <a:pPr fontAlgn="auto">
              <a:spcBef>
                <a:spcPts val="0"/>
              </a:spcBef>
              <a:spcAft>
                <a:spcPts val="0"/>
              </a:spcAft>
            </a:pPr>
            <a:r>
              <a:rPr lang="de-DE" dirty="0">
                <a:latin typeface="Arial"/>
              </a:rPr>
              <a:t>Intelligente Gestaltung zahlt sich aus </a:t>
            </a:r>
            <a:r>
              <a:rPr lang="de-DE" dirty="0" smtClean="0">
                <a:latin typeface="Arial"/>
              </a:rPr>
              <a:t> </a:t>
            </a:r>
            <a:r>
              <a:rPr lang="de-DE" dirty="0">
                <a:latin typeface="Arial"/>
              </a:rPr>
              <a:t/>
            </a:r>
            <a:br>
              <a:rPr lang="de-DE" dirty="0">
                <a:latin typeface="Arial"/>
              </a:rPr>
            </a:br>
            <a:r>
              <a:rPr lang="de-DE" dirty="0">
                <a:latin typeface="Arial"/>
              </a:rPr>
              <a:t>Bedarfsgerechte </a:t>
            </a:r>
            <a:r>
              <a:rPr lang="de-DE" cap="none" dirty="0">
                <a:latin typeface="Arial"/>
              </a:rPr>
              <a:t>b</a:t>
            </a:r>
            <a:r>
              <a:rPr lang="de-DE" dirty="0">
                <a:latin typeface="Arial"/>
              </a:rPr>
              <a:t>AV stärkt </a:t>
            </a:r>
            <a:r>
              <a:rPr lang="de-DE" dirty="0" smtClean="0">
                <a:latin typeface="Arial"/>
              </a:rPr>
              <a:t>Mitarbeiterbindung*</a:t>
            </a:r>
            <a:endParaRPr lang="de-DE" dirty="0"/>
          </a:p>
        </p:txBody>
      </p:sp>
      <p:graphicFrame>
        <p:nvGraphicFramePr>
          <p:cNvPr id="9" name="Diagramm 8"/>
          <p:cNvGraphicFramePr/>
          <p:nvPr/>
        </p:nvGraphicFramePr>
        <p:xfrm>
          <a:off x="-572870" y="4084958"/>
          <a:ext cx="3302113" cy="2286770"/>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feld 9"/>
          <p:cNvSpPr txBox="1"/>
          <p:nvPr/>
        </p:nvSpPr>
        <p:spPr>
          <a:xfrm>
            <a:off x="406761" y="2108117"/>
            <a:ext cx="3241593" cy="2123658"/>
          </a:xfrm>
          <a:prstGeom prst="rect">
            <a:avLst/>
          </a:prstGeom>
          <a:noFill/>
        </p:spPr>
        <p:txBody>
          <a:bodyPr wrap="none" rtlCol="0">
            <a:spAutoFit/>
          </a:bodyPr>
          <a:lstStyle/>
          <a:p>
            <a:r>
              <a:rPr lang="en-US" sz="1600" b="1" dirty="0" smtClean="0">
                <a:solidFill>
                  <a:srgbClr val="1D2D4B"/>
                </a:solidFill>
              </a:rPr>
              <a:t>Die </a:t>
            </a:r>
            <a:r>
              <a:rPr lang="en-US" sz="1600" b="1" dirty="0" err="1" smtClean="0">
                <a:solidFill>
                  <a:srgbClr val="1D2D4B"/>
                </a:solidFill>
              </a:rPr>
              <a:t>Bedeutung</a:t>
            </a:r>
            <a:r>
              <a:rPr lang="en-US" sz="1600" b="1" dirty="0" smtClean="0">
                <a:solidFill>
                  <a:srgbClr val="1D2D4B"/>
                </a:solidFill>
              </a:rPr>
              <a:t> der </a:t>
            </a:r>
          </a:p>
          <a:p>
            <a:r>
              <a:rPr lang="en-US" sz="1600" b="1" dirty="0" err="1" smtClean="0">
                <a:solidFill>
                  <a:srgbClr val="1D2D4B"/>
                </a:solidFill>
              </a:rPr>
              <a:t>Altersvorsorge</a:t>
            </a:r>
            <a:r>
              <a:rPr lang="en-US" sz="1600" b="1" dirty="0" smtClean="0">
                <a:solidFill>
                  <a:srgbClr val="1D2D4B"/>
                </a:solidFill>
              </a:rPr>
              <a:t> </a:t>
            </a:r>
            <a:r>
              <a:rPr lang="en-US" sz="1600" b="1" dirty="0" err="1" smtClean="0">
                <a:solidFill>
                  <a:srgbClr val="1D2D4B"/>
                </a:solidFill>
              </a:rPr>
              <a:t>steigt</a:t>
            </a:r>
            <a:r>
              <a:rPr lang="en-US" sz="1600" b="1" dirty="0" smtClean="0">
                <a:solidFill>
                  <a:srgbClr val="1D2D4B"/>
                </a:solidFill>
              </a:rPr>
              <a:t>…</a:t>
            </a:r>
          </a:p>
          <a:p>
            <a:endParaRPr lang="en-US" b="1" dirty="0" smtClean="0">
              <a:solidFill>
                <a:srgbClr val="1D2D4B"/>
              </a:solidFill>
            </a:endParaRPr>
          </a:p>
          <a:p>
            <a:r>
              <a:rPr lang="en-US" sz="1600" dirty="0" smtClean="0">
                <a:solidFill>
                  <a:srgbClr val="1D2D4B"/>
                </a:solidFill>
              </a:rPr>
              <a:t>Fast </a:t>
            </a:r>
            <a:r>
              <a:rPr lang="en-US" sz="1600" dirty="0" err="1">
                <a:solidFill>
                  <a:srgbClr val="1D2D4B"/>
                </a:solidFill>
              </a:rPr>
              <a:t>drei</a:t>
            </a:r>
            <a:r>
              <a:rPr lang="en-US" sz="1600" dirty="0">
                <a:solidFill>
                  <a:srgbClr val="1D2D4B"/>
                </a:solidFill>
              </a:rPr>
              <a:t> </a:t>
            </a:r>
            <a:r>
              <a:rPr lang="en-US" sz="1600" dirty="0" err="1">
                <a:solidFill>
                  <a:srgbClr val="1D2D4B"/>
                </a:solidFill>
              </a:rPr>
              <a:t>Viertel</a:t>
            </a:r>
            <a:r>
              <a:rPr lang="en-US" sz="1600" dirty="0">
                <a:solidFill>
                  <a:srgbClr val="1D2D4B"/>
                </a:solidFill>
              </a:rPr>
              <a:t> </a:t>
            </a:r>
            <a:r>
              <a:rPr lang="en-US" sz="1600" dirty="0" err="1">
                <a:solidFill>
                  <a:srgbClr val="1D2D4B"/>
                </a:solidFill>
              </a:rPr>
              <a:t>aller</a:t>
            </a:r>
            <a:r>
              <a:rPr lang="en-US" sz="1600" dirty="0">
                <a:solidFill>
                  <a:srgbClr val="1D2D4B"/>
                </a:solidFill>
              </a:rPr>
              <a:t> </a:t>
            </a:r>
            <a:r>
              <a:rPr lang="en-US" sz="1600" dirty="0" err="1">
                <a:solidFill>
                  <a:srgbClr val="1D2D4B"/>
                </a:solidFill>
              </a:rPr>
              <a:t>Mitarbeiter</a:t>
            </a:r>
            <a:r>
              <a:rPr lang="en-US" sz="1600" dirty="0">
                <a:solidFill>
                  <a:srgbClr val="1D2D4B"/>
                </a:solidFill>
              </a:rPr>
              <a:t> </a:t>
            </a:r>
            <a:r>
              <a:rPr lang="en-US" sz="1600" dirty="0" smtClean="0">
                <a:solidFill>
                  <a:srgbClr val="1D2D4B"/>
                </a:solidFill>
              </a:rPr>
              <a:t/>
            </a:r>
            <a:br>
              <a:rPr lang="en-US" sz="1600" dirty="0" smtClean="0">
                <a:solidFill>
                  <a:srgbClr val="1D2D4B"/>
                </a:solidFill>
              </a:rPr>
            </a:br>
            <a:r>
              <a:rPr lang="en-US" sz="1600" dirty="0" err="1" smtClean="0">
                <a:solidFill>
                  <a:srgbClr val="1D2D4B"/>
                </a:solidFill>
              </a:rPr>
              <a:t>sagen</a:t>
            </a:r>
            <a:r>
              <a:rPr lang="en-US" sz="1600" dirty="0">
                <a:solidFill>
                  <a:srgbClr val="1D2D4B"/>
                </a:solidFill>
              </a:rPr>
              <a:t>, </a:t>
            </a:r>
            <a:r>
              <a:rPr lang="en-US" sz="1600" dirty="0" err="1">
                <a:solidFill>
                  <a:srgbClr val="1D2D4B"/>
                </a:solidFill>
              </a:rPr>
              <a:t>dass</a:t>
            </a:r>
            <a:r>
              <a:rPr lang="en-US" sz="1600" dirty="0">
                <a:solidFill>
                  <a:srgbClr val="1D2D4B"/>
                </a:solidFill>
              </a:rPr>
              <a:t> die </a:t>
            </a:r>
            <a:r>
              <a:rPr lang="en-US" sz="1600" dirty="0" err="1" smtClean="0">
                <a:solidFill>
                  <a:srgbClr val="1D2D4B"/>
                </a:solidFill>
              </a:rPr>
              <a:t>Altersvorsorge</a:t>
            </a:r>
            <a:r>
              <a:rPr lang="en-US" sz="1600" dirty="0" smtClean="0">
                <a:solidFill>
                  <a:srgbClr val="1D2D4B"/>
                </a:solidFill>
              </a:rPr>
              <a:t> </a:t>
            </a:r>
          </a:p>
          <a:p>
            <a:r>
              <a:rPr lang="en-US" sz="1600" dirty="0" smtClean="0">
                <a:solidFill>
                  <a:srgbClr val="1D2D4B"/>
                </a:solidFill>
              </a:rPr>
              <a:t>in </a:t>
            </a:r>
            <a:r>
              <a:rPr lang="en-US" sz="1600" dirty="0">
                <a:solidFill>
                  <a:srgbClr val="1D2D4B"/>
                </a:solidFill>
              </a:rPr>
              <a:t>den </a:t>
            </a:r>
            <a:r>
              <a:rPr lang="en-US" sz="1600" dirty="0" err="1">
                <a:solidFill>
                  <a:srgbClr val="1D2D4B"/>
                </a:solidFill>
              </a:rPr>
              <a:t>letzten</a:t>
            </a:r>
            <a:r>
              <a:rPr lang="en-US" sz="1600" dirty="0">
                <a:solidFill>
                  <a:srgbClr val="1D2D4B"/>
                </a:solidFill>
              </a:rPr>
              <a:t> </a:t>
            </a:r>
            <a:r>
              <a:rPr lang="en-US" sz="1600" dirty="0" err="1">
                <a:solidFill>
                  <a:srgbClr val="1D2D4B"/>
                </a:solidFill>
              </a:rPr>
              <a:t>Jahren</a:t>
            </a:r>
            <a:r>
              <a:rPr lang="en-US" sz="1600" dirty="0">
                <a:solidFill>
                  <a:srgbClr val="1D2D4B"/>
                </a:solidFill>
              </a:rPr>
              <a:t> </a:t>
            </a:r>
            <a:r>
              <a:rPr lang="en-US" sz="1600" dirty="0" err="1">
                <a:solidFill>
                  <a:srgbClr val="1D2D4B"/>
                </a:solidFill>
              </a:rPr>
              <a:t>für</a:t>
            </a:r>
            <a:r>
              <a:rPr lang="en-US" sz="1600" dirty="0">
                <a:solidFill>
                  <a:srgbClr val="1D2D4B"/>
                </a:solidFill>
              </a:rPr>
              <a:t> </a:t>
            </a:r>
            <a:r>
              <a:rPr lang="en-US" sz="1600" dirty="0" err="1">
                <a:solidFill>
                  <a:srgbClr val="1D2D4B"/>
                </a:solidFill>
              </a:rPr>
              <a:t>sie</a:t>
            </a:r>
            <a:r>
              <a:rPr lang="en-US" sz="1600" dirty="0">
                <a:solidFill>
                  <a:srgbClr val="1D2D4B"/>
                </a:solidFill>
              </a:rPr>
              <a:t> </a:t>
            </a:r>
            <a:r>
              <a:rPr lang="en-US" sz="1600" dirty="0" err="1" smtClean="0">
                <a:solidFill>
                  <a:srgbClr val="1D2D4B"/>
                </a:solidFill>
              </a:rPr>
              <a:t>wich</a:t>
            </a:r>
            <a:r>
              <a:rPr lang="en-US" sz="1600" dirty="0" smtClean="0">
                <a:solidFill>
                  <a:srgbClr val="1D2D4B"/>
                </a:solidFill>
              </a:rPr>
              <a:t>-</a:t>
            </a:r>
          </a:p>
          <a:p>
            <a:r>
              <a:rPr lang="en-US" sz="1600" dirty="0" smtClean="0">
                <a:solidFill>
                  <a:srgbClr val="1D2D4B"/>
                </a:solidFill>
              </a:rPr>
              <a:t>tiger </a:t>
            </a:r>
            <a:r>
              <a:rPr lang="en-US" sz="1600" dirty="0" err="1">
                <a:solidFill>
                  <a:srgbClr val="1D2D4B"/>
                </a:solidFill>
              </a:rPr>
              <a:t>geworden</a:t>
            </a:r>
            <a:r>
              <a:rPr lang="en-US" sz="1600" dirty="0">
                <a:solidFill>
                  <a:srgbClr val="1D2D4B"/>
                </a:solidFill>
              </a:rPr>
              <a:t> </a:t>
            </a:r>
            <a:r>
              <a:rPr lang="en-US" sz="1600" dirty="0" err="1">
                <a:solidFill>
                  <a:srgbClr val="1D2D4B"/>
                </a:solidFill>
              </a:rPr>
              <a:t>ist</a:t>
            </a:r>
            <a:r>
              <a:rPr lang="en-US" sz="1600" dirty="0">
                <a:solidFill>
                  <a:srgbClr val="1D2D4B"/>
                </a:solidFill>
              </a:rPr>
              <a:t>.</a:t>
            </a:r>
          </a:p>
          <a:p>
            <a:endParaRPr lang="de-DE" dirty="0">
              <a:solidFill>
                <a:srgbClr val="1D2D4B"/>
              </a:solidFill>
            </a:endParaRPr>
          </a:p>
        </p:txBody>
      </p:sp>
      <p:graphicFrame>
        <p:nvGraphicFramePr>
          <p:cNvPr id="11" name="Diagramm 10"/>
          <p:cNvGraphicFramePr/>
          <p:nvPr/>
        </p:nvGraphicFramePr>
        <p:xfrm>
          <a:off x="932513" y="3630318"/>
          <a:ext cx="4459473" cy="3034915"/>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feld 11"/>
          <p:cNvSpPr txBox="1"/>
          <p:nvPr/>
        </p:nvSpPr>
        <p:spPr>
          <a:xfrm>
            <a:off x="728183" y="4824172"/>
            <a:ext cx="710451" cy="646331"/>
          </a:xfrm>
          <a:prstGeom prst="rect">
            <a:avLst/>
          </a:prstGeom>
          <a:noFill/>
        </p:spPr>
        <p:txBody>
          <a:bodyPr wrap="none" rtlCol="0">
            <a:spAutoFit/>
          </a:bodyPr>
          <a:lstStyle/>
          <a:p>
            <a:r>
              <a:rPr lang="de-DE" b="1" dirty="0" smtClean="0">
                <a:solidFill>
                  <a:srgbClr val="1D2D4B"/>
                </a:solidFill>
              </a:rPr>
              <a:t>50 %</a:t>
            </a:r>
          </a:p>
          <a:p>
            <a:r>
              <a:rPr lang="de-DE" dirty="0" smtClean="0">
                <a:solidFill>
                  <a:srgbClr val="1D2D4B"/>
                </a:solidFill>
              </a:rPr>
              <a:t>2013</a:t>
            </a:r>
            <a:endParaRPr lang="de-DE" dirty="0">
              <a:solidFill>
                <a:srgbClr val="1D2D4B"/>
              </a:solidFill>
            </a:endParaRPr>
          </a:p>
        </p:txBody>
      </p:sp>
      <p:sp>
        <p:nvSpPr>
          <p:cNvPr id="13" name="Textfeld 12"/>
          <p:cNvSpPr txBox="1"/>
          <p:nvPr/>
        </p:nvSpPr>
        <p:spPr>
          <a:xfrm>
            <a:off x="2672698" y="4606607"/>
            <a:ext cx="1003801" cy="800219"/>
          </a:xfrm>
          <a:prstGeom prst="rect">
            <a:avLst/>
          </a:prstGeom>
          <a:noFill/>
        </p:spPr>
        <p:txBody>
          <a:bodyPr wrap="none" rtlCol="0">
            <a:spAutoFit/>
          </a:bodyPr>
          <a:lstStyle/>
          <a:p>
            <a:r>
              <a:rPr lang="de-DE" sz="2800" b="1" dirty="0" smtClean="0">
                <a:solidFill>
                  <a:srgbClr val="1D2D4B"/>
                </a:solidFill>
              </a:rPr>
              <a:t>72 %</a:t>
            </a:r>
          </a:p>
          <a:p>
            <a:pPr algn="ctr"/>
            <a:r>
              <a:rPr lang="de-DE" dirty="0" smtClean="0">
                <a:solidFill>
                  <a:srgbClr val="1D2D4B"/>
                </a:solidFill>
              </a:rPr>
              <a:t>2017</a:t>
            </a:r>
            <a:endParaRPr lang="de-DE" dirty="0">
              <a:solidFill>
                <a:srgbClr val="1D2D4B"/>
              </a:solidFill>
            </a:endParaRPr>
          </a:p>
        </p:txBody>
      </p:sp>
      <p:sp>
        <p:nvSpPr>
          <p:cNvPr id="14" name="Pfeil nach rechts 13"/>
          <p:cNvSpPr/>
          <p:nvPr/>
        </p:nvSpPr>
        <p:spPr>
          <a:xfrm>
            <a:off x="1791854" y="5073449"/>
            <a:ext cx="380507" cy="241017"/>
          </a:xfrm>
          <a:prstGeom prst="rightArrow">
            <a:avLst/>
          </a:prstGeom>
          <a:solidFill>
            <a:srgbClr val="1D2D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7" name="Textfeld 16"/>
          <p:cNvSpPr txBox="1"/>
          <p:nvPr/>
        </p:nvSpPr>
        <p:spPr>
          <a:xfrm>
            <a:off x="4507839" y="2095194"/>
            <a:ext cx="2956259" cy="2123658"/>
          </a:xfrm>
          <a:prstGeom prst="rect">
            <a:avLst/>
          </a:prstGeom>
          <a:noFill/>
        </p:spPr>
        <p:txBody>
          <a:bodyPr wrap="none" rtlCol="0">
            <a:spAutoFit/>
          </a:bodyPr>
          <a:lstStyle/>
          <a:p>
            <a:r>
              <a:rPr lang="en-US" sz="1600" b="1" dirty="0" smtClean="0">
                <a:solidFill>
                  <a:srgbClr val="1D2D4B"/>
                </a:solidFill>
              </a:rPr>
              <a:t>… </a:t>
            </a:r>
            <a:r>
              <a:rPr lang="en-US" sz="1600" b="1" dirty="0" err="1" smtClean="0">
                <a:solidFill>
                  <a:srgbClr val="1D2D4B"/>
                </a:solidFill>
              </a:rPr>
              <a:t>während</a:t>
            </a:r>
            <a:r>
              <a:rPr lang="en-US" sz="1600" b="1" dirty="0" smtClean="0">
                <a:solidFill>
                  <a:srgbClr val="1D2D4B"/>
                </a:solidFill>
              </a:rPr>
              <a:t> das </a:t>
            </a:r>
            <a:r>
              <a:rPr lang="en-US" sz="1600" b="1" dirty="0" err="1" smtClean="0">
                <a:solidFill>
                  <a:srgbClr val="1D2D4B"/>
                </a:solidFill>
              </a:rPr>
              <a:t>Vertrauen</a:t>
            </a:r>
            <a:r>
              <a:rPr lang="en-US" sz="1600" b="1" dirty="0" smtClean="0">
                <a:solidFill>
                  <a:srgbClr val="1D2D4B"/>
                </a:solidFill>
              </a:rPr>
              <a:t> </a:t>
            </a:r>
          </a:p>
          <a:p>
            <a:r>
              <a:rPr lang="en-US" sz="1600" b="1" dirty="0">
                <a:solidFill>
                  <a:srgbClr val="1D2D4B"/>
                </a:solidFill>
              </a:rPr>
              <a:t>i</a:t>
            </a:r>
            <a:r>
              <a:rPr lang="en-US" sz="1600" b="1" dirty="0" smtClean="0">
                <a:solidFill>
                  <a:srgbClr val="1D2D4B"/>
                </a:solidFill>
              </a:rPr>
              <a:t>n die </a:t>
            </a:r>
            <a:r>
              <a:rPr lang="en-US" sz="1600" b="1" dirty="0" err="1" smtClean="0">
                <a:solidFill>
                  <a:srgbClr val="1D2D4B"/>
                </a:solidFill>
              </a:rPr>
              <a:t>Rente</a:t>
            </a:r>
            <a:r>
              <a:rPr lang="en-US" sz="1600" b="1" dirty="0" smtClean="0">
                <a:solidFill>
                  <a:srgbClr val="1D2D4B"/>
                </a:solidFill>
              </a:rPr>
              <a:t> </a:t>
            </a:r>
            <a:r>
              <a:rPr lang="en-US" sz="1600" b="1" dirty="0" err="1" smtClean="0">
                <a:solidFill>
                  <a:srgbClr val="1D2D4B"/>
                </a:solidFill>
              </a:rPr>
              <a:t>sinkt</a:t>
            </a:r>
            <a:endParaRPr lang="en-US" sz="1600" b="1" dirty="0" smtClean="0">
              <a:solidFill>
                <a:srgbClr val="1D2D4B"/>
              </a:solidFill>
            </a:endParaRPr>
          </a:p>
          <a:p>
            <a:endParaRPr lang="en-US" b="1" dirty="0" smtClean="0">
              <a:solidFill>
                <a:srgbClr val="1D2D4B"/>
              </a:solidFill>
            </a:endParaRPr>
          </a:p>
          <a:p>
            <a:r>
              <a:rPr lang="en-US" sz="1600" dirty="0" err="1" smtClean="0">
                <a:solidFill>
                  <a:srgbClr val="1D2D4B"/>
                </a:solidFill>
              </a:rPr>
              <a:t>Nur</a:t>
            </a:r>
            <a:r>
              <a:rPr lang="en-US" sz="1600" dirty="0" smtClean="0">
                <a:solidFill>
                  <a:srgbClr val="1D2D4B"/>
                </a:solidFill>
              </a:rPr>
              <a:t> die </a:t>
            </a:r>
            <a:r>
              <a:rPr lang="en-US" sz="1600" dirty="0" err="1" smtClean="0">
                <a:solidFill>
                  <a:srgbClr val="1D2D4B"/>
                </a:solidFill>
              </a:rPr>
              <a:t>Hälfte</a:t>
            </a:r>
            <a:r>
              <a:rPr lang="en-US" sz="1600" dirty="0" smtClean="0">
                <a:solidFill>
                  <a:srgbClr val="1D2D4B"/>
                </a:solidFill>
              </a:rPr>
              <a:t> </a:t>
            </a:r>
            <a:r>
              <a:rPr lang="en-US" sz="1600" dirty="0" err="1" smtClean="0">
                <a:solidFill>
                  <a:srgbClr val="1D2D4B"/>
                </a:solidFill>
              </a:rPr>
              <a:t>geht</a:t>
            </a:r>
            <a:r>
              <a:rPr lang="en-US" sz="1600" dirty="0" smtClean="0">
                <a:solidFill>
                  <a:srgbClr val="1D2D4B"/>
                </a:solidFill>
              </a:rPr>
              <a:t> </a:t>
            </a:r>
            <a:r>
              <a:rPr lang="en-US" sz="1600" dirty="0" err="1" smtClean="0">
                <a:solidFill>
                  <a:srgbClr val="1D2D4B"/>
                </a:solidFill>
              </a:rPr>
              <a:t>davon</a:t>
            </a:r>
            <a:r>
              <a:rPr lang="en-US" sz="1600" dirty="0" smtClean="0">
                <a:solidFill>
                  <a:srgbClr val="1D2D4B"/>
                </a:solidFill>
              </a:rPr>
              <a:t> </a:t>
            </a:r>
            <a:r>
              <a:rPr lang="en-US" sz="1600" dirty="0" err="1" smtClean="0">
                <a:solidFill>
                  <a:srgbClr val="1D2D4B"/>
                </a:solidFill>
              </a:rPr>
              <a:t>aus</a:t>
            </a:r>
            <a:r>
              <a:rPr lang="en-US" sz="1600" dirty="0" smtClean="0">
                <a:solidFill>
                  <a:srgbClr val="1D2D4B"/>
                </a:solidFill>
              </a:rPr>
              <a:t>,</a:t>
            </a:r>
          </a:p>
          <a:p>
            <a:r>
              <a:rPr lang="en-US" sz="1600" dirty="0" err="1" smtClean="0">
                <a:solidFill>
                  <a:srgbClr val="1D2D4B"/>
                </a:solidFill>
              </a:rPr>
              <a:t>dass</a:t>
            </a:r>
            <a:r>
              <a:rPr lang="en-US" sz="1600" dirty="0" smtClean="0">
                <a:solidFill>
                  <a:srgbClr val="1D2D4B"/>
                </a:solidFill>
              </a:rPr>
              <a:t> </a:t>
            </a:r>
            <a:r>
              <a:rPr lang="en-US" sz="1600" dirty="0" err="1" smtClean="0">
                <a:solidFill>
                  <a:srgbClr val="1D2D4B"/>
                </a:solidFill>
              </a:rPr>
              <a:t>sie</a:t>
            </a:r>
            <a:r>
              <a:rPr lang="en-US" sz="1600" dirty="0" smtClean="0">
                <a:solidFill>
                  <a:srgbClr val="1D2D4B"/>
                </a:solidFill>
              </a:rPr>
              <a:t> </a:t>
            </a:r>
            <a:r>
              <a:rPr lang="en-US" sz="1600" dirty="0" err="1" smtClean="0">
                <a:solidFill>
                  <a:srgbClr val="1D2D4B"/>
                </a:solidFill>
              </a:rPr>
              <a:t>auch</a:t>
            </a:r>
            <a:r>
              <a:rPr lang="en-US" sz="1600" dirty="0" smtClean="0">
                <a:solidFill>
                  <a:srgbClr val="1D2D4B"/>
                </a:solidFill>
              </a:rPr>
              <a:t> 15 </a:t>
            </a:r>
            <a:r>
              <a:rPr lang="en-US" sz="1600" dirty="0" err="1" smtClean="0">
                <a:solidFill>
                  <a:srgbClr val="1D2D4B"/>
                </a:solidFill>
              </a:rPr>
              <a:t>Jahre</a:t>
            </a:r>
            <a:r>
              <a:rPr lang="en-US" sz="1600" dirty="0" smtClean="0">
                <a:solidFill>
                  <a:srgbClr val="1D2D4B"/>
                </a:solidFill>
              </a:rPr>
              <a:t> </a:t>
            </a:r>
            <a:r>
              <a:rPr lang="en-US" sz="1600" dirty="0" err="1" smtClean="0">
                <a:solidFill>
                  <a:srgbClr val="1D2D4B"/>
                </a:solidFill>
              </a:rPr>
              <a:t>nach</a:t>
            </a:r>
            <a:endParaRPr lang="en-US" sz="1600" dirty="0" smtClean="0">
              <a:solidFill>
                <a:srgbClr val="1D2D4B"/>
              </a:solidFill>
            </a:endParaRPr>
          </a:p>
          <a:p>
            <a:r>
              <a:rPr lang="en-US" sz="1600" dirty="0" err="1" smtClean="0">
                <a:solidFill>
                  <a:srgbClr val="1D2D4B"/>
                </a:solidFill>
              </a:rPr>
              <a:t>Beginn</a:t>
            </a:r>
            <a:r>
              <a:rPr lang="en-US" sz="1600" dirty="0" smtClean="0">
                <a:solidFill>
                  <a:srgbClr val="1D2D4B"/>
                </a:solidFill>
              </a:rPr>
              <a:t> des </a:t>
            </a:r>
            <a:r>
              <a:rPr lang="en-US" sz="1600" dirty="0" err="1" smtClean="0">
                <a:solidFill>
                  <a:srgbClr val="1D2D4B"/>
                </a:solidFill>
              </a:rPr>
              <a:t>Ruhestands</a:t>
            </a:r>
            <a:r>
              <a:rPr lang="en-US" sz="1600" dirty="0" smtClean="0">
                <a:solidFill>
                  <a:srgbClr val="1D2D4B"/>
                </a:solidFill>
              </a:rPr>
              <a:t> </a:t>
            </a:r>
            <a:r>
              <a:rPr lang="en-US" sz="1600" dirty="0" err="1" smtClean="0">
                <a:solidFill>
                  <a:srgbClr val="1D2D4B"/>
                </a:solidFill>
              </a:rPr>
              <a:t>noch</a:t>
            </a:r>
            <a:endParaRPr lang="en-US" sz="1600" dirty="0" smtClean="0">
              <a:solidFill>
                <a:srgbClr val="1D2D4B"/>
              </a:solidFill>
            </a:endParaRPr>
          </a:p>
          <a:p>
            <a:r>
              <a:rPr lang="en-US" sz="1600" dirty="0" err="1" smtClean="0">
                <a:solidFill>
                  <a:srgbClr val="1D2D4B"/>
                </a:solidFill>
              </a:rPr>
              <a:t>ausreichend</a:t>
            </a:r>
            <a:r>
              <a:rPr lang="en-US" sz="1600" dirty="0" smtClean="0">
                <a:solidFill>
                  <a:srgbClr val="1D2D4B"/>
                </a:solidFill>
              </a:rPr>
              <a:t> </a:t>
            </a:r>
            <a:r>
              <a:rPr lang="en-US" sz="1600" dirty="0" err="1" smtClean="0">
                <a:solidFill>
                  <a:srgbClr val="1D2D4B"/>
                </a:solidFill>
              </a:rPr>
              <a:t>abgesichert</a:t>
            </a:r>
            <a:r>
              <a:rPr lang="en-US" sz="1600" dirty="0" smtClean="0">
                <a:solidFill>
                  <a:srgbClr val="1D2D4B"/>
                </a:solidFill>
              </a:rPr>
              <a:t> </a:t>
            </a:r>
            <a:r>
              <a:rPr lang="en-US" sz="1600" dirty="0" err="1" smtClean="0">
                <a:solidFill>
                  <a:srgbClr val="1D2D4B"/>
                </a:solidFill>
              </a:rPr>
              <a:t>ist</a:t>
            </a:r>
            <a:r>
              <a:rPr lang="en-US" sz="1600" dirty="0" smtClean="0">
                <a:solidFill>
                  <a:srgbClr val="1D2D4B"/>
                </a:solidFill>
              </a:rPr>
              <a:t>.</a:t>
            </a:r>
            <a:endParaRPr lang="en-US" sz="1600" dirty="0">
              <a:solidFill>
                <a:srgbClr val="1D2D4B"/>
              </a:solidFill>
            </a:endParaRPr>
          </a:p>
          <a:p>
            <a:endParaRPr lang="de-DE" dirty="0">
              <a:solidFill>
                <a:srgbClr val="1D2D4B"/>
              </a:solidFill>
            </a:endParaRPr>
          </a:p>
        </p:txBody>
      </p:sp>
      <p:sp>
        <p:nvSpPr>
          <p:cNvPr id="18" name="Textfeld 17"/>
          <p:cNvSpPr txBox="1"/>
          <p:nvPr/>
        </p:nvSpPr>
        <p:spPr>
          <a:xfrm>
            <a:off x="8382493" y="2099814"/>
            <a:ext cx="3301288" cy="4062651"/>
          </a:xfrm>
          <a:prstGeom prst="rect">
            <a:avLst/>
          </a:prstGeom>
          <a:noFill/>
        </p:spPr>
        <p:txBody>
          <a:bodyPr wrap="none" rtlCol="0">
            <a:spAutoFit/>
          </a:bodyPr>
          <a:lstStyle/>
          <a:p>
            <a:r>
              <a:rPr lang="en-US" sz="1600" b="1" dirty="0" err="1" smtClean="0">
                <a:solidFill>
                  <a:srgbClr val="1D2D4B"/>
                </a:solidFill>
              </a:rPr>
              <a:t>Mitarbeiter</a:t>
            </a:r>
            <a:r>
              <a:rPr lang="en-US" sz="1600" b="1" dirty="0" smtClean="0">
                <a:solidFill>
                  <a:srgbClr val="1D2D4B"/>
                </a:solidFill>
              </a:rPr>
              <a:t> </a:t>
            </a:r>
            <a:r>
              <a:rPr lang="en-US" sz="1600" b="1" dirty="0" err="1" smtClean="0">
                <a:solidFill>
                  <a:srgbClr val="1D2D4B"/>
                </a:solidFill>
              </a:rPr>
              <a:t>erwarten</a:t>
            </a:r>
            <a:r>
              <a:rPr lang="en-US" sz="1600" b="1" dirty="0" smtClean="0">
                <a:solidFill>
                  <a:srgbClr val="1D2D4B"/>
                </a:solidFill>
              </a:rPr>
              <a:t> </a:t>
            </a:r>
            <a:r>
              <a:rPr lang="en-US" sz="1600" b="1" dirty="0" err="1" smtClean="0">
                <a:solidFill>
                  <a:srgbClr val="1D2D4B"/>
                </a:solidFill>
              </a:rPr>
              <a:t>Unter</a:t>
            </a:r>
            <a:r>
              <a:rPr lang="en-US" sz="1600" b="1" dirty="0" smtClean="0">
                <a:solidFill>
                  <a:srgbClr val="1D2D4B"/>
                </a:solidFill>
              </a:rPr>
              <a:t>-</a:t>
            </a:r>
          </a:p>
          <a:p>
            <a:r>
              <a:rPr lang="en-US" sz="1600" b="1" dirty="0" err="1" smtClean="0">
                <a:solidFill>
                  <a:srgbClr val="1D2D4B"/>
                </a:solidFill>
              </a:rPr>
              <a:t>Stützung</a:t>
            </a:r>
            <a:r>
              <a:rPr lang="en-US" sz="1600" b="1" dirty="0" smtClean="0">
                <a:solidFill>
                  <a:srgbClr val="1D2D4B"/>
                </a:solidFill>
              </a:rPr>
              <a:t> </a:t>
            </a:r>
            <a:r>
              <a:rPr lang="en-US" sz="1600" b="1" dirty="0" err="1" smtClean="0">
                <a:solidFill>
                  <a:srgbClr val="1D2D4B"/>
                </a:solidFill>
              </a:rPr>
              <a:t>bei</a:t>
            </a:r>
            <a:r>
              <a:rPr lang="en-US" sz="1600" b="1" dirty="0" smtClean="0">
                <a:solidFill>
                  <a:srgbClr val="1D2D4B"/>
                </a:solidFill>
              </a:rPr>
              <a:t> der </a:t>
            </a:r>
            <a:r>
              <a:rPr lang="en-US" sz="1600" b="1" dirty="0" err="1" smtClean="0">
                <a:solidFill>
                  <a:srgbClr val="1D2D4B"/>
                </a:solidFill>
              </a:rPr>
              <a:t>Altersvorsorge</a:t>
            </a:r>
            <a:endParaRPr lang="en-US" sz="1600" b="1" dirty="0" smtClean="0">
              <a:solidFill>
                <a:srgbClr val="1D2D4B"/>
              </a:solidFill>
            </a:endParaRPr>
          </a:p>
          <a:p>
            <a:endParaRPr lang="en-US" sz="1600" b="1" dirty="0" smtClean="0">
              <a:solidFill>
                <a:srgbClr val="1D2D4B"/>
              </a:solidFill>
            </a:endParaRPr>
          </a:p>
          <a:p>
            <a:r>
              <a:rPr lang="en-US" sz="9600" b="1" dirty="0" smtClean="0">
                <a:solidFill>
                  <a:srgbClr val="1D2D4B"/>
                </a:solidFill>
              </a:rPr>
              <a:t>74 %</a:t>
            </a:r>
          </a:p>
          <a:p>
            <a:r>
              <a:rPr lang="en-US" sz="1600" dirty="0" smtClean="0">
                <a:solidFill>
                  <a:srgbClr val="1D2D4B"/>
                </a:solidFill>
              </a:rPr>
              <a:t>der </a:t>
            </a:r>
            <a:r>
              <a:rPr lang="en-US" sz="1600" dirty="0" err="1" smtClean="0">
                <a:solidFill>
                  <a:srgbClr val="1D2D4B"/>
                </a:solidFill>
              </a:rPr>
              <a:t>Mitarbeiter</a:t>
            </a:r>
            <a:r>
              <a:rPr lang="en-US" sz="1600" dirty="0" smtClean="0">
                <a:solidFill>
                  <a:srgbClr val="1D2D4B"/>
                </a:solidFill>
              </a:rPr>
              <a:t> </a:t>
            </a:r>
            <a:r>
              <a:rPr lang="en-US" sz="1600" dirty="0" err="1" smtClean="0">
                <a:solidFill>
                  <a:srgbClr val="1D2D4B"/>
                </a:solidFill>
              </a:rPr>
              <a:t>sagen</a:t>
            </a:r>
            <a:r>
              <a:rPr lang="en-US" sz="1600" dirty="0" smtClean="0">
                <a:solidFill>
                  <a:srgbClr val="1D2D4B"/>
                </a:solidFill>
              </a:rPr>
              <a:t>,</a:t>
            </a:r>
          </a:p>
          <a:p>
            <a:r>
              <a:rPr lang="en-US" sz="1600" dirty="0" smtClean="0">
                <a:solidFill>
                  <a:srgbClr val="1D2D4B"/>
                </a:solidFill>
              </a:rPr>
              <a:t>“</a:t>
            </a:r>
            <a:r>
              <a:rPr lang="en-US" sz="1600" dirty="0" err="1" smtClean="0">
                <a:solidFill>
                  <a:srgbClr val="1D2D4B"/>
                </a:solidFill>
              </a:rPr>
              <a:t>Es</a:t>
            </a:r>
            <a:r>
              <a:rPr lang="en-US" sz="1600" dirty="0" smtClean="0">
                <a:solidFill>
                  <a:srgbClr val="1D2D4B"/>
                </a:solidFill>
              </a:rPr>
              <a:t> </a:t>
            </a:r>
            <a:r>
              <a:rPr lang="en-US" sz="1600" dirty="0" err="1" smtClean="0">
                <a:solidFill>
                  <a:srgbClr val="1D2D4B"/>
                </a:solidFill>
              </a:rPr>
              <a:t>ist</a:t>
            </a:r>
            <a:r>
              <a:rPr lang="en-US" sz="1600" dirty="0" smtClean="0">
                <a:solidFill>
                  <a:srgbClr val="1D2D4B"/>
                </a:solidFill>
              </a:rPr>
              <a:t> </a:t>
            </a:r>
            <a:r>
              <a:rPr lang="en-US" sz="1600" dirty="0" err="1" smtClean="0">
                <a:solidFill>
                  <a:srgbClr val="1D2D4B"/>
                </a:solidFill>
              </a:rPr>
              <a:t>mir</a:t>
            </a:r>
            <a:r>
              <a:rPr lang="en-US" sz="1600" dirty="0" smtClean="0">
                <a:solidFill>
                  <a:srgbClr val="1D2D4B"/>
                </a:solidFill>
              </a:rPr>
              <a:t> </a:t>
            </a:r>
            <a:r>
              <a:rPr lang="en-US" sz="1600" dirty="0" err="1" smtClean="0">
                <a:solidFill>
                  <a:srgbClr val="1D2D4B"/>
                </a:solidFill>
              </a:rPr>
              <a:t>wichtig</a:t>
            </a:r>
            <a:r>
              <a:rPr lang="en-US" sz="1600" dirty="0" smtClean="0">
                <a:solidFill>
                  <a:srgbClr val="1D2D4B"/>
                </a:solidFill>
              </a:rPr>
              <a:t>,</a:t>
            </a:r>
          </a:p>
          <a:p>
            <a:r>
              <a:rPr lang="en-US" sz="1600" dirty="0" err="1" smtClean="0">
                <a:solidFill>
                  <a:srgbClr val="1D2D4B"/>
                </a:solidFill>
              </a:rPr>
              <a:t>dass</a:t>
            </a:r>
            <a:r>
              <a:rPr lang="en-US" sz="1600" dirty="0" smtClean="0">
                <a:solidFill>
                  <a:srgbClr val="1D2D4B"/>
                </a:solidFill>
              </a:rPr>
              <a:t> </a:t>
            </a:r>
            <a:r>
              <a:rPr lang="en-US" sz="1600" dirty="0" err="1" smtClean="0">
                <a:solidFill>
                  <a:srgbClr val="1D2D4B"/>
                </a:solidFill>
              </a:rPr>
              <a:t>mein</a:t>
            </a:r>
            <a:r>
              <a:rPr lang="en-US" sz="1600" dirty="0" smtClean="0">
                <a:solidFill>
                  <a:srgbClr val="1D2D4B"/>
                </a:solidFill>
              </a:rPr>
              <a:t> </a:t>
            </a:r>
            <a:r>
              <a:rPr lang="en-US" sz="1600" dirty="0" err="1" smtClean="0">
                <a:solidFill>
                  <a:srgbClr val="1D2D4B"/>
                </a:solidFill>
              </a:rPr>
              <a:t>Arbeitgeber</a:t>
            </a:r>
            <a:endParaRPr lang="en-US" sz="1600" dirty="0" smtClean="0">
              <a:solidFill>
                <a:srgbClr val="1D2D4B"/>
              </a:solidFill>
            </a:endParaRPr>
          </a:p>
          <a:p>
            <a:r>
              <a:rPr lang="en-US" sz="1600" dirty="0" err="1">
                <a:solidFill>
                  <a:srgbClr val="1D2D4B"/>
                </a:solidFill>
              </a:rPr>
              <a:t>e</a:t>
            </a:r>
            <a:r>
              <a:rPr lang="en-US" sz="1600" dirty="0" err="1" smtClean="0">
                <a:solidFill>
                  <a:srgbClr val="1D2D4B"/>
                </a:solidFill>
              </a:rPr>
              <a:t>ine</a:t>
            </a:r>
            <a:r>
              <a:rPr lang="en-US" sz="1600" dirty="0" smtClean="0">
                <a:solidFill>
                  <a:srgbClr val="1D2D4B"/>
                </a:solidFill>
              </a:rPr>
              <a:t> </a:t>
            </a:r>
            <a:r>
              <a:rPr lang="en-US" sz="1600" dirty="0" err="1" smtClean="0">
                <a:solidFill>
                  <a:srgbClr val="1D2D4B"/>
                </a:solidFill>
              </a:rPr>
              <a:t>aktive</a:t>
            </a:r>
            <a:r>
              <a:rPr lang="en-US" sz="1600" dirty="0" smtClean="0">
                <a:solidFill>
                  <a:srgbClr val="1D2D4B"/>
                </a:solidFill>
              </a:rPr>
              <a:t> Rolle </a:t>
            </a:r>
            <a:r>
              <a:rPr lang="en-US" sz="1600" dirty="0" err="1" smtClean="0">
                <a:solidFill>
                  <a:srgbClr val="1D2D4B"/>
                </a:solidFill>
              </a:rPr>
              <a:t>beim</a:t>
            </a:r>
            <a:r>
              <a:rPr lang="en-US" sz="1600" dirty="0" smtClean="0">
                <a:solidFill>
                  <a:srgbClr val="1D2D4B"/>
                </a:solidFill>
              </a:rPr>
              <a:t> </a:t>
            </a:r>
          </a:p>
          <a:p>
            <a:r>
              <a:rPr lang="en-US" sz="1600" dirty="0" err="1" smtClean="0">
                <a:solidFill>
                  <a:srgbClr val="1D2D4B"/>
                </a:solidFill>
              </a:rPr>
              <a:t>Angebot</a:t>
            </a:r>
            <a:r>
              <a:rPr lang="en-US" sz="1600" dirty="0" smtClean="0">
                <a:solidFill>
                  <a:srgbClr val="1D2D4B"/>
                </a:solidFill>
              </a:rPr>
              <a:t> </a:t>
            </a:r>
            <a:r>
              <a:rPr lang="en-US" sz="1600" dirty="0" err="1" smtClean="0">
                <a:solidFill>
                  <a:srgbClr val="1D2D4B"/>
                </a:solidFill>
              </a:rPr>
              <a:t>einer</a:t>
            </a:r>
            <a:r>
              <a:rPr lang="en-US" sz="1600" dirty="0" smtClean="0">
                <a:solidFill>
                  <a:srgbClr val="1D2D4B"/>
                </a:solidFill>
              </a:rPr>
              <a:t> bAV </a:t>
            </a:r>
          </a:p>
          <a:p>
            <a:r>
              <a:rPr lang="en-US" sz="1600" dirty="0" err="1">
                <a:solidFill>
                  <a:srgbClr val="1D2D4B"/>
                </a:solidFill>
              </a:rPr>
              <a:t>ü</a:t>
            </a:r>
            <a:r>
              <a:rPr lang="en-US" sz="1600" dirty="0" err="1" smtClean="0">
                <a:solidFill>
                  <a:srgbClr val="1D2D4B"/>
                </a:solidFill>
              </a:rPr>
              <a:t>bernimmt</a:t>
            </a:r>
            <a:r>
              <a:rPr lang="en-US" sz="1600" dirty="0" smtClean="0">
                <a:solidFill>
                  <a:srgbClr val="1D2D4B"/>
                </a:solidFill>
              </a:rPr>
              <a:t>.”</a:t>
            </a:r>
            <a:endParaRPr lang="en-US" sz="1600" dirty="0">
              <a:solidFill>
                <a:srgbClr val="1D2D4B"/>
              </a:solidFill>
            </a:endParaRPr>
          </a:p>
          <a:p>
            <a:endParaRPr lang="de-DE" dirty="0">
              <a:solidFill>
                <a:srgbClr val="1D2D4B"/>
              </a:solidFill>
            </a:endParaRPr>
          </a:p>
        </p:txBody>
      </p:sp>
      <p:sp>
        <p:nvSpPr>
          <p:cNvPr id="19" name="Rechteck 18"/>
          <p:cNvSpPr/>
          <p:nvPr/>
        </p:nvSpPr>
        <p:spPr>
          <a:xfrm>
            <a:off x="4589136" y="4341081"/>
            <a:ext cx="2780384" cy="647163"/>
          </a:xfrm>
          <a:prstGeom prst="rect">
            <a:avLst/>
          </a:prstGeom>
          <a:solidFill>
            <a:srgbClr val="5F99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20" name="Rechteck 19"/>
          <p:cNvSpPr/>
          <p:nvPr/>
        </p:nvSpPr>
        <p:spPr>
          <a:xfrm>
            <a:off x="4589136" y="5110781"/>
            <a:ext cx="1617691" cy="6471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21" name="Textfeld 20"/>
          <p:cNvSpPr txBox="1"/>
          <p:nvPr/>
        </p:nvSpPr>
        <p:spPr>
          <a:xfrm>
            <a:off x="4589136" y="4405733"/>
            <a:ext cx="2780384" cy="523220"/>
          </a:xfrm>
          <a:prstGeom prst="rect">
            <a:avLst/>
          </a:prstGeom>
          <a:noFill/>
        </p:spPr>
        <p:txBody>
          <a:bodyPr wrap="square" rtlCol="0">
            <a:spAutoFit/>
          </a:bodyPr>
          <a:lstStyle/>
          <a:p>
            <a:r>
              <a:rPr lang="de-DE" sz="1600" dirty="0" smtClean="0">
                <a:solidFill>
                  <a:srgbClr val="1D2D4B"/>
                </a:solidFill>
              </a:rPr>
              <a:t>2017</a:t>
            </a:r>
            <a:r>
              <a:rPr lang="de-DE" sz="2800" dirty="0" smtClean="0">
                <a:solidFill>
                  <a:srgbClr val="1D2D4B"/>
                </a:solidFill>
              </a:rPr>
              <a:t>             </a:t>
            </a:r>
            <a:r>
              <a:rPr lang="de-DE" sz="2800" b="1" dirty="0" smtClean="0">
                <a:solidFill>
                  <a:srgbClr val="1D2D4B"/>
                </a:solidFill>
              </a:rPr>
              <a:t>72 %</a:t>
            </a:r>
          </a:p>
        </p:txBody>
      </p:sp>
      <p:sp>
        <p:nvSpPr>
          <p:cNvPr id="22" name="Textfeld 21"/>
          <p:cNvSpPr txBox="1"/>
          <p:nvPr/>
        </p:nvSpPr>
        <p:spPr>
          <a:xfrm>
            <a:off x="4589136" y="5128073"/>
            <a:ext cx="2780384" cy="523220"/>
          </a:xfrm>
          <a:prstGeom prst="rect">
            <a:avLst/>
          </a:prstGeom>
          <a:noFill/>
        </p:spPr>
        <p:txBody>
          <a:bodyPr wrap="square" rtlCol="0">
            <a:spAutoFit/>
          </a:bodyPr>
          <a:lstStyle/>
          <a:p>
            <a:r>
              <a:rPr lang="de-DE" sz="1600" dirty="0" smtClean="0">
                <a:solidFill>
                  <a:srgbClr val="1D2D4B"/>
                </a:solidFill>
              </a:rPr>
              <a:t>2017</a:t>
            </a:r>
            <a:r>
              <a:rPr lang="de-DE" sz="2800" dirty="0" smtClean="0">
                <a:solidFill>
                  <a:srgbClr val="1D2D4B"/>
                </a:solidFill>
              </a:rPr>
              <a:t>  </a:t>
            </a:r>
            <a:r>
              <a:rPr lang="de-DE" sz="2800" b="1" dirty="0" smtClean="0">
                <a:solidFill>
                  <a:srgbClr val="1D2D4B"/>
                </a:solidFill>
              </a:rPr>
              <a:t>54 %</a:t>
            </a:r>
          </a:p>
        </p:txBody>
      </p:sp>
      <p:pic>
        <p:nvPicPr>
          <p:cNvPr id="25" name="Inhaltsplatzhalter 4"/>
          <p:cNvPicPr>
            <a:picLocks noChangeAspect="1"/>
          </p:cNvPicPr>
          <p:nvPr/>
        </p:nvPicPr>
        <p:blipFill rotWithShape="1">
          <a:blip r:embed="rId4"/>
          <a:srcRect l="58418" t="78737" r="34217" b="-1993"/>
          <a:stretch/>
        </p:blipFill>
        <p:spPr>
          <a:xfrm>
            <a:off x="6734059" y="5074322"/>
            <a:ext cx="635461" cy="720080"/>
          </a:xfrm>
          <a:prstGeom prst="rect">
            <a:avLst/>
          </a:prstGeom>
        </p:spPr>
      </p:pic>
      <p:sp>
        <p:nvSpPr>
          <p:cNvPr id="5" name="Textfeld 4"/>
          <p:cNvSpPr txBox="1"/>
          <p:nvPr/>
        </p:nvSpPr>
        <p:spPr>
          <a:xfrm>
            <a:off x="3116424" y="-765110"/>
            <a:ext cx="462499" cy="369332"/>
          </a:xfrm>
          <a:prstGeom prst="rect">
            <a:avLst/>
          </a:prstGeom>
          <a:noFill/>
        </p:spPr>
        <p:txBody>
          <a:bodyPr wrap="none" rtlCol="0">
            <a:spAutoFit/>
          </a:bodyPr>
          <a:lstStyle/>
          <a:p>
            <a:r>
              <a:rPr lang="de-DE" dirty="0" smtClean="0">
                <a:solidFill>
                  <a:srgbClr val="000000"/>
                </a:solidFill>
              </a:rPr>
              <a:t>TA</a:t>
            </a:r>
            <a:endParaRPr lang="de-DE" dirty="0">
              <a:solidFill>
                <a:srgbClr val="000000"/>
              </a:solidFill>
            </a:endParaRPr>
          </a:p>
        </p:txBody>
      </p:sp>
      <p:sp>
        <p:nvSpPr>
          <p:cNvPr id="6" name="Textfeld 5"/>
          <p:cNvSpPr txBox="1"/>
          <p:nvPr/>
        </p:nvSpPr>
        <p:spPr>
          <a:xfrm>
            <a:off x="365475" y="6590323"/>
            <a:ext cx="2028119" cy="253916"/>
          </a:xfrm>
          <a:prstGeom prst="rect">
            <a:avLst/>
          </a:prstGeom>
          <a:noFill/>
        </p:spPr>
        <p:txBody>
          <a:bodyPr wrap="none" rtlCol="0">
            <a:spAutoFit/>
          </a:bodyPr>
          <a:lstStyle/>
          <a:p>
            <a:r>
              <a:rPr lang="de-DE" sz="1050" dirty="0" smtClean="0">
                <a:solidFill>
                  <a:srgbClr val="000000"/>
                </a:solidFill>
              </a:rPr>
              <a:t>*Quelle : Willis Towers Watson</a:t>
            </a:r>
            <a:endParaRPr lang="de-DE" sz="1050" dirty="0">
              <a:solidFill>
                <a:srgbClr val="000000"/>
              </a:solidFill>
            </a:endParaRPr>
          </a:p>
        </p:txBody>
      </p:sp>
    </p:spTree>
    <p:extLst>
      <p:ext uri="{BB962C8B-B14F-4D97-AF65-F5344CB8AC3E}">
        <p14:creationId xmlns:p14="http://schemas.microsoft.com/office/powerpoint/2010/main" val="277901746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74</a:t>
            </a:fld>
            <a:endParaRPr lang="de-DE" dirty="0"/>
          </a:p>
        </p:txBody>
      </p:sp>
      <p:sp>
        <p:nvSpPr>
          <p:cNvPr id="4" name="Titel 3"/>
          <p:cNvSpPr>
            <a:spLocks noGrp="1"/>
          </p:cNvSpPr>
          <p:nvPr>
            <p:ph type="title"/>
          </p:nvPr>
        </p:nvSpPr>
        <p:spPr/>
        <p:txBody>
          <a:bodyPr/>
          <a:lstStyle/>
          <a:p>
            <a:pPr fontAlgn="auto">
              <a:spcBef>
                <a:spcPts val="0"/>
              </a:spcBef>
              <a:spcAft>
                <a:spcPts val="0"/>
              </a:spcAft>
            </a:pPr>
            <a:r>
              <a:rPr lang="de-DE" dirty="0">
                <a:latin typeface="Arial"/>
              </a:rPr>
              <a:t>Intelligente Gestaltung zahlt sich aus | </a:t>
            </a:r>
            <a:br>
              <a:rPr lang="de-DE" dirty="0">
                <a:latin typeface="Arial"/>
              </a:rPr>
            </a:br>
            <a:r>
              <a:rPr lang="de-DE" dirty="0">
                <a:latin typeface="Arial"/>
              </a:rPr>
              <a:t>Bedarfsgerechte </a:t>
            </a:r>
            <a:r>
              <a:rPr lang="de-DE" cap="none" dirty="0">
                <a:latin typeface="Arial"/>
              </a:rPr>
              <a:t>b</a:t>
            </a:r>
            <a:r>
              <a:rPr lang="de-DE" dirty="0">
                <a:latin typeface="Arial"/>
              </a:rPr>
              <a:t>AV stärkt Mitarbeiterbindung</a:t>
            </a:r>
            <a:endParaRPr lang="de-DE" dirty="0"/>
          </a:p>
        </p:txBody>
      </p:sp>
      <p:pic>
        <p:nvPicPr>
          <p:cNvPr id="23" name="Inhaltsplatzhalter 4"/>
          <p:cNvPicPr>
            <a:picLocks noChangeAspect="1"/>
          </p:cNvPicPr>
          <p:nvPr/>
        </p:nvPicPr>
        <p:blipFill rotWithShape="1">
          <a:blip r:embed="rId2"/>
          <a:srcRect t="18808" r="32859" b="51888"/>
          <a:stretch/>
        </p:blipFill>
        <p:spPr>
          <a:xfrm>
            <a:off x="365475" y="2496254"/>
            <a:ext cx="5094944" cy="1678582"/>
          </a:xfrm>
          <a:prstGeom prst="rect">
            <a:avLst/>
          </a:prstGeom>
        </p:spPr>
      </p:pic>
      <p:sp>
        <p:nvSpPr>
          <p:cNvPr id="3" name="Textfeld 2"/>
          <p:cNvSpPr txBox="1"/>
          <p:nvPr/>
        </p:nvSpPr>
        <p:spPr>
          <a:xfrm>
            <a:off x="365475" y="1530910"/>
            <a:ext cx="5144229" cy="984885"/>
          </a:xfrm>
          <a:prstGeom prst="rect">
            <a:avLst/>
          </a:prstGeom>
          <a:noFill/>
        </p:spPr>
        <p:txBody>
          <a:bodyPr wrap="none" rtlCol="0">
            <a:spAutoFit/>
          </a:bodyPr>
          <a:lstStyle/>
          <a:p>
            <a:r>
              <a:rPr lang="de-DE" sz="1600" dirty="0" smtClean="0">
                <a:solidFill>
                  <a:srgbClr val="137C9B"/>
                </a:solidFill>
              </a:rPr>
              <a:t>Betriebliche Altersvorsorge lohnt sich für Unternehmen</a:t>
            </a:r>
          </a:p>
          <a:p>
            <a:r>
              <a:rPr lang="de-DE" sz="1400" dirty="0" smtClean="0">
                <a:solidFill>
                  <a:srgbClr val="000000"/>
                </a:solidFill>
              </a:rPr>
              <a:t>Eine bedarfsgerechte bAV stärkt die Mitarbeiterbindung</a:t>
            </a:r>
          </a:p>
          <a:p>
            <a:r>
              <a:rPr lang="de-DE" sz="1400" dirty="0" smtClean="0">
                <a:solidFill>
                  <a:srgbClr val="000000"/>
                </a:solidFill>
              </a:rPr>
              <a:t>„Meine bAV ist ein wichtiger Grund für meine Entscheidung,</a:t>
            </a:r>
          </a:p>
          <a:p>
            <a:r>
              <a:rPr lang="de-DE" sz="1400" dirty="0" smtClean="0">
                <a:solidFill>
                  <a:srgbClr val="000000"/>
                </a:solidFill>
              </a:rPr>
              <a:t>bei diesem Arbeitgeber zu bleiben.</a:t>
            </a:r>
            <a:endParaRPr lang="de-DE" sz="1400" dirty="0">
              <a:solidFill>
                <a:srgbClr val="000000"/>
              </a:solidFill>
            </a:endParaRPr>
          </a:p>
        </p:txBody>
      </p:sp>
      <p:sp>
        <p:nvSpPr>
          <p:cNvPr id="5" name="Textfeld 4"/>
          <p:cNvSpPr txBox="1"/>
          <p:nvPr/>
        </p:nvSpPr>
        <p:spPr>
          <a:xfrm>
            <a:off x="365475" y="4211784"/>
            <a:ext cx="11458105" cy="338554"/>
          </a:xfrm>
          <a:prstGeom prst="rect">
            <a:avLst/>
          </a:prstGeom>
          <a:noFill/>
        </p:spPr>
        <p:txBody>
          <a:bodyPr wrap="square" rtlCol="0">
            <a:spAutoFit/>
          </a:bodyPr>
          <a:lstStyle/>
          <a:p>
            <a:pPr algn="ctr"/>
            <a:r>
              <a:rPr lang="de-DE" sz="1600" dirty="0" smtClean="0">
                <a:solidFill>
                  <a:srgbClr val="137C9B"/>
                </a:solidFill>
              </a:rPr>
              <a:t>… insbesondere, wenn der Pensionsplan gut auf die Mitarbeiterbedürfnisse abgestimmt ist</a:t>
            </a:r>
            <a:endParaRPr lang="de-DE" sz="1600" dirty="0">
              <a:solidFill>
                <a:srgbClr val="137C9B"/>
              </a:solidFill>
            </a:endParaRPr>
          </a:p>
        </p:txBody>
      </p:sp>
      <p:sp>
        <p:nvSpPr>
          <p:cNvPr id="26" name="Textfeld 25"/>
          <p:cNvSpPr txBox="1"/>
          <p:nvPr/>
        </p:nvSpPr>
        <p:spPr>
          <a:xfrm>
            <a:off x="6789363" y="1530519"/>
            <a:ext cx="4521879" cy="769441"/>
          </a:xfrm>
          <a:prstGeom prst="rect">
            <a:avLst/>
          </a:prstGeom>
          <a:noFill/>
        </p:spPr>
        <p:txBody>
          <a:bodyPr wrap="none" rtlCol="0">
            <a:spAutoFit/>
          </a:bodyPr>
          <a:lstStyle/>
          <a:p>
            <a:r>
              <a:rPr lang="de-DE" sz="1600" dirty="0" smtClean="0">
                <a:solidFill>
                  <a:srgbClr val="137C9B"/>
                </a:solidFill>
              </a:rPr>
              <a:t>… und Mitarbeiter … </a:t>
            </a:r>
          </a:p>
          <a:p>
            <a:r>
              <a:rPr lang="de-DE" sz="1400" dirty="0" smtClean="0">
                <a:solidFill>
                  <a:srgbClr val="000000"/>
                </a:solidFill>
              </a:rPr>
              <a:t>Eine bAV liefert ein besseres Preis-Leistungsverhältnis</a:t>
            </a:r>
          </a:p>
          <a:p>
            <a:r>
              <a:rPr lang="de-DE" sz="1400" dirty="0" smtClean="0">
                <a:solidFill>
                  <a:srgbClr val="000000"/>
                </a:solidFill>
              </a:rPr>
              <a:t>als private Vorkehrungen für die Altersvorsorge:</a:t>
            </a:r>
            <a:endParaRPr lang="de-DE" sz="1400" dirty="0">
              <a:solidFill>
                <a:srgbClr val="000000"/>
              </a:solidFill>
            </a:endParaRPr>
          </a:p>
        </p:txBody>
      </p:sp>
      <p:pic>
        <p:nvPicPr>
          <p:cNvPr id="27" name="Inhaltsplatzhalter 4"/>
          <p:cNvPicPr>
            <a:picLocks noChangeAspect="1"/>
          </p:cNvPicPr>
          <p:nvPr/>
        </p:nvPicPr>
        <p:blipFill rotWithShape="1">
          <a:blip r:embed="rId2">
            <a:duotone>
              <a:schemeClr val="accent1">
                <a:shade val="45000"/>
                <a:satMod val="135000"/>
              </a:schemeClr>
              <a:prstClr val="white"/>
            </a:duotone>
          </a:blip>
          <a:srcRect l="67220" t="16582" b="53001"/>
          <a:stretch/>
        </p:blipFill>
        <p:spPr>
          <a:xfrm>
            <a:off x="6789363" y="2432574"/>
            <a:ext cx="2487378" cy="1742261"/>
          </a:xfrm>
          <a:prstGeom prst="rect">
            <a:avLst/>
          </a:prstGeom>
        </p:spPr>
      </p:pic>
      <p:pic>
        <p:nvPicPr>
          <p:cNvPr id="28" name="Inhaltsplatzhalter 4"/>
          <p:cNvPicPr>
            <a:picLocks noChangeAspect="1"/>
          </p:cNvPicPr>
          <p:nvPr/>
        </p:nvPicPr>
        <p:blipFill rotWithShape="1">
          <a:blip r:embed="rId2">
            <a:duotone>
              <a:schemeClr val="accent1">
                <a:shade val="45000"/>
                <a:satMod val="135000"/>
              </a:schemeClr>
              <a:prstClr val="white"/>
            </a:duotone>
          </a:blip>
          <a:srcRect t="56273"/>
          <a:stretch/>
        </p:blipFill>
        <p:spPr>
          <a:xfrm>
            <a:off x="2492296" y="4547687"/>
            <a:ext cx="6597320" cy="2177618"/>
          </a:xfrm>
          <a:prstGeom prst="rect">
            <a:avLst/>
          </a:prstGeom>
        </p:spPr>
      </p:pic>
      <p:sp>
        <p:nvSpPr>
          <p:cNvPr id="11" name="Textfeld 10"/>
          <p:cNvSpPr txBox="1"/>
          <p:nvPr/>
        </p:nvSpPr>
        <p:spPr>
          <a:xfrm>
            <a:off x="365475" y="6590323"/>
            <a:ext cx="2028119" cy="253916"/>
          </a:xfrm>
          <a:prstGeom prst="rect">
            <a:avLst/>
          </a:prstGeom>
          <a:noFill/>
        </p:spPr>
        <p:txBody>
          <a:bodyPr wrap="none" rtlCol="0">
            <a:spAutoFit/>
          </a:bodyPr>
          <a:lstStyle/>
          <a:p>
            <a:r>
              <a:rPr lang="de-DE" sz="1050" dirty="0" smtClean="0">
                <a:solidFill>
                  <a:srgbClr val="000000"/>
                </a:solidFill>
              </a:rPr>
              <a:t>*Quelle : Willis Towers Watson</a:t>
            </a:r>
            <a:endParaRPr lang="de-DE" sz="1050" dirty="0">
              <a:solidFill>
                <a:srgbClr val="000000"/>
              </a:solidFill>
            </a:endParaRPr>
          </a:p>
        </p:txBody>
      </p:sp>
    </p:spTree>
    <p:extLst>
      <p:ext uri="{BB962C8B-B14F-4D97-AF65-F5344CB8AC3E}">
        <p14:creationId xmlns:p14="http://schemas.microsoft.com/office/powerpoint/2010/main" val="184140302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75</a:t>
            </a:fld>
            <a:endParaRPr lang="de-DE"/>
          </a:p>
        </p:txBody>
      </p:sp>
      <p:sp>
        <p:nvSpPr>
          <p:cNvPr id="4" name="Titel 3"/>
          <p:cNvSpPr>
            <a:spLocks noGrp="1"/>
          </p:cNvSpPr>
          <p:nvPr>
            <p:ph type="title"/>
          </p:nvPr>
        </p:nvSpPr>
        <p:spPr/>
        <p:txBody>
          <a:bodyPr/>
          <a:lstStyle/>
          <a:p>
            <a:r>
              <a:rPr lang="de-DE" dirty="0" smtClean="0"/>
              <a:t>Afm Belegschaftskonzepte kompakt</a:t>
            </a:r>
            <a:endParaRPr lang="de-DE" dirty="0"/>
          </a:p>
        </p:txBody>
      </p:sp>
      <p:graphicFrame>
        <p:nvGraphicFramePr>
          <p:cNvPr id="7" name="Tabelle 6"/>
          <p:cNvGraphicFramePr>
            <a:graphicFrameLocks noGrp="1"/>
          </p:cNvGraphicFramePr>
          <p:nvPr>
            <p:extLst/>
          </p:nvPr>
        </p:nvGraphicFramePr>
        <p:xfrm>
          <a:off x="1184987" y="1530910"/>
          <a:ext cx="9266993" cy="5312047"/>
        </p:xfrm>
        <a:graphic>
          <a:graphicData uri="http://schemas.openxmlformats.org/drawingml/2006/table">
            <a:tbl>
              <a:tblPr firstRow="1" bandRow="1"/>
              <a:tblGrid>
                <a:gridCol w="2046060"/>
                <a:gridCol w="1937122"/>
                <a:gridCol w="2073202"/>
                <a:gridCol w="1584821"/>
                <a:gridCol w="1625788"/>
              </a:tblGrid>
              <a:tr h="602887">
                <a:tc>
                  <a:txBody>
                    <a:bodyPr/>
                    <a:lstStyle>
                      <a:lvl1pPr marL="0" algn="l" defTabSz="914400" rtl="0" eaLnBrk="1" latinLnBrk="0" hangingPunct="1">
                        <a:defRPr sz="1800" b="1" kern="1200">
                          <a:solidFill>
                            <a:schemeClr val="lt1"/>
                          </a:solidFill>
                          <a:latin typeface="Arial"/>
                          <a:ea typeface="ＭＳ Ｐゴシック"/>
                        </a:defRPr>
                      </a:lvl1pPr>
                      <a:lvl2pPr marL="457200" algn="l" defTabSz="914400" rtl="0" eaLnBrk="1" latinLnBrk="0" hangingPunct="1">
                        <a:defRPr sz="1800" b="1" kern="1200">
                          <a:solidFill>
                            <a:schemeClr val="lt1"/>
                          </a:solidFill>
                          <a:latin typeface="Arial"/>
                          <a:ea typeface="ＭＳ Ｐゴシック"/>
                        </a:defRPr>
                      </a:lvl2pPr>
                      <a:lvl3pPr marL="914400" algn="l" defTabSz="914400" rtl="0" eaLnBrk="1" latinLnBrk="0" hangingPunct="1">
                        <a:defRPr sz="1800" b="1" kern="1200">
                          <a:solidFill>
                            <a:schemeClr val="lt1"/>
                          </a:solidFill>
                          <a:latin typeface="Arial"/>
                          <a:ea typeface="ＭＳ Ｐゴシック"/>
                        </a:defRPr>
                      </a:lvl3pPr>
                      <a:lvl4pPr marL="1371600" algn="l" defTabSz="914400" rtl="0" eaLnBrk="1" latinLnBrk="0" hangingPunct="1">
                        <a:defRPr sz="1800" b="1" kern="1200">
                          <a:solidFill>
                            <a:schemeClr val="lt1"/>
                          </a:solidFill>
                          <a:latin typeface="Arial"/>
                          <a:ea typeface="ＭＳ Ｐゴシック"/>
                        </a:defRPr>
                      </a:lvl4pPr>
                      <a:lvl5pPr marL="1828800" algn="l" defTabSz="914400" rtl="0" eaLnBrk="1" latinLnBrk="0" hangingPunct="1">
                        <a:defRPr sz="1800" b="1" kern="1200">
                          <a:solidFill>
                            <a:schemeClr val="lt1"/>
                          </a:solidFill>
                          <a:latin typeface="Arial"/>
                          <a:ea typeface="ＭＳ Ｐゴシック"/>
                        </a:defRPr>
                      </a:lvl5pPr>
                      <a:lvl6pPr marL="2286000" algn="l" defTabSz="914400" rtl="0" eaLnBrk="1" latinLnBrk="0" hangingPunct="1">
                        <a:defRPr sz="1800" b="1" kern="1200">
                          <a:solidFill>
                            <a:schemeClr val="lt1"/>
                          </a:solidFill>
                          <a:latin typeface="Arial"/>
                          <a:ea typeface="ＭＳ Ｐゴシック"/>
                        </a:defRPr>
                      </a:lvl6pPr>
                      <a:lvl7pPr marL="2743200" algn="l" defTabSz="914400" rtl="0" eaLnBrk="1" latinLnBrk="0" hangingPunct="1">
                        <a:defRPr sz="1800" b="1" kern="1200">
                          <a:solidFill>
                            <a:schemeClr val="lt1"/>
                          </a:solidFill>
                          <a:latin typeface="Arial"/>
                          <a:ea typeface="ＭＳ Ｐゴシック"/>
                        </a:defRPr>
                      </a:lvl7pPr>
                      <a:lvl8pPr marL="3200400" algn="l" defTabSz="914400" rtl="0" eaLnBrk="1" latinLnBrk="0" hangingPunct="1">
                        <a:defRPr sz="1800" b="1" kern="1200">
                          <a:solidFill>
                            <a:schemeClr val="lt1"/>
                          </a:solidFill>
                          <a:latin typeface="Arial"/>
                          <a:ea typeface="ＭＳ Ｐゴシック"/>
                        </a:defRPr>
                      </a:lvl8pPr>
                      <a:lvl9pPr marL="3657600" algn="l" defTabSz="914400" rtl="0" eaLnBrk="1" latinLnBrk="0" hangingPunct="1">
                        <a:defRPr sz="1800" b="1" kern="1200">
                          <a:solidFill>
                            <a:schemeClr val="lt1"/>
                          </a:solidFill>
                          <a:latin typeface="Arial"/>
                          <a:ea typeface="ＭＳ Ｐゴシック"/>
                        </a:defRPr>
                      </a:lvl9pPr>
                    </a:lstStyle>
                    <a:p>
                      <a:endParaRPr lang="de-DE" sz="900" dirty="0"/>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ea typeface="ＭＳ Ｐゴシック"/>
                        </a:defRPr>
                      </a:lvl1pPr>
                      <a:lvl2pPr marL="457200" algn="l" defTabSz="914400" rtl="0" eaLnBrk="1" latinLnBrk="0" hangingPunct="1">
                        <a:defRPr sz="1800" b="1" kern="1200">
                          <a:solidFill>
                            <a:schemeClr val="lt1"/>
                          </a:solidFill>
                          <a:latin typeface="Arial"/>
                          <a:ea typeface="ＭＳ Ｐゴシック"/>
                        </a:defRPr>
                      </a:lvl2pPr>
                      <a:lvl3pPr marL="914400" algn="l" defTabSz="914400" rtl="0" eaLnBrk="1" latinLnBrk="0" hangingPunct="1">
                        <a:defRPr sz="1800" b="1" kern="1200">
                          <a:solidFill>
                            <a:schemeClr val="lt1"/>
                          </a:solidFill>
                          <a:latin typeface="Arial"/>
                          <a:ea typeface="ＭＳ Ｐゴシック"/>
                        </a:defRPr>
                      </a:lvl3pPr>
                      <a:lvl4pPr marL="1371600" algn="l" defTabSz="914400" rtl="0" eaLnBrk="1" latinLnBrk="0" hangingPunct="1">
                        <a:defRPr sz="1800" b="1" kern="1200">
                          <a:solidFill>
                            <a:schemeClr val="lt1"/>
                          </a:solidFill>
                          <a:latin typeface="Arial"/>
                          <a:ea typeface="ＭＳ Ｐゴシック"/>
                        </a:defRPr>
                      </a:lvl4pPr>
                      <a:lvl5pPr marL="1828800" algn="l" defTabSz="914400" rtl="0" eaLnBrk="1" latinLnBrk="0" hangingPunct="1">
                        <a:defRPr sz="1800" b="1" kern="1200">
                          <a:solidFill>
                            <a:schemeClr val="lt1"/>
                          </a:solidFill>
                          <a:latin typeface="Arial"/>
                          <a:ea typeface="ＭＳ Ｐゴシック"/>
                        </a:defRPr>
                      </a:lvl5pPr>
                      <a:lvl6pPr marL="2286000" algn="l" defTabSz="914400" rtl="0" eaLnBrk="1" latinLnBrk="0" hangingPunct="1">
                        <a:defRPr sz="1800" b="1" kern="1200">
                          <a:solidFill>
                            <a:schemeClr val="lt1"/>
                          </a:solidFill>
                          <a:latin typeface="Arial"/>
                          <a:ea typeface="ＭＳ Ｐゴシック"/>
                        </a:defRPr>
                      </a:lvl6pPr>
                      <a:lvl7pPr marL="2743200" algn="l" defTabSz="914400" rtl="0" eaLnBrk="1" latinLnBrk="0" hangingPunct="1">
                        <a:defRPr sz="1800" b="1" kern="1200">
                          <a:solidFill>
                            <a:schemeClr val="lt1"/>
                          </a:solidFill>
                          <a:latin typeface="Arial"/>
                          <a:ea typeface="ＭＳ Ｐゴシック"/>
                        </a:defRPr>
                      </a:lvl7pPr>
                      <a:lvl8pPr marL="3200400" algn="l" defTabSz="914400" rtl="0" eaLnBrk="1" latinLnBrk="0" hangingPunct="1">
                        <a:defRPr sz="1800" b="1" kern="1200">
                          <a:solidFill>
                            <a:schemeClr val="lt1"/>
                          </a:solidFill>
                          <a:latin typeface="Arial"/>
                          <a:ea typeface="ＭＳ Ｐゴシック"/>
                        </a:defRPr>
                      </a:lvl8pPr>
                      <a:lvl9pPr marL="3657600" algn="l" defTabSz="914400" rtl="0" eaLnBrk="1" latinLnBrk="0" hangingPunct="1">
                        <a:defRPr sz="1800" b="1" kern="1200">
                          <a:solidFill>
                            <a:schemeClr val="lt1"/>
                          </a:solidFill>
                          <a:latin typeface="Arial"/>
                          <a:ea typeface="ＭＳ Ｐゴシック"/>
                        </a:defRPr>
                      </a:lvl9pPr>
                    </a:lstStyle>
                    <a:p>
                      <a:r>
                        <a:rPr lang="de-DE" sz="900" dirty="0" smtClean="0"/>
                        <a:t>Kosten-</a:t>
                      </a:r>
                      <a:r>
                        <a:rPr lang="de-DE" sz="900" baseline="0" dirty="0" smtClean="0"/>
                        <a:t> | Verwaltungs</a:t>
                      </a:r>
                      <a:r>
                        <a:rPr lang="de-DE" sz="900" dirty="0" smtClean="0"/>
                        <a:t>aufwand vor Steuer</a:t>
                      </a: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1D2D4B"/>
                    </a:solidFill>
                  </a:tcPr>
                </a:tc>
                <a:tc>
                  <a:txBody>
                    <a:bodyPr/>
                    <a:lstStyle>
                      <a:lvl1pPr marL="0" algn="l" defTabSz="914400" rtl="0" eaLnBrk="1" latinLnBrk="0" hangingPunct="1">
                        <a:defRPr sz="1800" b="1" kern="1200">
                          <a:solidFill>
                            <a:schemeClr val="lt1"/>
                          </a:solidFill>
                          <a:latin typeface="Arial"/>
                          <a:ea typeface="ＭＳ Ｐゴシック"/>
                        </a:defRPr>
                      </a:lvl1pPr>
                      <a:lvl2pPr marL="457200" algn="l" defTabSz="914400" rtl="0" eaLnBrk="1" latinLnBrk="0" hangingPunct="1">
                        <a:defRPr sz="1800" b="1" kern="1200">
                          <a:solidFill>
                            <a:schemeClr val="lt1"/>
                          </a:solidFill>
                          <a:latin typeface="Arial"/>
                          <a:ea typeface="ＭＳ Ｐゴシック"/>
                        </a:defRPr>
                      </a:lvl2pPr>
                      <a:lvl3pPr marL="914400" algn="l" defTabSz="914400" rtl="0" eaLnBrk="1" latinLnBrk="0" hangingPunct="1">
                        <a:defRPr sz="1800" b="1" kern="1200">
                          <a:solidFill>
                            <a:schemeClr val="lt1"/>
                          </a:solidFill>
                          <a:latin typeface="Arial"/>
                          <a:ea typeface="ＭＳ Ｐゴシック"/>
                        </a:defRPr>
                      </a:lvl3pPr>
                      <a:lvl4pPr marL="1371600" algn="l" defTabSz="914400" rtl="0" eaLnBrk="1" latinLnBrk="0" hangingPunct="1">
                        <a:defRPr sz="1800" b="1" kern="1200">
                          <a:solidFill>
                            <a:schemeClr val="lt1"/>
                          </a:solidFill>
                          <a:latin typeface="Arial"/>
                          <a:ea typeface="ＭＳ Ｐゴシック"/>
                        </a:defRPr>
                      </a:lvl4pPr>
                      <a:lvl5pPr marL="1828800" algn="l" defTabSz="914400" rtl="0" eaLnBrk="1" latinLnBrk="0" hangingPunct="1">
                        <a:defRPr sz="1800" b="1" kern="1200">
                          <a:solidFill>
                            <a:schemeClr val="lt1"/>
                          </a:solidFill>
                          <a:latin typeface="Arial"/>
                          <a:ea typeface="ＭＳ Ｐゴシック"/>
                        </a:defRPr>
                      </a:lvl5pPr>
                      <a:lvl6pPr marL="2286000" algn="l" defTabSz="914400" rtl="0" eaLnBrk="1" latinLnBrk="0" hangingPunct="1">
                        <a:defRPr sz="1800" b="1" kern="1200">
                          <a:solidFill>
                            <a:schemeClr val="lt1"/>
                          </a:solidFill>
                          <a:latin typeface="Arial"/>
                          <a:ea typeface="ＭＳ Ｐゴシック"/>
                        </a:defRPr>
                      </a:lvl6pPr>
                      <a:lvl7pPr marL="2743200" algn="l" defTabSz="914400" rtl="0" eaLnBrk="1" latinLnBrk="0" hangingPunct="1">
                        <a:defRPr sz="1800" b="1" kern="1200">
                          <a:solidFill>
                            <a:schemeClr val="lt1"/>
                          </a:solidFill>
                          <a:latin typeface="Arial"/>
                          <a:ea typeface="ＭＳ Ｐゴシック"/>
                        </a:defRPr>
                      </a:lvl7pPr>
                      <a:lvl8pPr marL="3200400" algn="l" defTabSz="914400" rtl="0" eaLnBrk="1" latinLnBrk="0" hangingPunct="1">
                        <a:defRPr sz="1800" b="1" kern="1200">
                          <a:solidFill>
                            <a:schemeClr val="lt1"/>
                          </a:solidFill>
                          <a:latin typeface="Arial"/>
                          <a:ea typeface="ＭＳ Ｐゴシック"/>
                        </a:defRPr>
                      </a:lvl8pPr>
                      <a:lvl9pPr marL="3657600" algn="l" defTabSz="914400" rtl="0" eaLnBrk="1" latinLnBrk="0" hangingPunct="1">
                        <a:defRPr sz="1800" b="1" kern="1200">
                          <a:solidFill>
                            <a:schemeClr val="lt1"/>
                          </a:solidFill>
                          <a:latin typeface="Arial"/>
                          <a:ea typeface="ＭＳ Ｐゴシック"/>
                        </a:defRPr>
                      </a:lvl9pPr>
                    </a:lstStyle>
                    <a:p>
                      <a:r>
                        <a:rPr lang="de-DE" sz="900" dirty="0" smtClean="0"/>
                        <a:t>Nutzen für</a:t>
                      </a:r>
                      <a:r>
                        <a:rPr lang="de-DE" sz="900" baseline="0" dirty="0" smtClean="0"/>
                        <a:t> </a:t>
                      </a:r>
                      <a:r>
                        <a:rPr lang="de-DE" sz="900" dirty="0" smtClean="0"/>
                        <a:t>Mitarbeiter</a:t>
                      </a:r>
                      <a:endParaRPr lang="de-DE" sz="900" dirty="0"/>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1D2D4B"/>
                    </a:solidFill>
                  </a:tcPr>
                </a:tc>
                <a:tc>
                  <a:txBody>
                    <a:bodyPr/>
                    <a:lstStyle>
                      <a:lvl1pPr marL="0" algn="l" defTabSz="914400" rtl="0" eaLnBrk="1" latinLnBrk="0" hangingPunct="1">
                        <a:defRPr sz="1800" b="1" kern="1200">
                          <a:solidFill>
                            <a:schemeClr val="lt1"/>
                          </a:solidFill>
                          <a:latin typeface="Arial"/>
                          <a:ea typeface="ＭＳ Ｐゴシック"/>
                        </a:defRPr>
                      </a:lvl1pPr>
                      <a:lvl2pPr marL="457200" algn="l" defTabSz="914400" rtl="0" eaLnBrk="1" latinLnBrk="0" hangingPunct="1">
                        <a:defRPr sz="1800" b="1" kern="1200">
                          <a:solidFill>
                            <a:schemeClr val="lt1"/>
                          </a:solidFill>
                          <a:latin typeface="Arial"/>
                          <a:ea typeface="ＭＳ Ｐゴシック"/>
                        </a:defRPr>
                      </a:lvl2pPr>
                      <a:lvl3pPr marL="914400" algn="l" defTabSz="914400" rtl="0" eaLnBrk="1" latinLnBrk="0" hangingPunct="1">
                        <a:defRPr sz="1800" b="1" kern="1200">
                          <a:solidFill>
                            <a:schemeClr val="lt1"/>
                          </a:solidFill>
                          <a:latin typeface="Arial"/>
                          <a:ea typeface="ＭＳ Ｐゴシック"/>
                        </a:defRPr>
                      </a:lvl3pPr>
                      <a:lvl4pPr marL="1371600" algn="l" defTabSz="914400" rtl="0" eaLnBrk="1" latinLnBrk="0" hangingPunct="1">
                        <a:defRPr sz="1800" b="1" kern="1200">
                          <a:solidFill>
                            <a:schemeClr val="lt1"/>
                          </a:solidFill>
                          <a:latin typeface="Arial"/>
                          <a:ea typeface="ＭＳ Ｐゴシック"/>
                        </a:defRPr>
                      </a:lvl4pPr>
                      <a:lvl5pPr marL="1828800" algn="l" defTabSz="914400" rtl="0" eaLnBrk="1" latinLnBrk="0" hangingPunct="1">
                        <a:defRPr sz="1800" b="1" kern="1200">
                          <a:solidFill>
                            <a:schemeClr val="lt1"/>
                          </a:solidFill>
                          <a:latin typeface="Arial"/>
                          <a:ea typeface="ＭＳ Ｐゴシック"/>
                        </a:defRPr>
                      </a:lvl5pPr>
                      <a:lvl6pPr marL="2286000" algn="l" defTabSz="914400" rtl="0" eaLnBrk="1" latinLnBrk="0" hangingPunct="1">
                        <a:defRPr sz="1800" b="1" kern="1200">
                          <a:solidFill>
                            <a:schemeClr val="lt1"/>
                          </a:solidFill>
                          <a:latin typeface="Arial"/>
                          <a:ea typeface="ＭＳ Ｐゴシック"/>
                        </a:defRPr>
                      </a:lvl6pPr>
                      <a:lvl7pPr marL="2743200" algn="l" defTabSz="914400" rtl="0" eaLnBrk="1" latinLnBrk="0" hangingPunct="1">
                        <a:defRPr sz="1800" b="1" kern="1200">
                          <a:solidFill>
                            <a:schemeClr val="lt1"/>
                          </a:solidFill>
                          <a:latin typeface="Arial"/>
                          <a:ea typeface="ＭＳ Ｐゴシック"/>
                        </a:defRPr>
                      </a:lvl7pPr>
                      <a:lvl8pPr marL="3200400" algn="l" defTabSz="914400" rtl="0" eaLnBrk="1" latinLnBrk="0" hangingPunct="1">
                        <a:defRPr sz="1800" b="1" kern="1200">
                          <a:solidFill>
                            <a:schemeClr val="lt1"/>
                          </a:solidFill>
                          <a:latin typeface="Arial"/>
                          <a:ea typeface="ＭＳ Ｐゴシック"/>
                        </a:defRPr>
                      </a:lvl8pPr>
                      <a:lvl9pPr marL="3657600" algn="l" defTabSz="914400" rtl="0" eaLnBrk="1" latinLnBrk="0" hangingPunct="1">
                        <a:defRPr sz="1800" b="1" kern="1200">
                          <a:solidFill>
                            <a:schemeClr val="lt1"/>
                          </a:solidFill>
                          <a:latin typeface="Arial"/>
                          <a:ea typeface="ＭＳ Ｐゴシック"/>
                        </a:defRPr>
                      </a:lvl9pPr>
                    </a:lstStyle>
                    <a:p>
                      <a:r>
                        <a:rPr lang="de-DE" sz="900" dirty="0" smtClean="0"/>
                        <a:t>Nutzen für Unternehmen</a:t>
                      </a:r>
                      <a:endParaRPr lang="de-DE" sz="900" dirty="0"/>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1D2D4B"/>
                    </a:solidFill>
                  </a:tcPr>
                </a:tc>
                <a:tc>
                  <a:txBody>
                    <a:bodyPr/>
                    <a:lstStyle>
                      <a:lvl1pPr marL="0" algn="l" defTabSz="914400" rtl="0" eaLnBrk="1" latinLnBrk="0" hangingPunct="1">
                        <a:defRPr sz="1800" b="1" kern="1200">
                          <a:solidFill>
                            <a:schemeClr val="lt1"/>
                          </a:solidFill>
                          <a:latin typeface="Arial"/>
                          <a:ea typeface="ＭＳ Ｐゴシック"/>
                        </a:defRPr>
                      </a:lvl1pPr>
                      <a:lvl2pPr marL="457200" algn="l" defTabSz="914400" rtl="0" eaLnBrk="1" latinLnBrk="0" hangingPunct="1">
                        <a:defRPr sz="1800" b="1" kern="1200">
                          <a:solidFill>
                            <a:schemeClr val="lt1"/>
                          </a:solidFill>
                          <a:latin typeface="Arial"/>
                          <a:ea typeface="ＭＳ Ｐゴシック"/>
                        </a:defRPr>
                      </a:lvl2pPr>
                      <a:lvl3pPr marL="914400" algn="l" defTabSz="914400" rtl="0" eaLnBrk="1" latinLnBrk="0" hangingPunct="1">
                        <a:defRPr sz="1800" b="1" kern="1200">
                          <a:solidFill>
                            <a:schemeClr val="lt1"/>
                          </a:solidFill>
                          <a:latin typeface="Arial"/>
                          <a:ea typeface="ＭＳ Ｐゴシック"/>
                        </a:defRPr>
                      </a:lvl3pPr>
                      <a:lvl4pPr marL="1371600" algn="l" defTabSz="914400" rtl="0" eaLnBrk="1" latinLnBrk="0" hangingPunct="1">
                        <a:defRPr sz="1800" b="1" kern="1200">
                          <a:solidFill>
                            <a:schemeClr val="lt1"/>
                          </a:solidFill>
                          <a:latin typeface="Arial"/>
                          <a:ea typeface="ＭＳ Ｐゴシック"/>
                        </a:defRPr>
                      </a:lvl4pPr>
                      <a:lvl5pPr marL="1828800" algn="l" defTabSz="914400" rtl="0" eaLnBrk="1" latinLnBrk="0" hangingPunct="1">
                        <a:defRPr sz="1800" b="1" kern="1200">
                          <a:solidFill>
                            <a:schemeClr val="lt1"/>
                          </a:solidFill>
                          <a:latin typeface="Arial"/>
                          <a:ea typeface="ＭＳ Ｐゴシック"/>
                        </a:defRPr>
                      </a:lvl5pPr>
                      <a:lvl6pPr marL="2286000" algn="l" defTabSz="914400" rtl="0" eaLnBrk="1" latinLnBrk="0" hangingPunct="1">
                        <a:defRPr sz="1800" b="1" kern="1200">
                          <a:solidFill>
                            <a:schemeClr val="lt1"/>
                          </a:solidFill>
                          <a:latin typeface="Arial"/>
                          <a:ea typeface="ＭＳ Ｐゴシック"/>
                        </a:defRPr>
                      </a:lvl6pPr>
                      <a:lvl7pPr marL="2743200" algn="l" defTabSz="914400" rtl="0" eaLnBrk="1" latinLnBrk="0" hangingPunct="1">
                        <a:defRPr sz="1800" b="1" kern="1200">
                          <a:solidFill>
                            <a:schemeClr val="lt1"/>
                          </a:solidFill>
                          <a:latin typeface="Arial"/>
                          <a:ea typeface="ＭＳ Ｐゴシック"/>
                        </a:defRPr>
                      </a:lvl7pPr>
                      <a:lvl8pPr marL="3200400" algn="l" defTabSz="914400" rtl="0" eaLnBrk="1" latinLnBrk="0" hangingPunct="1">
                        <a:defRPr sz="1800" b="1" kern="1200">
                          <a:solidFill>
                            <a:schemeClr val="lt1"/>
                          </a:solidFill>
                          <a:latin typeface="Arial"/>
                          <a:ea typeface="ＭＳ Ｐゴシック"/>
                        </a:defRPr>
                      </a:lvl8pPr>
                      <a:lvl9pPr marL="3657600" algn="l" defTabSz="914400" rtl="0" eaLnBrk="1" latinLnBrk="0" hangingPunct="1">
                        <a:defRPr sz="1800" b="1" kern="1200">
                          <a:solidFill>
                            <a:schemeClr val="lt1"/>
                          </a:solidFill>
                          <a:latin typeface="Arial"/>
                          <a:ea typeface="ＭＳ Ｐゴシック"/>
                        </a:defRPr>
                      </a:lvl9pPr>
                    </a:lstStyle>
                    <a:p>
                      <a:r>
                        <a:rPr lang="de-DE" sz="900" dirty="0" smtClean="0"/>
                        <a:t>Bindungseffekt</a:t>
                      </a:r>
                      <a:endParaRPr lang="de-DE" sz="900" dirty="0"/>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1D2D4B"/>
                    </a:solidFill>
                  </a:tcPr>
                </a:tc>
              </a:tr>
              <a:tr h="756497">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b="1" dirty="0" smtClean="0">
                          <a:solidFill>
                            <a:schemeClr val="bg1"/>
                          </a:solidFill>
                        </a:rPr>
                        <a:t>Altersvorsorge</a:t>
                      </a:r>
                      <a:r>
                        <a:rPr lang="de-DE" sz="900" b="1" baseline="0" dirty="0" smtClean="0">
                          <a:solidFill>
                            <a:schemeClr val="bg1"/>
                          </a:solidFill>
                        </a:rPr>
                        <a:t> über die betriebliche Altersversorgung (bAV)</a:t>
                      </a:r>
                      <a:endParaRPr lang="de-DE" sz="900" b="1" dirty="0">
                        <a:solidFill>
                          <a:schemeClr val="bg1"/>
                        </a:solidFill>
                      </a:endParaRPr>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1D2D4B"/>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dirty="0" smtClean="0"/>
                        <a:t>Ohne</a:t>
                      </a:r>
                      <a:r>
                        <a:rPr lang="de-DE" sz="900" baseline="0" dirty="0" smtClean="0"/>
                        <a:t> Aufwand (Pflichtzuschuss) bis hin zur Arbeitgeber-Finanzierung möglich | Verwaltungsaufwand gemäß gesetzlicher Regularien mittel</a:t>
                      </a:r>
                      <a:endParaRPr lang="de-DE" sz="900" dirty="0"/>
                    </a:p>
                  </a:txBody>
                  <a:tcPr anchor="ctr">
                    <a:lnL w="12700" cmpd="sng">
                      <a:solidFill>
                        <a:srgbClr val="FFFFFF"/>
                      </a:solidFill>
                    </a:lnL>
                    <a:lnR w="12700" cmpd="sng">
                      <a:solidFill>
                        <a:srgbClr val="FFFFFF"/>
                      </a:solidFill>
                    </a:lnR>
                    <a:lnT w="38100" cmpd="sng">
                      <a:solidFill>
                        <a:srgbClr val="FFFFFF"/>
                      </a:solidFill>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dirty="0" smtClean="0"/>
                        <a:t>Effektive bAV- Entgeltumwandlung, Beratung</a:t>
                      </a:r>
                      <a:r>
                        <a:rPr lang="de-DE" sz="900" baseline="0" dirty="0" smtClean="0"/>
                        <a:t> während der Arbeitszeiten, „geprüfter Anbieter“ </a:t>
                      </a:r>
                      <a:endParaRPr lang="de-DE" sz="900" dirty="0"/>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dirty="0" smtClean="0"/>
                        <a:t>Rechtssicheres bAV- Versorgungswerk mit Bindungseffekt , beschränktem Aufwand  und Segmentierbarkeit    </a:t>
                      </a:r>
                      <a:endParaRPr lang="de-DE" sz="900" dirty="0"/>
                    </a:p>
                  </a:txBody>
                  <a:tcPr anchor="ctr">
                    <a:lnL w="12700" cmpd="sng">
                      <a:solidFill>
                        <a:srgbClr val="FFFFFF"/>
                      </a:solidFill>
                    </a:lnL>
                    <a:lnR w="12700" cmpd="sng">
                      <a:solidFill>
                        <a:srgbClr val="FFFFFF"/>
                      </a:solidFill>
                    </a:lnR>
                    <a:lnT w="38100" cmpd="sng">
                      <a:solidFill>
                        <a:srgbClr val="FFFFFF"/>
                      </a:solidFill>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dirty="0" smtClean="0"/>
                        <a:t>Hoch, je nach Zuschussmodell auch sehr hoch</a:t>
                      </a:r>
                      <a:endParaRPr lang="de-DE" sz="900" dirty="0"/>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333399">
                        <a:lumMod val="20000"/>
                        <a:lumOff val="80000"/>
                      </a:srgbClr>
                    </a:solidFill>
                  </a:tcPr>
                </a:tc>
              </a:tr>
              <a:tr h="756497">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b="1" dirty="0" smtClean="0">
                          <a:solidFill>
                            <a:schemeClr val="bg1"/>
                          </a:solidFill>
                        </a:rPr>
                        <a:t>Absicherung</a:t>
                      </a:r>
                      <a:r>
                        <a:rPr lang="de-DE" sz="900" b="1" baseline="0" dirty="0" smtClean="0">
                          <a:solidFill>
                            <a:schemeClr val="bg1"/>
                          </a:solidFill>
                        </a:rPr>
                        <a:t> der Arbeitskraft über</a:t>
                      </a:r>
                      <a:r>
                        <a:rPr lang="de-DE" sz="900" b="1" dirty="0" smtClean="0">
                          <a:solidFill>
                            <a:schemeClr val="bg1"/>
                          </a:solidFill>
                        </a:rPr>
                        <a:t> die</a:t>
                      </a:r>
                      <a:r>
                        <a:rPr lang="de-DE" sz="900" b="1" baseline="0" dirty="0" smtClean="0">
                          <a:solidFill>
                            <a:schemeClr val="bg1"/>
                          </a:solidFill>
                        </a:rPr>
                        <a:t> betriebliche Einkommensvorsorge (</a:t>
                      </a:r>
                      <a:r>
                        <a:rPr lang="de-DE" sz="900" b="1" baseline="0" dirty="0" err="1" smtClean="0">
                          <a:solidFill>
                            <a:schemeClr val="bg1"/>
                          </a:solidFill>
                        </a:rPr>
                        <a:t>bEV</a:t>
                      </a:r>
                      <a:r>
                        <a:rPr lang="de-DE" sz="900" b="1" baseline="0" dirty="0" smtClean="0">
                          <a:solidFill>
                            <a:schemeClr val="bg1"/>
                          </a:solidFill>
                        </a:rPr>
                        <a:t>)</a:t>
                      </a:r>
                      <a:endParaRPr lang="de-DE" sz="900" b="1" dirty="0">
                        <a:solidFill>
                          <a:schemeClr val="bg1"/>
                        </a:solidFill>
                      </a:endParaRPr>
                    </a:p>
                  </a:txBody>
                  <a:tcPr anchor="ctr">
                    <a:lnL w="12700" cmpd="sng">
                      <a:solidFill>
                        <a:srgbClr val="FFFFFF"/>
                      </a:solidFill>
                    </a:lnL>
                    <a:lnR w="12700" cmpd="sng">
                      <a:no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1D2D4B"/>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dirty="0" smtClean="0"/>
                        <a:t>Ohne</a:t>
                      </a:r>
                      <a:r>
                        <a:rPr lang="de-DE" sz="900" baseline="0" dirty="0" smtClean="0"/>
                        <a:t> Aufwand (Pflichtzuschuss) bis hin zur Arbeitgeber-Finanzierung möglich | Verwaltungsaufwand gemäß gesetzlicher Regularien mittel</a:t>
                      </a:r>
                      <a:endParaRPr lang="de-DE" sz="900" dirty="0"/>
                    </a:p>
                  </a:txBody>
                  <a:tcPr anchor="ctr">
                    <a:lnL w="12700" cmpd="sng">
                      <a:noFill/>
                    </a:lnL>
                    <a:lnR w="12700" cmpd="sng">
                      <a:noFill/>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dirty="0" smtClean="0"/>
                        <a:t>Endlich finanzierbarer</a:t>
                      </a:r>
                      <a:r>
                        <a:rPr lang="de-DE" sz="900" baseline="0" dirty="0" smtClean="0"/>
                        <a:t> Berufsun-fähigkeitsschutz,</a:t>
                      </a:r>
                      <a:r>
                        <a:rPr lang="de-DE" sz="900" dirty="0" smtClean="0"/>
                        <a:t> Beratung</a:t>
                      </a:r>
                      <a:r>
                        <a:rPr lang="de-DE" sz="900" baseline="0" dirty="0" smtClean="0"/>
                        <a:t> während der Arbeitszeiten,  auch mit Vorerkrankungen möglich </a:t>
                      </a:r>
                      <a:endParaRPr lang="de-DE" sz="900" dirty="0"/>
                    </a:p>
                  </a:txBody>
                  <a:tcPr anchor="ctr">
                    <a:lnL w="12700" cmpd="sng">
                      <a:no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dirty="0" smtClean="0"/>
                        <a:t>Wahrnehmung des Arbeitgebers als</a:t>
                      </a:r>
                      <a:r>
                        <a:rPr lang="de-DE" sz="900" baseline="0" dirty="0" smtClean="0"/>
                        <a:t> Versorger, Wettbewerbspositionierung abseits der Altersvorsorge </a:t>
                      </a:r>
                      <a:endParaRPr lang="de-DE" sz="900" dirty="0"/>
                    </a:p>
                  </a:txBody>
                  <a:tcPr anchor="ctr">
                    <a:lnL w="12700" cmpd="sng">
                      <a:solidFill>
                        <a:srgbClr val="FFFFFF"/>
                      </a:solidFill>
                    </a:lnL>
                    <a:lnR w="12700" cmpd="sng">
                      <a:solidFill>
                        <a:srgbClr val="FFFFFF"/>
                      </a:solidFill>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dirty="0" smtClean="0"/>
                        <a:t>Hoch, je nach Zuschussmodell auch sehr hoch</a:t>
                      </a:r>
                      <a:endParaRPr lang="de-DE" sz="900"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333399">
                        <a:lumMod val="20000"/>
                        <a:lumOff val="80000"/>
                      </a:srgbClr>
                    </a:solidFill>
                  </a:tcPr>
                </a:tc>
              </a:tr>
              <a:tr h="1156996">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b="1" dirty="0" smtClean="0">
                          <a:solidFill>
                            <a:schemeClr val="bg1"/>
                          </a:solidFill>
                        </a:rPr>
                        <a:t>Betriebliche Krankenversicherung (</a:t>
                      </a:r>
                      <a:r>
                        <a:rPr lang="de-DE" sz="900" b="1" dirty="0" err="1" smtClean="0">
                          <a:solidFill>
                            <a:schemeClr val="bg1"/>
                          </a:solidFill>
                        </a:rPr>
                        <a:t>bKV</a:t>
                      </a:r>
                      <a:r>
                        <a:rPr lang="de-DE" sz="900" b="1" dirty="0" smtClean="0">
                          <a:solidFill>
                            <a:schemeClr val="bg1"/>
                          </a:solidFill>
                        </a:rPr>
                        <a:t>)</a:t>
                      </a:r>
                      <a:endParaRPr lang="de-DE" sz="900" b="1" dirty="0">
                        <a:solidFill>
                          <a:schemeClr val="bg1"/>
                        </a:solidFill>
                      </a:endParaRPr>
                    </a:p>
                  </a:txBody>
                  <a:tcPr anchor="ctr">
                    <a:lnL w="12700" cmpd="sng">
                      <a:solidFill>
                        <a:srgbClr val="FFFFFF"/>
                      </a:solidFill>
                    </a:lnL>
                    <a:lnR w="12700" cmpd="sng">
                      <a:no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1D2D4B"/>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b="1" dirty="0" smtClean="0"/>
                        <a:t>10 € bis 150 €, Nutzung</a:t>
                      </a:r>
                      <a:r>
                        <a:rPr lang="de-DE" sz="900" b="1" baseline="0" dirty="0" smtClean="0"/>
                        <a:t> als </a:t>
                      </a:r>
                      <a:r>
                        <a:rPr lang="de-DE" sz="900" b="1" baseline="0" dirty="0" err="1" smtClean="0"/>
                        <a:t>Sachlohn</a:t>
                      </a:r>
                      <a:r>
                        <a:rPr lang="de-DE" sz="900" b="1" baseline="0" dirty="0" smtClean="0"/>
                        <a:t> steuer- und sozialabgabenfrei möglich</a:t>
                      </a:r>
                      <a:r>
                        <a:rPr lang="de-DE" sz="900" b="1" dirty="0" smtClean="0"/>
                        <a:t> </a:t>
                      </a:r>
                      <a:r>
                        <a:rPr lang="de-DE" sz="900" dirty="0" smtClean="0"/>
                        <a:t>| Verwaltungsaufwand</a:t>
                      </a:r>
                      <a:r>
                        <a:rPr lang="de-DE" sz="900" baseline="0" dirty="0" smtClean="0"/>
                        <a:t> gering</a:t>
                      </a:r>
                      <a:endParaRPr lang="de-DE" sz="900" dirty="0"/>
                    </a:p>
                  </a:txBody>
                  <a:tcPr anchor="ctr">
                    <a:lnL w="12700" cmpd="sng">
                      <a:noFill/>
                    </a:lnL>
                    <a:lnR w="12700" cmpd="sng">
                      <a:noFill/>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dirty="0" smtClean="0"/>
                        <a:t>Zusätzliche Gesundheitsleistung inklusive Vorsorge- und Versorgungsaspekten</a:t>
                      </a:r>
                      <a:r>
                        <a:rPr lang="de-DE" sz="900" b="1" dirty="0" smtClean="0"/>
                        <a:t>, keine Gesundheitsprüfung,</a:t>
                      </a:r>
                      <a:r>
                        <a:rPr lang="de-DE" sz="900" b="1" baseline="0" dirty="0" smtClean="0"/>
                        <a:t> keine Wartezeiten</a:t>
                      </a:r>
                      <a:endParaRPr lang="de-DE" sz="900" b="1" dirty="0"/>
                    </a:p>
                  </a:txBody>
                  <a:tcPr anchor="ctr">
                    <a:lnL w="12700" cmpd="sng">
                      <a:no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dirty="0" smtClean="0"/>
                        <a:t>Mitarbeiterbindung durch  erlebbare soziale Verantwortung trägt zur gesunden Firma bei und verschafft hohe Bindungswirkung | Einjährige</a:t>
                      </a:r>
                      <a:r>
                        <a:rPr lang="de-DE" sz="900" baseline="0" dirty="0" smtClean="0"/>
                        <a:t> Zusage ohne langfristige Verpflichtung</a:t>
                      </a:r>
                      <a:endParaRPr lang="de-DE" sz="900" dirty="0"/>
                    </a:p>
                  </a:txBody>
                  <a:tcPr anchor="ctr">
                    <a:lnL w="12700" cmpd="sng">
                      <a:solidFill>
                        <a:srgbClr val="FFFFFF"/>
                      </a:solidFill>
                    </a:lnL>
                    <a:lnR w="12700" cmpd="sng">
                      <a:solidFill>
                        <a:srgbClr val="FFFFFF"/>
                      </a:solidFill>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dirty="0" smtClean="0"/>
                        <a:t>Sehr hoch</a:t>
                      </a:r>
                      <a:endParaRPr lang="de-DE" sz="900"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333399">
                        <a:lumMod val="20000"/>
                        <a:lumOff val="80000"/>
                      </a:srgbClr>
                    </a:solidFill>
                  </a:tcPr>
                </a:tc>
              </a:tr>
              <a:tr h="1290495">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b="1" dirty="0" smtClean="0">
                          <a:solidFill>
                            <a:schemeClr val="bg1"/>
                          </a:solidFill>
                        </a:rPr>
                        <a:t>Betriebliches</a:t>
                      </a:r>
                      <a:r>
                        <a:rPr lang="de-DE" sz="900" b="1" baseline="0" dirty="0" smtClean="0">
                          <a:solidFill>
                            <a:schemeClr val="bg1"/>
                          </a:solidFill>
                        </a:rPr>
                        <a:t> Gesundheitsbudget über die </a:t>
                      </a:r>
                      <a:r>
                        <a:rPr lang="de-DE" sz="900" b="1" baseline="0" dirty="0" err="1" smtClean="0">
                          <a:solidFill>
                            <a:schemeClr val="bg1"/>
                          </a:solidFill>
                        </a:rPr>
                        <a:t>bKV</a:t>
                      </a:r>
                      <a:endParaRPr lang="de-DE" sz="900" b="1" dirty="0">
                        <a:solidFill>
                          <a:schemeClr val="bg1"/>
                        </a:solidFill>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1D2D4B"/>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b="1" dirty="0" smtClean="0"/>
                        <a:t>10 € bis</a:t>
                      </a:r>
                      <a:r>
                        <a:rPr lang="de-DE" sz="900" b="1" baseline="0" dirty="0" smtClean="0"/>
                        <a:t> 50 € je nach Budgethöhe, </a:t>
                      </a:r>
                      <a:r>
                        <a:rPr lang="de-DE" sz="900" b="1" dirty="0" smtClean="0"/>
                        <a:t>Nutzung</a:t>
                      </a:r>
                      <a:r>
                        <a:rPr lang="de-DE" sz="900" b="1" baseline="0" dirty="0" smtClean="0"/>
                        <a:t> als </a:t>
                      </a:r>
                      <a:r>
                        <a:rPr lang="de-DE" sz="900" b="1" baseline="0" dirty="0" err="1" smtClean="0"/>
                        <a:t>Sachlohn</a:t>
                      </a:r>
                      <a:r>
                        <a:rPr lang="de-DE" sz="900" b="1" baseline="0" dirty="0" smtClean="0"/>
                        <a:t> steuer- und sozialabgabenfrei möglich</a:t>
                      </a:r>
                      <a:r>
                        <a:rPr lang="de-DE" sz="900" b="0" dirty="0" smtClean="0"/>
                        <a:t> | </a:t>
                      </a:r>
                      <a:r>
                        <a:rPr lang="de-DE" sz="900" dirty="0" smtClean="0"/>
                        <a:t>Verwaltungsaufwand</a:t>
                      </a:r>
                      <a:r>
                        <a:rPr lang="de-DE" sz="900" baseline="0" dirty="0" smtClean="0"/>
                        <a:t> gering</a:t>
                      </a:r>
                      <a:endParaRPr lang="de-DE" sz="900" dirty="0" smtClean="0"/>
                    </a:p>
                    <a:p>
                      <a:endParaRPr lang="de-DE" sz="900" b="1" dirty="0"/>
                    </a:p>
                  </a:txBody>
                  <a:tcPr anchor="ctr">
                    <a:lnL w="12700" cmpd="sng">
                      <a:solidFill>
                        <a:srgbClr val="FFFFFF"/>
                      </a:solidFill>
                    </a:lnL>
                    <a:lnR w="12700" cmpd="sng">
                      <a:solidFill>
                        <a:srgbClr val="FFFFFF"/>
                      </a:solidFill>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dirty="0" smtClean="0"/>
                        <a:t>Flexible Auswahl an unterschiedlichen</a:t>
                      </a:r>
                      <a:r>
                        <a:rPr lang="de-DE" sz="900" baseline="0" dirty="0" smtClean="0"/>
                        <a:t> Gesundheitsleistungen zur individuellen Nutzung (auch in gesunden Tagen). Hohe Nutzungsquote, da einfach verständlich</a:t>
                      </a:r>
                      <a:r>
                        <a:rPr lang="de-DE" sz="900" b="1" baseline="0" dirty="0" smtClean="0"/>
                        <a:t>, keine Gesundheitsprüfung, keine Wartzeiten</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smtClean="0"/>
                        <a:t>Hohe Mitarbeiterzufriedenheit </a:t>
                      </a:r>
                      <a:r>
                        <a:rPr lang="de-DE" sz="900" baseline="0" dirty="0" smtClean="0"/>
                        <a:t>durch breite </a:t>
                      </a:r>
                      <a:r>
                        <a:rPr lang="de-DE" sz="900" dirty="0" smtClean="0"/>
                        <a:t>Nutzungsquote in der Belegschaft</a:t>
                      </a:r>
                      <a:r>
                        <a:rPr lang="de-DE" sz="900" baseline="0" dirty="0" smtClean="0"/>
                        <a:t> | </a:t>
                      </a:r>
                      <a:r>
                        <a:rPr lang="de-DE" sz="900" dirty="0" smtClean="0"/>
                        <a:t>Einjährige</a:t>
                      </a:r>
                      <a:r>
                        <a:rPr lang="de-DE" sz="900" baseline="0" dirty="0" smtClean="0"/>
                        <a:t> Zusage ohne langfristige Verpflichtung</a:t>
                      </a:r>
                      <a:endParaRPr lang="de-DE" sz="90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900" dirty="0"/>
                    </a:p>
                  </a:txBody>
                  <a:tcPr anchor="ctr">
                    <a:lnL w="12700" cmpd="sng">
                      <a:solidFill>
                        <a:srgbClr val="FFFFFF"/>
                      </a:solidFill>
                    </a:lnL>
                    <a:lnR w="12700" cmpd="sng">
                      <a:solidFill>
                        <a:srgbClr val="FFFFFF"/>
                      </a:solidFill>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dirty="0" smtClean="0"/>
                        <a:t>Sehr hoch</a:t>
                      </a:r>
                      <a:endParaRPr lang="de-DE" sz="900"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333399">
                        <a:lumMod val="20000"/>
                        <a:lumOff val="80000"/>
                      </a:srgbClr>
                    </a:solidFill>
                  </a:tcPr>
                </a:tc>
              </a:tr>
              <a:tr h="622998">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b="1" dirty="0" smtClean="0">
                          <a:solidFill>
                            <a:schemeClr val="bg1"/>
                          </a:solidFill>
                        </a:rPr>
                        <a:t>Gruppenunfallversicherung</a:t>
                      </a:r>
                      <a:endParaRPr lang="de-DE" sz="900" b="1" dirty="0">
                        <a:solidFill>
                          <a:schemeClr val="bg1"/>
                        </a:solidFill>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1D2D4B"/>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b="1" dirty="0" smtClean="0"/>
                        <a:t>3 € </a:t>
                      </a:r>
                      <a:r>
                        <a:rPr lang="de-DE" sz="900" dirty="0" smtClean="0"/>
                        <a:t>(abhängig vom gewählten Leistungsbild) | Verwaltungsaufwand</a:t>
                      </a:r>
                      <a:r>
                        <a:rPr lang="de-DE" sz="900" baseline="0" dirty="0" smtClean="0"/>
                        <a:t> gering</a:t>
                      </a:r>
                      <a:endParaRPr lang="de-DE" sz="900" dirty="0" smtClean="0"/>
                    </a:p>
                    <a:p>
                      <a:endParaRPr lang="de-DE" sz="900" dirty="0"/>
                    </a:p>
                  </a:txBody>
                  <a:tcPr anchor="ctr">
                    <a:lnL w="12700" cmpd="sng">
                      <a:solidFill>
                        <a:srgbClr val="FFFFFF"/>
                      </a:solidFill>
                    </a:lnL>
                    <a:lnR w="12700" cmpd="sng">
                      <a:solidFill>
                        <a:srgbClr val="FFFFFF"/>
                      </a:solidFill>
                    </a:lnR>
                    <a:lnT w="12700" cap="flat" cmpd="sng" algn="ctr">
                      <a:solidFill>
                        <a:srgbClr val="D6D6D6"/>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dirty="0" smtClean="0"/>
                        <a:t>Zusätzlicher Invaliditätsschutz </a:t>
                      </a:r>
                      <a:endParaRPr lang="de-DE" sz="900"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dirty="0" smtClean="0"/>
                        <a:t>Abgabenoptimierte Zusatzvergütung</a:t>
                      </a:r>
                      <a:endParaRPr lang="de-DE" sz="900" dirty="0"/>
                    </a:p>
                  </a:txBody>
                  <a:tcPr anchor="ctr">
                    <a:lnL w="12700" cmpd="sng">
                      <a:solidFill>
                        <a:srgbClr val="FFFFFF"/>
                      </a:solidFill>
                    </a:lnL>
                    <a:lnR w="12700" cmpd="sng">
                      <a:solidFill>
                        <a:srgbClr val="FFFFFF"/>
                      </a:solidFill>
                    </a:lnR>
                    <a:lnT w="12700" cap="flat" cmpd="sng" algn="ctr">
                      <a:solidFill>
                        <a:srgbClr val="D6D6D6"/>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de-DE" sz="900" dirty="0" smtClean="0"/>
                        <a:t>Mittel</a:t>
                      </a:r>
                      <a:endParaRPr lang="de-DE" sz="900"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333399">
                        <a:lumMod val="20000"/>
                        <a:lumOff val="80000"/>
                      </a:srgbClr>
                    </a:solidFill>
                  </a:tcPr>
                </a:tc>
              </a:tr>
            </a:tbl>
          </a:graphicData>
        </a:graphic>
      </p:graphicFrame>
    </p:spTree>
    <p:extLst>
      <p:ext uri="{BB962C8B-B14F-4D97-AF65-F5344CB8AC3E}">
        <p14:creationId xmlns:p14="http://schemas.microsoft.com/office/powerpoint/2010/main" val="96737455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76</a:t>
            </a:fld>
            <a:endParaRPr lang="de-DE" dirty="0"/>
          </a:p>
        </p:txBody>
      </p:sp>
      <p:sp>
        <p:nvSpPr>
          <p:cNvPr id="4" name="Titel 3"/>
          <p:cNvSpPr>
            <a:spLocks noGrp="1"/>
          </p:cNvSpPr>
          <p:nvPr>
            <p:ph type="title"/>
          </p:nvPr>
        </p:nvSpPr>
        <p:spPr/>
        <p:txBody>
          <a:bodyPr/>
          <a:lstStyle/>
          <a:p>
            <a:r>
              <a:rPr lang="de-DE" dirty="0" smtClean="0"/>
              <a:t>Beispiele für moderne </a:t>
            </a:r>
            <a:r>
              <a:rPr lang="de-DE" cap="none" dirty="0" err="1" smtClean="0"/>
              <a:t>b</a:t>
            </a:r>
            <a:r>
              <a:rPr lang="de-DE" dirty="0" err="1" smtClean="0"/>
              <a:t>AV</a:t>
            </a:r>
            <a:r>
              <a:rPr lang="de-DE" dirty="0" smtClean="0"/>
              <a:t>-Konzepte</a:t>
            </a:r>
            <a:endParaRPr lang="de-DE" dirty="0"/>
          </a:p>
        </p:txBody>
      </p:sp>
      <p:sp>
        <p:nvSpPr>
          <p:cNvPr id="7" name="Textfeld 6"/>
          <p:cNvSpPr txBox="1"/>
          <p:nvPr/>
        </p:nvSpPr>
        <p:spPr>
          <a:xfrm>
            <a:off x="7950417" y="1640857"/>
            <a:ext cx="3563888" cy="954107"/>
          </a:xfrm>
          <a:prstGeom prst="rect">
            <a:avLst/>
          </a:prstGeom>
          <a:noFill/>
        </p:spPr>
        <p:txBody>
          <a:bodyPr wrap="square" rtlCol="0">
            <a:spAutoFit/>
          </a:bodyPr>
          <a:lstStyle/>
          <a:p>
            <a:r>
              <a:rPr lang="de-DE" sz="1400" b="1" dirty="0" smtClean="0">
                <a:solidFill>
                  <a:srgbClr val="1D2D4B"/>
                </a:solidFill>
              </a:rPr>
              <a:t>S</a:t>
            </a:r>
            <a:r>
              <a:rPr lang="de-DE" sz="1400" dirty="0" smtClean="0">
                <a:solidFill>
                  <a:srgbClr val="1D2D4B"/>
                </a:solidFill>
              </a:rPr>
              <a:t> </a:t>
            </a:r>
          </a:p>
          <a:p>
            <a:pPr marL="171450" indent="-171450">
              <a:buFont typeface="Wingdings" panose="05000000000000000000" pitchFamily="2" charset="2"/>
              <a:buChar char="§"/>
            </a:pPr>
            <a:r>
              <a:rPr lang="de-DE" sz="1400" dirty="0" smtClean="0">
                <a:solidFill>
                  <a:srgbClr val="1D2D4B"/>
                </a:solidFill>
              </a:rPr>
              <a:t>Standard erfüllt die gesetzlichen Mindestanforderungen</a:t>
            </a:r>
          </a:p>
          <a:p>
            <a:pPr marL="171450" indent="-171450">
              <a:buFont typeface="Wingdings" panose="05000000000000000000" pitchFamily="2" charset="2"/>
              <a:buChar char="§"/>
            </a:pPr>
            <a:r>
              <a:rPr lang="de-DE" sz="1400" dirty="0" smtClean="0">
                <a:solidFill>
                  <a:srgbClr val="1D2D4B"/>
                </a:solidFill>
              </a:rPr>
              <a:t>Reine Altersvorsorge</a:t>
            </a:r>
            <a:endParaRPr lang="de-DE" sz="1400" dirty="0">
              <a:solidFill>
                <a:srgbClr val="1D2D4B"/>
              </a:solidFill>
            </a:endParaRPr>
          </a:p>
        </p:txBody>
      </p:sp>
      <p:sp>
        <p:nvSpPr>
          <p:cNvPr id="8" name="Textfeld 7"/>
          <p:cNvSpPr txBox="1"/>
          <p:nvPr/>
        </p:nvSpPr>
        <p:spPr>
          <a:xfrm>
            <a:off x="7950417" y="2726120"/>
            <a:ext cx="3563888" cy="1815882"/>
          </a:xfrm>
          <a:prstGeom prst="rect">
            <a:avLst/>
          </a:prstGeom>
          <a:noFill/>
        </p:spPr>
        <p:txBody>
          <a:bodyPr wrap="square" rtlCol="0">
            <a:spAutoFit/>
          </a:bodyPr>
          <a:lstStyle/>
          <a:p>
            <a:r>
              <a:rPr lang="de-DE" sz="1400" b="1" dirty="0" smtClean="0">
                <a:solidFill>
                  <a:srgbClr val="1D2D4B"/>
                </a:solidFill>
              </a:rPr>
              <a:t>M  zusätzlich zu S</a:t>
            </a:r>
            <a:endParaRPr lang="de-DE" sz="1400" dirty="0" smtClean="0">
              <a:solidFill>
                <a:srgbClr val="1D2D4B"/>
              </a:solidFill>
            </a:endParaRPr>
          </a:p>
          <a:p>
            <a:pPr marL="171450" indent="-171450">
              <a:buFont typeface="Wingdings" panose="05000000000000000000" pitchFamily="2" charset="2"/>
              <a:buChar char="§"/>
            </a:pPr>
            <a:r>
              <a:rPr lang="de-DE" sz="1400" b="1" i="1" u="sng" dirty="0" smtClean="0">
                <a:solidFill>
                  <a:srgbClr val="1D2D4B"/>
                </a:solidFill>
              </a:rPr>
              <a:t>Höherer Zuschuss: 50% </a:t>
            </a:r>
            <a:r>
              <a:rPr lang="de-DE" sz="1400" dirty="0" smtClean="0">
                <a:solidFill>
                  <a:srgbClr val="1D2D4B"/>
                </a:solidFill>
              </a:rPr>
              <a:t>vom Umwandlungsbetrag des Mitarbeiters</a:t>
            </a:r>
          </a:p>
          <a:p>
            <a:pPr marL="171450" indent="-171450">
              <a:buFont typeface="Wingdings" panose="05000000000000000000" pitchFamily="2" charset="2"/>
              <a:buChar char="§"/>
            </a:pPr>
            <a:r>
              <a:rPr lang="de-DE" sz="1400" dirty="0" smtClean="0">
                <a:solidFill>
                  <a:srgbClr val="1D2D4B"/>
                </a:solidFill>
              </a:rPr>
              <a:t>Mitarbeiter hat Auswahl bei der Anlagevariante über kapitalmarktorientierte Modelle</a:t>
            </a:r>
          </a:p>
          <a:p>
            <a:pPr marL="171450" indent="-171450">
              <a:buFont typeface="Wingdings" panose="05000000000000000000" pitchFamily="2" charset="2"/>
              <a:buChar char="§"/>
            </a:pPr>
            <a:r>
              <a:rPr lang="de-DE" sz="1400" dirty="0" smtClean="0">
                <a:solidFill>
                  <a:srgbClr val="1D2D4B"/>
                </a:solidFill>
              </a:rPr>
              <a:t>Optional Beitragsübernahme im Falle der Berufsunfähigkeit | </a:t>
            </a:r>
            <a:r>
              <a:rPr lang="de-DE" sz="1400" b="1" i="1" dirty="0" smtClean="0">
                <a:solidFill>
                  <a:srgbClr val="1D2D4B"/>
                </a:solidFill>
              </a:rPr>
              <a:t>Renten-Airbag</a:t>
            </a:r>
            <a:endParaRPr lang="de-DE" sz="1400" b="1" i="1" dirty="0">
              <a:solidFill>
                <a:srgbClr val="1D2D4B"/>
              </a:solidFill>
            </a:endParaRPr>
          </a:p>
        </p:txBody>
      </p:sp>
      <p:sp>
        <p:nvSpPr>
          <p:cNvPr id="9" name="Textfeld 8"/>
          <p:cNvSpPr txBox="1"/>
          <p:nvPr/>
        </p:nvSpPr>
        <p:spPr>
          <a:xfrm>
            <a:off x="7950417" y="4567422"/>
            <a:ext cx="3563888" cy="2031325"/>
          </a:xfrm>
          <a:prstGeom prst="rect">
            <a:avLst/>
          </a:prstGeom>
          <a:noFill/>
        </p:spPr>
        <p:txBody>
          <a:bodyPr wrap="square" rtlCol="0">
            <a:spAutoFit/>
          </a:bodyPr>
          <a:lstStyle/>
          <a:p>
            <a:r>
              <a:rPr lang="de-DE" sz="1400" b="1" dirty="0" smtClean="0">
                <a:solidFill>
                  <a:srgbClr val="1D2D4B"/>
                </a:solidFill>
              </a:rPr>
              <a:t>L  zusätzlich zu M</a:t>
            </a:r>
            <a:endParaRPr lang="de-DE" sz="1400" dirty="0" smtClean="0">
              <a:solidFill>
                <a:srgbClr val="1D2D4B"/>
              </a:solidFill>
            </a:endParaRPr>
          </a:p>
          <a:p>
            <a:pPr marL="171450" indent="-171450">
              <a:buFont typeface="Wingdings" panose="05000000000000000000" pitchFamily="2" charset="2"/>
              <a:buChar char="§"/>
            </a:pPr>
            <a:r>
              <a:rPr lang="de-DE" sz="1400" b="1" i="1" u="sng" dirty="0" smtClean="0">
                <a:solidFill>
                  <a:srgbClr val="1D2D4B"/>
                </a:solidFill>
              </a:rPr>
              <a:t>Höherer Zuschuss: 100% </a:t>
            </a:r>
            <a:r>
              <a:rPr lang="de-DE" sz="1400" dirty="0" smtClean="0">
                <a:solidFill>
                  <a:srgbClr val="1D2D4B"/>
                </a:solidFill>
              </a:rPr>
              <a:t>vom Umwandlungsbetrag des Mitarbeiters</a:t>
            </a:r>
          </a:p>
          <a:p>
            <a:pPr marL="171450" indent="-171450">
              <a:buFont typeface="Wingdings" panose="05000000000000000000" pitchFamily="2" charset="2"/>
              <a:buChar char="§"/>
            </a:pPr>
            <a:r>
              <a:rPr lang="de-DE" sz="1400" dirty="0" smtClean="0">
                <a:solidFill>
                  <a:srgbClr val="1D2D4B"/>
                </a:solidFill>
              </a:rPr>
              <a:t>Optional: betriebliche Einkommensvorsorge mit vereinfachten Zugang und exklusiven Sonderkonditionen</a:t>
            </a:r>
          </a:p>
          <a:p>
            <a:pPr marL="171450" indent="-171450">
              <a:buFont typeface="Wingdings" panose="05000000000000000000" pitchFamily="2" charset="2"/>
              <a:buChar char="§"/>
            </a:pPr>
            <a:r>
              <a:rPr lang="de-DE" sz="1400" dirty="0" smtClean="0">
                <a:solidFill>
                  <a:srgbClr val="1D2D4B"/>
                </a:solidFill>
              </a:rPr>
              <a:t>Betriebliche Krankenversicherung für die Belegschaft </a:t>
            </a:r>
            <a:endParaRPr lang="de-DE" sz="1400" b="1" i="1" dirty="0">
              <a:solidFill>
                <a:srgbClr val="1D2D4B"/>
              </a:solidFill>
            </a:endParaRPr>
          </a:p>
        </p:txBody>
      </p:sp>
      <p:graphicFrame>
        <p:nvGraphicFramePr>
          <p:cNvPr id="10" name="Tabelle 9"/>
          <p:cNvGraphicFramePr>
            <a:graphicFrameLocks noGrp="1"/>
          </p:cNvGraphicFramePr>
          <p:nvPr/>
        </p:nvGraphicFramePr>
        <p:xfrm>
          <a:off x="364220" y="1695766"/>
          <a:ext cx="6793964" cy="4694448"/>
        </p:xfrm>
        <a:graphic>
          <a:graphicData uri="http://schemas.openxmlformats.org/drawingml/2006/table">
            <a:tbl>
              <a:tblPr firstRow="1" bandRow="1">
                <a:tableStyleId>{5C22544A-7EE6-4342-B048-85BDC9FD1C3A}</a:tableStyleId>
              </a:tblPr>
              <a:tblGrid>
                <a:gridCol w="2776144"/>
                <a:gridCol w="469642"/>
                <a:gridCol w="925049"/>
                <a:gridCol w="1348511"/>
                <a:gridCol w="1274618"/>
              </a:tblGrid>
              <a:tr h="5868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smtClean="0">
                          <a:solidFill>
                            <a:schemeClr val="bg1"/>
                          </a:solidFill>
                        </a:rPr>
                        <a:t>325</a:t>
                      </a:r>
                      <a:r>
                        <a:rPr lang="de-DE" sz="1200" baseline="0" dirty="0" smtClean="0">
                          <a:solidFill>
                            <a:schemeClr val="bg1"/>
                          </a:solidFill>
                        </a:rPr>
                        <a:t> Beschäftigte </a:t>
                      </a:r>
                      <a:r>
                        <a:rPr lang="de-DE" sz="1200" dirty="0" smtClean="0">
                          <a:solidFill>
                            <a:schemeClr val="bg1"/>
                          </a:solidFill>
                        </a:rPr>
                        <a:t>                       20.100.000 Euro Lohnsumme</a:t>
                      </a:r>
                    </a:p>
                  </a:txBody>
                  <a:tcPr anchor="ctr">
                    <a:solidFill>
                      <a:srgbClr val="137C9B"/>
                    </a:solidFill>
                  </a:tcPr>
                </a:tc>
                <a:tc>
                  <a:txBody>
                    <a:bodyPr/>
                    <a:lstStyle/>
                    <a:p>
                      <a:pPr marL="0" indent="0" algn="ctr" defTabSz="914400" rtl="0" eaLnBrk="1" latinLnBrk="0" hangingPunct="1"/>
                      <a:r>
                        <a:rPr lang="de-DE" sz="1800" kern="1200" dirty="0" smtClean="0">
                          <a:solidFill>
                            <a:srgbClr val="1D2D4B"/>
                          </a:solidFill>
                          <a:latin typeface="+mn-lt"/>
                          <a:ea typeface="+mn-ea"/>
                          <a:cs typeface="+mn-cs"/>
                        </a:rPr>
                        <a:t>   </a:t>
                      </a:r>
                      <a:endParaRPr lang="de-DE" sz="1800" kern="1200" dirty="0">
                        <a:solidFill>
                          <a:srgbClr val="1D2D4B"/>
                        </a:solidFill>
                        <a:latin typeface="+mn-lt"/>
                        <a:ea typeface="+mn-ea"/>
                        <a:cs typeface="+mn-cs"/>
                      </a:endParaRPr>
                    </a:p>
                  </a:txBody>
                  <a:tcPr anchor="ctr">
                    <a:solidFill>
                      <a:schemeClr val="bg1"/>
                    </a:solidFill>
                  </a:tcPr>
                </a:tc>
                <a:tc>
                  <a:txBody>
                    <a:bodyPr/>
                    <a:lstStyle/>
                    <a:p>
                      <a:pPr marL="439738" indent="-439738" algn="l" defTabSz="914400" rtl="0" eaLnBrk="1" latinLnBrk="0" hangingPunct="1"/>
                      <a:endParaRPr lang="de-DE" sz="1800" kern="1200" dirty="0">
                        <a:solidFill>
                          <a:srgbClr val="1D2D4B"/>
                        </a:solidFill>
                        <a:latin typeface="+mn-lt"/>
                        <a:ea typeface="+mn-ea"/>
                        <a:cs typeface="+mn-cs"/>
                      </a:endParaRPr>
                    </a:p>
                  </a:txBody>
                  <a:tcPr anchor="ctr">
                    <a:solidFill>
                      <a:schemeClr val="bg1"/>
                    </a:solidFill>
                  </a:tcPr>
                </a:tc>
                <a:tc>
                  <a:txBody>
                    <a:bodyPr/>
                    <a:lstStyle/>
                    <a:p>
                      <a:pPr algn="ctr" defTabSz="895350">
                        <a:tabLst>
                          <a:tab pos="895350" algn="l"/>
                        </a:tabLst>
                      </a:pPr>
                      <a:endParaRPr lang="de-DE" dirty="0">
                        <a:solidFill>
                          <a:srgbClr val="1D2D4B"/>
                        </a:solidFill>
                      </a:endParaRPr>
                    </a:p>
                  </a:txBody>
                  <a:tcPr anchor="ctr">
                    <a:solidFill>
                      <a:schemeClr val="bg1"/>
                    </a:solidFill>
                  </a:tcPr>
                </a:tc>
                <a:tc>
                  <a:txBody>
                    <a:bodyPr/>
                    <a:lstStyle/>
                    <a:p>
                      <a:pPr algn="ctr"/>
                      <a:endParaRPr lang="de-DE" dirty="0">
                        <a:solidFill>
                          <a:srgbClr val="1D2D4B"/>
                        </a:solidFill>
                      </a:endParaRPr>
                    </a:p>
                  </a:txBody>
                  <a:tcPr anchor="ctr">
                    <a:solidFill>
                      <a:schemeClr val="bg1"/>
                    </a:solidFill>
                  </a:tcPr>
                </a:tc>
              </a:tr>
              <a:tr h="586806">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050" b="1" dirty="0" smtClean="0">
                          <a:solidFill>
                            <a:srgbClr val="1D2D4B"/>
                          </a:solidFill>
                        </a:rPr>
                        <a:t>Teilnehmer</a:t>
                      </a:r>
                      <a:r>
                        <a:rPr lang="de-DE" sz="1050" b="1" baseline="0" dirty="0" smtClean="0">
                          <a:solidFill>
                            <a:srgbClr val="1D2D4B"/>
                          </a:solidFill>
                        </a:rPr>
                        <a:t> Entgeltumwandlung in %</a:t>
                      </a:r>
                      <a:endParaRPr lang="de-DE" sz="1050" b="1" dirty="0" smtClean="0">
                        <a:solidFill>
                          <a:srgbClr val="1D2D4B"/>
                        </a:solidFill>
                      </a:endParaRPr>
                    </a:p>
                  </a:txBody>
                  <a:tcPr anchor="ctr"/>
                </a:tc>
                <a:tc gridSpan="2">
                  <a:txBody>
                    <a:bodyPr/>
                    <a:lstStyle/>
                    <a:p>
                      <a:pPr marL="0" algn="ctr" defTabSz="914400" rtl="0" eaLnBrk="1" latinLnBrk="0" hangingPunct="1"/>
                      <a:r>
                        <a:rPr lang="de-DE" sz="1200" kern="1200" dirty="0" smtClean="0">
                          <a:solidFill>
                            <a:srgbClr val="1D2D4B"/>
                          </a:solidFill>
                          <a:latin typeface="+mn-lt"/>
                          <a:ea typeface="+mn-ea"/>
                          <a:cs typeface="+mn-cs"/>
                        </a:rPr>
                        <a:t>50 %</a:t>
                      </a:r>
                      <a:endParaRPr lang="de-DE" sz="1200" kern="1200" dirty="0">
                        <a:solidFill>
                          <a:srgbClr val="1D2D4B"/>
                        </a:solidFill>
                        <a:latin typeface="+mn-lt"/>
                        <a:ea typeface="+mn-ea"/>
                        <a:cs typeface="+mn-cs"/>
                      </a:endParaRPr>
                    </a:p>
                  </a:txBody>
                  <a:tcPr anchor="ctr"/>
                </a:tc>
                <a:tc hMerge="1">
                  <a:txBody>
                    <a:bodyPr/>
                    <a:lstStyle/>
                    <a:p>
                      <a:endParaRPr lang="de-DE"/>
                    </a:p>
                  </a:txBody>
                  <a:tcPr/>
                </a:tc>
                <a:tc>
                  <a:txBody>
                    <a:bodyPr/>
                    <a:lstStyle/>
                    <a:p>
                      <a:pPr algn="ctr"/>
                      <a:r>
                        <a:rPr lang="de-DE" sz="1200" dirty="0" smtClean="0">
                          <a:solidFill>
                            <a:srgbClr val="1D2D4B"/>
                          </a:solidFill>
                        </a:rPr>
                        <a:t>71 %</a:t>
                      </a:r>
                      <a:endParaRPr lang="de-DE" sz="1200" dirty="0">
                        <a:solidFill>
                          <a:srgbClr val="1D2D4B"/>
                        </a:solidFill>
                      </a:endParaRPr>
                    </a:p>
                  </a:txBody>
                  <a:tcPr anchor="ctr"/>
                </a:tc>
                <a:tc>
                  <a:txBody>
                    <a:bodyPr/>
                    <a:lstStyle/>
                    <a:p>
                      <a:pPr algn="ctr"/>
                      <a:r>
                        <a:rPr lang="de-DE" sz="1200" dirty="0" smtClean="0">
                          <a:solidFill>
                            <a:srgbClr val="1D2D4B"/>
                          </a:solidFill>
                        </a:rPr>
                        <a:t>81 %</a:t>
                      </a:r>
                      <a:endParaRPr lang="de-DE" sz="1200" dirty="0">
                        <a:solidFill>
                          <a:srgbClr val="1D2D4B"/>
                        </a:solidFill>
                      </a:endParaRPr>
                    </a:p>
                  </a:txBody>
                  <a:tcPr anchor="ctr"/>
                </a:tc>
              </a:tr>
              <a:tr h="586806">
                <a:tc>
                  <a:txBody>
                    <a:bodyPr/>
                    <a:lstStyle/>
                    <a:p>
                      <a:pPr algn="r"/>
                      <a:r>
                        <a:rPr lang="de-DE" sz="1050" b="1" dirty="0" smtClean="0">
                          <a:solidFill>
                            <a:srgbClr val="1D2D4B"/>
                          </a:solidFill>
                        </a:rPr>
                        <a:t>Teilnehmer</a:t>
                      </a:r>
                      <a:r>
                        <a:rPr lang="de-DE" sz="1050" b="1" baseline="0" dirty="0" smtClean="0">
                          <a:solidFill>
                            <a:srgbClr val="1D2D4B"/>
                          </a:solidFill>
                        </a:rPr>
                        <a:t> Entgeltumwandlung </a:t>
                      </a:r>
                    </a:p>
                  </a:txBody>
                  <a:tcPr anchor="ctr"/>
                </a:tc>
                <a:tc gridSpan="2">
                  <a:txBody>
                    <a:bodyPr/>
                    <a:lstStyle/>
                    <a:p>
                      <a:pPr marL="0" algn="ctr" defTabSz="914400" rtl="0" eaLnBrk="1" latinLnBrk="0" hangingPunct="1"/>
                      <a:r>
                        <a:rPr lang="de-DE" sz="1200" kern="1200" dirty="0" smtClean="0">
                          <a:solidFill>
                            <a:srgbClr val="1D2D4B"/>
                          </a:solidFill>
                          <a:latin typeface="+mn-lt"/>
                          <a:ea typeface="+mn-ea"/>
                          <a:cs typeface="+mn-cs"/>
                        </a:rPr>
                        <a:t>163</a:t>
                      </a:r>
                      <a:endParaRPr lang="de-DE" sz="1200" kern="1200" dirty="0">
                        <a:solidFill>
                          <a:srgbClr val="1D2D4B"/>
                        </a:solidFill>
                        <a:latin typeface="+mn-lt"/>
                        <a:ea typeface="+mn-ea"/>
                        <a:cs typeface="+mn-cs"/>
                      </a:endParaRPr>
                    </a:p>
                  </a:txBody>
                  <a:tcPr anchor="ctr"/>
                </a:tc>
                <a:tc hMerge="1">
                  <a:txBody>
                    <a:bodyPr/>
                    <a:lstStyle/>
                    <a:p>
                      <a:endParaRPr lang="de-DE"/>
                    </a:p>
                  </a:txBody>
                  <a:tcPr/>
                </a:tc>
                <a:tc>
                  <a:txBody>
                    <a:bodyPr/>
                    <a:lstStyle/>
                    <a:p>
                      <a:pPr algn="ctr"/>
                      <a:r>
                        <a:rPr lang="de-DE" sz="1200" dirty="0" smtClean="0">
                          <a:solidFill>
                            <a:srgbClr val="1D2D4B"/>
                          </a:solidFill>
                        </a:rPr>
                        <a:t>230</a:t>
                      </a:r>
                      <a:endParaRPr lang="de-DE" sz="1200" dirty="0">
                        <a:solidFill>
                          <a:srgbClr val="1D2D4B"/>
                        </a:solidFill>
                      </a:endParaRPr>
                    </a:p>
                  </a:txBody>
                  <a:tcPr anchor="ctr"/>
                </a:tc>
                <a:tc>
                  <a:txBody>
                    <a:bodyPr/>
                    <a:lstStyle/>
                    <a:p>
                      <a:pPr algn="ctr"/>
                      <a:r>
                        <a:rPr lang="de-DE" sz="1200" dirty="0" smtClean="0">
                          <a:solidFill>
                            <a:srgbClr val="1D2D4B"/>
                          </a:solidFill>
                        </a:rPr>
                        <a:t>263</a:t>
                      </a:r>
                      <a:endParaRPr lang="de-DE" sz="1200" dirty="0">
                        <a:solidFill>
                          <a:srgbClr val="1D2D4B"/>
                        </a:solidFill>
                      </a:endParaRPr>
                    </a:p>
                  </a:txBody>
                  <a:tcPr anchor="ctr"/>
                </a:tc>
              </a:tr>
              <a:tr h="586806">
                <a:tc>
                  <a:txBody>
                    <a:bodyPr/>
                    <a:lstStyle/>
                    <a:p>
                      <a:pPr algn="r"/>
                      <a:r>
                        <a:rPr lang="de-DE" sz="1050" b="1" dirty="0" smtClean="0">
                          <a:solidFill>
                            <a:srgbClr val="1D2D4B"/>
                          </a:solidFill>
                        </a:rPr>
                        <a:t>Jahresbetrag</a:t>
                      </a:r>
                      <a:r>
                        <a:rPr lang="de-DE" sz="1050" b="1" baseline="0" dirty="0" smtClean="0">
                          <a:solidFill>
                            <a:srgbClr val="1D2D4B"/>
                          </a:solidFill>
                        </a:rPr>
                        <a:t> Entgeltumwandlung </a:t>
                      </a:r>
                      <a:endParaRPr lang="de-DE" sz="1050" b="1" dirty="0">
                        <a:solidFill>
                          <a:srgbClr val="1D2D4B"/>
                        </a:solidFill>
                      </a:endParaRPr>
                    </a:p>
                  </a:txBody>
                  <a:tcPr anchor="ctr"/>
                </a:tc>
                <a:tc gridSpan="2">
                  <a:txBody>
                    <a:bodyPr/>
                    <a:lstStyle/>
                    <a:p>
                      <a:pPr algn="ctr"/>
                      <a:r>
                        <a:rPr lang="de-DE" sz="1200" dirty="0" smtClean="0">
                          <a:solidFill>
                            <a:srgbClr val="1D2D4B"/>
                          </a:solidFill>
                        </a:rPr>
                        <a:t>192.720 Euro</a:t>
                      </a:r>
                      <a:endParaRPr lang="de-DE" sz="1200" dirty="0">
                        <a:solidFill>
                          <a:srgbClr val="1D2D4B"/>
                        </a:solidFill>
                      </a:endParaRPr>
                    </a:p>
                  </a:txBody>
                  <a:tcPr anchor="ctr"/>
                </a:tc>
                <a:tc hMerge="1">
                  <a:txBody>
                    <a:bodyPr/>
                    <a:lstStyle/>
                    <a:p>
                      <a:endParaRPr lang="de-DE"/>
                    </a:p>
                  </a:txBody>
                  <a:tcPr/>
                </a:tc>
                <a:tc>
                  <a:txBody>
                    <a:bodyPr/>
                    <a:lstStyle/>
                    <a:p>
                      <a:pPr algn="ctr"/>
                      <a:r>
                        <a:rPr lang="de-DE" sz="1200" dirty="0" smtClean="0">
                          <a:solidFill>
                            <a:srgbClr val="1D2D4B"/>
                          </a:solidFill>
                        </a:rPr>
                        <a:t>338.160 Euro</a:t>
                      </a:r>
                      <a:endParaRPr lang="de-DE" sz="1200" dirty="0">
                        <a:solidFill>
                          <a:srgbClr val="1D2D4B"/>
                        </a:solidFill>
                      </a:endParaRPr>
                    </a:p>
                  </a:txBody>
                  <a:tcPr anchor="ctr"/>
                </a:tc>
                <a:tc>
                  <a:txBody>
                    <a:bodyPr/>
                    <a:lstStyle/>
                    <a:p>
                      <a:pPr algn="ctr"/>
                      <a:r>
                        <a:rPr lang="de-DE" sz="1200" dirty="0" smtClean="0">
                          <a:solidFill>
                            <a:srgbClr val="1D2D4B"/>
                          </a:solidFill>
                        </a:rPr>
                        <a:t>543.600 Euro</a:t>
                      </a:r>
                      <a:endParaRPr lang="de-DE" sz="1200" dirty="0">
                        <a:solidFill>
                          <a:srgbClr val="1D2D4B"/>
                        </a:solidFill>
                      </a:endParaRPr>
                    </a:p>
                  </a:txBody>
                  <a:tcPr anchor="ctr"/>
                </a:tc>
              </a:tr>
              <a:tr h="586806">
                <a:tc>
                  <a:txBody>
                    <a:bodyPr/>
                    <a:lstStyle/>
                    <a:p>
                      <a:pPr algn="r"/>
                      <a:r>
                        <a:rPr lang="de-DE" sz="1050" b="1" dirty="0" smtClean="0">
                          <a:solidFill>
                            <a:srgbClr val="1D2D4B"/>
                          </a:solidFill>
                        </a:rPr>
                        <a:t>Summe der SV-Einsparung</a:t>
                      </a:r>
                      <a:endParaRPr lang="de-DE" sz="1050" b="1" dirty="0">
                        <a:solidFill>
                          <a:srgbClr val="1D2D4B"/>
                        </a:solidFill>
                      </a:endParaRPr>
                    </a:p>
                  </a:txBody>
                  <a:tcPr anchor="ctr"/>
                </a:tc>
                <a:tc gridSpan="2">
                  <a:txBody>
                    <a:bodyPr/>
                    <a:lstStyle/>
                    <a:p>
                      <a:pPr algn="ctr"/>
                      <a:r>
                        <a:rPr lang="de-DE" sz="1200" dirty="0" smtClean="0">
                          <a:solidFill>
                            <a:srgbClr val="1D2D4B"/>
                          </a:solidFill>
                        </a:rPr>
                        <a:t>-25.675 Euro</a:t>
                      </a:r>
                      <a:endParaRPr lang="de-DE" sz="1200" dirty="0">
                        <a:solidFill>
                          <a:srgbClr val="1D2D4B"/>
                        </a:solidFill>
                      </a:endParaRPr>
                    </a:p>
                  </a:txBody>
                  <a:tcPr anchor="ctr"/>
                </a:tc>
                <a:tc hMerge="1">
                  <a:txBody>
                    <a:bodyPr/>
                    <a:lstStyle/>
                    <a:p>
                      <a:endParaRPr lang="de-DE"/>
                    </a:p>
                  </a:txBody>
                  <a:tcPr/>
                </a:tc>
                <a:tc>
                  <a:txBody>
                    <a:bodyPr/>
                    <a:lstStyle/>
                    <a:p>
                      <a:pPr algn="ctr"/>
                      <a:r>
                        <a:rPr lang="de-DE" sz="1200" dirty="0" smtClean="0">
                          <a:solidFill>
                            <a:srgbClr val="1D2D4B"/>
                          </a:solidFill>
                        </a:rPr>
                        <a:t>-47.426 Euro</a:t>
                      </a:r>
                      <a:endParaRPr lang="de-DE" sz="1200" dirty="0">
                        <a:solidFill>
                          <a:srgbClr val="1D2D4B"/>
                        </a:solidFill>
                      </a:endParaRPr>
                    </a:p>
                  </a:txBody>
                  <a:tcPr anchor="ctr"/>
                </a:tc>
                <a:tc>
                  <a:txBody>
                    <a:bodyPr/>
                    <a:lstStyle/>
                    <a:p>
                      <a:pPr algn="ctr"/>
                      <a:r>
                        <a:rPr lang="de-DE" sz="1200" dirty="0" smtClean="0">
                          <a:solidFill>
                            <a:srgbClr val="1D2D4B"/>
                          </a:solidFill>
                        </a:rPr>
                        <a:t>-78.451 Euro</a:t>
                      </a:r>
                      <a:endParaRPr lang="de-DE" sz="1200" dirty="0">
                        <a:solidFill>
                          <a:srgbClr val="1D2D4B"/>
                        </a:solidFill>
                      </a:endParaRPr>
                    </a:p>
                  </a:txBody>
                  <a:tcPr anchor="ctr"/>
                </a:tc>
              </a:tr>
              <a:tr h="586806">
                <a:tc>
                  <a:txBody>
                    <a:bodyPr/>
                    <a:lstStyle/>
                    <a:p>
                      <a:pPr algn="r"/>
                      <a:r>
                        <a:rPr lang="de-DE" sz="1050" b="1" dirty="0" smtClean="0">
                          <a:solidFill>
                            <a:srgbClr val="1D2D4B"/>
                          </a:solidFill>
                        </a:rPr>
                        <a:t>Summer Arbeitgeberzuschuss</a:t>
                      </a:r>
                      <a:endParaRPr lang="de-DE" sz="1050" b="1" dirty="0">
                        <a:solidFill>
                          <a:srgbClr val="1D2D4B"/>
                        </a:solidFill>
                      </a:endParaRPr>
                    </a:p>
                  </a:txBody>
                  <a:tcPr anchor="ctr"/>
                </a:tc>
                <a:tc gridSpan="2">
                  <a:txBody>
                    <a:bodyPr/>
                    <a:lstStyle/>
                    <a:p>
                      <a:pPr algn="ctr"/>
                      <a:r>
                        <a:rPr lang="de-DE" sz="1200" dirty="0" smtClean="0">
                          <a:solidFill>
                            <a:srgbClr val="1D2D4B"/>
                          </a:solidFill>
                        </a:rPr>
                        <a:t>28.909</a:t>
                      </a:r>
                      <a:r>
                        <a:rPr lang="de-DE" sz="1200" baseline="0" dirty="0" smtClean="0">
                          <a:solidFill>
                            <a:srgbClr val="1D2D4B"/>
                          </a:solidFill>
                        </a:rPr>
                        <a:t> Euro</a:t>
                      </a:r>
                      <a:endParaRPr lang="de-DE" sz="1200" dirty="0">
                        <a:solidFill>
                          <a:srgbClr val="1D2D4B"/>
                        </a:solidFill>
                      </a:endParaRPr>
                    </a:p>
                  </a:txBody>
                  <a:tcPr anchor="ctr"/>
                </a:tc>
                <a:tc hMerge="1">
                  <a:txBody>
                    <a:bodyPr/>
                    <a:lstStyle/>
                    <a:p>
                      <a:endParaRPr lang="de-DE"/>
                    </a:p>
                  </a:txBody>
                  <a:tcPr/>
                </a:tc>
                <a:tc>
                  <a:txBody>
                    <a:bodyPr/>
                    <a:lstStyle/>
                    <a:p>
                      <a:pPr algn="ctr"/>
                      <a:r>
                        <a:rPr lang="de-DE" sz="1200" dirty="0" smtClean="0">
                          <a:solidFill>
                            <a:srgbClr val="1D2D4B"/>
                          </a:solidFill>
                        </a:rPr>
                        <a:t>169.080 Euro</a:t>
                      </a:r>
                      <a:endParaRPr lang="de-DE" sz="1200" dirty="0">
                        <a:solidFill>
                          <a:srgbClr val="1D2D4B"/>
                        </a:solidFill>
                      </a:endParaRPr>
                    </a:p>
                  </a:txBody>
                  <a:tcPr anchor="ctr"/>
                </a:tc>
                <a:tc>
                  <a:txBody>
                    <a:bodyPr/>
                    <a:lstStyle/>
                    <a:p>
                      <a:pPr algn="ctr"/>
                      <a:r>
                        <a:rPr lang="de-DE" sz="1200" dirty="0" smtClean="0">
                          <a:solidFill>
                            <a:srgbClr val="1D2D4B"/>
                          </a:solidFill>
                        </a:rPr>
                        <a:t>543.600</a:t>
                      </a:r>
                      <a:r>
                        <a:rPr lang="de-DE" sz="1200" baseline="0" dirty="0" smtClean="0">
                          <a:solidFill>
                            <a:srgbClr val="1D2D4B"/>
                          </a:solidFill>
                        </a:rPr>
                        <a:t> Euro</a:t>
                      </a:r>
                      <a:endParaRPr lang="de-DE" sz="1200" dirty="0">
                        <a:solidFill>
                          <a:srgbClr val="1D2D4B"/>
                        </a:solidFill>
                      </a:endParaRPr>
                    </a:p>
                  </a:txBody>
                  <a:tcPr anchor="ctr"/>
                </a:tc>
              </a:tr>
              <a:tr h="586806">
                <a:tc>
                  <a:txBody>
                    <a:bodyPr/>
                    <a:lstStyle/>
                    <a:p>
                      <a:pPr algn="r"/>
                      <a:r>
                        <a:rPr lang="de-DE" sz="1050" b="1" dirty="0" smtClean="0">
                          <a:solidFill>
                            <a:srgbClr val="1D2D4B"/>
                          </a:solidFill>
                        </a:rPr>
                        <a:t>Gesamtaufwand </a:t>
                      </a:r>
                      <a:endParaRPr lang="de-DE" sz="1050" b="1" dirty="0">
                        <a:solidFill>
                          <a:srgbClr val="1D2D4B"/>
                        </a:solidFill>
                      </a:endParaRPr>
                    </a:p>
                  </a:txBody>
                  <a:tcPr anchor="ctr"/>
                </a:tc>
                <a:tc gridSpan="2">
                  <a:txBody>
                    <a:bodyPr/>
                    <a:lstStyle/>
                    <a:p>
                      <a:pPr algn="ctr"/>
                      <a:r>
                        <a:rPr lang="de-DE" sz="1200" dirty="0" smtClean="0">
                          <a:solidFill>
                            <a:srgbClr val="1D2D4B"/>
                          </a:solidFill>
                        </a:rPr>
                        <a:t>3.233 Euro</a:t>
                      </a:r>
                      <a:endParaRPr lang="de-DE" sz="1200" dirty="0">
                        <a:solidFill>
                          <a:srgbClr val="1D2D4B"/>
                        </a:solidFill>
                      </a:endParaRPr>
                    </a:p>
                  </a:txBody>
                  <a:tcPr anchor="ctr"/>
                </a:tc>
                <a:tc hMerge="1">
                  <a:txBody>
                    <a:bodyPr/>
                    <a:lstStyle/>
                    <a:p>
                      <a:endParaRPr lang="de-DE"/>
                    </a:p>
                  </a:txBody>
                  <a:tcPr/>
                </a:tc>
                <a:tc>
                  <a:txBody>
                    <a:bodyPr/>
                    <a:lstStyle/>
                    <a:p>
                      <a:pPr algn="ctr"/>
                      <a:r>
                        <a:rPr lang="de-DE" sz="1200" dirty="0" smtClean="0">
                          <a:solidFill>
                            <a:srgbClr val="1D2D4B"/>
                          </a:solidFill>
                        </a:rPr>
                        <a:t>121.654 Euro</a:t>
                      </a:r>
                      <a:endParaRPr lang="de-DE" sz="1200" dirty="0">
                        <a:solidFill>
                          <a:srgbClr val="1D2D4B"/>
                        </a:solidFill>
                      </a:endParaRPr>
                    </a:p>
                  </a:txBody>
                  <a:tcPr anchor="ctr"/>
                </a:tc>
                <a:tc>
                  <a:txBody>
                    <a:bodyPr/>
                    <a:lstStyle/>
                    <a:p>
                      <a:pPr algn="ctr"/>
                      <a:r>
                        <a:rPr lang="de-DE" sz="1200" dirty="0" smtClean="0">
                          <a:solidFill>
                            <a:srgbClr val="1D2D4B"/>
                          </a:solidFill>
                        </a:rPr>
                        <a:t>465.149 Euro</a:t>
                      </a:r>
                      <a:endParaRPr lang="de-DE" sz="1200" dirty="0">
                        <a:solidFill>
                          <a:srgbClr val="1D2D4B"/>
                        </a:solidFill>
                      </a:endParaRPr>
                    </a:p>
                  </a:txBody>
                  <a:tcPr anchor="ctr"/>
                </a:tc>
              </a:tr>
              <a:tr h="586806">
                <a:tc>
                  <a:txBody>
                    <a:bodyPr/>
                    <a:lstStyle/>
                    <a:p>
                      <a:pPr algn="r"/>
                      <a:r>
                        <a:rPr lang="de-DE" sz="1050" b="1" dirty="0" smtClean="0">
                          <a:solidFill>
                            <a:srgbClr val="1D2D4B"/>
                          </a:solidFill>
                        </a:rPr>
                        <a:t>Aufwand in Relation zur Lohnsumme</a:t>
                      </a:r>
                      <a:endParaRPr lang="de-DE" sz="1050" b="1" dirty="0">
                        <a:solidFill>
                          <a:srgbClr val="1D2D4B"/>
                        </a:solidFill>
                      </a:endParaRPr>
                    </a:p>
                  </a:txBody>
                  <a:tcPr anchor="ctr"/>
                </a:tc>
                <a:tc gridSpan="2">
                  <a:txBody>
                    <a:bodyPr/>
                    <a:lstStyle/>
                    <a:p>
                      <a:pPr algn="ctr"/>
                      <a:r>
                        <a:rPr lang="de-DE" sz="1200" dirty="0" smtClean="0">
                          <a:solidFill>
                            <a:srgbClr val="1D2D4B"/>
                          </a:solidFill>
                        </a:rPr>
                        <a:t>0,02 %</a:t>
                      </a:r>
                      <a:endParaRPr lang="de-DE" sz="1200" dirty="0">
                        <a:solidFill>
                          <a:srgbClr val="1D2D4B"/>
                        </a:solidFill>
                      </a:endParaRPr>
                    </a:p>
                  </a:txBody>
                  <a:tcPr anchor="ctr"/>
                </a:tc>
                <a:tc hMerge="1">
                  <a:txBody>
                    <a:bodyPr/>
                    <a:lstStyle/>
                    <a:p>
                      <a:endParaRPr lang="de-DE"/>
                    </a:p>
                  </a:txBody>
                  <a:tcPr/>
                </a:tc>
                <a:tc>
                  <a:txBody>
                    <a:bodyPr/>
                    <a:lstStyle/>
                    <a:p>
                      <a:pPr algn="ctr"/>
                      <a:r>
                        <a:rPr lang="de-DE" sz="1200" dirty="0" smtClean="0">
                          <a:solidFill>
                            <a:srgbClr val="1D2D4B"/>
                          </a:solidFill>
                        </a:rPr>
                        <a:t>0,61 %</a:t>
                      </a:r>
                      <a:endParaRPr lang="de-DE" sz="1200" dirty="0">
                        <a:solidFill>
                          <a:srgbClr val="1D2D4B"/>
                        </a:solidFill>
                      </a:endParaRPr>
                    </a:p>
                  </a:txBody>
                  <a:tcPr anchor="ctr"/>
                </a:tc>
                <a:tc>
                  <a:txBody>
                    <a:bodyPr/>
                    <a:lstStyle/>
                    <a:p>
                      <a:pPr algn="ctr"/>
                      <a:r>
                        <a:rPr lang="de-DE" sz="1200" dirty="0" smtClean="0">
                          <a:solidFill>
                            <a:srgbClr val="1D2D4B"/>
                          </a:solidFill>
                        </a:rPr>
                        <a:t>2,31 %</a:t>
                      </a:r>
                      <a:endParaRPr lang="de-DE" sz="1200" dirty="0">
                        <a:solidFill>
                          <a:srgbClr val="1D2D4B"/>
                        </a:solidFill>
                      </a:endParaRPr>
                    </a:p>
                  </a:txBody>
                  <a:tcPr anchor="ctr"/>
                </a:tc>
              </a:tr>
            </a:tbl>
          </a:graphicData>
        </a:graphic>
      </p:graphicFrame>
      <p:sp>
        <p:nvSpPr>
          <p:cNvPr id="12" name="Ellipse 11"/>
          <p:cNvSpPr/>
          <p:nvPr/>
        </p:nvSpPr>
        <p:spPr>
          <a:xfrm>
            <a:off x="3558002" y="1637405"/>
            <a:ext cx="576000" cy="5760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rgbClr val="1D2D4B"/>
                </a:solidFill>
              </a:rPr>
              <a:t>S</a:t>
            </a:r>
            <a:endParaRPr lang="de-DE" b="1" dirty="0">
              <a:solidFill>
                <a:srgbClr val="1D2D4B"/>
              </a:solidFill>
            </a:endParaRPr>
          </a:p>
        </p:txBody>
      </p:sp>
      <p:sp>
        <p:nvSpPr>
          <p:cNvPr id="13" name="Ellipse 12"/>
          <p:cNvSpPr/>
          <p:nvPr/>
        </p:nvSpPr>
        <p:spPr>
          <a:xfrm>
            <a:off x="4926235" y="1632392"/>
            <a:ext cx="576000" cy="5760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1D2D4B"/>
                </a:solidFill>
              </a:rPr>
              <a:t>M</a:t>
            </a:r>
          </a:p>
        </p:txBody>
      </p:sp>
      <p:sp>
        <p:nvSpPr>
          <p:cNvPr id="14" name="Ellipse 13"/>
          <p:cNvSpPr/>
          <p:nvPr/>
        </p:nvSpPr>
        <p:spPr>
          <a:xfrm>
            <a:off x="6205669" y="1640857"/>
            <a:ext cx="576000" cy="5760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1D2D4B"/>
                </a:solidFill>
              </a:rPr>
              <a:t>L</a:t>
            </a:r>
          </a:p>
        </p:txBody>
      </p:sp>
    </p:spTree>
    <p:extLst>
      <p:ext uri="{BB962C8B-B14F-4D97-AF65-F5344CB8AC3E}">
        <p14:creationId xmlns:p14="http://schemas.microsoft.com/office/powerpoint/2010/main" val="340801854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77</a:t>
            </a:fld>
            <a:endParaRPr lang="de-DE" dirty="0"/>
          </a:p>
        </p:txBody>
      </p:sp>
      <p:sp>
        <p:nvSpPr>
          <p:cNvPr id="5" name="Titel 4"/>
          <p:cNvSpPr>
            <a:spLocks noGrp="1"/>
          </p:cNvSpPr>
          <p:nvPr>
            <p:ph type="title"/>
          </p:nvPr>
        </p:nvSpPr>
        <p:spPr/>
        <p:txBody>
          <a:bodyPr/>
          <a:lstStyle/>
          <a:p>
            <a:r>
              <a:rPr lang="de-DE" altLang="de-DE" cap="none" dirty="0" smtClean="0"/>
              <a:t>b</a:t>
            </a:r>
            <a:r>
              <a:rPr lang="de-DE" altLang="de-DE" dirty="0" smtClean="0"/>
              <a:t>AV FÜR KLEINE UND MITTLERE UNTERNEHMEN:</a:t>
            </a:r>
            <a:br>
              <a:rPr lang="de-DE" altLang="de-DE" dirty="0" smtClean="0"/>
            </a:br>
            <a:r>
              <a:rPr lang="de-DE" altLang="de-DE" dirty="0" smtClean="0"/>
              <a:t>MIT der DIREKTVERSICHERUNG BESONDERS einfach</a:t>
            </a:r>
            <a:endParaRPr lang="de-DE" dirty="0"/>
          </a:p>
        </p:txBody>
      </p:sp>
      <p:sp>
        <p:nvSpPr>
          <p:cNvPr id="9" name="Textplatzhalter 8"/>
          <p:cNvSpPr>
            <a:spLocks noGrp="1"/>
          </p:cNvSpPr>
          <p:nvPr>
            <p:ph type="body" sz="half" idx="2"/>
          </p:nvPr>
        </p:nvSpPr>
        <p:spPr>
          <a:xfrm>
            <a:off x="367096" y="1799146"/>
            <a:ext cx="3958656" cy="4798504"/>
          </a:xfrm>
        </p:spPr>
        <p:txBody>
          <a:bodyPr/>
          <a:lstStyle/>
          <a:p>
            <a:r>
              <a:rPr lang="de-DE" altLang="de-DE" kern="0" dirty="0">
                <a:solidFill>
                  <a:schemeClr val="tx2"/>
                </a:solidFill>
              </a:rPr>
              <a:t>Die Durchführung der bAV in Form der </a:t>
            </a:r>
            <a:r>
              <a:rPr lang="de-DE" altLang="de-DE" b="1" kern="0" dirty="0">
                <a:solidFill>
                  <a:srgbClr val="137C9B"/>
                </a:solidFill>
              </a:rPr>
              <a:t>Direktversicherung</a:t>
            </a:r>
            <a:r>
              <a:rPr lang="de-DE" altLang="de-DE" kern="0" dirty="0">
                <a:solidFill>
                  <a:srgbClr val="C60000"/>
                </a:solidFill>
              </a:rPr>
              <a:t> </a:t>
            </a:r>
            <a:r>
              <a:rPr lang="de-DE" altLang="de-DE" kern="0" dirty="0">
                <a:solidFill>
                  <a:schemeClr val="tx2"/>
                </a:solidFill>
              </a:rPr>
              <a:t>verlangt </a:t>
            </a:r>
            <a:r>
              <a:rPr lang="de-DE" altLang="de-DE" kern="0" dirty="0" smtClean="0">
                <a:solidFill>
                  <a:schemeClr val="tx2"/>
                </a:solidFill>
              </a:rPr>
              <a:t>wenig Verwaltungs-aufwand</a:t>
            </a:r>
            <a:r>
              <a:rPr lang="de-DE" altLang="de-DE" kern="0" dirty="0">
                <a:solidFill>
                  <a:schemeClr val="tx2"/>
                </a:solidFill>
              </a:rPr>
              <a:t>.</a:t>
            </a:r>
          </a:p>
          <a:p>
            <a:r>
              <a:rPr lang="de-DE" altLang="de-DE" kern="0" dirty="0">
                <a:solidFill>
                  <a:schemeClr val="tx2"/>
                </a:solidFill>
              </a:rPr>
              <a:t>Keine Kosten für </a:t>
            </a:r>
            <a:r>
              <a:rPr lang="de-DE" altLang="de-DE" kern="0" dirty="0" smtClean="0">
                <a:solidFill>
                  <a:schemeClr val="tx2"/>
                </a:solidFill>
              </a:rPr>
              <a:t>Insolvenz-sicherung</a:t>
            </a:r>
            <a:r>
              <a:rPr lang="de-DE" altLang="de-DE" kern="0" dirty="0">
                <a:solidFill>
                  <a:schemeClr val="tx2"/>
                </a:solidFill>
              </a:rPr>
              <a:t>, bilanzneutral, keine Bilanzgutachten notwendig.</a:t>
            </a:r>
          </a:p>
          <a:p>
            <a:r>
              <a:rPr lang="de-DE" altLang="de-DE" kern="0" dirty="0">
                <a:solidFill>
                  <a:schemeClr val="tx2"/>
                </a:solidFill>
              </a:rPr>
              <a:t>Bei Ausscheiden der </a:t>
            </a:r>
            <a:r>
              <a:rPr lang="de-DE" altLang="de-DE" kern="0" dirty="0" smtClean="0">
                <a:solidFill>
                  <a:schemeClr val="tx2"/>
                </a:solidFill>
              </a:rPr>
              <a:t>Arbeit-nehmer</a:t>
            </a:r>
            <a:r>
              <a:rPr lang="de-DE" altLang="de-DE" kern="0" dirty="0">
                <a:solidFill>
                  <a:schemeClr val="tx2"/>
                </a:solidFill>
              </a:rPr>
              <a:t>: Mitgeben </a:t>
            </a:r>
            <a:r>
              <a:rPr lang="de-DE" altLang="de-DE" kern="0" dirty="0" smtClean="0">
                <a:solidFill>
                  <a:schemeClr val="tx2"/>
                </a:solidFill>
              </a:rPr>
              <a:t>des Versicherungsvertrages </a:t>
            </a:r>
            <a:r>
              <a:rPr lang="de-DE" altLang="de-DE" kern="0" dirty="0">
                <a:solidFill>
                  <a:schemeClr val="tx2"/>
                </a:solidFill>
              </a:rPr>
              <a:t>und </a:t>
            </a:r>
            <a:r>
              <a:rPr lang="de-DE" altLang="de-DE" kern="0" dirty="0" smtClean="0">
                <a:solidFill>
                  <a:schemeClr val="tx2"/>
                </a:solidFill>
              </a:rPr>
              <a:t>Anspruchsbegrenzung</a:t>
            </a:r>
            <a:r>
              <a:rPr lang="de-DE" altLang="de-DE" kern="0" dirty="0">
                <a:solidFill>
                  <a:schemeClr val="tx2"/>
                </a:solidFill>
              </a:rPr>
              <a:t>.</a:t>
            </a:r>
          </a:p>
        </p:txBody>
      </p:sp>
      <p:sp>
        <p:nvSpPr>
          <p:cNvPr id="6" name="Textplatzhalter 20"/>
          <p:cNvSpPr txBox="1">
            <a:spLocks/>
          </p:cNvSpPr>
          <p:nvPr/>
        </p:nvSpPr>
        <p:spPr>
          <a:xfrm>
            <a:off x="456565" y="5492685"/>
            <a:ext cx="11256010" cy="1078971"/>
          </a:xfrm>
          <a:prstGeom prst="rect">
            <a:avLst/>
          </a:prstGeom>
        </p:spPr>
        <p:txBody>
          <a:bodyPr lIns="0" tIns="0" rIns="0" bIns="0"/>
          <a:lstStyle>
            <a:lvl1pPr marL="342900" indent="-342900" algn="l" rtl="0" eaLnBrk="0" fontAlgn="base" hangingPunct="0">
              <a:spcBef>
                <a:spcPct val="20000"/>
              </a:spcBef>
              <a:spcAft>
                <a:spcPct val="0"/>
              </a:spcAft>
              <a:defRPr sz="2400">
                <a:solidFill>
                  <a:srgbClr val="1D2D4B"/>
                </a:solidFill>
                <a:latin typeface="+mn-lt"/>
                <a:ea typeface="+mn-ea"/>
                <a:cs typeface="ＭＳ Ｐゴシック"/>
              </a:defRPr>
            </a:lvl1pPr>
            <a:lvl2pPr marL="742950" indent="-285750" algn="l" rtl="0" eaLnBrk="0" fontAlgn="base" hangingPunct="0">
              <a:spcBef>
                <a:spcPct val="20000"/>
              </a:spcBef>
              <a:spcAft>
                <a:spcPct val="0"/>
              </a:spcAft>
              <a:buFont typeface="Wingdings" pitchFamily="2" charset="2"/>
              <a:buChar char="§"/>
              <a:defRPr sz="2200">
                <a:solidFill>
                  <a:srgbClr val="1D2D4B"/>
                </a:solidFill>
                <a:latin typeface="+mn-lt"/>
                <a:ea typeface="+mn-ea"/>
                <a:cs typeface="ＭＳ Ｐゴシック"/>
              </a:defRPr>
            </a:lvl2pPr>
            <a:lvl3pPr marL="1143000" indent="-228600" algn="l" rtl="0" eaLnBrk="0" fontAlgn="base" hangingPunct="0">
              <a:spcBef>
                <a:spcPct val="20000"/>
              </a:spcBef>
              <a:spcAft>
                <a:spcPct val="0"/>
              </a:spcAft>
              <a:buFont typeface="Wingdings" pitchFamily="2" charset="2"/>
              <a:buChar char="§"/>
              <a:defRPr sz="2000">
                <a:solidFill>
                  <a:srgbClr val="1D2D4B"/>
                </a:solidFill>
                <a:latin typeface="+mn-lt"/>
                <a:ea typeface="+mn-ea"/>
                <a:cs typeface="ＭＳ Ｐゴシック"/>
              </a:defRPr>
            </a:lvl3pPr>
            <a:lvl4pPr marL="1600200" indent="-228600" algn="l" rtl="0" eaLnBrk="0" fontAlgn="base" hangingPunct="0">
              <a:spcBef>
                <a:spcPct val="20000"/>
              </a:spcBef>
              <a:spcAft>
                <a:spcPct val="0"/>
              </a:spcAft>
              <a:buFont typeface="Wingdings" pitchFamily="2" charset="2"/>
              <a:buChar char="§"/>
              <a:defRPr>
                <a:solidFill>
                  <a:srgbClr val="1D2D4B"/>
                </a:solidFill>
                <a:latin typeface="+mn-lt"/>
                <a:ea typeface="+mn-ea"/>
                <a:cs typeface="ＭＳ Ｐゴシック"/>
              </a:defRPr>
            </a:lvl4pPr>
            <a:lvl5pPr marL="2057400" indent="-228600" algn="l" rtl="0" eaLnBrk="0" fontAlgn="base" hangingPunct="0">
              <a:spcBef>
                <a:spcPct val="20000"/>
              </a:spcBef>
              <a:spcAft>
                <a:spcPct val="0"/>
              </a:spcAft>
              <a:buFont typeface="Wingdings" pitchFamily="2" charset="2"/>
              <a:buChar char="§"/>
              <a:defRPr sz="1600">
                <a:solidFill>
                  <a:srgbClr val="1D2D4B"/>
                </a:solidFill>
                <a:latin typeface="+mn-lt"/>
                <a:ea typeface="+mn-ea"/>
                <a:cs typeface="ＭＳ Ｐゴシック"/>
              </a:defRPr>
            </a:lvl5pPr>
            <a:lvl6pPr marL="2514600" indent="-228600" algn="l" rtl="0" fontAlgn="base">
              <a:spcBef>
                <a:spcPct val="20000"/>
              </a:spcBef>
              <a:spcAft>
                <a:spcPct val="0"/>
              </a:spcAft>
              <a:buFont typeface="Wingdings" pitchFamily="2" charset="2"/>
              <a:buChar char="§"/>
              <a:defRPr sz="1600">
                <a:solidFill>
                  <a:srgbClr val="1D2D4B"/>
                </a:solidFill>
                <a:latin typeface="+mn-lt"/>
                <a:ea typeface="+mn-ea"/>
              </a:defRPr>
            </a:lvl6pPr>
            <a:lvl7pPr marL="2971800" indent="-228600" algn="l" rtl="0" fontAlgn="base">
              <a:spcBef>
                <a:spcPct val="20000"/>
              </a:spcBef>
              <a:spcAft>
                <a:spcPct val="0"/>
              </a:spcAft>
              <a:buFont typeface="Wingdings" pitchFamily="2" charset="2"/>
              <a:buChar char="§"/>
              <a:defRPr sz="1600">
                <a:solidFill>
                  <a:srgbClr val="1D2D4B"/>
                </a:solidFill>
                <a:latin typeface="+mn-lt"/>
                <a:ea typeface="+mn-ea"/>
              </a:defRPr>
            </a:lvl7pPr>
            <a:lvl8pPr marL="3429000" indent="-228600" algn="l" rtl="0" fontAlgn="base">
              <a:spcBef>
                <a:spcPct val="20000"/>
              </a:spcBef>
              <a:spcAft>
                <a:spcPct val="0"/>
              </a:spcAft>
              <a:buFont typeface="Wingdings" pitchFamily="2" charset="2"/>
              <a:buChar char="§"/>
              <a:defRPr sz="1600">
                <a:solidFill>
                  <a:srgbClr val="1D2D4B"/>
                </a:solidFill>
                <a:latin typeface="+mn-lt"/>
                <a:ea typeface="+mn-ea"/>
              </a:defRPr>
            </a:lvl8pPr>
            <a:lvl9pPr marL="3886200" indent="-228600" algn="l" rtl="0" fontAlgn="base">
              <a:spcBef>
                <a:spcPct val="20000"/>
              </a:spcBef>
              <a:spcAft>
                <a:spcPct val="0"/>
              </a:spcAft>
              <a:buFont typeface="Wingdings" pitchFamily="2" charset="2"/>
              <a:buChar char="§"/>
              <a:defRPr sz="1600">
                <a:solidFill>
                  <a:srgbClr val="1D2D4B"/>
                </a:solidFill>
                <a:latin typeface="+mn-lt"/>
                <a:ea typeface="+mn-ea"/>
              </a:defRPr>
            </a:lvl9pPr>
          </a:lstStyle>
          <a:p>
            <a:pPr marL="0" indent="0"/>
            <a:r>
              <a:rPr lang="de-DE" kern="0" dirty="0">
                <a:solidFill>
                  <a:schemeClr val="accent1"/>
                </a:solidFill>
              </a:rPr>
              <a:t>Die Direktversicherung eignet sich aufgrund der einfachen, </a:t>
            </a:r>
            <a:r>
              <a:rPr lang="de-DE" kern="0" dirty="0" smtClean="0">
                <a:solidFill>
                  <a:schemeClr val="accent1"/>
                </a:solidFill>
              </a:rPr>
              <a:t>komfortablen und flexiblen </a:t>
            </a:r>
            <a:r>
              <a:rPr lang="de-DE" kern="0" dirty="0">
                <a:solidFill>
                  <a:schemeClr val="accent1"/>
                </a:solidFill>
              </a:rPr>
              <a:t>Durchführung auch für kleine und mittlere Unternehmen.</a:t>
            </a:r>
          </a:p>
          <a:p>
            <a:pPr marL="0" indent="0"/>
            <a:endParaRPr lang="de-DE" kern="0" dirty="0">
              <a:solidFill>
                <a:schemeClr val="accent1"/>
              </a:solidFill>
            </a:endParaRPr>
          </a:p>
        </p:txBody>
      </p:sp>
      <p:sp>
        <p:nvSpPr>
          <p:cNvPr id="3" name="Rechteck 2"/>
          <p:cNvSpPr/>
          <p:nvPr/>
        </p:nvSpPr>
        <p:spPr>
          <a:xfrm>
            <a:off x="4761639" y="2351314"/>
            <a:ext cx="2351315" cy="49638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t>Arbeitgeber </a:t>
            </a:r>
            <a:endParaRPr lang="de-DE" b="1" dirty="0"/>
          </a:p>
        </p:txBody>
      </p:sp>
      <p:sp>
        <p:nvSpPr>
          <p:cNvPr id="15" name="Rechteck 14"/>
          <p:cNvSpPr/>
          <p:nvPr/>
        </p:nvSpPr>
        <p:spPr>
          <a:xfrm>
            <a:off x="4761639" y="4247550"/>
            <a:ext cx="6781581" cy="496389"/>
          </a:xfrm>
          <a:prstGeom prst="rect">
            <a:avLst/>
          </a:pr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t>Versorgungsträger/Versicherer</a:t>
            </a:r>
            <a:endParaRPr lang="de-DE" b="1" dirty="0"/>
          </a:p>
        </p:txBody>
      </p:sp>
      <p:sp>
        <p:nvSpPr>
          <p:cNvPr id="16" name="Rechteck 15"/>
          <p:cNvSpPr/>
          <p:nvPr/>
        </p:nvSpPr>
        <p:spPr>
          <a:xfrm>
            <a:off x="9191905" y="2351314"/>
            <a:ext cx="2351315" cy="496389"/>
          </a:xfrm>
          <a:prstGeom prst="rect">
            <a:avLst/>
          </a:prstGeom>
          <a:solidFill>
            <a:srgbClr val="5C87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t>Arbeitnehmer </a:t>
            </a:r>
            <a:endParaRPr lang="de-DE" b="1" dirty="0"/>
          </a:p>
        </p:txBody>
      </p:sp>
      <p:cxnSp>
        <p:nvCxnSpPr>
          <p:cNvPr id="17" name="Gerade Verbindung mit Pfeil 16"/>
          <p:cNvCxnSpPr/>
          <p:nvPr/>
        </p:nvCxnSpPr>
        <p:spPr>
          <a:xfrm>
            <a:off x="5066439" y="2830284"/>
            <a:ext cx="0" cy="1260000"/>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cxnSp>
        <p:nvCxnSpPr>
          <p:cNvPr id="18" name="Gerade Verbindung mit Pfeil 17"/>
          <p:cNvCxnSpPr/>
          <p:nvPr/>
        </p:nvCxnSpPr>
        <p:spPr>
          <a:xfrm flipV="1">
            <a:off x="11254940" y="2994108"/>
            <a:ext cx="13063" cy="1260000"/>
          </a:xfrm>
          <a:prstGeom prst="straightConnector1">
            <a:avLst/>
          </a:prstGeom>
          <a:ln w="63500">
            <a:solidFill>
              <a:srgbClr val="D0CECE"/>
            </a:solidFill>
            <a:tailEnd type="triangle"/>
          </a:ln>
        </p:spPr>
        <p:style>
          <a:lnRef idx="1">
            <a:schemeClr val="accent1"/>
          </a:lnRef>
          <a:fillRef idx="0">
            <a:schemeClr val="accent1"/>
          </a:fillRef>
          <a:effectRef idx="0">
            <a:schemeClr val="accent1"/>
          </a:effectRef>
          <a:fontRef idx="minor">
            <a:schemeClr val="tx1"/>
          </a:fontRef>
        </p:style>
      </p:cxnSp>
      <p:cxnSp>
        <p:nvCxnSpPr>
          <p:cNvPr id="20" name="Gerade Verbindung mit Pfeil 19"/>
          <p:cNvCxnSpPr/>
          <p:nvPr/>
        </p:nvCxnSpPr>
        <p:spPr>
          <a:xfrm>
            <a:off x="6866996" y="2470834"/>
            <a:ext cx="2190100" cy="5712"/>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
        <p:nvSpPr>
          <p:cNvPr id="24" name="Textfeld 23"/>
          <p:cNvSpPr txBox="1"/>
          <p:nvPr/>
        </p:nvSpPr>
        <p:spPr>
          <a:xfrm>
            <a:off x="7061165" y="2074119"/>
            <a:ext cx="1995931" cy="338554"/>
          </a:xfrm>
          <a:prstGeom prst="rect">
            <a:avLst/>
          </a:prstGeom>
          <a:noFill/>
        </p:spPr>
        <p:txBody>
          <a:bodyPr wrap="none" rtlCol="0">
            <a:spAutoFit/>
          </a:bodyPr>
          <a:lstStyle/>
          <a:p>
            <a:r>
              <a:rPr lang="de-DE" sz="1600" dirty="0" smtClean="0">
                <a:solidFill>
                  <a:srgbClr val="137C9B"/>
                </a:solidFill>
              </a:rPr>
              <a:t>Versorgungszusage</a:t>
            </a:r>
            <a:endParaRPr lang="de-DE" sz="1600" dirty="0">
              <a:solidFill>
                <a:srgbClr val="137C9B"/>
              </a:solidFill>
            </a:endParaRPr>
          </a:p>
        </p:txBody>
      </p:sp>
      <p:sp>
        <p:nvSpPr>
          <p:cNvPr id="25" name="Textfeld 24"/>
          <p:cNvSpPr txBox="1"/>
          <p:nvPr/>
        </p:nvSpPr>
        <p:spPr>
          <a:xfrm>
            <a:off x="7527510" y="2779931"/>
            <a:ext cx="1529586" cy="338554"/>
          </a:xfrm>
          <a:prstGeom prst="rect">
            <a:avLst/>
          </a:prstGeom>
          <a:noFill/>
        </p:spPr>
        <p:txBody>
          <a:bodyPr wrap="none" rtlCol="0">
            <a:spAutoFit/>
          </a:bodyPr>
          <a:lstStyle/>
          <a:p>
            <a:r>
              <a:rPr lang="de-DE" sz="1600" dirty="0" smtClean="0">
                <a:solidFill>
                  <a:srgbClr val="5C87AA"/>
                </a:solidFill>
              </a:rPr>
              <a:t>Entgeltverzicht</a:t>
            </a:r>
            <a:endParaRPr lang="de-DE" sz="1600" dirty="0">
              <a:solidFill>
                <a:srgbClr val="5C87AA"/>
              </a:solidFill>
            </a:endParaRPr>
          </a:p>
        </p:txBody>
      </p:sp>
      <p:cxnSp>
        <p:nvCxnSpPr>
          <p:cNvPr id="26" name="Gerade Verbindung mit Pfeil 25"/>
          <p:cNvCxnSpPr/>
          <p:nvPr/>
        </p:nvCxnSpPr>
        <p:spPr>
          <a:xfrm flipH="1" flipV="1">
            <a:off x="7247762" y="2715404"/>
            <a:ext cx="1980000" cy="500"/>
          </a:xfrm>
          <a:prstGeom prst="straightConnector1">
            <a:avLst/>
          </a:prstGeom>
          <a:ln w="63500">
            <a:solidFill>
              <a:srgbClr val="5C87AA"/>
            </a:solidFill>
            <a:tailEnd type="triangle"/>
          </a:ln>
        </p:spPr>
        <p:style>
          <a:lnRef idx="1">
            <a:schemeClr val="accent1"/>
          </a:lnRef>
          <a:fillRef idx="0">
            <a:schemeClr val="accent1"/>
          </a:fillRef>
          <a:effectRef idx="0">
            <a:schemeClr val="accent1"/>
          </a:effectRef>
          <a:fontRef idx="minor">
            <a:schemeClr val="tx1"/>
          </a:fontRef>
        </p:style>
      </p:cxnSp>
      <p:sp>
        <p:nvSpPr>
          <p:cNvPr id="30" name="Textfeld 29"/>
          <p:cNvSpPr txBox="1"/>
          <p:nvPr/>
        </p:nvSpPr>
        <p:spPr>
          <a:xfrm>
            <a:off x="5096551" y="3159893"/>
            <a:ext cx="947695" cy="338554"/>
          </a:xfrm>
          <a:prstGeom prst="rect">
            <a:avLst/>
          </a:prstGeom>
          <a:noFill/>
        </p:spPr>
        <p:txBody>
          <a:bodyPr wrap="none" rtlCol="0">
            <a:spAutoFit/>
          </a:bodyPr>
          <a:lstStyle/>
          <a:p>
            <a:r>
              <a:rPr lang="de-DE" sz="1600" dirty="0" smtClean="0">
                <a:solidFill>
                  <a:srgbClr val="137C9B"/>
                </a:solidFill>
              </a:rPr>
              <a:t>Beiträge</a:t>
            </a:r>
            <a:endParaRPr lang="de-DE" sz="1600" dirty="0">
              <a:solidFill>
                <a:srgbClr val="137C9B"/>
              </a:solidFill>
            </a:endParaRPr>
          </a:p>
        </p:txBody>
      </p:sp>
      <p:sp>
        <p:nvSpPr>
          <p:cNvPr id="31" name="Textfeld 30"/>
          <p:cNvSpPr txBox="1"/>
          <p:nvPr/>
        </p:nvSpPr>
        <p:spPr>
          <a:xfrm>
            <a:off x="9334500" y="3154230"/>
            <a:ext cx="1850712" cy="584775"/>
          </a:xfrm>
          <a:prstGeom prst="rect">
            <a:avLst/>
          </a:prstGeom>
          <a:noFill/>
        </p:spPr>
        <p:txBody>
          <a:bodyPr wrap="square" rtlCol="0">
            <a:spAutoFit/>
          </a:bodyPr>
          <a:lstStyle/>
          <a:p>
            <a:r>
              <a:rPr lang="de-DE" sz="1600" dirty="0" smtClean="0">
                <a:solidFill>
                  <a:schemeClr val="bg1">
                    <a:lumMod val="65000"/>
                  </a:schemeClr>
                </a:solidFill>
              </a:rPr>
              <a:t>Versicherungs</a:t>
            </a:r>
            <a:r>
              <a:rPr lang="de-DE" sz="1600" dirty="0">
                <a:solidFill>
                  <a:schemeClr val="bg1">
                    <a:lumMod val="65000"/>
                  </a:schemeClr>
                </a:solidFill>
              </a:rPr>
              <a:t>-</a:t>
            </a:r>
            <a:r>
              <a:rPr lang="de-DE" sz="1600" dirty="0" smtClean="0">
                <a:solidFill>
                  <a:schemeClr val="bg1">
                    <a:lumMod val="65000"/>
                  </a:schemeClr>
                </a:solidFill>
              </a:rPr>
              <a:t/>
            </a:r>
            <a:br>
              <a:rPr lang="de-DE" sz="1600" dirty="0" smtClean="0">
                <a:solidFill>
                  <a:schemeClr val="bg1">
                    <a:lumMod val="65000"/>
                  </a:schemeClr>
                </a:solidFill>
              </a:rPr>
            </a:br>
            <a:r>
              <a:rPr lang="de-DE" sz="1600" dirty="0" err="1" smtClean="0">
                <a:solidFill>
                  <a:schemeClr val="bg1">
                    <a:lumMod val="65000"/>
                  </a:schemeClr>
                </a:solidFill>
              </a:rPr>
              <a:t>leistung</a:t>
            </a:r>
            <a:endParaRPr lang="de-DE" sz="1600" dirty="0">
              <a:solidFill>
                <a:schemeClr val="bg1">
                  <a:lumMod val="65000"/>
                </a:schemeClr>
              </a:solidFill>
            </a:endParaRPr>
          </a:p>
        </p:txBody>
      </p:sp>
      <p:sp>
        <p:nvSpPr>
          <p:cNvPr id="19" name="Textfeld 18"/>
          <p:cNvSpPr txBox="1"/>
          <p:nvPr/>
        </p:nvSpPr>
        <p:spPr>
          <a:xfrm>
            <a:off x="6819472" y="3153547"/>
            <a:ext cx="1061509" cy="338554"/>
          </a:xfrm>
          <a:prstGeom prst="rect">
            <a:avLst/>
          </a:prstGeom>
          <a:noFill/>
        </p:spPr>
        <p:txBody>
          <a:bodyPr wrap="none" rtlCol="0">
            <a:spAutoFit/>
          </a:bodyPr>
          <a:lstStyle/>
          <a:p>
            <a:r>
              <a:rPr lang="de-DE" sz="1600" dirty="0" smtClean="0">
                <a:solidFill>
                  <a:srgbClr val="137C9B"/>
                </a:solidFill>
              </a:rPr>
              <a:t>Zuschuss</a:t>
            </a:r>
            <a:endParaRPr lang="de-DE" sz="1600" dirty="0">
              <a:solidFill>
                <a:srgbClr val="137C9B"/>
              </a:solidFill>
            </a:endParaRPr>
          </a:p>
        </p:txBody>
      </p:sp>
      <p:cxnSp>
        <p:nvCxnSpPr>
          <p:cNvPr id="21" name="Gerade Verbindung mit Pfeil 20"/>
          <p:cNvCxnSpPr/>
          <p:nvPr/>
        </p:nvCxnSpPr>
        <p:spPr>
          <a:xfrm flipH="1">
            <a:off x="6751320" y="2805560"/>
            <a:ext cx="5390" cy="1284724"/>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996814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2" cstate="print">
            <a:extLst>
              <a:ext uri="{28A0092B-C50C-407E-A947-70E740481C1C}">
                <a14:useLocalDpi xmlns:a14="http://schemas.microsoft.com/office/drawing/2010/main" val="0"/>
              </a:ext>
            </a:extLst>
          </a:blip>
          <a:srcRect t="13606" b="20397"/>
          <a:stretch/>
        </p:blipFill>
        <p:spPr>
          <a:xfrm>
            <a:off x="0" y="1494230"/>
            <a:ext cx="12180888" cy="5363770"/>
          </a:xfrm>
          <a:prstGeom prst="rect">
            <a:avLst/>
          </a:prstGeom>
        </p:spPr>
      </p:pic>
      <p:sp>
        <p:nvSpPr>
          <p:cNvPr id="3" name="Foliennummernplatzhalter 2"/>
          <p:cNvSpPr>
            <a:spLocks noGrp="1"/>
          </p:cNvSpPr>
          <p:nvPr>
            <p:ph type="sldNum" sz="quarter" idx="4"/>
          </p:nvPr>
        </p:nvSpPr>
        <p:spPr/>
        <p:txBody>
          <a:bodyPr/>
          <a:lstStyle/>
          <a:p>
            <a:fld id="{EA952CFE-AF4B-4BE9-B2E2-E1420D3F9B32}" type="slidenum">
              <a:rPr lang="de-DE" smtClean="0"/>
              <a:pPr/>
              <a:t>78</a:t>
            </a:fld>
            <a:endParaRPr lang="de-DE" dirty="0"/>
          </a:p>
        </p:txBody>
      </p:sp>
      <p:sp>
        <p:nvSpPr>
          <p:cNvPr id="5" name="Rechteck 4"/>
          <p:cNvSpPr/>
          <p:nvPr/>
        </p:nvSpPr>
        <p:spPr>
          <a:xfrm>
            <a:off x="426720" y="2493432"/>
            <a:ext cx="7167880" cy="935568"/>
          </a:xfrm>
          <a:prstGeom prst="rect">
            <a:avLst/>
          </a:prstGeom>
          <a:solidFill>
            <a:schemeClr val="tx2">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hteck 5"/>
          <p:cNvSpPr/>
          <p:nvPr/>
        </p:nvSpPr>
        <p:spPr>
          <a:xfrm>
            <a:off x="503341" y="2726573"/>
            <a:ext cx="7545071" cy="461665"/>
          </a:xfrm>
          <a:prstGeom prst="rect">
            <a:avLst/>
          </a:prstGeom>
        </p:spPr>
        <p:txBody>
          <a:bodyPr wrap="square">
            <a:spAutoFit/>
          </a:bodyPr>
          <a:lstStyle/>
          <a:p>
            <a:r>
              <a:rPr lang="de-DE" sz="2400" dirty="0">
                <a:solidFill>
                  <a:schemeClr val="bg1"/>
                </a:solidFill>
              </a:rPr>
              <a:t>Beispielberechnungen und Zuschussvarianten</a:t>
            </a:r>
          </a:p>
        </p:txBody>
      </p:sp>
    </p:spTree>
    <p:extLst>
      <p:ext uri="{BB962C8B-B14F-4D97-AF65-F5344CB8AC3E}">
        <p14:creationId xmlns:p14="http://schemas.microsoft.com/office/powerpoint/2010/main" val="1138542004"/>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79</a:t>
            </a:fld>
            <a:endParaRPr lang="de-DE" dirty="0"/>
          </a:p>
        </p:txBody>
      </p:sp>
      <p:sp>
        <p:nvSpPr>
          <p:cNvPr id="5" name="Titel 4"/>
          <p:cNvSpPr>
            <a:spLocks noGrp="1"/>
          </p:cNvSpPr>
          <p:nvPr>
            <p:ph type="title"/>
          </p:nvPr>
        </p:nvSpPr>
        <p:spPr/>
        <p:txBody>
          <a:bodyPr>
            <a:normAutofit/>
          </a:bodyPr>
          <a:lstStyle/>
          <a:p>
            <a:r>
              <a:rPr lang="de-DE" dirty="0"/>
              <a:t>BEISPIELHAFTE GEHALTSMODELLRECHNUNG BEI </a:t>
            </a:r>
            <a:r>
              <a:rPr lang="de-DE" dirty="0" smtClean="0">
                <a:solidFill>
                  <a:srgbClr val="C60000"/>
                </a:solidFill>
              </a:rPr>
              <a:t>XXX </a:t>
            </a:r>
            <a:r>
              <a:rPr lang="de-DE" dirty="0">
                <a:solidFill>
                  <a:srgbClr val="C60000"/>
                </a:solidFill>
              </a:rPr>
              <a:t>€</a:t>
            </a:r>
            <a:r>
              <a:rPr lang="de-DE" dirty="0"/>
              <a:t> MONATLICHER ENTGELTUMWANDLUNG: </a:t>
            </a:r>
          </a:p>
        </p:txBody>
      </p:sp>
      <p:sp>
        <p:nvSpPr>
          <p:cNvPr id="12" name="Textplatzhalter 11"/>
          <p:cNvSpPr>
            <a:spLocks noGrp="1"/>
          </p:cNvSpPr>
          <p:nvPr>
            <p:ph type="body" sz="half" idx="11"/>
          </p:nvPr>
        </p:nvSpPr>
        <p:spPr/>
        <p:txBody>
          <a:bodyPr/>
          <a:lstStyle/>
          <a:p>
            <a:r>
              <a:rPr lang="de-DE" sz="1000" baseline="30000" dirty="0">
                <a:cs typeface="Tahoma" pitchFamily="34" charset="0"/>
              </a:rPr>
              <a:t>*) </a:t>
            </a:r>
            <a:r>
              <a:rPr lang="de-DE" sz="1000" dirty="0" smtClean="0">
                <a:cs typeface="Tahoma" pitchFamily="34" charset="0"/>
              </a:rPr>
              <a:t>Bruttoeinkommen </a:t>
            </a:r>
            <a:r>
              <a:rPr lang="de-DE" sz="1000" dirty="0">
                <a:cs typeface="Tahoma" pitchFamily="34" charset="0"/>
              </a:rPr>
              <a:t>0.000 € mtl., </a:t>
            </a:r>
            <a:r>
              <a:rPr lang="de-DE" sz="1000" dirty="0" err="1" smtClean="0">
                <a:cs typeface="Tahoma" pitchFamily="34" charset="0"/>
              </a:rPr>
              <a:t>StKl</a:t>
            </a:r>
            <a:r>
              <a:rPr lang="de-DE" sz="1000" dirty="0" smtClean="0">
                <a:cs typeface="Tahoma" pitchFamily="34" charset="0"/>
              </a:rPr>
              <a:t> </a:t>
            </a:r>
            <a:r>
              <a:rPr lang="de-DE" sz="1000" dirty="0">
                <a:cs typeface="Tahoma" pitchFamily="34" charset="0"/>
              </a:rPr>
              <a:t>I inkl. Solidaritätszuschlag und </a:t>
            </a:r>
            <a:r>
              <a:rPr lang="de-DE" sz="1000" b="1" dirty="0" smtClean="0">
                <a:solidFill>
                  <a:srgbClr val="C60000"/>
                </a:solidFill>
                <a:cs typeface="Tahoma" pitchFamily="34" charset="0"/>
              </a:rPr>
              <a:t>Kirchensteuer</a:t>
            </a:r>
            <a:r>
              <a:rPr lang="de-DE" sz="1000" dirty="0" smtClean="0">
                <a:cs typeface="Tahoma" pitchFamily="34" charset="0"/>
              </a:rPr>
              <a:t>, </a:t>
            </a:r>
            <a:r>
              <a:rPr lang="de-DE" sz="1000" dirty="0">
                <a:cs typeface="Tahoma" pitchFamily="34" charset="0"/>
              </a:rPr>
              <a:t>Bundesland Hamburg, sozialversicherungspflichtig, KV-Beitrag </a:t>
            </a:r>
            <a:r>
              <a:rPr lang="de-DE" sz="1000" dirty="0" smtClean="0">
                <a:cs typeface="Tahoma" pitchFamily="34" charset="0"/>
              </a:rPr>
              <a:t>14,6 </a:t>
            </a:r>
            <a:r>
              <a:rPr lang="de-DE" sz="1000" dirty="0">
                <a:cs typeface="Tahoma" pitchFamily="34" charset="0"/>
              </a:rPr>
              <a:t>% </a:t>
            </a:r>
            <a:r>
              <a:rPr lang="de-DE" dirty="0" smtClean="0">
                <a:cs typeface="Tahoma" pitchFamily="34" charset="0"/>
              </a:rPr>
              <a:t>,2,9 </a:t>
            </a:r>
            <a:r>
              <a:rPr lang="de-DE" sz="1000" dirty="0" smtClean="0">
                <a:cs typeface="Tahoma" pitchFamily="34" charset="0"/>
              </a:rPr>
              <a:t>% </a:t>
            </a:r>
            <a:r>
              <a:rPr lang="de-DE" dirty="0">
                <a:cs typeface="Tahoma" pitchFamily="34" charset="0"/>
              </a:rPr>
              <a:t>Z</a:t>
            </a:r>
            <a:r>
              <a:rPr lang="de-DE" sz="1000" dirty="0" smtClean="0">
                <a:cs typeface="Tahoma" pitchFamily="34" charset="0"/>
              </a:rPr>
              <a:t>usatzbeitrag),        Beitragszuschlag </a:t>
            </a:r>
            <a:r>
              <a:rPr lang="de-DE" sz="1000" dirty="0">
                <a:cs typeface="Tahoma" pitchFamily="34" charset="0"/>
              </a:rPr>
              <a:t>zur PV. Bei anderen Gehaltshöhen kann sich das Verhältnis von Brutto- zu Nettogehalt verschieben</a:t>
            </a:r>
            <a:r>
              <a:rPr lang="de-DE" sz="1000" dirty="0" smtClean="0">
                <a:cs typeface="Tahoma" pitchFamily="34" charset="0"/>
              </a:rPr>
              <a:t>. Stand 2026</a:t>
            </a:r>
            <a:endParaRPr lang="de-DE" sz="1000" dirty="0">
              <a:cs typeface="Tahoma" pitchFamily="34" charset="0"/>
            </a:endParaRPr>
          </a:p>
          <a:p>
            <a:endParaRPr lang="de-DE" dirty="0"/>
          </a:p>
        </p:txBody>
      </p:sp>
      <p:sp>
        <p:nvSpPr>
          <p:cNvPr id="27" name="Text Box 3"/>
          <p:cNvSpPr txBox="1">
            <a:spLocks noChangeArrowheads="1"/>
          </p:cNvSpPr>
          <p:nvPr/>
        </p:nvSpPr>
        <p:spPr bwMode="auto">
          <a:xfrm>
            <a:off x="2063751" y="5929532"/>
            <a:ext cx="8424863" cy="338554"/>
          </a:xfrm>
          <a:prstGeom prst="rect">
            <a:avLst/>
          </a:prstGeom>
          <a:noFill/>
          <a:ln w="9525">
            <a:noFill/>
            <a:miter lim="800000"/>
            <a:headEnd/>
            <a:tailEnd/>
          </a:ln>
        </p:spPr>
        <p:txBody>
          <a:bodyPr>
            <a:spAutoFit/>
          </a:bodyPr>
          <a:lstStyle/>
          <a:p>
            <a:endParaRPr lang="de-DE" sz="1600"/>
          </a:p>
        </p:txBody>
      </p:sp>
      <p:sp>
        <p:nvSpPr>
          <p:cNvPr id="28" name="Rectangle 5"/>
          <p:cNvSpPr>
            <a:spLocks noChangeArrowheads="1"/>
          </p:cNvSpPr>
          <p:nvPr/>
        </p:nvSpPr>
        <p:spPr bwMode="auto">
          <a:xfrm>
            <a:off x="1847850" y="1884590"/>
            <a:ext cx="8644269" cy="4254328"/>
          </a:xfrm>
          <a:prstGeom prst="rect">
            <a:avLst/>
          </a:prstGeom>
          <a:solidFill>
            <a:srgbClr val="EDEDED"/>
          </a:solidFill>
          <a:ln w="9525">
            <a:noFill/>
            <a:miter lim="800000"/>
            <a:headEnd/>
            <a:tailEnd/>
          </a:ln>
          <a:effectLst/>
        </p:spPr>
        <p:txBody>
          <a:bodyPr wrap="none" anchor="ctr"/>
          <a:lstStyle/>
          <a:p>
            <a:pPr>
              <a:defRPr/>
            </a:pPr>
            <a:endParaRPr lang="de-DE" sz="1600" dirty="0">
              <a:latin typeface="Arial" pitchFamily="34" charset="0"/>
            </a:endParaRPr>
          </a:p>
        </p:txBody>
      </p:sp>
      <p:sp>
        <p:nvSpPr>
          <p:cNvPr id="29" name="Rectangle 6"/>
          <p:cNvSpPr>
            <a:spLocks noChangeArrowheads="1"/>
          </p:cNvSpPr>
          <p:nvPr/>
        </p:nvSpPr>
        <p:spPr bwMode="auto">
          <a:xfrm>
            <a:off x="5980113" y="2020088"/>
            <a:ext cx="1555750" cy="246221"/>
          </a:xfrm>
          <a:prstGeom prst="rect">
            <a:avLst/>
          </a:prstGeom>
          <a:noFill/>
          <a:ln w="9525">
            <a:noFill/>
            <a:miter lim="800000"/>
            <a:headEnd/>
            <a:tailEnd/>
          </a:ln>
        </p:spPr>
        <p:txBody>
          <a:bodyPr>
            <a:spAutoFit/>
          </a:bodyPr>
          <a:lstStyle/>
          <a:p>
            <a:pPr algn="r"/>
            <a:endParaRPr lang="de-DE" sz="1000"/>
          </a:p>
        </p:txBody>
      </p:sp>
      <p:sp>
        <p:nvSpPr>
          <p:cNvPr id="32" name="Rectangle 8"/>
          <p:cNvSpPr>
            <a:spLocks noChangeArrowheads="1"/>
          </p:cNvSpPr>
          <p:nvPr/>
        </p:nvSpPr>
        <p:spPr bwMode="auto">
          <a:xfrm>
            <a:off x="5981701" y="2020088"/>
            <a:ext cx="1520825" cy="338138"/>
          </a:xfrm>
          <a:prstGeom prst="rect">
            <a:avLst/>
          </a:prstGeom>
          <a:noFill/>
          <a:ln w="9525">
            <a:noFill/>
            <a:miter lim="800000"/>
            <a:headEnd/>
            <a:tailEnd/>
          </a:ln>
        </p:spPr>
        <p:txBody>
          <a:bodyPr>
            <a:spAutoFit/>
          </a:bodyPr>
          <a:lstStyle/>
          <a:p>
            <a:pPr algn="ctr"/>
            <a:r>
              <a:rPr lang="de-DE" sz="1600" b="1" dirty="0">
                <a:solidFill>
                  <a:srgbClr val="1D2D4B"/>
                </a:solidFill>
              </a:rPr>
              <a:t>ohne bAV</a:t>
            </a:r>
          </a:p>
        </p:txBody>
      </p:sp>
      <p:sp>
        <p:nvSpPr>
          <p:cNvPr id="33" name="Rectangle 11"/>
          <p:cNvSpPr>
            <a:spLocks noChangeArrowheads="1"/>
          </p:cNvSpPr>
          <p:nvPr/>
        </p:nvSpPr>
        <p:spPr bwMode="auto">
          <a:xfrm>
            <a:off x="6054726" y="2385213"/>
            <a:ext cx="1292225" cy="338138"/>
          </a:xfrm>
          <a:prstGeom prst="rect">
            <a:avLst/>
          </a:prstGeom>
          <a:noFill/>
          <a:ln w="9525">
            <a:noFill/>
            <a:miter lim="800000"/>
            <a:headEnd/>
            <a:tailEnd/>
          </a:ln>
        </p:spPr>
        <p:txBody>
          <a:bodyPr>
            <a:spAutoFit/>
          </a:bodyPr>
          <a:lstStyle/>
          <a:p>
            <a:pPr algn="r"/>
            <a:r>
              <a:rPr lang="de-DE" sz="1000" b="1" dirty="0">
                <a:solidFill>
                  <a:srgbClr val="1D2D4B"/>
                </a:solidFill>
              </a:rPr>
              <a:t> </a:t>
            </a:r>
            <a:r>
              <a:rPr lang="de-DE" sz="1600" b="1" dirty="0">
                <a:solidFill>
                  <a:srgbClr val="1D2D4B"/>
                </a:solidFill>
              </a:rPr>
              <a:t>0.000,00 €</a:t>
            </a:r>
          </a:p>
        </p:txBody>
      </p:sp>
      <p:sp>
        <p:nvSpPr>
          <p:cNvPr id="34" name="Rectangle 13"/>
          <p:cNvSpPr>
            <a:spLocks noChangeArrowheads="1"/>
          </p:cNvSpPr>
          <p:nvPr/>
        </p:nvSpPr>
        <p:spPr bwMode="auto">
          <a:xfrm>
            <a:off x="5969000" y="3580235"/>
            <a:ext cx="1379538" cy="338137"/>
          </a:xfrm>
          <a:prstGeom prst="rect">
            <a:avLst/>
          </a:prstGeom>
          <a:noFill/>
          <a:ln w="9525">
            <a:noFill/>
            <a:miter lim="800000"/>
            <a:headEnd/>
            <a:tailEnd/>
          </a:ln>
        </p:spPr>
        <p:txBody>
          <a:bodyPr>
            <a:spAutoFit/>
          </a:bodyPr>
          <a:lstStyle/>
          <a:p>
            <a:pPr algn="r"/>
            <a:r>
              <a:rPr lang="de-DE" sz="1600" dirty="0">
                <a:solidFill>
                  <a:srgbClr val="1D2D4B"/>
                </a:solidFill>
              </a:rPr>
              <a:t>- </a:t>
            </a:r>
            <a:r>
              <a:rPr lang="de-DE" sz="1600" dirty="0" smtClean="0">
                <a:solidFill>
                  <a:srgbClr val="1D2D4B"/>
                </a:solidFill>
              </a:rPr>
              <a:t>0,00 </a:t>
            </a:r>
            <a:r>
              <a:rPr lang="de-DE" sz="1600" dirty="0">
                <a:solidFill>
                  <a:srgbClr val="1D2D4B"/>
                </a:solidFill>
              </a:rPr>
              <a:t>€</a:t>
            </a:r>
          </a:p>
        </p:txBody>
      </p:sp>
      <p:sp>
        <p:nvSpPr>
          <p:cNvPr id="35" name="Rectangle 15"/>
          <p:cNvSpPr>
            <a:spLocks noChangeArrowheads="1"/>
          </p:cNvSpPr>
          <p:nvPr/>
        </p:nvSpPr>
        <p:spPr bwMode="auto">
          <a:xfrm>
            <a:off x="6476091" y="3816771"/>
            <a:ext cx="881972" cy="338554"/>
          </a:xfrm>
          <a:prstGeom prst="rect">
            <a:avLst/>
          </a:prstGeom>
          <a:noFill/>
          <a:ln w="9525">
            <a:noFill/>
            <a:miter lim="800000"/>
            <a:headEnd/>
            <a:tailEnd/>
          </a:ln>
        </p:spPr>
        <p:txBody>
          <a:bodyPr wrap="none">
            <a:spAutoFit/>
          </a:bodyPr>
          <a:lstStyle/>
          <a:p>
            <a:pPr algn="r"/>
            <a:r>
              <a:rPr lang="de-DE" sz="1600" dirty="0">
                <a:solidFill>
                  <a:srgbClr val="1D2D4B"/>
                </a:solidFill>
              </a:rPr>
              <a:t>- </a:t>
            </a:r>
            <a:r>
              <a:rPr lang="de-DE" sz="1600" dirty="0" smtClean="0">
                <a:solidFill>
                  <a:srgbClr val="1D2D4B"/>
                </a:solidFill>
              </a:rPr>
              <a:t>0,00 </a:t>
            </a:r>
            <a:r>
              <a:rPr lang="de-DE" sz="1600" dirty="0">
                <a:solidFill>
                  <a:srgbClr val="1D2D4B"/>
                </a:solidFill>
              </a:rPr>
              <a:t>€</a:t>
            </a:r>
          </a:p>
        </p:txBody>
      </p:sp>
      <p:sp>
        <p:nvSpPr>
          <p:cNvPr id="36" name="Rectangle 17"/>
          <p:cNvSpPr>
            <a:spLocks noChangeArrowheads="1"/>
          </p:cNvSpPr>
          <p:nvPr/>
        </p:nvSpPr>
        <p:spPr bwMode="auto">
          <a:xfrm>
            <a:off x="2782889" y="2380452"/>
            <a:ext cx="2808287" cy="338137"/>
          </a:xfrm>
          <a:prstGeom prst="rect">
            <a:avLst/>
          </a:prstGeom>
          <a:noFill/>
          <a:ln w="9525">
            <a:noFill/>
            <a:miter lim="800000"/>
            <a:headEnd/>
            <a:tailEnd/>
          </a:ln>
        </p:spPr>
        <p:txBody>
          <a:bodyPr>
            <a:spAutoFit/>
          </a:bodyPr>
          <a:lstStyle/>
          <a:p>
            <a:pPr algn="r"/>
            <a:r>
              <a:rPr lang="de-DE" sz="1600" b="1" dirty="0">
                <a:solidFill>
                  <a:srgbClr val="1D2D4B"/>
                </a:solidFill>
              </a:rPr>
              <a:t>monatliches Bruttogehalt</a:t>
            </a:r>
          </a:p>
        </p:txBody>
      </p:sp>
      <p:sp>
        <p:nvSpPr>
          <p:cNvPr id="37" name="Rectangle 18"/>
          <p:cNvSpPr>
            <a:spLocks noChangeArrowheads="1"/>
          </p:cNvSpPr>
          <p:nvPr/>
        </p:nvSpPr>
        <p:spPr bwMode="auto">
          <a:xfrm>
            <a:off x="2787651" y="3580235"/>
            <a:ext cx="2803525" cy="338137"/>
          </a:xfrm>
          <a:prstGeom prst="rect">
            <a:avLst/>
          </a:prstGeom>
          <a:noFill/>
          <a:ln w="9525">
            <a:noFill/>
            <a:miter lim="800000"/>
            <a:headEnd/>
            <a:tailEnd/>
          </a:ln>
        </p:spPr>
        <p:txBody>
          <a:bodyPr>
            <a:spAutoFit/>
          </a:bodyPr>
          <a:lstStyle/>
          <a:p>
            <a:pPr algn="r"/>
            <a:r>
              <a:rPr lang="de-DE" sz="1600" dirty="0">
                <a:solidFill>
                  <a:srgbClr val="1D2D4B"/>
                </a:solidFill>
              </a:rPr>
              <a:t>abzüglich </a:t>
            </a:r>
            <a:r>
              <a:rPr lang="de-DE" sz="1600" dirty="0" smtClean="0">
                <a:solidFill>
                  <a:srgbClr val="1D2D4B"/>
                </a:solidFill>
              </a:rPr>
              <a:t>Sozialabgaben</a:t>
            </a:r>
            <a:r>
              <a:rPr lang="de-DE" sz="1600" baseline="30000" dirty="0" smtClean="0">
                <a:solidFill>
                  <a:srgbClr val="1D2D4B"/>
                </a:solidFill>
              </a:rPr>
              <a:t>*)</a:t>
            </a:r>
            <a:endParaRPr lang="de-DE" sz="1600" baseline="30000" dirty="0">
              <a:solidFill>
                <a:srgbClr val="1D2D4B"/>
              </a:solidFill>
            </a:endParaRPr>
          </a:p>
        </p:txBody>
      </p:sp>
      <p:sp>
        <p:nvSpPr>
          <p:cNvPr id="38" name="Rectangle 19"/>
          <p:cNvSpPr>
            <a:spLocks noChangeArrowheads="1"/>
          </p:cNvSpPr>
          <p:nvPr/>
        </p:nvSpPr>
        <p:spPr bwMode="auto">
          <a:xfrm>
            <a:off x="2782889" y="3808835"/>
            <a:ext cx="2803525" cy="338137"/>
          </a:xfrm>
          <a:prstGeom prst="rect">
            <a:avLst/>
          </a:prstGeom>
          <a:noFill/>
          <a:ln w="9525">
            <a:noFill/>
            <a:miter lim="800000"/>
            <a:headEnd/>
            <a:tailEnd/>
          </a:ln>
        </p:spPr>
        <p:txBody>
          <a:bodyPr>
            <a:spAutoFit/>
          </a:bodyPr>
          <a:lstStyle/>
          <a:p>
            <a:pPr algn="r"/>
            <a:r>
              <a:rPr lang="de-DE" sz="1600" dirty="0">
                <a:solidFill>
                  <a:srgbClr val="1D2D4B"/>
                </a:solidFill>
              </a:rPr>
              <a:t>abzüglich </a:t>
            </a:r>
            <a:r>
              <a:rPr lang="de-DE" sz="1600" dirty="0" smtClean="0">
                <a:solidFill>
                  <a:srgbClr val="1D2D4B"/>
                </a:solidFill>
              </a:rPr>
              <a:t>Steuer</a:t>
            </a:r>
            <a:r>
              <a:rPr lang="de-DE" sz="1600" baseline="30000" dirty="0" smtClean="0">
                <a:solidFill>
                  <a:srgbClr val="1D2D4B"/>
                </a:solidFill>
              </a:rPr>
              <a:t>*)</a:t>
            </a:r>
            <a:endParaRPr lang="de-DE" sz="1600" baseline="30000" dirty="0">
              <a:solidFill>
                <a:srgbClr val="1D2D4B"/>
              </a:solidFill>
            </a:endParaRPr>
          </a:p>
        </p:txBody>
      </p:sp>
      <p:sp>
        <p:nvSpPr>
          <p:cNvPr id="39" name="Rectangle 20"/>
          <p:cNvSpPr>
            <a:spLocks noChangeArrowheads="1"/>
          </p:cNvSpPr>
          <p:nvPr/>
        </p:nvSpPr>
        <p:spPr bwMode="auto">
          <a:xfrm>
            <a:off x="6203581" y="4202534"/>
            <a:ext cx="1154483" cy="338554"/>
          </a:xfrm>
          <a:prstGeom prst="rect">
            <a:avLst/>
          </a:prstGeom>
          <a:noFill/>
          <a:ln w="9525">
            <a:noFill/>
            <a:miter lim="800000"/>
            <a:headEnd/>
            <a:tailEnd/>
          </a:ln>
        </p:spPr>
        <p:txBody>
          <a:bodyPr wrap="none">
            <a:spAutoFit/>
          </a:bodyPr>
          <a:lstStyle/>
          <a:p>
            <a:pPr algn="r"/>
            <a:r>
              <a:rPr lang="de-DE" sz="1600" b="1" dirty="0">
                <a:solidFill>
                  <a:srgbClr val="1D2D4B"/>
                </a:solidFill>
              </a:rPr>
              <a:t>0.000,00 €</a:t>
            </a:r>
          </a:p>
        </p:txBody>
      </p:sp>
      <p:sp>
        <p:nvSpPr>
          <p:cNvPr id="40" name="Rectangle 22"/>
          <p:cNvSpPr>
            <a:spLocks noChangeArrowheads="1"/>
          </p:cNvSpPr>
          <p:nvPr/>
        </p:nvSpPr>
        <p:spPr bwMode="auto">
          <a:xfrm>
            <a:off x="2359025" y="4197771"/>
            <a:ext cx="3227388" cy="338138"/>
          </a:xfrm>
          <a:prstGeom prst="rect">
            <a:avLst/>
          </a:prstGeom>
          <a:noFill/>
          <a:ln w="9525">
            <a:noFill/>
            <a:miter lim="800000"/>
            <a:headEnd/>
            <a:tailEnd/>
          </a:ln>
        </p:spPr>
        <p:txBody>
          <a:bodyPr>
            <a:spAutoFit/>
          </a:bodyPr>
          <a:lstStyle/>
          <a:p>
            <a:pPr algn="r"/>
            <a:r>
              <a:rPr lang="de-DE" sz="1600" b="1" dirty="0">
                <a:solidFill>
                  <a:srgbClr val="1D2D4B"/>
                </a:solidFill>
              </a:rPr>
              <a:t>monatliches Nettogehalt</a:t>
            </a:r>
            <a:endParaRPr lang="de-DE" sz="1600" b="1" baseline="30000" dirty="0">
              <a:solidFill>
                <a:srgbClr val="1D2D4B"/>
              </a:solidFill>
            </a:endParaRPr>
          </a:p>
        </p:txBody>
      </p:sp>
      <p:sp>
        <p:nvSpPr>
          <p:cNvPr id="41" name="AutoShape 23"/>
          <p:cNvSpPr>
            <a:spLocks noChangeArrowheads="1"/>
          </p:cNvSpPr>
          <p:nvPr/>
        </p:nvSpPr>
        <p:spPr bwMode="auto">
          <a:xfrm flipV="1">
            <a:off x="8145490" y="4965792"/>
            <a:ext cx="1593850" cy="287338"/>
          </a:xfrm>
          <a:prstGeom prst="triangle">
            <a:avLst>
              <a:gd name="adj" fmla="val 50000"/>
            </a:avLst>
          </a:prstGeom>
          <a:solidFill>
            <a:srgbClr val="9DB7CC"/>
          </a:solidFill>
          <a:ln w="9525">
            <a:noFill/>
            <a:miter lim="800000"/>
            <a:headEnd/>
            <a:tailEnd/>
          </a:ln>
        </p:spPr>
        <p:txBody>
          <a:bodyPr wrap="none" anchor="ctr"/>
          <a:lstStyle/>
          <a:p>
            <a:endParaRPr lang="de-DE" sz="1600"/>
          </a:p>
        </p:txBody>
      </p:sp>
      <p:sp>
        <p:nvSpPr>
          <p:cNvPr id="42" name="Rectangle 24"/>
          <p:cNvSpPr>
            <a:spLocks noChangeArrowheads="1"/>
          </p:cNvSpPr>
          <p:nvPr/>
        </p:nvSpPr>
        <p:spPr bwMode="auto">
          <a:xfrm>
            <a:off x="2063553" y="5380309"/>
            <a:ext cx="5774740" cy="584775"/>
          </a:xfrm>
          <a:prstGeom prst="rect">
            <a:avLst/>
          </a:prstGeom>
          <a:noFill/>
          <a:ln w="9525">
            <a:noFill/>
            <a:miter lim="800000"/>
            <a:headEnd/>
            <a:tailEnd/>
          </a:ln>
        </p:spPr>
        <p:txBody>
          <a:bodyPr wrap="square">
            <a:spAutoFit/>
          </a:bodyPr>
          <a:lstStyle/>
          <a:p>
            <a:r>
              <a:rPr lang="de-DE" sz="1600" b="1" dirty="0">
                <a:solidFill>
                  <a:srgbClr val="137C9B"/>
                </a:solidFill>
              </a:rPr>
              <a:t>Bei XXX € Aufwand aus dem Bruttogehalt zahlen Sie für Ihre betriebliche Altersversorgung nur XXX € pro Monat! </a:t>
            </a:r>
          </a:p>
        </p:txBody>
      </p:sp>
      <p:sp>
        <p:nvSpPr>
          <p:cNvPr id="43" name="Rectangle 25"/>
          <p:cNvSpPr>
            <a:spLocks noChangeArrowheads="1"/>
          </p:cNvSpPr>
          <p:nvPr/>
        </p:nvSpPr>
        <p:spPr bwMode="auto">
          <a:xfrm>
            <a:off x="8024600" y="5386008"/>
            <a:ext cx="1757238" cy="634020"/>
          </a:xfrm>
          <a:prstGeom prst="rect">
            <a:avLst/>
          </a:prstGeom>
          <a:noFill/>
          <a:ln w="9525">
            <a:noFill/>
            <a:miter lim="800000"/>
            <a:headEnd/>
            <a:tailEnd/>
          </a:ln>
        </p:spPr>
        <p:txBody>
          <a:bodyPr wrap="square">
            <a:spAutoFit/>
          </a:bodyPr>
          <a:lstStyle/>
          <a:p>
            <a:pPr algn="ctr">
              <a:lnSpc>
                <a:spcPct val="110000"/>
              </a:lnSpc>
            </a:pPr>
            <a:r>
              <a:rPr lang="de-DE" sz="1600" b="1" dirty="0" smtClean="0">
                <a:solidFill>
                  <a:srgbClr val="137C9B"/>
                </a:solidFill>
              </a:rPr>
              <a:t>0,00 </a:t>
            </a:r>
            <a:r>
              <a:rPr lang="de-DE" sz="1600" b="1" dirty="0">
                <a:solidFill>
                  <a:srgbClr val="137C9B"/>
                </a:solidFill>
              </a:rPr>
              <a:t>€    </a:t>
            </a:r>
            <a:r>
              <a:rPr lang="de-DE" sz="1600" b="1" dirty="0" smtClean="0">
                <a:solidFill>
                  <a:srgbClr val="137C9B"/>
                </a:solidFill>
              </a:rPr>
              <a:t>Nettoaufwand</a:t>
            </a:r>
            <a:endParaRPr lang="de-DE" sz="1600" b="1" dirty="0">
              <a:solidFill>
                <a:srgbClr val="137C9B"/>
              </a:solidFill>
            </a:endParaRPr>
          </a:p>
        </p:txBody>
      </p:sp>
      <p:sp>
        <p:nvSpPr>
          <p:cNvPr id="44" name="Rectangle 27"/>
          <p:cNvSpPr>
            <a:spLocks noChangeArrowheads="1"/>
          </p:cNvSpPr>
          <p:nvPr/>
        </p:nvSpPr>
        <p:spPr bwMode="auto">
          <a:xfrm>
            <a:off x="5910264" y="2688427"/>
            <a:ext cx="1425575" cy="338137"/>
          </a:xfrm>
          <a:prstGeom prst="rect">
            <a:avLst/>
          </a:prstGeom>
          <a:noFill/>
          <a:ln w="9525">
            <a:noFill/>
            <a:miter lim="800000"/>
            <a:headEnd/>
            <a:tailEnd/>
          </a:ln>
        </p:spPr>
        <p:txBody>
          <a:bodyPr>
            <a:spAutoFit/>
          </a:bodyPr>
          <a:lstStyle/>
          <a:p>
            <a:pPr algn="r"/>
            <a:r>
              <a:rPr lang="de-DE" sz="1000" dirty="0">
                <a:solidFill>
                  <a:srgbClr val="1D2D4B"/>
                </a:solidFill>
              </a:rPr>
              <a:t> </a:t>
            </a:r>
            <a:r>
              <a:rPr lang="de-DE" sz="1600" dirty="0">
                <a:solidFill>
                  <a:srgbClr val="1D2D4B"/>
                </a:solidFill>
              </a:rPr>
              <a:t>-</a:t>
            </a:r>
            <a:r>
              <a:rPr lang="de-DE" sz="1000" dirty="0">
                <a:solidFill>
                  <a:srgbClr val="1D2D4B"/>
                </a:solidFill>
              </a:rPr>
              <a:t> </a:t>
            </a:r>
            <a:r>
              <a:rPr lang="de-DE" sz="1600" dirty="0" smtClean="0">
                <a:solidFill>
                  <a:srgbClr val="1D2D4B"/>
                </a:solidFill>
              </a:rPr>
              <a:t>0,00 </a:t>
            </a:r>
            <a:r>
              <a:rPr lang="de-DE" sz="1600" dirty="0">
                <a:solidFill>
                  <a:srgbClr val="1D2D4B"/>
                </a:solidFill>
              </a:rPr>
              <a:t>€</a:t>
            </a:r>
          </a:p>
        </p:txBody>
      </p:sp>
      <p:sp>
        <p:nvSpPr>
          <p:cNvPr id="45" name="Rectangle 29"/>
          <p:cNvSpPr>
            <a:spLocks noChangeArrowheads="1"/>
          </p:cNvSpPr>
          <p:nvPr/>
        </p:nvSpPr>
        <p:spPr bwMode="auto">
          <a:xfrm>
            <a:off x="1847850" y="2683663"/>
            <a:ext cx="3741738" cy="338138"/>
          </a:xfrm>
          <a:prstGeom prst="rect">
            <a:avLst/>
          </a:prstGeom>
          <a:noFill/>
          <a:ln w="9525">
            <a:noFill/>
            <a:miter lim="800000"/>
            <a:headEnd/>
            <a:tailEnd/>
          </a:ln>
        </p:spPr>
        <p:txBody>
          <a:bodyPr>
            <a:spAutoFit/>
          </a:bodyPr>
          <a:lstStyle/>
          <a:p>
            <a:pPr algn="r"/>
            <a:r>
              <a:rPr lang="de-DE" sz="1600" dirty="0">
                <a:solidFill>
                  <a:srgbClr val="1D2D4B"/>
                </a:solidFill>
              </a:rPr>
              <a:t>abzüglich Gehaltsumwandlung zur bAV</a:t>
            </a:r>
          </a:p>
        </p:txBody>
      </p:sp>
      <p:sp>
        <p:nvSpPr>
          <p:cNvPr id="46" name="Rectangle 30"/>
          <p:cNvSpPr>
            <a:spLocks noChangeArrowheads="1"/>
          </p:cNvSpPr>
          <p:nvPr/>
        </p:nvSpPr>
        <p:spPr bwMode="auto">
          <a:xfrm>
            <a:off x="6059489" y="3308771"/>
            <a:ext cx="1292225" cy="338138"/>
          </a:xfrm>
          <a:prstGeom prst="rect">
            <a:avLst/>
          </a:prstGeom>
          <a:noFill/>
          <a:ln w="9525">
            <a:noFill/>
            <a:miter lim="800000"/>
            <a:headEnd/>
            <a:tailEnd/>
          </a:ln>
        </p:spPr>
        <p:txBody>
          <a:bodyPr>
            <a:spAutoFit/>
          </a:bodyPr>
          <a:lstStyle/>
          <a:p>
            <a:pPr algn="r"/>
            <a:r>
              <a:rPr lang="de-DE" sz="1000" b="1" dirty="0">
                <a:solidFill>
                  <a:srgbClr val="1D2D4B"/>
                </a:solidFill>
              </a:rPr>
              <a:t> </a:t>
            </a:r>
            <a:r>
              <a:rPr lang="de-DE" sz="1600" b="1" dirty="0">
                <a:solidFill>
                  <a:srgbClr val="1D2D4B"/>
                </a:solidFill>
              </a:rPr>
              <a:t>0.000,00 €</a:t>
            </a:r>
          </a:p>
        </p:txBody>
      </p:sp>
      <p:sp>
        <p:nvSpPr>
          <p:cNvPr id="47" name="Rectangle 32"/>
          <p:cNvSpPr>
            <a:spLocks noChangeArrowheads="1"/>
          </p:cNvSpPr>
          <p:nvPr/>
        </p:nvSpPr>
        <p:spPr bwMode="auto">
          <a:xfrm>
            <a:off x="2781300" y="3304010"/>
            <a:ext cx="2808288" cy="338137"/>
          </a:xfrm>
          <a:prstGeom prst="rect">
            <a:avLst/>
          </a:prstGeom>
          <a:noFill/>
          <a:ln w="9525">
            <a:noFill/>
            <a:miter lim="800000"/>
            <a:headEnd/>
            <a:tailEnd/>
          </a:ln>
        </p:spPr>
        <p:txBody>
          <a:bodyPr>
            <a:spAutoFit/>
          </a:bodyPr>
          <a:lstStyle/>
          <a:p>
            <a:pPr algn="r"/>
            <a:r>
              <a:rPr lang="de-DE" sz="1600" b="1" dirty="0" err="1" smtClean="0">
                <a:solidFill>
                  <a:srgbClr val="1D2D4B"/>
                </a:solidFill>
              </a:rPr>
              <a:t>Gesamtbrutto</a:t>
            </a:r>
            <a:endParaRPr lang="de-DE" sz="1600" b="1" dirty="0">
              <a:solidFill>
                <a:srgbClr val="1D2D4B"/>
              </a:solidFill>
            </a:endParaRPr>
          </a:p>
        </p:txBody>
      </p:sp>
      <p:sp>
        <p:nvSpPr>
          <p:cNvPr id="48" name="Rectangle 41"/>
          <p:cNvSpPr>
            <a:spLocks noChangeArrowheads="1"/>
          </p:cNvSpPr>
          <p:nvPr/>
        </p:nvSpPr>
        <p:spPr bwMode="auto">
          <a:xfrm>
            <a:off x="6596379" y="4542427"/>
            <a:ext cx="755335" cy="338554"/>
          </a:xfrm>
          <a:prstGeom prst="rect">
            <a:avLst/>
          </a:prstGeom>
          <a:noFill/>
          <a:ln w="9525">
            <a:noFill/>
            <a:miter lim="800000"/>
            <a:headEnd/>
            <a:tailEnd/>
          </a:ln>
        </p:spPr>
        <p:txBody>
          <a:bodyPr wrap="none">
            <a:spAutoFit/>
          </a:bodyPr>
          <a:lstStyle/>
          <a:p>
            <a:pPr algn="r"/>
            <a:r>
              <a:rPr lang="de-DE" sz="1600" b="1" dirty="0" smtClean="0">
                <a:solidFill>
                  <a:srgbClr val="137C9B"/>
                </a:solidFill>
              </a:rPr>
              <a:t>0,00 </a:t>
            </a:r>
            <a:r>
              <a:rPr lang="de-DE" sz="1600" b="1" dirty="0">
                <a:solidFill>
                  <a:srgbClr val="137C9B"/>
                </a:solidFill>
              </a:rPr>
              <a:t>€</a:t>
            </a:r>
          </a:p>
        </p:txBody>
      </p:sp>
      <p:sp>
        <p:nvSpPr>
          <p:cNvPr id="49" name="Rectangle 43"/>
          <p:cNvSpPr>
            <a:spLocks noChangeArrowheads="1"/>
          </p:cNvSpPr>
          <p:nvPr/>
        </p:nvSpPr>
        <p:spPr bwMode="auto">
          <a:xfrm>
            <a:off x="2063751" y="4542260"/>
            <a:ext cx="3522663" cy="338137"/>
          </a:xfrm>
          <a:prstGeom prst="rect">
            <a:avLst/>
          </a:prstGeom>
          <a:noFill/>
          <a:ln w="9525">
            <a:noFill/>
            <a:miter lim="800000"/>
            <a:headEnd/>
            <a:tailEnd/>
          </a:ln>
        </p:spPr>
        <p:txBody>
          <a:bodyPr>
            <a:spAutoFit/>
          </a:bodyPr>
          <a:lstStyle/>
          <a:p>
            <a:pPr algn="r"/>
            <a:r>
              <a:rPr lang="de-DE" sz="1600" b="1" dirty="0">
                <a:solidFill>
                  <a:srgbClr val="137C9B"/>
                </a:solidFill>
              </a:rPr>
              <a:t>monatlicher Anlagebetrag zur bAV</a:t>
            </a:r>
            <a:endParaRPr lang="de-DE" sz="1600" b="1" baseline="30000" dirty="0">
              <a:solidFill>
                <a:srgbClr val="137C9B"/>
              </a:solidFill>
            </a:endParaRPr>
          </a:p>
        </p:txBody>
      </p:sp>
      <p:sp>
        <p:nvSpPr>
          <p:cNvPr id="50" name="Rectangle 54"/>
          <p:cNvSpPr>
            <a:spLocks noChangeArrowheads="1"/>
          </p:cNvSpPr>
          <p:nvPr/>
        </p:nvSpPr>
        <p:spPr bwMode="auto">
          <a:xfrm>
            <a:off x="8175380" y="2052880"/>
            <a:ext cx="1555750" cy="2808312"/>
          </a:xfrm>
          <a:prstGeom prst="rect">
            <a:avLst/>
          </a:prstGeom>
          <a:solidFill>
            <a:srgbClr val="9DB7CC"/>
          </a:solidFill>
          <a:ln w="9525" algn="ctr">
            <a:noFill/>
            <a:miter lim="800000"/>
            <a:headEnd/>
            <a:tailEnd/>
          </a:ln>
        </p:spPr>
        <p:txBody>
          <a:bodyPr wrap="none" anchor="ctr"/>
          <a:lstStyle/>
          <a:p>
            <a:endParaRPr lang="de-DE" sz="1600"/>
          </a:p>
        </p:txBody>
      </p:sp>
      <p:sp>
        <p:nvSpPr>
          <p:cNvPr id="51" name="Rectangle 55"/>
          <p:cNvSpPr>
            <a:spLocks noChangeArrowheads="1"/>
          </p:cNvSpPr>
          <p:nvPr/>
        </p:nvSpPr>
        <p:spPr bwMode="auto">
          <a:xfrm>
            <a:off x="8267630" y="2020088"/>
            <a:ext cx="1573213" cy="338138"/>
          </a:xfrm>
          <a:prstGeom prst="rect">
            <a:avLst/>
          </a:prstGeom>
          <a:noFill/>
          <a:ln w="9525">
            <a:noFill/>
            <a:miter lim="800000"/>
            <a:headEnd/>
            <a:tailEnd/>
          </a:ln>
        </p:spPr>
        <p:txBody>
          <a:bodyPr>
            <a:spAutoFit/>
          </a:bodyPr>
          <a:lstStyle/>
          <a:p>
            <a:pPr algn="ctr"/>
            <a:r>
              <a:rPr lang="de-DE" sz="1600" b="1" dirty="0">
                <a:solidFill>
                  <a:srgbClr val="FFFFFF"/>
                </a:solidFill>
              </a:rPr>
              <a:t>mit bAV</a:t>
            </a:r>
          </a:p>
        </p:txBody>
      </p:sp>
      <p:sp>
        <p:nvSpPr>
          <p:cNvPr id="52" name="Rectangle 56"/>
          <p:cNvSpPr>
            <a:spLocks noChangeArrowheads="1"/>
          </p:cNvSpPr>
          <p:nvPr/>
        </p:nvSpPr>
        <p:spPr bwMode="auto">
          <a:xfrm>
            <a:off x="8277155" y="2385213"/>
            <a:ext cx="1292225" cy="338554"/>
          </a:xfrm>
          <a:prstGeom prst="rect">
            <a:avLst/>
          </a:prstGeom>
          <a:noFill/>
          <a:ln w="9525">
            <a:noFill/>
            <a:miter lim="800000"/>
            <a:headEnd/>
            <a:tailEnd/>
          </a:ln>
        </p:spPr>
        <p:txBody>
          <a:bodyPr>
            <a:spAutoFit/>
          </a:bodyPr>
          <a:lstStyle/>
          <a:p>
            <a:pPr algn="r"/>
            <a:r>
              <a:rPr lang="de-DE" sz="1000" b="1" dirty="0">
                <a:solidFill>
                  <a:srgbClr val="FFFFFF"/>
                </a:solidFill>
              </a:rPr>
              <a:t> </a:t>
            </a:r>
            <a:r>
              <a:rPr lang="de-DE" sz="1600" b="1" dirty="0" smtClean="0">
                <a:solidFill>
                  <a:srgbClr val="FFFFFF"/>
                </a:solidFill>
              </a:rPr>
              <a:t>0.000,00 </a:t>
            </a:r>
            <a:r>
              <a:rPr lang="de-DE" sz="1600" b="1" dirty="0">
                <a:solidFill>
                  <a:srgbClr val="FFFFFF"/>
                </a:solidFill>
              </a:rPr>
              <a:t>€</a:t>
            </a:r>
          </a:p>
        </p:txBody>
      </p:sp>
      <p:sp>
        <p:nvSpPr>
          <p:cNvPr id="53" name="Rectangle 57"/>
          <p:cNvSpPr>
            <a:spLocks noChangeArrowheads="1"/>
          </p:cNvSpPr>
          <p:nvPr/>
        </p:nvSpPr>
        <p:spPr bwMode="auto">
          <a:xfrm>
            <a:off x="8663595" y="3580234"/>
            <a:ext cx="905784" cy="338554"/>
          </a:xfrm>
          <a:prstGeom prst="rect">
            <a:avLst/>
          </a:prstGeom>
          <a:noFill/>
          <a:ln w="9525">
            <a:noFill/>
            <a:miter lim="800000"/>
            <a:headEnd/>
            <a:tailEnd/>
          </a:ln>
        </p:spPr>
        <p:txBody>
          <a:bodyPr wrap="square">
            <a:spAutoFit/>
          </a:bodyPr>
          <a:lstStyle/>
          <a:p>
            <a:pPr algn="r"/>
            <a:r>
              <a:rPr lang="de-DE" sz="1600" dirty="0">
                <a:solidFill>
                  <a:srgbClr val="FFFFFF"/>
                </a:solidFill>
              </a:rPr>
              <a:t>- </a:t>
            </a:r>
            <a:r>
              <a:rPr lang="de-DE" sz="1600" dirty="0" smtClean="0">
                <a:solidFill>
                  <a:srgbClr val="FFFFFF"/>
                </a:solidFill>
              </a:rPr>
              <a:t>0,00 </a:t>
            </a:r>
            <a:r>
              <a:rPr lang="de-DE" sz="1600" dirty="0">
                <a:solidFill>
                  <a:srgbClr val="FFFFFF"/>
                </a:solidFill>
              </a:rPr>
              <a:t>€</a:t>
            </a:r>
          </a:p>
        </p:txBody>
      </p:sp>
      <p:sp>
        <p:nvSpPr>
          <p:cNvPr id="54" name="Rectangle 58"/>
          <p:cNvSpPr>
            <a:spLocks noChangeArrowheads="1"/>
          </p:cNvSpPr>
          <p:nvPr/>
        </p:nvSpPr>
        <p:spPr bwMode="auto">
          <a:xfrm>
            <a:off x="8652481" y="3807246"/>
            <a:ext cx="916898" cy="338554"/>
          </a:xfrm>
          <a:prstGeom prst="rect">
            <a:avLst/>
          </a:prstGeom>
          <a:noFill/>
          <a:ln w="9525">
            <a:noFill/>
            <a:miter lim="800000"/>
            <a:headEnd/>
            <a:tailEnd/>
          </a:ln>
        </p:spPr>
        <p:txBody>
          <a:bodyPr wrap="square">
            <a:spAutoFit/>
          </a:bodyPr>
          <a:lstStyle/>
          <a:p>
            <a:pPr algn="r"/>
            <a:r>
              <a:rPr lang="de-DE" sz="1600" dirty="0" smtClean="0">
                <a:solidFill>
                  <a:srgbClr val="FFFFFF"/>
                </a:solidFill>
              </a:rPr>
              <a:t>- 0,00 </a:t>
            </a:r>
            <a:r>
              <a:rPr lang="de-DE" sz="1600" dirty="0">
                <a:solidFill>
                  <a:srgbClr val="FFFFFF"/>
                </a:solidFill>
              </a:rPr>
              <a:t>€</a:t>
            </a:r>
          </a:p>
        </p:txBody>
      </p:sp>
      <p:sp>
        <p:nvSpPr>
          <p:cNvPr id="55" name="Rectangle 59"/>
          <p:cNvSpPr>
            <a:spLocks noChangeArrowheads="1"/>
          </p:cNvSpPr>
          <p:nvPr/>
        </p:nvSpPr>
        <p:spPr bwMode="auto">
          <a:xfrm>
            <a:off x="8394260" y="4202534"/>
            <a:ext cx="1154483" cy="338554"/>
          </a:xfrm>
          <a:prstGeom prst="rect">
            <a:avLst/>
          </a:prstGeom>
          <a:noFill/>
          <a:ln w="9525">
            <a:noFill/>
            <a:miter lim="800000"/>
            <a:headEnd/>
            <a:tailEnd/>
          </a:ln>
        </p:spPr>
        <p:txBody>
          <a:bodyPr wrap="none">
            <a:spAutoFit/>
          </a:bodyPr>
          <a:lstStyle/>
          <a:p>
            <a:pPr algn="r"/>
            <a:r>
              <a:rPr lang="de-DE" sz="1600" b="1" dirty="0">
                <a:solidFill>
                  <a:srgbClr val="FFFFFF"/>
                </a:solidFill>
              </a:rPr>
              <a:t>0.000,00 €</a:t>
            </a:r>
          </a:p>
        </p:txBody>
      </p:sp>
      <p:sp>
        <p:nvSpPr>
          <p:cNvPr id="56" name="Rectangle 61"/>
          <p:cNvSpPr>
            <a:spLocks noChangeArrowheads="1"/>
          </p:cNvSpPr>
          <p:nvPr/>
        </p:nvSpPr>
        <p:spPr bwMode="auto">
          <a:xfrm>
            <a:off x="8266043" y="3308771"/>
            <a:ext cx="1292225" cy="338554"/>
          </a:xfrm>
          <a:prstGeom prst="rect">
            <a:avLst/>
          </a:prstGeom>
          <a:noFill/>
          <a:ln w="9525">
            <a:noFill/>
            <a:miter lim="800000"/>
            <a:headEnd/>
            <a:tailEnd/>
          </a:ln>
        </p:spPr>
        <p:txBody>
          <a:bodyPr>
            <a:spAutoFit/>
          </a:bodyPr>
          <a:lstStyle/>
          <a:p>
            <a:pPr algn="r"/>
            <a:r>
              <a:rPr lang="de-DE" sz="1000" b="1" dirty="0">
                <a:solidFill>
                  <a:srgbClr val="FFFFFF"/>
                </a:solidFill>
              </a:rPr>
              <a:t> </a:t>
            </a:r>
            <a:r>
              <a:rPr lang="de-DE" sz="1600" b="1" dirty="0" smtClean="0">
                <a:solidFill>
                  <a:srgbClr val="FFFFFF"/>
                </a:solidFill>
              </a:rPr>
              <a:t>0,00 </a:t>
            </a:r>
            <a:r>
              <a:rPr lang="de-DE" sz="1600" b="1" dirty="0">
                <a:solidFill>
                  <a:srgbClr val="FFFFFF"/>
                </a:solidFill>
              </a:rPr>
              <a:t>€</a:t>
            </a:r>
          </a:p>
        </p:txBody>
      </p:sp>
      <p:sp>
        <p:nvSpPr>
          <p:cNvPr id="57" name="Rectangle 63"/>
          <p:cNvSpPr>
            <a:spLocks noChangeArrowheads="1"/>
          </p:cNvSpPr>
          <p:nvPr/>
        </p:nvSpPr>
        <p:spPr bwMode="auto">
          <a:xfrm>
            <a:off x="8793408" y="4542427"/>
            <a:ext cx="755335" cy="338554"/>
          </a:xfrm>
          <a:prstGeom prst="rect">
            <a:avLst/>
          </a:prstGeom>
          <a:noFill/>
          <a:ln w="9525">
            <a:noFill/>
            <a:miter lim="800000"/>
            <a:headEnd/>
            <a:tailEnd/>
          </a:ln>
        </p:spPr>
        <p:txBody>
          <a:bodyPr wrap="none">
            <a:spAutoFit/>
          </a:bodyPr>
          <a:lstStyle/>
          <a:p>
            <a:pPr algn="r"/>
            <a:r>
              <a:rPr lang="de-DE" sz="1600" b="1" dirty="0" smtClean="0">
                <a:solidFill>
                  <a:srgbClr val="137C9B"/>
                </a:solidFill>
              </a:rPr>
              <a:t>0,00 </a:t>
            </a:r>
            <a:r>
              <a:rPr lang="de-DE" sz="1600" b="1" dirty="0">
                <a:solidFill>
                  <a:srgbClr val="137C9B"/>
                </a:solidFill>
              </a:rPr>
              <a:t>€</a:t>
            </a:r>
          </a:p>
        </p:txBody>
      </p:sp>
      <p:sp>
        <p:nvSpPr>
          <p:cNvPr id="58" name="Rectangle 64"/>
          <p:cNvSpPr>
            <a:spLocks noChangeArrowheads="1"/>
          </p:cNvSpPr>
          <p:nvPr/>
        </p:nvSpPr>
        <p:spPr bwMode="auto">
          <a:xfrm>
            <a:off x="8687407" y="2693188"/>
            <a:ext cx="881972" cy="338554"/>
          </a:xfrm>
          <a:prstGeom prst="rect">
            <a:avLst/>
          </a:prstGeom>
          <a:noFill/>
          <a:ln w="9525">
            <a:noFill/>
            <a:miter lim="800000"/>
            <a:headEnd/>
            <a:tailEnd/>
          </a:ln>
        </p:spPr>
        <p:txBody>
          <a:bodyPr wrap="none">
            <a:spAutoFit/>
          </a:bodyPr>
          <a:lstStyle/>
          <a:p>
            <a:pPr algn="r"/>
            <a:r>
              <a:rPr lang="de-DE" sz="1600" dirty="0" smtClean="0">
                <a:solidFill>
                  <a:srgbClr val="FFFFFF"/>
                </a:solidFill>
              </a:rPr>
              <a:t>- 0,00 </a:t>
            </a:r>
            <a:r>
              <a:rPr lang="de-DE" sz="1600" dirty="0">
                <a:solidFill>
                  <a:srgbClr val="FFFFFF"/>
                </a:solidFill>
              </a:rPr>
              <a:t>€</a:t>
            </a:r>
          </a:p>
        </p:txBody>
      </p:sp>
      <p:sp>
        <p:nvSpPr>
          <p:cNvPr id="59" name="Rectangle 29"/>
          <p:cNvSpPr>
            <a:spLocks noChangeArrowheads="1"/>
          </p:cNvSpPr>
          <p:nvPr/>
        </p:nvSpPr>
        <p:spPr bwMode="auto">
          <a:xfrm>
            <a:off x="2207568" y="2963261"/>
            <a:ext cx="3888432" cy="338554"/>
          </a:xfrm>
          <a:prstGeom prst="rect">
            <a:avLst/>
          </a:prstGeom>
          <a:noFill/>
          <a:ln w="9525">
            <a:noFill/>
            <a:miter lim="800000"/>
            <a:headEnd/>
            <a:tailEnd/>
          </a:ln>
        </p:spPr>
        <p:txBody>
          <a:bodyPr wrap="square">
            <a:spAutoFit/>
          </a:bodyPr>
          <a:lstStyle/>
          <a:p>
            <a:r>
              <a:rPr lang="de-DE" sz="1600" dirty="0">
                <a:solidFill>
                  <a:srgbClr val="C60000"/>
                </a:solidFill>
              </a:rPr>
              <a:t> Arbeitgeberzuschuss </a:t>
            </a:r>
            <a:r>
              <a:rPr lang="de-DE" sz="1600" dirty="0" smtClean="0">
                <a:solidFill>
                  <a:srgbClr val="C60000"/>
                </a:solidFill>
              </a:rPr>
              <a:t>und/oder </a:t>
            </a:r>
            <a:r>
              <a:rPr lang="de-DE" sz="1600" dirty="0">
                <a:solidFill>
                  <a:srgbClr val="C60000"/>
                </a:solidFill>
              </a:rPr>
              <a:t>VL</a:t>
            </a:r>
          </a:p>
        </p:txBody>
      </p:sp>
      <p:sp>
        <p:nvSpPr>
          <p:cNvPr id="60" name="Rectangle 27"/>
          <p:cNvSpPr>
            <a:spLocks noChangeArrowheads="1"/>
          </p:cNvSpPr>
          <p:nvPr/>
        </p:nvSpPr>
        <p:spPr bwMode="auto">
          <a:xfrm>
            <a:off x="5937126" y="2963262"/>
            <a:ext cx="1398713" cy="338554"/>
          </a:xfrm>
          <a:prstGeom prst="rect">
            <a:avLst/>
          </a:prstGeom>
          <a:noFill/>
          <a:ln w="9525">
            <a:noFill/>
            <a:miter lim="800000"/>
            <a:headEnd/>
            <a:tailEnd/>
          </a:ln>
        </p:spPr>
        <p:txBody>
          <a:bodyPr wrap="square">
            <a:spAutoFit/>
          </a:bodyPr>
          <a:lstStyle/>
          <a:p>
            <a:pPr algn="r"/>
            <a:r>
              <a:rPr lang="de-DE" sz="1000" dirty="0">
                <a:solidFill>
                  <a:srgbClr val="1D2D4B"/>
                </a:solidFill>
              </a:rPr>
              <a:t>  </a:t>
            </a:r>
            <a:r>
              <a:rPr lang="de-DE" sz="1600" dirty="0">
                <a:solidFill>
                  <a:srgbClr val="1D2D4B"/>
                </a:solidFill>
              </a:rPr>
              <a:t>-</a:t>
            </a:r>
            <a:r>
              <a:rPr lang="de-DE" sz="1000" dirty="0">
                <a:solidFill>
                  <a:srgbClr val="1D2D4B"/>
                </a:solidFill>
              </a:rPr>
              <a:t> </a:t>
            </a:r>
            <a:r>
              <a:rPr lang="de-DE" sz="1000" dirty="0" smtClean="0">
                <a:solidFill>
                  <a:srgbClr val="1D2D4B"/>
                </a:solidFill>
              </a:rPr>
              <a:t> </a:t>
            </a:r>
            <a:r>
              <a:rPr lang="de-DE" sz="1600" dirty="0" smtClean="0">
                <a:solidFill>
                  <a:srgbClr val="1D2D4B"/>
                </a:solidFill>
              </a:rPr>
              <a:t>0,00 €</a:t>
            </a:r>
            <a:endParaRPr lang="de-DE" sz="1600" dirty="0">
              <a:solidFill>
                <a:srgbClr val="1D2D4B"/>
              </a:solidFill>
            </a:endParaRPr>
          </a:p>
        </p:txBody>
      </p:sp>
      <p:sp>
        <p:nvSpPr>
          <p:cNvPr id="61" name="Rectangle 64"/>
          <p:cNvSpPr>
            <a:spLocks noChangeArrowheads="1"/>
          </p:cNvSpPr>
          <p:nvPr/>
        </p:nvSpPr>
        <p:spPr bwMode="auto">
          <a:xfrm>
            <a:off x="8674078" y="2962845"/>
            <a:ext cx="881973" cy="338554"/>
          </a:xfrm>
          <a:prstGeom prst="rect">
            <a:avLst/>
          </a:prstGeom>
          <a:noFill/>
          <a:ln w="9525">
            <a:noFill/>
            <a:miter lim="800000"/>
            <a:headEnd/>
            <a:tailEnd/>
          </a:ln>
        </p:spPr>
        <p:txBody>
          <a:bodyPr wrap="none">
            <a:spAutoFit/>
          </a:bodyPr>
          <a:lstStyle/>
          <a:p>
            <a:pPr algn="r"/>
            <a:r>
              <a:rPr lang="de-DE" sz="1600" dirty="0" smtClean="0">
                <a:solidFill>
                  <a:srgbClr val="C60000"/>
                </a:solidFill>
              </a:rPr>
              <a:t>- 0,00 </a:t>
            </a:r>
            <a:r>
              <a:rPr lang="de-DE" sz="1600" dirty="0">
                <a:solidFill>
                  <a:srgbClr val="C60000"/>
                </a:solidFill>
              </a:rPr>
              <a:t>€</a:t>
            </a:r>
          </a:p>
        </p:txBody>
      </p:sp>
    </p:spTree>
    <p:extLst>
      <p:ext uri="{BB962C8B-B14F-4D97-AF65-F5344CB8AC3E}">
        <p14:creationId xmlns:p14="http://schemas.microsoft.com/office/powerpoint/2010/main" val="30858487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a:t>
            </a:fld>
            <a:endParaRPr lang="de-DE"/>
          </a:p>
        </p:txBody>
      </p:sp>
      <p:sp>
        <p:nvSpPr>
          <p:cNvPr id="5" name="Titel 4"/>
          <p:cNvSpPr>
            <a:spLocks noGrp="1"/>
          </p:cNvSpPr>
          <p:nvPr>
            <p:ph type="title"/>
          </p:nvPr>
        </p:nvSpPr>
        <p:spPr/>
        <p:txBody>
          <a:bodyPr/>
          <a:lstStyle/>
          <a:p>
            <a:r>
              <a:rPr lang="de-DE" dirty="0" smtClean="0"/>
              <a:t>Was uns auszeichnet</a:t>
            </a:r>
            <a:endParaRPr lang="de-DE" dirty="0"/>
          </a:p>
        </p:txBody>
      </p:sp>
      <p:pic>
        <p:nvPicPr>
          <p:cNvPr id="6" name="Grafik 5"/>
          <p:cNvPicPr>
            <a:picLocks noChangeAspect="1"/>
          </p:cNvPicPr>
          <p:nvPr/>
        </p:nvPicPr>
        <p:blipFill>
          <a:blip r:embed="rId2"/>
          <a:stretch>
            <a:fillRect/>
          </a:stretch>
        </p:blipFill>
        <p:spPr>
          <a:xfrm>
            <a:off x="587828" y="1695766"/>
            <a:ext cx="5791200" cy="4714875"/>
          </a:xfrm>
          <a:prstGeom prst="rect">
            <a:avLst/>
          </a:prstGeom>
        </p:spPr>
      </p:pic>
      <p:pic>
        <p:nvPicPr>
          <p:cNvPr id="8" name="Grafik 7"/>
          <p:cNvPicPr>
            <a:picLocks noChangeAspect="1"/>
          </p:cNvPicPr>
          <p:nvPr/>
        </p:nvPicPr>
        <p:blipFill>
          <a:blip r:embed="rId3"/>
          <a:stretch>
            <a:fillRect/>
          </a:stretch>
        </p:blipFill>
        <p:spPr>
          <a:xfrm>
            <a:off x="9606863" y="5380606"/>
            <a:ext cx="2143125" cy="971550"/>
          </a:xfrm>
          <a:prstGeom prst="rect">
            <a:avLst/>
          </a:prstGeom>
        </p:spPr>
      </p:pic>
    </p:spTree>
    <p:extLst>
      <p:ext uri="{BB962C8B-B14F-4D97-AF65-F5344CB8AC3E}">
        <p14:creationId xmlns:p14="http://schemas.microsoft.com/office/powerpoint/2010/main" val="170022898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ellenplatzhalter 7"/>
          <p:cNvGraphicFramePr>
            <a:graphicFrameLocks noGrp="1"/>
          </p:cNvGraphicFramePr>
          <p:nvPr>
            <p:ph type="pic" idx="1"/>
            <p:extLst>
              <p:ext uri="{D42A27DB-BD31-4B8C-83A1-F6EECF244321}">
                <p14:modId xmlns:p14="http://schemas.microsoft.com/office/powerpoint/2010/main" val="402063551"/>
              </p:ext>
            </p:extLst>
          </p:nvPr>
        </p:nvGraphicFramePr>
        <p:xfrm>
          <a:off x="479425" y="1984375"/>
          <a:ext cx="11232415" cy="3337560"/>
        </p:xfrm>
        <a:graphic>
          <a:graphicData uri="http://schemas.openxmlformats.org/drawingml/2006/table">
            <a:tbl>
              <a:tblPr firstRow="1" bandRow="1">
                <a:tableStyleId>{5C22544A-7EE6-4342-B048-85BDC9FD1C3A}</a:tableStyleId>
              </a:tblPr>
              <a:tblGrid>
                <a:gridCol w="5151835"/>
                <a:gridCol w="1531323"/>
                <a:gridCol w="1497790"/>
                <a:gridCol w="1479921"/>
                <a:gridCol w="1571546"/>
              </a:tblGrid>
              <a:tr h="370840">
                <a:tc>
                  <a:txBody>
                    <a:bodyPr/>
                    <a:lstStyle/>
                    <a:p>
                      <a:endParaRPr lang="de-DE" dirty="0"/>
                    </a:p>
                  </a:txBody>
                  <a:tcPr marL="96127" marR="96127">
                    <a:noFill/>
                  </a:tcPr>
                </a:tc>
                <a:tc>
                  <a:txBody>
                    <a:bodyPr/>
                    <a:lstStyle/>
                    <a:p>
                      <a:pPr algn="ctr"/>
                      <a:r>
                        <a:rPr lang="de-DE" dirty="0" smtClean="0"/>
                        <a:t>Vollzeit</a:t>
                      </a:r>
                      <a:endParaRPr lang="de-DE" dirty="0"/>
                    </a:p>
                  </a:txBody>
                  <a:tcPr marL="96127" marR="96127">
                    <a:solidFill>
                      <a:srgbClr val="5C87AA"/>
                    </a:solidFill>
                  </a:tcPr>
                </a:tc>
                <a:tc>
                  <a:txBody>
                    <a:bodyPr/>
                    <a:lstStyle/>
                    <a:p>
                      <a:pPr algn="ctr"/>
                      <a:r>
                        <a:rPr lang="de-DE" dirty="0" smtClean="0"/>
                        <a:t>Vollzeit</a:t>
                      </a:r>
                      <a:endParaRPr lang="de-DE" dirty="0"/>
                    </a:p>
                  </a:txBody>
                  <a:tcPr marL="96127" marR="96127">
                    <a:solidFill>
                      <a:srgbClr val="5C87AA"/>
                    </a:solidFill>
                  </a:tcPr>
                </a:tc>
                <a:tc>
                  <a:txBody>
                    <a:bodyPr/>
                    <a:lstStyle/>
                    <a:p>
                      <a:pPr algn="ctr"/>
                      <a:r>
                        <a:rPr lang="de-DE" dirty="0" smtClean="0"/>
                        <a:t>Vollzeit</a:t>
                      </a:r>
                      <a:endParaRPr lang="de-DE" dirty="0"/>
                    </a:p>
                  </a:txBody>
                  <a:tcPr marL="96127" marR="96127">
                    <a:solidFill>
                      <a:srgbClr val="5C87AA"/>
                    </a:solidFill>
                  </a:tcPr>
                </a:tc>
                <a:tc>
                  <a:txBody>
                    <a:bodyPr/>
                    <a:lstStyle/>
                    <a:p>
                      <a:pPr algn="ctr"/>
                      <a:r>
                        <a:rPr lang="de-DE" dirty="0" smtClean="0"/>
                        <a:t>Vollzeit</a:t>
                      </a:r>
                      <a:endParaRPr lang="de-DE" dirty="0"/>
                    </a:p>
                  </a:txBody>
                  <a:tcPr marL="96127" marR="96127">
                    <a:solidFill>
                      <a:srgbClr val="5C87AA"/>
                    </a:solidFill>
                  </a:tcPr>
                </a:tc>
              </a:tr>
              <a:tr h="370840">
                <a:tc>
                  <a:txBody>
                    <a:bodyPr/>
                    <a:lstStyle/>
                    <a:p>
                      <a:r>
                        <a:rPr lang="de-DE" dirty="0" smtClean="0">
                          <a:solidFill>
                            <a:schemeClr val="bg1"/>
                          </a:solidFill>
                        </a:rPr>
                        <a:t>Bruttoeinkommen*</a:t>
                      </a:r>
                      <a:endParaRPr lang="de-DE" dirty="0">
                        <a:solidFill>
                          <a:schemeClr val="bg1"/>
                        </a:solidFill>
                      </a:endParaRPr>
                    </a:p>
                  </a:txBody>
                  <a:tcPr marL="96127" marR="96127" anchor="ctr">
                    <a:solidFill>
                      <a:srgbClr val="5C87AA"/>
                    </a:solidFill>
                  </a:tcPr>
                </a:tc>
                <a:tc>
                  <a:txBody>
                    <a:bodyPr/>
                    <a:lstStyle/>
                    <a:p>
                      <a:pPr algn="ctr"/>
                      <a:r>
                        <a:rPr lang="de-DE" dirty="0" smtClean="0">
                          <a:solidFill>
                            <a:schemeClr val="bg1"/>
                          </a:solidFill>
                        </a:rPr>
                        <a:t>3.000 €</a:t>
                      </a:r>
                      <a:endParaRPr lang="de-DE" dirty="0">
                        <a:solidFill>
                          <a:schemeClr val="bg1"/>
                        </a:solidFill>
                      </a:endParaRPr>
                    </a:p>
                  </a:txBody>
                  <a:tcPr marL="96127" marR="96127" anchor="ctr">
                    <a:solidFill>
                      <a:srgbClr val="5C87A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schemeClr val="bg1"/>
                          </a:solidFill>
                        </a:rPr>
                        <a:t>3.000 €</a:t>
                      </a:r>
                    </a:p>
                  </a:txBody>
                  <a:tcPr marL="96127" marR="96127" anchor="ctr">
                    <a:solidFill>
                      <a:srgbClr val="5C87A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schemeClr val="bg1"/>
                          </a:solidFill>
                        </a:rPr>
                        <a:t>3.000 €</a:t>
                      </a:r>
                    </a:p>
                  </a:txBody>
                  <a:tcPr marL="96127" marR="96127" anchor="ctr">
                    <a:solidFill>
                      <a:srgbClr val="5C87A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schemeClr val="bg1"/>
                          </a:solidFill>
                        </a:rPr>
                        <a:t>3.000 €</a:t>
                      </a:r>
                    </a:p>
                  </a:txBody>
                  <a:tcPr marL="96127" marR="96127" anchor="ctr">
                    <a:solidFill>
                      <a:srgbClr val="5C87AA"/>
                    </a:solidFill>
                  </a:tcPr>
                </a:tc>
              </a:tr>
              <a:tr h="370840">
                <a:tc>
                  <a:txBody>
                    <a:bodyPr/>
                    <a:lstStyle/>
                    <a:p>
                      <a:r>
                        <a:rPr lang="de-DE" dirty="0" smtClean="0">
                          <a:solidFill>
                            <a:srgbClr val="1D2D4B"/>
                          </a:solidFill>
                        </a:rPr>
                        <a:t>Eigenanteil</a:t>
                      </a:r>
                      <a:r>
                        <a:rPr lang="de-DE" baseline="0" dirty="0" smtClean="0">
                          <a:solidFill>
                            <a:srgbClr val="1D2D4B"/>
                          </a:solidFill>
                        </a:rPr>
                        <a:t> (Entgeltumwandlung)</a:t>
                      </a:r>
                      <a:endParaRPr lang="de-DE" dirty="0">
                        <a:solidFill>
                          <a:srgbClr val="1D2D4B"/>
                        </a:solidFill>
                      </a:endParaRPr>
                    </a:p>
                  </a:txBody>
                  <a:tcPr marL="96127" marR="96127"/>
                </a:tc>
                <a:tc>
                  <a:txBody>
                    <a:bodyPr/>
                    <a:lstStyle/>
                    <a:p>
                      <a:pPr algn="ctr"/>
                      <a:r>
                        <a:rPr lang="de-DE" dirty="0" smtClean="0">
                          <a:solidFill>
                            <a:srgbClr val="1D2D4B"/>
                          </a:solidFill>
                        </a:rPr>
                        <a:t>25 €</a:t>
                      </a:r>
                      <a:endParaRPr lang="de-DE" dirty="0">
                        <a:solidFill>
                          <a:srgbClr val="1D2D4B"/>
                        </a:solidFill>
                      </a:endParaRPr>
                    </a:p>
                  </a:txBody>
                  <a:tcPr marL="96127" marR="96127"/>
                </a:tc>
                <a:tc>
                  <a:txBody>
                    <a:bodyPr/>
                    <a:lstStyle/>
                    <a:p>
                      <a:pPr algn="ctr"/>
                      <a:r>
                        <a:rPr lang="de-DE" dirty="0" smtClean="0">
                          <a:solidFill>
                            <a:srgbClr val="1D2D4B"/>
                          </a:solidFill>
                        </a:rPr>
                        <a:t>50 €</a:t>
                      </a:r>
                      <a:endParaRPr lang="de-DE" dirty="0">
                        <a:solidFill>
                          <a:srgbClr val="1D2D4B"/>
                        </a:solidFill>
                      </a:endParaRPr>
                    </a:p>
                  </a:txBody>
                  <a:tcPr marL="96127" marR="96127"/>
                </a:tc>
                <a:tc>
                  <a:txBody>
                    <a:bodyPr/>
                    <a:lstStyle/>
                    <a:p>
                      <a:pPr algn="ctr"/>
                      <a:r>
                        <a:rPr lang="de-DE" dirty="0" smtClean="0">
                          <a:solidFill>
                            <a:srgbClr val="1D2D4B"/>
                          </a:solidFill>
                        </a:rPr>
                        <a:t>100 €</a:t>
                      </a:r>
                      <a:endParaRPr lang="de-DE" dirty="0">
                        <a:solidFill>
                          <a:srgbClr val="1D2D4B"/>
                        </a:solidFill>
                      </a:endParaRPr>
                    </a:p>
                  </a:txBody>
                  <a:tcPr marL="96127" marR="96127"/>
                </a:tc>
                <a:tc>
                  <a:txBody>
                    <a:bodyPr/>
                    <a:lstStyle/>
                    <a:p>
                      <a:pPr algn="ctr"/>
                      <a:r>
                        <a:rPr lang="de-DE" dirty="0" smtClean="0">
                          <a:solidFill>
                            <a:srgbClr val="1D2D4B"/>
                          </a:solidFill>
                        </a:rPr>
                        <a:t>240 €</a:t>
                      </a:r>
                      <a:endParaRPr lang="de-DE" dirty="0">
                        <a:solidFill>
                          <a:srgbClr val="1D2D4B"/>
                        </a:solidFill>
                      </a:endParaRPr>
                    </a:p>
                  </a:txBody>
                  <a:tcPr marL="96127" marR="96127"/>
                </a:tc>
              </a:tr>
              <a:tr h="370840">
                <a:tc>
                  <a:txBody>
                    <a:bodyPr/>
                    <a:lstStyle/>
                    <a:p>
                      <a:r>
                        <a:rPr lang="de-DE" dirty="0" smtClean="0">
                          <a:solidFill>
                            <a:srgbClr val="1D2D4B"/>
                          </a:solidFill>
                        </a:rPr>
                        <a:t>Zuschuss Musterfirma</a:t>
                      </a:r>
                      <a:r>
                        <a:rPr lang="de-DE" baseline="0" dirty="0" smtClean="0">
                          <a:solidFill>
                            <a:srgbClr val="1D2D4B"/>
                          </a:solidFill>
                        </a:rPr>
                        <a:t> (15 %)</a:t>
                      </a:r>
                      <a:endParaRPr lang="de-DE" dirty="0">
                        <a:solidFill>
                          <a:srgbClr val="1D2D4B"/>
                        </a:solidFill>
                      </a:endParaRPr>
                    </a:p>
                  </a:txBody>
                  <a:tcPr marL="96127" marR="96127"/>
                </a:tc>
                <a:tc>
                  <a:txBody>
                    <a:bodyPr/>
                    <a:lstStyle/>
                    <a:p>
                      <a:pPr algn="ctr"/>
                      <a:r>
                        <a:rPr lang="de-DE" dirty="0" smtClean="0">
                          <a:solidFill>
                            <a:srgbClr val="1D2D4B"/>
                          </a:solidFill>
                        </a:rPr>
                        <a:t>3,75€</a:t>
                      </a:r>
                      <a:endParaRPr lang="de-DE" dirty="0">
                        <a:solidFill>
                          <a:srgbClr val="1D2D4B"/>
                        </a:solidFill>
                      </a:endParaRPr>
                    </a:p>
                  </a:txBody>
                  <a:tcPr marL="96127" marR="96127"/>
                </a:tc>
                <a:tc>
                  <a:txBody>
                    <a:bodyPr/>
                    <a:lstStyle/>
                    <a:p>
                      <a:pPr algn="ctr"/>
                      <a:r>
                        <a:rPr lang="de-DE" dirty="0" smtClean="0">
                          <a:solidFill>
                            <a:srgbClr val="1D2D4B"/>
                          </a:solidFill>
                        </a:rPr>
                        <a:t>7,50</a:t>
                      </a:r>
                      <a:r>
                        <a:rPr lang="de-DE" baseline="0" dirty="0" smtClean="0">
                          <a:solidFill>
                            <a:srgbClr val="1D2D4B"/>
                          </a:solidFill>
                        </a:rPr>
                        <a:t> €</a:t>
                      </a:r>
                      <a:endParaRPr lang="de-DE" dirty="0">
                        <a:solidFill>
                          <a:srgbClr val="1D2D4B"/>
                        </a:solidFill>
                      </a:endParaRPr>
                    </a:p>
                  </a:txBody>
                  <a:tcPr marL="96127" marR="96127"/>
                </a:tc>
                <a:tc>
                  <a:txBody>
                    <a:bodyPr/>
                    <a:lstStyle/>
                    <a:p>
                      <a:pPr algn="ctr"/>
                      <a:r>
                        <a:rPr lang="de-DE" dirty="0" smtClean="0">
                          <a:solidFill>
                            <a:srgbClr val="1D2D4B"/>
                          </a:solidFill>
                        </a:rPr>
                        <a:t>15 €</a:t>
                      </a:r>
                      <a:endParaRPr lang="de-DE" dirty="0">
                        <a:solidFill>
                          <a:srgbClr val="1D2D4B"/>
                        </a:solidFill>
                      </a:endParaRPr>
                    </a:p>
                  </a:txBody>
                  <a:tcPr marL="96127" marR="96127"/>
                </a:tc>
                <a:tc>
                  <a:txBody>
                    <a:bodyPr/>
                    <a:lstStyle/>
                    <a:p>
                      <a:pPr algn="ctr"/>
                      <a:r>
                        <a:rPr lang="de-DE" dirty="0" smtClean="0">
                          <a:solidFill>
                            <a:srgbClr val="1D2D4B"/>
                          </a:solidFill>
                        </a:rPr>
                        <a:t>36 €</a:t>
                      </a:r>
                      <a:endParaRPr lang="de-DE" dirty="0">
                        <a:solidFill>
                          <a:srgbClr val="1D2D4B"/>
                        </a:solidFill>
                      </a:endParaRPr>
                    </a:p>
                  </a:txBody>
                  <a:tcPr marL="96127" marR="96127"/>
                </a:tc>
              </a:tr>
              <a:tr h="370840">
                <a:tc>
                  <a:txBody>
                    <a:bodyPr/>
                    <a:lstStyle/>
                    <a:p>
                      <a:r>
                        <a:rPr lang="de-DE" dirty="0" smtClean="0">
                          <a:solidFill>
                            <a:srgbClr val="1D2D4B"/>
                          </a:solidFill>
                        </a:rPr>
                        <a:t>Beitrag Musterfirma</a:t>
                      </a:r>
                      <a:endParaRPr lang="de-DE" dirty="0">
                        <a:solidFill>
                          <a:srgbClr val="1D2D4B"/>
                        </a:solidFill>
                      </a:endParaRPr>
                    </a:p>
                  </a:txBody>
                  <a:tcPr marL="96127" marR="96127"/>
                </a:tc>
                <a:tc>
                  <a:txBody>
                    <a:bodyPr/>
                    <a:lstStyle/>
                    <a:p>
                      <a:pPr algn="r"/>
                      <a:endParaRPr lang="de-DE" dirty="0">
                        <a:solidFill>
                          <a:srgbClr val="1D2D4B"/>
                        </a:solidFill>
                      </a:endParaRPr>
                    </a:p>
                  </a:txBody>
                  <a:tcPr marL="96127" marR="96127"/>
                </a:tc>
                <a:tc>
                  <a:txBody>
                    <a:bodyPr/>
                    <a:lstStyle/>
                    <a:p>
                      <a:pPr algn="r"/>
                      <a:endParaRPr lang="de-DE">
                        <a:solidFill>
                          <a:srgbClr val="1D2D4B"/>
                        </a:solidFill>
                      </a:endParaRPr>
                    </a:p>
                  </a:txBody>
                  <a:tcPr marL="96127" marR="96127"/>
                </a:tc>
                <a:tc>
                  <a:txBody>
                    <a:bodyPr/>
                    <a:lstStyle/>
                    <a:p>
                      <a:pPr algn="r"/>
                      <a:endParaRPr lang="de-DE" dirty="0">
                        <a:solidFill>
                          <a:srgbClr val="1D2D4B"/>
                        </a:solidFill>
                      </a:endParaRPr>
                    </a:p>
                  </a:txBody>
                  <a:tcPr marL="96127" marR="96127"/>
                </a:tc>
                <a:tc>
                  <a:txBody>
                    <a:bodyPr/>
                    <a:lstStyle/>
                    <a:p>
                      <a:pPr algn="r"/>
                      <a:endParaRPr lang="de-DE" dirty="0">
                        <a:solidFill>
                          <a:srgbClr val="1D2D4B"/>
                        </a:solidFill>
                      </a:endParaRPr>
                    </a:p>
                  </a:txBody>
                  <a:tcPr marL="96127" marR="96127"/>
                </a:tc>
              </a:tr>
              <a:tr h="370840">
                <a:tc>
                  <a:txBody>
                    <a:bodyPr/>
                    <a:lstStyle/>
                    <a:p>
                      <a:r>
                        <a:rPr lang="de-DE" dirty="0" smtClean="0">
                          <a:solidFill>
                            <a:srgbClr val="1D2D4B"/>
                          </a:solidFill>
                        </a:rPr>
                        <a:t>Steuerersparnis</a:t>
                      </a:r>
                      <a:endParaRPr lang="de-DE" dirty="0">
                        <a:solidFill>
                          <a:srgbClr val="1D2D4B"/>
                        </a:solidFill>
                      </a:endParaRPr>
                    </a:p>
                  </a:txBody>
                  <a:tcPr marL="96127" marR="96127"/>
                </a:tc>
                <a:tc>
                  <a:txBody>
                    <a:bodyPr/>
                    <a:lstStyle/>
                    <a:p>
                      <a:pPr algn="r"/>
                      <a:endParaRPr lang="de-DE">
                        <a:solidFill>
                          <a:srgbClr val="1D2D4B"/>
                        </a:solidFill>
                      </a:endParaRPr>
                    </a:p>
                  </a:txBody>
                  <a:tcPr marL="96127" marR="96127"/>
                </a:tc>
                <a:tc>
                  <a:txBody>
                    <a:bodyPr/>
                    <a:lstStyle/>
                    <a:p>
                      <a:pPr algn="r"/>
                      <a:endParaRPr lang="de-DE">
                        <a:solidFill>
                          <a:srgbClr val="1D2D4B"/>
                        </a:solidFill>
                      </a:endParaRPr>
                    </a:p>
                  </a:txBody>
                  <a:tcPr marL="96127" marR="96127"/>
                </a:tc>
                <a:tc>
                  <a:txBody>
                    <a:bodyPr/>
                    <a:lstStyle/>
                    <a:p>
                      <a:pPr algn="r"/>
                      <a:endParaRPr lang="de-DE" dirty="0">
                        <a:solidFill>
                          <a:srgbClr val="1D2D4B"/>
                        </a:solidFill>
                      </a:endParaRPr>
                    </a:p>
                  </a:txBody>
                  <a:tcPr marL="96127" marR="96127"/>
                </a:tc>
                <a:tc>
                  <a:txBody>
                    <a:bodyPr/>
                    <a:lstStyle/>
                    <a:p>
                      <a:pPr algn="r"/>
                      <a:endParaRPr lang="de-DE" dirty="0">
                        <a:solidFill>
                          <a:srgbClr val="1D2D4B"/>
                        </a:solidFill>
                      </a:endParaRPr>
                    </a:p>
                  </a:txBody>
                  <a:tcPr marL="96127" marR="96127"/>
                </a:tc>
              </a:tr>
              <a:tr h="370840">
                <a:tc>
                  <a:txBody>
                    <a:bodyPr/>
                    <a:lstStyle/>
                    <a:p>
                      <a:r>
                        <a:rPr lang="de-DE" dirty="0" smtClean="0">
                          <a:solidFill>
                            <a:srgbClr val="1D2D4B"/>
                          </a:solidFill>
                        </a:rPr>
                        <a:t>Sozialversicherungsersparnis</a:t>
                      </a:r>
                      <a:endParaRPr lang="de-DE" dirty="0">
                        <a:solidFill>
                          <a:srgbClr val="1D2D4B"/>
                        </a:solidFill>
                      </a:endParaRPr>
                    </a:p>
                  </a:txBody>
                  <a:tcPr marL="96127" marR="96127"/>
                </a:tc>
                <a:tc>
                  <a:txBody>
                    <a:bodyPr/>
                    <a:lstStyle/>
                    <a:p>
                      <a:pPr algn="r"/>
                      <a:endParaRPr lang="de-DE">
                        <a:solidFill>
                          <a:srgbClr val="1D2D4B"/>
                        </a:solidFill>
                      </a:endParaRPr>
                    </a:p>
                  </a:txBody>
                  <a:tcPr marL="96127" marR="96127"/>
                </a:tc>
                <a:tc>
                  <a:txBody>
                    <a:bodyPr/>
                    <a:lstStyle/>
                    <a:p>
                      <a:pPr algn="r"/>
                      <a:endParaRPr lang="de-DE">
                        <a:solidFill>
                          <a:srgbClr val="1D2D4B"/>
                        </a:solidFill>
                      </a:endParaRPr>
                    </a:p>
                  </a:txBody>
                  <a:tcPr marL="96127" marR="96127"/>
                </a:tc>
                <a:tc>
                  <a:txBody>
                    <a:bodyPr/>
                    <a:lstStyle/>
                    <a:p>
                      <a:pPr algn="r"/>
                      <a:endParaRPr lang="de-DE" dirty="0">
                        <a:solidFill>
                          <a:srgbClr val="1D2D4B"/>
                        </a:solidFill>
                      </a:endParaRPr>
                    </a:p>
                  </a:txBody>
                  <a:tcPr marL="96127" marR="96127"/>
                </a:tc>
                <a:tc>
                  <a:txBody>
                    <a:bodyPr/>
                    <a:lstStyle/>
                    <a:p>
                      <a:pPr algn="r"/>
                      <a:endParaRPr lang="de-DE" dirty="0">
                        <a:solidFill>
                          <a:srgbClr val="1D2D4B"/>
                        </a:solidFill>
                      </a:endParaRPr>
                    </a:p>
                  </a:txBody>
                  <a:tcPr marL="96127" marR="96127"/>
                </a:tc>
              </a:tr>
              <a:tr h="370840">
                <a:tc>
                  <a:txBody>
                    <a:bodyPr/>
                    <a:lstStyle/>
                    <a:p>
                      <a:r>
                        <a:rPr lang="de-DE" dirty="0" smtClean="0">
                          <a:solidFill>
                            <a:srgbClr val="1D2D4B"/>
                          </a:solidFill>
                        </a:rPr>
                        <a:t>tatsächlicher Aufwand</a:t>
                      </a:r>
                      <a:endParaRPr lang="de-DE" dirty="0">
                        <a:solidFill>
                          <a:srgbClr val="1D2D4B"/>
                        </a:solidFill>
                      </a:endParaRPr>
                    </a:p>
                  </a:txBody>
                  <a:tcPr marL="96127" marR="96127"/>
                </a:tc>
                <a:tc>
                  <a:txBody>
                    <a:bodyPr/>
                    <a:lstStyle/>
                    <a:p>
                      <a:pPr algn="r"/>
                      <a:endParaRPr lang="de-DE">
                        <a:solidFill>
                          <a:srgbClr val="1D2D4B"/>
                        </a:solidFill>
                      </a:endParaRPr>
                    </a:p>
                  </a:txBody>
                  <a:tcPr marL="96127" marR="96127"/>
                </a:tc>
                <a:tc>
                  <a:txBody>
                    <a:bodyPr/>
                    <a:lstStyle/>
                    <a:p>
                      <a:pPr algn="r"/>
                      <a:endParaRPr lang="de-DE">
                        <a:solidFill>
                          <a:srgbClr val="1D2D4B"/>
                        </a:solidFill>
                      </a:endParaRPr>
                    </a:p>
                  </a:txBody>
                  <a:tcPr marL="96127" marR="96127"/>
                </a:tc>
                <a:tc>
                  <a:txBody>
                    <a:bodyPr/>
                    <a:lstStyle/>
                    <a:p>
                      <a:pPr algn="r"/>
                      <a:endParaRPr lang="de-DE" dirty="0">
                        <a:solidFill>
                          <a:srgbClr val="1D2D4B"/>
                        </a:solidFill>
                      </a:endParaRPr>
                    </a:p>
                  </a:txBody>
                  <a:tcPr marL="96127" marR="96127"/>
                </a:tc>
                <a:tc>
                  <a:txBody>
                    <a:bodyPr/>
                    <a:lstStyle/>
                    <a:p>
                      <a:pPr algn="r"/>
                      <a:endParaRPr lang="de-DE" dirty="0">
                        <a:solidFill>
                          <a:srgbClr val="1D2D4B"/>
                        </a:solidFill>
                      </a:endParaRPr>
                    </a:p>
                  </a:txBody>
                  <a:tcPr marL="96127" marR="96127"/>
                </a:tc>
              </a:tr>
              <a:tr h="370840">
                <a:tc>
                  <a:txBody>
                    <a:bodyPr/>
                    <a:lstStyle/>
                    <a:p>
                      <a:r>
                        <a:rPr lang="de-DE" dirty="0" smtClean="0">
                          <a:solidFill>
                            <a:srgbClr val="1D2D4B"/>
                          </a:solidFill>
                        </a:rPr>
                        <a:t>Sparbeitrag</a:t>
                      </a:r>
                      <a:endParaRPr lang="de-DE" dirty="0">
                        <a:solidFill>
                          <a:srgbClr val="1D2D4B"/>
                        </a:solidFill>
                      </a:endParaRPr>
                    </a:p>
                  </a:txBody>
                  <a:tcPr marL="96127" marR="96127"/>
                </a:tc>
                <a:tc>
                  <a:txBody>
                    <a:bodyPr/>
                    <a:lstStyle/>
                    <a:p>
                      <a:pPr algn="r"/>
                      <a:endParaRPr lang="de-DE" dirty="0">
                        <a:solidFill>
                          <a:srgbClr val="1D2D4B"/>
                        </a:solidFill>
                      </a:endParaRPr>
                    </a:p>
                  </a:txBody>
                  <a:tcPr marL="96127" marR="96127"/>
                </a:tc>
                <a:tc>
                  <a:txBody>
                    <a:bodyPr/>
                    <a:lstStyle/>
                    <a:p>
                      <a:pPr algn="r"/>
                      <a:endParaRPr lang="de-DE" dirty="0">
                        <a:solidFill>
                          <a:srgbClr val="1D2D4B"/>
                        </a:solidFill>
                      </a:endParaRPr>
                    </a:p>
                  </a:txBody>
                  <a:tcPr marL="96127" marR="96127"/>
                </a:tc>
                <a:tc>
                  <a:txBody>
                    <a:bodyPr/>
                    <a:lstStyle/>
                    <a:p>
                      <a:pPr algn="r"/>
                      <a:endParaRPr lang="de-DE" dirty="0">
                        <a:solidFill>
                          <a:srgbClr val="1D2D4B"/>
                        </a:solidFill>
                      </a:endParaRPr>
                    </a:p>
                  </a:txBody>
                  <a:tcPr marL="96127" marR="96127"/>
                </a:tc>
                <a:tc>
                  <a:txBody>
                    <a:bodyPr/>
                    <a:lstStyle/>
                    <a:p>
                      <a:pPr algn="r"/>
                      <a:endParaRPr lang="de-DE" dirty="0">
                        <a:solidFill>
                          <a:srgbClr val="1D2D4B"/>
                        </a:solidFill>
                      </a:endParaRPr>
                    </a:p>
                  </a:txBody>
                  <a:tcPr marL="96127" marR="96127"/>
                </a:tc>
              </a:tr>
            </a:tbl>
          </a:graphicData>
        </a:graphic>
      </p:graphicFrame>
      <p:sp>
        <p:nvSpPr>
          <p:cNvPr id="2" name="Foliennummernplatzhalter 1"/>
          <p:cNvSpPr>
            <a:spLocks noGrp="1"/>
          </p:cNvSpPr>
          <p:nvPr>
            <p:ph type="sldNum" sz="quarter" idx="4"/>
          </p:nvPr>
        </p:nvSpPr>
        <p:spPr/>
        <p:txBody>
          <a:bodyPr/>
          <a:lstStyle/>
          <a:p>
            <a:fld id="{EA952CFE-AF4B-4BE9-B2E2-E1420D3F9B32}" type="slidenum">
              <a:rPr lang="de-DE" smtClean="0"/>
              <a:pPr/>
              <a:t>80</a:t>
            </a:fld>
            <a:endParaRPr lang="de-DE" dirty="0"/>
          </a:p>
        </p:txBody>
      </p:sp>
      <p:sp>
        <p:nvSpPr>
          <p:cNvPr id="6" name="Titel 5"/>
          <p:cNvSpPr>
            <a:spLocks noGrp="1"/>
          </p:cNvSpPr>
          <p:nvPr>
            <p:ph type="title"/>
          </p:nvPr>
        </p:nvSpPr>
        <p:spPr/>
        <p:txBody>
          <a:bodyPr/>
          <a:lstStyle/>
          <a:p>
            <a:r>
              <a:rPr lang="de-DE" dirty="0" smtClean="0"/>
              <a:t>BEISPIELRECHNUNG NACH EINKOMMEN</a:t>
            </a:r>
            <a:endParaRPr lang="de-DE" dirty="0"/>
          </a:p>
        </p:txBody>
      </p:sp>
      <p:sp>
        <p:nvSpPr>
          <p:cNvPr id="4" name="Textplatzhalter 3"/>
          <p:cNvSpPr>
            <a:spLocks noGrp="1"/>
          </p:cNvSpPr>
          <p:nvPr>
            <p:ph type="body" sz="half" idx="11"/>
          </p:nvPr>
        </p:nvSpPr>
        <p:spPr/>
        <p:txBody>
          <a:bodyPr/>
          <a:lstStyle/>
          <a:p>
            <a:r>
              <a:rPr lang="de-DE" dirty="0"/>
              <a:t>* </a:t>
            </a:r>
            <a:r>
              <a:rPr lang="de-DE" dirty="0" err="1" smtClean="0">
                <a:cs typeface="Tahoma" pitchFamily="34" charset="0"/>
              </a:rPr>
              <a:t>StKl</a:t>
            </a:r>
            <a:r>
              <a:rPr lang="de-DE" dirty="0" smtClean="0">
                <a:cs typeface="Tahoma" pitchFamily="34" charset="0"/>
              </a:rPr>
              <a:t> </a:t>
            </a:r>
            <a:r>
              <a:rPr lang="de-DE" dirty="0">
                <a:cs typeface="Tahoma" pitchFamily="34" charset="0"/>
              </a:rPr>
              <a:t>I inkl</a:t>
            </a:r>
            <a:r>
              <a:rPr lang="de-DE" dirty="0" smtClean="0">
                <a:cs typeface="Tahoma" pitchFamily="34" charset="0"/>
              </a:rPr>
              <a:t>. und ggf. </a:t>
            </a:r>
            <a:r>
              <a:rPr lang="de-DE" b="1" dirty="0" smtClean="0">
                <a:solidFill>
                  <a:srgbClr val="C60000"/>
                </a:solidFill>
                <a:cs typeface="Tahoma" pitchFamily="34" charset="0"/>
              </a:rPr>
              <a:t>Kirchensteuer</a:t>
            </a:r>
            <a:r>
              <a:rPr lang="de-DE" dirty="0" smtClean="0">
                <a:cs typeface="Tahoma" pitchFamily="34" charset="0"/>
              </a:rPr>
              <a:t>, </a:t>
            </a:r>
            <a:r>
              <a:rPr lang="de-DE" dirty="0">
                <a:cs typeface="Tahoma" pitchFamily="34" charset="0"/>
              </a:rPr>
              <a:t>Bundesland Hamburg, sozialversicherungspflichtig, KV-Beitrag </a:t>
            </a:r>
            <a:r>
              <a:rPr lang="de-DE" dirty="0" smtClean="0">
                <a:cs typeface="Tahoma" pitchFamily="34" charset="0"/>
              </a:rPr>
              <a:t>14,6 </a:t>
            </a:r>
            <a:r>
              <a:rPr lang="de-DE" dirty="0">
                <a:cs typeface="Tahoma" pitchFamily="34" charset="0"/>
              </a:rPr>
              <a:t>% </a:t>
            </a:r>
            <a:r>
              <a:rPr lang="de-DE" dirty="0" smtClean="0">
                <a:cs typeface="Tahoma" pitchFamily="34" charset="0"/>
              </a:rPr>
              <a:t>+ 2,9 % </a:t>
            </a:r>
            <a:r>
              <a:rPr lang="de-DE" dirty="0">
                <a:cs typeface="Tahoma" pitchFamily="34" charset="0"/>
              </a:rPr>
              <a:t>Zusatzbeitrag</a:t>
            </a:r>
            <a:r>
              <a:rPr lang="de-DE" dirty="0" smtClean="0">
                <a:cs typeface="Tahoma" pitchFamily="34" charset="0"/>
              </a:rPr>
              <a:t>) </a:t>
            </a:r>
            <a:endParaRPr lang="de-DE" dirty="0"/>
          </a:p>
        </p:txBody>
      </p:sp>
    </p:spTree>
    <p:extLst>
      <p:ext uri="{BB962C8B-B14F-4D97-AF65-F5344CB8AC3E}">
        <p14:creationId xmlns:p14="http://schemas.microsoft.com/office/powerpoint/2010/main" val="182702623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ellenplatzhalter 7"/>
          <p:cNvGraphicFramePr>
            <a:graphicFrameLocks noGrp="1"/>
          </p:cNvGraphicFramePr>
          <p:nvPr>
            <p:ph type="pic" idx="1"/>
            <p:extLst>
              <p:ext uri="{D42A27DB-BD31-4B8C-83A1-F6EECF244321}">
                <p14:modId xmlns:p14="http://schemas.microsoft.com/office/powerpoint/2010/main" val="884843262"/>
              </p:ext>
            </p:extLst>
          </p:nvPr>
        </p:nvGraphicFramePr>
        <p:xfrm>
          <a:off x="479425" y="1984375"/>
          <a:ext cx="11233150" cy="3600001"/>
        </p:xfrm>
        <a:graphic>
          <a:graphicData uri="http://schemas.openxmlformats.org/drawingml/2006/table">
            <a:tbl>
              <a:tblPr firstRow="1" bandRow="1">
                <a:tableStyleId>{5C22544A-7EE6-4342-B048-85BDC9FD1C3A}</a:tableStyleId>
              </a:tblPr>
              <a:tblGrid>
                <a:gridCol w="2720975"/>
                <a:gridCol w="2200940"/>
                <a:gridCol w="2179674"/>
                <a:gridCol w="2126512"/>
                <a:gridCol w="2005049"/>
              </a:tblGrid>
              <a:tr h="879051">
                <a:tc>
                  <a:txBody>
                    <a:bodyPr/>
                    <a:lstStyle/>
                    <a:p>
                      <a:r>
                        <a:rPr lang="de-DE" sz="1800" dirty="0" smtClean="0"/>
                        <a:t>Einstiegsalter mit </a:t>
                      </a:r>
                    </a:p>
                    <a:p>
                      <a:r>
                        <a:rPr lang="de-DE" sz="1800" dirty="0" smtClean="0"/>
                        <a:t>jeweils </a:t>
                      </a:r>
                      <a:r>
                        <a:rPr lang="de-DE" sz="1800" dirty="0" smtClean="0">
                          <a:solidFill>
                            <a:srgbClr val="C60000"/>
                          </a:solidFill>
                        </a:rPr>
                        <a:t>XXX € </a:t>
                      </a:r>
                      <a:r>
                        <a:rPr lang="de-DE" sz="1800" dirty="0" smtClean="0"/>
                        <a:t>Beitrag</a:t>
                      </a:r>
                      <a:endParaRPr lang="de-DE" sz="1800" dirty="0"/>
                    </a:p>
                  </a:txBody>
                  <a:tcPr marL="88261" marR="88261" anchor="ctr">
                    <a:solidFill>
                      <a:srgbClr val="5C87AA"/>
                    </a:solidFill>
                  </a:tcPr>
                </a:tc>
                <a:tc>
                  <a:txBody>
                    <a:bodyPr/>
                    <a:lstStyle/>
                    <a:p>
                      <a:pPr algn="ctr"/>
                      <a:r>
                        <a:rPr lang="de-DE" sz="1700" dirty="0" smtClean="0"/>
                        <a:t>Garantierente</a:t>
                      </a:r>
                      <a:endParaRPr lang="de-DE" sz="1700" dirty="0"/>
                    </a:p>
                  </a:txBody>
                  <a:tcPr marL="88261" marR="88261" anchor="ctr">
                    <a:solidFill>
                      <a:srgbClr val="5C87A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700" dirty="0" smtClean="0"/>
                        <a:t>Mögliche Rente</a:t>
                      </a:r>
                      <a:r>
                        <a:rPr lang="de-DE" sz="1700" baseline="0" dirty="0" smtClean="0"/>
                        <a:t> </a:t>
                      </a:r>
                      <a:endParaRPr lang="de-DE" sz="1700" dirty="0" smtClean="0"/>
                    </a:p>
                  </a:txBody>
                  <a:tcPr marL="88261" marR="88261" anchor="ctr">
                    <a:solidFill>
                      <a:srgbClr val="5C87A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700" dirty="0" smtClean="0"/>
                        <a:t>Garantierte Kapitalabfindung</a:t>
                      </a:r>
                    </a:p>
                  </a:txBody>
                  <a:tcPr marL="88261" marR="88261" anchor="ctr">
                    <a:solidFill>
                      <a:srgbClr val="5C87A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700" dirty="0" smtClean="0"/>
                        <a:t>Mögliche Kapitalabfindung</a:t>
                      </a:r>
                    </a:p>
                  </a:txBody>
                  <a:tcPr marL="88261" marR="88261" anchor="ctr">
                    <a:solidFill>
                      <a:srgbClr val="5C87AA"/>
                    </a:solidFill>
                  </a:tcPr>
                </a:tc>
              </a:tr>
              <a:tr h="544190">
                <a:tc>
                  <a:txBody>
                    <a:bodyPr/>
                    <a:lstStyle/>
                    <a:p>
                      <a:pPr algn="ctr"/>
                      <a:r>
                        <a:rPr lang="de-DE" sz="2000" dirty="0" smtClean="0">
                          <a:solidFill>
                            <a:srgbClr val="1D2D4B"/>
                          </a:solidFill>
                        </a:rPr>
                        <a:t>25</a:t>
                      </a:r>
                    </a:p>
                  </a:txBody>
                  <a:tcPr marL="88261" marR="88261" anchor="ctr"/>
                </a:tc>
                <a:tc>
                  <a:txBody>
                    <a:bodyPr/>
                    <a:lstStyle/>
                    <a:p>
                      <a:pPr algn="ctr"/>
                      <a:endParaRPr lang="de-DE" dirty="0">
                        <a:solidFill>
                          <a:srgbClr val="1D2D4B"/>
                        </a:solidFill>
                      </a:endParaRPr>
                    </a:p>
                  </a:txBody>
                  <a:tcPr marL="88261" marR="88261" anchor="ctr"/>
                </a:tc>
                <a:tc>
                  <a:txBody>
                    <a:bodyPr/>
                    <a:lstStyle/>
                    <a:p>
                      <a:pPr algn="ctr"/>
                      <a:endParaRPr lang="de-DE" dirty="0">
                        <a:solidFill>
                          <a:srgbClr val="1D2D4B"/>
                        </a:solidFill>
                      </a:endParaRPr>
                    </a:p>
                  </a:txBody>
                  <a:tcPr marL="88261" marR="88261" anchor="ctr"/>
                </a:tc>
                <a:tc>
                  <a:txBody>
                    <a:bodyPr/>
                    <a:lstStyle/>
                    <a:p>
                      <a:pPr algn="ctr"/>
                      <a:endParaRPr lang="de-DE" dirty="0">
                        <a:solidFill>
                          <a:srgbClr val="1D2D4B"/>
                        </a:solidFill>
                      </a:endParaRPr>
                    </a:p>
                  </a:txBody>
                  <a:tcPr marL="88261" marR="88261" anchor="ctr"/>
                </a:tc>
                <a:tc>
                  <a:txBody>
                    <a:bodyPr/>
                    <a:lstStyle/>
                    <a:p>
                      <a:pPr algn="ctr"/>
                      <a:endParaRPr lang="de-DE" dirty="0">
                        <a:solidFill>
                          <a:srgbClr val="1D2D4B"/>
                        </a:solidFill>
                      </a:endParaRPr>
                    </a:p>
                  </a:txBody>
                  <a:tcPr marL="88261" marR="88261" anchor="ctr"/>
                </a:tc>
              </a:tr>
              <a:tr h="544190">
                <a:tc>
                  <a:txBody>
                    <a:bodyPr/>
                    <a:lstStyle/>
                    <a:p>
                      <a:pPr algn="ctr"/>
                      <a:r>
                        <a:rPr lang="de-DE" sz="2000" dirty="0" smtClean="0">
                          <a:solidFill>
                            <a:srgbClr val="1D2D4B"/>
                          </a:solidFill>
                        </a:rPr>
                        <a:t>30</a:t>
                      </a:r>
                    </a:p>
                  </a:txBody>
                  <a:tcPr marL="88261" marR="88261" anchor="ctr"/>
                </a:tc>
                <a:tc>
                  <a:txBody>
                    <a:bodyPr/>
                    <a:lstStyle/>
                    <a:p>
                      <a:pPr algn="ctr"/>
                      <a:endParaRPr lang="de-DE" dirty="0">
                        <a:solidFill>
                          <a:srgbClr val="1D2D4B"/>
                        </a:solidFill>
                      </a:endParaRPr>
                    </a:p>
                  </a:txBody>
                  <a:tcPr marL="88261" marR="88261" anchor="ctr"/>
                </a:tc>
                <a:tc>
                  <a:txBody>
                    <a:bodyPr/>
                    <a:lstStyle/>
                    <a:p>
                      <a:pPr algn="ctr"/>
                      <a:endParaRPr lang="de-DE" dirty="0">
                        <a:solidFill>
                          <a:srgbClr val="1D2D4B"/>
                        </a:solidFill>
                      </a:endParaRPr>
                    </a:p>
                  </a:txBody>
                  <a:tcPr marL="88261" marR="88261" anchor="ctr"/>
                </a:tc>
                <a:tc>
                  <a:txBody>
                    <a:bodyPr/>
                    <a:lstStyle/>
                    <a:p>
                      <a:pPr algn="ctr"/>
                      <a:endParaRPr lang="de-DE" dirty="0">
                        <a:solidFill>
                          <a:srgbClr val="1D2D4B"/>
                        </a:solidFill>
                      </a:endParaRPr>
                    </a:p>
                  </a:txBody>
                  <a:tcPr marL="88261" marR="88261" anchor="ctr"/>
                </a:tc>
                <a:tc>
                  <a:txBody>
                    <a:bodyPr/>
                    <a:lstStyle/>
                    <a:p>
                      <a:pPr algn="ctr"/>
                      <a:endParaRPr lang="de-DE" dirty="0">
                        <a:solidFill>
                          <a:srgbClr val="1D2D4B"/>
                        </a:solidFill>
                      </a:endParaRPr>
                    </a:p>
                  </a:txBody>
                  <a:tcPr marL="88261" marR="88261" anchor="ctr"/>
                </a:tc>
              </a:tr>
              <a:tr h="544190">
                <a:tc>
                  <a:txBody>
                    <a:bodyPr/>
                    <a:lstStyle/>
                    <a:p>
                      <a:pPr algn="ctr"/>
                      <a:r>
                        <a:rPr lang="de-DE" sz="2000" dirty="0" smtClean="0">
                          <a:solidFill>
                            <a:srgbClr val="1D2D4B"/>
                          </a:solidFill>
                        </a:rPr>
                        <a:t>35</a:t>
                      </a:r>
                    </a:p>
                  </a:txBody>
                  <a:tcPr marL="88261" marR="88261" anchor="ctr"/>
                </a:tc>
                <a:tc>
                  <a:txBody>
                    <a:bodyPr/>
                    <a:lstStyle/>
                    <a:p>
                      <a:pPr algn="r"/>
                      <a:endParaRPr lang="de-DE" dirty="0">
                        <a:solidFill>
                          <a:srgbClr val="1D2D4B"/>
                        </a:solidFill>
                      </a:endParaRPr>
                    </a:p>
                  </a:txBody>
                  <a:tcPr marL="88261" marR="88261" anchor="ctr"/>
                </a:tc>
                <a:tc>
                  <a:txBody>
                    <a:bodyPr/>
                    <a:lstStyle/>
                    <a:p>
                      <a:pPr algn="r"/>
                      <a:endParaRPr lang="de-DE" dirty="0">
                        <a:solidFill>
                          <a:srgbClr val="1D2D4B"/>
                        </a:solidFill>
                      </a:endParaRPr>
                    </a:p>
                  </a:txBody>
                  <a:tcPr marL="88261" marR="88261" anchor="ctr"/>
                </a:tc>
                <a:tc>
                  <a:txBody>
                    <a:bodyPr/>
                    <a:lstStyle/>
                    <a:p>
                      <a:pPr algn="r"/>
                      <a:endParaRPr lang="de-DE" dirty="0">
                        <a:solidFill>
                          <a:srgbClr val="1D2D4B"/>
                        </a:solidFill>
                      </a:endParaRPr>
                    </a:p>
                  </a:txBody>
                  <a:tcPr marL="88261" marR="88261" anchor="ctr"/>
                </a:tc>
                <a:tc>
                  <a:txBody>
                    <a:bodyPr/>
                    <a:lstStyle/>
                    <a:p>
                      <a:pPr algn="r"/>
                      <a:endParaRPr lang="de-DE" dirty="0">
                        <a:solidFill>
                          <a:srgbClr val="1D2D4B"/>
                        </a:solidFill>
                      </a:endParaRPr>
                    </a:p>
                  </a:txBody>
                  <a:tcPr marL="88261" marR="88261" anchor="ctr"/>
                </a:tc>
              </a:tr>
              <a:tr h="544190">
                <a:tc>
                  <a:txBody>
                    <a:bodyPr/>
                    <a:lstStyle/>
                    <a:p>
                      <a:pPr algn="ctr"/>
                      <a:r>
                        <a:rPr lang="de-DE" sz="2000" dirty="0" smtClean="0">
                          <a:solidFill>
                            <a:srgbClr val="1D2D4B"/>
                          </a:solidFill>
                        </a:rPr>
                        <a:t>45</a:t>
                      </a:r>
                    </a:p>
                  </a:txBody>
                  <a:tcPr marL="88261" marR="88261" anchor="ctr"/>
                </a:tc>
                <a:tc>
                  <a:txBody>
                    <a:bodyPr/>
                    <a:lstStyle/>
                    <a:p>
                      <a:pPr algn="r"/>
                      <a:endParaRPr lang="de-DE" dirty="0">
                        <a:solidFill>
                          <a:srgbClr val="1D2D4B"/>
                        </a:solidFill>
                      </a:endParaRPr>
                    </a:p>
                  </a:txBody>
                  <a:tcPr marL="88261" marR="88261" anchor="ctr"/>
                </a:tc>
                <a:tc>
                  <a:txBody>
                    <a:bodyPr/>
                    <a:lstStyle/>
                    <a:p>
                      <a:pPr algn="r"/>
                      <a:endParaRPr lang="de-DE" dirty="0">
                        <a:solidFill>
                          <a:srgbClr val="1D2D4B"/>
                        </a:solidFill>
                      </a:endParaRPr>
                    </a:p>
                  </a:txBody>
                  <a:tcPr marL="88261" marR="88261" anchor="ctr"/>
                </a:tc>
                <a:tc>
                  <a:txBody>
                    <a:bodyPr/>
                    <a:lstStyle/>
                    <a:p>
                      <a:pPr algn="r"/>
                      <a:endParaRPr lang="de-DE" dirty="0">
                        <a:solidFill>
                          <a:srgbClr val="1D2D4B"/>
                        </a:solidFill>
                      </a:endParaRPr>
                    </a:p>
                  </a:txBody>
                  <a:tcPr marL="88261" marR="88261" anchor="ctr"/>
                </a:tc>
                <a:tc>
                  <a:txBody>
                    <a:bodyPr/>
                    <a:lstStyle/>
                    <a:p>
                      <a:pPr algn="r"/>
                      <a:endParaRPr lang="de-DE" dirty="0">
                        <a:solidFill>
                          <a:srgbClr val="1D2D4B"/>
                        </a:solidFill>
                      </a:endParaRPr>
                    </a:p>
                  </a:txBody>
                  <a:tcPr marL="88261" marR="88261" anchor="ctr"/>
                </a:tc>
              </a:tr>
              <a:tr h="544190">
                <a:tc>
                  <a:txBody>
                    <a:bodyPr/>
                    <a:lstStyle/>
                    <a:p>
                      <a:pPr algn="ctr"/>
                      <a:r>
                        <a:rPr lang="de-DE" sz="2000" dirty="0" smtClean="0">
                          <a:solidFill>
                            <a:srgbClr val="1D2D4B"/>
                          </a:solidFill>
                        </a:rPr>
                        <a:t>55</a:t>
                      </a:r>
                    </a:p>
                  </a:txBody>
                  <a:tcPr marL="88261" marR="88261" anchor="ctr"/>
                </a:tc>
                <a:tc>
                  <a:txBody>
                    <a:bodyPr/>
                    <a:lstStyle/>
                    <a:p>
                      <a:pPr algn="r"/>
                      <a:endParaRPr lang="de-DE" dirty="0">
                        <a:solidFill>
                          <a:srgbClr val="1D2D4B"/>
                        </a:solidFill>
                      </a:endParaRPr>
                    </a:p>
                  </a:txBody>
                  <a:tcPr marL="88261" marR="88261" anchor="ctr"/>
                </a:tc>
                <a:tc>
                  <a:txBody>
                    <a:bodyPr/>
                    <a:lstStyle/>
                    <a:p>
                      <a:pPr algn="r"/>
                      <a:endParaRPr lang="de-DE" dirty="0">
                        <a:solidFill>
                          <a:srgbClr val="1D2D4B"/>
                        </a:solidFill>
                      </a:endParaRPr>
                    </a:p>
                  </a:txBody>
                  <a:tcPr marL="88261" marR="88261" anchor="ctr"/>
                </a:tc>
                <a:tc>
                  <a:txBody>
                    <a:bodyPr/>
                    <a:lstStyle/>
                    <a:p>
                      <a:pPr algn="r"/>
                      <a:endParaRPr lang="de-DE" dirty="0">
                        <a:solidFill>
                          <a:srgbClr val="1D2D4B"/>
                        </a:solidFill>
                      </a:endParaRPr>
                    </a:p>
                  </a:txBody>
                  <a:tcPr marL="88261" marR="88261" anchor="ctr"/>
                </a:tc>
                <a:tc>
                  <a:txBody>
                    <a:bodyPr/>
                    <a:lstStyle/>
                    <a:p>
                      <a:pPr algn="r"/>
                      <a:endParaRPr lang="de-DE" dirty="0">
                        <a:solidFill>
                          <a:srgbClr val="1D2D4B"/>
                        </a:solidFill>
                      </a:endParaRPr>
                    </a:p>
                  </a:txBody>
                  <a:tcPr marL="88261" marR="88261" anchor="ctr"/>
                </a:tc>
              </a:tr>
            </a:tbl>
          </a:graphicData>
        </a:graphic>
      </p:graphicFrame>
      <p:sp>
        <p:nvSpPr>
          <p:cNvPr id="2" name="Foliennummernplatzhalter 1"/>
          <p:cNvSpPr>
            <a:spLocks noGrp="1"/>
          </p:cNvSpPr>
          <p:nvPr>
            <p:ph type="sldNum" sz="quarter" idx="4"/>
          </p:nvPr>
        </p:nvSpPr>
        <p:spPr/>
        <p:txBody>
          <a:bodyPr/>
          <a:lstStyle/>
          <a:p>
            <a:fld id="{EA952CFE-AF4B-4BE9-B2E2-E1420D3F9B32}" type="slidenum">
              <a:rPr lang="de-DE" smtClean="0"/>
              <a:pPr/>
              <a:t>81</a:t>
            </a:fld>
            <a:endParaRPr lang="de-DE" dirty="0"/>
          </a:p>
        </p:txBody>
      </p:sp>
      <p:sp>
        <p:nvSpPr>
          <p:cNvPr id="6" name="Titel 5"/>
          <p:cNvSpPr>
            <a:spLocks noGrp="1"/>
          </p:cNvSpPr>
          <p:nvPr>
            <p:ph type="title"/>
          </p:nvPr>
        </p:nvSpPr>
        <p:spPr/>
        <p:txBody>
          <a:bodyPr/>
          <a:lstStyle/>
          <a:p>
            <a:r>
              <a:rPr lang="de-DE" dirty="0" smtClean="0"/>
              <a:t>LEISTUNGSBEISPIEL: KONSERVATIVES MODELL</a:t>
            </a:r>
            <a:endParaRPr lang="de-DE" dirty="0"/>
          </a:p>
        </p:txBody>
      </p:sp>
      <p:sp>
        <p:nvSpPr>
          <p:cNvPr id="7" name="Textfeld 6"/>
          <p:cNvSpPr txBox="1"/>
          <p:nvPr/>
        </p:nvSpPr>
        <p:spPr>
          <a:xfrm>
            <a:off x="3290571" y="5692250"/>
            <a:ext cx="5806398" cy="461665"/>
          </a:xfrm>
          <a:prstGeom prst="rect">
            <a:avLst/>
          </a:prstGeom>
          <a:noFill/>
        </p:spPr>
        <p:txBody>
          <a:bodyPr wrap="none" rtlCol="0">
            <a:spAutoFit/>
          </a:bodyPr>
          <a:lstStyle/>
          <a:p>
            <a:r>
              <a:rPr lang="de-DE" sz="2400" b="1" dirty="0">
                <a:solidFill>
                  <a:srgbClr val="137C9B"/>
                </a:solidFill>
              </a:rPr>
              <a:t>Ihr Nettoaufwand </a:t>
            </a:r>
            <a:r>
              <a:rPr lang="de-DE" sz="2400" b="1" dirty="0" smtClean="0">
                <a:solidFill>
                  <a:srgbClr val="C60000"/>
                </a:solidFill>
              </a:rPr>
              <a:t>XXX,XX </a:t>
            </a:r>
            <a:r>
              <a:rPr lang="de-DE" sz="2400" b="1" dirty="0">
                <a:solidFill>
                  <a:srgbClr val="C60000"/>
                </a:solidFill>
              </a:rPr>
              <a:t>€</a:t>
            </a:r>
            <a:r>
              <a:rPr lang="de-DE" sz="2400" b="1" dirty="0">
                <a:solidFill>
                  <a:srgbClr val="FF0000"/>
                </a:solidFill>
              </a:rPr>
              <a:t> </a:t>
            </a:r>
            <a:r>
              <a:rPr lang="de-DE" sz="2400" b="1" dirty="0">
                <a:solidFill>
                  <a:srgbClr val="137C9B"/>
                </a:solidFill>
              </a:rPr>
              <a:t>monatlich*</a:t>
            </a:r>
          </a:p>
        </p:txBody>
      </p:sp>
    </p:spTree>
    <p:extLst>
      <p:ext uri="{BB962C8B-B14F-4D97-AF65-F5344CB8AC3E}">
        <p14:creationId xmlns:p14="http://schemas.microsoft.com/office/powerpoint/2010/main" val="570703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ellenplatzhalter 7"/>
          <p:cNvGraphicFramePr>
            <a:graphicFrameLocks noGrp="1"/>
          </p:cNvGraphicFramePr>
          <p:nvPr>
            <p:ph type="pic" idx="1"/>
            <p:extLst>
              <p:ext uri="{D42A27DB-BD31-4B8C-83A1-F6EECF244321}">
                <p14:modId xmlns:p14="http://schemas.microsoft.com/office/powerpoint/2010/main" val="3518309938"/>
              </p:ext>
            </p:extLst>
          </p:nvPr>
        </p:nvGraphicFramePr>
        <p:xfrm>
          <a:off x="479425" y="1984375"/>
          <a:ext cx="11233150" cy="3600001"/>
        </p:xfrm>
        <a:graphic>
          <a:graphicData uri="http://schemas.openxmlformats.org/drawingml/2006/table">
            <a:tbl>
              <a:tblPr firstRow="1" bandRow="1">
                <a:tableStyleId>{5C22544A-7EE6-4342-B048-85BDC9FD1C3A}</a:tableStyleId>
              </a:tblPr>
              <a:tblGrid>
                <a:gridCol w="2720975"/>
                <a:gridCol w="2200940"/>
                <a:gridCol w="2179674"/>
                <a:gridCol w="2126512"/>
                <a:gridCol w="2005049"/>
              </a:tblGrid>
              <a:tr h="879051">
                <a:tc>
                  <a:txBody>
                    <a:bodyPr/>
                    <a:lstStyle/>
                    <a:p>
                      <a:r>
                        <a:rPr lang="de-DE" sz="1800" dirty="0" smtClean="0"/>
                        <a:t>Einstiegsalter mit </a:t>
                      </a:r>
                    </a:p>
                    <a:p>
                      <a:r>
                        <a:rPr lang="de-DE" sz="1800" dirty="0" smtClean="0"/>
                        <a:t>jeweils </a:t>
                      </a:r>
                      <a:r>
                        <a:rPr lang="de-DE" sz="1800" dirty="0" smtClean="0">
                          <a:solidFill>
                            <a:srgbClr val="C60000"/>
                          </a:solidFill>
                        </a:rPr>
                        <a:t>XXX € </a:t>
                      </a:r>
                      <a:r>
                        <a:rPr lang="de-DE" sz="1800" dirty="0" smtClean="0"/>
                        <a:t>Beitrag</a:t>
                      </a:r>
                      <a:endParaRPr lang="de-DE" sz="1800" dirty="0"/>
                    </a:p>
                  </a:txBody>
                  <a:tcPr marL="88261" marR="88261" anchor="ctr">
                    <a:solidFill>
                      <a:srgbClr val="5C87AA"/>
                    </a:solidFill>
                  </a:tcPr>
                </a:tc>
                <a:tc>
                  <a:txBody>
                    <a:bodyPr/>
                    <a:lstStyle/>
                    <a:p>
                      <a:pPr algn="ctr"/>
                      <a:r>
                        <a:rPr lang="de-DE" sz="1700" dirty="0" smtClean="0"/>
                        <a:t>Garantierente</a:t>
                      </a:r>
                      <a:endParaRPr lang="de-DE" sz="1700" dirty="0"/>
                    </a:p>
                  </a:txBody>
                  <a:tcPr marL="88261" marR="88261" anchor="ctr">
                    <a:solidFill>
                      <a:srgbClr val="5C87A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700" dirty="0" smtClean="0"/>
                        <a:t>Mögliche Rente</a:t>
                      </a:r>
                      <a:r>
                        <a:rPr lang="de-DE" sz="1700" baseline="0" dirty="0" smtClean="0"/>
                        <a:t> </a:t>
                      </a:r>
                      <a:endParaRPr lang="de-DE" sz="1700" dirty="0" smtClean="0"/>
                    </a:p>
                  </a:txBody>
                  <a:tcPr marL="88261" marR="88261" anchor="ctr">
                    <a:solidFill>
                      <a:srgbClr val="5C87A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700" dirty="0" smtClean="0"/>
                        <a:t>Garantierte Kapitalabfindung</a:t>
                      </a:r>
                    </a:p>
                  </a:txBody>
                  <a:tcPr marL="88261" marR="88261" anchor="ctr">
                    <a:solidFill>
                      <a:srgbClr val="5C87A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700" dirty="0" smtClean="0"/>
                        <a:t>Mögliche Kapitalabfindung</a:t>
                      </a:r>
                    </a:p>
                  </a:txBody>
                  <a:tcPr marL="88261" marR="88261" anchor="ctr">
                    <a:solidFill>
                      <a:srgbClr val="5C87AA"/>
                    </a:solidFill>
                  </a:tcPr>
                </a:tc>
              </a:tr>
              <a:tr h="544190">
                <a:tc>
                  <a:txBody>
                    <a:bodyPr/>
                    <a:lstStyle/>
                    <a:p>
                      <a:pPr algn="ctr"/>
                      <a:r>
                        <a:rPr lang="de-DE" sz="2000" dirty="0" smtClean="0">
                          <a:solidFill>
                            <a:srgbClr val="1D2D4B"/>
                          </a:solidFill>
                        </a:rPr>
                        <a:t>25</a:t>
                      </a:r>
                    </a:p>
                  </a:txBody>
                  <a:tcPr marL="88261" marR="88261" anchor="ctr"/>
                </a:tc>
                <a:tc>
                  <a:txBody>
                    <a:bodyPr/>
                    <a:lstStyle/>
                    <a:p>
                      <a:pPr algn="ctr"/>
                      <a:endParaRPr lang="de-DE" dirty="0">
                        <a:solidFill>
                          <a:srgbClr val="1D2D4B"/>
                        </a:solidFill>
                      </a:endParaRPr>
                    </a:p>
                  </a:txBody>
                  <a:tcPr marL="88261" marR="88261" anchor="ctr"/>
                </a:tc>
                <a:tc>
                  <a:txBody>
                    <a:bodyPr/>
                    <a:lstStyle/>
                    <a:p>
                      <a:pPr algn="ctr"/>
                      <a:endParaRPr lang="de-DE" dirty="0">
                        <a:solidFill>
                          <a:srgbClr val="1D2D4B"/>
                        </a:solidFill>
                      </a:endParaRPr>
                    </a:p>
                  </a:txBody>
                  <a:tcPr marL="88261" marR="88261" anchor="ctr"/>
                </a:tc>
                <a:tc>
                  <a:txBody>
                    <a:bodyPr/>
                    <a:lstStyle/>
                    <a:p>
                      <a:pPr algn="ctr"/>
                      <a:endParaRPr lang="de-DE" dirty="0">
                        <a:solidFill>
                          <a:srgbClr val="1D2D4B"/>
                        </a:solidFill>
                      </a:endParaRPr>
                    </a:p>
                  </a:txBody>
                  <a:tcPr marL="88261" marR="88261" anchor="ctr"/>
                </a:tc>
                <a:tc>
                  <a:txBody>
                    <a:bodyPr/>
                    <a:lstStyle/>
                    <a:p>
                      <a:pPr algn="ctr"/>
                      <a:endParaRPr lang="de-DE" dirty="0">
                        <a:solidFill>
                          <a:srgbClr val="1D2D4B"/>
                        </a:solidFill>
                      </a:endParaRPr>
                    </a:p>
                  </a:txBody>
                  <a:tcPr marL="88261" marR="88261" anchor="ctr"/>
                </a:tc>
              </a:tr>
              <a:tr h="544190">
                <a:tc>
                  <a:txBody>
                    <a:bodyPr/>
                    <a:lstStyle/>
                    <a:p>
                      <a:pPr algn="ctr"/>
                      <a:r>
                        <a:rPr lang="de-DE" sz="2000" dirty="0" smtClean="0">
                          <a:solidFill>
                            <a:srgbClr val="1D2D4B"/>
                          </a:solidFill>
                        </a:rPr>
                        <a:t>30</a:t>
                      </a:r>
                    </a:p>
                  </a:txBody>
                  <a:tcPr marL="88261" marR="88261" anchor="ctr"/>
                </a:tc>
                <a:tc>
                  <a:txBody>
                    <a:bodyPr/>
                    <a:lstStyle/>
                    <a:p>
                      <a:pPr algn="ctr"/>
                      <a:endParaRPr lang="de-DE" dirty="0">
                        <a:solidFill>
                          <a:srgbClr val="1D2D4B"/>
                        </a:solidFill>
                      </a:endParaRPr>
                    </a:p>
                  </a:txBody>
                  <a:tcPr marL="88261" marR="88261" anchor="ctr"/>
                </a:tc>
                <a:tc>
                  <a:txBody>
                    <a:bodyPr/>
                    <a:lstStyle/>
                    <a:p>
                      <a:pPr algn="ctr"/>
                      <a:endParaRPr lang="de-DE" dirty="0">
                        <a:solidFill>
                          <a:srgbClr val="1D2D4B"/>
                        </a:solidFill>
                      </a:endParaRPr>
                    </a:p>
                  </a:txBody>
                  <a:tcPr marL="88261" marR="88261" anchor="ctr"/>
                </a:tc>
                <a:tc>
                  <a:txBody>
                    <a:bodyPr/>
                    <a:lstStyle/>
                    <a:p>
                      <a:pPr algn="ctr"/>
                      <a:endParaRPr lang="de-DE" dirty="0">
                        <a:solidFill>
                          <a:srgbClr val="1D2D4B"/>
                        </a:solidFill>
                      </a:endParaRPr>
                    </a:p>
                  </a:txBody>
                  <a:tcPr marL="88261" marR="88261" anchor="ctr"/>
                </a:tc>
                <a:tc>
                  <a:txBody>
                    <a:bodyPr/>
                    <a:lstStyle/>
                    <a:p>
                      <a:pPr algn="ctr"/>
                      <a:endParaRPr lang="de-DE" dirty="0">
                        <a:solidFill>
                          <a:srgbClr val="1D2D4B"/>
                        </a:solidFill>
                      </a:endParaRPr>
                    </a:p>
                  </a:txBody>
                  <a:tcPr marL="88261" marR="88261" anchor="ctr"/>
                </a:tc>
              </a:tr>
              <a:tr h="544190">
                <a:tc>
                  <a:txBody>
                    <a:bodyPr/>
                    <a:lstStyle/>
                    <a:p>
                      <a:pPr algn="ctr"/>
                      <a:r>
                        <a:rPr lang="de-DE" sz="2000" dirty="0" smtClean="0">
                          <a:solidFill>
                            <a:srgbClr val="1D2D4B"/>
                          </a:solidFill>
                        </a:rPr>
                        <a:t>35</a:t>
                      </a:r>
                    </a:p>
                  </a:txBody>
                  <a:tcPr marL="88261" marR="88261" anchor="ctr"/>
                </a:tc>
                <a:tc>
                  <a:txBody>
                    <a:bodyPr/>
                    <a:lstStyle/>
                    <a:p>
                      <a:pPr algn="ctr"/>
                      <a:endParaRPr lang="de-DE" dirty="0">
                        <a:solidFill>
                          <a:srgbClr val="1D2D4B"/>
                        </a:solidFill>
                      </a:endParaRPr>
                    </a:p>
                  </a:txBody>
                  <a:tcPr marL="88261" marR="88261" anchor="ctr"/>
                </a:tc>
                <a:tc>
                  <a:txBody>
                    <a:bodyPr/>
                    <a:lstStyle/>
                    <a:p>
                      <a:pPr algn="ctr"/>
                      <a:endParaRPr lang="de-DE" dirty="0">
                        <a:solidFill>
                          <a:srgbClr val="1D2D4B"/>
                        </a:solidFill>
                      </a:endParaRPr>
                    </a:p>
                  </a:txBody>
                  <a:tcPr marL="88261" marR="88261" anchor="ctr"/>
                </a:tc>
                <a:tc>
                  <a:txBody>
                    <a:bodyPr/>
                    <a:lstStyle/>
                    <a:p>
                      <a:pPr algn="ctr"/>
                      <a:endParaRPr lang="de-DE" dirty="0">
                        <a:solidFill>
                          <a:srgbClr val="1D2D4B"/>
                        </a:solidFill>
                      </a:endParaRPr>
                    </a:p>
                  </a:txBody>
                  <a:tcPr marL="88261" marR="88261" anchor="ctr"/>
                </a:tc>
                <a:tc>
                  <a:txBody>
                    <a:bodyPr/>
                    <a:lstStyle/>
                    <a:p>
                      <a:pPr algn="ctr"/>
                      <a:endParaRPr lang="de-DE" dirty="0">
                        <a:solidFill>
                          <a:srgbClr val="1D2D4B"/>
                        </a:solidFill>
                      </a:endParaRPr>
                    </a:p>
                  </a:txBody>
                  <a:tcPr marL="88261" marR="88261" anchor="ctr"/>
                </a:tc>
              </a:tr>
              <a:tr h="544190">
                <a:tc>
                  <a:txBody>
                    <a:bodyPr/>
                    <a:lstStyle/>
                    <a:p>
                      <a:pPr algn="ctr"/>
                      <a:r>
                        <a:rPr lang="de-DE" sz="2000" dirty="0" smtClean="0">
                          <a:solidFill>
                            <a:srgbClr val="1D2D4B"/>
                          </a:solidFill>
                        </a:rPr>
                        <a:t>45</a:t>
                      </a:r>
                    </a:p>
                  </a:txBody>
                  <a:tcPr marL="88261" marR="88261" anchor="ctr"/>
                </a:tc>
                <a:tc>
                  <a:txBody>
                    <a:bodyPr/>
                    <a:lstStyle/>
                    <a:p>
                      <a:pPr algn="ctr"/>
                      <a:endParaRPr lang="de-DE" dirty="0">
                        <a:solidFill>
                          <a:srgbClr val="1D2D4B"/>
                        </a:solidFill>
                      </a:endParaRPr>
                    </a:p>
                  </a:txBody>
                  <a:tcPr marL="88261" marR="88261" anchor="ctr"/>
                </a:tc>
                <a:tc>
                  <a:txBody>
                    <a:bodyPr/>
                    <a:lstStyle/>
                    <a:p>
                      <a:pPr algn="ctr"/>
                      <a:endParaRPr lang="de-DE" dirty="0">
                        <a:solidFill>
                          <a:srgbClr val="1D2D4B"/>
                        </a:solidFill>
                      </a:endParaRPr>
                    </a:p>
                  </a:txBody>
                  <a:tcPr marL="88261" marR="88261" anchor="ctr"/>
                </a:tc>
                <a:tc>
                  <a:txBody>
                    <a:bodyPr/>
                    <a:lstStyle/>
                    <a:p>
                      <a:pPr algn="ctr"/>
                      <a:endParaRPr lang="de-DE" dirty="0">
                        <a:solidFill>
                          <a:srgbClr val="1D2D4B"/>
                        </a:solidFill>
                      </a:endParaRPr>
                    </a:p>
                  </a:txBody>
                  <a:tcPr marL="88261" marR="88261" anchor="ctr"/>
                </a:tc>
                <a:tc>
                  <a:txBody>
                    <a:bodyPr/>
                    <a:lstStyle/>
                    <a:p>
                      <a:pPr algn="ctr"/>
                      <a:endParaRPr lang="de-DE" dirty="0">
                        <a:solidFill>
                          <a:srgbClr val="1D2D4B"/>
                        </a:solidFill>
                      </a:endParaRPr>
                    </a:p>
                  </a:txBody>
                  <a:tcPr marL="88261" marR="88261" anchor="ctr"/>
                </a:tc>
              </a:tr>
              <a:tr h="544190">
                <a:tc>
                  <a:txBody>
                    <a:bodyPr/>
                    <a:lstStyle/>
                    <a:p>
                      <a:pPr algn="ctr"/>
                      <a:r>
                        <a:rPr lang="de-DE" sz="2000" dirty="0" smtClean="0">
                          <a:solidFill>
                            <a:srgbClr val="1D2D4B"/>
                          </a:solidFill>
                        </a:rPr>
                        <a:t>55</a:t>
                      </a:r>
                    </a:p>
                  </a:txBody>
                  <a:tcPr marL="88261" marR="88261" anchor="ctr"/>
                </a:tc>
                <a:tc>
                  <a:txBody>
                    <a:bodyPr/>
                    <a:lstStyle/>
                    <a:p>
                      <a:pPr algn="ctr"/>
                      <a:endParaRPr lang="de-DE" dirty="0">
                        <a:solidFill>
                          <a:srgbClr val="1D2D4B"/>
                        </a:solidFill>
                      </a:endParaRPr>
                    </a:p>
                  </a:txBody>
                  <a:tcPr marL="88261" marR="88261" anchor="ctr"/>
                </a:tc>
                <a:tc>
                  <a:txBody>
                    <a:bodyPr/>
                    <a:lstStyle/>
                    <a:p>
                      <a:pPr algn="ctr"/>
                      <a:endParaRPr lang="de-DE" dirty="0">
                        <a:solidFill>
                          <a:srgbClr val="1D2D4B"/>
                        </a:solidFill>
                      </a:endParaRPr>
                    </a:p>
                  </a:txBody>
                  <a:tcPr marL="88261" marR="88261" anchor="ctr"/>
                </a:tc>
                <a:tc>
                  <a:txBody>
                    <a:bodyPr/>
                    <a:lstStyle/>
                    <a:p>
                      <a:pPr algn="ctr"/>
                      <a:endParaRPr lang="de-DE" dirty="0">
                        <a:solidFill>
                          <a:srgbClr val="1D2D4B"/>
                        </a:solidFill>
                      </a:endParaRPr>
                    </a:p>
                  </a:txBody>
                  <a:tcPr marL="88261" marR="88261" anchor="ctr"/>
                </a:tc>
                <a:tc>
                  <a:txBody>
                    <a:bodyPr/>
                    <a:lstStyle/>
                    <a:p>
                      <a:pPr algn="ctr"/>
                      <a:endParaRPr lang="de-DE" dirty="0">
                        <a:solidFill>
                          <a:srgbClr val="1D2D4B"/>
                        </a:solidFill>
                      </a:endParaRPr>
                    </a:p>
                  </a:txBody>
                  <a:tcPr marL="88261" marR="88261" anchor="ctr"/>
                </a:tc>
              </a:tr>
            </a:tbl>
          </a:graphicData>
        </a:graphic>
      </p:graphicFrame>
      <p:sp>
        <p:nvSpPr>
          <p:cNvPr id="2" name="Foliennummernplatzhalter 1"/>
          <p:cNvSpPr>
            <a:spLocks noGrp="1"/>
          </p:cNvSpPr>
          <p:nvPr>
            <p:ph type="sldNum" sz="quarter" idx="4"/>
          </p:nvPr>
        </p:nvSpPr>
        <p:spPr/>
        <p:txBody>
          <a:bodyPr/>
          <a:lstStyle/>
          <a:p>
            <a:fld id="{EA952CFE-AF4B-4BE9-B2E2-E1420D3F9B32}" type="slidenum">
              <a:rPr lang="de-DE" smtClean="0"/>
              <a:pPr/>
              <a:t>82</a:t>
            </a:fld>
            <a:endParaRPr lang="de-DE" dirty="0"/>
          </a:p>
        </p:txBody>
      </p:sp>
      <p:sp>
        <p:nvSpPr>
          <p:cNvPr id="6" name="Titel 5"/>
          <p:cNvSpPr>
            <a:spLocks noGrp="1"/>
          </p:cNvSpPr>
          <p:nvPr>
            <p:ph type="title"/>
          </p:nvPr>
        </p:nvSpPr>
        <p:spPr/>
        <p:txBody>
          <a:bodyPr/>
          <a:lstStyle/>
          <a:p>
            <a:r>
              <a:rPr lang="de-DE" dirty="0" smtClean="0"/>
              <a:t>LEISTUNGSBEISPIEL: DYNAMISCHES MODELL</a:t>
            </a:r>
            <a:endParaRPr lang="de-DE" dirty="0"/>
          </a:p>
        </p:txBody>
      </p:sp>
      <p:sp>
        <p:nvSpPr>
          <p:cNvPr id="7" name="Textfeld 6"/>
          <p:cNvSpPr txBox="1"/>
          <p:nvPr/>
        </p:nvSpPr>
        <p:spPr>
          <a:xfrm>
            <a:off x="3290571" y="5692250"/>
            <a:ext cx="5806398" cy="461665"/>
          </a:xfrm>
          <a:prstGeom prst="rect">
            <a:avLst/>
          </a:prstGeom>
          <a:noFill/>
        </p:spPr>
        <p:txBody>
          <a:bodyPr wrap="none" rtlCol="0">
            <a:spAutoFit/>
          </a:bodyPr>
          <a:lstStyle/>
          <a:p>
            <a:r>
              <a:rPr lang="de-DE" sz="2400" b="1" dirty="0">
                <a:solidFill>
                  <a:srgbClr val="137C9B"/>
                </a:solidFill>
              </a:rPr>
              <a:t>Ihr </a:t>
            </a:r>
            <a:r>
              <a:rPr lang="de-DE" sz="2400" b="1" dirty="0" smtClean="0">
                <a:solidFill>
                  <a:srgbClr val="137C9B"/>
                </a:solidFill>
              </a:rPr>
              <a:t>Nettoaufwand </a:t>
            </a:r>
            <a:r>
              <a:rPr lang="de-DE" sz="2400" b="1" dirty="0" smtClean="0">
                <a:solidFill>
                  <a:srgbClr val="C60000"/>
                </a:solidFill>
              </a:rPr>
              <a:t>XXX,XX </a:t>
            </a:r>
            <a:r>
              <a:rPr lang="de-DE" sz="2400" b="1" dirty="0">
                <a:solidFill>
                  <a:srgbClr val="C60000"/>
                </a:solidFill>
              </a:rPr>
              <a:t>€</a:t>
            </a:r>
            <a:r>
              <a:rPr lang="de-DE" sz="2400" b="1" dirty="0">
                <a:solidFill>
                  <a:srgbClr val="FF0000"/>
                </a:solidFill>
              </a:rPr>
              <a:t> </a:t>
            </a:r>
            <a:r>
              <a:rPr lang="de-DE" sz="2400" b="1" dirty="0">
                <a:solidFill>
                  <a:srgbClr val="137C9B"/>
                </a:solidFill>
              </a:rPr>
              <a:t>monatlich*</a:t>
            </a:r>
          </a:p>
        </p:txBody>
      </p:sp>
    </p:spTree>
    <p:extLst>
      <p:ext uri="{BB962C8B-B14F-4D97-AF65-F5344CB8AC3E}">
        <p14:creationId xmlns:p14="http://schemas.microsoft.com/office/powerpoint/2010/main" val="244731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rotWithShape="1">
          <a:blip r:embed="rId2" cstate="print">
            <a:extLst>
              <a:ext uri="{28A0092B-C50C-407E-A947-70E740481C1C}">
                <a14:useLocalDpi xmlns:a14="http://schemas.microsoft.com/office/drawing/2010/main" val="0"/>
              </a:ext>
            </a:extLst>
          </a:blip>
          <a:srcRect t="15929" b="17877"/>
          <a:stretch/>
        </p:blipFill>
        <p:spPr>
          <a:xfrm>
            <a:off x="0" y="1478280"/>
            <a:ext cx="12192000" cy="5379720"/>
          </a:xfrm>
          <a:prstGeom prst="rect">
            <a:avLst/>
          </a:prstGeom>
        </p:spPr>
      </p:pic>
      <p:sp>
        <p:nvSpPr>
          <p:cNvPr id="3" name="Foliennummernplatzhalter 2"/>
          <p:cNvSpPr>
            <a:spLocks noGrp="1"/>
          </p:cNvSpPr>
          <p:nvPr>
            <p:ph type="sldNum" sz="quarter" idx="4"/>
          </p:nvPr>
        </p:nvSpPr>
        <p:spPr/>
        <p:txBody>
          <a:bodyPr/>
          <a:lstStyle/>
          <a:p>
            <a:fld id="{EA952CFE-AF4B-4BE9-B2E2-E1420D3F9B32}" type="slidenum">
              <a:rPr lang="de-DE" smtClean="0"/>
              <a:pPr/>
              <a:t>83</a:t>
            </a:fld>
            <a:endParaRPr lang="de-DE" dirty="0"/>
          </a:p>
        </p:txBody>
      </p:sp>
      <p:sp>
        <p:nvSpPr>
          <p:cNvPr id="6" name="Rechteck 5"/>
          <p:cNvSpPr/>
          <p:nvPr/>
        </p:nvSpPr>
        <p:spPr>
          <a:xfrm>
            <a:off x="426720" y="2493432"/>
            <a:ext cx="3619500" cy="935568"/>
          </a:xfrm>
          <a:prstGeom prst="rect">
            <a:avLst/>
          </a:prstGeom>
          <a:solidFill>
            <a:schemeClr val="tx2">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9" name="Rechteck 8"/>
          <p:cNvSpPr/>
          <p:nvPr/>
        </p:nvSpPr>
        <p:spPr>
          <a:xfrm>
            <a:off x="503341" y="2726573"/>
            <a:ext cx="3085679" cy="461665"/>
          </a:xfrm>
          <a:prstGeom prst="rect">
            <a:avLst/>
          </a:prstGeom>
        </p:spPr>
        <p:txBody>
          <a:bodyPr wrap="square">
            <a:spAutoFit/>
          </a:bodyPr>
          <a:lstStyle/>
          <a:p>
            <a:r>
              <a:rPr lang="de-DE" sz="2400" dirty="0" smtClean="0">
                <a:solidFill>
                  <a:schemeClr val="bg1"/>
                </a:solidFill>
              </a:rPr>
              <a:t>BRSG Update 2026</a:t>
            </a:r>
            <a:endParaRPr lang="de-DE" sz="2400" dirty="0">
              <a:solidFill>
                <a:schemeClr val="bg1"/>
              </a:solidFill>
            </a:endParaRPr>
          </a:p>
        </p:txBody>
      </p:sp>
    </p:spTree>
    <p:extLst>
      <p:ext uri="{BB962C8B-B14F-4D97-AF65-F5344CB8AC3E}">
        <p14:creationId xmlns:p14="http://schemas.microsoft.com/office/powerpoint/2010/main" val="1376942502"/>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84</a:t>
            </a:fld>
            <a:endParaRPr lang="de-DE" dirty="0"/>
          </a:p>
        </p:txBody>
      </p:sp>
      <p:sp>
        <p:nvSpPr>
          <p:cNvPr id="9" name="Textplatzhalter 8"/>
          <p:cNvSpPr>
            <a:spLocks noGrp="1"/>
          </p:cNvSpPr>
          <p:nvPr>
            <p:ph type="body" sz="quarter" idx="10"/>
          </p:nvPr>
        </p:nvSpPr>
        <p:spPr>
          <a:xfrm>
            <a:off x="2958494" y="1695766"/>
            <a:ext cx="11347991" cy="395680"/>
          </a:xfrm>
        </p:spPr>
        <p:txBody>
          <a:bodyPr/>
          <a:lstStyle/>
          <a:p>
            <a:r>
              <a:rPr lang="de-DE" dirty="0" smtClean="0"/>
              <a:t>Die wichtigsten Änderungen im Überblick:</a:t>
            </a:r>
            <a:endParaRPr lang="de-DE" dirty="0"/>
          </a:p>
        </p:txBody>
      </p:sp>
      <p:sp>
        <p:nvSpPr>
          <p:cNvPr id="4" name="Titel 3"/>
          <p:cNvSpPr>
            <a:spLocks noGrp="1"/>
          </p:cNvSpPr>
          <p:nvPr>
            <p:ph type="title"/>
          </p:nvPr>
        </p:nvSpPr>
        <p:spPr/>
        <p:txBody>
          <a:bodyPr/>
          <a:lstStyle/>
          <a:p>
            <a:r>
              <a:rPr lang="de-DE" dirty="0"/>
              <a:t>BRSG Kurzpräsentation</a:t>
            </a:r>
          </a:p>
        </p:txBody>
      </p:sp>
      <p:pic>
        <p:nvPicPr>
          <p:cNvPr id="7" name="Grafik 6"/>
          <p:cNvPicPr>
            <a:picLocks noChangeAspect="1"/>
          </p:cNvPicPr>
          <p:nvPr/>
        </p:nvPicPr>
        <p:blipFill rotWithShape="1">
          <a:blip r:embed="rId2"/>
          <a:srcRect t="9275"/>
          <a:stretch/>
        </p:blipFill>
        <p:spPr>
          <a:xfrm>
            <a:off x="1817377" y="2210986"/>
            <a:ext cx="8634603" cy="4449749"/>
          </a:xfrm>
          <a:prstGeom prst="rect">
            <a:avLst/>
          </a:prstGeom>
        </p:spPr>
      </p:pic>
      <p:sp>
        <p:nvSpPr>
          <p:cNvPr id="3" name="Textfeld 2"/>
          <p:cNvSpPr txBox="1"/>
          <p:nvPr/>
        </p:nvSpPr>
        <p:spPr>
          <a:xfrm>
            <a:off x="364220" y="4133461"/>
            <a:ext cx="1453157" cy="369332"/>
          </a:xfrm>
          <a:prstGeom prst="rect">
            <a:avLst/>
          </a:prstGeom>
          <a:noFill/>
        </p:spPr>
        <p:txBody>
          <a:bodyPr wrap="square" rtlCol="0">
            <a:spAutoFit/>
          </a:bodyPr>
          <a:lstStyle/>
          <a:p>
            <a:pPr algn="ctr"/>
            <a:r>
              <a:rPr lang="de-DE" b="1" dirty="0" smtClean="0">
                <a:solidFill>
                  <a:srgbClr val="FF0000"/>
                </a:solidFill>
              </a:rPr>
              <a:t>§100 EStG</a:t>
            </a:r>
            <a:endParaRPr lang="de-DE" b="1" dirty="0">
              <a:solidFill>
                <a:srgbClr val="FF0000"/>
              </a:solidFill>
            </a:endParaRPr>
          </a:p>
        </p:txBody>
      </p:sp>
    </p:spTree>
    <p:extLst>
      <p:ext uri="{BB962C8B-B14F-4D97-AF65-F5344CB8AC3E}">
        <p14:creationId xmlns:p14="http://schemas.microsoft.com/office/powerpoint/2010/main" val="2657454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85</a:t>
            </a:fld>
            <a:endParaRPr lang="de-DE"/>
          </a:p>
        </p:txBody>
      </p:sp>
      <p:sp>
        <p:nvSpPr>
          <p:cNvPr id="4" name="Textplatzhalter 3"/>
          <p:cNvSpPr>
            <a:spLocks noGrp="1"/>
          </p:cNvSpPr>
          <p:nvPr>
            <p:ph type="body" sz="half" idx="2"/>
          </p:nvPr>
        </p:nvSpPr>
        <p:spPr>
          <a:xfrm>
            <a:off x="364220" y="1848976"/>
            <a:ext cx="11343218" cy="4349969"/>
          </a:xfrm>
        </p:spPr>
        <p:txBody>
          <a:bodyPr/>
          <a:lstStyle/>
          <a:p>
            <a:pPr marL="342900" indent="-342900">
              <a:buFont typeface="Arial" panose="020B0604020202020204" pitchFamily="34" charset="0"/>
              <a:buChar char="•"/>
            </a:pPr>
            <a:r>
              <a:rPr lang="de-DE" dirty="0" smtClean="0"/>
              <a:t>Nur </a:t>
            </a:r>
            <a:r>
              <a:rPr lang="de-DE" dirty="0"/>
              <a:t>arbeitgeberfinanzierte Beiträge</a:t>
            </a:r>
          </a:p>
          <a:p>
            <a:pPr marL="342900" indent="-342900">
              <a:buFont typeface="Arial" panose="020B0604020202020204" pitchFamily="34" charset="0"/>
              <a:buChar char="•"/>
            </a:pPr>
            <a:r>
              <a:rPr lang="de-DE" dirty="0" smtClean="0"/>
              <a:t>Freiwillige </a:t>
            </a:r>
            <a:r>
              <a:rPr lang="de-DE" dirty="0"/>
              <a:t>Entscheidung des Arbeitgebers</a:t>
            </a:r>
          </a:p>
          <a:p>
            <a:pPr marL="342900" indent="-342900">
              <a:buFont typeface="Arial" panose="020B0604020202020204" pitchFamily="34" charset="0"/>
              <a:buChar char="•"/>
            </a:pPr>
            <a:r>
              <a:rPr lang="de-DE" dirty="0" smtClean="0"/>
              <a:t>Mindestbeitrag </a:t>
            </a:r>
            <a:r>
              <a:rPr lang="de-DE" dirty="0"/>
              <a:t>240 € p.a. und Maximalbeitrag </a:t>
            </a:r>
            <a:r>
              <a:rPr lang="de-DE" b="1" dirty="0" smtClean="0">
                <a:solidFill>
                  <a:srgbClr val="FF0000"/>
                </a:solidFill>
              </a:rPr>
              <a:t>1.200 </a:t>
            </a:r>
            <a:r>
              <a:rPr lang="de-DE" b="1" dirty="0">
                <a:solidFill>
                  <a:srgbClr val="FF0000"/>
                </a:solidFill>
              </a:rPr>
              <a:t>€ p.a.</a:t>
            </a:r>
          </a:p>
          <a:p>
            <a:pPr marL="342900" indent="-342900">
              <a:buFont typeface="Arial" panose="020B0604020202020204" pitchFamily="34" charset="0"/>
              <a:buChar char="•"/>
            </a:pPr>
            <a:r>
              <a:rPr lang="de-DE" dirty="0" smtClean="0"/>
              <a:t>Einkommensgrenze </a:t>
            </a:r>
            <a:r>
              <a:rPr lang="de-DE" dirty="0"/>
              <a:t>2.575 € p.m</a:t>
            </a:r>
            <a:r>
              <a:rPr lang="de-DE" dirty="0" smtClean="0"/>
              <a:t>. | </a:t>
            </a:r>
            <a:r>
              <a:rPr lang="de-DE" b="1" dirty="0" smtClean="0">
                <a:solidFill>
                  <a:srgbClr val="FF0000"/>
                </a:solidFill>
              </a:rPr>
              <a:t>Dynamisch 3% der BBG</a:t>
            </a:r>
            <a:endParaRPr lang="de-DE" b="1" dirty="0">
              <a:solidFill>
                <a:srgbClr val="FF0000"/>
              </a:solidFill>
            </a:endParaRPr>
          </a:p>
          <a:p>
            <a:pPr marL="342900" indent="-342900">
              <a:buFont typeface="Arial" panose="020B0604020202020204" pitchFamily="34" charset="0"/>
              <a:buChar char="•"/>
            </a:pPr>
            <a:r>
              <a:rPr lang="de-DE" dirty="0" smtClean="0"/>
              <a:t>1</a:t>
            </a:r>
            <a:r>
              <a:rPr lang="de-DE" dirty="0"/>
              <a:t>. Dienstverhältnis</a:t>
            </a:r>
          </a:p>
          <a:p>
            <a:pPr marL="342900" indent="-342900">
              <a:buFont typeface="Arial" panose="020B0604020202020204" pitchFamily="34" charset="0"/>
              <a:buChar char="•"/>
            </a:pPr>
            <a:r>
              <a:rPr lang="de-DE" dirty="0" err="1" smtClean="0"/>
              <a:t>Ungezillmerte</a:t>
            </a:r>
            <a:r>
              <a:rPr lang="de-DE" dirty="0" smtClean="0"/>
              <a:t> </a:t>
            </a:r>
            <a:r>
              <a:rPr lang="de-DE" dirty="0"/>
              <a:t>Beiträge</a:t>
            </a:r>
          </a:p>
          <a:p>
            <a:pPr marL="342900" indent="-342900">
              <a:buFont typeface="Arial" panose="020B0604020202020204" pitchFamily="34" charset="0"/>
              <a:buChar char="•"/>
            </a:pPr>
            <a:r>
              <a:rPr lang="de-DE" dirty="0" smtClean="0"/>
              <a:t>Direktversicherung</a:t>
            </a:r>
            <a:r>
              <a:rPr lang="de-DE" dirty="0"/>
              <a:t>, Pensionskasse, Pensionsfonds</a:t>
            </a:r>
          </a:p>
          <a:p>
            <a:pPr marL="342900" indent="-342900">
              <a:buFont typeface="Arial" panose="020B0604020202020204" pitchFamily="34" charset="0"/>
              <a:buChar char="•"/>
            </a:pPr>
            <a:r>
              <a:rPr lang="de-DE" dirty="0" smtClean="0"/>
              <a:t>Förderung </a:t>
            </a:r>
            <a:r>
              <a:rPr lang="de-DE" dirty="0"/>
              <a:t>30% Rückerstattung der Beiträge über die Lohnsteuer</a:t>
            </a:r>
          </a:p>
        </p:txBody>
      </p:sp>
      <p:sp>
        <p:nvSpPr>
          <p:cNvPr id="5" name="Titel 4"/>
          <p:cNvSpPr>
            <a:spLocks noGrp="1"/>
          </p:cNvSpPr>
          <p:nvPr>
            <p:ph type="title"/>
          </p:nvPr>
        </p:nvSpPr>
        <p:spPr/>
        <p:txBody>
          <a:bodyPr/>
          <a:lstStyle/>
          <a:p>
            <a:r>
              <a:rPr lang="de-DE" dirty="0"/>
              <a:t>Förderbetrag nach § 100 </a:t>
            </a:r>
            <a:r>
              <a:rPr lang="de-DE" dirty="0" smtClean="0"/>
              <a:t>EStG | </a:t>
            </a:r>
            <a:r>
              <a:rPr lang="de-DE" b="1" dirty="0" smtClean="0">
                <a:solidFill>
                  <a:srgbClr val="FF0000"/>
                </a:solidFill>
              </a:rPr>
              <a:t>ab 01.2027</a:t>
            </a:r>
            <a:endParaRPr lang="de-DE" b="1" dirty="0">
              <a:solidFill>
                <a:srgbClr val="FF0000"/>
              </a:solidFill>
            </a:endParaRPr>
          </a:p>
        </p:txBody>
      </p:sp>
    </p:spTree>
    <p:extLst>
      <p:ext uri="{BB962C8B-B14F-4D97-AF65-F5344CB8AC3E}">
        <p14:creationId xmlns:p14="http://schemas.microsoft.com/office/powerpoint/2010/main" val="429261090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86</a:t>
            </a:fld>
            <a:endParaRPr lang="de-DE"/>
          </a:p>
        </p:txBody>
      </p:sp>
      <p:sp>
        <p:nvSpPr>
          <p:cNvPr id="5" name="Titel 4"/>
          <p:cNvSpPr>
            <a:spLocks noGrp="1"/>
          </p:cNvSpPr>
          <p:nvPr>
            <p:ph type="title"/>
          </p:nvPr>
        </p:nvSpPr>
        <p:spPr/>
        <p:txBody>
          <a:bodyPr/>
          <a:lstStyle/>
          <a:p>
            <a:r>
              <a:rPr lang="de-DE" dirty="0"/>
              <a:t>Förderbetrag nach § 100 EStG</a:t>
            </a:r>
          </a:p>
        </p:txBody>
      </p:sp>
      <p:graphicFrame>
        <p:nvGraphicFramePr>
          <p:cNvPr id="3" name="Tabelle 2"/>
          <p:cNvGraphicFramePr>
            <a:graphicFrameLocks noGrp="1"/>
          </p:cNvGraphicFramePr>
          <p:nvPr>
            <p:extLst/>
          </p:nvPr>
        </p:nvGraphicFramePr>
        <p:xfrm>
          <a:off x="479426" y="2144955"/>
          <a:ext cx="11233149" cy="4452697"/>
        </p:xfrm>
        <a:graphic>
          <a:graphicData uri="http://schemas.openxmlformats.org/drawingml/2006/table">
            <a:tbl>
              <a:tblPr firstRow="1" bandRow="1">
                <a:tableStyleId>{00A15C55-8517-42AA-B614-E9B94910E393}</a:tableStyleId>
              </a:tblPr>
              <a:tblGrid>
                <a:gridCol w="3380381"/>
                <a:gridCol w="3797385"/>
                <a:gridCol w="4055383"/>
              </a:tblGrid>
              <a:tr h="639243">
                <a:tc>
                  <a:txBody>
                    <a:bodyPr/>
                    <a:lstStyle/>
                    <a:p>
                      <a:endParaRPr lang="de-DE" sz="1500" dirty="0"/>
                    </a:p>
                  </a:txBody>
                  <a:tcPr>
                    <a:solidFill>
                      <a:srgbClr val="1D2D4B"/>
                    </a:solidFill>
                  </a:tcPr>
                </a:tc>
                <a:tc>
                  <a:txBody>
                    <a:bodyPr/>
                    <a:lstStyle/>
                    <a:p>
                      <a:r>
                        <a:rPr lang="de-DE" sz="1500" b="0" u="sng" dirty="0" smtClean="0"/>
                        <a:t>Kein</a:t>
                      </a:r>
                      <a:r>
                        <a:rPr lang="de-DE" sz="1500" b="0" dirty="0" smtClean="0"/>
                        <a:t> Beschäftigte/r</a:t>
                      </a:r>
                      <a:r>
                        <a:rPr lang="de-DE" sz="1500" b="0" baseline="0" dirty="0" smtClean="0"/>
                        <a:t> mit einem </a:t>
                      </a:r>
                    </a:p>
                    <a:p>
                      <a:r>
                        <a:rPr lang="de-DE" sz="1500" b="0" baseline="0" dirty="0" smtClean="0"/>
                        <a:t>Monatseinkommen bis 2.575 €</a:t>
                      </a:r>
                      <a:endParaRPr lang="de-DE" sz="1500" b="0" dirty="0"/>
                    </a:p>
                  </a:txBody>
                  <a:tcPr anchor="ctr">
                    <a:solidFill>
                      <a:srgbClr val="1D2D4B"/>
                    </a:solidFill>
                  </a:tcPr>
                </a:tc>
                <a:tc>
                  <a:txBody>
                    <a:bodyPr/>
                    <a:lstStyle/>
                    <a:p>
                      <a:r>
                        <a:rPr lang="de-DE" sz="1500" b="0" dirty="0" smtClean="0"/>
                        <a:t>Beschäftigte/r mit einem </a:t>
                      </a:r>
                    </a:p>
                    <a:p>
                      <a:r>
                        <a:rPr lang="de-DE" sz="1500" b="0" dirty="0" smtClean="0"/>
                        <a:t>Monatseinkommen bis 2.575 €</a:t>
                      </a:r>
                      <a:endParaRPr lang="de-DE" sz="1500" b="0" dirty="0"/>
                    </a:p>
                  </a:txBody>
                  <a:tcPr anchor="ctr">
                    <a:solidFill>
                      <a:srgbClr val="1D2D4B"/>
                    </a:solidFill>
                  </a:tcPr>
                </a:tc>
              </a:tr>
              <a:tr h="639243">
                <a:tc>
                  <a:txBody>
                    <a:bodyPr/>
                    <a:lstStyle/>
                    <a:p>
                      <a:pPr algn="l"/>
                      <a:r>
                        <a:rPr lang="de-DE" sz="1500" dirty="0" smtClean="0">
                          <a:solidFill>
                            <a:srgbClr val="1D2D4B"/>
                          </a:solidFill>
                        </a:rPr>
                        <a:t>Arbeitgeberbeitrag</a:t>
                      </a:r>
                      <a:endParaRPr lang="de-DE" sz="1500" dirty="0">
                        <a:solidFill>
                          <a:srgbClr val="1D2D4B"/>
                        </a:solidFill>
                      </a:endParaRPr>
                    </a:p>
                  </a:txBody>
                  <a:tcPr/>
                </a:tc>
                <a:tc>
                  <a:txBody>
                    <a:bodyPr/>
                    <a:lstStyle/>
                    <a:p>
                      <a:pPr algn="l"/>
                      <a:r>
                        <a:rPr lang="de-DE" sz="1500" dirty="0" smtClean="0">
                          <a:solidFill>
                            <a:srgbClr val="1D2D4B"/>
                          </a:solidFill>
                        </a:rPr>
                        <a:t>960 €</a:t>
                      </a:r>
                      <a:endParaRPr lang="de-DE" sz="1500" dirty="0">
                        <a:solidFill>
                          <a:srgbClr val="1D2D4B"/>
                        </a:solidFill>
                      </a:endParaRPr>
                    </a:p>
                  </a:txBody>
                  <a:tcPr/>
                </a:tc>
                <a:tc>
                  <a:txBody>
                    <a:bodyPr/>
                    <a:lstStyle/>
                    <a:p>
                      <a:pPr algn="l"/>
                      <a:r>
                        <a:rPr lang="de-DE" sz="1500" dirty="0" smtClean="0">
                          <a:solidFill>
                            <a:srgbClr val="1D2D4B"/>
                          </a:solidFill>
                        </a:rPr>
                        <a:t>960 €</a:t>
                      </a:r>
                      <a:endParaRPr lang="de-DE" sz="1500" dirty="0">
                        <a:solidFill>
                          <a:srgbClr val="1D2D4B"/>
                        </a:solidFill>
                      </a:endParaRPr>
                    </a:p>
                  </a:txBody>
                  <a:tcPr/>
                </a:tc>
              </a:tr>
              <a:tr h="769544">
                <a:tc>
                  <a:txBody>
                    <a:bodyPr/>
                    <a:lstStyle/>
                    <a:p>
                      <a:pPr algn="l"/>
                      <a:r>
                        <a:rPr lang="de-DE" sz="1500" dirty="0" smtClean="0">
                          <a:solidFill>
                            <a:srgbClr val="1D2D4B"/>
                          </a:solidFill>
                        </a:rPr>
                        <a:t>30%ige</a:t>
                      </a:r>
                      <a:r>
                        <a:rPr lang="de-DE" sz="1500" baseline="0" dirty="0" smtClean="0">
                          <a:solidFill>
                            <a:srgbClr val="1D2D4B"/>
                          </a:solidFill>
                        </a:rPr>
                        <a:t> Förderung nach § 100 EStG</a:t>
                      </a:r>
                      <a:endParaRPr lang="de-DE" sz="1500" dirty="0">
                        <a:solidFill>
                          <a:srgbClr val="1D2D4B"/>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dirty="0" smtClean="0">
                          <a:solidFill>
                            <a:srgbClr val="1D2D4B"/>
                          </a:solidFill>
                        </a:rPr>
                        <a:t>0 €</a:t>
                      </a:r>
                      <a:endParaRPr lang="de-DE" sz="1500" dirty="0">
                        <a:solidFill>
                          <a:srgbClr val="1D2D4B"/>
                        </a:solidFill>
                      </a:endParaRPr>
                    </a:p>
                  </a:txBody>
                  <a:tcPr/>
                </a:tc>
                <a:tc>
                  <a:txBody>
                    <a:bodyPr/>
                    <a:lstStyle/>
                    <a:p>
                      <a:pPr algn="l"/>
                      <a:r>
                        <a:rPr lang="de-DE" sz="1500" dirty="0" smtClean="0">
                          <a:solidFill>
                            <a:srgbClr val="1D2D4B"/>
                          </a:solidFill>
                        </a:rPr>
                        <a:t>288 €</a:t>
                      </a:r>
                    </a:p>
                    <a:p>
                      <a:pPr algn="l"/>
                      <a:r>
                        <a:rPr lang="de-DE" sz="1500" dirty="0" smtClean="0">
                          <a:solidFill>
                            <a:srgbClr val="1D2D4B"/>
                          </a:solidFill>
                        </a:rPr>
                        <a:t>Der</a:t>
                      </a:r>
                      <a:r>
                        <a:rPr lang="de-DE" sz="1500" baseline="0" dirty="0" smtClean="0">
                          <a:solidFill>
                            <a:srgbClr val="1D2D4B"/>
                          </a:solidFill>
                        </a:rPr>
                        <a:t> </a:t>
                      </a:r>
                      <a:r>
                        <a:rPr lang="de-DE" sz="1500" baseline="0" dirty="0" err="1" smtClean="0">
                          <a:solidFill>
                            <a:srgbClr val="1D2D4B"/>
                          </a:solidFill>
                        </a:rPr>
                        <a:t>bAV</a:t>
                      </a:r>
                      <a:r>
                        <a:rPr lang="de-DE" sz="1500" baseline="0" dirty="0" smtClean="0">
                          <a:solidFill>
                            <a:srgbClr val="1D2D4B"/>
                          </a:solidFill>
                        </a:rPr>
                        <a:t>-Förderbetrag ist Betriebseinnahme</a:t>
                      </a:r>
                      <a:endParaRPr lang="de-DE" sz="1500" dirty="0">
                        <a:solidFill>
                          <a:srgbClr val="1D2D4B"/>
                        </a:solidFill>
                      </a:endParaRPr>
                    </a:p>
                  </a:txBody>
                  <a:tcPr/>
                </a:tc>
              </a:tr>
              <a:tr h="995880">
                <a:tc>
                  <a:txBody>
                    <a:bodyPr/>
                    <a:lstStyle/>
                    <a:p>
                      <a:pPr algn="l"/>
                      <a:r>
                        <a:rPr lang="de-DE" sz="1500" dirty="0" smtClean="0">
                          <a:solidFill>
                            <a:srgbClr val="1D2D4B"/>
                          </a:solidFill>
                        </a:rPr>
                        <a:t>Betriebsausgaben-Abzug</a:t>
                      </a:r>
                    </a:p>
                    <a:p>
                      <a:pPr algn="l"/>
                      <a:r>
                        <a:rPr lang="de-DE" sz="1500" dirty="0" smtClean="0">
                          <a:solidFill>
                            <a:srgbClr val="1D2D4B"/>
                          </a:solidFill>
                        </a:rPr>
                        <a:t>angenommener</a:t>
                      </a:r>
                      <a:r>
                        <a:rPr lang="de-DE" sz="1500" baseline="0" dirty="0" smtClean="0">
                          <a:solidFill>
                            <a:srgbClr val="1D2D4B"/>
                          </a:solidFill>
                        </a:rPr>
                        <a:t> Gesamtsteuersatz: 30,00%</a:t>
                      </a:r>
                      <a:endParaRPr lang="de-DE" sz="1500" dirty="0">
                        <a:solidFill>
                          <a:srgbClr val="1D2D4B"/>
                        </a:solidFill>
                      </a:endParaRPr>
                    </a:p>
                  </a:txBody>
                  <a:tcPr/>
                </a:tc>
                <a:tc>
                  <a:txBody>
                    <a:bodyPr/>
                    <a:lstStyle/>
                    <a:p>
                      <a:pPr algn="l"/>
                      <a:r>
                        <a:rPr lang="de-DE" sz="1500" dirty="0" smtClean="0">
                          <a:solidFill>
                            <a:srgbClr val="1D2D4B"/>
                          </a:solidFill>
                        </a:rPr>
                        <a:t>288 €</a:t>
                      </a:r>
                    </a:p>
                    <a:p>
                      <a:pPr algn="l"/>
                      <a:r>
                        <a:rPr lang="de-DE" sz="1500" dirty="0" smtClean="0">
                          <a:solidFill>
                            <a:srgbClr val="1D2D4B"/>
                          </a:solidFill>
                        </a:rPr>
                        <a:t>(Der</a:t>
                      </a:r>
                      <a:r>
                        <a:rPr lang="de-DE" sz="1500" baseline="0" dirty="0" smtClean="0">
                          <a:solidFill>
                            <a:srgbClr val="1D2D4B"/>
                          </a:solidFill>
                        </a:rPr>
                        <a:t> AG-Beitrag ist eine Betriebsausgabe und führt zu einer Steuerersparnis) </a:t>
                      </a:r>
                      <a:endParaRPr lang="de-DE" sz="1500" dirty="0">
                        <a:solidFill>
                          <a:srgbClr val="1D2D4B"/>
                        </a:solidFill>
                      </a:endParaRPr>
                    </a:p>
                  </a:txBody>
                  <a:tcPr/>
                </a:tc>
                <a:tc>
                  <a:txBody>
                    <a:bodyPr/>
                    <a:lstStyle/>
                    <a:p>
                      <a:pPr algn="l"/>
                      <a:r>
                        <a:rPr lang="de-DE" sz="1500" dirty="0" smtClean="0">
                          <a:solidFill>
                            <a:srgbClr val="1D2D4B"/>
                          </a:solidFill>
                        </a:rPr>
                        <a:t>202 €</a:t>
                      </a:r>
                    </a:p>
                    <a:p>
                      <a:pPr algn="l"/>
                      <a:r>
                        <a:rPr lang="de-DE" sz="1500" dirty="0" smtClean="0">
                          <a:solidFill>
                            <a:srgbClr val="1D2D4B"/>
                          </a:solidFill>
                        </a:rPr>
                        <a:t>Saldo</a:t>
                      </a:r>
                      <a:r>
                        <a:rPr lang="de-DE" sz="1500" baseline="0" dirty="0" smtClean="0">
                          <a:solidFill>
                            <a:srgbClr val="1D2D4B"/>
                          </a:solidFill>
                        </a:rPr>
                        <a:t> zwischen AG-Beitrag und </a:t>
                      </a:r>
                      <a:r>
                        <a:rPr lang="de-DE" sz="1500" baseline="0" dirty="0" err="1" smtClean="0">
                          <a:solidFill>
                            <a:srgbClr val="1D2D4B"/>
                          </a:solidFill>
                        </a:rPr>
                        <a:t>bAV</a:t>
                      </a:r>
                      <a:r>
                        <a:rPr lang="de-DE" sz="1500" baseline="0" dirty="0" smtClean="0">
                          <a:solidFill>
                            <a:srgbClr val="1D2D4B"/>
                          </a:solidFill>
                        </a:rPr>
                        <a:t>-Förderbetrag führt zu einer Steuerersparnis</a:t>
                      </a:r>
                      <a:endParaRPr lang="de-DE" sz="1500" dirty="0">
                        <a:solidFill>
                          <a:srgbClr val="1D2D4B"/>
                        </a:solidFill>
                      </a:endParaRPr>
                    </a:p>
                  </a:txBody>
                  <a:tcPr/>
                </a:tc>
              </a:tr>
              <a:tr h="769544">
                <a:tc>
                  <a:txBody>
                    <a:bodyPr/>
                    <a:lstStyle/>
                    <a:p>
                      <a:pPr algn="l"/>
                      <a:r>
                        <a:rPr lang="de-DE" sz="1500" dirty="0" smtClean="0">
                          <a:solidFill>
                            <a:srgbClr val="1D2D4B"/>
                          </a:solidFill>
                        </a:rPr>
                        <a:t>Tatsächlicher Aufwand</a:t>
                      </a:r>
                      <a:endParaRPr lang="de-DE" sz="1500" dirty="0">
                        <a:solidFill>
                          <a:srgbClr val="1D2D4B"/>
                        </a:solidFill>
                      </a:endParaRPr>
                    </a:p>
                  </a:txBody>
                  <a:tcPr/>
                </a:tc>
                <a:tc>
                  <a:txBody>
                    <a:bodyPr/>
                    <a:lstStyle/>
                    <a:p>
                      <a:pPr algn="l"/>
                      <a:r>
                        <a:rPr lang="de-DE" sz="1500" dirty="0" smtClean="0">
                          <a:solidFill>
                            <a:srgbClr val="1D2D4B"/>
                          </a:solidFill>
                        </a:rPr>
                        <a:t>672 €</a:t>
                      </a:r>
                    </a:p>
                    <a:p>
                      <a:pPr algn="l"/>
                      <a:r>
                        <a:rPr lang="de-DE" sz="1500" dirty="0" smtClean="0">
                          <a:solidFill>
                            <a:srgbClr val="1D2D4B"/>
                          </a:solidFill>
                        </a:rPr>
                        <a:t>(960 € - 288 €)</a:t>
                      </a:r>
                      <a:endParaRPr lang="de-DE" sz="1500" dirty="0">
                        <a:solidFill>
                          <a:srgbClr val="1D2D4B"/>
                        </a:solidFill>
                      </a:endParaRPr>
                    </a:p>
                  </a:txBody>
                  <a:tcPr/>
                </a:tc>
                <a:tc>
                  <a:txBody>
                    <a:bodyPr/>
                    <a:lstStyle/>
                    <a:p>
                      <a:pPr algn="l"/>
                      <a:r>
                        <a:rPr lang="de-DE" sz="1500" dirty="0" smtClean="0">
                          <a:solidFill>
                            <a:srgbClr val="1D2D4B"/>
                          </a:solidFill>
                        </a:rPr>
                        <a:t>470 €</a:t>
                      </a:r>
                    </a:p>
                    <a:p>
                      <a:pPr algn="l"/>
                      <a:r>
                        <a:rPr lang="de-DE" sz="1500" dirty="0" smtClean="0">
                          <a:solidFill>
                            <a:srgbClr val="1D2D4B"/>
                          </a:solidFill>
                        </a:rPr>
                        <a:t>(960 € - 288 € - 202 €)</a:t>
                      </a:r>
                      <a:endParaRPr lang="de-DE" sz="1500" dirty="0">
                        <a:solidFill>
                          <a:srgbClr val="1D2D4B"/>
                        </a:solidFill>
                      </a:endParaRPr>
                    </a:p>
                  </a:txBody>
                  <a:tcPr/>
                </a:tc>
              </a:tr>
              <a:tr h="639243">
                <a:tc>
                  <a:txBody>
                    <a:bodyPr/>
                    <a:lstStyle/>
                    <a:p>
                      <a:pPr algn="l"/>
                      <a:r>
                        <a:rPr lang="de-DE" sz="1500" dirty="0" smtClean="0">
                          <a:solidFill>
                            <a:srgbClr val="1D2D4B"/>
                          </a:solidFill>
                        </a:rPr>
                        <a:t>Staatliche Förderung</a:t>
                      </a:r>
                      <a:endParaRPr lang="de-DE" sz="1500" dirty="0">
                        <a:solidFill>
                          <a:srgbClr val="1D2D4B"/>
                        </a:solidFill>
                      </a:endParaRPr>
                    </a:p>
                  </a:txBody>
                  <a:tcPr/>
                </a:tc>
                <a:tc>
                  <a:txBody>
                    <a:bodyPr/>
                    <a:lstStyle/>
                    <a:p>
                      <a:pPr algn="l"/>
                      <a:r>
                        <a:rPr lang="de-DE" sz="1500" dirty="0" smtClean="0">
                          <a:solidFill>
                            <a:srgbClr val="1D2D4B"/>
                          </a:solidFill>
                        </a:rPr>
                        <a:t>30%</a:t>
                      </a:r>
                      <a:endParaRPr lang="de-DE" sz="1500" dirty="0">
                        <a:solidFill>
                          <a:srgbClr val="1D2D4B"/>
                        </a:solidFill>
                      </a:endParaRPr>
                    </a:p>
                  </a:txBody>
                  <a:tcPr/>
                </a:tc>
                <a:tc>
                  <a:txBody>
                    <a:bodyPr/>
                    <a:lstStyle/>
                    <a:p>
                      <a:pPr algn="l"/>
                      <a:r>
                        <a:rPr lang="de-DE" sz="1500" dirty="0" smtClean="0">
                          <a:solidFill>
                            <a:srgbClr val="1D2D4B"/>
                          </a:solidFill>
                        </a:rPr>
                        <a:t>51%</a:t>
                      </a:r>
                      <a:endParaRPr lang="de-DE" sz="1500" dirty="0">
                        <a:solidFill>
                          <a:srgbClr val="1D2D4B"/>
                        </a:solidFill>
                      </a:endParaRPr>
                    </a:p>
                  </a:txBody>
                  <a:tcPr/>
                </a:tc>
              </a:tr>
            </a:tbl>
          </a:graphicData>
        </a:graphic>
      </p:graphicFrame>
      <p:sp>
        <p:nvSpPr>
          <p:cNvPr id="4" name="Rechteck 3"/>
          <p:cNvSpPr/>
          <p:nvPr/>
        </p:nvSpPr>
        <p:spPr>
          <a:xfrm>
            <a:off x="384717" y="1811501"/>
            <a:ext cx="6965946" cy="323165"/>
          </a:xfrm>
          <a:prstGeom prst="rect">
            <a:avLst/>
          </a:prstGeom>
        </p:spPr>
        <p:txBody>
          <a:bodyPr wrap="none">
            <a:spAutoFit/>
          </a:bodyPr>
          <a:lstStyle/>
          <a:p>
            <a:r>
              <a:rPr lang="de-DE" sz="1500" dirty="0" smtClean="0">
                <a:solidFill>
                  <a:srgbClr val="137C9B"/>
                </a:solidFill>
              </a:rPr>
              <a:t>Beispiel: Arbeitgeber zahlt am 1.1.2025 einen Einmalbeitrag in Höhe von 960 €.</a:t>
            </a:r>
            <a:endParaRPr lang="de-DE" sz="1500" dirty="0">
              <a:solidFill>
                <a:srgbClr val="137C9B"/>
              </a:solidFill>
            </a:endParaRPr>
          </a:p>
        </p:txBody>
      </p:sp>
    </p:spTree>
    <p:extLst>
      <p:ext uri="{BB962C8B-B14F-4D97-AF65-F5344CB8AC3E}">
        <p14:creationId xmlns:p14="http://schemas.microsoft.com/office/powerpoint/2010/main" val="266246149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87</a:t>
            </a:fld>
            <a:endParaRPr lang="de-DE"/>
          </a:p>
        </p:txBody>
      </p:sp>
      <p:sp>
        <p:nvSpPr>
          <p:cNvPr id="5" name="Titel 4"/>
          <p:cNvSpPr>
            <a:spLocks noGrp="1"/>
          </p:cNvSpPr>
          <p:nvPr>
            <p:ph type="title"/>
          </p:nvPr>
        </p:nvSpPr>
        <p:spPr>
          <a:xfrm>
            <a:off x="385951" y="92007"/>
            <a:ext cx="10314206" cy="1325563"/>
          </a:xfrm>
        </p:spPr>
        <p:txBody>
          <a:bodyPr/>
          <a:lstStyle/>
          <a:p>
            <a:r>
              <a:rPr lang="de-DE" dirty="0" smtClean="0"/>
              <a:t>VL oder §100 -Förderung</a:t>
            </a:r>
            <a:endParaRPr lang="de-DE" dirty="0"/>
          </a:p>
        </p:txBody>
      </p:sp>
      <p:sp>
        <p:nvSpPr>
          <p:cNvPr id="9" name="Abgerundetes Rechteck 8"/>
          <p:cNvSpPr/>
          <p:nvPr/>
        </p:nvSpPr>
        <p:spPr>
          <a:xfrm>
            <a:off x="479425" y="2060575"/>
            <a:ext cx="4757964" cy="3646542"/>
          </a:xfrm>
          <a:prstGeom prst="roundRect">
            <a:avLst>
              <a:gd name="adj" fmla="val 8391"/>
            </a:avLst>
          </a:prstGeom>
          <a:noFill/>
          <a:ln w="38100">
            <a:solidFill>
              <a:srgbClr val="137C9B"/>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1"/>
              </a:solidFill>
            </a:endParaRPr>
          </a:p>
        </p:txBody>
      </p:sp>
      <p:sp>
        <p:nvSpPr>
          <p:cNvPr id="10" name="Abgerundetes Rechteck 9"/>
          <p:cNvSpPr/>
          <p:nvPr/>
        </p:nvSpPr>
        <p:spPr>
          <a:xfrm>
            <a:off x="5655581" y="2060575"/>
            <a:ext cx="4831443" cy="3646542"/>
          </a:xfrm>
          <a:prstGeom prst="roundRect">
            <a:avLst>
              <a:gd name="adj" fmla="val 8391"/>
            </a:avLst>
          </a:prstGeom>
          <a:noFill/>
          <a:ln w="38100">
            <a:solidFill>
              <a:srgbClr val="FFC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1"/>
              </a:solidFill>
            </a:endParaRPr>
          </a:p>
        </p:txBody>
      </p:sp>
      <p:sp>
        <p:nvSpPr>
          <p:cNvPr id="11" name="Textfeld 10"/>
          <p:cNvSpPr txBox="1"/>
          <p:nvPr/>
        </p:nvSpPr>
        <p:spPr>
          <a:xfrm>
            <a:off x="677073" y="2269109"/>
            <a:ext cx="3396906" cy="369332"/>
          </a:xfrm>
          <a:prstGeom prst="rect">
            <a:avLst/>
          </a:prstGeom>
          <a:noFill/>
        </p:spPr>
        <p:txBody>
          <a:bodyPr wrap="square" rtlCol="0">
            <a:spAutoFit/>
          </a:bodyPr>
          <a:lstStyle/>
          <a:p>
            <a:r>
              <a:rPr lang="de-DE" b="1" dirty="0" smtClean="0">
                <a:solidFill>
                  <a:schemeClr val="accent1"/>
                </a:solidFill>
              </a:rPr>
              <a:t>Lohnerhöhung oder VL</a:t>
            </a:r>
            <a:endParaRPr lang="de-DE" b="1" dirty="0">
              <a:solidFill>
                <a:schemeClr val="accent1"/>
              </a:solidFill>
            </a:endParaRPr>
          </a:p>
        </p:txBody>
      </p:sp>
      <p:sp>
        <p:nvSpPr>
          <p:cNvPr id="13" name="Textfeld 12"/>
          <p:cNvSpPr txBox="1"/>
          <p:nvPr/>
        </p:nvSpPr>
        <p:spPr>
          <a:xfrm>
            <a:off x="703896" y="2746953"/>
            <a:ext cx="10739320" cy="2400657"/>
          </a:xfrm>
          <a:prstGeom prst="rect">
            <a:avLst/>
          </a:prstGeom>
          <a:noFill/>
        </p:spPr>
        <p:txBody>
          <a:bodyPr wrap="square" rtlCol="0">
            <a:spAutoFit/>
          </a:bodyPr>
          <a:lstStyle/>
          <a:p>
            <a:r>
              <a:rPr lang="de-DE" sz="1500" dirty="0" err="1" smtClean="0">
                <a:solidFill>
                  <a:srgbClr val="1D2D4B"/>
                </a:solidFill>
              </a:rPr>
              <a:t>jährl</a:t>
            </a:r>
            <a:r>
              <a:rPr lang="de-DE" sz="1500" dirty="0" smtClean="0">
                <a:solidFill>
                  <a:srgbClr val="1D2D4B"/>
                </a:solidFill>
              </a:rPr>
              <a:t>. Arbeitgeberbeitrag	               480 €</a:t>
            </a:r>
          </a:p>
          <a:p>
            <a:endParaRPr lang="de-DE" sz="1500" dirty="0">
              <a:solidFill>
                <a:srgbClr val="1D2D4B"/>
              </a:solidFill>
            </a:endParaRPr>
          </a:p>
          <a:p>
            <a:endParaRPr lang="de-DE" sz="1500" dirty="0" smtClean="0">
              <a:solidFill>
                <a:srgbClr val="1D2D4B"/>
              </a:solidFill>
            </a:endParaRPr>
          </a:p>
          <a:p>
            <a:r>
              <a:rPr lang="de-DE" sz="1500" u="sng" dirty="0" smtClean="0">
                <a:solidFill>
                  <a:srgbClr val="1D2D4B"/>
                </a:solidFill>
              </a:rPr>
              <a:t>zzgl. Sozialabgaben</a:t>
            </a:r>
            <a:r>
              <a:rPr lang="de-DE" sz="1500" dirty="0" smtClean="0">
                <a:solidFill>
                  <a:srgbClr val="1D2D4B"/>
                </a:solidFill>
              </a:rPr>
              <a:t>		          </a:t>
            </a:r>
            <a:r>
              <a:rPr lang="de-DE" sz="1500" u="sng" dirty="0" smtClean="0">
                <a:solidFill>
                  <a:srgbClr val="1D2D4B"/>
                </a:solidFill>
              </a:rPr>
              <a:t>       93 €</a:t>
            </a:r>
            <a:br>
              <a:rPr lang="de-DE" sz="1500" u="sng" dirty="0" smtClean="0">
                <a:solidFill>
                  <a:srgbClr val="1D2D4B"/>
                </a:solidFill>
              </a:rPr>
            </a:br>
            <a:endParaRPr lang="de-DE" sz="1500" u="sng" dirty="0" smtClean="0">
              <a:solidFill>
                <a:srgbClr val="1D2D4B"/>
              </a:solidFill>
            </a:endParaRPr>
          </a:p>
          <a:p>
            <a:r>
              <a:rPr lang="de-DE" sz="1500" dirty="0" smtClean="0">
                <a:solidFill>
                  <a:srgbClr val="1D2D4B"/>
                </a:solidFill>
              </a:rPr>
              <a:t>Gesamtaufwand für Arbeitgeber	               573 €</a:t>
            </a:r>
          </a:p>
          <a:p>
            <a:endParaRPr lang="de-DE" sz="1500" dirty="0">
              <a:solidFill>
                <a:srgbClr val="1D2D4B"/>
              </a:solidFill>
            </a:endParaRPr>
          </a:p>
          <a:p>
            <a:r>
              <a:rPr lang="de-DE" sz="1500" u="sng" dirty="0" err="1" smtClean="0">
                <a:solidFill>
                  <a:srgbClr val="1D2D4B"/>
                </a:solidFill>
              </a:rPr>
              <a:t>abzügl</a:t>
            </a:r>
            <a:r>
              <a:rPr lang="de-DE" sz="1500" u="sng" dirty="0" smtClean="0">
                <a:solidFill>
                  <a:srgbClr val="1D2D4B"/>
                </a:solidFill>
              </a:rPr>
              <a:t>. Unternehmenssteuer*</a:t>
            </a:r>
            <a:r>
              <a:rPr lang="de-DE" sz="1500" dirty="0" smtClean="0">
                <a:solidFill>
                  <a:srgbClr val="1D2D4B"/>
                </a:solidFill>
              </a:rPr>
              <a:t>              </a:t>
            </a:r>
            <a:r>
              <a:rPr lang="de-DE" sz="1500" u="sng" dirty="0" smtClean="0">
                <a:solidFill>
                  <a:srgbClr val="1D2D4B"/>
                </a:solidFill>
              </a:rPr>
              <a:t>171,90 €</a:t>
            </a:r>
          </a:p>
          <a:p>
            <a:endParaRPr lang="de-DE" sz="1500" dirty="0">
              <a:solidFill>
                <a:srgbClr val="1D2D4B"/>
              </a:solidFill>
            </a:endParaRPr>
          </a:p>
          <a:p>
            <a:r>
              <a:rPr lang="de-DE" sz="1500" dirty="0" smtClean="0">
                <a:solidFill>
                  <a:srgbClr val="1D2D4B"/>
                </a:solidFill>
              </a:rPr>
              <a:t>Aufwand nach Steuer                           401,10 €	</a:t>
            </a:r>
            <a:endParaRPr lang="de-DE" sz="1500" dirty="0">
              <a:solidFill>
                <a:srgbClr val="1D2D4B"/>
              </a:solidFill>
            </a:endParaRPr>
          </a:p>
        </p:txBody>
      </p:sp>
      <p:sp>
        <p:nvSpPr>
          <p:cNvPr id="12" name="Textfeld 11"/>
          <p:cNvSpPr txBox="1"/>
          <p:nvPr/>
        </p:nvSpPr>
        <p:spPr>
          <a:xfrm>
            <a:off x="5801523" y="2278634"/>
            <a:ext cx="2666625" cy="369332"/>
          </a:xfrm>
          <a:prstGeom prst="rect">
            <a:avLst/>
          </a:prstGeom>
          <a:noFill/>
        </p:spPr>
        <p:txBody>
          <a:bodyPr wrap="square" rtlCol="0">
            <a:spAutoFit/>
          </a:bodyPr>
          <a:lstStyle/>
          <a:p>
            <a:r>
              <a:rPr lang="de-DE" b="1" dirty="0" smtClean="0">
                <a:solidFill>
                  <a:srgbClr val="FFC000"/>
                </a:solidFill>
              </a:rPr>
              <a:t>DV nach § 100 EStG</a:t>
            </a:r>
            <a:endParaRPr lang="de-DE" b="1" dirty="0">
              <a:solidFill>
                <a:srgbClr val="FFC000"/>
              </a:solidFill>
            </a:endParaRPr>
          </a:p>
        </p:txBody>
      </p:sp>
      <p:sp>
        <p:nvSpPr>
          <p:cNvPr id="14" name="Textfeld 13"/>
          <p:cNvSpPr txBox="1"/>
          <p:nvPr/>
        </p:nvSpPr>
        <p:spPr>
          <a:xfrm>
            <a:off x="5831458" y="2740113"/>
            <a:ext cx="10739320" cy="2631490"/>
          </a:xfrm>
          <a:prstGeom prst="rect">
            <a:avLst/>
          </a:prstGeom>
          <a:noFill/>
        </p:spPr>
        <p:txBody>
          <a:bodyPr wrap="square" rtlCol="0">
            <a:spAutoFit/>
          </a:bodyPr>
          <a:lstStyle/>
          <a:p>
            <a:r>
              <a:rPr lang="de-DE" sz="1500" dirty="0" err="1" smtClean="0">
                <a:solidFill>
                  <a:srgbClr val="1D2D4B"/>
                </a:solidFill>
              </a:rPr>
              <a:t>jährl</a:t>
            </a:r>
            <a:r>
              <a:rPr lang="de-DE" sz="1500" dirty="0" smtClean="0">
                <a:solidFill>
                  <a:srgbClr val="1D2D4B"/>
                </a:solidFill>
              </a:rPr>
              <a:t>. Arbeitgeberbeitrag                               480 €</a:t>
            </a:r>
          </a:p>
          <a:p>
            <a:endParaRPr lang="de-DE" sz="1500" dirty="0">
              <a:solidFill>
                <a:srgbClr val="1D2D4B"/>
              </a:solidFill>
            </a:endParaRPr>
          </a:p>
          <a:p>
            <a:r>
              <a:rPr lang="de-DE" sz="1500" u="sng" dirty="0" err="1" smtClean="0">
                <a:solidFill>
                  <a:srgbClr val="1D2D4B"/>
                </a:solidFill>
              </a:rPr>
              <a:t>abzügl</a:t>
            </a:r>
            <a:r>
              <a:rPr lang="de-DE" sz="1500" u="sng" dirty="0" smtClean="0">
                <a:solidFill>
                  <a:srgbClr val="1D2D4B"/>
                </a:solidFill>
              </a:rPr>
              <a:t>. Förderbetrag (30%)</a:t>
            </a:r>
            <a:r>
              <a:rPr lang="de-DE" sz="1500" dirty="0" smtClean="0">
                <a:solidFill>
                  <a:srgbClr val="1D2D4B"/>
                </a:solidFill>
              </a:rPr>
              <a:t>                        </a:t>
            </a:r>
            <a:r>
              <a:rPr lang="de-DE" sz="1500" u="sng" dirty="0" smtClean="0">
                <a:solidFill>
                  <a:srgbClr val="1D2D4B"/>
                </a:solidFill>
              </a:rPr>
              <a:t>-144 €</a:t>
            </a:r>
          </a:p>
          <a:p>
            <a:endParaRPr lang="de-DE" sz="1500" dirty="0" smtClean="0">
              <a:solidFill>
                <a:srgbClr val="1D2D4B"/>
              </a:solidFill>
            </a:endParaRPr>
          </a:p>
          <a:p>
            <a:r>
              <a:rPr lang="de-DE" sz="1500" dirty="0" smtClean="0">
                <a:solidFill>
                  <a:srgbClr val="1D2D4B"/>
                </a:solidFill>
              </a:rPr>
              <a:t>Gesamtaufwand für Arbeitgeber                   336 €</a:t>
            </a:r>
          </a:p>
          <a:p>
            <a:endParaRPr lang="de-DE" sz="1500" dirty="0">
              <a:solidFill>
                <a:srgbClr val="1D2D4B"/>
              </a:solidFill>
            </a:endParaRPr>
          </a:p>
          <a:p>
            <a:r>
              <a:rPr lang="de-DE" sz="1500" u="sng" dirty="0" err="1" smtClean="0">
                <a:solidFill>
                  <a:srgbClr val="1D2D4B"/>
                </a:solidFill>
              </a:rPr>
              <a:t>abzügl</a:t>
            </a:r>
            <a:r>
              <a:rPr lang="de-DE" sz="1500" u="sng" dirty="0" smtClean="0">
                <a:solidFill>
                  <a:srgbClr val="1D2D4B"/>
                </a:solidFill>
              </a:rPr>
              <a:t>. Unternehmenssteuer*</a:t>
            </a:r>
            <a:r>
              <a:rPr lang="de-DE" sz="1500" dirty="0" smtClean="0">
                <a:solidFill>
                  <a:srgbClr val="1D2D4B"/>
                </a:solidFill>
              </a:rPr>
              <a:t>                 </a:t>
            </a:r>
            <a:r>
              <a:rPr lang="de-DE" sz="1500" u="sng" dirty="0" smtClean="0">
                <a:solidFill>
                  <a:srgbClr val="1D2D4B"/>
                </a:solidFill>
              </a:rPr>
              <a:t>100,80 €</a:t>
            </a:r>
          </a:p>
          <a:p>
            <a:endParaRPr lang="de-DE" sz="1500" dirty="0">
              <a:solidFill>
                <a:srgbClr val="1D2D4B"/>
              </a:solidFill>
            </a:endParaRPr>
          </a:p>
          <a:p>
            <a:r>
              <a:rPr lang="de-DE" sz="1500" dirty="0" smtClean="0">
                <a:solidFill>
                  <a:srgbClr val="1D2D4B"/>
                </a:solidFill>
              </a:rPr>
              <a:t>Aufwand nach Steuer		             235,20 €</a:t>
            </a:r>
          </a:p>
          <a:p>
            <a:endParaRPr lang="de-DE" sz="1500" dirty="0">
              <a:solidFill>
                <a:srgbClr val="1D2D4B"/>
              </a:solidFill>
            </a:endParaRPr>
          </a:p>
          <a:p>
            <a:r>
              <a:rPr lang="de-DE" sz="1500" b="1" dirty="0" smtClean="0">
                <a:solidFill>
                  <a:srgbClr val="1D2D4B"/>
                </a:solidFill>
              </a:rPr>
              <a:t>Ersparnis p .a.	                              165,90 €</a:t>
            </a:r>
            <a:endParaRPr lang="de-DE" sz="1500" b="1" dirty="0">
              <a:solidFill>
                <a:srgbClr val="1D2D4B"/>
              </a:solidFill>
            </a:endParaRPr>
          </a:p>
        </p:txBody>
      </p:sp>
      <p:sp>
        <p:nvSpPr>
          <p:cNvPr id="15" name="Rechteck 14"/>
          <p:cNvSpPr/>
          <p:nvPr/>
        </p:nvSpPr>
        <p:spPr>
          <a:xfrm rot="579694">
            <a:off x="9315594" y="1795764"/>
            <a:ext cx="2087278" cy="894242"/>
          </a:xfrm>
          <a:prstGeom prst="rect">
            <a:avLst/>
          </a:prstGeom>
          <a:solidFill>
            <a:srgbClr val="1D2D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p:cNvSpPr txBox="1"/>
          <p:nvPr/>
        </p:nvSpPr>
        <p:spPr>
          <a:xfrm rot="613414">
            <a:off x="9234977" y="1829689"/>
            <a:ext cx="2187284" cy="784830"/>
          </a:xfrm>
          <a:prstGeom prst="rect">
            <a:avLst/>
          </a:prstGeom>
          <a:noFill/>
        </p:spPr>
        <p:txBody>
          <a:bodyPr wrap="square" rtlCol="0">
            <a:spAutoFit/>
          </a:bodyPr>
          <a:lstStyle/>
          <a:p>
            <a:pPr algn="ctr"/>
            <a:r>
              <a:rPr lang="de-DE" sz="1500" b="1" dirty="0" smtClean="0">
                <a:solidFill>
                  <a:schemeClr val="bg1"/>
                </a:solidFill>
              </a:rPr>
              <a:t>Vorteil Direktversicherung </a:t>
            </a:r>
          </a:p>
          <a:p>
            <a:pPr algn="ctr"/>
            <a:r>
              <a:rPr lang="de-DE" sz="1500" b="1" dirty="0" smtClean="0">
                <a:solidFill>
                  <a:schemeClr val="bg1"/>
                </a:solidFill>
              </a:rPr>
              <a:t>ca. 40%</a:t>
            </a:r>
            <a:endParaRPr lang="de-DE" sz="1500" b="1" dirty="0">
              <a:solidFill>
                <a:schemeClr val="bg1"/>
              </a:solidFill>
            </a:endParaRPr>
          </a:p>
        </p:txBody>
      </p:sp>
      <p:sp>
        <p:nvSpPr>
          <p:cNvPr id="4" name="Rechteck 3"/>
          <p:cNvSpPr/>
          <p:nvPr/>
        </p:nvSpPr>
        <p:spPr>
          <a:xfrm>
            <a:off x="385951" y="5836495"/>
            <a:ext cx="6680034" cy="276999"/>
          </a:xfrm>
          <a:prstGeom prst="rect">
            <a:avLst/>
          </a:prstGeom>
        </p:spPr>
        <p:txBody>
          <a:bodyPr wrap="none">
            <a:spAutoFit/>
          </a:bodyPr>
          <a:lstStyle/>
          <a:p>
            <a:r>
              <a:rPr lang="de-DE" sz="1200" dirty="0" smtClean="0">
                <a:solidFill>
                  <a:srgbClr val="1D2D4B"/>
                </a:solidFill>
              </a:rPr>
              <a:t>Einzelbetrachtung für einen Niedrigverdiener 2.575 € Monatsgehalt, Steuerklasse I, keine Kinder</a:t>
            </a:r>
            <a:endParaRPr lang="de-DE" sz="1200" dirty="0"/>
          </a:p>
        </p:txBody>
      </p:sp>
      <p:sp>
        <p:nvSpPr>
          <p:cNvPr id="17" name="Rechteck 16"/>
          <p:cNvSpPr/>
          <p:nvPr/>
        </p:nvSpPr>
        <p:spPr>
          <a:xfrm>
            <a:off x="375065" y="6115441"/>
            <a:ext cx="10942968" cy="461665"/>
          </a:xfrm>
          <a:prstGeom prst="rect">
            <a:avLst/>
          </a:prstGeom>
        </p:spPr>
        <p:txBody>
          <a:bodyPr wrap="square">
            <a:spAutoFit/>
          </a:bodyPr>
          <a:lstStyle/>
          <a:p>
            <a:r>
              <a:rPr lang="de-DE" sz="1200" b="1" dirty="0" smtClean="0">
                <a:solidFill>
                  <a:srgbClr val="FFC000"/>
                </a:solidFill>
              </a:rPr>
              <a:t>Betrachtung nach Betriebsausgabenabzug </a:t>
            </a:r>
          </a:p>
          <a:p>
            <a:r>
              <a:rPr lang="de-DE" sz="1200" b="1" dirty="0" smtClean="0">
                <a:solidFill>
                  <a:srgbClr val="FFC000"/>
                </a:solidFill>
              </a:rPr>
              <a:t>*angenommener Gesamtsteuersatz: 30,00%</a:t>
            </a:r>
            <a:endParaRPr lang="de-DE" sz="1200" b="1" dirty="0">
              <a:solidFill>
                <a:srgbClr val="FFC000"/>
              </a:solidFill>
            </a:endParaRPr>
          </a:p>
        </p:txBody>
      </p:sp>
    </p:spTree>
    <p:extLst>
      <p:ext uri="{BB962C8B-B14F-4D97-AF65-F5344CB8AC3E}">
        <p14:creationId xmlns:p14="http://schemas.microsoft.com/office/powerpoint/2010/main" val="53541605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2" cstate="print">
            <a:extLst>
              <a:ext uri="{28A0092B-C50C-407E-A947-70E740481C1C}">
                <a14:useLocalDpi xmlns:a14="http://schemas.microsoft.com/office/drawing/2010/main" val="0"/>
              </a:ext>
            </a:extLst>
          </a:blip>
          <a:srcRect t="-1" b="31914"/>
          <a:stretch/>
        </p:blipFill>
        <p:spPr>
          <a:xfrm>
            <a:off x="0" y="1479550"/>
            <a:ext cx="12192000" cy="5378450"/>
          </a:xfrm>
          <a:prstGeom prst="rect">
            <a:avLst/>
          </a:prstGeom>
        </p:spPr>
      </p:pic>
      <p:sp>
        <p:nvSpPr>
          <p:cNvPr id="3" name="Foliennummernplatzhalter 2"/>
          <p:cNvSpPr>
            <a:spLocks noGrp="1"/>
          </p:cNvSpPr>
          <p:nvPr>
            <p:ph type="sldNum" sz="quarter" idx="4"/>
          </p:nvPr>
        </p:nvSpPr>
        <p:spPr/>
        <p:txBody>
          <a:bodyPr/>
          <a:lstStyle/>
          <a:p>
            <a:fld id="{EA952CFE-AF4B-4BE9-B2E2-E1420D3F9B32}" type="slidenum">
              <a:rPr lang="de-DE" smtClean="0"/>
              <a:pPr/>
              <a:t>88</a:t>
            </a:fld>
            <a:endParaRPr lang="de-DE" dirty="0"/>
          </a:p>
        </p:txBody>
      </p:sp>
      <p:sp>
        <p:nvSpPr>
          <p:cNvPr id="5" name="Rechteck 4"/>
          <p:cNvSpPr/>
          <p:nvPr/>
        </p:nvSpPr>
        <p:spPr>
          <a:xfrm>
            <a:off x="833285" y="4809487"/>
            <a:ext cx="5569284" cy="935568"/>
          </a:xfrm>
          <a:prstGeom prst="rect">
            <a:avLst/>
          </a:prstGeom>
          <a:solidFill>
            <a:schemeClr val="tx2">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hteck 5"/>
          <p:cNvSpPr/>
          <p:nvPr/>
        </p:nvSpPr>
        <p:spPr>
          <a:xfrm>
            <a:off x="978729" y="5064750"/>
            <a:ext cx="5644729" cy="461665"/>
          </a:xfrm>
          <a:prstGeom prst="rect">
            <a:avLst/>
          </a:prstGeom>
          <a:noFill/>
        </p:spPr>
        <p:txBody>
          <a:bodyPr wrap="square">
            <a:spAutoFit/>
          </a:bodyPr>
          <a:lstStyle/>
          <a:p>
            <a:r>
              <a:rPr lang="de-DE" sz="2400" dirty="0" smtClean="0">
                <a:solidFill>
                  <a:schemeClr val="bg1"/>
                </a:solidFill>
              </a:rPr>
              <a:t>Arbeitnehmermotive </a:t>
            </a:r>
            <a:r>
              <a:rPr lang="de-DE" sz="2400" dirty="0">
                <a:solidFill>
                  <a:schemeClr val="bg1"/>
                </a:solidFill>
              </a:rPr>
              <a:t>für die bAV</a:t>
            </a:r>
          </a:p>
        </p:txBody>
      </p:sp>
    </p:spTree>
    <p:extLst>
      <p:ext uri="{BB962C8B-B14F-4D97-AF65-F5344CB8AC3E}">
        <p14:creationId xmlns:p14="http://schemas.microsoft.com/office/powerpoint/2010/main" val="928606993"/>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89</a:t>
            </a:fld>
            <a:endParaRPr lang="de-DE" dirty="0"/>
          </a:p>
        </p:txBody>
      </p:sp>
      <p:sp>
        <p:nvSpPr>
          <p:cNvPr id="3" name="Bildplatzhalter 2"/>
          <p:cNvSpPr>
            <a:spLocks noGrp="1"/>
          </p:cNvSpPr>
          <p:nvPr>
            <p:ph type="pic" sz="quarter" idx="10"/>
          </p:nvPr>
        </p:nvSpPr>
        <p:spPr/>
      </p:sp>
      <p:sp>
        <p:nvSpPr>
          <p:cNvPr id="4" name="Titel 3"/>
          <p:cNvSpPr>
            <a:spLocks noGrp="1"/>
          </p:cNvSpPr>
          <p:nvPr>
            <p:ph type="title"/>
          </p:nvPr>
        </p:nvSpPr>
        <p:spPr/>
        <p:txBody>
          <a:bodyPr/>
          <a:lstStyle/>
          <a:p>
            <a:r>
              <a:rPr lang="de-DE" dirty="0" smtClean="0"/>
              <a:t>WARUM ÜBERHAUPT </a:t>
            </a:r>
            <a:r>
              <a:rPr lang="de-DE" cap="none" dirty="0"/>
              <a:t>b</a:t>
            </a:r>
            <a:r>
              <a:rPr lang="de-DE" dirty="0"/>
              <a:t>AV?</a:t>
            </a:r>
          </a:p>
        </p:txBody>
      </p:sp>
      <p:pic>
        <p:nvPicPr>
          <p:cNvPr id="5" name="Grafik 4"/>
          <p:cNvPicPr>
            <a:picLocks noChangeAspect="1"/>
          </p:cNvPicPr>
          <p:nvPr/>
        </p:nvPicPr>
        <p:blipFill rotWithShape="1">
          <a:blip r:embed="rId2">
            <a:extLst>
              <a:ext uri="{28A0092B-C50C-407E-A947-70E740481C1C}">
                <a14:useLocalDpi xmlns:a14="http://schemas.microsoft.com/office/drawing/2010/main" val="0"/>
              </a:ext>
            </a:extLst>
          </a:blip>
          <a:srcRect t="11713" b="21645"/>
          <a:stretch/>
        </p:blipFill>
        <p:spPr>
          <a:xfrm>
            <a:off x="-6582" y="1482291"/>
            <a:ext cx="12198581" cy="5375709"/>
          </a:xfrm>
          <a:prstGeom prst="rect">
            <a:avLst/>
          </a:prstGeom>
        </p:spPr>
      </p:pic>
    </p:spTree>
    <p:extLst>
      <p:ext uri="{BB962C8B-B14F-4D97-AF65-F5344CB8AC3E}">
        <p14:creationId xmlns:p14="http://schemas.microsoft.com/office/powerpoint/2010/main" val="12962541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9</a:t>
            </a:fld>
            <a:endParaRPr lang="de-DE"/>
          </a:p>
        </p:txBody>
      </p:sp>
      <p:sp>
        <p:nvSpPr>
          <p:cNvPr id="8" name="Textplatzhalter 7"/>
          <p:cNvSpPr>
            <a:spLocks noGrp="1"/>
          </p:cNvSpPr>
          <p:nvPr>
            <p:ph type="body" sz="half" idx="2"/>
          </p:nvPr>
        </p:nvSpPr>
        <p:spPr/>
        <p:txBody>
          <a:bodyPr/>
          <a:lstStyle/>
          <a:p>
            <a:r>
              <a:rPr lang="de-DE" dirty="0" smtClean="0">
                <a:latin typeface="+mn-lt"/>
              </a:rPr>
              <a:t>Die </a:t>
            </a:r>
            <a:r>
              <a:rPr lang="de-DE" dirty="0">
                <a:latin typeface="+mn-lt"/>
              </a:rPr>
              <a:t>MRH Trowe Gruppe ist ein international </a:t>
            </a:r>
            <a:r>
              <a:rPr lang="de-DE" dirty="0" smtClean="0">
                <a:latin typeface="+mn-lt"/>
              </a:rPr>
              <a:t>tätiges, inhabergeführtes Unternehmen</a:t>
            </a:r>
          </a:p>
          <a:p>
            <a:r>
              <a:rPr lang="de-DE" dirty="0" smtClean="0">
                <a:latin typeface="+mn-lt"/>
              </a:rPr>
              <a:t>Mit </a:t>
            </a:r>
            <a:r>
              <a:rPr lang="de-DE" dirty="0">
                <a:latin typeface="+mn-lt"/>
              </a:rPr>
              <a:t>rund 1.100 </a:t>
            </a:r>
            <a:r>
              <a:rPr lang="de-DE" dirty="0" smtClean="0">
                <a:latin typeface="+mn-lt"/>
              </a:rPr>
              <a:t>Mitarbeitern gehört sie zu den</a:t>
            </a:r>
            <a:r>
              <a:rPr lang="de-DE" dirty="0">
                <a:latin typeface="+mn-lt"/>
              </a:rPr>
              <a:t> </a:t>
            </a:r>
            <a:r>
              <a:rPr lang="de-DE" b="1" dirty="0" smtClean="0">
                <a:latin typeface="+mn-lt"/>
              </a:rPr>
              <a:t>Top</a:t>
            </a:r>
            <a:r>
              <a:rPr lang="de-DE" b="1" dirty="0">
                <a:latin typeface="+mn-lt"/>
              </a:rPr>
              <a:t> </a:t>
            </a:r>
            <a:r>
              <a:rPr lang="de-DE" b="1" dirty="0" smtClean="0">
                <a:latin typeface="+mn-lt"/>
              </a:rPr>
              <a:t>10</a:t>
            </a:r>
            <a:r>
              <a:rPr lang="de-DE" b="1" dirty="0">
                <a:latin typeface="+mn-lt"/>
              </a:rPr>
              <a:t> Industriemaklern</a:t>
            </a:r>
            <a:r>
              <a:rPr lang="de-DE" dirty="0">
                <a:latin typeface="+mn-lt"/>
              </a:rPr>
              <a:t> in Deutschland und </a:t>
            </a:r>
            <a:r>
              <a:rPr lang="de-DE" dirty="0" smtClean="0">
                <a:latin typeface="+mn-lt"/>
              </a:rPr>
              <a:t>verwaltet </a:t>
            </a:r>
            <a:r>
              <a:rPr lang="de-DE" dirty="0">
                <a:latin typeface="+mn-lt"/>
              </a:rPr>
              <a:t>ein Prämienvolumen von </a:t>
            </a:r>
            <a:r>
              <a:rPr lang="de-DE" b="1" dirty="0">
                <a:latin typeface="+mn-lt"/>
              </a:rPr>
              <a:t>mehr als 650 Mio. </a:t>
            </a:r>
            <a:r>
              <a:rPr lang="de-DE" b="1" dirty="0" smtClean="0">
                <a:latin typeface="+mn-lt"/>
              </a:rPr>
              <a:t>€</a:t>
            </a:r>
          </a:p>
          <a:p>
            <a:r>
              <a:rPr lang="de-DE" b="1" dirty="0" smtClean="0">
                <a:latin typeface="+mn-lt"/>
              </a:rPr>
              <a:t>Spezialwissen auf höchstem Niveau</a:t>
            </a:r>
          </a:p>
          <a:p>
            <a:pPr marL="572400" lvl="1" defTabSz="457200">
              <a:lnSpc>
                <a:spcPct val="107000"/>
              </a:lnSpc>
              <a:spcBef>
                <a:spcPts val="0"/>
              </a:spcBef>
              <a:spcAft>
                <a:spcPts val="400"/>
              </a:spcAft>
              <a:buClr>
                <a:srgbClr val="1D2D4B"/>
              </a:buClr>
              <a:buSzPct val="100000"/>
              <a:buFont typeface="Wingdings" panose="05000000000000000000" pitchFamily="2" charset="2"/>
              <a:buChar char="ü"/>
              <a:tabLst>
                <a:tab pos="228600" algn="l"/>
              </a:tabLst>
              <a:defRPr/>
            </a:pPr>
            <a:r>
              <a:rPr lang="de-DE" dirty="0" smtClean="0">
                <a:latin typeface="+mn-lt"/>
                <a:ea typeface="Calibri" panose="020F0502020204030204" pitchFamily="34" charset="0"/>
              </a:rPr>
              <a:t>Eigene </a:t>
            </a:r>
            <a:r>
              <a:rPr lang="de-DE" dirty="0">
                <a:latin typeface="+mn-lt"/>
                <a:ea typeface="Calibri" panose="020F0502020204030204" pitchFamily="34" charset="0"/>
              </a:rPr>
              <a:t>Fachabteilungen</a:t>
            </a:r>
          </a:p>
          <a:p>
            <a:pPr marL="572400" lvl="1" defTabSz="457200">
              <a:lnSpc>
                <a:spcPct val="107000"/>
              </a:lnSpc>
              <a:spcBef>
                <a:spcPts val="0"/>
              </a:spcBef>
              <a:spcAft>
                <a:spcPts val="400"/>
              </a:spcAft>
              <a:buClr>
                <a:srgbClr val="1D2D4B"/>
              </a:buClr>
              <a:buSzPct val="100000"/>
              <a:buFont typeface="Wingdings" panose="05000000000000000000" pitchFamily="2" charset="2"/>
              <a:buChar char="ü"/>
              <a:tabLst>
                <a:tab pos="228600" algn="l"/>
              </a:tabLst>
              <a:defRPr/>
            </a:pPr>
            <a:r>
              <a:rPr lang="de-DE" dirty="0" smtClean="0">
                <a:latin typeface="+mn-lt"/>
                <a:ea typeface="Calibri" panose="020F0502020204030204" pitchFamily="34" charset="0"/>
              </a:rPr>
              <a:t>95 </a:t>
            </a:r>
            <a:r>
              <a:rPr lang="de-DE" dirty="0" err="1">
                <a:latin typeface="+mn-lt"/>
                <a:ea typeface="Calibri" panose="020F0502020204030204" pitchFamily="34" charset="0"/>
              </a:rPr>
              <a:t>Underwriter</a:t>
            </a:r>
            <a:r>
              <a:rPr lang="de-DE" dirty="0">
                <a:latin typeface="+mn-lt"/>
                <a:ea typeface="Calibri" panose="020F0502020204030204" pitchFamily="34" charset="0"/>
              </a:rPr>
              <a:t> (DVA) für industrielle </a:t>
            </a:r>
            <a:r>
              <a:rPr lang="de-DE" dirty="0" smtClean="0">
                <a:latin typeface="+mn-lt"/>
                <a:ea typeface="Calibri" panose="020F0502020204030204" pitchFamily="34" charset="0"/>
              </a:rPr>
              <a:t>Haftpflicht-</a:t>
            </a:r>
            <a:r>
              <a:rPr lang="de-DE" dirty="0">
                <a:latin typeface="+mn-lt"/>
                <a:ea typeface="Calibri" panose="020F0502020204030204" pitchFamily="34" charset="0"/>
              </a:rPr>
              <a:t>, Sach- </a:t>
            </a:r>
            <a:r>
              <a:rPr lang="de-DE" dirty="0" smtClean="0">
                <a:latin typeface="+mn-lt"/>
                <a:ea typeface="Calibri" panose="020F0502020204030204" pitchFamily="34" charset="0"/>
              </a:rPr>
              <a:t>und </a:t>
            </a:r>
            <a:r>
              <a:rPr lang="de-DE" dirty="0">
                <a:latin typeface="+mn-lt"/>
                <a:ea typeface="Calibri" panose="020F0502020204030204" pitchFamily="34" charset="0"/>
              </a:rPr>
              <a:t>Transportversicherung</a:t>
            </a:r>
          </a:p>
          <a:p>
            <a:pPr marL="572400" lvl="1" defTabSz="457200">
              <a:lnSpc>
                <a:spcPct val="107000"/>
              </a:lnSpc>
              <a:spcBef>
                <a:spcPts val="0"/>
              </a:spcBef>
              <a:spcAft>
                <a:spcPts val="400"/>
              </a:spcAft>
              <a:buClr>
                <a:srgbClr val="1D2D4B"/>
              </a:buClr>
              <a:buSzPct val="100000"/>
              <a:buFont typeface="Wingdings" panose="05000000000000000000" pitchFamily="2" charset="2"/>
              <a:buChar char="ü"/>
              <a:tabLst>
                <a:tab pos="228600" algn="l"/>
              </a:tabLst>
              <a:defRPr/>
            </a:pPr>
            <a:r>
              <a:rPr lang="de-DE" dirty="0">
                <a:latin typeface="+mn-lt"/>
                <a:ea typeface="Calibri" panose="020F0502020204030204" pitchFamily="34" charset="0"/>
              </a:rPr>
              <a:t>135 </a:t>
            </a:r>
            <a:r>
              <a:rPr lang="de-DE" dirty="0" smtClean="0">
                <a:latin typeface="+mn-lt"/>
                <a:ea typeface="Calibri" panose="020F0502020204030204" pitchFamily="34" charset="0"/>
              </a:rPr>
              <a:t>Betriebswirte, Ingenieure, </a:t>
            </a:r>
            <a:r>
              <a:rPr lang="de-DE" dirty="0" smtClean="0"/>
              <a:t>Rechtsanwälte</a:t>
            </a:r>
          </a:p>
          <a:p>
            <a:pPr defTabSz="457200">
              <a:buClr>
                <a:srgbClr val="1D2D4B"/>
              </a:buClr>
              <a:tabLst>
                <a:tab pos="228600" algn="l"/>
              </a:tabLst>
              <a:defRPr/>
            </a:pPr>
            <a:r>
              <a:rPr lang="de-DE" b="1" dirty="0" smtClean="0">
                <a:latin typeface="+mn-lt"/>
              </a:rPr>
              <a:t>Exklusive Deckungskonzepte und Wordings</a:t>
            </a:r>
          </a:p>
          <a:p>
            <a:r>
              <a:rPr lang="de-DE" b="1" dirty="0" smtClean="0">
                <a:latin typeface="+mn-lt"/>
              </a:rPr>
              <a:t>Maklernetzwerk </a:t>
            </a:r>
            <a:r>
              <a:rPr lang="de-DE" b="1" dirty="0">
                <a:latin typeface="+mn-lt"/>
              </a:rPr>
              <a:t>MRH Trowe Connect </a:t>
            </a:r>
            <a:r>
              <a:rPr lang="de-DE" dirty="0">
                <a:latin typeface="+mn-lt"/>
              </a:rPr>
              <a:t>unterstützt durch geprüfte Partner </a:t>
            </a:r>
            <a:r>
              <a:rPr lang="de-DE" b="1" dirty="0">
                <a:latin typeface="+mn-lt"/>
              </a:rPr>
              <a:t>weltweit</a:t>
            </a:r>
            <a:endParaRPr lang="de-DE" b="1" dirty="0" smtClean="0">
              <a:latin typeface="+mn-lt"/>
            </a:endParaRPr>
          </a:p>
          <a:p>
            <a:pPr marL="0" indent="0">
              <a:buNone/>
            </a:pPr>
            <a:endParaRPr lang="de-DE" dirty="0"/>
          </a:p>
          <a:p>
            <a:pPr marL="0" indent="0">
              <a:buNone/>
            </a:pPr>
            <a:endParaRPr lang="de-DE" dirty="0" smtClean="0"/>
          </a:p>
          <a:p>
            <a:pPr marL="0" indent="0">
              <a:buNone/>
            </a:pPr>
            <a:endParaRPr lang="de-DE" dirty="0"/>
          </a:p>
        </p:txBody>
      </p:sp>
      <p:sp>
        <p:nvSpPr>
          <p:cNvPr id="6" name="Titel 5"/>
          <p:cNvSpPr>
            <a:spLocks noGrp="1"/>
          </p:cNvSpPr>
          <p:nvPr>
            <p:ph type="title"/>
          </p:nvPr>
        </p:nvSpPr>
        <p:spPr/>
        <p:txBody>
          <a:bodyPr/>
          <a:lstStyle/>
          <a:p>
            <a:r>
              <a:rPr lang="de-DE" dirty="0" smtClean="0"/>
              <a:t>unsere Partnerschaft mit MRH Trowe </a:t>
            </a:r>
            <a:endParaRPr lang="de-DE" dirty="0"/>
          </a:p>
        </p:txBody>
      </p:sp>
      <p:pic>
        <p:nvPicPr>
          <p:cNvPr id="13" name="Bildplatzhalter 8"/>
          <p:cNvPicPr>
            <a:picLocks noChangeAspect="1"/>
          </p:cNvPicPr>
          <p:nvPr/>
        </p:nvPicPr>
        <p:blipFill rotWithShape="1">
          <a:blip r:embed="rId2">
            <a:extLst>
              <a:ext uri="{28A0092B-C50C-407E-A947-70E740481C1C}">
                <a14:useLocalDpi xmlns:a14="http://schemas.microsoft.com/office/drawing/2010/main" val="0"/>
              </a:ext>
            </a:extLst>
          </a:blip>
          <a:srcRect l="-1308" t="-2" r="-352" b="-103730"/>
          <a:stretch/>
        </p:blipFill>
        <p:spPr>
          <a:xfrm>
            <a:off x="980871" y="2283995"/>
            <a:ext cx="2252775" cy="2148305"/>
          </a:xfrm>
          <a:prstGeom prst="rect">
            <a:avLst/>
          </a:prstGeom>
        </p:spPr>
      </p:pic>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806" y="4616142"/>
            <a:ext cx="2647950" cy="497366"/>
          </a:xfrm>
          <a:prstGeom prst="rect">
            <a:avLst/>
          </a:prstGeom>
        </p:spPr>
      </p:pic>
    </p:spTree>
    <p:extLst>
      <p:ext uri="{BB962C8B-B14F-4D97-AF65-F5344CB8AC3E}">
        <p14:creationId xmlns:p14="http://schemas.microsoft.com/office/powerpoint/2010/main" val="1763348239"/>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90</a:t>
            </a:fld>
            <a:endParaRPr lang="de-DE" dirty="0"/>
          </a:p>
        </p:txBody>
      </p:sp>
      <p:sp>
        <p:nvSpPr>
          <p:cNvPr id="5" name="Titel 4"/>
          <p:cNvSpPr>
            <a:spLocks noGrp="1"/>
          </p:cNvSpPr>
          <p:nvPr>
            <p:ph type="title"/>
          </p:nvPr>
        </p:nvSpPr>
        <p:spPr/>
        <p:txBody>
          <a:bodyPr/>
          <a:lstStyle/>
          <a:p>
            <a:r>
              <a:rPr lang="de-DE" dirty="0" smtClean="0"/>
              <a:t>DAS ALTERSVORSORGESYSTEM (DREISCHICHTENSYSTEM)</a:t>
            </a:r>
            <a:endParaRPr lang="de-DE" dirty="0"/>
          </a:p>
        </p:txBody>
      </p:sp>
      <p:sp>
        <p:nvSpPr>
          <p:cNvPr id="6" name="AutoShape 5"/>
          <p:cNvSpPr>
            <a:spLocks noChangeArrowheads="1"/>
          </p:cNvSpPr>
          <p:nvPr/>
        </p:nvSpPr>
        <p:spPr bwMode="auto">
          <a:xfrm>
            <a:off x="1771650" y="4861102"/>
            <a:ext cx="8658226" cy="1260000"/>
          </a:xfrm>
          <a:prstGeom prst="roundRect">
            <a:avLst>
              <a:gd name="adj" fmla="val 0"/>
            </a:avLst>
          </a:prstGeom>
          <a:solidFill>
            <a:srgbClr val="1D2D4B"/>
          </a:solidFill>
          <a:ln w="9525">
            <a:noFill/>
            <a:round/>
            <a:headEnd/>
            <a:tailEnd/>
          </a:ln>
          <a:effectLst/>
        </p:spPr>
        <p:txBody>
          <a:bodyPr wrap="none" lIns="91428" tIns="45715" rIns="91428" bIns="45715" anchor="ctr"/>
          <a:lstStyle/>
          <a:p>
            <a:pPr algn="ctr">
              <a:defRPr/>
            </a:pPr>
            <a:r>
              <a:rPr lang="de-DE" sz="2000" b="1" dirty="0">
                <a:solidFill>
                  <a:srgbClr val="FFFFFF"/>
                </a:solidFill>
              </a:rPr>
              <a:t>Basisversorgung</a:t>
            </a:r>
            <a:r>
              <a:rPr lang="de-DE" sz="2000" dirty="0">
                <a:solidFill>
                  <a:srgbClr val="FFFFFF"/>
                </a:solidFill>
              </a:rPr>
              <a:t/>
            </a:r>
            <a:br>
              <a:rPr lang="de-DE" sz="2000" dirty="0">
                <a:solidFill>
                  <a:srgbClr val="FFFFFF"/>
                </a:solidFill>
              </a:rPr>
            </a:br>
            <a:r>
              <a:rPr lang="de-DE" sz="2000" dirty="0">
                <a:solidFill>
                  <a:srgbClr val="FFFFFF"/>
                </a:solidFill>
              </a:rPr>
              <a:t>GRV, Pensionen, berufsständische Versorgungswerke, Basisrente</a:t>
            </a:r>
          </a:p>
        </p:txBody>
      </p:sp>
      <p:sp>
        <p:nvSpPr>
          <p:cNvPr id="7" name="AutoShape 6"/>
          <p:cNvSpPr>
            <a:spLocks noChangeArrowheads="1"/>
          </p:cNvSpPr>
          <p:nvPr/>
        </p:nvSpPr>
        <p:spPr bwMode="auto">
          <a:xfrm>
            <a:off x="1771650" y="3439517"/>
            <a:ext cx="8658226" cy="1260000"/>
          </a:xfrm>
          <a:prstGeom prst="roundRect">
            <a:avLst>
              <a:gd name="adj" fmla="val 0"/>
            </a:avLst>
          </a:prstGeom>
          <a:solidFill>
            <a:schemeClr val="accent3">
              <a:lumMod val="60000"/>
              <a:lumOff val="40000"/>
            </a:schemeClr>
          </a:solidFill>
          <a:ln w="9525">
            <a:noFill/>
            <a:round/>
            <a:headEnd/>
            <a:tailEnd/>
          </a:ln>
          <a:effectLst/>
        </p:spPr>
        <p:txBody>
          <a:bodyPr wrap="none" lIns="91428" tIns="45715" rIns="91428" bIns="45715" anchor="ctr"/>
          <a:lstStyle/>
          <a:p>
            <a:pPr algn="ctr">
              <a:defRPr/>
            </a:pPr>
            <a:r>
              <a:rPr lang="de-DE" sz="2000" b="1" dirty="0">
                <a:solidFill>
                  <a:srgbClr val="FFFFFF"/>
                </a:solidFill>
              </a:rPr>
              <a:t>Zusatzversorgung</a:t>
            </a:r>
            <a:r>
              <a:rPr lang="de-DE" sz="2000" dirty="0">
                <a:solidFill>
                  <a:srgbClr val="FFFFFF"/>
                </a:solidFill>
              </a:rPr>
              <a:t/>
            </a:r>
            <a:br>
              <a:rPr lang="de-DE" sz="2000" dirty="0">
                <a:solidFill>
                  <a:srgbClr val="FFFFFF"/>
                </a:solidFill>
              </a:rPr>
            </a:br>
            <a:r>
              <a:rPr lang="de-DE" sz="2000" dirty="0">
                <a:solidFill>
                  <a:srgbClr val="FFFFFF"/>
                </a:solidFill>
              </a:rPr>
              <a:t>Betriebliche Altersversorgung, Riesterrente</a:t>
            </a:r>
          </a:p>
        </p:txBody>
      </p:sp>
      <p:sp>
        <p:nvSpPr>
          <p:cNvPr id="8" name="AutoShape 7"/>
          <p:cNvSpPr>
            <a:spLocks noChangeArrowheads="1"/>
          </p:cNvSpPr>
          <p:nvPr/>
        </p:nvSpPr>
        <p:spPr bwMode="auto">
          <a:xfrm>
            <a:off x="1771650" y="2064585"/>
            <a:ext cx="8658226" cy="1259928"/>
          </a:xfrm>
          <a:prstGeom prst="roundRect">
            <a:avLst>
              <a:gd name="adj" fmla="val 0"/>
            </a:avLst>
          </a:prstGeom>
          <a:solidFill>
            <a:schemeClr val="accent3">
              <a:lumMod val="75000"/>
              <a:alpha val="20000"/>
            </a:schemeClr>
          </a:solidFill>
          <a:ln w="9525">
            <a:noFill/>
            <a:round/>
            <a:headEnd/>
            <a:tailEnd/>
          </a:ln>
          <a:effectLst/>
        </p:spPr>
        <p:txBody>
          <a:bodyPr wrap="none" lIns="91428" tIns="45715" rIns="91428" bIns="45715" anchor="ctr"/>
          <a:lstStyle/>
          <a:p>
            <a:pPr algn="ctr">
              <a:defRPr/>
            </a:pPr>
            <a:r>
              <a:rPr lang="de-DE" sz="2000" b="1" dirty="0">
                <a:solidFill>
                  <a:srgbClr val="1D2D4B"/>
                </a:solidFill>
              </a:rPr>
              <a:t>Kapitalanlageprodukte</a:t>
            </a:r>
          </a:p>
          <a:p>
            <a:pPr algn="ctr">
              <a:defRPr/>
            </a:pPr>
            <a:r>
              <a:rPr lang="de-DE" sz="2000" dirty="0">
                <a:solidFill>
                  <a:srgbClr val="1D2D4B"/>
                </a:solidFill>
              </a:rPr>
              <a:t>Private Kapital- und Rentenversicherungen, sonstige Kapitalanlagen</a:t>
            </a:r>
          </a:p>
        </p:txBody>
      </p:sp>
    </p:spTree>
    <p:extLst>
      <p:ext uri="{BB962C8B-B14F-4D97-AF65-F5344CB8AC3E}">
        <p14:creationId xmlns:p14="http://schemas.microsoft.com/office/powerpoint/2010/main" val="708106868"/>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91</a:t>
            </a:fld>
            <a:endParaRPr lang="de-DE" dirty="0"/>
          </a:p>
        </p:txBody>
      </p:sp>
      <p:sp>
        <p:nvSpPr>
          <p:cNvPr id="4" name="Titel 3"/>
          <p:cNvSpPr>
            <a:spLocks noGrp="1"/>
          </p:cNvSpPr>
          <p:nvPr>
            <p:ph type="title"/>
          </p:nvPr>
        </p:nvSpPr>
        <p:spPr/>
        <p:txBody>
          <a:bodyPr/>
          <a:lstStyle/>
          <a:p>
            <a:r>
              <a:rPr lang="de-DE" dirty="0" smtClean="0"/>
              <a:t>ALTERSVERSORGUNG</a:t>
            </a:r>
            <a:br>
              <a:rPr lang="de-DE" dirty="0" smtClean="0"/>
            </a:br>
            <a:r>
              <a:rPr lang="de-DE" dirty="0" smtClean="0"/>
              <a:t>VERSORGUNGSLÜCKE UND DEMOGRAPHIE</a:t>
            </a:r>
            <a:endParaRPr lang="de-DE" dirty="0"/>
          </a:p>
        </p:txBody>
      </p:sp>
      <p:cxnSp>
        <p:nvCxnSpPr>
          <p:cNvPr id="24" name="Gerade Verbindung mit Pfeil 23"/>
          <p:cNvCxnSpPr>
            <a:cxnSpLocks noChangeShapeType="1"/>
          </p:cNvCxnSpPr>
          <p:nvPr/>
        </p:nvCxnSpPr>
        <p:spPr bwMode="auto">
          <a:xfrm flipV="1">
            <a:off x="2498271" y="2852205"/>
            <a:ext cx="7239109" cy="13459"/>
          </a:xfrm>
          <a:prstGeom prst="straightConnector1">
            <a:avLst/>
          </a:prstGeom>
          <a:noFill/>
          <a:ln w="19050" algn="ctr">
            <a:solidFill>
              <a:srgbClr val="777777">
                <a:alpha val="70000"/>
              </a:srgbClr>
            </a:solidFill>
            <a:round/>
            <a:headEnd/>
            <a:tailEnd type="triangle" w="lg" len="lg"/>
          </a:ln>
        </p:spPr>
      </p:cxnSp>
      <p:sp>
        <p:nvSpPr>
          <p:cNvPr id="25" name="Textfeld 24"/>
          <p:cNvSpPr txBox="1"/>
          <p:nvPr/>
        </p:nvSpPr>
        <p:spPr>
          <a:xfrm>
            <a:off x="2498271" y="2852202"/>
            <a:ext cx="7176408" cy="276999"/>
          </a:xfrm>
          <a:prstGeom prst="rect">
            <a:avLst/>
          </a:prstGeom>
          <a:noFill/>
        </p:spPr>
        <p:txBody>
          <a:bodyPr wrap="square" rtlCol="0">
            <a:spAutoFit/>
          </a:bodyPr>
          <a:lstStyle/>
          <a:p>
            <a:r>
              <a:rPr lang="de-DE" sz="1200" dirty="0" smtClean="0">
                <a:solidFill>
                  <a:srgbClr val="1D2D4B"/>
                </a:solidFill>
              </a:rPr>
              <a:t>                1957  		                    heute	</a:t>
            </a:r>
            <a:r>
              <a:rPr lang="de-DE" sz="1200" dirty="0">
                <a:solidFill>
                  <a:srgbClr val="1D2D4B"/>
                </a:solidFill>
              </a:rPr>
              <a:t> </a:t>
            </a:r>
            <a:r>
              <a:rPr lang="de-DE" sz="1200" dirty="0" smtClean="0">
                <a:solidFill>
                  <a:srgbClr val="1D2D4B"/>
                </a:solidFill>
              </a:rPr>
              <a:t>                                  2030</a:t>
            </a:r>
            <a:endParaRPr lang="de-DE" sz="1200" dirty="0">
              <a:solidFill>
                <a:srgbClr val="1D2D4B"/>
              </a:solidFill>
            </a:endParaRPr>
          </a:p>
        </p:txBody>
      </p:sp>
      <p:sp>
        <p:nvSpPr>
          <p:cNvPr id="28" name="Rechteck 27"/>
          <p:cNvSpPr/>
          <p:nvPr/>
        </p:nvSpPr>
        <p:spPr>
          <a:xfrm>
            <a:off x="2471892" y="4109776"/>
            <a:ext cx="795138" cy="216699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de-DE"/>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endParaRPr lang="de-DE" dirty="0">
              <a:solidFill>
                <a:srgbClr val="1D2D4B"/>
              </a:solidFill>
            </a:endParaRPr>
          </a:p>
        </p:txBody>
      </p:sp>
      <p:sp>
        <p:nvSpPr>
          <p:cNvPr id="29" name="Rechteck 28"/>
          <p:cNvSpPr/>
          <p:nvPr/>
        </p:nvSpPr>
        <p:spPr>
          <a:xfrm>
            <a:off x="3412386" y="4616970"/>
            <a:ext cx="795138" cy="1643802"/>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de-DE"/>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endParaRPr lang="de-DE" dirty="0">
              <a:solidFill>
                <a:srgbClr val="1D2D4B"/>
              </a:solidFill>
            </a:endParaRPr>
          </a:p>
        </p:txBody>
      </p:sp>
      <p:sp>
        <p:nvSpPr>
          <p:cNvPr id="30" name="Rechteck 29"/>
          <p:cNvSpPr/>
          <p:nvPr/>
        </p:nvSpPr>
        <p:spPr>
          <a:xfrm>
            <a:off x="4340220" y="5330959"/>
            <a:ext cx="795138" cy="929813"/>
          </a:xfrm>
          <a:prstGeom prst="rect">
            <a:avLst/>
          </a:prstGeom>
          <a:solidFill>
            <a:srgbClr val="C6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de-DE"/>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endParaRPr lang="de-DE" dirty="0">
              <a:solidFill>
                <a:srgbClr val="1D2D4B"/>
              </a:solidFill>
            </a:endParaRPr>
          </a:p>
        </p:txBody>
      </p:sp>
      <p:sp>
        <p:nvSpPr>
          <p:cNvPr id="33" name="Pfeil nach unten 32"/>
          <p:cNvSpPr/>
          <p:nvPr/>
        </p:nvSpPr>
        <p:spPr>
          <a:xfrm>
            <a:off x="8209503" y="3946213"/>
            <a:ext cx="1527877" cy="2605311"/>
          </a:xfrm>
          <a:prstGeom prst="downArrow">
            <a:avLst>
              <a:gd name="adj1" fmla="val 50000"/>
              <a:gd name="adj2" fmla="val 31724"/>
            </a:avLst>
          </a:prstGeom>
          <a:solidFill>
            <a:srgbClr val="D0CECE"/>
          </a:solidFill>
          <a:ln>
            <a:solidFill>
              <a:srgbClr val="C6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39" name="Gerader Verbinder 38"/>
          <p:cNvCxnSpPr/>
          <p:nvPr/>
        </p:nvCxnSpPr>
        <p:spPr>
          <a:xfrm>
            <a:off x="3455377" y="4433209"/>
            <a:ext cx="5904000" cy="0"/>
          </a:xfrm>
          <a:prstGeom prst="line">
            <a:avLst/>
          </a:prstGeom>
          <a:ln>
            <a:solidFill>
              <a:srgbClr val="D0CECE"/>
            </a:solidFill>
            <a:prstDash val="dashDot"/>
          </a:ln>
        </p:spPr>
        <p:style>
          <a:lnRef idx="1">
            <a:schemeClr val="accent1"/>
          </a:lnRef>
          <a:fillRef idx="0">
            <a:schemeClr val="accent1"/>
          </a:fillRef>
          <a:effectRef idx="0">
            <a:schemeClr val="accent1"/>
          </a:effectRef>
          <a:fontRef idx="minor">
            <a:schemeClr val="tx1"/>
          </a:fontRef>
        </p:style>
      </p:cxnSp>
      <p:cxnSp>
        <p:nvCxnSpPr>
          <p:cNvPr id="40" name="Gerader Verbinder 39"/>
          <p:cNvCxnSpPr/>
          <p:nvPr/>
        </p:nvCxnSpPr>
        <p:spPr>
          <a:xfrm>
            <a:off x="4371450" y="5118173"/>
            <a:ext cx="4860000" cy="0"/>
          </a:xfrm>
          <a:prstGeom prst="line">
            <a:avLst/>
          </a:prstGeom>
          <a:ln>
            <a:solidFill>
              <a:srgbClr val="D0CECE"/>
            </a:solidFill>
            <a:prstDash val="dashDot"/>
          </a:ln>
        </p:spPr>
        <p:style>
          <a:lnRef idx="1">
            <a:schemeClr val="accent1"/>
          </a:lnRef>
          <a:fillRef idx="0">
            <a:schemeClr val="accent1"/>
          </a:fillRef>
          <a:effectRef idx="0">
            <a:schemeClr val="accent1"/>
          </a:effectRef>
          <a:fontRef idx="minor">
            <a:schemeClr val="tx1"/>
          </a:fontRef>
        </p:style>
      </p:cxnSp>
      <p:cxnSp>
        <p:nvCxnSpPr>
          <p:cNvPr id="41" name="Gerader Verbinder 40"/>
          <p:cNvCxnSpPr/>
          <p:nvPr/>
        </p:nvCxnSpPr>
        <p:spPr>
          <a:xfrm>
            <a:off x="5267425" y="5692602"/>
            <a:ext cx="4104000" cy="0"/>
          </a:xfrm>
          <a:prstGeom prst="line">
            <a:avLst/>
          </a:prstGeom>
          <a:ln>
            <a:solidFill>
              <a:srgbClr val="D0CECE"/>
            </a:solidFill>
            <a:prstDash val="dashDot"/>
          </a:ln>
        </p:spPr>
        <p:style>
          <a:lnRef idx="1">
            <a:schemeClr val="accent1"/>
          </a:lnRef>
          <a:fillRef idx="0">
            <a:schemeClr val="accent1"/>
          </a:fillRef>
          <a:effectRef idx="0">
            <a:schemeClr val="accent1"/>
          </a:effectRef>
          <a:fontRef idx="minor">
            <a:schemeClr val="tx1"/>
          </a:fontRef>
        </p:style>
      </p:cxnSp>
      <p:sp>
        <p:nvSpPr>
          <p:cNvPr id="42" name="Textfeld 41"/>
          <p:cNvSpPr txBox="1"/>
          <p:nvPr/>
        </p:nvSpPr>
        <p:spPr>
          <a:xfrm>
            <a:off x="7093669" y="4173508"/>
            <a:ext cx="2888809" cy="292388"/>
          </a:xfrm>
          <a:prstGeom prst="rect">
            <a:avLst/>
          </a:prstGeom>
          <a:noFill/>
        </p:spPr>
        <p:txBody>
          <a:bodyPr wrap="square" rtlCol="0">
            <a:spAutoFit/>
          </a:bodyPr>
          <a:lstStyle/>
          <a:p>
            <a:r>
              <a:rPr lang="de-DE" sz="1300" dirty="0" smtClean="0">
                <a:solidFill>
                  <a:srgbClr val="1D2D4B"/>
                </a:solidFill>
              </a:rPr>
              <a:t>Nettoeinkommen       100 % </a:t>
            </a:r>
            <a:endParaRPr lang="de-DE" sz="1300" dirty="0">
              <a:solidFill>
                <a:srgbClr val="1D2D4B"/>
              </a:solidFill>
            </a:endParaRPr>
          </a:p>
        </p:txBody>
      </p:sp>
      <p:sp>
        <p:nvSpPr>
          <p:cNvPr id="43" name="Textfeld 42"/>
          <p:cNvSpPr txBox="1"/>
          <p:nvPr/>
        </p:nvSpPr>
        <p:spPr>
          <a:xfrm>
            <a:off x="4903991" y="4839640"/>
            <a:ext cx="4531057" cy="292388"/>
          </a:xfrm>
          <a:prstGeom prst="rect">
            <a:avLst/>
          </a:prstGeom>
          <a:noFill/>
        </p:spPr>
        <p:txBody>
          <a:bodyPr wrap="square" rtlCol="0">
            <a:spAutoFit/>
          </a:bodyPr>
          <a:lstStyle/>
          <a:p>
            <a:r>
              <a:rPr lang="de-DE" sz="1300" dirty="0" smtClean="0">
                <a:solidFill>
                  <a:srgbClr val="1D2D4B"/>
                </a:solidFill>
              </a:rPr>
              <a:t>Bis 2004: Gesetzliche Rente eines Eckrentners    ca. 67 % </a:t>
            </a:r>
            <a:endParaRPr lang="de-DE" sz="1300" dirty="0">
              <a:solidFill>
                <a:srgbClr val="1D2D4B"/>
              </a:solidFill>
            </a:endParaRPr>
          </a:p>
        </p:txBody>
      </p:sp>
      <p:sp>
        <p:nvSpPr>
          <p:cNvPr id="44" name="Textfeld 43"/>
          <p:cNvSpPr txBox="1"/>
          <p:nvPr/>
        </p:nvSpPr>
        <p:spPr>
          <a:xfrm>
            <a:off x="5847132" y="5420597"/>
            <a:ext cx="4531057" cy="292388"/>
          </a:xfrm>
          <a:prstGeom prst="rect">
            <a:avLst/>
          </a:prstGeom>
          <a:noFill/>
        </p:spPr>
        <p:txBody>
          <a:bodyPr wrap="square" rtlCol="0">
            <a:spAutoFit/>
          </a:bodyPr>
          <a:lstStyle/>
          <a:p>
            <a:r>
              <a:rPr lang="de-DE" sz="1300" dirty="0" smtClean="0">
                <a:solidFill>
                  <a:srgbClr val="C60000"/>
                </a:solidFill>
              </a:rPr>
              <a:t>2030: Gesetzliche Rente nur noch     ca. 50 % </a:t>
            </a:r>
            <a:endParaRPr lang="de-DE" sz="1300" dirty="0">
              <a:solidFill>
                <a:srgbClr val="C60000"/>
              </a:solidFill>
            </a:endParaRPr>
          </a:p>
        </p:txBody>
      </p:sp>
      <p:pic>
        <p:nvPicPr>
          <p:cNvPr id="20" name="Grafik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78212" y="1791080"/>
            <a:ext cx="1932055" cy="989840"/>
          </a:xfrm>
          <a:prstGeom prst="rect">
            <a:avLst/>
          </a:prstGeom>
        </p:spPr>
      </p:pic>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19939" y="1783460"/>
            <a:ext cx="1424562" cy="989840"/>
          </a:xfrm>
          <a:prstGeom prst="rect">
            <a:avLst/>
          </a:prstGeom>
        </p:spPr>
      </p:pic>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35136" y="1794890"/>
            <a:ext cx="916688" cy="989840"/>
          </a:xfrm>
          <a:prstGeom prst="rect">
            <a:avLst/>
          </a:prstGeom>
        </p:spPr>
      </p:pic>
      <p:pic>
        <p:nvPicPr>
          <p:cNvPr id="21" name="Grafik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22529" y="3269271"/>
            <a:ext cx="2609181" cy="246876"/>
          </a:xfrm>
          <a:prstGeom prst="rect">
            <a:avLst/>
          </a:prstGeom>
        </p:spPr>
      </p:pic>
      <p:sp>
        <p:nvSpPr>
          <p:cNvPr id="3" name="Abgerundetes Rechteck 2"/>
          <p:cNvSpPr/>
          <p:nvPr/>
        </p:nvSpPr>
        <p:spPr>
          <a:xfrm>
            <a:off x="2471892" y="3280871"/>
            <a:ext cx="177281" cy="195307"/>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Abgerundetes Rechteck 21"/>
          <p:cNvSpPr/>
          <p:nvPr/>
        </p:nvSpPr>
        <p:spPr>
          <a:xfrm>
            <a:off x="3527119" y="3285115"/>
            <a:ext cx="177281" cy="195307"/>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675980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ox(in)">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92</a:t>
            </a:fld>
            <a:endParaRPr lang="de-DE" dirty="0"/>
          </a:p>
        </p:txBody>
      </p:sp>
      <p:sp>
        <p:nvSpPr>
          <p:cNvPr id="5" name="Titel 4"/>
          <p:cNvSpPr>
            <a:spLocks noGrp="1"/>
          </p:cNvSpPr>
          <p:nvPr>
            <p:ph type="title"/>
          </p:nvPr>
        </p:nvSpPr>
        <p:spPr/>
        <p:txBody>
          <a:bodyPr/>
          <a:lstStyle/>
          <a:p>
            <a:r>
              <a:rPr lang="de-DE" dirty="0" smtClean="0"/>
              <a:t>Warum ist Vorsorge wichtig?</a:t>
            </a:r>
            <a:endParaRPr lang="de-DE" dirty="0"/>
          </a:p>
        </p:txBody>
      </p:sp>
      <p:pic>
        <p:nvPicPr>
          <p:cNvPr id="6" name="Grafik 5"/>
          <p:cNvPicPr>
            <a:picLocks noChangeAspect="1"/>
          </p:cNvPicPr>
          <p:nvPr/>
        </p:nvPicPr>
        <p:blipFill>
          <a:blip r:embed="rId2"/>
          <a:stretch>
            <a:fillRect/>
          </a:stretch>
        </p:blipFill>
        <p:spPr>
          <a:xfrm>
            <a:off x="2341984" y="1701576"/>
            <a:ext cx="6911620" cy="5015705"/>
          </a:xfrm>
          <a:prstGeom prst="rect">
            <a:avLst/>
          </a:prstGeom>
        </p:spPr>
      </p:pic>
    </p:spTree>
    <p:extLst>
      <p:ext uri="{BB962C8B-B14F-4D97-AF65-F5344CB8AC3E}">
        <p14:creationId xmlns:p14="http://schemas.microsoft.com/office/powerpoint/2010/main" val="100566601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93</a:t>
            </a:fld>
            <a:endParaRPr lang="de-DE" dirty="0"/>
          </a:p>
        </p:txBody>
      </p:sp>
      <p:sp>
        <p:nvSpPr>
          <p:cNvPr id="3" name="Textplatzhalter 2"/>
          <p:cNvSpPr>
            <a:spLocks noGrp="1"/>
          </p:cNvSpPr>
          <p:nvPr>
            <p:ph type="body" sz="quarter" idx="10"/>
          </p:nvPr>
        </p:nvSpPr>
        <p:spPr>
          <a:xfrm>
            <a:off x="365475" y="1531496"/>
            <a:ext cx="11347991" cy="395680"/>
          </a:xfrm>
        </p:spPr>
        <p:txBody>
          <a:bodyPr/>
          <a:lstStyle/>
          <a:p>
            <a:r>
              <a:rPr lang="de-DE" dirty="0"/>
              <a:t>EIGENVORSORGE IST NOTWENDIG</a:t>
            </a:r>
          </a:p>
        </p:txBody>
      </p:sp>
      <p:sp>
        <p:nvSpPr>
          <p:cNvPr id="5" name="Titel 4"/>
          <p:cNvSpPr>
            <a:spLocks noGrp="1"/>
          </p:cNvSpPr>
          <p:nvPr>
            <p:ph type="title"/>
          </p:nvPr>
        </p:nvSpPr>
        <p:spPr>
          <a:noFill/>
        </p:spPr>
        <p:txBody>
          <a:bodyPr/>
          <a:lstStyle/>
          <a:p>
            <a:r>
              <a:rPr lang="de-DE" b="1" dirty="0" smtClean="0"/>
              <a:t>DIE SITUATION DER GESETZLICHEN RENTENVERSICHERUNG </a:t>
            </a:r>
            <a:br>
              <a:rPr lang="de-DE" b="1" dirty="0" smtClean="0"/>
            </a:br>
            <a:endParaRPr lang="de-DE" b="1" dirty="0"/>
          </a:p>
        </p:txBody>
      </p:sp>
      <p:graphicFrame>
        <p:nvGraphicFramePr>
          <p:cNvPr id="16" name="Diagramm 15"/>
          <p:cNvGraphicFramePr/>
          <p:nvPr>
            <p:extLst/>
          </p:nvPr>
        </p:nvGraphicFramePr>
        <p:xfrm>
          <a:off x="452985" y="2323442"/>
          <a:ext cx="8064500" cy="2910825"/>
        </p:xfrm>
        <a:graphic>
          <a:graphicData uri="http://schemas.openxmlformats.org/drawingml/2006/chart">
            <c:chart xmlns:c="http://schemas.openxmlformats.org/drawingml/2006/chart" xmlns:r="http://schemas.openxmlformats.org/officeDocument/2006/relationships" r:id="rId2"/>
          </a:graphicData>
        </a:graphic>
      </p:graphicFrame>
      <p:pic>
        <p:nvPicPr>
          <p:cNvPr id="7" name="Grafik 6"/>
          <p:cNvPicPr>
            <a:picLocks noChangeAspect="1"/>
          </p:cNvPicPr>
          <p:nvPr/>
        </p:nvPicPr>
        <p:blipFill>
          <a:blip r:embed="rId3"/>
          <a:stretch>
            <a:fillRect/>
          </a:stretch>
        </p:blipFill>
        <p:spPr>
          <a:xfrm>
            <a:off x="3599653" y="2146089"/>
            <a:ext cx="3298563" cy="4571192"/>
          </a:xfrm>
          <a:prstGeom prst="rect">
            <a:avLst/>
          </a:prstGeom>
          <a:ln>
            <a:solidFill>
              <a:schemeClr val="accent1"/>
            </a:solidFill>
          </a:ln>
        </p:spPr>
      </p:pic>
      <p:sp>
        <p:nvSpPr>
          <p:cNvPr id="8" name="Textfeld 7"/>
          <p:cNvSpPr txBox="1"/>
          <p:nvPr/>
        </p:nvSpPr>
        <p:spPr>
          <a:xfrm>
            <a:off x="7315200" y="6165386"/>
            <a:ext cx="4167673" cy="369332"/>
          </a:xfrm>
          <a:prstGeom prst="rect">
            <a:avLst/>
          </a:prstGeom>
          <a:noFill/>
        </p:spPr>
        <p:txBody>
          <a:bodyPr wrap="square" rtlCol="0">
            <a:spAutoFit/>
          </a:bodyPr>
          <a:lstStyle/>
          <a:p>
            <a:r>
              <a:rPr lang="de-DE" dirty="0" smtClean="0">
                <a:solidFill>
                  <a:srgbClr val="000000"/>
                </a:solidFill>
              </a:rPr>
              <a:t>Quelle: Deutscher Rentenatlas 11.2025</a:t>
            </a:r>
            <a:endParaRPr lang="de-DE" dirty="0">
              <a:solidFill>
                <a:srgbClr val="000000"/>
              </a:solidFill>
            </a:endParaRPr>
          </a:p>
        </p:txBody>
      </p:sp>
    </p:spTree>
    <p:extLst>
      <p:ext uri="{BB962C8B-B14F-4D97-AF65-F5344CB8AC3E}">
        <p14:creationId xmlns:p14="http://schemas.microsoft.com/office/powerpoint/2010/main" val="2202900005"/>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94</a:t>
            </a:fld>
            <a:endParaRPr lang="de-DE" dirty="0"/>
          </a:p>
        </p:txBody>
      </p:sp>
      <p:sp>
        <p:nvSpPr>
          <p:cNvPr id="5" name="Titel 4"/>
          <p:cNvSpPr>
            <a:spLocks noGrp="1"/>
          </p:cNvSpPr>
          <p:nvPr>
            <p:ph type="title"/>
          </p:nvPr>
        </p:nvSpPr>
        <p:spPr/>
        <p:txBody>
          <a:bodyPr/>
          <a:lstStyle/>
          <a:p>
            <a:r>
              <a:rPr lang="de-DE" dirty="0" smtClean="0"/>
              <a:t>Das Thema ist bereits jungen Menschen bewusst</a:t>
            </a:r>
            <a:endParaRPr lang="de-DE" dirty="0"/>
          </a:p>
        </p:txBody>
      </p:sp>
      <p:pic>
        <p:nvPicPr>
          <p:cNvPr id="3" name="Grafik 2"/>
          <p:cNvPicPr>
            <a:picLocks noChangeAspect="1"/>
          </p:cNvPicPr>
          <p:nvPr/>
        </p:nvPicPr>
        <p:blipFill>
          <a:blip r:embed="rId2"/>
          <a:stretch>
            <a:fillRect/>
          </a:stretch>
        </p:blipFill>
        <p:spPr>
          <a:xfrm>
            <a:off x="399513" y="1741131"/>
            <a:ext cx="2181225" cy="2647950"/>
          </a:xfrm>
          <a:prstGeom prst="rect">
            <a:avLst/>
          </a:prstGeom>
        </p:spPr>
      </p:pic>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1922" y="1741131"/>
            <a:ext cx="3742857" cy="2266667"/>
          </a:xfrm>
          <a:prstGeom prst="rect">
            <a:avLst/>
          </a:prstGeom>
        </p:spPr>
      </p:pic>
      <p:pic>
        <p:nvPicPr>
          <p:cNvPr id="8" name="Grafik 7"/>
          <p:cNvPicPr>
            <a:picLocks noChangeAspect="1"/>
          </p:cNvPicPr>
          <p:nvPr/>
        </p:nvPicPr>
        <p:blipFill>
          <a:blip r:embed="rId4"/>
          <a:stretch>
            <a:fillRect/>
          </a:stretch>
        </p:blipFill>
        <p:spPr>
          <a:xfrm>
            <a:off x="7185963" y="1750371"/>
            <a:ext cx="3057525" cy="2486025"/>
          </a:xfrm>
          <a:prstGeom prst="rect">
            <a:avLst/>
          </a:prstGeom>
        </p:spPr>
      </p:pic>
      <p:pic>
        <p:nvPicPr>
          <p:cNvPr id="9" name="Grafik 8"/>
          <p:cNvPicPr>
            <a:picLocks noChangeAspect="1"/>
          </p:cNvPicPr>
          <p:nvPr/>
        </p:nvPicPr>
        <p:blipFill>
          <a:blip r:embed="rId5"/>
          <a:stretch>
            <a:fillRect/>
          </a:stretch>
        </p:blipFill>
        <p:spPr>
          <a:xfrm>
            <a:off x="3830604" y="4555133"/>
            <a:ext cx="2924175" cy="1981200"/>
          </a:xfrm>
          <a:prstGeom prst="rect">
            <a:avLst/>
          </a:prstGeom>
        </p:spPr>
      </p:pic>
    </p:spTree>
    <p:extLst>
      <p:ext uri="{BB962C8B-B14F-4D97-AF65-F5344CB8AC3E}">
        <p14:creationId xmlns:p14="http://schemas.microsoft.com/office/powerpoint/2010/main" val="312740584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
          </p:nvPr>
        </p:nvSpPr>
        <p:spPr/>
        <p:txBody>
          <a:bodyPr/>
          <a:lstStyle/>
          <a:p>
            <a:fld id="{EA952CFE-AF4B-4BE9-B2E2-E1420D3F9B32}" type="slidenum">
              <a:rPr lang="de-DE" smtClean="0"/>
              <a:pPr/>
              <a:t>95</a:t>
            </a:fld>
            <a:endParaRPr lang="de-DE" dirty="0"/>
          </a:p>
        </p:txBody>
      </p:sp>
      <p:pic>
        <p:nvPicPr>
          <p:cNvPr id="2" name="Grafik 1"/>
          <p:cNvPicPr>
            <a:picLocks noChangeAspect="1"/>
          </p:cNvPicPr>
          <p:nvPr/>
        </p:nvPicPr>
        <p:blipFill rotWithShape="1">
          <a:blip r:embed="rId2" cstate="print">
            <a:extLst>
              <a:ext uri="{28A0092B-C50C-407E-A947-70E740481C1C}">
                <a14:useLocalDpi xmlns:a14="http://schemas.microsoft.com/office/drawing/2010/main" val="0"/>
              </a:ext>
            </a:extLst>
          </a:blip>
          <a:srcRect t="17841" b="52479"/>
          <a:stretch/>
        </p:blipFill>
        <p:spPr>
          <a:xfrm>
            <a:off x="0" y="1473200"/>
            <a:ext cx="12192000" cy="5422900"/>
          </a:xfrm>
          <a:prstGeom prst="rect">
            <a:avLst/>
          </a:prstGeom>
        </p:spPr>
      </p:pic>
      <p:sp>
        <p:nvSpPr>
          <p:cNvPr id="6" name="Rechteck 5"/>
          <p:cNvSpPr/>
          <p:nvPr/>
        </p:nvSpPr>
        <p:spPr>
          <a:xfrm>
            <a:off x="3035300" y="5396759"/>
            <a:ext cx="9156700" cy="935568"/>
          </a:xfrm>
          <a:prstGeom prst="rect">
            <a:avLst/>
          </a:prstGeom>
          <a:solidFill>
            <a:srgbClr val="FFFFFF">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Rechteck 6"/>
          <p:cNvSpPr/>
          <p:nvPr/>
        </p:nvSpPr>
        <p:spPr>
          <a:xfrm>
            <a:off x="3298187" y="5629900"/>
            <a:ext cx="8603829" cy="461665"/>
          </a:xfrm>
          <a:prstGeom prst="rect">
            <a:avLst/>
          </a:prstGeom>
          <a:noFill/>
        </p:spPr>
        <p:txBody>
          <a:bodyPr wrap="square">
            <a:spAutoFit/>
          </a:bodyPr>
          <a:lstStyle/>
          <a:p>
            <a:r>
              <a:rPr lang="de-DE" sz="2400" dirty="0" smtClean="0">
                <a:solidFill>
                  <a:schemeClr val="tx2"/>
                </a:solidFill>
              </a:rPr>
              <a:t>Funktionsweise/Rahmenbedingungen </a:t>
            </a:r>
            <a:r>
              <a:rPr lang="de-DE" sz="2400" dirty="0">
                <a:solidFill>
                  <a:schemeClr val="tx2"/>
                </a:solidFill>
              </a:rPr>
              <a:t>der Direktversicherung</a:t>
            </a:r>
          </a:p>
        </p:txBody>
      </p:sp>
    </p:spTree>
    <p:extLst>
      <p:ext uri="{BB962C8B-B14F-4D97-AF65-F5344CB8AC3E}">
        <p14:creationId xmlns:p14="http://schemas.microsoft.com/office/powerpoint/2010/main" val="642212412"/>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96</a:t>
            </a:fld>
            <a:endParaRPr lang="de-DE" dirty="0"/>
          </a:p>
        </p:txBody>
      </p:sp>
      <p:sp>
        <p:nvSpPr>
          <p:cNvPr id="5" name="Titel 4"/>
          <p:cNvSpPr>
            <a:spLocks noGrp="1"/>
          </p:cNvSpPr>
          <p:nvPr>
            <p:ph type="title"/>
          </p:nvPr>
        </p:nvSpPr>
        <p:spPr/>
        <p:txBody>
          <a:bodyPr/>
          <a:lstStyle/>
          <a:p>
            <a:r>
              <a:rPr lang="de-DE" dirty="0" smtClean="0"/>
              <a:t>SO FUNKTIONIERT DIE DIREKTVERSICHERUNG</a:t>
            </a:r>
            <a:endParaRPr lang="de-DE" dirty="0"/>
          </a:p>
        </p:txBody>
      </p:sp>
      <p:sp>
        <p:nvSpPr>
          <p:cNvPr id="8" name="Rechteck 7"/>
          <p:cNvSpPr/>
          <p:nvPr/>
        </p:nvSpPr>
        <p:spPr>
          <a:xfrm>
            <a:off x="1085251" y="4972413"/>
            <a:ext cx="9810342" cy="1321215"/>
          </a:xfrm>
          <a:prstGeom prst="rect">
            <a:avLst/>
          </a:pr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solidFill>
                  <a:srgbClr val="1D2D4B"/>
                </a:solidFill>
              </a:rPr>
              <a:t>Versorgungsträger </a:t>
            </a:r>
            <a:endParaRPr lang="de-DE" sz="2000" b="1" dirty="0">
              <a:solidFill>
                <a:srgbClr val="1D2D4B"/>
              </a:solidFill>
            </a:endParaRPr>
          </a:p>
        </p:txBody>
      </p:sp>
      <p:cxnSp>
        <p:nvCxnSpPr>
          <p:cNvPr id="10" name="Gerade Verbindung mit Pfeil 9"/>
          <p:cNvCxnSpPr/>
          <p:nvPr/>
        </p:nvCxnSpPr>
        <p:spPr>
          <a:xfrm>
            <a:off x="1359590" y="3431932"/>
            <a:ext cx="0" cy="1440000"/>
          </a:xfrm>
          <a:prstGeom prst="straightConnector1">
            <a:avLst/>
          </a:prstGeom>
          <a:ln w="635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1" name="Gerade Verbindung mit Pfeil 10"/>
          <p:cNvCxnSpPr/>
          <p:nvPr/>
        </p:nvCxnSpPr>
        <p:spPr>
          <a:xfrm flipV="1">
            <a:off x="10678426" y="3487998"/>
            <a:ext cx="13063" cy="1512000"/>
          </a:xfrm>
          <a:prstGeom prst="straightConnector1">
            <a:avLst/>
          </a:prstGeom>
          <a:ln w="63500">
            <a:solidFill>
              <a:srgbClr val="D0CECE"/>
            </a:solidFill>
            <a:tailEnd type="triangle"/>
          </a:ln>
        </p:spPr>
        <p:style>
          <a:lnRef idx="1">
            <a:schemeClr val="accent1"/>
          </a:lnRef>
          <a:fillRef idx="0">
            <a:schemeClr val="accent1"/>
          </a:fillRef>
          <a:effectRef idx="0">
            <a:schemeClr val="accent1"/>
          </a:effectRef>
          <a:fontRef idx="minor">
            <a:schemeClr val="tx1"/>
          </a:fontRef>
        </p:style>
      </p:cxnSp>
      <p:cxnSp>
        <p:nvCxnSpPr>
          <p:cNvPr id="12" name="Gerade Verbindung mit Pfeil 11"/>
          <p:cNvCxnSpPr/>
          <p:nvPr/>
        </p:nvCxnSpPr>
        <p:spPr>
          <a:xfrm>
            <a:off x="3099124" y="2508025"/>
            <a:ext cx="5688000" cy="5712"/>
          </a:xfrm>
          <a:prstGeom prst="straightConnector1">
            <a:avLst/>
          </a:prstGeom>
          <a:ln w="63500">
            <a:solidFill>
              <a:srgbClr val="1D2D4B"/>
            </a:solidFill>
            <a:tailEnd type="triangle"/>
          </a:ln>
        </p:spPr>
        <p:style>
          <a:lnRef idx="1">
            <a:schemeClr val="accent1"/>
          </a:lnRef>
          <a:fillRef idx="0">
            <a:schemeClr val="accent1"/>
          </a:fillRef>
          <a:effectRef idx="0">
            <a:schemeClr val="accent1"/>
          </a:effectRef>
          <a:fontRef idx="minor">
            <a:schemeClr val="tx1"/>
          </a:fontRef>
        </p:style>
      </p:cxnSp>
      <p:sp>
        <p:nvSpPr>
          <p:cNvPr id="13" name="Textfeld 12"/>
          <p:cNvSpPr txBox="1"/>
          <p:nvPr/>
        </p:nvSpPr>
        <p:spPr>
          <a:xfrm>
            <a:off x="3943854" y="2073398"/>
            <a:ext cx="4320000" cy="400110"/>
          </a:xfrm>
          <a:prstGeom prst="rect">
            <a:avLst/>
          </a:prstGeom>
          <a:noFill/>
        </p:spPr>
        <p:txBody>
          <a:bodyPr wrap="square" rtlCol="0">
            <a:spAutoFit/>
          </a:bodyPr>
          <a:lstStyle/>
          <a:p>
            <a:pPr algn="ctr"/>
            <a:r>
              <a:rPr lang="de-DE" sz="2000" b="1" dirty="0" smtClean="0">
                <a:solidFill>
                  <a:schemeClr val="tx2"/>
                </a:solidFill>
              </a:rPr>
              <a:t>Versorgungszusage</a:t>
            </a:r>
            <a:endParaRPr lang="de-DE" sz="2000" b="1" dirty="0">
              <a:solidFill>
                <a:schemeClr val="tx2"/>
              </a:solidFill>
            </a:endParaRPr>
          </a:p>
        </p:txBody>
      </p:sp>
      <p:sp>
        <p:nvSpPr>
          <p:cNvPr id="14" name="Textfeld 13"/>
          <p:cNvSpPr txBox="1"/>
          <p:nvPr/>
        </p:nvSpPr>
        <p:spPr>
          <a:xfrm>
            <a:off x="3890689" y="3082502"/>
            <a:ext cx="4445234" cy="400110"/>
          </a:xfrm>
          <a:prstGeom prst="rect">
            <a:avLst/>
          </a:prstGeom>
          <a:noFill/>
        </p:spPr>
        <p:txBody>
          <a:bodyPr wrap="square" rtlCol="0">
            <a:spAutoFit/>
          </a:bodyPr>
          <a:lstStyle/>
          <a:p>
            <a:pPr algn="ctr"/>
            <a:r>
              <a:rPr lang="de-DE" sz="2000" b="1" dirty="0" smtClean="0">
                <a:solidFill>
                  <a:srgbClr val="5C87AA"/>
                </a:solidFill>
              </a:rPr>
              <a:t>Entgeltumwandlungsvereinbarung</a:t>
            </a:r>
            <a:endParaRPr lang="de-DE" sz="2000" b="1" dirty="0">
              <a:solidFill>
                <a:srgbClr val="5C87AA"/>
              </a:solidFill>
            </a:endParaRPr>
          </a:p>
        </p:txBody>
      </p:sp>
      <p:cxnSp>
        <p:nvCxnSpPr>
          <p:cNvPr id="15" name="Gerade Verbindung mit Pfeil 14"/>
          <p:cNvCxnSpPr/>
          <p:nvPr/>
        </p:nvCxnSpPr>
        <p:spPr>
          <a:xfrm flipH="1" flipV="1">
            <a:off x="3228079" y="3071520"/>
            <a:ext cx="5652000" cy="500"/>
          </a:xfrm>
          <a:prstGeom prst="straightConnector1">
            <a:avLst/>
          </a:prstGeom>
          <a:ln w="63500">
            <a:solidFill>
              <a:srgbClr val="5C87AA"/>
            </a:solidFill>
            <a:tailEnd type="triangle"/>
          </a:ln>
        </p:spPr>
        <p:style>
          <a:lnRef idx="1">
            <a:schemeClr val="accent1"/>
          </a:lnRef>
          <a:fillRef idx="0">
            <a:schemeClr val="accent1"/>
          </a:fillRef>
          <a:effectRef idx="0">
            <a:schemeClr val="accent1"/>
          </a:effectRef>
          <a:fontRef idx="minor">
            <a:schemeClr val="tx1"/>
          </a:fontRef>
        </p:style>
      </p:cxnSp>
      <p:sp>
        <p:nvSpPr>
          <p:cNvPr id="16" name="Textfeld 15"/>
          <p:cNvSpPr txBox="1"/>
          <p:nvPr/>
        </p:nvSpPr>
        <p:spPr>
          <a:xfrm>
            <a:off x="2934036" y="4110829"/>
            <a:ext cx="1383712" cy="400110"/>
          </a:xfrm>
          <a:prstGeom prst="rect">
            <a:avLst/>
          </a:prstGeom>
          <a:noFill/>
        </p:spPr>
        <p:txBody>
          <a:bodyPr wrap="none" rtlCol="0">
            <a:spAutoFit/>
          </a:bodyPr>
          <a:lstStyle/>
          <a:p>
            <a:r>
              <a:rPr lang="de-DE" sz="2000" b="1" dirty="0" smtClean="0">
                <a:solidFill>
                  <a:schemeClr val="tx2"/>
                </a:solidFill>
              </a:rPr>
              <a:t>Zuschuss</a:t>
            </a:r>
            <a:endParaRPr lang="de-DE" sz="2000" b="1" dirty="0">
              <a:solidFill>
                <a:schemeClr val="tx2"/>
              </a:solidFill>
            </a:endParaRPr>
          </a:p>
        </p:txBody>
      </p:sp>
      <p:sp>
        <p:nvSpPr>
          <p:cNvPr id="17" name="Textfeld 16"/>
          <p:cNvSpPr txBox="1"/>
          <p:nvPr/>
        </p:nvSpPr>
        <p:spPr>
          <a:xfrm>
            <a:off x="7754137" y="4098877"/>
            <a:ext cx="2962671" cy="400110"/>
          </a:xfrm>
          <a:prstGeom prst="rect">
            <a:avLst/>
          </a:prstGeom>
          <a:noFill/>
        </p:spPr>
        <p:txBody>
          <a:bodyPr wrap="none" rtlCol="0">
            <a:spAutoFit/>
          </a:bodyPr>
          <a:lstStyle/>
          <a:p>
            <a:r>
              <a:rPr lang="de-DE" sz="2000" b="1" dirty="0" smtClean="0">
                <a:solidFill>
                  <a:srgbClr val="5C87AA"/>
                </a:solidFill>
              </a:rPr>
              <a:t>Rentenleistung/Kapital</a:t>
            </a:r>
            <a:endParaRPr lang="de-DE" sz="2000" b="1" dirty="0">
              <a:solidFill>
                <a:srgbClr val="5C87AA"/>
              </a:solidFill>
            </a:endParaRPr>
          </a:p>
        </p:txBody>
      </p:sp>
      <p:cxnSp>
        <p:nvCxnSpPr>
          <p:cNvPr id="23" name="Gerade Verbindung mit Pfeil 22"/>
          <p:cNvCxnSpPr/>
          <p:nvPr/>
        </p:nvCxnSpPr>
        <p:spPr>
          <a:xfrm>
            <a:off x="2872959" y="3435473"/>
            <a:ext cx="0" cy="1440000"/>
          </a:xfrm>
          <a:prstGeom prst="straightConnector1">
            <a:avLst/>
          </a:prstGeom>
          <a:ln w="635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4" name="Textfeld 23"/>
          <p:cNvSpPr txBox="1"/>
          <p:nvPr/>
        </p:nvSpPr>
        <p:spPr>
          <a:xfrm>
            <a:off x="1409179" y="4115144"/>
            <a:ext cx="1210588" cy="400110"/>
          </a:xfrm>
          <a:prstGeom prst="rect">
            <a:avLst/>
          </a:prstGeom>
          <a:noFill/>
        </p:spPr>
        <p:txBody>
          <a:bodyPr wrap="none" rtlCol="0">
            <a:spAutoFit/>
          </a:bodyPr>
          <a:lstStyle/>
          <a:p>
            <a:r>
              <a:rPr lang="de-DE" sz="2000" b="1" dirty="0" smtClean="0">
                <a:solidFill>
                  <a:schemeClr val="tx2"/>
                </a:solidFill>
              </a:rPr>
              <a:t>Beiträge</a:t>
            </a:r>
            <a:endParaRPr lang="de-DE" sz="2000" b="1" dirty="0">
              <a:solidFill>
                <a:schemeClr val="tx2"/>
              </a:solidFill>
            </a:endParaRPr>
          </a:p>
        </p:txBody>
      </p:sp>
      <p:sp>
        <p:nvSpPr>
          <p:cNvPr id="28" name="Rechteck 27"/>
          <p:cNvSpPr/>
          <p:nvPr/>
        </p:nvSpPr>
        <p:spPr>
          <a:xfrm>
            <a:off x="1085251" y="2106428"/>
            <a:ext cx="2011115" cy="1323102"/>
          </a:xfrm>
          <a:prstGeom prst="rect">
            <a:avLst/>
          </a:prstGeom>
          <a:solidFill>
            <a:srgbClr val="1D2D4B"/>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de-DE" sz="1176" b="1" dirty="0">
                <a:latin typeface="Arial" panose="020B0604020202020204" pitchFamily="34" charset="0"/>
                <a:cs typeface="Arial" panose="020B0604020202020204" pitchFamily="34" charset="0"/>
              </a:rPr>
              <a:t>Arbeitgeber</a:t>
            </a:r>
            <a:br>
              <a:rPr lang="de-DE" sz="1176" b="1" dirty="0">
                <a:latin typeface="Arial" panose="020B0604020202020204" pitchFamily="34" charset="0"/>
                <a:cs typeface="Arial" panose="020B0604020202020204" pitchFamily="34" charset="0"/>
              </a:rPr>
            </a:br>
            <a:endParaRPr lang="de-DE" sz="1176" b="1" dirty="0">
              <a:latin typeface="Arial" panose="020B0604020202020204" pitchFamily="34" charset="0"/>
              <a:cs typeface="Arial" panose="020B0604020202020204" pitchFamily="34" charset="0"/>
            </a:endParaRPr>
          </a:p>
        </p:txBody>
      </p:sp>
      <p:grpSp>
        <p:nvGrpSpPr>
          <p:cNvPr id="18" name="Gruppierung 3"/>
          <p:cNvGrpSpPr/>
          <p:nvPr/>
        </p:nvGrpSpPr>
        <p:grpSpPr>
          <a:xfrm>
            <a:off x="1755634" y="2261482"/>
            <a:ext cx="670348" cy="657074"/>
            <a:chOff x="2284413" y="2490788"/>
            <a:chExt cx="481013" cy="471488"/>
          </a:xfrm>
        </p:grpSpPr>
        <p:sp>
          <p:nvSpPr>
            <p:cNvPr id="19" name="Freeform 440"/>
            <p:cNvSpPr>
              <a:spLocks/>
            </p:cNvSpPr>
            <p:nvPr/>
          </p:nvSpPr>
          <p:spPr bwMode="auto">
            <a:xfrm>
              <a:off x="2398713" y="2490788"/>
              <a:ext cx="57150" cy="223838"/>
            </a:xfrm>
            <a:custGeom>
              <a:avLst/>
              <a:gdLst>
                <a:gd name="T0" fmla="*/ 0 w 36"/>
                <a:gd name="T1" fmla="*/ 141 h 141"/>
                <a:gd name="T2" fmla="*/ 0 w 36"/>
                <a:gd name="T3" fmla="*/ 0 h 141"/>
                <a:gd name="T4" fmla="*/ 36 w 36"/>
                <a:gd name="T5" fmla="*/ 0 h 141"/>
                <a:gd name="T6" fmla="*/ 36 w 36"/>
                <a:gd name="T7" fmla="*/ 141 h 141"/>
              </a:gdLst>
              <a:ahLst/>
              <a:cxnLst>
                <a:cxn ang="0">
                  <a:pos x="T0" y="T1"/>
                </a:cxn>
                <a:cxn ang="0">
                  <a:pos x="T2" y="T3"/>
                </a:cxn>
                <a:cxn ang="0">
                  <a:pos x="T4" y="T5"/>
                </a:cxn>
                <a:cxn ang="0">
                  <a:pos x="T6" y="T7"/>
                </a:cxn>
              </a:cxnLst>
              <a:rect l="0" t="0" r="r" b="b"/>
              <a:pathLst>
                <a:path w="36" h="141">
                  <a:moveTo>
                    <a:pt x="0" y="141"/>
                  </a:moveTo>
                  <a:lnTo>
                    <a:pt x="0" y="0"/>
                  </a:lnTo>
                  <a:lnTo>
                    <a:pt x="36" y="0"/>
                  </a:lnTo>
                  <a:lnTo>
                    <a:pt x="36" y="141"/>
                  </a:lnTo>
                </a:path>
              </a:pathLst>
            </a:custGeom>
            <a:noFill/>
            <a:ln w="25400"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20" name="Freeform 441"/>
            <p:cNvSpPr>
              <a:spLocks/>
            </p:cNvSpPr>
            <p:nvPr/>
          </p:nvSpPr>
          <p:spPr bwMode="auto">
            <a:xfrm>
              <a:off x="2284413" y="2587626"/>
              <a:ext cx="55563" cy="127000"/>
            </a:xfrm>
            <a:custGeom>
              <a:avLst/>
              <a:gdLst>
                <a:gd name="T0" fmla="*/ 0 w 35"/>
                <a:gd name="T1" fmla="*/ 80 h 80"/>
                <a:gd name="T2" fmla="*/ 0 w 35"/>
                <a:gd name="T3" fmla="*/ 0 h 80"/>
                <a:gd name="T4" fmla="*/ 35 w 35"/>
                <a:gd name="T5" fmla="*/ 0 h 80"/>
                <a:gd name="T6" fmla="*/ 35 w 35"/>
                <a:gd name="T7" fmla="*/ 80 h 80"/>
              </a:gdLst>
              <a:ahLst/>
              <a:cxnLst>
                <a:cxn ang="0">
                  <a:pos x="T0" y="T1"/>
                </a:cxn>
                <a:cxn ang="0">
                  <a:pos x="T2" y="T3"/>
                </a:cxn>
                <a:cxn ang="0">
                  <a:pos x="T4" y="T5"/>
                </a:cxn>
                <a:cxn ang="0">
                  <a:pos x="T6" y="T7"/>
                </a:cxn>
              </a:cxnLst>
              <a:rect l="0" t="0" r="r" b="b"/>
              <a:pathLst>
                <a:path w="35" h="80">
                  <a:moveTo>
                    <a:pt x="0" y="80"/>
                  </a:moveTo>
                  <a:lnTo>
                    <a:pt x="0" y="0"/>
                  </a:lnTo>
                  <a:lnTo>
                    <a:pt x="35" y="0"/>
                  </a:lnTo>
                  <a:lnTo>
                    <a:pt x="35" y="80"/>
                  </a:lnTo>
                </a:path>
              </a:pathLst>
            </a:custGeom>
            <a:noFill/>
            <a:ln w="25400"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21" name="Freeform 442"/>
            <p:cNvSpPr>
              <a:spLocks/>
            </p:cNvSpPr>
            <p:nvPr/>
          </p:nvSpPr>
          <p:spPr bwMode="auto">
            <a:xfrm>
              <a:off x="2284413" y="2687638"/>
              <a:ext cx="481013" cy="274638"/>
            </a:xfrm>
            <a:custGeom>
              <a:avLst/>
              <a:gdLst>
                <a:gd name="T0" fmla="*/ 303 w 303"/>
                <a:gd name="T1" fmla="*/ 39 h 173"/>
                <a:gd name="T2" fmla="*/ 303 w 303"/>
                <a:gd name="T3" fmla="*/ 0 h 173"/>
                <a:gd name="T4" fmla="*/ 246 w 303"/>
                <a:gd name="T5" fmla="*/ 39 h 173"/>
                <a:gd name="T6" fmla="*/ 247 w 303"/>
                <a:gd name="T7" fmla="*/ 0 h 173"/>
                <a:gd name="T8" fmla="*/ 190 w 303"/>
                <a:gd name="T9" fmla="*/ 39 h 173"/>
                <a:gd name="T10" fmla="*/ 191 w 303"/>
                <a:gd name="T11" fmla="*/ 0 h 173"/>
                <a:gd name="T12" fmla="*/ 134 w 303"/>
                <a:gd name="T13" fmla="*/ 39 h 173"/>
                <a:gd name="T14" fmla="*/ 0 w 303"/>
                <a:gd name="T15" fmla="*/ 39 h 173"/>
                <a:gd name="T16" fmla="*/ 0 w 303"/>
                <a:gd name="T17" fmla="*/ 173 h 173"/>
                <a:gd name="T18" fmla="*/ 303 w 303"/>
                <a:gd name="T19" fmla="*/ 173 h 173"/>
                <a:gd name="T20" fmla="*/ 303 w 303"/>
                <a:gd name="T21" fmla="*/ 39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3" h="173">
                  <a:moveTo>
                    <a:pt x="303" y="39"/>
                  </a:moveTo>
                  <a:lnTo>
                    <a:pt x="303" y="0"/>
                  </a:lnTo>
                  <a:lnTo>
                    <a:pt x="246" y="39"/>
                  </a:lnTo>
                  <a:lnTo>
                    <a:pt x="247" y="0"/>
                  </a:lnTo>
                  <a:lnTo>
                    <a:pt x="190" y="39"/>
                  </a:lnTo>
                  <a:lnTo>
                    <a:pt x="191" y="0"/>
                  </a:lnTo>
                  <a:lnTo>
                    <a:pt x="134" y="39"/>
                  </a:lnTo>
                  <a:lnTo>
                    <a:pt x="0" y="39"/>
                  </a:lnTo>
                  <a:lnTo>
                    <a:pt x="0" y="173"/>
                  </a:lnTo>
                  <a:lnTo>
                    <a:pt x="303" y="173"/>
                  </a:lnTo>
                  <a:lnTo>
                    <a:pt x="303" y="39"/>
                  </a:lnTo>
                </a:path>
              </a:pathLst>
            </a:custGeom>
            <a:noFill/>
            <a:ln w="25400"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22" name="Line 443"/>
            <p:cNvSpPr>
              <a:spLocks noChangeShapeType="1"/>
            </p:cNvSpPr>
            <p:nvPr/>
          </p:nvSpPr>
          <p:spPr bwMode="auto">
            <a:xfrm>
              <a:off x="2339975" y="2860676"/>
              <a:ext cx="115888" cy="0"/>
            </a:xfrm>
            <a:prstGeom prst="line">
              <a:avLst/>
            </a:prstGeom>
            <a:noFill/>
            <a:ln w="25400"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sp>
          <p:nvSpPr>
            <p:cNvPr id="25" name="Line 444"/>
            <p:cNvSpPr>
              <a:spLocks noChangeShapeType="1"/>
            </p:cNvSpPr>
            <p:nvPr/>
          </p:nvSpPr>
          <p:spPr bwMode="auto">
            <a:xfrm>
              <a:off x="2339975" y="2892426"/>
              <a:ext cx="115888" cy="0"/>
            </a:xfrm>
            <a:prstGeom prst="line">
              <a:avLst/>
            </a:prstGeom>
            <a:noFill/>
            <a:ln w="25400"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sp>
          <p:nvSpPr>
            <p:cNvPr id="26" name="Line 445"/>
            <p:cNvSpPr>
              <a:spLocks noChangeShapeType="1"/>
            </p:cNvSpPr>
            <p:nvPr/>
          </p:nvSpPr>
          <p:spPr bwMode="auto">
            <a:xfrm>
              <a:off x="2339975" y="2922588"/>
              <a:ext cx="115888" cy="0"/>
            </a:xfrm>
            <a:prstGeom prst="line">
              <a:avLst/>
            </a:prstGeom>
            <a:noFill/>
            <a:ln w="25400"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grpSp>
      <p:sp>
        <p:nvSpPr>
          <p:cNvPr id="29" name="Rechteck 28"/>
          <p:cNvSpPr/>
          <p:nvPr/>
        </p:nvSpPr>
        <p:spPr>
          <a:xfrm>
            <a:off x="8884701" y="2108830"/>
            <a:ext cx="2010892" cy="1323102"/>
          </a:xfrm>
          <a:prstGeom prst="rect">
            <a:avLst/>
          </a:prstGeom>
          <a:solidFill>
            <a:srgbClr val="5C87AA"/>
          </a:solidFill>
          <a:ln>
            <a:solidFill>
              <a:srgbClr val="5C87AA"/>
            </a:solidFill>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de-DE" sz="1176" b="1" dirty="0">
                <a:latin typeface="Arial" panose="020B0604020202020204" pitchFamily="34" charset="0"/>
                <a:cs typeface="Arial" panose="020B0604020202020204" pitchFamily="34" charset="0"/>
              </a:rPr>
              <a:t>Arbeitnehmer</a:t>
            </a:r>
            <a:br>
              <a:rPr lang="de-DE" sz="1176" b="1" dirty="0">
                <a:latin typeface="Arial" panose="020B0604020202020204" pitchFamily="34" charset="0"/>
                <a:cs typeface="Arial" panose="020B0604020202020204" pitchFamily="34" charset="0"/>
              </a:rPr>
            </a:br>
            <a:endParaRPr lang="de-DE" sz="1176" b="1" dirty="0">
              <a:latin typeface="Arial" panose="020B0604020202020204" pitchFamily="34" charset="0"/>
              <a:cs typeface="Arial" panose="020B0604020202020204" pitchFamily="34" charset="0"/>
            </a:endParaRPr>
          </a:p>
        </p:txBody>
      </p:sp>
      <p:grpSp>
        <p:nvGrpSpPr>
          <p:cNvPr id="30" name="Gruppieren 29">
            <a:extLst>
              <a:ext uri="{FF2B5EF4-FFF2-40B4-BE49-F238E27FC236}">
                <a16:creationId xmlns="" xmlns:a16="http://schemas.microsoft.com/office/drawing/2014/main" id="{633DF968-F0B8-4F2C-AD92-2C29CC3D0651}"/>
              </a:ext>
            </a:extLst>
          </p:cNvPr>
          <p:cNvGrpSpPr/>
          <p:nvPr/>
        </p:nvGrpSpPr>
        <p:grpSpPr>
          <a:xfrm>
            <a:off x="9579259" y="2305647"/>
            <a:ext cx="621779" cy="643886"/>
            <a:chOff x="2479675" y="3913188"/>
            <a:chExt cx="714375" cy="739775"/>
          </a:xfrm>
          <a:solidFill>
            <a:schemeClr val="bg1"/>
          </a:solidFill>
        </p:grpSpPr>
        <p:sp>
          <p:nvSpPr>
            <p:cNvPr id="31" name="Freeform 3">
              <a:extLst>
                <a:ext uri="{FF2B5EF4-FFF2-40B4-BE49-F238E27FC236}">
                  <a16:creationId xmlns="" xmlns:a16="http://schemas.microsoft.com/office/drawing/2014/main" id="{1DC78726-44C9-420C-9C3C-72316C066AF0}"/>
                </a:ext>
              </a:extLst>
            </p:cNvPr>
            <p:cNvSpPr>
              <a:spLocks noChangeArrowheads="1"/>
            </p:cNvSpPr>
            <p:nvPr/>
          </p:nvSpPr>
          <p:spPr bwMode="auto">
            <a:xfrm>
              <a:off x="2654300" y="3913188"/>
              <a:ext cx="368300" cy="428625"/>
            </a:xfrm>
            <a:custGeom>
              <a:avLst/>
              <a:gdLst>
                <a:gd name="T0" fmla="*/ 9 w 1024"/>
                <a:gd name="T1" fmla="*/ 758 h 1192"/>
                <a:gd name="T2" fmla="*/ 106 w 1024"/>
                <a:gd name="T3" fmla="*/ 855 h 1192"/>
                <a:gd name="T4" fmla="*/ 115 w 1024"/>
                <a:gd name="T5" fmla="*/ 864 h 1192"/>
                <a:gd name="T6" fmla="*/ 132 w 1024"/>
                <a:gd name="T7" fmla="*/ 926 h 1192"/>
                <a:gd name="T8" fmla="*/ 221 w 1024"/>
                <a:gd name="T9" fmla="*/ 1058 h 1192"/>
                <a:gd name="T10" fmla="*/ 353 w 1024"/>
                <a:gd name="T11" fmla="*/ 1155 h 1192"/>
                <a:gd name="T12" fmla="*/ 512 w 1024"/>
                <a:gd name="T13" fmla="*/ 1191 h 1192"/>
                <a:gd name="T14" fmla="*/ 512 w 1024"/>
                <a:gd name="T15" fmla="*/ 1191 h 1192"/>
                <a:gd name="T16" fmla="*/ 662 w 1024"/>
                <a:gd name="T17" fmla="*/ 1155 h 1192"/>
                <a:gd name="T18" fmla="*/ 794 w 1024"/>
                <a:gd name="T19" fmla="*/ 1058 h 1192"/>
                <a:gd name="T20" fmla="*/ 882 w 1024"/>
                <a:gd name="T21" fmla="*/ 926 h 1192"/>
                <a:gd name="T22" fmla="*/ 900 w 1024"/>
                <a:gd name="T23" fmla="*/ 864 h 1192"/>
                <a:gd name="T24" fmla="*/ 909 w 1024"/>
                <a:gd name="T25" fmla="*/ 855 h 1192"/>
                <a:gd name="T26" fmla="*/ 1006 w 1024"/>
                <a:gd name="T27" fmla="*/ 767 h 1192"/>
                <a:gd name="T28" fmla="*/ 1023 w 1024"/>
                <a:gd name="T29" fmla="*/ 626 h 1192"/>
                <a:gd name="T30" fmla="*/ 971 w 1024"/>
                <a:gd name="T31" fmla="*/ 511 h 1192"/>
                <a:gd name="T32" fmla="*/ 988 w 1024"/>
                <a:gd name="T33" fmla="*/ 414 h 1192"/>
                <a:gd name="T34" fmla="*/ 944 w 1024"/>
                <a:gd name="T35" fmla="*/ 212 h 1192"/>
                <a:gd name="T36" fmla="*/ 838 w 1024"/>
                <a:gd name="T37" fmla="*/ 97 h 1192"/>
                <a:gd name="T38" fmla="*/ 653 w 1024"/>
                <a:gd name="T39" fmla="*/ 18 h 1192"/>
                <a:gd name="T40" fmla="*/ 494 w 1024"/>
                <a:gd name="T41" fmla="*/ 0 h 1192"/>
                <a:gd name="T42" fmla="*/ 362 w 1024"/>
                <a:gd name="T43" fmla="*/ 18 h 1192"/>
                <a:gd name="T44" fmla="*/ 185 w 1024"/>
                <a:gd name="T45" fmla="*/ 97 h 1192"/>
                <a:gd name="T46" fmla="*/ 79 w 1024"/>
                <a:gd name="T47" fmla="*/ 212 h 1192"/>
                <a:gd name="T48" fmla="*/ 26 w 1024"/>
                <a:gd name="T49" fmla="*/ 414 h 1192"/>
                <a:gd name="T50" fmla="*/ 44 w 1024"/>
                <a:gd name="T51" fmla="*/ 511 h 1192"/>
                <a:gd name="T52" fmla="*/ 0 w 1024"/>
                <a:gd name="T53" fmla="*/ 617 h 1192"/>
                <a:gd name="T54" fmla="*/ 115 w 1024"/>
                <a:gd name="T55" fmla="*/ 582 h 1192"/>
                <a:gd name="T56" fmla="*/ 141 w 1024"/>
                <a:gd name="T57" fmla="*/ 564 h 1192"/>
                <a:gd name="T58" fmla="*/ 141 w 1024"/>
                <a:gd name="T59" fmla="*/ 529 h 1192"/>
                <a:gd name="T60" fmla="*/ 132 w 1024"/>
                <a:gd name="T61" fmla="*/ 370 h 1192"/>
                <a:gd name="T62" fmla="*/ 203 w 1024"/>
                <a:gd name="T63" fmla="*/ 212 h 1192"/>
                <a:gd name="T64" fmla="*/ 326 w 1024"/>
                <a:gd name="T65" fmla="*/ 124 h 1192"/>
                <a:gd name="T66" fmla="*/ 521 w 1024"/>
                <a:gd name="T67" fmla="*/ 97 h 1192"/>
                <a:gd name="T68" fmla="*/ 697 w 1024"/>
                <a:gd name="T69" fmla="*/ 124 h 1192"/>
                <a:gd name="T70" fmla="*/ 821 w 1024"/>
                <a:gd name="T71" fmla="*/ 212 h 1192"/>
                <a:gd name="T72" fmla="*/ 891 w 1024"/>
                <a:gd name="T73" fmla="*/ 370 h 1192"/>
                <a:gd name="T74" fmla="*/ 873 w 1024"/>
                <a:gd name="T75" fmla="*/ 529 h 1192"/>
                <a:gd name="T76" fmla="*/ 873 w 1024"/>
                <a:gd name="T77" fmla="*/ 564 h 1192"/>
                <a:gd name="T78" fmla="*/ 909 w 1024"/>
                <a:gd name="T79" fmla="*/ 582 h 1192"/>
                <a:gd name="T80" fmla="*/ 918 w 1024"/>
                <a:gd name="T81" fmla="*/ 679 h 1192"/>
                <a:gd name="T82" fmla="*/ 900 w 1024"/>
                <a:gd name="T83" fmla="*/ 749 h 1192"/>
                <a:gd name="T84" fmla="*/ 873 w 1024"/>
                <a:gd name="T85" fmla="*/ 767 h 1192"/>
                <a:gd name="T86" fmla="*/ 812 w 1024"/>
                <a:gd name="T87" fmla="*/ 811 h 1192"/>
                <a:gd name="T88" fmla="*/ 794 w 1024"/>
                <a:gd name="T89" fmla="*/ 891 h 1192"/>
                <a:gd name="T90" fmla="*/ 671 w 1024"/>
                <a:gd name="T91" fmla="*/ 1032 h 1192"/>
                <a:gd name="T92" fmla="*/ 573 w 1024"/>
                <a:gd name="T93" fmla="*/ 1085 h 1192"/>
                <a:gd name="T94" fmla="*/ 503 w 1024"/>
                <a:gd name="T95" fmla="*/ 1094 h 1192"/>
                <a:gd name="T96" fmla="*/ 397 w 1024"/>
                <a:gd name="T97" fmla="*/ 1067 h 1192"/>
                <a:gd name="T98" fmla="*/ 291 w 1024"/>
                <a:gd name="T99" fmla="*/ 988 h 1192"/>
                <a:gd name="T100" fmla="*/ 212 w 1024"/>
                <a:gd name="T101" fmla="*/ 846 h 1192"/>
                <a:gd name="T102" fmla="*/ 185 w 1024"/>
                <a:gd name="T103" fmla="*/ 785 h 1192"/>
                <a:gd name="T104" fmla="*/ 141 w 1024"/>
                <a:gd name="T105" fmla="*/ 767 h 1192"/>
                <a:gd name="T106" fmla="*/ 106 w 1024"/>
                <a:gd name="T107" fmla="*/ 723 h 1192"/>
                <a:gd name="T108" fmla="*/ 97 w 1024"/>
                <a:gd name="T109" fmla="*/ 635 h 1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24" h="1192">
                  <a:moveTo>
                    <a:pt x="0" y="679"/>
                  </a:moveTo>
                  <a:lnTo>
                    <a:pt x="0" y="679"/>
                  </a:lnTo>
                  <a:lnTo>
                    <a:pt x="9" y="758"/>
                  </a:lnTo>
                  <a:lnTo>
                    <a:pt x="35" y="811"/>
                  </a:lnTo>
                  <a:lnTo>
                    <a:pt x="71" y="838"/>
                  </a:lnTo>
                  <a:lnTo>
                    <a:pt x="106" y="855"/>
                  </a:lnTo>
                  <a:lnTo>
                    <a:pt x="106" y="855"/>
                  </a:lnTo>
                  <a:lnTo>
                    <a:pt x="115" y="864"/>
                  </a:lnTo>
                  <a:lnTo>
                    <a:pt x="115" y="864"/>
                  </a:lnTo>
                  <a:lnTo>
                    <a:pt x="115" y="864"/>
                  </a:lnTo>
                  <a:lnTo>
                    <a:pt x="115" y="864"/>
                  </a:lnTo>
                  <a:lnTo>
                    <a:pt x="132" y="926"/>
                  </a:lnTo>
                  <a:lnTo>
                    <a:pt x="159" y="970"/>
                  </a:lnTo>
                  <a:lnTo>
                    <a:pt x="185" y="1023"/>
                  </a:lnTo>
                  <a:lnTo>
                    <a:pt x="221" y="1058"/>
                  </a:lnTo>
                  <a:lnTo>
                    <a:pt x="291" y="1120"/>
                  </a:lnTo>
                  <a:lnTo>
                    <a:pt x="353" y="1155"/>
                  </a:lnTo>
                  <a:lnTo>
                    <a:pt x="353" y="1155"/>
                  </a:lnTo>
                  <a:lnTo>
                    <a:pt x="423" y="1182"/>
                  </a:lnTo>
                  <a:lnTo>
                    <a:pt x="503" y="1191"/>
                  </a:lnTo>
                  <a:lnTo>
                    <a:pt x="512" y="1191"/>
                  </a:lnTo>
                  <a:lnTo>
                    <a:pt x="512" y="1191"/>
                  </a:lnTo>
                  <a:lnTo>
                    <a:pt x="512" y="1191"/>
                  </a:lnTo>
                  <a:lnTo>
                    <a:pt x="512" y="1191"/>
                  </a:lnTo>
                  <a:lnTo>
                    <a:pt x="512" y="1191"/>
                  </a:lnTo>
                  <a:lnTo>
                    <a:pt x="591" y="1182"/>
                  </a:lnTo>
                  <a:lnTo>
                    <a:pt x="662" y="1155"/>
                  </a:lnTo>
                  <a:lnTo>
                    <a:pt x="662" y="1155"/>
                  </a:lnTo>
                  <a:lnTo>
                    <a:pt x="723" y="1120"/>
                  </a:lnTo>
                  <a:lnTo>
                    <a:pt x="794" y="1058"/>
                  </a:lnTo>
                  <a:lnTo>
                    <a:pt x="829" y="1023"/>
                  </a:lnTo>
                  <a:lnTo>
                    <a:pt x="865" y="970"/>
                  </a:lnTo>
                  <a:lnTo>
                    <a:pt x="882" y="926"/>
                  </a:lnTo>
                  <a:lnTo>
                    <a:pt x="900" y="864"/>
                  </a:lnTo>
                  <a:lnTo>
                    <a:pt x="900" y="864"/>
                  </a:lnTo>
                  <a:lnTo>
                    <a:pt x="900" y="864"/>
                  </a:lnTo>
                  <a:lnTo>
                    <a:pt x="900" y="864"/>
                  </a:lnTo>
                  <a:lnTo>
                    <a:pt x="909" y="855"/>
                  </a:lnTo>
                  <a:lnTo>
                    <a:pt x="909" y="855"/>
                  </a:lnTo>
                  <a:lnTo>
                    <a:pt x="944" y="838"/>
                  </a:lnTo>
                  <a:lnTo>
                    <a:pt x="979" y="811"/>
                  </a:lnTo>
                  <a:lnTo>
                    <a:pt x="1006" y="767"/>
                  </a:lnTo>
                  <a:lnTo>
                    <a:pt x="1015" y="688"/>
                  </a:lnTo>
                  <a:lnTo>
                    <a:pt x="1015" y="688"/>
                  </a:lnTo>
                  <a:lnTo>
                    <a:pt x="1023" y="626"/>
                  </a:lnTo>
                  <a:lnTo>
                    <a:pt x="1015" y="573"/>
                  </a:lnTo>
                  <a:lnTo>
                    <a:pt x="997" y="538"/>
                  </a:lnTo>
                  <a:lnTo>
                    <a:pt x="971" y="511"/>
                  </a:lnTo>
                  <a:lnTo>
                    <a:pt x="971" y="511"/>
                  </a:lnTo>
                  <a:lnTo>
                    <a:pt x="988" y="414"/>
                  </a:lnTo>
                  <a:lnTo>
                    <a:pt x="988" y="414"/>
                  </a:lnTo>
                  <a:lnTo>
                    <a:pt x="988" y="352"/>
                  </a:lnTo>
                  <a:lnTo>
                    <a:pt x="971" y="283"/>
                  </a:lnTo>
                  <a:lnTo>
                    <a:pt x="944" y="212"/>
                  </a:lnTo>
                  <a:lnTo>
                    <a:pt x="891" y="141"/>
                  </a:lnTo>
                  <a:lnTo>
                    <a:pt x="891" y="141"/>
                  </a:lnTo>
                  <a:lnTo>
                    <a:pt x="838" y="97"/>
                  </a:lnTo>
                  <a:lnTo>
                    <a:pt x="759" y="44"/>
                  </a:lnTo>
                  <a:lnTo>
                    <a:pt x="706" y="27"/>
                  </a:lnTo>
                  <a:lnTo>
                    <a:pt x="653" y="18"/>
                  </a:lnTo>
                  <a:lnTo>
                    <a:pt x="591" y="9"/>
                  </a:lnTo>
                  <a:lnTo>
                    <a:pt x="521" y="0"/>
                  </a:lnTo>
                  <a:lnTo>
                    <a:pt x="494" y="0"/>
                  </a:lnTo>
                  <a:lnTo>
                    <a:pt x="494" y="0"/>
                  </a:lnTo>
                  <a:lnTo>
                    <a:pt x="423" y="9"/>
                  </a:lnTo>
                  <a:lnTo>
                    <a:pt x="362" y="18"/>
                  </a:lnTo>
                  <a:lnTo>
                    <a:pt x="309" y="27"/>
                  </a:lnTo>
                  <a:lnTo>
                    <a:pt x="256" y="44"/>
                  </a:lnTo>
                  <a:lnTo>
                    <a:pt x="185" y="97"/>
                  </a:lnTo>
                  <a:lnTo>
                    <a:pt x="124" y="141"/>
                  </a:lnTo>
                  <a:lnTo>
                    <a:pt x="124" y="141"/>
                  </a:lnTo>
                  <a:lnTo>
                    <a:pt x="79" y="212"/>
                  </a:lnTo>
                  <a:lnTo>
                    <a:pt x="44" y="283"/>
                  </a:lnTo>
                  <a:lnTo>
                    <a:pt x="26" y="352"/>
                  </a:lnTo>
                  <a:lnTo>
                    <a:pt x="26" y="414"/>
                  </a:lnTo>
                  <a:lnTo>
                    <a:pt x="26" y="414"/>
                  </a:lnTo>
                  <a:lnTo>
                    <a:pt x="44" y="511"/>
                  </a:lnTo>
                  <a:lnTo>
                    <a:pt x="44" y="511"/>
                  </a:lnTo>
                  <a:lnTo>
                    <a:pt x="26" y="538"/>
                  </a:lnTo>
                  <a:lnTo>
                    <a:pt x="9" y="573"/>
                  </a:lnTo>
                  <a:lnTo>
                    <a:pt x="0" y="617"/>
                  </a:lnTo>
                  <a:lnTo>
                    <a:pt x="0" y="679"/>
                  </a:lnTo>
                  <a:close/>
                  <a:moveTo>
                    <a:pt x="115" y="582"/>
                  </a:moveTo>
                  <a:lnTo>
                    <a:pt x="115" y="582"/>
                  </a:lnTo>
                  <a:lnTo>
                    <a:pt x="132" y="582"/>
                  </a:lnTo>
                  <a:lnTo>
                    <a:pt x="141" y="564"/>
                  </a:lnTo>
                  <a:lnTo>
                    <a:pt x="141" y="564"/>
                  </a:lnTo>
                  <a:lnTo>
                    <a:pt x="150" y="546"/>
                  </a:lnTo>
                  <a:lnTo>
                    <a:pt x="141" y="529"/>
                  </a:lnTo>
                  <a:lnTo>
                    <a:pt x="141" y="529"/>
                  </a:lnTo>
                  <a:lnTo>
                    <a:pt x="132" y="405"/>
                  </a:lnTo>
                  <a:lnTo>
                    <a:pt x="132" y="405"/>
                  </a:lnTo>
                  <a:lnTo>
                    <a:pt x="132" y="370"/>
                  </a:lnTo>
                  <a:lnTo>
                    <a:pt x="141" y="317"/>
                  </a:lnTo>
                  <a:lnTo>
                    <a:pt x="159" y="265"/>
                  </a:lnTo>
                  <a:lnTo>
                    <a:pt x="203" y="212"/>
                  </a:lnTo>
                  <a:lnTo>
                    <a:pt x="203" y="212"/>
                  </a:lnTo>
                  <a:lnTo>
                    <a:pt x="256" y="159"/>
                  </a:lnTo>
                  <a:lnTo>
                    <a:pt x="326" y="124"/>
                  </a:lnTo>
                  <a:lnTo>
                    <a:pt x="406" y="106"/>
                  </a:lnTo>
                  <a:lnTo>
                    <a:pt x="494" y="97"/>
                  </a:lnTo>
                  <a:lnTo>
                    <a:pt x="521" y="97"/>
                  </a:lnTo>
                  <a:lnTo>
                    <a:pt x="521" y="97"/>
                  </a:lnTo>
                  <a:lnTo>
                    <a:pt x="609" y="106"/>
                  </a:lnTo>
                  <a:lnTo>
                    <a:pt x="697" y="124"/>
                  </a:lnTo>
                  <a:lnTo>
                    <a:pt x="759" y="159"/>
                  </a:lnTo>
                  <a:lnTo>
                    <a:pt x="821" y="212"/>
                  </a:lnTo>
                  <a:lnTo>
                    <a:pt x="821" y="212"/>
                  </a:lnTo>
                  <a:lnTo>
                    <a:pt x="856" y="265"/>
                  </a:lnTo>
                  <a:lnTo>
                    <a:pt x="882" y="317"/>
                  </a:lnTo>
                  <a:lnTo>
                    <a:pt x="891" y="370"/>
                  </a:lnTo>
                  <a:lnTo>
                    <a:pt x="891" y="405"/>
                  </a:lnTo>
                  <a:lnTo>
                    <a:pt x="891" y="405"/>
                  </a:lnTo>
                  <a:lnTo>
                    <a:pt x="873" y="529"/>
                  </a:lnTo>
                  <a:lnTo>
                    <a:pt x="873" y="529"/>
                  </a:lnTo>
                  <a:lnTo>
                    <a:pt x="873" y="546"/>
                  </a:lnTo>
                  <a:lnTo>
                    <a:pt x="873" y="564"/>
                  </a:lnTo>
                  <a:lnTo>
                    <a:pt x="891" y="573"/>
                  </a:lnTo>
                  <a:lnTo>
                    <a:pt x="909" y="582"/>
                  </a:lnTo>
                  <a:lnTo>
                    <a:pt x="909" y="582"/>
                  </a:lnTo>
                  <a:lnTo>
                    <a:pt x="918" y="599"/>
                  </a:lnTo>
                  <a:lnTo>
                    <a:pt x="918" y="635"/>
                  </a:lnTo>
                  <a:lnTo>
                    <a:pt x="918" y="679"/>
                  </a:lnTo>
                  <a:lnTo>
                    <a:pt x="918" y="679"/>
                  </a:lnTo>
                  <a:lnTo>
                    <a:pt x="918" y="723"/>
                  </a:lnTo>
                  <a:lnTo>
                    <a:pt x="900" y="749"/>
                  </a:lnTo>
                  <a:lnTo>
                    <a:pt x="891" y="758"/>
                  </a:lnTo>
                  <a:lnTo>
                    <a:pt x="873" y="767"/>
                  </a:lnTo>
                  <a:lnTo>
                    <a:pt x="873" y="767"/>
                  </a:lnTo>
                  <a:lnTo>
                    <a:pt x="856" y="776"/>
                  </a:lnTo>
                  <a:lnTo>
                    <a:pt x="838" y="785"/>
                  </a:lnTo>
                  <a:lnTo>
                    <a:pt x="812" y="811"/>
                  </a:lnTo>
                  <a:lnTo>
                    <a:pt x="803" y="846"/>
                  </a:lnTo>
                  <a:lnTo>
                    <a:pt x="803" y="846"/>
                  </a:lnTo>
                  <a:lnTo>
                    <a:pt x="794" y="891"/>
                  </a:lnTo>
                  <a:lnTo>
                    <a:pt x="776" y="926"/>
                  </a:lnTo>
                  <a:lnTo>
                    <a:pt x="732" y="988"/>
                  </a:lnTo>
                  <a:lnTo>
                    <a:pt x="671" y="1032"/>
                  </a:lnTo>
                  <a:lnTo>
                    <a:pt x="626" y="1067"/>
                  </a:lnTo>
                  <a:lnTo>
                    <a:pt x="626" y="1067"/>
                  </a:lnTo>
                  <a:lnTo>
                    <a:pt x="573" y="1085"/>
                  </a:lnTo>
                  <a:lnTo>
                    <a:pt x="512" y="1094"/>
                  </a:lnTo>
                  <a:lnTo>
                    <a:pt x="512" y="1094"/>
                  </a:lnTo>
                  <a:lnTo>
                    <a:pt x="503" y="1094"/>
                  </a:lnTo>
                  <a:lnTo>
                    <a:pt x="503" y="1094"/>
                  </a:lnTo>
                  <a:lnTo>
                    <a:pt x="450" y="1085"/>
                  </a:lnTo>
                  <a:lnTo>
                    <a:pt x="397" y="1067"/>
                  </a:lnTo>
                  <a:lnTo>
                    <a:pt x="397" y="1067"/>
                  </a:lnTo>
                  <a:lnTo>
                    <a:pt x="344" y="1032"/>
                  </a:lnTo>
                  <a:lnTo>
                    <a:pt x="291" y="988"/>
                  </a:lnTo>
                  <a:lnTo>
                    <a:pt x="238" y="926"/>
                  </a:lnTo>
                  <a:lnTo>
                    <a:pt x="229" y="891"/>
                  </a:lnTo>
                  <a:lnTo>
                    <a:pt x="212" y="846"/>
                  </a:lnTo>
                  <a:lnTo>
                    <a:pt x="212" y="846"/>
                  </a:lnTo>
                  <a:lnTo>
                    <a:pt x="203" y="811"/>
                  </a:lnTo>
                  <a:lnTo>
                    <a:pt x="185" y="785"/>
                  </a:lnTo>
                  <a:lnTo>
                    <a:pt x="159" y="776"/>
                  </a:lnTo>
                  <a:lnTo>
                    <a:pt x="141" y="767"/>
                  </a:lnTo>
                  <a:lnTo>
                    <a:pt x="141" y="767"/>
                  </a:lnTo>
                  <a:lnTo>
                    <a:pt x="124" y="758"/>
                  </a:lnTo>
                  <a:lnTo>
                    <a:pt x="115" y="749"/>
                  </a:lnTo>
                  <a:lnTo>
                    <a:pt x="106" y="723"/>
                  </a:lnTo>
                  <a:lnTo>
                    <a:pt x="97" y="670"/>
                  </a:lnTo>
                  <a:lnTo>
                    <a:pt x="97" y="670"/>
                  </a:lnTo>
                  <a:lnTo>
                    <a:pt x="97" y="635"/>
                  </a:lnTo>
                  <a:lnTo>
                    <a:pt x="97" y="608"/>
                  </a:lnTo>
                  <a:lnTo>
                    <a:pt x="115" y="582"/>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de-AT" sz="1323" dirty="0"/>
            </a:p>
          </p:txBody>
        </p:sp>
        <p:sp>
          <p:nvSpPr>
            <p:cNvPr id="32" name="Freeform 5">
              <a:extLst>
                <a:ext uri="{FF2B5EF4-FFF2-40B4-BE49-F238E27FC236}">
                  <a16:creationId xmlns="" xmlns:a16="http://schemas.microsoft.com/office/drawing/2014/main" id="{2ADA1F3E-21E9-474C-8C1B-C156B96C7DFA}"/>
                </a:ext>
              </a:extLst>
            </p:cNvPr>
            <p:cNvSpPr>
              <a:spLocks noChangeArrowheads="1"/>
            </p:cNvSpPr>
            <p:nvPr/>
          </p:nvSpPr>
          <p:spPr bwMode="auto">
            <a:xfrm>
              <a:off x="2479675" y="4348163"/>
              <a:ext cx="714375" cy="304800"/>
            </a:xfrm>
            <a:custGeom>
              <a:avLst/>
              <a:gdLst>
                <a:gd name="T0" fmla="*/ 1923 w 1986"/>
                <a:gd name="T1" fmla="*/ 352 h 848"/>
                <a:gd name="T2" fmla="*/ 1782 w 1986"/>
                <a:gd name="T3" fmla="*/ 211 h 848"/>
                <a:gd name="T4" fmla="*/ 1358 w 1986"/>
                <a:gd name="T5" fmla="*/ 9 h 848"/>
                <a:gd name="T6" fmla="*/ 1358 w 1986"/>
                <a:gd name="T7" fmla="*/ 9 h 848"/>
                <a:gd name="T8" fmla="*/ 1358 w 1986"/>
                <a:gd name="T9" fmla="*/ 9 h 848"/>
                <a:gd name="T10" fmla="*/ 1314 w 1986"/>
                <a:gd name="T11" fmla="*/ 0 h 848"/>
                <a:gd name="T12" fmla="*/ 1270 w 1986"/>
                <a:gd name="T13" fmla="*/ 27 h 848"/>
                <a:gd name="T14" fmla="*/ 997 w 1986"/>
                <a:gd name="T15" fmla="*/ 476 h 848"/>
                <a:gd name="T16" fmla="*/ 741 w 1986"/>
                <a:gd name="T17" fmla="*/ 61 h 848"/>
                <a:gd name="T18" fmla="*/ 679 w 1986"/>
                <a:gd name="T19" fmla="*/ 0 h 848"/>
                <a:gd name="T20" fmla="*/ 635 w 1986"/>
                <a:gd name="T21" fmla="*/ 9 h 848"/>
                <a:gd name="T22" fmla="*/ 635 w 1986"/>
                <a:gd name="T23" fmla="*/ 9 h 848"/>
                <a:gd name="T24" fmla="*/ 626 w 1986"/>
                <a:gd name="T25" fmla="*/ 9 h 848"/>
                <a:gd name="T26" fmla="*/ 203 w 1986"/>
                <a:gd name="T27" fmla="*/ 211 h 848"/>
                <a:gd name="T28" fmla="*/ 88 w 1986"/>
                <a:gd name="T29" fmla="*/ 308 h 848"/>
                <a:gd name="T30" fmla="*/ 53 w 1986"/>
                <a:gd name="T31" fmla="*/ 388 h 848"/>
                <a:gd name="T32" fmla="*/ 0 w 1986"/>
                <a:gd name="T33" fmla="*/ 776 h 848"/>
                <a:gd name="T34" fmla="*/ 9 w 1986"/>
                <a:gd name="T35" fmla="*/ 820 h 848"/>
                <a:gd name="T36" fmla="*/ 35 w 1986"/>
                <a:gd name="T37" fmla="*/ 838 h 848"/>
                <a:gd name="T38" fmla="*/ 79 w 1986"/>
                <a:gd name="T39" fmla="*/ 838 h 848"/>
                <a:gd name="T40" fmla="*/ 123 w 1986"/>
                <a:gd name="T41" fmla="*/ 679 h 848"/>
                <a:gd name="T42" fmla="*/ 159 w 1986"/>
                <a:gd name="T43" fmla="*/ 388 h 848"/>
                <a:gd name="T44" fmla="*/ 211 w 1986"/>
                <a:gd name="T45" fmla="*/ 317 h 848"/>
                <a:gd name="T46" fmla="*/ 564 w 1986"/>
                <a:gd name="T47" fmla="*/ 141 h 848"/>
                <a:gd name="T48" fmla="*/ 520 w 1986"/>
                <a:gd name="T49" fmla="*/ 511 h 848"/>
                <a:gd name="T50" fmla="*/ 556 w 1986"/>
                <a:gd name="T51" fmla="*/ 538 h 848"/>
                <a:gd name="T52" fmla="*/ 847 w 1986"/>
                <a:gd name="T53" fmla="*/ 423 h 848"/>
                <a:gd name="T54" fmla="*/ 953 w 1986"/>
                <a:gd name="T55" fmla="*/ 608 h 848"/>
                <a:gd name="T56" fmla="*/ 997 w 1986"/>
                <a:gd name="T57" fmla="*/ 626 h 848"/>
                <a:gd name="T58" fmla="*/ 1041 w 1986"/>
                <a:gd name="T59" fmla="*/ 608 h 848"/>
                <a:gd name="T60" fmla="*/ 1420 w 1986"/>
                <a:gd name="T61" fmla="*/ 538 h 848"/>
                <a:gd name="T62" fmla="*/ 1456 w 1986"/>
                <a:gd name="T63" fmla="*/ 529 h 848"/>
                <a:gd name="T64" fmla="*/ 1464 w 1986"/>
                <a:gd name="T65" fmla="*/ 494 h 848"/>
                <a:gd name="T66" fmla="*/ 1738 w 1986"/>
                <a:gd name="T67" fmla="*/ 299 h 848"/>
                <a:gd name="T68" fmla="*/ 1808 w 1986"/>
                <a:gd name="T69" fmla="*/ 343 h 848"/>
                <a:gd name="T70" fmla="*/ 1835 w 1986"/>
                <a:gd name="T71" fmla="*/ 388 h 848"/>
                <a:gd name="T72" fmla="*/ 1888 w 1986"/>
                <a:gd name="T73" fmla="*/ 811 h 848"/>
                <a:gd name="T74" fmla="*/ 1914 w 1986"/>
                <a:gd name="T75" fmla="*/ 838 h 848"/>
                <a:gd name="T76" fmla="*/ 1950 w 1986"/>
                <a:gd name="T77" fmla="*/ 838 h 848"/>
                <a:gd name="T78" fmla="*/ 1985 w 1986"/>
                <a:gd name="T79" fmla="*/ 802 h 848"/>
                <a:gd name="T80" fmla="*/ 1958 w 1986"/>
                <a:gd name="T81" fmla="*/ 661 h 848"/>
                <a:gd name="T82" fmla="*/ 600 w 1986"/>
                <a:gd name="T83" fmla="*/ 449 h 848"/>
                <a:gd name="T84" fmla="*/ 653 w 1986"/>
                <a:gd name="T85" fmla="*/ 105 h 848"/>
                <a:gd name="T86" fmla="*/ 811 w 1986"/>
                <a:gd name="T87" fmla="*/ 361 h 848"/>
                <a:gd name="T88" fmla="*/ 1173 w 1986"/>
                <a:gd name="T89" fmla="*/ 361 h 848"/>
                <a:gd name="T90" fmla="*/ 1332 w 1986"/>
                <a:gd name="T91" fmla="*/ 105 h 848"/>
                <a:gd name="T92" fmla="*/ 1173 w 1986"/>
                <a:gd name="T93" fmla="*/ 3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986" h="848">
                  <a:moveTo>
                    <a:pt x="1932" y="388"/>
                  </a:moveTo>
                  <a:lnTo>
                    <a:pt x="1932" y="388"/>
                  </a:lnTo>
                  <a:lnTo>
                    <a:pt x="1923" y="352"/>
                  </a:lnTo>
                  <a:lnTo>
                    <a:pt x="1906" y="308"/>
                  </a:lnTo>
                  <a:lnTo>
                    <a:pt x="1861" y="255"/>
                  </a:lnTo>
                  <a:lnTo>
                    <a:pt x="1782" y="211"/>
                  </a:lnTo>
                  <a:lnTo>
                    <a:pt x="1782" y="211"/>
                  </a:lnTo>
                  <a:lnTo>
                    <a:pt x="1526" y="88"/>
                  </a:lnTo>
                  <a:lnTo>
                    <a:pt x="1358" y="9"/>
                  </a:lnTo>
                  <a:lnTo>
                    <a:pt x="1358" y="9"/>
                  </a:lnTo>
                  <a:lnTo>
                    <a:pt x="1358" y="9"/>
                  </a:lnTo>
                  <a:lnTo>
                    <a:pt x="1358" y="9"/>
                  </a:lnTo>
                  <a:lnTo>
                    <a:pt x="1358" y="9"/>
                  </a:lnTo>
                  <a:lnTo>
                    <a:pt x="1358" y="9"/>
                  </a:lnTo>
                  <a:lnTo>
                    <a:pt x="1358" y="9"/>
                  </a:lnTo>
                  <a:lnTo>
                    <a:pt x="1358" y="9"/>
                  </a:lnTo>
                  <a:lnTo>
                    <a:pt x="1314" y="0"/>
                  </a:lnTo>
                  <a:lnTo>
                    <a:pt x="1314" y="0"/>
                  </a:lnTo>
                  <a:lnTo>
                    <a:pt x="1306" y="0"/>
                  </a:lnTo>
                  <a:lnTo>
                    <a:pt x="1288" y="9"/>
                  </a:lnTo>
                  <a:lnTo>
                    <a:pt x="1270" y="27"/>
                  </a:lnTo>
                  <a:lnTo>
                    <a:pt x="1244" y="61"/>
                  </a:lnTo>
                  <a:lnTo>
                    <a:pt x="1156" y="202"/>
                  </a:lnTo>
                  <a:lnTo>
                    <a:pt x="997" y="476"/>
                  </a:lnTo>
                  <a:lnTo>
                    <a:pt x="997" y="476"/>
                  </a:lnTo>
                  <a:lnTo>
                    <a:pt x="838" y="202"/>
                  </a:lnTo>
                  <a:lnTo>
                    <a:pt x="741" y="61"/>
                  </a:lnTo>
                  <a:lnTo>
                    <a:pt x="714" y="27"/>
                  </a:lnTo>
                  <a:lnTo>
                    <a:pt x="697" y="9"/>
                  </a:lnTo>
                  <a:lnTo>
                    <a:pt x="679" y="0"/>
                  </a:lnTo>
                  <a:lnTo>
                    <a:pt x="670" y="0"/>
                  </a:lnTo>
                  <a:lnTo>
                    <a:pt x="670" y="0"/>
                  </a:lnTo>
                  <a:lnTo>
                    <a:pt x="635" y="9"/>
                  </a:lnTo>
                  <a:lnTo>
                    <a:pt x="635" y="9"/>
                  </a:lnTo>
                  <a:lnTo>
                    <a:pt x="635" y="9"/>
                  </a:lnTo>
                  <a:lnTo>
                    <a:pt x="635" y="9"/>
                  </a:lnTo>
                  <a:lnTo>
                    <a:pt x="626" y="9"/>
                  </a:lnTo>
                  <a:lnTo>
                    <a:pt x="626" y="9"/>
                  </a:lnTo>
                  <a:lnTo>
                    <a:pt x="626" y="9"/>
                  </a:lnTo>
                  <a:lnTo>
                    <a:pt x="626" y="9"/>
                  </a:lnTo>
                  <a:lnTo>
                    <a:pt x="459" y="88"/>
                  </a:lnTo>
                  <a:lnTo>
                    <a:pt x="203" y="211"/>
                  </a:lnTo>
                  <a:lnTo>
                    <a:pt x="203" y="211"/>
                  </a:lnTo>
                  <a:lnTo>
                    <a:pt x="132" y="255"/>
                  </a:lnTo>
                  <a:lnTo>
                    <a:pt x="88" y="308"/>
                  </a:lnTo>
                  <a:lnTo>
                    <a:pt x="61" y="352"/>
                  </a:lnTo>
                  <a:lnTo>
                    <a:pt x="53" y="388"/>
                  </a:lnTo>
                  <a:lnTo>
                    <a:pt x="53" y="388"/>
                  </a:lnTo>
                  <a:lnTo>
                    <a:pt x="44" y="538"/>
                  </a:lnTo>
                  <a:lnTo>
                    <a:pt x="26" y="661"/>
                  </a:lnTo>
                  <a:lnTo>
                    <a:pt x="0" y="776"/>
                  </a:lnTo>
                  <a:lnTo>
                    <a:pt x="0" y="776"/>
                  </a:lnTo>
                  <a:lnTo>
                    <a:pt x="0" y="802"/>
                  </a:lnTo>
                  <a:lnTo>
                    <a:pt x="9" y="820"/>
                  </a:lnTo>
                  <a:lnTo>
                    <a:pt x="17" y="829"/>
                  </a:lnTo>
                  <a:lnTo>
                    <a:pt x="35" y="838"/>
                  </a:lnTo>
                  <a:lnTo>
                    <a:pt x="35" y="838"/>
                  </a:lnTo>
                  <a:lnTo>
                    <a:pt x="53" y="847"/>
                  </a:lnTo>
                  <a:lnTo>
                    <a:pt x="53" y="847"/>
                  </a:lnTo>
                  <a:lnTo>
                    <a:pt x="79" y="838"/>
                  </a:lnTo>
                  <a:lnTo>
                    <a:pt x="97" y="811"/>
                  </a:lnTo>
                  <a:lnTo>
                    <a:pt x="97" y="811"/>
                  </a:lnTo>
                  <a:lnTo>
                    <a:pt x="123" y="679"/>
                  </a:lnTo>
                  <a:lnTo>
                    <a:pt x="150" y="555"/>
                  </a:lnTo>
                  <a:lnTo>
                    <a:pt x="159" y="388"/>
                  </a:lnTo>
                  <a:lnTo>
                    <a:pt x="159" y="388"/>
                  </a:lnTo>
                  <a:lnTo>
                    <a:pt x="159" y="370"/>
                  </a:lnTo>
                  <a:lnTo>
                    <a:pt x="176" y="343"/>
                  </a:lnTo>
                  <a:lnTo>
                    <a:pt x="211" y="317"/>
                  </a:lnTo>
                  <a:lnTo>
                    <a:pt x="247" y="299"/>
                  </a:lnTo>
                  <a:lnTo>
                    <a:pt x="247" y="299"/>
                  </a:lnTo>
                  <a:lnTo>
                    <a:pt x="564" y="141"/>
                  </a:lnTo>
                  <a:lnTo>
                    <a:pt x="520" y="494"/>
                  </a:lnTo>
                  <a:lnTo>
                    <a:pt x="520" y="494"/>
                  </a:lnTo>
                  <a:lnTo>
                    <a:pt x="520" y="511"/>
                  </a:lnTo>
                  <a:lnTo>
                    <a:pt x="529" y="529"/>
                  </a:lnTo>
                  <a:lnTo>
                    <a:pt x="529" y="529"/>
                  </a:lnTo>
                  <a:lnTo>
                    <a:pt x="556" y="538"/>
                  </a:lnTo>
                  <a:lnTo>
                    <a:pt x="556" y="538"/>
                  </a:lnTo>
                  <a:lnTo>
                    <a:pt x="564" y="538"/>
                  </a:lnTo>
                  <a:lnTo>
                    <a:pt x="847" y="423"/>
                  </a:lnTo>
                  <a:lnTo>
                    <a:pt x="847" y="423"/>
                  </a:lnTo>
                  <a:lnTo>
                    <a:pt x="953" y="608"/>
                  </a:lnTo>
                  <a:lnTo>
                    <a:pt x="953" y="608"/>
                  </a:lnTo>
                  <a:lnTo>
                    <a:pt x="970" y="626"/>
                  </a:lnTo>
                  <a:lnTo>
                    <a:pt x="997" y="626"/>
                  </a:lnTo>
                  <a:lnTo>
                    <a:pt x="997" y="626"/>
                  </a:lnTo>
                  <a:lnTo>
                    <a:pt x="1014" y="626"/>
                  </a:lnTo>
                  <a:lnTo>
                    <a:pt x="1041" y="608"/>
                  </a:lnTo>
                  <a:lnTo>
                    <a:pt x="1041" y="608"/>
                  </a:lnTo>
                  <a:lnTo>
                    <a:pt x="1138" y="423"/>
                  </a:lnTo>
                  <a:lnTo>
                    <a:pt x="1420" y="538"/>
                  </a:lnTo>
                  <a:lnTo>
                    <a:pt x="1420" y="538"/>
                  </a:lnTo>
                  <a:lnTo>
                    <a:pt x="1429" y="538"/>
                  </a:lnTo>
                  <a:lnTo>
                    <a:pt x="1429" y="538"/>
                  </a:lnTo>
                  <a:lnTo>
                    <a:pt x="1456" y="529"/>
                  </a:lnTo>
                  <a:lnTo>
                    <a:pt x="1456" y="529"/>
                  </a:lnTo>
                  <a:lnTo>
                    <a:pt x="1464" y="511"/>
                  </a:lnTo>
                  <a:lnTo>
                    <a:pt x="1464" y="494"/>
                  </a:lnTo>
                  <a:lnTo>
                    <a:pt x="1420" y="141"/>
                  </a:lnTo>
                  <a:lnTo>
                    <a:pt x="1420" y="141"/>
                  </a:lnTo>
                  <a:lnTo>
                    <a:pt x="1738" y="299"/>
                  </a:lnTo>
                  <a:lnTo>
                    <a:pt x="1738" y="299"/>
                  </a:lnTo>
                  <a:lnTo>
                    <a:pt x="1773" y="317"/>
                  </a:lnTo>
                  <a:lnTo>
                    <a:pt x="1808" y="343"/>
                  </a:lnTo>
                  <a:lnTo>
                    <a:pt x="1826" y="370"/>
                  </a:lnTo>
                  <a:lnTo>
                    <a:pt x="1835" y="388"/>
                  </a:lnTo>
                  <a:lnTo>
                    <a:pt x="1835" y="388"/>
                  </a:lnTo>
                  <a:lnTo>
                    <a:pt x="1844" y="555"/>
                  </a:lnTo>
                  <a:lnTo>
                    <a:pt x="1861" y="679"/>
                  </a:lnTo>
                  <a:lnTo>
                    <a:pt x="1888" y="811"/>
                  </a:lnTo>
                  <a:lnTo>
                    <a:pt x="1888" y="811"/>
                  </a:lnTo>
                  <a:lnTo>
                    <a:pt x="1897" y="829"/>
                  </a:lnTo>
                  <a:lnTo>
                    <a:pt x="1914" y="838"/>
                  </a:lnTo>
                  <a:lnTo>
                    <a:pt x="1932" y="847"/>
                  </a:lnTo>
                  <a:lnTo>
                    <a:pt x="1950" y="838"/>
                  </a:lnTo>
                  <a:lnTo>
                    <a:pt x="1950" y="838"/>
                  </a:lnTo>
                  <a:lnTo>
                    <a:pt x="1967" y="829"/>
                  </a:lnTo>
                  <a:lnTo>
                    <a:pt x="1985" y="820"/>
                  </a:lnTo>
                  <a:lnTo>
                    <a:pt x="1985" y="802"/>
                  </a:lnTo>
                  <a:lnTo>
                    <a:pt x="1985" y="776"/>
                  </a:lnTo>
                  <a:lnTo>
                    <a:pt x="1985" y="776"/>
                  </a:lnTo>
                  <a:lnTo>
                    <a:pt x="1958" y="661"/>
                  </a:lnTo>
                  <a:lnTo>
                    <a:pt x="1941" y="538"/>
                  </a:lnTo>
                  <a:lnTo>
                    <a:pt x="1932" y="388"/>
                  </a:lnTo>
                  <a:close/>
                  <a:moveTo>
                    <a:pt x="600" y="449"/>
                  </a:moveTo>
                  <a:lnTo>
                    <a:pt x="644" y="105"/>
                  </a:lnTo>
                  <a:lnTo>
                    <a:pt x="644" y="105"/>
                  </a:lnTo>
                  <a:lnTo>
                    <a:pt x="653" y="105"/>
                  </a:lnTo>
                  <a:lnTo>
                    <a:pt x="653" y="105"/>
                  </a:lnTo>
                  <a:lnTo>
                    <a:pt x="714" y="202"/>
                  </a:lnTo>
                  <a:lnTo>
                    <a:pt x="811" y="361"/>
                  </a:lnTo>
                  <a:lnTo>
                    <a:pt x="600" y="449"/>
                  </a:lnTo>
                  <a:close/>
                  <a:moveTo>
                    <a:pt x="1173" y="361"/>
                  </a:moveTo>
                  <a:lnTo>
                    <a:pt x="1173" y="361"/>
                  </a:lnTo>
                  <a:lnTo>
                    <a:pt x="1270" y="202"/>
                  </a:lnTo>
                  <a:lnTo>
                    <a:pt x="1332" y="105"/>
                  </a:lnTo>
                  <a:lnTo>
                    <a:pt x="1332" y="105"/>
                  </a:lnTo>
                  <a:lnTo>
                    <a:pt x="1341" y="105"/>
                  </a:lnTo>
                  <a:lnTo>
                    <a:pt x="1385" y="449"/>
                  </a:lnTo>
                  <a:lnTo>
                    <a:pt x="1173" y="361"/>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de-AT" sz="1323" dirty="0"/>
            </a:p>
          </p:txBody>
        </p:sp>
      </p:grpSp>
    </p:spTree>
    <p:extLst>
      <p:ext uri="{BB962C8B-B14F-4D97-AF65-F5344CB8AC3E}">
        <p14:creationId xmlns:p14="http://schemas.microsoft.com/office/powerpoint/2010/main" val="1615985973"/>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97</a:t>
            </a:fld>
            <a:endParaRPr lang="de-DE" dirty="0"/>
          </a:p>
        </p:txBody>
      </p:sp>
      <p:sp>
        <p:nvSpPr>
          <p:cNvPr id="6" name="Titel 5"/>
          <p:cNvSpPr>
            <a:spLocks noGrp="1"/>
          </p:cNvSpPr>
          <p:nvPr>
            <p:ph type="title"/>
          </p:nvPr>
        </p:nvSpPr>
        <p:spPr/>
        <p:txBody>
          <a:bodyPr/>
          <a:lstStyle/>
          <a:p>
            <a:r>
              <a:rPr lang="de-DE" dirty="0" smtClean="0"/>
              <a:t>DER NEUE ARBEITGEBERZUSCHUSS: </a:t>
            </a:r>
            <a:br>
              <a:rPr lang="de-DE" dirty="0" smtClean="0"/>
            </a:br>
            <a:r>
              <a:rPr lang="de-DE" dirty="0" smtClean="0"/>
              <a:t>IHR ARBEITGEBER SPART MIT!</a:t>
            </a:r>
            <a:endParaRPr lang="de-DE" dirty="0"/>
          </a:p>
        </p:txBody>
      </p:sp>
      <p:sp>
        <p:nvSpPr>
          <p:cNvPr id="7" name="Textplatzhalter 6"/>
          <p:cNvSpPr>
            <a:spLocks noGrp="1"/>
          </p:cNvSpPr>
          <p:nvPr>
            <p:ph type="body" sz="half" idx="2"/>
          </p:nvPr>
        </p:nvSpPr>
        <p:spPr>
          <a:xfrm>
            <a:off x="367095" y="1799146"/>
            <a:ext cx="9376345" cy="4798504"/>
          </a:xfrm>
        </p:spPr>
        <p:txBody>
          <a:bodyPr/>
          <a:lstStyle/>
          <a:p>
            <a:pPr marL="0" indent="0" algn="just">
              <a:buNone/>
            </a:pPr>
            <a:r>
              <a:rPr lang="de-DE" kern="0" dirty="0"/>
              <a:t>Ihr Arbeitgeber belohnt Ihr Engagement und zahlt einen </a:t>
            </a:r>
            <a:r>
              <a:rPr lang="de-DE" b="1" kern="0" dirty="0"/>
              <a:t>zusätzlichen Beitrag </a:t>
            </a:r>
            <a:r>
              <a:rPr lang="de-DE" b="1" kern="0" dirty="0" smtClean="0"/>
              <a:t/>
            </a:r>
            <a:br>
              <a:rPr lang="de-DE" b="1" kern="0" dirty="0" smtClean="0"/>
            </a:br>
            <a:r>
              <a:rPr lang="de-DE" kern="0" dirty="0" smtClean="0"/>
              <a:t>in Ihre betriebliche Altersversorgung ein.</a:t>
            </a:r>
          </a:p>
          <a:p>
            <a:pPr marL="0" indent="0">
              <a:buNone/>
            </a:pPr>
            <a:endParaRPr lang="de-DE" dirty="0"/>
          </a:p>
        </p:txBody>
      </p:sp>
      <p:sp>
        <p:nvSpPr>
          <p:cNvPr id="5" name="Textplatzhalter 4">
            <a:extLst>
              <a:ext uri="{FF2B5EF4-FFF2-40B4-BE49-F238E27FC236}">
                <a16:creationId xmlns="" xmlns:a16="http://schemas.microsoft.com/office/drawing/2014/main" id="{AED6BE9F-AE8D-A945-9C22-CBC814576B3D}"/>
              </a:ext>
            </a:extLst>
          </p:cNvPr>
          <p:cNvSpPr txBox="1">
            <a:spLocks/>
          </p:cNvSpPr>
          <p:nvPr/>
        </p:nvSpPr>
        <p:spPr>
          <a:xfrm>
            <a:off x="369935" y="4987868"/>
            <a:ext cx="11342640" cy="17805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200" b="1" dirty="0" smtClean="0">
                <a:solidFill>
                  <a:srgbClr val="137C9B"/>
                </a:solidFill>
              </a:rPr>
              <a:t>Arbeitgeberzuschuss:</a:t>
            </a:r>
            <a:r>
              <a:rPr lang="de-DE" sz="2200" b="1" kern="0" dirty="0" smtClean="0">
                <a:solidFill>
                  <a:srgbClr val="137C9B"/>
                </a:solidFill>
              </a:rPr>
              <a:t> </a:t>
            </a:r>
          </a:p>
          <a:p>
            <a:pPr marL="0" indent="0">
              <a:buNone/>
            </a:pPr>
            <a:r>
              <a:rPr lang="de-DE" sz="2200" kern="0" dirty="0" smtClean="0">
                <a:solidFill>
                  <a:srgbClr val="137C9B"/>
                </a:solidFill>
              </a:rPr>
              <a:t>Mit dem Arbeitgeberzuschuss beschenkt Ihr Chef Sie Monat für Monat – </a:t>
            </a:r>
            <a:br>
              <a:rPr lang="de-DE" sz="2200" kern="0" dirty="0" smtClean="0">
                <a:solidFill>
                  <a:srgbClr val="137C9B"/>
                </a:solidFill>
              </a:rPr>
            </a:br>
            <a:r>
              <a:rPr lang="de-DE" sz="2200" kern="0" dirty="0" smtClean="0">
                <a:solidFill>
                  <a:srgbClr val="137C9B"/>
                </a:solidFill>
              </a:rPr>
              <a:t>ohne Verpflichtungen und ohne zusätzliche Kosten für Sie.</a:t>
            </a:r>
          </a:p>
          <a:p>
            <a:endParaRPr lang="de-DE" sz="2200" dirty="0">
              <a:solidFill>
                <a:srgbClr val="137C9B"/>
              </a:solidFill>
            </a:endParaRPr>
          </a:p>
        </p:txBody>
      </p:sp>
      <p:pic>
        <p:nvPicPr>
          <p:cNvPr id="8" name="Grafik 1">
            <a:extLst>
              <a:ext uri="{FF2B5EF4-FFF2-40B4-BE49-F238E27FC236}">
                <a16:creationId xmlns="" xmlns:a16="http://schemas.microsoft.com/office/drawing/2014/main" id="{EADC0A07-E6DD-184A-804F-FD54D8D360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9984005" y="5075241"/>
            <a:ext cx="744002" cy="1188693"/>
          </a:xfrm>
          <a:prstGeom prst="rect">
            <a:avLst/>
          </a:prstGeom>
          <a:solidFill>
            <a:schemeClr val="bg1">
              <a:alpha val="20000"/>
            </a:schemeClr>
          </a:solidFill>
          <a:ln>
            <a:noFill/>
          </a:ln>
          <a:extLst/>
        </p:spPr>
      </p:pic>
      <p:graphicFrame>
        <p:nvGraphicFramePr>
          <p:cNvPr id="9" name="Tabelle 8"/>
          <p:cNvGraphicFramePr>
            <a:graphicFrameLocks noGrp="1"/>
          </p:cNvGraphicFramePr>
          <p:nvPr>
            <p:extLst>
              <p:ext uri="{D42A27DB-BD31-4B8C-83A1-F6EECF244321}">
                <p14:modId xmlns:p14="http://schemas.microsoft.com/office/powerpoint/2010/main" val="2355019343"/>
              </p:ext>
            </p:extLst>
          </p:nvPr>
        </p:nvGraphicFramePr>
        <p:xfrm>
          <a:off x="1504950" y="2984234"/>
          <a:ext cx="9204205" cy="1321066"/>
        </p:xfrm>
        <a:graphic>
          <a:graphicData uri="http://schemas.openxmlformats.org/drawingml/2006/table">
            <a:tbl>
              <a:tblPr firstRow="1" bandRow="1">
                <a:tableStyleId>{5C22544A-7EE6-4342-B048-85BDC9FD1C3A}</a:tableStyleId>
              </a:tblPr>
              <a:tblGrid>
                <a:gridCol w="8011421">
                  <a:extLst>
                    <a:ext uri="{9D8B030D-6E8A-4147-A177-3AD203B41FA5}">
                      <a16:colId xmlns="" xmlns:a16="http://schemas.microsoft.com/office/drawing/2014/main" val="20000"/>
                    </a:ext>
                  </a:extLst>
                </a:gridCol>
                <a:gridCol w="1192784">
                  <a:extLst>
                    <a:ext uri="{9D8B030D-6E8A-4147-A177-3AD203B41FA5}">
                      <a16:colId xmlns="" xmlns:a16="http://schemas.microsoft.com/office/drawing/2014/main" val="20001"/>
                    </a:ext>
                  </a:extLst>
                </a:gridCol>
              </a:tblGrid>
              <a:tr h="660533">
                <a:tc>
                  <a:txBody>
                    <a:bodyPr/>
                    <a:lstStyle/>
                    <a:p>
                      <a:r>
                        <a:rPr lang="de-DE" sz="2000" kern="0" dirty="0">
                          <a:solidFill>
                            <a:srgbClr val="1D2D4B"/>
                          </a:solidFill>
                        </a:rPr>
                        <a:t>Die Höhe Ihres Zuschusses zur </a:t>
                      </a:r>
                      <a:r>
                        <a:rPr lang="de-DE" sz="2000" kern="0" dirty="0">
                          <a:solidFill>
                            <a:schemeClr val="accent5"/>
                          </a:solidFill>
                        </a:rPr>
                        <a:t>Arbeitgeberrente</a:t>
                      </a:r>
                      <a:r>
                        <a:rPr lang="de-DE" sz="2000" kern="0" dirty="0">
                          <a:solidFill>
                            <a:srgbClr val="1D2D4B"/>
                          </a:solidFill>
                        </a:rPr>
                        <a:t> beträgt</a:t>
                      </a:r>
                      <a:endParaRPr lang="de-DE" sz="2000" dirty="0">
                        <a:solidFill>
                          <a:srgbClr val="1D2D4B"/>
                        </a:solidFill>
                      </a:endParaRPr>
                    </a:p>
                  </a:txBody>
                  <a:tcPr marT="108000" marB="10800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5C87AA">
                        <a:alpha val="25000"/>
                      </a:srgbClr>
                    </a:solidFill>
                  </a:tcPr>
                </a:tc>
                <a:tc>
                  <a:txBody>
                    <a:bodyPr/>
                    <a:lstStyle/>
                    <a:p>
                      <a:pPr algn="r"/>
                      <a:r>
                        <a:rPr lang="de-DE" sz="2000" b="1" kern="0" dirty="0">
                          <a:solidFill>
                            <a:schemeClr val="accent5"/>
                          </a:solidFill>
                        </a:rPr>
                        <a:t>XX</a:t>
                      </a:r>
                      <a:r>
                        <a:rPr lang="de-DE" sz="2000" b="1" kern="0" dirty="0">
                          <a:solidFill>
                            <a:srgbClr val="1D2D4B"/>
                          </a:solidFill>
                        </a:rPr>
                        <a:t> €</a:t>
                      </a:r>
                      <a:endParaRPr lang="de-DE" sz="2000" dirty="0">
                        <a:solidFill>
                          <a:srgbClr val="1D2D4B"/>
                        </a:solidFill>
                      </a:endParaRPr>
                    </a:p>
                  </a:txBody>
                  <a:tcPr marT="108000" marB="10800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5C87AA">
                        <a:alpha val="25000"/>
                      </a:srgbClr>
                    </a:solidFill>
                  </a:tcPr>
                </a:tc>
                <a:extLst>
                  <a:ext uri="{0D108BD9-81ED-4DB2-BD59-A6C34878D82A}">
                    <a16:rowId xmlns="" xmlns:a16="http://schemas.microsoft.com/office/drawing/2014/main" val="10000"/>
                  </a:ext>
                </a:extLst>
              </a:tr>
              <a:tr h="660533">
                <a:tc>
                  <a:txBody>
                    <a:bodyPr/>
                    <a:lstStyle/>
                    <a:p>
                      <a:r>
                        <a:rPr lang="de-DE" sz="2000" b="1" kern="0" dirty="0">
                          <a:solidFill>
                            <a:srgbClr val="1D2D4B"/>
                          </a:solidFill>
                        </a:rPr>
                        <a:t>Voraussetzung: </a:t>
                      </a:r>
                      <a:r>
                        <a:rPr lang="de-DE" sz="2000" kern="0" dirty="0">
                          <a:solidFill>
                            <a:srgbClr val="1D2D4B"/>
                          </a:solidFill>
                        </a:rPr>
                        <a:t>Ihre Entgeltumwandlung von</a:t>
                      </a:r>
                      <a:endParaRPr lang="de-DE" sz="2000" dirty="0">
                        <a:solidFill>
                          <a:srgbClr val="1D2D4B"/>
                        </a:solidFill>
                      </a:endParaRPr>
                    </a:p>
                  </a:txBody>
                  <a:tcPr marT="108000" marB="10800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19050" cap="flat" cmpd="sng" algn="ctr">
                      <a:solidFill>
                        <a:srgbClr val="FFFFFF"/>
                      </a:solidFill>
                      <a:prstDash val="solid"/>
                      <a:round/>
                      <a:headEnd type="none" w="med" len="med"/>
                      <a:tailEnd type="none" w="med" len="med"/>
                    </a:lnT>
                    <a:lnB w="76200" cap="flat" cmpd="sng" algn="ctr">
                      <a:noFill/>
                      <a:prstDash val="solid"/>
                      <a:round/>
                      <a:headEnd type="none" w="med" len="med"/>
                      <a:tailEnd type="none" w="med" len="med"/>
                    </a:lnB>
                    <a:solidFill>
                      <a:srgbClr val="5C87AA">
                        <a:alpha val="25000"/>
                      </a:srgbClr>
                    </a:solidFill>
                  </a:tcPr>
                </a:tc>
                <a:tc>
                  <a:txBody>
                    <a:bodyPr/>
                    <a:lstStyle/>
                    <a:p>
                      <a:pPr algn="r"/>
                      <a:r>
                        <a:rPr lang="de-DE" sz="2000" kern="0" dirty="0">
                          <a:solidFill>
                            <a:schemeClr val="accent5"/>
                          </a:solidFill>
                        </a:rPr>
                        <a:t>XX</a:t>
                      </a:r>
                      <a:r>
                        <a:rPr lang="de-DE" sz="2000" kern="0" dirty="0">
                          <a:solidFill>
                            <a:srgbClr val="1D2D4B"/>
                          </a:solidFill>
                        </a:rPr>
                        <a:t> €</a:t>
                      </a:r>
                      <a:endParaRPr lang="de-DE" sz="2000" dirty="0">
                        <a:solidFill>
                          <a:srgbClr val="1D2D4B"/>
                        </a:solidFill>
                      </a:endParaRPr>
                    </a:p>
                  </a:txBody>
                  <a:tcPr marT="108000" marB="10800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19050" cap="flat" cmpd="sng" algn="ctr">
                      <a:solidFill>
                        <a:srgbClr val="FFFFFF"/>
                      </a:solidFill>
                      <a:prstDash val="solid"/>
                      <a:round/>
                      <a:headEnd type="none" w="med" len="med"/>
                      <a:tailEnd type="none" w="med" len="med"/>
                    </a:lnT>
                    <a:lnB w="76200" cap="flat" cmpd="sng" algn="ctr">
                      <a:noFill/>
                      <a:prstDash val="solid"/>
                      <a:round/>
                      <a:headEnd type="none" w="med" len="med"/>
                      <a:tailEnd type="none" w="med" len="med"/>
                    </a:lnB>
                    <a:solidFill>
                      <a:srgbClr val="5C87AA">
                        <a:alpha val="25000"/>
                      </a:srgbClr>
                    </a:solidFill>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2549005901"/>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1956533" y="4079954"/>
            <a:ext cx="1190660" cy="113774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algn="ctr"/>
            <a:endParaRPr lang="de-DE" sz="1029" dirty="0">
              <a:latin typeface="Arial" panose="020B0604020202020204" pitchFamily="34" charset="0"/>
              <a:cs typeface="Arial" panose="020B0604020202020204" pitchFamily="34" charset="0"/>
            </a:endParaRPr>
          </a:p>
        </p:txBody>
      </p:sp>
      <p:sp>
        <p:nvSpPr>
          <p:cNvPr id="2" name="Foliennummernplatzhalter 1"/>
          <p:cNvSpPr>
            <a:spLocks noGrp="1"/>
          </p:cNvSpPr>
          <p:nvPr>
            <p:ph type="sldNum" sz="quarter" idx="4"/>
          </p:nvPr>
        </p:nvSpPr>
        <p:spPr/>
        <p:txBody>
          <a:bodyPr/>
          <a:lstStyle/>
          <a:p>
            <a:fld id="{EA952CFE-AF4B-4BE9-B2E2-E1420D3F9B32}" type="slidenum">
              <a:rPr lang="de-DE" smtClean="0"/>
              <a:pPr/>
              <a:t>98</a:t>
            </a:fld>
            <a:endParaRPr lang="de-DE" dirty="0"/>
          </a:p>
        </p:txBody>
      </p:sp>
      <p:sp>
        <p:nvSpPr>
          <p:cNvPr id="25" name="Titel 24"/>
          <p:cNvSpPr>
            <a:spLocks noGrp="1"/>
          </p:cNvSpPr>
          <p:nvPr>
            <p:ph type="title"/>
          </p:nvPr>
        </p:nvSpPr>
        <p:spPr/>
        <p:txBody>
          <a:bodyPr/>
          <a:lstStyle/>
          <a:p>
            <a:r>
              <a:rPr lang="de-DE" dirty="0" smtClean="0"/>
              <a:t>Das Extra Ihres Arbeitgebers</a:t>
            </a:r>
            <a:endParaRPr lang="de-DE" dirty="0"/>
          </a:p>
        </p:txBody>
      </p:sp>
      <p:sp>
        <p:nvSpPr>
          <p:cNvPr id="39" name="Textplatzhalter 38"/>
          <p:cNvSpPr>
            <a:spLocks noGrp="1"/>
          </p:cNvSpPr>
          <p:nvPr>
            <p:ph type="body" sz="half" idx="11"/>
          </p:nvPr>
        </p:nvSpPr>
        <p:spPr/>
        <p:txBody>
          <a:bodyPr/>
          <a:lstStyle/>
          <a:p>
            <a:r>
              <a:rPr lang="de-DE" dirty="0"/>
              <a:t>Musterberechnung bei einem Bruttoeinkommen von </a:t>
            </a:r>
            <a:r>
              <a:rPr lang="de-DE" dirty="0" smtClean="0"/>
              <a:t>X € </a:t>
            </a:r>
            <a:r>
              <a:rPr lang="de-DE" dirty="0"/>
              <a:t>und Steuerklasse 1 + </a:t>
            </a:r>
            <a:r>
              <a:rPr lang="de-DE" dirty="0" err="1"/>
              <a:t>KiSt</a:t>
            </a:r>
            <a:r>
              <a:rPr lang="de-DE" dirty="0"/>
              <a:t>., </a:t>
            </a:r>
            <a:r>
              <a:rPr lang="de-DE" dirty="0" smtClean="0"/>
              <a:t>GKV-Zusatzbeitrag 2,9 %, </a:t>
            </a:r>
            <a:r>
              <a:rPr lang="de-DE" dirty="0"/>
              <a:t>Werte </a:t>
            </a:r>
            <a:r>
              <a:rPr lang="de-DE" dirty="0" smtClean="0"/>
              <a:t>gerundet</a:t>
            </a:r>
          </a:p>
          <a:p>
            <a:endParaRPr lang="de-DE" dirty="0"/>
          </a:p>
        </p:txBody>
      </p:sp>
      <p:cxnSp>
        <p:nvCxnSpPr>
          <p:cNvPr id="7" name="Gerade Verbindung 8"/>
          <p:cNvCxnSpPr/>
          <p:nvPr/>
        </p:nvCxnSpPr>
        <p:spPr>
          <a:xfrm>
            <a:off x="1077811" y="5210761"/>
            <a:ext cx="6804000" cy="14383"/>
          </a:xfrm>
          <a:prstGeom prst="line">
            <a:avLst/>
          </a:prstGeom>
          <a:ln w="28575">
            <a:solidFill>
              <a:schemeClr val="accent4"/>
            </a:solidFill>
          </a:ln>
        </p:spPr>
        <p:style>
          <a:lnRef idx="2">
            <a:schemeClr val="accent1"/>
          </a:lnRef>
          <a:fillRef idx="0">
            <a:schemeClr val="accent1"/>
          </a:fillRef>
          <a:effectRef idx="1">
            <a:schemeClr val="accent1"/>
          </a:effectRef>
          <a:fontRef idx="minor">
            <a:schemeClr val="tx1"/>
          </a:fontRef>
        </p:style>
      </p:cxnSp>
      <p:sp>
        <p:nvSpPr>
          <p:cNvPr id="8" name="Textfeld 7"/>
          <p:cNvSpPr txBox="1"/>
          <p:nvPr/>
        </p:nvSpPr>
        <p:spPr>
          <a:xfrm>
            <a:off x="1956534" y="5233741"/>
            <a:ext cx="1190660" cy="317545"/>
          </a:xfrm>
          <a:prstGeom prst="rect">
            <a:avLst/>
          </a:prstGeom>
        </p:spPr>
        <p:txBody>
          <a:bodyPr vert="horz" wrap="square" lIns="67206" tIns="33603" rIns="67206" bIns="33603" rtlCol="0">
            <a:noAutofit/>
          </a:bodyPr>
          <a:lstStyle/>
          <a:p>
            <a:pPr algn="ctr">
              <a:buClr>
                <a:schemeClr val="accent1"/>
              </a:buClr>
            </a:pPr>
            <a:r>
              <a:rPr lang="de-DE" sz="1200" dirty="0">
                <a:solidFill>
                  <a:srgbClr val="1D2D4B"/>
                </a:solidFill>
                <a:latin typeface="Arial" panose="020B0604020202020204" pitchFamily="34" charset="0"/>
                <a:cs typeface="Arial" panose="020B0604020202020204" pitchFamily="34" charset="0"/>
              </a:rPr>
              <a:t>Eigenbeitrag</a:t>
            </a:r>
          </a:p>
        </p:txBody>
      </p:sp>
      <p:sp>
        <p:nvSpPr>
          <p:cNvPr id="9" name="Textfeld 8"/>
          <p:cNvSpPr txBox="1"/>
          <p:nvPr/>
        </p:nvSpPr>
        <p:spPr>
          <a:xfrm>
            <a:off x="3946860" y="5271316"/>
            <a:ext cx="1183651" cy="317545"/>
          </a:xfrm>
          <a:prstGeom prst="rect">
            <a:avLst/>
          </a:prstGeom>
        </p:spPr>
        <p:txBody>
          <a:bodyPr vert="horz" wrap="square" lIns="67206" tIns="33603" rIns="67206" bIns="33603" rtlCol="0">
            <a:noAutofit/>
          </a:bodyPr>
          <a:lstStyle/>
          <a:p>
            <a:pPr algn="ctr">
              <a:buClr>
                <a:schemeClr val="accent1"/>
              </a:buClr>
            </a:pPr>
            <a:r>
              <a:rPr lang="de-DE" sz="1200" dirty="0">
                <a:solidFill>
                  <a:srgbClr val="1D2D4B"/>
                </a:solidFill>
                <a:latin typeface="Arial" panose="020B0604020202020204" pitchFamily="34" charset="0"/>
                <a:cs typeface="Arial" panose="020B0604020202020204" pitchFamily="34" charset="0"/>
              </a:rPr>
              <a:t>Sparbeitrag</a:t>
            </a:r>
          </a:p>
        </p:txBody>
      </p:sp>
      <p:grpSp>
        <p:nvGrpSpPr>
          <p:cNvPr id="11" name="Gruppieren 10"/>
          <p:cNvGrpSpPr/>
          <p:nvPr/>
        </p:nvGrpSpPr>
        <p:grpSpPr>
          <a:xfrm>
            <a:off x="3947036" y="4086378"/>
            <a:ext cx="4064516" cy="1124384"/>
            <a:chOff x="3347864" y="3798481"/>
            <a:chExt cx="5530139" cy="1620000"/>
          </a:xfrm>
          <a:solidFill>
            <a:schemeClr val="accent2"/>
          </a:solidFill>
        </p:grpSpPr>
        <p:sp>
          <p:nvSpPr>
            <p:cNvPr id="12" name="Rechteck 11"/>
            <p:cNvSpPr/>
            <p:nvPr/>
          </p:nvSpPr>
          <p:spPr>
            <a:xfrm>
              <a:off x="3347864" y="3798481"/>
              <a:ext cx="1620000" cy="1620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algn="ctr"/>
              <a:endParaRPr lang="de-DE" sz="1029" dirty="0">
                <a:latin typeface="Arial" panose="020B0604020202020204" pitchFamily="34" charset="0"/>
                <a:cs typeface="Arial" panose="020B0604020202020204" pitchFamily="34" charset="0"/>
              </a:endParaRPr>
            </a:p>
          </p:txBody>
        </p:sp>
        <p:sp>
          <p:nvSpPr>
            <p:cNvPr id="13" name="Textfeld 12"/>
            <p:cNvSpPr txBox="1"/>
            <p:nvPr/>
          </p:nvSpPr>
          <p:spPr>
            <a:xfrm>
              <a:off x="5205472" y="4516634"/>
              <a:ext cx="3672531" cy="432048"/>
            </a:xfrm>
            <a:prstGeom prst="rect">
              <a:avLst/>
            </a:prstGeom>
            <a:noFill/>
            <a:ln>
              <a:noFill/>
            </a:ln>
          </p:spPr>
          <p:txBody>
            <a:bodyPr vert="horz" wrap="square" lIns="67206" tIns="33603" rIns="67206" bIns="33603" rtlCol="0">
              <a:noAutofit/>
            </a:bodyPr>
            <a:lstStyle/>
            <a:p>
              <a:pPr>
                <a:buClr>
                  <a:schemeClr val="accent1"/>
                </a:buClr>
              </a:pPr>
              <a:r>
                <a:rPr lang="de-DE" sz="1400" b="1" dirty="0">
                  <a:solidFill>
                    <a:srgbClr val="1D2D4B"/>
                  </a:solidFill>
                  <a:latin typeface="Arial" panose="020B0604020202020204" pitchFamily="34" charset="0"/>
                  <a:cs typeface="Arial" panose="020B0604020202020204" pitchFamily="34" charset="0"/>
                </a:rPr>
                <a:t>Nettoaufwand Arbeitnehmer</a:t>
              </a:r>
            </a:p>
          </p:txBody>
        </p:sp>
      </p:grpSp>
      <p:grpSp>
        <p:nvGrpSpPr>
          <p:cNvPr id="14" name="Gruppieren 13"/>
          <p:cNvGrpSpPr/>
          <p:nvPr/>
        </p:nvGrpSpPr>
        <p:grpSpPr>
          <a:xfrm>
            <a:off x="3946860" y="2902464"/>
            <a:ext cx="3840566" cy="1137741"/>
            <a:chOff x="3347864" y="2186732"/>
            <a:chExt cx="5225438" cy="1548000"/>
          </a:xfrm>
        </p:grpSpPr>
        <p:sp>
          <p:nvSpPr>
            <p:cNvPr id="15" name="Rechteck 14"/>
            <p:cNvSpPr/>
            <p:nvPr/>
          </p:nvSpPr>
          <p:spPr>
            <a:xfrm>
              <a:off x="3347864" y="2186732"/>
              <a:ext cx="1620000" cy="1548000"/>
            </a:xfrm>
            <a:prstGeom prst="rect">
              <a:avLst/>
            </a:prstGeom>
            <a:solidFill>
              <a:schemeClr val="bg1">
                <a:lumMod val="50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de-DE" sz="1470" dirty="0">
                  <a:latin typeface="Arial" panose="020B0604020202020204" pitchFamily="34" charset="0"/>
                  <a:cs typeface="Arial" panose="020B0604020202020204" pitchFamily="34" charset="0"/>
                </a:rPr>
                <a:t/>
              </a:r>
              <a:br>
                <a:rPr lang="de-DE" sz="1470" dirty="0">
                  <a:latin typeface="Arial" panose="020B0604020202020204" pitchFamily="34" charset="0"/>
                  <a:cs typeface="Arial" panose="020B0604020202020204" pitchFamily="34" charset="0"/>
                </a:rPr>
              </a:br>
              <a:endParaRPr lang="de-DE" sz="1029" dirty="0">
                <a:latin typeface="Arial" panose="020B0604020202020204" pitchFamily="34" charset="0"/>
                <a:cs typeface="Arial" panose="020B0604020202020204" pitchFamily="34" charset="0"/>
              </a:endParaRPr>
            </a:p>
          </p:txBody>
        </p:sp>
        <p:sp>
          <p:nvSpPr>
            <p:cNvPr id="16" name="Textfeld 15"/>
            <p:cNvSpPr txBox="1"/>
            <p:nvPr/>
          </p:nvSpPr>
          <p:spPr>
            <a:xfrm>
              <a:off x="5191803" y="2848476"/>
              <a:ext cx="3381499" cy="432047"/>
            </a:xfrm>
            <a:prstGeom prst="rect">
              <a:avLst/>
            </a:prstGeom>
          </p:spPr>
          <p:txBody>
            <a:bodyPr vert="horz" wrap="square" lIns="67206" tIns="33603" rIns="67206" bIns="33603" rtlCol="0">
              <a:noAutofit/>
            </a:bodyPr>
            <a:lstStyle/>
            <a:p>
              <a:pPr>
                <a:buClr>
                  <a:schemeClr val="accent1"/>
                </a:buClr>
              </a:pPr>
              <a:r>
                <a:rPr lang="de-DE" sz="1400" b="1" dirty="0">
                  <a:solidFill>
                    <a:srgbClr val="1D2D4B"/>
                  </a:solidFill>
                  <a:latin typeface="Arial" panose="020B0604020202020204" pitchFamily="34" charset="0"/>
                  <a:cs typeface="Arial" panose="020B0604020202020204" pitchFamily="34" charset="0"/>
                </a:rPr>
                <a:t>Steuer- und SV-Ersparnis</a:t>
              </a:r>
            </a:p>
          </p:txBody>
        </p:sp>
      </p:grpSp>
      <p:sp>
        <p:nvSpPr>
          <p:cNvPr id="17" name="Rechteck 16"/>
          <p:cNvSpPr/>
          <p:nvPr/>
        </p:nvSpPr>
        <p:spPr>
          <a:xfrm>
            <a:off x="3947036" y="2300183"/>
            <a:ext cx="1183475" cy="552642"/>
          </a:xfrm>
          <a:prstGeom prst="rect">
            <a:avLst/>
          </a:prstGeom>
          <a:solidFill>
            <a:schemeClr val="bg1">
              <a:lumMod val="50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b"/>
          <a:lstStyle/>
          <a:p>
            <a:pPr algn="ctr"/>
            <a:endParaRPr lang="de-DE" sz="1470" dirty="0">
              <a:latin typeface="Arial" panose="020B0604020202020204" pitchFamily="34" charset="0"/>
              <a:cs typeface="Arial" panose="020B0604020202020204" pitchFamily="34" charset="0"/>
            </a:endParaRPr>
          </a:p>
        </p:txBody>
      </p:sp>
      <p:sp>
        <p:nvSpPr>
          <p:cNvPr id="18" name="Textfeld 17"/>
          <p:cNvSpPr txBox="1"/>
          <p:nvPr/>
        </p:nvSpPr>
        <p:spPr>
          <a:xfrm>
            <a:off x="5312332" y="2415010"/>
            <a:ext cx="2246228" cy="317545"/>
          </a:xfrm>
          <a:prstGeom prst="rect">
            <a:avLst/>
          </a:prstGeom>
        </p:spPr>
        <p:txBody>
          <a:bodyPr vert="horz" wrap="square" lIns="67206" tIns="33603" rIns="67206" bIns="33603" rtlCol="0">
            <a:noAutofit/>
          </a:bodyPr>
          <a:lstStyle/>
          <a:p>
            <a:pPr>
              <a:buClr>
                <a:schemeClr val="accent1"/>
              </a:buClr>
            </a:pPr>
            <a:r>
              <a:rPr lang="de-DE" sz="1400" b="1" dirty="0">
                <a:solidFill>
                  <a:srgbClr val="1D2D4B"/>
                </a:solidFill>
                <a:latin typeface="Arial" panose="020B0604020202020204" pitchFamily="34" charset="0"/>
                <a:cs typeface="Arial" panose="020B0604020202020204" pitchFamily="34" charset="0"/>
              </a:rPr>
              <a:t>Zuschuss Arbeitgeber</a:t>
            </a:r>
          </a:p>
        </p:txBody>
      </p:sp>
      <p:sp>
        <p:nvSpPr>
          <p:cNvPr id="19" name="Rechteckige Legende 18"/>
          <p:cNvSpPr/>
          <p:nvPr/>
        </p:nvSpPr>
        <p:spPr>
          <a:xfrm>
            <a:off x="8643346" y="1808704"/>
            <a:ext cx="2487251" cy="1826480"/>
          </a:xfrm>
          <a:prstGeom prst="wedgeRectCallout">
            <a:avLst>
              <a:gd name="adj1" fmla="val -83402"/>
              <a:gd name="adj2" fmla="val 84915"/>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spcBef>
                <a:spcPct val="50000"/>
              </a:spcBef>
              <a:tabLst>
                <a:tab pos="140018" algn="l"/>
              </a:tabLst>
              <a:defRPr/>
            </a:pPr>
            <a:r>
              <a:rPr lang="de-DE" kern="0" dirty="0">
                <a:solidFill>
                  <a:schemeClr val="bg1"/>
                </a:solidFill>
                <a:latin typeface="Arial" panose="020B0604020202020204" pitchFamily="34" charset="0"/>
                <a:cs typeface="Arial" panose="020B0604020202020204" pitchFamily="34" charset="0"/>
              </a:rPr>
              <a:t>mit ca. </a:t>
            </a:r>
            <a:r>
              <a:rPr lang="de-DE" b="1" kern="0" dirty="0" smtClean="0">
                <a:solidFill>
                  <a:schemeClr val="bg1"/>
                </a:solidFill>
                <a:latin typeface="Arial" panose="020B0604020202020204" pitchFamily="34" charset="0"/>
                <a:cs typeface="Arial" panose="020B0604020202020204" pitchFamily="34" charset="0"/>
              </a:rPr>
              <a:t>X </a:t>
            </a:r>
            <a:r>
              <a:rPr lang="de-DE" b="1" kern="0" dirty="0">
                <a:solidFill>
                  <a:schemeClr val="bg1"/>
                </a:solidFill>
                <a:latin typeface="Arial" panose="020B0604020202020204" pitchFamily="34" charset="0"/>
                <a:cs typeface="Arial" panose="020B0604020202020204" pitchFamily="34" charset="0"/>
              </a:rPr>
              <a:t>€</a:t>
            </a:r>
            <a:r>
              <a:rPr lang="de-DE" b="1" kern="0" dirty="0" smtClean="0">
                <a:solidFill>
                  <a:schemeClr val="bg1"/>
                </a:solidFill>
                <a:latin typeface="Arial" panose="020B0604020202020204" pitchFamily="34" charset="0"/>
                <a:cs typeface="Arial" panose="020B0604020202020204" pitchFamily="34" charset="0"/>
              </a:rPr>
              <a:t> </a:t>
            </a:r>
            <a:r>
              <a:rPr lang="de-DE" kern="0" dirty="0">
                <a:solidFill>
                  <a:schemeClr val="bg1"/>
                </a:solidFill>
                <a:latin typeface="Arial" panose="020B0604020202020204" pitchFamily="34" charset="0"/>
                <a:cs typeface="Arial" panose="020B0604020202020204" pitchFamily="34" charset="0"/>
              </a:rPr>
              <a:t>Eigenaufwand fließen </a:t>
            </a:r>
            <a:br>
              <a:rPr lang="de-DE" kern="0" dirty="0">
                <a:solidFill>
                  <a:schemeClr val="bg1"/>
                </a:solidFill>
                <a:latin typeface="Arial" panose="020B0604020202020204" pitchFamily="34" charset="0"/>
                <a:cs typeface="Arial" panose="020B0604020202020204" pitchFamily="34" charset="0"/>
              </a:rPr>
            </a:br>
            <a:r>
              <a:rPr lang="de-DE" b="1" u="sng" kern="0" dirty="0" smtClean="0">
                <a:solidFill>
                  <a:schemeClr val="bg1"/>
                </a:solidFill>
                <a:latin typeface="Arial" panose="020B0604020202020204" pitchFamily="34" charset="0"/>
                <a:cs typeface="Arial" panose="020B0604020202020204" pitchFamily="34" charset="0"/>
              </a:rPr>
              <a:t>YYY€</a:t>
            </a:r>
            <a:r>
              <a:rPr lang="de-DE" kern="0" dirty="0" smtClean="0">
                <a:solidFill>
                  <a:schemeClr val="bg1"/>
                </a:solidFill>
                <a:latin typeface="Arial" panose="020B0604020202020204" pitchFamily="34" charset="0"/>
                <a:cs typeface="Arial" panose="020B0604020202020204" pitchFamily="34" charset="0"/>
              </a:rPr>
              <a:t> </a:t>
            </a:r>
            <a:r>
              <a:rPr lang="de-DE" kern="0" dirty="0">
                <a:solidFill>
                  <a:schemeClr val="bg1"/>
                </a:solidFill>
                <a:latin typeface="Arial" panose="020B0604020202020204" pitchFamily="34" charset="0"/>
                <a:cs typeface="Arial" panose="020B0604020202020204" pitchFamily="34" charset="0"/>
              </a:rPr>
              <a:t>in die Direktversicherung</a:t>
            </a:r>
          </a:p>
        </p:txBody>
      </p:sp>
      <p:sp>
        <p:nvSpPr>
          <p:cNvPr id="26" name="Freeform 4">
            <a:extLst>
              <a:ext uri="{FF2B5EF4-FFF2-40B4-BE49-F238E27FC236}">
                <a16:creationId xmlns="" xmlns:a16="http://schemas.microsoft.com/office/drawing/2014/main" id="{566442B5-AC3F-4C69-A103-8F025A39AA64}"/>
              </a:ext>
            </a:extLst>
          </p:cNvPr>
          <p:cNvSpPr>
            <a:spLocks noChangeArrowheads="1"/>
          </p:cNvSpPr>
          <p:nvPr/>
        </p:nvSpPr>
        <p:spPr bwMode="auto">
          <a:xfrm>
            <a:off x="4410881" y="3300770"/>
            <a:ext cx="322890" cy="322890"/>
          </a:xfrm>
          <a:custGeom>
            <a:avLst/>
            <a:gdLst>
              <a:gd name="T0" fmla="*/ 1570 w 1615"/>
              <a:gd name="T1" fmla="*/ 758 h 1614"/>
              <a:gd name="T2" fmla="*/ 856 w 1615"/>
              <a:gd name="T3" fmla="*/ 758 h 1614"/>
              <a:gd name="T4" fmla="*/ 856 w 1615"/>
              <a:gd name="T5" fmla="*/ 53 h 1614"/>
              <a:gd name="T6" fmla="*/ 856 w 1615"/>
              <a:gd name="T7" fmla="*/ 53 h 1614"/>
              <a:gd name="T8" fmla="*/ 847 w 1615"/>
              <a:gd name="T9" fmla="*/ 35 h 1614"/>
              <a:gd name="T10" fmla="*/ 838 w 1615"/>
              <a:gd name="T11" fmla="*/ 17 h 1614"/>
              <a:gd name="T12" fmla="*/ 820 w 1615"/>
              <a:gd name="T13" fmla="*/ 8 h 1614"/>
              <a:gd name="T14" fmla="*/ 803 w 1615"/>
              <a:gd name="T15" fmla="*/ 0 h 1614"/>
              <a:gd name="T16" fmla="*/ 803 w 1615"/>
              <a:gd name="T17" fmla="*/ 0 h 1614"/>
              <a:gd name="T18" fmla="*/ 803 w 1615"/>
              <a:gd name="T19" fmla="*/ 0 h 1614"/>
              <a:gd name="T20" fmla="*/ 803 w 1615"/>
              <a:gd name="T21" fmla="*/ 0 h 1614"/>
              <a:gd name="T22" fmla="*/ 785 w 1615"/>
              <a:gd name="T23" fmla="*/ 8 h 1614"/>
              <a:gd name="T24" fmla="*/ 767 w 1615"/>
              <a:gd name="T25" fmla="*/ 17 h 1614"/>
              <a:gd name="T26" fmla="*/ 758 w 1615"/>
              <a:gd name="T27" fmla="*/ 35 h 1614"/>
              <a:gd name="T28" fmla="*/ 758 w 1615"/>
              <a:gd name="T29" fmla="*/ 53 h 1614"/>
              <a:gd name="T30" fmla="*/ 758 w 1615"/>
              <a:gd name="T31" fmla="*/ 758 h 1614"/>
              <a:gd name="T32" fmla="*/ 53 w 1615"/>
              <a:gd name="T33" fmla="*/ 758 h 1614"/>
              <a:gd name="T34" fmla="*/ 53 w 1615"/>
              <a:gd name="T35" fmla="*/ 758 h 1614"/>
              <a:gd name="T36" fmla="*/ 35 w 1615"/>
              <a:gd name="T37" fmla="*/ 758 h 1614"/>
              <a:gd name="T38" fmla="*/ 17 w 1615"/>
              <a:gd name="T39" fmla="*/ 775 h 1614"/>
              <a:gd name="T40" fmla="*/ 9 w 1615"/>
              <a:gd name="T41" fmla="*/ 784 h 1614"/>
              <a:gd name="T42" fmla="*/ 0 w 1615"/>
              <a:gd name="T43" fmla="*/ 811 h 1614"/>
              <a:gd name="T44" fmla="*/ 0 w 1615"/>
              <a:gd name="T45" fmla="*/ 811 h 1614"/>
              <a:gd name="T46" fmla="*/ 9 w 1615"/>
              <a:gd name="T47" fmla="*/ 828 h 1614"/>
              <a:gd name="T48" fmla="*/ 17 w 1615"/>
              <a:gd name="T49" fmla="*/ 846 h 1614"/>
              <a:gd name="T50" fmla="*/ 35 w 1615"/>
              <a:gd name="T51" fmla="*/ 855 h 1614"/>
              <a:gd name="T52" fmla="*/ 53 w 1615"/>
              <a:gd name="T53" fmla="*/ 855 h 1614"/>
              <a:gd name="T54" fmla="*/ 758 w 1615"/>
              <a:gd name="T55" fmla="*/ 855 h 1614"/>
              <a:gd name="T56" fmla="*/ 758 w 1615"/>
              <a:gd name="T57" fmla="*/ 1569 h 1614"/>
              <a:gd name="T58" fmla="*/ 758 w 1615"/>
              <a:gd name="T59" fmla="*/ 1569 h 1614"/>
              <a:gd name="T60" fmla="*/ 758 w 1615"/>
              <a:gd name="T61" fmla="*/ 1586 h 1614"/>
              <a:gd name="T62" fmla="*/ 767 w 1615"/>
              <a:gd name="T63" fmla="*/ 1595 h 1614"/>
              <a:gd name="T64" fmla="*/ 785 w 1615"/>
              <a:gd name="T65" fmla="*/ 1613 h 1614"/>
              <a:gd name="T66" fmla="*/ 803 w 1615"/>
              <a:gd name="T67" fmla="*/ 1613 h 1614"/>
              <a:gd name="T68" fmla="*/ 803 w 1615"/>
              <a:gd name="T69" fmla="*/ 1613 h 1614"/>
              <a:gd name="T70" fmla="*/ 803 w 1615"/>
              <a:gd name="T71" fmla="*/ 1613 h 1614"/>
              <a:gd name="T72" fmla="*/ 803 w 1615"/>
              <a:gd name="T73" fmla="*/ 1613 h 1614"/>
              <a:gd name="T74" fmla="*/ 829 w 1615"/>
              <a:gd name="T75" fmla="*/ 1613 h 1614"/>
              <a:gd name="T76" fmla="*/ 838 w 1615"/>
              <a:gd name="T77" fmla="*/ 1595 h 1614"/>
              <a:gd name="T78" fmla="*/ 856 w 1615"/>
              <a:gd name="T79" fmla="*/ 1586 h 1614"/>
              <a:gd name="T80" fmla="*/ 856 w 1615"/>
              <a:gd name="T81" fmla="*/ 1560 h 1614"/>
              <a:gd name="T82" fmla="*/ 856 w 1615"/>
              <a:gd name="T83" fmla="*/ 855 h 1614"/>
              <a:gd name="T84" fmla="*/ 1570 w 1615"/>
              <a:gd name="T85" fmla="*/ 855 h 1614"/>
              <a:gd name="T86" fmla="*/ 1570 w 1615"/>
              <a:gd name="T87" fmla="*/ 855 h 1614"/>
              <a:gd name="T88" fmla="*/ 1588 w 1615"/>
              <a:gd name="T89" fmla="*/ 855 h 1614"/>
              <a:gd name="T90" fmla="*/ 1606 w 1615"/>
              <a:gd name="T91" fmla="*/ 846 h 1614"/>
              <a:gd name="T92" fmla="*/ 1614 w 1615"/>
              <a:gd name="T93" fmla="*/ 828 h 1614"/>
              <a:gd name="T94" fmla="*/ 1614 w 1615"/>
              <a:gd name="T95" fmla="*/ 811 h 1614"/>
              <a:gd name="T96" fmla="*/ 1614 w 1615"/>
              <a:gd name="T97" fmla="*/ 811 h 1614"/>
              <a:gd name="T98" fmla="*/ 1614 w 1615"/>
              <a:gd name="T99" fmla="*/ 784 h 1614"/>
              <a:gd name="T100" fmla="*/ 1606 w 1615"/>
              <a:gd name="T101" fmla="*/ 775 h 1614"/>
              <a:gd name="T102" fmla="*/ 1588 w 1615"/>
              <a:gd name="T103" fmla="*/ 758 h 1614"/>
              <a:gd name="T104" fmla="*/ 1570 w 1615"/>
              <a:gd name="T105" fmla="*/ 758 h 1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15" h="1614">
                <a:moveTo>
                  <a:pt x="1570" y="758"/>
                </a:moveTo>
                <a:lnTo>
                  <a:pt x="856" y="758"/>
                </a:lnTo>
                <a:lnTo>
                  <a:pt x="856" y="53"/>
                </a:lnTo>
                <a:lnTo>
                  <a:pt x="856" y="53"/>
                </a:lnTo>
                <a:lnTo>
                  <a:pt x="847" y="35"/>
                </a:lnTo>
                <a:lnTo>
                  <a:pt x="838" y="17"/>
                </a:lnTo>
                <a:lnTo>
                  <a:pt x="820" y="8"/>
                </a:lnTo>
                <a:lnTo>
                  <a:pt x="803" y="0"/>
                </a:lnTo>
                <a:lnTo>
                  <a:pt x="803" y="0"/>
                </a:lnTo>
                <a:lnTo>
                  <a:pt x="803" y="0"/>
                </a:lnTo>
                <a:lnTo>
                  <a:pt x="803" y="0"/>
                </a:lnTo>
                <a:lnTo>
                  <a:pt x="785" y="8"/>
                </a:lnTo>
                <a:lnTo>
                  <a:pt x="767" y="17"/>
                </a:lnTo>
                <a:lnTo>
                  <a:pt x="758" y="35"/>
                </a:lnTo>
                <a:lnTo>
                  <a:pt x="758" y="53"/>
                </a:lnTo>
                <a:lnTo>
                  <a:pt x="758" y="758"/>
                </a:lnTo>
                <a:lnTo>
                  <a:pt x="53" y="758"/>
                </a:lnTo>
                <a:lnTo>
                  <a:pt x="53" y="758"/>
                </a:lnTo>
                <a:lnTo>
                  <a:pt x="35" y="758"/>
                </a:lnTo>
                <a:lnTo>
                  <a:pt x="17" y="775"/>
                </a:lnTo>
                <a:lnTo>
                  <a:pt x="9" y="784"/>
                </a:lnTo>
                <a:lnTo>
                  <a:pt x="0" y="811"/>
                </a:lnTo>
                <a:lnTo>
                  <a:pt x="0" y="811"/>
                </a:lnTo>
                <a:lnTo>
                  <a:pt x="9" y="828"/>
                </a:lnTo>
                <a:lnTo>
                  <a:pt x="17" y="846"/>
                </a:lnTo>
                <a:lnTo>
                  <a:pt x="35" y="855"/>
                </a:lnTo>
                <a:lnTo>
                  <a:pt x="53" y="855"/>
                </a:lnTo>
                <a:lnTo>
                  <a:pt x="758" y="855"/>
                </a:lnTo>
                <a:lnTo>
                  <a:pt x="758" y="1569"/>
                </a:lnTo>
                <a:lnTo>
                  <a:pt x="758" y="1569"/>
                </a:lnTo>
                <a:lnTo>
                  <a:pt x="758" y="1586"/>
                </a:lnTo>
                <a:lnTo>
                  <a:pt x="767" y="1595"/>
                </a:lnTo>
                <a:lnTo>
                  <a:pt x="785" y="1613"/>
                </a:lnTo>
                <a:lnTo>
                  <a:pt x="803" y="1613"/>
                </a:lnTo>
                <a:lnTo>
                  <a:pt x="803" y="1613"/>
                </a:lnTo>
                <a:lnTo>
                  <a:pt x="803" y="1613"/>
                </a:lnTo>
                <a:lnTo>
                  <a:pt x="803" y="1613"/>
                </a:lnTo>
                <a:lnTo>
                  <a:pt x="829" y="1613"/>
                </a:lnTo>
                <a:lnTo>
                  <a:pt x="838" y="1595"/>
                </a:lnTo>
                <a:lnTo>
                  <a:pt x="856" y="1586"/>
                </a:lnTo>
                <a:lnTo>
                  <a:pt x="856" y="1560"/>
                </a:lnTo>
                <a:lnTo>
                  <a:pt x="856" y="855"/>
                </a:lnTo>
                <a:lnTo>
                  <a:pt x="1570" y="855"/>
                </a:lnTo>
                <a:lnTo>
                  <a:pt x="1570" y="855"/>
                </a:lnTo>
                <a:lnTo>
                  <a:pt x="1588" y="855"/>
                </a:lnTo>
                <a:lnTo>
                  <a:pt x="1606" y="846"/>
                </a:lnTo>
                <a:lnTo>
                  <a:pt x="1614" y="828"/>
                </a:lnTo>
                <a:lnTo>
                  <a:pt x="1614" y="811"/>
                </a:lnTo>
                <a:lnTo>
                  <a:pt x="1614" y="811"/>
                </a:lnTo>
                <a:lnTo>
                  <a:pt x="1614" y="784"/>
                </a:lnTo>
                <a:lnTo>
                  <a:pt x="1606" y="775"/>
                </a:lnTo>
                <a:lnTo>
                  <a:pt x="1588" y="758"/>
                </a:lnTo>
                <a:lnTo>
                  <a:pt x="1570" y="758"/>
                </a:lnTo>
              </a:path>
            </a:pathLst>
          </a:custGeom>
          <a:solidFill>
            <a:schemeClr val="bg1"/>
          </a:solidFill>
          <a:ln>
            <a:noFill/>
          </a:ln>
          <a:effectLst/>
          <a:extLst/>
        </p:spPr>
        <p:txBody>
          <a:bodyPr wrap="none" anchor="ctr"/>
          <a:lstStyle/>
          <a:p>
            <a:endParaRPr lang="de-AT" sz="1323" dirty="0"/>
          </a:p>
        </p:txBody>
      </p:sp>
      <p:grpSp>
        <p:nvGrpSpPr>
          <p:cNvPr id="27" name="Gruppierung 3"/>
          <p:cNvGrpSpPr/>
          <p:nvPr/>
        </p:nvGrpSpPr>
        <p:grpSpPr>
          <a:xfrm>
            <a:off x="4410881" y="2411216"/>
            <a:ext cx="272984" cy="267579"/>
            <a:chOff x="2284413" y="2490788"/>
            <a:chExt cx="481013" cy="471488"/>
          </a:xfrm>
        </p:grpSpPr>
        <p:sp>
          <p:nvSpPr>
            <p:cNvPr id="28" name="Freeform 440"/>
            <p:cNvSpPr>
              <a:spLocks/>
            </p:cNvSpPr>
            <p:nvPr/>
          </p:nvSpPr>
          <p:spPr bwMode="auto">
            <a:xfrm>
              <a:off x="2398713" y="2490788"/>
              <a:ext cx="57150" cy="223838"/>
            </a:xfrm>
            <a:custGeom>
              <a:avLst/>
              <a:gdLst>
                <a:gd name="T0" fmla="*/ 0 w 36"/>
                <a:gd name="T1" fmla="*/ 141 h 141"/>
                <a:gd name="T2" fmla="*/ 0 w 36"/>
                <a:gd name="T3" fmla="*/ 0 h 141"/>
                <a:gd name="T4" fmla="*/ 36 w 36"/>
                <a:gd name="T5" fmla="*/ 0 h 141"/>
                <a:gd name="T6" fmla="*/ 36 w 36"/>
                <a:gd name="T7" fmla="*/ 141 h 141"/>
              </a:gdLst>
              <a:ahLst/>
              <a:cxnLst>
                <a:cxn ang="0">
                  <a:pos x="T0" y="T1"/>
                </a:cxn>
                <a:cxn ang="0">
                  <a:pos x="T2" y="T3"/>
                </a:cxn>
                <a:cxn ang="0">
                  <a:pos x="T4" y="T5"/>
                </a:cxn>
                <a:cxn ang="0">
                  <a:pos x="T6" y="T7"/>
                </a:cxn>
              </a:cxnLst>
              <a:rect l="0" t="0" r="r" b="b"/>
              <a:pathLst>
                <a:path w="36" h="141">
                  <a:moveTo>
                    <a:pt x="0" y="141"/>
                  </a:moveTo>
                  <a:lnTo>
                    <a:pt x="0" y="0"/>
                  </a:lnTo>
                  <a:lnTo>
                    <a:pt x="36" y="0"/>
                  </a:lnTo>
                  <a:lnTo>
                    <a:pt x="36" y="141"/>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29" name="Freeform 441"/>
            <p:cNvSpPr>
              <a:spLocks/>
            </p:cNvSpPr>
            <p:nvPr/>
          </p:nvSpPr>
          <p:spPr bwMode="auto">
            <a:xfrm>
              <a:off x="2284413" y="2587626"/>
              <a:ext cx="55563" cy="127000"/>
            </a:xfrm>
            <a:custGeom>
              <a:avLst/>
              <a:gdLst>
                <a:gd name="T0" fmla="*/ 0 w 35"/>
                <a:gd name="T1" fmla="*/ 80 h 80"/>
                <a:gd name="T2" fmla="*/ 0 w 35"/>
                <a:gd name="T3" fmla="*/ 0 h 80"/>
                <a:gd name="T4" fmla="*/ 35 w 35"/>
                <a:gd name="T5" fmla="*/ 0 h 80"/>
                <a:gd name="T6" fmla="*/ 35 w 35"/>
                <a:gd name="T7" fmla="*/ 80 h 80"/>
              </a:gdLst>
              <a:ahLst/>
              <a:cxnLst>
                <a:cxn ang="0">
                  <a:pos x="T0" y="T1"/>
                </a:cxn>
                <a:cxn ang="0">
                  <a:pos x="T2" y="T3"/>
                </a:cxn>
                <a:cxn ang="0">
                  <a:pos x="T4" y="T5"/>
                </a:cxn>
                <a:cxn ang="0">
                  <a:pos x="T6" y="T7"/>
                </a:cxn>
              </a:cxnLst>
              <a:rect l="0" t="0" r="r" b="b"/>
              <a:pathLst>
                <a:path w="35" h="80">
                  <a:moveTo>
                    <a:pt x="0" y="80"/>
                  </a:moveTo>
                  <a:lnTo>
                    <a:pt x="0" y="0"/>
                  </a:lnTo>
                  <a:lnTo>
                    <a:pt x="35" y="0"/>
                  </a:lnTo>
                  <a:lnTo>
                    <a:pt x="35" y="80"/>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30" name="Freeform 442"/>
            <p:cNvSpPr>
              <a:spLocks/>
            </p:cNvSpPr>
            <p:nvPr/>
          </p:nvSpPr>
          <p:spPr bwMode="auto">
            <a:xfrm>
              <a:off x="2284413" y="2687638"/>
              <a:ext cx="481013" cy="274638"/>
            </a:xfrm>
            <a:custGeom>
              <a:avLst/>
              <a:gdLst>
                <a:gd name="T0" fmla="*/ 303 w 303"/>
                <a:gd name="T1" fmla="*/ 39 h 173"/>
                <a:gd name="T2" fmla="*/ 303 w 303"/>
                <a:gd name="T3" fmla="*/ 0 h 173"/>
                <a:gd name="T4" fmla="*/ 246 w 303"/>
                <a:gd name="T5" fmla="*/ 39 h 173"/>
                <a:gd name="T6" fmla="*/ 247 w 303"/>
                <a:gd name="T7" fmla="*/ 0 h 173"/>
                <a:gd name="T8" fmla="*/ 190 w 303"/>
                <a:gd name="T9" fmla="*/ 39 h 173"/>
                <a:gd name="T10" fmla="*/ 191 w 303"/>
                <a:gd name="T11" fmla="*/ 0 h 173"/>
                <a:gd name="T12" fmla="*/ 134 w 303"/>
                <a:gd name="T13" fmla="*/ 39 h 173"/>
                <a:gd name="T14" fmla="*/ 0 w 303"/>
                <a:gd name="T15" fmla="*/ 39 h 173"/>
                <a:gd name="T16" fmla="*/ 0 w 303"/>
                <a:gd name="T17" fmla="*/ 173 h 173"/>
                <a:gd name="T18" fmla="*/ 303 w 303"/>
                <a:gd name="T19" fmla="*/ 173 h 173"/>
                <a:gd name="T20" fmla="*/ 303 w 303"/>
                <a:gd name="T21" fmla="*/ 39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3" h="173">
                  <a:moveTo>
                    <a:pt x="303" y="39"/>
                  </a:moveTo>
                  <a:lnTo>
                    <a:pt x="303" y="0"/>
                  </a:lnTo>
                  <a:lnTo>
                    <a:pt x="246" y="39"/>
                  </a:lnTo>
                  <a:lnTo>
                    <a:pt x="247" y="0"/>
                  </a:lnTo>
                  <a:lnTo>
                    <a:pt x="190" y="39"/>
                  </a:lnTo>
                  <a:lnTo>
                    <a:pt x="191" y="0"/>
                  </a:lnTo>
                  <a:lnTo>
                    <a:pt x="134" y="39"/>
                  </a:lnTo>
                  <a:lnTo>
                    <a:pt x="0" y="39"/>
                  </a:lnTo>
                  <a:lnTo>
                    <a:pt x="0" y="173"/>
                  </a:lnTo>
                  <a:lnTo>
                    <a:pt x="303" y="173"/>
                  </a:lnTo>
                  <a:lnTo>
                    <a:pt x="303" y="39"/>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31" name="Line 443"/>
            <p:cNvSpPr>
              <a:spLocks noChangeShapeType="1"/>
            </p:cNvSpPr>
            <p:nvPr/>
          </p:nvSpPr>
          <p:spPr bwMode="auto">
            <a:xfrm>
              <a:off x="2339975" y="2860676"/>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sp>
          <p:nvSpPr>
            <p:cNvPr id="32" name="Line 444"/>
            <p:cNvSpPr>
              <a:spLocks noChangeShapeType="1"/>
            </p:cNvSpPr>
            <p:nvPr/>
          </p:nvSpPr>
          <p:spPr bwMode="auto">
            <a:xfrm>
              <a:off x="2339975" y="2892426"/>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sp>
          <p:nvSpPr>
            <p:cNvPr id="33" name="Line 445"/>
            <p:cNvSpPr>
              <a:spLocks noChangeShapeType="1"/>
            </p:cNvSpPr>
            <p:nvPr/>
          </p:nvSpPr>
          <p:spPr bwMode="auto">
            <a:xfrm>
              <a:off x="2339975" y="2922588"/>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grpSp>
      <p:grpSp>
        <p:nvGrpSpPr>
          <p:cNvPr id="20" name="Gruppieren 19">
            <a:extLst>
              <a:ext uri="{FF2B5EF4-FFF2-40B4-BE49-F238E27FC236}">
                <a16:creationId xmlns="" xmlns:a16="http://schemas.microsoft.com/office/drawing/2014/main" id="{633DF968-F0B8-4F2C-AD92-2C29CC3D0651}"/>
              </a:ext>
            </a:extLst>
          </p:cNvPr>
          <p:cNvGrpSpPr/>
          <p:nvPr/>
        </p:nvGrpSpPr>
        <p:grpSpPr>
          <a:xfrm>
            <a:off x="2260878" y="4218908"/>
            <a:ext cx="635119" cy="674304"/>
            <a:chOff x="2479675" y="3913188"/>
            <a:chExt cx="714375" cy="739775"/>
          </a:xfrm>
          <a:solidFill>
            <a:schemeClr val="bg1"/>
          </a:solidFill>
        </p:grpSpPr>
        <p:sp>
          <p:nvSpPr>
            <p:cNvPr id="21" name="Freeform 3">
              <a:extLst>
                <a:ext uri="{FF2B5EF4-FFF2-40B4-BE49-F238E27FC236}">
                  <a16:creationId xmlns="" xmlns:a16="http://schemas.microsoft.com/office/drawing/2014/main" id="{1DC78726-44C9-420C-9C3C-72316C066AF0}"/>
                </a:ext>
              </a:extLst>
            </p:cNvPr>
            <p:cNvSpPr>
              <a:spLocks noChangeArrowheads="1"/>
            </p:cNvSpPr>
            <p:nvPr/>
          </p:nvSpPr>
          <p:spPr bwMode="auto">
            <a:xfrm>
              <a:off x="2654300" y="3913188"/>
              <a:ext cx="368300" cy="428625"/>
            </a:xfrm>
            <a:custGeom>
              <a:avLst/>
              <a:gdLst>
                <a:gd name="T0" fmla="*/ 9 w 1024"/>
                <a:gd name="T1" fmla="*/ 758 h 1192"/>
                <a:gd name="T2" fmla="*/ 106 w 1024"/>
                <a:gd name="T3" fmla="*/ 855 h 1192"/>
                <a:gd name="T4" fmla="*/ 115 w 1024"/>
                <a:gd name="T5" fmla="*/ 864 h 1192"/>
                <a:gd name="T6" fmla="*/ 132 w 1024"/>
                <a:gd name="T7" fmla="*/ 926 h 1192"/>
                <a:gd name="T8" fmla="*/ 221 w 1024"/>
                <a:gd name="T9" fmla="*/ 1058 h 1192"/>
                <a:gd name="T10" fmla="*/ 353 w 1024"/>
                <a:gd name="T11" fmla="*/ 1155 h 1192"/>
                <a:gd name="T12" fmla="*/ 512 w 1024"/>
                <a:gd name="T13" fmla="*/ 1191 h 1192"/>
                <a:gd name="T14" fmla="*/ 512 w 1024"/>
                <a:gd name="T15" fmla="*/ 1191 h 1192"/>
                <a:gd name="T16" fmla="*/ 662 w 1024"/>
                <a:gd name="T17" fmla="*/ 1155 h 1192"/>
                <a:gd name="T18" fmla="*/ 794 w 1024"/>
                <a:gd name="T19" fmla="*/ 1058 h 1192"/>
                <a:gd name="T20" fmla="*/ 882 w 1024"/>
                <a:gd name="T21" fmla="*/ 926 h 1192"/>
                <a:gd name="T22" fmla="*/ 900 w 1024"/>
                <a:gd name="T23" fmla="*/ 864 h 1192"/>
                <a:gd name="T24" fmla="*/ 909 w 1024"/>
                <a:gd name="T25" fmla="*/ 855 h 1192"/>
                <a:gd name="T26" fmla="*/ 1006 w 1024"/>
                <a:gd name="T27" fmla="*/ 767 h 1192"/>
                <a:gd name="T28" fmla="*/ 1023 w 1024"/>
                <a:gd name="T29" fmla="*/ 626 h 1192"/>
                <a:gd name="T30" fmla="*/ 971 w 1024"/>
                <a:gd name="T31" fmla="*/ 511 h 1192"/>
                <a:gd name="T32" fmla="*/ 988 w 1024"/>
                <a:gd name="T33" fmla="*/ 414 h 1192"/>
                <a:gd name="T34" fmla="*/ 944 w 1024"/>
                <a:gd name="T35" fmla="*/ 212 h 1192"/>
                <a:gd name="T36" fmla="*/ 838 w 1024"/>
                <a:gd name="T37" fmla="*/ 97 h 1192"/>
                <a:gd name="T38" fmla="*/ 653 w 1024"/>
                <a:gd name="T39" fmla="*/ 18 h 1192"/>
                <a:gd name="T40" fmla="*/ 494 w 1024"/>
                <a:gd name="T41" fmla="*/ 0 h 1192"/>
                <a:gd name="T42" fmla="*/ 362 w 1024"/>
                <a:gd name="T43" fmla="*/ 18 h 1192"/>
                <a:gd name="T44" fmla="*/ 185 w 1024"/>
                <a:gd name="T45" fmla="*/ 97 h 1192"/>
                <a:gd name="T46" fmla="*/ 79 w 1024"/>
                <a:gd name="T47" fmla="*/ 212 h 1192"/>
                <a:gd name="T48" fmla="*/ 26 w 1024"/>
                <a:gd name="T49" fmla="*/ 414 h 1192"/>
                <a:gd name="T50" fmla="*/ 44 w 1024"/>
                <a:gd name="T51" fmla="*/ 511 h 1192"/>
                <a:gd name="T52" fmla="*/ 0 w 1024"/>
                <a:gd name="T53" fmla="*/ 617 h 1192"/>
                <a:gd name="T54" fmla="*/ 115 w 1024"/>
                <a:gd name="T55" fmla="*/ 582 h 1192"/>
                <a:gd name="T56" fmla="*/ 141 w 1024"/>
                <a:gd name="T57" fmla="*/ 564 h 1192"/>
                <a:gd name="T58" fmla="*/ 141 w 1024"/>
                <a:gd name="T59" fmla="*/ 529 h 1192"/>
                <a:gd name="T60" fmla="*/ 132 w 1024"/>
                <a:gd name="T61" fmla="*/ 370 h 1192"/>
                <a:gd name="T62" fmla="*/ 203 w 1024"/>
                <a:gd name="T63" fmla="*/ 212 h 1192"/>
                <a:gd name="T64" fmla="*/ 326 w 1024"/>
                <a:gd name="T65" fmla="*/ 124 h 1192"/>
                <a:gd name="T66" fmla="*/ 521 w 1024"/>
                <a:gd name="T67" fmla="*/ 97 h 1192"/>
                <a:gd name="T68" fmla="*/ 697 w 1024"/>
                <a:gd name="T69" fmla="*/ 124 h 1192"/>
                <a:gd name="T70" fmla="*/ 821 w 1024"/>
                <a:gd name="T71" fmla="*/ 212 h 1192"/>
                <a:gd name="T72" fmla="*/ 891 w 1024"/>
                <a:gd name="T73" fmla="*/ 370 h 1192"/>
                <a:gd name="T74" fmla="*/ 873 w 1024"/>
                <a:gd name="T75" fmla="*/ 529 h 1192"/>
                <a:gd name="T76" fmla="*/ 873 w 1024"/>
                <a:gd name="T77" fmla="*/ 564 h 1192"/>
                <a:gd name="T78" fmla="*/ 909 w 1024"/>
                <a:gd name="T79" fmla="*/ 582 h 1192"/>
                <a:gd name="T80" fmla="*/ 918 w 1024"/>
                <a:gd name="T81" fmla="*/ 679 h 1192"/>
                <a:gd name="T82" fmla="*/ 900 w 1024"/>
                <a:gd name="T83" fmla="*/ 749 h 1192"/>
                <a:gd name="T84" fmla="*/ 873 w 1024"/>
                <a:gd name="T85" fmla="*/ 767 h 1192"/>
                <a:gd name="T86" fmla="*/ 812 w 1024"/>
                <a:gd name="T87" fmla="*/ 811 h 1192"/>
                <a:gd name="T88" fmla="*/ 794 w 1024"/>
                <a:gd name="T89" fmla="*/ 891 h 1192"/>
                <a:gd name="T90" fmla="*/ 671 w 1024"/>
                <a:gd name="T91" fmla="*/ 1032 h 1192"/>
                <a:gd name="T92" fmla="*/ 573 w 1024"/>
                <a:gd name="T93" fmla="*/ 1085 h 1192"/>
                <a:gd name="T94" fmla="*/ 503 w 1024"/>
                <a:gd name="T95" fmla="*/ 1094 h 1192"/>
                <a:gd name="T96" fmla="*/ 397 w 1024"/>
                <a:gd name="T97" fmla="*/ 1067 h 1192"/>
                <a:gd name="T98" fmla="*/ 291 w 1024"/>
                <a:gd name="T99" fmla="*/ 988 h 1192"/>
                <a:gd name="T100" fmla="*/ 212 w 1024"/>
                <a:gd name="T101" fmla="*/ 846 h 1192"/>
                <a:gd name="T102" fmla="*/ 185 w 1024"/>
                <a:gd name="T103" fmla="*/ 785 h 1192"/>
                <a:gd name="T104" fmla="*/ 141 w 1024"/>
                <a:gd name="T105" fmla="*/ 767 h 1192"/>
                <a:gd name="T106" fmla="*/ 106 w 1024"/>
                <a:gd name="T107" fmla="*/ 723 h 1192"/>
                <a:gd name="T108" fmla="*/ 97 w 1024"/>
                <a:gd name="T109" fmla="*/ 635 h 1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24" h="1192">
                  <a:moveTo>
                    <a:pt x="0" y="679"/>
                  </a:moveTo>
                  <a:lnTo>
                    <a:pt x="0" y="679"/>
                  </a:lnTo>
                  <a:lnTo>
                    <a:pt x="9" y="758"/>
                  </a:lnTo>
                  <a:lnTo>
                    <a:pt x="35" y="811"/>
                  </a:lnTo>
                  <a:lnTo>
                    <a:pt x="71" y="838"/>
                  </a:lnTo>
                  <a:lnTo>
                    <a:pt x="106" y="855"/>
                  </a:lnTo>
                  <a:lnTo>
                    <a:pt x="106" y="855"/>
                  </a:lnTo>
                  <a:lnTo>
                    <a:pt x="115" y="864"/>
                  </a:lnTo>
                  <a:lnTo>
                    <a:pt x="115" y="864"/>
                  </a:lnTo>
                  <a:lnTo>
                    <a:pt x="115" y="864"/>
                  </a:lnTo>
                  <a:lnTo>
                    <a:pt x="115" y="864"/>
                  </a:lnTo>
                  <a:lnTo>
                    <a:pt x="132" y="926"/>
                  </a:lnTo>
                  <a:lnTo>
                    <a:pt x="159" y="970"/>
                  </a:lnTo>
                  <a:lnTo>
                    <a:pt x="185" y="1023"/>
                  </a:lnTo>
                  <a:lnTo>
                    <a:pt x="221" y="1058"/>
                  </a:lnTo>
                  <a:lnTo>
                    <a:pt x="291" y="1120"/>
                  </a:lnTo>
                  <a:lnTo>
                    <a:pt x="353" y="1155"/>
                  </a:lnTo>
                  <a:lnTo>
                    <a:pt x="353" y="1155"/>
                  </a:lnTo>
                  <a:lnTo>
                    <a:pt x="423" y="1182"/>
                  </a:lnTo>
                  <a:lnTo>
                    <a:pt x="503" y="1191"/>
                  </a:lnTo>
                  <a:lnTo>
                    <a:pt x="512" y="1191"/>
                  </a:lnTo>
                  <a:lnTo>
                    <a:pt x="512" y="1191"/>
                  </a:lnTo>
                  <a:lnTo>
                    <a:pt x="512" y="1191"/>
                  </a:lnTo>
                  <a:lnTo>
                    <a:pt x="512" y="1191"/>
                  </a:lnTo>
                  <a:lnTo>
                    <a:pt x="512" y="1191"/>
                  </a:lnTo>
                  <a:lnTo>
                    <a:pt x="591" y="1182"/>
                  </a:lnTo>
                  <a:lnTo>
                    <a:pt x="662" y="1155"/>
                  </a:lnTo>
                  <a:lnTo>
                    <a:pt x="662" y="1155"/>
                  </a:lnTo>
                  <a:lnTo>
                    <a:pt x="723" y="1120"/>
                  </a:lnTo>
                  <a:lnTo>
                    <a:pt x="794" y="1058"/>
                  </a:lnTo>
                  <a:lnTo>
                    <a:pt x="829" y="1023"/>
                  </a:lnTo>
                  <a:lnTo>
                    <a:pt x="865" y="970"/>
                  </a:lnTo>
                  <a:lnTo>
                    <a:pt x="882" y="926"/>
                  </a:lnTo>
                  <a:lnTo>
                    <a:pt x="900" y="864"/>
                  </a:lnTo>
                  <a:lnTo>
                    <a:pt x="900" y="864"/>
                  </a:lnTo>
                  <a:lnTo>
                    <a:pt x="900" y="864"/>
                  </a:lnTo>
                  <a:lnTo>
                    <a:pt x="900" y="864"/>
                  </a:lnTo>
                  <a:lnTo>
                    <a:pt x="909" y="855"/>
                  </a:lnTo>
                  <a:lnTo>
                    <a:pt x="909" y="855"/>
                  </a:lnTo>
                  <a:lnTo>
                    <a:pt x="944" y="838"/>
                  </a:lnTo>
                  <a:lnTo>
                    <a:pt x="979" y="811"/>
                  </a:lnTo>
                  <a:lnTo>
                    <a:pt x="1006" y="767"/>
                  </a:lnTo>
                  <a:lnTo>
                    <a:pt x="1015" y="688"/>
                  </a:lnTo>
                  <a:lnTo>
                    <a:pt x="1015" y="688"/>
                  </a:lnTo>
                  <a:lnTo>
                    <a:pt x="1023" y="626"/>
                  </a:lnTo>
                  <a:lnTo>
                    <a:pt x="1015" y="573"/>
                  </a:lnTo>
                  <a:lnTo>
                    <a:pt x="997" y="538"/>
                  </a:lnTo>
                  <a:lnTo>
                    <a:pt x="971" y="511"/>
                  </a:lnTo>
                  <a:lnTo>
                    <a:pt x="971" y="511"/>
                  </a:lnTo>
                  <a:lnTo>
                    <a:pt x="988" y="414"/>
                  </a:lnTo>
                  <a:lnTo>
                    <a:pt x="988" y="414"/>
                  </a:lnTo>
                  <a:lnTo>
                    <a:pt x="988" y="352"/>
                  </a:lnTo>
                  <a:lnTo>
                    <a:pt x="971" y="283"/>
                  </a:lnTo>
                  <a:lnTo>
                    <a:pt x="944" y="212"/>
                  </a:lnTo>
                  <a:lnTo>
                    <a:pt x="891" y="141"/>
                  </a:lnTo>
                  <a:lnTo>
                    <a:pt x="891" y="141"/>
                  </a:lnTo>
                  <a:lnTo>
                    <a:pt x="838" y="97"/>
                  </a:lnTo>
                  <a:lnTo>
                    <a:pt x="759" y="44"/>
                  </a:lnTo>
                  <a:lnTo>
                    <a:pt x="706" y="27"/>
                  </a:lnTo>
                  <a:lnTo>
                    <a:pt x="653" y="18"/>
                  </a:lnTo>
                  <a:lnTo>
                    <a:pt x="591" y="9"/>
                  </a:lnTo>
                  <a:lnTo>
                    <a:pt x="521" y="0"/>
                  </a:lnTo>
                  <a:lnTo>
                    <a:pt x="494" y="0"/>
                  </a:lnTo>
                  <a:lnTo>
                    <a:pt x="494" y="0"/>
                  </a:lnTo>
                  <a:lnTo>
                    <a:pt x="423" y="9"/>
                  </a:lnTo>
                  <a:lnTo>
                    <a:pt x="362" y="18"/>
                  </a:lnTo>
                  <a:lnTo>
                    <a:pt x="309" y="27"/>
                  </a:lnTo>
                  <a:lnTo>
                    <a:pt x="256" y="44"/>
                  </a:lnTo>
                  <a:lnTo>
                    <a:pt x="185" y="97"/>
                  </a:lnTo>
                  <a:lnTo>
                    <a:pt x="124" y="141"/>
                  </a:lnTo>
                  <a:lnTo>
                    <a:pt x="124" y="141"/>
                  </a:lnTo>
                  <a:lnTo>
                    <a:pt x="79" y="212"/>
                  </a:lnTo>
                  <a:lnTo>
                    <a:pt x="44" y="283"/>
                  </a:lnTo>
                  <a:lnTo>
                    <a:pt x="26" y="352"/>
                  </a:lnTo>
                  <a:lnTo>
                    <a:pt x="26" y="414"/>
                  </a:lnTo>
                  <a:lnTo>
                    <a:pt x="26" y="414"/>
                  </a:lnTo>
                  <a:lnTo>
                    <a:pt x="44" y="511"/>
                  </a:lnTo>
                  <a:lnTo>
                    <a:pt x="44" y="511"/>
                  </a:lnTo>
                  <a:lnTo>
                    <a:pt x="26" y="538"/>
                  </a:lnTo>
                  <a:lnTo>
                    <a:pt x="9" y="573"/>
                  </a:lnTo>
                  <a:lnTo>
                    <a:pt x="0" y="617"/>
                  </a:lnTo>
                  <a:lnTo>
                    <a:pt x="0" y="679"/>
                  </a:lnTo>
                  <a:close/>
                  <a:moveTo>
                    <a:pt x="115" y="582"/>
                  </a:moveTo>
                  <a:lnTo>
                    <a:pt x="115" y="582"/>
                  </a:lnTo>
                  <a:lnTo>
                    <a:pt x="132" y="582"/>
                  </a:lnTo>
                  <a:lnTo>
                    <a:pt x="141" y="564"/>
                  </a:lnTo>
                  <a:lnTo>
                    <a:pt x="141" y="564"/>
                  </a:lnTo>
                  <a:lnTo>
                    <a:pt x="150" y="546"/>
                  </a:lnTo>
                  <a:lnTo>
                    <a:pt x="141" y="529"/>
                  </a:lnTo>
                  <a:lnTo>
                    <a:pt x="141" y="529"/>
                  </a:lnTo>
                  <a:lnTo>
                    <a:pt x="132" y="405"/>
                  </a:lnTo>
                  <a:lnTo>
                    <a:pt x="132" y="405"/>
                  </a:lnTo>
                  <a:lnTo>
                    <a:pt x="132" y="370"/>
                  </a:lnTo>
                  <a:lnTo>
                    <a:pt x="141" y="317"/>
                  </a:lnTo>
                  <a:lnTo>
                    <a:pt x="159" y="265"/>
                  </a:lnTo>
                  <a:lnTo>
                    <a:pt x="203" y="212"/>
                  </a:lnTo>
                  <a:lnTo>
                    <a:pt x="203" y="212"/>
                  </a:lnTo>
                  <a:lnTo>
                    <a:pt x="256" y="159"/>
                  </a:lnTo>
                  <a:lnTo>
                    <a:pt x="326" y="124"/>
                  </a:lnTo>
                  <a:lnTo>
                    <a:pt x="406" y="106"/>
                  </a:lnTo>
                  <a:lnTo>
                    <a:pt x="494" y="97"/>
                  </a:lnTo>
                  <a:lnTo>
                    <a:pt x="521" y="97"/>
                  </a:lnTo>
                  <a:lnTo>
                    <a:pt x="521" y="97"/>
                  </a:lnTo>
                  <a:lnTo>
                    <a:pt x="609" y="106"/>
                  </a:lnTo>
                  <a:lnTo>
                    <a:pt x="697" y="124"/>
                  </a:lnTo>
                  <a:lnTo>
                    <a:pt x="759" y="159"/>
                  </a:lnTo>
                  <a:lnTo>
                    <a:pt x="821" y="212"/>
                  </a:lnTo>
                  <a:lnTo>
                    <a:pt x="821" y="212"/>
                  </a:lnTo>
                  <a:lnTo>
                    <a:pt x="856" y="265"/>
                  </a:lnTo>
                  <a:lnTo>
                    <a:pt x="882" y="317"/>
                  </a:lnTo>
                  <a:lnTo>
                    <a:pt x="891" y="370"/>
                  </a:lnTo>
                  <a:lnTo>
                    <a:pt x="891" y="405"/>
                  </a:lnTo>
                  <a:lnTo>
                    <a:pt x="891" y="405"/>
                  </a:lnTo>
                  <a:lnTo>
                    <a:pt x="873" y="529"/>
                  </a:lnTo>
                  <a:lnTo>
                    <a:pt x="873" y="529"/>
                  </a:lnTo>
                  <a:lnTo>
                    <a:pt x="873" y="546"/>
                  </a:lnTo>
                  <a:lnTo>
                    <a:pt x="873" y="564"/>
                  </a:lnTo>
                  <a:lnTo>
                    <a:pt x="891" y="573"/>
                  </a:lnTo>
                  <a:lnTo>
                    <a:pt x="909" y="582"/>
                  </a:lnTo>
                  <a:lnTo>
                    <a:pt x="909" y="582"/>
                  </a:lnTo>
                  <a:lnTo>
                    <a:pt x="918" y="599"/>
                  </a:lnTo>
                  <a:lnTo>
                    <a:pt x="918" y="635"/>
                  </a:lnTo>
                  <a:lnTo>
                    <a:pt x="918" y="679"/>
                  </a:lnTo>
                  <a:lnTo>
                    <a:pt x="918" y="679"/>
                  </a:lnTo>
                  <a:lnTo>
                    <a:pt x="918" y="723"/>
                  </a:lnTo>
                  <a:lnTo>
                    <a:pt x="900" y="749"/>
                  </a:lnTo>
                  <a:lnTo>
                    <a:pt x="891" y="758"/>
                  </a:lnTo>
                  <a:lnTo>
                    <a:pt x="873" y="767"/>
                  </a:lnTo>
                  <a:lnTo>
                    <a:pt x="873" y="767"/>
                  </a:lnTo>
                  <a:lnTo>
                    <a:pt x="856" y="776"/>
                  </a:lnTo>
                  <a:lnTo>
                    <a:pt x="838" y="785"/>
                  </a:lnTo>
                  <a:lnTo>
                    <a:pt x="812" y="811"/>
                  </a:lnTo>
                  <a:lnTo>
                    <a:pt x="803" y="846"/>
                  </a:lnTo>
                  <a:lnTo>
                    <a:pt x="803" y="846"/>
                  </a:lnTo>
                  <a:lnTo>
                    <a:pt x="794" y="891"/>
                  </a:lnTo>
                  <a:lnTo>
                    <a:pt x="776" y="926"/>
                  </a:lnTo>
                  <a:lnTo>
                    <a:pt x="732" y="988"/>
                  </a:lnTo>
                  <a:lnTo>
                    <a:pt x="671" y="1032"/>
                  </a:lnTo>
                  <a:lnTo>
                    <a:pt x="626" y="1067"/>
                  </a:lnTo>
                  <a:lnTo>
                    <a:pt x="626" y="1067"/>
                  </a:lnTo>
                  <a:lnTo>
                    <a:pt x="573" y="1085"/>
                  </a:lnTo>
                  <a:lnTo>
                    <a:pt x="512" y="1094"/>
                  </a:lnTo>
                  <a:lnTo>
                    <a:pt x="512" y="1094"/>
                  </a:lnTo>
                  <a:lnTo>
                    <a:pt x="503" y="1094"/>
                  </a:lnTo>
                  <a:lnTo>
                    <a:pt x="503" y="1094"/>
                  </a:lnTo>
                  <a:lnTo>
                    <a:pt x="450" y="1085"/>
                  </a:lnTo>
                  <a:lnTo>
                    <a:pt x="397" y="1067"/>
                  </a:lnTo>
                  <a:lnTo>
                    <a:pt x="397" y="1067"/>
                  </a:lnTo>
                  <a:lnTo>
                    <a:pt x="344" y="1032"/>
                  </a:lnTo>
                  <a:lnTo>
                    <a:pt x="291" y="988"/>
                  </a:lnTo>
                  <a:lnTo>
                    <a:pt x="238" y="926"/>
                  </a:lnTo>
                  <a:lnTo>
                    <a:pt x="229" y="891"/>
                  </a:lnTo>
                  <a:lnTo>
                    <a:pt x="212" y="846"/>
                  </a:lnTo>
                  <a:lnTo>
                    <a:pt x="212" y="846"/>
                  </a:lnTo>
                  <a:lnTo>
                    <a:pt x="203" y="811"/>
                  </a:lnTo>
                  <a:lnTo>
                    <a:pt x="185" y="785"/>
                  </a:lnTo>
                  <a:lnTo>
                    <a:pt x="159" y="776"/>
                  </a:lnTo>
                  <a:lnTo>
                    <a:pt x="141" y="767"/>
                  </a:lnTo>
                  <a:lnTo>
                    <a:pt x="141" y="767"/>
                  </a:lnTo>
                  <a:lnTo>
                    <a:pt x="124" y="758"/>
                  </a:lnTo>
                  <a:lnTo>
                    <a:pt x="115" y="749"/>
                  </a:lnTo>
                  <a:lnTo>
                    <a:pt x="106" y="723"/>
                  </a:lnTo>
                  <a:lnTo>
                    <a:pt x="97" y="670"/>
                  </a:lnTo>
                  <a:lnTo>
                    <a:pt x="97" y="670"/>
                  </a:lnTo>
                  <a:lnTo>
                    <a:pt x="97" y="635"/>
                  </a:lnTo>
                  <a:lnTo>
                    <a:pt x="97" y="608"/>
                  </a:lnTo>
                  <a:lnTo>
                    <a:pt x="115" y="582"/>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de-AT" sz="1323" dirty="0"/>
            </a:p>
          </p:txBody>
        </p:sp>
        <p:sp>
          <p:nvSpPr>
            <p:cNvPr id="22" name="Freeform 5">
              <a:extLst>
                <a:ext uri="{FF2B5EF4-FFF2-40B4-BE49-F238E27FC236}">
                  <a16:creationId xmlns="" xmlns:a16="http://schemas.microsoft.com/office/drawing/2014/main" id="{2ADA1F3E-21E9-474C-8C1B-C156B96C7DFA}"/>
                </a:ext>
              </a:extLst>
            </p:cNvPr>
            <p:cNvSpPr>
              <a:spLocks noChangeArrowheads="1"/>
            </p:cNvSpPr>
            <p:nvPr/>
          </p:nvSpPr>
          <p:spPr bwMode="auto">
            <a:xfrm>
              <a:off x="2479675" y="4348163"/>
              <a:ext cx="714375" cy="304800"/>
            </a:xfrm>
            <a:custGeom>
              <a:avLst/>
              <a:gdLst>
                <a:gd name="T0" fmla="*/ 1923 w 1986"/>
                <a:gd name="T1" fmla="*/ 352 h 848"/>
                <a:gd name="T2" fmla="*/ 1782 w 1986"/>
                <a:gd name="T3" fmla="*/ 211 h 848"/>
                <a:gd name="T4" fmla="*/ 1358 w 1986"/>
                <a:gd name="T5" fmla="*/ 9 h 848"/>
                <a:gd name="T6" fmla="*/ 1358 w 1986"/>
                <a:gd name="T7" fmla="*/ 9 h 848"/>
                <a:gd name="T8" fmla="*/ 1358 w 1986"/>
                <a:gd name="T9" fmla="*/ 9 h 848"/>
                <a:gd name="T10" fmla="*/ 1314 w 1986"/>
                <a:gd name="T11" fmla="*/ 0 h 848"/>
                <a:gd name="T12" fmla="*/ 1270 w 1986"/>
                <a:gd name="T13" fmla="*/ 27 h 848"/>
                <a:gd name="T14" fmla="*/ 997 w 1986"/>
                <a:gd name="T15" fmla="*/ 476 h 848"/>
                <a:gd name="T16" fmla="*/ 741 w 1986"/>
                <a:gd name="T17" fmla="*/ 61 h 848"/>
                <a:gd name="T18" fmla="*/ 679 w 1986"/>
                <a:gd name="T19" fmla="*/ 0 h 848"/>
                <a:gd name="T20" fmla="*/ 635 w 1986"/>
                <a:gd name="T21" fmla="*/ 9 h 848"/>
                <a:gd name="T22" fmla="*/ 635 w 1986"/>
                <a:gd name="T23" fmla="*/ 9 h 848"/>
                <a:gd name="T24" fmla="*/ 626 w 1986"/>
                <a:gd name="T25" fmla="*/ 9 h 848"/>
                <a:gd name="T26" fmla="*/ 203 w 1986"/>
                <a:gd name="T27" fmla="*/ 211 h 848"/>
                <a:gd name="T28" fmla="*/ 88 w 1986"/>
                <a:gd name="T29" fmla="*/ 308 h 848"/>
                <a:gd name="T30" fmla="*/ 53 w 1986"/>
                <a:gd name="T31" fmla="*/ 388 h 848"/>
                <a:gd name="T32" fmla="*/ 0 w 1986"/>
                <a:gd name="T33" fmla="*/ 776 h 848"/>
                <a:gd name="T34" fmla="*/ 9 w 1986"/>
                <a:gd name="T35" fmla="*/ 820 h 848"/>
                <a:gd name="T36" fmla="*/ 35 w 1986"/>
                <a:gd name="T37" fmla="*/ 838 h 848"/>
                <a:gd name="T38" fmla="*/ 79 w 1986"/>
                <a:gd name="T39" fmla="*/ 838 h 848"/>
                <a:gd name="T40" fmla="*/ 123 w 1986"/>
                <a:gd name="T41" fmla="*/ 679 h 848"/>
                <a:gd name="T42" fmla="*/ 159 w 1986"/>
                <a:gd name="T43" fmla="*/ 388 h 848"/>
                <a:gd name="T44" fmla="*/ 211 w 1986"/>
                <a:gd name="T45" fmla="*/ 317 h 848"/>
                <a:gd name="T46" fmla="*/ 564 w 1986"/>
                <a:gd name="T47" fmla="*/ 141 h 848"/>
                <a:gd name="T48" fmla="*/ 520 w 1986"/>
                <a:gd name="T49" fmla="*/ 511 h 848"/>
                <a:gd name="T50" fmla="*/ 556 w 1986"/>
                <a:gd name="T51" fmla="*/ 538 h 848"/>
                <a:gd name="T52" fmla="*/ 847 w 1986"/>
                <a:gd name="T53" fmla="*/ 423 h 848"/>
                <a:gd name="T54" fmla="*/ 953 w 1986"/>
                <a:gd name="T55" fmla="*/ 608 h 848"/>
                <a:gd name="T56" fmla="*/ 997 w 1986"/>
                <a:gd name="T57" fmla="*/ 626 h 848"/>
                <a:gd name="T58" fmla="*/ 1041 w 1986"/>
                <a:gd name="T59" fmla="*/ 608 h 848"/>
                <a:gd name="T60" fmla="*/ 1420 w 1986"/>
                <a:gd name="T61" fmla="*/ 538 h 848"/>
                <a:gd name="T62" fmla="*/ 1456 w 1986"/>
                <a:gd name="T63" fmla="*/ 529 h 848"/>
                <a:gd name="T64" fmla="*/ 1464 w 1986"/>
                <a:gd name="T65" fmla="*/ 494 h 848"/>
                <a:gd name="T66" fmla="*/ 1738 w 1986"/>
                <a:gd name="T67" fmla="*/ 299 h 848"/>
                <a:gd name="T68" fmla="*/ 1808 w 1986"/>
                <a:gd name="T69" fmla="*/ 343 h 848"/>
                <a:gd name="T70" fmla="*/ 1835 w 1986"/>
                <a:gd name="T71" fmla="*/ 388 h 848"/>
                <a:gd name="T72" fmla="*/ 1888 w 1986"/>
                <a:gd name="T73" fmla="*/ 811 h 848"/>
                <a:gd name="T74" fmla="*/ 1914 w 1986"/>
                <a:gd name="T75" fmla="*/ 838 h 848"/>
                <a:gd name="T76" fmla="*/ 1950 w 1986"/>
                <a:gd name="T77" fmla="*/ 838 h 848"/>
                <a:gd name="T78" fmla="*/ 1985 w 1986"/>
                <a:gd name="T79" fmla="*/ 802 h 848"/>
                <a:gd name="T80" fmla="*/ 1958 w 1986"/>
                <a:gd name="T81" fmla="*/ 661 h 848"/>
                <a:gd name="T82" fmla="*/ 600 w 1986"/>
                <a:gd name="T83" fmla="*/ 449 h 848"/>
                <a:gd name="T84" fmla="*/ 653 w 1986"/>
                <a:gd name="T85" fmla="*/ 105 h 848"/>
                <a:gd name="T86" fmla="*/ 811 w 1986"/>
                <a:gd name="T87" fmla="*/ 361 h 848"/>
                <a:gd name="T88" fmla="*/ 1173 w 1986"/>
                <a:gd name="T89" fmla="*/ 361 h 848"/>
                <a:gd name="T90" fmla="*/ 1332 w 1986"/>
                <a:gd name="T91" fmla="*/ 105 h 848"/>
                <a:gd name="T92" fmla="*/ 1173 w 1986"/>
                <a:gd name="T93" fmla="*/ 3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986" h="848">
                  <a:moveTo>
                    <a:pt x="1932" y="388"/>
                  </a:moveTo>
                  <a:lnTo>
                    <a:pt x="1932" y="388"/>
                  </a:lnTo>
                  <a:lnTo>
                    <a:pt x="1923" y="352"/>
                  </a:lnTo>
                  <a:lnTo>
                    <a:pt x="1906" y="308"/>
                  </a:lnTo>
                  <a:lnTo>
                    <a:pt x="1861" y="255"/>
                  </a:lnTo>
                  <a:lnTo>
                    <a:pt x="1782" y="211"/>
                  </a:lnTo>
                  <a:lnTo>
                    <a:pt x="1782" y="211"/>
                  </a:lnTo>
                  <a:lnTo>
                    <a:pt x="1526" y="88"/>
                  </a:lnTo>
                  <a:lnTo>
                    <a:pt x="1358" y="9"/>
                  </a:lnTo>
                  <a:lnTo>
                    <a:pt x="1358" y="9"/>
                  </a:lnTo>
                  <a:lnTo>
                    <a:pt x="1358" y="9"/>
                  </a:lnTo>
                  <a:lnTo>
                    <a:pt x="1358" y="9"/>
                  </a:lnTo>
                  <a:lnTo>
                    <a:pt x="1358" y="9"/>
                  </a:lnTo>
                  <a:lnTo>
                    <a:pt x="1358" y="9"/>
                  </a:lnTo>
                  <a:lnTo>
                    <a:pt x="1358" y="9"/>
                  </a:lnTo>
                  <a:lnTo>
                    <a:pt x="1358" y="9"/>
                  </a:lnTo>
                  <a:lnTo>
                    <a:pt x="1314" y="0"/>
                  </a:lnTo>
                  <a:lnTo>
                    <a:pt x="1314" y="0"/>
                  </a:lnTo>
                  <a:lnTo>
                    <a:pt x="1306" y="0"/>
                  </a:lnTo>
                  <a:lnTo>
                    <a:pt x="1288" y="9"/>
                  </a:lnTo>
                  <a:lnTo>
                    <a:pt x="1270" y="27"/>
                  </a:lnTo>
                  <a:lnTo>
                    <a:pt x="1244" y="61"/>
                  </a:lnTo>
                  <a:lnTo>
                    <a:pt x="1156" y="202"/>
                  </a:lnTo>
                  <a:lnTo>
                    <a:pt x="997" y="476"/>
                  </a:lnTo>
                  <a:lnTo>
                    <a:pt x="997" y="476"/>
                  </a:lnTo>
                  <a:lnTo>
                    <a:pt x="838" y="202"/>
                  </a:lnTo>
                  <a:lnTo>
                    <a:pt x="741" y="61"/>
                  </a:lnTo>
                  <a:lnTo>
                    <a:pt x="714" y="27"/>
                  </a:lnTo>
                  <a:lnTo>
                    <a:pt x="697" y="9"/>
                  </a:lnTo>
                  <a:lnTo>
                    <a:pt x="679" y="0"/>
                  </a:lnTo>
                  <a:lnTo>
                    <a:pt x="670" y="0"/>
                  </a:lnTo>
                  <a:lnTo>
                    <a:pt x="670" y="0"/>
                  </a:lnTo>
                  <a:lnTo>
                    <a:pt x="635" y="9"/>
                  </a:lnTo>
                  <a:lnTo>
                    <a:pt x="635" y="9"/>
                  </a:lnTo>
                  <a:lnTo>
                    <a:pt x="635" y="9"/>
                  </a:lnTo>
                  <a:lnTo>
                    <a:pt x="635" y="9"/>
                  </a:lnTo>
                  <a:lnTo>
                    <a:pt x="626" y="9"/>
                  </a:lnTo>
                  <a:lnTo>
                    <a:pt x="626" y="9"/>
                  </a:lnTo>
                  <a:lnTo>
                    <a:pt x="626" y="9"/>
                  </a:lnTo>
                  <a:lnTo>
                    <a:pt x="626" y="9"/>
                  </a:lnTo>
                  <a:lnTo>
                    <a:pt x="459" y="88"/>
                  </a:lnTo>
                  <a:lnTo>
                    <a:pt x="203" y="211"/>
                  </a:lnTo>
                  <a:lnTo>
                    <a:pt x="203" y="211"/>
                  </a:lnTo>
                  <a:lnTo>
                    <a:pt x="132" y="255"/>
                  </a:lnTo>
                  <a:lnTo>
                    <a:pt x="88" y="308"/>
                  </a:lnTo>
                  <a:lnTo>
                    <a:pt x="61" y="352"/>
                  </a:lnTo>
                  <a:lnTo>
                    <a:pt x="53" y="388"/>
                  </a:lnTo>
                  <a:lnTo>
                    <a:pt x="53" y="388"/>
                  </a:lnTo>
                  <a:lnTo>
                    <a:pt x="44" y="538"/>
                  </a:lnTo>
                  <a:lnTo>
                    <a:pt x="26" y="661"/>
                  </a:lnTo>
                  <a:lnTo>
                    <a:pt x="0" y="776"/>
                  </a:lnTo>
                  <a:lnTo>
                    <a:pt x="0" y="776"/>
                  </a:lnTo>
                  <a:lnTo>
                    <a:pt x="0" y="802"/>
                  </a:lnTo>
                  <a:lnTo>
                    <a:pt x="9" y="820"/>
                  </a:lnTo>
                  <a:lnTo>
                    <a:pt x="17" y="829"/>
                  </a:lnTo>
                  <a:lnTo>
                    <a:pt x="35" y="838"/>
                  </a:lnTo>
                  <a:lnTo>
                    <a:pt x="35" y="838"/>
                  </a:lnTo>
                  <a:lnTo>
                    <a:pt x="53" y="847"/>
                  </a:lnTo>
                  <a:lnTo>
                    <a:pt x="53" y="847"/>
                  </a:lnTo>
                  <a:lnTo>
                    <a:pt x="79" y="838"/>
                  </a:lnTo>
                  <a:lnTo>
                    <a:pt x="97" y="811"/>
                  </a:lnTo>
                  <a:lnTo>
                    <a:pt x="97" y="811"/>
                  </a:lnTo>
                  <a:lnTo>
                    <a:pt x="123" y="679"/>
                  </a:lnTo>
                  <a:lnTo>
                    <a:pt x="150" y="555"/>
                  </a:lnTo>
                  <a:lnTo>
                    <a:pt x="159" y="388"/>
                  </a:lnTo>
                  <a:lnTo>
                    <a:pt x="159" y="388"/>
                  </a:lnTo>
                  <a:lnTo>
                    <a:pt x="159" y="370"/>
                  </a:lnTo>
                  <a:lnTo>
                    <a:pt x="176" y="343"/>
                  </a:lnTo>
                  <a:lnTo>
                    <a:pt x="211" y="317"/>
                  </a:lnTo>
                  <a:lnTo>
                    <a:pt x="247" y="299"/>
                  </a:lnTo>
                  <a:lnTo>
                    <a:pt x="247" y="299"/>
                  </a:lnTo>
                  <a:lnTo>
                    <a:pt x="564" y="141"/>
                  </a:lnTo>
                  <a:lnTo>
                    <a:pt x="520" y="494"/>
                  </a:lnTo>
                  <a:lnTo>
                    <a:pt x="520" y="494"/>
                  </a:lnTo>
                  <a:lnTo>
                    <a:pt x="520" y="511"/>
                  </a:lnTo>
                  <a:lnTo>
                    <a:pt x="529" y="529"/>
                  </a:lnTo>
                  <a:lnTo>
                    <a:pt x="529" y="529"/>
                  </a:lnTo>
                  <a:lnTo>
                    <a:pt x="556" y="538"/>
                  </a:lnTo>
                  <a:lnTo>
                    <a:pt x="556" y="538"/>
                  </a:lnTo>
                  <a:lnTo>
                    <a:pt x="564" y="538"/>
                  </a:lnTo>
                  <a:lnTo>
                    <a:pt x="847" y="423"/>
                  </a:lnTo>
                  <a:lnTo>
                    <a:pt x="847" y="423"/>
                  </a:lnTo>
                  <a:lnTo>
                    <a:pt x="953" y="608"/>
                  </a:lnTo>
                  <a:lnTo>
                    <a:pt x="953" y="608"/>
                  </a:lnTo>
                  <a:lnTo>
                    <a:pt x="970" y="626"/>
                  </a:lnTo>
                  <a:lnTo>
                    <a:pt x="997" y="626"/>
                  </a:lnTo>
                  <a:lnTo>
                    <a:pt x="997" y="626"/>
                  </a:lnTo>
                  <a:lnTo>
                    <a:pt x="1014" y="626"/>
                  </a:lnTo>
                  <a:lnTo>
                    <a:pt x="1041" y="608"/>
                  </a:lnTo>
                  <a:lnTo>
                    <a:pt x="1041" y="608"/>
                  </a:lnTo>
                  <a:lnTo>
                    <a:pt x="1138" y="423"/>
                  </a:lnTo>
                  <a:lnTo>
                    <a:pt x="1420" y="538"/>
                  </a:lnTo>
                  <a:lnTo>
                    <a:pt x="1420" y="538"/>
                  </a:lnTo>
                  <a:lnTo>
                    <a:pt x="1429" y="538"/>
                  </a:lnTo>
                  <a:lnTo>
                    <a:pt x="1429" y="538"/>
                  </a:lnTo>
                  <a:lnTo>
                    <a:pt x="1456" y="529"/>
                  </a:lnTo>
                  <a:lnTo>
                    <a:pt x="1456" y="529"/>
                  </a:lnTo>
                  <a:lnTo>
                    <a:pt x="1464" y="511"/>
                  </a:lnTo>
                  <a:lnTo>
                    <a:pt x="1464" y="494"/>
                  </a:lnTo>
                  <a:lnTo>
                    <a:pt x="1420" y="141"/>
                  </a:lnTo>
                  <a:lnTo>
                    <a:pt x="1420" y="141"/>
                  </a:lnTo>
                  <a:lnTo>
                    <a:pt x="1738" y="299"/>
                  </a:lnTo>
                  <a:lnTo>
                    <a:pt x="1738" y="299"/>
                  </a:lnTo>
                  <a:lnTo>
                    <a:pt x="1773" y="317"/>
                  </a:lnTo>
                  <a:lnTo>
                    <a:pt x="1808" y="343"/>
                  </a:lnTo>
                  <a:lnTo>
                    <a:pt x="1826" y="370"/>
                  </a:lnTo>
                  <a:lnTo>
                    <a:pt x="1835" y="388"/>
                  </a:lnTo>
                  <a:lnTo>
                    <a:pt x="1835" y="388"/>
                  </a:lnTo>
                  <a:lnTo>
                    <a:pt x="1844" y="555"/>
                  </a:lnTo>
                  <a:lnTo>
                    <a:pt x="1861" y="679"/>
                  </a:lnTo>
                  <a:lnTo>
                    <a:pt x="1888" y="811"/>
                  </a:lnTo>
                  <a:lnTo>
                    <a:pt x="1888" y="811"/>
                  </a:lnTo>
                  <a:lnTo>
                    <a:pt x="1897" y="829"/>
                  </a:lnTo>
                  <a:lnTo>
                    <a:pt x="1914" y="838"/>
                  </a:lnTo>
                  <a:lnTo>
                    <a:pt x="1932" y="847"/>
                  </a:lnTo>
                  <a:lnTo>
                    <a:pt x="1950" y="838"/>
                  </a:lnTo>
                  <a:lnTo>
                    <a:pt x="1950" y="838"/>
                  </a:lnTo>
                  <a:lnTo>
                    <a:pt x="1967" y="829"/>
                  </a:lnTo>
                  <a:lnTo>
                    <a:pt x="1985" y="820"/>
                  </a:lnTo>
                  <a:lnTo>
                    <a:pt x="1985" y="802"/>
                  </a:lnTo>
                  <a:lnTo>
                    <a:pt x="1985" y="776"/>
                  </a:lnTo>
                  <a:lnTo>
                    <a:pt x="1985" y="776"/>
                  </a:lnTo>
                  <a:lnTo>
                    <a:pt x="1958" y="661"/>
                  </a:lnTo>
                  <a:lnTo>
                    <a:pt x="1941" y="538"/>
                  </a:lnTo>
                  <a:lnTo>
                    <a:pt x="1932" y="388"/>
                  </a:lnTo>
                  <a:close/>
                  <a:moveTo>
                    <a:pt x="600" y="449"/>
                  </a:moveTo>
                  <a:lnTo>
                    <a:pt x="644" y="105"/>
                  </a:lnTo>
                  <a:lnTo>
                    <a:pt x="644" y="105"/>
                  </a:lnTo>
                  <a:lnTo>
                    <a:pt x="653" y="105"/>
                  </a:lnTo>
                  <a:lnTo>
                    <a:pt x="653" y="105"/>
                  </a:lnTo>
                  <a:lnTo>
                    <a:pt x="714" y="202"/>
                  </a:lnTo>
                  <a:lnTo>
                    <a:pt x="811" y="361"/>
                  </a:lnTo>
                  <a:lnTo>
                    <a:pt x="600" y="449"/>
                  </a:lnTo>
                  <a:close/>
                  <a:moveTo>
                    <a:pt x="1173" y="361"/>
                  </a:moveTo>
                  <a:lnTo>
                    <a:pt x="1173" y="361"/>
                  </a:lnTo>
                  <a:lnTo>
                    <a:pt x="1270" y="202"/>
                  </a:lnTo>
                  <a:lnTo>
                    <a:pt x="1332" y="105"/>
                  </a:lnTo>
                  <a:lnTo>
                    <a:pt x="1332" y="105"/>
                  </a:lnTo>
                  <a:lnTo>
                    <a:pt x="1341" y="105"/>
                  </a:lnTo>
                  <a:lnTo>
                    <a:pt x="1385" y="449"/>
                  </a:lnTo>
                  <a:lnTo>
                    <a:pt x="1173" y="361"/>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de-AT" sz="1323" dirty="0"/>
            </a:p>
          </p:txBody>
        </p:sp>
      </p:grpSp>
      <p:grpSp>
        <p:nvGrpSpPr>
          <p:cNvPr id="36" name="Gruppieren 35">
            <a:extLst>
              <a:ext uri="{FF2B5EF4-FFF2-40B4-BE49-F238E27FC236}">
                <a16:creationId xmlns="" xmlns:a16="http://schemas.microsoft.com/office/drawing/2014/main" id="{633DF968-F0B8-4F2C-AD92-2C29CC3D0651}"/>
              </a:ext>
            </a:extLst>
          </p:cNvPr>
          <p:cNvGrpSpPr/>
          <p:nvPr/>
        </p:nvGrpSpPr>
        <p:grpSpPr>
          <a:xfrm>
            <a:off x="4232027" y="4210535"/>
            <a:ext cx="635119" cy="674304"/>
            <a:chOff x="2479675" y="3913188"/>
            <a:chExt cx="714375" cy="739775"/>
          </a:xfrm>
          <a:solidFill>
            <a:schemeClr val="bg1"/>
          </a:solidFill>
        </p:grpSpPr>
        <p:sp>
          <p:nvSpPr>
            <p:cNvPr id="37" name="Freeform 3">
              <a:extLst>
                <a:ext uri="{FF2B5EF4-FFF2-40B4-BE49-F238E27FC236}">
                  <a16:creationId xmlns="" xmlns:a16="http://schemas.microsoft.com/office/drawing/2014/main" id="{1DC78726-44C9-420C-9C3C-72316C066AF0}"/>
                </a:ext>
              </a:extLst>
            </p:cNvPr>
            <p:cNvSpPr>
              <a:spLocks noChangeArrowheads="1"/>
            </p:cNvSpPr>
            <p:nvPr/>
          </p:nvSpPr>
          <p:spPr bwMode="auto">
            <a:xfrm>
              <a:off x="2654300" y="3913188"/>
              <a:ext cx="368300" cy="428625"/>
            </a:xfrm>
            <a:custGeom>
              <a:avLst/>
              <a:gdLst>
                <a:gd name="T0" fmla="*/ 9 w 1024"/>
                <a:gd name="T1" fmla="*/ 758 h 1192"/>
                <a:gd name="T2" fmla="*/ 106 w 1024"/>
                <a:gd name="T3" fmla="*/ 855 h 1192"/>
                <a:gd name="T4" fmla="*/ 115 w 1024"/>
                <a:gd name="T5" fmla="*/ 864 h 1192"/>
                <a:gd name="T6" fmla="*/ 132 w 1024"/>
                <a:gd name="T7" fmla="*/ 926 h 1192"/>
                <a:gd name="T8" fmla="*/ 221 w 1024"/>
                <a:gd name="T9" fmla="*/ 1058 h 1192"/>
                <a:gd name="T10" fmla="*/ 353 w 1024"/>
                <a:gd name="T11" fmla="*/ 1155 h 1192"/>
                <a:gd name="T12" fmla="*/ 512 w 1024"/>
                <a:gd name="T13" fmla="*/ 1191 h 1192"/>
                <a:gd name="T14" fmla="*/ 512 w 1024"/>
                <a:gd name="T15" fmla="*/ 1191 h 1192"/>
                <a:gd name="T16" fmla="*/ 662 w 1024"/>
                <a:gd name="T17" fmla="*/ 1155 h 1192"/>
                <a:gd name="T18" fmla="*/ 794 w 1024"/>
                <a:gd name="T19" fmla="*/ 1058 h 1192"/>
                <a:gd name="T20" fmla="*/ 882 w 1024"/>
                <a:gd name="T21" fmla="*/ 926 h 1192"/>
                <a:gd name="T22" fmla="*/ 900 w 1024"/>
                <a:gd name="T23" fmla="*/ 864 h 1192"/>
                <a:gd name="T24" fmla="*/ 909 w 1024"/>
                <a:gd name="T25" fmla="*/ 855 h 1192"/>
                <a:gd name="T26" fmla="*/ 1006 w 1024"/>
                <a:gd name="T27" fmla="*/ 767 h 1192"/>
                <a:gd name="T28" fmla="*/ 1023 w 1024"/>
                <a:gd name="T29" fmla="*/ 626 h 1192"/>
                <a:gd name="T30" fmla="*/ 971 w 1024"/>
                <a:gd name="T31" fmla="*/ 511 h 1192"/>
                <a:gd name="T32" fmla="*/ 988 w 1024"/>
                <a:gd name="T33" fmla="*/ 414 h 1192"/>
                <a:gd name="T34" fmla="*/ 944 w 1024"/>
                <a:gd name="T35" fmla="*/ 212 h 1192"/>
                <a:gd name="T36" fmla="*/ 838 w 1024"/>
                <a:gd name="T37" fmla="*/ 97 h 1192"/>
                <a:gd name="T38" fmla="*/ 653 w 1024"/>
                <a:gd name="T39" fmla="*/ 18 h 1192"/>
                <a:gd name="T40" fmla="*/ 494 w 1024"/>
                <a:gd name="T41" fmla="*/ 0 h 1192"/>
                <a:gd name="T42" fmla="*/ 362 w 1024"/>
                <a:gd name="T43" fmla="*/ 18 h 1192"/>
                <a:gd name="T44" fmla="*/ 185 w 1024"/>
                <a:gd name="T45" fmla="*/ 97 h 1192"/>
                <a:gd name="T46" fmla="*/ 79 w 1024"/>
                <a:gd name="T47" fmla="*/ 212 h 1192"/>
                <a:gd name="T48" fmla="*/ 26 w 1024"/>
                <a:gd name="T49" fmla="*/ 414 h 1192"/>
                <a:gd name="T50" fmla="*/ 44 w 1024"/>
                <a:gd name="T51" fmla="*/ 511 h 1192"/>
                <a:gd name="T52" fmla="*/ 0 w 1024"/>
                <a:gd name="T53" fmla="*/ 617 h 1192"/>
                <a:gd name="T54" fmla="*/ 115 w 1024"/>
                <a:gd name="T55" fmla="*/ 582 h 1192"/>
                <a:gd name="T56" fmla="*/ 141 w 1024"/>
                <a:gd name="T57" fmla="*/ 564 h 1192"/>
                <a:gd name="T58" fmla="*/ 141 w 1024"/>
                <a:gd name="T59" fmla="*/ 529 h 1192"/>
                <a:gd name="T60" fmla="*/ 132 w 1024"/>
                <a:gd name="T61" fmla="*/ 370 h 1192"/>
                <a:gd name="T62" fmla="*/ 203 w 1024"/>
                <a:gd name="T63" fmla="*/ 212 h 1192"/>
                <a:gd name="T64" fmla="*/ 326 w 1024"/>
                <a:gd name="T65" fmla="*/ 124 h 1192"/>
                <a:gd name="T66" fmla="*/ 521 w 1024"/>
                <a:gd name="T67" fmla="*/ 97 h 1192"/>
                <a:gd name="T68" fmla="*/ 697 w 1024"/>
                <a:gd name="T69" fmla="*/ 124 h 1192"/>
                <a:gd name="T70" fmla="*/ 821 w 1024"/>
                <a:gd name="T71" fmla="*/ 212 h 1192"/>
                <a:gd name="T72" fmla="*/ 891 w 1024"/>
                <a:gd name="T73" fmla="*/ 370 h 1192"/>
                <a:gd name="T74" fmla="*/ 873 w 1024"/>
                <a:gd name="T75" fmla="*/ 529 h 1192"/>
                <a:gd name="T76" fmla="*/ 873 w 1024"/>
                <a:gd name="T77" fmla="*/ 564 h 1192"/>
                <a:gd name="T78" fmla="*/ 909 w 1024"/>
                <a:gd name="T79" fmla="*/ 582 h 1192"/>
                <a:gd name="T80" fmla="*/ 918 w 1024"/>
                <a:gd name="T81" fmla="*/ 679 h 1192"/>
                <a:gd name="T82" fmla="*/ 900 w 1024"/>
                <a:gd name="T83" fmla="*/ 749 h 1192"/>
                <a:gd name="T84" fmla="*/ 873 w 1024"/>
                <a:gd name="T85" fmla="*/ 767 h 1192"/>
                <a:gd name="T86" fmla="*/ 812 w 1024"/>
                <a:gd name="T87" fmla="*/ 811 h 1192"/>
                <a:gd name="T88" fmla="*/ 794 w 1024"/>
                <a:gd name="T89" fmla="*/ 891 h 1192"/>
                <a:gd name="T90" fmla="*/ 671 w 1024"/>
                <a:gd name="T91" fmla="*/ 1032 h 1192"/>
                <a:gd name="T92" fmla="*/ 573 w 1024"/>
                <a:gd name="T93" fmla="*/ 1085 h 1192"/>
                <a:gd name="T94" fmla="*/ 503 w 1024"/>
                <a:gd name="T95" fmla="*/ 1094 h 1192"/>
                <a:gd name="T96" fmla="*/ 397 w 1024"/>
                <a:gd name="T97" fmla="*/ 1067 h 1192"/>
                <a:gd name="T98" fmla="*/ 291 w 1024"/>
                <a:gd name="T99" fmla="*/ 988 h 1192"/>
                <a:gd name="T100" fmla="*/ 212 w 1024"/>
                <a:gd name="T101" fmla="*/ 846 h 1192"/>
                <a:gd name="T102" fmla="*/ 185 w 1024"/>
                <a:gd name="T103" fmla="*/ 785 h 1192"/>
                <a:gd name="T104" fmla="*/ 141 w 1024"/>
                <a:gd name="T105" fmla="*/ 767 h 1192"/>
                <a:gd name="T106" fmla="*/ 106 w 1024"/>
                <a:gd name="T107" fmla="*/ 723 h 1192"/>
                <a:gd name="T108" fmla="*/ 97 w 1024"/>
                <a:gd name="T109" fmla="*/ 635 h 1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24" h="1192">
                  <a:moveTo>
                    <a:pt x="0" y="679"/>
                  </a:moveTo>
                  <a:lnTo>
                    <a:pt x="0" y="679"/>
                  </a:lnTo>
                  <a:lnTo>
                    <a:pt x="9" y="758"/>
                  </a:lnTo>
                  <a:lnTo>
                    <a:pt x="35" y="811"/>
                  </a:lnTo>
                  <a:lnTo>
                    <a:pt x="71" y="838"/>
                  </a:lnTo>
                  <a:lnTo>
                    <a:pt x="106" y="855"/>
                  </a:lnTo>
                  <a:lnTo>
                    <a:pt x="106" y="855"/>
                  </a:lnTo>
                  <a:lnTo>
                    <a:pt x="115" y="864"/>
                  </a:lnTo>
                  <a:lnTo>
                    <a:pt x="115" y="864"/>
                  </a:lnTo>
                  <a:lnTo>
                    <a:pt x="115" y="864"/>
                  </a:lnTo>
                  <a:lnTo>
                    <a:pt x="115" y="864"/>
                  </a:lnTo>
                  <a:lnTo>
                    <a:pt x="132" y="926"/>
                  </a:lnTo>
                  <a:lnTo>
                    <a:pt x="159" y="970"/>
                  </a:lnTo>
                  <a:lnTo>
                    <a:pt x="185" y="1023"/>
                  </a:lnTo>
                  <a:lnTo>
                    <a:pt x="221" y="1058"/>
                  </a:lnTo>
                  <a:lnTo>
                    <a:pt x="291" y="1120"/>
                  </a:lnTo>
                  <a:lnTo>
                    <a:pt x="353" y="1155"/>
                  </a:lnTo>
                  <a:lnTo>
                    <a:pt x="353" y="1155"/>
                  </a:lnTo>
                  <a:lnTo>
                    <a:pt x="423" y="1182"/>
                  </a:lnTo>
                  <a:lnTo>
                    <a:pt x="503" y="1191"/>
                  </a:lnTo>
                  <a:lnTo>
                    <a:pt x="512" y="1191"/>
                  </a:lnTo>
                  <a:lnTo>
                    <a:pt x="512" y="1191"/>
                  </a:lnTo>
                  <a:lnTo>
                    <a:pt x="512" y="1191"/>
                  </a:lnTo>
                  <a:lnTo>
                    <a:pt x="512" y="1191"/>
                  </a:lnTo>
                  <a:lnTo>
                    <a:pt x="512" y="1191"/>
                  </a:lnTo>
                  <a:lnTo>
                    <a:pt x="591" y="1182"/>
                  </a:lnTo>
                  <a:lnTo>
                    <a:pt x="662" y="1155"/>
                  </a:lnTo>
                  <a:lnTo>
                    <a:pt x="662" y="1155"/>
                  </a:lnTo>
                  <a:lnTo>
                    <a:pt x="723" y="1120"/>
                  </a:lnTo>
                  <a:lnTo>
                    <a:pt x="794" y="1058"/>
                  </a:lnTo>
                  <a:lnTo>
                    <a:pt x="829" y="1023"/>
                  </a:lnTo>
                  <a:lnTo>
                    <a:pt x="865" y="970"/>
                  </a:lnTo>
                  <a:lnTo>
                    <a:pt x="882" y="926"/>
                  </a:lnTo>
                  <a:lnTo>
                    <a:pt x="900" y="864"/>
                  </a:lnTo>
                  <a:lnTo>
                    <a:pt x="900" y="864"/>
                  </a:lnTo>
                  <a:lnTo>
                    <a:pt x="900" y="864"/>
                  </a:lnTo>
                  <a:lnTo>
                    <a:pt x="900" y="864"/>
                  </a:lnTo>
                  <a:lnTo>
                    <a:pt x="909" y="855"/>
                  </a:lnTo>
                  <a:lnTo>
                    <a:pt x="909" y="855"/>
                  </a:lnTo>
                  <a:lnTo>
                    <a:pt x="944" y="838"/>
                  </a:lnTo>
                  <a:lnTo>
                    <a:pt x="979" y="811"/>
                  </a:lnTo>
                  <a:lnTo>
                    <a:pt x="1006" y="767"/>
                  </a:lnTo>
                  <a:lnTo>
                    <a:pt x="1015" y="688"/>
                  </a:lnTo>
                  <a:lnTo>
                    <a:pt x="1015" y="688"/>
                  </a:lnTo>
                  <a:lnTo>
                    <a:pt x="1023" y="626"/>
                  </a:lnTo>
                  <a:lnTo>
                    <a:pt x="1015" y="573"/>
                  </a:lnTo>
                  <a:lnTo>
                    <a:pt x="997" y="538"/>
                  </a:lnTo>
                  <a:lnTo>
                    <a:pt x="971" y="511"/>
                  </a:lnTo>
                  <a:lnTo>
                    <a:pt x="971" y="511"/>
                  </a:lnTo>
                  <a:lnTo>
                    <a:pt x="988" y="414"/>
                  </a:lnTo>
                  <a:lnTo>
                    <a:pt x="988" y="414"/>
                  </a:lnTo>
                  <a:lnTo>
                    <a:pt x="988" y="352"/>
                  </a:lnTo>
                  <a:lnTo>
                    <a:pt x="971" y="283"/>
                  </a:lnTo>
                  <a:lnTo>
                    <a:pt x="944" y="212"/>
                  </a:lnTo>
                  <a:lnTo>
                    <a:pt x="891" y="141"/>
                  </a:lnTo>
                  <a:lnTo>
                    <a:pt x="891" y="141"/>
                  </a:lnTo>
                  <a:lnTo>
                    <a:pt x="838" y="97"/>
                  </a:lnTo>
                  <a:lnTo>
                    <a:pt x="759" y="44"/>
                  </a:lnTo>
                  <a:lnTo>
                    <a:pt x="706" y="27"/>
                  </a:lnTo>
                  <a:lnTo>
                    <a:pt x="653" y="18"/>
                  </a:lnTo>
                  <a:lnTo>
                    <a:pt x="591" y="9"/>
                  </a:lnTo>
                  <a:lnTo>
                    <a:pt x="521" y="0"/>
                  </a:lnTo>
                  <a:lnTo>
                    <a:pt x="494" y="0"/>
                  </a:lnTo>
                  <a:lnTo>
                    <a:pt x="494" y="0"/>
                  </a:lnTo>
                  <a:lnTo>
                    <a:pt x="423" y="9"/>
                  </a:lnTo>
                  <a:lnTo>
                    <a:pt x="362" y="18"/>
                  </a:lnTo>
                  <a:lnTo>
                    <a:pt x="309" y="27"/>
                  </a:lnTo>
                  <a:lnTo>
                    <a:pt x="256" y="44"/>
                  </a:lnTo>
                  <a:lnTo>
                    <a:pt x="185" y="97"/>
                  </a:lnTo>
                  <a:lnTo>
                    <a:pt x="124" y="141"/>
                  </a:lnTo>
                  <a:lnTo>
                    <a:pt x="124" y="141"/>
                  </a:lnTo>
                  <a:lnTo>
                    <a:pt x="79" y="212"/>
                  </a:lnTo>
                  <a:lnTo>
                    <a:pt x="44" y="283"/>
                  </a:lnTo>
                  <a:lnTo>
                    <a:pt x="26" y="352"/>
                  </a:lnTo>
                  <a:lnTo>
                    <a:pt x="26" y="414"/>
                  </a:lnTo>
                  <a:lnTo>
                    <a:pt x="26" y="414"/>
                  </a:lnTo>
                  <a:lnTo>
                    <a:pt x="44" y="511"/>
                  </a:lnTo>
                  <a:lnTo>
                    <a:pt x="44" y="511"/>
                  </a:lnTo>
                  <a:lnTo>
                    <a:pt x="26" y="538"/>
                  </a:lnTo>
                  <a:lnTo>
                    <a:pt x="9" y="573"/>
                  </a:lnTo>
                  <a:lnTo>
                    <a:pt x="0" y="617"/>
                  </a:lnTo>
                  <a:lnTo>
                    <a:pt x="0" y="679"/>
                  </a:lnTo>
                  <a:close/>
                  <a:moveTo>
                    <a:pt x="115" y="582"/>
                  </a:moveTo>
                  <a:lnTo>
                    <a:pt x="115" y="582"/>
                  </a:lnTo>
                  <a:lnTo>
                    <a:pt x="132" y="582"/>
                  </a:lnTo>
                  <a:lnTo>
                    <a:pt x="141" y="564"/>
                  </a:lnTo>
                  <a:lnTo>
                    <a:pt x="141" y="564"/>
                  </a:lnTo>
                  <a:lnTo>
                    <a:pt x="150" y="546"/>
                  </a:lnTo>
                  <a:lnTo>
                    <a:pt x="141" y="529"/>
                  </a:lnTo>
                  <a:lnTo>
                    <a:pt x="141" y="529"/>
                  </a:lnTo>
                  <a:lnTo>
                    <a:pt x="132" y="405"/>
                  </a:lnTo>
                  <a:lnTo>
                    <a:pt x="132" y="405"/>
                  </a:lnTo>
                  <a:lnTo>
                    <a:pt x="132" y="370"/>
                  </a:lnTo>
                  <a:lnTo>
                    <a:pt x="141" y="317"/>
                  </a:lnTo>
                  <a:lnTo>
                    <a:pt x="159" y="265"/>
                  </a:lnTo>
                  <a:lnTo>
                    <a:pt x="203" y="212"/>
                  </a:lnTo>
                  <a:lnTo>
                    <a:pt x="203" y="212"/>
                  </a:lnTo>
                  <a:lnTo>
                    <a:pt x="256" y="159"/>
                  </a:lnTo>
                  <a:lnTo>
                    <a:pt x="326" y="124"/>
                  </a:lnTo>
                  <a:lnTo>
                    <a:pt x="406" y="106"/>
                  </a:lnTo>
                  <a:lnTo>
                    <a:pt x="494" y="97"/>
                  </a:lnTo>
                  <a:lnTo>
                    <a:pt x="521" y="97"/>
                  </a:lnTo>
                  <a:lnTo>
                    <a:pt x="521" y="97"/>
                  </a:lnTo>
                  <a:lnTo>
                    <a:pt x="609" y="106"/>
                  </a:lnTo>
                  <a:lnTo>
                    <a:pt x="697" y="124"/>
                  </a:lnTo>
                  <a:lnTo>
                    <a:pt x="759" y="159"/>
                  </a:lnTo>
                  <a:lnTo>
                    <a:pt x="821" y="212"/>
                  </a:lnTo>
                  <a:lnTo>
                    <a:pt x="821" y="212"/>
                  </a:lnTo>
                  <a:lnTo>
                    <a:pt x="856" y="265"/>
                  </a:lnTo>
                  <a:lnTo>
                    <a:pt x="882" y="317"/>
                  </a:lnTo>
                  <a:lnTo>
                    <a:pt x="891" y="370"/>
                  </a:lnTo>
                  <a:lnTo>
                    <a:pt x="891" y="405"/>
                  </a:lnTo>
                  <a:lnTo>
                    <a:pt x="891" y="405"/>
                  </a:lnTo>
                  <a:lnTo>
                    <a:pt x="873" y="529"/>
                  </a:lnTo>
                  <a:lnTo>
                    <a:pt x="873" y="529"/>
                  </a:lnTo>
                  <a:lnTo>
                    <a:pt x="873" y="546"/>
                  </a:lnTo>
                  <a:lnTo>
                    <a:pt x="873" y="564"/>
                  </a:lnTo>
                  <a:lnTo>
                    <a:pt x="891" y="573"/>
                  </a:lnTo>
                  <a:lnTo>
                    <a:pt x="909" y="582"/>
                  </a:lnTo>
                  <a:lnTo>
                    <a:pt x="909" y="582"/>
                  </a:lnTo>
                  <a:lnTo>
                    <a:pt x="918" y="599"/>
                  </a:lnTo>
                  <a:lnTo>
                    <a:pt x="918" y="635"/>
                  </a:lnTo>
                  <a:lnTo>
                    <a:pt x="918" y="679"/>
                  </a:lnTo>
                  <a:lnTo>
                    <a:pt x="918" y="679"/>
                  </a:lnTo>
                  <a:lnTo>
                    <a:pt x="918" y="723"/>
                  </a:lnTo>
                  <a:lnTo>
                    <a:pt x="900" y="749"/>
                  </a:lnTo>
                  <a:lnTo>
                    <a:pt x="891" y="758"/>
                  </a:lnTo>
                  <a:lnTo>
                    <a:pt x="873" y="767"/>
                  </a:lnTo>
                  <a:lnTo>
                    <a:pt x="873" y="767"/>
                  </a:lnTo>
                  <a:lnTo>
                    <a:pt x="856" y="776"/>
                  </a:lnTo>
                  <a:lnTo>
                    <a:pt x="838" y="785"/>
                  </a:lnTo>
                  <a:lnTo>
                    <a:pt x="812" y="811"/>
                  </a:lnTo>
                  <a:lnTo>
                    <a:pt x="803" y="846"/>
                  </a:lnTo>
                  <a:lnTo>
                    <a:pt x="803" y="846"/>
                  </a:lnTo>
                  <a:lnTo>
                    <a:pt x="794" y="891"/>
                  </a:lnTo>
                  <a:lnTo>
                    <a:pt x="776" y="926"/>
                  </a:lnTo>
                  <a:lnTo>
                    <a:pt x="732" y="988"/>
                  </a:lnTo>
                  <a:lnTo>
                    <a:pt x="671" y="1032"/>
                  </a:lnTo>
                  <a:lnTo>
                    <a:pt x="626" y="1067"/>
                  </a:lnTo>
                  <a:lnTo>
                    <a:pt x="626" y="1067"/>
                  </a:lnTo>
                  <a:lnTo>
                    <a:pt x="573" y="1085"/>
                  </a:lnTo>
                  <a:lnTo>
                    <a:pt x="512" y="1094"/>
                  </a:lnTo>
                  <a:lnTo>
                    <a:pt x="512" y="1094"/>
                  </a:lnTo>
                  <a:lnTo>
                    <a:pt x="503" y="1094"/>
                  </a:lnTo>
                  <a:lnTo>
                    <a:pt x="503" y="1094"/>
                  </a:lnTo>
                  <a:lnTo>
                    <a:pt x="450" y="1085"/>
                  </a:lnTo>
                  <a:lnTo>
                    <a:pt x="397" y="1067"/>
                  </a:lnTo>
                  <a:lnTo>
                    <a:pt x="397" y="1067"/>
                  </a:lnTo>
                  <a:lnTo>
                    <a:pt x="344" y="1032"/>
                  </a:lnTo>
                  <a:lnTo>
                    <a:pt x="291" y="988"/>
                  </a:lnTo>
                  <a:lnTo>
                    <a:pt x="238" y="926"/>
                  </a:lnTo>
                  <a:lnTo>
                    <a:pt x="229" y="891"/>
                  </a:lnTo>
                  <a:lnTo>
                    <a:pt x="212" y="846"/>
                  </a:lnTo>
                  <a:lnTo>
                    <a:pt x="212" y="846"/>
                  </a:lnTo>
                  <a:lnTo>
                    <a:pt x="203" y="811"/>
                  </a:lnTo>
                  <a:lnTo>
                    <a:pt x="185" y="785"/>
                  </a:lnTo>
                  <a:lnTo>
                    <a:pt x="159" y="776"/>
                  </a:lnTo>
                  <a:lnTo>
                    <a:pt x="141" y="767"/>
                  </a:lnTo>
                  <a:lnTo>
                    <a:pt x="141" y="767"/>
                  </a:lnTo>
                  <a:lnTo>
                    <a:pt x="124" y="758"/>
                  </a:lnTo>
                  <a:lnTo>
                    <a:pt x="115" y="749"/>
                  </a:lnTo>
                  <a:lnTo>
                    <a:pt x="106" y="723"/>
                  </a:lnTo>
                  <a:lnTo>
                    <a:pt x="97" y="670"/>
                  </a:lnTo>
                  <a:lnTo>
                    <a:pt x="97" y="670"/>
                  </a:lnTo>
                  <a:lnTo>
                    <a:pt x="97" y="635"/>
                  </a:lnTo>
                  <a:lnTo>
                    <a:pt x="97" y="608"/>
                  </a:lnTo>
                  <a:lnTo>
                    <a:pt x="115" y="582"/>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de-AT" sz="1323" dirty="0"/>
            </a:p>
          </p:txBody>
        </p:sp>
        <p:sp>
          <p:nvSpPr>
            <p:cNvPr id="38" name="Freeform 5">
              <a:extLst>
                <a:ext uri="{FF2B5EF4-FFF2-40B4-BE49-F238E27FC236}">
                  <a16:creationId xmlns="" xmlns:a16="http://schemas.microsoft.com/office/drawing/2014/main" id="{2ADA1F3E-21E9-474C-8C1B-C156B96C7DFA}"/>
                </a:ext>
              </a:extLst>
            </p:cNvPr>
            <p:cNvSpPr>
              <a:spLocks noChangeArrowheads="1"/>
            </p:cNvSpPr>
            <p:nvPr/>
          </p:nvSpPr>
          <p:spPr bwMode="auto">
            <a:xfrm>
              <a:off x="2479675" y="4348163"/>
              <a:ext cx="714375" cy="304800"/>
            </a:xfrm>
            <a:custGeom>
              <a:avLst/>
              <a:gdLst>
                <a:gd name="T0" fmla="*/ 1923 w 1986"/>
                <a:gd name="T1" fmla="*/ 352 h 848"/>
                <a:gd name="T2" fmla="*/ 1782 w 1986"/>
                <a:gd name="T3" fmla="*/ 211 h 848"/>
                <a:gd name="T4" fmla="*/ 1358 w 1986"/>
                <a:gd name="T5" fmla="*/ 9 h 848"/>
                <a:gd name="T6" fmla="*/ 1358 w 1986"/>
                <a:gd name="T7" fmla="*/ 9 h 848"/>
                <a:gd name="T8" fmla="*/ 1358 w 1986"/>
                <a:gd name="T9" fmla="*/ 9 h 848"/>
                <a:gd name="T10" fmla="*/ 1314 w 1986"/>
                <a:gd name="T11" fmla="*/ 0 h 848"/>
                <a:gd name="T12" fmla="*/ 1270 w 1986"/>
                <a:gd name="T13" fmla="*/ 27 h 848"/>
                <a:gd name="T14" fmla="*/ 997 w 1986"/>
                <a:gd name="T15" fmla="*/ 476 h 848"/>
                <a:gd name="T16" fmla="*/ 741 w 1986"/>
                <a:gd name="T17" fmla="*/ 61 h 848"/>
                <a:gd name="T18" fmla="*/ 679 w 1986"/>
                <a:gd name="T19" fmla="*/ 0 h 848"/>
                <a:gd name="T20" fmla="*/ 635 w 1986"/>
                <a:gd name="T21" fmla="*/ 9 h 848"/>
                <a:gd name="T22" fmla="*/ 635 w 1986"/>
                <a:gd name="T23" fmla="*/ 9 h 848"/>
                <a:gd name="T24" fmla="*/ 626 w 1986"/>
                <a:gd name="T25" fmla="*/ 9 h 848"/>
                <a:gd name="T26" fmla="*/ 203 w 1986"/>
                <a:gd name="T27" fmla="*/ 211 h 848"/>
                <a:gd name="T28" fmla="*/ 88 w 1986"/>
                <a:gd name="T29" fmla="*/ 308 h 848"/>
                <a:gd name="T30" fmla="*/ 53 w 1986"/>
                <a:gd name="T31" fmla="*/ 388 h 848"/>
                <a:gd name="T32" fmla="*/ 0 w 1986"/>
                <a:gd name="T33" fmla="*/ 776 h 848"/>
                <a:gd name="T34" fmla="*/ 9 w 1986"/>
                <a:gd name="T35" fmla="*/ 820 h 848"/>
                <a:gd name="T36" fmla="*/ 35 w 1986"/>
                <a:gd name="T37" fmla="*/ 838 h 848"/>
                <a:gd name="T38" fmla="*/ 79 w 1986"/>
                <a:gd name="T39" fmla="*/ 838 h 848"/>
                <a:gd name="T40" fmla="*/ 123 w 1986"/>
                <a:gd name="T41" fmla="*/ 679 h 848"/>
                <a:gd name="T42" fmla="*/ 159 w 1986"/>
                <a:gd name="T43" fmla="*/ 388 h 848"/>
                <a:gd name="T44" fmla="*/ 211 w 1986"/>
                <a:gd name="T45" fmla="*/ 317 h 848"/>
                <a:gd name="T46" fmla="*/ 564 w 1986"/>
                <a:gd name="T47" fmla="*/ 141 h 848"/>
                <a:gd name="T48" fmla="*/ 520 w 1986"/>
                <a:gd name="T49" fmla="*/ 511 h 848"/>
                <a:gd name="T50" fmla="*/ 556 w 1986"/>
                <a:gd name="T51" fmla="*/ 538 h 848"/>
                <a:gd name="T52" fmla="*/ 847 w 1986"/>
                <a:gd name="T53" fmla="*/ 423 h 848"/>
                <a:gd name="T54" fmla="*/ 953 w 1986"/>
                <a:gd name="T55" fmla="*/ 608 h 848"/>
                <a:gd name="T56" fmla="*/ 997 w 1986"/>
                <a:gd name="T57" fmla="*/ 626 h 848"/>
                <a:gd name="T58" fmla="*/ 1041 w 1986"/>
                <a:gd name="T59" fmla="*/ 608 h 848"/>
                <a:gd name="T60" fmla="*/ 1420 w 1986"/>
                <a:gd name="T61" fmla="*/ 538 h 848"/>
                <a:gd name="T62" fmla="*/ 1456 w 1986"/>
                <a:gd name="T63" fmla="*/ 529 h 848"/>
                <a:gd name="T64" fmla="*/ 1464 w 1986"/>
                <a:gd name="T65" fmla="*/ 494 h 848"/>
                <a:gd name="T66" fmla="*/ 1738 w 1986"/>
                <a:gd name="T67" fmla="*/ 299 h 848"/>
                <a:gd name="T68" fmla="*/ 1808 w 1986"/>
                <a:gd name="T69" fmla="*/ 343 h 848"/>
                <a:gd name="T70" fmla="*/ 1835 w 1986"/>
                <a:gd name="T71" fmla="*/ 388 h 848"/>
                <a:gd name="T72" fmla="*/ 1888 w 1986"/>
                <a:gd name="T73" fmla="*/ 811 h 848"/>
                <a:gd name="T74" fmla="*/ 1914 w 1986"/>
                <a:gd name="T75" fmla="*/ 838 h 848"/>
                <a:gd name="T76" fmla="*/ 1950 w 1986"/>
                <a:gd name="T77" fmla="*/ 838 h 848"/>
                <a:gd name="T78" fmla="*/ 1985 w 1986"/>
                <a:gd name="T79" fmla="*/ 802 h 848"/>
                <a:gd name="T80" fmla="*/ 1958 w 1986"/>
                <a:gd name="T81" fmla="*/ 661 h 848"/>
                <a:gd name="T82" fmla="*/ 600 w 1986"/>
                <a:gd name="T83" fmla="*/ 449 h 848"/>
                <a:gd name="T84" fmla="*/ 653 w 1986"/>
                <a:gd name="T85" fmla="*/ 105 h 848"/>
                <a:gd name="T86" fmla="*/ 811 w 1986"/>
                <a:gd name="T87" fmla="*/ 361 h 848"/>
                <a:gd name="T88" fmla="*/ 1173 w 1986"/>
                <a:gd name="T89" fmla="*/ 361 h 848"/>
                <a:gd name="T90" fmla="*/ 1332 w 1986"/>
                <a:gd name="T91" fmla="*/ 105 h 848"/>
                <a:gd name="T92" fmla="*/ 1173 w 1986"/>
                <a:gd name="T93" fmla="*/ 361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986" h="848">
                  <a:moveTo>
                    <a:pt x="1932" y="388"/>
                  </a:moveTo>
                  <a:lnTo>
                    <a:pt x="1932" y="388"/>
                  </a:lnTo>
                  <a:lnTo>
                    <a:pt x="1923" y="352"/>
                  </a:lnTo>
                  <a:lnTo>
                    <a:pt x="1906" y="308"/>
                  </a:lnTo>
                  <a:lnTo>
                    <a:pt x="1861" y="255"/>
                  </a:lnTo>
                  <a:lnTo>
                    <a:pt x="1782" y="211"/>
                  </a:lnTo>
                  <a:lnTo>
                    <a:pt x="1782" y="211"/>
                  </a:lnTo>
                  <a:lnTo>
                    <a:pt x="1526" y="88"/>
                  </a:lnTo>
                  <a:lnTo>
                    <a:pt x="1358" y="9"/>
                  </a:lnTo>
                  <a:lnTo>
                    <a:pt x="1358" y="9"/>
                  </a:lnTo>
                  <a:lnTo>
                    <a:pt x="1358" y="9"/>
                  </a:lnTo>
                  <a:lnTo>
                    <a:pt x="1358" y="9"/>
                  </a:lnTo>
                  <a:lnTo>
                    <a:pt x="1358" y="9"/>
                  </a:lnTo>
                  <a:lnTo>
                    <a:pt x="1358" y="9"/>
                  </a:lnTo>
                  <a:lnTo>
                    <a:pt x="1358" y="9"/>
                  </a:lnTo>
                  <a:lnTo>
                    <a:pt x="1358" y="9"/>
                  </a:lnTo>
                  <a:lnTo>
                    <a:pt x="1314" y="0"/>
                  </a:lnTo>
                  <a:lnTo>
                    <a:pt x="1314" y="0"/>
                  </a:lnTo>
                  <a:lnTo>
                    <a:pt x="1306" y="0"/>
                  </a:lnTo>
                  <a:lnTo>
                    <a:pt x="1288" y="9"/>
                  </a:lnTo>
                  <a:lnTo>
                    <a:pt x="1270" y="27"/>
                  </a:lnTo>
                  <a:lnTo>
                    <a:pt x="1244" y="61"/>
                  </a:lnTo>
                  <a:lnTo>
                    <a:pt x="1156" y="202"/>
                  </a:lnTo>
                  <a:lnTo>
                    <a:pt x="997" y="476"/>
                  </a:lnTo>
                  <a:lnTo>
                    <a:pt x="997" y="476"/>
                  </a:lnTo>
                  <a:lnTo>
                    <a:pt x="838" y="202"/>
                  </a:lnTo>
                  <a:lnTo>
                    <a:pt x="741" y="61"/>
                  </a:lnTo>
                  <a:lnTo>
                    <a:pt x="714" y="27"/>
                  </a:lnTo>
                  <a:lnTo>
                    <a:pt x="697" y="9"/>
                  </a:lnTo>
                  <a:lnTo>
                    <a:pt x="679" y="0"/>
                  </a:lnTo>
                  <a:lnTo>
                    <a:pt x="670" y="0"/>
                  </a:lnTo>
                  <a:lnTo>
                    <a:pt x="670" y="0"/>
                  </a:lnTo>
                  <a:lnTo>
                    <a:pt x="635" y="9"/>
                  </a:lnTo>
                  <a:lnTo>
                    <a:pt x="635" y="9"/>
                  </a:lnTo>
                  <a:lnTo>
                    <a:pt x="635" y="9"/>
                  </a:lnTo>
                  <a:lnTo>
                    <a:pt x="635" y="9"/>
                  </a:lnTo>
                  <a:lnTo>
                    <a:pt x="626" y="9"/>
                  </a:lnTo>
                  <a:lnTo>
                    <a:pt x="626" y="9"/>
                  </a:lnTo>
                  <a:lnTo>
                    <a:pt x="626" y="9"/>
                  </a:lnTo>
                  <a:lnTo>
                    <a:pt x="626" y="9"/>
                  </a:lnTo>
                  <a:lnTo>
                    <a:pt x="459" y="88"/>
                  </a:lnTo>
                  <a:lnTo>
                    <a:pt x="203" y="211"/>
                  </a:lnTo>
                  <a:lnTo>
                    <a:pt x="203" y="211"/>
                  </a:lnTo>
                  <a:lnTo>
                    <a:pt x="132" y="255"/>
                  </a:lnTo>
                  <a:lnTo>
                    <a:pt x="88" y="308"/>
                  </a:lnTo>
                  <a:lnTo>
                    <a:pt x="61" y="352"/>
                  </a:lnTo>
                  <a:lnTo>
                    <a:pt x="53" y="388"/>
                  </a:lnTo>
                  <a:lnTo>
                    <a:pt x="53" y="388"/>
                  </a:lnTo>
                  <a:lnTo>
                    <a:pt x="44" y="538"/>
                  </a:lnTo>
                  <a:lnTo>
                    <a:pt x="26" y="661"/>
                  </a:lnTo>
                  <a:lnTo>
                    <a:pt x="0" y="776"/>
                  </a:lnTo>
                  <a:lnTo>
                    <a:pt x="0" y="776"/>
                  </a:lnTo>
                  <a:lnTo>
                    <a:pt x="0" y="802"/>
                  </a:lnTo>
                  <a:lnTo>
                    <a:pt x="9" y="820"/>
                  </a:lnTo>
                  <a:lnTo>
                    <a:pt x="17" y="829"/>
                  </a:lnTo>
                  <a:lnTo>
                    <a:pt x="35" y="838"/>
                  </a:lnTo>
                  <a:lnTo>
                    <a:pt x="35" y="838"/>
                  </a:lnTo>
                  <a:lnTo>
                    <a:pt x="53" y="847"/>
                  </a:lnTo>
                  <a:lnTo>
                    <a:pt x="53" y="847"/>
                  </a:lnTo>
                  <a:lnTo>
                    <a:pt x="79" y="838"/>
                  </a:lnTo>
                  <a:lnTo>
                    <a:pt x="97" y="811"/>
                  </a:lnTo>
                  <a:lnTo>
                    <a:pt x="97" y="811"/>
                  </a:lnTo>
                  <a:lnTo>
                    <a:pt x="123" y="679"/>
                  </a:lnTo>
                  <a:lnTo>
                    <a:pt x="150" y="555"/>
                  </a:lnTo>
                  <a:lnTo>
                    <a:pt x="159" y="388"/>
                  </a:lnTo>
                  <a:lnTo>
                    <a:pt x="159" y="388"/>
                  </a:lnTo>
                  <a:lnTo>
                    <a:pt x="159" y="370"/>
                  </a:lnTo>
                  <a:lnTo>
                    <a:pt x="176" y="343"/>
                  </a:lnTo>
                  <a:lnTo>
                    <a:pt x="211" y="317"/>
                  </a:lnTo>
                  <a:lnTo>
                    <a:pt x="247" y="299"/>
                  </a:lnTo>
                  <a:lnTo>
                    <a:pt x="247" y="299"/>
                  </a:lnTo>
                  <a:lnTo>
                    <a:pt x="564" y="141"/>
                  </a:lnTo>
                  <a:lnTo>
                    <a:pt x="520" y="494"/>
                  </a:lnTo>
                  <a:lnTo>
                    <a:pt x="520" y="494"/>
                  </a:lnTo>
                  <a:lnTo>
                    <a:pt x="520" y="511"/>
                  </a:lnTo>
                  <a:lnTo>
                    <a:pt x="529" y="529"/>
                  </a:lnTo>
                  <a:lnTo>
                    <a:pt x="529" y="529"/>
                  </a:lnTo>
                  <a:lnTo>
                    <a:pt x="556" y="538"/>
                  </a:lnTo>
                  <a:lnTo>
                    <a:pt x="556" y="538"/>
                  </a:lnTo>
                  <a:lnTo>
                    <a:pt x="564" y="538"/>
                  </a:lnTo>
                  <a:lnTo>
                    <a:pt x="847" y="423"/>
                  </a:lnTo>
                  <a:lnTo>
                    <a:pt x="847" y="423"/>
                  </a:lnTo>
                  <a:lnTo>
                    <a:pt x="953" y="608"/>
                  </a:lnTo>
                  <a:lnTo>
                    <a:pt x="953" y="608"/>
                  </a:lnTo>
                  <a:lnTo>
                    <a:pt x="970" y="626"/>
                  </a:lnTo>
                  <a:lnTo>
                    <a:pt x="997" y="626"/>
                  </a:lnTo>
                  <a:lnTo>
                    <a:pt x="997" y="626"/>
                  </a:lnTo>
                  <a:lnTo>
                    <a:pt x="1014" y="626"/>
                  </a:lnTo>
                  <a:lnTo>
                    <a:pt x="1041" y="608"/>
                  </a:lnTo>
                  <a:lnTo>
                    <a:pt x="1041" y="608"/>
                  </a:lnTo>
                  <a:lnTo>
                    <a:pt x="1138" y="423"/>
                  </a:lnTo>
                  <a:lnTo>
                    <a:pt x="1420" y="538"/>
                  </a:lnTo>
                  <a:lnTo>
                    <a:pt x="1420" y="538"/>
                  </a:lnTo>
                  <a:lnTo>
                    <a:pt x="1429" y="538"/>
                  </a:lnTo>
                  <a:lnTo>
                    <a:pt x="1429" y="538"/>
                  </a:lnTo>
                  <a:lnTo>
                    <a:pt x="1456" y="529"/>
                  </a:lnTo>
                  <a:lnTo>
                    <a:pt x="1456" y="529"/>
                  </a:lnTo>
                  <a:lnTo>
                    <a:pt x="1464" y="511"/>
                  </a:lnTo>
                  <a:lnTo>
                    <a:pt x="1464" y="494"/>
                  </a:lnTo>
                  <a:lnTo>
                    <a:pt x="1420" y="141"/>
                  </a:lnTo>
                  <a:lnTo>
                    <a:pt x="1420" y="141"/>
                  </a:lnTo>
                  <a:lnTo>
                    <a:pt x="1738" y="299"/>
                  </a:lnTo>
                  <a:lnTo>
                    <a:pt x="1738" y="299"/>
                  </a:lnTo>
                  <a:lnTo>
                    <a:pt x="1773" y="317"/>
                  </a:lnTo>
                  <a:lnTo>
                    <a:pt x="1808" y="343"/>
                  </a:lnTo>
                  <a:lnTo>
                    <a:pt x="1826" y="370"/>
                  </a:lnTo>
                  <a:lnTo>
                    <a:pt x="1835" y="388"/>
                  </a:lnTo>
                  <a:lnTo>
                    <a:pt x="1835" y="388"/>
                  </a:lnTo>
                  <a:lnTo>
                    <a:pt x="1844" y="555"/>
                  </a:lnTo>
                  <a:lnTo>
                    <a:pt x="1861" y="679"/>
                  </a:lnTo>
                  <a:lnTo>
                    <a:pt x="1888" y="811"/>
                  </a:lnTo>
                  <a:lnTo>
                    <a:pt x="1888" y="811"/>
                  </a:lnTo>
                  <a:lnTo>
                    <a:pt x="1897" y="829"/>
                  </a:lnTo>
                  <a:lnTo>
                    <a:pt x="1914" y="838"/>
                  </a:lnTo>
                  <a:lnTo>
                    <a:pt x="1932" y="847"/>
                  </a:lnTo>
                  <a:lnTo>
                    <a:pt x="1950" y="838"/>
                  </a:lnTo>
                  <a:lnTo>
                    <a:pt x="1950" y="838"/>
                  </a:lnTo>
                  <a:lnTo>
                    <a:pt x="1967" y="829"/>
                  </a:lnTo>
                  <a:lnTo>
                    <a:pt x="1985" y="820"/>
                  </a:lnTo>
                  <a:lnTo>
                    <a:pt x="1985" y="802"/>
                  </a:lnTo>
                  <a:lnTo>
                    <a:pt x="1985" y="776"/>
                  </a:lnTo>
                  <a:lnTo>
                    <a:pt x="1985" y="776"/>
                  </a:lnTo>
                  <a:lnTo>
                    <a:pt x="1958" y="661"/>
                  </a:lnTo>
                  <a:lnTo>
                    <a:pt x="1941" y="538"/>
                  </a:lnTo>
                  <a:lnTo>
                    <a:pt x="1932" y="388"/>
                  </a:lnTo>
                  <a:close/>
                  <a:moveTo>
                    <a:pt x="600" y="449"/>
                  </a:moveTo>
                  <a:lnTo>
                    <a:pt x="644" y="105"/>
                  </a:lnTo>
                  <a:lnTo>
                    <a:pt x="644" y="105"/>
                  </a:lnTo>
                  <a:lnTo>
                    <a:pt x="653" y="105"/>
                  </a:lnTo>
                  <a:lnTo>
                    <a:pt x="653" y="105"/>
                  </a:lnTo>
                  <a:lnTo>
                    <a:pt x="714" y="202"/>
                  </a:lnTo>
                  <a:lnTo>
                    <a:pt x="811" y="361"/>
                  </a:lnTo>
                  <a:lnTo>
                    <a:pt x="600" y="449"/>
                  </a:lnTo>
                  <a:close/>
                  <a:moveTo>
                    <a:pt x="1173" y="361"/>
                  </a:moveTo>
                  <a:lnTo>
                    <a:pt x="1173" y="361"/>
                  </a:lnTo>
                  <a:lnTo>
                    <a:pt x="1270" y="202"/>
                  </a:lnTo>
                  <a:lnTo>
                    <a:pt x="1332" y="105"/>
                  </a:lnTo>
                  <a:lnTo>
                    <a:pt x="1332" y="105"/>
                  </a:lnTo>
                  <a:lnTo>
                    <a:pt x="1341" y="105"/>
                  </a:lnTo>
                  <a:lnTo>
                    <a:pt x="1385" y="449"/>
                  </a:lnTo>
                  <a:lnTo>
                    <a:pt x="1173" y="361"/>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de-AT" sz="1323" dirty="0"/>
            </a:p>
          </p:txBody>
        </p:sp>
      </p:grpSp>
    </p:spTree>
    <p:extLst>
      <p:ext uri="{BB962C8B-B14F-4D97-AF65-F5344CB8AC3E}">
        <p14:creationId xmlns:p14="http://schemas.microsoft.com/office/powerpoint/2010/main" val="3499006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P spid="19"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99</a:t>
            </a:fld>
            <a:endParaRPr lang="de-DE" dirty="0"/>
          </a:p>
        </p:txBody>
      </p:sp>
      <p:sp>
        <p:nvSpPr>
          <p:cNvPr id="4" name="Titel 3"/>
          <p:cNvSpPr>
            <a:spLocks noGrp="1"/>
          </p:cNvSpPr>
          <p:nvPr>
            <p:ph type="title"/>
          </p:nvPr>
        </p:nvSpPr>
        <p:spPr/>
        <p:txBody>
          <a:bodyPr/>
          <a:lstStyle/>
          <a:p>
            <a:r>
              <a:rPr lang="de-DE" dirty="0" smtClean="0"/>
              <a:t>WAS IST BEI …. </a:t>
            </a:r>
            <a:endParaRPr lang="de-DE" dirty="0"/>
          </a:p>
        </p:txBody>
      </p:sp>
      <p:graphicFrame>
        <p:nvGraphicFramePr>
          <p:cNvPr id="12" name="Tabelle 11"/>
          <p:cNvGraphicFramePr>
            <a:graphicFrameLocks noGrp="1"/>
          </p:cNvGraphicFramePr>
          <p:nvPr>
            <p:extLst>
              <p:ext uri="{D42A27DB-BD31-4B8C-83A1-F6EECF244321}">
                <p14:modId xmlns:p14="http://schemas.microsoft.com/office/powerpoint/2010/main" val="3877945918"/>
              </p:ext>
            </p:extLst>
          </p:nvPr>
        </p:nvGraphicFramePr>
        <p:xfrm>
          <a:off x="2053906" y="2060575"/>
          <a:ext cx="8091716" cy="1270178"/>
        </p:xfrm>
        <a:graphic>
          <a:graphicData uri="http://schemas.openxmlformats.org/drawingml/2006/table">
            <a:tbl>
              <a:tblPr firstRow="1" bandRow="1">
                <a:tableStyleId>{5C22544A-7EE6-4342-B048-85BDC9FD1C3A}</a:tableStyleId>
              </a:tblPr>
              <a:tblGrid>
                <a:gridCol w="2022929">
                  <a:extLst>
                    <a:ext uri="{9D8B030D-6E8A-4147-A177-3AD203B41FA5}">
                      <a16:colId xmlns="" xmlns:a16="http://schemas.microsoft.com/office/drawing/2014/main" val="20000"/>
                    </a:ext>
                  </a:extLst>
                </a:gridCol>
                <a:gridCol w="2022929">
                  <a:extLst>
                    <a:ext uri="{9D8B030D-6E8A-4147-A177-3AD203B41FA5}">
                      <a16:colId xmlns="" xmlns:a16="http://schemas.microsoft.com/office/drawing/2014/main" val="20001"/>
                    </a:ext>
                  </a:extLst>
                </a:gridCol>
                <a:gridCol w="2022929">
                  <a:extLst>
                    <a:ext uri="{9D8B030D-6E8A-4147-A177-3AD203B41FA5}">
                      <a16:colId xmlns="" xmlns:a16="http://schemas.microsoft.com/office/drawing/2014/main" val="20002"/>
                    </a:ext>
                  </a:extLst>
                </a:gridCol>
                <a:gridCol w="2022929">
                  <a:extLst>
                    <a:ext uri="{9D8B030D-6E8A-4147-A177-3AD203B41FA5}">
                      <a16:colId xmlns="" xmlns:a16="http://schemas.microsoft.com/office/drawing/2014/main" val="20003"/>
                    </a:ext>
                  </a:extLst>
                </a:gridCol>
              </a:tblGrid>
              <a:tr h="1270178">
                <a:tc>
                  <a:txBody>
                    <a:bodyPr/>
                    <a:lstStyle/>
                    <a:p>
                      <a:pPr algn="ctr"/>
                      <a:r>
                        <a:rPr lang="de-DE" sz="1200" b="0" dirty="0">
                          <a:solidFill>
                            <a:schemeClr val="bg1"/>
                          </a:solidFill>
                          <a:latin typeface="Arial" panose="020B0604020202020204" pitchFamily="34" charset="0"/>
                          <a:cs typeface="Arial" panose="020B0604020202020204" pitchFamily="34" charset="0"/>
                        </a:rPr>
                        <a:t>AG-Wechsel</a:t>
                      </a:r>
                    </a:p>
                    <a:p>
                      <a:pPr algn="ct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chemeClr val="accent3">
                        <a:lumMod val="60000"/>
                        <a:lumOff val="40000"/>
                      </a:schemeClr>
                    </a:solidFill>
                  </a:tcPr>
                </a:tc>
                <a:tc>
                  <a:txBody>
                    <a:bodyPr/>
                    <a:lstStyle/>
                    <a:p>
                      <a:pPr algn="ctr"/>
                      <a:r>
                        <a:rPr lang="de-DE" sz="1200" b="0" dirty="0" smtClean="0">
                          <a:solidFill>
                            <a:schemeClr val="bg1"/>
                          </a:solidFill>
                          <a:latin typeface="Arial" panose="020B0604020202020204" pitchFamily="34" charset="0"/>
                          <a:cs typeface="Arial" panose="020B0604020202020204" pitchFamily="34" charset="0"/>
                        </a:rPr>
                        <a:t>Elternzeit/Krankheit</a:t>
                      </a:r>
                      <a:endParaRPr lang="de-DE" sz="1200" b="0" dirty="0">
                        <a:solidFill>
                          <a:schemeClr val="bg1"/>
                        </a:solidFill>
                        <a:latin typeface="Arial" panose="020B0604020202020204" pitchFamily="34" charset="0"/>
                        <a:cs typeface="Arial" panose="020B0604020202020204" pitchFamily="34" charset="0"/>
                      </a:endParaRPr>
                    </a:p>
                    <a:p>
                      <a:pPr algn="ct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5C87AA"/>
                    </a:solidFill>
                  </a:tcPr>
                </a:tc>
                <a:tc>
                  <a:txBody>
                    <a:bodyPr/>
                    <a:lstStyle/>
                    <a:p>
                      <a:pPr algn="ctr"/>
                      <a:r>
                        <a:rPr lang="de-DE" sz="1200" b="0" dirty="0">
                          <a:solidFill>
                            <a:schemeClr val="bg1"/>
                          </a:solidFill>
                          <a:latin typeface="Arial" panose="020B0604020202020204" pitchFamily="34" charset="0"/>
                          <a:cs typeface="Arial" panose="020B0604020202020204" pitchFamily="34" charset="0"/>
                        </a:rPr>
                        <a:t>Arbeitslosigkeit</a:t>
                      </a:r>
                      <a:br>
                        <a:rPr lang="de-DE" sz="1200" b="0" dirty="0">
                          <a:solidFill>
                            <a:schemeClr val="bg1"/>
                          </a:solidFill>
                          <a:latin typeface="Arial" panose="020B0604020202020204" pitchFamily="34" charset="0"/>
                          <a:cs typeface="Arial" panose="020B0604020202020204" pitchFamily="34" charset="0"/>
                        </a:rPr>
                      </a:b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137C9B"/>
                    </a:solidFill>
                  </a:tcPr>
                </a:tc>
                <a:tc>
                  <a:txBody>
                    <a:bodyPr/>
                    <a:lstStyle/>
                    <a:p>
                      <a:pPr algn="ctr"/>
                      <a:r>
                        <a:rPr lang="de-DE" sz="1200" b="0" dirty="0">
                          <a:solidFill>
                            <a:schemeClr val="bg1"/>
                          </a:solidFill>
                          <a:latin typeface="Arial" panose="020B0604020202020204" pitchFamily="34" charset="0"/>
                          <a:cs typeface="Arial" panose="020B0604020202020204" pitchFamily="34" charset="0"/>
                        </a:rPr>
                        <a:t>Tod</a:t>
                      </a:r>
                      <a:br>
                        <a:rPr lang="de-DE" sz="1200" b="0" dirty="0">
                          <a:solidFill>
                            <a:schemeClr val="bg1"/>
                          </a:solidFill>
                          <a:latin typeface="Arial" panose="020B0604020202020204" pitchFamily="34" charset="0"/>
                          <a:cs typeface="Arial" panose="020B0604020202020204" pitchFamily="34" charset="0"/>
                        </a:rPr>
                      </a:br>
                      <a:endParaRPr lang="de-DE" sz="1200" b="0" dirty="0">
                        <a:solidFill>
                          <a:schemeClr val="bg1"/>
                        </a:solidFill>
                        <a:latin typeface="Arial" panose="020B0604020202020204" pitchFamily="34" charset="0"/>
                        <a:cs typeface="Arial" panose="020B0604020202020204" pitchFamily="34" charset="0"/>
                      </a:endParaRPr>
                    </a:p>
                  </a:txBody>
                  <a:tcPr marL="67206" marR="67206" marT="33603" marB="33603" anchor="b">
                    <a:solidFill>
                      <a:srgbClr val="1D2D4B"/>
                    </a:solidFill>
                  </a:tcPr>
                </a:tc>
                <a:extLst>
                  <a:ext uri="{0D108BD9-81ED-4DB2-BD59-A6C34878D82A}">
                    <a16:rowId xmlns="" xmlns:a16="http://schemas.microsoft.com/office/drawing/2014/main" val="10000"/>
                  </a:ext>
                </a:extLst>
              </a:tr>
            </a:tbl>
          </a:graphicData>
        </a:graphic>
      </p:graphicFrame>
      <p:pic>
        <p:nvPicPr>
          <p:cNvPr id="13" name="Grafik 12"/>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8762502" y="2155051"/>
            <a:ext cx="749872" cy="749872"/>
          </a:xfrm>
          <a:prstGeom prst="rect">
            <a:avLst/>
          </a:prstGeom>
        </p:spPr>
      </p:pic>
      <p:pic>
        <p:nvPicPr>
          <p:cNvPr id="14" name="Grafik 13"/>
          <p:cNvPicPr>
            <a:picLocks noChangeAspect="1"/>
          </p:cNvPicPr>
          <p:nvPr/>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4649663" y="2073983"/>
            <a:ext cx="952634" cy="952634"/>
          </a:xfrm>
          <a:prstGeom prst="rect">
            <a:avLst/>
          </a:prstGeom>
        </p:spPr>
      </p:pic>
      <p:pic>
        <p:nvPicPr>
          <p:cNvPr id="15" name="Grafik 14"/>
          <p:cNvPicPr>
            <a:picLocks noChangeAspect="1"/>
          </p:cNvPicPr>
          <p:nvPr/>
        </p:nvPicPr>
        <p:blipFill>
          <a:blip r:embed="rId6" cstate="print">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6753216" y="2175364"/>
            <a:ext cx="793861" cy="793861"/>
          </a:xfrm>
          <a:prstGeom prst="rect">
            <a:avLst/>
          </a:prstGeom>
        </p:spPr>
      </p:pic>
      <p:cxnSp>
        <p:nvCxnSpPr>
          <p:cNvPr id="16" name="Gerade Verbindung 23"/>
          <p:cNvCxnSpPr/>
          <p:nvPr/>
        </p:nvCxnSpPr>
        <p:spPr>
          <a:xfrm flipV="1">
            <a:off x="6866112" y="2294401"/>
            <a:ext cx="635089" cy="52924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7" name="Gruppierung 3"/>
          <p:cNvGrpSpPr/>
          <p:nvPr/>
        </p:nvGrpSpPr>
        <p:grpSpPr>
          <a:xfrm>
            <a:off x="2766936" y="2272272"/>
            <a:ext cx="597463" cy="585632"/>
            <a:chOff x="2284413" y="2490788"/>
            <a:chExt cx="481013" cy="471488"/>
          </a:xfrm>
        </p:grpSpPr>
        <p:sp>
          <p:nvSpPr>
            <p:cNvPr id="18" name="Freeform 440"/>
            <p:cNvSpPr>
              <a:spLocks/>
            </p:cNvSpPr>
            <p:nvPr/>
          </p:nvSpPr>
          <p:spPr bwMode="auto">
            <a:xfrm>
              <a:off x="2398713" y="2490788"/>
              <a:ext cx="57150" cy="223838"/>
            </a:xfrm>
            <a:custGeom>
              <a:avLst/>
              <a:gdLst>
                <a:gd name="T0" fmla="*/ 0 w 36"/>
                <a:gd name="T1" fmla="*/ 141 h 141"/>
                <a:gd name="T2" fmla="*/ 0 w 36"/>
                <a:gd name="T3" fmla="*/ 0 h 141"/>
                <a:gd name="T4" fmla="*/ 36 w 36"/>
                <a:gd name="T5" fmla="*/ 0 h 141"/>
                <a:gd name="T6" fmla="*/ 36 w 36"/>
                <a:gd name="T7" fmla="*/ 141 h 141"/>
              </a:gdLst>
              <a:ahLst/>
              <a:cxnLst>
                <a:cxn ang="0">
                  <a:pos x="T0" y="T1"/>
                </a:cxn>
                <a:cxn ang="0">
                  <a:pos x="T2" y="T3"/>
                </a:cxn>
                <a:cxn ang="0">
                  <a:pos x="T4" y="T5"/>
                </a:cxn>
                <a:cxn ang="0">
                  <a:pos x="T6" y="T7"/>
                </a:cxn>
              </a:cxnLst>
              <a:rect l="0" t="0" r="r" b="b"/>
              <a:pathLst>
                <a:path w="36" h="141">
                  <a:moveTo>
                    <a:pt x="0" y="141"/>
                  </a:moveTo>
                  <a:lnTo>
                    <a:pt x="0" y="0"/>
                  </a:lnTo>
                  <a:lnTo>
                    <a:pt x="36" y="0"/>
                  </a:lnTo>
                  <a:lnTo>
                    <a:pt x="36" y="141"/>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19" name="Freeform 441"/>
            <p:cNvSpPr>
              <a:spLocks/>
            </p:cNvSpPr>
            <p:nvPr/>
          </p:nvSpPr>
          <p:spPr bwMode="auto">
            <a:xfrm>
              <a:off x="2284413" y="2587626"/>
              <a:ext cx="55563" cy="127000"/>
            </a:xfrm>
            <a:custGeom>
              <a:avLst/>
              <a:gdLst>
                <a:gd name="T0" fmla="*/ 0 w 35"/>
                <a:gd name="T1" fmla="*/ 80 h 80"/>
                <a:gd name="T2" fmla="*/ 0 w 35"/>
                <a:gd name="T3" fmla="*/ 0 h 80"/>
                <a:gd name="T4" fmla="*/ 35 w 35"/>
                <a:gd name="T5" fmla="*/ 0 h 80"/>
                <a:gd name="T6" fmla="*/ 35 w 35"/>
                <a:gd name="T7" fmla="*/ 80 h 80"/>
              </a:gdLst>
              <a:ahLst/>
              <a:cxnLst>
                <a:cxn ang="0">
                  <a:pos x="T0" y="T1"/>
                </a:cxn>
                <a:cxn ang="0">
                  <a:pos x="T2" y="T3"/>
                </a:cxn>
                <a:cxn ang="0">
                  <a:pos x="T4" y="T5"/>
                </a:cxn>
                <a:cxn ang="0">
                  <a:pos x="T6" y="T7"/>
                </a:cxn>
              </a:cxnLst>
              <a:rect l="0" t="0" r="r" b="b"/>
              <a:pathLst>
                <a:path w="35" h="80">
                  <a:moveTo>
                    <a:pt x="0" y="80"/>
                  </a:moveTo>
                  <a:lnTo>
                    <a:pt x="0" y="0"/>
                  </a:lnTo>
                  <a:lnTo>
                    <a:pt x="35" y="0"/>
                  </a:lnTo>
                  <a:lnTo>
                    <a:pt x="35" y="80"/>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20" name="Freeform 442"/>
            <p:cNvSpPr>
              <a:spLocks/>
            </p:cNvSpPr>
            <p:nvPr/>
          </p:nvSpPr>
          <p:spPr bwMode="auto">
            <a:xfrm>
              <a:off x="2284413" y="2687638"/>
              <a:ext cx="481013" cy="274638"/>
            </a:xfrm>
            <a:custGeom>
              <a:avLst/>
              <a:gdLst>
                <a:gd name="T0" fmla="*/ 303 w 303"/>
                <a:gd name="T1" fmla="*/ 39 h 173"/>
                <a:gd name="T2" fmla="*/ 303 w 303"/>
                <a:gd name="T3" fmla="*/ 0 h 173"/>
                <a:gd name="T4" fmla="*/ 246 w 303"/>
                <a:gd name="T5" fmla="*/ 39 h 173"/>
                <a:gd name="T6" fmla="*/ 247 w 303"/>
                <a:gd name="T7" fmla="*/ 0 h 173"/>
                <a:gd name="T8" fmla="*/ 190 w 303"/>
                <a:gd name="T9" fmla="*/ 39 h 173"/>
                <a:gd name="T10" fmla="*/ 191 w 303"/>
                <a:gd name="T11" fmla="*/ 0 h 173"/>
                <a:gd name="T12" fmla="*/ 134 w 303"/>
                <a:gd name="T13" fmla="*/ 39 h 173"/>
                <a:gd name="T14" fmla="*/ 0 w 303"/>
                <a:gd name="T15" fmla="*/ 39 h 173"/>
                <a:gd name="T16" fmla="*/ 0 w 303"/>
                <a:gd name="T17" fmla="*/ 173 h 173"/>
                <a:gd name="T18" fmla="*/ 303 w 303"/>
                <a:gd name="T19" fmla="*/ 173 h 173"/>
                <a:gd name="T20" fmla="*/ 303 w 303"/>
                <a:gd name="T21" fmla="*/ 39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3" h="173">
                  <a:moveTo>
                    <a:pt x="303" y="39"/>
                  </a:moveTo>
                  <a:lnTo>
                    <a:pt x="303" y="0"/>
                  </a:lnTo>
                  <a:lnTo>
                    <a:pt x="246" y="39"/>
                  </a:lnTo>
                  <a:lnTo>
                    <a:pt x="247" y="0"/>
                  </a:lnTo>
                  <a:lnTo>
                    <a:pt x="190" y="39"/>
                  </a:lnTo>
                  <a:lnTo>
                    <a:pt x="191" y="0"/>
                  </a:lnTo>
                  <a:lnTo>
                    <a:pt x="134" y="39"/>
                  </a:lnTo>
                  <a:lnTo>
                    <a:pt x="0" y="39"/>
                  </a:lnTo>
                  <a:lnTo>
                    <a:pt x="0" y="173"/>
                  </a:lnTo>
                  <a:lnTo>
                    <a:pt x="303" y="173"/>
                  </a:lnTo>
                  <a:lnTo>
                    <a:pt x="303" y="39"/>
                  </a:lnTo>
                </a:path>
              </a:pathLst>
            </a:custGeom>
            <a:noFill/>
            <a:ln w="28575" cap="rnd">
              <a:solidFill>
                <a:schemeClr val="bg1"/>
              </a:solidFill>
              <a:prstDash val="solid"/>
              <a:round/>
              <a:headEnd/>
              <a:tailEnd/>
            </a:ln>
            <a:extLst/>
          </p:spPr>
          <p:txBody>
            <a:bodyPr vert="horz" wrap="square" lIns="67206" tIns="33603" rIns="67206" bIns="33603" numCol="1" anchor="t" anchorCtr="0" compatLnSpc="1">
              <a:prstTxWarp prst="textNoShape">
                <a:avLst/>
              </a:prstTxWarp>
            </a:bodyPr>
            <a:lstStyle/>
            <a:p>
              <a:endParaRPr lang="de-CH" sz="1323"/>
            </a:p>
          </p:txBody>
        </p:sp>
        <p:sp>
          <p:nvSpPr>
            <p:cNvPr id="21" name="Line 443"/>
            <p:cNvSpPr>
              <a:spLocks noChangeShapeType="1"/>
            </p:cNvSpPr>
            <p:nvPr/>
          </p:nvSpPr>
          <p:spPr bwMode="auto">
            <a:xfrm>
              <a:off x="2339975" y="2860676"/>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sp>
          <p:nvSpPr>
            <p:cNvPr id="22" name="Line 444"/>
            <p:cNvSpPr>
              <a:spLocks noChangeShapeType="1"/>
            </p:cNvSpPr>
            <p:nvPr/>
          </p:nvSpPr>
          <p:spPr bwMode="auto">
            <a:xfrm>
              <a:off x="2339975" y="2892426"/>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sp>
          <p:nvSpPr>
            <p:cNvPr id="23" name="Line 445"/>
            <p:cNvSpPr>
              <a:spLocks noChangeShapeType="1"/>
            </p:cNvSpPr>
            <p:nvPr/>
          </p:nvSpPr>
          <p:spPr bwMode="auto">
            <a:xfrm>
              <a:off x="2339975" y="2922588"/>
              <a:ext cx="115888" cy="0"/>
            </a:xfrm>
            <a:prstGeom prst="line">
              <a:avLst/>
            </a:prstGeom>
            <a:noFill/>
            <a:ln w="28575" cap="rnd">
              <a:solidFill>
                <a:schemeClr val="bg1"/>
              </a:solidFill>
              <a:prstDash val="solid"/>
              <a:round/>
              <a:headEnd/>
              <a:tailEnd/>
            </a:ln>
            <a:extLst>
              <a:ext uri="{909E8E84-426E-40dd-AFC4-6F175D3DCCD1}">
                <a14:hiddenFill xmlns:a14="http://schemas.microsoft.com/office/drawing/2010/main" xmlns="">
                  <a:noFill/>
                </a14:hiddenFill>
              </a:ext>
            </a:extLst>
          </p:spPr>
          <p:txBody>
            <a:bodyPr vert="horz" wrap="square" lIns="67206" tIns="33603" rIns="67206" bIns="33603" numCol="1" anchor="t" anchorCtr="0" compatLnSpc="1">
              <a:prstTxWarp prst="textNoShape">
                <a:avLst/>
              </a:prstTxWarp>
            </a:bodyPr>
            <a:lstStyle/>
            <a:p>
              <a:endParaRPr lang="de-CH" sz="1323"/>
            </a:p>
          </p:txBody>
        </p:sp>
      </p:grpSp>
    </p:spTree>
    <p:extLst>
      <p:ext uri="{BB962C8B-B14F-4D97-AF65-F5344CB8AC3E}">
        <p14:creationId xmlns:p14="http://schemas.microsoft.com/office/powerpoint/2010/main" val="316039944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0.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8.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9.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xml><?xml version="1.0" encoding="utf-8"?>
<p:tagLst xmlns:a="http://schemas.openxmlformats.org/drawingml/2006/main" xmlns:r="http://schemas.openxmlformats.org/officeDocument/2006/relationships" xmlns:p="http://schemas.openxmlformats.org/presentationml/2006/main">
  <p:tag name="VCTCREATESHAPEHANDLED" val="0"/>
  <p:tag name="VCT_BODYSTYLE" val="1"/>
</p:tagLst>
</file>

<file path=ppt/tags/tag20.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8.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9.xml><?xml version="1.0" encoding="utf-8"?>
<p:tagLst xmlns:a="http://schemas.openxmlformats.org/drawingml/2006/main" xmlns:r="http://schemas.openxmlformats.org/officeDocument/2006/relationships" xmlns:p="http://schemas.openxmlformats.org/presentationml/2006/main">
  <p:tag name="VCTCREATESHAPEHANDLED" val="0"/>
</p:tagLst>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1_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3.xml><?xml version="1.0" encoding="utf-8"?>
<a:theme xmlns:a="http://schemas.openxmlformats.org/drawingml/2006/main" name="afm PowerPoint-Vorlage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fm_Master_16_9.potx [Schreibgeschützt]" id="{12D08852-B563-4A5F-9244-E29582014320}" vid="{B0FA3858-67D2-4B08-BBC3-3B4F7EA1EEA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enutzerdefiniert 1">
    <a:dk1>
      <a:srgbClr val="1D2C4B"/>
    </a:dk1>
    <a:lt1>
      <a:srgbClr val="FFFFFF"/>
    </a:lt1>
    <a:dk2>
      <a:srgbClr val="777777"/>
    </a:dk2>
    <a:lt2>
      <a:srgbClr val="F1F1F1"/>
    </a:lt2>
    <a:accent1>
      <a:srgbClr val="137C9B"/>
    </a:accent1>
    <a:accent2>
      <a:srgbClr val="F8B000"/>
    </a:accent2>
    <a:accent3>
      <a:srgbClr val="C9C9C9"/>
    </a:accent3>
    <a:accent4>
      <a:srgbClr val="AAA296"/>
    </a:accent4>
    <a:accent5>
      <a:srgbClr val="C60000"/>
    </a:accent5>
    <a:accent6>
      <a:srgbClr val="206F2C"/>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Benutzerdefiniert 1">
    <a:dk1>
      <a:srgbClr val="1D2C4B"/>
    </a:dk1>
    <a:lt1>
      <a:srgbClr val="FFFFFF"/>
    </a:lt1>
    <a:dk2>
      <a:srgbClr val="777777"/>
    </a:dk2>
    <a:lt2>
      <a:srgbClr val="F1F1F1"/>
    </a:lt2>
    <a:accent1>
      <a:srgbClr val="137C9B"/>
    </a:accent1>
    <a:accent2>
      <a:srgbClr val="F8B000"/>
    </a:accent2>
    <a:accent3>
      <a:srgbClr val="C9C9C9"/>
    </a:accent3>
    <a:accent4>
      <a:srgbClr val="AAA296"/>
    </a:accent4>
    <a:accent5>
      <a:srgbClr val="C60000"/>
    </a:accent5>
    <a:accent6>
      <a:srgbClr val="206F2C"/>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Benutzerdefiniert 1">
    <a:dk1>
      <a:srgbClr val="1D2C4B"/>
    </a:dk1>
    <a:lt1>
      <a:srgbClr val="FFFFFF"/>
    </a:lt1>
    <a:dk2>
      <a:srgbClr val="777777"/>
    </a:dk2>
    <a:lt2>
      <a:srgbClr val="F1F1F1"/>
    </a:lt2>
    <a:accent1>
      <a:srgbClr val="137C9B"/>
    </a:accent1>
    <a:accent2>
      <a:srgbClr val="F8B000"/>
    </a:accent2>
    <a:accent3>
      <a:srgbClr val="C9C9C9"/>
    </a:accent3>
    <a:accent4>
      <a:srgbClr val="AAA296"/>
    </a:accent4>
    <a:accent5>
      <a:srgbClr val="C60000"/>
    </a:accent5>
    <a:accent6>
      <a:srgbClr val="206F2C"/>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0</TotalTime>
  <Words>6960</Words>
  <Application>Microsoft Office PowerPoint</Application>
  <PresentationFormat>Breitbild</PresentationFormat>
  <Paragraphs>1513</Paragraphs>
  <Slides>188</Slides>
  <Notes>0</Notes>
  <HiddenSlides>0</HiddenSlides>
  <MMClips>0</MMClips>
  <ScaleCrop>false</ScaleCrop>
  <HeadingPairs>
    <vt:vector size="6" baseType="variant">
      <vt:variant>
        <vt:lpstr>Verwendete Schriftarten</vt:lpstr>
      </vt:variant>
      <vt:variant>
        <vt:i4>15</vt:i4>
      </vt:variant>
      <vt:variant>
        <vt:lpstr>Design</vt:lpstr>
      </vt:variant>
      <vt:variant>
        <vt:i4>3</vt:i4>
      </vt:variant>
      <vt:variant>
        <vt:lpstr>Folientitel</vt:lpstr>
      </vt:variant>
      <vt:variant>
        <vt:i4>188</vt:i4>
      </vt:variant>
    </vt:vector>
  </HeadingPairs>
  <TitlesOfParts>
    <vt:vector size="206" baseType="lpstr">
      <vt:lpstr>Arial Unicode MS</vt:lpstr>
      <vt:lpstr>MS PGothic</vt:lpstr>
      <vt:lpstr>MS PGothic</vt:lpstr>
      <vt:lpstr>Arial</vt:lpstr>
      <vt:lpstr>Arial_</vt:lpstr>
      <vt:lpstr>Calibri</vt:lpstr>
      <vt:lpstr>Geneva</vt:lpstr>
      <vt:lpstr>HDI-Gerling Sans Cond Light</vt:lpstr>
      <vt:lpstr>Helvetica</vt:lpstr>
      <vt:lpstr>Roboto</vt:lpstr>
      <vt:lpstr>Roboto Black</vt:lpstr>
      <vt:lpstr>Symbol</vt:lpstr>
      <vt:lpstr>Tahoma</vt:lpstr>
      <vt:lpstr>Times New Roman</vt:lpstr>
      <vt:lpstr>Wingdings</vt:lpstr>
      <vt:lpstr>Design_afm</vt:lpstr>
      <vt:lpstr>1_Design_afm</vt:lpstr>
      <vt:lpstr>afm PowerPoint-Vorlagen</vt:lpstr>
      <vt:lpstr>Betriebliche Altersversorgung</vt:lpstr>
      <vt:lpstr>PowerPoint-Präsentation</vt:lpstr>
      <vt:lpstr>Agenda</vt:lpstr>
      <vt:lpstr>PowerPoint-Präsentation</vt:lpstr>
      <vt:lpstr>UNSERE UNTERNEHMENSGRUPPE</vt:lpstr>
      <vt:lpstr>Über uns: ZAHLEN UND FAKTEN</vt:lpstr>
      <vt:lpstr>DATEN UND FAKTEN</vt:lpstr>
      <vt:lpstr>Was uns auszeichnet</vt:lpstr>
      <vt:lpstr>unsere Partnerschaft mit MRH Trowe </vt:lpstr>
      <vt:lpstr>MRH Trowe Connect: Unterstützung durch geprüfte Partner weltweit</vt:lpstr>
      <vt:lpstr>360° Betreuung: Risikomanagement, Versicherung, Vorsorge und Finanzen</vt:lpstr>
      <vt:lpstr>WAS UNS AUSZEICHNET</vt:lpstr>
      <vt:lpstr>DAS UNTERNEHMEN: ZAHLEN UND FAKTEN</vt:lpstr>
      <vt:lpstr>GANZHEITLICHE ENTSCHEIDUNGSGRUNDLAGEN</vt:lpstr>
      <vt:lpstr>UNSERE ZIELGRUPPEN UND KOMPETENZEN</vt:lpstr>
      <vt:lpstr>UNSERE KOMPETENZEN FÜR FIRMENKUNDEN UND BELEGSCHAFTEN</vt:lpstr>
      <vt:lpstr>GEBÜNDELTE KOMPETENZ</vt:lpstr>
      <vt:lpstr>WAS UNS AUSZEICHNET</vt:lpstr>
      <vt:lpstr>HERAUSFORDERUNGEN DES MARKTES  ANBIETERVIELFALT (AUSZUG)</vt:lpstr>
      <vt:lpstr>PRODUKT- UND ANBIETERVIELFALT</vt:lpstr>
      <vt:lpstr>HERAUSFORDERUNG RISIKOMANAGEMENT</vt:lpstr>
      <vt:lpstr>UNSERE ARBEITSWEISE FÜR MEHR SICHERHEIT</vt:lpstr>
      <vt:lpstr>BESTANDSAUFNAHME UND RISIKOANALYSE</vt:lpstr>
      <vt:lpstr>PowerPoint-Präsentation</vt:lpstr>
      <vt:lpstr>Betriebliche mitarbeiterversorgung</vt:lpstr>
      <vt:lpstr>Mitarbeiterversorgung  aus neuer Perspektive betrachten</vt:lpstr>
      <vt:lpstr>GANZHEITLICHE VERSICHERUNGS- UND VORSORGELÖSUNGEN </vt:lpstr>
      <vt:lpstr>BELEGSCHAFTSPROGRAMME: UNSERE LEISTUNGSMERKMALE I</vt:lpstr>
      <vt:lpstr>BELEGSCHAFTSPROGRAMME: UNSERE LEISTUNGSMERKMALE II</vt:lpstr>
      <vt:lpstr>NACHHALTIGKEIT  Die ökonomische Komponente</vt:lpstr>
      <vt:lpstr>NACHHALTIGKEIT  Die ökonomische Komponente</vt:lpstr>
      <vt:lpstr>NACHHALTIGKEIT BEISPIEL : </vt:lpstr>
      <vt:lpstr>BELEGSCHAFTSPROGRAMME: UNSERE LEISTUNGSMERKMALE III</vt:lpstr>
      <vt:lpstr>IHRE Entscheidungen: machen Sie die nächsten Schritte in Sachen bAV</vt:lpstr>
      <vt:lpstr>ANFORDERUNGSPROFIL AN DEN VERSORGUNGSTRÄGER</vt:lpstr>
      <vt:lpstr>DIE NÄCHSTEN SCHRITTE:  PROJEKTGESTALTUNG UND UMSETZUNGSSTRATEGIE</vt:lpstr>
      <vt:lpstr>GANZHEITLICHE KOMMUNIKATION</vt:lpstr>
      <vt:lpstr>bAV Mittelstandsstudie 2023</vt:lpstr>
      <vt:lpstr>Digitale Unterstützung schafft Mehrwerte für Alle</vt:lpstr>
      <vt:lpstr>Digitale Unterstützung in der bAV  </vt:lpstr>
      <vt:lpstr>Wellbeing Studie AON mit Statista 2022 </vt:lpstr>
      <vt:lpstr>Das Arbeitnehmer-Portal | Informieren und Berechnen  Firmenindividuell anpassbar</vt:lpstr>
      <vt:lpstr>bAV: Vorher – Nachher</vt:lpstr>
      <vt:lpstr>High Level Beratung | Berücksichtigung aller Effekte </vt:lpstr>
      <vt:lpstr>PowerPoint-Präsentation</vt:lpstr>
      <vt:lpstr>ARBEITSRECHTSRELEVANTE bAV-GESCHÄFTSPROZESSE</vt:lpstr>
      <vt:lpstr>BETRIEBLICHE ALTERSVERSORGUNG (bAV)</vt:lpstr>
      <vt:lpstr>BETRIEBLICHE ALTERSVERSORGUNG (bAV)</vt:lpstr>
      <vt:lpstr>ARBEITGEBERMOTIVE FÜR DIE bAV</vt:lpstr>
      <vt:lpstr>ARBEITGEBERMOTIVE FÜR DIE bAV</vt:lpstr>
      <vt:lpstr>ARBEITGEBERMOTIVE FÜR DIE bAV</vt:lpstr>
      <vt:lpstr>VORTEILE einer VERSORGUNGSORDNUNG</vt:lpstr>
      <vt:lpstr>ARBEITGEBERMOTIVE FÜR DIE bAV</vt:lpstr>
      <vt:lpstr>ARBEITGEBERMOTIVE FÜR DIE bAV</vt:lpstr>
      <vt:lpstr>bAV bietet starke Vorteile für den Arbeitgeber</vt:lpstr>
      <vt:lpstr>bAV bietet starke Vorteile für den Arbeitgeber</vt:lpstr>
      <vt:lpstr>ARBEITGEBERMOTIVE FÜR DIE bAV</vt:lpstr>
      <vt:lpstr>STAATLICHE FÖRDERUNG  DER BETRIEBLICHEN ALTERSVERSORGUNG</vt:lpstr>
      <vt:lpstr>DIE SITUATION DER GESETZLICHEN RENTENVERSICHERUNG</vt:lpstr>
      <vt:lpstr>DIE SITUATION DER GESETZLICHEN RENTENVERSICHERUNG  EIGENVORSORGE IST NOTWENDIG</vt:lpstr>
      <vt:lpstr>DIE SITUATION DER GESETZLICHEN RENTENVERSICHERUNG  EIGENVORSORGE IST NOTWENDIG</vt:lpstr>
      <vt:lpstr>Zahlen zur deutschen Rentenversicherung</vt:lpstr>
      <vt:lpstr>BETRIEBLICHE ALTERSVERSORGUNG ARBEITGEBER SIND VERPFLICHTET ZU PROFITIEREN</vt:lpstr>
      <vt:lpstr>MITARBEITERBINDUNG: DIE bAV IST ARBEITNEHMERS LIEBLING</vt:lpstr>
      <vt:lpstr>bAV – INSTRUMENT IM PERSONALMANAGEMENT</vt:lpstr>
      <vt:lpstr>bAV: AUSZUG EINIGER KONZEPTE UND DEREN WIRKUNG</vt:lpstr>
      <vt:lpstr>bAV: AUSZUG EINIGER KONZEPTE UND DEREN WIRKUNG</vt:lpstr>
      <vt:lpstr>Wünsche des marktes | sicherheit, einfachheit und inflationsschutz</vt:lpstr>
      <vt:lpstr>Studie bav 2025 Deloitte | Sicherheit bleibt an erster Stelle</vt:lpstr>
      <vt:lpstr>Studie bav 2025 Deloitte | AN wünschen sich flexiblere Modelle</vt:lpstr>
      <vt:lpstr>Studie bav 2023 vs. 2025 Deloitte</vt:lpstr>
      <vt:lpstr>Studie bav 2025 Deloitte</vt:lpstr>
      <vt:lpstr>Intelligente Gestaltung zahlt sich aus   Bedarfsgerechte bAV stärkt Mitarbeiterbindung*</vt:lpstr>
      <vt:lpstr>Intelligente Gestaltung zahlt sich aus |  Bedarfsgerechte bAV stärkt Mitarbeiterbindung</vt:lpstr>
      <vt:lpstr>Afm Belegschaftskonzepte kompakt</vt:lpstr>
      <vt:lpstr>Beispiele für moderne bAV-Konzepte</vt:lpstr>
      <vt:lpstr>bAV FÜR KLEINE UND MITTLERE UNTERNEHMEN: MIT der DIREKTVERSICHERUNG BESONDERS einfach</vt:lpstr>
      <vt:lpstr>PowerPoint-Präsentation</vt:lpstr>
      <vt:lpstr>BEISPIELHAFTE GEHALTSMODELLRECHNUNG BEI XXX € MONATLICHER ENTGELTUMWANDLUNG: </vt:lpstr>
      <vt:lpstr>BEISPIELRECHNUNG NACH EINKOMMEN</vt:lpstr>
      <vt:lpstr>LEISTUNGSBEISPIEL: KONSERVATIVES MODELL</vt:lpstr>
      <vt:lpstr>LEISTUNGSBEISPIEL: DYNAMISCHES MODELL</vt:lpstr>
      <vt:lpstr>PowerPoint-Präsentation</vt:lpstr>
      <vt:lpstr>BRSG Kurzpräsentation</vt:lpstr>
      <vt:lpstr>Förderbetrag nach § 100 EStG | ab 01.2027</vt:lpstr>
      <vt:lpstr>Förderbetrag nach § 100 EStG</vt:lpstr>
      <vt:lpstr>VL oder §100 -Förderung</vt:lpstr>
      <vt:lpstr>PowerPoint-Präsentation</vt:lpstr>
      <vt:lpstr>WARUM ÜBERHAUPT bAV?</vt:lpstr>
      <vt:lpstr>DAS ALTERSVORSORGESYSTEM (DREISCHICHTENSYSTEM)</vt:lpstr>
      <vt:lpstr>ALTERSVERSORGUNG VERSORGUNGSLÜCKE UND DEMOGRAPHIE</vt:lpstr>
      <vt:lpstr>Warum ist Vorsorge wichtig?</vt:lpstr>
      <vt:lpstr>DIE SITUATION DER GESETZLICHEN RENTENVERSICHERUNG  </vt:lpstr>
      <vt:lpstr>Das Thema ist bereits jungen Menschen bewusst</vt:lpstr>
      <vt:lpstr>PowerPoint-Präsentation</vt:lpstr>
      <vt:lpstr>SO FUNKTIONIERT DIE DIREKTVERSICHERUNG</vt:lpstr>
      <vt:lpstr>DER NEUE ARBEITGEBERZUSCHUSS:  IHR ARBEITGEBER SPART MIT!</vt:lpstr>
      <vt:lpstr>Das Extra Ihres Arbeitgebers</vt:lpstr>
      <vt:lpstr>WAS IST BEI …. </vt:lpstr>
      <vt:lpstr>WAS IST BEI …. </vt:lpstr>
      <vt:lpstr>WAS IST BEI …. </vt:lpstr>
      <vt:lpstr>WAS IST BEI …. </vt:lpstr>
      <vt:lpstr>WAS IST BEI …. </vt:lpstr>
      <vt:lpstr>BETRIEBSRENTE</vt:lpstr>
      <vt:lpstr>EMPFANGSBERECHTIGTE BEI TOD – HINTERBLIEBENE </vt:lpstr>
      <vt:lpstr>EMPFANGSBERECHTIGTE BEI TOD – HINTERBLIEBENE </vt:lpstr>
      <vt:lpstr>SCHUTZ IM FALL VON ARBEITSLOSIGKEIT UND INSOLVENZ</vt:lpstr>
      <vt:lpstr>VIELE GRÜNDE SPRECHEN FÜR EINE DIREKTVERSICHERUNG</vt:lpstr>
      <vt:lpstr>bAV: Vorher – Nachher</vt:lpstr>
      <vt:lpstr>High Level Beratung | Berücksichtigung aller Effekte </vt:lpstr>
      <vt:lpstr>ZUKÜNFTIGE LOHNABRECHNUNG MIT bAV </vt:lpstr>
      <vt:lpstr>bAV LOHNT SICH VERGLEICH bAV VS. PRIVATE ALTERSVorsorge</vt:lpstr>
      <vt:lpstr>bAV LOHNT SICH VERGLEICH bAV VS. PRIVATE ALTERSVorsorge</vt:lpstr>
      <vt:lpstr>Betriebliches GEsundheitsmanagement</vt:lpstr>
      <vt:lpstr>PowerPoint-Präsentation</vt:lpstr>
      <vt:lpstr>bAV statt VWL - gleiches Netto, hohe Rente</vt:lpstr>
      <vt:lpstr> Vermögenswirksame Leistungen (VWL)  versus Betriebliche Altersversorgung (bAV)</vt:lpstr>
      <vt:lpstr>Vermögenswirksame Leistungen (VWL)  versus Betriebliche Altersversorgung (bAV)</vt:lpstr>
      <vt:lpstr>Vermögenswirksame Leistungen (VWL)  versus Betriebliche Altersversorgung (bAV)</vt:lpstr>
      <vt:lpstr>Vermögenswirksame Leistungen (VWL)  versus  Betriebliche Altersversorgung (bAV)</vt:lpstr>
      <vt:lpstr>PowerPoint-Präsentation</vt:lpstr>
      <vt:lpstr>PowerPoint-Präsentation</vt:lpstr>
      <vt:lpstr>PowerPoint-Präsentation</vt:lpstr>
      <vt:lpstr>PowerPoint-Präsentation</vt:lpstr>
      <vt:lpstr>Höhe der Erwerbsminderungsrenten 1999 bis 2024* (im Rentenzugang)</vt:lpstr>
      <vt:lpstr>Glaube an staatliche Leistungen</vt:lpstr>
      <vt:lpstr>Bewusstsein der Notwendigkeit</vt:lpstr>
      <vt:lpstr>Bewusstsein der Notwendigkeit</vt:lpstr>
      <vt:lpstr>Bewusstsein der Notwendigkeit</vt:lpstr>
      <vt:lpstr>Bewusstsein der Notwendigkeit</vt:lpstr>
      <vt:lpstr>ARBEITGEBERMOTIVE FÜR EINE BETRIEBLICHE EINKOMMENS-ABSICHERUNG</vt:lpstr>
      <vt:lpstr>BETRIEBLICHE EinkommensVORSORGE | VORTEILE FÜR DEN ARBEITGEBER</vt:lpstr>
      <vt:lpstr>BETRIEBLICHE BERUFSUNFÄHIGKEITSVORSORGE  ALS DIREKTVERSICHERUNG</vt:lpstr>
      <vt:lpstr>ARBEITGEBERMOTIVE FÜR EINE BETRIEBLICHE EINKOMMENSABSICHERUNG</vt:lpstr>
      <vt:lpstr>DAS RISIKO</vt:lpstr>
      <vt:lpstr>URSACHEN FÜR eine BERUFSUNFÄHIGKEIT </vt:lpstr>
      <vt:lpstr>URSACHEN FÜR BERUFSUNFÄHIGKEIT NACH ALTERSgruppEN </vt:lpstr>
      <vt:lpstr>DIE AKTUELLE SITUATION – DIE VERSORGUNGSLÜCKE  BEI BERUFSUNFÄHIGKEIT WÄCHST</vt:lpstr>
      <vt:lpstr>DIE GESETZLICHE LEISTUNG DER ERWERBSMINDERUNGSRENTE</vt:lpstr>
      <vt:lpstr>BEISPIELVERSORGUNGSLÜCKE BEI BERUFSUNFÄHIGKEIT</vt:lpstr>
      <vt:lpstr>VERBEITRAGUNG DER BU-LEISTUNG:  FIRMENINDIVIDUELL ANPASSEN</vt:lpstr>
      <vt:lpstr>BEISPIEL: ABGABENRECHTLICHE BEHANDLUNG DER BU-LEISTUNG -mit XEMPUS gerechnet- Bei Verwendung anpassen</vt:lpstr>
      <vt:lpstr>ARBEITNEHMERVORTEILE BETRIEBLICHE BU DURCH DIREKTVERSICHERUNG</vt:lpstr>
      <vt:lpstr>ANFORDERUNGSPROFIL WESENTLICHER PRODUKTMERKMALE UND BEDINGUNGSREGELUNGEN AN EINE BETRIEBLICHE BU</vt:lpstr>
      <vt:lpstr>UNSER LEISTUNGSFALLMANAGEMENT</vt:lpstr>
      <vt:lpstr>DER „RENTENRETTER“ SICHERT DIE BETRIEBSRENTE</vt:lpstr>
      <vt:lpstr>DIE LEISTUNG DES „RENTENRETTERS“ BEI EINEM  BRUTTO-SPARBEITRAG IN HÖHE VON XXX,XX € MONATLICH</vt:lpstr>
      <vt:lpstr>BETRIEBLICHE BERUFSUNFÄHIGKEITSVORSORGE ALS DIREKTVERSICHERUNG</vt:lpstr>
      <vt:lpstr>SELBSTSTÄNDIGE BERUFSUNFÄHIGKEITSVORSORGE (SBU)  ALS DIREKTVERSICHERUNG</vt:lpstr>
      <vt:lpstr>EINE NORMALE GESUNDHEITSPRÜFUNG IN DER BERUFSUNFÄHIGKEITSVERSICHERUNG</vt:lpstr>
      <vt:lpstr>ABSICHERUNG BEI BERUFSUNFÄHIGKEIT  ACHTUNG: ANGABEN AUS DEM JEWEILIGEN VERHANDELTEN BU-KONZEPT VERWENDEN</vt:lpstr>
      <vt:lpstr>ARBEITGEBERATTRAKTIVITÄT BETRIEBLICHE VERSORGUNG BERUFSUNFÄHIGKEITSVORSORGE</vt:lpstr>
      <vt:lpstr>PowerPoint-Präsentation</vt:lpstr>
      <vt:lpstr>PowerPoint-Präsentation</vt:lpstr>
      <vt:lpstr>UNSER LEISTUNGSFALLMANAGEMENT</vt:lpstr>
      <vt:lpstr>UNSER LEISTUNGSFALLMANAGEMENT</vt:lpstr>
      <vt:lpstr>PowerPoint-Präsentation</vt:lpstr>
      <vt:lpstr>Beispiele aus der Leistungsfallbegleitung / Motorradunfall im Alter von      54 Jahren / Werkzeugmacher / BU-Rente 1.500 €</vt:lpstr>
      <vt:lpstr>Beispiele aus der Leistungsfallbegleitung / Brustkrebs im Alter von           35 Jahren / Frisörmeisterin / BU-Rente 1.200 €</vt:lpstr>
      <vt:lpstr>Beispiele aus der Leistungsfallbegleitung / Long Covid im Alter von          37 Jahren / Krankenschwester / BU-Rente / 1.330 €</vt:lpstr>
      <vt:lpstr>Beispiele aus der Leistungsfallbegleitung / Long Covid im Alter von          37 Jahren / Krankenschwester / BU-Rente 1.330 €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Beispiel aus unserer leistungsfall-begleitung | brustkrebs kfm. Angestellte | mit 46 erkrankt</vt:lpstr>
      <vt:lpstr>Beispiel aus unserer leistungsfall-begleitung | brustkrebs kfm. Angestellte | mit 46 erkrankt</vt:lpstr>
      <vt:lpstr>Beispiel aus unserer leistungsfall-begleitung | Psyche Rechtsanwaltsgehilfin| mit 31 erkrankt</vt:lpstr>
      <vt:lpstr>Beispiel aus unserer leistungsfall-begleitung | arthrose Kinderpflegerin | mit 52 erkrankt</vt:lpstr>
      <vt:lpstr>Depressionen | Zimmerermeister | Mit 53 Jahren Erkrankt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FÜHRUNGSKRÄFTEVERSORGUNG</vt:lpstr>
      <vt:lpstr>UNSER MODULARES bAV-KONZEPT SCHLIESST  DIE VERSORGUNGSLÜCKEN PASSGENAU</vt:lpstr>
      <vt:lpstr>PowerPoint-Präsentation</vt:lpstr>
      <vt:lpstr>Rechtsbeziehungen bei einer rückgedeckten Unterstützungskasse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Sarina Oelker</dc:creator>
  <cp:lastModifiedBy>Arps, Thomas</cp:lastModifiedBy>
  <cp:revision>1519</cp:revision>
  <cp:lastPrinted>2020-03-19T13:05:28Z</cp:lastPrinted>
  <dcterms:created xsi:type="dcterms:W3CDTF">2019-08-21T08:57:07Z</dcterms:created>
  <dcterms:modified xsi:type="dcterms:W3CDTF">2026-02-04T12:36:05Z</dcterms:modified>
</cp:coreProperties>
</file>