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11"/>
  </p:notesMasterIdLst>
  <p:handoutMasterIdLst>
    <p:handoutMasterId r:id="rId12"/>
  </p:handoutMasterIdLst>
  <p:sldIdLst>
    <p:sldId id="257" r:id="rId2"/>
    <p:sldId id="2141413846" r:id="rId3"/>
    <p:sldId id="2141413847" r:id="rId4"/>
    <p:sldId id="2141413848" r:id="rId5"/>
    <p:sldId id="277" r:id="rId6"/>
    <p:sldId id="530" r:id="rId7"/>
    <p:sldId id="2141413852" r:id="rId8"/>
    <p:sldId id="536" r:id="rId9"/>
    <p:sldId id="2141413853" r:id="rId10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870" autoAdjust="0"/>
  </p:normalViewPr>
  <p:slideViewPr>
    <p:cSldViewPr snapToGrid="0" showGuides="1">
      <p:cViewPr varScale="1">
        <p:scale>
          <a:sx n="116" d="100"/>
          <a:sy n="116" d="100"/>
        </p:scale>
        <p:origin x="108" y="534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Zentralworkshop 1: firmen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823DC78-41EC-4EB0-9FB9-15CC68C6508C}"/>
              </a:ext>
            </a:extLst>
          </p:cNvPr>
          <p:cNvSpPr txBox="1"/>
          <p:nvPr/>
        </p:nvSpPr>
        <p:spPr>
          <a:xfrm>
            <a:off x="1648691" y="2474893"/>
            <a:ext cx="871450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de-DE" sz="1800" b="1" i="0" u="none" strike="noStrike" baseline="0" dirty="0">
              <a:latin typeface="Arial" panose="020B0604020202020204" pitchFamily="34" charset="0"/>
            </a:endParaRPr>
          </a:p>
          <a:p>
            <a:r>
              <a:rPr lang="de-DE" sz="3200" b="0" i="0" u="none" strike="noStrike" baseline="0" dirty="0">
                <a:solidFill>
                  <a:srgbClr val="000000"/>
                </a:solidFill>
                <a:latin typeface="+mn-lt"/>
              </a:rPr>
              <a:t>Neue Produktentwicklungen und Primärempfehlungen im Firmengeschäft: Überblick und fachliche Einordnung </a:t>
            </a:r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C3284B-62EC-4EB3-AAA3-995E92F1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Cyber</a:t>
            </a:r>
            <a:r>
              <a:rPr lang="de-DE" dirty="0"/>
              <a:t> &amp; vertrauensschaden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B60B480-EBD1-4B3D-B459-38760B675BCD}"/>
              </a:ext>
            </a:extLst>
          </p:cNvPr>
          <p:cNvSpPr txBox="1"/>
          <p:nvPr/>
        </p:nvSpPr>
        <p:spPr>
          <a:xfrm>
            <a:off x="2155712" y="2274838"/>
            <a:ext cx="78805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Die aktuellen Trends </a:t>
            </a:r>
          </a:p>
          <a:p>
            <a:pPr algn="ctr"/>
            <a:r>
              <a:rPr lang="de-DE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– </a:t>
            </a:r>
          </a:p>
          <a:p>
            <a:pPr algn="ctr"/>
            <a:r>
              <a:rPr lang="de-DE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follow </a:t>
            </a:r>
            <a:r>
              <a:rPr lang="de-DE" sz="48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the</a:t>
            </a:r>
            <a:r>
              <a:rPr lang="de-DE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de-DE" sz="48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money</a:t>
            </a:r>
            <a:endParaRPr lang="de-DE" sz="48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650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D787144-D610-4919-9ABB-AFFEDED8D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9685A1-4532-48DA-BE9E-40A5E4CF0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483FD76-6752-41B9-8F5C-71E0DA74E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EE7D065-2EF5-4A16-88C8-EAF775008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7" y="0"/>
            <a:ext cx="12139766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EAEB2C9-1684-450E-BF0E-63F157F0C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979" y="6066834"/>
            <a:ext cx="1876687" cy="59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86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A4493B9-B831-4BD7-85CA-23D11E308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0238BAE-9FAA-453B-B609-9BD86582AE9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F4A7F45-4674-4016-B4E4-11A76E62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9A472C2-0727-4AEB-B53E-2D9D7CDF7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" y="0"/>
            <a:ext cx="121879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77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CC0D749-1A13-444C-A66C-A6C6D6BDB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8D8FC02-307D-4BF7-91DE-0F2AAF41A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Cyberkriminalität ist das „</a:t>
            </a:r>
            <a:r>
              <a:rPr lang="de-DE" dirty="0" err="1"/>
              <a:t>megageschäft</a:t>
            </a:r>
            <a:r>
              <a:rPr lang="de-DE" dirty="0"/>
              <a:t>“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A3372A0-42C5-4A0D-A3D2-BEF3552C25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4A70E2-BD82-4C1D-9D3D-CDF23E5EB1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25621" y="1504430"/>
            <a:ext cx="5586954" cy="395680"/>
          </a:xfrm>
        </p:spPr>
        <p:txBody>
          <a:bodyPr/>
          <a:lstStyle/>
          <a:p>
            <a:r>
              <a:rPr lang="de-DE" dirty="0"/>
              <a:t>Bruttoinlandsprodukt (BIP) 2025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6419C0E-2350-415E-9759-DF9FB9EF506F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130393" y="1981335"/>
            <a:ext cx="5582181" cy="4348572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de-DE" b="1" dirty="0">
                <a:effectLst/>
              </a:rPr>
              <a:t>Vereinigte Staaten</a:t>
            </a:r>
            <a:r>
              <a:rPr lang="de-DE" dirty="0">
                <a:effectLst/>
              </a:rPr>
              <a:t>: 	ca. 23,7 Billionen EUR </a:t>
            </a:r>
          </a:p>
          <a:p>
            <a:pPr>
              <a:buFont typeface="+mj-lt"/>
              <a:buAutoNum type="arabicPeriod" startAt="2"/>
            </a:pPr>
            <a:r>
              <a:rPr lang="de-DE" b="1" dirty="0">
                <a:effectLst/>
              </a:rPr>
              <a:t>China</a:t>
            </a:r>
            <a:r>
              <a:rPr lang="de-DE" dirty="0">
                <a:effectLst/>
              </a:rPr>
              <a:t>: 		ca. 15,1 Billionen EUR</a:t>
            </a:r>
          </a:p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</a:rPr>
              <a:t>X. Cybercrime</a:t>
            </a:r>
            <a:r>
              <a:rPr lang="de-DE" dirty="0">
                <a:solidFill>
                  <a:srgbClr val="FF0000"/>
                </a:solidFill>
                <a:effectLst/>
              </a:rPr>
              <a:t> 2026	ca. </a:t>
            </a:r>
            <a:r>
              <a:rPr lang="de-DE" dirty="0">
                <a:solidFill>
                  <a:srgbClr val="FF0000"/>
                </a:solidFill>
              </a:rPr>
              <a:t>10,3</a:t>
            </a:r>
            <a:r>
              <a:rPr lang="de-DE" dirty="0">
                <a:solidFill>
                  <a:srgbClr val="FF0000"/>
                </a:solidFill>
                <a:effectLst/>
              </a:rPr>
              <a:t> Billionen EUR</a:t>
            </a:r>
          </a:p>
          <a:p>
            <a:pPr>
              <a:buFont typeface="+mj-lt"/>
              <a:buAutoNum type="arabicPeriod" startAt="3"/>
            </a:pPr>
            <a:r>
              <a:rPr lang="de-DE" b="1" dirty="0">
                <a:effectLst/>
              </a:rPr>
              <a:t>Deutschland</a:t>
            </a:r>
            <a:r>
              <a:rPr lang="de-DE" dirty="0">
                <a:effectLst/>
              </a:rPr>
              <a:t>: 	ca.   3,8 Billionen EUR </a:t>
            </a:r>
          </a:p>
          <a:p>
            <a:pPr>
              <a:buFont typeface="+mj-lt"/>
              <a:buAutoNum type="arabicPeriod" startAt="4"/>
            </a:pPr>
            <a:r>
              <a:rPr lang="de-DE" b="1" dirty="0">
                <a:effectLst/>
              </a:rPr>
              <a:t>Japan</a:t>
            </a:r>
            <a:r>
              <a:rPr lang="de-DE" dirty="0">
                <a:effectLst/>
              </a:rPr>
              <a:t>: 		ca.   </a:t>
            </a:r>
            <a:r>
              <a:rPr lang="de-DE" dirty="0"/>
              <a:t>3,6</a:t>
            </a:r>
            <a:r>
              <a:rPr lang="de-DE" dirty="0">
                <a:effectLst/>
              </a:rPr>
              <a:t> Billionen EUR </a:t>
            </a:r>
          </a:p>
          <a:p>
            <a:pPr>
              <a:buFont typeface="+mj-lt"/>
              <a:buAutoNum type="arabicPeriod" startAt="5"/>
            </a:pPr>
            <a:r>
              <a:rPr lang="de-DE" b="1" dirty="0">
                <a:effectLst/>
              </a:rPr>
              <a:t>Indien</a:t>
            </a:r>
            <a:r>
              <a:rPr lang="de-DE" dirty="0">
                <a:effectLst/>
              </a:rPr>
              <a:t>: 		ca.   3,3 Billionen EUR </a:t>
            </a:r>
          </a:p>
          <a:p>
            <a:pPr>
              <a:buFont typeface="+mj-lt"/>
              <a:buAutoNum type="arabicPeriod" startAt="5"/>
            </a:pPr>
            <a:endParaRPr lang="de-DE" dirty="0">
              <a:effectLst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37ED98D-CC66-4042-94C8-3EB516BBD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6D557EB-65CA-4C35-9FA6-90ECB9BBD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85" y="1444507"/>
            <a:ext cx="5413493" cy="5413493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>
            <a:off x="3365025" y="4155621"/>
            <a:ext cx="613838" cy="19431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rgbClr val="FFC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43132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F64203B-AAA7-4498-8FAD-462CCD12F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EE13F79-8431-423D-BEFF-204009467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Sie machen alles richtig und werden trotzdem erwischt!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2A9DADA-2628-43A2-A56A-4B544F9C2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>
                <a:effectLst/>
              </a:rPr>
              <a:t>Das Jahr 2025 war geprägt von einer beispiellosen Welle an Cyberangriffen, </a:t>
            </a:r>
            <a:r>
              <a:rPr lang="de-DE" dirty="0">
                <a:solidFill>
                  <a:srgbClr val="FF0000"/>
                </a:solidFill>
                <a:effectLst/>
              </a:rPr>
              <a:t>die verstärkt auf IT-Dienstleister, Lieferketten (Supply Chain) und SaaS-Plattformen abzielten</a:t>
            </a:r>
            <a:r>
              <a:rPr lang="de-DE" dirty="0">
                <a:effectLst/>
              </a:rPr>
              <a:t>, um maximale Wirkung zu erzielen. </a:t>
            </a:r>
          </a:p>
          <a:p>
            <a:pPr marL="0" indent="0">
              <a:buNone/>
            </a:pPr>
            <a:r>
              <a:rPr lang="de-DE" dirty="0"/>
              <a:t>Z</a:t>
            </a:r>
            <a:r>
              <a:rPr lang="de-DE" dirty="0">
                <a:effectLst/>
              </a:rPr>
              <a:t>wei besonders folgenreiche Beispiele:</a:t>
            </a:r>
          </a:p>
          <a:p>
            <a:pPr marL="0" indent="0">
              <a:buNone/>
            </a:pPr>
            <a:endParaRPr lang="de-DE" sz="1000" dirty="0">
              <a:effectLst/>
            </a:endParaRPr>
          </a:p>
          <a:p>
            <a:r>
              <a:rPr lang="de-DE" b="1" dirty="0">
                <a:effectLst/>
              </a:rPr>
              <a:t>Salesforce-Partner-</a:t>
            </a:r>
            <a:r>
              <a:rPr lang="de-DE" b="1" dirty="0" err="1">
                <a:effectLst/>
              </a:rPr>
              <a:t>Breach</a:t>
            </a:r>
            <a:r>
              <a:rPr lang="de-DE" b="1" dirty="0">
                <a:effectLst/>
              </a:rPr>
              <a:t>:</a:t>
            </a:r>
            <a:r>
              <a:rPr lang="de-DE" dirty="0">
                <a:effectLst/>
              </a:rPr>
              <a:t> </a:t>
            </a:r>
          </a:p>
          <a:p>
            <a:pPr marL="343800" lvl="1" indent="0">
              <a:buNone/>
            </a:pPr>
            <a:r>
              <a:rPr lang="de-DE" sz="2000" dirty="0">
                <a:effectLst/>
              </a:rPr>
              <a:t>Angreifer nutzten Schwachstellen von Drittanbieter </a:t>
            </a:r>
            <a:r>
              <a:rPr lang="de-DE" sz="2000" dirty="0" err="1">
                <a:effectLst/>
              </a:rPr>
              <a:t>SalesLoft</a:t>
            </a:r>
            <a:r>
              <a:rPr lang="de-DE" sz="2000" dirty="0">
                <a:effectLst/>
              </a:rPr>
              <a:t> u.a., um Zugriff auf die Salesforce-Umgebungen (</a:t>
            </a:r>
            <a:r>
              <a:rPr lang="de-DE" sz="2000" dirty="0"/>
              <a:t>CRM-System) </a:t>
            </a:r>
            <a:r>
              <a:rPr lang="de-DE" sz="2000" dirty="0">
                <a:effectLst/>
              </a:rPr>
              <a:t>zu erhalten. Betroffen waren u.a. </a:t>
            </a:r>
            <a:r>
              <a:rPr lang="de-DE" sz="2000" dirty="0">
                <a:solidFill>
                  <a:srgbClr val="FF0000"/>
                </a:solidFill>
                <a:effectLst/>
              </a:rPr>
              <a:t>Google (Ads), Allianz Life, FedEx, Adidas, Cisco, Cloudflare</a:t>
            </a:r>
            <a:r>
              <a:rPr lang="de-DE" sz="2000" dirty="0">
                <a:solidFill>
                  <a:srgbClr val="FF0000"/>
                </a:solidFill>
              </a:rPr>
              <a:t>, </a:t>
            </a:r>
            <a:r>
              <a:rPr lang="de-DE" sz="2000" dirty="0">
                <a:solidFill>
                  <a:srgbClr val="FF0000"/>
                </a:solidFill>
                <a:effectLst/>
              </a:rPr>
              <a:t>Qantas</a:t>
            </a:r>
            <a:r>
              <a:rPr lang="de-DE" sz="2000" dirty="0">
                <a:solidFill>
                  <a:srgbClr val="FF0000"/>
                </a:solidFill>
              </a:rPr>
              <a:t> </a:t>
            </a:r>
            <a:r>
              <a:rPr lang="de-DE" sz="2000" dirty="0">
                <a:solidFill>
                  <a:schemeClr val="tx1"/>
                </a:solidFill>
              </a:rPr>
              <a:t>und ca. weitere 200 Großunternehmen</a:t>
            </a:r>
          </a:p>
          <a:p>
            <a:pPr marL="343800" lvl="1" indent="0">
              <a:buNone/>
            </a:pPr>
            <a:endParaRPr lang="de-DE" dirty="0">
              <a:effectLst/>
            </a:endParaRPr>
          </a:p>
          <a:p>
            <a:r>
              <a:rPr lang="de-DE" b="1" dirty="0">
                <a:effectLst/>
              </a:rPr>
              <a:t>„Mega-Leak“ von Zugangsdaten:</a:t>
            </a:r>
            <a:r>
              <a:rPr lang="de-DE" dirty="0">
                <a:effectLst/>
              </a:rPr>
              <a:t> </a:t>
            </a:r>
          </a:p>
          <a:p>
            <a:pPr marL="343800" lvl="1" indent="0">
              <a:buNone/>
            </a:pPr>
            <a:r>
              <a:rPr lang="de-DE" sz="2000" dirty="0">
                <a:effectLst/>
              </a:rPr>
              <a:t>Forscher entdeckten Mitte 2025 eine riesige Datenbank mit </a:t>
            </a:r>
            <a:r>
              <a:rPr lang="de-DE" sz="2000" dirty="0">
                <a:solidFill>
                  <a:srgbClr val="FF0000"/>
                </a:solidFill>
                <a:effectLst/>
              </a:rPr>
              <a:t>16 Milliarden </a:t>
            </a:r>
            <a:r>
              <a:rPr lang="de-DE" sz="2000" dirty="0">
                <a:effectLst/>
              </a:rPr>
              <a:t>Zugangsdaten (Passwörter für </a:t>
            </a:r>
            <a:r>
              <a:rPr lang="de-DE" sz="2000" dirty="0">
                <a:solidFill>
                  <a:srgbClr val="FF0000"/>
                </a:solidFill>
                <a:effectLst/>
              </a:rPr>
              <a:t>Apple, Google, Facebook</a:t>
            </a:r>
            <a:r>
              <a:rPr lang="de-DE" sz="2000" dirty="0">
                <a:effectLst/>
              </a:rPr>
              <a:t>, etc.). </a:t>
            </a:r>
            <a:r>
              <a:rPr lang="de-DE" sz="2000" dirty="0">
                <a:solidFill>
                  <a:srgbClr val="FF0000"/>
                </a:solidFill>
                <a:effectLst/>
              </a:rPr>
              <a:t>Dies war das Ergebnis aggregierter Angriffe auf Drittanbieter.</a:t>
            </a:r>
          </a:p>
          <a:p>
            <a:endParaRPr lang="de-DE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6CFF2B3-46EB-4625-B283-0C9DEEA08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18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97954A5-E8AD-4378-AF1E-57E49E32F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4C580E-2219-47A1-9107-4DF560E8B9C3}"/>
              </a:ext>
            </a:extLst>
          </p:cNvPr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</a:rPr>
              <a:t>Mit gestohlenen Identitäten von echten Kunden werden große Bestellungen getätigt und z.B. an neue Adressen geordert. </a:t>
            </a:r>
          </a:p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</a:rPr>
              <a:t>Fake Kunden bestellen.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FF0000"/>
                </a:solidFill>
              </a:rPr>
              <a:t>Die Ware ist weg, die Rechnung nie bezahlt.</a:t>
            </a:r>
          </a:p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  <a:effectLst/>
              </a:rPr>
              <a:t>Im Jahr 2025 waren 95 Prozent der deutschen Online-Shops von Betrugsversuchen betroffen.</a:t>
            </a:r>
            <a:endParaRPr lang="de-DE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rgbClr val="00B050"/>
                </a:solidFill>
              </a:rPr>
              <a:t>Cyber</a:t>
            </a:r>
            <a:r>
              <a:rPr lang="de-DE" dirty="0">
                <a:solidFill>
                  <a:srgbClr val="00B050"/>
                </a:solidFill>
              </a:rPr>
              <a:t> + Vertrauensschadenversicherung </a:t>
            </a:r>
          </a:p>
          <a:p>
            <a:pPr marL="0" indent="0" algn="ctr">
              <a:buNone/>
            </a:pPr>
            <a:r>
              <a:rPr lang="de-DE" dirty="0">
                <a:solidFill>
                  <a:srgbClr val="00B050"/>
                </a:solidFill>
              </a:rPr>
              <a:t>und </a:t>
            </a:r>
          </a:p>
          <a:p>
            <a:pPr marL="0" indent="0" algn="ctr">
              <a:buNone/>
            </a:pPr>
            <a:r>
              <a:rPr lang="de-DE" dirty="0">
                <a:solidFill>
                  <a:srgbClr val="00B050"/>
                </a:solidFill>
              </a:rPr>
              <a:t>Sensibilisierung der Mitarbeiter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32C363-7DBD-40A6-8814-9453C16227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/>
              <a:t>Bestellerbetrug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851B40D-6A8A-429E-A873-FDA5C68B4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Identitätsdiebstahl wird immer wichtiger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3ED04A5-6F10-4C88-A4F5-0A448F6087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Ransomware-Angriff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3235A50-CA34-4D46-9A8E-70C2846F2C4E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de-DE" sz="2000" dirty="0">
                <a:solidFill>
                  <a:srgbClr val="FF0000"/>
                </a:solidFill>
                <a:ea typeface="Calibri" panose="020F0502020204030204" pitchFamily="34" charset="0"/>
              </a:rPr>
              <a:t>G</a:t>
            </a:r>
            <a:r>
              <a:rPr lang="de-DE" sz="2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estohlene Identitäten sind heute die Haupteintrittspforte für Ransomware-Angriffe</a:t>
            </a:r>
          </a:p>
          <a:p>
            <a:endParaRPr lang="de-DE" sz="2000" dirty="0">
              <a:solidFill>
                <a:srgbClr val="FF0000"/>
              </a:solidFill>
              <a:effectLst/>
              <a:ea typeface="Calibri" panose="020F0502020204030204" pitchFamily="34" charset="0"/>
            </a:endParaRPr>
          </a:p>
          <a:p>
            <a:r>
              <a:rPr lang="de-DE" sz="2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Bei 54% aller Ransomware-Opfer kursierten die Zugangsdaten vor dem </a:t>
            </a:r>
            <a:r>
              <a:rPr lang="de-DE" sz="2000" dirty="0">
                <a:solidFill>
                  <a:srgbClr val="FF0000"/>
                </a:solidFill>
                <a:ea typeface="Calibri" panose="020F0502020204030204" pitchFamily="34" charset="0"/>
              </a:rPr>
              <a:t>Angriff im Darknet</a:t>
            </a:r>
            <a:endParaRPr lang="de-DE" dirty="0">
              <a:solidFill>
                <a:srgbClr val="FF0000"/>
              </a:solidFill>
            </a:endParaRPr>
          </a:p>
          <a:p>
            <a:endParaRPr lang="de-DE" dirty="0"/>
          </a:p>
          <a:p>
            <a:pPr algn="ctr"/>
            <a:r>
              <a:rPr lang="de-DE" dirty="0">
                <a:solidFill>
                  <a:srgbClr val="00B050"/>
                </a:solidFill>
              </a:rPr>
              <a:t>Cyberversicherung </a:t>
            </a:r>
          </a:p>
          <a:p>
            <a:pPr algn="ctr"/>
            <a:r>
              <a:rPr lang="de-DE" dirty="0">
                <a:solidFill>
                  <a:srgbClr val="00B050"/>
                </a:solidFill>
              </a:rPr>
              <a:t>und</a:t>
            </a:r>
          </a:p>
          <a:p>
            <a:pPr algn="ctr"/>
            <a:r>
              <a:rPr lang="de-DE" dirty="0">
                <a:solidFill>
                  <a:srgbClr val="00B050"/>
                </a:solidFill>
              </a:rPr>
              <a:t>erweiterte kostenfreie Scans auch im Darknet. Proaktive Information des Kunden, wenn valide Zugangsdaten auffallen</a:t>
            </a:r>
          </a:p>
          <a:p>
            <a:endParaRPr lang="de-DE" sz="1600" i="1" dirty="0">
              <a:effectLst/>
            </a:endParaRPr>
          </a:p>
          <a:p>
            <a:r>
              <a:rPr lang="de-DE" sz="1600" i="1" dirty="0">
                <a:effectLst/>
              </a:rPr>
              <a:t>Ein Ransomware-Angriff ist eine Cyber-Erpressung, bei der Schadsoftware Daten verschlüsselt oder Systeme sperrt, um Lösegeld für die Freigabe zu fordern.</a:t>
            </a:r>
            <a:endParaRPr lang="de-DE" sz="1600" i="1" dirty="0"/>
          </a:p>
        </p:txBody>
      </p:sp>
    </p:spTree>
    <p:extLst>
      <p:ext uri="{BB962C8B-B14F-4D97-AF65-F5344CB8AC3E}">
        <p14:creationId xmlns:p14="http://schemas.microsoft.com/office/powerpoint/2010/main" val="526523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4D3FE23-3077-4266-8D0A-6A8E7561D6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A58E2CB-D80D-497F-9F25-7CCCEFA66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Cyber</a:t>
            </a:r>
            <a:r>
              <a:rPr lang="de-DE" dirty="0"/>
              <a:t> - Kostenfreie </a:t>
            </a:r>
            <a:r>
              <a:rPr lang="de-DE" dirty="0" err="1"/>
              <a:t>zusatzleistungen</a:t>
            </a:r>
            <a:r>
              <a:rPr lang="de-DE" dirty="0"/>
              <a:t> 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3CA0A93A-6A6E-4D68-A336-BE051524A5FD}"/>
              </a:ext>
            </a:extLst>
          </p:cNvPr>
          <p:cNvGraphicFramePr>
            <a:graphicFrameLocks noGrp="1"/>
          </p:cNvGraphicFramePr>
          <p:nvPr>
            <p:ph type="tbl" sz="quarter" idx="10"/>
          </p:nvPr>
        </p:nvGraphicFramePr>
        <p:xfrm>
          <a:off x="593025" y="2887293"/>
          <a:ext cx="11206386" cy="3320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073">
                  <a:extLst>
                    <a:ext uri="{9D8B030D-6E8A-4147-A177-3AD203B41FA5}">
                      <a16:colId xmlns:a16="http://schemas.microsoft.com/office/drawing/2014/main" val="3054896140"/>
                    </a:ext>
                  </a:extLst>
                </a:gridCol>
                <a:gridCol w="1728439">
                  <a:extLst>
                    <a:ext uri="{9D8B030D-6E8A-4147-A177-3AD203B41FA5}">
                      <a16:colId xmlns:a16="http://schemas.microsoft.com/office/drawing/2014/main" val="1414210850"/>
                    </a:ext>
                  </a:extLst>
                </a:gridCol>
                <a:gridCol w="2832409">
                  <a:extLst>
                    <a:ext uri="{9D8B030D-6E8A-4147-A177-3AD203B41FA5}">
                      <a16:colId xmlns:a16="http://schemas.microsoft.com/office/drawing/2014/main" val="3108827057"/>
                    </a:ext>
                  </a:extLst>
                </a:gridCol>
                <a:gridCol w="4330465">
                  <a:extLst>
                    <a:ext uri="{9D8B030D-6E8A-4147-A177-3AD203B41FA5}">
                      <a16:colId xmlns:a16="http://schemas.microsoft.com/office/drawing/2014/main" val="3895741178"/>
                    </a:ext>
                  </a:extLst>
                </a:gridCol>
              </a:tblGrid>
              <a:tr h="664086">
                <a:tc>
                  <a:txBody>
                    <a:bodyPr/>
                    <a:lstStyle/>
                    <a:p>
                      <a:pPr algn="l"/>
                      <a:r>
                        <a:rPr lang="de-DE" dirty="0"/>
                        <a:t>Kostenfaktor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Einheit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Kosten pro Einheit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Typische Kosten pro Jahr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9211235"/>
                  </a:ext>
                </a:extLst>
              </a:tr>
              <a:tr h="664086">
                <a:tc>
                  <a:txBody>
                    <a:bodyPr/>
                    <a:lstStyle/>
                    <a:p>
                      <a:pPr algn="l"/>
                      <a:r>
                        <a:rPr lang="de-DE" dirty="0"/>
                        <a:t>Online Prävention Schulungen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Alle Mitarbeiter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10 EUR – 40 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500 EUR bis 2.000 EUR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9780960"/>
                  </a:ext>
                </a:extLst>
              </a:tr>
              <a:tr h="664086">
                <a:tc>
                  <a:txBody>
                    <a:bodyPr/>
                    <a:lstStyle/>
                    <a:p>
                      <a:pPr algn="l"/>
                      <a:r>
                        <a:rPr lang="de-DE" dirty="0"/>
                        <a:t>Phishing Tests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Alle Mitarbeiter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300 EUR bis 1.500 EUR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6777934"/>
                  </a:ext>
                </a:extLst>
              </a:tr>
              <a:tr h="664086">
                <a:tc>
                  <a:txBody>
                    <a:bodyPr/>
                    <a:lstStyle/>
                    <a:p>
                      <a:pPr algn="l"/>
                      <a:r>
                        <a:rPr lang="de-DE" dirty="0"/>
                        <a:t>Prävention Scans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Pro Test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50 EUR (laufend) bis 500 EUR (einmalig)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500  EUR bis 2.500 EUR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89638"/>
                  </a:ext>
                </a:extLst>
              </a:tr>
              <a:tr h="664086">
                <a:tc>
                  <a:txBody>
                    <a:bodyPr/>
                    <a:lstStyle/>
                    <a:p>
                      <a:pPr algn="l"/>
                      <a:r>
                        <a:rPr lang="de-DE" dirty="0"/>
                        <a:t>Einfacher Notfallplan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Erstellen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3.000 EUR bis 5.000 EUR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666676"/>
                  </a:ext>
                </a:extLst>
              </a:tr>
            </a:tbl>
          </a:graphicData>
        </a:graphic>
      </p:graphicFrame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432960B-440E-4D97-9C10-1DF30FF00D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771F359-F7F3-4B20-9AEC-97E2EBC01780}"/>
              </a:ext>
            </a:extLst>
          </p:cNvPr>
          <p:cNvSpPr txBox="1"/>
          <p:nvPr/>
        </p:nvSpPr>
        <p:spPr>
          <a:xfrm>
            <a:off x="582026" y="1572536"/>
            <a:ext cx="11228384" cy="120032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Cyberversicherung für eine Produktionsbetrieb Mechanik mit 50 Mitarbeitern und 7 Mio. Umsatz:</a:t>
            </a:r>
          </a:p>
          <a:p>
            <a:pPr algn="l"/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Versicherungssumme:	 1 Mio. 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Jahresprämie: 		  1.873 EUR </a:t>
            </a:r>
          </a:p>
        </p:txBody>
      </p:sp>
    </p:spTree>
    <p:extLst>
      <p:ext uri="{BB962C8B-B14F-4D97-AF65-F5344CB8AC3E}">
        <p14:creationId xmlns:p14="http://schemas.microsoft.com/office/powerpoint/2010/main" val="2749123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626597-9949-4006-934B-5947B4932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BF61CF-F729-4C2A-97D0-B6C4F5DF2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Aktualisierung Hiscox </a:t>
            </a:r>
            <a:r>
              <a:rPr lang="de-DE" dirty="0" err="1"/>
              <a:t>Cyber</a:t>
            </a:r>
            <a:r>
              <a:rPr lang="de-DE" dirty="0"/>
              <a:t> </a:t>
            </a:r>
            <a:r>
              <a:rPr lang="de-DE" dirty="0" err="1"/>
              <a:t>clear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865BEDB-CE54-48FC-A7F7-03441F1508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F7EC7E5-785E-42F4-927B-1A713F6AD2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/>
              <a:t>CyberClear</a:t>
            </a:r>
            <a:r>
              <a:rPr lang="de-DE" dirty="0"/>
              <a:t> Plus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A2F8DF9-376B-48E4-80A5-B904C2B5D9D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pPr algn="l"/>
            <a:r>
              <a:rPr lang="de-DE" sz="1600" b="0" i="0" u="none" strike="noStrike" baseline="0" dirty="0">
                <a:latin typeface="+mj-lt"/>
              </a:rPr>
              <a:t>Alle Leistungen von </a:t>
            </a:r>
            <a:r>
              <a:rPr lang="de-DE" sz="1600" b="0" i="0" u="none" strike="noStrike" baseline="0" dirty="0" err="1">
                <a:latin typeface="+mj-lt"/>
              </a:rPr>
              <a:t>CyberClear</a:t>
            </a:r>
            <a:r>
              <a:rPr lang="de-DE" sz="1600" b="0" i="0" u="none" strike="noStrike" baseline="0" dirty="0">
                <a:latin typeface="+mj-lt"/>
              </a:rPr>
              <a:t> </a:t>
            </a:r>
            <a:r>
              <a:rPr lang="de-DE" sz="1600" b="0" i="0" u="none" strike="noStrike" baseline="0" dirty="0" err="1">
                <a:latin typeface="+mj-lt"/>
              </a:rPr>
              <a:t>by</a:t>
            </a:r>
            <a:r>
              <a:rPr lang="de-DE" sz="1600" b="0" i="0" u="none" strike="noStrike" baseline="0" dirty="0">
                <a:latin typeface="+mj-lt"/>
              </a:rPr>
              <a:t> Hiscox</a:t>
            </a:r>
          </a:p>
          <a:p>
            <a:pPr algn="l"/>
            <a:r>
              <a:rPr lang="de-DE" sz="1600" b="0" i="0" u="none" strike="noStrike" baseline="0" dirty="0">
                <a:latin typeface="+mj-lt"/>
              </a:rPr>
              <a:t>+ 0 Euro Selbstbeteiligung im Schadenfall</a:t>
            </a:r>
          </a:p>
          <a:p>
            <a:pPr algn="l"/>
            <a:r>
              <a:rPr lang="de-DE" sz="1600" b="0" i="0" u="none" strike="noStrike" baseline="0" dirty="0">
                <a:latin typeface="+mj-lt"/>
              </a:rPr>
              <a:t>+ 3-fach Maximierung der Jahreshöchstentschädigung</a:t>
            </a:r>
          </a:p>
          <a:p>
            <a:pPr algn="l"/>
            <a:r>
              <a:rPr lang="de-DE" sz="1600" b="0" i="0" u="none" strike="noStrike" baseline="0" dirty="0">
                <a:latin typeface="+mj-lt"/>
              </a:rPr>
              <a:t>+ Norton Small Business Premium: Starke Schutzservices durch unseren Technologiepartner Norton, z. B.</a:t>
            </a:r>
          </a:p>
          <a:p>
            <a:pPr marL="571500" lvl="2"/>
            <a:r>
              <a:rPr lang="de-DE" sz="1400" b="0" i="0" u="none" strike="noStrike" baseline="0" dirty="0">
                <a:latin typeface="+mj-lt"/>
              </a:rPr>
              <a:t>Geräte-Sicherheit: Virenschutz für bis zu 20 Geräte</a:t>
            </a:r>
          </a:p>
          <a:p>
            <a:pPr marL="571500" lvl="2"/>
            <a:r>
              <a:rPr lang="de-DE" sz="1400" b="0" i="0" u="none" strike="noStrike" baseline="0" dirty="0">
                <a:latin typeface="+mj-lt"/>
              </a:rPr>
              <a:t>24/7 IT-Support: Die Experten von Norton unterstützen bis zu 5 x im Jahr bei technischen Anliegen</a:t>
            </a:r>
          </a:p>
          <a:p>
            <a:pPr marL="571500" lvl="2"/>
            <a:r>
              <a:rPr lang="de-DE" sz="1400" b="0" i="0" u="none" strike="noStrike" baseline="0" dirty="0">
                <a:latin typeface="+mj-lt"/>
              </a:rPr>
              <a:t>Software-</a:t>
            </a:r>
            <a:r>
              <a:rPr lang="de-DE" sz="1400" b="0" i="0" u="none" strike="noStrike" baseline="0" dirty="0" err="1">
                <a:latin typeface="+mj-lt"/>
              </a:rPr>
              <a:t>Updater</a:t>
            </a:r>
            <a:r>
              <a:rPr lang="de-DE" sz="1400" b="0" i="0" u="none" strike="noStrike" baseline="0" dirty="0">
                <a:latin typeface="+mj-lt"/>
              </a:rPr>
              <a:t> zum Schließen von Sicherheitslücken.</a:t>
            </a:r>
          </a:p>
          <a:p>
            <a:pPr marL="571500" lvl="2"/>
            <a:r>
              <a:rPr lang="de-DE" sz="1400" b="0" i="0" u="none" strike="noStrike" baseline="0" dirty="0">
                <a:latin typeface="+mj-lt"/>
              </a:rPr>
              <a:t>Cloud-Backup: Automatisch erstellte Sicherungskopie in der Cloud.</a:t>
            </a:r>
          </a:p>
          <a:p>
            <a:pPr marL="571500" lvl="2"/>
            <a:r>
              <a:rPr lang="de-DE" sz="1400" b="0" i="0" u="none" strike="noStrike" baseline="0" dirty="0">
                <a:latin typeface="+mj-lt"/>
              </a:rPr>
              <a:t>Secure VPN: Hochgradig sichere VPN-</a:t>
            </a:r>
            <a:r>
              <a:rPr lang="de-DE" sz="1400" b="0" i="0" u="none" strike="noStrike" baseline="0" dirty="0" err="1">
                <a:latin typeface="+mj-lt"/>
              </a:rPr>
              <a:t>Verschlüssungen</a:t>
            </a:r>
            <a:r>
              <a:rPr lang="de-DE" sz="1400" b="0" i="0" u="none" strike="noStrike" baseline="0" dirty="0">
                <a:latin typeface="+mj-lt"/>
              </a:rPr>
              <a:t> für sicheres Arbeiten.</a:t>
            </a:r>
            <a:endParaRPr lang="de-DE" sz="1400" dirty="0">
              <a:latin typeface="+mj-lt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D77BFD5-40D1-46B7-9080-56E36159B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de-D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Alle alten Leistungen </a:t>
            </a:r>
            <a:r>
              <a:rPr lang="de-D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Cyber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Clear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</a:rPr>
              <a:t> 2022</a:t>
            </a:r>
            <a:endParaRPr lang="de-D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+  2.18 Forderungsausfalldeckung bei Netzwerksicherheitsverletzung 	</a:t>
            </a: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+ 2.19 Psychologische Beratung 	</a:t>
            </a: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+  3.5.3. Vertragsstrafen aufgrund verzögerter Leistungserbringung </a:t>
            </a: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+ 3.6 Medienhaftpflicht 		</a:t>
            </a:r>
          </a:p>
          <a:p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</a:rPr>
              <a:t>Klarstellung Herrschaftsgewalt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OnPremises</a:t>
            </a:r>
            <a:endParaRPr lang="de-D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</a:rPr>
              <a:t>Verbesserung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Repräsentatenklausel</a:t>
            </a:r>
            <a:endParaRPr lang="de-D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00B050"/>
                </a:solidFill>
                <a:latin typeface="Calibri" panose="020F0502020204030204" pitchFamily="34" charset="0"/>
              </a:rPr>
              <a:t>Alle Verbesserungen werden automatisch im Schadenfall für alle bestehenden Verträge angewendet. </a:t>
            </a:r>
          </a:p>
          <a:p>
            <a:pPr marL="0" indent="0">
              <a:buNone/>
            </a:pPr>
            <a:r>
              <a:rPr lang="de-DE" sz="1800" b="0" i="0" u="none" strike="noStrike" baseline="0" dirty="0">
                <a:solidFill>
                  <a:srgbClr val="00B050"/>
                </a:solidFill>
                <a:latin typeface="Calibri" panose="020F0502020204030204" pitchFamily="34" charset="0"/>
              </a:rPr>
              <a:t>(in Kürze hierzu Hiscox Onli</a:t>
            </a:r>
            <a:r>
              <a:rPr lang="de-DE" sz="1800" dirty="0">
                <a:solidFill>
                  <a:srgbClr val="00B050"/>
                </a:solidFill>
                <a:latin typeface="Calibri" panose="020F0502020204030204" pitchFamily="34" charset="0"/>
              </a:rPr>
              <a:t>ne Schulung und BP neu)</a:t>
            </a:r>
            <a:endParaRPr lang="de-DE" sz="1800" b="0" i="0" u="none" strike="noStrike" baseline="0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endParaRPr lang="de-D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5621395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595</Words>
  <Application>Microsoft Office PowerPoint</Application>
  <PresentationFormat>Breitbild</PresentationFormat>
  <Paragraphs>96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Symbol</vt:lpstr>
      <vt:lpstr>Wingdings</vt:lpstr>
      <vt:lpstr>Design_afm</vt:lpstr>
      <vt:lpstr>Zentralworkshop 1: firmen</vt:lpstr>
      <vt:lpstr>Cyber &amp; vertrauensschaden</vt:lpstr>
      <vt:lpstr>PowerPoint-Präsentation</vt:lpstr>
      <vt:lpstr>PowerPoint-Präsentation</vt:lpstr>
      <vt:lpstr>Cyberkriminalität ist das „megageschäft“</vt:lpstr>
      <vt:lpstr>Sie machen alles richtig und werden trotzdem erwischt!</vt:lpstr>
      <vt:lpstr>Identitätsdiebstahl wird immer wichtiger</vt:lpstr>
      <vt:lpstr>Cyber - Kostenfreie zusatzleistungen </vt:lpstr>
      <vt:lpstr>Aktualisierung Hiscox Cyber clear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Zentralworkshop 1: firmen</dc:title>
  <dc:creator>Kiesl, Ulrich H.</dc:creator>
  <cp:lastModifiedBy>Kiesl, Ulrich H.</cp:lastModifiedBy>
  <cp:revision>15</cp:revision>
  <cp:lastPrinted>2019-08-21T13:01:55Z</cp:lastPrinted>
  <dcterms:created xsi:type="dcterms:W3CDTF">2026-02-24T11:27:43Z</dcterms:created>
  <dcterms:modified xsi:type="dcterms:W3CDTF">2026-02-26T08:12:11Z</dcterms:modified>
</cp:coreProperties>
</file>