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34"/>
  </p:notesMasterIdLst>
  <p:handoutMasterIdLst>
    <p:handoutMasterId r:id="rId35"/>
  </p:handoutMasterIdLst>
  <p:sldIdLst>
    <p:sldId id="367" r:id="rId2"/>
    <p:sldId id="258" r:id="rId3"/>
    <p:sldId id="531" r:id="rId4"/>
    <p:sldId id="495" r:id="rId5"/>
    <p:sldId id="499" r:id="rId6"/>
    <p:sldId id="509" r:id="rId7"/>
    <p:sldId id="511" r:id="rId8"/>
    <p:sldId id="510" r:id="rId9"/>
    <p:sldId id="502" r:id="rId10"/>
    <p:sldId id="508" r:id="rId11"/>
    <p:sldId id="498" r:id="rId12"/>
    <p:sldId id="503" r:id="rId13"/>
    <p:sldId id="506" r:id="rId14"/>
    <p:sldId id="527" r:id="rId15"/>
    <p:sldId id="410" r:id="rId16"/>
    <p:sldId id="520" r:id="rId17"/>
    <p:sldId id="421" r:id="rId18"/>
    <p:sldId id="528" r:id="rId19"/>
    <p:sldId id="523" r:id="rId20"/>
    <p:sldId id="516" r:id="rId21"/>
    <p:sldId id="524" r:id="rId22"/>
    <p:sldId id="517" r:id="rId23"/>
    <p:sldId id="525" r:id="rId24"/>
    <p:sldId id="529" r:id="rId25"/>
    <p:sldId id="532" r:id="rId26"/>
    <p:sldId id="530" r:id="rId27"/>
    <p:sldId id="534" r:id="rId28"/>
    <p:sldId id="533" r:id="rId29"/>
    <p:sldId id="535" r:id="rId30"/>
    <p:sldId id="536" r:id="rId31"/>
    <p:sldId id="537" r:id="rId32"/>
    <p:sldId id="305" r:id="rId33"/>
  </p:sldIdLst>
  <p:sldSz cx="12192000" cy="6858000"/>
  <p:notesSz cx="6794500" cy="100076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2D4B"/>
    <a:srgbClr val="C49C48"/>
    <a:srgbClr val="C60000"/>
    <a:srgbClr val="D0CECE"/>
    <a:srgbClr val="FFFF00"/>
    <a:srgbClr val="137C9B"/>
    <a:srgbClr val="EDEDED"/>
    <a:srgbClr val="D6D6D6"/>
    <a:srgbClr val="AAA295"/>
    <a:srgbClr val="5C87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8" autoAdjust="0"/>
    <p:restoredTop sz="94870" autoAdjust="0"/>
  </p:normalViewPr>
  <p:slideViewPr>
    <p:cSldViewPr snapToGrid="0" showGuides="1">
      <p:cViewPr varScale="1">
        <p:scale>
          <a:sx n="85" d="100"/>
          <a:sy n="85" d="100"/>
        </p:scale>
        <p:origin x="408" y="53"/>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8645" y="0"/>
            <a:ext cx="2944283" cy="502118"/>
          </a:xfrm>
          <a:prstGeom prst="rect">
            <a:avLst/>
          </a:prstGeom>
        </p:spPr>
        <p:txBody>
          <a:bodyPr vert="horz" lIns="91440" tIns="45720" rIns="91440" bIns="45720" rtlCol="0"/>
          <a:lstStyle>
            <a:lvl1pPr algn="r">
              <a:defRPr sz="1200"/>
            </a:lvl1pPr>
          </a:lstStyle>
          <a:p>
            <a:fld id="{BC262AAD-EE45-4569-A43C-3777BCDBA7C9}" type="datetimeFigureOut">
              <a:rPr lang="de-DE" smtClean="0"/>
              <a:t>25.02.2026</a:t>
            </a:fld>
            <a:endParaRPr lang="de-DE"/>
          </a:p>
        </p:txBody>
      </p:sp>
      <p:sp>
        <p:nvSpPr>
          <p:cNvPr id="4" name="Fußzeilenplatzhalter 3"/>
          <p:cNvSpPr>
            <a:spLocks noGrp="1"/>
          </p:cNvSpPr>
          <p:nvPr>
            <p:ph type="ftr" sz="quarter" idx="2"/>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8645" y="9505484"/>
            <a:ext cx="2944283" cy="502117"/>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8645" y="0"/>
            <a:ext cx="2944283" cy="502118"/>
          </a:xfrm>
          <a:prstGeom prst="rect">
            <a:avLst/>
          </a:prstGeom>
        </p:spPr>
        <p:txBody>
          <a:bodyPr vert="horz" lIns="91440" tIns="45720" rIns="91440" bIns="45720" rtlCol="0"/>
          <a:lstStyle>
            <a:lvl1pPr algn="r">
              <a:defRPr sz="1200"/>
            </a:lvl1pPr>
          </a:lstStyle>
          <a:p>
            <a:fld id="{5AC9ED1C-5157-4F32-B542-B10EF038D16B}" type="datetimeFigureOut">
              <a:rPr lang="de-DE" smtClean="0"/>
              <a:t>25.02.2026</a:t>
            </a:fld>
            <a:endParaRPr lang="de-DE"/>
          </a:p>
        </p:txBody>
      </p:sp>
      <p:sp>
        <p:nvSpPr>
          <p:cNvPr id="4" name="Folienbildplatzhalter 3"/>
          <p:cNvSpPr>
            <a:spLocks noGrp="1" noRot="1" noChangeAspect="1"/>
          </p:cNvSpPr>
          <p:nvPr>
            <p:ph type="sldImg" idx="2"/>
          </p:nvPr>
        </p:nvSpPr>
        <p:spPr>
          <a:xfrm>
            <a:off x="395288" y="1250950"/>
            <a:ext cx="6003925" cy="33782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816157"/>
            <a:ext cx="5435600" cy="3940493"/>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8645" y="9505484"/>
            <a:ext cx="2944283" cy="502117"/>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15389627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5302809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609112846"/>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2400409732"/>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101680538"/>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2753224576"/>
      </p:ext>
    </p:extLst>
  </p:cSld>
  <p:clrMapOvr>
    <a:masterClrMapping/>
  </p:clrMapOvr>
  <p:extLst>
    <p:ext uri="{DCECCB84-F9BA-43D5-87BE-67443E8EF086}">
      <p15:sldGuideLst xmlns:p15="http://schemas.microsoft.com/office/powerpoint/2012/main">
        <p15:guide id="0" pos="3749" userDrawn="1">
          <p15:clr>
            <a:srgbClr val="FBAE40"/>
          </p15:clr>
        </p15:guide>
        <p15:guide id="1" orient="horz" pos="709">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698264913"/>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1386536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Tree>
    <p:extLst>
      <p:ext uri="{BB962C8B-B14F-4D97-AF65-F5344CB8AC3E}">
        <p14:creationId xmlns:p14="http://schemas.microsoft.com/office/powerpoint/2010/main" val="77071719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Tree>
    <p:extLst>
      <p:ext uri="{BB962C8B-B14F-4D97-AF65-F5344CB8AC3E}">
        <p14:creationId xmlns:p14="http://schemas.microsoft.com/office/powerpoint/2010/main" val="4186436097"/>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743184695"/>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632286277"/>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8161994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493870253"/>
      </p:ext>
    </p:extLst>
  </p:cSld>
  <p:clrMapOvr>
    <a:masterClrMapping/>
  </p:clrMapOvr>
  <p:extLst>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726580431"/>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760027067"/>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8971145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95801118"/>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147972138"/>
      </p:ext>
    </p:extLst>
  </p:cSld>
  <p:clrMapOvr>
    <a:masterClrMapping/>
  </p:clrMapOvr>
  <p:hf hdr="0" ftr="0" dt="0"/>
  <p:extLst>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83493796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28852311"/>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391973831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22685585"/>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963179856"/>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34969156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Tree>
    <p:extLst>
      <p:ext uri="{BB962C8B-B14F-4D97-AF65-F5344CB8AC3E}">
        <p14:creationId xmlns:p14="http://schemas.microsoft.com/office/powerpoint/2010/main" val="70833997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4006242864"/>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035507050"/>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049751667"/>
      </p:ext>
    </p:extLst>
  </p:cSld>
  <p:clrMapOvr>
    <a:masterClrMapping/>
  </p:clrMapOvr>
  <p:extLst>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2711856469"/>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p:txBody>
      </p:sp>
    </p:spTree>
    <p:extLst>
      <p:ext uri="{BB962C8B-B14F-4D97-AF65-F5344CB8AC3E}">
        <p14:creationId xmlns:p14="http://schemas.microsoft.com/office/powerpoint/2010/main" val="1389419560"/>
      </p:ext>
    </p:extLst>
  </p:cSld>
  <p:clrMapOvr>
    <a:masterClrMapping/>
  </p:clrMapOvr>
  <p:hf hdr="0" ftr="0" dt="0"/>
  <p:extLst>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6386167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spTree>
    <p:extLst>
      <p:ext uri="{BB962C8B-B14F-4D97-AF65-F5344CB8AC3E}">
        <p14:creationId xmlns:p14="http://schemas.microsoft.com/office/powerpoint/2010/main" val="275296323"/>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110696581"/>
      </p:ext>
    </p:extLst>
  </p:cSld>
  <p:clrMapOvr>
    <a:masterClrMapping/>
  </p:clrMapOvr>
  <p:extLst>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295947465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745357344"/>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1573997651"/>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a:t>
            </a:r>
            <a:br>
              <a:rPr lang="de-DE" dirty="0"/>
            </a:br>
            <a:r>
              <a:rPr lang="de-DE" dirty="0"/>
              <a:t>BEARBEITEN ZWEIZEILIG</a:t>
            </a:r>
          </a:p>
        </p:txBody>
      </p:sp>
    </p:spTree>
    <p:extLst>
      <p:ext uri="{BB962C8B-B14F-4D97-AF65-F5344CB8AC3E}">
        <p14:creationId xmlns:p14="http://schemas.microsoft.com/office/powerpoint/2010/main" val="260565276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a:solidFill>
                  <a:srgbClr val="137C9B"/>
                </a:solidFill>
              </a:rPr>
              <a:t>Wir freuen uns darauf, Sie zu unterstützen! </a:t>
            </a: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Am Musterplatz 123 | 54321 Musterstadt</a:t>
            </a:r>
          </a:p>
          <a:p>
            <a:pPr algn="ctr">
              <a:defRPr/>
            </a:pPr>
            <a:endParaRPr lang="de-DE" altLang="de-DE" dirty="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Tel. 040 543211-123 | Fax 040 543211-123 | Mobil 0172 1234567</a:t>
            </a:r>
          </a:p>
          <a:p>
            <a:pPr algn="ctr">
              <a:defRPr/>
            </a:pPr>
            <a:endParaRPr lang="de-DE" altLang="de-DE" dirty="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mustermann@afm-gruppe.de | www.afm-gruppe.de</a:t>
            </a:r>
          </a:p>
          <a:p>
            <a:pPr algn="ctr">
              <a:defRPr/>
            </a:pPr>
            <a:endParaRPr lang="de-DE" altLang="de-DE" dirty="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a:t>Geschäftsstelle Musterstadt | Manfred Mustermann</a:t>
            </a:r>
          </a:p>
          <a:p>
            <a:pPr algn="ctr">
              <a:defRPr/>
            </a:pPr>
            <a:endParaRPr lang="de-DE" altLang="de-DE" dirty="0"/>
          </a:p>
        </p:txBody>
      </p:sp>
    </p:spTree>
    <p:extLst>
      <p:ext uri="{BB962C8B-B14F-4D97-AF65-F5344CB8AC3E}">
        <p14:creationId xmlns:p14="http://schemas.microsoft.com/office/powerpoint/2010/main" val="3257004839"/>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Quelltext</a:t>
            </a:r>
          </a:p>
        </p:txBody>
      </p:sp>
    </p:spTree>
    <p:extLst>
      <p:ext uri="{BB962C8B-B14F-4D97-AF65-F5344CB8AC3E}">
        <p14:creationId xmlns:p14="http://schemas.microsoft.com/office/powerpoint/2010/main" val="378359097"/>
      </p:ext>
    </p:extLst>
  </p:cSld>
  <p:clrMapOvr>
    <a:masterClrMapping/>
  </p:clrMapOvr>
  <p:hf hdr="0" ftr="0" dt="0"/>
  <p:extLst>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908448457"/>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88692648"/>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a:t>TITELMASTERFORMAT DURCH KLICKEN BEARBEITEN</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a:p>
            <a:pPr lvl="0"/>
            <a:r>
              <a:rPr lang="de-DE" dirty="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Tree>
    <p:extLst>
      <p:ext uri="{BB962C8B-B14F-4D97-AF65-F5344CB8AC3E}">
        <p14:creationId xmlns:p14="http://schemas.microsoft.com/office/powerpoint/2010/main" val="1237745567"/>
      </p:ext>
    </p:extLst>
  </p:cSld>
  <p:clrMapOvr>
    <a:masterClrMapping/>
  </p:clrMapOvr>
  <p:hf hdr="0" ftr="0" dt="0"/>
  <p:extLst>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Lst>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jp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5.jpg"/><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359833" y="1874977"/>
            <a:ext cx="11472333" cy="4339650"/>
          </a:xfrm>
          <a:prstGeom prst="rect">
            <a:avLst/>
          </a:prstGeom>
          <a:noFill/>
        </p:spPr>
        <p:txBody>
          <a:bodyPr wrap="square" rtlCol="0">
            <a:spAutoFit/>
          </a:bodyPr>
          <a:lstStyle/>
          <a:p>
            <a:pPr algn="ctr"/>
            <a:r>
              <a:rPr lang="de-DE" altLang="de-DE" sz="4000" kern="0" dirty="0">
                <a:solidFill>
                  <a:srgbClr val="1D2D4B"/>
                </a:solidFill>
              </a:rPr>
              <a:t>Privatversicherungen</a:t>
            </a:r>
          </a:p>
          <a:p>
            <a:pPr algn="ctr"/>
            <a:endParaRPr lang="de-DE" sz="2800" dirty="0">
              <a:solidFill>
                <a:srgbClr val="1D2D4B"/>
              </a:solidFill>
            </a:endParaRPr>
          </a:p>
          <a:p>
            <a:pPr algn="ctr"/>
            <a:r>
              <a:rPr lang="de-DE" sz="2800" dirty="0">
                <a:solidFill>
                  <a:srgbClr val="1D2D4B"/>
                </a:solidFill>
              </a:rPr>
              <a:t>afm Rahmenverträge, Rechentools und Hilfsmittel</a:t>
            </a:r>
          </a:p>
          <a:p>
            <a:pPr algn="ctr"/>
            <a:endParaRPr lang="de-DE" sz="2000" dirty="0">
              <a:solidFill>
                <a:srgbClr val="1D2D4B"/>
              </a:solidFill>
            </a:endParaRPr>
          </a:p>
          <a:p>
            <a:pPr algn="ctr"/>
            <a:r>
              <a:rPr lang="de-DE" sz="2000" dirty="0">
                <a:solidFill>
                  <a:srgbClr val="1D2D4B"/>
                </a:solidFill>
              </a:rPr>
              <a:t>Referent: Ringo Wilken</a:t>
            </a:r>
          </a:p>
          <a:p>
            <a:pPr algn="ctr"/>
            <a:endParaRPr lang="de-DE" sz="2000" dirty="0">
              <a:solidFill>
                <a:srgbClr val="1D2D4B"/>
              </a:solidFill>
            </a:endParaRPr>
          </a:p>
          <a:p>
            <a:pPr algn="ctr"/>
            <a:endParaRPr lang="de-DE" sz="2000" dirty="0">
              <a:solidFill>
                <a:srgbClr val="1D2D4B"/>
              </a:solidFill>
            </a:endParaRPr>
          </a:p>
          <a:p>
            <a:pPr algn="ctr"/>
            <a:endParaRPr lang="de-DE" sz="2000" dirty="0">
              <a:solidFill>
                <a:srgbClr val="1D2D4B"/>
              </a:solidFill>
            </a:endParaRPr>
          </a:p>
          <a:p>
            <a:pPr algn="ctr"/>
            <a:endParaRPr lang="de-DE" sz="2000" dirty="0">
              <a:solidFill>
                <a:srgbClr val="1D2D4B"/>
              </a:solidFill>
            </a:endParaRPr>
          </a:p>
          <a:p>
            <a:pPr algn="ctr"/>
            <a:endParaRPr lang="de-DE" sz="2000" dirty="0">
              <a:solidFill>
                <a:srgbClr val="1D2D4B"/>
              </a:solidFill>
            </a:endParaRPr>
          </a:p>
          <a:p>
            <a:pPr algn="ctr"/>
            <a:endParaRPr lang="de-DE" sz="2000" dirty="0">
              <a:solidFill>
                <a:srgbClr val="1D2D4B"/>
              </a:solidFill>
            </a:endParaRPr>
          </a:p>
          <a:p>
            <a:r>
              <a:rPr lang="de-DE" sz="2000" dirty="0">
                <a:solidFill>
                  <a:srgbClr val="1D2D4B"/>
                </a:solidFill>
              </a:rPr>
              <a:t>Hamburg, den 25. Februar 2026	</a:t>
            </a:r>
          </a:p>
        </p:txBody>
      </p:sp>
    </p:spTree>
    <p:extLst>
      <p:ext uri="{BB962C8B-B14F-4D97-AF65-F5344CB8AC3E}">
        <p14:creationId xmlns:p14="http://schemas.microsoft.com/office/powerpoint/2010/main" val="311396266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10</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584" y="1755186"/>
            <a:ext cx="11347991" cy="395680"/>
          </a:xfrm>
        </p:spPr>
        <p:txBody>
          <a:bodyPr/>
          <a:lstStyle/>
          <a:p>
            <a:r>
              <a:rPr lang="de-DE" dirty="0"/>
              <a:t>Concordia – Wohngebäude | afm-Tarif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dirty="0"/>
              <a:t>Rahmenverträge</a:t>
            </a:r>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47682"/>
            <a:ext cx="10656917" cy="4045054"/>
          </a:xfrm>
        </p:spPr>
        <p:txBody>
          <a:bodyPr/>
          <a:lstStyle/>
          <a:p>
            <a:r>
              <a:rPr lang="de-DE" sz="1800" b="1" dirty="0">
                <a:effectLst/>
                <a:latin typeface="+mn-lt"/>
                <a:ea typeface="Calibri" panose="020F0502020204030204" pitchFamily="34" charset="0"/>
              </a:rPr>
              <a:t>Versicherungsumfang </a:t>
            </a:r>
            <a:r>
              <a:rPr lang="de-DE" sz="1800" b="1" dirty="0">
                <a:latin typeface="+mn-lt"/>
                <a:ea typeface="Calibri" panose="020F0502020204030204" pitchFamily="34" charset="0"/>
              </a:rPr>
              <a:t>PV-Anlagen</a:t>
            </a:r>
            <a:endParaRPr lang="de-DE" sz="1800" b="1" dirty="0">
              <a:effectLst/>
              <a:latin typeface="+mn-lt"/>
              <a:ea typeface="Calibri" panose="020F0502020204030204" pitchFamily="34" charset="0"/>
            </a:endParaRPr>
          </a:p>
          <a:p>
            <a:endParaRPr lang="de-DE" sz="1800" dirty="0">
              <a:effectLst/>
              <a:latin typeface="+mn-lt"/>
              <a:ea typeface="Calibri" panose="020F0502020204030204" pitchFamily="34" charset="0"/>
            </a:endParaRPr>
          </a:p>
          <a:p>
            <a:r>
              <a:rPr lang="de-DE" sz="1800" dirty="0">
                <a:effectLst/>
                <a:latin typeface="+mn-lt"/>
                <a:ea typeface="Calibri" panose="020F0502020204030204" pitchFamily="34" charset="0"/>
              </a:rPr>
              <a:t>Grundgefahren</a:t>
            </a:r>
          </a:p>
          <a:p>
            <a:pPr marL="285750" indent="-285750">
              <a:buFont typeface="Wingdings" panose="05000000000000000000" pitchFamily="2" charset="2"/>
              <a:buChar char="§"/>
            </a:pPr>
            <a:r>
              <a:rPr lang="de-DE" sz="1800" dirty="0">
                <a:effectLst/>
                <a:latin typeface="+mn-lt"/>
                <a:ea typeface="Calibri" panose="020F0502020204030204" pitchFamily="34" charset="0"/>
              </a:rPr>
              <a:t>versicherbar</a:t>
            </a:r>
          </a:p>
          <a:p>
            <a:endParaRPr lang="de-DE" sz="1800" dirty="0">
              <a:latin typeface="+mn-lt"/>
              <a:ea typeface="Calibri" panose="020F0502020204030204" pitchFamily="34" charset="0"/>
            </a:endParaRPr>
          </a:p>
          <a:p>
            <a:r>
              <a:rPr lang="de-DE" sz="1800" dirty="0">
                <a:effectLst/>
                <a:latin typeface="+mn-lt"/>
                <a:ea typeface="Calibri" panose="020F0502020204030204" pitchFamily="34" charset="0"/>
              </a:rPr>
              <a:t>Allgefahrendeckung  </a:t>
            </a:r>
          </a:p>
          <a:p>
            <a:pPr marL="342900" lvl="0" indent="-342900">
              <a:buFont typeface="Wingdings" panose="05000000000000000000" pitchFamily="2" charset="2"/>
              <a:buChar char="§"/>
            </a:pPr>
            <a:r>
              <a:rPr lang="de-DE" sz="1800" dirty="0">
                <a:effectLst/>
                <a:latin typeface="+mn-lt"/>
                <a:ea typeface="Times New Roman" panose="02020603050405020304" pitchFamily="18" charset="0"/>
              </a:rPr>
              <a:t>Nicht über SmartConsult möglich</a:t>
            </a:r>
          </a:p>
          <a:p>
            <a:pPr marL="342900" lvl="0" indent="-342900">
              <a:buFont typeface="Wingdings" panose="05000000000000000000" pitchFamily="2" charset="2"/>
              <a:buChar char="§"/>
            </a:pPr>
            <a:r>
              <a:rPr lang="de-DE" sz="1800" dirty="0">
                <a:effectLst/>
                <a:latin typeface="+mn-lt"/>
                <a:ea typeface="Times New Roman" panose="02020603050405020304" pitchFamily="18" charset="0"/>
              </a:rPr>
              <a:t>Concordia hat eigenständige TV-Deckung </a:t>
            </a:r>
          </a:p>
          <a:p>
            <a:pPr marL="800100" lvl="1" indent="-342900">
              <a:buFont typeface="Wingdings" panose="05000000000000000000" pitchFamily="2" charset="2"/>
              <a:buChar char="§"/>
            </a:pPr>
            <a:r>
              <a:rPr lang="de-DE" sz="1200" dirty="0">
                <a:effectLst/>
                <a:ea typeface="Times New Roman" panose="02020603050405020304" pitchFamily="18" charset="0"/>
              </a:rPr>
              <a:t>– gleichwertig ITL – Anlage kann frei versichert werden</a:t>
            </a:r>
          </a:p>
          <a:p>
            <a:pPr lvl="0"/>
            <a:endParaRPr lang="de-DE" sz="1800" dirty="0">
              <a:latin typeface="+mn-lt"/>
              <a:ea typeface="Times New Roman" panose="02020603050405020304" pitchFamily="18" charset="0"/>
            </a:endParaRPr>
          </a:p>
        </p:txBody>
      </p:sp>
    </p:spTree>
    <p:extLst>
      <p:ext uri="{BB962C8B-B14F-4D97-AF65-F5344CB8AC3E}">
        <p14:creationId xmlns:p14="http://schemas.microsoft.com/office/powerpoint/2010/main" val="14727456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11</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50282"/>
            <a:ext cx="11347991" cy="395680"/>
          </a:xfrm>
        </p:spPr>
        <p:txBody>
          <a:bodyPr/>
          <a:lstStyle/>
          <a:p>
            <a:r>
              <a:rPr lang="de-DE" dirty="0"/>
              <a:t>Concordia – Wohngebäude | afm-Tarif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dirty="0"/>
              <a:t>Rahmenverträge</a:t>
            </a:r>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317479" y="2872520"/>
            <a:ext cx="11343218" cy="695074"/>
          </a:xfrm>
        </p:spPr>
        <p:txBody>
          <a:bodyPr/>
          <a:lstStyle/>
          <a:p>
            <a:pPr algn="ctr"/>
            <a:r>
              <a:rPr lang="de-DE" sz="1800" dirty="0">
                <a:effectLst/>
                <a:latin typeface="Calibri" panose="020F0502020204030204" pitchFamily="34" charset="0"/>
                <a:ea typeface="Calibri" panose="020F0502020204030204" pitchFamily="34" charset="0"/>
              </a:rPr>
              <a:t>Berechnung / Angebot und Antrag </a:t>
            </a:r>
            <a:endParaRPr lang="de-DE" sz="1800" dirty="0">
              <a:latin typeface="Calibri" panose="020F0502020204030204" pitchFamily="34" charset="0"/>
              <a:ea typeface="Calibri" panose="020F0502020204030204" pitchFamily="34" charset="0"/>
            </a:endParaRPr>
          </a:p>
          <a:p>
            <a:pPr algn="ctr"/>
            <a:r>
              <a:rPr lang="de-DE" sz="1800" dirty="0">
                <a:latin typeface="Calibri" panose="020F0502020204030204" pitchFamily="34" charset="0"/>
                <a:ea typeface="Calibri" panose="020F0502020204030204" pitchFamily="34" charset="0"/>
              </a:rPr>
              <a:t>sind </a:t>
            </a:r>
            <a:r>
              <a:rPr lang="de-DE" sz="1800" dirty="0">
                <a:effectLst/>
                <a:latin typeface="Calibri" panose="020F0502020204030204" pitchFamily="34" charset="0"/>
                <a:ea typeface="Calibri" panose="020F0502020204030204" pitchFamily="34" charset="0"/>
              </a:rPr>
              <a:t>ausschließlich über SmartConsult möglich</a:t>
            </a:r>
          </a:p>
          <a:p>
            <a:r>
              <a:rPr lang="de-DE" sz="1800" dirty="0">
                <a:effectLst/>
                <a:latin typeface="Calibri" panose="020F0502020204030204" pitchFamily="34" charset="0"/>
                <a:ea typeface="Calibri" panose="020F0502020204030204" pitchFamily="34" charset="0"/>
              </a:rPr>
              <a:t> </a:t>
            </a:r>
          </a:p>
          <a:p>
            <a:endParaRPr lang="de-DE" sz="1800" dirty="0">
              <a:effectLst/>
              <a:latin typeface="Calibri" panose="020F0502020204030204" pitchFamily="34" charset="0"/>
              <a:ea typeface="Calibri" panose="020F0502020204030204" pitchFamily="34" charset="0"/>
            </a:endParaRPr>
          </a:p>
        </p:txBody>
      </p:sp>
      <p:sp>
        <p:nvSpPr>
          <p:cNvPr id="7" name="Textplatzhalter 3">
            <a:extLst>
              <a:ext uri="{FF2B5EF4-FFF2-40B4-BE49-F238E27FC236}">
                <a16:creationId xmlns:a16="http://schemas.microsoft.com/office/drawing/2014/main" id="{CE6D7DFD-568E-49D3-8854-B6DA30ED894C}"/>
              </a:ext>
            </a:extLst>
          </p:cNvPr>
          <p:cNvSpPr txBox="1">
            <a:spLocks/>
          </p:cNvSpPr>
          <p:nvPr/>
        </p:nvSpPr>
        <p:spPr>
          <a:xfrm>
            <a:off x="2316893" y="3891599"/>
            <a:ext cx="7558214" cy="1636365"/>
          </a:xfrm>
          <a:prstGeom prst="rect">
            <a:avLst/>
          </a:prstGeom>
          <a:solidFill>
            <a:schemeClr val="accent6">
              <a:lumMod val="20000"/>
              <a:lumOff val="80000"/>
            </a:schemeClr>
          </a:solidFill>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r>
              <a:rPr lang="de-DE" sz="1600" dirty="0">
                <a:latin typeface="Calibri" panose="020F0502020204030204" pitchFamily="34" charset="0"/>
                <a:ea typeface="Calibri" panose="020F0502020204030204" pitchFamily="34" charset="0"/>
              </a:rPr>
              <a:t>ACHTUNG / WICHTIG</a:t>
            </a:r>
          </a:p>
          <a:p>
            <a:pPr algn="ctr"/>
            <a:r>
              <a:rPr lang="de-DE" sz="1600" b="1" dirty="0">
                <a:latin typeface="Calibri" panose="020F0502020204030204" pitchFamily="34" charset="0"/>
                <a:ea typeface="Calibri" panose="020F0502020204030204" pitchFamily="34" charset="0"/>
              </a:rPr>
              <a:t>Baujahre älter 50 Jahre und Vorschäden </a:t>
            </a:r>
          </a:p>
          <a:p>
            <a:pPr algn="ctr"/>
            <a:r>
              <a:rPr lang="de-DE" sz="1600" dirty="0">
                <a:latin typeface="Calibri" panose="020F0502020204030204" pitchFamily="34" charset="0"/>
                <a:ea typeface="Calibri" panose="020F0502020204030204" pitchFamily="34" charset="0"/>
              </a:rPr>
              <a:t>werden in der Auswertung mit Prämien angezeigt</a:t>
            </a:r>
          </a:p>
          <a:p>
            <a:pPr algn="ctr"/>
            <a:r>
              <a:rPr lang="de-DE" sz="1600" dirty="0">
                <a:latin typeface="Calibri" panose="020F0502020204030204" pitchFamily="34" charset="0"/>
                <a:ea typeface="Calibri" panose="020F0502020204030204" pitchFamily="34" charset="0"/>
              </a:rPr>
              <a:t>-- ES GELTEN DIE ANNAHMERICHTLINIEN -- </a:t>
            </a:r>
            <a:br>
              <a:rPr lang="de-DE" sz="1600" dirty="0">
                <a:latin typeface="Calibri" panose="020F0502020204030204" pitchFamily="34" charset="0"/>
                <a:ea typeface="Calibri" panose="020F0502020204030204" pitchFamily="34" charset="0"/>
              </a:rPr>
            </a:br>
            <a:r>
              <a:rPr lang="de-DE" sz="1600" b="1" dirty="0">
                <a:latin typeface="Calibri" panose="020F0502020204030204" pitchFamily="34" charset="0"/>
                <a:ea typeface="Calibri" panose="020F0502020204030204" pitchFamily="34" charset="0"/>
              </a:rPr>
              <a:t>Bitte diese Risiken nicht einreichen</a:t>
            </a:r>
            <a:r>
              <a:rPr lang="de-DE" sz="1600" dirty="0">
                <a:latin typeface="Calibri" panose="020F0502020204030204" pitchFamily="34" charset="0"/>
                <a:ea typeface="Calibri" panose="020F0502020204030204" pitchFamily="34" charset="0"/>
              </a:rPr>
              <a:t>.</a:t>
            </a:r>
          </a:p>
        </p:txBody>
      </p:sp>
    </p:spTree>
    <p:extLst>
      <p:ext uri="{BB962C8B-B14F-4D97-AF65-F5344CB8AC3E}">
        <p14:creationId xmlns:p14="http://schemas.microsoft.com/office/powerpoint/2010/main" val="4392889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12</a:t>
            </a:fld>
            <a:endParaRPr lang="de-DE" dirty="0"/>
          </a:p>
        </p:txBody>
      </p:sp>
      <p:sp>
        <p:nvSpPr>
          <p:cNvPr id="3" name="Textplatzhalter 2"/>
          <p:cNvSpPr>
            <a:spLocks noGrp="1"/>
          </p:cNvSpPr>
          <p:nvPr>
            <p:ph type="body" sz="quarter" idx="10"/>
          </p:nvPr>
        </p:nvSpPr>
        <p:spPr/>
        <p:txBody>
          <a:bodyPr/>
          <a:lstStyle/>
          <a:p>
            <a:r>
              <a:rPr lang="de-DE" dirty="0"/>
              <a:t>Prämienvergleich</a:t>
            </a:r>
          </a:p>
        </p:txBody>
      </p:sp>
      <p:sp>
        <p:nvSpPr>
          <p:cNvPr id="4" name="Textplatzhalter 3"/>
          <p:cNvSpPr>
            <a:spLocks noGrp="1"/>
          </p:cNvSpPr>
          <p:nvPr>
            <p:ph type="body" sz="half" idx="2"/>
          </p:nvPr>
        </p:nvSpPr>
        <p:spPr/>
        <p:txBody>
          <a:bodyPr/>
          <a:lstStyle/>
          <a:p>
            <a:pPr lvl="1"/>
            <a:endParaRPr lang="de-DE" sz="1600" dirty="0"/>
          </a:p>
          <a:p>
            <a:pPr lvl="1"/>
            <a:endParaRPr lang="de-DE" sz="1600" dirty="0"/>
          </a:p>
        </p:txBody>
      </p:sp>
      <p:sp>
        <p:nvSpPr>
          <p:cNvPr id="5" name="Titel 4"/>
          <p:cNvSpPr>
            <a:spLocks noGrp="1"/>
          </p:cNvSpPr>
          <p:nvPr>
            <p:ph type="title"/>
          </p:nvPr>
        </p:nvSpPr>
        <p:spPr/>
        <p:txBody>
          <a:bodyPr/>
          <a:lstStyle/>
          <a:p>
            <a:r>
              <a:rPr lang="de-DE" cap="none" dirty="0"/>
              <a:t>Update Privat | Concordia - Spezial</a:t>
            </a:r>
            <a:endParaRPr lang="de-DE" dirty="0"/>
          </a:p>
        </p:txBody>
      </p:sp>
      <p:sp>
        <p:nvSpPr>
          <p:cNvPr id="10" name="Textplatzhalter 4">
            <a:extLst>
              <a:ext uri="{FF2B5EF4-FFF2-40B4-BE49-F238E27FC236}">
                <a16:creationId xmlns:a16="http://schemas.microsoft.com/office/drawing/2014/main" id="{63211A85-FAE4-4436-85AA-C31ACEF4FEEA}"/>
              </a:ext>
            </a:extLst>
          </p:cNvPr>
          <p:cNvSpPr txBox="1">
            <a:spLocks/>
          </p:cNvSpPr>
          <p:nvPr/>
        </p:nvSpPr>
        <p:spPr>
          <a:xfrm>
            <a:off x="721211" y="2247681"/>
            <a:ext cx="2396062" cy="39494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sz="1600" dirty="0"/>
          </a:p>
          <a:p>
            <a:r>
              <a:rPr lang="de-DE" sz="1600" dirty="0"/>
              <a:t>EFH in HH</a:t>
            </a:r>
          </a:p>
          <a:p>
            <a:r>
              <a:rPr lang="de-DE" sz="1600" dirty="0"/>
              <a:t>BJ 2000</a:t>
            </a:r>
          </a:p>
          <a:p>
            <a:r>
              <a:rPr lang="de-DE" sz="1600" dirty="0"/>
              <a:t>150 qm</a:t>
            </a:r>
          </a:p>
          <a:p>
            <a:r>
              <a:rPr lang="de-DE" sz="1600" dirty="0"/>
              <a:t>Fußbodenheizung</a:t>
            </a:r>
          </a:p>
          <a:p>
            <a:r>
              <a:rPr lang="de-DE" sz="1600" dirty="0"/>
              <a:t>Wärmepumpe</a:t>
            </a:r>
          </a:p>
          <a:p>
            <a:endParaRPr lang="de-DE" sz="1600" dirty="0"/>
          </a:p>
        </p:txBody>
      </p:sp>
      <p:pic>
        <p:nvPicPr>
          <p:cNvPr id="7" name="Grafik 6">
            <a:extLst>
              <a:ext uri="{FF2B5EF4-FFF2-40B4-BE49-F238E27FC236}">
                <a16:creationId xmlns:a16="http://schemas.microsoft.com/office/drawing/2014/main" id="{464EFFED-DCAA-40FB-9D6F-02B0BC88C6D3}"/>
              </a:ext>
            </a:extLst>
          </p:cNvPr>
          <p:cNvPicPr>
            <a:picLocks noChangeAspect="1"/>
          </p:cNvPicPr>
          <p:nvPr/>
        </p:nvPicPr>
        <p:blipFill>
          <a:blip r:embed="rId2"/>
          <a:stretch>
            <a:fillRect/>
          </a:stretch>
        </p:blipFill>
        <p:spPr>
          <a:xfrm>
            <a:off x="5589270" y="1178878"/>
            <a:ext cx="4686300" cy="5314950"/>
          </a:xfrm>
          <a:prstGeom prst="rect">
            <a:avLst/>
          </a:prstGeom>
        </p:spPr>
      </p:pic>
    </p:spTree>
    <p:extLst>
      <p:ext uri="{BB962C8B-B14F-4D97-AF65-F5344CB8AC3E}">
        <p14:creationId xmlns:p14="http://schemas.microsoft.com/office/powerpoint/2010/main" val="40621241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13</a:t>
            </a:fld>
            <a:endParaRPr lang="de-DE" dirty="0"/>
          </a:p>
        </p:txBody>
      </p:sp>
      <p:sp>
        <p:nvSpPr>
          <p:cNvPr id="3" name="Textplatzhalter 2"/>
          <p:cNvSpPr>
            <a:spLocks noGrp="1"/>
          </p:cNvSpPr>
          <p:nvPr>
            <p:ph type="body" sz="quarter" idx="10"/>
          </p:nvPr>
        </p:nvSpPr>
        <p:spPr/>
        <p:txBody>
          <a:bodyPr/>
          <a:lstStyle/>
          <a:p>
            <a:r>
              <a:rPr lang="de-DE" dirty="0"/>
              <a:t>Prämienvergleich</a:t>
            </a:r>
          </a:p>
        </p:txBody>
      </p:sp>
      <p:sp>
        <p:nvSpPr>
          <p:cNvPr id="4" name="Textplatzhalter 3"/>
          <p:cNvSpPr>
            <a:spLocks noGrp="1"/>
          </p:cNvSpPr>
          <p:nvPr>
            <p:ph type="body" sz="half" idx="2"/>
          </p:nvPr>
        </p:nvSpPr>
        <p:spPr/>
        <p:txBody>
          <a:bodyPr/>
          <a:lstStyle/>
          <a:p>
            <a:pPr lvl="1"/>
            <a:endParaRPr lang="de-DE" sz="1600" dirty="0"/>
          </a:p>
          <a:p>
            <a:pPr lvl="1"/>
            <a:endParaRPr lang="de-DE" sz="1600" dirty="0"/>
          </a:p>
        </p:txBody>
      </p:sp>
      <p:sp>
        <p:nvSpPr>
          <p:cNvPr id="5" name="Titel 4"/>
          <p:cNvSpPr>
            <a:spLocks noGrp="1"/>
          </p:cNvSpPr>
          <p:nvPr>
            <p:ph type="title"/>
          </p:nvPr>
        </p:nvSpPr>
        <p:spPr/>
        <p:txBody>
          <a:bodyPr/>
          <a:lstStyle/>
          <a:p>
            <a:r>
              <a:rPr lang="de-DE" cap="none" dirty="0"/>
              <a:t>Update Privat | Concordia - Spezial</a:t>
            </a:r>
            <a:endParaRPr lang="de-DE" dirty="0"/>
          </a:p>
        </p:txBody>
      </p:sp>
      <p:sp>
        <p:nvSpPr>
          <p:cNvPr id="10" name="Textplatzhalter 4">
            <a:extLst>
              <a:ext uri="{FF2B5EF4-FFF2-40B4-BE49-F238E27FC236}">
                <a16:creationId xmlns:a16="http://schemas.microsoft.com/office/drawing/2014/main" id="{63211A85-FAE4-4436-85AA-C31ACEF4FEEA}"/>
              </a:ext>
            </a:extLst>
          </p:cNvPr>
          <p:cNvSpPr txBox="1">
            <a:spLocks/>
          </p:cNvSpPr>
          <p:nvPr/>
        </p:nvSpPr>
        <p:spPr>
          <a:xfrm>
            <a:off x="721211" y="2247681"/>
            <a:ext cx="2736884" cy="39494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e-DE" sz="1600" dirty="0"/>
          </a:p>
          <a:p>
            <a:r>
              <a:rPr lang="de-DE" sz="1600" dirty="0"/>
              <a:t>EFH in HH</a:t>
            </a:r>
          </a:p>
          <a:p>
            <a:r>
              <a:rPr lang="de-DE" sz="1600" dirty="0"/>
              <a:t>BJ 2000</a:t>
            </a:r>
          </a:p>
          <a:p>
            <a:r>
              <a:rPr lang="de-DE" sz="1600" dirty="0"/>
              <a:t>150 qm</a:t>
            </a:r>
          </a:p>
          <a:p>
            <a:r>
              <a:rPr lang="de-DE" sz="1600" dirty="0"/>
              <a:t>Fußbodenheizung</a:t>
            </a:r>
          </a:p>
          <a:p>
            <a:r>
              <a:rPr lang="de-DE" sz="1600" dirty="0"/>
              <a:t>Wärmepumpe</a:t>
            </a:r>
          </a:p>
          <a:p>
            <a:endParaRPr lang="de-DE" sz="1600" dirty="0"/>
          </a:p>
          <a:p>
            <a:r>
              <a:rPr lang="de-DE" sz="1600" dirty="0"/>
              <a:t>Elementar</a:t>
            </a:r>
          </a:p>
          <a:p>
            <a:r>
              <a:rPr lang="de-DE" sz="1600" dirty="0"/>
              <a:t>Ableitung bis 5.000 €</a:t>
            </a:r>
          </a:p>
          <a:p>
            <a:r>
              <a:rPr lang="de-DE" sz="1600" dirty="0"/>
              <a:t>Glas</a:t>
            </a:r>
          </a:p>
        </p:txBody>
      </p:sp>
      <p:pic>
        <p:nvPicPr>
          <p:cNvPr id="7" name="Grafik 6">
            <a:extLst>
              <a:ext uri="{FF2B5EF4-FFF2-40B4-BE49-F238E27FC236}">
                <a16:creationId xmlns:a16="http://schemas.microsoft.com/office/drawing/2014/main" id="{3C43BD88-2EE3-40DF-8DCB-31D80A32E073}"/>
              </a:ext>
            </a:extLst>
          </p:cNvPr>
          <p:cNvPicPr>
            <a:picLocks noChangeAspect="1"/>
          </p:cNvPicPr>
          <p:nvPr/>
        </p:nvPicPr>
        <p:blipFill>
          <a:blip r:embed="rId2"/>
          <a:stretch>
            <a:fillRect/>
          </a:stretch>
        </p:blipFill>
        <p:spPr>
          <a:xfrm>
            <a:off x="5589903" y="1185545"/>
            <a:ext cx="4686300" cy="5381625"/>
          </a:xfrm>
          <a:prstGeom prst="rect">
            <a:avLst/>
          </a:prstGeom>
        </p:spPr>
      </p:pic>
    </p:spTree>
    <p:extLst>
      <p:ext uri="{BB962C8B-B14F-4D97-AF65-F5344CB8AC3E}">
        <p14:creationId xmlns:p14="http://schemas.microsoft.com/office/powerpoint/2010/main" val="41389960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14</a:t>
            </a:fld>
            <a:endParaRPr lang="de-DE"/>
          </a:p>
        </p:txBody>
      </p:sp>
      <p:sp>
        <p:nvSpPr>
          <p:cNvPr id="4" name="Titel 3"/>
          <p:cNvSpPr>
            <a:spLocks noGrp="1"/>
          </p:cNvSpPr>
          <p:nvPr>
            <p:ph type="title"/>
          </p:nvPr>
        </p:nvSpPr>
        <p:spPr/>
        <p:txBody>
          <a:bodyPr/>
          <a:lstStyle/>
          <a:p>
            <a:r>
              <a:rPr lang="de-DE" dirty="0"/>
              <a:t>Rahmenverträge</a:t>
            </a:r>
          </a:p>
        </p:txBody>
      </p:sp>
      <p:sp>
        <p:nvSpPr>
          <p:cNvPr id="5" name="Textplatzhalter 2"/>
          <p:cNvSpPr>
            <a:spLocks noGrp="1"/>
          </p:cNvSpPr>
          <p:nvPr>
            <p:ph type="body" sz="half" idx="2"/>
          </p:nvPr>
        </p:nvSpPr>
        <p:spPr>
          <a:xfrm>
            <a:off x="364220" y="2335876"/>
            <a:ext cx="11348355" cy="4261774"/>
          </a:xfrm>
        </p:spPr>
        <p:txBody>
          <a:bodyPr/>
          <a:lstStyle/>
          <a:p>
            <a:pPr marL="342900" indent="-342900">
              <a:lnSpc>
                <a:spcPct val="100000"/>
              </a:lnSpc>
              <a:buFont typeface="Wingdings" panose="05000000000000000000" pitchFamily="2" charset="2"/>
              <a:buChar char="§"/>
            </a:pPr>
            <a:r>
              <a:rPr lang="de-DE" dirty="0"/>
              <a:t>Verlängerung der Sondervereinbarung zum Sorglos-Rechtsschutz privat bis zum 31.05.2026</a:t>
            </a:r>
          </a:p>
          <a:p>
            <a:pPr marL="342900" indent="-342900">
              <a:lnSpc>
                <a:spcPct val="100000"/>
              </a:lnSpc>
              <a:buFont typeface="Wingdings" panose="05000000000000000000" pitchFamily="2" charset="2"/>
              <a:buChar char="§"/>
            </a:pPr>
            <a:endParaRPr lang="de-DE" dirty="0"/>
          </a:p>
          <a:p>
            <a:pPr marL="342900" indent="-342900">
              <a:lnSpc>
                <a:spcPct val="100000"/>
              </a:lnSpc>
              <a:buFont typeface="Wingdings" panose="05000000000000000000" pitchFamily="2" charset="2"/>
              <a:buChar char="§"/>
            </a:pPr>
            <a:endParaRPr lang="de-DE" dirty="0"/>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Concordia | Rechtsschutz</a:t>
            </a:r>
          </a:p>
        </p:txBody>
      </p:sp>
      <p:sp>
        <p:nvSpPr>
          <p:cNvPr id="6" name="Textfeld 5">
            <a:extLst>
              <a:ext uri="{FF2B5EF4-FFF2-40B4-BE49-F238E27FC236}">
                <a16:creationId xmlns:a16="http://schemas.microsoft.com/office/drawing/2014/main" id="{D9BC0928-9EFB-4790-B9A1-52C37B437F00}"/>
              </a:ext>
            </a:extLst>
          </p:cNvPr>
          <p:cNvSpPr txBox="1"/>
          <p:nvPr/>
        </p:nvSpPr>
        <p:spPr>
          <a:xfrm>
            <a:off x="5015880" y="3429000"/>
            <a:ext cx="2160240" cy="1625544"/>
          </a:xfrm>
          <a:prstGeom prst="rect">
            <a:avLst/>
          </a:prstGeom>
          <a:noFill/>
          <a:ln w="6350">
            <a:solidFill>
              <a:srgbClr val="1D2D4B"/>
            </a:solidFill>
          </a:ln>
        </p:spPr>
        <p:txBody>
          <a:bodyPr wrap="square" rtlCol="0">
            <a:noAutofit/>
          </a:bodyPr>
          <a:lstStyle/>
          <a:p>
            <a:endParaRPr lang="de-DE" sz="1000" dirty="0"/>
          </a:p>
          <a:p>
            <a:endParaRPr lang="de-DE" sz="1000" dirty="0"/>
          </a:p>
          <a:p>
            <a:pPr marL="171450" indent="-171450">
              <a:buFont typeface="Wingdings" panose="05000000000000000000" pitchFamily="2" charset="2"/>
              <a:buChar char="§"/>
            </a:pPr>
            <a:r>
              <a:rPr lang="de-DE" sz="1600" dirty="0"/>
              <a:t>262,00 €</a:t>
            </a:r>
          </a:p>
          <a:p>
            <a:pPr marL="171450" indent="-171450">
              <a:buFont typeface="Wingdings" panose="05000000000000000000" pitchFamily="2" charset="2"/>
              <a:buChar char="§"/>
            </a:pPr>
            <a:endParaRPr lang="de-DE" sz="1600" dirty="0"/>
          </a:p>
          <a:p>
            <a:pPr marL="171450" indent="-171450">
              <a:buFont typeface="Wingdings" panose="05000000000000000000" pitchFamily="2" charset="2"/>
              <a:buChar char="§"/>
            </a:pPr>
            <a:r>
              <a:rPr lang="de-DE" sz="1600" dirty="0"/>
              <a:t>381,00 € </a:t>
            </a:r>
            <a:br>
              <a:rPr lang="de-DE" sz="1600" dirty="0"/>
            </a:br>
            <a:r>
              <a:rPr lang="de-DE" sz="1600" dirty="0"/>
              <a:t>inkl. </a:t>
            </a:r>
            <a:r>
              <a:rPr lang="de-DE" sz="1600" dirty="0" err="1"/>
              <a:t>SorglosPlus</a:t>
            </a:r>
            <a:endParaRPr lang="de-DE" sz="1600" dirty="0"/>
          </a:p>
        </p:txBody>
      </p:sp>
      <p:pic>
        <p:nvPicPr>
          <p:cNvPr id="8" name="Grafik 7">
            <a:extLst>
              <a:ext uri="{FF2B5EF4-FFF2-40B4-BE49-F238E27FC236}">
                <a16:creationId xmlns:a16="http://schemas.microsoft.com/office/drawing/2014/main" id="{EA15E550-5BA5-4A27-A957-D8A44B734A1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69494" y="3213779"/>
            <a:ext cx="419100" cy="419100"/>
          </a:xfrm>
          <a:prstGeom prst="rect">
            <a:avLst/>
          </a:prstGeom>
        </p:spPr>
      </p:pic>
    </p:spTree>
    <p:extLst>
      <p:ext uri="{BB962C8B-B14F-4D97-AF65-F5344CB8AC3E}">
        <p14:creationId xmlns:p14="http://schemas.microsoft.com/office/powerpoint/2010/main" val="25124204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15</a:t>
            </a:fld>
            <a:endParaRPr lang="de-DE"/>
          </a:p>
        </p:txBody>
      </p:sp>
      <p:sp>
        <p:nvSpPr>
          <p:cNvPr id="4" name="Titel 3"/>
          <p:cNvSpPr>
            <a:spLocks noGrp="1"/>
          </p:cNvSpPr>
          <p:nvPr>
            <p:ph type="title"/>
          </p:nvPr>
        </p:nvSpPr>
        <p:spPr/>
        <p:txBody>
          <a:bodyPr/>
          <a:lstStyle/>
          <a:p>
            <a:r>
              <a:rPr lang="de-DE" dirty="0"/>
              <a:t>Rahmenverträge</a:t>
            </a:r>
          </a:p>
        </p:txBody>
      </p:sp>
      <p:sp>
        <p:nvSpPr>
          <p:cNvPr id="5" name="Textplatzhalter 2"/>
          <p:cNvSpPr>
            <a:spLocks noGrp="1"/>
          </p:cNvSpPr>
          <p:nvPr>
            <p:ph type="body" sz="half" idx="2"/>
          </p:nvPr>
        </p:nvSpPr>
        <p:spPr>
          <a:xfrm>
            <a:off x="364220" y="2335876"/>
            <a:ext cx="11348355" cy="2105176"/>
          </a:xfrm>
        </p:spPr>
        <p:txBody>
          <a:bodyPr/>
          <a:lstStyle/>
          <a:p>
            <a:pPr marL="342900" indent="-342900">
              <a:lnSpc>
                <a:spcPct val="100000"/>
              </a:lnSpc>
              <a:buFont typeface="Wingdings" panose="05000000000000000000" pitchFamily="2" charset="2"/>
              <a:buChar char="§"/>
            </a:pPr>
            <a:r>
              <a:rPr lang="de-DE" dirty="0"/>
              <a:t>Wohngebäude</a:t>
            </a:r>
          </a:p>
          <a:p>
            <a:pPr marL="800100" lvl="1" indent="-342900">
              <a:lnSpc>
                <a:spcPct val="100000"/>
              </a:lnSpc>
              <a:spcBef>
                <a:spcPts val="1000"/>
              </a:spcBef>
              <a:buFont typeface="Wingdings" panose="05000000000000000000" pitchFamily="2" charset="2"/>
              <a:buChar char="§"/>
            </a:pPr>
            <a:r>
              <a:rPr lang="de-DE" dirty="0">
                <a:solidFill>
                  <a:srgbClr val="1D2D4B"/>
                </a:solidFill>
              </a:rPr>
              <a:t>Die Sondervereinbarung gilt für die Tarife </a:t>
            </a:r>
            <a:r>
              <a:rPr lang="de-DE" dirty="0" err="1">
                <a:solidFill>
                  <a:srgbClr val="1D2D4B"/>
                </a:solidFill>
              </a:rPr>
              <a:t>Protect</a:t>
            </a:r>
            <a:r>
              <a:rPr lang="de-DE" dirty="0">
                <a:solidFill>
                  <a:srgbClr val="1D2D4B"/>
                </a:solidFill>
              </a:rPr>
              <a:t> Plus, Eurosecure Plus und Infinitus.</a:t>
            </a:r>
          </a:p>
          <a:p>
            <a:pPr marL="800100" lvl="1" indent="-342900">
              <a:lnSpc>
                <a:spcPct val="100000"/>
              </a:lnSpc>
              <a:spcBef>
                <a:spcPts val="1000"/>
              </a:spcBef>
              <a:buFont typeface="Wingdings" panose="05000000000000000000" pitchFamily="2" charset="2"/>
              <a:buChar char="§"/>
            </a:pPr>
            <a:r>
              <a:rPr lang="de-DE" dirty="0">
                <a:solidFill>
                  <a:srgbClr val="1D2D4B"/>
                </a:solidFill>
              </a:rPr>
              <a:t>Es gelten die folgenden Nachlässe:</a:t>
            </a:r>
          </a:p>
          <a:p>
            <a:pPr marL="1257300" lvl="2" indent="-342900">
              <a:lnSpc>
                <a:spcPct val="100000"/>
              </a:lnSpc>
              <a:spcBef>
                <a:spcPts val="1000"/>
              </a:spcBef>
              <a:buFont typeface="Wingdings" panose="05000000000000000000" pitchFamily="2" charset="2"/>
              <a:buChar char="§"/>
            </a:pPr>
            <a:r>
              <a:rPr lang="de-DE" dirty="0">
                <a:solidFill>
                  <a:srgbClr val="1D2D4B"/>
                </a:solidFill>
              </a:rPr>
              <a:t>20 % Nachlass, sofern Vorvertrag schadenfrei</a:t>
            </a:r>
          </a:p>
          <a:p>
            <a:pPr marL="1257300" lvl="2" indent="-342900">
              <a:lnSpc>
                <a:spcPct val="100000"/>
              </a:lnSpc>
              <a:spcBef>
                <a:spcPts val="1000"/>
              </a:spcBef>
              <a:buFont typeface="Wingdings" panose="05000000000000000000" pitchFamily="2" charset="2"/>
              <a:buChar char="§"/>
            </a:pPr>
            <a:r>
              <a:rPr lang="de-DE" dirty="0">
                <a:solidFill>
                  <a:srgbClr val="1D2D4B"/>
                </a:solidFill>
              </a:rPr>
              <a:t>15 % Nachlass, gemäß Annahmerichtlinien</a:t>
            </a:r>
          </a:p>
          <a:p>
            <a:pPr marL="800100" lvl="1" indent="-342900">
              <a:lnSpc>
                <a:spcPct val="100000"/>
              </a:lnSpc>
              <a:spcBef>
                <a:spcPts val="1000"/>
              </a:spcBef>
              <a:buFont typeface="Wingdings" panose="05000000000000000000" pitchFamily="2" charset="2"/>
              <a:buChar char="§"/>
            </a:pPr>
            <a:r>
              <a:rPr lang="de-DE" dirty="0">
                <a:solidFill>
                  <a:srgbClr val="1D2D4B"/>
                </a:solidFill>
              </a:rPr>
              <a:t>Bündelnachlässe können nicht angewendet werden</a:t>
            </a:r>
            <a:endParaRPr lang="de-DE" sz="400" dirty="0">
              <a:solidFill>
                <a:srgbClr val="1D2D4B"/>
              </a:solidFill>
            </a:endParaRP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Interlloyd 2025</a:t>
            </a:r>
          </a:p>
        </p:txBody>
      </p:sp>
      <p:pic>
        <p:nvPicPr>
          <p:cNvPr id="6" name="Picture 4" descr="Bildergebnis fÃ¼r logo interlloyd">
            <a:extLst>
              <a:ext uri="{FF2B5EF4-FFF2-40B4-BE49-F238E27FC236}">
                <a16:creationId xmlns:a16="http://schemas.microsoft.com/office/drawing/2014/main" id="{C9273B99-C2B0-4C34-A7F6-34E5D4AB18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0825" y="1770749"/>
            <a:ext cx="1184977" cy="59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platzhalter 2">
            <a:extLst>
              <a:ext uri="{FF2B5EF4-FFF2-40B4-BE49-F238E27FC236}">
                <a16:creationId xmlns:a16="http://schemas.microsoft.com/office/drawing/2014/main" id="{B19DE5A9-82DD-406F-ABD3-E8C7D3B858EA}"/>
              </a:ext>
            </a:extLst>
          </p:cNvPr>
          <p:cNvSpPr txBox="1">
            <a:spLocks/>
          </p:cNvSpPr>
          <p:nvPr/>
        </p:nvSpPr>
        <p:spPr>
          <a:xfrm>
            <a:off x="479425" y="4496414"/>
            <a:ext cx="11348355" cy="215659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85750" lvl="1" indent="-285750">
              <a:lnSpc>
                <a:spcPct val="100000"/>
              </a:lnSpc>
              <a:spcBef>
                <a:spcPts val="1000"/>
              </a:spcBef>
              <a:buFont typeface="Wingdings" panose="05000000000000000000" pitchFamily="2" charset="2"/>
              <a:buChar char="§"/>
            </a:pPr>
            <a:r>
              <a:rPr lang="de-DE" sz="2000" dirty="0" err="1">
                <a:solidFill>
                  <a:srgbClr val="1D2D4B"/>
                </a:solidFill>
              </a:rPr>
              <a:t>Gegäude</a:t>
            </a:r>
            <a:r>
              <a:rPr lang="de-DE" sz="2000" dirty="0">
                <a:solidFill>
                  <a:srgbClr val="1D2D4B"/>
                </a:solidFill>
              </a:rPr>
              <a:t>- </a:t>
            </a:r>
            <a:r>
              <a:rPr lang="de-DE" sz="2000" dirty="0">
                <a:solidFill>
                  <a:srgbClr val="1D2D4B"/>
                </a:solidFill>
                <a:cs typeface="Arial" panose="020B0604020202020204" pitchFamily="34" charset="0"/>
              </a:rPr>
              <a:t>und</a:t>
            </a:r>
            <a:r>
              <a:rPr lang="de-DE" sz="2000" dirty="0">
                <a:solidFill>
                  <a:srgbClr val="1D2D4B"/>
                </a:solidFill>
              </a:rPr>
              <a:t> Mobiliarverglasung</a:t>
            </a:r>
          </a:p>
          <a:p>
            <a:pPr marL="742950" lvl="2" indent="-285750">
              <a:lnSpc>
                <a:spcPct val="100000"/>
              </a:lnSpc>
              <a:spcBef>
                <a:spcPts val="1000"/>
              </a:spcBef>
              <a:buFont typeface="Wingdings" panose="05000000000000000000" pitchFamily="2" charset="2"/>
              <a:buChar char="§"/>
            </a:pPr>
            <a:r>
              <a:rPr lang="de-DE" sz="1400" dirty="0">
                <a:solidFill>
                  <a:srgbClr val="1D2D4B"/>
                </a:solidFill>
              </a:rPr>
              <a:t>Wohnung / Ein-, Zweifamilienhaus</a:t>
            </a:r>
          </a:p>
          <a:p>
            <a:pPr marL="1200150" lvl="3" indent="-285750">
              <a:lnSpc>
                <a:spcPct val="100000"/>
              </a:lnSpc>
              <a:spcBef>
                <a:spcPts val="1000"/>
              </a:spcBef>
              <a:buFont typeface="Wingdings" panose="05000000000000000000" pitchFamily="2" charset="2"/>
              <a:buChar char="§"/>
            </a:pPr>
            <a:r>
              <a:rPr lang="de-DE" sz="1200" dirty="0">
                <a:solidFill>
                  <a:srgbClr val="1D2D4B"/>
                </a:solidFill>
              </a:rPr>
              <a:t>Bis 120 qm 40 €</a:t>
            </a:r>
          </a:p>
          <a:p>
            <a:pPr marL="1200150" lvl="3" indent="-285750">
              <a:lnSpc>
                <a:spcPct val="100000"/>
              </a:lnSpc>
              <a:spcBef>
                <a:spcPts val="1000"/>
              </a:spcBef>
              <a:buFont typeface="Wingdings" panose="05000000000000000000" pitchFamily="2" charset="2"/>
              <a:buChar char="§"/>
            </a:pPr>
            <a:r>
              <a:rPr lang="de-DE" sz="1200" dirty="0">
                <a:solidFill>
                  <a:srgbClr val="1D2D4B"/>
                </a:solidFill>
              </a:rPr>
              <a:t>Über 120 qm 55 €</a:t>
            </a:r>
          </a:p>
          <a:p>
            <a:pPr marL="1200150" lvl="3" indent="-285750">
              <a:lnSpc>
                <a:spcPct val="100000"/>
              </a:lnSpc>
              <a:spcBef>
                <a:spcPts val="1000"/>
              </a:spcBef>
              <a:buFont typeface="Wingdings" panose="05000000000000000000" pitchFamily="2" charset="2"/>
              <a:buChar char="§"/>
            </a:pPr>
            <a:r>
              <a:rPr lang="de-DE" sz="1200" dirty="0">
                <a:solidFill>
                  <a:srgbClr val="1D2D4B"/>
                </a:solidFill>
              </a:rPr>
              <a:t>40 € (in Kombination mit Wohngebäude Eurosecure / oder Infinitus)</a:t>
            </a:r>
          </a:p>
          <a:p>
            <a:pPr marL="742950" lvl="2" indent="-285750">
              <a:lnSpc>
                <a:spcPct val="100000"/>
              </a:lnSpc>
              <a:spcBef>
                <a:spcPts val="1000"/>
              </a:spcBef>
              <a:buFont typeface="Wingdings" panose="05000000000000000000" pitchFamily="2" charset="2"/>
              <a:buChar char="§"/>
            </a:pPr>
            <a:r>
              <a:rPr lang="de-DE" sz="1400" dirty="0">
                <a:solidFill>
                  <a:srgbClr val="1D2D4B"/>
                </a:solidFill>
              </a:rPr>
              <a:t> Bündelnachlässe können nicht angewendet werden</a:t>
            </a:r>
          </a:p>
        </p:txBody>
      </p:sp>
    </p:spTree>
    <p:extLst>
      <p:ext uri="{BB962C8B-B14F-4D97-AF65-F5344CB8AC3E}">
        <p14:creationId xmlns:p14="http://schemas.microsoft.com/office/powerpoint/2010/main" val="42768035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fik 14">
            <a:extLst>
              <a:ext uri="{FF2B5EF4-FFF2-40B4-BE49-F238E27FC236}">
                <a16:creationId xmlns:a16="http://schemas.microsoft.com/office/drawing/2014/main" id="{5002E783-B98F-444D-988B-7971DA19ECB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67924" y="1795536"/>
            <a:ext cx="2574223" cy="1717007"/>
          </a:xfrm>
          <a:prstGeom prst="rect">
            <a:avLst/>
          </a:prstGeom>
        </p:spPr>
      </p:pic>
      <p:sp>
        <p:nvSpPr>
          <p:cNvPr id="2" name="Foliennummernplatzhalter 1"/>
          <p:cNvSpPr>
            <a:spLocks noGrp="1"/>
          </p:cNvSpPr>
          <p:nvPr>
            <p:ph type="sldNum" sz="quarter" idx="4"/>
          </p:nvPr>
        </p:nvSpPr>
        <p:spPr/>
        <p:txBody>
          <a:bodyPr/>
          <a:lstStyle/>
          <a:p>
            <a:fld id="{0DB11324-E0A8-4199-978D-02885A0D0942}" type="slidenum">
              <a:rPr lang="de-DE" smtClean="0"/>
              <a:t>16</a:t>
            </a:fld>
            <a:endParaRPr lang="de-DE"/>
          </a:p>
        </p:txBody>
      </p:sp>
      <p:sp>
        <p:nvSpPr>
          <p:cNvPr id="5" name="Titel 4"/>
          <p:cNvSpPr>
            <a:spLocks noGrp="1"/>
          </p:cNvSpPr>
          <p:nvPr>
            <p:ph type="title"/>
          </p:nvPr>
        </p:nvSpPr>
        <p:spPr/>
        <p:txBody>
          <a:bodyPr/>
          <a:lstStyle/>
          <a:p>
            <a:r>
              <a:rPr lang="de-DE" dirty="0"/>
              <a:t>Rahmenverträge</a:t>
            </a:r>
          </a:p>
        </p:txBody>
      </p:sp>
      <p:sp>
        <p:nvSpPr>
          <p:cNvPr id="7" name="Textplatzhalter 2">
            <a:extLst>
              <a:ext uri="{FF2B5EF4-FFF2-40B4-BE49-F238E27FC236}">
                <a16:creationId xmlns:a16="http://schemas.microsoft.com/office/drawing/2014/main" id="{F6A966D9-B820-4703-8C88-74AA9B162966}"/>
              </a:ext>
            </a:extLst>
          </p:cNvPr>
          <p:cNvSpPr>
            <a:spLocks noGrp="1"/>
          </p:cNvSpPr>
          <p:nvPr>
            <p:ph type="body" sz="quarter" idx="10"/>
          </p:nvPr>
        </p:nvSpPr>
        <p:spPr>
          <a:xfrm>
            <a:off x="364584" y="1755536"/>
            <a:ext cx="11347991" cy="395680"/>
          </a:xfrm>
        </p:spPr>
        <p:txBody>
          <a:bodyPr/>
          <a:lstStyle/>
          <a:p>
            <a:r>
              <a:rPr lang="de-DE" dirty="0"/>
              <a:t>Wohngebäude</a:t>
            </a:r>
          </a:p>
          <a:p>
            <a:endParaRPr lang="de-DE" dirty="0"/>
          </a:p>
        </p:txBody>
      </p:sp>
      <p:sp>
        <p:nvSpPr>
          <p:cNvPr id="8" name="Textfeld 7">
            <a:extLst>
              <a:ext uri="{FF2B5EF4-FFF2-40B4-BE49-F238E27FC236}">
                <a16:creationId xmlns:a16="http://schemas.microsoft.com/office/drawing/2014/main" id="{25B27C2B-0D48-4234-92B7-8405E5B20D7F}"/>
              </a:ext>
            </a:extLst>
          </p:cNvPr>
          <p:cNvSpPr txBox="1"/>
          <p:nvPr/>
        </p:nvSpPr>
        <p:spPr>
          <a:xfrm>
            <a:off x="5931037" y="1776794"/>
            <a:ext cx="2160240" cy="369332"/>
          </a:xfrm>
          <a:prstGeom prst="rect">
            <a:avLst/>
          </a:prstGeom>
          <a:solidFill>
            <a:srgbClr val="008D52"/>
          </a:solidFill>
          <a:ln w="6350">
            <a:solidFill>
              <a:schemeClr val="tx1"/>
            </a:solidFill>
          </a:ln>
        </p:spPr>
        <p:txBody>
          <a:bodyPr wrap="square" rtlCol="0" anchor="ctr">
            <a:spAutoFit/>
          </a:bodyPr>
          <a:lstStyle>
            <a:defPPr>
              <a:defRPr lang="de-DE"/>
            </a:defPPr>
            <a:lvl1pPr algn="ctr">
              <a:defRPr b="1">
                <a:solidFill>
                  <a:schemeClr val="bg1"/>
                </a:solidFill>
              </a:defRPr>
            </a:lvl1pPr>
          </a:lstStyle>
          <a:p>
            <a:r>
              <a:rPr lang="de-DE" dirty="0"/>
              <a:t>Interlloyd neu</a:t>
            </a:r>
          </a:p>
        </p:txBody>
      </p:sp>
      <p:sp>
        <p:nvSpPr>
          <p:cNvPr id="9" name="Textfeld 8">
            <a:extLst>
              <a:ext uri="{FF2B5EF4-FFF2-40B4-BE49-F238E27FC236}">
                <a16:creationId xmlns:a16="http://schemas.microsoft.com/office/drawing/2014/main" id="{49050EFA-0874-47DE-A854-B9F33C46C484}"/>
              </a:ext>
            </a:extLst>
          </p:cNvPr>
          <p:cNvSpPr txBox="1"/>
          <p:nvPr/>
        </p:nvSpPr>
        <p:spPr>
          <a:xfrm>
            <a:off x="3458159" y="1776794"/>
            <a:ext cx="2160240" cy="369332"/>
          </a:xfrm>
          <a:prstGeom prst="rect">
            <a:avLst/>
          </a:prstGeom>
          <a:solidFill>
            <a:srgbClr val="008D52"/>
          </a:solidFill>
          <a:ln w="6350">
            <a:solidFill>
              <a:schemeClr val="tx1"/>
            </a:solidFill>
          </a:ln>
        </p:spPr>
        <p:txBody>
          <a:bodyPr wrap="square" rtlCol="0" anchor="ctr">
            <a:spAutoFit/>
          </a:bodyPr>
          <a:lstStyle/>
          <a:p>
            <a:pPr algn="ctr"/>
            <a:r>
              <a:rPr lang="de-DE" b="1" dirty="0">
                <a:solidFill>
                  <a:schemeClr val="bg1"/>
                </a:solidFill>
              </a:rPr>
              <a:t>Interlloyd alt </a:t>
            </a:r>
          </a:p>
        </p:txBody>
      </p:sp>
      <p:sp>
        <p:nvSpPr>
          <p:cNvPr id="10" name="Textfeld 9">
            <a:extLst>
              <a:ext uri="{FF2B5EF4-FFF2-40B4-BE49-F238E27FC236}">
                <a16:creationId xmlns:a16="http://schemas.microsoft.com/office/drawing/2014/main" id="{C9D57621-B1E4-455B-90EE-B0B07C13CA33}"/>
              </a:ext>
            </a:extLst>
          </p:cNvPr>
          <p:cNvSpPr txBox="1"/>
          <p:nvPr/>
        </p:nvSpPr>
        <p:spPr>
          <a:xfrm>
            <a:off x="5931037" y="2215180"/>
            <a:ext cx="2160240" cy="2377928"/>
          </a:xfrm>
          <a:prstGeom prst="rect">
            <a:avLst/>
          </a:prstGeom>
          <a:noFill/>
          <a:ln w="6350">
            <a:solidFill>
              <a:srgbClr val="1D2D4B"/>
            </a:solidFill>
          </a:ln>
        </p:spPr>
        <p:txBody>
          <a:bodyPr wrap="square" rtlCol="0">
            <a:noAutofit/>
          </a:bodyPr>
          <a:lstStyle/>
          <a:p>
            <a:pPr marL="171450" indent="-171450">
              <a:buFont typeface="Wingdings" panose="05000000000000000000" pitchFamily="2" charset="2"/>
              <a:buChar char="§"/>
            </a:pPr>
            <a:r>
              <a:rPr lang="de-DE" sz="1400" dirty="0"/>
              <a:t>Infinitus</a:t>
            </a:r>
          </a:p>
          <a:p>
            <a:pPr marL="171450" indent="-171450">
              <a:buFont typeface="Wingdings" panose="05000000000000000000" pitchFamily="2" charset="2"/>
              <a:buChar char="§"/>
            </a:pPr>
            <a:endParaRPr lang="de-DE" sz="1400" dirty="0"/>
          </a:p>
          <a:p>
            <a:pPr marL="628650" lvl="1" indent="-171450">
              <a:buFont typeface="Wingdings" panose="05000000000000000000" pitchFamily="2" charset="2"/>
              <a:buChar char="§"/>
            </a:pPr>
            <a:r>
              <a:rPr lang="de-DE" sz="1400" dirty="0"/>
              <a:t>1.170,07 €</a:t>
            </a:r>
          </a:p>
          <a:p>
            <a:br>
              <a:rPr lang="de-DE" sz="1400" dirty="0"/>
            </a:br>
            <a:endParaRPr lang="de-DE" sz="1400" dirty="0"/>
          </a:p>
          <a:p>
            <a:pPr marL="171450" indent="-171450">
              <a:buFont typeface="Wingdings" panose="05000000000000000000" pitchFamily="2" charset="2"/>
              <a:buChar char="§"/>
            </a:pPr>
            <a:r>
              <a:rPr lang="de-DE" sz="1400" dirty="0"/>
              <a:t>Eurosecure Plus </a:t>
            </a:r>
          </a:p>
          <a:p>
            <a:pPr marL="171450" indent="-171450">
              <a:buFont typeface="Wingdings" panose="05000000000000000000" pitchFamily="2" charset="2"/>
              <a:buChar char="§"/>
            </a:pPr>
            <a:endParaRPr lang="de-DE" sz="1400" dirty="0"/>
          </a:p>
          <a:p>
            <a:pPr marL="628650" lvl="1" indent="-171450">
              <a:buFont typeface="Wingdings" panose="05000000000000000000" pitchFamily="2" charset="2"/>
              <a:buChar char="§"/>
            </a:pPr>
            <a:r>
              <a:rPr lang="de-DE" sz="1400" dirty="0"/>
              <a:t>   875,95 €</a:t>
            </a:r>
          </a:p>
        </p:txBody>
      </p:sp>
      <p:sp>
        <p:nvSpPr>
          <p:cNvPr id="11" name="Textfeld 10">
            <a:extLst>
              <a:ext uri="{FF2B5EF4-FFF2-40B4-BE49-F238E27FC236}">
                <a16:creationId xmlns:a16="http://schemas.microsoft.com/office/drawing/2014/main" id="{9FCCD9F2-E7A3-4D20-8D19-687B74B0F853}"/>
              </a:ext>
            </a:extLst>
          </p:cNvPr>
          <p:cNvSpPr txBox="1"/>
          <p:nvPr/>
        </p:nvSpPr>
        <p:spPr>
          <a:xfrm>
            <a:off x="3458159" y="2215180"/>
            <a:ext cx="2160240" cy="2377928"/>
          </a:xfrm>
          <a:prstGeom prst="rect">
            <a:avLst/>
          </a:prstGeom>
          <a:noFill/>
          <a:ln w="6350">
            <a:solidFill>
              <a:srgbClr val="1D2D4B"/>
            </a:solidFill>
          </a:ln>
        </p:spPr>
        <p:txBody>
          <a:bodyPr wrap="square" rtlCol="0">
            <a:noAutofit/>
          </a:bodyPr>
          <a:lstStyle/>
          <a:p>
            <a:pPr marL="171450" indent="-171450">
              <a:buFont typeface="Wingdings" panose="05000000000000000000" pitchFamily="2" charset="2"/>
              <a:buChar char="§"/>
            </a:pPr>
            <a:r>
              <a:rPr lang="de-DE" sz="1400" dirty="0"/>
              <a:t>Infinitus</a:t>
            </a:r>
          </a:p>
          <a:p>
            <a:pPr marL="171450" indent="-171450">
              <a:buFont typeface="Wingdings" panose="05000000000000000000" pitchFamily="2" charset="2"/>
              <a:buChar char="§"/>
            </a:pPr>
            <a:endParaRPr lang="de-DE" sz="1400" dirty="0"/>
          </a:p>
          <a:p>
            <a:pPr marL="628650" lvl="1" indent="-171450">
              <a:buFont typeface="Wingdings" panose="05000000000000000000" pitchFamily="2" charset="2"/>
              <a:buChar char="§"/>
            </a:pPr>
            <a:r>
              <a:rPr lang="de-DE" sz="1400" dirty="0"/>
              <a:t>1.418,10 €</a:t>
            </a:r>
          </a:p>
          <a:p>
            <a:endParaRPr lang="de-DE" sz="1400" dirty="0"/>
          </a:p>
          <a:p>
            <a:endParaRPr lang="de-DE" sz="1400" dirty="0"/>
          </a:p>
          <a:p>
            <a:pPr marL="171450" indent="-171450">
              <a:buFont typeface="Wingdings" panose="05000000000000000000" pitchFamily="2" charset="2"/>
              <a:buChar char="§"/>
            </a:pPr>
            <a:r>
              <a:rPr lang="de-DE" sz="1400" dirty="0"/>
              <a:t>Eurosecure Plus</a:t>
            </a:r>
          </a:p>
          <a:p>
            <a:pPr marL="171450" indent="-171450">
              <a:buFont typeface="Wingdings" panose="05000000000000000000" pitchFamily="2" charset="2"/>
              <a:buChar char="§"/>
            </a:pPr>
            <a:endParaRPr lang="de-DE" sz="1400" dirty="0"/>
          </a:p>
          <a:p>
            <a:pPr marL="628650" lvl="1" indent="-171450">
              <a:buFont typeface="Wingdings" panose="05000000000000000000" pitchFamily="2" charset="2"/>
              <a:buChar char="§"/>
            </a:pPr>
            <a:r>
              <a:rPr lang="de-DE" sz="1400" dirty="0"/>
              <a:t>1.039,65 € </a:t>
            </a:r>
          </a:p>
        </p:txBody>
      </p:sp>
      <p:sp>
        <p:nvSpPr>
          <p:cNvPr id="13" name="Textfeld 12">
            <a:extLst>
              <a:ext uri="{FF2B5EF4-FFF2-40B4-BE49-F238E27FC236}">
                <a16:creationId xmlns:a16="http://schemas.microsoft.com/office/drawing/2014/main" id="{3EC6841D-B2B6-411C-918F-B6AD2BDB9624}"/>
              </a:ext>
            </a:extLst>
          </p:cNvPr>
          <p:cNvSpPr txBox="1"/>
          <p:nvPr/>
        </p:nvSpPr>
        <p:spPr>
          <a:xfrm>
            <a:off x="5931037" y="4726612"/>
            <a:ext cx="2160240" cy="1625543"/>
          </a:xfrm>
          <a:prstGeom prst="rect">
            <a:avLst/>
          </a:prstGeom>
          <a:noFill/>
          <a:ln w="6350">
            <a:solidFill>
              <a:srgbClr val="1D2D4B"/>
            </a:solidFill>
          </a:ln>
        </p:spPr>
        <p:txBody>
          <a:bodyPr wrap="square" rtlCol="0">
            <a:noAutofit/>
          </a:bodyPr>
          <a:lstStyle/>
          <a:p>
            <a:endParaRPr lang="de-DE" sz="1000" dirty="0"/>
          </a:p>
          <a:p>
            <a:endParaRPr lang="de-DE" sz="1000" dirty="0"/>
          </a:p>
          <a:p>
            <a:pPr marL="171450" indent="-171450">
              <a:buFont typeface="Wingdings" panose="05000000000000000000" pitchFamily="2" charset="2"/>
              <a:buChar char="§"/>
            </a:pPr>
            <a:r>
              <a:rPr lang="de-DE" sz="1050" dirty="0"/>
              <a:t>Berechnung über Smart Consult</a:t>
            </a:r>
          </a:p>
          <a:p>
            <a:pPr marL="171450" indent="-171450">
              <a:buFont typeface="Wingdings" panose="05000000000000000000" pitchFamily="2" charset="2"/>
              <a:buChar char="§"/>
            </a:pPr>
            <a:endParaRPr lang="de-DE" sz="1050" dirty="0"/>
          </a:p>
          <a:p>
            <a:pPr marL="171450" indent="-171450">
              <a:buFont typeface="Wingdings" panose="05000000000000000000" pitchFamily="2" charset="2"/>
              <a:buChar char="§"/>
            </a:pPr>
            <a:r>
              <a:rPr lang="de-DE" sz="1050" dirty="0"/>
              <a:t>Onlinerechner übers BeraterPortal</a:t>
            </a:r>
          </a:p>
        </p:txBody>
      </p:sp>
      <p:sp>
        <p:nvSpPr>
          <p:cNvPr id="14" name="Textfeld 13">
            <a:extLst>
              <a:ext uri="{FF2B5EF4-FFF2-40B4-BE49-F238E27FC236}">
                <a16:creationId xmlns:a16="http://schemas.microsoft.com/office/drawing/2014/main" id="{F23007DD-9799-4DB3-81DD-BEAB1B56CBA4}"/>
              </a:ext>
            </a:extLst>
          </p:cNvPr>
          <p:cNvSpPr txBox="1"/>
          <p:nvPr/>
        </p:nvSpPr>
        <p:spPr>
          <a:xfrm>
            <a:off x="3458159" y="4726612"/>
            <a:ext cx="2160240" cy="1625544"/>
          </a:xfrm>
          <a:prstGeom prst="rect">
            <a:avLst/>
          </a:prstGeom>
          <a:noFill/>
          <a:ln w="6350">
            <a:solidFill>
              <a:srgbClr val="1D2D4B"/>
            </a:solidFill>
          </a:ln>
        </p:spPr>
        <p:txBody>
          <a:bodyPr wrap="square" rtlCol="0">
            <a:noAutofit/>
          </a:bodyPr>
          <a:lstStyle/>
          <a:p>
            <a:endParaRPr lang="de-DE" sz="1000" dirty="0"/>
          </a:p>
          <a:p>
            <a:endParaRPr lang="de-DE" sz="1000" dirty="0"/>
          </a:p>
          <a:p>
            <a:pPr marL="171450" indent="-171450">
              <a:buFont typeface="Wingdings" panose="05000000000000000000" pitchFamily="2" charset="2"/>
              <a:buChar char="§"/>
            </a:pPr>
            <a:r>
              <a:rPr lang="de-DE" sz="1100" dirty="0"/>
              <a:t>Smart </a:t>
            </a:r>
            <a:r>
              <a:rPr lang="de-DE" sz="1100" dirty="0" err="1"/>
              <a:t>Consult</a:t>
            </a:r>
            <a:endParaRPr lang="de-DE" sz="1100" dirty="0"/>
          </a:p>
          <a:p>
            <a:pPr marL="171450" indent="-171450">
              <a:buFont typeface="Wingdings" panose="05000000000000000000" pitchFamily="2" charset="2"/>
              <a:buChar char="§"/>
            </a:pPr>
            <a:endParaRPr lang="de-DE" sz="1100" dirty="0"/>
          </a:p>
          <a:p>
            <a:pPr marL="171450" indent="-171450">
              <a:buFont typeface="Wingdings" panose="05000000000000000000" pitchFamily="2" charset="2"/>
              <a:buChar char="§"/>
            </a:pPr>
            <a:r>
              <a:rPr lang="de-DE" sz="1100" dirty="0"/>
              <a:t>alt. Excel-Rechner</a:t>
            </a:r>
            <a:br>
              <a:rPr lang="de-DE" sz="1100" dirty="0"/>
            </a:br>
            <a:r>
              <a:rPr lang="de-DE" sz="1100" dirty="0"/>
              <a:t>(</a:t>
            </a:r>
            <a:r>
              <a:rPr lang="de-DE" sz="1100" dirty="0" err="1"/>
              <a:t>BeraterPortal</a:t>
            </a:r>
            <a:r>
              <a:rPr lang="de-DE" sz="1100" dirty="0"/>
              <a:t>)</a:t>
            </a:r>
          </a:p>
        </p:txBody>
      </p:sp>
      <p:pic>
        <p:nvPicPr>
          <p:cNvPr id="23" name="Bild 1" descr="http://www.afm-berater.de/fileadmin/_migrated/pics/Guetesiegel_04.png">
            <a:extLst>
              <a:ext uri="{FF2B5EF4-FFF2-40B4-BE49-F238E27FC236}">
                <a16:creationId xmlns:a16="http://schemas.microsoft.com/office/drawing/2014/main" id="{EEF33A85-6FAE-4189-A323-5690A1B6A6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2633" y="1598612"/>
            <a:ext cx="40957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Bild 1" descr="http://www.afm-berater.de/fileadmin/_migrated/pics/Guetesiegel_04.png">
            <a:extLst>
              <a:ext uri="{FF2B5EF4-FFF2-40B4-BE49-F238E27FC236}">
                <a16:creationId xmlns:a16="http://schemas.microsoft.com/office/drawing/2014/main" id="{3E14E4AC-8A66-43CB-834C-4C1898691C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1737" y="1598612"/>
            <a:ext cx="40957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feld 24">
            <a:extLst>
              <a:ext uri="{FF2B5EF4-FFF2-40B4-BE49-F238E27FC236}">
                <a16:creationId xmlns:a16="http://schemas.microsoft.com/office/drawing/2014/main" id="{9CC08666-7EF8-46CC-8CFC-F3BF08639FC4}"/>
              </a:ext>
            </a:extLst>
          </p:cNvPr>
          <p:cNvSpPr txBox="1"/>
          <p:nvPr/>
        </p:nvSpPr>
        <p:spPr>
          <a:xfrm>
            <a:off x="364220" y="2296583"/>
            <a:ext cx="2781301" cy="3312369"/>
          </a:xfrm>
          <a:prstGeom prst="rect">
            <a:avLst/>
          </a:prstGeom>
          <a:noFill/>
        </p:spPr>
        <p:txBody>
          <a:bodyPr wrap="square" rtlCol="0">
            <a:noAutofit/>
          </a:bodyPr>
          <a:lstStyle/>
          <a:p>
            <a:r>
              <a:rPr lang="de-DE" sz="1400" b="1" dirty="0"/>
              <a:t>Ausgangsdaten:</a:t>
            </a:r>
          </a:p>
          <a:p>
            <a:endParaRPr lang="de-DE" sz="1400" b="1" dirty="0"/>
          </a:p>
          <a:p>
            <a:pPr marL="285750" indent="-285750">
              <a:buFont typeface="Wingdings" panose="05000000000000000000" pitchFamily="2" charset="2"/>
              <a:buChar char="§"/>
            </a:pPr>
            <a:r>
              <a:rPr lang="de-DE" sz="1400" dirty="0"/>
              <a:t>Einfamilienhaus (selbstbewohnt)</a:t>
            </a:r>
          </a:p>
          <a:p>
            <a:pPr marL="285750" indent="-285750">
              <a:buFont typeface="Wingdings" panose="05000000000000000000" pitchFamily="2" charset="2"/>
              <a:buChar char="§"/>
            </a:pPr>
            <a:r>
              <a:rPr lang="de-DE" sz="1400" dirty="0"/>
              <a:t>PLZ 20355</a:t>
            </a:r>
          </a:p>
          <a:p>
            <a:pPr marL="285750" indent="-285750">
              <a:buFont typeface="Wingdings" panose="05000000000000000000" pitchFamily="2" charset="2"/>
              <a:buChar char="§"/>
            </a:pPr>
            <a:r>
              <a:rPr lang="de-DE" sz="1400" dirty="0"/>
              <a:t>BAK I</a:t>
            </a:r>
          </a:p>
          <a:p>
            <a:pPr marL="285750" indent="-285750">
              <a:buFont typeface="Wingdings" panose="05000000000000000000" pitchFamily="2" charset="2"/>
              <a:buChar char="§"/>
            </a:pPr>
            <a:r>
              <a:rPr lang="de-DE" sz="1400" dirty="0"/>
              <a:t>Baujahr 2000</a:t>
            </a:r>
          </a:p>
          <a:p>
            <a:pPr marL="285750" indent="-285750">
              <a:buFont typeface="Wingdings" panose="05000000000000000000" pitchFamily="2" charset="2"/>
              <a:buChar char="§"/>
            </a:pPr>
            <a:r>
              <a:rPr lang="de-DE" sz="1400" dirty="0"/>
              <a:t>Wohnfläche 140qm</a:t>
            </a:r>
          </a:p>
          <a:p>
            <a:pPr marL="285750" indent="-285750">
              <a:buFont typeface="Wingdings" panose="05000000000000000000" pitchFamily="2" charset="2"/>
              <a:buChar char="§"/>
            </a:pPr>
            <a:r>
              <a:rPr lang="de-DE" sz="1400" dirty="0"/>
              <a:t>Kellergrundfläche 80</a:t>
            </a:r>
          </a:p>
          <a:p>
            <a:pPr marL="285750" indent="-285750">
              <a:buFont typeface="Wingdings" panose="05000000000000000000" pitchFamily="2" charset="2"/>
              <a:buChar char="§"/>
            </a:pPr>
            <a:r>
              <a:rPr lang="de-DE" sz="1400" dirty="0"/>
              <a:t>Grunddeckung</a:t>
            </a:r>
          </a:p>
          <a:p>
            <a:pPr marL="285750" indent="-285750">
              <a:buFont typeface="Wingdings" panose="05000000000000000000" pitchFamily="2" charset="2"/>
              <a:buChar char="§"/>
            </a:pPr>
            <a:r>
              <a:rPr lang="de-DE" sz="1400" dirty="0"/>
              <a:t>Keine Vorschäden</a:t>
            </a:r>
          </a:p>
        </p:txBody>
      </p:sp>
      <p:pic>
        <p:nvPicPr>
          <p:cNvPr id="27" name="Grafik 26">
            <a:extLst>
              <a:ext uri="{FF2B5EF4-FFF2-40B4-BE49-F238E27FC236}">
                <a16:creationId xmlns:a16="http://schemas.microsoft.com/office/drawing/2014/main" id="{31760BB6-783B-4E96-82DC-4393B19196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11773" y="4511391"/>
            <a:ext cx="419100" cy="419100"/>
          </a:xfrm>
          <a:prstGeom prst="rect">
            <a:avLst/>
          </a:prstGeom>
        </p:spPr>
      </p:pic>
      <p:pic>
        <p:nvPicPr>
          <p:cNvPr id="28" name="Grafik 27">
            <a:extLst>
              <a:ext uri="{FF2B5EF4-FFF2-40B4-BE49-F238E27FC236}">
                <a16:creationId xmlns:a16="http://schemas.microsoft.com/office/drawing/2014/main" id="{49567A07-109D-4AED-B1A7-260F1CF341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57870" y="4511391"/>
            <a:ext cx="419100" cy="419100"/>
          </a:xfrm>
          <a:prstGeom prst="rect">
            <a:avLst/>
          </a:prstGeom>
        </p:spPr>
      </p:pic>
    </p:spTree>
    <p:extLst>
      <p:ext uri="{BB962C8B-B14F-4D97-AF65-F5344CB8AC3E}">
        <p14:creationId xmlns:p14="http://schemas.microsoft.com/office/powerpoint/2010/main" val="7211168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a:t>
            </a:fld>
            <a:endParaRPr lang="de-DE" dirty="0"/>
          </a:p>
        </p:txBody>
      </p:sp>
      <p:sp>
        <p:nvSpPr>
          <p:cNvPr id="5" name="Titel 4"/>
          <p:cNvSpPr>
            <a:spLocks noGrp="1"/>
          </p:cNvSpPr>
          <p:nvPr>
            <p:ph type="title"/>
          </p:nvPr>
        </p:nvSpPr>
        <p:spPr/>
        <p:txBody>
          <a:bodyPr/>
          <a:lstStyle/>
          <a:p>
            <a:r>
              <a:rPr lang="de-DE" dirty="0"/>
              <a:t>afm Empfehlungen | Einfamilienhäuser</a:t>
            </a:r>
          </a:p>
        </p:txBody>
      </p:sp>
      <p:sp>
        <p:nvSpPr>
          <p:cNvPr id="7" name="Textplatzhalter 2">
            <a:extLst>
              <a:ext uri="{FF2B5EF4-FFF2-40B4-BE49-F238E27FC236}">
                <a16:creationId xmlns:a16="http://schemas.microsoft.com/office/drawing/2014/main" id="{F6A966D9-B820-4703-8C88-74AA9B162966}"/>
              </a:ext>
            </a:extLst>
          </p:cNvPr>
          <p:cNvSpPr>
            <a:spLocks noGrp="1"/>
          </p:cNvSpPr>
          <p:nvPr>
            <p:ph type="body" sz="quarter" idx="10"/>
          </p:nvPr>
        </p:nvSpPr>
        <p:spPr>
          <a:xfrm>
            <a:off x="364584" y="1755536"/>
            <a:ext cx="11347991" cy="395680"/>
          </a:xfrm>
        </p:spPr>
        <p:txBody>
          <a:bodyPr/>
          <a:lstStyle/>
          <a:p>
            <a:r>
              <a:rPr lang="de-DE" dirty="0"/>
              <a:t>Interlloyd Wohngebäude 2025</a:t>
            </a:r>
          </a:p>
        </p:txBody>
      </p:sp>
      <p:sp>
        <p:nvSpPr>
          <p:cNvPr id="21" name="Textfeld 20">
            <a:extLst>
              <a:ext uri="{FF2B5EF4-FFF2-40B4-BE49-F238E27FC236}">
                <a16:creationId xmlns:a16="http://schemas.microsoft.com/office/drawing/2014/main" id="{12A04F1B-E548-4646-A04F-D7524C7D0D08}"/>
              </a:ext>
            </a:extLst>
          </p:cNvPr>
          <p:cNvSpPr txBox="1"/>
          <p:nvPr/>
        </p:nvSpPr>
        <p:spPr>
          <a:xfrm>
            <a:off x="364221" y="2333053"/>
            <a:ext cx="7894256" cy="4264597"/>
          </a:xfrm>
          <a:prstGeom prst="rect">
            <a:avLst/>
          </a:prstGeom>
          <a:noFill/>
        </p:spPr>
        <p:txBody>
          <a:bodyPr wrap="square" rtlCol="0">
            <a:noAutofit/>
          </a:bodyPr>
          <a:lstStyle/>
          <a:p>
            <a:pPr marL="285750" indent="-285750">
              <a:buFont typeface="Wingdings" panose="05000000000000000000" pitchFamily="2" charset="2"/>
              <a:buChar char="§"/>
            </a:pPr>
            <a:r>
              <a:rPr lang="de-DE" sz="1400" dirty="0">
                <a:solidFill>
                  <a:srgbClr val="1D2D4B"/>
                </a:solidFill>
              </a:rPr>
              <a:t>Neue Selbstbehaltsmodelle </a:t>
            </a:r>
          </a:p>
          <a:p>
            <a:pPr marL="742950" lvl="1" indent="-285750">
              <a:buFont typeface="Wingdings" panose="05000000000000000000" pitchFamily="2" charset="2"/>
              <a:buChar char="§"/>
            </a:pPr>
            <a:r>
              <a:rPr lang="de-DE" sz="1400" dirty="0">
                <a:solidFill>
                  <a:srgbClr val="1D2D4B"/>
                </a:solidFill>
              </a:rPr>
              <a:t>Wegfall generelles SF-System (Zuschlag 25%) </a:t>
            </a:r>
          </a:p>
          <a:p>
            <a:pPr marL="742950" lvl="1" indent="-285750">
              <a:buFont typeface="Wingdings" panose="05000000000000000000" pitchFamily="2" charset="2"/>
              <a:buChar char="§"/>
            </a:pPr>
            <a:r>
              <a:rPr lang="de-DE" sz="1400" dirty="0">
                <a:solidFill>
                  <a:srgbClr val="1D2D4B"/>
                </a:solidFill>
              </a:rPr>
              <a:t>Wahl zwischen 0 €, 500 €, 1.000 € oder SF-System</a:t>
            </a:r>
          </a:p>
          <a:p>
            <a:pPr marL="285750" indent="-285750">
              <a:buFont typeface="Wingdings" panose="05000000000000000000" pitchFamily="2" charset="2"/>
              <a:buChar char="§"/>
            </a:pPr>
            <a:endParaRPr lang="de-DE" sz="1400" dirty="0">
              <a:solidFill>
                <a:srgbClr val="1D2D4B"/>
              </a:solidFill>
            </a:endParaRPr>
          </a:p>
          <a:p>
            <a:pPr marL="285750" indent="-285750">
              <a:buFont typeface="Wingdings" panose="05000000000000000000" pitchFamily="2" charset="2"/>
              <a:buChar char="§"/>
            </a:pPr>
            <a:r>
              <a:rPr lang="de-DE" sz="1400" dirty="0">
                <a:solidFill>
                  <a:srgbClr val="1D2D4B"/>
                </a:solidFill>
              </a:rPr>
              <a:t>Vorteile Teilsanierung / Modernisierung</a:t>
            </a:r>
          </a:p>
          <a:p>
            <a:pPr marL="742950" lvl="1" indent="-285750">
              <a:buFont typeface="Wingdings" panose="05000000000000000000" pitchFamily="2" charset="2"/>
              <a:buChar char="§"/>
            </a:pPr>
            <a:r>
              <a:rPr lang="de-DE" sz="1400" i="1" dirty="0">
                <a:solidFill>
                  <a:srgbClr val="1D2D4B"/>
                </a:solidFill>
              </a:rPr>
              <a:t>Erneuerung der Fugen</a:t>
            </a:r>
          </a:p>
          <a:p>
            <a:pPr marL="742950" lvl="1" indent="-285750">
              <a:buFont typeface="Wingdings" panose="05000000000000000000" pitchFamily="2" charset="2"/>
              <a:buChar char="§"/>
            </a:pPr>
            <a:r>
              <a:rPr lang="de-DE" sz="1400" i="1" dirty="0">
                <a:solidFill>
                  <a:srgbClr val="1D2D4B"/>
                </a:solidFill>
              </a:rPr>
              <a:t>Erneuerung der Heizung</a:t>
            </a:r>
          </a:p>
          <a:p>
            <a:pPr marL="285750" indent="-285750">
              <a:buFont typeface="Wingdings" panose="05000000000000000000" pitchFamily="2" charset="2"/>
              <a:buChar char="§"/>
            </a:pPr>
            <a:endParaRPr lang="de-DE" sz="1400" dirty="0">
              <a:solidFill>
                <a:srgbClr val="1D2D4B"/>
              </a:solidFill>
            </a:endParaRPr>
          </a:p>
          <a:p>
            <a:pPr marL="285750" indent="-285750">
              <a:buFont typeface="Wingdings" panose="05000000000000000000" pitchFamily="2" charset="2"/>
              <a:buChar char="§"/>
            </a:pPr>
            <a:r>
              <a:rPr lang="de-DE" sz="1400" dirty="0">
                <a:solidFill>
                  <a:srgbClr val="1D2D4B"/>
                </a:solidFill>
              </a:rPr>
              <a:t>Nachlässe</a:t>
            </a:r>
          </a:p>
          <a:p>
            <a:pPr marL="742950" lvl="1" indent="-285750">
              <a:buFont typeface="Wingdings" panose="05000000000000000000" pitchFamily="2" charset="2"/>
              <a:buChar char="§"/>
            </a:pPr>
            <a:r>
              <a:rPr lang="de-DE" sz="1400" dirty="0">
                <a:solidFill>
                  <a:srgbClr val="1D2D4B"/>
                </a:solidFill>
              </a:rPr>
              <a:t>Selbstgenutzte Immobilie</a:t>
            </a:r>
          </a:p>
          <a:p>
            <a:pPr marL="742950" lvl="1" indent="-285750">
              <a:buFont typeface="Wingdings" panose="05000000000000000000" pitchFamily="2" charset="2"/>
              <a:buChar char="§"/>
            </a:pPr>
            <a:r>
              <a:rPr lang="de-DE" sz="1400" dirty="0">
                <a:solidFill>
                  <a:srgbClr val="1D2D4B"/>
                </a:solidFill>
              </a:rPr>
              <a:t>Hausrat-Kombi-Nachlass</a:t>
            </a:r>
          </a:p>
          <a:p>
            <a:pPr marL="742950" lvl="1" indent="-285750">
              <a:buFont typeface="Wingdings" panose="05000000000000000000" pitchFamily="2" charset="2"/>
              <a:buChar char="§"/>
            </a:pPr>
            <a:r>
              <a:rPr lang="de-DE" sz="1400" i="1" dirty="0">
                <a:solidFill>
                  <a:srgbClr val="1D2D4B"/>
                </a:solidFill>
              </a:rPr>
              <a:t>Energieeffizienzklasse B oder besser</a:t>
            </a:r>
          </a:p>
          <a:p>
            <a:pPr marL="742950" lvl="1" indent="-285750">
              <a:buFont typeface="Wingdings" panose="05000000000000000000" pitchFamily="2" charset="2"/>
              <a:buChar char="§"/>
            </a:pPr>
            <a:endParaRPr lang="de-DE" sz="1400" i="1" dirty="0">
              <a:solidFill>
                <a:srgbClr val="1D2D4B"/>
              </a:solidFill>
            </a:endParaRPr>
          </a:p>
          <a:p>
            <a:pPr marL="285750" lvl="1" indent="-285750">
              <a:buFont typeface="Wingdings" panose="05000000000000000000" pitchFamily="2" charset="2"/>
              <a:buChar char="§"/>
            </a:pPr>
            <a:r>
              <a:rPr lang="de-DE" sz="1400" dirty="0">
                <a:solidFill>
                  <a:srgbClr val="1D2D4B"/>
                </a:solidFill>
              </a:rPr>
              <a:t>Starkregen Plus</a:t>
            </a:r>
          </a:p>
          <a:p>
            <a:pPr marL="742950" lvl="2" indent="-285750">
              <a:buFont typeface="Wingdings" panose="05000000000000000000" pitchFamily="2" charset="2"/>
              <a:buChar char="§"/>
            </a:pPr>
            <a:r>
              <a:rPr lang="de-DE" sz="1400" dirty="0">
                <a:solidFill>
                  <a:srgbClr val="1D2D4B"/>
                </a:solidFill>
              </a:rPr>
              <a:t>ersetzt Gebäudeschäden durch Starkregen, bei denen das Grundstück nicht vollständig überschwemmt wurde, oder der Balkon / die Dachterrasse überflutet wurde</a:t>
            </a:r>
          </a:p>
          <a:p>
            <a:pPr marL="742950" lvl="2" indent="-285750">
              <a:buFont typeface="Wingdings" panose="05000000000000000000" pitchFamily="2" charset="2"/>
              <a:buChar char="§"/>
            </a:pPr>
            <a:endParaRPr lang="de-DE" sz="1400" dirty="0">
              <a:solidFill>
                <a:srgbClr val="1D2D4B"/>
              </a:solidFill>
            </a:endParaRPr>
          </a:p>
          <a:p>
            <a:pPr marL="285750" lvl="2" indent="-285750">
              <a:buFont typeface="Wingdings" panose="05000000000000000000" pitchFamily="2" charset="2"/>
              <a:buChar char="§"/>
            </a:pPr>
            <a:r>
              <a:rPr lang="de-DE" sz="1400" b="1" dirty="0">
                <a:solidFill>
                  <a:srgbClr val="1D2D4B"/>
                </a:solidFill>
              </a:rPr>
              <a:t>Schließung des afm Eurosecure 2008	</a:t>
            </a:r>
          </a:p>
        </p:txBody>
      </p:sp>
      <p:sp>
        <p:nvSpPr>
          <p:cNvPr id="3" name="Textfeld 2">
            <a:extLst>
              <a:ext uri="{FF2B5EF4-FFF2-40B4-BE49-F238E27FC236}">
                <a16:creationId xmlns:a16="http://schemas.microsoft.com/office/drawing/2014/main" id="{890DE417-FA56-42FD-97F1-7CA0AA72A264}"/>
              </a:ext>
            </a:extLst>
          </p:cNvPr>
          <p:cNvSpPr txBox="1"/>
          <p:nvPr/>
        </p:nvSpPr>
        <p:spPr>
          <a:xfrm rot="996987">
            <a:off x="7382577" y="2483318"/>
            <a:ext cx="3147461" cy="1200329"/>
          </a:xfrm>
          <a:prstGeom prst="rect">
            <a:avLst/>
          </a:prstGeom>
          <a:noFill/>
        </p:spPr>
        <p:txBody>
          <a:bodyPr wrap="square" rtlCol="0">
            <a:spAutoFit/>
          </a:bodyPr>
          <a:lstStyle/>
          <a:p>
            <a:pPr algn="ctr"/>
            <a:r>
              <a:rPr lang="de-DE" sz="1800" dirty="0"/>
              <a:t>Überarbeitung der gesamten afm Interlloyd Produktwelt | Vereinfachung, weniger Sonderregelungen</a:t>
            </a:r>
          </a:p>
        </p:txBody>
      </p:sp>
      <p:pic>
        <p:nvPicPr>
          <p:cNvPr id="8" name="Picture 4" descr="Bildergebnis fÃ¼r logo interlloyd">
            <a:extLst>
              <a:ext uri="{FF2B5EF4-FFF2-40B4-BE49-F238E27FC236}">
                <a16:creationId xmlns:a16="http://schemas.microsoft.com/office/drawing/2014/main" id="{A12762B6-0BBE-4242-B36D-5F04B2E053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0825" y="1770749"/>
            <a:ext cx="1184977" cy="59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82615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a:t>
            </a:fld>
            <a:endParaRPr lang="de-DE"/>
          </a:p>
        </p:txBody>
      </p:sp>
      <p:sp>
        <p:nvSpPr>
          <p:cNvPr id="4" name="Titel 3"/>
          <p:cNvSpPr>
            <a:spLocks noGrp="1"/>
          </p:cNvSpPr>
          <p:nvPr>
            <p:ph type="title"/>
          </p:nvPr>
        </p:nvSpPr>
        <p:spPr/>
        <p:txBody>
          <a:bodyPr/>
          <a:lstStyle/>
          <a:p>
            <a:r>
              <a:rPr lang="de-DE" dirty="0"/>
              <a:t>Bausteine in der Gebäudeversicherung</a:t>
            </a:r>
          </a:p>
        </p:txBody>
      </p:sp>
      <p:sp>
        <p:nvSpPr>
          <p:cNvPr id="5" name="Textplatzhalter 2"/>
          <p:cNvSpPr>
            <a:spLocks noGrp="1"/>
          </p:cNvSpPr>
          <p:nvPr>
            <p:ph type="body" sz="half" idx="2"/>
          </p:nvPr>
        </p:nvSpPr>
        <p:spPr>
          <a:xfrm>
            <a:off x="364220" y="2335876"/>
            <a:ext cx="2981323" cy="4261774"/>
          </a:xfrm>
        </p:spPr>
        <p:txBody>
          <a:bodyPr/>
          <a:lstStyle/>
          <a:p>
            <a:pPr algn="l"/>
            <a:r>
              <a:rPr lang="de-DE" sz="1600" b="1" i="0" dirty="0">
                <a:solidFill>
                  <a:srgbClr val="006D2F"/>
                </a:solidFill>
                <a:effectLst/>
                <a:latin typeface="Arial" panose="020B0604020202020204" pitchFamily="34" charset="0"/>
              </a:rPr>
              <a:t>„Starkregen Plus</a:t>
            </a:r>
          </a:p>
          <a:p>
            <a:pPr algn="l"/>
            <a:r>
              <a:rPr lang="de-DE" sz="1600" b="0" i="0" dirty="0">
                <a:solidFill>
                  <a:srgbClr val="000000"/>
                </a:solidFill>
                <a:effectLst/>
                <a:latin typeface="Arial" panose="020B0604020202020204" pitchFamily="34" charset="0"/>
              </a:rPr>
              <a:t>Die neue Ergänzung zur Elementardeckung. Jetzt auch bei starken Niederschlägen. Besonders bei Schäden, die durch eindringendes Niederschlagswasser oder durch eine Teilüberflutung von Balkonen und Dachterrassen entstehen.“</a:t>
            </a:r>
          </a:p>
          <a:p>
            <a:pPr algn="l"/>
            <a:endParaRPr lang="de-DE" sz="1600" dirty="0">
              <a:solidFill>
                <a:srgbClr val="000000"/>
              </a:solidFill>
            </a:endParaRPr>
          </a:p>
          <a:p>
            <a:pPr marL="171450" indent="-171450" algn="l">
              <a:buFont typeface="Wingdings" panose="05000000000000000000" pitchFamily="2" charset="2"/>
              <a:buChar char="§"/>
            </a:pPr>
            <a:r>
              <a:rPr lang="de-DE" sz="1200" b="0" i="0" dirty="0">
                <a:solidFill>
                  <a:srgbClr val="000000"/>
                </a:solidFill>
                <a:effectLst/>
                <a:latin typeface="Arial" panose="020B0604020202020204" pitchFamily="34" charset="0"/>
              </a:rPr>
              <a:t>Sonderkündigungsrecht für den Baustein (3 Monate in Textform)</a:t>
            </a:r>
          </a:p>
          <a:p>
            <a:pPr marL="171450" indent="-171450" algn="l">
              <a:buFont typeface="Wingdings" panose="05000000000000000000" pitchFamily="2" charset="2"/>
              <a:buChar char="§"/>
            </a:pPr>
            <a:r>
              <a:rPr lang="de-DE" sz="1200" dirty="0">
                <a:solidFill>
                  <a:srgbClr val="000000"/>
                </a:solidFill>
              </a:rPr>
              <a:t>Höchstentschädigung 1 Mio. € / Jahr</a:t>
            </a:r>
            <a:endParaRPr lang="de-DE" sz="1200" b="0" i="0" dirty="0">
              <a:solidFill>
                <a:srgbClr val="000000"/>
              </a:solidFill>
              <a:effectLst/>
              <a:latin typeface="Arial" panose="020B0604020202020204" pitchFamily="34" charset="0"/>
            </a:endParaRPr>
          </a:p>
          <a:p>
            <a:pPr algn="l"/>
            <a:endParaRPr lang="de-DE" sz="1200" dirty="0">
              <a:solidFill>
                <a:srgbClr val="000000"/>
              </a:solidFill>
            </a:endParaRPr>
          </a:p>
          <a:p>
            <a:pPr algn="l"/>
            <a:endParaRPr lang="de-DE" sz="1200" b="0" i="0" dirty="0">
              <a:solidFill>
                <a:srgbClr val="000000"/>
              </a:solidFill>
              <a:effectLst/>
              <a:latin typeface="Arial" panose="020B0604020202020204" pitchFamily="34" charset="0"/>
            </a:endParaRP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spcBef>
                <a:spcPct val="0"/>
              </a:spcBef>
              <a:defRPr/>
            </a:pPr>
            <a:r>
              <a:rPr lang="de-DE" dirty="0"/>
              <a:t>Starkregen als Ergänzung zur Elementarversicherung</a:t>
            </a:r>
            <a:endParaRPr lang="de-DE" altLang="de-DE" sz="2000" dirty="0"/>
          </a:p>
        </p:txBody>
      </p:sp>
      <p:pic>
        <p:nvPicPr>
          <p:cNvPr id="8" name="Picture 4" descr="Bildergebnis fÃ¼r logo interlloyd">
            <a:extLst>
              <a:ext uri="{FF2B5EF4-FFF2-40B4-BE49-F238E27FC236}">
                <a16:creationId xmlns:a16="http://schemas.microsoft.com/office/drawing/2014/main" id="{701D8C9F-5C18-4883-B517-602B533C7C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0825" y="1770749"/>
            <a:ext cx="1184977" cy="59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Grafik 8">
            <a:extLst>
              <a:ext uri="{FF2B5EF4-FFF2-40B4-BE49-F238E27FC236}">
                <a16:creationId xmlns:a16="http://schemas.microsoft.com/office/drawing/2014/main" id="{BDB11117-BDBD-49FF-B420-2FC8C77172FB}"/>
              </a:ext>
            </a:extLst>
          </p:cNvPr>
          <p:cNvPicPr>
            <a:picLocks noChangeAspect="1"/>
          </p:cNvPicPr>
          <p:nvPr/>
        </p:nvPicPr>
        <p:blipFill>
          <a:blip r:embed="rId3"/>
          <a:stretch>
            <a:fillRect/>
          </a:stretch>
        </p:blipFill>
        <p:spPr>
          <a:xfrm>
            <a:off x="3712928" y="2376800"/>
            <a:ext cx="7580035" cy="2858881"/>
          </a:xfrm>
          <a:prstGeom prst="rect">
            <a:avLst/>
          </a:prstGeom>
        </p:spPr>
      </p:pic>
    </p:spTree>
    <p:extLst>
      <p:ext uri="{BB962C8B-B14F-4D97-AF65-F5344CB8AC3E}">
        <p14:creationId xmlns:p14="http://schemas.microsoft.com/office/powerpoint/2010/main" val="30044699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a:t>
            </a:fld>
            <a:endParaRPr lang="de-DE"/>
          </a:p>
        </p:txBody>
      </p:sp>
      <p:sp>
        <p:nvSpPr>
          <p:cNvPr id="4" name="Titel 3"/>
          <p:cNvSpPr>
            <a:spLocks noGrp="1"/>
          </p:cNvSpPr>
          <p:nvPr>
            <p:ph type="title"/>
          </p:nvPr>
        </p:nvSpPr>
        <p:spPr/>
        <p:txBody>
          <a:bodyPr/>
          <a:lstStyle/>
          <a:p>
            <a:r>
              <a:rPr lang="de-DE" dirty="0"/>
              <a:t>Bausteine in der Gebäudeversicherung</a:t>
            </a:r>
          </a:p>
        </p:txBody>
      </p:sp>
      <p:sp>
        <p:nvSpPr>
          <p:cNvPr id="5" name="Textplatzhalter 2"/>
          <p:cNvSpPr>
            <a:spLocks noGrp="1"/>
          </p:cNvSpPr>
          <p:nvPr>
            <p:ph type="body" sz="half" idx="2"/>
          </p:nvPr>
        </p:nvSpPr>
        <p:spPr>
          <a:xfrm>
            <a:off x="364220" y="2335876"/>
            <a:ext cx="11348355" cy="4261774"/>
          </a:xfrm>
        </p:spPr>
        <p:txBody>
          <a:bodyPr/>
          <a:lstStyle/>
          <a:p>
            <a:pPr>
              <a:lnSpc>
                <a:spcPct val="100000"/>
              </a:lnSpc>
              <a:spcBef>
                <a:spcPts val="0"/>
              </a:spcBef>
            </a:pPr>
            <a:r>
              <a:rPr lang="de-DE" altLang="de-DE" sz="1400" dirty="0"/>
              <a:t>Was verbirgt sich genau Hinter dem Begriff Überschwemmung?  </a:t>
            </a:r>
          </a:p>
          <a:p>
            <a:pPr>
              <a:lnSpc>
                <a:spcPct val="100000"/>
              </a:lnSpc>
              <a:spcBef>
                <a:spcPts val="0"/>
              </a:spcBef>
            </a:pPr>
            <a:endParaRPr lang="de-DE" altLang="de-DE" sz="1400" dirty="0"/>
          </a:p>
          <a:p>
            <a:pPr>
              <a:lnSpc>
                <a:spcPct val="100000"/>
              </a:lnSpc>
              <a:spcBef>
                <a:spcPts val="0"/>
              </a:spcBef>
            </a:pPr>
            <a:r>
              <a:rPr lang="de-DE" altLang="de-DE" sz="1400" dirty="0"/>
              <a:t>Überschwemmung ist eine Überflutung des Grund und Boden,</a:t>
            </a:r>
          </a:p>
          <a:p>
            <a:pPr>
              <a:lnSpc>
                <a:spcPct val="100000"/>
              </a:lnSpc>
              <a:spcBef>
                <a:spcPts val="0"/>
              </a:spcBef>
            </a:pPr>
            <a:r>
              <a:rPr lang="de-DE" altLang="de-DE" sz="1400" dirty="0"/>
              <a:t>auf dem das Gebäude steht ………,  durch</a:t>
            </a:r>
          </a:p>
          <a:p>
            <a:pPr>
              <a:lnSpc>
                <a:spcPct val="100000"/>
              </a:lnSpc>
              <a:spcBef>
                <a:spcPts val="0"/>
              </a:spcBef>
            </a:pPr>
            <a:endParaRPr lang="de-DE" altLang="de-DE" sz="1400" dirty="0"/>
          </a:p>
          <a:p>
            <a:pPr marL="285750" indent="-285750">
              <a:lnSpc>
                <a:spcPct val="100000"/>
              </a:lnSpc>
              <a:spcBef>
                <a:spcPts val="0"/>
              </a:spcBef>
              <a:buFont typeface="Wingdings" panose="05000000000000000000" pitchFamily="2" charset="2"/>
              <a:buChar char="§"/>
            </a:pPr>
            <a:r>
              <a:rPr lang="de-DE" altLang="de-DE" sz="1400" dirty="0"/>
              <a:t>Ausuferung von oberirdischen (stehenden oder fließenden) Gewässern,</a:t>
            </a:r>
          </a:p>
          <a:p>
            <a:pPr marL="285750" indent="-285750">
              <a:lnSpc>
                <a:spcPct val="100000"/>
              </a:lnSpc>
              <a:spcBef>
                <a:spcPts val="0"/>
              </a:spcBef>
              <a:buFont typeface="Wingdings" panose="05000000000000000000" pitchFamily="2" charset="2"/>
              <a:buChar char="§"/>
            </a:pPr>
            <a:r>
              <a:rPr lang="de-DE" altLang="de-DE" sz="1400" dirty="0"/>
              <a:t>Witterungsniederschläge</a:t>
            </a:r>
          </a:p>
          <a:p>
            <a:pPr>
              <a:lnSpc>
                <a:spcPct val="100000"/>
              </a:lnSpc>
              <a:spcBef>
                <a:spcPts val="0"/>
              </a:spcBef>
            </a:pPr>
            <a:endParaRPr lang="de-DE" altLang="de-DE" sz="1400" dirty="0"/>
          </a:p>
          <a:p>
            <a:pPr>
              <a:lnSpc>
                <a:spcPct val="100000"/>
              </a:lnSpc>
              <a:spcBef>
                <a:spcPts val="0"/>
              </a:spcBef>
            </a:pPr>
            <a:r>
              <a:rPr lang="de-DE" altLang="de-DE" sz="1400" dirty="0"/>
              <a:t>Nicht versichert sind ohne Rücksicht auf mitwirkende Ursachen Schäden durch</a:t>
            </a:r>
          </a:p>
          <a:p>
            <a:pPr>
              <a:lnSpc>
                <a:spcPct val="100000"/>
              </a:lnSpc>
              <a:spcBef>
                <a:spcPts val="0"/>
              </a:spcBef>
            </a:pPr>
            <a:endParaRPr lang="de-DE" altLang="de-DE" sz="1400" dirty="0"/>
          </a:p>
          <a:p>
            <a:pPr marL="285750" indent="-285750">
              <a:lnSpc>
                <a:spcPct val="100000"/>
              </a:lnSpc>
              <a:spcBef>
                <a:spcPts val="0"/>
              </a:spcBef>
              <a:buFont typeface="Wingdings" panose="05000000000000000000" pitchFamily="2" charset="2"/>
              <a:buChar char="§"/>
            </a:pPr>
            <a:r>
              <a:rPr lang="de-DE" altLang="de-DE" sz="1400" dirty="0"/>
              <a:t>Sturmflut</a:t>
            </a:r>
          </a:p>
          <a:p>
            <a:pPr marL="285750" indent="-285750">
              <a:lnSpc>
                <a:spcPct val="100000"/>
              </a:lnSpc>
              <a:spcBef>
                <a:spcPts val="0"/>
              </a:spcBef>
              <a:buFont typeface="Wingdings" panose="05000000000000000000" pitchFamily="2" charset="2"/>
              <a:buChar char="§"/>
            </a:pPr>
            <a:r>
              <a:rPr lang="de-DE" altLang="de-DE" sz="1400" dirty="0"/>
              <a:t>Grundwasser</a:t>
            </a:r>
          </a:p>
          <a:p>
            <a:pPr>
              <a:lnSpc>
                <a:spcPct val="100000"/>
              </a:lnSpc>
              <a:spcBef>
                <a:spcPts val="0"/>
              </a:spcBef>
            </a:pPr>
            <a:endParaRPr lang="de-DE" altLang="de-DE" sz="1400" b="1" dirty="0"/>
          </a:p>
          <a:p>
            <a:pPr>
              <a:lnSpc>
                <a:spcPct val="100000"/>
              </a:lnSpc>
              <a:spcBef>
                <a:spcPts val="0"/>
              </a:spcBef>
            </a:pPr>
            <a:endParaRPr lang="de-DE" altLang="de-DE" sz="1400" b="1" dirty="0"/>
          </a:p>
          <a:p>
            <a:pPr>
              <a:lnSpc>
                <a:spcPct val="100000"/>
              </a:lnSpc>
              <a:spcBef>
                <a:spcPts val="0"/>
              </a:spcBef>
            </a:pPr>
            <a:r>
              <a:rPr lang="de-DE" altLang="de-DE" sz="1400" b="1" dirty="0"/>
              <a:t>Eine Ansammlung von Wasser beispielsweise auf Flachdächern </a:t>
            </a:r>
          </a:p>
          <a:p>
            <a:pPr>
              <a:lnSpc>
                <a:spcPct val="100000"/>
              </a:lnSpc>
              <a:spcBef>
                <a:spcPts val="0"/>
              </a:spcBef>
            </a:pPr>
            <a:r>
              <a:rPr lang="de-DE" altLang="de-DE" sz="1400" b="1" dirty="0"/>
              <a:t>oder Balkonen stellt keine Überflutung des Grund und Boden, ebenso </a:t>
            </a:r>
          </a:p>
          <a:p>
            <a:pPr>
              <a:lnSpc>
                <a:spcPct val="100000"/>
              </a:lnSpc>
              <a:spcBef>
                <a:spcPts val="0"/>
              </a:spcBef>
            </a:pPr>
            <a:r>
              <a:rPr lang="de-DE" altLang="de-DE" sz="1400" b="1" dirty="0"/>
              <a:t>das Ansammeln von Niederschlagswasser in Lichtschächten </a:t>
            </a:r>
          </a:p>
          <a:p>
            <a:pPr>
              <a:lnSpc>
                <a:spcPct val="100000"/>
              </a:lnSpc>
              <a:spcBef>
                <a:spcPts val="0"/>
              </a:spcBef>
            </a:pPr>
            <a:r>
              <a:rPr lang="de-DE" altLang="de-DE" sz="1400" b="1" dirty="0"/>
              <a:t>oder Niedergängen von Kellerzugängen </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spcBef>
                <a:spcPct val="0"/>
              </a:spcBef>
              <a:defRPr/>
            </a:pPr>
            <a:r>
              <a:rPr lang="de-DE" dirty="0"/>
              <a:t>Elementar</a:t>
            </a:r>
            <a:endParaRPr lang="de-DE" altLang="de-DE" sz="2000" dirty="0"/>
          </a:p>
        </p:txBody>
      </p:sp>
      <p:pic>
        <p:nvPicPr>
          <p:cNvPr id="6" name="Grafik 5"/>
          <p:cNvPicPr>
            <a:picLocks noChangeAspect="1"/>
          </p:cNvPicPr>
          <p:nvPr/>
        </p:nvPicPr>
        <p:blipFill>
          <a:blip r:embed="rId2"/>
          <a:stretch>
            <a:fillRect/>
          </a:stretch>
        </p:blipFill>
        <p:spPr>
          <a:xfrm>
            <a:off x="6965884" y="2303982"/>
            <a:ext cx="4656051" cy="3895409"/>
          </a:xfrm>
          <a:prstGeom prst="rect">
            <a:avLst/>
          </a:prstGeom>
        </p:spPr>
      </p:pic>
    </p:spTree>
    <p:extLst>
      <p:ext uri="{BB962C8B-B14F-4D97-AF65-F5344CB8AC3E}">
        <p14:creationId xmlns:p14="http://schemas.microsoft.com/office/powerpoint/2010/main" val="442019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a:t>
            </a:fld>
            <a:endParaRPr lang="de-DE"/>
          </a:p>
        </p:txBody>
      </p:sp>
      <p:sp>
        <p:nvSpPr>
          <p:cNvPr id="3" name="Textplatzhalter 2"/>
          <p:cNvSpPr>
            <a:spLocks noGrp="1"/>
          </p:cNvSpPr>
          <p:nvPr>
            <p:ph type="body" sz="half" idx="2"/>
          </p:nvPr>
        </p:nvSpPr>
        <p:spPr>
          <a:xfrm>
            <a:off x="369357" y="1801058"/>
            <a:ext cx="11343218" cy="3452586"/>
          </a:xfrm>
        </p:spPr>
        <p:txBody>
          <a:bodyPr/>
          <a:lstStyle/>
          <a:p>
            <a:pPr marL="342900" indent="-342900">
              <a:buFont typeface="Wingdings" panose="05000000000000000000" pitchFamily="2" charset="2"/>
              <a:buChar char="§"/>
            </a:pPr>
            <a:r>
              <a:rPr lang="de-DE" dirty="0"/>
              <a:t>afm Rahmenverträge Privatversicherungen</a:t>
            </a:r>
          </a:p>
          <a:p>
            <a:pPr marL="342900" indent="-342900">
              <a:buFont typeface="Wingdings" panose="05000000000000000000" pitchFamily="2" charset="2"/>
              <a:buChar char="§"/>
            </a:pPr>
            <a:r>
              <a:rPr lang="de-DE" dirty="0"/>
              <a:t>Rechentools und Hilfsmittel in der Anwendung</a:t>
            </a:r>
          </a:p>
          <a:p>
            <a:r>
              <a:rPr lang="de-DE" dirty="0"/>
              <a:t> </a:t>
            </a:r>
          </a:p>
        </p:txBody>
      </p:sp>
      <p:sp>
        <p:nvSpPr>
          <p:cNvPr id="4" name="Titel 3"/>
          <p:cNvSpPr>
            <a:spLocks noGrp="1"/>
          </p:cNvSpPr>
          <p:nvPr>
            <p:ph type="title"/>
          </p:nvPr>
        </p:nvSpPr>
        <p:spPr/>
        <p:txBody>
          <a:bodyPr/>
          <a:lstStyle/>
          <a:p>
            <a:r>
              <a:rPr lang="de-DE" dirty="0"/>
              <a:t>Agenda</a:t>
            </a:r>
          </a:p>
        </p:txBody>
      </p:sp>
    </p:spTree>
    <p:extLst>
      <p:ext uri="{BB962C8B-B14F-4D97-AF65-F5344CB8AC3E}">
        <p14:creationId xmlns:p14="http://schemas.microsoft.com/office/powerpoint/2010/main" val="5189348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20</a:t>
            </a:fld>
            <a:endParaRPr lang="de-DE"/>
          </a:p>
        </p:txBody>
      </p:sp>
      <p:sp>
        <p:nvSpPr>
          <p:cNvPr id="4" name="Titel 3"/>
          <p:cNvSpPr>
            <a:spLocks noGrp="1"/>
          </p:cNvSpPr>
          <p:nvPr>
            <p:ph type="title"/>
          </p:nvPr>
        </p:nvSpPr>
        <p:spPr/>
        <p:txBody>
          <a:bodyPr/>
          <a:lstStyle/>
          <a:p>
            <a:r>
              <a:rPr lang="de-DE" dirty="0"/>
              <a:t>Rahmenverträge</a:t>
            </a:r>
          </a:p>
        </p:txBody>
      </p:sp>
      <p:sp>
        <p:nvSpPr>
          <p:cNvPr id="5" name="Textplatzhalter 2"/>
          <p:cNvSpPr>
            <a:spLocks noGrp="1"/>
          </p:cNvSpPr>
          <p:nvPr>
            <p:ph type="body" sz="half" idx="2"/>
          </p:nvPr>
        </p:nvSpPr>
        <p:spPr>
          <a:xfrm>
            <a:off x="364220" y="2335875"/>
            <a:ext cx="11348355" cy="3252125"/>
          </a:xfrm>
        </p:spPr>
        <p:txBody>
          <a:bodyPr/>
          <a:lstStyle/>
          <a:p>
            <a:pPr marL="342900" indent="-342900">
              <a:lnSpc>
                <a:spcPct val="100000"/>
              </a:lnSpc>
              <a:buFont typeface="Wingdings" panose="05000000000000000000" pitchFamily="2" charset="2"/>
              <a:buChar char="§"/>
            </a:pPr>
            <a:r>
              <a:rPr lang="de-DE" dirty="0"/>
              <a:t>Hausrat</a:t>
            </a:r>
          </a:p>
          <a:p>
            <a:pPr marL="800100" lvl="1" indent="-342900">
              <a:lnSpc>
                <a:spcPct val="100000"/>
              </a:lnSpc>
              <a:spcBef>
                <a:spcPts val="1000"/>
              </a:spcBef>
              <a:buFont typeface="Wingdings" panose="05000000000000000000" pitchFamily="2" charset="2"/>
              <a:buChar char="§"/>
            </a:pPr>
            <a:r>
              <a:rPr lang="de-DE" dirty="0">
                <a:solidFill>
                  <a:srgbClr val="1D2D4B"/>
                </a:solidFill>
              </a:rPr>
              <a:t>Die Sondervereinbarung gilt für die Tarife </a:t>
            </a:r>
            <a:r>
              <a:rPr lang="de-DE" dirty="0" err="1">
                <a:solidFill>
                  <a:srgbClr val="1D2D4B"/>
                </a:solidFill>
              </a:rPr>
              <a:t>Protect</a:t>
            </a:r>
            <a:r>
              <a:rPr lang="de-DE" dirty="0">
                <a:solidFill>
                  <a:srgbClr val="1D2D4B"/>
                </a:solidFill>
              </a:rPr>
              <a:t> Plus, Eurosecure Plus und Infinitus.</a:t>
            </a:r>
          </a:p>
          <a:p>
            <a:pPr marL="800100" lvl="1" indent="-342900">
              <a:lnSpc>
                <a:spcPct val="100000"/>
              </a:lnSpc>
              <a:spcBef>
                <a:spcPts val="1000"/>
              </a:spcBef>
              <a:buFont typeface="Wingdings" panose="05000000000000000000" pitchFamily="2" charset="2"/>
              <a:buChar char="§"/>
            </a:pPr>
            <a:r>
              <a:rPr lang="de-DE" dirty="0">
                <a:solidFill>
                  <a:srgbClr val="1D2D4B"/>
                </a:solidFill>
              </a:rPr>
              <a:t>Es gelten die folgenden Nachlässe </a:t>
            </a:r>
            <a:r>
              <a:rPr lang="de-DE" dirty="0" err="1">
                <a:solidFill>
                  <a:srgbClr val="1D2D4B"/>
                </a:solidFill>
              </a:rPr>
              <a:t>Protect</a:t>
            </a:r>
            <a:r>
              <a:rPr lang="de-DE" dirty="0">
                <a:solidFill>
                  <a:srgbClr val="1D2D4B"/>
                </a:solidFill>
              </a:rPr>
              <a:t> Plus / Eurosecure Plus :</a:t>
            </a:r>
          </a:p>
          <a:p>
            <a:pPr marL="1257300" lvl="2" indent="-342900">
              <a:lnSpc>
                <a:spcPct val="100000"/>
              </a:lnSpc>
              <a:spcBef>
                <a:spcPts val="1000"/>
              </a:spcBef>
              <a:buFont typeface="Wingdings" panose="05000000000000000000" pitchFamily="2" charset="2"/>
              <a:buChar char="§"/>
            </a:pPr>
            <a:r>
              <a:rPr lang="de-DE" dirty="0">
                <a:solidFill>
                  <a:srgbClr val="1D2D4B"/>
                </a:solidFill>
              </a:rPr>
              <a:t>30 % Nachlass, sofern Vorvertrag schadenfrei</a:t>
            </a:r>
          </a:p>
          <a:p>
            <a:pPr marL="1257300" lvl="2" indent="-342900">
              <a:lnSpc>
                <a:spcPct val="100000"/>
              </a:lnSpc>
              <a:spcBef>
                <a:spcPts val="1000"/>
              </a:spcBef>
              <a:buFont typeface="Wingdings" panose="05000000000000000000" pitchFamily="2" charset="2"/>
              <a:buChar char="§"/>
            </a:pPr>
            <a:r>
              <a:rPr lang="de-DE" dirty="0">
                <a:solidFill>
                  <a:srgbClr val="1D2D4B"/>
                </a:solidFill>
              </a:rPr>
              <a:t>25 % Nachlass, gemäß Annahmerichtlinien</a:t>
            </a:r>
          </a:p>
          <a:p>
            <a:pPr marL="800100" lvl="1" indent="-342900">
              <a:lnSpc>
                <a:spcPct val="100000"/>
              </a:lnSpc>
              <a:spcBef>
                <a:spcPts val="1000"/>
              </a:spcBef>
              <a:buFont typeface="Wingdings" panose="05000000000000000000" pitchFamily="2" charset="2"/>
              <a:buChar char="§"/>
            </a:pPr>
            <a:r>
              <a:rPr lang="de-DE" dirty="0">
                <a:solidFill>
                  <a:srgbClr val="1D2D4B"/>
                </a:solidFill>
              </a:rPr>
              <a:t>Es gelten die folgenden Nachlässe Infinitus:</a:t>
            </a:r>
          </a:p>
          <a:p>
            <a:pPr marL="1257300" lvl="2" indent="-342900">
              <a:lnSpc>
                <a:spcPct val="100000"/>
              </a:lnSpc>
              <a:spcBef>
                <a:spcPts val="1000"/>
              </a:spcBef>
              <a:buFont typeface="Wingdings" panose="05000000000000000000" pitchFamily="2" charset="2"/>
              <a:buChar char="§"/>
            </a:pPr>
            <a:r>
              <a:rPr lang="de-DE" dirty="0">
                <a:solidFill>
                  <a:srgbClr val="1D2D4B"/>
                </a:solidFill>
              </a:rPr>
              <a:t>15 % Nachlass, sofern Vorvertrag schadenfrei</a:t>
            </a:r>
          </a:p>
          <a:p>
            <a:pPr marL="1257300" lvl="2" indent="-342900">
              <a:lnSpc>
                <a:spcPct val="100000"/>
              </a:lnSpc>
              <a:spcBef>
                <a:spcPts val="1000"/>
              </a:spcBef>
              <a:buFont typeface="Wingdings" panose="05000000000000000000" pitchFamily="2" charset="2"/>
              <a:buChar char="§"/>
            </a:pPr>
            <a:r>
              <a:rPr lang="de-DE" dirty="0">
                <a:solidFill>
                  <a:srgbClr val="1D2D4B"/>
                </a:solidFill>
              </a:rPr>
              <a:t>5 % Nachlass, sofern Vorvertrag schadenfrei</a:t>
            </a:r>
          </a:p>
          <a:p>
            <a:pPr marL="800100" lvl="1" indent="-342900">
              <a:lnSpc>
                <a:spcPct val="100000"/>
              </a:lnSpc>
              <a:spcBef>
                <a:spcPts val="1000"/>
              </a:spcBef>
              <a:buFont typeface="Wingdings" panose="05000000000000000000" pitchFamily="2" charset="2"/>
              <a:buChar char="§"/>
            </a:pPr>
            <a:r>
              <a:rPr lang="de-DE" dirty="0">
                <a:solidFill>
                  <a:srgbClr val="1D2D4B"/>
                </a:solidFill>
              </a:rPr>
              <a:t>Bündelnachlässe können nicht angewendet werden</a:t>
            </a:r>
            <a:endParaRPr lang="de-DE" sz="400" dirty="0">
              <a:solidFill>
                <a:srgbClr val="1D2D4B"/>
              </a:solidFill>
            </a:endParaRP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Interlloyd 2025</a:t>
            </a:r>
          </a:p>
        </p:txBody>
      </p:sp>
      <p:pic>
        <p:nvPicPr>
          <p:cNvPr id="6" name="Picture 4" descr="Bildergebnis fÃ¼r logo interlloyd">
            <a:extLst>
              <a:ext uri="{FF2B5EF4-FFF2-40B4-BE49-F238E27FC236}">
                <a16:creationId xmlns:a16="http://schemas.microsoft.com/office/drawing/2014/main" id="{C9273B99-C2B0-4C34-A7F6-34E5D4AB18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0825" y="1770749"/>
            <a:ext cx="1184977" cy="59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543653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4F7ADE56-DD03-4358-A1FE-5CB46A8249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67924" y="1795536"/>
            <a:ext cx="2574222" cy="1717006"/>
          </a:xfrm>
          <a:prstGeom prst="rect">
            <a:avLst/>
          </a:prstGeom>
        </p:spPr>
      </p:pic>
      <p:sp>
        <p:nvSpPr>
          <p:cNvPr id="2" name="Foliennummernplatzhalter 1"/>
          <p:cNvSpPr>
            <a:spLocks noGrp="1"/>
          </p:cNvSpPr>
          <p:nvPr>
            <p:ph type="sldNum" sz="quarter" idx="4"/>
          </p:nvPr>
        </p:nvSpPr>
        <p:spPr/>
        <p:txBody>
          <a:bodyPr/>
          <a:lstStyle/>
          <a:p>
            <a:fld id="{0DB11324-E0A8-4199-978D-02885A0D0942}" type="slidenum">
              <a:rPr lang="de-DE" smtClean="0"/>
              <a:t>21</a:t>
            </a:fld>
            <a:endParaRPr lang="de-DE"/>
          </a:p>
        </p:txBody>
      </p:sp>
      <p:sp>
        <p:nvSpPr>
          <p:cNvPr id="5" name="Titel 4"/>
          <p:cNvSpPr>
            <a:spLocks noGrp="1"/>
          </p:cNvSpPr>
          <p:nvPr>
            <p:ph type="title"/>
          </p:nvPr>
        </p:nvSpPr>
        <p:spPr/>
        <p:txBody>
          <a:bodyPr/>
          <a:lstStyle/>
          <a:p>
            <a:r>
              <a:rPr lang="de-DE" dirty="0"/>
              <a:t>Rahmenverträge</a:t>
            </a:r>
          </a:p>
        </p:txBody>
      </p:sp>
      <p:sp>
        <p:nvSpPr>
          <p:cNvPr id="7" name="Textplatzhalter 2">
            <a:extLst>
              <a:ext uri="{FF2B5EF4-FFF2-40B4-BE49-F238E27FC236}">
                <a16:creationId xmlns:a16="http://schemas.microsoft.com/office/drawing/2014/main" id="{F6A966D9-B820-4703-8C88-74AA9B162966}"/>
              </a:ext>
            </a:extLst>
          </p:cNvPr>
          <p:cNvSpPr>
            <a:spLocks noGrp="1"/>
          </p:cNvSpPr>
          <p:nvPr>
            <p:ph type="body" sz="quarter" idx="10"/>
          </p:nvPr>
        </p:nvSpPr>
        <p:spPr>
          <a:xfrm>
            <a:off x="364584" y="1755536"/>
            <a:ext cx="11347991" cy="395680"/>
          </a:xfrm>
        </p:spPr>
        <p:txBody>
          <a:bodyPr/>
          <a:lstStyle/>
          <a:p>
            <a:r>
              <a:rPr lang="de-DE" dirty="0"/>
              <a:t>Hausrat</a:t>
            </a:r>
          </a:p>
          <a:p>
            <a:endParaRPr lang="de-DE" dirty="0"/>
          </a:p>
        </p:txBody>
      </p:sp>
      <p:sp>
        <p:nvSpPr>
          <p:cNvPr id="8" name="Textfeld 7">
            <a:extLst>
              <a:ext uri="{FF2B5EF4-FFF2-40B4-BE49-F238E27FC236}">
                <a16:creationId xmlns:a16="http://schemas.microsoft.com/office/drawing/2014/main" id="{25B27C2B-0D48-4234-92B7-8405E5B20D7F}"/>
              </a:ext>
            </a:extLst>
          </p:cNvPr>
          <p:cNvSpPr txBox="1"/>
          <p:nvPr/>
        </p:nvSpPr>
        <p:spPr>
          <a:xfrm>
            <a:off x="5931037" y="1776794"/>
            <a:ext cx="2160240" cy="369332"/>
          </a:xfrm>
          <a:prstGeom prst="rect">
            <a:avLst/>
          </a:prstGeom>
          <a:solidFill>
            <a:srgbClr val="008D52"/>
          </a:solidFill>
          <a:ln w="6350">
            <a:solidFill>
              <a:schemeClr val="tx1"/>
            </a:solidFill>
          </a:ln>
        </p:spPr>
        <p:txBody>
          <a:bodyPr wrap="square" rtlCol="0" anchor="ctr">
            <a:spAutoFit/>
          </a:bodyPr>
          <a:lstStyle>
            <a:defPPr>
              <a:defRPr lang="de-DE"/>
            </a:defPPr>
            <a:lvl1pPr algn="ctr">
              <a:defRPr b="1">
                <a:solidFill>
                  <a:schemeClr val="bg1"/>
                </a:solidFill>
              </a:defRPr>
            </a:lvl1pPr>
          </a:lstStyle>
          <a:p>
            <a:r>
              <a:rPr lang="de-DE" dirty="0"/>
              <a:t>Interlloyd neu</a:t>
            </a:r>
          </a:p>
        </p:txBody>
      </p:sp>
      <p:sp>
        <p:nvSpPr>
          <p:cNvPr id="9" name="Textfeld 8">
            <a:extLst>
              <a:ext uri="{FF2B5EF4-FFF2-40B4-BE49-F238E27FC236}">
                <a16:creationId xmlns:a16="http://schemas.microsoft.com/office/drawing/2014/main" id="{49050EFA-0874-47DE-A854-B9F33C46C484}"/>
              </a:ext>
            </a:extLst>
          </p:cNvPr>
          <p:cNvSpPr txBox="1"/>
          <p:nvPr/>
        </p:nvSpPr>
        <p:spPr>
          <a:xfrm>
            <a:off x="3458159" y="1776794"/>
            <a:ext cx="2160240" cy="369332"/>
          </a:xfrm>
          <a:prstGeom prst="rect">
            <a:avLst/>
          </a:prstGeom>
          <a:solidFill>
            <a:srgbClr val="008D52"/>
          </a:solidFill>
          <a:ln w="6350">
            <a:solidFill>
              <a:schemeClr val="tx1"/>
            </a:solidFill>
          </a:ln>
        </p:spPr>
        <p:txBody>
          <a:bodyPr wrap="square" rtlCol="0" anchor="ctr">
            <a:spAutoFit/>
          </a:bodyPr>
          <a:lstStyle/>
          <a:p>
            <a:pPr algn="ctr"/>
            <a:r>
              <a:rPr lang="de-DE" b="1" dirty="0">
                <a:solidFill>
                  <a:schemeClr val="bg1"/>
                </a:solidFill>
              </a:rPr>
              <a:t>Interlloyd alt </a:t>
            </a:r>
          </a:p>
        </p:txBody>
      </p:sp>
      <p:sp>
        <p:nvSpPr>
          <p:cNvPr id="10" name="Textfeld 9">
            <a:extLst>
              <a:ext uri="{FF2B5EF4-FFF2-40B4-BE49-F238E27FC236}">
                <a16:creationId xmlns:a16="http://schemas.microsoft.com/office/drawing/2014/main" id="{C9D57621-B1E4-455B-90EE-B0B07C13CA33}"/>
              </a:ext>
            </a:extLst>
          </p:cNvPr>
          <p:cNvSpPr txBox="1"/>
          <p:nvPr/>
        </p:nvSpPr>
        <p:spPr>
          <a:xfrm>
            <a:off x="5931037" y="2215180"/>
            <a:ext cx="2160240" cy="2377928"/>
          </a:xfrm>
          <a:prstGeom prst="rect">
            <a:avLst/>
          </a:prstGeom>
          <a:noFill/>
          <a:ln w="6350">
            <a:solidFill>
              <a:srgbClr val="1D2D4B"/>
            </a:solidFill>
          </a:ln>
        </p:spPr>
        <p:txBody>
          <a:bodyPr wrap="square" rtlCol="0">
            <a:noAutofit/>
          </a:bodyPr>
          <a:lstStyle/>
          <a:p>
            <a:pPr marL="171450" indent="-171450">
              <a:buFont typeface="Wingdings" panose="05000000000000000000" pitchFamily="2" charset="2"/>
              <a:buChar char="§"/>
            </a:pPr>
            <a:r>
              <a:rPr lang="de-DE" sz="1400" dirty="0"/>
              <a:t>Infinitus WF</a:t>
            </a:r>
          </a:p>
          <a:p>
            <a:pPr marL="171450" indent="-171450">
              <a:buFont typeface="Wingdings" panose="05000000000000000000" pitchFamily="2" charset="2"/>
              <a:buChar char="§"/>
            </a:pPr>
            <a:endParaRPr lang="de-DE" sz="1400" dirty="0"/>
          </a:p>
          <a:p>
            <a:pPr marL="628650" lvl="1" indent="-171450">
              <a:buFont typeface="Wingdings" panose="05000000000000000000" pitchFamily="2" charset="2"/>
              <a:buChar char="§"/>
            </a:pPr>
            <a:r>
              <a:rPr lang="de-DE" sz="1400" dirty="0"/>
              <a:t>216,39 €</a:t>
            </a:r>
          </a:p>
          <a:p>
            <a:br>
              <a:rPr lang="de-DE" sz="1400" dirty="0"/>
            </a:br>
            <a:endParaRPr lang="de-DE" sz="1400" dirty="0"/>
          </a:p>
          <a:p>
            <a:pPr marL="171450" indent="-171450">
              <a:buFont typeface="Wingdings" panose="05000000000000000000" pitchFamily="2" charset="2"/>
              <a:buChar char="§"/>
            </a:pPr>
            <a:r>
              <a:rPr lang="de-DE" sz="1400" dirty="0"/>
              <a:t>Eurosecure Plus </a:t>
            </a:r>
          </a:p>
          <a:p>
            <a:pPr marL="171450" indent="-171450">
              <a:buFont typeface="Wingdings" panose="05000000000000000000" pitchFamily="2" charset="2"/>
              <a:buChar char="§"/>
            </a:pPr>
            <a:endParaRPr lang="de-DE" sz="1400" dirty="0"/>
          </a:p>
          <a:p>
            <a:pPr marL="628650" lvl="1" indent="-171450">
              <a:buFont typeface="Wingdings" panose="05000000000000000000" pitchFamily="2" charset="2"/>
              <a:buChar char="§"/>
            </a:pPr>
            <a:r>
              <a:rPr lang="de-DE" sz="1400" dirty="0"/>
              <a:t>139,03 €</a:t>
            </a:r>
          </a:p>
        </p:txBody>
      </p:sp>
      <p:sp>
        <p:nvSpPr>
          <p:cNvPr id="11" name="Textfeld 10">
            <a:extLst>
              <a:ext uri="{FF2B5EF4-FFF2-40B4-BE49-F238E27FC236}">
                <a16:creationId xmlns:a16="http://schemas.microsoft.com/office/drawing/2014/main" id="{9FCCD9F2-E7A3-4D20-8D19-687B74B0F853}"/>
              </a:ext>
            </a:extLst>
          </p:cNvPr>
          <p:cNvSpPr txBox="1"/>
          <p:nvPr/>
        </p:nvSpPr>
        <p:spPr>
          <a:xfrm>
            <a:off x="3458159" y="2215180"/>
            <a:ext cx="2160240" cy="2377928"/>
          </a:xfrm>
          <a:prstGeom prst="rect">
            <a:avLst/>
          </a:prstGeom>
          <a:noFill/>
          <a:ln w="6350">
            <a:solidFill>
              <a:srgbClr val="1D2D4B"/>
            </a:solidFill>
          </a:ln>
        </p:spPr>
        <p:txBody>
          <a:bodyPr wrap="square" rtlCol="0">
            <a:noAutofit/>
          </a:bodyPr>
          <a:lstStyle/>
          <a:p>
            <a:pPr marL="171450" indent="-171450">
              <a:buFont typeface="Wingdings" panose="05000000000000000000" pitchFamily="2" charset="2"/>
              <a:buChar char="§"/>
            </a:pPr>
            <a:r>
              <a:rPr lang="de-DE" sz="1400" dirty="0"/>
              <a:t>Infinitus</a:t>
            </a:r>
          </a:p>
          <a:p>
            <a:pPr marL="171450" indent="-171450">
              <a:buFont typeface="Wingdings" panose="05000000000000000000" pitchFamily="2" charset="2"/>
              <a:buChar char="§"/>
            </a:pPr>
            <a:endParaRPr lang="de-DE" sz="1400" dirty="0"/>
          </a:p>
          <a:p>
            <a:pPr marL="628650" lvl="1" indent="-171450">
              <a:buFont typeface="Wingdings" panose="05000000000000000000" pitchFamily="2" charset="2"/>
              <a:buChar char="§"/>
            </a:pPr>
            <a:r>
              <a:rPr lang="de-DE" sz="1400" dirty="0"/>
              <a:t>219,47 €</a:t>
            </a:r>
          </a:p>
          <a:p>
            <a:endParaRPr lang="de-DE" sz="1400" dirty="0"/>
          </a:p>
          <a:p>
            <a:endParaRPr lang="de-DE" sz="1400" dirty="0"/>
          </a:p>
          <a:p>
            <a:pPr marL="171450" indent="-171450">
              <a:buFont typeface="Wingdings" panose="05000000000000000000" pitchFamily="2" charset="2"/>
              <a:buChar char="§"/>
            </a:pPr>
            <a:r>
              <a:rPr lang="de-DE" sz="1400" dirty="0"/>
              <a:t>Eurosecure Plus</a:t>
            </a:r>
          </a:p>
          <a:p>
            <a:pPr marL="171450" indent="-171450">
              <a:buFont typeface="Wingdings" panose="05000000000000000000" pitchFamily="2" charset="2"/>
              <a:buChar char="§"/>
            </a:pPr>
            <a:endParaRPr lang="de-DE" sz="1400" dirty="0"/>
          </a:p>
          <a:p>
            <a:pPr marL="628650" lvl="1" indent="-171450">
              <a:buFont typeface="Wingdings" panose="05000000000000000000" pitchFamily="2" charset="2"/>
              <a:buChar char="§"/>
            </a:pPr>
            <a:r>
              <a:rPr lang="de-DE" sz="1400" dirty="0"/>
              <a:t>144,68 € </a:t>
            </a:r>
          </a:p>
        </p:txBody>
      </p:sp>
      <p:sp>
        <p:nvSpPr>
          <p:cNvPr id="13" name="Textfeld 12">
            <a:extLst>
              <a:ext uri="{FF2B5EF4-FFF2-40B4-BE49-F238E27FC236}">
                <a16:creationId xmlns:a16="http://schemas.microsoft.com/office/drawing/2014/main" id="{3EC6841D-B2B6-411C-918F-B6AD2BDB9624}"/>
              </a:ext>
            </a:extLst>
          </p:cNvPr>
          <p:cNvSpPr txBox="1"/>
          <p:nvPr/>
        </p:nvSpPr>
        <p:spPr>
          <a:xfrm>
            <a:off x="5931037" y="4726612"/>
            <a:ext cx="2160240" cy="1625543"/>
          </a:xfrm>
          <a:prstGeom prst="rect">
            <a:avLst/>
          </a:prstGeom>
          <a:noFill/>
          <a:ln w="6350">
            <a:solidFill>
              <a:srgbClr val="1D2D4B"/>
            </a:solidFill>
          </a:ln>
        </p:spPr>
        <p:txBody>
          <a:bodyPr wrap="square" rtlCol="0">
            <a:noAutofit/>
          </a:bodyPr>
          <a:lstStyle/>
          <a:p>
            <a:endParaRPr lang="de-DE" sz="1000" dirty="0"/>
          </a:p>
          <a:p>
            <a:endParaRPr lang="de-DE" sz="1000" dirty="0"/>
          </a:p>
          <a:p>
            <a:pPr marL="171450" indent="-171450">
              <a:buFont typeface="Wingdings" panose="05000000000000000000" pitchFamily="2" charset="2"/>
              <a:buChar char="§"/>
            </a:pPr>
            <a:r>
              <a:rPr lang="de-DE" sz="1100" dirty="0"/>
              <a:t>Berechnung über Smart Consult</a:t>
            </a:r>
          </a:p>
          <a:p>
            <a:pPr marL="171450" indent="-171450">
              <a:buFont typeface="Wingdings" panose="05000000000000000000" pitchFamily="2" charset="2"/>
              <a:buChar char="§"/>
            </a:pPr>
            <a:endParaRPr lang="de-DE" sz="1100" dirty="0"/>
          </a:p>
          <a:p>
            <a:pPr marL="171450" indent="-171450">
              <a:buFont typeface="Wingdings" panose="05000000000000000000" pitchFamily="2" charset="2"/>
              <a:buChar char="§"/>
            </a:pPr>
            <a:r>
              <a:rPr lang="de-DE" sz="1100" dirty="0"/>
              <a:t>Onlinerechner übers BeraterPortal</a:t>
            </a:r>
          </a:p>
        </p:txBody>
      </p:sp>
      <p:sp>
        <p:nvSpPr>
          <p:cNvPr id="14" name="Textfeld 13">
            <a:extLst>
              <a:ext uri="{FF2B5EF4-FFF2-40B4-BE49-F238E27FC236}">
                <a16:creationId xmlns:a16="http://schemas.microsoft.com/office/drawing/2014/main" id="{F23007DD-9799-4DB3-81DD-BEAB1B56CBA4}"/>
              </a:ext>
            </a:extLst>
          </p:cNvPr>
          <p:cNvSpPr txBox="1"/>
          <p:nvPr/>
        </p:nvSpPr>
        <p:spPr>
          <a:xfrm>
            <a:off x="3458159" y="4726612"/>
            <a:ext cx="2160240" cy="1625544"/>
          </a:xfrm>
          <a:prstGeom prst="rect">
            <a:avLst/>
          </a:prstGeom>
          <a:noFill/>
          <a:ln w="6350">
            <a:solidFill>
              <a:srgbClr val="1D2D4B"/>
            </a:solidFill>
          </a:ln>
        </p:spPr>
        <p:txBody>
          <a:bodyPr wrap="square" rtlCol="0">
            <a:noAutofit/>
          </a:bodyPr>
          <a:lstStyle/>
          <a:p>
            <a:endParaRPr lang="de-DE" sz="1000" dirty="0"/>
          </a:p>
          <a:p>
            <a:endParaRPr lang="de-DE" sz="1000" dirty="0"/>
          </a:p>
          <a:p>
            <a:pPr marL="171450" indent="-171450">
              <a:buFont typeface="Wingdings" panose="05000000000000000000" pitchFamily="2" charset="2"/>
              <a:buChar char="§"/>
            </a:pPr>
            <a:r>
              <a:rPr lang="de-DE" sz="1100" dirty="0"/>
              <a:t>Smart </a:t>
            </a:r>
            <a:r>
              <a:rPr lang="de-DE" sz="1100" dirty="0" err="1"/>
              <a:t>Consult</a:t>
            </a:r>
            <a:endParaRPr lang="de-DE" sz="1100" dirty="0"/>
          </a:p>
          <a:p>
            <a:pPr marL="171450" indent="-171450">
              <a:buFont typeface="Wingdings" panose="05000000000000000000" pitchFamily="2" charset="2"/>
              <a:buChar char="§"/>
            </a:pPr>
            <a:endParaRPr lang="de-DE" sz="1100" dirty="0"/>
          </a:p>
          <a:p>
            <a:pPr marL="171450" indent="-171450">
              <a:buFont typeface="Wingdings" panose="05000000000000000000" pitchFamily="2" charset="2"/>
              <a:buChar char="§"/>
            </a:pPr>
            <a:r>
              <a:rPr lang="de-DE" sz="1100" dirty="0"/>
              <a:t>alt. Excel-Rechner</a:t>
            </a:r>
            <a:br>
              <a:rPr lang="de-DE" sz="1100" dirty="0"/>
            </a:br>
            <a:r>
              <a:rPr lang="de-DE" sz="1100" dirty="0"/>
              <a:t>(</a:t>
            </a:r>
            <a:r>
              <a:rPr lang="de-DE" sz="1100" dirty="0" err="1"/>
              <a:t>BeraterPortal</a:t>
            </a:r>
            <a:r>
              <a:rPr lang="de-DE" sz="1100" dirty="0"/>
              <a:t>)</a:t>
            </a:r>
          </a:p>
        </p:txBody>
      </p:sp>
      <p:pic>
        <p:nvPicPr>
          <p:cNvPr id="23" name="Bild 1" descr="http://www.afm-berater.de/fileadmin/_migrated/pics/Guetesiegel_04.png">
            <a:extLst>
              <a:ext uri="{FF2B5EF4-FFF2-40B4-BE49-F238E27FC236}">
                <a16:creationId xmlns:a16="http://schemas.microsoft.com/office/drawing/2014/main" id="{EEF33A85-6FAE-4189-A323-5690A1B6A6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2633" y="1598612"/>
            <a:ext cx="40957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Bild 1" descr="http://www.afm-berater.de/fileadmin/_migrated/pics/Guetesiegel_04.png">
            <a:extLst>
              <a:ext uri="{FF2B5EF4-FFF2-40B4-BE49-F238E27FC236}">
                <a16:creationId xmlns:a16="http://schemas.microsoft.com/office/drawing/2014/main" id="{3E14E4AC-8A66-43CB-834C-4C1898691C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1737" y="1598612"/>
            <a:ext cx="40957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feld 24">
            <a:extLst>
              <a:ext uri="{FF2B5EF4-FFF2-40B4-BE49-F238E27FC236}">
                <a16:creationId xmlns:a16="http://schemas.microsoft.com/office/drawing/2014/main" id="{9CC08666-7EF8-46CC-8CFC-F3BF08639FC4}"/>
              </a:ext>
            </a:extLst>
          </p:cNvPr>
          <p:cNvSpPr txBox="1"/>
          <p:nvPr/>
        </p:nvSpPr>
        <p:spPr>
          <a:xfrm>
            <a:off x="364220" y="2296583"/>
            <a:ext cx="2781301" cy="3312369"/>
          </a:xfrm>
          <a:prstGeom prst="rect">
            <a:avLst/>
          </a:prstGeom>
          <a:noFill/>
        </p:spPr>
        <p:txBody>
          <a:bodyPr wrap="square" rtlCol="0">
            <a:noAutofit/>
          </a:bodyPr>
          <a:lstStyle/>
          <a:p>
            <a:r>
              <a:rPr lang="de-DE" sz="1400" b="1" dirty="0"/>
              <a:t>Ausgangsdaten:</a:t>
            </a:r>
          </a:p>
          <a:p>
            <a:endParaRPr lang="de-DE" sz="1400" b="1" dirty="0"/>
          </a:p>
          <a:p>
            <a:pPr marL="285750" indent="-285750">
              <a:buFont typeface="Wingdings" panose="05000000000000000000" pitchFamily="2" charset="2"/>
              <a:buChar char="§"/>
            </a:pPr>
            <a:r>
              <a:rPr lang="de-DE" sz="1400" dirty="0"/>
              <a:t>Wohnung / Mehrfamilienhaus</a:t>
            </a:r>
          </a:p>
          <a:p>
            <a:pPr marL="285750" indent="-285750">
              <a:buFont typeface="Wingdings" panose="05000000000000000000" pitchFamily="2" charset="2"/>
              <a:buChar char="§"/>
            </a:pPr>
            <a:r>
              <a:rPr lang="de-DE" sz="1400" dirty="0"/>
              <a:t>PLZ 20355</a:t>
            </a:r>
          </a:p>
          <a:p>
            <a:pPr marL="285750" indent="-285750">
              <a:buFont typeface="Wingdings" panose="05000000000000000000" pitchFamily="2" charset="2"/>
              <a:buChar char="§"/>
            </a:pPr>
            <a:r>
              <a:rPr lang="de-DE" sz="1400" dirty="0"/>
              <a:t>BAK I</a:t>
            </a:r>
          </a:p>
          <a:p>
            <a:pPr marL="285750" indent="-285750">
              <a:buFont typeface="Wingdings" panose="05000000000000000000" pitchFamily="2" charset="2"/>
              <a:buChar char="§"/>
            </a:pPr>
            <a:r>
              <a:rPr lang="de-DE" sz="1400" dirty="0"/>
              <a:t>Wohnfläche 90qm</a:t>
            </a:r>
          </a:p>
          <a:p>
            <a:pPr marL="285750" indent="-285750">
              <a:buFont typeface="Wingdings" panose="05000000000000000000" pitchFamily="2" charset="2"/>
              <a:buChar char="§"/>
            </a:pPr>
            <a:r>
              <a:rPr lang="de-DE" sz="1400" dirty="0"/>
              <a:t>Grunddeckung</a:t>
            </a:r>
          </a:p>
          <a:p>
            <a:pPr marL="285750" indent="-285750">
              <a:buFont typeface="Wingdings" panose="05000000000000000000" pitchFamily="2" charset="2"/>
              <a:buChar char="§"/>
            </a:pPr>
            <a:r>
              <a:rPr lang="de-DE" sz="1400" dirty="0"/>
              <a:t>Keine Vorschäden</a:t>
            </a:r>
          </a:p>
        </p:txBody>
      </p:sp>
      <p:pic>
        <p:nvPicPr>
          <p:cNvPr id="27" name="Grafik 26">
            <a:extLst>
              <a:ext uri="{FF2B5EF4-FFF2-40B4-BE49-F238E27FC236}">
                <a16:creationId xmlns:a16="http://schemas.microsoft.com/office/drawing/2014/main" id="{31760BB6-783B-4E96-82DC-4393B19196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11773" y="4511391"/>
            <a:ext cx="419100" cy="419100"/>
          </a:xfrm>
          <a:prstGeom prst="rect">
            <a:avLst/>
          </a:prstGeom>
        </p:spPr>
      </p:pic>
      <p:pic>
        <p:nvPicPr>
          <p:cNvPr id="28" name="Grafik 27">
            <a:extLst>
              <a:ext uri="{FF2B5EF4-FFF2-40B4-BE49-F238E27FC236}">
                <a16:creationId xmlns:a16="http://schemas.microsoft.com/office/drawing/2014/main" id="{49567A07-109D-4AED-B1A7-260F1CF341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57870" y="4511391"/>
            <a:ext cx="419100" cy="419100"/>
          </a:xfrm>
          <a:prstGeom prst="rect">
            <a:avLst/>
          </a:prstGeom>
        </p:spPr>
      </p:pic>
    </p:spTree>
    <p:extLst>
      <p:ext uri="{BB962C8B-B14F-4D97-AF65-F5344CB8AC3E}">
        <p14:creationId xmlns:p14="http://schemas.microsoft.com/office/powerpoint/2010/main" val="30313304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22</a:t>
            </a:fld>
            <a:endParaRPr lang="de-DE"/>
          </a:p>
        </p:txBody>
      </p:sp>
      <p:sp>
        <p:nvSpPr>
          <p:cNvPr id="4" name="Titel 3"/>
          <p:cNvSpPr>
            <a:spLocks noGrp="1"/>
          </p:cNvSpPr>
          <p:nvPr>
            <p:ph type="title"/>
          </p:nvPr>
        </p:nvSpPr>
        <p:spPr/>
        <p:txBody>
          <a:bodyPr/>
          <a:lstStyle/>
          <a:p>
            <a:r>
              <a:rPr lang="de-DE" dirty="0"/>
              <a:t>Rahmenverträge</a:t>
            </a:r>
          </a:p>
        </p:txBody>
      </p:sp>
      <p:sp>
        <p:nvSpPr>
          <p:cNvPr id="5" name="Textplatzhalter 2"/>
          <p:cNvSpPr>
            <a:spLocks noGrp="1"/>
          </p:cNvSpPr>
          <p:nvPr>
            <p:ph type="body" sz="half" idx="2"/>
          </p:nvPr>
        </p:nvSpPr>
        <p:spPr>
          <a:xfrm>
            <a:off x="364220" y="2335876"/>
            <a:ext cx="11348355" cy="2105176"/>
          </a:xfrm>
        </p:spPr>
        <p:txBody>
          <a:bodyPr/>
          <a:lstStyle/>
          <a:p>
            <a:pPr marL="342900" indent="-342900">
              <a:lnSpc>
                <a:spcPct val="100000"/>
              </a:lnSpc>
              <a:buFont typeface="Wingdings" panose="05000000000000000000" pitchFamily="2" charset="2"/>
              <a:buChar char="§"/>
            </a:pPr>
            <a:r>
              <a:rPr lang="de-DE" dirty="0"/>
              <a:t>Privathaftpflicht</a:t>
            </a:r>
          </a:p>
          <a:p>
            <a:pPr marL="800100" lvl="1" indent="-342900">
              <a:lnSpc>
                <a:spcPct val="100000"/>
              </a:lnSpc>
              <a:spcBef>
                <a:spcPts val="1000"/>
              </a:spcBef>
              <a:buFont typeface="Wingdings" panose="05000000000000000000" pitchFamily="2" charset="2"/>
              <a:buChar char="§"/>
            </a:pPr>
            <a:r>
              <a:rPr lang="de-DE" dirty="0">
                <a:solidFill>
                  <a:srgbClr val="1D2D4B"/>
                </a:solidFill>
              </a:rPr>
              <a:t>Die Sondervereinbarung gilt ausschließlich für den Tarif Infinitus.</a:t>
            </a:r>
          </a:p>
          <a:p>
            <a:pPr marL="800100" lvl="1" indent="-342900">
              <a:lnSpc>
                <a:spcPct val="100000"/>
              </a:lnSpc>
              <a:spcBef>
                <a:spcPts val="1000"/>
              </a:spcBef>
              <a:buFont typeface="Wingdings" panose="05000000000000000000" pitchFamily="2" charset="2"/>
              <a:buChar char="§"/>
            </a:pPr>
            <a:r>
              <a:rPr lang="de-DE" dirty="0">
                <a:solidFill>
                  <a:srgbClr val="1D2D4B"/>
                </a:solidFill>
              </a:rPr>
              <a:t>Es gelten die folgenden Nachlässe:</a:t>
            </a:r>
          </a:p>
          <a:p>
            <a:pPr marL="1257300" lvl="2" indent="-342900">
              <a:lnSpc>
                <a:spcPct val="100000"/>
              </a:lnSpc>
              <a:spcBef>
                <a:spcPts val="1000"/>
              </a:spcBef>
              <a:buFont typeface="Wingdings" panose="05000000000000000000" pitchFamily="2" charset="2"/>
              <a:buChar char="§"/>
            </a:pPr>
            <a:r>
              <a:rPr lang="de-DE" dirty="0">
                <a:solidFill>
                  <a:srgbClr val="1D2D4B"/>
                </a:solidFill>
              </a:rPr>
              <a:t>15 % Nachlass, sofern Vorvertrag schadenfrei</a:t>
            </a:r>
          </a:p>
          <a:p>
            <a:pPr marL="1257300" lvl="2" indent="-342900">
              <a:lnSpc>
                <a:spcPct val="100000"/>
              </a:lnSpc>
              <a:spcBef>
                <a:spcPts val="1000"/>
              </a:spcBef>
              <a:buFont typeface="Wingdings" panose="05000000000000000000" pitchFamily="2" charset="2"/>
              <a:buChar char="§"/>
            </a:pPr>
            <a:r>
              <a:rPr lang="de-DE" dirty="0">
                <a:solidFill>
                  <a:srgbClr val="1D2D4B"/>
                </a:solidFill>
              </a:rPr>
              <a:t>10 % Nachlass, gemäß Annahmerichtlinien</a:t>
            </a:r>
          </a:p>
          <a:p>
            <a:pPr marL="800100" lvl="1" indent="-342900">
              <a:lnSpc>
                <a:spcPct val="100000"/>
              </a:lnSpc>
              <a:spcBef>
                <a:spcPts val="1000"/>
              </a:spcBef>
              <a:buFont typeface="Wingdings" panose="05000000000000000000" pitchFamily="2" charset="2"/>
              <a:buChar char="§"/>
            </a:pPr>
            <a:r>
              <a:rPr lang="de-DE" dirty="0">
                <a:solidFill>
                  <a:srgbClr val="1D2D4B"/>
                </a:solidFill>
              </a:rPr>
              <a:t>Bündelnachlässe können nicht angewendet werden</a:t>
            </a:r>
            <a:endParaRPr lang="de-DE" sz="400" dirty="0">
              <a:solidFill>
                <a:srgbClr val="1D2D4B"/>
              </a:solidFill>
            </a:endParaRP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Interlloyd 2025</a:t>
            </a:r>
          </a:p>
        </p:txBody>
      </p:sp>
      <p:pic>
        <p:nvPicPr>
          <p:cNvPr id="6" name="Picture 4" descr="Bildergebnis fÃ¼r logo interlloyd">
            <a:extLst>
              <a:ext uri="{FF2B5EF4-FFF2-40B4-BE49-F238E27FC236}">
                <a16:creationId xmlns:a16="http://schemas.microsoft.com/office/drawing/2014/main" id="{C9273B99-C2B0-4C34-A7F6-34E5D4AB18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0825" y="1770749"/>
            <a:ext cx="1184977" cy="59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platzhalter 2">
            <a:extLst>
              <a:ext uri="{FF2B5EF4-FFF2-40B4-BE49-F238E27FC236}">
                <a16:creationId xmlns:a16="http://schemas.microsoft.com/office/drawing/2014/main" id="{B19DE5A9-82DD-406F-ABD3-E8C7D3B858EA}"/>
              </a:ext>
            </a:extLst>
          </p:cNvPr>
          <p:cNvSpPr txBox="1">
            <a:spLocks/>
          </p:cNvSpPr>
          <p:nvPr/>
        </p:nvSpPr>
        <p:spPr>
          <a:xfrm>
            <a:off x="479425" y="4496414"/>
            <a:ext cx="11348355" cy="215659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marL="285750" lvl="1" indent="-285750">
              <a:lnSpc>
                <a:spcPct val="100000"/>
              </a:lnSpc>
              <a:spcBef>
                <a:spcPts val="1000"/>
              </a:spcBef>
              <a:buFont typeface="Wingdings" panose="05000000000000000000" pitchFamily="2" charset="2"/>
              <a:buChar char="§"/>
            </a:pPr>
            <a:r>
              <a:rPr lang="de-DE" sz="2000" dirty="0">
                <a:solidFill>
                  <a:srgbClr val="1D2D4B"/>
                </a:solidFill>
              </a:rPr>
              <a:t>Haus- und Grundbesitzerhaftpflicht</a:t>
            </a:r>
          </a:p>
          <a:p>
            <a:pPr marL="800100" lvl="1" indent="-342900">
              <a:lnSpc>
                <a:spcPct val="100000"/>
              </a:lnSpc>
              <a:spcBef>
                <a:spcPts val="1000"/>
              </a:spcBef>
              <a:buFont typeface="Wingdings" panose="05000000000000000000" pitchFamily="2" charset="2"/>
              <a:buChar char="§"/>
            </a:pPr>
            <a:r>
              <a:rPr lang="de-DE" dirty="0">
                <a:solidFill>
                  <a:srgbClr val="1D2D4B"/>
                </a:solidFill>
              </a:rPr>
              <a:t>Die Sondervereinbarung gilt ausschließlich für Einfamilienhäuser.</a:t>
            </a:r>
          </a:p>
          <a:p>
            <a:pPr marL="800100" lvl="1" indent="-342900">
              <a:lnSpc>
                <a:spcPct val="100000"/>
              </a:lnSpc>
              <a:spcBef>
                <a:spcPts val="1000"/>
              </a:spcBef>
              <a:buFont typeface="Wingdings" panose="05000000000000000000" pitchFamily="2" charset="2"/>
              <a:buChar char="§"/>
            </a:pPr>
            <a:r>
              <a:rPr lang="de-DE" dirty="0">
                <a:solidFill>
                  <a:srgbClr val="1D2D4B"/>
                </a:solidFill>
              </a:rPr>
              <a:t>Es gelten die folgenden Prämien:</a:t>
            </a:r>
          </a:p>
          <a:p>
            <a:pPr marL="1257300" lvl="2" indent="-342900">
              <a:lnSpc>
                <a:spcPct val="100000"/>
              </a:lnSpc>
              <a:spcBef>
                <a:spcPts val="1000"/>
              </a:spcBef>
              <a:buFont typeface="Wingdings" panose="05000000000000000000" pitchFamily="2" charset="2"/>
              <a:buChar char="§"/>
            </a:pPr>
            <a:r>
              <a:rPr lang="de-DE" dirty="0">
                <a:solidFill>
                  <a:srgbClr val="1D2D4B"/>
                </a:solidFill>
              </a:rPr>
              <a:t>Einfamilienhaus 44,00 € netto / Jahr</a:t>
            </a:r>
          </a:p>
        </p:txBody>
      </p:sp>
    </p:spTree>
    <p:extLst>
      <p:ext uri="{BB962C8B-B14F-4D97-AF65-F5344CB8AC3E}">
        <p14:creationId xmlns:p14="http://schemas.microsoft.com/office/powerpoint/2010/main" val="28461147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9B448622-E3F6-40EB-A43B-D2EC094530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67924" y="1795535"/>
            <a:ext cx="2574224" cy="1717007"/>
          </a:xfrm>
          <a:prstGeom prst="rect">
            <a:avLst/>
          </a:prstGeom>
        </p:spPr>
      </p:pic>
      <p:sp>
        <p:nvSpPr>
          <p:cNvPr id="2" name="Foliennummernplatzhalter 1"/>
          <p:cNvSpPr>
            <a:spLocks noGrp="1"/>
          </p:cNvSpPr>
          <p:nvPr>
            <p:ph type="sldNum" sz="quarter" idx="4"/>
          </p:nvPr>
        </p:nvSpPr>
        <p:spPr/>
        <p:txBody>
          <a:bodyPr/>
          <a:lstStyle/>
          <a:p>
            <a:fld id="{0DB11324-E0A8-4199-978D-02885A0D0942}" type="slidenum">
              <a:rPr lang="de-DE" smtClean="0"/>
              <a:t>23</a:t>
            </a:fld>
            <a:endParaRPr lang="de-DE"/>
          </a:p>
        </p:txBody>
      </p:sp>
      <p:sp>
        <p:nvSpPr>
          <p:cNvPr id="5" name="Titel 4"/>
          <p:cNvSpPr>
            <a:spLocks noGrp="1"/>
          </p:cNvSpPr>
          <p:nvPr>
            <p:ph type="title"/>
          </p:nvPr>
        </p:nvSpPr>
        <p:spPr/>
        <p:txBody>
          <a:bodyPr/>
          <a:lstStyle/>
          <a:p>
            <a:r>
              <a:rPr lang="de-DE" dirty="0"/>
              <a:t>Rahmenverträge</a:t>
            </a:r>
          </a:p>
        </p:txBody>
      </p:sp>
      <p:sp>
        <p:nvSpPr>
          <p:cNvPr id="7" name="Textplatzhalter 2">
            <a:extLst>
              <a:ext uri="{FF2B5EF4-FFF2-40B4-BE49-F238E27FC236}">
                <a16:creationId xmlns:a16="http://schemas.microsoft.com/office/drawing/2014/main" id="{F6A966D9-B820-4703-8C88-74AA9B162966}"/>
              </a:ext>
            </a:extLst>
          </p:cNvPr>
          <p:cNvSpPr>
            <a:spLocks noGrp="1"/>
          </p:cNvSpPr>
          <p:nvPr>
            <p:ph type="body" sz="quarter" idx="10"/>
          </p:nvPr>
        </p:nvSpPr>
        <p:spPr>
          <a:xfrm>
            <a:off x="364584" y="1755536"/>
            <a:ext cx="11347991" cy="395680"/>
          </a:xfrm>
        </p:spPr>
        <p:txBody>
          <a:bodyPr/>
          <a:lstStyle/>
          <a:p>
            <a:r>
              <a:rPr lang="de-DE" dirty="0"/>
              <a:t>Privathaftpflicht</a:t>
            </a:r>
          </a:p>
          <a:p>
            <a:endParaRPr lang="de-DE" dirty="0"/>
          </a:p>
        </p:txBody>
      </p:sp>
      <p:sp>
        <p:nvSpPr>
          <p:cNvPr id="8" name="Textfeld 7">
            <a:extLst>
              <a:ext uri="{FF2B5EF4-FFF2-40B4-BE49-F238E27FC236}">
                <a16:creationId xmlns:a16="http://schemas.microsoft.com/office/drawing/2014/main" id="{25B27C2B-0D48-4234-92B7-8405E5B20D7F}"/>
              </a:ext>
            </a:extLst>
          </p:cNvPr>
          <p:cNvSpPr txBox="1"/>
          <p:nvPr/>
        </p:nvSpPr>
        <p:spPr>
          <a:xfrm>
            <a:off x="5931037" y="1776794"/>
            <a:ext cx="2160240" cy="369332"/>
          </a:xfrm>
          <a:prstGeom prst="rect">
            <a:avLst/>
          </a:prstGeom>
          <a:solidFill>
            <a:srgbClr val="008D52"/>
          </a:solidFill>
          <a:ln w="6350">
            <a:solidFill>
              <a:schemeClr val="tx1"/>
            </a:solidFill>
          </a:ln>
        </p:spPr>
        <p:txBody>
          <a:bodyPr wrap="square" rtlCol="0" anchor="ctr">
            <a:spAutoFit/>
          </a:bodyPr>
          <a:lstStyle>
            <a:defPPr>
              <a:defRPr lang="de-DE"/>
            </a:defPPr>
            <a:lvl1pPr algn="ctr">
              <a:defRPr b="1">
                <a:solidFill>
                  <a:schemeClr val="bg1"/>
                </a:solidFill>
              </a:defRPr>
            </a:lvl1pPr>
          </a:lstStyle>
          <a:p>
            <a:r>
              <a:rPr lang="de-DE" dirty="0"/>
              <a:t>Interlloyd neu</a:t>
            </a:r>
          </a:p>
        </p:txBody>
      </p:sp>
      <p:sp>
        <p:nvSpPr>
          <p:cNvPr id="9" name="Textfeld 8">
            <a:extLst>
              <a:ext uri="{FF2B5EF4-FFF2-40B4-BE49-F238E27FC236}">
                <a16:creationId xmlns:a16="http://schemas.microsoft.com/office/drawing/2014/main" id="{49050EFA-0874-47DE-A854-B9F33C46C484}"/>
              </a:ext>
            </a:extLst>
          </p:cNvPr>
          <p:cNvSpPr txBox="1"/>
          <p:nvPr/>
        </p:nvSpPr>
        <p:spPr>
          <a:xfrm>
            <a:off x="3458159" y="1776794"/>
            <a:ext cx="2160240" cy="369332"/>
          </a:xfrm>
          <a:prstGeom prst="rect">
            <a:avLst/>
          </a:prstGeom>
          <a:solidFill>
            <a:srgbClr val="008D52"/>
          </a:solidFill>
          <a:ln w="6350">
            <a:solidFill>
              <a:schemeClr val="tx1"/>
            </a:solidFill>
          </a:ln>
        </p:spPr>
        <p:txBody>
          <a:bodyPr wrap="square" rtlCol="0" anchor="ctr">
            <a:spAutoFit/>
          </a:bodyPr>
          <a:lstStyle/>
          <a:p>
            <a:pPr algn="ctr"/>
            <a:r>
              <a:rPr lang="de-DE" b="1" dirty="0">
                <a:solidFill>
                  <a:schemeClr val="bg1"/>
                </a:solidFill>
              </a:rPr>
              <a:t>Interlloyd alt </a:t>
            </a:r>
          </a:p>
        </p:txBody>
      </p:sp>
      <p:sp>
        <p:nvSpPr>
          <p:cNvPr id="10" name="Textfeld 9">
            <a:extLst>
              <a:ext uri="{FF2B5EF4-FFF2-40B4-BE49-F238E27FC236}">
                <a16:creationId xmlns:a16="http://schemas.microsoft.com/office/drawing/2014/main" id="{C9D57621-B1E4-455B-90EE-B0B07C13CA33}"/>
              </a:ext>
            </a:extLst>
          </p:cNvPr>
          <p:cNvSpPr txBox="1"/>
          <p:nvPr/>
        </p:nvSpPr>
        <p:spPr>
          <a:xfrm>
            <a:off x="5931037" y="2215180"/>
            <a:ext cx="2160240" cy="2377928"/>
          </a:xfrm>
          <a:prstGeom prst="rect">
            <a:avLst/>
          </a:prstGeom>
          <a:noFill/>
          <a:ln w="6350">
            <a:solidFill>
              <a:srgbClr val="1D2D4B"/>
            </a:solidFill>
          </a:ln>
        </p:spPr>
        <p:txBody>
          <a:bodyPr wrap="square" rtlCol="0">
            <a:noAutofit/>
          </a:bodyPr>
          <a:lstStyle/>
          <a:p>
            <a:pPr marL="171450" indent="-171450">
              <a:buFont typeface="Wingdings" panose="05000000000000000000" pitchFamily="2" charset="2"/>
              <a:buChar char="§"/>
            </a:pPr>
            <a:r>
              <a:rPr lang="de-DE" sz="1400" dirty="0"/>
              <a:t>Infinitus (bis 40) </a:t>
            </a:r>
          </a:p>
          <a:p>
            <a:pPr marL="171450" indent="-171450">
              <a:buFont typeface="Wingdings" panose="05000000000000000000" pitchFamily="2" charset="2"/>
              <a:buChar char="§"/>
            </a:pPr>
            <a:endParaRPr lang="de-DE" sz="1400" dirty="0"/>
          </a:p>
          <a:p>
            <a:pPr marL="628650" lvl="1" indent="-171450">
              <a:buFont typeface="Wingdings" panose="05000000000000000000" pitchFamily="2" charset="2"/>
              <a:buChar char="§"/>
            </a:pPr>
            <a:r>
              <a:rPr lang="de-DE" sz="1400" dirty="0"/>
              <a:t>92,13 €</a:t>
            </a:r>
          </a:p>
          <a:p>
            <a:endParaRPr lang="de-DE" sz="1400" dirty="0"/>
          </a:p>
          <a:p>
            <a:endParaRPr lang="de-DE" sz="1400" dirty="0"/>
          </a:p>
          <a:p>
            <a:pPr marL="171450" indent="-171450">
              <a:buFont typeface="Wingdings" panose="05000000000000000000" pitchFamily="2" charset="2"/>
              <a:buChar char="§"/>
            </a:pPr>
            <a:r>
              <a:rPr lang="de-DE" sz="1400" dirty="0"/>
              <a:t>Infinitus (Ü 40) </a:t>
            </a:r>
          </a:p>
          <a:p>
            <a:pPr marL="171450" indent="-171450">
              <a:buFont typeface="Wingdings" panose="05000000000000000000" pitchFamily="2" charset="2"/>
              <a:buChar char="§"/>
            </a:pPr>
            <a:endParaRPr lang="de-DE" sz="1400" dirty="0"/>
          </a:p>
          <a:p>
            <a:pPr marL="628650" lvl="1" indent="-171450">
              <a:buFont typeface="Wingdings" panose="05000000000000000000" pitchFamily="2" charset="2"/>
              <a:buChar char="§"/>
            </a:pPr>
            <a:r>
              <a:rPr lang="de-DE" sz="1400" dirty="0"/>
              <a:t>73,70 €</a:t>
            </a:r>
          </a:p>
          <a:p>
            <a:br>
              <a:rPr lang="de-DE" sz="1400" dirty="0"/>
            </a:br>
            <a:endParaRPr lang="de-DE" sz="1400" dirty="0"/>
          </a:p>
        </p:txBody>
      </p:sp>
      <p:sp>
        <p:nvSpPr>
          <p:cNvPr id="11" name="Textfeld 10">
            <a:extLst>
              <a:ext uri="{FF2B5EF4-FFF2-40B4-BE49-F238E27FC236}">
                <a16:creationId xmlns:a16="http://schemas.microsoft.com/office/drawing/2014/main" id="{9FCCD9F2-E7A3-4D20-8D19-687B74B0F853}"/>
              </a:ext>
            </a:extLst>
          </p:cNvPr>
          <p:cNvSpPr txBox="1"/>
          <p:nvPr/>
        </p:nvSpPr>
        <p:spPr>
          <a:xfrm>
            <a:off x="3458159" y="2215180"/>
            <a:ext cx="2160240" cy="2377928"/>
          </a:xfrm>
          <a:prstGeom prst="rect">
            <a:avLst/>
          </a:prstGeom>
          <a:noFill/>
          <a:ln w="6350">
            <a:solidFill>
              <a:srgbClr val="1D2D4B"/>
            </a:solidFill>
          </a:ln>
        </p:spPr>
        <p:txBody>
          <a:bodyPr wrap="square" rtlCol="0">
            <a:noAutofit/>
          </a:bodyPr>
          <a:lstStyle/>
          <a:p>
            <a:pPr marL="171450" indent="-171450">
              <a:buFont typeface="Wingdings" panose="05000000000000000000" pitchFamily="2" charset="2"/>
              <a:buChar char="§"/>
            </a:pPr>
            <a:r>
              <a:rPr lang="de-DE" sz="1400" dirty="0"/>
              <a:t>Infinitus (bis 40) </a:t>
            </a:r>
          </a:p>
          <a:p>
            <a:pPr marL="171450" indent="-171450">
              <a:buFont typeface="Wingdings" panose="05000000000000000000" pitchFamily="2" charset="2"/>
              <a:buChar char="§"/>
            </a:pPr>
            <a:endParaRPr lang="de-DE" sz="1400" dirty="0"/>
          </a:p>
          <a:p>
            <a:pPr marL="628650" lvl="1" indent="-171450">
              <a:buFont typeface="Wingdings" panose="05000000000000000000" pitchFamily="2" charset="2"/>
              <a:buChar char="§"/>
            </a:pPr>
            <a:r>
              <a:rPr lang="de-DE" sz="1400" dirty="0"/>
              <a:t>88,93 €</a:t>
            </a:r>
          </a:p>
          <a:p>
            <a:endParaRPr lang="de-DE" sz="1400" dirty="0"/>
          </a:p>
          <a:p>
            <a:endParaRPr lang="de-DE" sz="1400" dirty="0"/>
          </a:p>
          <a:p>
            <a:pPr marL="171450" indent="-171450">
              <a:buFont typeface="Wingdings" panose="05000000000000000000" pitchFamily="2" charset="2"/>
              <a:buChar char="§"/>
            </a:pPr>
            <a:r>
              <a:rPr lang="de-DE" sz="1400" dirty="0"/>
              <a:t>Infinitus (Ü 40) </a:t>
            </a:r>
          </a:p>
          <a:p>
            <a:pPr marL="171450" indent="-171450">
              <a:buFont typeface="Wingdings" panose="05000000000000000000" pitchFamily="2" charset="2"/>
              <a:buChar char="§"/>
            </a:pPr>
            <a:endParaRPr lang="de-DE" sz="1400" dirty="0"/>
          </a:p>
          <a:p>
            <a:pPr marL="628650" lvl="1" indent="-171450">
              <a:buFont typeface="Wingdings" panose="05000000000000000000" pitchFamily="2" charset="2"/>
              <a:buChar char="§"/>
            </a:pPr>
            <a:r>
              <a:rPr lang="de-DE" sz="1400" dirty="0"/>
              <a:t>71,14 €</a:t>
            </a:r>
          </a:p>
          <a:p>
            <a:endParaRPr lang="de-DE" sz="1400" dirty="0"/>
          </a:p>
        </p:txBody>
      </p:sp>
      <p:sp>
        <p:nvSpPr>
          <p:cNvPr id="13" name="Textfeld 12">
            <a:extLst>
              <a:ext uri="{FF2B5EF4-FFF2-40B4-BE49-F238E27FC236}">
                <a16:creationId xmlns:a16="http://schemas.microsoft.com/office/drawing/2014/main" id="{3EC6841D-B2B6-411C-918F-B6AD2BDB9624}"/>
              </a:ext>
            </a:extLst>
          </p:cNvPr>
          <p:cNvSpPr txBox="1"/>
          <p:nvPr/>
        </p:nvSpPr>
        <p:spPr>
          <a:xfrm>
            <a:off x="5931037" y="4726612"/>
            <a:ext cx="2160240" cy="1625543"/>
          </a:xfrm>
          <a:prstGeom prst="rect">
            <a:avLst/>
          </a:prstGeom>
          <a:noFill/>
          <a:ln w="6350">
            <a:solidFill>
              <a:srgbClr val="1D2D4B"/>
            </a:solidFill>
          </a:ln>
        </p:spPr>
        <p:txBody>
          <a:bodyPr wrap="square" rtlCol="0">
            <a:noAutofit/>
          </a:bodyPr>
          <a:lstStyle/>
          <a:p>
            <a:endParaRPr lang="de-DE" sz="1000" dirty="0"/>
          </a:p>
          <a:p>
            <a:endParaRPr lang="de-DE" sz="1000" dirty="0"/>
          </a:p>
          <a:p>
            <a:pPr marL="171450" indent="-171450">
              <a:buFont typeface="Wingdings" panose="05000000000000000000" pitchFamily="2" charset="2"/>
              <a:buChar char="§"/>
            </a:pPr>
            <a:r>
              <a:rPr lang="de-DE" sz="1100" dirty="0"/>
              <a:t>Berechnung über Smart Consult</a:t>
            </a:r>
          </a:p>
          <a:p>
            <a:pPr marL="171450" indent="-171450">
              <a:buFont typeface="Wingdings" panose="05000000000000000000" pitchFamily="2" charset="2"/>
              <a:buChar char="§"/>
            </a:pPr>
            <a:endParaRPr lang="de-DE" sz="1100" dirty="0"/>
          </a:p>
          <a:p>
            <a:pPr marL="171450" indent="-171450">
              <a:buFont typeface="Wingdings" panose="05000000000000000000" pitchFamily="2" charset="2"/>
              <a:buChar char="§"/>
            </a:pPr>
            <a:r>
              <a:rPr lang="de-DE" sz="1100" dirty="0"/>
              <a:t>Onlinerechner übers BeraterPortal</a:t>
            </a:r>
          </a:p>
        </p:txBody>
      </p:sp>
      <p:sp>
        <p:nvSpPr>
          <p:cNvPr id="14" name="Textfeld 13">
            <a:extLst>
              <a:ext uri="{FF2B5EF4-FFF2-40B4-BE49-F238E27FC236}">
                <a16:creationId xmlns:a16="http://schemas.microsoft.com/office/drawing/2014/main" id="{F23007DD-9799-4DB3-81DD-BEAB1B56CBA4}"/>
              </a:ext>
            </a:extLst>
          </p:cNvPr>
          <p:cNvSpPr txBox="1"/>
          <p:nvPr/>
        </p:nvSpPr>
        <p:spPr>
          <a:xfrm>
            <a:off x="3458159" y="4726612"/>
            <a:ext cx="2160240" cy="1625544"/>
          </a:xfrm>
          <a:prstGeom prst="rect">
            <a:avLst/>
          </a:prstGeom>
          <a:noFill/>
          <a:ln w="6350">
            <a:solidFill>
              <a:srgbClr val="1D2D4B"/>
            </a:solidFill>
          </a:ln>
        </p:spPr>
        <p:txBody>
          <a:bodyPr wrap="square" rtlCol="0">
            <a:noAutofit/>
          </a:bodyPr>
          <a:lstStyle/>
          <a:p>
            <a:endParaRPr lang="de-DE" sz="1000" dirty="0"/>
          </a:p>
          <a:p>
            <a:endParaRPr lang="de-DE" sz="1000" dirty="0"/>
          </a:p>
          <a:p>
            <a:pPr marL="171450" indent="-171450">
              <a:buFont typeface="Wingdings" panose="05000000000000000000" pitchFamily="2" charset="2"/>
              <a:buChar char="§"/>
            </a:pPr>
            <a:r>
              <a:rPr lang="de-DE" sz="1100" dirty="0"/>
              <a:t>Smart </a:t>
            </a:r>
            <a:r>
              <a:rPr lang="de-DE" sz="1100" dirty="0" err="1"/>
              <a:t>Consult</a:t>
            </a:r>
            <a:endParaRPr lang="de-DE" sz="1100" dirty="0"/>
          </a:p>
          <a:p>
            <a:pPr marL="171450" indent="-171450">
              <a:buFont typeface="Wingdings" panose="05000000000000000000" pitchFamily="2" charset="2"/>
              <a:buChar char="§"/>
            </a:pPr>
            <a:endParaRPr lang="de-DE" sz="1100" dirty="0"/>
          </a:p>
          <a:p>
            <a:pPr marL="171450" indent="-171450">
              <a:buFont typeface="Wingdings" panose="05000000000000000000" pitchFamily="2" charset="2"/>
              <a:buChar char="§"/>
            </a:pPr>
            <a:r>
              <a:rPr lang="de-DE" sz="1100" dirty="0"/>
              <a:t>alt. Excel-Rechner</a:t>
            </a:r>
            <a:br>
              <a:rPr lang="de-DE" sz="1100" dirty="0"/>
            </a:br>
            <a:r>
              <a:rPr lang="de-DE" sz="1100" dirty="0"/>
              <a:t>(</a:t>
            </a:r>
            <a:r>
              <a:rPr lang="de-DE" sz="1100" dirty="0" err="1"/>
              <a:t>BeraterPortal</a:t>
            </a:r>
            <a:r>
              <a:rPr lang="de-DE" sz="1100" dirty="0"/>
              <a:t>)</a:t>
            </a:r>
          </a:p>
        </p:txBody>
      </p:sp>
      <p:pic>
        <p:nvPicPr>
          <p:cNvPr id="23" name="Bild 1" descr="http://www.afm-berater.de/fileadmin/_migrated/pics/Guetesiegel_04.png">
            <a:extLst>
              <a:ext uri="{FF2B5EF4-FFF2-40B4-BE49-F238E27FC236}">
                <a16:creationId xmlns:a16="http://schemas.microsoft.com/office/drawing/2014/main" id="{EEF33A85-6FAE-4189-A323-5690A1B6A6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62633" y="1598612"/>
            <a:ext cx="40957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Bild 1" descr="http://www.afm-berater.de/fileadmin/_migrated/pics/Guetesiegel_04.png">
            <a:extLst>
              <a:ext uri="{FF2B5EF4-FFF2-40B4-BE49-F238E27FC236}">
                <a16:creationId xmlns:a16="http://schemas.microsoft.com/office/drawing/2014/main" id="{3E14E4AC-8A66-43CB-834C-4C1898691C4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1737" y="1598612"/>
            <a:ext cx="409575"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extfeld 24">
            <a:extLst>
              <a:ext uri="{FF2B5EF4-FFF2-40B4-BE49-F238E27FC236}">
                <a16:creationId xmlns:a16="http://schemas.microsoft.com/office/drawing/2014/main" id="{9CC08666-7EF8-46CC-8CFC-F3BF08639FC4}"/>
              </a:ext>
            </a:extLst>
          </p:cNvPr>
          <p:cNvSpPr txBox="1"/>
          <p:nvPr/>
        </p:nvSpPr>
        <p:spPr>
          <a:xfrm>
            <a:off x="364220" y="2296583"/>
            <a:ext cx="2781301" cy="3312369"/>
          </a:xfrm>
          <a:prstGeom prst="rect">
            <a:avLst/>
          </a:prstGeom>
          <a:noFill/>
        </p:spPr>
        <p:txBody>
          <a:bodyPr wrap="square" rtlCol="0">
            <a:noAutofit/>
          </a:bodyPr>
          <a:lstStyle/>
          <a:p>
            <a:r>
              <a:rPr lang="de-DE" sz="1400" b="1" dirty="0"/>
              <a:t>Ausgangsdaten:</a:t>
            </a:r>
          </a:p>
          <a:p>
            <a:endParaRPr lang="de-DE" sz="1400" b="1" dirty="0"/>
          </a:p>
          <a:p>
            <a:pPr marL="285750" indent="-285750">
              <a:buFont typeface="Wingdings" panose="05000000000000000000" pitchFamily="2" charset="2"/>
              <a:buChar char="§"/>
            </a:pPr>
            <a:r>
              <a:rPr lang="de-DE" sz="1400" dirty="0"/>
              <a:t>Familiendeckung</a:t>
            </a:r>
          </a:p>
          <a:p>
            <a:pPr marL="285750" indent="-285750">
              <a:buFont typeface="Wingdings" panose="05000000000000000000" pitchFamily="2" charset="2"/>
              <a:buChar char="§"/>
            </a:pPr>
            <a:r>
              <a:rPr lang="de-DE" sz="1400" dirty="0"/>
              <a:t>Keine SB</a:t>
            </a:r>
          </a:p>
          <a:p>
            <a:pPr marL="285750" indent="-285750">
              <a:buFont typeface="Wingdings" panose="05000000000000000000" pitchFamily="2" charset="2"/>
              <a:buChar char="§"/>
            </a:pPr>
            <a:r>
              <a:rPr lang="de-DE" sz="1400" dirty="0"/>
              <a:t>PLZ 20355</a:t>
            </a:r>
          </a:p>
          <a:p>
            <a:pPr marL="285750" indent="-285750">
              <a:buFont typeface="Wingdings" panose="05000000000000000000" pitchFamily="2" charset="2"/>
              <a:buChar char="§"/>
            </a:pPr>
            <a:r>
              <a:rPr lang="de-DE" sz="1400" dirty="0"/>
              <a:t>Keine Vorschäden</a:t>
            </a:r>
          </a:p>
        </p:txBody>
      </p:sp>
      <p:pic>
        <p:nvPicPr>
          <p:cNvPr id="27" name="Grafik 26">
            <a:extLst>
              <a:ext uri="{FF2B5EF4-FFF2-40B4-BE49-F238E27FC236}">
                <a16:creationId xmlns:a16="http://schemas.microsoft.com/office/drawing/2014/main" id="{31760BB6-783B-4E96-82DC-4393B19196A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11773" y="4511391"/>
            <a:ext cx="419100" cy="419100"/>
          </a:xfrm>
          <a:prstGeom prst="rect">
            <a:avLst/>
          </a:prstGeom>
        </p:spPr>
      </p:pic>
      <p:pic>
        <p:nvPicPr>
          <p:cNvPr id="28" name="Grafik 27">
            <a:extLst>
              <a:ext uri="{FF2B5EF4-FFF2-40B4-BE49-F238E27FC236}">
                <a16:creationId xmlns:a16="http://schemas.microsoft.com/office/drawing/2014/main" id="{49567A07-109D-4AED-B1A7-260F1CF3415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57870" y="4511391"/>
            <a:ext cx="419100" cy="419100"/>
          </a:xfrm>
          <a:prstGeom prst="rect">
            <a:avLst/>
          </a:prstGeom>
        </p:spPr>
      </p:pic>
    </p:spTree>
    <p:extLst>
      <p:ext uri="{BB962C8B-B14F-4D97-AF65-F5344CB8AC3E}">
        <p14:creationId xmlns:p14="http://schemas.microsoft.com/office/powerpoint/2010/main" val="378014525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24</a:t>
            </a:fld>
            <a:endParaRPr lang="de-DE"/>
          </a:p>
        </p:txBody>
      </p:sp>
      <p:sp>
        <p:nvSpPr>
          <p:cNvPr id="4" name="Titel 3"/>
          <p:cNvSpPr>
            <a:spLocks noGrp="1"/>
          </p:cNvSpPr>
          <p:nvPr>
            <p:ph type="title"/>
          </p:nvPr>
        </p:nvSpPr>
        <p:spPr/>
        <p:txBody>
          <a:bodyPr/>
          <a:lstStyle/>
          <a:p>
            <a:r>
              <a:rPr lang="de-DE" dirty="0"/>
              <a:t>Onlinerechner</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Interlloyd 2026</a:t>
            </a:r>
          </a:p>
        </p:txBody>
      </p:sp>
      <p:pic>
        <p:nvPicPr>
          <p:cNvPr id="6" name="Picture 4" descr="Bildergebnis fÃ¼r logo interlloyd">
            <a:extLst>
              <a:ext uri="{FF2B5EF4-FFF2-40B4-BE49-F238E27FC236}">
                <a16:creationId xmlns:a16="http://schemas.microsoft.com/office/drawing/2014/main" id="{C9273B99-C2B0-4C34-A7F6-34E5D4AB18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0825" y="1770749"/>
            <a:ext cx="1184977" cy="59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Grafik 7">
            <a:extLst>
              <a:ext uri="{FF2B5EF4-FFF2-40B4-BE49-F238E27FC236}">
                <a16:creationId xmlns:a16="http://schemas.microsoft.com/office/drawing/2014/main" id="{BC5DDB15-1F7E-4067-9AD8-A237FA5EC9C3}"/>
              </a:ext>
            </a:extLst>
          </p:cNvPr>
          <p:cNvPicPr>
            <a:picLocks noChangeAspect="1"/>
          </p:cNvPicPr>
          <p:nvPr/>
        </p:nvPicPr>
        <p:blipFill>
          <a:blip r:embed="rId3"/>
          <a:stretch>
            <a:fillRect/>
          </a:stretch>
        </p:blipFill>
        <p:spPr>
          <a:xfrm>
            <a:off x="3175635" y="2066168"/>
            <a:ext cx="5107305" cy="3847061"/>
          </a:xfrm>
          <a:prstGeom prst="rect">
            <a:avLst/>
          </a:prstGeom>
        </p:spPr>
      </p:pic>
      <p:sp>
        <p:nvSpPr>
          <p:cNvPr id="18" name="Sprechblase: rechteckig mit abgerundeten Ecken 17">
            <a:extLst>
              <a:ext uri="{FF2B5EF4-FFF2-40B4-BE49-F238E27FC236}">
                <a16:creationId xmlns:a16="http://schemas.microsoft.com/office/drawing/2014/main" id="{4F8E52E7-1D3D-4E33-96E5-37E038BFE45E}"/>
              </a:ext>
            </a:extLst>
          </p:cNvPr>
          <p:cNvSpPr/>
          <p:nvPr/>
        </p:nvSpPr>
        <p:spPr>
          <a:xfrm>
            <a:off x="7269593" y="1343885"/>
            <a:ext cx="1737360" cy="975360"/>
          </a:xfrm>
          <a:prstGeom prst="wedgeRoundRectCallou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tx1"/>
                </a:solidFill>
              </a:rPr>
              <a:t>Nachbearbeitung</a:t>
            </a:r>
          </a:p>
          <a:p>
            <a:pPr algn="ctr"/>
            <a:r>
              <a:rPr lang="de-DE" sz="1200" dirty="0">
                <a:solidFill>
                  <a:schemeClr val="tx1"/>
                </a:solidFill>
              </a:rPr>
              <a:t>wichtig für Nachlässe</a:t>
            </a:r>
          </a:p>
        </p:txBody>
      </p:sp>
      <p:sp>
        <p:nvSpPr>
          <p:cNvPr id="19" name="Sprechblase: rechteckig mit abgerundeten Ecken 18">
            <a:extLst>
              <a:ext uri="{FF2B5EF4-FFF2-40B4-BE49-F238E27FC236}">
                <a16:creationId xmlns:a16="http://schemas.microsoft.com/office/drawing/2014/main" id="{45E6FBB2-04B1-46A0-B944-0F5EADEC4855}"/>
              </a:ext>
            </a:extLst>
          </p:cNvPr>
          <p:cNvSpPr/>
          <p:nvPr/>
        </p:nvSpPr>
        <p:spPr>
          <a:xfrm>
            <a:off x="8587852" y="2701739"/>
            <a:ext cx="1874408" cy="2350321"/>
          </a:xfrm>
          <a:prstGeom prst="wedgeRoundRectCallout">
            <a:avLst>
              <a:gd name="adj1" fmla="val -132330"/>
              <a:gd name="adj2" fmla="val 70522"/>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dirty="0">
              <a:solidFill>
                <a:schemeClr val="tx1"/>
              </a:solidFill>
            </a:endParaRPr>
          </a:p>
        </p:txBody>
      </p:sp>
      <p:pic>
        <p:nvPicPr>
          <p:cNvPr id="21" name="Grafik 20">
            <a:extLst>
              <a:ext uri="{FF2B5EF4-FFF2-40B4-BE49-F238E27FC236}">
                <a16:creationId xmlns:a16="http://schemas.microsoft.com/office/drawing/2014/main" id="{146B29E4-8920-4010-9866-720113FEDE00}"/>
              </a:ext>
            </a:extLst>
          </p:cNvPr>
          <p:cNvPicPr>
            <a:picLocks noChangeAspect="1"/>
          </p:cNvPicPr>
          <p:nvPr/>
        </p:nvPicPr>
        <p:blipFill rotWithShape="1">
          <a:blip r:embed="rId4"/>
          <a:srcRect l="4263" t="2244" r="5705" b="3132"/>
          <a:stretch/>
        </p:blipFill>
        <p:spPr>
          <a:xfrm>
            <a:off x="8778240" y="2912110"/>
            <a:ext cx="1531620" cy="1927860"/>
          </a:xfrm>
          <a:prstGeom prst="rect">
            <a:avLst/>
          </a:prstGeom>
        </p:spPr>
      </p:pic>
      <p:sp>
        <p:nvSpPr>
          <p:cNvPr id="24" name="Sprechblase: rechteckig mit abgerundeten Ecken 23">
            <a:extLst>
              <a:ext uri="{FF2B5EF4-FFF2-40B4-BE49-F238E27FC236}">
                <a16:creationId xmlns:a16="http://schemas.microsoft.com/office/drawing/2014/main" id="{065652DA-ACEA-40BA-9BA5-B6D8610A04B0}"/>
              </a:ext>
            </a:extLst>
          </p:cNvPr>
          <p:cNvSpPr/>
          <p:nvPr/>
        </p:nvSpPr>
        <p:spPr>
          <a:xfrm>
            <a:off x="1638300" y="4839969"/>
            <a:ext cx="1406955" cy="829311"/>
          </a:xfrm>
          <a:prstGeom prst="wedgeRoundRectCallout">
            <a:avLst>
              <a:gd name="adj1" fmla="val 134397"/>
              <a:gd name="adj2" fmla="val 49671"/>
              <a:gd name="adj3" fmla="val 16667"/>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dirty="0">
              <a:solidFill>
                <a:schemeClr val="tx1"/>
              </a:solidFill>
            </a:endParaRPr>
          </a:p>
        </p:txBody>
      </p:sp>
      <p:pic>
        <p:nvPicPr>
          <p:cNvPr id="23" name="Grafik 22">
            <a:extLst>
              <a:ext uri="{FF2B5EF4-FFF2-40B4-BE49-F238E27FC236}">
                <a16:creationId xmlns:a16="http://schemas.microsoft.com/office/drawing/2014/main" id="{994F0F96-EC38-479E-81E3-280D4B283CE7}"/>
              </a:ext>
            </a:extLst>
          </p:cNvPr>
          <p:cNvPicPr>
            <a:picLocks noChangeAspect="1"/>
          </p:cNvPicPr>
          <p:nvPr/>
        </p:nvPicPr>
        <p:blipFill>
          <a:blip r:embed="rId5"/>
          <a:stretch>
            <a:fillRect/>
          </a:stretch>
        </p:blipFill>
        <p:spPr>
          <a:xfrm>
            <a:off x="1820115" y="4958447"/>
            <a:ext cx="1050608" cy="582918"/>
          </a:xfrm>
          <a:prstGeom prst="rect">
            <a:avLst/>
          </a:prstGeom>
        </p:spPr>
      </p:pic>
    </p:spTree>
    <p:extLst>
      <p:ext uri="{BB962C8B-B14F-4D97-AF65-F5344CB8AC3E}">
        <p14:creationId xmlns:p14="http://schemas.microsoft.com/office/powerpoint/2010/main" val="32422143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25</a:t>
            </a:fld>
            <a:endParaRPr lang="de-DE"/>
          </a:p>
        </p:txBody>
      </p:sp>
      <p:sp>
        <p:nvSpPr>
          <p:cNvPr id="4" name="Titel 3"/>
          <p:cNvSpPr>
            <a:spLocks noGrp="1"/>
          </p:cNvSpPr>
          <p:nvPr>
            <p:ph type="title"/>
          </p:nvPr>
        </p:nvSpPr>
        <p:spPr/>
        <p:txBody>
          <a:bodyPr/>
          <a:lstStyle/>
          <a:p>
            <a:r>
              <a:rPr lang="de-DE" dirty="0"/>
              <a:t>Onlinerechner</a:t>
            </a:r>
          </a:p>
        </p:txBody>
      </p:sp>
      <p:sp>
        <p:nvSpPr>
          <p:cNvPr id="5" name="Textplatzhalter 2"/>
          <p:cNvSpPr>
            <a:spLocks noGrp="1"/>
          </p:cNvSpPr>
          <p:nvPr>
            <p:ph type="body" sz="half" idx="2"/>
          </p:nvPr>
        </p:nvSpPr>
        <p:spPr>
          <a:xfrm>
            <a:off x="364220" y="2335876"/>
            <a:ext cx="11348355" cy="2105176"/>
          </a:xfrm>
        </p:spPr>
        <p:txBody>
          <a:bodyPr/>
          <a:lstStyle/>
          <a:p>
            <a:pPr marL="342900" indent="-342900">
              <a:lnSpc>
                <a:spcPct val="100000"/>
              </a:lnSpc>
              <a:buFont typeface="Wingdings" panose="05000000000000000000" pitchFamily="2" charset="2"/>
              <a:buChar char="§"/>
            </a:pPr>
            <a:r>
              <a:rPr lang="de-DE" dirty="0"/>
              <a:t>Nutzung</a:t>
            </a:r>
          </a:p>
          <a:p>
            <a:pPr marL="800100" lvl="1" indent="-342900">
              <a:lnSpc>
                <a:spcPct val="100000"/>
              </a:lnSpc>
              <a:spcBef>
                <a:spcPts val="1000"/>
              </a:spcBef>
              <a:buFont typeface="Wingdings" panose="05000000000000000000" pitchFamily="2" charset="2"/>
              <a:buChar char="§"/>
            </a:pPr>
            <a:r>
              <a:rPr lang="de-DE" dirty="0">
                <a:solidFill>
                  <a:srgbClr val="1D2D4B"/>
                </a:solidFill>
              </a:rPr>
              <a:t>Anlassbezogene Beratung „auf schnell“ mit Antrag (Dunkelverarbeitung)</a:t>
            </a:r>
            <a:endParaRPr lang="de-DE" sz="400" dirty="0">
              <a:solidFill>
                <a:srgbClr val="1D2D4B"/>
              </a:solidFill>
            </a:endParaRPr>
          </a:p>
          <a:p>
            <a:pPr marL="800100" lvl="1" indent="-342900">
              <a:lnSpc>
                <a:spcPct val="100000"/>
              </a:lnSpc>
              <a:spcBef>
                <a:spcPts val="1000"/>
              </a:spcBef>
              <a:buFont typeface="Wingdings" panose="05000000000000000000" pitchFamily="2" charset="2"/>
              <a:buChar char="§"/>
            </a:pPr>
            <a:r>
              <a:rPr lang="de-DE" dirty="0" err="1">
                <a:solidFill>
                  <a:srgbClr val="1D2D4B"/>
                </a:solidFill>
              </a:rPr>
              <a:t>Zürs</a:t>
            </a:r>
            <a:r>
              <a:rPr lang="de-DE" dirty="0">
                <a:solidFill>
                  <a:srgbClr val="1D2D4B"/>
                </a:solidFill>
              </a:rPr>
              <a:t>-Zonen Abfrage</a:t>
            </a:r>
          </a:p>
          <a:p>
            <a:pPr marL="800100" lvl="1" indent="-342900">
              <a:lnSpc>
                <a:spcPct val="100000"/>
              </a:lnSpc>
              <a:spcBef>
                <a:spcPts val="1000"/>
              </a:spcBef>
              <a:buFont typeface="Wingdings" panose="05000000000000000000" pitchFamily="2" charset="2"/>
              <a:buChar char="§"/>
            </a:pPr>
            <a:r>
              <a:rPr lang="de-DE" dirty="0">
                <a:solidFill>
                  <a:srgbClr val="1D2D4B"/>
                </a:solidFill>
              </a:rPr>
              <a:t>Wohngebäude besondere Rabatte (nicht alle in Vergleichern abgebildet)</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Interlloyd 2026</a:t>
            </a:r>
          </a:p>
        </p:txBody>
      </p:sp>
      <p:pic>
        <p:nvPicPr>
          <p:cNvPr id="6" name="Picture 4" descr="Bildergebnis fÃ¼r logo interlloyd">
            <a:extLst>
              <a:ext uri="{FF2B5EF4-FFF2-40B4-BE49-F238E27FC236}">
                <a16:creationId xmlns:a16="http://schemas.microsoft.com/office/drawing/2014/main" id="{C9273B99-C2B0-4C34-A7F6-34E5D4AB18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0825" y="1770749"/>
            <a:ext cx="1184977" cy="590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fik 10">
            <a:extLst>
              <a:ext uri="{FF2B5EF4-FFF2-40B4-BE49-F238E27FC236}">
                <a16:creationId xmlns:a16="http://schemas.microsoft.com/office/drawing/2014/main" id="{E8AA69AF-8C71-419C-A840-5981D3795064}"/>
              </a:ext>
            </a:extLst>
          </p:cNvPr>
          <p:cNvPicPr>
            <a:picLocks noChangeAspect="1"/>
          </p:cNvPicPr>
          <p:nvPr/>
        </p:nvPicPr>
        <p:blipFill>
          <a:blip r:embed="rId3"/>
          <a:stretch>
            <a:fillRect/>
          </a:stretch>
        </p:blipFill>
        <p:spPr>
          <a:xfrm>
            <a:off x="1198245" y="3830846"/>
            <a:ext cx="5606415" cy="1692729"/>
          </a:xfrm>
          <a:prstGeom prst="rect">
            <a:avLst/>
          </a:prstGeom>
        </p:spPr>
      </p:pic>
      <p:pic>
        <p:nvPicPr>
          <p:cNvPr id="9" name="Grafik 8">
            <a:extLst>
              <a:ext uri="{FF2B5EF4-FFF2-40B4-BE49-F238E27FC236}">
                <a16:creationId xmlns:a16="http://schemas.microsoft.com/office/drawing/2014/main" id="{2C4F6100-8269-4C8B-9CA3-1C65A7129572}"/>
              </a:ext>
            </a:extLst>
          </p:cNvPr>
          <p:cNvPicPr>
            <a:picLocks noChangeAspect="1"/>
          </p:cNvPicPr>
          <p:nvPr/>
        </p:nvPicPr>
        <p:blipFill>
          <a:blip r:embed="rId4"/>
          <a:stretch>
            <a:fillRect/>
          </a:stretch>
        </p:blipFill>
        <p:spPr>
          <a:xfrm>
            <a:off x="4001452" y="4477908"/>
            <a:ext cx="5822632" cy="1709969"/>
          </a:xfrm>
          <a:prstGeom prst="rect">
            <a:avLst/>
          </a:prstGeom>
        </p:spPr>
      </p:pic>
      <p:sp>
        <p:nvSpPr>
          <p:cNvPr id="12" name="Rechteck 11">
            <a:extLst>
              <a:ext uri="{FF2B5EF4-FFF2-40B4-BE49-F238E27FC236}">
                <a16:creationId xmlns:a16="http://schemas.microsoft.com/office/drawing/2014/main" id="{C7AC4465-1BFD-4828-A43D-A7C67A3B2CC2}"/>
              </a:ext>
            </a:extLst>
          </p:cNvPr>
          <p:cNvSpPr/>
          <p:nvPr/>
        </p:nvSpPr>
        <p:spPr>
          <a:xfrm>
            <a:off x="1371600" y="4381500"/>
            <a:ext cx="2011680" cy="396240"/>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Rechteck 12">
            <a:extLst>
              <a:ext uri="{FF2B5EF4-FFF2-40B4-BE49-F238E27FC236}">
                <a16:creationId xmlns:a16="http://schemas.microsoft.com/office/drawing/2014/main" id="{0DCEDC3C-0FD2-44D4-86E0-CC762B757CB1}"/>
              </a:ext>
            </a:extLst>
          </p:cNvPr>
          <p:cNvSpPr/>
          <p:nvPr/>
        </p:nvSpPr>
        <p:spPr>
          <a:xfrm>
            <a:off x="4373880" y="5127335"/>
            <a:ext cx="2011680" cy="396240"/>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Rechteck 13">
            <a:extLst>
              <a:ext uri="{FF2B5EF4-FFF2-40B4-BE49-F238E27FC236}">
                <a16:creationId xmlns:a16="http://schemas.microsoft.com/office/drawing/2014/main" id="{35FA23A7-69A7-4466-BBC2-EADCEC71E0E6}"/>
              </a:ext>
            </a:extLst>
          </p:cNvPr>
          <p:cNvSpPr/>
          <p:nvPr/>
        </p:nvSpPr>
        <p:spPr>
          <a:xfrm>
            <a:off x="4373880" y="5586374"/>
            <a:ext cx="2011680" cy="396240"/>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5" name="Rechteck 14">
            <a:extLst>
              <a:ext uri="{FF2B5EF4-FFF2-40B4-BE49-F238E27FC236}">
                <a16:creationId xmlns:a16="http://schemas.microsoft.com/office/drawing/2014/main" id="{3C132C04-25B0-47E7-87C9-EA3E302B3AB8}"/>
              </a:ext>
            </a:extLst>
          </p:cNvPr>
          <p:cNvSpPr/>
          <p:nvPr/>
        </p:nvSpPr>
        <p:spPr>
          <a:xfrm>
            <a:off x="7308532" y="5127335"/>
            <a:ext cx="2011680" cy="396240"/>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Rechteck 15">
            <a:extLst>
              <a:ext uri="{FF2B5EF4-FFF2-40B4-BE49-F238E27FC236}">
                <a16:creationId xmlns:a16="http://schemas.microsoft.com/office/drawing/2014/main" id="{C175D933-2BE7-4192-9965-B466B12FA254}"/>
              </a:ext>
            </a:extLst>
          </p:cNvPr>
          <p:cNvSpPr/>
          <p:nvPr/>
        </p:nvSpPr>
        <p:spPr>
          <a:xfrm>
            <a:off x="7308532" y="5586374"/>
            <a:ext cx="2011680" cy="396240"/>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878105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26</a:t>
            </a:fld>
            <a:endParaRPr lang="de-DE"/>
          </a:p>
        </p:txBody>
      </p:sp>
      <p:sp>
        <p:nvSpPr>
          <p:cNvPr id="4" name="Titel 3"/>
          <p:cNvSpPr>
            <a:spLocks noGrp="1"/>
          </p:cNvSpPr>
          <p:nvPr>
            <p:ph type="title"/>
          </p:nvPr>
        </p:nvSpPr>
        <p:spPr/>
        <p:txBody>
          <a:bodyPr/>
          <a:lstStyle/>
          <a:p>
            <a:r>
              <a:rPr lang="de-DE" dirty="0"/>
              <a:t>Smart </a:t>
            </a:r>
            <a:r>
              <a:rPr lang="de-DE" dirty="0" err="1"/>
              <a:t>consult</a:t>
            </a:r>
            <a:r>
              <a:rPr lang="de-DE" dirty="0"/>
              <a:t> </a:t>
            </a:r>
          </a:p>
        </p:txBody>
      </p:sp>
      <p:sp>
        <p:nvSpPr>
          <p:cNvPr id="5" name="Textplatzhalter 2"/>
          <p:cNvSpPr>
            <a:spLocks noGrp="1"/>
          </p:cNvSpPr>
          <p:nvPr>
            <p:ph type="body" sz="half" idx="2"/>
          </p:nvPr>
        </p:nvSpPr>
        <p:spPr>
          <a:xfrm>
            <a:off x="364220" y="2335876"/>
            <a:ext cx="11348355" cy="4016280"/>
          </a:xfrm>
        </p:spPr>
        <p:txBody>
          <a:bodyPr/>
          <a:lstStyle/>
          <a:p>
            <a:pPr marL="342900" indent="-342900">
              <a:lnSpc>
                <a:spcPct val="100000"/>
              </a:lnSpc>
              <a:buFont typeface="Wingdings" panose="05000000000000000000" pitchFamily="2" charset="2"/>
              <a:buChar char="§"/>
            </a:pPr>
            <a:r>
              <a:rPr lang="de-DE" dirty="0"/>
              <a:t>Projekt Weiterentwicklung </a:t>
            </a:r>
          </a:p>
          <a:p>
            <a:pPr marL="800100" lvl="1" indent="-342900">
              <a:lnSpc>
                <a:spcPct val="100000"/>
              </a:lnSpc>
              <a:spcBef>
                <a:spcPts val="1000"/>
              </a:spcBef>
              <a:buFont typeface="Wingdings" panose="05000000000000000000" pitchFamily="2" charset="2"/>
              <a:buChar char="§"/>
            </a:pPr>
            <a:r>
              <a:rPr lang="de-DE" dirty="0">
                <a:solidFill>
                  <a:srgbClr val="1D2D4B"/>
                </a:solidFill>
              </a:rPr>
              <a:t>Fehlerfreier Datenexport | neue Zuordnungsmöglichkeiten</a:t>
            </a:r>
          </a:p>
          <a:p>
            <a:pPr marL="800100" lvl="1" indent="-342900">
              <a:lnSpc>
                <a:spcPct val="100000"/>
              </a:lnSpc>
              <a:spcBef>
                <a:spcPts val="1000"/>
              </a:spcBef>
              <a:buFont typeface="Wingdings" panose="05000000000000000000" pitchFamily="2" charset="2"/>
              <a:buChar char="§"/>
            </a:pPr>
            <a:r>
              <a:rPr lang="de-DE" dirty="0">
                <a:solidFill>
                  <a:srgbClr val="1D2D4B"/>
                </a:solidFill>
              </a:rPr>
              <a:t>Optimierung des Zuordnungsfensters (Scroll-Balken, Schließen-Button)</a:t>
            </a:r>
          </a:p>
          <a:p>
            <a:pPr marL="800100" lvl="1" indent="-342900">
              <a:lnSpc>
                <a:spcPct val="100000"/>
              </a:lnSpc>
              <a:spcBef>
                <a:spcPts val="1000"/>
              </a:spcBef>
              <a:buFont typeface="Wingdings" panose="05000000000000000000" pitchFamily="2" charset="2"/>
              <a:buChar char="§"/>
            </a:pPr>
            <a:r>
              <a:rPr lang="de-DE" dirty="0">
                <a:solidFill>
                  <a:srgbClr val="1D2D4B"/>
                </a:solidFill>
              </a:rPr>
              <a:t>Darstellung von Bestandsverträgen (Angebotsübersicht) | Angebotsblätter (inkl. Trennung der rechtlichen Hinweise / Unterschrift)</a:t>
            </a:r>
          </a:p>
          <a:p>
            <a:pPr marL="800100" lvl="1" indent="-342900">
              <a:lnSpc>
                <a:spcPct val="100000"/>
              </a:lnSpc>
              <a:spcBef>
                <a:spcPts val="1000"/>
              </a:spcBef>
              <a:buFont typeface="Wingdings" panose="05000000000000000000" pitchFamily="2" charset="2"/>
              <a:buChar char="§"/>
            </a:pPr>
            <a:endParaRPr lang="de-DE" dirty="0">
              <a:solidFill>
                <a:srgbClr val="1D2D4B"/>
              </a:solidFill>
            </a:endParaRPr>
          </a:p>
          <a:p>
            <a:pPr marL="800100" lvl="1" indent="-342900">
              <a:lnSpc>
                <a:spcPct val="100000"/>
              </a:lnSpc>
              <a:spcBef>
                <a:spcPts val="1000"/>
              </a:spcBef>
              <a:buFont typeface="Wingdings" panose="05000000000000000000" pitchFamily="2" charset="2"/>
              <a:buChar char="§"/>
            </a:pPr>
            <a:endParaRPr lang="de-DE" dirty="0">
              <a:solidFill>
                <a:srgbClr val="1D2D4B"/>
              </a:solidFill>
            </a:endParaRPr>
          </a:p>
          <a:p>
            <a:pPr marL="800100" lvl="1" indent="-342900">
              <a:lnSpc>
                <a:spcPct val="100000"/>
              </a:lnSpc>
              <a:spcBef>
                <a:spcPts val="1000"/>
              </a:spcBef>
              <a:buFont typeface="Wingdings" panose="05000000000000000000" pitchFamily="2" charset="2"/>
              <a:buChar char="§"/>
            </a:pPr>
            <a:endParaRPr lang="de-DE" dirty="0">
              <a:solidFill>
                <a:srgbClr val="1D2D4B"/>
              </a:solidFill>
            </a:endParaRP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2026</a:t>
            </a:r>
          </a:p>
        </p:txBody>
      </p:sp>
    </p:spTree>
    <p:extLst>
      <p:ext uri="{BB962C8B-B14F-4D97-AF65-F5344CB8AC3E}">
        <p14:creationId xmlns:p14="http://schemas.microsoft.com/office/powerpoint/2010/main" val="10530694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27</a:t>
            </a:fld>
            <a:endParaRPr lang="de-DE"/>
          </a:p>
        </p:txBody>
      </p:sp>
      <p:sp>
        <p:nvSpPr>
          <p:cNvPr id="4" name="Titel 3"/>
          <p:cNvSpPr>
            <a:spLocks noGrp="1"/>
          </p:cNvSpPr>
          <p:nvPr>
            <p:ph type="title"/>
          </p:nvPr>
        </p:nvSpPr>
        <p:spPr/>
        <p:txBody>
          <a:bodyPr/>
          <a:lstStyle/>
          <a:p>
            <a:r>
              <a:rPr lang="de-DE" dirty="0"/>
              <a:t>Smart </a:t>
            </a:r>
            <a:r>
              <a:rPr lang="de-DE" dirty="0" err="1"/>
              <a:t>consult</a:t>
            </a:r>
            <a:r>
              <a:rPr lang="de-DE" dirty="0"/>
              <a:t> </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Datenexport</a:t>
            </a:r>
          </a:p>
        </p:txBody>
      </p:sp>
      <p:pic>
        <p:nvPicPr>
          <p:cNvPr id="9" name="Grafik 8">
            <a:extLst>
              <a:ext uri="{FF2B5EF4-FFF2-40B4-BE49-F238E27FC236}">
                <a16:creationId xmlns:a16="http://schemas.microsoft.com/office/drawing/2014/main" id="{0643BE9C-8A96-4D11-8713-CA74A24585BD}"/>
              </a:ext>
            </a:extLst>
          </p:cNvPr>
          <p:cNvPicPr>
            <a:picLocks noChangeAspect="1"/>
          </p:cNvPicPr>
          <p:nvPr/>
        </p:nvPicPr>
        <p:blipFill>
          <a:blip r:embed="rId2"/>
          <a:stretch>
            <a:fillRect/>
          </a:stretch>
        </p:blipFill>
        <p:spPr>
          <a:xfrm>
            <a:off x="661035" y="2325286"/>
            <a:ext cx="3250999" cy="2846070"/>
          </a:xfrm>
          <a:prstGeom prst="rect">
            <a:avLst/>
          </a:prstGeom>
        </p:spPr>
      </p:pic>
      <p:sp>
        <p:nvSpPr>
          <p:cNvPr id="10" name="Textplatzhalter 2">
            <a:extLst>
              <a:ext uri="{FF2B5EF4-FFF2-40B4-BE49-F238E27FC236}">
                <a16:creationId xmlns:a16="http://schemas.microsoft.com/office/drawing/2014/main" id="{E5167E62-992D-4BCE-8B0C-D32C4EFA2893}"/>
              </a:ext>
            </a:extLst>
          </p:cNvPr>
          <p:cNvSpPr>
            <a:spLocks noGrp="1"/>
          </p:cNvSpPr>
          <p:nvPr>
            <p:ph type="body" sz="half" idx="2"/>
          </p:nvPr>
        </p:nvSpPr>
        <p:spPr>
          <a:xfrm>
            <a:off x="364220" y="5775960"/>
            <a:ext cx="11348355" cy="820035"/>
          </a:xfrm>
        </p:spPr>
        <p:txBody>
          <a:bodyPr/>
          <a:lstStyle/>
          <a:p>
            <a:pPr marL="342900" indent="-342900">
              <a:lnSpc>
                <a:spcPct val="100000"/>
              </a:lnSpc>
              <a:buFont typeface="Wingdings" panose="05000000000000000000" pitchFamily="2" charset="2"/>
              <a:buChar char="§"/>
            </a:pPr>
            <a:r>
              <a:rPr lang="de-DE" dirty="0"/>
              <a:t>30 Verträge über alle Sparten</a:t>
            </a:r>
            <a:endParaRPr lang="de-DE" dirty="0">
              <a:solidFill>
                <a:srgbClr val="1D2D4B"/>
              </a:solidFill>
            </a:endParaRPr>
          </a:p>
          <a:p>
            <a:pPr marL="800100" lvl="1" indent="-342900">
              <a:lnSpc>
                <a:spcPct val="100000"/>
              </a:lnSpc>
              <a:spcBef>
                <a:spcPts val="1000"/>
              </a:spcBef>
              <a:buFont typeface="Wingdings" panose="05000000000000000000" pitchFamily="2" charset="2"/>
              <a:buChar char="§"/>
            </a:pPr>
            <a:r>
              <a:rPr lang="de-DE" dirty="0">
                <a:solidFill>
                  <a:srgbClr val="1D2D4B"/>
                </a:solidFill>
              </a:rPr>
              <a:t>33 Gesamte Kundenverbindung </a:t>
            </a:r>
          </a:p>
          <a:p>
            <a:pPr marL="800100" lvl="1" indent="-342900">
              <a:lnSpc>
                <a:spcPct val="100000"/>
              </a:lnSpc>
              <a:spcBef>
                <a:spcPts val="1000"/>
              </a:spcBef>
              <a:buFont typeface="Wingdings" panose="05000000000000000000" pitchFamily="2" charset="2"/>
              <a:buChar char="§"/>
            </a:pPr>
            <a:endParaRPr lang="de-DE" dirty="0">
              <a:solidFill>
                <a:srgbClr val="1D2D4B"/>
              </a:solidFill>
            </a:endParaRPr>
          </a:p>
          <a:p>
            <a:pPr marL="800100" lvl="1" indent="-342900">
              <a:lnSpc>
                <a:spcPct val="100000"/>
              </a:lnSpc>
              <a:spcBef>
                <a:spcPts val="1000"/>
              </a:spcBef>
              <a:buFont typeface="Wingdings" panose="05000000000000000000" pitchFamily="2" charset="2"/>
              <a:buChar char="§"/>
            </a:pPr>
            <a:endParaRPr lang="de-DE" dirty="0">
              <a:solidFill>
                <a:srgbClr val="1D2D4B"/>
              </a:solidFill>
            </a:endParaRPr>
          </a:p>
        </p:txBody>
      </p:sp>
      <p:pic>
        <p:nvPicPr>
          <p:cNvPr id="12" name="Grafik 11">
            <a:extLst>
              <a:ext uri="{FF2B5EF4-FFF2-40B4-BE49-F238E27FC236}">
                <a16:creationId xmlns:a16="http://schemas.microsoft.com/office/drawing/2014/main" id="{7D003D9A-6587-4FE8-AF9C-842783A2D9EE}"/>
              </a:ext>
            </a:extLst>
          </p:cNvPr>
          <p:cNvPicPr>
            <a:picLocks noChangeAspect="1"/>
          </p:cNvPicPr>
          <p:nvPr/>
        </p:nvPicPr>
        <p:blipFill>
          <a:blip r:embed="rId3"/>
          <a:stretch>
            <a:fillRect/>
          </a:stretch>
        </p:blipFill>
        <p:spPr>
          <a:xfrm>
            <a:off x="3573780" y="4303383"/>
            <a:ext cx="8442960" cy="1241353"/>
          </a:xfrm>
          <a:prstGeom prst="rect">
            <a:avLst/>
          </a:prstGeom>
        </p:spPr>
      </p:pic>
      <p:pic>
        <p:nvPicPr>
          <p:cNvPr id="14" name="Grafik 13">
            <a:extLst>
              <a:ext uri="{FF2B5EF4-FFF2-40B4-BE49-F238E27FC236}">
                <a16:creationId xmlns:a16="http://schemas.microsoft.com/office/drawing/2014/main" id="{29A94FA1-1D06-4C7B-9770-A3252BE820AE}"/>
              </a:ext>
            </a:extLst>
          </p:cNvPr>
          <p:cNvPicPr>
            <a:picLocks noChangeAspect="1"/>
          </p:cNvPicPr>
          <p:nvPr/>
        </p:nvPicPr>
        <p:blipFill>
          <a:blip r:embed="rId4"/>
          <a:stretch>
            <a:fillRect/>
          </a:stretch>
        </p:blipFill>
        <p:spPr>
          <a:xfrm>
            <a:off x="3573780" y="1556758"/>
            <a:ext cx="8442960" cy="2676393"/>
          </a:xfrm>
          <a:prstGeom prst="rect">
            <a:avLst/>
          </a:prstGeom>
        </p:spPr>
      </p:pic>
    </p:spTree>
    <p:extLst>
      <p:ext uri="{BB962C8B-B14F-4D97-AF65-F5344CB8AC3E}">
        <p14:creationId xmlns:p14="http://schemas.microsoft.com/office/powerpoint/2010/main" val="39419767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28</a:t>
            </a:fld>
            <a:endParaRPr lang="de-DE"/>
          </a:p>
        </p:txBody>
      </p:sp>
      <p:sp>
        <p:nvSpPr>
          <p:cNvPr id="4" name="Titel 3"/>
          <p:cNvSpPr>
            <a:spLocks noGrp="1"/>
          </p:cNvSpPr>
          <p:nvPr>
            <p:ph type="title"/>
          </p:nvPr>
        </p:nvSpPr>
        <p:spPr/>
        <p:txBody>
          <a:bodyPr/>
          <a:lstStyle/>
          <a:p>
            <a:r>
              <a:rPr lang="de-DE" dirty="0"/>
              <a:t>Smart </a:t>
            </a:r>
            <a:r>
              <a:rPr lang="de-DE" dirty="0" err="1"/>
              <a:t>consult</a:t>
            </a:r>
            <a:r>
              <a:rPr lang="de-DE" dirty="0"/>
              <a:t> </a:t>
            </a:r>
          </a:p>
        </p:txBody>
      </p:sp>
      <p:sp>
        <p:nvSpPr>
          <p:cNvPr id="8" name="Textplatzhalter 2">
            <a:extLst>
              <a:ext uri="{FF2B5EF4-FFF2-40B4-BE49-F238E27FC236}">
                <a16:creationId xmlns:a16="http://schemas.microsoft.com/office/drawing/2014/main" id="{BEB6DCB6-55EF-4D93-ACD1-FD2721928F27}"/>
              </a:ext>
            </a:extLst>
          </p:cNvPr>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Darstellung Angebotsübersicht | Beta-Version</a:t>
            </a:r>
          </a:p>
        </p:txBody>
      </p:sp>
      <p:pic>
        <p:nvPicPr>
          <p:cNvPr id="10" name="Grafik 9">
            <a:extLst>
              <a:ext uri="{FF2B5EF4-FFF2-40B4-BE49-F238E27FC236}">
                <a16:creationId xmlns:a16="http://schemas.microsoft.com/office/drawing/2014/main" id="{525583D9-3B3C-4901-89E9-01243993CD41}"/>
              </a:ext>
            </a:extLst>
          </p:cNvPr>
          <p:cNvPicPr>
            <a:picLocks noChangeAspect="1"/>
          </p:cNvPicPr>
          <p:nvPr/>
        </p:nvPicPr>
        <p:blipFill>
          <a:blip r:embed="rId2"/>
          <a:stretch>
            <a:fillRect/>
          </a:stretch>
        </p:blipFill>
        <p:spPr>
          <a:xfrm>
            <a:off x="678180" y="2216906"/>
            <a:ext cx="9098280" cy="4218729"/>
          </a:xfrm>
          <a:prstGeom prst="rect">
            <a:avLst/>
          </a:prstGeom>
        </p:spPr>
      </p:pic>
      <p:sp>
        <p:nvSpPr>
          <p:cNvPr id="11" name="Rechteck 10">
            <a:extLst>
              <a:ext uri="{FF2B5EF4-FFF2-40B4-BE49-F238E27FC236}">
                <a16:creationId xmlns:a16="http://schemas.microsoft.com/office/drawing/2014/main" id="{3CC78C19-5521-48D8-A3E3-7A7D1481207C}"/>
              </a:ext>
            </a:extLst>
          </p:cNvPr>
          <p:cNvSpPr/>
          <p:nvPr/>
        </p:nvSpPr>
        <p:spPr>
          <a:xfrm>
            <a:off x="3779520" y="2773680"/>
            <a:ext cx="1501140" cy="883920"/>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Rechteck 11">
            <a:extLst>
              <a:ext uri="{FF2B5EF4-FFF2-40B4-BE49-F238E27FC236}">
                <a16:creationId xmlns:a16="http://schemas.microsoft.com/office/drawing/2014/main" id="{C1CCD2AB-CF1D-4932-BA81-7E00B6116E6B}"/>
              </a:ext>
            </a:extLst>
          </p:cNvPr>
          <p:cNvSpPr/>
          <p:nvPr/>
        </p:nvSpPr>
        <p:spPr>
          <a:xfrm>
            <a:off x="6484620" y="2926080"/>
            <a:ext cx="274320" cy="266700"/>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6485057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29</a:t>
            </a:fld>
            <a:endParaRPr lang="de-DE"/>
          </a:p>
        </p:txBody>
      </p:sp>
      <p:sp>
        <p:nvSpPr>
          <p:cNvPr id="4" name="Titel 3"/>
          <p:cNvSpPr>
            <a:spLocks noGrp="1"/>
          </p:cNvSpPr>
          <p:nvPr>
            <p:ph type="title"/>
          </p:nvPr>
        </p:nvSpPr>
        <p:spPr/>
        <p:txBody>
          <a:bodyPr/>
          <a:lstStyle/>
          <a:p>
            <a:r>
              <a:rPr lang="de-DE" dirty="0"/>
              <a:t>Smart </a:t>
            </a:r>
            <a:r>
              <a:rPr lang="de-DE" dirty="0" err="1"/>
              <a:t>consult</a:t>
            </a:r>
            <a:r>
              <a:rPr lang="de-DE" dirty="0"/>
              <a:t> </a:t>
            </a:r>
          </a:p>
        </p:txBody>
      </p:sp>
      <p:sp>
        <p:nvSpPr>
          <p:cNvPr id="8" name="Textplatzhalter 2">
            <a:extLst>
              <a:ext uri="{FF2B5EF4-FFF2-40B4-BE49-F238E27FC236}">
                <a16:creationId xmlns:a16="http://schemas.microsoft.com/office/drawing/2014/main" id="{BEB6DCB6-55EF-4D93-ACD1-FD2721928F27}"/>
              </a:ext>
            </a:extLst>
          </p:cNvPr>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Darstellung Angebotsübersicht</a:t>
            </a:r>
          </a:p>
        </p:txBody>
      </p:sp>
      <p:pic>
        <p:nvPicPr>
          <p:cNvPr id="10" name="Grafik 9">
            <a:extLst>
              <a:ext uri="{FF2B5EF4-FFF2-40B4-BE49-F238E27FC236}">
                <a16:creationId xmlns:a16="http://schemas.microsoft.com/office/drawing/2014/main" id="{525583D9-3B3C-4901-89E9-01243993CD41}"/>
              </a:ext>
            </a:extLst>
          </p:cNvPr>
          <p:cNvPicPr>
            <a:picLocks noChangeAspect="1"/>
          </p:cNvPicPr>
          <p:nvPr/>
        </p:nvPicPr>
        <p:blipFill>
          <a:blip r:embed="rId2"/>
          <a:stretch>
            <a:fillRect/>
          </a:stretch>
        </p:blipFill>
        <p:spPr>
          <a:xfrm>
            <a:off x="678180" y="2216906"/>
            <a:ext cx="9098280" cy="4218729"/>
          </a:xfrm>
          <a:prstGeom prst="rect">
            <a:avLst/>
          </a:prstGeom>
        </p:spPr>
      </p:pic>
      <p:sp>
        <p:nvSpPr>
          <p:cNvPr id="11" name="Rechteck 10">
            <a:extLst>
              <a:ext uri="{FF2B5EF4-FFF2-40B4-BE49-F238E27FC236}">
                <a16:creationId xmlns:a16="http://schemas.microsoft.com/office/drawing/2014/main" id="{3CC78C19-5521-48D8-A3E3-7A7D1481207C}"/>
              </a:ext>
            </a:extLst>
          </p:cNvPr>
          <p:cNvSpPr/>
          <p:nvPr/>
        </p:nvSpPr>
        <p:spPr>
          <a:xfrm>
            <a:off x="3779520" y="2773680"/>
            <a:ext cx="1501140" cy="883920"/>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2" name="Rechteck 11">
            <a:extLst>
              <a:ext uri="{FF2B5EF4-FFF2-40B4-BE49-F238E27FC236}">
                <a16:creationId xmlns:a16="http://schemas.microsoft.com/office/drawing/2014/main" id="{C1CCD2AB-CF1D-4932-BA81-7E00B6116E6B}"/>
              </a:ext>
            </a:extLst>
          </p:cNvPr>
          <p:cNvSpPr/>
          <p:nvPr/>
        </p:nvSpPr>
        <p:spPr>
          <a:xfrm>
            <a:off x="6484620" y="2926080"/>
            <a:ext cx="274320" cy="266700"/>
          </a:xfrm>
          <a:prstGeom prst="rect">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14" name="Grafik 13">
            <a:extLst>
              <a:ext uri="{FF2B5EF4-FFF2-40B4-BE49-F238E27FC236}">
                <a16:creationId xmlns:a16="http://schemas.microsoft.com/office/drawing/2014/main" id="{CE95E97B-1AF0-4888-8E52-D607409062B5}"/>
              </a:ext>
            </a:extLst>
          </p:cNvPr>
          <p:cNvPicPr>
            <a:picLocks noChangeAspect="1"/>
          </p:cNvPicPr>
          <p:nvPr/>
        </p:nvPicPr>
        <p:blipFill>
          <a:blip r:embed="rId3"/>
          <a:stretch>
            <a:fillRect/>
          </a:stretch>
        </p:blipFill>
        <p:spPr>
          <a:xfrm>
            <a:off x="3450480" y="0"/>
            <a:ext cx="5291039" cy="6858000"/>
          </a:xfrm>
          <a:prstGeom prst="rect">
            <a:avLst/>
          </a:prstGeom>
        </p:spPr>
      </p:pic>
    </p:spTree>
    <p:extLst>
      <p:ext uri="{BB962C8B-B14F-4D97-AF65-F5344CB8AC3E}">
        <p14:creationId xmlns:p14="http://schemas.microsoft.com/office/powerpoint/2010/main" val="389776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a:t>
            </a:fld>
            <a:endParaRPr lang="de-DE"/>
          </a:p>
        </p:txBody>
      </p:sp>
      <p:sp>
        <p:nvSpPr>
          <p:cNvPr id="4" name="Titel 3"/>
          <p:cNvSpPr>
            <a:spLocks noGrp="1"/>
          </p:cNvSpPr>
          <p:nvPr>
            <p:ph type="title"/>
          </p:nvPr>
        </p:nvSpPr>
        <p:spPr/>
        <p:txBody>
          <a:bodyPr/>
          <a:lstStyle/>
          <a:p>
            <a:r>
              <a:rPr lang="de-DE" dirty="0"/>
              <a:t>Marktanalyse</a:t>
            </a:r>
          </a:p>
        </p:txBody>
      </p:sp>
      <p:sp>
        <p:nvSpPr>
          <p:cNvPr id="5" name="Textplatzhalter 2"/>
          <p:cNvSpPr>
            <a:spLocks noGrp="1"/>
          </p:cNvSpPr>
          <p:nvPr>
            <p:ph type="body" sz="half" idx="2"/>
          </p:nvPr>
        </p:nvSpPr>
        <p:spPr>
          <a:xfrm>
            <a:off x="364220" y="2335876"/>
            <a:ext cx="11348355" cy="4261774"/>
          </a:xfrm>
        </p:spPr>
        <p:txBody>
          <a:bodyPr/>
          <a:lstStyle/>
          <a:p>
            <a:pPr marL="342900" indent="-342900">
              <a:lnSpc>
                <a:spcPct val="100000"/>
              </a:lnSpc>
              <a:buFont typeface="Wingdings" panose="05000000000000000000" pitchFamily="2" charset="2"/>
              <a:buChar char="§"/>
            </a:pPr>
            <a:r>
              <a:rPr lang="de-DE" dirty="0"/>
              <a:t>Langfristiger Trend: moderat → stark steigend</a:t>
            </a:r>
          </a:p>
          <a:p>
            <a:pPr marL="800100" lvl="1" indent="-342900">
              <a:lnSpc>
                <a:spcPct val="100000"/>
              </a:lnSpc>
              <a:buFont typeface="Wingdings" panose="05000000000000000000" pitchFamily="2" charset="2"/>
              <a:buChar char="§"/>
            </a:pPr>
            <a:r>
              <a:rPr lang="de-DE" sz="1600" dirty="0"/>
              <a:t>2010–2020: stabiler Anstieg von ca. +4–5 % p.a.</a:t>
            </a:r>
            <a:br>
              <a:rPr lang="de-DE" sz="1600" dirty="0"/>
            </a:br>
            <a:endParaRPr lang="de-DE" sz="1600" dirty="0"/>
          </a:p>
          <a:p>
            <a:pPr marL="342900" indent="-342900">
              <a:lnSpc>
                <a:spcPct val="100000"/>
              </a:lnSpc>
              <a:buFont typeface="Wingdings" panose="05000000000000000000" pitchFamily="2" charset="2"/>
              <a:buChar char="§"/>
            </a:pPr>
            <a:r>
              <a:rPr lang="de-DE" dirty="0"/>
              <a:t>Bruch ab 2021–2023 (Marktverwerfungen)</a:t>
            </a:r>
          </a:p>
          <a:p>
            <a:pPr marL="800100" lvl="1" indent="-342900">
              <a:lnSpc>
                <a:spcPct val="100000"/>
              </a:lnSpc>
              <a:buFont typeface="Wingdings" panose="05000000000000000000" pitchFamily="2" charset="2"/>
              <a:buChar char="§"/>
            </a:pPr>
            <a:r>
              <a:rPr lang="de-DE" sz="1600" dirty="0"/>
              <a:t>extreme Anstiege bis +16 % in einem Jahr</a:t>
            </a:r>
          </a:p>
          <a:p>
            <a:pPr marL="800100" lvl="1" indent="-342900">
              <a:lnSpc>
                <a:spcPct val="100000"/>
              </a:lnSpc>
              <a:buFont typeface="Wingdings" panose="05000000000000000000" pitchFamily="2" charset="2"/>
              <a:buChar char="§"/>
            </a:pPr>
            <a:r>
              <a:rPr lang="de-DE" sz="1600" dirty="0"/>
              <a:t>Baupreisexplosion, Hochwasserschäden, Inflation, </a:t>
            </a:r>
            <a:br>
              <a:rPr lang="de-DE" sz="1600" dirty="0"/>
            </a:br>
            <a:r>
              <a:rPr lang="de-DE" sz="1600" b="1" dirty="0"/>
              <a:t>Versicherer mussten Unterkalkulation korrigieren</a:t>
            </a:r>
            <a:br>
              <a:rPr lang="de-DE" sz="1600" dirty="0"/>
            </a:br>
            <a:endParaRPr lang="de-DE" sz="1600" dirty="0"/>
          </a:p>
          <a:p>
            <a:pPr marL="0" lvl="1" indent="-342900">
              <a:lnSpc>
                <a:spcPct val="100000"/>
              </a:lnSpc>
              <a:buFont typeface="Wingdings" panose="05000000000000000000" pitchFamily="2" charset="2"/>
              <a:buChar char="§"/>
            </a:pPr>
            <a:r>
              <a:rPr lang="de-DE" sz="2000" dirty="0">
                <a:solidFill>
                  <a:srgbClr val="1D2D4B"/>
                </a:solidFill>
                <a:latin typeface="Arial" panose="020B0604020202020204" pitchFamily="34" charset="0"/>
                <a:cs typeface="Arial" panose="020B0604020202020204" pitchFamily="34" charset="0"/>
              </a:rPr>
              <a:t>Gesamtanstieg 2010–2025</a:t>
            </a:r>
          </a:p>
          <a:p>
            <a:pPr marL="800100" lvl="1" indent="-342900">
              <a:lnSpc>
                <a:spcPct val="100000"/>
              </a:lnSpc>
              <a:buFont typeface="Wingdings" panose="05000000000000000000" pitchFamily="2" charset="2"/>
              <a:buChar char="§"/>
            </a:pPr>
            <a:r>
              <a:rPr lang="de-DE" sz="1600" dirty="0"/>
              <a:t>→ Ø +6,1 % pro Jahr</a:t>
            </a:r>
          </a:p>
        </p:txBody>
      </p:sp>
      <p:sp>
        <p:nvSpPr>
          <p:cNvPr id="7" name="Textplatzhalter 2"/>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Entwicklung Wohngebäude | nach GDV-Daten</a:t>
            </a:r>
          </a:p>
        </p:txBody>
      </p:sp>
      <p:pic>
        <p:nvPicPr>
          <p:cNvPr id="12" name="Grafik 11">
            <a:extLst>
              <a:ext uri="{FF2B5EF4-FFF2-40B4-BE49-F238E27FC236}">
                <a16:creationId xmlns:a16="http://schemas.microsoft.com/office/drawing/2014/main" id="{392C8531-E068-4FDA-B57E-1A90C1E3610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28731" y="2874798"/>
            <a:ext cx="4603972" cy="3292698"/>
          </a:xfrm>
          <a:prstGeom prst="rect">
            <a:avLst/>
          </a:prstGeom>
        </p:spPr>
      </p:pic>
    </p:spTree>
    <p:extLst>
      <p:ext uri="{BB962C8B-B14F-4D97-AF65-F5344CB8AC3E}">
        <p14:creationId xmlns:p14="http://schemas.microsoft.com/office/powerpoint/2010/main" val="34171018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30</a:t>
            </a:fld>
            <a:endParaRPr lang="de-DE"/>
          </a:p>
        </p:txBody>
      </p:sp>
      <p:sp>
        <p:nvSpPr>
          <p:cNvPr id="4" name="Titel 3"/>
          <p:cNvSpPr>
            <a:spLocks noGrp="1"/>
          </p:cNvSpPr>
          <p:nvPr>
            <p:ph type="title"/>
          </p:nvPr>
        </p:nvSpPr>
        <p:spPr/>
        <p:txBody>
          <a:bodyPr/>
          <a:lstStyle/>
          <a:p>
            <a:r>
              <a:rPr lang="de-DE" dirty="0"/>
              <a:t>Smart </a:t>
            </a:r>
            <a:r>
              <a:rPr lang="de-DE" dirty="0" err="1"/>
              <a:t>consult</a:t>
            </a:r>
            <a:r>
              <a:rPr lang="de-DE" dirty="0"/>
              <a:t> </a:t>
            </a:r>
          </a:p>
        </p:txBody>
      </p:sp>
      <p:sp>
        <p:nvSpPr>
          <p:cNvPr id="8" name="Textplatzhalter 2">
            <a:extLst>
              <a:ext uri="{FF2B5EF4-FFF2-40B4-BE49-F238E27FC236}">
                <a16:creationId xmlns:a16="http://schemas.microsoft.com/office/drawing/2014/main" id="{BEB6DCB6-55EF-4D93-ACD1-FD2721928F27}"/>
              </a:ext>
            </a:extLst>
          </p:cNvPr>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Angebotsblätter</a:t>
            </a:r>
          </a:p>
        </p:txBody>
      </p:sp>
      <p:pic>
        <p:nvPicPr>
          <p:cNvPr id="5" name="Grafik 4">
            <a:extLst>
              <a:ext uri="{FF2B5EF4-FFF2-40B4-BE49-F238E27FC236}">
                <a16:creationId xmlns:a16="http://schemas.microsoft.com/office/drawing/2014/main" id="{E5FE7538-FE83-4800-BF4B-25F52C035544}"/>
              </a:ext>
            </a:extLst>
          </p:cNvPr>
          <p:cNvPicPr>
            <a:picLocks noChangeAspect="1"/>
          </p:cNvPicPr>
          <p:nvPr/>
        </p:nvPicPr>
        <p:blipFill>
          <a:blip r:embed="rId2"/>
          <a:stretch>
            <a:fillRect/>
          </a:stretch>
        </p:blipFill>
        <p:spPr>
          <a:xfrm>
            <a:off x="641985" y="2233666"/>
            <a:ext cx="4722495" cy="1685686"/>
          </a:xfrm>
          <a:prstGeom prst="rect">
            <a:avLst/>
          </a:prstGeom>
        </p:spPr>
      </p:pic>
      <p:pic>
        <p:nvPicPr>
          <p:cNvPr id="7" name="Grafik 6">
            <a:extLst>
              <a:ext uri="{FF2B5EF4-FFF2-40B4-BE49-F238E27FC236}">
                <a16:creationId xmlns:a16="http://schemas.microsoft.com/office/drawing/2014/main" id="{1F891DE4-2101-47F9-8D2E-59B512EC40B9}"/>
              </a:ext>
            </a:extLst>
          </p:cNvPr>
          <p:cNvPicPr>
            <a:picLocks noChangeAspect="1"/>
          </p:cNvPicPr>
          <p:nvPr/>
        </p:nvPicPr>
        <p:blipFill>
          <a:blip r:embed="rId3"/>
          <a:stretch>
            <a:fillRect/>
          </a:stretch>
        </p:blipFill>
        <p:spPr>
          <a:xfrm>
            <a:off x="5471101" y="1274832"/>
            <a:ext cx="3779579" cy="3603353"/>
          </a:xfrm>
          <a:prstGeom prst="rect">
            <a:avLst/>
          </a:prstGeom>
        </p:spPr>
      </p:pic>
      <p:pic>
        <p:nvPicPr>
          <p:cNvPr id="13" name="Grafik 12">
            <a:extLst>
              <a:ext uri="{FF2B5EF4-FFF2-40B4-BE49-F238E27FC236}">
                <a16:creationId xmlns:a16="http://schemas.microsoft.com/office/drawing/2014/main" id="{A1152B3C-3AD6-434D-A820-EEFA94F01C1D}"/>
              </a:ext>
            </a:extLst>
          </p:cNvPr>
          <p:cNvPicPr>
            <a:picLocks noChangeAspect="1"/>
          </p:cNvPicPr>
          <p:nvPr/>
        </p:nvPicPr>
        <p:blipFill>
          <a:blip r:embed="rId4"/>
          <a:stretch>
            <a:fillRect/>
          </a:stretch>
        </p:blipFill>
        <p:spPr>
          <a:xfrm>
            <a:off x="7402419" y="4061460"/>
            <a:ext cx="4233037" cy="2290696"/>
          </a:xfrm>
          <a:prstGeom prst="rect">
            <a:avLst/>
          </a:prstGeom>
        </p:spPr>
      </p:pic>
    </p:spTree>
    <p:extLst>
      <p:ext uri="{BB962C8B-B14F-4D97-AF65-F5344CB8AC3E}">
        <p14:creationId xmlns:p14="http://schemas.microsoft.com/office/powerpoint/2010/main" val="21697573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31</a:t>
            </a:fld>
            <a:endParaRPr lang="de-DE"/>
          </a:p>
        </p:txBody>
      </p:sp>
      <p:sp>
        <p:nvSpPr>
          <p:cNvPr id="4" name="Titel 3"/>
          <p:cNvSpPr>
            <a:spLocks noGrp="1"/>
          </p:cNvSpPr>
          <p:nvPr>
            <p:ph type="title"/>
          </p:nvPr>
        </p:nvSpPr>
        <p:spPr/>
        <p:txBody>
          <a:bodyPr/>
          <a:lstStyle/>
          <a:p>
            <a:r>
              <a:rPr lang="de-DE" dirty="0"/>
              <a:t>Smart </a:t>
            </a:r>
            <a:r>
              <a:rPr lang="de-DE" dirty="0" err="1"/>
              <a:t>consult</a:t>
            </a:r>
            <a:r>
              <a:rPr lang="de-DE" dirty="0"/>
              <a:t> </a:t>
            </a:r>
          </a:p>
        </p:txBody>
      </p:sp>
      <p:sp>
        <p:nvSpPr>
          <p:cNvPr id="8" name="Textplatzhalter 2">
            <a:extLst>
              <a:ext uri="{FF2B5EF4-FFF2-40B4-BE49-F238E27FC236}">
                <a16:creationId xmlns:a16="http://schemas.microsoft.com/office/drawing/2014/main" id="{BEB6DCB6-55EF-4D93-ACD1-FD2721928F27}"/>
              </a:ext>
            </a:extLst>
          </p:cNvPr>
          <p:cNvSpPr txBox="1">
            <a:spLocks/>
          </p:cNvSpPr>
          <p:nvPr/>
        </p:nvSpPr>
        <p:spPr>
          <a:xfrm>
            <a:off x="364584" y="1755536"/>
            <a:ext cx="11347991" cy="395680"/>
          </a:xfrm>
          <a:prstGeom prst="rect">
            <a:avLst/>
          </a:prstGeom>
        </p:spPr>
        <p:txBody>
          <a:bodyPr/>
          <a:lstStyle>
            <a:lvl1pPr indent="0">
              <a:lnSpc>
                <a:spcPct val="90000"/>
              </a:lnSpc>
              <a:spcBef>
                <a:spcPts val="1000"/>
              </a:spcBef>
              <a:buFontTx/>
              <a:buNone/>
              <a:defRPr sz="2400">
                <a:solidFill>
                  <a:srgbClr val="137C9B"/>
                </a:solidFill>
                <a:latin typeface="Arial" panose="020B0604020202020204" pitchFamily="34" charset="0"/>
                <a:cs typeface="Arial" panose="020B0604020202020204" pitchFamily="34" charset="0"/>
              </a:defRPr>
            </a:lvl1pPr>
            <a:lvl2pPr indent="0">
              <a:lnSpc>
                <a:spcPct val="90000"/>
              </a:lnSpc>
              <a:spcBef>
                <a:spcPts val="500"/>
              </a:spcBef>
              <a:buFontTx/>
              <a:buNone/>
              <a:defRPr sz="2400"/>
            </a:lvl2pPr>
            <a:lvl3pPr indent="0">
              <a:lnSpc>
                <a:spcPct val="90000"/>
              </a:lnSpc>
              <a:spcBef>
                <a:spcPts val="500"/>
              </a:spcBef>
              <a:buFontTx/>
              <a:buNone/>
              <a:defRPr sz="2000"/>
            </a:lvl3pPr>
            <a:lvl4pPr indent="0">
              <a:lnSpc>
                <a:spcPct val="90000"/>
              </a:lnSpc>
              <a:spcBef>
                <a:spcPts val="500"/>
              </a:spcBef>
              <a:buFontTx/>
              <a:buNone/>
            </a:lvl4pPr>
            <a:lvl5pPr indent="0">
              <a:lnSpc>
                <a:spcPct val="90000"/>
              </a:lnSpc>
              <a:spcBef>
                <a:spcPts val="500"/>
              </a:spcBef>
              <a:buFontTx/>
              <a:buNone/>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de-DE" dirty="0"/>
              <a:t>Angebotsblätter</a:t>
            </a:r>
          </a:p>
        </p:txBody>
      </p:sp>
      <p:pic>
        <p:nvPicPr>
          <p:cNvPr id="6" name="Grafik 5">
            <a:extLst>
              <a:ext uri="{FF2B5EF4-FFF2-40B4-BE49-F238E27FC236}">
                <a16:creationId xmlns:a16="http://schemas.microsoft.com/office/drawing/2014/main" id="{A56BA2AD-0F57-4B34-94F2-FDE5F0F101E6}"/>
              </a:ext>
            </a:extLst>
          </p:cNvPr>
          <p:cNvPicPr>
            <a:picLocks noChangeAspect="1"/>
          </p:cNvPicPr>
          <p:nvPr/>
        </p:nvPicPr>
        <p:blipFill>
          <a:blip r:embed="rId2"/>
          <a:stretch>
            <a:fillRect/>
          </a:stretch>
        </p:blipFill>
        <p:spPr>
          <a:xfrm>
            <a:off x="649605" y="2210986"/>
            <a:ext cx="5004435" cy="2115653"/>
          </a:xfrm>
          <a:prstGeom prst="rect">
            <a:avLst/>
          </a:prstGeom>
        </p:spPr>
      </p:pic>
      <p:pic>
        <p:nvPicPr>
          <p:cNvPr id="10" name="Grafik 9">
            <a:extLst>
              <a:ext uri="{FF2B5EF4-FFF2-40B4-BE49-F238E27FC236}">
                <a16:creationId xmlns:a16="http://schemas.microsoft.com/office/drawing/2014/main" id="{350DE721-D877-4994-8BBB-5608000C2F11}"/>
              </a:ext>
            </a:extLst>
          </p:cNvPr>
          <p:cNvPicPr>
            <a:picLocks noChangeAspect="1"/>
          </p:cNvPicPr>
          <p:nvPr/>
        </p:nvPicPr>
        <p:blipFill>
          <a:blip r:embed="rId3"/>
          <a:stretch>
            <a:fillRect/>
          </a:stretch>
        </p:blipFill>
        <p:spPr>
          <a:xfrm>
            <a:off x="649605" y="4386409"/>
            <a:ext cx="7565584" cy="1762931"/>
          </a:xfrm>
          <a:prstGeom prst="rect">
            <a:avLst/>
          </a:prstGeom>
        </p:spPr>
      </p:pic>
      <p:pic>
        <p:nvPicPr>
          <p:cNvPr id="12" name="Grafik 11">
            <a:extLst>
              <a:ext uri="{FF2B5EF4-FFF2-40B4-BE49-F238E27FC236}">
                <a16:creationId xmlns:a16="http://schemas.microsoft.com/office/drawing/2014/main" id="{8DC7D4E8-F94C-4DC7-86BE-2C48CD43DFC5}"/>
              </a:ext>
            </a:extLst>
          </p:cNvPr>
          <p:cNvPicPr>
            <a:picLocks noChangeAspect="1"/>
          </p:cNvPicPr>
          <p:nvPr/>
        </p:nvPicPr>
        <p:blipFill>
          <a:blip r:embed="rId4"/>
          <a:stretch>
            <a:fillRect/>
          </a:stretch>
        </p:blipFill>
        <p:spPr>
          <a:xfrm>
            <a:off x="8272026" y="2049780"/>
            <a:ext cx="3440549" cy="4099560"/>
          </a:xfrm>
          <a:prstGeom prst="rect">
            <a:avLst/>
          </a:prstGeom>
        </p:spPr>
      </p:pic>
    </p:spTree>
    <p:extLst>
      <p:ext uri="{BB962C8B-B14F-4D97-AF65-F5344CB8AC3E}">
        <p14:creationId xmlns:p14="http://schemas.microsoft.com/office/powerpoint/2010/main" val="22000057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32</a:t>
            </a:fld>
            <a:endParaRPr lang="de-DE"/>
          </a:p>
        </p:txBody>
      </p:sp>
      <p:sp>
        <p:nvSpPr>
          <p:cNvPr id="4" name="Titel 3"/>
          <p:cNvSpPr>
            <a:spLocks noGrp="1"/>
          </p:cNvSpPr>
          <p:nvPr>
            <p:ph type="title"/>
          </p:nvPr>
        </p:nvSpPr>
        <p:spPr/>
        <p:txBody>
          <a:bodyPr/>
          <a:lstStyle/>
          <a:p>
            <a:r>
              <a:rPr lang="de-DE" dirty="0"/>
              <a:t>Vielen Dank für Ihre Aufmerksamkeit</a:t>
            </a:r>
          </a:p>
        </p:txBody>
      </p:sp>
      <p:pic>
        <p:nvPicPr>
          <p:cNvPr id="1026" name="Picture 2" descr="Erfolg - was ist das und wie wird man erfolgreich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42321" y="2060575"/>
            <a:ext cx="4358004" cy="40791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3211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4</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584" y="1755186"/>
            <a:ext cx="11347991" cy="395680"/>
          </a:xfrm>
        </p:spPr>
        <p:txBody>
          <a:bodyPr/>
          <a:lstStyle/>
          <a:p>
            <a:r>
              <a:rPr lang="de-DE" dirty="0"/>
              <a:t>Concordia – Wohngebäude | afm-Tarif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dirty="0"/>
              <a:t>Rahmenverträge</a:t>
            </a:r>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47682"/>
            <a:ext cx="10656917" cy="4045054"/>
          </a:xfrm>
        </p:spPr>
        <p:txBody>
          <a:bodyPr/>
          <a:lstStyle/>
          <a:p>
            <a:endParaRPr lang="de-DE" sz="1800" dirty="0">
              <a:effectLst/>
              <a:latin typeface="Calibri" panose="020F0502020204030204" pitchFamily="34" charset="0"/>
              <a:ea typeface="Calibri" panose="020F0502020204030204" pitchFamily="34" charset="0"/>
            </a:endParaRPr>
          </a:p>
          <a:p>
            <a:r>
              <a:rPr lang="de-DE" sz="1800" dirty="0">
                <a:effectLst/>
                <a:latin typeface="Calibri" panose="020F0502020204030204" pitchFamily="34" charset="0"/>
                <a:ea typeface="Calibri" panose="020F0502020204030204" pitchFamily="34" charset="0"/>
              </a:rPr>
              <a:t>Annahmerichtlinien:</a:t>
            </a:r>
          </a:p>
          <a:p>
            <a:r>
              <a:rPr lang="de-DE" sz="1800" dirty="0">
                <a:effectLst/>
                <a:latin typeface="Calibri" panose="020F0502020204030204" pitchFamily="34" charset="0"/>
                <a:ea typeface="Calibri" panose="020F0502020204030204" pitchFamily="34" charset="0"/>
              </a:rPr>
              <a:t> </a:t>
            </a:r>
          </a:p>
          <a:p>
            <a:pPr marL="342900" lvl="0" indent="-342900">
              <a:buFont typeface="Wingdings" panose="05000000000000000000" pitchFamily="2" charset="2"/>
              <a:buChar char="§"/>
            </a:pPr>
            <a:r>
              <a:rPr lang="de-DE" sz="1800" dirty="0">
                <a:effectLst/>
                <a:latin typeface="Calibri" panose="020F0502020204030204" pitchFamily="34" charset="0"/>
                <a:ea typeface="Times New Roman" panose="02020603050405020304" pitchFamily="18" charset="0"/>
              </a:rPr>
              <a:t>1 und 2-Familienhaus (nur nach Wohnflächentarif)</a:t>
            </a:r>
          </a:p>
          <a:p>
            <a:pPr marL="342900" lvl="0" indent="-342900">
              <a:buFont typeface="Wingdings" panose="05000000000000000000" pitchFamily="2" charset="2"/>
              <a:buChar char="§"/>
            </a:pPr>
            <a:r>
              <a:rPr lang="de-DE" sz="1800" dirty="0">
                <a:latin typeface="Calibri" panose="020F0502020204030204" pitchFamily="34" charset="0"/>
                <a:ea typeface="Times New Roman" panose="02020603050405020304" pitchFamily="18" charset="0"/>
              </a:rPr>
              <a:t>Höchstentschädigung 2,5 Mio. €</a:t>
            </a:r>
          </a:p>
          <a:p>
            <a:pPr marL="342900" lvl="0" indent="-342900">
              <a:buFont typeface="Wingdings" panose="05000000000000000000" pitchFamily="2" charset="2"/>
              <a:buChar char="§"/>
            </a:pPr>
            <a:r>
              <a:rPr lang="de-DE" sz="1800" dirty="0">
                <a:effectLst/>
                <a:latin typeface="Calibri" panose="020F0502020204030204" pitchFamily="34" charset="0"/>
                <a:ea typeface="Times New Roman" panose="02020603050405020304" pitchFamily="18" charset="0"/>
              </a:rPr>
              <a:t>Max. Gebäudealter </a:t>
            </a:r>
            <a:r>
              <a:rPr lang="de-DE" sz="1800">
                <a:effectLst/>
                <a:latin typeface="Calibri" panose="020F0502020204030204" pitchFamily="34" charset="0"/>
                <a:ea typeface="Times New Roman" panose="02020603050405020304" pitchFamily="18" charset="0"/>
              </a:rPr>
              <a:t>50 Jahre</a:t>
            </a:r>
            <a:endParaRPr lang="de-DE" sz="1800" dirty="0">
              <a:latin typeface="Calibri" panose="020F0502020204030204" pitchFamily="34" charset="0"/>
              <a:ea typeface="Times New Roman" panose="02020603050405020304" pitchFamily="18" charset="0"/>
            </a:endParaRPr>
          </a:p>
          <a:p>
            <a:pPr marL="342900" lvl="0" indent="-342900">
              <a:buFont typeface="Wingdings" panose="05000000000000000000" pitchFamily="2" charset="2"/>
              <a:buChar char="§"/>
            </a:pPr>
            <a:r>
              <a:rPr lang="de-DE" sz="1800" b="1" dirty="0">
                <a:effectLst/>
                <a:latin typeface="Calibri" panose="020F0502020204030204" pitchFamily="34" charset="0"/>
                <a:ea typeface="Times New Roman" panose="02020603050405020304" pitchFamily="18" charset="0"/>
              </a:rPr>
              <a:t>Keine Vorschäden in den letzten 5 Jahren</a:t>
            </a:r>
          </a:p>
          <a:p>
            <a:pPr marL="800100" lvl="1" indent="-342900">
              <a:buFont typeface="Wingdings" panose="05000000000000000000" pitchFamily="2" charset="2"/>
              <a:buChar char="§"/>
            </a:pPr>
            <a:r>
              <a:rPr lang="de-DE" sz="1200" b="1" dirty="0">
                <a:effectLst/>
                <a:latin typeface="Calibri" panose="020F0502020204030204" pitchFamily="34" charset="0"/>
                <a:ea typeface="Times New Roman" panose="02020603050405020304" pitchFamily="18" charset="0"/>
              </a:rPr>
              <a:t>Ausnahme Kleinschaden bis max. 300 € in 5 Jahren</a:t>
            </a:r>
            <a:endParaRPr lang="de-DE" sz="1200" b="1" dirty="0">
              <a:latin typeface="Calibri" panose="020F0502020204030204" pitchFamily="34" charset="0"/>
              <a:ea typeface="Times New Roman" panose="02020603050405020304" pitchFamily="18" charset="0"/>
            </a:endParaRPr>
          </a:p>
          <a:p>
            <a:pPr marL="342900" lvl="0" indent="-342900">
              <a:buFont typeface="Wingdings" panose="05000000000000000000" pitchFamily="2" charset="2"/>
              <a:buChar char="§"/>
            </a:pPr>
            <a:r>
              <a:rPr lang="de-DE" sz="1800" dirty="0">
                <a:latin typeface="Calibri" panose="020F0502020204030204" pitchFamily="34" charset="0"/>
                <a:ea typeface="Times New Roman" panose="02020603050405020304" pitchFamily="18" charset="0"/>
              </a:rPr>
              <a:t>Grundsätzlich </a:t>
            </a:r>
            <a:r>
              <a:rPr lang="de-DE" sz="1800" dirty="0">
                <a:effectLst/>
                <a:latin typeface="Calibri" panose="020F0502020204030204" pitchFamily="34" charset="0"/>
                <a:ea typeface="Times New Roman" panose="02020603050405020304" pitchFamily="18" charset="0"/>
              </a:rPr>
              <a:t>gelten die allgemeinen Annahmerichtlinien der Concordia </a:t>
            </a:r>
          </a:p>
        </p:txBody>
      </p:sp>
    </p:spTree>
    <p:extLst>
      <p:ext uri="{BB962C8B-B14F-4D97-AF65-F5344CB8AC3E}">
        <p14:creationId xmlns:p14="http://schemas.microsoft.com/office/powerpoint/2010/main" val="4147053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5</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584" y="1755186"/>
            <a:ext cx="11347991" cy="395680"/>
          </a:xfrm>
        </p:spPr>
        <p:txBody>
          <a:bodyPr/>
          <a:lstStyle/>
          <a:p>
            <a:r>
              <a:rPr lang="de-DE" dirty="0"/>
              <a:t>Concordia – Wohngebäude | afm-Tarif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dirty="0"/>
              <a:t>Rahmenverträge</a:t>
            </a:r>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47682"/>
            <a:ext cx="10656917" cy="4045054"/>
          </a:xfrm>
        </p:spPr>
        <p:txBody>
          <a:bodyPr/>
          <a:lstStyle/>
          <a:p>
            <a:endParaRPr lang="de-DE" sz="1800" dirty="0">
              <a:effectLst/>
              <a:latin typeface="Calibri" panose="020F0502020204030204" pitchFamily="34" charset="0"/>
              <a:ea typeface="Calibri" panose="020F0502020204030204" pitchFamily="34" charset="0"/>
            </a:endParaRPr>
          </a:p>
          <a:p>
            <a:r>
              <a:rPr lang="de-DE" sz="1800" dirty="0">
                <a:effectLst/>
                <a:latin typeface="Calibri" panose="020F0502020204030204" pitchFamily="34" charset="0"/>
                <a:ea typeface="Calibri" panose="020F0502020204030204" pitchFamily="34" charset="0"/>
              </a:rPr>
              <a:t>Besonderheiten:</a:t>
            </a:r>
          </a:p>
          <a:p>
            <a:r>
              <a:rPr lang="de-DE" sz="1800" dirty="0">
                <a:effectLst/>
                <a:latin typeface="Calibri" panose="020F0502020204030204" pitchFamily="34" charset="0"/>
                <a:ea typeface="Calibri" panose="020F0502020204030204" pitchFamily="34" charset="0"/>
              </a:rPr>
              <a:t> </a:t>
            </a:r>
          </a:p>
          <a:p>
            <a:pPr marL="342900" lvl="0" indent="-342900">
              <a:buFont typeface="Wingdings" panose="05000000000000000000" pitchFamily="2" charset="2"/>
              <a:buChar char="§"/>
            </a:pPr>
            <a:r>
              <a:rPr lang="de-DE" sz="1800" dirty="0">
                <a:effectLst/>
                <a:latin typeface="Calibri" panose="020F0502020204030204" pitchFamily="34" charset="0"/>
                <a:ea typeface="Times New Roman" panose="02020603050405020304" pitchFamily="18" charset="0"/>
              </a:rPr>
              <a:t>Hoher Sondernachlass auf die Grundprämie Concordia </a:t>
            </a:r>
          </a:p>
          <a:p>
            <a:pPr marL="342900" lvl="0" indent="-342900">
              <a:buFont typeface="Wingdings" panose="05000000000000000000" pitchFamily="2" charset="2"/>
              <a:buChar char="§"/>
            </a:pPr>
            <a:r>
              <a:rPr lang="de-DE" sz="1800" dirty="0">
                <a:effectLst/>
                <a:latin typeface="Calibri" panose="020F0502020204030204" pitchFamily="34" charset="0"/>
                <a:ea typeface="Times New Roman" panose="02020603050405020304" pitchFamily="18" charset="0"/>
              </a:rPr>
              <a:t>Verzicht auf Ausstattungsmerkmale</a:t>
            </a:r>
          </a:p>
          <a:p>
            <a:pPr marL="342900" indent="-342900">
              <a:buFont typeface="Wingdings" panose="05000000000000000000" pitchFamily="2" charset="2"/>
              <a:buChar char="§"/>
            </a:pPr>
            <a:r>
              <a:rPr lang="de-DE" sz="1800" dirty="0">
                <a:latin typeface="Calibri" panose="020F0502020204030204" pitchFamily="34" charset="0"/>
                <a:ea typeface="Times New Roman" panose="02020603050405020304" pitchFamily="18" charset="0"/>
              </a:rPr>
              <a:t>Ausgenommen hiervon</a:t>
            </a:r>
          </a:p>
          <a:p>
            <a:pPr marL="800100" lvl="1" indent="-342900">
              <a:buFont typeface="Wingdings" panose="05000000000000000000" pitchFamily="2" charset="2"/>
              <a:buChar char="§"/>
            </a:pPr>
            <a:r>
              <a:rPr lang="de-DE" sz="1600" dirty="0">
                <a:latin typeface="Calibri" panose="020F0502020204030204" pitchFamily="34" charset="0"/>
                <a:ea typeface="Times New Roman" panose="02020603050405020304" pitchFamily="18" charset="0"/>
              </a:rPr>
              <a:t>Fußbodenheizung</a:t>
            </a:r>
          </a:p>
          <a:p>
            <a:pPr marL="800100" lvl="1" indent="-342900">
              <a:buFont typeface="Wingdings" panose="05000000000000000000" pitchFamily="2" charset="2"/>
              <a:buChar char="§"/>
            </a:pPr>
            <a:r>
              <a:rPr lang="de-DE" sz="1600" dirty="0">
                <a:latin typeface="Calibri" panose="020F0502020204030204" pitchFamily="34" charset="0"/>
                <a:ea typeface="Times New Roman" panose="02020603050405020304" pitchFamily="18" charset="0"/>
              </a:rPr>
              <a:t>Wärmepumpenanlage</a:t>
            </a:r>
          </a:p>
          <a:p>
            <a:pPr marL="800100" lvl="1" indent="-342900">
              <a:buFont typeface="Wingdings" panose="05000000000000000000" pitchFamily="2" charset="2"/>
              <a:buChar char="§"/>
            </a:pPr>
            <a:r>
              <a:rPr lang="de-DE" sz="1600" dirty="0">
                <a:latin typeface="Calibri" panose="020F0502020204030204" pitchFamily="34" charset="0"/>
                <a:ea typeface="Times New Roman" panose="02020603050405020304" pitchFamily="18" charset="0"/>
              </a:rPr>
              <a:t>PV-Anlage (Deckung für Grundgefahren)</a:t>
            </a:r>
          </a:p>
        </p:txBody>
      </p:sp>
    </p:spTree>
    <p:extLst>
      <p:ext uri="{BB962C8B-B14F-4D97-AF65-F5344CB8AC3E}">
        <p14:creationId xmlns:p14="http://schemas.microsoft.com/office/powerpoint/2010/main" val="1161709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6</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584" y="1755186"/>
            <a:ext cx="11347991" cy="395680"/>
          </a:xfrm>
        </p:spPr>
        <p:txBody>
          <a:bodyPr/>
          <a:lstStyle/>
          <a:p>
            <a:r>
              <a:rPr lang="de-DE" dirty="0"/>
              <a:t>Concordia – Wohngebäude | afm-Tarif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dirty="0"/>
              <a:t>Rahmenverträge</a:t>
            </a:r>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47682"/>
            <a:ext cx="10656917" cy="4045054"/>
          </a:xfrm>
        </p:spPr>
        <p:txBody>
          <a:bodyPr/>
          <a:lstStyle/>
          <a:p>
            <a:endParaRPr lang="de-DE" sz="1800" dirty="0">
              <a:effectLst/>
              <a:latin typeface="Calibri" panose="020F0502020204030204" pitchFamily="34" charset="0"/>
              <a:ea typeface="Calibri" panose="020F0502020204030204" pitchFamily="34" charset="0"/>
            </a:endParaRPr>
          </a:p>
          <a:p>
            <a:r>
              <a:rPr lang="de-DE" sz="1800" dirty="0">
                <a:effectLst/>
                <a:latin typeface="Calibri" panose="020F0502020204030204" pitchFamily="34" charset="0"/>
                <a:ea typeface="Calibri" panose="020F0502020204030204" pitchFamily="34" charset="0"/>
              </a:rPr>
              <a:t>Der offizielle Tarif – unsere Basis – das heißt wir sind noch ein bisschen besser  	</a:t>
            </a:r>
          </a:p>
        </p:txBody>
      </p:sp>
      <p:pic>
        <p:nvPicPr>
          <p:cNvPr id="7" name="Grafik 6">
            <a:extLst>
              <a:ext uri="{FF2B5EF4-FFF2-40B4-BE49-F238E27FC236}">
                <a16:creationId xmlns:a16="http://schemas.microsoft.com/office/drawing/2014/main" id="{53E784F1-2B3D-4ED2-A757-7E9FD1191428}"/>
              </a:ext>
            </a:extLst>
          </p:cNvPr>
          <p:cNvPicPr>
            <a:picLocks noChangeAspect="1"/>
          </p:cNvPicPr>
          <p:nvPr/>
        </p:nvPicPr>
        <p:blipFill>
          <a:blip r:embed="rId2"/>
          <a:stretch>
            <a:fillRect/>
          </a:stretch>
        </p:blipFill>
        <p:spPr>
          <a:xfrm>
            <a:off x="1318692" y="3222059"/>
            <a:ext cx="8124825" cy="2066925"/>
          </a:xfrm>
          <a:prstGeom prst="rect">
            <a:avLst/>
          </a:prstGeom>
        </p:spPr>
      </p:pic>
    </p:spTree>
    <p:extLst>
      <p:ext uri="{BB962C8B-B14F-4D97-AF65-F5344CB8AC3E}">
        <p14:creationId xmlns:p14="http://schemas.microsoft.com/office/powerpoint/2010/main" val="20222652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7</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584" y="1750821"/>
            <a:ext cx="11347991" cy="395680"/>
          </a:xfrm>
        </p:spPr>
        <p:txBody>
          <a:bodyPr/>
          <a:lstStyle/>
          <a:p>
            <a:r>
              <a:rPr lang="de-DE" dirty="0"/>
              <a:t>Concordia – Wohngebäude | afm-Tarif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dirty="0"/>
              <a:t>Rahmenverträge</a:t>
            </a:r>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2254290" y="4159132"/>
            <a:ext cx="3998422" cy="1384996"/>
          </a:xfrm>
        </p:spPr>
        <p:txBody>
          <a:bodyPr/>
          <a:lstStyle/>
          <a:p>
            <a:r>
              <a:rPr lang="de-DE" sz="1400" b="1" dirty="0"/>
              <a:t>Unbenannte Gefahren</a:t>
            </a:r>
          </a:p>
          <a:p>
            <a:r>
              <a:rPr lang="de-DE" sz="1400" dirty="0"/>
              <a:t>Schutz bei Beschädigungen oder Zerstörungen durch unvorhergesehene, nicht in den Bedingungen genannte, Gefahren. Z. B. ein Mast kippt ohne Sturmeinwirkung auf das Gebäude.</a:t>
            </a:r>
          </a:p>
        </p:txBody>
      </p:sp>
      <p:sp>
        <p:nvSpPr>
          <p:cNvPr id="13" name="Textplatzhalter 3">
            <a:extLst>
              <a:ext uri="{FF2B5EF4-FFF2-40B4-BE49-F238E27FC236}">
                <a16:creationId xmlns:a16="http://schemas.microsoft.com/office/drawing/2014/main" id="{ECE94CF0-E48F-4203-BA52-6D737D21B242}"/>
              </a:ext>
            </a:extLst>
          </p:cNvPr>
          <p:cNvSpPr txBox="1">
            <a:spLocks/>
          </p:cNvSpPr>
          <p:nvPr/>
        </p:nvSpPr>
        <p:spPr>
          <a:xfrm>
            <a:off x="6096000" y="4153591"/>
            <a:ext cx="4918364" cy="1594346"/>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de-DE" sz="1400" b="1" dirty="0"/>
              <a:t>Ergänzende technische Gefahren - Haustechnik</a:t>
            </a:r>
          </a:p>
          <a:p>
            <a:r>
              <a:rPr lang="de-DE" sz="1400" dirty="0"/>
              <a:t>Schutz bei unvorhergesehener Beschädigung, Zerstörung oder Abhandenkommen von gebäudetechnischen Anlagen, z. B. bei Heizungsanlagen, elektrischen Antrieben von Rollläden und Garagentoren, fest installierten Ladestationen für E-Fahrzeuge, Klima- und Raumbelüftungsanlagen, Satellitenempfangsanlagen, Antennen­. </a:t>
            </a:r>
          </a:p>
        </p:txBody>
      </p:sp>
      <p:sp>
        <p:nvSpPr>
          <p:cNvPr id="16" name="Textfeld 15">
            <a:extLst>
              <a:ext uri="{FF2B5EF4-FFF2-40B4-BE49-F238E27FC236}">
                <a16:creationId xmlns:a16="http://schemas.microsoft.com/office/drawing/2014/main" id="{2B1DA596-A177-46E5-BEC5-D0F515B7C6A7}"/>
              </a:ext>
            </a:extLst>
          </p:cNvPr>
          <p:cNvSpPr txBox="1"/>
          <p:nvPr/>
        </p:nvSpPr>
        <p:spPr>
          <a:xfrm>
            <a:off x="655725" y="2476532"/>
            <a:ext cx="10358640" cy="1384995"/>
          </a:xfrm>
          <a:prstGeom prst="rect">
            <a:avLst/>
          </a:prstGeom>
          <a:noFill/>
        </p:spPr>
        <p:txBody>
          <a:bodyPr wrap="square">
            <a:spAutoFit/>
          </a:bodyPr>
          <a:lstStyle/>
          <a:p>
            <a:r>
              <a:rPr lang="de-DE" sz="1400" b="1" dirty="0"/>
              <a:t>Gebäude-Optimal</a:t>
            </a:r>
          </a:p>
          <a:p>
            <a:endParaRPr lang="de-DE" sz="1400" dirty="0"/>
          </a:p>
          <a:p>
            <a:r>
              <a:rPr lang="de-DE" sz="1400" dirty="0"/>
              <a:t>Mehrkosten für behördlich nicht vorgeschriebene energetische Modernisierung oder alters- und behindertengerechten Wiederaufbau. Erweiterung des Leistungsumfangs um zusätzliche Grundstücksbestandteile, wie z. B. Schwimmbadabdeckungen oder dauerhaft und fest mit dem Boden verankerte Gartenpavillons, böswillige Beschädigung inkl. Graffiti, Diebstahl von Gebäudebestandteilen und Zubehör u.v.m.</a:t>
            </a:r>
          </a:p>
        </p:txBody>
      </p:sp>
      <p:sp>
        <p:nvSpPr>
          <p:cNvPr id="9" name="Textplatzhalter 3">
            <a:extLst>
              <a:ext uri="{FF2B5EF4-FFF2-40B4-BE49-F238E27FC236}">
                <a16:creationId xmlns:a16="http://schemas.microsoft.com/office/drawing/2014/main" id="{3B8E16AF-5911-4A1C-B3D1-61A206D1280C}"/>
              </a:ext>
            </a:extLst>
          </p:cNvPr>
          <p:cNvSpPr txBox="1">
            <a:spLocks/>
          </p:cNvSpPr>
          <p:nvPr/>
        </p:nvSpPr>
        <p:spPr>
          <a:xfrm>
            <a:off x="655724" y="4439532"/>
            <a:ext cx="1455709" cy="102246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r>
              <a:rPr lang="de-DE" sz="1600" b="1" dirty="0"/>
              <a:t>für uns </a:t>
            </a:r>
          </a:p>
          <a:p>
            <a:pPr algn="ctr"/>
            <a:r>
              <a:rPr lang="de-DE" sz="1600" b="1" dirty="0"/>
              <a:t>Prämienfrei</a:t>
            </a:r>
          </a:p>
          <a:p>
            <a:pPr algn="ctr"/>
            <a:r>
              <a:rPr lang="de-DE" sz="1600" b="1" dirty="0"/>
              <a:t>inklusive</a:t>
            </a:r>
          </a:p>
        </p:txBody>
      </p:sp>
    </p:spTree>
    <p:extLst>
      <p:ext uri="{BB962C8B-B14F-4D97-AF65-F5344CB8AC3E}">
        <p14:creationId xmlns:p14="http://schemas.microsoft.com/office/powerpoint/2010/main" val="3021043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8</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61632"/>
            <a:ext cx="11347991" cy="395680"/>
          </a:xfrm>
        </p:spPr>
        <p:txBody>
          <a:bodyPr/>
          <a:lstStyle/>
          <a:p>
            <a:r>
              <a:rPr lang="de-DE" dirty="0"/>
              <a:t>Concordia – Wohngebäude | afm-Tarif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dirty="0"/>
              <a:t>Rahmenverträge</a:t>
            </a:r>
          </a:p>
        </p:txBody>
      </p:sp>
      <p:sp>
        <p:nvSpPr>
          <p:cNvPr id="14" name="Textplatzhalter 3">
            <a:extLst>
              <a:ext uri="{FF2B5EF4-FFF2-40B4-BE49-F238E27FC236}">
                <a16:creationId xmlns:a16="http://schemas.microsoft.com/office/drawing/2014/main" id="{74192734-0207-4EE7-B240-9AD088E6A1CD}"/>
              </a:ext>
            </a:extLst>
          </p:cNvPr>
          <p:cNvSpPr txBox="1">
            <a:spLocks/>
          </p:cNvSpPr>
          <p:nvPr/>
        </p:nvSpPr>
        <p:spPr>
          <a:xfrm>
            <a:off x="4937761" y="4241198"/>
            <a:ext cx="3998422" cy="141145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r>
              <a:rPr lang="de-DE" sz="1400" b="1" dirty="0"/>
              <a:t>Naturgefahren-Plus</a:t>
            </a:r>
          </a:p>
          <a:p>
            <a:r>
              <a:rPr lang="de-DE" sz="1400" dirty="0"/>
              <a:t>Schutz bei Nässeschäden durch unmittelbares Eindrin­gen von Witterungsniederschlägen in das Gebäude z. B. Schmelzwasser oder Platzregen ohne vorliegende Überschwemmung des Grund und Bodens.</a:t>
            </a:r>
          </a:p>
        </p:txBody>
      </p:sp>
      <p:sp>
        <p:nvSpPr>
          <p:cNvPr id="16" name="Textfeld 15">
            <a:extLst>
              <a:ext uri="{FF2B5EF4-FFF2-40B4-BE49-F238E27FC236}">
                <a16:creationId xmlns:a16="http://schemas.microsoft.com/office/drawing/2014/main" id="{2B1DA596-A177-46E5-BEC5-D0F515B7C6A7}"/>
              </a:ext>
            </a:extLst>
          </p:cNvPr>
          <p:cNvSpPr txBox="1"/>
          <p:nvPr/>
        </p:nvSpPr>
        <p:spPr>
          <a:xfrm>
            <a:off x="565266" y="2183762"/>
            <a:ext cx="6101542" cy="369332"/>
          </a:xfrm>
          <a:prstGeom prst="rect">
            <a:avLst/>
          </a:prstGeom>
          <a:noFill/>
        </p:spPr>
        <p:txBody>
          <a:bodyPr wrap="square">
            <a:spAutoFit/>
          </a:bodyPr>
          <a:lstStyle/>
          <a:p>
            <a:r>
              <a:rPr lang="de-DE" b="1" dirty="0">
                <a:solidFill>
                  <a:srgbClr val="1D2D4B"/>
                </a:solidFill>
              </a:rPr>
              <a:t>Elementar-Deckung als optionaler Baustein</a:t>
            </a:r>
            <a:endParaRPr lang="de-DE" dirty="0">
              <a:solidFill>
                <a:srgbClr val="1D2D4B"/>
              </a:solidFill>
            </a:endParaRPr>
          </a:p>
        </p:txBody>
      </p:sp>
      <p:sp>
        <p:nvSpPr>
          <p:cNvPr id="19" name="Textplatzhalter 3">
            <a:extLst>
              <a:ext uri="{FF2B5EF4-FFF2-40B4-BE49-F238E27FC236}">
                <a16:creationId xmlns:a16="http://schemas.microsoft.com/office/drawing/2014/main" id="{D7C3382E-FE74-4B64-9FD9-FB8C54534A88}"/>
              </a:ext>
            </a:extLst>
          </p:cNvPr>
          <p:cNvSpPr txBox="1">
            <a:spLocks/>
          </p:cNvSpPr>
          <p:nvPr/>
        </p:nvSpPr>
        <p:spPr>
          <a:xfrm>
            <a:off x="3008226" y="4439532"/>
            <a:ext cx="1455709" cy="1022465"/>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rgbClr val="1D2D4B"/>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r>
              <a:rPr lang="de-DE" sz="1600" b="1" dirty="0"/>
              <a:t>für uns </a:t>
            </a:r>
          </a:p>
          <a:p>
            <a:pPr algn="ctr"/>
            <a:r>
              <a:rPr lang="de-DE" sz="1600" b="1" dirty="0"/>
              <a:t>Prämienfrei</a:t>
            </a:r>
          </a:p>
          <a:p>
            <a:pPr algn="ctr"/>
            <a:r>
              <a:rPr lang="de-DE" sz="1600" b="1" dirty="0"/>
              <a:t>inklusive</a:t>
            </a:r>
          </a:p>
        </p:txBody>
      </p:sp>
    </p:spTree>
    <p:extLst>
      <p:ext uri="{BB962C8B-B14F-4D97-AF65-F5344CB8AC3E}">
        <p14:creationId xmlns:p14="http://schemas.microsoft.com/office/powerpoint/2010/main" val="35384876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B1645377-58BC-4E5E-9364-B976D75FEA4E}"/>
              </a:ext>
            </a:extLst>
          </p:cNvPr>
          <p:cNvSpPr>
            <a:spLocks noGrp="1"/>
          </p:cNvSpPr>
          <p:nvPr>
            <p:ph type="sldNum" sz="quarter" idx="4"/>
          </p:nvPr>
        </p:nvSpPr>
        <p:spPr/>
        <p:txBody>
          <a:bodyPr/>
          <a:lstStyle/>
          <a:p>
            <a:fld id="{0DB11324-E0A8-4199-978D-02885A0D0942}" type="slidenum">
              <a:rPr lang="de-DE" smtClean="0"/>
              <a:t>9</a:t>
            </a:fld>
            <a:endParaRPr lang="de-DE" dirty="0"/>
          </a:p>
        </p:txBody>
      </p:sp>
      <p:sp>
        <p:nvSpPr>
          <p:cNvPr id="3" name="Textplatzhalter 2">
            <a:extLst>
              <a:ext uri="{FF2B5EF4-FFF2-40B4-BE49-F238E27FC236}">
                <a16:creationId xmlns:a16="http://schemas.microsoft.com/office/drawing/2014/main" id="{7B19CBD8-5398-40A4-8B9D-2CE1BA4CC18E}"/>
              </a:ext>
            </a:extLst>
          </p:cNvPr>
          <p:cNvSpPr>
            <a:spLocks noGrp="1"/>
          </p:cNvSpPr>
          <p:nvPr>
            <p:ph type="body" sz="quarter" idx="10"/>
          </p:nvPr>
        </p:nvSpPr>
        <p:spPr>
          <a:xfrm>
            <a:off x="364220" y="1755186"/>
            <a:ext cx="11347991" cy="395680"/>
          </a:xfrm>
        </p:spPr>
        <p:txBody>
          <a:bodyPr/>
          <a:lstStyle/>
          <a:p>
            <a:r>
              <a:rPr lang="de-DE" dirty="0"/>
              <a:t>Concordia – Wohngebäude | afm-Tarif</a:t>
            </a:r>
          </a:p>
        </p:txBody>
      </p:sp>
      <p:sp>
        <p:nvSpPr>
          <p:cNvPr id="5" name="Titel 4">
            <a:extLst>
              <a:ext uri="{FF2B5EF4-FFF2-40B4-BE49-F238E27FC236}">
                <a16:creationId xmlns:a16="http://schemas.microsoft.com/office/drawing/2014/main" id="{F012A5DA-EFB4-4037-A019-4CC039792C9C}"/>
              </a:ext>
            </a:extLst>
          </p:cNvPr>
          <p:cNvSpPr>
            <a:spLocks noGrp="1"/>
          </p:cNvSpPr>
          <p:nvPr>
            <p:ph type="title"/>
          </p:nvPr>
        </p:nvSpPr>
        <p:spPr/>
        <p:txBody>
          <a:bodyPr/>
          <a:lstStyle/>
          <a:p>
            <a:r>
              <a:rPr lang="de-DE" dirty="0"/>
              <a:t>Rahmenverträge</a:t>
            </a:r>
          </a:p>
        </p:txBody>
      </p:sp>
      <p:sp>
        <p:nvSpPr>
          <p:cNvPr id="6" name="Textplatzhalter 3">
            <a:extLst>
              <a:ext uri="{FF2B5EF4-FFF2-40B4-BE49-F238E27FC236}">
                <a16:creationId xmlns:a16="http://schemas.microsoft.com/office/drawing/2014/main" id="{2B5BC117-E9C3-488E-8EAD-9C1E416B978E}"/>
              </a:ext>
            </a:extLst>
          </p:cNvPr>
          <p:cNvSpPr>
            <a:spLocks noGrp="1"/>
          </p:cNvSpPr>
          <p:nvPr>
            <p:ph type="body" sz="half" idx="2"/>
          </p:nvPr>
        </p:nvSpPr>
        <p:spPr>
          <a:xfrm>
            <a:off x="565265" y="2247682"/>
            <a:ext cx="10656917" cy="4045054"/>
          </a:xfrm>
        </p:spPr>
        <p:txBody>
          <a:bodyPr/>
          <a:lstStyle/>
          <a:p>
            <a:r>
              <a:rPr lang="de-DE" sz="1800" b="1" dirty="0">
                <a:effectLst/>
                <a:latin typeface="+mn-lt"/>
                <a:ea typeface="Calibri" panose="020F0502020204030204" pitchFamily="34" charset="0"/>
              </a:rPr>
              <a:t>Versicherungsumfang </a:t>
            </a:r>
          </a:p>
          <a:p>
            <a:r>
              <a:rPr lang="de-DE" sz="1800" dirty="0">
                <a:effectLst/>
                <a:latin typeface="+mn-lt"/>
                <a:ea typeface="Calibri" panose="020F0502020204030204" pitchFamily="34" charset="0"/>
              </a:rPr>
              <a:t>ohne Mehrbeitrag sind für uns die Bausteine:</a:t>
            </a:r>
          </a:p>
          <a:p>
            <a:r>
              <a:rPr lang="de-DE" sz="1800" dirty="0">
                <a:effectLst/>
                <a:latin typeface="+mn-lt"/>
                <a:ea typeface="Calibri" panose="020F0502020204030204" pitchFamily="34" charset="0"/>
              </a:rPr>
              <a:t> </a:t>
            </a:r>
          </a:p>
          <a:p>
            <a:pPr marL="342900" lvl="0" indent="-342900">
              <a:buFont typeface="Wingdings" panose="05000000000000000000" pitchFamily="2" charset="2"/>
              <a:buChar char="§"/>
            </a:pPr>
            <a:r>
              <a:rPr lang="de-DE" sz="1800" dirty="0">
                <a:effectLst/>
                <a:latin typeface="+mn-lt"/>
                <a:ea typeface="Times New Roman" panose="02020603050405020304" pitchFamily="18" charset="0"/>
              </a:rPr>
              <a:t>Haustechnik mit 250 € SB</a:t>
            </a:r>
          </a:p>
          <a:p>
            <a:pPr marL="342900" lvl="0" indent="-342900">
              <a:buFont typeface="Wingdings" panose="05000000000000000000" pitchFamily="2" charset="2"/>
              <a:buChar char="§"/>
            </a:pPr>
            <a:r>
              <a:rPr lang="de-DE" sz="1800" dirty="0">
                <a:effectLst/>
                <a:latin typeface="+mn-lt"/>
                <a:ea typeface="Times New Roman" panose="02020603050405020304" pitchFamily="18" charset="0"/>
              </a:rPr>
              <a:t>Unbenannte Gefahren bis 250.000 € mit 2.500 € SB</a:t>
            </a:r>
          </a:p>
          <a:p>
            <a:pPr marL="342900" lvl="0" indent="-342900">
              <a:buFont typeface="Wingdings" panose="05000000000000000000" pitchFamily="2" charset="2"/>
              <a:buChar char="§"/>
            </a:pPr>
            <a:r>
              <a:rPr lang="de-DE" sz="1800" dirty="0">
                <a:latin typeface="+mn-lt"/>
                <a:ea typeface="Times New Roman" panose="02020603050405020304" pitchFamily="18" charset="0"/>
              </a:rPr>
              <a:t>Naturgefahren-Plus mit 500 € SB  in Verbindung mit </a:t>
            </a:r>
            <a:r>
              <a:rPr lang="de-DE" sz="1800" u="sng" dirty="0">
                <a:latin typeface="+mn-lt"/>
                <a:ea typeface="Times New Roman" panose="02020603050405020304" pitchFamily="18" charset="0"/>
              </a:rPr>
              <a:t>beitragspflichtiger</a:t>
            </a:r>
            <a:r>
              <a:rPr lang="de-DE" sz="1800" dirty="0">
                <a:latin typeface="+mn-lt"/>
                <a:ea typeface="Times New Roman" panose="02020603050405020304" pitchFamily="18" charset="0"/>
              </a:rPr>
              <a:t> optionaler Elementardeckung </a:t>
            </a:r>
          </a:p>
          <a:p>
            <a:pPr lvl="0"/>
            <a:endParaRPr lang="de-DE" sz="1800" dirty="0">
              <a:latin typeface="+mn-lt"/>
              <a:ea typeface="Times New Roman" panose="02020603050405020304" pitchFamily="18" charset="0"/>
            </a:endParaRPr>
          </a:p>
          <a:p>
            <a:pPr lvl="0"/>
            <a:r>
              <a:rPr lang="de-DE" sz="1800" dirty="0">
                <a:latin typeface="+mn-lt"/>
                <a:ea typeface="Times New Roman" panose="02020603050405020304" pitchFamily="18" charset="0"/>
              </a:rPr>
              <a:t>n</a:t>
            </a:r>
            <a:r>
              <a:rPr lang="de-DE" sz="1800" dirty="0">
                <a:effectLst/>
                <a:latin typeface="+mn-lt"/>
                <a:ea typeface="Times New Roman" panose="02020603050405020304" pitchFamily="18" charset="0"/>
              </a:rPr>
              <a:t>ur gegen Mehrbeitrag</a:t>
            </a:r>
          </a:p>
          <a:p>
            <a:pPr marL="342900" lvl="0" indent="-342900">
              <a:buFont typeface="Wingdings" panose="05000000000000000000" pitchFamily="2" charset="2"/>
              <a:buChar char="§"/>
            </a:pPr>
            <a:r>
              <a:rPr lang="de-DE" sz="1800" dirty="0">
                <a:latin typeface="+mn-lt"/>
                <a:ea typeface="Times New Roman" panose="02020603050405020304" pitchFamily="18" charset="0"/>
              </a:rPr>
              <a:t>Ableitungsrohre ( Einschluss von 1.000 € bis max. 20.000 € möglich )</a:t>
            </a:r>
            <a:endParaRPr lang="de-DE" sz="1800" dirty="0">
              <a:effectLst/>
              <a:latin typeface="+mn-lt"/>
              <a:ea typeface="Times New Roman" panose="02020603050405020304" pitchFamily="18" charset="0"/>
            </a:endParaRPr>
          </a:p>
        </p:txBody>
      </p:sp>
    </p:spTree>
    <p:extLst>
      <p:ext uri="{BB962C8B-B14F-4D97-AF65-F5344CB8AC3E}">
        <p14:creationId xmlns:p14="http://schemas.microsoft.com/office/powerpoint/2010/main" val="1685364047"/>
      </p:ext>
    </p:extLst>
  </p:cSld>
  <p:clrMapOvr>
    <a:masterClrMapping/>
  </p:clrMapOvr>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2022-04-22 KRG</Template>
  <TotalTime>0</TotalTime>
  <Words>1302</Words>
  <Application>Microsoft Office PowerPoint</Application>
  <PresentationFormat>Breitbild</PresentationFormat>
  <Paragraphs>388</Paragraphs>
  <Slides>32</Slides>
  <Notes>1</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32</vt:i4>
      </vt:variant>
    </vt:vector>
  </HeadingPairs>
  <TitlesOfParts>
    <vt:vector size="37" baseType="lpstr">
      <vt:lpstr>Arial</vt:lpstr>
      <vt:lpstr>Calibri</vt:lpstr>
      <vt:lpstr>Symbol</vt:lpstr>
      <vt:lpstr>Wingdings</vt:lpstr>
      <vt:lpstr>Design_afm</vt:lpstr>
      <vt:lpstr>PowerPoint-Präsentation</vt:lpstr>
      <vt:lpstr>Agenda</vt:lpstr>
      <vt:lpstr>Marktanalyse</vt:lpstr>
      <vt:lpstr>Rahmenverträge</vt:lpstr>
      <vt:lpstr>Rahmenverträge</vt:lpstr>
      <vt:lpstr>Rahmenverträge</vt:lpstr>
      <vt:lpstr>Rahmenverträge</vt:lpstr>
      <vt:lpstr>Rahmenverträge</vt:lpstr>
      <vt:lpstr>Rahmenverträge</vt:lpstr>
      <vt:lpstr>Rahmenverträge</vt:lpstr>
      <vt:lpstr>Rahmenverträge</vt:lpstr>
      <vt:lpstr>Update Privat | Concordia - Spezial</vt:lpstr>
      <vt:lpstr>Update Privat | Concordia - Spezial</vt:lpstr>
      <vt:lpstr>Rahmenverträge</vt:lpstr>
      <vt:lpstr>Rahmenverträge</vt:lpstr>
      <vt:lpstr>Rahmenverträge</vt:lpstr>
      <vt:lpstr>afm Empfehlungen | Einfamilienhäuser</vt:lpstr>
      <vt:lpstr>Bausteine in der Gebäudeversicherung</vt:lpstr>
      <vt:lpstr>Bausteine in der Gebäudeversicherung</vt:lpstr>
      <vt:lpstr>Rahmenverträge</vt:lpstr>
      <vt:lpstr>Rahmenverträge</vt:lpstr>
      <vt:lpstr>Rahmenverträge</vt:lpstr>
      <vt:lpstr>Rahmenverträge</vt:lpstr>
      <vt:lpstr>Onlinerechner</vt:lpstr>
      <vt:lpstr>Onlinerechner</vt:lpstr>
      <vt:lpstr>Smart consult </vt:lpstr>
      <vt:lpstr>Smart consult </vt:lpstr>
      <vt:lpstr>Smart consult </vt:lpstr>
      <vt:lpstr>Smart consult </vt:lpstr>
      <vt:lpstr>Smart consult </vt:lpstr>
      <vt:lpstr>Smart consult </vt:lpstr>
      <vt:lpstr>Vielen Dank für Ihre Aufmerksamkeit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Ringo Wilken</dc:creator>
  <cp:lastModifiedBy>Akademie, PC</cp:lastModifiedBy>
  <cp:revision>747</cp:revision>
  <cp:lastPrinted>2019-08-21T13:01:55Z</cp:lastPrinted>
  <dcterms:created xsi:type="dcterms:W3CDTF">2022-04-08T12:13:21Z</dcterms:created>
  <dcterms:modified xsi:type="dcterms:W3CDTF">2026-02-25T12:47:28Z</dcterms:modified>
</cp:coreProperties>
</file>