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  <p:sldMasterId id="2147483819" r:id="rId2"/>
  </p:sldMasterIdLst>
  <p:notesMasterIdLst>
    <p:notesMasterId r:id="rId28"/>
  </p:notesMasterIdLst>
  <p:handoutMasterIdLst>
    <p:handoutMasterId r:id="rId29"/>
  </p:handoutMasterIdLst>
  <p:sldIdLst>
    <p:sldId id="388" r:id="rId3"/>
    <p:sldId id="395" r:id="rId4"/>
    <p:sldId id="389" r:id="rId5"/>
    <p:sldId id="759" r:id="rId6"/>
    <p:sldId id="760" r:id="rId7"/>
    <p:sldId id="4173" r:id="rId8"/>
    <p:sldId id="4182" r:id="rId9"/>
    <p:sldId id="4181" r:id="rId10"/>
    <p:sldId id="4183" r:id="rId11"/>
    <p:sldId id="4184" r:id="rId12"/>
    <p:sldId id="4185" r:id="rId13"/>
    <p:sldId id="4186" r:id="rId14"/>
    <p:sldId id="4187" r:id="rId15"/>
    <p:sldId id="4188" r:id="rId16"/>
    <p:sldId id="761" r:id="rId17"/>
    <p:sldId id="762" r:id="rId18"/>
    <p:sldId id="443" r:id="rId19"/>
    <p:sldId id="763" r:id="rId20"/>
    <p:sldId id="258" r:id="rId21"/>
    <p:sldId id="437" r:id="rId22"/>
    <p:sldId id="438" r:id="rId23"/>
    <p:sldId id="439" r:id="rId24"/>
    <p:sldId id="440" r:id="rId25"/>
    <p:sldId id="441" r:id="rId26"/>
    <p:sldId id="764" r:id="rId27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870" autoAdjust="0"/>
  </p:normalViewPr>
  <p:slideViewPr>
    <p:cSldViewPr snapToGrid="0" showGuides="1">
      <p:cViewPr varScale="1">
        <p:scale>
          <a:sx n="98" d="100"/>
          <a:sy n="98" d="100"/>
        </p:scale>
        <p:origin x="102" y="264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5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6530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Steffen, ganz allgemeine Frage: Was machen wir anders und wie transportierst Du das in der Beratung?</a:t>
            </a:r>
          </a:p>
        </p:txBody>
      </p:sp>
    </p:spTree>
    <p:extLst>
      <p:ext uri="{BB962C8B-B14F-4D97-AF65-F5344CB8AC3E}">
        <p14:creationId xmlns:p14="http://schemas.microsoft.com/office/powerpoint/2010/main" val="722499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Michael: Hast Du die Strategienavigation in der Beratung genutzt? Wie hast Du die eingesetzt?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1636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0940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emf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e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i="0" dirty="0">
                <a:solidFill>
                  <a:schemeClr val="tx1"/>
                </a:solidFill>
                <a:latin typeface="Fira Sans" panose="020B0503050000020004" pitchFamily="34" charset="0"/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9218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i="0" dirty="0">
                <a:solidFill>
                  <a:schemeClr val="bg1"/>
                </a:solidFill>
                <a:latin typeface="Fira Sans" panose="020B0503050000020004" pitchFamily="34" charset="0"/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41842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0" i="0">
                <a:solidFill>
                  <a:schemeClr val="tx1"/>
                </a:solidFill>
                <a:latin typeface="Fira Sans Medium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859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46F1A1F-7F46-8949-B813-BD8E9EA85C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0" i="0">
                <a:solidFill>
                  <a:schemeClr val="bg1"/>
                </a:solidFill>
                <a:latin typeface="Fira Sans Medium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3926053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Agenda/Inhaltsangabe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25599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EFA9E988-37D4-2743-B53C-8DED3DC47C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2109787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502701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id="{AA9BEC87-B02D-774A-A3BB-ADC48AB920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59165"/>
            <a:ext cx="5627688" cy="52686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bg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bg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939363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2D069C-9143-DB4F-B26E-6D7DAE3506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00938" y="2109787"/>
            <a:ext cx="3752849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CB0237C-907B-414D-9867-2D7E5C7F64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828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2D069C-9143-DB4F-B26E-6D7DAE3506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5037" y="4743449"/>
            <a:ext cx="10318751" cy="15779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CB0237C-907B-414D-9867-2D7E5C7F64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63CCAD33-EB30-5F41-AF18-7B3114DCFC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B0220B16-7885-454D-B4E5-965D6F8E18A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76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5551F9C-BFA1-5D48-B4A2-5284A7E417F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/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2341440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id="{54E4E4F2-9274-4C46-9EFE-13CE0958E846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/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2074868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/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3018156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Li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900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999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071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CD31B139-A6FB-1C49-8B14-E4630183C75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03469AC9-F098-E843-A921-80B675458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7A543A0D-3800-A347-841A-09C292A8B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823331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id="{9E689BC1-BA5A-CC4B-99FC-81859AA3E3B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516F8E5-AB04-E44E-963E-1C2FD526B38E}"/>
              </a:ext>
            </a:extLst>
          </p:cNvPr>
          <p:cNvSpPr/>
          <p:nvPr userDrawn="1"/>
        </p:nvSpPr>
        <p:spPr>
          <a:xfrm>
            <a:off x="119336" y="431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bg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bg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bg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bg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DE253EF7-D3F8-5B43-BD32-F8431410F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B41527E7-7357-9B45-A258-4FB764FE92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578165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A8FC1296-1A8C-D44F-9946-B77B53EAF4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A25DC3B1-7C84-8A4C-80A1-16539A1BA9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736633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D29C52D3-1BB0-6745-82FE-1F4C87D48D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06FAEAE9-899F-2542-BAB2-1B78F4407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758793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7937E627-DD7B-524F-95ED-8DAEDB473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BE816594-8837-E147-84C2-6B7B935068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6619838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C43FC155-9D7B-3347-9D91-A1AEDA6633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61DC3B71-65BD-DF48-B1E9-CDE2E9D171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263751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8E4EBB76-8761-434F-A96F-88CB7B457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1965E8FD-310F-514B-B284-FA7311681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759285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8358228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i="0" dirty="0">
                <a:solidFill>
                  <a:schemeClr val="bg1"/>
                </a:solidFill>
                <a:latin typeface="Fira Sans" panose="020B0503050000020004" pitchFamily="34" charset="0"/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1121134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5" name="Datumsplatzhalter 3">
            <a:extLst>
              <a:ext uri="{FF2B5EF4-FFF2-40B4-BE49-F238E27FC236}">
                <a16:creationId xmlns:a16="http://schemas.microsoft.com/office/drawing/2014/main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C7E254F-1390-4641-B3DF-020F9B6FE0E0}" type="datetimeFigureOut">
              <a:rPr lang="de-DE" sz="1000" b="0" i="0" kern="120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rPr>
              <a:pPr algn="l"/>
              <a:t>24.02.2026</a:t>
            </a:fld>
            <a:endParaRPr lang="de-DE" sz="1000" b="0" i="0" kern="1200" dirty="0">
              <a:solidFill>
                <a:schemeClr val="tx1"/>
              </a:solidFill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b="0" i="0" dirty="0">
                <a:solidFill>
                  <a:schemeClr val="tx1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b="0" i="0" smtClean="0">
                <a:solidFill>
                  <a:schemeClr val="tx1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b="0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id="{FAC97587-FD15-0A4A-8029-B9E37AE403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041090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515600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651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  <p:sldLayoutId id="2147483837" r:id="rId18"/>
    <p:sldLayoutId id="2147483838" r:id="rId19"/>
    <p:sldLayoutId id="2147483839" r:id="rId20"/>
    <p:sldLayoutId id="2147483840" r:id="rId21"/>
    <p:sldLayoutId id="2147483841" r:id="rId22"/>
    <p:sldLayoutId id="2147483842" r:id="rId23"/>
    <p:sldLayoutId id="2147483843" r:id="rId24"/>
    <p:sldLayoutId id="2147483844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400" b="0" i="0" kern="1200">
          <a:solidFill>
            <a:schemeClr val="tx1"/>
          </a:solidFill>
          <a:latin typeface="Fira Sans Medium" panose="020B0503050000020004" pitchFamily="34" charset="0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Fira Sans" panose="020B0503050000020004" pitchFamily="34" charset="0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Fira Sans" panose="020B0503050000020004" pitchFamily="34" charset="0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Fira Sans" panose="020B0503050000020004" pitchFamily="34" charset="0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Fira Sans" panose="020B05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9931" y="84453"/>
            <a:ext cx="9012862" cy="1325563"/>
          </a:xfrm>
        </p:spPr>
        <p:txBody>
          <a:bodyPr/>
          <a:lstStyle/>
          <a:p>
            <a:r>
              <a:rPr lang="de-DE" dirty="0"/>
              <a:t>Herzlich Willkommen!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61315" y="2295798"/>
            <a:ext cx="107903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1D2D4B"/>
                </a:solidFill>
              </a:rPr>
              <a:t>Vorsorgeberatung:</a:t>
            </a:r>
          </a:p>
          <a:p>
            <a:endParaRPr lang="de-DE" sz="4000" dirty="0">
              <a:solidFill>
                <a:srgbClr val="1D2D4B"/>
              </a:solidFill>
            </a:endParaRPr>
          </a:p>
          <a:p>
            <a:r>
              <a:rPr lang="de-DE" sz="4000" dirty="0">
                <a:solidFill>
                  <a:srgbClr val="1D2D4B"/>
                </a:solidFill>
              </a:rPr>
              <a:t>Tools &amp; Prozesse aus der Praxis</a:t>
            </a:r>
          </a:p>
        </p:txBody>
      </p:sp>
    </p:spTree>
    <p:extLst>
      <p:ext uri="{BB962C8B-B14F-4D97-AF65-F5344CB8AC3E}">
        <p14:creationId xmlns:p14="http://schemas.microsoft.com/office/powerpoint/2010/main" val="120356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9327E4-D702-73BB-AFB7-D6B2CA3F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31ED19-A57A-AF3B-05F1-2BD02D6BA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450" y="523875"/>
            <a:ext cx="9050982" cy="1055688"/>
          </a:xfrm>
        </p:spPr>
        <p:txBody>
          <a:bodyPr/>
          <a:lstStyle/>
          <a:p>
            <a:r>
              <a:rPr lang="de-DE" sz="3200" dirty="0"/>
              <a:t>2. Entwicklung des Vertragsguthabens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9D6D4D8-A6F2-801C-90ED-1AC2BE3EFB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727315" cy="42179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EB007D"/>
                </a:solidFill>
                <a:latin typeface="Fira Sans Medium" panose="020B0603050000020004" pitchFamily="34" charset="0"/>
              </a:rPr>
              <a:t>Neu</a:t>
            </a:r>
          </a:p>
          <a:p>
            <a:r>
              <a:rPr lang="de-DE" dirty="0">
                <a:latin typeface="Fira Sans Light" panose="020B0403050000020004" pitchFamily="34" charset="0"/>
              </a:rPr>
              <a:t>Wir weisen nur noch das aktuelle Vertragsguthaben aus.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E70EFD6-91EC-C979-C588-1E8C28EA8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33" y="1916832"/>
            <a:ext cx="4944965" cy="4741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17496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8E10CF-9B78-68D6-162C-590FFF0B6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1AC0C8-BCB7-3ED0-EFFC-18E0B9CAB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450" y="523875"/>
            <a:ext cx="9050982" cy="1055688"/>
          </a:xfrm>
        </p:spPr>
        <p:txBody>
          <a:bodyPr/>
          <a:lstStyle/>
          <a:p>
            <a:r>
              <a:rPr lang="de-DE" sz="3200" dirty="0"/>
              <a:t>3. Information zur Fondsquote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702F1A-BE10-AB9C-1DE1-7BC7C92612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727315" cy="42179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Fira Sans Medium" panose="020B0603050000020004" pitchFamily="34" charset="0"/>
              </a:rPr>
              <a:t>Bisher</a:t>
            </a:r>
          </a:p>
          <a:p>
            <a:r>
              <a:rPr lang="de-DE" dirty="0">
                <a:latin typeface="Fira Sans Light" panose="020B0403050000020004" pitchFamily="34" charset="0"/>
              </a:rPr>
              <a:t>Keine Information zur Fondsquote in der Standmitteilung. 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05E3B206-0A53-BB82-9DB6-AC797A3E666F}"/>
              </a:ext>
            </a:extLst>
          </p:cNvPr>
          <p:cNvCxnSpPr/>
          <p:nvPr/>
        </p:nvCxnSpPr>
        <p:spPr>
          <a:xfrm flipH="1">
            <a:off x="1847528" y="2996952"/>
            <a:ext cx="2448272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669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B08D0E-7929-0187-6E00-044FC9C41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0D82CF-2FC7-650D-7EDF-BDC03FFAA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450" y="523875"/>
            <a:ext cx="9050982" cy="1055688"/>
          </a:xfrm>
        </p:spPr>
        <p:txBody>
          <a:bodyPr/>
          <a:lstStyle/>
          <a:p>
            <a:r>
              <a:rPr lang="de-DE" sz="3200" dirty="0"/>
              <a:t>3. Information zur Fondsquote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E2F3B8-7EC6-6215-DA21-464B1F1FD5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727315" cy="42179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EB007D"/>
                </a:solidFill>
                <a:latin typeface="Fira Sans Medium" panose="020B0603050000020004" pitchFamily="34" charset="0"/>
              </a:rPr>
              <a:t>Neu</a:t>
            </a:r>
          </a:p>
          <a:p>
            <a:r>
              <a:rPr lang="de-DE" dirty="0">
                <a:latin typeface="Fira Sans Light" panose="020B0403050000020004" pitchFamily="34" charset="0"/>
              </a:rPr>
              <a:t>Wir wollen die Fondsquote im Abschnitt zu den Garantieleistungen ausweisen.</a:t>
            </a:r>
          </a:p>
          <a:p>
            <a:r>
              <a:rPr lang="de-DE" dirty="0">
                <a:latin typeface="Fira Sans Light" panose="020B0403050000020004" pitchFamily="34" charset="0"/>
              </a:rPr>
              <a:t>Damit ist klar, dass wir durch Anpassungen der Fondsquote dafür sorgen, dass die Garantie immer erfüllt wird (positive Darstellung für Anpassungen der Fondsquote).</a:t>
            </a:r>
          </a:p>
          <a:p>
            <a:r>
              <a:rPr lang="de-DE" dirty="0">
                <a:latin typeface="Fira Sans Light" panose="020B0403050000020004" pitchFamily="34" charset="0"/>
              </a:rPr>
              <a:t>Wir weisen den </a:t>
            </a:r>
            <a:r>
              <a:rPr lang="de-DE" b="1" dirty="0">
                <a:latin typeface="Fira Sans Light" panose="020B0403050000020004" pitchFamily="34" charset="0"/>
              </a:rPr>
              <a:t>Durchschnittswert</a:t>
            </a:r>
            <a:r>
              <a:rPr lang="de-DE" dirty="0">
                <a:latin typeface="Fira Sans Light" panose="020B0403050000020004" pitchFamily="34" charset="0"/>
              </a:rPr>
              <a:t> der Fondsquote zum Monatsbeginn </a:t>
            </a:r>
            <a:r>
              <a:rPr lang="de-DE" b="1" dirty="0">
                <a:latin typeface="Fira Sans Light" panose="020B0403050000020004" pitchFamily="34" charset="0"/>
              </a:rPr>
              <a:t>des letzten Jahres aus</a:t>
            </a:r>
            <a:r>
              <a:rPr lang="de-DE" dirty="0">
                <a:latin typeface="Fira Sans Light" panose="020B0403050000020004" pitchFamily="34" charset="0"/>
              </a:rPr>
              <a:t>. </a:t>
            </a:r>
          </a:p>
          <a:p>
            <a:endParaRPr lang="de-DE" dirty="0">
              <a:latin typeface="Fira Sans Light" panose="020B04030500000200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DE37378-B58B-FBE1-893A-7BC860E43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916832"/>
            <a:ext cx="4921503" cy="27440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43364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590DE6-4EA4-4764-6CE0-AE17E15D9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25BEE-066C-615C-7E97-8D9E4F431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450" y="523875"/>
            <a:ext cx="9050982" cy="1055688"/>
          </a:xfrm>
        </p:spPr>
        <p:txBody>
          <a:bodyPr/>
          <a:lstStyle/>
          <a:p>
            <a:r>
              <a:rPr lang="de-DE" sz="3200" dirty="0"/>
              <a:t>4. Ausweis Fondsguthaben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DB0C6D-8653-49B9-DB1A-A93B74980B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727315" cy="42179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Fira Sans Medium" panose="020B0603050000020004" pitchFamily="34" charset="0"/>
              </a:rPr>
              <a:t>Bisher</a:t>
            </a:r>
          </a:p>
          <a:p>
            <a:r>
              <a:rPr lang="de-DE" dirty="0">
                <a:latin typeface="Fira Sans Light" panose="020B0403050000020004" pitchFamily="34" charset="0"/>
              </a:rPr>
              <a:t>Bei Fondsmodern hat der Kunde keine Fondsanteile und somit auch kein Fondsguthaben.</a:t>
            </a:r>
          </a:p>
          <a:p>
            <a:r>
              <a:rPr lang="de-DE" dirty="0">
                <a:latin typeface="Fira Sans Light" panose="020B0403050000020004" pitchFamily="34" charset="0"/>
              </a:rPr>
              <a:t>Ein Teil seines Vertragsguthabens profitiert von der Rendite der Fonds. </a:t>
            </a:r>
          </a:p>
          <a:p>
            <a:r>
              <a:rPr lang="de-DE" dirty="0">
                <a:latin typeface="Fira Sans Light" panose="020B0403050000020004" pitchFamily="34" charset="0"/>
              </a:rPr>
              <a:t>Dies ist zwar sinnvoll und innovativ, für den Kunden jedoch ungewöhnlich.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28E330B-7065-169F-6B66-D3FCFB4A3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588" y="1916832"/>
            <a:ext cx="5029458" cy="15685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55672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F0CC81-E311-F86A-8637-1B0E2FADE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9E257F-A546-F251-1CF7-76D6F294D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450" y="523875"/>
            <a:ext cx="9050982" cy="1055688"/>
          </a:xfrm>
        </p:spPr>
        <p:txBody>
          <a:bodyPr/>
          <a:lstStyle/>
          <a:p>
            <a:r>
              <a:rPr lang="de-DE" sz="3200" dirty="0"/>
              <a:t>4. Ausweis Fondsguthaben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83AB15-630C-E793-201E-8C4401C915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727315" cy="42179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EB007D"/>
                </a:solidFill>
                <a:latin typeface="Fira Sans Medium" panose="020B0603050000020004" pitchFamily="34" charset="0"/>
              </a:rPr>
              <a:t>Neu</a:t>
            </a:r>
          </a:p>
          <a:p>
            <a:r>
              <a:rPr lang="de-DE" dirty="0">
                <a:latin typeface="Fira Sans Light" panose="020B0403050000020004" pitchFamily="34" charset="0"/>
              </a:rPr>
              <a:t>Im Abschnitt zum Vertragsguthaben wird ein Betrag in Euro genannt, der an die Wertentwicklung gekoppelt ist.</a:t>
            </a:r>
          </a:p>
          <a:p>
            <a:r>
              <a:rPr lang="de-DE" dirty="0">
                <a:latin typeface="Fira Sans Light" panose="020B0403050000020004" pitchFamily="34" charset="0"/>
              </a:rPr>
              <a:t>Dadurch wird das das Gefühl eines Fondsguthabens vermittelt und die Fondsquote wird greifbarer.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299ED7F-9B0E-5CFC-BFF2-ABCEC9A77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27" y="1916832"/>
            <a:ext cx="5029458" cy="8335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5823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12E59B5-8BD6-408F-BC11-C1DECAF2B8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5C5DD53-F643-40C2-BA19-A245761C56A1}"/>
              </a:ext>
            </a:extLst>
          </p:cNvPr>
          <p:cNvSpPr txBox="1"/>
          <p:nvPr/>
        </p:nvSpPr>
        <p:spPr>
          <a:xfrm>
            <a:off x="244444" y="1846907"/>
            <a:ext cx="7414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*1990 | 200€ 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BC72795-A097-4BEA-9151-ABA9349F8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92" y="2422435"/>
            <a:ext cx="7381875" cy="221932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25F02BC-AE3E-452D-BE3A-06F8265042C9}"/>
              </a:ext>
            </a:extLst>
          </p:cNvPr>
          <p:cNvSpPr txBox="1"/>
          <p:nvPr/>
        </p:nvSpPr>
        <p:spPr>
          <a:xfrm>
            <a:off x="318280" y="685527"/>
            <a:ext cx="93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Altersvorsorge mit Check24</a:t>
            </a:r>
          </a:p>
        </p:txBody>
      </p:sp>
    </p:spTree>
    <p:extLst>
      <p:ext uri="{BB962C8B-B14F-4D97-AF65-F5344CB8AC3E}">
        <p14:creationId xmlns:p14="http://schemas.microsoft.com/office/powerpoint/2010/main" val="2708176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C17DC1-8350-4695-BABD-7B868D20E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CB4AF6-F86E-4C55-9174-90CF6280E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3F7E1BC-BF09-4E17-9CD9-714047B59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8954452-6F02-4808-911C-3C9722DB1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" y="0"/>
            <a:ext cx="121845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71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1E106C-58C3-4D0E-BB06-9BC17E7B7F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B04B829-BBCD-4DD5-AAFD-4D97E012A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4000" dirty="0"/>
              <a:t>Was machen wir anders?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59CD3C8-AE4B-4E7D-B989-7002A6A68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Talkrunde</a:t>
            </a:r>
          </a:p>
        </p:txBody>
      </p:sp>
    </p:spTree>
    <p:extLst>
      <p:ext uri="{BB962C8B-B14F-4D97-AF65-F5344CB8AC3E}">
        <p14:creationId xmlns:p14="http://schemas.microsoft.com/office/powerpoint/2010/main" val="3921057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9F6E970-D8C0-43ED-AE1C-8D84BB922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A221F33-E029-4C86-956C-5DA42A0BE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Neuer Look </a:t>
            </a:r>
            <a:r>
              <a:rPr lang="de-DE" dirty="0">
                <a:sym typeface="Wingdings" panose="05000000000000000000" pitchFamily="2" charset="2"/>
              </a:rPr>
              <a:t>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DF05EFD-48F3-4BC3-80C3-204CE8651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913" y="1695766"/>
            <a:ext cx="6320820" cy="490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38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8A75EEF-18F7-4BD0-839A-5FD5D412B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3F48C5D-2BB8-4A19-BAA6-720E40AB3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Strategienavigation </a:t>
            </a:r>
            <a:r>
              <a:rPr lang="de-DE" dirty="0" err="1"/>
              <a:t>reloaded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CE08BC9-64B4-4468-8C05-DF26D0C99C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0" y="2046525"/>
            <a:ext cx="7658759" cy="384346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6EEC47B-F8F9-4917-AD10-2AD0F2E4B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550" y="1282621"/>
            <a:ext cx="6675030" cy="520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5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0C9CDE4-AA1A-4EDD-83AF-B61FCBCA6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4C0B43-EEC8-4017-B3D9-0F75297F6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GenZ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Altersvorsorge </a:t>
            </a:r>
            <a:r>
              <a:rPr lang="de-DE" dirty="0" err="1"/>
              <a:t>by</a:t>
            </a:r>
            <a:r>
              <a:rPr lang="de-DE" dirty="0"/>
              <a:t> Check24 </a:t>
            </a:r>
            <a:r>
              <a:rPr lang="de-DE" dirty="0">
                <a:sym typeface="Wingdings" panose="05000000000000000000" pitchFamily="2" charset="2"/>
              </a:rPr>
              <a:t> : Was machen wir anders?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afm Strategienavigation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Talkrunde: Praxistipps für die Vorsorgeberatung</a:t>
            </a:r>
          </a:p>
          <a:p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9A88C94-265B-48FE-94EF-5C4630A1F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419045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00FA84B-B768-44B5-AC06-F015B5F75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5D2D938D-7899-4CEB-8535-0A86D0351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69888"/>
            <a:ext cx="10315575" cy="1325562"/>
          </a:xfrm>
        </p:spPr>
        <p:txBody>
          <a:bodyPr/>
          <a:lstStyle/>
          <a:p>
            <a:r>
              <a:rPr lang="de-DE" dirty="0"/>
              <a:t>Strategienavigation </a:t>
            </a:r>
            <a:r>
              <a:rPr lang="de-DE" dirty="0" err="1"/>
              <a:t>reloaded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348DE48-23B2-4EE4-84DC-E8CD11112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2" y="1349489"/>
            <a:ext cx="6134637" cy="518522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8A83E50C-B24E-4077-9640-E8BA7F5A21EF}"/>
              </a:ext>
            </a:extLst>
          </p:cNvPr>
          <p:cNvSpPr txBox="1"/>
          <p:nvPr/>
        </p:nvSpPr>
        <p:spPr>
          <a:xfrm>
            <a:off x="3052293" y="3247553"/>
            <a:ext cx="6104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8983C87-53E8-487A-8318-25615D276196}"/>
              </a:ext>
            </a:extLst>
          </p:cNvPr>
          <p:cNvSpPr txBox="1"/>
          <p:nvPr/>
        </p:nvSpPr>
        <p:spPr>
          <a:xfrm>
            <a:off x="3052293" y="3247553"/>
            <a:ext cx="6104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B98AB369-CA07-4CE6-87BC-6B89B1368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787" y="1598971"/>
            <a:ext cx="5908183" cy="468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8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9A6EB34-06E9-4864-BDB4-1A394BDE5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CB3A225-1E81-4B23-AA1C-44C8168F1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07" y="1687133"/>
            <a:ext cx="5293688" cy="419885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600FA8E-41FE-4A68-A340-681524899E36}"/>
              </a:ext>
            </a:extLst>
          </p:cNvPr>
          <p:cNvSpPr txBox="1"/>
          <p:nvPr/>
        </p:nvSpPr>
        <p:spPr>
          <a:xfrm>
            <a:off x="3052293" y="3247553"/>
            <a:ext cx="6104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6233CAA-8B3F-4E38-A8B3-25D4E0176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633" y="2550017"/>
            <a:ext cx="5397729" cy="35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904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E7472C-FD33-4552-9506-D717BC9204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A0D3552-FBC3-48CD-8371-346DADEEE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4" y="1540647"/>
            <a:ext cx="8435662" cy="481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61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3AAC15-CD2C-4F25-BB35-CD7B49BEA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2B1E8C8-9FBD-4EED-AFBA-4E4F93B9F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050D64D-EC89-4F6A-B6ED-A9084B5B9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52" y="1695766"/>
            <a:ext cx="5321938" cy="487102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FE99849-C3DF-4E1C-865D-91E59BA8F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04" y="2035582"/>
            <a:ext cx="4145222" cy="397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67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1B7C9A-54CB-438F-9FEB-AC80A699D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24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B01830-A972-40BF-A2F0-9B610C3EF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EB71CF2-9C4C-405B-AA33-CECC90192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DABB4F2-0419-46BE-9BC6-76F17E7FD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79" y="2417240"/>
            <a:ext cx="844867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86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F575241-4246-470B-AEFB-08D43C166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25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4F46260-38CB-4685-B086-8FB132F03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Talkrunde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8AC717B-03C0-45E5-AB72-4A5DA0463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343218" cy="572491"/>
          </a:xfrm>
        </p:spPr>
        <p:txBody>
          <a:bodyPr/>
          <a:lstStyle/>
          <a:p>
            <a:r>
              <a:rPr lang="de-DE" dirty="0"/>
              <a:t>Gibt es ein Lieblings-Tool?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14A2B0E-71FF-40E8-B6F7-1571CD1530FF}"/>
              </a:ext>
            </a:extLst>
          </p:cNvPr>
          <p:cNvSpPr txBox="1">
            <a:spLocks/>
          </p:cNvSpPr>
          <p:nvPr/>
        </p:nvSpPr>
        <p:spPr>
          <a:xfrm>
            <a:off x="364220" y="2517618"/>
            <a:ext cx="11343218" cy="5724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Welche Rolle spielen die afm </a:t>
            </a:r>
            <a:r>
              <a:rPr lang="de-DE" dirty="0" err="1"/>
              <a:t>Entscheidungsnavigationen</a:t>
            </a:r>
            <a:r>
              <a:rPr lang="de-DE" dirty="0"/>
              <a:t> in der Beratung?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816151E5-3918-4941-B765-9E6CD1730E59}"/>
              </a:ext>
            </a:extLst>
          </p:cNvPr>
          <p:cNvSpPr txBox="1">
            <a:spLocks/>
          </p:cNvSpPr>
          <p:nvPr/>
        </p:nvSpPr>
        <p:spPr>
          <a:xfrm>
            <a:off x="424391" y="3234178"/>
            <a:ext cx="11343218" cy="5724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Wie grenzt Ihr Altersvorsorge vom ETF-Sparen ab?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2A0246A5-9F77-49F6-A13A-3964B7434285}"/>
              </a:ext>
            </a:extLst>
          </p:cNvPr>
          <p:cNvSpPr txBox="1">
            <a:spLocks/>
          </p:cNvSpPr>
          <p:nvPr/>
        </p:nvSpPr>
        <p:spPr>
          <a:xfrm>
            <a:off x="364220" y="4076607"/>
            <a:ext cx="11343218" cy="5724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Welche Rolle spielt Finanzportal 24 in der Beratung?</a:t>
            </a:r>
          </a:p>
        </p:txBody>
      </p:sp>
    </p:spTree>
    <p:extLst>
      <p:ext uri="{BB962C8B-B14F-4D97-AF65-F5344CB8AC3E}">
        <p14:creationId xmlns:p14="http://schemas.microsoft.com/office/powerpoint/2010/main" val="1047321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F259820-44B3-41F5-96AF-CC892D641D00}"/>
              </a:ext>
            </a:extLst>
          </p:cNvPr>
          <p:cNvSpPr txBox="1"/>
          <p:nvPr/>
        </p:nvSpPr>
        <p:spPr>
          <a:xfrm>
            <a:off x="264459" y="534155"/>
            <a:ext cx="11663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+mj-lt"/>
              </a:rPr>
              <a:t>Generation Z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79066E6-4585-48D6-B7D4-5B88E6F39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34" y="1466637"/>
            <a:ext cx="3543300" cy="178117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C722C3D-BBE1-4622-BD31-E4EE64F25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484" y="3405245"/>
            <a:ext cx="3189036" cy="311210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7C75D70-EB91-4402-866E-E1D1B07C8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482" y="3090380"/>
            <a:ext cx="3135454" cy="342697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8B7F494-9A57-43F8-9465-C405FE5D2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745" y="1554208"/>
            <a:ext cx="2893838" cy="31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8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6878890-B0E0-438F-A37B-BE5DD104C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55FF944-F806-48AD-83C7-0954308E9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64" y="1374932"/>
            <a:ext cx="10778836" cy="534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8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6739D5-BAC5-4BBD-8722-0EE7D6C9F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161046C-9CCD-4195-B0C8-284E47F7B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88" y="1676054"/>
            <a:ext cx="11078424" cy="423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39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43AC2466-C474-91F5-6BE4-EA3CD2370187}"/>
              </a:ext>
            </a:extLst>
          </p:cNvPr>
          <p:cNvSpPr txBox="1">
            <a:spLocks/>
          </p:cNvSpPr>
          <p:nvPr/>
        </p:nvSpPr>
        <p:spPr>
          <a:xfrm>
            <a:off x="959163" y="1829569"/>
            <a:ext cx="11257517" cy="3399631"/>
          </a:xfrm>
          <a:prstGeom prst="rect">
            <a:avLst/>
          </a:prstGeom>
        </p:spPr>
        <p:txBody>
          <a:bodyPr/>
          <a:lstStyle>
            <a:lvl1pPr marL="0" indent="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400" b="0" i="0" kern="1200">
                <a:solidFill>
                  <a:schemeClr val="tx1"/>
                </a:solidFill>
                <a:latin typeface="Fira Sans Medium" panose="020B0503050000020004" pitchFamily="34" charset="0"/>
                <a:ea typeface="+mn-ea"/>
                <a:cs typeface="+mn-cs"/>
              </a:defRPr>
            </a:lvl1pPr>
            <a:lvl2pPr marL="0" indent="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000" b="0" i="0" kern="120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defRPr>
            </a:lvl2pPr>
            <a:lvl3pPr marL="0" indent="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000" b="0" i="0" kern="120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defRPr>
            </a:lvl3pPr>
            <a:lvl4pPr marL="0" indent="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000" b="0" i="0" kern="120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defRPr>
            </a:lvl4pPr>
            <a:lvl5pPr marL="0" indent="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000" b="0" i="0" kern="120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7200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1469AE"/>
              </a:solidFill>
              <a:effectLst/>
              <a:uLnTx/>
              <a:uFillTx/>
              <a:latin typeface="Fira Sans Light" panose="020B0403050000020004" pitchFamily="34" charset="0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1CA53D-421A-CDD0-9DAC-9E42E337F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Warum wollen wir die Fondsmodern-Standmitteilung überarbeiten?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28F4179-9FBB-3910-4084-829C31E3040C}"/>
              </a:ext>
            </a:extLst>
          </p:cNvPr>
          <p:cNvSpPr txBox="1"/>
          <p:nvPr/>
        </p:nvSpPr>
        <p:spPr>
          <a:xfrm>
            <a:off x="1055440" y="1844824"/>
            <a:ext cx="11017224" cy="450892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1469AE"/>
                </a:solidFill>
                <a:effectLst/>
                <a:uLnTx/>
                <a:uFillTx/>
                <a:latin typeface="Fira Sans Light" panose="020B0403050000020004" pitchFamily="34" charset="0"/>
                <a:ea typeface="+mn-ea"/>
                <a:cs typeface="+mn-cs"/>
              </a:rPr>
              <a:t>Die aktuelle Standmitteilung wirft bei Versicherungsnehmern und Vertriebspartnern viele Fragen auf.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1469AE"/>
                </a:solidFill>
                <a:effectLst/>
                <a:uLnTx/>
                <a:uFillTx/>
                <a:latin typeface="Fira Sans Light" panose="020B0403050000020004" pitchFamily="34" charset="0"/>
                <a:ea typeface="+mn-ea"/>
                <a:cs typeface="+mn-cs"/>
              </a:rPr>
              <a:t>Insbesondere die folgenden Punkte fallen dabei auf: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469AE"/>
                </a:solidFill>
                <a:effectLst/>
                <a:uLnTx/>
                <a:uFillTx/>
                <a:latin typeface="Fira Sans Light" panose="020B0403050000020004" pitchFamily="34" charset="0"/>
                <a:ea typeface="+mn-ea"/>
                <a:cs typeface="+mn-cs"/>
              </a:rPr>
              <a:t>Die Kostenbelastung wird bereits sehr früh und sehr prominent dargestellt.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469AE"/>
                </a:solidFill>
                <a:effectLst/>
                <a:uLnTx/>
                <a:uFillTx/>
                <a:latin typeface="Fira Sans Light" panose="020B0403050000020004" pitchFamily="34" charset="0"/>
                <a:ea typeface="+mn-ea"/>
                <a:cs typeface="+mn-cs"/>
              </a:rPr>
              <a:t>Unsere Darstellung zur Entwicklung des Vertragsguthabens führt dazu, dass immer wieder Vergleiche mit der „reinen“ Entwicklung der Fonds angestellt werden.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469AE"/>
                </a:solidFill>
                <a:effectLst/>
                <a:uLnTx/>
                <a:uFillTx/>
                <a:latin typeface="Fira Sans Light" panose="020B0403050000020004" pitchFamily="34" charset="0"/>
                <a:ea typeface="+mn-ea"/>
                <a:cs typeface="+mn-cs"/>
              </a:rPr>
              <a:t>Es gibt keine näheren Informationen zur Höhe der Fondsquote.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469AE"/>
                </a:solidFill>
                <a:effectLst/>
                <a:uLnTx/>
                <a:uFillTx/>
                <a:latin typeface="Fira Sans Light" panose="020B0403050000020004" pitchFamily="34" charset="0"/>
                <a:ea typeface="+mn-ea"/>
                <a:cs typeface="+mn-cs"/>
              </a:rPr>
              <a:t>Es wird kein Fondsguthaben ausgewiesen.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1469AE"/>
                </a:solidFill>
                <a:effectLst/>
                <a:uLnTx/>
                <a:uFillTx/>
                <a:latin typeface="Fira Sans Light" panose="020B0403050000020004" pitchFamily="34" charset="0"/>
                <a:ea typeface="+mn-ea"/>
                <a:cs typeface="+mn-cs"/>
              </a:rPr>
              <a:t>Für diese Punkte haben wir konkrete Verbesserungsvorschläge erarbeitet.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1469A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59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AEFBB-ACFB-23C4-3FCE-D786A8556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D130BE-CF6C-29B3-2E68-D7353C0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1. Kostendarstellung</a:t>
            </a:r>
            <a:br>
              <a:rPr lang="de-DE" sz="3200" dirty="0"/>
            </a:br>
            <a:endParaRPr lang="de-DE" sz="32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F405F7-F1AC-BEB2-1CED-1FD97B670A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47316"/>
            <a:ext cx="5727315" cy="42179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Fira Sans Medium" panose="020B0603050000020004" pitchFamily="34" charset="0"/>
              </a:rPr>
              <a:t>Bisher</a:t>
            </a:r>
          </a:p>
          <a:p>
            <a:r>
              <a:rPr lang="de-DE" dirty="0">
                <a:latin typeface="Fira Sans Light" panose="020B0403050000020004" pitchFamily="34" charset="0"/>
              </a:rPr>
              <a:t>Die Kosten werden direkt zu Beginn aufgeführt. </a:t>
            </a:r>
          </a:p>
          <a:p>
            <a:r>
              <a:rPr lang="de-DE" dirty="0">
                <a:latin typeface="Fira Sans Light" panose="020B0403050000020004" pitchFamily="34" charset="0"/>
              </a:rPr>
              <a:t>In Standmitteilungen von anderen VU werden die Kosten erst später ausgewiesen. </a:t>
            </a:r>
          </a:p>
          <a:p>
            <a:r>
              <a:rPr lang="de-DE" dirty="0">
                <a:latin typeface="Fira Sans Light" panose="020B0403050000020004" pitchFamily="34" charset="0"/>
              </a:rPr>
              <a:t>Die bisher eingezahlte Beitragssumme und das aktuelle Vertragsguthaben stehen direkt untereinander.</a:t>
            </a:r>
          </a:p>
          <a:p>
            <a:r>
              <a:rPr lang="de-DE" dirty="0">
                <a:latin typeface="Fira Sans Light" panose="020B0403050000020004" pitchFamily="34" charset="0"/>
              </a:rPr>
              <a:t>Insbesondere in den ersten Versicherungsjahren sieht der direkte Vergleich durch die Abschlusskosten schlecht aus.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3D8D3C1-0AF6-F0F1-83E7-B8E05558D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1916832"/>
            <a:ext cx="4959605" cy="35498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6969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1E0B3A-6C9D-BD76-7785-33AAFC6F5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1. Kostendarstellung</a:t>
            </a:r>
            <a:br>
              <a:rPr lang="de-DE" sz="3200" dirty="0"/>
            </a:br>
            <a:endParaRPr lang="de-DE" sz="32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08FA36-7E06-5E72-6D3D-6242665B17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727315" cy="42179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EB007D"/>
                </a:solidFill>
                <a:latin typeface="Fira Sans Medium" panose="020B0603050000020004" pitchFamily="34" charset="0"/>
              </a:rPr>
              <a:t>Neu</a:t>
            </a:r>
          </a:p>
          <a:p>
            <a:r>
              <a:rPr lang="de-DE" dirty="0">
                <a:latin typeface="Fira Sans Light" panose="020B0403050000020004" pitchFamily="34" charset="0"/>
              </a:rPr>
              <a:t>Wir beginnen mit der Hochrechnung zu möglichen Leistungen. </a:t>
            </a:r>
          </a:p>
          <a:p>
            <a:r>
              <a:rPr lang="de-DE" dirty="0">
                <a:latin typeface="Fira Sans Light" panose="020B0403050000020004" pitchFamily="34" charset="0"/>
              </a:rPr>
              <a:t>Danach folgen die Garantieleistungen. </a:t>
            </a:r>
          </a:p>
          <a:p>
            <a:r>
              <a:rPr lang="de-DE" dirty="0">
                <a:latin typeface="Fira Sans Light" panose="020B0403050000020004" pitchFamily="34" charset="0"/>
              </a:rPr>
              <a:t>Der Fokus liegt somit stärker auf dem </a:t>
            </a:r>
            <a:r>
              <a:rPr lang="de-DE" b="1" dirty="0">
                <a:latin typeface="Fira Sans Light" panose="020B0403050000020004" pitchFamily="34" charset="0"/>
              </a:rPr>
              <a:t>Vorsorgeziel</a:t>
            </a:r>
            <a:r>
              <a:rPr lang="de-DE" dirty="0">
                <a:latin typeface="Fira Sans Light" panose="020B0403050000020004" pitchFamily="34" charset="0"/>
              </a:rPr>
              <a:t> als auf dem aktuellen Guthaben und auf der Kostenbelastung.</a:t>
            </a:r>
          </a:p>
          <a:p>
            <a:r>
              <a:rPr lang="de-DE" dirty="0">
                <a:latin typeface="Fira Sans Light" panose="020B0403050000020004" pitchFamily="34" charset="0"/>
              </a:rPr>
              <a:t>Die Kosten werden erst weiter hinten aufgeführt. </a:t>
            </a:r>
          </a:p>
          <a:p>
            <a:r>
              <a:rPr lang="de-DE" dirty="0">
                <a:latin typeface="Fira Sans Light" panose="020B0403050000020004" pitchFamily="34" charset="0"/>
              </a:rPr>
              <a:t>Die bisher eingezahlte Beitragssumme und das aktuelle Vertragsguthaben stehen nicht mehr direkt untereinander.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B2B6F34-B1FF-7059-92C0-D7C322E1D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921295"/>
            <a:ext cx="3879083" cy="43946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70642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2FA5D5-11DB-A6AB-98A4-6C0126A66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19CB172-7807-A2BE-ACAD-14C5E77C9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17" y="1916832"/>
            <a:ext cx="4921503" cy="36260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5CF1F00-3BEC-3E3B-F005-C2857439A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450" y="523875"/>
            <a:ext cx="9050982" cy="1055688"/>
          </a:xfrm>
        </p:spPr>
        <p:txBody>
          <a:bodyPr/>
          <a:lstStyle/>
          <a:p>
            <a:r>
              <a:rPr lang="de-DE" sz="3200" dirty="0"/>
              <a:t>2. Entwicklung des Vertragsguthabens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4E643C-1273-3FBA-B791-D05F812B5A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727315" cy="42179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Fira Sans Medium" panose="020B0603050000020004" pitchFamily="34" charset="0"/>
              </a:rPr>
              <a:t>Bisher</a:t>
            </a:r>
          </a:p>
          <a:p>
            <a:r>
              <a:rPr lang="de-DE" dirty="0">
                <a:latin typeface="Fira Sans Light" panose="020B0403050000020004" pitchFamily="34" charset="0"/>
              </a:rPr>
              <a:t>Die Darstellung der Entwicklung des Vertragsguthabens in Kontoform ist zwar sehr transparent, führt jedoch dazu, dass immer wieder Vergleiche mit der „reinen“ Entwicklung der Fonds angestellt werden.</a:t>
            </a:r>
          </a:p>
          <a:p>
            <a:r>
              <a:rPr lang="de-DE" dirty="0">
                <a:latin typeface="Fira Sans Light" panose="020B0403050000020004" pitchFamily="34" charset="0"/>
              </a:rPr>
              <a:t>In Standmitteilungen anderer VU wird dagegen meist nur den Stand des Vertragsguthabens ausgewiesen.</a:t>
            </a:r>
          </a:p>
        </p:txBody>
      </p:sp>
    </p:spTree>
    <p:extLst>
      <p:ext uri="{BB962C8B-B14F-4D97-AF65-F5344CB8AC3E}">
        <p14:creationId xmlns:p14="http://schemas.microsoft.com/office/powerpoint/2010/main" val="721363862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Folienmaster VWB">
  <a:themeElements>
    <a:clrScheme name="VWB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99BDB"/>
      </a:accent1>
      <a:accent2>
        <a:srgbClr val="1469AE"/>
      </a:accent2>
      <a:accent3>
        <a:srgbClr val="199BDB"/>
      </a:accent3>
      <a:accent4>
        <a:srgbClr val="1469AE"/>
      </a:accent4>
      <a:accent5>
        <a:srgbClr val="199BDB"/>
      </a:accent5>
      <a:accent6>
        <a:srgbClr val="1469AE"/>
      </a:accent6>
      <a:hlink>
        <a:srgbClr val="EB007C"/>
      </a:hlink>
      <a:folHlink>
        <a:srgbClr val="009B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552</Words>
  <Application>Microsoft Office PowerPoint</Application>
  <PresentationFormat>Breitbild</PresentationFormat>
  <Paragraphs>83</Paragraphs>
  <Slides>25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25</vt:i4>
      </vt:variant>
    </vt:vector>
  </HeadingPairs>
  <TitlesOfParts>
    <vt:vector size="35" baseType="lpstr">
      <vt:lpstr>Arial</vt:lpstr>
      <vt:lpstr>Calibri</vt:lpstr>
      <vt:lpstr>Fira Sans</vt:lpstr>
      <vt:lpstr>Fira Sans Light</vt:lpstr>
      <vt:lpstr>Fira Sans Medium</vt:lpstr>
      <vt:lpstr>Symbol</vt:lpstr>
      <vt:lpstr>Systemschrift</vt:lpstr>
      <vt:lpstr>Wingdings</vt:lpstr>
      <vt:lpstr>Design_afm</vt:lpstr>
      <vt:lpstr>Folienmaster VWB</vt:lpstr>
      <vt:lpstr>Herzlich Willkommen! </vt:lpstr>
      <vt:lpstr>Agenda</vt:lpstr>
      <vt:lpstr>PowerPoint-Präsentation</vt:lpstr>
      <vt:lpstr>PowerPoint-Präsentation</vt:lpstr>
      <vt:lpstr>PowerPoint-Präsentation</vt:lpstr>
      <vt:lpstr>Warum wollen wir die Fondsmodern-Standmitteilung überarbeiten? </vt:lpstr>
      <vt:lpstr>1. Kostendarstellung </vt:lpstr>
      <vt:lpstr>1. Kostendarstellung </vt:lpstr>
      <vt:lpstr>2. Entwicklung des Vertragsguthabens</vt:lpstr>
      <vt:lpstr>2. Entwicklung des Vertragsguthabens</vt:lpstr>
      <vt:lpstr>3. Information zur Fondsquote</vt:lpstr>
      <vt:lpstr>3. Information zur Fondsquote</vt:lpstr>
      <vt:lpstr>4. Ausweis Fondsguthaben</vt:lpstr>
      <vt:lpstr>4. Ausweis Fondsguthaben</vt:lpstr>
      <vt:lpstr>PowerPoint-Präsentation</vt:lpstr>
      <vt:lpstr>PowerPoint-Präsentation</vt:lpstr>
      <vt:lpstr>Talkrunde</vt:lpstr>
      <vt:lpstr>Neuer Look </vt:lpstr>
      <vt:lpstr>Strategienavigation reloaded</vt:lpstr>
      <vt:lpstr>Strategienavigation reloaded</vt:lpstr>
      <vt:lpstr>PowerPoint-Präsentation</vt:lpstr>
      <vt:lpstr>PowerPoint-Präsentation</vt:lpstr>
      <vt:lpstr>PowerPoint-Präsentation</vt:lpstr>
      <vt:lpstr>PowerPoint-Präsentation</vt:lpstr>
      <vt:lpstr>Talkrunde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Harden, Britta</dc:creator>
  <cp:lastModifiedBy>Harden, Britta</cp:lastModifiedBy>
  <cp:revision>27</cp:revision>
  <cp:lastPrinted>2019-08-21T13:01:55Z</cp:lastPrinted>
  <dcterms:created xsi:type="dcterms:W3CDTF">2026-02-23T09:11:32Z</dcterms:created>
  <dcterms:modified xsi:type="dcterms:W3CDTF">2026-02-24T14:31:47Z</dcterms:modified>
</cp:coreProperties>
</file>