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2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3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0" r:id="rId2"/>
    <p:sldMasterId id="2147483751" r:id="rId3"/>
    <p:sldMasterId id="2147483799" r:id="rId4"/>
  </p:sldMasterIdLst>
  <p:notesMasterIdLst>
    <p:notesMasterId r:id="rId61"/>
  </p:notesMasterIdLst>
  <p:sldIdLst>
    <p:sldId id="644" r:id="rId5"/>
    <p:sldId id="645" r:id="rId6"/>
    <p:sldId id="680" r:id="rId7"/>
    <p:sldId id="636" r:id="rId8"/>
    <p:sldId id="635" r:id="rId9"/>
    <p:sldId id="634" r:id="rId10"/>
    <p:sldId id="263" r:id="rId11"/>
    <p:sldId id="264" r:id="rId12"/>
    <p:sldId id="637" r:id="rId13"/>
    <p:sldId id="670" r:id="rId14"/>
    <p:sldId id="671" r:id="rId15"/>
    <p:sldId id="265" r:id="rId16"/>
    <p:sldId id="639" r:id="rId17"/>
    <p:sldId id="270" r:id="rId18"/>
    <p:sldId id="258" r:id="rId19"/>
    <p:sldId id="672" r:id="rId20"/>
    <p:sldId id="266" r:id="rId21"/>
    <p:sldId id="597" r:id="rId22"/>
    <p:sldId id="653" r:id="rId23"/>
    <p:sldId id="658" r:id="rId24"/>
    <p:sldId id="657" r:id="rId25"/>
    <p:sldId id="640" r:id="rId26"/>
    <p:sldId id="659" r:id="rId27"/>
    <p:sldId id="267" r:id="rId28"/>
    <p:sldId id="268" r:id="rId29"/>
    <p:sldId id="655" r:id="rId30"/>
    <p:sldId id="656" r:id="rId31"/>
    <p:sldId id="660" r:id="rId32"/>
    <p:sldId id="661" r:id="rId33"/>
    <p:sldId id="662" r:id="rId34"/>
    <p:sldId id="269" r:id="rId35"/>
    <p:sldId id="276" r:id="rId36"/>
    <p:sldId id="663" r:id="rId37"/>
    <p:sldId id="275" r:id="rId38"/>
    <p:sldId id="669" r:id="rId39"/>
    <p:sldId id="277" r:id="rId40"/>
    <p:sldId id="646" r:id="rId41"/>
    <p:sldId id="647" r:id="rId42"/>
    <p:sldId id="648" r:id="rId43"/>
    <p:sldId id="642" r:id="rId44"/>
    <p:sldId id="274" r:id="rId45"/>
    <p:sldId id="643" r:id="rId46"/>
    <p:sldId id="649" r:id="rId47"/>
    <p:sldId id="650" r:id="rId48"/>
    <p:sldId id="651" r:id="rId49"/>
    <p:sldId id="273" r:id="rId50"/>
    <p:sldId id="272" r:id="rId51"/>
    <p:sldId id="278" r:id="rId52"/>
    <p:sldId id="668" r:id="rId53"/>
    <p:sldId id="664" r:id="rId54"/>
    <p:sldId id="279" r:id="rId55"/>
    <p:sldId id="280" r:id="rId56"/>
    <p:sldId id="666" r:id="rId57"/>
    <p:sldId id="667" r:id="rId58"/>
    <p:sldId id="286" r:id="rId59"/>
    <p:sldId id="355" r:id="rId6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10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65519-D1BB-49E4-8985-935137440D51}" type="datetimeFigureOut">
              <a:rPr lang="de-DE" smtClean="0"/>
              <a:t>27.02.2026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F18FD-411C-43B1-9F5C-C36F3063BD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89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3E0F7A-EA63-40E1-97FB-D173EE3BA0C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2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133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7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80433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934614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087412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97101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>
          <p15:clr>
            <a:srgbClr val="FBAE40"/>
          </p15:clr>
        </p15:guide>
        <p15:guide id="5" orient="horz" pos="1298">
          <p15:clr>
            <a:srgbClr val="FBAE40"/>
          </p15:clr>
        </p15:guide>
        <p15:guide id="6" orient="horz" pos="157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033234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8026724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533344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4025921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672036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633452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998720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048572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7701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8793186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3815402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11443408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474524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53909443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023350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8828787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6617142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570649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2636539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55148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77772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437748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17582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26544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99049421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75939253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82577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570392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59420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13721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108900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3649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8433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1762445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59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657901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lue">
    <p:bg>
      <p:bgPr>
        <a:solidFill>
          <a:srgbClr val="122B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FA13754-0890-465C-BA8A-E18B554E31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425" y="476250"/>
            <a:ext cx="2057313" cy="509277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855A5846-4501-444B-8F41-805425817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4" y="1773239"/>
            <a:ext cx="11233151" cy="1620000"/>
          </a:xfrm>
        </p:spPr>
        <p:txBody>
          <a:bodyPr rIns="216000" anchor="b" anchorCtr="0"/>
          <a:lstStyle>
            <a:lvl1pPr algn="l">
              <a:lnSpc>
                <a:spcPts val="8500"/>
              </a:lnSpc>
              <a:defRPr sz="8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7909B2E5-8CFF-4102-B771-B048BAA6DB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95776" y="3384000"/>
            <a:ext cx="7416800" cy="1656000"/>
          </a:xfrm>
        </p:spPr>
        <p:txBody>
          <a:bodyPr rIns="216000"/>
          <a:lstStyle>
            <a:lvl1pPr marL="0" indent="0" algn="l">
              <a:lnSpc>
                <a:spcPts val="8500"/>
              </a:lnSpc>
              <a:buNone/>
              <a:defRPr sz="8500">
                <a:solidFill>
                  <a:srgbClr val="13A0D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Untertitelformat</a:t>
            </a:r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A89B177C-F8F6-4738-B4AF-9E4A824385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00" y="5968800"/>
            <a:ext cx="1692900" cy="546124"/>
          </a:xfrm>
        </p:spPr>
        <p:txBody>
          <a:bodyPr anchor="b" anchorCtr="0"/>
          <a:lstStyle>
            <a:lvl1pPr>
              <a:lnSpc>
                <a:spcPct val="100000"/>
              </a:lnSpc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Erste Ebene</a:t>
            </a:r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D04322D5-0CE0-4328-BE55-EFF287C34B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87600" y="5968800"/>
            <a:ext cx="1692900" cy="546124"/>
          </a:xfrm>
        </p:spPr>
        <p:txBody>
          <a:bodyPr anchor="b" anchorCtr="0"/>
          <a:lstStyle>
            <a:lvl1pPr>
              <a:lnSpc>
                <a:spcPct val="100000"/>
              </a:lnSpc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Erste Ebene</a:t>
            </a:r>
          </a:p>
          <a:p>
            <a:pPr lvl="0"/>
            <a:r>
              <a:rPr lang="de-DE"/>
              <a:t>Zweite Zeile</a:t>
            </a:r>
          </a:p>
        </p:txBody>
      </p:sp>
      <p:sp>
        <p:nvSpPr>
          <p:cNvPr id="11" name="Datumsplatzhalter 9">
            <a:extLst>
              <a:ext uri="{FF2B5EF4-FFF2-40B4-BE49-F238E27FC236}">
                <a16:creationId xmlns:a16="http://schemas.microsoft.com/office/drawing/2014/main" id="{179C16DE-E856-43D9-8CC3-1F8444D9F578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1016000" y="5772439"/>
            <a:ext cx="1282161" cy="14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914303" rtl="0" eaLnBrk="1" latinLnBrk="0" hangingPunct="1">
              <a:lnSpc>
                <a:spcPct val="100000"/>
              </a:lnSpc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1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3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54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05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55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07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58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09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>
                <a:solidFill>
                  <a:schemeClr val="tx1"/>
                </a:solidFill>
              </a:rPr>
              <a:t>© Allianz 2021</a:t>
            </a:r>
          </a:p>
        </p:txBody>
      </p:sp>
    </p:spTree>
    <p:extLst>
      <p:ext uri="{BB962C8B-B14F-4D97-AF65-F5344CB8AC3E}">
        <p14:creationId xmlns:p14="http://schemas.microsoft.com/office/powerpoint/2010/main" val="186988673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FA13754-0890-465C-BA8A-E18B554E31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425" y="476250"/>
            <a:ext cx="2057313" cy="509277"/>
          </a:xfrm>
          <a:prstGeom prst="rect">
            <a:avLst/>
          </a:prstGeom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7909B2E5-8CFF-4102-B771-B048BAA6DB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8800" y="2315702"/>
            <a:ext cx="11233776" cy="2887655"/>
          </a:xfrm>
        </p:spPr>
        <p:txBody>
          <a:bodyPr rIns="216000"/>
          <a:lstStyle>
            <a:lvl1pPr marL="0" indent="0" algn="l">
              <a:lnSpc>
                <a:spcPts val="8500"/>
              </a:lnSpc>
              <a:buNone/>
              <a:defRPr sz="8500">
                <a:solidFill>
                  <a:schemeClr val="bg1"/>
                </a:solidFill>
              </a:defRPr>
            </a:lvl1pPr>
            <a:lvl2pPr marL="0" indent="0" algn="l">
              <a:lnSpc>
                <a:spcPts val="8500"/>
              </a:lnSpc>
              <a:buNone/>
              <a:defRPr sz="8500">
                <a:solidFill>
                  <a:srgbClr val="13A0D3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Mastertitel</a:t>
            </a:r>
          </a:p>
          <a:p>
            <a:pPr lvl="1"/>
            <a:r>
              <a:rPr lang="de-DE"/>
              <a:t>Untertitelformat</a:t>
            </a:r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A89B177C-F8F6-4738-B4AF-9E4A824385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00" y="5968800"/>
            <a:ext cx="1692900" cy="546124"/>
          </a:xfrm>
        </p:spPr>
        <p:txBody>
          <a:bodyPr anchor="b" anchorCtr="0"/>
          <a:lstStyle>
            <a:lvl1pPr>
              <a:lnSpc>
                <a:spcPct val="100000"/>
              </a:lnSpc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Erste Ebene</a:t>
            </a:r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D04322D5-0CE0-4328-BE55-EFF287C34B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87600" y="5968800"/>
            <a:ext cx="1692900" cy="546124"/>
          </a:xfrm>
        </p:spPr>
        <p:txBody>
          <a:bodyPr anchor="b" anchorCtr="0"/>
          <a:lstStyle>
            <a:lvl1pPr>
              <a:lnSpc>
                <a:spcPct val="100000"/>
              </a:lnSpc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Erste Ebene</a:t>
            </a:r>
          </a:p>
        </p:txBody>
      </p:sp>
      <p:sp>
        <p:nvSpPr>
          <p:cNvPr id="11" name="Datumsplatzhalter 9">
            <a:extLst>
              <a:ext uri="{FF2B5EF4-FFF2-40B4-BE49-F238E27FC236}">
                <a16:creationId xmlns:a16="http://schemas.microsoft.com/office/drawing/2014/main" id="{86C3196C-51EB-4FB9-9C8C-351F403DEE68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1016000" y="5772439"/>
            <a:ext cx="1282161" cy="144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914303" rtl="0" eaLnBrk="1" latinLnBrk="0" hangingPunct="1">
              <a:lnSpc>
                <a:spcPct val="100000"/>
              </a:lnSpc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1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3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54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05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55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07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58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09" algn="l" defTabSz="91430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>
                <a:solidFill>
                  <a:schemeClr val="bg1"/>
                </a:solidFill>
              </a:rPr>
              <a:t>© Allianz 2023</a:t>
            </a:r>
          </a:p>
        </p:txBody>
      </p:sp>
    </p:spTree>
    <p:extLst>
      <p:ext uri="{BB962C8B-B14F-4D97-AF65-F5344CB8AC3E}">
        <p14:creationId xmlns:p14="http://schemas.microsoft.com/office/powerpoint/2010/main" val="160659453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E2581BF6-597A-45B4-8AC9-E60836C8E9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35200" y="2"/>
            <a:ext cx="6858000" cy="6858000"/>
          </a:xfrm>
          <a:solidFill>
            <a:schemeClr val="tx2"/>
          </a:solidFill>
        </p:spPr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344D3D-750E-4AA5-BD45-F6CFA3D07F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800" y="1836000"/>
            <a:ext cx="4680000" cy="2400235"/>
          </a:xfrm>
        </p:spPr>
        <p:txBody>
          <a:bodyPr rIns="216000" anchor="ctr" anchorCtr="0"/>
          <a:lstStyle>
            <a:lvl1pPr algn="l">
              <a:lnSpc>
                <a:spcPts val="7000"/>
              </a:lnSpc>
              <a:defRPr sz="7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F4A5A7B-32F1-4538-86EC-D0B231745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800" y="4788000"/>
            <a:ext cx="4680000" cy="562065"/>
          </a:xfrm>
        </p:spPr>
        <p:txBody>
          <a:bodyPr rIns="216000"/>
          <a:lstStyle>
            <a:lvl1pPr marL="0" indent="0" algn="l">
              <a:buNone/>
              <a:defRPr sz="1600"/>
            </a:lvl1pPr>
            <a:lvl2pPr marL="483855" indent="0" algn="ctr">
              <a:buNone/>
              <a:defRPr sz="2117"/>
            </a:lvl2pPr>
            <a:lvl3pPr marL="967710" indent="0" algn="ctr">
              <a:buNone/>
              <a:defRPr sz="1905"/>
            </a:lvl3pPr>
            <a:lvl4pPr marL="1451564" indent="0" algn="ctr">
              <a:buNone/>
              <a:defRPr sz="1693"/>
            </a:lvl4pPr>
            <a:lvl5pPr marL="1935419" indent="0" algn="ctr">
              <a:buNone/>
              <a:defRPr sz="1693"/>
            </a:lvl5pPr>
            <a:lvl6pPr marL="2419274" indent="0" algn="ctr">
              <a:buNone/>
              <a:defRPr sz="1693"/>
            </a:lvl6pPr>
            <a:lvl7pPr marL="2903129" indent="0" algn="ctr">
              <a:buNone/>
              <a:defRPr sz="1693"/>
            </a:lvl7pPr>
            <a:lvl8pPr marL="3386983" indent="0" algn="ctr">
              <a:buNone/>
              <a:defRPr sz="1693"/>
            </a:lvl8pPr>
            <a:lvl9pPr marL="3870838" indent="0" algn="ctr">
              <a:buNone/>
              <a:defRPr sz="1693"/>
            </a:lvl9pPr>
          </a:lstStyle>
          <a:p>
            <a:r>
              <a:rPr lang="de-DE"/>
              <a:t>Master-Untertitelformat bearbeiten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DB0C78F-5BF6-4741-8EF4-0317AF8FB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425" y="476250"/>
            <a:ext cx="2057313" cy="509277"/>
          </a:xfrm>
          <a:prstGeom prst="rect">
            <a:avLst/>
          </a:prstGeom>
        </p:spPr>
      </p:pic>
      <p:sp>
        <p:nvSpPr>
          <p:cNvPr id="12" name="Textplatzhalter 14">
            <a:extLst>
              <a:ext uri="{FF2B5EF4-FFF2-40B4-BE49-F238E27FC236}">
                <a16:creationId xmlns:a16="http://schemas.microsoft.com/office/drawing/2014/main" id="{010BB3A1-81DC-451B-8834-303DDC61D1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800" y="5968800"/>
            <a:ext cx="1692900" cy="546124"/>
          </a:xfrm>
        </p:spPr>
        <p:txBody>
          <a:bodyPr anchor="b" anchorCtr="0"/>
          <a:lstStyle>
            <a:lvl1pPr>
              <a:lnSpc>
                <a:spcPct val="100000"/>
              </a:lnSpc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Erste Ebene</a:t>
            </a:r>
          </a:p>
        </p:txBody>
      </p:sp>
      <p:sp>
        <p:nvSpPr>
          <p:cNvPr id="14" name="Textplatzhalter 14">
            <a:extLst>
              <a:ext uri="{FF2B5EF4-FFF2-40B4-BE49-F238E27FC236}">
                <a16:creationId xmlns:a16="http://schemas.microsoft.com/office/drawing/2014/main" id="{C2200793-2927-4E26-AE27-C3EF192AC9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87600" y="5968800"/>
            <a:ext cx="1692900" cy="546124"/>
          </a:xfrm>
        </p:spPr>
        <p:txBody>
          <a:bodyPr anchor="b" anchorCtr="0"/>
          <a:lstStyle>
            <a:lvl1pPr>
              <a:lnSpc>
                <a:spcPct val="100000"/>
              </a:lnSpc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Erste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44D99D3-D209-4B5F-AFD8-F759B2994F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-5400000">
            <a:off x="11016000" y="5772158"/>
            <a:ext cx="1281600" cy="144000"/>
          </a:xfrm>
        </p:spPr>
        <p:txBody>
          <a:bodyPr anchor="b" anchorCtr="0"/>
          <a:lstStyle>
            <a:lvl1pPr>
              <a:defRPr sz="800">
                <a:solidFill>
                  <a:schemeClr val="tx1"/>
                </a:solidFill>
              </a:defRPr>
            </a:lvl1pPr>
            <a:lvl5pPr marL="288000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02151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41047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3917-AE3D-4FCF-A7A1-1898AD291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EE051C-6EF3-470E-8A6F-3ACCAEC2B8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4" y="1808163"/>
            <a:ext cx="5508625" cy="43576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F1D8F2-5ECC-4655-A1DA-16D1D9E29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808163"/>
            <a:ext cx="5508625" cy="43576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4BDB62-A86B-4312-84AC-605A043A52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L-FK-PU – Maurer – FFT 28.3.2022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9D2575-F934-4AA7-8FDB-F583B1E8E3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C449F3-BD9D-48DC-BFF1-0F66671DA7C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7A1C0ECB-E7FD-4CFC-BB65-99367A5A0F3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4" y="476250"/>
            <a:ext cx="9324973" cy="252000"/>
          </a:xfrm>
        </p:spPr>
        <p:txBody>
          <a:bodyPr/>
          <a:lstStyle>
            <a:lvl1pPr>
              <a:defRPr lang="de-DE" sz="1100" b="1" kern="1200" cap="all" spc="63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de-DE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34042973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 Column - No top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FDAA8-8B2C-4943-A92E-AA894087B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489296"/>
            <a:ext cx="9324974" cy="88706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4BE1ED-5593-43E7-90D4-F1D53BC3E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4" y="1376363"/>
            <a:ext cx="11233151" cy="47894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228A5C0F-76A3-4DA0-9F81-A12F1964DA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C449F3-BD9D-48DC-BFF1-0F66671DA7C6}" type="slidenum">
              <a:rPr lang="de-DE"/>
              <a:t>‹Nr.›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4C13493-086D-4789-9703-1D3FC71378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024993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867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bold typo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D4BF3A5-0D07-42B9-83A0-4BB19773B0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C449F3-BD9D-48DC-BFF1-0F66671DA7C6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344D3D-750E-4AA5-BD45-F6CFA3D07F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28590" y="1152000"/>
            <a:ext cx="12801058" cy="2666928"/>
          </a:xfrm>
        </p:spPr>
        <p:txBody>
          <a:bodyPr rIns="216000" anchor="b" anchorCtr="0"/>
          <a:lstStyle>
            <a:lvl1pPr algn="r">
              <a:lnSpc>
                <a:spcPct val="80000"/>
              </a:lnSpc>
              <a:defRPr sz="20002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F4A5A7B-32F1-4538-86EC-D0B231745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-228590" y="3420000"/>
            <a:ext cx="12801058" cy="3581884"/>
          </a:xfrm>
        </p:spPr>
        <p:txBody>
          <a:bodyPr rIns="216000"/>
          <a:lstStyle>
            <a:lvl1pPr marL="0" indent="0" algn="l">
              <a:lnSpc>
                <a:spcPct val="80000"/>
              </a:lnSpc>
              <a:buNone/>
              <a:defRPr sz="20002">
                <a:solidFill>
                  <a:srgbClr val="13A0D3"/>
                </a:solidFill>
                <a:latin typeface="+mj-lt"/>
              </a:defRPr>
            </a:lvl1pPr>
            <a:lvl2pPr marL="483855" indent="0" algn="ctr">
              <a:buNone/>
              <a:defRPr sz="2117"/>
            </a:lvl2pPr>
            <a:lvl3pPr marL="967710" indent="0" algn="ctr">
              <a:buNone/>
              <a:defRPr sz="1905"/>
            </a:lvl3pPr>
            <a:lvl4pPr marL="1451564" indent="0" algn="ctr">
              <a:buNone/>
              <a:defRPr sz="1693"/>
            </a:lvl4pPr>
            <a:lvl5pPr marL="1935419" indent="0" algn="ctr">
              <a:buNone/>
              <a:defRPr sz="1693"/>
            </a:lvl5pPr>
            <a:lvl6pPr marL="2419274" indent="0" algn="ctr">
              <a:buNone/>
              <a:defRPr sz="1693"/>
            </a:lvl6pPr>
            <a:lvl7pPr marL="2903129" indent="0" algn="ctr">
              <a:buNone/>
              <a:defRPr sz="1693"/>
            </a:lvl7pPr>
            <a:lvl8pPr marL="3386983" indent="0" algn="ctr">
              <a:buNone/>
              <a:defRPr sz="1693"/>
            </a:lvl8pPr>
            <a:lvl9pPr marL="3870838" indent="0" algn="ctr">
              <a:buNone/>
              <a:defRPr sz="1693"/>
            </a:lvl9pPr>
          </a:lstStyle>
          <a:p>
            <a:r>
              <a:rPr lang="en-US" dirty="0"/>
              <a:t>Sub</a:t>
            </a:r>
          </a:p>
        </p:txBody>
      </p:sp>
    </p:spTree>
    <p:extLst>
      <p:ext uri="{BB962C8B-B14F-4D97-AF65-F5344CB8AC3E}">
        <p14:creationId xmlns:p14="http://schemas.microsoft.com/office/powerpoint/2010/main" val="1022530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2485102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2270539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286328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497807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930009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9712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785410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131200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13733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21156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78386332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00748611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64749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80018255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25614495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138291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7231928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38698434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22723809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901387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73479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457474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662770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922247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09015378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446727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974472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01469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178586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438375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153825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777652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214392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303812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5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46887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66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653043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0005989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1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17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88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75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39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35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33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75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</p:spTree>
    <p:extLst>
      <p:ext uri="{BB962C8B-B14F-4D97-AF65-F5344CB8AC3E}">
        <p14:creationId xmlns:p14="http://schemas.microsoft.com/office/powerpoint/2010/main" val="3184288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50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8467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0590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3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949234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13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59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20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61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86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590180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Diagramme</a:t>
            </a:r>
          </a:p>
        </p:txBody>
      </p:sp>
    </p:spTree>
    <p:extLst>
      <p:ext uri="{BB962C8B-B14F-4D97-AF65-F5344CB8AC3E}">
        <p14:creationId xmlns:p14="http://schemas.microsoft.com/office/powerpoint/2010/main" val="2957331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22357163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FDAA8-8B2C-4943-A92E-AA894087B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4BE1ED-5593-43E7-90D4-F1D53BC3E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959C2E-B545-4E80-9AC4-851F9331CD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4" y="472218"/>
            <a:ext cx="9418320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Topline goes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074D476-49D2-4B7E-BA07-06A8E240F1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6168528"/>
            <a:ext cx="9601200" cy="347472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" b="0" cap="none" spc="0" baseline="0" dirty="0" smtClean="0"/>
            </a:lvl1pPr>
            <a:lvl2pPr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sz="1800" dirty="0" smtClean="0">
                <a:solidFill>
                  <a:schemeClr val="tx1"/>
                </a:solidFill>
              </a:defRPr>
            </a:lvl3pPr>
            <a:lvl4pPr>
              <a:defRPr lang="en-US" sz="1800" dirty="0" smtClean="0">
                <a:solidFill>
                  <a:schemeClr val="tx1"/>
                </a:solidFill>
              </a:defRPr>
            </a:lvl4pPr>
            <a:lvl5pPr>
              <a:defRPr lang="en-US" sz="1800" dirty="0">
                <a:solidFill>
                  <a:schemeClr val="tx1"/>
                </a:solidFill>
              </a:defRPr>
            </a:lvl5pPr>
          </a:lstStyle>
          <a:p>
            <a:pPr lvl="0" defTabSz="914205">
              <a:lnSpc>
                <a:spcPct val="90000"/>
              </a:lnSpc>
            </a:pPr>
            <a:r>
              <a:rPr lang="en-US"/>
              <a:t>Footer </a:t>
            </a:r>
          </a:p>
        </p:txBody>
      </p:sp>
    </p:spTree>
    <p:extLst>
      <p:ext uri="{BB962C8B-B14F-4D97-AF65-F5344CB8AC3E}">
        <p14:creationId xmlns:p14="http://schemas.microsoft.com/office/powerpoint/2010/main" val="96833174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No top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FDAA8-8B2C-4943-A92E-AA894087B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489296"/>
            <a:ext cx="9324974" cy="8870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4BE1ED-5593-43E7-90D4-F1D53BC3E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4" y="1376363"/>
            <a:ext cx="11233151" cy="4789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C2FF63-8857-4442-9FAB-D56DB865FA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6" y="6168528"/>
            <a:ext cx="9601200" cy="347472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" b="0" cap="none" spc="0" baseline="0" smtClean="0"/>
            </a:lvl1pPr>
            <a:lvl2pPr>
              <a:defRPr lang="en-US" sz="1800" smtClean="0">
                <a:solidFill>
                  <a:schemeClr val="tx1"/>
                </a:solidFill>
              </a:defRPr>
            </a:lvl2pPr>
            <a:lvl3pPr>
              <a:defRPr lang="en-US" sz="1800" smtClean="0">
                <a:solidFill>
                  <a:schemeClr val="tx1"/>
                </a:solidFill>
              </a:defRPr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>
                <a:solidFill>
                  <a:schemeClr val="tx1"/>
                </a:solidFill>
              </a:defRPr>
            </a:lvl5pPr>
          </a:lstStyle>
          <a:p>
            <a:pPr lvl="0" defTabSz="914205">
              <a:lnSpc>
                <a:spcPct val="90000"/>
              </a:lnSpc>
            </a:pPr>
            <a:r>
              <a:rPr lang="en-US"/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2321581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FDAA8-8B2C-4943-A92E-AA894087B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489296"/>
            <a:ext cx="9324974" cy="8870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C2FF63-8857-4442-9FAB-D56DB865FA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6" y="6168528"/>
            <a:ext cx="9601200" cy="347472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" b="0" cap="none" spc="0" baseline="0" smtClean="0"/>
            </a:lvl1pPr>
            <a:lvl2pPr>
              <a:defRPr lang="en-US" sz="1800" smtClean="0">
                <a:solidFill>
                  <a:schemeClr val="tx1"/>
                </a:solidFill>
              </a:defRPr>
            </a:lvl2pPr>
            <a:lvl3pPr>
              <a:defRPr lang="en-US" sz="1800" smtClean="0">
                <a:solidFill>
                  <a:schemeClr val="tx1"/>
                </a:solidFill>
              </a:defRPr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>
                <a:solidFill>
                  <a:schemeClr val="tx1"/>
                </a:solidFill>
              </a:defRPr>
            </a:lvl5pPr>
          </a:lstStyle>
          <a:p>
            <a:pPr lvl="0" defTabSz="914205">
              <a:lnSpc>
                <a:spcPct val="90000"/>
              </a:lnSpc>
            </a:pPr>
            <a:r>
              <a:rPr lang="en-US"/>
              <a:t>Footer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0CF798-4565-4831-8B36-3FD19E671A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7" y="220346"/>
            <a:ext cx="9418320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Topline goes here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7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3917-AE3D-4FCF-A7A1-1898AD291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EE051C-6EF3-470E-8A6F-3ACCAEC2B8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4" y="1808163"/>
            <a:ext cx="5508625" cy="43576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F1D8F2-5ECC-4655-A1DA-16D1D9E29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808163"/>
            <a:ext cx="5508625" cy="43576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06EF85-E5E6-4F56-8137-C7F24249B5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6" y="6168528"/>
            <a:ext cx="9601200" cy="347472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800" b="0" cap="none" spc="0" baseline="0" smtClean="0"/>
            </a:lvl1pPr>
            <a:lvl2pPr>
              <a:defRPr lang="en-US" sz="1800" smtClean="0">
                <a:solidFill>
                  <a:schemeClr val="tx1"/>
                </a:solidFill>
              </a:defRPr>
            </a:lvl2pPr>
            <a:lvl3pPr>
              <a:defRPr lang="en-US" sz="1800" smtClean="0">
                <a:solidFill>
                  <a:schemeClr val="tx1"/>
                </a:solidFill>
              </a:defRPr>
            </a:lvl3pPr>
            <a:lvl4pPr>
              <a:defRPr lang="en-US" sz="1800" smtClean="0">
                <a:solidFill>
                  <a:schemeClr val="tx1"/>
                </a:solidFill>
              </a:defRPr>
            </a:lvl4pPr>
            <a:lvl5pPr>
              <a:defRPr lang="en-US" sz="1800">
                <a:solidFill>
                  <a:schemeClr val="tx1"/>
                </a:solidFill>
              </a:defRPr>
            </a:lvl5pPr>
          </a:lstStyle>
          <a:p>
            <a:pPr lvl="0" defTabSz="914205">
              <a:lnSpc>
                <a:spcPct val="90000"/>
              </a:lnSpc>
            </a:pPr>
            <a:r>
              <a:rPr lang="en-US"/>
              <a:t>Footer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E193C0-7B61-4003-8EAF-79202BFD9E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4" y="476250"/>
            <a:ext cx="9601200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20307422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8D43DDA6-9E28-4292-8A58-91764D9BF3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4" y="476250"/>
            <a:ext cx="9324973" cy="252000"/>
          </a:xfrm>
        </p:spPr>
        <p:txBody>
          <a:bodyPr/>
          <a:lstStyle>
            <a:lvl1pPr>
              <a:defRPr lang="en-US" sz="1100" b="1" kern="1200" cap="all" spc="63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Topline goes here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6D3917-AE3D-4FCF-A7A1-1898AD291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875309"/>
            <a:ext cx="9324974" cy="9328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F5DC0C1-41FA-4470-BBAC-3017E7C9FB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89B1D163-4D8D-4A72-A40F-8C4E47066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4" y="1808163"/>
            <a:ext cx="3600451" cy="43576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DE0FC12B-A1E5-42CC-96D8-0293C92008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95776" y="1808163"/>
            <a:ext cx="3600449" cy="43576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4" name="Inhaltsplatzhalter 3">
            <a:extLst>
              <a:ext uri="{FF2B5EF4-FFF2-40B4-BE49-F238E27FC236}">
                <a16:creationId xmlns:a16="http://schemas.microsoft.com/office/drawing/2014/main" id="{6A50DEAB-0BFD-4146-B54A-21CD06E1B0F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112126" y="1808163"/>
            <a:ext cx="3600449" cy="435768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06874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4">
            <a:extLst>
              <a:ext uri="{FF2B5EF4-FFF2-40B4-BE49-F238E27FC236}">
                <a16:creationId xmlns:a16="http://schemas.microsoft.com/office/drawing/2014/main" id="{C551487E-C11A-4467-98A1-8C3C5A14A9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4" y="476250"/>
            <a:ext cx="9324973" cy="252000"/>
          </a:xfrm>
        </p:spPr>
        <p:txBody>
          <a:bodyPr/>
          <a:lstStyle>
            <a:lvl1pPr>
              <a:defRPr lang="en-US" sz="1100" b="1" kern="1200" cap="all" spc="63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Topline goes here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6D3917-AE3D-4FCF-A7A1-1898AD291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875309"/>
            <a:ext cx="9324974" cy="9328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F6E1E7D-62F9-4031-8EDE-4D54A0DCE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9425" y="1808163"/>
            <a:ext cx="3600450" cy="1980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89B1D163-4D8D-4A72-A40F-8C4E47066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4" y="4185851"/>
            <a:ext cx="3600451" cy="1980000"/>
          </a:xfrm>
        </p:spPr>
        <p:txBody>
          <a:bodyPr/>
          <a:lstStyle>
            <a:lvl1pPr>
              <a:defRPr sz="1600" b="1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F92E55E2-AF52-4C0E-A959-DF683F5CE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95776" y="1808163"/>
            <a:ext cx="3600450" cy="1980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3" name="Inhaltsplatzhalter 3">
            <a:extLst>
              <a:ext uri="{FF2B5EF4-FFF2-40B4-BE49-F238E27FC236}">
                <a16:creationId xmlns:a16="http://schemas.microsoft.com/office/drawing/2014/main" id="{DE0FC12B-A1E5-42CC-96D8-0293C92008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95776" y="4185851"/>
            <a:ext cx="3600449" cy="1980000"/>
          </a:xfrm>
        </p:spPr>
        <p:txBody>
          <a:bodyPr/>
          <a:lstStyle>
            <a:lvl1pPr>
              <a:defRPr sz="1600" b="1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34A88299-44D9-4594-9216-B685B5454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2126" y="1808163"/>
            <a:ext cx="3600450" cy="1980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Inhaltsplatzhalter 3">
            <a:extLst>
              <a:ext uri="{FF2B5EF4-FFF2-40B4-BE49-F238E27FC236}">
                <a16:creationId xmlns:a16="http://schemas.microsoft.com/office/drawing/2014/main" id="{6A50DEAB-0BFD-4146-B54A-21CD06E1B0F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112126" y="4185851"/>
            <a:ext cx="3600449" cy="1980000"/>
          </a:xfrm>
        </p:spPr>
        <p:txBody>
          <a:bodyPr/>
          <a:lstStyle>
            <a:lvl1pPr>
              <a:defRPr sz="1600" b="1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F5DC0C1-41FA-4470-BBAC-3017E7C9FB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9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729243C-D78B-4B34-B6EA-A7A7D5BA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8928000" cy="6084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D2F612BB-6DB3-48F4-9220-749BDAAD5D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252000" y="1332000"/>
            <a:ext cx="2460575" cy="4752000"/>
          </a:xfrm>
        </p:spPr>
        <p:txBody>
          <a:bodyPr/>
          <a:lstStyle>
            <a:lvl1pPr>
              <a:defRPr sz="1600" b="1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626A08E-050C-4C68-BDE6-F1BB5A27A38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769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+ headlin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729243C-D78B-4B34-B6EA-A7A7D5BA4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056000" cy="5940000"/>
          </a:xfrm>
          <a:solidFill>
            <a:schemeClr val="tx2">
              <a:lumMod val="9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D2F612BB-6DB3-48F4-9220-749BDAAD5D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32000" y="1808163"/>
            <a:ext cx="4080575" cy="4131838"/>
          </a:xfrm>
        </p:spPr>
        <p:txBody>
          <a:bodyPr/>
          <a:lstStyle>
            <a:lvl1pPr>
              <a:lnSpc>
                <a:spcPts val="3800"/>
              </a:lnSpc>
              <a:spcAft>
                <a:spcPts val="2400"/>
              </a:spcAft>
              <a:defRPr sz="3800" b="0"/>
            </a:lvl1pPr>
            <a:lvl2pPr marL="0" indent="0">
              <a:buNone/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589E36F-7715-457D-8887-3CAB56AFC0A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08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image + headlin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A3F8960E-E537-4E49-AC42-4DEBF27F4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73125"/>
            <a:ext cx="3600451" cy="14398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Bildplatzhalter 6">
            <a:extLst>
              <a:ext uri="{FF2B5EF4-FFF2-40B4-BE49-F238E27FC236}">
                <a16:creationId xmlns:a16="http://schemas.microsoft.com/office/drawing/2014/main" id="{56AD9E6D-63E1-41E1-8A4D-9A2F8102A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95775" y="-1"/>
            <a:ext cx="7896225" cy="49680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73B815B3-09D1-4001-B105-D9E1330B1B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6" y="2563200"/>
            <a:ext cx="3600449" cy="2404799"/>
          </a:xfrm>
        </p:spPr>
        <p:txBody>
          <a:bodyPr anchor="b" anchorCtr="0"/>
          <a:lstStyle>
            <a:lvl1pPr>
              <a:defRPr sz="1600" b="1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CEB6A8EB-A666-4A27-9824-30E6CEF93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692000" y="504000"/>
            <a:ext cx="1018800" cy="25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D691213-0404-49EC-B501-4C4965B4859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7A299D-1168-45CC-A493-B951613AC3FB}"/>
              </a:ext>
            </a:extLst>
          </p:cNvPr>
          <p:cNvSpPr txBox="1"/>
          <p:nvPr userDrawn="1"/>
        </p:nvSpPr>
        <p:spPr>
          <a:xfrm>
            <a:off x="11443580" y="6369696"/>
            <a:ext cx="265176" cy="1463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algn="r">
              <a:lnSpc>
                <a:spcPts val="1000"/>
              </a:lnSpc>
              <a:defRPr sz="800" b="1">
                <a:solidFill>
                  <a:schemeClr val="bg1"/>
                </a:solidFill>
              </a:defRPr>
            </a:lvl1pPr>
          </a:lstStyle>
          <a:p>
            <a:pPr lvl="0" algn="r"/>
            <a:fld id="{0F96B16C-3F5F-44BC-AFCC-8CBCBD90898D}" type="slidenum">
              <a:rPr lang="de-DE" smtClean="0"/>
              <a:pPr lvl="0" algn="r"/>
              <a:t>‹Nr.›</a:t>
            </a:fld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4F142-5988-4371-92FF-60F96F701AD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9425" y="476250"/>
            <a:ext cx="3600450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1060918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+ headlin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9">
            <a:extLst>
              <a:ext uri="{FF2B5EF4-FFF2-40B4-BE49-F238E27FC236}">
                <a16:creationId xmlns:a16="http://schemas.microsoft.com/office/drawing/2014/main" id="{73B815B3-09D1-4001-B105-D9E1330B1B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6" y="3168000"/>
            <a:ext cx="3600449" cy="2997850"/>
          </a:xfrm>
        </p:spPr>
        <p:txBody>
          <a:bodyPr anchor="t" anchorCtr="0"/>
          <a:lstStyle>
            <a:lvl1pPr>
              <a:defRPr sz="1600" b="1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Bildplatzhalter 6">
            <a:extLst>
              <a:ext uri="{FF2B5EF4-FFF2-40B4-BE49-F238E27FC236}">
                <a16:creationId xmlns:a16="http://schemas.microsoft.com/office/drawing/2014/main" id="{56AD9E6D-63E1-41E1-8A4D-9A2F8102A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88050" y="1008001"/>
            <a:ext cx="6203950" cy="58500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3F8960E-E537-4E49-AC42-4DEBF27F4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73125"/>
            <a:ext cx="3600451" cy="14398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D691213-0404-49EC-B501-4C4965B4859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78A41-D8FA-4D12-8C39-773CC7617B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9425" y="476250"/>
            <a:ext cx="3600450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3941125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7618948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headline +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A3F8960E-E537-4E49-AC42-4DEBF27F4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873125"/>
            <a:ext cx="5508626" cy="1439863"/>
          </a:xfrm>
        </p:spPr>
        <p:txBody>
          <a:bodyPr/>
          <a:lstStyle>
            <a:lvl1pPr>
              <a:lnSpc>
                <a:spcPts val="8500"/>
              </a:lnSpc>
              <a:defRPr sz="8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73B815B3-09D1-4001-B105-D9E1330B1B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6" y="4176000"/>
            <a:ext cx="3816349" cy="1989850"/>
          </a:xfrm>
        </p:spPr>
        <p:txBody>
          <a:bodyPr anchor="t" anchorCtr="0"/>
          <a:lstStyle>
            <a:lvl1pPr>
              <a:defRPr sz="1600" b="0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Bildplatzhalter 6">
            <a:extLst>
              <a:ext uri="{FF2B5EF4-FFF2-40B4-BE49-F238E27FC236}">
                <a16:creationId xmlns:a16="http://schemas.microsoft.com/office/drawing/2014/main" id="{56AD9E6D-63E1-41E1-8A4D-9A2F8102A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3952" y="1044000"/>
            <a:ext cx="2088000" cy="22320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3838915D-D3FB-443D-B066-9871FCA0D90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0000" y="1044000"/>
            <a:ext cx="2376000" cy="2232000"/>
          </a:xfrm>
        </p:spPr>
        <p:txBody>
          <a:bodyPr anchor="ctr" anchorCtr="0"/>
          <a:lstStyle>
            <a:lvl1pPr>
              <a:defRPr sz="1600" b="0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53DA06E5-3D83-444D-925F-F4A41465D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03952" y="3582001"/>
            <a:ext cx="2088000" cy="22320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A4C057F-21D1-4235-9674-D17DA9EE80C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40000" y="3582001"/>
            <a:ext cx="2376000" cy="2232000"/>
          </a:xfrm>
        </p:spPr>
        <p:txBody>
          <a:bodyPr anchor="ctr" anchorCtr="0"/>
          <a:lstStyle>
            <a:lvl1pPr>
              <a:defRPr sz="1600" b="0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D691213-0404-49EC-B501-4C4965B4859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6D36-7222-414B-8F50-71478632268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9425" y="476250"/>
            <a:ext cx="5508625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3621767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headline on blue/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D85B9BCC-ED7D-4926-91D7-795B583CD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112125" cy="6858000"/>
          </a:xfrm>
          <a:prstGeom prst="rect">
            <a:avLst/>
          </a:prstGeom>
          <a:solidFill>
            <a:srgbClr val="13A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65CB8C84-525E-4B57-BAF4-5CD06402D3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5" y="476250"/>
            <a:ext cx="5724525" cy="252000"/>
          </a:xfrm>
        </p:spPr>
        <p:txBody>
          <a:bodyPr/>
          <a:lstStyle>
            <a:lvl1pPr>
              <a:defRPr lang="en-US" sz="1100" b="1" kern="1200" cap="all" spc="63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Topline goes here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8E2DDD5-62F8-4BB9-A01C-AC7CC80E2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1808162"/>
            <a:ext cx="5724523" cy="4357687"/>
          </a:xfrm>
        </p:spPr>
        <p:txBody>
          <a:bodyPr/>
          <a:lstStyle>
            <a:lvl1pPr>
              <a:lnSpc>
                <a:spcPts val="8500"/>
              </a:lnSpc>
              <a:defRPr sz="8500">
                <a:solidFill>
                  <a:srgbClr val="122B5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5DCC88A-A947-4C0A-827F-38E6245966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72525" y="1808163"/>
            <a:ext cx="2940050" cy="4357687"/>
          </a:xfrm>
        </p:spPr>
        <p:txBody>
          <a:bodyPr/>
          <a:lstStyle>
            <a:lvl1pPr>
              <a:defRPr sz="1600" b="1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600EDD0-042C-48C5-946C-9122C18A112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93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headline on blue/whi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D85B9BCC-ED7D-4926-91D7-795B583CD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7020000" cy="6858000"/>
          </a:xfrm>
          <a:prstGeom prst="rect">
            <a:avLst/>
          </a:prstGeom>
          <a:solidFill>
            <a:srgbClr val="13A0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8E2DDD5-62F8-4BB9-A01C-AC7CC80E2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1808162"/>
            <a:ext cx="5724523" cy="4357687"/>
          </a:xfrm>
        </p:spPr>
        <p:txBody>
          <a:bodyPr/>
          <a:lstStyle>
            <a:lvl1pPr>
              <a:lnSpc>
                <a:spcPts val="8500"/>
              </a:lnSpc>
              <a:defRPr sz="8500">
                <a:solidFill>
                  <a:srgbClr val="122B5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5DCC88A-A947-4C0A-827F-38E6245966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60000" y="3024000"/>
            <a:ext cx="4152573" cy="3141849"/>
          </a:xfrm>
        </p:spPr>
        <p:txBody>
          <a:bodyPr/>
          <a:lstStyle>
            <a:lvl1pPr>
              <a:defRPr sz="1600" b="1"/>
            </a:lvl1pPr>
            <a:lvl2pPr marL="0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A37E33-1BC4-4258-8988-7DB0EC8D5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00300" y="0"/>
            <a:ext cx="4320000" cy="2340000"/>
          </a:xfrm>
          <a:solidFill>
            <a:schemeClr val="tx2">
              <a:lumMod val="9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C631362-B5E9-4A03-8563-BC489D509F8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0F2395-C009-452F-86F1-75A083A20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76250"/>
            <a:ext cx="5212080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dirty="0" smtClean="0">
                <a:solidFill>
                  <a:schemeClr val="tx1"/>
                </a:solidFill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2677526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top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E0FA48-9F47-4B37-94C3-D2CE80E96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2C489F-F019-4419-9172-668E44FC8C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72178-B1B2-412C-8140-935B64A5BD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476250"/>
            <a:ext cx="9537192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1860705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topline only 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E0FA48-9F47-4B37-94C3-D2CE80E96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875309"/>
            <a:ext cx="9537192" cy="932854"/>
          </a:xfrm>
        </p:spPr>
        <p:txBody>
          <a:bodyPr/>
          <a:lstStyle>
            <a:lvl1pPr>
              <a:lnSpc>
                <a:spcPts val="8500"/>
              </a:lnSpc>
              <a:defRPr sz="8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2C489F-F019-4419-9172-668E44FC8C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A1E33-5423-487B-A82C-F0FA3E011F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476250"/>
            <a:ext cx="9537192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 marL="288000" indent="0">
              <a:buNone/>
              <a:defRPr lang="en-US"/>
            </a:lvl5pPr>
          </a:lstStyle>
          <a:p>
            <a:pPr lvl="0"/>
            <a:r>
              <a:rPr lang="en-US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1304044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CF6E46-F87C-4B64-99C8-86D0AD8F84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28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FFB93F98-2502-4A46-903A-C90B11A87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800" y="-152396"/>
            <a:ext cx="1104853" cy="93734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31789C7-E5A6-4AA7-BF30-57CEC805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1808163"/>
            <a:ext cx="7400615" cy="43576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20E780E-8236-45DA-A6AF-143D4C7283C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52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blea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543F4184-F695-473F-B37A-0DA4B8E54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"/>
            <a:ext cx="12192000" cy="6858000"/>
          </a:xfrm>
          <a:solidFill>
            <a:schemeClr val="tx2">
              <a:lumMod val="9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7F2B9096-2D8C-433C-8C26-F6A72A4C0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692000" y="504000"/>
            <a:ext cx="1018800" cy="25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8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AD3F89-8F63-4AD4-9A29-6909CDF4E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999" y="3031886"/>
            <a:ext cx="5929704" cy="932854"/>
          </a:xfrm>
        </p:spPr>
        <p:txBody>
          <a:bodyPr/>
          <a:lstStyle>
            <a:lvl1pPr defTabSz="720000">
              <a:defRPr lang="en-US" sz="3800" kern="120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44427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E0FA48-9F47-4B37-94C3-D2CE80E96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6" y="875309"/>
            <a:ext cx="9540873" cy="9328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91DF75E5-F9FE-4B14-8C90-B1BF90164CF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524691" y="1836000"/>
            <a:ext cx="1872000" cy="1872000"/>
          </a:xfrm>
          <a:prstGeom prst="ellipse">
            <a:avLst/>
          </a:prstGeom>
          <a:solidFill>
            <a:schemeClr val="tx2">
              <a:lumMod val="90000"/>
            </a:schemeClr>
          </a:solidFill>
          <a:ln w="127000">
            <a:solidFill>
              <a:schemeClr val="bg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0E809D7-298E-4784-9AE3-F5FC40D204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427" y="3983525"/>
            <a:ext cx="3600450" cy="2182325"/>
          </a:xfrm>
        </p:spPr>
        <p:txBody>
          <a:bodyPr/>
          <a:lstStyle>
            <a:lvl1pPr>
              <a:spcAft>
                <a:spcPts val="600"/>
              </a:spcAft>
              <a:defRPr sz="1600" b="1"/>
            </a:lvl1pPr>
            <a:lvl2pPr marL="0" indent="0">
              <a:buNone/>
              <a:tabLst>
                <a:tab pos="288000" algn="l"/>
              </a:tabLst>
              <a:defRPr sz="1600"/>
            </a:lvl2pPr>
            <a:lvl3pPr marL="180000" indent="-180000">
              <a:buFontTx/>
              <a:buBlip>
                <a:blip r:embed="rId2"/>
              </a:buBlip>
              <a:defRPr sz="1600"/>
            </a:lvl3pPr>
            <a:lvl4pPr marL="180000" indent="-180000">
              <a:buFontTx/>
              <a:buBlip>
                <a:blip r:embed="rId3"/>
              </a:buBlip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Bildplatzhalter 3">
            <a:extLst>
              <a:ext uri="{FF2B5EF4-FFF2-40B4-BE49-F238E27FC236}">
                <a16:creationId xmlns:a16="http://schemas.microsoft.com/office/drawing/2014/main" id="{B7EEF68F-5357-4EC1-854D-F85E9950B8D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341040" y="1836000"/>
            <a:ext cx="1872000" cy="1872000"/>
          </a:xfrm>
          <a:prstGeom prst="ellipse">
            <a:avLst/>
          </a:prstGeom>
          <a:solidFill>
            <a:schemeClr val="tx2">
              <a:lumMod val="90000"/>
            </a:schemeClr>
          </a:solidFill>
          <a:ln w="127000">
            <a:solidFill>
              <a:schemeClr val="bg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4FD059CA-F54D-436B-83BF-7C80E05A47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5775" y="3983525"/>
            <a:ext cx="3600450" cy="2182325"/>
          </a:xfrm>
        </p:spPr>
        <p:txBody>
          <a:bodyPr/>
          <a:lstStyle>
            <a:lvl1pPr>
              <a:spcAft>
                <a:spcPts val="600"/>
              </a:spcAft>
              <a:defRPr sz="1600" b="1"/>
            </a:lvl1pPr>
            <a:lvl2pPr marL="0" indent="0">
              <a:buNone/>
              <a:tabLst>
                <a:tab pos="288000" algn="l"/>
              </a:tabLst>
              <a:defRPr sz="1600"/>
            </a:lvl2pPr>
            <a:lvl3pPr marL="180000" indent="-180000">
              <a:buFontTx/>
              <a:buBlip>
                <a:blip r:embed="rId2"/>
              </a:buBlip>
              <a:defRPr sz="1600"/>
            </a:lvl3pPr>
            <a:lvl4pPr marL="180000" indent="-180000">
              <a:buFontTx/>
              <a:buBlip>
                <a:blip r:embed="rId3"/>
              </a:buBlip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F40182DB-D138-4445-9088-170FAB7AB943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57390" y="1836000"/>
            <a:ext cx="1872000" cy="1872000"/>
          </a:xfrm>
          <a:prstGeom prst="ellipse">
            <a:avLst/>
          </a:prstGeom>
          <a:solidFill>
            <a:schemeClr val="tx2">
              <a:lumMod val="90000"/>
            </a:schemeClr>
          </a:solidFill>
          <a:ln w="127000">
            <a:solidFill>
              <a:schemeClr val="bg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3F0C00D3-5C3B-4DEC-B521-74B05D0D818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12125" y="3983525"/>
            <a:ext cx="3600450" cy="2182325"/>
          </a:xfrm>
        </p:spPr>
        <p:txBody>
          <a:bodyPr/>
          <a:lstStyle>
            <a:lvl1pPr>
              <a:spcAft>
                <a:spcPts val="600"/>
              </a:spcAft>
              <a:defRPr sz="1600" b="1"/>
            </a:lvl1pPr>
            <a:lvl2pPr marL="0" indent="0">
              <a:buNone/>
              <a:tabLst>
                <a:tab pos="288000" algn="l"/>
              </a:tabLst>
              <a:defRPr sz="1600"/>
            </a:lvl2pPr>
            <a:lvl3pPr marL="180000" indent="-180000">
              <a:buFontTx/>
              <a:buBlip>
                <a:blip r:embed="rId2"/>
              </a:buBlip>
              <a:defRPr sz="1600"/>
            </a:lvl3pPr>
            <a:lvl4pPr marL="180000" indent="-180000">
              <a:buFontTx/>
              <a:buBlip>
                <a:blip r:embed="rId3"/>
              </a:buBlip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2C489F-F019-4419-9172-668E44FC8C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76F72-75C0-4B7C-9FBB-F6996DEC4DD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424" y="476250"/>
            <a:ext cx="9540872" cy="25603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100" b="1" cap="all" spc="63" baseline="0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Topline goes here</a:t>
            </a:r>
          </a:p>
        </p:txBody>
      </p:sp>
    </p:spTree>
    <p:extLst>
      <p:ext uri="{BB962C8B-B14F-4D97-AF65-F5344CB8AC3E}">
        <p14:creationId xmlns:p14="http://schemas.microsoft.com/office/powerpoint/2010/main" val="396073318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whi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453A991D-E53C-4B2C-9CE8-F24616E7F3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496800"/>
            <a:ext cx="1692275" cy="1044000"/>
          </a:xfrm>
        </p:spPr>
        <p:txBody>
          <a:bodyPr anchor="t" anchorCtr="0"/>
          <a:lstStyle>
            <a:lvl1pPr algn="l">
              <a:lnSpc>
                <a:spcPct val="80000"/>
              </a:lnSpc>
              <a:defRPr sz="3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First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344D3D-750E-4AA5-BD45-F6CFA3D07F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1620000"/>
            <a:ext cx="11233150" cy="1676355"/>
          </a:xfrm>
        </p:spPr>
        <p:txBody>
          <a:bodyPr rIns="216000" anchor="b" anchorCtr="0"/>
          <a:lstStyle>
            <a:lvl1pPr algn="l">
              <a:lnSpc>
                <a:spcPct val="80000"/>
              </a:lnSpc>
              <a:defRPr sz="8500">
                <a:solidFill>
                  <a:schemeClr val="bg1"/>
                </a:solidFill>
              </a:defRPr>
            </a:lvl1pPr>
          </a:lstStyle>
          <a:p>
            <a:r>
              <a:rPr lang="en-US"/>
              <a:t>Master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F4A5A7B-32F1-4538-86EC-D0B231745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95775" y="3240000"/>
            <a:ext cx="7416800" cy="1676355"/>
          </a:xfrm>
        </p:spPr>
        <p:txBody>
          <a:bodyPr rIns="216000"/>
          <a:lstStyle>
            <a:lvl1pPr marL="0" indent="0" algn="l">
              <a:lnSpc>
                <a:spcPct val="80000"/>
              </a:lnSpc>
              <a:buNone/>
              <a:defRPr sz="8500">
                <a:solidFill>
                  <a:srgbClr val="13A0D3"/>
                </a:solidFill>
                <a:latin typeface="+mj-lt"/>
              </a:defRPr>
            </a:lvl1pPr>
            <a:lvl2pPr marL="483855" indent="0" algn="ctr">
              <a:buNone/>
              <a:defRPr sz="2117"/>
            </a:lvl2pPr>
            <a:lvl3pPr marL="967710" indent="0" algn="ctr">
              <a:buNone/>
              <a:defRPr sz="1905"/>
            </a:lvl3pPr>
            <a:lvl4pPr marL="1451564" indent="0" algn="ctr">
              <a:buNone/>
              <a:defRPr sz="1693"/>
            </a:lvl4pPr>
            <a:lvl5pPr marL="1935419" indent="0" algn="ctr">
              <a:buNone/>
              <a:defRPr sz="1693"/>
            </a:lvl5pPr>
            <a:lvl6pPr marL="2419274" indent="0" algn="ctr">
              <a:buNone/>
              <a:defRPr sz="1693"/>
            </a:lvl6pPr>
            <a:lvl7pPr marL="2903129" indent="0" algn="ctr">
              <a:buNone/>
              <a:defRPr sz="1693"/>
            </a:lvl7pPr>
            <a:lvl8pPr marL="3386983" indent="0" algn="ctr">
              <a:buNone/>
              <a:defRPr sz="1693"/>
            </a:lvl8pPr>
            <a:lvl9pPr marL="3870838" indent="0" algn="ctr">
              <a:buNone/>
              <a:defRPr sz="1693"/>
            </a:lvl9pPr>
          </a:lstStyle>
          <a:p>
            <a:r>
              <a:rPr lang="en-US"/>
              <a:t>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8371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8294563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766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5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7412770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79896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30161036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0832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54031756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575976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27557807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1976511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slideLayout" Target="../slideLayouts/slideLayout107.xml"/><Relationship Id="rId26" Type="http://schemas.openxmlformats.org/officeDocument/2006/relationships/slideLayout" Target="../slideLayouts/slideLayout115.xml"/><Relationship Id="rId39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92.xml"/><Relationship Id="rId21" Type="http://schemas.openxmlformats.org/officeDocument/2006/relationships/slideLayout" Target="../slideLayouts/slideLayout110.xml"/><Relationship Id="rId34" Type="http://schemas.openxmlformats.org/officeDocument/2006/relationships/slideLayout" Target="../slideLayouts/slideLayout123.xml"/><Relationship Id="rId42" Type="http://schemas.openxmlformats.org/officeDocument/2006/relationships/slideLayout" Target="../slideLayouts/slideLayout131.xml"/><Relationship Id="rId47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5" Type="http://schemas.openxmlformats.org/officeDocument/2006/relationships/slideLayout" Target="../slideLayouts/slideLayout114.xml"/><Relationship Id="rId33" Type="http://schemas.openxmlformats.org/officeDocument/2006/relationships/slideLayout" Target="../slideLayouts/slideLayout122.xml"/><Relationship Id="rId38" Type="http://schemas.openxmlformats.org/officeDocument/2006/relationships/slideLayout" Target="../slideLayouts/slideLayout127.xml"/><Relationship Id="rId46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20" Type="http://schemas.openxmlformats.org/officeDocument/2006/relationships/slideLayout" Target="../slideLayouts/slideLayout109.xml"/><Relationship Id="rId29" Type="http://schemas.openxmlformats.org/officeDocument/2006/relationships/slideLayout" Target="../slideLayouts/slideLayout118.xml"/><Relationship Id="rId41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24" Type="http://schemas.openxmlformats.org/officeDocument/2006/relationships/slideLayout" Target="../slideLayouts/slideLayout113.xml"/><Relationship Id="rId32" Type="http://schemas.openxmlformats.org/officeDocument/2006/relationships/slideLayout" Target="../slideLayouts/slideLayout121.xml"/><Relationship Id="rId37" Type="http://schemas.openxmlformats.org/officeDocument/2006/relationships/slideLayout" Target="../slideLayouts/slideLayout126.xml"/><Relationship Id="rId40" Type="http://schemas.openxmlformats.org/officeDocument/2006/relationships/slideLayout" Target="../slideLayouts/slideLayout129.xml"/><Relationship Id="rId45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23" Type="http://schemas.openxmlformats.org/officeDocument/2006/relationships/slideLayout" Target="../slideLayouts/slideLayout112.xml"/><Relationship Id="rId28" Type="http://schemas.openxmlformats.org/officeDocument/2006/relationships/slideLayout" Target="../slideLayouts/slideLayout117.xml"/><Relationship Id="rId36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99.xml"/><Relationship Id="rId19" Type="http://schemas.openxmlformats.org/officeDocument/2006/relationships/slideLayout" Target="../slideLayouts/slideLayout108.xml"/><Relationship Id="rId31" Type="http://schemas.openxmlformats.org/officeDocument/2006/relationships/slideLayout" Target="../slideLayouts/slideLayout120.xml"/><Relationship Id="rId44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Relationship Id="rId22" Type="http://schemas.openxmlformats.org/officeDocument/2006/relationships/slideLayout" Target="../slideLayouts/slideLayout111.xml"/><Relationship Id="rId27" Type="http://schemas.openxmlformats.org/officeDocument/2006/relationships/slideLayout" Target="../slideLayouts/slideLayout116.xml"/><Relationship Id="rId30" Type="http://schemas.openxmlformats.org/officeDocument/2006/relationships/slideLayout" Target="../slideLayouts/slideLayout119.xml"/><Relationship Id="rId35" Type="http://schemas.openxmlformats.org/officeDocument/2006/relationships/slideLayout" Target="../slideLayouts/slideLayout124.xml"/><Relationship Id="rId43" Type="http://schemas.openxmlformats.org/officeDocument/2006/relationships/slideLayout" Target="../slideLayouts/slideLayout132.xml"/><Relationship Id="rId48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40.xml"/><Relationship Id="rId9" Type="http://schemas.openxmlformats.org/officeDocument/2006/relationships/image" Target="../media/image1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55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DE283E6-A5BA-4B3C-88E4-54966FAC3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875309"/>
            <a:ext cx="9324974" cy="9328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845E14-909C-4B3E-8D6E-D6710B870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4" y="1808163"/>
            <a:ext cx="11233151" cy="43576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Don´t use level 7 to 9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8440D7-D4EC-4E78-AA22-CBC23D0FE4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426" y="6165850"/>
            <a:ext cx="9324974" cy="35015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lnSpc>
                <a:spcPct val="90000"/>
              </a:lnSpc>
              <a:defRPr sz="800" b="0" cap="none" spc="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057C8-0EAF-4890-96F5-AEE0C043F7DB}"/>
              </a:ext>
            </a:extLst>
          </p:cNvPr>
          <p:cNvSpPr txBox="1"/>
          <p:nvPr userDrawn="1"/>
        </p:nvSpPr>
        <p:spPr>
          <a:xfrm>
            <a:off x="11443580" y="6369696"/>
            <a:ext cx="265176" cy="14630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algn="r">
              <a:lnSpc>
                <a:spcPts val="1000"/>
              </a:lnSpc>
              <a:defRPr sz="800" b="1">
                <a:solidFill>
                  <a:schemeClr val="bg1"/>
                </a:solidFill>
              </a:defRPr>
            </a:lvl1pPr>
          </a:lstStyle>
          <a:p>
            <a:pPr lvl="0" algn="r"/>
            <a:fld id="{0F96B16C-3F5F-44BC-AFCC-8CBCBD90898D}" type="slidenum">
              <a:rPr lang="de-DE" smtClean="0"/>
              <a:pPr lvl="0" algn="r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576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</p:sldLayoutIdLst>
  <p:hf hdr="0" ftr="0" dt="0"/>
  <p:txStyles>
    <p:titleStyle>
      <a:lvl1pPr algn="l" defTabSz="967710" rtl="0" eaLnBrk="1" latinLnBrk="0" hangingPunct="1">
        <a:lnSpc>
          <a:spcPts val="32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967710" rtl="0" eaLnBrk="1" latinLnBrk="0" hangingPunct="1">
        <a:lnSpc>
          <a:spcPct val="100000"/>
        </a:lnSpc>
        <a:spcBef>
          <a:spcPts val="0"/>
        </a:spcBef>
        <a:buFont typeface="+mj-lt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288000" indent="-288000" algn="l" defTabSz="967710" rtl="0" eaLnBrk="1" latinLnBrk="0" hangingPunct="1">
        <a:lnSpc>
          <a:spcPct val="100000"/>
        </a:lnSpc>
        <a:spcBef>
          <a:spcPts val="0"/>
        </a:spcBef>
        <a:buFont typeface="+mj-lt"/>
        <a:buAutoNum type="arabicPeriod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288000" indent="-288000" algn="l" defTabSz="96771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288000" indent="-288000" algn="l" defTabSz="96771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576000" indent="-288000" algn="l" defTabSz="96771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967710" rtl="0" eaLnBrk="1" latinLnBrk="0" hangingPunct="1">
        <a:lnSpc>
          <a:spcPct val="100000"/>
        </a:lnSpc>
        <a:spcBef>
          <a:spcPts val="2400"/>
        </a:spcBef>
        <a:buFont typeface="Arial" panose="020B0604020202020204" pitchFamily="34" charset="0"/>
        <a:buNone/>
        <a:defRPr sz="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96771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rgbClr val="FF0000"/>
          </a:solidFill>
          <a:latin typeface="+mn-lt"/>
          <a:ea typeface="+mn-ea"/>
          <a:cs typeface="+mn-cs"/>
        </a:defRPr>
      </a:lvl7pPr>
      <a:lvl8pPr marL="3628911" indent="-241927" algn="l" defTabSz="967710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4112765" indent="-241927" algn="l" defTabSz="967710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1pPr>
      <a:lvl2pPr marL="483855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67710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3pPr>
      <a:lvl4pPr marL="1451564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4pPr>
      <a:lvl5pPr marL="1935419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5pPr>
      <a:lvl6pPr marL="2419274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03129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386983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70838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pos="7378">
          <p15:clr>
            <a:srgbClr val="F26B43"/>
          </p15:clr>
        </p15:guide>
        <p15:guide id="3" orient="horz" pos="300">
          <p15:clr>
            <a:srgbClr val="F26B43"/>
          </p15:clr>
        </p15:guide>
        <p15:guide id="6" orient="horz" pos="3884">
          <p15:clr>
            <a:srgbClr val="F26B43"/>
          </p15:clr>
        </p15:guide>
        <p15:guide id="9" pos="1368">
          <p15:clr>
            <a:srgbClr val="F26B43"/>
          </p15:clr>
        </p15:guide>
        <p15:guide id="10" pos="1504">
          <p15:clr>
            <a:srgbClr val="F26B43"/>
          </p15:clr>
        </p15:guide>
        <p15:guide id="11" pos="2570">
          <p15:clr>
            <a:srgbClr val="F26B43"/>
          </p15:clr>
        </p15:guide>
        <p15:guide id="12" pos="2706">
          <p15:clr>
            <a:srgbClr val="F26B43"/>
          </p15:clr>
        </p15:guide>
        <p15:guide id="13" pos="3772">
          <p15:clr>
            <a:srgbClr val="F26B43"/>
          </p15:clr>
        </p15:guide>
        <p15:guide id="14" pos="3908">
          <p15:clr>
            <a:srgbClr val="F26B43"/>
          </p15:clr>
        </p15:guide>
        <p15:guide id="15" pos="4974">
          <p15:clr>
            <a:srgbClr val="F26B43"/>
          </p15:clr>
        </p15:guide>
        <p15:guide id="16" pos="5110">
          <p15:clr>
            <a:srgbClr val="F26B43"/>
          </p15:clr>
        </p15:guide>
        <p15:guide id="17" pos="6176">
          <p15:clr>
            <a:srgbClr val="F26B43"/>
          </p15:clr>
        </p15:guide>
        <p15:guide id="18" pos="6312">
          <p15:clr>
            <a:srgbClr val="F26B43"/>
          </p15:clr>
        </p15:guide>
        <p15:guide id="19" orient="horz" pos="550">
          <p15:clr>
            <a:srgbClr val="F26B43"/>
          </p15:clr>
        </p15:guide>
        <p15:guide id="22" orient="horz" pos="113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70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  <p:sldLayoutId id="2147483769" r:id="rId18"/>
    <p:sldLayoutId id="2147483770" r:id="rId19"/>
    <p:sldLayoutId id="2147483771" r:id="rId20"/>
    <p:sldLayoutId id="2147483772" r:id="rId21"/>
    <p:sldLayoutId id="2147483773" r:id="rId22"/>
    <p:sldLayoutId id="2147483774" r:id="rId23"/>
    <p:sldLayoutId id="2147483775" r:id="rId24"/>
    <p:sldLayoutId id="2147483776" r:id="rId25"/>
    <p:sldLayoutId id="2147483777" r:id="rId26"/>
    <p:sldLayoutId id="2147483778" r:id="rId27"/>
    <p:sldLayoutId id="2147483779" r:id="rId28"/>
    <p:sldLayoutId id="2147483780" r:id="rId29"/>
    <p:sldLayoutId id="2147483781" r:id="rId30"/>
    <p:sldLayoutId id="2147483782" r:id="rId31"/>
    <p:sldLayoutId id="2147483783" r:id="rId32"/>
    <p:sldLayoutId id="2147483784" r:id="rId33"/>
    <p:sldLayoutId id="2147483785" r:id="rId34"/>
    <p:sldLayoutId id="2147483786" r:id="rId35"/>
    <p:sldLayoutId id="2147483787" r:id="rId36"/>
    <p:sldLayoutId id="2147483788" r:id="rId37"/>
    <p:sldLayoutId id="2147483789" r:id="rId38"/>
    <p:sldLayoutId id="2147483790" r:id="rId39"/>
    <p:sldLayoutId id="2147483791" r:id="rId40"/>
    <p:sldLayoutId id="2147483792" r:id="rId41"/>
    <p:sldLayoutId id="2147483793" r:id="rId42"/>
    <p:sldLayoutId id="2147483794" r:id="rId43"/>
    <p:sldLayoutId id="2147483795" r:id="rId44"/>
    <p:sldLayoutId id="2147483796" r:id="rId45"/>
    <p:sldLayoutId id="2147483797" r:id="rId46"/>
    <p:sldLayoutId id="214748379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DE283E6-A5BA-4B3C-88E4-54966FAC3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7" y="875309"/>
            <a:ext cx="9324974" cy="9328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845E14-909C-4B3E-8D6E-D6710B870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4" y="1808163"/>
            <a:ext cx="11233151" cy="43576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  <a:p>
            <a:pPr lvl="6"/>
            <a:r>
              <a:rPr lang="de-DE"/>
              <a:t>Ebenen 7 bis 9 nicht verwenden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69A9FCF-4D55-4AF3-8D50-049F0279B78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92000" y="504000"/>
            <a:ext cx="1017998" cy="252000"/>
          </a:xfrm>
          <a:prstGeom prst="rect">
            <a:avLst/>
          </a:prstGeom>
        </p:spPr>
      </p:pic>
      <p:sp>
        <p:nvSpPr>
          <p:cNvPr id="8" name="Foliennummernplatzhalter 9">
            <a:extLst>
              <a:ext uri="{FF2B5EF4-FFF2-40B4-BE49-F238E27FC236}">
                <a16:creationId xmlns:a16="http://schemas.microsoft.com/office/drawing/2014/main" id="{804B8442-C573-4F72-B4E9-57061958D6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3580" y="6372000"/>
            <a:ext cx="268995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ts val="1000"/>
              </a:lnSpc>
              <a:defRPr lang="de-DE" sz="8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6C449F3-BD9D-48DC-BFF1-0F66671DA7C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MSIPCMContentMarking" descr="{&quot;HashCode&quot;:417909460,&quot;Placement&quot;:&quot;Header&quot;,&quot;Top&quot;:0.0,&quot;Left&quot;:453.295349,&quot;SlideWidth&quot;:960,&quot;SlideHeight&quot;:540}">
            <a:extLst>
              <a:ext uri="{FF2B5EF4-FFF2-40B4-BE49-F238E27FC236}">
                <a16:creationId xmlns:a16="http://schemas.microsoft.com/office/drawing/2014/main" id="{70DEAF24-AD0A-D768-5D79-A8524D581285}"/>
              </a:ext>
            </a:extLst>
          </p:cNvPr>
          <p:cNvSpPr txBox="1"/>
          <p:nvPr userDrawn="1"/>
        </p:nvSpPr>
        <p:spPr>
          <a:xfrm>
            <a:off x="5756851" y="0"/>
            <a:ext cx="67829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987035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4" r:id="rId4"/>
    <p:sldLayoutId id="2147483805" r:id="rId5"/>
    <p:sldLayoutId id="2147483806" r:id="rId6"/>
  </p:sldLayoutIdLst>
  <p:hf hdr="0" ftr="0" dt="0"/>
  <p:txStyles>
    <p:titleStyle>
      <a:lvl1pPr algn="l" defTabSz="967710" rtl="0" eaLnBrk="1" latinLnBrk="0" hangingPunct="1">
        <a:lnSpc>
          <a:spcPts val="3800"/>
        </a:lnSpc>
        <a:spcBef>
          <a:spcPct val="0"/>
        </a:spcBef>
        <a:buNone/>
        <a:defRPr sz="3800" kern="1200">
          <a:solidFill>
            <a:schemeClr val="bg1"/>
          </a:solidFill>
          <a:latin typeface="+mn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967710" rtl="0" eaLnBrk="1" latinLnBrk="0" hangingPunct="1">
        <a:lnSpc>
          <a:spcPct val="100000"/>
        </a:lnSpc>
        <a:spcBef>
          <a:spcPts val="0"/>
        </a:spcBef>
        <a:buFont typeface="+mj-lt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288000" indent="-288000" algn="l" defTabSz="967710" rtl="0" eaLnBrk="1" latinLnBrk="0" hangingPunct="1">
        <a:lnSpc>
          <a:spcPct val="100000"/>
        </a:lnSpc>
        <a:spcBef>
          <a:spcPts val="0"/>
        </a:spcBef>
        <a:buFont typeface="+mj-lt"/>
        <a:buAutoNum type="arabicPeriod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288000" indent="-288000" algn="l" defTabSz="96771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288000" indent="-288000" algn="l" defTabSz="96771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576000" indent="-288000" algn="l" defTabSz="967710" rtl="0" eaLnBrk="1" latinLnBrk="0" hangingPunct="1">
        <a:lnSpc>
          <a:spcPct val="100000"/>
        </a:lnSpc>
        <a:spcBef>
          <a:spcPts val="0"/>
        </a:spcBef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967710" rtl="0" eaLnBrk="1" latinLnBrk="0" hangingPunct="1">
        <a:lnSpc>
          <a:spcPct val="100000"/>
        </a:lnSpc>
        <a:spcBef>
          <a:spcPts val="2400"/>
        </a:spcBef>
        <a:buFont typeface="Arial" panose="020B0604020202020204" pitchFamily="34" charset="0"/>
        <a:buNone/>
        <a:defRPr sz="800" kern="1200">
          <a:solidFill>
            <a:schemeClr val="bg1"/>
          </a:solidFill>
          <a:latin typeface="+mn-lt"/>
          <a:ea typeface="+mn-ea"/>
          <a:cs typeface="+mn-cs"/>
        </a:defRPr>
      </a:lvl6pPr>
      <a:lvl7pPr marL="0" indent="0" algn="l" defTabSz="96771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800" kern="1200">
          <a:solidFill>
            <a:srgbClr val="FF0000"/>
          </a:solidFill>
          <a:latin typeface="+mn-lt"/>
          <a:ea typeface="+mn-ea"/>
          <a:cs typeface="+mn-cs"/>
        </a:defRPr>
      </a:lvl7pPr>
      <a:lvl8pPr marL="3628911" indent="-241927" algn="l" defTabSz="967710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4112765" indent="-241927" algn="l" defTabSz="967710" rtl="0" eaLnBrk="1" latinLnBrk="0" hangingPunct="1">
        <a:lnSpc>
          <a:spcPct val="90000"/>
        </a:lnSpc>
        <a:spcBef>
          <a:spcPts val="529"/>
        </a:spcBef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1pPr>
      <a:lvl2pPr marL="483855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67710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3pPr>
      <a:lvl4pPr marL="1451564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4pPr>
      <a:lvl5pPr marL="1935419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5pPr>
      <a:lvl6pPr marL="2419274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6pPr>
      <a:lvl7pPr marL="2903129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7pPr>
      <a:lvl8pPr marL="3386983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8pPr>
      <a:lvl9pPr marL="3870838" algn="l" defTabSz="967710" rtl="0" eaLnBrk="1" latinLnBrk="0" hangingPunct="1">
        <a:defRPr sz="19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pos="7378">
          <p15:clr>
            <a:srgbClr val="F26B43"/>
          </p15:clr>
        </p15:guide>
        <p15:guide id="3" orient="horz" pos="300">
          <p15:clr>
            <a:srgbClr val="F26B43"/>
          </p15:clr>
        </p15:guide>
        <p15:guide id="6" orient="horz" pos="3884">
          <p15:clr>
            <a:srgbClr val="F26B43"/>
          </p15:clr>
        </p15:guide>
        <p15:guide id="9" pos="1368">
          <p15:clr>
            <a:srgbClr val="F26B43"/>
          </p15:clr>
        </p15:guide>
        <p15:guide id="10" pos="1504">
          <p15:clr>
            <a:srgbClr val="F26B43"/>
          </p15:clr>
        </p15:guide>
        <p15:guide id="11" pos="2570">
          <p15:clr>
            <a:srgbClr val="F26B43"/>
          </p15:clr>
        </p15:guide>
        <p15:guide id="12" pos="2706">
          <p15:clr>
            <a:srgbClr val="F26B43"/>
          </p15:clr>
        </p15:guide>
        <p15:guide id="13" pos="3772">
          <p15:clr>
            <a:srgbClr val="F26B43"/>
          </p15:clr>
        </p15:guide>
        <p15:guide id="14" pos="3908">
          <p15:clr>
            <a:srgbClr val="F26B43"/>
          </p15:clr>
        </p15:guide>
        <p15:guide id="15" pos="4974">
          <p15:clr>
            <a:srgbClr val="F26B43"/>
          </p15:clr>
        </p15:guide>
        <p15:guide id="16" pos="5110">
          <p15:clr>
            <a:srgbClr val="F26B43"/>
          </p15:clr>
        </p15:guide>
        <p15:guide id="17" pos="6176">
          <p15:clr>
            <a:srgbClr val="F26B43"/>
          </p15:clr>
        </p15:guide>
        <p15:guide id="18" pos="6312">
          <p15:clr>
            <a:srgbClr val="F26B43"/>
          </p15:clr>
        </p15:guide>
        <p15:guide id="19" orient="horz" pos="550">
          <p15:clr>
            <a:srgbClr val="F26B43"/>
          </p15:clr>
        </p15:guide>
        <p15:guide id="22" orient="horz" pos="11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7" Type="http://schemas.openxmlformats.org/officeDocument/2006/relationships/image" Target="../media/image33.sv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png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9618AC1B-0F86-429C-B432-E95EF47BA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03" y="1452061"/>
            <a:ext cx="4695825" cy="11144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5994578-5A70-4890-80B1-D5295B98A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08973"/>
            <a:ext cx="4781550" cy="440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77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B55FF89-2996-4BE8-A821-1AC4AF057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E65CC3F-7D4A-43B5-ACD0-A5DF34A47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Impuls 1: Allianz ab März !!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FBE24F0-5B14-4DC5-81CB-51E488BC7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052" y="1620319"/>
            <a:ext cx="608647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56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75DFA03-D60D-49A3-ACFB-073B491D0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046161F-F437-4258-91A4-05F87C2AC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Allianz Benefit Konzept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C124ACD-BF54-41A1-A735-C5FB3EF84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90" y="1674115"/>
            <a:ext cx="7840031" cy="504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60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2549" y="1554013"/>
            <a:ext cx="11350026" cy="395680"/>
          </a:xfrm>
        </p:spPr>
        <p:txBody>
          <a:bodyPr/>
          <a:lstStyle/>
          <a:p>
            <a:r>
              <a:rPr lang="de-DE" dirty="0"/>
              <a:t>Lösung: Menschen brauchen Orientierung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 Situation | Vom Wissen zum Handeln | </a:t>
            </a:r>
            <a:r>
              <a:rPr lang="de-DE" dirty="0" err="1"/>
              <a:t>Mind</a:t>
            </a:r>
            <a:r>
              <a:rPr lang="de-DE" dirty="0"/>
              <a:t>-</a:t>
            </a:r>
            <a:r>
              <a:rPr lang="de-DE" dirty="0" err="1"/>
              <a:t>Behavior</a:t>
            </a:r>
            <a:r>
              <a:rPr lang="de-DE" dirty="0"/>
              <a:t>-Gap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E1D7274-1315-471F-8169-43336675D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15" y="2067037"/>
            <a:ext cx="9841832" cy="458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94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328A944-F7E4-4C0A-A528-8DFD2B295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0F74F25-AC5D-446A-9969-FBBF299A1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Schlechte Presse ? Quatsch ! Beste Werbung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A48BB55-69B3-4A83-9F0A-5A655302A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57" y="1530910"/>
            <a:ext cx="11939883" cy="459717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91821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2549" y="1530910"/>
            <a:ext cx="11350026" cy="395680"/>
          </a:xfrm>
        </p:spPr>
        <p:txBody>
          <a:bodyPr/>
          <a:lstStyle/>
          <a:p>
            <a:r>
              <a:rPr lang="de-DE" dirty="0"/>
              <a:t>§ 3 BetrAVG | Abfindungen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Reform der bAV | kein großer Wurf , aber wir fangen die Dinger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EB0CEF6-F05D-4E18-9632-4BCA06DDB7AE}"/>
              </a:ext>
            </a:extLst>
          </p:cNvPr>
          <p:cNvSpPr txBox="1"/>
          <p:nvPr/>
        </p:nvSpPr>
        <p:spPr>
          <a:xfrm>
            <a:off x="362549" y="2108047"/>
            <a:ext cx="4273217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dirty="0"/>
              <a:t>Abfindungen ohne Zustimmung des AN sind möglich, wenn der Monatsbetrag der aus der Anwartschaft resultierenden Rente bei Erreichen der vorgesehenen Altersgrenze 1 % der monatlichen Bezugsgröße im Sinne von § 18 SGB IV nicht übersteigt.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4552E57-307D-4A9D-8C53-F545C0DD7989}"/>
              </a:ext>
            </a:extLst>
          </p:cNvPr>
          <p:cNvSpPr txBox="1"/>
          <p:nvPr/>
        </p:nvSpPr>
        <p:spPr>
          <a:xfrm>
            <a:off x="5636628" y="2117703"/>
            <a:ext cx="4646361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dirty="0"/>
              <a:t>Die Abfindungsgrenze ohne Zustimmung des AN wird auf 1,5 % erhöht (2026 ca. € 60,-). Die Abfindungsgrenze wird auf 2 %</a:t>
            </a:r>
          </a:p>
          <a:p>
            <a:r>
              <a:rPr lang="de-DE" dirty="0"/>
              <a:t>erhöht, sofern der Betrag mit Zustimmung des Beschäftigten in die gesetzliche Rentenversicherung fließt.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29AEE6-2DFA-467C-9E62-AD7E995D8A4C}"/>
              </a:ext>
            </a:extLst>
          </p:cNvPr>
          <p:cNvSpPr txBox="1"/>
          <p:nvPr/>
        </p:nvSpPr>
        <p:spPr>
          <a:xfrm>
            <a:off x="689811" y="4491789"/>
            <a:ext cx="3128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39,55 € </a:t>
            </a:r>
            <a:r>
              <a:rPr lang="de-DE" sz="3200" dirty="0" err="1"/>
              <a:t>p.m</a:t>
            </a:r>
            <a:r>
              <a:rPr lang="de-DE" sz="3200" dirty="0"/>
              <a:t> alt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585F8E6-CA79-4751-BBBC-0AAA55709A49}"/>
              </a:ext>
            </a:extLst>
          </p:cNvPr>
          <p:cNvSpPr txBox="1"/>
          <p:nvPr/>
        </p:nvSpPr>
        <p:spPr>
          <a:xfrm>
            <a:off x="6689557" y="4491789"/>
            <a:ext cx="2510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i="1" dirty="0">
                <a:solidFill>
                  <a:srgbClr val="00B050"/>
                </a:solidFill>
              </a:rPr>
              <a:t>59,33 € </a:t>
            </a:r>
            <a:r>
              <a:rPr lang="de-DE" sz="3200" b="1" i="1" dirty="0" err="1">
                <a:solidFill>
                  <a:srgbClr val="00B050"/>
                </a:solidFill>
              </a:rPr>
              <a:t>p.m</a:t>
            </a:r>
            <a:r>
              <a:rPr lang="de-DE" sz="3200" b="1" i="1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833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77" y="2156910"/>
            <a:ext cx="2788055" cy="3015925"/>
          </a:xfrm>
          <a:prstGeom prst="rect">
            <a:avLst/>
          </a:prstGeom>
        </p:spPr>
      </p:pic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48178" y="25298"/>
            <a:ext cx="9012862" cy="1325563"/>
          </a:xfrm>
        </p:spPr>
        <p:txBody>
          <a:bodyPr/>
          <a:lstStyle/>
          <a:p>
            <a:r>
              <a:rPr lang="de-DE" dirty="0"/>
              <a:t>§3 BetrAVG 2026 :  Max. 256 € </a:t>
            </a:r>
            <a:r>
              <a:rPr lang="de-DE" dirty="0" err="1"/>
              <a:t>p.m</a:t>
            </a:r>
            <a:r>
              <a:rPr lang="de-DE" dirty="0"/>
              <a:t>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550420" y="1660358"/>
            <a:ext cx="1163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EA:35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5688" y="2156910"/>
            <a:ext cx="2782812" cy="304073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882" y="2167466"/>
            <a:ext cx="2850162" cy="3005369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106906" y="1660358"/>
            <a:ext cx="1163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 :25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273082" y="1660358"/>
            <a:ext cx="1163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EA:30</a:t>
            </a: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812924"/>
              </p:ext>
            </p:extLst>
          </p:nvPr>
        </p:nvGraphicFramePr>
        <p:xfrm>
          <a:off x="9857874" y="2166435"/>
          <a:ext cx="2021712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Jahre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Gezahlt 68€ </a:t>
                      </a:r>
                      <a:r>
                        <a:rPr lang="de-DE" sz="1400" dirty="0" err="1"/>
                        <a:t>p.m</a:t>
                      </a:r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816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1.632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2.040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2.448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3.264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4.080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4.896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451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AC8D443-7F70-4149-8154-D3FE58912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A1F3E1-EFAE-46B3-8229-D6562A864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2026: 59,33€ </a:t>
            </a:r>
          </a:p>
          <a:p>
            <a:r>
              <a:rPr lang="de-DE" dirty="0"/>
              <a:t>Wie hoch ist die Bezugsgröße in 2045 ?  88,16 € p.m. *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B452DC8-4F96-4313-B8D9-78342E847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§ 3 </a:t>
            </a:r>
            <a:r>
              <a:rPr lang="de-DE" dirty="0" err="1"/>
              <a:t>Betravg</a:t>
            </a:r>
            <a:r>
              <a:rPr lang="de-DE" dirty="0"/>
              <a:t> NEU | Beispiel 115€ mtl. EA: 30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C1BB86C-79E7-4EA3-B0C9-5106E4079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2614612"/>
            <a:ext cx="7391400" cy="162877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2076D4C-A8D2-4EE2-B79B-8ACB5FE5AB4D}"/>
              </a:ext>
            </a:extLst>
          </p:cNvPr>
          <p:cNvSpPr txBox="1"/>
          <p:nvPr/>
        </p:nvSpPr>
        <p:spPr>
          <a:xfrm>
            <a:off x="264695" y="6136105"/>
            <a:ext cx="2053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*2% </a:t>
            </a:r>
            <a:r>
              <a:rPr lang="de-DE" sz="1200" dirty="0" err="1"/>
              <a:t>p.a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563517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33391" y="77010"/>
            <a:ext cx="10289825" cy="1325563"/>
          </a:xfrm>
        </p:spPr>
        <p:txBody>
          <a:bodyPr/>
          <a:lstStyle/>
          <a:p>
            <a:r>
              <a:rPr lang="de-DE" dirty="0"/>
              <a:t>Die Sache mit der Weiterbildung….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657CA6-A1F4-4F20-80BA-251AC53D5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26" y="1637865"/>
            <a:ext cx="10647235" cy="50794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5564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1D24A229-708E-4195-B68E-FF6D9C20526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think-cell Slide" r:id="rId4" imgW="484" imgH="486" progId="TCLayout.ActiveDocument.1">
                  <p:embed/>
                </p:oleObj>
              </mc:Choice>
              <mc:Fallback>
                <p:oleObj name="think-cell Slide" r:id="rId4" imgW="484" imgH="486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1D24A229-708E-4195-B68E-FF6D9C2052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itel 20">
            <a:extLst>
              <a:ext uri="{FF2B5EF4-FFF2-40B4-BE49-F238E27FC236}">
                <a16:creationId xmlns:a16="http://schemas.microsoft.com/office/drawing/2014/main" id="{E7C0C32A-CFED-2B46-8B75-0DFD1D6E3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6" y="489296"/>
            <a:ext cx="12059283" cy="887067"/>
          </a:xfrm>
        </p:spPr>
        <p:txBody>
          <a:bodyPr vert="horz"/>
          <a:lstStyle/>
          <a:p>
            <a:r>
              <a:rPr lang="de-DE" dirty="0"/>
              <a:t>Arbeitgeberfinanzierter Beitrag </a:t>
            </a:r>
            <a:r>
              <a:rPr lang="de-DE" dirty="0">
                <a:solidFill>
                  <a:srgbClr val="13A0D3"/>
                </a:solidFill>
              </a:rPr>
              <a:t>nach § 100 EStG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8B0FA-8EB3-4549-AE1E-DA51D2E251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IN"/>
              <a:t>STEUERLICHE BEHANDLUNG</a:t>
            </a:r>
          </a:p>
          <a:p>
            <a:endParaRPr lang="en-IN"/>
          </a:p>
          <a:p>
            <a:endParaRPr lang="en-IN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E814F43A-D48B-9C6A-BA80-A099D2538515}"/>
              </a:ext>
            </a:extLst>
          </p:cNvPr>
          <p:cNvSpPr txBox="1">
            <a:spLocks/>
          </p:cNvSpPr>
          <p:nvPr/>
        </p:nvSpPr>
        <p:spPr>
          <a:xfrm>
            <a:off x="479427" y="1376363"/>
            <a:ext cx="11237976" cy="4789487"/>
          </a:xfrm>
          <a:prstGeom prst="roundRect">
            <a:avLst>
              <a:gd name="adj" fmla="val 2641"/>
            </a:avLst>
          </a:prstGeom>
          <a:ln>
            <a:solidFill>
              <a:schemeClr val="accent4"/>
            </a:solidFill>
          </a:ln>
        </p:spPr>
        <p:txBody>
          <a:bodyPr vert="horz" lIns="91440" tIns="91440" rIns="91440" bIns="91440" rtlCol="0">
            <a:noAutofit/>
          </a:bodyPr>
          <a:lstStyle>
            <a:lvl1pPr marL="0" indent="0" algn="l" defTabSz="1219170" rtl="0" eaLnBrk="1" latinLnBrk="0" hangingPunct="1">
              <a:lnSpc>
                <a:spcPts val="192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1800" b="0" kern="1200" cap="none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marR="0" indent="-179388" algn="l" defTabSz="121917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e-DE" sz="1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4013" indent="-179388" algn="l" defTabSz="121917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7061" indent="-237061" algn="l" defTabSz="121917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  <a:buFont typeface="+mj-lt"/>
              <a:buAutoNum type="arabicPeriod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21917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9388" indent="-179388" algn="l" defTabSz="121917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Symbol" panose="05050102010706020507" pitchFamily="18" charset="2"/>
              <a:buChar char="-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121917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121917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2764" indent="-122764" algn="l" defTabSz="121917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arenR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2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Symbol" panose="05050102010706020507" pitchFamily="18" charset="2"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Förderbetrag zur betrieblichen Altersversorgung (§ 100 EStG)</a:t>
            </a:r>
          </a:p>
          <a:p>
            <a:pPr marL="2286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Förderung für Beschäftigte mit laufendem Bruttolohn von max. 2.575 EUR/Monat</a:t>
            </a:r>
          </a:p>
          <a:p>
            <a:pPr marL="2286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Arbeitgeberbeitrag von 240 € bis 960 € im Jahr</a:t>
            </a:r>
          </a:p>
          <a:p>
            <a:pPr marL="2286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Förderbeitrag in Höhe von 30% des Arbeitgeberbeitrags (= 72 € bis 288 € im Jahr)</a:t>
            </a:r>
          </a:p>
          <a:p>
            <a:pPr marL="2286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Einbehalt durch Arbeitgeber von der abzuführenden Lohnsteuer</a:t>
            </a:r>
          </a:p>
          <a:p>
            <a:pPr marL="2286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Für Arbeitnehmer steuerfrei, zusätzlich zum Dotierungsrahmen des § 3 Nr. 63 EStG </a:t>
            </a:r>
          </a:p>
          <a:p>
            <a:pPr marL="2286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Auch als sog. „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Matching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-Modell“ mit § 3 Nr. 63 EStG einsetzbar</a:t>
            </a:r>
          </a:p>
          <a:p>
            <a:pPr marL="2286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Voraussetzungen:</a:t>
            </a:r>
          </a:p>
          <a:p>
            <a:pPr marL="4572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1. Dienstverhältnis</a:t>
            </a:r>
          </a:p>
          <a:p>
            <a:pPr marL="4572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Direktversicherung, Pensionskasse oder Pensionsfonds</a:t>
            </a:r>
          </a:p>
          <a:p>
            <a:pPr marL="4572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de-DE" sz="1600" b="1" i="1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Ungezillmerter</a:t>
            </a:r>
            <a:r>
              <a:rPr kumimoji="0" lang="de-DE" sz="1600" b="1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Tarif</a:t>
            </a:r>
          </a:p>
          <a:p>
            <a:pPr marL="457200" marR="0" lvl="2" indent="-22860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„Neuer“ Arbeitgeberbeitrag</a:t>
            </a:r>
          </a:p>
        </p:txBody>
      </p:sp>
      <p:pic>
        <p:nvPicPr>
          <p:cNvPr id="10" name="Graphic 7">
            <a:extLst>
              <a:ext uri="{FF2B5EF4-FFF2-40B4-BE49-F238E27FC236}">
                <a16:creationId xmlns:a16="http://schemas.microsoft.com/office/drawing/2014/main" id="{8DFD5CA1-77A0-D375-8607-0F6129B40A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85030" y="3644862"/>
            <a:ext cx="2044339" cy="221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11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471FAC4-F67B-47A4-90FE-B71C80A8A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2EDA88-B646-42BB-B6C0-88A2BB3C6E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Beispielrechnung zum Arbeitgeberaufwand | 80€ p.m.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249712A-E879-4497-A3C4-3ACACD518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</a:t>
            </a:r>
            <a:r>
              <a:rPr lang="de-DE" dirty="0" err="1"/>
              <a:t>heisst</a:t>
            </a:r>
            <a:r>
              <a:rPr lang="de-DE" dirty="0"/>
              <a:t> das den nun?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238943C-E3D1-4852-BC1D-EC93A8658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16" y="2155980"/>
            <a:ext cx="10357984" cy="389397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0215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850C5-E489-4228-9DA9-32BC701F0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 Fact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BE64CD1-027C-46D4-BB23-5CBA9B4AA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987" y="1666001"/>
            <a:ext cx="5638800" cy="50863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191C8E1-8806-4601-AAA9-32C6F0461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511" y="805247"/>
            <a:ext cx="56197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38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96E5CED-D439-44E7-BC7A-18BFE5EFD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5BB49B3-B2B5-4FDF-80D7-BBA423AE9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Endlich begriffen?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A84A312-E6FA-434F-9297-6817CA2C8B04}"/>
              </a:ext>
            </a:extLst>
          </p:cNvPr>
          <p:cNvGrpSpPr/>
          <p:nvPr/>
        </p:nvGrpSpPr>
        <p:grpSpPr>
          <a:xfrm>
            <a:off x="1369806" y="1975341"/>
            <a:ext cx="8769416" cy="4159162"/>
            <a:chOff x="1653549" y="1524980"/>
            <a:chExt cx="8302885" cy="3812547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2A730B96-DBA7-45E9-928C-77BC2F900900}"/>
                </a:ext>
              </a:extLst>
            </p:cNvPr>
            <p:cNvSpPr/>
            <p:nvPr/>
          </p:nvSpPr>
          <p:spPr>
            <a:xfrm>
              <a:off x="7826824" y="1524980"/>
              <a:ext cx="2129610" cy="3812547"/>
            </a:xfrm>
            <a:prstGeom prst="rect">
              <a:avLst/>
            </a:prstGeom>
            <a:solidFill>
              <a:srgbClr val="DFEFF2"/>
            </a:solidFill>
            <a:ln>
              <a:noFill/>
            </a:ln>
          </p:spPr>
          <p:txBody>
  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10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A2755970-4B37-4A24-B848-24B2273FAD78}"/>
                </a:ext>
              </a:extLst>
            </p:cNvPr>
            <p:cNvSpPr/>
            <p:nvPr/>
          </p:nvSpPr>
          <p:spPr>
            <a:xfrm>
              <a:off x="1819205" y="1524980"/>
              <a:ext cx="5408495" cy="3812547"/>
            </a:xfrm>
            <a:prstGeom prst="rect">
              <a:avLst/>
            </a:prstGeom>
            <a:solidFill>
              <a:srgbClr val="DFEFF2"/>
            </a:solidFill>
            <a:ln>
              <a:noFill/>
            </a:ln>
          </p:spPr>
          <p:txBody>
            <a:bodyPr rot="0" spcFirstLastPara="0" vertOverflow="overflow" horzOverflow="overflow" vert="horz" wrap="square" lIns="107975" tIns="107975" rIns="107975" bIns="107975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10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platzhalter 6">
              <a:extLst>
                <a:ext uri="{FF2B5EF4-FFF2-40B4-BE49-F238E27FC236}">
                  <a16:creationId xmlns:a16="http://schemas.microsoft.com/office/drawing/2014/main" id="{0C59EF27-92E7-47B9-9D30-CEE6295C7CEA}"/>
                </a:ext>
              </a:extLst>
            </p:cNvPr>
            <p:cNvSpPr txBox="1">
              <a:spLocks/>
            </p:cNvSpPr>
            <p:nvPr/>
          </p:nvSpPr>
          <p:spPr>
            <a:xfrm>
              <a:off x="1653549" y="1599881"/>
              <a:ext cx="2099946" cy="533276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>
                  <a:schemeClr val="tx1"/>
                </a:buClr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40000" indent="-18000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buFont typeface="Symbol" panose="05050102010706020507" pitchFamily="18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>
                  <a:srgbClr val="003781"/>
                </a:buClr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Beitrag  </a:t>
              </a:r>
              <a:b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Arbeitgeber </a:t>
              </a:r>
            </a:p>
          </p:txBody>
        </p:sp>
        <p:sp>
          <p:nvSpPr>
            <p:cNvPr id="10" name="Textplatzhalter 6">
              <a:extLst>
                <a:ext uri="{FF2B5EF4-FFF2-40B4-BE49-F238E27FC236}">
                  <a16:creationId xmlns:a16="http://schemas.microsoft.com/office/drawing/2014/main" id="{EACE6E2B-7F78-4FFF-A81C-2DD10783D266}"/>
                </a:ext>
              </a:extLst>
            </p:cNvPr>
            <p:cNvSpPr txBox="1">
              <a:spLocks/>
            </p:cNvSpPr>
            <p:nvPr/>
          </p:nvSpPr>
          <p:spPr>
            <a:xfrm>
              <a:off x="3454308" y="1599881"/>
              <a:ext cx="2212776" cy="533276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>
                  <a:schemeClr val="tx1"/>
                </a:buClr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40000" indent="-18000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buFont typeface="Symbol" panose="05050102010706020507" pitchFamily="18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>
                  <a:srgbClr val="003781"/>
                </a:buClr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Staatliche </a:t>
              </a:r>
              <a:b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Förderung</a:t>
              </a:r>
            </a:p>
          </p:txBody>
        </p:sp>
        <p:sp>
          <p:nvSpPr>
            <p:cNvPr id="11" name="Rectangle 60">
              <a:extLst>
                <a:ext uri="{FF2B5EF4-FFF2-40B4-BE49-F238E27FC236}">
                  <a16:creationId xmlns:a16="http://schemas.microsoft.com/office/drawing/2014/main" id="{5D292588-4040-475D-9F68-147B4C0A5BF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49664" y="2240771"/>
              <a:ext cx="1307718" cy="2916021"/>
            </a:xfrm>
            <a:prstGeom prst="rect">
              <a:avLst/>
            </a:prstGeom>
            <a:solidFill>
              <a:srgbClr val="007AB3"/>
            </a:solidFill>
            <a:ln>
              <a:noFill/>
            </a:ln>
            <a:effectLst/>
          </p:spPr>
          <p:txBody>
            <a:bodyPr lIns="89979" tIns="46789" rIns="89979" bIns="611858" anchor="b"/>
            <a:lstStyle>
              <a:lvl1pPr eaLnBrk="0" hangingPunct="0">
                <a:spcAft>
                  <a:spcPct val="30000"/>
                </a:spcAft>
                <a:defRPr sz="200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30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30000"/>
                </a:spcAft>
                <a:buChar char="§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2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MS PGothic" pitchFamily="34" charset="-128"/>
                  <a:cs typeface="Arial" pitchFamily="34" charset="0"/>
                </a:rPr>
                <a:t>240 € bis 960 € </a:t>
              </a:r>
              <a:endParaRPr kumimoji="0" lang="de-DE" altLang="de-DE" sz="1200" b="0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Arial" pitchFamily="34" charset="0"/>
              </a:endParaRPr>
            </a:p>
          </p:txBody>
        </p:sp>
        <p:sp>
          <p:nvSpPr>
            <p:cNvPr id="12" name="Rectangle 60">
              <a:extLst>
                <a:ext uri="{FF2B5EF4-FFF2-40B4-BE49-F238E27FC236}">
                  <a16:creationId xmlns:a16="http://schemas.microsoft.com/office/drawing/2014/main" id="{83AF791B-416E-4A09-B433-DA104561BA2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03492" y="3117268"/>
              <a:ext cx="1307718" cy="2032225"/>
            </a:xfrm>
            <a:prstGeom prst="rect">
              <a:avLst/>
            </a:prstGeom>
            <a:solidFill>
              <a:srgbClr val="007AB3"/>
            </a:solidFill>
            <a:ln>
              <a:noFill/>
            </a:ln>
            <a:effectLst/>
          </p:spPr>
          <p:txBody>
            <a:bodyPr lIns="89979" tIns="46789" rIns="89979" bIns="611858" anchor="b"/>
            <a:lstStyle>
              <a:lvl1pPr eaLnBrk="0" hangingPunct="0">
                <a:spcAft>
                  <a:spcPct val="30000"/>
                </a:spcAft>
                <a:defRPr sz="200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30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30000"/>
                </a:spcAft>
                <a:buChar char="§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2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MS PGothic" pitchFamily="34" charset="-128"/>
                  <a:cs typeface="Arial" pitchFamily="34" charset="0"/>
                </a:rPr>
                <a:t>Bruttoaufwand</a:t>
              </a:r>
            </a:p>
            <a:p>
              <a:pPr marL="0" marR="0" lvl="0" indent="0" algn="ctr" defTabSz="9142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MS PGothic" pitchFamily="34" charset="-128"/>
                  <a:cs typeface="Arial" pitchFamily="34" charset="0"/>
                </a:rPr>
                <a:t>(Betriebs-ausgabe)</a:t>
              </a:r>
            </a:p>
          </p:txBody>
        </p:sp>
        <p:sp>
          <p:nvSpPr>
            <p:cNvPr id="13" name="Rectangle 60">
              <a:extLst>
                <a:ext uri="{FF2B5EF4-FFF2-40B4-BE49-F238E27FC236}">
                  <a16:creationId xmlns:a16="http://schemas.microsoft.com/office/drawing/2014/main" id="{0730CCCB-7BF1-44D9-B168-44B4D625276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03492" y="2240772"/>
              <a:ext cx="1307718" cy="864268"/>
            </a:xfrm>
            <a:prstGeom prst="rect">
              <a:avLst/>
            </a:prstGeom>
            <a:solidFill>
              <a:srgbClr val="B5DAE6"/>
            </a:solidFill>
            <a:ln>
              <a:noFill/>
            </a:ln>
            <a:effectLst/>
          </p:spPr>
          <p:txBody>
            <a:bodyPr lIns="89979" tIns="46789" rIns="89979" bIns="46789" anchor="ctr"/>
            <a:lstStyle>
              <a:lvl1pPr eaLnBrk="0" hangingPunct="0">
                <a:spcAft>
                  <a:spcPct val="30000"/>
                </a:spcAft>
                <a:defRPr sz="200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30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30000"/>
                </a:spcAft>
                <a:buChar char="§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217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30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Förderbetrag über Lohnsteuer</a:t>
              </a:r>
            </a:p>
          </p:txBody>
        </p:sp>
        <p:sp>
          <p:nvSpPr>
            <p:cNvPr id="14" name="Rectangle 60">
              <a:extLst>
                <a:ext uri="{FF2B5EF4-FFF2-40B4-BE49-F238E27FC236}">
                  <a16:creationId xmlns:a16="http://schemas.microsoft.com/office/drawing/2014/main" id="{41FCD2FC-4BCF-4AA1-889E-727665E2C50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41736" y="3117269"/>
              <a:ext cx="1307718" cy="601286"/>
            </a:xfrm>
            <a:prstGeom prst="rect">
              <a:avLst/>
            </a:prstGeom>
            <a:solidFill>
              <a:srgbClr val="13A0D3"/>
            </a:solidFill>
            <a:ln>
              <a:noFill/>
            </a:ln>
            <a:effectLst/>
          </p:spPr>
          <p:txBody>
            <a:bodyPr lIns="89979" tIns="46789" rIns="89979" bIns="46789" anchor="ctr"/>
            <a:lstStyle>
              <a:lvl1pPr eaLnBrk="0" hangingPunct="0">
                <a:spcAft>
                  <a:spcPct val="30000"/>
                </a:spcAft>
                <a:defRPr sz="200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30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30000"/>
                </a:spcAft>
                <a:buChar char="§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217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30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Steuerersparnis aus Betriebs-ausgaben</a:t>
              </a:r>
              <a:r>
                <a:rPr kumimoji="0" lang="de-DE" altLang="de-DE" sz="1200" b="0" i="0" u="none" strike="noStrike" kern="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1</a:t>
              </a:r>
            </a:p>
          </p:txBody>
        </p:sp>
        <p:sp>
          <p:nvSpPr>
            <p:cNvPr id="15" name="Rectangle 60">
              <a:extLst>
                <a:ext uri="{FF2B5EF4-FFF2-40B4-BE49-F238E27FC236}">
                  <a16:creationId xmlns:a16="http://schemas.microsoft.com/office/drawing/2014/main" id="{276EDD38-E1F0-42AC-8A12-10943A80E55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41736" y="3717125"/>
              <a:ext cx="1307718" cy="1439667"/>
            </a:xfrm>
            <a:prstGeom prst="rect">
              <a:avLst/>
            </a:prstGeom>
            <a:solidFill>
              <a:srgbClr val="007AB3"/>
            </a:solidFill>
            <a:ln>
              <a:noFill/>
            </a:ln>
            <a:effectLst/>
          </p:spPr>
          <p:txBody>
            <a:bodyPr lIns="89979" tIns="46789" rIns="89979" bIns="611858" anchor="b"/>
            <a:lstStyle>
              <a:lvl1pPr eaLnBrk="0" hangingPunct="0">
                <a:spcAft>
                  <a:spcPct val="30000"/>
                </a:spcAft>
                <a:defRPr sz="200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30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30000"/>
                </a:spcAft>
                <a:buChar char="§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2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MS PGothic" pitchFamily="34" charset="-128"/>
                  <a:cs typeface="Arial" pitchFamily="34" charset="0"/>
                </a:rPr>
                <a:t>Nettoaufwand</a:t>
              </a:r>
            </a:p>
          </p:txBody>
        </p:sp>
        <p:sp>
          <p:nvSpPr>
            <p:cNvPr id="16" name="Textplatzhalter 6">
              <a:extLst>
                <a:ext uri="{FF2B5EF4-FFF2-40B4-BE49-F238E27FC236}">
                  <a16:creationId xmlns:a16="http://schemas.microsoft.com/office/drawing/2014/main" id="{39B730C0-D146-4328-BA0E-73D0307B2276}"/>
                </a:ext>
              </a:extLst>
            </p:cNvPr>
            <p:cNvSpPr txBox="1">
              <a:spLocks/>
            </p:cNvSpPr>
            <p:nvPr/>
          </p:nvSpPr>
          <p:spPr>
            <a:xfrm>
              <a:off x="5398483" y="1599881"/>
              <a:ext cx="1994223" cy="533276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>
                  <a:schemeClr val="tx1"/>
                </a:buClr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40000" indent="-18000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buFont typeface="Symbol" panose="05050102010706020507" pitchFamily="18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>
                  <a:srgbClr val="003781"/>
                </a:buClr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Steuer-</a:t>
              </a:r>
              <a:b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ersparnis</a:t>
              </a:r>
            </a:p>
          </p:txBody>
        </p:sp>
        <p:sp>
          <p:nvSpPr>
            <p:cNvPr id="17" name="Textplatzhalter 6">
              <a:extLst>
                <a:ext uri="{FF2B5EF4-FFF2-40B4-BE49-F238E27FC236}">
                  <a16:creationId xmlns:a16="http://schemas.microsoft.com/office/drawing/2014/main" id="{70C42545-C8AD-4DC3-BB6D-A53135B7A30E}"/>
                </a:ext>
              </a:extLst>
            </p:cNvPr>
            <p:cNvSpPr txBox="1">
              <a:spLocks/>
            </p:cNvSpPr>
            <p:nvPr/>
          </p:nvSpPr>
          <p:spPr>
            <a:xfrm>
              <a:off x="7895119" y="1599881"/>
              <a:ext cx="2054967" cy="533276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>
                  <a:schemeClr val="tx1"/>
                </a:buClr>
                <a:buFontTx/>
                <a:buNone/>
                <a:defRPr sz="1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 sz="1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0000" indent="-1800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540000" indent="-180000" algn="l" defTabSz="914400" rtl="0" eaLnBrk="1" latinLnBrk="0" hangingPunct="1">
                <a:lnSpc>
                  <a:spcPct val="100000"/>
                </a:lnSpc>
                <a:spcBef>
                  <a:spcPts val="800"/>
                </a:spcBef>
                <a:buFont typeface="Symbol" panose="05050102010706020507" pitchFamily="18" charset="2"/>
                <a:buChar char="-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>
                  <a:srgbClr val="003781"/>
                </a:buClr>
                <a:buSzTx/>
                <a:buFontTx/>
                <a:buNone/>
                <a:tabLst/>
                <a:defRPr/>
              </a:pPr>
              <a: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Beispiel: </a:t>
              </a:r>
              <a:br>
                <a:rPr kumimoji="0" lang="de-D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de-DE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AG-Leistung 960 EUR</a:t>
              </a:r>
            </a:p>
          </p:txBody>
        </p:sp>
        <p:sp>
          <p:nvSpPr>
            <p:cNvPr id="18" name="Rectangle 60">
              <a:extLst>
                <a:ext uri="{FF2B5EF4-FFF2-40B4-BE49-F238E27FC236}">
                  <a16:creationId xmlns:a16="http://schemas.microsoft.com/office/drawing/2014/main" id="{928F10F6-F8A0-4F3F-A553-337A9BFD231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07003" y="3117268"/>
              <a:ext cx="1799583" cy="601286"/>
            </a:xfrm>
            <a:prstGeom prst="rect">
              <a:avLst/>
            </a:prstGeom>
            <a:solidFill>
              <a:srgbClr val="13A0D3"/>
            </a:solidFill>
            <a:ln>
              <a:noFill/>
            </a:ln>
            <a:effectLst/>
          </p:spPr>
          <p:txBody>
            <a:bodyPr lIns="89979" tIns="46789" rIns="89979" bIns="46789" anchor="ctr"/>
            <a:lstStyle>
              <a:lvl1pPr eaLnBrk="0" hangingPunct="0">
                <a:spcAft>
                  <a:spcPct val="30000"/>
                </a:spcAft>
                <a:defRPr sz="200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30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30000"/>
                </a:spcAft>
                <a:buChar char="§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217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30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Steuerersparnis </a:t>
              </a:r>
              <a:b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</a:b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aus Betriebs-      </a:t>
              </a: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ausgaben</a:t>
              </a:r>
              <a:r>
                <a:rPr kumimoji="0" lang="de-DE" altLang="de-DE" sz="1200" b="0" i="0" u="none" strike="noStrike" kern="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1</a:t>
              </a: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: 201 </a:t>
              </a: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€</a:t>
              </a:r>
              <a:endParaRPr kumimoji="0" lang="de-DE" altLang="de-DE" sz="1200" b="0" i="0" u="none" strike="noStrike" kern="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 Unicode MS" pitchFamily="34" charset="-128"/>
              </a:endParaRPr>
            </a:p>
          </p:txBody>
        </p:sp>
        <p:sp>
          <p:nvSpPr>
            <p:cNvPr id="19" name="Rectangle 60">
              <a:extLst>
                <a:ext uri="{FF2B5EF4-FFF2-40B4-BE49-F238E27FC236}">
                  <a16:creationId xmlns:a16="http://schemas.microsoft.com/office/drawing/2014/main" id="{07786B2F-B794-4CC8-A8B6-0C0FDAD1FCE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07003" y="3718554"/>
              <a:ext cx="1799583" cy="1430939"/>
            </a:xfrm>
            <a:prstGeom prst="rect">
              <a:avLst/>
            </a:prstGeom>
            <a:solidFill>
              <a:srgbClr val="007AB3"/>
            </a:solidFill>
            <a:ln>
              <a:noFill/>
            </a:ln>
            <a:effectLst/>
          </p:spPr>
          <p:txBody>
            <a:bodyPr lIns="89979" tIns="46789" rIns="89979" bIns="611858" anchor="b"/>
            <a:lstStyle>
              <a:lvl1pPr eaLnBrk="0" hangingPunct="0">
                <a:spcAft>
                  <a:spcPct val="30000"/>
                </a:spcAft>
                <a:defRPr sz="200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30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30000"/>
                </a:spcAft>
                <a:buChar char="§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21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MS PGothic" pitchFamily="34" charset="-128"/>
                  <a:cs typeface="Arial" pitchFamily="34" charset="0"/>
                </a:rPr>
                <a:t>Nettoaufwand: 471 €</a:t>
              </a:r>
            </a:p>
          </p:txBody>
        </p:sp>
        <p:sp>
          <p:nvSpPr>
            <p:cNvPr id="20" name="Rectangle 60">
              <a:extLst>
                <a:ext uri="{FF2B5EF4-FFF2-40B4-BE49-F238E27FC236}">
                  <a16:creationId xmlns:a16="http://schemas.microsoft.com/office/drawing/2014/main" id="{74DEBDDD-71F8-4D9D-A820-FEFE6EA281F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007003" y="2240771"/>
              <a:ext cx="1799583" cy="876497"/>
            </a:xfrm>
            <a:prstGeom prst="rect">
              <a:avLst/>
            </a:prstGeom>
            <a:solidFill>
              <a:srgbClr val="B5DAE6"/>
            </a:solidFill>
            <a:ln>
              <a:noFill/>
            </a:ln>
            <a:effectLst/>
          </p:spPr>
          <p:txBody>
            <a:bodyPr lIns="89979" tIns="46789" rIns="89979" bIns="46789" anchor="ctr"/>
            <a:lstStyle>
              <a:lvl1pPr eaLnBrk="0" hangingPunct="0">
                <a:spcAft>
                  <a:spcPct val="30000"/>
                </a:spcAft>
                <a:defRPr sz="200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spcAft>
                  <a:spcPct val="3000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spcAft>
                  <a:spcPct val="30000"/>
                </a:spcAft>
                <a:buChar char="§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30000"/>
                </a:spcAft>
                <a:buClr>
                  <a:schemeClr val="tx1"/>
                </a:buClr>
                <a:buChar char="-"/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217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ct val="30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Abzüglich</a:t>
              </a:r>
              <a:b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</a:br>
              <a:r>
                <a:rPr kumimoji="0" lang="de-DE" altLang="de-DE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cs typeface="Arial Unicode MS" pitchFamily="34" charset="-128"/>
                </a:rPr>
                <a:t>Förderbetrag: 288 €</a:t>
              </a:r>
            </a:p>
          </p:txBody>
        </p: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E24084CD-141A-4204-AB50-53A3DD717927}"/>
                </a:ext>
              </a:extLst>
            </p:cNvPr>
            <p:cNvCxnSpPr/>
            <p:nvPr/>
          </p:nvCxnSpPr>
          <p:spPr>
            <a:xfrm>
              <a:off x="2049664" y="2240771"/>
              <a:ext cx="7756922" cy="0"/>
            </a:xfrm>
            <a:prstGeom prst="line">
              <a:avLst/>
            </a:prstGeom>
            <a:noFill/>
            <a:ln w="12700" cap="flat" cmpd="sng" algn="ctr">
              <a:solidFill>
                <a:srgbClr val="49648C"/>
              </a:solidFill>
              <a:prstDash val="sysDash"/>
            </a:ln>
            <a:effectLst/>
          </p:spPr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B61F96D1-BCEF-46B5-A650-3ADC53816925}"/>
                </a:ext>
              </a:extLst>
            </p:cNvPr>
            <p:cNvCxnSpPr/>
            <p:nvPr/>
          </p:nvCxnSpPr>
          <p:spPr>
            <a:xfrm flipV="1">
              <a:off x="3903492" y="3105039"/>
              <a:ext cx="5902643" cy="12229"/>
            </a:xfrm>
            <a:prstGeom prst="line">
              <a:avLst/>
            </a:prstGeom>
            <a:noFill/>
            <a:ln w="12700" cap="flat" cmpd="sng" algn="ctr">
              <a:solidFill>
                <a:srgbClr val="49648C"/>
              </a:solidFill>
              <a:prstDash val="sysDash"/>
            </a:ln>
            <a:effectLst/>
          </p:spPr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8473125F-C1A5-46A8-9573-F48188AB283C}"/>
                </a:ext>
              </a:extLst>
            </p:cNvPr>
            <p:cNvCxnSpPr/>
            <p:nvPr/>
          </p:nvCxnSpPr>
          <p:spPr>
            <a:xfrm flipV="1">
              <a:off x="3904554" y="3704736"/>
              <a:ext cx="5902643" cy="12229"/>
            </a:xfrm>
            <a:prstGeom prst="line">
              <a:avLst/>
            </a:prstGeom>
            <a:noFill/>
            <a:ln w="12700" cap="flat" cmpd="sng" algn="ctr">
              <a:solidFill>
                <a:srgbClr val="49648C"/>
              </a:solidFill>
              <a:prstDash val="sysDash"/>
            </a:ln>
            <a:effectLst/>
          </p:spPr>
        </p:cxn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E17D54D6-E1D2-47F1-B56D-F8573735C648}"/>
                </a:ext>
              </a:extLst>
            </p:cNvPr>
            <p:cNvGrpSpPr/>
            <p:nvPr/>
          </p:nvGrpSpPr>
          <p:grpSpPr>
            <a:xfrm>
              <a:off x="3413614" y="1667419"/>
              <a:ext cx="396405" cy="398199"/>
              <a:chOff x="2242995" y="1694499"/>
              <a:chExt cx="350837" cy="352425"/>
            </a:xfrm>
          </p:grpSpPr>
          <p:sp>
            <p:nvSpPr>
              <p:cNvPr id="32" name="Oval 500">
                <a:extLst>
                  <a:ext uri="{FF2B5EF4-FFF2-40B4-BE49-F238E27FC236}">
                    <a16:creationId xmlns:a16="http://schemas.microsoft.com/office/drawing/2014/main" id="{A9D7E7C1-E360-4090-86B7-45565D33F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2995" y="1694499"/>
                <a:ext cx="350837" cy="352425"/>
              </a:xfrm>
              <a:prstGeom prst="ellipse">
                <a:avLst/>
              </a:prstGeom>
              <a:noFill/>
              <a:ln w="19050" cap="flat">
                <a:solidFill>
                  <a:srgbClr val="122B5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3" name="Line 502">
                <a:extLst>
                  <a:ext uri="{FF2B5EF4-FFF2-40B4-BE49-F238E27FC236}">
                    <a16:creationId xmlns:a16="http://schemas.microsoft.com/office/drawing/2014/main" id="{7B736F1E-1172-45C2-B15F-D5F40AFBF6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7132" y="1870712"/>
                <a:ext cx="182562" cy="0"/>
              </a:xfrm>
              <a:prstGeom prst="line">
                <a:avLst/>
              </a:prstGeom>
              <a:noFill/>
              <a:ln w="19050" cap="rnd">
                <a:solidFill>
                  <a:srgbClr val="122B5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160D2371-00CF-4FC0-9C07-C6E566964A1C}"/>
                </a:ext>
              </a:extLst>
            </p:cNvPr>
            <p:cNvGrpSpPr/>
            <p:nvPr/>
          </p:nvGrpSpPr>
          <p:grpSpPr>
            <a:xfrm>
              <a:off x="5378620" y="1667419"/>
              <a:ext cx="396405" cy="398199"/>
              <a:chOff x="2242995" y="1694499"/>
              <a:chExt cx="350837" cy="352425"/>
            </a:xfrm>
          </p:grpSpPr>
          <p:sp>
            <p:nvSpPr>
              <p:cNvPr id="30" name="Oval 500">
                <a:extLst>
                  <a:ext uri="{FF2B5EF4-FFF2-40B4-BE49-F238E27FC236}">
                    <a16:creationId xmlns:a16="http://schemas.microsoft.com/office/drawing/2014/main" id="{4C318A98-2EA2-4783-A81A-990D83225F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2995" y="1694499"/>
                <a:ext cx="350837" cy="352425"/>
              </a:xfrm>
              <a:prstGeom prst="ellipse">
                <a:avLst/>
              </a:prstGeom>
              <a:noFill/>
              <a:ln w="19050" cap="flat">
                <a:solidFill>
                  <a:srgbClr val="122B5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1" name="Line 502">
                <a:extLst>
                  <a:ext uri="{FF2B5EF4-FFF2-40B4-BE49-F238E27FC236}">
                    <a16:creationId xmlns:a16="http://schemas.microsoft.com/office/drawing/2014/main" id="{B186F89A-34D3-4E26-BA88-1EA1FCA751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27132" y="1870712"/>
                <a:ext cx="182562" cy="0"/>
              </a:xfrm>
              <a:prstGeom prst="line">
                <a:avLst/>
              </a:prstGeom>
              <a:noFill/>
              <a:ln w="19050" cap="rnd">
                <a:solidFill>
                  <a:srgbClr val="122B5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21190B08-70F9-4217-B962-C3E4C7F2D3D7}"/>
                </a:ext>
              </a:extLst>
            </p:cNvPr>
            <p:cNvGrpSpPr/>
            <p:nvPr/>
          </p:nvGrpSpPr>
          <p:grpSpPr>
            <a:xfrm>
              <a:off x="7343913" y="1667419"/>
              <a:ext cx="396405" cy="398199"/>
              <a:chOff x="6120512" y="1742821"/>
              <a:chExt cx="199743" cy="200647"/>
            </a:xfrm>
          </p:grpSpPr>
          <p:sp>
            <p:nvSpPr>
              <p:cNvPr id="27" name="Oval 500">
                <a:extLst>
                  <a:ext uri="{FF2B5EF4-FFF2-40B4-BE49-F238E27FC236}">
                    <a16:creationId xmlns:a16="http://schemas.microsoft.com/office/drawing/2014/main" id="{EAE162B0-FF28-4CDF-BA06-46F8F8C64C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0512" y="1742821"/>
                <a:ext cx="199743" cy="200647"/>
              </a:xfrm>
              <a:prstGeom prst="ellipse">
                <a:avLst/>
              </a:prstGeom>
              <a:noFill/>
              <a:ln w="19050" cap="flat">
                <a:solidFill>
                  <a:srgbClr val="122B5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8" name="Line 502">
                <a:extLst>
                  <a:ext uri="{FF2B5EF4-FFF2-40B4-BE49-F238E27FC236}">
                    <a16:creationId xmlns:a16="http://schemas.microsoft.com/office/drawing/2014/main" id="{AE15CD11-5705-4681-BFB3-BF51D85110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168414" y="1827722"/>
                <a:ext cx="103939" cy="0"/>
              </a:xfrm>
              <a:prstGeom prst="line">
                <a:avLst/>
              </a:prstGeom>
              <a:noFill/>
              <a:ln w="19050" cap="rnd">
                <a:solidFill>
                  <a:srgbClr val="122B5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9" name="Line 502">
                <a:extLst>
                  <a:ext uri="{FF2B5EF4-FFF2-40B4-BE49-F238E27FC236}">
                    <a16:creationId xmlns:a16="http://schemas.microsoft.com/office/drawing/2014/main" id="{0BA5838C-32DC-4E16-AAAF-1D44DB11AA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168414" y="1866199"/>
                <a:ext cx="103939" cy="0"/>
              </a:xfrm>
              <a:prstGeom prst="line">
                <a:avLst/>
              </a:prstGeom>
              <a:noFill/>
              <a:ln w="19050" cap="rnd">
                <a:solidFill>
                  <a:srgbClr val="122B5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19" tIns="45709" rIns="91419" bIns="45709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22B54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0815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DA55738-4B28-4D32-892B-21B19E74B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9230C83-FD1C-4093-820A-A432CC665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 einfach geht geförderte </a:t>
            </a:r>
            <a:r>
              <a:rPr lang="de-DE" dirty="0" err="1"/>
              <a:t>bAV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9BF00DC-1912-430C-9B6C-F09BC8842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887" y="1735706"/>
            <a:ext cx="5381625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2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F057277-229A-4DB5-A98D-7D0AB7B8A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2B5726-65AC-430E-BCD9-498D46F2E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5475" y="1646964"/>
            <a:ext cx="11343608" cy="178203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• Förderfähiger Arbeitgeberbeitrag erhöht sich auf max. 1.200,00 EUR/Jahr </a:t>
            </a:r>
          </a:p>
          <a:p>
            <a:pPr marL="0" indent="0">
              <a:buNone/>
            </a:pPr>
            <a:r>
              <a:rPr lang="de-DE" dirty="0"/>
              <a:t>• Brutto-Einkommensgrenze wird dynamisch ausgestaltet und beträgt max. 3 % der BBG </a:t>
            </a:r>
          </a:p>
          <a:p>
            <a:pPr marL="0" indent="0">
              <a:buNone/>
            </a:pPr>
            <a:r>
              <a:rPr lang="de-DE" dirty="0"/>
              <a:t>  (2026: 3.042,00 EUR /Monat)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E5A6A30-7288-4B65-A3C4-9F443D674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….und nachher BRSG 2.0 (</a:t>
            </a:r>
            <a:r>
              <a:rPr lang="de-DE" sz="3200" b="1" dirty="0"/>
              <a:t>01.2027</a:t>
            </a:r>
            <a:r>
              <a:rPr lang="de-DE" dirty="0"/>
              <a:t>) , d.h. aktuell | Beratungshammer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7283381-0192-4E13-AEAA-2A82AACBE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08" y="2846956"/>
            <a:ext cx="8449061" cy="38056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1EFBD02-0B70-49AA-9F47-AB8E7FC4943B}"/>
              </a:ext>
            </a:extLst>
          </p:cNvPr>
          <p:cNvSpPr txBox="1"/>
          <p:nvPr/>
        </p:nvSpPr>
        <p:spPr>
          <a:xfrm>
            <a:off x="8732467" y="2766738"/>
            <a:ext cx="34390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/>
              <a:t>Etwa 20 % der Vollzeitbeschäftigten liegen unterhalb der Brutto-Einkommensgrenze für die </a:t>
            </a:r>
          </a:p>
          <a:p>
            <a:r>
              <a:rPr lang="de-DE" sz="1600" dirty="0"/>
              <a:t>Förderung nach § 100 EStG.</a:t>
            </a:r>
          </a:p>
          <a:p>
            <a:endParaRPr lang="de-DE" sz="1600" dirty="0"/>
          </a:p>
          <a:p>
            <a:r>
              <a:rPr lang="de-DE" sz="1600" dirty="0"/>
              <a:t>Hinzu kommt eine große </a:t>
            </a:r>
          </a:p>
          <a:p>
            <a:r>
              <a:rPr lang="de-DE" sz="1600" dirty="0"/>
              <a:t>Anzahl an Teilzeitbeschäftigten</a:t>
            </a:r>
          </a:p>
          <a:p>
            <a:r>
              <a:rPr lang="de-DE" sz="1600" dirty="0"/>
              <a:t>und „Minijobbern“</a:t>
            </a:r>
          </a:p>
        </p:txBody>
      </p:sp>
    </p:spTree>
    <p:extLst>
      <p:ext uri="{BB962C8B-B14F-4D97-AF65-F5344CB8AC3E}">
        <p14:creationId xmlns:p14="http://schemas.microsoft.com/office/powerpoint/2010/main" val="333726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921BAF0-E18B-46D7-BB70-DC83B7B89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8D9B22B-4FED-4CAA-B61F-AD705DD2D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BRSG 2.0 Ab 01.2027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93A831A-8E18-49D1-9E1F-6D69076E9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62" y="2162743"/>
            <a:ext cx="8467725" cy="39338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78067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Wer macht den „Quatsch“ eigentlich?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8173C73-9E43-467C-970C-30B3F050A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16" y="1703096"/>
            <a:ext cx="10204966" cy="48859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C4BAECC0-2205-4128-B74D-A661A72FEC4A}"/>
              </a:ext>
            </a:extLst>
          </p:cNvPr>
          <p:cNvSpPr/>
          <p:nvPr/>
        </p:nvSpPr>
        <p:spPr>
          <a:xfrm>
            <a:off x="7625592" y="4537409"/>
            <a:ext cx="3029708" cy="365126"/>
          </a:xfrm>
          <a:prstGeom prst="ellipse">
            <a:avLst/>
          </a:prstGeom>
          <a:noFill/>
          <a:ln w="476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52D1F2F-DF6E-4954-864B-1FCBD8F38201}"/>
              </a:ext>
            </a:extLst>
          </p:cNvPr>
          <p:cNvSpPr/>
          <p:nvPr/>
        </p:nvSpPr>
        <p:spPr>
          <a:xfrm>
            <a:off x="1091442" y="4682776"/>
            <a:ext cx="6242808" cy="511510"/>
          </a:xfrm>
          <a:prstGeom prst="ellipse">
            <a:avLst/>
          </a:prstGeom>
          <a:noFill/>
          <a:ln w="476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7546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5475" y="1646964"/>
            <a:ext cx="11343608" cy="4705192"/>
          </a:xfrm>
        </p:spPr>
        <p:txBody>
          <a:bodyPr/>
          <a:lstStyle/>
          <a:p>
            <a:pPr marL="0" indent="0" algn="l">
              <a:buNone/>
            </a:pP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Der staatliche Zuschuss wurde zuletzt von </a:t>
            </a: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</a:rPr>
              <a:t>ca. 94 Tsd. Arbeitgebern 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in Deutschland für </a:t>
            </a:r>
          </a:p>
          <a:p>
            <a:pPr marL="0" indent="0" algn="l">
              <a:buNone/>
            </a:pPr>
            <a:r>
              <a:rPr lang="de-DE" sz="1800" b="1" i="0" u="none" strike="noStrike" baseline="0" dirty="0">
                <a:solidFill>
                  <a:srgbClr val="000000"/>
                </a:solidFill>
                <a:latin typeface="+mn-lt"/>
              </a:rPr>
              <a:t>über 1,06 Mio. Beschäftigte (Geringverdiener) genutzt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0" indent="0" algn="l">
              <a:buNone/>
            </a:pP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Erhöhte Nutzung dieser Fördermaßnahme ist bei allen Betriebsgrößen feststellbar.</a:t>
            </a:r>
          </a:p>
          <a:p>
            <a:pPr algn="l"/>
            <a:r>
              <a:rPr lang="de-DE" sz="1800" b="0" i="0" u="none" strike="noStrike" baseline="0" dirty="0">
                <a:solidFill>
                  <a:srgbClr val="004767"/>
                </a:solidFill>
                <a:latin typeface="+mn-lt"/>
              </a:rPr>
              <a:t>• 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Großbetriebe (ab 251 AN) verzeichnen erneut den größten Zuwachs im Fördervolumen.</a:t>
            </a:r>
          </a:p>
          <a:p>
            <a:pPr marL="0" indent="0" algn="l">
              <a:buNone/>
            </a:pPr>
            <a:r>
              <a:rPr lang="de-DE" sz="1800" b="0" i="0" u="none" strike="noStrike" baseline="0" dirty="0">
                <a:solidFill>
                  <a:srgbClr val="646D74"/>
                </a:solidFill>
                <a:latin typeface="+mn-lt"/>
              </a:rPr>
              <a:t>	• 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Anstieg von 120,6 Mio. € auf 137,6 Mio. €.</a:t>
            </a:r>
          </a:p>
          <a:p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Insgesamt bezogen auf alle deutschen Arbeitgeber, die in der 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+mn-lt"/>
              </a:rPr>
              <a:t>LSt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.-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+mn-lt"/>
              </a:rPr>
              <a:t>anmeldestatistik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 geführt werden, </a:t>
            </a:r>
          </a:p>
          <a:p>
            <a:pPr marL="0" indent="0">
              <a:buNone/>
            </a:pP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       beteiligten sich lediglich 3,6 % von 1,4 Mio. Kleinstbetrieben (bis 10 MA) an der 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+mn-lt"/>
              </a:rPr>
              <a:t>bAV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-Förderung für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000000"/>
                </a:solidFill>
                <a:latin typeface="+mn-lt"/>
              </a:rPr>
              <a:t> 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      Geringverdiener.</a:t>
            </a:r>
          </a:p>
          <a:p>
            <a:pPr algn="l"/>
            <a:r>
              <a:rPr lang="de-DE" sz="1800" b="0" i="0" u="none" strike="noStrike" baseline="0" dirty="0">
                <a:solidFill>
                  <a:srgbClr val="000000"/>
                </a:solidFill>
                <a:latin typeface="+mn-lt"/>
              </a:rPr>
              <a:t>Beteiligungsquoten sind im fünften Jahr der Förderung nochmals angestiegen, jedoch liegen diese insgesamt weiterhin auf niedrigem Niveau.</a:t>
            </a:r>
          </a:p>
          <a:p>
            <a:pPr algn="l"/>
            <a:endParaRPr lang="de-DE" sz="1800" dirty="0">
              <a:solidFill>
                <a:srgbClr val="000000"/>
              </a:solidFill>
              <a:latin typeface="+mn-lt"/>
            </a:endParaRPr>
          </a:p>
          <a:p>
            <a:pPr marL="0" indent="0" algn="l">
              <a:buNone/>
            </a:pPr>
            <a:r>
              <a:rPr lang="de-DE" sz="1800" dirty="0">
                <a:solidFill>
                  <a:srgbClr val="000000"/>
                </a:solidFill>
                <a:latin typeface="+mn-lt"/>
              </a:rPr>
              <a:t>DESWEGEN BRSG 2.0 </a:t>
            </a:r>
            <a:endParaRPr lang="de-DE" sz="1800" dirty="0">
              <a:latin typeface="+mn-lt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Anstieg des Fördervolumens §100 EStG</a:t>
            </a:r>
          </a:p>
        </p:txBody>
      </p:sp>
    </p:spTree>
    <p:extLst>
      <p:ext uri="{BB962C8B-B14F-4D97-AF65-F5344CB8AC3E}">
        <p14:creationId xmlns:p14="http://schemas.microsoft.com/office/powerpoint/2010/main" val="1482649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52CFE-AF4B-4BE9-B2E2-E1420D3F9B32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9B3F158-962B-4062-9860-6B8F646ABD35}"/>
              </a:ext>
            </a:extLst>
          </p:cNvPr>
          <p:cNvSpPr txBox="1"/>
          <p:nvPr/>
        </p:nvSpPr>
        <p:spPr>
          <a:xfrm>
            <a:off x="523609" y="3136612"/>
            <a:ext cx="11023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Was kostet es mich , wenn ich es </a:t>
            </a:r>
            <a:r>
              <a:rPr kumimoji="0" lang="de-DE" sz="32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nicht </a:t>
            </a: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mache?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20CC17-D4C9-4258-93EC-E13C0B411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Womit soll ich denn mein Geld verdienen?</a:t>
            </a:r>
          </a:p>
        </p:txBody>
      </p:sp>
    </p:spTree>
    <p:extLst>
      <p:ext uri="{BB962C8B-B14F-4D97-AF65-F5344CB8AC3E}">
        <p14:creationId xmlns:p14="http://schemas.microsoft.com/office/powerpoint/2010/main" val="32396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6D4DF94-600C-4CA7-87D8-DA43CA8AF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F88537B-4820-4BD9-862E-D7F67928E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 Practice | Prozess schlägt Konzept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8625D17-DC23-47F5-9474-29A2DDC64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5" y="1837156"/>
            <a:ext cx="11430000" cy="420875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29156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D78750-8B01-47FA-B533-9AD4D5B2C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3E2B256-524C-4034-A94D-8875F0F82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Auswirkung Arbeitgeber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DA41E1B-6000-46B6-ADF9-FA03DFCFC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" y="2057968"/>
            <a:ext cx="10810875" cy="447675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61923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66F6E1B-637B-4DD9-91B2-4A31954EA3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721510-810C-461C-8601-53AF6CE8D2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Beispiel: MA Brutto 2.700 € ,</a:t>
            </a:r>
            <a:r>
              <a:rPr lang="de-DE" dirty="0" err="1"/>
              <a:t>Stkl</a:t>
            </a:r>
            <a:r>
              <a:rPr lang="de-DE" dirty="0"/>
              <a:t>. 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C19977B-B1DC-46C1-AB80-A9F457993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Auswirkung Arbeitnehmer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5BBBE7E-0F8F-479E-95AC-27DBC4690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49" y="2385370"/>
            <a:ext cx="10858500" cy="426720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58358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F6A650-7D22-4FF1-856F-CCD0934C6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Für Sie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1C44D2-6C88-4B50-B6D2-52642902EC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4077EA-AC87-4C15-A8E5-35FCB422CC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C563B45-3D92-4406-8007-1DC9A84F7D25}"/>
              </a:ext>
            </a:extLst>
          </p:cNvPr>
          <p:cNvSpPr txBox="1"/>
          <p:nvPr/>
        </p:nvSpPr>
        <p:spPr>
          <a:xfrm>
            <a:off x="922421" y="1884947"/>
            <a:ext cx="8791074" cy="166035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bg1"/>
                </a:solidFill>
              </a:rPr>
              <a:t>ZDF zur bAV Entwicklung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DE" sz="32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bg1"/>
                </a:solidFill>
              </a:rPr>
              <a:t>Mindestens 2 starke Vertriebsimpulse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de-DE" sz="3200" dirty="0">
              <a:solidFill>
                <a:schemeClr val="bg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3200" dirty="0">
                <a:solidFill>
                  <a:schemeClr val="bg1"/>
                </a:solidFill>
              </a:rPr>
              <a:t>..am Ende Lust auf Mehr bAV-Geschäft</a:t>
            </a:r>
          </a:p>
        </p:txBody>
      </p:sp>
    </p:spTree>
    <p:extLst>
      <p:ext uri="{BB962C8B-B14F-4D97-AF65-F5344CB8AC3E}">
        <p14:creationId xmlns:p14="http://schemas.microsoft.com/office/powerpoint/2010/main" val="3876295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236B677-1960-4266-A693-E811867A2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9794CC2-ED68-4F45-A698-3E80C8E16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ist doch der Wahnsinn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56784F9-F911-439E-8F14-6F80B5C1A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1840481"/>
            <a:ext cx="103346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981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C19C1B0-B9B8-4160-8229-CB92F884F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403" y="1339732"/>
            <a:ext cx="8787968" cy="50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93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726272" y="2213164"/>
            <a:ext cx="5520106" cy="806873"/>
          </a:xfrm>
        </p:spPr>
        <p:txBody>
          <a:bodyPr/>
          <a:lstStyle/>
          <a:p>
            <a:pPr marL="0" indent="0">
              <a:buNone/>
            </a:pP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kostet mich das?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Themenwechsel: Mal ehrlich unter uns </a:t>
            </a:r>
            <a:r>
              <a:rPr lang="de-DE" dirty="0" err="1"/>
              <a:t>Kaufleuten:den</a:t>
            </a:r>
            <a:r>
              <a:rPr lang="de-DE" dirty="0"/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9B3F158-962B-4062-9860-6B8F646ABD35}"/>
              </a:ext>
            </a:extLst>
          </p:cNvPr>
          <p:cNvSpPr txBox="1"/>
          <p:nvPr/>
        </p:nvSpPr>
        <p:spPr>
          <a:xfrm>
            <a:off x="800446" y="4577587"/>
            <a:ext cx="11023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/>
              <a:t>Was kostet es mich , wenn ich es </a:t>
            </a:r>
            <a:r>
              <a:rPr lang="de-DE" sz="3200" b="1" i="1" u="sng" dirty="0"/>
              <a:t>nicht </a:t>
            </a:r>
            <a:r>
              <a:rPr lang="de-DE" sz="3200" b="1" dirty="0"/>
              <a:t>mache?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19CEBE0-64BA-4955-981F-9C5F4B6C4D25}"/>
              </a:ext>
            </a:extLst>
          </p:cNvPr>
          <p:cNvSpPr txBox="1"/>
          <p:nvPr/>
        </p:nvSpPr>
        <p:spPr>
          <a:xfrm>
            <a:off x="3103926" y="3363877"/>
            <a:ext cx="5142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Welche Frage ist jedoch viel wichtiger?</a:t>
            </a:r>
          </a:p>
        </p:txBody>
      </p:sp>
    </p:spTree>
    <p:extLst>
      <p:ext uri="{BB962C8B-B14F-4D97-AF65-F5344CB8AC3E}">
        <p14:creationId xmlns:p14="http://schemas.microsoft.com/office/powerpoint/2010/main" val="342584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8E75414-5D7A-4001-A6DB-EFF587D68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448765-0EDA-4751-83B2-D5467C7749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1F6E0AB-7E5A-4912-87A8-C0956ED9F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48858B1-8DDB-4021-A5F4-C348685EB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421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34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E8F69D6-6743-4133-B8EE-75CA8FAE6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49" y="1155778"/>
            <a:ext cx="10578307" cy="56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445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323093B-1D6D-4843-BC89-19DE64E23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52CFE-AF4B-4BE9-B2E2-E1420D3F9B32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1E9350D-FC7A-40D2-AE7B-89EF45C83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79643"/>
            <a:ext cx="10289825" cy="1325563"/>
          </a:xfrm>
        </p:spPr>
        <p:txBody>
          <a:bodyPr/>
          <a:lstStyle/>
          <a:p>
            <a:r>
              <a:rPr lang="de-DE" dirty="0"/>
              <a:t>So machen es unsere Partner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24FFEE5-4F63-4957-A53F-CFDB82602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6493"/>
            <a:ext cx="5557407" cy="484822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E7EF30E-2E7A-4058-B2E1-45AF8EB5C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830" y="1795233"/>
            <a:ext cx="7026120" cy="314824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E9C98E1-9156-411A-A271-C1657DC83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562" y="469670"/>
            <a:ext cx="841057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423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36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12A1538-6277-49C2-A149-B4FE1B3B3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1611036"/>
            <a:ext cx="107823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298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8C39CCB-0901-49D6-83E1-067355C09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83F9FAC-E172-42DE-BDE9-A98D58A9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7C87872-4892-4B00-9D1F-A03AF3FD5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235" y="1666116"/>
            <a:ext cx="9545969" cy="505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562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6B07A0E-DA32-4C76-B522-FF8C302AC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38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712BD14-D153-4D1A-B9AB-6D853A6EB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1170913"/>
            <a:ext cx="9747509" cy="566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2982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397EC4D-AD4C-4D28-9F58-6F47F1EE7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7C1EF06-462C-40ED-B321-702900C2C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Reichen eine </a:t>
            </a:r>
            <a:r>
              <a:rPr lang="de-DE" dirty="0" err="1"/>
              <a:t>bAV</a:t>
            </a:r>
            <a:r>
              <a:rPr lang="de-DE" dirty="0"/>
              <a:t> und/oder </a:t>
            </a:r>
            <a:r>
              <a:rPr lang="de-DE" dirty="0" err="1"/>
              <a:t>bKV</a:t>
            </a:r>
            <a:r>
              <a:rPr lang="de-DE" dirty="0"/>
              <a:t> nicht aus 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2A3E936-5EC8-43D5-B094-09E635A2A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437" y="2214562"/>
            <a:ext cx="82391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34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41DF351-5630-4FF2-8B5E-A7DF92D868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570B1DB-B269-4C0D-AB9E-82CB884748C6}"/>
              </a:ext>
            </a:extLst>
          </p:cNvPr>
          <p:cNvSpPr txBox="1"/>
          <p:nvPr/>
        </p:nvSpPr>
        <p:spPr>
          <a:xfrm>
            <a:off x="2392278" y="2207477"/>
            <a:ext cx="61000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i="1" dirty="0"/>
              <a:t>„Eine Online-Strecke verkauft gar nichts, wenn niemand Vertrauen aufbaut.“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5709DBD-604C-414C-BC34-610F14440E65}"/>
              </a:ext>
            </a:extLst>
          </p:cNvPr>
          <p:cNvSpPr txBox="1"/>
          <p:nvPr/>
        </p:nvSpPr>
        <p:spPr>
          <a:xfrm>
            <a:off x="288209" y="6403913"/>
            <a:ext cx="61000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100" dirty="0"/>
              <a:t>Dr. Sebastian Grabmeier, Vorstand der JDC Group AG</a:t>
            </a:r>
          </a:p>
        </p:txBody>
      </p:sp>
    </p:spTree>
    <p:extLst>
      <p:ext uri="{BB962C8B-B14F-4D97-AF65-F5344CB8AC3E}">
        <p14:creationId xmlns:p14="http://schemas.microsoft.com/office/powerpoint/2010/main" val="26922943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6A3259D-3B17-45FA-8929-4E4E1E360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FAC3C54-2F53-4CD5-89A1-CB3DEF6EF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Benefits, die allen Lebensbereichen ankommen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850CCE3-A35A-4CB0-B3C8-E45FE9F22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377" y="1602298"/>
            <a:ext cx="9392604" cy="511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627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Für jeden Benefit die passende Lösung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10B47E1-DA94-4F53-937E-C0F9C3AF9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170" y="1642503"/>
            <a:ext cx="91821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290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602C512-2E8F-4D35-8D2E-B0457EFA3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21CF2EC-6644-4C10-A079-AC7308BA3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Warum 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2D6399C-E0A2-49A0-8B95-9F3E0AD5A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89" y="1520423"/>
            <a:ext cx="4982950" cy="314385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F03F901-7F11-484A-8B1A-D642392EF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866" y="4075681"/>
            <a:ext cx="8267434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042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6E366D3-BA79-436E-BDB0-BF092BFA79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BF3E1E-1F17-4B9E-AAB1-1324847C8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Vergleich Bruttolohnerhöhung vs. Benefit-Budget in Höhe von 150 €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E23534D-43D9-4C72-8064-4376ECED7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Wirtschaftliche Vorteile von Benefits |</a:t>
            </a:r>
            <a:r>
              <a:rPr lang="de-DE" b="1" dirty="0"/>
              <a:t>Unternehmen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3CCC581-7FD3-403D-B567-848D5C3B4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74" y="2385370"/>
            <a:ext cx="1191577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57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6E366D3-BA79-436E-BDB0-BF092BFA79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52CFE-AF4B-4BE9-B2E2-E1420D3F9B32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BF3E1E-1F17-4B9E-AAB1-1324847C87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Vergleich Bruttolohnerhöhung vs. Benefit-Budget in Höhe von 150 €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E23534D-43D9-4C72-8064-4376ECED7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Wirtschaftliche Vorteile von Benefits |</a:t>
            </a:r>
            <a:r>
              <a:rPr lang="de-DE" b="1" dirty="0"/>
              <a:t>Mitarbeiter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D91D2AF-CA14-452E-9258-2556F667E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2564715"/>
            <a:ext cx="117919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679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832CBB8-E660-4456-97EE-F48157C16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B6C6C4-52BB-400C-9986-F8E013F77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Benefit-Budget 150€ für 150 Mitarbeiter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B2414E3-8D12-41B2-AC06-848F5835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Wirtschaftliche Vorteile von Benefits | Unternehmen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D2BD88F-47F7-4D55-8D70-A6C29EFAB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287" y="2320692"/>
            <a:ext cx="63436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226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Bestseller zum Start: Klein starten und gemeinsam wachsen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026BCA-88AD-48BC-8A52-5FCA5CB57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796" y="1623138"/>
            <a:ext cx="3358670" cy="521012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B21C7F2-563D-41A9-82D1-D2EF4C6EF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69" y="1623138"/>
            <a:ext cx="7169939" cy="361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239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Vorteile von Benefits mit </a:t>
            </a:r>
            <a:r>
              <a:rPr lang="de-DE" dirty="0" err="1"/>
              <a:t>Belonio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49DFB2A-DF1E-4885-8644-859FF8835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773" y="2129467"/>
            <a:ext cx="931545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288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3DE8269-010F-4183-989A-365D86126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905" y="5892944"/>
            <a:ext cx="8248998" cy="947323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Belonio</a:t>
            </a:r>
            <a:r>
              <a:rPr lang="de-DE" dirty="0"/>
              <a:t> als Partner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C3B5CA9-0549-4466-A77C-25043011C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24" y="1591971"/>
            <a:ext cx="11615650" cy="355655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F22E261-882D-4E86-BCB1-8C3528DA9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37" y="5323745"/>
            <a:ext cx="11826525" cy="85319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8C6190D-3A5B-4D14-A89D-FFEBD86B67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0515" y="421546"/>
            <a:ext cx="222885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474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323093B-1D6D-4843-BC89-19DE64E23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49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1E9350D-FC7A-40D2-AE7B-89EF45C83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 machen es unsere Partner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24FFEE5-4F63-4957-A53F-CFDB82602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262" y="1686493"/>
            <a:ext cx="5557407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41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2A60CDF-47D6-45E2-9C28-84BFD3D11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4B22FB-32A6-4152-B96A-79953CF4C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14862" y="2855216"/>
            <a:ext cx="6962275" cy="1782036"/>
          </a:xfrm>
        </p:spPr>
        <p:txBody>
          <a:bodyPr/>
          <a:lstStyle/>
          <a:p>
            <a:pPr marL="0" indent="0">
              <a:buNone/>
            </a:pPr>
            <a:r>
              <a:rPr lang="de-DE" sz="3600" b="1" dirty="0"/>
              <a:t>Früher war alles besser …..?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C32CB07-1D8F-4C88-9E3F-3E78D6599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Beratungsprozess ist das Zauberwort zum Erfolg (2025)</a:t>
            </a:r>
          </a:p>
        </p:txBody>
      </p:sp>
    </p:spTree>
    <p:extLst>
      <p:ext uri="{BB962C8B-B14F-4D97-AF65-F5344CB8AC3E}">
        <p14:creationId xmlns:p14="http://schemas.microsoft.com/office/powerpoint/2010/main" val="20934938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9F5DCF0-5DC1-4E86-8DFC-1AB9C7FD8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50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F8401BF-2A04-4C2D-9038-9725B7551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Mittelstandskonzept MRH </a:t>
            </a:r>
            <a:r>
              <a:rPr lang="de-DE" dirty="0" err="1"/>
              <a:t>Trowe</a:t>
            </a:r>
            <a:r>
              <a:rPr lang="de-DE" dirty="0"/>
              <a:t> Benefits Brokers GmbH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7CCE5EA-3660-42D0-A707-C2CBA116E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1173731"/>
            <a:ext cx="5057775" cy="55435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8FD5A1C-2B1F-4F3E-BFB4-0F47436B8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825" y="1411856"/>
            <a:ext cx="49434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218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51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Einfach mal machen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Webinare</a:t>
            </a:r>
          </a:p>
          <a:p>
            <a:r>
              <a:rPr lang="de-DE" dirty="0"/>
              <a:t>Qualifizierungen</a:t>
            </a:r>
          </a:p>
          <a:p>
            <a:r>
              <a:rPr lang="de-DE" dirty="0"/>
              <a:t>….PRAXIS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geht es weiter?</a:t>
            </a:r>
          </a:p>
        </p:txBody>
      </p:sp>
    </p:spTree>
    <p:extLst>
      <p:ext uri="{BB962C8B-B14F-4D97-AF65-F5344CB8AC3E}">
        <p14:creationId xmlns:p14="http://schemas.microsoft.com/office/powerpoint/2010/main" val="10154230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9012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97FF9C7-E5DB-47AA-970C-29CE261C9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76EC43-9C8E-4F6F-BB99-575B8BDD54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VWB </a:t>
            </a:r>
            <a:r>
              <a:rPr lang="de-DE" dirty="0" err="1"/>
              <a:t>FondsModern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CC7B6B5-6618-47CB-AFAF-8521306C8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Alles richtig gemacht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6BA1656-1E88-4F42-8120-EF72CAA04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455" y="1665050"/>
            <a:ext cx="7096125" cy="39147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EF85E20-3582-45AF-83B1-97BE562FA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87" y="3717687"/>
            <a:ext cx="6493920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652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DB15D51-77DE-46C9-9B78-FF20A46C7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54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6A731AB-EAC3-4096-99E5-A5CF229D8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ETF KOMFORT -Renditedreieck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3274D9B-6D24-420D-8839-CF561C682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037" y="1647370"/>
            <a:ext cx="9283925" cy="470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267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52CFE-AF4B-4BE9-B2E2-E1420D3F9B32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Verlässlich, attraktiv, zukunftsfähig </a:t>
            </a:r>
            <a:br>
              <a:rPr lang="de-DE" dirty="0"/>
            </a:br>
            <a:r>
              <a:rPr lang="de-DE" dirty="0"/>
              <a:t>Ein Mehr an Altersvorsorge mit dem Produktportfolio 2026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11" y="1563683"/>
            <a:ext cx="9825789" cy="497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003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52CFE-AF4B-4BE9-B2E2-E1420D3F9B32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000" lvl="0" indent="-342000" defTabSz="720000">
              <a:spcBef>
                <a:spcPts val="1000"/>
              </a:spcBef>
            </a:pPr>
            <a:r>
              <a:rPr lang="de-DE" sz="2000" dirty="0">
                <a:ea typeface="+mn-ea"/>
              </a:rPr>
              <a:t>Rückblick und Rückschlüsse 2025 –Allianz Strategiedepots Fondsempfehlung</a:t>
            </a:r>
            <a:br>
              <a:rPr lang="de-DE" sz="2000" dirty="0">
                <a:ea typeface="+mn-ea"/>
              </a:rPr>
            </a:br>
            <a:endParaRPr lang="de-DE" dirty="0"/>
          </a:p>
        </p:txBody>
      </p:sp>
      <p:sp>
        <p:nvSpPr>
          <p:cNvPr id="8" name="Ellipse 7"/>
          <p:cNvSpPr/>
          <p:nvPr/>
        </p:nvSpPr>
        <p:spPr>
          <a:xfrm>
            <a:off x="7993627" y="2305664"/>
            <a:ext cx="1248697" cy="339704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25" y="1530910"/>
            <a:ext cx="11882349" cy="526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29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9426" y="282468"/>
            <a:ext cx="9324974" cy="887067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Bestand an Verträgen der bAV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97" y="902696"/>
            <a:ext cx="6600553" cy="46247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7132320" y="1332938"/>
            <a:ext cx="4278630" cy="13062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marR="0" lvl="0" indent="0" algn="l" defTabSz="9142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51,9% in 2024</a:t>
            </a:r>
          </a:p>
          <a:p>
            <a:pPr marL="0" marR="0" lvl="0" indent="0" algn="l" defTabSz="9142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37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2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54,1% in 2019</a:t>
            </a:r>
          </a:p>
          <a:p>
            <a:pPr marL="0" marR="0" lvl="0" indent="0" algn="l" defTabSz="9142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378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2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Verbreitungsquote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soz.pfl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</a:t>
            </a:r>
          </a:p>
          <a:p>
            <a:pPr marL="0" marR="0" lvl="0" indent="0" algn="l" defTabSz="9142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378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Beschäftigten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63" y="5670331"/>
            <a:ext cx="4376488" cy="95464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7A836CB-648A-492D-949D-1C09DB7093A4}"/>
              </a:ext>
            </a:extLst>
          </p:cNvPr>
          <p:cNvSpPr txBox="1"/>
          <p:nvPr/>
        </p:nvSpPr>
        <p:spPr>
          <a:xfrm>
            <a:off x="7132320" y="3985478"/>
            <a:ext cx="4609828" cy="21621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de-DE" sz="2800" dirty="0">
                <a:solidFill>
                  <a:schemeClr val="bg1"/>
                </a:solidFill>
              </a:rPr>
              <a:t>2024: </a:t>
            </a:r>
          </a:p>
          <a:p>
            <a:pPr algn="l"/>
            <a:r>
              <a:rPr lang="de-DE" sz="2800" b="1" dirty="0">
                <a:solidFill>
                  <a:schemeClr val="bg1"/>
                </a:solidFill>
              </a:rPr>
              <a:t>34,8 Millionen </a:t>
            </a:r>
          </a:p>
          <a:p>
            <a:pPr algn="l"/>
            <a:r>
              <a:rPr lang="de-DE" sz="2800" dirty="0">
                <a:solidFill>
                  <a:schemeClr val="bg1"/>
                </a:solidFill>
              </a:rPr>
              <a:t>sozialversicherungspflichtige </a:t>
            </a:r>
          </a:p>
          <a:p>
            <a:pPr algn="l"/>
            <a:r>
              <a:rPr lang="de-DE" sz="2800" dirty="0">
                <a:solidFill>
                  <a:schemeClr val="bg1"/>
                </a:solidFill>
              </a:rPr>
              <a:t>Beschäftigte</a:t>
            </a:r>
          </a:p>
        </p:txBody>
      </p:sp>
    </p:spTree>
    <p:extLst>
      <p:ext uri="{BB962C8B-B14F-4D97-AF65-F5344CB8AC3E}">
        <p14:creationId xmlns:p14="http://schemas.microsoft.com/office/powerpoint/2010/main" val="373741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5758" y="1591858"/>
            <a:ext cx="11350026" cy="395680"/>
          </a:xfrm>
        </p:spPr>
        <p:txBody>
          <a:bodyPr/>
          <a:lstStyle/>
          <a:p>
            <a:r>
              <a:rPr lang="de-DE" dirty="0"/>
              <a:t>Datenlage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048486"/>
            <a:ext cx="11343608" cy="1782036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Deutschland haben 60% Angst vor Altersarmut, zeigt neue IWG-Studie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38% Vermeidung von Risiken absolute Priorität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bAV wird in 83% der Fälle auf Initiative des AG genutzt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 14% der AN schließen bAV-Sparen kategorisch aus, wobei 38% der AN glauben, ihr AG böte gar keine bAV an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Durchschnitt geht von rd. 280 Euro pro Monat nötiger Zusatzvorsorge aus, um momentanen Lebensstandard auch im Alter zu garantieren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 5% der AN sagen, bereits ausreichend vorzusorgen 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 Situation </a:t>
            </a:r>
          </a:p>
        </p:txBody>
      </p:sp>
    </p:spTree>
    <p:extLst>
      <p:ext uri="{BB962C8B-B14F-4D97-AF65-F5344CB8AC3E}">
        <p14:creationId xmlns:p14="http://schemas.microsoft.com/office/powerpoint/2010/main" val="788659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Hemmnisse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Produkte gelten als zu komplex, unverständlich und undurchsichtig;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Misstrauen gegenüber Anbietern („wollen nur verkaufen“);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finanzielle Restriktionen (</a:t>
            </a:r>
            <a:r>
              <a:rPr lang="de-DE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Monatsende liegt näher als Rentenalter</a:t>
            </a: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Verdrängung (Thema wird ignoriert)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psychologische Barriere: Vorsorge wird negativ als „Last“ erlebt, die Druck erzeugt, anstatt positiv Sicherheit zu geben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empirisch belegt: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800" b="1" i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besonders Geringverdienende sehen Vorsorge als Luxus, den sie sich nicht leisten können 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 Situation</a:t>
            </a:r>
          </a:p>
        </p:txBody>
      </p:sp>
    </p:spTree>
    <p:extLst>
      <p:ext uri="{BB962C8B-B14F-4D97-AF65-F5344CB8AC3E}">
        <p14:creationId xmlns:p14="http://schemas.microsoft.com/office/powerpoint/2010/main" val="1740178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ADA8555-1DF5-4258-A2E8-D4EC76271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F0885A-9D70-4C5F-89F7-77AE0F334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41 Millionen haben Interesse an Altersversorgung und finanzieller Absicherung für die Zukunft</a:t>
            </a:r>
          </a:p>
          <a:p>
            <a:r>
              <a:rPr lang="de-DE" dirty="0"/>
              <a:t>Arbeitgeber: </a:t>
            </a:r>
            <a:r>
              <a:rPr lang="de-DE" b="1" dirty="0"/>
              <a:t>10 Millionen Mitarbeiter in Kleinbetrieben ohne bAV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800" dirty="0"/>
              <a:t>25% der Kleinbetriebe bieten ihren Mitarbeitern eine bAV-Lösung 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800" dirty="0"/>
              <a:t>30% der Mitarbeiter in Kleinbetrieben nutzen das bAV-Angebot ihres Unternehmens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bAV ? Jetzt erst recht !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552FEE4-1F6B-4DB6-BC93-705BD739B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Zahlen, Daten , Fakten</a:t>
            </a:r>
          </a:p>
        </p:txBody>
      </p:sp>
    </p:spTree>
    <p:extLst>
      <p:ext uri="{BB962C8B-B14F-4D97-AF65-F5344CB8AC3E}">
        <p14:creationId xmlns:p14="http://schemas.microsoft.com/office/powerpoint/2010/main" val="5870273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Content charts white">
  <a:themeElements>
    <a:clrScheme name="AllianzBlue">
      <a:dk1>
        <a:srgbClr val="003781"/>
      </a:dk1>
      <a:lt1>
        <a:srgbClr val="FFFFFF"/>
      </a:lt1>
      <a:dk2>
        <a:srgbClr val="414141"/>
      </a:dk2>
      <a:lt2>
        <a:srgbClr val="CFCFCF"/>
      </a:lt2>
      <a:accent1>
        <a:srgbClr val="122B54"/>
      </a:accent1>
      <a:accent2>
        <a:srgbClr val="006192"/>
      </a:accent2>
      <a:accent3>
        <a:srgbClr val="007AB3"/>
      </a:accent3>
      <a:accent4>
        <a:srgbClr val="13A0D3"/>
      </a:accent4>
      <a:accent5>
        <a:srgbClr val="B5DAE6"/>
      </a:accent5>
      <a:accent6>
        <a:srgbClr val="DFEFF2"/>
      </a:accent6>
      <a:hlink>
        <a:srgbClr val="003781"/>
      </a:hlink>
      <a:folHlink>
        <a:srgbClr val="B4B4B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22B5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 anchorCtr="0">
        <a:noAutofit/>
      </a:bodyPr>
      <a:lstStyle>
        <a:defPPr algn="l">
          <a:defRPr sz="1600" dirty="0" smtClean="0">
            <a:solidFill>
              <a:schemeClr val="bg1"/>
            </a:solidFill>
          </a:defRPr>
        </a:defPPr>
      </a:lstStyle>
    </a:txDef>
  </a:objectDefaults>
  <a:extraClrSchemeLst>
    <a:extraClrScheme>
      <a:clrScheme name="AllianzBlue">
        <a:dk1>
          <a:srgbClr val="003781"/>
        </a:dk1>
        <a:lt1>
          <a:srgbClr val="FFFFFF"/>
        </a:lt1>
        <a:dk2>
          <a:srgbClr val="414141"/>
        </a:dk2>
        <a:lt2>
          <a:srgbClr val="CFCFCF"/>
        </a:lt2>
        <a:accent1>
          <a:srgbClr val="122B54"/>
        </a:accent1>
        <a:accent2>
          <a:srgbClr val="006192"/>
        </a:accent2>
        <a:accent3>
          <a:srgbClr val="007AB3"/>
        </a:accent3>
        <a:accent4>
          <a:srgbClr val="13A0D3"/>
        </a:accent4>
        <a:accent5>
          <a:srgbClr val="B5DAE6"/>
        </a:accent5>
        <a:accent6>
          <a:srgbClr val="DFEFF2"/>
        </a:accent6>
        <a:hlink>
          <a:srgbClr val="003781"/>
        </a:hlink>
        <a:folHlink>
          <a:srgbClr val="B4B4B4"/>
        </a:folHlink>
      </a:clrScheme>
    </a:extraClrScheme>
    <a:extraClrScheme>
      <a:clrScheme name="AllianzVibrant">
        <a:dk1>
          <a:srgbClr val="003781"/>
        </a:dk1>
        <a:lt1>
          <a:srgbClr val="FFFFFF"/>
        </a:lt1>
        <a:dk2>
          <a:srgbClr val="414141"/>
        </a:dk2>
        <a:lt2>
          <a:srgbClr val="CFCFCF"/>
        </a:lt2>
        <a:accent1>
          <a:srgbClr val="00908D"/>
        </a:accent1>
        <a:accent2>
          <a:srgbClr val="5FCD8A"/>
        </a:accent2>
        <a:accent3>
          <a:srgbClr val="A6276F"/>
        </a:accent3>
        <a:accent4>
          <a:srgbClr val="F62459"/>
        </a:accent4>
        <a:accent5>
          <a:srgbClr val="F86200"/>
        </a:accent5>
        <a:accent6>
          <a:srgbClr val="FAB600"/>
        </a:accent6>
        <a:hlink>
          <a:srgbClr val="003781"/>
        </a:hlink>
        <a:folHlink>
          <a:srgbClr val="B4B4B4"/>
        </a:folHlink>
      </a:clrScheme>
    </a:extraClrScheme>
  </a:extraClrSchemeLst>
  <a:custClrLst>
    <a:custClr name="rgb(18,43,84)">
      <a:srgbClr val="122B54"/>
    </a:custClr>
    <a:custClr name="rgb(0,97,146)">
      <a:srgbClr val="006192"/>
    </a:custClr>
    <a:custClr name="rgb(0,122,179)">
      <a:srgbClr val="007AB3"/>
    </a:custClr>
    <a:custClr name="rgb(19,160,211)">
      <a:srgbClr val="13A0D3"/>
    </a:custClr>
    <a:custClr name="rgb(181,218,230)">
      <a:srgbClr val="B5DAE6"/>
    </a:custClr>
    <a:custClr name="rgb(223,239,242)">
      <a:srgbClr val="DFEFF2"/>
    </a:custClr>
    <a:custClr name="rgb(0,144,141)">
      <a:srgbClr val="00908D"/>
    </a:custClr>
    <a:custClr name="rgb(95,205,138)">
      <a:srgbClr val="5FCD8A"/>
    </a:custClr>
    <a:custClr name="rgb(166,39,111)">
      <a:srgbClr val="A6276F"/>
    </a:custClr>
    <a:custClr name="rgb(246,36,89)">
      <a:srgbClr val="F62459"/>
    </a:custClr>
    <a:custClr name="rgb(248,98,0)">
      <a:srgbClr val="F86200"/>
    </a:custClr>
    <a:custClr name="rgb(250,182,0)">
      <a:srgbClr val="FAB600"/>
    </a:custClr>
  </a:custClrLst>
  <a:extLst>
    <a:ext uri="{05A4C25C-085E-4340-85A3-A5531E510DB2}">
      <thm15:themeFamily xmlns:thm15="http://schemas.microsoft.com/office/thememl/2012/main" name="Allianz_PPT_Master_2" id="{FB0CB869-110C-40C6-B816-E120CC4E4EA4}" vid="{51D20F68-8089-43CF-A984-8DC817CB3824}"/>
    </a:ext>
  </a:extLst>
</a:theme>
</file>

<file path=ppt/theme/theme3.xml><?xml version="1.0" encoding="utf-8"?>
<a:theme xmlns:a="http://schemas.openxmlformats.org/drawingml/2006/main" name="1_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4.xml><?xml version="1.0" encoding="utf-8"?>
<a:theme xmlns:a="http://schemas.openxmlformats.org/drawingml/2006/main" name="Title charts">
  <a:themeElements>
    <a:clrScheme name="AllianzBlue">
      <a:dk1>
        <a:srgbClr val="003781"/>
      </a:dk1>
      <a:lt1>
        <a:srgbClr val="FFFFFF"/>
      </a:lt1>
      <a:dk2>
        <a:srgbClr val="414141"/>
      </a:dk2>
      <a:lt2>
        <a:srgbClr val="CFCFCF"/>
      </a:lt2>
      <a:accent1>
        <a:srgbClr val="122B54"/>
      </a:accent1>
      <a:accent2>
        <a:srgbClr val="006192"/>
      </a:accent2>
      <a:accent3>
        <a:srgbClr val="007AB3"/>
      </a:accent3>
      <a:accent4>
        <a:srgbClr val="13A0D3"/>
      </a:accent4>
      <a:accent5>
        <a:srgbClr val="B5DAE6"/>
      </a:accent5>
      <a:accent6>
        <a:srgbClr val="DFEFF2"/>
      </a:accent6>
      <a:hlink>
        <a:srgbClr val="003781"/>
      </a:hlink>
      <a:folHlink>
        <a:srgbClr val="B4B4B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22B5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 anchorCtr="0">
        <a:noAutofit/>
      </a:bodyPr>
      <a:lstStyle>
        <a:defPPr algn="l">
          <a:defRPr sz="1600" smtClean="0">
            <a:solidFill>
              <a:schemeClr val="bg1"/>
            </a:solidFill>
          </a:defRPr>
        </a:defPPr>
      </a:lstStyle>
    </a:txDef>
  </a:objectDefaults>
  <a:extraClrSchemeLst>
    <a:extraClrScheme>
      <a:clrScheme name="AllianzBlue">
        <a:dk1>
          <a:srgbClr val="003781"/>
        </a:dk1>
        <a:lt1>
          <a:srgbClr val="FFFFFF"/>
        </a:lt1>
        <a:dk2>
          <a:srgbClr val="414141"/>
        </a:dk2>
        <a:lt2>
          <a:srgbClr val="CFCFCF"/>
        </a:lt2>
        <a:accent1>
          <a:srgbClr val="122B54"/>
        </a:accent1>
        <a:accent2>
          <a:srgbClr val="006192"/>
        </a:accent2>
        <a:accent3>
          <a:srgbClr val="007AB3"/>
        </a:accent3>
        <a:accent4>
          <a:srgbClr val="13A0D3"/>
        </a:accent4>
        <a:accent5>
          <a:srgbClr val="B5DAE6"/>
        </a:accent5>
        <a:accent6>
          <a:srgbClr val="DFEFF2"/>
        </a:accent6>
        <a:hlink>
          <a:srgbClr val="003781"/>
        </a:hlink>
        <a:folHlink>
          <a:srgbClr val="B4B4B4"/>
        </a:folHlink>
      </a:clrScheme>
    </a:extraClrScheme>
    <a:extraClrScheme>
      <a:clrScheme name="AllianzVibrant">
        <a:dk1>
          <a:srgbClr val="003781"/>
        </a:dk1>
        <a:lt1>
          <a:srgbClr val="FFFFFF"/>
        </a:lt1>
        <a:dk2>
          <a:srgbClr val="414141"/>
        </a:dk2>
        <a:lt2>
          <a:srgbClr val="CFCFCF"/>
        </a:lt2>
        <a:accent1>
          <a:srgbClr val="00908D"/>
        </a:accent1>
        <a:accent2>
          <a:srgbClr val="5FCD8A"/>
        </a:accent2>
        <a:accent3>
          <a:srgbClr val="A6276F"/>
        </a:accent3>
        <a:accent4>
          <a:srgbClr val="F62459"/>
        </a:accent4>
        <a:accent5>
          <a:srgbClr val="F86200"/>
        </a:accent5>
        <a:accent6>
          <a:srgbClr val="FAB600"/>
        </a:accent6>
        <a:hlink>
          <a:srgbClr val="003781"/>
        </a:hlink>
        <a:folHlink>
          <a:srgbClr val="B4B4B4"/>
        </a:folHlink>
      </a:clrScheme>
    </a:extraClrScheme>
  </a:extraClrSchemeLst>
  <a:custClrLst>
    <a:custClr name="rgb(18,43,84)">
      <a:srgbClr val="122B54"/>
    </a:custClr>
    <a:custClr name="rgb(0,97,146)">
      <a:srgbClr val="006192"/>
    </a:custClr>
    <a:custClr name="rgb(0,122,179)">
      <a:srgbClr val="007AB3"/>
    </a:custClr>
    <a:custClr name="rgb(19,160,211)">
      <a:srgbClr val="13A0D3"/>
    </a:custClr>
    <a:custClr name="rgb(181,218,230)">
      <a:srgbClr val="B5DAE6"/>
    </a:custClr>
    <a:custClr name="rgb(223,239,242)">
      <a:srgbClr val="DFEFF2"/>
    </a:custClr>
    <a:custClr name="rgb(0,144,141)">
      <a:srgbClr val="00908D"/>
    </a:custClr>
    <a:custClr name="rgb(95,205,138)">
      <a:srgbClr val="5FCD8A"/>
    </a:custClr>
    <a:custClr name="rgb(166,39,111)">
      <a:srgbClr val="A6276F"/>
    </a:custClr>
    <a:custClr name="rgb(246,36,89)">
      <a:srgbClr val="F62459"/>
    </a:custClr>
    <a:custClr name="rgb(248,98,0)">
      <a:srgbClr val="F86200"/>
    </a:custClr>
    <a:custClr name="rgb(250,182,0)">
      <a:srgbClr val="FAB600"/>
    </a:custClr>
  </a:custClr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1191</Words>
  <Application>Microsoft Office PowerPoint</Application>
  <PresentationFormat>Breitbild</PresentationFormat>
  <Paragraphs>227</Paragraphs>
  <Slides>56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4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56</vt:i4>
      </vt:variant>
    </vt:vector>
  </HeadingPairs>
  <TitlesOfParts>
    <vt:vector size="65" baseType="lpstr">
      <vt:lpstr>Arial</vt:lpstr>
      <vt:lpstr>Calibri</vt:lpstr>
      <vt:lpstr>Symbol</vt:lpstr>
      <vt:lpstr>Wingdings</vt:lpstr>
      <vt:lpstr>Design_afm</vt:lpstr>
      <vt:lpstr>Content charts white</vt:lpstr>
      <vt:lpstr>1_Design_afm</vt:lpstr>
      <vt:lpstr>Title charts</vt:lpstr>
      <vt:lpstr>think-cell Slide</vt:lpstr>
      <vt:lpstr>PowerPoint-Präsentation</vt:lpstr>
      <vt:lpstr>Fun Fact</vt:lpstr>
      <vt:lpstr>Für Sie </vt:lpstr>
      <vt:lpstr>PowerPoint-Präsentation</vt:lpstr>
      <vt:lpstr>Beratungsprozess ist das Zauberwort zum Erfolg (2025)</vt:lpstr>
      <vt:lpstr>Bestand an Verträgen der bAV</vt:lpstr>
      <vt:lpstr>Aktuelle Situation </vt:lpstr>
      <vt:lpstr>Aktuelle Situation</vt:lpstr>
      <vt:lpstr>Zahlen, Daten , Fakten</vt:lpstr>
      <vt:lpstr>Impuls 1: Allianz ab März !!</vt:lpstr>
      <vt:lpstr>Allianz Benefit Konzept</vt:lpstr>
      <vt:lpstr>Aktuelle Situation | Vom Wissen zum Handeln | Mind-Behavior-Gap</vt:lpstr>
      <vt:lpstr>Schlechte Presse ? Quatsch ! Beste Werbung</vt:lpstr>
      <vt:lpstr>Reform der bAV | kein großer Wurf , aber wir fangen die Dinger</vt:lpstr>
      <vt:lpstr>§3 BetrAVG 2026 :  Max. 256 € p.m </vt:lpstr>
      <vt:lpstr>§ 3 Betravg NEU | Beispiel 115€ mtl. EA: 30</vt:lpstr>
      <vt:lpstr>Die Sache mit der Weiterbildung….</vt:lpstr>
      <vt:lpstr>Arbeitgeberfinanzierter Beitrag nach § 100 EStG</vt:lpstr>
      <vt:lpstr>Was heisst das den nun?</vt:lpstr>
      <vt:lpstr>Endlich begriffen?</vt:lpstr>
      <vt:lpstr>So einfach geht geförderte bAV</vt:lpstr>
      <vt:lpstr>….und nachher BRSG 2.0 (01.2027) , d.h. aktuell | Beratungshammer</vt:lpstr>
      <vt:lpstr>BRSG 2.0 Ab 01.2027</vt:lpstr>
      <vt:lpstr>Wer macht den „Quatsch“ eigentlich?</vt:lpstr>
      <vt:lpstr>Anstieg des Fördervolumens §100 EStG</vt:lpstr>
      <vt:lpstr>Womit soll ich denn mein Geld verdienen?</vt:lpstr>
      <vt:lpstr>Best Practice | Prozess schlägt Konzept</vt:lpstr>
      <vt:lpstr>Auswirkung Arbeitgeber </vt:lpstr>
      <vt:lpstr>Auswirkung Arbeitnehmer</vt:lpstr>
      <vt:lpstr>Das ist doch der Wahnsinn</vt:lpstr>
      <vt:lpstr>PowerPoint-Präsentation</vt:lpstr>
      <vt:lpstr>Themenwechsel: Mal ehrlich unter uns Kaufleuten:den </vt:lpstr>
      <vt:lpstr>PowerPoint-Präsentation</vt:lpstr>
      <vt:lpstr>PowerPoint-Präsentation</vt:lpstr>
      <vt:lpstr>So machen es unsere Partner </vt:lpstr>
      <vt:lpstr>PowerPoint-Präsentation</vt:lpstr>
      <vt:lpstr>PowerPoint-Präsentation</vt:lpstr>
      <vt:lpstr>PowerPoint-Präsentation</vt:lpstr>
      <vt:lpstr>Reichen eine bAV und/oder bKV nicht aus ?</vt:lpstr>
      <vt:lpstr>Benefits, die allen Lebensbereichen ankommen</vt:lpstr>
      <vt:lpstr>Für jeden Benefit die passende Lösung</vt:lpstr>
      <vt:lpstr>Warum ?</vt:lpstr>
      <vt:lpstr>Wirtschaftliche Vorteile von Benefits |Unternehmen</vt:lpstr>
      <vt:lpstr>Wirtschaftliche Vorteile von Benefits |Mitarbeiter</vt:lpstr>
      <vt:lpstr>Wirtschaftliche Vorteile von Benefits | Unternehmen</vt:lpstr>
      <vt:lpstr>Bestseller zum Start: Klein starten und gemeinsam wachsen </vt:lpstr>
      <vt:lpstr>Vorteile von Benefits mit Belonio</vt:lpstr>
      <vt:lpstr>Belonio als Partner</vt:lpstr>
      <vt:lpstr>So machen es unsere Partner</vt:lpstr>
      <vt:lpstr>Mittelstandskonzept MRH Trowe Benefits Brokers GmbH</vt:lpstr>
      <vt:lpstr>Wie geht es weiter?</vt:lpstr>
      <vt:lpstr>PowerPoint-Präsentation</vt:lpstr>
      <vt:lpstr>Alles richtig gemacht</vt:lpstr>
      <vt:lpstr>ETF KOMFORT -Renditedreieck</vt:lpstr>
      <vt:lpstr>Verlässlich, attraktiv, zukunftsfähig  Ein Mehr an Altersvorsorge mit dem Produktportfolio 2026</vt:lpstr>
      <vt:lpstr>Rückblick und Rückschlüsse 2025 –Allianz Strategiedepots Fondsempfehlung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Arps</dc:creator>
  <cp:lastModifiedBy>Arps, Thomas</cp:lastModifiedBy>
  <cp:revision>119</cp:revision>
  <dcterms:created xsi:type="dcterms:W3CDTF">2020-01-27T13:47:09Z</dcterms:created>
  <dcterms:modified xsi:type="dcterms:W3CDTF">2026-02-27T09:53:43Z</dcterms:modified>
</cp:coreProperties>
</file>