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3" r:id="rId1"/>
  </p:sldMasterIdLst>
  <p:notesMasterIdLst>
    <p:notesMasterId r:id="rId12"/>
  </p:notesMasterIdLst>
  <p:handoutMasterIdLst>
    <p:handoutMasterId r:id="rId13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7" r:id="rId10"/>
    <p:sldId id="266" r:id="rId11"/>
  </p:sldIdLst>
  <p:sldSz cx="12192000" cy="6858000"/>
  <p:notesSz cx="6794500" cy="100076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15" userDrawn="1">
          <p15:clr>
            <a:srgbClr val="F26B43"/>
          </p15:clr>
        </p15:guide>
        <p15:guide id="38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2D4B"/>
    <a:srgbClr val="137C9B"/>
    <a:srgbClr val="EDEDED"/>
    <a:srgbClr val="D0CECE"/>
    <a:srgbClr val="D6D6D6"/>
    <a:srgbClr val="C60000"/>
    <a:srgbClr val="AAA295"/>
    <a:srgbClr val="5C87AA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8" autoAdjust="0"/>
    <p:restoredTop sz="94870" autoAdjust="0"/>
  </p:normalViewPr>
  <p:slideViewPr>
    <p:cSldViewPr snapToGrid="0" showGuides="1">
      <p:cViewPr varScale="1">
        <p:scale>
          <a:sx n="85" d="100"/>
          <a:sy n="85" d="100"/>
        </p:scale>
        <p:origin x="408" y="67"/>
      </p:cViewPr>
      <p:guideLst>
        <p:guide orient="horz" pos="4315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08.01.2026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08.01.2026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95288" y="1250950"/>
            <a:ext cx="6003925" cy="3378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816157"/>
            <a:ext cx="5435600" cy="394049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96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530280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609112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24004097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1680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4" pos="3863" userDrawn="1">
          <p15:clr>
            <a:srgbClr val="FBAE40"/>
          </p15:clr>
        </p15:guide>
        <p15:guide id="5" orient="horz" pos="1298" userDrawn="1">
          <p15:clr>
            <a:srgbClr val="FBAE40"/>
          </p15:clr>
        </p15:guide>
        <p15:guide id="6" orient="horz" pos="157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27532245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pos="3749" userDrawn="1">
          <p15:clr>
            <a:srgbClr val="FBAE40"/>
          </p15:clr>
        </p15:guide>
        <p15:guide id="1" orient="horz" pos="709">
          <p15:clr>
            <a:srgbClr val="FBAE40"/>
          </p15:clr>
        </p15:guide>
        <p15:guide id="3" pos="3863" userDrawn="1">
          <p15:clr>
            <a:srgbClr val="FBAE40"/>
          </p15:clr>
        </p15:guide>
        <p15:guide id="4" orient="horz" pos="1298" userDrawn="1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69826491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1386536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7707171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41864360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7431846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177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632286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816199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4938702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7265804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7600270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8971145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95801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14797213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3493796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2885231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91973831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2268558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96317985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4969156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083399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4006242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35507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49751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71185646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38941956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638616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75296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110696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9594746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745357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573997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605652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DE" sz="2400" b="0" dirty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29047993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5056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b="0" dirty="0">
                <a:solidFill>
                  <a:srgbClr val="137C9B"/>
                </a:solidFill>
              </a:rPr>
              <a:t>Wir freuen uns darauf, Sie zu unterstützen! </a:t>
            </a: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Am Musterplatz 123 | 54321 Musterstadt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mustermann@afm-gruppe.de | www.afm-gruppe.de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Geschäftsstelle Musterstadt | Manfred Mustermann</a:t>
            </a:r>
          </a:p>
          <a:p>
            <a:pPr algn="ctr">
              <a:defRPr/>
            </a:pP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257004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7835909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 userDrawn="1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120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90844845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8869264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2377455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4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8" r:id="rId2"/>
    <p:sldLayoutId id="2147483767" r:id="rId3"/>
    <p:sldLayoutId id="2147483705" r:id="rId4"/>
    <p:sldLayoutId id="2147483778" r:id="rId5"/>
    <p:sldLayoutId id="2147483765" r:id="rId6"/>
    <p:sldLayoutId id="2147483766" r:id="rId7"/>
    <p:sldLayoutId id="2147483785" r:id="rId8"/>
    <p:sldLayoutId id="2147483786" r:id="rId9"/>
    <p:sldLayoutId id="2147483691" r:id="rId10"/>
    <p:sldLayoutId id="2147483813" r:id="rId11"/>
    <p:sldLayoutId id="2147483787" r:id="rId12"/>
    <p:sldLayoutId id="2147483788" r:id="rId13"/>
    <p:sldLayoutId id="2147483702" r:id="rId14"/>
    <p:sldLayoutId id="2147483811" r:id="rId15"/>
    <p:sldLayoutId id="2147483812" r:id="rId16"/>
    <p:sldLayoutId id="2147483700" r:id="rId17"/>
    <p:sldLayoutId id="2147483784" r:id="rId18"/>
    <p:sldLayoutId id="2147483815" r:id="rId19"/>
    <p:sldLayoutId id="2147483692" r:id="rId20"/>
    <p:sldLayoutId id="2147483695" r:id="rId21"/>
    <p:sldLayoutId id="2147483697" r:id="rId22"/>
    <p:sldLayoutId id="2147483791" r:id="rId23"/>
    <p:sldLayoutId id="2147483792" r:id="rId24"/>
    <p:sldLayoutId id="2147483793" r:id="rId25"/>
    <p:sldLayoutId id="2147483794" r:id="rId26"/>
    <p:sldLayoutId id="2147483795" r:id="rId27"/>
    <p:sldLayoutId id="2147483796" r:id="rId28"/>
    <p:sldLayoutId id="2147483797" r:id="rId29"/>
    <p:sldLayoutId id="2147483798" r:id="rId30"/>
    <p:sldLayoutId id="2147483799" r:id="rId31"/>
    <p:sldLayoutId id="2147483800" r:id="rId32"/>
    <p:sldLayoutId id="2147483814" r:id="rId33"/>
    <p:sldLayoutId id="2147483801" r:id="rId34"/>
    <p:sldLayoutId id="2147483802" r:id="rId35"/>
    <p:sldLayoutId id="2147483803" r:id="rId36"/>
    <p:sldLayoutId id="2147483804" r:id="rId37"/>
    <p:sldLayoutId id="2147483805" r:id="rId38"/>
    <p:sldLayoutId id="2147483806" r:id="rId39"/>
    <p:sldLayoutId id="2147483807" r:id="rId40"/>
    <p:sldLayoutId id="2147483816" r:id="rId41"/>
    <p:sldLayoutId id="2147483808" r:id="rId42"/>
    <p:sldLayoutId id="2147483809" r:id="rId43"/>
    <p:sldLayoutId id="2147483810" r:id="rId44"/>
    <p:sldLayoutId id="2147483790" r:id="rId45"/>
    <p:sldLayoutId id="2147483783" r:id="rId46"/>
    <p:sldLayoutId id="2147483818" r:id="rId4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cap="none" dirty="0"/>
              <a:t>afm Pflegeschutz</a:t>
            </a:r>
            <a:endParaRPr lang="de-DE" dirty="0"/>
          </a:p>
        </p:txBody>
      </p:sp>
      <p:sp>
        <p:nvSpPr>
          <p:cNvPr id="3" name="Textfeld 3">
            <a:extLst>
              <a:ext uri="{FF2B5EF4-FFF2-40B4-BE49-F238E27FC236}">
                <a16:creationId xmlns:a16="http://schemas.microsoft.com/office/drawing/2014/main" id="{1194FF28-506B-49DA-8B0A-504338A3B777}"/>
              </a:ext>
            </a:extLst>
          </p:cNvPr>
          <p:cNvSpPr txBox="1"/>
          <p:nvPr/>
        </p:nvSpPr>
        <p:spPr>
          <a:xfrm>
            <a:off x="1219117" y="3242689"/>
            <a:ext cx="97537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800" b="1" dirty="0">
                <a:solidFill>
                  <a:srgbClr val="1D2D4B"/>
                </a:solidFill>
              </a:rPr>
              <a:t>Pflege | Beratung</a:t>
            </a:r>
          </a:p>
          <a:p>
            <a:pPr algn="ctr"/>
            <a:endParaRPr lang="de-DE" sz="2800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736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6E248C7-4B05-4E02-8133-0A1E969201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10</a:t>
            </a:fld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6AE8B51-30D6-407B-BA1A-D650F7895FF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D05B7421-7305-48BE-9F9B-0F948F166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cap="none" dirty="0"/>
              <a:t>afm Pflegeschutz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4273D05-049D-4C28-8954-D052382ED5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221" y="1609125"/>
            <a:ext cx="8914250" cy="500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789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E146A63-9930-4D52-B651-65D3E64D6D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</a:t>
            </a:fld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351E503-E200-4119-9F3D-28692BCB030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EAA77DE-8781-428E-8558-5D4CE36D7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cap="none" dirty="0"/>
              <a:t>afm Pflegeschutz</a:t>
            </a: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C7D356B-7471-4081-8651-8F31246548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843" y="1696027"/>
            <a:ext cx="9633857" cy="4550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292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9F7AC7F-FD62-4FAC-9C6D-12362C002A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</a:t>
            </a:fld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C395B3D-4BA3-489F-A6E6-BC27AE1538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4391" y="1555563"/>
            <a:ext cx="11343218" cy="4932233"/>
          </a:xfrm>
        </p:spPr>
        <p:txBody>
          <a:bodyPr/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sz="1100" dirty="0"/>
          </a:p>
          <a:p>
            <a:r>
              <a:rPr lang="de-DE" sz="1100" dirty="0"/>
              <a:t>Quelle: </a:t>
            </a:r>
            <a:r>
              <a:rPr lang="de-DE" sz="1100" dirty="0" err="1"/>
              <a:t>Desatis</a:t>
            </a:r>
            <a:r>
              <a:rPr lang="de-DE" sz="1100" dirty="0"/>
              <a:t> | 1 nur SPV, ohne teilstationär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702A5B41-2410-4589-9864-F6BBDE188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cap="none" dirty="0"/>
              <a:t>afm Pflegeschutz</a:t>
            </a: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B33B59A-10B3-4F99-AB7B-F044033281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904" y="1555564"/>
            <a:ext cx="10247358" cy="4551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598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9D56444-005A-4DFE-8F24-5CC1E10C42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</a:t>
            </a:fld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9B75AE9-A7DC-49BD-9F84-F0D3BD96758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CB6ACD2D-35FD-4C6D-B4BB-1CF4389BA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cap="none" dirty="0"/>
              <a:t>afm Pflegeschutz</a:t>
            </a: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1E6292C-EEC0-48E7-A96B-A531BFDA36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220" y="1801058"/>
            <a:ext cx="9579880" cy="4510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943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5CC301DE-CF96-41B0-ABA2-4F1371E04D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5</a:t>
            </a:fld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00B72E1-EBBC-4980-99F4-7EFDD3BD1E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4220" y="1618495"/>
            <a:ext cx="11343218" cy="4916223"/>
          </a:xfrm>
        </p:spPr>
        <p:txBody>
          <a:bodyPr/>
          <a:lstStyle/>
          <a:p>
            <a:r>
              <a:rPr lang="de-DE" sz="2800" dirty="0"/>
              <a:t>Gründe für Pflegeschutz</a:t>
            </a:r>
          </a:p>
          <a:p>
            <a:endParaRPr lang="de-DE" sz="2800" dirty="0"/>
          </a:p>
          <a:p>
            <a:endParaRPr lang="de-DE" sz="2800" dirty="0"/>
          </a:p>
          <a:p>
            <a:endParaRPr lang="de-DE" sz="2800" dirty="0"/>
          </a:p>
          <a:p>
            <a:endParaRPr lang="de-DE" sz="2800" dirty="0"/>
          </a:p>
          <a:p>
            <a:endParaRPr lang="de-DE" sz="2800" dirty="0"/>
          </a:p>
          <a:p>
            <a:endParaRPr lang="de-DE" sz="2800" dirty="0"/>
          </a:p>
          <a:p>
            <a:endParaRPr lang="de-DE" sz="2800" dirty="0"/>
          </a:p>
          <a:p>
            <a:pPr algn="l"/>
            <a:endParaRPr lang="de-DE" sz="1100" b="0" i="0" u="none" strike="noStrike" baseline="0" dirty="0">
              <a:solidFill>
                <a:srgbClr val="003782"/>
              </a:solidFill>
              <a:latin typeface="ArialMT"/>
            </a:endParaRPr>
          </a:p>
          <a:p>
            <a:pPr algn="l"/>
            <a:r>
              <a:rPr lang="de-DE" sz="1050" b="0" i="0" u="none" strike="noStrike" baseline="0" dirty="0">
                <a:solidFill>
                  <a:srgbClr val="003782"/>
                </a:solidFill>
                <a:latin typeface="ArialMT"/>
              </a:rPr>
              <a:t>1 Statistischer Durchschnittswert, ermittelt auf Grundlage der Pflegedaten der Allianz Private Krankenversicherungs-AG.</a:t>
            </a:r>
          </a:p>
          <a:p>
            <a:pPr algn="l"/>
            <a:r>
              <a:rPr lang="de-DE" sz="1050" b="0" i="0" u="none" strike="noStrike" baseline="0" dirty="0">
                <a:solidFill>
                  <a:srgbClr val="003782"/>
                </a:solidFill>
                <a:latin typeface="ArialMT"/>
              </a:rPr>
              <a:t>2 Bundesamt (destatis.de), Pressemitteilung 09/2021.</a:t>
            </a:r>
            <a:endParaRPr lang="de-DE" sz="1050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C89AE4A5-0DF9-4509-A29A-A34E7F14A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cap="none" dirty="0"/>
              <a:t>afm Pflegeschutz</a:t>
            </a: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0C6A31F7-65B9-4A30-946A-628A2E4BDC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220" y="2343965"/>
            <a:ext cx="10515600" cy="3465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803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5152126-4DD9-4ACB-87C2-D3C7838B42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6</a:t>
            </a:fld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43B8C45-8062-4DE5-AFAB-4B522C550ED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C89E5118-E599-4646-B3D7-76103D50A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cap="none" dirty="0"/>
              <a:t>afm Pflegeschutz</a:t>
            </a: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31DC262-3427-44BB-A1C9-3F7354F3CB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219" y="1590693"/>
            <a:ext cx="11108447" cy="4897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518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1BE54E6-7478-4C84-92D3-FA9CBF1739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7</a:t>
            </a:fld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CF47AF3-1D53-47AF-8C72-8EE4AF533A9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6FDCC950-8B4E-46B3-A662-6E93DD67F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cap="none" dirty="0"/>
              <a:t>afm Pflegeschutz</a:t>
            </a: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917043D-E0FC-4C7C-BBEA-8D02DBF2EC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220" y="1728007"/>
            <a:ext cx="9348107" cy="4047422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A163E1E6-C171-46C8-9653-ACED22D299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220" y="5848480"/>
            <a:ext cx="10605407" cy="67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4490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B452AED-7303-4FEA-9D6C-ACC7F19E7C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8</a:t>
            </a:fld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F71C276-A508-4451-A9C1-8B1C934C559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01F4C578-B601-42F1-9665-DEE1276F8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cap="none" dirty="0"/>
              <a:t>afm Pflegeschutz</a:t>
            </a: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6088EFC-C85A-4F61-97B7-08139C48A8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220" y="1681427"/>
            <a:ext cx="9789459" cy="4547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8458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0A84861-36BC-445F-983F-6325F7E340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9</a:t>
            </a:fld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1B616BA-E3A5-4B16-BB42-7B25ACB169B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5288D4EC-D216-4A47-B595-F0DDE1755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FD3B4AF-B3F5-40CF-A2B1-72AA624DA5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220" y="1695766"/>
            <a:ext cx="9738277" cy="4656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886877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67</Words>
  <Application>Microsoft Office PowerPoint</Application>
  <PresentationFormat>Breitbild</PresentationFormat>
  <Paragraphs>43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6" baseType="lpstr">
      <vt:lpstr>Arial</vt:lpstr>
      <vt:lpstr>ArialMT</vt:lpstr>
      <vt:lpstr>Calibri</vt:lpstr>
      <vt:lpstr>Symbol</vt:lpstr>
      <vt:lpstr>Wingdings</vt:lpstr>
      <vt:lpstr>Design_afm</vt:lpstr>
      <vt:lpstr>afm Pflegeschutz</vt:lpstr>
      <vt:lpstr>afm Pflegeschutz</vt:lpstr>
      <vt:lpstr>afm Pflegeschutz</vt:lpstr>
      <vt:lpstr>afm Pflegeschutz</vt:lpstr>
      <vt:lpstr>afm Pflegeschutz</vt:lpstr>
      <vt:lpstr>afm Pflegeschutz</vt:lpstr>
      <vt:lpstr>afm Pflegeschutz</vt:lpstr>
      <vt:lpstr>afm Pflegeschutz</vt:lpstr>
      <vt:lpstr>PowerPoint-Präsentation</vt:lpstr>
      <vt:lpstr>afm Pflegeschutz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afm Pflegeschutz</dc:title>
  <dc:creator>Juschkus, Heiko</dc:creator>
  <cp:lastModifiedBy>Juschkus, Heiko</cp:lastModifiedBy>
  <cp:revision>24</cp:revision>
  <cp:lastPrinted>2019-08-21T13:01:55Z</cp:lastPrinted>
  <dcterms:created xsi:type="dcterms:W3CDTF">2026-01-07T15:01:45Z</dcterms:created>
  <dcterms:modified xsi:type="dcterms:W3CDTF">2026-01-08T09:58:07Z</dcterms:modified>
</cp:coreProperties>
</file>