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19" r:id="rId2"/>
  </p:sldMasterIdLst>
  <p:notesMasterIdLst>
    <p:notesMasterId r:id="rId32"/>
  </p:notesMasterIdLst>
  <p:handoutMasterIdLst>
    <p:handoutMasterId r:id="rId33"/>
  </p:handoutMasterIdLst>
  <p:sldIdLst>
    <p:sldId id="285" r:id="rId3"/>
    <p:sldId id="257" r:id="rId4"/>
    <p:sldId id="275" r:id="rId5"/>
    <p:sldId id="261" r:id="rId6"/>
    <p:sldId id="258" r:id="rId7"/>
    <p:sldId id="259" r:id="rId8"/>
    <p:sldId id="260" r:id="rId9"/>
    <p:sldId id="263" r:id="rId10"/>
    <p:sldId id="262" r:id="rId11"/>
    <p:sldId id="266" r:id="rId12"/>
    <p:sldId id="270" r:id="rId13"/>
    <p:sldId id="264" r:id="rId14"/>
    <p:sldId id="267" r:id="rId15"/>
    <p:sldId id="268" r:id="rId16"/>
    <p:sldId id="269" r:id="rId17"/>
    <p:sldId id="271" r:id="rId18"/>
    <p:sldId id="272" r:id="rId19"/>
    <p:sldId id="265" r:id="rId20"/>
    <p:sldId id="282" r:id="rId21"/>
    <p:sldId id="276" r:id="rId22"/>
    <p:sldId id="277" r:id="rId23"/>
    <p:sldId id="273" r:id="rId24"/>
    <p:sldId id="281" r:id="rId25"/>
    <p:sldId id="278" r:id="rId26"/>
    <p:sldId id="279" r:id="rId27"/>
    <p:sldId id="280" r:id="rId28"/>
    <p:sldId id="274" r:id="rId29"/>
    <p:sldId id="284" r:id="rId30"/>
    <p:sldId id="283" r:id="rId3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19" d="100"/>
          <a:sy n="119" d="100"/>
        </p:scale>
        <p:origin x="96" y="444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21.11.2025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21.11.2025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748" y="288066"/>
            <a:ext cx="3795476" cy="8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673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541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6126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904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319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708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109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47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140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6766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001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380" y="370203"/>
            <a:ext cx="2904738" cy="68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5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595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375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D6B75-1EE9-41E7-8D9F-E98D4DBA3825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21.11.2025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CA2AB-2F3E-40C7-9BA5-EEA20D2A560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7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431" y="0"/>
            <a:ext cx="6261433" cy="138119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21" y="1679870"/>
            <a:ext cx="5584908" cy="317211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589" y="2839262"/>
            <a:ext cx="6566986" cy="387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20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 smtClean="0"/>
              <a:t>Bis 2020 </a:t>
            </a:r>
            <a:r>
              <a:rPr lang="de-DE" dirty="0"/>
              <a:t>stagnierten die Teilnahmequoten </a:t>
            </a:r>
            <a:r>
              <a:rPr lang="de-DE" dirty="0" smtClean="0"/>
              <a:t>an der </a:t>
            </a:r>
            <a:r>
              <a:rPr lang="de-DE" dirty="0"/>
              <a:t>Entgeltumwandlung zwischen 20 </a:t>
            </a:r>
            <a:r>
              <a:rPr lang="de-DE" dirty="0" smtClean="0"/>
              <a:t>und 25 </a:t>
            </a:r>
            <a:r>
              <a:rPr lang="de-DE" dirty="0"/>
              <a:t>Prozent. Bis zum Jahr 2022 </a:t>
            </a:r>
            <a:r>
              <a:rPr lang="de-DE" dirty="0" smtClean="0"/>
              <a:t>erhöhte sich </a:t>
            </a:r>
            <a:r>
              <a:rPr lang="de-DE" dirty="0"/>
              <a:t>die Teilnahme dann auf 47 Prozent</a:t>
            </a:r>
            <a:r>
              <a:rPr lang="de-DE" dirty="0" smtClean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 smtClean="0"/>
              <a:t>Seitdem </a:t>
            </a:r>
            <a:r>
              <a:rPr lang="de-DE" dirty="0"/>
              <a:t>reduzierte sie sich wieder </a:t>
            </a:r>
            <a:r>
              <a:rPr lang="de-DE" dirty="0" smtClean="0"/>
              <a:t>leicht und </a:t>
            </a:r>
            <a:r>
              <a:rPr lang="de-DE" dirty="0"/>
              <a:t>es zeichnet sich eine Stagnation </a:t>
            </a:r>
            <a:r>
              <a:rPr lang="de-DE" dirty="0" smtClean="0"/>
              <a:t>im Bereich </a:t>
            </a:r>
            <a:r>
              <a:rPr lang="de-DE" dirty="0"/>
              <a:t>um die 40 Prozent ab</a:t>
            </a:r>
            <a:r>
              <a:rPr lang="de-DE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b="1" dirty="0" smtClean="0"/>
              <a:t>SPOILER:</a:t>
            </a:r>
            <a:endParaRPr lang="de-DE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Die im </a:t>
            </a:r>
            <a:r>
              <a:rPr lang="de-DE" dirty="0" smtClean="0"/>
              <a:t>aktuellen Entwurf </a:t>
            </a:r>
            <a:r>
              <a:rPr lang="de-DE" dirty="0"/>
              <a:t>des </a:t>
            </a:r>
            <a:r>
              <a:rPr lang="de-DE" dirty="0" smtClean="0"/>
              <a:t>Betriebsrentenstärkungsgesetzes 2 </a:t>
            </a:r>
            <a:r>
              <a:rPr lang="de-DE" dirty="0"/>
              <a:t>vorgesehenen Anpassungen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werden </a:t>
            </a:r>
            <a:r>
              <a:rPr lang="de-DE" dirty="0" smtClean="0"/>
              <a:t>auch </a:t>
            </a:r>
            <a:r>
              <a:rPr lang="de-DE" dirty="0"/>
              <a:t>nicht </a:t>
            </a:r>
            <a:r>
              <a:rPr lang="de-DE" dirty="0" smtClean="0"/>
              <a:t>ausreichen, um die Teilnahmequoten zu erhöhen.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b="1" u="sng" dirty="0" smtClean="0"/>
              <a:t>Was sagt der Prophet ?</a:t>
            </a:r>
            <a:endParaRPr lang="de-DE" b="1" u="sng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Auswirkungen BRSG (2019)…..nicht sonderlich groß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76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67968" y="105508"/>
            <a:ext cx="10314206" cy="1325563"/>
          </a:xfrm>
        </p:spPr>
        <p:txBody>
          <a:bodyPr>
            <a:normAutofit fontScale="90000"/>
          </a:bodyPr>
          <a:lstStyle/>
          <a:p>
            <a:r>
              <a:rPr lang="de-DE" dirty="0"/>
              <a:t>Zahlen Sie eigene Beiträge von Ihrem Bruttoeinkommen in eine</a:t>
            </a:r>
            <a:br>
              <a:rPr lang="de-DE" dirty="0"/>
            </a:br>
            <a:r>
              <a:rPr lang="de-DE" dirty="0"/>
              <a:t>betriebliche Altersversorgung ein?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Anteil </a:t>
            </a:r>
            <a:r>
              <a:rPr lang="de-DE" dirty="0"/>
              <a:t>der Befragten, die mit „Ja“ antworteten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46" y="2126081"/>
            <a:ext cx="5019675" cy="3295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092" y="2126082"/>
            <a:ext cx="4489350" cy="3295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038" y="4993106"/>
            <a:ext cx="51435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83932"/>
            <a:ext cx="4648200" cy="32099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erste Schritt zur </a:t>
            </a:r>
            <a:r>
              <a:rPr lang="de-DE" dirty="0" smtClean="0"/>
              <a:t>eigenen Altersvorsorge </a:t>
            </a:r>
            <a:r>
              <a:rPr lang="de-DE" dirty="0"/>
              <a:t>ist das </a:t>
            </a:r>
            <a:r>
              <a:rPr lang="de-DE" dirty="0" smtClean="0"/>
              <a:t>Verständnis für </a:t>
            </a:r>
            <a:r>
              <a:rPr lang="de-DE" dirty="0"/>
              <a:t>ihre Notwendigkeit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869" y="1783932"/>
            <a:ext cx="4362450" cy="438150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1886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Abb. 5 – Welche zusätzlichen Sparmaßnahmen haben Sie getroffen</a:t>
            </a:r>
            <a:r>
              <a:rPr lang="de-DE" dirty="0" smtClean="0"/>
              <a:t>? (</a:t>
            </a:r>
            <a:r>
              <a:rPr lang="de-DE" dirty="0"/>
              <a:t>Mehrfachnennungen möglich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92" y="1592510"/>
            <a:ext cx="3339846" cy="505694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375" y="6085456"/>
            <a:ext cx="3838575" cy="26670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884822" y="1845439"/>
            <a:ext cx="69387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dirty="0"/>
              <a:t>Die </a:t>
            </a:r>
            <a:r>
              <a:rPr lang="de-DE" b="1" dirty="0"/>
              <a:t>bAV ist seit 2022 die am </a:t>
            </a:r>
            <a:r>
              <a:rPr lang="de-DE" b="1" dirty="0" smtClean="0"/>
              <a:t>häufigsten gewählte </a:t>
            </a:r>
            <a:r>
              <a:rPr lang="de-DE" b="1" dirty="0"/>
              <a:t>Sparmaßnahme</a:t>
            </a:r>
            <a:r>
              <a:rPr lang="de-DE" dirty="0"/>
              <a:t>, </a:t>
            </a:r>
            <a:endParaRPr lang="de-DE" dirty="0" smtClean="0"/>
          </a:p>
          <a:p>
            <a:pPr algn="just"/>
            <a:r>
              <a:rPr lang="de-DE" dirty="0" smtClean="0"/>
              <a:t>deutlich </a:t>
            </a:r>
            <a:r>
              <a:rPr lang="de-DE" dirty="0"/>
              <a:t>vor </a:t>
            </a:r>
            <a:r>
              <a:rPr lang="de-DE" dirty="0" smtClean="0"/>
              <a:t>dem Sparbuch/Festgeldkonto (Immobilien haben </a:t>
            </a:r>
            <a:r>
              <a:rPr lang="de-DE" dirty="0"/>
              <a:t>wieder etwas zugelegt (25</a:t>
            </a:r>
            <a:r>
              <a:rPr lang="de-DE" dirty="0" smtClean="0"/>
              <a:t>%), </a:t>
            </a:r>
          </a:p>
          <a:p>
            <a:pPr algn="just"/>
            <a:r>
              <a:rPr lang="de-DE" dirty="0" smtClean="0"/>
              <a:t>während </a:t>
            </a:r>
            <a:r>
              <a:rPr lang="de-DE" dirty="0"/>
              <a:t>Riester kontinuierlich abnimmt </a:t>
            </a:r>
            <a:r>
              <a:rPr lang="de-DE" dirty="0" smtClean="0"/>
              <a:t>und im </a:t>
            </a:r>
            <a:r>
              <a:rPr lang="de-DE" dirty="0"/>
              <a:t>Jahr 2025 nur noch von 18 Prozent </a:t>
            </a:r>
            <a:r>
              <a:rPr lang="de-DE" dirty="0" smtClean="0"/>
              <a:t>der Befragten </a:t>
            </a:r>
            <a:r>
              <a:rPr lang="de-DE" dirty="0"/>
              <a:t>zur Vorsorge genutzt wird. </a:t>
            </a:r>
            <a:r>
              <a:rPr lang="de-DE" dirty="0" smtClean="0"/>
              <a:t>Damit hat </a:t>
            </a:r>
            <a:r>
              <a:rPr lang="de-DE" dirty="0"/>
              <a:t>Riester inzwischen den letzten Platz </a:t>
            </a:r>
            <a:r>
              <a:rPr lang="de-DE" dirty="0" smtClean="0"/>
              <a:t>der angefragten </a:t>
            </a:r>
            <a:r>
              <a:rPr lang="de-DE" dirty="0"/>
              <a:t>Sparmaßnahmen erreicht – </a:t>
            </a:r>
            <a:r>
              <a:rPr lang="de-DE" dirty="0" smtClean="0"/>
              <a:t>im Jahr </a:t>
            </a:r>
            <a:r>
              <a:rPr lang="de-DE" dirty="0"/>
              <a:t>2019 war es noch der dritte.</a:t>
            </a:r>
          </a:p>
        </p:txBody>
      </p:sp>
    </p:spTree>
    <p:extLst>
      <p:ext uri="{BB962C8B-B14F-4D97-AF65-F5344CB8AC3E}">
        <p14:creationId xmlns:p14="http://schemas.microsoft.com/office/powerpoint/2010/main" val="30278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45614"/>
            <a:ext cx="11009632" cy="1325563"/>
          </a:xfrm>
        </p:spPr>
        <p:txBody>
          <a:bodyPr>
            <a:normAutofit/>
          </a:bodyPr>
          <a:lstStyle/>
          <a:p>
            <a:pPr algn="just"/>
            <a:r>
              <a:rPr lang="de-DE" sz="2000" dirty="0" smtClean="0"/>
              <a:t>Erhalten </a:t>
            </a:r>
            <a:r>
              <a:rPr lang="de-DE" sz="2000" dirty="0"/>
              <a:t>Sie eine von Ihrem Arbeitgeber finanzierte bAV (Ihr </a:t>
            </a:r>
            <a:r>
              <a:rPr lang="de-DE" sz="2000" dirty="0" smtClean="0"/>
              <a:t>Arbeitgeber sagt </a:t>
            </a:r>
            <a:r>
              <a:rPr lang="de-DE" sz="2000" dirty="0"/>
              <a:t>Ihnen eine Betriebsrente zu oder </a:t>
            </a:r>
            <a:r>
              <a:rPr lang="de-DE" sz="2000" dirty="0" smtClean="0"/>
              <a:t> finanziert </a:t>
            </a:r>
            <a:r>
              <a:rPr lang="de-DE" sz="2000" dirty="0"/>
              <a:t>Sparbeiträge für Sie)?</a:t>
            </a:r>
            <a:br>
              <a:rPr lang="de-DE" sz="2000" dirty="0"/>
            </a:br>
            <a:endParaRPr lang="de-DE" sz="2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519" y="1751598"/>
            <a:ext cx="6665996" cy="454386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938" y="4989596"/>
            <a:ext cx="86677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82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9357" y="288758"/>
            <a:ext cx="10314206" cy="1142313"/>
          </a:xfrm>
        </p:spPr>
        <p:txBody>
          <a:bodyPr/>
          <a:lstStyle/>
          <a:p>
            <a:r>
              <a:rPr lang="de-DE" dirty="0"/>
              <a:t>Würden Sie bei einem etwaigen Jobwechsel auf</a:t>
            </a:r>
            <a:br>
              <a:rPr lang="de-DE" dirty="0"/>
            </a:br>
            <a:r>
              <a:rPr lang="de-DE" dirty="0"/>
              <a:t>eine vom Arbeitgeber finanzierte bAV achten?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73" y="2161924"/>
            <a:ext cx="4581525" cy="279082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526460" y="178820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de-DE" dirty="0"/>
              <a:t>Trotzdem ist die arbeitgeberfinanzierte </a:t>
            </a:r>
            <a:r>
              <a:rPr lang="de-DE" dirty="0" smtClean="0"/>
              <a:t>bAV dauerhaft </a:t>
            </a:r>
            <a:r>
              <a:rPr lang="de-DE" dirty="0"/>
              <a:t>wichtig für die Entscheidung </a:t>
            </a:r>
            <a:r>
              <a:rPr lang="de-DE" dirty="0" smtClean="0"/>
              <a:t>für einen </a:t>
            </a:r>
            <a:r>
              <a:rPr lang="de-DE" dirty="0"/>
              <a:t>neuen Arbeitsplatz. 50 Prozent </a:t>
            </a:r>
            <a:r>
              <a:rPr lang="de-DE" dirty="0" smtClean="0"/>
              <a:t>der Befragten </a:t>
            </a:r>
            <a:r>
              <a:rPr lang="de-DE" dirty="0"/>
              <a:t>gaben an, sie würden bei einem</a:t>
            </a:r>
          </a:p>
          <a:p>
            <a:pPr algn="just"/>
            <a:r>
              <a:rPr lang="de-DE" dirty="0"/>
              <a:t>Jobwechsel darauf achten, ob der </a:t>
            </a:r>
            <a:r>
              <a:rPr lang="de-DE" dirty="0" smtClean="0"/>
              <a:t>neue Arbeitgeber </a:t>
            </a:r>
            <a:r>
              <a:rPr lang="de-DE" dirty="0"/>
              <a:t>eine von ihm finanzierte </a:t>
            </a:r>
            <a:r>
              <a:rPr lang="de-DE" dirty="0" smtClean="0"/>
              <a:t>bAV anbiete</a:t>
            </a:r>
            <a:r>
              <a:rPr lang="de-DE" dirty="0"/>
              <a:t>, und hielten diesen Punkt auch </a:t>
            </a:r>
            <a:r>
              <a:rPr lang="de-DE" dirty="0" smtClean="0"/>
              <a:t>für sehr </a:t>
            </a:r>
            <a:r>
              <a:rPr lang="de-DE" dirty="0"/>
              <a:t>wichtig. </a:t>
            </a:r>
            <a:endParaRPr lang="de-DE" dirty="0" smtClean="0"/>
          </a:p>
          <a:p>
            <a:pPr algn="just"/>
            <a:r>
              <a:rPr lang="de-DE" dirty="0" smtClean="0"/>
              <a:t>Nur </a:t>
            </a:r>
            <a:r>
              <a:rPr lang="de-DE" dirty="0"/>
              <a:t>14 Prozent schenken </a:t>
            </a:r>
            <a:r>
              <a:rPr lang="de-DE" dirty="0" smtClean="0"/>
              <a:t>der bAV </a:t>
            </a:r>
            <a:r>
              <a:rPr lang="de-DE" dirty="0"/>
              <a:t>beim Wechsel des Arbeitgebers </a:t>
            </a:r>
            <a:r>
              <a:rPr lang="de-DE" dirty="0" smtClean="0"/>
              <a:t>gar keine Beachtung. </a:t>
            </a:r>
            <a:r>
              <a:rPr lang="de-DE" dirty="0"/>
              <a:t>Diese </a:t>
            </a:r>
            <a:r>
              <a:rPr lang="de-DE" dirty="0" smtClean="0"/>
              <a:t>Werte sind </a:t>
            </a:r>
            <a:r>
              <a:rPr lang="de-DE" dirty="0"/>
              <a:t>über die Jahre stabil geblieben </a:t>
            </a:r>
            <a:r>
              <a:rPr lang="de-DE" dirty="0" smtClean="0"/>
              <a:t>und </a:t>
            </a:r>
            <a:r>
              <a:rPr lang="de-DE" i="1" u="sng" dirty="0" smtClean="0"/>
              <a:t>zeigen</a:t>
            </a:r>
            <a:r>
              <a:rPr lang="de-DE" i="1" u="sng" dirty="0"/>
              <a:t>, dass die bAV ein nachhaltig </a:t>
            </a:r>
            <a:r>
              <a:rPr lang="de-DE" i="1" u="sng" dirty="0" smtClean="0"/>
              <a:t>wertgeschätztes Element </a:t>
            </a:r>
            <a:r>
              <a:rPr lang="de-DE" i="1" u="sng" dirty="0"/>
              <a:t>des </a:t>
            </a:r>
            <a:r>
              <a:rPr lang="de-DE" i="1" u="sng" dirty="0" smtClean="0"/>
              <a:t>Vergütungs-paketes ist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endParaRPr lang="de-DE" dirty="0" smtClean="0"/>
          </a:p>
          <a:p>
            <a:pPr algn="just"/>
            <a:r>
              <a:rPr lang="de-DE" dirty="0" smtClean="0"/>
              <a:t>Arbeitgeber </a:t>
            </a:r>
            <a:r>
              <a:rPr lang="de-DE" dirty="0"/>
              <a:t>können sich diese </a:t>
            </a:r>
            <a:r>
              <a:rPr lang="de-DE" dirty="0" smtClean="0"/>
              <a:t>hohe Wertschätzung </a:t>
            </a:r>
            <a:r>
              <a:rPr lang="de-DE" dirty="0"/>
              <a:t>bei der Gewinnung und </a:t>
            </a:r>
            <a:r>
              <a:rPr lang="de-DE" dirty="0" smtClean="0"/>
              <a:t>Bindung von </a:t>
            </a:r>
            <a:r>
              <a:rPr lang="de-DE" dirty="0"/>
              <a:t>wertvollen Arbeitskräften </a:t>
            </a:r>
            <a:r>
              <a:rPr lang="de-DE" dirty="0" smtClean="0"/>
              <a:t>zunutze machen </a:t>
            </a:r>
            <a:r>
              <a:rPr lang="de-DE" dirty="0"/>
              <a:t>– </a:t>
            </a:r>
            <a:r>
              <a:rPr lang="de-DE" b="1" dirty="0"/>
              <a:t>vorausgesetzt, es gelingt ihnen, </a:t>
            </a:r>
            <a:r>
              <a:rPr lang="de-DE" b="1" dirty="0" smtClean="0"/>
              <a:t>ihr Angebot </a:t>
            </a:r>
            <a:r>
              <a:rPr lang="de-DE" b="1" dirty="0"/>
              <a:t>überzeugend zu kommunizieren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2698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8652" y="181069"/>
            <a:ext cx="12093348" cy="871901"/>
          </a:xfrm>
        </p:spPr>
        <p:txBody>
          <a:bodyPr/>
          <a:lstStyle/>
          <a:p>
            <a:r>
              <a:rPr lang="de-DE" dirty="0"/>
              <a:t>Welches Argument hat Sie letztendlich am meisten überzeugt?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88" y="1898681"/>
            <a:ext cx="4733925" cy="2571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hteck 5"/>
          <p:cNvSpPr/>
          <p:nvPr/>
        </p:nvSpPr>
        <p:spPr>
          <a:xfrm>
            <a:off x="5637291" y="222687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de-DE" dirty="0"/>
              <a:t>Bei der Frage nach den Argumenten, </a:t>
            </a:r>
            <a:r>
              <a:rPr lang="de-DE" dirty="0" smtClean="0"/>
              <a:t>die die </a:t>
            </a:r>
            <a:r>
              <a:rPr lang="de-DE" dirty="0" err="1"/>
              <a:t>Arbeitnehmenden</a:t>
            </a:r>
            <a:r>
              <a:rPr lang="de-DE" dirty="0"/>
              <a:t> zur Teilnahme an </a:t>
            </a:r>
            <a:r>
              <a:rPr lang="de-DE" dirty="0" smtClean="0"/>
              <a:t>der Entgelt-umwandlung </a:t>
            </a:r>
            <a:r>
              <a:rPr lang="de-DE" dirty="0"/>
              <a:t>am meisten </a:t>
            </a:r>
            <a:r>
              <a:rPr lang="de-DE" dirty="0" smtClean="0"/>
              <a:t>überzeugt haben</a:t>
            </a:r>
            <a:r>
              <a:rPr lang="de-DE" dirty="0"/>
              <a:t>, spielt ein Zuschuss mit Abstand </a:t>
            </a:r>
            <a:r>
              <a:rPr lang="de-DE" dirty="0" smtClean="0"/>
              <a:t>die stärkste </a:t>
            </a:r>
            <a:r>
              <a:rPr lang="de-DE" dirty="0"/>
              <a:t>Rolle (34</a:t>
            </a:r>
            <a:r>
              <a:rPr lang="de-DE" dirty="0" smtClean="0"/>
              <a:t>%, Insgesamt sind </a:t>
            </a:r>
            <a:r>
              <a:rPr lang="de-DE" dirty="0"/>
              <a:t>die Gründe für die </a:t>
            </a:r>
            <a:r>
              <a:rPr lang="de-DE" dirty="0" smtClean="0"/>
              <a:t>Entgeltumwandlung breit </a:t>
            </a:r>
            <a:r>
              <a:rPr lang="de-DE" dirty="0"/>
              <a:t>gefächert, wobei hohe Garantien </a:t>
            </a:r>
            <a:r>
              <a:rPr lang="de-DE" dirty="0" smtClean="0"/>
              <a:t>im Jahr </a:t>
            </a:r>
            <a:r>
              <a:rPr lang="de-DE" dirty="0"/>
              <a:t>2025 – wie auch schon 2024 – mit </a:t>
            </a:r>
            <a:r>
              <a:rPr lang="de-DE" dirty="0" smtClean="0"/>
              <a:t>nur 5 </a:t>
            </a:r>
            <a:r>
              <a:rPr lang="de-DE" dirty="0"/>
              <a:t>Prozent einen geringen Stellenwert einnehmen.</a:t>
            </a:r>
          </a:p>
        </p:txBody>
      </p:sp>
    </p:spTree>
    <p:extLst>
      <p:ext uri="{BB962C8B-B14F-4D97-AF65-F5344CB8AC3E}">
        <p14:creationId xmlns:p14="http://schemas.microsoft.com/office/powerpoint/2010/main" val="103669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10723" y="116706"/>
            <a:ext cx="11894172" cy="1325563"/>
          </a:xfrm>
        </p:spPr>
        <p:txBody>
          <a:bodyPr>
            <a:normAutofit/>
          </a:bodyPr>
          <a:lstStyle/>
          <a:p>
            <a:r>
              <a:rPr lang="de-DE" dirty="0"/>
              <a:t>Was hat Sie bislang daran gehindert, an der </a:t>
            </a:r>
            <a:r>
              <a:rPr lang="de-DE" dirty="0" smtClean="0"/>
              <a:t>Entgeltumwandlung teilzunehmen?  (</a:t>
            </a:r>
            <a:r>
              <a:rPr lang="de-DE" dirty="0"/>
              <a:t>Mehrfachnennungen möglich)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04" y="1617934"/>
            <a:ext cx="5038725" cy="3038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695" y="1619692"/>
            <a:ext cx="4819650" cy="33432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hteck 6"/>
          <p:cNvSpPr/>
          <p:nvPr/>
        </p:nvSpPr>
        <p:spPr>
          <a:xfrm>
            <a:off x="186208" y="4851849"/>
            <a:ext cx="109179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dirty="0"/>
              <a:t>Alle </a:t>
            </a:r>
            <a:r>
              <a:rPr lang="de-DE" dirty="0" err="1"/>
              <a:t>Arbeitnehmende</a:t>
            </a:r>
            <a:r>
              <a:rPr lang="de-DE" dirty="0"/>
              <a:t>, die angaben, </a:t>
            </a:r>
            <a:r>
              <a:rPr lang="de-DE" dirty="0" smtClean="0"/>
              <a:t>in diesem </a:t>
            </a:r>
            <a:r>
              <a:rPr lang="de-DE" dirty="0"/>
              <a:t>Jahr keine </a:t>
            </a:r>
            <a:r>
              <a:rPr lang="de-DE" dirty="0" smtClean="0"/>
              <a:t>Entgeltumwandlung zu </a:t>
            </a:r>
            <a:r>
              <a:rPr lang="de-DE" dirty="0"/>
              <a:t>betreiben, wurden gefragt, </a:t>
            </a:r>
            <a:r>
              <a:rPr lang="de-DE" dirty="0" smtClean="0"/>
              <a:t>welcher Zuschuss </a:t>
            </a:r>
            <a:r>
              <a:rPr lang="de-DE" dirty="0"/>
              <a:t>für sie ausreichen würde, </a:t>
            </a:r>
            <a:r>
              <a:rPr lang="de-DE" dirty="0" smtClean="0"/>
              <a:t>um künftig </a:t>
            </a:r>
            <a:r>
              <a:rPr lang="de-DE" dirty="0"/>
              <a:t>eigene Beträge einzuzahlen. Nur </a:t>
            </a:r>
            <a:r>
              <a:rPr lang="de-DE" dirty="0" smtClean="0"/>
              <a:t>eine Minderheit </a:t>
            </a:r>
            <a:r>
              <a:rPr lang="de-DE" b="1" dirty="0"/>
              <a:t>von 23 Prozent </a:t>
            </a:r>
            <a:r>
              <a:rPr lang="de-DE" dirty="0"/>
              <a:t>gab an, sie </a:t>
            </a:r>
            <a:r>
              <a:rPr lang="de-DE" dirty="0" smtClean="0"/>
              <a:t>würde unabhängig </a:t>
            </a:r>
            <a:r>
              <a:rPr lang="de-DE" dirty="0"/>
              <a:t>von der Höhe des </a:t>
            </a:r>
            <a:r>
              <a:rPr lang="de-DE" dirty="0" smtClean="0"/>
              <a:t>Zuschusses auch </a:t>
            </a:r>
            <a:r>
              <a:rPr lang="de-DE" dirty="0"/>
              <a:t>weiterhin </a:t>
            </a:r>
            <a:r>
              <a:rPr lang="de-DE" b="1" dirty="0"/>
              <a:t>nicht teilnehmen</a:t>
            </a:r>
            <a:r>
              <a:rPr lang="de-DE" dirty="0"/>
              <a:t>. Das heißt</a:t>
            </a:r>
            <a:r>
              <a:rPr lang="de-DE" dirty="0" smtClean="0"/>
              <a:t>, mit </a:t>
            </a:r>
            <a:r>
              <a:rPr lang="de-DE" dirty="0"/>
              <a:t>einem Zuschuss würde man nach </a:t>
            </a:r>
            <a:r>
              <a:rPr lang="de-DE" dirty="0" smtClean="0"/>
              <a:t>Angaben der </a:t>
            </a:r>
            <a:r>
              <a:rPr lang="de-DE" dirty="0"/>
              <a:t>Befragten 77 Prozent derjenigen </a:t>
            </a:r>
            <a:r>
              <a:rPr lang="de-DE" dirty="0" smtClean="0"/>
              <a:t>zur Entgeltumwandlung </a:t>
            </a:r>
            <a:r>
              <a:rPr lang="de-DE" dirty="0"/>
              <a:t>bewegen, die </a:t>
            </a:r>
            <a:r>
              <a:rPr lang="de-DE" dirty="0" smtClean="0"/>
              <a:t>bislang noch </a:t>
            </a:r>
            <a:r>
              <a:rPr lang="de-DE" dirty="0"/>
              <a:t>nicht teilgenommen haben. </a:t>
            </a:r>
            <a:r>
              <a:rPr lang="de-DE" dirty="0" smtClean="0"/>
              <a:t>Damit könnte </a:t>
            </a:r>
            <a:r>
              <a:rPr lang="de-DE" dirty="0"/>
              <a:t>man die Teilnahmequote auf </a:t>
            </a:r>
            <a:r>
              <a:rPr lang="de-DE" dirty="0" smtClean="0"/>
              <a:t>über 80 </a:t>
            </a:r>
            <a:r>
              <a:rPr lang="de-DE" dirty="0"/>
              <a:t>Prozent erhöhen; das würde einer </a:t>
            </a:r>
            <a:r>
              <a:rPr lang="de-DE" dirty="0" smtClean="0"/>
              <a:t>flächendeckenden Teilnahme </a:t>
            </a:r>
            <a:r>
              <a:rPr lang="de-DE" dirty="0"/>
              <a:t>an der bAV </a:t>
            </a:r>
            <a:r>
              <a:rPr lang="de-DE" dirty="0" smtClean="0"/>
              <a:t>schon sehr </a:t>
            </a:r>
            <a:r>
              <a:rPr lang="de-DE" dirty="0"/>
              <a:t>nahekommen – vorausgesetzt, </a:t>
            </a:r>
            <a:r>
              <a:rPr lang="de-DE" dirty="0" smtClean="0"/>
              <a:t>die Angebote </a:t>
            </a:r>
            <a:r>
              <a:rPr lang="de-DE" dirty="0"/>
              <a:t>werden auch kommuniziert.</a:t>
            </a:r>
          </a:p>
        </p:txBody>
      </p:sp>
    </p:spTree>
    <p:extLst>
      <p:ext uri="{BB962C8B-B14F-4D97-AF65-F5344CB8AC3E}">
        <p14:creationId xmlns:p14="http://schemas.microsoft.com/office/powerpoint/2010/main" val="6075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454223" cy="4796592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Neben einem Zuschuss des </a:t>
            </a:r>
            <a:r>
              <a:rPr lang="de-DE" dirty="0" smtClean="0"/>
              <a:t>Arbeitgebers und </a:t>
            </a:r>
            <a:r>
              <a:rPr lang="de-DE" dirty="0"/>
              <a:t>einer guten Kommunikation stehen </a:t>
            </a:r>
            <a:r>
              <a:rPr lang="de-DE" dirty="0" smtClean="0"/>
              <a:t>die Gestaltungsmerkmale: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smtClean="0"/>
              <a:t> </a:t>
            </a:r>
            <a:r>
              <a:rPr lang="de-DE" b="1" i="1" dirty="0"/>
              <a:t>Sicherheit, </a:t>
            </a:r>
            <a:endParaRPr lang="de-DE" b="1" i="1" dirty="0" smtClean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b="1" i="1" dirty="0"/>
              <a:t> </a:t>
            </a:r>
            <a:r>
              <a:rPr lang="de-DE" b="1" i="1" dirty="0" smtClean="0"/>
              <a:t>Rendite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b="1" i="1" dirty="0"/>
              <a:t> </a:t>
            </a:r>
            <a:r>
              <a:rPr lang="de-DE" b="1" i="1" dirty="0" smtClean="0"/>
              <a:t>und </a:t>
            </a:r>
            <a:r>
              <a:rPr lang="de-DE" b="1" i="1" dirty="0"/>
              <a:t>Flexibilität</a:t>
            </a:r>
            <a:r>
              <a:rPr lang="de-DE" dirty="0"/>
              <a:t> </a:t>
            </a:r>
            <a:endParaRPr lang="de-DE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dirty="0" smtClean="0"/>
              <a:t>an </a:t>
            </a:r>
            <a:r>
              <a:rPr lang="de-DE" dirty="0"/>
              <a:t>oberster Stelle auf </a:t>
            </a:r>
            <a:r>
              <a:rPr lang="de-DE" dirty="0" smtClean="0"/>
              <a:t>dem Wunschzettel </a:t>
            </a:r>
            <a:r>
              <a:rPr lang="de-DE" dirty="0"/>
              <a:t>der </a:t>
            </a:r>
            <a:r>
              <a:rPr lang="de-DE" dirty="0" err="1"/>
              <a:t>Arbeitnehmenden</a:t>
            </a:r>
            <a:r>
              <a:rPr lang="de-DE" dirty="0"/>
              <a:t>. </a:t>
            </a:r>
            <a:endParaRPr lang="de-DE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dirty="0" smtClean="0"/>
              <a:t>Erstmals wurde </a:t>
            </a:r>
            <a:r>
              <a:rPr lang="de-DE" dirty="0"/>
              <a:t>auch der Wunsch nach </a:t>
            </a:r>
            <a:r>
              <a:rPr lang="de-DE" dirty="0" smtClean="0"/>
              <a:t>Rendite häufiger </a:t>
            </a:r>
            <a:r>
              <a:rPr lang="de-DE" dirty="0"/>
              <a:t>als der nach Garantien genannt</a:t>
            </a:r>
            <a:r>
              <a:rPr lang="de-DE" dirty="0" smtClean="0"/>
              <a:t>. </a:t>
            </a:r>
            <a:endParaRPr lang="de-DE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Alle aufgeführten Elemente </a:t>
            </a:r>
            <a:r>
              <a:rPr lang="de-DE" dirty="0" smtClean="0"/>
              <a:t>bedienen fundamentale </a:t>
            </a:r>
            <a:r>
              <a:rPr lang="de-DE" dirty="0"/>
              <a:t>Bedürfnisse und </a:t>
            </a:r>
            <a:r>
              <a:rPr lang="de-DE" dirty="0" smtClean="0"/>
              <a:t>können entscheidend </a:t>
            </a:r>
            <a:r>
              <a:rPr lang="de-DE" dirty="0"/>
              <a:t>dazu beitragen, das </a:t>
            </a:r>
            <a:r>
              <a:rPr lang="de-DE" dirty="0" smtClean="0"/>
              <a:t>bAV-Angebot attraktiver </a:t>
            </a:r>
            <a:r>
              <a:rPr lang="de-DE" dirty="0"/>
              <a:t>zu machen und </a:t>
            </a:r>
            <a:r>
              <a:rPr lang="de-DE" dirty="0" smtClean="0"/>
              <a:t>die Teilnahmequoten </a:t>
            </a:r>
            <a:r>
              <a:rPr lang="de-DE" dirty="0"/>
              <a:t>weiter zu erhöhen.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9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696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72242" y="81445"/>
            <a:ext cx="9012862" cy="1325563"/>
          </a:xfrm>
        </p:spPr>
        <p:txBody>
          <a:bodyPr/>
          <a:lstStyle/>
          <a:p>
            <a:r>
              <a:rPr lang="de-DE" dirty="0" smtClean="0"/>
              <a:t>Schöner kann es gar nicht sein………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7323"/>
            <a:ext cx="5407442" cy="250605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757" y="1856439"/>
            <a:ext cx="4154905" cy="207312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0505" y="2447743"/>
            <a:ext cx="4499811" cy="88520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05" y="5757406"/>
            <a:ext cx="6400800" cy="8858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" y="5707915"/>
            <a:ext cx="885825" cy="103822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1832" y="4583279"/>
            <a:ext cx="5782426" cy="94899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1864" y="3887954"/>
            <a:ext cx="2457450" cy="61912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901" y="4279336"/>
            <a:ext cx="4375986" cy="118798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Hoher Zuschuss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Proaktive Kommunikation vorwiegend durch den Arbeitgeber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Multiplikator im Unternehmen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Attraktives Modell mit Renditechancen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Einfache Prozesse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……….und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Man erhält: 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Zwischenfazit:  was wird gebraucht für eine hohe </a:t>
            </a:r>
            <a:r>
              <a:rPr lang="de-DE" dirty="0" err="1" smtClean="0"/>
              <a:t>teilnahme</a:t>
            </a:r>
            <a:r>
              <a:rPr lang="de-DE" dirty="0" smtClean="0"/>
              <a:t> bzw. Akzeptanz?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348" y="4384006"/>
            <a:ext cx="20859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0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pPr algn="ctr"/>
            <a:r>
              <a:rPr lang="de-DE" sz="28700" dirty="0" smtClean="0"/>
              <a:t>75%</a:t>
            </a:r>
            <a:endParaRPr lang="de-DE" sz="287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33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73" y="242186"/>
            <a:ext cx="7739874" cy="4930382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87754" y="5428826"/>
            <a:ext cx="110301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Die Firma </a:t>
            </a:r>
            <a:r>
              <a:rPr lang="de-DE" dirty="0" err="1"/>
              <a:t>Microplane</a:t>
            </a:r>
            <a:r>
              <a:rPr lang="de-DE" dirty="0"/>
              <a:t>® kommt aus </a:t>
            </a:r>
            <a:r>
              <a:rPr lang="de-DE" dirty="0" err="1"/>
              <a:t>Russellville</a:t>
            </a:r>
            <a:r>
              <a:rPr lang="de-DE" dirty="0"/>
              <a:t>, Arkansas USA und gehört zu dem familiengeführten Unternehmen Grace Manufacturing Inc</a:t>
            </a:r>
            <a:r>
              <a:rPr lang="de-DE" dirty="0" smtClean="0"/>
              <a:t>. </a:t>
            </a:r>
            <a:r>
              <a:rPr lang="de-DE" dirty="0" err="1"/>
              <a:t>Microplane</a:t>
            </a:r>
            <a:r>
              <a:rPr lang="de-DE" dirty="0"/>
              <a:t> ist weltweit bekannt als Premium- Marke für die Entwicklung von außergewöhnlich scharfen und effizienten Schneidkanten.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895348" y="3585410"/>
            <a:ext cx="248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Ausgangssituation ?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2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Vorbereitungsmail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Einladungsmail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Verpflichtende Infoveranstaltung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Einführung durch Geschäftsführer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Einzelberatung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Verpflichtende Abgabe TN-Erklärung –mit Frist-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Kommunikationsinstrumente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57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/>
          </p:nvPr>
        </p:nvGraphicFramePr>
        <p:xfrm>
          <a:off x="3045407" y="1546647"/>
          <a:ext cx="5432456" cy="4770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9390"/>
                <a:gridCol w="2643066"/>
              </a:tblGrid>
              <a:tr h="1748907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Mitarbeiter-</a:t>
                      </a:r>
                    </a:p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Eigenanteil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Microplane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Zuschuss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07224"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  <a:tr h="1007224"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3,5%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007224"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 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4%</a:t>
                      </a:r>
                      <a:endParaRPr lang="de-D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360947" y="240632"/>
            <a:ext cx="8261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funktioniert das </a:t>
            </a:r>
            <a:r>
              <a:rPr lang="de-DE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Microplane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-Zuschussmodell ? </a:t>
            </a:r>
          </a:p>
          <a:p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-Beispiel: 30-Jährige(r) mit 3.000€ Monatsgehalt-</a:t>
            </a:r>
          </a:p>
          <a:p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3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/>
          </p:nvPr>
        </p:nvGraphicFramePr>
        <p:xfrm>
          <a:off x="565613" y="2022631"/>
          <a:ext cx="10784175" cy="273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218"/>
                <a:gridCol w="1556018"/>
                <a:gridCol w="1668829"/>
                <a:gridCol w="2121046"/>
                <a:gridCol w="2121046"/>
                <a:gridCol w="1556018"/>
              </a:tblGrid>
              <a:tr h="1002238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Eigenanteil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Mitarbeiter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Microplane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Zuschuss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Microplane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-Beitrag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Gesamtbeitrag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Eigener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Nettoanteil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7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90€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90€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de-DE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577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3,5%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de-DE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7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 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4%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120€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de-DE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el 3"/>
          <p:cNvSpPr txBox="1">
            <a:spLocks noGrp="1"/>
          </p:cNvSpPr>
          <p:nvPr>
            <p:ph type="title"/>
          </p:nvPr>
        </p:nvSpPr>
        <p:spPr>
          <a:xfrm>
            <a:off x="364221" y="488220"/>
            <a:ext cx="901286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funktioniert das </a:t>
            </a:r>
            <a:r>
              <a:rPr lang="de-DE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Microplane</a:t>
            </a:r>
            <a:r>
              <a:rPr lang="de-DE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-Zuschussmodell ? </a:t>
            </a:r>
          </a:p>
          <a:p>
            <a:endParaRPr lang="de-DE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-Beispiel: 30-Jährige(r) mit 3.000€ Monatsgehalt-</a:t>
            </a:r>
          </a:p>
          <a:p>
            <a:endParaRPr lang="de-DE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5" y="280737"/>
            <a:ext cx="5157097" cy="632058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feld 2"/>
          <p:cNvSpPr txBox="1"/>
          <p:nvPr/>
        </p:nvSpPr>
        <p:spPr>
          <a:xfrm>
            <a:off x="5793826" y="1462296"/>
            <a:ext cx="578017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en-US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</a:t>
            </a:r>
            <a:r>
              <a:rPr lang="en-US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</a:t>
            </a:r>
            <a:r>
              <a:rPr lang="en-US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Microplane-Rente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Staatliche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Förderung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Zuschuss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Euch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Informiert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Euch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folgenden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17.10.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21.10.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Terminvergabe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Frau Bognanni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Einfacher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jederzeit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Wahl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PSV-Beitragssatz 2025: 1,2 %</a:t>
            </a:r>
            <a:r>
              <a:rPr lang="de-DE" sz="1100" dirty="0" smtClean="0"/>
              <a:t>0  </a:t>
            </a:r>
            <a:r>
              <a:rPr lang="de-DE" sz="1800" dirty="0" smtClean="0"/>
              <a:t>(2024: 0,4%</a:t>
            </a:r>
            <a:r>
              <a:rPr lang="de-DE" sz="1400" dirty="0" smtClean="0"/>
              <a:t>o</a:t>
            </a:r>
            <a:r>
              <a:rPr lang="de-DE" sz="1800" dirty="0" smtClean="0"/>
              <a:t>)</a:t>
            </a:r>
          </a:p>
          <a:p>
            <a:r>
              <a:rPr lang="de-DE" sz="1800" dirty="0">
                <a:solidFill>
                  <a:srgbClr val="000000"/>
                </a:solidFill>
                <a:latin typeface="AllianzNeo-Light"/>
              </a:rPr>
              <a:t>Die Bemessungsgrundlage ist für</a:t>
            </a:r>
          </a:p>
          <a:p>
            <a:r>
              <a:rPr lang="de-DE" sz="1800" dirty="0" smtClean="0">
                <a:solidFill>
                  <a:srgbClr val="045091"/>
                </a:solidFill>
                <a:latin typeface="AllianzNeo-Light"/>
              </a:rPr>
              <a:t>gesetzlich </a:t>
            </a:r>
            <a:r>
              <a:rPr lang="de-DE" sz="1800" dirty="0">
                <a:solidFill>
                  <a:srgbClr val="045091"/>
                </a:solidFill>
                <a:latin typeface="AllianzNeo-Light"/>
              </a:rPr>
              <a:t>unverfallbare Anwartschaften: </a:t>
            </a:r>
            <a:r>
              <a:rPr lang="de-DE" sz="1800" dirty="0">
                <a:solidFill>
                  <a:srgbClr val="000000"/>
                </a:solidFill>
                <a:latin typeface="AllianzNeo-Light"/>
              </a:rPr>
              <a:t>Versorgungsleistung x 25 % x 20</a:t>
            </a:r>
          </a:p>
          <a:p>
            <a:r>
              <a:rPr lang="de-DE" sz="1800" dirty="0">
                <a:solidFill>
                  <a:srgbClr val="000000"/>
                </a:solidFill>
                <a:latin typeface="AllianzNeo-Light"/>
              </a:rPr>
              <a:t>Bei der kongruent rückgedeckten Unterstützungskasse ist die erreichte Garantieleistung maßgeblich.</a:t>
            </a:r>
          </a:p>
          <a:p>
            <a:r>
              <a:rPr lang="de-DE" sz="1800" dirty="0">
                <a:solidFill>
                  <a:srgbClr val="000000"/>
                </a:solidFill>
                <a:latin typeface="AllianzNeo-Light"/>
              </a:rPr>
              <a:t>Als Versorgungsleistung ist bei Rentenzusagen die jährliche Altersrente anzusetzen, bei Kapitalzusagen</a:t>
            </a:r>
          </a:p>
          <a:p>
            <a:r>
              <a:rPr lang="de-DE" sz="1800" dirty="0">
                <a:solidFill>
                  <a:srgbClr val="000000"/>
                </a:solidFill>
                <a:latin typeface="AllianzNeo-Light"/>
              </a:rPr>
              <a:t>10 % des Garantiekapitals</a:t>
            </a:r>
            <a:r>
              <a:rPr lang="de-DE" sz="1800" dirty="0" smtClean="0">
                <a:solidFill>
                  <a:srgbClr val="000000"/>
                </a:solidFill>
                <a:latin typeface="AllianzNeo-Light"/>
              </a:rPr>
              <a:t>.</a:t>
            </a:r>
          </a:p>
          <a:p>
            <a:endParaRPr lang="de-DE" sz="1800" dirty="0" smtClean="0">
              <a:solidFill>
                <a:srgbClr val="000000"/>
              </a:solidFill>
              <a:latin typeface="AllianzNeo-Light"/>
            </a:endParaRPr>
          </a:p>
          <a:p>
            <a:r>
              <a:rPr lang="de-DE" sz="1800" b="1" dirty="0" smtClean="0">
                <a:solidFill>
                  <a:srgbClr val="000000"/>
                </a:solidFill>
                <a:latin typeface="AllianzNeo-Light"/>
              </a:rPr>
              <a:t>BEISPIEL:</a:t>
            </a:r>
          </a:p>
          <a:p>
            <a:r>
              <a:rPr lang="de-DE" sz="1800" dirty="0" smtClean="0">
                <a:solidFill>
                  <a:srgbClr val="000000"/>
                </a:solidFill>
                <a:latin typeface="AllianzNeo-Light"/>
              </a:rPr>
              <a:t>Garantierte Rente : 100€ </a:t>
            </a:r>
            <a:r>
              <a:rPr lang="de-DE" sz="1800" dirty="0" err="1" smtClean="0">
                <a:solidFill>
                  <a:srgbClr val="000000"/>
                </a:solidFill>
                <a:latin typeface="AllianzNeo-Light"/>
              </a:rPr>
              <a:t>p.m</a:t>
            </a:r>
            <a:r>
              <a:rPr lang="de-DE" sz="1800" dirty="0" smtClean="0">
                <a:solidFill>
                  <a:srgbClr val="000000"/>
                </a:solidFill>
                <a:latin typeface="AllianzNeo-Light"/>
              </a:rPr>
              <a:t> x 12 x 5 = 6.000 € x PSV-Satz = 2,40 € Jahresbeitrag für 2024</a:t>
            </a:r>
          </a:p>
          <a:p>
            <a:r>
              <a:rPr lang="de-DE" sz="1800" dirty="0">
                <a:solidFill>
                  <a:srgbClr val="000000"/>
                </a:solidFill>
                <a:latin typeface="AllianzNeo-Light"/>
              </a:rPr>
              <a:t> </a:t>
            </a:r>
            <a:r>
              <a:rPr lang="de-DE" sz="1800" dirty="0" smtClean="0">
                <a:solidFill>
                  <a:srgbClr val="000000"/>
                </a:solidFill>
                <a:latin typeface="AllianzNeo-Light"/>
              </a:rPr>
              <a:t>                                                                                                = 7,20 €                            2025</a:t>
            </a:r>
          </a:p>
          <a:p>
            <a:endParaRPr lang="de-DE" sz="1800" dirty="0">
              <a:solidFill>
                <a:srgbClr val="000000"/>
              </a:solidFill>
              <a:latin typeface="AllianzNeo-Light"/>
            </a:endParaRPr>
          </a:p>
          <a:p>
            <a:r>
              <a:rPr lang="de-DE" sz="1800" dirty="0" smtClean="0">
                <a:solidFill>
                  <a:srgbClr val="000000"/>
                </a:solidFill>
                <a:latin typeface="AllianzNeo-Light"/>
              </a:rPr>
              <a:t>10-Jahresdurchschnitt: 1,9 %</a:t>
            </a:r>
            <a:r>
              <a:rPr lang="de-DE" sz="1400" dirty="0" smtClean="0">
                <a:solidFill>
                  <a:srgbClr val="000000"/>
                </a:solidFill>
                <a:latin typeface="AllianzNeo-Light"/>
              </a:rPr>
              <a:t>o</a:t>
            </a:r>
            <a:endParaRPr lang="de-DE" sz="1800" dirty="0" smtClean="0"/>
          </a:p>
          <a:p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 aktuellem </a:t>
            </a:r>
            <a:r>
              <a:rPr lang="de-DE" dirty="0" err="1" smtClean="0"/>
              <a:t>anlass</a:t>
            </a:r>
            <a:r>
              <a:rPr lang="de-DE" dirty="0" smtClean="0"/>
              <a:t>: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78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ZUSATZBEITRAG Durchschnitt:</a:t>
            </a:r>
          </a:p>
          <a:p>
            <a:r>
              <a:rPr lang="de-DE" dirty="0" smtClean="0"/>
              <a:t>2025: 2,5 %</a:t>
            </a:r>
          </a:p>
          <a:p>
            <a:r>
              <a:rPr lang="de-DE" dirty="0" smtClean="0"/>
              <a:t>2026: 2,9 %</a:t>
            </a:r>
          </a:p>
          <a:p>
            <a:endParaRPr lang="de-DE" dirty="0" smtClean="0"/>
          </a:p>
          <a:p>
            <a:endParaRPr lang="de-DE" dirty="0"/>
          </a:p>
          <a:p>
            <a:r>
              <a:rPr lang="de-DE" b="1" dirty="0" smtClean="0"/>
              <a:t>Beispiel: </a:t>
            </a:r>
            <a:r>
              <a:rPr lang="de-DE" b="1" dirty="0" err="1" smtClean="0"/>
              <a:t>St.kl</a:t>
            </a:r>
            <a:r>
              <a:rPr lang="de-DE" b="1" dirty="0" smtClean="0"/>
              <a:t>. 1; Br. 2.900€ </a:t>
            </a:r>
            <a:endParaRPr lang="de-DE" b="1" dirty="0"/>
          </a:p>
          <a:p>
            <a:r>
              <a:rPr lang="de-DE" dirty="0" smtClean="0"/>
              <a:t>BKK24:           4,39 %   = 275,36</a:t>
            </a:r>
          </a:p>
          <a:p>
            <a:r>
              <a:rPr lang="de-DE" dirty="0" smtClean="0"/>
              <a:t>Techniker KK: 2,45%   =  247,23</a:t>
            </a:r>
          </a:p>
          <a:p>
            <a:endParaRPr lang="de-DE" dirty="0"/>
          </a:p>
          <a:p>
            <a:r>
              <a:rPr lang="de-DE" i="1" u="sng" dirty="0" smtClean="0">
                <a:solidFill>
                  <a:srgbClr val="FF0000"/>
                </a:solidFill>
              </a:rPr>
              <a:t>Ersparnis: 28,13€ p.m. x 12= 337,56 € </a:t>
            </a:r>
            <a:r>
              <a:rPr lang="de-DE" i="1" u="sng" dirty="0" err="1" smtClean="0">
                <a:solidFill>
                  <a:srgbClr val="FF0000"/>
                </a:solidFill>
              </a:rPr>
              <a:t>p.a</a:t>
            </a:r>
            <a:endParaRPr lang="de-DE" i="1" u="sng" dirty="0" smtClean="0">
              <a:solidFill>
                <a:srgbClr val="FF0000"/>
              </a:solidFill>
            </a:endParaRPr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Zusatzbeitrag Krankenkasse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5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pPr algn="ctr"/>
            <a:r>
              <a:rPr lang="de-DE" dirty="0" smtClean="0"/>
              <a:t>3 Fragen</a:t>
            </a:r>
            <a:endParaRPr lang="de-DE" dirty="0"/>
          </a:p>
        </p:txBody>
      </p:sp>
      <p:sp>
        <p:nvSpPr>
          <p:cNvPr id="5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Deloitte</a:t>
            </a:r>
            <a:r>
              <a:rPr lang="de-DE" dirty="0" smtClean="0"/>
              <a:t> s.22 v 36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16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wie ist es nun?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899" y="1914525"/>
            <a:ext cx="7736191" cy="37964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10" y="1793207"/>
            <a:ext cx="17526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6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266005"/>
            <a:ext cx="10314206" cy="1325563"/>
          </a:xfrm>
        </p:spPr>
        <p:txBody>
          <a:bodyPr/>
          <a:lstStyle/>
          <a:p>
            <a:r>
              <a:rPr lang="de-DE" dirty="0" smtClean="0"/>
              <a:t>Die </a:t>
            </a:r>
            <a:r>
              <a:rPr lang="de-DE" dirty="0" err="1" smtClean="0"/>
              <a:t>lösung</a:t>
            </a:r>
            <a:r>
              <a:rPr lang="de-DE" dirty="0" smtClean="0"/>
              <a:t> ist alternativlos……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1146843"/>
            <a:ext cx="7550748" cy="566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8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94" y="56018"/>
            <a:ext cx="5382127" cy="6541632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4900863" y="3088105"/>
            <a:ext cx="1050758" cy="3446614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7395411" y="3593432"/>
            <a:ext cx="3745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/>
              <a:t>Und warum passiert dann nix?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312844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warum passiert dann nix?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137" y="196328"/>
            <a:ext cx="4130842" cy="656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6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Fazit: Weitere ernsthafte Anstrengungen notwendig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955" y="4599556"/>
            <a:ext cx="4619625" cy="17526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32611" y="1695766"/>
            <a:ext cx="68018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Rund 60 </a:t>
            </a:r>
            <a:r>
              <a:rPr lang="de-DE" sz="1600" dirty="0" smtClean="0"/>
              <a:t>Prozent der </a:t>
            </a:r>
            <a:r>
              <a:rPr lang="de-DE" sz="1600" dirty="0" err="1"/>
              <a:t>Arbeitnehmenden</a:t>
            </a:r>
            <a:r>
              <a:rPr lang="de-DE" sz="1600" dirty="0"/>
              <a:t> betreiben nach </a:t>
            </a:r>
            <a:r>
              <a:rPr lang="de-DE" sz="1600" dirty="0" smtClean="0"/>
              <a:t>wie vor </a:t>
            </a:r>
            <a:r>
              <a:rPr lang="de-DE" sz="1600" dirty="0"/>
              <a:t>keine </a:t>
            </a:r>
            <a:r>
              <a:rPr lang="de-DE" sz="1600" dirty="0" smtClean="0"/>
              <a:t>Vorsorge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de-DE" sz="1600" dirty="0" smtClean="0"/>
              <a:t>Insgesamt </a:t>
            </a:r>
            <a:r>
              <a:rPr lang="de-DE" sz="1600" dirty="0"/>
              <a:t>verfügt </a:t>
            </a:r>
            <a:r>
              <a:rPr lang="de-DE" sz="1600" dirty="0" smtClean="0"/>
              <a:t>nur etwa </a:t>
            </a:r>
            <a:r>
              <a:rPr lang="de-DE" sz="1600" dirty="0"/>
              <a:t>die Hälfte von ihnen in </a:t>
            </a:r>
            <a:r>
              <a:rPr lang="de-DE" sz="1600" dirty="0" smtClean="0"/>
              <a:t>Deutschland über </a:t>
            </a:r>
            <a:r>
              <a:rPr lang="de-DE" sz="1600" dirty="0"/>
              <a:t>Ansprüche auf betriebliche Versorgungsleistungen</a:t>
            </a:r>
            <a:r>
              <a:rPr lang="de-DE" sz="1600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Entgeltumwandlungsquote bei </a:t>
            </a:r>
            <a:r>
              <a:rPr lang="de-DE" sz="1600" dirty="0" smtClean="0"/>
              <a:t>Unternehmen mit </a:t>
            </a:r>
            <a:r>
              <a:rPr lang="de-DE" sz="1600" dirty="0"/>
              <a:t>weniger als 50 </a:t>
            </a:r>
            <a:r>
              <a:rPr lang="de-DE" sz="1600" dirty="0" smtClean="0"/>
              <a:t>Mitarbeitenden weniger </a:t>
            </a:r>
            <a:r>
              <a:rPr lang="de-DE" sz="1600" dirty="0"/>
              <a:t>als halb so hoch wie bei </a:t>
            </a:r>
            <a:r>
              <a:rPr lang="de-DE" sz="1600" dirty="0" smtClean="0"/>
              <a:t>Unternehmen mit </a:t>
            </a:r>
            <a:r>
              <a:rPr lang="de-DE" sz="1600" dirty="0"/>
              <a:t>1.000 und mehr Mitarbeitenden.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Außerdem entspricht die </a:t>
            </a:r>
            <a:r>
              <a:rPr lang="de-DE" sz="1600" dirty="0" smtClean="0"/>
              <a:t>bAV-Verteilung auch </a:t>
            </a:r>
            <a:r>
              <a:rPr lang="de-DE" sz="1600" dirty="0"/>
              <a:t>nicht dem Bedarf. Eher im Gegenteil</a:t>
            </a:r>
            <a:r>
              <a:rPr lang="de-DE" sz="1600" dirty="0" smtClean="0"/>
              <a:t>: </a:t>
            </a:r>
            <a:r>
              <a:rPr lang="de-DE" sz="1600" dirty="0" err="1" smtClean="0"/>
              <a:t>Arbeitnehmende</a:t>
            </a:r>
            <a:r>
              <a:rPr lang="de-DE" sz="1600" dirty="0" smtClean="0"/>
              <a:t> </a:t>
            </a:r>
            <a:r>
              <a:rPr lang="de-DE" sz="1600" dirty="0"/>
              <a:t>mit </a:t>
            </a:r>
            <a:r>
              <a:rPr lang="de-DE" sz="1600" dirty="0" smtClean="0"/>
              <a:t>unterdurchschnittlichem Ein-kommen </a:t>
            </a:r>
            <a:r>
              <a:rPr lang="de-DE" sz="1600" dirty="0"/>
              <a:t>haben deutlich </a:t>
            </a:r>
            <a:r>
              <a:rPr lang="de-DE" sz="1600" dirty="0" smtClean="0"/>
              <a:t>seltener bAV-Ansprüche </a:t>
            </a:r>
            <a:r>
              <a:rPr lang="de-DE" sz="1600" dirty="0"/>
              <a:t>aufgebaut.</a:t>
            </a:r>
            <a:endParaRPr lang="de-DE" sz="1600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9500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dirty="0"/>
              <a:t>Seit dem Start der </a:t>
            </a:r>
            <a:r>
              <a:rPr lang="de-DE" sz="1800" dirty="0" smtClean="0"/>
              <a:t>jährlichen </a:t>
            </a:r>
            <a:r>
              <a:rPr lang="de-DE" sz="1800" dirty="0" err="1" smtClean="0"/>
              <a:t>Deloitte</a:t>
            </a:r>
            <a:r>
              <a:rPr lang="de-DE" sz="1800" dirty="0" smtClean="0"/>
              <a:t>-bAV-Studie </a:t>
            </a:r>
            <a:r>
              <a:rPr lang="de-DE" sz="1800" dirty="0"/>
              <a:t>im </a:t>
            </a:r>
            <a:r>
              <a:rPr lang="de-DE" sz="1800" b="1" dirty="0"/>
              <a:t>Jahr 2017 </a:t>
            </a:r>
            <a:r>
              <a:rPr lang="de-DE" sz="1800" dirty="0"/>
              <a:t>war </a:t>
            </a:r>
            <a:r>
              <a:rPr lang="de-DE" sz="1800" dirty="0" smtClean="0"/>
              <a:t>nach Angaben </a:t>
            </a:r>
            <a:r>
              <a:rPr lang="de-DE" sz="1800" dirty="0"/>
              <a:t>der Befragten </a:t>
            </a:r>
            <a:endParaRPr lang="de-DE" sz="1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dirty="0" smtClean="0"/>
              <a:t>das </a:t>
            </a:r>
            <a:r>
              <a:rPr lang="de-DE" sz="1800" b="1" dirty="0" smtClean="0"/>
              <a:t>fehlende Angebot </a:t>
            </a:r>
            <a:r>
              <a:rPr lang="de-DE" sz="1800" b="1" dirty="0"/>
              <a:t>der Arbeitgeber zur </a:t>
            </a:r>
            <a:r>
              <a:rPr lang="de-DE" sz="1800" b="1" dirty="0" smtClean="0"/>
              <a:t>Entgeltumwandlung das </a:t>
            </a:r>
            <a:r>
              <a:rPr lang="de-DE" sz="1800" b="1" dirty="0"/>
              <a:t>größte Hemmnis </a:t>
            </a:r>
            <a:r>
              <a:rPr lang="de-DE" sz="1800" dirty="0"/>
              <a:t>für </a:t>
            </a:r>
            <a:r>
              <a:rPr lang="de-DE" sz="1800" dirty="0" smtClean="0"/>
              <a:t>die Teilnahme</a:t>
            </a:r>
            <a:r>
              <a:rPr lang="de-DE" sz="1800" dirty="0"/>
              <a:t>. </a:t>
            </a:r>
            <a:endParaRPr lang="de-DE" sz="1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de-DE" sz="18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dirty="0" smtClean="0"/>
              <a:t>Dies </a:t>
            </a:r>
            <a:r>
              <a:rPr lang="de-DE" sz="1800" dirty="0"/>
              <a:t>galt für kleine wie für </a:t>
            </a:r>
            <a:r>
              <a:rPr lang="de-DE" sz="1800" dirty="0" smtClean="0"/>
              <a:t>große Unternehmen</a:t>
            </a:r>
            <a:r>
              <a:rPr lang="de-DE" sz="1800" dirty="0"/>
              <a:t>, wenn auch bei Letzteren </a:t>
            </a:r>
            <a:r>
              <a:rPr lang="de-DE" sz="1800" dirty="0" smtClean="0"/>
              <a:t>in einem </a:t>
            </a:r>
            <a:r>
              <a:rPr lang="de-DE" sz="1800" dirty="0"/>
              <a:t>geringeren Ausmaß. </a:t>
            </a:r>
            <a:endParaRPr lang="de-DE" sz="1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de-DE" sz="18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dirty="0" smtClean="0"/>
              <a:t>Doch </a:t>
            </a:r>
            <a:r>
              <a:rPr lang="de-DE" sz="1800" b="1" dirty="0" smtClean="0"/>
              <a:t>bereits 2024 </a:t>
            </a:r>
            <a:r>
              <a:rPr lang="de-DE" sz="1800" dirty="0"/>
              <a:t>haben deutlich mehr Befragte </a:t>
            </a:r>
            <a:r>
              <a:rPr lang="de-DE" sz="1800" dirty="0" smtClean="0"/>
              <a:t>als in </a:t>
            </a:r>
            <a:r>
              <a:rPr lang="de-DE" sz="1800" dirty="0"/>
              <a:t>den vergangenen Jahren </a:t>
            </a:r>
            <a:r>
              <a:rPr lang="de-DE" sz="1800" dirty="0" smtClean="0"/>
              <a:t>angegeben,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b="1" dirty="0" smtClean="0"/>
              <a:t>kein </a:t>
            </a:r>
            <a:r>
              <a:rPr lang="de-DE" sz="1800" b="1" dirty="0"/>
              <a:t>Geld für Entgeltumwandlung übrig </a:t>
            </a:r>
            <a:r>
              <a:rPr lang="de-DE" sz="1800" dirty="0" smtClean="0"/>
              <a:t>zu haben</a:t>
            </a:r>
            <a:r>
              <a:rPr lang="de-DE" sz="1800" dirty="0"/>
              <a:t>. </a:t>
            </a:r>
            <a:endParaRPr lang="de-DE" sz="1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de-DE" sz="18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1800" b="1" i="1" dirty="0" smtClean="0"/>
              <a:t>In </a:t>
            </a:r>
            <a:r>
              <a:rPr lang="de-DE" sz="1800" b="1" i="1" dirty="0"/>
              <a:t>diesem Jahr ist erstmals </a:t>
            </a:r>
            <a:r>
              <a:rPr lang="de-DE" sz="1800" b="1" i="1" dirty="0" smtClean="0"/>
              <a:t>diese Begründung</a:t>
            </a:r>
            <a:r>
              <a:rPr lang="de-DE" sz="1800" b="1" i="1" dirty="0"/>
              <a:t>, kein Geld übrig zu haben, </a:t>
            </a:r>
            <a:r>
              <a:rPr lang="de-DE" sz="1800" b="1" i="1" dirty="0" smtClean="0"/>
              <a:t>die größte </a:t>
            </a:r>
            <a:r>
              <a:rPr lang="de-DE" sz="1800" b="1" i="1" dirty="0"/>
              <a:t>Hürde für die Entgeltumwandlung.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Folgender Trend muss nachdenklich stimmen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461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65083" y="1695766"/>
            <a:ext cx="11343218" cy="479659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de-DE" sz="1800" dirty="0"/>
              <a:t>Arbeitgeber können diese </a:t>
            </a:r>
            <a:r>
              <a:rPr lang="de-DE" sz="1800" dirty="0" smtClean="0"/>
              <a:t>Erkenntnisse nutzen</a:t>
            </a:r>
            <a:r>
              <a:rPr lang="de-DE" sz="1800" dirty="0"/>
              <a:t>, um ihre Position in Sachen bAV </a:t>
            </a:r>
            <a:r>
              <a:rPr lang="de-DE" sz="1800" dirty="0" smtClean="0"/>
              <a:t>zu stärken </a:t>
            </a:r>
            <a:r>
              <a:rPr lang="de-DE" sz="1800" dirty="0"/>
              <a:t>sowie ihre Mitarbeitenden </a:t>
            </a:r>
            <a:r>
              <a:rPr lang="de-DE" sz="1800" dirty="0" smtClean="0"/>
              <a:t>beim Aufbau </a:t>
            </a:r>
            <a:r>
              <a:rPr lang="de-DE" sz="1800" dirty="0"/>
              <a:t>der eigenen Vorsorge zu </a:t>
            </a:r>
            <a:r>
              <a:rPr lang="de-DE" sz="1800" dirty="0" smtClean="0"/>
              <a:t>unterstützen und </a:t>
            </a:r>
            <a:r>
              <a:rPr lang="de-DE" sz="1800" dirty="0"/>
              <a:t>zusätzlich zu motivieren. </a:t>
            </a:r>
            <a:endParaRPr lang="de-DE" sz="1800" dirty="0" smtClean="0"/>
          </a:p>
          <a:p>
            <a:pPr algn="just">
              <a:lnSpc>
                <a:spcPct val="150000"/>
              </a:lnSpc>
            </a:pPr>
            <a:r>
              <a:rPr lang="de-DE" sz="1800" dirty="0" smtClean="0"/>
              <a:t>Ein </a:t>
            </a:r>
            <a:r>
              <a:rPr lang="de-DE" sz="1800" b="1" i="1" dirty="0" smtClean="0"/>
              <a:t>substanzieller Zuschuss </a:t>
            </a:r>
            <a:r>
              <a:rPr lang="de-DE" sz="1800" b="1" i="1" dirty="0"/>
              <a:t>des Arbeitgebers </a:t>
            </a:r>
            <a:r>
              <a:rPr lang="de-DE" sz="1800" dirty="0" smtClean="0"/>
              <a:t>für den </a:t>
            </a:r>
            <a:r>
              <a:rPr lang="de-DE" sz="1800" dirty="0"/>
              <a:t>Aufbau einer Altersversorgung ist </a:t>
            </a:r>
            <a:r>
              <a:rPr lang="de-DE" sz="1800" dirty="0" smtClean="0"/>
              <a:t>nach den </a:t>
            </a:r>
            <a:r>
              <a:rPr lang="de-DE" sz="1800" dirty="0"/>
              <a:t>Ergebnissen unserer </a:t>
            </a:r>
            <a:r>
              <a:rPr lang="de-DE" sz="1800" dirty="0" smtClean="0"/>
              <a:t>Befragungen </a:t>
            </a:r>
            <a:r>
              <a:rPr lang="de-DE" sz="1800" b="1" i="1" dirty="0" smtClean="0"/>
              <a:t>seit </a:t>
            </a:r>
            <a:r>
              <a:rPr lang="de-DE" sz="1800" b="1" i="1" dirty="0"/>
              <a:t>Jahren der wirkungsmächtigste Hebel</a:t>
            </a:r>
            <a:r>
              <a:rPr lang="de-DE" sz="1800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1800" dirty="0" smtClean="0"/>
              <a:t>Daneben </a:t>
            </a:r>
            <a:r>
              <a:rPr lang="de-DE" sz="1800" dirty="0"/>
              <a:t>gibt es bei der </a:t>
            </a:r>
            <a:r>
              <a:rPr lang="de-DE" sz="1800" b="1" i="1" dirty="0"/>
              <a:t>Information </a:t>
            </a:r>
            <a:r>
              <a:rPr lang="de-DE" sz="1800" b="1" i="1" dirty="0" smtClean="0"/>
              <a:t>und Kommunikation </a:t>
            </a:r>
            <a:r>
              <a:rPr lang="de-DE" sz="1800" b="1" i="1" dirty="0"/>
              <a:t>von bAV-Angeboten </a:t>
            </a:r>
            <a:r>
              <a:rPr lang="de-DE" sz="1800" b="1" i="1" dirty="0" smtClean="0"/>
              <a:t>unverändert großes </a:t>
            </a:r>
            <a:r>
              <a:rPr lang="de-DE" sz="1800" b="1" i="1" dirty="0"/>
              <a:t>Verbesserungspotenzial.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kein Geld übrig zu haben, die größte Hürde für die Entgeltumwandlung.</a:t>
            </a:r>
          </a:p>
        </p:txBody>
      </p:sp>
    </p:spTree>
    <p:extLst>
      <p:ext uri="{BB962C8B-B14F-4D97-AF65-F5344CB8AC3E}">
        <p14:creationId xmlns:p14="http://schemas.microsoft.com/office/powerpoint/2010/main" val="10723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1263</Words>
  <Application>Microsoft Office PowerPoint</Application>
  <PresentationFormat>Breitbild</PresentationFormat>
  <Paragraphs>189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29</vt:i4>
      </vt:variant>
    </vt:vector>
  </HeadingPairs>
  <TitlesOfParts>
    <vt:vector size="37" baseType="lpstr">
      <vt:lpstr>AllianzNeo-Light</vt:lpstr>
      <vt:lpstr>Arial</vt:lpstr>
      <vt:lpstr>Calibri</vt:lpstr>
      <vt:lpstr>Calibri Light</vt:lpstr>
      <vt:lpstr>Symbol</vt:lpstr>
      <vt:lpstr>Wingdings</vt:lpstr>
      <vt:lpstr>Design_afm</vt:lpstr>
      <vt:lpstr>Office Theme</vt:lpstr>
      <vt:lpstr>PowerPoint-Präsentation</vt:lpstr>
      <vt:lpstr>Schöner kann es gar nicht sein………</vt:lpstr>
      <vt:lpstr>Und wie ist es nun?</vt:lpstr>
      <vt:lpstr>Die lösung ist alternativlos……</vt:lpstr>
      <vt:lpstr>PowerPoint-Präsentation</vt:lpstr>
      <vt:lpstr>Und warum passiert dann nix?</vt:lpstr>
      <vt:lpstr>Fazit: Weitere ernsthafte Anstrengungen notwendig</vt:lpstr>
      <vt:lpstr>Folgender Trend muss nachdenklich stimmen</vt:lpstr>
      <vt:lpstr>kein Geld übrig zu haben, die größte Hürde für die Entgeltumwandlung.</vt:lpstr>
      <vt:lpstr>Auswirkungen BRSG (2019)…..nicht sonderlich groß</vt:lpstr>
      <vt:lpstr>Zahlen Sie eigene Beiträge von Ihrem Bruttoeinkommen in eine betriebliche Altersversorgung ein?  Anteil der Befragten, die mit „Ja“ antworteten</vt:lpstr>
      <vt:lpstr>Der erste Schritt zur eigenen Altersvorsorge ist das Verständnis für ihre Notwendigkeit</vt:lpstr>
      <vt:lpstr>Abb. 5 – Welche zusätzlichen Sparmaßnahmen haben Sie getroffen? (Mehrfachnennungen möglich</vt:lpstr>
      <vt:lpstr>Erhalten Sie eine von Ihrem Arbeitgeber finanzierte bAV (Ihr Arbeitgeber sagt Ihnen eine Betriebsrente zu oder  finanziert Sparbeiträge für Sie)? </vt:lpstr>
      <vt:lpstr>Würden Sie bei einem etwaigen Jobwechsel auf eine vom Arbeitgeber finanzierte bAV achten?</vt:lpstr>
      <vt:lpstr>Welches Argument hat Sie letztendlich am meisten überzeugt?</vt:lpstr>
      <vt:lpstr>Was hat Sie bislang daran gehindert, an der Entgeltumwandlung teilzunehmen?  (Mehrfachnennungen möglich)</vt:lpstr>
      <vt:lpstr>FAZIT:</vt:lpstr>
      <vt:lpstr>PowerPoint-Präsentation</vt:lpstr>
      <vt:lpstr>Zwischenfazit:  was wird gebraucht für eine hohe teilnahme bzw. Akzeptanz?</vt:lpstr>
      <vt:lpstr>PowerPoint-Präsentation</vt:lpstr>
      <vt:lpstr>PowerPoint-Präsentation</vt:lpstr>
      <vt:lpstr>Kommunikationsinstrumente</vt:lpstr>
      <vt:lpstr>PowerPoint-Präsentation</vt:lpstr>
      <vt:lpstr>Wie funktioniert das Microplane-Zuschussmodell ?   -Beispiel: 30-Jährige(r) mit 3.000€ Monatsgehalt- </vt:lpstr>
      <vt:lpstr>PowerPoint-Präsentation</vt:lpstr>
      <vt:lpstr>Aus aktuellem anlass: </vt:lpstr>
      <vt:lpstr>Zusatzbeitrag Krankenkasse</vt:lpstr>
      <vt:lpstr>Deloitte s.22 v 36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Arps, Thomas</dc:creator>
  <cp:lastModifiedBy>Arps, Thomas</cp:lastModifiedBy>
  <cp:revision>58</cp:revision>
  <cp:lastPrinted>2019-08-21T13:01:55Z</cp:lastPrinted>
  <dcterms:created xsi:type="dcterms:W3CDTF">2025-11-19T11:09:07Z</dcterms:created>
  <dcterms:modified xsi:type="dcterms:W3CDTF">2025-11-21T08:20:51Z</dcterms:modified>
</cp:coreProperties>
</file>