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3" r:id="rId1"/>
  </p:sldMasterIdLst>
  <p:notesMasterIdLst>
    <p:notesMasterId r:id="rId15"/>
  </p:notesMasterIdLst>
  <p:handoutMasterIdLst>
    <p:handoutMasterId r:id="rId16"/>
  </p:handoutMasterIdLst>
  <p:sldIdLst>
    <p:sldId id="257" r:id="rId2"/>
    <p:sldId id="534" r:id="rId3"/>
    <p:sldId id="536" r:id="rId4"/>
    <p:sldId id="307" r:id="rId5"/>
    <p:sldId id="310" r:id="rId6"/>
    <p:sldId id="311" r:id="rId7"/>
    <p:sldId id="537" r:id="rId8"/>
    <p:sldId id="338" r:id="rId9"/>
    <p:sldId id="341" r:id="rId10"/>
    <p:sldId id="339" r:id="rId11"/>
    <p:sldId id="340" r:id="rId12"/>
    <p:sldId id="342" r:id="rId13"/>
    <p:sldId id="535" r:id="rId14"/>
  </p:sldIdLst>
  <p:sldSz cx="12192000" cy="6858000"/>
  <p:notesSz cx="6794500" cy="100076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15" userDrawn="1">
          <p15:clr>
            <a:srgbClr val="F26B43"/>
          </p15:clr>
        </p15:guide>
        <p15:guide id="38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2D4B"/>
    <a:srgbClr val="137C9B"/>
    <a:srgbClr val="EDEDED"/>
    <a:srgbClr val="D0CECE"/>
    <a:srgbClr val="D6D6D6"/>
    <a:srgbClr val="C60000"/>
    <a:srgbClr val="AAA295"/>
    <a:srgbClr val="5C87AA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8" autoAdjust="0"/>
    <p:restoredTop sz="94870" autoAdjust="0"/>
  </p:normalViewPr>
  <p:slideViewPr>
    <p:cSldViewPr snapToGrid="0" showGuides="1">
      <p:cViewPr varScale="1">
        <p:scale>
          <a:sx n="118" d="100"/>
          <a:sy n="118" d="100"/>
        </p:scale>
        <p:origin x="114" y="408"/>
      </p:cViewPr>
      <p:guideLst>
        <p:guide orient="horz" pos="4315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08.10.2025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08.10.2025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95288" y="1250950"/>
            <a:ext cx="6003925" cy="3378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816157"/>
            <a:ext cx="5435600" cy="394049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96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530280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609112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24004097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1680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4" pos="3863" userDrawn="1">
          <p15:clr>
            <a:srgbClr val="FBAE40"/>
          </p15:clr>
        </p15:guide>
        <p15:guide id="5" orient="horz" pos="1298" userDrawn="1">
          <p15:clr>
            <a:srgbClr val="FBAE40"/>
          </p15:clr>
        </p15:guide>
        <p15:guide id="6" orient="horz" pos="157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27532245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pos="3749" userDrawn="1">
          <p15:clr>
            <a:srgbClr val="FBAE40"/>
          </p15:clr>
        </p15:guide>
        <p15:guide id="1" orient="horz" pos="709">
          <p15:clr>
            <a:srgbClr val="FBAE40"/>
          </p15:clr>
        </p15:guide>
        <p15:guide id="3" pos="3863" userDrawn="1">
          <p15:clr>
            <a:srgbClr val="FBAE40"/>
          </p15:clr>
        </p15:guide>
        <p15:guide id="4" orient="horz" pos="1298" userDrawn="1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69826491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1386536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7707171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41864360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7431846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177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632286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816199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4938702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7265804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7600270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8971145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95801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14797213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3493796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2885231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91973831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2268558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96317985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4969156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083399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4006242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35507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49751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71185646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38941956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638616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75296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110696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9594746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745357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573997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605652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DE" sz="2400" b="0" dirty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29047993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5056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b="0" dirty="0">
                <a:solidFill>
                  <a:srgbClr val="137C9B"/>
                </a:solidFill>
              </a:rPr>
              <a:t>Wir freuen uns darauf, Sie zu unterstützen! </a:t>
            </a: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Am Musterplatz 123 | 54321 Musterstadt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mustermann@afm-gruppe.de | www.afm-gruppe.de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Geschäftsstelle Musterstadt | Manfred Mustermann</a:t>
            </a:r>
          </a:p>
          <a:p>
            <a:pPr algn="ctr">
              <a:defRPr/>
            </a:pP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257004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7835909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 userDrawn="1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120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90844845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8869264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2377455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4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8" r:id="rId2"/>
    <p:sldLayoutId id="2147483767" r:id="rId3"/>
    <p:sldLayoutId id="2147483705" r:id="rId4"/>
    <p:sldLayoutId id="2147483778" r:id="rId5"/>
    <p:sldLayoutId id="2147483765" r:id="rId6"/>
    <p:sldLayoutId id="2147483766" r:id="rId7"/>
    <p:sldLayoutId id="2147483785" r:id="rId8"/>
    <p:sldLayoutId id="2147483786" r:id="rId9"/>
    <p:sldLayoutId id="2147483691" r:id="rId10"/>
    <p:sldLayoutId id="2147483813" r:id="rId11"/>
    <p:sldLayoutId id="2147483787" r:id="rId12"/>
    <p:sldLayoutId id="2147483788" r:id="rId13"/>
    <p:sldLayoutId id="2147483702" r:id="rId14"/>
    <p:sldLayoutId id="2147483811" r:id="rId15"/>
    <p:sldLayoutId id="2147483812" r:id="rId16"/>
    <p:sldLayoutId id="2147483700" r:id="rId17"/>
    <p:sldLayoutId id="2147483784" r:id="rId18"/>
    <p:sldLayoutId id="2147483815" r:id="rId19"/>
    <p:sldLayoutId id="2147483692" r:id="rId20"/>
    <p:sldLayoutId id="2147483695" r:id="rId21"/>
    <p:sldLayoutId id="2147483697" r:id="rId22"/>
    <p:sldLayoutId id="2147483791" r:id="rId23"/>
    <p:sldLayoutId id="2147483792" r:id="rId24"/>
    <p:sldLayoutId id="2147483793" r:id="rId25"/>
    <p:sldLayoutId id="2147483794" r:id="rId26"/>
    <p:sldLayoutId id="2147483795" r:id="rId27"/>
    <p:sldLayoutId id="2147483796" r:id="rId28"/>
    <p:sldLayoutId id="2147483797" r:id="rId29"/>
    <p:sldLayoutId id="2147483798" r:id="rId30"/>
    <p:sldLayoutId id="2147483799" r:id="rId31"/>
    <p:sldLayoutId id="2147483800" r:id="rId32"/>
    <p:sldLayoutId id="2147483814" r:id="rId33"/>
    <p:sldLayoutId id="2147483801" r:id="rId34"/>
    <p:sldLayoutId id="2147483802" r:id="rId35"/>
    <p:sldLayoutId id="2147483803" r:id="rId36"/>
    <p:sldLayoutId id="2147483804" r:id="rId37"/>
    <p:sldLayoutId id="2147483805" r:id="rId38"/>
    <p:sldLayoutId id="2147483806" r:id="rId39"/>
    <p:sldLayoutId id="2147483807" r:id="rId40"/>
    <p:sldLayoutId id="2147483816" r:id="rId41"/>
    <p:sldLayoutId id="2147483808" r:id="rId42"/>
    <p:sldLayoutId id="2147483809" r:id="rId43"/>
    <p:sldLayoutId id="2147483810" r:id="rId44"/>
    <p:sldLayoutId id="2147483790" r:id="rId45"/>
    <p:sldLayoutId id="2147483783" r:id="rId46"/>
    <p:sldLayoutId id="2147483818" r:id="rId4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Herzlich Willkommen!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E9CBA96D-8468-444D-8701-24D2EA3E9F8C}"/>
              </a:ext>
            </a:extLst>
          </p:cNvPr>
          <p:cNvSpPr txBox="1"/>
          <p:nvPr/>
        </p:nvSpPr>
        <p:spPr>
          <a:xfrm>
            <a:off x="364221" y="1794294"/>
            <a:ext cx="103411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800" dirty="0">
                <a:solidFill>
                  <a:srgbClr val="1D2D4B"/>
                </a:solidFill>
              </a:rPr>
              <a:t>bKV – </a:t>
            </a:r>
          </a:p>
          <a:p>
            <a:r>
              <a:rPr lang="de-DE" sz="4800" dirty="0">
                <a:solidFill>
                  <a:srgbClr val="1D2D4B"/>
                </a:solidFill>
              </a:rPr>
              <a:t>Inspiration &amp; Tipps von Profis</a:t>
            </a:r>
          </a:p>
        </p:txBody>
      </p:sp>
    </p:spTree>
    <p:extLst>
      <p:ext uri="{BB962C8B-B14F-4D97-AF65-F5344CB8AC3E}">
        <p14:creationId xmlns:p14="http://schemas.microsoft.com/office/powerpoint/2010/main" val="3808736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593115ED-DD7E-4749-A0B3-2B55270193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10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91CC1215-76AA-47C6-B63E-761092F1E6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985" y="2359324"/>
            <a:ext cx="10880595" cy="3288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9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977C3206-AE6B-4315-8BB6-3AF55EB88A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11</a:t>
            </a:fld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FEF25CB-796E-47B4-8620-631C3D65EB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5646" y="1875436"/>
            <a:ext cx="8159456" cy="3723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271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CE1FAED-06C0-47CC-A80A-314814FFC2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12</a:t>
            </a:fld>
            <a:endParaRPr lang="de-DE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BC771496-55FF-4164-B70B-F0917D202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ON Top: Die Budgetleistungen </a:t>
            </a:r>
            <a:r>
              <a:rPr lang="de-DE" dirty="0">
                <a:sym typeface="Wingdings" panose="05000000000000000000" pitchFamily="2" charset="2"/>
              </a:rPr>
              <a:t></a:t>
            </a: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846E8BC-8B45-4B81-99DD-22C6EFD1CB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3411" y="1695766"/>
            <a:ext cx="6654697" cy="449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019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C47B830-59AC-409F-BD4A-23989499FC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13</a:t>
            </a:fld>
            <a:endParaRPr lang="de-DE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3A216D6A-8867-44BF-81DD-D04172497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Fragen an Profis</a:t>
            </a:r>
          </a:p>
        </p:txBody>
      </p:sp>
      <p:pic>
        <p:nvPicPr>
          <p:cNvPr id="1027" name="Picture 3">
            <a:extLst>
              <a:ext uri="{FF2B5EF4-FFF2-40B4-BE49-F238E27FC236}">
                <a16:creationId xmlns:a16="http://schemas.microsoft.com/office/drawing/2014/main" id="{AF95B1A9-C3A0-4000-9C88-13DD43E36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306" y="1753109"/>
            <a:ext cx="3747727" cy="4996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0C63473E-2EA7-4A9D-9A48-D379C76687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7219" y="3219450"/>
            <a:ext cx="5019675" cy="13335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7EB8A203-4835-4ED1-89D7-16C927C7FE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4782" y="4876290"/>
            <a:ext cx="5667375" cy="115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175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B630CFAC-E6BC-4BAB-8AD7-B683E3669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30" b="17030"/>
          <a:stretch/>
        </p:blipFill>
        <p:spPr>
          <a:xfrm>
            <a:off x="0" y="1498349"/>
            <a:ext cx="12192000" cy="5359651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86FC9D0E-DCA3-4C17-9DE2-B08A98D81F6B}"/>
              </a:ext>
            </a:extLst>
          </p:cNvPr>
          <p:cNvSpPr/>
          <p:nvPr/>
        </p:nvSpPr>
        <p:spPr>
          <a:xfrm>
            <a:off x="479425" y="3204840"/>
            <a:ext cx="9578976" cy="2845708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</a:pPr>
            <a:r>
              <a:rPr lang="de-DE" sz="1800" b="1" dirty="0">
                <a:solidFill>
                  <a:srgbClr val="1D2D4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Heute geht es um eine Zusatzleistung…</a:t>
            </a:r>
            <a:br>
              <a:rPr lang="de-DE" sz="1800" b="1" dirty="0">
                <a:solidFill>
                  <a:srgbClr val="1D2D4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sz="1800" b="1" dirty="0">
              <a:solidFill>
                <a:srgbClr val="1D2D4B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de-DE" sz="1800" dirty="0">
                <a:solidFill>
                  <a:srgbClr val="1D2D4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die garantiert jeder Mitarbeiter nutzen kann</a:t>
            </a: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de-DE" sz="1800" dirty="0">
                <a:solidFill>
                  <a:srgbClr val="1D2D4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die ein prima Preis-Leistungsverhältnis bietet und </a:t>
            </a:r>
            <a:r>
              <a:rPr lang="de-DE" sz="1800" dirty="0" err="1">
                <a:solidFill>
                  <a:srgbClr val="1D2D4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i.d.R</a:t>
            </a:r>
            <a:r>
              <a:rPr lang="de-DE" sz="1800" dirty="0">
                <a:solidFill>
                  <a:srgbClr val="1D2D4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unter 1% der Lohnsumme kostet</a:t>
            </a: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de-DE" sz="1800" dirty="0">
                <a:solidFill>
                  <a:srgbClr val="1D2D4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die einfach &amp; verständlich ist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de-DE" sz="1800" dirty="0">
                <a:solidFill>
                  <a:srgbClr val="1D2D4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die bisher nur 9% aller Unternehmen anbieten</a:t>
            </a:r>
          </a:p>
        </p:txBody>
      </p:sp>
    </p:spTree>
    <p:extLst>
      <p:ext uri="{BB962C8B-B14F-4D97-AF65-F5344CB8AC3E}">
        <p14:creationId xmlns:p14="http://schemas.microsoft.com/office/powerpoint/2010/main" val="3007926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9A3CCC2A-B233-4D0C-A4D4-1CB38E8AAE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</a:t>
            </a:fld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364D38E-B206-4B50-BE6F-4EC9F02272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767" y="1783263"/>
            <a:ext cx="10678426" cy="4317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944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</a:t>
            </a:fld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5023" y="1462872"/>
            <a:ext cx="3271098" cy="3506945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B0863FFE-7F51-444D-8516-433A24965F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173" y="4190260"/>
            <a:ext cx="3342778" cy="2464877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876B7714-F941-4127-BF5B-E40205FFEC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108" y="2348160"/>
            <a:ext cx="3560438" cy="106946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8CB76E1E-C398-4548-8743-E1EEE9C7F2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1530" y="2620762"/>
            <a:ext cx="4330362" cy="524257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10D6E2A8-F6B2-4C3E-99EB-E097153C30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71567" y="5408474"/>
            <a:ext cx="7019925" cy="59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843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5</a:t>
            </a:fld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782" y="1820243"/>
            <a:ext cx="11570563" cy="4450860"/>
          </a:xfrm>
          <a:prstGeom prst="rect">
            <a:avLst/>
          </a:prstGeom>
        </p:spPr>
      </p:pic>
      <p:sp>
        <p:nvSpPr>
          <p:cNvPr id="6" name="Titel 3"/>
          <p:cNvSpPr>
            <a:spLocks noGrp="1"/>
          </p:cNvSpPr>
          <p:nvPr>
            <p:ph type="title"/>
          </p:nvPr>
        </p:nvSpPr>
        <p:spPr>
          <a:xfrm>
            <a:off x="372962" y="454153"/>
            <a:ext cx="10314206" cy="1325563"/>
          </a:xfrm>
        </p:spPr>
        <p:txBody>
          <a:bodyPr>
            <a:normAutofit/>
          </a:bodyPr>
          <a:lstStyle/>
          <a:p>
            <a:r>
              <a:rPr lang="de-DE" sz="3000" dirty="0"/>
              <a:t>Finanzieller Aufwand und Gegenwert  </a:t>
            </a:r>
            <a:br>
              <a:rPr lang="de-DE" sz="3000" dirty="0"/>
            </a:br>
            <a:endParaRPr lang="de-DE" sz="3000" dirty="0"/>
          </a:p>
        </p:txBody>
      </p:sp>
    </p:spTree>
    <p:extLst>
      <p:ext uri="{BB962C8B-B14F-4D97-AF65-F5344CB8AC3E}">
        <p14:creationId xmlns:p14="http://schemas.microsoft.com/office/powerpoint/2010/main" val="2276068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0415A4F-870C-4DA5-9636-B90CAEF9AE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6</a:t>
            </a:fld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F1FFE41-DEF8-40FD-808E-238AB750619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FC7351A5-EC3F-4C26-A7D6-EDFE5267E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9C85F86-BA1A-4A24-A71D-0A4ECAEDF3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2090"/>
            <a:ext cx="12192000" cy="577381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417E77D-F31C-45CD-9696-7F89972EED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9838" y="1213160"/>
            <a:ext cx="4362450" cy="339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903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898FFEED-F44B-4550-AC06-92D011C815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7</a:t>
            </a:fld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078EBDC-8CD9-4180-B9C3-2131D97397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932" y="1635382"/>
            <a:ext cx="10673663" cy="531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70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8E40491-D6B1-4465-B4CB-725F412488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8</a:t>
            </a:fld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BD4CEF5-B453-4ECC-BB02-E8E01E4938B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0925CDA-C06A-4332-934C-FCDE6A06BF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199" y="991410"/>
            <a:ext cx="9740740" cy="548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3579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593115ED-DD7E-4749-A0B3-2B55270193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9</a:t>
            </a:fld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E9318AD-3F9C-44BD-92C9-BB710AE921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596" y="1645668"/>
            <a:ext cx="10450543" cy="4311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560187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79</Words>
  <Application>Microsoft Office PowerPoint</Application>
  <PresentationFormat>Breitbild</PresentationFormat>
  <Paragraphs>22</Paragraphs>
  <Slides>13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8" baseType="lpstr">
      <vt:lpstr>Arial</vt:lpstr>
      <vt:lpstr>Calibri</vt:lpstr>
      <vt:lpstr>Symbol</vt:lpstr>
      <vt:lpstr>Wingdings</vt:lpstr>
      <vt:lpstr>Design_afm</vt:lpstr>
      <vt:lpstr>Herzlich Willkommen!</vt:lpstr>
      <vt:lpstr>PowerPoint-Präsentation</vt:lpstr>
      <vt:lpstr>PowerPoint-Präsentation</vt:lpstr>
      <vt:lpstr>PowerPoint-Präsentation</vt:lpstr>
      <vt:lpstr>Finanzieller Aufwand und Gegenwert  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ON Top: Die Budgetleistungen </vt:lpstr>
      <vt:lpstr>Fragen an Profis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Harden, Britta</dc:creator>
  <cp:lastModifiedBy>Gregorowitsch, Sventje</cp:lastModifiedBy>
  <cp:revision>17</cp:revision>
  <cp:lastPrinted>2019-08-21T13:01:55Z</cp:lastPrinted>
  <dcterms:created xsi:type="dcterms:W3CDTF">2025-10-08T07:10:48Z</dcterms:created>
  <dcterms:modified xsi:type="dcterms:W3CDTF">2025-10-08T12:14:04Z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-1066046735</vt:i4>
  </property>
  <property fmtid="{D5CDD505-2E9C-101B-9397-08002B2CF9AE}" pid="3" name="_NewReviewCycle">
    <vt:lpwstr/>
  </property>
  <property fmtid="{D5CDD505-2E9C-101B-9397-08002B2CF9AE}" pid="4" name="_EmailSubject">
    <vt:lpwstr>JET | Präsentation bKV</vt:lpwstr>
  </property>
  <property fmtid="{D5CDD505-2E9C-101B-9397-08002B2CF9AE}" pid="5" name="_AuthorEmail">
    <vt:lpwstr>Harden@afm-gruppe.de</vt:lpwstr>
  </property>
  <property fmtid="{D5CDD505-2E9C-101B-9397-08002B2CF9AE}" pid="6" name="_AuthorEmailDisplayName">
    <vt:lpwstr>Harden, Britta</vt:lpwstr>
  </property>
</Properties>
</file>