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6"/>
  </p:notesMasterIdLst>
  <p:handoutMasterIdLst>
    <p:handoutMasterId r:id="rId37"/>
  </p:handoutMasterIdLst>
  <p:sldIdLst>
    <p:sldId id="367" r:id="rId2"/>
    <p:sldId id="258" r:id="rId3"/>
    <p:sldId id="402" r:id="rId4"/>
    <p:sldId id="512" r:id="rId5"/>
    <p:sldId id="513" r:id="rId6"/>
    <p:sldId id="514" r:id="rId7"/>
    <p:sldId id="529" r:id="rId8"/>
    <p:sldId id="530" r:id="rId9"/>
    <p:sldId id="531" r:id="rId10"/>
    <p:sldId id="532" r:id="rId11"/>
    <p:sldId id="533" r:id="rId12"/>
    <p:sldId id="534" r:id="rId13"/>
    <p:sldId id="535" r:id="rId14"/>
    <p:sldId id="537" r:id="rId15"/>
    <p:sldId id="536" r:id="rId16"/>
    <p:sldId id="538" r:id="rId17"/>
    <p:sldId id="539" r:id="rId18"/>
    <p:sldId id="540" r:id="rId19"/>
    <p:sldId id="515" r:id="rId20"/>
    <p:sldId id="518" r:id="rId21"/>
    <p:sldId id="527" r:id="rId22"/>
    <p:sldId id="410" r:id="rId23"/>
    <p:sldId id="520" r:id="rId24"/>
    <p:sldId id="421" r:id="rId25"/>
    <p:sldId id="523" r:id="rId26"/>
    <p:sldId id="528" r:id="rId27"/>
    <p:sldId id="516" r:id="rId28"/>
    <p:sldId id="524" r:id="rId29"/>
    <p:sldId id="517" r:id="rId30"/>
    <p:sldId id="525" r:id="rId31"/>
    <p:sldId id="314" r:id="rId32"/>
    <p:sldId id="414" r:id="rId33"/>
    <p:sldId id="526" r:id="rId34"/>
    <p:sldId id="305" r:id="rId35"/>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C49C48"/>
    <a:srgbClr val="C60000"/>
    <a:srgbClr val="D0CECE"/>
    <a:srgbClr val="FFFF00"/>
    <a:srgbClr val="137C9B"/>
    <a:srgbClr val="EDEDED"/>
    <a:srgbClr val="D6D6D6"/>
    <a:srgbClr val="AAA295"/>
    <a:srgbClr val="5C87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85" d="100"/>
          <a:sy n="85" d="100"/>
        </p:scale>
        <p:origin x="408" y="53"/>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08.10.2025</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08.10.2025</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38962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59833" y="1874977"/>
            <a:ext cx="11472333" cy="4154984"/>
          </a:xfrm>
          <a:prstGeom prst="rect">
            <a:avLst/>
          </a:prstGeom>
          <a:noFill/>
        </p:spPr>
        <p:txBody>
          <a:bodyPr wrap="square" rtlCol="0">
            <a:spAutoFit/>
          </a:bodyPr>
          <a:lstStyle/>
          <a:p>
            <a:pPr algn="ctr"/>
            <a:r>
              <a:rPr lang="de-DE" altLang="de-DE" sz="4000" kern="0" dirty="0">
                <a:solidFill>
                  <a:srgbClr val="1D2D4B"/>
                </a:solidFill>
              </a:rPr>
              <a:t>Best Practice Sachversicherungen </a:t>
            </a:r>
          </a:p>
          <a:p>
            <a:pPr algn="ctr"/>
            <a:r>
              <a:rPr lang="de-DE" altLang="de-DE" sz="4000" kern="0" dirty="0">
                <a:solidFill>
                  <a:srgbClr val="1D2D4B"/>
                </a:solidFill>
              </a:rPr>
              <a:t>Firmen und Privatversicherungen</a:t>
            </a:r>
          </a:p>
          <a:p>
            <a:pPr algn="ctr"/>
            <a:endParaRPr lang="de-DE" sz="2800" dirty="0">
              <a:solidFill>
                <a:srgbClr val="1D2D4B"/>
              </a:solidFill>
            </a:endParaRPr>
          </a:p>
          <a:p>
            <a:pPr algn="ctr"/>
            <a:r>
              <a:rPr lang="de-DE" sz="2800" dirty="0">
                <a:solidFill>
                  <a:srgbClr val="1D2D4B"/>
                </a:solidFill>
              </a:rPr>
              <a:t>Update Leistungsprisma, Exkurs Bedingungsklauseln mit Praxiswirkung sowie Update und Ausblick afm Rahmenverträge</a:t>
            </a:r>
          </a:p>
          <a:p>
            <a:pPr algn="ctr"/>
            <a:endParaRPr lang="de-DE" sz="2000" dirty="0">
              <a:solidFill>
                <a:srgbClr val="1D2D4B"/>
              </a:solidFill>
            </a:endParaRPr>
          </a:p>
          <a:p>
            <a:pPr algn="ctr"/>
            <a:r>
              <a:rPr lang="de-DE" sz="2000" dirty="0">
                <a:solidFill>
                  <a:srgbClr val="1D2D4B"/>
                </a:solidFill>
              </a:rPr>
              <a:t>Referenten: Ringo Wilken, Marcel Schulte, </a:t>
            </a:r>
            <a:r>
              <a:rPr lang="de-DE" sz="2000">
                <a:solidFill>
                  <a:srgbClr val="1D2D4B"/>
                </a:solidFill>
              </a:rPr>
              <a:t>Ulrich Kiesl</a:t>
            </a:r>
            <a:endParaRPr lang="de-DE" sz="2000" dirty="0">
              <a:solidFill>
                <a:srgbClr val="1D2D4B"/>
              </a:solidFill>
            </a:endParaRPr>
          </a:p>
          <a:p>
            <a:pPr algn="ctr"/>
            <a:endParaRPr lang="de-DE" sz="2000" dirty="0">
              <a:solidFill>
                <a:srgbClr val="1D2D4B"/>
              </a:solidFill>
            </a:endParaRPr>
          </a:p>
          <a:p>
            <a:pPr algn="ctr"/>
            <a:endParaRPr lang="de-DE" sz="2000" dirty="0">
              <a:solidFill>
                <a:srgbClr val="1D2D4B"/>
              </a:solidFill>
            </a:endParaRPr>
          </a:p>
          <a:p>
            <a:r>
              <a:rPr lang="de-DE" sz="2000" dirty="0">
                <a:solidFill>
                  <a:srgbClr val="1D2D4B"/>
                </a:solidFill>
              </a:rPr>
              <a:t>Hamburg, den 08. Oktober 2025	</a:t>
            </a:r>
          </a:p>
        </p:txBody>
      </p:sp>
    </p:spTree>
    <p:extLst>
      <p:ext uri="{BB962C8B-B14F-4D97-AF65-F5344CB8AC3E}">
        <p14:creationId xmlns:p14="http://schemas.microsoft.com/office/powerpoint/2010/main" val="3113962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Wasserverlust im Pool | Chronik</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dirty="0">
                <a:latin typeface="+mn-lt"/>
              </a:rPr>
              <a:t>Meldung an VSH – Außenpool nicht versichert … Beratungsfehler aus Beratung in 2005</a:t>
            </a:r>
          </a:p>
          <a:p>
            <a:pPr marL="285750" indent="-285750" algn="just">
              <a:lnSpc>
                <a:spcPct val="100000"/>
              </a:lnSpc>
              <a:buFont typeface="Wingdings" panose="05000000000000000000" pitchFamily="2" charset="2"/>
              <a:buChar char="§"/>
            </a:pPr>
            <a:r>
              <a:rPr lang="de-DE" sz="1600" dirty="0">
                <a:latin typeface="+mn-lt"/>
              </a:rPr>
              <a:t>Ablehnung Versicherungsschutz - Verjährung</a:t>
            </a:r>
          </a:p>
          <a:p>
            <a:pPr marL="285750" indent="-285750" algn="just">
              <a:lnSpc>
                <a:spcPct val="100000"/>
              </a:lnSpc>
              <a:buFont typeface="Wingdings" panose="05000000000000000000" pitchFamily="2" charset="2"/>
              <a:buChar char="§"/>
            </a:pPr>
            <a:r>
              <a:rPr lang="de-DE" sz="1600" dirty="0">
                <a:solidFill>
                  <a:srgbClr val="1D2D4B"/>
                </a:solidFill>
                <a:latin typeface="+mn-lt"/>
              </a:rPr>
              <a:t>Gegenargumentation regelmäßiger Service-Check | Einholung Rechtsgutachten</a:t>
            </a:r>
          </a:p>
          <a:p>
            <a:pPr marL="285750" indent="-285750" algn="just">
              <a:lnSpc>
                <a:spcPct val="100000"/>
              </a:lnSpc>
              <a:buFont typeface="Wingdings" panose="05000000000000000000" pitchFamily="2" charset="2"/>
              <a:buChar char="§"/>
            </a:pPr>
            <a:r>
              <a:rPr lang="de-DE" sz="1600" dirty="0">
                <a:latin typeface="+mn-lt"/>
              </a:rPr>
              <a:t>Ablehnung Versicherungsschutz – festhalten an der Auffassung</a:t>
            </a:r>
          </a:p>
          <a:p>
            <a:pPr marL="285750" indent="-285750" algn="just">
              <a:lnSpc>
                <a:spcPct val="100000"/>
              </a:lnSpc>
              <a:buFont typeface="Wingdings" panose="05000000000000000000" pitchFamily="2" charset="2"/>
              <a:buChar char="§"/>
            </a:pPr>
            <a:r>
              <a:rPr lang="de-DE" sz="1600" dirty="0">
                <a:solidFill>
                  <a:srgbClr val="1D2D4B"/>
                </a:solidFill>
                <a:latin typeface="+mn-lt"/>
              </a:rPr>
              <a:t>Diverse Gespräche und neuer Ansatz Tarifumstellung in 2020 als neue umfängliche Beratung mit Risikoaufnahme</a:t>
            </a:r>
          </a:p>
          <a:p>
            <a:pPr marL="285750" indent="-285750" algn="just">
              <a:lnSpc>
                <a:spcPct val="100000"/>
              </a:lnSpc>
              <a:buFont typeface="Wingdings" panose="05000000000000000000" pitchFamily="2" charset="2"/>
              <a:buChar char="§"/>
            </a:pPr>
            <a:r>
              <a:rPr lang="de-DE" sz="1600" dirty="0">
                <a:solidFill>
                  <a:srgbClr val="1D2D4B"/>
                </a:solidFill>
                <a:latin typeface="+mn-lt"/>
              </a:rPr>
              <a:t>Parallel Verhandlungen mit Gebäudeversicherer über Kulanz</a:t>
            </a:r>
            <a:endParaRPr lang="de-DE" sz="1100" dirty="0">
              <a:solidFill>
                <a:srgbClr val="1D2D4B"/>
              </a:solidFill>
            </a:endParaRPr>
          </a:p>
        </p:txBody>
      </p:sp>
    </p:spTree>
    <p:extLst>
      <p:ext uri="{BB962C8B-B14F-4D97-AF65-F5344CB8AC3E}">
        <p14:creationId xmlns:p14="http://schemas.microsoft.com/office/powerpoint/2010/main" val="231177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Wasserverlust im Pool | finale Entscheidungen</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dirty="0">
                <a:latin typeface="+mn-lt"/>
              </a:rPr>
              <a:t>VSH folgt teilweise der Argumentation und übernimmt 9.000 €</a:t>
            </a:r>
          </a:p>
          <a:p>
            <a:pPr marL="285750" indent="-285750" algn="just">
              <a:lnSpc>
                <a:spcPct val="100000"/>
              </a:lnSpc>
              <a:buFont typeface="Wingdings" panose="05000000000000000000" pitchFamily="2" charset="2"/>
              <a:buChar char="§"/>
            </a:pPr>
            <a:r>
              <a:rPr lang="de-DE" sz="1600" dirty="0">
                <a:solidFill>
                  <a:srgbClr val="1D2D4B"/>
                </a:solidFill>
                <a:latin typeface="+mn-lt"/>
              </a:rPr>
              <a:t>Gebäudeversicherer beteiligt sich am Schaden mit 7.000 €</a:t>
            </a:r>
          </a:p>
          <a:p>
            <a:pPr marL="285750" indent="-285750" algn="just">
              <a:lnSpc>
                <a:spcPct val="100000"/>
              </a:lnSpc>
              <a:buFont typeface="Wingdings" panose="05000000000000000000" pitchFamily="2" charset="2"/>
              <a:buChar char="§"/>
            </a:pPr>
            <a:r>
              <a:rPr lang="de-DE" sz="1600" dirty="0">
                <a:latin typeface="+mn-lt"/>
              </a:rPr>
              <a:t>Anteilige Übernahme durch afm aufgrund sehr guter langjähriger Kundenbeziehung auch als Empfehlungsmultiplikator 2.000 €</a:t>
            </a:r>
          </a:p>
          <a:p>
            <a:pPr marL="285750" indent="-285750" algn="just">
              <a:lnSpc>
                <a:spcPct val="100000"/>
              </a:lnSpc>
              <a:buFont typeface="Wingdings" panose="05000000000000000000" pitchFamily="2" charset="2"/>
              <a:buChar char="§"/>
            </a:pPr>
            <a:endParaRPr lang="de-DE" sz="1600" dirty="0">
              <a:solidFill>
                <a:srgbClr val="1D2D4B"/>
              </a:solidFill>
              <a:latin typeface="+mn-lt"/>
            </a:endParaRPr>
          </a:p>
          <a:p>
            <a:pPr marL="285750" indent="-285750" algn="just">
              <a:lnSpc>
                <a:spcPct val="100000"/>
              </a:lnSpc>
              <a:buFont typeface="Wingdings" panose="05000000000000000000" pitchFamily="2" charset="2"/>
              <a:buChar char="§"/>
            </a:pPr>
            <a:r>
              <a:rPr lang="de-DE" sz="1600" dirty="0">
                <a:latin typeface="+mn-lt"/>
              </a:rPr>
              <a:t>Gesamtentschädigung an Kunden </a:t>
            </a:r>
            <a:r>
              <a:rPr lang="de-DE" sz="1600" b="1" dirty="0">
                <a:solidFill>
                  <a:srgbClr val="FF0000"/>
                </a:solidFill>
                <a:latin typeface="+mn-lt"/>
              </a:rPr>
              <a:t>18.000 €</a:t>
            </a:r>
            <a:endParaRPr lang="de-DE" sz="1100" b="1" dirty="0">
              <a:solidFill>
                <a:srgbClr val="FF0000"/>
              </a:solidFill>
            </a:endParaRPr>
          </a:p>
        </p:txBody>
      </p:sp>
    </p:spTree>
    <p:extLst>
      <p:ext uri="{BB962C8B-B14F-4D97-AF65-F5344CB8AC3E}">
        <p14:creationId xmlns:p14="http://schemas.microsoft.com/office/powerpoint/2010/main" val="356477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 im Keller nach Unwetter | Ausgangslage</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dirty="0">
                <a:latin typeface="+mn-lt"/>
              </a:rPr>
              <a:t>Starke Regenfälle</a:t>
            </a:r>
          </a:p>
          <a:p>
            <a:pPr marL="285750" indent="-285750" algn="just">
              <a:lnSpc>
                <a:spcPct val="100000"/>
              </a:lnSpc>
              <a:buFont typeface="Wingdings" panose="05000000000000000000" pitchFamily="2" charset="2"/>
              <a:buChar char="§"/>
            </a:pPr>
            <a:r>
              <a:rPr lang="de-DE" sz="1600" dirty="0">
                <a:latin typeface="+mn-lt"/>
              </a:rPr>
              <a:t>Wasser im Keller durch die Wand das Nachbarn (Doppelhaushälfte)</a:t>
            </a:r>
          </a:p>
          <a:p>
            <a:pPr marL="285750" indent="-285750" algn="just">
              <a:lnSpc>
                <a:spcPct val="100000"/>
              </a:lnSpc>
              <a:buFont typeface="Wingdings" panose="05000000000000000000" pitchFamily="2" charset="2"/>
              <a:buChar char="§"/>
            </a:pPr>
            <a:r>
              <a:rPr lang="de-DE" sz="1600" dirty="0">
                <a:latin typeface="+mn-lt"/>
              </a:rPr>
              <a:t>Wasser lief über ein Gefälle im Garten des Nachbarn in seinen Lichtschacht und seinen Keller</a:t>
            </a:r>
          </a:p>
          <a:p>
            <a:pPr marL="0" lvl="1" algn="just">
              <a:lnSpc>
                <a:spcPct val="100000"/>
              </a:lnSpc>
              <a:spcBef>
                <a:spcPts val="1000"/>
              </a:spcBef>
            </a:pPr>
            <a:endParaRPr lang="de-DE" sz="1100" dirty="0">
              <a:solidFill>
                <a:srgbClr val="1D2D4B"/>
              </a:solidFill>
            </a:endParaRPr>
          </a:p>
        </p:txBody>
      </p:sp>
      <p:sp>
        <p:nvSpPr>
          <p:cNvPr id="17" name="Textfeld 4">
            <a:extLst>
              <a:ext uri="{FF2B5EF4-FFF2-40B4-BE49-F238E27FC236}">
                <a16:creationId xmlns:a16="http://schemas.microsoft.com/office/drawing/2014/main" id="{D55D6BE5-8058-40D5-95F3-A9285A08AD6F}"/>
              </a:ext>
            </a:extLst>
          </p:cNvPr>
          <p:cNvSpPr txBox="1">
            <a:spLocks noChangeArrowheads="1"/>
          </p:cNvSpPr>
          <p:nvPr/>
        </p:nvSpPr>
        <p:spPr bwMode="auto">
          <a:xfrm>
            <a:off x="369357" y="5484722"/>
            <a:ext cx="50154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just" eaLnBrk="1" hangingPunct="1">
              <a:spcBef>
                <a:spcPct val="0"/>
              </a:spcBef>
            </a:pPr>
            <a:r>
              <a:rPr lang="de-DE" altLang="de-DE" sz="2000" dirty="0"/>
              <a:t>Wie würden Sie entscheiden?</a:t>
            </a:r>
          </a:p>
        </p:txBody>
      </p:sp>
    </p:spTree>
    <p:extLst>
      <p:ext uri="{BB962C8B-B14F-4D97-AF65-F5344CB8AC3E}">
        <p14:creationId xmlns:p14="http://schemas.microsoft.com/office/powerpoint/2010/main" val="401280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 im Keller nach Unwetter | Chronik</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dirty="0">
                <a:latin typeface="+mn-lt"/>
              </a:rPr>
              <a:t>Gespräche mit dem Berater zu den Themen</a:t>
            </a:r>
          </a:p>
          <a:p>
            <a:pPr marL="742950" lvl="1" indent="-285750" algn="just">
              <a:lnSpc>
                <a:spcPct val="100000"/>
              </a:lnSpc>
              <a:buFont typeface="Wingdings" panose="05000000000000000000" pitchFamily="2" charset="2"/>
              <a:buChar char="§"/>
            </a:pPr>
            <a:r>
              <a:rPr lang="de-DE" dirty="0">
                <a:solidFill>
                  <a:srgbClr val="1D2D4B"/>
                </a:solidFill>
              </a:rPr>
              <a:t>Wurde der Nachbar auf das Gefälle und die Beseitigung hingewiesen?</a:t>
            </a:r>
          </a:p>
          <a:p>
            <a:pPr marL="742950" lvl="1" indent="-285750" algn="just">
              <a:lnSpc>
                <a:spcPct val="100000"/>
              </a:lnSpc>
              <a:buFont typeface="Wingdings" panose="05000000000000000000" pitchFamily="2" charset="2"/>
              <a:buChar char="§"/>
            </a:pPr>
            <a:r>
              <a:rPr lang="de-DE" dirty="0">
                <a:solidFill>
                  <a:srgbClr val="1D2D4B"/>
                </a:solidFill>
              </a:rPr>
              <a:t>Ablehnungsschreiben der Haftpflichtversicherung?</a:t>
            </a:r>
          </a:p>
          <a:p>
            <a:pPr marL="285750" indent="-285750" algn="just">
              <a:lnSpc>
                <a:spcPct val="100000"/>
              </a:lnSpc>
              <a:buFont typeface="Wingdings" panose="05000000000000000000" pitchFamily="2" charset="2"/>
              <a:buChar char="§"/>
            </a:pPr>
            <a:r>
              <a:rPr lang="de-DE" sz="1600" dirty="0">
                <a:latin typeface="+mn-lt"/>
              </a:rPr>
              <a:t>Ablehnung der Haftpflichtversicherung mit der Begründung höhere Gewalt</a:t>
            </a:r>
          </a:p>
          <a:p>
            <a:pPr marL="285750" indent="-285750" algn="just">
              <a:lnSpc>
                <a:spcPct val="100000"/>
              </a:lnSpc>
              <a:buFont typeface="Wingdings" panose="05000000000000000000" pitchFamily="2" charset="2"/>
              <a:buChar char="§"/>
            </a:pPr>
            <a:r>
              <a:rPr lang="de-DE" sz="1600" dirty="0">
                <a:latin typeface="+mn-lt"/>
              </a:rPr>
              <a:t>Eintritt zweiter Schadenfall</a:t>
            </a:r>
          </a:p>
          <a:p>
            <a:pPr marL="285750" indent="-285750" algn="just">
              <a:lnSpc>
                <a:spcPct val="100000"/>
              </a:lnSpc>
              <a:buFont typeface="Wingdings" panose="05000000000000000000" pitchFamily="2" charset="2"/>
              <a:buChar char="§"/>
            </a:pPr>
            <a:r>
              <a:rPr lang="de-DE" sz="1600" dirty="0">
                <a:solidFill>
                  <a:srgbClr val="1D2D4B"/>
                </a:solidFill>
                <a:latin typeface="+mn-lt"/>
              </a:rPr>
              <a:t>Einholung Rechtsgutachten </a:t>
            </a:r>
          </a:p>
        </p:txBody>
      </p:sp>
    </p:spTree>
    <p:extLst>
      <p:ext uri="{BB962C8B-B14F-4D97-AF65-F5344CB8AC3E}">
        <p14:creationId xmlns:p14="http://schemas.microsoft.com/office/powerpoint/2010/main" val="64208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 im Keller nach Unwetter | Chronik</a:t>
            </a:r>
          </a:p>
          <a:p>
            <a:endParaRPr lang="de-DE" dirty="0"/>
          </a:p>
        </p:txBody>
      </p:sp>
      <p:pic>
        <p:nvPicPr>
          <p:cNvPr id="4" name="Grafik 3">
            <a:extLst>
              <a:ext uri="{FF2B5EF4-FFF2-40B4-BE49-F238E27FC236}">
                <a16:creationId xmlns:a16="http://schemas.microsoft.com/office/drawing/2014/main" id="{51C5AD64-0D0D-4285-9A29-78F87E43E037}"/>
              </a:ext>
            </a:extLst>
          </p:cNvPr>
          <p:cNvPicPr>
            <a:picLocks noChangeAspect="1"/>
          </p:cNvPicPr>
          <p:nvPr/>
        </p:nvPicPr>
        <p:blipFill>
          <a:blip r:embed="rId2"/>
          <a:stretch>
            <a:fillRect/>
          </a:stretch>
        </p:blipFill>
        <p:spPr>
          <a:xfrm>
            <a:off x="1072369" y="2311128"/>
            <a:ext cx="10047261" cy="3900986"/>
          </a:xfrm>
          <a:prstGeom prst="rect">
            <a:avLst/>
          </a:prstGeom>
        </p:spPr>
      </p:pic>
    </p:spTree>
    <p:extLst>
      <p:ext uri="{BB962C8B-B14F-4D97-AF65-F5344CB8AC3E}">
        <p14:creationId xmlns:p14="http://schemas.microsoft.com/office/powerpoint/2010/main" val="4102170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 im Keller nach Unwetter | finale Entscheidung</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dirty="0">
                <a:latin typeface="+mn-lt"/>
              </a:rPr>
              <a:t>Übernahme der Kosten durch den Haftpflichtversicherer</a:t>
            </a:r>
          </a:p>
        </p:txBody>
      </p:sp>
    </p:spTree>
    <p:extLst>
      <p:ext uri="{BB962C8B-B14F-4D97-AF65-F5344CB8AC3E}">
        <p14:creationId xmlns:p14="http://schemas.microsoft.com/office/powerpoint/2010/main" val="89638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Waschmaschinenschlauch | Ausgangslage</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dirty="0">
                <a:latin typeface="+mn-lt"/>
              </a:rPr>
              <a:t>Die Kundin stellt noch schnell eine Waschladung an, hängt den Ablaufschlauch der Waschmaschine in das Waschbecken und verlässt die Wohnung, um einkaufen zu gehen. Währenddessen löst sich der Schlauch, Wasser tritt aus, und es entsteht ein erheblicher Wasserschaden an Möbeln und Fußboden.</a:t>
            </a:r>
          </a:p>
          <a:p>
            <a:pPr marL="285750" indent="-285750" algn="just">
              <a:lnSpc>
                <a:spcPct val="100000"/>
              </a:lnSpc>
              <a:buFont typeface="Wingdings" panose="05000000000000000000" pitchFamily="2" charset="2"/>
              <a:buChar char="§"/>
            </a:pPr>
            <a:r>
              <a:rPr lang="de-DE" sz="1600" dirty="0">
                <a:latin typeface="+mn-lt"/>
              </a:rPr>
              <a:t>Schadenhöhe gesamt ca. 8.700,00 €</a:t>
            </a:r>
            <a:endParaRPr lang="de-DE" sz="1600" dirty="0">
              <a:solidFill>
                <a:srgbClr val="1D2D4B"/>
              </a:solidFill>
              <a:latin typeface="+mn-lt"/>
            </a:endParaRPr>
          </a:p>
        </p:txBody>
      </p:sp>
      <p:sp>
        <p:nvSpPr>
          <p:cNvPr id="6" name="Textfeld 4">
            <a:extLst>
              <a:ext uri="{FF2B5EF4-FFF2-40B4-BE49-F238E27FC236}">
                <a16:creationId xmlns:a16="http://schemas.microsoft.com/office/drawing/2014/main" id="{9A36BCF2-D376-40D9-8E12-69AF05F5C618}"/>
              </a:ext>
            </a:extLst>
          </p:cNvPr>
          <p:cNvSpPr txBox="1">
            <a:spLocks noChangeArrowheads="1"/>
          </p:cNvSpPr>
          <p:nvPr/>
        </p:nvSpPr>
        <p:spPr bwMode="auto">
          <a:xfrm>
            <a:off x="369357" y="5484722"/>
            <a:ext cx="50154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just" eaLnBrk="1" hangingPunct="1">
              <a:spcBef>
                <a:spcPct val="0"/>
              </a:spcBef>
            </a:pPr>
            <a:r>
              <a:rPr lang="de-DE" altLang="de-DE" sz="2000" dirty="0"/>
              <a:t>Wie würden Sie entscheiden?</a:t>
            </a:r>
          </a:p>
        </p:txBody>
      </p:sp>
    </p:spTree>
    <p:extLst>
      <p:ext uri="{BB962C8B-B14F-4D97-AF65-F5344CB8AC3E}">
        <p14:creationId xmlns:p14="http://schemas.microsoft.com/office/powerpoint/2010/main" val="104335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Waschmaschinenschlauch | Bewertung</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600" b="1" dirty="0"/>
              <a:t>Grobe Fahrlässigkeit</a:t>
            </a:r>
            <a:r>
              <a:rPr lang="de-DE" sz="1600" dirty="0"/>
              <a:t> liegt vor, wenn die im Verkehr erforderliche Sorgfalt </a:t>
            </a:r>
            <a:r>
              <a:rPr lang="de-DE" sz="1600" b="1" dirty="0"/>
              <a:t>in besonders schwerem Maße</a:t>
            </a:r>
            <a:r>
              <a:rPr lang="de-DE" sz="1600" dirty="0"/>
              <a:t> verletzt wird und dasjenige unbeachtet bleibt, was jedem hätte einleuchten müssen.</a:t>
            </a:r>
          </a:p>
          <a:p>
            <a:pPr marL="285750" indent="-285750" algn="just">
              <a:lnSpc>
                <a:spcPct val="100000"/>
              </a:lnSpc>
              <a:buFont typeface="Wingdings" panose="05000000000000000000" pitchFamily="2" charset="2"/>
              <a:buChar char="§"/>
            </a:pPr>
            <a:r>
              <a:rPr lang="de-DE" sz="1600" dirty="0"/>
              <a:t>Wer eine Waschmaschine </a:t>
            </a:r>
            <a:r>
              <a:rPr lang="de-DE" sz="1600" b="1" dirty="0"/>
              <a:t>ohne ordnungsgemäße Sicherung des Ablaufschlauchs</a:t>
            </a:r>
            <a:r>
              <a:rPr lang="de-DE" sz="1600" dirty="0"/>
              <a:t> betreibt und die Wohnung </a:t>
            </a:r>
            <a:r>
              <a:rPr lang="de-DE" sz="1600" b="1" dirty="0"/>
              <a:t>verlässt</a:t>
            </a:r>
            <a:r>
              <a:rPr lang="de-DE" sz="1600" dirty="0"/>
              <a:t>, handelt nach ständiger Rechtsprechung grob fahrlässig.</a:t>
            </a:r>
          </a:p>
          <a:p>
            <a:pPr marL="285750" indent="-285750" algn="just">
              <a:lnSpc>
                <a:spcPct val="100000"/>
              </a:lnSpc>
              <a:buFont typeface="Wingdings" panose="05000000000000000000" pitchFamily="2" charset="2"/>
              <a:buChar char="§"/>
            </a:pPr>
            <a:endParaRPr lang="de-DE" sz="1600" dirty="0"/>
          </a:p>
          <a:p>
            <a:pPr marL="285750" indent="-285750" algn="just">
              <a:lnSpc>
                <a:spcPct val="100000"/>
              </a:lnSpc>
              <a:buFont typeface="Wingdings" panose="05000000000000000000" pitchFamily="2" charset="2"/>
              <a:buChar char="§"/>
            </a:pPr>
            <a:endParaRPr lang="de-DE" sz="1600" dirty="0"/>
          </a:p>
          <a:p>
            <a:pPr marL="285750" indent="-285750" algn="just">
              <a:lnSpc>
                <a:spcPct val="100000"/>
              </a:lnSpc>
              <a:buFont typeface="Wingdings" panose="05000000000000000000" pitchFamily="2" charset="2"/>
              <a:buChar char="§"/>
            </a:pPr>
            <a:endParaRPr lang="de-DE" sz="1600" dirty="0">
              <a:solidFill>
                <a:srgbClr val="1D2D4B"/>
              </a:solidFill>
              <a:latin typeface="+mn-lt"/>
            </a:endParaRPr>
          </a:p>
        </p:txBody>
      </p:sp>
      <p:graphicFrame>
        <p:nvGraphicFramePr>
          <p:cNvPr id="9" name="Tabelle 8">
            <a:extLst>
              <a:ext uri="{FF2B5EF4-FFF2-40B4-BE49-F238E27FC236}">
                <a16:creationId xmlns:a16="http://schemas.microsoft.com/office/drawing/2014/main" id="{889C360E-60DA-4C7A-B891-6759F04494E8}"/>
              </a:ext>
            </a:extLst>
          </p:cNvPr>
          <p:cNvGraphicFramePr>
            <a:graphicFrameLocks noGrp="1"/>
          </p:cNvGraphicFramePr>
          <p:nvPr>
            <p:extLst>
              <p:ext uri="{D42A27DB-BD31-4B8C-83A1-F6EECF244321}">
                <p14:modId xmlns:p14="http://schemas.microsoft.com/office/powerpoint/2010/main" val="2924387927"/>
              </p:ext>
            </p:extLst>
          </p:nvPr>
        </p:nvGraphicFramePr>
        <p:xfrm>
          <a:off x="664029" y="3911688"/>
          <a:ext cx="9844314" cy="2095111"/>
        </p:xfrm>
        <a:graphic>
          <a:graphicData uri="http://schemas.openxmlformats.org/drawingml/2006/table">
            <a:tbl>
              <a:tblPr/>
              <a:tblGrid>
                <a:gridCol w="3281438">
                  <a:extLst>
                    <a:ext uri="{9D8B030D-6E8A-4147-A177-3AD203B41FA5}">
                      <a16:colId xmlns:a16="http://schemas.microsoft.com/office/drawing/2014/main" val="230680019"/>
                    </a:ext>
                  </a:extLst>
                </a:gridCol>
                <a:gridCol w="3281438">
                  <a:extLst>
                    <a:ext uri="{9D8B030D-6E8A-4147-A177-3AD203B41FA5}">
                      <a16:colId xmlns:a16="http://schemas.microsoft.com/office/drawing/2014/main" val="3863558026"/>
                    </a:ext>
                  </a:extLst>
                </a:gridCol>
                <a:gridCol w="3281438">
                  <a:extLst>
                    <a:ext uri="{9D8B030D-6E8A-4147-A177-3AD203B41FA5}">
                      <a16:colId xmlns:a16="http://schemas.microsoft.com/office/drawing/2014/main" val="2382887188"/>
                    </a:ext>
                  </a:extLst>
                </a:gridCol>
              </a:tblGrid>
              <a:tr h="298385">
                <a:tc>
                  <a:txBody>
                    <a:bodyPr/>
                    <a:lstStyle/>
                    <a:p>
                      <a:r>
                        <a:rPr lang="de-DE" sz="1400" b="1" dirty="0"/>
                        <a:t>Grad der Fahrlässigkeit</a:t>
                      </a:r>
                    </a:p>
                  </a:txBody>
                  <a:tcPr anchor="ctr">
                    <a:lnL>
                      <a:noFill/>
                    </a:lnL>
                    <a:lnR>
                      <a:noFill/>
                    </a:lnR>
                    <a:lnT>
                      <a:noFill/>
                    </a:lnT>
                    <a:lnB>
                      <a:noFill/>
                    </a:lnB>
                  </a:tcPr>
                </a:tc>
                <a:tc>
                  <a:txBody>
                    <a:bodyPr/>
                    <a:lstStyle/>
                    <a:p>
                      <a:r>
                        <a:rPr lang="de-DE" sz="1400" b="1" dirty="0"/>
                        <a:t>Typisches Verhalten</a:t>
                      </a:r>
                    </a:p>
                  </a:txBody>
                  <a:tcPr anchor="ctr">
                    <a:lnL>
                      <a:noFill/>
                    </a:lnL>
                    <a:lnR>
                      <a:noFill/>
                    </a:lnR>
                    <a:lnT>
                      <a:noFill/>
                    </a:lnT>
                    <a:lnB>
                      <a:noFill/>
                    </a:lnB>
                  </a:tcPr>
                </a:tc>
                <a:tc>
                  <a:txBody>
                    <a:bodyPr/>
                    <a:lstStyle/>
                    <a:p>
                      <a:r>
                        <a:rPr lang="de-DE" sz="1400" b="1" dirty="0"/>
                        <a:t>Kürzung der Entschädigung</a:t>
                      </a:r>
                    </a:p>
                  </a:txBody>
                  <a:tcPr anchor="ctr">
                    <a:lnL>
                      <a:noFill/>
                    </a:lnL>
                    <a:lnR>
                      <a:noFill/>
                    </a:lnR>
                    <a:lnT>
                      <a:noFill/>
                    </a:lnT>
                    <a:lnB>
                      <a:noFill/>
                    </a:lnB>
                  </a:tcPr>
                </a:tc>
                <a:extLst>
                  <a:ext uri="{0D108BD9-81ED-4DB2-BD59-A6C34878D82A}">
                    <a16:rowId xmlns:a16="http://schemas.microsoft.com/office/drawing/2014/main" val="3225853235"/>
                  </a:ext>
                </a:extLst>
              </a:tr>
              <a:tr h="522174">
                <a:tc>
                  <a:txBody>
                    <a:bodyPr/>
                    <a:lstStyle/>
                    <a:p>
                      <a:r>
                        <a:rPr lang="de-DE" sz="1200" dirty="0"/>
                        <a:t>leichte Fahrlässigkeit</a:t>
                      </a:r>
                    </a:p>
                  </a:txBody>
                  <a:tcPr anchor="ctr">
                    <a:lnL>
                      <a:noFill/>
                    </a:lnL>
                    <a:lnR>
                      <a:noFill/>
                    </a:lnR>
                    <a:lnT>
                      <a:noFill/>
                    </a:lnT>
                    <a:lnB>
                      <a:noFill/>
                    </a:lnB>
                  </a:tcPr>
                </a:tc>
                <a:tc>
                  <a:txBody>
                    <a:bodyPr/>
                    <a:lstStyle/>
                    <a:p>
                      <a:r>
                        <a:rPr lang="de-DE" sz="1200"/>
                        <a:t>Wohnung kurz verlassen, Schlauch gesichert</a:t>
                      </a:r>
                    </a:p>
                  </a:txBody>
                  <a:tcPr anchor="ctr">
                    <a:lnL>
                      <a:noFill/>
                    </a:lnL>
                    <a:lnR>
                      <a:noFill/>
                    </a:lnR>
                    <a:lnT>
                      <a:noFill/>
                    </a:lnT>
                    <a:lnB>
                      <a:noFill/>
                    </a:lnB>
                  </a:tcPr>
                </a:tc>
                <a:tc>
                  <a:txBody>
                    <a:bodyPr/>
                    <a:lstStyle/>
                    <a:p>
                      <a:r>
                        <a:rPr lang="de-DE" sz="1200"/>
                        <a:t>0 %</a:t>
                      </a:r>
                    </a:p>
                  </a:txBody>
                  <a:tcPr anchor="ctr">
                    <a:lnL>
                      <a:noFill/>
                    </a:lnL>
                    <a:lnR>
                      <a:noFill/>
                    </a:lnR>
                    <a:lnT>
                      <a:noFill/>
                    </a:lnT>
                    <a:lnB>
                      <a:noFill/>
                    </a:lnB>
                  </a:tcPr>
                </a:tc>
                <a:extLst>
                  <a:ext uri="{0D108BD9-81ED-4DB2-BD59-A6C34878D82A}">
                    <a16:rowId xmlns:a16="http://schemas.microsoft.com/office/drawing/2014/main" val="1913548996"/>
                  </a:ext>
                </a:extLst>
              </a:tr>
              <a:tr h="522174">
                <a:tc>
                  <a:txBody>
                    <a:bodyPr/>
                    <a:lstStyle/>
                    <a:p>
                      <a:r>
                        <a:rPr lang="de-DE" sz="1200"/>
                        <a:t>mittlere Fahrlässigkeit</a:t>
                      </a:r>
                    </a:p>
                  </a:txBody>
                  <a:tcPr anchor="ctr">
                    <a:lnL>
                      <a:noFill/>
                    </a:lnL>
                    <a:lnR>
                      <a:noFill/>
                    </a:lnR>
                    <a:lnT>
                      <a:noFill/>
                    </a:lnT>
                    <a:lnB>
                      <a:noFill/>
                    </a:lnB>
                  </a:tcPr>
                </a:tc>
                <a:tc>
                  <a:txBody>
                    <a:bodyPr/>
                    <a:lstStyle/>
                    <a:p>
                      <a:r>
                        <a:rPr lang="de-DE" sz="1200"/>
                        <a:t>Schlauch nicht gesichert, kurz weggegangen</a:t>
                      </a:r>
                    </a:p>
                  </a:txBody>
                  <a:tcPr anchor="ctr">
                    <a:lnL>
                      <a:noFill/>
                    </a:lnL>
                    <a:lnR>
                      <a:noFill/>
                    </a:lnR>
                    <a:lnT>
                      <a:noFill/>
                    </a:lnT>
                    <a:lnB>
                      <a:noFill/>
                    </a:lnB>
                  </a:tcPr>
                </a:tc>
                <a:tc>
                  <a:txBody>
                    <a:bodyPr/>
                    <a:lstStyle/>
                    <a:p>
                      <a:r>
                        <a:rPr lang="de-DE" sz="1200" dirty="0"/>
                        <a:t>25–50 %</a:t>
                      </a:r>
                    </a:p>
                  </a:txBody>
                  <a:tcPr anchor="ctr">
                    <a:lnL>
                      <a:noFill/>
                    </a:lnL>
                    <a:lnR>
                      <a:noFill/>
                    </a:lnR>
                    <a:lnT>
                      <a:noFill/>
                    </a:lnT>
                    <a:lnB>
                      <a:noFill/>
                    </a:lnB>
                  </a:tcPr>
                </a:tc>
                <a:extLst>
                  <a:ext uri="{0D108BD9-81ED-4DB2-BD59-A6C34878D82A}">
                    <a16:rowId xmlns:a16="http://schemas.microsoft.com/office/drawing/2014/main" val="1062969561"/>
                  </a:ext>
                </a:extLst>
              </a:tr>
              <a:tr h="745963">
                <a:tc>
                  <a:txBody>
                    <a:bodyPr/>
                    <a:lstStyle/>
                    <a:p>
                      <a:r>
                        <a:rPr lang="de-DE" sz="1200" b="0" dirty="0"/>
                        <a:t>grobe Fahrlässigkeit</a:t>
                      </a:r>
                    </a:p>
                  </a:txBody>
                  <a:tcPr anchor="ctr">
                    <a:lnL>
                      <a:noFill/>
                    </a:lnL>
                    <a:lnR>
                      <a:noFill/>
                    </a:lnR>
                    <a:lnT>
                      <a:noFill/>
                    </a:lnT>
                    <a:lnB>
                      <a:noFill/>
                    </a:lnB>
                  </a:tcPr>
                </a:tc>
                <a:tc>
                  <a:txBody>
                    <a:bodyPr/>
                    <a:lstStyle/>
                    <a:p>
                      <a:r>
                        <a:rPr lang="de-DE" sz="1200"/>
                        <a:t>Schlauch lose eingehängt, Wohnung für längere Zeit verlassen</a:t>
                      </a:r>
                    </a:p>
                  </a:txBody>
                  <a:tcPr anchor="ctr">
                    <a:lnL>
                      <a:noFill/>
                    </a:lnL>
                    <a:lnR>
                      <a:noFill/>
                    </a:lnR>
                    <a:lnT>
                      <a:noFill/>
                    </a:lnT>
                    <a:lnB>
                      <a:noFill/>
                    </a:lnB>
                  </a:tcPr>
                </a:tc>
                <a:tc>
                  <a:txBody>
                    <a:bodyPr/>
                    <a:lstStyle/>
                    <a:p>
                      <a:r>
                        <a:rPr lang="de-DE" sz="1200" b="0" dirty="0"/>
                        <a:t>70–100 % Kürzung</a:t>
                      </a:r>
                    </a:p>
                  </a:txBody>
                  <a:tcPr anchor="ctr">
                    <a:lnL>
                      <a:noFill/>
                    </a:lnL>
                    <a:lnR>
                      <a:noFill/>
                    </a:lnR>
                    <a:lnT>
                      <a:noFill/>
                    </a:lnT>
                    <a:lnB>
                      <a:noFill/>
                    </a:lnB>
                  </a:tcPr>
                </a:tc>
                <a:extLst>
                  <a:ext uri="{0D108BD9-81ED-4DB2-BD59-A6C34878D82A}">
                    <a16:rowId xmlns:a16="http://schemas.microsoft.com/office/drawing/2014/main" val="3661593171"/>
                  </a:ext>
                </a:extLst>
              </a:tr>
            </a:tbl>
          </a:graphicData>
        </a:graphic>
      </p:graphicFrame>
    </p:spTree>
    <p:extLst>
      <p:ext uri="{BB962C8B-B14F-4D97-AF65-F5344CB8AC3E}">
        <p14:creationId xmlns:p14="http://schemas.microsoft.com/office/powerpoint/2010/main" val="902510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Waschmaschinenschlauch | Ergebnis</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marL="285750" indent="-285750" algn="just">
              <a:lnSpc>
                <a:spcPct val="100000"/>
              </a:lnSpc>
              <a:buFont typeface="Wingdings" panose="05000000000000000000" pitchFamily="2" charset="2"/>
              <a:buChar char="§"/>
            </a:pPr>
            <a:r>
              <a:rPr lang="de-DE" sz="1400" dirty="0"/>
              <a:t>Quotelung regelmäßig zwischen 80 % und 100 %</a:t>
            </a:r>
          </a:p>
          <a:p>
            <a:pPr marL="285750" indent="-285750" algn="just">
              <a:lnSpc>
                <a:spcPct val="100000"/>
              </a:lnSpc>
              <a:buFont typeface="Wingdings" panose="05000000000000000000" pitchFamily="2" charset="2"/>
              <a:buChar char="§"/>
            </a:pPr>
            <a:r>
              <a:rPr lang="de-DE" sz="1400" dirty="0"/>
              <a:t>Ablehnung des Schadens durch den Versicherer (ältere Bedingungen)</a:t>
            </a:r>
          </a:p>
          <a:p>
            <a:pPr marL="285750" indent="-285750" algn="just">
              <a:lnSpc>
                <a:spcPct val="100000"/>
              </a:lnSpc>
              <a:buFont typeface="Wingdings" panose="05000000000000000000" pitchFamily="2" charset="2"/>
              <a:buChar char="§"/>
            </a:pPr>
            <a:endParaRPr lang="de-DE" sz="1400" dirty="0"/>
          </a:p>
          <a:p>
            <a:pPr marL="285750" indent="-285750" algn="just">
              <a:lnSpc>
                <a:spcPct val="100000"/>
              </a:lnSpc>
              <a:buFont typeface="Wingdings" panose="05000000000000000000" pitchFamily="2" charset="2"/>
              <a:buChar char="§"/>
            </a:pPr>
            <a:r>
              <a:rPr lang="de-DE" sz="1400" dirty="0"/>
              <a:t>Schaden wäre nach neueren Bedingungen versichert gewesen aufgrund der Klausel „Keine Leistungskürzung bei grob fahrlässiger Verletzung bei Herbeiführung eines Schadens“</a:t>
            </a:r>
          </a:p>
          <a:p>
            <a:pPr marL="285750" indent="-285750" algn="just">
              <a:lnSpc>
                <a:spcPct val="100000"/>
              </a:lnSpc>
              <a:buFont typeface="Wingdings" panose="05000000000000000000" pitchFamily="2" charset="2"/>
              <a:buChar char="§"/>
            </a:pPr>
            <a:r>
              <a:rPr lang="de-DE" sz="1400" dirty="0"/>
              <a:t>Umdeckung des Vertrages auf anderen Versicherer mit aktuellen Bedingungen</a:t>
            </a:r>
          </a:p>
          <a:p>
            <a:pPr marL="285750" indent="-285750" algn="just">
              <a:lnSpc>
                <a:spcPct val="100000"/>
              </a:lnSpc>
              <a:buFont typeface="Wingdings" panose="05000000000000000000" pitchFamily="2" charset="2"/>
              <a:buChar char="§"/>
            </a:pPr>
            <a:endParaRPr lang="de-DE" sz="1600" dirty="0"/>
          </a:p>
          <a:p>
            <a:pPr marL="285750" indent="-285750" algn="just">
              <a:lnSpc>
                <a:spcPct val="100000"/>
              </a:lnSpc>
              <a:buFont typeface="Wingdings" panose="05000000000000000000" pitchFamily="2" charset="2"/>
              <a:buChar char="§"/>
            </a:pPr>
            <a:endParaRPr lang="de-DE" sz="1600" dirty="0"/>
          </a:p>
          <a:p>
            <a:pPr marL="285750" indent="-285750" algn="just">
              <a:lnSpc>
                <a:spcPct val="100000"/>
              </a:lnSpc>
              <a:buFont typeface="Wingdings" panose="05000000000000000000" pitchFamily="2" charset="2"/>
              <a:buChar char="§"/>
            </a:pPr>
            <a:endParaRPr lang="de-DE" sz="1600" dirty="0">
              <a:solidFill>
                <a:srgbClr val="1D2D4B"/>
              </a:solidFill>
              <a:latin typeface="+mn-lt"/>
            </a:endParaRPr>
          </a:p>
        </p:txBody>
      </p:sp>
    </p:spTree>
    <p:extLst>
      <p:ext uri="{BB962C8B-B14F-4D97-AF65-F5344CB8AC3E}">
        <p14:creationId xmlns:p14="http://schemas.microsoft.com/office/powerpoint/2010/main" val="4158576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4" name="Titel 3"/>
          <p:cNvSpPr>
            <a:spLocks noGrp="1"/>
          </p:cNvSpPr>
          <p:nvPr>
            <p:ph type="title"/>
          </p:nvPr>
        </p:nvSpPr>
        <p:spPr/>
        <p:txBody>
          <a:bodyPr/>
          <a:lstStyle/>
          <a:p>
            <a:r>
              <a:rPr lang="de-DE" dirty="0"/>
              <a:t>Schadenbeispiele</a:t>
            </a:r>
          </a:p>
        </p:txBody>
      </p:sp>
      <p:sp>
        <p:nvSpPr>
          <p:cNvPr id="5" name="Textplatzhalter 2"/>
          <p:cNvSpPr>
            <a:spLocks noGrp="1"/>
          </p:cNvSpPr>
          <p:nvPr>
            <p:ph type="body" sz="half" idx="2"/>
          </p:nvPr>
        </p:nvSpPr>
        <p:spPr>
          <a:xfrm>
            <a:off x="364221" y="2335876"/>
            <a:ext cx="5731780" cy="4261774"/>
          </a:xfrm>
        </p:spPr>
        <p:txBody>
          <a:bodyPr/>
          <a:lstStyle/>
          <a:p>
            <a:pPr marL="342900" indent="-342900">
              <a:lnSpc>
                <a:spcPct val="100000"/>
              </a:lnSpc>
              <a:buFont typeface="Wingdings" panose="05000000000000000000" pitchFamily="2" charset="2"/>
              <a:buChar char="§"/>
            </a:pPr>
            <a:r>
              <a:rPr lang="de-DE" dirty="0"/>
              <a:t>Der defekte Abfluss</a:t>
            </a:r>
            <a:endParaRPr lang="de-DE" dirty="0">
              <a:solidFill>
                <a:schemeClr val="tx1"/>
              </a:solidFill>
            </a:endParaRPr>
          </a:p>
          <a:p>
            <a:pPr marL="342900" indent="-342900">
              <a:lnSpc>
                <a:spcPct val="100000"/>
              </a:lnSpc>
              <a:buFont typeface="Wingdings" panose="05000000000000000000" pitchFamily="2" charset="2"/>
              <a:buChar char="§"/>
            </a:pPr>
            <a:endParaRPr lang="de-DE" dirty="0">
              <a:solidFill>
                <a:srgbClr val="1D2D4B"/>
              </a:solidFill>
            </a:endParaRPr>
          </a:p>
          <a:p>
            <a:pPr marL="342900" indent="-342900">
              <a:lnSpc>
                <a:spcPct val="100000"/>
              </a:lnSpc>
              <a:buFont typeface="Wingdings" panose="05000000000000000000" pitchFamily="2" charset="2"/>
              <a:buChar char="§"/>
            </a:pPr>
            <a:r>
              <a:rPr lang="de-DE" dirty="0"/>
              <a:t>Swimmingpool</a:t>
            </a:r>
          </a:p>
          <a:p>
            <a:pPr marL="342900" indent="-342900">
              <a:lnSpc>
                <a:spcPct val="100000"/>
              </a:lnSpc>
              <a:buFont typeface="Wingdings" panose="05000000000000000000" pitchFamily="2" charset="2"/>
              <a:buChar char="§"/>
            </a:pPr>
            <a:endParaRPr lang="de-DE" dirty="0"/>
          </a:p>
          <a:p>
            <a:pPr marL="342900" indent="-342900">
              <a:lnSpc>
                <a:spcPct val="100000"/>
              </a:lnSpc>
              <a:buFont typeface="Wingdings" panose="05000000000000000000" pitchFamily="2" charset="2"/>
              <a:buChar char="§"/>
            </a:pPr>
            <a:r>
              <a:rPr lang="de-DE" dirty="0"/>
              <a:t>Wasser im Keller nach Unwetter</a:t>
            </a:r>
          </a:p>
          <a:p>
            <a:pPr marL="342900" indent="-342900">
              <a:lnSpc>
                <a:spcPct val="100000"/>
              </a:lnSpc>
              <a:buFont typeface="Wingdings" panose="05000000000000000000" pitchFamily="2" charset="2"/>
              <a:buChar char="§"/>
            </a:pPr>
            <a:endParaRPr lang="de-DE" dirty="0"/>
          </a:p>
          <a:p>
            <a:pPr marL="342900" indent="-342900">
              <a:lnSpc>
                <a:spcPct val="100000"/>
              </a:lnSpc>
              <a:buFont typeface="Wingdings" panose="05000000000000000000" pitchFamily="2" charset="2"/>
              <a:buChar char="§"/>
            </a:pPr>
            <a:r>
              <a:rPr lang="de-DE" dirty="0"/>
              <a:t>Waschmaschinenschlauch</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Grob zusammengefasst</a:t>
            </a:r>
          </a:p>
        </p:txBody>
      </p:sp>
      <p:sp>
        <p:nvSpPr>
          <p:cNvPr id="6" name="Textplatzhalter 2">
            <a:extLst>
              <a:ext uri="{FF2B5EF4-FFF2-40B4-BE49-F238E27FC236}">
                <a16:creationId xmlns:a16="http://schemas.microsoft.com/office/drawing/2014/main" id="{7DA3B624-F21A-425C-8E85-2E787E1EEA03}"/>
              </a:ext>
            </a:extLst>
          </p:cNvPr>
          <p:cNvSpPr txBox="1">
            <a:spLocks/>
          </p:cNvSpPr>
          <p:nvPr/>
        </p:nvSpPr>
        <p:spPr>
          <a:xfrm>
            <a:off x="5850621" y="2386676"/>
            <a:ext cx="5731780" cy="426177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de-DE" dirty="0"/>
              <a:t>  7.700,00 €</a:t>
            </a:r>
            <a:endParaRPr lang="de-DE" dirty="0">
              <a:solidFill>
                <a:schemeClr val="tx1"/>
              </a:solidFill>
            </a:endParaRPr>
          </a:p>
          <a:p>
            <a:pPr marL="342900" indent="-342900">
              <a:lnSpc>
                <a:spcPct val="100000"/>
              </a:lnSpc>
              <a:buFont typeface="Wingdings" panose="05000000000000000000" pitchFamily="2" charset="2"/>
              <a:buChar char="§"/>
            </a:pPr>
            <a:endParaRPr lang="de-DE" dirty="0"/>
          </a:p>
          <a:p>
            <a:pPr>
              <a:lnSpc>
                <a:spcPct val="100000"/>
              </a:lnSpc>
            </a:pPr>
            <a:r>
              <a:rPr lang="de-DE" dirty="0"/>
              <a:t>18.000,00 €</a:t>
            </a:r>
          </a:p>
          <a:p>
            <a:pPr marL="342900" indent="-342900">
              <a:lnSpc>
                <a:spcPct val="100000"/>
              </a:lnSpc>
              <a:buFont typeface="Wingdings" panose="05000000000000000000" pitchFamily="2" charset="2"/>
              <a:buChar char="§"/>
            </a:pPr>
            <a:endParaRPr lang="de-DE" dirty="0"/>
          </a:p>
          <a:p>
            <a:pPr>
              <a:lnSpc>
                <a:spcPct val="100000"/>
              </a:lnSpc>
            </a:pPr>
            <a:r>
              <a:rPr lang="de-DE" dirty="0"/>
              <a:t>10.000,00 € +</a:t>
            </a:r>
          </a:p>
          <a:p>
            <a:pPr>
              <a:lnSpc>
                <a:spcPct val="100000"/>
              </a:lnSpc>
            </a:pPr>
            <a:endParaRPr lang="de-DE" dirty="0"/>
          </a:p>
          <a:p>
            <a:pPr>
              <a:lnSpc>
                <a:spcPct val="100000"/>
              </a:lnSpc>
            </a:pPr>
            <a:r>
              <a:rPr lang="de-DE" dirty="0"/>
              <a:t>  8.700,00 €</a:t>
            </a:r>
          </a:p>
          <a:p>
            <a:pPr>
              <a:lnSpc>
                <a:spcPct val="100000"/>
              </a:lnSpc>
            </a:pPr>
            <a:endParaRPr lang="de-DE" dirty="0"/>
          </a:p>
          <a:p>
            <a:pPr>
              <a:lnSpc>
                <a:spcPct val="100000"/>
              </a:lnSpc>
            </a:pPr>
            <a:r>
              <a:rPr lang="de-DE" b="1" dirty="0"/>
              <a:t>44.400,00 € +</a:t>
            </a:r>
          </a:p>
        </p:txBody>
      </p:sp>
    </p:spTree>
    <p:extLst>
      <p:ext uri="{BB962C8B-B14F-4D97-AF65-F5344CB8AC3E}">
        <p14:creationId xmlns:p14="http://schemas.microsoft.com/office/powerpoint/2010/main" val="144737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a:xfrm>
            <a:off x="369357" y="1801058"/>
            <a:ext cx="11343218" cy="3452586"/>
          </a:xfrm>
        </p:spPr>
        <p:txBody>
          <a:bodyPr/>
          <a:lstStyle/>
          <a:p>
            <a:pPr marL="342900" indent="-342900">
              <a:buFont typeface="Wingdings" panose="05000000000000000000" pitchFamily="2" charset="2"/>
              <a:buChar char="§"/>
            </a:pPr>
            <a:r>
              <a:rPr lang="de-DE" dirty="0"/>
              <a:t>Schadenfälle Sachversicherungen</a:t>
            </a:r>
          </a:p>
          <a:p>
            <a:pPr marL="342900" indent="-342900">
              <a:buFont typeface="Wingdings" panose="05000000000000000000" pitchFamily="2" charset="2"/>
              <a:buChar char="§"/>
            </a:pPr>
            <a:r>
              <a:rPr lang="de-DE" dirty="0"/>
              <a:t>Wichtige Klauseln</a:t>
            </a:r>
          </a:p>
          <a:p>
            <a:pPr marL="342900" indent="-342900">
              <a:buFont typeface="Wingdings" panose="05000000000000000000" pitchFamily="2" charset="2"/>
              <a:buChar char="§"/>
            </a:pPr>
            <a:r>
              <a:rPr lang="de-DE" dirty="0"/>
              <a:t>Rahmenverträge </a:t>
            </a:r>
          </a:p>
        </p:txBody>
      </p:sp>
      <p:sp>
        <p:nvSpPr>
          <p:cNvPr id="4" name="Titel 3"/>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518934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4" name="Titel 3"/>
          <p:cNvSpPr>
            <a:spLocks noGrp="1"/>
          </p:cNvSpPr>
          <p:nvPr>
            <p:ph type="title"/>
          </p:nvPr>
        </p:nvSpPr>
        <p:spPr/>
        <p:txBody>
          <a:bodyPr/>
          <a:lstStyle/>
          <a:p>
            <a:r>
              <a:rPr lang="de-DE" dirty="0"/>
              <a:t>Wichtige Klauseln</a:t>
            </a:r>
          </a:p>
        </p:txBody>
      </p:sp>
      <p:sp>
        <p:nvSpPr>
          <p:cNvPr id="5" name="Textplatzhalter 2"/>
          <p:cNvSpPr>
            <a:spLocks noGrp="1"/>
          </p:cNvSpPr>
          <p:nvPr>
            <p:ph type="body" sz="half" idx="2"/>
          </p:nvPr>
        </p:nvSpPr>
        <p:spPr>
          <a:xfrm>
            <a:off x="364220" y="2335875"/>
            <a:ext cx="11348355" cy="4093953"/>
          </a:xfrm>
        </p:spPr>
        <p:txBody>
          <a:bodyPr/>
          <a:lstStyle/>
          <a:p>
            <a:pPr marL="342900" indent="-342900">
              <a:lnSpc>
                <a:spcPct val="100000"/>
              </a:lnSpc>
              <a:buFont typeface="Wingdings" panose="05000000000000000000" pitchFamily="2" charset="2"/>
              <a:buChar char="§"/>
            </a:pPr>
            <a:r>
              <a:rPr lang="de-DE" dirty="0"/>
              <a:t>Fugenschäden</a:t>
            </a:r>
          </a:p>
          <a:p>
            <a:pPr marL="342900" indent="-342900">
              <a:lnSpc>
                <a:spcPct val="100000"/>
              </a:lnSpc>
              <a:buFont typeface="Wingdings" panose="05000000000000000000" pitchFamily="2" charset="2"/>
              <a:buChar char="§"/>
            </a:pPr>
            <a:r>
              <a:rPr lang="de-DE" dirty="0"/>
              <a:t>Grundstücksbestandteile</a:t>
            </a:r>
          </a:p>
          <a:p>
            <a:pPr marL="342900" indent="-342900">
              <a:lnSpc>
                <a:spcPct val="100000"/>
              </a:lnSpc>
              <a:buFont typeface="Wingdings" panose="05000000000000000000" pitchFamily="2" charset="2"/>
              <a:buChar char="§"/>
            </a:pPr>
            <a:r>
              <a:rPr lang="de-DE" dirty="0"/>
              <a:t>Grobe Fahrlässigkeit Obliegenheiten</a:t>
            </a:r>
          </a:p>
          <a:p>
            <a:pPr marL="342900" indent="-342900">
              <a:lnSpc>
                <a:spcPct val="100000"/>
              </a:lnSpc>
              <a:buFont typeface="Wingdings" panose="05000000000000000000" pitchFamily="2" charset="2"/>
              <a:buChar char="§"/>
            </a:pPr>
            <a:r>
              <a:rPr lang="de-DE" dirty="0"/>
              <a:t>Mindestwindstärke</a:t>
            </a:r>
          </a:p>
          <a:p>
            <a:pPr marL="342900" indent="-342900">
              <a:lnSpc>
                <a:spcPct val="100000"/>
              </a:lnSpc>
              <a:buFont typeface="Wingdings" panose="05000000000000000000" pitchFamily="2" charset="2"/>
              <a:buChar char="§"/>
            </a:pPr>
            <a:r>
              <a:rPr lang="de-DE" dirty="0"/>
              <a:t>LW-Bruchschäden</a:t>
            </a:r>
          </a:p>
          <a:p>
            <a:pPr marL="342900" indent="-342900">
              <a:lnSpc>
                <a:spcPct val="100000"/>
              </a:lnSpc>
              <a:buFont typeface="Wingdings" panose="05000000000000000000" pitchFamily="2" charset="2"/>
              <a:buChar char="§"/>
            </a:pPr>
            <a:r>
              <a:rPr lang="de-DE" dirty="0"/>
              <a:t>(Starkregen)</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Wohngebäude</a:t>
            </a:r>
          </a:p>
        </p:txBody>
      </p:sp>
    </p:spTree>
    <p:extLst>
      <p:ext uri="{BB962C8B-B14F-4D97-AF65-F5344CB8AC3E}">
        <p14:creationId xmlns:p14="http://schemas.microsoft.com/office/powerpoint/2010/main" val="4220318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Verlängerung der Sondervereinbarung zum Sorglos-Rechtsschutz privat bis zum 31.05.2026</a:t>
            </a:r>
          </a:p>
          <a:p>
            <a:pPr marL="342900" indent="-342900">
              <a:lnSpc>
                <a:spcPct val="100000"/>
              </a:lnSpc>
              <a:buFont typeface="Wingdings" panose="05000000000000000000" pitchFamily="2" charset="2"/>
              <a:buChar char="§"/>
            </a:pPr>
            <a:endParaRPr lang="de-DE" dirty="0"/>
          </a:p>
          <a:p>
            <a:pPr marL="342900" indent="-342900">
              <a:lnSpc>
                <a:spcPct val="100000"/>
              </a:lnSpc>
              <a:buFont typeface="Wingdings" panose="05000000000000000000" pitchFamily="2" charset="2"/>
              <a:buChar char="§"/>
            </a:pPr>
            <a:endParaRPr lang="de-DE" dirty="0"/>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Concordia | Rechtsschutz</a:t>
            </a:r>
          </a:p>
        </p:txBody>
      </p:sp>
      <p:sp>
        <p:nvSpPr>
          <p:cNvPr id="6" name="Textfeld 5">
            <a:extLst>
              <a:ext uri="{FF2B5EF4-FFF2-40B4-BE49-F238E27FC236}">
                <a16:creationId xmlns:a16="http://schemas.microsoft.com/office/drawing/2014/main" id="{D9BC0928-9EFB-4790-B9A1-52C37B437F00}"/>
              </a:ext>
            </a:extLst>
          </p:cNvPr>
          <p:cNvSpPr txBox="1"/>
          <p:nvPr/>
        </p:nvSpPr>
        <p:spPr>
          <a:xfrm>
            <a:off x="5015880" y="3429000"/>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600" dirty="0"/>
              <a:t>262,00 €</a:t>
            </a:r>
          </a:p>
          <a:p>
            <a:pPr marL="171450" indent="-171450">
              <a:buFont typeface="Wingdings" panose="05000000000000000000" pitchFamily="2" charset="2"/>
              <a:buChar char="§"/>
            </a:pPr>
            <a:endParaRPr lang="de-DE" sz="1600" dirty="0"/>
          </a:p>
          <a:p>
            <a:pPr marL="171450" indent="-171450">
              <a:buFont typeface="Wingdings" panose="05000000000000000000" pitchFamily="2" charset="2"/>
              <a:buChar char="§"/>
            </a:pPr>
            <a:r>
              <a:rPr lang="de-DE" sz="1600" dirty="0"/>
              <a:t>381,00 € </a:t>
            </a:r>
            <a:br>
              <a:rPr lang="de-DE" sz="1600" dirty="0"/>
            </a:br>
            <a:r>
              <a:rPr lang="de-DE" sz="1600" dirty="0"/>
              <a:t>inkl. </a:t>
            </a:r>
            <a:r>
              <a:rPr lang="de-DE" sz="1600" dirty="0" err="1"/>
              <a:t>SorglosPlus</a:t>
            </a:r>
            <a:endParaRPr lang="de-DE" sz="1600" dirty="0"/>
          </a:p>
        </p:txBody>
      </p:sp>
      <p:pic>
        <p:nvPicPr>
          <p:cNvPr id="8" name="Grafik 7">
            <a:extLst>
              <a:ext uri="{FF2B5EF4-FFF2-40B4-BE49-F238E27FC236}">
                <a16:creationId xmlns:a16="http://schemas.microsoft.com/office/drawing/2014/main" id="{EA15E550-5BA5-4A27-A957-D8A44B734A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9494" y="3213779"/>
            <a:ext cx="419100" cy="419100"/>
          </a:xfrm>
          <a:prstGeom prst="rect">
            <a:avLst/>
          </a:prstGeom>
        </p:spPr>
      </p:pic>
    </p:spTree>
    <p:extLst>
      <p:ext uri="{BB962C8B-B14F-4D97-AF65-F5344CB8AC3E}">
        <p14:creationId xmlns:p14="http://schemas.microsoft.com/office/powerpoint/2010/main" val="1433266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2105176"/>
          </a:xfrm>
        </p:spPr>
        <p:txBody>
          <a:bodyPr/>
          <a:lstStyle/>
          <a:p>
            <a:pPr marL="342900" indent="-342900">
              <a:lnSpc>
                <a:spcPct val="100000"/>
              </a:lnSpc>
              <a:buFont typeface="Wingdings" panose="05000000000000000000" pitchFamily="2" charset="2"/>
              <a:buChar char="§"/>
            </a:pPr>
            <a:r>
              <a:rPr lang="de-DE" dirty="0"/>
              <a:t>Wohngebäude</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für die Tarife </a:t>
            </a:r>
            <a:r>
              <a:rPr lang="de-DE" dirty="0" err="1">
                <a:solidFill>
                  <a:srgbClr val="1D2D4B"/>
                </a:solidFill>
              </a:rPr>
              <a:t>Protect</a:t>
            </a:r>
            <a:r>
              <a:rPr lang="de-DE" dirty="0">
                <a:solidFill>
                  <a:srgbClr val="1D2D4B"/>
                </a:solidFill>
              </a:rPr>
              <a:t> Plus, Eurosecure Plus und Infinitus.</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a:t>
            </a:r>
          </a:p>
          <a:p>
            <a:pPr marL="1257300" lvl="2" indent="-342900">
              <a:lnSpc>
                <a:spcPct val="100000"/>
              </a:lnSpc>
              <a:spcBef>
                <a:spcPts val="1000"/>
              </a:spcBef>
              <a:buFont typeface="Wingdings" panose="05000000000000000000" pitchFamily="2" charset="2"/>
              <a:buChar char="§"/>
            </a:pPr>
            <a:r>
              <a:rPr lang="de-DE" dirty="0">
                <a:solidFill>
                  <a:srgbClr val="1D2D4B"/>
                </a:solidFill>
              </a:rPr>
              <a:t>20 %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15 % Nachlass, gemäß Annahmerichtlinien</a:t>
            </a:r>
          </a:p>
          <a:p>
            <a:pPr marL="800100" lvl="1" indent="-342900">
              <a:lnSpc>
                <a:spcPct val="100000"/>
              </a:lnSpc>
              <a:spcBef>
                <a:spcPts val="1000"/>
              </a:spcBef>
              <a:buFont typeface="Wingdings" panose="05000000000000000000" pitchFamily="2" charset="2"/>
              <a:buChar char="§"/>
            </a:pPr>
            <a:r>
              <a:rPr lang="de-DE" dirty="0">
                <a:solidFill>
                  <a:srgbClr val="1D2D4B"/>
                </a:solidFill>
              </a:rPr>
              <a:t>Bündelnachlässe können nicht angewendet werden</a:t>
            </a:r>
            <a:endParaRPr lang="de-DE" sz="400"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2025</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2">
            <a:extLst>
              <a:ext uri="{FF2B5EF4-FFF2-40B4-BE49-F238E27FC236}">
                <a16:creationId xmlns:a16="http://schemas.microsoft.com/office/drawing/2014/main" id="{B19DE5A9-82DD-406F-ABD3-E8C7D3B858EA}"/>
              </a:ext>
            </a:extLst>
          </p:cNvPr>
          <p:cNvSpPr txBox="1">
            <a:spLocks/>
          </p:cNvSpPr>
          <p:nvPr/>
        </p:nvSpPr>
        <p:spPr>
          <a:xfrm>
            <a:off x="479425" y="4496414"/>
            <a:ext cx="11348355" cy="215659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lvl="1" indent="-285750">
              <a:lnSpc>
                <a:spcPct val="100000"/>
              </a:lnSpc>
              <a:spcBef>
                <a:spcPts val="1000"/>
              </a:spcBef>
              <a:buFont typeface="Wingdings" panose="05000000000000000000" pitchFamily="2" charset="2"/>
              <a:buChar char="§"/>
            </a:pPr>
            <a:r>
              <a:rPr lang="de-DE" sz="2000" dirty="0" err="1">
                <a:solidFill>
                  <a:srgbClr val="1D2D4B"/>
                </a:solidFill>
              </a:rPr>
              <a:t>Gegäude</a:t>
            </a:r>
            <a:r>
              <a:rPr lang="de-DE" sz="2000" dirty="0">
                <a:solidFill>
                  <a:srgbClr val="1D2D4B"/>
                </a:solidFill>
              </a:rPr>
              <a:t>- </a:t>
            </a:r>
            <a:r>
              <a:rPr lang="de-DE" sz="2000" dirty="0">
                <a:solidFill>
                  <a:srgbClr val="1D2D4B"/>
                </a:solidFill>
                <a:cs typeface="Arial" panose="020B0604020202020204" pitchFamily="34" charset="0"/>
              </a:rPr>
              <a:t>und</a:t>
            </a:r>
            <a:r>
              <a:rPr lang="de-DE" sz="2000" dirty="0">
                <a:solidFill>
                  <a:srgbClr val="1D2D4B"/>
                </a:solidFill>
              </a:rPr>
              <a:t> Mobiliarverglasung</a:t>
            </a:r>
          </a:p>
          <a:p>
            <a:pPr marL="742950" lvl="2" indent="-285750">
              <a:lnSpc>
                <a:spcPct val="100000"/>
              </a:lnSpc>
              <a:spcBef>
                <a:spcPts val="1000"/>
              </a:spcBef>
              <a:buFont typeface="Wingdings" panose="05000000000000000000" pitchFamily="2" charset="2"/>
              <a:buChar char="§"/>
            </a:pPr>
            <a:r>
              <a:rPr lang="de-DE" sz="1400" dirty="0">
                <a:solidFill>
                  <a:srgbClr val="1D2D4B"/>
                </a:solidFill>
              </a:rPr>
              <a:t>Wohnung / Ein-, Zweifamilienhaus</a:t>
            </a:r>
          </a:p>
          <a:p>
            <a:pPr marL="1200150" lvl="3" indent="-285750">
              <a:lnSpc>
                <a:spcPct val="100000"/>
              </a:lnSpc>
              <a:spcBef>
                <a:spcPts val="1000"/>
              </a:spcBef>
              <a:buFont typeface="Wingdings" panose="05000000000000000000" pitchFamily="2" charset="2"/>
              <a:buChar char="§"/>
            </a:pPr>
            <a:r>
              <a:rPr lang="de-DE" sz="1200" dirty="0">
                <a:solidFill>
                  <a:srgbClr val="1D2D4B"/>
                </a:solidFill>
              </a:rPr>
              <a:t>Bis 120 qm 40 €</a:t>
            </a:r>
          </a:p>
          <a:p>
            <a:pPr marL="1200150" lvl="3" indent="-285750">
              <a:lnSpc>
                <a:spcPct val="100000"/>
              </a:lnSpc>
              <a:spcBef>
                <a:spcPts val="1000"/>
              </a:spcBef>
              <a:buFont typeface="Wingdings" panose="05000000000000000000" pitchFamily="2" charset="2"/>
              <a:buChar char="§"/>
            </a:pPr>
            <a:r>
              <a:rPr lang="de-DE" sz="1200" dirty="0">
                <a:solidFill>
                  <a:srgbClr val="1D2D4B"/>
                </a:solidFill>
              </a:rPr>
              <a:t>Über 120 qm 55 €</a:t>
            </a:r>
          </a:p>
          <a:p>
            <a:pPr marL="1200150" lvl="3" indent="-285750">
              <a:lnSpc>
                <a:spcPct val="100000"/>
              </a:lnSpc>
              <a:spcBef>
                <a:spcPts val="1000"/>
              </a:spcBef>
              <a:buFont typeface="Wingdings" panose="05000000000000000000" pitchFamily="2" charset="2"/>
              <a:buChar char="§"/>
            </a:pPr>
            <a:r>
              <a:rPr lang="de-DE" sz="1200" dirty="0">
                <a:solidFill>
                  <a:srgbClr val="1D2D4B"/>
                </a:solidFill>
              </a:rPr>
              <a:t>40 € (in Kombination mit Wohngebäude Eurosecure / oder Infinitus)</a:t>
            </a:r>
          </a:p>
          <a:p>
            <a:pPr marL="742950" lvl="2" indent="-285750">
              <a:lnSpc>
                <a:spcPct val="100000"/>
              </a:lnSpc>
              <a:spcBef>
                <a:spcPts val="1000"/>
              </a:spcBef>
              <a:buFont typeface="Wingdings" panose="05000000000000000000" pitchFamily="2" charset="2"/>
              <a:buChar char="§"/>
            </a:pPr>
            <a:r>
              <a:rPr lang="de-DE" sz="1400" dirty="0">
                <a:solidFill>
                  <a:srgbClr val="1D2D4B"/>
                </a:solidFill>
              </a:rPr>
              <a:t> Bündelnachlässe können nicht angewendet werden</a:t>
            </a:r>
          </a:p>
        </p:txBody>
      </p:sp>
    </p:spTree>
    <p:extLst>
      <p:ext uri="{BB962C8B-B14F-4D97-AF65-F5344CB8AC3E}">
        <p14:creationId xmlns:p14="http://schemas.microsoft.com/office/powerpoint/2010/main" val="828734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5002E783-B98F-444D-988B-7971DA19EC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6"/>
            <a:ext cx="2574223"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5" name="Titel 4"/>
          <p:cNvSpPr>
            <a:spLocks noGrp="1"/>
          </p:cNvSpPr>
          <p:nvPr>
            <p:ph type="title"/>
          </p:nvPr>
        </p:nvSpPr>
        <p:spPr/>
        <p:txBody>
          <a:bodyPr/>
          <a:lstStyle/>
          <a:p>
            <a:r>
              <a:rPr lang="de-DE" dirty="0"/>
              <a:t>Rahmenverträge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Wohngebäude</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8D52"/>
          </a:solidFill>
          <a:ln w="6350">
            <a:solidFill>
              <a:schemeClr val="tx1"/>
            </a:solidFill>
          </a:ln>
        </p:spPr>
        <p:txBody>
          <a:bodyPr wrap="square" rtlCol="0" anchor="ctr">
            <a:spAutoFit/>
          </a:bodyPr>
          <a:lstStyle>
            <a:defPPr>
              <a:defRPr lang="de-DE"/>
            </a:defPPr>
            <a:lvl1pPr algn="ctr">
              <a:defRPr b="1">
                <a:solidFill>
                  <a:schemeClr val="bg1"/>
                </a:solidFill>
              </a:defRPr>
            </a:lvl1pPr>
          </a:lstStyle>
          <a:p>
            <a:r>
              <a:rPr lang="de-DE" dirty="0"/>
              <a:t>Interlloyd neu</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76794"/>
            <a:ext cx="2160240" cy="369332"/>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 alt </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1.115,03 €</a:t>
            </a:r>
          </a:p>
          <a:p>
            <a:br>
              <a:rPr lang="de-DE" sz="1400" dirty="0"/>
            </a:br>
            <a:endParaRPr lang="de-DE" sz="1400" dirty="0"/>
          </a:p>
          <a:p>
            <a:pPr marL="171450" indent="-171450">
              <a:buFont typeface="Wingdings" panose="05000000000000000000" pitchFamily="2" charset="2"/>
              <a:buChar char="§"/>
            </a:pPr>
            <a:r>
              <a:rPr lang="de-DE" sz="1400" dirty="0"/>
              <a:t>Eurosecure Plus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   920,67 €</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1.418,10 €</a:t>
            </a:r>
          </a:p>
          <a:p>
            <a:endParaRPr lang="de-DE" sz="1400" dirty="0"/>
          </a:p>
          <a:p>
            <a:endParaRPr lang="de-DE" sz="1400" dirty="0"/>
          </a:p>
          <a:p>
            <a:pPr marL="171450" indent="-171450">
              <a:buFont typeface="Wingdings" panose="05000000000000000000" pitchFamily="2" charset="2"/>
              <a:buChar char="§"/>
            </a:pPr>
            <a:r>
              <a:rPr lang="de-DE" sz="1400" dirty="0"/>
              <a:t>Eurosecure Plus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1.039,65 € </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Neuer Excel-Rechner</a:t>
            </a:r>
            <a:endParaRPr lang="de-DE" sz="1000" dirty="0"/>
          </a:p>
          <a:p>
            <a:pPr marL="171450" indent="-171450">
              <a:buFont typeface="Wingdings" panose="05000000000000000000" pitchFamily="2" charset="2"/>
              <a:buChar char="§"/>
            </a:pPr>
            <a:endParaRPr lang="de-DE" sz="1000" dirty="0"/>
          </a:p>
          <a:p>
            <a:pPr marL="171450" indent="-171450">
              <a:buFont typeface="Wingdings" panose="05000000000000000000" pitchFamily="2" charset="2"/>
              <a:buChar char="§"/>
            </a:pPr>
            <a:r>
              <a:rPr lang="de-DE" sz="1000" dirty="0"/>
              <a:t>Onlinerechner übers BeraterPortal mit Release Oktober</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Ausgangsdaten:</a:t>
            </a:r>
          </a:p>
          <a:p>
            <a:endParaRPr lang="de-DE" sz="1400" b="1" dirty="0"/>
          </a:p>
          <a:p>
            <a:pPr marL="285750" indent="-285750">
              <a:buFont typeface="Wingdings" panose="05000000000000000000" pitchFamily="2" charset="2"/>
              <a:buChar char="§"/>
            </a:pPr>
            <a:r>
              <a:rPr lang="de-DE" sz="1400" dirty="0"/>
              <a:t>Einfamilienhaus (selbstbewohnt)</a:t>
            </a:r>
          </a:p>
          <a:p>
            <a:pPr marL="285750" indent="-285750">
              <a:buFont typeface="Wingdings" panose="05000000000000000000" pitchFamily="2" charset="2"/>
              <a:buChar char="§"/>
            </a:pPr>
            <a:r>
              <a:rPr lang="de-DE" sz="1400" dirty="0"/>
              <a:t>PLZ 20355</a:t>
            </a:r>
          </a:p>
          <a:p>
            <a:pPr marL="285750" indent="-285750">
              <a:buFont typeface="Wingdings" panose="05000000000000000000" pitchFamily="2" charset="2"/>
              <a:buChar char="§"/>
            </a:pPr>
            <a:r>
              <a:rPr lang="de-DE" sz="1400" dirty="0"/>
              <a:t>BAK I</a:t>
            </a:r>
          </a:p>
          <a:p>
            <a:pPr marL="285750" indent="-285750">
              <a:buFont typeface="Wingdings" panose="05000000000000000000" pitchFamily="2" charset="2"/>
              <a:buChar char="§"/>
            </a:pPr>
            <a:r>
              <a:rPr lang="de-DE" sz="1400" dirty="0"/>
              <a:t>Baujahr 2000</a:t>
            </a:r>
          </a:p>
          <a:p>
            <a:pPr marL="285750" indent="-285750">
              <a:buFont typeface="Wingdings" panose="05000000000000000000" pitchFamily="2" charset="2"/>
              <a:buChar char="§"/>
            </a:pPr>
            <a:r>
              <a:rPr lang="de-DE" sz="1400" dirty="0"/>
              <a:t>Wohnfläche 140qm</a:t>
            </a:r>
          </a:p>
          <a:p>
            <a:pPr marL="285750" indent="-285750">
              <a:buFont typeface="Wingdings" panose="05000000000000000000" pitchFamily="2" charset="2"/>
              <a:buChar char="§"/>
            </a:pPr>
            <a:r>
              <a:rPr lang="de-DE" sz="1400" dirty="0"/>
              <a:t>Kellergrundfläche 80</a:t>
            </a:r>
          </a:p>
          <a:p>
            <a:pPr marL="285750" indent="-285750">
              <a:buFont typeface="Wingdings" panose="05000000000000000000" pitchFamily="2" charset="2"/>
              <a:buChar char="§"/>
            </a:pPr>
            <a:r>
              <a:rPr lang="de-DE" sz="1400" dirty="0"/>
              <a:t>Grunddeckung</a:t>
            </a:r>
          </a:p>
          <a:p>
            <a:pPr marL="285750" indent="-285750">
              <a:buFont typeface="Wingdings" panose="05000000000000000000" pitchFamily="2" charset="2"/>
              <a:buChar char="§"/>
            </a:pPr>
            <a:r>
              <a:rPr lang="de-DE" sz="1400" dirty="0"/>
              <a:t>Keine Vorschäden</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959014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5" name="Titel 4"/>
          <p:cNvSpPr>
            <a:spLocks noGrp="1"/>
          </p:cNvSpPr>
          <p:nvPr>
            <p:ph type="title"/>
          </p:nvPr>
        </p:nvSpPr>
        <p:spPr/>
        <p:txBody>
          <a:bodyPr/>
          <a:lstStyle/>
          <a:p>
            <a:r>
              <a:rPr lang="de-DE" dirty="0"/>
              <a:t>afm Empfehlungen | Einfamilienhäuser</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Interlloyd Wohngebäude 2025</a:t>
            </a:r>
          </a:p>
        </p:txBody>
      </p:sp>
      <p:sp>
        <p:nvSpPr>
          <p:cNvPr id="21" name="Textfeld 20">
            <a:extLst>
              <a:ext uri="{FF2B5EF4-FFF2-40B4-BE49-F238E27FC236}">
                <a16:creationId xmlns:a16="http://schemas.microsoft.com/office/drawing/2014/main" id="{12A04F1B-E548-4646-A04F-D7524C7D0D08}"/>
              </a:ext>
            </a:extLst>
          </p:cNvPr>
          <p:cNvSpPr txBox="1"/>
          <p:nvPr/>
        </p:nvSpPr>
        <p:spPr>
          <a:xfrm>
            <a:off x="364221" y="2333053"/>
            <a:ext cx="7894256" cy="4264597"/>
          </a:xfrm>
          <a:prstGeom prst="rect">
            <a:avLst/>
          </a:prstGeom>
          <a:noFill/>
        </p:spPr>
        <p:txBody>
          <a:bodyPr wrap="square" rtlCol="0">
            <a:noAutofit/>
          </a:bodyPr>
          <a:lstStyle/>
          <a:p>
            <a:pPr marL="285750" indent="-285750">
              <a:buFont typeface="Wingdings" panose="05000000000000000000" pitchFamily="2" charset="2"/>
              <a:buChar char="§"/>
            </a:pPr>
            <a:r>
              <a:rPr lang="de-DE" sz="1400" dirty="0">
                <a:solidFill>
                  <a:srgbClr val="1D2D4B"/>
                </a:solidFill>
              </a:rPr>
              <a:t>Neue Selbstbehaltsmodelle </a:t>
            </a:r>
          </a:p>
          <a:p>
            <a:pPr marL="742950" lvl="1" indent="-285750">
              <a:buFont typeface="Wingdings" panose="05000000000000000000" pitchFamily="2" charset="2"/>
              <a:buChar char="§"/>
            </a:pPr>
            <a:r>
              <a:rPr lang="de-DE" sz="1400" dirty="0">
                <a:solidFill>
                  <a:srgbClr val="1D2D4B"/>
                </a:solidFill>
              </a:rPr>
              <a:t>Wegfall generelles SF-System (Zuschlag 25%) </a:t>
            </a:r>
          </a:p>
          <a:p>
            <a:pPr marL="742950" lvl="1" indent="-285750">
              <a:buFont typeface="Wingdings" panose="05000000000000000000" pitchFamily="2" charset="2"/>
              <a:buChar char="§"/>
            </a:pPr>
            <a:r>
              <a:rPr lang="de-DE" sz="1400" dirty="0">
                <a:solidFill>
                  <a:srgbClr val="1D2D4B"/>
                </a:solidFill>
              </a:rPr>
              <a:t>Wahl zwischen 0 €, 500 €, 1.000 € oder SF-System</a:t>
            </a:r>
          </a:p>
          <a:p>
            <a:pPr marL="285750" indent="-285750">
              <a:buFont typeface="Wingdings" panose="05000000000000000000" pitchFamily="2" charset="2"/>
              <a:buChar char="§"/>
            </a:pPr>
            <a:endParaRPr lang="de-DE" sz="1400" dirty="0">
              <a:solidFill>
                <a:srgbClr val="1D2D4B"/>
              </a:solidFill>
            </a:endParaRPr>
          </a:p>
          <a:p>
            <a:pPr marL="285750" indent="-285750">
              <a:buFont typeface="Wingdings" panose="05000000000000000000" pitchFamily="2" charset="2"/>
              <a:buChar char="§"/>
            </a:pPr>
            <a:r>
              <a:rPr lang="de-DE" sz="1400" dirty="0">
                <a:solidFill>
                  <a:srgbClr val="1D2D4B"/>
                </a:solidFill>
              </a:rPr>
              <a:t>Vorteile Teilsanierung / Modernisierung</a:t>
            </a:r>
          </a:p>
          <a:p>
            <a:pPr marL="742950" lvl="1" indent="-285750">
              <a:buFont typeface="Wingdings" panose="05000000000000000000" pitchFamily="2" charset="2"/>
              <a:buChar char="§"/>
            </a:pPr>
            <a:r>
              <a:rPr lang="de-DE" sz="1400" i="1" dirty="0">
                <a:solidFill>
                  <a:srgbClr val="1D2D4B"/>
                </a:solidFill>
              </a:rPr>
              <a:t>Erneuerung der Fugen</a:t>
            </a:r>
          </a:p>
          <a:p>
            <a:pPr marL="742950" lvl="1" indent="-285750">
              <a:buFont typeface="Wingdings" panose="05000000000000000000" pitchFamily="2" charset="2"/>
              <a:buChar char="§"/>
            </a:pPr>
            <a:r>
              <a:rPr lang="de-DE" sz="1400" i="1" dirty="0">
                <a:solidFill>
                  <a:srgbClr val="1D2D4B"/>
                </a:solidFill>
              </a:rPr>
              <a:t>Erneuerung der Heizung</a:t>
            </a:r>
          </a:p>
          <a:p>
            <a:pPr marL="285750" indent="-285750">
              <a:buFont typeface="Wingdings" panose="05000000000000000000" pitchFamily="2" charset="2"/>
              <a:buChar char="§"/>
            </a:pPr>
            <a:endParaRPr lang="de-DE" sz="1400" dirty="0">
              <a:solidFill>
                <a:srgbClr val="1D2D4B"/>
              </a:solidFill>
            </a:endParaRPr>
          </a:p>
          <a:p>
            <a:pPr marL="285750" indent="-285750">
              <a:buFont typeface="Wingdings" panose="05000000000000000000" pitchFamily="2" charset="2"/>
              <a:buChar char="§"/>
            </a:pPr>
            <a:r>
              <a:rPr lang="de-DE" sz="1400" dirty="0">
                <a:solidFill>
                  <a:srgbClr val="1D2D4B"/>
                </a:solidFill>
              </a:rPr>
              <a:t>Nachlässe</a:t>
            </a:r>
          </a:p>
          <a:p>
            <a:pPr marL="742950" lvl="1" indent="-285750">
              <a:buFont typeface="Wingdings" panose="05000000000000000000" pitchFamily="2" charset="2"/>
              <a:buChar char="§"/>
            </a:pPr>
            <a:r>
              <a:rPr lang="de-DE" sz="1400" dirty="0">
                <a:solidFill>
                  <a:srgbClr val="1D2D4B"/>
                </a:solidFill>
              </a:rPr>
              <a:t>Selbstgenutzte Immobilie</a:t>
            </a:r>
          </a:p>
          <a:p>
            <a:pPr marL="742950" lvl="1" indent="-285750">
              <a:buFont typeface="Wingdings" panose="05000000000000000000" pitchFamily="2" charset="2"/>
              <a:buChar char="§"/>
            </a:pPr>
            <a:r>
              <a:rPr lang="de-DE" sz="1400" dirty="0">
                <a:solidFill>
                  <a:srgbClr val="1D2D4B"/>
                </a:solidFill>
              </a:rPr>
              <a:t>Hausrat-Kombi-Nachlass</a:t>
            </a:r>
          </a:p>
          <a:p>
            <a:pPr marL="742950" lvl="1" indent="-285750">
              <a:buFont typeface="Wingdings" panose="05000000000000000000" pitchFamily="2" charset="2"/>
              <a:buChar char="§"/>
            </a:pPr>
            <a:r>
              <a:rPr lang="de-DE" sz="1400" i="1" dirty="0">
                <a:solidFill>
                  <a:srgbClr val="1D2D4B"/>
                </a:solidFill>
              </a:rPr>
              <a:t>Energieeffizienzklasse B oder besser</a:t>
            </a:r>
          </a:p>
          <a:p>
            <a:pPr marL="742950" lvl="1" indent="-285750">
              <a:buFont typeface="Wingdings" panose="05000000000000000000" pitchFamily="2" charset="2"/>
              <a:buChar char="§"/>
            </a:pPr>
            <a:endParaRPr lang="de-DE" sz="1400" i="1" dirty="0">
              <a:solidFill>
                <a:srgbClr val="1D2D4B"/>
              </a:solidFill>
            </a:endParaRPr>
          </a:p>
          <a:p>
            <a:pPr marL="285750" lvl="1" indent="-285750">
              <a:buFont typeface="Wingdings" panose="05000000000000000000" pitchFamily="2" charset="2"/>
              <a:buChar char="§"/>
            </a:pPr>
            <a:r>
              <a:rPr lang="de-DE" sz="1400" dirty="0">
                <a:solidFill>
                  <a:srgbClr val="1D2D4B"/>
                </a:solidFill>
              </a:rPr>
              <a:t>Starkregen Plus</a:t>
            </a:r>
          </a:p>
          <a:p>
            <a:pPr marL="742950" lvl="2" indent="-285750">
              <a:buFont typeface="Wingdings" panose="05000000000000000000" pitchFamily="2" charset="2"/>
              <a:buChar char="§"/>
            </a:pPr>
            <a:r>
              <a:rPr lang="de-DE" sz="1400" dirty="0">
                <a:solidFill>
                  <a:srgbClr val="1D2D4B"/>
                </a:solidFill>
              </a:rPr>
              <a:t>ersetzt Gebäudeschäden durch Starkregen, bei denen das Grundstück nicht vollständig überschwemmt wurde, oder der Balkon / die Dachterrasse überflutet wurde</a:t>
            </a:r>
          </a:p>
          <a:p>
            <a:pPr marL="742950" lvl="2" indent="-285750">
              <a:buFont typeface="Wingdings" panose="05000000000000000000" pitchFamily="2" charset="2"/>
              <a:buChar char="§"/>
            </a:pPr>
            <a:endParaRPr lang="de-DE" sz="1400" dirty="0">
              <a:solidFill>
                <a:srgbClr val="1D2D4B"/>
              </a:solidFill>
            </a:endParaRPr>
          </a:p>
          <a:p>
            <a:pPr marL="285750" lvl="2" indent="-285750">
              <a:buFont typeface="Wingdings" panose="05000000000000000000" pitchFamily="2" charset="2"/>
              <a:buChar char="§"/>
            </a:pPr>
            <a:r>
              <a:rPr lang="de-DE" sz="1400" dirty="0">
                <a:solidFill>
                  <a:srgbClr val="1D2D4B"/>
                </a:solidFill>
              </a:rPr>
              <a:t>Schließung des afm Eurosecure 2008	</a:t>
            </a:r>
          </a:p>
        </p:txBody>
      </p:sp>
      <p:sp>
        <p:nvSpPr>
          <p:cNvPr id="3" name="Textfeld 2">
            <a:extLst>
              <a:ext uri="{FF2B5EF4-FFF2-40B4-BE49-F238E27FC236}">
                <a16:creationId xmlns:a16="http://schemas.microsoft.com/office/drawing/2014/main" id="{890DE417-FA56-42FD-97F1-7CA0AA72A264}"/>
              </a:ext>
            </a:extLst>
          </p:cNvPr>
          <p:cNvSpPr txBox="1"/>
          <p:nvPr/>
        </p:nvSpPr>
        <p:spPr>
          <a:xfrm rot="996987">
            <a:off x="7382577" y="2483318"/>
            <a:ext cx="3147461" cy="1200329"/>
          </a:xfrm>
          <a:prstGeom prst="rect">
            <a:avLst/>
          </a:prstGeom>
          <a:noFill/>
        </p:spPr>
        <p:txBody>
          <a:bodyPr wrap="square" rtlCol="0">
            <a:spAutoFit/>
          </a:bodyPr>
          <a:lstStyle/>
          <a:p>
            <a:pPr algn="ctr"/>
            <a:r>
              <a:rPr lang="de-DE" sz="1800" dirty="0"/>
              <a:t>Überarbeitung der gesamten afm Interlloyd Produktwelt | Vereinfachung, weniger Sonderregelungen</a:t>
            </a:r>
          </a:p>
        </p:txBody>
      </p:sp>
      <p:pic>
        <p:nvPicPr>
          <p:cNvPr id="8" name="Picture 4" descr="Bildergebnis fÃ¼r logo interlloyd">
            <a:extLst>
              <a:ext uri="{FF2B5EF4-FFF2-40B4-BE49-F238E27FC236}">
                <a16:creationId xmlns:a16="http://schemas.microsoft.com/office/drawing/2014/main" id="{A12762B6-0BBE-4242-B36D-5F04B2E05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469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a:lnSpc>
                <a:spcPct val="100000"/>
              </a:lnSpc>
              <a:spcBef>
                <a:spcPts val="0"/>
              </a:spcBef>
            </a:pPr>
            <a:r>
              <a:rPr lang="de-DE" altLang="de-DE" sz="1400" dirty="0"/>
              <a:t>Was verbirgt sich genau Hinter dem Begriff Überschwemmung?  </a:t>
            </a:r>
          </a:p>
          <a:p>
            <a:pPr>
              <a:lnSpc>
                <a:spcPct val="100000"/>
              </a:lnSpc>
              <a:spcBef>
                <a:spcPts val="0"/>
              </a:spcBef>
            </a:pPr>
            <a:endParaRPr lang="de-DE" altLang="de-DE" sz="1400" dirty="0"/>
          </a:p>
          <a:p>
            <a:pPr>
              <a:lnSpc>
                <a:spcPct val="100000"/>
              </a:lnSpc>
              <a:spcBef>
                <a:spcPts val="0"/>
              </a:spcBef>
            </a:pPr>
            <a:r>
              <a:rPr lang="de-DE" altLang="de-DE" sz="1400" dirty="0"/>
              <a:t>Überschwemmung ist eine Überflutung des Grund und Boden,</a:t>
            </a:r>
          </a:p>
          <a:p>
            <a:pPr>
              <a:lnSpc>
                <a:spcPct val="100000"/>
              </a:lnSpc>
              <a:spcBef>
                <a:spcPts val="0"/>
              </a:spcBef>
            </a:pPr>
            <a:r>
              <a:rPr lang="de-DE" altLang="de-DE" sz="1400" dirty="0"/>
              <a:t>auf dem das Gebäude steht ………,  durch</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Ausuferung von oberirdischen (stehenden oder fließenden) Gewässern,</a:t>
            </a:r>
          </a:p>
          <a:p>
            <a:pPr marL="285750" indent="-285750">
              <a:lnSpc>
                <a:spcPct val="100000"/>
              </a:lnSpc>
              <a:spcBef>
                <a:spcPts val="0"/>
              </a:spcBef>
              <a:buFont typeface="Wingdings" panose="05000000000000000000" pitchFamily="2" charset="2"/>
              <a:buChar char="§"/>
            </a:pPr>
            <a:r>
              <a:rPr lang="de-DE" altLang="de-DE" sz="1400" dirty="0"/>
              <a:t>Witterungsniederschläge</a:t>
            </a:r>
          </a:p>
          <a:p>
            <a:pPr>
              <a:lnSpc>
                <a:spcPct val="100000"/>
              </a:lnSpc>
              <a:spcBef>
                <a:spcPts val="0"/>
              </a:spcBef>
            </a:pPr>
            <a:endParaRPr lang="de-DE" altLang="de-DE" sz="1400" dirty="0"/>
          </a:p>
          <a:p>
            <a:pPr>
              <a:lnSpc>
                <a:spcPct val="100000"/>
              </a:lnSpc>
              <a:spcBef>
                <a:spcPts val="0"/>
              </a:spcBef>
            </a:pPr>
            <a:r>
              <a:rPr lang="de-DE" altLang="de-DE" sz="1400" dirty="0"/>
              <a:t>Nicht versichert sind ohne Rücksicht auf mitwirkende Ursachen Schäden durch</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Sturmflut</a:t>
            </a:r>
          </a:p>
          <a:p>
            <a:pPr marL="285750" indent="-285750">
              <a:lnSpc>
                <a:spcPct val="100000"/>
              </a:lnSpc>
              <a:spcBef>
                <a:spcPts val="0"/>
              </a:spcBef>
              <a:buFont typeface="Wingdings" panose="05000000000000000000" pitchFamily="2" charset="2"/>
              <a:buChar char="§"/>
            </a:pPr>
            <a:r>
              <a:rPr lang="de-DE" altLang="de-DE" sz="1400" dirty="0"/>
              <a:t>Grundwasser</a:t>
            </a:r>
          </a:p>
          <a:p>
            <a:pPr>
              <a:lnSpc>
                <a:spcPct val="100000"/>
              </a:lnSpc>
              <a:spcBef>
                <a:spcPts val="0"/>
              </a:spcBef>
            </a:pPr>
            <a:endParaRPr lang="de-DE" altLang="de-DE" sz="1400" b="1" dirty="0"/>
          </a:p>
          <a:p>
            <a:pPr>
              <a:lnSpc>
                <a:spcPct val="100000"/>
              </a:lnSpc>
              <a:spcBef>
                <a:spcPts val="0"/>
              </a:spcBef>
            </a:pPr>
            <a:endParaRPr lang="de-DE" altLang="de-DE" sz="1400" b="1" dirty="0"/>
          </a:p>
          <a:p>
            <a:pPr>
              <a:lnSpc>
                <a:spcPct val="100000"/>
              </a:lnSpc>
              <a:spcBef>
                <a:spcPts val="0"/>
              </a:spcBef>
            </a:pPr>
            <a:r>
              <a:rPr lang="de-DE" altLang="de-DE" sz="1400" b="1" dirty="0"/>
              <a:t>Eine Ansammlung von Wasser beispielsweise auf Flachdächern </a:t>
            </a:r>
          </a:p>
          <a:p>
            <a:pPr>
              <a:lnSpc>
                <a:spcPct val="100000"/>
              </a:lnSpc>
              <a:spcBef>
                <a:spcPts val="0"/>
              </a:spcBef>
            </a:pPr>
            <a:r>
              <a:rPr lang="de-DE" altLang="de-DE" sz="1400" b="1" dirty="0"/>
              <a:t>oder Balkonen stellt keine Überflutung des Grund und Boden, ebenso </a:t>
            </a:r>
          </a:p>
          <a:p>
            <a:pPr>
              <a:lnSpc>
                <a:spcPct val="100000"/>
              </a:lnSpc>
              <a:spcBef>
                <a:spcPts val="0"/>
              </a:spcBef>
            </a:pPr>
            <a:r>
              <a:rPr lang="de-DE" altLang="de-DE" sz="1400" b="1" dirty="0"/>
              <a:t>das Ansammeln von Niederschlagswasser in Lichtschächten </a:t>
            </a:r>
          </a:p>
          <a:p>
            <a:pPr>
              <a:lnSpc>
                <a:spcPct val="100000"/>
              </a:lnSpc>
              <a:spcBef>
                <a:spcPts val="0"/>
              </a:spcBef>
            </a:pPr>
            <a:r>
              <a:rPr lang="de-DE" altLang="de-DE" sz="1400" b="1" dirty="0"/>
              <a:t>oder Niedergängen von Kellerzugängen </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Elementar</a:t>
            </a:r>
            <a:endParaRPr lang="de-DE" altLang="de-DE" sz="2000" dirty="0"/>
          </a:p>
        </p:txBody>
      </p:sp>
      <p:pic>
        <p:nvPicPr>
          <p:cNvPr id="6" name="Grafik 5"/>
          <p:cNvPicPr>
            <a:picLocks noChangeAspect="1"/>
          </p:cNvPicPr>
          <p:nvPr/>
        </p:nvPicPr>
        <p:blipFill>
          <a:blip r:embed="rId2"/>
          <a:stretch>
            <a:fillRect/>
          </a:stretch>
        </p:blipFill>
        <p:spPr>
          <a:xfrm>
            <a:off x="6965884" y="2303982"/>
            <a:ext cx="4656051" cy="3895409"/>
          </a:xfrm>
          <a:prstGeom prst="rect">
            <a:avLst/>
          </a:prstGeom>
        </p:spPr>
      </p:pic>
    </p:spTree>
    <p:extLst>
      <p:ext uri="{BB962C8B-B14F-4D97-AF65-F5344CB8AC3E}">
        <p14:creationId xmlns:p14="http://schemas.microsoft.com/office/powerpoint/2010/main" val="2869940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2981323" cy="4261774"/>
          </a:xfrm>
        </p:spPr>
        <p:txBody>
          <a:bodyPr/>
          <a:lstStyle/>
          <a:p>
            <a:pPr algn="l"/>
            <a:r>
              <a:rPr lang="de-DE" sz="1600" b="1" i="0" dirty="0">
                <a:solidFill>
                  <a:srgbClr val="006D2F"/>
                </a:solidFill>
                <a:effectLst/>
                <a:latin typeface="Arial" panose="020B0604020202020204" pitchFamily="34" charset="0"/>
              </a:rPr>
              <a:t>„Starkregen Plus</a:t>
            </a:r>
          </a:p>
          <a:p>
            <a:pPr algn="l"/>
            <a:r>
              <a:rPr lang="de-DE" sz="1600" b="0" i="0" dirty="0">
                <a:solidFill>
                  <a:srgbClr val="000000"/>
                </a:solidFill>
                <a:effectLst/>
                <a:latin typeface="Arial" panose="020B0604020202020204" pitchFamily="34" charset="0"/>
              </a:rPr>
              <a:t>Die neue Ergänzung zur Elementardeckung. Jetzt auch bei starken Niederschlägen. Besonders bei Schäden, die durch eindringendes Niederschlagswasser oder durch eine Teilüberflutung von Balkonen und Dachterrassen entstehen.“</a:t>
            </a:r>
          </a:p>
          <a:p>
            <a:pPr algn="l"/>
            <a:endParaRPr lang="de-DE" sz="1600" dirty="0">
              <a:solidFill>
                <a:srgbClr val="000000"/>
              </a:solidFill>
            </a:endParaRPr>
          </a:p>
          <a:p>
            <a:pPr marL="171450" indent="-171450" algn="l">
              <a:buFont typeface="Wingdings" panose="05000000000000000000" pitchFamily="2" charset="2"/>
              <a:buChar char="§"/>
            </a:pPr>
            <a:r>
              <a:rPr lang="de-DE" sz="1200" b="0" i="0" dirty="0">
                <a:solidFill>
                  <a:srgbClr val="000000"/>
                </a:solidFill>
                <a:effectLst/>
                <a:latin typeface="Arial" panose="020B0604020202020204" pitchFamily="34" charset="0"/>
              </a:rPr>
              <a:t>Sonderkündigungsrecht für den Baustein (3 Monate in Textform)</a:t>
            </a:r>
          </a:p>
          <a:p>
            <a:pPr marL="171450" indent="-171450" algn="l">
              <a:buFont typeface="Wingdings" panose="05000000000000000000" pitchFamily="2" charset="2"/>
              <a:buChar char="§"/>
            </a:pPr>
            <a:r>
              <a:rPr lang="de-DE" sz="1200" dirty="0">
                <a:solidFill>
                  <a:srgbClr val="000000"/>
                </a:solidFill>
              </a:rPr>
              <a:t>Höchstentschädigung 1 Mio. € / Jahr</a:t>
            </a:r>
            <a:endParaRPr lang="de-DE" sz="1200" b="0" i="0" dirty="0">
              <a:solidFill>
                <a:srgbClr val="000000"/>
              </a:solidFill>
              <a:effectLst/>
              <a:latin typeface="Arial" panose="020B0604020202020204" pitchFamily="34" charset="0"/>
            </a:endParaRPr>
          </a:p>
          <a:p>
            <a:pPr algn="l"/>
            <a:endParaRPr lang="de-DE" sz="1200" dirty="0">
              <a:solidFill>
                <a:srgbClr val="000000"/>
              </a:solidFill>
            </a:endParaRPr>
          </a:p>
          <a:p>
            <a:pPr algn="l"/>
            <a:endParaRPr lang="de-DE" sz="1200" b="0" i="0" dirty="0">
              <a:solidFill>
                <a:srgbClr val="000000"/>
              </a:solidFill>
              <a:effectLst/>
              <a:latin typeface="Arial" panose="020B0604020202020204" pitchFamily="34" charset="0"/>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Starkregen als Ergänzung zur Elementarversicherung</a:t>
            </a:r>
            <a:endParaRPr lang="de-DE" altLang="de-DE" sz="2000" dirty="0"/>
          </a:p>
        </p:txBody>
      </p:sp>
      <p:pic>
        <p:nvPicPr>
          <p:cNvPr id="8" name="Picture 4" descr="Bildergebnis fÃ¼r logo interlloyd">
            <a:extLst>
              <a:ext uri="{FF2B5EF4-FFF2-40B4-BE49-F238E27FC236}">
                <a16:creationId xmlns:a16="http://schemas.microsoft.com/office/drawing/2014/main" id="{701D8C9F-5C18-4883-B517-602B533C7C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8">
            <a:extLst>
              <a:ext uri="{FF2B5EF4-FFF2-40B4-BE49-F238E27FC236}">
                <a16:creationId xmlns:a16="http://schemas.microsoft.com/office/drawing/2014/main" id="{BDB11117-BDBD-49FF-B420-2FC8C77172FB}"/>
              </a:ext>
            </a:extLst>
          </p:cNvPr>
          <p:cNvPicPr>
            <a:picLocks noChangeAspect="1"/>
          </p:cNvPicPr>
          <p:nvPr/>
        </p:nvPicPr>
        <p:blipFill>
          <a:blip r:embed="rId3"/>
          <a:stretch>
            <a:fillRect/>
          </a:stretch>
        </p:blipFill>
        <p:spPr>
          <a:xfrm>
            <a:off x="3712928" y="2376800"/>
            <a:ext cx="7580035" cy="2858881"/>
          </a:xfrm>
          <a:prstGeom prst="rect">
            <a:avLst/>
          </a:prstGeom>
        </p:spPr>
      </p:pic>
    </p:spTree>
    <p:extLst>
      <p:ext uri="{BB962C8B-B14F-4D97-AF65-F5344CB8AC3E}">
        <p14:creationId xmlns:p14="http://schemas.microsoft.com/office/powerpoint/2010/main" val="3485134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5"/>
            <a:ext cx="11348355" cy="3252125"/>
          </a:xfrm>
        </p:spPr>
        <p:txBody>
          <a:bodyPr/>
          <a:lstStyle/>
          <a:p>
            <a:pPr marL="342900" indent="-342900">
              <a:lnSpc>
                <a:spcPct val="100000"/>
              </a:lnSpc>
              <a:buFont typeface="Wingdings" panose="05000000000000000000" pitchFamily="2" charset="2"/>
              <a:buChar char="§"/>
            </a:pPr>
            <a:r>
              <a:rPr lang="de-DE" dirty="0"/>
              <a:t>Hausrat</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für die Tarife </a:t>
            </a:r>
            <a:r>
              <a:rPr lang="de-DE" dirty="0" err="1">
                <a:solidFill>
                  <a:srgbClr val="1D2D4B"/>
                </a:solidFill>
              </a:rPr>
              <a:t>Protect</a:t>
            </a:r>
            <a:r>
              <a:rPr lang="de-DE" dirty="0">
                <a:solidFill>
                  <a:srgbClr val="1D2D4B"/>
                </a:solidFill>
              </a:rPr>
              <a:t> Plus, Eurosecure Plus und Infinitus.</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 </a:t>
            </a:r>
            <a:r>
              <a:rPr lang="de-DE" dirty="0" err="1">
                <a:solidFill>
                  <a:srgbClr val="1D2D4B"/>
                </a:solidFill>
              </a:rPr>
              <a:t>Protect</a:t>
            </a:r>
            <a:r>
              <a:rPr lang="de-DE" dirty="0">
                <a:solidFill>
                  <a:srgbClr val="1D2D4B"/>
                </a:solidFill>
              </a:rPr>
              <a:t> Plus / Eurosecure Plus :</a:t>
            </a:r>
          </a:p>
          <a:p>
            <a:pPr marL="1257300" lvl="2" indent="-342900">
              <a:lnSpc>
                <a:spcPct val="100000"/>
              </a:lnSpc>
              <a:spcBef>
                <a:spcPts val="1000"/>
              </a:spcBef>
              <a:buFont typeface="Wingdings" panose="05000000000000000000" pitchFamily="2" charset="2"/>
              <a:buChar char="§"/>
            </a:pPr>
            <a:r>
              <a:rPr lang="de-DE" dirty="0">
                <a:solidFill>
                  <a:srgbClr val="1D2D4B"/>
                </a:solidFill>
              </a:rPr>
              <a:t>20 %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15 % Nachlass, gemäß Annahmerichtlinien</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 Infinitus:</a:t>
            </a:r>
          </a:p>
          <a:p>
            <a:pPr marL="1257300" lvl="2" indent="-342900">
              <a:lnSpc>
                <a:spcPct val="100000"/>
              </a:lnSpc>
              <a:spcBef>
                <a:spcPts val="1000"/>
              </a:spcBef>
              <a:buFont typeface="Wingdings" panose="05000000000000000000" pitchFamily="2" charset="2"/>
              <a:buChar char="§"/>
            </a:pPr>
            <a:r>
              <a:rPr lang="de-DE" dirty="0">
                <a:solidFill>
                  <a:srgbClr val="1D2D4B"/>
                </a:solidFill>
              </a:rPr>
              <a:t>5 % Nachlass, sofern Vorvertrag schadenfrei</a:t>
            </a:r>
          </a:p>
          <a:p>
            <a:pPr marL="800100" lvl="1" indent="-342900">
              <a:lnSpc>
                <a:spcPct val="100000"/>
              </a:lnSpc>
              <a:spcBef>
                <a:spcPts val="1000"/>
              </a:spcBef>
              <a:buFont typeface="Wingdings" panose="05000000000000000000" pitchFamily="2" charset="2"/>
              <a:buChar char="§"/>
            </a:pPr>
            <a:r>
              <a:rPr lang="de-DE" dirty="0">
                <a:solidFill>
                  <a:srgbClr val="1D2D4B"/>
                </a:solidFill>
              </a:rPr>
              <a:t>Bündelnachlässe können nicht angewendet werden</a:t>
            </a:r>
            <a:endParaRPr lang="de-DE" sz="400"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2025</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305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F7ADE56-DD03-4358-A1FE-5CB46A8249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6"/>
            <a:ext cx="2574222" cy="1717006"/>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5" name="Titel 4"/>
          <p:cNvSpPr>
            <a:spLocks noGrp="1"/>
          </p:cNvSpPr>
          <p:nvPr>
            <p:ph type="title"/>
          </p:nvPr>
        </p:nvSpPr>
        <p:spPr/>
        <p:txBody>
          <a:bodyPr/>
          <a:lstStyle/>
          <a:p>
            <a:r>
              <a:rPr lang="de-DE" dirty="0"/>
              <a:t>Rahmenverträge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Hausrat</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8D52"/>
          </a:solidFill>
          <a:ln w="6350">
            <a:solidFill>
              <a:schemeClr val="tx1"/>
            </a:solidFill>
          </a:ln>
        </p:spPr>
        <p:txBody>
          <a:bodyPr wrap="square" rtlCol="0" anchor="ctr">
            <a:spAutoFit/>
          </a:bodyPr>
          <a:lstStyle>
            <a:defPPr>
              <a:defRPr lang="de-DE"/>
            </a:defPPr>
            <a:lvl1pPr algn="ctr">
              <a:defRPr b="1">
                <a:solidFill>
                  <a:schemeClr val="bg1"/>
                </a:solidFill>
              </a:defRPr>
            </a:lvl1pPr>
          </a:lstStyle>
          <a:p>
            <a:r>
              <a:rPr lang="de-DE" dirty="0"/>
              <a:t>Interlloyd neu</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76794"/>
            <a:ext cx="2160240" cy="369332"/>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 alt </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 WF</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196,63 €</a:t>
            </a:r>
          </a:p>
          <a:p>
            <a:br>
              <a:rPr lang="de-DE" sz="1400" dirty="0"/>
            </a:br>
            <a:endParaRPr lang="de-DE" sz="1400" dirty="0"/>
          </a:p>
          <a:p>
            <a:pPr marL="171450" indent="-171450">
              <a:buFont typeface="Wingdings" panose="05000000000000000000" pitchFamily="2" charset="2"/>
              <a:buChar char="§"/>
            </a:pPr>
            <a:r>
              <a:rPr lang="de-DE" sz="1400" dirty="0"/>
              <a:t>Eurosecure Plus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144,89 €</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219,47 €</a:t>
            </a:r>
          </a:p>
          <a:p>
            <a:endParaRPr lang="de-DE" sz="1400" dirty="0"/>
          </a:p>
          <a:p>
            <a:endParaRPr lang="de-DE" sz="1400" dirty="0"/>
          </a:p>
          <a:p>
            <a:pPr marL="171450" indent="-171450">
              <a:buFont typeface="Wingdings" panose="05000000000000000000" pitchFamily="2" charset="2"/>
              <a:buChar char="§"/>
            </a:pPr>
            <a:r>
              <a:rPr lang="de-DE" sz="1400" dirty="0"/>
              <a:t>Eurosecure Plus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144,68 € </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Neuer Excel-Rechner</a:t>
            </a:r>
            <a:endParaRPr lang="de-DE" sz="1000" dirty="0"/>
          </a:p>
          <a:p>
            <a:pPr marL="171450" indent="-171450">
              <a:buFont typeface="Wingdings" panose="05000000000000000000" pitchFamily="2" charset="2"/>
              <a:buChar char="§"/>
            </a:pPr>
            <a:endParaRPr lang="de-DE" sz="1000" dirty="0"/>
          </a:p>
          <a:p>
            <a:pPr marL="171450" indent="-171450">
              <a:buFont typeface="Wingdings" panose="05000000000000000000" pitchFamily="2" charset="2"/>
              <a:buChar char="§"/>
            </a:pPr>
            <a:r>
              <a:rPr lang="de-DE" sz="1000" dirty="0"/>
              <a:t>Onlinerechner übers BeraterPortal mit Release Oktober</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Ausgangsdaten:</a:t>
            </a:r>
          </a:p>
          <a:p>
            <a:endParaRPr lang="de-DE" sz="1400" b="1" dirty="0"/>
          </a:p>
          <a:p>
            <a:pPr marL="285750" indent="-285750">
              <a:buFont typeface="Wingdings" panose="05000000000000000000" pitchFamily="2" charset="2"/>
              <a:buChar char="§"/>
            </a:pPr>
            <a:r>
              <a:rPr lang="de-DE" sz="1400" dirty="0"/>
              <a:t>Wohnung / Mehrfamilienhaus</a:t>
            </a:r>
          </a:p>
          <a:p>
            <a:pPr marL="285750" indent="-285750">
              <a:buFont typeface="Wingdings" panose="05000000000000000000" pitchFamily="2" charset="2"/>
              <a:buChar char="§"/>
            </a:pPr>
            <a:r>
              <a:rPr lang="de-DE" sz="1400" dirty="0"/>
              <a:t>PLZ 20355</a:t>
            </a:r>
          </a:p>
          <a:p>
            <a:pPr marL="285750" indent="-285750">
              <a:buFont typeface="Wingdings" panose="05000000000000000000" pitchFamily="2" charset="2"/>
              <a:buChar char="§"/>
            </a:pPr>
            <a:r>
              <a:rPr lang="de-DE" sz="1400" dirty="0"/>
              <a:t>BAK I</a:t>
            </a:r>
          </a:p>
          <a:p>
            <a:pPr marL="285750" indent="-285750">
              <a:buFont typeface="Wingdings" panose="05000000000000000000" pitchFamily="2" charset="2"/>
              <a:buChar char="§"/>
            </a:pPr>
            <a:r>
              <a:rPr lang="de-DE" sz="1400" dirty="0"/>
              <a:t>Wohnfläche 90qm</a:t>
            </a:r>
          </a:p>
          <a:p>
            <a:pPr marL="285750" indent="-285750">
              <a:buFont typeface="Wingdings" panose="05000000000000000000" pitchFamily="2" charset="2"/>
              <a:buChar char="§"/>
            </a:pPr>
            <a:r>
              <a:rPr lang="de-DE" sz="1400" dirty="0"/>
              <a:t>Grunddeckung</a:t>
            </a:r>
          </a:p>
          <a:p>
            <a:pPr marL="285750" indent="-285750">
              <a:buFont typeface="Wingdings" panose="05000000000000000000" pitchFamily="2" charset="2"/>
              <a:buChar char="§"/>
            </a:pPr>
            <a:r>
              <a:rPr lang="de-DE" sz="1400" dirty="0"/>
              <a:t>Keine Vorschäden</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1378259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2105176"/>
          </a:xfrm>
        </p:spPr>
        <p:txBody>
          <a:bodyPr/>
          <a:lstStyle/>
          <a:p>
            <a:pPr marL="342900" indent="-342900">
              <a:lnSpc>
                <a:spcPct val="100000"/>
              </a:lnSpc>
              <a:buFont typeface="Wingdings" panose="05000000000000000000" pitchFamily="2" charset="2"/>
              <a:buChar char="§"/>
            </a:pPr>
            <a:r>
              <a:rPr lang="de-DE" dirty="0"/>
              <a:t>Privathaftpflicht</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ausschließlich für den Tarif Infinitus.</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a:t>
            </a:r>
          </a:p>
          <a:p>
            <a:pPr marL="1257300" lvl="2" indent="-342900">
              <a:lnSpc>
                <a:spcPct val="100000"/>
              </a:lnSpc>
              <a:spcBef>
                <a:spcPts val="1000"/>
              </a:spcBef>
              <a:buFont typeface="Wingdings" panose="05000000000000000000" pitchFamily="2" charset="2"/>
              <a:buChar char="§"/>
            </a:pPr>
            <a:r>
              <a:rPr lang="de-DE" dirty="0">
                <a:solidFill>
                  <a:srgbClr val="1D2D4B"/>
                </a:solidFill>
              </a:rPr>
              <a:t>15 %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10 % Nachlass, gemäß Annahmerichtlinien</a:t>
            </a:r>
          </a:p>
          <a:p>
            <a:pPr marL="800100" lvl="1" indent="-342900">
              <a:lnSpc>
                <a:spcPct val="100000"/>
              </a:lnSpc>
              <a:spcBef>
                <a:spcPts val="1000"/>
              </a:spcBef>
              <a:buFont typeface="Wingdings" panose="05000000000000000000" pitchFamily="2" charset="2"/>
              <a:buChar char="§"/>
            </a:pPr>
            <a:r>
              <a:rPr lang="de-DE" dirty="0">
                <a:solidFill>
                  <a:srgbClr val="1D2D4B"/>
                </a:solidFill>
              </a:rPr>
              <a:t>Bündelnachlässe können nicht angewendet werden</a:t>
            </a:r>
            <a:endParaRPr lang="de-DE" sz="400"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2025</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2">
            <a:extLst>
              <a:ext uri="{FF2B5EF4-FFF2-40B4-BE49-F238E27FC236}">
                <a16:creationId xmlns:a16="http://schemas.microsoft.com/office/drawing/2014/main" id="{B19DE5A9-82DD-406F-ABD3-E8C7D3B858EA}"/>
              </a:ext>
            </a:extLst>
          </p:cNvPr>
          <p:cNvSpPr txBox="1">
            <a:spLocks/>
          </p:cNvSpPr>
          <p:nvPr/>
        </p:nvSpPr>
        <p:spPr>
          <a:xfrm>
            <a:off x="479425" y="4496414"/>
            <a:ext cx="11348355" cy="215659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lvl="1" indent="-285750">
              <a:lnSpc>
                <a:spcPct val="100000"/>
              </a:lnSpc>
              <a:spcBef>
                <a:spcPts val="1000"/>
              </a:spcBef>
              <a:buFont typeface="Wingdings" panose="05000000000000000000" pitchFamily="2" charset="2"/>
              <a:buChar char="§"/>
            </a:pPr>
            <a:r>
              <a:rPr lang="de-DE" sz="2000" dirty="0">
                <a:solidFill>
                  <a:srgbClr val="1D2D4B"/>
                </a:solidFill>
              </a:rPr>
              <a:t>Haus- und Grundbesitzerhaftpflicht</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ausschließlich für Einfamilienhäuser.</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Prämien:</a:t>
            </a:r>
          </a:p>
          <a:p>
            <a:pPr marL="1257300" lvl="2" indent="-342900">
              <a:lnSpc>
                <a:spcPct val="100000"/>
              </a:lnSpc>
              <a:spcBef>
                <a:spcPts val="1000"/>
              </a:spcBef>
              <a:buFont typeface="Wingdings" panose="05000000000000000000" pitchFamily="2" charset="2"/>
              <a:buChar char="§"/>
            </a:pPr>
            <a:r>
              <a:rPr lang="de-DE" dirty="0">
                <a:solidFill>
                  <a:srgbClr val="1D2D4B"/>
                </a:solidFill>
              </a:rPr>
              <a:t>Einfamilienhaus 44,00 € netto / Jahr</a:t>
            </a:r>
          </a:p>
        </p:txBody>
      </p:sp>
    </p:spTree>
    <p:extLst>
      <p:ext uri="{BB962C8B-B14F-4D97-AF65-F5344CB8AC3E}">
        <p14:creationId xmlns:p14="http://schemas.microsoft.com/office/powerpoint/2010/main" val="4166259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Der defekte Abfluss | Schadenmeldung</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algn="just">
              <a:lnSpc>
                <a:spcPct val="100000"/>
              </a:lnSpc>
            </a:pPr>
            <a:r>
              <a:rPr lang="de-DE" sz="1600" dirty="0">
                <a:latin typeface="+mn-lt"/>
              </a:rPr>
              <a:t>wie telefonisch bereits besprochen ist in unserem Badezimmer im Obergeschoss der Abfluss der Duschrinne undicht. Bemerkt haben wir dies aufgrund einer Wasserpfütze auf dem Fußboden in unserem Hauswirtschaftsraum im Erdgeschoss. Das Wasser kam aus dem Lüftungsauslass in der Decke (siehe Bilder). Dies war möglich, da beim Einbau der Duschrinne in dieses Lüftungsrohr eine Schraube gesetzt wurde. Das Problem hat sich bereits eine Sanitärfirma vor Ort zusammen mit einem Spezialisten für Leckortung angesehen. Die Duschrinne lässt sich leider nicht reparieren und muss ausgetauscht werden. Für die Abdichtung der neuen Duschrinne müssen umliegende Fliesen miterneuert werden. Sobald die Duschrinne entfernt ist, muss geprüft werden, ob weitere Feuchtigkeitsschäden in der Decke / Wand entstanden sind.</a:t>
            </a:r>
          </a:p>
          <a:p>
            <a:pPr algn="just">
              <a:lnSpc>
                <a:spcPct val="100000"/>
              </a:lnSpc>
            </a:pPr>
            <a:r>
              <a:rPr lang="de-DE" sz="1600" dirty="0">
                <a:latin typeface="+mn-lt"/>
              </a:rPr>
              <a:t>Ein Kostenvoranschlag liegt uns noch nicht vor. Die Sanitärfirma kümmert sich derzeit um einen Termin mit dem Fliesenleger. Dies kann allerdings aufgrund der sehr guten Auftragslage dauern. </a:t>
            </a:r>
          </a:p>
          <a:p>
            <a:pPr algn="just">
              <a:lnSpc>
                <a:spcPct val="100000"/>
              </a:lnSpc>
            </a:pPr>
            <a:r>
              <a:rPr lang="de-DE" sz="1600" dirty="0">
                <a:latin typeface="+mn-lt"/>
              </a:rPr>
              <a:t>Anbei wie gewünscht ein Bild von unserer Duschrinne. </a:t>
            </a:r>
          </a:p>
          <a:p>
            <a:pPr marL="0" lvl="1" algn="just">
              <a:lnSpc>
                <a:spcPct val="100000"/>
              </a:lnSpc>
              <a:spcBef>
                <a:spcPts val="1000"/>
              </a:spcBef>
            </a:pPr>
            <a:endParaRPr lang="de-DE" sz="1100" dirty="0">
              <a:solidFill>
                <a:srgbClr val="1D2D4B"/>
              </a:solidFill>
            </a:endParaRPr>
          </a:p>
        </p:txBody>
      </p:sp>
      <p:pic>
        <p:nvPicPr>
          <p:cNvPr id="11" name="Grafik 10">
            <a:extLst>
              <a:ext uri="{FF2B5EF4-FFF2-40B4-BE49-F238E27FC236}">
                <a16:creationId xmlns:a16="http://schemas.microsoft.com/office/drawing/2014/main" id="{F1E5FA85-69C3-47D4-9FDF-F267901A12F8}"/>
              </a:ext>
            </a:extLst>
          </p:cNvPr>
          <p:cNvPicPr>
            <a:picLocks noChangeAspect="1"/>
          </p:cNvPicPr>
          <p:nvPr/>
        </p:nvPicPr>
        <p:blipFill>
          <a:blip r:embed="rId2"/>
          <a:stretch>
            <a:fillRect/>
          </a:stretch>
        </p:blipFill>
        <p:spPr>
          <a:xfrm>
            <a:off x="7997372" y="4617289"/>
            <a:ext cx="3280229" cy="1734867"/>
          </a:xfrm>
          <a:prstGeom prst="rect">
            <a:avLst/>
          </a:prstGeom>
        </p:spPr>
      </p:pic>
      <p:sp>
        <p:nvSpPr>
          <p:cNvPr id="17" name="Textfeld 4">
            <a:extLst>
              <a:ext uri="{FF2B5EF4-FFF2-40B4-BE49-F238E27FC236}">
                <a16:creationId xmlns:a16="http://schemas.microsoft.com/office/drawing/2014/main" id="{D55D6BE5-8058-40D5-95F3-A9285A08AD6F}"/>
              </a:ext>
            </a:extLst>
          </p:cNvPr>
          <p:cNvSpPr txBox="1">
            <a:spLocks noChangeArrowheads="1"/>
          </p:cNvSpPr>
          <p:nvPr/>
        </p:nvSpPr>
        <p:spPr bwMode="auto">
          <a:xfrm>
            <a:off x="369357" y="5484722"/>
            <a:ext cx="50154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just" eaLnBrk="1" hangingPunct="1">
              <a:spcBef>
                <a:spcPct val="0"/>
              </a:spcBef>
            </a:pPr>
            <a:r>
              <a:rPr lang="de-DE" altLang="de-DE" sz="2000" dirty="0"/>
              <a:t>Wie würden Sie entscheiden?</a:t>
            </a:r>
          </a:p>
        </p:txBody>
      </p:sp>
    </p:spTree>
    <p:extLst>
      <p:ext uri="{BB962C8B-B14F-4D97-AF65-F5344CB8AC3E}">
        <p14:creationId xmlns:p14="http://schemas.microsoft.com/office/powerpoint/2010/main" val="352537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B448622-E3F6-40EB-A43B-D2EC094530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5"/>
            <a:ext cx="2574224"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5" name="Titel 4"/>
          <p:cNvSpPr>
            <a:spLocks noGrp="1"/>
          </p:cNvSpPr>
          <p:nvPr>
            <p:ph type="title"/>
          </p:nvPr>
        </p:nvSpPr>
        <p:spPr/>
        <p:txBody>
          <a:bodyPr/>
          <a:lstStyle/>
          <a:p>
            <a:r>
              <a:rPr lang="de-DE" dirty="0"/>
              <a:t>Rahmenverträge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Privathaftpflicht</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8D52"/>
          </a:solidFill>
          <a:ln w="6350">
            <a:solidFill>
              <a:schemeClr val="tx1"/>
            </a:solidFill>
          </a:ln>
        </p:spPr>
        <p:txBody>
          <a:bodyPr wrap="square" rtlCol="0" anchor="ctr">
            <a:spAutoFit/>
          </a:bodyPr>
          <a:lstStyle>
            <a:defPPr>
              <a:defRPr lang="de-DE"/>
            </a:defPPr>
            <a:lvl1pPr algn="ctr">
              <a:defRPr b="1">
                <a:solidFill>
                  <a:schemeClr val="bg1"/>
                </a:solidFill>
              </a:defRPr>
            </a:lvl1pPr>
          </a:lstStyle>
          <a:p>
            <a:r>
              <a:rPr lang="de-DE" dirty="0"/>
              <a:t>Interlloyd neu</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76794"/>
            <a:ext cx="2160240" cy="369332"/>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 alt </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 (bis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92,13 €</a:t>
            </a:r>
          </a:p>
          <a:p>
            <a:endParaRPr lang="de-DE" sz="1400" dirty="0"/>
          </a:p>
          <a:p>
            <a:endParaRPr lang="de-DE" sz="1400" dirty="0"/>
          </a:p>
          <a:p>
            <a:pPr marL="171450" indent="-171450">
              <a:buFont typeface="Wingdings" panose="05000000000000000000" pitchFamily="2" charset="2"/>
              <a:buChar char="§"/>
            </a:pPr>
            <a:r>
              <a:rPr lang="de-DE" sz="1400" dirty="0"/>
              <a:t>Infinitus (Ü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73,70 €</a:t>
            </a:r>
          </a:p>
          <a:p>
            <a:br>
              <a:rPr lang="de-DE" sz="1400" dirty="0"/>
            </a:br>
            <a:endParaRPr lang="de-DE" sz="1400" dirty="0"/>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 (bis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88,93 €</a:t>
            </a:r>
          </a:p>
          <a:p>
            <a:endParaRPr lang="de-DE" sz="1400" dirty="0"/>
          </a:p>
          <a:p>
            <a:endParaRPr lang="de-DE" sz="1400" dirty="0"/>
          </a:p>
          <a:p>
            <a:pPr marL="171450" indent="-171450">
              <a:buFont typeface="Wingdings" panose="05000000000000000000" pitchFamily="2" charset="2"/>
              <a:buChar char="§"/>
            </a:pPr>
            <a:r>
              <a:rPr lang="de-DE" sz="1400" dirty="0"/>
              <a:t>Infinitus (Ü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71,14 €</a:t>
            </a:r>
          </a:p>
          <a:p>
            <a:endParaRPr lang="de-DE" sz="1400" dirty="0"/>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Neuer Excel-Rechner</a:t>
            </a:r>
            <a:endParaRPr lang="de-DE" sz="1000" dirty="0"/>
          </a:p>
          <a:p>
            <a:pPr marL="171450" indent="-171450">
              <a:buFont typeface="Wingdings" panose="05000000000000000000" pitchFamily="2" charset="2"/>
              <a:buChar char="§"/>
            </a:pPr>
            <a:endParaRPr lang="de-DE" sz="1000" dirty="0"/>
          </a:p>
          <a:p>
            <a:pPr marL="171450" indent="-171450">
              <a:buFont typeface="Wingdings" panose="05000000000000000000" pitchFamily="2" charset="2"/>
              <a:buChar char="§"/>
            </a:pPr>
            <a:r>
              <a:rPr lang="de-DE" sz="1000" dirty="0"/>
              <a:t>Onlinerechner übers BeraterPortal mit Release Oktober</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Ausgangsdaten:</a:t>
            </a:r>
          </a:p>
          <a:p>
            <a:endParaRPr lang="de-DE" sz="1400" b="1" dirty="0"/>
          </a:p>
          <a:p>
            <a:pPr marL="285750" indent="-285750">
              <a:buFont typeface="Wingdings" panose="05000000000000000000" pitchFamily="2" charset="2"/>
              <a:buChar char="§"/>
            </a:pPr>
            <a:r>
              <a:rPr lang="de-DE" sz="1400" dirty="0"/>
              <a:t>Familiendeckung</a:t>
            </a:r>
          </a:p>
          <a:p>
            <a:pPr marL="285750" indent="-285750">
              <a:buFont typeface="Wingdings" panose="05000000000000000000" pitchFamily="2" charset="2"/>
              <a:buChar char="§"/>
            </a:pPr>
            <a:r>
              <a:rPr lang="de-DE" sz="1400" dirty="0"/>
              <a:t>Keine SB</a:t>
            </a:r>
          </a:p>
          <a:p>
            <a:pPr marL="285750" indent="-285750">
              <a:buFont typeface="Wingdings" panose="05000000000000000000" pitchFamily="2" charset="2"/>
              <a:buChar char="§"/>
            </a:pPr>
            <a:r>
              <a:rPr lang="de-DE" sz="1400" dirty="0"/>
              <a:t>PLZ 20355</a:t>
            </a:r>
          </a:p>
          <a:p>
            <a:pPr marL="285750" indent="-285750">
              <a:buFont typeface="Wingdings" panose="05000000000000000000" pitchFamily="2" charset="2"/>
              <a:buChar char="§"/>
            </a:pPr>
            <a:r>
              <a:rPr lang="de-DE" sz="1400" dirty="0"/>
              <a:t>Keine Vorschäden</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3141688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Gebäudeversicherung Mehrfamilienhäuser | Konzept im Überblick</a:t>
            </a:r>
          </a:p>
          <a:p>
            <a:pPr marL="800100" lvl="1" indent="-342900">
              <a:lnSpc>
                <a:spcPct val="100000"/>
              </a:lnSpc>
              <a:spcBef>
                <a:spcPts val="1000"/>
              </a:spcBef>
              <a:buFont typeface="Wingdings" panose="05000000000000000000" pitchFamily="2" charset="2"/>
              <a:buChar char="§"/>
            </a:pPr>
            <a:r>
              <a:rPr lang="de-DE" dirty="0">
                <a:solidFill>
                  <a:srgbClr val="1D2D4B"/>
                </a:solidFill>
              </a:rPr>
              <a:t>Grundlage aktuelles Bedingungswerk aus privat VGB | </a:t>
            </a:r>
            <a:r>
              <a:rPr lang="de-DE" dirty="0" err="1">
                <a:solidFill>
                  <a:srgbClr val="1D2D4B"/>
                </a:solidFill>
              </a:rPr>
              <a:t>Sideletter</a:t>
            </a:r>
            <a:r>
              <a:rPr lang="de-DE" dirty="0">
                <a:solidFill>
                  <a:srgbClr val="1D2D4B"/>
                </a:solidFill>
              </a:rPr>
              <a:t> (im Einzelfall individualisierbar)</a:t>
            </a:r>
          </a:p>
          <a:p>
            <a:pPr marL="800100" lvl="1" indent="-342900">
              <a:lnSpc>
                <a:spcPct val="100000"/>
              </a:lnSpc>
              <a:spcBef>
                <a:spcPts val="1000"/>
              </a:spcBef>
              <a:buFont typeface="Wingdings" panose="05000000000000000000" pitchFamily="2" charset="2"/>
              <a:buChar char="§"/>
            </a:pPr>
            <a:r>
              <a:rPr lang="de-DE" dirty="0">
                <a:solidFill>
                  <a:srgbClr val="1D2D4B"/>
                </a:solidFill>
              </a:rPr>
              <a:t>ab 25.000,00 € Prämienvolumen (lieber 50.000,00 €)</a:t>
            </a:r>
          </a:p>
          <a:p>
            <a:pPr marL="800100" lvl="1" indent="-342900">
              <a:lnSpc>
                <a:spcPct val="100000"/>
              </a:lnSpc>
              <a:spcBef>
                <a:spcPts val="1000"/>
              </a:spcBef>
              <a:buFont typeface="Wingdings" panose="05000000000000000000" pitchFamily="2" charset="2"/>
              <a:buChar char="§"/>
            </a:pPr>
            <a:r>
              <a:rPr lang="de-DE" dirty="0">
                <a:solidFill>
                  <a:srgbClr val="1D2D4B"/>
                </a:solidFill>
              </a:rPr>
              <a:t>10.000 M/1914 Basis (vorbehaltlich Risikoort)</a:t>
            </a:r>
          </a:p>
          <a:p>
            <a:pPr marL="800100" lvl="1" indent="-342900">
              <a:lnSpc>
                <a:spcPct val="100000"/>
              </a:lnSpc>
              <a:buFont typeface="Wingdings" panose="05000000000000000000" pitchFamily="2" charset="2"/>
              <a:buChar char="§"/>
            </a:pPr>
            <a:r>
              <a:rPr lang="de-DE" dirty="0">
                <a:solidFill>
                  <a:srgbClr val="1D2D4B"/>
                </a:solidFill>
              </a:rPr>
              <a:t>Überwiegend wohnwirtschaftliche Nutzung</a:t>
            </a:r>
          </a:p>
          <a:p>
            <a:pPr marL="800100" lvl="1" indent="-342900">
              <a:lnSpc>
                <a:spcPct val="100000"/>
              </a:lnSpc>
              <a:buFont typeface="Wingdings" panose="05000000000000000000" pitchFamily="2" charset="2"/>
              <a:buChar char="§"/>
            </a:pPr>
            <a:r>
              <a:rPr lang="de-DE" dirty="0" err="1">
                <a:solidFill>
                  <a:srgbClr val="1D2D4B"/>
                </a:solidFill>
              </a:rPr>
              <a:t>Zielschadenqoute</a:t>
            </a:r>
            <a:r>
              <a:rPr lang="de-DE" dirty="0">
                <a:solidFill>
                  <a:srgbClr val="1D2D4B"/>
                </a:solidFill>
              </a:rPr>
              <a:t> der letzten 5 Jahre (gemessen an der Angebotsprämie) – 55%</a:t>
            </a:r>
          </a:p>
          <a:p>
            <a:pPr marL="800100" lvl="1" indent="-342900">
              <a:lnSpc>
                <a:spcPct val="100000"/>
              </a:lnSpc>
              <a:buFont typeface="Wingdings" panose="05000000000000000000" pitchFamily="2" charset="2"/>
              <a:buChar char="§"/>
            </a:pPr>
            <a:r>
              <a:rPr lang="de-DE" dirty="0">
                <a:solidFill>
                  <a:srgbClr val="1D2D4B"/>
                </a:solidFill>
              </a:rPr>
              <a:t>Baukastenprinzip ähnlich ImmoPlus zu weiteren Bausteinen wie unbenannte Gefahren, Glas, Elementar, Haustechnik, innere Unruhen, Ableitungsrohre bis 5.000 €, Vermieter Plus</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Provinzial | Verwalter</a:t>
            </a:r>
          </a:p>
        </p:txBody>
      </p:sp>
    </p:spTree>
    <p:extLst>
      <p:ext uri="{BB962C8B-B14F-4D97-AF65-F5344CB8AC3E}">
        <p14:creationId xmlns:p14="http://schemas.microsoft.com/office/powerpoint/2010/main" val="210794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0D4FEF2-DD32-40C5-9786-EC9CD385B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2184"/>
            <a:ext cx="2579251" cy="1720360"/>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5" name="Titel 4"/>
          <p:cNvSpPr>
            <a:spLocks noGrp="1"/>
          </p:cNvSpPr>
          <p:nvPr>
            <p:ph type="title"/>
          </p:nvPr>
        </p:nvSpPr>
        <p:spPr/>
        <p:txBody>
          <a:bodyPr/>
          <a:lstStyle/>
          <a:p>
            <a:r>
              <a:rPr lang="de-DE" dirty="0"/>
              <a:t>Rahmenverträge</a:t>
            </a:r>
          </a:p>
        </p:txBody>
      </p:sp>
      <p:sp>
        <p:nvSpPr>
          <p:cNvPr id="8" name="Textfeld 7">
            <a:extLst>
              <a:ext uri="{FF2B5EF4-FFF2-40B4-BE49-F238E27FC236}">
                <a16:creationId xmlns:a16="http://schemas.microsoft.com/office/drawing/2014/main" id="{25B27C2B-0D48-4234-92B7-8405E5B20D7F}"/>
              </a:ext>
            </a:extLst>
          </p:cNvPr>
          <p:cNvSpPr txBox="1"/>
          <p:nvPr/>
        </p:nvSpPr>
        <p:spPr>
          <a:xfrm>
            <a:off x="3936364" y="1733252"/>
            <a:ext cx="2160240" cy="369332"/>
          </a:xfrm>
          <a:prstGeom prst="rect">
            <a:avLst/>
          </a:prstGeom>
          <a:solidFill>
            <a:srgbClr val="002060"/>
          </a:solidFill>
          <a:ln w="6350">
            <a:solidFill>
              <a:schemeClr val="tx1"/>
            </a:solidFill>
          </a:ln>
        </p:spPr>
        <p:txBody>
          <a:bodyPr wrap="square" rtlCol="0" anchor="ctr">
            <a:spAutoFit/>
          </a:bodyPr>
          <a:lstStyle/>
          <a:p>
            <a:pPr algn="ctr"/>
            <a:r>
              <a:rPr lang="de-DE" b="1" dirty="0">
                <a:solidFill>
                  <a:schemeClr val="bg1"/>
                </a:solidFill>
              </a:rPr>
              <a:t>diverse</a:t>
            </a:r>
          </a:p>
        </p:txBody>
      </p:sp>
      <p:sp>
        <p:nvSpPr>
          <p:cNvPr id="9" name="Textfeld 8">
            <a:extLst>
              <a:ext uri="{FF2B5EF4-FFF2-40B4-BE49-F238E27FC236}">
                <a16:creationId xmlns:a16="http://schemas.microsoft.com/office/drawing/2014/main" id="{49050EFA-0874-47DE-A854-B9F33C46C484}"/>
              </a:ext>
            </a:extLst>
          </p:cNvPr>
          <p:cNvSpPr txBox="1"/>
          <p:nvPr/>
        </p:nvSpPr>
        <p:spPr>
          <a:xfrm>
            <a:off x="1631430" y="1748641"/>
            <a:ext cx="2160240" cy="338554"/>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a:t>
            </a:r>
          </a:p>
        </p:txBody>
      </p:sp>
      <p:sp>
        <p:nvSpPr>
          <p:cNvPr id="10" name="Textfeld 9">
            <a:extLst>
              <a:ext uri="{FF2B5EF4-FFF2-40B4-BE49-F238E27FC236}">
                <a16:creationId xmlns:a16="http://schemas.microsoft.com/office/drawing/2014/main" id="{C9D57621-B1E4-455B-90EE-B0B07C13CA33}"/>
              </a:ext>
            </a:extLst>
          </p:cNvPr>
          <p:cNvSpPr txBox="1"/>
          <p:nvPr/>
        </p:nvSpPr>
        <p:spPr>
          <a:xfrm>
            <a:off x="3936364" y="2171638"/>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Provinzial</a:t>
            </a:r>
          </a:p>
          <a:p>
            <a:pPr marL="171450" indent="-171450">
              <a:buFont typeface="Wingdings" panose="05000000000000000000" pitchFamily="2" charset="2"/>
              <a:buChar char="§"/>
            </a:pPr>
            <a:endParaRPr lang="de-DE" sz="1100" dirty="0"/>
          </a:p>
          <a:p>
            <a:pPr marL="628650" lvl="1" indent="-171450">
              <a:buFont typeface="Wingdings" panose="05000000000000000000" pitchFamily="2" charset="2"/>
              <a:buChar char="§"/>
            </a:pPr>
            <a:r>
              <a:rPr lang="de-DE" sz="1100" dirty="0"/>
              <a:t>Mindestprämie 25k</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R+V</a:t>
            </a:r>
          </a:p>
          <a:p>
            <a:pPr marL="171450" indent="-171450">
              <a:buFont typeface="Wingdings" panose="05000000000000000000" pitchFamily="2" charset="2"/>
              <a:buChar char="§"/>
            </a:pPr>
            <a:endParaRPr lang="de-DE" sz="1100" dirty="0"/>
          </a:p>
          <a:p>
            <a:pPr marL="628650" lvl="1" indent="-171450">
              <a:buFont typeface="Wingdings" panose="05000000000000000000" pitchFamily="2" charset="2"/>
              <a:buChar char="§"/>
            </a:pPr>
            <a:r>
              <a:rPr lang="de-DE" sz="1100" dirty="0"/>
              <a:t>100 Einheiten</a:t>
            </a:r>
          </a:p>
          <a:p>
            <a:pPr marL="628650" lvl="1" indent="-171450">
              <a:buFont typeface="Wingdings" panose="05000000000000000000" pitchFamily="2" charset="2"/>
              <a:buChar char="§"/>
            </a:pPr>
            <a:r>
              <a:rPr lang="de-DE" sz="1100" dirty="0"/>
              <a:t>40% SQ</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Weitere Anbieter in Verhandlung</a:t>
            </a:r>
          </a:p>
          <a:p>
            <a:pPr marL="171450" indent="-171450">
              <a:buFont typeface="Wingdings" panose="05000000000000000000" pitchFamily="2" charset="2"/>
              <a:buChar char="§"/>
            </a:pPr>
            <a:endParaRPr lang="de-DE" sz="1100" dirty="0"/>
          </a:p>
        </p:txBody>
      </p:sp>
      <p:sp>
        <p:nvSpPr>
          <p:cNvPr id="11" name="Textfeld 10">
            <a:extLst>
              <a:ext uri="{FF2B5EF4-FFF2-40B4-BE49-F238E27FC236}">
                <a16:creationId xmlns:a16="http://schemas.microsoft.com/office/drawing/2014/main" id="{9FCCD9F2-E7A3-4D20-8D19-687B74B0F853}"/>
              </a:ext>
            </a:extLst>
          </p:cNvPr>
          <p:cNvSpPr txBox="1"/>
          <p:nvPr/>
        </p:nvSpPr>
        <p:spPr>
          <a:xfrm>
            <a:off x="1631430" y="2171638"/>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err="1"/>
              <a:t>Immoplus</a:t>
            </a:r>
            <a:endParaRPr lang="de-DE" sz="1100" dirty="0"/>
          </a:p>
          <a:p>
            <a:endParaRPr lang="de-DE" sz="1100" dirty="0"/>
          </a:p>
          <a:p>
            <a:pPr marL="628650" lvl="1" indent="-171450">
              <a:buFont typeface="Wingdings" panose="05000000000000000000" pitchFamily="2" charset="2"/>
              <a:buChar char="§"/>
            </a:pPr>
            <a:r>
              <a:rPr lang="de-DE" sz="1100" dirty="0"/>
              <a:t>4-20 Einheiten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a:p>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Weiterer Anbieter in Verhandlung</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3936364" y="4683070"/>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Fragebogen</a:t>
            </a:r>
          </a:p>
          <a:p>
            <a:pPr marL="171450" indent="-171450">
              <a:buFont typeface="Wingdings" panose="05000000000000000000" pitchFamily="2" charset="2"/>
              <a:buChar char="§"/>
            </a:pPr>
            <a:r>
              <a:rPr lang="de-DE" sz="1100" dirty="0"/>
              <a:t>Liste mit Rechner</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1631430" y="4683070"/>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Excel-Objekteliste </a:t>
            </a:r>
            <a:br>
              <a:rPr lang="de-DE" sz="1100" dirty="0"/>
            </a:br>
            <a:r>
              <a:rPr lang="de-DE" sz="1100" dirty="0"/>
              <a:t>inkl. Rechner</a:t>
            </a:r>
            <a:br>
              <a:rPr lang="de-DE" sz="1100" dirty="0"/>
            </a:br>
            <a:r>
              <a:rPr lang="de-DE" sz="1100" dirty="0"/>
              <a:t>(BeraterPortal)</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7960" y="1555070"/>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008" y="1555070"/>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5044" y="4467849"/>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3197" y="4467849"/>
            <a:ext cx="419100" cy="419100"/>
          </a:xfrm>
          <a:prstGeom prst="rect">
            <a:avLst/>
          </a:prstGeom>
        </p:spPr>
      </p:pic>
      <p:sp>
        <p:nvSpPr>
          <p:cNvPr id="19" name="Textfeld 18">
            <a:extLst>
              <a:ext uri="{FF2B5EF4-FFF2-40B4-BE49-F238E27FC236}">
                <a16:creationId xmlns:a16="http://schemas.microsoft.com/office/drawing/2014/main" id="{73C39B59-301B-4D21-AB8F-B6B93113CBA4}"/>
              </a:ext>
            </a:extLst>
          </p:cNvPr>
          <p:cNvSpPr txBox="1"/>
          <p:nvPr/>
        </p:nvSpPr>
        <p:spPr>
          <a:xfrm>
            <a:off x="6244134" y="1736362"/>
            <a:ext cx="2160240" cy="369332"/>
          </a:xfrm>
          <a:prstGeom prst="rect">
            <a:avLst/>
          </a:prstGeom>
          <a:solidFill>
            <a:srgbClr val="C49C48"/>
          </a:solidFill>
          <a:ln w="6350">
            <a:solidFill>
              <a:schemeClr val="tx1"/>
            </a:solidFill>
          </a:ln>
        </p:spPr>
        <p:txBody>
          <a:bodyPr wrap="square" rtlCol="0" anchor="ctr">
            <a:spAutoFit/>
          </a:bodyPr>
          <a:lstStyle/>
          <a:p>
            <a:pPr algn="ctr"/>
            <a:r>
              <a:rPr lang="de-DE" b="1" dirty="0">
                <a:solidFill>
                  <a:schemeClr val="bg1"/>
                </a:solidFill>
              </a:rPr>
              <a:t>MRHT</a:t>
            </a:r>
          </a:p>
        </p:txBody>
      </p:sp>
      <p:sp>
        <p:nvSpPr>
          <p:cNvPr id="20" name="Textfeld 19">
            <a:extLst>
              <a:ext uri="{FF2B5EF4-FFF2-40B4-BE49-F238E27FC236}">
                <a16:creationId xmlns:a16="http://schemas.microsoft.com/office/drawing/2014/main" id="{652E1E4E-28C7-4391-83FA-5E5E8F556598}"/>
              </a:ext>
            </a:extLst>
          </p:cNvPr>
          <p:cNvSpPr txBox="1"/>
          <p:nvPr/>
        </p:nvSpPr>
        <p:spPr>
          <a:xfrm>
            <a:off x="6244134" y="2167444"/>
            <a:ext cx="2160240" cy="2385232"/>
          </a:xfrm>
          <a:prstGeom prst="rect">
            <a:avLst/>
          </a:prstGeom>
          <a:noFill/>
          <a:ln w="6350">
            <a:solidFill>
              <a:srgbClr val="1D2D4B"/>
            </a:solidFill>
          </a:ln>
        </p:spPr>
        <p:txBody>
          <a:bodyPr wrap="square" rtlCol="0">
            <a:noAutofit/>
          </a:bodyPr>
          <a:lstStyle/>
          <a:p>
            <a:pPr marL="628650" lvl="1" indent="-171450">
              <a:buFont typeface="Wingdings" panose="05000000000000000000" pitchFamily="2" charset="2"/>
              <a:buChar char="§"/>
            </a:pPr>
            <a:endParaRPr lang="de-DE" sz="1100" dirty="0"/>
          </a:p>
          <a:p>
            <a:pPr marL="628650" lvl="1" indent="-171450">
              <a:buFont typeface="Wingdings" panose="05000000000000000000" pitchFamily="2" charset="2"/>
              <a:buChar char="§"/>
            </a:pPr>
            <a:endParaRPr lang="de-DE" sz="1100" dirty="0"/>
          </a:p>
          <a:p>
            <a:pPr marL="628650" lvl="1" indent="-171450">
              <a:buFont typeface="Wingdings" panose="05000000000000000000" pitchFamily="2" charset="2"/>
              <a:buChar char="§"/>
            </a:pPr>
            <a:r>
              <a:rPr lang="de-DE" sz="1100" dirty="0"/>
              <a:t>200+ Einheiten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p:txBody>
      </p:sp>
      <p:sp>
        <p:nvSpPr>
          <p:cNvPr id="21" name="Textfeld 20">
            <a:extLst>
              <a:ext uri="{FF2B5EF4-FFF2-40B4-BE49-F238E27FC236}">
                <a16:creationId xmlns:a16="http://schemas.microsoft.com/office/drawing/2014/main" id="{D433936E-DCC0-497C-B01E-39CEFCA887E0}"/>
              </a:ext>
            </a:extLst>
          </p:cNvPr>
          <p:cNvSpPr txBox="1"/>
          <p:nvPr/>
        </p:nvSpPr>
        <p:spPr>
          <a:xfrm>
            <a:off x="6244134" y="4686180"/>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über MRHT</a:t>
            </a:r>
          </a:p>
        </p:txBody>
      </p:sp>
      <p:pic>
        <p:nvPicPr>
          <p:cNvPr id="26" name="Grafik 25">
            <a:extLst>
              <a:ext uri="{FF2B5EF4-FFF2-40B4-BE49-F238E27FC236}">
                <a16:creationId xmlns:a16="http://schemas.microsoft.com/office/drawing/2014/main" id="{3D9AFEB1-2720-4895-A9BB-584D7B670A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0967" y="4470959"/>
            <a:ext cx="419100" cy="419100"/>
          </a:xfrm>
          <a:prstGeom prst="rect">
            <a:avLst/>
          </a:prstGeom>
        </p:spPr>
      </p:pic>
    </p:spTree>
    <p:extLst>
      <p:ext uri="{BB962C8B-B14F-4D97-AF65-F5344CB8AC3E}">
        <p14:creationId xmlns:p14="http://schemas.microsoft.com/office/powerpoint/2010/main" val="1488068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In Ausarbeitung</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Concordia | </a:t>
            </a:r>
            <a:r>
              <a:rPr lang="de-DE" dirty="0" err="1"/>
              <a:t>Agrar</a:t>
            </a:r>
            <a:endParaRPr lang="de-DE" dirty="0"/>
          </a:p>
        </p:txBody>
      </p:sp>
    </p:spTree>
    <p:extLst>
      <p:ext uri="{BB962C8B-B14F-4D97-AF65-F5344CB8AC3E}">
        <p14:creationId xmlns:p14="http://schemas.microsoft.com/office/powerpoint/2010/main" val="1459356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4" name="Titel 3"/>
          <p:cNvSpPr>
            <a:spLocks noGrp="1"/>
          </p:cNvSpPr>
          <p:nvPr>
            <p:ph type="title"/>
          </p:nvPr>
        </p:nvSpPr>
        <p:spPr/>
        <p:txBody>
          <a:bodyPr/>
          <a:lstStyle/>
          <a:p>
            <a:r>
              <a:rPr lang="de-DE" dirty="0"/>
              <a:t>Vielen Dank für Ihre Aufmerksamkeit</a:t>
            </a:r>
          </a:p>
        </p:txBody>
      </p:sp>
      <p:pic>
        <p:nvPicPr>
          <p:cNvPr id="1026" name="Picture 2" descr="Erfolg - was ist das und wie wird man erfolgreich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2321" y="2060575"/>
            <a:ext cx="4358004" cy="407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211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Der defekte Abfluss | Ablehnung Versicherer </a:t>
            </a:r>
          </a:p>
          <a:p>
            <a:endParaRPr lang="de-DE" dirty="0"/>
          </a:p>
        </p:txBody>
      </p:sp>
      <p:pic>
        <p:nvPicPr>
          <p:cNvPr id="8" name="Grafik 7">
            <a:extLst>
              <a:ext uri="{FF2B5EF4-FFF2-40B4-BE49-F238E27FC236}">
                <a16:creationId xmlns:a16="http://schemas.microsoft.com/office/drawing/2014/main" id="{2C3E2344-E68E-41AE-ACDF-48915A46B16E}"/>
              </a:ext>
            </a:extLst>
          </p:cNvPr>
          <p:cNvPicPr>
            <a:picLocks noChangeAspect="1"/>
          </p:cNvPicPr>
          <p:nvPr/>
        </p:nvPicPr>
        <p:blipFill>
          <a:blip r:embed="rId2"/>
          <a:stretch>
            <a:fillRect/>
          </a:stretch>
        </p:blipFill>
        <p:spPr>
          <a:xfrm>
            <a:off x="638175" y="2528089"/>
            <a:ext cx="7359196" cy="3486948"/>
          </a:xfrm>
          <a:prstGeom prst="rect">
            <a:avLst/>
          </a:prstGeom>
        </p:spPr>
      </p:pic>
      <p:pic>
        <p:nvPicPr>
          <p:cNvPr id="10" name="Grafik 9">
            <a:extLst>
              <a:ext uri="{FF2B5EF4-FFF2-40B4-BE49-F238E27FC236}">
                <a16:creationId xmlns:a16="http://schemas.microsoft.com/office/drawing/2014/main" id="{7106F729-1E33-47AB-8AE5-02E546DA872E}"/>
              </a:ext>
            </a:extLst>
          </p:cNvPr>
          <p:cNvPicPr>
            <a:picLocks noChangeAspect="1"/>
          </p:cNvPicPr>
          <p:nvPr/>
        </p:nvPicPr>
        <p:blipFill>
          <a:blip r:embed="rId3"/>
          <a:stretch>
            <a:fillRect/>
          </a:stretch>
        </p:blipFill>
        <p:spPr>
          <a:xfrm>
            <a:off x="8369300" y="2637970"/>
            <a:ext cx="3343275" cy="2538413"/>
          </a:xfrm>
          <a:prstGeom prst="rect">
            <a:avLst/>
          </a:prstGeom>
        </p:spPr>
      </p:pic>
    </p:spTree>
    <p:extLst>
      <p:ext uri="{BB962C8B-B14F-4D97-AF65-F5344CB8AC3E}">
        <p14:creationId xmlns:p14="http://schemas.microsoft.com/office/powerpoint/2010/main" val="673368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Der defekte Abfluss | Gegenargumentation</a:t>
            </a:r>
          </a:p>
          <a:p>
            <a:endParaRPr lang="de-DE" dirty="0"/>
          </a:p>
        </p:txBody>
      </p:sp>
      <p:pic>
        <p:nvPicPr>
          <p:cNvPr id="8" name="Grafik 7">
            <a:extLst>
              <a:ext uri="{FF2B5EF4-FFF2-40B4-BE49-F238E27FC236}">
                <a16:creationId xmlns:a16="http://schemas.microsoft.com/office/drawing/2014/main" id="{8A240744-39AA-4DEE-824F-13D537105D1B}"/>
              </a:ext>
            </a:extLst>
          </p:cNvPr>
          <p:cNvPicPr>
            <a:picLocks noChangeAspect="1"/>
          </p:cNvPicPr>
          <p:nvPr/>
        </p:nvPicPr>
        <p:blipFill>
          <a:blip r:embed="rId2"/>
          <a:stretch>
            <a:fillRect/>
          </a:stretch>
        </p:blipFill>
        <p:spPr>
          <a:xfrm>
            <a:off x="727982" y="2615701"/>
            <a:ext cx="9874704" cy="2702467"/>
          </a:xfrm>
          <a:prstGeom prst="rect">
            <a:avLst/>
          </a:prstGeom>
        </p:spPr>
      </p:pic>
    </p:spTree>
    <p:extLst>
      <p:ext uri="{BB962C8B-B14F-4D97-AF65-F5344CB8AC3E}">
        <p14:creationId xmlns:p14="http://schemas.microsoft.com/office/powerpoint/2010/main" val="1318069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Der defekte Abfluss | finale Entscheidung</a:t>
            </a:r>
          </a:p>
          <a:p>
            <a:endParaRPr lang="de-DE" dirty="0"/>
          </a:p>
        </p:txBody>
      </p:sp>
      <p:pic>
        <p:nvPicPr>
          <p:cNvPr id="4" name="Grafik 3">
            <a:extLst>
              <a:ext uri="{FF2B5EF4-FFF2-40B4-BE49-F238E27FC236}">
                <a16:creationId xmlns:a16="http://schemas.microsoft.com/office/drawing/2014/main" id="{111650F1-7BA7-4AC3-B4C9-9E0B8C5B6236}"/>
              </a:ext>
            </a:extLst>
          </p:cNvPr>
          <p:cNvPicPr>
            <a:picLocks noChangeAspect="1"/>
          </p:cNvPicPr>
          <p:nvPr/>
        </p:nvPicPr>
        <p:blipFill>
          <a:blip r:embed="rId2"/>
          <a:stretch>
            <a:fillRect/>
          </a:stretch>
        </p:blipFill>
        <p:spPr>
          <a:xfrm>
            <a:off x="748846" y="2498658"/>
            <a:ext cx="8264525" cy="2432878"/>
          </a:xfrm>
          <a:prstGeom prst="rect">
            <a:avLst/>
          </a:prstGeom>
        </p:spPr>
      </p:pic>
      <p:sp>
        <p:nvSpPr>
          <p:cNvPr id="6" name="Rechteck 5">
            <a:extLst>
              <a:ext uri="{FF2B5EF4-FFF2-40B4-BE49-F238E27FC236}">
                <a16:creationId xmlns:a16="http://schemas.microsoft.com/office/drawing/2014/main" id="{315140CC-A6AF-4267-B8D1-0FD72E51AE96}"/>
              </a:ext>
            </a:extLst>
          </p:cNvPr>
          <p:cNvSpPr/>
          <p:nvPr/>
        </p:nvSpPr>
        <p:spPr>
          <a:xfrm>
            <a:off x="4107542" y="3839029"/>
            <a:ext cx="1422401" cy="3048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noFill/>
            </a:endParaRPr>
          </a:p>
        </p:txBody>
      </p:sp>
    </p:spTree>
    <p:extLst>
      <p:ext uri="{BB962C8B-B14F-4D97-AF65-F5344CB8AC3E}">
        <p14:creationId xmlns:p14="http://schemas.microsoft.com/office/powerpoint/2010/main" val="727902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Wasserverlust im Außenpool | Schadenmeldung 2022</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algn="just">
              <a:lnSpc>
                <a:spcPct val="100000"/>
              </a:lnSpc>
            </a:pPr>
            <a:r>
              <a:rPr lang="de-DE" sz="1600" dirty="0">
                <a:latin typeface="+mn-lt"/>
              </a:rPr>
              <a:t>Leider sieht es so aus, als wenn auch wir mindestens eine Leckage an den frischwasserführenden Leitungen unseres Schwimmbades haben. Da wir über den Winter konstant das Wasser aus dem Schwimmbecken verloren haben, haben wir alle Absperrhähne der Pooltechnik </a:t>
            </a:r>
            <a:r>
              <a:rPr lang="de-DE" sz="1600" dirty="0" err="1">
                <a:latin typeface="+mn-lt"/>
              </a:rPr>
              <a:t>ausstauschen</a:t>
            </a:r>
            <a:r>
              <a:rPr lang="de-DE" sz="1600" dirty="0">
                <a:latin typeface="+mn-lt"/>
              </a:rPr>
              <a:t> lassen. Danach haben wir die Zu- und die Ableitung Bodenablauf der Pooltechnik abdrücken lassen - demnach hatten alle Leitungen Druckverlust. Um festzustellen, in welchem Rahmen der Wasserverlust über den Bodenablauf stattfindet, haben wir letzte Woche erneut hüfthoch Wasser in das Schwimmbad gefüllt und alle Absperrhähne verschlossen. Leider haben wir in 24 Stunden mindestens 6 cm Wasser verloren.</a:t>
            </a:r>
          </a:p>
          <a:p>
            <a:pPr algn="just">
              <a:lnSpc>
                <a:spcPct val="100000"/>
              </a:lnSpc>
            </a:pPr>
            <a:r>
              <a:rPr lang="de-DE" sz="1600" dirty="0">
                <a:latin typeface="+mn-lt"/>
              </a:rPr>
              <a:t>Die Stellen, an denen die Leitungen defekt sein müssen, wurden bisher noch nicht geortet.</a:t>
            </a:r>
          </a:p>
          <a:p>
            <a:pPr marL="0" lvl="1" algn="just">
              <a:lnSpc>
                <a:spcPct val="100000"/>
              </a:lnSpc>
              <a:spcBef>
                <a:spcPts val="1000"/>
              </a:spcBef>
            </a:pPr>
            <a:endParaRPr lang="de-DE" sz="1100" dirty="0">
              <a:solidFill>
                <a:srgbClr val="1D2D4B"/>
              </a:solidFill>
            </a:endParaRPr>
          </a:p>
        </p:txBody>
      </p:sp>
    </p:spTree>
    <p:extLst>
      <p:ext uri="{BB962C8B-B14F-4D97-AF65-F5344CB8AC3E}">
        <p14:creationId xmlns:p14="http://schemas.microsoft.com/office/powerpoint/2010/main" val="297457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Wasserverlust im Pool | Leckageortung</a:t>
            </a:r>
          </a:p>
          <a:p>
            <a:endParaRPr lang="de-DE" dirty="0"/>
          </a:p>
        </p:txBody>
      </p:sp>
      <p:sp>
        <p:nvSpPr>
          <p:cNvPr id="12" name="Textplatzhalter 2">
            <a:extLst>
              <a:ext uri="{FF2B5EF4-FFF2-40B4-BE49-F238E27FC236}">
                <a16:creationId xmlns:a16="http://schemas.microsoft.com/office/drawing/2014/main" id="{81ABAEFF-D026-417D-A227-26C396F71F6E}"/>
              </a:ext>
            </a:extLst>
          </p:cNvPr>
          <p:cNvSpPr>
            <a:spLocks noGrp="1"/>
          </p:cNvSpPr>
          <p:nvPr>
            <p:ph type="body" sz="half" idx="2"/>
          </p:nvPr>
        </p:nvSpPr>
        <p:spPr>
          <a:xfrm>
            <a:off x="364220" y="2335876"/>
            <a:ext cx="11348355" cy="4261774"/>
          </a:xfrm>
        </p:spPr>
        <p:txBody>
          <a:bodyPr/>
          <a:lstStyle/>
          <a:p>
            <a:pPr algn="just">
              <a:lnSpc>
                <a:spcPct val="100000"/>
              </a:lnSpc>
            </a:pPr>
            <a:r>
              <a:rPr lang="de-DE" sz="1600" dirty="0">
                <a:latin typeface="+mn-lt"/>
              </a:rPr>
              <a:t>vom Leck am Südende des Pools hatte ich dich mit Email vom 13.07.23 informiert. Zum gestrigen Gasortungstermin wurde festgestellt, dass sich das zweite Leck am Nordende des Schwimmbades befindet unter der </a:t>
            </a:r>
            <a:r>
              <a:rPr lang="de-DE" sz="1600" dirty="0" err="1">
                <a:latin typeface="+mn-lt"/>
              </a:rPr>
              <a:t>aufgestenderten</a:t>
            </a:r>
            <a:r>
              <a:rPr lang="de-DE" sz="1600" dirty="0">
                <a:latin typeface="+mn-lt"/>
              </a:rPr>
              <a:t> Terrasse. Diese kann nicht nur wie vom Techniker eingezeichnet in einer Fläche 1 x 2 m zurückgebaut werden. Will man in diesem Bereich unter der Terrasse graben, muss die gesamte Terrasse in diesem Teil demontiert werden und die in Beton gegossene Unterkonstruktion entfernt werden. Erst danach kann man sich per Hand an die Grabungsarbeiten bis in 2 m Tiefe machen.</a:t>
            </a:r>
          </a:p>
          <a:p>
            <a:pPr algn="just">
              <a:lnSpc>
                <a:spcPct val="100000"/>
              </a:lnSpc>
            </a:pPr>
            <a:r>
              <a:rPr lang="de-DE" sz="1600" dirty="0">
                <a:latin typeface="+mn-lt"/>
              </a:rPr>
              <a:t>Nun ist die Schadensaufnahme abgeschlossen und wir benötigen eine Rückmeldung der Versicherung bezüglich der Schadensübernahme</a:t>
            </a:r>
          </a:p>
          <a:p>
            <a:pPr algn="just">
              <a:lnSpc>
                <a:spcPct val="100000"/>
              </a:lnSpc>
            </a:pPr>
            <a:r>
              <a:rPr lang="de-DE" sz="1600" dirty="0">
                <a:solidFill>
                  <a:srgbClr val="1D2D4B"/>
                </a:solidFill>
                <a:latin typeface="+mn-lt"/>
              </a:rPr>
              <a:t>Schaden </a:t>
            </a:r>
            <a:r>
              <a:rPr lang="de-DE" sz="1600" dirty="0">
                <a:latin typeface="+mn-lt"/>
              </a:rPr>
              <a:t>insgesamt </a:t>
            </a:r>
            <a:r>
              <a:rPr lang="de-DE" sz="1600" dirty="0">
                <a:solidFill>
                  <a:srgbClr val="1D2D4B"/>
                </a:solidFill>
                <a:latin typeface="+mn-lt"/>
              </a:rPr>
              <a:t>ca. 21.000 €</a:t>
            </a:r>
          </a:p>
          <a:p>
            <a:pPr algn="just">
              <a:lnSpc>
                <a:spcPct val="100000"/>
              </a:lnSpc>
            </a:pPr>
            <a:endParaRPr lang="de-DE" sz="1100" dirty="0">
              <a:solidFill>
                <a:srgbClr val="1D2D4B"/>
              </a:solidFill>
            </a:endParaRPr>
          </a:p>
        </p:txBody>
      </p:sp>
      <p:sp>
        <p:nvSpPr>
          <p:cNvPr id="17" name="Textfeld 4">
            <a:extLst>
              <a:ext uri="{FF2B5EF4-FFF2-40B4-BE49-F238E27FC236}">
                <a16:creationId xmlns:a16="http://schemas.microsoft.com/office/drawing/2014/main" id="{D55D6BE5-8058-40D5-95F3-A9285A08AD6F}"/>
              </a:ext>
            </a:extLst>
          </p:cNvPr>
          <p:cNvSpPr txBox="1">
            <a:spLocks noChangeArrowheads="1"/>
          </p:cNvSpPr>
          <p:nvPr/>
        </p:nvSpPr>
        <p:spPr bwMode="auto">
          <a:xfrm>
            <a:off x="369357" y="5484722"/>
            <a:ext cx="50154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just" eaLnBrk="1" hangingPunct="1">
              <a:spcBef>
                <a:spcPct val="0"/>
              </a:spcBef>
            </a:pPr>
            <a:r>
              <a:rPr lang="de-DE" altLang="de-DE" sz="2000" dirty="0"/>
              <a:t>Wie würden Sie entscheiden?</a:t>
            </a:r>
          </a:p>
        </p:txBody>
      </p:sp>
    </p:spTree>
    <p:extLst>
      <p:ext uri="{BB962C8B-B14F-4D97-AF65-F5344CB8AC3E}">
        <p14:creationId xmlns:p14="http://schemas.microsoft.com/office/powerpoint/2010/main" val="357327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5" name="Titel 4"/>
          <p:cNvSpPr>
            <a:spLocks noGrp="1"/>
          </p:cNvSpPr>
          <p:nvPr>
            <p:ph type="title"/>
          </p:nvPr>
        </p:nvSpPr>
        <p:spPr/>
        <p:txBody>
          <a:bodyPr/>
          <a:lstStyle/>
          <a:p>
            <a:r>
              <a:rPr lang="de-DE" dirty="0"/>
              <a:t>Schadenbeispiele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Wasserverlust im Pool | Ablehnung Versicherer </a:t>
            </a:r>
          </a:p>
          <a:p>
            <a:endParaRPr lang="de-DE" dirty="0"/>
          </a:p>
        </p:txBody>
      </p:sp>
      <p:pic>
        <p:nvPicPr>
          <p:cNvPr id="4" name="Grafik 3">
            <a:extLst>
              <a:ext uri="{FF2B5EF4-FFF2-40B4-BE49-F238E27FC236}">
                <a16:creationId xmlns:a16="http://schemas.microsoft.com/office/drawing/2014/main" id="{EE4B4AFD-8238-49B0-AC1B-6C2A8E863FAD}"/>
              </a:ext>
            </a:extLst>
          </p:cNvPr>
          <p:cNvPicPr>
            <a:picLocks noChangeAspect="1"/>
          </p:cNvPicPr>
          <p:nvPr/>
        </p:nvPicPr>
        <p:blipFill>
          <a:blip r:embed="rId2"/>
          <a:stretch>
            <a:fillRect/>
          </a:stretch>
        </p:blipFill>
        <p:spPr>
          <a:xfrm>
            <a:off x="3411650" y="2321046"/>
            <a:ext cx="5368699" cy="4166751"/>
          </a:xfrm>
          <a:prstGeom prst="rect">
            <a:avLst/>
          </a:prstGeom>
        </p:spPr>
      </p:pic>
    </p:spTree>
    <p:extLst>
      <p:ext uri="{BB962C8B-B14F-4D97-AF65-F5344CB8AC3E}">
        <p14:creationId xmlns:p14="http://schemas.microsoft.com/office/powerpoint/2010/main" val="3302487012"/>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1751</Words>
  <Application>Microsoft Office PowerPoint</Application>
  <PresentationFormat>Breitbild</PresentationFormat>
  <Paragraphs>418</Paragraphs>
  <Slides>34</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34</vt:i4>
      </vt:variant>
    </vt:vector>
  </HeadingPairs>
  <TitlesOfParts>
    <vt:vector size="39" baseType="lpstr">
      <vt:lpstr>Arial</vt:lpstr>
      <vt:lpstr>Calibri</vt:lpstr>
      <vt:lpstr>Symbol</vt:lpstr>
      <vt:lpstr>Wingdings</vt:lpstr>
      <vt:lpstr>Design_afm</vt:lpstr>
      <vt:lpstr>PowerPoint-Präsentation</vt:lpstr>
      <vt:lpstr>Agenda</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Schadenbeispiele</vt:lpstr>
      <vt:lpstr>Wichtige Klauseln</vt:lpstr>
      <vt:lpstr>Rahmenverträge</vt:lpstr>
      <vt:lpstr>Rahmenverträge</vt:lpstr>
      <vt:lpstr>Rahmenverträge</vt:lpstr>
      <vt:lpstr>afm Empfehlungen | Einfamilienhäuser</vt:lpstr>
      <vt:lpstr>Bausteine in der Gebäudeversicherung</vt:lpstr>
      <vt:lpstr>Bausteine in der Gebäudeversicherung</vt:lpstr>
      <vt:lpstr>Rahmenverträge</vt:lpstr>
      <vt:lpstr>Rahmenverträge</vt:lpstr>
      <vt:lpstr>Rahmenverträge</vt:lpstr>
      <vt:lpstr>Rahmenverträge</vt:lpstr>
      <vt:lpstr>Rahmenverträge</vt:lpstr>
      <vt:lpstr>Rahmenverträge</vt:lpstr>
      <vt:lpstr>Rahmenverträge</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Akademie, PC</cp:lastModifiedBy>
  <cp:revision>701</cp:revision>
  <cp:lastPrinted>2019-08-21T13:01:55Z</cp:lastPrinted>
  <dcterms:created xsi:type="dcterms:W3CDTF">2022-04-08T12:13:21Z</dcterms:created>
  <dcterms:modified xsi:type="dcterms:W3CDTF">2025-10-08T10:48:56Z</dcterms:modified>
</cp:coreProperties>
</file>