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57"/>
  </p:notesMasterIdLst>
  <p:handoutMasterIdLst>
    <p:handoutMasterId r:id="rId58"/>
  </p:handoutMasterIdLst>
  <p:sldIdLst>
    <p:sldId id="367" r:id="rId2"/>
    <p:sldId id="530" r:id="rId3"/>
    <p:sldId id="277" r:id="rId4"/>
    <p:sldId id="529" r:id="rId5"/>
    <p:sldId id="278" r:id="rId6"/>
    <p:sldId id="525" r:id="rId7"/>
    <p:sldId id="524" r:id="rId8"/>
    <p:sldId id="527" r:id="rId9"/>
    <p:sldId id="528" r:id="rId10"/>
    <p:sldId id="564" r:id="rId11"/>
    <p:sldId id="532" r:id="rId12"/>
    <p:sldId id="533" r:id="rId13"/>
    <p:sldId id="534" r:id="rId14"/>
    <p:sldId id="536" r:id="rId15"/>
    <p:sldId id="535" r:id="rId16"/>
    <p:sldId id="538" r:id="rId17"/>
    <p:sldId id="539" r:id="rId18"/>
    <p:sldId id="542" r:id="rId19"/>
    <p:sldId id="540" r:id="rId20"/>
    <p:sldId id="541" r:id="rId21"/>
    <p:sldId id="546" r:id="rId22"/>
    <p:sldId id="547" r:id="rId23"/>
    <p:sldId id="548" r:id="rId24"/>
    <p:sldId id="563" r:id="rId25"/>
    <p:sldId id="551" r:id="rId26"/>
    <p:sldId id="552" r:id="rId27"/>
    <p:sldId id="553" r:id="rId28"/>
    <p:sldId id="554" r:id="rId29"/>
    <p:sldId id="555" r:id="rId30"/>
    <p:sldId id="556" r:id="rId31"/>
    <p:sldId id="557" r:id="rId32"/>
    <p:sldId id="565" r:id="rId33"/>
    <p:sldId id="558" r:id="rId34"/>
    <p:sldId id="559" r:id="rId35"/>
    <p:sldId id="560" r:id="rId36"/>
    <p:sldId id="561" r:id="rId37"/>
    <p:sldId id="562" r:id="rId38"/>
    <p:sldId id="305" r:id="rId39"/>
    <p:sldId id="544" r:id="rId40"/>
    <p:sldId id="549" r:id="rId41"/>
    <p:sldId id="550" r:id="rId42"/>
    <p:sldId id="543" r:id="rId43"/>
    <p:sldId id="260" r:id="rId44"/>
    <p:sldId id="270" r:id="rId45"/>
    <p:sldId id="268" r:id="rId46"/>
    <p:sldId id="263" r:id="rId47"/>
    <p:sldId id="261" r:id="rId48"/>
    <p:sldId id="272" r:id="rId49"/>
    <p:sldId id="265" r:id="rId50"/>
    <p:sldId id="267" r:id="rId51"/>
    <p:sldId id="273" r:id="rId52"/>
    <p:sldId id="275" r:id="rId53"/>
    <p:sldId id="274" r:id="rId54"/>
    <p:sldId id="264" r:id="rId55"/>
    <p:sldId id="537" r:id="rId5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C49C48"/>
    <a:srgbClr val="C60000"/>
    <a:srgbClr val="D0CECE"/>
    <a:srgbClr val="FFFF00"/>
    <a:srgbClr val="137C9B"/>
    <a:srgbClr val="EDEDED"/>
    <a:srgbClr val="D6D6D6"/>
    <a:srgbClr val="AAA295"/>
    <a:srgbClr val="5C87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870" autoAdjust="0"/>
  </p:normalViewPr>
  <p:slideViewPr>
    <p:cSldViewPr snapToGrid="0" showGuides="1">
      <p:cViewPr varScale="1">
        <p:scale>
          <a:sx n="101" d="100"/>
          <a:sy n="101" d="100"/>
        </p:scale>
        <p:origin x="138" y="79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08.10.2025</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08.10.2025</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38962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59833" y="1874977"/>
            <a:ext cx="11472333" cy="4154984"/>
          </a:xfrm>
          <a:prstGeom prst="rect">
            <a:avLst/>
          </a:prstGeom>
          <a:noFill/>
        </p:spPr>
        <p:txBody>
          <a:bodyPr wrap="square" rtlCol="0">
            <a:spAutoFit/>
          </a:bodyPr>
          <a:lstStyle/>
          <a:p>
            <a:pPr algn="ctr"/>
            <a:r>
              <a:rPr lang="de-DE" altLang="de-DE" sz="4000" kern="0" dirty="0">
                <a:solidFill>
                  <a:srgbClr val="1D2D4B"/>
                </a:solidFill>
              </a:rPr>
              <a:t>Best Practice Sachversicherungen </a:t>
            </a:r>
          </a:p>
          <a:p>
            <a:pPr algn="ctr"/>
            <a:r>
              <a:rPr lang="de-DE" altLang="de-DE" sz="4000" kern="0" dirty="0">
                <a:solidFill>
                  <a:srgbClr val="1D2D4B"/>
                </a:solidFill>
              </a:rPr>
              <a:t>Firmen und Privatversicherungen</a:t>
            </a:r>
          </a:p>
          <a:p>
            <a:pPr algn="ctr"/>
            <a:endParaRPr lang="de-DE" sz="2800" dirty="0">
              <a:solidFill>
                <a:srgbClr val="1D2D4B"/>
              </a:solidFill>
            </a:endParaRPr>
          </a:p>
          <a:p>
            <a:pPr algn="ctr"/>
            <a:r>
              <a:rPr lang="de-DE" sz="2800" dirty="0">
                <a:solidFill>
                  <a:srgbClr val="1D2D4B"/>
                </a:solidFill>
              </a:rPr>
              <a:t>Update Leistungsprisma, Exkurs Bedingungsklauseln mit Praxiswirkung sowie Update und Ausblick afm Rahmenverträge</a:t>
            </a:r>
          </a:p>
          <a:p>
            <a:pPr algn="ctr"/>
            <a:endParaRPr lang="de-DE" sz="2000" dirty="0">
              <a:solidFill>
                <a:srgbClr val="1D2D4B"/>
              </a:solidFill>
            </a:endParaRPr>
          </a:p>
          <a:p>
            <a:pPr algn="ctr"/>
            <a:r>
              <a:rPr lang="de-DE" sz="2000" dirty="0">
                <a:solidFill>
                  <a:srgbClr val="1D2D4B"/>
                </a:solidFill>
              </a:rPr>
              <a:t>Referenten: Ringo Wilken | Marcel Schulte | Ulrich Kiesl</a:t>
            </a:r>
          </a:p>
          <a:p>
            <a:pPr algn="ctr"/>
            <a:endParaRPr lang="de-DE" sz="2000" dirty="0">
              <a:solidFill>
                <a:srgbClr val="1D2D4B"/>
              </a:solidFill>
            </a:endParaRPr>
          </a:p>
          <a:p>
            <a:pPr algn="ctr"/>
            <a:endParaRPr lang="de-DE" sz="2000" dirty="0">
              <a:solidFill>
                <a:srgbClr val="1D2D4B"/>
              </a:solidFill>
            </a:endParaRPr>
          </a:p>
          <a:p>
            <a:r>
              <a:rPr lang="de-DE" sz="2000" dirty="0">
                <a:solidFill>
                  <a:srgbClr val="1D2D4B"/>
                </a:solidFill>
              </a:rPr>
              <a:t>Hamburg, den 08. Oktober 2025	</a:t>
            </a:r>
          </a:p>
        </p:txBody>
      </p:sp>
    </p:spTree>
    <p:extLst>
      <p:ext uri="{BB962C8B-B14F-4D97-AF65-F5344CB8AC3E}">
        <p14:creationId xmlns:p14="http://schemas.microsoft.com/office/powerpoint/2010/main" val="3113962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584E89F-1B03-4199-BCE4-3BC9829C2749}"/>
              </a:ext>
            </a:extLst>
          </p:cNvPr>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a:extLst>
              <a:ext uri="{FF2B5EF4-FFF2-40B4-BE49-F238E27FC236}">
                <a16:creationId xmlns:a16="http://schemas.microsoft.com/office/drawing/2014/main" id="{C2CDC336-3BF2-4AA0-96AB-EF832335CEAC}"/>
              </a:ext>
            </a:extLst>
          </p:cNvPr>
          <p:cNvSpPr>
            <a:spLocks noGrp="1"/>
          </p:cNvSpPr>
          <p:nvPr>
            <p:ph type="body" sz="half" idx="2"/>
          </p:nvPr>
        </p:nvSpPr>
        <p:spPr/>
        <p:txBody>
          <a:bodyPr/>
          <a:lstStyle/>
          <a:p>
            <a:pPr algn="l"/>
            <a:r>
              <a:rPr lang="de-DE" dirty="0"/>
              <a:t>Hiscox </a:t>
            </a:r>
            <a:r>
              <a:rPr lang="de-DE" sz="1800" b="1" i="0" u="none" strike="noStrike" baseline="0" dirty="0" err="1">
                <a:latin typeface="Arial-BoldMT"/>
              </a:rPr>
              <a:t>CyberClear</a:t>
            </a:r>
            <a:r>
              <a:rPr lang="de-DE" sz="1800" b="1" dirty="0">
                <a:latin typeface="Arial-BoldMT"/>
              </a:rPr>
              <a:t> </a:t>
            </a:r>
            <a:r>
              <a:rPr lang="de-DE" sz="1800" b="0" i="0" u="none" strike="noStrike" baseline="0" dirty="0">
                <a:latin typeface="ArialMT"/>
              </a:rPr>
              <a:t>Bedingungen 06/2022</a:t>
            </a:r>
            <a:endParaRPr lang="de-DE" dirty="0"/>
          </a:p>
          <a:p>
            <a:pPr algn="l"/>
            <a:endParaRPr lang="de-DE" sz="1800" b="0" i="0" u="none" strike="noStrike" baseline="0" dirty="0">
              <a:latin typeface="ArialMT"/>
            </a:endParaRPr>
          </a:p>
          <a:p>
            <a:pPr algn="l"/>
            <a:r>
              <a:rPr lang="de-DE" sz="1800" b="0" i="0" u="none" strike="noStrike" baseline="0" dirty="0">
                <a:latin typeface="ArialMT"/>
              </a:rPr>
              <a:t>1.2. Beweiserleichterung bezüglich des Versicherungsfalles</a:t>
            </a:r>
          </a:p>
          <a:p>
            <a:pPr algn="l"/>
            <a:r>
              <a:rPr lang="de-DE" sz="1800" b="0" i="0" u="none" strike="noStrike" baseline="0" dirty="0">
                <a:solidFill>
                  <a:srgbClr val="002060"/>
                </a:solidFill>
                <a:latin typeface="ArialMT"/>
              </a:rPr>
              <a:t>Kann der Beweis, dass ein Versicherungsfall eingetreten ist, nicht erbracht werden, so gilt der Eintritt des Versicherungsfalles bereits dann als bewiesen, wenn </a:t>
            </a:r>
            <a:r>
              <a:rPr lang="de-DE" sz="1800" b="0" i="0" u="sng" strike="noStrike" baseline="0" dirty="0">
                <a:solidFill>
                  <a:srgbClr val="002060"/>
                </a:solidFill>
                <a:latin typeface="ArialMT"/>
              </a:rPr>
              <a:t>aufgrund objektiver Umstände keine vernünftigen Zweifel</a:t>
            </a:r>
            <a:r>
              <a:rPr lang="de-DE" sz="1800" b="0" i="0" u="none" strike="noStrike" baseline="0" dirty="0">
                <a:solidFill>
                  <a:srgbClr val="002060"/>
                </a:solidFill>
                <a:latin typeface="ArialMT"/>
              </a:rPr>
              <a:t> daran bestehen können, dass alternative Ursachen für den Eintritt des versicherten Schadens in Betracht kommen.</a:t>
            </a:r>
          </a:p>
          <a:p>
            <a:pPr algn="l"/>
            <a:r>
              <a:rPr lang="de-DE" sz="1800" b="0" i="0" u="sng" strike="noStrike" baseline="0" dirty="0">
                <a:latin typeface="ArialMT"/>
              </a:rPr>
              <a:t>Voraussetzung</a:t>
            </a:r>
            <a:r>
              <a:rPr lang="de-DE" sz="1800" b="0" i="0" u="none" strike="noStrike" baseline="0" dirty="0">
                <a:latin typeface="ArialMT"/>
              </a:rPr>
              <a:t> für die Anwendung der Beweiserleichterung ist weiterhin, dass der Krisendienstleister durch den Versicherten eingeschaltet wurde und dass kein Verstoß der Versicherten gegen Anzeige- bzw. Mitwirkungsobliegenheiten im Versicherungsfall vorliegt.</a:t>
            </a:r>
            <a:endParaRPr lang="de-DE" dirty="0"/>
          </a:p>
        </p:txBody>
      </p:sp>
      <p:sp>
        <p:nvSpPr>
          <p:cNvPr id="4" name="Titel 3">
            <a:extLst>
              <a:ext uri="{FF2B5EF4-FFF2-40B4-BE49-F238E27FC236}">
                <a16:creationId xmlns:a16="http://schemas.microsoft.com/office/drawing/2014/main" id="{5E834725-18FF-4C32-9EA5-E69B46960D26}"/>
              </a:ext>
            </a:extLst>
          </p:cNvPr>
          <p:cNvSpPr>
            <a:spLocks noGrp="1"/>
          </p:cNvSpPr>
          <p:nvPr>
            <p:ph type="title"/>
          </p:nvPr>
        </p:nvSpPr>
        <p:spPr/>
        <p:txBody>
          <a:bodyPr/>
          <a:lstStyle/>
          <a:p>
            <a:r>
              <a:rPr lang="de-DE" dirty="0" err="1"/>
              <a:t>Cyber</a:t>
            </a:r>
            <a:r>
              <a:rPr lang="de-DE" dirty="0"/>
              <a:t> - </a:t>
            </a:r>
            <a:r>
              <a:rPr lang="de-DE" dirty="0" err="1"/>
              <a:t>beweislastvereinfachung</a:t>
            </a:r>
            <a:endParaRPr lang="de-DE" dirty="0"/>
          </a:p>
        </p:txBody>
      </p:sp>
      <p:pic>
        <p:nvPicPr>
          <p:cNvPr id="6" name="Grafik 5">
            <a:extLst>
              <a:ext uri="{FF2B5EF4-FFF2-40B4-BE49-F238E27FC236}">
                <a16:creationId xmlns:a16="http://schemas.microsoft.com/office/drawing/2014/main" id="{77AD670F-7607-4AFE-A559-A0506FE79D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2004" y="1385913"/>
            <a:ext cx="1706074" cy="830289"/>
          </a:xfrm>
          <a:prstGeom prst="rect">
            <a:avLst/>
          </a:prstGeom>
        </p:spPr>
      </p:pic>
    </p:spTree>
    <p:extLst>
      <p:ext uri="{BB962C8B-B14F-4D97-AF65-F5344CB8AC3E}">
        <p14:creationId xmlns:p14="http://schemas.microsoft.com/office/powerpoint/2010/main" val="241151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DB5410-608E-43F7-BD5D-22C64A579262}"/>
              </a:ext>
            </a:extLst>
          </p:cNvPr>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a:extLst>
              <a:ext uri="{FF2B5EF4-FFF2-40B4-BE49-F238E27FC236}">
                <a16:creationId xmlns:a16="http://schemas.microsoft.com/office/drawing/2014/main" id="{1B33CE0E-E668-481C-A1B4-08EBC9BEEDB4}"/>
              </a:ext>
            </a:extLst>
          </p:cNvPr>
          <p:cNvSpPr>
            <a:spLocks noGrp="1"/>
          </p:cNvSpPr>
          <p:nvPr>
            <p:ph type="body" sz="quarter" idx="10"/>
          </p:nvPr>
        </p:nvSpPr>
        <p:spPr/>
        <p:txBody>
          <a:bodyPr/>
          <a:lstStyle/>
          <a:p>
            <a:r>
              <a:rPr lang="de-DE" dirty="0"/>
              <a:t>Schaden - das Problem mit der persönlichen Haftung</a:t>
            </a:r>
          </a:p>
        </p:txBody>
      </p:sp>
      <p:sp>
        <p:nvSpPr>
          <p:cNvPr id="4" name="Textplatzhalter 3">
            <a:extLst>
              <a:ext uri="{FF2B5EF4-FFF2-40B4-BE49-F238E27FC236}">
                <a16:creationId xmlns:a16="http://schemas.microsoft.com/office/drawing/2014/main" id="{2F7886EC-AB4D-413A-813A-09FC3334F066}"/>
              </a:ext>
            </a:extLst>
          </p:cNvPr>
          <p:cNvSpPr>
            <a:spLocks noGrp="1"/>
          </p:cNvSpPr>
          <p:nvPr>
            <p:ph type="body" sz="half" idx="2"/>
          </p:nvPr>
        </p:nvSpPr>
        <p:spPr/>
        <p:txBody>
          <a:bodyPr/>
          <a:lstStyle/>
          <a:p>
            <a:r>
              <a:rPr lang="de-DE" dirty="0"/>
              <a:t>Schadenszenario</a:t>
            </a:r>
          </a:p>
          <a:p>
            <a:r>
              <a:rPr lang="de-DE" dirty="0"/>
              <a:t>Ein mittelständischer Bauunternehmer gerät in finanzielle Schwierigkeiten. Aufgrund von Projekt-verzögerungen und Kostenüberschreitungen kann das Unternehmen seine laufenden Verbindlich-</a:t>
            </a:r>
            <a:r>
              <a:rPr lang="de-DE" dirty="0" err="1"/>
              <a:t>keiten</a:t>
            </a:r>
            <a:r>
              <a:rPr lang="de-DE" dirty="0"/>
              <a:t> nicht mehr bedienen. Der Geschäftsführer stellt einen Antrag auf Eröffnung eines Insolvenz-verfahrens über das Vermögen des Unternehmens. Das Gericht bestellt einen Insolvenzverwalter.</a:t>
            </a:r>
          </a:p>
          <a:p>
            <a:endParaRPr lang="de-DE" dirty="0"/>
          </a:p>
          <a:p>
            <a:r>
              <a:rPr lang="de-DE" dirty="0"/>
              <a:t>Der Schaden</a:t>
            </a:r>
          </a:p>
          <a:p>
            <a:r>
              <a:rPr lang="de-DE" dirty="0"/>
              <a:t>Der Insolvenzverwalter erhebt einen Haftungsanspruch gegen den Geschäftsführer. Er wirft ihm vor, die Insolvenz zu spät angemeldet zu haben, die Zahlungsunfähigkeit sei bereits drei Monate zuvor absehbar gewesen. Der Insolvenzverwalter fordert Schadensersatz </a:t>
            </a:r>
            <a:r>
              <a:rPr lang="de-DE" dirty="0" err="1"/>
              <a:t>i.H.v</a:t>
            </a:r>
            <a:r>
              <a:rPr lang="de-DE" dirty="0"/>
              <a:t>. 500.000 EUR, da durch die verspätete Anmeldung der Insolvenz die Gläubiger zusätzliche Verluste erlitten haben.</a:t>
            </a:r>
          </a:p>
          <a:p>
            <a:endParaRPr lang="de-DE" dirty="0">
              <a:solidFill>
                <a:srgbClr val="FF0000"/>
              </a:solidFill>
            </a:endParaRPr>
          </a:p>
          <a:p>
            <a:r>
              <a:rPr lang="de-DE" dirty="0">
                <a:solidFill>
                  <a:srgbClr val="FF0000"/>
                </a:solidFill>
              </a:rPr>
              <a:t>Besteht Deckung?</a:t>
            </a:r>
          </a:p>
          <a:p>
            <a:endParaRPr lang="de-DE" dirty="0"/>
          </a:p>
          <a:p>
            <a:endParaRPr lang="de-DE" dirty="0"/>
          </a:p>
        </p:txBody>
      </p:sp>
      <p:sp>
        <p:nvSpPr>
          <p:cNvPr id="5" name="Titel 4">
            <a:extLst>
              <a:ext uri="{FF2B5EF4-FFF2-40B4-BE49-F238E27FC236}">
                <a16:creationId xmlns:a16="http://schemas.microsoft.com/office/drawing/2014/main" id="{150250E5-1C44-4A10-9211-79A03B849F4C}"/>
              </a:ext>
            </a:extLst>
          </p:cNvPr>
          <p:cNvSpPr>
            <a:spLocks noGrp="1"/>
          </p:cNvSpPr>
          <p:nvPr>
            <p:ph type="title"/>
          </p:nvPr>
        </p:nvSpPr>
        <p:spPr/>
        <p:txBody>
          <a:bodyPr/>
          <a:lstStyle/>
          <a:p>
            <a:r>
              <a:rPr lang="de-DE" dirty="0"/>
              <a:t>D &amp; O - Wer sein Unternehmen nicht schützt, haftet! </a:t>
            </a:r>
            <a:br>
              <a:rPr lang="de-DE" dirty="0"/>
            </a:br>
            <a:endParaRPr lang="de-DE" dirty="0"/>
          </a:p>
        </p:txBody>
      </p:sp>
    </p:spTree>
    <p:extLst>
      <p:ext uri="{BB962C8B-B14F-4D97-AF65-F5344CB8AC3E}">
        <p14:creationId xmlns:p14="http://schemas.microsoft.com/office/powerpoint/2010/main" val="405009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DB5410-608E-43F7-BD5D-22C64A579262}"/>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a:extLst>
              <a:ext uri="{FF2B5EF4-FFF2-40B4-BE49-F238E27FC236}">
                <a16:creationId xmlns:a16="http://schemas.microsoft.com/office/drawing/2014/main" id="{1B33CE0E-E668-481C-A1B4-08EBC9BEEDB4}"/>
              </a:ext>
            </a:extLst>
          </p:cNvPr>
          <p:cNvSpPr>
            <a:spLocks noGrp="1"/>
          </p:cNvSpPr>
          <p:nvPr>
            <p:ph type="body" sz="quarter" idx="10"/>
          </p:nvPr>
        </p:nvSpPr>
        <p:spPr/>
        <p:txBody>
          <a:bodyPr/>
          <a:lstStyle/>
          <a:p>
            <a:r>
              <a:rPr lang="de-DE" dirty="0"/>
              <a:t>GDV Musterbedingungen</a:t>
            </a:r>
          </a:p>
        </p:txBody>
      </p:sp>
      <p:sp>
        <p:nvSpPr>
          <p:cNvPr id="4" name="Textplatzhalter 3">
            <a:extLst>
              <a:ext uri="{FF2B5EF4-FFF2-40B4-BE49-F238E27FC236}">
                <a16:creationId xmlns:a16="http://schemas.microsoft.com/office/drawing/2014/main" id="{2F7886EC-AB4D-413A-813A-09FC3334F066}"/>
              </a:ext>
            </a:extLst>
          </p:cNvPr>
          <p:cNvSpPr>
            <a:spLocks noGrp="1"/>
          </p:cNvSpPr>
          <p:nvPr>
            <p:ph type="body" sz="half" idx="2"/>
          </p:nvPr>
        </p:nvSpPr>
        <p:spPr/>
        <p:txBody>
          <a:bodyPr/>
          <a:lstStyle/>
          <a:p>
            <a:pPr algn="l"/>
            <a:r>
              <a:rPr lang="de-DE" sz="2400" b="1" i="0" u="none" strike="noStrike" baseline="0" dirty="0">
                <a:latin typeface="Arial" panose="020B0604020202020204" pitchFamily="34" charset="0"/>
              </a:rPr>
              <a:t>A-5.5  Insolvenz</a:t>
            </a:r>
          </a:p>
          <a:p>
            <a:pPr algn="l"/>
            <a:r>
              <a:rPr lang="de-DE" sz="2400" b="0" i="0" u="none" strike="noStrike" baseline="0" dirty="0">
                <a:latin typeface="Arial" panose="020B0604020202020204" pitchFamily="34" charset="0"/>
              </a:rPr>
              <a:t>Im Fall der Stellung eines Insolvenzantrags über das Vermögen des Versicherungsnehmers oder einer Tochtergesellschaft erstreckt sich der Versicherungsschutz für die versicherten Personen des betroffenen Unternehmens nur auf Haftpflichtansprüche infolge von Pflichtverletzungen, die bis zum Zeitpunkt der Insolvenzantragstellung begangen worden sind.</a:t>
            </a:r>
            <a:endParaRPr lang="de-DE" sz="2400" dirty="0"/>
          </a:p>
          <a:p>
            <a:endParaRPr lang="de-DE" dirty="0"/>
          </a:p>
        </p:txBody>
      </p:sp>
      <p:sp>
        <p:nvSpPr>
          <p:cNvPr id="5" name="Titel 4">
            <a:extLst>
              <a:ext uri="{FF2B5EF4-FFF2-40B4-BE49-F238E27FC236}">
                <a16:creationId xmlns:a16="http://schemas.microsoft.com/office/drawing/2014/main" id="{150250E5-1C44-4A10-9211-79A03B849F4C}"/>
              </a:ext>
            </a:extLst>
          </p:cNvPr>
          <p:cNvSpPr>
            <a:spLocks noGrp="1"/>
          </p:cNvSpPr>
          <p:nvPr>
            <p:ph type="title"/>
          </p:nvPr>
        </p:nvSpPr>
        <p:spPr/>
        <p:txBody>
          <a:bodyPr/>
          <a:lstStyle/>
          <a:p>
            <a:r>
              <a:rPr lang="de-DE" dirty="0"/>
              <a:t>D &amp; O - Wer sein Unternehmen nicht schützt, haftet! </a:t>
            </a:r>
            <a:br>
              <a:rPr lang="de-DE" dirty="0"/>
            </a:br>
            <a:endParaRPr lang="de-DE" dirty="0"/>
          </a:p>
        </p:txBody>
      </p:sp>
    </p:spTree>
    <p:extLst>
      <p:ext uri="{BB962C8B-B14F-4D97-AF65-F5344CB8AC3E}">
        <p14:creationId xmlns:p14="http://schemas.microsoft.com/office/powerpoint/2010/main" val="389860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DB5410-608E-43F7-BD5D-22C64A579262}"/>
              </a:ext>
            </a:extLst>
          </p:cNvPr>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a:extLst>
              <a:ext uri="{FF2B5EF4-FFF2-40B4-BE49-F238E27FC236}">
                <a16:creationId xmlns:a16="http://schemas.microsoft.com/office/drawing/2014/main" id="{1B33CE0E-E668-481C-A1B4-08EBC9BEEDB4}"/>
              </a:ext>
            </a:extLst>
          </p:cNvPr>
          <p:cNvSpPr>
            <a:spLocks noGrp="1"/>
          </p:cNvSpPr>
          <p:nvPr>
            <p:ph type="body" sz="quarter" idx="10"/>
          </p:nvPr>
        </p:nvSpPr>
        <p:spPr/>
        <p:txBody>
          <a:bodyPr/>
          <a:lstStyle/>
          <a:p>
            <a:r>
              <a:rPr lang="de-DE" dirty="0"/>
              <a:t>Bedingungen MRHT Pro Client 2025</a:t>
            </a:r>
          </a:p>
        </p:txBody>
      </p:sp>
      <p:sp>
        <p:nvSpPr>
          <p:cNvPr id="4" name="Textplatzhalter 3">
            <a:extLst>
              <a:ext uri="{FF2B5EF4-FFF2-40B4-BE49-F238E27FC236}">
                <a16:creationId xmlns:a16="http://schemas.microsoft.com/office/drawing/2014/main" id="{2F7886EC-AB4D-413A-813A-09FC3334F066}"/>
              </a:ext>
            </a:extLst>
          </p:cNvPr>
          <p:cNvSpPr>
            <a:spLocks noGrp="1"/>
          </p:cNvSpPr>
          <p:nvPr>
            <p:ph type="body" sz="half" idx="2"/>
          </p:nvPr>
        </p:nvSpPr>
        <p:spPr/>
        <p:txBody>
          <a:bodyPr/>
          <a:lstStyle/>
          <a:p>
            <a:endParaRPr lang="de-DE" sz="2400" b="0" i="0" u="none" strike="noStrike" baseline="0" dirty="0">
              <a:solidFill>
                <a:srgbClr val="000000"/>
              </a:solidFill>
              <a:latin typeface="Arial" panose="020B0604020202020204" pitchFamily="34" charset="0"/>
            </a:endParaRPr>
          </a:p>
          <a:p>
            <a:r>
              <a:rPr lang="de-DE" sz="2400" b="0" i="0" u="none" strike="noStrike" baseline="0" dirty="0">
                <a:latin typeface="Arial" panose="020B0604020202020204" pitchFamily="34" charset="0"/>
              </a:rPr>
              <a:t>1.12 (drohende) Insolvenz </a:t>
            </a:r>
          </a:p>
          <a:p>
            <a:r>
              <a:rPr lang="de-DE" sz="2400" b="0" i="0" u="none" strike="noStrike" baseline="0" dirty="0">
                <a:latin typeface="Arial" panose="020B0604020202020204" pitchFamily="34" charset="0"/>
              </a:rPr>
              <a:t>Wird während der Versicherungsperiode ein Antrag auf Eröffnung eines Insolvenzverfahrens über das Vermögen der Versicherungsnehmerin gestellt, oder liegt eine drohende Zahlungsunfähigkeit im Sinne des § 18 Abs. 2 InsO vor, </a:t>
            </a:r>
            <a:r>
              <a:rPr lang="de-DE" sz="2400" b="0" i="0" u="sng" strike="noStrike" baseline="0" dirty="0">
                <a:latin typeface="Arial" panose="020B0604020202020204" pitchFamily="34" charset="0"/>
              </a:rPr>
              <a:t>besteht der Versicherungsschutz uneingeschränkt fort</a:t>
            </a:r>
            <a:r>
              <a:rPr lang="de-DE" sz="2400" b="0" i="0" u="none" strike="noStrike" baseline="0" dirty="0"/>
              <a:t>. </a:t>
            </a:r>
            <a:endParaRPr lang="de-DE" sz="2400" dirty="0"/>
          </a:p>
        </p:txBody>
      </p:sp>
      <p:sp>
        <p:nvSpPr>
          <p:cNvPr id="5" name="Titel 4">
            <a:extLst>
              <a:ext uri="{FF2B5EF4-FFF2-40B4-BE49-F238E27FC236}">
                <a16:creationId xmlns:a16="http://schemas.microsoft.com/office/drawing/2014/main" id="{150250E5-1C44-4A10-9211-79A03B849F4C}"/>
              </a:ext>
            </a:extLst>
          </p:cNvPr>
          <p:cNvSpPr>
            <a:spLocks noGrp="1"/>
          </p:cNvSpPr>
          <p:nvPr>
            <p:ph type="title"/>
          </p:nvPr>
        </p:nvSpPr>
        <p:spPr/>
        <p:txBody>
          <a:bodyPr/>
          <a:lstStyle/>
          <a:p>
            <a:r>
              <a:rPr lang="de-DE" dirty="0"/>
              <a:t>D &amp; O - Wer sein Unternehmen nicht schützt, haftet! </a:t>
            </a:r>
            <a:br>
              <a:rPr lang="de-DE" dirty="0"/>
            </a:br>
            <a:endParaRPr lang="de-DE" dirty="0"/>
          </a:p>
        </p:txBody>
      </p:sp>
      <p:pic>
        <p:nvPicPr>
          <p:cNvPr id="6" name="Grafik 5">
            <a:extLst>
              <a:ext uri="{FF2B5EF4-FFF2-40B4-BE49-F238E27FC236}">
                <a16:creationId xmlns:a16="http://schemas.microsoft.com/office/drawing/2014/main" id="{82CEABB6-F5D2-44CF-A138-8E929EC89C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5075" y="1674966"/>
            <a:ext cx="2857500" cy="476250"/>
          </a:xfrm>
          <a:prstGeom prst="rect">
            <a:avLst/>
          </a:prstGeom>
        </p:spPr>
      </p:pic>
    </p:spTree>
    <p:extLst>
      <p:ext uri="{BB962C8B-B14F-4D97-AF65-F5344CB8AC3E}">
        <p14:creationId xmlns:p14="http://schemas.microsoft.com/office/powerpoint/2010/main" val="407032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E62DA04-54BC-417B-B2F3-A6B9D3F8BB94}"/>
              </a:ext>
            </a:extLst>
          </p:cNvPr>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a:extLst>
              <a:ext uri="{FF2B5EF4-FFF2-40B4-BE49-F238E27FC236}">
                <a16:creationId xmlns:a16="http://schemas.microsoft.com/office/drawing/2014/main" id="{2ED69750-902C-470F-A3D2-04E58D5767DA}"/>
              </a:ext>
            </a:extLst>
          </p:cNvPr>
          <p:cNvSpPr>
            <a:spLocks noGrp="1"/>
          </p:cNvSpPr>
          <p:nvPr>
            <p:ph type="body" sz="quarter" idx="10"/>
          </p:nvPr>
        </p:nvSpPr>
        <p:spPr/>
        <p:txBody>
          <a:bodyPr/>
          <a:lstStyle/>
          <a:p>
            <a:endParaRPr lang="de-DE" dirty="0"/>
          </a:p>
        </p:txBody>
      </p:sp>
      <p:sp>
        <p:nvSpPr>
          <p:cNvPr id="4" name="Textplatzhalter 3">
            <a:extLst>
              <a:ext uri="{FF2B5EF4-FFF2-40B4-BE49-F238E27FC236}">
                <a16:creationId xmlns:a16="http://schemas.microsoft.com/office/drawing/2014/main" id="{0F37EEC8-C07A-4543-8D46-4A3374C3574C}"/>
              </a:ext>
            </a:extLst>
          </p:cNvPr>
          <p:cNvSpPr>
            <a:spLocks noGrp="1"/>
          </p:cNvSpPr>
          <p:nvPr>
            <p:ph type="body" sz="half" idx="2"/>
          </p:nvPr>
        </p:nvSpPr>
        <p:spPr/>
        <p:txBody>
          <a:bodyPr/>
          <a:lstStyle/>
          <a:p>
            <a:endParaRPr lang="de-DE" dirty="0"/>
          </a:p>
        </p:txBody>
      </p:sp>
      <p:sp>
        <p:nvSpPr>
          <p:cNvPr id="5" name="Titel 4">
            <a:extLst>
              <a:ext uri="{FF2B5EF4-FFF2-40B4-BE49-F238E27FC236}">
                <a16:creationId xmlns:a16="http://schemas.microsoft.com/office/drawing/2014/main" id="{C031BF6F-1957-424F-8238-07D6435A9244}"/>
              </a:ext>
            </a:extLst>
          </p:cNvPr>
          <p:cNvSpPr>
            <a:spLocks noGrp="1"/>
          </p:cNvSpPr>
          <p:nvPr>
            <p:ph type="title"/>
          </p:nvPr>
        </p:nvSpPr>
        <p:spPr/>
        <p:txBody>
          <a:bodyPr/>
          <a:lstStyle/>
          <a:p>
            <a:r>
              <a:rPr lang="de-DE" dirty="0"/>
              <a:t>BHV oder Kfz-Haftpflicht – </a:t>
            </a:r>
            <a:r>
              <a:rPr lang="de-DE" dirty="0" err="1"/>
              <a:t>rübe</a:t>
            </a:r>
            <a:r>
              <a:rPr lang="de-DE" dirty="0"/>
              <a:t> kaputt</a:t>
            </a:r>
          </a:p>
        </p:txBody>
      </p:sp>
      <p:pic>
        <p:nvPicPr>
          <p:cNvPr id="7" name="Grafik 6">
            <a:extLst>
              <a:ext uri="{FF2B5EF4-FFF2-40B4-BE49-F238E27FC236}">
                <a16:creationId xmlns:a16="http://schemas.microsoft.com/office/drawing/2014/main" id="{EE18887E-FAF3-4A39-BEA7-17F6DAAE045F}"/>
              </a:ext>
            </a:extLst>
          </p:cNvPr>
          <p:cNvPicPr>
            <a:picLocks noChangeAspect="1"/>
          </p:cNvPicPr>
          <p:nvPr/>
        </p:nvPicPr>
        <p:blipFill>
          <a:blip r:embed="rId2"/>
          <a:stretch>
            <a:fillRect/>
          </a:stretch>
        </p:blipFill>
        <p:spPr>
          <a:xfrm>
            <a:off x="0" y="1714692"/>
            <a:ext cx="12197476" cy="4589231"/>
          </a:xfrm>
          <a:prstGeom prst="rect">
            <a:avLst/>
          </a:prstGeom>
        </p:spPr>
      </p:pic>
    </p:spTree>
    <p:extLst>
      <p:ext uri="{BB962C8B-B14F-4D97-AF65-F5344CB8AC3E}">
        <p14:creationId xmlns:p14="http://schemas.microsoft.com/office/powerpoint/2010/main" val="326513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3597AB-E65F-4BD0-A56F-62306CA91E4C}"/>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a:extLst>
              <a:ext uri="{FF2B5EF4-FFF2-40B4-BE49-F238E27FC236}">
                <a16:creationId xmlns:a16="http://schemas.microsoft.com/office/drawing/2014/main" id="{BF284DD3-E3DD-4453-9217-21C6CF7D11FD}"/>
              </a:ext>
            </a:extLst>
          </p:cNvPr>
          <p:cNvSpPr>
            <a:spLocks noGrp="1"/>
          </p:cNvSpPr>
          <p:nvPr>
            <p:ph type="body" sz="quarter" idx="10"/>
          </p:nvPr>
        </p:nvSpPr>
        <p:spPr/>
        <p:txBody>
          <a:bodyPr/>
          <a:lstStyle/>
          <a:p>
            <a:r>
              <a:rPr lang="de-DE" dirty="0"/>
              <a:t>Das Problem mit der Abgrenzung</a:t>
            </a:r>
          </a:p>
        </p:txBody>
      </p:sp>
      <p:sp>
        <p:nvSpPr>
          <p:cNvPr id="4" name="Textplatzhalter 3">
            <a:extLst>
              <a:ext uri="{FF2B5EF4-FFF2-40B4-BE49-F238E27FC236}">
                <a16:creationId xmlns:a16="http://schemas.microsoft.com/office/drawing/2014/main" id="{4939AFFB-0671-4FA4-9D1F-EBA35404D865}"/>
              </a:ext>
            </a:extLst>
          </p:cNvPr>
          <p:cNvSpPr>
            <a:spLocks noGrp="1"/>
          </p:cNvSpPr>
          <p:nvPr>
            <p:ph type="body" sz="half" idx="2"/>
          </p:nvPr>
        </p:nvSpPr>
        <p:spPr/>
        <p:txBody>
          <a:bodyPr/>
          <a:lstStyle/>
          <a:p>
            <a:r>
              <a:rPr lang="de-DE" dirty="0"/>
              <a:t>Ein landwirtschaftliches Lohnunternehmen (VN) ist von einem landwirtschaftlichen Betrieb damit beauftragt worden Zuckerrüben zu sähen. Er benutzt dabei eine 12-reihige Rübendrillmaschine. Die Saatkörner wurden in den Reihen jeweils 20 cm voneinander abgelegt. Der Abstand der Reihen betrug 0,5 m. </a:t>
            </a:r>
          </a:p>
          <a:p>
            <a:r>
              <a:rPr lang="de-DE" dirty="0"/>
              <a:t>Nach dem Auflaufen der Rüben führte der VN auf der Fläche einen regulären Hackvorgang durch. Die „Egge“ hatte an den vorherigen Tagen auf anderen Feldern problemlos funktioniert, die Einstellung wurde übernommen. Der Fahrer kontrollierte den Vorgang auf seinem Monitor laufend. </a:t>
            </a:r>
          </a:p>
          <a:p>
            <a:r>
              <a:rPr lang="de-DE" dirty="0"/>
              <a:t>Erst nach Bearbeitung von ca. einem Drittel der Rübenfläche (5 ha) stellte er den Fehler fest, wodurch aber schon ein erheblicher Teil der Rüben herausgerissen waren.</a:t>
            </a:r>
          </a:p>
          <a:p>
            <a:endParaRPr lang="de-DE" dirty="0"/>
          </a:p>
          <a:p>
            <a:r>
              <a:rPr lang="de-DE" dirty="0">
                <a:solidFill>
                  <a:srgbClr val="FF0000"/>
                </a:solidFill>
              </a:rPr>
              <a:t>Welche Versicherung ist zuständig?</a:t>
            </a:r>
          </a:p>
          <a:p>
            <a:endParaRPr lang="de-DE" dirty="0"/>
          </a:p>
          <a:p>
            <a:endParaRPr lang="de-DE" dirty="0"/>
          </a:p>
        </p:txBody>
      </p:sp>
      <p:sp>
        <p:nvSpPr>
          <p:cNvPr id="5" name="Titel 4">
            <a:extLst>
              <a:ext uri="{FF2B5EF4-FFF2-40B4-BE49-F238E27FC236}">
                <a16:creationId xmlns:a16="http://schemas.microsoft.com/office/drawing/2014/main" id="{9C54C7BD-0745-4D13-A8C4-9ED4BD62DC1B}"/>
              </a:ext>
            </a:extLst>
          </p:cNvPr>
          <p:cNvSpPr>
            <a:spLocks noGrp="1"/>
          </p:cNvSpPr>
          <p:nvPr>
            <p:ph type="title"/>
          </p:nvPr>
        </p:nvSpPr>
        <p:spPr/>
        <p:txBody>
          <a:bodyPr/>
          <a:lstStyle/>
          <a:p>
            <a:r>
              <a:rPr lang="de-DE" dirty="0" err="1"/>
              <a:t>rübe</a:t>
            </a:r>
            <a:r>
              <a:rPr lang="de-DE" dirty="0"/>
              <a:t> kaputt</a:t>
            </a:r>
          </a:p>
        </p:txBody>
      </p:sp>
    </p:spTree>
    <p:extLst>
      <p:ext uri="{BB962C8B-B14F-4D97-AF65-F5344CB8AC3E}">
        <p14:creationId xmlns:p14="http://schemas.microsoft.com/office/powerpoint/2010/main" val="199790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3597AB-E65F-4BD0-A56F-62306CA91E4C}"/>
              </a:ext>
            </a:extLst>
          </p:cNvPr>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a:extLst>
              <a:ext uri="{FF2B5EF4-FFF2-40B4-BE49-F238E27FC236}">
                <a16:creationId xmlns:a16="http://schemas.microsoft.com/office/drawing/2014/main" id="{BF284DD3-E3DD-4453-9217-21C6CF7D11FD}"/>
              </a:ext>
            </a:extLst>
          </p:cNvPr>
          <p:cNvSpPr>
            <a:spLocks noGrp="1"/>
          </p:cNvSpPr>
          <p:nvPr>
            <p:ph type="body" sz="quarter" idx="10"/>
          </p:nvPr>
        </p:nvSpPr>
        <p:spPr/>
        <p:txBody>
          <a:bodyPr/>
          <a:lstStyle/>
          <a:p>
            <a:r>
              <a:rPr lang="de-DE" dirty="0"/>
              <a:t>Reaktion der ERGO  Betriebshaftpflicht</a:t>
            </a:r>
          </a:p>
        </p:txBody>
      </p:sp>
      <p:sp>
        <p:nvSpPr>
          <p:cNvPr id="4" name="Textplatzhalter 3">
            <a:extLst>
              <a:ext uri="{FF2B5EF4-FFF2-40B4-BE49-F238E27FC236}">
                <a16:creationId xmlns:a16="http://schemas.microsoft.com/office/drawing/2014/main" id="{4939AFFB-0671-4FA4-9D1F-EBA35404D865}"/>
              </a:ext>
            </a:extLst>
          </p:cNvPr>
          <p:cNvSpPr>
            <a:spLocks noGrp="1"/>
          </p:cNvSpPr>
          <p:nvPr>
            <p:ph type="body" sz="half" idx="2"/>
          </p:nvPr>
        </p:nvSpPr>
        <p:spPr/>
        <p:txBody>
          <a:bodyPr/>
          <a:lstStyle/>
          <a:p>
            <a:r>
              <a:rPr lang="de-DE" dirty="0"/>
              <a:t>Allgemeine Ablehnung des Schadens ohne nähere Prüfung. Verweis auf die Kfz-Haftpflicht.</a:t>
            </a:r>
          </a:p>
          <a:p>
            <a:endParaRPr lang="de-DE" dirty="0"/>
          </a:p>
          <a:p>
            <a:r>
              <a:rPr lang="de-DE" dirty="0"/>
              <a:t>„Benzinklausel“</a:t>
            </a:r>
          </a:p>
          <a:p>
            <a:endParaRPr lang="de-DE" dirty="0"/>
          </a:p>
          <a:p>
            <a:endParaRPr lang="de-DE" dirty="0"/>
          </a:p>
        </p:txBody>
      </p:sp>
      <p:sp>
        <p:nvSpPr>
          <p:cNvPr id="5" name="Titel 4">
            <a:extLst>
              <a:ext uri="{FF2B5EF4-FFF2-40B4-BE49-F238E27FC236}">
                <a16:creationId xmlns:a16="http://schemas.microsoft.com/office/drawing/2014/main" id="{9C54C7BD-0745-4D13-A8C4-9ED4BD62DC1B}"/>
              </a:ext>
            </a:extLst>
          </p:cNvPr>
          <p:cNvSpPr>
            <a:spLocks noGrp="1"/>
          </p:cNvSpPr>
          <p:nvPr>
            <p:ph type="title"/>
          </p:nvPr>
        </p:nvSpPr>
        <p:spPr/>
        <p:txBody>
          <a:bodyPr/>
          <a:lstStyle/>
          <a:p>
            <a:r>
              <a:rPr lang="de-DE" dirty="0" err="1"/>
              <a:t>rübe</a:t>
            </a:r>
            <a:r>
              <a:rPr lang="de-DE" dirty="0"/>
              <a:t> kaputt</a:t>
            </a:r>
          </a:p>
        </p:txBody>
      </p:sp>
    </p:spTree>
    <p:extLst>
      <p:ext uri="{BB962C8B-B14F-4D97-AF65-F5344CB8AC3E}">
        <p14:creationId xmlns:p14="http://schemas.microsoft.com/office/powerpoint/2010/main" val="345765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3597AB-E65F-4BD0-A56F-62306CA91E4C}"/>
              </a:ext>
            </a:extLst>
          </p:cNvPr>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a:extLst>
              <a:ext uri="{FF2B5EF4-FFF2-40B4-BE49-F238E27FC236}">
                <a16:creationId xmlns:a16="http://schemas.microsoft.com/office/drawing/2014/main" id="{BF284DD3-E3DD-4453-9217-21C6CF7D11FD}"/>
              </a:ext>
            </a:extLst>
          </p:cNvPr>
          <p:cNvSpPr>
            <a:spLocks noGrp="1"/>
          </p:cNvSpPr>
          <p:nvPr>
            <p:ph type="body" sz="quarter" idx="10"/>
          </p:nvPr>
        </p:nvSpPr>
        <p:spPr/>
        <p:txBody>
          <a:bodyPr/>
          <a:lstStyle/>
          <a:p>
            <a:r>
              <a:rPr lang="de-DE" dirty="0"/>
              <a:t>Reaktion der Kfz-Haftpflicht</a:t>
            </a:r>
          </a:p>
        </p:txBody>
      </p:sp>
      <p:sp>
        <p:nvSpPr>
          <p:cNvPr id="4" name="Textplatzhalter 3">
            <a:extLst>
              <a:ext uri="{FF2B5EF4-FFF2-40B4-BE49-F238E27FC236}">
                <a16:creationId xmlns:a16="http://schemas.microsoft.com/office/drawing/2014/main" id="{4939AFFB-0671-4FA4-9D1F-EBA35404D865}"/>
              </a:ext>
            </a:extLst>
          </p:cNvPr>
          <p:cNvSpPr>
            <a:spLocks noGrp="1"/>
          </p:cNvSpPr>
          <p:nvPr>
            <p:ph type="body" sz="half" idx="2"/>
          </p:nvPr>
        </p:nvSpPr>
        <p:spPr/>
        <p:txBody>
          <a:bodyPr/>
          <a:lstStyle/>
          <a:p>
            <a:r>
              <a:rPr lang="de-DE" dirty="0"/>
              <a:t>Bei der Schadenermittlung wurden weitere Details festgestellt:</a:t>
            </a:r>
          </a:p>
          <a:p>
            <a:pPr marL="342900" indent="-342900">
              <a:buFont typeface="Wingdings" panose="05000000000000000000" pitchFamily="2" charset="2"/>
              <a:buChar char="§"/>
            </a:pPr>
            <a:r>
              <a:rPr lang="de-DE" dirty="0"/>
              <a:t>Durch einen GPS Fehler setzten die Hackaggregate an der falschen Stelle auf. </a:t>
            </a:r>
          </a:p>
          <a:p>
            <a:pPr marL="342900" indent="-342900">
              <a:buFont typeface="Wingdings" panose="05000000000000000000" pitchFamily="2" charset="2"/>
              <a:buChar char="§"/>
            </a:pPr>
            <a:r>
              <a:rPr lang="de-DE" dirty="0"/>
              <a:t>Der Fahrer wurde hierüber durch ein Warnsignal informiert, ignorierte dies jedoch, da die Egge in den vorherigen Tagen problemlos funktioniert hatte. </a:t>
            </a:r>
          </a:p>
          <a:p>
            <a:endParaRPr lang="de-DE" dirty="0"/>
          </a:p>
          <a:p>
            <a:endParaRPr lang="de-DE" dirty="0"/>
          </a:p>
        </p:txBody>
      </p:sp>
      <p:sp>
        <p:nvSpPr>
          <p:cNvPr id="5" name="Titel 4">
            <a:extLst>
              <a:ext uri="{FF2B5EF4-FFF2-40B4-BE49-F238E27FC236}">
                <a16:creationId xmlns:a16="http://schemas.microsoft.com/office/drawing/2014/main" id="{9C54C7BD-0745-4D13-A8C4-9ED4BD62DC1B}"/>
              </a:ext>
            </a:extLst>
          </p:cNvPr>
          <p:cNvSpPr>
            <a:spLocks noGrp="1"/>
          </p:cNvSpPr>
          <p:nvPr>
            <p:ph type="title"/>
          </p:nvPr>
        </p:nvSpPr>
        <p:spPr/>
        <p:txBody>
          <a:bodyPr/>
          <a:lstStyle/>
          <a:p>
            <a:r>
              <a:rPr lang="de-DE" dirty="0"/>
              <a:t>BHV oder Kfz-Haftpflicht – </a:t>
            </a:r>
            <a:r>
              <a:rPr lang="de-DE" dirty="0" err="1"/>
              <a:t>rübe</a:t>
            </a:r>
            <a:r>
              <a:rPr lang="de-DE" dirty="0"/>
              <a:t> kaputt</a:t>
            </a:r>
          </a:p>
        </p:txBody>
      </p:sp>
    </p:spTree>
    <p:extLst>
      <p:ext uri="{BB962C8B-B14F-4D97-AF65-F5344CB8AC3E}">
        <p14:creationId xmlns:p14="http://schemas.microsoft.com/office/powerpoint/2010/main" val="182191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3597AB-E65F-4BD0-A56F-62306CA91E4C}"/>
              </a:ext>
            </a:extLst>
          </p:cNvPr>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a:extLst>
              <a:ext uri="{FF2B5EF4-FFF2-40B4-BE49-F238E27FC236}">
                <a16:creationId xmlns:a16="http://schemas.microsoft.com/office/drawing/2014/main" id="{BF284DD3-E3DD-4453-9217-21C6CF7D11FD}"/>
              </a:ext>
            </a:extLst>
          </p:cNvPr>
          <p:cNvSpPr>
            <a:spLocks noGrp="1"/>
          </p:cNvSpPr>
          <p:nvPr>
            <p:ph type="body" sz="quarter" idx="10"/>
          </p:nvPr>
        </p:nvSpPr>
        <p:spPr/>
        <p:txBody>
          <a:bodyPr/>
          <a:lstStyle/>
          <a:p>
            <a:r>
              <a:rPr lang="de-DE" dirty="0"/>
              <a:t>Reaktion der Kfz-Haftpflicht</a:t>
            </a:r>
          </a:p>
        </p:txBody>
      </p:sp>
      <p:sp>
        <p:nvSpPr>
          <p:cNvPr id="4" name="Textplatzhalter 3">
            <a:extLst>
              <a:ext uri="{FF2B5EF4-FFF2-40B4-BE49-F238E27FC236}">
                <a16:creationId xmlns:a16="http://schemas.microsoft.com/office/drawing/2014/main" id="{4939AFFB-0671-4FA4-9D1F-EBA35404D865}"/>
              </a:ext>
            </a:extLst>
          </p:cNvPr>
          <p:cNvSpPr>
            <a:spLocks noGrp="1"/>
          </p:cNvSpPr>
          <p:nvPr>
            <p:ph type="body" sz="half" idx="2"/>
          </p:nvPr>
        </p:nvSpPr>
        <p:spPr/>
        <p:txBody>
          <a:bodyPr/>
          <a:lstStyle/>
          <a:p>
            <a:r>
              <a:rPr lang="de-DE" dirty="0"/>
              <a:t>Bedingung für eine Haftung aus § 7 Abs. 1 StVG ist, dass der Schaden beim Betrieb eines Kraftfahrzeugs entstanden ist. Wenn, wie in diesem Fall, das Kfz als Arbeitsmaschine eingesetzt wird, ist es erforderlich, dass ein Zusammenhang mit der Bestimmung des Kraftfahrzeugs als eine der Fortbewegung und dem Transport dienenden Maschine bejaht wird. Eine Haftung aus der Betriebsgefahr entfällt hingegen, wenn der Einsatz als Arbeitsmaschine im Vordergrund steht. </a:t>
            </a:r>
          </a:p>
          <a:p>
            <a:r>
              <a:rPr lang="de-DE" dirty="0"/>
              <a:t>Der Einsatz des Traktors erfolgte ausschließlich zum Betrieb der Hackmaschine zur Bearbeitung des Feldes. </a:t>
            </a:r>
          </a:p>
          <a:p>
            <a:endParaRPr lang="de-DE" dirty="0"/>
          </a:p>
          <a:p>
            <a:endParaRPr lang="de-DE" dirty="0"/>
          </a:p>
          <a:p>
            <a:endParaRPr lang="de-DE" dirty="0"/>
          </a:p>
        </p:txBody>
      </p:sp>
      <p:sp>
        <p:nvSpPr>
          <p:cNvPr id="5" name="Titel 4">
            <a:extLst>
              <a:ext uri="{FF2B5EF4-FFF2-40B4-BE49-F238E27FC236}">
                <a16:creationId xmlns:a16="http://schemas.microsoft.com/office/drawing/2014/main" id="{9C54C7BD-0745-4D13-A8C4-9ED4BD62DC1B}"/>
              </a:ext>
            </a:extLst>
          </p:cNvPr>
          <p:cNvSpPr>
            <a:spLocks noGrp="1"/>
          </p:cNvSpPr>
          <p:nvPr>
            <p:ph type="title"/>
          </p:nvPr>
        </p:nvSpPr>
        <p:spPr/>
        <p:txBody>
          <a:bodyPr/>
          <a:lstStyle/>
          <a:p>
            <a:r>
              <a:rPr lang="de-DE" dirty="0"/>
              <a:t>BHV oder Kfz-Haftpflicht – </a:t>
            </a:r>
            <a:r>
              <a:rPr lang="de-DE" dirty="0" err="1"/>
              <a:t>rübe</a:t>
            </a:r>
            <a:r>
              <a:rPr lang="de-DE" dirty="0"/>
              <a:t> kaputt</a:t>
            </a:r>
          </a:p>
        </p:txBody>
      </p:sp>
    </p:spTree>
    <p:extLst>
      <p:ext uri="{BB962C8B-B14F-4D97-AF65-F5344CB8AC3E}">
        <p14:creationId xmlns:p14="http://schemas.microsoft.com/office/powerpoint/2010/main" val="114631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3597AB-E65F-4BD0-A56F-62306CA91E4C}"/>
              </a:ext>
            </a:extLst>
          </p:cNvPr>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a:extLst>
              <a:ext uri="{FF2B5EF4-FFF2-40B4-BE49-F238E27FC236}">
                <a16:creationId xmlns:a16="http://schemas.microsoft.com/office/drawing/2014/main" id="{BF284DD3-E3DD-4453-9217-21C6CF7D11FD}"/>
              </a:ext>
            </a:extLst>
          </p:cNvPr>
          <p:cNvSpPr>
            <a:spLocks noGrp="1"/>
          </p:cNvSpPr>
          <p:nvPr>
            <p:ph type="body" sz="quarter" idx="10"/>
          </p:nvPr>
        </p:nvSpPr>
        <p:spPr/>
        <p:txBody>
          <a:bodyPr/>
          <a:lstStyle/>
          <a:p>
            <a:r>
              <a:rPr lang="de-DE" dirty="0"/>
              <a:t>Reaktion der Kfz-Haftpflicht II</a:t>
            </a:r>
          </a:p>
        </p:txBody>
      </p:sp>
      <p:sp>
        <p:nvSpPr>
          <p:cNvPr id="4" name="Textplatzhalter 3">
            <a:extLst>
              <a:ext uri="{FF2B5EF4-FFF2-40B4-BE49-F238E27FC236}">
                <a16:creationId xmlns:a16="http://schemas.microsoft.com/office/drawing/2014/main" id="{4939AFFB-0671-4FA4-9D1F-EBA35404D865}"/>
              </a:ext>
            </a:extLst>
          </p:cNvPr>
          <p:cNvSpPr>
            <a:spLocks noGrp="1"/>
          </p:cNvSpPr>
          <p:nvPr>
            <p:ph type="body" sz="half" idx="2"/>
          </p:nvPr>
        </p:nvSpPr>
        <p:spPr/>
        <p:txBody>
          <a:bodyPr/>
          <a:lstStyle/>
          <a:p>
            <a:r>
              <a:rPr lang="de-DE" dirty="0"/>
              <a:t>Eine Haftung aus § 823 BGB besteht allgemein, wenn durch den Gebrauch eines Fahrzeugs Sachen beschädigt werden. In Fällen, wie diesen, kommt es allerdings darauf an, ob der Traktor selbst den Schaden verursacht hat, oder die Schadenursache allein in dem vom Traktor angetriebenen landwirtschaftlichen Gerät liegt. </a:t>
            </a:r>
          </a:p>
          <a:p>
            <a:r>
              <a:rPr lang="de-DE" dirty="0"/>
              <a:t>Die GPS-Steuerung dient allein dem Betrieb der Hackmaschine und ist für die Funktion des Traktors als Fahrzeug nicht relevant, weshalb hier eine Verursachung durch den Gebrauch des Zugfahrzeugs nicht gegeben ist. </a:t>
            </a:r>
          </a:p>
          <a:p>
            <a:r>
              <a:rPr lang="de-DE" dirty="0"/>
              <a:t>Hinzu kommt, dass der Schaden durch eine typische Fahrerhandlung verursacht worden sein muss. Das ist dann der Fall, wenn die Handlung (oder das Unterlassen) in den gesetzlichen oder durch die Verkehrsauffassung bestimmten Aufgabenkreis eines Kraftfahrers fällt.“ </a:t>
            </a:r>
          </a:p>
          <a:p>
            <a:endParaRPr lang="de-DE" dirty="0"/>
          </a:p>
          <a:p>
            <a:r>
              <a:rPr lang="de-DE" dirty="0">
                <a:solidFill>
                  <a:srgbClr val="FF0000"/>
                </a:solidFill>
              </a:rPr>
              <a:t>Ablehnung</a:t>
            </a:r>
          </a:p>
          <a:p>
            <a:endParaRPr lang="de-DE" dirty="0"/>
          </a:p>
          <a:p>
            <a:endParaRPr lang="de-DE" dirty="0"/>
          </a:p>
        </p:txBody>
      </p:sp>
      <p:sp>
        <p:nvSpPr>
          <p:cNvPr id="5" name="Titel 4">
            <a:extLst>
              <a:ext uri="{FF2B5EF4-FFF2-40B4-BE49-F238E27FC236}">
                <a16:creationId xmlns:a16="http://schemas.microsoft.com/office/drawing/2014/main" id="{9C54C7BD-0745-4D13-A8C4-9ED4BD62DC1B}"/>
              </a:ext>
            </a:extLst>
          </p:cNvPr>
          <p:cNvSpPr>
            <a:spLocks noGrp="1"/>
          </p:cNvSpPr>
          <p:nvPr>
            <p:ph type="title"/>
          </p:nvPr>
        </p:nvSpPr>
        <p:spPr/>
        <p:txBody>
          <a:bodyPr/>
          <a:lstStyle/>
          <a:p>
            <a:r>
              <a:rPr lang="de-DE" dirty="0"/>
              <a:t>BHV oder Kfz-Haftpflicht – </a:t>
            </a:r>
            <a:r>
              <a:rPr lang="de-DE" dirty="0" err="1"/>
              <a:t>rübe</a:t>
            </a:r>
            <a:r>
              <a:rPr lang="de-DE" dirty="0"/>
              <a:t> kaputt</a:t>
            </a:r>
          </a:p>
        </p:txBody>
      </p:sp>
    </p:spTree>
    <p:extLst>
      <p:ext uri="{BB962C8B-B14F-4D97-AF65-F5344CB8AC3E}">
        <p14:creationId xmlns:p14="http://schemas.microsoft.com/office/powerpoint/2010/main" val="144465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780D4EB-EC53-41B3-8153-1A265D2A00B5}"/>
              </a:ext>
            </a:extLst>
          </p:cNvPr>
          <p:cNvSpPr>
            <a:spLocks noGrp="1"/>
          </p:cNvSpPr>
          <p:nvPr>
            <p:ph type="sldNum" sz="quarter" idx="4"/>
          </p:nvPr>
        </p:nvSpPr>
        <p:spPr/>
        <p:txBody>
          <a:bodyPr/>
          <a:lstStyle/>
          <a:p>
            <a:fld id="{0DB11324-E0A8-4199-978D-02885A0D0942}" type="slidenum">
              <a:rPr lang="de-DE" smtClean="0"/>
              <a:t>2</a:t>
            </a:fld>
            <a:endParaRPr lang="de-DE"/>
          </a:p>
        </p:txBody>
      </p:sp>
      <p:sp>
        <p:nvSpPr>
          <p:cNvPr id="3" name="Titel 2">
            <a:extLst>
              <a:ext uri="{FF2B5EF4-FFF2-40B4-BE49-F238E27FC236}">
                <a16:creationId xmlns:a16="http://schemas.microsoft.com/office/drawing/2014/main" id="{45E0DC03-7BA7-4FF3-9371-A341DF0D91AB}"/>
              </a:ext>
            </a:extLst>
          </p:cNvPr>
          <p:cNvSpPr>
            <a:spLocks noGrp="1"/>
          </p:cNvSpPr>
          <p:nvPr>
            <p:ph type="title"/>
          </p:nvPr>
        </p:nvSpPr>
        <p:spPr/>
        <p:txBody>
          <a:bodyPr/>
          <a:lstStyle/>
          <a:p>
            <a:r>
              <a:rPr lang="de-DE" dirty="0"/>
              <a:t>Firmenversicherungen</a:t>
            </a:r>
          </a:p>
        </p:txBody>
      </p:sp>
      <p:sp>
        <p:nvSpPr>
          <p:cNvPr id="4" name="Textplatzhalter 3">
            <a:extLst>
              <a:ext uri="{FF2B5EF4-FFF2-40B4-BE49-F238E27FC236}">
                <a16:creationId xmlns:a16="http://schemas.microsoft.com/office/drawing/2014/main" id="{90049A5A-3497-46D5-BD45-C694B769A0D8}"/>
              </a:ext>
            </a:extLst>
          </p:cNvPr>
          <p:cNvSpPr>
            <a:spLocks noGrp="1"/>
          </p:cNvSpPr>
          <p:nvPr>
            <p:ph type="body" sz="half" idx="2"/>
          </p:nvPr>
        </p:nvSpPr>
        <p:spPr/>
        <p:txBody>
          <a:bodyPr/>
          <a:lstStyle/>
          <a:p>
            <a:pPr marL="0" indent="0">
              <a:buNone/>
            </a:pPr>
            <a:r>
              <a:rPr lang="de-DE" dirty="0" err="1">
                <a:solidFill>
                  <a:srgbClr val="002060"/>
                </a:solidFill>
              </a:rPr>
              <a:t>Cyber</a:t>
            </a:r>
            <a:r>
              <a:rPr lang="de-DE" dirty="0">
                <a:solidFill>
                  <a:srgbClr val="002060"/>
                </a:solidFill>
              </a:rPr>
              <a:t>:		Argumente ohne Ende</a:t>
            </a:r>
          </a:p>
          <a:p>
            <a:pPr marL="0" indent="0">
              <a:buNone/>
            </a:pPr>
            <a:endParaRPr lang="de-DE" dirty="0"/>
          </a:p>
          <a:p>
            <a:pPr marL="0" indent="0">
              <a:buNone/>
            </a:pPr>
            <a:r>
              <a:rPr lang="de-DE" dirty="0" err="1">
                <a:solidFill>
                  <a:srgbClr val="FF0000"/>
                </a:solidFill>
              </a:rPr>
              <a:t>Cyber</a:t>
            </a:r>
            <a:r>
              <a:rPr lang="de-DE" dirty="0">
                <a:solidFill>
                  <a:srgbClr val="FF0000"/>
                </a:solidFill>
              </a:rPr>
              <a:t>: 		Beweislast kann lästig werden!</a:t>
            </a:r>
          </a:p>
          <a:p>
            <a:pPr marL="0" indent="0">
              <a:buNone/>
            </a:pPr>
            <a:r>
              <a:rPr lang="de-DE" dirty="0">
                <a:solidFill>
                  <a:srgbClr val="FF0000"/>
                </a:solidFill>
              </a:rPr>
              <a:t>D&amp;O:			Wer sein Unternehmen nicht schützt, haftet mit seinem Privatvermögen</a:t>
            </a:r>
          </a:p>
          <a:p>
            <a:pPr marL="0" indent="0">
              <a:buNone/>
            </a:pPr>
            <a:r>
              <a:rPr lang="de-DE" dirty="0">
                <a:solidFill>
                  <a:srgbClr val="FF0000"/>
                </a:solidFill>
              </a:rPr>
              <a:t>? / ?:			Rübe kaputt – das Problem mit der Abgrenzung</a:t>
            </a:r>
          </a:p>
          <a:p>
            <a:pPr marL="0" indent="0">
              <a:buNone/>
            </a:pPr>
            <a:r>
              <a:rPr lang="de-DE" dirty="0">
                <a:solidFill>
                  <a:srgbClr val="FF0000"/>
                </a:solidFill>
              </a:rPr>
              <a:t>Inhalt:			Steckdosenleiste</a:t>
            </a:r>
          </a:p>
          <a:p>
            <a:pPr marL="0" indent="0">
              <a:buNone/>
            </a:pPr>
            <a:r>
              <a:rPr lang="de-DE" dirty="0">
                <a:solidFill>
                  <a:srgbClr val="FF0000"/>
                </a:solidFill>
              </a:rPr>
              <a:t>Inhalt:			Der Lack ist ab!</a:t>
            </a:r>
          </a:p>
          <a:p>
            <a:pPr marL="0" indent="0">
              <a:buNone/>
            </a:pPr>
            <a:r>
              <a:rPr lang="de-DE" dirty="0">
                <a:solidFill>
                  <a:srgbClr val="FF0000"/>
                </a:solidFill>
              </a:rPr>
              <a:t>Einbruchdiebstahl: Sparen am falschen Ende!</a:t>
            </a:r>
          </a:p>
          <a:p>
            <a:pPr marL="0" indent="0">
              <a:buNone/>
            </a:pPr>
            <a:r>
              <a:rPr lang="de-DE" dirty="0">
                <a:solidFill>
                  <a:srgbClr val="FF0000"/>
                </a:solidFill>
              </a:rPr>
              <a:t>BHV:			Kein Bild und dicke Luft</a:t>
            </a:r>
          </a:p>
          <a:p>
            <a:pPr marL="0" indent="0">
              <a:buNone/>
            </a:pPr>
            <a:r>
              <a:rPr lang="de-DE" dirty="0">
                <a:solidFill>
                  <a:srgbClr val="FF0000"/>
                </a:solidFill>
              </a:rPr>
              <a:t>Bauleistung/BHV:	Wer tritt ein für den ungewollter Wassereintritt</a:t>
            </a:r>
          </a:p>
          <a:p>
            <a:pPr marL="0" indent="0">
              <a:buNone/>
            </a:pPr>
            <a:endParaRPr lang="de-DE" dirty="0">
              <a:solidFill>
                <a:srgbClr val="FF0000"/>
              </a:solidFill>
            </a:endParaRPr>
          </a:p>
          <a:p>
            <a:pPr marL="0" indent="0">
              <a:buNone/>
            </a:pPr>
            <a:r>
              <a:rPr lang="de-DE" dirty="0">
                <a:solidFill>
                  <a:srgbClr val="002060"/>
                </a:solidFill>
              </a:rPr>
              <a:t>Neuigkeiten:		Rahmenverträge Verbesserungen</a:t>
            </a:r>
          </a:p>
        </p:txBody>
      </p:sp>
    </p:spTree>
    <p:extLst>
      <p:ext uri="{BB962C8B-B14F-4D97-AF65-F5344CB8AC3E}">
        <p14:creationId xmlns:p14="http://schemas.microsoft.com/office/powerpoint/2010/main" val="28062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3597AB-E65F-4BD0-A56F-62306CA91E4C}"/>
              </a:ext>
            </a:extLst>
          </p:cNvPr>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a:extLst>
              <a:ext uri="{FF2B5EF4-FFF2-40B4-BE49-F238E27FC236}">
                <a16:creationId xmlns:a16="http://schemas.microsoft.com/office/drawing/2014/main" id="{BF284DD3-E3DD-4453-9217-21C6CF7D11FD}"/>
              </a:ext>
            </a:extLst>
          </p:cNvPr>
          <p:cNvSpPr>
            <a:spLocks noGrp="1"/>
          </p:cNvSpPr>
          <p:nvPr>
            <p:ph type="body" sz="quarter" idx="10"/>
          </p:nvPr>
        </p:nvSpPr>
        <p:spPr/>
        <p:txBody>
          <a:bodyPr/>
          <a:lstStyle/>
          <a:p>
            <a:r>
              <a:rPr lang="de-DE" dirty="0"/>
              <a:t>Reaktion der Betriebshaftpflicht – zweiter Durchlauf</a:t>
            </a:r>
          </a:p>
        </p:txBody>
      </p:sp>
      <p:sp>
        <p:nvSpPr>
          <p:cNvPr id="4" name="Textplatzhalter 3">
            <a:extLst>
              <a:ext uri="{FF2B5EF4-FFF2-40B4-BE49-F238E27FC236}">
                <a16:creationId xmlns:a16="http://schemas.microsoft.com/office/drawing/2014/main" id="{4939AFFB-0671-4FA4-9D1F-EBA35404D865}"/>
              </a:ext>
            </a:extLst>
          </p:cNvPr>
          <p:cNvSpPr>
            <a:spLocks noGrp="1"/>
          </p:cNvSpPr>
          <p:nvPr>
            <p:ph type="body" sz="half" idx="2"/>
          </p:nvPr>
        </p:nvSpPr>
        <p:spPr/>
        <p:txBody>
          <a:bodyPr/>
          <a:lstStyle/>
          <a:p>
            <a:r>
              <a:rPr lang="de-DE" dirty="0"/>
              <a:t>Die Handlung des Fahrers bestand darin, dass er trotz entsprechender Warnhinweise des GPS die Arbeit mit der Egge fortsetzte. Dies hat mit seinen Aufgaben und Pflichten als Kraftfahrer nichts zu tun. Hier bezieht sich die fragliche Handlung ausschließlich auf den Einsatz der Arbeitsmaschine. </a:t>
            </a:r>
          </a:p>
          <a:p>
            <a:r>
              <a:rPr lang="de-DE" dirty="0"/>
              <a:t> </a:t>
            </a:r>
          </a:p>
          <a:p>
            <a:r>
              <a:rPr lang="de-DE" dirty="0"/>
              <a:t>Daraus lässt sich ableiten, dass nicht die Kraftfahrzeugbetrieb, sondern der Einsatz der Arbeitsmaschine im Vordergrund der Tätigkeit stand, schadenursächlich ist und somit den Betriebshaftpflichtversicherer in die Deckungspflicht bringt. </a:t>
            </a:r>
          </a:p>
          <a:p>
            <a:endParaRPr lang="de-DE" dirty="0"/>
          </a:p>
          <a:p>
            <a:r>
              <a:rPr lang="de-DE" dirty="0"/>
              <a:t>Damit greift die „Benzinklausel“ des Betriebshaftpflichtversicherers in diesem Fall nicht, da ja eindeutig festgestellt wurde, dass kein Gebrauch des Kfz schadenursächlich war. </a:t>
            </a:r>
          </a:p>
          <a:p>
            <a:endParaRPr lang="de-DE" dirty="0"/>
          </a:p>
          <a:p>
            <a:r>
              <a:rPr lang="de-DE" dirty="0">
                <a:solidFill>
                  <a:srgbClr val="00B050"/>
                </a:solidFill>
              </a:rPr>
              <a:t>Ergebnis: die ERGO regulierte den Schaden über die BHV</a:t>
            </a:r>
          </a:p>
          <a:p>
            <a:endParaRPr lang="de-DE" dirty="0"/>
          </a:p>
        </p:txBody>
      </p:sp>
      <p:sp>
        <p:nvSpPr>
          <p:cNvPr id="5" name="Titel 4">
            <a:extLst>
              <a:ext uri="{FF2B5EF4-FFF2-40B4-BE49-F238E27FC236}">
                <a16:creationId xmlns:a16="http://schemas.microsoft.com/office/drawing/2014/main" id="{9C54C7BD-0745-4D13-A8C4-9ED4BD62DC1B}"/>
              </a:ext>
            </a:extLst>
          </p:cNvPr>
          <p:cNvSpPr>
            <a:spLocks noGrp="1"/>
          </p:cNvSpPr>
          <p:nvPr>
            <p:ph type="title"/>
          </p:nvPr>
        </p:nvSpPr>
        <p:spPr/>
        <p:txBody>
          <a:bodyPr/>
          <a:lstStyle/>
          <a:p>
            <a:r>
              <a:rPr lang="de-DE" dirty="0"/>
              <a:t>BHV oder Kfz-Haftpflicht – </a:t>
            </a:r>
            <a:r>
              <a:rPr lang="de-DE" dirty="0" err="1"/>
              <a:t>rübe</a:t>
            </a:r>
            <a:r>
              <a:rPr lang="de-DE" dirty="0"/>
              <a:t> kaputt</a:t>
            </a:r>
          </a:p>
        </p:txBody>
      </p:sp>
    </p:spTree>
    <p:extLst>
      <p:ext uri="{BB962C8B-B14F-4D97-AF65-F5344CB8AC3E}">
        <p14:creationId xmlns:p14="http://schemas.microsoft.com/office/powerpoint/2010/main" val="257913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AAA92F9-A7B2-471A-8EB0-7893B91BBF0A}"/>
              </a:ext>
            </a:extLst>
          </p:cNvPr>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a:extLst>
              <a:ext uri="{FF2B5EF4-FFF2-40B4-BE49-F238E27FC236}">
                <a16:creationId xmlns:a16="http://schemas.microsoft.com/office/drawing/2014/main" id="{7D031881-E8B9-413E-B2F4-C811397966DB}"/>
              </a:ext>
            </a:extLst>
          </p:cNvPr>
          <p:cNvSpPr>
            <a:spLocks noGrp="1"/>
          </p:cNvSpPr>
          <p:nvPr>
            <p:ph type="body" sz="half" idx="2"/>
          </p:nvPr>
        </p:nvSpPr>
        <p:spPr/>
        <p:txBody>
          <a:bodyPr/>
          <a:lstStyle/>
          <a:p>
            <a:r>
              <a:rPr lang="de-DE" dirty="0"/>
              <a:t>Ausgangssituation:</a:t>
            </a:r>
          </a:p>
          <a:p>
            <a:r>
              <a:rPr lang="de-DE" dirty="0"/>
              <a:t>Ein Metallbaubetrieb nutzt in der Werkstatt mehrere elektrische Geräte gleichzeitig. Um alle Geräte anzuschließen, verwendet ein Mitarbeiter eine Mehrfachsteckdose, die jedoch nicht für die hohe Belastung ausgelegt ist. Trotz Warnungen über die Überlastung ignoriert der Mitarbeiter die Gefahr.</a:t>
            </a:r>
          </a:p>
          <a:p>
            <a:endParaRPr lang="de-DE" dirty="0"/>
          </a:p>
          <a:p>
            <a:r>
              <a:rPr lang="de-DE" dirty="0"/>
              <a:t>Der Schaden:</a:t>
            </a:r>
          </a:p>
          <a:p>
            <a:r>
              <a:rPr lang="de-DE" dirty="0"/>
              <a:t>Die Mehrfachsteckdose überhitzt und verursacht einen Kurzschluss, der zu einem Brand führt. Der Brand beschädigt mehrere Maschinen, Werkzeuge und die elektrische Verkabelung der Werkstatt. Der Gesamtschaden beträgt ca.180.000 EUR.</a:t>
            </a:r>
          </a:p>
          <a:p>
            <a:endParaRPr lang="de-DE" dirty="0"/>
          </a:p>
          <a:p>
            <a:r>
              <a:rPr lang="de-DE" dirty="0">
                <a:solidFill>
                  <a:srgbClr val="FF0000"/>
                </a:solidFill>
              </a:rPr>
              <a:t>Versichert?</a:t>
            </a:r>
          </a:p>
          <a:p>
            <a:endParaRPr lang="de-DE" dirty="0">
              <a:solidFill>
                <a:srgbClr val="FF0000"/>
              </a:solidFill>
            </a:endParaRPr>
          </a:p>
          <a:p>
            <a:r>
              <a:rPr lang="de-DE" dirty="0">
                <a:solidFill>
                  <a:srgbClr val="00B050"/>
                </a:solidFill>
              </a:rPr>
              <a:t>Ja - über die Klausel der groben Fahrlässigkeit !</a:t>
            </a:r>
          </a:p>
        </p:txBody>
      </p:sp>
      <p:sp>
        <p:nvSpPr>
          <p:cNvPr id="4" name="Titel 3">
            <a:extLst>
              <a:ext uri="{FF2B5EF4-FFF2-40B4-BE49-F238E27FC236}">
                <a16:creationId xmlns:a16="http://schemas.microsoft.com/office/drawing/2014/main" id="{4A729FEA-5C96-4AA2-8464-EF76B034756B}"/>
              </a:ext>
            </a:extLst>
          </p:cNvPr>
          <p:cNvSpPr>
            <a:spLocks noGrp="1"/>
          </p:cNvSpPr>
          <p:nvPr>
            <p:ph type="title"/>
          </p:nvPr>
        </p:nvSpPr>
        <p:spPr/>
        <p:txBody>
          <a:bodyPr/>
          <a:lstStyle/>
          <a:p>
            <a:r>
              <a:rPr lang="de-DE" dirty="0"/>
              <a:t>Inhalt - Steckdosenleiste</a:t>
            </a:r>
          </a:p>
        </p:txBody>
      </p:sp>
    </p:spTree>
    <p:extLst>
      <p:ext uri="{BB962C8B-B14F-4D97-AF65-F5344CB8AC3E}">
        <p14:creationId xmlns:p14="http://schemas.microsoft.com/office/powerpoint/2010/main" val="390579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2251C6-93D9-4D25-89F1-ED221B07981F}"/>
              </a:ext>
            </a:extLst>
          </p:cNvPr>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a:extLst>
              <a:ext uri="{FF2B5EF4-FFF2-40B4-BE49-F238E27FC236}">
                <a16:creationId xmlns:a16="http://schemas.microsoft.com/office/drawing/2014/main" id="{BC410117-0819-4358-964B-CF9BE1FFF520}"/>
              </a:ext>
            </a:extLst>
          </p:cNvPr>
          <p:cNvSpPr>
            <a:spLocks noGrp="1"/>
          </p:cNvSpPr>
          <p:nvPr>
            <p:ph type="body" sz="half" idx="2"/>
          </p:nvPr>
        </p:nvSpPr>
        <p:spPr/>
        <p:txBody>
          <a:bodyPr/>
          <a:lstStyle/>
          <a:p>
            <a:r>
              <a:rPr lang="de-DE" dirty="0"/>
              <a:t>Ausgangssituation:</a:t>
            </a:r>
          </a:p>
          <a:p>
            <a:r>
              <a:rPr lang="de-DE" dirty="0"/>
              <a:t>Ein Schreinerbetrieb hat eine neue Inhaltsversicherung vor kurzem abgeschlossen. Während der Vertragslaufzeit führt der Versicherer eine Nachbesichtigung durch, um die Risiken vor Ort zu bewerten. Dabei übersieht der Versicherer, dass in der Werkstatt ein alter, nicht mehr genutzter Lacklagerraum existiert, der nicht den aktuellen Brandschutzvorschriften entspricht. Der Versicherungsnehmer hat diesen Raum nicht absichtlich verschwiegen, da er ihn für irrelevant hält, da er nicht mehr aktiv genutzt wird.</a:t>
            </a:r>
          </a:p>
          <a:p>
            <a:endParaRPr lang="de-DE" dirty="0"/>
          </a:p>
          <a:p>
            <a:r>
              <a:rPr lang="de-DE" dirty="0"/>
              <a:t>Der Schaden:</a:t>
            </a:r>
          </a:p>
          <a:p>
            <a:r>
              <a:rPr lang="de-DE" dirty="0"/>
              <a:t>Ein Jahr später kommt es zu einem Brand in der Werkstatt, der sich durch den alten Lacklagerraum ausbreitet. </a:t>
            </a:r>
          </a:p>
          <a:p>
            <a:endParaRPr lang="de-DE" dirty="0"/>
          </a:p>
          <a:p>
            <a:r>
              <a:rPr lang="de-DE" dirty="0">
                <a:solidFill>
                  <a:srgbClr val="FF0000"/>
                </a:solidFill>
              </a:rPr>
              <a:t>Versichert?</a:t>
            </a:r>
          </a:p>
          <a:p>
            <a:endParaRPr lang="de-DE" dirty="0"/>
          </a:p>
        </p:txBody>
      </p:sp>
      <p:sp>
        <p:nvSpPr>
          <p:cNvPr id="4" name="Titel 3">
            <a:extLst>
              <a:ext uri="{FF2B5EF4-FFF2-40B4-BE49-F238E27FC236}">
                <a16:creationId xmlns:a16="http://schemas.microsoft.com/office/drawing/2014/main" id="{60FD0E85-599D-43A8-B3CA-841E5035EA9F}"/>
              </a:ext>
            </a:extLst>
          </p:cNvPr>
          <p:cNvSpPr>
            <a:spLocks noGrp="1"/>
          </p:cNvSpPr>
          <p:nvPr>
            <p:ph type="title"/>
          </p:nvPr>
        </p:nvSpPr>
        <p:spPr/>
        <p:txBody>
          <a:bodyPr/>
          <a:lstStyle/>
          <a:p>
            <a:r>
              <a:rPr lang="de-DE" dirty="0"/>
              <a:t>Inhalt - Der Lack ist ab</a:t>
            </a:r>
          </a:p>
        </p:txBody>
      </p:sp>
    </p:spTree>
    <p:extLst>
      <p:ext uri="{BB962C8B-B14F-4D97-AF65-F5344CB8AC3E}">
        <p14:creationId xmlns:p14="http://schemas.microsoft.com/office/powerpoint/2010/main" val="129557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2251C6-93D9-4D25-89F1-ED221B07981F}"/>
              </a:ext>
            </a:extLst>
          </p:cNvPr>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a:extLst>
              <a:ext uri="{FF2B5EF4-FFF2-40B4-BE49-F238E27FC236}">
                <a16:creationId xmlns:a16="http://schemas.microsoft.com/office/drawing/2014/main" id="{BC410117-0819-4358-964B-CF9BE1FFF520}"/>
              </a:ext>
            </a:extLst>
          </p:cNvPr>
          <p:cNvSpPr>
            <a:spLocks noGrp="1"/>
          </p:cNvSpPr>
          <p:nvPr>
            <p:ph type="body" sz="half" idx="2"/>
          </p:nvPr>
        </p:nvSpPr>
        <p:spPr/>
        <p:txBody>
          <a:bodyPr/>
          <a:lstStyle/>
          <a:p>
            <a:endParaRPr lang="de-DE" dirty="0"/>
          </a:p>
          <a:p>
            <a:r>
              <a:rPr lang="de-DE" dirty="0">
                <a:solidFill>
                  <a:srgbClr val="00B050"/>
                </a:solidFill>
              </a:rPr>
              <a:t>Ja !</a:t>
            </a:r>
          </a:p>
          <a:p>
            <a:endParaRPr lang="de-DE" dirty="0">
              <a:solidFill>
                <a:srgbClr val="00B050"/>
              </a:solidFill>
            </a:endParaRPr>
          </a:p>
          <a:p>
            <a:r>
              <a:rPr lang="de-DE" dirty="0">
                <a:solidFill>
                  <a:srgbClr val="FF0000"/>
                </a:solidFill>
              </a:rPr>
              <a:t>Warum? </a:t>
            </a:r>
          </a:p>
          <a:p>
            <a:endParaRPr lang="de-DE" dirty="0">
              <a:solidFill>
                <a:srgbClr val="00B050"/>
              </a:solidFill>
            </a:endParaRPr>
          </a:p>
          <a:p>
            <a:r>
              <a:rPr lang="de-DE" dirty="0">
                <a:solidFill>
                  <a:srgbClr val="00B050"/>
                </a:solidFill>
              </a:rPr>
              <a:t>Wegen der Klausel erweiterte Anerkennung!</a:t>
            </a:r>
          </a:p>
          <a:p>
            <a:endParaRPr lang="de-DE" dirty="0"/>
          </a:p>
          <a:p>
            <a:r>
              <a:rPr lang="de-DE" dirty="0"/>
              <a:t>Der Versicherer übernimmt den Schaden, da die Klausel zur erweiterten Anerkennung greift. Der Versicherer kann sich nicht darauf berufen, dass der alte Lacklagerraum nicht gemeldet wurde, da er bei der Nachbesichtigung die Möglichkeit hatte, diesen Umstand zu erkennen, und der Versicherungsnehmer ihn nicht arglistig verschwiegen hat.</a:t>
            </a:r>
          </a:p>
          <a:p>
            <a:endParaRPr lang="de-DE" dirty="0"/>
          </a:p>
        </p:txBody>
      </p:sp>
      <p:sp>
        <p:nvSpPr>
          <p:cNvPr id="4" name="Titel 3">
            <a:extLst>
              <a:ext uri="{FF2B5EF4-FFF2-40B4-BE49-F238E27FC236}">
                <a16:creationId xmlns:a16="http://schemas.microsoft.com/office/drawing/2014/main" id="{60FD0E85-599D-43A8-B3CA-841E5035EA9F}"/>
              </a:ext>
            </a:extLst>
          </p:cNvPr>
          <p:cNvSpPr>
            <a:spLocks noGrp="1"/>
          </p:cNvSpPr>
          <p:nvPr>
            <p:ph type="title"/>
          </p:nvPr>
        </p:nvSpPr>
        <p:spPr/>
        <p:txBody>
          <a:bodyPr/>
          <a:lstStyle/>
          <a:p>
            <a:r>
              <a:rPr lang="de-DE" dirty="0"/>
              <a:t>Inhalt - Der Lack ist ab</a:t>
            </a:r>
          </a:p>
        </p:txBody>
      </p:sp>
    </p:spTree>
    <p:extLst>
      <p:ext uri="{BB962C8B-B14F-4D97-AF65-F5344CB8AC3E}">
        <p14:creationId xmlns:p14="http://schemas.microsoft.com/office/powerpoint/2010/main" val="183171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2251C6-93D9-4D25-89F1-ED221B07981F}"/>
              </a:ext>
            </a:extLst>
          </p:cNvPr>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a:extLst>
              <a:ext uri="{FF2B5EF4-FFF2-40B4-BE49-F238E27FC236}">
                <a16:creationId xmlns:a16="http://schemas.microsoft.com/office/drawing/2014/main" id="{BC410117-0819-4358-964B-CF9BE1FFF520}"/>
              </a:ext>
            </a:extLst>
          </p:cNvPr>
          <p:cNvSpPr>
            <a:spLocks noGrp="1"/>
          </p:cNvSpPr>
          <p:nvPr>
            <p:ph type="body" sz="half" idx="2"/>
          </p:nvPr>
        </p:nvSpPr>
        <p:spPr/>
        <p:txBody>
          <a:bodyPr/>
          <a:lstStyle/>
          <a:p>
            <a:endParaRPr lang="de-DE" dirty="0"/>
          </a:p>
          <a:p>
            <a:r>
              <a:rPr lang="de-DE" dirty="0"/>
              <a:t>HDI </a:t>
            </a:r>
            <a:r>
              <a:rPr lang="de-DE" dirty="0" err="1"/>
              <a:t>commercial</a:t>
            </a:r>
            <a:r>
              <a:rPr lang="de-DE" dirty="0"/>
              <a:t> pro:</a:t>
            </a:r>
          </a:p>
          <a:p>
            <a:endParaRPr lang="de-DE" dirty="0"/>
          </a:p>
          <a:p>
            <a:r>
              <a:rPr lang="de-DE" i="1" dirty="0"/>
              <a:t>Der Versicherer erkennt an, dass ihm im Zeitpunkt des technischen Versicherungsbeginns</a:t>
            </a:r>
          </a:p>
          <a:p>
            <a:r>
              <a:rPr lang="de-DE" i="1" dirty="0"/>
              <a:t>alle Umstände bekannt geworden sind, die für die Übernahme der Gefahr erheblich waren.</a:t>
            </a:r>
          </a:p>
          <a:p>
            <a:r>
              <a:rPr lang="de-DE" i="1" dirty="0"/>
              <a:t>Dies gilt jedoch nicht für Umstände, die </a:t>
            </a:r>
            <a:r>
              <a:rPr lang="de-DE" i="1" u="sng" dirty="0"/>
              <a:t>arglistig </a:t>
            </a:r>
            <a:r>
              <a:rPr lang="de-DE" i="1" dirty="0"/>
              <a:t>verschwiegen worden sind. Diese</a:t>
            </a:r>
          </a:p>
          <a:p>
            <a:r>
              <a:rPr lang="de-DE" i="1" dirty="0"/>
              <a:t>Bestimmung gilt auch bei Änderungen des Vertrages, mit der Ausstellung von</a:t>
            </a:r>
          </a:p>
          <a:p>
            <a:r>
              <a:rPr lang="de-DE" i="1" dirty="0"/>
              <a:t>Nachtragsdokumenten, Versicherungsscheinen oder Ersatzverträgen sowie bei</a:t>
            </a:r>
          </a:p>
          <a:p>
            <a:r>
              <a:rPr lang="de-DE" i="1" dirty="0"/>
              <a:t>Nachbesichtigungen durch den Versicherer während der Vertragsdauer.</a:t>
            </a:r>
          </a:p>
          <a:p>
            <a:endParaRPr lang="de-DE" dirty="0"/>
          </a:p>
        </p:txBody>
      </p:sp>
      <p:sp>
        <p:nvSpPr>
          <p:cNvPr id="4" name="Titel 3">
            <a:extLst>
              <a:ext uri="{FF2B5EF4-FFF2-40B4-BE49-F238E27FC236}">
                <a16:creationId xmlns:a16="http://schemas.microsoft.com/office/drawing/2014/main" id="{60FD0E85-599D-43A8-B3CA-841E5035EA9F}"/>
              </a:ext>
            </a:extLst>
          </p:cNvPr>
          <p:cNvSpPr>
            <a:spLocks noGrp="1"/>
          </p:cNvSpPr>
          <p:nvPr>
            <p:ph type="title"/>
          </p:nvPr>
        </p:nvSpPr>
        <p:spPr/>
        <p:txBody>
          <a:bodyPr/>
          <a:lstStyle/>
          <a:p>
            <a:r>
              <a:rPr lang="de-DE" dirty="0"/>
              <a:t>Inhalt - Der Lack ist ab</a:t>
            </a:r>
          </a:p>
        </p:txBody>
      </p:sp>
      <p:pic>
        <p:nvPicPr>
          <p:cNvPr id="5" name="Grafik 4">
            <a:extLst>
              <a:ext uri="{FF2B5EF4-FFF2-40B4-BE49-F238E27FC236}">
                <a16:creationId xmlns:a16="http://schemas.microsoft.com/office/drawing/2014/main" id="{A939DDE5-F474-4857-AFB5-847582C96D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2425" y="1449469"/>
            <a:ext cx="1560218" cy="1170164"/>
          </a:xfrm>
          <a:prstGeom prst="rect">
            <a:avLst/>
          </a:prstGeom>
        </p:spPr>
      </p:pic>
    </p:spTree>
    <p:extLst>
      <p:ext uri="{BB962C8B-B14F-4D97-AF65-F5344CB8AC3E}">
        <p14:creationId xmlns:p14="http://schemas.microsoft.com/office/powerpoint/2010/main" val="393254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83514A-FBD1-439D-BE80-2FFD75426976}"/>
              </a:ext>
            </a:extLst>
          </p:cNvPr>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a:extLst>
              <a:ext uri="{FF2B5EF4-FFF2-40B4-BE49-F238E27FC236}">
                <a16:creationId xmlns:a16="http://schemas.microsoft.com/office/drawing/2014/main" id="{C1DDF852-EDB0-4CD6-9541-7754C08943BA}"/>
              </a:ext>
            </a:extLst>
          </p:cNvPr>
          <p:cNvSpPr>
            <a:spLocks noGrp="1"/>
          </p:cNvSpPr>
          <p:nvPr>
            <p:ph type="body" sz="half" idx="2"/>
          </p:nvPr>
        </p:nvSpPr>
        <p:spPr/>
        <p:txBody>
          <a:bodyPr/>
          <a:lstStyle/>
          <a:p>
            <a:r>
              <a:rPr lang="de-DE" sz="1800" dirty="0">
                <a:effectLst/>
                <a:latin typeface="Arial" panose="020B0604020202020204" pitchFamily="34" charset="0"/>
                <a:ea typeface="Calibri" panose="020F0502020204030204" pitchFamily="34" charset="0"/>
                <a:cs typeface="Times New Roman" panose="02020603050405020304" pitchFamily="18" charset="0"/>
              </a:rPr>
              <a:t>Ausgangssituation:</a:t>
            </a:r>
          </a:p>
          <a:p>
            <a:r>
              <a:rPr lang="de-DE" sz="1800" dirty="0">
                <a:effectLst/>
                <a:latin typeface="Arial" panose="020B0604020202020204" pitchFamily="34" charset="0"/>
                <a:ea typeface="Calibri" panose="020F0502020204030204" pitchFamily="34" charset="0"/>
                <a:cs typeface="Times New Roman" panose="02020603050405020304" pitchFamily="18" charset="0"/>
              </a:rPr>
              <a:t>Ein Filialleiter eines Einzelhandelsunternehmens deaktiviert absichtlich die Alarmanlage, um Strom zu sparen.</a:t>
            </a:r>
          </a:p>
          <a:p>
            <a:endParaRPr lang="de-DE" sz="1800" dirty="0">
              <a:cs typeface="Times New Roman" panose="02020603050405020304" pitchFamily="18" charset="0"/>
            </a:endParaRPr>
          </a:p>
          <a:p>
            <a:r>
              <a:rPr lang="de-DE" sz="1800" dirty="0"/>
              <a:t>Der Schaden:</a:t>
            </a:r>
            <a:endParaRPr lang="de-DE" dirty="0"/>
          </a:p>
          <a:p>
            <a:r>
              <a:rPr lang="de-DE" sz="1800" dirty="0">
                <a:effectLst/>
                <a:latin typeface="Arial" panose="020B0604020202020204" pitchFamily="34" charset="0"/>
                <a:ea typeface="Calibri" panose="020F0502020204030204" pitchFamily="34" charset="0"/>
                <a:cs typeface="Times New Roman" panose="02020603050405020304" pitchFamily="18" charset="0"/>
              </a:rPr>
              <a:t>In der Nacht kommt es zu einem Einbruch, und Waren im Wert von 100.000 EUR werden gestohlen. </a:t>
            </a:r>
          </a:p>
          <a:p>
            <a:endParaRPr lang="de-DE" sz="1800" dirty="0">
              <a:cs typeface="Times New Roman" panose="02020603050405020304" pitchFamily="18" charset="0"/>
            </a:endParaRPr>
          </a:p>
          <a:p>
            <a:r>
              <a:rPr lang="de-DE" dirty="0">
                <a:solidFill>
                  <a:srgbClr val="FF0000"/>
                </a:solidFill>
              </a:rPr>
              <a:t>Ist der Schaden durch vorsätzliches Abschalten versichert?</a:t>
            </a:r>
          </a:p>
        </p:txBody>
      </p:sp>
      <p:sp>
        <p:nvSpPr>
          <p:cNvPr id="4" name="Titel 3">
            <a:extLst>
              <a:ext uri="{FF2B5EF4-FFF2-40B4-BE49-F238E27FC236}">
                <a16:creationId xmlns:a16="http://schemas.microsoft.com/office/drawing/2014/main" id="{8D167138-B100-4496-A99A-DAA9447C4029}"/>
              </a:ext>
            </a:extLst>
          </p:cNvPr>
          <p:cNvSpPr>
            <a:spLocks noGrp="1"/>
          </p:cNvSpPr>
          <p:nvPr>
            <p:ph type="title"/>
          </p:nvPr>
        </p:nvSpPr>
        <p:spPr/>
        <p:txBody>
          <a:bodyPr/>
          <a:lstStyle/>
          <a:p>
            <a:r>
              <a:rPr lang="de-DE" dirty="0" err="1"/>
              <a:t>EinbruchDiebstahl</a:t>
            </a:r>
            <a:r>
              <a:rPr lang="de-DE" dirty="0"/>
              <a:t> - Sparen am Falschen Ende</a:t>
            </a:r>
          </a:p>
        </p:txBody>
      </p:sp>
    </p:spTree>
    <p:extLst>
      <p:ext uri="{BB962C8B-B14F-4D97-AF65-F5344CB8AC3E}">
        <p14:creationId xmlns:p14="http://schemas.microsoft.com/office/powerpoint/2010/main" val="301797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83514A-FBD1-439D-BE80-2FFD75426976}"/>
              </a:ext>
            </a:extLst>
          </p:cNvPr>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a:extLst>
              <a:ext uri="{FF2B5EF4-FFF2-40B4-BE49-F238E27FC236}">
                <a16:creationId xmlns:a16="http://schemas.microsoft.com/office/drawing/2014/main" id="{C1DDF852-EDB0-4CD6-9541-7754C08943BA}"/>
              </a:ext>
            </a:extLst>
          </p:cNvPr>
          <p:cNvSpPr>
            <a:spLocks noGrp="1"/>
          </p:cNvSpPr>
          <p:nvPr>
            <p:ph type="body" sz="half" idx="2"/>
          </p:nvPr>
        </p:nvSpPr>
        <p:spPr/>
        <p:txBody>
          <a:bodyPr/>
          <a:lstStyle/>
          <a:p>
            <a:endParaRPr lang="de-DE" dirty="0">
              <a:solidFill>
                <a:srgbClr val="00B050"/>
              </a:solidFill>
            </a:endParaRPr>
          </a:p>
          <a:p>
            <a:r>
              <a:rPr lang="de-DE" dirty="0">
                <a:solidFill>
                  <a:srgbClr val="00B050"/>
                </a:solidFill>
              </a:rPr>
              <a:t>Ja, über die Repräsentantenklausel:</a:t>
            </a:r>
          </a:p>
          <a:p>
            <a:endParaRPr lang="de-DE" dirty="0">
              <a:solidFill>
                <a:srgbClr val="FF0000"/>
              </a:solidFill>
            </a:endParaRPr>
          </a:p>
          <a:p>
            <a:r>
              <a:rPr lang="de-DE" dirty="0"/>
              <a:t>HDI </a:t>
            </a:r>
            <a:r>
              <a:rPr lang="de-DE" dirty="0" err="1"/>
              <a:t>commercial</a:t>
            </a:r>
            <a:r>
              <a:rPr lang="de-DE" dirty="0"/>
              <a:t> pro:</a:t>
            </a:r>
          </a:p>
          <a:p>
            <a:endParaRPr lang="de-DE" dirty="0">
              <a:solidFill>
                <a:schemeClr val="tx1"/>
              </a:solidFill>
            </a:endParaRPr>
          </a:p>
          <a:p>
            <a:pPr algn="l"/>
            <a:r>
              <a:rPr lang="de-DE" sz="1800" b="0" i="1" u="none" strike="noStrike" baseline="0" dirty="0">
                <a:latin typeface="Arial" panose="020B0604020202020204" pitchFamily="34" charset="0"/>
              </a:rPr>
              <a:t>Als gesetzliche Vertreter des Versicherungsnehmers gelten unter Ausschluss aller anderen Personen nur:</a:t>
            </a:r>
          </a:p>
          <a:p>
            <a:pPr marL="285750" indent="-285750" algn="l">
              <a:buFont typeface="Wingdings" panose="05000000000000000000" pitchFamily="2" charset="2"/>
              <a:buChar char="§"/>
            </a:pPr>
            <a:r>
              <a:rPr lang="de-DE" sz="1800" b="0" i="1" u="none" strike="noStrike" baseline="0" dirty="0">
                <a:latin typeface="Arial" panose="020B0604020202020204" pitchFamily="34" charset="0"/>
              </a:rPr>
              <a:t>bei Aktiengesellschaften - die Mitglieder des Vorstandes</a:t>
            </a:r>
            <a:endParaRPr lang="de-DE" sz="1800" b="0" i="1" u="none" strike="noStrike" baseline="0" dirty="0">
              <a:solidFill>
                <a:schemeClr val="tx1"/>
              </a:solidFill>
              <a:latin typeface="Arial" panose="020B0604020202020204" pitchFamily="34" charset="0"/>
            </a:endParaRPr>
          </a:p>
          <a:p>
            <a:pPr marL="342900" indent="-342900" algn="l">
              <a:buFont typeface="Wingdings" panose="05000000000000000000" pitchFamily="2" charset="2"/>
              <a:buChar char="§"/>
            </a:pPr>
            <a:r>
              <a:rPr lang="de-DE" sz="1800" i="1" dirty="0">
                <a:solidFill>
                  <a:schemeClr val="tx1"/>
                </a:solidFill>
              </a:rPr>
              <a:t>…</a:t>
            </a:r>
          </a:p>
          <a:p>
            <a:pPr algn="l"/>
            <a:endParaRPr lang="de-DE" sz="1800" i="1" dirty="0">
              <a:solidFill>
                <a:schemeClr val="tx1"/>
              </a:solidFill>
            </a:endParaRPr>
          </a:p>
          <a:p>
            <a:pPr algn="l"/>
            <a:r>
              <a:rPr lang="de-DE" sz="1800" b="0" i="1" u="none" strike="noStrike" baseline="0" dirty="0">
                <a:latin typeface="Arial" panose="020B0604020202020204" pitchFamily="34" charset="0"/>
              </a:rPr>
              <a:t>Der Versicherer leistet keine Entschädigung für Schäden, die von diesem Personenkreis</a:t>
            </a:r>
          </a:p>
          <a:p>
            <a:pPr algn="l"/>
            <a:r>
              <a:rPr lang="de-DE" sz="1800" b="0" i="1" u="none" strike="noStrike" baseline="0" dirty="0">
                <a:latin typeface="Arial" panose="020B0604020202020204" pitchFamily="34" charset="0"/>
              </a:rPr>
              <a:t>vorsätzlich verursacht worden sind. Der Filialleiter gehört </a:t>
            </a:r>
            <a:r>
              <a:rPr lang="de-DE" sz="1800" b="0" i="1" u="sng" strike="noStrike" baseline="0" dirty="0">
                <a:latin typeface="Arial" panose="020B0604020202020204" pitchFamily="34" charset="0"/>
              </a:rPr>
              <a:t>nicht </a:t>
            </a:r>
            <a:r>
              <a:rPr lang="de-DE" sz="1800" b="0" i="1" u="none" strike="noStrike" baseline="0" dirty="0">
                <a:latin typeface="Arial" panose="020B0604020202020204" pitchFamily="34" charset="0"/>
              </a:rPr>
              <a:t>zu diesem Personenkreis.</a:t>
            </a:r>
            <a:endParaRPr lang="de-DE" i="1" dirty="0">
              <a:solidFill>
                <a:schemeClr val="tx1"/>
              </a:solidFill>
            </a:endParaRPr>
          </a:p>
        </p:txBody>
      </p:sp>
      <p:sp>
        <p:nvSpPr>
          <p:cNvPr id="4" name="Titel 3">
            <a:extLst>
              <a:ext uri="{FF2B5EF4-FFF2-40B4-BE49-F238E27FC236}">
                <a16:creationId xmlns:a16="http://schemas.microsoft.com/office/drawing/2014/main" id="{8D167138-B100-4496-A99A-DAA9447C4029}"/>
              </a:ext>
            </a:extLst>
          </p:cNvPr>
          <p:cNvSpPr>
            <a:spLocks noGrp="1"/>
          </p:cNvSpPr>
          <p:nvPr>
            <p:ph type="title"/>
          </p:nvPr>
        </p:nvSpPr>
        <p:spPr/>
        <p:txBody>
          <a:bodyPr/>
          <a:lstStyle/>
          <a:p>
            <a:r>
              <a:rPr lang="de-DE" dirty="0"/>
              <a:t>Einbruchdiebstahl - Sparen am Falschen Ende</a:t>
            </a:r>
          </a:p>
        </p:txBody>
      </p:sp>
      <p:pic>
        <p:nvPicPr>
          <p:cNvPr id="5" name="Grafik 4">
            <a:extLst>
              <a:ext uri="{FF2B5EF4-FFF2-40B4-BE49-F238E27FC236}">
                <a16:creationId xmlns:a16="http://schemas.microsoft.com/office/drawing/2014/main" id="{A939DDE5-F474-4857-AFB5-847582C96D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2425" y="1449469"/>
            <a:ext cx="1560218" cy="1170164"/>
          </a:xfrm>
          <a:prstGeom prst="rect">
            <a:avLst/>
          </a:prstGeom>
        </p:spPr>
      </p:pic>
    </p:spTree>
    <p:extLst>
      <p:ext uri="{BB962C8B-B14F-4D97-AF65-F5344CB8AC3E}">
        <p14:creationId xmlns:p14="http://schemas.microsoft.com/office/powerpoint/2010/main" val="412867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60EFEA7-378C-4FAB-B80F-856BECCFC612}"/>
              </a:ext>
            </a:extLst>
          </p:cNvPr>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a:extLst>
              <a:ext uri="{FF2B5EF4-FFF2-40B4-BE49-F238E27FC236}">
                <a16:creationId xmlns:a16="http://schemas.microsoft.com/office/drawing/2014/main" id="{21F9EE57-EFA9-4B33-9861-3B8D4A2ACADD}"/>
              </a:ext>
            </a:extLst>
          </p:cNvPr>
          <p:cNvSpPr>
            <a:spLocks noGrp="1"/>
          </p:cNvSpPr>
          <p:nvPr>
            <p:ph type="body" sz="half" idx="2"/>
          </p:nvPr>
        </p:nvSpPr>
        <p:spPr/>
        <p:txBody>
          <a:bodyPr/>
          <a:lstStyle/>
          <a:p>
            <a:r>
              <a:rPr lang="de-DE" dirty="0"/>
              <a:t>Ausgangssituation:</a:t>
            </a:r>
          </a:p>
          <a:p>
            <a:r>
              <a:rPr lang="de-DE" dirty="0"/>
              <a:t>Ein Elektrikerbetrieb wird von einem Kunden beauftragt, eine neue Beleuchtungsanlage in dessen Büro zu installieren. Während der Arbeiten stößt ein Mitarbeiter des Elektrikerbetriebs versehentlich mit einer Leiter gegen einen hochwertigen, modernen Fernseher, der an der Wand montiert ist. Der Fernseher fällt herunter und wird dabei irreparabel beschädigt.</a:t>
            </a:r>
          </a:p>
          <a:p>
            <a:endParaRPr lang="de-DE" dirty="0"/>
          </a:p>
          <a:p>
            <a:r>
              <a:rPr lang="de-DE" dirty="0"/>
              <a:t>Der Schaden:</a:t>
            </a:r>
          </a:p>
          <a:p>
            <a:r>
              <a:rPr lang="de-DE" dirty="0"/>
              <a:t>Der beschädigte Fernseher war erst ein Jahr alt und hatte einen Neuwert von 2.500 EUR. Aufgrund der Nutzung und des Alters des Geräts beträgt der Zeitwert jedoch nur noch 1.500 EUR. Der Kunde fordert jedoch eine vollständige Erstattung des Neuwerts, da das Modell nicht mehr zu erhalten ist und ähnliche Fernseher im gebrauchten Zustand nicht verfügbar sind und im Neuzustand ebenfalls um die 2.500 EUR kosten.</a:t>
            </a:r>
          </a:p>
          <a:p>
            <a:endParaRPr lang="de-DE" dirty="0"/>
          </a:p>
          <a:p>
            <a:r>
              <a:rPr lang="de-DE" dirty="0">
                <a:solidFill>
                  <a:srgbClr val="FF0000"/>
                </a:solidFill>
              </a:rPr>
              <a:t>Was erstattet der BHV-VR?</a:t>
            </a:r>
          </a:p>
        </p:txBody>
      </p:sp>
      <p:sp>
        <p:nvSpPr>
          <p:cNvPr id="4" name="Titel 3">
            <a:extLst>
              <a:ext uri="{FF2B5EF4-FFF2-40B4-BE49-F238E27FC236}">
                <a16:creationId xmlns:a16="http://schemas.microsoft.com/office/drawing/2014/main" id="{15412DB5-4ED4-4F93-836C-2A80604478AD}"/>
              </a:ext>
            </a:extLst>
          </p:cNvPr>
          <p:cNvSpPr>
            <a:spLocks noGrp="1"/>
          </p:cNvSpPr>
          <p:nvPr>
            <p:ph type="title"/>
          </p:nvPr>
        </p:nvSpPr>
        <p:spPr/>
        <p:txBody>
          <a:bodyPr/>
          <a:lstStyle/>
          <a:p>
            <a:r>
              <a:rPr lang="de-DE" dirty="0"/>
              <a:t>BHV - Kein Bild und dicke Luft</a:t>
            </a:r>
          </a:p>
        </p:txBody>
      </p:sp>
    </p:spTree>
    <p:extLst>
      <p:ext uri="{BB962C8B-B14F-4D97-AF65-F5344CB8AC3E}">
        <p14:creationId xmlns:p14="http://schemas.microsoft.com/office/powerpoint/2010/main" val="104781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60EFEA7-378C-4FAB-B80F-856BECCFC612}"/>
              </a:ext>
            </a:extLst>
          </p:cNvPr>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a:extLst>
              <a:ext uri="{FF2B5EF4-FFF2-40B4-BE49-F238E27FC236}">
                <a16:creationId xmlns:a16="http://schemas.microsoft.com/office/drawing/2014/main" id="{21F9EE57-EFA9-4B33-9861-3B8D4A2ACADD}"/>
              </a:ext>
            </a:extLst>
          </p:cNvPr>
          <p:cNvSpPr>
            <a:spLocks noGrp="1"/>
          </p:cNvSpPr>
          <p:nvPr>
            <p:ph type="body" sz="half" idx="2"/>
          </p:nvPr>
        </p:nvSpPr>
        <p:spPr/>
        <p:txBody>
          <a:bodyPr/>
          <a:lstStyle/>
          <a:p>
            <a:r>
              <a:rPr lang="de-DE" dirty="0">
                <a:solidFill>
                  <a:srgbClr val="00B050"/>
                </a:solidFill>
              </a:rPr>
              <a:t>Ja, Erstattung über die Neuwertklausel in der BHV.</a:t>
            </a:r>
          </a:p>
          <a:p>
            <a:endParaRPr lang="de-DE" dirty="0">
              <a:solidFill>
                <a:srgbClr val="FF0000"/>
              </a:solidFill>
            </a:endParaRPr>
          </a:p>
          <a:p>
            <a:r>
              <a:rPr lang="de-DE" dirty="0" err="1"/>
              <a:t>SparkassenVersicherung</a:t>
            </a:r>
            <a:r>
              <a:rPr lang="de-DE" dirty="0"/>
              <a:t>:</a:t>
            </a:r>
          </a:p>
          <a:p>
            <a:endParaRPr lang="de-DE" dirty="0">
              <a:solidFill>
                <a:srgbClr val="FF0000"/>
              </a:solidFill>
            </a:endParaRPr>
          </a:p>
          <a:p>
            <a:pPr algn="l"/>
            <a:r>
              <a:rPr lang="de-DE" sz="1800" b="0" i="1" u="none" strike="noStrike" baseline="0" dirty="0">
                <a:latin typeface="+mj-lt"/>
              </a:rPr>
              <a:t>Auf Wunsch des Versicherungsnehmers leistet der Versicherer für versicherte Sachschäden Schadenersatz zum</a:t>
            </a:r>
            <a:r>
              <a:rPr lang="de-DE" sz="1800" b="0" i="1" u="none" strike="noStrike" dirty="0">
                <a:latin typeface="+mj-lt"/>
              </a:rPr>
              <a:t> </a:t>
            </a:r>
            <a:r>
              <a:rPr lang="de-DE" sz="1800" b="0" i="1" u="none" strike="noStrike" baseline="0" dirty="0">
                <a:latin typeface="+mj-lt"/>
              </a:rPr>
              <a:t>Neuwert. Maximal 15.000 EUR abzüglich einer SB von 250 EUR</a:t>
            </a:r>
            <a:endParaRPr lang="de-DE" i="1" dirty="0">
              <a:solidFill>
                <a:srgbClr val="FF0000"/>
              </a:solidFill>
              <a:latin typeface="+mj-lt"/>
            </a:endParaRPr>
          </a:p>
          <a:p>
            <a:endParaRPr lang="de-DE" dirty="0">
              <a:solidFill>
                <a:srgbClr val="FF0000"/>
              </a:solidFill>
            </a:endParaRPr>
          </a:p>
        </p:txBody>
      </p:sp>
      <p:sp>
        <p:nvSpPr>
          <p:cNvPr id="4" name="Titel 3">
            <a:extLst>
              <a:ext uri="{FF2B5EF4-FFF2-40B4-BE49-F238E27FC236}">
                <a16:creationId xmlns:a16="http://schemas.microsoft.com/office/drawing/2014/main" id="{15412DB5-4ED4-4F93-836C-2A80604478AD}"/>
              </a:ext>
            </a:extLst>
          </p:cNvPr>
          <p:cNvSpPr>
            <a:spLocks noGrp="1"/>
          </p:cNvSpPr>
          <p:nvPr>
            <p:ph type="title"/>
          </p:nvPr>
        </p:nvSpPr>
        <p:spPr/>
        <p:txBody>
          <a:bodyPr/>
          <a:lstStyle/>
          <a:p>
            <a:r>
              <a:rPr lang="de-DE" dirty="0"/>
              <a:t>BHV - Kein Bild und dicke Luft</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2596" y="1548881"/>
            <a:ext cx="2340984" cy="671082"/>
          </a:xfrm>
          <a:prstGeom prst="rect">
            <a:avLst/>
          </a:prstGeom>
        </p:spPr>
      </p:pic>
    </p:spTree>
    <p:extLst>
      <p:ext uri="{BB962C8B-B14F-4D97-AF65-F5344CB8AC3E}">
        <p14:creationId xmlns:p14="http://schemas.microsoft.com/office/powerpoint/2010/main" val="426619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24ECE5-2D95-46E8-9399-E67FA8F8C781}"/>
              </a:ext>
            </a:extLst>
          </p:cNvPr>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a:extLst>
              <a:ext uri="{FF2B5EF4-FFF2-40B4-BE49-F238E27FC236}">
                <a16:creationId xmlns:a16="http://schemas.microsoft.com/office/drawing/2014/main" id="{0DAFAF68-2C36-4704-976C-C519DBE0C810}"/>
              </a:ext>
            </a:extLst>
          </p:cNvPr>
          <p:cNvSpPr>
            <a:spLocks noGrp="1"/>
          </p:cNvSpPr>
          <p:nvPr>
            <p:ph type="body" sz="half" idx="2"/>
          </p:nvPr>
        </p:nvSpPr>
        <p:spPr/>
        <p:txBody>
          <a:bodyPr/>
          <a:lstStyle/>
          <a:p>
            <a:r>
              <a:rPr lang="de-DE" b="1" dirty="0"/>
              <a:t>Schadenhergang:</a:t>
            </a:r>
          </a:p>
          <a:p>
            <a:r>
              <a:rPr lang="de-DE" b="1" dirty="0"/>
              <a:t>Bauvorhaben Kernsanierung Mehrfamilienhaus</a:t>
            </a:r>
          </a:p>
          <a:p>
            <a:r>
              <a:rPr lang="de-DE" sz="1600" dirty="0"/>
              <a:t>Ursächlich für den Schadeneintritt ist ein starker Regenfall, der mit unterschiedlichen Ursachen zu Wassereintritt an drei Stellen des Bauvorhabens des VN geführt hat.</a:t>
            </a:r>
          </a:p>
          <a:p>
            <a:r>
              <a:rPr lang="de-DE" sz="1600" dirty="0"/>
              <a:t>Nach den Wetterberichten lag eine wesentlich erhöhte Niederschlagsmenge an dem Tag vor. Die Windstärke war unter 8.</a:t>
            </a:r>
          </a:p>
          <a:p>
            <a:r>
              <a:rPr lang="de-DE" sz="1600" dirty="0"/>
              <a:t>In der Wohnung im Erdgeschoss ist der Wassereintritt durch eine </a:t>
            </a:r>
            <a:r>
              <a:rPr lang="de-DE" sz="1600" b="1" dirty="0">
                <a:solidFill>
                  <a:srgbClr val="FF0000"/>
                </a:solidFill>
              </a:rPr>
              <a:t>verrutschte Dachabdichtung</a:t>
            </a:r>
            <a:r>
              <a:rPr lang="de-DE" sz="1600" dirty="0"/>
              <a:t> im Bereich des ausgebauten Schornsteins und durch eine </a:t>
            </a:r>
            <a:r>
              <a:rPr lang="de-DE" sz="1600" b="1" dirty="0">
                <a:solidFill>
                  <a:srgbClr val="FF0000"/>
                </a:solidFill>
              </a:rPr>
              <a:t>mangelhafte Dachabdichtung </a:t>
            </a:r>
            <a:r>
              <a:rPr lang="de-DE" sz="1600" dirty="0"/>
              <a:t>über dem Gästebad entstanden.</a:t>
            </a:r>
          </a:p>
          <a:p>
            <a:r>
              <a:rPr lang="de-DE" sz="1600" dirty="0"/>
              <a:t>Der Wassereintritt im Fußbodenbereich des 2. UG ist auf die gestörte bzw. </a:t>
            </a:r>
            <a:r>
              <a:rPr lang="de-DE" sz="1600" b="1" dirty="0">
                <a:solidFill>
                  <a:srgbClr val="FF0000"/>
                </a:solidFill>
              </a:rPr>
              <a:t>nicht vorhandene Ableitung der Dachflächenentwässerung</a:t>
            </a:r>
            <a:r>
              <a:rPr lang="de-DE" sz="1600" dirty="0"/>
              <a:t> zurückzuführen. Das Dachflächenwasser lief am Hanggrundstück hinunter und sammelte sich vor den bodentiefen Fensterelementen und der Tür des 2. UG. </a:t>
            </a:r>
          </a:p>
          <a:p>
            <a:r>
              <a:rPr lang="de-DE" sz="1600" dirty="0"/>
              <a:t>Da zu diesem Zeitpunkt die Abdichtung der bodentiefen Fenster- und Türen noch nicht erfolgt war, ist das Wasser in das 2. UG eingedrungen und hat den Boden und Wand durchfeuchtet. </a:t>
            </a:r>
          </a:p>
          <a:p>
            <a:endParaRPr lang="de-DE" sz="1600" dirty="0"/>
          </a:p>
          <a:p>
            <a:endParaRPr lang="de-DE" dirty="0"/>
          </a:p>
        </p:txBody>
      </p:sp>
      <p:sp>
        <p:nvSpPr>
          <p:cNvPr id="4" name="Titel 3">
            <a:extLst>
              <a:ext uri="{FF2B5EF4-FFF2-40B4-BE49-F238E27FC236}">
                <a16:creationId xmlns:a16="http://schemas.microsoft.com/office/drawing/2014/main" id="{927EF88D-4D9F-4E43-B762-82072CF92006}"/>
              </a:ext>
            </a:extLst>
          </p:cNvPr>
          <p:cNvSpPr>
            <a:spLocks noGrp="1"/>
          </p:cNvSpPr>
          <p:nvPr>
            <p:ph type="title"/>
          </p:nvPr>
        </p:nvSpPr>
        <p:spPr/>
        <p:txBody>
          <a:bodyPr/>
          <a:lstStyle/>
          <a:p>
            <a:r>
              <a:rPr lang="de-DE" dirty="0"/>
              <a:t>Bauleistung oder BHV – ungewollter Wassereintritt</a:t>
            </a:r>
          </a:p>
        </p:txBody>
      </p:sp>
    </p:spTree>
    <p:extLst>
      <p:ext uri="{BB962C8B-B14F-4D97-AF65-F5344CB8AC3E}">
        <p14:creationId xmlns:p14="http://schemas.microsoft.com/office/powerpoint/2010/main" val="353444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CC0D749-1A13-444C-A66C-A6C6D6BDB238}"/>
              </a:ext>
            </a:extLst>
          </p:cNvPr>
          <p:cNvSpPr>
            <a:spLocks noGrp="1"/>
          </p:cNvSpPr>
          <p:nvPr>
            <p:ph type="sldNum" sz="quarter" idx="4"/>
          </p:nvPr>
        </p:nvSpPr>
        <p:spPr/>
        <p:txBody>
          <a:bodyPr/>
          <a:lstStyle/>
          <a:p>
            <a:fld id="{EA952CFE-AF4B-4BE9-B2E2-E1420D3F9B32}" type="slidenum">
              <a:rPr lang="de-DE" smtClean="0"/>
              <a:pPr/>
              <a:t>3</a:t>
            </a:fld>
            <a:endParaRPr lang="de-DE" dirty="0"/>
          </a:p>
        </p:txBody>
      </p:sp>
      <p:sp>
        <p:nvSpPr>
          <p:cNvPr id="3" name="Titel 2">
            <a:extLst>
              <a:ext uri="{FF2B5EF4-FFF2-40B4-BE49-F238E27FC236}">
                <a16:creationId xmlns:a16="http://schemas.microsoft.com/office/drawing/2014/main" id="{48D8FC02-307D-4BF7-91DE-0F2AAF41AB98}"/>
              </a:ext>
            </a:extLst>
          </p:cNvPr>
          <p:cNvSpPr>
            <a:spLocks noGrp="1"/>
          </p:cNvSpPr>
          <p:nvPr>
            <p:ph type="title"/>
          </p:nvPr>
        </p:nvSpPr>
        <p:spPr/>
        <p:txBody>
          <a:bodyPr/>
          <a:lstStyle/>
          <a:p>
            <a:r>
              <a:rPr lang="de-DE" dirty="0" err="1"/>
              <a:t>Cyber</a:t>
            </a:r>
            <a:r>
              <a:rPr lang="de-DE" dirty="0"/>
              <a:t> – Argumente ohne ende</a:t>
            </a:r>
          </a:p>
        </p:txBody>
      </p:sp>
      <p:sp>
        <p:nvSpPr>
          <p:cNvPr id="4" name="Textplatzhalter 3">
            <a:extLst>
              <a:ext uri="{FF2B5EF4-FFF2-40B4-BE49-F238E27FC236}">
                <a16:creationId xmlns:a16="http://schemas.microsoft.com/office/drawing/2014/main" id="{8A3372A0-42C5-4A0D-A3D2-BEF3552C25B9}"/>
              </a:ext>
            </a:extLst>
          </p:cNvPr>
          <p:cNvSpPr>
            <a:spLocks noGrp="1"/>
          </p:cNvSpPr>
          <p:nvPr>
            <p:ph type="body" sz="quarter" idx="10"/>
          </p:nvPr>
        </p:nvSpPr>
        <p:spPr/>
        <p:txBody>
          <a:bodyPr/>
          <a:lstStyle/>
          <a:p>
            <a:endParaRPr lang="de-DE" dirty="0"/>
          </a:p>
        </p:txBody>
      </p:sp>
      <p:sp>
        <p:nvSpPr>
          <p:cNvPr id="5" name="Textplatzhalter 4">
            <a:extLst>
              <a:ext uri="{FF2B5EF4-FFF2-40B4-BE49-F238E27FC236}">
                <a16:creationId xmlns:a16="http://schemas.microsoft.com/office/drawing/2014/main" id="{B74A70E2-BD82-4C1D-9D3D-CDF23E5EB1D6}"/>
              </a:ext>
            </a:extLst>
          </p:cNvPr>
          <p:cNvSpPr>
            <a:spLocks noGrp="1"/>
          </p:cNvSpPr>
          <p:nvPr>
            <p:ph type="body" sz="quarter" idx="12"/>
          </p:nvPr>
        </p:nvSpPr>
        <p:spPr>
          <a:xfrm>
            <a:off x="6125621" y="1504430"/>
            <a:ext cx="5586954" cy="395680"/>
          </a:xfrm>
        </p:spPr>
        <p:txBody>
          <a:bodyPr/>
          <a:lstStyle/>
          <a:p>
            <a:r>
              <a:rPr lang="de-DE" dirty="0"/>
              <a:t>Bruttoinlandsprodukt (BIP) 2025</a:t>
            </a:r>
          </a:p>
        </p:txBody>
      </p:sp>
      <p:sp>
        <p:nvSpPr>
          <p:cNvPr id="6" name="Textplatzhalter 5">
            <a:extLst>
              <a:ext uri="{FF2B5EF4-FFF2-40B4-BE49-F238E27FC236}">
                <a16:creationId xmlns:a16="http://schemas.microsoft.com/office/drawing/2014/main" id="{56419C0E-2350-415E-9759-DF9FB9EF506F}"/>
              </a:ext>
            </a:extLst>
          </p:cNvPr>
          <p:cNvSpPr>
            <a:spLocks noGrp="1"/>
          </p:cNvSpPr>
          <p:nvPr>
            <p:ph type="body" sz="half" idx="13"/>
          </p:nvPr>
        </p:nvSpPr>
        <p:spPr>
          <a:xfrm>
            <a:off x="6130393" y="1981335"/>
            <a:ext cx="5582181" cy="4348572"/>
          </a:xfrm>
        </p:spPr>
        <p:txBody>
          <a:bodyPr/>
          <a:lstStyle/>
          <a:p>
            <a:pPr>
              <a:buFont typeface="+mj-lt"/>
              <a:buAutoNum type="arabicPeriod"/>
            </a:pPr>
            <a:r>
              <a:rPr lang="de-DE" b="1" dirty="0">
                <a:effectLst/>
              </a:rPr>
              <a:t>Vereinigte Staaten</a:t>
            </a:r>
            <a:r>
              <a:rPr lang="de-DE" dirty="0">
                <a:effectLst/>
              </a:rPr>
              <a:t>: 	ca. 23,7 Billionen EUR </a:t>
            </a:r>
          </a:p>
          <a:p>
            <a:pPr>
              <a:buFont typeface="+mj-lt"/>
              <a:buAutoNum type="arabicPeriod" startAt="2"/>
            </a:pPr>
            <a:r>
              <a:rPr lang="de-DE" b="1" dirty="0">
                <a:effectLst/>
              </a:rPr>
              <a:t>China</a:t>
            </a:r>
            <a:r>
              <a:rPr lang="de-DE" dirty="0">
                <a:effectLst/>
              </a:rPr>
              <a:t>: 		ca. 15,1 Billionen EUR</a:t>
            </a:r>
          </a:p>
          <a:p>
            <a:pPr marL="0" indent="0">
              <a:buNone/>
            </a:pPr>
            <a:r>
              <a:rPr lang="de-DE" dirty="0">
                <a:solidFill>
                  <a:srgbClr val="FF0000"/>
                </a:solidFill>
              </a:rPr>
              <a:t>X. </a:t>
            </a:r>
            <a:r>
              <a:rPr lang="de-DE" dirty="0" err="1">
                <a:solidFill>
                  <a:srgbClr val="FF0000"/>
                </a:solidFill>
              </a:rPr>
              <a:t>Cybercrime</a:t>
            </a:r>
            <a:r>
              <a:rPr lang="de-DE" dirty="0">
                <a:solidFill>
                  <a:srgbClr val="FF0000"/>
                </a:solidFill>
                <a:effectLst/>
              </a:rPr>
              <a:t> 		ca. –9,4 Billionen EUR</a:t>
            </a:r>
          </a:p>
          <a:p>
            <a:pPr>
              <a:buFont typeface="+mj-lt"/>
              <a:buAutoNum type="arabicPeriod" startAt="3"/>
            </a:pPr>
            <a:r>
              <a:rPr lang="de-DE" b="1" dirty="0">
                <a:effectLst/>
              </a:rPr>
              <a:t>Deutschland</a:t>
            </a:r>
            <a:r>
              <a:rPr lang="de-DE" dirty="0">
                <a:effectLst/>
              </a:rPr>
              <a:t>: 	ca.   3,8 Billionen EUR </a:t>
            </a:r>
          </a:p>
          <a:p>
            <a:pPr>
              <a:buFont typeface="+mj-lt"/>
              <a:buAutoNum type="arabicPeriod" startAt="4"/>
            </a:pPr>
            <a:r>
              <a:rPr lang="de-DE" b="1" dirty="0">
                <a:effectLst/>
              </a:rPr>
              <a:t>Japan</a:t>
            </a:r>
            <a:r>
              <a:rPr lang="de-DE" dirty="0">
                <a:effectLst/>
              </a:rPr>
              <a:t>: 		ca.   </a:t>
            </a:r>
            <a:r>
              <a:rPr lang="de-DE" dirty="0"/>
              <a:t>3,6</a:t>
            </a:r>
            <a:r>
              <a:rPr lang="de-DE" dirty="0">
                <a:effectLst/>
              </a:rPr>
              <a:t> Billionen EUR </a:t>
            </a:r>
          </a:p>
          <a:p>
            <a:pPr>
              <a:buFont typeface="+mj-lt"/>
              <a:buAutoNum type="arabicPeriod" startAt="5"/>
            </a:pPr>
            <a:r>
              <a:rPr lang="de-DE" b="1" dirty="0">
                <a:effectLst/>
              </a:rPr>
              <a:t>Indien</a:t>
            </a:r>
            <a:r>
              <a:rPr lang="de-DE" dirty="0">
                <a:effectLst/>
              </a:rPr>
              <a:t>: 		ca.   3,3 Billionen EUR </a:t>
            </a:r>
          </a:p>
          <a:p>
            <a:pPr>
              <a:buFont typeface="+mj-lt"/>
              <a:buAutoNum type="arabicPeriod" startAt="5"/>
            </a:pPr>
            <a:endParaRPr lang="de-DE" dirty="0">
              <a:effectLst/>
            </a:endParaRPr>
          </a:p>
        </p:txBody>
      </p:sp>
      <p:sp>
        <p:nvSpPr>
          <p:cNvPr id="7" name="Textplatzhalter 6">
            <a:extLst>
              <a:ext uri="{FF2B5EF4-FFF2-40B4-BE49-F238E27FC236}">
                <a16:creationId xmlns:a16="http://schemas.microsoft.com/office/drawing/2014/main" id="{C37ED98D-CC66-4042-94C8-3EB516BBD914}"/>
              </a:ext>
            </a:extLst>
          </p:cNvPr>
          <p:cNvSpPr>
            <a:spLocks noGrp="1"/>
          </p:cNvSpPr>
          <p:nvPr>
            <p:ph type="body" sz="half" idx="2"/>
          </p:nvPr>
        </p:nvSpPr>
        <p:spPr/>
        <p:txBody>
          <a:bodyPr/>
          <a:lstStyle/>
          <a:p>
            <a:pPr marL="0" indent="0">
              <a:buNone/>
            </a:pPr>
            <a:endParaRPr lang="de-DE" dirty="0"/>
          </a:p>
        </p:txBody>
      </p:sp>
      <p:pic>
        <p:nvPicPr>
          <p:cNvPr id="11" name="Grafik 10">
            <a:extLst>
              <a:ext uri="{FF2B5EF4-FFF2-40B4-BE49-F238E27FC236}">
                <a16:creationId xmlns:a16="http://schemas.microsoft.com/office/drawing/2014/main" id="{76D557EB-65CA-4C35-9FA6-90ECB9BBD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20" y="1444507"/>
            <a:ext cx="5413493" cy="5413493"/>
          </a:xfrm>
          <a:prstGeom prst="rect">
            <a:avLst/>
          </a:prstGeom>
        </p:spPr>
      </p:pic>
      <p:sp>
        <p:nvSpPr>
          <p:cNvPr id="8" name="Ellipse 7"/>
          <p:cNvSpPr/>
          <p:nvPr/>
        </p:nvSpPr>
        <p:spPr>
          <a:xfrm>
            <a:off x="3158062" y="4155621"/>
            <a:ext cx="613838" cy="1943100"/>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rgbClr val="FFC000"/>
                </a:solidFill>
              </a:ln>
              <a:noFill/>
            </a:endParaRPr>
          </a:p>
        </p:txBody>
      </p:sp>
    </p:spTree>
    <p:extLst>
      <p:ext uri="{BB962C8B-B14F-4D97-AF65-F5344CB8AC3E}">
        <p14:creationId xmlns:p14="http://schemas.microsoft.com/office/powerpoint/2010/main" val="343132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24ECE5-2D95-46E8-9399-E67FA8F8C781}"/>
              </a:ext>
            </a:extLst>
          </p:cNvPr>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a:extLst>
              <a:ext uri="{FF2B5EF4-FFF2-40B4-BE49-F238E27FC236}">
                <a16:creationId xmlns:a16="http://schemas.microsoft.com/office/drawing/2014/main" id="{0DAFAF68-2C36-4704-976C-C519DBE0C810}"/>
              </a:ext>
            </a:extLst>
          </p:cNvPr>
          <p:cNvSpPr>
            <a:spLocks noGrp="1"/>
          </p:cNvSpPr>
          <p:nvPr>
            <p:ph type="body" sz="half" idx="2"/>
          </p:nvPr>
        </p:nvSpPr>
        <p:spPr/>
        <p:txBody>
          <a:bodyPr/>
          <a:lstStyle/>
          <a:p>
            <a:r>
              <a:rPr lang="de-DE" sz="1600" dirty="0"/>
              <a:t>Der Gesamtschaden beläuft sich auf ca. 17.000 € und verteilt sich wie folgt:</a:t>
            </a:r>
          </a:p>
          <a:p>
            <a:endParaRPr lang="de-DE" sz="1600" dirty="0"/>
          </a:p>
          <a:p>
            <a:r>
              <a:rPr lang="de-DE" sz="1600" dirty="0"/>
              <a:t>3.500,00 € - Trocknung und Rückbau durchfeuchteter Fußboden 2. UG</a:t>
            </a:r>
          </a:p>
          <a:p>
            <a:r>
              <a:rPr lang="de-DE" sz="1600" dirty="0"/>
              <a:t>8.379,44 € - Erneuerung Fußbodenheizung 2. UG</a:t>
            </a:r>
          </a:p>
          <a:p>
            <a:r>
              <a:rPr lang="de-DE" sz="1600" dirty="0"/>
              <a:t>3.200,00 € - Austausch durchfeuchtete Dämmung und Erneuerung Trockenbaudecken</a:t>
            </a:r>
          </a:p>
          <a:p>
            <a:r>
              <a:rPr lang="de-DE" sz="1600" dirty="0"/>
              <a:t>1.617,56 € - Erneuerung feuchter Estrich und Putz im Gästebad</a:t>
            </a:r>
          </a:p>
          <a:p>
            <a:endParaRPr lang="de-DE" dirty="0"/>
          </a:p>
          <a:p>
            <a:r>
              <a:rPr lang="de-DE" sz="1800" dirty="0">
                <a:effectLst/>
                <a:latin typeface="Arial" panose="020B0604020202020204" pitchFamily="34" charset="0"/>
                <a:ea typeface="Calibri" panose="020F0502020204030204" pitchFamily="34" charset="0"/>
                <a:cs typeface="Times New Roman" panose="02020603050405020304" pitchFamily="18" charset="0"/>
              </a:rPr>
              <a:t>Der BHV-Versicherer hat den Schadenort besichtigt und dem VN mitgeteilt, dass der Schaden von der Bauleistungsversicherung zu bearbeiten ist, da ein haftungsbegründendes Verschulden der Baufirma nicht festgestellt werden kann.</a:t>
            </a:r>
          </a:p>
          <a:p>
            <a:endParaRPr lang="de-DE" dirty="0"/>
          </a:p>
          <a:p>
            <a:r>
              <a:rPr lang="de-DE" dirty="0">
                <a:solidFill>
                  <a:srgbClr val="FF0000"/>
                </a:solidFill>
              </a:rPr>
              <a:t>Welcher VR ist nun eintrittspflichtig?</a:t>
            </a:r>
          </a:p>
        </p:txBody>
      </p:sp>
      <p:sp>
        <p:nvSpPr>
          <p:cNvPr id="4" name="Titel 3">
            <a:extLst>
              <a:ext uri="{FF2B5EF4-FFF2-40B4-BE49-F238E27FC236}">
                <a16:creationId xmlns:a16="http://schemas.microsoft.com/office/drawing/2014/main" id="{927EF88D-4D9F-4E43-B762-82072CF92006}"/>
              </a:ext>
            </a:extLst>
          </p:cNvPr>
          <p:cNvSpPr>
            <a:spLocks noGrp="1"/>
          </p:cNvSpPr>
          <p:nvPr>
            <p:ph type="title"/>
          </p:nvPr>
        </p:nvSpPr>
        <p:spPr/>
        <p:txBody>
          <a:bodyPr/>
          <a:lstStyle/>
          <a:p>
            <a:r>
              <a:rPr lang="de-DE" dirty="0"/>
              <a:t>Bauleistung oder BHV – ungewollter Wassereintritt</a:t>
            </a:r>
          </a:p>
        </p:txBody>
      </p:sp>
    </p:spTree>
    <p:extLst>
      <p:ext uri="{BB962C8B-B14F-4D97-AF65-F5344CB8AC3E}">
        <p14:creationId xmlns:p14="http://schemas.microsoft.com/office/powerpoint/2010/main" val="60970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324ECE5-2D95-46E8-9399-E67FA8F8C781}"/>
              </a:ext>
            </a:extLst>
          </p:cNvPr>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a:extLst>
              <a:ext uri="{FF2B5EF4-FFF2-40B4-BE49-F238E27FC236}">
                <a16:creationId xmlns:a16="http://schemas.microsoft.com/office/drawing/2014/main" id="{0DAFAF68-2C36-4704-976C-C519DBE0C810}"/>
              </a:ext>
            </a:extLst>
          </p:cNvPr>
          <p:cNvSpPr>
            <a:spLocks noGrp="1"/>
          </p:cNvSpPr>
          <p:nvPr>
            <p:ph type="body" sz="half" idx="2"/>
          </p:nvPr>
        </p:nvSpPr>
        <p:spPr/>
        <p:txBody>
          <a:bodyPr/>
          <a:lstStyle/>
          <a:p>
            <a:r>
              <a:rPr lang="de-DE" b="1" dirty="0"/>
              <a:t>Regelung R+V Rahmenvertrag</a:t>
            </a:r>
          </a:p>
          <a:p>
            <a:r>
              <a:rPr lang="de-DE" sz="1800" i="1" dirty="0"/>
              <a:t>Ausgeschlossene Schäden und Gefahren: Normale Witterungseinflüsse, mit denen wegen der Jahreszeit und der örtlichen Verhältnisse gerechnet werden muss. Abweichend davon gilt vereinbart, dass Sturm ab Windstärke 8 immer als unvorhersehbar gewertet wird.</a:t>
            </a:r>
          </a:p>
          <a:p>
            <a:endParaRPr lang="de-DE" sz="1800" dirty="0"/>
          </a:p>
          <a:p>
            <a:r>
              <a:rPr lang="de-DE" b="1" dirty="0"/>
              <a:t>Regelung Allianz MRH </a:t>
            </a:r>
            <a:r>
              <a:rPr lang="de-DE" b="1" dirty="0" err="1"/>
              <a:t>Trowe</a:t>
            </a:r>
            <a:r>
              <a:rPr lang="de-DE" b="1" dirty="0"/>
              <a:t> Rahmenvertrag</a:t>
            </a:r>
          </a:p>
          <a:p>
            <a:r>
              <a:rPr lang="de-DE" dirty="0"/>
              <a:t>Ähnliche Definition wie R+V mit dem Zusatz:</a:t>
            </a:r>
          </a:p>
          <a:p>
            <a:endParaRPr lang="de-DE" dirty="0"/>
          </a:p>
          <a:p>
            <a:r>
              <a:rPr lang="de-DE" i="1" dirty="0"/>
              <a:t>Versicherungsschutz besteht jedoch, wenn für diese Situation </a:t>
            </a:r>
            <a:r>
              <a:rPr lang="de-DE" b="1" i="1" u="sng" dirty="0"/>
              <a:t>übliche und mangelfreie </a:t>
            </a:r>
            <a:r>
              <a:rPr lang="de-DE" i="1" dirty="0"/>
              <a:t>Sicherungsmaßnahmen versagen.</a:t>
            </a:r>
          </a:p>
        </p:txBody>
      </p:sp>
      <p:sp>
        <p:nvSpPr>
          <p:cNvPr id="4" name="Titel 3">
            <a:extLst>
              <a:ext uri="{FF2B5EF4-FFF2-40B4-BE49-F238E27FC236}">
                <a16:creationId xmlns:a16="http://schemas.microsoft.com/office/drawing/2014/main" id="{927EF88D-4D9F-4E43-B762-82072CF92006}"/>
              </a:ext>
            </a:extLst>
          </p:cNvPr>
          <p:cNvSpPr>
            <a:spLocks noGrp="1"/>
          </p:cNvSpPr>
          <p:nvPr>
            <p:ph type="title"/>
          </p:nvPr>
        </p:nvSpPr>
        <p:spPr/>
        <p:txBody>
          <a:bodyPr/>
          <a:lstStyle/>
          <a:p>
            <a:r>
              <a:rPr lang="de-DE" dirty="0"/>
              <a:t>Bauleistung oder BHV – ungewollter Wassereintritt</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3260" y="1489302"/>
            <a:ext cx="1460319" cy="647408"/>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2037" y="2986634"/>
            <a:ext cx="2319963" cy="1546641"/>
          </a:xfrm>
          <a:prstGeom prst="rect">
            <a:avLst/>
          </a:prstGeom>
        </p:spPr>
      </p:pic>
    </p:spTree>
    <p:extLst>
      <p:ext uri="{BB962C8B-B14F-4D97-AF65-F5344CB8AC3E}">
        <p14:creationId xmlns:p14="http://schemas.microsoft.com/office/powerpoint/2010/main" val="198493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half" idx="2"/>
          </p:nvPr>
        </p:nvSpPr>
        <p:spPr>
          <a:effectLst>
            <a:glow rad="228600">
              <a:schemeClr val="accent4">
                <a:satMod val="175000"/>
                <a:alpha val="40000"/>
              </a:schemeClr>
            </a:glow>
          </a:effectLst>
        </p:spPr>
        <p:txBody>
          <a:bodyPr/>
          <a:lstStyle/>
          <a:p>
            <a:endParaRPr lang="de-DE" dirty="0"/>
          </a:p>
        </p:txBody>
      </p:sp>
      <p:sp>
        <p:nvSpPr>
          <p:cNvPr id="4" name="Titel 3"/>
          <p:cNvSpPr>
            <a:spLocks noGrp="1"/>
          </p:cNvSpPr>
          <p:nvPr>
            <p:ph type="title"/>
          </p:nvPr>
        </p:nvSpPr>
        <p:spPr/>
        <p:txBody>
          <a:bodyPr/>
          <a:lstStyle/>
          <a:p>
            <a:r>
              <a:rPr lang="de-DE" dirty="0"/>
              <a:t>Neuigkeiten aus dem Firmenbereich</a:t>
            </a:r>
          </a:p>
        </p:txBody>
      </p:sp>
      <p:sp>
        <p:nvSpPr>
          <p:cNvPr id="5" name="Rechteck 4"/>
          <p:cNvSpPr/>
          <p:nvPr/>
        </p:nvSpPr>
        <p:spPr>
          <a:xfrm>
            <a:off x="3205655" y="2967334"/>
            <a:ext cx="5297213" cy="1569660"/>
          </a:xfrm>
          <a:prstGeom prst="rect">
            <a:avLst/>
          </a:prstGeom>
          <a:noFill/>
          <a:ln>
            <a:solidFill>
              <a:srgbClr val="002060"/>
            </a:solidFill>
          </a:ln>
        </p:spPr>
        <p:txBody>
          <a:bodyPr wrap="square" lIns="91440" tIns="45720" rIns="91440" bIns="45720">
            <a:spAutoFit/>
          </a:bodyPr>
          <a:lstStyle/>
          <a:p>
            <a:pPr algn="ctr"/>
            <a:r>
              <a:rPr lang="de-DE" sz="9600" b="1" cap="none" spc="0" dirty="0">
                <a:ln w="12700">
                  <a:solidFill>
                    <a:schemeClr val="accent1"/>
                  </a:solidFill>
                  <a:prstDash val="solid"/>
                </a:ln>
                <a:solidFill>
                  <a:srgbClr val="C49C48"/>
                </a:solidFill>
                <a:effectLst>
                  <a:outerShdw dist="38100" dir="2640000" algn="bl" rotWithShape="0">
                    <a:schemeClr val="accent1"/>
                  </a:outerShdw>
                </a:effectLst>
              </a:rPr>
              <a:t>Neu</a:t>
            </a:r>
          </a:p>
        </p:txBody>
      </p:sp>
    </p:spTree>
    <p:extLst>
      <p:ext uri="{BB962C8B-B14F-4D97-AF65-F5344CB8AC3E}">
        <p14:creationId xmlns:p14="http://schemas.microsoft.com/office/powerpoint/2010/main" val="2898988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E9863F6-FDCC-467B-BF27-4AC4DF231F0E}"/>
              </a:ext>
            </a:extLst>
          </p:cNvPr>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a:extLst>
              <a:ext uri="{FF2B5EF4-FFF2-40B4-BE49-F238E27FC236}">
                <a16:creationId xmlns:a16="http://schemas.microsoft.com/office/drawing/2014/main" id="{BFCF8519-526A-4E29-BD11-3CD7F8E207DF}"/>
              </a:ext>
            </a:extLst>
          </p:cNvPr>
          <p:cNvSpPr>
            <a:spLocks noGrp="1"/>
          </p:cNvSpPr>
          <p:nvPr>
            <p:ph type="body" sz="half" idx="2"/>
          </p:nvPr>
        </p:nvSpPr>
        <p:spPr/>
        <p:txBody>
          <a:bodyPr/>
          <a:lstStyle/>
          <a:p>
            <a:pPr>
              <a:lnSpc>
                <a:spcPct val="107000"/>
              </a:lnSpc>
              <a:spcAft>
                <a:spcPts val="8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R+V </a:t>
            </a:r>
            <a:r>
              <a:rPr lang="en-US" sz="1800" b="1" dirty="0" err="1">
                <a:effectLst/>
                <a:latin typeface="Arial" panose="020B0604020202020204" pitchFamily="34" charset="0"/>
                <a:ea typeface="Calibri" panose="020F0502020204030204" pitchFamily="34" charset="0"/>
                <a:cs typeface="Times New Roman" panose="02020603050405020304" pitchFamily="18" charset="0"/>
              </a:rPr>
              <a:t>Maschine</a:t>
            </a:r>
            <a:r>
              <a:rPr lang="en-US" sz="1800" b="1" dirty="0">
                <a:effectLst/>
                <a:latin typeface="Arial" panose="020B0604020202020204" pitchFamily="34" charset="0"/>
                <a:ea typeface="Calibri" panose="020F0502020204030204" pitchFamily="34" charset="0"/>
                <a:cs typeface="Times New Roman" panose="02020603050405020304" pitchFamily="18" charset="0"/>
              </a:rPr>
              <a:t> </a:t>
            </a:r>
            <a:r>
              <a:rPr lang="en-US" sz="1800" b="1" dirty="0" err="1">
                <a:effectLst/>
                <a:latin typeface="Arial" panose="020B0604020202020204" pitchFamily="34" charset="0"/>
                <a:ea typeface="Calibri" panose="020F0502020204030204" pitchFamily="34" charset="0"/>
                <a:cs typeface="Times New Roman" panose="02020603050405020304" pitchFamily="18" charset="0"/>
              </a:rPr>
              <a:t>mobil</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Highlights:</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Verbesserte Definition des Versicherungswertes:</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Zugrundelegung des Kaufpreises als Neuwert (vorher Listenpreis = Neuwert) und damit verbundenem Unterversicherungsverzicht</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Vorsorge von 50 % der Versicherungssumme, max. 10. Mio. EUR (vorher 30 % der VSU, max. 750.000 EUR)</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Mitversicherung von nicht berücksichtigte Versicherte Sachen bis 75.000 EUR</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Anzeige von Gefahrerhöhungen innerhalb von 3 Monaten nach Bekanntwerden (vorher unverzügliche Meldung)</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Grober Fahrlässigkeit: keine Kürzung bei Schäden unter 50.000 EUR (vorher 25.000 EUR)</a:t>
            </a:r>
          </a:p>
          <a:p>
            <a:pPr marL="342900" lvl="0" indent="-34290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Kosten auf Erstes Risiko: 10 % der VSU, mind. 50.000 EUR, max. 500.000 EUR (vorher max. 50.000 EUR)</a:t>
            </a:r>
          </a:p>
          <a:p>
            <a:endParaRPr lang="de-DE" dirty="0"/>
          </a:p>
        </p:txBody>
      </p:sp>
      <p:sp>
        <p:nvSpPr>
          <p:cNvPr id="4" name="Titel 3">
            <a:extLst>
              <a:ext uri="{FF2B5EF4-FFF2-40B4-BE49-F238E27FC236}">
                <a16:creationId xmlns:a16="http://schemas.microsoft.com/office/drawing/2014/main" id="{6B97E886-81CA-4356-8E07-0EAC51C5CB94}"/>
              </a:ext>
            </a:extLst>
          </p:cNvPr>
          <p:cNvSpPr>
            <a:spLocks noGrp="1"/>
          </p:cNvSpPr>
          <p:nvPr>
            <p:ph type="title"/>
          </p:nvPr>
        </p:nvSpPr>
        <p:spPr/>
        <p:txBody>
          <a:bodyPr/>
          <a:lstStyle/>
          <a:p>
            <a:r>
              <a:rPr lang="de-DE" dirty="0"/>
              <a:t>Neue Rahmenverträge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3260" y="1489302"/>
            <a:ext cx="1460319" cy="647408"/>
          </a:xfrm>
          <a:prstGeom prst="rect">
            <a:avLst/>
          </a:prstGeom>
        </p:spPr>
      </p:pic>
    </p:spTree>
    <p:extLst>
      <p:ext uri="{BB962C8B-B14F-4D97-AF65-F5344CB8AC3E}">
        <p14:creationId xmlns:p14="http://schemas.microsoft.com/office/powerpoint/2010/main" val="62709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E9863F6-FDCC-467B-BF27-4AC4DF231F0E}"/>
              </a:ext>
            </a:extLst>
          </p:cNvPr>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a:extLst>
              <a:ext uri="{FF2B5EF4-FFF2-40B4-BE49-F238E27FC236}">
                <a16:creationId xmlns:a16="http://schemas.microsoft.com/office/drawing/2014/main" id="{BFCF8519-526A-4E29-BD11-3CD7F8E207DF}"/>
              </a:ext>
            </a:extLst>
          </p:cNvPr>
          <p:cNvSpPr>
            <a:spLocks noGrp="1"/>
          </p:cNvSpPr>
          <p:nvPr>
            <p:ph type="body" sz="half" idx="2"/>
          </p:nvPr>
        </p:nvSpPr>
        <p:spPr/>
        <p:txBody>
          <a:bodyPr/>
          <a:lstStyle/>
          <a:p>
            <a:pPr>
              <a:lnSpc>
                <a:spcPct val="107000"/>
              </a:lnSpc>
              <a:spcAft>
                <a:spcPts val="800"/>
              </a:spcAft>
            </a:pPr>
            <a:r>
              <a:rPr lang="de-DE" sz="1600" dirty="0">
                <a:effectLst/>
                <a:latin typeface="Arial" panose="020B0604020202020204" pitchFamily="34" charset="0"/>
                <a:ea typeface="Calibri" panose="020F0502020204030204" pitchFamily="34" charset="0"/>
                <a:cs typeface="Times New Roman" panose="02020603050405020304" pitchFamily="18" charset="0"/>
              </a:rPr>
              <a:t>Zeichnungsvoraussetzungen neu:</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Die Anlagen und Maschinen sind nicht älter als 8 Jahre (Brecher 5 Jahre) – (Individualanfragen zu älteren Maschinen sind aber jederzeit möglich!)</a:t>
            </a:r>
          </a:p>
          <a:p>
            <a:pPr marL="342900" lvl="0" indent="-34290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Bis zu einer Gesamtversicherungssumme von 5.000.000 EUR je Vertrag, maximal 1.000.000 EUR je Anlage oder Maschine.</a:t>
            </a:r>
          </a:p>
          <a:p>
            <a:pPr marL="285750" indent="-285750">
              <a:lnSpc>
                <a:spcPct val="107000"/>
              </a:lnSpc>
              <a:spcAft>
                <a:spcPts val="800"/>
              </a:spcAft>
              <a:buFont typeface="Wingdings" panose="05000000000000000000" pitchFamily="2" charset="2"/>
              <a:buChar char="§"/>
            </a:pP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Des Weiteren wurde vereinbart:</a:t>
            </a:r>
          </a:p>
          <a:p>
            <a:pPr marL="342900" lvl="0" indent="-34290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Maschinen von Lohnunternehmern können ohne Einschränkungen oder Zuschläge zum Deckungsumfang des Rahmenvertrags versichert werden.</a:t>
            </a:r>
          </a:p>
          <a:p>
            <a:endParaRPr lang="de-DE" dirty="0"/>
          </a:p>
        </p:txBody>
      </p:sp>
      <p:sp>
        <p:nvSpPr>
          <p:cNvPr id="4" name="Titel 3">
            <a:extLst>
              <a:ext uri="{FF2B5EF4-FFF2-40B4-BE49-F238E27FC236}">
                <a16:creationId xmlns:a16="http://schemas.microsoft.com/office/drawing/2014/main" id="{6B97E886-81CA-4356-8E07-0EAC51C5CB94}"/>
              </a:ext>
            </a:extLst>
          </p:cNvPr>
          <p:cNvSpPr>
            <a:spLocks noGrp="1"/>
          </p:cNvSpPr>
          <p:nvPr>
            <p:ph type="title"/>
          </p:nvPr>
        </p:nvSpPr>
        <p:spPr/>
        <p:txBody>
          <a:bodyPr/>
          <a:lstStyle/>
          <a:p>
            <a:r>
              <a:rPr lang="de-DE" dirty="0"/>
              <a:t>Neue Rahmenverträge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3260" y="1489302"/>
            <a:ext cx="1460319" cy="647408"/>
          </a:xfrm>
          <a:prstGeom prst="rect">
            <a:avLst/>
          </a:prstGeom>
        </p:spPr>
      </p:pic>
    </p:spTree>
    <p:extLst>
      <p:ext uri="{BB962C8B-B14F-4D97-AF65-F5344CB8AC3E}">
        <p14:creationId xmlns:p14="http://schemas.microsoft.com/office/powerpoint/2010/main" val="4479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DFE8EF8-941E-434E-9930-49B4A2CD2353}"/>
              </a:ext>
            </a:extLst>
          </p:cNvPr>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a:extLst>
              <a:ext uri="{FF2B5EF4-FFF2-40B4-BE49-F238E27FC236}">
                <a16:creationId xmlns:a16="http://schemas.microsoft.com/office/drawing/2014/main" id="{C266EF7C-3B52-469B-BE0E-B3A053ED7DB3}"/>
              </a:ext>
            </a:extLst>
          </p:cNvPr>
          <p:cNvSpPr>
            <a:spLocks noGrp="1"/>
          </p:cNvSpPr>
          <p:nvPr>
            <p:ph type="body" sz="half" idx="2"/>
          </p:nvPr>
        </p:nvSpPr>
        <p:spPr/>
        <p:txBody>
          <a:bodyPr/>
          <a:lstStyle/>
          <a:p>
            <a:pPr>
              <a:lnSpc>
                <a:spcPct val="107000"/>
              </a:lnSpc>
              <a:spcAft>
                <a:spcPts val="800"/>
              </a:spcAft>
            </a:pPr>
            <a:r>
              <a:rPr lang="de-DE" sz="1800" b="1" dirty="0">
                <a:effectLst/>
                <a:latin typeface="Arial" panose="020B0604020202020204" pitchFamily="34" charset="0"/>
                <a:ea typeface="Calibri" panose="020F0502020204030204" pitchFamily="34" charset="0"/>
                <a:cs typeface="Times New Roman" panose="02020603050405020304" pitchFamily="18" charset="0"/>
              </a:rPr>
              <a:t>R+V Maschine stationär (in Verhandlung)</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Verbesserte Definition des Versicherungswertes:</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Zugrundelegung des Kaufpreises als Neuwert (vorher Listenpreis = Neuwert) und damit verbundenem Unterversicherungsverzicht</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Vorsorge von 50 % der Versicherungssumme, max. 10. Mio. EUR (vorher 30 % der VSU, max. 750.000 EUR)</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Anzeige von Gefahrerhöhungen innerhalb von 3 Monaten nach Bekanntwerden (vorher unverzügliche Meldung)</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Grober Fahrlässigkeit: keine Kürzung bei Schäden unter 50.000 EUR (vorher 25.000 EUR)</a:t>
            </a:r>
          </a:p>
          <a:p>
            <a:pPr marL="342900" lvl="0" indent="-34290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Kosten auf Erstes Risiko: 10 % der VSU, mind. 100.000 EUR, max. 1 Mio. EUR (vorher max. -25.000 bis 50.000 EUR)</a:t>
            </a:r>
          </a:p>
          <a:p>
            <a:pPr marL="285750" indent="-28575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Zeichnungsvoraussetzungen:</a:t>
            </a:r>
          </a:p>
          <a:p>
            <a:pPr marL="342900" lvl="0" indent="-34290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Bis zu einer Gesamtversicherungssumme von 5.000.000 EUR je Vertrag, maximal 1.000.000 EUR je Anlage oder Maschine.</a:t>
            </a:r>
          </a:p>
          <a:p>
            <a:endParaRPr lang="de-DE" dirty="0"/>
          </a:p>
        </p:txBody>
      </p:sp>
      <p:sp>
        <p:nvSpPr>
          <p:cNvPr id="4" name="Titel 3">
            <a:extLst>
              <a:ext uri="{FF2B5EF4-FFF2-40B4-BE49-F238E27FC236}">
                <a16:creationId xmlns:a16="http://schemas.microsoft.com/office/drawing/2014/main" id="{FAE5ECB3-CBA1-4463-B0A7-9CE351DC0FD9}"/>
              </a:ext>
            </a:extLst>
          </p:cNvPr>
          <p:cNvSpPr>
            <a:spLocks noGrp="1"/>
          </p:cNvSpPr>
          <p:nvPr>
            <p:ph type="title"/>
          </p:nvPr>
        </p:nvSpPr>
        <p:spPr/>
        <p:txBody>
          <a:bodyPr/>
          <a:lstStyle/>
          <a:p>
            <a:r>
              <a:rPr lang="de-DE" dirty="0"/>
              <a:t>Neue Rahmenverträge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3260" y="1489302"/>
            <a:ext cx="1460319" cy="647408"/>
          </a:xfrm>
          <a:prstGeom prst="rect">
            <a:avLst/>
          </a:prstGeom>
        </p:spPr>
      </p:pic>
    </p:spTree>
    <p:extLst>
      <p:ext uri="{BB962C8B-B14F-4D97-AF65-F5344CB8AC3E}">
        <p14:creationId xmlns:p14="http://schemas.microsoft.com/office/powerpoint/2010/main" val="209867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DFE8EF8-941E-434E-9930-49B4A2CD2353}"/>
              </a:ext>
            </a:extLst>
          </p:cNvPr>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a:extLst>
              <a:ext uri="{FF2B5EF4-FFF2-40B4-BE49-F238E27FC236}">
                <a16:creationId xmlns:a16="http://schemas.microsoft.com/office/drawing/2014/main" id="{C266EF7C-3B52-469B-BE0E-B3A053ED7DB3}"/>
              </a:ext>
            </a:extLst>
          </p:cNvPr>
          <p:cNvSpPr>
            <a:spLocks noGrp="1"/>
          </p:cNvSpPr>
          <p:nvPr>
            <p:ph type="body" sz="half" idx="2"/>
          </p:nvPr>
        </p:nvSpPr>
        <p:spPr/>
        <p:txBody>
          <a:bodyPr/>
          <a:lstStyle/>
          <a:p>
            <a:pPr>
              <a:lnSpc>
                <a:spcPct val="107000"/>
              </a:lnSpc>
              <a:spcAft>
                <a:spcPts val="800"/>
              </a:spcAft>
            </a:pPr>
            <a:r>
              <a:rPr lang="de-DE" sz="1800" b="1" dirty="0">
                <a:effectLst/>
                <a:latin typeface="Arial" panose="020B0604020202020204" pitchFamily="34" charset="0"/>
                <a:ea typeface="Calibri" panose="020F0502020204030204" pitchFamily="34" charset="0"/>
                <a:cs typeface="Times New Roman" panose="02020603050405020304" pitchFamily="18" charset="0"/>
              </a:rPr>
              <a:t>R+V Elektronikversicherung (noch afm intern)</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de-DE" sz="1800" dirty="0">
                <a:effectLst/>
                <a:latin typeface="Arial" panose="020B0604020202020204" pitchFamily="34" charset="0"/>
                <a:ea typeface="Calibri" panose="020F0502020204030204" pitchFamily="34" charset="0"/>
                <a:cs typeface="Times New Roman" panose="02020603050405020304" pitchFamily="18" charset="0"/>
              </a:rPr>
              <a:t>Änderungen äquivalent der anderen TV-Rahmenverträge (Vorsorge, Summe auf Erstes Risiko, etc.)</a:t>
            </a:r>
          </a:p>
          <a:p>
            <a:endParaRPr lang="de-DE" dirty="0"/>
          </a:p>
        </p:txBody>
      </p:sp>
      <p:sp>
        <p:nvSpPr>
          <p:cNvPr id="4" name="Titel 3">
            <a:extLst>
              <a:ext uri="{FF2B5EF4-FFF2-40B4-BE49-F238E27FC236}">
                <a16:creationId xmlns:a16="http://schemas.microsoft.com/office/drawing/2014/main" id="{FAE5ECB3-CBA1-4463-B0A7-9CE351DC0FD9}"/>
              </a:ext>
            </a:extLst>
          </p:cNvPr>
          <p:cNvSpPr>
            <a:spLocks noGrp="1"/>
          </p:cNvSpPr>
          <p:nvPr>
            <p:ph type="title"/>
          </p:nvPr>
        </p:nvSpPr>
        <p:spPr/>
        <p:txBody>
          <a:bodyPr/>
          <a:lstStyle/>
          <a:p>
            <a:r>
              <a:rPr lang="de-DE" dirty="0"/>
              <a:t>Neue Rahmenverträge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3260" y="1489302"/>
            <a:ext cx="1460319" cy="647408"/>
          </a:xfrm>
          <a:prstGeom prst="rect">
            <a:avLst/>
          </a:prstGeom>
        </p:spPr>
      </p:pic>
    </p:spTree>
    <p:extLst>
      <p:ext uri="{BB962C8B-B14F-4D97-AF65-F5344CB8AC3E}">
        <p14:creationId xmlns:p14="http://schemas.microsoft.com/office/powerpoint/2010/main" val="51144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DFE8EF8-941E-434E-9930-49B4A2CD2353}"/>
              </a:ext>
            </a:extLst>
          </p:cNvPr>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a:extLst>
              <a:ext uri="{FF2B5EF4-FFF2-40B4-BE49-F238E27FC236}">
                <a16:creationId xmlns:a16="http://schemas.microsoft.com/office/drawing/2014/main" id="{C266EF7C-3B52-469B-BE0E-B3A053ED7DB3}"/>
              </a:ext>
            </a:extLst>
          </p:cNvPr>
          <p:cNvSpPr>
            <a:spLocks noGrp="1"/>
          </p:cNvSpPr>
          <p:nvPr>
            <p:ph type="body" sz="half" idx="2"/>
          </p:nvPr>
        </p:nvSpPr>
        <p:spPr/>
        <p:txBody>
          <a:bodyPr/>
          <a:lstStyle/>
          <a:p>
            <a:pPr>
              <a:lnSpc>
                <a:spcPct val="107000"/>
              </a:lnSpc>
              <a:spcAft>
                <a:spcPts val="800"/>
              </a:spcAft>
            </a:pPr>
            <a:r>
              <a:rPr lang="de-DE" sz="1800" b="1" dirty="0">
                <a:effectLst/>
                <a:latin typeface="Arial" panose="020B0604020202020204" pitchFamily="34" charset="0"/>
                <a:ea typeface="Calibri" panose="020F0502020204030204" pitchFamily="34" charset="0"/>
                <a:cs typeface="Times New Roman" panose="02020603050405020304" pitchFamily="18" charset="0"/>
              </a:rPr>
              <a:t>SV </a:t>
            </a:r>
            <a:r>
              <a:rPr lang="de-DE" sz="1800" b="1" dirty="0" err="1">
                <a:effectLst/>
                <a:latin typeface="Arial" panose="020B0604020202020204" pitchFamily="34" charset="0"/>
                <a:ea typeface="Calibri" panose="020F0502020204030204" pitchFamily="34" charset="0"/>
                <a:cs typeface="Times New Roman" panose="02020603050405020304" pitchFamily="18" charset="0"/>
              </a:rPr>
              <a:t>SparkassenVersicherung</a:t>
            </a:r>
            <a:r>
              <a:rPr lang="de-DE" sz="1800" b="1" dirty="0">
                <a:effectLst/>
                <a:latin typeface="Arial" panose="020B0604020202020204" pitchFamily="34" charset="0"/>
                <a:ea typeface="Calibri" panose="020F0502020204030204" pitchFamily="34" charset="0"/>
                <a:cs typeface="Times New Roman" panose="02020603050405020304" pitchFamily="18" charset="0"/>
              </a:rPr>
              <a:t> (ausstehendes „Go“ von </a:t>
            </a:r>
            <a:r>
              <a:rPr lang="de-DE" sz="1800" b="1" dirty="0" err="1">
                <a:effectLst/>
                <a:latin typeface="Arial" panose="020B0604020202020204" pitchFamily="34" charset="0"/>
                <a:ea typeface="Calibri" panose="020F0502020204030204" pitchFamily="34" charset="0"/>
                <a:cs typeface="Times New Roman" panose="02020603050405020304" pitchFamily="18" charset="0"/>
              </a:rPr>
              <a:t>afm</a:t>
            </a:r>
            <a:r>
              <a:rPr lang="de-DE" sz="1800" b="1" dirty="0">
                <a:effectLst/>
                <a:latin typeface="Arial" panose="020B0604020202020204" pitchFamily="34" charset="0"/>
                <a:ea typeface="Calibri" panose="020F0502020204030204" pitchFamily="34" charset="0"/>
                <a:cs typeface="Times New Roman" panose="02020603050405020304" pitchFamily="18" charset="0"/>
              </a:rPr>
              <a:t>)</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Neuer VEMA-Klauselbogen (prämienneutral für alt und neu)</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Teilweise fehlerhafte Betriebsbeschreibung mitversichert (z.B. nicht korrekt angegebene Umsatz-/ Lohnsummen- oder Mitarbeiteranzahl)</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Besserstellungsklausel – zeitlich unbegrenzt (vorher max. 2 Jahre)</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Updategarantie – Bessere Definition (Einschluss auch bei Mehrbeitrag, wenn VN nicht widersprochen hat)</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Grobe Fahrlässigkeit bei Obliegenheiten – max. Kürzung um 20 %</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Grobe Fahrlässigkeit bei Gefahrerhöhung – max. Kürzung um 20 %</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Verzicht auf Rücktritt bei vorvertraglicher Anzeigepflichtverletzung, soweit diese 3 Jahre zurückliegen oder es sich um Bagatellschäden (Schäden unter 250 EUR) handelt</a:t>
            </a:r>
          </a:p>
          <a:p>
            <a:pPr marL="342900" lvl="0" indent="-342900">
              <a:lnSpc>
                <a:spcPct val="107000"/>
              </a:lnSpc>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Verbesserte Definition was als „Schlüssel“ gilt (z. B. Codekarten)</a:t>
            </a:r>
          </a:p>
          <a:p>
            <a:pPr marL="342900" lvl="0" indent="-342900">
              <a:lnSpc>
                <a:spcPct val="107000"/>
              </a:lnSpc>
              <a:spcAft>
                <a:spcPts val="800"/>
              </a:spcAft>
              <a:buFont typeface="Wingdings" panose="05000000000000000000" pitchFamily="2" charset="2"/>
              <a:buChar char="§"/>
            </a:pPr>
            <a:r>
              <a:rPr lang="de-DE" sz="1600" dirty="0">
                <a:effectLst/>
                <a:latin typeface="Arial" panose="020B0604020202020204" pitchFamily="34" charset="0"/>
                <a:ea typeface="Calibri" panose="020F0502020204030204" pitchFamily="34" charset="0"/>
                <a:cs typeface="Times New Roman" panose="02020603050405020304" pitchFamily="18" charset="0"/>
              </a:rPr>
              <a:t>Erweiterte Prozesskostenübernahme – zusätzlich bis 10 % der VSU</a:t>
            </a:r>
          </a:p>
          <a:p>
            <a:endParaRPr lang="de-DE" dirty="0"/>
          </a:p>
        </p:txBody>
      </p:sp>
      <p:sp>
        <p:nvSpPr>
          <p:cNvPr id="4" name="Titel 3">
            <a:extLst>
              <a:ext uri="{FF2B5EF4-FFF2-40B4-BE49-F238E27FC236}">
                <a16:creationId xmlns:a16="http://schemas.microsoft.com/office/drawing/2014/main" id="{FAE5ECB3-CBA1-4463-B0A7-9CE351DC0FD9}"/>
              </a:ext>
            </a:extLst>
          </p:cNvPr>
          <p:cNvSpPr>
            <a:spLocks noGrp="1"/>
          </p:cNvSpPr>
          <p:nvPr>
            <p:ph type="title"/>
          </p:nvPr>
        </p:nvSpPr>
        <p:spPr/>
        <p:txBody>
          <a:bodyPr/>
          <a:lstStyle/>
          <a:p>
            <a:r>
              <a:rPr lang="de-DE" dirty="0"/>
              <a:t>Neue Rahmenverträge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2596" y="1548881"/>
            <a:ext cx="2340984" cy="671082"/>
          </a:xfrm>
          <a:prstGeom prst="rect">
            <a:avLst/>
          </a:prstGeom>
        </p:spPr>
      </p:pic>
    </p:spTree>
    <p:extLst>
      <p:ext uri="{BB962C8B-B14F-4D97-AF65-F5344CB8AC3E}">
        <p14:creationId xmlns:p14="http://schemas.microsoft.com/office/powerpoint/2010/main" val="174819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4" name="Titel 3"/>
          <p:cNvSpPr>
            <a:spLocks noGrp="1"/>
          </p:cNvSpPr>
          <p:nvPr>
            <p:ph type="title"/>
          </p:nvPr>
        </p:nvSpPr>
        <p:spPr/>
        <p:txBody>
          <a:bodyPr/>
          <a:lstStyle/>
          <a:p>
            <a:r>
              <a:rPr lang="de-DE" dirty="0"/>
              <a:t>Vielen Dank für Ihre Aufmerksamkeit</a:t>
            </a:r>
          </a:p>
        </p:txBody>
      </p:sp>
      <p:pic>
        <p:nvPicPr>
          <p:cNvPr id="1026" name="Picture 2" descr="Erfolg - was ist das und wie wird man erfolgreich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2321" y="2060575"/>
            <a:ext cx="4358004" cy="407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211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7030D3F-AF79-4E4C-BBBA-9563CBFB2245}"/>
              </a:ext>
            </a:extLst>
          </p:cNvPr>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a:extLst>
              <a:ext uri="{FF2B5EF4-FFF2-40B4-BE49-F238E27FC236}">
                <a16:creationId xmlns:a16="http://schemas.microsoft.com/office/drawing/2014/main" id="{062E46D9-A4B7-482F-9AE4-FD505D776B1B}"/>
              </a:ext>
            </a:extLst>
          </p:cNvPr>
          <p:cNvSpPr>
            <a:spLocks noGrp="1"/>
          </p:cNvSpPr>
          <p:nvPr>
            <p:ph type="body" sz="quarter" idx="10"/>
          </p:nvPr>
        </p:nvSpPr>
        <p:spPr/>
        <p:txBody>
          <a:bodyPr/>
          <a:lstStyle/>
          <a:p>
            <a:endParaRPr lang="de-DE"/>
          </a:p>
        </p:txBody>
      </p:sp>
      <p:sp>
        <p:nvSpPr>
          <p:cNvPr id="4" name="Textplatzhalter 3">
            <a:extLst>
              <a:ext uri="{FF2B5EF4-FFF2-40B4-BE49-F238E27FC236}">
                <a16:creationId xmlns:a16="http://schemas.microsoft.com/office/drawing/2014/main" id="{3886528B-FBB0-40C7-96CB-16AEEEA60FB7}"/>
              </a:ext>
            </a:extLst>
          </p:cNvPr>
          <p:cNvSpPr>
            <a:spLocks noGrp="1"/>
          </p:cNvSpPr>
          <p:nvPr>
            <p:ph type="body" sz="half" idx="2"/>
          </p:nvPr>
        </p:nvSpPr>
        <p:spPr/>
        <p:txBody>
          <a:bodyPr/>
          <a:lstStyle/>
          <a:p>
            <a:endParaRPr lang="de-DE" dirty="0"/>
          </a:p>
        </p:txBody>
      </p:sp>
      <p:sp>
        <p:nvSpPr>
          <p:cNvPr id="5" name="Titel 4">
            <a:extLst>
              <a:ext uri="{FF2B5EF4-FFF2-40B4-BE49-F238E27FC236}">
                <a16:creationId xmlns:a16="http://schemas.microsoft.com/office/drawing/2014/main" id="{7084723B-ABC6-4012-BD7E-E75BC86750E3}"/>
              </a:ext>
            </a:extLst>
          </p:cNvPr>
          <p:cNvSpPr>
            <a:spLocks noGrp="1"/>
          </p:cNvSpPr>
          <p:nvPr>
            <p:ph type="title"/>
          </p:nvPr>
        </p:nvSpPr>
        <p:spPr/>
        <p:txBody>
          <a:bodyPr/>
          <a:lstStyle/>
          <a:p>
            <a:r>
              <a:rPr lang="de-DE" dirty="0" err="1"/>
              <a:t>backup</a:t>
            </a:r>
            <a:endParaRPr lang="de-DE" dirty="0"/>
          </a:p>
        </p:txBody>
      </p:sp>
    </p:spTree>
    <p:extLst>
      <p:ext uri="{BB962C8B-B14F-4D97-AF65-F5344CB8AC3E}">
        <p14:creationId xmlns:p14="http://schemas.microsoft.com/office/powerpoint/2010/main" val="2745629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CC0D749-1A13-444C-A66C-A6C6D6BDB238}"/>
              </a:ext>
            </a:extLst>
          </p:cNvPr>
          <p:cNvSpPr>
            <a:spLocks noGrp="1"/>
          </p:cNvSpPr>
          <p:nvPr>
            <p:ph type="sldNum" sz="quarter" idx="4"/>
          </p:nvPr>
        </p:nvSpPr>
        <p:spPr/>
        <p:txBody>
          <a:bodyPr/>
          <a:lstStyle/>
          <a:p>
            <a:fld id="{EA952CFE-AF4B-4BE9-B2E2-E1420D3F9B32}" type="slidenum">
              <a:rPr lang="de-DE" smtClean="0"/>
              <a:pPr/>
              <a:t>4</a:t>
            </a:fld>
            <a:endParaRPr lang="de-DE" dirty="0"/>
          </a:p>
        </p:txBody>
      </p:sp>
      <p:sp>
        <p:nvSpPr>
          <p:cNvPr id="3" name="Titel 2">
            <a:extLst>
              <a:ext uri="{FF2B5EF4-FFF2-40B4-BE49-F238E27FC236}">
                <a16:creationId xmlns:a16="http://schemas.microsoft.com/office/drawing/2014/main" id="{48D8FC02-307D-4BF7-91DE-0F2AAF41AB98}"/>
              </a:ext>
            </a:extLst>
          </p:cNvPr>
          <p:cNvSpPr>
            <a:spLocks noGrp="1"/>
          </p:cNvSpPr>
          <p:nvPr>
            <p:ph type="title"/>
          </p:nvPr>
        </p:nvSpPr>
        <p:spPr/>
        <p:txBody>
          <a:bodyPr/>
          <a:lstStyle/>
          <a:p>
            <a:r>
              <a:rPr lang="de-DE" dirty="0" err="1"/>
              <a:t>Cyber</a:t>
            </a:r>
            <a:r>
              <a:rPr lang="de-DE" dirty="0"/>
              <a:t> – Argumente ohne ende</a:t>
            </a:r>
          </a:p>
        </p:txBody>
      </p:sp>
      <p:sp>
        <p:nvSpPr>
          <p:cNvPr id="4" name="Textplatzhalter 3">
            <a:extLst>
              <a:ext uri="{FF2B5EF4-FFF2-40B4-BE49-F238E27FC236}">
                <a16:creationId xmlns:a16="http://schemas.microsoft.com/office/drawing/2014/main" id="{8A3372A0-42C5-4A0D-A3D2-BEF3552C25B9}"/>
              </a:ext>
            </a:extLst>
          </p:cNvPr>
          <p:cNvSpPr>
            <a:spLocks noGrp="1"/>
          </p:cNvSpPr>
          <p:nvPr>
            <p:ph type="body" sz="quarter" idx="10"/>
          </p:nvPr>
        </p:nvSpPr>
        <p:spPr/>
        <p:txBody>
          <a:bodyPr/>
          <a:lstStyle/>
          <a:p>
            <a:endParaRPr lang="de-DE" dirty="0"/>
          </a:p>
        </p:txBody>
      </p:sp>
      <p:sp>
        <p:nvSpPr>
          <p:cNvPr id="5" name="Textplatzhalter 4">
            <a:extLst>
              <a:ext uri="{FF2B5EF4-FFF2-40B4-BE49-F238E27FC236}">
                <a16:creationId xmlns:a16="http://schemas.microsoft.com/office/drawing/2014/main" id="{B74A70E2-BD82-4C1D-9D3D-CDF23E5EB1D6}"/>
              </a:ext>
            </a:extLst>
          </p:cNvPr>
          <p:cNvSpPr>
            <a:spLocks noGrp="1"/>
          </p:cNvSpPr>
          <p:nvPr>
            <p:ph type="body" sz="quarter" idx="12"/>
          </p:nvPr>
        </p:nvSpPr>
        <p:spPr/>
        <p:txBody>
          <a:bodyPr/>
          <a:lstStyle/>
          <a:p>
            <a:r>
              <a:rPr lang="de-DE" sz="2000" dirty="0"/>
              <a:t>Common </a:t>
            </a:r>
            <a:r>
              <a:rPr lang="de-DE" sz="2000" dirty="0" err="1"/>
              <a:t>Vulnerabilities</a:t>
            </a:r>
            <a:r>
              <a:rPr lang="de-DE" sz="2000" dirty="0"/>
              <a:t> and </a:t>
            </a:r>
            <a:r>
              <a:rPr lang="de-DE" sz="2000" dirty="0" err="1"/>
              <a:t>Exposures</a:t>
            </a:r>
            <a:r>
              <a:rPr lang="de-DE" sz="2000" dirty="0"/>
              <a:t> CVE</a:t>
            </a:r>
          </a:p>
        </p:txBody>
      </p:sp>
      <p:sp>
        <p:nvSpPr>
          <p:cNvPr id="6" name="Textplatzhalter 5">
            <a:extLst>
              <a:ext uri="{FF2B5EF4-FFF2-40B4-BE49-F238E27FC236}">
                <a16:creationId xmlns:a16="http://schemas.microsoft.com/office/drawing/2014/main" id="{56419C0E-2350-415E-9759-DF9FB9EF506F}"/>
              </a:ext>
            </a:extLst>
          </p:cNvPr>
          <p:cNvSpPr>
            <a:spLocks noGrp="1"/>
          </p:cNvSpPr>
          <p:nvPr>
            <p:ph type="body" sz="half" idx="13"/>
          </p:nvPr>
        </p:nvSpPr>
        <p:spPr/>
        <p:txBody>
          <a:bodyPr/>
          <a:lstStyle/>
          <a:p>
            <a:pPr marL="0" indent="0">
              <a:buNone/>
            </a:pPr>
            <a:r>
              <a:rPr lang="de-DE" dirty="0"/>
              <a:t>CVE-Sicherheitslücken sind bekannte Schwachstellen in Software und Hardware, die durch die MITRE Corporation verwaltet werden und eine eindeutige Kennung (CVE-ID) erhalten. </a:t>
            </a:r>
          </a:p>
          <a:p>
            <a:pPr marL="0" indent="0">
              <a:buNone/>
            </a:pPr>
            <a:r>
              <a:rPr lang="de-DE" dirty="0"/>
              <a:t>Identifiziert, definiert und katalogisiert sind aktuell über </a:t>
            </a:r>
            <a:r>
              <a:rPr lang="de-DE" dirty="0">
                <a:solidFill>
                  <a:srgbClr val="FF0000"/>
                </a:solidFill>
              </a:rPr>
              <a:t>296.000 </a:t>
            </a:r>
            <a:r>
              <a:rPr lang="de-DE" dirty="0"/>
              <a:t>Cybersicherheitslücken.</a:t>
            </a:r>
          </a:p>
        </p:txBody>
      </p:sp>
      <p:sp>
        <p:nvSpPr>
          <p:cNvPr id="7" name="Textplatzhalter 6">
            <a:extLst>
              <a:ext uri="{FF2B5EF4-FFF2-40B4-BE49-F238E27FC236}">
                <a16:creationId xmlns:a16="http://schemas.microsoft.com/office/drawing/2014/main" id="{C37ED98D-CC66-4042-94C8-3EB516BBD914}"/>
              </a:ext>
            </a:extLst>
          </p:cNvPr>
          <p:cNvSpPr>
            <a:spLocks noGrp="1"/>
          </p:cNvSpPr>
          <p:nvPr>
            <p:ph type="body" sz="half" idx="2"/>
          </p:nvPr>
        </p:nvSpPr>
        <p:spPr/>
        <p:txBody>
          <a:bodyPr/>
          <a:lstStyle/>
          <a:p>
            <a:pPr marL="0" indent="0">
              <a:buNone/>
            </a:pPr>
            <a:endParaRPr lang="de-DE" dirty="0"/>
          </a:p>
        </p:txBody>
      </p:sp>
      <p:pic>
        <p:nvPicPr>
          <p:cNvPr id="13" name="Grafik 12">
            <a:extLst>
              <a:ext uri="{FF2B5EF4-FFF2-40B4-BE49-F238E27FC236}">
                <a16:creationId xmlns:a16="http://schemas.microsoft.com/office/drawing/2014/main" id="{6B9795D7-6D0C-4A92-9835-52EFB1FE1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20" y="1482811"/>
            <a:ext cx="5375189" cy="5375189"/>
          </a:xfrm>
          <a:prstGeom prst="rect">
            <a:avLst/>
          </a:prstGeom>
        </p:spPr>
      </p:pic>
      <p:sp>
        <p:nvSpPr>
          <p:cNvPr id="8" name="Rechteck 7"/>
          <p:cNvSpPr/>
          <p:nvPr/>
        </p:nvSpPr>
        <p:spPr>
          <a:xfrm>
            <a:off x="5036140" y="1831238"/>
            <a:ext cx="595993" cy="2057400"/>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54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solidFill>
                <a:srgbClr val="FFC000"/>
              </a:solidFill>
            </a:endParaRPr>
          </a:p>
        </p:txBody>
      </p:sp>
      <p:sp>
        <p:nvSpPr>
          <p:cNvPr id="10" name="Textfeld 9"/>
          <p:cNvSpPr txBox="1"/>
          <p:nvPr/>
        </p:nvSpPr>
        <p:spPr>
          <a:xfrm>
            <a:off x="4793616" y="1523464"/>
            <a:ext cx="945793" cy="307777"/>
          </a:xfrm>
          <a:prstGeom prst="rect">
            <a:avLst/>
          </a:prstGeom>
          <a:noFill/>
        </p:spPr>
        <p:txBody>
          <a:bodyPr wrap="square" rtlCol="0">
            <a:spAutoFit/>
          </a:bodyPr>
          <a:lstStyle/>
          <a:p>
            <a:r>
              <a:rPr lang="de-DE" sz="1400" b="1" dirty="0"/>
              <a:t>&gt;100.000</a:t>
            </a:r>
          </a:p>
        </p:txBody>
      </p:sp>
    </p:spTree>
    <p:extLst>
      <p:ext uri="{BB962C8B-B14F-4D97-AF65-F5344CB8AC3E}">
        <p14:creationId xmlns:p14="http://schemas.microsoft.com/office/powerpoint/2010/main" val="99385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C548FFB-249A-4A15-848C-393C7082D030}"/>
              </a:ext>
            </a:extLst>
          </p:cNvPr>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a:extLst>
              <a:ext uri="{FF2B5EF4-FFF2-40B4-BE49-F238E27FC236}">
                <a16:creationId xmlns:a16="http://schemas.microsoft.com/office/drawing/2014/main" id="{63FE6374-2AAA-49D7-8B3E-AD59A5953CF6}"/>
              </a:ext>
            </a:extLst>
          </p:cNvPr>
          <p:cNvSpPr>
            <a:spLocks noGrp="1"/>
          </p:cNvSpPr>
          <p:nvPr>
            <p:ph type="body" sz="half" idx="2"/>
          </p:nvPr>
        </p:nvSpPr>
        <p:spPr/>
        <p:txBody>
          <a:bodyPr/>
          <a:lstStyle/>
          <a:p>
            <a:r>
              <a:rPr lang="de-DE" dirty="0"/>
              <a:t>Ausgangssituation:</a:t>
            </a:r>
          </a:p>
          <a:p>
            <a:r>
              <a:rPr lang="de-DE" dirty="0"/>
              <a:t>Ein Handwerksbetrieb wechselt seinen Sachversicherer. Im Vorvertrag war eine Versicherungssumme von 600.000 EUR für Überspannungsschäden durch Blitzschlag vereinbart. Im neuen Vertrag beträgt die Versicherungssumme für Überspannungsschäden jedoch nur 500.000 EUR.</a:t>
            </a:r>
          </a:p>
          <a:p>
            <a:r>
              <a:rPr lang="de-DE" dirty="0"/>
              <a:t>Hinweis: keine Elektronikversicherung vorhanden</a:t>
            </a:r>
          </a:p>
          <a:p>
            <a:endParaRPr lang="de-DE" dirty="0"/>
          </a:p>
          <a:p>
            <a:r>
              <a:rPr lang="de-DE" dirty="0"/>
              <a:t>Der Schaden:</a:t>
            </a:r>
          </a:p>
          <a:p>
            <a:r>
              <a:rPr lang="de-DE" dirty="0"/>
              <a:t>Ein Blitzschlag verursacht einen Überspannungsschaden an der elektrischen Anlage des Betriebs sowie an mehreren Maschinen. Der Gesamtschaden beläuft sich auf 540.000 EUR.</a:t>
            </a:r>
          </a:p>
          <a:p>
            <a:endParaRPr lang="de-DE" dirty="0"/>
          </a:p>
          <a:p>
            <a:r>
              <a:rPr lang="de-DE" dirty="0">
                <a:solidFill>
                  <a:srgbClr val="FF0000"/>
                </a:solidFill>
              </a:rPr>
              <a:t>Was wird vom aktuellen VR erstattet?</a:t>
            </a:r>
          </a:p>
        </p:txBody>
      </p:sp>
      <p:sp>
        <p:nvSpPr>
          <p:cNvPr id="4" name="Titel 3">
            <a:extLst>
              <a:ext uri="{FF2B5EF4-FFF2-40B4-BE49-F238E27FC236}">
                <a16:creationId xmlns:a16="http://schemas.microsoft.com/office/drawing/2014/main" id="{744857EB-07CC-4E84-906F-62A08037DA99}"/>
              </a:ext>
            </a:extLst>
          </p:cNvPr>
          <p:cNvSpPr>
            <a:spLocks noGrp="1"/>
          </p:cNvSpPr>
          <p:nvPr>
            <p:ph type="title"/>
          </p:nvPr>
        </p:nvSpPr>
        <p:spPr/>
        <p:txBody>
          <a:bodyPr/>
          <a:lstStyle/>
          <a:p>
            <a:r>
              <a:rPr lang="de-DE" dirty="0"/>
              <a:t>Gebäude - Überspannung</a:t>
            </a:r>
          </a:p>
        </p:txBody>
      </p:sp>
    </p:spTree>
    <p:extLst>
      <p:ext uri="{BB962C8B-B14F-4D97-AF65-F5344CB8AC3E}">
        <p14:creationId xmlns:p14="http://schemas.microsoft.com/office/powerpoint/2010/main" val="78852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9D3E167-C15B-4FA4-BDB5-FABFAC36E0B6}"/>
              </a:ext>
            </a:extLst>
          </p:cNvPr>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a:extLst>
              <a:ext uri="{FF2B5EF4-FFF2-40B4-BE49-F238E27FC236}">
                <a16:creationId xmlns:a16="http://schemas.microsoft.com/office/drawing/2014/main" id="{EFF3C89E-6A56-4033-8D84-7F19FF89300D}"/>
              </a:ext>
            </a:extLst>
          </p:cNvPr>
          <p:cNvSpPr>
            <a:spLocks noGrp="1"/>
          </p:cNvSpPr>
          <p:nvPr>
            <p:ph type="body" sz="half" idx="2"/>
          </p:nvPr>
        </p:nvSpPr>
        <p:spPr/>
        <p:txBody>
          <a:bodyPr/>
          <a:lstStyle/>
          <a:p>
            <a:r>
              <a:rPr lang="de-DE" dirty="0">
                <a:solidFill>
                  <a:srgbClr val="00B050"/>
                </a:solidFill>
              </a:rPr>
              <a:t>540.000 EUR über die Besserstellungsklausel</a:t>
            </a:r>
            <a:endParaRPr lang="de-DE" dirty="0"/>
          </a:p>
          <a:p>
            <a:endParaRPr lang="de-DE" dirty="0"/>
          </a:p>
          <a:p>
            <a:r>
              <a:rPr lang="de-DE" dirty="0"/>
              <a:t>HDI </a:t>
            </a:r>
            <a:r>
              <a:rPr lang="de-DE" dirty="0" err="1"/>
              <a:t>commercial</a:t>
            </a:r>
            <a:r>
              <a:rPr lang="de-DE" dirty="0"/>
              <a:t> pro:</a:t>
            </a:r>
          </a:p>
          <a:p>
            <a:r>
              <a:rPr lang="de-DE" i="1" dirty="0"/>
              <a:t>Sofern im Schadenfall die Regelungen des unmittelbaren Vorvertrages (im Falle eines Nachtrages</a:t>
            </a:r>
          </a:p>
          <a:p>
            <a:r>
              <a:rPr lang="de-DE" i="1" dirty="0"/>
              <a:t>der unmittelbare Vorvertragsstand) zu einer günstigeren Regelung für den Versicherungsnehmer</a:t>
            </a:r>
          </a:p>
          <a:p>
            <a:r>
              <a:rPr lang="de-DE" i="1" dirty="0"/>
              <a:t>bzw. Versicherten führen, finden ausschließlich die Regelungen des Vorvertrages - mit Ausnahme</a:t>
            </a:r>
          </a:p>
          <a:p>
            <a:r>
              <a:rPr lang="de-DE" i="1" dirty="0"/>
              <a:t>der dortigen Aussagen zum Bestandsschutz - Anwendung.</a:t>
            </a:r>
          </a:p>
          <a:p>
            <a:endParaRPr lang="de-DE" i="1" dirty="0"/>
          </a:p>
          <a:p>
            <a:r>
              <a:rPr lang="de-DE" i="1" dirty="0">
                <a:solidFill>
                  <a:srgbClr val="FF0000"/>
                </a:solidFill>
              </a:rPr>
              <a:t>Wie lange gilt die Besserstellungsklausel?</a:t>
            </a:r>
          </a:p>
          <a:p>
            <a:endParaRPr lang="de-DE" i="1" dirty="0">
              <a:solidFill>
                <a:srgbClr val="FF0000"/>
              </a:solidFill>
            </a:endParaRPr>
          </a:p>
          <a:p>
            <a:r>
              <a:rPr lang="de-DE" i="1" dirty="0">
                <a:solidFill>
                  <a:srgbClr val="00B050"/>
                </a:solidFill>
              </a:rPr>
              <a:t>Dies gilt zeitlich unbegrenzt!</a:t>
            </a:r>
          </a:p>
        </p:txBody>
      </p:sp>
      <p:sp>
        <p:nvSpPr>
          <p:cNvPr id="4" name="Titel 3">
            <a:extLst>
              <a:ext uri="{FF2B5EF4-FFF2-40B4-BE49-F238E27FC236}">
                <a16:creationId xmlns:a16="http://schemas.microsoft.com/office/drawing/2014/main" id="{E3EA6E33-48EE-4153-9DED-23A9FC165FA4}"/>
              </a:ext>
            </a:extLst>
          </p:cNvPr>
          <p:cNvSpPr>
            <a:spLocks noGrp="1"/>
          </p:cNvSpPr>
          <p:nvPr>
            <p:ph type="title"/>
          </p:nvPr>
        </p:nvSpPr>
        <p:spPr/>
        <p:txBody>
          <a:bodyPr/>
          <a:lstStyle/>
          <a:p>
            <a:r>
              <a:rPr lang="de-DE" dirty="0"/>
              <a:t>Gebäude - Überspannung</a:t>
            </a:r>
          </a:p>
        </p:txBody>
      </p:sp>
      <p:pic>
        <p:nvPicPr>
          <p:cNvPr id="5" name="Grafik 4">
            <a:extLst>
              <a:ext uri="{FF2B5EF4-FFF2-40B4-BE49-F238E27FC236}">
                <a16:creationId xmlns:a16="http://schemas.microsoft.com/office/drawing/2014/main" id="{A939DDE5-F474-4857-AFB5-847582C96D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2425" y="1449469"/>
            <a:ext cx="1560218" cy="1170164"/>
          </a:xfrm>
          <a:prstGeom prst="rect">
            <a:avLst/>
          </a:prstGeom>
        </p:spPr>
      </p:pic>
    </p:spTree>
    <p:extLst>
      <p:ext uri="{BB962C8B-B14F-4D97-AF65-F5344CB8AC3E}">
        <p14:creationId xmlns:p14="http://schemas.microsoft.com/office/powerpoint/2010/main" val="418254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42</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Die Schadenmeldung</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sz="1800" dirty="0">
                <a:effectLst/>
                <a:latin typeface="Arial" panose="020B0604020202020204" pitchFamily="34" charset="0"/>
              </a:rPr>
              <a:t>Die Firma Schwarzenberg (VN) hatte den Auftrag eine Luft-Wasser-Wärmepumpenanlage anzubieten, zu liefern und einzubauen. </a:t>
            </a:r>
          </a:p>
          <a:p>
            <a:endParaRPr lang="de-DE" sz="1800" dirty="0">
              <a:effectLst/>
              <a:latin typeface="Arial" panose="020B0604020202020204" pitchFamily="34" charset="0"/>
            </a:endParaRPr>
          </a:p>
          <a:p>
            <a:r>
              <a:rPr lang="de-DE" sz="1800" dirty="0">
                <a:effectLst/>
                <a:latin typeface="Arial" panose="020B0604020202020204" pitchFamily="34" charset="0"/>
              </a:rPr>
              <a:t>Zuerst lief die Anlage ohne erkennbare Mängel. Aufgrund der niedrigen Temperaturen im Dezember 2022 ist der Wärmetauscher der Wärmepumpe eingefroren und aufgrund nicht funktionierendem Frostschutz im weiteren Betrieb geplatzt. </a:t>
            </a:r>
          </a:p>
          <a:p>
            <a:endParaRPr lang="de-DE" sz="1800" dirty="0"/>
          </a:p>
          <a:p>
            <a:r>
              <a:rPr lang="de-DE" sz="2400" dirty="0">
                <a:solidFill>
                  <a:schemeClr val="accent2">
                    <a:lumMod val="75000"/>
                  </a:schemeClr>
                </a:solidFill>
                <a:effectLst/>
                <a:latin typeface="Arial" panose="020B0604020202020204" pitchFamily="34" charset="0"/>
              </a:rPr>
              <a:t>Die Schadenursache</a:t>
            </a:r>
          </a:p>
          <a:p>
            <a:endParaRPr lang="de-DE" sz="1800" dirty="0"/>
          </a:p>
          <a:p>
            <a:pPr marL="342900" indent="-342900">
              <a:buFont typeface="+mj-lt"/>
              <a:buAutoNum type="arabicPeriod"/>
            </a:pPr>
            <a:r>
              <a:rPr lang="de-DE" sz="1800" dirty="0">
                <a:effectLst/>
                <a:latin typeface="Arial" panose="020B0604020202020204" pitchFamily="34" charset="0"/>
              </a:rPr>
              <a:t>Der </a:t>
            </a:r>
            <a:r>
              <a:rPr lang="de-DE" sz="1800" dirty="0" err="1">
                <a:effectLst/>
                <a:latin typeface="Arial" panose="020B0604020202020204" pitchFamily="34" charset="0"/>
              </a:rPr>
              <a:t>Heizstab</a:t>
            </a:r>
            <a:r>
              <a:rPr lang="de-DE" sz="1800" dirty="0">
                <a:effectLst/>
                <a:latin typeface="Arial" panose="020B0604020202020204" pitchFamily="34" charset="0"/>
              </a:rPr>
              <a:t> des Pufferspeichers war aufgrund einer elektrischen Störung ungeklärter Ursache (die Sicherung war herausgesprungen) nicht in Betrieb. </a:t>
            </a:r>
          </a:p>
          <a:p>
            <a:pPr marL="342900" indent="-342900">
              <a:buFont typeface="+mj-lt"/>
              <a:buAutoNum type="arabicPeriod"/>
            </a:pPr>
            <a:r>
              <a:rPr lang="de-DE" sz="1800" dirty="0"/>
              <a:t>In der Wärmepumpe war Leitungswasser eingefüllt.</a:t>
            </a:r>
          </a:p>
        </p:txBody>
      </p:sp>
    </p:spTree>
    <p:extLst>
      <p:ext uri="{BB962C8B-B14F-4D97-AF65-F5344CB8AC3E}">
        <p14:creationId xmlns:p14="http://schemas.microsoft.com/office/powerpoint/2010/main" val="12341822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43</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Die </a:t>
            </a:r>
            <a:r>
              <a:rPr lang="de-DE" dirty="0" err="1"/>
              <a:t>Anspruchstellung</a:t>
            </a:r>
            <a:endParaRPr lang="de-DE" dirty="0"/>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sz="1800" dirty="0">
                <a:effectLst/>
                <a:latin typeface="Arial" panose="020B0604020202020204" pitchFamily="34" charset="0"/>
              </a:rPr>
              <a:t>Die Anspruchstellerin vertritt die Auffassung, dass die Wärmepumpe unabhängig von der Verbindung mit einem Pufferspeicher über eine Eigensicherung gegen das Einfrieren bei niedrigen Temperaturen verfügen müsse, zumal dies bei kleineren Anlagen des Herstellers Buderus der Fall ist und macht daher </a:t>
            </a:r>
            <a:r>
              <a:rPr lang="de-DE" sz="1800" dirty="0">
                <a:effectLst/>
                <a:highlight>
                  <a:srgbClr val="FFFF00"/>
                </a:highlight>
                <a:latin typeface="Arial" panose="020B0604020202020204" pitchFamily="34" charset="0"/>
              </a:rPr>
              <a:t>Ansprüche wegen eines Produktfehlers gegenüber dem Hersteller Buderus geltend.</a:t>
            </a:r>
          </a:p>
          <a:p>
            <a:endParaRPr lang="de-DE" sz="1800" dirty="0">
              <a:highlight>
                <a:srgbClr val="FFFF00"/>
              </a:highlight>
            </a:endParaRPr>
          </a:p>
          <a:p>
            <a:r>
              <a:rPr lang="de-DE" sz="1800" dirty="0">
                <a:effectLst/>
                <a:latin typeface="Arial" panose="020B0604020202020204" pitchFamily="34" charset="0"/>
              </a:rPr>
              <a:t>In einem gemeinsamen Gespräch zwischen Anspruchstellerin, Hersteller und VN wurde der Anspruch vom Hersteller Buderus mündlich zurückgewiesen. </a:t>
            </a:r>
          </a:p>
          <a:p>
            <a:endParaRPr lang="de-DE" sz="1800" dirty="0"/>
          </a:p>
          <a:p>
            <a:r>
              <a:rPr lang="de-DE" sz="1800" dirty="0">
                <a:effectLst/>
                <a:latin typeface="Arial" panose="020B0604020202020204" pitchFamily="34" charset="0"/>
              </a:rPr>
              <a:t>Daraufhin wollte die Anspruchstellerin </a:t>
            </a:r>
            <a:r>
              <a:rPr lang="de-DE" sz="1800" dirty="0"/>
              <a:t>unserem VN wegen</a:t>
            </a:r>
            <a:r>
              <a:rPr lang="de-DE" sz="1800" dirty="0">
                <a:effectLst/>
                <a:latin typeface="Arial" panose="020B0604020202020204" pitchFamily="34" charset="0"/>
              </a:rPr>
              <a:t> der aus ihrer Sicht mangelhaften Produktempfehlung für den entstandenen Schaden in Regress nehmen.</a:t>
            </a:r>
          </a:p>
          <a:p>
            <a:endParaRPr lang="de-DE" sz="1800" dirty="0"/>
          </a:p>
        </p:txBody>
      </p:sp>
    </p:spTree>
    <p:extLst>
      <p:ext uri="{BB962C8B-B14F-4D97-AF65-F5344CB8AC3E}">
        <p14:creationId xmlns:p14="http://schemas.microsoft.com/office/powerpoint/2010/main" val="3611369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44</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Die Schadenfeststellung und Haftungsfrage</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sz="1800" dirty="0"/>
              <a:t>Die genaue Haftungsfrage konnte nicht zweifelsfrei geklärt werden.</a:t>
            </a:r>
          </a:p>
          <a:p>
            <a:endParaRPr lang="de-DE" sz="1800" dirty="0"/>
          </a:p>
          <a:p>
            <a:endParaRPr lang="de-DE" sz="1800" dirty="0"/>
          </a:p>
          <a:p>
            <a:r>
              <a:rPr lang="de-DE" sz="2400" dirty="0">
                <a:solidFill>
                  <a:schemeClr val="accent2">
                    <a:lumMod val="75000"/>
                  </a:schemeClr>
                </a:solidFill>
              </a:rPr>
              <a:t>Schadenhöhe</a:t>
            </a:r>
          </a:p>
          <a:p>
            <a:endParaRPr lang="de-DE" sz="1800" dirty="0"/>
          </a:p>
          <a:p>
            <a:r>
              <a:rPr lang="de-DE" sz="1800" dirty="0"/>
              <a:t>25.000 EUR</a:t>
            </a:r>
          </a:p>
          <a:p>
            <a:endParaRPr lang="de-DE" sz="1800" dirty="0"/>
          </a:p>
          <a:p>
            <a:pPr marL="342900" indent="-342900">
              <a:buFont typeface="+mj-lt"/>
              <a:buAutoNum type="arabicPeriod"/>
            </a:pPr>
            <a:r>
              <a:rPr lang="de-DE" sz="1800" dirty="0"/>
              <a:t>Ersatz der Wärmepumpe inkl. Ein- und Ausbaukosten</a:t>
            </a:r>
          </a:p>
          <a:p>
            <a:pPr marL="342900" indent="-342900">
              <a:buFont typeface="+mj-lt"/>
              <a:buAutoNum type="arabicPeriod"/>
            </a:pPr>
            <a:r>
              <a:rPr lang="de-DE" sz="1800" dirty="0"/>
              <a:t>Energiemehrkosten des Mieters wegen zusätzlicher Heizkosten</a:t>
            </a:r>
          </a:p>
          <a:p>
            <a:pPr marL="342900" indent="-342900">
              <a:buFont typeface="+mj-lt"/>
              <a:buAutoNum type="arabicPeriod"/>
            </a:pPr>
            <a:endParaRPr lang="de-DE" sz="1800" dirty="0"/>
          </a:p>
          <a:p>
            <a:pPr marL="342900" indent="-342900">
              <a:buFont typeface="+mj-lt"/>
              <a:buAutoNum type="arabicPeriod"/>
            </a:pPr>
            <a:endParaRPr lang="de-DE" sz="1800" dirty="0"/>
          </a:p>
          <a:p>
            <a:r>
              <a:rPr lang="de-DE" dirty="0">
                <a:solidFill>
                  <a:srgbClr val="FF0000"/>
                </a:solidFill>
              </a:rPr>
              <a:t>Wie würden Sie regulieren?</a:t>
            </a:r>
          </a:p>
        </p:txBody>
      </p:sp>
    </p:spTree>
    <p:extLst>
      <p:ext uri="{BB962C8B-B14F-4D97-AF65-F5344CB8AC3E}">
        <p14:creationId xmlns:p14="http://schemas.microsoft.com/office/powerpoint/2010/main" val="1321017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D347A83-0DFA-4E70-B9B6-4BCF534D320D}"/>
              </a:ext>
            </a:extLst>
          </p:cNvPr>
          <p:cNvSpPr>
            <a:spLocks noGrp="1"/>
          </p:cNvSpPr>
          <p:nvPr>
            <p:ph type="sldNum" sz="quarter" idx="4"/>
          </p:nvPr>
        </p:nvSpPr>
        <p:spPr/>
        <p:txBody>
          <a:bodyPr/>
          <a:lstStyle/>
          <a:p>
            <a:fld id="{0DB11324-E0A8-4199-978D-02885A0D0942}" type="slidenum">
              <a:rPr lang="de-DE" smtClean="0"/>
              <a:t>45</a:t>
            </a:fld>
            <a:endParaRPr lang="de-DE"/>
          </a:p>
        </p:txBody>
      </p:sp>
      <p:sp>
        <p:nvSpPr>
          <p:cNvPr id="3" name="Titel 2">
            <a:extLst>
              <a:ext uri="{FF2B5EF4-FFF2-40B4-BE49-F238E27FC236}">
                <a16:creationId xmlns:a16="http://schemas.microsoft.com/office/drawing/2014/main" id="{0ABA5931-D015-4825-B653-F07A35F09065}"/>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A177531F-D933-413E-A78C-8C7E7C51E780}"/>
              </a:ext>
            </a:extLst>
          </p:cNvPr>
          <p:cNvSpPr>
            <a:spLocks noGrp="1"/>
          </p:cNvSpPr>
          <p:nvPr>
            <p:ph type="body" sz="quarter" idx="10"/>
          </p:nvPr>
        </p:nvSpPr>
        <p:spPr/>
        <p:txBody>
          <a:bodyPr/>
          <a:lstStyle/>
          <a:p>
            <a:r>
              <a:rPr lang="de-DE" dirty="0"/>
              <a:t>Wer ersetzt die Kosten?</a:t>
            </a:r>
          </a:p>
        </p:txBody>
      </p:sp>
      <p:sp>
        <p:nvSpPr>
          <p:cNvPr id="5" name="Textplatzhalter 4">
            <a:extLst>
              <a:ext uri="{FF2B5EF4-FFF2-40B4-BE49-F238E27FC236}">
                <a16:creationId xmlns:a16="http://schemas.microsoft.com/office/drawing/2014/main" id="{3B253DAF-D58F-425B-9A0B-D631EE66E006}"/>
              </a:ext>
            </a:extLst>
          </p:cNvPr>
          <p:cNvSpPr>
            <a:spLocks noGrp="1"/>
          </p:cNvSpPr>
          <p:nvPr>
            <p:ph type="body" sz="half" idx="12"/>
          </p:nvPr>
        </p:nvSpPr>
        <p:spPr/>
        <p:txBody>
          <a:bodyPr/>
          <a:lstStyle/>
          <a:p>
            <a:pPr marL="457200" indent="-457200">
              <a:buAutoNum type="arabicPeriod"/>
            </a:pPr>
            <a:r>
              <a:rPr lang="de-DE" sz="2000" dirty="0"/>
              <a:t>Die kaputte Wärmepumpe </a:t>
            </a:r>
          </a:p>
          <a:p>
            <a:pPr marL="457200" indent="-457200">
              <a:buAutoNum type="arabicPeriod"/>
            </a:pPr>
            <a:r>
              <a:rPr lang="de-DE" dirty="0"/>
              <a:t>Die </a:t>
            </a:r>
            <a:r>
              <a:rPr lang="de-DE" sz="2000" dirty="0"/>
              <a:t>Ein- und Ausbaukosten für die Wärmepumpe</a:t>
            </a:r>
          </a:p>
          <a:p>
            <a:pPr marL="457200" indent="-457200">
              <a:buAutoNum type="arabicPeriod"/>
            </a:pPr>
            <a:r>
              <a:rPr lang="de-DE" sz="2000" dirty="0"/>
              <a:t>Energiemehrkosten des Mieters wegen zusätzlichen Heizkosten</a:t>
            </a:r>
            <a:endParaRPr lang="de-DE" dirty="0"/>
          </a:p>
          <a:p>
            <a:pPr marL="457200" indent="-457200">
              <a:buFont typeface="+mj-lt"/>
              <a:buAutoNum type="arabicPeriod"/>
            </a:pPr>
            <a:endParaRPr lang="de-DE" dirty="0"/>
          </a:p>
          <a:p>
            <a:endParaRPr lang="de-DE" dirty="0"/>
          </a:p>
          <a:p>
            <a:r>
              <a:rPr lang="de-DE" sz="2400" dirty="0">
                <a:solidFill>
                  <a:schemeClr val="accent2">
                    <a:lumMod val="75000"/>
                  </a:schemeClr>
                </a:solidFill>
              </a:rPr>
              <a:t>Welche Versicherung ist zuständig?</a:t>
            </a:r>
          </a:p>
          <a:p>
            <a:endParaRPr lang="de-DE" dirty="0"/>
          </a:p>
          <a:p>
            <a:pPr marL="457200" indent="-457200">
              <a:buFont typeface="+mj-lt"/>
              <a:buAutoNum type="arabicPeriod"/>
            </a:pPr>
            <a:r>
              <a:rPr lang="de-DE" dirty="0"/>
              <a:t>BHV unseren VN?</a:t>
            </a:r>
          </a:p>
          <a:p>
            <a:pPr marL="457200" indent="-457200">
              <a:buFont typeface="+mj-lt"/>
              <a:buAutoNum type="arabicPeriod"/>
            </a:pPr>
            <a:r>
              <a:rPr lang="de-DE" dirty="0"/>
              <a:t>BHV des Herstellers der Wärmepumpe?</a:t>
            </a:r>
          </a:p>
        </p:txBody>
      </p:sp>
    </p:spTree>
    <p:extLst>
      <p:ext uri="{BB962C8B-B14F-4D97-AF65-F5344CB8AC3E}">
        <p14:creationId xmlns:p14="http://schemas.microsoft.com/office/powerpoint/2010/main" val="14936328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46</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Wie hat die BHV des VN (ERGO) entschieden?</a:t>
            </a:r>
          </a:p>
        </p:txBody>
      </p:sp>
      <p:pic>
        <p:nvPicPr>
          <p:cNvPr id="7" name="Grafik 6">
            <a:extLst>
              <a:ext uri="{FF2B5EF4-FFF2-40B4-BE49-F238E27FC236}">
                <a16:creationId xmlns:a16="http://schemas.microsoft.com/office/drawing/2014/main" id="{ED3EEF19-CB04-47AB-8364-D365FF622972}"/>
              </a:ext>
            </a:extLst>
          </p:cNvPr>
          <p:cNvPicPr>
            <a:picLocks noChangeAspect="1"/>
          </p:cNvPicPr>
          <p:nvPr/>
        </p:nvPicPr>
        <p:blipFill>
          <a:blip r:embed="rId2"/>
          <a:stretch>
            <a:fillRect/>
          </a:stretch>
        </p:blipFill>
        <p:spPr>
          <a:xfrm>
            <a:off x="2902111" y="2308083"/>
            <a:ext cx="7132014" cy="4285374"/>
          </a:xfrm>
          <a:prstGeom prst="rect">
            <a:avLst/>
          </a:prstGeom>
        </p:spPr>
      </p:pic>
    </p:spTree>
    <p:extLst>
      <p:ext uri="{BB962C8B-B14F-4D97-AF65-F5344CB8AC3E}">
        <p14:creationId xmlns:p14="http://schemas.microsoft.com/office/powerpoint/2010/main" val="1823883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47</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Szenario 1</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dirty="0"/>
              <a:t>Unser VN hat ein fehlerhaftes Produkt des Herstellers Buderus verbaut. Der Gefrierschutz wird über einen </a:t>
            </a:r>
            <a:r>
              <a:rPr lang="de-DE" dirty="0" err="1"/>
              <a:t>Heizstab</a:t>
            </a:r>
            <a:r>
              <a:rPr lang="de-DE" dirty="0"/>
              <a:t> sichergestellt, der jedoch zu klein dimensioniert ist. </a:t>
            </a:r>
          </a:p>
          <a:p>
            <a:endParaRPr lang="de-DE" dirty="0"/>
          </a:p>
          <a:p>
            <a:r>
              <a:rPr lang="de-DE" dirty="0"/>
              <a:t>Bei sehr tiefen Temperaturen wird der </a:t>
            </a:r>
            <a:r>
              <a:rPr lang="de-DE" dirty="0" err="1"/>
              <a:t>Heizstab</a:t>
            </a:r>
            <a:r>
              <a:rPr lang="de-DE" dirty="0"/>
              <a:t> überlastet, die Sicherung fliegt raus, die Heizfunktion ist unterbrochen.</a:t>
            </a:r>
          </a:p>
          <a:p>
            <a:endParaRPr lang="de-DE" dirty="0"/>
          </a:p>
          <a:p>
            <a:r>
              <a:rPr lang="de-DE" dirty="0"/>
              <a:t>Bei sehr niedrigen Temperaturen kommt es zum Frostschaden.</a:t>
            </a:r>
          </a:p>
          <a:p>
            <a:endParaRPr lang="de-DE" dirty="0"/>
          </a:p>
          <a:p>
            <a:endParaRPr lang="de-DE" dirty="0"/>
          </a:p>
        </p:txBody>
      </p:sp>
    </p:spTree>
    <p:extLst>
      <p:ext uri="{BB962C8B-B14F-4D97-AF65-F5344CB8AC3E}">
        <p14:creationId xmlns:p14="http://schemas.microsoft.com/office/powerpoint/2010/main" val="19330927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48</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Szenario 3</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dirty="0"/>
              <a:t>Unser VN hat ein fehlerfreies Produkt des Herstellers Buderus verbaut. </a:t>
            </a:r>
          </a:p>
          <a:p>
            <a:endParaRPr lang="de-DE" dirty="0"/>
          </a:p>
          <a:p>
            <a:r>
              <a:rPr lang="de-DE" dirty="0"/>
              <a:t>Bei der Montage ist jedoch ein Fehler passiert. Unser VN hatte statt Frostschutzflüssigkeit nur normales Leitungswasser eingefüllt.</a:t>
            </a:r>
          </a:p>
          <a:p>
            <a:endParaRPr lang="de-DE" dirty="0"/>
          </a:p>
          <a:p>
            <a:endParaRPr lang="de-DE" dirty="0"/>
          </a:p>
        </p:txBody>
      </p:sp>
    </p:spTree>
    <p:extLst>
      <p:ext uri="{BB962C8B-B14F-4D97-AF65-F5344CB8AC3E}">
        <p14:creationId xmlns:p14="http://schemas.microsoft.com/office/powerpoint/2010/main" val="2633667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71AF64C-FAA4-4CD4-A92D-90475011E309}"/>
              </a:ext>
            </a:extLst>
          </p:cNvPr>
          <p:cNvSpPr>
            <a:spLocks noGrp="1"/>
          </p:cNvSpPr>
          <p:nvPr>
            <p:ph type="sldNum" sz="quarter" idx="4"/>
          </p:nvPr>
        </p:nvSpPr>
        <p:spPr/>
        <p:txBody>
          <a:bodyPr/>
          <a:lstStyle/>
          <a:p>
            <a:fld id="{0DB11324-E0A8-4199-978D-02885A0D0942}" type="slidenum">
              <a:rPr lang="de-DE" smtClean="0"/>
              <a:t>49</a:t>
            </a:fld>
            <a:endParaRPr lang="de-DE"/>
          </a:p>
        </p:txBody>
      </p:sp>
      <p:sp>
        <p:nvSpPr>
          <p:cNvPr id="3" name="Titel 2">
            <a:extLst>
              <a:ext uri="{FF2B5EF4-FFF2-40B4-BE49-F238E27FC236}">
                <a16:creationId xmlns:a16="http://schemas.microsoft.com/office/drawing/2014/main" id="{2621746E-A897-476E-B44F-B8CEF6C2E7D2}"/>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6380A922-DEDA-497C-9779-16D946B934F2}"/>
              </a:ext>
            </a:extLst>
          </p:cNvPr>
          <p:cNvSpPr>
            <a:spLocks noGrp="1"/>
          </p:cNvSpPr>
          <p:nvPr>
            <p:ph type="body" sz="quarter" idx="10"/>
          </p:nvPr>
        </p:nvSpPr>
        <p:spPr/>
        <p:txBody>
          <a:bodyPr/>
          <a:lstStyle/>
          <a:p>
            <a:r>
              <a:rPr lang="de-DE" dirty="0"/>
              <a:t>Erfüllungsschaden</a:t>
            </a:r>
          </a:p>
        </p:txBody>
      </p:sp>
      <p:sp>
        <p:nvSpPr>
          <p:cNvPr id="5" name="Textplatzhalter 4">
            <a:extLst>
              <a:ext uri="{FF2B5EF4-FFF2-40B4-BE49-F238E27FC236}">
                <a16:creationId xmlns:a16="http://schemas.microsoft.com/office/drawing/2014/main" id="{4074D87D-4F15-4A85-81B8-2B7F4DDEDA56}"/>
              </a:ext>
            </a:extLst>
          </p:cNvPr>
          <p:cNvSpPr>
            <a:spLocks noGrp="1"/>
          </p:cNvSpPr>
          <p:nvPr>
            <p:ph type="body" sz="half" idx="12"/>
          </p:nvPr>
        </p:nvSpPr>
        <p:spPr/>
        <p:txBody>
          <a:bodyPr/>
          <a:lstStyle/>
          <a:p>
            <a:r>
              <a:rPr lang="de-DE" dirty="0"/>
              <a:t>Ist unser Kunde an der Funktionsunfähigkeit der Wärmepumpe schuld, so hat er keinen Versicherungsschutz, auch nicht über die erweiterte Produkthaftpflicht, da unser Kunde kein Hersteller ist und Sachen nicht in andere einbaut, verbindet, vermischt, etc.</a:t>
            </a:r>
          </a:p>
        </p:txBody>
      </p:sp>
    </p:spTree>
    <p:extLst>
      <p:ext uri="{BB962C8B-B14F-4D97-AF65-F5344CB8AC3E}">
        <p14:creationId xmlns:p14="http://schemas.microsoft.com/office/powerpoint/2010/main" val="3370394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C0357B4-9B9C-43C0-B757-402265257E3E}"/>
              </a:ext>
            </a:extLst>
          </p:cNvPr>
          <p:cNvSpPr>
            <a:spLocks noGrp="1"/>
          </p:cNvSpPr>
          <p:nvPr>
            <p:ph type="sldNum" sz="quarter" idx="4"/>
          </p:nvPr>
        </p:nvSpPr>
        <p:spPr/>
        <p:txBody>
          <a:bodyPr/>
          <a:lstStyle/>
          <a:p>
            <a:fld id="{EA952CFE-AF4B-4BE9-B2E2-E1420D3F9B32}" type="slidenum">
              <a:rPr lang="de-DE" smtClean="0"/>
              <a:pPr/>
              <a:t>5</a:t>
            </a:fld>
            <a:endParaRPr lang="de-DE" dirty="0"/>
          </a:p>
        </p:txBody>
      </p:sp>
      <p:sp>
        <p:nvSpPr>
          <p:cNvPr id="3" name="Titel 2">
            <a:extLst>
              <a:ext uri="{FF2B5EF4-FFF2-40B4-BE49-F238E27FC236}">
                <a16:creationId xmlns:a16="http://schemas.microsoft.com/office/drawing/2014/main" id="{716D82B2-7F90-4125-A8FC-E96F2AA74B16}"/>
              </a:ext>
            </a:extLst>
          </p:cNvPr>
          <p:cNvSpPr>
            <a:spLocks noGrp="1"/>
          </p:cNvSpPr>
          <p:nvPr>
            <p:ph type="title"/>
          </p:nvPr>
        </p:nvSpPr>
        <p:spPr/>
        <p:txBody>
          <a:bodyPr/>
          <a:lstStyle/>
          <a:p>
            <a:r>
              <a:rPr lang="de-DE" dirty="0" err="1"/>
              <a:t>Cyber</a:t>
            </a:r>
            <a:r>
              <a:rPr lang="de-DE" dirty="0"/>
              <a:t> – </a:t>
            </a:r>
            <a:r>
              <a:rPr lang="de-DE" dirty="0" err="1"/>
              <a:t>argumente</a:t>
            </a:r>
            <a:r>
              <a:rPr lang="de-DE" dirty="0"/>
              <a:t> ohne ende</a:t>
            </a:r>
          </a:p>
        </p:txBody>
      </p:sp>
      <p:sp>
        <p:nvSpPr>
          <p:cNvPr id="4" name="Textplatzhalter 3">
            <a:extLst>
              <a:ext uri="{FF2B5EF4-FFF2-40B4-BE49-F238E27FC236}">
                <a16:creationId xmlns:a16="http://schemas.microsoft.com/office/drawing/2014/main" id="{8F5EA8B8-8CCE-4B78-885D-C494B9EAE384}"/>
              </a:ext>
            </a:extLst>
          </p:cNvPr>
          <p:cNvSpPr>
            <a:spLocks noGrp="1"/>
          </p:cNvSpPr>
          <p:nvPr>
            <p:ph type="body" sz="quarter" idx="10"/>
          </p:nvPr>
        </p:nvSpPr>
        <p:spPr/>
        <p:txBody>
          <a:bodyPr/>
          <a:lstStyle/>
          <a:p>
            <a:endParaRPr lang="de-DE"/>
          </a:p>
        </p:txBody>
      </p:sp>
      <p:sp>
        <p:nvSpPr>
          <p:cNvPr id="5" name="Textplatzhalter 4">
            <a:extLst>
              <a:ext uri="{FF2B5EF4-FFF2-40B4-BE49-F238E27FC236}">
                <a16:creationId xmlns:a16="http://schemas.microsoft.com/office/drawing/2014/main" id="{D5A571B1-CA43-4EA6-B7B8-E7609750A3EF}"/>
              </a:ext>
            </a:extLst>
          </p:cNvPr>
          <p:cNvSpPr>
            <a:spLocks noGrp="1"/>
          </p:cNvSpPr>
          <p:nvPr>
            <p:ph type="body" sz="quarter" idx="12"/>
          </p:nvPr>
        </p:nvSpPr>
        <p:spPr/>
        <p:txBody>
          <a:bodyPr/>
          <a:lstStyle/>
          <a:p>
            <a:endParaRPr lang="de-DE" dirty="0"/>
          </a:p>
        </p:txBody>
      </p:sp>
      <p:sp>
        <p:nvSpPr>
          <p:cNvPr id="6" name="Textplatzhalter 5">
            <a:extLst>
              <a:ext uri="{FF2B5EF4-FFF2-40B4-BE49-F238E27FC236}">
                <a16:creationId xmlns:a16="http://schemas.microsoft.com/office/drawing/2014/main" id="{9E769D11-A194-4264-BA8F-B83D8AC929AD}"/>
              </a:ext>
            </a:extLst>
          </p:cNvPr>
          <p:cNvSpPr>
            <a:spLocks noGrp="1"/>
          </p:cNvSpPr>
          <p:nvPr>
            <p:ph type="body" sz="half" idx="13"/>
          </p:nvPr>
        </p:nvSpPr>
        <p:spPr/>
        <p:txBody>
          <a:bodyPr/>
          <a:lstStyle/>
          <a:p>
            <a:endParaRPr lang="de-DE"/>
          </a:p>
        </p:txBody>
      </p:sp>
      <p:sp>
        <p:nvSpPr>
          <p:cNvPr id="7" name="Textplatzhalter 6">
            <a:extLst>
              <a:ext uri="{FF2B5EF4-FFF2-40B4-BE49-F238E27FC236}">
                <a16:creationId xmlns:a16="http://schemas.microsoft.com/office/drawing/2014/main" id="{C7249EAB-DE51-467B-9CB7-2BB67DF772DC}"/>
              </a:ext>
            </a:extLst>
          </p:cNvPr>
          <p:cNvSpPr>
            <a:spLocks noGrp="1"/>
          </p:cNvSpPr>
          <p:nvPr>
            <p:ph type="body" sz="half" idx="2"/>
          </p:nvPr>
        </p:nvSpPr>
        <p:spPr/>
        <p:txBody>
          <a:bodyPr/>
          <a:lstStyle/>
          <a:p>
            <a:endParaRPr lang="de-DE"/>
          </a:p>
        </p:txBody>
      </p:sp>
      <p:pic>
        <p:nvPicPr>
          <p:cNvPr id="9" name="Grafik 8">
            <a:extLst>
              <a:ext uri="{FF2B5EF4-FFF2-40B4-BE49-F238E27FC236}">
                <a16:creationId xmlns:a16="http://schemas.microsoft.com/office/drawing/2014/main" id="{AA6CFDDE-DD99-4486-8843-5C3B938D5B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220" y="1703464"/>
            <a:ext cx="4418173" cy="5154535"/>
          </a:xfrm>
          <a:prstGeom prst="rect">
            <a:avLst/>
          </a:prstGeom>
        </p:spPr>
      </p:pic>
      <p:pic>
        <p:nvPicPr>
          <p:cNvPr id="11" name="Grafik 10">
            <a:extLst>
              <a:ext uri="{FF2B5EF4-FFF2-40B4-BE49-F238E27FC236}">
                <a16:creationId xmlns:a16="http://schemas.microsoft.com/office/drawing/2014/main" id="{F8928EA8-D74C-4539-BFB5-03E0DE8A2D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1838" y="1703464"/>
            <a:ext cx="4418174" cy="5154536"/>
          </a:xfrm>
          <a:prstGeom prst="rect">
            <a:avLst/>
          </a:prstGeom>
        </p:spPr>
      </p:pic>
    </p:spTree>
    <p:extLst>
      <p:ext uri="{BB962C8B-B14F-4D97-AF65-F5344CB8AC3E}">
        <p14:creationId xmlns:p14="http://schemas.microsoft.com/office/powerpoint/2010/main" val="291661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71AF64C-FAA4-4CD4-A92D-90475011E309}"/>
              </a:ext>
            </a:extLst>
          </p:cNvPr>
          <p:cNvSpPr>
            <a:spLocks noGrp="1"/>
          </p:cNvSpPr>
          <p:nvPr>
            <p:ph type="sldNum" sz="quarter" idx="4"/>
          </p:nvPr>
        </p:nvSpPr>
        <p:spPr/>
        <p:txBody>
          <a:bodyPr/>
          <a:lstStyle/>
          <a:p>
            <a:fld id="{0DB11324-E0A8-4199-978D-02885A0D0942}" type="slidenum">
              <a:rPr lang="de-DE" smtClean="0"/>
              <a:t>50</a:t>
            </a:fld>
            <a:endParaRPr lang="de-DE"/>
          </a:p>
        </p:txBody>
      </p:sp>
      <p:sp>
        <p:nvSpPr>
          <p:cNvPr id="3" name="Titel 2">
            <a:extLst>
              <a:ext uri="{FF2B5EF4-FFF2-40B4-BE49-F238E27FC236}">
                <a16:creationId xmlns:a16="http://schemas.microsoft.com/office/drawing/2014/main" id="{2621746E-A897-476E-B44F-B8CEF6C2E7D2}"/>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6380A922-DEDA-497C-9779-16D946B934F2}"/>
              </a:ext>
            </a:extLst>
          </p:cNvPr>
          <p:cNvSpPr>
            <a:spLocks noGrp="1"/>
          </p:cNvSpPr>
          <p:nvPr>
            <p:ph type="body" sz="quarter" idx="10"/>
          </p:nvPr>
        </p:nvSpPr>
        <p:spPr/>
        <p:txBody>
          <a:bodyPr/>
          <a:lstStyle/>
          <a:p>
            <a:r>
              <a:rPr lang="de-DE" dirty="0"/>
              <a:t>Erweiterte Produkthaftpflicht</a:t>
            </a:r>
          </a:p>
        </p:txBody>
      </p:sp>
      <p:sp>
        <p:nvSpPr>
          <p:cNvPr id="5" name="Textplatzhalter 4">
            <a:extLst>
              <a:ext uri="{FF2B5EF4-FFF2-40B4-BE49-F238E27FC236}">
                <a16:creationId xmlns:a16="http://schemas.microsoft.com/office/drawing/2014/main" id="{4074D87D-4F15-4A85-81B8-2B7F4DDEDA56}"/>
              </a:ext>
            </a:extLst>
          </p:cNvPr>
          <p:cNvSpPr>
            <a:spLocks noGrp="1"/>
          </p:cNvSpPr>
          <p:nvPr>
            <p:ph type="body" sz="half" idx="12"/>
          </p:nvPr>
        </p:nvSpPr>
        <p:spPr/>
        <p:txBody>
          <a:bodyPr/>
          <a:lstStyle/>
          <a:p>
            <a:r>
              <a:rPr lang="de-DE" dirty="0"/>
              <a:t>Sollte unser Kunde wirklich an der Funktionsunfähigkeit der Wärmepumpe schuld sein, so gibt es dort keinen Versicherungsschutz, auch nicht über die erweiterte Produkthaftpflicht, da unser Kunde kein Hersteller ist und Sachen nicht in andere einbaut, verbindet, vermischt, etc.</a:t>
            </a:r>
          </a:p>
          <a:p>
            <a:endParaRPr lang="de-DE" dirty="0"/>
          </a:p>
          <a:p>
            <a:r>
              <a:rPr lang="de-DE" dirty="0"/>
              <a:t>Gemäß Teil C Ziffer 4.4 (1) der BBR der ERGO besteht die Möglichkeit, den Schaden über die erweiterte Produkt-Haftpflicht abzuwickeln. Dann müsste ein Herstellerfehler vorliegen. Ersetzt werden dann aber nicht die bislang geltend gemachten Ansprüche, sondern Deckungsschutz in Form der Abwehr und unser VN könnte in einem möglichen Verfahren dem Hersteller den Streit verkünden. </a:t>
            </a:r>
          </a:p>
        </p:txBody>
      </p:sp>
    </p:spTree>
    <p:extLst>
      <p:ext uri="{BB962C8B-B14F-4D97-AF65-F5344CB8AC3E}">
        <p14:creationId xmlns:p14="http://schemas.microsoft.com/office/powerpoint/2010/main" val="15163645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51</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Szenario 4</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dirty="0"/>
              <a:t>Unser VN hat ein fehlerfreies Produkt des Herstellers Buderus verbaut.</a:t>
            </a:r>
          </a:p>
          <a:p>
            <a:r>
              <a:rPr lang="de-DE" dirty="0"/>
              <a:t> </a:t>
            </a:r>
          </a:p>
          <a:p>
            <a:r>
              <a:rPr lang="de-DE" dirty="0"/>
              <a:t>Bei der Montage ist jedoch ein Fehler passiert. Unser VN hatte statt Frostschutzflüssigkeit nur normales Leitungswasser eingefüllt.</a:t>
            </a:r>
          </a:p>
          <a:p>
            <a:endParaRPr lang="de-DE" dirty="0"/>
          </a:p>
          <a:p>
            <a:r>
              <a:rPr lang="de-DE" dirty="0"/>
              <a:t>Der Schaden wird spät entdeckt und die Folgeschäden am Gebäude (Dämmung muss getrocknet werden, Boden muss neu verlegt werden) schlagen zusätzlich mit 15.000 EUR zu Buche.</a:t>
            </a:r>
          </a:p>
          <a:p>
            <a:endParaRPr lang="de-DE" dirty="0"/>
          </a:p>
          <a:p>
            <a:endParaRPr lang="de-DE" dirty="0"/>
          </a:p>
        </p:txBody>
      </p:sp>
    </p:spTree>
    <p:extLst>
      <p:ext uri="{BB962C8B-B14F-4D97-AF65-F5344CB8AC3E}">
        <p14:creationId xmlns:p14="http://schemas.microsoft.com/office/powerpoint/2010/main" val="2123016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52</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Szenario 4 - Folgeschaden</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endParaRPr lang="de-DE" dirty="0"/>
          </a:p>
          <a:p>
            <a:endParaRPr lang="de-DE" dirty="0"/>
          </a:p>
        </p:txBody>
      </p:sp>
    </p:spTree>
    <p:extLst>
      <p:ext uri="{BB962C8B-B14F-4D97-AF65-F5344CB8AC3E}">
        <p14:creationId xmlns:p14="http://schemas.microsoft.com/office/powerpoint/2010/main" val="63144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4A33752-37AB-497F-A385-C07DCB99C29C}"/>
              </a:ext>
            </a:extLst>
          </p:cNvPr>
          <p:cNvSpPr>
            <a:spLocks noGrp="1"/>
          </p:cNvSpPr>
          <p:nvPr>
            <p:ph type="sldNum" sz="quarter" idx="4"/>
          </p:nvPr>
        </p:nvSpPr>
        <p:spPr/>
        <p:txBody>
          <a:bodyPr/>
          <a:lstStyle/>
          <a:p>
            <a:fld id="{0DB11324-E0A8-4199-978D-02885A0D0942}" type="slidenum">
              <a:rPr lang="de-DE" smtClean="0"/>
              <a:t>53</a:t>
            </a:fld>
            <a:endParaRPr lang="de-DE"/>
          </a:p>
        </p:txBody>
      </p:sp>
      <p:sp>
        <p:nvSpPr>
          <p:cNvPr id="3" name="Titel 2">
            <a:extLst>
              <a:ext uri="{FF2B5EF4-FFF2-40B4-BE49-F238E27FC236}">
                <a16:creationId xmlns:a16="http://schemas.microsoft.com/office/drawing/2014/main" id="{183E4B14-4D91-4736-8FE0-5D03686FAAB8}"/>
              </a:ext>
            </a:extLst>
          </p:cNvPr>
          <p:cNvSpPr>
            <a:spLocks noGrp="1"/>
          </p:cNvSpPr>
          <p:nvPr>
            <p:ph type="title"/>
          </p:nvPr>
        </p:nvSpPr>
        <p:spPr/>
        <p:txBody>
          <a:bodyPr/>
          <a:lstStyle/>
          <a:p>
            <a:r>
              <a:rPr lang="de-DE" dirty="0"/>
              <a:t>BHV – Heizung/Sanitär- Einbau Wärmepumpenanlage</a:t>
            </a:r>
          </a:p>
        </p:txBody>
      </p:sp>
      <p:sp>
        <p:nvSpPr>
          <p:cNvPr id="4" name="Textplatzhalter 3">
            <a:extLst>
              <a:ext uri="{FF2B5EF4-FFF2-40B4-BE49-F238E27FC236}">
                <a16:creationId xmlns:a16="http://schemas.microsoft.com/office/drawing/2014/main" id="{BFC87F16-610B-4893-AD57-508F7DACA6D8}"/>
              </a:ext>
            </a:extLst>
          </p:cNvPr>
          <p:cNvSpPr>
            <a:spLocks noGrp="1"/>
          </p:cNvSpPr>
          <p:nvPr>
            <p:ph type="body" sz="quarter" idx="10"/>
          </p:nvPr>
        </p:nvSpPr>
        <p:spPr/>
        <p:txBody>
          <a:bodyPr/>
          <a:lstStyle/>
          <a:p>
            <a:r>
              <a:rPr lang="de-DE" dirty="0"/>
              <a:t>Szenario 5</a:t>
            </a:r>
          </a:p>
        </p:txBody>
      </p:sp>
      <p:sp>
        <p:nvSpPr>
          <p:cNvPr id="5" name="Textplatzhalter 4">
            <a:extLst>
              <a:ext uri="{FF2B5EF4-FFF2-40B4-BE49-F238E27FC236}">
                <a16:creationId xmlns:a16="http://schemas.microsoft.com/office/drawing/2014/main" id="{0088D0ED-16A4-446C-9B1C-B31E450B803C}"/>
              </a:ext>
            </a:extLst>
          </p:cNvPr>
          <p:cNvSpPr>
            <a:spLocks noGrp="1"/>
          </p:cNvSpPr>
          <p:nvPr>
            <p:ph type="body" sz="half" idx="12"/>
          </p:nvPr>
        </p:nvSpPr>
        <p:spPr/>
        <p:txBody>
          <a:bodyPr/>
          <a:lstStyle/>
          <a:p>
            <a:r>
              <a:rPr lang="de-DE" dirty="0"/>
              <a:t>Unser VN hat ein fehlerfreies Produkt des Herstellers Buderus verbaut. </a:t>
            </a:r>
          </a:p>
          <a:p>
            <a:endParaRPr lang="de-DE" dirty="0"/>
          </a:p>
          <a:p>
            <a:r>
              <a:rPr lang="de-DE" dirty="0"/>
              <a:t>Bei der Montage ist jedoch ein Fehler passiert. Unser VN hatte statt Frostschutzflüssigkeit nur normales Leitungswasser eingefüllt.</a:t>
            </a:r>
          </a:p>
          <a:p>
            <a:endParaRPr lang="de-DE" dirty="0"/>
          </a:p>
          <a:p>
            <a:r>
              <a:rPr lang="de-DE" dirty="0"/>
              <a:t>Die Wärmepumpe ist aus optischen Gründen hinter einer Wand eingebaut worden, die erst zurückgebaut und anschließend wieder montiert werden muss. Die Kosten betragen 4.000 EUR.</a:t>
            </a:r>
          </a:p>
          <a:p>
            <a:endParaRPr lang="de-DE" dirty="0"/>
          </a:p>
          <a:p>
            <a:endParaRPr lang="de-DE" dirty="0"/>
          </a:p>
          <a:p>
            <a:r>
              <a:rPr lang="de-DE" dirty="0"/>
              <a:t>Besteht Ersatzpflicht für diese 4.000 EUR?</a:t>
            </a:r>
          </a:p>
          <a:p>
            <a:endParaRPr lang="de-DE" dirty="0"/>
          </a:p>
          <a:p>
            <a:endParaRPr lang="de-DE" dirty="0"/>
          </a:p>
        </p:txBody>
      </p:sp>
    </p:spTree>
    <p:extLst>
      <p:ext uri="{BB962C8B-B14F-4D97-AF65-F5344CB8AC3E}">
        <p14:creationId xmlns:p14="http://schemas.microsoft.com/office/powerpoint/2010/main" val="1407906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CE315D7-76B3-419C-92B3-D2E0D3FE27B3}"/>
              </a:ext>
            </a:extLst>
          </p:cNvPr>
          <p:cNvSpPr>
            <a:spLocks noGrp="1"/>
          </p:cNvSpPr>
          <p:nvPr>
            <p:ph type="sldNum" sz="quarter" idx="4"/>
          </p:nvPr>
        </p:nvSpPr>
        <p:spPr/>
        <p:txBody>
          <a:bodyPr/>
          <a:lstStyle/>
          <a:p>
            <a:fld id="{0DB11324-E0A8-4199-978D-02885A0D0942}" type="slidenum">
              <a:rPr lang="de-DE" smtClean="0"/>
              <a:t>54</a:t>
            </a:fld>
            <a:endParaRPr lang="de-DE"/>
          </a:p>
        </p:txBody>
      </p:sp>
      <p:sp>
        <p:nvSpPr>
          <p:cNvPr id="3" name="Titel 2">
            <a:extLst>
              <a:ext uri="{FF2B5EF4-FFF2-40B4-BE49-F238E27FC236}">
                <a16:creationId xmlns:a16="http://schemas.microsoft.com/office/drawing/2014/main" id="{B095298E-5C87-45E0-8C90-FF8B9B4E11B1}"/>
              </a:ext>
            </a:extLst>
          </p:cNvPr>
          <p:cNvSpPr>
            <a:spLocks noGrp="1"/>
          </p:cNvSpPr>
          <p:nvPr>
            <p:ph type="title"/>
          </p:nvPr>
        </p:nvSpPr>
        <p:spPr/>
        <p:txBody>
          <a:bodyPr/>
          <a:lstStyle/>
          <a:p>
            <a:r>
              <a:rPr lang="de-DE" dirty="0"/>
              <a:t>BHV - Wärmepumpe</a:t>
            </a:r>
          </a:p>
        </p:txBody>
      </p:sp>
      <p:sp>
        <p:nvSpPr>
          <p:cNvPr id="4" name="Textplatzhalter 3">
            <a:extLst>
              <a:ext uri="{FF2B5EF4-FFF2-40B4-BE49-F238E27FC236}">
                <a16:creationId xmlns:a16="http://schemas.microsoft.com/office/drawing/2014/main" id="{5E25B67D-27BF-49CC-90D2-4F10729FFAAC}"/>
              </a:ext>
            </a:extLst>
          </p:cNvPr>
          <p:cNvSpPr>
            <a:spLocks noGrp="1"/>
          </p:cNvSpPr>
          <p:nvPr>
            <p:ph type="body" sz="quarter" idx="10"/>
          </p:nvPr>
        </p:nvSpPr>
        <p:spPr/>
        <p:txBody>
          <a:bodyPr/>
          <a:lstStyle/>
          <a:p>
            <a:r>
              <a:rPr lang="de-DE" dirty="0"/>
              <a:t>Szenario 5 - Mängelbeseitigungsnebenkosten</a:t>
            </a:r>
          </a:p>
        </p:txBody>
      </p:sp>
      <p:sp>
        <p:nvSpPr>
          <p:cNvPr id="5" name="Textplatzhalter 4">
            <a:extLst>
              <a:ext uri="{FF2B5EF4-FFF2-40B4-BE49-F238E27FC236}">
                <a16:creationId xmlns:a16="http://schemas.microsoft.com/office/drawing/2014/main" id="{D2210482-238C-4023-B5EE-9DD45EE0BADE}"/>
              </a:ext>
            </a:extLst>
          </p:cNvPr>
          <p:cNvSpPr>
            <a:spLocks noGrp="1"/>
          </p:cNvSpPr>
          <p:nvPr>
            <p:ph type="body" sz="half" idx="12"/>
          </p:nvPr>
        </p:nvSpPr>
        <p:spPr/>
        <p:txBody>
          <a:bodyPr/>
          <a:lstStyle/>
          <a:p>
            <a:r>
              <a:rPr lang="de-DE" dirty="0"/>
              <a:t>Die Mängelbeseitigungsnebenkosten greifen hier, da der Schaden außerhalb der vertraglich geschuldeten Leistung an anderen Rechtsgütern eintritt. </a:t>
            </a:r>
          </a:p>
          <a:p>
            <a:endParaRPr lang="de-DE" dirty="0"/>
          </a:p>
        </p:txBody>
      </p:sp>
    </p:spTree>
    <p:extLst>
      <p:ext uri="{BB962C8B-B14F-4D97-AF65-F5344CB8AC3E}">
        <p14:creationId xmlns:p14="http://schemas.microsoft.com/office/powerpoint/2010/main" val="26472936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7030D3F-AF79-4E4C-BBBA-9563CBFB2245}"/>
              </a:ext>
            </a:extLst>
          </p:cNvPr>
          <p:cNvSpPr>
            <a:spLocks noGrp="1"/>
          </p:cNvSpPr>
          <p:nvPr>
            <p:ph type="sldNum" sz="quarter" idx="4"/>
          </p:nvPr>
        </p:nvSpPr>
        <p:spPr/>
        <p:txBody>
          <a:bodyPr/>
          <a:lstStyle/>
          <a:p>
            <a:fld id="{0DB11324-E0A8-4199-978D-02885A0D0942}" type="slidenum">
              <a:rPr lang="de-DE" smtClean="0"/>
              <a:t>55</a:t>
            </a:fld>
            <a:endParaRPr lang="de-DE"/>
          </a:p>
        </p:txBody>
      </p:sp>
      <p:sp>
        <p:nvSpPr>
          <p:cNvPr id="3" name="Textplatzhalter 2">
            <a:extLst>
              <a:ext uri="{FF2B5EF4-FFF2-40B4-BE49-F238E27FC236}">
                <a16:creationId xmlns:a16="http://schemas.microsoft.com/office/drawing/2014/main" id="{062E46D9-A4B7-482F-9AE4-FD505D776B1B}"/>
              </a:ext>
            </a:extLst>
          </p:cNvPr>
          <p:cNvSpPr>
            <a:spLocks noGrp="1"/>
          </p:cNvSpPr>
          <p:nvPr>
            <p:ph type="body" sz="quarter" idx="10"/>
          </p:nvPr>
        </p:nvSpPr>
        <p:spPr/>
        <p:txBody>
          <a:bodyPr/>
          <a:lstStyle/>
          <a:p>
            <a:endParaRPr lang="de-DE"/>
          </a:p>
        </p:txBody>
      </p:sp>
      <p:sp>
        <p:nvSpPr>
          <p:cNvPr id="4" name="Textplatzhalter 3">
            <a:extLst>
              <a:ext uri="{FF2B5EF4-FFF2-40B4-BE49-F238E27FC236}">
                <a16:creationId xmlns:a16="http://schemas.microsoft.com/office/drawing/2014/main" id="{3886528B-FBB0-40C7-96CB-16AEEEA60FB7}"/>
              </a:ext>
            </a:extLst>
          </p:cNvPr>
          <p:cNvSpPr>
            <a:spLocks noGrp="1"/>
          </p:cNvSpPr>
          <p:nvPr>
            <p:ph type="body" sz="half" idx="2"/>
          </p:nvPr>
        </p:nvSpPr>
        <p:spPr/>
        <p:txBody>
          <a:bodyPr/>
          <a:lstStyle/>
          <a:p>
            <a:endParaRPr lang="de-DE"/>
          </a:p>
        </p:txBody>
      </p:sp>
      <p:sp>
        <p:nvSpPr>
          <p:cNvPr id="5" name="Titel 4">
            <a:extLst>
              <a:ext uri="{FF2B5EF4-FFF2-40B4-BE49-F238E27FC236}">
                <a16:creationId xmlns:a16="http://schemas.microsoft.com/office/drawing/2014/main" id="{7084723B-ABC6-4012-BD7E-E75BC86750E3}"/>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98101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DB5410-608E-43F7-BD5D-22C64A579262}"/>
              </a:ext>
            </a:extLst>
          </p:cNvPr>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a:extLst>
              <a:ext uri="{FF2B5EF4-FFF2-40B4-BE49-F238E27FC236}">
                <a16:creationId xmlns:a16="http://schemas.microsoft.com/office/drawing/2014/main" id="{1B33CE0E-E668-481C-A1B4-08EBC9BEEDB4}"/>
              </a:ext>
            </a:extLst>
          </p:cNvPr>
          <p:cNvSpPr>
            <a:spLocks noGrp="1"/>
          </p:cNvSpPr>
          <p:nvPr>
            <p:ph type="body" sz="quarter" idx="10"/>
          </p:nvPr>
        </p:nvSpPr>
        <p:spPr/>
        <p:txBody>
          <a:bodyPr/>
          <a:lstStyle/>
          <a:p>
            <a:r>
              <a:rPr lang="de-DE" dirty="0"/>
              <a:t>Schaden - das Problem mit der Beweislast</a:t>
            </a:r>
          </a:p>
        </p:txBody>
      </p:sp>
      <p:sp>
        <p:nvSpPr>
          <p:cNvPr id="4" name="Textplatzhalter 3">
            <a:extLst>
              <a:ext uri="{FF2B5EF4-FFF2-40B4-BE49-F238E27FC236}">
                <a16:creationId xmlns:a16="http://schemas.microsoft.com/office/drawing/2014/main" id="{2F7886EC-AB4D-413A-813A-09FC3334F066}"/>
              </a:ext>
            </a:extLst>
          </p:cNvPr>
          <p:cNvSpPr>
            <a:spLocks noGrp="1"/>
          </p:cNvSpPr>
          <p:nvPr>
            <p:ph type="body" sz="half" idx="2"/>
          </p:nvPr>
        </p:nvSpPr>
        <p:spPr/>
        <p:txBody>
          <a:bodyPr/>
          <a:lstStyle/>
          <a:p>
            <a:r>
              <a:rPr lang="de-DE" dirty="0"/>
              <a:t>Schadenszenario</a:t>
            </a:r>
          </a:p>
          <a:p>
            <a:r>
              <a:rPr lang="de-DE" dirty="0"/>
              <a:t>Ein Steuerberatungsbüro stellt fest, dass mehrere Dateien mit sensiblen Mandantendaten auf einem Server fehlen. Es besteht der Verdacht, dass die Daten durch einen Cyberangriff gelöscht oder gestohlen wurden. Das Büro meldet den Vorfall der Cyberversicherung.</a:t>
            </a:r>
          </a:p>
          <a:p>
            <a:endParaRPr lang="de-DE" dirty="0"/>
          </a:p>
          <a:p>
            <a:r>
              <a:rPr lang="de-DE" dirty="0"/>
              <a:t>Standpunkt Versicherer:</a:t>
            </a:r>
          </a:p>
          <a:p>
            <a:r>
              <a:rPr lang="de-DE" dirty="0"/>
              <a:t>Der Versicherer argumentiert, dass die Daten möglicherweise durch einen internen Fehler oder eine versehentliche Löschung durch einen Mitarbeiter verloren gegangen sind und daher kein Versicherungsfall vorliegt. Der Versicherungsnehmer ist jedoch der Meinung, dass ein externer Angriff die Ursache ist.</a:t>
            </a:r>
          </a:p>
          <a:p>
            <a:endParaRPr lang="de-DE" dirty="0"/>
          </a:p>
          <a:p>
            <a:r>
              <a:rPr lang="de-DE" dirty="0">
                <a:solidFill>
                  <a:srgbClr val="FF0000"/>
                </a:solidFill>
              </a:rPr>
              <a:t>Wie würden Sie regulieren?</a:t>
            </a:r>
          </a:p>
          <a:p>
            <a:endParaRPr lang="de-DE" dirty="0"/>
          </a:p>
          <a:p>
            <a:endParaRPr lang="de-DE" dirty="0"/>
          </a:p>
        </p:txBody>
      </p:sp>
      <p:sp>
        <p:nvSpPr>
          <p:cNvPr id="5" name="Titel 4">
            <a:extLst>
              <a:ext uri="{FF2B5EF4-FFF2-40B4-BE49-F238E27FC236}">
                <a16:creationId xmlns:a16="http://schemas.microsoft.com/office/drawing/2014/main" id="{150250E5-1C44-4A10-9211-79A03B849F4C}"/>
              </a:ext>
            </a:extLst>
          </p:cNvPr>
          <p:cNvSpPr>
            <a:spLocks noGrp="1"/>
          </p:cNvSpPr>
          <p:nvPr>
            <p:ph type="title"/>
          </p:nvPr>
        </p:nvSpPr>
        <p:spPr/>
        <p:txBody>
          <a:bodyPr/>
          <a:lstStyle/>
          <a:p>
            <a:r>
              <a:rPr lang="de-DE" dirty="0" err="1"/>
              <a:t>Cyber</a:t>
            </a:r>
            <a:r>
              <a:rPr lang="de-DE" dirty="0"/>
              <a:t> – </a:t>
            </a:r>
            <a:r>
              <a:rPr lang="de-DE" dirty="0" err="1"/>
              <a:t>beweislast</a:t>
            </a:r>
            <a:r>
              <a:rPr lang="de-DE" dirty="0"/>
              <a:t> kann lästig werden </a:t>
            </a:r>
            <a:br>
              <a:rPr lang="de-DE" dirty="0"/>
            </a:br>
            <a:endParaRPr lang="de-DE" dirty="0"/>
          </a:p>
        </p:txBody>
      </p:sp>
    </p:spTree>
    <p:extLst>
      <p:ext uri="{BB962C8B-B14F-4D97-AF65-F5344CB8AC3E}">
        <p14:creationId xmlns:p14="http://schemas.microsoft.com/office/powerpoint/2010/main" val="161795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24995BF-8785-41B8-894A-9B5AC3B0F56E}"/>
              </a:ext>
            </a:extLst>
          </p:cNvPr>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a:extLst>
              <a:ext uri="{FF2B5EF4-FFF2-40B4-BE49-F238E27FC236}">
                <a16:creationId xmlns:a16="http://schemas.microsoft.com/office/drawing/2014/main" id="{E24DA22A-A6F4-48D7-BA0A-7719AD21B4BB}"/>
              </a:ext>
            </a:extLst>
          </p:cNvPr>
          <p:cNvSpPr>
            <a:spLocks noGrp="1"/>
          </p:cNvSpPr>
          <p:nvPr>
            <p:ph type="body" sz="half" idx="2"/>
          </p:nvPr>
        </p:nvSpPr>
        <p:spPr/>
        <p:txBody>
          <a:bodyPr/>
          <a:lstStyle/>
          <a:p>
            <a:r>
              <a:rPr lang="de-DE" dirty="0"/>
              <a:t>Bedingung: MRH </a:t>
            </a:r>
            <a:r>
              <a:rPr lang="de-DE" dirty="0" err="1"/>
              <a:t>Trowe</a:t>
            </a:r>
            <a:r>
              <a:rPr lang="de-DE" dirty="0"/>
              <a:t> Pro </a:t>
            </a:r>
            <a:r>
              <a:rPr lang="de-DE" dirty="0" err="1"/>
              <a:t>client</a:t>
            </a:r>
            <a:r>
              <a:rPr lang="de-DE" dirty="0"/>
              <a:t> </a:t>
            </a:r>
            <a:r>
              <a:rPr lang="de-DE" dirty="0" err="1"/>
              <a:t>Sideletter</a:t>
            </a:r>
            <a:r>
              <a:rPr lang="de-DE" dirty="0"/>
              <a:t> </a:t>
            </a:r>
          </a:p>
          <a:p>
            <a:endParaRPr lang="de-DE" dirty="0"/>
          </a:p>
          <a:p>
            <a:r>
              <a:rPr lang="de-DE" sz="1800" b="1" i="0" u="none" strike="noStrike" baseline="0" dirty="0">
                <a:solidFill>
                  <a:srgbClr val="C49C48"/>
                </a:solidFill>
                <a:latin typeface="Roboto" panose="020B0604020202020204" pitchFamily="2" charset="0"/>
              </a:rPr>
              <a:t>12. Beweislastumkehr </a:t>
            </a:r>
          </a:p>
          <a:p>
            <a:r>
              <a:rPr lang="de-DE" sz="1800" b="0" i="0" u="none" strike="noStrike" baseline="0" dirty="0">
                <a:latin typeface="Roboto" panose="020B0604020202020204" pitchFamily="2" charset="0"/>
              </a:rPr>
              <a:t>Kann das Vorliegen eines Versicherungsfall gemäß der Bausteine A.1. bis A.6 nicht eindeutig festgestellt werden, trägt der Versicherer die Beweislast dafür, dass es sich nicht um Versicherungsfall handelt </a:t>
            </a:r>
          </a:p>
          <a:p>
            <a:endParaRPr lang="de-DE" sz="1800" dirty="0">
              <a:latin typeface="Roboto" panose="020B0604020202020204" pitchFamily="2" charset="0"/>
            </a:endParaRPr>
          </a:p>
          <a:p>
            <a:pPr lvl="1"/>
            <a:r>
              <a:rPr lang="de-DE" sz="1800" b="0" i="0" u="none" strike="noStrike" baseline="0" dirty="0">
                <a:solidFill>
                  <a:srgbClr val="1D2D4B"/>
                </a:solidFill>
                <a:latin typeface="Arial" panose="020B0604020202020204" pitchFamily="34" charset="0"/>
                <a:cs typeface="Arial" panose="020B0604020202020204" pitchFamily="34" charset="0"/>
              </a:rPr>
              <a:t>A.1 „</a:t>
            </a:r>
            <a:r>
              <a:rPr lang="de-DE" sz="1800" b="0" i="0" u="none" strike="noStrike" baseline="0" dirty="0" err="1">
                <a:solidFill>
                  <a:srgbClr val="1D2D4B"/>
                </a:solidFill>
                <a:latin typeface="Arial" panose="020B0604020202020204" pitchFamily="34" charset="0"/>
                <a:cs typeface="Arial" panose="020B0604020202020204" pitchFamily="34" charset="0"/>
              </a:rPr>
              <a:t>Cyber-</a:t>
            </a:r>
            <a:r>
              <a:rPr lang="de-DE" sz="1800" b="0" i="0" u="none" strike="noStrike" baseline="0" dirty="0">
                <a:solidFill>
                  <a:srgbClr val="1D2D4B"/>
                </a:solidFill>
                <a:latin typeface="Arial" panose="020B0604020202020204" pitchFamily="34" charset="0"/>
                <a:cs typeface="Arial" panose="020B0604020202020204" pitchFamily="34" charset="0"/>
              </a:rPr>
              <a:t> und Daten-Eigenschaden“</a:t>
            </a:r>
          </a:p>
          <a:p>
            <a:pPr lvl="1"/>
            <a:r>
              <a:rPr lang="de-DE" sz="1800" b="0" i="0" u="none" strike="noStrike" baseline="0" dirty="0">
                <a:solidFill>
                  <a:srgbClr val="1D2D4B"/>
                </a:solidFill>
                <a:latin typeface="Arial" panose="020B0604020202020204" pitchFamily="34" charset="0"/>
                <a:cs typeface="Arial" panose="020B0604020202020204" pitchFamily="34" charset="0"/>
              </a:rPr>
              <a:t>A.2 „Cyber-Betriebsunterbrechung“</a:t>
            </a:r>
          </a:p>
          <a:p>
            <a:pPr lvl="1"/>
            <a:r>
              <a:rPr lang="de-DE" sz="1800" b="0" i="0" u="none" strike="noStrike" baseline="0" dirty="0">
                <a:solidFill>
                  <a:srgbClr val="1D2D4B"/>
                </a:solidFill>
                <a:latin typeface="Arial" panose="020B0604020202020204" pitchFamily="34" charset="0"/>
                <a:cs typeface="Arial" panose="020B0604020202020204" pitchFamily="34" charset="0"/>
              </a:rPr>
              <a:t>A.3 „Cyber-Erpressung“</a:t>
            </a:r>
          </a:p>
          <a:p>
            <a:pPr lvl="1"/>
            <a:r>
              <a:rPr lang="de-DE" sz="1800" b="0" i="0" u="none" strike="noStrike" baseline="0" dirty="0">
                <a:solidFill>
                  <a:srgbClr val="1D2D4B"/>
                </a:solidFill>
                <a:latin typeface="Arial" panose="020B0604020202020204" pitchFamily="34" charset="0"/>
                <a:cs typeface="Arial" panose="020B0604020202020204" pitchFamily="34" charset="0"/>
              </a:rPr>
              <a:t>A.4 „Cyber-Zahlungsmittel“</a:t>
            </a:r>
          </a:p>
          <a:p>
            <a:pPr lvl="1"/>
            <a:r>
              <a:rPr lang="de-DE" sz="1800" b="0" i="0" u="none" strike="noStrike" baseline="0" dirty="0">
                <a:solidFill>
                  <a:srgbClr val="1D2D4B"/>
                </a:solidFill>
                <a:latin typeface="Arial" panose="020B0604020202020204" pitchFamily="34" charset="0"/>
                <a:cs typeface="Arial" panose="020B0604020202020204" pitchFamily="34" charset="0"/>
              </a:rPr>
              <a:t>A.5 „Cyber-Vertrauensschaden“</a:t>
            </a:r>
          </a:p>
          <a:p>
            <a:pPr lvl="1"/>
            <a:r>
              <a:rPr lang="de-DE" sz="1800" b="0" i="0" u="none" strike="noStrike" baseline="0" dirty="0">
                <a:solidFill>
                  <a:srgbClr val="1D2D4B"/>
                </a:solidFill>
                <a:latin typeface="Arial" panose="020B0604020202020204" pitchFamily="34" charset="0"/>
                <a:cs typeface="Arial" panose="020B0604020202020204" pitchFamily="34" charset="0"/>
              </a:rPr>
              <a:t>A.6 „Cyber-Haftpflicht“</a:t>
            </a:r>
            <a:endParaRPr lang="de-DE" sz="1800" dirty="0">
              <a:solidFill>
                <a:srgbClr val="1D2D4B"/>
              </a:solidFill>
              <a:latin typeface="Arial" panose="020B0604020202020204" pitchFamily="34" charset="0"/>
              <a:cs typeface="Arial" panose="020B0604020202020204" pitchFamily="34" charset="0"/>
            </a:endParaRPr>
          </a:p>
          <a:p>
            <a:endParaRPr lang="de-DE" dirty="0"/>
          </a:p>
        </p:txBody>
      </p:sp>
      <p:sp>
        <p:nvSpPr>
          <p:cNvPr id="4" name="Titel 3">
            <a:extLst>
              <a:ext uri="{FF2B5EF4-FFF2-40B4-BE49-F238E27FC236}">
                <a16:creationId xmlns:a16="http://schemas.microsoft.com/office/drawing/2014/main" id="{08730957-F10B-445C-A105-EB0CEA6BF570}"/>
              </a:ext>
            </a:extLst>
          </p:cNvPr>
          <p:cNvSpPr>
            <a:spLocks noGrp="1"/>
          </p:cNvSpPr>
          <p:nvPr>
            <p:ph type="title"/>
          </p:nvPr>
        </p:nvSpPr>
        <p:spPr/>
        <p:txBody>
          <a:bodyPr/>
          <a:lstStyle/>
          <a:p>
            <a:r>
              <a:rPr lang="de-DE" dirty="0" err="1"/>
              <a:t>Cyber</a:t>
            </a:r>
            <a:r>
              <a:rPr lang="de-DE" dirty="0"/>
              <a:t> - </a:t>
            </a:r>
            <a:r>
              <a:rPr lang="de-DE" dirty="0" err="1"/>
              <a:t>beweislastumkehr</a:t>
            </a:r>
            <a:endParaRPr lang="de-DE" dirty="0"/>
          </a:p>
        </p:txBody>
      </p:sp>
      <p:pic>
        <p:nvPicPr>
          <p:cNvPr id="6" name="Grafik 5">
            <a:extLst>
              <a:ext uri="{FF2B5EF4-FFF2-40B4-BE49-F238E27FC236}">
                <a16:creationId xmlns:a16="http://schemas.microsoft.com/office/drawing/2014/main" id="{33FDC60F-04AF-4F13-B267-4272DB8BC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5075" y="1681427"/>
            <a:ext cx="2857500" cy="476250"/>
          </a:xfrm>
          <a:prstGeom prst="rect">
            <a:avLst/>
          </a:prstGeom>
        </p:spPr>
      </p:pic>
    </p:spTree>
    <p:extLst>
      <p:ext uri="{BB962C8B-B14F-4D97-AF65-F5344CB8AC3E}">
        <p14:creationId xmlns:p14="http://schemas.microsoft.com/office/powerpoint/2010/main" val="381027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A69839E-97A3-4272-9C9D-E3537F8B1B7D}"/>
              </a:ext>
            </a:extLst>
          </p:cNvPr>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a:extLst>
              <a:ext uri="{FF2B5EF4-FFF2-40B4-BE49-F238E27FC236}">
                <a16:creationId xmlns:a16="http://schemas.microsoft.com/office/drawing/2014/main" id="{AADB309A-115E-4AE0-8F60-855DC669BDCE}"/>
              </a:ext>
            </a:extLst>
          </p:cNvPr>
          <p:cNvSpPr>
            <a:spLocks noGrp="1"/>
          </p:cNvSpPr>
          <p:nvPr>
            <p:ph type="body" sz="half" idx="2"/>
          </p:nvPr>
        </p:nvSpPr>
        <p:spPr/>
        <p:txBody>
          <a:bodyPr/>
          <a:lstStyle/>
          <a:p>
            <a:r>
              <a:rPr lang="de-DE" dirty="0">
                <a:latin typeface="+mj-lt"/>
              </a:rPr>
              <a:t>Bedingung: </a:t>
            </a:r>
          </a:p>
          <a:p>
            <a:endParaRPr lang="de-DE" dirty="0">
              <a:latin typeface="+mj-lt"/>
            </a:endParaRPr>
          </a:p>
          <a:p>
            <a:pPr algn="l"/>
            <a:r>
              <a:rPr lang="de-DE" sz="1800" b="1" i="0" u="none" strike="noStrike" baseline="0" dirty="0">
                <a:latin typeface="+mj-lt"/>
              </a:rPr>
              <a:t>Teil B</a:t>
            </a:r>
            <a:r>
              <a:rPr lang="de-DE" sz="1800" b="1" i="0" u="none" strike="noStrike" dirty="0">
                <a:latin typeface="+mj-lt"/>
              </a:rPr>
              <a:t> </a:t>
            </a:r>
            <a:r>
              <a:rPr lang="de-DE" sz="1800" b="1" dirty="0">
                <a:latin typeface="+mj-lt"/>
              </a:rPr>
              <a:t>1   </a:t>
            </a:r>
            <a:r>
              <a:rPr lang="de-DE" sz="1800" b="1" i="0" u="none" strike="noStrike" baseline="0" dirty="0">
                <a:latin typeface="+mj-lt"/>
              </a:rPr>
              <a:t>Eigenschäden</a:t>
            </a:r>
          </a:p>
          <a:p>
            <a:pPr algn="l"/>
            <a:r>
              <a:rPr lang="de-DE" sz="1800" b="1" i="0" u="none" strike="noStrike" baseline="0" dirty="0">
                <a:latin typeface="+mj-lt"/>
              </a:rPr>
              <a:t>1.1 Versicherungsfall/versicherter Zeitraum</a:t>
            </a:r>
          </a:p>
          <a:p>
            <a:pPr algn="l"/>
            <a:r>
              <a:rPr lang="de-DE" sz="1800" b="0" i="0" u="none" strike="noStrike" baseline="0" dirty="0">
                <a:latin typeface="+mj-lt"/>
              </a:rPr>
              <a:t>Versicherungsfall ist die erstmalige Feststellung einer Informationssicherheitsverletzung nach Teil A</a:t>
            </a:r>
          </a:p>
          <a:p>
            <a:pPr algn="l"/>
            <a:r>
              <a:rPr lang="de-DE" sz="1800" b="0" i="0" u="none" strike="noStrike" baseline="0" dirty="0">
                <a:latin typeface="+mj-lt"/>
              </a:rPr>
              <a:t>Ziff. 2, einem Bedien- oder Programmierfehler nach Teil A Ziff. 3 oder einer Cyber-Erpressung nach</a:t>
            </a:r>
          </a:p>
          <a:p>
            <a:pPr algn="l"/>
            <a:r>
              <a:rPr lang="de-DE" sz="1800" b="0" i="0" u="none" strike="noStrike" baseline="0" dirty="0">
                <a:latin typeface="+mj-lt"/>
              </a:rPr>
              <a:t>Teil A Ziff. 4 während der Laufzeit dieses Vertrags.</a:t>
            </a:r>
          </a:p>
          <a:p>
            <a:pPr algn="l"/>
            <a:endParaRPr lang="de-DE" sz="1800" b="0" i="0" u="none" strike="noStrike" baseline="0" dirty="0">
              <a:latin typeface="+mj-lt"/>
            </a:endParaRPr>
          </a:p>
          <a:p>
            <a:pPr algn="l"/>
            <a:r>
              <a:rPr lang="de-DE" sz="1800" b="0" i="0" u="none" strike="noStrike" baseline="0" dirty="0">
                <a:solidFill>
                  <a:srgbClr val="002060"/>
                </a:solidFill>
                <a:latin typeface="+mj-lt"/>
              </a:rPr>
              <a:t>Ist ein Beweis, dass ein eingetretener Schaden durch eine Informationssicherheitsverletzung</a:t>
            </a:r>
          </a:p>
          <a:p>
            <a:pPr algn="l"/>
            <a:r>
              <a:rPr lang="de-DE" sz="1800" b="0" i="0" u="none" strike="noStrike" baseline="0" dirty="0">
                <a:solidFill>
                  <a:srgbClr val="002060"/>
                </a:solidFill>
                <a:latin typeface="+mj-lt"/>
              </a:rPr>
              <a:t>verursacht wurde, nicht zu erbringen, </a:t>
            </a:r>
            <a:r>
              <a:rPr lang="de-DE" sz="1800" b="0" i="0" u="sng" strike="noStrike" baseline="0" dirty="0">
                <a:solidFill>
                  <a:srgbClr val="002060"/>
                </a:solidFill>
                <a:latin typeface="+mj-lt"/>
              </a:rPr>
              <a:t>so genügt die überwiegende Wahrscheinlichkeit</a:t>
            </a:r>
            <a:r>
              <a:rPr lang="de-DE" sz="1800" b="0" i="0" u="none" strike="noStrike" baseline="0" dirty="0">
                <a:solidFill>
                  <a:srgbClr val="002060"/>
                </a:solidFill>
                <a:latin typeface="+mj-lt"/>
              </a:rPr>
              <a:t>, dass der</a:t>
            </a:r>
          </a:p>
          <a:p>
            <a:pPr algn="l"/>
            <a:r>
              <a:rPr lang="de-DE" sz="1800" b="0" i="0" u="none" strike="noStrike" baseline="0" dirty="0">
                <a:solidFill>
                  <a:srgbClr val="002060"/>
                </a:solidFill>
                <a:latin typeface="+mj-lt"/>
              </a:rPr>
              <a:t>Schaden auf eine Informationssicherheitsverletzung zurückzuführen ist.</a:t>
            </a:r>
            <a:endParaRPr lang="de-DE" dirty="0">
              <a:solidFill>
                <a:srgbClr val="002060"/>
              </a:solidFill>
              <a:latin typeface="+mj-lt"/>
            </a:endParaRPr>
          </a:p>
        </p:txBody>
      </p:sp>
      <p:sp>
        <p:nvSpPr>
          <p:cNvPr id="4" name="Titel 3">
            <a:extLst>
              <a:ext uri="{FF2B5EF4-FFF2-40B4-BE49-F238E27FC236}">
                <a16:creationId xmlns:a16="http://schemas.microsoft.com/office/drawing/2014/main" id="{056D1003-0C07-47DB-9A1B-A1ED8ADB3C93}"/>
              </a:ext>
            </a:extLst>
          </p:cNvPr>
          <p:cNvSpPr>
            <a:spLocks noGrp="1"/>
          </p:cNvSpPr>
          <p:nvPr>
            <p:ph type="title"/>
          </p:nvPr>
        </p:nvSpPr>
        <p:spPr/>
        <p:txBody>
          <a:bodyPr/>
          <a:lstStyle/>
          <a:p>
            <a:r>
              <a:rPr lang="de-DE" dirty="0" err="1"/>
              <a:t>Cyber</a:t>
            </a:r>
            <a:r>
              <a:rPr lang="de-DE" dirty="0"/>
              <a:t> - </a:t>
            </a:r>
            <a:r>
              <a:rPr lang="de-DE" dirty="0" err="1"/>
              <a:t>beweislastvereinfachung</a:t>
            </a:r>
            <a:endParaRPr lang="de-DE" dirty="0"/>
          </a:p>
        </p:txBody>
      </p:sp>
      <p:pic>
        <p:nvPicPr>
          <p:cNvPr id="6" name="Grafik 5">
            <a:extLst>
              <a:ext uri="{FF2B5EF4-FFF2-40B4-BE49-F238E27FC236}">
                <a16:creationId xmlns:a16="http://schemas.microsoft.com/office/drawing/2014/main" id="{A939DDE5-F474-4857-AFB5-847582C96D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2425" y="1449469"/>
            <a:ext cx="1560218" cy="1170164"/>
          </a:xfrm>
          <a:prstGeom prst="rect">
            <a:avLst/>
          </a:prstGeom>
        </p:spPr>
      </p:pic>
    </p:spTree>
    <p:extLst>
      <p:ext uri="{BB962C8B-B14F-4D97-AF65-F5344CB8AC3E}">
        <p14:creationId xmlns:p14="http://schemas.microsoft.com/office/powerpoint/2010/main" val="93244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584E89F-1B03-4199-BCE4-3BC9829C2749}"/>
              </a:ext>
            </a:extLst>
          </p:cNvPr>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a:extLst>
              <a:ext uri="{FF2B5EF4-FFF2-40B4-BE49-F238E27FC236}">
                <a16:creationId xmlns:a16="http://schemas.microsoft.com/office/drawing/2014/main" id="{C2CDC336-3BF2-4AA0-96AB-EF832335CEAC}"/>
              </a:ext>
            </a:extLst>
          </p:cNvPr>
          <p:cNvSpPr>
            <a:spLocks noGrp="1"/>
          </p:cNvSpPr>
          <p:nvPr>
            <p:ph type="body" sz="half" idx="2"/>
          </p:nvPr>
        </p:nvSpPr>
        <p:spPr/>
        <p:txBody>
          <a:bodyPr/>
          <a:lstStyle/>
          <a:p>
            <a:pPr algn="l"/>
            <a:r>
              <a:rPr lang="de-DE" dirty="0"/>
              <a:t>Hiscox </a:t>
            </a:r>
            <a:r>
              <a:rPr lang="de-DE" sz="1800" b="1" i="0" u="none" strike="noStrike" baseline="0" dirty="0" err="1">
                <a:latin typeface="Arial-BoldMT"/>
              </a:rPr>
              <a:t>CyberClear</a:t>
            </a:r>
            <a:r>
              <a:rPr lang="de-DE" sz="1800" b="1" dirty="0">
                <a:latin typeface="Arial-BoldMT"/>
              </a:rPr>
              <a:t> </a:t>
            </a:r>
            <a:r>
              <a:rPr lang="de-DE" sz="1800" b="0" i="0" u="none" strike="noStrike" baseline="0" dirty="0">
                <a:latin typeface="ArialMT"/>
              </a:rPr>
              <a:t>Bedingungen 06/2022</a:t>
            </a:r>
            <a:endParaRPr lang="de-DE" dirty="0"/>
          </a:p>
          <a:p>
            <a:pPr algn="l"/>
            <a:endParaRPr lang="de-DE" sz="1800" b="0" i="0" u="none" strike="noStrike" baseline="0" dirty="0">
              <a:latin typeface="ArialMT"/>
            </a:endParaRPr>
          </a:p>
          <a:p>
            <a:pPr algn="l"/>
            <a:r>
              <a:rPr lang="de-DE" sz="1800" b="0" i="0" u="none" strike="noStrike" baseline="0" dirty="0">
                <a:latin typeface="ArialMT"/>
              </a:rPr>
              <a:t>1. Versicherungsfall</a:t>
            </a:r>
          </a:p>
          <a:p>
            <a:r>
              <a:rPr lang="de-DE" sz="1800" b="1" i="0" u="none" strike="noStrike" baseline="0" dirty="0">
                <a:latin typeface="HelveticaNeue-Bold"/>
              </a:rPr>
              <a:t>Regelungen </a:t>
            </a:r>
            <a:r>
              <a:rPr lang="de-DE" sz="1800" b="0" i="0" u="none" strike="noStrike" baseline="0" dirty="0">
                <a:latin typeface="ArialMT"/>
              </a:rPr>
              <a:t>Der Versicherungsfall ist der tatsächliche Eintritt eines Ereignisses </a:t>
            </a:r>
            <a:r>
              <a:rPr lang="de-DE" sz="1800" dirty="0">
                <a:latin typeface="ArialMT"/>
              </a:rPr>
              <a:t>…welches die </a:t>
            </a:r>
            <a:r>
              <a:rPr lang="de-DE" sz="1800" dirty="0">
                <a:solidFill>
                  <a:srgbClr val="002060"/>
                </a:solidFill>
                <a:latin typeface="ArialMT"/>
              </a:rPr>
              <a:t>Schädigung eines Dritten </a:t>
            </a:r>
            <a:r>
              <a:rPr lang="de-DE" sz="1800" dirty="0">
                <a:latin typeface="ArialMT"/>
              </a:rPr>
              <a:t>oder den </a:t>
            </a:r>
            <a:r>
              <a:rPr lang="de-DE" sz="1800" dirty="0">
                <a:solidFill>
                  <a:srgbClr val="002060"/>
                </a:solidFill>
                <a:latin typeface="ArialMT"/>
              </a:rPr>
              <a:t>Eigenschaden</a:t>
            </a:r>
            <a:r>
              <a:rPr lang="de-DE" sz="1800" dirty="0">
                <a:latin typeface="ArialMT"/>
              </a:rPr>
              <a:t> eines Versicherten unmittelbar herbeiführt.</a:t>
            </a:r>
          </a:p>
          <a:p>
            <a:r>
              <a:rPr lang="de-DE" sz="1800" dirty="0">
                <a:latin typeface="ArialMT"/>
              </a:rPr>
              <a:t>	</a:t>
            </a:r>
          </a:p>
          <a:p>
            <a:pPr marL="742950" lvl="1" indent="-285750">
              <a:buFont typeface="Wingdings" panose="05000000000000000000" pitchFamily="2" charset="2"/>
              <a:buChar char="§"/>
            </a:pPr>
            <a:r>
              <a:rPr lang="de-DE" sz="1800" dirty="0">
                <a:solidFill>
                  <a:srgbClr val="1D2D4B"/>
                </a:solidFill>
                <a:latin typeface="+mj-lt"/>
              </a:rPr>
              <a:t>Netzwerksicherheitsverletzung;</a:t>
            </a:r>
          </a:p>
          <a:p>
            <a:pPr marL="742950" lvl="1" indent="-285750">
              <a:buFont typeface="Wingdings" panose="05000000000000000000" pitchFamily="2" charset="2"/>
              <a:buChar char="§"/>
            </a:pPr>
            <a:r>
              <a:rPr lang="de-DE" sz="1800" dirty="0">
                <a:solidFill>
                  <a:srgbClr val="1D2D4B"/>
                </a:solidFill>
                <a:latin typeface="+mj-lt"/>
              </a:rPr>
              <a:t>Bedien- und Programmierfehlers, </a:t>
            </a:r>
          </a:p>
          <a:p>
            <a:pPr marL="742950" lvl="1" indent="-285750">
              <a:buFont typeface="Wingdings" panose="05000000000000000000" pitchFamily="2" charset="2"/>
              <a:buChar char="§"/>
            </a:pPr>
            <a:r>
              <a:rPr lang="de-DE" sz="1800" dirty="0">
                <a:solidFill>
                  <a:srgbClr val="1D2D4B"/>
                </a:solidFill>
                <a:latin typeface="+mj-lt"/>
              </a:rPr>
              <a:t>Datenrechtsverletzung, </a:t>
            </a:r>
          </a:p>
          <a:p>
            <a:pPr marL="742950" lvl="1" indent="-285750">
              <a:buFont typeface="Wingdings" panose="05000000000000000000" pitchFamily="2" charset="2"/>
              <a:buChar char="§"/>
            </a:pPr>
            <a:r>
              <a:rPr lang="de-DE" sz="1800" dirty="0">
                <a:solidFill>
                  <a:srgbClr val="1D2D4B"/>
                </a:solidFill>
                <a:latin typeface="+mj-lt"/>
              </a:rPr>
              <a:t>Cyber-Erpressung.</a:t>
            </a:r>
            <a:r>
              <a:rPr lang="de-DE" sz="1800" b="0" i="0" u="none" strike="noStrike" baseline="0" dirty="0">
                <a:solidFill>
                  <a:srgbClr val="1D2D4B"/>
                </a:solidFill>
                <a:latin typeface="+mj-lt"/>
              </a:rPr>
              <a:t>…</a:t>
            </a:r>
          </a:p>
        </p:txBody>
      </p:sp>
      <p:sp>
        <p:nvSpPr>
          <p:cNvPr id="4" name="Titel 3">
            <a:extLst>
              <a:ext uri="{FF2B5EF4-FFF2-40B4-BE49-F238E27FC236}">
                <a16:creationId xmlns:a16="http://schemas.microsoft.com/office/drawing/2014/main" id="{5E834725-18FF-4C32-9EA5-E69B46960D26}"/>
              </a:ext>
            </a:extLst>
          </p:cNvPr>
          <p:cNvSpPr>
            <a:spLocks noGrp="1"/>
          </p:cNvSpPr>
          <p:nvPr>
            <p:ph type="title"/>
          </p:nvPr>
        </p:nvSpPr>
        <p:spPr/>
        <p:txBody>
          <a:bodyPr/>
          <a:lstStyle/>
          <a:p>
            <a:r>
              <a:rPr lang="de-DE" dirty="0" err="1"/>
              <a:t>Cyber</a:t>
            </a:r>
            <a:r>
              <a:rPr lang="de-DE" dirty="0"/>
              <a:t> - </a:t>
            </a:r>
            <a:r>
              <a:rPr lang="de-DE" dirty="0" err="1"/>
              <a:t>beweislastvereinfachung</a:t>
            </a:r>
            <a:endParaRPr lang="de-DE" dirty="0"/>
          </a:p>
        </p:txBody>
      </p:sp>
      <p:pic>
        <p:nvPicPr>
          <p:cNvPr id="6" name="Grafik 5">
            <a:extLst>
              <a:ext uri="{FF2B5EF4-FFF2-40B4-BE49-F238E27FC236}">
                <a16:creationId xmlns:a16="http://schemas.microsoft.com/office/drawing/2014/main" id="{77AD670F-7607-4AFE-A559-A0506FE79D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2004" y="1385913"/>
            <a:ext cx="1706074" cy="830289"/>
          </a:xfrm>
          <a:prstGeom prst="rect">
            <a:avLst/>
          </a:prstGeom>
        </p:spPr>
      </p:pic>
    </p:spTree>
    <p:extLst>
      <p:ext uri="{BB962C8B-B14F-4D97-AF65-F5344CB8AC3E}">
        <p14:creationId xmlns:p14="http://schemas.microsoft.com/office/powerpoint/2010/main" val="58720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3926</Words>
  <Application>Microsoft Office PowerPoint</Application>
  <PresentationFormat>Breitbild</PresentationFormat>
  <Paragraphs>446</Paragraphs>
  <Slides>55</Slides>
  <Notes>1</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55</vt:i4>
      </vt:variant>
    </vt:vector>
  </HeadingPairs>
  <TitlesOfParts>
    <vt:vector size="64" baseType="lpstr">
      <vt:lpstr>Arial</vt:lpstr>
      <vt:lpstr>Arial-BoldMT</vt:lpstr>
      <vt:lpstr>ArialMT</vt:lpstr>
      <vt:lpstr>Calibri</vt:lpstr>
      <vt:lpstr>HelveticaNeue-Bold</vt:lpstr>
      <vt:lpstr>Roboto</vt:lpstr>
      <vt:lpstr>Symbol</vt:lpstr>
      <vt:lpstr>Wingdings</vt:lpstr>
      <vt:lpstr>Design_afm</vt:lpstr>
      <vt:lpstr>PowerPoint-Präsentation</vt:lpstr>
      <vt:lpstr>Firmenversicherungen</vt:lpstr>
      <vt:lpstr>Cyber – Argumente ohne ende</vt:lpstr>
      <vt:lpstr>Cyber – Argumente ohne ende</vt:lpstr>
      <vt:lpstr>Cyber – argumente ohne ende</vt:lpstr>
      <vt:lpstr>Cyber – beweislast kann lästig werden  </vt:lpstr>
      <vt:lpstr>Cyber - beweislastumkehr</vt:lpstr>
      <vt:lpstr>Cyber - beweislastvereinfachung</vt:lpstr>
      <vt:lpstr>Cyber - beweislastvereinfachung</vt:lpstr>
      <vt:lpstr>Cyber - beweislastvereinfachung</vt:lpstr>
      <vt:lpstr>D &amp; O - Wer sein Unternehmen nicht schützt, haftet!  </vt:lpstr>
      <vt:lpstr>D &amp; O - Wer sein Unternehmen nicht schützt, haftet!  </vt:lpstr>
      <vt:lpstr>D &amp; O - Wer sein Unternehmen nicht schützt, haftet!  </vt:lpstr>
      <vt:lpstr>BHV oder Kfz-Haftpflicht – rübe kaputt</vt:lpstr>
      <vt:lpstr>rübe kaputt</vt:lpstr>
      <vt:lpstr>rübe kaputt</vt:lpstr>
      <vt:lpstr>BHV oder Kfz-Haftpflicht – rübe kaputt</vt:lpstr>
      <vt:lpstr>BHV oder Kfz-Haftpflicht – rübe kaputt</vt:lpstr>
      <vt:lpstr>BHV oder Kfz-Haftpflicht – rübe kaputt</vt:lpstr>
      <vt:lpstr>BHV oder Kfz-Haftpflicht – rübe kaputt</vt:lpstr>
      <vt:lpstr>Inhalt - Steckdosenleiste</vt:lpstr>
      <vt:lpstr>Inhalt - Der Lack ist ab</vt:lpstr>
      <vt:lpstr>Inhalt - Der Lack ist ab</vt:lpstr>
      <vt:lpstr>Inhalt - Der Lack ist ab</vt:lpstr>
      <vt:lpstr>EinbruchDiebstahl - Sparen am Falschen Ende</vt:lpstr>
      <vt:lpstr>Einbruchdiebstahl - Sparen am Falschen Ende</vt:lpstr>
      <vt:lpstr>BHV - Kein Bild und dicke Luft</vt:lpstr>
      <vt:lpstr>BHV - Kein Bild und dicke Luft</vt:lpstr>
      <vt:lpstr>Bauleistung oder BHV – ungewollter Wassereintritt</vt:lpstr>
      <vt:lpstr>Bauleistung oder BHV – ungewollter Wassereintritt</vt:lpstr>
      <vt:lpstr>Bauleistung oder BHV – ungewollter Wassereintritt</vt:lpstr>
      <vt:lpstr>Neuigkeiten aus dem Firmenbereich</vt:lpstr>
      <vt:lpstr>Neue Rahmenverträge</vt:lpstr>
      <vt:lpstr>Neue Rahmenverträge</vt:lpstr>
      <vt:lpstr>Neue Rahmenverträge</vt:lpstr>
      <vt:lpstr>Neue Rahmenverträge</vt:lpstr>
      <vt:lpstr>Neue Rahmenverträge</vt:lpstr>
      <vt:lpstr>Vielen Dank für Ihre Aufmerksamkeit</vt:lpstr>
      <vt:lpstr>backup</vt:lpstr>
      <vt:lpstr>Gebäude - Überspannung</vt:lpstr>
      <vt:lpstr>Gebäude - Überspannung</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Heizung/Sanitär- Einbau Wärmepumpenanlage</vt:lpstr>
      <vt:lpstr>BHV - Wärmepumpe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Gregorowitsch, Sventje</cp:lastModifiedBy>
  <cp:revision>769</cp:revision>
  <cp:lastPrinted>2025-10-08T08:27:37Z</cp:lastPrinted>
  <dcterms:created xsi:type="dcterms:W3CDTF">2022-04-08T12:13:21Z</dcterms:created>
  <dcterms:modified xsi:type="dcterms:W3CDTF">2025-10-08T09:03:18Z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1238663176</vt:i4>
  </property>
  <property fmtid="{D5CDD505-2E9C-101B-9397-08002B2CF9AE}" pid="3" name="_NewReviewCycle">
    <vt:lpwstr/>
  </property>
  <property fmtid="{D5CDD505-2E9C-101B-9397-08002B2CF9AE}" pid="4" name="_EmailSubject">
    <vt:lpwstr>Präsentation JET</vt:lpwstr>
  </property>
  <property fmtid="{D5CDD505-2E9C-101B-9397-08002B2CF9AE}" pid="5" name="_AuthorEmail">
    <vt:lpwstr>schulte@afm-gruppe.de</vt:lpwstr>
  </property>
  <property fmtid="{D5CDD505-2E9C-101B-9397-08002B2CF9AE}" pid="6" name="_AuthorEmailDisplayName">
    <vt:lpwstr>Schulte, Marcel</vt:lpwstr>
  </property>
</Properties>
</file>