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51"/>
  </p:notesMasterIdLst>
  <p:handoutMasterIdLst>
    <p:handoutMasterId r:id="rId52"/>
  </p:handoutMasterIdLst>
  <p:sldIdLst>
    <p:sldId id="300" r:id="rId2"/>
    <p:sldId id="391" r:id="rId3"/>
    <p:sldId id="2147138536" r:id="rId4"/>
    <p:sldId id="2147138538" r:id="rId5"/>
    <p:sldId id="2147138539" r:id="rId6"/>
    <p:sldId id="2147138540" r:id="rId7"/>
    <p:sldId id="2147138541" r:id="rId8"/>
    <p:sldId id="2147138537" r:id="rId9"/>
    <p:sldId id="2147138525" r:id="rId10"/>
    <p:sldId id="2147138526" r:id="rId11"/>
    <p:sldId id="2147138527" r:id="rId12"/>
    <p:sldId id="2147138528" r:id="rId13"/>
    <p:sldId id="2147138529" r:id="rId14"/>
    <p:sldId id="262" r:id="rId15"/>
    <p:sldId id="256" r:id="rId16"/>
    <p:sldId id="257" r:id="rId17"/>
    <p:sldId id="258" r:id="rId18"/>
    <p:sldId id="259" r:id="rId19"/>
    <p:sldId id="260" r:id="rId20"/>
    <p:sldId id="264" r:id="rId21"/>
    <p:sldId id="270" r:id="rId22"/>
    <p:sldId id="265" r:id="rId23"/>
    <p:sldId id="261" r:id="rId24"/>
    <p:sldId id="271" r:id="rId25"/>
    <p:sldId id="2147138544" r:id="rId26"/>
    <p:sldId id="263" r:id="rId27"/>
    <p:sldId id="266" r:id="rId28"/>
    <p:sldId id="267" r:id="rId29"/>
    <p:sldId id="268" r:id="rId30"/>
    <p:sldId id="269" r:id="rId31"/>
    <p:sldId id="2147138542" r:id="rId32"/>
    <p:sldId id="382" r:id="rId33"/>
    <p:sldId id="419" r:id="rId34"/>
    <p:sldId id="2147138543" r:id="rId35"/>
    <p:sldId id="405" r:id="rId36"/>
    <p:sldId id="406" r:id="rId37"/>
    <p:sldId id="407" r:id="rId38"/>
    <p:sldId id="408" r:id="rId39"/>
    <p:sldId id="409" r:id="rId40"/>
    <p:sldId id="410" r:id="rId41"/>
    <p:sldId id="411" r:id="rId42"/>
    <p:sldId id="412" r:id="rId43"/>
    <p:sldId id="413" r:id="rId44"/>
    <p:sldId id="414" r:id="rId45"/>
    <p:sldId id="415" r:id="rId46"/>
    <p:sldId id="416" r:id="rId47"/>
    <p:sldId id="417" r:id="rId48"/>
    <p:sldId id="418" r:id="rId49"/>
    <p:sldId id="403" r:id="rId50"/>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7C9B"/>
    <a:srgbClr val="1D2D4B"/>
    <a:srgbClr val="FFFF66"/>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984" autoAdjust="0"/>
  </p:normalViewPr>
  <p:slideViewPr>
    <p:cSldViewPr snapToGrid="0" showGuides="1">
      <p:cViewPr varScale="1">
        <p:scale>
          <a:sx n="107" d="100"/>
          <a:sy n="107" d="100"/>
        </p:scale>
        <p:origin x="156" y="102"/>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BC262AAD-EE45-4569-A43C-3777BCDBA7C9}" type="datetimeFigureOut">
              <a:rPr lang="de-DE" smtClean="0"/>
              <a:t>08.10.2025</a:t>
            </a:fld>
            <a:endParaRPr lang="de-DE"/>
          </a:p>
        </p:txBody>
      </p:sp>
      <p:sp>
        <p:nvSpPr>
          <p:cNvPr id="4" name="Fußzeilenplatzhalt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5AC9ED1C-5157-4F32-B542-B10EF038D16B}" type="datetimeFigureOut">
              <a:rPr lang="de-DE" smtClean="0"/>
              <a:t>08.10.2025</a:t>
            </a:fld>
            <a:endParaRPr lang="de-DE"/>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Vielseitigkeitsreiten: Dressur, Geländereiten und Springen // Hr. Bärwolf // </a:t>
            </a:r>
            <a:r>
              <a:rPr lang="de-DE"/>
              <a:t>Bayerische wollte 100% RZ</a:t>
            </a:r>
            <a:endParaRPr lang="de-DE" dirty="0"/>
          </a:p>
        </p:txBody>
      </p:sp>
    </p:spTree>
    <p:extLst>
      <p:ext uri="{BB962C8B-B14F-4D97-AF65-F5344CB8AC3E}">
        <p14:creationId xmlns:p14="http://schemas.microsoft.com/office/powerpoint/2010/main" val="2350619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FB Wirbelsäule, FB Kopfschmerzen, FB Psyche  // Hr. Pfennig // Ablehnung Baloise </a:t>
            </a:r>
            <a:r>
              <a:rPr lang="de-DE"/>
              <a:t>lag vor</a:t>
            </a:r>
            <a:endParaRPr lang="de-DE" dirty="0"/>
          </a:p>
        </p:txBody>
      </p:sp>
    </p:spTree>
    <p:extLst>
      <p:ext uri="{BB962C8B-B14F-4D97-AF65-F5344CB8AC3E}">
        <p14:creationId xmlns:p14="http://schemas.microsoft.com/office/powerpoint/2010/main" val="2610999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Psyche: Keine </a:t>
            </a:r>
            <a:r>
              <a:rPr lang="de-DE" dirty="0" err="1"/>
              <a:t>Medis</a:t>
            </a:r>
            <a:r>
              <a:rPr lang="de-DE" dirty="0"/>
              <a:t> / keine Behandlung / Kündigung Oktober 2021</a:t>
            </a:r>
          </a:p>
        </p:txBody>
      </p:sp>
    </p:spTree>
    <p:extLst>
      <p:ext uri="{BB962C8B-B14F-4D97-AF65-F5344CB8AC3E}">
        <p14:creationId xmlns:p14="http://schemas.microsoft.com/office/powerpoint/2010/main" val="1158940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Wichtig in Zusammenarbeit mit unseren Partnern, dass bei Voranfragen ALLE risikorelevanten Informationen vorliegen – kein Nachkleckern // VWB bitte keine Voranfragen direkt nach Dortmund senden -&gt; neues Bearbeitungssystem mit Wichtigkeitsvermerk -&gt; ab sofort alle Voranfragen über Frau Petsch</a:t>
            </a:r>
          </a:p>
        </p:txBody>
      </p:sp>
    </p:spTree>
    <p:extLst>
      <p:ext uri="{BB962C8B-B14F-4D97-AF65-F5344CB8AC3E}">
        <p14:creationId xmlns:p14="http://schemas.microsoft.com/office/powerpoint/2010/main" val="3645659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Abnehmspritze</a:t>
            </a:r>
            <a:r>
              <a:rPr lang="de-DE" dirty="0"/>
              <a:t> </a:t>
            </a:r>
            <a:r>
              <a:rPr lang="de-DE" dirty="0" err="1"/>
              <a:t>Ozempic</a:t>
            </a:r>
            <a:r>
              <a:rPr lang="de-DE" dirty="0"/>
              <a:t> – Diabetes-Arzneimittel / hemmt Appetit auch ohne Diabetes, Starke Nebenwirkungen Übelkeit, Durchfall und Erbrechen – Nach Absetzen des </a:t>
            </a:r>
            <a:r>
              <a:rPr lang="de-DE" dirty="0" err="1"/>
              <a:t>Medis</a:t>
            </a:r>
            <a:r>
              <a:rPr lang="de-DE" dirty="0"/>
              <a:t> -&gt; wieder Zunahme!</a:t>
            </a:r>
          </a:p>
          <a:p>
            <a:r>
              <a:rPr lang="de-DE" dirty="0"/>
              <a:t>Langfristige Anwendung nicht empfohlen -&gt; erhöhtes Krebsrisiko</a:t>
            </a:r>
          </a:p>
        </p:txBody>
      </p:sp>
    </p:spTree>
    <p:extLst>
      <p:ext uri="{BB962C8B-B14F-4D97-AF65-F5344CB8AC3E}">
        <p14:creationId xmlns:p14="http://schemas.microsoft.com/office/powerpoint/2010/main" val="314604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Anfang BMI 29,3 (leichtes Übergewicht) -&gt; jetzt 24,8 (Normalgewicht)</a:t>
            </a:r>
          </a:p>
        </p:txBody>
      </p:sp>
    </p:spTree>
    <p:extLst>
      <p:ext uri="{BB962C8B-B14F-4D97-AF65-F5344CB8AC3E}">
        <p14:creationId xmlns:p14="http://schemas.microsoft.com/office/powerpoint/2010/main" val="2765394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235851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Vorübergehende Durchblutungsstörung des Gehirns, die zu plötzlichen, aber reversiblen neurologischen Symptomen führt (z.B. halbseitige Lähmungen, Sprach- oder Sehstörungen)</a:t>
            </a:r>
          </a:p>
        </p:txBody>
      </p:sp>
    </p:spTree>
    <p:extLst>
      <p:ext uri="{BB962C8B-B14F-4D97-AF65-F5344CB8AC3E}">
        <p14:creationId xmlns:p14="http://schemas.microsoft.com/office/powerpoint/2010/main" val="4092599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60911284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00409732"/>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101680538"/>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753224576"/>
      </p:ext>
    </p:extLst>
  </p:cSld>
  <p:clrMapOvr>
    <a:masterClrMapping/>
  </p:clrMapOvr>
  <p:extLst>
    <p:ext uri="{DCECCB84-F9BA-43D5-87BE-67443E8EF086}">
      <p15:sldGuideLst xmlns:p15="http://schemas.microsoft.com/office/powerpoint/2012/main">
        <p15:guide id="0" pos="3749" userDrawn="1">
          <p15:clr>
            <a:srgbClr val="FBAE40"/>
          </p15:clr>
        </p15:guide>
        <p15:guide id="1" orient="horz" pos="709">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69826491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1386536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77071719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418643609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74318469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6322862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8161994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493870253"/>
      </p:ext>
    </p:extLst>
  </p:cSld>
  <p:clrMapOvr>
    <a:masterClrMapping/>
  </p:clrMapOvr>
  <p:extLst>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72658043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76002706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8971145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9580111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147972138"/>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3493796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2885231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91973831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22685585"/>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96317985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4969156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70833997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0624286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35507050"/>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49751667"/>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71185646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38941956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386167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752963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1069658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9594746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453573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7399765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60565276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3257004839"/>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209950906"/>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guide id="6" orient="horz" pos="1298">
          <p15:clr>
            <a:srgbClr val="FBAE40"/>
          </p15:clr>
        </p15:guide>
        <p15:guide id="10" orient="horz" pos="116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78359097"/>
      </p:ext>
    </p:extLst>
  </p:cSld>
  <p:clrMapOvr>
    <a:masterClrMapping/>
  </p:clrMapOvr>
  <p:hf hdr="0" ftr="0" dt="0"/>
  <p:extLst>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90844845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88692648"/>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23774556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 id="2147483819" r:id="rId48"/>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680" y="145120"/>
            <a:ext cx="9012862" cy="1325563"/>
          </a:xfrm>
        </p:spPr>
        <p:txBody>
          <a:bodyPr/>
          <a:lstStyle/>
          <a:p>
            <a:r>
              <a:rPr lang="de-DE" dirty="0"/>
              <a:t>Herzlich Willkommen!</a:t>
            </a:r>
          </a:p>
        </p:txBody>
      </p:sp>
      <p:sp>
        <p:nvSpPr>
          <p:cNvPr id="3" name="Textfeld 2"/>
          <p:cNvSpPr txBox="1"/>
          <p:nvPr/>
        </p:nvSpPr>
        <p:spPr>
          <a:xfrm>
            <a:off x="844062" y="3084156"/>
            <a:ext cx="10488246" cy="1323439"/>
          </a:xfrm>
          <a:prstGeom prst="rect">
            <a:avLst/>
          </a:prstGeom>
          <a:noFill/>
        </p:spPr>
        <p:txBody>
          <a:bodyPr wrap="square" rtlCol="0">
            <a:spAutoFit/>
          </a:bodyPr>
          <a:lstStyle/>
          <a:p>
            <a:r>
              <a:rPr lang="de-DE" sz="4000" dirty="0">
                <a:solidFill>
                  <a:srgbClr val="1D2D4B"/>
                </a:solidFill>
              </a:rPr>
              <a:t>ZW III-2025</a:t>
            </a:r>
          </a:p>
          <a:p>
            <a:r>
              <a:rPr lang="de-DE" sz="4000" dirty="0">
                <a:solidFill>
                  <a:srgbClr val="1D2D4B"/>
                </a:solidFill>
              </a:rPr>
              <a:t>Vorsorge</a:t>
            </a:r>
          </a:p>
        </p:txBody>
      </p:sp>
    </p:spTree>
    <p:extLst>
      <p:ext uri="{BB962C8B-B14F-4D97-AF65-F5344CB8AC3E}">
        <p14:creationId xmlns:p14="http://schemas.microsoft.com/office/powerpoint/2010/main" val="34485608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264213D-A51B-4300-9CF7-5BAE6A806250}"/>
              </a:ext>
            </a:extLst>
          </p:cNvPr>
          <p:cNvSpPr>
            <a:spLocks noGrp="1"/>
          </p:cNvSpPr>
          <p:nvPr>
            <p:ph type="sldNum" sz="quarter" idx="4"/>
          </p:nvPr>
        </p:nvSpPr>
        <p:spPr/>
        <p:txBody>
          <a:bodyPr/>
          <a:lstStyle/>
          <a:p>
            <a:fld id="{0DB11324-E0A8-4199-978D-02885A0D0942}" type="slidenum">
              <a:rPr lang="de-DE" smtClean="0"/>
              <a:t>10</a:t>
            </a:fld>
            <a:endParaRPr lang="de-DE"/>
          </a:p>
        </p:txBody>
      </p:sp>
      <p:sp>
        <p:nvSpPr>
          <p:cNvPr id="4" name="Titel 3">
            <a:extLst>
              <a:ext uri="{FF2B5EF4-FFF2-40B4-BE49-F238E27FC236}">
                <a16:creationId xmlns:a16="http://schemas.microsoft.com/office/drawing/2014/main" id="{2B72622F-2AA4-4A01-AF08-F847F274E473}"/>
              </a:ext>
            </a:extLst>
          </p:cNvPr>
          <p:cNvSpPr>
            <a:spLocks noGrp="1"/>
          </p:cNvSpPr>
          <p:nvPr>
            <p:ph type="title"/>
          </p:nvPr>
        </p:nvSpPr>
        <p:spPr/>
        <p:txBody>
          <a:bodyPr/>
          <a:lstStyle/>
          <a:p>
            <a:r>
              <a:rPr lang="de-DE" dirty="0" err="1"/>
              <a:t>Rentenbooster</a:t>
            </a:r>
            <a:endParaRPr lang="de-DE" dirty="0"/>
          </a:p>
        </p:txBody>
      </p:sp>
      <p:sp>
        <p:nvSpPr>
          <p:cNvPr id="5" name="Textplatzhalter 2">
            <a:extLst>
              <a:ext uri="{FF2B5EF4-FFF2-40B4-BE49-F238E27FC236}">
                <a16:creationId xmlns:a16="http://schemas.microsoft.com/office/drawing/2014/main" id="{3D1AEE52-FB7C-4373-B785-1A6237A9C0C1}"/>
              </a:ext>
            </a:extLst>
          </p:cNvPr>
          <p:cNvSpPr>
            <a:spLocks noGrp="1"/>
          </p:cNvSpPr>
          <p:nvPr>
            <p:ph type="body" sz="half" idx="2"/>
          </p:nvPr>
        </p:nvSpPr>
        <p:spPr>
          <a:xfrm>
            <a:off x="369888" y="1801813"/>
            <a:ext cx="11342687" cy="4795837"/>
          </a:xfrm>
        </p:spPr>
        <p:txBody>
          <a:bodyPr/>
          <a:lstStyle/>
          <a:p>
            <a:pPr>
              <a:spcBef>
                <a:spcPts val="600"/>
              </a:spcBef>
              <a:spcAft>
                <a:spcPts val="0"/>
              </a:spcAft>
            </a:pPr>
            <a:r>
              <a:rPr lang="de-DE" dirty="0"/>
              <a:t>»	28 Jahre</a:t>
            </a:r>
          </a:p>
          <a:p>
            <a:pPr>
              <a:spcBef>
                <a:spcPts val="600"/>
              </a:spcBef>
              <a:spcAft>
                <a:spcPts val="0"/>
              </a:spcAft>
            </a:pPr>
            <a:r>
              <a:rPr lang="de-DE" dirty="0"/>
              <a:t>»	Personalentwickler (</a:t>
            </a:r>
            <a:r>
              <a:rPr lang="de-DE" dirty="0" err="1"/>
              <a:t>MoSc</a:t>
            </a:r>
            <a:r>
              <a:rPr lang="de-DE" dirty="0"/>
              <a:t>)</a:t>
            </a:r>
          </a:p>
          <a:p>
            <a:pPr>
              <a:spcBef>
                <a:spcPts val="600"/>
              </a:spcBef>
              <a:spcAft>
                <a:spcPts val="0"/>
              </a:spcAft>
            </a:pPr>
            <a:r>
              <a:rPr lang="de-DE" dirty="0"/>
              <a:t>»	55.000 EUR Jahreseinkommen</a:t>
            </a:r>
          </a:p>
          <a:p>
            <a:pPr>
              <a:spcBef>
                <a:spcPts val="600"/>
              </a:spcBef>
              <a:spcAft>
                <a:spcPts val="0"/>
              </a:spcAft>
            </a:pPr>
            <a:r>
              <a:rPr lang="de-DE" dirty="0"/>
              <a:t>»	Laufzeit bis zum Renteneintrittsalter</a:t>
            </a:r>
          </a:p>
          <a:p>
            <a:pPr>
              <a:spcBef>
                <a:spcPts val="600"/>
              </a:spcBef>
              <a:spcAft>
                <a:spcPts val="0"/>
              </a:spcAft>
            </a:pPr>
            <a:endParaRPr lang="de-DE" dirty="0">
              <a:solidFill>
                <a:srgbClr val="1469AE"/>
              </a:solidFill>
            </a:endParaRPr>
          </a:p>
        </p:txBody>
      </p:sp>
      <p:sp>
        <p:nvSpPr>
          <p:cNvPr id="6" name="Rechteck: abgerundete Ecken 5">
            <a:extLst>
              <a:ext uri="{FF2B5EF4-FFF2-40B4-BE49-F238E27FC236}">
                <a16:creationId xmlns:a16="http://schemas.microsoft.com/office/drawing/2014/main" id="{1AD52BB3-4582-457D-8459-01F5DEC83CA9}"/>
              </a:ext>
            </a:extLst>
          </p:cNvPr>
          <p:cNvSpPr/>
          <p:nvPr/>
        </p:nvSpPr>
        <p:spPr>
          <a:xfrm>
            <a:off x="1072933" y="4149080"/>
            <a:ext cx="3999847" cy="1848074"/>
          </a:xfrm>
          <a:prstGeom prst="roundRect">
            <a:avLst/>
          </a:prstGeom>
          <a:solidFill>
            <a:schemeClr val="accent1">
              <a:lumMod val="60000"/>
              <a:lumOff val="4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de-DE" sz="2400" b="1" dirty="0"/>
              <a:t>SBU </a:t>
            </a:r>
            <a:br>
              <a:rPr lang="de-DE" sz="2400" b="1" dirty="0"/>
            </a:br>
            <a:br>
              <a:rPr lang="de-DE" sz="2400" dirty="0"/>
            </a:br>
            <a:r>
              <a:rPr lang="de-DE" sz="2400" dirty="0"/>
              <a:t>» BU-Rente 	2.500 Euro</a:t>
            </a:r>
            <a:br>
              <a:rPr lang="de-DE" sz="2400" dirty="0"/>
            </a:br>
            <a:r>
              <a:rPr lang="de-DE" sz="2400" dirty="0"/>
              <a:t>» Zahlbeitrag </a:t>
            </a:r>
            <a:r>
              <a:rPr lang="de-DE" sz="2400" b="1" dirty="0"/>
              <a:t>79,27 Euro</a:t>
            </a:r>
            <a:endParaRPr lang="de-DE" sz="2400" dirty="0"/>
          </a:p>
        </p:txBody>
      </p:sp>
      <p:sp>
        <p:nvSpPr>
          <p:cNvPr id="7" name="Rechteck: abgerundete Ecken 6">
            <a:extLst>
              <a:ext uri="{FF2B5EF4-FFF2-40B4-BE49-F238E27FC236}">
                <a16:creationId xmlns:a16="http://schemas.microsoft.com/office/drawing/2014/main" id="{94270D32-9EB3-4320-8B5C-1251AC4296A6}"/>
              </a:ext>
            </a:extLst>
          </p:cNvPr>
          <p:cNvSpPr/>
          <p:nvPr/>
        </p:nvSpPr>
        <p:spPr>
          <a:xfrm>
            <a:off x="5174199" y="4162614"/>
            <a:ext cx="3995551" cy="1834540"/>
          </a:xfrm>
          <a:prstGeom prst="roundRect">
            <a:avLst/>
          </a:prstGeom>
          <a:solidFill>
            <a:srgbClr val="1469AE"/>
          </a:soli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400" b="1" i="0" u="none" strike="noStrike" kern="0" cap="none" spc="0" normalizeH="0" baseline="0" noProof="0" dirty="0">
                <a:ln>
                  <a:noFill/>
                </a:ln>
                <a:solidFill>
                  <a:srgbClr val="FFFFFF"/>
                </a:solidFill>
                <a:effectLst/>
                <a:uLnTx/>
                <a:uFillTx/>
                <a:latin typeface="Fira Sans"/>
                <a:ea typeface="+mn-ea"/>
                <a:cs typeface="+mn-cs"/>
              </a:rPr>
              <a:t>Basis-BUZ </a:t>
            </a:r>
            <a:br>
              <a:rPr kumimoji="0" lang="de-DE" sz="2400" b="1" i="0" u="none" strike="noStrike" kern="0" cap="none" spc="0" normalizeH="0" baseline="0" noProof="0" dirty="0">
                <a:ln>
                  <a:noFill/>
                </a:ln>
                <a:solidFill>
                  <a:srgbClr val="FFFFFF"/>
                </a:solidFill>
                <a:effectLst/>
                <a:uLnTx/>
                <a:uFillTx/>
                <a:latin typeface="Fira Sans"/>
                <a:ea typeface="+mn-ea"/>
                <a:cs typeface="+mn-cs"/>
              </a:rPr>
            </a:br>
            <a:br>
              <a:rPr kumimoji="0" lang="de-DE" sz="2400" b="0" i="0" u="none" strike="noStrike" kern="0" cap="none" spc="0" normalizeH="0" baseline="0" noProof="0" dirty="0">
                <a:ln>
                  <a:noFill/>
                </a:ln>
                <a:solidFill>
                  <a:srgbClr val="FFFFFF"/>
                </a:solidFill>
                <a:effectLst/>
                <a:uLnTx/>
                <a:uFillTx/>
                <a:latin typeface="Fira Sans"/>
                <a:ea typeface="+mn-ea"/>
                <a:cs typeface="+mn-cs"/>
              </a:rPr>
            </a:br>
            <a:r>
              <a:rPr kumimoji="0" lang="de-DE" sz="2400" b="0" i="0" u="none" strike="noStrike" kern="0" cap="none" spc="0" normalizeH="0" baseline="0" noProof="0" dirty="0">
                <a:ln>
                  <a:noFill/>
                </a:ln>
                <a:solidFill>
                  <a:srgbClr val="FFFFFF"/>
                </a:solidFill>
                <a:effectLst/>
                <a:uLnTx/>
                <a:uFillTx/>
                <a:latin typeface="Fira Sans"/>
                <a:ea typeface="+mn-ea"/>
                <a:cs typeface="+mn-cs"/>
              </a:rPr>
              <a:t>» BU-Rente 	   2.622 Euro</a:t>
            </a:r>
            <a:br>
              <a:rPr kumimoji="0" lang="de-DE" sz="2400" b="0" i="0" u="none" strike="noStrike" kern="0" cap="none" spc="0" normalizeH="0" baseline="0" noProof="0" dirty="0">
                <a:ln>
                  <a:noFill/>
                </a:ln>
                <a:solidFill>
                  <a:srgbClr val="FFFFFF"/>
                </a:solidFill>
                <a:effectLst/>
                <a:uLnTx/>
                <a:uFillTx/>
                <a:latin typeface="Fira Sans"/>
                <a:ea typeface="+mn-ea"/>
                <a:cs typeface="+mn-cs"/>
              </a:rPr>
            </a:br>
            <a:r>
              <a:rPr kumimoji="0" lang="de-DE" sz="2400" b="0" i="0" u="none" strike="noStrike" kern="0" cap="none" spc="0" normalizeH="0" baseline="0" noProof="0" dirty="0">
                <a:ln>
                  <a:noFill/>
                </a:ln>
                <a:solidFill>
                  <a:srgbClr val="FFFFFF"/>
                </a:solidFill>
                <a:effectLst/>
                <a:uLnTx/>
                <a:uFillTx/>
                <a:latin typeface="Fira Sans"/>
                <a:ea typeface="+mn-ea"/>
                <a:cs typeface="+mn-cs"/>
              </a:rPr>
              <a:t>» Zahlbeitrag </a:t>
            </a:r>
            <a:r>
              <a:rPr kumimoji="0" lang="de-DE" sz="2400" b="1" i="0" u="none" strike="noStrike" kern="0" cap="none" spc="0" normalizeH="0" baseline="0" noProof="0" dirty="0">
                <a:ln>
                  <a:noFill/>
                </a:ln>
                <a:solidFill>
                  <a:srgbClr val="FFFFFF"/>
                </a:solidFill>
                <a:effectLst/>
                <a:uLnTx/>
                <a:uFillTx/>
                <a:latin typeface="Fira Sans"/>
                <a:ea typeface="+mn-ea"/>
                <a:cs typeface="+mn-cs"/>
              </a:rPr>
              <a:t>171,91 Euro</a:t>
            </a:r>
            <a:endParaRPr kumimoji="0" lang="de-DE" sz="1800" b="0" i="0" u="none" strike="noStrike" kern="0" cap="none" spc="0" normalizeH="0" baseline="0" noProof="0" dirty="0">
              <a:ln>
                <a:noFill/>
              </a:ln>
              <a:solidFill>
                <a:srgbClr val="FFFFFF"/>
              </a:solidFill>
              <a:effectLst/>
              <a:uLnTx/>
              <a:uFillTx/>
              <a:latin typeface="Fira Sans"/>
              <a:ea typeface="+mn-ea"/>
              <a:cs typeface="+mn-cs"/>
            </a:endParaRPr>
          </a:p>
        </p:txBody>
      </p:sp>
      <p:sp>
        <p:nvSpPr>
          <p:cNvPr id="8" name="Rechteck: abgerundete Ecken 7">
            <a:extLst>
              <a:ext uri="{FF2B5EF4-FFF2-40B4-BE49-F238E27FC236}">
                <a16:creationId xmlns:a16="http://schemas.microsoft.com/office/drawing/2014/main" id="{651F2B8E-AB21-439D-B68C-B1284488836D}"/>
              </a:ext>
            </a:extLst>
          </p:cNvPr>
          <p:cNvSpPr/>
          <p:nvPr/>
        </p:nvSpPr>
        <p:spPr>
          <a:xfrm rot="1413805">
            <a:off x="6583544" y="3871791"/>
            <a:ext cx="3107576" cy="823718"/>
          </a:xfrm>
          <a:prstGeom prst="roundRect">
            <a:avLst/>
          </a:prstGeom>
          <a:solidFill>
            <a:srgbClr val="EB007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noProof="0" dirty="0">
                <a:ln>
                  <a:noFill/>
                </a:ln>
                <a:solidFill>
                  <a:srgbClr val="FFFFFF"/>
                </a:solidFill>
                <a:effectLst/>
                <a:uLnTx/>
                <a:uFillTx/>
                <a:latin typeface="Fira Sans"/>
                <a:ea typeface="+mn-ea"/>
                <a:cs typeface="+mn-cs"/>
              </a:rPr>
              <a:t>Steuerersparnis 65,75 Euro mtl.</a:t>
            </a:r>
            <a:endParaRPr kumimoji="0" lang="de-DE" sz="2400" b="1" i="0" u="none" strike="noStrike" kern="1200" cap="none" spc="0" normalizeH="0" baseline="0" noProof="0" dirty="0">
              <a:ln>
                <a:noFill/>
              </a:ln>
              <a:solidFill>
                <a:srgbClr val="FFFFFF"/>
              </a:solidFill>
              <a:effectLst/>
              <a:uLnTx/>
              <a:uFillTx/>
              <a:latin typeface="Fira Sans"/>
              <a:ea typeface="+mn-ea"/>
              <a:cs typeface="+mn-cs"/>
            </a:endParaRPr>
          </a:p>
        </p:txBody>
      </p:sp>
      <p:sp>
        <p:nvSpPr>
          <p:cNvPr id="9" name="Textfeld 8">
            <a:extLst>
              <a:ext uri="{FF2B5EF4-FFF2-40B4-BE49-F238E27FC236}">
                <a16:creationId xmlns:a16="http://schemas.microsoft.com/office/drawing/2014/main" id="{52D57330-C389-45A8-B9E7-D0963EFF0CBD}"/>
              </a:ext>
            </a:extLst>
          </p:cNvPr>
          <p:cNvSpPr txBox="1"/>
          <p:nvPr/>
        </p:nvSpPr>
        <p:spPr>
          <a:xfrm>
            <a:off x="2040958" y="6128486"/>
            <a:ext cx="6129649" cy="369332"/>
          </a:xfrm>
          <a:prstGeom prst="rect">
            <a:avLst/>
          </a:prstGeom>
          <a:ln w="28575">
            <a:solidFill>
              <a:schemeClr val="accent1"/>
            </a:solidFill>
          </a:ln>
        </p:spPr>
        <p:txBody>
          <a:bodyPr wrap="square" lIns="0" tIns="0" rIns="0" bIns="0" rtlCol="0" anchor="ctr">
            <a:spAutoFit/>
          </a:bodyPr>
          <a:lstStyle/>
          <a:p>
            <a:pPr algn="ctr"/>
            <a:r>
              <a:rPr lang="de-DE" sz="2400" b="1" dirty="0"/>
              <a:t>Netto-Mehrbeitrag zur SBU: </a:t>
            </a:r>
            <a:r>
              <a:rPr lang="de-DE" sz="2400" b="1" dirty="0">
                <a:solidFill>
                  <a:srgbClr val="EB007D"/>
                </a:solidFill>
              </a:rPr>
              <a:t>26,89 Euro</a:t>
            </a:r>
            <a:endParaRPr lang="de-DE" sz="2400" b="1" i="0" dirty="0">
              <a:solidFill>
                <a:schemeClr val="tx1"/>
              </a:solidFill>
              <a:latin typeface="Fira Sans" panose="020B0503050000020004" pitchFamily="34" charset="0"/>
            </a:endParaRPr>
          </a:p>
        </p:txBody>
      </p:sp>
    </p:spTree>
    <p:extLst>
      <p:ext uri="{BB962C8B-B14F-4D97-AF65-F5344CB8AC3E}">
        <p14:creationId xmlns:p14="http://schemas.microsoft.com/office/powerpoint/2010/main" val="3576614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37C3C99-B2DF-413B-99A0-7A0744273BD1}"/>
              </a:ext>
            </a:extLst>
          </p:cNvPr>
          <p:cNvSpPr>
            <a:spLocks noGrp="1"/>
          </p:cNvSpPr>
          <p:nvPr>
            <p:ph type="sldNum" sz="quarter" idx="4"/>
          </p:nvPr>
        </p:nvSpPr>
        <p:spPr/>
        <p:txBody>
          <a:bodyPr/>
          <a:lstStyle/>
          <a:p>
            <a:fld id="{0DB11324-E0A8-4199-978D-02885A0D0942}" type="slidenum">
              <a:rPr lang="de-DE" smtClean="0"/>
              <a:t>11</a:t>
            </a:fld>
            <a:endParaRPr lang="de-DE"/>
          </a:p>
        </p:txBody>
      </p:sp>
      <p:pic>
        <p:nvPicPr>
          <p:cNvPr id="6" name="Grafik 5">
            <a:extLst>
              <a:ext uri="{FF2B5EF4-FFF2-40B4-BE49-F238E27FC236}">
                <a16:creationId xmlns:a16="http://schemas.microsoft.com/office/drawing/2014/main" id="{6BB4C63E-1341-4DFE-AB15-80EBD4E5DBF3}"/>
              </a:ext>
            </a:extLst>
          </p:cNvPr>
          <p:cNvPicPr>
            <a:picLocks noChangeAspect="1"/>
          </p:cNvPicPr>
          <p:nvPr/>
        </p:nvPicPr>
        <p:blipFill>
          <a:blip r:embed="rId2"/>
          <a:stretch>
            <a:fillRect/>
          </a:stretch>
        </p:blipFill>
        <p:spPr>
          <a:xfrm>
            <a:off x="474363" y="1814779"/>
            <a:ext cx="6067425" cy="4010025"/>
          </a:xfrm>
          <a:prstGeom prst="rect">
            <a:avLst/>
          </a:prstGeom>
        </p:spPr>
      </p:pic>
      <p:sp>
        <p:nvSpPr>
          <p:cNvPr id="7" name="Rechteck: abgerundete Ecken 6">
            <a:extLst>
              <a:ext uri="{FF2B5EF4-FFF2-40B4-BE49-F238E27FC236}">
                <a16:creationId xmlns:a16="http://schemas.microsoft.com/office/drawing/2014/main" id="{5AEC2851-EC47-43DE-985C-B46ECB0B83C9}"/>
              </a:ext>
            </a:extLst>
          </p:cNvPr>
          <p:cNvSpPr/>
          <p:nvPr/>
        </p:nvSpPr>
        <p:spPr>
          <a:xfrm rot="20793057">
            <a:off x="5866881" y="3487103"/>
            <a:ext cx="3170446" cy="1736188"/>
          </a:xfrm>
          <a:prstGeom prst="roundRect">
            <a:avLst/>
          </a:prstGeom>
          <a:solidFill>
            <a:srgbClr val="EB007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srgbClr val="FFFFFF"/>
                </a:solidFill>
                <a:effectLst/>
                <a:uLnTx/>
                <a:uFillTx/>
                <a:latin typeface="Fira Sans"/>
                <a:ea typeface="+mn-ea"/>
                <a:cs typeface="+mn-cs"/>
              </a:rPr>
              <a:t>Rente mit 67*: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dirty="0">
                <a:ln>
                  <a:noFill/>
                </a:ln>
                <a:solidFill>
                  <a:srgbClr val="FFFFFF"/>
                </a:solidFill>
                <a:effectLst/>
                <a:uLnTx/>
                <a:uFillTx/>
                <a:latin typeface="Fira Sans"/>
              </a:rPr>
              <a:t>605</a:t>
            </a:r>
            <a:r>
              <a:rPr kumimoji="0" lang="de-DE" sz="2400" b="1" i="0" u="none" strike="noStrike" kern="1200" cap="none" spc="0" normalizeH="0" baseline="0" noProof="0" dirty="0">
                <a:ln>
                  <a:noFill/>
                </a:ln>
                <a:solidFill>
                  <a:srgbClr val="FFFFFF"/>
                </a:solidFill>
                <a:effectLst/>
                <a:uLnTx/>
                <a:uFillTx/>
                <a:latin typeface="Fira Sans"/>
              </a:rPr>
              <a:t> Euro</a:t>
            </a:r>
          </a:p>
        </p:txBody>
      </p:sp>
    </p:spTree>
    <p:extLst>
      <p:ext uri="{BB962C8B-B14F-4D97-AF65-F5344CB8AC3E}">
        <p14:creationId xmlns:p14="http://schemas.microsoft.com/office/powerpoint/2010/main" val="2438112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37C3C99-B2DF-413B-99A0-7A0744273BD1}"/>
              </a:ext>
            </a:extLst>
          </p:cNvPr>
          <p:cNvSpPr>
            <a:spLocks noGrp="1"/>
          </p:cNvSpPr>
          <p:nvPr>
            <p:ph type="sldNum" sz="quarter" idx="4"/>
          </p:nvPr>
        </p:nvSpPr>
        <p:spPr/>
        <p:txBody>
          <a:bodyPr/>
          <a:lstStyle/>
          <a:p>
            <a:fld id="{0DB11324-E0A8-4199-978D-02885A0D0942}" type="slidenum">
              <a:rPr lang="de-DE" smtClean="0"/>
              <a:t>12</a:t>
            </a:fld>
            <a:endParaRPr lang="de-DE"/>
          </a:p>
        </p:txBody>
      </p:sp>
      <p:sp>
        <p:nvSpPr>
          <p:cNvPr id="5" name="Titel 3">
            <a:extLst>
              <a:ext uri="{FF2B5EF4-FFF2-40B4-BE49-F238E27FC236}">
                <a16:creationId xmlns:a16="http://schemas.microsoft.com/office/drawing/2014/main" id="{822E81B9-C565-4608-A5A6-C234C5CCCFDE}"/>
              </a:ext>
            </a:extLst>
          </p:cNvPr>
          <p:cNvSpPr>
            <a:spLocks noGrp="1"/>
          </p:cNvSpPr>
          <p:nvPr>
            <p:ph type="title"/>
          </p:nvPr>
        </p:nvSpPr>
        <p:spPr>
          <a:xfrm>
            <a:off x="364220" y="370203"/>
            <a:ext cx="10314206" cy="1325563"/>
          </a:xfrm>
        </p:spPr>
        <p:txBody>
          <a:bodyPr/>
          <a:lstStyle/>
          <a:p>
            <a:r>
              <a:rPr lang="de-DE" dirty="0" err="1"/>
              <a:t>Rentenbooster</a:t>
            </a:r>
            <a:r>
              <a:rPr lang="de-DE" dirty="0"/>
              <a:t> – die konzeptionelle Extra-Meile</a:t>
            </a:r>
          </a:p>
        </p:txBody>
      </p:sp>
      <p:sp>
        <p:nvSpPr>
          <p:cNvPr id="8" name="Textfeld 7">
            <a:extLst>
              <a:ext uri="{FF2B5EF4-FFF2-40B4-BE49-F238E27FC236}">
                <a16:creationId xmlns:a16="http://schemas.microsoft.com/office/drawing/2014/main" id="{C09B3176-0CA0-42EC-82D9-63CC5EA43106}"/>
              </a:ext>
            </a:extLst>
          </p:cNvPr>
          <p:cNvSpPr txBox="1"/>
          <p:nvPr/>
        </p:nvSpPr>
        <p:spPr>
          <a:xfrm>
            <a:off x="549934" y="1976251"/>
            <a:ext cx="8335274" cy="923330"/>
          </a:xfrm>
          <a:prstGeom prst="rect">
            <a:avLst/>
          </a:prstGeom>
          <a:noFill/>
        </p:spPr>
        <p:txBody>
          <a:bodyPr wrap="square">
            <a:spAutoFit/>
          </a:bodyPr>
          <a:lstStyle/>
          <a:p>
            <a:r>
              <a:rPr lang="de-DE" dirty="0"/>
              <a:t>Die konzeptionelle Extra-Meile, die nicht jeder Berater geht.</a:t>
            </a:r>
          </a:p>
          <a:p>
            <a:endParaRPr lang="de-DE" dirty="0"/>
          </a:p>
          <a:p>
            <a:endParaRPr lang="de-DE" dirty="0"/>
          </a:p>
        </p:txBody>
      </p:sp>
      <p:pic>
        <p:nvPicPr>
          <p:cNvPr id="11" name="Grafik 10">
            <a:extLst>
              <a:ext uri="{FF2B5EF4-FFF2-40B4-BE49-F238E27FC236}">
                <a16:creationId xmlns:a16="http://schemas.microsoft.com/office/drawing/2014/main" id="{1DCA4EC1-C8D7-45F4-930C-33CDF17DEFA2}"/>
              </a:ext>
            </a:extLst>
          </p:cNvPr>
          <p:cNvPicPr>
            <a:picLocks noChangeAspect="1"/>
          </p:cNvPicPr>
          <p:nvPr/>
        </p:nvPicPr>
        <p:blipFill>
          <a:blip r:embed="rId2"/>
          <a:stretch>
            <a:fillRect/>
          </a:stretch>
        </p:blipFill>
        <p:spPr>
          <a:xfrm>
            <a:off x="776827" y="2572532"/>
            <a:ext cx="4410075" cy="2771775"/>
          </a:xfrm>
          <a:prstGeom prst="rect">
            <a:avLst/>
          </a:prstGeom>
        </p:spPr>
      </p:pic>
    </p:spTree>
    <p:extLst>
      <p:ext uri="{BB962C8B-B14F-4D97-AF65-F5344CB8AC3E}">
        <p14:creationId xmlns:p14="http://schemas.microsoft.com/office/powerpoint/2010/main" val="3839302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98A13F4-6452-4393-80EC-C0F1058700A3}"/>
              </a:ext>
            </a:extLst>
          </p:cNvPr>
          <p:cNvSpPr>
            <a:spLocks noGrp="1"/>
          </p:cNvSpPr>
          <p:nvPr>
            <p:ph type="sldNum" sz="quarter" idx="4"/>
          </p:nvPr>
        </p:nvSpPr>
        <p:spPr/>
        <p:txBody>
          <a:bodyPr/>
          <a:lstStyle/>
          <a:p>
            <a:fld id="{0DB11324-E0A8-4199-978D-02885A0D0942}" type="slidenum">
              <a:rPr lang="de-DE" smtClean="0"/>
              <a:t>13</a:t>
            </a:fld>
            <a:endParaRPr lang="de-DE"/>
          </a:p>
        </p:txBody>
      </p:sp>
      <p:pic>
        <p:nvPicPr>
          <p:cNvPr id="6" name="Grafik 5">
            <a:extLst>
              <a:ext uri="{FF2B5EF4-FFF2-40B4-BE49-F238E27FC236}">
                <a16:creationId xmlns:a16="http://schemas.microsoft.com/office/drawing/2014/main" id="{1ADF947A-12B5-4D28-9CFC-EF055BD63DDA}"/>
              </a:ext>
            </a:extLst>
          </p:cNvPr>
          <p:cNvPicPr>
            <a:picLocks noChangeAspect="1"/>
          </p:cNvPicPr>
          <p:nvPr/>
        </p:nvPicPr>
        <p:blipFill>
          <a:blip r:embed="rId2"/>
          <a:stretch>
            <a:fillRect/>
          </a:stretch>
        </p:blipFill>
        <p:spPr>
          <a:xfrm>
            <a:off x="1647016" y="1546644"/>
            <a:ext cx="8639175" cy="4610100"/>
          </a:xfrm>
          <a:prstGeom prst="rect">
            <a:avLst/>
          </a:prstGeom>
        </p:spPr>
      </p:pic>
    </p:spTree>
    <p:extLst>
      <p:ext uri="{BB962C8B-B14F-4D97-AF65-F5344CB8AC3E}">
        <p14:creationId xmlns:p14="http://schemas.microsoft.com/office/powerpoint/2010/main" val="292684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A40B3A9-5563-4F37-886B-D78DF13894BA}"/>
              </a:ext>
            </a:extLst>
          </p:cNvPr>
          <p:cNvSpPr>
            <a:spLocks noGrp="1"/>
          </p:cNvSpPr>
          <p:nvPr>
            <p:ph type="sldNum" sz="quarter" idx="4"/>
          </p:nvPr>
        </p:nvSpPr>
        <p:spPr/>
        <p:txBody>
          <a:bodyPr/>
          <a:lstStyle/>
          <a:p>
            <a:fld id="{EA952CFE-AF4B-4BE9-B2E2-E1420D3F9B32}" type="slidenum">
              <a:rPr lang="de-DE" smtClean="0"/>
              <a:pPr/>
              <a:t>14</a:t>
            </a:fld>
            <a:endParaRPr lang="de-DE" dirty="0"/>
          </a:p>
        </p:txBody>
      </p:sp>
      <p:sp>
        <p:nvSpPr>
          <p:cNvPr id="6" name="Textplatzhalter 5">
            <a:extLst>
              <a:ext uri="{FF2B5EF4-FFF2-40B4-BE49-F238E27FC236}">
                <a16:creationId xmlns:a16="http://schemas.microsoft.com/office/drawing/2014/main" id="{3413E15F-C059-48BA-9802-DF1BFC91AE50}"/>
              </a:ext>
            </a:extLst>
          </p:cNvPr>
          <p:cNvSpPr>
            <a:spLocks noGrp="1"/>
          </p:cNvSpPr>
          <p:nvPr>
            <p:ph type="body" sz="half" idx="2"/>
          </p:nvPr>
        </p:nvSpPr>
        <p:spPr/>
        <p:txBody>
          <a:bodyPr/>
          <a:lstStyle/>
          <a:p>
            <a:pPr algn="ctr"/>
            <a:endParaRPr lang="de-DE" dirty="0"/>
          </a:p>
          <a:p>
            <a:pPr algn="ctr"/>
            <a:endParaRPr lang="de-DE" dirty="0"/>
          </a:p>
          <a:p>
            <a:pPr algn="ctr"/>
            <a:endParaRPr lang="de-DE" dirty="0"/>
          </a:p>
          <a:p>
            <a:pPr algn="ctr"/>
            <a:r>
              <a:rPr lang="de-DE" sz="4000" dirty="0"/>
              <a:t>Risikoprüfung / Voranfragen</a:t>
            </a:r>
          </a:p>
        </p:txBody>
      </p:sp>
      <p:sp>
        <p:nvSpPr>
          <p:cNvPr id="5" name="Titel 4">
            <a:extLst>
              <a:ext uri="{FF2B5EF4-FFF2-40B4-BE49-F238E27FC236}">
                <a16:creationId xmlns:a16="http://schemas.microsoft.com/office/drawing/2014/main" id="{3EE1DE71-654D-437E-AFCD-DE2712536BE6}"/>
              </a:ext>
            </a:extLst>
          </p:cNvPr>
          <p:cNvSpPr>
            <a:spLocks noGrp="1"/>
          </p:cNvSpPr>
          <p:nvPr>
            <p:ph type="title"/>
          </p:nvPr>
        </p:nvSpPr>
        <p:spPr/>
        <p:txBody>
          <a:bodyPr/>
          <a:lstStyle/>
          <a:p>
            <a:r>
              <a:rPr lang="de-DE" dirty="0"/>
              <a:t>ZWS III 2025</a:t>
            </a:r>
          </a:p>
        </p:txBody>
      </p:sp>
    </p:spTree>
    <p:extLst>
      <p:ext uri="{BB962C8B-B14F-4D97-AF65-F5344CB8AC3E}">
        <p14:creationId xmlns:p14="http://schemas.microsoft.com/office/powerpoint/2010/main" val="3627127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7F86FF8B-8875-4E9E-938E-A7E55C467AF3}"/>
              </a:ext>
            </a:extLst>
          </p:cNvPr>
          <p:cNvSpPr>
            <a:spLocks noGrp="1"/>
          </p:cNvSpPr>
          <p:nvPr>
            <p:ph type="body" sz="quarter" idx="10"/>
          </p:nvPr>
        </p:nvSpPr>
        <p:spPr/>
        <p:txBody>
          <a:bodyPr/>
          <a:lstStyle/>
          <a:p>
            <a:r>
              <a:rPr lang="de-DE" dirty="0"/>
              <a:t>Risikoprüfung / Voranfragen</a:t>
            </a:r>
          </a:p>
        </p:txBody>
      </p:sp>
      <p:sp>
        <p:nvSpPr>
          <p:cNvPr id="3" name="Textplatzhalter 2">
            <a:extLst>
              <a:ext uri="{FF2B5EF4-FFF2-40B4-BE49-F238E27FC236}">
                <a16:creationId xmlns:a16="http://schemas.microsoft.com/office/drawing/2014/main" id="{415F0CA6-F15A-4F3B-BCA3-3EC2B47E31D6}"/>
              </a:ext>
            </a:extLst>
          </p:cNvPr>
          <p:cNvSpPr>
            <a:spLocks noGrp="1"/>
          </p:cNvSpPr>
          <p:nvPr>
            <p:ph type="body" sz="half" idx="2"/>
          </p:nvPr>
        </p:nvSpPr>
        <p:spPr/>
        <p:txBody>
          <a:bodyPr/>
          <a:lstStyle/>
          <a:p>
            <a:r>
              <a:rPr lang="de-DE" dirty="0"/>
              <a:t>Lehramtsanwärterin *1999 / gewünschte BU-Rente 1.000 €</a:t>
            </a:r>
          </a:p>
          <a:p>
            <a:endParaRPr lang="de-DE" dirty="0"/>
          </a:p>
          <a:p>
            <a:endParaRPr lang="de-DE" dirty="0"/>
          </a:p>
        </p:txBody>
      </p:sp>
      <p:sp>
        <p:nvSpPr>
          <p:cNvPr id="2" name="Titel 1"/>
          <p:cNvSpPr>
            <a:spLocks noGrp="1"/>
          </p:cNvSpPr>
          <p:nvPr>
            <p:ph type="title"/>
          </p:nvPr>
        </p:nvSpPr>
        <p:spPr/>
        <p:txBody>
          <a:bodyPr/>
          <a:lstStyle/>
          <a:p>
            <a:r>
              <a:rPr lang="de-DE" dirty="0"/>
              <a:t>ZWS III 2025</a:t>
            </a:r>
          </a:p>
        </p:txBody>
      </p:sp>
      <p:pic>
        <p:nvPicPr>
          <p:cNvPr id="8" name="Grafik 7">
            <a:extLst>
              <a:ext uri="{FF2B5EF4-FFF2-40B4-BE49-F238E27FC236}">
                <a16:creationId xmlns:a16="http://schemas.microsoft.com/office/drawing/2014/main" id="{E2927E4B-BC9C-44DF-997C-317E31834674}"/>
              </a:ext>
            </a:extLst>
          </p:cNvPr>
          <p:cNvPicPr>
            <a:picLocks noChangeAspect="1"/>
          </p:cNvPicPr>
          <p:nvPr/>
        </p:nvPicPr>
        <p:blipFill>
          <a:blip r:embed="rId3"/>
          <a:stretch>
            <a:fillRect/>
          </a:stretch>
        </p:blipFill>
        <p:spPr>
          <a:xfrm>
            <a:off x="479424" y="2761626"/>
            <a:ext cx="5100637" cy="3582023"/>
          </a:xfrm>
          <a:prstGeom prst="rect">
            <a:avLst/>
          </a:prstGeom>
        </p:spPr>
      </p:pic>
    </p:spTree>
    <p:extLst>
      <p:ext uri="{BB962C8B-B14F-4D97-AF65-F5344CB8AC3E}">
        <p14:creationId xmlns:p14="http://schemas.microsoft.com/office/powerpoint/2010/main" val="1986827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027ABE6-7F57-4E84-BB0E-502F1C3414CE}"/>
              </a:ext>
            </a:extLst>
          </p:cNvPr>
          <p:cNvSpPr>
            <a:spLocks noGrp="1"/>
          </p:cNvSpPr>
          <p:nvPr>
            <p:ph type="sldNum" sz="quarter" idx="4"/>
          </p:nvPr>
        </p:nvSpPr>
        <p:spPr/>
        <p:txBody>
          <a:bodyPr/>
          <a:lstStyle/>
          <a:p>
            <a:fld id="{EA952CFE-AF4B-4BE9-B2E2-E1420D3F9B32}" type="slidenum">
              <a:rPr lang="de-DE" smtClean="0"/>
              <a:pPr/>
              <a:t>16</a:t>
            </a:fld>
            <a:endParaRPr lang="de-DE" dirty="0"/>
          </a:p>
        </p:txBody>
      </p:sp>
      <p:sp>
        <p:nvSpPr>
          <p:cNvPr id="3" name="Textplatzhalter 2">
            <a:extLst>
              <a:ext uri="{FF2B5EF4-FFF2-40B4-BE49-F238E27FC236}">
                <a16:creationId xmlns:a16="http://schemas.microsoft.com/office/drawing/2014/main" id="{A2154FA2-BEF5-4048-95DA-3881A781D5F9}"/>
              </a:ext>
            </a:extLst>
          </p:cNvPr>
          <p:cNvSpPr>
            <a:spLocks noGrp="1"/>
          </p:cNvSpPr>
          <p:nvPr>
            <p:ph type="body" sz="quarter" idx="10"/>
          </p:nvPr>
        </p:nvSpPr>
        <p:spPr/>
        <p:txBody>
          <a:bodyPr/>
          <a:lstStyle/>
          <a:p>
            <a:r>
              <a:rPr lang="de-DE" dirty="0"/>
              <a:t>Risikoprüfung / Voranfragen</a:t>
            </a:r>
          </a:p>
          <a:p>
            <a:endParaRPr lang="de-DE" dirty="0"/>
          </a:p>
        </p:txBody>
      </p:sp>
      <p:sp>
        <p:nvSpPr>
          <p:cNvPr id="4" name="Textplatzhalter 3">
            <a:extLst>
              <a:ext uri="{FF2B5EF4-FFF2-40B4-BE49-F238E27FC236}">
                <a16:creationId xmlns:a16="http://schemas.microsoft.com/office/drawing/2014/main" id="{2F7DF20B-86FB-42D8-8D83-C1F34ACBA923}"/>
              </a:ext>
            </a:extLst>
          </p:cNvPr>
          <p:cNvSpPr>
            <a:spLocks noGrp="1"/>
          </p:cNvSpPr>
          <p:nvPr>
            <p:ph type="body" sz="half" idx="2"/>
          </p:nvPr>
        </p:nvSpPr>
        <p:spPr/>
        <p:txBody>
          <a:bodyPr/>
          <a:lstStyle/>
          <a:p>
            <a:r>
              <a:rPr lang="de-DE" sz="2400" b="1" dirty="0"/>
              <a:t>Ergebnisse: </a:t>
            </a:r>
          </a:p>
          <a:p>
            <a:endParaRPr lang="de-DE" dirty="0"/>
          </a:p>
          <a:p>
            <a:pPr algn="ctr"/>
            <a:r>
              <a:rPr lang="de-DE" dirty="0"/>
              <a:t>Dialog: </a:t>
            </a:r>
            <a:r>
              <a:rPr lang="de-DE" dirty="0">
                <a:solidFill>
                  <a:srgbClr val="FF0000"/>
                </a:solidFill>
              </a:rPr>
              <a:t>Ablehnung</a:t>
            </a:r>
          </a:p>
          <a:p>
            <a:pPr algn="ctr"/>
            <a:endParaRPr lang="de-DE" dirty="0"/>
          </a:p>
          <a:p>
            <a:pPr algn="ctr"/>
            <a:r>
              <a:rPr lang="de-DE" dirty="0"/>
              <a:t>Signal Iduna: </a:t>
            </a:r>
            <a:r>
              <a:rPr lang="de-DE" dirty="0">
                <a:solidFill>
                  <a:srgbClr val="FF0000"/>
                </a:solidFill>
              </a:rPr>
              <a:t>Ablehnung</a:t>
            </a:r>
          </a:p>
          <a:p>
            <a:pPr algn="ctr"/>
            <a:endParaRPr lang="de-DE" dirty="0"/>
          </a:p>
          <a:p>
            <a:pPr algn="ctr"/>
            <a:r>
              <a:rPr lang="de-DE" dirty="0"/>
              <a:t>Allianz: </a:t>
            </a:r>
            <a:r>
              <a:rPr lang="de-DE" dirty="0">
                <a:solidFill>
                  <a:srgbClr val="00B050"/>
                </a:solidFill>
              </a:rPr>
              <a:t>normale Annahme</a:t>
            </a:r>
          </a:p>
          <a:p>
            <a:endParaRPr lang="de-DE" dirty="0"/>
          </a:p>
        </p:txBody>
      </p:sp>
      <p:sp>
        <p:nvSpPr>
          <p:cNvPr id="5" name="Titel 4">
            <a:extLst>
              <a:ext uri="{FF2B5EF4-FFF2-40B4-BE49-F238E27FC236}">
                <a16:creationId xmlns:a16="http://schemas.microsoft.com/office/drawing/2014/main" id="{A3DDBF34-565F-4EE3-A4BD-8528C7068348}"/>
              </a:ext>
            </a:extLst>
          </p:cNvPr>
          <p:cNvSpPr>
            <a:spLocks noGrp="1"/>
          </p:cNvSpPr>
          <p:nvPr>
            <p:ph type="title"/>
          </p:nvPr>
        </p:nvSpPr>
        <p:spPr/>
        <p:txBody>
          <a:bodyPr/>
          <a:lstStyle/>
          <a:p>
            <a:r>
              <a:rPr lang="de-DE" dirty="0"/>
              <a:t>ZWS III 2025</a:t>
            </a:r>
          </a:p>
        </p:txBody>
      </p:sp>
    </p:spTree>
    <p:extLst>
      <p:ext uri="{BB962C8B-B14F-4D97-AF65-F5344CB8AC3E}">
        <p14:creationId xmlns:p14="http://schemas.microsoft.com/office/powerpoint/2010/main" val="2768455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781308D-8B0B-48FF-9D6F-B7CA780F257F}"/>
              </a:ext>
            </a:extLst>
          </p:cNvPr>
          <p:cNvSpPr>
            <a:spLocks noGrp="1"/>
          </p:cNvSpPr>
          <p:nvPr>
            <p:ph type="sldNum" sz="quarter" idx="4"/>
          </p:nvPr>
        </p:nvSpPr>
        <p:spPr/>
        <p:txBody>
          <a:bodyPr/>
          <a:lstStyle/>
          <a:p>
            <a:fld id="{EA952CFE-AF4B-4BE9-B2E2-E1420D3F9B32}" type="slidenum">
              <a:rPr lang="de-DE" smtClean="0"/>
              <a:pPr/>
              <a:t>17</a:t>
            </a:fld>
            <a:endParaRPr lang="de-DE" dirty="0"/>
          </a:p>
        </p:txBody>
      </p:sp>
      <p:sp>
        <p:nvSpPr>
          <p:cNvPr id="3" name="Textplatzhalter 2">
            <a:extLst>
              <a:ext uri="{FF2B5EF4-FFF2-40B4-BE49-F238E27FC236}">
                <a16:creationId xmlns:a16="http://schemas.microsoft.com/office/drawing/2014/main" id="{B8BE387A-2B47-454C-B12C-97149BF2E6E7}"/>
              </a:ext>
            </a:extLst>
          </p:cNvPr>
          <p:cNvSpPr>
            <a:spLocks noGrp="1"/>
          </p:cNvSpPr>
          <p:nvPr>
            <p:ph type="body" sz="quarter" idx="10"/>
          </p:nvPr>
        </p:nvSpPr>
        <p:spPr/>
        <p:txBody>
          <a:bodyPr/>
          <a:lstStyle/>
          <a:p>
            <a:r>
              <a:rPr lang="de-DE" dirty="0"/>
              <a:t>Risikoprüfung / Voranfragen</a:t>
            </a:r>
          </a:p>
          <a:p>
            <a:endParaRPr lang="de-DE" dirty="0"/>
          </a:p>
        </p:txBody>
      </p:sp>
      <p:sp>
        <p:nvSpPr>
          <p:cNvPr id="4" name="Textplatzhalter 3">
            <a:extLst>
              <a:ext uri="{FF2B5EF4-FFF2-40B4-BE49-F238E27FC236}">
                <a16:creationId xmlns:a16="http://schemas.microsoft.com/office/drawing/2014/main" id="{D1803AF2-8E37-42C3-906D-EC843732759C}"/>
              </a:ext>
            </a:extLst>
          </p:cNvPr>
          <p:cNvSpPr>
            <a:spLocks noGrp="1"/>
          </p:cNvSpPr>
          <p:nvPr>
            <p:ph type="body" sz="half" idx="2"/>
          </p:nvPr>
        </p:nvSpPr>
        <p:spPr/>
        <p:txBody>
          <a:bodyPr/>
          <a:lstStyle/>
          <a:p>
            <a:r>
              <a:rPr lang="de-DE" dirty="0"/>
              <a:t>Projektmanagerin *1989 / gewünschte BU-Rente 2.000 €</a:t>
            </a:r>
          </a:p>
          <a:p>
            <a:endParaRPr lang="de-DE" dirty="0"/>
          </a:p>
          <a:p>
            <a:r>
              <a:rPr lang="de-DE" dirty="0"/>
              <a:t>Bekannt ist:</a:t>
            </a:r>
          </a:p>
          <a:p>
            <a:endParaRPr lang="de-DE" dirty="0"/>
          </a:p>
          <a:p>
            <a:pPr marL="342900" indent="-342900">
              <a:buFont typeface="Arial" panose="020B0604020202020204" pitchFamily="34" charset="0"/>
              <a:buChar char="•"/>
            </a:pPr>
            <a:r>
              <a:rPr lang="de-DE" sz="1600" dirty="0"/>
              <a:t>Migräne/Spannungskopfschmerz seit ca. 2018 inkl. Nacken-/Schulterverspannungen, HWS-Blockierung treten unregelmäßig 1-2x im Monat auf</a:t>
            </a:r>
          </a:p>
          <a:p>
            <a:pPr marL="342900" indent="-342900">
              <a:buFont typeface="Arial" panose="020B0604020202020204" pitchFamily="34" charset="0"/>
              <a:buChar char="•"/>
            </a:pPr>
            <a:r>
              <a:rPr lang="de-DE" sz="1600" dirty="0"/>
              <a:t>Innerhalb der letzten 1-3 Jahre AU unter einer Woche</a:t>
            </a:r>
          </a:p>
          <a:p>
            <a:pPr marL="342900" indent="-342900">
              <a:buFont typeface="Arial" panose="020B0604020202020204" pitchFamily="34" charset="0"/>
              <a:buChar char="•"/>
            </a:pPr>
            <a:r>
              <a:rPr lang="de-DE" sz="1600" dirty="0"/>
              <a:t>MRT/</a:t>
            </a:r>
            <a:r>
              <a:rPr lang="de-DE" sz="1600" dirty="0" err="1"/>
              <a:t>Neurolog</a:t>
            </a:r>
            <a:r>
              <a:rPr lang="de-DE" sz="1600" dirty="0"/>
              <a:t>. Untersuchung/Orthopädische Untersuchung/Blutuntersuchung haben stattgefunden sowie Physiotherapie, Osteopathie, Fango und Massagen</a:t>
            </a:r>
          </a:p>
          <a:p>
            <a:pPr marL="342900" indent="-342900">
              <a:buFont typeface="Arial" panose="020B0604020202020204" pitchFamily="34" charset="0"/>
              <a:buChar char="•"/>
            </a:pPr>
            <a:r>
              <a:rPr lang="de-DE" sz="1600" dirty="0"/>
              <a:t>Einnahme von </a:t>
            </a:r>
            <a:r>
              <a:rPr lang="de-DE" sz="1600" dirty="0" err="1"/>
              <a:t>Rizatripan</a:t>
            </a:r>
            <a:r>
              <a:rPr lang="de-DE" sz="1600" dirty="0"/>
              <a:t> 10 mg bei Bedarf</a:t>
            </a:r>
          </a:p>
        </p:txBody>
      </p:sp>
      <p:sp>
        <p:nvSpPr>
          <p:cNvPr id="5" name="Titel 4">
            <a:extLst>
              <a:ext uri="{FF2B5EF4-FFF2-40B4-BE49-F238E27FC236}">
                <a16:creationId xmlns:a16="http://schemas.microsoft.com/office/drawing/2014/main" id="{D38585B3-B9AA-446A-95A9-701C5D82D0D4}"/>
              </a:ext>
            </a:extLst>
          </p:cNvPr>
          <p:cNvSpPr>
            <a:spLocks noGrp="1"/>
          </p:cNvSpPr>
          <p:nvPr>
            <p:ph type="title"/>
          </p:nvPr>
        </p:nvSpPr>
        <p:spPr/>
        <p:txBody>
          <a:bodyPr/>
          <a:lstStyle/>
          <a:p>
            <a:r>
              <a:rPr lang="de-DE" dirty="0"/>
              <a:t>ZWS III 2025</a:t>
            </a:r>
          </a:p>
        </p:txBody>
      </p:sp>
    </p:spTree>
    <p:extLst>
      <p:ext uri="{BB962C8B-B14F-4D97-AF65-F5344CB8AC3E}">
        <p14:creationId xmlns:p14="http://schemas.microsoft.com/office/powerpoint/2010/main" val="2393494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E64A327-C4E8-4D2B-83AF-F316E3A351AC}"/>
              </a:ext>
            </a:extLst>
          </p:cNvPr>
          <p:cNvSpPr>
            <a:spLocks noGrp="1"/>
          </p:cNvSpPr>
          <p:nvPr>
            <p:ph type="sldNum" sz="quarter" idx="4"/>
          </p:nvPr>
        </p:nvSpPr>
        <p:spPr/>
        <p:txBody>
          <a:bodyPr/>
          <a:lstStyle/>
          <a:p>
            <a:fld id="{EA952CFE-AF4B-4BE9-B2E2-E1420D3F9B32}" type="slidenum">
              <a:rPr lang="de-DE" smtClean="0"/>
              <a:pPr/>
              <a:t>18</a:t>
            </a:fld>
            <a:endParaRPr lang="de-DE" dirty="0"/>
          </a:p>
        </p:txBody>
      </p:sp>
      <p:sp>
        <p:nvSpPr>
          <p:cNvPr id="3" name="Textplatzhalter 2">
            <a:extLst>
              <a:ext uri="{FF2B5EF4-FFF2-40B4-BE49-F238E27FC236}">
                <a16:creationId xmlns:a16="http://schemas.microsoft.com/office/drawing/2014/main" id="{5697C4CF-390E-4164-9BC6-A8C4CBAF0880}"/>
              </a:ext>
            </a:extLst>
          </p:cNvPr>
          <p:cNvSpPr>
            <a:spLocks noGrp="1"/>
          </p:cNvSpPr>
          <p:nvPr>
            <p:ph type="body" sz="quarter" idx="10"/>
          </p:nvPr>
        </p:nvSpPr>
        <p:spPr/>
        <p:txBody>
          <a:bodyPr/>
          <a:lstStyle/>
          <a:p>
            <a:r>
              <a:rPr lang="de-DE" dirty="0"/>
              <a:t>Risikoprüfung / Voranfragen</a:t>
            </a:r>
          </a:p>
          <a:p>
            <a:endParaRPr lang="de-DE" dirty="0"/>
          </a:p>
          <a:p>
            <a:endParaRPr lang="de-DE" dirty="0"/>
          </a:p>
        </p:txBody>
      </p:sp>
      <p:sp>
        <p:nvSpPr>
          <p:cNvPr id="4" name="Textplatzhalter 3">
            <a:extLst>
              <a:ext uri="{FF2B5EF4-FFF2-40B4-BE49-F238E27FC236}">
                <a16:creationId xmlns:a16="http://schemas.microsoft.com/office/drawing/2014/main" id="{069D2077-FA23-4190-8293-3AE565450357}"/>
              </a:ext>
            </a:extLst>
          </p:cNvPr>
          <p:cNvSpPr>
            <a:spLocks noGrp="1"/>
          </p:cNvSpPr>
          <p:nvPr>
            <p:ph type="body" sz="half" idx="2"/>
          </p:nvPr>
        </p:nvSpPr>
        <p:spPr/>
        <p:txBody>
          <a:bodyPr/>
          <a:lstStyle/>
          <a:p>
            <a:pPr marL="342900" indent="-342900">
              <a:buFont typeface="Arial" panose="020B0604020202020204" pitchFamily="34" charset="0"/>
              <a:buChar char="•"/>
            </a:pPr>
            <a:endParaRPr lang="de-DE" sz="1600" dirty="0"/>
          </a:p>
          <a:p>
            <a:pPr marL="342900" indent="-342900">
              <a:buFont typeface="Arial" panose="020B0604020202020204" pitchFamily="34" charset="0"/>
              <a:buChar char="•"/>
            </a:pPr>
            <a:r>
              <a:rPr lang="de-DE" sz="1600" dirty="0"/>
              <a:t>Wirbelsäulenfehlstellung (Korsett von ca. 2000-2006)</a:t>
            </a:r>
          </a:p>
          <a:p>
            <a:pPr marL="342900" indent="-342900">
              <a:buFont typeface="Arial" panose="020B0604020202020204" pitchFamily="34" charset="0"/>
              <a:buChar char="•"/>
            </a:pPr>
            <a:r>
              <a:rPr lang="de-DE" sz="1600" dirty="0"/>
              <a:t>Gelegentlich Nacken-/Schulterverspannungen und Kopfschmerzen / MRT in 2023</a:t>
            </a:r>
          </a:p>
          <a:p>
            <a:pPr marL="342900" indent="-342900">
              <a:buFont typeface="Arial" panose="020B0604020202020204" pitchFamily="34" charset="0"/>
              <a:buChar char="•"/>
            </a:pPr>
            <a:r>
              <a:rPr lang="de-DE" sz="1600" dirty="0"/>
              <a:t>Vermehrt seit 2018</a:t>
            </a:r>
          </a:p>
          <a:p>
            <a:pPr marL="342900" indent="-342900">
              <a:buFont typeface="Arial" panose="020B0604020202020204" pitchFamily="34" charset="0"/>
              <a:buChar char="•"/>
            </a:pPr>
            <a:r>
              <a:rPr lang="de-DE" sz="1600" dirty="0"/>
              <a:t>Fango/Massage/Physiotherapie/Osteopathie</a:t>
            </a:r>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r>
              <a:rPr lang="de-DE" sz="1600" dirty="0"/>
              <a:t>Akute Belastungsreaktion / Mobbing durch Chefin am Arbeitsplatz</a:t>
            </a:r>
          </a:p>
          <a:p>
            <a:pPr marL="342900" indent="-342900">
              <a:buFont typeface="Arial" panose="020B0604020202020204" pitchFamily="34" charset="0"/>
              <a:buChar char="•"/>
            </a:pPr>
            <a:r>
              <a:rPr lang="de-DE" sz="1600" dirty="0"/>
              <a:t>Übelkeit / Schlafstörungen</a:t>
            </a:r>
          </a:p>
          <a:p>
            <a:pPr marL="342900" indent="-342900">
              <a:buFont typeface="Arial" panose="020B0604020202020204" pitchFamily="34" charset="0"/>
              <a:buChar char="•"/>
            </a:pPr>
            <a:r>
              <a:rPr lang="de-DE" sz="1600" dirty="0"/>
              <a:t>Wiederholt aufgetreten von Juli 2021 bis Oktober 2021</a:t>
            </a:r>
          </a:p>
        </p:txBody>
      </p:sp>
      <p:sp>
        <p:nvSpPr>
          <p:cNvPr id="5" name="Titel 4">
            <a:extLst>
              <a:ext uri="{FF2B5EF4-FFF2-40B4-BE49-F238E27FC236}">
                <a16:creationId xmlns:a16="http://schemas.microsoft.com/office/drawing/2014/main" id="{B2BBE760-9F1A-48D2-A412-FD6AFB0D1AE9}"/>
              </a:ext>
            </a:extLst>
          </p:cNvPr>
          <p:cNvSpPr>
            <a:spLocks noGrp="1"/>
          </p:cNvSpPr>
          <p:nvPr>
            <p:ph type="title"/>
          </p:nvPr>
        </p:nvSpPr>
        <p:spPr/>
        <p:txBody>
          <a:bodyPr/>
          <a:lstStyle/>
          <a:p>
            <a:r>
              <a:rPr lang="de-DE" dirty="0"/>
              <a:t>ZWS III 2025</a:t>
            </a:r>
          </a:p>
        </p:txBody>
      </p:sp>
    </p:spTree>
    <p:extLst>
      <p:ext uri="{BB962C8B-B14F-4D97-AF65-F5344CB8AC3E}">
        <p14:creationId xmlns:p14="http://schemas.microsoft.com/office/powerpoint/2010/main" val="3824435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13D174A-FCBB-449D-A3EC-0B9572D9F5AA}"/>
              </a:ext>
            </a:extLst>
          </p:cNvPr>
          <p:cNvSpPr>
            <a:spLocks noGrp="1"/>
          </p:cNvSpPr>
          <p:nvPr>
            <p:ph type="sldNum" sz="quarter" idx="4"/>
          </p:nvPr>
        </p:nvSpPr>
        <p:spPr/>
        <p:txBody>
          <a:bodyPr/>
          <a:lstStyle/>
          <a:p>
            <a:fld id="{EA952CFE-AF4B-4BE9-B2E2-E1420D3F9B32}" type="slidenum">
              <a:rPr lang="de-DE" smtClean="0"/>
              <a:pPr/>
              <a:t>19</a:t>
            </a:fld>
            <a:endParaRPr lang="de-DE" dirty="0"/>
          </a:p>
        </p:txBody>
      </p:sp>
      <p:sp>
        <p:nvSpPr>
          <p:cNvPr id="3" name="Textplatzhalter 2">
            <a:extLst>
              <a:ext uri="{FF2B5EF4-FFF2-40B4-BE49-F238E27FC236}">
                <a16:creationId xmlns:a16="http://schemas.microsoft.com/office/drawing/2014/main" id="{786BBCF6-99C6-4010-8DD3-D5E9512B4A4E}"/>
              </a:ext>
            </a:extLst>
          </p:cNvPr>
          <p:cNvSpPr>
            <a:spLocks noGrp="1"/>
          </p:cNvSpPr>
          <p:nvPr>
            <p:ph type="body" sz="quarter" idx="10"/>
          </p:nvPr>
        </p:nvSpPr>
        <p:spPr/>
        <p:txBody>
          <a:bodyPr/>
          <a:lstStyle/>
          <a:p>
            <a:r>
              <a:rPr lang="de-DE" dirty="0"/>
              <a:t>Risikoprüfung / Voranfragen</a:t>
            </a:r>
          </a:p>
          <a:p>
            <a:endParaRPr lang="de-DE" dirty="0"/>
          </a:p>
        </p:txBody>
      </p:sp>
      <p:sp>
        <p:nvSpPr>
          <p:cNvPr id="4" name="Textplatzhalter 3">
            <a:extLst>
              <a:ext uri="{FF2B5EF4-FFF2-40B4-BE49-F238E27FC236}">
                <a16:creationId xmlns:a16="http://schemas.microsoft.com/office/drawing/2014/main" id="{4DC0E9C9-BE58-476B-88DF-906430C499A0}"/>
              </a:ext>
            </a:extLst>
          </p:cNvPr>
          <p:cNvSpPr>
            <a:spLocks noGrp="1"/>
          </p:cNvSpPr>
          <p:nvPr>
            <p:ph type="body" sz="half" idx="2"/>
          </p:nvPr>
        </p:nvSpPr>
        <p:spPr/>
        <p:txBody>
          <a:bodyPr/>
          <a:lstStyle/>
          <a:p>
            <a:r>
              <a:rPr lang="de-DE" sz="2400" b="1" dirty="0"/>
              <a:t>Ergebnisse:</a:t>
            </a:r>
          </a:p>
          <a:p>
            <a:endParaRPr lang="de-DE" sz="2400" b="1" dirty="0"/>
          </a:p>
          <a:p>
            <a:pPr algn="ctr"/>
            <a:r>
              <a:rPr lang="de-DE" dirty="0"/>
              <a:t>VWB: AK Wirbelsäule und AK Psyche + RZ 10%</a:t>
            </a:r>
          </a:p>
          <a:p>
            <a:pPr algn="ctr"/>
            <a:endParaRPr lang="de-DE" dirty="0"/>
          </a:p>
          <a:p>
            <a:pPr algn="ctr"/>
            <a:r>
              <a:rPr lang="de-DE" dirty="0"/>
              <a:t>Alte Leipziger: AK Wirbelsäule + RZ 25%</a:t>
            </a:r>
          </a:p>
          <a:p>
            <a:pPr algn="ctr"/>
            <a:endParaRPr lang="de-DE" dirty="0"/>
          </a:p>
          <a:p>
            <a:pPr algn="ctr"/>
            <a:r>
              <a:rPr lang="de-DE" dirty="0"/>
              <a:t>Allianz: AK Wirbelsäule + AK Migräne und Kopfschmerzen</a:t>
            </a:r>
          </a:p>
          <a:p>
            <a:endParaRPr lang="de-DE" dirty="0"/>
          </a:p>
        </p:txBody>
      </p:sp>
      <p:sp>
        <p:nvSpPr>
          <p:cNvPr id="5" name="Titel 4">
            <a:extLst>
              <a:ext uri="{FF2B5EF4-FFF2-40B4-BE49-F238E27FC236}">
                <a16:creationId xmlns:a16="http://schemas.microsoft.com/office/drawing/2014/main" id="{8F68FCE9-04A4-4628-BDD3-7E54C2D5F620}"/>
              </a:ext>
            </a:extLst>
          </p:cNvPr>
          <p:cNvSpPr>
            <a:spLocks noGrp="1"/>
          </p:cNvSpPr>
          <p:nvPr>
            <p:ph type="title"/>
          </p:nvPr>
        </p:nvSpPr>
        <p:spPr/>
        <p:txBody>
          <a:bodyPr/>
          <a:lstStyle/>
          <a:p>
            <a:r>
              <a:rPr lang="de-DE" dirty="0"/>
              <a:t>ZWS III 2025</a:t>
            </a:r>
          </a:p>
        </p:txBody>
      </p:sp>
    </p:spTree>
    <p:extLst>
      <p:ext uri="{BB962C8B-B14F-4D97-AF65-F5344CB8AC3E}">
        <p14:creationId xmlns:p14="http://schemas.microsoft.com/office/powerpoint/2010/main" val="3592333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Agenda</a:t>
            </a:r>
            <a:endParaRPr lang="de-DE" sz="2400" dirty="0"/>
          </a:p>
        </p:txBody>
      </p:sp>
      <p:sp>
        <p:nvSpPr>
          <p:cNvPr id="6" name="Textfeld 5">
            <a:extLst>
              <a:ext uri="{FF2B5EF4-FFF2-40B4-BE49-F238E27FC236}">
                <a16:creationId xmlns:a16="http://schemas.microsoft.com/office/drawing/2014/main" id="{CF0DD22D-CC80-444D-A17E-3E17F8E0094D}"/>
              </a:ext>
            </a:extLst>
          </p:cNvPr>
          <p:cNvSpPr txBox="1"/>
          <p:nvPr/>
        </p:nvSpPr>
        <p:spPr>
          <a:xfrm>
            <a:off x="1031630" y="1541253"/>
            <a:ext cx="10128739" cy="3416320"/>
          </a:xfrm>
          <a:prstGeom prst="rect">
            <a:avLst/>
          </a:prstGeom>
          <a:noFill/>
        </p:spPr>
        <p:txBody>
          <a:bodyPr wrap="square" rtlCol="0">
            <a:spAutoFit/>
          </a:bodyPr>
          <a:lstStyle/>
          <a:p>
            <a:pPr marL="285750" indent="-285750">
              <a:buFont typeface="Wingdings" panose="05000000000000000000" pitchFamily="2" charset="2"/>
              <a:buChar char="§"/>
            </a:pPr>
            <a:r>
              <a:rPr lang="de-DE" sz="2400" dirty="0">
                <a:solidFill>
                  <a:srgbClr val="1D2D4B"/>
                </a:solidFill>
              </a:rPr>
              <a:t>Neues aus der Biometrie</a:t>
            </a:r>
          </a:p>
          <a:p>
            <a:endParaRPr lang="de-DE" sz="2400" dirty="0">
              <a:solidFill>
                <a:srgbClr val="1D2D4B"/>
              </a:solidFill>
            </a:endParaRPr>
          </a:p>
          <a:p>
            <a:pPr marL="285750" indent="-285750">
              <a:buFont typeface="Wingdings" panose="05000000000000000000" pitchFamily="2" charset="2"/>
              <a:buChar char="§"/>
            </a:pPr>
            <a:r>
              <a:rPr lang="de-DE" sz="2400" dirty="0">
                <a:solidFill>
                  <a:srgbClr val="1D2D4B"/>
                </a:solidFill>
              </a:rPr>
              <a:t>Neues aus der PKV</a:t>
            </a:r>
          </a:p>
          <a:p>
            <a:pPr marL="285750" indent="-285750">
              <a:buFont typeface="Wingdings" panose="05000000000000000000" pitchFamily="2" charset="2"/>
              <a:buChar char="§"/>
            </a:pPr>
            <a:endParaRPr lang="de-DE" sz="2400" dirty="0">
              <a:solidFill>
                <a:srgbClr val="1D2D4B"/>
              </a:solidFill>
            </a:endParaRPr>
          </a:p>
          <a:p>
            <a:pPr marL="342900" indent="-342900">
              <a:buFont typeface="Wingdings" panose="05000000000000000000" pitchFamily="2" charset="2"/>
              <a:buChar char="§"/>
            </a:pPr>
            <a:r>
              <a:rPr lang="de-DE" sz="2400" dirty="0">
                <a:solidFill>
                  <a:srgbClr val="1D2D4B"/>
                </a:solidFill>
              </a:rPr>
              <a:t>Aktuelle Leistungsfälle</a:t>
            </a:r>
          </a:p>
          <a:p>
            <a:pPr marL="342900" indent="-342900">
              <a:buFont typeface="Wingdings" panose="05000000000000000000" pitchFamily="2" charset="2"/>
              <a:buChar char="§"/>
            </a:pPr>
            <a:endParaRPr lang="de-DE" sz="2400" dirty="0">
              <a:solidFill>
                <a:srgbClr val="1D2D4B"/>
              </a:solidFill>
            </a:endParaRPr>
          </a:p>
          <a:p>
            <a:pPr marL="342900" indent="-342900">
              <a:buFont typeface="Wingdings" panose="05000000000000000000" pitchFamily="2" charset="2"/>
              <a:buChar char="§"/>
            </a:pPr>
            <a:r>
              <a:rPr lang="de-DE" sz="2400" dirty="0">
                <a:solidFill>
                  <a:srgbClr val="1D2D4B"/>
                </a:solidFill>
              </a:rPr>
              <a:t>Aktuelles aus der Risikoprüfung</a:t>
            </a:r>
            <a:br>
              <a:rPr lang="de-DE" sz="2400" dirty="0">
                <a:solidFill>
                  <a:srgbClr val="1D2D4B"/>
                </a:solidFill>
              </a:rPr>
            </a:br>
            <a:endParaRPr lang="de-DE" sz="2400" dirty="0">
              <a:solidFill>
                <a:srgbClr val="1D2D4B"/>
              </a:solidFill>
            </a:endParaRPr>
          </a:p>
          <a:p>
            <a:endParaRPr lang="de-DE" sz="2400" dirty="0">
              <a:solidFill>
                <a:srgbClr val="1D2D4B"/>
              </a:solidFill>
            </a:endParaRPr>
          </a:p>
        </p:txBody>
      </p:sp>
    </p:spTree>
    <p:extLst>
      <p:ext uri="{BB962C8B-B14F-4D97-AF65-F5344CB8AC3E}">
        <p14:creationId xmlns:p14="http://schemas.microsoft.com/office/powerpoint/2010/main" val="50595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0524DA3-54E3-4DC1-B92E-5500C6C5F0C2}"/>
              </a:ext>
            </a:extLst>
          </p:cNvPr>
          <p:cNvSpPr>
            <a:spLocks noGrp="1"/>
          </p:cNvSpPr>
          <p:nvPr>
            <p:ph type="sldNum" sz="quarter" idx="4"/>
          </p:nvPr>
        </p:nvSpPr>
        <p:spPr/>
        <p:txBody>
          <a:bodyPr/>
          <a:lstStyle/>
          <a:p>
            <a:fld id="{EA952CFE-AF4B-4BE9-B2E2-E1420D3F9B32}" type="slidenum">
              <a:rPr lang="de-DE" smtClean="0"/>
              <a:pPr/>
              <a:t>20</a:t>
            </a:fld>
            <a:endParaRPr lang="de-DE" dirty="0"/>
          </a:p>
        </p:txBody>
      </p:sp>
      <p:sp>
        <p:nvSpPr>
          <p:cNvPr id="5" name="Titel 4">
            <a:extLst>
              <a:ext uri="{FF2B5EF4-FFF2-40B4-BE49-F238E27FC236}">
                <a16:creationId xmlns:a16="http://schemas.microsoft.com/office/drawing/2014/main" id="{6A9B5D80-0B11-455C-A8C9-96F84B06AA73}"/>
              </a:ext>
            </a:extLst>
          </p:cNvPr>
          <p:cNvSpPr>
            <a:spLocks noGrp="1"/>
          </p:cNvSpPr>
          <p:nvPr>
            <p:ph type="title"/>
          </p:nvPr>
        </p:nvSpPr>
        <p:spPr/>
        <p:txBody>
          <a:bodyPr/>
          <a:lstStyle/>
          <a:p>
            <a:r>
              <a:rPr lang="de-DE" dirty="0"/>
              <a:t>ZWS III 2025</a:t>
            </a:r>
          </a:p>
        </p:txBody>
      </p:sp>
      <p:pic>
        <p:nvPicPr>
          <p:cNvPr id="7" name="Grafik 6">
            <a:extLst>
              <a:ext uri="{FF2B5EF4-FFF2-40B4-BE49-F238E27FC236}">
                <a16:creationId xmlns:a16="http://schemas.microsoft.com/office/drawing/2014/main" id="{0A4E7CCA-0394-4EB7-A35D-D7BE429C957E}"/>
              </a:ext>
            </a:extLst>
          </p:cNvPr>
          <p:cNvPicPr>
            <a:picLocks noChangeAspect="1"/>
          </p:cNvPicPr>
          <p:nvPr/>
        </p:nvPicPr>
        <p:blipFill>
          <a:blip r:embed="rId3"/>
          <a:stretch>
            <a:fillRect/>
          </a:stretch>
        </p:blipFill>
        <p:spPr>
          <a:xfrm>
            <a:off x="3886200" y="1697252"/>
            <a:ext cx="2895600" cy="4395573"/>
          </a:xfrm>
          <a:prstGeom prst="rect">
            <a:avLst/>
          </a:prstGeom>
        </p:spPr>
      </p:pic>
    </p:spTree>
    <p:extLst>
      <p:ext uri="{BB962C8B-B14F-4D97-AF65-F5344CB8AC3E}">
        <p14:creationId xmlns:p14="http://schemas.microsoft.com/office/powerpoint/2010/main" val="10706591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DBAED86-D61C-4F8E-9E4E-3A830AFBC805}"/>
              </a:ext>
            </a:extLst>
          </p:cNvPr>
          <p:cNvSpPr>
            <a:spLocks noGrp="1"/>
          </p:cNvSpPr>
          <p:nvPr>
            <p:ph type="sldNum" sz="quarter" idx="4"/>
          </p:nvPr>
        </p:nvSpPr>
        <p:spPr/>
        <p:txBody>
          <a:bodyPr/>
          <a:lstStyle/>
          <a:p>
            <a:fld id="{EA952CFE-AF4B-4BE9-B2E2-E1420D3F9B32}" type="slidenum">
              <a:rPr lang="de-DE" smtClean="0"/>
              <a:pPr/>
              <a:t>21</a:t>
            </a:fld>
            <a:endParaRPr lang="de-DE" dirty="0"/>
          </a:p>
        </p:txBody>
      </p:sp>
      <p:sp>
        <p:nvSpPr>
          <p:cNvPr id="3" name="Textplatzhalter 2">
            <a:extLst>
              <a:ext uri="{FF2B5EF4-FFF2-40B4-BE49-F238E27FC236}">
                <a16:creationId xmlns:a16="http://schemas.microsoft.com/office/drawing/2014/main" id="{4E007D9E-02F1-414C-875E-D8F24CEFC631}"/>
              </a:ext>
            </a:extLst>
          </p:cNvPr>
          <p:cNvSpPr>
            <a:spLocks noGrp="1"/>
          </p:cNvSpPr>
          <p:nvPr>
            <p:ph type="body" sz="quarter" idx="10"/>
          </p:nvPr>
        </p:nvSpPr>
        <p:spPr/>
        <p:txBody>
          <a:bodyPr/>
          <a:lstStyle/>
          <a:p>
            <a:r>
              <a:rPr lang="de-DE" dirty="0"/>
              <a:t>„</a:t>
            </a:r>
            <a:r>
              <a:rPr lang="de-DE" dirty="0" err="1"/>
              <a:t>Abnehmspritze</a:t>
            </a:r>
            <a:r>
              <a:rPr lang="de-DE" dirty="0"/>
              <a:t>“ – Voranfrage in der PKV </a:t>
            </a:r>
          </a:p>
        </p:txBody>
      </p:sp>
      <p:sp>
        <p:nvSpPr>
          <p:cNvPr id="4" name="Textplatzhalter 3">
            <a:extLst>
              <a:ext uri="{FF2B5EF4-FFF2-40B4-BE49-F238E27FC236}">
                <a16:creationId xmlns:a16="http://schemas.microsoft.com/office/drawing/2014/main" id="{A110B4B9-4813-437C-BE4C-6271CF11193C}"/>
              </a:ext>
            </a:extLst>
          </p:cNvPr>
          <p:cNvSpPr>
            <a:spLocks noGrp="1"/>
          </p:cNvSpPr>
          <p:nvPr>
            <p:ph type="body" sz="half" idx="2"/>
          </p:nvPr>
        </p:nvSpPr>
        <p:spPr/>
        <p:txBody>
          <a:bodyPr/>
          <a:lstStyle/>
          <a:p>
            <a:endParaRPr lang="de-DE" sz="1800" i="1" dirty="0">
              <a:solidFill>
                <a:srgbClr val="000000"/>
              </a:solidFill>
              <a:effectLst/>
              <a:latin typeface="Arial" panose="020B0604020202020204" pitchFamily="34" charset="0"/>
              <a:ea typeface="Calibri" panose="020F0502020204030204" pitchFamily="34" charset="0"/>
            </a:endParaRPr>
          </a:p>
          <a:p>
            <a:endParaRPr lang="de-DE" sz="1800" i="1" dirty="0">
              <a:effectLst/>
              <a:latin typeface="Arial" panose="020B0604020202020204" pitchFamily="34" charset="0"/>
              <a:ea typeface="Calibri" panose="020F0502020204030204" pitchFamily="34" charset="0"/>
            </a:endParaRPr>
          </a:p>
          <a:p>
            <a:r>
              <a:rPr lang="de-DE" sz="1800" i="1" dirty="0">
                <a:effectLst/>
                <a:latin typeface="Arial" panose="020B0604020202020204" pitchFamily="34" charset="0"/>
                <a:ea typeface="Calibri" panose="020F0502020204030204" pitchFamily="34" charset="0"/>
              </a:rPr>
              <a:t>Frühjahr/Sommer 2024 und 2025 jeweils ca. drei Monate </a:t>
            </a:r>
            <a:r>
              <a:rPr lang="de-DE" sz="1800" i="1" dirty="0" err="1">
                <a:effectLst/>
                <a:latin typeface="Arial" panose="020B0604020202020204" pitchFamily="34" charset="0"/>
                <a:ea typeface="Calibri" panose="020F0502020204030204" pitchFamily="34" charset="0"/>
              </a:rPr>
              <a:t>Mounjaro</a:t>
            </a:r>
            <a:r>
              <a:rPr lang="de-DE" sz="1800" i="1" dirty="0">
                <a:effectLst/>
                <a:latin typeface="Arial" panose="020B0604020202020204" pitchFamily="34" charset="0"/>
                <a:ea typeface="Calibri" panose="020F0502020204030204" pitchFamily="34" charset="0"/>
              </a:rPr>
              <a:t> in niedriger Dosierung (5 mg/Woche) zur Unterstützung von Gewichtsverlust.</a:t>
            </a:r>
            <a:endParaRPr lang="de-DE" sz="1800" dirty="0">
              <a:effectLst/>
              <a:latin typeface="Calibri" panose="020F0502020204030204" pitchFamily="34" charset="0"/>
              <a:ea typeface="Calibri" panose="020F0502020204030204" pitchFamily="34" charset="0"/>
            </a:endParaRPr>
          </a:p>
          <a:p>
            <a:r>
              <a:rPr lang="de-DE" sz="1800" i="1" dirty="0">
                <a:effectLst/>
                <a:latin typeface="Arial" panose="020B0604020202020204" pitchFamily="34" charset="0"/>
                <a:ea typeface="Calibri" panose="020F0502020204030204" pitchFamily="34" charset="0"/>
              </a:rPr>
              <a:t>Ziel war präventive Gesundheitsvorsorge (Größe 182cm, Ausgangsgewicht 2024: 97 kg, zu keinem Zeitpunkt Adipositas oder Diabetes diagnostiziert). </a:t>
            </a:r>
            <a:endParaRPr lang="de-DE" sz="1800" dirty="0">
              <a:effectLst/>
              <a:latin typeface="Calibri" panose="020F0502020204030204" pitchFamily="34" charset="0"/>
              <a:ea typeface="Calibri" panose="020F0502020204030204" pitchFamily="34" charset="0"/>
            </a:endParaRPr>
          </a:p>
          <a:p>
            <a:r>
              <a:rPr lang="de-DE" sz="1800" i="1" dirty="0">
                <a:effectLst/>
                <a:latin typeface="Arial" panose="020B0604020202020204" pitchFamily="34" charset="0"/>
                <a:ea typeface="Calibri" panose="020F0502020204030204" pitchFamily="34" charset="0"/>
              </a:rPr>
              <a:t>Letzte Einnahme Juni 2025, Gewicht aktuell stabil bei 82 kg. Die Behandlung erfolgte aus eigener Initiative und wurde vollständig selbst gezahlt.</a:t>
            </a:r>
            <a:endParaRPr lang="de-DE" sz="1800" dirty="0">
              <a:effectLst/>
              <a:latin typeface="Calibri" panose="020F0502020204030204" pitchFamily="34" charset="0"/>
              <a:ea typeface="Calibri" panose="020F0502020204030204" pitchFamily="34" charset="0"/>
            </a:endParaRPr>
          </a:p>
          <a:p>
            <a:endParaRPr lang="de-DE" dirty="0"/>
          </a:p>
        </p:txBody>
      </p:sp>
      <p:sp>
        <p:nvSpPr>
          <p:cNvPr id="5" name="Titel 4">
            <a:extLst>
              <a:ext uri="{FF2B5EF4-FFF2-40B4-BE49-F238E27FC236}">
                <a16:creationId xmlns:a16="http://schemas.microsoft.com/office/drawing/2014/main" id="{EC7134BE-7676-48F1-A507-D76139EAC400}"/>
              </a:ext>
            </a:extLst>
          </p:cNvPr>
          <p:cNvSpPr>
            <a:spLocks noGrp="1"/>
          </p:cNvSpPr>
          <p:nvPr>
            <p:ph type="title"/>
          </p:nvPr>
        </p:nvSpPr>
        <p:spPr/>
        <p:txBody>
          <a:bodyPr/>
          <a:lstStyle/>
          <a:p>
            <a:r>
              <a:rPr lang="de-DE" dirty="0"/>
              <a:t>ZWS III 2025</a:t>
            </a:r>
          </a:p>
        </p:txBody>
      </p:sp>
    </p:spTree>
    <p:extLst>
      <p:ext uri="{BB962C8B-B14F-4D97-AF65-F5344CB8AC3E}">
        <p14:creationId xmlns:p14="http://schemas.microsoft.com/office/powerpoint/2010/main" val="16191101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DE3D356-3CB0-4F56-895C-4E486A5867C1}"/>
              </a:ext>
            </a:extLst>
          </p:cNvPr>
          <p:cNvSpPr>
            <a:spLocks noGrp="1"/>
          </p:cNvSpPr>
          <p:nvPr>
            <p:ph type="sldNum" sz="quarter" idx="4"/>
          </p:nvPr>
        </p:nvSpPr>
        <p:spPr/>
        <p:txBody>
          <a:bodyPr/>
          <a:lstStyle/>
          <a:p>
            <a:fld id="{EA952CFE-AF4B-4BE9-B2E2-E1420D3F9B32}" type="slidenum">
              <a:rPr lang="de-DE" smtClean="0"/>
              <a:pPr/>
              <a:t>22</a:t>
            </a:fld>
            <a:endParaRPr lang="de-DE" dirty="0"/>
          </a:p>
        </p:txBody>
      </p:sp>
      <p:sp>
        <p:nvSpPr>
          <p:cNvPr id="3" name="Textplatzhalter 2">
            <a:extLst>
              <a:ext uri="{FF2B5EF4-FFF2-40B4-BE49-F238E27FC236}">
                <a16:creationId xmlns:a16="http://schemas.microsoft.com/office/drawing/2014/main" id="{46A9330C-FFC3-4928-A59F-953A515CBF14}"/>
              </a:ext>
            </a:extLst>
          </p:cNvPr>
          <p:cNvSpPr>
            <a:spLocks noGrp="1"/>
          </p:cNvSpPr>
          <p:nvPr>
            <p:ph type="body" sz="quarter" idx="10"/>
          </p:nvPr>
        </p:nvSpPr>
        <p:spPr/>
        <p:txBody>
          <a:bodyPr/>
          <a:lstStyle/>
          <a:p>
            <a:r>
              <a:rPr lang="de-DE"/>
              <a:t>Ergebnisse</a:t>
            </a:r>
            <a:endParaRPr lang="de-DE" dirty="0"/>
          </a:p>
        </p:txBody>
      </p:sp>
      <p:sp>
        <p:nvSpPr>
          <p:cNvPr id="4" name="Textplatzhalter 3">
            <a:extLst>
              <a:ext uri="{FF2B5EF4-FFF2-40B4-BE49-F238E27FC236}">
                <a16:creationId xmlns:a16="http://schemas.microsoft.com/office/drawing/2014/main" id="{DDE1D4F8-8ECD-4010-A8E5-61AE7083A615}"/>
              </a:ext>
            </a:extLst>
          </p:cNvPr>
          <p:cNvSpPr>
            <a:spLocks noGrp="1"/>
          </p:cNvSpPr>
          <p:nvPr>
            <p:ph type="body" sz="half" idx="2"/>
          </p:nvPr>
        </p:nvSpPr>
        <p:spPr>
          <a:xfrm>
            <a:off x="369357" y="2252662"/>
            <a:ext cx="11343218" cy="3811588"/>
          </a:xfrm>
        </p:spPr>
        <p:txBody>
          <a:bodyPr/>
          <a:lstStyle/>
          <a:p>
            <a:endParaRPr lang="de-DE" sz="1800" dirty="0"/>
          </a:p>
          <a:p>
            <a:r>
              <a:rPr lang="de-DE" sz="1800" dirty="0" err="1"/>
              <a:t>uniVersa</a:t>
            </a:r>
            <a:r>
              <a:rPr lang="de-DE" sz="1800" dirty="0"/>
              <a:t>: </a:t>
            </a:r>
            <a:r>
              <a:rPr lang="de-DE" sz="1800" dirty="0">
                <a:solidFill>
                  <a:srgbClr val="FF0000"/>
                </a:solidFill>
              </a:rPr>
              <a:t>Ablehnung</a:t>
            </a:r>
          </a:p>
          <a:p>
            <a:endParaRPr lang="de-DE" sz="1600" dirty="0"/>
          </a:p>
          <a:p>
            <a:r>
              <a:rPr lang="de-DE" sz="1800" dirty="0"/>
              <a:t>R&amp;V: </a:t>
            </a:r>
            <a:r>
              <a:rPr lang="de-DE" sz="1800" dirty="0">
                <a:solidFill>
                  <a:srgbClr val="FF0000"/>
                </a:solidFill>
              </a:rPr>
              <a:t>Ablehnung</a:t>
            </a:r>
          </a:p>
          <a:p>
            <a:endParaRPr lang="de-DE" sz="1600" dirty="0"/>
          </a:p>
          <a:p>
            <a:r>
              <a:rPr lang="de-DE" sz="1800" dirty="0"/>
              <a:t>Allianz: </a:t>
            </a:r>
            <a:r>
              <a:rPr lang="de-DE" sz="1800" dirty="0">
                <a:solidFill>
                  <a:srgbClr val="FF0000"/>
                </a:solidFill>
              </a:rPr>
              <a:t>Ablehnung</a:t>
            </a:r>
          </a:p>
          <a:p>
            <a:endParaRPr lang="de-DE" sz="1600" dirty="0"/>
          </a:p>
          <a:p>
            <a:r>
              <a:rPr lang="de-DE" sz="1800" dirty="0"/>
              <a:t>UKV: steht noch aus</a:t>
            </a:r>
          </a:p>
          <a:p>
            <a:endParaRPr lang="de-DE" sz="1600" dirty="0"/>
          </a:p>
          <a:p>
            <a:r>
              <a:rPr lang="de-DE" sz="1800" dirty="0"/>
              <a:t>Barmenia: steht noch aus</a:t>
            </a:r>
          </a:p>
          <a:p>
            <a:endParaRPr lang="de-DE" dirty="0"/>
          </a:p>
        </p:txBody>
      </p:sp>
      <p:sp>
        <p:nvSpPr>
          <p:cNvPr id="5" name="Titel 4">
            <a:extLst>
              <a:ext uri="{FF2B5EF4-FFF2-40B4-BE49-F238E27FC236}">
                <a16:creationId xmlns:a16="http://schemas.microsoft.com/office/drawing/2014/main" id="{438FCB64-EEA0-468B-AEBA-AA816110ACAA}"/>
              </a:ext>
            </a:extLst>
          </p:cNvPr>
          <p:cNvSpPr>
            <a:spLocks noGrp="1"/>
          </p:cNvSpPr>
          <p:nvPr>
            <p:ph type="title"/>
          </p:nvPr>
        </p:nvSpPr>
        <p:spPr/>
        <p:txBody>
          <a:bodyPr/>
          <a:lstStyle/>
          <a:p>
            <a:r>
              <a:rPr lang="de-DE" dirty="0"/>
              <a:t>ZWS III 2025</a:t>
            </a:r>
          </a:p>
        </p:txBody>
      </p:sp>
    </p:spTree>
    <p:extLst>
      <p:ext uri="{BB962C8B-B14F-4D97-AF65-F5344CB8AC3E}">
        <p14:creationId xmlns:p14="http://schemas.microsoft.com/office/powerpoint/2010/main" val="995327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90BA9B2-B268-4559-981B-340185B06B23}"/>
              </a:ext>
            </a:extLst>
          </p:cNvPr>
          <p:cNvSpPr>
            <a:spLocks noGrp="1"/>
          </p:cNvSpPr>
          <p:nvPr>
            <p:ph type="sldNum" sz="quarter" idx="4"/>
          </p:nvPr>
        </p:nvSpPr>
        <p:spPr/>
        <p:txBody>
          <a:bodyPr/>
          <a:lstStyle/>
          <a:p>
            <a:fld id="{EA952CFE-AF4B-4BE9-B2E2-E1420D3F9B32}" type="slidenum">
              <a:rPr lang="de-DE" smtClean="0"/>
              <a:pPr/>
              <a:t>23</a:t>
            </a:fld>
            <a:endParaRPr lang="de-DE" dirty="0"/>
          </a:p>
        </p:txBody>
      </p:sp>
      <p:sp>
        <p:nvSpPr>
          <p:cNvPr id="3" name="Textplatzhalter 2">
            <a:extLst>
              <a:ext uri="{FF2B5EF4-FFF2-40B4-BE49-F238E27FC236}">
                <a16:creationId xmlns:a16="http://schemas.microsoft.com/office/drawing/2014/main" id="{501AA84D-7E45-4F66-8FA1-E991FA3D50B3}"/>
              </a:ext>
            </a:extLst>
          </p:cNvPr>
          <p:cNvSpPr>
            <a:spLocks noGrp="1"/>
          </p:cNvSpPr>
          <p:nvPr>
            <p:ph type="body" sz="half" idx="2"/>
          </p:nvPr>
        </p:nvSpPr>
        <p:spPr>
          <a:prstGeom prst="rect">
            <a:avLst/>
          </a:prstGeom>
        </p:spPr>
        <p:txBody>
          <a:bodyPr/>
          <a:lstStyle/>
          <a:p>
            <a:pPr algn="ctr"/>
            <a:endParaRPr lang="de-DE" sz="4000" dirty="0"/>
          </a:p>
          <a:p>
            <a:pPr algn="ctr"/>
            <a:endParaRPr lang="de-DE" sz="4000" dirty="0"/>
          </a:p>
          <a:p>
            <a:pPr algn="ctr"/>
            <a:r>
              <a:rPr lang="de-DE" sz="4000" dirty="0"/>
              <a:t>Grundfähigkeiten - Leistung</a:t>
            </a:r>
          </a:p>
          <a:p>
            <a:endParaRPr lang="de-DE" dirty="0"/>
          </a:p>
        </p:txBody>
      </p:sp>
      <p:sp>
        <p:nvSpPr>
          <p:cNvPr id="5" name="Titel 4">
            <a:extLst>
              <a:ext uri="{FF2B5EF4-FFF2-40B4-BE49-F238E27FC236}">
                <a16:creationId xmlns:a16="http://schemas.microsoft.com/office/drawing/2014/main" id="{2209C722-4F64-445F-B5BC-5FA9173A26CC}"/>
              </a:ext>
            </a:extLst>
          </p:cNvPr>
          <p:cNvSpPr>
            <a:spLocks noGrp="1"/>
          </p:cNvSpPr>
          <p:nvPr>
            <p:ph type="title"/>
          </p:nvPr>
        </p:nvSpPr>
        <p:spPr/>
        <p:txBody>
          <a:bodyPr/>
          <a:lstStyle/>
          <a:p>
            <a:r>
              <a:rPr lang="de-DE" dirty="0"/>
              <a:t>ZWS III 2025</a:t>
            </a:r>
          </a:p>
        </p:txBody>
      </p:sp>
    </p:spTree>
    <p:extLst>
      <p:ext uri="{BB962C8B-B14F-4D97-AF65-F5344CB8AC3E}">
        <p14:creationId xmlns:p14="http://schemas.microsoft.com/office/powerpoint/2010/main" val="417592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E35CB63-6665-4DFC-8729-94FEC3233F33}"/>
              </a:ext>
            </a:extLst>
          </p:cNvPr>
          <p:cNvSpPr>
            <a:spLocks noGrp="1"/>
          </p:cNvSpPr>
          <p:nvPr>
            <p:ph type="sldNum" sz="quarter" idx="4"/>
          </p:nvPr>
        </p:nvSpPr>
        <p:spPr/>
        <p:txBody>
          <a:bodyPr/>
          <a:lstStyle/>
          <a:p>
            <a:fld id="{EA952CFE-AF4B-4BE9-B2E2-E1420D3F9B32}" type="slidenum">
              <a:rPr lang="de-DE" smtClean="0"/>
              <a:pPr/>
              <a:t>24</a:t>
            </a:fld>
            <a:endParaRPr lang="de-DE" dirty="0"/>
          </a:p>
        </p:txBody>
      </p:sp>
      <p:sp>
        <p:nvSpPr>
          <p:cNvPr id="7" name="Textplatzhalter 6">
            <a:extLst>
              <a:ext uri="{FF2B5EF4-FFF2-40B4-BE49-F238E27FC236}">
                <a16:creationId xmlns:a16="http://schemas.microsoft.com/office/drawing/2014/main" id="{8F4456BE-599B-49F8-AE2C-4EF748E4C549}"/>
              </a:ext>
            </a:extLst>
          </p:cNvPr>
          <p:cNvSpPr>
            <a:spLocks noGrp="1"/>
          </p:cNvSpPr>
          <p:nvPr>
            <p:ph type="body" sz="half" idx="2"/>
          </p:nvPr>
        </p:nvSpPr>
        <p:spPr/>
        <p:txBody>
          <a:bodyPr/>
          <a:lstStyle/>
          <a:p>
            <a:r>
              <a:rPr lang="de-DE" dirty="0"/>
              <a:t>                                                      .</a:t>
            </a:r>
          </a:p>
        </p:txBody>
      </p:sp>
      <p:sp>
        <p:nvSpPr>
          <p:cNvPr id="4" name="Titel 3">
            <a:extLst>
              <a:ext uri="{FF2B5EF4-FFF2-40B4-BE49-F238E27FC236}">
                <a16:creationId xmlns:a16="http://schemas.microsoft.com/office/drawing/2014/main" id="{B5423A64-F51C-4210-AC4D-638F5FB4D1B7}"/>
              </a:ext>
            </a:extLst>
          </p:cNvPr>
          <p:cNvSpPr>
            <a:spLocks noGrp="1"/>
          </p:cNvSpPr>
          <p:nvPr>
            <p:ph type="title"/>
          </p:nvPr>
        </p:nvSpPr>
        <p:spPr/>
        <p:txBody>
          <a:bodyPr/>
          <a:lstStyle/>
          <a:p>
            <a:r>
              <a:rPr lang="de-DE" dirty="0"/>
              <a:t>ZWS III 2025</a:t>
            </a:r>
          </a:p>
        </p:txBody>
      </p:sp>
      <p:pic>
        <p:nvPicPr>
          <p:cNvPr id="6" name="Grafik 5">
            <a:extLst>
              <a:ext uri="{FF2B5EF4-FFF2-40B4-BE49-F238E27FC236}">
                <a16:creationId xmlns:a16="http://schemas.microsoft.com/office/drawing/2014/main" id="{8AC2A2DC-CEBB-4267-8195-2F8B3415BD05}"/>
              </a:ext>
            </a:extLst>
          </p:cNvPr>
          <p:cNvPicPr>
            <a:picLocks noChangeAspect="1"/>
          </p:cNvPicPr>
          <p:nvPr/>
        </p:nvPicPr>
        <p:blipFill>
          <a:blip r:embed="rId2"/>
          <a:stretch>
            <a:fillRect/>
          </a:stretch>
        </p:blipFill>
        <p:spPr>
          <a:xfrm>
            <a:off x="1688927" y="1612309"/>
            <a:ext cx="8104235" cy="4578919"/>
          </a:xfrm>
          <a:prstGeom prst="rect">
            <a:avLst/>
          </a:prstGeom>
        </p:spPr>
      </p:pic>
    </p:spTree>
    <p:extLst>
      <p:ext uri="{BB962C8B-B14F-4D97-AF65-F5344CB8AC3E}">
        <p14:creationId xmlns:p14="http://schemas.microsoft.com/office/powerpoint/2010/main" val="32180798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FDA6402-C797-4685-8642-3168C08A7FED}"/>
              </a:ext>
            </a:extLst>
          </p:cNvPr>
          <p:cNvSpPr>
            <a:spLocks noGrp="1"/>
          </p:cNvSpPr>
          <p:nvPr>
            <p:ph type="sldNum" sz="quarter" idx="4"/>
          </p:nvPr>
        </p:nvSpPr>
        <p:spPr/>
        <p:txBody>
          <a:bodyPr/>
          <a:lstStyle/>
          <a:p>
            <a:fld id="{0DB11324-E0A8-4199-978D-02885A0D0942}" type="slidenum">
              <a:rPr lang="de-DE" smtClean="0"/>
              <a:t>25</a:t>
            </a:fld>
            <a:endParaRPr lang="de-DE"/>
          </a:p>
        </p:txBody>
      </p:sp>
      <p:sp>
        <p:nvSpPr>
          <p:cNvPr id="3" name="Textplatzhalter 2">
            <a:extLst>
              <a:ext uri="{FF2B5EF4-FFF2-40B4-BE49-F238E27FC236}">
                <a16:creationId xmlns:a16="http://schemas.microsoft.com/office/drawing/2014/main" id="{C5A8B527-D4E5-461F-A64D-5C0D4CC9E170}"/>
              </a:ext>
            </a:extLst>
          </p:cNvPr>
          <p:cNvSpPr>
            <a:spLocks noGrp="1"/>
          </p:cNvSpPr>
          <p:nvPr>
            <p:ph type="body" sz="half" idx="2"/>
          </p:nvPr>
        </p:nvSpPr>
        <p:spPr/>
        <p:txBody>
          <a:bodyPr/>
          <a:lstStyle/>
          <a:p>
            <a:endParaRPr lang="de-DE" dirty="0"/>
          </a:p>
        </p:txBody>
      </p:sp>
      <p:sp>
        <p:nvSpPr>
          <p:cNvPr id="4" name="Titel 3">
            <a:extLst>
              <a:ext uri="{FF2B5EF4-FFF2-40B4-BE49-F238E27FC236}">
                <a16:creationId xmlns:a16="http://schemas.microsoft.com/office/drawing/2014/main" id="{D67EB645-BA70-4FE1-979C-493149DD2918}"/>
              </a:ext>
            </a:extLst>
          </p:cNvPr>
          <p:cNvSpPr>
            <a:spLocks noGrp="1"/>
          </p:cNvSpPr>
          <p:nvPr>
            <p:ph type="title"/>
          </p:nvPr>
        </p:nvSpPr>
        <p:spPr/>
        <p:txBody>
          <a:bodyPr/>
          <a:lstStyle/>
          <a:p>
            <a:r>
              <a:rPr lang="de-DE" dirty="0"/>
              <a:t>ZWS III 2025</a:t>
            </a:r>
          </a:p>
        </p:txBody>
      </p:sp>
      <p:pic>
        <p:nvPicPr>
          <p:cNvPr id="6" name="Grafik 5">
            <a:extLst>
              <a:ext uri="{FF2B5EF4-FFF2-40B4-BE49-F238E27FC236}">
                <a16:creationId xmlns:a16="http://schemas.microsoft.com/office/drawing/2014/main" id="{76329112-A0BB-4734-8192-C49D2411741E}"/>
              </a:ext>
            </a:extLst>
          </p:cNvPr>
          <p:cNvPicPr>
            <a:picLocks noChangeAspect="1"/>
          </p:cNvPicPr>
          <p:nvPr/>
        </p:nvPicPr>
        <p:blipFill>
          <a:blip r:embed="rId2"/>
          <a:stretch>
            <a:fillRect/>
          </a:stretch>
        </p:blipFill>
        <p:spPr>
          <a:xfrm>
            <a:off x="479425" y="1801058"/>
            <a:ext cx="4577029" cy="1783695"/>
          </a:xfrm>
          <a:prstGeom prst="rect">
            <a:avLst/>
          </a:prstGeom>
        </p:spPr>
      </p:pic>
      <p:pic>
        <p:nvPicPr>
          <p:cNvPr id="8" name="Grafik 7">
            <a:extLst>
              <a:ext uri="{FF2B5EF4-FFF2-40B4-BE49-F238E27FC236}">
                <a16:creationId xmlns:a16="http://schemas.microsoft.com/office/drawing/2014/main" id="{B6B9AD25-F270-4F14-AA14-64618A614936}"/>
              </a:ext>
            </a:extLst>
          </p:cNvPr>
          <p:cNvPicPr>
            <a:picLocks noChangeAspect="1"/>
          </p:cNvPicPr>
          <p:nvPr/>
        </p:nvPicPr>
        <p:blipFill>
          <a:blip r:embed="rId3"/>
          <a:stretch>
            <a:fillRect/>
          </a:stretch>
        </p:blipFill>
        <p:spPr>
          <a:xfrm>
            <a:off x="6147443" y="3684494"/>
            <a:ext cx="4530983" cy="2009214"/>
          </a:xfrm>
          <a:prstGeom prst="rect">
            <a:avLst/>
          </a:prstGeom>
        </p:spPr>
      </p:pic>
    </p:spTree>
    <p:extLst>
      <p:ext uri="{BB962C8B-B14F-4D97-AF65-F5344CB8AC3E}">
        <p14:creationId xmlns:p14="http://schemas.microsoft.com/office/powerpoint/2010/main" val="41637429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D7318AB-2489-451C-B8BC-51549A6441B6}"/>
              </a:ext>
            </a:extLst>
          </p:cNvPr>
          <p:cNvSpPr>
            <a:spLocks noGrp="1"/>
          </p:cNvSpPr>
          <p:nvPr>
            <p:ph type="sldNum" sz="quarter" idx="4"/>
          </p:nvPr>
        </p:nvSpPr>
        <p:spPr/>
        <p:txBody>
          <a:bodyPr/>
          <a:lstStyle/>
          <a:p>
            <a:fld id="{EA952CFE-AF4B-4BE9-B2E2-E1420D3F9B32}" type="slidenum">
              <a:rPr lang="de-DE" smtClean="0"/>
              <a:pPr/>
              <a:t>26</a:t>
            </a:fld>
            <a:endParaRPr lang="de-DE" dirty="0"/>
          </a:p>
        </p:txBody>
      </p:sp>
      <p:sp>
        <p:nvSpPr>
          <p:cNvPr id="7" name="Textplatzhalter 6">
            <a:extLst>
              <a:ext uri="{FF2B5EF4-FFF2-40B4-BE49-F238E27FC236}">
                <a16:creationId xmlns:a16="http://schemas.microsoft.com/office/drawing/2014/main" id="{B8757C0D-AE8B-4CDE-9D78-70FD96D533C7}"/>
              </a:ext>
            </a:extLst>
          </p:cNvPr>
          <p:cNvSpPr>
            <a:spLocks noGrp="1"/>
          </p:cNvSpPr>
          <p:nvPr>
            <p:ph type="body" sz="quarter" idx="10"/>
          </p:nvPr>
        </p:nvSpPr>
        <p:spPr/>
        <p:txBody>
          <a:bodyPr/>
          <a:lstStyle/>
          <a:p>
            <a:r>
              <a:rPr lang="de-DE" dirty="0"/>
              <a:t>Grundfähigkeit verloren - Nachweisbarkeit</a:t>
            </a:r>
          </a:p>
        </p:txBody>
      </p:sp>
      <p:sp>
        <p:nvSpPr>
          <p:cNvPr id="6" name="Textplatzhalter 5">
            <a:extLst>
              <a:ext uri="{FF2B5EF4-FFF2-40B4-BE49-F238E27FC236}">
                <a16:creationId xmlns:a16="http://schemas.microsoft.com/office/drawing/2014/main" id="{A837005E-106D-4DEF-8CA5-2D5700AAD8FE}"/>
              </a:ext>
            </a:extLst>
          </p:cNvPr>
          <p:cNvSpPr>
            <a:spLocks noGrp="1"/>
          </p:cNvSpPr>
          <p:nvPr>
            <p:ph type="body" sz="half" idx="2"/>
          </p:nvPr>
        </p:nvSpPr>
        <p:spPr/>
        <p:txBody>
          <a:bodyPr/>
          <a:lstStyle/>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Konkrete Bedingungen bzw. klare Beschreibung des Verlusts der jeweiligen Grundfähigkeit</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Somit konkreter Nachweis über Verlust der Grundfähigkeit nötig</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b="1" dirty="0"/>
              <a:t>Nach Möglichkeit </a:t>
            </a:r>
            <a:r>
              <a:rPr lang="de-DE" b="1" u="sng" dirty="0"/>
              <a:t>messbar </a:t>
            </a:r>
            <a:r>
              <a:rPr lang="de-DE" b="1" dirty="0"/>
              <a:t>/ Facharzt</a:t>
            </a:r>
          </a:p>
        </p:txBody>
      </p:sp>
      <p:sp>
        <p:nvSpPr>
          <p:cNvPr id="5" name="Titel 4">
            <a:extLst>
              <a:ext uri="{FF2B5EF4-FFF2-40B4-BE49-F238E27FC236}">
                <a16:creationId xmlns:a16="http://schemas.microsoft.com/office/drawing/2014/main" id="{A0963847-A100-4E13-B985-24CF20BCFA23}"/>
              </a:ext>
            </a:extLst>
          </p:cNvPr>
          <p:cNvSpPr>
            <a:spLocks noGrp="1"/>
          </p:cNvSpPr>
          <p:nvPr>
            <p:ph type="title"/>
          </p:nvPr>
        </p:nvSpPr>
        <p:spPr/>
        <p:txBody>
          <a:bodyPr/>
          <a:lstStyle/>
          <a:p>
            <a:r>
              <a:rPr lang="de-DE" dirty="0"/>
              <a:t>ZWS III 2025</a:t>
            </a:r>
          </a:p>
        </p:txBody>
      </p:sp>
      <p:pic>
        <p:nvPicPr>
          <p:cNvPr id="10" name="Grafik 9">
            <a:extLst>
              <a:ext uri="{FF2B5EF4-FFF2-40B4-BE49-F238E27FC236}">
                <a16:creationId xmlns:a16="http://schemas.microsoft.com/office/drawing/2014/main" id="{CEDEF51A-ECD9-4F13-9E03-BACF6C1514C3}"/>
              </a:ext>
            </a:extLst>
          </p:cNvPr>
          <p:cNvPicPr>
            <a:picLocks noChangeAspect="1"/>
          </p:cNvPicPr>
          <p:nvPr/>
        </p:nvPicPr>
        <p:blipFill>
          <a:blip r:embed="rId3"/>
          <a:stretch>
            <a:fillRect/>
          </a:stretch>
        </p:blipFill>
        <p:spPr>
          <a:xfrm rot="863273">
            <a:off x="5794932" y="4130222"/>
            <a:ext cx="468587" cy="1139623"/>
          </a:xfrm>
          <a:prstGeom prst="rect">
            <a:avLst/>
          </a:prstGeom>
        </p:spPr>
      </p:pic>
    </p:spTree>
    <p:extLst>
      <p:ext uri="{BB962C8B-B14F-4D97-AF65-F5344CB8AC3E}">
        <p14:creationId xmlns:p14="http://schemas.microsoft.com/office/powerpoint/2010/main" val="14597445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08CB2FF-7F14-4D3B-A2CC-1E0A21669DDF}"/>
              </a:ext>
            </a:extLst>
          </p:cNvPr>
          <p:cNvSpPr>
            <a:spLocks noGrp="1"/>
          </p:cNvSpPr>
          <p:nvPr>
            <p:ph type="sldNum" sz="quarter" idx="4"/>
          </p:nvPr>
        </p:nvSpPr>
        <p:spPr/>
        <p:txBody>
          <a:bodyPr/>
          <a:lstStyle/>
          <a:p>
            <a:fld id="{EA952CFE-AF4B-4BE9-B2E2-E1420D3F9B32}" type="slidenum">
              <a:rPr lang="de-DE" smtClean="0"/>
              <a:pPr/>
              <a:t>27</a:t>
            </a:fld>
            <a:endParaRPr lang="de-DE" dirty="0"/>
          </a:p>
        </p:txBody>
      </p:sp>
      <p:sp>
        <p:nvSpPr>
          <p:cNvPr id="3" name="Textplatzhalter 2">
            <a:extLst>
              <a:ext uri="{FF2B5EF4-FFF2-40B4-BE49-F238E27FC236}">
                <a16:creationId xmlns:a16="http://schemas.microsoft.com/office/drawing/2014/main" id="{0EF384C6-30DE-4176-A53D-20BD83977BE9}"/>
              </a:ext>
            </a:extLst>
          </p:cNvPr>
          <p:cNvSpPr>
            <a:spLocks noGrp="1"/>
          </p:cNvSpPr>
          <p:nvPr>
            <p:ph type="body" sz="quarter" idx="10"/>
          </p:nvPr>
        </p:nvSpPr>
        <p:spPr/>
        <p:txBody>
          <a:bodyPr/>
          <a:lstStyle/>
          <a:p>
            <a:r>
              <a:rPr lang="de-DE" dirty="0"/>
              <a:t>Leistungsfall von der Allianz</a:t>
            </a:r>
          </a:p>
        </p:txBody>
      </p:sp>
      <p:sp>
        <p:nvSpPr>
          <p:cNvPr id="4" name="Textplatzhalter 3">
            <a:extLst>
              <a:ext uri="{FF2B5EF4-FFF2-40B4-BE49-F238E27FC236}">
                <a16:creationId xmlns:a16="http://schemas.microsoft.com/office/drawing/2014/main" id="{0F69598B-A21C-4750-BACA-71FDEBE23F08}"/>
              </a:ext>
            </a:extLst>
          </p:cNvPr>
          <p:cNvSpPr>
            <a:spLocks noGrp="1"/>
          </p:cNvSpPr>
          <p:nvPr>
            <p:ph type="body" sz="half" idx="2"/>
          </p:nvPr>
        </p:nvSpPr>
        <p:spPr/>
        <p:txBody>
          <a:bodyPr/>
          <a:lstStyle/>
          <a:p>
            <a:r>
              <a:rPr lang="de-DE" dirty="0"/>
              <a:t>.</a:t>
            </a:r>
          </a:p>
        </p:txBody>
      </p:sp>
      <p:sp>
        <p:nvSpPr>
          <p:cNvPr id="5" name="Titel 4">
            <a:extLst>
              <a:ext uri="{FF2B5EF4-FFF2-40B4-BE49-F238E27FC236}">
                <a16:creationId xmlns:a16="http://schemas.microsoft.com/office/drawing/2014/main" id="{1D09BDC0-EDB7-4A5D-9BF7-F0CA3350AB6E}"/>
              </a:ext>
            </a:extLst>
          </p:cNvPr>
          <p:cNvSpPr>
            <a:spLocks noGrp="1"/>
          </p:cNvSpPr>
          <p:nvPr>
            <p:ph type="title"/>
          </p:nvPr>
        </p:nvSpPr>
        <p:spPr/>
        <p:txBody>
          <a:bodyPr/>
          <a:lstStyle/>
          <a:p>
            <a:r>
              <a:rPr lang="de-DE" dirty="0"/>
              <a:t>ZWS III 2025</a:t>
            </a:r>
          </a:p>
        </p:txBody>
      </p:sp>
      <p:pic>
        <p:nvPicPr>
          <p:cNvPr id="7" name="Grafik 6">
            <a:extLst>
              <a:ext uri="{FF2B5EF4-FFF2-40B4-BE49-F238E27FC236}">
                <a16:creationId xmlns:a16="http://schemas.microsoft.com/office/drawing/2014/main" id="{27AD846B-248B-4D18-8D2E-9F641725300D}"/>
              </a:ext>
            </a:extLst>
          </p:cNvPr>
          <p:cNvPicPr>
            <a:picLocks noChangeAspect="1"/>
          </p:cNvPicPr>
          <p:nvPr/>
        </p:nvPicPr>
        <p:blipFill>
          <a:blip r:embed="rId3"/>
          <a:stretch>
            <a:fillRect/>
          </a:stretch>
        </p:blipFill>
        <p:spPr>
          <a:xfrm>
            <a:off x="364220" y="2210986"/>
            <a:ext cx="7762875" cy="4236178"/>
          </a:xfrm>
          <a:prstGeom prst="rect">
            <a:avLst/>
          </a:prstGeom>
        </p:spPr>
      </p:pic>
    </p:spTree>
    <p:extLst>
      <p:ext uri="{BB962C8B-B14F-4D97-AF65-F5344CB8AC3E}">
        <p14:creationId xmlns:p14="http://schemas.microsoft.com/office/powerpoint/2010/main" val="1861547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3B1E513-8DA7-4690-8C81-3BF6929D4626}"/>
              </a:ext>
            </a:extLst>
          </p:cNvPr>
          <p:cNvSpPr>
            <a:spLocks noGrp="1"/>
          </p:cNvSpPr>
          <p:nvPr>
            <p:ph type="sldNum" sz="quarter" idx="4"/>
          </p:nvPr>
        </p:nvSpPr>
        <p:spPr/>
        <p:txBody>
          <a:bodyPr/>
          <a:lstStyle/>
          <a:p>
            <a:fld id="{EA952CFE-AF4B-4BE9-B2E2-E1420D3F9B32}" type="slidenum">
              <a:rPr lang="de-DE" smtClean="0"/>
              <a:pPr/>
              <a:t>28</a:t>
            </a:fld>
            <a:endParaRPr lang="de-DE" dirty="0"/>
          </a:p>
        </p:txBody>
      </p:sp>
      <p:sp>
        <p:nvSpPr>
          <p:cNvPr id="8" name="Textplatzhalter 7">
            <a:extLst>
              <a:ext uri="{FF2B5EF4-FFF2-40B4-BE49-F238E27FC236}">
                <a16:creationId xmlns:a16="http://schemas.microsoft.com/office/drawing/2014/main" id="{8CD0CAAC-4A45-4BFF-B2AC-1B97AFCF8D92}"/>
              </a:ext>
            </a:extLst>
          </p:cNvPr>
          <p:cNvSpPr>
            <a:spLocks noGrp="1"/>
          </p:cNvSpPr>
          <p:nvPr>
            <p:ph type="body" sz="half" idx="2"/>
          </p:nvPr>
        </p:nvSpPr>
        <p:spPr/>
        <p:txBody>
          <a:bodyPr/>
          <a:lstStyle/>
          <a:p>
            <a:r>
              <a:rPr lang="de-DE" dirty="0"/>
              <a:t>.</a:t>
            </a:r>
          </a:p>
        </p:txBody>
      </p:sp>
      <p:sp>
        <p:nvSpPr>
          <p:cNvPr id="5" name="Titel 4">
            <a:extLst>
              <a:ext uri="{FF2B5EF4-FFF2-40B4-BE49-F238E27FC236}">
                <a16:creationId xmlns:a16="http://schemas.microsoft.com/office/drawing/2014/main" id="{3FCB3638-D90E-4418-89FD-BBD01E901CFB}"/>
              </a:ext>
            </a:extLst>
          </p:cNvPr>
          <p:cNvSpPr>
            <a:spLocks noGrp="1"/>
          </p:cNvSpPr>
          <p:nvPr>
            <p:ph type="title"/>
          </p:nvPr>
        </p:nvSpPr>
        <p:spPr/>
        <p:txBody>
          <a:bodyPr/>
          <a:lstStyle/>
          <a:p>
            <a:r>
              <a:rPr lang="de-DE" dirty="0"/>
              <a:t>ZWS III 2025</a:t>
            </a:r>
          </a:p>
        </p:txBody>
      </p:sp>
      <p:pic>
        <p:nvPicPr>
          <p:cNvPr id="10" name="Grafik 9">
            <a:extLst>
              <a:ext uri="{FF2B5EF4-FFF2-40B4-BE49-F238E27FC236}">
                <a16:creationId xmlns:a16="http://schemas.microsoft.com/office/drawing/2014/main" id="{44345364-EA3B-491F-A58C-8A68D24A783D}"/>
              </a:ext>
            </a:extLst>
          </p:cNvPr>
          <p:cNvPicPr>
            <a:picLocks noChangeAspect="1"/>
          </p:cNvPicPr>
          <p:nvPr/>
        </p:nvPicPr>
        <p:blipFill>
          <a:blip r:embed="rId2"/>
          <a:stretch>
            <a:fillRect/>
          </a:stretch>
        </p:blipFill>
        <p:spPr>
          <a:xfrm>
            <a:off x="364220" y="1695766"/>
            <a:ext cx="8734425" cy="4609673"/>
          </a:xfrm>
          <a:prstGeom prst="rect">
            <a:avLst/>
          </a:prstGeom>
        </p:spPr>
      </p:pic>
    </p:spTree>
    <p:extLst>
      <p:ext uri="{BB962C8B-B14F-4D97-AF65-F5344CB8AC3E}">
        <p14:creationId xmlns:p14="http://schemas.microsoft.com/office/powerpoint/2010/main" val="11384969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C6FD6D1-D920-4727-9BFC-74EF56866A74}"/>
              </a:ext>
            </a:extLst>
          </p:cNvPr>
          <p:cNvSpPr>
            <a:spLocks noGrp="1"/>
          </p:cNvSpPr>
          <p:nvPr>
            <p:ph type="sldNum" sz="quarter" idx="4"/>
          </p:nvPr>
        </p:nvSpPr>
        <p:spPr/>
        <p:txBody>
          <a:bodyPr/>
          <a:lstStyle/>
          <a:p>
            <a:fld id="{EA952CFE-AF4B-4BE9-B2E2-E1420D3F9B32}" type="slidenum">
              <a:rPr lang="de-DE" smtClean="0"/>
              <a:pPr/>
              <a:t>29</a:t>
            </a:fld>
            <a:endParaRPr lang="de-DE" dirty="0"/>
          </a:p>
        </p:txBody>
      </p:sp>
      <p:sp>
        <p:nvSpPr>
          <p:cNvPr id="3" name="Textplatzhalter 2">
            <a:extLst>
              <a:ext uri="{FF2B5EF4-FFF2-40B4-BE49-F238E27FC236}">
                <a16:creationId xmlns:a16="http://schemas.microsoft.com/office/drawing/2014/main" id="{AECF3965-EEBB-41AE-A51D-29C10AFBE4FB}"/>
              </a:ext>
            </a:extLst>
          </p:cNvPr>
          <p:cNvSpPr>
            <a:spLocks noGrp="1"/>
          </p:cNvSpPr>
          <p:nvPr>
            <p:ph type="body" sz="half" idx="2"/>
          </p:nvPr>
        </p:nvSpPr>
        <p:spPr/>
        <p:txBody>
          <a:bodyPr/>
          <a:lstStyle/>
          <a:p>
            <a:r>
              <a:rPr lang="de-DE" dirty="0"/>
              <a:t>.</a:t>
            </a:r>
          </a:p>
        </p:txBody>
      </p:sp>
      <p:sp>
        <p:nvSpPr>
          <p:cNvPr id="4" name="Titel 3">
            <a:extLst>
              <a:ext uri="{FF2B5EF4-FFF2-40B4-BE49-F238E27FC236}">
                <a16:creationId xmlns:a16="http://schemas.microsoft.com/office/drawing/2014/main" id="{940D8B62-9B38-4812-B417-77FFD52F7B8F}"/>
              </a:ext>
            </a:extLst>
          </p:cNvPr>
          <p:cNvSpPr>
            <a:spLocks noGrp="1"/>
          </p:cNvSpPr>
          <p:nvPr>
            <p:ph type="title"/>
          </p:nvPr>
        </p:nvSpPr>
        <p:spPr/>
        <p:txBody>
          <a:bodyPr/>
          <a:lstStyle/>
          <a:p>
            <a:r>
              <a:rPr lang="de-DE" dirty="0"/>
              <a:t>ZWS III 2025</a:t>
            </a:r>
          </a:p>
        </p:txBody>
      </p:sp>
      <p:pic>
        <p:nvPicPr>
          <p:cNvPr id="6" name="Grafik 5">
            <a:extLst>
              <a:ext uri="{FF2B5EF4-FFF2-40B4-BE49-F238E27FC236}">
                <a16:creationId xmlns:a16="http://schemas.microsoft.com/office/drawing/2014/main" id="{FFABCCF5-8AE5-4E91-B0EE-4A0DE11824E7}"/>
              </a:ext>
            </a:extLst>
          </p:cNvPr>
          <p:cNvPicPr>
            <a:picLocks noChangeAspect="1"/>
          </p:cNvPicPr>
          <p:nvPr/>
        </p:nvPicPr>
        <p:blipFill>
          <a:blip r:embed="rId2"/>
          <a:stretch>
            <a:fillRect/>
          </a:stretch>
        </p:blipFill>
        <p:spPr>
          <a:xfrm>
            <a:off x="422155" y="1685921"/>
            <a:ext cx="8658225" cy="4611632"/>
          </a:xfrm>
          <a:prstGeom prst="rect">
            <a:avLst/>
          </a:prstGeom>
        </p:spPr>
      </p:pic>
    </p:spTree>
    <p:extLst>
      <p:ext uri="{BB962C8B-B14F-4D97-AF65-F5344CB8AC3E}">
        <p14:creationId xmlns:p14="http://schemas.microsoft.com/office/powerpoint/2010/main" val="3192779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4" name="Titel 3">
            <a:extLst>
              <a:ext uri="{FF2B5EF4-FFF2-40B4-BE49-F238E27FC236}">
                <a16:creationId xmlns:a16="http://schemas.microsoft.com/office/drawing/2014/main" id="{14F3B614-2443-4098-86BE-AE898A788CD2}"/>
              </a:ext>
            </a:extLst>
          </p:cNvPr>
          <p:cNvSpPr>
            <a:spLocks noGrp="1"/>
          </p:cNvSpPr>
          <p:nvPr>
            <p:ph type="title"/>
          </p:nvPr>
        </p:nvSpPr>
        <p:spPr/>
        <p:txBody>
          <a:bodyPr/>
          <a:lstStyle/>
          <a:p>
            <a:r>
              <a:rPr lang="de-DE" dirty="0"/>
              <a:t>CONDOR BU: Jetzt bei R&amp;V</a:t>
            </a:r>
          </a:p>
        </p:txBody>
      </p:sp>
      <p:sp>
        <p:nvSpPr>
          <p:cNvPr id="9" name="Textfeld 8">
            <a:extLst>
              <a:ext uri="{FF2B5EF4-FFF2-40B4-BE49-F238E27FC236}">
                <a16:creationId xmlns:a16="http://schemas.microsoft.com/office/drawing/2014/main" id="{BE15F529-65FA-47C4-B1D0-64B5E32ED9DD}"/>
              </a:ext>
            </a:extLst>
          </p:cNvPr>
          <p:cNvSpPr txBox="1"/>
          <p:nvPr/>
        </p:nvSpPr>
        <p:spPr>
          <a:xfrm>
            <a:off x="478564" y="1777525"/>
            <a:ext cx="9579836" cy="1477328"/>
          </a:xfrm>
          <a:prstGeom prst="rect">
            <a:avLst/>
          </a:prstGeom>
          <a:noFill/>
        </p:spPr>
        <p:txBody>
          <a:bodyPr wrap="square" rtlCol="0">
            <a:spAutoFit/>
          </a:bodyPr>
          <a:lstStyle/>
          <a:p>
            <a:pPr marL="285750" indent="-285750">
              <a:buFont typeface="Arial" panose="020B0604020202020204" pitchFamily="34" charset="0"/>
              <a:buChar char="•"/>
            </a:pPr>
            <a:r>
              <a:rPr lang="de-DE" dirty="0"/>
              <a:t>Nachversicherungsgarantie: KEINE absolute Obergrenze in €</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dirty="0"/>
          </a:p>
        </p:txBody>
      </p:sp>
      <p:pic>
        <p:nvPicPr>
          <p:cNvPr id="11" name="Grafik 10">
            <a:extLst>
              <a:ext uri="{FF2B5EF4-FFF2-40B4-BE49-F238E27FC236}">
                <a16:creationId xmlns:a16="http://schemas.microsoft.com/office/drawing/2014/main" id="{EAFA082D-5E5C-43D7-8DF9-76F79E37B214}"/>
              </a:ext>
            </a:extLst>
          </p:cNvPr>
          <p:cNvPicPr>
            <a:picLocks noChangeAspect="1"/>
          </p:cNvPicPr>
          <p:nvPr/>
        </p:nvPicPr>
        <p:blipFill>
          <a:blip r:embed="rId2"/>
          <a:stretch>
            <a:fillRect/>
          </a:stretch>
        </p:blipFill>
        <p:spPr>
          <a:xfrm>
            <a:off x="632388" y="2352721"/>
            <a:ext cx="6455903" cy="3677583"/>
          </a:xfrm>
          <a:prstGeom prst="rect">
            <a:avLst/>
          </a:prstGeom>
        </p:spPr>
      </p:pic>
    </p:spTree>
    <p:extLst>
      <p:ext uri="{BB962C8B-B14F-4D97-AF65-F5344CB8AC3E}">
        <p14:creationId xmlns:p14="http://schemas.microsoft.com/office/powerpoint/2010/main" val="10060182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5EE0B34-17F8-4111-9841-95BF02E46054}"/>
              </a:ext>
            </a:extLst>
          </p:cNvPr>
          <p:cNvSpPr>
            <a:spLocks noGrp="1"/>
          </p:cNvSpPr>
          <p:nvPr>
            <p:ph type="sldNum" sz="quarter" idx="4"/>
          </p:nvPr>
        </p:nvSpPr>
        <p:spPr/>
        <p:txBody>
          <a:bodyPr/>
          <a:lstStyle/>
          <a:p>
            <a:fld id="{EA952CFE-AF4B-4BE9-B2E2-E1420D3F9B32}" type="slidenum">
              <a:rPr lang="de-DE" smtClean="0"/>
              <a:pPr/>
              <a:t>30</a:t>
            </a:fld>
            <a:endParaRPr lang="de-DE" dirty="0"/>
          </a:p>
        </p:txBody>
      </p:sp>
      <p:sp>
        <p:nvSpPr>
          <p:cNvPr id="3" name="Textplatzhalter 2">
            <a:extLst>
              <a:ext uri="{FF2B5EF4-FFF2-40B4-BE49-F238E27FC236}">
                <a16:creationId xmlns:a16="http://schemas.microsoft.com/office/drawing/2014/main" id="{F8A9B3D9-5234-4BB8-8CB3-463BBB509ED4}"/>
              </a:ext>
            </a:extLst>
          </p:cNvPr>
          <p:cNvSpPr>
            <a:spLocks noGrp="1"/>
          </p:cNvSpPr>
          <p:nvPr>
            <p:ph type="body" sz="half" idx="2"/>
          </p:nvPr>
        </p:nvSpPr>
        <p:spPr/>
        <p:txBody>
          <a:bodyPr/>
          <a:lstStyle/>
          <a:p>
            <a:r>
              <a:rPr lang="de-DE" dirty="0"/>
              <a:t>.</a:t>
            </a:r>
          </a:p>
        </p:txBody>
      </p:sp>
      <p:sp>
        <p:nvSpPr>
          <p:cNvPr id="4" name="Titel 3">
            <a:extLst>
              <a:ext uri="{FF2B5EF4-FFF2-40B4-BE49-F238E27FC236}">
                <a16:creationId xmlns:a16="http://schemas.microsoft.com/office/drawing/2014/main" id="{3BE229E1-26EF-4C49-BBC5-7797BB75C38C}"/>
              </a:ext>
            </a:extLst>
          </p:cNvPr>
          <p:cNvSpPr>
            <a:spLocks noGrp="1"/>
          </p:cNvSpPr>
          <p:nvPr>
            <p:ph type="title"/>
          </p:nvPr>
        </p:nvSpPr>
        <p:spPr/>
        <p:txBody>
          <a:bodyPr/>
          <a:lstStyle/>
          <a:p>
            <a:r>
              <a:rPr lang="de-DE" dirty="0"/>
              <a:t>ZWS III 2025</a:t>
            </a:r>
          </a:p>
        </p:txBody>
      </p:sp>
      <p:pic>
        <p:nvPicPr>
          <p:cNvPr id="6" name="Grafik 5">
            <a:extLst>
              <a:ext uri="{FF2B5EF4-FFF2-40B4-BE49-F238E27FC236}">
                <a16:creationId xmlns:a16="http://schemas.microsoft.com/office/drawing/2014/main" id="{D1646713-0398-4191-BE01-3D8CD40CB1FB}"/>
              </a:ext>
            </a:extLst>
          </p:cNvPr>
          <p:cNvPicPr>
            <a:picLocks noChangeAspect="1"/>
          </p:cNvPicPr>
          <p:nvPr/>
        </p:nvPicPr>
        <p:blipFill>
          <a:blip r:embed="rId2"/>
          <a:stretch>
            <a:fillRect/>
          </a:stretch>
        </p:blipFill>
        <p:spPr>
          <a:xfrm>
            <a:off x="364220" y="1695766"/>
            <a:ext cx="7927966" cy="4369331"/>
          </a:xfrm>
          <a:prstGeom prst="rect">
            <a:avLst/>
          </a:prstGeom>
        </p:spPr>
      </p:pic>
    </p:spTree>
    <p:extLst>
      <p:ext uri="{BB962C8B-B14F-4D97-AF65-F5344CB8AC3E}">
        <p14:creationId xmlns:p14="http://schemas.microsoft.com/office/powerpoint/2010/main" val="31602172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680" y="145120"/>
            <a:ext cx="9012862" cy="1325563"/>
          </a:xfrm>
        </p:spPr>
        <p:txBody>
          <a:bodyPr/>
          <a:lstStyle/>
          <a:p>
            <a:r>
              <a:rPr lang="de-DE" dirty="0"/>
              <a:t>Herzlich Willkommen!</a:t>
            </a:r>
          </a:p>
        </p:txBody>
      </p:sp>
      <p:sp>
        <p:nvSpPr>
          <p:cNvPr id="3" name="Textfeld 2"/>
          <p:cNvSpPr txBox="1"/>
          <p:nvPr/>
        </p:nvSpPr>
        <p:spPr>
          <a:xfrm>
            <a:off x="251680" y="3084156"/>
            <a:ext cx="11282290" cy="1323439"/>
          </a:xfrm>
          <a:prstGeom prst="rect">
            <a:avLst/>
          </a:prstGeom>
          <a:noFill/>
        </p:spPr>
        <p:txBody>
          <a:bodyPr wrap="square" rtlCol="0">
            <a:spAutoFit/>
          </a:bodyPr>
          <a:lstStyle/>
          <a:p>
            <a:r>
              <a:rPr lang="de-DE" sz="4000" dirty="0">
                <a:solidFill>
                  <a:srgbClr val="1D2D4B"/>
                </a:solidFill>
              </a:rPr>
              <a:t>ZW III Vorsorge</a:t>
            </a:r>
          </a:p>
          <a:p>
            <a:r>
              <a:rPr lang="de-DE" sz="4000" dirty="0">
                <a:solidFill>
                  <a:srgbClr val="1D2D4B"/>
                </a:solidFill>
              </a:rPr>
              <a:t>RLV und PKV</a:t>
            </a:r>
          </a:p>
        </p:txBody>
      </p:sp>
    </p:spTree>
    <p:extLst>
      <p:ext uri="{BB962C8B-B14F-4D97-AF65-F5344CB8AC3E}">
        <p14:creationId xmlns:p14="http://schemas.microsoft.com/office/powerpoint/2010/main" val="42372080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RLV</a:t>
            </a:r>
            <a:endParaRPr lang="de-DE" sz="2400" dirty="0"/>
          </a:p>
        </p:txBody>
      </p:sp>
      <p:pic>
        <p:nvPicPr>
          <p:cNvPr id="5" name="Grafik 4">
            <a:extLst>
              <a:ext uri="{FF2B5EF4-FFF2-40B4-BE49-F238E27FC236}">
                <a16:creationId xmlns:a16="http://schemas.microsoft.com/office/drawing/2014/main" id="{E4FE5D77-F456-4058-8374-2DBB6732A6D5}"/>
              </a:ext>
            </a:extLst>
          </p:cNvPr>
          <p:cNvPicPr>
            <a:picLocks noChangeAspect="1"/>
          </p:cNvPicPr>
          <p:nvPr/>
        </p:nvPicPr>
        <p:blipFill>
          <a:blip r:embed="rId2"/>
          <a:stretch>
            <a:fillRect/>
          </a:stretch>
        </p:blipFill>
        <p:spPr>
          <a:xfrm>
            <a:off x="1289528" y="2942090"/>
            <a:ext cx="7052996" cy="2859039"/>
          </a:xfrm>
          <a:prstGeom prst="rect">
            <a:avLst/>
          </a:prstGeom>
        </p:spPr>
      </p:pic>
      <p:pic>
        <p:nvPicPr>
          <p:cNvPr id="8" name="Grafik 7">
            <a:extLst>
              <a:ext uri="{FF2B5EF4-FFF2-40B4-BE49-F238E27FC236}">
                <a16:creationId xmlns:a16="http://schemas.microsoft.com/office/drawing/2014/main" id="{FA4A1890-433B-4DC9-B67C-2606909A8FDE}"/>
              </a:ext>
            </a:extLst>
          </p:cNvPr>
          <p:cNvPicPr>
            <a:picLocks noChangeAspect="1"/>
          </p:cNvPicPr>
          <p:nvPr/>
        </p:nvPicPr>
        <p:blipFill>
          <a:blip r:embed="rId3"/>
          <a:stretch>
            <a:fillRect/>
          </a:stretch>
        </p:blipFill>
        <p:spPr>
          <a:xfrm>
            <a:off x="1214523" y="1910767"/>
            <a:ext cx="7128001" cy="876394"/>
          </a:xfrm>
          <a:prstGeom prst="rect">
            <a:avLst/>
          </a:prstGeom>
        </p:spPr>
      </p:pic>
      <p:sp>
        <p:nvSpPr>
          <p:cNvPr id="9" name="Textplatzhalter 5">
            <a:extLst>
              <a:ext uri="{FF2B5EF4-FFF2-40B4-BE49-F238E27FC236}">
                <a16:creationId xmlns:a16="http://schemas.microsoft.com/office/drawing/2014/main" id="{0D1B86C6-28B2-4F29-9419-116C3A90947B}"/>
              </a:ext>
            </a:extLst>
          </p:cNvPr>
          <p:cNvSpPr txBox="1">
            <a:spLocks/>
          </p:cNvSpPr>
          <p:nvPr/>
        </p:nvSpPr>
        <p:spPr bwMode="gray">
          <a:xfrm>
            <a:off x="1564363" y="6126946"/>
            <a:ext cx="5220000" cy="369332"/>
          </a:xfrm>
          <a:prstGeom prst="rect">
            <a:avLst/>
          </a:prstGeom>
          <a:solidFill>
            <a:schemeClr val="bg1"/>
          </a:solidFill>
          <a:ln>
            <a:noFill/>
          </a:ln>
        </p:spPr>
        <p:txBody>
          <a:bodyPr vert="horz" wrap="square" lIns="0" tIns="0" rIns="0" bIns="0" rtlCol="0" anchor="b">
            <a:spAutoFit/>
          </a:bodyPr>
          <a:lstStyle>
            <a:lvl1pPr marL="0" indent="0" algn="l" defTabSz="914400" rtl="0" eaLnBrk="1" latinLnBrk="0" hangingPunct="1">
              <a:spcBef>
                <a:spcPts val="400"/>
              </a:spcBef>
              <a:spcAft>
                <a:spcPts val="400"/>
              </a:spcAft>
              <a:buFont typeface="Arial" panose="020B0604020202020204" pitchFamily="34" charset="0"/>
              <a:buNone/>
              <a:defRPr sz="600" b="0" kern="1200">
                <a:solidFill>
                  <a:schemeClr val="tx2"/>
                </a:solidFill>
                <a:latin typeface="+mn-lt"/>
                <a:ea typeface="+mn-ea"/>
                <a:cs typeface="+mn-cs"/>
              </a:defRPr>
            </a:lvl1pPr>
            <a:lvl2pPr marL="0" indent="0" algn="l" defTabSz="914400" rtl="0" eaLnBrk="1" latinLnBrk="0" hangingPunct="1">
              <a:spcBef>
                <a:spcPts val="600"/>
              </a:spcBef>
              <a:buFont typeface="Arial" panose="020B0604020202020204" pitchFamily="34" charset="0"/>
              <a:buNone/>
              <a:defRPr sz="600" b="0" kern="1200">
                <a:solidFill>
                  <a:schemeClr val="tx2"/>
                </a:solidFill>
                <a:latin typeface="+mn-lt"/>
                <a:ea typeface="+mn-ea"/>
                <a:cs typeface="+mn-cs"/>
              </a:defRPr>
            </a:lvl2pPr>
            <a:lvl3pPr marL="180000" indent="-180000" algn="l" defTabSz="914400" rtl="0" eaLnBrk="1" latinLnBrk="0" hangingPunct="1">
              <a:spcBef>
                <a:spcPts val="400"/>
              </a:spcBef>
              <a:buClr>
                <a:schemeClr val="accent1"/>
              </a:buClr>
              <a:buFont typeface="Arial" panose="020B0604020202020204" pitchFamily="34" charset="0"/>
              <a:buChar char="•"/>
              <a:defRPr sz="600" b="0" kern="1200">
                <a:solidFill>
                  <a:schemeClr val="tx2"/>
                </a:solidFill>
                <a:latin typeface="+mn-lt"/>
                <a:ea typeface="+mn-ea"/>
                <a:cs typeface="+mn-cs"/>
              </a:defRPr>
            </a:lvl3pPr>
            <a:lvl4pPr marL="360000" indent="-180000" algn="l" defTabSz="914400" rtl="0" eaLnBrk="1" latinLnBrk="0" hangingPunct="1">
              <a:spcBef>
                <a:spcPts val="400"/>
              </a:spcBef>
              <a:buClr>
                <a:schemeClr val="accent1"/>
              </a:buClr>
              <a:buSzPct val="140000"/>
              <a:buFont typeface="Arial" panose="020B0604020202020204" pitchFamily="34" charset="0"/>
              <a:buChar char="◦"/>
              <a:defRPr sz="600" b="0" kern="1200">
                <a:solidFill>
                  <a:schemeClr val="tx2"/>
                </a:solidFill>
                <a:latin typeface="+mn-lt"/>
                <a:ea typeface="+mn-ea"/>
                <a:cs typeface="+mn-cs"/>
              </a:defRPr>
            </a:lvl4pPr>
            <a:lvl5pPr marL="539750" indent="-180000" algn="l" defTabSz="914400" rtl="0" eaLnBrk="1" latinLnBrk="0" hangingPunct="1">
              <a:spcBef>
                <a:spcPts val="400"/>
              </a:spcBef>
              <a:buClr>
                <a:schemeClr val="accent1"/>
              </a:buClr>
              <a:buSzPct val="140000"/>
              <a:buFont typeface="Arial" panose="020B0604020202020204" pitchFamily="34" charset="0"/>
              <a:buChar char="·"/>
              <a:defRPr sz="600" b="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spcBef>
                <a:spcPct val="20000"/>
              </a:spcBef>
              <a:spcAft>
                <a:spcPct val="0"/>
              </a:spcAft>
              <a:defRPr/>
            </a:pPr>
            <a:r>
              <a:rPr lang="de-DE" altLang="de-DE" sz="800" baseline="30000" dirty="0">
                <a:solidFill>
                  <a:srgbClr val="768692"/>
                </a:solidFill>
                <a:latin typeface="Arial"/>
              </a:rPr>
              <a:t>1 </a:t>
            </a:r>
            <a:r>
              <a:rPr lang="de-DE" altLang="de-DE" sz="800" dirty="0">
                <a:solidFill>
                  <a:srgbClr val="768692"/>
                </a:solidFill>
                <a:latin typeface="Arial"/>
              </a:rPr>
              <a:t>Statistisches Bundesamt 2023</a:t>
            </a:r>
            <a:br>
              <a:rPr lang="de-DE" altLang="de-DE" sz="800" dirty="0">
                <a:solidFill>
                  <a:srgbClr val="768692"/>
                </a:solidFill>
                <a:latin typeface="Arial"/>
              </a:rPr>
            </a:br>
            <a:r>
              <a:rPr lang="de-DE" altLang="de-DE" sz="800" baseline="30000" dirty="0">
                <a:solidFill>
                  <a:srgbClr val="768692"/>
                </a:solidFill>
                <a:latin typeface="Arial"/>
              </a:rPr>
              <a:t>2 </a:t>
            </a:r>
            <a:r>
              <a:rPr lang="de-DE" altLang="de-DE" sz="800" dirty="0">
                <a:solidFill>
                  <a:srgbClr val="768692"/>
                </a:solidFill>
                <a:latin typeface="Arial"/>
              </a:rPr>
              <a:t>Statistisches Bundesamt 2023</a:t>
            </a:r>
            <a:br>
              <a:rPr lang="de-DE" altLang="de-DE" sz="800" dirty="0">
                <a:solidFill>
                  <a:srgbClr val="768692"/>
                </a:solidFill>
                <a:latin typeface="Arial"/>
              </a:rPr>
            </a:br>
            <a:r>
              <a:rPr lang="de-DE" altLang="de-DE" sz="800" baseline="30000" dirty="0">
                <a:solidFill>
                  <a:srgbClr val="768692"/>
                </a:solidFill>
                <a:latin typeface="Arial"/>
              </a:rPr>
              <a:t>3</a:t>
            </a:r>
            <a:r>
              <a:rPr lang="de-DE" altLang="de-DE" sz="800" dirty="0">
                <a:solidFill>
                  <a:srgbClr val="768692"/>
                </a:solidFill>
                <a:latin typeface="Arial"/>
              </a:rPr>
              <a:t>AssCompact -Studie 2018</a:t>
            </a:r>
          </a:p>
        </p:txBody>
      </p:sp>
    </p:spTree>
    <p:extLst>
      <p:ext uri="{BB962C8B-B14F-4D97-AF65-F5344CB8AC3E}">
        <p14:creationId xmlns:p14="http://schemas.microsoft.com/office/powerpoint/2010/main" val="3281757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RLV</a:t>
            </a:r>
            <a:endParaRPr lang="de-DE" sz="2400" dirty="0"/>
          </a:p>
        </p:txBody>
      </p:sp>
      <p:sp>
        <p:nvSpPr>
          <p:cNvPr id="6" name="Inhaltsplatzhalter 2"/>
          <p:cNvSpPr txBox="1">
            <a:spLocks/>
          </p:cNvSpPr>
          <p:nvPr/>
        </p:nvSpPr>
        <p:spPr>
          <a:xfrm>
            <a:off x="689812" y="2383692"/>
            <a:ext cx="10716126" cy="37123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1800"/>
              </a:spcBef>
              <a:spcAft>
                <a:spcPts val="600"/>
              </a:spcAft>
              <a:buNone/>
              <a:defRPr/>
            </a:pPr>
            <a:r>
              <a:rPr lang="de-DE" sz="2000" b="1" dirty="0">
                <a:solidFill>
                  <a:srgbClr val="1D2D4B"/>
                </a:solidFill>
              </a:rPr>
              <a:t>Risikolebensversicherung</a:t>
            </a:r>
          </a:p>
          <a:p>
            <a:pPr marL="355600" lvl="2" indent="-176213">
              <a:spcAft>
                <a:spcPts val="600"/>
              </a:spcAft>
              <a:defRPr/>
            </a:pPr>
            <a:r>
              <a:rPr lang="de-DE" dirty="0">
                <a:solidFill>
                  <a:srgbClr val="1D2D4B"/>
                </a:solidFill>
              </a:rPr>
              <a:t>Jetziger Einstieg in jungen Jahren bei guter Gesundheit, aber mit geringer Summe und kleinem Preis</a:t>
            </a:r>
          </a:p>
          <a:p>
            <a:pPr marL="355600" lvl="2" indent="-176213">
              <a:spcAft>
                <a:spcPts val="600"/>
              </a:spcAft>
              <a:defRPr/>
            </a:pPr>
            <a:r>
              <a:rPr lang="de-DE" dirty="0">
                <a:solidFill>
                  <a:srgbClr val="1D2D4B"/>
                </a:solidFill>
              </a:rPr>
              <a:t>Künftiger höherer Bedarf schon heute geprüft</a:t>
            </a:r>
          </a:p>
          <a:p>
            <a:pPr marL="355600" lvl="2" indent="-176213">
              <a:spcAft>
                <a:spcPts val="600"/>
              </a:spcAft>
              <a:defRPr/>
            </a:pPr>
            <a:r>
              <a:rPr lang="de-DE" dirty="0">
                <a:solidFill>
                  <a:srgbClr val="1D2D4B"/>
                </a:solidFill>
              </a:rPr>
              <a:t>Hohe Flexibilität für spätere Anpassungen</a:t>
            </a:r>
          </a:p>
          <a:p>
            <a:pPr marL="0" indent="0">
              <a:buNone/>
            </a:pPr>
            <a:endParaRPr lang="de-DE" sz="1800" dirty="0">
              <a:solidFill>
                <a:srgbClr val="1D2D4B"/>
              </a:solidFill>
            </a:endParaRPr>
          </a:p>
        </p:txBody>
      </p:sp>
    </p:spTree>
    <p:extLst>
      <p:ext uri="{BB962C8B-B14F-4D97-AF65-F5344CB8AC3E}">
        <p14:creationId xmlns:p14="http://schemas.microsoft.com/office/powerpoint/2010/main" val="34242707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34</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RLV</a:t>
            </a:r>
            <a:endParaRPr lang="de-DE" sz="2400" dirty="0"/>
          </a:p>
        </p:txBody>
      </p:sp>
      <p:pic>
        <p:nvPicPr>
          <p:cNvPr id="4" name="Grafik 3">
            <a:extLst>
              <a:ext uri="{FF2B5EF4-FFF2-40B4-BE49-F238E27FC236}">
                <a16:creationId xmlns:a16="http://schemas.microsoft.com/office/drawing/2014/main" id="{217825C4-231A-4AA3-94D6-E075D5308C1F}"/>
              </a:ext>
            </a:extLst>
          </p:cNvPr>
          <p:cNvPicPr>
            <a:picLocks noChangeAspect="1"/>
          </p:cNvPicPr>
          <p:nvPr/>
        </p:nvPicPr>
        <p:blipFill>
          <a:blip r:embed="rId2"/>
          <a:stretch>
            <a:fillRect/>
          </a:stretch>
        </p:blipFill>
        <p:spPr>
          <a:xfrm>
            <a:off x="1442388" y="1834025"/>
            <a:ext cx="9307224" cy="3877216"/>
          </a:xfrm>
          <a:prstGeom prst="rect">
            <a:avLst/>
          </a:prstGeom>
        </p:spPr>
      </p:pic>
    </p:spTree>
    <p:extLst>
      <p:ext uri="{BB962C8B-B14F-4D97-AF65-F5344CB8AC3E}">
        <p14:creationId xmlns:p14="http://schemas.microsoft.com/office/powerpoint/2010/main" val="9975685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35</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RLV</a:t>
            </a:r>
            <a:endParaRPr lang="de-DE" sz="2400" dirty="0"/>
          </a:p>
        </p:txBody>
      </p:sp>
      <p:sp>
        <p:nvSpPr>
          <p:cNvPr id="6" name="Inhaltsplatzhalter 2"/>
          <p:cNvSpPr txBox="1">
            <a:spLocks/>
          </p:cNvSpPr>
          <p:nvPr/>
        </p:nvSpPr>
        <p:spPr>
          <a:xfrm>
            <a:off x="737937" y="1572846"/>
            <a:ext cx="10716126" cy="37123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1800"/>
              </a:spcBef>
              <a:spcAft>
                <a:spcPts val="600"/>
              </a:spcAft>
              <a:buNone/>
              <a:defRPr/>
            </a:pPr>
            <a:r>
              <a:rPr lang="de-DE" sz="2000" b="1" dirty="0">
                <a:solidFill>
                  <a:srgbClr val="1D2D4B"/>
                </a:solidFill>
              </a:rPr>
              <a:t>Wechselgarantie von risikoadäquater in konstante Kalkulation</a:t>
            </a:r>
          </a:p>
          <a:p>
            <a:pPr marL="0" indent="0">
              <a:buNone/>
            </a:pPr>
            <a:endParaRPr lang="de-DE" sz="1800" dirty="0">
              <a:solidFill>
                <a:srgbClr val="1D2D4B"/>
              </a:solidFill>
            </a:endParaRPr>
          </a:p>
        </p:txBody>
      </p:sp>
      <p:sp>
        <p:nvSpPr>
          <p:cNvPr id="5" name="Textplatzhalter 3">
            <a:extLst>
              <a:ext uri="{FF2B5EF4-FFF2-40B4-BE49-F238E27FC236}">
                <a16:creationId xmlns:a16="http://schemas.microsoft.com/office/drawing/2014/main" id="{970CA0FE-CD2E-4387-A42A-B46335BF0EF0}"/>
              </a:ext>
            </a:extLst>
          </p:cNvPr>
          <p:cNvSpPr txBox="1">
            <a:spLocks/>
          </p:cNvSpPr>
          <p:nvPr/>
        </p:nvSpPr>
        <p:spPr>
          <a:xfrm>
            <a:off x="851708" y="2903382"/>
            <a:ext cx="3342906" cy="2564805"/>
          </a:xfrm>
          <a:prstGeom prst="rect">
            <a:avLst/>
          </a:prstGeom>
        </p:spPr>
        <p:txBody>
          <a:bodyPr lIns="0" tIns="0" rIns="0" bIns="0">
            <a:spAutoFit/>
          </a:bodyPr>
          <a:lstStyle>
            <a:lvl1pPr marL="0" indent="0" algn="l" defTabSz="914400" rtl="0" eaLnBrk="1" latinLnBrk="0" hangingPunct="1">
              <a:spcBef>
                <a:spcPts val="400"/>
              </a:spcBef>
              <a:spcAft>
                <a:spcPts val="400"/>
              </a:spcAft>
              <a:buFont typeface="Arial" panose="020B0604020202020204" pitchFamily="34" charset="0"/>
              <a:buNone/>
              <a:defRPr sz="1200" b="1" kern="1200">
                <a:solidFill>
                  <a:schemeClr val="tx2"/>
                </a:solidFill>
                <a:latin typeface="+mn-lt"/>
                <a:ea typeface="+mn-ea"/>
                <a:cs typeface="+mn-cs"/>
              </a:defRPr>
            </a:lvl1pPr>
            <a:lvl2pPr marL="0" indent="0" algn="l" defTabSz="914400" rtl="0" eaLnBrk="1" latinLnBrk="0" hangingPunct="1">
              <a:spcBef>
                <a:spcPts val="600"/>
              </a:spcBef>
              <a:buFont typeface="Arial" panose="020B0604020202020204" pitchFamily="34" charset="0"/>
              <a:buNone/>
              <a:defRPr sz="1000" kern="1200">
                <a:solidFill>
                  <a:schemeClr val="tx2"/>
                </a:solidFill>
                <a:latin typeface="+mn-lt"/>
                <a:ea typeface="+mn-ea"/>
                <a:cs typeface="+mn-cs"/>
              </a:defRPr>
            </a:lvl2pPr>
            <a:lvl3pPr marL="180000" indent="-180000" algn="l" defTabSz="914400" rtl="0" eaLnBrk="1" latinLnBrk="0" hangingPunct="1">
              <a:spcBef>
                <a:spcPts val="400"/>
              </a:spcBef>
              <a:buClr>
                <a:schemeClr val="accent1"/>
              </a:buClr>
              <a:buFont typeface="Arial" panose="020B0604020202020204" pitchFamily="34" charset="0"/>
              <a:buChar char="•"/>
              <a:defRPr sz="1000" kern="1200">
                <a:solidFill>
                  <a:schemeClr val="tx2"/>
                </a:solidFill>
                <a:latin typeface="+mn-lt"/>
                <a:ea typeface="+mn-ea"/>
                <a:cs typeface="+mn-cs"/>
              </a:defRPr>
            </a:lvl3pPr>
            <a:lvl4pPr marL="360000" indent="-180000" algn="l" defTabSz="914400" rtl="0" eaLnBrk="1" latinLnBrk="0" hangingPunct="1">
              <a:spcBef>
                <a:spcPts val="400"/>
              </a:spcBef>
              <a:buClr>
                <a:schemeClr val="accent1"/>
              </a:buClr>
              <a:buSzPct val="140000"/>
              <a:buFont typeface="Arial" panose="020B0604020202020204" pitchFamily="34" charset="0"/>
              <a:buChar char="◦"/>
              <a:defRPr sz="1000" kern="1200">
                <a:solidFill>
                  <a:schemeClr val="tx2"/>
                </a:solidFill>
                <a:latin typeface="+mn-lt"/>
                <a:ea typeface="+mn-ea"/>
                <a:cs typeface="+mn-cs"/>
              </a:defRPr>
            </a:lvl4pPr>
            <a:lvl5pPr marL="539750" indent="-180000" algn="l" defTabSz="914400" rtl="0" eaLnBrk="1" latinLnBrk="0" hangingPunct="1">
              <a:spcBef>
                <a:spcPts val="400"/>
              </a:spcBef>
              <a:buClr>
                <a:schemeClr val="accent1"/>
              </a:buClr>
              <a:buSzPct val="140000"/>
              <a:buFont typeface="Arial" panose="020B0604020202020204"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chemeClr val="accent1"/>
              </a:buClr>
            </a:pPr>
            <a:r>
              <a:rPr lang="de-DE" sz="1400" b="0" dirty="0"/>
              <a:t>Wechselmöglichkeit von risikoadäquater </a:t>
            </a:r>
            <a:br>
              <a:rPr lang="de-DE" sz="1400" b="0" dirty="0"/>
            </a:br>
            <a:r>
              <a:rPr lang="de-DE" sz="1400" b="0" dirty="0"/>
              <a:t>in konstante Kalkulation: </a:t>
            </a:r>
          </a:p>
          <a:p>
            <a:pPr marL="171450" indent="-171450">
              <a:buClr>
                <a:schemeClr val="accent1"/>
              </a:buClr>
              <a:buFont typeface="Arial" panose="020B0604020202020204" pitchFamily="34" charset="0"/>
              <a:buChar char="•"/>
            </a:pPr>
            <a:r>
              <a:rPr lang="de-DE" sz="1400" b="0" dirty="0"/>
              <a:t>Zu Beginn eines neuen Vertragsjahres</a:t>
            </a:r>
          </a:p>
          <a:p>
            <a:pPr marL="171450" indent="-171450">
              <a:buClr>
                <a:schemeClr val="accent1"/>
              </a:buClr>
              <a:buFont typeface="Arial" panose="020B0604020202020204" pitchFamily="34" charset="0"/>
              <a:buChar char="•"/>
            </a:pPr>
            <a:r>
              <a:rPr lang="de-DE" sz="1400" b="0" dirty="0"/>
              <a:t>Vertragsparameter bleiben gleich</a:t>
            </a:r>
          </a:p>
          <a:p>
            <a:pPr marL="171450" indent="-171450">
              <a:buClr>
                <a:schemeClr val="accent1"/>
              </a:buClr>
              <a:buFont typeface="Arial" panose="020B0604020202020204" pitchFamily="34" charset="0"/>
              <a:buChar char="•"/>
            </a:pPr>
            <a:r>
              <a:rPr lang="de-DE" sz="1400" b="0" dirty="0"/>
              <a:t>Ohne erneute Risikoprüfung</a:t>
            </a:r>
          </a:p>
          <a:p>
            <a:pPr>
              <a:buClr>
                <a:schemeClr val="accent1"/>
              </a:buClr>
            </a:pPr>
            <a:r>
              <a:rPr lang="de-DE" sz="1400" b="0" dirty="0"/>
              <a:t>Ihr Kunde sichert sich </a:t>
            </a:r>
            <a:r>
              <a:rPr lang="de-DE" sz="1400" dirty="0"/>
              <a:t>eine</a:t>
            </a:r>
            <a:r>
              <a:rPr lang="de-DE" sz="1400" b="0" dirty="0"/>
              <a:t> </a:t>
            </a:r>
            <a:r>
              <a:rPr lang="de-DE" sz="1400" dirty="0"/>
              <a:t>geringe Einstiegsprämie </a:t>
            </a:r>
            <a:r>
              <a:rPr lang="de-DE" sz="1400" b="0" dirty="0"/>
              <a:t>zu Beginn des Vertrags und kann sich individuell entscheiden, wann er in eine </a:t>
            </a:r>
            <a:r>
              <a:rPr lang="de-DE" sz="1400" dirty="0"/>
              <a:t>konstante Prämien-zahlung wechseln</a:t>
            </a:r>
            <a:r>
              <a:rPr lang="de-DE" sz="1400" b="0" dirty="0"/>
              <a:t> möchte.</a:t>
            </a:r>
          </a:p>
        </p:txBody>
      </p:sp>
      <p:pic>
        <p:nvPicPr>
          <p:cNvPr id="8" name="Grafik 7">
            <a:extLst>
              <a:ext uri="{FF2B5EF4-FFF2-40B4-BE49-F238E27FC236}">
                <a16:creationId xmlns:a16="http://schemas.microsoft.com/office/drawing/2014/main" id="{213E30F7-56C6-421E-A2E7-49C3C646479C}"/>
              </a:ext>
            </a:extLst>
          </p:cNvPr>
          <p:cNvPicPr>
            <a:picLocks noChangeAspect="1"/>
          </p:cNvPicPr>
          <p:nvPr/>
        </p:nvPicPr>
        <p:blipFill>
          <a:blip r:embed="rId2"/>
          <a:stretch>
            <a:fillRect/>
          </a:stretch>
        </p:blipFill>
        <p:spPr>
          <a:xfrm>
            <a:off x="4552038" y="2260113"/>
            <a:ext cx="5624255" cy="3749503"/>
          </a:xfrm>
          <a:prstGeom prst="rect">
            <a:avLst/>
          </a:prstGeom>
        </p:spPr>
      </p:pic>
    </p:spTree>
    <p:extLst>
      <p:ext uri="{BB962C8B-B14F-4D97-AF65-F5344CB8AC3E}">
        <p14:creationId xmlns:p14="http://schemas.microsoft.com/office/powerpoint/2010/main" val="24433868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36</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RLV</a:t>
            </a:r>
            <a:endParaRPr lang="de-DE" sz="2400" dirty="0"/>
          </a:p>
        </p:txBody>
      </p:sp>
      <p:sp>
        <p:nvSpPr>
          <p:cNvPr id="6" name="Inhaltsplatzhalter 2"/>
          <p:cNvSpPr txBox="1">
            <a:spLocks/>
          </p:cNvSpPr>
          <p:nvPr/>
        </p:nvSpPr>
        <p:spPr>
          <a:xfrm>
            <a:off x="737937" y="1572846"/>
            <a:ext cx="10716126" cy="37123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1800"/>
              </a:spcBef>
              <a:spcAft>
                <a:spcPts val="600"/>
              </a:spcAft>
              <a:buNone/>
              <a:defRPr/>
            </a:pPr>
            <a:r>
              <a:rPr lang="de-DE" sz="2000" b="1" dirty="0">
                <a:solidFill>
                  <a:srgbClr val="1D2D4B"/>
                </a:solidFill>
              </a:rPr>
              <a:t>Zielgruppe neu: Zukunftsplaner</a:t>
            </a:r>
          </a:p>
          <a:p>
            <a:pPr marL="0" lvl="1" indent="0">
              <a:spcBef>
                <a:spcPts val="1800"/>
              </a:spcBef>
              <a:spcAft>
                <a:spcPts val="600"/>
              </a:spcAft>
              <a:buNone/>
              <a:defRPr/>
            </a:pPr>
            <a:r>
              <a:rPr lang="de-DE" altLang="de-DE" sz="1200" dirty="0">
                <a:solidFill>
                  <a:srgbClr val="1D2D4B"/>
                </a:solidFill>
              </a:rPr>
              <a:t>Den guten Gesundheitszustand von jungen Leuten heute „einfrieren“ für den zukünftigen Bedarf</a:t>
            </a:r>
          </a:p>
          <a:p>
            <a:pPr marL="0" lvl="1" indent="0">
              <a:spcBef>
                <a:spcPts val="1800"/>
              </a:spcBef>
              <a:spcAft>
                <a:spcPts val="600"/>
              </a:spcAft>
              <a:buNone/>
              <a:defRPr/>
            </a:pPr>
            <a:endParaRPr lang="de-DE" sz="2000" b="1" dirty="0">
              <a:solidFill>
                <a:srgbClr val="1D2D4B"/>
              </a:solidFill>
            </a:endParaRPr>
          </a:p>
          <a:p>
            <a:pPr marL="0" indent="0">
              <a:buNone/>
            </a:pPr>
            <a:endParaRPr lang="de-DE" sz="1800" dirty="0">
              <a:solidFill>
                <a:srgbClr val="1D2D4B"/>
              </a:solidFill>
            </a:endParaRPr>
          </a:p>
        </p:txBody>
      </p:sp>
      <p:pic>
        <p:nvPicPr>
          <p:cNvPr id="9" name="Bild 38" descr="Verlauf.ai">
            <a:extLst>
              <a:ext uri="{FF2B5EF4-FFF2-40B4-BE49-F238E27FC236}">
                <a16:creationId xmlns:a16="http://schemas.microsoft.com/office/drawing/2014/main" id="{BAABAA81-FEA3-4472-93D6-62CFEDDBCE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937" y="2825548"/>
            <a:ext cx="5164672" cy="3264073"/>
          </a:xfrm>
          <a:prstGeom prst="rect">
            <a:avLst/>
          </a:prstGeom>
        </p:spPr>
      </p:pic>
      <p:sp>
        <p:nvSpPr>
          <p:cNvPr id="10" name="Textplatzhalter 1">
            <a:extLst>
              <a:ext uri="{FF2B5EF4-FFF2-40B4-BE49-F238E27FC236}">
                <a16:creationId xmlns:a16="http://schemas.microsoft.com/office/drawing/2014/main" id="{8E4ED787-F72B-4D8F-9BD2-EA3698EB8E77}"/>
              </a:ext>
            </a:extLst>
          </p:cNvPr>
          <p:cNvSpPr txBox="1">
            <a:spLocks/>
          </p:cNvSpPr>
          <p:nvPr/>
        </p:nvSpPr>
        <p:spPr bwMode="gray">
          <a:xfrm>
            <a:off x="7089184" y="3903586"/>
            <a:ext cx="3362796" cy="1107996"/>
          </a:xfrm>
          <a:prstGeom prst="rect">
            <a:avLst/>
          </a:prstGeom>
        </p:spPr>
        <p:txBody>
          <a:bodyPr lIns="0" tIns="0" rIns="0" bIns="0">
            <a:spAutoFit/>
          </a:bodyPr>
          <a:lstStyle>
            <a:lvl1pPr marL="0" indent="0" algn="l" defTabSz="914400" rtl="0" eaLnBrk="1" latinLnBrk="0" hangingPunct="1">
              <a:spcBef>
                <a:spcPts val="400"/>
              </a:spcBef>
              <a:spcAft>
                <a:spcPts val="400"/>
              </a:spcAft>
              <a:buFont typeface="Arial" panose="020B0604020202020204" pitchFamily="34" charset="0"/>
              <a:buNone/>
              <a:defRPr sz="1200" b="1" kern="1200">
                <a:solidFill>
                  <a:schemeClr val="tx2"/>
                </a:solidFill>
                <a:latin typeface="+mn-lt"/>
                <a:ea typeface="+mn-ea"/>
                <a:cs typeface="+mn-cs"/>
              </a:defRPr>
            </a:lvl1pPr>
            <a:lvl2pPr marL="0" indent="0" algn="l" defTabSz="914400" rtl="0" eaLnBrk="1" latinLnBrk="0" hangingPunct="1">
              <a:spcBef>
                <a:spcPts val="600"/>
              </a:spcBef>
              <a:buFont typeface="Arial" panose="020B0604020202020204" pitchFamily="34" charset="0"/>
              <a:buNone/>
              <a:defRPr sz="1000" kern="1200">
                <a:solidFill>
                  <a:schemeClr val="tx2"/>
                </a:solidFill>
                <a:latin typeface="+mn-lt"/>
                <a:ea typeface="+mn-ea"/>
                <a:cs typeface="+mn-cs"/>
              </a:defRPr>
            </a:lvl2pPr>
            <a:lvl3pPr marL="180000" indent="-180000" algn="l" defTabSz="914400" rtl="0" eaLnBrk="1" latinLnBrk="0" hangingPunct="1">
              <a:spcBef>
                <a:spcPts val="400"/>
              </a:spcBef>
              <a:buClr>
                <a:schemeClr val="accent1"/>
              </a:buClr>
              <a:buFont typeface="Arial" panose="020B0604020202020204" pitchFamily="34" charset="0"/>
              <a:buChar char="•"/>
              <a:defRPr sz="1000" kern="1200">
                <a:solidFill>
                  <a:schemeClr val="tx2"/>
                </a:solidFill>
                <a:latin typeface="+mn-lt"/>
                <a:ea typeface="+mn-ea"/>
                <a:cs typeface="+mn-cs"/>
              </a:defRPr>
            </a:lvl3pPr>
            <a:lvl4pPr marL="360000" indent="-180000" algn="l" defTabSz="914400" rtl="0" eaLnBrk="1" latinLnBrk="0" hangingPunct="1">
              <a:spcBef>
                <a:spcPts val="400"/>
              </a:spcBef>
              <a:buClr>
                <a:schemeClr val="accent1"/>
              </a:buClr>
              <a:buSzPct val="140000"/>
              <a:buFont typeface="Arial" panose="020B0604020202020204" pitchFamily="34" charset="0"/>
              <a:buChar char="◦"/>
              <a:defRPr sz="1000" kern="1200">
                <a:solidFill>
                  <a:schemeClr val="tx2"/>
                </a:solidFill>
                <a:latin typeface="+mn-lt"/>
                <a:ea typeface="+mn-ea"/>
                <a:cs typeface="+mn-cs"/>
              </a:defRPr>
            </a:lvl4pPr>
            <a:lvl5pPr marL="539750" indent="-180000" algn="l" defTabSz="914400" rtl="0" eaLnBrk="1" latinLnBrk="0" hangingPunct="1">
              <a:spcBef>
                <a:spcPts val="400"/>
              </a:spcBef>
              <a:buClr>
                <a:schemeClr val="accent1"/>
              </a:buClr>
              <a:buSzPct val="140000"/>
              <a:buFont typeface="Arial" panose="020B0604020202020204"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2" indent="0">
              <a:spcBef>
                <a:spcPts val="0"/>
              </a:spcBef>
              <a:buNone/>
            </a:pPr>
            <a:r>
              <a:rPr lang="de-DE" sz="1800" dirty="0">
                <a:solidFill>
                  <a:schemeClr val="tx1"/>
                </a:solidFill>
              </a:rPr>
              <a:t>Mit dem heutigen </a:t>
            </a:r>
            <a:br>
              <a:rPr lang="de-DE" sz="1800" dirty="0">
                <a:solidFill>
                  <a:schemeClr val="tx1"/>
                </a:solidFill>
              </a:rPr>
            </a:br>
            <a:r>
              <a:rPr lang="de-DE" sz="1800" dirty="0">
                <a:solidFill>
                  <a:schemeClr val="tx1"/>
                </a:solidFill>
              </a:rPr>
              <a:t>Gesundheitszustand </a:t>
            </a:r>
            <a:br>
              <a:rPr lang="de-DE" sz="1800" dirty="0">
                <a:solidFill>
                  <a:schemeClr val="tx1"/>
                </a:solidFill>
              </a:rPr>
            </a:br>
            <a:r>
              <a:rPr lang="de-DE" sz="1800" dirty="0">
                <a:solidFill>
                  <a:schemeClr val="tx1"/>
                </a:solidFill>
              </a:rPr>
              <a:t>den </a:t>
            </a:r>
            <a:r>
              <a:rPr lang="de-DE" sz="1800" dirty="0">
                <a:solidFill>
                  <a:schemeClr val="accent1"/>
                </a:solidFill>
              </a:rPr>
              <a:t>Absicherungsbedarf </a:t>
            </a:r>
          </a:p>
          <a:p>
            <a:pPr marL="0" lvl="2" indent="0">
              <a:spcBef>
                <a:spcPts val="0"/>
              </a:spcBef>
              <a:buNone/>
            </a:pPr>
            <a:r>
              <a:rPr lang="de-DE" sz="1800" dirty="0">
                <a:solidFill>
                  <a:schemeClr val="accent1"/>
                </a:solidFill>
              </a:rPr>
              <a:t>der Zukunft </a:t>
            </a:r>
            <a:r>
              <a:rPr lang="de-DE" sz="1800" dirty="0">
                <a:solidFill>
                  <a:schemeClr val="tx1"/>
                </a:solidFill>
              </a:rPr>
              <a:t>jetzt absichern</a:t>
            </a:r>
            <a:r>
              <a:rPr lang="de-DE" sz="1800" dirty="0"/>
              <a:t>.</a:t>
            </a:r>
          </a:p>
        </p:txBody>
      </p:sp>
    </p:spTree>
    <p:extLst>
      <p:ext uri="{BB962C8B-B14F-4D97-AF65-F5344CB8AC3E}">
        <p14:creationId xmlns:p14="http://schemas.microsoft.com/office/powerpoint/2010/main" val="33092892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37</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RLV</a:t>
            </a:r>
            <a:endParaRPr lang="de-DE" sz="2400" dirty="0"/>
          </a:p>
        </p:txBody>
      </p:sp>
      <p:sp>
        <p:nvSpPr>
          <p:cNvPr id="6" name="Inhaltsplatzhalter 2"/>
          <p:cNvSpPr txBox="1">
            <a:spLocks/>
          </p:cNvSpPr>
          <p:nvPr/>
        </p:nvSpPr>
        <p:spPr>
          <a:xfrm>
            <a:off x="737937" y="1572846"/>
            <a:ext cx="10716126" cy="8264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1800"/>
              </a:spcBef>
              <a:spcAft>
                <a:spcPts val="600"/>
              </a:spcAft>
              <a:buNone/>
              <a:defRPr/>
            </a:pPr>
            <a:r>
              <a:rPr lang="de-DE" sz="2000" b="1" dirty="0">
                <a:solidFill>
                  <a:srgbClr val="1D2D4B"/>
                </a:solidFill>
              </a:rPr>
              <a:t>Zielgruppe Zukunftsplaner: Optimale Absicherung für Ihren Kunden inklusive steigendem Absicherungsbedarf</a:t>
            </a:r>
            <a:br>
              <a:rPr lang="de-DE" sz="2000" dirty="0">
                <a:solidFill>
                  <a:srgbClr val="1D2D4B"/>
                </a:solidFill>
              </a:rPr>
            </a:br>
            <a:r>
              <a:rPr lang="de-DE" sz="1200" dirty="0">
                <a:solidFill>
                  <a:srgbClr val="1D2D4B"/>
                </a:solidFill>
              </a:rPr>
              <a:t>Lösung: wahlfreien Summenverlauf mit einjährig kalkuliertem Beitrag wählen </a:t>
            </a:r>
            <a:r>
              <a:rPr lang="de-DE" sz="1200" b="1" dirty="0">
                <a:solidFill>
                  <a:srgbClr val="1D2D4B"/>
                </a:solidFill>
              </a:rPr>
              <a:t>(</a:t>
            </a:r>
            <a:r>
              <a:rPr lang="de-DE" sz="1200" b="1" dirty="0">
                <a:solidFill>
                  <a:schemeClr val="accent1">
                    <a:lumMod val="40000"/>
                    <a:lumOff val="60000"/>
                  </a:schemeClr>
                </a:solidFill>
              </a:rPr>
              <a:t>ACHTUNG: Zahlweise vierteljährlich</a:t>
            </a:r>
            <a:r>
              <a:rPr lang="de-DE" sz="1200" b="1" dirty="0">
                <a:solidFill>
                  <a:srgbClr val="1D2D4B"/>
                </a:solidFill>
              </a:rPr>
              <a:t>)</a:t>
            </a:r>
          </a:p>
          <a:p>
            <a:pPr marL="0" lvl="1" indent="0">
              <a:spcBef>
                <a:spcPts val="1800"/>
              </a:spcBef>
              <a:spcAft>
                <a:spcPts val="600"/>
              </a:spcAft>
              <a:buNone/>
              <a:defRPr/>
            </a:pPr>
            <a:endParaRPr lang="de-DE" sz="2000" dirty="0">
              <a:solidFill>
                <a:srgbClr val="1D2D4B"/>
              </a:solidFill>
            </a:endParaRPr>
          </a:p>
          <a:p>
            <a:pPr marL="0" lvl="1" indent="0">
              <a:spcBef>
                <a:spcPts val="1800"/>
              </a:spcBef>
              <a:spcAft>
                <a:spcPts val="600"/>
              </a:spcAft>
              <a:buNone/>
              <a:defRPr/>
            </a:pPr>
            <a:endParaRPr lang="de-DE" sz="2000" b="1" dirty="0">
              <a:solidFill>
                <a:srgbClr val="1D2D4B"/>
              </a:solidFill>
            </a:endParaRPr>
          </a:p>
          <a:p>
            <a:pPr marL="0" indent="0">
              <a:buNone/>
            </a:pPr>
            <a:endParaRPr lang="de-DE" sz="1800" dirty="0">
              <a:solidFill>
                <a:srgbClr val="1D2D4B"/>
              </a:solidFill>
            </a:endParaRPr>
          </a:p>
        </p:txBody>
      </p:sp>
      <p:pic>
        <p:nvPicPr>
          <p:cNvPr id="8" name="Grafik 7">
            <a:extLst>
              <a:ext uri="{FF2B5EF4-FFF2-40B4-BE49-F238E27FC236}">
                <a16:creationId xmlns:a16="http://schemas.microsoft.com/office/drawing/2014/main" id="{260A0FEB-6E93-4A03-9C16-45FC36900167}"/>
              </a:ext>
            </a:extLst>
          </p:cNvPr>
          <p:cNvPicPr>
            <a:picLocks noChangeAspect="1"/>
          </p:cNvPicPr>
          <p:nvPr/>
        </p:nvPicPr>
        <p:blipFill>
          <a:blip r:embed="rId2"/>
          <a:stretch>
            <a:fillRect/>
          </a:stretch>
        </p:blipFill>
        <p:spPr>
          <a:xfrm>
            <a:off x="3441414" y="2717171"/>
            <a:ext cx="5309171" cy="3817547"/>
          </a:xfrm>
          <a:prstGeom prst="rect">
            <a:avLst/>
          </a:prstGeom>
        </p:spPr>
      </p:pic>
      <p:sp>
        <p:nvSpPr>
          <p:cNvPr id="12" name="Textfeld 11">
            <a:extLst>
              <a:ext uri="{FF2B5EF4-FFF2-40B4-BE49-F238E27FC236}">
                <a16:creationId xmlns:a16="http://schemas.microsoft.com/office/drawing/2014/main" id="{6595FBD2-29BB-4247-ACB0-67F1185BD594}"/>
              </a:ext>
            </a:extLst>
          </p:cNvPr>
          <p:cNvSpPr txBox="1"/>
          <p:nvPr/>
        </p:nvSpPr>
        <p:spPr>
          <a:xfrm>
            <a:off x="737937" y="3061805"/>
            <a:ext cx="1886632" cy="215444"/>
          </a:xfrm>
          <a:prstGeom prst="rect">
            <a:avLst/>
          </a:prstGeom>
          <a:noFill/>
        </p:spPr>
        <p:txBody>
          <a:bodyPr wrap="square" lIns="0" tIns="0" rIns="0" bIns="0" rtlCol="0">
            <a:spAutoFit/>
          </a:bodyPr>
          <a:lstStyle/>
          <a:p>
            <a:pPr algn="l" defTabSz="914400" rtl="0" eaLnBrk="1" latinLnBrk="0" hangingPunct="1">
              <a:buClr>
                <a:schemeClr val="accent1"/>
              </a:buClr>
            </a:pPr>
            <a:r>
              <a:rPr lang="de-DE" sz="1400" kern="1200" dirty="0">
                <a:solidFill>
                  <a:schemeClr val="tx2"/>
                </a:solidFill>
              </a:rPr>
              <a:t>Monatlich: 1,60 Euro</a:t>
            </a:r>
          </a:p>
        </p:txBody>
      </p:sp>
      <p:sp>
        <p:nvSpPr>
          <p:cNvPr id="13" name="Textfeld 12">
            <a:extLst>
              <a:ext uri="{FF2B5EF4-FFF2-40B4-BE49-F238E27FC236}">
                <a16:creationId xmlns:a16="http://schemas.microsoft.com/office/drawing/2014/main" id="{608E6C39-EAAB-49FF-96E0-CFCA53D69CD8}"/>
              </a:ext>
            </a:extLst>
          </p:cNvPr>
          <p:cNvSpPr txBox="1"/>
          <p:nvPr/>
        </p:nvSpPr>
        <p:spPr>
          <a:xfrm>
            <a:off x="737937" y="4518222"/>
            <a:ext cx="1886632" cy="215444"/>
          </a:xfrm>
          <a:prstGeom prst="rect">
            <a:avLst/>
          </a:prstGeom>
          <a:noFill/>
        </p:spPr>
        <p:txBody>
          <a:bodyPr wrap="square" lIns="0" tIns="0" rIns="0" bIns="0" rtlCol="0">
            <a:spAutoFit/>
          </a:bodyPr>
          <a:lstStyle/>
          <a:p>
            <a:pPr algn="l" defTabSz="914400" rtl="0" eaLnBrk="1" latinLnBrk="0" hangingPunct="1">
              <a:buClr>
                <a:schemeClr val="accent1"/>
              </a:buClr>
            </a:pPr>
            <a:r>
              <a:rPr lang="de-DE" sz="1400" kern="1200" dirty="0">
                <a:solidFill>
                  <a:schemeClr val="tx2"/>
                </a:solidFill>
              </a:rPr>
              <a:t>Monatlich: 8,38 Euro</a:t>
            </a:r>
          </a:p>
        </p:txBody>
      </p:sp>
      <p:sp>
        <p:nvSpPr>
          <p:cNvPr id="14" name="Textfeld 13">
            <a:extLst>
              <a:ext uri="{FF2B5EF4-FFF2-40B4-BE49-F238E27FC236}">
                <a16:creationId xmlns:a16="http://schemas.microsoft.com/office/drawing/2014/main" id="{B153DA1D-859C-4007-903C-BB2BD536EDA2}"/>
              </a:ext>
            </a:extLst>
          </p:cNvPr>
          <p:cNvSpPr txBox="1"/>
          <p:nvPr/>
        </p:nvSpPr>
        <p:spPr>
          <a:xfrm>
            <a:off x="737937" y="5368254"/>
            <a:ext cx="1692188" cy="923330"/>
          </a:xfrm>
          <a:prstGeom prst="rect">
            <a:avLst/>
          </a:prstGeom>
          <a:noFill/>
        </p:spPr>
        <p:txBody>
          <a:bodyPr wrap="square" lIns="0" tIns="0" rIns="0" bIns="0" rtlCol="0">
            <a:spAutoFit/>
          </a:bodyPr>
          <a:lstStyle/>
          <a:p>
            <a:pPr algn="l" defTabSz="914400" rtl="0" eaLnBrk="1" latinLnBrk="0" hangingPunct="1">
              <a:spcBef>
                <a:spcPts val="400"/>
              </a:spcBef>
              <a:buClr>
                <a:schemeClr val="accent1"/>
              </a:buClr>
            </a:pPr>
            <a:r>
              <a:rPr lang="de-DE" sz="1000" kern="1200" dirty="0">
                <a:solidFill>
                  <a:schemeClr val="tx2"/>
                </a:solidFill>
                <a:latin typeface="+mn-lt"/>
                <a:ea typeface="+mn-ea"/>
                <a:cs typeface="+mn-cs"/>
              </a:rPr>
              <a:t>RISK-</a:t>
            </a:r>
            <a:r>
              <a:rPr lang="de-DE" sz="1000" kern="1200" dirty="0" err="1">
                <a:solidFill>
                  <a:schemeClr val="tx2"/>
                </a:solidFill>
                <a:latin typeface="+mn-lt"/>
                <a:ea typeface="+mn-ea"/>
                <a:cs typeface="+mn-cs"/>
              </a:rPr>
              <a:t>vario</a:t>
            </a:r>
            <a:r>
              <a:rPr lang="de-DE" sz="1000" kern="1200" dirty="0">
                <a:solidFill>
                  <a:schemeClr val="tx2"/>
                </a:solidFill>
                <a:latin typeface="+mn-lt"/>
                <a:ea typeface="+mn-ea"/>
                <a:cs typeface="+mn-cs"/>
              </a:rPr>
              <a:t>® Basic, wahlfreier Summenverlauf, risikoadäquater Beitrag, geb. 15.12.2004, NR &gt;10 Jahre, kaufmännischer Angestellter, Version 202402 - </a:t>
            </a:r>
            <a:r>
              <a:rPr lang="de-DE" sz="1000" dirty="0">
                <a:solidFill>
                  <a:schemeClr val="tx2"/>
                </a:solidFill>
              </a:rPr>
              <a:t>30</a:t>
            </a:r>
            <a:r>
              <a:rPr lang="de-DE" sz="1000" kern="1200" dirty="0">
                <a:solidFill>
                  <a:schemeClr val="tx2"/>
                </a:solidFill>
                <a:latin typeface="+mn-lt"/>
                <a:ea typeface="+mn-ea"/>
                <a:cs typeface="+mn-cs"/>
              </a:rPr>
              <a:t>.09.2024</a:t>
            </a:r>
          </a:p>
        </p:txBody>
      </p:sp>
      <p:sp>
        <p:nvSpPr>
          <p:cNvPr id="15" name="Rechteck: abgerundete Ecken 14">
            <a:extLst>
              <a:ext uri="{FF2B5EF4-FFF2-40B4-BE49-F238E27FC236}">
                <a16:creationId xmlns:a16="http://schemas.microsoft.com/office/drawing/2014/main" id="{8B62C3BB-2416-4F95-9ADD-DE1C25BDE2B7}"/>
              </a:ext>
            </a:extLst>
          </p:cNvPr>
          <p:cNvSpPr/>
          <p:nvPr/>
        </p:nvSpPr>
        <p:spPr>
          <a:xfrm>
            <a:off x="3441413" y="3061225"/>
            <a:ext cx="2082473" cy="216024"/>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indent="-180000" algn="l" defTabSz="914400" rtl="0" eaLnBrk="1" latinLnBrk="0" hangingPunct="1">
              <a:spcBef>
                <a:spcPts val="400"/>
              </a:spcBef>
              <a:buClr>
                <a:schemeClr val="bg1"/>
              </a:buClr>
              <a:buFont typeface="Arial" panose="020B0604020202020204" pitchFamily="34" charset="0"/>
              <a:buChar char="•"/>
            </a:pPr>
            <a:endParaRPr lang="de-DE" sz="1000" kern="1200" dirty="0" err="1">
              <a:solidFill>
                <a:schemeClr val="bg1"/>
              </a:solidFill>
              <a:latin typeface="+mn-lt"/>
              <a:ea typeface="+mn-ea"/>
              <a:cs typeface="+mn-cs"/>
            </a:endParaRPr>
          </a:p>
        </p:txBody>
      </p:sp>
      <p:sp>
        <p:nvSpPr>
          <p:cNvPr id="16" name="Rechteck: abgerundete Ecken 15">
            <a:extLst>
              <a:ext uri="{FF2B5EF4-FFF2-40B4-BE49-F238E27FC236}">
                <a16:creationId xmlns:a16="http://schemas.microsoft.com/office/drawing/2014/main" id="{0F87500F-331C-4F9F-B167-93A5FD4A1829}"/>
              </a:ext>
            </a:extLst>
          </p:cNvPr>
          <p:cNvSpPr/>
          <p:nvPr/>
        </p:nvSpPr>
        <p:spPr>
          <a:xfrm>
            <a:off x="3441414" y="4410210"/>
            <a:ext cx="2082473" cy="216024"/>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indent="-180000" algn="l" defTabSz="914400" rtl="0" eaLnBrk="1" latinLnBrk="0" hangingPunct="1">
              <a:spcBef>
                <a:spcPts val="400"/>
              </a:spcBef>
              <a:buClr>
                <a:schemeClr val="bg1"/>
              </a:buClr>
              <a:buFont typeface="Arial" panose="020B0604020202020204" pitchFamily="34" charset="0"/>
              <a:buChar char="•"/>
            </a:pPr>
            <a:endParaRPr lang="de-DE" sz="1000" kern="1200" dirty="0" err="1">
              <a:solidFill>
                <a:schemeClr val="bg1"/>
              </a:solidFill>
              <a:latin typeface="+mn-lt"/>
              <a:ea typeface="+mn-ea"/>
              <a:cs typeface="+mn-cs"/>
            </a:endParaRPr>
          </a:p>
        </p:txBody>
      </p:sp>
      <p:sp>
        <p:nvSpPr>
          <p:cNvPr id="17" name="Textfeld 16">
            <a:extLst>
              <a:ext uri="{FF2B5EF4-FFF2-40B4-BE49-F238E27FC236}">
                <a16:creationId xmlns:a16="http://schemas.microsoft.com/office/drawing/2014/main" id="{7EEB7CD1-CB54-4844-9DCD-6D0307F30FB5}"/>
              </a:ext>
            </a:extLst>
          </p:cNvPr>
          <p:cNvSpPr txBox="1"/>
          <p:nvPr/>
        </p:nvSpPr>
        <p:spPr>
          <a:xfrm>
            <a:off x="9637313" y="3871891"/>
            <a:ext cx="1886632" cy="646331"/>
          </a:xfrm>
          <a:prstGeom prst="rect">
            <a:avLst/>
          </a:prstGeom>
          <a:noFill/>
        </p:spPr>
        <p:txBody>
          <a:bodyPr wrap="square" lIns="0" tIns="0" rIns="0" bIns="0" rtlCol="0">
            <a:spAutoFit/>
          </a:bodyPr>
          <a:lstStyle/>
          <a:p>
            <a:pPr algn="l" defTabSz="914400" rtl="0" eaLnBrk="1" latinLnBrk="0" hangingPunct="1">
              <a:buClr>
                <a:schemeClr val="accent1"/>
              </a:buClr>
            </a:pPr>
            <a:r>
              <a:rPr lang="de-DE" sz="1400" kern="1200" dirty="0">
                <a:solidFill>
                  <a:schemeClr val="tx2"/>
                </a:solidFill>
              </a:rPr>
              <a:t>Beitrag hier das erste Mal </a:t>
            </a:r>
            <a:r>
              <a:rPr lang="de-DE" sz="1400" dirty="0">
                <a:solidFill>
                  <a:schemeClr val="tx2"/>
                </a:solidFill>
              </a:rPr>
              <a:t>&gt; 50 Euro monatlich</a:t>
            </a:r>
            <a:endParaRPr lang="de-DE" sz="1400" kern="1200" dirty="0">
              <a:solidFill>
                <a:schemeClr val="tx2"/>
              </a:solidFill>
            </a:endParaRPr>
          </a:p>
        </p:txBody>
      </p:sp>
      <p:sp>
        <p:nvSpPr>
          <p:cNvPr id="18" name="Textfeld 17">
            <a:extLst>
              <a:ext uri="{FF2B5EF4-FFF2-40B4-BE49-F238E27FC236}">
                <a16:creationId xmlns:a16="http://schemas.microsoft.com/office/drawing/2014/main" id="{7B0E9CD4-4C2C-45CE-9175-6250EDF8A732}"/>
              </a:ext>
            </a:extLst>
          </p:cNvPr>
          <p:cNvSpPr txBox="1"/>
          <p:nvPr/>
        </p:nvSpPr>
        <p:spPr>
          <a:xfrm>
            <a:off x="9637313" y="4788858"/>
            <a:ext cx="1886632" cy="430887"/>
          </a:xfrm>
          <a:prstGeom prst="rect">
            <a:avLst/>
          </a:prstGeom>
          <a:noFill/>
        </p:spPr>
        <p:txBody>
          <a:bodyPr wrap="square" lIns="0" tIns="0" rIns="0" bIns="0" rtlCol="0">
            <a:spAutoFit/>
          </a:bodyPr>
          <a:lstStyle/>
          <a:p>
            <a:pPr algn="l" defTabSz="914400" rtl="0" eaLnBrk="1" latinLnBrk="0" hangingPunct="1">
              <a:buClr>
                <a:schemeClr val="accent1"/>
              </a:buClr>
            </a:pPr>
            <a:r>
              <a:rPr lang="de-DE" sz="1400" kern="1200" dirty="0">
                <a:solidFill>
                  <a:schemeClr val="tx2"/>
                </a:solidFill>
              </a:rPr>
              <a:t>Monatlich &gt; 100 Euro mit 60 Jahren</a:t>
            </a:r>
          </a:p>
        </p:txBody>
      </p:sp>
      <p:sp>
        <p:nvSpPr>
          <p:cNvPr id="19" name="Rechteck: abgerundete Ecken 18">
            <a:extLst>
              <a:ext uri="{FF2B5EF4-FFF2-40B4-BE49-F238E27FC236}">
                <a16:creationId xmlns:a16="http://schemas.microsoft.com/office/drawing/2014/main" id="{E85303A4-03F8-4074-B035-D35B3A676DCA}"/>
              </a:ext>
            </a:extLst>
          </p:cNvPr>
          <p:cNvSpPr/>
          <p:nvPr/>
        </p:nvSpPr>
        <p:spPr>
          <a:xfrm>
            <a:off x="6095999" y="4233257"/>
            <a:ext cx="3229390" cy="11697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indent="-180000" algn="l" defTabSz="914400" rtl="0" eaLnBrk="1" latinLnBrk="0" hangingPunct="1">
              <a:spcBef>
                <a:spcPts val="400"/>
              </a:spcBef>
              <a:buClr>
                <a:schemeClr val="bg1"/>
              </a:buClr>
              <a:buFont typeface="Arial" panose="020B0604020202020204" pitchFamily="34" charset="0"/>
              <a:buChar char="•"/>
            </a:pPr>
            <a:endParaRPr lang="de-DE" sz="1000" kern="1200" dirty="0" err="1">
              <a:solidFill>
                <a:schemeClr val="bg1"/>
              </a:solidFill>
              <a:latin typeface="+mn-lt"/>
              <a:ea typeface="+mn-ea"/>
              <a:cs typeface="+mn-cs"/>
            </a:endParaRPr>
          </a:p>
        </p:txBody>
      </p:sp>
      <p:sp>
        <p:nvSpPr>
          <p:cNvPr id="20" name="Rechteck: abgerundete Ecken 19">
            <a:extLst>
              <a:ext uri="{FF2B5EF4-FFF2-40B4-BE49-F238E27FC236}">
                <a16:creationId xmlns:a16="http://schemas.microsoft.com/office/drawing/2014/main" id="{D857878B-C3F8-475F-BAE3-B6A4F2C5468B}"/>
              </a:ext>
            </a:extLst>
          </p:cNvPr>
          <p:cNvSpPr/>
          <p:nvPr/>
        </p:nvSpPr>
        <p:spPr>
          <a:xfrm>
            <a:off x="6095999" y="5028973"/>
            <a:ext cx="3229390" cy="11697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indent="-180000" algn="l" defTabSz="914400" rtl="0" eaLnBrk="1" latinLnBrk="0" hangingPunct="1">
              <a:spcBef>
                <a:spcPts val="400"/>
              </a:spcBef>
              <a:buClr>
                <a:schemeClr val="bg1"/>
              </a:buClr>
              <a:buFont typeface="Arial" panose="020B0604020202020204" pitchFamily="34" charset="0"/>
              <a:buChar char="•"/>
            </a:pPr>
            <a:endParaRPr lang="de-DE" sz="1000" kern="1200" dirty="0" err="1">
              <a:solidFill>
                <a:schemeClr val="bg1"/>
              </a:solidFill>
              <a:latin typeface="+mn-lt"/>
              <a:ea typeface="+mn-ea"/>
              <a:cs typeface="+mn-cs"/>
            </a:endParaRPr>
          </a:p>
        </p:txBody>
      </p:sp>
    </p:spTree>
    <p:extLst>
      <p:ext uri="{BB962C8B-B14F-4D97-AF65-F5344CB8AC3E}">
        <p14:creationId xmlns:p14="http://schemas.microsoft.com/office/powerpoint/2010/main" val="32370544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38</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RLV</a:t>
            </a:r>
            <a:endParaRPr lang="de-DE" sz="2400" dirty="0"/>
          </a:p>
        </p:txBody>
      </p:sp>
      <p:sp>
        <p:nvSpPr>
          <p:cNvPr id="6" name="Inhaltsplatzhalter 2"/>
          <p:cNvSpPr txBox="1">
            <a:spLocks/>
          </p:cNvSpPr>
          <p:nvPr/>
        </p:nvSpPr>
        <p:spPr>
          <a:xfrm>
            <a:off x="737937" y="1572846"/>
            <a:ext cx="10716126" cy="365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1800"/>
              </a:spcBef>
              <a:spcAft>
                <a:spcPts val="600"/>
              </a:spcAft>
              <a:buNone/>
              <a:defRPr/>
            </a:pPr>
            <a:r>
              <a:rPr lang="de-DE" sz="2000" b="1" dirty="0">
                <a:solidFill>
                  <a:srgbClr val="1D2D4B"/>
                </a:solidFill>
              </a:rPr>
              <a:t>Die wichtigsten Unterschiede in der Risikoversicherung zu Mitbewerbern auf einen Blick</a:t>
            </a:r>
            <a:endParaRPr lang="de-DE" sz="1800" b="1" dirty="0">
              <a:solidFill>
                <a:srgbClr val="1D2D4B"/>
              </a:solidFill>
            </a:endParaRPr>
          </a:p>
        </p:txBody>
      </p:sp>
      <p:graphicFrame>
        <p:nvGraphicFramePr>
          <p:cNvPr id="5" name="Tabelle 4">
            <a:extLst>
              <a:ext uri="{FF2B5EF4-FFF2-40B4-BE49-F238E27FC236}">
                <a16:creationId xmlns:a16="http://schemas.microsoft.com/office/drawing/2014/main" id="{F776BEB8-2F91-4E8A-858E-ABBEF05B2229}"/>
              </a:ext>
            </a:extLst>
          </p:cNvPr>
          <p:cNvGraphicFramePr>
            <a:graphicFrameLocks noGrp="1"/>
          </p:cNvGraphicFramePr>
          <p:nvPr/>
        </p:nvGraphicFramePr>
        <p:xfrm>
          <a:off x="551385" y="1915602"/>
          <a:ext cx="10796553" cy="4602480"/>
        </p:xfrm>
        <a:graphic>
          <a:graphicData uri="http://schemas.openxmlformats.org/drawingml/2006/table">
            <a:tbl>
              <a:tblPr firstRow="1" bandRow="1">
                <a:tableStyleId>{5C22544A-7EE6-4342-B048-85BDC9FD1C3A}</a:tableStyleId>
              </a:tblPr>
              <a:tblGrid>
                <a:gridCol w="6905262">
                  <a:extLst>
                    <a:ext uri="{9D8B030D-6E8A-4147-A177-3AD203B41FA5}">
                      <a16:colId xmlns:a16="http://schemas.microsoft.com/office/drawing/2014/main" val="124350272"/>
                    </a:ext>
                  </a:extLst>
                </a:gridCol>
                <a:gridCol w="1331980">
                  <a:extLst>
                    <a:ext uri="{9D8B030D-6E8A-4147-A177-3AD203B41FA5}">
                      <a16:colId xmlns:a16="http://schemas.microsoft.com/office/drawing/2014/main" val="3799002394"/>
                    </a:ext>
                  </a:extLst>
                </a:gridCol>
                <a:gridCol w="1350742">
                  <a:extLst>
                    <a:ext uri="{9D8B030D-6E8A-4147-A177-3AD203B41FA5}">
                      <a16:colId xmlns:a16="http://schemas.microsoft.com/office/drawing/2014/main" val="3985153234"/>
                    </a:ext>
                  </a:extLst>
                </a:gridCol>
                <a:gridCol w="1208569">
                  <a:extLst>
                    <a:ext uri="{9D8B030D-6E8A-4147-A177-3AD203B41FA5}">
                      <a16:colId xmlns:a16="http://schemas.microsoft.com/office/drawing/2014/main" val="4033025031"/>
                    </a:ext>
                  </a:extLst>
                </a:gridCol>
              </a:tblGrid>
              <a:tr h="505056">
                <a:tc>
                  <a:txBody>
                    <a:bodyPr/>
                    <a:lstStyle/>
                    <a:p>
                      <a:r>
                        <a:rPr lang="de-DE" sz="1400" b="1" kern="1200" dirty="0">
                          <a:solidFill>
                            <a:srgbClr val="1D2D4B"/>
                          </a:solidFill>
                          <a:effectLst/>
                          <a:latin typeface="+mn-lt"/>
                          <a:ea typeface="+mn-ea"/>
                          <a:cs typeface="+mn-cs"/>
                        </a:rPr>
                        <a:t>Tarifmerkmale</a:t>
                      </a:r>
                    </a:p>
                  </a:txBody>
                  <a:tcPr anchor="ct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tx2"/>
                          </a:solidFill>
                        </a:rPr>
                        <a:t>RISK-</a:t>
                      </a:r>
                      <a:r>
                        <a:rPr lang="de-DE" sz="1400" dirty="0" err="1">
                          <a:solidFill>
                            <a:schemeClr val="tx2"/>
                          </a:solidFill>
                        </a:rPr>
                        <a:t>vario</a:t>
                      </a:r>
                      <a:r>
                        <a:rPr lang="de-DE" sz="1400" baseline="30000" dirty="0">
                          <a:solidFill>
                            <a:schemeClr val="tx2"/>
                          </a:solidFill>
                        </a:rPr>
                        <a:t>® </a:t>
                      </a:r>
                      <a:r>
                        <a:rPr lang="de-DE" sz="1400" baseline="0" dirty="0">
                          <a:solidFill>
                            <a:schemeClr val="tx2"/>
                          </a:solidFill>
                        </a:rPr>
                        <a:t>Basic</a:t>
                      </a:r>
                    </a:p>
                  </a:txBody>
                  <a:tcPr anchor="ct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r>
                        <a:rPr lang="de-DE" sz="1400" dirty="0">
                          <a:solidFill>
                            <a:schemeClr val="tx2"/>
                          </a:solidFill>
                        </a:rPr>
                        <a:t>RISK-</a:t>
                      </a:r>
                      <a:r>
                        <a:rPr lang="de-DE" sz="1400" dirty="0" err="1">
                          <a:solidFill>
                            <a:schemeClr val="tx2"/>
                          </a:solidFill>
                        </a:rPr>
                        <a:t>vario</a:t>
                      </a:r>
                      <a:r>
                        <a:rPr lang="de-DE" sz="1400" baseline="30000" dirty="0">
                          <a:solidFill>
                            <a:schemeClr val="tx2"/>
                          </a:solidFill>
                        </a:rPr>
                        <a:t>®</a:t>
                      </a:r>
                    </a:p>
                  </a:txBody>
                  <a:tcPr anchor="ct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solidFill>
                            <a:schemeClr val="tx2"/>
                          </a:solidFill>
                        </a:rPr>
                        <a:t>RISK-</a:t>
                      </a:r>
                      <a:r>
                        <a:rPr lang="de-DE" sz="1400" dirty="0" err="1">
                          <a:solidFill>
                            <a:schemeClr val="tx2"/>
                          </a:solidFill>
                        </a:rPr>
                        <a:t>vario</a:t>
                      </a:r>
                      <a:r>
                        <a:rPr lang="de-DE" sz="1400" baseline="30000" dirty="0">
                          <a:solidFill>
                            <a:schemeClr val="tx2"/>
                          </a:solidFill>
                        </a:rPr>
                        <a:t>® </a:t>
                      </a:r>
                      <a:r>
                        <a:rPr lang="de-DE" sz="1400" dirty="0">
                          <a:solidFill>
                            <a:schemeClr val="tx2"/>
                          </a:solidFill>
                        </a:rPr>
                        <a:t>Premium</a:t>
                      </a:r>
                    </a:p>
                  </a:txBody>
                  <a:tcPr anchor="ct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76599800"/>
                  </a:ext>
                </a:extLst>
              </a:tr>
              <a:tr h="505056">
                <a:tc>
                  <a:txBody>
                    <a:bodyPr/>
                    <a:lstStyle/>
                    <a:p>
                      <a:r>
                        <a:rPr lang="de-DE" sz="1400" b="1" kern="1200" dirty="0">
                          <a:solidFill>
                            <a:srgbClr val="1D2D4B"/>
                          </a:solidFill>
                          <a:effectLst/>
                          <a:latin typeface="+mn-lt"/>
                          <a:ea typeface="+mn-ea"/>
                          <a:cs typeface="+mn-cs"/>
                        </a:rPr>
                        <a:t>Wahlfreier Summenverlauf einjährig kalkuliert</a:t>
                      </a:r>
                    </a:p>
                    <a:p>
                      <a:r>
                        <a:rPr lang="de-DE" sz="1400" kern="1200" dirty="0">
                          <a:solidFill>
                            <a:srgbClr val="1D2D4B"/>
                          </a:solidFill>
                          <a:effectLst/>
                          <a:latin typeface="+mn-lt"/>
                          <a:ea typeface="+mn-ea"/>
                          <a:cs typeface="+mn-cs"/>
                        </a:rPr>
                        <a:t>Bei Antragstellung jährlich definierbare Höhe der Versicherungssumme</a:t>
                      </a:r>
                    </a:p>
                  </a:txBody>
                  <a:tcPr>
                    <a:lnR w="3175"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bg1"/>
                    </a:solidFill>
                  </a:tcPr>
                </a:tc>
                <a:tc>
                  <a:txBody>
                    <a:bodyPr/>
                    <a:lstStyle/>
                    <a:p>
                      <a:endParaRPr lang="de-DE" sz="1400" dirty="0">
                        <a:solidFill>
                          <a:schemeClr val="tx2"/>
                        </a:solidFill>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tx2">
                        <a:lumMod val="20000"/>
                        <a:lumOff val="80000"/>
                      </a:schemeClr>
                    </a:solidFill>
                  </a:tcPr>
                </a:tc>
                <a:tc>
                  <a:txBody>
                    <a:bodyPr/>
                    <a:lstStyle/>
                    <a:p>
                      <a:endParaRPr lang="de-DE" sz="1400" dirty="0">
                        <a:solidFill>
                          <a:schemeClr val="tx2"/>
                        </a:solidFill>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3">
                        <a:lumMod val="20000"/>
                        <a:lumOff val="80000"/>
                        <a:alpha val="39587"/>
                      </a:schemeClr>
                    </a:solidFill>
                  </a:tcPr>
                </a:tc>
                <a:tc>
                  <a:txBody>
                    <a:bodyPr/>
                    <a:lstStyle/>
                    <a:p>
                      <a:endParaRPr lang="de-DE" sz="1400" dirty="0">
                        <a:solidFill>
                          <a:schemeClr val="tx2"/>
                        </a:solidFill>
                      </a:endParaRPr>
                    </a:p>
                  </a:txBody>
                  <a:tcPr>
                    <a:lnL w="3175" cap="flat" cmpd="sng" algn="ctr">
                      <a:solidFill>
                        <a:schemeClr val="bg1"/>
                      </a:solidFill>
                      <a:prstDash val="solid"/>
                      <a:round/>
                      <a:headEnd type="none" w="med" len="med"/>
                      <a:tailEnd type="none" w="med" len="med"/>
                    </a:lnL>
                    <a:lnT w="6350" cap="flat" cmpd="sng" algn="ctr">
                      <a:solidFill>
                        <a:schemeClr val="tx2"/>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933618692"/>
                  </a:ext>
                </a:extLst>
              </a:tr>
              <a:tr h="505056">
                <a:tc>
                  <a:txBody>
                    <a:bodyPr/>
                    <a:lstStyle/>
                    <a:p>
                      <a:r>
                        <a:rPr lang="de-DE" sz="1400" b="1" kern="1200" dirty="0">
                          <a:solidFill>
                            <a:srgbClr val="1D2D4B"/>
                          </a:solidFill>
                          <a:effectLst/>
                          <a:latin typeface="+mn-lt"/>
                          <a:ea typeface="+mn-ea"/>
                          <a:cs typeface="+mn-cs"/>
                        </a:rPr>
                        <a:t>Motorradfahren</a:t>
                      </a:r>
                    </a:p>
                    <a:p>
                      <a:r>
                        <a:rPr lang="de-DE" sz="1400" kern="1200" dirty="0">
                          <a:solidFill>
                            <a:srgbClr val="1D2D4B"/>
                          </a:solidFill>
                          <a:effectLst/>
                          <a:latin typeface="+mn-lt"/>
                          <a:ea typeface="+mn-ea"/>
                          <a:cs typeface="+mn-cs"/>
                        </a:rPr>
                        <a:t>Im öffentlichen Straßenverkehr mitversichert – ohne Zuschlag.</a:t>
                      </a:r>
                    </a:p>
                  </a:txBody>
                  <a:tcPr>
                    <a:lnR w="3175" cap="flat" cmpd="sng" algn="ctr">
                      <a:solidFill>
                        <a:schemeClr val="bg1"/>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3175" cap="flat" cmpd="sng" algn="ctr">
                      <a:solidFill>
                        <a:schemeClr val="accent5"/>
                      </a:solidFill>
                      <a:prstDash val="solid"/>
                      <a:round/>
                      <a:headEnd type="none" w="med" len="med"/>
                      <a:tailEnd type="none" w="med" len="med"/>
                    </a:lnB>
                    <a:solidFill>
                      <a:schemeClr val="bg1"/>
                    </a:solidFill>
                  </a:tcPr>
                </a:tc>
                <a:tc>
                  <a:txBody>
                    <a:bodyPr/>
                    <a:lstStyle/>
                    <a:p>
                      <a:endParaRPr lang="de-DE" sz="1400" dirty="0">
                        <a:solidFill>
                          <a:schemeClr val="tx2"/>
                        </a:solidFill>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endParaRPr lang="de-DE" sz="1400" dirty="0">
                        <a:solidFill>
                          <a:schemeClr val="tx2"/>
                        </a:solidFill>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3">
                        <a:lumMod val="20000"/>
                        <a:lumOff val="80000"/>
                        <a:alpha val="39587"/>
                      </a:schemeClr>
                    </a:solidFill>
                  </a:tcPr>
                </a:tc>
                <a:tc>
                  <a:txBody>
                    <a:bodyPr/>
                    <a:lstStyle/>
                    <a:p>
                      <a:endParaRPr lang="de-DE" sz="1400" dirty="0">
                        <a:solidFill>
                          <a:schemeClr val="tx2"/>
                        </a:solidFill>
                      </a:endParaRPr>
                    </a:p>
                  </a:txBody>
                  <a:tcPr>
                    <a:lnL w="3175" cap="flat" cmpd="sng" algn="ctr">
                      <a:solidFill>
                        <a:schemeClr val="bg1"/>
                      </a:solidFill>
                      <a:prstDash val="solid"/>
                      <a:round/>
                      <a:headEnd type="none" w="med" len="med"/>
                      <a:tailEnd type="none" w="med" len="med"/>
                    </a:lnL>
                    <a:lnT w="12700" cap="flat" cmpd="sng" algn="ctr">
                      <a:solidFill>
                        <a:schemeClr val="accent5">
                          <a:lumMod val="20000"/>
                          <a:lumOff val="80000"/>
                        </a:schemeClr>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237933370"/>
                  </a:ext>
                </a:extLst>
              </a:tr>
              <a:tr h="1336912">
                <a:tc>
                  <a:txBody>
                    <a:bodyPr/>
                    <a:lstStyle/>
                    <a:p>
                      <a:r>
                        <a:rPr lang="de-DE" sz="1400" b="1" kern="1200" dirty="0">
                          <a:solidFill>
                            <a:srgbClr val="1D2D4B"/>
                          </a:solidFill>
                          <a:effectLst/>
                          <a:latin typeface="+mn-lt"/>
                          <a:ea typeface="+mn-ea"/>
                          <a:cs typeface="+mn-cs"/>
                        </a:rPr>
                        <a:t>Nachversicherungsgarantie </a:t>
                      </a:r>
                      <a:r>
                        <a:rPr lang="de-DE" sz="1400" b="1" kern="1200" dirty="0" err="1">
                          <a:solidFill>
                            <a:srgbClr val="1D2D4B"/>
                          </a:solidFill>
                          <a:effectLst/>
                          <a:latin typeface="+mn-lt"/>
                          <a:ea typeface="+mn-ea"/>
                          <a:cs typeface="+mn-cs"/>
                        </a:rPr>
                        <a:t>für</a:t>
                      </a:r>
                      <a:r>
                        <a:rPr lang="de-DE" sz="1400" b="1" kern="1200" dirty="0">
                          <a:solidFill>
                            <a:srgbClr val="1D2D4B"/>
                          </a:solidFill>
                          <a:effectLst/>
                          <a:latin typeface="+mn-lt"/>
                          <a:ea typeface="+mn-ea"/>
                          <a:cs typeface="+mn-cs"/>
                        </a:rPr>
                        <a:t> alle Summenverläufe – auch ereignisunabhängig</a:t>
                      </a:r>
                    </a:p>
                    <a:p>
                      <a:r>
                        <a:rPr lang="de-DE" sz="1400" kern="1200" dirty="0">
                          <a:solidFill>
                            <a:srgbClr val="1D2D4B"/>
                          </a:solidFill>
                          <a:effectLst/>
                          <a:latin typeface="+mn-lt"/>
                          <a:ea typeface="+mn-ea"/>
                          <a:cs typeface="+mn-cs"/>
                        </a:rPr>
                        <a:t>Bei gestiegenem Kapitalbedarf z. B. durch Heirat, Geburt eines Kindes oder Kauf einer Immobilie kann der Kunde ohne erneute </a:t>
                      </a:r>
                      <a:r>
                        <a:rPr lang="de-DE" sz="1400" kern="1200" dirty="0" err="1">
                          <a:solidFill>
                            <a:srgbClr val="1D2D4B"/>
                          </a:solidFill>
                          <a:effectLst/>
                          <a:latin typeface="+mn-lt"/>
                          <a:ea typeface="+mn-ea"/>
                          <a:cs typeface="+mn-cs"/>
                        </a:rPr>
                        <a:t>Gesundheitsprüfung</a:t>
                      </a:r>
                      <a:r>
                        <a:rPr lang="de-DE" sz="1400" kern="1200" dirty="0">
                          <a:solidFill>
                            <a:srgbClr val="1D2D4B"/>
                          </a:solidFill>
                          <a:effectLst/>
                          <a:latin typeface="+mn-lt"/>
                          <a:ea typeface="+mn-ea"/>
                          <a:cs typeface="+mn-cs"/>
                        </a:rPr>
                        <a:t> die Erhöhung seiner Versicherungssumme um max. 100 % (max. 100.000 EUR) beantragen.</a:t>
                      </a:r>
                    </a:p>
                    <a:p>
                      <a:pPr marL="171450" indent="-171450">
                        <a:buClr>
                          <a:schemeClr val="accent1"/>
                        </a:buClr>
                        <a:buFont typeface="Arial" panose="020B0604020202020204" pitchFamily="34" charset="0"/>
                        <a:buChar char="•"/>
                      </a:pPr>
                      <a:r>
                        <a:rPr lang="de-DE" sz="1400" kern="1200" dirty="0">
                          <a:solidFill>
                            <a:srgbClr val="1D2D4B"/>
                          </a:solidFill>
                          <a:effectLst/>
                          <a:latin typeface="+mn-lt"/>
                          <a:ea typeface="+mn-ea"/>
                          <a:cs typeface="+mn-cs"/>
                        </a:rPr>
                        <a:t>Innerhalb 5 Jahre nach Vertragsbeginn sogar ereignisunabhängig</a:t>
                      </a:r>
                    </a:p>
                  </a:txBody>
                  <a:tcPr>
                    <a:lnR w="3175" cap="flat" cmpd="sng" algn="ctr">
                      <a:solidFill>
                        <a:schemeClr val="bg1"/>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solidFill>
                      <a:schemeClr val="bg1"/>
                    </a:solidFill>
                  </a:tcPr>
                </a:tc>
                <a:tc>
                  <a:txBody>
                    <a:bodyPr/>
                    <a:lstStyle/>
                    <a:p>
                      <a:endParaRPr lang="de-DE" sz="1400" dirty="0">
                        <a:solidFill>
                          <a:schemeClr val="tx2"/>
                        </a:solidFill>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endParaRPr lang="de-DE" sz="1400" dirty="0">
                        <a:solidFill>
                          <a:schemeClr val="tx2"/>
                        </a:solidFill>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3">
                        <a:lumMod val="20000"/>
                        <a:lumOff val="80000"/>
                        <a:alpha val="39587"/>
                      </a:schemeClr>
                    </a:solidFill>
                  </a:tcPr>
                </a:tc>
                <a:tc>
                  <a:txBody>
                    <a:bodyPr/>
                    <a:lstStyle/>
                    <a:p>
                      <a:endParaRPr lang="de-DE" sz="1400" dirty="0">
                        <a:solidFill>
                          <a:schemeClr val="tx2"/>
                        </a:solidFill>
                      </a:endParaRPr>
                    </a:p>
                  </a:txBody>
                  <a:tcP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96544776"/>
                  </a:ext>
                </a:extLst>
              </a:tr>
              <a:tr h="713020">
                <a:tc>
                  <a:txBody>
                    <a:bodyPr/>
                    <a:lstStyle/>
                    <a:p>
                      <a:r>
                        <a:rPr lang="de-DE" sz="1400" b="1" kern="1200" dirty="0">
                          <a:solidFill>
                            <a:srgbClr val="1D2D4B"/>
                          </a:solidFill>
                          <a:effectLst/>
                          <a:latin typeface="+mn-lt"/>
                          <a:ea typeface="+mn-ea"/>
                          <a:cs typeface="+mn-cs"/>
                        </a:rPr>
                        <a:t>Verlängerungsoption</a:t>
                      </a:r>
                    </a:p>
                    <a:p>
                      <a:r>
                        <a:rPr lang="de-DE" sz="1400" kern="1200" dirty="0">
                          <a:solidFill>
                            <a:srgbClr val="1D2D4B"/>
                          </a:solidFill>
                          <a:effectLst/>
                          <a:latin typeface="+mn-lt"/>
                          <a:ea typeface="+mn-ea"/>
                          <a:cs typeface="+mn-cs"/>
                        </a:rPr>
                        <a:t>Bis 5 Jahre vor Ablauf der Versicherung kann die Versicherungsdauer ohne erneute Gesundheitsprüfung um bis zu 15 Jahre verlängert werden</a:t>
                      </a:r>
                    </a:p>
                  </a:txBody>
                  <a:tcPr>
                    <a:lnR w="3175" cap="flat" cmpd="sng" algn="ctr">
                      <a:solidFill>
                        <a:schemeClr val="bg1"/>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solidFill>
                      <a:schemeClr val="bg1"/>
                    </a:solidFill>
                  </a:tcPr>
                </a:tc>
                <a:tc>
                  <a:txBody>
                    <a:bodyPr/>
                    <a:lstStyle/>
                    <a:p>
                      <a:endParaRPr lang="de-DE" sz="1400" dirty="0">
                        <a:solidFill>
                          <a:schemeClr val="tx2"/>
                        </a:solidFill>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endParaRPr lang="de-DE" sz="1400" dirty="0">
                        <a:solidFill>
                          <a:schemeClr val="tx2"/>
                        </a:solidFill>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3">
                        <a:lumMod val="20000"/>
                        <a:lumOff val="80000"/>
                        <a:alpha val="39587"/>
                      </a:schemeClr>
                    </a:solidFill>
                  </a:tcPr>
                </a:tc>
                <a:tc>
                  <a:txBody>
                    <a:bodyPr/>
                    <a:lstStyle/>
                    <a:p>
                      <a:endParaRPr lang="de-DE" sz="1400" dirty="0">
                        <a:solidFill>
                          <a:schemeClr val="tx2"/>
                        </a:solidFill>
                      </a:endParaRPr>
                    </a:p>
                  </a:txBody>
                  <a:tcP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3"/>
                  </a:ext>
                </a:extLst>
              </a:tr>
              <a:tr h="920984">
                <a:tc>
                  <a:txBody>
                    <a:bodyPr/>
                    <a:lstStyle/>
                    <a:p>
                      <a:r>
                        <a:rPr lang="de-DE" sz="1400" b="1" kern="1200" dirty="0">
                          <a:solidFill>
                            <a:srgbClr val="1D2D4B"/>
                          </a:solidFill>
                          <a:effectLst/>
                          <a:latin typeface="+mn-lt"/>
                          <a:ea typeface="+mn-ea"/>
                          <a:cs typeface="+mn-cs"/>
                        </a:rPr>
                        <a:t>10% Soforthilfe ohne Rückzahlung</a:t>
                      </a:r>
                    </a:p>
                    <a:p>
                      <a:r>
                        <a:rPr lang="de-DE" sz="1400" kern="1200" dirty="0">
                          <a:solidFill>
                            <a:srgbClr val="1D2D4B"/>
                          </a:solidFill>
                          <a:effectLst/>
                          <a:latin typeface="+mn-lt"/>
                          <a:ea typeface="+mn-ea"/>
                          <a:cs typeface="+mn-cs"/>
                        </a:rPr>
                        <a:t>Nach Vorlage des Versicherungsscheins</a:t>
                      </a:r>
                      <a:r>
                        <a:rPr lang="de-DE" sz="1400" kern="1200" baseline="0" dirty="0">
                          <a:solidFill>
                            <a:srgbClr val="1D2D4B"/>
                          </a:solidFill>
                          <a:effectLst/>
                          <a:latin typeface="+mn-lt"/>
                          <a:ea typeface="+mn-ea"/>
                          <a:cs typeface="+mn-cs"/>
                        </a:rPr>
                        <a:t> und der amtlichen Sterbeurkunde werden </a:t>
                      </a:r>
                      <a:br>
                        <a:rPr lang="de-DE" sz="1400" kern="1200" baseline="0" dirty="0">
                          <a:solidFill>
                            <a:srgbClr val="1D2D4B"/>
                          </a:solidFill>
                          <a:effectLst/>
                          <a:latin typeface="+mn-lt"/>
                          <a:ea typeface="+mn-ea"/>
                          <a:cs typeface="+mn-cs"/>
                        </a:rPr>
                      </a:br>
                      <a:r>
                        <a:rPr lang="de-DE" sz="1400" kern="1200" baseline="0" dirty="0">
                          <a:solidFill>
                            <a:srgbClr val="1D2D4B"/>
                          </a:solidFill>
                          <a:effectLst/>
                          <a:latin typeface="+mn-lt"/>
                          <a:ea typeface="+mn-ea"/>
                          <a:cs typeface="+mn-cs"/>
                        </a:rPr>
                        <a:t>10 % (max. 10.000 EUR) der Versicherungssumme ohne weitere Prüfung sofort ausbezahlt – unabhängig vom späteren Ergebnis der Leistungsprüfung</a:t>
                      </a:r>
                      <a:r>
                        <a:rPr lang="de-DE" sz="1400" kern="1200" baseline="30000" dirty="0">
                          <a:solidFill>
                            <a:srgbClr val="1D2D4B"/>
                          </a:solidFill>
                          <a:effectLst/>
                          <a:latin typeface="+mn-lt"/>
                          <a:ea typeface="+mn-ea"/>
                          <a:cs typeface="+mn-cs"/>
                        </a:rPr>
                        <a:t>2</a:t>
                      </a:r>
                    </a:p>
                  </a:txBody>
                  <a:tcPr>
                    <a:lnR w="3175" cap="flat" cmpd="sng" algn="ctr">
                      <a:solidFill>
                        <a:schemeClr val="bg1"/>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solidFill>
                      <a:schemeClr val="bg1"/>
                    </a:solidFill>
                  </a:tcPr>
                </a:tc>
                <a:tc>
                  <a:txBody>
                    <a:bodyPr/>
                    <a:lstStyle/>
                    <a:p>
                      <a:endParaRPr lang="de-DE" sz="1400" dirty="0">
                        <a:solidFill>
                          <a:schemeClr val="tx2"/>
                        </a:solidFill>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endParaRPr lang="de-DE" sz="1400" dirty="0">
                        <a:solidFill>
                          <a:schemeClr val="tx2"/>
                        </a:solidFill>
                      </a:endParaRPr>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3">
                        <a:lumMod val="20000"/>
                        <a:lumOff val="80000"/>
                        <a:alpha val="39587"/>
                      </a:schemeClr>
                    </a:solidFill>
                  </a:tcPr>
                </a:tc>
                <a:tc>
                  <a:txBody>
                    <a:bodyPr/>
                    <a:lstStyle/>
                    <a:p>
                      <a:endParaRPr lang="de-DE" sz="1400" dirty="0">
                        <a:solidFill>
                          <a:schemeClr val="tx2"/>
                        </a:solidFill>
                      </a:endParaRPr>
                    </a:p>
                  </a:txBody>
                  <a:tcP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76813530"/>
                  </a:ext>
                </a:extLst>
              </a:tr>
            </a:tbl>
          </a:graphicData>
        </a:graphic>
      </p:graphicFrame>
      <p:pic>
        <p:nvPicPr>
          <p:cNvPr id="8" name="Grafik 7">
            <a:extLst>
              <a:ext uri="{FF2B5EF4-FFF2-40B4-BE49-F238E27FC236}">
                <a16:creationId xmlns:a16="http://schemas.microsoft.com/office/drawing/2014/main" id="{F598FDB5-ADAF-4714-8087-C155933D7A0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21698" y="2660462"/>
            <a:ext cx="241300" cy="241300"/>
          </a:xfrm>
          <a:prstGeom prst="rect">
            <a:avLst/>
          </a:prstGeom>
        </p:spPr>
      </p:pic>
      <p:pic>
        <p:nvPicPr>
          <p:cNvPr id="9" name="Grafik 8">
            <a:extLst>
              <a:ext uri="{FF2B5EF4-FFF2-40B4-BE49-F238E27FC236}">
                <a16:creationId xmlns:a16="http://schemas.microsoft.com/office/drawing/2014/main" id="{7A32571B-1A83-4BE6-BC5F-7DD7CD5EF4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21698" y="3121216"/>
            <a:ext cx="241300" cy="241300"/>
          </a:xfrm>
          <a:prstGeom prst="rect">
            <a:avLst/>
          </a:prstGeom>
        </p:spPr>
      </p:pic>
      <p:pic>
        <p:nvPicPr>
          <p:cNvPr id="10" name="Grafik 9">
            <a:extLst>
              <a:ext uri="{FF2B5EF4-FFF2-40B4-BE49-F238E27FC236}">
                <a16:creationId xmlns:a16="http://schemas.microsoft.com/office/drawing/2014/main" id="{C86F3975-88B0-4FAB-8AE3-1C9AE01F055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21698" y="4000793"/>
            <a:ext cx="241300" cy="241300"/>
          </a:xfrm>
          <a:prstGeom prst="rect">
            <a:avLst/>
          </a:prstGeom>
        </p:spPr>
      </p:pic>
      <p:pic>
        <p:nvPicPr>
          <p:cNvPr id="11" name="Grafik 10">
            <a:extLst>
              <a:ext uri="{FF2B5EF4-FFF2-40B4-BE49-F238E27FC236}">
                <a16:creationId xmlns:a16="http://schemas.microsoft.com/office/drawing/2014/main" id="{80324232-4E3F-43A5-BAA0-11DB7ACAE0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42498" y="2660462"/>
            <a:ext cx="241300" cy="241300"/>
          </a:xfrm>
          <a:prstGeom prst="rect">
            <a:avLst/>
          </a:prstGeom>
        </p:spPr>
      </p:pic>
      <p:pic>
        <p:nvPicPr>
          <p:cNvPr id="12" name="Grafik 11">
            <a:extLst>
              <a:ext uri="{FF2B5EF4-FFF2-40B4-BE49-F238E27FC236}">
                <a16:creationId xmlns:a16="http://schemas.microsoft.com/office/drawing/2014/main" id="{C01B7DEE-A919-4719-AFF9-7FD846686B7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42498" y="3121216"/>
            <a:ext cx="241300" cy="241300"/>
          </a:xfrm>
          <a:prstGeom prst="rect">
            <a:avLst/>
          </a:prstGeom>
        </p:spPr>
      </p:pic>
      <p:pic>
        <p:nvPicPr>
          <p:cNvPr id="13" name="Grafik 12">
            <a:extLst>
              <a:ext uri="{FF2B5EF4-FFF2-40B4-BE49-F238E27FC236}">
                <a16:creationId xmlns:a16="http://schemas.microsoft.com/office/drawing/2014/main" id="{6E8B7790-AF49-42E4-ADB3-7494E3C162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42498" y="4078996"/>
            <a:ext cx="241300" cy="241300"/>
          </a:xfrm>
          <a:prstGeom prst="rect">
            <a:avLst/>
          </a:prstGeom>
        </p:spPr>
      </p:pic>
      <p:pic>
        <p:nvPicPr>
          <p:cNvPr id="14" name="Grafik 13">
            <a:extLst>
              <a:ext uri="{FF2B5EF4-FFF2-40B4-BE49-F238E27FC236}">
                <a16:creationId xmlns:a16="http://schemas.microsoft.com/office/drawing/2014/main" id="{CA11EAE3-3BC6-4970-A0B9-5DCEE3F1F14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42498" y="5112340"/>
            <a:ext cx="241300" cy="241300"/>
          </a:xfrm>
          <a:prstGeom prst="rect">
            <a:avLst/>
          </a:prstGeom>
        </p:spPr>
      </p:pic>
      <p:pic>
        <p:nvPicPr>
          <p:cNvPr id="15" name="Grafik 14">
            <a:extLst>
              <a:ext uri="{FF2B5EF4-FFF2-40B4-BE49-F238E27FC236}">
                <a16:creationId xmlns:a16="http://schemas.microsoft.com/office/drawing/2014/main" id="{B7B9A1EF-6CF3-465A-AD4A-345D907300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63298" y="2695187"/>
            <a:ext cx="241300" cy="241300"/>
          </a:xfrm>
          <a:prstGeom prst="rect">
            <a:avLst/>
          </a:prstGeom>
        </p:spPr>
      </p:pic>
      <p:pic>
        <p:nvPicPr>
          <p:cNvPr id="16" name="Grafik 15">
            <a:extLst>
              <a:ext uri="{FF2B5EF4-FFF2-40B4-BE49-F238E27FC236}">
                <a16:creationId xmlns:a16="http://schemas.microsoft.com/office/drawing/2014/main" id="{76B9B45E-3AB9-43AF-AF51-DACF58DC1C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63298" y="3121216"/>
            <a:ext cx="241300" cy="241300"/>
          </a:xfrm>
          <a:prstGeom prst="rect">
            <a:avLst/>
          </a:prstGeom>
        </p:spPr>
      </p:pic>
      <p:pic>
        <p:nvPicPr>
          <p:cNvPr id="17" name="Grafik 16">
            <a:extLst>
              <a:ext uri="{FF2B5EF4-FFF2-40B4-BE49-F238E27FC236}">
                <a16:creationId xmlns:a16="http://schemas.microsoft.com/office/drawing/2014/main" id="{D34FEA9C-3450-4915-9560-070FD1EF2E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63298" y="4024413"/>
            <a:ext cx="241300" cy="241300"/>
          </a:xfrm>
          <a:prstGeom prst="rect">
            <a:avLst/>
          </a:prstGeom>
        </p:spPr>
      </p:pic>
      <p:pic>
        <p:nvPicPr>
          <p:cNvPr id="18" name="Grafik 17">
            <a:extLst>
              <a:ext uri="{FF2B5EF4-FFF2-40B4-BE49-F238E27FC236}">
                <a16:creationId xmlns:a16="http://schemas.microsoft.com/office/drawing/2014/main" id="{406523AC-B855-4766-A265-D59077EAE6D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63298" y="5161375"/>
            <a:ext cx="241300" cy="241300"/>
          </a:xfrm>
          <a:prstGeom prst="rect">
            <a:avLst/>
          </a:prstGeom>
        </p:spPr>
      </p:pic>
      <p:pic>
        <p:nvPicPr>
          <p:cNvPr id="19" name="Grafik 18">
            <a:extLst>
              <a:ext uri="{FF2B5EF4-FFF2-40B4-BE49-F238E27FC236}">
                <a16:creationId xmlns:a16="http://schemas.microsoft.com/office/drawing/2014/main" id="{3FE603B2-55DD-4FB1-814B-D1C780A587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63298" y="5883866"/>
            <a:ext cx="241300" cy="241300"/>
          </a:xfrm>
          <a:prstGeom prst="rect">
            <a:avLst/>
          </a:prstGeom>
        </p:spPr>
      </p:pic>
    </p:spTree>
    <p:extLst>
      <p:ext uri="{BB962C8B-B14F-4D97-AF65-F5344CB8AC3E}">
        <p14:creationId xmlns:p14="http://schemas.microsoft.com/office/powerpoint/2010/main" val="22844004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39</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RLV</a:t>
            </a:r>
            <a:endParaRPr lang="de-DE" sz="2400" dirty="0"/>
          </a:p>
        </p:txBody>
      </p:sp>
      <p:sp>
        <p:nvSpPr>
          <p:cNvPr id="6" name="Inhaltsplatzhalter 2"/>
          <p:cNvSpPr txBox="1">
            <a:spLocks/>
          </p:cNvSpPr>
          <p:nvPr/>
        </p:nvSpPr>
        <p:spPr>
          <a:xfrm>
            <a:off x="551382" y="1633415"/>
            <a:ext cx="10887634" cy="44625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1800"/>
              </a:spcBef>
              <a:spcAft>
                <a:spcPts val="600"/>
              </a:spcAft>
              <a:buNone/>
              <a:defRPr/>
            </a:pPr>
            <a:r>
              <a:rPr lang="de-DE" sz="2000" b="1" dirty="0">
                <a:solidFill>
                  <a:srgbClr val="1D2D4B"/>
                </a:solidFill>
              </a:rPr>
              <a:t>Risikoprüfung</a:t>
            </a:r>
          </a:p>
          <a:p>
            <a:pPr marL="0" indent="0">
              <a:buNone/>
            </a:pPr>
            <a:endParaRPr lang="de-DE" sz="1800" dirty="0">
              <a:solidFill>
                <a:srgbClr val="1D2D4B"/>
              </a:solidFill>
            </a:endParaRPr>
          </a:p>
        </p:txBody>
      </p:sp>
      <p:sp>
        <p:nvSpPr>
          <p:cNvPr id="5" name="Textfeld 4">
            <a:extLst>
              <a:ext uri="{FF2B5EF4-FFF2-40B4-BE49-F238E27FC236}">
                <a16:creationId xmlns:a16="http://schemas.microsoft.com/office/drawing/2014/main" id="{FEFA9101-F0CC-480D-85DA-79D01688EA6A}"/>
              </a:ext>
            </a:extLst>
          </p:cNvPr>
          <p:cNvSpPr txBox="1"/>
          <p:nvPr/>
        </p:nvSpPr>
        <p:spPr>
          <a:xfrm>
            <a:off x="551382" y="2351782"/>
            <a:ext cx="3240361" cy="2154436"/>
          </a:xfrm>
          <a:prstGeom prst="rect">
            <a:avLst/>
          </a:prstGeom>
          <a:solidFill>
            <a:schemeClr val="accent2">
              <a:lumMod val="20000"/>
              <a:lumOff val="80000"/>
            </a:schemeClr>
          </a:solidFill>
        </p:spPr>
        <p:txBody>
          <a:bodyPr wrap="square" lIns="0" tIns="0" rIns="0" bIns="0" rtlCol="0">
            <a:spAutoFit/>
          </a:bodyPr>
          <a:lstStyle/>
          <a:p>
            <a:r>
              <a:rPr lang="de-DE" sz="1400" dirty="0">
                <a:solidFill>
                  <a:srgbClr val="1D2D4B"/>
                </a:solidFill>
              </a:rPr>
              <a:t>Zur Vereinfachung haben </a:t>
            </a:r>
          </a:p>
          <a:p>
            <a:r>
              <a:rPr lang="de-DE" sz="1400" dirty="0">
                <a:solidFill>
                  <a:srgbClr val="1D2D4B"/>
                </a:solidFill>
              </a:rPr>
              <a:t>wir Ihnen in der folgenden Übersicht </a:t>
            </a:r>
            <a:br>
              <a:rPr lang="de-DE" sz="1400" dirty="0">
                <a:solidFill>
                  <a:srgbClr val="1D2D4B"/>
                </a:solidFill>
              </a:rPr>
            </a:br>
            <a:r>
              <a:rPr lang="de-DE" sz="1400" dirty="0">
                <a:solidFill>
                  <a:srgbClr val="1D2D4B"/>
                </a:solidFill>
              </a:rPr>
              <a:t>die Erkrankungen und Diagnosen aufgelistet, die Sie uns nicht angeben müssen. Bitte beachten Sie, dass es </a:t>
            </a:r>
            <a:br>
              <a:rPr lang="de-DE" sz="1400" dirty="0">
                <a:solidFill>
                  <a:srgbClr val="1D2D4B"/>
                </a:solidFill>
              </a:rPr>
            </a:br>
            <a:r>
              <a:rPr lang="de-DE" sz="1400" dirty="0">
                <a:solidFill>
                  <a:srgbClr val="1D2D4B"/>
                </a:solidFill>
              </a:rPr>
              <a:t>sich dabei um eine abschließende Aufzählung handelt. Nur die im Folgenden genannten Erkrankungen </a:t>
            </a:r>
            <a:br>
              <a:rPr lang="de-DE" sz="1400" dirty="0">
                <a:solidFill>
                  <a:srgbClr val="1D2D4B"/>
                </a:solidFill>
              </a:rPr>
            </a:br>
            <a:r>
              <a:rPr lang="de-DE" sz="1400" dirty="0">
                <a:solidFill>
                  <a:srgbClr val="1D2D4B"/>
                </a:solidFill>
              </a:rPr>
              <a:t>und Diagnosen müssen von Ihnen nicht angegeben werden:</a:t>
            </a:r>
          </a:p>
        </p:txBody>
      </p:sp>
      <p:sp>
        <p:nvSpPr>
          <p:cNvPr id="8" name="Textfeld 7">
            <a:extLst>
              <a:ext uri="{FF2B5EF4-FFF2-40B4-BE49-F238E27FC236}">
                <a16:creationId xmlns:a16="http://schemas.microsoft.com/office/drawing/2014/main" id="{C43BE89C-5E07-43CF-AD6B-D77D47DF6845}"/>
              </a:ext>
            </a:extLst>
          </p:cNvPr>
          <p:cNvSpPr txBox="1"/>
          <p:nvPr/>
        </p:nvSpPr>
        <p:spPr>
          <a:xfrm>
            <a:off x="3998337" y="2351782"/>
            <a:ext cx="3720117" cy="3426579"/>
          </a:xfrm>
          <a:prstGeom prst="rect">
            <a:avLst/>
          </a:prstGeom>
          <a:solidFill>
            <a:schemeClr val="accent2">
              <a:lumMod val="20000"/>
              <a:lumOff val="80000"/>
            </a:schemeClr>
          </a:solidFill>
        </p:spPr>
        <p:txBody>
          <a:bodyPr wrap="square" lIns="0" tIns="0" rIns="0" bIns="0" rtlCol="0">
            <a:spAutoFit/>
          </a:bodyPr>
          <a:lstStyle/>
          <a:p>
            <a:pPr marL="180000" lvl="1" indent="-180000">
              <a:spcBef>
                <a:spcPts val="400"/>
              </a:spcBef>
              <a:buClr>
                <a:schemeClr val="bg1"/>
              </a:buClr>
              <a:buFont typeface="Arial" panose="020B0604020202020204" pitchFamily="34" charset="0"/>
              <a:buChar char="•"/>
            </a:pPr>
            <a:r>
              <a:rPr lang="de-DE" sz="1400" dirty="0">
                <a:solidFill>
                  <a:srgbClr val="1D2D4B"/>
                </a:solidFill>
              </a:rPr>
              <a:t>Akne</a:t>
            </a:r>
          </a:p>
          <a:p>
            <a:pPr marL="180000" lvl="1" indent="-180000">
              <a:spcBef>
                <a:spcPts val="400"/>
              </a:spcBef>
              <a:buClr>
                <a:schemeClr val="bg1"/>
              </a:buClr>
              <a:buFont typeface="Arial" panose="020B0604020202020204" pitchFamily="34" charset="0"/>
              <a:buChar char="•"/>
            </a:pPr>
            <a:r>
              <a:rPr lang="de-DE" sz="1400" dirty="0">
                <a:solidFill>
                  <a:srgbClr val="1D2D4B"/>
                </a:solidFill>
              </a:rPr>
              <a:t>Allergien ohne Asthma und allergischem Schock (z. B. Heuschnupfen, Kontaktallergie)</a:t>
            </a:r>
          </a:p>
          <a:p>
            <a:pPr marL="180000" lvl="1" indent="-180000">
              <a:spcBef>
                <a:spcPts val="400"/>
              </a:spcBef>
              <a:buClr>
                <a:schemeClr val="bg1"/>
              </a:buClr>
              <a:buFont typeface="Arial" panose="020B0604020202020204" pitchFamily="34" charset="0"/>
              <a:buChar char="•"/>
            </a:pPr>
            <a:r>
              <a:rPr lang="de-DE" sz="1400" dirty="0">
                <a:solidFill>
                  <a:srgbClr val="1D2D4B"/>
                </a:solidFill>
              </a:rPr>
              <a:t>Ausschabung nach Fehlgeburt</a:t>
            </a:r>
          </a:p>
          <a:p>
            <a:pPr marL="180000" lvl="1" indent="-180000">
              <a:spcBef>
                <a:spcPts val="400"/>
              </a:spcBef>
              <a:buClr>
                <a:schemeClr val="bg1"/>
              </a:buClr>
              <a:buFont typeface="Arial" panose="020B0604020202020204" pitchFamily="34" charset="0"/>
              <a:buChar char="•"/>
            </a:pPr>
            <a:r>
              <a:rPr lang="de-DE" sz="1400" dirty="0">
                <a:solidFill>
                  <a:srgbClr val="1D2D4B"/>
                </a:solidFill>
              </a:rPr>
              <a:t>Bänder- und Gelenksverletzungen</a:t>
            </a:r>
            <a:br>
              <a:rPr lang="de-DE" sz="1400" dirty="0">
                <a:solidFill>
                  <a:srgbClr val="1D2D4B"/>
                </a:solidFill>
              </a:rPr>
            </a:br>
            <a:r>
              <a:rPr lang="de-DE" sz="1400" dirty="0">
                <a:solidFill>
                  <a:srgbClr val="1D2D4B"/>
                </a:solidFill>
              </a:rPr>
              <a:t>(z. B. Meniskusverletzungen, Kreuzbandriss)</a:t>
            </a:r>
          </a:p>
          <a:p>
            <a:pPr marL="180000" lvl="1" indent="-180000">
              <a:spcBef>
                <a:spcPts val="400"/>
              </a:spcBef>
              <a:buClr>
                <a:schemeClr val="bg1"/>
              </a:buClr>
              <a:buFont typeface="Arial" panose="020B0604020202020204" pitchFamily="34" charset="0"/>
              <a:buChar char="•"/>
            </a:pPr>
            <a:r>
              <a:rPr lang="de-DE" sz="1400" dirty="0">
                <a:solidFill>
                  <a:srgbClr val="1D2D4B"/>
                </a:solidFill>
              </a:rPr>
              <a:t>Bandscheibenvorfall, Bandscheibenprolaps</a:t>
            </a:r>
          </a:p>
          <a:p>
            <a:pPr marL="180000" lvl="1" indent="-180000">
              <a:spcBef>
                <a:spcPts val="400"/>
              </a:spcBef>
              <a:buClr>
                <a:schemeClr val="bg1"/>
              </a:buClr>
              <a:buFont typeface="Arial" panose="020B0604020202020204" pitchFamily="34" charset="0"/>
              <a:buChar char="•"/>
            </a:pPr>
            <a:r>
              <a:rPr lang="de-DE" sz="1400" dirty="0">
                <a:solidFill>
                  <a:srgbClr val="1D2D4B"/>
                </a:solidFill>
              </a:rPr>
              <a:t>Blinddarmentzündung/Blinddarmentfernung (ausgeheilt)</a:t>
            </a:r>
          </a:p>
          <a:p>
            <a:pPr marL="180000" lvl="1" indent="-180000">
              <a:spcBef>
                <a:spcPts val="400"/>
              </a:spcBef>
              <a:buClr>
                <a:schemeClr val="bg1"/>
              </a:buClr>
              <a:buFont typeface="Arial" panose="020B0604020202020204" pitchFamily="34" charset="0"/>
              <a:buChar char="•"/>
            </a:pPr>
            <a:r>
              <a:rPr lang="de-DE" sz="1400" dirty="0">
                <a:solidFill>
                  <a:srgbClr val="1D2D4B"/>
                </a:solidFill>
              </a:rPr>
              <a:t>Dermatitis/Hautekzem</a:t>
            </a:r>
          </a:p>
          <a:p>
            <a:pPr marL="180000" lvl="1" indent="-180000">
              <a:spcBef>
                <a:spcPts val="400"/>
              </a:spcBef>
              <a:buClr>
                <a:schemeClr val="bg1"/>
              </a:buClr>
              <a:buFont typeface="Arial" panose="020B0604020202020204" pitchFamily="34" charset="0"/>
              <a:buChar char="•"/>
            </a:pPr>
            <a:r>
              <a:rPr lang="de-DE" sz="1400" dirty="0">
                <a:solidFill>
                  <a:srgbClr val="1D2D4B"/>
                </a:solidFill>
              </a:rPr>
              <a:t>Entbindung</a:t>
            </a:r>
          </a:p>
          <a:p>
            <a:pPr marL="180000" lvl="1" indent="-180000">
              <a:spcBef>
                <a:spcPts val="400"/>
              </a:spcBef>
              <a:buClr>
                <a:schemeClr val="bg1"/>
              </a:buClr>
              <a:buFont typeface="Arial" panose="020B0604020202020204" pitchFamily="34" charset="0"/>
              <a:buChar char="•"/>
            </a:pPr>
            <a:r>
              <a:rPr lang="de-DE" sz="1400" dirty="0">
                <a:solidFill>
                  <a:srgbClr val="1D2D4B"/>
                </a:solidFill>
              </a:rPr>
              <a:t>Erkältungskrankheiten (Heiserkeit, Husten, Schnupfen, grippaler Infekt</a:t>
            </a:r>
            <a:r>
              <a:rPr lang="de-DE" sz="1400" dirty="0">
                <a:solidFill>
                  <a:schemeClr val="bg1"/>
                </a:solidFill>
              </a:rPr>
              <a:t>)</a:t>
            </a:r>
          </a:p>
        </p:txBody>
      </p:sp>
      <p:sp>
        <p:nvSpPr>
          <p:cNvPr id="9" name="Textfeld 8">
            <a:extLst>
              <a:ext uri="{FF2B5EF4-FFF2-40B4-BE49-F238E27FC236}">
                <a16:creationId xmlns:a16="http://schemas.microsoft.com/office/drawing/2014/main" id="{19FF3DFB-0EDA-4C91-8CC6-C12F3F6A5ECD}"/>
              </a:ext>
            </a:extLst>
          </p:cNvPr>
          <p:cNvSpPr txBox="1"/>
          <p:nvPr/>
        </p:nvSpPr>
        <p:spPr>
          <a:xfrm>
            <a:off x="7925048" y="2351782"/>
            <a:ext cx="3513968" cy="2893100"/>
          </a:xfrm>
          <a:prstGeom prst="rect">
            <a:avLst/>
          </a:prstGeom>
          <a:solidFill>
            <a:schemeClr val="accent2">
              <a:lumMod val="20000"/>
              <a:lumOff val="80000"/>
            </a:schemeClr>
          </a:solidFill>
        </p:spPr>
        <p:txBody>
          <a:bodyPr wrap="square" lIns="0" tIns="0" rIns="0" bIns="0" rtlCol="0">
            <a:spAutoFit/>
          </a:bodyPr>
          <a:lstStyle/>
          <a:p>
            <a:pPr marL="180000" lvl="1" indent="-180000">
              <a:spcBef>
                <a:spcPts val="400"/>
              </a:spcBef>
              <a:buClr>
                <a:schemeClr val="bg1"/>
              </a:buClr>
              <a:buFont typeface="Arial" panose="020B0604020202020204" pitchFamily="34" charset="0"/>
              <a:buChar char="•"/>
            </a:pPr>
            <a:r>
              <a:rPr lang="de-DE" sz="1400" dirty="0">
                <a:solidFill>
                  <a:srgbClr val="1D2D4B"/>
                </a:solidFill>
              </a:rPr>
              <a:t>Fehlsichtigkeit, Schielen</a:t>
            </a:r>
          </a:p>
          <a:p>
            <a:pPr marL="180000" lvl="1" indent="-180000">
              <a:spcBef>
                <a:spcPts val="400"/>
              </a:spcBef>
              <a:buClr>
                <a:schemeClr val="bg1"/>
              </a:buClr>
              <a:buFont typeface="Arial" panose="020B0604020202020204" pitchFamily="34" charset="0"/>
              <a:buChar char="•"/>
            </a:pPr>
            <a:r>
              <a:rPr lang="de-DE" sz="1400" dirty="0">
                <a:solidFill>
                  <a:srgbClr val="1D2D4B"/>
                </a:solidFill>
              </a:rPr>
              <a:t>Fehlfunktion der Schilddrüse (Unter-/Überfunktion, Hashimoto-Thyreoiditis, Schilddrüsenentzündung)</a:t>
            </a:r>
          </a:p>
          <a:p>
            <a:pPr marL="180000" lvl="1" indent="-180000">
              <a:spcBef>
                <a:spcPts val="400"/>
              </a:spcBef>
              <a:buClr>
                <a:schemeClr val="bg1"/>
              </a:buClr>
              <a:buFont typeface="Arial" panose="020B0604020202020204" pitchFamily="34" charset="0"/>
              <a:buChar char="•"/>
            </a:pPr>
            <a:r>
              <a:rPr lang="de-DE" sz="1400" dirty="0">
                <a:solidFill>
                  <a:srgbClr val="1D2D4B"/>
                </a:solidFill>
              </a:rPr>
              <a:t>Frakturen/Knochenbrüche am Bewegungsapparat außer an Kopf </a:t>
            </a:r>
            <a:br>
              <a:rPr lang="de-DE" sz="1400" dirty="0">
                <a:solidFill>
                  <a:srgbClr val="1D2D4B"/>
                </a:solidFill>
              </a:rPr>
            </a:br>
            <a:r>
              <a:rPr lang="de-DE" sz="1400" dirty="0">
                <a:solidFill>
                  <a:srgbClr val="1D2D4B"/>
                </a:solidFill>
              </a:rPr>
              <a:t>und Wirbelsäule (z. B. Schulterfraktur, Handgelenksfraktur)</a:t>
            </a:r>
          </a:p>
          <a:p>
            <a:pPr marL="180000" lvl="1" indent="-180000">
              <a:spcBef>
                <a:spcPts val="400"/>
              </a:spcBef>
              <a:buClr>
                <a:schemeClr val="bg1"/>
              </a:buClr>
              <a:buFont typeface="Arial" panose="020B0604020202020204" pitchFamily="34" charset="0"/>
              <a:buChar char="•"/>
            </a:pPr>
            <a:r>
              <a:rPr lang="de-DE" sz="1400" dirty="0">
                <a:solidFill>
                  <a:srgbClr val="1D2D4B"/>
                </a:solidFill>
              </a:rPr>
              <a:t>Hexenschuss</a:t>
            </a:r>
          </a:p>
          <a:p>
            <a:pPr marL="180000" lvl="1" indent="-180000">
              <a:spcBef>
                <a:spcPts val="400"/>
              </a:spcBef>
              <a:buClr>
                <a:schemeClr val="bg1"/>
              </a:buClr>
              <a:buFont typeface="Arial" panose="020B0604020202020204" pitchFamily="34" charset="0"/>
              <a:buChar char="•"/>
            </a:pPr>
            <a:r>
              <a:rPr lang="de-DE" sz="1400" dirty="0">
                <a:solidFill>
                  <a:srgbClr val="1D2D4B"/>
                </a:solidFill>
              </a:rPr>
              <a:t>Hörschädigung</a:t>
            </a:r>
          </a:p>
          <a:p>
            <a:pPr marL="180000" lvl="1" indent="-180000">
              <a:spcBef>
                <a:spcPts val="400"/>
              </a:spcBef>
              <a:buClr>
                <a:schemeClr val="bg1"/>
              </a:buClr>
              <a:buFont typeface="Arial" panose="020B0604020202020204" pitchFamily="34" charset="0"/>
              <a:buChar char="•"/>
            </a:pPr>
            <a:r>
              <a:rPr lang="de-DE" sz="1400" dirty="0">
                <a:solidFill>
                  <a:srgbClr val="1D2D4B"/>
                </a:solidFill>
              </a:rPr>
              <a:t>Hörsturz</a:t>
            </a:r>
          </a:p>
          <a:p>
            <a:pPr marL="180000" lvl="1" indent="-180000">
              <a:spcBef>
                <a:spcPts val="400"/>
              </a:spcBef>
              <a:buClr>
                <a:schemeClr val="bg1"/>
              </a:buClr>
              <a:buFont typeface="Arial" panose="020B0604020202020204" pitchFamily="34" charset="0"/>
              <a:buChar char="•"/>
            </a:pPr>
            <a:r>
              <a:rPr lang="de-DE" sz="1400" dirty="0">
                <a:solidFill>
                  <a:srgbClr val="1D2D4B"/>
                </a:solidFill>
              </a:rPr>
              <a:t>Impfungen</a:t>
            </a:r>
          </a:p>
        </p:txBody>
      </p:sp>
    </p:spTree>
    <p:extLst>
      <p:ext uri="{BB962C8B-B14F-4D97-AF65-F5344CB8AC3E}">
        <p14:creationId xmlns:p14="http://schemas.microsoft.com/office/powerpoint/2010/main" val="1364928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4" name="Titel 3">
            <a:extLst>
              <a:ext uri="{FF2B5EF4-FFF2-40B4-BE49-F238E27FC236}">
                <a16:creationId xmlns:a16="http://schemas.microsoft.com/office/drawing/2014/main" id="{14F3B614-2443-4098-86BE-AE898A788CD2}"/>
              </a:ext>
            </a:extLst>
          </p:cNvPr>
          <p:cNvSpPr>
            <a:spLocks noGrp="1"/>
          </p:cNvSpPr>
          <p:nvPr>
            <p:ph type="title"/>
          </p:nvPr>
        </p:nvSpPr>
        <p:spPr/>
        <p:txBody>
          <a:bodyPr/>
          <a:lstStyle/>
          <a:p>
            <a:r>
              <a:rPr lang="de-DE" dirty="0"/>
              <a:t>CONDOR BU: Jetzt bei R&amp;V</a:t>
            </a:r>
          </a:p>
        </p:txBody>
      </p:sp>
      <p:sp>
        <p:nvSpPr>
          <p:cNvPr id="9" name="Textfeld 8">
            <a:extLst>
              <a:ext uri="{FF2B5EF4-FFF2-40B4-BE49-F238E27FC236}">
                <a16:creationId xmlns:a16="http://schemas.microsoft.com/office/drawing/2014/main" id="{BE15F529-65FA-47C4-B1D0-64B5E32ED9DD}"/>
              </a:ext>
            </a:extLst>
          </p:cNvPr>
          <p:cNvSpPr txBox="1"/>
          <p:nvPr/>
        </p:nvSpPr>
        <p:spPr>
          <a:xfrm>
            <a:off x="478564" y="1777525"/>
            <a:ext cx="9579836" cy="1200329"/>
          </a:xfrm>
          <a:prstGeom prst="rect">
            <a:avLst/>
          </a:prstGeom>
          <a:noFill/>
        </p:spPr>
        <p:txBody>
          <a:bodyPr wrap="square" rtlCol="0">
            <a:spAutoFit/>
          </a:bodyPr>
          <a:lstStyle/>
          <a:p>
            <a:pPr marL="285750" indent="-285750">
              <a:buFont typeface="Arial" panose="020B0604020202020204" pitchFamily="34" charset="0"/>
              <a:buChar char="•"/>
            </a:pPr>
            <a:r>
              <a:rPr lang="de-DE" dirty="0"/>
              <a:t>BG-Check (anlasslos &amp; ohne Gesundheitsprüfung)</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dirty="0"/>
          </a:p>
        </p:txBody>
      </p:sp>
      <p:pic>
        <p:nvPicPr>
          <p:cNvPr id="5" name="Grafik 4">
            <a:extLst>
              <a:ext uri="{FF2B5EF4-FFF2-40B4-BE49-F238E27FC236}">
                <a16:creationId xmlns:a16="http://schemas.microsoft.com/office/drawing/2014/main" id="{044F9514-FE82-4273-8556-5D3A3E0FAAD3}"/>
              </a:ext>
            </a:extLst>
          </p:cNvPr>
          <p:cNvPicPr>
            <a:picLocks noChangeAspect="1"/>
          </p:cNvPicPr>
          <p:nvPr/>
        </p:nvPicPr>
        <p:blipFill>
          <a:blip r:embed="rId2"/>
          <a:stretch>
            <a:fillRect/>
          </a:stretch>
        </p:blipFill>
        <p:spPr>
          <a:xfrm>
            <a:off x="1222048" y="2275279"/>
            <a:ext cx="10969951" cy="2596714"/>
          </a:xfrm>
          <a:prstGeom prst="rect">
            <a:avLst/>
          </a:prstGeom>
        </p:spPr>
      </p:pic>
    </p:spTree>
    <p:extLst>
      <p:ext uri="{BB962C8B-B14F-4D97-AF65-F5344CB8AC3E}">
        <p14:creationId xmlns:p14="http://schemas.microsoft.com/office/powerpoint/2010/main" val="22953162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40</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RLV</a:t>
            </a:r>
            <a:endParaRPr lang="de-DE" sz="2400" dirty="0"/>
          </a:p>
        </p:txBody>
      </p:sp>
      <p:sp>
        <p:nvSpPr>
          <p:cNvPr id="6" name="Inhaltsplatzhalter 2"/>
          <p:cNvSpPr txBox="1">
            <a:spLocks/>
          </p:cNvSpPr>
          <p:nvPr/>
        </p:nvSpPr>
        <p:spPr>
          <a:xfrm>
            <a:off x="588212" y="1711569"/>
            <a:ext cx="10716126" cy="43780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1800"/>
              </a:spcBef>
              <a:spcAft>
                <a:spcPts val="600"/>
              </a:spcAft>
              <a:buNone/>
              <a:defRPr/>
            </a:pPr>
            <a:r>
              <a:rPr lang="de-DE" sz="2000" b="1" dirty="0">
                <a:solidFill>
                  <a:srgbClr val="1D2D4B"/>
                </a:solidFill>
              </a:rPr>
              <a:t>Risikoprüfung</a:t>
            </a:r>
          </a:p>
          <a:p>
            <a:pPr marL="0" indent="0">
              <a:buNone/>
            </a:pPr>
            <a:r>
              <a:rPr lang="de-DE" sz="1400" dirty="0">
                <a:solidFill>
                  <a:srgbClr val="1D2D4B"/>
                </a:solidFill>
              </a:rPr>
              <a:t>Nicht anzugebende Erkrankungen und Diagnosen bei der Beantragung einer </a:t>
            </a:r>
            <a:r>
              <a:rPr lang="de-DE" sz="1400" b="1" dirty="0">
                <a:solidFill>
                  <a:srgbClr val="1D2D4B"/>
                </a:solidFill>
              </a:rPr>
              <a:t>Risikolebensversicherung</a:t>
            </a:r>
            <a:r>
              <a:rPr lang="de-DE" sz="1400" dirty="0">
                <a:solidFill>
                  <a:srgbClr val="1D2D4B"/>
                </a:solidFill>
              </a:rPr>
              <a:t> inkl. </a:t>
            </a:r>
            <a:r>
              <a:rPr lang="de-DE" sz="1400" dirty="0" err="1">
                <a:solidFill>
                  <a:srgbClr val="1D2D4B"/>
                </a:solidFill>
              </a:rPr>
              <a:t>Baufi</a:t>
            </a:r>
            <a:r>
              <a:rPr lang="de-DE" sz="1400" dirty="0">
                <a:solidFill>
                  <a:srgbClr val="1D2D4B"/>
                </a:solidFill>
              </a:rPr>
              <a:t>-Kurzantrag </a:t>
            </a:r>
            <a:br>
              <a:rPr lang="de-DE" sz="1400" dirty="0">
                <a:solidFill>
                  <a:srgbClr val="1D2D4B"/>
                </a:solidFill>
              </a:rPr>
            </a:br>
            <a:r>
              <a:rPr lang="de-DE" sz="1400" dirty="0">
                <a:solidFill>
                  <a:srgbClr val="1D2D4B"/>
                </a:solidFill>
              </a:rPr>
              <a:t>(ohne Berufsunfähigkeits-/Erwerbsunfähigkeitszusatzversicherung)</a:t>
            </a:r>
          </a:p>
          <a:p>
            <a:pPr marL="0" indent="0">
              <a:buNone/>
            </a:pPr>
            <a:endParaRPr lang="de-DE" sz="1800" dirty="0">
              <a:solidFill>
                <a:srgbClr val="1D2D4B"/>
              </a:solidFill>
            </a:endParaRPr>
          </a:p>
        </p:txBody>
      </p:sp>
      <p:sp>
        <p:nvSpPr>
          <p:cNvPr id="5" name="Textfeld 4">
            <a:extLst>
              <a:ext uri="{FF2B5EF4-FFF2-40B4-BE49-F238E27FC236}">
                <a16:creationId xmlns:a16="http://schemas.microsoft.com/office/drawing/2014/main" id="{3D551FF6-4A89-4FD0-B413-57978D24FE30}"/>
              </a:ext>
            </a:extLst>
          </p:cNvPr>
          <p:cNvSpPr txBox="1"/>
          <p:nvPr/>
        </p:nvSpPr>
        <p:spPr>
          <a:xfrm>
            <a:off x="551411" y="2926953"/>
            <a:ext cx="5544589" cy="2831545"/>
          </a:xfrm>
          <a:prstGeom prst="rect">
            <a:avLst/>
          </a:prstGeom>
          <a:solidFill>
            <a:schemeClr val="accent2">
              <a:lumMod val="20000"/>
              <a:lumOff val="80000"/>
            </a:schemeClr>
          </a:solidFill>
        </p:spPr>
        <p:txBody>
          <a:bodyPr wrap="square" lIns="0" tIns="0" rIns="0" bIns="0" rtlCol="0">
            <a:spAutoFit/>
          </a:bodyPr>
          <a:lstStyle/>
          <a:p>
            <a:pPr marL="285750" lvl="1" indent="-285750">
              <a:spcBef>
                <a:spcPts val="400"/>
              </a:spcBef>
              <a:buClr>
                <a:schemeClr val="bg1"/>
              </a:buClr>
              <a:buFont typeface="Wingdings" panose="05000000000000000000" pitchFamily="2" charset="2"/>
              <a:buChar char="§"/>
            </a:pPr>
            <a:r>
              <a:rPr lang="de-DE" sz="1400" dirty="0">
                <a:solidFill>
                  <a:srgbClr val="1D2D4B"/>
                </a:solidFill>
              </a:rPr>
              <a:t>Infekt der Harnblase oder der ableitenden Harnwege </a:t>
            </a:r>
            <a:br>
              <a:rPr lang="de-DE" sz="1400" dirty="0">
                <a:solidFill>
                  <a:srgbClr val="1D2D4B"/>
                </a:solidFill>
              </a:rPr>
            </a:br>
            <a:r>
              <a:rPr lang="de-DE" sz="1400" dirty="0">
                <a:solidFill>
                  <a:srgbClr val="1D2D4B"/>
                </a:solidFill>
              </a:rPr>
              <a:t>(akut und ausgeheilt)</a:t>
            </a:r>
          </a:p>
          <a:p>
            <a:pPr marL="285750" lvl="1" indent="-285750">
              <a:spcBef>
                <a:spcPts val="400"/>
              </a:spcBef>
              <a:buClr>
                <a:schemeClr val="bg1"/>
              </a:buClr>
              <a:buFont typeface="Wingdings" panose="05000000000000000000" pitchFamily="2" charset="2"/>
              <a:buChar char="§"/>
            </a:pPr>
            <a:r>
              <a:rPr lang="de-DE" sz="1400" dirty="0" err="1">
                <a:solidFill>
                  <a:srgbClr val="1D2D4B"/>
                </a:solidFill>
              </a:rPr>
              <a:t>Infektbedingte</a:t>
            </a:r>
            <a:r>
              <a:rPr lang="de-DE" sz="1400" dirty="0">
                <a:solidFill>
                  <a:srgbClr val="1D2D4B"/>
                </a:solidFill>
              </a:rPr>
              <a:t> Kehlkopf- und Luftröhrenentzündung (ausgeheilt)</a:t>
            </a:r>
          </a:p>
          <a:p>
            <a:pPr marL="285750" lvl="1" indent="-285750">
              <a:spcBef>
                <a:spcPts val="400"/>
              </a:spcBef>
              <a:buClr>
                <a:schemeClr val="bg1"/>
              </a:buClr>
              <a:buFont typeface="Wingdings" panose="05000000000000000000" pitchFamily="2" charset="2"/>
              <a:buChar char="§"/>
            </a:pPr>
            <a:r>
              <a:rPr lang="de-DE" sz="1400" dirty="0">
                <a:solidFill>
                  <a:srgbClr val="1D2D4B"/>
                </a:solidFill>
              </a:rPr>
              <a:t>Kniebeschwerden</a:t>
            </a:r>
          </a:p>
          <a:p>
            <a:pPr marL="285750" lvl="1" indent="-285750">
              <a:spcBef>
                <a:spcPts val="400"/>
              </a:spcBef>
              <a:buClr>
                <a:schemeClr val="bg1"/>
              </a:buClr>
              <a:buFont typeface="Wingdings" panose="05000000000000000000" pitchFamily="2" charset="2"/>
              <a:buChar char="§"/>
            </a:pPr>
            <a:r>
              <a:rPr lang="de-DE" sz="1400" dirty="0">
                <a:solidFill>
                  <a:srgbClr val="1D2D4B"/>
                </a:solidFill>
              </a:rPr>
              <a:t>Leistenbruch</a:t>
            </a:r>
          </a:p>
          <a:p>
            <a:pPr marL="285750" lvl="1" indent="-285750">
              <a:spcBef>
                <a:spcPts val="400"/>
              </a:spcBef>
              <a:buClr>
                <a:schemeClr val="bg1"/>
              </a:buClr>
              <a:buFont typeface="Wingdings" panose="05000000000000000000" pitchFamily="2" charset="2"/>
              <a:buChar char="§"/>
            </a:pPr>
            <a:r>
              <a:rPr lang="de-DE" sz="1400" dirty="0">
                <a:solidFill>
                  <a:srgbClr val="1D2D4B"/>
                </a:solidFill>
              </a:rPr>
              <a:t>Magen-Darm-Infekt (akut und ausgeheilt)</a:t>
            </a:r>
          </a:p>
          <a:p>
            <a:pPr marL="285750" lvl="1" indent="-285750">
              <a:spcBef>
                <a:spcPts val="400"/>
              </a:spcBef>
              <a:buClr>
                <a:schemeClr val="bg1"/>
              </a:buClr>
              <a:buFont typeface="Wingdings" panose="05000000000000000000" pitchFamily="2" charset="2"/>
              <a:buChar char="§"/>
            </a:pPr>
            <a:r>
              <a:rPr lang="de-DE" sz="1400" dirty="0">
                <a:solidFill>
                  <a:srgbClr val="1D2D4B"/>
                </a:solidFill>
              </a:rPr>
              <a:t>Mandelentzündung/Mandeloperation (ausgeheilt)</a:t>
            </a:r>
          </a:p>
          <a:p>
            <a:pPr marL="285750" lvl="1" indent="-285750">
              <a:spcBef>
                <a:spcPts val="400"/>
              </a:spcBef>
              <a:buClr>
                <a:schemeClr val="bg1"/>
              </a:buClr>
              <a:buFont typeface="Wingdings" panose="05000000000000000000" pitchFamily="2" charset="2"/>
              <a:buChar char="§"/>
            </a:pPr>
            <a:r>
              <a:rPr lang="de-DE" sz="1400" dirty="0">
                <a:solidFill>
                  <a:srgbClr val="1D2D4B"/>
                </a:solidFill>
              </a:rPr>
              <a:t>Muttermal/Nävus ohne Verdacht auf Bösartigkeit/Malignität</a:t>
            </a:r>
          </a:p>
          <a:p>
            <a:pPr marL="285750" lvl="1" indent="-285750">
              <a:spcBef>
                <a:spcPts val="400"/>
              </a:spcBef>
              <a:buClr>
                <a:schemeClr val="bg1"/>
              </a:buClr>
              <a:buFont typeface="Wingdings" panose="05000000000000000000" pitchFamily="2" charset="2"/>
              <a:buChar char="§"/>
            </a:pPr>
            <a:r>
              <a:rPr lang="de-DE" sz="1400" dirty="0">
                <a:solidFill>
                  <a:srgbClr val="1D2D4B"/>
                </a:solidFill>
              </a:rPr>
              <a:t>Nasennebenhöhlenentzündung/Sinusitis</a:t>
            </a:r>
          </a:p>
          <a:p>
            <a:pPr marL="285750" lvl="1" indent="-285750">
              <a:spcBef>
                <a:spcPts val="400"/>
              </a:spcBef>
              <a:buClr>
                <a:schemeClr val="bg1"/>
              </a:buClr>
              <a:buFont typeface="Wingdings" panose="05000000000000000000" pitchFamily="2" charset="2"/>
              <a:buChar char="§"/>
            </a:pPr>
            <a:r>
              <a:rPr lang="de-DE" sz="1400" dirty="0">
                <a:solidFill>
                  <a:srgbClr val="1D2D4B"/>
                </a:solidFill>
              </a:rPr>
              <a:t>Nasenoperation</a:t>
            </a:r>
          </a:p>
          <a:p>
            <a:pPr marL="285750" lvl="1" indent="-285750">
              <a:spcBef>
                <a:spcPts val="400"/>
              </a:spcBef>
              <a:buClr>
                <a:schemeClr val="bg1"/>
              </a:buClr>
              <a:buFont typeface="Wingdings" panose="05000000000000000000" pitchFamily="2" charset="2"/>
              <a:buChar char="§"/>
            </a:pPr>
            <a:r>
              <a:rPr lang="de-DE" sz="1400" dirty="0">
                <a:solidFill>
                  <a:srgbClr val="1D2D4B"/>
                </a:solidFill>
              </a:rPr>
              <a:t>Neurodermitis</a:t>
            </a:r>
          </a:p>
        </p:txBody>
      </p:sp>
      <p:sp>
        <p:nvSpPr>
          <p:cNvPr id="8" name="Textfeld 7">
            <a:extLst>
              <a:ext uri="{FF2B5EF4-FFF2-40B4-BE49-F238E27FC236}">
                <a16:creationId xmlns:a16="http://schemas.microsoft.com/office/drawing/2014/main" id="{98264019-DEDD-4880-9267-5D08174602C7}"/>
              </a:ext>
            </a:extLst>
          </p:cNvPr>
          <p:cNvSpPr txBox="1"/>
          <p:nvPr/>
        </p:nvSpPr>
        <p:spPr>
          <a:xfrm>
            <a:off x="6132801" y="2926952"/>
            <a:ext cx="5544589" cy="2831545"/>
          </a:xfrm>
          <a:prstGeom prst="rect">
            <a:avLst/>
          </a:prstGeom>
          <a:solidFill>
            <a:schemeClr val="accent2">
              <a:lumMod val="20000"/>
              <a:lumOff val="80000"/>
            </a:schemeClr>
          </a:solidFill>
        </p:spPr>
        <p:txBody>
          <a:bodyPr wrap="square" lIns="0" tIns="0" rIns="0" bIns="0" rtlCol="0">
            <a:spAutoFit/>
          </a:bodyPr>
          <a:lstStyle/>
          <a:p>
            <a:pPr marL="180000" lvl="1" indent="-180000">
              <a:spcBef>
                <a:spcPts val="400"/>
              </a:spcBef>
              <a:buClr>
                <a:schemeClr val="bg1"/>
              </a:buClr>
              <a:buFont typeface="Arial" panose="020B0604020202020204" pitchFamily="34" charset="0"/>
              <a:buChar char="•"/>
            </a:pPr>
            <a:r>
              <a:rPr lang="de-DE" sz="1400" dirty="0">
                <a:solidFill>
                  <a:srgbClr val="1D2D4B"/>
                </a:solidFill>
              </a:rPr>
              <a:t>Ohrenentzündung</a:t>
            </a:r>
          </a:p>
          <a:p>
            <a:pPr marL="180000" lvl="1" indent="-180000">
              <a:spcBef>
                <a:spcPts val="400"/>
              </a:spcBef>
              <a:buClr>
                <a:schemeClr val="bg1"/>
              </a:buClr>
              <a:buFont typeface="Arial" panose="020B0604020202020204" pitchFamily="34" charset="0"/>
              <a:buChar char="•"/>
            </a:pPr>
            <a:r>
              <a:rPr lang="de-DE" sz="1400" dirty="0">
                <a:solidFill>
                  <a:srgbClr val="1D2D4B"/>
                </a:solidFill>
              </a:rPr>
              <a:t>Plattfuß, Senk-Spreiz-Fuß, </a:t>
            </a:r>
            <a:r>
              <a:rPr lang="de-DE" sz="1400" dirty="0" err="1">
                <a:solidFill>
                  <a:srgbClr val="1D2D4B"/>
                </a:solidFill>
              </a:rPr>
              <a:t>Hallux</a:t>
            </a:r>
            <a:r>
              <a:rPr lang="de-DE" sz="1400" dirty="0">
                <a:solidFill>
                  <a:srgbClr val="1D2D4B"/>
                </a:solidFill>
              </a:rPr>
              <a:t> valgus</a:t>
            </a:r>
          </a:p>
          <a:p>
            <a:pPr marL="180000" lvl="1" indent="-180000">
              <a:spcBef>
                <a:spcPts val="400"/>
              </a:spcBef>
              <a:buClr>
                <a:schemeClr val="bg1"/>
              </a:buClr>
              <a:buFont typeface="Arial" panose="020B0604020202020204" pitchFamily="34" charset="0"/>
              <a:buChar char="•"/>
            </a:pPr>
            <a:r>
              <a:rPr lang="de-DE" sz="1400" dirty="0">
                <a:solidFill>
                  <a:srgbClr val="1D2D4B"/>
                </a:solidFill>
              </a:rPr>
              <a:t>Sehnenscheidenentzündung/Tendovaginitis</a:t>
            </a:r>
          </a:p>
          <a:p>
            <a:pPr marL="180000" lvl="1" indent="-180000">
              <a:spcBef>
                <a:spcPts val="400"/>
              </a:spcBef>
              <a:buClr>
                <a:schemeClr val="bg1"/>
              </a:buClr>
              <a:buFont typeface="Arial" panose="020B0604020202020204" pitchFamily="34" charset="0"/>
              <a:buChar char="•"/>
            </a:pPr>
            <a:r>
              <a:rPr lang="de-DE" sz="1400" dirty="0">
                <a:solidFill>
                  <a:srgbClr val="1D2D4B"/>
                </a:solidFill>
              </a:rPr>
              <a:t>Tennisellenbogen</a:t>
            </a:r>
          </a:p>
          <a:p>
            <a:pPr marL="180000" lvl="1" indent="-180000">
              <a:spcBef>
                <a:spcPts val="400"/>
              </a:spcBef>
              <a:buClr>
                <a:schemeClr val="bg1"/>
              </a:buClr>
              <a:buFont typeface="Arial" panose="020B0604020202020204" pitchFamily="34" charset="0"/>
              <a:buChar char="•"/>
            </a:pPr>
            <a:r>
              <a:rPr lang="de-DE" sz="1400" dirty="0">
                <a:solidFill>
                  <a:srgbClr val="1D2D4B"/>
                </a:solidFill>
              </a:rPr>
              <a:t>Tinnitus</a:t>
            </a:r>
          </a:p>
          <a:p>
            <a:pPr marL="180000" lvl="1" indent="-180000">
              <a:spcBef>
                <a:spcPts val="400"/>
              </a:spcBef>
              <a:buClr>
                <a:schemeClr val="bg1"/>
              </a:buClr>
              <a:buFont typeface="Arial" panose="020B0604020202020204" pitchFamily="34" charset="0"/>
              <a:buChar char="•"/>
            </a:pPr>
            <a:r>
              <a:rPr lang="de-DE" sz="1400" dirty="0">
                <a:solidFill>
                  <a:srgbClr val="1D2D4B"/>
                </a:solidFill>
              </a:rPr>
              <a:t>Überbein</a:t>
            </a:r>
          </a:p>
          <a:p>
            <a:pPr marL="180000" lvl="1" indent="-180000">
              <a:spcBef>
                <a:spcPts val="400"/>
              </a:spcBef>
              <a:buClr>
                <a:schemeClr val="bg1"/>
              </a:buClr>
              <a:buFont typeface="Arial" panose="020B0604020202020204" pitchFamily="34" charset="0"/>
              <a:buChar char="•"/>
            </a:pPr>
            <a:r>
              <a:rPr lang="de-DE" sz="1400" dirty="0">
                <a:solidFill>
                  <a:srgbClr val="1D2D4B"/>
                </a:solidFill>
              </a:rPr>
              <a:t>Vorsorgeuntersuchung zur Krebsfrüherkennung ohne </a:t>
            </a:r>
            <a:br>
              <a:rPr lang="de-DE" sz="1400" dirty="0">
                <a:solidFill>
                  <a:srgbClr val="1D2D4B"/>
                </a:solidFill>
              </a:rPr>
            </a:br>
            <a:r>
              <a:rPr lang="de-DE" sz="1400" dirty="0">
                <a:solidFill>
                  <a:srgbClr val="1D2D4B"/>
                </a:solidFill>
              </a:rPr>
              <a:t>krankhaften Befund und ohne Medikamentenverschreibung</a:t>
            </a:r>
          </a:p>
          <a:p>
            <a:pPr marL="180000" lvl="1" indent="-180000">
              <a:spcBef>
                <a:spcPts val="400"/>
              </a:spcBef>
              <a:buClr>
                <a:schemeClr val="bg1"/>
              </a:buClr>
              <a:buFont typeface="Arial" panose="020B0604020202020204" pitchFamily="34" charset="0"/>
              <a:buChar char="•"/>
            </a:pPr>
            <a:r>
              <a:rPr lang="de-DE" sz="1400" dirty="0">
                <a:solidFill>
                  <a:srgbClr val="1D2D4B"/>
                </a:solidFill>
              </a:rPr>
              <a:t>Wirbelsäulensyndrom/Rückenschmerzen</a:t>
            </a:r>
          </a:p>
          <a:p>
            <a:pPr marL="180000" lvl="1" indent="-180000">
              <a:spcBef>
                <a:spcPts val="400"/>
              </a:spcBef>
              <a:buClr>
                <a:schemeClr val="bg1"/>
              </a:buClr>
              <a:buFont typeface="Arial" panose="020B0604020202020204" pitchFamily="34" charset="0"/>
              <a:buChar char="•"/>
            </a:pPr>
            <a:r>
              <a:rPr lang="de-DE" sz="1400" dirty="0">
                <a:solidFill>
                  <a:srgbClr val="1D2D4B"/>
                </a:solidFill>
              </a:rPr>
              <a:t>Wirbelsäulenverkrümmung/Skoliose</a:t>
            </a:r>
          </a:p>
          <a:p>
            <a:pPr marL="180000" lvl="1" indent="-180000">
              <a:spcBef>
                <a:spcPts val="400"/>
              </a:spcBef>
              <a:buClr>
                <a:schemeClr val="bg1"/>
              </a:buClr>
              <a:buFont typeface="Arial" panose="020B0604020202020204" pitchFamily="34" charset="0"/>
              <a:buChar char="•"/>
            </a:pPr>
            <a:r>
              <a:rPr lang="de-DE" sz="1400" dirty="0">
                <a:solidFill>
                  <a:srgbClr val="1D2D4B"/>
                </a:solidFill>
              </a:rPr>
              <a:t>Zahnarztbesuch/Zahnbehandlung</a:t>
            </a:r>
          </a:p>
        </p:txBody>
      </p:sp>
    </p:spTree>
    <p:extLst>
      <p:ext uri="{BB962C8B-B14F-4D97-AF65-F5344CB8AC3E}">
        <p14:creationId xmlns:p14="http://schemas.microsoft.com/office/powerpoint/2010/main" val="4609127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41</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RLV</a:t>
            </a:r>
            <a:endParaRPr lang="de-DE" sz="2400" dirty="0"/>
          </a:p>
        </p:txBody>
      </p:sp>
      <p:sp>
        <p:nvSpPr>
          <p:cNvPr id="6" name="Inhaltsplatzhalter 2"/>
          <p:cNvSpPr txBox="1">
            <a:spLocks/>
          </p:cNvSpPr>
          <p:nvPr/>
        </p:nvSpPr>
        <p:spPr>
          <a:xfrm>
            <a:off x="689812" y="2383692"/>
            <a:ext cx="10716126" cy="37123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spcAft>
                <a:spcPts val="600"/>
              </a:spcAft>
              <a:buClr>
                <a:schemeClr val="accent1"/>
              </a:buClr>
              <a:buNone/>
              <a:defRPr/>
            </a:pPr>
            <a:r>
              <a:rPr lang="de-DE" sz="2000" b="1" dirty="0">
                <a:solidFill>
                  <a:srgbClr val="1D2D4B"/>
                </a:solidFill>
              </a:rPr>
              <a:t>Vorteile</a:t>
            </a:r>
            <a:endParaRPr lang="de-DE" sz="1600" dirty="0">
              <a:solidFill>
                <a:srgbClr val="1D2D4B"/>
              </a:solidFill>
            </a:endParaRPr>
          </a:p>
          <a:p>
            <a:pPr marL="351450" lvl="2" indent="-171450">
              <a:spcAft>
                <a:spcPts val="600"/>
              </a:spcAft>
              <a:defRPr/>
            </a:pPr>
            <a:r>
              <a:rPr lang="de-DE" sz="2000" dirty="0">
                <a:solidFill>
                  <a:srgbClr val="1D2D4B"/>
                </a:solidFill>
              </a:rPr>
              <a:t>Leichter Einstieg durch teils reduzierte Gesundheitsfragen</a:t>
            </a:r>
            <a:endParaRPr lang="de-DE" dirty="0">
              <a:solidFill>
                <a:srgbClr val="1D2D4B"/>
              </a:solidFill>
            </a:endParaRPr>
          </a:p>
          <a:p>
            <a:pPr marL="351450" lvl="2" indent="-171450">
              <a:spcAft>
                <a:spcPts val="600"/>
              </a:spcAft>
              <a:defRPr/>
            </a:pPr>
            <a:r>
              <a:rPr lang="de-DE" dirty="0">
                <a:solidFill>
                  <a:srgbClr val="1D2D4B"/>
                </a:solidFill>
              </a:rPr>
              <a:t>Künftiger höherer Bedarf schon heute geprüft</a:t>
            </a:r>
          </a:p>
          <a:p>
            <a:pPr marL="351450" lvl="2" indent="-171450">
              <a:spcAft>
                <a:spcPts val="600"/>
              </a:spcAft>
              <a:defRPr/>
            </a:pPr>
            <a:r>
              <a:rPr lang="de-DE" b="0" dirty="0">
                <a:solidFill>
                  <a:srgbClr val="1D2D4B"/>
                </a:solidFill>
              </a:rPr>
              <a:t>Hohe Flexibilität für künftige Anpassungen</a:t>
            </a:r>
          </a:p>
          <a:p>
            <a:pPr marL="351450" lvl="2" indent="-171450">
              <a:spcAft>
                <a:spcPts val="600"/>
              </a:spcAft>
              <a:defRPr/>
            </a:pPr>
            <a:r>
              <a:rPr lang="de-DE" dirty="0">
                <a:solidFill>
                  <a:srgbClr val="1D2D4B"/>
                </a:solidFill>
              </a:rPr>
              <a:t>Verringerung der Ablehnungsquote</a:t>
            </a:r>
          </a:p>
          <a:p>
            <a:pPr marL="351450" lvl="2" indent="-171450">
              <a:spcAft>
                <a:spcPts val="600"/>
              </a:spcAft>
              <a:defRPr/>
            </a:pPr>
            <a:r>
              <a:rPr lang="de-DE" dirty="0">
                <a:solidFill>
                  <a:srgbClr val="1D2D4B"/>
                </a:solidFill>
              </a:rPr>
              <a:t>Erhöhung der Kundenzufriedenheit</a:t>
            </a:r>
          </a:p>
          <a:p>
            <a:pPr marL="0" indent="0">
              <a:buNone/>
            </a:pPr>
            <a:endParaRPr lang="de-DE" sz="1800" dirty="0">
              <a:solidFill>
                <a:srgbClr val="1D2D4B"/>
              </a:solidFill>
            </a:endParaRPr>
          </a:p>
        </p:txBody>
      </p:sp>
    </p:spTree>
    <p:extLst>
      <p:ext uri="{BB962C8B-B14F-4D97-AF65-F5344CB8AC3E}">
        <p14:creationId xmlns:p14="http://schemas.microsoft.com/office/powerpoint/2010/main" val="29350793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42</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RLV</a:t>
            </a:r>
            <a:endParaRPr lang="de-DE" sz="2400" dirty="0"/>
          </a:p>
        </p:txBody>
      </p:sp>
      <p:sp>
        <p:nvSpPr>
          <p:cNvPr id="6" name="Inhaltsplatzhalter 2"/>
          <p:cNvSpPr txBox="1">
            <a:spLocks/>
          </p:cNvSpPr>
          <p:nvPr/>
        </p:nvSpPr>
        <p:spPr>
          <a:xfrm>
            <a:off x="689812" y="2383692"/>
            <a:ext cx="10716126" cy="37123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spcAft>
                <a:spcPts val="600"/>
              </a:spcAft>
              <a:buClr>
                <a:schemeClr val="accent1"/>
              </a:buClr>
              <a:buNone/>
              <a:defRPr/>
            </a:pPr>
            <a:r>
              <a:rPr lang="de-DE" sz="2000" b="1" dirty="0">
                <a:solidFill>
                  <a:srgbClr val="1D2D4B"/>
                </a:solidFill>
              </a:rPr>
              <a:t>Risikoprüfung RLV der IDEAL</a:t>
            </a:r>
            <a:endParaRPr lang="de-DE" sz="1600" dirty="0">
              <a:solidFill>
                <a:srgbClr val="1D2D4B"/>
              </a:solidFill>
            </a:endParaRPr>
          </a:p>
          <a:p>
            <a:pPr marL="180000" lvl="2" indent="0">
              <a:spcAft>
                <a:spcPts val="600"/>
              </a:spcAft>
              <a:buNone/>
              <a:defRPr/>
            </a:pPr>
            <a:r>
              <a:rPr lang="de-DE" dirty="0">
                <a:solidFill>
                  <a:srgbClr val="1D2D4B"/>
                </a:solidFill>
                <a:effectLst/>
                <a:latin typeface="Arial" panose="020B0604020202020204" pitchFamily="34" charset="0"/>
                <a:ea typeface="Calibri" panose="020F0502020204030204" pitchFamily="34" charset="0"/>
              </a:rPr>
              <a:t>Für telefonische Voranfragen zur IDEAL </a:t>
            </a:r>
            <a:r>
              <a:rPr lang="de-DE" dirty="0" err="1">
                <a:solidFill>
                  <a:srgbClr val="1D2D4B"/>
                </a:solidFill>
                <a:effectLst/>
                <a:latin typeface="Arial" panose="020B0604020202020204" pitchFamily="34" charset="0"/>
                <a:ea typeface="Calibri" panose="020F0502020204030204" pitchFamily="34" charset="0"/>
              </a:rPr>
              <a:t>RisikoLeben</a:t>
            </a:r>
            <a:r>
              <a:rPr lang="de-DE" dirty="0">
                <a:solidFill>
                  <a:srgbClr val="1D2D4B"/>
                </a:solidFill>
                <a:effectLst/>
                <a:latin typeface="Arial" panose="020B0604020202020204" pitchFamily="34" charset="0"/>
                <a:ea typeface="Calibri" panose="020F0502020204030204" pitchFamily="34" charset="0"/>
              </a:rPr>
              <a:t> erreichen Sie unsere </a:t>
            </a:r>
            <a:r>
              <a:rPr lang="de-DE" b="1" dirty="0">
                <a:solidFill>
                  <a:srgbClr val="1D2D4B"/>
                </a:solidFill>
                <a:effectLst/>
                <a:latin typeface="Arial" panose="020B0604020202020204" pitchFamily="34" charset="0"/>
                <a:ea typeface="Calibri" panose="020F0502020204030204" pitchFamily="34" charset="0"/>
              </a:rPr>
              <a:t>Risikohotline</a:t>
            </a:r>
          </a:p>
          <a:p>
            <a:pPr marL="180000" lvl="2" indent="0">
              <a:spcAft>
                <a:spcPts val="600"/>
              </a:spcAft>
              <a:buNone/>
              <a:defRPr/>
            </a:pPr>
            <a:r>
              <a:rPr lang="de-DE" dirty="0">
                <a:solidFill>
                  <a:srgbClr val="1D2D4B"/>
                </a:solidFill>
                <a:effectLst/>
                <a:latin typeface="Arial" panose="020B0604020202020204" pitchFamily="34" charset="0"/>
                <a:ea typeface="Calibri" panose="020F0502020204030204" pitchFamily="34" charset="0"/>
              </a:rPr>
              <a:t>in der Zeit von Montag bis Donnerstag von 9 bis 17 Uhr und Freitag von 9 bis 15 Uhr</a:t>
            </a:r>
          </a:p>
          <a:p>
            <a:pPr marL="180000" lvl="2" indent="0">
              <a:spcAft>
                <a:spcPts val="600"/>
              </a:spcAft>
              <a:buNone/>
              <a:defRPr/>
            </a:pPr>
            <a:r>
              <a:rPr lang="de-DE" dirty="0">
                <a:solidFill>
                  <a:srgbClr val="1D2D4B"/>
                </a:solidFill>
                <a:effectLst/>
                <a:latin typeface="Arial" panose="020B0604020202020204" pitchFamily="34" charset="0"/>
                <a:ea typeface="Calibri" panose="020F0502020204030204" pitchFamily="34" charset="0"/>
              </a:rPr>
              <a:t>unter </a:t>
            </a:r>
            <a:r>
              <a:rPr lang="de-DE" b="1" dirty="0">
                <a:solidFill>
                  <a:srgbClr val="1D2D4B"/>
                </a:solidFill>
                <a:effectLst/>
                <a:latin typeface="Arial" panose="020B0604020202020204" pitchFamily="34" charset="0"/>
                <a:ea typeface="Calibri" panose="020F0502020204030204" pitchFamily="34" charset="0"/>
              </a:rPr>
              <a:t>+49 (30) 25 87 -100</a:t>
            </a:r>
            <a:endParaRPr lang="de-DE" b="1" dirty="0">
              <a:solidFill>
                <a:srgbClr val="1D2D4B"/>
              </a:solidFill>
            </a:endParaRPr>
          </a:p>
        </p:txBody>
      </p:sp>
    </p:spTree>
    <p:extLst>
      <p:ext uri="{BB962C8B-B14F-4D97-AF65-F5344CB8AC3E}">
        <p14:creationId xmlns:p14="http://schemas.microsoft.com/office/powerpoint/2010/main" val="15446934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43</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a:t>
            </a:r>
            <a:endParaRPr lang="de-DE" sz="2400" dirty="0"/>
          </a:p>
        </p:txBody>
      </p:sp>
      <p:sp>
        <p:nvSpPr>
          <p:cNvPr id="6" name="Inhaltsplatzhalter 2"/>
          <p:cNvSpPr txBox="1">
            <a:spLocks/>
          </p:cNvSpPr>
          <p:nvPr/>
        </p:nvSpPr>
        <p:spPr>
          <a:xfrm>
            <a:off x="737937" y="2297722"/>
            <a:ext cx="10716126" cy="29874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spcAft>
                <a:spcPts val="600"/>
              </a:spcAft>
              <a:buClr>
                <a:schemeClr val="accent1"/>
              </a:buClr>
              <a:buNone/>
              <a:defRPr/>
            </a:pPr>
            <a:r>
              <a:rPr lang="de-DE" sz="2000" b="1" dirty="0">
                <a:solidFill>
                  <a:srgbClr val="1D2D4B"/>
                </a:solidFill>
              </a:rPr>
              <a:t>Neues Tarifsystem bei der Signal Iduna</a:t>
            </a:r>
          </a:p>
          <a:p>
            <a:pPr marL="0" indent="0" algn="l">
              <a:buNone/>
            </a:pPr>
            <a:r>
              <a:rPr lang="de-DE" sz="1800" b="1" i="0" u="none" strike="noStrike" baseline="0" dirty="0">
                <a:solidFill>
                  <a:srgbClr val="1D2D4B"/>
                </a:solidFill>
                <a:latin typeface="SISans-Light"/>
              </a:rPr>
              <a:t>3 aufeinander aufbauende Kompakttarife</a:t>
            </a:r>
          </a:p>
          <a:p>
            <a:pPr algn="l"/>
            <a:r>
              <a:rPr lang="de-DE" sz="1800" b="1" i="0" u="none" strike="noStrike" baseline="0" dirty="0">
                <a:solidFill>
                  <a:srgbClr val="1D2D4B"/>
                </a:solidFill>
                <a:latin typeface="SISansCn-SemiBold"/>
              </a:rPr>
              <a:t>✓ </a:t>
            </a:r>
            <a:r>
              <a:rPr lang="de-DE" sz="1800" b="0" i="0" u="none" strike="noStrike" baseline="0" dirty="0">
                <a:solidFill>
                  <a:srgbClr val="1D2D4B"/>
                </a:solidFill>
                <a:latin typeface="SISans-Light"/>
              </a:rPr>
              <a:t>Einstiegstarif START-SI (mit 500 € Selbstbehalt)</a:t>
            </a:r>
          </a:p>
          <a:p>
            <a:pPr algn="l"/>
            <a:r>
              <a:rPr lang="de-DE" sz="1800" b="1" i="0" u="none" strike="noStrike" baseline="0" dirty="0">
                <a:solidFill>
                  <a:srgbClr val="1D2D4B"/>
                </a:solidFill>
                <a:latin typeface="SISansCn-SemiBold"/>
              </a:rPr>
              <a:t>✓ </a:t>
            </a:r>
            <a:r>
              <a:rPr lang="de-DE" sz="1800" b="0" i="0" u="none" strike="noStrike" baseline="0" dirty="0">
                <a:solidFill>
                  <a:srgbClr val="1D2D4B"/>
                </a:solidFill>
                <a:latin typeface="SISans-Light"/>
              </a:rPr>
              <a:t>Komforttarif KOMFORT-SI (mit 0 €, 500 € oder 1.000 € Selbstbehalt)</a:t>
            </a:r>
          </a:p>
          <a:p>
            <a:pPr algn="l"/>
            <a:r>
              <a:rPr lang="de-DE" sz="1800" b="1" i="0" u="none" strike="noStrike" baseline="0" dirty="0">
                <a:solidFill>
                  <a:srgbClr val="1D2D4B"/>
                </a:solidFill>
                <a:latin typeface="SISansCn-SemiBold"/>
              </a:rPr>
              <a:t>✓ </a:t>
            </a:r>
            <a:r>
              <a:rPr lang="de-DE" sz="1800" b="1" i="0" u="none" strike="noStrike" baseline="0" dirty="0">
                <a:solidFill>
                  <a:srgbClr val="137C9B"/>
                </a:solidFill>
                <a:latin typeface="SISans-Light"/>
              </a:rPr>
              <a:t>Hochleistungstarif EXKLUSIV-SI </a:t>
            </a:r>
            <a:r>
              <a:rPr lang="de-DE" sz="1800" b="0" i="0" u="none" strike="noStrike" baseline="0" dirty="0">
                <a:solidFill>
                  <a:srgbClr val="1D2D4B"/>
                </a:solidFill>
                <a:latin typeface="SISans-Light"/>
              </a:rPr>
              <a:t>(mit 0 €, 500 € oder 1.000 € Selbstbehalt)</a:t>
            </a:r>
            <a:endParaRPr lang="de-DE" sz="1600" dirty="0">
              <a:solidFill>
                <a:srgbClr val="1D2D4B"/>
              </a:solidFill>
            </a:endParaRPr>
          </a:p>
        </p:txBody>
      </p:sp>
    </p:spTree>
    <p:extLst>
      <p:ext uri="{BB962C8B-B14F-4D97-AF65-F5344CB8AC3E}">
        <p14:creationId xmlns:p14="http://schemas.microsoft.com/office/powerpoint/2010/main" val="41275328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44</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a:t>
            </a:r>
            <a:endParaRPr lang="de-DE" sz="2400" dirty="0"/>
          </a:p>
        </p:txBody>
      </p:sp>
      <p:sp>
        <p:nvSpPr>
          <p:cNvPr id="6" name="Inhaltsplatzhalter 2"/>
          <p:cNvSpPr txBox="1">
            <a:spLocks/>
          </p:cNvSpPr>
          <p:nvPr/>
        </p:nvSpPr>
        <p:spPr>
          <a:xfrm>
            <a:off x="737937" y="1572846"/>
            <a:ext cx="10716126" cy="47793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spcAft>
                <a:spcPts val="600"/>
              </a:spcAft>
              <a:buClr>
                <a:schemeClr val="accent1"/>
              </a:buClr>
              <a:buNone/>
              <a:defRPr/>
            </a:pPr>
            <a:r>
              <a:rPr lang="de-DE" sz="2000" b="1" dirty="0">
                <a:solidFill>
                  <a:srgbClr val="1D2D4B"/>
                </a:solidFill>
              </a:rPr>
              <a:t>Highlights</a:t>
            </a:r>
          </a:p>
          <a:p>
            <a:pPr algn="l"/>
            <a:r>
              <a:rPr lang="de-DE" sz="2000" b="1" i="0" u="none" strike="noStrike" baseline="0" dirty="0">
                <a:solidFill>
                  <a:srgbClr val="164295"/>
                </a:solidFill>
                <a:latin typeface="SISans-SemiBold"/>
              </a:rPr>
              <a:t>Einfache Budgetlösung für Vorsorgemaßnahmen:</a:t>
            </a:r>
          </a:p>
          <a:p>
            <a:pPr marL="0" indent="0" algn="l">
              <a:buNone/>
            </a:pPr>
            <a:r>
              <a:rPr lang="de-DE" sz="1800" b="0" i="0" u="none" strike="noStrike" baseline="0" dirty="0">
                <a:solidFill>
                  <a:srgbClr val="1D2D4B"/>
                </a:solidFill>
                <a:latin typeface="SISans-Light"/>
              </a:rPr>
              <a:t>In den Tarifen KOMFORT-SI und EXKLUSIV-SI schmälern Vorsorgemaßnahmen bis zur Budgethöhe von 750 € im</a:t>
            </a:r>
          </a:p>
          <a:p>
            <a:pPr marL="0" indent="0" algn="l">
              <a:buNone/>
            </a:pPr>
            <a:r>
              <a:rPr lang="de-DE" sz="1800" b="0" i="0" u="none" strike="noStrike" baseline="0" dirty="0">
                <a:solidFill>
                  <a:srgbClr val="1D2D4B"/>
                </a:solidFill>
                <a:latin typeface="SISans-Light"/>
              </a:rPr>
              <a:t>Kalenderjahr nicht Ihre Rückerstattungen.</a:t>
            </a:r>
            <a:br>
              <a:rPr lang="de-DE" sz="1800" b="0" i="0" u="none" strike="noStrike" baseline="0" dirty="0">
                <a:solidFill>
                  <a:srgbClr val="1D2D4B"/>
                </a:solidFill>
                <a:latin typeface="SISans-Light"/>
              </a:rPr>
            </a:br>
            <a:endParaRPr lang="de-DE" sz="1800" b="0" i="0" u="none" strike="noStrike" baseline="0" dirty="0">
              <a:solidFill>
                <a:srgbClr val="1D2D4B"/>
              </a:solidFill>
              <a:latin typeface="SISans-Light"/>
            </a:endParaRPr>
          </a:p>
          <a:p>
            <a:pPr algn="l"/>
            <a:r>
              <a:rPr lang="de-DE" sz="2000" b="1" i="0" u="none" strike="noStrike" baseline="0" dirty="0">
                <a:solidFill>
                  <a:srgbClr val="164295"/>
                </a:solidFill>
                <a:latin typeface="SISans-SemiBold"/>
              </a:rPr>
              <a:t>Umfangreiche Familienleistungen in KOMFORT-SI und EXKLUSIV-SI:</a:t>
            </a:r>
          </a:p>
          <a:p>
            <a:pPr marL="0" indent="0" algn="l">
              <a:buNone/>
            </a:pPr>
            <a:r>
              <a:rPr lang="de-DE" sz="1800" b="0" i="0" u="none" strike="noStrike" baseline="0" dirty="0">
                <a:solidFill>
                  <a:srgbClr val="000000"/>
                </a:solidFill>
                <a:latin typeface="SISans-Light"/>
              </a:rPr>
              <a:t>Rückbildungsgymnastik, befristete Beitragsbefreiung während Elternzeit/Elterngeldbezug, Rooming-in, Familienzimmer bei Entbindung, Haushaltshilfe, Kinderbetreuungskosten bei Krankheit des Kindes, Kryokonservierung, in EXKLUSIV-SI zusätzlich die befristet beitragsfreie Kindernachversicherung.</a:t>
            </a:r>
          </a:p>
          <a:p>
            <a:pPr algn="l"/>
            <a:r>
              <a:rPr lang="de-DE" sz="2000" b="1" i="0" u="none" strike="noStrike" baseline="0" dirty="0">
                <a:solidFill>
                  <a:srgbClr val="164295"/>
                </a:solidFill>
                <a:latin typeface="SISans-SemiBold"/>
              </a:rPr>
              <a:t>Flexible Anpassungsmöglichkeiten:</a:t>
            </a:r>
          </a:p>
          <a:p>
            <a:pPr marL="0" indent="0" algn="l">
              <a:buNone/>
            </a:pPr>
            <a:r>
              <a:rPr lang="de-DE" sz="1800" b="0" i="0" u="none" strike="noStrike" baseline="0" dirty="0">
                <a:solidFill>
                  <a:srgbClr val="1D2D4B"/>
                </a:solidFill>
                <a:latin typeface="SISans-Light"/>
              </a:rPr>
              <a:t>Nach 3, 5 und 7 Jahren haben Sie die Möglichkeit, ohne erneute Gesundheitsprüfung in höherwertige Tarife umzustellen.</a:t>
            </a:r>
            <a:endParaRPr lang="de-DE" sz="1800" b="1" dirty="0">
              <a:solidFill>
                <a:srgbClr val="1D2D4B"/>
              </a:solidFill>
            </a:endParaRPr>
          </a:p>
          <a:p>
            <a:pPr marL="0" indent="0" algn="l">
              <a:buNone/>
            </a:pPr>
            <a:endParaRPr lang="de-DE" sz="2000" b="1" dirty="0">
              <a:solidFill>
                <a:srgbClr val="1D2D4B"/>
              </a:solidFill>
            </a:endParaRPr>
          </a:p>
        </p:txBody>
      </p:sp>
    </p:spTree>
    <p:extLst>
      <p:ext uri="{BB962C8B-B14F-4D97-AF65-F5344CB8AC3E}">
        <p14:creationId xmlns:p14="http://schemas.microsoft.com/office/powerpoint/2010/main" val="39926470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45</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a:t>
            </a:r>
            <a:endParaRPr lang="de-DE" sz="2400" dirty="0"/>
          </a:p>
        </p:txBody>
      </p:sp>
      <p:sp>
        <p:nvSpPr>
          <p:cNvPr id="6" name="Inhaltsplatzhalter 2"/>
          <p:cNvSpPr txBox="1">
            <a:spLocks/>
          </p:cNvSpPr>
          <p:nvPr/>
        </p:nvSpPr>
        <p:spPr>
          <a:xfrm>
            <a:off x="737937" y="1572846"/>
            <a:ext cx="10716126" cy="47793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spcAft>
                <a:spcPts val="600"/>
              </a:spcAft>
              <a:buClr>
                <a:schemeClr val="accent1"/>
              </a:buClr>
              <a:buNone/>
              <a:defRPr/>
            </a:pPr>
            <a:r>
              <a:rPr lang="de-DE" sz="2000" b="1" dirty="0">
                <a:solidFill>
                  <a:srgbClr val="1D2D4B"/>
                </a:solidFill>
              </a:rPr>
              <a:t>Highlights</a:t>
            </a:r>
          </a:p>
          <a:p>
            <a:pPr algn="l"/>
            <a:r>
              <a:rPr lang="de-DE" sz="2000" b="1" i="0" u="none" strike="noStrike" baseline="0" dirty="0">
                <a:solidFill>
                  <a:srgbClr val="137C9B"/>
                </a:solidFill>
                <a:latin typeface="SISans-SemiBold"/>
              </a:rPr>
              <a:t>Highlight Bestabrechnung:</a:t>
            </a:r>
          </a:p>
          <a:p>
            <a:pPr marL="0" indent="0" algn="l">
              <a:buNone/>
            </a:pPr>
            <a:r>
              <a:rPr lang="de-DE" sz="1800" b="0" i="0" u="none" strike="noStrike" baseline="0" dirty="0">
                <a:solidFill>
                  <a:srgbClr val="1D2D4B"/>
                </a:solidFill>
                <a:latin typeface="SISans-Light"/>
              </a:rPr>
              <a:t>Der Anspruch auf die erfolgsabhängige Beitragsrückerstattung bleibt auch dann erhalten, wenn Rechnungen zur Erstattung eingereicht werden. Solange der Erstattungsbetrag unter dem möglichen Anspruch auf Beitragsrückerstattung liegt, gilt die Erstattung der Rechnung als Beitragsrückerstattung.</a:t>
            </a:r>
            <a:endParaRPr lang="de-DE" sz="2000" b="1" dirty="0">
              <a:solidFill>
                <a:srgbClr val="1D2D4B"/>
              </a:solidFill>
            </a:endParaRPr>
          </a:p>
        </p:txBody>
      </p:sp>
    </p:spTree>
    <p:extLst>
      <p:ext uri="{BB962C8B-B14F-4D97-AF65-F5344CB8AC3E}">
        <p14:creationId xmlns:p14="http://schemas.microsoft.com/office/powerpoint/2010/main" val="25983262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46</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a:t>
            </a:r>
            <a:endParaRPr lang="de-DE" sz="2400" dirty="0"/>
          </a:p>
        </p:txBody>
      </p:sp>
      <p:sp>
        <p:nvSpPr>
          <p:cNvPr id="6" name="Inhaltsplatzhalter 2"/>
          <p:cNvSpPr txBox="1">
            <a:spLocks/>
          </p:cNvSpPr>
          <p:nvPr/>
        </p:nvSpPr>
        <p:spPr>
          <a:xfrm>
            <a:off x="737937" y="1572846"/>
            <a:ext cx="10716126" cy="47793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spcAft>
                <a:spcPts val="600"/>
              </a:spcAft>
              <a:buClr>
                <a:schemeClr val="accent1"/>
              </a:buClr>
              <a:buNone/>
              <a:defRPr/>
            </a:pPr>
            <a:r>
              <a:rPr lang="de-DE" sz="2000" b="1" dirty="0">
                <a:solidFill>
                  <a:srgbClr val="1D2D4B"/>
                </a:solidFill>
              </a:rPr>
              <a:t>Zu beachten:</a:t>
            </a:r>
          </a:p>
          <a:p>
            <a:pPr algn="l"/>
            <a:r>
              <a:rPr lang="de-DE" sz="1800" b="1" dirty="0">
                <a:solidFill>
                  <a:srgbClr val="137C9B"/>
                </a:solidFill>
              </a:rPr>
              <a:t>Hilfsmittel:</a:t>
            </a:r>
            <a:endParaRPr lang="de-DE" sz="1800" b="1" dirty="0">
              <a:solidFill>
                <a:srgbClr val="1D2D4B"/>
              </a:solidFill>
            </a:endParaRPr>
          </a:p>
          <a:p>
            <a:pPr marL="0" indent="0" algn="l">
              <a:buNone/>
            </a:pPr>
            <a:r>
              <a:rPr lang="de-DE" sz="1800" b="0" i="0" u="none" strike="noStrike" baseline="0" dirty="0">
                <a:latin typeface="+mj-lt"/>
              </a:rPr>
              <a:t>Bei mehr als einmaligem Bezug eines Hilfsmittel gleicher Art im Kalenderjahr und/oder bei Hilfsmitteln mit einem Kaufpreis von mehr als 1.000 EUR ist eine vorherige Zusage erforderlich (auch bei deren Wartung und Reparatur).</a:t>
            </a:r>
          </a:p>
          <a:p>
            <a:pPr marL="0" indent="0" algn="l">
              <a:buNone/>
            </a:pPr>
            <a:r>
              <a:rPr lang="de-DE" sz="1800" b="0" i="0" u="none" strike="noStrike" baseline="0" dirty="0">
                <a:latin typeface="+mj-lt"/>
              </a:rPr>
              <a:t>Wird bei den Hilfsmittel, die mehr als 1.000 EUR kosten, keine Zusage eingeholt, werden die Kosten übernommen, die in gleicher Qualität und Ausführung im Rahmen einer möglichen alternativen und kostengünstigeren Versorgungsform (Miete, Leasing, Kauf) oder bei Bezug des Hilfsmittels über einen Kooperationspartner des Versicherers angefallen wären.</a:t>
            </a:r>
          </a:p>
          <a:p>
            <a:pPr algn="l"/>
            <a:r>
              <a:rPr lang="de-DE" sz="1800" b="1" dirty="0">
                <a:solidFill>
                  <a:srgbClr val="137C9B"/>
                </a:solidFill>
                <a:latin typeface="+mj-lt"/>
              </a:rPr>
              <a:t>Fahrten / Transporte zum nächstgeeigneten Behandler:</a:t>
            </a:r>
          </a:p>
          <a:p>
            <a:pPr marL="0" indent="0" algn="l">
              <a:buNone/>
            </a:pPr>
            <a:r>
              <a:rPr lang="de-DE" sz="1800" b="0" i="0" u="none" strike="noStrike" baseline="0" dirty="0">
                <a:latin typeface="Arial" panose="020B0604020202020204" pitchFamily="34" charset="0"/>
                <a:cs typeface="Arial" panose="020B0604020202020204" pitchFamily="34" charset="0"/>
              </a:rPr>
              <a:t>Ambulante Transportkosten zum nächstgeeigneten Behandler sind nicht erstattungsfähig.</a:t>
            </a:r>
          </a:p>
          <a:p>
            <a:pPr algn="l"/>
            <a:r>
              <a:rPr lang="de-DE" sz="1800" b="1" dirty="0">
                <a:solidFill>
                  <a:srgbClr val="137C9B"/>
                </a:solidFill>
                <a:latin typeface="Arial" panose="020B0604020202020204" pitchFamily="34" charset="0"/>
                <a:cs typeface="Arial" panose="020B0604020202020204" pitchFamily="34" charset="0"/>
              </a:rPr>
              <a:t>Privatkliniken: (allg. Krankenhausleistungen in Privatkliniken gem. §4 (4) MBKK)</a:t>
            </a:r>
          </a:p>
          <a:p>
            <a:pPr marL="0" indent="0" algn="l">
              <a:buNone/>
            </a:pPr>
            <a:r>
              <a:rPr lang="de-DE" sz="1800" b="0" i="0" u="none" strike="noStrike" baseline="0" dirty="0">
                <a:latin typeface="+mj-lt"/>
              </a:rPr>
              <a:t>die Kosten für die allgemeinen Krankenhausleistungen im Sinne der Bundespflegesatzverordnung bzw. des Krankenhausentgeltgesetzes werden zu 150% des erstattungsfähigen Rechnungsbetrages vergütet.</a:t>
            </a:r>
            <a:endParaRPr lang="de-DE" sz="1800" b="1" dirty="0">
              <a:solidFill>
                <a:srgbClr val="1D2D4B"/>
              </a:solidFill>
              <a:latin typeface="+mj-lt"/>
              <a:cs typeface="Arial" panose="020B0604020202020204" pitchFamily="34" charset="0"/>
            </a:endParaRPr>
          </a:p>
        </p:txBody>
      </p:sp>
    </p:spTree>
    <p:extLst>
      <p:ext uri="{BB962C8B-B14F-4D97-AF65-F5344CB8AC3E}">
        <p14:creationId xmlns:p14="http://schemas.microsoft.com/office/powerpoint/2010/main" val="16369352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47</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a:t>
            </a:r>
            <a:endParaRPr lang="de-DE" sz="2400" dirty="0"/>
          </a:p>
        </p:txBody>
      </p:sp>
      <p:sp>
        <p:nvSpPr>
          <p:cNvPr id="6" name="Inhaltsplatzhalter 2"/>
          <p:cNvSpPr txBox="1">
            <a:spLocks/>
          </p:cNvSpPr>
          <p:nvPr/>
        </p:nvSpPr>
        <p:spPr>
          <a:xfrm>
            <a:off x="737937" y="1572846"/>
            <a:ext cx="10716126" cy="47793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spcAft>
                <a:spcPts val="600"/>
              </a:spcAft>
              <a:buClr>
                <a:schemeClr val="accent1"/>
              </a:buClr>
              <a:buNone/>
              <a:defRPr/>
            </a:pPr>
            <a:r>
              <a:rPr lang="de-DE" sz="2000" b="1" dirty="0">
                <a:solidFill>
                  <a:srgbClr val="1D2D4B"/>
                </a:solidFill>
              </a:rPr>
              <a:t>Zu beachten:</a:t>
            </a:r>
          </a:p>
          <a:p>
            <a:pPr>
              <a:spcBef>
                <a:spcPts val="400"/>
              </a:spcBef>
              <a:spcAft>
                <a:spcPts val="600"/>
              </a:spcAft>
              <a:buClr>
                <a:schemeClr val="accent1"/>
              </a:buClr>
              <a:defRPr/>
            </a:pPr>
            <a:r>
              <a:rPr lang="de-DE" sz="2000" b="1" dirty="0">
                <a:solidFill>
                  <a:srgbClr val="137C9B"/>
                </a:solidFill>
              </a:rPr>
              <a:t>Zahn | Heil- und Kostenplan:</a:t>
            </a:r>
          </a:p>
          <a:p>
            <a:pPr marL="0" indent="0" algn="l">
              <a:buNone/>
            </a:pPr>
            <a:r>
              <a:rPr lang="de-DE" sz="1800" b="0" i="0" u="none" strike="noStrike" baseline="0" dirty="0">
                <a:latin typeface="+mj-lt"/>
              </a:rPr>
              <a:t>Sofern der erstattungsfähige Rechnungsbetrag 2.500 EUR  übersteigt, ist dem Versicherer vor Beginn der Behandlung ein Heil- und Kostenplan mit Begründung der medizinischen Notwendigkeit der Maßnahme vorzulegen. </a:t>
            </a:r>
            <a:r>
              <a:rPr lang="de-DE" sz="1800" b="0" i="0" u="none" strike="noStrike" baseline="0" dirty="0">
                <a:solidFill>
                  <a:srgbClr val="FF0000"/>
                </a:solidFill>
                <a:latin typeface="+mj-lt"/>
              </a:rPr>
              <a:t>Bei Nichtvorlage des Heil- und Kostenplans vor Behandlungsbeginn werden die über 2.500 EUR hinausgehenden Aufwendungen nur zur Hälfte der tariflich zugesagten Leistung erstattet.</a:t>
            </a:r>
          </a:p>
          <a:p>
            <a:pPr algn="l"/>
            <a:r>
              <a:rPr lang="de-DE" sz="2000" b="1" dirty="0">
                <a:solidFill>
                  <a:srgbClr val="137C9B"/>
                </a:solidFill>
                <a:latin typeface="+mj-lt"/>
              </a:rPr>
              <a:t>Reha:</a:t>
            </a:r>
          </a:p>
          <a:p>
            <a:pPr marL="0" indent="0" algn="l">
              <a:buNone/>
            </a:pPr>
            <a:r>
              <a:rPr lang="de-DE" sz="1800" b="0" i="0" u="none" strike="noStrike" baseline="0" dirty="0">
                <a:latin typeface="Arial" panose="020B0604020202020204" pitchFamily="34" charset="0"/>
                <a:cs typeface="Arial" panose="020B0604020202020204" pitchFamily="34" charset="0"/>
              </a:rPr>
              <a:t>Sonstige ambulante und stationäre Reha-Maßnahmen sind nicht mitversichert</a:t>
            </a:r>
            <a:r>
              <a:rPr lang="de-DE" sz="1800" dirty="0">
                <a:latin typeface="Arial" panose="020B0604020202020204" pitchFamily="34" charset="0"/>
                <a:cs typeface="Arial" panose="020B0604020202020204" pitchFamily="34" charset="0"/>
              </a:rPr>
              <a:t>, nur AHB!</a:t>
            </a:r>
            <a:endParaRPr lang="de-DE" sz="2000" b="1" dirty="0">
              <a:solidFill>
                <a:srgbClr val="1D2D4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23894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48</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a:t>
            </a:r>
            <a:endParaRPr lang="de-DE" sz="2400" dirty="0"/>
          </a:p>
        </p:txBody>
      </p:sp>
      <p:sp>
        <p:nvSpPr>
          <p:cNvPr id="6" name="Inhaltsplatzhalter 2"/>
          <p:cNvSpPr txBox="1">
            <a:spLocks/>
          </p:cNvSpPr>
          <p:nvPr/>
        </p:nvSpPr>
        <p:spPr>
          <a:xfrm>
            <a:off x="737937" y="2360246"/>
            <a:ext cx="10716126" cy="31105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spcAft>
                <a:spcPts val="600"/>
              </a:spcAft>
              <a:buClr>
                <a:schemeClr val="accent1"/>
              </a:buClr>
              <a:buNone/>
              <a:defRPr/>
            </a:pPr>
            <a:r>
              <a:rPr lang="de-DE" sz="2000" b="1" dirty="0">
                <a:solidFill>
                  <a:srgbClr val="1D2D4B"/>
                </a:solidFill>
              </a:rPr>
              <a:t>Fazit</a:t>
            </a:r>
          </a:p>
          <a:p>
            <a:pPr>
              <a:spcBef>
                <a:spcPts val="400"/>
              </a:spcBef>
              <a:spcAft>
                <a:spcPts val="600"/>
              </a:spcAft>
              <a:buClr>
                <a:schemeClr val="accent1"/>
              </a:buClr>
              <a:defRPr/>
            </a:pPr>
            <a:r>
              <a:rPr lang="de-DE" sz="1800" dirty="0">
                <a:solidFill>
                  <a:srgbClr val="1D2D4B"/>
                </a:solidFill>
              </a:rPr>
              <a:t>Leistungsstarker Tarif, den man im Rahmen von Voranfragen durchaus berücksichtigen sollte</a:t>
            </a:r>
          </a:p>
          <a:p>
            <a:pPr>
              <a:spcBef>
                <a:spcPts val="400"/>
              </a:spcBef>
              <a:spcAft>
                <a:spcPts val="600"/>
              </a:spcAft>
              <a:buClr>
                <a:schemeClr val="accent1"/>
              </a:buClr>
              <a:defRPr/>
            </a:pPr>
            <a:r>
              <a:rPr lang="de-DE" sz="1800" dirty="0">
                <a:solidFill>
                  <a:srgbClr val="1D2D4B"/>
                </a:solidFill>
              </a:rPr>
              <a:t>Durchdachte Detaillösungen</a:t>
            </a:r>
          </a:p>
          <a:p>
            <a:pPr>
              <a:spcBef>
                <a:spcPts val="400"/>
              </a:spcBef>
              <a:spcAft>
                <a:spcPts val="600"/>
              </a:spcAft>
              <a:buClr>
                <a:schemeClr val="accent1"/>
              </a:buClr>
              <a:defRPr/>
            </a:pPr>
            <a:r>
              <a:rPr lang="de-DE" sz="1800" dirty="0">
                <a:solidFill>
                  <a:srgbClr val="1D2D4B"/>
                </a:solidFill>
              </a:rPr>
              <a:t>Aber zum Teil intransparente Einschränkungen zur Regulierung der Kosten.</a:t>
            </a:r>
            <a:br>
              <a:rPr lang="de-DE" sz="1800" dirty="0">
                <a:solidFill>
                  <a:srgbClr val="1D2D4B"/>
                </a:solidFill>
              </a:rPr>
            </a:br>
            <a:r>
              <a:rPr lang="de-DE" sz="1800" dirty="0">
                <a:solidFill>
                  <a:srgbClr val="1D2D4B"/>
                </a:solidFill>
              </a:rPr>
              <a:t>Auch wenn man diese vorab bespricht; sind die Einschränkungen beim Kunden präsent?</a:t>
            </a:r>
          </a:p>
        </p:txBody>
      </p:sp>
    </p:spTree>
    <p:extLst>
      <p:ext uri="{BB962C8B-B14F-4D97-AF65-F5344CB8AC3E}">
        <p14:creationId xmlns:p14="http://schemas.microsoft.com/office/powerpoint/2010/main" val="11096957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49</a:t>
            </a:fld>
            <a:endParaRPr lang="de-DE"/>
          </a:p>
        </p:txBody>
      </p:sp>
      <p:sp>
        <p:nvSpPr>
          <p:cNvPr id="6" name="Inhaltsplatzhalter 2"/>
          <p:cNvSpPr txBox="1">
            <a:spLocks/>
          </p:cNvSpPr>
          <p:nvPr/>
        </p:nvSpPr>
        <p:spPr>
          <a:xfrm>
            <a:off x="488829" y="1573798"/>
            <a:ext cx="11334751"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a:p>
            <a:pPr marL="0" indent="0">
              <a:buNone/>
            </a:pPr>
            <a:endParaRPr lang="de-DE" sz="2400" u="sng" dirty="0">
              <a:solidFill>
                <a:srgbClr val="1D2D4B"/>
              </a:solidFill>
            </a:endParaRPr>
          </a:p>
          <a:p>
            <a:pPr marL="0" indent="0">
              <a:buNone/>
            </a:pPr>
            <a:endParaRPr lang="de-DE" sz="2400" dirty="0">
              <a:solidFill>
                <a:srgbClr val="1D2D4B"/>
              </a:solidFill>
            </a:endParaRPr>
          </a:p>
          <a:p>
            <a:pPr marL="0" indent="0">
              <a:buNone/>
            </a:pPr>
            <a:endParaRPr lang="de-DE" sz="2400" dirty="0">
              <a:solidFill>
                <a:srgbClr val="1D2D4B"/>
              </a:solidFill>
            </a:endParaRPr>
          </a:p>
          <a:p>
            <a:pPr marL="0" indent="0">
              <a:buNone/>
            </a:pPr>
            <a:r>
              <a:rPr lang="de-DE" dirty="0">
                <a:solidFill>
                  <a:srgbClr val="1D2D4B"/>
                </a:solidFill>
              </a:rPr>
              <a:t>Vielen Dank für Ihre Aufmerksamkeit!</a:t>
            </a:r>
          </a:p>
        </p:txBody>
      </p:sp>
    </p:spTree>
    <p:extLst>
      <p:ext uri="{BB962C8B-B14F-4D97-AF65-F5344CB8AC3E}">
        <p14:creationId xmlns:p14="http://schemas.microsoft.com/office/powerpoint/2010/main" val="1287225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4" name="Titel 3">
            <a:extLst>
              <a:ext uri="{FF2B5EF4-FFF2-40B4-BE49-F238E27FC236}">
                <a16:creationId xmlns:a16="http://schemas.microsoft.com/office/drawing/2014/main" id="{14F3B614-2443-4098-86BE-AE898A788CD2}"/>
              </a:ext>
            </a:extLst>
          </p:cNvPr>
          <p:cNvSpPr>
            <a:spLocks noGrp="1"/>
          </p:cNvSpPr>
          <p:nvPr>
            <p:ph type="title"/>
          </p:nvPr>
        </p:nvSpPr>
        <p:spPr/>
        <p:txBody>
          <a:bodyPr/>
          <a:lstStyle/>
          <a:p>
            <a:r>
              <a:rPr lang="de-DE" dirty="0"/>
              <a:t>CONDOR BU: Jetzt bei R&amp;V</a:t>
            </a:r>
          </a:p>
        </p:txBody>
      </p:sp>
      <p:sp>
        <p:nvSpPr>
          <p:cNvPr id="9" name="Textfeld 8">
            <a:extLst>
              <a:ext uri="{FF2B5EF4-FFF2-40B4-BE49-F238E27FC236}">
                <a16:creationId xmlns:a16="http://schemas.microsoft.com/office/drawing/2014/main" id="{BE15F529-65FA-47C4-B1D0-64B5E32ED9DD}"/>
              </a:ext>
            </a:extLst>
          </p:cNvPr>
          <p:cNvSpPr txBox="1"/>
          <p:nvPr/>
        </p:nvSpPr>
        <p:spPr>
          <a:xfrm>
            <a:off x="478564" y="1777525"/>
            <a:ext cx="9579836" cy="646331"/>
          </a:xfrm>
          <a:prstGeom prst="rect">
            <a:avLst/>
          </a:prstGeom>
          <a:noFill/>
        </p:spPr>
        <p:txBody>
          <a:bodyPr wrap="square" rtlCol="0">
            <a:spAutoFit/>
          </a:bodyPr>
          <a:lstStyle/>
          <a:p>
            <a:endParaRPr lang="de-DE" dirty="0"/>
          </a:p>
          <a:p>
            <a:pPr marL="285750" indent="-285750">
              <a:buFont typeface="Arial" panose="020B0604020202020204" pitchFamily="34" charset="0"/>
              <a:buChar char="•"/>
            </a:pPr>
            <a:endParaRPr lang="de-DE" dirty="0"/>
          </a:p>
        </p:txBody>
      </p:sp>
      <p:pic>
        <p:nvPicPr>
          <p:cNvPr id="6" name="Grafik 5">
            <a:extLst>
              <a:ext uri="{FF2B5EF4-FFF2-40B4-BE49-F238E27FC236}">
                <a16:creationId xmlns:a16="http://schemas.microsoft.com/office/drawing/2014/main" id="{A44CDF38-8825-48AB-9AAE-ECD61EC778A6}"/>
              </a:ext>
            </a:extLst>
          </p:cNvPr>
          <p:cNvPicPr>
            <a:picLocks noChangeAspect="1"/>
          </p:cNvPicPr>
          <p:nvPr/>
        </p:nvPicPr>
        <p:blipFill>
          <a:blip r:embed="rId2"/>
          <a:stretch>
            <a:fillRect/>
          </a:stretch>
        </p:blipFill>
        <p:spPr>
          <a:xfrm>
            <a:off x="673664" y="1464429"/>
            <a:ext cx="7577755" cy="5023368"/>
          </a:xfrm>
          <a:prstGeom prst="rect">
            <a:avLst/>
          </a:prstGeom>
        </p:spPr>
      </p:pic>
    </p:spTree>
    <p:extLst>
      <p:ext uri="{BB962C8B-B14F-4D97-AF65-F5344CB8AC3E}">
        <p14:creationId xmlns:p14="http://schemas.microsoft.com/office/powerpoint/2010/main" val="1255405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4" name="Titel 3">
            <a:extLst>
              <a:ext uri="{FF2B5EF4-FFF2-40B4-BE49-F238E27FC236}">
                <a16:creationId xmlns:a16="http://schemas.microsoft.com/office/drawing/2014/main" id="{14F3B614-2443-4098-86BE-AE898A788CD2}"/>
              </a:ext>
            </a:extLst>
          </p:cNvPr>
          <p:cNvSpPr>
            <a:spLocks noGrp="1"/>
          </p:cNvSpPr>
          <p:nvPr>
            <p:ph type="title"/>
          </p:nvPr>
        </p:nvSpPr>
        <p:spPr/>
        <p:txBody>
          <a:bodyPr/>
          <a:lstStyle/>
          <a:p>
            <a:r>
              <a:rPr lang="de-DE" dirty="0"/>
              <a:t>CONDOR BU: Jetzt bei R&amp;V</a:t>
            </a:r>
          </a:p>
        </p:txBody>
      </p:sp>
      <p:sp>
        <p:nvSpPr>
          <p:cNvPr id="9" name="Textfeld 8">
            <a:extLst>
              <a:ext uri="{FF2B5EF4-FFF2-40B4-BE49-F238E27FC236}">
                <a16:creationId xmlns:a16="http://schemas.microsoft.com/office/drawing/2014/main" id="{BE15F529-65FA-47C4-B1D0-64B5E32ED9DD}"/>
              </a:ext>
            </a:extLst>
          </p:cNvPr>
          <p:cNvSpPr txBox="1"/>
          <p:nvPr/>
        </p:nvSpPr>
        <p:spPr>
          <a:xfrm>
            <a:off x="478564" y="1777525"/>
            <a:ext cx="9579836" cy="646331"/>
          </a:xfrm>
          <a:prstGeom prst="rect">
            <a:avLst/>
          </a:prstGeom>
          <a:noFill/>
        </p:spPr>
        <p:txBody>
          <a:bodyPr wrap="square" rtlCol="0">
            <a:spAutoFit/>
          </a:bodyPr>
          <a:lstStyle/>
          <a:p>
            <a:endParaRPr lang="de-DE" dirty="0"/>
          </a:p>
          <a:p>
            <a:pPr marL="285750" indent="-285750">
              <a:buFont typeface="Arial" panose="020B0604020202020204" pitchFamily="34" charset="0"/>
              <a:buChar char="•"/>
            </a:pPr>
            <a:endParaRPr lang="de-DE" dirty="0"/>
          </a:p>
        </p:txBody>
      </p:sp>
      <p:sp>
        <p:nvSpPr>
          <p:cNvPr id="3" name="Textfeld 2">
            <a:extLst>
              <a:ext uri="{FF2B5EF4-FFF2-40B4-BE49-F238E27FC236}">
                <a16:creationId xmlns:a16="http://schemas.microsoft.com/office/drawing/2014/main" id="{30CDFD27-4674-4976-8670-58A34FD439C6}"/>
              </a:ext>
            </a:extLst>
          </p:cNvPr>
          <p:cNvSpPr txBox="1"/>
          <p:nvPr/>
        </p:nvSpPr>
        <p:spPr>
          <a:xfrm>
            <a:off x="478564" y="1695766"/>
            <a:ext cx="9579836" cy="923330"/>
          </a:xfrm>
          <a:prstGeom prst="rect">
            <a:avLst/>
          </a:prstGeom>
          <a:noFill/>
        </p:spPr>
        <p:txBody>
          <a:bodyPr wrap="square" rtlCol="0">
            <a:spAutoFit/>
          </a:bodyPr>
          <a:lstStyle/>
          <a:p>
            <a:pPr marL="285750" indent="-285750">
              <a:buFont typeface="Wingdings" panose="05000000000000000000" pitchFamily="2" charset="2"/>
              <a:buChar char="§"/>
            </a:pPr>
            <a:endParaRPr lang="de-DE" dirty="0"/>
          </a:p>
          <a:p>
            <a:pPr marL="285750" indent="-285750">
              <a:buFont typeface="Wingdings" panose="05000000000000000000" pitchFamily="2" charset="2"/>
              <a:buChar char="§"/>
            </a:pPr>
            <a:endParaRPr lang="de-DE" dirty="0"/>
          </a:p>
          <a:p>
            <a:pPr marL="285750" indent="-285750">
              <a:buFont typeface="Wingdings" panose="05000000000000000000" pitchFamily="2" charset="2"/>
              <a:buChar char="§"/>
            </a:pPr>
            <a:r>
              <a:rPr lang="de-DE" dirty="0"/>
              <a:t>Kompletter Verzicht auf Umorganisation </a:t>
            </a:r>
          </a:p>
        </p:txBody>
      </p:sp>
      <p:pic>
        <p:nvPicPr>
          <p:cNvPr id="7" name="Grafik 6">
            <a:extLst>
              <a:ext uri="{FF2B5EF4-FFF2-40B4-BE49-F238E27FC236}">
                <a16:creationId xmlns:a16="http://schemas.microsoft.com/office/drawing/2014/main" id="{9279CA39-9700-4178-84BC-FEAC125FB52B}"/>
              </a:ext>
            </a:extLst>
          </p:cNvPr>
          <p:cNvPicPr>
            <a:picLocks noChangeAspect="1"/>
          </p:cNvPicPr>
          <p:nvPr/>
        </p:nvPicPr>
        <p:blipFill>
          <a:blip r:embed="rId2"/>
          <a:stretch>
            <a:fillRect/>
          </a:stretch>
        </p:blipFill>
        <p:spPr>
          <a:xfrm>
            <a:off x="367069" y="3415991"/>
            <a:ext cx="10648950" cy="666750"/>
          </a:xfrm>
          <a:prstGeom prst="rect">
            <a:avLst/>
          </a:prstGeom>
        </p:spPr>
      </p:pic>
      <p:pic>
        <p:nvPicPr>
          <p:cNvPr id="10" name="Grafik 9">
            <a:extLst>
              <a:ext uri="{FF2B5EF4-FFF2-40B4-BE49-F238E27FC236}">
                <a16:creationId xmlns:a16="http://schemas.microsoft.com/office/drawing/2014/main" id="{AA615EC9-2AA5-425C-B268-DD8DE6D6A511}"/>
              </a:ext>
            </a:extLst>
          </p:cNvPr>
          <p:cNvPicPr>
            <a:picLocks noChangeAspect="1"/>
          </p:cNvPicPr>
          <p:nvPr/>
        </p:nvPicPr>
        <p:blipFill>
          <a:blip r:embed="rId3"/>
          <a:stretch>
            <a:fillRect/>
          </a:stretch>
        </p:blipFill>
        <p:spPr>
          <a:xfrm>
            <a:off x="8796694" y="1438018"/>
            <a:ext cx="2219325" cy="1971675"/>
          </a:xfrm>
          <a:prstGeom prst="rect">
            <a:avLst/>
          </a:prstGeom>
        </p:spPr>
      </p:pic>
    </p:spTree>
    <p:extLst>
      <p:ext uri="{BB962C8B-B14F-4D97-AF65-F5344CB8AC3E}">
        <p14:creationId xmlns:p14="http://schemas.microsoft.com/office/powerpoint/2010/main" val="4069148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4" name="Titel 3">
            <a:extLst>
              <a:ext uri="{FF2B5EF4-FFF2-40B4-BE49-F238E27FC236}">
                <a16:creationId xmlns:a16="http://schemas.microsoft.com/office/drawing/2014/main" id="{14F3B614-2443-4098-86BE-AE898A788CD2}"/>
              </a:ext>
            </a:extLst>
          </p:cNvPr>
          <p:cNvSpPr>
            <a:spLocks noGrp="1"/>
          </p:cNvSpPr>
          <p:nvPr>
            <p:ph type="title"/>
          </p:nvPr>
        </p:nvSpPr>
        <p:spPr/>
        <p:txBody>
          <a:bodyPr/>
          <a:lstStyle/>
          <a:p>
            <a:r>
              <a:rPr lang="de-DE" dirty="0"/>
              <a:t>Baloise BU-update</a:t>
            </a:r>
          </a:p>
        </p:txBody>
      </p:sp>
      <p:sp>
        <p:nvSpPr>
          <p:cNvPr id="9" name="Textfeld 8">
            <a:extLst>
              <a:ext uri="{FF2B5EF4-FFF2-40B4-BE49-F238E27FC236}">
                <a16:creationId xmlns:a16="http://schemas.microsoft.com/office/drawing/2014/main" id="{BE15F529-65FA-47C4-B1D0-64B5E32ED9DD}"/>
              </a:ext>
            </a:extLst>
          </p:cNvPr>
          <p:cNvSpPr txBox="1"/>
          <p:nvPr/>
        </p:nvSpPr>
        <p:spPr>
          <a:xfrm>
            <a:off x="478564" y="1777525"/>
            <a:ext cx="9579836" cy="646331"/>
          </a:xfrm>
          <a:prstGeom prst="rect">
            <a:avLst/>
          </a:prstGeom>
          <a:noFill/>
        </p:spPr>
        <p:txBody>
          <a:bodyPr wrap="square" rtlCol="0">
            <a:spAutoFit/>
          </a:bodyPr>
          <a:lstStyle/>
          <a:p>
            <a:endParaRPr lang="de-DE" dirty="0"/>
          </a:p>
          <a:p>
            <a:pPr marL="285750" indent="-285750">
              <a:buFont typeface="Arial" panose="020B0604020202020204" pitchFamily="34" charset="0"/>
              <a:buChar char="•"/>
            </a:pPr>
            <a:endParaRPr lang="de-DE" dirty="0"/>
          </a:p>
        </p:txBody>
      </p:sp>
      <p:sp>
        <p:nvSpPr>
          <p:cNvPr id="3" name="Textfeld 2">
            <a:extLst>
              <a:ext uri="{FF2B5EF4-FFF2-40B4-BE49-F238E27FC236}">
                <a16:creationId xmlns:a16="http://schemas.microsoft.com/office/drawing/2014/main" id="{30CDFD27-4674-4976-8670-58A34FD439C6}"/>
              </a:ext>
            </a:extLst>
          </p:cNvPr>
          <p:cNvSpPr txBox="1"/>
          <p:nvPr/>
        </p:nvSpPr>
        <p:spPr>
          <a:xfrm>
            <a:off x="478563" y="1695766"/>
            <a:ext cx="10964255" cy="4247317"/>
          </a:xfrm>
          <a:prstGeom prst="rect">
            <a:avLst/>
          </a:prstGeom>
          <a:noFill/>
        </p:spPr>
        <p:txBody>
          <a:bodyPr wrap="square" rtlCol="0">
            <a:spAutoFit/>
          </a:bodyPr>
          <a:lstStyle/>
          <a:p>
            <a:pPr marL="285750" indent="-285750">
              <a:buFont typeface="Wingdings" panose="05000000000000000000" pitchFamily="2" charset="2"/>
              <a:buChar char="§"/>
            </a:pPr>
            <a:endParaRPr lang="de-DE" dirty="0"/>
          </a:p>
          <a:p>
            <a:r>
              <a:rPr lang="de-DE" dirty="0"/>
              <a:t>Highlights für Ärzte:</a:t>
            </a:r>
          </a:p>
          <a:p>
            <a:pPr marL="285750" indent="-285750">
              <a:buFont typeface="Wingdings" panose="05000000000000000000" pitchFamily="2" charset="2"/>
              <a:buChar char="§"/>
            </a:pPr>
            <a:endParaRPr lang="de-DE" dirty="0"/>
          </a:p>
          <a:p>
            <a:pPr marL="285750" indent="-285750">
              <a:buFont typeface="Arial" panose="020B0604020202020204" pitchFamily="34" charset="0"/>
              <a:buChar char="•"/>
            </a:pPr>
            <a:r>
              <a:rPr lang="de-DE" dirty="0"/>
              <a:t>	Keine Anrechnung von Ansprüchen aus dem Versorgungswerk</a:t>
            </a:r>
          </a:p>
          <a:p>
            <a:r>
              <a:rPr lang="de-DE" dirty="0"/>
              <a:t>	</a:t>
            </a:r>
          </a:p>
          <a:p>
            <a:pPr marL="285750" indent="-285750">
              <a:buFont typeface="Arial" panose="020B0604020202020204" pitchFamily="34" charset="0"/>
              <a:buChar char="•"/>
            </a:pPr>
            <a:r>
              <a:rPr lang="de-DE" dirty="0"/>
              <a:t> 	Tätigkeitsverbot bei prägenden Merkmalen (Patientenkontakt)  auch bei unter 50% BU</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           Mit Karrieregarantie BU-Rente bis zu 7.500 €</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           Keine Prüfung der Umorganisation</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           Verzicht auf konkrete Verweisung (außerhalb des Arztberufs)</a:t>
            </a:r>
          </a:p>
          <a:p>
            <a:pPr lvl="1"/>
            <a:endParaRPr lang="de-DE" dirty="0"/>
          </a:p>
          <a:p>
            <a:pPr lvl="1"/>
            <a:endParaRPr lang="de-DE" dirty="0"/>
          </a:p>
          <a:p>
            <a:endParaRPr lang="de-DE" dirty="0"/>
          </a:p>
        </p:txBody>
      </p:sp>
    </p:spTree>
    <p:extLst>
      <p:ext uri="{BB962C8B-B14F-4D97-AF65-F5344CB8AC3E}">
        <p14:creationId xmlns:p14="http://schemas.microsoft.com/office/powerpoint/2010/main" val="1297241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1E38582-76EA-4580-A957-7C2EE2872252}"/>
              </a:ext>
            </a:extLst>
          </p:cNvPr>
          <p:cNvSpPr>
            <a:spLocks noGrp="1"/>
          </p:cNvSpPr>
          <p:nvPr>
            <p:ph type="sldNum" sz="quarter" idx="4"/>
          </p:nvPr>
        </p:nvSpPr>
        <p:spPr/>
        <p:txBody>
          <a:bodyPr/>
          <a:lstStyle/>
          <a:p>
            <a:fld id="{0DB11324-E0A8-4199-978D-02885A0D0942}" type="slidenum">
              <a:rPr lang="de-DE" smtClean="0"/>
              <a:t>8</a:t>
            </a:fld>
            <a:endParaRPr lang="de-DE"/>
          </a:p>
        </p:txBody>
      </p:sp>
      <p:sp>
        <p:nvSpPr>
          <p:cNvPr id="4" name="Titel 3">
            <a:extLst>
              <a:ext uri="{FF2B5EF4-FFF2-40B4-BE49-F238E27FC236}">
                <a16:creationId xmlns:a16="http://schemas.microsoft.com/office/drawing/2014/main" id="{D38763F6-66C8-461A-88E1-CB6387F56CCB}"/>
              </a:ext>
            </a:extLst>
          </p:cNvPr>
          <p:cNvSpPr>
            <a:spLocks noGrp="1"/>
          </p:cNvSpPr>
          <p:nvPr>
            <p:ph type="title"/>
          </p:nvPr>
        </p:nvSpPr>
        <p:spPr/>
        <p:txBody>
          <a:bodyPr/>
          <a:lstStyle/>
          <a:p>
            <a:r>
              <a:rPr lang="de-DE" dirty="0"/>
              <a:t>Cannabis-Konsum</a:t>
            </a:r>
          </a:p>
        </p:txBody>
      </p:sp>
      <p:sp>
        <p:nvSpPr>
          <p:cNvPr id="5" name="Textplatzhalter 4">
            <a:extLst>
              <a:ext uri="{FF2B5EF4-FFF2-40B4-BE49-F238E27FC236}">
                <a16:creationId xmlns:a16="http://schemas.microsoft.com/office/drawing/2014/main" id="{A179D9CD-DF72-44BC-9CA0-E13E95BF1176}"/>
              </a:ext>
            </a:extLst>
          </p:cNvPr>
          <p:cNvSpPr txBox="1">
            <a:spLocks noGrp="1"/>
          </p:cNvSpPr>
          <p:nvPr>
            <p:ph type="body" sz="half" idx="2"/>
          </p:nvPr>
        </p:nvSpPr>
        <p:spPr>
          <a:xfrm>
            <a:off x="424656" y="2549160"/>
            <a:ext cx="11342687" cy="4238083"/>
          </a:xfrm>
          <a:prstGeom prst="rect">
            <a:avLst/>
          </a:prstGeom>
          <a:noFill/>
        </p:spPr>
        <p:txBody>
          <a:bodyPr wrap="square">
            <a:spAutoFit/>
          </a:bodyPr>
          <a:lstStyle/>
          <a:p>
            <a:endParaRPr lang="de-DE" sz="1800" dirty="0">
              <a:solidFill>
                <a:srgbClr val="000000"/>
              </a:solidFill>
              <a:effectLst/>
              <a:latin typeface="Arial" panose="020B0604020202020204" pitchFamily="34" charset="0"/>
              <a:ea typeface="Calibri" panose="020F0502020204030204" pitchFamily="34" charset="0"/>
            </a:endParaRPr>
          </a:p>
          <a:p>
            <a:endParaRPr lang="de-DE" sz="1800" dirty="0">
              <a:solidFill>
                <a:srgbClr val="000000"/>
              </a:solidFill>
              <a:ea typeface="Calibri" panose="020F0502020204030204" pitchFamily="34" charset="0"/>
            </a:endParaRPr>
          </a:p>
          <a:p>
            <a:pPr marL="342900" indent="-342900">
              <a:buAutoNum type="arabicPeriod"/>
            </a:pPr>
            <a:r>
              <a:rPr lang="de-DE" sz="1800" dirty="0">
                <a:solidFill>
                  <a:srgbClr val="000000"/>
                </a:solidFill>
                <a:effectLst/>
                <a:latin typeface="Arial" panose="020B0604020202020204" pitchFamily="34" charset="0"/>
                <a:ea typeface="Calibri" panose="020F0502020204030204" pitchFamily="34" charset="0"/>
              </a:rPr>
              <a:t>Frage nach Häufigkeit</a:t>
            </a:r>
            <a:endParaRPr lang="de-DE" sz="1800" dirty="0">
              <a:solidFill>
                <a:srgbClr val="000000"/>
              </a:solidFill>
              <a:ea typeface="Calibri" panose="020F0502020204030204" pitchFamily="34" charset="0"/>
            </a:endParaRPr>
          </a:p>
          <a:p>
            <a:pPr marL="342900" indent="-342900">
              <a:buAutoNum type="arabicPeriod"/>
            </a:pPr>
            <a:r>
              <a:rPr lang="de-DE" sz="1800" dirty="0">
                <a:solidFill>
                  <a:srgbClr val="000000"/>
                </a:solidFill>
                <a:effectLst/>
                <a:latin typeface="Arial" panose="020B0604020202020204" pitchFamily="34" charset="0"/>
                <a:ea typeface="Calibri" panose="020F0502020204030204" pitchFamily="34" charset="0"/>
              </a:rPr>
              <a:t>Es gibt eine Einstufung nach gering/mäßig/stark. </a:t>
            </a:r>
          </a:p>
          <a:p>
            <a:pPr marL="342900" indent="-342900">
              <a:buAutoNum type="arabicPeriod"/>
            </a:pPr>
            <a:r>
              <a:rPr lang="de-DE" sz="1800" dirty="0">
                <a:solidFill>
                  <a:srgbClr val="000000"/>
                </a:solidFill>
                <a:effectLst/>
                <a:latin typeface="Arial" panose="020B0604020202020204" pitchFamily="34" charset="0"/>
                <a:ea typeface="Calibri" panose="020F0502020204030204" pitchFamily="34" charset="0"/>
              </a:rPr>
              <a:t>Unter oder gleich 6x im Monat (gering) und keine AU (in diesem Zusammenhang in den letzten 12 Monaten) und keine psychischen Störungen kann, sofern der AST über 30 Jahre alt ist, eine normale Annahme werden.</a:t>
            </a:r>
            <a:endParaRPr lang="de-DE" sz="2400" dirty="0">
              <a:effectLst/>
              <a:latin typeface="Calibri" panose="020F0502020204030204" pitchFamily="34" charset="0"/>
              <a:ea typeface="Calibri" panose="020F0502020204030204" pitchFamily="34" charset="0"/>
            </a:endParaRPr>
          </a:p>
          <a:p>
            <a:pPr marL="342900" indent="-342900">
              <a:buFont typeface="+mj-lt"/>
              <a:buAutoNum type="arabicPeriod"/>
            </a:pPr>
            <a:r>
              <a:rPr lang="de-DE" sz="1800" dirty="0">
                <a:solidFill>
                  <a:srgbClr val="000000"/>
                </a:solidFill>
                <a:effectLst/>
                <a:latin typeface="Arial" panose="020B0604020202020204" pitchFamily="34" charset="0"/>
                <a:ea typeface="Calibri" panose="020F0502020204030204" pitchFamily="34" charset="0"/>
              </a:rPr>
              <a:t>Unter 30 Jahren mit AK Psyche.</a:t>
            </a:r>
            <a:endParaRPr lang="de-DE" sz="2400" dirty="0">
              <a:latin typeface="Calibri" panose="020F0502020204030204" pitchFamily="34" charset="0"/>
              <a:ea typeface="Calibri" panose="020F0502020204030204" pitchFamily="34" charset="0"/>
            </a:endParaRPr>
          </a:p>
          <a:p>
            <a:pPr marL="342900" indent="-342900">
              <a:buFont typeface="+mj-lt"/>
              <a:buAutoNum type="arabicPeriod"/>
            </a:pPr>
            <a:r>
              <a:rPr lang="de-DE" sz="1800" dirty="0">
                <a:solidFill>
                  <a:srgbClr val="000000"/>
                </a:solidFill>
                <a:effectLst/>
                <a:latin typeface="Arial" panose="020B0604020202020204" pitchFamily="34" charset="0"/>
                <a:ea typeface="Calibri" panose="020F0502020204030204" pitchFamily="34" charset="0"/>
              </a:rPr>
              <a:t>Bei mäßigem Konsum auf jeden Fall AK Psyche. </a:t>
            </a:r>
            <a:endParaRPr lang="de-DE" sz="2400" dirty="0">
              <a:effectLst/>
              <a:latin typeface="Calibri" panose="020F0502020204030204" pitchFamily="34" charset="0"/>
              <a:ea typeface="Calibri" panose="020F0502020204030204" pitchFamily="34" charset="0"/>
            </a:endParaRPr>
          </a:p>
          <a:p>
            <a:r>
              <a:rPr lang="de-DE" sz="1800" dirty="0">
                <a:solidFill>
                  <a:srgbClr val="000000"/>
                </a:solidFill>
                <a:effectLst/>
                <a:latin typeface="Arial" panose="020B0604020202020204" pitchFamily="34" charset="0"/>
                <a:ea typeface="Calibri" panose="020F0502020204030204" pitchFamily="34" charset="0"/>
              </a:rPr>
              <a:t> </a:t>
            </a:r>
            <a:endParaRPr lang="de-DE" sz="2400" dirty="0">
              <a:effectLst/>
              <a:latin typeface="Calibri" panose="020F0502020204030204" pitchFamily="34" charset="0"/>
              <a:ea typeface="Calibri" panose="020F0502020204030204" pitchFamily="34" charset="0"/>
            </a:endParaRPr>
          </a:p>
          <a:p>
            <a:r>
              <a:rPr lang="de-DE" sz="1800" dirty="0">
                <a:solidFill>
                  <a:srgbClr val="000000"/>
                </a:solidFill>
                <a:effectLst/>
                <a:latin typeface="Arial" panose="020B0604020202020204" pitchFamily="34" charset="0"/>
                <a:ea typeface="Calibri" panose="020F0502020204030204" pitchFamily="34" charset="0"/>
              </a:rPr>
              <a:t>Die meisten Anbieter behalten sich allerdings eine Rückfrage beim Hausarzt vor. </a:t>
            </a:r>
            <a:endParaRPr lang="de-DE" sz="2400" dirty="0">
              <a:effectLst/>
              <a:latin typeface="Calibri" panose="020F0502020204030204" pitchFamily="34" charset="0"/>
              <a:ea typeface="Calibri" panose="020F0502020204030204" pitchFamily="34" charset="0"/>
            </a:endParaRPr>
          </a:p>
          <a:p>
            <a:r>
              <a:rPr lang="de-DE" sz="1800" dirty="0">
                <a:solidFill>
                  <a:srgbClr val="000000"/>
                </a:solidFill>
                <a:effectLst/>
                <a:latin typeface="Arial" panose="020B0604020202020204" pitchFamily="34" charset="0"/>
                <a:ea typeface="Calibri" panose="020F0502020204030204" pitchFamily="34" charset="0"/>
              </a:rPr>
              <a:t> </a:t>
            </a:r>
            <a:endParaRPr lang="de-DE" sz="2400" dirty="0">
              <a:effectLst/>
              <a:latin typeface="Calibri" panose="020F0502020204030204" pitchFamily="34" charset="0"/>
              <a:ea typeface="Calibri" panose="020F0502020204030204" pitchFamily="34" charset="0"/>
            </a:endParaRPr>
          </a:p>
        </p:txBody>
      </p:sp>
      <p:pic>
        <p:nvPicPr>
          <p:cNvPr id="6" name="Grafik 5">
            <a:extLst>
              <a:ext uri="{FF2B5EF4-FFF2-40B4-BE49-F238E27FC236}">
                <a16:creationId xmlns:a16="http://schemas.microsoft.com/office/drawing/2014/main" id="{1CD1AC1D-FA73-47FF-9ED3-8DFA4B3E30D0}"/>
              </a:ext>
            </a:extLst>
          </p:cNvPr>
          <p:cNvPicPr>
            <a:picLocks noChangeAspect="1"/>
          </p:cNvPicPr>
          <p:nvPr/>
        </p:nvPicPr>
        <p:blipFill>
          <a:blip r:embed="rId2"/>
          <a:stretch>
            <a:fillRect/>
          </a:stretch>
        </p:blipFill>
        <p:spPr>
          <a:xfrm>
            <a:off x="571866" y="1614487"/>
            <a:ext cx="8808507" cy="1111128"/>
          </a:xfrm>
          <a:prstGeom prst="rect">
            <a:avLst/>
          </a:prstGeom>
        </p:spPr>
      </p:pic>
    </p:spTree>
    <p:extLst>
      <p:ext uri="{BB962C8B-B14F-4D97-AF65-F5344CB8AC3E}">
        <p14:creationId xmlns:p14="http://schemas.microsoft.com/office/powerpoint/2010/main" val="1723389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41CF438-6924-4D1F-A019-6389389970C5}"/>
              </a:ext>
            </a:extLst>
          </p:cNvPr>
          <p:cNvSpPr>
            <a:spLocks noGrp="1"/>
          </p:cNvSpPr>
          <p:nvPr>
            <p:ph type="sldNum" sz="quarter" idx="4"/>
          </p:nvPr>
        </p:nvSpPr>
        <p:spPr/>
        <p:txBody>
          <a:bodyPr/>
          <a:lstStyle/>
          <a:p>
            <a:fld id="{0DB11324-E0A8-4199-978D-02885A0D0942}" type="slidenum">
              <a:rPr lang="de-DE" smtClean="0"/>
              <a:t>9</a:t>
            </a:fld>
            <a:endParaRPr lang="de-DE"/>
          </a:p>
        </p:txBody>
      </p:sp>
      <p:sp>
        <p:nvSpPr>
          <p:cNvPr id="4" name="Titel 3">
            <a:extLst>
              <a:ext uri="{FF2B5EF4-FFF2-40B4-BE49-F238E27FC236}">
                <a16:creationId xmlns:a16="http://schemas.microsoft.com/office/drawing/2014/main" id="{8D7CBA11-7941-4D86-A7A2-0750ED6FEECE}"/>
              </a:ext>
            </a:extLst>
          </p:cNvPr>
          <p:cNvSpPr>
            <a:spLocks noGrp="1"/>
          </p:cNvSpPr>
          <p:nvPr>
            <p:ph type="title"/>
          </p:nvPr>
        </p:nvSpPr>
        <p:spPr/>
        <p:txBody>
          <a:bodyPr/>
          <a:lstStyle/>
          <a:p>
            <a:r>
              <a:rPr lang="de-DE" dirty="0" err="1"/>
              <a:t>Rentenbooster</a:t>
            </a:r>
            <a:r>
              <a:rPr lang="de-DE" dirty="0"/>
              <a:t> – die konzeptionelle Extra-Meile</a:t>
            </a:r>
          </a:p>
        </p:txBody>
      </p:sp>
      <p:sp>
        <p:nvSpPr>
          <p:cNvPr id="5" name="Textplatzhalter 2">
            <a:extLst>
              <a:ext uri="{FF2B5EF4-FFF2-40B4-BE49-F238E27FC236}">
                <a16:creationId xmlns:a16="http://schemas.microsoft.com/office/drawing/2014/main" id="{4CCD5C0F-EC9E-4823-A4F2-762C92094D53}"/>
              </a:ext>
            </a:extLst>
          </p:cNvPr>
          <p:cNvSpPr>
            <a:spLocks noGrp="1"/>
          </p:cNvSpPr>
          <p:nvPr>
            <p:ph type="body" sz="half" idx="2"/>
          </p:nvPr>
        </p:nvSpPr>
        <p:spPr>
          <a:xfrm>
            <a:off x="369888" y="1801813"/>
            <a:ext cx="11342687" cy="4795837"/>
          </a:xfrm>
        </p:spPr>
        <p:txBody>
          <a:bodyPr/>
          <a:lstStyle/>
          <a:p>
            <a:r>
              <a:rPr lang="de-DE" sz="2400" dirty="0"/>
              <a:t>»	</a:t>
            </a:r>
            <a:r>
              <a:rPr lang="de-DE" sz="2400" b="1" dirty="0">
                <a:solidFill>
                  <a:srgbClr val="002060"/>
                </a:solidFill>
              </a:rPr>
              <a:t>Renten-Booster</a:t>
            </a:r>
            <a:r>
              <a:rPr lang="de-DE" sz="2400" dirty="0">
                <a:solidFill>
                  <a:srgbClr val="002060"/>
                </a:solidFill>
              </a:rPr>
              <a:t> durch Reinvestition der Steuerersparnis in private   	Altersvorsorge</a:t>
            </a:r>
          </a:p>
          <a:p>
            <a:endParaRPr lang="de-DE" sz="2400" dirty="0">
              <a:solidFill>
                <a:srgbClr val="002060"/>
              </a:solidFill>
            </a:endParaRPr>
          </a:p>
          <a:p>
            <a:r>
              <a:rPr lang="de-DE" sz="2400" dirty="0">
                <a:solidFill>
                  <a:srgbClr val="002060"/>
                </a:solidFill>
              </a:rPr>
              <a:t>»	</a:t>
            </a:r>
            <a:r>
              <a:rPr lang="de-DE" sz="2400" b="1" dirty="0">
                <a:solidFill>
                  <a:srgbClr val="002060"/>
                </a:solidFill>
              </a:rPr>
              <a:t>Altersvorsorge</a:t>
            </a:r>
            <a:r>
              <a:rPr lang="de-DE" sz="2400" dirty="0">
                <a:solidFill>
                  <a:srgbClr val="002060"/>
                </a:solidFill>
              </a:rPr>
              <a:t> wird im BU-Leistungsfall </a:t>
            </a:r>
            <a:r>
              <a:rPr lang="de-DE" sz="2400" b="1" dirty="0">
                <a:solidFill>
                  <a:srgbClr val="002060"/>
                </a:solidFill>
              </a:rPr>
              <a:t>weiter bespart</a:t>
            </a:r>
          </a:p>
          <a:p>
            <a:endParaRPr lang="de-DE" sz="2400" dirty="0">
              <a:solidFill>
                <a:srgbClr val="002060"/>
              </a:solidFill>
            </a:endParaRPr>
          </a:p>
          <a:p>
            <a:r>
              <a:rPr lang="de-DE" sz="2400" dirty="0">
                <a:solidFill>
                  <a:srgbClr val="002060"/>
                </a:solidFill>
              </a:rPr>
              <a:t>»         Falls kein Leistungsfall eintritt ist, das </a:t>
            </a:r>
            <a:r>
              <a:rPr lang="de-DE" sz="2400" b="1" dirty="0">
                <a:solidFill>
                  <a:srgbClr val="002060"/>
                </a:solidFill>
              </a:rPr>
              <a:t>Geld nicht „verloren“</a:t>
            </a:r>
          </a:p>
        </p:txBody>
      </p:sp>
    </p:spTree>
    <p:extLst>
      <p:ext uri="{BB962C8B-B14F-4D97-AF65-F5344CB8AC3E}">
        <p14:creationId xmlns:p14="http://schemas.microsoft.com/office/powerpoint/2010/main" val="197593923"/>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2066</Words>
  <Application>Microsoft Office PowerPoint</Application>
  <PresentationFormat>Breitbild</PresentationFormat>
  <Paragraphs>360</Paragraphs>
  <Slides>49</Slides>
  <Notes>8</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49</vt:i4>
      </vt:variant>
    </vt:vector>
  </HeadingPairs>
  <TitlesOfParts>
    <vt:vector size="58" baseType="lpstr">
      <vt:lpstr>Arial</vt:lpstr>
      <vt:lpstr>Calibri</vt:lpstr>
      <vt:lpstr>Fira Sans</vt:lpstr>
      <vt:lpstr>SISansCn-SemiBold</vt:lpstr>
      <vt:lpstr>SISans-Light</vt:lpstr>
      <vt:lpstr>SISans-SemiBold</vt:lpstr>
      <vt:lpstr>Symbol</vt:lpstr>
      <vt:lpstr>Wingdings</vt:lpstr>
      <vt:lpstr>Design_afm</vt:lpstr>
      <vt:lpstr>Herzlich Willkommen!</vt:lpstr>
      <vt:lpstr>Agenda</vt:lpstr>
      <vt:lpstr>CONDOR BU: Jetzt bei R&amp;V</vt:lpstr>
      <vt:lpstr>CONDOR BU: Jetzt bei R&amp;V</vt:lpstr>
      <vt:lpstr>CONDOR BU: Jetzt bei R&amp;V</vt:lpstr>
      <vt:lpstr>CONDOR BU: Jetzt bei R&amp;V</vt:lpstr>
      <vt:lpstr>Baloise BU-update</vt:lpstr>
      <vt:lpstr>Cannabis-Konsum</vt:lpstr>
      <vt:lpstr>Rentenbooster – die konzeptionelle Extra-Meile</vt:lpstr>
      <vt:lpstr>Rentenbooster</vt:lpstr>
      <vt:lpstr>PowerPoint-Präsentation</vt:lpstr>
      <vt:lpstr>Rentenbooster – die konzeptionelle Extra-Meile</vt:lpstr>
      <vt:lpstr>PowerPoint-Präsentation</vt:lpstr>
      <vt:lpstr>ZWS III 2025</vt:lpstr>
      <vt:lpstr>ZWS III 2025</vt:lpstr>
      <vt:lpstr>ZWS III 2025</vt:lpstr>
      <vt:lpstr>ZWS III 2025</vt:lpstr>
      <vt:lpstr>ZWS III 2025</vt:lpstr>
      <vt:lpstr>ZWS III 2025</vt:lpstr>
      <vt:lpstr>ZWS III 2025</vt:lpstr>
      <vt:lpstr>ZWS III 2025</vt:lpstr>
      <vt:lpstr>ZWS III 2025</vt:lpstr>
      <vt:lpstr>ZWS III 2025</vt:lpstr>
      <vt:lpstr>ZWS III 2025</vt:lpstr>
      <vt:lpstr>ZWS III 2025</vt:lpstr>
      <vt:lpstr>ZWS III 2025</vt:lpstr>
      <vt:lpstr>ZWS III 2025</vt:lpstr>
      <vt:lpstr>ZWS III 2025</vt:lpstr>
      <vt:lpstr>ZWS III 2025</vt:lpstr>
      <vt:lpstr>ZWS III 2025</vt:lpstr>
      <vt:lpstr>Herzlich Willkommen!</vt:lpstr>
      <vt:lpstr>RLV</vt:lpstr>
      <vt:lpstr>RLV</vt:lpstr>
      <vt:lpstr>RLV</vt:lpstr>
      <vt:lpstr>RLV</vt:lpstr>
      <vt:lpstr>RLV</vt:lpstr>
      <vt:lpstr>RLV</vt:lpstr>
      <vt:lpstr>RLV</vt:lpstr>
      <vt:lpstr>RLV</vt:lpstr>
      <vt:lpstr>RLV</vt:lpstr>
      <vt:lpstr>RLV</vt:lpstr>
      <vt:lpstr>RLV</vt:lpstr>
      <vt:lpstr>PKV</vt:lpstr>
      <vt:lpstr>PKV</vt:lpstr>
      <vt:lpstr>PKV</vt:lpstr>
      <vt:lpstr>PKV</vt:lpstr>
      <vt:lpstr>PKV</vt:lpstr>
      <vt:lpstr>PKV</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Beispiel aus unserer leistungsfall-begleitung | brustkrebs kfm. Angestellte | mit 46 erkrankt</dc:title>
  <dc:creator>Jan-Luca Kriebel</dc:creator>
  <cp:lastModifiedBy>Grönsund, Tamara</cp:lastModifiedBy>
  <cp:revision>387</cp:revision>
  <cp:lastPrinted>2020-02-18T10:04:02Z</cp:lastPrinted>
  <dcterms:created xsi:type="dcterms:W3CDTF">2020-01-30T08:12:46Z</dcterms:created>
  <dcterms:modified xsi:type="dcterms:W3CDTF">2025-10-08T12:35:29Z</dcterms:modified>
</cp:coreProperties>
</file>