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19"/>
  </p:notesMasterIdLst>
  <p:handoutMasterIdLst>
    <p:handoutMasterId r:id="rId20"/>
  </p:handoutMasterIdLst>
  <p:sldIdLst>
    <p:sldId id="300" r:id="rId2"/>
    <p:sldId id="382" r:id="rId3"/>
    <p:sldId id="395" r:id="rId4"/>
    <p:sldId id="257" r:id="rId5"/>
    <p:sldId id="401" r:id="rId6"/>
    <p:sldId id="399" r:id="rId7"/>
    <p:sldId id="400" r:id="rId8"/>
    <p:sldId id="402" r:id="rId9"/>
    <p:sldId id="345" r:id="rId10"/>
    <p:sldId id="391" r:id="rId11"/>
    <p:sldId id="393" r:id="rId12"/>
    <p:sldId id="394" r:id="rId13"/>
    <p:sldId id="396" r:id="rId14"/>
    <p:sldId id="397" r:id="rId15"/>
    <p:sldId id="398" r:id="rId16"/>
    <p:sldId id="347" r:id="rId17"/>
    <p:sldId id="403" r:id="rId18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2D4B"/>
    <a:srgbClr val="EDEDED"/>
    <a:srgbClr val="D0CECE"/>
    <a:srgbClr val="FFFF66"/>
    <a:srgbClr val="137C9B"/>
    <a:srgbClr val="D6D6D6"/>
    <a:srgbClr val="C60000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984" autoAdjust="0"/>
  </p:normalViewPr>
  <p:slideViewPr>
    <p:cSldViewPr snapToGrid="0" showGuides="1">
      <p:cViewPr varScale="1">
        <p:scale>
          <a:sx n="112" d="100"/>
          <a:sy n="112" d="100"/>
        </p:scale>
        <p:origin x="126" y="120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24.09.2025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24.09.2025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3749" userDrawn="1">
          <p15:clr>
            <a:srgbClr val="FBAE40"/>
          </p15:clr>
        </p15:guide>
        <p15:guide id="1" orient="horz" pos="709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Am Musterplatz 123 | 54321 Musterstadt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mustermann@afm-gruppe.de | www.afm-gruppe.de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Geschäftsstelle Musterstadt | Manfred Mustermann</a:t>
            </a:r>
          </a:p>
          <a:p>
            <a:pPr algn="ctr"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680" y="145120"/>
            <a:ext cx="9012862" cy="1325563"/>
          </a:xfrm>
        </p:spPr>
        <p:txBody>
          <a:bodyPr/>
          <a:lstStyle/>
          <a:p>
            <a:r>
              <a:rPr lang="de-DE" dirty="0"/>
              <a:t>Herzlich Willkommen!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1680" y="3084156"/>
            <a:ext cx="112822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rgbClr val="1D2D4B"/>
                </a:solidFill>
              </a:rPr>
              <a:t>Vorsorge-Workshop-09-2025</a:t>
            </a:r>
          </a:p>
          <a:p>
            <a:r>
              <a:rPr lang="de-DE" sz="4000" dirty="0">
                <a:solidFill>
                  <a:srgbClr val="1D2D4B"/>
                </a:solidFill>
              </a:rPr>
              <a:t>Beitragsanpassungen-KV</a:t>
            </a:r>
          </a:p>
        </p:txBody>
      </p:sp>
    </p:spTree>
    <p:extLst>
      <p:ext uri="{BB962C8B-B14F-4D97-AF65-F5344CB8AC3E}">
        <p14:creationId xmlns:p14="http://schemas.microsoft.com/office/powerpoint/2010/main" val="344856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10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GKV-Höchstbeitrag</a:t>
            </a:r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488830" y="1508369"/>
            <a:ext cx="9939026" cy="502529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u="sng" dirty="0">
                <a:solidFill>
                  <a:srgbClr val="1D2D4B"/>
                </a:solidFill>
              </a:rPr>
              <a:t>GKV-Höchstbeitrag ab 1.1.2026 (vorläufige Werte):</a:t>
            </a:r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r>
              <a:rPr lang="de-DE" sz="1800" dirty="0">
                <a:solidFill>
                  <a:srgbClr val="1D2D4B"/>
                </a:solidFill>
              </a:rPr>
              <a:t>GKV-Höchstbeitrag (Zusatzbeitrag von 2,5% auf 3,0%): 17,6%* von 5.812,50 € = 1023,00 € </a:t>
            </a:r>
          </a:p>
          <a:p>
            <a:pPr marL="0" indent="0">
              <a:buNone/>
            </a:pPr>
            <a:r>
              <a:rPr lang="de-DE" sz="1800" dirty="0">
                <a:solidFill>
                  <a:srgbClr val="1D2D4B"/>
                </a:solidFill>
              </a:rPr>
              <a:t>Der Pflege-Beitragssatz beträgt unverändert 3,6%* (max. 209,25 €) (mit einem Kind)</a:t>
            </a:r>
          </a:p>
          <a:p>
            <a:pPr marL="0" indent="0">
              <a:buNone/>
            </a:pPr>
            <a:r>
              <a:rPr lang="de-DE" sz="1800" dirty="0">
                <a:solidFill>
                  <a:srgbClr val="1D2D4B"/>
                </a:solidFill>
              </a:rPr>
              <a:t>	      	und für kinderlose 4,2% (max. 244,13 €).</a:t>
            </a:r>
          </a:p>
          <a:p>
            <a:pPr marL="0" indent="0">
              <a:buNone/>
            </a:pPr>
            <a:r>
              <a:rPr lang="de-DE" sz="1800" dirty="0">
                <a:solidFill>
                  <a:srgbClr val="1D2D4B"/>
                </a:solidFill>
              </a:rPr>
              <a:t>Der daraus resultierende </a:t>
            </a:r>
            <a:r>
              <a:rPr lang="de-DE" sz="1800" b="1" dirty="0">
                <a:solidFill>
                  <a:srgbClr val="1D2D4B"/>
                </a:solidFill>
              </a:rPr>
              <a:t>Höchstbeitrag inklusive Pflege beträgt dann 1.232,25 € bzw. 1.267,13 €.</a:t>
            </a:r>
          </a:p>
          <a:p>
            <a:pPr marL="0" indent="0">
              <a:buNone/>
            </a:pPr>
            <a:r>
              <a:rPr lang="de-DE" sz="1800" b="1" dirty="0">
                <a:solidFill>
                  <a:srgbClr val="1D2D4B"/>
                </a:solidFill>
              </a:rPr>
              <a:t>*</a:t>
            </a:r>
            <a:r>
              <a:rPr lang="de-DE" sz="1400" dirty="0">
                <a:solidFill>
                  <a:srgbClr val="1D2D4B"/>
                </a:solidFill>
              </a:rPr>
              <a:t>Der Zusatzbeitrag steigt um 0,5% </a:t>
            </a:r>
            <a:r>
              <a:rPr lang="de-DE" sz="1400">
                <a:solidFill>
                  <a:srgbClr val="1D2D4B"/>
                </a:solidFill>
              </a:rPr>
              <a:t>(geschätzt)</a:t>
            </a:r>
            <a:endParaRPr lang="de-DE" sz="1400" dirty="0">
              <a:solidFill>
                <a:srgbClr val="1D2D4B"/>
              </a:solidFill>
            </a:endParaRP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3087297"/>
              </p:ext>
            </p:extLst>
          </p:nvPr>
        </p:nvGraphicFramePr>
        <p:xfrm>
          <a:off x="488830" y="1984729"/>
          <a:ext cx="9367272" cy="2199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27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81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63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Monat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Jahr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Versicherungspflichtgrenze in der Kranken- und Pflegeversicherung</a:t>
                      </a:r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6.450,00 € (6.150 €)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77.400 € (73.800 €)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Beitragsbemessungsgrenze in der Kranken- und Pflegeversicherung</a:t>
                      </a:r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5.812,50 € (5.512 €)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69.750 € (66.150 €)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080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11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Beitragsanpassungen</a:t>
            </a:r>
            <a:endParaRPr lang="de-DE" sz="24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E37EF5A-A4A2-4858-8A69-51627AE398B6}"/>
              </a:ext>
            </a:extLst>
          </p:cNvPr>
          <p:cNvGrpSpPr/>
          <p:nvPr/>
        </p:nvGrpSpPr>
        <p:grpSpPr>
          <a:xfrm>
            <a:off x="1340254" y="2508870"/>
            <a:ext cx="7004292" cy="2765730"/>
            <a:chOff x="3411296" y="2426687"/>
            <a:chExt cx="7004292" cy="2765730"/>
          </a:xfrm>
        </p:grpSpPr>
        <p:cxnSp>
          <p:nvCxnSpPr>
            <p:cNvPr id="8" name="Gewinkelte Verbindung 46">
              <a:extLst>
                <a:ext uri="{FF2B5EF4-FFF2-40B4-BE49-F238E27FC236}">
                  <a16:creationId xmlns:a16="http://schemas.microsoft.com/office/drawing/2014/main" id="{98F1C920-D971-494E-BBE5-DC45F77B10F6}"/>
                </a:ext>
              </a:extLst>
            </p:cNvPr>
            <p:cNvCxnSpPr>
              <a:cxnSpLocks/>
              <a:endCxn id="9" idx="0"/>
            </p:cNvCxnSpPr>
            <p:nvPr/>
          </p:nvCxnSpPr>
          <p:spPr>
            <a:xfrm>
              <a:off x="7995365" y="2426687"/>
              <a:ext cx="1734982" cy="1065909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43AC6DDF-F5CE-483E-ACE6-CF1CFE8252AF}"/>
                </a:ext>
              </a:extLst>
            </p:cNvPr>
            <p:cNvSpPr txBox="1"/>
            <p:nvPr/>
          </p:nvSpPr>
          <p:spPr>
            <a:xfrm>
              <a:off x="9045105" y="3492596"/>
              <a:ext cx="1370483" cy="76944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b="1" dirty="0">
                  <a:solidFill>
                    <a:srgbClr val="27355B"/>
                  </a:solidFill>
                  <a:latin typeface="Montserrat SemiBold" pitchFamily="2" charset="77"/>
                </a:rPr>
                <a:t>9 €</a:t>
              </a:r>
            </a:p>
            <a:p>
              <a:pPr algn="ctr"/>
              <a:r>
                <a:rPr lang="de-DE" sz="1400" dirty="0">
                  <a:solidFill>
                    <a:srgbClr val="27355B"/>
                  </a:solidFill>
                  <a:latin typeface="Montserrat Light" pitchFamily="2" charset="77"/>
                </a:rPr>
                <a:t>(nicht abzugsfähig)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E007490E-3677-4593-9155-8B1C7C925C31}"/>
                </a:ext>
              </a:extLst>
            </p:cNvPr>
            <p:cNvSpPr txBox="1"/>
            <p:nvPr/>
          </p:nvSpPr>
          <p:spPr>
            <a:xfrm>
              <a:off x="3411296" y="4853863"/>
              <a:ext cx="1409700" cy="3385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b="1" dirty="0">
                  <a:solidFill>
                    <a:srgbClr val="27355B"/>
                  </a:solidFill>
                  <a:latin typeface="Montserrat SemiBold" pitchFamily="2" charset="77"/>
                </a:rPr>
                <a:t>+ 9,00 €</a:t>
              </a:r>
            </a:p>
          </p:txBody>
        </p:sp>
        <p:cxnSp>
          <p:nvCxnSpPr>
            <p:cNvPr id="11" name="Gewinkelte Verbindung 60">
              <a:extLst>
                <a:ext uri="{FF2B5EF4-FFF2-40B4-BE49-F238E27FC236}">
                  <a16:creationId xmlns:a16="http://schemas.microsoft.com/office/drawing/2014/main" id="{9992C165-7D1A-4BF3-91AD-6DF908597AAB}"/>
                </a:ext>
              </a:extLst>
            </p:cNvPr>
            <p:cNvCxnSpPr>
              <a:cxnSpLocks/>
              <a:stCxn id="9" idx="2"/>
              <a:endCxn id="10" idx="3"/>
            </p:cNvCxnSpPr>
            <p:nvPr/>
          </p:nvCxnSpPr>
          <p:spPr>
            <a:xfrm rot="5400000">
              <a:off x="6895121" y="2187913"/>
              <a:ext cx="761103" cy="49093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r Verbinder 11">
              <a:extLst>
                <a:ext uri="{FF2B5EF4-FFF2-40B4-BE49-F238E27FC236}">
                  <a16:creationId xmlns:a16="http://schemas.microsoft.com/office/drawing/2014/main" id="{C1315096-0B5F-49B9-B151-A0C63B6C89D6}"/>
                </a:ext>
              </a:extLst>
            </p:cNvPr>
            <p:cNvCxnSpPr/>
            <p:nvPr/>
          </p:nvCxnSpPr>
          <p:spPr>
            <a:xfrm>
              <a:off x="3429269" y="4842547"/>
              <a:ext cx="140414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feld 12">
            <a:extLst>
              <a:ext uri="{FF2B5EF4-FFF2-40B4-BE49-F238E27FC236}">
                <a16:creationId xmlns:a16="http://schemas.microsoft.com/office/drawing/2014/main" id="{5E817181-3EFF-4D38-9F7D-1C4472244804}"/>
              </a:ext>
            </a:extLst>
          </p:cNvPr>
          <p:cNvSpPr txBox="1"/>
          <p:nvPr/>
        </p:nvSpPr>
        <p:spPr>
          <a:xfrm>
            <a:off x="1319115" y="1918856"/>
            <a:ext cx="1409700" cy="338554"/>
          </a:xfrm>
          <a:prstGeom prst="rect">
            <a:avLst/>
          </a:prstGeom>
          <a:solidFill>
            <a:srgbClr val="484F8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Montserrat SemiBold" pitchFamily="2" charset="77"/>
              </a:rPr>
              <a:t>100 €</a:t>
            </a:r>
          </a:p>
        </p:txBody>
      </p:sp>
      <p:grpSp>
        <p:nvGrpSpPr>
          <p:cNvPr id="14" name="Group 2">
            <a:extLst>
              <a:ext uri="{FF2B5EF4-FFF2-40B4-BE49-F238E27FC236}">
                <a16:creationId xmlns:a16="http://schemas.microsoft.com/office/drawing/2014/main" id="{520D3980-53E1-4F5C-872B-335524D19528}"/>
              </a:ext>
            </a:extLst>
          </p:cNvPr>
          <p:cNvGrpSpPr/>
          <p:nvPr/>
        </p:nvGrpSpPr>
        <p:grpSpPr>
          <a:xfrm>
            <a:off x="1340254" y="2359571"/>
            <a:ext cx="4550512" cy="905473"/>
            <a:chOff x="3444853" y="2257410"/>
            <a:chExt cx="4550512" cy="905473"/>
          </a:xfrm>
        </p:grpSpPr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DBAC8A3A-7EF2-49E0-8860-9800A12FE3B7}"/>
                </a:ext>
              </a:extLst>
            </p:cNvPr>
            <p:cNvSpPr txBox="1"/>
            <p:nvPr/>
          </p:nvSpPr>
          <p:spPr>
            <a:xfrm>
              <a:off x="3444853" y="2824329"/>
              <a:ext cx="1409700" cy="338554"/>
            </a:xfrm>
            <a:prstGeom prst="rect">
              <a:avLst/>
            </a:prstGeom>
            <a:solidFill>
              <a:srgbClr val="484F81"/>
            </a:solidFill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b="1" dirty="0">
                  <a:solidFill>
                    <a:schemeClr val="bg1"/>
                  </a:solidFill>
                  <a:latin typeface="Montserrat SemiBold" pitchFamily="2" charset="77"/>
                </a:rPr>
                <a:t>91 €</a:t>
              </a:r>
            </a:p>
          </p:txBody>
        </p:sp>
        <p:cxnSp>
          <p:nvCxnSpPr>
            <p:cNvPr id="16" name="Gerade Verbindung mit Pfeil 15">
              <a:extLst>
                <a:ext uri="{FF2B5EF4-FFF2-40B4-BE49-F238E27FC236}">
                  <a16:creationId xmlns:a16="http://schemas.microsoft.com/office/drawing/2014/main" id="{42ED4650-CB87-46FE-9AC7-3F0FA9E877D1}"/>
                </a:ext>
              </a:extLst>
            </p:cNvPr>
            <p:cNvCxnSpPr>
              <a:endCxn id="15" idx="0"/>
            </p:cNvCxnSpPr>
            <p:nvPr/>
          </p:nvCxnSpPr>
          <p:spPr>
            <a:xfrm flipH="1">
              <a:off x="4149703" y="2331365"/>
              <a:ext cx="5555" cy="49296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3663C28E-C53E-4A04-BDAF-A5EDF44490FF}"/>
                </a:ext>
              </a:extLst>
            </p:cNvPr>
            <p:cNvSpPr txBox="1"/>
            <p:nvPr/>
          </p:nvSpPr>
          <p:spPr>
            <a:xfrm>
              <a:off x="4912470" y="2257410"/>
              <a:ext cx="308289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600" dirty="0">
                  <a:latin typeface="Montserrat" pitchFamily="2" charset="77"/>
                </a:rPr>
                <a:t>Steuerlich abzugsfähig 91 % </a:t>
              </a:r>
            </a:p>
          </p:txBody>
        </p:sp>
      </p:grpSp>
      <p:grpSp>
        <p:nvGrpSpPr>
          <p:cNvPr id="18" name="Group 3">
            <a:extLst>
              <a:ext uri="{FF2B5EF4-FFF2-40B4-BE49-F238E27FC236}">
                <a16:creationId xmlns:a16="http://schemas.microsoft.com/office/drawing/2014/main" id="{DE22E6C5-BC21-4277-B0FC-77970467E4DA}"/>
              </a:ext>
            </a:extLst>
          </p:cNvPr>
          <p:cNvGrpSpPr/>
          <p:nvPr/>
        </p:nvGrpSpPr>
        <p:grpSpPr>
          <a:xfrm>
            <a:off x="1319115" y="3468460"/>
            <a:ext cx="4127906" cy="1373899"/>
            <a:chOff x="3418159" y="3366299"/>
            <a:chExt cx="4127906" cy="1373899"/>
          </a:xfrm>
        </p:grpSpPr>
        <p:cxnSp>
          <p:nvCxnSpPr>
            <p:cNvPr id="19" name="Gerade Verbindung mit Pfeil 18">
              <a:extLst>
                <a:ext uri="{FF2B5EF4-FFF2-40B4-BE49-F238E27FC236}">
                  <a16:creationId xmlns:a16="http://schemas.microsoft.com/office/drawing/2014/main" id="{3D5CC2D0-E05E-496B-85E5-96FCAE038840}"/>
                </a:ext>
              </a:extLst>
            </p:cNvPr>
            <p:cNvCxnSpPr>
              <a:cxnSpLocks/>
              <a:endCxn id="20" idx="0"/>
            </p:cNvCxnSpPr>
            <p:nvPr/>
          </p:nvCxnSpPr>
          <p:spPr>
            <a:xfrm flipH="1">
              <a:off x="4123009" y="3366299"/>
              <a:ext cx="5555" cy="103534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C1A5518A-7711-42FE-92E5-1DE0A595A349}"/>
                </a:ext>
              </a:extLst>
            </p:cNvPr>
            <p:cNvSpPr txBox="1"/>
            <p:nvPr/>
          </p:nvSpPr>
          <p:spPr>
            <a:xfrm>
              <a:off x="3418159" y="4401644"/>
              <a:ext cx="1409700" cy="338554"/>
            </a:xfrm>
            <a:prstGeom prst="rect">
              <a:avLst/>
            </a:prstGeom>
            <a:solidFill>
              <a:srgbClr val="484F81"/>
            </a:solidFill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b="1" dirty="0">
                  <a:solidFill>
                    <a:schemeClr val="bg1"/>
                  </a:solidFill>
                  <a:latin typeface="Montserrat SemiBold" pitchFamily="2" charset="77"/>
                </a:rPr>
                <a:t>52,78 €</a:t>
              </a:r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8800CF14-129F-43D0-847D-B13BAD00D4A8}"/>
                </a:ext>
              </a:extLst>
            </p:cNvPr>
            <p:cNvSpPr txBox="1"/>
            <p:nvPr/>
          </p:nvSpPr>
          <p:spPr>
            <a:xfrm>
              <a:off x="5194139" y="3532692"/>
              <a:ext cx="235192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600" dirty="0">
                  <a:latin typeface="Montserrat" pitchFamily="2" charset="77"/>
                </a:rPr>
                <a:t>- Steuervorteil (42 % )</a:t>
              </a:r>
            </a:p>
          </p:txBody>
        </p:sp>
      </p:grpSp>
      <p:grpSp>
        <p:nvGrpSpPr>
          <p:cNvPr id="23" name="Group 5">
            <a:extLst>
              <a:ext uri="{FF2B5EF4-FFF2-40B4-BE49-F238E27FC236}">
                <a16:creationId xmlns:a16="http://schemas.microsoft.com/office/drawing/2014/main" id="{A169BC71-3DCE-4A51-AFA5-6BA6FF7454FA}"/>
              </a:ext>
            </a:extLst>
          </p:cNvPr>
          <p:cNvGrpSpPr/>
          <p:nvPr/>
        </p:nvGrpSpPr>
        <p:grpSpPr>
          <a:xfrm>
            <a:off x="1310393" y="5331579"/>
            <a:ext cx="1427143" cy="387071"/>
            <a:chOff x="3406271" y="4971276"/>
            <a:chExt cx="1427143" cy="387071"/>
          </a:xfrm>
        </p:grpSpPr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2C59FF9A-F58A-4F09-90C6-BF739A77240E}"/>
                </a:ext>
              </a:extLst>
            </p:cNvPr>
            <p:cNvSpPr txBox="1"/>
            <p:nvPr/>
          </p:nvSpPr>
          <p:spPr>
            <a:xfrm>
              <a:off x="3423714" y="4992082"/>
              <a:ext cx="1409700" cy="338554"/>
            </a:xfrm>
            <a:prstGeom prst="rect">
              <a:avLst/>
            </a:prstGeom>
            <a:solidFill>
              <a:srgbClr val="484F81"/>
            </a:solidFill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b="1" dirty="0">
                  <a:solidFill>
                    <a:schemeClr val="bg1"/>
                  </a:solidFill>
                  <a:latin typeface="Montserrat SemiBold" pitchFamily="2" charset="77"/>
                </a:rPr>
                <a:t>= 61,78 €</a:t>
              </a:r>
            </a:p>
          </p:txBody>
        </p: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6D376B81-B67C-4CD7-B336-B3D7339D171C}"/>
                </a:ext>
              </a:extLst>
            </p:cNvPr>
            <p:cNvSpPr/>
            <p:nvPr/>
          </p:nvSpPr>
          <p:spPr>
            <a:xfrm>
              <a:off x="3406271" y="4971276"/>
              <a:ext cx="1376999" cy="387071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600" dirty="0">
                <a:latin typeface="Montserrat" pitchFamily="2" charset="77"/>
              </a:endParaRPr>
            </a:p>
          </p:txBody>
        </p:sp>
      </p:grpSp>
      <p:sp>
        <p:nvSpPr>
          <p:cNvPr id="26" name="Textfeld 25">
            <a:extLst>
              <a:ext uri="{FF2B5EF4-FFF2-40B4-BE49-F238E27FC236}">
                <a16:creationId xmlns:a16="http://schemas.microsoft.com/office/drawing/2014/main" id="{E021333C-4E97-493C-A948-AD2F7C694D6A}"/>
              </a:ext>
            </a:extLst>
          </p:cNvPr>
          <p:cNvSpPr txBox="1"/>
          <p:nvPr/>
        </p:nvSpPr>
        <p:spPr>
          <a:xfrm>
            <a:off x="8783117" y="4489770"/>
            <a:ext cx="2439776" cy="1569660"/>
          </a:xfrm>
          <a:prstGeom prst="rect">
            <a:avLst/>
          </a:prstGeom>
          <a:solidFill>
            <a:srgbClr val="D0CECE"/>
          </a:solidFill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1D2D4B"/>
                </a:solidFill>
              </a:rPr>
              <a:t>-&gt; 100 € Beitragsanpassung kosten nach steuerlicher Abzugsfähigkeit für einen Selbständigen Netto 61,78 €.</a:t>
            </a:r>
          </a:p>
        </p:txBody>
      </p:sp>
      <p:sp>
        <p:nvSpPr>
          <p:cNvPr id="27" name="Inhaltsplatzhalter 2">
            <a:extLst>
              <a:ext uri="{FF2B5EF4-FFF2-40B4-BE49-F238E27FC236}">
                <a16:creationId xmlns:a16="http://schemas.microsoft.com/office/drawing/2014/main" id="{89CC1194-C6EA-48CB-9C7B-7109BCACD581}"/>
              </a:ext>
            </a:extLst>
          </p:cNvPr>
          <p:cNvSpPr txBox="1">
            <a:spLocks/>
          </p:cNvSpPr>
          <p:nvPr/>
        </p:nvSpPr>
        <p:spPr>
          <a:xfrm>
            <a:off x="737937" y="1503260"/>
            <a:ext cx="10716126" cy="3651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b="1" dirty="0">
                <a:solidFill>
                  <a:srgbClr val="1D2D4B"/>
                </a:solidFill>
              </a:rPr>
              <a:t>Nettobetrachtung Beitragsanpassung (Selbständiger):</a:t>
            </a:r>
          </a:p>
          <a:p>
            <a:pPr marL="0" indent="0">
              <a:buNone/>
            </a:pPr>
            <a:endParaRPr lang="de-DE" sz="2000" b="1" dirty="0">
              <a:solidFill>
                <a:srgbClr val="1D2D4B"/>
              </a:solidFill>
            </a:endParaRPr>
          </a:p>
          <a:p>
            <a:pPr marL="0" indent="0">
              <a:buNone/>
            </a:pPr>
            <a:endParaRPr lang="de-DE" sz="1800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25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12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Beitragsanpassungen</a:t>
            </a:r>
            <a:endParaRPr lang="de-DE" sz="2400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D91409E1-54C3-4D8F-96BB-D11E4CA65A27}"/>
              </a:ext>
            </a:extLst>
          </p:cNvPr>
          <p:cNvSpPr txBox="1">
            <a:spLocks/>
          </p:cNvSpPr>
          <p:nvPr/>
        </p:nvSpPr>
        <p:spPr>
          <a:xfrm>
            <a:off x="737937" y="1578438"/>
            <a:ext cx="10716126" cy="3651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b="1" dirty="0">
                <a:solidFill>
                  <a:srgbClr val="1D2D4B"/>
                </a:solidFill>
              </a:rPr>
              <a:t>Nettobetrachtung Beitragsanpassung (AN mit vollem AG-Zuschuss):</a:t>
            </a:r>
          </a:p>
          <a:p>
            <a:pPr marL="0" indent="0">
              <a:buNone/>
            </a:pPr>
            <a:endParaRPr lang="de-DE" sz="2000" b="1" dirty="0">
              <a:solidFill>
                <a:srgbClr val="1D2D4B"/>
              </a:solidFill>
            </a:endParaRPr>
          </a:p>
          <a:p>
            <a:pPr marL="0" indent="0">
              <a:buNone/>
            </a:pPr>
            <a:endParaRPr lang="de-DE" sz="1800" dirty="0">
              <a:solidFill>
                <a:srgbClr val="1D2D4B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646C0DF-26A7-46C2-80FC-4E8250856C00}"/>
              </a:ext>
            </a:extLst>
          </p:cNvPr>
          <p:cNvSpPr txBox="1"/>
          <p:nvPr/>
        </p:nvSpPr>
        <p:spPr>
          <a:xfrm>
            <a:off x="2150831" y="1943563"/>
            <a:ext cx="1409700" cy="338554"/>
          </a:xfrm>
          <a:prstGeom prst="rect">
            <a:avLst/>
          </a:prstGeom>
          <a:solidFill>
            <a:srgbClr val="484F8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Montserrat" panose="020B0604020202020204" charset="0"/>
              </a:rPr>
              <a:t>100 €</a:t>
            </a:r>
          </a:p>
        </p:txBody>
      </p:sp>
      <p:grpSp>
        <p:nvGrpSpPr>
          <p:cNvPr id="9" name="Group 2">
            <a:extLst>
              <a:ext uri="{FF2B5EF4-FFF2-40B4-BE49-F238E27FC236}">
                <a16:creationId xmlns:a16="http://schemas.microsoft.com/office/drawing/2014/main" id="{305C0DF6-0ECC-4D6F-A920-1DE5E2DF7276}"/>
              </a:ext>
            </a:extLst>
          </p:cNvPr>
          <p:cNvGrpSpPr/>
          <p:nvPr/>
        </p:nvGrpSpPr>
        <p:grpSpPr>
          <a:xfrm>
            <a:off x="657888" y="2328890"/>
            <a:ext cx="2197793" cy="831518"/>
            <a:chOff x="1736412" y="2182192"/>
            <a:chExt cx="2197793" cy="831518"/>
          </a:xfrm>
        </p:grpSpPr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1DD82683-F14D-4131-94B0-1F88C3BFC158}"/>
                </a:ext>
              </a:extLst>
            </p:cNvPr>
            <p:cNvSpPr txBox="1"/>
            <p:nvPr/>
          </p:nvSpPr>
          <p:spPr>
            <a:xfrm>
              <a:off x="1819655" y="2675156"/>
              <a:ext cx="1409700" cy="338554"/>
            </a:xfrm>
            <a:prstGeom prst="rect">
              <a:avLst/>
            </a:prstGeom>
            <a:solidFill>
              <a:srgbClr val="484F81"/>
            </a:solidFill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b="1" dirty="0">
                  <a:solidFill>
                    <a:schemeClr val="bg1"/>
                  </a:solidFill>
                  <a:latin typeface="Montserrat" panose="020B0604020202020204" charset="0"/>
                </a:rPr>
                <a:t>50 €</a:t>
              </a:r>
            </a:p>
          </p:txBody>
        </p:sp>
        <p:cxnSp>
          <p:nvCxnSpPr>
            <p:cNvPr id="11" name="Gerade Verbindung mit Pfeil 10">
              <a:extLst>
                <a:ext uri="{FF2B5EF4-FFF2-40B4-BE49-F238E27FC236}">
                  <a16:creationId xmlns:a16="http://schemas.microsoft.com/office/drawing/2014/main" id="{DBB16F18-BA1E-465C-8FFE-8B47E5314E0F}"/>
                </a:ext>
              </a:extLst>
            </p:cNvPr>
            <p:cNvCxnSpPr>
              <a:endCxn id="10" idx="0"/>
            </p:cNvCxnSpPr>
            <p:nvPr/>
          </p:nvCxnSpPr>
          <p:spPr>
            <a:xfrm flipH="1">
              <a:off x="2524505" y="2182192"/>
              <a:ext cx="1409700" cy="49296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67867EE4-8D4C-443C-83C9-EE21CF3964BD}"/>
                </a:ext>
              </a:extLst>
            </p:cNvPr>
            <p:cNvSpPr txBox="1"/>
            <p:nvPr/>
          </p:nvSpPr>
          <p:spPr>
            <a:xfrm>
              <a:off x="1736412" y="2212970"/>
              <a:ext cx="14237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latin typeface="Montserrat" panose="020B0604020202020204" charset="0"/>
                </a:rPr>
                <a:t>Arbeitgeber</a:t>
              </a:r>
            </a:p>
          </p:txBody>
        </p:sp>
      </p:grpSp>
      <p:grpSp>
        <p:nvGrpSpPr>
          <p:cNvPr id="13" name="Group 3">
            <a:extLst>
              <a:ext uri="{FF2B5EF4-FFF2-40B4-BE49-F238E27FC236}">
                <a16:creationId xmlns:a16="http://schemas.microsoft.com/office/drawing/2014/main" id="{D7CAD7F3-3404-481A-8DCC-C6A4DE234B3F}"/>
              </a:ext>
            </a:extLst>
          </p:cNvPr>
          <p:cNvGrpSpPr/>
          <p:nvPr/>
        </p:nvGrpSpPr>
        <p:grpSpPr>
          <a:xfrm>
            <a:off x="2938924" y="2328890"/>
            <a:ext cx="2308774" cy="831518"/>
            <a:chOff x="3934205" y="2182192"/>
            <a:chExt cx="2308774" cy="831518"/>
          </a:xfrm>
        </p:grpSpPr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B5E33A4B-D980-41D0-9687-8834159E3EB7}"/>
                </a:ext>
              </a:extLst>
            </p:cNvPr>
            <p:cNvSpPr txBox="1"/>
            <p:nvPr/>
          </p:nvSpPr>
          <p:spPr>
            <a:xfrm>
              <a:off x="4639055" y="2675156"/>
              <a:ext cx="1409700" cy="338554"/>
            </a:xfrm>
            <a:prstGeom prst="rect">
              <a:avLst/>
            </a:prstGeom>
            <a:solidFill>
              <a:srgbClr val="484F81"/>
            </a:solidFill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b="1" dirty="0">
                  <a:solidFill>
                    <a:schemeClr val="bg1"/>
                  </a:solidFill>
                  <a:latin typeface="Montserrat" panose="020B0604020202020204" charset="0"/>
                </a:rPr>
                <a:t>50 €</a:t>
              </a:r>
            </a:p>
          </p:txBody>
        </p:sp>
        <p:cxnSp>
          <p:nvCxnSpPr>
            <p:cNvPr id="15" name="Gerade Verbindung mit Pfeil 14">
              <a:extLst>
                <a:ext uri="{FF2B5EF4-FFF2-40B4-BE49-F238E27FC236}">
                  <a16:creationId xmlns:a16="http://schemas.microsoft.com/office/drawing/2014/main" id="{F8648D11-E6D3-4483-AE24-58BE8525C5E8}"/>
                </a:ext>
              </a:extLst>
            </p:cNvPr>
            <p:cNvCxnSpPr>
              <a:endCxn id="14" idx="0"/>
            </p:cNvCxnSpPr>
            <p:nvPr/>
          </p:nvCxnSpPr>
          <p:spPr>
            <a:xfrm>
              <a:off x="3934205" y="2182192"/>
              <a:ext cx="1409700" cy="49296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5C6CEF7D-994D-43F8-A62E-4ECB09337636}"/>
                </a:ext>
              </a:extLst>
            </p:cNvPr>
            <p:cNvSpPr txBox="1"/>
            <p:nvPr/>
          </p:nvSpPr>
          <p:spPr>
            <a:xfrm>
              <a:off x="4602786" y="2204341"/>
              <a:ext cx="164019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latin typeface="Montserrat" panose="020B0604020202020204" charset="0"/>
                </a:rPr>
                <a:t>Arbeitnehmer</a:t>
              </a:r>
            </a:p>
          </p:txBody>
        </p:sp>
      </p:grpSp>
      <p:grpSp>
        <p:nvGrpSpPr>
          <p:cNvPr id="17" name="Group 5">
            <a:extLst>
              <a:ext uri="{FF2B5EF4-FFF2-40B4-BE49-F238E27FC236}">
                <a16:creationId xmlns:a16="http://schemas.microsoft.com/office/drawing/2014/main" id="{196F3DB6-EACE-44F9-9D41-FB7C221EC8E1}"/>
              </a:ext>
            </a:extLst>
          </p:cNvPr>
          <p:cNvGrpSpPr/>
          <p:nvPr/>
        </p:nvGrpSpPr>
        <p:grpSpPr>
          <a:xfrm>
            <a:off x="3643774" y="3160408"/>
            <a:ext cx="4331619" cy="688259"/>
            <a:chOff x="4639055" y="3013710"/>
            <a:chExt cx="4331619" cy="688259"/>
          </a:xfrm>
        </p:grpSpPr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173D6478-2F2A-4C1D-AC2B-7C3C4B8D1F5D}"/>
                </a:ext>
              </a:extLst>
            </p:cNvPr>
            <p:cNvSpPr txBox="1"/>
            <p:nvPr/>
          </p:nvSpPr>
          <p:spPr>
            <a:xfrm>
              <a:off x="4639055" y="3363415"/>
              <a:ext cx="1409700" cy="338554"/>
            </a:xfrm>
            <a:prstGeom prst="rect">
              <a:avLst/>
            </a:prstGeom>
            <a:solidFill>
              <a:srgbClr val="484F81"/>
            </a:solidFill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b="1" dirty="0">
                  <a:solidFill>
                    <a:schemeClr val="bg1"/>
                  </a:solidFill>
                  <a:latin typeface="Montserrat" panose="020B0604020202020204" charset="0"/>
                </a:rPr>
                <a:t>41 €</a:t>
              </a:r>
            </a:p>
          </p:txBody>
        </p:sp>
        <p:cxnSp>
          <p:nvCxnSpPr>
            <p:cNvPr id="19" name="Gerade Verbindung mit Pfeil 18">
              <a:extLst>
                <a:ext uri="{FF2B5EF4-FFF2-40B4-BE49-F238E27FC236}">
                  <a16:creationId xmlns:a16="http://schemas.microsoft.com/office/drawing/2014/main" id="{1227F3DF-70DD-4B67-ADEB-2801CA03E3DF}"/>
                </a:ext>
              </a:extLst>
            </p:cNvPr>
            <p:cNvCxnSpPr>
              <a:endCxn id="18" idx="0"/>
            </p:cNvCxnSpPr>
            <p:nvPr/>
          </p:nvCxnSpPr>
          <p:spPr>
            <a:xfrm>
              <a:off x="5343905" y="3013710"/>
              <a:ext cx="0" cy="34970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2973A2AB-DBD2-479C-80AE-B1F759D75897}"/>
                </a:ext>
              </a:extLst>
            </p:cNvPr>
            <p:cNvSpPr txBox="1"/>
            <p:nvPr/>
          </p:nvSpPr>
          <p:spPr>
            <a:xfrm>
              <a:off x="5838085" y="3021745"/>
              <a:ext cx="313258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600" dirty="0">
                  <a:latin typeface="Montserrat" panose="020B0604020202020204" charset="0"/>
                </a:rPr>
                <a:t>Steuerlich abzugsfähig 82 % </a:t>
              </a:r>
            </a:p>
          </p:txBody>
        </p:sp>
      </p:grpSp>
      <p:grpSp>
        <p:nvGrpSpPr>
          <p:cNvPr id="21" name="Group 7">
            <a:extLst>
              <a:ext uri="{FF2B5EF4-FFF2-40B4-BE49-F238E27FC236}">
                <a16:creationId xmlns:a16="http://schemas.microsoft.com/office/drawing/2014/main" id="{694ED1DD-3EFC-40BF-9C87-255C7AB0B419}"/>
              </a:ext>
            </a:extLst>
          </p:cNvPr>
          <p:cNvGrpSpPr/>
          <p:nvPr/>
        </p:nvGrpSpPr>
        <p:grpSpPr>
          <a:xfrm>
            <a:off x="3611263" y="3619645"/>
            <a:ext cx="5770978" cy="1659917"/>
            <a:chOff x="4644610" y="3191022"/>
            <a:chExt cx="5770978" cy="1659917"/>
          </a:xfrm>
        </p:grpSpPr>
        <p:cxnSp>
          <p:nvCxnSpPr>
            <p:cNvPr id="22" name="Gewinkelte Verbindung 46">
              <a:extLst>
                <a:ext uri="{FF2B5EF4-FFF2-40B4-BE49-F238E27FC236}">
                  <a16:creationId xmlns:a16="http://schemas.microsoft.com/office/drawing/2014/main" id="{11C3D5CA-0266-451E-992E-9EE9544AB384}"/>
                </a:ext>
              </a:extLst>
            </p:cNvPr>
            <p:cNvCxnSpPr>
              <a:cxnSpLocks/>
              <a:endCxn id="23" idx="0"/>
            </p:cNvCxnSpPr>
            <p:nvPr/>
          </p:nvCxnSpPr>
          <p:spPr>
            <a:xfrm>
              <a:off x="8970674" y="3191022"/>
              <a:ext cx="759673" cy="301574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97FFA5BD-F3B5-474F-A57B-CF76367B5968}"/>
                </a:ext>
              </a:extLst>
            </p:cNvPr>
            <p:cNvSpPr txBox="1"/>
            <p:nvPr/>
          </p:nvSpPr>
          <p:spPr>
            <a:xfrm>
              <a:off x="9045105" y="3492596"/>
              <a:ext cx="1370483" cy="76944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b="1" dirty="0">
                  <a:solidFill>
                    <a:srgbClr val="27355B"/>
                  </a:solidFill>
                  <a:latin typeface="Montserrat" panose="020B0604020202020204" charset="0"/>
                </a:rPr>
                <a:t>9 €</a:t>
              </a:r>
            </a:p>
            <a:p>
              <a:pPr algn="ctr"/>
              <a:r>
                <a:rPr lang="de-DE" sz="1400" dirty="0">
                  <a:solidFill>
                    <a:srgbClr val="27355B"/>
                  </a:solidFill>
                  <a:latin typeface="Montserrat" panose="020B0604020202020204" charset="0"/>
                </a:rPr>
                <a:t>(nicht abzugsfähig)</a:t>
              </a:r>
            </a:p>
          </p:txBody>
        </p:sp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7006DCDD-C219-4455-9E75-205382CB65F4}"/>
                </a:ext>
              </a:extLst>
            </p:cNvPr>
            <p:cNvSpPr txBox="1"/>
            <p:nvPr/>
          </p:nvSpPr>
          <p:spPr>
            <a:xfrm>
              <a:off x="4662053" y="4484674"/>
              <a:ext cx="1409700" cy="3385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b="1" dirty="0">
                  <a:solidFill>
                    <a:srgbClr val="27355B"/>
                  </a:solidFill>
                  <a:latin typeface="Montserrat" panose="020B0604020202020204" charset="0"/>
                </a:rPr>
                <a:t>+ 9,00 €</a:t>
              </a:r>
            </a:p>
          </p:txBody>
        </p:sp>
        <p:cxnSp>
          <p:nvCxnSpPr>
            <p:cNvPr id="25" name="Gewinkelte Verbindung 60">
              <a:extLst>
                <a:ext uri="{FF2B5EF4-FFF2-40B4-BE49-F238E27FC236}">
                  <a16:creationId xmlns:a16="http://schemas.microsoft.com/office/drawing/2014/main" id="{A27B6D0E-044B-4F57-8F2C-133BEDADE083}"/>
                </a:ext>
              </a:extLst>
            </p:cNvPr>
            <p:cNvCxnSpPr>
              <a:cxnSpLocks/>
              <a:stCxn id="23" idx="2"/>
              <a:endCxn id="24" idx="3"/>
            </p:cNvCxnSpPr>
            <p:nvPr/>
          </p:nvCxnSpPr>
          <p:spPr>
            <a:xfrm rot="5400000">
              <a:off x="7705093" y="2628697"/>
              <a:ext cx="391914" cy="3658594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1135B837-BC10-4BF6-AEC2-0B54646F4772}"/>
                </a:ext>
              </a:extLst>
            </p:cNvPr>
            <p:cNvCxnSpPr/>
            <p:nvPr/>
          </p:nvCxnSpPr>
          <p:spPr>
            <a:xfrm>
              <a:off x="4644610" y="4850939"/>
              <a:ext cx="140414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8">
            <a:extLst>
              <a:ext uri="{FF2B5EF4-FFF2-40B4-BE49-F238E27FC236}">
                <a16:creationId xmlns:a16="http://schemas.microsoft.com/office/drawing/2014/main" id="{64B1EA27-6EF6-4A8E-959B-3577FE376FB7}"/>
              </a:ext>
            </a:extLst>
          </p:cNvPr>
          <p:cNvGrpSpPr/>
          <p:nvPr/>
        </p:nvGrpSpPr>
        <p:grpSpPr>
          <a:xfrm>
            <a:off x="3588265" y="5332023"/>
            <a:ext cx="1427143" cy="387071"/>
            <a:chOff x="4621612" y="4971276"/>
            <a:chExt cx="1427143" cy="387071"/>
          </a:xfrm>
        </p:grpSpPr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C29F4274-0766-4349-A32F-39CEFF14FC81}"/>
                </a:ext>
              </a:extLst>
            </p:cNvPr>
            <p:cNvSpPr txBox="1"/>
            <p:nvPr/>
          </p:nvSpPr>
          <p:spPr>
            <a:xfrm>
              <a:off x="4639055" y="4992082"/>
              <a:ext cx="1409700" cy="338554"/>
            </a:xfrm>
            <a:prstGeom prst="rect">
              <a:avLst/>
            </a:prstGeom>
            <a:solidFill>
              <a:srgbClr val="484F81"/>
            </a:solidFill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b="1" dirty="0">
                  <a:solidFill>
                    <a:schemeClr val="bg1"/>
                  </a:solidFill>
                  <a:latin typeface="Montserrat" panose="020B0604020202020204" charset="0"/>
                </a:rPr>
                <a:t>= 32,78 €</a:t>
              </a:r>
            </a:p>
          </p:txBody>
        </p: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521876A6-CCB8-41BB-8870-FF65FA1210E3}"/>
                </a:ext>
              </a:extLst>
            </p:cNvPr>
            <p:cNvSpPr/>
            <p:nvPr/>
          </p:nvSpPr>
          <p:spPr>
            <a:xfrm>
              <a:off x="4621612" y="4971276"/>
              <a:ext cx="1376999" cy="387071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600" dirty="0">
                <a:latin typeface="Montserrat" panose="020B0604020202020204" charset="0"/>
              </a:endParaRPr>
            </a:p>
          </p:txBody>
        </p:sp>
      </p:grpSp>
      <p:sp>
        <p:nvSpPr>
          <p:cNvPr id="30" name="Textfeld 29">
            <a:extLst>
              <a:ext uri="{FF2B5EF4-FFF2-40B4-BE49-F238E27FC236}">
                <a16:creationId xmlns:a16="http://schemas.microsoft.com/office/drawing/2014/main" id="{C2D0D1D1-5F61-493D-A243-8700DABD7CBD}"/>
              </a:ext>
            </a:extLst>
          </p:cNvPr>
          <p:cNvSpPr txBox="1"/>
          <p:nvPr/>
        </p:nvSpPr>
        <p:spPr>
          <a:xfrm>
            <a:off x="6096000" y="5183079"/>
            <a:ext cx="5358063" cy="1200329"/>
          </a:xfrm>
          <a:prstGeom prst="rect">
            <a:avLst/>
          </a:prstGeom>
          <a:solidFill>
            <a:srgbClr val="EDEDED"/>
          </a:solidFill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1D2D4B"/>
                </a:solidFill>
              </a:rPr>
              <a:t>-&gt; 100 € Beitragsanpassung kosten nach steuerlicher Abzugsfähigkeit für einen Arbeitnehmer mit vollem Arbeitgeberzuschuss Netto 32,78 €.</a:t>
            </a:r>
          </a:p>
        </p:txBody>
      </p:sp>
      <p:grpSp>
        <p:nvGrpSpPr>
          <p:cNvPr id="31" name="Group 6">
            <a:extLst>
              <a:ext uri="{FF2B5EF4-FFF2-40B4-BE49-F238E27FC236}">
                <a16:creationId xmlns:a16="http://schemas.microsoft.com/office/drawing/2014/main" id="{787A1778-EA67-44EE-AD0D-46D2FCEBC32E}"/>
              </a:ext>
            </a:extLst>
          </p:cNvPr>
          <p:cNvGrpSpPr/>
          <p:nvPr/>
        </p:nvGrpSpPr>
        <p:grpSpPr>
          <a:xfrm>
            <a:off x="3607505" y="4038212"/>
            <a:ext cx="3059580" cy="685640"/>
            <a:chOff x="4633500" y="3701969"/>
            <a:chExt cx="3059580" cy="685640"/>
          </a:xfrm>
        </p:grpSpPr>
        <p:sp>
          <p:nvSpPr>
            <p:cNvPr id="32" name="Textfeld 31">
              <a:extLst>
                <a:ext uri="{FF2B5EF4-FFF2-40B4-BE49-F238E27FC236}">
                  <a16:creationId xmlns:a16="http://schemas.microsoft.com/office/drawing/2014/main" id="{BA323093-30BC-4D68-9414-FA24FE364159}"/>
                </a:ext>
              </a:extLst>
            </p:cNvPr>
            <p:cNvSpPr txBox="1"/>
            <p:nvPr/>
          </p:nvSpPr>
          <p:spPr>
            <a:xfrm>
              <a:off x="4633500" y="4049055"/>
              <a:ext cx="1409700" cy="338554"/>
            </a:xfrm>
            <a:prstGeom prst="rect">
              <a:avLst/>
            </a:prstGeom>
            <a:solidFill>
              <a:srgbClr val="484F81"/>
            </a:solidFill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600" b="1" dirty="0">
                  <a:solidFill>
                    <a:schemeClr val="bg1"/>
                  </a:solidFill>
                  <a:latin typeface="Montserrat" panose="020B0604020202020204" charset="0"/>
                </a:rPr>
                <a:t>23,78 €</a:t>
              </a:r>
            </a:p>
          </p:txBody>
        </p:sp>
        <p:sp>
          <p:nvSpPr>
            <p:cNvPr id="33" name="Textfeld 32">
              <a:extLst>
                <a:ext uri="{FF2B5EF4-FFF2-40B4-BE49-F238E27FC236}">
                  <a16:creationId xmlns:a16="http://schemas.microsoft.com/office/drawing/2014/main" id="{3D78846B-5445-42CE-926E-E43DA2F71DAE}"/>
                </a:ext>
              </a:extLst>
            </p:cNvPr>
            <p:cNvSpPr txBox="1"/>
            <p:nvPr/>
          </p:nvSpPr>
          <p:spPr>
            <a:xfrm>
              <a:off x="5838085" y="3727743"/>
              <a:ext cx="185499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600" dirty="0">
                  <a:latin typeface="Montserrat" panose="020B0604020202020204" charset="0"/>
                </a:rPr>
                <a:t>- Steuern (42 % )</a:t>
              </a:r>
            </a:p>
          </p:txBody>
        </p:sp>
        <p:cxnSp>
          <p:nvCxnSpPr>
            <p:cNvPr id="34" name="Gerade Verbindung mit Pfeil 33">
              <a:extLst>
                <a:ext uri="{FF2B5EF4-FFF2-40B4-BE49-F238E27FC236}">
                  <a16:creationId xmlns:a16="http://schemas.microsoft.com/office/drawing/2014/main" id="{B93854BC-06E1-4315-9C76-8DA27B95E519}"/>
                </a:ext>
              </a:extLst>
            </p:cNvPr>
            <p:cNvCxnSpPr>
              <a:endCxn id="32" idx="0"/>
            </p:cNvCxnSpPr>
            <p:nvPr/>
          </p:nvCxnSpPr>
          <p:spPr>
            <a:xfrm flipH="1">
              <a:off x="5338350" y="3701969"/>
              <a:ext cx="5555" cy="34708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96037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13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Beitragsanpassungen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689812" y="1933074"/>
            <a:ext cx="10716126" cy="41629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b="1" dirty="0">
                <a:solidFill>
                  <a:srgbClr val="1D2D4B"/>
                </a:solidFill>
              </a:rPr>
              <a:t>Tarifwechsel gemäß §204 VVG</a:t>
            </a:r>
          </a:p>
          <a:p>
            <a:pPr>
              <a:buFontTx/>
              <a:buChar char="-"/>
            </a:pPr>
            <a:r>
              <a:rPr lang="de-DE" sz="2000" dirty="0">
                <a:solidFill>
                  <a:srgbClr val="1D2D4B"/>
                </a:solidFill>
              </a:rPr>
              <a:t>Beim Tarifwechsel werden die bisher gebildeten AR sofort verrechnet</a:t>
            </a:r>
          </a:p>
          <a:p>
            <a:pPr>
              <a:buFontTx/>
              <a:buChar char="-"/>
            </a:pPr>
            <a:r>
              <a:rPr lang="de-DE" sz="2000" dirty="0">
                <a:solidFill>
                  <a:srgbClr val="1D2D4B"/>
                </a:solidFill>
              </a:rPr>
              <a:t>Dies führt häufig zu einer deutlichen Ersparnis, aber die AR werden zu früh verbraucht</a:t>
            </a:r>
          </a:p>
          <a:p>
            <a:pPr lvl="1">
              <a:buFontTx/>
              <a:buChar char="-"/>
            </a:pPr>
            <a:r>
              <a:rPr lang="de-DE" sz="1600" dirty="0">
                <a:solidFill>
                  <a:srgbClr val="1D2D4B"/>
                </a:solidFill>
              </a:rPr>
              <a:t>In Alttarifen wurden bereits alle getroffenen Falschannahmen über den Beitrag korrigiert</a:t>
            </a:r>
          </a:p>
          <a:p>
            <a:pPr lvl="1">
              <a:buFontTx/>
              <a:buChar char="-"/>
            </a:pPr>
            <a:r>
              <a:rPr lang="de-DE" sz="1600" dirty="0">
                <a:solidFill>
                  <a:srgbClr val="1D2D4B"/>
                </a:solidFill>
              </a:rPr>
              <a:t>In den neuen Tarifen steht dies häufig noch aus</a:t>
            </a:r>
          </a:p>
          <a:p>
            <a:pPr lvl="1">
              <a:buFontTx/>
              <a:buChar char="-"/>
            </a:pPr>
            <a:endParaRPr lang="de-DE" sz="1600" dirty="0">
              <a:solidFill>
                <a:srgbClr val="1D2D4B"/>
              </a:solidFill>
            </a:endParaRPr>
          </a:p>
          <a:p>
            <a:pPr>
              <a:buFont typeface="Symbol" panose="05050102010706020507" pitchFamily="18" charset="2"/>
              <a:buChar char="-"/>
            </a:pPr>
            <a:r>
              <a:rPr lang="de-DE" sz="2000" dirty="0">
                <a:solidFill>
                  <a:srgbClr val="1D2D4B"/>
                </a:solidFill>
              </a:rPr>
              <a:t>Die Tarifwechselmöglichkeit erst spät, z.B. zum Rentenbeginn, nutzen, nicht bereits vorher und die Ersparnis verkonsumieren.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sz="1600" dirty="0">
                <a:solidFill>
                  <a:srgbClr val="1D2D4B"/>
                </a:solidFill>
              </a:rPr>
              <a:t>Sonst verbraucht man die AR zu früh und nicht erst im Alter</a:t>
            </a:r>
          </a:p>
          <a:p>
            <a:pPr marL="0" indent="0">
              <a:buNone/>
            </a:pPr>
            <a:endParaRPr lang="de-DE" sz="2000" b="1" dirty="0">
              <a:solidFill>
                <a:srgbClr val="1D2D4B"/>
              </a:solidFill>
            </a:endParaRPr>
          </a:p>
          <a:p>
            <a:pPr marL="0" indent="0">
              <a:buNone/>
            </a:pPr>
            <a:endParaRPr lang="de-DE" sz="1800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2011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14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Beitragsanpassungen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689812" y="1933074"/>
            <a:ext cx="10716126" cy="41629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b="1" dirty="0">
                <a:solidFill>
                  <a:srgbClr val="1D2D4B"/>
                </a:solidFill>
              </a:rPr>
              <a:t>Für Vertragsbeginne in 2025:</a:t>
            </a:r>
          </a:p>
          <a:p>
            <a:pPr marL="0" indent="0">
              <a:buNone/>
            </a:pPr>
            <a:endParaRPr lang="de-DE" sz="2000" b="1" dirty="0">
              <a:solidFill>
                <a:srgbClr val="1D2D4B"/>
              </a:solidFill>
            </a:endParaRPr>
          </a:p>
          <a:p>
            <a:pPr marL="0" indent="0">
              <a:buNone/>
            </a:pPr>
            <a:r>
              <a:rPr lang="de-DE" sz="2000" b="1" dirty="0">
                <a:solidFill>
                  <a:srgbClr val="1D2D4B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„Über die Beitragsanpassung zum 01.01.2026 wurde ich informiert."</a:t>
            </a:r>
            <a:endParaRPr lang="de-DE" sz="2000" dirty="0">
              <a:solidFill>
                <a:srgbClr val="1D2D4B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de-DE" sz="1800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7907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15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Beitragsanpassungen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689812" y="1933074"/>
            <a:ext cx="10716126" cy="41629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b="1" dirty="0">
                <a:solidFill>
                  <a:srgbClr val="1D2D4B"/>
                </a:solidFill>
              </a:rPr>
              <a:t>Argumentationshilfen:</a:t>
            </a:r>
            <a:br>
              <a:rPr lang="de-DE" sz="2000" b="1" dirty="0">
                <a:solidFill>
                  <a:srgbClr val="1D2D4B"/>
                </a:solidFill>
              </a:rPr>
            </a:br>
            <a:endParaRPr lang="de-DE" sz="2000" b="1" dirty="0">
              <a:solidFill>
                <a:srgbClr val="1D2D4B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1D2D4B"/>
                </a:solidFill>
              </a:rPr>
              <a:t>Präsentation im BP im Bereich BAP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1D2D4B"/>
                </a:solidFill>
              </a:rPr>
              <a:t>Anpassungslisten im BP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1D2D4B"/>
                </a:solidFill>
              </a:rPr>
              <a:t>Merkblatt Wechsel aus der PKV in die GKV im Bereich PKV- Fachinformationen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1D2D4B"/>
                </a:solidFill>
              </a:rPr>
              <a:t>Präsentation | PKV Folienpool (um die Vorteile der PKV vs. GKV erneut zu erklären)</a:t>
            </a:r>
          </a:p>
          <a:p>
            <a:pPr marL="0" indent="0">
              <a:buNone/>
            </a:pPr>
            <a:endParaRPr lang="de-DE" sz="2000" b="1" dirty="0">
              <a:solidFill>
                <a:srgbClr val="1D2D4B"/>
              </a:solidFill>
            </a:endParaRPr>
          </a:p>
          <a:p>
            <a:pPr marL="0" indent="0">
              <a:buNone/>
            </a:pPr>
            <a:endParaRPr lang="de-DE" sz="1800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798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16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488829" y="1573798"/>
            <a:ext cx="11334751" cy="435376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  <a:p>
            <a:pPr marL="0" indent="0">
              <a:buNone/>
            </a:pPr>
            <a:endParaRPr lang="de-DE" sz="2400" u="sng" dirty="0">
              <a:solidFill>
                <a:srgbClr val="1D2D4B"/>
              </a:solidFill>
            </a:endParaRPr>
          </a:p>
          <a:p>
            <a:pPr marL="0" indent="0">
              <a:buNone/>
            </a:pPr>
            <a:endParaRPr lang="de-DE" sz="2400" dirty="0">
              <a:solidFill>
                <a:srgbClr val="1D2D4B"/>
              </a:solidFill>
            </a:endParaRPr>
          </a:p>
          <a:p>
            <a:pPr marL="0" indent="0">
              <a:buNone/>
            </a:pPr>
            <a:endParaRPr lang="de-DE" sz="2400" dirty="0">
              <a:solidFill>
                <a:srgbClr val="1D2D4B"/>
              </a:solidFill>
            </a:endParaRPr>
          </a:p>
          <a:p>
            <a:pPr marL="0" indent="0" algn="ctr">
              <a:buNone/>
            </a:pPr>
            <a:r>
              <a:rPr lang="de-DE" sz="3200" b="1" dirty="0">
                <a:solidFill>
                  <a:srgbClr val="1D2D4B"/>
                </a:solidFill>
              </a:rPr>
              <a:t>3 Fragen</a:t>
            </a:r>
          </a:p>
        </p:txBody>
      </p:sp>
    </p:spTree>
    <p:extLst>
      <p:ext uri="{BB962C8B-B14F-4D97-AF65-F5344CB8AC3E}">
        <p14:creationId xmlns:p14="http://schemas.microsoft.com/office/powerpoint/2010/main" val="35973712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17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488829" y="1573798"/>
            <a:ext cx="11334751" cy="435376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  <a:p>
            <a:pPr marL="0" indent="0">
              <a:buNone/>
            </a:pPr>
            <a:endParaRPr lang="de-DE" sz="2400" u="sng" dirty="0">
              <a:solidFill>
                <a:srgbClr val="1D2D4B"/>
              </a:solidFill>
            </a:endParaRPr>
          </a:p>
          <a:p>
            <a:pPr marL="0" indent="0">
              <a:buNone/>
            </a:pPr>
            <a:endParaRPr lang="de-DE" sz="2400" dirty="0">
              <a:solidFill>
                <a:srgbClr val="1D2D4B"/>
              </a:solidFill>
            </a:endParaRPr>
          </a:p>
          <a:p>
            <a:pPr marL="0" indent="0">
              <a:buNone/>
            </a:pPr>
            <a:endParaRPr lang="de-DE" sz="2400" dirty="0">
              <a:solidFill>
                <a:srgbClr val="1D2D4B"/>
              </a:solidFill>
            </a:endParaRPr>
          </a:p>
          <a:p>
            <a:pPr marL="0" indent="0">
              <a:buNone/>
            </a:pPr>
            <a:r>
              <a:rPr lang="de-DE" dirty="0">
                <a:solidFill>
                  <a:srgbClr val="1D2D4B"/>
                </a:solidFill>
              </a:rPr>
              <a:t>Vielen Dank für Ihre Aufmerksamkeit!</a:t>
            </a:r>
          </a:p>
        </p:txBody>
      </p:sp>
    </p:spTree>
    <p:extLst>
      <p:ext uri="{BB962C8B-B14F-4D97-AF65-F5344CB8AC3E}">
        <p14:creationId xmlns:p14="http://schemas.microsoft.com/office/powerpoint/2010/main" val="1287225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Beitragsanpassungen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689812" y="1703754"/>
            <a:ext cx="10716126" cy="439224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b="1" dirty="0">
                <a:solidFill>
                  <a:srgbClr val="1D2D4B"/>
                </a:solidFill>
              </a:rPr>
              <a:t>Gesamtsituation</a:t>
            </a:r>
          </a:p>
          <a:p>
            <a:pPr marL="0" indent="0">
              <a:buNone/>
            </a:pPr>
            <a:r>
              <a:rPr lang="de-DE" sz="2000" dirty="0">
                <a:solidFill>
                  <a:srgbClr val="1D2D4B"/>
                </a:solidFill>
              </a:rPr>
              <a:t>Die PKV-Leistungsausgaben sind im ersten Halbjahr 2025 erneut stark angestiegen. Für diesen Zeitraum meldet auch der PKV-Verband deutliche Mehrkosten in zentralen Versorgungsbereichen: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1D2D4B"/>
                </a:solidFill>
              </a:rPr>
              <a:t>Die Kosten in der ambulanten Versorgung wuchsen um 7,5 % auf 9,26 Milliarden Euro.</a:t>
            </a:r>
          </a:p>
          <a:p>
            <a:pPr>
              <a:buFont typeface="Wingdings" panose="05000000000000000000" pitchFamily="2" charset="2"/>
              <a:buChar char="§"/>
            </a:pPr>
            <a:endParaRPr lang="de-DE" sz="2000" dirty="0">
              <a:solidFill>
                <a:srgbClr val="1D2D4B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1D2D4B"/>
                </a:solidFill>
              </a:rPr>
              <a:t>Auch im zahnmedizinischen Bereich legten die Ausgaben zu – um 6,82 % auf 2,94 Milliarden Euro</a:t>
            </a:r>
            <a:br>
              <a:rPr lang="de-DE" sz="2000" dirty="0">
                <a:solidFill>
                  <a:srgbClr val="1D2D4B"/>
                </a:solidFill>
              </a:rPr>
            </a:br>
            <a:endParaRPr lang="de-DE" sz="2000" dirty="0">
              <a:solidFill>
                <a:srgbClr val="1D2D4B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1D2D4B"/>
                </a:solidFill>
              </a:rPr>
              <a:t>Die Ausgaben für allgemeine Krankenhausleistungen stiegen um mehr als 10 % </a:t>
            </a:r>
          </a:p>
          <a:p>
            <a:pPr>
              <a:buFont typeface="Wingdings" panose="05000000000000000000" pitchFamily="2" charset="2"/>
              <a:buChar char="§"/>
            </a:pPr>
            <a:endParaRPr lang="de-DE" sz="2000" dirty="0">
              <a:solidFill>
                <a:srgbClr val="1D2D4B"/>
              </a:solidFill>
            </a:endParaRPr>
          </a:p>
          <a:p>
            <a:pPr marL="0" indent="0">
              <a:buNone/>
            </a:pPr>
            <a:r>
              <a:rPr lang="de-DE" sz="2000" dirty="0">
                <a:solidFill>
                  <a:srgbClr val="1D2D4B"/>
                </a:solidFill>
              </a:rPr>
              <a:t>Außerdem wurde die neue Sterbetafel PKV 2026 in der Beitragskalkulation berücksichtigt.</a:t>
            </a:r>
          </a:p>
          <a:p>
            <a:pPr marL="0" indent="0">
              <a:buNone/>
            </a:pPr>
            <a:endParaRPr lang="de-DE" sz="1800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75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Beitragsanpassungen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689812" y="1933074"/>
            <a:ext cx="10716126" cy="45693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b="1" dirty="0">
                <a:solidFill>
                  <a:srgbClr val="1D2D4B"/>
                </a:solidFill>
              </a:rPr>
              <a:t>Die starke Ausgabenentwicklung im Gesundheitswesen hält an – GKV und SPV sind massiv unter Druck</a:t>
            </a:r>
          </a:p>
          <a:p>
            <a:pPr marL="0" indent="0">
              <a:buNone/>
            </a:pPr>
            <a:endParaRPr lang="de-DE" sz="2000" b="1" dirty="0">
              <a:solidFill>
                <a:srgbClr val="1D2D4B"/>
              </a:solidFill>
            </a:endParaRPr>
          </a:p>
          <a:p>
            <a:pPr marL="0" indent="0">
              <a:buNone/>
            </a:pPr>
            <a:endParaRPr lang="de-DE" sz="2000" b="1" dirty="0">
              <a:solidFill>
                <a:srgbClr val="1D2D4B"/>
              </a:solidFill>
            </a:endParaRPr>
          </a:p>
          <a:p>
            <a:pPr marL="0" indent="0">
              <a:buNone/>
            </a:pPr>
            <a:endParaRPr lang="de-DE" sz="2000" b="1" dirty="0">
              <a:solidFill>
                <a:srgbClr val="1D2D4B"/>
              </a:solidFill>
            </a:endParaRPr>
          </a:p>
          <a:p>
            <a:pPr marL="0" indent="0">
              <a:buNone/>
            </a:pPr>
            <a:endParaRPr lang="de-DE" sz="2000" b="1" dirty="0">
              <a:solidFill>
                <a:srgbClr val="1D2D4B"/>
              </a:solidFill>
            </a:endParaRPr>
          </a:p>
          <a:p>
            <a:pPr marL="0" indent="0">
              <a:buNone/>
            </a:pPr>
            <a:endParaRPr lang="de-DE" sz="2000" b="1" dirty="0">
              <a:solidFill>
                <a:srgbClr val="1D2D4B"/>
              </a:solidFill>
            </a:endParaRPr>
          </a:p>
          <a:p>
            <a:pPr marL="0" indent="0">
              <a:buNone/>
            </a:pPr>
            <a:endParaRPr lang="de-DE" sz="2000" b="1" dirty="0">
              <a:solidFill>
                <a:srgbClr val="1D2D4B"/>
              </a:solidFill>
            </a:endParaRPr>
          </a:p>
          <a:p>
            <a:pPr marL="0" indent="0">
              <a:buNone/>
            </a:pPr>
            <a:endParaRPr lang="de-DE" sz="2000" b="1" dirty="0">
              <a:solidFill>
                <a:srgbClr val="1D2D4B"/>
              </a:solidFill>
            </a:endParaRPr>
          </a:p>
          <a:p>
            <a:pPr marL="0" indent="0">
              <a:buNone/>
            </a:pPr>
            <a:endParaRPr lang="de-DE" sz="2000" b="1" dirty="0">
              <a:solidFill>
                <a:srgbClr val="1D2D4B"/>
              </a:solidFill>
            </a:endParaRPr>
          </a:p>
          <a:p>
            <a:pPr marL="0" indent="0">
              <a:buNone/>
            </a:pPr>
            <a:endParaRPr lang="de-DE" sz="1600" dirty="0">
              <a:solidFill>
                <a:srgbClr val="1D2D4B"/>
              </a:solidFill>
            </a:endParaRPr>
          </a:p>
          <a:p>
            <a:pPr marL="0" indent="0">
              <a:buNone/>
            </a:pPr>
            <a:r>
              <a:rPr lang="de-DE" sz="1600" dirty="0">
                <a:solidFill>
                  <a:srgbClr val="1D2D4B"/>
                </a:solidFill>
              </a:rPr>
              <a:t>Quelle: BMG, März 2025, vorläufige Finanzergebnisse der GKV für das Jahr 2024</a:t>
            </a:r>
          </a:p>
          <a:p>
            <a:pPr marL="0" indent="0">
              <a:buNone/>
            </a:pPr>
            <a:endParaRPr lang="de-DE" sz="1800" dirty="0">
              <a:solidFill>
                <a:srgbClr val="1D2D4B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F87F1AD-DEE8-43CD-B134-09A34C6B0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062" y="2688785"/>
            <a:ext cx="4934535" cy="312586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43EEB6C-ADA1-4ED0-9B82-A0A03A766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6075" y="4178660"/>
            <a:ext cx="3975125" cy="889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025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 für Inanspruchnahme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994B646-DB98-4991-93F8-CD2314DCA75C}"/>
              </a:ext>
            </a:extLst>
          </p:cNvPr>
          <p:cNvSpPr txBox="1"/>
          <p:nvPr/>
        </p:nvSpPr>
        <p:spPr>
          <a:xfrm>
            <a:off x="483079" y="1777042"/>
            <a:ext cx="10239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„lediglich Knieschmerzen nach dem Tennis und deswegen zum Arzt“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A61FCB3-6088-4515-AE25-A987013E73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543" y="2414857"/>
            <a:ext cx="4882741" cy="311467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87246D02-43C9-48BF-95F1-345F678EBE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1093" y="5713203"/>
            <a:ext cx="8286750" cy="9525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79767F5F-EA5E-4CC6-B3A7-DB36D16C69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6508" y="3972194"/>
            <a:ext cx="7829550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73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Beitragsanpassungen</a:t>
            </a:r>
            <a:endParaRPr lang="de-DE" sz="24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9AEA78B-83B1-4E2F-83CB-2CCCFB633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792" y="1733934"/>
            <a:ext cx="7445499" cy="475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26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Beitragsanpassungen</a:t>
            </a:r>
            <a:endParaRPr lang="de-DE" sz="2400" dirty="0"/>
          </a:p>
        </p:txBody>
      </p:sp>
      <p:sp>
        <p:nvSpPr>
          <p:cNvPr id="5" name="Google Shape;75;p11">
            <a:extLst>
              <a:ext uri="{FF2B5EF4-FFF2-40B4-BE49-F238E27FC236}">
                <a16:creationId xmlns:a16="http://schemas.microsoft.com/office/drawing/2014/main" id="{C684756F-1D94-431F-8F71-C8CA49D04D7F}"/>
              </a:ext>
            </a:extLst>
          </p:cNvPr>
          <p:cNvSpPr txBox="1">
            <a:spLocks/>
          </p:cNvSpPr>
          <p:nvPr/>
        </p:nvSpPr>
        <p:spPr>
          <a:xfrm>
            <a:off x="2733292" y="1662040"/>
            <a:ext cx="5538074" cy="4247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 cap="all" baseline="0">
                <a:solidFill>
                  <a:srgbClr val="1D2D4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800" b="1" dirty="0"/>
              <a:t>Was passiert beim Kunden?</a:t>
            </a:r>
            <a:endParaRPr lang="de-DE" sz="2800" dirty="0">
              <a:latin typeface="Montserrat" panose="020B0604020202020204" charset="0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4AFCE43C-4C69-4A3C-BE38-CFCFCD9360A8}"/>
              </a:ext>
            </a:extLst>
          </p:cNvPr>
          <p:cNvSpPr/>
          <p:nvPr/>
        </p:nvSpPr>
        <p:spPr>
          <a:xfrm>
            <a:off x="4296000" y="4330302"/>
            <a:ext cx="3600000" cy="3600000"/>
          </a:xfrm>
          <a:prstGeom prst="ellipse">
            <a:avLst/>
          </a:prstGeom>
          <a:solidFill>
            <a:srgbClr val="494F81"/>
          </a:solidFill>
          <a:ln>
            <a:solidFill>
              <a:srgbClr val="BDBEC4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endParaRPr lang="de-DE" sz="1600" b="1" dirty="0"/>
          </a:p>
          <a:p>
            <a:pPr algn="ctr"/>
            <a:r>
              <a:rPr lang="de-DE" b="1" dirty="0">
                <a:latin typeface="Montserrat SemiBold" panose="020B0604020202020204" charset="0"/>
              </a:rPr>
              <a:t>Wie tickt der Kunde bei einer BAP?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C29D60C0-9B5E-4B7B-A3A5-409571572A7C}"/>
              </a:ext>
            </a:extLst>
          </p:cNvPr>
          <p:cNvSpPr/>
          <p:nvPr/>
        </p:nvSpPr>
        <p:spPr>
          <a:xfrm>
            <a:off x="5286000" y="2222430"/>
            <a:ext cx="1620000" cy="1620000"/>
          </a:xfrm>
          <a:prstGeom prst="ellipse">
            <a:avLst/>
          </a:prstGeom>
          <a:solidFill>
            <a:srgbClr val="BDBEC4"/>
          </a:solidFill>
          <a:ln>
            <a:solidFill>
              <a:srgbClr val="494F8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endParaRPr lang="de-DE" sz="1100" b="1" dirty="0">
              <a:latin typeface="Montserrat" panose="020B0604020202020204" charset="0"/>
            </a:endParaRPr>
          </a:p>
          <a:p>
            <a:pPr algn="ctr"/>
            <a:endParaRPr lang="de-DE" sz="1100" b="1" dirty="0">
              <a:latin typeface="Montserrat" panose="020B0604020202020204" charset="0"/>
            </a:endParaRPr>
          </a:p>
          <a:p>
            <a:pPr algn="ctr"/>
            <a:endParaRPr lang="de-DE" sz="1100" b="1" dirty="0">
              <a:latin typeface="Montserrat" panose="020B0604020202020204" charset="0"/>
            </a:endParaRPr>
          </a:p>
          <a:p>
            <a:pPr algn="ctr"/>
            <a:endParaRPr lang="de-DE" sz="1100" b="1" dirty="0">
              <a:latin typeface="Montserrat" panose="020B0604020202020204" charset="0"/>
            </a:endParaRPr>
          </a:p>
          <a:p>
            <a:pPr algn="ctr"/>
            <a:endParaRPr lang="de-DE" sz="1100" b="1" dirty="0">
              <a:latin typeface="Montserrat" panose="020B0604020202020204" charset="0"/>
            </a:endParaRPr>
          </a:p>
          <a:p>
            <a:pPr algn="ctr"/>
            <a:r>
              <a:rPr lang="de-DE" sz="1100" b="1" dirty="0">
                <a:latin typeface="Montserrat" panose="020B0604020202020204" charset="0"/>
              </a:rPr>
              <a:t>Angst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879F00A7-88C3-4779-83DF-626F32CF8F98}"/>
              </a:ext>
            </a:extLst>
          </p:cNvPr>
          <p:cNvSpPr/>
          <p:nvPr/>
        </p:nvSpPr>
        <p:spPr>
          <a:xfrm>
            <a:off x="1491620" y="5097281"/>
            <a:ext cx="1620000" cy="1620000"/>
          </a:xfrm>
          <a:prstGeom prst="ellipse">
            <a:avLst/>
          </a:prstGeom>
          <a:solidFill>
            <a:srgbClr val="BDBEC4"/>
          </a:solidFill>
          <a:ln>
            <a:solidFill>
              <a:srgbClr val="494F8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endParaRPr lang="de-DE" sz="1100" b="1" dirty="0">
              <a:latin typeface="Montserrat" panose="020B0604020202020204" charset="0"/>
            </a:endParaRPr>
          </a:p>
          <a:p>
            <a:pPr algn="ctr"/>
            <a:endParaRPr lang="de-DE" sz="1100" b="1" dirty="0">
              <a:latin typeface="Montserrat" panose="020B0604020202020204" charset="0"/>
            </a:endParaRPr>
          </a:p>
          <a:p>
            <a:pPr algn="ctr"/>
            <a:endParaRPr lang="de-DE" sz="1100" b="1" dirty="0">
              <a:latin typeface="Montserrat" panose="020B0604020202020204" charset="0"/>
            </a:endParaRPr>
          </a:p>
          <a:p>
            <a:pPr algn="ctr"/>
            <a:endParaRPr lang="de-DE" sz="1100" b="1" dirty="0">
              <a:latin typeface="Montserrat" panose="020B0604020202020204" charset="0"/>
            </a:endParaRPr>
          </a:p>
          <a:p>
            <a:pPr algn="ctr"/>
            <a:r>
              <a:rPr lang="de-DE" sz="1100" b="1" dirty="0">
                <a:latin typeface="Montserrat" panose="020B0604020202020204" charset="0"/>
              </a:rPr>
              <a:t>Genervt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1E15ACCF-3E57-4369-B275-D8622AF9D4A3}"/>
              </a:ext>
            </a:extLst>
          </p:cNvPr>
          <p:cNvSpPr/>
          <p:nvPr/>
        </p:nvSpPr>
        <p:spPr>
          <a:xfrm>
            <a:off x="2676000" y="3151229"/>
            <a:ext cx="1620000" cy="1620000"/>
          </a:xfrm>
          <a:prstGeom prst="ellipse">
            <a:avLst/>
          </a:prstGeom>
          <a:solidFill>
            <a:srgbClr val="BDBEC4"/>
          </a:solidFill>
          <a:ln>
            <a:solidFill>
              <a:srgbClr val="494F8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endParaRPr lang="de-DE" sz="1100" b="1" dirty="0">
              <a:latin typeface="Montserrat" panose="020B0604020202020204" charset="0"/>
            </a:endParaRPr>
          </a:p>
          <a:p>
            <a:pPr algn="ctr"/>
            <a:endParaRPr lang="de-DE" sz="1100" b="1" dirty="0">
              <a:latin typeface="Montserrat" panose="020B0604020202020204" charset="0"/>
            </a:endParaRPr>
          </a:p>
          <a:p>
            <a:pPr algn="ctr"/>
            <a:endParaRPr lang="de-DE" sz="1100" b="1" dirty="0">
              <a:latin typeface="Montserrat" panose="020B0604020202020204" charset="0"/>
            </a:endParaRPr>
          </a:p>
          <a:p>
            <a:pPr algn="ctr"/>
            <a:endParaRPr lang="de-DE" sz="1100" b="1" dirty="0">
              <a:latin typeface="Montserrat" panose="020B0604020202020204" charset="0"/>
            </a:endParaRPr>
          </a:p>
          <a:p>
            <a:pPr algn="ctr"/>
            <a:endParaRPr lang="de-DE" sz="1100" b="1" dirty="0">
              <a:latin typeface="Montserrat" panose="020B0604020202020204" charset="0"/>
            </a:endParaRPr>
          </a:p>
          <a:p>
            <a:pPr algn="ctr"/>
            <a:r>
              <a:rPr lang="de-DE" sz="1100" b="1" dirty="0" err="1">
                <a:latin typeface="Montserrat" panose="020B0604020202020204" charset="0"/>
              </a:rPr>
              <a:t>Kaufreue</a:t>
            </a:r>
            <a:endParaRPr lang="de-DE" sz="1100" b="1" dirty="0">
              <a:latin typeface="Montserrat" panose="020B0604020202020204" charset="0"/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D16B9D4-B23B-44D4-BF64-3360E2CC5CF0}"/>
              </a:ext>
            </a:extLst>
          </p:cNvPr>
          <p:cNvSpPr/>
          <p:nvPr/>
        </p:nvSpPr>
        <p:spPr>
          <a:xfrm>
            <a:off x="9133281" y="5156647"/>
            <a:ext cx="1620000" cy="1620000"/>
          </a:xfrm>
          <a:prstGeom prst="ellipse">
            <a:avLst/>
          </a:prstGeom>
          <a:solidFill>
            <a:srgbClr val="BDBEC4"/>
          </a:solidFill>
          <a:ln>
            <a:solidFill>
              <a:srgbClr val="494F8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endParaRPr lang="de-DE" sz="1100" b="1" dirty="0">
              <a:latin typeface="Montserrat" panose="020B0604020202020204" charset="0"/>
            </a:endParaRPr>
          </a:p>
          <a:p>
            <a:pPr algn="ctr"/>
            <a:endParaRPr lang="de-DE" sz="1100" b="1" dirty="0">
              <a:latin typeface="Montserrat" panose="020B0604020202020204" charset="0"/>
            </a:endParaRPr>
          </a:p>
          <a:p>
            <a:pPr algn="ctr"/>
            <a:endParaRPr lang="de-DE" sz="1100" b="1" dirty="0">
              <a:latin typeface="Montserrat" panose="020B0604020202020204" charset="0"/>
            </a:endParaRPr>
          </a:p>
          <a:p>
            <a:pPr algn="ctr"/>
            <a:endParaRPr lang="de-DE" sz="1100" b="1" dirty="0">
              <a:latin typeface="Montserrat" panose="020B0604020202020204" charset="0"/>
            </a:endParaRPr>
          </a:p>
          <a:p>
            <a:pPr algn="ctr"/>
            <a:r>
              <a:rPr lang="de-DE" sz="1100" b="1" dirty="0">
                <a:latin typeface="Montserrat" panose="020B0604020202020204" charset="0"/>
              </a:rPr>
              <a:t>Enttäuscht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449404EB-DA2F-44FE-817A-83B0D79F679B}"/>
              </a:ext>
            </a:extLst>
          </p:cNvPr>
          <p:cNvSpPr/>
          <p:nvPr/>
        </p:nvSpPr>
        <p:spPr>
          <a:xfrm>
            <a:off x="7896000" y="3027682"/>
            <a:ext cx="1620000" cy="1620000"/>
          </a:xfrm>
          <a:prstGeom prst="ellipse">
            <a:avLst/>
          </a:prstGeom>
          <a:solidFill>
            <a:srgbClr val="BDBEC4"/>
          </a:solidFill>
          <a:ln>
            <a:solidFill>
              <a:srgbClr val="494F8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endParaRPr lang="de-DE" sz="1100" b="1" dirty="0">
              <a:latin typeface="Montserrat" panose="020B0604020202020204" charset="0"/>
            </a:endParaRPr>
          </a:p>
          <a:p>
            <a:pPr algn="ctr"/>
            <a:endParaRPr lang="de-DE" sz="1100" b="1" dirty="0">
              <a:latin typeface="Montserrat" panose="020B0604020202020204" charset="0"/>
            </a:endParaRPr>
          </a:p>
          <a:p>
            <a:pPr algn="ctr"/>
            <a:endParaRPr lang="de-DE" sz="1100" b="1" dirty="0">
              <a:latin typeface="Montserrat" panose="020B0604020202020204" charset="0"/>
            </a:endParaRPr>
          </a:p>
          <a:p>
            <a:pPr algn="ctr"/>
            <a:endParaRPr lang="de-DE" sz="1100" b="1" dirty="0">
              <a:latin typeface="Montserrat" panose="020B0604020202020204" charset="0"/>
            </a:endParaRPr>
          </a:p>
          <a:p>
            <a:pPr algn="ctr"/>
            <a:endParaRPr lang="de-DE" sz="800" b="1" dirty="0">
              <a:latin typeface="Montserrat" panose="020B0604020202020204" charset="0"/>
            </a:endParaRPr>
          </a:p>
          <a:p>
            <a:pPr algn="ctr"/>
            <a:r>
              <a:rPr lang="de-DE" sz="1100" b="1" dirty="0">
                <a:latin typeface="Montserrat" panose="020B0604020202020204" charset="0"/>
              </a:rPr>
              <a:t>Ausgeliefert sein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1A1F9538-9813-439F-9F3A-A0AA9698B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994743" y="5352893"/>
            <a:ext cx="613754" cy="613754"/>
          </a:xfrm>
          <a:prstGeom prst="rect">
            <a:avLst/>
          </a:prstGeom>
        </p:spPr>
      </p:pic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4BD30C47-C40E-47AF-8DE5-547B023920CB}"/>
              </a:ext>
            </a:extLst>
          </p:cNvPr>
          <p:cNvGrpSpPr/>
          <p:nvPr/>
        </p:nvGrpSpPr>
        <p:grpSpPr>
          <a:xfrm>
            <a:off x="3074770" y="3439944"/>
            <a:ext cx="822459" cy="822459"/>
            <a:chOff x="3606894" y="2089175"/>
            <a:chExt cx="822459" cy="822459"/>
          </a:xfrm>
        </p:grpSpPr>
        <p:pic>
          <p:nvPicPr>
            <p:cNvPr id="16" name="Grafik 15" descr="Warenkorb Silhouette">
              <a:extLst>
                <a:ext uri="{FF2B5EF4-FFF2-40B4-BE49-F238E27FC236}">
                  <a16:creationId xmlns:a16="http://schemas.microsoft.com/office/drawing/2014/main" id="{E5F7C9C4-0C11-47C6-8750-A256DC07A7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789173" y="2251175"/>
              <a:ext cx="490846" cy="490846"/>
            </a:xfrm>
            <a:prstGeom prst="rect">
              <a:avLst/>
            </a:prstGeom>
          </p:spPr>
        </p:pic>
        <p:pic>
          <p:nvPicPr>
            <p:cNvPr id="17" name="Grafik 16" descr="Verbotsschild Silhouette">
              <a:extLst>
                <a:ext uri="{FF2B5EF4-FFF2-40B4-BE49-F238E27FC236}">
                  <a16:creationId xmlns:a16="http://schemas.microsoft.com/office/drawing/2014/main" id="{94C024C9-383A-4AE8-80F1-24C527EEF55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606894" y="2089175"/>
              <a:ext cx="822459" cy="822459"/>
            </a:xfrm>
            <a:prstGeom prst="rect">
              <a:avLst/>
            </a:prstGeom>
          </p:spPr>
        </p:pic>
      </p:grpSp>
      <p:pic>
        <p:nvPicPr>
          <p:cNvPr id="18" name="Grafik 17" descr="Verängstigte Gesichtskontur Silhouette">
            <a:extLst>
              <a:ext uri="{FF2B5EF4-FFF2-40B4-BE49-F238E27FC236}">
                <a16:creationId xmlns:a16="http://schemas.microsoft.com/office/drawing/2014/main" id="{14E31BF2-888A-4584-B4EB-141BBD874A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10067" y="2493979"/>
            <a:ext cx="771866" cy="771866"/>
          </a:xfrm>
          <a:prstGeom prst="rect">
            <a:avLst/>
          </a:prstGeom>
        </p:spPr>
      </p:pic>
      <p:pic>
        <p:nvPicPr>
          <p:cNvPr id="19" name="Grafik 18" descr="Rutschig Silhouette">
            <a:extLst>
              <a:ext uri="{FF2B5EF4-FFF2-40B4-BE49-F238E27FC236}">
                <a16:creationId xmlns:a16="http://schemas.microsoft.com/office/drawing/2014/main" id="{9CD69116-79A2-4B44-993E-17CF5D7E3AF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45928" y="3265845"/>
            <a:ext cx="720143" cy="720143"/>
          </a:xfrm>
          <a:prstGeom prst="rect">
            <a:avLst/>
          </a:prstGeom>
        </p:spPr>
      </p:pic>
      <p:pic>
        <p:nvPicPr>
          <p:cNvPr id="20" name="Grafik 19" descr="Besorgte Gesichtskontur mit einfarbiger Füllung">
            <a:extLst>
              <a:ext uri="{FF2B5EF4-FFF2-40B4-BE49-F238E27FC236}">
                <a16:creationId xmlns:a16="http://schemas.microsoft.com/office/drawing/2014/main" id="{4C418A88-C697-428C-A6D4-223764FA7D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568696" y="5326999"/>
            <a:ext cx="749169" cy="749169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5AE8155A-945C-44D7-AC08-A144E6E5AA03}"/>
              </a:ext>
            </a:extLst>
          </p:cNvPr>
          <p:cNvSpPr txBox="1"/>
          <p:nvPr/>
        </p:nvSpPr>
        <p:spPr>
          <a:xfrm>
            <a:off x="4746771" y="5966647"/>
            <a:ext cx="2698457" cy="1107996"/>
          </a:xfrm>
          <a:prstGeom prst="rect">
            <a:avLst/>
          </a:prstGeom>
          <a:solidFill>
            <a:srgbClr val="494F8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e-DE" sz="1200" dirty="0">
              <a:solidFill>
                <a:schemeClr val="bg1"/>
              </a:solidFill>
              <a:latin typeface="Montserrat" panose="020B0604020202020204" charset="0"/>
              <a:sym typeface="Arial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200" dirty="0">
                <a:solidFill>
                  <a:schemeClr val="bg1"/>
                </a:solidFill>
                <a:latin typeface="Montserrat" panose="020B0604020202020204" charset="0"/>
                <a:sym typeface="Arial"/>
              </a:rPr>
              <a:t>Es ist wichtig herauszufinden, was auf </a:t>
            </a:r>
            <a:r>
              <a:rPr lang="de-DE" sz="1200" b="1" dirty="0">
                <a:solidFill>
                  <a:schemeClr val="bg1"/>
                </a:solidFill>
                <a:latin typeface="Montserrat" panose="020B0604020202020204" charset="0"/>
                <a:sym typeface="Arial"/>
              </a:rPr>
              <a:t>deinen Kunden zutrifft</a:t>
            </a:r>
            <a:r>
              <a:rPr lang="de-DE" sz="1200" dirty="0">
                <a:solidFill>
                  <a:schemeClr val="bg1"/>
                </a:solidFill>
                <a:latin typeface="Montserrat" panose="020B0604020202020204" charset="0"/>
                <a:sym typeface="Arial"/>
              </a:rPr>
              <a:t> um </a:t>
            </a:r>
            <a:r>
              <a:rPr lang="de-DE" sz="1200" b="1" dirty="0">
                <a:solidFill>
                  <a:schemeClr val="bg1"/>
                </a:solidFill>
                <a:latin typeface="Montserrat" panose="020B0604020202020204" charset="0"/>
                <a:sym typeface="Arial"/>
              </a:rPr>
              <a:t>gezielt argumentieren</a:t>
            </a:r>
            <a:r>
              <a:rPr lang="de-DE" sz="1200" dirty="0">
                <a:solidFill>
                  <a:schemeClr val="bg1"/>
                </a:solidFill>
                <a:latin typeface="Montserrat" panose="020B0604020202020204" charset="0"/>
                <a:sym typeface="Arial"/>
              </a:rPr>
              <a:t> zu können.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e-DE" sz="1200" dirty="0">
              <a:solidFill>
                <a:schemeClr val="bg1"/>
              </a:solidFill>
              <a:latin typeface="Montserrat" panose="020B0604020202020204" charset="0"/>
              <a:sym typeface="Arial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e-DE" sz="1200" dirty="0">
              <a:solidFill>
                <a:schemeClr val="bg1"/>
              </a:solidFill>
              <a:latin typeface="Montserrat" panose="020B060402020202020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2250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5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0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0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81481E-6 L -0.00091 -0.16019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8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21" grpId="0" animBg="1"/>
      <p:bldP spid="21" grpId="1" animBg="1"/>
      <p:bldP spid="21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7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Beitragsanpassungen</a:t>
            </a:r>
            <a:endParaRPr lang="de-DE" sz="2400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67C57064-F04E-4801-B2C9-9F7AAC9D3E0A}"/>
              </a:ext>
            </a:extLst>
          </p:cNvPr>
          <p:cNvSpPr/>
          <p:nvPr/>
        </p:nvSpPr>
        <p:spPr>
          <a:xfrm>
            <a:off x="234591" y="2041275"/>
            <a:ext cx="5930286" cy="4177432"/>
          </a:xfrm>
          <a:prstGeom prst="rect">
            <a:avLst/>
          </a:prstGeom>
          <a:solidFill>
            <a:schemeClr val="bg1"/>
          </a:solidFill>
          <a:ln w="9525" cap="flat">
            <a:solidFill>
              <a:srgbClr val="484F8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8" name="Group 31">
            <a:extLst>
              <a:ext uri="{FF2B5EF4-FFF2-40B4-BE49-F238E27FC236}">
                <a16:creationId xmlns:a16="http://schemas.microsoft.com/office/drawing/2014/main" id="{5E60724D-1368-4AC2-96F4-D4C193068951}"/>
              </a:ext>
            </a:extLst>
          </p:cNvPr>
          <p:cNvGrpSpPr/>
          <p:nvPr/>
        </p:nvGrpSpPr>
        <p:grpSpPr>
          <a:xfrm>
            <a:off x="234591" y="2270499"/>
            <a:ext cx="5807305" cy="3911047"/>
            <a:chOff x="819293" y="2310423"/>
            <a:chExt cx="6501393" cy="3911047"/>
          </a:xfrm>
        </p:grpSpPr>
        <p:cxnSp>
          <p:nvCxnSpPr>
            <p:cNvPr id="9" name="Gerader Verbinder 8">
              <a:extLst>
                <a:ext uri="{FF2B5EF4-FFF2-40B4-BE49-F238E27FC236}">
                  <a16:creationId xmlns:a16="http://schemas.microsoft.com/office/drawing/2014/main" id="{96EB0101-19B1-4420-BA22-35B15C07133A}"/>
                </a:ext>
              </a:extLst>
            </p:cNvPr>
            <p:cNvCxnSpPr/>
            <p:nvPr/>
          </p:nvCxnSpPr>
          <p:spPr>
            <a:xfrm>
              <a:off x="7136484" y="5759365"/>
              <a:ext cx="0" cy="108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26">
              <a:extLst>
                <a:ext uri="{FF2B5EF4-FFF2-40B4-BE49-F238E27FC236}">
                  <a16:creationId xmlns:a16="http://schemas.microsoft.com/office/drawing/2014/main" id="{02010204-C8E9-449C-BB99-F93471740276}"/>
                </a:ext>
              </a:extLst>
            </p:cNvPr>
            <p:cNvGrpSpPr/>
            <p:nvPr/>
          </p:nvGrpSpPr>
          <p:grpSpPr>
            <a:xfrm>
              <a:off x="819293" y="2310423"/>
              <a:ext cx="6501393" cy="3911047"/>
              <a:chOff x="819293" y="2310423"/>
              <a:chExt cx="6501393" cy="3911047"/>
            </a:xfrm>
          </p:grpSpPr>
          <p:grpSp>
            <p:nvGrpSpPr>
              <p:cNvPr id="11" name="Group 24">
                <a:extLst>
                  <a:ext uri="{FF2B5EF4-FFF2-40B4-BE49-F238E27FC236}">
                    <a16:creationId xmlns:a16="http://schemas.microsoft.com/office/drawing/2014/main" id="{4AFAA13E-7F1A-49F7-8FC0-4ADE72EA62A3}"/>
                  </a:ext>
                </a:extLst>
              </p:cNvPr>
              <p:cNvGrpSpPr/>
              <p:nvPr/>
            </p:nvGrpSpPr>
            <p:grpSpPr>
              <a:xfrm>
                <a:off x="1208644" y="2310423"/>
                <a:ext cx="6112042" cy="3560088"/>
                <a:chOff x="1208644" y="2310423"/>
                <a:chExt cx="6112042" cy="3560088"/>
              </a:xfrm>
            </p:grpSpPr>
            <p:cxnSp>
              <p:nvCxnSpPr>
                <p:cNvPr id="22" name="Gewinkelte Verbindung 23">
                  <a:extLst>
                    <a:ext uri="{FF2B5EF4-FFF2-40B4-BE49-F238E27FC236}">
                      <a16:creationId xmlns:a16="http://schemas.microsoft.com/office/drawing/2014/main" id="{718FF764-2EDC-461A-8887-E4C47254B1E8}"/>
                    </a:ext>
                  </a:extLst>
                </p:cNvPr>
                <p:cNvCxnSpPr/>
                <p:nvPr/>
              </p:nvCxnSpPr>
              <p:spPr>
                <a:xfrm>
                  <a:off x="1208644" y="2310423"/>
                  <a:ext cx="6112042" cy="3499404"/>
                </a:xfrm>
                <a:prstGeom prst="bentConnector3">
                  <a:avLst>
                    <a:gd name="adj1" fmla="val -25"/>
                  </a:avLst>
                </a:prstGeom>
                <a:ln w="9525">
                  <a:solidFill>
                    <a:srgbClr val="494F81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Gerader Verbinder 22">
                  <a:extLst>
                    <a:ext uri="{FF2B5EF4-FFF2-40B4-BE49-F238E27FC236}">
                      <a16:creationId xmlns:a16="http://schemas.microsoft.com/office/drawing/2014/main" id="{A3E660E8-F1F7-4394-A20F-5A1BD79514F5}"/>
                    </a:ext>
                  </a:extLst>
                </p:cNvPr>
                <p:cNvCxnSpPr/>
                <p:nvPr/>
              </p:nvCxnSpPr>
              <p:spPr>
                <a:xfrm>
                  <a:off x="4106583" y="5758281"/>
                  <a:ext cx="0" cy="1080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Gerader Verbinder 23">
                  <a:extLst>
                    <a:ext uri="{FF2B5EF4-FFF2-40B4-BE49-F238E27FC236}">
                      <a16:creationId xmlns:a16="http://schemas.microsoft.com/office/drawing/2014/main" id="{6E3745A0-766C-4DE4-822C-8984BD4733EA}"/>
                    </a:ext>
                  </a:extLst>
                </p:cNvPr>
                <p:cNvCxnSpPr/>
                <p:nvPr/>
              </p:nvCxnSpPr>
              <p:spPr>
                <a:xfrm>
                  <a:off x="6973654" y="5758281"/>
                  <a:ext cx="0" cy="1080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Gerader Verbinder 24">
                  <a:extLst>
                    <a:ext uri="{FF2B5EF4-FFF2-40B4-BE49-F238E27FC236}">
                      <a16:creationId xmlns:a16="http://schemas.microsoft.com/office/drawing/2014/main" id="{032D0EC7-8FEB-45DC-B57B-7779289BF843}"/>
                    </a:ext>
                  </a:extLst>
                </p:cNvPr>
                <p:cNvCxnSpPr/>
                <p:nvPr/>
              </p:nvCxnSpPr>
              <p:spPr>
                <a:xfrm>
                  <a:off x="2665133" y="5758281"/>
                  <a:ext cx="0" cy="1080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Gerader Verbinder 25">
                  <a:extLst>
                    <a:ext uri="{FF2B5EF4-FFF2-40B4-BE49-F238E27FC236}">
                      <a16:creationId xmlns:a16="http://schemas.microsoft.com/office/drawing/2014/main" id="{49CE0123-B77E-44D5-8FAB-6E92A67A3DEC}"/>
                    </a:ext>
                  </a:extLst>
                </p:cNvPr>
                <p:cNvCxnSpPr/>
                <p:nvPr/>
              </p:nvCxnSpPr>
              <p:spPr>
                <a:xfrm>
                  <a:off x="5541683" y="5762511"/>
                  <a:ext cx="0" cy="1080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Gerader Verbinder 26">
                  <a:extLst>
                    <a:ext uri="{FF2B5EF4-FFF2-40B4-BE49-F238E27FC236}">
                      <a16:creationId xmlns:a16="http://schemas.microsoft.com/office/drawing/2014/main" id="{B4BBD25B-DF08-4B8C-94AA-D7FA67D4B394}"/>
                    </a:ext>
                  </a:extLst>
                </p:cNvPr>
                <p:cNvCxnSpPr/>
                <p:nvPr/>
              </p:nvCxnSpPr>
              <p:spPr>
                <a:xfrm>
                  <a:off x="3386882" y="5755827"/>
                  <a:ext cx="0" cy="1080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Gerader Verbinder 27">
                  <a:extLst>
                    <a:ext uri="{FF2B5EF4-FFF2-40B4-BE49-F238E27FC236}">
                      <a16:creationId xmlns:a16="http://schemas.microsoft.com/office/drawing/2014/main" id="{DA93DD0D-4FCE-49F2-8AA9-F1411F50621F}"/>
                    </a:ext>
                  </a:extLst>
                </p:cNvPr>
                <p:cNvCxnSpPr/>
                <p:nvPr/>
              </p:nvCxnSpPr>
              <p:spPr>
                <a:xfrm>
                  <a:off x="5901482" y="5755827"/>
                  <a:ext cx="0" cy="1080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Group 25">
                <a:extLst>
                  <a:ext uri="{FF2B5EF4-FFF2-40B4-BE49-F238E27FC236}">
                    <a16:creationId xmlns:a16="http://schemas.microsoft.com/office/drawing/2014/main" id="{8F16503A-D513-4355-BD41-6B1726EED97E}"/>
                  </a:ext>
                </a:extLst>
              </p:cNvPr>
              <p:cNvGrpSpPr/>
              <p:nvPr/>
            </p:nvGrpSpPr>
            <p:grpSpPr>
              <a:xfrm>
                <a:off x="819293" y="2323613"/>
                <a:ext cx="6427220" cy="3897857"/>
                <a:chOff x="819293" y="2323613"/>
                <a:chExt cx="6427220" cy="3897857"/>
              </a:xfrm>
            </p:grpSpPr>
            <p:sp>
              <p:nvSpPr>
                <p:cNvPr id="13" name="Textfeld 12">
                  <a:extLst>
                    <a:ext uri="{FF2B5EF4-FFF2-40B4-BE49-F238E27FC236}">
                      <a16:creationId xmlns:a16="http://schemas.microsoft.com/office/drawing/2014/main" id="{EB357BC8-1E46-4C5F-8AC3-E5033B527167}"/>
                    </a:ext>
                  </a:extLst>
                </p:cNvPr>
                <p:cNvSpPr txBox="1"/>
                <p:nvPr/>
              </p:nvSpPr>
              <p:spPr>
                <a:xfrm>
                  <a:off x="7092625" y="5919432"/>
                  <a:ext cx="153888" cy="15388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ctr"/>
                  <a:r>
                    <a:rPr lang="de-DE" sz="1000" dirty="0">
                      <a:solidFill>
                        <a:srgbClr val="494F81"/>
                      </a:solidFill>
                      <a:latin typeface="Montserrat" pitchFamily="2" charset="77"/>
                    </a:rPr>
                    <a:t>82</a:t>
                  </a:r>
                </a:p>
              </p:txBody>
            </p:sp>
            <p:sp>
              <p:nvSpPr>
                <p:cNvPr id="14" name="Textfeld 13">
                  <a:extLst>
                    <a:ext uri="{FF2B5EF4-FFF2-40B4-BE49-F238E27FC236}">
                      <a16:creationId xmlns:a16="http://schemas.microsoft.com/office/drawing/2014/main" id="{94A4260C-C46A-495C-802D-9B723145A0B1}"/>
                    </a:ext>
                  </a:extLst>
                </p:cNvPr>
                <p:cNvSpPr txBox="1"/>
                <p:nvPr/>
              </p:nvSpPr>
              <p:spPr>
                <a:xfrm>
                  <a:off x="3872998" y="6067582"/>
                  <a:ext cx="783868" cy="15388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ctr"/>
                  <a:r>
                    <a:rPr lang="de-DE" sz="1000" b="1" dirty="0">
                      <a:solidFill>
                        <a:srgbClr val="494F81"/>
                      </a:solidFill>
                      <a:latin typeface="Montserrat SemiBold" pitchFamily="2" charset="77"/>
                    </a:rPr>
                    <a:t>Lebensalter</a:t>
                  </a:r>
                </a:p>
              </p:txBody>
            </p:sp>
            <p:sp>
              <p:nvSpPr>
                <p:cNvPr id="15" name="Textfeld 14">
                  <a:extLst>
                    <a:ext uri="{FF2B5EF4-FFF2-40B4-BE49-F238E27FC236}">
                      <a16:creationId xmlns:a16="http://schemas.microsoft.com/office/drawing/2014/main" id="{301B6100-45A5-412C-BCFF-779FCEF7D07F}"/>
                    </a:ext>
                  </a:extLst>
                </p:cNvPr>
                <p:cNvSpPr txBox="1"/>
                <p:nvPr/>
              </p:nvSpPr>
              <p:spPr>
                <a:xfrm>
                  <a:off x="819293" y="2323613"/>
                  <a:ext cx="363611" cy="3471596"/>
                </a:xfrm>
                <a:prstGeom prst="rect">
                  <a:avLst/>
                </a:prstGeom>
                <a:noFill/>
              </p:spPr>
              <p:txBody>
                <a:bodyPr vert="vert270" wrap="square" rtlCol="0">
                  <a:spAutoFit/>
                </a:bodyPr>
                <a:lstStyle/>
                <a:p>
                  <a:pPr algn="ctr"/>
                  <a:r>
                    <a:rPr lang="de-DE" sz="1000" b="1" dirty="0">
                      <a:solidFill>
                        <a:srgbClr val="494F81"/>
                      </a:solidFill>
                      <a:latin typeface="Montserrat SemiBold" pitchFamily="2" charset="77"/>
                    </a:rPr>
                    <a:t>Ausgaben in t€</a:t>
                  </a:r>
                </a:p>
              </p:txBody>
            </p:sp>
            <p:sp>
              <p:nvSpPr>
                <p:cNvPr id="16" name="Textfeld 15">
                  <a:extLst>
                    <a:ext uri="{FF2B5EF4-FFF2-40B4-BE49-F238E27FC236}">
                      <a16:creationId xmlns:a16="http://schemas.microsoft.com/office/drawing/2014/main" id="{60A535E0-98D2-4CEF-990B-CD827ED218D1}"/>
                    </a:ext>
                  </a:extLst>
                </p:cNvPr>
                <p:cNvSpPr txBox="1"/>
                <p:nvPr/>
              </p:nvSpPr>
              <p:spPr>
                <a:xfrm>
                  <a:off x="2597352" y="5901361"/>
                  <a:ext cx="157094" cy="15388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ctr"/>
                  <a:r>
                    <a:rPr lang="de-DE" sz="1000" dirty="0">
                      <a:solidFill>
                        <a:srgbClr val="494F81"/>
                      </a:solidFill>
                      <a:latin typeface="Montserrat" pitchFamily="2" charset="77"/>
                    </a:rPr>
                    <a:t>20</a:t>
                  </a:r>
                </a:p>
              </p:txBody>
            </p:sp>
            <p:sp>
              <p:nvSpPr>
                <p:cNvPr id="17" name="Textfeld 16">
                  <a:extLst>
                    <a:ext uri="{FF2B5EF4-FFF2-40B4-BE49-F238E27FC236}">
                      <a16:creationId xmlns:a16="http://schemas.microsoft.com/office/drawing/2014/main" id="{772046AB-0F5C-4CAB-A755-BCE040BF0F25}"/>
                    </a:ext>
                  </a:extLst>
                </p:cNvPr>
                <p:cNvSpPr txBox="1"/>
                <p:nvPr/>
              </p:nvSpPr>
              <p:spPr>
                <a:xfrm>
                  <a:off x="3303200" y="5897345"/>
                  <a:ext cx="157094" cy="15388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ctr"/>
                  <a:r>
                    <a:rPr lang="de-DE" sz="1000" dirty="0">
                      <a:solidFill>
                        <a:srgbClr val="494F81"/>
                      </a:solidFill>
                      <a:latin typeface="Montserrat" pitchFamily="2" charset="77"/>
                    </a:rPr>
                    <a:t>30</a:t>
                  </a:r>
                </a:p>
              </p:txBody>
            </p:sp>
            <p:sp>
              <p:nvSpPr>
                <p:cNvPr id="18" name="Textfeld 17">
                  <a:extLst>
                    <a:ext uri="{FF2B5EF4-FFF2-40B4-BE49-F238E27FC236}">
                      <a16:creationId xmlns:a16="http://schemas.microsoft.com/office/drawing/2014/main" id="{1295DF99-D2F4-4AE8-B336-8E935E45367E}"/>
                    </a:ext>
                  </a:extLst>
                </p:cNvPr>
                <p:cNvSpPr txBox="1"/>
                <p:nvPr/>
              </p:nvSpPr>
              <p:spPr>
                <a:xfrm>
                  <a:off x="4014683" y="5893329"/>
                  <a:ext cx="169918" cy="15388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ctr"/>
                  <a:r>
                    <a:rPr lang="de-DE" sz="1000" dirty="0">
                      <a:solidFill>
                        <a:srgbClr val="494F81"/>
                      </a:solidFill>
                      <a:latin typeface="Montserrat" pitchFamily="2" charset="77"/>
                    </a:rPr>
                    <a:t>40</a:t>
                  </a:r>
                </a:p>
              </p:txBody>
            </p:sp>
            <p:sp>
              <p:nvSpPr>
                <p:cNvPr id="19" name="Textfeld 18">
                  <a:extLst>
                    <a:ext uri="{FF2B5EF4-FFF2-40B4-BE49-F238E27FC236}">
                      <a16:creationId xmlns:a16="http://schemas.microsoft.com/office/drawing/2014/main" id="{C393546D-41F0-47AC-BAC2-BAFB1BBC4FD0}"/>
                    </a:ext>
                  </a:extLst>
                </p:cNvPr>
                <p:cNvSpPr txBox="1"/>
                <p:nvPr/>
              </p:nvSpPr>
              <p:spPr>
                <a:xfrm>
                  <a:off x="5469721" y="5901346"/>
                  <a:ext cx="163506" cy="15388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ctr"/>
                  <a:r>
                    <a:rPr lang="de-DE" sz="1000" dirty="0">
                      <a:solidFill>
                        <a:srgbClr val="494F81"/>
                      </a:solidFill>
                      <a:latin typeface="Montserrat" pitchFamily="2" charset="77"/>
                    </a:rPr>
                    <a:t>60</a:t>
                  </a:r>
                </a:p>
              </p:txBody>
            </p:sp>
            <p:sp>
              <p:nvSpPr>
                <p:cNvPr id="20" name="Textfeld 19">
                  <a:extLst>
                    <a:ext uri="{FF2B5EF4-FFF2-40B4-BE49-F238E27FC236}">
                      <a16:creationId xmlns:a16="http://schemas.microsoft.com/office/drawing/2014/main" id="{A18A9E50-C205-4F4A-8DBF-63E3ED6F0248}"/>
                    </a:ext>
                  </a:extLst>
                </p:cNvPr>
                <p:cNvSpPr txBox="1"/>
                <p:nvPr/>
              </p:nvSpPr>
              <p:spPr>
                <a:xfrm>
                  <a:off x="5810243" y="5899870"/>
                  <a:ext cx="172282" cy="15388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ctr"/>
                  <a:r>
                    <a:rPr lang="de-DE" sz="1000" dirty="0">
                      <a:solidFill>
                        <a:srgbClr val="494F81"/>
                      </a:solidFill>
                      <a:latin typeface="Montserrat" pitchFamily="2" charset="77"/>
                    </a:rPr>
                    <a:t>67</a:t>
                  </a:r>
                </a:p>
              </p:txBody>
            </p:sp>
            <p:sp>
              <p:nvSpPr>
                <p:cNvPr id="21" name="Textfeld 20">
                  <a:extLst>
                    <a:ext uri="{FF2B5EF4-FFF2-40B4-BE49-F238E27FC236}">
                      <a16:creationId xmlns:a16="http://schemas.microsoft.com/office/drawing/2014/main" id="{6A79D502-346B-4062-B0FC-53F2CFEBFAD7}"/>
                    </a:ext>
                  </a:extLst>
                </p:cNvPr>
                <p:cNvSpPr txBox="1"/>
                <p:nvPr/>
              </p:nvSpPr>
              <p:spPr>
                <a:xfrm>
                  <a:off x="6897526" y="5915881"/>
                  <a:ext cx="166712" cy="15388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ctr"/>
                  <a:r>
                    <a:rPr lang="de-DE" sz="1000" dirty="0">
                      <a:solidFill>
                        <a:srgbClr val="494F81"/>
                      </a:solidFill>
                      <a:latin typeface="Montserrat" pitchFamily="2" charset="77"/>
                    </a:rPr>
                    <a:t>80</a:t>
                  </a:r>
                </a:p>
              </p:txBody>
            </p:sp>
          </p:grpSp>
        </p:grpSp>
      </p:grpSp>
      <p:sp>
        <p:nvSpPr>
          <p:cNvPr id="29" name="Textfeld 28">
            <a:extLst>
              <a:ext uri="{FF2B5EF4-FFF2-40B4-BE49-F238E27FC236}">
                <a16:creationId xmlns:a16="http://schemas.microsoft.com/office/drawing/2014/main" id="{37C39E56-279A-4C15-8DC3-0E55B7152F83}"/>
              </a:ext>
            </a:extLst>
          </p:cNvPr>
          <p:cNvSpPr txBox="1"/>
          <p:nvPr/>
        </p:nvSpPr>
        <p:spPr>
          <a:xfrm>
            <a:off x="808394" y="2616856"/>
            <a:ext cx="2577304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>
                <a:latin typeface="Montserrat" pitchFamily="2" charset="77"/>
              </a:rPr>
              <a:t>Legende</a:t>
            </a:r>
          </a:p>
          <a:p>
            <a:r>
              <a:rPr lang="de-DE" sz="900" dirty="0">
                <a:latin typeface="Montserrat" pitchFamily="2" charset="77"/>
              </a:rPr>
              <a:t>Kopfschadenkurve</a:t>
            </a:r>
          </a:p>
          <a:p>
            <a:r>
              <a:rPr lang="de-DE" sz="900" dirty="0">
                <a:latin typeface="Montserrat" pitchFamily="2" charset="77"/>
              </a:rPr>
              <a:t>Kosten</a:t>
            </a:r>
          </a:p>
          <a:p>
            <a:r>
              <a:rPr lang="de-DE" sz="900" dirty="0">
                <a:latin typeface="Montserrat" pitchFamily="2" charset="77"/>
              </a:rPr>
              <a:t>Durchschnittsprämie</a:t>
            </a:r>
          </a:p>
          <a:p>
            <a:r>
              <a:rPr lang="de-DE" sz="900" dirty="0">
                <a:latin typeface="Montserrat" pitchFamily="2" charset="77"/>
              </a:rPr>
              <a:t>Alterungsrückstellungen</a:t>
            </a:r>
          </a:p>
          <a:p>
            <a:r>
              <a:rPr lang="de-DE" sz="900" dirty="0" err="1">
                <a:latin typeface="Montserrat" pitchFamily="2" charset="77"/>
              </a:rPr>
              <a:t>Entsparung</a:t>
            </a:r>
            <a:r>
              <a:rPr lang="de-DE" sz="900" dirty="0">
                <a:latin typeface="Montserrat" pitchFamily="2" charset="77"/>
              </a:rPr>
              <a:t> der Alterungsrückstellungen</a:t>
            </a:r>
          </a:p>
          <a:p>
            <a:r>
              <a:rPr lang="de-DE" sz="900" dirty="0">
                <a:latin typeface="Montserrat" pitchFamily="2" charset="77"/>
              </a:rPr>
              <a:t>Zusätzlicher Bedarf wegen längerer Lebenserwartung (auslösender Faktor)</a:t>
            </a:r>
          </a:p>
        </p:txBody>
      </p:sp>
      <p:grpSp>
        <p:nvGrpSpPr>
          <p:cNvPr id="30" name="Group 3">
            <a:extLst>
              <a:ext uri="{FF2B5EF4-FFF2-40B4-BE49-F238E27FC236}">
                <a16:creationId xmlns:a16="http://schemas.microsoft.com/office/drawing/2014/main" id="{24A956C3-DD18-40FA-969D-5C940FD01596}"/>
              </a:ext>
            </a:extLst>
          </p:cNvPr>
          <p:cNvGrpSpPr/>
          <p:nvPr/>
        </p:nvGrpSpPr>
        <p:grpSpPr>
          <a:xfrm>
            <a:off x="2667997" y="3501991"/>
            <a:ext cx="3021710" cy="2165371"/>
            <a:chOff x="2567193" y="2406341"/>
            <a:chExt cx="2603559" cy="1704828"/>
          </a:xfrm>
        </p:grpSpPr>
        <p:sp>
          <p:nvSpPr>
            <p:cNvPr id="31" name="Google Shape;577;p36">
              <a:extLst>
                <a:ext uri="{FF2B5EF4-FFF2-40B4-BE49-F238E27FC236}">
                  <a16:creationId xmlns:a16="http://schemas.microsoft.com/office/drawing/2014/main" id="{71D44715-925A-4921-9F20-FD2124F26E34}"/>
                </a:ext>
              </a:extLst>
            </p:cNvPr>
            <p:cNvSpPr/>
            <p:nvPr/>
          </p:nvSpPr>
          <p:spPr>
            <a:xfrm flipV="1">
              <a:off x="3307378" y="2840807"/>
              <a:ext cx="1858728" cy="1268328"/>
            </a:xfrm>
            <a:prstGeom prst="line">
              <a:avLst/>
            </a:prstGeom>
            <a:noFill/>
            <a:ln w="12700" cap="rnd">
              <a:solidFill>
                <a:srgbClr val="A9A9A9">
                  <a:alpha val="33725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/>
            </a:p>
          </p:txBody>
        </p:sp>
        <p:sp>
          <p:nvSpPr>
            <p:cNvPr id="32" name="Google Shape;578;p36">
              <a:extLst>
                <a:ext uri="{FF2B5EF4-FFF2-40B4-BE49-F238E27FC236}">
                  <a16:creationId xmlns:a16="http://schemas.microsoft.com/office/drawing/2014/main" id="{5C8D4FDF-F23E-4093-9569-1652EBECCE79}"/>
                </a:ext>
              </a:extLst>
            </p:cNvPr>
            <p:cNvSpPr/>
            <p:nvPr/>
          </p:nvSpPr>
          <p:spPr>
            <a:xfrm flipV="1">
              <a:off x="2602551" y="3365479"/>
              <a:ext cx="465976" cy="295202"/>
            </a:xfrm>
            <a:prstGeom prst="line">
              <a:avLst/>
            </a:prstGeom>
            <a:noFill/>
            <a:ln w="12700" cap="rnd">
              <a:solidFill>
                <a:srgbClr val="A9A9A9">
                  <a:alpha val="33725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/>
            </a:p>
          </p:txBody>
        </p:sp>
        <p:sp>
          <p:nvSpPr>
            <p:cNvPr id="33" name="Google Shape;579;p36">
              <a:extLst>
                <a:ext uri="{FF2B5EF4-FFF2-40B4-BE49-F238E27FC236}">
                  <a16:creationId xmlns:a16="http://schemas.microsoft.com/office/drawing/2014/main" id="{7861A360-26FF-4041-B5A6-890D928FDFCA}"/>
                </a:ext>
              </a:extLst>
            </p:cNvPr>
            <p:cNvSpPr/>
            <p:nvPr/>
          </p:nvSpPr>
          <p:spPr>
            <a:xfrm flipV="1">
              <a:off x="2567193" y="3251565"/>
              <a:ext cx="1023752" cy="685352"/>
            </a:xfrm>
            <a:prstGeom prst="line">
              <a:avLst/>
            </a:prstGeom>
            <a:noFill/>
            <a:ln w="12700" cap="rnd">
              <a:solidFill>
                <a:srgbClr val="A9A9A9">
                  <a:alpha val="33725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/>
            </a:p>
          </p:txBody>
        </p:sp>
        <p:sp>
          <p:nvSpPr>
            <p:cNvPr id="34" name="Google Shape;580;p36">
              <a:extLst>
                <a:ext uri="{FF2B5EF4-FFF2-40B4-BE49-F238E27FC236}">
                  <a16:creationId xmlns:a16="http://schemas.microsoft.com/office/drawing/2014/main" id="{9E3A06D3-D7E0-4740-9C7C-E7DC7EC2A92E}"/>
                </a:ext>
              </a:extLst>
            </p:cNvPr>
            <p:cNvSpPr/>
            <p:nvPr/>
          </p:nvSpPr>
          <p:spPr>
            <a:xfrm flipV="1">
              <a:off x="2686453" y="2406341"/>
              <a:ext cx="2470729" cy="1704828"/>
            </a:xfrm>
            <a:prstGeom prst="line">
              <a:avLst/>
            </a:prstGeom>
            <a:noFill/>
            <a:ln w="12700" cap="rnd">
              <a:solidFill>
                <a:srgbClr val="A9A9A9">
                  <a:alpha val="33725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/>
            </a:p>
          </p:txBody>
        </p:sp>
        <p:sp>
          <p:nvSpPr>
            <p:cNvPr id="35" name="Google Shape;581;p36">
              <a:extLst>
                <a:ext uri="{FF2B5EF4-FFF2-40B4-BE49-F238E27FC236}">
                  <a16:creationId xmlns:a16="http://schemas.microsoft.com/office/drawing/2014/main" id="{566A2672-8569-4076-9A16-A4EC03D42E25}"/>
                </a:ext>
              </a:extLst>
            </p:cNvPr>
            <p:cNvSpPr/>
            <p:nvPr/>
          </p:nvSpPr>
          <p:spPr>
            <a:xfrm flipV="1">
              <a:off x="3013274" y="2634146"/>
              <a:ext cx="2147853" cy="1462729"/>
            </a:xfrm>
            <a:prstGeom prst="line">
              <a:avLst/>
            </a:prstGeom>
            <a:noFill/>
            <a:ln w="12700" cap="rnd">
              <a:solidFill>
                <a:srgbClr val="A9A9A9">
                  <a:alpha val="33725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/>
            </a:p>
          </p:txBody>
        </p:sp>
        <p:sp>
          <p:nvSpPr>
            <p:cNvPr id="36" name="Google Shape;582;p36">
              <a:extLst>
                <a:ext uri="{FF2B5EF4-FFF2-40B4-BE49-F238E27FC236}">
                  <a16:creationId xmlns:a16="http://schemas.microsoft.com/office/drawing/2014/main" id="{090837F8-9E0E-4185-B138-58B851C252AD}"/>
                </a:ext>
              </a:extLst>
            </p:cNvPr>
            <p:cNvSpPr/>
            <p:nvPr/>
          </p:nvSpPr>
          <p:spPr>
            <a:xfrm flipV="1">
              <a:off x="3633550" y="3046493"/>
              <a:ext cx="1537202" cy="1058628"/>
            </a:xfrm>
            <a:prstGeom prst="line">
              <a:avLst/>
            </a:prstGeom>
            <a:noFill/>
            <a:ln w="12700" cap="rnd">
              <a:solidFill>
                <a:srgbClr val="A9A9A9">
                  <a:alpha val="33725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/>
            </a:p>
          </p:txBody>
        </p:sp>
        <p:sp>
          <p:nvSpPr>
            <p:cNvPr id="37" name="Google Shape;583;p36">
              <a:extLst>
                <a:ext uri="{FF2B5EF4-FFF2-40B4-BE49-F238E27FC236}">
                  <a16:creationId xmlns:a16="http://schemas.microsoft.com/office/drawing/2014/main" id="{D4ABE5AC-D01A-421C-9AED-9118E7EC191A}"/>
                </a:ext>
              </a:extLst>
            </p:cNvPr>
            <p:cNvSpPr/>
            <p:nvPr/>
          </p:nvSpPr>
          <p:spPr>
            <a:xfrm flipV="1">
              <a:off x="3940342" y="3259511"/>
              <a:ext cx="1216802" cy="837902"/>
            </a:xfrm>
            <a:prstGeom prst="line">
              <a:avLst/>
            </a:prstGeom>
            <a:noFill/>
            <a:ln w="12700" cap="rnd">
              <a:solidFill>
                <a:srgbClr val="A9A9A9">
                  <a:alpha val="33725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/>
            </a:p>
          </p:txBody>
        </p:sp>
        <p:sp>
          <p:nvSpPr>
            <p:cNvPr id="38" name="Google Shape;584;p36">
              <a:extLst>
                <a:ext uri="{FF2B5EF4-FFF2-40B4-BE49-F238E27FC236}">
                  <a16:creationId xmlns:a16="http://schemas.microsoft.com/office/drawing/2014/main" id="{B26FE603-F429-4B99-9613-864AF7F64FC6}"/>
                </a:ext>
              </a:extLst>
            </p:cNvPr>
            <p:cNvSpPr/>
            <p:nvPr/>
          </p:nvSpPr>
          <p:spPr>
            <a:xfrm flipV="1">
              <a:off x="4318008" y="3527936"/>
              <a:ext cx="846901" cy="569477"/>
            </a:xfrm>
            <a:prstGeom prst="line">
              <a:avLst/>
            </a:prstGeom>
            <a:noFill/>
            <a:ln w="12700" cap="rnd">
              <a:solidFill>
                <a:srgbClr val="A9A9A9">
                  <a:alpha val="33725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/>
            </a:p>
          </p:txBody>
        </p:sp>
        <p:sp>
          <p:nvSpPr>
            <p:cNvPr id="39" name="Google Shape;585;p36">
              <a:extLst>
                <a:ext uri="{FF2B5EF4-FFF2-40B4-BE49-F238E27FC236}">
                  <a16:creationId xmlns:a16="http://schemas.microsoft.com/office/drawing/2014/main" id="{1A3969F2-9CBC-41CD-877D-A4996DDD9874}"/>
                </a:ext>
              </a:extLst>
            </p:cNvPr>
            <p:cNvSpPr/>
            <p:nvPr/>
          </p:nvSpPr>
          <p:spPr>
            <a:xfrm flipV="1">
              <a:off x="4689287" y="3794612"/>
              <a:ext cx="465976" cy="295202"/>
            </a:xfrm>
            <a:prstGeom prst="line">
              <a:avLst/>
            </a:prstGeom>
            <a:noFill/>
            <a:ln w="12700" cap="rnd">
              <a:solidFill>
                <a:srgbClr val="A9A9A9">
                  <a:alpha val="33725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40" name="Freihandform 2">
            <a:extLst>
              <a:ext uri="{FF2B5EF4-FFF2-40B4-BE49-F238E27FC236}">
                <a16:creationId xmlns:a16="http://schemas.microsoft.com/office/drawing/2014/main" id="{FA4A6430-382F-41B9-BBA4-23C92398CF58}"/>
              </a:ext>
            </a:extLst>
          </p:cNvPr>
          <p:cNvSpPr/>
          <p:nvPr/>
        </p:nvSpPr>
        <p:spPr>
          <a:xfrm>
            <a:off x="747831" y="2614376"/>
            <a:ext cx="5260929" cy="2861716"/>
          </a:xfrm>
          <a:custGeom>
            <a:avLst/>
            <a:gdLst>
              <a:gd name="connsiteX0" fmla="*/ 0 w 6007100"/>
              <a:gd name="connsiteY0" fmla="*/ 1689100 h 2861716"/>
              <a:gd name="connsiteX1" fmla="*/ 228600 w 6007100"/>
              <a:gd name="connsiteY1" fmla="*/ 2527300 h 2861716"/>
              <a:gd name="connsiteX2" fmla="*/ 673100 w 6007100"/>
              <a:gd name="connsiteY2" fmla="*/ 2857500 h 2861716"/>
              <a:gd name="connsiteX3" fmla="*/ 1485900 w 6007100"/>
              <a:gd name="connsiteY3" fmla="*/ 2679700 h 2861716"/>
              <a:gd name="connsiteX4" fmla="*/ 2146300 w 6007100"/>
              <a:gd name="connsiteY4" fmla="*/ 2197100 h 2861716"/>
              <a:gd name="connsiteX5" fmla="*/ 3111500 w 6007100"/>
              <a:gd name="connsiteY5" fmla="*/ 1866900 h 2861716"/>
              <a:gd name="connsiteX6" fmla="*/ 3937000 w 6007100"/>
              <a:gd name="connsiteY6" fmla="*/ 1701800 h 2861716"/>
              <a:gd name="connsiteX7" fmla="*/ 4483100 w 6007100"/>
              <a:gd name="connsiteY7" fmla="*/ 1371600 h 2861716"/>
              <a:gd name="connsiteX8" fmla="*/ 6007100 w 6007100"/>
              <a:gd name="connsiteY8" fmla="*/ 0 h 2861716"/>
              <a:gd name="connsiteX9" fmla="*/ 6007100 w 6007100"/>
              <a:gd name="connsiteY9" fmla="*/ 0 h 2861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07100" h="2861716">
                <a:moveTo>
                  <a:pt x="0" y="1689100"/>
                </a:moveTo>
                <a:cubicBezTo>
                  <a:pt x="58208" y="2010833"/>
                  <a:pt x="116417" y="2332567"/>
                  <a:pt x="228600" y="2527300"/>
                </a:cubicBezTo>
                <a:cubicBezTo>
                  <a:pt x="340783" y="2722033"/>
                  <a:pt x="463550" y="2832100"/>
                  <a:pt x="673100" y="2857500"/>
                </a:cubicBezTo>
                <a:cubicBezTo>
                  <a:pt x="882650" y="2882900"/>
                  <a:pt x="1240367" y="2789767"/>
                  <a:pt x="1485900" y="2679700"/>
                </a:cubicBezTo>
                <a:cubicBezTo>
                  <a:pt x="1731433" y="2569633"/>
                  <a:pt x="1875367" y="2332567"/>
                  <a:pt x="2146300" y="2197100"/>
                </a:cubicBezTo>
                <a:cubicBezTo>
                  <a:pt x="2417233" y="2061633"/>
                  <a:pt x="2813050" y="1949450"/>
                  <a:pt x="3111500" y="1866900"/>
                </a:cubicBezTo>
                <a:cubicBezTo>
                  <a:pt x="3409950" y="1784350"/>
                  <a:pt x="3708400" y="1784350"/>
                  <a:pt x="3937000" y="1701800"/>
                </a:cubicBezTo>
                <a:cubicBezTo>
                  <a:pt x="4165600" y="1619250"/>
                  <a:pt x="4138083" y="1655233"/>
                  <a:pt x="4483100" y="1371600"/>
                </a:cubicBezTo>
                <a:cubicBezTo>
                  <a:pt x="4828117" y="1087967"/>
                  <a:pt x="6007100" y="0"/>
                  <a:pt x="6007100" y="0"/>
                </a:cubicBezTo>
                <a:lnTo>
                  <a:pt x="6007100" y="0"/>
                </a:lnTo>
              </a:path>
            </a:pathLst>
          </a:custGeom>
          <a:noFill/>
          <a:ln w="9525">
            <a:solidFill>
              <a:srgbClr val="494F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 pitchFamily="2" charset="77"/>
            </a:endParaRPr>
          </a:p>
        </p:txBody>
      </p:sp>
      <p:grpSp>
        <p:nvGrpSpPr>
          <p:cNvPr id="51" name="Group 29">
            <a:extLst>
              <a:ext uri="{FF2B5EF4-FFF2-40B4-BE49-F238E27FC236}">
                <a16:creationId xmlns:a16="http://schemas.microsoft.com/office/drawing/2014/main" id="{39883CB2-F7CC-4BC5-B7CF-E7F6F00BD372}"/>
              </a:ext>
            </a:extLst>
          </p:cNvPr>
          <p:cNvGrpSpPr/>
          <p:nvPr/>
        </p:nvGrpSpPr>
        <p:grpSpPr>
          <a:xfrm>
            <a:off x="685439" y="2766650"/>
            <a:ext cx="5191920" cy="3029607"/>
            <a:chOff x="1718166" y="2806574"/>
            <a:chExt cx="5418876" cy="3029607"/>
          </a:xfrm>
        </p:grpSpPr>
        <p:cxnSp>
          <p:nvCxnSpPr>
            <p:cNvPr id="52" name="Gerader Verbinder 51">
              <a:extLst>
                <a:ext uri="{FF2B5EF4-FFF2-40B4-BE49-F238E27FC236}">
                  <a16:creationId xmlns:a16="http://schemas.microsoft.com/office/drawing/2014/main" id="{D9778B25-7DDD-42E0-826F-60A45F16F528}"/>
                </a:ext>
              </a:extLst>
            </p:cNvPr>
            <p:cNvCxnSpPr/>
            <p:nvPr/>
          </p:nvCxnSpPr>
          <p:spPr>
            <a:xfrm flipV="1">
              <a:off x="1718166" y="3608186"/>
              <a:ext cx="144000" cy="1"/>
            </a:xfrm>
            <a:prstGeom prst="line">
              <a:avLst/>
            </a:prstGeom>
            <a:ln w="19050">
              <a:solidFill>
                <a:srgbClr val="0070C0">
                  <a:alpha val="7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" name="Group 28">
              <a:extLst>
                <a:ext uri="{FF2B5EF4-FFF2-40B4-BE49-F238E27FC236}">
                  <a16:creationId xmlns:a16="http://schemas.microsoft.com/office/drawing/2014/main" id="{F5D5062D-E5AE-49E1-AEAE-195BB2380080}"/>
                </a:ext>
              </a:extLst>
            </p:cNvPr>
            <p:cNvGrpSpPr/>
            <p:nvPr/>
          </p:nvGrpSpPr>
          <p:grpSpPr>
            <a:xfrm>
              <a:off x="7016351" y="2806574"/>
              <a:ext cx="120691" cy="3029607"/>
              <a:chOff x="7016351" y="2806574"/>
              <a:chExt cx="120691" cy="3029607"/>
            </a:xfrm>
          </p:grpSpPr>
          <p:cxnSp>
            <p:nvCxnSpPr>
              <p:cNvPr id="54" name="Gerader Verbinder 53">
                <a:extLst>
                  <a:ext uri="{FF2B5EF4-FFF2-40B4-BE49-F238E27FC236}">
                    <a16:creationId xmlns:a16="http://schemas.microsoft.com/office/drawing/2014/main" id="{8E96BF5A-A805-4CE4-9513-B718D37B1D5B}"/>
                  </a:ext>
                </a:extLst>
              </p:cNvPr>
              <p:cNvCxnSpPr/>
              <p:nvPr/>
            </p:nvCxnSpPr>
            <p:spPr>
              <a:xfrm flipV="1">
                <a:off x="7016351" y="3914549"/>
                <a:ext cx="87115" cy="81116"/>
              </a:xfrm>
              <a:prstGeom prst="line">
                <a:avLst/>
              </a:prstGeom>
              <a:ln w="12700" cap="rnd">
                <a:solidFill>
                  <a:srgbClr val="0070C0">
                    <a:alpha val="72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Gerader Verbinder 54">
                <a:extLst>
                  <a:ext uri="{FF2B5EF4-FFF2-40B4-BE49-F238E27FC236}">
                    <a16:creationId xmlns:a16="http://schemas.microsoft.com/office/drawing/2014/main" id="{D67D2647-D987-4F27-A7C6-006A46DA0CE0}"/>
                  </a:ext>
                </a:extLst>
              </p:cNvPr>
              <p:cNvCxnSpPr/>
              <p:nvPr/>
            </p:nvCxnSpPr>
            <p:spPr>
              <a:xfrm flipV="1">
                <a:off x="7020688" y="2999713"/>
                <a:ext cx="87115" cy="81116"/>
              </a:xfrm>
              <a:prstGeom prst="line">
                <a:avLst/>
              </a:prstGeom>
              <a:ln w="12700" cap="rnd">
                <a:solidFill>
                  <a:srgbClr val="0070C0">
                    <a:alpha val="72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39F6F10E-5B4C-4F62-8DC0-D833B2739F0C}"/>
                  </a:ext>
                </a:extLst>
              </p:cNvPr>
              <p:cNvCxnSpPr/>
              <p:nvPr/>
            </p:nvCxnSpPr>
            <p:spPr>
              <a:xfrm flipV="1">
                <a:off x="7020688" y="3186910"/>
                <a:ext cx="87115" cy="81116"/>
              </a:xfrm>
              <a:prstGeom prst="line">
                <a:avLst/>
              </a:prstGeom>
              <a:ln w="12700" cap="rnd">
                <a:solidFill>
                  <a:srgbClr val="0070C0">
                    <a:alpha val="72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C4756F47-1CBD-4027-9057-7D61F8730255}"/>
                  </a:ext>
                </a:extLst>
              </p:cNvPr>
              <p:cNvCxnSpPr/>
              <p:nvPr/>
            </p:nvCxnSpPr>
            <p:spPr>
              <a:xfrm flipV="1">
                <a:off x="7020688" y="3374107"/>
                <a:ext cx="87115" cy="81116"/>
              </a:xfrm>
              <a:prstGeom prst="line">
                <a:avLst/>
              </a:prstGeom>
              <a:ln w="12700" cap="rnd">
                <a:solidFill>
                  <a:srgbClr val="0070C0">
                    <a:alpha val="72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Gerader Verbinder 57">
                <a:extLst>
                  <a:ext uri="{FF2B5EF4-FFF2-40B4-BE49-F238E27FC236}">
                    <a16:creationId xmlns:a16="http://schemas.microsoft.com/office/drawing/2014/main" id="{9C18B62C-5981-45A4-A2D3-C29B3E3D52B6}"/>
                  </a:ext>
                </a:extLst>
              </p:cNvPr>
              <p:cNvCxnSpPr/>
              <p:nvPr/>
            </p:nvCxnSpPr>
            <p:spPr>
              <a:xfrm flipV="1">
                <a:off x="7020688" y="3561304"/>
                <a:ext cx="87115" cy="81116"/>
              </a:xfrm>
              <a:prstGeom prst="line">
                <a:avLst/>
              </a:prstGeom>
              <a:ln w="12700" cap="rnd">
                <a:solidFill>
                  <a:srgbClr val="0070C0">
                    <a:alpha val="72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Gerader Verbinder 58">
                <a:extLst>
                  <a:ext uri="{FF2B5EF4-FFF2-40B4-BE49-F238E27FC236}">
                    <a16:creationId xmlns:a16="http://schemas.microsoft.com/office/drawing/2014/main" id="{B53F33E5-E975-4D90-936F-8A9338986B0E}"/>
                  </a:ext>
                </a:extLst>
              </p:cNvPr>
              <p:cNvCxnSpPr/>
              <p:nvPr/>
            </p:nvCxnSpPr>
            <p:spPr>
              <a:xfrm flipV="1">
                <a:off x="7020688" y="3748501"/>
                <a:ext cx="87115" cy="81116"/>
              </a:xfrm>
              <a:prstGeom prst="line">
                <a:avLst/>
              </a:prstGeom>
              <a:ln w="12700" cap="rnd">
                <a:solidFill>
                  <a:srgbClr val="0070C0">
                    <a:alpha val="72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Gerader Verbinder 59">
                <a:extLst>
                  <a:ext uri="{FF2B5EF4-FFF2-40B4-BE49-F238E27FC236}">
                    <a16:creationId xmlns:a16="http://schemas.microsoft.com/office/drawing/2014/main" id="{27B3DDD8-5F51-4B37-B0CB-9CDE83C43BDC}"/>
                  </a:ext>
                </a:extLst>
              </p:cNvPr>
              <p:cNvCxnSpPr/>
              <p:nvPr/>
            </p:nvCxnSpPr>
            <p:spPr>
              <a:xfrm flipV="1">
                <a:off x="7020688" y="4122895"/>
                <a:ext cx="87115" cy="81116"/>
              </a:xfrm>
              <a:prstGeom prst="line">
                <a:avLst/>
              </a:prstGeom>
              <a:ln w="12700" cap="rnd">
                <a:solidFill>
                  <a:srgbClr val="4F98D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3DD6B43B-1184-4060-B51D-AD8F4BEFFA67}"/>
                  </a:ext>
                </a:extLst>
              </p:cNvPr>
              <p:cNvCxnSpPr/>
              <p:nvPr/>
            </p:nvCxnSpPr>
            <p:spPr>
              <a:xfrm flipV="1">
                <a:off x="7020688" y="4310092"/>
                <a:ext cx="87115" cy="81116"/>
              </a:xfrm>
              <a:prstGeom prst="line">
                <a:avLst/>
              </a:prstGeom>
              <a:ln w="12700" cap="rnd">
                <a:solidFill>
                  <a:srgbClr val="4F98D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075A5961-9AED-49AB-9C63-52A91CF1A06A}"/>
                  </a:ext>
                </a:extLst>
              </p:cNvPr>
              <p:cNvCxnSpPr/>
              <p:nvPr/>
            </p:nvCxnSpPr>
            <p:spPr>
              <a:xfrm flipV="1">
                <a:off x="7020688" y="4497289"/>
                <a:ext cx="87115" cy="81116"/>
              </a:xfrm>
              <a:prstGeom prst="line">
                <a:avLst/>
              </a:prstGeom>
              <a:ln w="12700" cap="rnd">
                <a:solidFill>
                  <a:srgbClr val="4F98D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Gerader Verbinder 62">
                <a:extLst>
                  <a:ext uri="{FF2B5EF4-FFF2-40B4-BE49-F238E27FC236}">
                    <a16:creationId xmlns:a16="http://schemas.microsoft.com/office/drawing/2014/main" id="{B243AC1A-28AE-4B93-B862-A43ACF356ED1}"/>
                  </a:ext>
                </a:extLst>
              </p:cNvPr>
              <p:cNvCxnSpPr/>
              <p:nvPr/>
            </p:nvCxnSpPr>
            <p:spPr>
              <a:xfrm flipV="1">
                <a:off x="7020688" y="4684486"/>
                <a:ext cx="87115" cy="81116"/>
              </a:xfrm>
              <a:prstGeom prst="line">
                <a:avLst/>
              </a:prstGeom>
              <a:ln w="12700" cap="rnd">
                <a:solidFill>
                  <a:srgbClr val="4F98D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Gerader Verbinder 63">
                <a:extLst>
                  <a:ext uri="{FF2B5EF4-FFF2-40B4-BE49-F238E27FC236}">
                    <a16:creationId xmlns:a16="http://schemas.microsoft.com/office/drawing/2014/main" id="{96DAAD7F-A613-4A28-92D0-1FE502101569}"/>
                  </a:ext>
                </a:extLst>
              </p:cNvPr>
              <p:cNvCxnSpPr/>
              <p:nvPr/>
            </p:nvCxnSpPr>
            <p:spPr>
              <a:xfrm flipV="1">
                <a:off x="7020688" y="4871683"/>
                <a:ext cx="87115" cy="81116"/>
              </a:xfrm>
              <a:prstGeom prst="line">
                <a:avLst/>
              </a:prstGeom>
              <a:ln w="12700" cap="rnd">
                <a:solidFill>
                  <a:srgbClr val="4F98D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Gerader Verbinder 64">
                <a:extLst>
                  <a:ext uri="{FF2B5EF4-FFF2-40B4-BE49-F238E27FC236}">
                    <a16:creationId xmlns:a16="http://schemas.microsoft.com/office/drawing/2014/main" id="{AA953DB7-3D32-413F-940F-B7D69C3B1D61}"/>
                  </a:ext>
                </a:extLst>
              </p:cNvPr>
              <p:cNvCxnSpPr/>
              <p:nvPr/>
            </p:nvCxnSpPr>
            <p:spPr>
              <a:xfrm flipV="1">
                <a:off x="7020688" y="5058880"/>
                <a:ext cx="87115" cy="81116"/>
              </a:xfrm>
              <a:prstGeom prst="line">
                <a:avLst/>
              </a:prstGeom>
              <a:ln w="12700" cap="rnd">
                <a:solidFill>
                  <a:srgbClr val="4F98D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Gerader Verbinder 65">
                <a:extLst>
                  <a:ext uri="{FF2B5EF4-FFF2-40B4-BE49-F238E27FC236}">
                    <a16:creationId xmlns:a16="http://schemas.microsoft.com/office/drawing/2014/main" id="{A73C21ED-5B6A-4CA8-BD14-C110081AAA61}"/>
                  </a:ext>
                </a:extLst>
              </p:cNvPr>
              <p:cNvCxnSpPr/>
              <p:nvPr/>
            </p:nvCxnSpPr>
            <p:spPr>
              <a:xfrm flipV="1">
                <a:off x="7020688" y="5246077"/>
                <a:ext cx="87115" cy="81116"/>
              </a:xfrm>
              <a:prstGeom prst="line">
                <a:avLst/>
              </a:prstGeom>
              <a:ln w="12700" cap="rnd">
                <a:solidFill>
                  <a:srgbClr val="4F98D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Gerader Verbinder 66">
                <a:extLst>
                  <a:ext uri="{FF2B5EF4-FFF2-40B4-BE49-F238E27FC236}">
                    <a16:creationId xmlns:a16="http://schemas.microsoft.com/office/drawing/2014/main" id="{FC6F9DA2-A3FE-43A7-AEC5-45B0CA677A23}"/>
                  </a:ext>
                </a:extLst>
              </p:cNvPr>
              <p:cNvCxnSpPr/>
              <p:nvPr/>
            </p:nvCxnSpPr>
            <p:spPr>
              <a:xfrm flipV="1">
                <a:off x="7020688" y="5433274"/>
                <a:ext cx="87115" cy="81116"/>
              </a:xfrm>
              <a:prstGeom prst="line">
                <a:avLst/>
              </a:prstGeom>
              <a:ln w="12700" cap="rnd">
                <a:solidFill>
                  <a:srgbClr val="4F98D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Gerader Verbinder 67">
                <a:extLst>
                  <a:ext uri="{FF2B5EF4-FFF2-40B4-BE49-F238E27FC236}">
                    <a16:creationId xmlns:a16="http://schemas.microsoft.com/office/drawing/2014/main" id="{5D21D05D-BD4B-4BC2-8916-22F34E1DABAC}"/>
                  </a:ext>
                </a:extLst>
              </p:cNvPr>
              <p:cNvCxnSpPr/>
              <p:nvPr/>
            </p:nvCxnSpPr>
            <p:spPr>
              <a:xfrm flipV="1">
                <a:off x="7020688" y="5620465"/>
                <a:ext cx="87115" cy="81116"/>
              </a:xfrm>
              <a:prstGeom prst="line">
                <a:avLst/>
              </a:prstGeom>
              <a:ln w="12700" cap="rnd">
                <a:solidFill>
                  <a:srgbClr val="4F98D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Gerader Verbinder 68">
                <a:extLst>
                  <a:ext uri="{FF2B5EF4-FFF2-40B4-BE49-F238E27FC236}">
                    <a16:creationId xmlns:a16="http://schemas.microsoft.com/office/drawing/2014/main" id="{CA3238E1-73C9-4BC8-9ED9-2D1B0929ABB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37042" y="2806574"/>
                <a:ext cx="0" cy="3029607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</p:grpSp>
      </p:grpSp>
      <p:sp>
        <p:nvSpPr>
          <p:cNvPr id="70" name="Textfeld 69">
            <a:extLst>
              <a:ext uri="{FF2B5EF4-FFF2-40B4-BE49-F238E27FC236}">
                <a16:creationId xmlns:a16="http://schemas.microsoft.com/office/drawing/2014/main" id="{2FDFE0AB-0A85-4850-A954-1429E23A9079}"/>
              </a:ext>
            </a:extLst>
          </p:cNvPr>
          <p:cNvSpPr txBox="1"/>
          <p:nvPr/>
        </p:nvSpPr>
        <p:spPr>
          <a:xfrm>
            <a:off x="4571735" y="4581737"/>
            <a:ext cx="1181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494F81"/>
                </a:solidFill>
                <a:latin typeface="Montserrat" pitchFamily="2" charset="77"/>
              </a:rPr>
              <a:t>gesetzliche </a:t>
            </a:r>
          </a:p>
          <a:p>
            <a:r>
              <a:rPr lang="de-DE" sz="1200" dirty="0" err="1">
                <a:solidFill>
                  <a:srgbClr val="494F81"/>
                </a:solidFill>
                <a:latin typeface="Montserrat" pitchFamily="2" charset="77"/>
              </a:rPr>
              <a:t>Rentenver</a:t>
            </a:r>
            <a:r>
              <a:rPr lang="de-DE" sz="1200" dirty="0">
                <a:solidFill>
                  <a:srgbClr val="494F81"/>
                </a:solidFill>
                <a:latin typeface="Montserrat" pitchFamily="2" charset="77"/>
              </a:rPr>
              <a:t>- </a:t>
            </a:r>
            <a:r>
              <a:rPr lang="de-DE" sz="1200" dirty="0" err="1">
                <a:solidFill>
                  <a:srgbClr val="494F81"/>
                </a:solidFill>
                <a:latin typeface="Montserrat" pitchFamily="2" charset="77"/>
              </a:rPr>
              <a:t>sicherung</a:t>
            </a:r>
            <a:endParaRPr lang="de-DE" sz="1200" dirty="0">
              <a:solidFill>
                <a:srgbClr val="494F81"/>
              </a:solidFill>
              <a:latin typeface="Montserrat" pitchFamily="2" charset="77"/>
            </a:endParaRPr>
          </a:p>
        </p:txBody>
      </p:sp>
      <p:grpSp>
        <p:nvGrpSpPr>
          <p:cNvPr id="71" name="Group 22">
            <a:extLst>
              <a:ext uri="{FF2B5EF4-FFF2-40B4-BE49-F238E27FC236}">
                <a16:creationId xmlns:a16="http://schemas.microsoft.com/office/drawing/2014/main" id="{922729FF-3ADC-4C2C-B3CE-55A1E7FF548E}"/>
              </a:ext>
            </a:extLst>
          </p:cNvPr>
          <p:cNvGrpSpPr/>
          <p:nvPr/>
        </p:nvGrpSpPr>
        <p:grpSpPr>
          <a:xfrm rot="247552">
            <a:off x="2628620" y="4042615"/>
            <a:ext cx="1449975" cy="631721"/>
            <a:chOff x="3445972" y="4039539"/>
            <a:chExt cx="1831072" cy="631721"/>
          </a:xfrm>
        </p:grpSpPr>
        <p:cxnSp>
          <p:nvCxnSpPr>
            <p:cNvPr id="72" name="Gerader Verbinder 71">
              <a:extLst>
                <a:ext uri="{FF2B5EF4-FFF2-40B4-BE49-F238E27FC236}">
                  <a16:creationId xmlns:a16="http://schemas.microsoft.com/office/drawing/2014/main" id="{C7232EE4-CF1C-47C7-8EEF-095FEC8E153C}"/>
                </a:ext>
              </a:extLst>
            </p:cNvPr>
            <p:cNvCxnSpPr/>
            <p:nvPr/>
          </p:nvCxnSpPr>
          <p:spPr>
            <a:xfrm flipV="1">
              <a:off x="3448096" y="4056957"/>
              <a:ext cx="624819" cy="399439"/>
            </a:xfrm>
            <a:prstGeom prst="line">
              <a:avLst/>
            </a:prstGeom>
            <a:ln w="12700" cap="rnd">
              <a:solidFill>
                <a:srgbClr val="00B050">
                  <a:alpha val="59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r Verbinder 72">
              <a:extLst>
                <a:ext uri="{FF2B5EF4-FFF2-40B4-BE49-F238E27FC236}">
                  <a16:creationId xmlns:a16="http://schemas.microsoft.com/office/drawing/2014/main" id="{938FEF9B-287D-4B3A-9FE8-2F88D3B1D08E}"/>
                </a:ext>
              </a:extLst>
            </p:cNvPr>
            <p:cNvCxnSpPr/>
            <p:nvPr/>
          </p:nvCxnSpPr>
          <p:spPr>
            <a:xfrm flipV="1">
              <a:off x="3692647" y="4039539"/>
              <a:ext cx="999591" cy="631721"/>
            </a:xfrm>
            <a:prstGeom prst="line">
              <a:avLst/>
            </a:prstGeom>
            <a:ln w="12700" cap="rnd">
              <a:solidFill>
                <a:srgbClr val="00B050">
                  <a:alpha val="59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r Verbinder 73">
              <a:extLst>
                <a:ext uri="{FF2B5EF4-FFF2-40B4-BE49-F238E27FC236}">
                  <a16:creationId xmlns:a16="http://schemas.microsoft.com/office/drawing/2014/main" id="{AF9E8DDC-A2AB-4283-87C3-94CE0EFEF788}"/>
                </a:ext>
              </a:extLst>
            </p:cNvPr>
            <p:cNvCxnSpPr/>
            <p:nvPr/>
          </p:nvCxnSpPr>
          <p:spPr>
            <a:xfrm flipV="1">
              <a:off x="4406725" y="4048248"/>
              <a:ext cx="580901" cy="357490"/>
            </a:xfrm>
            <a:prstGeom prst="line">
              <a:avLst/>
            </a:prstGeom>
            <a:ln w="12700" cap="rnd">
              <a:solidFill>
                <a:srgbClr val="00B050">
                  <a:alpha val="59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r Verbinder 74">
              <a:extLst>
                <a:ext uri="{FF2B5EF4-FFF2-40B4-BE49-F238E27FC236}">
                  <a16:creationId xmlns:a16="http://schemas.microsoft.com/office/drawing/2014/main" id="{5AE43BCA-A5E8-4C18-A2FC-1FE7A6FC06A5}"/>
                </a:ext>
              </a:extLst>
            </p:cNvPr>
            <p:cNvCxnSpPr/>
            <p:nvPr/>
          </p:nvCxnSpPr>
          <p:spPr>
            <a:xfrm flipV="1">
              <a:off x="4836878" y="4048251"/>
              <a:ext cx="440166" cy="267657"/>
            </a:xfrm>
            <a:prstGeom prst="line">
              <a:avLst/>
            </a:prstGeom>
            <a:ln w="12700" cap="rnd">
              <a:solidFill>
                <a:srgbClr val="00B050">
                  <a:alpha val="59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r Verbinder 75">
              <a:extLst>
                <a:ext uri="{FF2B5EF4-FFF2-40B4-BE49-F238E27FC236}">
                  <a16:creationId xmlns:a16="http://schemas.microsoft.com/office/drawing/2014/main" id="{B3FB761D-DCA5-4477-9F90-BE78021E9AF6}"/>
                </a:ext>
              </a:extLst>
            </p:cNvPr>
            <p:cNvCxnSpPr/>
            <p:nvPr/>
          </p:nvCxnSpPr>
          <p:spPr>
            <a:xfrm flipV="1">
              <a:off x="3445972" y="4048852"/>
              <a:ext cx="941736" cy="590445"/>
            </a:xfrm>
            <a:prstGeom prst="line">
              <a:avLst/>
            </a:prstGeom>
            <a:ln w="12700" cap="rnd">
              <a:solidFill>
                <a:srgbClr val="00B050">
                  <a:alpha val="59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Gruppieren 76">
            <a:extLst>
              <a:ext uri="{FF2B5EF4-FFF2-40B4-BE49-F238E27FC236}">
                <a16:creationId xmlns:a16="http://schemas.microsoft.com/office/drawing/2014/main" id="{7792AF67-22A0-4C98-96DB-368DF29FE272}"/>
              </a:ext>
            </a:extLst>
          </p:cNvPr>
          <p:cNvGrpSpPr/>
          <p:nvPr/>
        </p:nvGrpSpPr>
        <p:grpSpPr>
          <a:xfrm>
            <a:off x="690175" y="3206237"/>
            <a:ext cx="4997056" cy="987408"/>
            <a:chOff x="1718166" y="3202932"/>
            <a:chExt cx="5208790" cy="987408"/>
          </a:xfrm>
        </p:grpSpPr>
        <p:cxnSp>
          <p:nvCxnSpPr>
            <p:cNvPr id="78" name="Gerader Verbinder 77">
              <a:extLst>
                <a:ext uri="{FF2B5EF4-FFF2-40B4-BE49-F238E27FC236}">
                  <a16:creationId xmlns:a16="http://schemas.microsoft.com/office/drawing/2014/main" id="{5EEC25F7-B512-4052-8A97-3A87A418721C}"/>
                </a:ext>
              </a:extLst>
            </p:cNvPr>
            <p:cNvCxnSpPr/>
            <p:nvPr/>
          </p:nvCxnSpPr>
          <p:spPr>
            <a:xfrm>
              <a:off x="1718166" y="3439160"/>
              <a:ext cx="143999" cy="0"/>
            </a:xfrm>
            <a:prstGeom prst="line">
              <a:avLst/>
            </a:prstGeom>
            <a:ln w="19050">
              <a:solidFill>
                <a:srgbClr val="FF0000">
                  <a:alpha val="59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D06EC29B-289C-47A5-B3E7-2AA5FAA36F1F}"/>
                </a:ext>
              </a:extLst>
            </p:cNvPr>
            <p:cNvGrpSpPr/>
            <p:nvPr/>
          </p:nvGrpSpPr>
          <p:grpSpPr>
            <a:xfrm>
              <a:off x="4867503" y="3202932"/>
              <a:ext cx="2059453" cy="987408"/>
              <a:chOff x="4867503" y="3202932"/>
              <a:chExt cx="2059453" cy="987408"/>
            </a:xfrm>
          </p:grpSpPr>
          <p:grpSp>
            <p:nvGrpSpPr>
              <p:cNvPr id="80" name="Gruppieren 79">
                <a:extLst>
                  <a:ext uri="{FF2B5EF4-FFF2-40B4-BE49-F238E27FC236}">
                    <a16:creationId xmlns:a16="http://schemas.microsoft.com/office/drawing/2014/main" id="{E7B83042-4774-48AF-B6E1-FDA12FB3F3D1}"/>
                  </a:ext>
                </a:extLst>
              </p:cNvPr>
              <p:cNvGrpSpPr/>
              <p:nvPr/>
            </p:nvGrpSpPr>
            <p:grpSpPr>
              <a:xfrm>
                <a:off x="6139718" y="3202932"/>
                <a:ext cx="787238" cy="725035"/>
                <a:chOff x="6139718" y="3202932"/>
                <a:chExt cx="787238" cy="725035"/>
              </a:xfrm>
            </p:grpSpPr>
            <p:grpSp>
              <p:nvGrpSpPr>
                <p:cNvPr id="82" name="Gruppieren 81">
                  <a:extLst>
                    <a:ext uri="{FF2B5EF4-FFF2-40B4-BE49-F238E27FC236}">
                      <a16:creationId xmlns:a16="http://schemas.microsoft.com/office/drawing/2014/main" id="{172C5D1D-A6F5-4AEB-8BBE-A601AD58CABC}"/>
                    </a:ext>
                  </a:extLst>
                </p:cNvPr>
                <p:cNvGrpSpPr/>
                <p:nvPr/>
              </p:nvGrpSpPr>
              <p:grpSpPr>
                <a:xfrm rot="-120000">
                  <a:off x="6139718" y="3349005"/>
                  <a:ext cx="787238" cy="578962"/>
                  <a:chOff x="6139344" y="3304918"/>
                  <a:chExt cx="787238" cy="578962"/>
                </a:xfrm>
              </p:grpSpPr>
              <p:cxnSp>
                <p:nvCxnSpPr>
                  <p:cNvPr id="84" name="Gerader Verbinder 83">
                    <a:extLst>
                      <a:ext uri="{FF2B5EF4-FFF2-40B4-BE49-F238E27FC236}">
                        <a16:creationId xmlns:a16="http://schemas.microsoft.com/office/drawing/2014/main" id="{0FA3F3A5-E967-4DED-8D64-0F01C1064F05}"/>
                      </a:ext>
                    </a:extLst>
                  </p:cNvPr>
                  <p:cNvCxnSpPr/>
                  <p:nvPr/>
                </p:nvCxnSpPr>
                <p:spPr>
                  <a:xfrm rot="120000" flipV="1">
                    <a:off x="6139344" y="3304918"/>
                    <a:ext cx="787238" cy="560112"/>
                  </a:xfrm>
                  <a:prstGeom prst="line">
                    <a:avLst/>
                  </a:prstGeom>
                  <a:ln w="12700" cap="rnd">
                    <a:solidFill>
                      <a:srgbClr val="FF0000">
                        <a:alpha val="5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5" name="Gerader Verbinder 84">
                    <a:extLst>
                      <a:ext uri="{FF2B5EF4-FFF2-40B4-BE49-F238E27FC236}">
                        <a16:creationId xmlns:a16="http://schemas.microsoft.com/office/drawing/2014/main" id="{F4385282-135F-4C6A-AA4E-BDBEDBFB7BB2}"/>
                      </a:ext>
                    </a:extLst>
                  </p:cNvPr>
                  <p:cNvCxnSpPr/>
                  <p:nvPr/>
                </p:nvCxnSpPr>
                <p:spPr>
                  <a:xfrm rot="120000" flipV="1">
                    <a:off x="6333881" y="3452930"/>
                    <a:ext cx="589868" cy="419751"/>
                  </a:xfrm>
                  <a:prstGeom prst="line">
                    <a:avLst/>
                  </a:prstGeom>
                  <a:ln w="12700" cap="rnd">
                    <a:solidFill>
                      <a:srgbClr val="FF0000">
                        <a:alpha val="5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" name="Gerader Verbinder 85">
                    <a:extLst>
                      <a:ext uri="{FF2B5EF4-FFF2-40B4-BE49-F238E27FC236}">
                        <a16:creationId xmlns:a16="http://schemas.microsoft.com/office/drawing/2014/main" id="{041D98E1-7F03-41A6-9466-1E5EECB876BA}"/>
                      </a:ext>
                    </a:extLst>
                  </p:cNvPr>
                  <p:cNvCxnSpPr/>
                  <p:nvPr/>
                </p:nvCxnSpPr>
                <p:spPr>
                  <a:xfrm rot="120000" flipV="1">
                    <a:off x="6529721" y="3597790"/>
                    <a:ext cx="378671" cy="277810"/>
                  </a:xfrm>
                  <a:prstGeom prst="line">
                    <a:avLst/>
                  </a:prstGeom>
                  <a:ln w="12700" cap="rnd">
                    <a:solidFill>
                      <a:srgbClr val="FF0000">
                        <a:alpha val="5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7" name="Gerader Verbinder 86">
                    <a:extLst>
                      <a:ext uri="{FF2B5EF4-FFF2-40B4-BE49-F238E27FC236}">
                        <a16:creationId xmlns:a16="http://schemas.microsoft.com/office/drawing/2014/main" id="{2F3E334B-E5B3-46A1-94B6-4F7DE1C82C28}"/>
                      </a:ext>
                    </a:extLst>
                  </p:cNvPr>
                  <p:cNvCxnSpPr/>
                  <p:nvPr/>
                </p:nvCxnSpPr>
                <p:spPr>
                  <a:xfrm rot="120000" flipV="1">
                    <a:off x="6716186" y="3750414"/>
                    <a:ext cx="191977" cy="133466"/>
                  </a:xfrm>
                  <a:prstGeom prst="line">
                    <a:avLst/>
                  </a:prstGeom>
                  <a:ln w="12700" cap="rnd">
                    <a:solidFill>
                      <a:srgbClr val="FF0000">
                        <a:alpha val="5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83" name="Gerader Verbinder 82">
                  <a:extLst>
                    <a:ext uri="{FF2B5EF4-FFF2-40B4-BE49-F238E27FC236}">
                      <a16:creationId xmlns:a16="http://schemas.microsoft.com/office/drawing/2014/main" id="{F2AE365D-082F-4AA2-99F8-FB36A04AE419}"/>
                    </a:ext>
                  </a:extLst>
                </p:cNvPr>
                <p:cNvCxnSpPr/>
                <p:nvPr/>
              </p:nvCxnSpPr>
              <p:spPr>
                <a:xfrm flipV="1">
                  <a:off x="6379990" y="3202932"/>
                  <a:ext cx="539753" cy="384978"/>
                </a:xfrm>
                <a:prstGeom prst="line">
                  <a:avLst/>
                </a:prstGeom>
                <a:ln w="12700" cap="rnd">
                  <a:solidFill>
                    <a:srgbClr val="FF0000">
                      <a:alpha val="5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81" name="Gewinkelte Verbindung 103">
                <a:extLst>
                  <a:ext uri="{FF2B5EF4-FFF2-40B4-BE49-F238E27FC236}">
                    <a16:creationId xmlns:a16="http://schemas.microsoft.com/office/drawing/2014/main" id="{EED0A656-A3D8-4A49-B824-4C8C46DD6885}"/>
                  </a:ext>
                </a:extLst>
              </p:cNvPr>
              <p:cNvCxnSpPr/>
              <p:nvPr/>
            </p:nvCxnSpPr>
            <p:spPr>
              <a:xfrm flipV="1">
                <a:off x="4867503" y="3654263"/>
                <a:ext cx="1673390" cy="536077"/>
              </a:xfrm>
              <a:prstGeom prst="bentConnector3">
                <a:avLst>
                  <a:gd name="adj1" fmla="val -831"/>
                </a:avLst>
              </a:prstGeom>
              <a:ln w="127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88" name="Gerader Verbinder 68">
            <a:extLst>
              <a:ext uri="{FF2B5EF4-FFF2-40B4-BE49-F238E27FC236}">
                <a16:creationId xmlns:a16="http://schemas.microsoft.com/office/drawing/2014/main" id="{BB62F947-F382-4CA5-90A7-31D192DC6D58}"/>
              </a:ext>
            </a:extLst>
          </p:cNvPr>
          <p:cNvCxnSpPr>
            <a:cxnSpLocks/>
          </p:cNvCxnSpPr>
          <p:nvPr/>
        </p:nvCxnSpPr>
        <p:spPr>
          <a:xfrm flipH="1">
            <a:off x="2523478" y="3999615"/>
            <a:ext cx="3518418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9" name="Gerader Verbinder 88">
            <a:extLst>
              <a:ext uri="{FF2B5EF4-FFF2-40B4-BE49-F238E27FC236}">
                <a16:creationId xmlns:a16="http://schemas.microsoft.com/office/drawing/2014/main" id="{2C3192FF-99BC-4538-ABF8-A84155EF73EB}"/>
              </a:ext>
            </a:extLst>
          </p:cNvPr>
          <p:cNvCxnSpPr>
            <a:cxnSpLocks/>
          </p:cNvCxnSpPr>
          <p:nvPr/>
        </p:nvCxnSpPr>
        <p:spPr>
          <a:xfrm flipV="1">
            <a:off x="2523478" y="4008928"/>
            <a:ext cx="0" cy="1848493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90" name="Abgerundetes Rechteck 169">
            <a:extLst>
              <a:ext uri="{FF2B5EF4-FFF2-40B4-BE49-F238E27FC236}">
                <a16:creationId xmlns:a16="http://schemas.microsoft.com/office/drawing/2014/main" id="{5663279F-496A-4545-AC83-928965A7C0C5}"/>
              </a:ext>
            </a:extLst>
          </p:cNvPr>
          <p:cNvSpPr/>
          <p:nvPr/>
        </p:nvSpPr>
        <p:spPr>
          <a:xfrm>
            <a:off x="6343382" y="3648893"/>
            <a:ext cx="340468" cy="650438"/>
          </a:xfrm>
          <a:prstGeom prst="roundRect">
            <a:avLst>
              <a:gd name="adj" fmla="val 48500"/>
            </a:avLst>
          </a:prstGeom>
          <a:solidFill>
            <a:schemeClr val="bg1"/>
          </a:solidFill>
          <a:ln w="15875" cap="flat">
            <a:solidFill>
              <a:srgbClr val="BDBEC4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e-DE" sz="1000" i="1" dirty="0">
              <a:solidFill>
                <a:srgbClr val="000000"/>
              </a:solidFill>
              <a:sym typeface="Arial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i="1" dirty="0" err="1">
                <a:solidFill>
                  <a:srgbClr val="494F81"/>
                </a:solidFill>
                <a:sym typeface="Arial"/>
              </a:rPr>
              <a:t>vs</a:t>
            </a:r>
            <a:endParaRPr lang="de-DE" sz="1600" i="1" dirty="0">
              <a:solidFill>
                <a:srgbClr val="494F81"/>
              </a:solidFill>
              <a:sym typeface="Arial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91" name="Textfeld 90">
            <a:extLst>
              <a:ext uri="{FF2B5EF4-FFF2-40B4-BE49-F238E27FC236}">
                <a16:creationId xmlns:a16="http://schemas.microsoft.com/office/drawing/2014/main" id="{CC93A5C6-EE55-4AEE-B55F-67BB40A3F0A5}"/>
              </a:ext>
            </a:extLst>
          </p:cNvPr>
          <p:cNvSpPr txBox="1"/>
          <p:nvPr/>
        </p:nvSpPr>
        <p:spPr>
          <a:xfrm>
            <a:off x="973894" y="1542781"/>
            <a:ext cx="3976778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1" i="0" u="none" strike="noStrike" cap="none" spc="0" normalizeH="0" baseline="0" dirty="0">
                <a:ln>
                  <a:noFill/>
                </a:ln>
                <a:solidFill>
                  <a:srgbClr val="494F81"/>
                </a:solidFill>
                <a:effectLst/>
                <a:uFillTx/>
                <a:latin typeface="Montserrat SemiBold" panose="020B0604020202020204" charset="0"/>
                <a:sym typeface="Arial"/>
              </a:rPr>
              <a:t>PKV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400" dirty="0">
                <a:solidFill>
                  <a:srgbClr val="494F81"/>
                </a:solidFill>
                <a:latin typeface="Montserrat" panose="020B0604020202020204" charset="0"/>
                <a:sym typeface="Arial"/>
              </a:rPr>
              <a:t>(Kapitaldeckung)</a:t>
            </a:r>
            <a:endParaRPr kumimoji="0" lang="de-DE" sz="1400" i="0" u="none" strike="noStrike" cap="none" spc="0" normalizeH="0" dirty="0">
              <a:ln>
                <a:noFill/>
              </a:ln>
              <a:solidFill>
                <a:srgbClr val="494F81"/>
              </a:solidFill>
              <a:effectLst/>
              <a:uFillTx/>
              <a:latin typeface="Montserrat" panose="020B0604020202020204" charset="0"/>
              <a:sym typeface="Arial"/>
            </a:endParaRPr>
          </a:p>
        </p:txBody>
      </p:sp>
      <p:sp>
        <p:nvSpPr>
          <p:cNvPr id="92" name="Textfeld 91">
            <a:extLst>
              <a:ext uri="{FF2B5EF4-FFF2-40B4-BE49-F238E27FC236}">
                <a16:creationId xmlns:a16="http://schemas.microsoft.com/office/drawing/2014/main" id="{9789254A-979F-4FE7-B263-74636FFA47C8}"/>
              </a:ext>
            </a:extLst>
          </p:cNvPr>
          <p:cNvSpPr txBox="1"/>
          <p:nvPr/>
        </p:nvSpPr>
        <p:spPr>
          <a:xfrm>
            <a:off x="4515792" y="1500773"/>
            <a:ext cx="3976778" cy="4924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e-DE" sz="1600" dirty="0">
              <a:solidFill>
                <a:srgbClr val="000000"/>
              </a:solidFill>
              <a:latin typeface="Montserrat SemiBold" panose="020B0604020202020204" charset="0"/>
              <a:sym typeface="Arial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1" i="0" u="none" strike="noStrike" cap="none" spc="0" normalizeH="0" baseline="0" dirty="0">
                <a:ln>
                  <a:noFill/>
                </a:ln>
                <a:solidFill>
                  <a:srgbClr val="494F81"/>
                </a:solidFill>
                <a:effectLst/>
                <a:uFillTx/>
                <a:latin typeface="Montserrat SemiBold" panose="020B0604020202020204" charset="0"/>
                <a:sym typeface="Arial"/>
              </a:rPr>
              <a:t>BGB </a:t>
            </a:r>
            <a:r>
              <a:rPr kumimoji="0" lang="de-DE" sz="1600" b="1" i="0" u="none" strike="noStrike" cap="none" spc="0" normalizeH="0" baseline="0" dirty="0">
                <a:ln>
                  <a:noFill/>
                </a:ln>
                <a:solidFill>
                  <a:srgbClr val="494F81"/>
                </a:solidFill>
                <a:effectLst/>
                <a:uFillTx/>
                <a:latin typeface="Montserrat SemiBold" panose="020B0604020202020204" charset="0"/>
                <a:sym typeface="Wingdings" panose="05000000000000000000" pitchFamily="2" charset="2"/>
              </a:rPr>
              <a:t> SGB</a:t>
            </a:r>
            <a:endParaRPr kumimoji="0" lang="de-DE" sz="1600" b="1" i="0" u="none" strike="noStrike" cap="none" spc="0" normalizeH="0" baseline="0" dirty="0">
              <a:ln>
                <a:noFill/>
              </a:ln>
              <a:solidFill>
                <a:srgbClr val="494F81"/>
              </a:solidFill>
              <a:effectLst/>
              <a:uFillTx/>
              <a:latin typeface="Montserrat SemiBold" panose="020B0604020202020204" charset="0"/>
              <a:sym typeface="Arial"/>
            </a:endParaRPr>
          </a:p>
        </p:txBody>
      </p:sp>
      <p:sp>
        <p:nvSpPr>
          <p:cNvPr id="93" name="Textfeld 92">
            <a:extLst>
              <a:ext uri="{FF2B5EF4-FFF2-40B4-BE49-F238E27FC236}">
                <a16:creationId xmlns:a16="http://schemas.microsoft.com/office/drawing/2014/main" id="{43B7DF07-C6F1-4476-8708-8486A30DE10E}"/>
              </a:ext>
            </a:extLst>
          </p:cNvPr>
          <p:cNvSpPr txBox="1"/>
          <p:nvPr/>
        </p:nvSpPr>
        <p:spPr>
          <a:xfrm>
            <a:off x="7375973" y="1504936"/>
            <a:ext cx="3976778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1" dirty="0">
                <a:solidFill>
                  <a:srgbClr val="494F81"/>
                </a:solidFill>
                <a:latin typeface="Montserrat SemiBold" panose="020B0604020202020204" charset="0"/>
                <a:sym typeface="Arial"/>
              </a:rPr>
              <a:t>G</a:t>
            </a:r>
            <a:r>
              <a:rPr kumimoji="0" lang="de-DE" sz="1600" b="1" i="0" u="none" strike="noStrike" cap="none" spc="0" normalizeH="0" baseline="0" dirty="0">
                <a:ln>
                  <a:noFill/>
                </a:ln>
                <a:solidFill>
                  <a:srgbClr val="494F81"/>
                </a:solidFill>
                <a:effectLst/>
                <a:uFillTx/>
                <a:latin typeface="Montserrat SemiBold" panose="020B0604020202020204" charset="0"/>
                <a:sym typeface="Arial"/>
              </a:rPr>
              <a:t>KV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400" dirty="0">
                <a:solidFill>
                  <a:srgbClr val="494F81"/>
                </a:solidFill>
                <a:latin typeface="Montserrat" panose="020B0604020202020204" charset="0"/>
                <a:sym typeface="Arial"/>
              </a:rPr>
              <a:t>(Umlagefinanzierung)</a:t>
            </a:r>
            <a:endParaRPr kumimoji="0" lang="de-DE" sz="1400" i="0" u="none" strike="noStrike" cap="none" spc="0" normalizeH="0" dirty="0">
              <a:ln>
                <a:noFill/>
              </a:ln>
              <a:solidFill>
                <a:srgbClr val="494F81"/>
              </a:solidFill>
              <a:effectLst/>
              <a:uFillTx/>
              <a:latin typeface="Montserrat" panose="020B0604020202020204" charset="0"/>
              <a:sym typeface="Arial"/>
            </a:endParaRPr>
          </a:p>
        </p:txBody>
      </p:sp>
      <p:sp>
        <p:nvSpPr>
          <p:cNvPr id="94" name="Rechteck 93">
            <a:extLst>
              <a:ext uri="{FF2B5EF4-FFF2-40B4-BE49-F238E27FC236}">
                <a16:creationId xmlns:a16="http://schemas.microsoft.com/office/drawing/2014/main" id="{BC9ED3A7-B4B9-4D0D-B634-6AE4D0688AC5}"/>
              </a:ext>
            </a:extLst>
          </p:cNvPr>
          <p:cNvSpPr/>
          <p:nvPr/>
        </p:nvSpPr>
        <p:spPr>
          <a:xfrm>
            <a:off x="6881171" y="2030901"/>
            <a:ext cx="5093115" cy="4177432"/>
          </a:xfrm>
          <a:prstGeom prst="rect">
            <a:avLst/>
          </a:prstGeom>
          <a:noFill/>
          <a:ln w="9525" cap="flat">
            <a:solidFill>
              <a:srgbClr val="484F8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95" name="Group 99">
            <a:extLst>
              <a:ext uri="{FF2B5EF4-FFF2-40B4-BE49-F238E27FC236}">
                <a16:creationId xmlns:a16="http://schemas.microsoft.com/office/drawing/2014/main" id="{CBC78E8E-C48D-40AF-A42D-1089C818F7AC}"/>
              </a:ext>
            </a:extLst>
          </p:cNvPr>
          <p:cNvGrpSpPr/>
          <p:nvPr/>
        </p:nvGrpSpPr>
        <p:grpSpPr>
          <a:xfrm>
            <a:off x="7246225" y="2903705"/>
            <a:ext cx="984567" cy="632164"/>
            <a:chOff x="0" y="372159"/>
            <a:chExt cx="990328" cy="635863"/>
          </a:xfrm>
          <a:solidFill>
            <a:srgbClr val="BDBEC4">
              <a:alpha val="50000"/>
            </a:srgbClr>
          </a:solidFill>
        </p:grpSpPr>
        <p:sp>
          <p:nvSpPr>
            <p:cNvPr id="96" name="Rounded Rectangle 100">
              <a:extLst>
                <a:ext uri="{FF2B5EF4-FFF2-40B4-BE49-F238E27FC236}">
                  <a16:creationId xmlns:a16="http://schemas.microsoft.com/office/drawing/2014/main" id="{173FA2FB-E89C-4C8C-840A-75665CBB7AD7}"/>
                </a:ext>
              </a:extLst>
            </p:cNvPr>
            <p:cNvSpPr/>
            <p:nvPr/>
          </p:nvSpPr>
          <p:spPr>
            <a:xfrm>
              <a:off x="0" y="372159"/>
              <a:ext cx="990328" cy="635863"/>
            </a:xfrm>
            <a:prstGeom prst="roundRect">
              <a:avLst>
                <a:gd name="adj" fmla="val 10000"/>
              </a:avLst>
            </a:prstGeom>
            <a:grpFill/>
            <a:ln w="6350">
              <a:solidFill>
                <a:srgbClr val="494F8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97" name="Rounded Rectangle 4">
              <a:extLst>
                <a:ext uri="{FF2B5EF4-FFF2-40B4-BE49-F238E27FC236}">
                  <a16:creationId xmlns:a16="http://schemas.microsoft.com/office/drawing/2014/main" id="{5DDD0AC6-67B5-4615-8CE5-5E3D39D97CE6}"/>
                </a:ext>
              </a:extLst>
            </p:cNvPr>
            <p:cNvSpPr txBox="1"/>
            <p:nvPr/>
          </p:nvSpPr>
          <p:spPr>
            <a:xfrm>
              <a:off x="10369" y="386770"/>
              <a:ext cx="953080" cy="598615"/>
            </a:xfrm>
            <a:prstGeom prst="rect">
              <a:avLst/>
            </a:prstGeom>
            <a:noFill/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200" kern="1200" dirty="0">
                  <a:solidFill>
                    <a:srgbClr val="494F81"/>
                  </a:solidFill>
                  <a:latin typeface="Montserrat" pitchFamily="2" charset="77"/>
                </a:rPr>
                <a:t>Junge Gesunde</a:t>
              </a:r>
            </a:p>
          </p:txBody>
        </p:sp>
      </p:grpSp>
      <p:sp>
        <p:nvSpPr>
          <p:cNvPr id="98" name="Rounded Rectangle 4">
            <a:extLst>
              <a:ext uri="{FF2B5EF4-FFF2-40B4-BE49-F238E27FC236}">
                <a16:creationId xmlns:a16="http://schemas.microsoft.com/office/drawing/2014/main" id="{87DFC858-9FE6-4E00-979E-8422902C29B6}"/>
              </a:ext>
            </a:extLst>
          </p:cNvPr>
          <p:cNvSpPr txBox="1"/>
          <p:nvPr/>
        </p:nvSpPr>
        <p:spPr>
          <a:xfrm>
            <a:off x="8947086" y="2923555"/>
            <a:ext cx="953080" cy="598615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8100" tIns="38100" rIns="38100" bIns="3810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200" kern="1200" dirty="0">
                <a:solidFill>
                  <a:srgbClr val="494F81"/>
                </a:solidFill>
                <a:latin typeface="Montserrat" pitchFamily="2" charset="77"/>
              </a:rPr>
              <a:t>Gesund-</a:t>
            </a:r>
            <a:r>
              <a:rPr lang="de-DE" sz="1200" kern="1200" dirty="0" err="1">
                <a:solidFill>
                  <a:srgbClr val="494F81"/>
                </a:solidFill>
                <a:latin typeface="Montserrat" pitchFamily="2" charset="77"/>
              </a:rPr>
              <a:t>heitsfonds</a:t>
            </a:r>
            <a:endParaRPr lang="de-DE" sz="1200" kern="1200" dirty="0">
              <a:solidFill>
                <a:srgbClr val="494F81"/>
              </a:solidFill>
              <a:latin typeface="Montserrat" pitchFamily="2" charset="77"/>
            </a:endParaRPr>
          </a:p>
        </p:txBody>
      </p:sp>
      <p:sp>
        <p:nvSpPr>
          <p:cNvPr id="99" name="Rounded Rectangle 4">
            <a:extLst>
              <a:ext uri="{FF2B5EF4-FFF2-40B4-BE49-F238E27FC236}">
                <a16:creationId xmlns:a16="http://schemas.microsoft.com/office/drawing/2014/main" id="{55C31FEB-D81F-452A-910E-2F65572B39A3}"/>
              </a:ext>
            </a:extLst>
          </p:cNvPr>
          <p:cNvSpPr txBox="1"/>
          <p:nvPr/>
        </p:nvSpPr>
        <p:spPr>
          <a:xfrm>
            <a:off x="10649470" y="2924561"/>
            <a:ext cx="953080" cy="59861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8100" tIns="38100" rIns="38100" bIns="3810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200" kern="1200" dirty="0">
                <a:solidFill>
                  <a:srgbClr val="494F81"/>
                </a:solidFill>
                <a:latin typeface="Montserrat" pitchFamily="2" charset="77"/>
              </a:rPr>
              <a:t>Alte</a:t>
            </a:r>
            <a:br>
              <a:rPr lang="de-DE" sz="1200" kern="1200" dirty="0">
                <a:solidFill>
                  <a:srgbClr val="494F81"/>
                </a:solidFill>
                <a:latin typeface="Montserrat" pitchFamily="2" charset="77"/>
              </a:rPr>
            </a:br>
            <a:r>
              <a:rPr lang="de-DE" sz="1200" kern="1200" dirty="0">
                <a:solidFill>
                  <a:srgbClr val="494F81"/>
                </a:solidFill>
                <a:latin typeface="Montserrat" pitchFamily="2" charset="77"/>
              </a:rPr>
              <a:t> Kranke</a:t>
            </a:r>
          </a:p>
        </p:txBody>
      </p:sp>
      <p:grpSp>
        <p:nvGrpSpPr>
          <p:cNvPr id="100" name="Group 6">
            <a:extLst>
              <a:ext uri="{FF2B5EF4-FFF2-40B4-BE49-F238E27FC236}">
                <a16:creationId xmlns:a16="http://schemas.microsoft.com/office/drawing/2014/main" id="{D43CC947-801C-41C5-B350-A37625AACAEF}"/>
              </a:ext>
            </a:extLst>
          </p:cNvPr>
          <p:cNvGrpSpPr/>
          <p:nvPr/>
        </p:nvGrpSpPr>
        <p:grpSpPr>
          <a:xfrm>
            <a:off x="8311142" y="2900006"/>
            <a:ext cx="1603517" cy="635863"/>
            <a:chOff x="8895621" y="6354204"/>
            <a:chExt cx="1603517" cy="635863"/>
          </a:xfrm>
          <a:solidFill>
            <a:srgbClr val="BDBEC4">
              <a:alpha val="48000"/>
            </a:srgbClr>
          </a:solidFill>
        </p:grpSpPr>
        <p:grpSp>
          <p:nvGrpSpPr>
            <p:cNvPr id="101" name="Group 102">
              <a:extLst>
                <a:ext uri="{FF2B5EF4-FFF2-40B4-BE49-F238E27FC236}">
                  <a16:creationId xmlns:a16="http://schemas.microsoft.com/office/drawing/2014/main" id="{29FC4233-F738-43CF-8FA7-689864E54AB8}"/>
                </a:ext>
              </a:extLst>
            </p:cNvPr>
            <p:cNvGrpSpPr/>
            <p:nvPr/>
          </p:nvGrpSpPr>
          <p:grpSpPr>
            <a:xfrm>
              <a:off x="8895621" y="6491972"/>
              <a:ext cx="541385" cy="371376"/>
              <a:chOff x="1042241" y="506975"/>
              <a:chExt cx="541385" cy="371376"/>
            </a:xfrm>
            <a:grpFill/>
          </p:grpSpPr>
          <p:sp>
            <p:nvSpPr>
              <p:cNvPr id="105" name="Right Arrow 104">
                <a:extLst>
                  <a:ext uri="{FF2B5EF4-FFF2-40B4-BE49-F238E27FC236}">
                    <a16:creationId xmlns:a16="http://schemas.microsoft.com/office/drawing/2014/main" id="{37F2C435-8F63-4BA3-AB0A-184CE2F9D95F}"/>
                  </a:ext>
                </a:extLst>
              </p:cNvPr>
              <p:cNvSpPr/>
              <p:nvPr/>
            </p:nvSpPr>
            <p:spPr>
              <a:xfrm>
                <a:off x="1042241" y="506975"/>
                <a:ext cx="541385" cy="371376"/>
              </a:xfrm>
              <a:prstGeom prst="rightArrow">
                <a:avLst>
                  <a:gd name="adj1" fmla="val 60000"/>
                  <a:gd name="adj2" fmla="val 50000"/>
                </a:avLst>
              </a:prstGeom>
              <a:solidFill>
                <a:srgbClr val="494F81"/>
              </a:solidFill>
              <a:ln w="12700">
                <a:noFill/>
              </a:ln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de-DE"/>
              </a:p>
            </p:txBody>
          </p:sp>
          <p:sp>
            <p:nvSpPr>
              <p:cNvPr id="106" name="Right Arrow 4">
                <a:extLst>
                  <a:ext uri="{FF2B5EF4-FFF2-40B4-BE49-F238E27FC236}">
                    <a16:creationId xmlns:a16="http://schemas.microsoft.com/office/drawing/2014/main" id="{D81AFF17-A21F-49C8-8FDD-EA8281AFB8F8}"/>
                  </a:ext>
                </a:extLst>
              </p:cNvPr>
              <p:cNvSpPr txBox="1"/>
              <p:nvPr/>
            </p:nvSpPr>
            <p:spPr>
              <a:xfrm>
                <a:off x="1070209" y="573586"/>
                <a:ext cx="429972" cy="222826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0" lvl="0" indent="0" algn="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de-DE" sz="1000" kern="1200" dirty="0">
                    <a:solidFill>
                      <a:schemeClr val="bg1"/>
                    </a:solidFill>
                    <a:latin typeface="Montserrat" pitchFamily="2" charset="77"/>
                  </a:rPr>
                  <a:t>zahlen</a:t>
                </a:r>
              </a:p>
            </p:txBody>
          </p:sp>
        </p:grpSp>
        <p:grpSp>
          <p:nvGrpSpPr>
            <p:cNvPr id="102" name="Group 130">
              <a:extLst>
                <a:ext uri="{FF2B5EF4-FFF2-40B4-BE49-F238E27FC236}">
                  <a16:creationId xmlns:a16="http://schemas.microsoft.com/office/drawing/2014/main" id="{8219DFAA-4AA0-450E-88CC-B22391C8C4B2}"/>
                </a:ext>
              </a:extLst>
            </p:cNvPr>
            <p:cNvGrpSpPr/>
            <p:nvPr/>
          </p:nvGrpSpPr>
          <p:grpSpPr>
            <a:xfrm>
              <a:off x="9508810" y="6354204"/>
              <a:ext cx="990328" cy="635863"/>
              <a:chOff x="1607927" y="372159"/>
              <a:chExt cx="990328" cy="635863"/>
            </a:xfrm>
            <a:grpFill/>
          </p:grpSpPr>
          <p:sp>
            <p:nvSpPr>
              <p:cNvPr id="103" name="Rounded Rectangle 131">
                <a:extLst>
                  <a:ext uri="{FF2B5EF4-FFF2-40B4-BE49-F238E27FC236}">
                    <a16:creationId xmlns:a16="http://schemas.microsoft.com/office/drawing/2014/main" id="{9551FD99-9756-446F-A40C-EA246DF3F2A2}"/>
                  </a:ext>
                </a:extLst>
              </p:cNvPr>
              <p:cNvSpPr/>
              <p:nvPr/>
            </p:nvSpPr>
            <p:spPr>
              <a:xfrm>
                <a:off x="1607927" y="372159"/>
                <a:ext cx="990328" cy="635863"/>
              </a:xfrm>
              <a:prstGeom prst="roundRect">
                <a:avLst>
                  <a:gd name="adj" fmla="val 10000"/>
                </a:avLst>
              </a:prstGeom>
              <a:grpFill/>
              <a:ln w="6350">
                <a:solidFill>
                  <a:srgbClr val="494F8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de-DE"/>
              </a:p>
            </p:txBody>
          </p:sp>
          <p:sp>
            <p:nvSpPr>
              <p:cNvPr id="104" name="Rounded Rectangle 4">
                <a:extLst>
                  <a:ext uri="{FF2B5EF4-FFF2-40B4-BE49-F238E27FC236}">
                    <a16:creationId xmlns:a16="http://schemas.microsoft.com/office/drawing/2014/main" id="{7CDA6351-27D4-47AE-9C9B-999B5A3FD575}"/>
                  </a:ext>
                </a:extLst>
              </p:cNvPr>
              <p:cNvSpPr txBox="1"/>
              <p:nvPr/>
            </p:nvSpPr>
            <p:spPr>
              <a:xfrm>
                <a:off x="1630682" y="395708"/>
                <a:ext cx="953080" cy="598615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marL="0" lvl="0" indent="0" algn="ctr" defTabSz="4445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de-DE" sz="1200" kern="1200" dirty="0">
                    <a:solidFill>
                      <a:srgbClr val="494F81"/>
                    </a:solidFill>
                    <a:latin typeface="Montserrat" pitchFamily="2" charset="77"/>
                  </a:rPr>
                  <a:t>Gesund-</a:t>
                </a:r>
                <a:r>
                  <a:rPr lang="de-DE" sz="1200" kern="1200" dirty="0" err="1">
                    <a:solidFill>
                      <a:srgbClr val="494F81"/>
                    </a:solidFill>
                    <a:latin typeface="Montserrat" pitchFamily="2" charset="77"/>
                  </a:rPr>
                  <a:t>heitsfonds</a:t>
                </a:r>
                <a:endParaRPr lang="de-DE" sz="1200" kern="1200" dirty="0">
                  <a:solidFill>
                    <a:srgbClr val="494F81"/>
                  </a:solidFill>
                  <a:latin typeface="Montserrat" pitchFamily="2" charset="77"/>
                </a:endParaRPr>
              </a:p>
            </p:txBody>
          </p:sp>
        </p:grpSp>
      </p:grpSp>
      <p:grpSp>
        <p:nvGrpSpPr>
          <p:cNvPr id="107" name="Group 7">
            <a:extLst>
              <a:ext uri="{FF2B5EF4-FFF2-40B4-BE49-F238E27FC236}">
                <a16:creationId xmlns:a16="http://schemas.microsoft.com/office/drawing/2014/main" id="{7D714B64-8A80-4303-97B9-B2996CC61C48}"/>
              </a:ext>
            </a:extLst>
          </p:cNvPr>
          <p:cNvGrpSpPr/>
          <p:nvPr/>
        </p:nvGrpSpPr>
        <p:grpSpPr>
          <a:xfrm>
            <a:off x="9986463" y="2903705"/>
            <a:ext cx="1634818" cy="635863"/>
            <a:chOff x="10529853" y="6357903"/>
            <a:chExt cx="1634818" cy="635863"/>
          </a:xfrm>
        </p:grpSpPr>
        <p:grpSp>
          <p:nvGrpSpPr>
            <p:cNvPr id="108" name="Group 133">
              <a:extLst>
                <a:ext uri="{FF2B5EF4-FFF2-40B4-BE49-F238E27FC236}">
                  <a16:creationId xmlns:a16="http://schemas.microsoft.com/office/drawing/2014/main" id="{099A318A-5D25-4B2B-A1D4-53937F231277}"/>
                </a:ext>
              </a:extLst>
            </p:cNvPr>
            <p:cNvGrpSpPr/>
            <p:nvPr/>
          </p:nvGrpSpPr>
          <p:grpSpPr>
            <a:xfrm>
              <a:off x="10529853" y="6498052"/>
              <a:ext cx="590858" cy="371376"/>
              <a:chOff x="2594313" y="513055"/>
              <a:chExt cx="590858" cy="371376"/>
            </a:xfrm>
          </p:grpSpPr>
          <p:sp>
            <p:nvSpPr>
              <p:cNvPr id="112" name="Right Arrow 137">
                <a:extLst>
                  <a:ext uri="{FF2B5EF4-FFF2-40B4-BE49-F238E27FC236}">
                    <a16:creationId xmlns:a16="http://schemas.microsoft.com/office/drawing/2014/main" id="{32D9AE48-9142-40A3-BD88-A6FFC0FD3FDC}"/>
                  </a:ext>
                </a:extLst>
              </p:cNvPr>
              <p:cNvSpPr/>
              <p:nvPr/>
            </p:nvSpPr>
            <p:spPr>
              <a:xfrm>
                <a:off x="2608072" y="513055"/>
                <a:ext cx="577099" cy="371376"/>
              </a:xfrm>
              <a:prstGeom prst="rightArrow">
                <a:avLst>
                  <a:gd name="adj1" fmla="val 60000"/>
                  <a:gd name="adj2" fmla="val 50000"/>
                </a:avLst>
              </a:prstGeom>
              <a:solidFill>
                <a:srgbClr val="494F81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de-DE"/>
              </a:p>
            </p:txBody>
          </p:sp>
          <p:sp>
            <p:nvSpPr>
              <p:cNvPr id="113" name="Right Arrow 4">
                <a:extLst>
                  <a:ext uri="{FF2B5EF4-FFF2-40B4-BE49-F238E27FC236}">
                    <a16:creationId xmlns:a16="http://schemas.microsoft.com/office/drawing/2014/main" id="{E4AA72AE-770A-4584-93D3-E4BDB581EF15}"/>
                  </a:ext>
                </a:extLst>
              </p:cNvPr>
              <p:cNvSpPr txBox="1"/>
              <p:nvPr/>
            </p:nvSpPr>
            <p:spPr>
              <a:xfrm>
                <a:off x="2594313" y="581250"/>
                <a:ext cx="465686" cy="22282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1000" kern="1200" dirty="0">
                    <a:solidFill>
                      <a:schemeClr val="bg1"/>
                    </a:solidFill>
                    <a:latin typeface="Montserrat" pitchFamily="2" charset="77"/>
                  </a:rPr>
                  <a:t>zahlt</a:t>
                </a:r>
              </a:p>
            </p:txBody>
          </p:sp>
        </p:grpSp>
        <p:grpSp>
          <p:nvGrpSpPr>
            <p:cNvPr id="109" name="Group 139">
              <a:extLst>
                <a:ext uri="{FF2B5EF4-FFF2-40B4-BE49-F238E27FC236}">
                  <a16:creationId xmlns:a16="http://schemas.microsoft.com/office/drawing/2014/main" id="{0ADD14D1-F08C-40C3-8E13-B75C2566ED12}"/>
                </a:ext>
              </a:extLst>
            </p:cNvPr>
            <p:cNvGrpSpPr/>
            <p:nvPr/>
          </p:nvGrpSpPr>
          <p:grpSpPr>
            <a:xfrm>
              <a:off x="11174343" y="6357903"/>
              <a:ext cx="990328" cy="635863"/>
              <a:chOff x="3191978" y="375858"/>
              <a:chExt cx="990328" cy="635863"/>
            </a:xfrm>
          </p:grpSpPr>
          <p:sp>
            <p:nvSpPr>
              <p:cNvPr id="110" name="Rounded Rectangle 140">
                <a:extLst>
                  <a:ext uri="{FF2B5EF4-FFF2-40B4-BE49-F238E27FC236}">
                    <a16:creationId xmlns:a16="http://schemas.microsoft.com/office/drawing/2014/main" id="{A938AC13-6B4E-40D7-891D-33491144867B}"/>
                  </a:ext>
                </a:extLst>
              </p:cNvPr>
              <p:cNvSpPr/>
              <p:nvPr/>
            </p:nvSpPr>
            <p:spPr>
              <a:xfrm>
                <a:off x="3191978" y="375858"/>
                <a:ext cx="990328" cy="635863"/>
              </a:xfrm>
              <a:prstGeom prst="roundRect">
                <a:avLst>
                  <a:gd name="adj" fmla="val 10000"/>
                </a:avLst>
              </a:prstGeom>
              <a:solidFill>
                <a:srgbClr val="BDBEC4">
                  <a:alpha val="48000"/>
                </a:srgbClr>
              </a:solidFill>
              <a:ln w="6350">
                <a:solidFill>
                  <a:srgbClr val="494F81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de-DE"/>
              </a:p>
            </p:txBody>
          </p:sp>
          <p:sp>
            <p:nvSpPr>
              <p:cNvPr id="111" name="Rounded Rectangle 4">
                <a:extLst>
                  <a:ext uri="{FF2B5EF4-FFF2-40B4-BE49-F238E27FC236}">
                    <a16:creationId xmlns:a16="http://schemas.microsoft.com/office/drawing/2014/main" id="{6FA40626-DA8D-4069-A08D-4BCE9B3AB2FF}"/>
                  </a:ext>
                </a:extLst>
              </p:cNvPr>
              <p:cNvSpPr txBox="1"/>
              <p:nvPr/>
            </p:nvSpPr>
            <p:spPr>
              <a:xfrm>
                <a:off x="3210495" y="396714"/>
                <a:ext cx="953080" cy="59861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marL="0" lvl="0" indent="0" algn="ctr" defTabSz="4445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de-DE" sz="1200" kern="1200" dirty="0">
                    <a:solidFill>
                      <a:srgbClr val="494F81"/>
                    </a:solidFill>
                    <a:latin typeface="Montserrat" pitchFamily="2" charset="77"/>
                  </a:rPr>
                  <a:t>Alte</a:t>
                </a:r>
                <a:br>
                  <a:rPr lang="de-DE" sz="1200" kern="1200" dirty="0">
                    <a:solidFill>
                      <a:srgbClr val="494F81"/>
                    </a:solidFill>
                    <a:latin typeface="Montserrat" pitchFamily="2" charset="77"/>
                  </a:rPr>
                </a:br>
                <a:r>
                  <a:rPr lang="de-DE" sz="1200" kern="1200" dirty="0">
                    <a:solidFill>
                      <a:srgbClr val="494F81"/>
                    </a:solidFill>
                    <a:latin typeface="Montserrat" pitchFamily="2" charset="77"/>
                  </a:rPr>
                  <a:t> Kranke</a:t>
                </a:r>
              </a:p>
            </p:txBody>
          </p:sp>
        </p:grpSp>
      </p:grpSp>
      <p:sp>
        <p:nvSpPr>
          <p:cNvPr id="114" name="Textfeld 113">
            <a:extLst>
              <a:ext uri="{FF2B5EF4-FFF2-40B4-BE49-F238E27FC236}">
                <a16:creationId xmlns:a16="http://schemas.microsoft.com/office/drawing/2014/main" id="{350FF91E-F5A3-49AF-9806-6D06A759FF4E}"/>
              </a:ext>
            </a:extLst>
          </p:cNvPr>
          <p:cNvSpPr txBox="1"/>
          <p:nvPr/>
        </p:nvSpPr>
        <p:spPr>
          <a:xfrm>
            <a:off x="8262976" y="4064392"/>
            <a:ext cx="2197718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de-DE" sz="1400" b="1" dirty="0">
                <a:solidFill>
                  <a:srgbClr val="494F81"/>
                </a:solidFill>
                <a:latin typeface="Montserrat SemiBold" panose="020B0604020202020204" charset="0"/>
              </a:rPr>
              <a:t>Problem: Demographie</a:t>
            </a:r>
          </a:p>
        </p:txBody>
      </p:sp>
      <p:grpSp>
        <p:nvGrpSpPr>
          <p:cNvPr id="115" name="Group 8">
            <a:extLst>
              <a:ext uri="{FF2B5EF4-FFF2-40B4-BE49-F238E27FC236}">
                <a16:creationId xmlns:a16="http://schemas.microsoft.com/office/drawing/2014/main" id="{1D8AD7E3-BC54-4A6B-A100-8293EB51BAA3}"/>
              </a:ext>
            </a:extLst>
          </p:cNvPr>
          <p:cNvGrpSpPr/>
          <p:nvPr/>
        </p:nvGrpSpPr>
        <p:grpSpPr>
          <a:xfrm>
            <a:off x="7493383" y="4467085"/>
            <a:ext cx="1148632" cy="1295717"/>
            <a:chOff x="7673624" y="4540462"/>
            <a:chExt cx="1148632" cy="1295717"/>
          </a:xfrm>
        </p:grpSpPr>
        <p:grpSp>
          <p:nvGrpSpPr>
            <p:cNvPr id="116" name="Group 4">
              <a:extLst>
                <a:ext uri="{FF2B5EF4-FFF2-40B4-BE49-F238E27FC236}">
                  <a16:creationId xmlns:a16="http://schemas.microsoft.com/office/drawing/2014/main" id="{73EA392E-5CC1-4CE7-980A-8DFB185396D1}"/>
                </a:ext>
              </a:extLst>
            </p:cNvPr>
            <p:cNvGrpSpPr/>
            <p:nvPr/>
          </p:nvGrpSpPr>
          <p:grpSpPr>
            <a:xfrm>
              <a:off x="7673624" y="4540462"/>
              <a:ext cx="1148632" cy="935985"/>
              <a:chOff x="7673624" y="4540462"/>
              <a:chExt cx="1148632" cy="935985"/>
            </a:xfrm>
          </p:grpSpPr>
          <p:sp>
            <p:nvSpPr>
              <p:cNvPr id="118" name="Gleichschenkliges Dreieck 117">
                <a:extLst>
                  <a:ext uri="{FF2B5EF4-FFF2-40B4-BE49-F238E27FC236}">
                    <a16:creationId xmlns:a16="http://schemas.microsoft.com/office/drawing/2014/main" id="{187E74D5-9379-444D-91FF-F81E87EB507A}"/>
                  </a:ext>
                </a:extLst>
              </p:cNvPr>
              <p:cNvSpPr/>
              <p:nvPr/>
            </p:nvSpPr>
            <p:spPr>
              <a:xfrm>
                <a:off x="7673624" y="4540462"/>
                <a:ext cx="1148632" cy="935985"/>
              </a:xfrm>
              <a:prstGeom prst="triangle">
                <a:avLst/>
              </a:prstGeom>
              <a:solidFill>
                <a:srgbClr val="BDBEC4">
                  <a:alpha val="48000"/>
                </a:srgbClr>
              </a:solidFill>
              <a:ln w="6350">
                <a:solidFill>
                  <a:srgbClr val="494F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>
                  <a:latin typeface="Montserrat" pitchFamily="2" charset="77"/>
                </a:endParaRPr>
              </a:p>
            </p:txBody>
          </p:sp>
          <p:cxnSp>
            <p:nvCxnSpPr>
              <p:cNvPr id="119" name="Gerader Verbinder 118">
                <a:extLst>
                  <a:ext uri="{FF2B5EF4-FFF2-40B4-BE49-F238E27FC236}">
                    <a16:creationId xmlns:a16="http://schemas.microsoft.com/office/drawing/2014/main" id="{08DFF570-96BB-455E-AF7F-A139498FAF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43940" y="4756610"/>
                <a:ext cx="1008000" cy="0"/>
              </a:xfrm>
              <a:prstGeom prst="line">
                <a:avLst/>
              </a:prstGeom>
              <a:ln w="6350">
                <a:solidFill>
                  <a:srgbClr val="494F8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Gerader Verbinder 119">
                <a:extLst>
                  <a:ext uri="{FF2B5EF4-FFF2-40B4-BE49-F238E27FC236}">
                    <a16:creationId xmlns:a16="http://schemas.microsoft.com/office/drawing/2014/main" id="{A05D74CD-B45A-4908-8B83-EAAF822627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43940" y="5191427"/>
                <a:ext cx="1008000" cy="0"/>
              </a:xfrm>
              <a:prstGeom prst="line">
                <a:avLst/>
              </a:prstGeom>
              <a:ln w="6350">
                <a:solidFill>
                  <a:srgbClr val="494F8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7" name="Textfeld 194">
              <a:extLst>
                <a:ext uri="{FF2B5EF4-FFF2-40B4-BE49-F238E27FC236}">
                  <a16:creationId xmlns:a16="http://schemas.microsoft.com/office/drawing/2014/main" id="{80B23009-1D4F-4FA1-AB41-A46F3AE2DD0E}"/>
                </a:ext>
              </a:extLst>
            </p:cNvPr>
            <p:cNvSpPr txBox="1"/>
            <p:nvPr/>
          </p:nvSpPr>
          <p:spPr>
            <a:xfrm>
              <a:off x="8011497" y="5620735"/>
              <a:ext cx="47288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de-DE" sz="1400" dirty="0">
                  <a:solidFill>
                    <a:srgbClr val="494F81"/>
                  </a:solidFill>
                  <a:latin typeface="Montserrat" pitchFamily="2" charset="77"/>
                </a:rPr>
                <a:t>SOLL</a:t>
              </a:r>
            </a:p>
          </p:txBody>
        </p:sp>
      </p:grpSp>
      <p:grpSp>
        <p:nvGrpSpPr>
          <p:cNvPr id="121" name="Group 9">
            <a:extLst>
              <a:ext uri="{FF2B5EF4-FFF2-40B4-BE49-F238E27FC236}">
                <a16:creationId xmlns:a16="http://schemas.microsoft.com/office/drawing/2014/main" id="{0F09E441-F5C3-4242-8725-65C3462269DC}"/>
              </a:ext>
            </a:extLst>
          </p:cNvPr>
          <p:cNvGrpSpPr/>
          <p:nvPr/>
        </p:nvGrpSpPr>
        <p:grpSpPr>
          <a:xfrm>
            <a:off x="8868178" y="4589364"/>
            <a:ext cx="1008000" cy="1173438"/>
            <a:chOff x="9048419" y="4662741"/>
            <a:chExt cx="1008000" cy="1173438"/>
          </a:xfrm>
        </p:grpSpPr>
        <p:sp>
          <p:nvSpPr>
            <p:cNvPr id="122" name="Textfeld 121">
              <a:extLst>
                <a:ext uri="{FF2B5EF4-FFF2-40B4-BE49-F238E27FC236}">
                  <a16:creationId xmlns:a16="http://schemas.microsoft.com/office/drawing/2014/main" id="{5759ABF3-5A5B-4D4B-9551-1BD5D50C7382}"/>
                </a:ext>
              </a:extLst>
            </p:cNvPr>
            <p:cNvSpPr txBox="1"/>
            <p:nvPr/>
          </p:nvSpPr>
          <p:spPr>
            <a:xfrm>
              <a:off x="9418568" y="5620735"/>
              <a:ext cx="267702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sz="1400" dirty="0">
                  <a:solidFill>
                    <a:srgbClr val="494F81"/>
                  </a:solidFill>
                  <a:latin typeface="Montserrat" pitchFamily="2" charset="77"/>
                </a:rPr>
                <a:t>IST</a:t>
              </a:r>
            </a:p>
          </p:txBody>
        </p:sp>
        <p:grpSp>
          <p:nvGrpSpPr>
            <p:cNvPr id="123" name="Group 5">
              <a:extLst>
                <a:ext uri="{FF2B5EF4-FFF2-40B4-BE49-F238E27FC236}">
                  <a16:creationId xmlns:a16="http://schemas.microsoft.com/office/drawing/2014/main" id="{FAE08794-7357-4578-AD0F-226F6193669A}"/>
                </a:ext>
              </a:extLst>
            </p:cNvPr>
            <p:cNvGrpSpPr/>
            <p:nvPr/>
          </p:nvGrpSpPr>
          <p:grpSpPr>
            <a:xfrm>
              <a:off x="9048419" y="4662741"/>
              <a:ext cx="1008000" cy="799282"/>
              <a:chOff x="9048419" y="4662741"/>
              <a:chExt cx="1008000" cy="799282"/>
            </a:xfrm>
          </p:grpSpPr>
          <p:sp>
            <p:nvSpPr>
              <p:cNvPr id="124" name="Freeform 124">
                <a:extLst>
                  <a:ext uri="{FF2B5EF4-FFF2-40B4-BE49-F238E27FC236}">
                    <a16:creationId xmlns:a16="http://schemas.microsoft.com/office/drawing/2014/main" id="{F553E4C2-363E-4BE9-B451-B439844B5BBA}"/>
                  </a:ext>
                </a:extLst>
              </p:cNvPr>
              <p:cNvSpPr/>
              <p:nvPr/>
            </p:nvSpPr>
            <p:spPr>
              <a:xfrm rot="2783909" flipH="1">
                <a:off x="9152778" y="4678302"/>
                <a:ext cx="799282" cy="768160"/>
              </a:xfrm>
              <a:custGeom>
                <a:avLst/>
                <a:gdLst>
                  <a:gd name="connsiteX0" fmla="*/ 799282 w 799282"/>
                  <a:gd name="connsiteY0" fmla="*/ 5528 h 768160"/>
                  <a:gd name="connsiteX1" fmla="*/ 793719 w 799282"/>
                  <a:gd name="connsiteY1" fmla="*/ 5555 h 768160"/>
                  <a:gd name="connsiteX2" fmla="*/ 794018 w 799282"/>
                  <a:gd name="connsiteY2" fmla="*/ 0 h 768160"/>
                  <a:gd name="connsiteX3" fmla="*/ 447628 w 799282"/>
                  <a:gd name="connsiteY3" fmla="*/ 19720 h 768160"/>
                  <a:gd name="connsiteX4" fmla="*/ 127064 w 799282"/>
                  <a:gd name="connsiteY4" fmla="*/ 288374 h 768160"/>
                  <a:gd name="connsiteX5" fmla="*/ 122059 w 799282"/>
                  <a:gd name="connsiteY5" fmla="*/ 339423 h 768160"/>
                  <a:gd name="connsiteX6" fmla="*/ 100124 w 799282"/>
                  <a:gd name="connsiteY6" fmla="*/ 488985 h 768160"/>
                  <a:gd name="connsiteX7" fmla="*/ 70489 w 799282"/>
                  <a:gd name="connsiteY7" fmla="*/ 556668 h 768160"/>
                  <a:gd name="connsiteX8" fmla="*/ 0 w 799282"/>
                  <a:gd name="connsiteY8" fmla="*/ 623797 h 768160"/>
                  <a:gd name="connsiteX9" fmla="*/ 71474 w 799282"/>
                  <a:gd name="connsiteY9" fmla="*/ 693377 h 768160"/>
                  <a:gd name="connsiteX10" fmla="*/ 137483 w 799282"/>
                  <a:gd name="connsiteY10" fmla="*/ 768160 h 768160"/>
                  <a:gd name="connsiteX11" fmla="*/ 207971 w 799282"/>
                  <a:gd name="connsiteY11" fmla="*/ 701031 h 768160"/>
                  <a:gd name="connsiteX12" fmla="*/ 277020 w 799282"/>
                  <a:gd name="connsiteY12" fmla="*/ 674734 h 768160"/>
                  <a:gd name="connsiteX13" fmla="*/ 427474 w 799282"/>
                  <a:gd name="connsiteY13" fmla="*/ 660123 h 768160"/>
                  <a:gd name="connsiteX14" fmla="*/ 478706 w 799282"/>
                  <a:gd name="connsiteY14" fmla="*/ 657615 h 768160"/>
                  <a:gd name="connsiteX15" fmla="*/ 762683 w 799282"/>
                  <a:gd name="connsiteY15" fmla="*/ 350543 h 768160"/>
                  <a:gd name="connsiteX16" fmla="*/ 799282 w 799282"/>
                  <a:gd name="connsiteY16" fmla="*/ 5528 h 76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99282" h="768160">
                    <a:moveTo>
                      <a:pt x="799282" y="5528"/>
                    </a:moveTo>
                    <a:lnTo>
                      <a:pt x="793719" y="5555"/>
                    </a:lnTo>
                    <a:lnTo>
                      <a:pt x="794018" y="0"/>
                    </a:lnTo>
                    <a:cubicBezTo>
                      <a:pt x="678555" y="13147"/>
                      <a:pt x="563091" y="19720"/>
                      <a:pt x="447628" y="19720"/>
                    </a:cubicBezTo>
                    <a:cubicBezTo>
                      <a:pt x="289503" y="19720"/>
                      <a:pt x="157575" y="135054"/>
                      <a:pt x="127064" y="288374"/>
                    </a:cubicBezTo>
                    <a:lnTo>
                      <a:pt x="122059" y="339423"/>
                    </a:lnTo>
                    <a:lnTo>
                      <a:pt x="100124" y="488985"/>
                    </a:lnTo>
                    <a:lnTo>
                      <a:pt x="70489" y="556668"/>
                    </a:lnTo>
                    <a:lnTo>
                      <a:pt x="0" y="623797"/>
                    </a:lnTo>
                    <a:lnTo>
                      <a:pt x="71474" y="693377"/>
                    </a:lnTo>
                    <a:lnTo>
                      <a:pt x="137483" y="768160"/>
                    </a:lnTo>
                    <a:lnTo>
                      <a:pt x="207971" y="701031"/>
                    </a:lnTo>
                    <a:lnTo>
                      <a:pt x="277020" y="674734"/>
                    </a:lnTo>
                    <a:lnTo>
                      <a:pt x="427474" y="660123"/>
                    </a:lnTo>
                    <a:lnTo>
                      <a:pt x="478706" y="657615"/>
                    </a:lnTo>
                    <a:cubicBezTo>
                      <a:pt x="633333" y="634622"/>
                      <a:pt x="754967" y="508479"/>
                      <a:pt x="762683" y="350543"/>
                    </a:cubicBezTo>
                    <a:cubicBezTo>
                      <a:pt x="768317" y="235217"/>
                      <a:pt x="780517" y="120212"/>
                      <a:pt x="799282" y="5528"/>
                    </a:cubicBezTo>
                    <a:close/>
                  </a:path>
                </a:pathLst>
              </a:custGeom>
              <a:solidFill>
                <a:srgbClr val="BDBEC4">
                  <a:alpha val="48000"/>
                </a:srgbClr>
              </a:solidFill>
              <a:ln w="6350">
                <a:solidFill>
                  <a:srgbClr val="494F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de-DE">
                  <a:latin typeface="Montserrat" pitchFamily="2" charset="77"/>
                </a:endParaRPr>
              </a:p>
            </p:txBody>
          </p:sp>
          <p:cxnSp>
            <p:nvCxnSpPr>
              <p:cNvPr id="125" name="Gerader Verbinder 184">
                <a:extLst>
                  <a:ext uri="{FF2B5EF4-FFF2-40B4-BE49-F238E27FC236}">
                    <a16:creationId xmlns:a16="http://schemas.microsoft.com/office/drawing/2014/main" id="{B8F067B7-E94E-4637-BD92-60CBDF7058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48419" y="4756610"/>
                <a:ext cx="1008000" cy="0"/>
              </a:xfrm>
              <a:prstGeom prst="line">
                <a:avLst/>
              </a:prstGeom>
              <a:ln w="6350">
                <a:solidFill>
                  <a:srgbClr val="494F8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Gerader Verbinder 185">
                <a:extLst>
                  <a:ext uri="{FF2B5EF4-FFF2-40B4-BE49-F238E27FC236}">
                    <a16:creationId xmlns:a16="http://schemas.microsoft.com/office/drawing/2014/main" id="{309CD7B4-BB3A-4B0F-B233-DFCC0458F8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48419" y="5191427"/>
                <a:ext cx="1008000" cy="0"/>
              </a:xfrm>
              <a:prstGeom prst="line">
                <a:avLst/>
              </a:prstGeom>
              <a:ln w="6350">
                <a:solidFill>
                  <a:srgbClr val="494F8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7" name="Textfeld 126">
            <a:extLst>
              <a:ext uri="{FF2B5EF4-FFF2-40B4-BE49-F238E27FC236}">
                <a16:creationId xmlns:a16="http://schemas.microsoft.com/office/drawing/2014/main" id="{66C4B58C-6468-4230-A17F-3C1B242A7626}"/>
              </a:ext>
            </a:extLst>
          </p:cNvPr>
          <p:cNvSpPr txBox="1"/>
          <p:nvPr/>
        </p:nvSpPr>
        <p:spPr>
          <a:xfrm>
            <a:off x="10127491" y="4630706"/>
            <a:ext cx="121615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200" dirty="0">
                <a:solidFill>
                  <a:srgbClr val="494F81"/>
                </a:solidFill>
                <a:latin typeface="Montserrat" pitchFamily="2" charset="77"/>
              </a:rPr>
              <a:t>Geburtenstarke </a:t>
            </a:r>
          </a:p>
          <a:p>
            <a:r>
              <a:rPr lang="de-DE" sz="1200" dirty="0">
                <a:solidFill>
                  <a:srgbClr val="494F81"/>
                </a:solidFill>
                <a:latin typeface="Montserrat" pitchFamily="2" charset="77"/>
              </a:rPr>
              <a:t>Jahrgänge </a:t>
            </a:r>
          </a:p>
          <a:p>
            <a:r>
              <a:rPr lang="de-DE" sz="1200" dirty="0">
                <a:solidFill>
                  <a:srgbClr val="494F81"/>
                </a:solidFill>
                <a:latin typeface="Montserrat" pitchFamily="2" charset="77"/>
              </a:rPr>
              <a:t>1955 - 1975</a:t>
            </a:r>
          </a:p>
        </p:txBody>
      </p:sp>
    </p:spTree>
    <p:extLst>
      <p:ext uri="{BB962C8B-B14F-4D97-AF65-F5344CB8AC3E}">
        <p14:creationId xmlns:p14="http://schemas.microsoft.com/office/powerpoint/2010/main" val="3350075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0" grpId="0" animBg="1"/>
      <p:bldP spid="70" grpId="0"/>
      <p:bldP spid="90" grpId="0" animBg="1"/>
      <p:bldP spid="91" grpId="0"/>
      <p:bldP spid="92" grpId="0"/>
      <p:bldP spid="93" grpId="0"/>
      <p:bldP spid="94" grpId="0" animBg="1"/>
      <p:bldP spid="114" grpId="0"/>
      <p:bldP spid="1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8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Beitragsanpassungen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689812" y="1703754"/>
            <a:ext cx="10716126" cy="439224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b="1" dirty="0">
                <a:solidFill>
                  <a:srgbClr val="1D2D4B"/>
                </a:solidFill>
              </a:rPr>
              <a:t>Beiträge im Alter | wie wird bereits vorgesorgt?</a:t>
            </a:r>
          </a:p>
          <a:p>
            <a:pPr marL="0" indent="0">
              <a:buNone/>
            </a:pPr>
            <a:endParaRPr lang="de-DE" sz="2000" b="1" dirty="0">
              <a:solidFill>
                <a:srgbClr val="1D2D4B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1D2D4B"/>
                </a:solidFill>
              </a:rPr>
              <a:t>Alterungsrückstellungen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1D2D4B"/>
                </a:solidFill>
              </a:rPr>
              <a:t>Gesetzlicher Beitragszuschlag von 10%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1D2D4B"/>
                </a:solidFill>
              </a:rPr>
              <a:t>Beitragsentlastungstarife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1D2D4B"/>
                </a:solidFill>
              </a:rPr>
              <a:t>Entfall von KT im Rentenalter und evtl. Tarifwechsel</a:t>
            </a:r>
          </a:p>
          <a:p>
            <a:pPr marL="0" indent="0">
              <a:buNone/>
            </a:pPr>
            <a:endParaRPr lang="de-DE" sz="1800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662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9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GKV-Höchstbeitrag</a:t>
            </a:r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488830" y="1508369"/>
            <a:ext cx="9939026" cy="502529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u="sng" dirty="0">
                <a:solidFill>
                  <a:srgbClr val="1D2D4B"/>
                </a:solidFill>
              </a:rPr>
              <a:t>GKV-Höchstbeitrag ab 1.1.2025:</a:t>
            </a:r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r>
              <a:rPr lang="de-DE" sz="1800" dirty="0">
                <a:solidFill>
                  <a:srgbClr val="1D2D4B"/>
                </a:solidFill>
              </a:rPr>
              <a:t>GKV-Höchstbeitrag (Zusatzbeitrag von 1,7% auf 2,5%): 17,1%* von 5.512,50 € = 942,64 € </a:t>
            </a:r>
          </a:p>
          <a:p>
            <a:pPr marL="0" indent="0">
              <a:buNone/>
            </a:pPr>
            <a:r>
              <a:rPr lang="de-DE" sz="1800" dirty="0">
                <a:solidFill>
                  <a:srgbClr val="1D2D4B"/>
                </a:solidFill>
              </a:rPr>
              <a:t>Der Pflege-Beitragssatz steigt dann von 3,4% auf 3,6%* (max. 198,45 €) (mit einem Kind)</a:t>
            </a:r>
          </a:p>
          <a:p>
            <a:pPr marL="0" indent="0">
              <a:buNone/>
            </a:pPr>
            <a:r>
              <a:rPr lang="de-DE" sz="1800" dirty="0">
                <a:solidFill>
                  <a:srgbClr val="1D2D4B"/>
                </a:solidFill>
              </a:rPr>
              <a:t>	      	und für kinderlose von 4,0% auf 4,2% (max. 231,53 €).</a:t>
            </a:r>
          </a:p>
          <a:p>
            <a:pPr marL="0" indent="0">
              <a:buNone/>
            </a:pPr>
            <a:r>
              <a:rPr lang="de-DE" sz="1800" dirty="0">
                <a:solidFill>
                  <a:srgbClr val="1D2D4B"/>
                </a:solidFill>
              </a:rPr>
              <a:t>Der daraus resultierende </a:t>
            </a:r>
            <a:r>
              <a:rPr lang="de-DE" sz="1800" b="1" dirty="0">
                <a:solidFill>
                  <a:srgbClr val="1D2D4B"/>
                </a:solidFill>
              </a:rPr>
              <a:t>Höchstbeitrag inklusive Pflege beträgt dann 1.141,09 € bzw. 1.174,17 €.</a:t>
            </a:r>
          </a:p>
          <a:p>
            <a:pPr marL="0" indent="0">
              <a:buNone/>
            </a:pPr>
            <a:r>
              <a:rPr lang="de-DE" sz="1800" b="1" dirty="0">
                <a:solidFill>
                  <a:srgbClr val="1D2D4B"/>
                </a:solidFill>
              </a:rPr>
              <a:t>*</a:t>
            </a:r>
            <a:r>
              <a:rPr lang="de-DE" sz="1400" dirty="0">
                <a:solidFill>
                  <a:srgbClr val="1D2D4B"/>
                </a:solidFill>
              </a:rPr>
              <a:t>Der Zusatzbeitrag steigt um 0,8% und der Pflegebeitrag um 0,2%</a:t>
            </a:r>
          </a:p>
        </p:txBody>
      </p:sp>
      <p:graphicFrame>
        <p:nvGraphicFramePr>
          <p:cNvPr id="3" name="Tabelle 2"/>
          <p:cNvGraphicFramePr>
            <a:graphicFrameLocks noGrp="1"/>
          </p:cNvGraphicFramePr>
          <p:nvPr/>
        </p:nvGraphicFramePr>
        <p:xfrm>
          <a:off x="488830" y="1984729"/>
          <a:ext cx="9367272" cy="2199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27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81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63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Monat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Jahr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Versicherungspflichtgrenze in der Kranken- und Pflegeversicherung</a:t>
                      </a:r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6.150,00 € (5.775 €)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73.800 € (69.300 €)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rgbClr val="1D2D4B"/>
                          </a:solidFill>
                        </a:rPr>
                        <a:t>Beitragsbemessungsgrenze in der Kranken- und Pflegeversicherung</a:t>
                      </a:r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5.512,50 € (5.175 €)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66.150 € (62.100 €)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5901251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784</Words>
  <Application>Microsoft Office PowerPoint</Application>
  <PresentationFormat>Breitbild</PresentationFormat>
  <Paragraphs>222</Paragraphs>
  <Slides>17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5" baseType="lpstr">
      <vt:lpstr>Arial</vt:lpstr>
      <vt:lpstr>Calibri</vt:lpstr>
      <vt:lpstr>Montserrat</vt:lpstr>
      <vt:lpstr>Montserrat Light</vt:lpstr>
      <vt:lpstr>Montserrat SemiBold</vt:lpstr>
      <vt:lpstr>Symbol</vt:lpstr>
      <vt:lpstr>Wingdings</vt:lpstr>
      <vt:lpstr>Design_afm</vt:lpstr>
      <vt:lpstr>Herzlich Willkommen!</vt:lpstr>
      <vt:lpstr>Beitragsanpassungen</vt:lpstr>
      <vt:lpstr>Beitragsanpassungen</vt:lpstr>
      <vt:lpstr>Beispiel für Inanspruchnahme</vt:lpstr>
      <vt:lpstr>Beitragsanpassungen</vt:lpstr>
      <vt:lpstr>Beitragsanpassungen</vt:lpstr>
      <vt:lpstr>Beitragsanpassungen</vt:lpstr>
      <vt:lpstr>Beitragsanpassungen</vt:lpstr>
      <vt:lpstr>GKV-Höchstbeitrag</vt:lpstr>
      <vt:lpstr>GKV-Höchstbeitrag</vt:lpstr>
      <vt:lpstr>Beitragsanpassungen</vt:lpstr>
      <vt:lpstr>Beitragsanpassungen</vt:lpstr>
      <vt:lpstr>Beitragsanpassungen</vt:lpstr>
      <vt:lpstr>Beitragsanpassungen</vt:lpstr>
      <vt:lpstr>Beitragsanpassungen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Beispiel aus unserer leistungsfall-begleitung | brustkrebs kfm. Angestellte | mit 46 erkrankt</dc:title>
  <dc:creator>Jan-Luca Kriebel</dc:creator>
  <cp:lastModifiedBy>Harden, Britta</cp:lastModifiedBy>
  <cp:revision>437</cp:revision>
  <cp:lastPrinted>2020-02-18T10:04:02Z</cp:lastPrinted>
  <dcterms:created xsi:type="dcterms:W3CDTF">2020-01-30T08:12:46Z</dcterms:created>
  <dcterms:modified xsi:type="dcterms:W3CDTF">2025-09-24T06:25:35Z</dcterms:modified>
</cp:coreProperties>
</file>