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83" r:id="rId3"/>
    <p:sldId id="284" r:id="rId4"/>
    <p:sldId id="263" r:id="rId5"/>
    <p:sldId id="264" r:id="rId6"/>
    <p:sldId id="265" r:id="rId7"/>
    <p:sldId id="267" r:id="rId8"/>
    <p:sldId id="268" r:id="rId9"/>
    <p:sldId id="269" r:id="rId10"/>
    <p:sldId id="270" r:id="rId11"/>
    <p:sldId id="285" r:id="rId12"/>
    <p:sldId id="287" r:id="rId13"/>
    <p:sldId id="286" r:id="rId14"/>
    <p:sldId id="288" r:id="rId15"/>
    <p:sldId id="289" r:id="rId16"/>
    <p:sldId id="271" r:id="rId17"/>
    <p:sldId id="272" r:id="rId18"/>
    <p:sldId id="273" r:id="rId19"/>
    <p:sldId id="275" r:id="rId20"/>
    <p:sldId id="274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7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804330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9987208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5706492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594206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410472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485102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270539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2863282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4978072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9300098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9712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7854104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41312002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37330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1156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38633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748611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4749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018255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61449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38291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7231928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698434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723809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13876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734798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74741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27704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224768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09015378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446727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44723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14690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85866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4383751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3825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76525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43927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3038125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572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468874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667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30431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0005989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16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175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883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754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3929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354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338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755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42888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506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8467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59070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36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9492348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130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597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208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610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863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01807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73310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2235716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7618948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829456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55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bAV-Effekt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61" y="1620253"/>
            <a:ext cx="7425202" cy="324852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479" y="3681663"/>
            <a:ext cx="6801101" cy="297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44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DIES &amp; DAS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76" y="1587074"/>
            <a:ext cx="6744930" cy="51302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702" y="2006287"/>
            <a:ext cx="5196878" cy="42917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8334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Die Kraft der Rente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 der 2. Halbzeit werden die Tore geschossen …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141" y="1662279"/>
            <a:ext cx="3982455" cy="487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26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Wie alt werden Sie?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5" y="1674583"/>
            <a:ext cx="11039475" cy="4533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37276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Beispielrechnung: Kundin 1981, Beitrag: 100€ mtl.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8" y="1678631"/>
            <a:ext cx="5981351" cy="18025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965" y="3877759"/>
            <a:ext cx="7483140" cy="25322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0026" y="1579352"/>
            <a:ext cx="5998806" cy="19017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97832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Wann werden Tore geschossen?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28" y="1630120"/>
            <a:ext cx="5981351" cy="18025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28" y="3531836"/>
            <a:ext cx="6234707" cy="30028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4960" y="2556203"/>
            <a:ext cx="890839" cy="277066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8362746" y="2168068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 smtClean="0"/>
              <a:t>Rentenplus</a:t>
            </a:r>
            <a:endParaRPr lang="de-DE" b="1" u="sng" dirty="0"/>
          </a:p>
        </p:txBody>
      </p:sp>
    </p:spTree>
    <p:extLst>
      <p:ext uri="{BB962C8B-B14F-4D97-AF65-F5344CB8AC3E}">
        <p14:creationId xmlns:p14="http://schemas.microsoft.com/office/powerpoint/2010/main" val="612507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Und nun alles zusammen…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28" y="1630120"/>
            <a:ext cx="5981351" cy="18025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28" y="3715593"/>
            <a:ext cx="5263271" cy="21616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214" y="1763629"/>
            <a:ext cx="2647950" cy="4229100"/>
          </a:xfrm>
          <a:prstGeom prst="rect">
            <a:avLst/>
          </a:prstGeom>
        </p:spPr>
      </p:pic>
      <p:sp>
        <p:nvSpPr>
          <p:cNvPr id="9" name="Pfeil nach links 8"/>
          <p:cNvSpPr/>
          <p:nvPr/>
        </p:nvSpPr>
        <p:spPr>
          <a:xfrm>
            <a:off x="9873916" y="3160294"/>
            <a:ext cx="385011" cy="184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links 9"/>
          <p:cNvSpPr/>
          <p:nvPr/>
        </p:nvSpPr>
        <p:spPr>
          <a:xfrm>
            <a:off x="9881938" y="5173578"/>
            <a:ext cx="385011" cy="184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links 10"/>
          <p:cNvSpPr/>
          <p:nvPr/>
        </p:nvSpPr>
        <p:spPr>
          <a:xfrm>
            <a:off x="9913522" y="5832308"/>
            <a:ext cx="385011" cy="184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6055896" y="6225448"/>
            <a:ext cx="586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Ach ja, Rentengarantiezeit gibt es ja auch noch …….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647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DIES &amp; DAS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226" y="1635392"/>
            <a:ext cx="5696103" cy="508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33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DIES &amp; DAS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81" y="1530910"/>
            <a:ext cx="2281466" cy="49408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557" y="419719"/>
            <a:ext cx="6530023" cy="6297562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366684" y="4798142"/>
            <a:ext cx="2969342" cy="17365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4928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Checkliste: 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472" y="0"/>
            <a:ext cx="465105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436" y="1184844"/>
            <a:ext cx="4624929" cy="55324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9023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afm-Weg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958" y="161593"/>
            <a:ext cx="5000575" cy="637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44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osting-bav-effekt-kurzclip-lieblingsche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8756" y="205347"/>
            <a:ext cx="11457907" cy="644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9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3 Fragen !!!!!!!!!!!!!!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612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osting-bav-effekt-kurzclip-mitarbeiterbindu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316" y="73537"/>
            <a:ext cx="11947190" cy="672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7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BRSG 2.0 | Was kommt</a:t>
            </a:r>
          </a:p>
          <a:p>
            <a:r>
              <a:rPr lang="de-DE" dirty="0" err="1" smtClean="0"/>
              <a:t>Xempus</a:t>
            </a:r>
            <a:r>
              <a:rPr lang="de-DE" dirty="0" smtClean="0"/>
              <a:t> Neuerungen | Wie passe ich meine Beratungsstrecke an?</a:t>
            </a:r>
          </a:p>
          <a:p>
            <a:r>
              <a:rPr lang="de-DE" dirty="0" err="1" smtClean="0"/>
              <a:t>BeraterPortal</a:t>
            </a:r>
            <a:r>
              <a:rPr lang="de-DE" dirty="0" smtClean="0"/>
              <a:t> | Neue Kommunikationsmatrix</a:t>
            </a:r>
          </a:p>
          <a:p>
            <a:r>
              <a:rPr lang="de-DE" dirty="0" err="1" smtClean="0"/>
              <a:t>Dies&amp;Das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bAV Webinar 29.08.2025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8659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Was ist relevant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Höhere Abfindungsgrenzen durch § 3 Abs. 2a </a:t>
            </a:r>
            <a:r>
              <a:rPr lang="de-DE" dirty="0" smtClean="0"/>
              <a:t>BetrAVG</a:t>
            </a:r>
          </a:p>
          <a:p>
            <a:pPr lvl="1"/>
            <a:r>
              <a:rPr lang="de-DE" dirty="0"/>
              <a:t>§ 3 BetrAVG wird um einen neuen Absatz 2a ergänzt. Die </a:t>
            </a:r>
            <a:r>
              <a:rPr lang="de-DE" b="1" u="sng" dirty="0"/>
              <a:t>Abfindungsgrenzen verdoppeln </a:t>
            </a:r>
            <a:r>
              <a:rPr lang="de-DE" dirty="0"/>
              <a:t>sich, wenn der Abfindungsbetrag mit Zustimmung des Arbeitnehmers vom Arbeitgeber unmittelbar zur Zahlung von Beiträgen </a:t>
            </a:r>
            <a:r>
              <a:rPr lang="de-DE" b="1" u="sng" dirty="0"/>
              <a:t>zur gesetzlichen Rentenversicherung verwendet </a:t>
            </a:r>
            <a:r>
              <a:rPr lang="de-DE" b="1" u="sng" dirty="0" smtClean="0"/>
              <a:t>wird</a:t>
            </a:r>
            <a:r>
              <a:rPr lang="de-DE" dirty="0" smtClean="0"/>
              <a:t>.</a:t>
            </a:r>
          </a:p>
          <a:p>
            <a:r>
              <a:rPr lang="de-DE" dirty="0"/>
              <a:t>Neuregelung zur </a:t>
            </a:r>
            <a:r>
              <a:rPr lang="de-DE" dirty="0" err="1"/>
              <a:t>Niedrigverdienerförderung</a:t>
            </a:r>
            <a:r>
              <a:rPr lang="de-DE" dirty="0"/>
              <a:t> (§ 100 EStG</a:t>
            </a:r>
            <a:r>
              <a:rPr lang="de-DE" dirty="0" smtClean="0"/>
              <a:t>)</a:t>
            </a:r>
          </a:p>
          <a:p>
            <a:pPr lvl="1"/>
            <a:r>
              <a:rPr lang="de-DE" dirty="0"/>
              <a:t>Die Dynamisierung der Einkommensgrenze (3 % der </a:t>
            </a:r>
            <a:r>
              <a:rPr lang="de-DE" dirty="0" smtClean="0"/>
              <a:t>BBG) </a:t>
            </a:r>
            <a:r>
              <a:rPr lang="de-DE" dirty="0"/>
              <a:t>kommt leider </a:t>
            </a:r>
            <a:r>
              <a:rPr lang="de-DE" b="1" dirty="0"/>
              <a:t>erst zum 1.1.2027 </a:t>
            </a:r>
            <a:r>
              <a:rPr lang="de-DE" dirty="0"/>
              <a:t>und damit erheblich später. </a:t>
            </a:r>
            <a:endParaRPr lang="de-DE" dirty="0" smtClean="0"/>
          </a:p>
          <a:p>
            <a:pPr lvl="1"/>
            <a:r>
              <a:rPr lang="de-DE" dirty="0" smtClean="0"/>
              <a:t>Momentan: 2.575 € mtl. </a:t>
            </a:r>
            <a:r>
              <a:rPr lang="de-DE" dirty="0"/>
              <a:t> </a:t>
            </a:r>
            <a:r>
              <a:rPr lang="de-DE" dirty="0" smtClean="0"/>
              <a:t>Theoretisch Heute 3%: 2.898 € 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 smtClean="0"/>
              <a:t>Procedere: Im Dezember im Bundesrat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Referentenentwurf BRSG II</a:t>
            </a:r>
          </a:p>
        </p:txBody>
      </p:sp>
    </p:spTree>
    <p:extLst>
      <p:ext uri="{BB962C8B-B14F-4D97-AF65-F5344CB8AC3E}">
        <p14:creationId xmlns:p14="http://schemas.microsoft.com/office/powerpoint/2010/main" val="1740178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Kommunikationsmatrix im </a:t>
            </a:r>
            <a:r>
              <a:rPr lang="de-DE" dirty="0" err="1" smtClean="0"/>
              <a:t>BeraterPortal</a:t>
            </a:r>
            <a:r>
              <a:rPr lang="de-DE" dirty="0" smtClean="0"/>
              <a:t> 2.0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48" y="1638396"/>
            <a:ext cx="9785684" cy="49829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35494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Xempus</a:t>
            </a:r>
            <a:r>
              <a:rPr lang="de-DE" dirty="0" smtClean="0"/>
              <a:t>-Advisor Neuerungen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37937" y="5005137"/>
            <a:ext cx="11085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 smtClean="0"/>
              <a:t>Wie führe ich Anpassungen durch?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dirty="0" smtClean="0"/>
              <a:t>Wie berechne ich BU-Angebote?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834189" y="1772653"/>
            <a:ext cx="82461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 smtClean="0"/>
              <a:t>Ihre </a:t>
            </a:r>
            <a:r>
              <a:rPr lang="de-DE" b="1" u="sng" dirty="0"/>
              <a:t>Vorteile</a:t>
            </a:r>
          </a:p>
          <a:p>
            <a:endParaRPr lang="de-DE" dirty="0"/>
          </a:p>
          <a:p>
            <a:r>
              <a:rPr lang="de-DE" b="1" dirty="0"/>
              <a:t>Flexibel</a:t>
            </a:r>
            <a:r>
              <a:rPr lang="de-DE" dirty="0"/>
              <a:t>: anpassbarer Beratungsablauf, individuell konfigurierbar, geeignet für </a:t>
            </a:r>
            <a:r>
              <a:rPr lang="de-DE" dirty="0" smtClean="0"/>
              <a:t>	 unterschiedliche Beratungssituationen</a:t>
            </a:r>
          </a:p>
          <a:p>
            <a:endParaRPr lang="de-DE" dirty="0"/>
          </a:p>
          <a:p>
            <a:r>
              <a:rPr lang="de-DE" b="1" dirty="0"/>
              <a:t>Informativ</a:t>
            </a:r>
            <a:r>
              <a:rPr lang="de-DE" dirty="0"/>
              <a:t>: interaktive Visualisierungen, nachvollziehbare </a:t>
            </a:r>
            <a:r>
              <a:rPr lang="de-DE" dirty="0" smtClean="0"/>
              <a:t>			     Argumentationshilfen</a:t>
            </a:r>
            <a:r>
              <a:rPr lang="de-DE" dirty="0"/>
              <a:t>, datenbasierte </a:t>
            </a:r>
            <a:r>
              <a:rPr lang="de-DE" dirty="0" smtClean="0"/>
              <a:t>Entscheidungsgrundlagen</a:t>
            </a:r>
          </a:p>
          <a:p>
            <a:endParaRPr lang="de-DE" dirty="0"/>
          </a:p>
          <a:p>
            <a:r>
              <a:rPr lang="de-DE" b="1" dirty="0"/>
              <a:t>Effizient</a:t>
            </a:r>
            <a:r>
              <a:rPr lang="de-DE" dirty="0"/>
              <a:t>: intuitive Bedienung, einfache und schnellere Dateneingabe, </a:t>
            </a:r>
            <a:r>
              <a:rPr lang="de-DE" dirty="0" smtClean="0"/>
              <a:t>	  	  strukturierter </a:t>
            </a:r>
            <a:r>
              <a:rPr lang="de-DE" dirty="0"/>
              <a:t>Beratungsprozess</a:t>
            </a:r>
          </a:p>
        </p:txBody>
      </p:sp>
    </p:spTree>
    <p:extLst>
      <p:ext uri="{BB962C8B-B14F-4D97-AF65-F5344CB8AC3E}">
        <p14:creationId xmlns:p14="http://schemas.microsoft.com/office/powerpoint/2010/main" val="183754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Advisor individuell konfigurieren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" y="1607206"/>
            <a:ext cx="10579768" cy="1556218"/>
          </a:xfrm>
          <a:prstGeom prst="rect">
            <a:avLst/>
          </a:prstGeom>
        </p:spPr>
      </p:pic>
      <p:sp>
        <p:nvSpPr>
          <p:cNvPr id="7" name="Abgerundetes Rechteck 6"/>
          <p:cNvSpPr/>
          <p:nvPr/>
        </p:nvSpPr>
        <p:spPr>
          <a:xfrm>
            <a:off x="9629198" y="1530910"/>
            <a:ext cx="1274776" cy="7403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3277" y="2611485"/>
            <a:ext cx="4294624" cy="41057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Pfeil nach links und oben 8"/>
          <p:cNvSpPr/>
          <p:nvPr/>
        </p:nvSpPr>
        <p:spPr>
          <a:xfrm>
            <a:off x="9629198" y="2271252"/>
            <a:ext cx="1026102" cy="3106993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2649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Wo ist die BU-Tarifierung hin?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Advisor in der Praxis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180" y="2334959"/>
            <a:ext cx="1974071" cy="438232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Abgerundetes Rechteck 6"/>
          <p:cNvSpPr/>
          <p:nvPr/>
        </p:nvSpPr>
        <p:spPr>
          <a:xfrm>
            <a:off x="1468286" y="5416646"/>
            <a:ext cx="1050898" cy="3637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805" y="2841522"/>
            <a:ext cx="8127770" cy="206649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059293942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Breitbild</PresentationFormat>
  <Paragraphs>64</Paragraphs>
  <Slides>20</Slides>
  <Notes>0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Arial</vt:lpstr>
      <vt:lpstr>Symbol</vt:lpstr>
      <vt:lpstr>Wingdings</vt:lpstr>
      <vt:lpstr>Design_afm</vt:lpstr>
      <vt:lpstr>Der bAV-Effekt</vt:lpstr>
      <vt:lpstr>PowerPoint-Präsentation</vt:lpstr>
      <vt:lpstr>PowerPoint-Präsentation</vt:lpstr>
      <vt:lpstr>bAV Webinar 29.08.2025</vt:lpstr>
      <vt:lpstr>Referentenentwurf BRSG II</vt:lpstr>
      <vt:lpstr>Kommunikationsmatrix im BeraterPortal 2.0</vt:lpstr>
      <vt:lpstr>Xempus-Advisor Neuerungen</vt:lpstr>
      <vt:lpstr>Advisor individuell konfigurieren</vt:lpstr>
      <vt:lpstr>Advisor in der Praxis</vt:lpstr>
      <vt:lpstr>DIES &amp; DAS</vt:lpstr>
      <vt:lpstr>In der 2. Halbzeit werden die Tore geschossen …</vt:lpstr>
      <vt:lpstr>Wie alt werden Sie?</vt:lpstr>
      <vt:lpstr>Beispielrechnung: Kundin 1981, Beitrag: 100€ mtl.</vt:lpstr>
      <vt:lpstr>Wann werden Tore geschossen?</vt:lpstr>
      <vt:lpstr>Und nun alles zusammen…</vt:lpstr>
      <vt:lpstr>DIES &amp; DAS</vt:lpstr>
      <vt:lpstr>DIES &amp; DAS</vt:lpstr>
      <vt:lpstr>Checkliste: </vt:lpstr>
      <vt:lpstr>Der afm-Weg</vt:lpstr>
      <vt:lpstr>3 Fragen !!!!!!!!!!!!!!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Arps</dc:creator>
  <cp:lastModifiedBy>Arps, Thomas</cp:lastModifiedBy>
  <cp:revision>47</cp:revision>
  <dcterms:created xsi:type="dcterms:W3CDTF">2020-01-27T13:47:09Z</dcterms:created>
  <dcterms:modified xsi:type="dcterms:W3CDTF">2025-08-29T06:53:48Z</dcterms:modified>
</cp:coreProperties>
</file>