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55"/>
  </p:notesMasterIdLst>
  <p:handoutMasterIdLst>
    <p:handoutMasterId r:id="rId56"/>
  </p:handoutMasterIdLst>
  <p:sldIdLst>
    <p:sldId id="367" r:id="rId2"/>
    <p:sldId id="258" r:id="rId3"/>
    <p:sldId id="402" r:id="rId4"/>
    <p:sldId id="410" r:id="rId5"/>
    <p:sldId id="312" r:id="rId6"/>
    <p:sldId id="415" r:id="rId7"/>
    <p:sldId id="416" r:id="rId8"/>
    <p:sldId id="301" r:id="rId9"/>
    <p:sldId id="310" r:id="rId10"/>
    <p:sldId id="311" r:id="rId11"/>
    <p:sldId id="417" r:id="rId12"/>
    <p:sldId id="418" r:id="rId13"/>
    <p:sldId id="309" r:id="rId14"/>
    <p:sldId id="313" r:id="rId15"/>
    <p:sldId id="317" r:id="rId16"/>
    <p:sldId id="318" r:id="rId17"/>
    <p:sldId id="315" r:id="rId18"/>
    <p:sldId id="419" r:id="rId19"/>
    <p:sldId id="321" r:id="rId20"/>
    <p:sldId id="322" r:id="rId21"/>
    <p:sldId id="420" r:id="rId22"/>
    <p:sldId id="411" r:id="rId23"/>
    <p:sldId id="319" r:id="rId24"/>
    <p:sldId id="347" r:id="rId25"/>
    <p:sldId id="299" r:id="rId26"/>
    <p:sldId id="277" r:id="rId27"/>
    <p:sldId id="279" r:id="rId28"/>
    <p:sldId id="408" r:id="rId29"/>
    <p:sldId id="409" r:id="rId30"/>
    <p:sldId id="331" r:id="rId31"/>
    <p:sldId id="412" r:id="rId32"/>
    <p:sldId id="306" r:id="rId33"/>
    <p:sldId id="341" r:id="rId34"/>
    <p:sldId id="340" r:id="rId35"/>
    <p:sldId id="307" r:id="rId36"/>
    <p:sldId id="326" r:id="rId37"/>
    <p:sldId id="327" r:id="rId38"/>
    <p:sldId id="320" r:id="rId39"/>
    <p:sldId id="344" r:id="rId40"/>
    <p:sldId id="413" r:id="rId41"/>
    <p:sldId id="304" r:id="rId42"/>
    <p:sldId id="401" r:id="rId43"/>
    <p:sldId id="421" r:id="rId44"/>
    <p:sldId id="495" r:id="rId45"/>
    <p:sldId id="511" r:id="rId46"/>
    <p:sldId id="508" r:id="rId47"/>
    <p:sldId id="414" r:id="rId48"/>
    <p:sldId id="314" r:id="rId49"/>
    <p:sldId id="323" r:id="rId50"/>
    <p:sldId id="324" r:id="rId51"/>
    <p:sldId id="325" r:id="rId52"/>
    <p:sldId id="400" r:id="rId53"/>
    <p:sldId id="305" r:id="rId54"/>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D4B"/>
    <a:srgbClr val="C49C48"/>
    <a:srgbClr val="C60000"/>
    <a:srgbClr val="D0CECE"/>
    <a:srgbClr val="FFFF00"/>
    <a:srgbClr val="137C9B"/>
    <a:srgbClr val="EDEDED"/>
    <a:srgbClr val="D6D6D6"/>
    <a:srgbClr val="AAA295"/>
    <a:srgbClr val="5C87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8" autoAdjust="0"/>
    <p:restoredTop sz="94870" autoAdjust="0"/>
  </p:normalViewPr>
  <p:slideViewPr>
    <p:cSldViewPr snapToGrid="0" showGuides="1">
      <p:cViewPr varScale="1">
        <p:scale>
          <a:sx n="99" d="100"/>
          <a:sy n="99" d="100"/>
        </p:scale>
        <p:origin x="72" y="1530"/>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18.06.2025</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18.06.2025</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5389627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5302809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609112846"/>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2400409732"/>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101680538"/>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2753224576"/>
      </p:ext>
    </p:extLst>
  </p:cSld>
  <p:clrMapOvr>
    <a:masterClrMapping/>
  </p:clrMapOvr>
  <p:extLst>
    <p:ext uri="{DCECCB84-F9BA-43D5-87BE-67443E8EF086}">
      <p15:sldGuideLst xmlns:p15="http://schemas.microsoft.com/office/powerpoint/2012/main">
        <p15:guide id="0" pos="3749" userDrawn="1">
          <p15:clr>
            <a:srgbClr val="FBAE40"/>
          </p15:clr>
        </p15:guide>
        <p15:guide id="1" orient="horz" pos="709">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698264913"/>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1386536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77071719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4186436097"/>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743184695"/>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632286277"/>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8161994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493870253"/>
      </p:ext>
    </p:extLst>
  </p:cSld>
  <p:clrMapOvr>
    <a:masterClrMapping/>
  </p:clrMapOvr>
  <p:extLst>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72658043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760027067"/>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8971145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9580111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147972138"/>
      </p:ext>
    </p:extLst>
  </p:cSld>
  <p:clrMapOvr>
    <a:masterClrMapping/>
  </p:clrMapOvr>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3493796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2885231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391973831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22685585"/>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96317985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4969156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70833997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006242864"/>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35507050"/>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49751667"/>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271185646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138941956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6386167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752963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11069658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9594746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7453573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573997651"/>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60565276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a:solidFill>
                  <a:srgbClr val="137C9B"/>
                </a:solidFill>
              </a:rPr>
              <a:t>Wir freuen uns darauf, Sie zu unterstützen! </a:t>
            </a: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Am Musterplatz 123 | 54321 Musterstadt</a:t>
            </a:r>
          </a:p>
          <a:p>
            <a:pPr algn="ctr">
              <a:defRPr/>
            </a:pPr>
            <a:endParaRPr lang="de-DE" altLang="de-DE" dirty="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Tel. 040 543211-123 | Fax 040 543211-123 | Mobil 0172 1234567</a:t>
            </a:r>
          </a:p>
          <a:p>
            <a:pPr algn="ctr">
              <a:defRPr/>
            </a:pPr>
            <a:endParaRPr lang="de-DE" altLang="de-DE" dirty="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mustermann@afm-gruppe.de | www.afm-gruppe.de</a:t>
            </a:r>
          </a:p>
          <a:p>
            <a:pPr algn="ctr">
              <a:defRPr/>
            </a:pPr>
            <a:endParaRPr lang="de-DE" altLang="de-DE" dirty="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Geschäftsstelle Musterstadt | Manfred Mustermann</a:t>
            </a:r>
          </a:p>
          <a:p>
            <a:pPr algn="ctr">
              <a:defRPr/>
            </a:pPr>
            <a:endParaRPr lang="de-DE" altLang="de-DE" dirty="0"/>
          </a:p>
        </p:txBody>
      </p:sp>
    </p:spTree>
    <p:extLst>
      <p:ext uri="{BB962C8B-B14F-4D97-AF65-F5344CB8AC3E}">
        <p14:creationId xmlns:p14="http://schemas.microsoft.com/office/powerpoint/2010/main" val="3257004839"/>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378359097"/>
      </p:ext>
    </p:extLst>
  </p:cSld>
  <p:clrMapOvr>
    <a:masterClrMapping/>
  </p:clrMapOvr>
  <p:hf hdr="0" ftr="0" dt="0"/>
  <p:extLst>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90844845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88692648"/>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23774556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Ls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6.jpg"/></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6.jpg"/><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4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6.jpg"/><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4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8.jpg"/><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5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59833" y="1874977"/>
            <a:ext cx="11472333" cy="4708981"/>
          </a:xfrm>
          <a:prstGeom prst="rect">
            <a:avLst/>
          </a:prstGeom>
          <a:noFill/>
        </p:spPr>
        <p:txBody>
          <a:bodyPr wrap="square" rtlCol="0">
            <a:spAutoFit/>
          </a:bodyPr>
          <a:lstStyle/>
          <a:p>
            <a:pPr algn="ctr"/>
            <a:r>
              <a:rPr lang="de-DE" altLang="de-DE" sz="4000" kern="0" dirty="0"/>
              <a:t>Neues und Bewährtes aus dem Bereich Sachversicherungen</a:t>
            </a:r>
            <a:endParaRPr lang="de-DE" sz="4000" dirty="0"/>
          </a:p>
          <a:p>
            <a:pPr algn="ctr"/>
            <a:endParaRPr lang="de-DE" sz="2800" dirty="0"/>
          </a:p>
          <a:p>
            <a:pPr algn="ctr"/>
            <a:r>
              <a:rPr lang="de-DE" sz="2800" dirty="0"/>
              <a:t>Überblick über aktuelle Top Empfehlungen </a:t>
            </a:r>
          </a:p>
          <a:p>
            <a:pPr algn="ctr"/>
            <a:r>
              <a:rPr lang="de-DE" sz="2800" dirty="0"/>
              <a:t>(Vorteile und Vertriebsargumente | praktische Anwendung - Rechentools | Ausblick)</a:t>
            </a:r>
          </a:p>
          <a:p>
            <a:pPr algn="ctr"/>
            <a:endParaRPr lang="de-DE" sz="2800" dirty="0"/>
          </a:p>
          <a:p>
            <a:pPr algn="ctr"/>
            <a:r>
              <a:rPr lang="de-DE" sz="2000" dirty="0"/>
              <a:t>Referenten: Ringo Wilken | Andreas Kiss</a:t>
            </a:r>
          </a:p>
          <a:p>
            <a:pPr algn="ctr"/>
            <a:endParaRPr lang="de-DE" sz="2000" dirty="0"/>
          </a:p>
          <a:p>
            <a:pPr algn="ctr"/>
            <a:endParaRPr lang="de-DE" sz="2000" dirty="0"/>
          </a:p>
          <a:p>
            <a:r>
              <a:rPr lang="de-DE" sz="2000" dirty="0"/>
              <a:t>Hamburg, den 19. Juni 2025	</a:t>
            </a:r>
          </a:p>
        </p:txBody>
      </p:sp>
    </p:spTree>
    <p:extLst>
      <p:ext uri="{BB962C8B-B14F-4D97-AF65-F5344CB8AC3E}">
        <p14:creationId xmlns:p14="http://schemas.microsoft.com/office/powerpoint/2010/main" val="31139626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B11324-E0A8-4199-978D-02885A0D0942}" type="slidenum">
              <a:rPr kumimoji="0" lang="de-DE" sz="1600" b="0" i="0" u="none" strike="noStrike" kern="1200" cap="none" spc="0" normalizeH="0" baseline="0" noProof="0" smtClean="0">
                <a:ln>
                  <a:noFill/>
                </a:ln>
                <a:solidFill>
                  <a:srgbClr val="1D2D4B"/>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de-DE" sz="1600" b="0" i="0" u="none" strike="noStrike" kern="1200" cap="none" spc="0" normalizeH="0" baseline="0" noProof="0">
              <a:ln>
                <a:noFill/>
              </a:ln>
              <a:solidFill>
                <a:srgbClr val="1D2D4B"/>
              </a:solidFill>
              <a:effectLst/>
              <a:uLnTx/>
              <a:uFillTx/>
              <a:latin typeface="Arial" panose="020B0604020202020204" pitchFamily="34" charset="0"/>
              <a:ea typeface="+mn-ea"/>
              <a:cs typeface="Arial" panose="020B0604020202020204" pitchFamily="34" charset="0"/>
            </a:endParaRPr>
          </a:p>
        </p:txBody>
      </p:sp>
      <p:sp>
        <p:nvSpPr>
          <p:cNvPr id="4" name="Titel 3"/>
          <p:cNvSpPr>
            <a:spLocks noGrp="1"/>
          </p:cNvSpPr>
          <p:nvPr>
            <p:ph type="title"/>
          </p:nvPr>
        </p:nvSpPr>
        <p:spPr/>
        <p:txBody>
          <a:bodyPr/>
          <a:lstStyle/>
          <a:p>
            <a:r>
              <a:rPr lang="de-DE" dirty="0"/>
              <a:t>Wissenswertes | Eigentumswechsel Wohngebäude</a:t>
            </a:r>
          </a:p>
        </p:txBody>
      </p:sp>
      <p:sp>
        <p:nvSpPr>
          <p:cNvPr id="5" name="Textplatzhalter 2"/>
          <p:cNvSpPr>
            <a:spLocks noGrp="1"/>
          </p:cNvSpPr>
          <p:nvPr>
            <p:ph type="body" sz="half" idx="2"/>
          </p:nvPr>
        </p:nvSpPr>
        <p:spPr>
          <a:xfrm>
            <a:off x="364220" y="2335876"/>
            <a:ext cx="11348355" cy="4261774"/>
          </a:xfrm>
        </p:spPr>
        <p:txBody>
          <a:bodyPr/>
          <a:lstStyle/>
          <a:p>
            <a:pPr marL="285750" indent="-285750" algn="l">
              <a:buFont typeface="Wingdings" panose="05000000000000000000" pitchFamily="2" charset="2"/>
              <a:buChar char="§"/>
            </a:pPr>
            <a:r>
              <a:rPr lang="de-DE" sz="1600" b="0" i="0" u="none" strike="noStrike" baseline="0" dirty="0">
                <a:latin typeface="+mn-lt"/>
              </a:rPr>
              <a:t>Eigentum wird erworben durch Eintragung ins Grundbuch Abteilung 1</a:t>
            </a:r>
            <a:endParaRPr lang="de-DE" b="0" i="0" u="none" strike="noStrike" baseline="0" dirty="0">
              <a:latin typeface="+mn-lt"/>
            </a:endParaRPr>
          </a:p>
          <a:p>
            <a:pPr marL="742950" lvl="1" indent="-285750">
              <a:buFont typeface="Wingdings" panose="05000000000000000000" pitchFamily="2" charset="2"/>
              <a:buChar char="§"/>
            </a:pPr>
            <a:endParaRPr lang="de-DE" b="0" i="0" u="none" strike="noStrike" baseline="0" dirty="0">
              <a:latin typeface="+mn-lt"/>
            </a:endParaRPr>
          </a:p>
          <a:p>
            <a:pPr marL="742950" lvl="1" indent="-285750">
              <a:buFont typeface="Wingdings" panose="05000000000000000000" pitchFamily="2" charset="2"/>
              <a:buChar char="§"/>
            </a:pPr>
            <a:endParaRPr lang="de-DE" b="0" i="0" u="sng" strike="noStrike" baseline="0" dirty="0">
              <a:latin typeface="+mn-lt"/>
            </a:endParaRPr>
          </a:p>
          <a:p>
            <a:pPr marL="742950" lvl="1" indent="-285750">
              <a:buFont typeface="Wingdings" panose="05000000000000000000" pitchFamily="2" charset="2"/>
              <a:buChar char="§"/>
            </a:pPr>
            <a:endParaRPr lang="de-DE" u="sng" dirty="0"/>
          </a:p>
          <a:p>
            <a:pPr marL="742950" lvl="1" indent="-285750">
              <a:buFont typeface="Wingdings" panose="05000000000000000000" pitchFamily="2" charset="2"/>
              <a:buChar char="§"/>
            </a:pPr>
            <a:endParaRPr lang="de-DE" b="0" i="0" u="sng" strike="noStrike" baseline="0" dirty="0">
              <a:latin typeface="+mn-lt"/>
            </a:endParaRPr>
          </a:p>
          <a:p>
            <a:pPr marL="742950" lvl="1" indent="-285750">
              <a:buFont typeface="Wingdings" panose="05000000000000000000" pitchFamily="2" charset="2"/>
              <a:buChar char="§"/>
            </a:pPr>
            <a:endParaRPr lang="de-DE" u="sng" dirty="0"/>
          </a:p>
          <a:p>
            <a:pPr marL="742950" lvl="1" indent="-285750">
              <a:buFont typeface="Wingdings" panose="05000000000000000000" pitchFamily="2" charset="2"/>
              <a:buChar char="§"/>
            </a:pPr>
            <a:endParaRPr lang="de-DE" b="0" i="0" u="sng" strike="noStrike" baseline="0" dirty="0">
              <a:latin typeface="+mn-lt"/>
            </a:endParaRPr>
          </a:p>
          <a:p>
            <a:pPr marL="742950" lvl="1" indent="-285750">
              <a:buFont typeface="Wingdings" panose="05000000000000000000" pitchFamily="2" charset="2"/>
              <a:buChar char="§"/>
            </a:pPr>
            <a:endParaRPr lang="de-DE" u="sng" dirty="0"/>
          </a:p>
          <a:p>
            <a:pPr marL="742950" lvl="1" indent="-285750">
              <a:buFont typeface="Wingdings" panose="05000000000000000000" pitchFamily="2" charset="2"/>
              <a:buChar char="§"/>
            </a:pPr>
            <a:endParaRPr lang="de-DE" b="0" i="0" u="sng" strike="noStrike" baseline="0" dirty="0">
              <a:latin typeface="+mn-lt"/>
            </a:endParaRPr>
          </a:p>
          <a:p>
            <a:pPr marL="742950" lvl="1" indent="-285750">
              <a:buFont typeface="Wingdings" panose="05000000000000000000" pitchFamily="2" charset="2"/>
              <a:buChar char="§"/>
            </a:pPr>
            <a:endParaRPr lang="de-DE" u="sng" dirty="0"/>
          </a:p>
          <a:p>
            <a:pPr marL="742950" lvl="1" indent="-285750">
              <a:buFont typeface="Wingdings" panose="05000000000000000000" pitchFamily="2" charset="2"/>
              <a:buChar char="§"/>
            </a:pPr>
            <a:endParaRPr lang="de-DE" b="0" i="0" u="sng" strike="noStrike" baseline="0" dirty="0">
              <a:latin typeface="+mn-lt"/>
            </a:endParaRPr>
          </a:p>
          <a:p>
            <a:pPr lvl="1"/>
            <a:endParaRPr lang="de-DE" u="sng" dirty="0"/>
          </a:p>
          <a:p>
            <a:pPr marL="285750" indent="-285750">
              <a:buFont typeface="Wingdings" panose="05000000000000000000" pitchFamily="2" charset="2"/>
              <a:buChar char="§"/>
            </a:pPr>
            <a:r>
              <a:rPr lang="de-DE" sz="1600" b="0" i="0" u="sng" strike="noStrike" baseline="0" dirty="0">
                <a:latin typeface="+mn-lt"/>
              </a:rPr>
              <a:t>Wichtig - Die Eintragung der Auflassungsvormerkung im Grundbuch reicht nicht aus um</a:t>
            </a:r>
          </a:p>
          <a:p>
            <a:pPr marL="742950" lvl="1" indent="-285750">
              <a:buFont typeface="Wingdings" panose="05000000000000000000" pitchFamily="2" charset="2"/>
              <a:buChar char="Ø"/>
            </a:pPr>
            <a:r>
              <a:rPr lang="de-DE" b="0" i="0" u="none" strike="noStrike" baseline="0" dirty="0">
                <a:latin typeface="+mn-lt"/>
              </a:rPr>
              <a:t>neuer VN zu werden </a:t>
            </a:r>
          </a:p>
          <a:p>
            <a:pPr marL="742950" lvl="1" indent="-285750">
              <a:buFont typeface="Wingdings" panose="05000000000000000000" pitchFamily="2" charset="2"/>
              <a:buChar char="Ø"/>
            </a:pPr>
            <a:r>
              <a:rPr lang="de-DE" b="0" i="0" u="none" strike="noStrike" baseline="0" dirty="0">
                <a:latin typeface="+mn-lt"/>
              </a:rPr>
              <a:t>den bestehenden Vertrag zu kündigen</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sz="2400" b="0" i="0" u="none" strike="noStrike" kern="1200" cap="none" spc="0" normalizeH="0" baseline="0" noProof="0" dirty="0">
                <a:ln>
                  <a:noFill/>
                </a:ln>
                <a:solidFill>
                  <a:srgbClr val="137C9B"/>
                </a:solidFill>
                <a:effectLst/>
                <a:uLnTx/>
                <a:uFillTx/>
                <a:latin typeface="Arial" panose="020B0604020202020204" pitchFamily="34" charset="0"/>
                <a:ea typeface="+mn-ea"/>
                <a:cs typeface="Arial" panose="020B0604020202020204" pitchFamily="34" charset="0"/>
              </a:rPr>
              <a:t>Kauf bzw. Verkauf – Was ist das und welche Pflichten bzw. Rechte ergeben sich?</a:t>
            </a:r>
            <a:endParaRPr kumimoji="0" lang="de-DE" altLang="de-DE" sz="2000" b="0" i="0" u="none" strike="noStrike" kern="1200" cap="none" spc="0" normalizeH="0" baseline="0" noProof="0" dirty="0">
              <a:ln>
                <a:noFill/>
              </a:ln>
              <a:solidFill>
                <a:srgbClr val="137C9B"/>
              </a:solidFill>
              <a:effectLst/>
              <a:uLnTx/>
              <a:uFillTx/>
              <a:latin typeface="Arial" panose="020B0604020202020204" pitchFamily="34" charset="0"/>
              <a:ea typeface="+mn-ea"/>
              <a:cs typeface="Arial" panose="020B0604020202020204" pitchFamily="34" charset="0"/>
            </a:endParaRPr>
          </a:p>
        </p:txBody>
      </p:sp>
      <p:pic>
        <p:nvPicPr>
          <p:cNvPr id="6" name="Grafik 5">
            <a:extLst>
              <a:ext uri="{FF2B5EF4-FFF2-40B4-BE49-F238E27FC236}">
                <a16:creationId xmlns:a16="http://schemas.microsoft.com/office/drawing/2014/main" id="{C906F255-4882-43F3-800E-58F296E5526D}"/>
              </a:ext>
            </a:extLst>
          </p:cNvPr>
          <p:cNvPicPr>
            <a:picLocks noChangeAspect="1"/>
          </p:cNvPicPr>
          <p:nvPr/>
        </p:nvPicPr>
        <p:blipFill>
          <a:blip r:embed="rId2"/>
          <a:stretch>
            <a:fillRect/>
          </a:stretch>
        </p:blipFill>
        <p:spPr>
          <a:xfrm>
            <a:off x="2464083" y="2721011"/>
            <a:ext cx="6202663" cy="2621629"/>
          </a:xfrm>
          <a:prstGeom prst="rect">
            <a:avLst/>
          </a:prstGeom>
        </p:spPr>
      </p:pic>
    </p:spTree>
    <p:extLst>
      <p:ext uri="{BB962C8B-B14F-4D97-AF65-F5344CB8AC3E}">
        <p14:creationId xmlns:p14="http://schemas.microsoft.com/office/powerpoint/2010/main" val="1685214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B11324-E0A8-4199-978D-02885A0D0942}" type="slidenum">
              <a:rPr kumimoji="0" lang="de-DE" sz="1600" b="0" i="0" u="none" strike="noStrike" kern="1200" cap="none" spc="0" normalizeH="0" baseline="0" noProof="0" smtClean="0">
                <a:ln>
                  <a:noFill/>
                </a:ln>
                <a:solidFill>
                  <a:srgbClr val="1D2D4B"/>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de-DE" sz="1600" b="0" i="0" u="none" strike="noStrike" kern="1200" cap="none" spc="0" normalizeH="0" baseline="0" noProof="0">
              <a:ln>
                <a:noFill/>
              </a:ln>
              <a:solidFill>
                <a:srgbClr val="1D2D4B"/>
              </a:solidFill>
              <a:effectLst/>
              <a:uLnTx/>
              <a:uFillTx/>
              <a:latin typeface="Arial" panose="020B0604020202020204" pitchFamily="34" charset="0"/>
              <a:ea typeface="+mn-ea"/>
              <a:cs typeface="Arial" panose="020B0604020202020204" pitchFamily="34" charset="0"/>
            </a:endParaRPr>
          </a:p>
        </p:txBody>
      </p:sp>
      <p:sp>
        <p:nvSpPr>
          <p:cNvPr id="4" name="Titel 3"/>
          <p:cNvSpPr>
            <a:spLocks noGrp="1"/>
          </p:cNvSpPr>
          <p:nvPr>
            <p:ph type="title"/>
          </p:nvPr>
        </p:nvSpPr>
        <p:spPr/>
        <p:txBody>
          <a:bodyPr/>
          <a:lstStyle/>
          <a:p>
            <a:r>
              <a:rPr lang="de-DE" dirty="0"/>
              <a:t>Wissenswertes | Eigentumswechsel Wohngebäude</a:t>
            </a:r>
          </a:p>
        </p:txBody>
      </p:sp>
      <p:sp>
        <p:nvSpPr>
          <p:cNvPr id="5" name="Textplatzhalter 2"/>
          <p:cNvSpPr>
            <a:spLocks noGrp="1"/>
          </p:cNvSpPr>
          <p:nvPr>
            <p:ph type="body" sz="half" idx="2"/>
          </p:nvPr>
        </p:nvSpPr>
        <p:spPr>
          <a:xfrm>
            <a:off x="364220" y="2335876"/>
            <a:ext cx="11348355" cy="4261774"/>
          </a:xfrm>
        </p:spPr>
        <p:txBody>
          <a:bodyPr/>
          <a:lstStyle/>
          <a:p>
            <a:pPr algn="l"/>
            <a:endParaRPr lang="de-DE" sz="1600" dirty="0">
              <a:latin typeface="+mn-lt"/>
            </a:endParaRPr>
          </a:p>
          <a:p>
            <a:pPr marL="285750" indent="-285750" algn="l">
              <a:buFont typeface="Wingdings" panose="05000000000000000000" pitchFamily="2" charset="2"/>
              <a:buChar char="§"/>
            </a:pPr>
            <a:r>
              <a:rPr lang="de-DE" sz="1600" b="0" i="0" u="none" strike="noStrike" baseline="0" dirty="0">
                <a:solidFill>
                  <a:srgbClr val="000000"/>
                </a:solidFill>
                <a:latin typeface="+mn-lt"/>
              </a:rPr>
              <a:t>§ 95 VVG Abs. 1:</a:t>
            </a:r>
          </a:p>
          <a:p>
            <a:pPr lvl="1"/>
            <a:endParaRPr lang="de-DE" sz="1000" b="0" i="0" u="none" strike="noStrike" baseline="0" dirty="0">
              <a:solidFill>
                <a:srgbClr val="222222"/>
              </a:solidFill>
              <a:latin typeface="+mn-lt"/>
            </a:endParaRPr>
          </a:p>
          <a:p>
            <a:pPr lvl="1"/>
            <a:r>
              <a:rPr lang="de-DE" dirty="0">
                <a:solidFill>
                  <a:srgbClr val="222222"/>
                </a:solidFill>
              </a:rPr>
              <a:t>“ </a:t>
            </a:r>
            <a:r>
              <a:rPr lang="de-DE" b="0" i="0" u="none" strike="noStrike" baseline="0" dirty="0">
                <a:solidFill>
                  <a:srgbClr val="222222"/>
                </a:solidFill>
                <a:latin typeface="+mn-lt"/>
              </a:rPr>
              <a:t>Wird die versicherte Sache vom Versicherungsnehmer veräußert, tritt an dessen Stelle der Erwerber in die während der Dauer seines Eigentums aus dem Versicherungsverhältnis sich ergebenden </a:t>
            </a:r>
            <a:r>
              <a:rPr lang="de-DE" b="0" i="0" u="none" strike="noStrike" baseline="0" dirty="0">
                <a:solidFill>
                  <a:srgbClr val="FF0000"/>
                </a:solidFill>
                <a:latin typeface="+mn-lt"/>
              </a:rPr>
              <a:t>Rechte und Pflichten des Versicherungsnehmers </a:t>
            </a:r>
            <a:r>
              <a:rPr lang="de-DE" b="0" i="0" u="none" strike="noStrike" baseline="0" dirty="0">
                <a:solidFill>
                  <a:srgbClr val="222222"/>
                </a:solidFill>
                <a:latin typeface="+mn-lt"/>
              </a:rPr>
              <a:t>ein. “</a:t>
            </a:r>
          </a:p>
          <a:p>
            <a:pPr lvl="1"/>
            <a:endParaRPr lang="de-DE" b="0" i="0" u="none" strike="noStrike" baseline="0" dirty="0">
              <a:solidFill>
                <a:srgbClr val="222222"/>
              </a:solidFill>
              <a:latin typeface="+mn-lt"/>
            </a:endParaRPr>
          </a:p>
          <a:p>
            <a:pPr marL="285750" indent="-285750">
              <a:buFont typeface="Wingdings" panose="05000000000000000000" pitchFamily="2" charset="2"/>
              <a:buChar char="§"/>
            </a:pPr>
            <a:r>
              <a:rPr lang="de-DE" sz="1600" b="0" i="0" u="none" strike="noStrike" baseline="0" dirty="0">
                <a:solidFill>
                  <a:srgbClr val="000000"/>
                </a:solidFill>
                <a:latin typeface="+mn-lt"/>
              </a:rPr>
              <a:t>§ 95 VVG Abs. 2:</a:t>
            </a:r>
          </a:p>
          <a:p>
            <a:pPr lvl="1"/>
            <a:endParaRPr lang="de-DE" b="0" i="0" u="none" strike="noStrike" baseline="0" dirty="0">
              <a:solidFill>
                <a:srgbClr val="222222"/>
              </a:solidFill>
              <a:latin typeface="ArialMT"/>
            </a:endParaRPr>
          </a:p>
          <a:p>
            <a:pPr lvl="1"/>
            <a:r>
              <a:rPr lang="de-DE" b="0" i="0" u="none" strike="noStrike" baseline="0" dirty="0">
                <a:solidFill>
                  <a:srgbClr val="222222"/>
                </a:solidFill>
                <a:latin typeface="ArialMT"/>
              </a:rPr>
              <a:t>“ Der Veräußerer und der Erwerber haften für die </a:t>
            </a:r>
            <a:r>
              <a:rPr lang="de-DE" b="0" i="0" u="none" strike="noStrike" baseline="0" dirty="0">
                <a:solidFill>
                  <a:srgbClr val="FF0000"/>
                </a:solidFill>
                <a:latin typeface="ArialMT"/>
              </a:rPr>
              <a:t>Prämie</a:t>
            </a:r>
            <a:r>
              <a:rPr lang="de-DE" b="0" i="0" u="none" strike="noStrike" baseline="0" dirty="0">
                <a:solidFill>
                  <a:srgbClr val="222222"/>
                </a:solidFill>
                <a:latin typeface="ArialMT"/>
              </a:rPr>
              <a:t>, </a:t>
            </a:r>
          </a:p>
          <a:p>
            <a:pPr lvl="1"/>
            <a:r>
              <a:rPr lang="de-DE" b="0" i="0" u="none" strike="noStrike" baseline="0" dirty="0">
                <a:solidFill>
                  <a:srgbClr val="222222"/>
                </a:solidFill>
                <a:latin typeface="ArialMT"/>
              </a:rPr>
              <a:t>die auf die zur Zeit des Eintrittes des Erwerbers laufende Versicherungsperiode entfällt, als </a:t>
            </a:r>
            <a:r>
              <a:rPr lang="de-DE" b="0" i="0" u="none" strike="noStrike" baseline="0" dirty="0">
                <a:solidFill>
                  <a:srgbClr val="FF0000"/>
                </a:solidFill>
                <a:latin typeface="ArialMT"/>
              </a:rPr>
              <a:t>Gesamtschuldner</a:t>
            </a:r>
            <a:r>
              <a:rPr lang="de-DE" b="0" i="0" u="none" strike="noStrike" baseline="0" dirty="0">
                <a:solidFill>
                  <a:srgbClr val="222222"/>
                </a:solidFill>
                <a:latin typeface="ArialMT"/>
              </a:rPr>
              <a:t>. “</a:t>
            </a:r>
          </a:p>
          <a:p>
            <a:pPr lvl="1"/>
            <a:endParaRPr lang="de-DE" sz="1400" dirty="0">
              <a:solidFill>
                <a:srgbClr val="222222"/>
              </a:solidFill>
              <a:latin typeface="ArialMT"/>
            </a:endParaRPr>
          </a:p>
          <a:p>
            <a:pPr lvl="1"/>
            <a:r>
              <a:rPr lang="de-DE" sz="1400" b="0" i="0" u="none" strike="noStrike" baseline="0" dirty="0">
                <a:solidFill>
                  <a:srgbClr val="000000"/>
                </a:solidFill>
                <a:latin typeface="+mn-lt"/>
              </a:rPr>
              <a:t>Haben der neue Eigentümer oder die Versicherung den Vertrag gekündigt, </a:t>
            </a:r>
          </a:p>
          <a:p>
            <a:pPr lvl="1"/>
            <a:r>
              <a:rPr lang="de-DE" sz="1400" b="0" i="0" u="sng" strike="noStrike" baseline="0" dirty="0">
                <a:solidFill>
                  <a:srgbClr val="000000"/>
                </a:solidFill>
                <a:latin typeface="+mn-lt"/>
              </a:rPr>
              <a:t>zahlt lediglich der Veräußerer für den Zeitraum bis zum Eintritt der Kündigung.</a:t>
            </a:r>
            <a:r>
              <a:rPr lang="de-DE" sz="1400" b="0" i="0" strike="noStrike" baseline="0" dirty="0">
                <a:solidFill>
                  <a:srgbClr val="000000"/>
                </a:solidFill>
                <a:latin typeface="+mn-lt"/>
              </a:rPr>
              <a:t>  ( VVG § 96 Abs. 3 )</a:t>
            </a:r>
            <a:endParaRPr lang="de-DE" sz="1400" b="0" i="0" strike="noStrike" baseline="0" dirty="0">
              <a:solidFill>
                <a:srgbClr val="222222"/>
              </a:solidFill>
              <a:latin typeface="+mn-lt"/>
            </a:endParaRP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sz="2400" b="0" i="0" u="none" strike="noStrike" kern="1200" cap="none" spc="0" normalizeH="0" baseline="0" noProof="0" dirty="0">
                <a:ln>
                  <a:noFill/>
                </a:ln>
                <a:solidFill>
                  <a:srgbClr val="137C9B"/>
                </a:solidFill>
                <a:effectLst/>
                <a:uLnTx/>
                <a:uFillTx/>
                <a:latin typeface="Arial" panose="020B0604020202020204" pitchFamily="34" charset="0"/>
                <a:ea typeface="+mn-ea"/>
                <a:cs typeface="Arial" panose="020B0604020202020204" pitchFamily="34" charset="0"/>
              </a:rPr>
              <a:t>Kauf bzw. Verkauf – Was passiert mit dem Gebäudevertrag ?</a:t>
            </a:r>
            <a:endParaRPr kumimoji="0" lang="de-DE" altLang="de-DE" sz="2000" b="0" i="0" u="none" strike="noStrike" kern="1200" cap="none" spc="0" normalizeH="0" baseline="0" noProof="0" dirty="0">
              <a:ln>
                <a:noFill/>
              </a:ln>
              <a:solidFill>
                <a:srgbClr val="137C9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90773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B11324-E0A8-4199-978D-02885A0D0942}" type="slidenum">
              <a:rPr kumimoji="0" lang="de-DE" sz="1600" b="0" i="0" u="none" strike="noStrike" kern="1200" cap="none" spc="0" normalizeH="0" baseline="0" noProof="0" smtClean="0">
                <a:ln>
                  <a:noFill/>
                </a:ln>
                <a:solidFill>
                  <a:srgbClr val="1D2D4B"/>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de-DE" sz="1600" b="0" i="0" u="none" strike="noStrike" kern="1200" cap="none" spc="0" normalizeH="0" baseline="0" noProof="0">
              <a:ln>
                <a:noFill/>
              </a:ln>
              <a:solidFill>
                <a:srgbClr val="1D2D4B"/>
              </a:solidFill>
              <a:effectLst/>
              <a:uLnTx/>
              <a:uFillTx/>
              <a:latin typeface="Arial" panose="020B0604020202020204" pitchFamily="34" charset="0"/>
              <a:ea typeface="+mn-ea"/>
              <a:cs typeface="Arial" panose="020B0604020202020204" pitchFamily="34" charset="0"/>
            </a:endParaRPr>
          </a:p>
        </p:txBody>
      </p:sp>
      <p:sp>
        <p:nvSpPr>
          <p:cNvPr id="4" name="Titel 3"/>
          <p:cNvSpPr>
            <a:spLocks noGrp="1"/>
          </p:cNvSpPr>
          <p:nvPr>
            <p:ph type="title"/>
          </p:nvPr>
        </p:nvSpPr>
        <p:spPr/>
        <p:txBody>
          <a:bodyPr/>
          <a:lstStyle/>
          <a:p>
            <a:r>
              <a:rPr lang="de-DE" dirty="0"/>
              <a:t>Wissenswertes | Eigentumswechsel Wohngebäude</a:t>
            </a:r>
          </a:p>
        </p:txBody>
      </p:sp>
      <p:sp>
        <p:nvSpPr>
          <p:cNvPr id="5" name="Textplatzhalter 2"/>
          <p:cNvSpPr>
            <a:spLocks noGrp="1"/>
          </p:cNvSpPr>
          <p:nvPr>
            <p:ph type="body" sz="half" idx="2"/>
          </p:nvPr>
        </p:nvSpPr>
        <p:spPr>
          <a:xfrm>
            <a:off x="364220" y="2335876"/>
            <a:ext cx="11348355" cy="4261774"/>
          </a:xfrm>
        </p:spPr>
        <p:txBody>
          <a:bodyPr/>
          <a:lstStyle/>
          <a:p>
            <a:pPr algn="l"/>
            <a:endParaRPr lang="de-DE" sz="1600" dirty="0">
              <a:latin typeface="+mn-lt"/>
            </a:endParaRPr>
          </a:p>
          <a:p>
            <a:pPr marL="285750" indent="-285750" algn="l">
              <a:buFont typeface="Wingdings" panose="05000000000000000000" pitchFamily="2" charset="2"/>
              <a:buChar char="§"/>
            </a:pPr>
            <a:r>
              <a:rPr lang="de-DE" sz="1600" b="0" i="0" u="none" strike="noStrike" baseline="0" dirty="0">
                <a:solidFill>
                  <a:srgbClr val="000000"/>
                </a:solidFill>
                <a:latin typeface="+mn-lt"/>
              </a:rPr>
              <a:t>§ 96 VVG Abs. 1: Versicherer</a:t>
            </a:r>
          </a:p>
          <a:p>
            <a:pPr lvl="1"/>
            <a:endParaRPr lang="de-DE" sz="1000" b="0" i="0" u="none" strike="noStrike" baseline="0" dirty="0">
              <a:solidFill>
                <a:srgbClr val="222222"/>
              </a:solidFill>
              <a:latin typeface="+mn-lt"/>
            </a:endParaRPr>
          </a:p>
          <a:p>
            <a:pPr lvl="1"/>
            <a:r>
              <a:rPr lang="de-DE" dirty="0">
                <a:solidFill>
                  <a:srgbClr val="222222"/>
                </a:solidFill>
              </a:rPr>
              <a:t>“</a:t>
            </a:r>
            <a:r>
              <a:rPr lang="de-DE" dirty="0"/>
              <a:t>Der Versicherer ist berechtigt, dem Erwerber einer versicherten Sache das Versicherungsverhältnis unter Einhaltung einer Frist von einem Monat zu kündigen. Das Kündigungsrecht erlischt, wenn es nicht innerhalb eines Monats ab der Kenntnis des Versicherers von der Veräußerung ausgeübt wird.</a:t>
            </a:r>
            <a:r>
              <a:rPr lang="de-DE" b="0" i="0" u="none" strike="noStrike" baseline="0" dirty="0">
                <a:solidFill>
                  <a:srgbClr val="222222"/>
                </a:solidFill>
                <a:latin typeface="+mn-lt"/>
              </a:rPr>
              <a:t> “</a:t>
            </a:r>
          </a:p>
          <a:p>
            <a:pPr lvl="1"/>
            <a:endParaRPr lang="de-DE" b="0" i="0" u="none" strike="noStrike" baseline="0" dirty="0">
              <a:solidFill>
                <a:srgbClr val="222222"/>
              </a:solidFill>
              <a:latin typeface="+mn-lt"/>
            </a:endParaRPr>
          </a:p>
          <a:p>
            <a:pPr marL="285750" indent="-285750">
              <a:buFont typeface="Wingdings" panose="05000000000000000000" pitchFamily="2" charset="2"/>
              <a:buChar char="§"/>
            </a:pPr>
            <a:r>
              <a:rPr lang="de-DE" sz="1600" b="0" i="0" u="none" strike="noStrike" baseline="0" dirty="0">
                <a:solidFill>
                  <a:srgbClr val="000000"/>
                </a:solidFill>
                <a:latin typeface="+mn-lt"/>
              </a:rPr>
              <a:t>§ 96 VVG Abs. 2: Erwerber</a:t>
            </a:r>
          </a:p>
          <a:p>
            <a:pPr lvl="1"/>
            <a:endParaRPr lang="de-DE" b="0" i="0" u="none" strike="noStrike" baseline="0" dirty="0">
              <a:solidFill>
                <a:srgbClr val="222222"/>
              </a:solidFill>
              <a:latin typeface="ArialMT"/>
            </a:endParaRPr>
          </a:p>
          <a:p>
            <a:pPr lvl="1"/>
            <a:r>
              <a:rPr lang="de-DE" b="0" i="0" u="none" strike="noStrike" baseline="0" dirty="0">
                <a:solidFill>
                  <a:srgbClr val="222222"/>
                </a:solidFill>
                <a:latin typeface="ArialMT"/>
              </a:rPr>
              <a:t>“</a:t>
            </a:r>
            <a:r>
              <a:rPr lang="de-DE" dirty="0"/>
              <a:t>Der Erwerber ist berechtigt, das Versicherungsverhältnis mit sofortiger Wirkung oder für den Schluss der laufenden Versicherungsperiode zu kündigen. Das Kündigungsrecht erlischt, wenn es nicht innerhalb eines Monats nach dem Erwerb, bei fehlender Kenntnis des Erwerbers vom Bestehen der Versicherung innerhalb eines Monats ab Erlangung der Kenntnis, ausgeübt wird</a:t>
            </a:r>
            <a:r>
              <a:rPr lang="de-DE" b="0" i="0" u="none" strike="noStrike" baseline="0" dirty="0">
                <a:solidFill>
                  <a:srgbClr val="222222"/>
                </a:solidFill>
                <a:latin typeface="ArialMT"/>
              </a:rPr>
              <a:t>“</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sz="2400" b="0" i="0" u="none" strike="noStrike" kern="1200" cap="none" spc="0" normalizeH="0" baseline="0" noProof="0" dirty="0">
                <a:ln>
                  <a:noFill/>
                </a:ln>
                <a:solidFill>
                  <a:srgbClr val="137C9B"/>
                </a:solidFill>
                <a:effectLst/>
                <a:uLnTx/>
                <a:uFillTx/>
                <a:latin typeface="Arial" panose="020B0604020202020204" pitchFamily="34" charset="0"/>
                <a:ea typeface="+mn-ea"/>
                <a:cs typeface="Arial" panose="020B0604020202020204" pitchFamily="34" charset="0"/>
              </a:rPr>
              <a:t>Kauf bzw. Verkauf – Was passiert mit dem Gebäudevertrag ?</a:t>
            </a:r>
            <a:endParaRPr kumimoji="0" lang="de-DE" altLang="de-DE" sz="2000" b="0" i="0" u="none" strike="noStrike" kern="1200" cap="none" spc="0" normalizeH="0" baseline="0" noProof="0" dirty="0">
              <a:ln>
                <a:noFill/>
              </a:ln>
              <a:solidFill>
                <a:srgbClr val="137C9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73384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B11324-E0A8-4199-978D-02885A0D0942}" type="slidenum">
              <a:rPr kumimoji="0" lang="de-DE" sz="1600" b="0" i="0" u="none" strike="noStrike" kern="1200" cap="none" spc="0" normalizeH="0" baseline="0" noProof="0" smtClean="0">
                <a:ln>
                  <a:noFill/>
                </a:ln>
                <a:solidFill>
                  <a:srgbClr val="1D2D4B"/>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de-DE" sz="1600" b="0" i="0" u="none" strike="noStrike" kern="1200" cap="none" spc="0" normalizeH="0" baseline="0" noProof="0">
              <a:ln>
                <a:noFill/>
              </a:ln>
              <a:solidFill>
                <a:srgbClr val="1D2D4B"/>
              </a:solidFill>
              <a:effectLst/>
              <a:uLnTx/>
              <a:uFillTx/>
              <a:latin typeface="Arial" panose="020B0604020202020204" pitchFamily="34" charset="0"/>
              <a:ea typeface="+mn-ea"/>
              <a:cs typeface="Arial" panose="020B0604020202020204" pitchFamily="34" charset="0"/>
            </a:endParaRPr>
          </a:p>
        </p:txBody>
      </p:sp>
      <p:sp>
        <p:nvSpPr>
          <p:cNvPr id="4" name="Titel 3"/>
          <p:cNvSpPr>
            <a:spLocks noGrp="1"/>
          </p:cNvSpPr>
          <p:nvPr>
            <p:ph type="title"/>
          </p:nvPr>
        </p:nvSpPr>
        <p:spPr/>
        <p:txBody>
          <a:bodyPr/>
          <a:lstStyle/>
          <a:p>
            <a:r>
              <a:rPr lang="de-DE" dirty="0"/>
              <a:t>Wissenswertes | Eigentumswechsel Wohngebäude</a:t>
            </a:r>
          </a:p>
        </p:txBody>
      </p:sp>
      <p:sp>
        <p:nvSpPr>
          <p:cNvPr id="5" name="Textplatzhalter 2"/>
          <p:cNvSpPr>
            <a:spLocks noGrp="1"/>
          </p:cNvSpPr>
          <p:nvPr>
            <p:ph type="body" sz="half" idx="2"/>
          </p:nvPr>
        </p:nvSpPr>
        <p:spPr>
          <a:xfrm>
            <a:off x="364220" y="2335876"/>
            <a:ext cx="11348355" cy="4261774"/>
          </a:xfrm>
        </p:spPr>
        <p:txBody>
          <a:bodyPr/>
          <a:lstStyle/>
          <a:p>
            <a:pPr algn="l"/>
            <a:endParaRPr lang="de-DE" sz="1600" dirty="0">
              <a:latin typeface="+mn-lt"/>
            </a:endParaRPr>
          </a:p>
          <a:p>
            <a:pPr marL="285750" indent="-285750" algn="l">
              <a:buFont typeface="Wingdings" panose="05000000000000000000" pitchFamily="2" charset="2"/>
              <a:buChar char="§"/>
            </a:pPr>
            <a:r>
              <a:rPr lang="de-DE" sz="1600" b="0" i="0" u="none" strike="noStrike" baseline="0" dirty="0">
                <a:latin typeface="+mn-lt"/>
              </a:rPr>
              <a:t>Verkäufer und Käufer haben Anzeigepflicht über Eigentumswechsel (§ 97 VVG)</a:t>
            </a:r>
          </a:p>
          <a:p>
            <a:pPr marL="285750" indent="-285750" algn="l">
              <a:buFont typeface="Wingdings" panose="05000000000000000000" pitchFamily="2" charset="2"/>
              <a:buChar char="§"/>
            </a:pPr>
            <a:r>
              <a:rPr lang="de-DE" sz="1600" b="0" i="0" u="none" strike="noStrike" baseline="0" dirty="0">
                <a:latin typeface="+mn-lt"/>
              </a:rPr>
              <a:t>Neuer Eigentümer – neuer VN - WICHTIG neuer Maklervertrag nötig </a:t>
            </a:r>
          </a:p>
          <a:p>
            <a:pPr marL="285750" indent="-285750" algn="l">
              <a:buFont typeface="Wingdings" panose="05000000000000000000" pitchFamily="2" charset="2"/>
              <a:buChar char="§"/>
            </a:pPr>
            <a:r>
              <a:rPr lang="de-DE" sz="1600" b="0" i="0" u="none" strike="noStrike" baseline="0" dirty="0">
                <a:latin typeface="+mn-lt"/>
              </a:rPr>
              <a:t>Nach Eintragung im Grundbuch </a:t>
            </a:r>
          </a:p>
          <a:p>
            <a:pPr marL="742950" lvl="1" indent="-285750">
              <a:buFont typeface="Wingdings" panose="05000000000000000000" pitchFamily="2" charset="2"/>
              <a:buChar char="§"/>
            </a:pPr>
            <a:endParaRPr lang="de-DE" sz="1000" dirty="0"/>
          </a:p>
          <a:p>
            <a:pPr lvl="1"/>
            <a:r>
              <a:rPr lang="de-DE" dirty="0"/>
              <a:t>Erwerber Recht auf Kündigung nach VVG §96 Abs 2</a:t>
            </a:r>
          </a:p>
          <a:p>
            <a:pPr marL="742950" lvl="1" indent="-285750">
              <a:buFont typeface="Wingdings" panose="05000000000000000000" pitchFamily="2" charset="2"/>
              <a:buChar char="§"/>
            </a:pPr>
            <a:r>
              <a:rPr lang="de-DE" dirty="0"/>
              <a:t>Mit sofortige Wirkung oder zum Ende der laufenden Versicherungsperiode</a:t>
            </a:r>
          </a:p>
          <a:p>
            <a:pPr marL="742950" lvl="1" indent="-285750">
              <a:buFont typeface="Wingdings" panose="05000000000000000000" pitchFamily="2" charset="2"/>
              <a:buChar char="§"/>
            </a:pPr>
            <a:r>
              <a:rPr lang="de-DE" dirty="0"/>
              <a:t>Recht erlischt 1 Monat nach Grundbucheintragung oder des Erlangen der Kenntnis des bestehenden Vorvertrages</a:t>
            </a:r>
          </a:p>
          <a:p>
            <a:pPr marL="742950" lvl="1" indent="-285750">
              <a:buFont typeface="Wingdings" panose="05000000000000000000" pitchFamily="2" charset="2"/>
              <a:buChar char="§"/>
            </a:pPr>
            <a:endParaRPr lang="de-DE" dirty="0"/>
          </a:p>
          <a:p>
            <a:pPr lvl="1"/>
            <a:r>
              <a:rPr lang="de-DE" dirty="0"/>
              <a:t>Versicherer Recht auf Kündigung nach VVG §96 Abs 1</a:t>
            </a:r>
          </a:p>
          <a:p>
            <a:pPr marL="742950" lvl="1" indent="-285750">
              <a:buFont typeface="Wingdings" panose="05000000000000000000" pitchFamily="2" charset="2"/>
              <a:buChar char="§"/>
            </a:pPr>
            <a:r>
              <a:rPr lang="de-DE" b="0" i="0" u="none" strike="noStrike" baseline="0" dirty="0">
                <a:latin typeface="+mn-lt"/>
              </a:rPr>
              <a:t>Frist 1 Monat ab Kenntnis der Veräußerung</a:t>
            </a:r>
            <a:endParaRPr lang="de-DE" sz="2000" dirty="0">
              <a:solidFill>
                <a:srgbClr val="1D2D4B"/>
              </a:solidFill>
              <a:latin typeface="Arial" panose="020B0604020202020204" pitchFamily="34" charset="0"/>
            </a:endParaRPr>
          </a:p>
          <a:p>
            <a:pPr marL="742950" lvl="1" indent="-285750">
              <a:buFont typeface="Wingdings" panose="05000000000000000000" pitchFamily="2" charset="2"/>
              <a:buChar char="§"/>
            </a:pPr>
            <a:r>
              <a:rPr lang="de-DE" b="0" i="0" u="none" strike="noStrike" baseline="0" dirty="0">
                <a:solidFill>
                  <a:srgbClr val="000000"/>
                </a:solidFill>
                <a:latin typeface="+mn-lt"/>
              </a:rPr>
              <a:t>WICHTIG - Verpassen sowohl der alte als auch der neue Eigentümer, den Wechsel anzuzeigen, ist der Versicherer nicht mehr zur Leistung verpflichtet. Tritt mehr als einen Monat nach erfolgter Veräußerung ein Schadensfall ein, kann die Versicherung die </a:t>
            </a:r>
            <a:r>
              <a:rPr lang="de-DE" b="0" i="0" u="none" strike="noStrike" baseline="0" dirty="0">
                <a:solidFill>
                  <a:srgbClr val="FF0000"/>
                </a:solidFill>
                <a:latin typeface="+mn-lt"/>
              </a:rPr>
              <a:t>Zahlung </a:t>
            </a:r>
            <a:r>
              <a:rPr lang="de-DE" b="0" i="0" u="none" strike="noStrike" baseline="0" dirty="0">
                <a:solidFill>
                  <a:srgbClr val="000000"/>
                </a:solidFill>
                <a:latin typeface="+mn-lt"/>
              </a:rPr>
              <a:t>von Schadenersatz </a:t>
            </a:r>
            <a:r>
              <a:rPr lang="de-DE" b="0" i="0" u="none" strike="noStrike" baseline="0" dirty="0">
                <a:solidFill>
                  <a:srgbClr val="FF0000"/>
                </a:solidFill>
                <a:latin typeface="+mn-lt"/>
              </a:rPr>
              <a:t>verweigern.</a:t>
            </a:r>
            <a:endParaRPr lang="de-DE" b="0" i="0" u="none" strike="noStrike" baseline="0" dirty="0">
              <a:latin typeface="+mn-lt"/>
            </a:endParaRP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dirty="0"/>
              <a:t>Kauf bzw. Verkauf</a:t>
            </a:r>
            <a:r>
              <a:rPr kumimoji="0" lang="de-DE" sz="2400" b="0" i="0" u="none" strike="noStrike" kern="1200" cap="none" spc="0" normalizeH="0" baseline="0" noProof="0" dirty="0">
                <a:ln>
                  <a:noFill/>
                </a:ln>
                <a:solidFill>
                  <a:srgbClr val="137C9B"/>
                </a:solidFill>
                <a:effectLst/>
                <a:uLnTx/>
                <a:uFillTx/>
                <a:latin typeface="Arial" panose="020B0604020202020204" pitchFamily="34" charset="0"/>
                <a:ea typeface="+mn-ea"/>
                <a:cs typeface="Arial" panose="020B0604020202020204" pitchFamily="34" charset="0"/>
              </a:rPr>
              <a:t> – Was passiert mit dem Gebäudevertrag ?</a:t>
            </a:r>
            <a:endParaRPr kumimoji="0" lang="de-DE" altLang="de-DE" sz="2000" b="0" i="0" u="none" strike="noStrike" kern="1200" cap="none" spc="0" normalizeH="0" baseline="0" noProof="0" dirty="0">
              <a:ln>
                <a:noFill/>
              </a:ln>
              <a:solidFill>
                <a:srgbClr val="137C9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57532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B11324-E0A8-4199-978D-02885A0D0942}" type="slidenum">
              <a:rPr kumimoji="0" lang="de-DE" sz="1600" b="0" i="0" u="none" strike="noStrike" kern="1200" cap="none" spc="0" normalizeH="0" baseline="0" noProof="0" smtClean="0">
                <a:ln>
                  <a:noFill/>
                </a:ln>
                <a:solidFill>
                  <a:srgbClr val="1D2D4B"/>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de-DE" sz="1600" b="0" i="0" u="none" strike="noStrike" kern="1200" cap="none" spc="0" normalizeH="0" baseline="0" noProof="0">
              <a:ln>
                <a:noFill/>
              </a:ln>
              <a:solidFill>
                <a:srgbClr val="1D2D4B"/>
              </a:solidFill>
              <a:effectLst/>
              <a:uLnTx/>
              <a:uFillTx/>
              <a:latin typeface="Arial" panose="020B0604020202020204" pitchFamily="34" charset="0"/>
              <a:ea typeface="+mn-ea"/>
              <a:cs typeface="Arial" panose="020B0604020202020204" pitchFamily="34" charset="0"/>
            </a:endParaRPr>
          </a:p>
        </p:txBody>
      </p:sp>
      <p:sp>
        <p:nvSpPr>
          <p:cNvPr id="4" name="Titel 3"/>
          <p:cNvSpPr>
            <a:spLocks noGrp="1"/>
          </p:cNvSpPr>
          <p:nvPr>
            <p:ph type="title"/>
          </p:nvPr>
        </p:nvSpPr>
        <p:spPr/>
        <p:txBody>
          <a:bodyPr/>
          <a:lstStyle/>
          <a:p>
            <a:r>
              <a:rPr lang="de-DE" dirty="0"/>
              <a:t>Wissenswertes | Eigentumswechsel Wohngebäude</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dirty="0"/>
              <a:t>Fallbeispiele Kündigung Konrad kauft eine Immobilie</a:t>
            </a:r>
            <a:endParaRPr kumimoji="0" lang="de-DE" altLang="de-DE" sz="2000" b="0" i="0" u="none" strike="noStrike" kern="1200" cap="none" spc="0" normalizeH="0" baseline="0" noProof="0" dirty="0">
              <a:ln>
                <a:noFill/>
              </a:ln>
              <a:solidFill>
                <a:srgbClr val="137C9B"/>
              </a:solidFill>
              <a:effectLst/>
              <a:uLnTx/>
              <a:uFillTx/>
              <a:latin typeface="Arial" panose="020B0604020202020204" pitchFamily="34" charset="0"/>
              <a:ea typeface="+mn-ea"/>
              <a:cs typeface="Arial" panose="020B0604020202020204" pitchFamily="34" charset="0"/>
            </a:endParaRPr>
          </a:p>
        </p:txBody>
      </p:sp>
      <p:pic>
        <p:nvPicPr>
          <p:cNvPr id="8" name="Grafik 7">
            <a:extLst>
              <a:ext uri="{FF2B5EF4-FFF2-40B4-BE49-F238E27FC236}">
                <a16:creationId xmlns:a16="http://schemas.microsoft.com/office/drawing/2014/main" id="{BEF8487D-527A-40C5-98D3-ED68AFAB1407}"/>
              </a:ext>
            </a:extLst>
          </p:cNvPr>
          <p:cNvPicPr>
            <a:picLocks noChangeAspect="1"/>
          </p:cNvPicPr>
          <p:nvPr/>
        </p:nvPicPr>
        <p:blipFill>
          <a:blip r:embed="rId2"/>
          <a:stretch>
            <a:fillRect/>
          </a:stretch>
        </p:blipFill>
        <p:spPr>
          <a:xfrm>
            <a:off x="1465494" y="2235178"/>
            <a:ext cx="9212932" cy="2687105"/>
          </a:xfrm>
          <a:prstGeom prst="rect">
            <a:avLst/>
          </a:prstGeom>
        </p:spPr>
      </p:pic>
      <p:pic>
        <p:nvPicPr>
          <p:cNvPr id="10" name="Grafik 9">
            <a:extLst>
              <a:ext uri="{FF2B5EF4-FFF2-40B4-BE49-F238E27FC236}">
                <a16:creationId xmlns:a16="http://schemas.microsoft.com/office/drawing/2014/main" id="{F2CBC6F4-66DE-490B-AF33-6F7C52209A49}"/>
              </a:ext>
            </a:extLst>
          </p:cNvPr>
          <p:cNvPicPr>
            <a:picLocks noChangeAspect="1"/>
          </p:cNvPicPr>
          <p:nvPr/>
        </p:nvPicPr>
        <p:blipFill>
          <a:blip r:embed="rId3"/>
          <a:stretch>
            <a:fillRect/>
          </a:stretch>
        </p:blipFill>
        <p:spPr>
          <a:xfrm>
            <a:off x="1465494" y="4999658"/>
            <a:ext cx="6053572" cy="1268536"/>
          </a:xfrm>
          <a:prstGeom prst="rect">
            <a:avLst/>
          </a:prstGeom>
        </p:spPr>
      </p:pic>
      <p:pic>
        <p:nvPicPr>
          <p:cNvPr id="12" name="Grafik 11">
            <a:extLst>
              <a:ext uri="{FF2B5EF4-FFF2-40B4-BE49-F238E27FC236}">
                <a16:creationId xmlns:a16="http://schemas.microsoft.com/office/drawing/2014/main" id="{51A22221-8A1C-4C3D-B62C-6AAE330404F6}"/>
              </a:ext>
            </a:extLst>
          </p:cNvPr>
          <p:cNvPicPr>
            <a:picLocks noChangeAspect="1"/>
          </p:cNvPicPr>
          <p:nvPr/>
        </p:nvPicPr>
        <p:blipFill>
          <a:blip r:embed="rId4"/>
          <a:stretch>
            <a:fillRect/>
          </a:stretch>
        </p:blipFill>
        <p:spPr>
          <a:xfrm>
            <a:off x="7250164" y="4999658"/>
            <a:ext cx="1747900" cy="730830"/>
          </a:xfrm>
          <a:prstGeom prst="rect">
            <a:avLst/>
          </a:prstGeom>
        </p:spPr>
      </p:pic>
    </p:spTree>
    <p:extLst>
      <p:ext uri="{BB962C8B-B14F-4D97-AF65-F5344CB8AC3E}">
        <p14:creationId xmlns:p14="http://schemas.microsoft.com/office/powerpoint/2010/main" val="10352469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B11324-E0A8-4199-978D-02885A0D0942}" type="slidenum">
              <a:rPr kumimoji="0" lang="de-DE" sz="1600" b="0" i="0" u="none" strike="noStrike" kern="1200" cap="none" spc="0" normalizeH="0" baseline="0" noProof="0" smtClean="0">
                <a:ln>
                  <a:noFill/>
                </a:ln>
                <a:solidFill>
                  <a:srgbClr val="1D2D4B"/>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de-DE" sz="1600" b="0" i="0" u="none" strike="noStrike" kern="1200" cap="none" spc="0" normalizeH="0" baseline="0" noProof="0">
              <a:ln>
                <a:noFill/>
              </a:ln>
              <a:solidFill>
                <a:srgbClr val="1D2D4B"/>
              </a:solidFill>
              <a:effectLst/>
              <a:uLnTx/>
              <a:uFillTx/>
              <a:latin typeface="Arial" panose="020B0604020202020204" pitchFamily="34" charset="0"/>
              <a:ea typeface="+mn-ea"/>
              <a:cs typeface="Arial" panose="020B0604020202020204" pitchFamily="34" charset="0"/>
            </a:endParaRPr>
          </a:p>
        </p:txBody>
      </p:sp>
      <p:sp>
        <p:nvSpPr>
          <p:cNvPr id="4" name="Titel 3"/>
          <p:cNvSpPr>
            <a:spLocks noGrp="1"/>
          </p:cNvSpPr>
          <p:nvPr>
            <p:ph type="title"/>
          </p:nvPr>
        </p:nvSpPr>
        <p:spPr/>
        <p:txBody>
          <a:bodyPr/>
          <a:lstStyle/>
          <a:p>
            <a:r>
              <a:rPr lang="de-DE" dirty="0"/>
              <a:t>Wissenswertes | Eigentumswechsel Wohngebäude</a:t>
            </a:r>
          </a:p>
        </p:txBody>
      </p:sp>
      <p:sp>
        <p:nvSpPr>
          <p:cNvPr id="5" name="Textplatzhalter 2"/>
          <p:cNvSpPr>
            <a:spLocks noGrp="1"/>
          </p:cNvSpPr>
          <p:nvPr>
            <p:ph type="body" sz="half" idx="2"/>
          </p:nvPr>
        </p:nvSpPr>
        <p:spPr>
          <a:xfrm>
            <a:off x="364220" y="2335876"/>
            <a:ext cx="11348355" cy="4261774"/>
          </a:xfrm>
        </p:spPr>
        <p:txBody>
          <a:bodyPr/>
          <a:lstStyle/>
          <a:p>
            <a:pPr algn="l"/>
            <a:endParaRPr lang="de-DE" sz="1600" b="0" i="0" u="none" strike="noStrike" baseline="0" dirty="0">
              <a:latin typeface="+mn-lt"/>
            </a:endParaRPr>
          </a:p>
          <a:p>
            <a:pPr marL="285750" indent="-285750" algn="l">
              <a:buFont typeface="Wingdings" panose="05000000000000000000" pitchFamily="2" charset="2"/>
              <a:buChar char="§"/>
            </a:pPr>
            <a:r>
              <a:rPr lang="de-DE" sz="1600" b="0" i="0" u="none" strike="noStrike" baseline="0" dirty="0">
                <a:latin typeface="+mn-lt"/>
              </a:rPr>
              <a:t>Versicherung für fremde Rechnung, §§ 43 ff VVG. </a:t>
            </a:r>
          </a:p>
          <a:p>
            <a:pPr marL="628650" lvl="1" indent="-171450">
              <a:buFont typeface="Wingdings" panose="05000000000000000000" pitchFamily="2" charset="2"/>
              <a:buChar char="Ø"/>
            </a:pPr>
            <a:r>
              <a:rPr lang="de-DE" b="0" i="0" u="none" strike="noStrike" baseline="0" dirty="0">
                <a:latin typeface="+mn-lt"/>
              </a:rPr>
              <a:t>§ 43 (1) Der Versicherungsnehmer kann den Versicherungsvertrag… … für einen anderen …schließen</a:t>
            </a:r>
            <a:r>
              <a:rPr lang="de-DE" sz="1000" b="0" i="0" u="none" strike="noStrike" baseline="0" dirty="0">
                <a:latin typeface="+mn-lt"/>
              </a:rPr>
              <a:t>.</a:t>
            </a:r>
            <a:endParaRPr lang="de-DE" sz="1000" dirty="0">
              <a:latin typeface="+mn-lt"/>
            </a:endParaRP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dirty="0"/>
              <a:t>Fallbeispiel Leistungsübergang Konrad kauft eine Immobilie</a:t>
            </a:r>
            <a:endParaRPr kumimoji="0" lang="de-DE" altLang="de-DE" sz="2800" b="0" i="0" u="none" strike="noStrike" kern="1200" cap="none" spc="0" normalizeH="0" baseline="0" noProof="0" dirty="0">
              <a:ln>
                <a:noFill/>
              </a:ln>
              <a:solidFill>
                <a:srgbClr val="137C9B"/>
              </a:solidFill>
              <a:effectLst/>
              <a:uLnTx/>
              <a:uFillTx/>
              <a:latin typeface="Arial" panose="020B0604020202020204" pitchFamily="34" charset="0"/>
              <a:ea typeface="+mn-ea"/>
              <a:cs typeface="Arial" panose="020B0604020202020204" pitchFamily="34" charset="0"/>
            </a:endParaRPr>
          </a:p>
        </p:txBody>
      </p:sp>
      <p:pic>
        <p:nvPicPr>
          <p:cNvPr id="6" name="Grafik 5">
            <a:extLst>
              <a:ext uri="{FF2B5EF4-FFF2-40B4-BE49-F238E27FC236}">
                <a16:creationId xmlns:a16="http://schemas.microsoft.com/office/drawing/2014/main" id="{C0689776-3DF3-4B51-B371-8B3F1982BF41}"/>
              </a:ext>
            </a:extLst>
          </p:cNvPr>
          <p:cNvPicPr>
            <a:picLocks noChangeAspect="1"/>
          </p:cNvPicPr>
          <p:nvPr/>
        </p:nvPicPr>
        <p:blipFill>
          <a:blip r:embed="rId2"/>
          <a:stretch>
            <a:fillRect/>
          </a:stretch>
        </p:blipFill>
        <p:spPr>
          <a:xfrm>
            <a:off x="1430586" y="3291568"/>
            <a:ext cx="8181474" cy="2605138"/>
          </a:xfrm>
          <a:prstGeom prst="rect">
            <a:avLst/>
          </a:prstGeom>
        </p:spPr>
      </p:pic>
    </p:spTree>
    <p:extLst>
      <p:ext uri="{BB962C8B-B14F-4D97-AF65-F5344CB8AC3E}">
        <p14:creationId xmlns:p14="http://schemas.microsoft.com/office/powerpoint/2010/main" val="1499489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B11324-E0A8-4199-978D-02885A0D0942}" type="slidenum">
              <a:rPr kumimoji="0" lang="de-DE" sz="1600" b="0" i="0" u="none" strike="noStrike" kern="1200" cap="none" spc="0" normalizeH="0" baseline="0" noProof="0" smtClean="0">
                <a:ln>
                  <a:noFill/>
                </a:ln>
                <a:solidFill>
                  <a:srgbClr val="1D2D4B"/>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de-DE" sz="1600" b="0" i="0" u="none" strike="noStrike" kern="1200" cap="none" spc="0" normalizeH="0" baseline="0" noProof="0">
              <a:ln>
                <a:noFill/>
              </a:ln>
              <a:solidFill>
                <a:srgbClr val="1D2D4B"/>
              </a:solidFill>
              <a:effectLst/>
              <a:uLnTx/>
              <a:uFillTx/>
              <a:latin typeface="Arial" panose="020B0604020202020204" pitchFamily="34" charset="0"/>
              <a:ea typeface="+mn-ea"/>
              <a:cs typeface="Arial" panose="020B0604020202020204" pitchFamily="34" charset="0"/>
            </a:endParaRPr>
          </a:p>
        </p:txBody>
      </p:sp>
      <p:sp>
        <p:nvSpPr>
          <p:cNvPr id="4" name="Titel 3"/>
          <p:cNvSpPr>
            <a:spLocks noGrp="1"/>
          </p:cNvSpPr>
          <p:nvPr>
            <p:ph type="title"/>
          </p:nvPr>
        </p:nvSpPr>
        <p:spPr/>
        <p:txBody>
          <a:bodyPr/>
          <a:lstStyle/>
          <a:p>
            <a:r>
              <a:rPr lang="de-DE" dirty="0"/>
              <a:t>Wissenswertes | Eigentumswechsel Wohngebäude</a:t>
            </a:r>
          </a:p>
        </p:txBody>
      </p:sp>
      <p:sp>
        <p:nvSpPr>
          <p:cNvPr id="5" name="Textplatzhalter 2"/>
          <p:cNvSpPr>
            <a:spLocks noGrp="1"/>
          </p:cNvSpPr>
          <p:nvPr>
            <p:ph type="body" sz="half" idx="2"/>
          </p:nvPr>
        </p:nvSpPr>
        <p:spPr>
          <a:xfrm>
            <a:off x="364220" y="2335876"/>
            <a:ext cx="11348355" cy="4261774"/>
          </a:xfrm>
        </p:spPr>
        <p:txBody>
          <a:bodyPr/>
          <a:lstStyle/>
          <a:p>
            <a:pPr algn="l"/>
            <a:endParaRPr lang="de-DE" sz="1600" b="0" i="0" u="none" strike="noStrike" baseline="0" dirty="0">
              <a:latin typeface="+mn-lt"/>
            </a:endParaRPr>
          </a:p>
          <a:p>
            <a:pPr marL="285750" indent="-285750" algn="l">
              <a:buFont typeface="Wingdings" panose="05000000000000000000" pitchFamily="2" charset="2"/>
              <a:buChar char="§"/>
            </a:pPr>
            <a:r>
              <a:rPr lang="de-DE" sz="1600" b="0" i="0" u="none" strike="noStrike" baseline="0" dirty="0">
                <a:latin typeface="+mn-lt"/>
              </a:rPr>
              <a:t>Rechte des Versicherten, §§ 44 VVG. </a:t>
            </a:r>
          </a:p>
          <a:p>
            <a:pPr marL="628650" lvl="1" indent="-171450">
              <a:buFont typeface="Wingdings" panose="05000000000000000000" pitchFamily="2" charset="2"/>
              <a:buChar char="Ø"/>
            </a:pPr>
            <a:endParaRPr lang="de-DE" b="0" i="0" u="none" strike="noStrike" baseline="0" dirty="0">
              <a:latin typeface="+mn-lt"/>
            </a:endParaRPr>
          </a:p>
          <a:p>
            <a:pPr marL="628650" lvl="1" indent="-171450">
              <a:buFont typeface="Wingdings" panose="05000000000000000000" pitchFamily="2" charset="2"/>
              <a:buChar char="Ø"/>
            </a:pPr>
            <a:r>
              <a:rPr lang="de-DE" b="0" i="0" u="none" strike="noStrike" baseline="0" dirty="0">
                <a:latin typeface="+mn-lt"/>
              </a:rPr>
              <a:t>§ 44 (1) Bei der Versicherung für Fremde Rechnung </a:t>
            </a:r>
            <a:r>
              <a:rPr lang="de-DE" b="0" i="0" u="sng" strike="noStrike" baseline="0" dirty="0">
                <a:latin typeface="+mn-lt"/>
              </a:rPr>
              <a:t>stehen die Rechte </a:t>
            </a:r>
            <a:r>
              <a:rPr lang="de-DE" b="0" i="0" u="none" strike="noStrike" baseline="0" dirty="0">
                <a:latin typeface="+mn-lt"/>
              </a:rPr>
              <a:t>aus dem Versicherungsvertrag </a:t>
            </a:r>
            <a:r>
              <a:rPr lang="de-DE" b="0" i="0" u="sng" strike="noStrike" baseline="0" dirty="0">
                <a:latin typeface="+mn-lt"/>
              </a:rPr>
              <a:t>dem Versicherten zu.</a:t>
            </a:r>
          </a:p>
          <a:p>
            <a:pPr marL="628650" lvl="1" indent="-171450">
              <a:buFont typeface="Wingdings" panose="05000000000000000000" pitchFamily="2" charset="2"/>
              <a:buChar char="Ø"/>
            </a:pPr>
            <a:endParaRPr lang="de-DE" b="0" i="0" u="none" strike="noStrike" baseline="0" dirty="0">
              <a:latin typeface="+mn-lt"/>
            </a:endParaRPr>
          </a:p>
          <a:p>
            <a:pPr marL="628650" lvl="1" indent="-171450">
              <a:buFont typeface="Wingdings" panose="05000000000000000000" pitchFamily="2" charset="2"/>
              <a:buChar char="Ø"/>
            </a:pPr>
            <a:r>
              <a:rPr lang="de-DE" b="0" i="0" u="none" strike="noStrike" baseline="0" dirty="0">
                <a:latin typeface="+mn-lt"/>
              </a:rPr>
              <a:t>§ 44 (2) Der Versicherte kann ohne Zustimmung des Versicherungsnehmers </a:t>
            </a:r>
            <a:r>
              <a:rPr lang="de-DE" b="0" i="0" u="sng" strike="noStrike" baseline="0" dirty="0">
                <a:latin typeface="+mn-lt"/>
              </a:rPr>
              <a:t>nur dann über seine Rechte verfügen </a:t>
            </a:r>
            <a:r>
              <a:rPr lang="de-DE" b="0" i="0" u="none" strike="noStrike" baseline="0" dirty="0">
                <a:latin typeface="+mn-lt"/>
              </a:rPr>
              <a:t>und diese Rechte gerichtlich geltend machen</a:t>
            </a:r>
            <a:r>
              <a:rPr lang="de-DE" b="0" i="0" u="sng" strike="noStrike" baseline="0" dirty="0">
                <a:latin typeface="+mn-lt"/>
              </a:rPr>
              <a:t>, wenn er im besitz des Versicherungsscheines ist.</a:t>
            </a:r>
            <a:endParaRPr lang="de-DE" u="sng" dirty="0">
              <a:latin typeface="+mn-lt"/>
            </a:endParaRPr>
          </a:p>
          <a:p>
            <a:pPr lvl="1"/>
            <a:r>
              <a:rPr lang="de-DE" dirty="0"/>
              <a:t>   </a:t>
            </a:r>
          </a:p>
          <a:p>
            <a:pPr lvl="1"/>
            <a:r>
              <a:rPr lang="de-DE" dirty="0">
                <a:latin typeface="+mn-lt"/>
              </a:rPr>
              <a:t>   </a:t>
            </a:r>
            <a:r>
              <a:rPr lang="de-DE" dirty="0">
                <a:highlight>
                  <a:srgbClr val="FFFF00"/>
                </a:highlight>
                <a:latin typeface="+mn-lt"/>
              </a:rPr>
              <a:t>Hinweis die Vorlage der Prämienrechnung genügt hierfür nicht.</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dirty="0"/>
              <a:t>Fallbeispiel Leistungsübergang Konrad kauft eine Immobilie</a:t>
            </a:r>
            <a:endParaRPr kumimoji="0" lang="de-DE" altLang="de-DE" sz="2800" b="0" i="0" u="none" strike="noStrike" kern="1200" cap="none" spc="0" normalizeH="0" baseline="0" noProof="0" dirty="0">
              <a:ln>
                <a:noFill/>
              </a:ln>
              <a:solidFill>
                <a:srgbClr val="137C9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0247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B11324-E0A8-4199-978D-02885A0D0942}" type="slidenum">
              <a:rPr kumimoji="0" lang="de-DE" sz="1600" b="0" i="0" u="none" strike="noStrike" kern="1200" cap="none" spc="0" normalizeH="0" baseline="0" noProof="0" smtClean="0">
                <a:ln>
                  <a:noFill/>
                </a:ln>
                <a:solidFill>
                  <a:srgbClr val="1D2D4B"/>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de-DE" sz="1600" b="0" i="0" u="none" strike="noStrike" kern="1200" cap="none" spc="0" normalizeH="0" baseline="0" noProof="0">
              <a:ln>
                <a:noFill/>
              </a:ln>
              <a:solidFill>
                <a:srgbClr val="1D2D4B"/>
              </a:solidFill>
              <a:effectLst/>
              <a:uLnTx/>
              <a:uFillTx/>
              <a:latin typeface="Arial" panose="020B0604020202020204" pitchFamily="34" charset="0"/>
              <a:ea typeface="+mn-ea"/>
              <a:cs typeface="Arial" panose="020B0604020202020204" pitchFamily="34" charset="0"/>
            </a:endParaRPr>
          </a:p>
        </p:txBody>
      </p:sp>
      <p:sp>
        <p:nvSpPr>
          <p:cNvPr id="4" name="Titel 3"/>
          <p:cNvSpPr>
            <a:spLocks noGrp="1"/>
          </p:cNvSpPr>
          <p:nvPr>
            <p:ph type="title"/>
          </p:nvPr>
        </p:nvSpPr>
        <p:spPr/>
        <p:txBody>
          <a:bodyPr/>
          <a:lstStyle/>
          <a:p>
            <a:r>
              <a:rPr lang="de-DE" dirty="0"/>
              <a:t>Wissenswertes | Eigentumswechsel Wohngebäude</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dirty="0"/>
              <a:t>Fallbeispiel Leistungsübergang Konrad kauft eine Immobilie</a:t>
            </a:r>
            <a:endParaRPr kumimoji="0" lang="de-DE" altLang="de-DE" sz="2000" b="0" i="0" u="none" strike="noStrike" kern="1200" cap="none" spc="0" normalizeH="0" baseline="0" noProof="0" dirty="0">
              <a:ln>
                <a:noFill/>
              </a:ln>
              <a:solidFill>
                <a:srgbClr val="137C9B"/>
              </a:solidFill>
              <a:effectLst/>
              <a:uLnTx/>
              <a:uFillTx/>
              <a:latin typeface="Arial" panose="020B0604020202020204" pitchFamily="34" charset="0"/>
              <a:ea typeface="+mn-ea"/>
              <a:cs typeface="Arial" panose="020B0604020202020204" pitchFamily="34" charset="0"/>
            </a:endParaRPr>
          </a:p>
        </p:txBody>
      </p:sp>
      <p:pic>
        <p:nvPicPr>
          <p:cNvPr id="8" name="Grafik 7">
            <a:extLst>
              <a:ext uri="{FF2B5EF4-FFF2-40B4-BE49-F238E27FC236}">
                <a16:creationId xmlns:a16="http://schemas.microsoft.com/office/drawing/2014/main" id="{EB5EFD79-8B43-4774-9F90-7C967AE6C37E}"/>
              </a:ext>
            </a:extLst>
          </p:cNvPr>
          <p:cNvPicPr>
            <a:picLocks noChangeAspect="1"/>
          </p:cNvPicPr>
          <p:nvPr/>
        </p:nvPicPr>
        <p:blipFill>
          <a:blip r:embed="rId2"/>
          <a:stretch>
            <a:fillRect/>
          </a:stretch>
        </p:blipFill>
        <p:spPr>
          <a:xfrm>
            <a:off x="8112123" y="4152623"/>
            <a:ext cx="3480703" cy="1108323"/>
          </a:xfrm>
          <a:prstGeom prst="rect">
            <a:avLst/>
          </a:prstGeom>
        </p:spPr>
      </p:pic>
      <p:pic>
        <p:nvPicPr>
          <p:cNvPr id="10" name="Grafik 9">
            <a:extLst>
              <a:ext uri="{FF2B5EF4-FFF2-40B4-BE49-F238E27FC236}">
                <a16:creationId xmlns:a16="http://schemas.microsoft.com/office/drawing/2014/main" id="{E5B109A3-327D-44FB-95E9-48CCE8AF7B42}"/>
              </a:ext>
            </a:extLst>
          </p:cNvPr>
          <p:cNvPicPr>
            <a:picLocks noChangeAspect="1"/>
          </p:cNvPicPr>
          <p:nvPr/>
        </p:nvPicPr>
        <p:blipFill>
          <a:blip r:embed="rId3"/>
          <a:stretch>
            <a:fillRect/>
          </a:stretch>
        </p:blipFill>
        <p:spPr>
          <a:xfrm>
            <a:off x="679796" y="2210986"/>
            <a:ext cx="7432327" cy="3961027"/>
          </a:xfrm>
          <a:prstGeom prst="rect">
            <a:avLst/>
          </a:prstGeom>
        </p:spPr>
      </p:pic>
    </p:spTree>
    <p:extLst>
      <p:ext uri="{BB962C8B-B14F-4D97-AF65-F5344CB8AC3E}">
        <p14:creationId xmlns:p14="http://schemas.microsoft.com/office/powerpoint/2010/main" val="12261144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B11324-E0A8-4199-978D-02885A0D0942}" type="slidenum">
              <a:rPr kumimoji="0" lang="de-DE" sz="1600" b="0" i="0" u="none" strike="noStrike" kern="1200" cap="none" spc="0" normalizeH="0" baseline="0" noProof="0" smtClean="0">
                <a:ln>
                  <a:noFill/>
                </a:ln>
                <a:solidFill>
                  <a:srgbClr val="1D2D4B"/>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de-DE" sz="1600" b="0" i="0" u="none" strike="noStrike" kern="1200" cap="none" spc="0" normalizeH="0" baseline="0" noProof="0">
              <a:ln>
                <a:noFill/>
              </a:ln>
              <a:solidFill>
                <a:srgbClr val="1D2D4B"/>
              </a:solidFill>
              <a:effectLst/>
              <a:uLnTx/>
              <a:uFillTx/>
              <a:latin typeface="Arial" panose="020B0604020202020204" pitchFamily="34" charset="0"/>
              <a:ea typeface="+mn-ea"/>
              <a:cs typeface="Arial" panose="020B0604020202020204" pitchFamily="34" charset="0"/>
            </a:endParaRPr>
          </a:p>
        </p:txBody>
      </p:sp>
      <p:sp>
        <p:nvSpPr>
          <p:cNvPr id="4" name="Titel 3"/>
          <p:cNvSpPr>
            <a:spLocks noGrp="1"/>
          </p:cNvSpPr>
          <p:nvPr>
            <p:ph type="title"/>
          </p:nvPr>
        </p:nvSpPr>
        <p:spPr/>
        <p:txBody>
          <a:bodyPr/>
          <a:lstStyle/>
          <a:p>
            <a:r>
              <a:rPr lang="de-DE" dirty="0"/>
              <a:t>Wissenswertes | Eigentumswechsel Wohngebäude</a:t>
            </a:r>
          </a:p>
        </p:txBody>
      </p:sp>
      <p:sp>
        <p:nvSpPr>
          <p:cNvPr id="5" name="Textplatzhalter 2"/>
          <p:cNvSpPr>
            <a:spLocks noGrp="1"/>
          </p:cNvSpPr>
          <p:nvPr>
            <p:ph type="body" sz="half" idx="2"/>
          </p:nvPr>
        </p:nvSpPr>
        <p:spPr>
          <a:xfrm>
            <a:off x="364220" y="2335876"/>
            <a:ext cx="11348355" cy="4261774"/>
          </a:xfrm>
        </p:spPr>
        <p:txBody>
          <a:bodyPr/>
          <a:lstStyle/>
          <a:p>
            <a:pPr marL="285750" indent="-285750" algn="l">
              <a:buFont typeface="Wingdings" panose="05000000000000000000" pitchFamily="2" charset="2"/>
              <a:buChar char="§"/>
            </a:pPr>
            <a:endParaRPr lang="de-DE" sz="1600" b="0" i="0" u="none" strike="noStrike" baseline="0" dirty="0">
              <a:latin typeface="+mn-lt"/>
            </a:endParaRPr>
          </a:p>
          <a:p>
            <a:pPr marL="285750" indent="-285750" algn="l">
              <a:buFont typeface="Wingdings" panose="05000000000000000000" pitchFamily="2" charset="2"/>
              <a:buChar char="§"/>
            </a:pPr>
            <a:r>
              <a:rPr lang="de-DE" sz="1600" b="0" i="0" u="none" strike="noStrike" baseline="0" dirty="0">
                <a:latin typeface="+mn-lt"/>
              </a:rPr>
              <a:t>Der Versicherungsvertrag geht so auf den Erwerber über, wie er zwischen dem Veräußerer und dem VR bestanden hat.</a:t>
            </a:r>
          </a:p>
          <a:p>
            <a:pPr marL="285750" indent="-285750" algn="l">
              <a:buFont typeface="Wingdings" panose="05000000000000000000" pitchFamily="2" charset="2"/>
              <a:buChar char="§"/>
            </a:pPr>
            <a:r>
              <a:rPr lang="de-DE" sz="1600" b="0" i="0" u="none" strike="noStrike" baseline="0" dirty="0">
                <a:latin typeface="+mn-lt"/>
              </a:rPr>
              <a:t>Die Hauptpflichten aus dem Vertrag bleiben unverändert.</a:t>
            </a:r>
          </a:p>
          <a:p>
            <a:pPr marL="285750" indent="-285750" algn="l">
              <a:buFont typeface="Wingdings" panose="05000000000000000000" pitchFamily="2" charset="2"/>
              <a:buChar char="§"/>
            </a:pPr>
            <a:r>
              <a:rPr lang="de-DE" sz="1600" b="0" i="0" u="none" strike="noStrike" baseline="0" dirty="0">
                <a:latin typeface="+mn-lt"/>
              </a:rPr>
              <a:t>Der VR kann sich also gegenüber dem Erwerber auf</a:t>
            </a:r>
            <a:endParaRPr lang="de-DE" sz="1400" b="0" i="0" u="none" strike="noStrike" baseline="0" dirty="0">
              <a:latin typeface="+mn-lt"/>
            </a:endParaRPr>
          </a:p>
          <a:p>
            <a:pPr marL="742950" lvl="1" indent="-285750">
              <a:buFont typeface="Wingdings" panose="05000000000000000000" pitchFamily="2" charset="2"/>
              <a:buChar char="§"/>
            </a:pPr>
            <a:endParaRPr lang="de-DE" b="0" i="0" u="none" strike="noStrike" baseline="0" dirty="0"/>
          </a:p>
          <a:p>
            <a:pPr marL="742950" lvl="1" indent="-285750">
              <a:buFont typeface="Wingdings" panose="05000000000000000000" pitchFamily="2" charset="2"/>
              <a:buChar char="Ø"/>
            </a:pPr>
            <a:r>
              <a:rPr lang="de-DE" b="0" i="0" u="none" strike="noStrike" baseline="0" dirty="0"/>
              <a:t>Unterversicherung (§ 75 VVG)</a:t>
            </a:r>
          </a:p>
          <a:p>
            <a:pPr marL="742950" lvl="1" indent="-285750">
              <a:buFont typeface="Wingdings" panose="05000000000000000000" pitchFamily="2" charset="2"/>
              <a:buChar char="Ø"/>
            </a:pPr>
            <a:r>
              <a:rPr lang="de-DE" b="0" i="0" u="none" strike="noStrike" baseline="0" dirty="0"/>
              <a:t>Verletzung der vorvertraglichen Anzeigepflicht (§ 19 VVG)</a:t>
            </a:r>
          </a:p>
          <a:p>
            <a:pPr marL="742950" lvl="1" indent="-285750">
              <a:buFont typeface="Wingdings" panose="05000000000000000000" pitchFamily="2" charset="2"/>
              <a:buChar char="Ø"/>
            </a:pPr>
            <a:r>
              <a:rPr lang="de-DE" b="0" i="0" u="none" strike="noStrike" baseline="0" dirty="0"/>
              <a:t>Gefahrerhöhung (§ 23 VVG)</a:t>
            </a:r>
          </a:p>
          <a:p>
            <a:pPr marL="742950" lvl="1" indent="-285750">
              <a:buFont typeface="Wingdings" panose="05000000000000000000" pitchFamily="2" charset="2"/>
              <a:buChar char="Ø"/>
            </a:pPr>
            <a:r>
              <a:rPr lang="de-DE" b="0" i="0" u="none" strike="noStrike" baseline="0" dirty="0"/>
              <a:t>den subjektiven Risikoausschluss nach § 81 VVG sowie</a:t>
            </a:r>
          </a:p>
          <a:p>
            <a:pPr marL="742950" lvl="1" indent="-285750">
              <a:buFont typeface="Wingdings" panose="05000000000000000000" pitchFamily="2" charset="2"/>
              <a:buChar char="Ø"/>
            </a:pPr>
            <a:r>
              <a:rPr lang="de-DE" b="0" i="0" u="none" strike="noStrike" baseline="0" dirty="0"/>
              <a:t>sonstige Obliegenheitsverletzungen (§ 82 VVG, § 28 VVG) berufen</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de-DE" sz="2800" b="0" i="0" u="none" strike="noStrike" kern="1200" cap="none" spc="0" normalizeH="0" baseline="0" noProof="0" dirty="0">
                <a:ln>
                  <a:noFill/>
                </a:ln>
                <a:solidFill>
                  <a:srgbClr val="137C9B"/>
                </a:solidFill>
                <a:effectLst/>
                <a:uLnTx/>
                <a:uFillTx/>
                <a:latin typeface="Arial" panose="020B0604020202020204" pitchFamily="34" charset="0"/>
                <a:ea typeface="+mn-ea"/>
                <a:cs typeface="Arial" panose="020B0604020202020204" pitchFamily="34" charset="0"/>
              </a:rPr>
              <a:t>Der lange Arm der vorvertraglichen Anzeigepflicht</a:t>
            </a:r>
          </a:p>
        </p:txBody>
      </p:sp>
    </p:spTree>
    <p:extLst>
      <p:ext uri="{BB962C8B-B14F-4D97-AF65-F5344CB8AC3E}">
        <p14:creationId xmlns:p14="http://schemas.microsoft.com/office/powerpoint/2010/main" val="21027919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B11324-E0A8-4199-978D-02885A0D0942}" type="slidenum">
              <a:rPr kumimoji="0" lang="de-DE" sz="1600" b="0" i="0" u="none" strike="noStrike" kern="1200" cap="none" spc="0" normalizeH="0" baseline="0" noProof="0" smtClean="0">
                <a:ln>
                  <a:noFill/>
                </a:ln>
                <a:solidFill>
                  <a:srgbClr val="1D2D4B"/>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de-DE" sz="1600" b="0" i="0" u="none" strike="noStrike" kern="1200" cap="none" spc="0" normalizeH="0" baseline="0" noProof="0">
              <a:ln>
                <a:noFill/>
              </a:ln>
              <a:solidFill>
                <a:srgbClr val="1D2D4B"/>
              </a:solidFill>
              <a:effectLst/>
              <a:uLnTx/>
              <a:uFillTx/>
              <a:latin typeface="Arial" panose="020B0604020202020204" pitchFamily="34" charset="0"/>
              <a:ea typeface="+mn-ea"/>
              <a:cs typeface="Arial" panose="020B0604020202020204" pitchFamily="34" charset="0"/>
            </a:endParaRPr>
          </a:p>
        </p:txBody>
      </p:sp>
      <p:sp>
        <p:nvSpPr>
          <p:cNvPr id="4" name="Titel 3"/>
          <p:cNvSpPr>
            <a:spLocks noGrp="1"/>
          </p:cNvSpPr>
          <p:nvPr>
            <p:ph type="title"/>
          </p:nvPr>
        </p:nvSpPr>
        <p:spPr/>
        <p:txBody>
          <a:bodyPr/>
          <a:lstStyle/>
          <a:p>
            <a:r>
              <a:rPr lang="de-DE" dirty="0"/>
              <a:t>Wissenswertes | Eigentumswechsel Wohngebäude</a:t>
            </a:r>
          </a:p>
        </p:txBody>
      </p:sp>
      <p:sp>
        <p:nvSpPr>
          <p:cNvPr id="5" name="Textplatzhalter 2"/>
          <p:cNvSpPr>
            <a:spLocks noGrp="1"/>
          </p:cNvSpPr>
          <p:nvPr>
            <p:ph type="body" sz="half" idx="2"/>
          </p:nvPr>
        </p:nvSpPr>
        <p:spPr>
          <a:xfrm>
            <a:off x="364220" y="2335876"/>
            <a:ext cx="11348355" cy="4261774"/>
          </a:xfrm>
        </p:spPr>
        <p:txBody>
          <a:bodyPr/>
          <a:lstStyle/>
          <a:p>
            <a:pPr algn="l"/>
            <a:r>
              <a:rPr lang="de-DE" sz="1600" b="0" i="0" u="none" strike="noStrike" baseline="0" dirty="0">
                <a:solidFill>
                  <a:srgbClr val="000000"/>
                </a:solidFill>
                <a:latin typeface="+mn-lt"/>
              </a:rPr>
              <a:t>Vorteile:</a:t>
            </a:r>
          </a:p>
          <a:p>
            <a:pPr marL="285750" indent="-285750" algn="l">
              <a:buFont typeface="Wingdings" panose="05000000000000000000" pitchFamily="2" charset="2"/>
              <a:buChar char="§"/>
            </a:pPr>
            <a:r>
              <a:rPr lang="de-DE" sz="1600" b="0" i="0" u="none" strike="noStrike" baseline="0" dirty="0">
                <a:solidFill>
                  <a:srgbClr val="000000"/>
                </a:solidFill>
                <a:latin typeface="+mn-lt"/>
              </a:rPr>
              <a:t>Er hat als Versicherungsnehmer aus einem eigenen Vertrag einen Anspruch auf die Versicherungsleistung!</a:t>
            </a:r>
          </a:p>
          <a:p>
            <a:pPr marL="285750" indent="-285750" algn="l">
              <a:buFont typeface="Wingdings" panose="05000000000000000000" pitchFamily="2" charset="2"/>
              <a:buChar char="§"/>
            </a:pPr>
            <a:r>
              <a:rPr lang="de-DE" sz="1600" b="0" i="0" u="none" strike="noStrike" baseline="0" dirty="0">
                <a:solidFill>
                  <a:srgbClr val="000000"/>
                </a:solidFill>
                <a:latin typeface="+mn-lt"/>
              </a:rPr>
              <a:t>Er kann den Versicherungsschutz so beantragen, wie er nach seinen Vorstellungen am besten geeignet ist („weitere Naturgefahren“, „grobe Fahrlässigkeit“, „unbenannte Gefahren“…).</a:t>
            </a:r>
          </a:p>
          <a:p>
            <a:pPr marL="285750" indent="-285750" algn="l">
              <a:buFont typeface="Wingdings" panose="05000000000000000000" pitchFamily="2" charset="2"/>
              <a:buChar char="§"/>
            </a:pPr>
            <a:r>
              <a:rPr lang="de-DE" sz="1600" b="0" i="0" u="none" strike="noStrike" baseline="0" dirty="0">
                <a:solidFill>
                  <a:srgbClr val="000000"/>
                </a:solidFill>
                <a:latin typeface="+mn-lt"/>
              </a:rPr>
              <a:t>Er hat die Prämienzahlung sowie die Einhaltung der Obliegenheiten selbst in der Hand.</a:t>
            </a:r>
          </a:p>
          <a:p>
            <a:pPr algn="l"/>
            <a:endParaRPr lang="de-DE" sz="1600" b="0" i="0" u="none" strike="noStrike" baseline="0" dirty="0">
              <a:solidFill>
                <a:srgbClr val="000000"/>
              </a:solidFill>
              <a:latin typeface="+mn-lt"/>
            </a:endParaRPr>
          </a:p>
          <a:p>
            <a:pPr algn="l"/>
            <a:r>
              <a:rPr lang="de-DE" sz="1600" b="0" i="0" u="none" strike="noStrike" baseline="0" dirty="0">
                <a:solidFill>
                  <a:srgbClr val="000000"/>
                </a:solidFill>
                <a:latin typeface="+mn-lt"/>
              </a:rPr>
              <a:t>Alternativ könnten der Verkäufer, sein Versicherer und der Käufer eine Übertragung der bestehenden Wohngebäudeversicherung auf den Käufer zum Zeitpunkt der Kaufpreiszahlung vereinbaren.</a:t>
            </a:r>
          </a:p>
          <a:p>
            <a:pPr algn="l"/>
            <a:endParaRPr lang="de-DE" sz="1600" b="0" i="0" u="none" strike="noStrike" baseline="0" dirty="0">
              <a:solidFill>
                <a:srgbClr val="FF0000"/>
              </a:solidFill>
              <a:latin typeface="+mn-lt"/>
            </a:endParaRPr>
          </a:p>
          <a:p>
            <a:pPr algn="l"/>
            <a:r>
              <a:rPr lang="de-DE" sz="1600" b="0" i="0" u="none" strike="noStrike" baseline="0" dirty="0">
                <a:solidFill>
                  <a:srgbClr val="FF0000"/>
                </a:solidFill>
                <a:latin typeface="+mn-lt"/>
              </a:rPr>
              <a:t>Aber liegt bei einem eigenen Vertrag des Käufers nicht eine Mehrfachversicherung („Doppelversicherung“) vor?</a:t>
            </a:r>
          </a:p>
          <a:p>
            <a:pPr algn="l"/>
            <a:r>
              <a:rPr lang="de-DE" sz="1600" b="0" i="0" u="none" strike="noStrike" baseline="0" dirty="0">
                <a:latin typeface="+mn-lt"/>
              </a:rPr>
              <a:t>Der Käufer hat eine Mitteilungspflicht gegenüber seinem Versicherer, wenn ihm bekannt ist, dass für dasselbe Objekt bereits eine Wohngebäudeversicherung (die des Verkäufers) besteht.</a:t>
            </a:r>
            <a:endParaRPr lang="de-DE" sz="1600" dirty="0">
              <a:highlight>
                <a:srgbClr val="FFFF00"/>
              </a:highlight>
              <a:latin typeface="+mn-lt"/>
            </a:endParaRP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dirty="0"/>
              <a:t>Fazit: Der Käufer braucht eigene Versicherung ab Kaufpreiszahlung</a:t>
            </a:r>
            <a:endParaRPr kumimoji="0" lang="de-DE" altLang="de-DE" sz="2800" b="0" i="0" u="none" strike="noStrike" kern="1200" cap="none" spc="0" normalizeH="0" baseline="0" noProof="0" dirty="0">
              <a:ln>
                <a:noFill/>
              </a:ln>
              <a:solidFill>
                <a:srgbClr val="137C9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34546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a:p>
        </p:txBody>
      </p:sp>
      <p:sp>
        <p:nvSpPr>
          <p:cNvPr id="3" name="Textplatzhalter 2"/>
          <p:cNvSpPr>
            <a:spLocks noGrp="1"/>
          </p:cNvSpPr>
          <p:nvPr>
            <p:ph type="body" sz="half" idx="2"/>
          </p:nvPr>
        </p:nvSpPr>
        <p:spPr>
          <a:xfrm>
            <a:off x="369357" y="1801058"/>
            <a:ext cx="11343218" cy="3452586"/>
          </a:xfrm>
        </p:spPr>
        <p:txBody>
          <a:bodyPr/>
          <a:lstStyle/>
          <a:p>
            <a:pPr marL="342900" indent="-342900">
              <a:buFont typeface="Wingdings" panose="05000000000000000000" pitchFamily="2" charset="2"/>
              <a:buChar char="§"/>
            </a:pPr>
            <a:r>
              <a:rPr lang="de-DE" dirty="0"/>
              <a:t>Wissenswertes | Marktausblick</a:t>
            </a:r>
          </a:p>
          <a:p>
            <a:pPr marL="342900" indent="-342900">
              <a:buFont typeface="Wingdings" panose="05000000000000000000" pitchFamily="2" charset="2"/>
              <a:buChar char="§"/>
            </a:pPr>
            <a:r>
              <a:rPr lang="de-DE" dirty="0"/>
              <a:t>Versicherungssummeninventur | Korrekte Wertermittlung</a:t>
            </a:r>
          </a:p>
          <a:p>
            <a:pPr marL="342900" indent="-342900">
              <a:buFont typeface="Wingdings" panose="05000000000000000000" pitchFamily="2" charset="2"/>
              <a:buChar char="§"/>
            </a:pPr>
            <a:r>
              <a:rPr lang="de-DE" dirty="0"/>
              <a:t>Bausteine der Wohngebäudeversicherung erklärt</a:t>
            </a:r>
          </a:p>
          <a:p>
            <a:pPr marL="342900" indent="-342900">
              <a:buFont typeface="Wingdings" panose="05000000000000000000" pitchFamily="2" charset="2"/>
              <a:buChar char="§"/>
            </a:pPr>
            <a:r>
              <a:rPr lang="de-DE" dirty="0"/>
              <a:t>afm Empfehlungen </a:t>
            </a:r>
          </a:p>
        </p:txBody>
      </p:sp>
      <p:sp>
        <p:nvSpPr>
          <p:cNvPr id="4" name="Titel 3"/>
          <p:cNvSpPr>
            <a:spLocks noGrp="1"/>
          </p:cNvSpPr>
          <p:nvPr>
            <p:ph type="title"/>
          </p:nvPr>
        </p:nvSpPr>
        <p:spPr/>
        <p:txBody>
          <a:bodyPr/>
          <a:lstStyle/>
          <a:p>
            <a:r>
              <a:rPr lang="de-DE" dirty="0"/>
              <a:t>Agenda</a:t>
            </a:r>
          </a:p>
        </p:txBody>
      </p:sp>
    </p:spTree>
    <p:extLst>
      <p:ext uri="{BB962C8B-B14F-4D97-AF65-F5344CB8AC3E}">
        <p14:creationId xmlns:p14="http://schemas.microsoft.com/office/powerpoint/2010/main" val="5189348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B11324-E0A8-4199-978D-02885A0D0942}" type="slidenum">
              <a:rPr kumimoji="0" lang="de-DE" sz="1600" b="0" i="0" u="none" strike="noStrike" kern="1200" cap="none" spc="0" normalizeH="0" baseline="0" noProof="0" smtClean="0">
                <a:ln>
                  <a:noFill/>
                </a:ln>
                <a:solidFill>
                  <a:srgbClr val="1D2D4B"/>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de-DE" sz="1600" b="0" i="0" u="none" strike="noStrike" kern="1200" cap="none" spc="0" normalizeH="0" baseline="0" noProof="0">
              <a:ln>
                <a:noFill/>
              </a:ln>
              <a:solidFill>
                <a:srgbClr val="1D2D4B"/>
              </a:solidFill>
              <a:effectLst/>
              <a:uLnTx/>
              <a:uFillTx/>
              <a:latin typeface="Arial" panose="020B0604020202020204" pitchFamily="34" charset="0"/>
              <a:ea typeface="+mn-ea"/>
              <a:cs typeface="Arial" panose="020B0604020202020204" pitchFamily="34" charset="0"/>
            </a:endParaRPr>
          </a:p>
        </p:txBody>
      </p:sp>
      <p:sp>
        <p:nvSpPr>
          <p:cNvPr id="4" name="Titel 3"/>
          <p:cNvSpPr>
            <a:spLocks noGrp="1"/>
          </p:cNvSpPr>
          <p:nvPr>
            <p:ph type="title"/>
          </p:nvPr>
        </p:nvSpPr>
        <p:spPr/>
        <p:txBody>
          <a:bodyPr/>
          <a:lstStyle/>
          <a:p>
            <a:r>
              <a:rPr lang="de-DE" dirty="0"/>
              <a:t>Wissenswertes | Eigentumswechsel Wohngebäude</a:t>
            </a:r>
          </a:p>
        </p:txBody>
      </p:sp>
      <p:sp>
        <p:nvSpPr>
          <p:cNvPr id="5" name="Textplatzhalter 2"/>
          <p:cNvSpPr>
            <a:spLocks noGrp="1"/>
          </p:cNvSpPr>
          <p:nvPr>
            <p:ph type="body" sz="half" idx="2"/>
          </p:nvPr>
        </p:nvSpPr>
        <p:spPr>
          <a:xfrm>
            <a:off x="364220" y="2335876"/>
            <a:ext cx="11348355" cy="4261774"/>
          </a:xfrm>
        </p:spPr>
        <p:txBody>
          <a:bodyPr/>
          <a:lstStyle/>
          <a:p>
            <a:pPr marL="285750" indent="-285750" algn="l">
              <a:buFont typeface="Wingdings" panose="05000000000000000000" pitchFamily="2" charset="2"/>
              <a:buChar char="§"/>
            </a:pPr>
            <a:r>
              <a:rPr lang="de-DE" sz="1600" dirty="0">
                <a:latin typeface="+mn-lt"/>
              </a:rPr>
              <a:t>Bestehenden Vertrag übernehmen</a:t>
            </a:r>
          </a:p>
          <a:p>
            <a:pPr marL="742950" lvl="1" indent="-285750">
              <a:buFont typeface="Wingdings" panose="05000000000000000000" pitchFamily="2" charset="2"/>
              <a:buChar char="Ø"/>
            </a:pPr>
            <a:endParaRPr lang="de-DE" sz="1000" dirty="0">
              <a:latin typeface="+mn-lt"/>
            </a:endParaRPr>
          </a:p>
          <a:p>
            <a:pPr marL="742950" lvl="1" indent="-285750">
              <a:buFont typeface="Wingdings" panose="05000000000000000000" pitchFamily="2" charset="2"/>
              <a:buChar char="Ø"/>
            </a:pPr>
            <a:r>
              <a:rPr lang="de-DE" dirty="0">
                <a:latin typeface="+mn-lt"/>
              </a:rPr>
              <a:t>Gefahr der Verletzung aus </a:t>
            </a:r>
            <a:r>
              <a:rPr lang="de-DE" dirty="0" err="1">
                <a:latin typeface="+mn-lt"/>
              </a:rPr>
              <a:t>Vorvertraglichkeit</a:t>
            </a:r>
            <a:r>
              <a:rPr lang="de-DE" dirty="0">
                <a:latin typeface="+mn-lt"/>
              </a:rPr>
              <a:t>.</a:t>
            </a:r>
          </a:p>
          <a:p>
            <a:pPr marL="742950" lvl="1" indent="-285750">
              <a:buFont typeface="Wingdings" panose="05000000000000000000" pitchFamily="2" charset="2"/>
              <a:buChar char="Ø"/>
            </a:pPr>
            <a:r>
              <a:rPr lang="de-DE" dirty="0"/>
              <a:t>Lücken im Deckungsschutz</a:t>
            </a:r>
          </a:p>
          <a:p>
            <a:pPr marL="742950" lvl="1" indent="-285750">
              <a:buFont typeface="Wingdings" panose="05000000000000000000" pitchFamily="2" charset="2"/>
              <a:buChar char="Ø"/>
            </a:pPr>
            <a:r>
              <a:rPr lang="de-DE" dirty="0">
                <a:latin typeface="+mn-lt"/>
              </a:rPr>
              <a:t>Ein bestehender Vertrag muss immer auf seinen Inhalt geprüft werden.</a:t>
            </a:r>
          </a:p>
          <a:p>
            <a:pPr lvl="1"/>
            <a:endParaRPr lang="de-DE" dirty="0">
              <a:latin typeface="+mn-lt"/>
            </a:endParaRPr>
          </a:p>
          <a:p>
            <a:pPr marL="342900" indent="-342900">
              <a:buFont typeface="Wingdings" panose="05000000000000000000" pitchFamily="2" charset="2"/>
              <a:buChar char="§"/>
            </a:pPr>
            <a:r>
              <a:rPr lang="de-DE" sz="1600" dirty="0">
                <a:latin typeface="+mn-lt"/>
              </a:rPr>
              <a:t>Neuen Vertrag abschließen</a:t>
            </a:r>
          </a:p>
          <a:p>
            <a:pPr marL="742950" lvl="1" indent="-285750">
              <a:buFont typeface="Wingdings" panose="05000000000000000000" pitchFamily="2" charset="2"/>
              <a:buChar char="Ø"/>
            </a:pPr>
            <a:endParaRPr lang="de-DE" dirty="0">
              <a:latin typeface="+mn-lt"/>
            </a:endParaRPr>
          </a:p>
          <a:p>
            <a:pPr marL="742950" lvl="1" indent="-285750">
              <a:buFont typeface="Wingdings" panose="05000000000000000000" pitchFamily="2" charset="2"/>
              <a:buChar char="Ø"/>
            </a:pPr>
            <a:r>
              <a:rPr lang="de-DE" dirty="0">
                <a:latin typeface="+mn-lt"/>
              </a:rPr>
              <a:t>Anzeigen das Käufer ist noch nicht Eigentümer.</a:t>
            </a:r>
          </a:p>
          <a:p>
            <a:pPr marL="742950" lvl="1" indent="-285750">
              <a:buFont typeface="Wingdings" panose="05000000000000000000" pitchFamily="2" charset="2"/>
              <a:buChar char="Ø"/>
            </a:pPr>
            <a:r>
              <a:rPr lang="de-DE" dirty="0"/>
              <a:t>Anzeigen das aktuell eine Mehrfachversicherung besteht.</a:t>
            </a:r>
          </a:p>
          <a:p>
            <a:pPr marL="742950" lvl="1" indent="-285750">
              <a:buFont typeface="Wingdings" panose="05000000000000000000" pitchFamily="2" charset="2"/>
              <a:buChar char="Ø"/>
            </a:pPr>
            <a:r>
              <a:rPr lang="de-DE" dirty="0">
                <a:latin typeface="+mn-lt"/>
              </a:rPr>
              <a:t>Vorschäden müssen nur angeben werden soweit wie dem Käufer bekannt. –  §19 VVG (Hinweis gerade unter DSVGO - VVR gibt Makler oder Käufer keine Auskünfte)</a:t>
            </a:r>
          </a:p>
          <a:p>
            <a:pPr marL="742950" lvl="1" indent="-285750">
              <a:buFont typeface="Wingdings" panose="05000000000000000000" pitchFamily="2" charset="2"/>
              <a:buChar char="Ø"/>
            </a:pPr>
            <a:r>
              <a:rPr lang="de-DE" dirty="0"/>
              <a:t>Fristen beachten zur Kündigung des Vorvertrages</a:t>
            </a:r>
            <a:endParaRPr lang="de-DE" sz="2000" dirty="0"/>
          </a:p>
          <a:p>
            <a:pPr marL="285750" indent="-285750">
              <a:buFont typeface="Wingdings" panose="05000000000000000000" pitchFamily="2" charset="2"/>
              <a:buChar char="§"/>
            </a:pPr>
            <a:endParaRPr lang="de-DE" sz="1600" dirty="0">
              <a:latin typeface="+mn-lt"/>
            </a:endParaRPr>
          </a:p>
          <a:p>
            <a:pPr marL="285750" indent="-285750">
              <a:buFont typeface="Wingdings" panose="05000000000000000000" pitchFamily="2" charset="2"/>
              <a:buChar char="§"/>
            </a:pPr>
            <a:r>
              <a:rPr lang="de-DE" sz="1600" dirty="0">
                <a:latin typeface="+mn-lt"/>
              </a:rPr>
              <a:t>Hinweis Verträge mit Summen und Konditionsdifferenzdeckung sind auch eine Option.</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de-DE" sz="2400" b="0" i="0" u="none" strike="noStrike" kern="1200" cap="none" spc="0" normalizeH="0" baseline="0" noProof="0" dirty="0">
                <a:ln>
                  <a:noFill/>
                </a:ln>
                <a:solidFill>
                  <a:srgbClr val="137C9B"/>
                </a:solidFill>
                <a:effectLst/>
                <a:uLnTx/>
                <a:uFillTx/>
                <a:latin typeface="Arial" panose="020B0604020202020204" pitchFamily="34" charset="0"/>
                <a:ea typeface="+mn-ea"/>
                <a:cs typeface="Arial" panose="020B0604020202020204" pitchFamily="34" charset="0"/>
              </a:rPr>
              <a:t>Fazit: Vorvertrag übernehmen oder einen neuen abschließen?</a:t>
            </a:r>
          </a:p>
        </p:txBody>
      </p:sp>
    </p:spTree>
    <p:extLst>
      <p:ext uri="{BB962C8B-B14F-4D97-AF65-F5344CB8AC3E}">
        <p14:creationId xmlns:p14="http://schemas.microsoft.com/office/powerpoint/2010/main" val="33580337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B11324-E0A8-4199-978D-02885A0D0942}" type="slidenum">
              <a:rPr kumimoji="0" lang="de-DE" sz="1600" b="0" i="0" u="none" strike="noStrike" kern="1200" cap="none" spc="0" normalizeH="0" baseline="0" noProof="0" smtClean="0">
                <a:ln>
                  <a:noFill/>
                </a:ln>
                <a:solidFill>
                  <a:srgbClr val="1D2D4B"/>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de-DE" sz="1600" b="0" i="0" u="none" strike="noStrike" kern="1200" cap="none" spc="0" normalizeH="0" baseline="0" noProof="0">
              <a:ln>
                <a:noFill/>
              </a:ln>
              <a:solidFill>
                <a:srgbClr val="1D2D4B"/>
              </a:solidFill>
              <a:effectLst/>
              <a:uLnTx/>
              <a:uFillTx/>
              <a:latin typeface="Arial" panose="020B0604020202020204" pitchFamily="34" charset="0"/>
              <a:ea typeface="+mn-ea"/>
              <a:cs typeface="Arial" panose="020B0604020202020204" pitchFamily="34" charset="0"/>
            </a:endParaRPr>
          </a:p>
        </p:txBody>
      </p:sp>
      <p:sp>
        <p:nvSpPr>
          <p:cNvPr id="4" name="Titel 3"/>
          <p:cNvSpPr>
            <a:spLocks noGrp="1"/>
          </p:cNvSpPr>
          <p:nvPr>
            <p:ph type="title"/>
          </p:nvPr>
        </p:nvSpPr>
        <p:spPr/>
        <p:txBody>
          <a:bodyPr/>
          <a:lstStyle/>
          <a:p>
            <a:r>
              <a:rPr lang="de-DE" dirty="0"/>
              <a:t>Wissenswertes | Eigentumswechsel / Ausbau und </a:t>
            </a:r>
            <a:r>
              <a:rPr lang="de-DE" dirty="0" err="1"/>
              <a:t>UmBau</a:t>
            </a:r>
            <a:endParaRPr lang="de-DE" dirty="0"/>
          </a:p>
        </p:txBody>
      </p:sp>
      <p:sp>
        <p:nvSpPr>
          <p:cNvPr id="5" name="Textplatzhalter 2"/>
          <p:cNvSpPr>
            <a:spLocks noGrp="1"/>
          </p:cNvSpPr>
          <p:nvPr>
            <p:ph type="body" sz="half" idx="2"/>
          </p:nvPr>
        </p:nvSpPr>
        <p:spPr>
          <a:xfrm>
            <a:off x="364220" y="2614862"/>
            <a:ext cx="11348355" cy="3982787"/>
          </a:xfrm>
        </p:spPr>
        <p:txBody>
          <a:bodyPr/>
          <a:lstStyle/>
          <a:p>
            <a:pPr marL="285750" indent="-285750">
              <a:buFont typeface="Wingdings" panose="05000000000000000000" pitchFamily="2" charset="2"/>
              <a:buChar char="§"/>
            </a:pPr>
            <a:endParaRPr lang="de-DE" sz="1600" dirty="0">
              <a:latin typeface="+mn-lt"/>
            </a:endParaRPr>
          </a:p>
          <a:p>
            <a:pPr marL="285750" indent="-285750">
              <a:buFont typeface="Wingdings" panose="05000000000000000000" pitchFamily="2" charset="2"/>
              <a:buChar char="§"/>
            </a:pPr>
            <a:r>
              <a:rPr lang="de-DE" sz="1600" dirty="0">
                <a:latin typeface="+mn-lt"/>
              </a:rPr>
              <a:t>Anzeige der Gefahrerhöhung egal ob bei VVR oder Neuabschluss</a:t>
            </a:r>
            <a:endParaRPr lang="de-DE" dirty="0">
              <a:latin typeface="+mn-lt"/>
            </a:endParaRPr>
          </a:p>
          <a:p>
            <a:pPr marL="742950" lvl="1" indent="-285750">
              <a:buFont typeface="Wingdings" panose="05000000000000000000" pitchFamily="2" charset="2"/>
              <a:buChar char="Ø"/>
            </a:pPr>
            <a:r>
              <a:rPr lang="de-DE" dirty="0">
                <a:latin typeface="+mn-lt"/>
              </a:rPr>
              <a:t>Kein Versicherer </a:t>
            </a:r>
            <a:r>
              <a:rPr lang="de-DE" dirty="0"/>
              <a:t>zeichnet gerne Leerstand</a:t>
            </a:r>
          </a:p>
          <a:p>
            <a:pPr marL="742950" lvl="1" indent="-285750">
              <a:buFont typeface="Wingdings" panose="05000000000000000000" pitchFamily="2" charset="2"/>
              <a:buChar char="Ø"/>
            </a:pPr>
            <a:r>
              <a:rPr lang="de-DE" dirty="0"/>
              <a:t>Je nach Umfang der anstehenden Arbeiten – nur Feuerrohbau möglich</a:t>
            </a:r>
            <a:endParaRPr lang="de-DE" sz="1600" dirty="0"/>
          </a:p>
          <a:p>
            <a:pPr marL="342900" indent="-342900">
              <a:buFont typeface="Wingdings" panose="05000000000000000000" pitchFamily="2" charset="2"/>
              <a:buChar char="§"/>
            </a:pPr>
            <a:r>
              <a:rPr lang="de-DE" sz="1600" dirty="0"/>
              <a:t>Bauleistungsversicherung </a:t>
            </a:r>
            <a:endParaRPr lang="de-DE" dirty="0">
              <a:latin typeface="+mn-lt"/>
            </a:endParaRPr>
          </a:p>
          <a:p>
            <a:pPr marL="742950" lvl="1" indent="-285750">
              <a:buFont typeface="Wingdings" panose="05000000000000000000" pitchFamily="2" charset="2"/>
              <a:buChar char="Ø"/>
            </a:pPr>
            <a:r>
              <a:rPr lang="de-DE" dirty="0">
                <a:latin typeface="+mn-lt"/>
              </a:rPr>
              <a:t>Mit oder ohne Eingriff in die Statik</a:t>
            </a:r>
          </a:p>
          <a:p>
            <a:pPr marL="742950" lvl="1" indent="-285750">
              <a:buFont typeface="Wingdings" panose="05000000000000000000" pitchFamily="2" charset="2"/>
              <a:buChar char="Ø"/>
            </a:pPr>
            <a:r>
              <a:rPr lang="de-DE" dirty="0">
                <a:latin typeface="+mn-lt"/>
              </a:rPr>
              <a:t>Klausel für Schutz an bestehender Sachsubstanz beachten</a:t>
            </a:r>
          </a:p>
          <a:p>
            <a:pPr marL="342900" indent="-342900">
              <a:buFont typeface="Wingdings" panose="05000000000000000000" pitchFamily="2" charset="2"/>
              <a:buChar char="§"/>
            </a:pPr>
            <a:r>
              <a:rPr lang="de-DE" sz="1600" dirty="0">
                <a:latin typeface="+mn-lt"/>
              </a:rPr>
              <a:t>Bauherrenhaftpflicht</a:t>
            </a:r>
            <a:endParaRPr lang="de-DE" dirty="0">
              <a:latin typeface="+mn-lt"/>
            </a:endParaRPr>
          </a:p>
          <a:p>
            <a:pPr marL="742950" lvl="1" indent="-285750">
              <a:buFont typeface="Wingdings" panose="05000000000000000000" pitchFamily="2" charset="2"/>
              <a:buChar char="Ø"/>
            </a:pPr>
            <a:r>
              <a:rPr lang="de-DE" dirty="0"/>
              <a:t>Achten sie auf die richtigen Summen – wie hoch ist die Bausumme (Mitversicherung in PHV oder eigenständiger Vertrag</a:t>
            </a:r>
            <a:endParaRPr lang="de-DE" dirty="0">
              <a:latin typeface="+mn-lt"/>
            </a:endParaRPr>
          </a:p>
          <a:p>
            <a:pPr marL="742950" lvl="1" indent="-285750">
              <a:buFont typeface="Wingdings" panose="05000000000000000000" pitchFamily="2" charset="2"/>
              <a:buChar char="Ø"/>
            </a:pPr>
            <a:r>
              <a:rPr lang="de-DE" dirty="0">
                <a:latin typeface="+mn-lt"/>
              </a:rPr>
              <a:t>Höhe der Eigenleistungen – diese </a:t>
            </a:r>
            <a:r>
              <a:rPr lang="de-DE" dirty="0"/>
              <a:t>sind meist standardmäßig auf 10.000 oder 20.000 € begrenzt </a:t>
            </a:r>
          </a:p>
          <a:p>
            <a:pPr marL="742950" lvl="1" indent="-285750">
              <a:buFont typeface="Wingdings" panose="05000000000000000000" pitchFamily="2" charset="2"/>
              <a:buChar char="Ø"/>
            </a:pPr>
            <a:r>
              <a:rPr lang="de-DE" dirty="0"/>
              <a:t>Im Bedarfsfall individuelle Erhöhung</a:t>
            </a:r>
            <a:endParaRPr lang="de-DE" sz="1600" dirty="0">
              <a:latin typeface="+mn-lt"/>
            </a:endParaRP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de-DE" sz="2400" b="0" i="0" u="none" strike="noStrike" kern="1200" cap="none" spc="0" normalizeH="0" baseline="0" noProof="0" dirty="0">
                <a:ln>
                  <a:noFill/>
                </a:ln>
                <a:solidFill>
                  <a:srgbClr val="137C9B"/>
                </a:solidFill>
                <a:effectLst/>
                <a:uLnTx/>
                <a:uFillTx/>
                <a:latin typeface="Arial" panose="020B0604020202020204" pitchFamily="34" charset="0"/>
                <a:ea typeface="+mn-ea"/>
                <a:cs typeface="Arial" panose="020B0604020202020204" pitchFamily="34" charset="0"/>
              </a:rPr>
              <a:t>Was ist eigentlich zu Beachten wenn ein Kunde eine Immobilie kauft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de-DE" sz="2400" b="0" i="0" u="none" strike="noStrike" kern="1200" cap="none" spc="0" normalizeH="0" baseline="0" noProof="0" dirty="0">
                <a:ln>
                  <a:noFill/>
                </a:ln>
                <a:solidFill>
                  <a:srgbClr val="137C9B"/>
                </a:solidFill>
                <a:effectLst/>
                <a:uLnTx/>
                <a:uFillTx/>
                <a:latin typeface="Arial" panose="020B0604020202020204" pitchFamily="34" charset="0"/>
                <a:ea typeface="+mn-ea"/>
                <a:cs typeface="Arial" panose="020B0604020202020204" pitchFamily="34" charset="0"/>
              </a:rPr>
              <a:t>und erstmal saniert?</a:t>
            </a:r>
          </a:p>
        </p:txBody>
      </p:sp>
    </p:spTree>
    <p:extLst>
      <p:ext uri="{BB962C8B-B14F-4D97-AF65-F5344CB8AC3E}">
        <p14:creationId xmlns:p14="http://schemas.microsoft.com/office/powerpoint/2010/main" val="13332938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a:t>
            </a:fld>
            <a:endParaRPr lang="de-DE"/>
          </a:p>
        </p:txBody>
      </p:sp>
      <p:sp>
        <p:nvSpPr>
          <p:cNvPr id="3" name="Textplatzhalter 2"/>
          <p:cNvSpPr>
            <a:spLocks noGrp="1"/>
          </p:cNvSpPr>
          <p:nvPr>
            <p:ph type="body" sz="half" idx="2"/>
          </p:nvPr>
        </p:nvSpPr>
        <p:spPr>
          <a:xfrm>
            <a:off x="369357" y="1801058"/>
            <a:ext cx="11343218" cy="3452586"/>
          </a:xfrm>
        </p:spPr>
        <p:txBody>
          <a:bodyPr/>
          <a:lstStyle/>
          <a:p>
            <a:pPr marL="342900" indent="-342900">
              <a:buFont typeface="Wingdings" panose="05000000000000000000" pitchFamily="2" charset="2"/>
              <a:buChar char="§"/>
            </a:pPr>
            <a:r>
              <a:rPr lang="de-DE" dirty="0">
                <a:solidFill>
                  <a:schemeClr val="bg1">
                    <a:lumMod val="75000"/>
                  </a:schemeClr>
                </a:solidFill>
              </a:rPr>
              <a:t>Wissenswertes | Marktausblick</a:t>
            </a:r>
          </a:p>
          <a:p>
            <a:pPr marL="342900" indent="-342900">
              <a:buFont typeface="Wingdings" panose="05000000000000000000" pitchFamily="2" charset="2"/>
              <a:buChar char="§"/>
            </a:pPr>
            <a:r>
              <a:rPr lang="de-DE" dirty="0"/>
              <a:t>Versicherungssummeninventur | Korrekte Wertermittlung</a:t>
            </a:r>
          </a:p>
          <a:p>
            <a:pPr marL="342900" indent="-342900">
              <a:buFont typeface="Wingdings" panose="05000000000000000000" pitchFamily="2" charset="2"/>
              <a:buChar char="§"/>
            </a:pPr>
            <a:r>
              <a:rPr lang="de-DE" dirty="0">
                <a:solidFill>
                  <a:schemeClr val="bg1">
                    <a:lumMod val="75000"/>
                  </a:schemeClr>
                </a:solidFill>
              </a:rPr>
              <a:t>Bausteine der Wohngebäudeversicherung erklärt</a:t>
            </a:r>
          </a:p>
          <a:p>
            <a:pPr marL="342900" indent="-342900">
              <a:buFont typeface="Wingdings" panose="05000000000000000000" pitchFamily="2" charset="2"/>
              <a:buChar char="§"/>
            </a:pPr>
            <a:r>
              <a:rPr lang="de-DE" dirty="0">
                <a:solidFill>
                  <a:schemeClr val="bg1">
                    <a:lumMod val="75000"/>
                  </a:schemeClr>
                </a:solidFill>
              </a:rPr>
              <a:t>afm Empfehlungen </a:t>
            </a:r>
          </a:p>
        </p:txBody>
      </p:sp>
      <p:sp>
        <p:nvSpPr>
          <p:cNvPr id="4" name="Titel 3"/>
          <p:cNvSpPr>
            <a:spLocks noGrp="1"/>
          </p:cNvSpPr>
          <p:nvPr>
            <p:ph type="title"/>
          </p:nvPr>
        </p:nvSpPr>
        <p:spPr/>
        <p:txBody>
          <a:bodyPr/>
          <a:lstStyle/>
          <a:p>
            <a:r>
              <a:rPr lang="de-DE" dirty="0"/>
              <a:t>Agenda</a:t>
            </a:r>
          </a:p>
        </p:txBody>
      </p:sp>
    </p:spTree>
    <p:extLst>
      <p:ext uri="{BB962C8B-B14F-4D97-AF65-F5344CB8AC3E}">
        <p14:creationId xmlns:p14="http://schemas.microsoft.com/office/powerpoint/2010/main" val="623876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a:t>
            </a:fld>
            <a:endParaRPr lang="de-DE"/>
          </a:p>
        </p:txBody>
      </p:sp>
      <p:sp>
        <p:nvSpPr>
          <p:cNvPr id="4" name="Titel 3"/>
          <p:cNvSpPr>
            <a:spLocks noGrp="1"/>
          </p:cNvSpPr>
          <p:nvPr>
            <p:ph type="title"/>
          </p:nvPr>
        </p:nvSpPr>
        <p:spPr/>
        <p:txBody>
          <a:bodyPr/>
          <a:lstStyle/>
          <a:p>
            <a:r>
              <a:rPr lang="de-DE" dirty="0"/>
              <a:t>Versicherungssummeninventur | Wertermittlung</a:t>
            </a:r>
          </a:p>
        </p:txBody>
      </p:sp>
      <p:sp>
        <p:nvSpPr>
          <p:cNvPr id="5" name="Textplatzhalter 2"/>
          <p:cNvSpPr>
            <a:spLocks noGrp="1"/>
          </p:cNvSpPr>
          <p:nvPr>
            <p:ph type="body" sz="half" idx="2"/>
          </p:nvPr>
        </p:nvSpPr>
        <p:spPr>
          <a:xfrm>
            <a:off x="364220" y="2335876"/>
            <a:ext cx="11348355" cy="4261774"/>
          </a:xfrm>
        </p:spPr>
        <p:txBody>
          <a:bodyPr/>
          <a:lstStyle/>
          <a:p>
            <a:r>
              <a:rPr lang="de-DE" sz="1800" dirty="0"/>
              <a:t>Vorgehensweise</a:t>
            </a:r>
            <a:endParaRPr lang="de-DE" dirty="0"/>
          </a:p>
          <a:p>
            <a:pPr marL="742950" lvl="1" indent="-285750">
              <a:buFont typeface="Wingdings" panose="05000000000000000000" pitchFamily="2" charset="2"/>
              <a:buChar char="ü"/>
            </a:pPr>
            <a:r>
              <a:rPr lang="de-DE" dirty="0">
                <a:solidFill>
                  <a:srgbClr val="1D2D4B"/>
                </a:solidFill>
              </a:rPr>
              <a:t>Prüfung der Entstehung der Versicherungssumme</a:t>
            </a:r>
          </a:p>
          <a:p>
            <a:pPr marL="742950" lvl="1" indent="-285750">
              <a:buFont typeface="Wingdings" panose="05000000000000000000" pitchFamily="2" charset="2"/>
              <a:buChar char="ü"/>
            </a:pPr>
            <a:r>
              <a:rPr lang="de-DE" dirty="0">
                <a:solidFill>
                  <a:srgbClr val="1D2D4B"/>
                </a:solidFill>
              </a:rPr>
              <a:t>Art des Versicherungswertes in der bestehenden Versicherung</a:t>
            </a:r>
          </a:p>
          <a:p>
            <a:pPr marL="742950" lvl="1" indent="-285750">
              <a:buFont typeface="Wingdings" panose="05000000000000000000" pitchFamily="2" charset="2"/>
              <a:buChar char="ü"/>
            </a:pPr>
            <a:r>
              <a:rPr lang="de-DE" dirty="0">
                <a:solidFill>
                  <a:srgbClr val="1D2D4B"/>
                </a:solidFill>
              </a:rPr>
              <a:t>Kommunikation mit dem Versicherungsnehmer und anschließende Dokumentation</a:t>
            </a:r>
          </a:p>
          <a:p>
            <a:pPr lvl="1"/>
            <a:endParaRPr lang="de-DE" dirty="0">
              <a:solidFill>
                <a:srgbClr val="1D2D4B"/>
              </a:solidFill>
            </a:endParaRPr>
          </a:p>
          <a:p>
            <a:r>
              <a:rPr lang="de-DE" sz="1800" dirty="0"/>
              <a:t> Hilfsmittel für die Versicherungssummenermittlung</a:t>
            </a:r>
          </a:p>
          <a:p>
            <a:pPr marL="742950" lvl="1" indent="-285750">
              <a:buFont typeface="Wingdings" panose="05000000000000000000" pitchFamily="2" charset="2"/>
              <a:buChar char="ü"/>
            </a:pPr>
            <a:r>
              <a:rPr lang="de-DE" dirty="0" err="1">
                <a:solidFill>
                  <a:srgbClr val="1D2D4B"/>
                </a:solidFill>
              </a:rPr>
              <a:t>SkenData</a:t>
            </a:r>
            <a:endParaRPr lang="de-DE" dirty="0">
              <a:solidFill>
                <a:srgbClr val="1D2D4B"/>
              </a:solidFill>
            </a:endParaRPr>
          </a:p>
          <a:p>
            <a:pPr marL="742950" lvl="1" indent="-285750">
              <a:buFont typeface="Wingdings" panose="05000000000000000000" pitchFamily="2" charset="2"/>
              <a:buChar char="ü"/>
            </a:pPr>
            <a:r>
              <a:rPr lang="de-DE" dirty="0">
                <a:solidFill>
                  <a:srgbClr val="1D2D4B"/>
                </a:solidFill>
              </a:rPr>
              <a:t>Besichtigung durch Versicherer Gutachten</a:t>
            </a:r>
          </a:p>
          <a:p>
            <a:pPr marL="742950" lvl="1" indent="-285750">
              <a:buFont typeface="Wingdings" panose="05000000000000000000" pitchFamily="2" charset="2"/>
              <a:buChar char="ü"/>
            </a:pPr>
            <a:r>
              <a:rPr lang="de-DE" dirty="0">
                <a:solidFill>
                  <a:srgbClr val="1D2D4B"/>
                </a:solidFill>
              </a:rPr>
              <a:t>Fragebögen und Beratungstechnologie der Versicherer</a:t>
            </a:r>
          </a:p>
          <a:p>
            <a:pPr lvl="1"/>
            <a:endParaRPr lang="de-DE" dirty="0">
              <a:solidFill>
                <a:srgbClr val="1D2D4B"/>
              </a:solidFill>
            </a:endParaRPr>
          </a:p>
          <a:p>
            <a:r>
              <a:rPr lang="de-DE" sz="1800" dirty="0"/>
              <a:t>Vorteile</a:t>
            </a:r>
            <a:endParaRPr lang="de-DE" dirty="0"/>
          </a:p>
          <a:p>
            <a:pPr marL="742950" lvl="1" indent="-285750">
              <a:buFont typeface="Wingdings" panose="05000000000000000000" pitchFamily="2" charset="2"/>
              <a:buChar char="ü"/>
            </a:pPr>
            <a:r>
              <a:rPr lang="de-DE" dirty="0">
                <a:solidFill>
                  <a:srgbClr val="1D2D4B"/>
                </a:solidFill>
              </a:rPr>
              <a:t>Vermeidung der Gefahren einer Unterversicherung</a:t>
            </a:r>
          </a:p>
          <a:p>
            <a:pPr marL="742950" lvl="1" indent="-285750">
              <a:buFont typeface="Wingdings" panose="05000000000000000000" pitchFamily="2" charset="2"/>
              <a:buChar char="ü"/>
            </a:pPr>
            <a:r>
              <a:rPr lang="de-DE" dirty="0">
                <a:solidFill>
                  <a:srgbClr val="1D2D4B"/>
                </a:solidFill>
              </a:rPr>
              <a:t>Service am Kunden – Kundenkontakt – Cross </a:t>
            </a:r>
            <a:r>
              <a:rPr lang="de-DE" dirty="0" err="1">
                <a:solidFill>
                  <a:srgbClr val="1D2D4B"/>
                </a:solidFill>
              </a:rPr>
              <a:t>selling</a:t>
            </a:r>
            <a:r>
              <a:rPr lang="de-DE" dirty="0">
                <a:solidFill>
                  <a:srgbClr val="1D2D4B"/>
                </a:solidFill>
              </a:rPr>
              <a:t> </a:t>
            </a:r>
          </a:p>
          <a:p>
            <a:pPr marL="742950" lvl="1" indent="-285750">
              <a:buFont typeface="Wingdings" panose="05000000000000000000" pitchFamily="2" charset="2"/>
              <a:buChar char="ü"/>
            </a:pPr>
            <a:r>
              <a:rPr lang="de-DE" dirty="0">
                <a:solidFill>
                  <a:srgbClr val="1D2D4B"/>
                </a:solidFill>
              </a:rPr>
              <a:t>Haftungssicherheit</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Versicherungssummeninventur</a:t>
            </a:r>
          </a:p>
        </p:txBody>
      </p:sp>
    </p:spTree>
    <p:extLst>
      <p:ext uri="{BB962C8B-B14F-4D97-AF65-F5344CB8AC3E}">
        <p14:creationId xmlns:p14="http://schemas.microsoft.com/office/powerpoint/2010/main" val="2764587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a:t>
            </a:fld>
            <a:endParaRPr lang="de-DE"/>
          </a:p>
        </p:txBody>
      </p:sp>
      <p:sp>
        <p:nvSpPr>
          <p:cNvPr id="4" name="Titel 3"/>
          <p:cNvSpPr>
            <a:spLocks noGrp="1"/>
          </p:cNvSpPr>
          <p:nvPr>
            <p:ph type="title"/>
          </p:nvPr>
        </p:nvSpPr>
        <p:spPr/>
        <p:txBody>
          <a:bodyPr/>
          <a:lstStyle/>
          <a:p>
            <a:r>
              <a:rPr lang="de-DE" dirty="0"/>
              <a:t>Versicherungssummeninventur | Wertermittlung</a:t>
            </a:r>
          </a:p>
        </p:txBody>
      </p:sp>
      <p:sp>
        <p:nvSpPr>
          <p:cNvPr id="5" name="Textplatzhalter 2"/>
          <p:cNvSpPr>
            <a:spLocks noGrp="1"/>
          </p:cNvSpPr>
          <p:nvPr>
            <p:ph type="body" sz="half" idx="2"/>
          </p:nvPr>
        </p:nvSpPr>
        <p:spPr>
          <a:xfrm>
            <a:off x="364221" y="2335876"/>
            <a:ext cx="2861118" cy="4261774"/>
          </a:xfrm>
        </p:spPr>
        <p:txBody>
          <a:bodyPr/>
          <a:lstStyle/>
          <a:p>
            <a:pPr marL="266700" indent="-266700">
              <a:lnSpc>
                <a:spcPct val="150000"/>
              </a:lnSpc>
              <a:spcBef>
                <a:spcPct val="0"/>
              </a:spcBef>
              <a:buFont typeface="Wingdings" panose="05000000000000000000" pitchFamily="2" charset="2"/>
              <a:buChar char="§"/>
              <a:defRPr/>
            </a:pPr>
            <a:r>
              <a:rPr lang="de-DE" altLang="de-DE" sz="1600" dirty="0"/>
              <a:t>Fenster</a:t>
            </a:r>
          </a:p>
          <a:p>
            <a:pPr marL="266700" indent="-266700">
              <a:lnSpc>
                <a:spcPct val="150000"/>
              </a:lnSpc>
              <a:spcBef>
                <a:spcPct val="0"/>
              </a:spcBef>
              <a:buFont typeface="Wingdings" panose="05000000000000000000" pitchFamily="2" charset="2"/>
              <a:buChar char="§"/>
              <a:defRPr/>
            </a:pPr>
            <a:r>
              <a:rPr lang="de-DE" altLang="de-DE" sz="1600" dirty="0"/>
              <a:t>Wintergärten</a:t>
            </a:r>
          </a:p>
          <a:p>
            <a:pPr marL="266700" indent="-266700">
              <a:lnSpc>
                <a:spcPct val="150000"/>
              </a:lnSpc>
              <a:spcBef>
                <a:spcPct val="0"/>
              </a:spcBef>
              <a:buFont typeface="Wingdings" panose="05000000000000000000" pitchFamily="2" charset="2"/>
              <a:buChar char="§"/>
              <a:defRPr/>
            </a:pPr>
            <a:r>
              <a:rPr lang="de-DE" altLang="de-DE" sz="1600" dirty="0"/>
              <a:t>Dachbodenausbau</a:t>
            </a:r>
          </a:p>
          <a:p>
            <a:pPr marL="266700" indent="-266700">
              <a:lnSpc>
                <a:spcPct val="150000"/>
              </a:lnSpc>
              <a:spcBef>
                <a:spcPct val="0"/>
              </a:spcBef>
              <a:buFont typeface="Wingdings" panose="05000000000000000000" pitchFamily="2" charset="2"/>
              <a:buChar char="§"/>
              <a:defRPr/>
            </a:pPr>
            <a:r>
              <a:rPr lang="de-DE" altLang="de-DE" sz="1600" dirty="0"/>
              <a:t>Anbau</a:t>
            </a:r>
          </a:p>
          <a:p>
            <a:pPr marL="266700" indent="-266700">
              <a:lnSpc>
                <a:spcPct val="150000"/>
              </a:lnSpc>
              <a:spcBef>
                <a:spcPct val="0"/>
              </a:spcBef>
              <a:buFont typeface="Wingdings" panose="05000000000000000000" pitchFamily="2" charset="2"/>
              <a:buChar char="§"/>
              <a:defRPr/>
            </a:pPr>
            <a:r>
              <a:rPr lang="de-DE" altLang="de-DE" sz="1600" dirty="0"/>
              <a:t>Sanitäreinrichtungen</a:t>
            </a:r>
          </a:p>
          <a:p>
            <a:pPr marL="266700" indent="-266700">
              <a:lnSpc>
                <a:spcPct val="150000"/>
              </a:lnSpc>
              <a:spcBef>
                <a:spcPct val="0"/>
              </a:spcBef>
              <a:buFont typeface="Wingdings" panose="05000000000000000000" pitchFamily="2" charset="2"/>
              <a:buChar char="§"/>
              <a:defRPr/>
            </a:pPr>
            <a:r>
              <a:rPr lang="de-DE" altLang="de-DE" sz="1600" dirty="0"/>
              <a:t>Wärmedämmung</a:t>
            </a:r>
          </a:p>
          <a:p>
            <a:pPr marL="266700" indent="-266700">
              <a:lnSpc>
                <a:spcPct val="150000"/>
              </a:lnSpc>
              <a:spcBef>
                <a:spcPct val="0"/>
              </a:spcBef>
              <a:buFont typeface="Wingdings" panose="05000000000000000000" pitchFamily="2" charset="2"/>
              <a:buChar char="§"/>
              <a:defRPr/>
            </a:pPr>
            <a:r>
              <a:rPr lang="de-DE" altLang="de-DE" sz="1600" dirty="0"/>
              <a:t>Heizungsanlagen</a:t>
            </a:r>
          </a:p>
          <a:p>
            <a:pPr marL="266700" indent="-266700">
              <a:lnSpc>
                <a:spcPct val="150000"/>
              </a:lnSpc>
              <a:spcBef>
                <a:spcPct val="0"/>
              </a:spcBef>
              <a:buFont typeface="Wingdings" panose="05000000000000000000" pitchFamily="2" charset="2"/>
              <a:buChar char="§"/>
              <a:defRPr/>
            </a:pPr>
            <a:r>
              <a:rPr lang="de-DE" altLang="de-DE" sz="1600" dirty="0"/>
              <a:t>altersgerechter Umbau</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spcBef>
                <a:spcPct val="0"/>
              </a:spcBef>
              <a:defRPr/>
            </a:pPr>
            <a:r>
              <a:rPr lang="de-DE" dirty="0"/>
              <a:t>Was kann den Wert Ihres Gebäudes erhöhen</a:t>
            </a:r>
            <a:endParaRPr lang="de-DE" altLang="de-DE" sz="2000" dirty="0"/>
          </a:p>
        </p:txBody>
      </p:sp>
      <p:sp>
        <p:nvSpPr>
          <p:cNvPr id="6" name="Textplatzhalter 2"/>
          <p:cNvSpPr txBox="1">
            <a:spLocks/>
          </p:cNvSpPr>
          <p:nvPr/>
        </p:nvSpPr>
        <p:spPr>
          <a:xfrm>
            <a:off x="3225339" y="2335876"/>
            <a:ext cx="2861118" cy="426177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66700" indent="-266700">
              <a:lnSpc>
                <a:spcPct val="150000"/>
              </a:lnSpc>
              <a:spcBef>
                <a:spcPct val="0"/>
              </a:spcBef>
              <a:buFont typeface="Wingdings" panose="05000000000000000000" pitchFamily="2" charset="2"/>
              <a:buChar char="§"/>
              <a:defRPr/>
            </a:pPr>
            <a:r>
              <a:rPr lang="de-DE" altLang="de-DE" sz="1600" dirty="0"/>
              <a:t>Fassadenerneuerung</a:t>
            </a:r>
          </a:p>
          <a:p>
            <a:pPr marL="266700" indent="-266700">
              <a:lnSpc>
                <a:spcPct val="150000"/>
              </a:lnSpc>
              <a:spcBef>
                <a:spcPct val="0"/>
              </a:spcBef>
              <a:buFont typeface="Wingdings" panose="05000000000000000000" pitchFamily="2" charset="2"/>
              <a:buChar char="§"/>
              <a:defRPr/>
            </a:pPr>
            <a:r>
              <a:rPr lang="de-DE" altLang="de-DE" sz="1600" dirty="0"/>
              <a:t>Fußböden</a:t>
            </a:r>
          </a:p>
          <a:p>
            <a:pPr marL="266700" indent="-266700">
              <a:lnSpc>
                <a:spcPct val="150000"/>
              </a:lnSpc>
              <a:spcBef>
                <a:spcPct val="0"/>
              </a:spcBef>
              <a:buFont typeface="Wingdings" panose="05000000000000000000" pitchFamily="2" charset="2"/>
              <a:buChar char="§"/>
              <a:defRPr/>
            </a:pPr>
            <a:r>
              <a:rPr lang="de-DE" altLang="de-DE" sz="1600" dirty="0"/>
              <a:t>Elektroinstallationen</a:t>
            </a:r>
          </a:p>
          <a:p>
            <a:pPr marL="266700" indent="-266700">
              <a:lnSpc>
                <a:spcPct val="150000"/>
              </a:lnSpc>
              <a:spcBef>
                <a:spcPct val="0"/>
              </a:spcBef>
              <a:buFont typeface="Wingdings" panose="05000000000000000000" pitchFamily="2" charset="2"/>
              <a:buChar char="§"/>
              <a:defRPr/>
            </a:pPr>
            <a:r>
              <a:rPr lang="de-DE" altLang="de-DE" sz="1600" dirty="0"/>
              <a:t>Wände</a:t>
            </a:r>
          </a:p>
          <a:p>
            <a:pPr marL="266700" indent="-266700">
              <a:lnSpc>
                <a:spcPct val="150000"/>
              </a:lnSpc>
              <a:spcBef>
                <a:spcPct val="0"/>
              </a:spcBef>
              <a:buFont typeface="Wingdings" panose="05000000000000000000" pitchFamily="2" charset="2"/>
              <a:buChar char="§"/>
              <a:defRPr/>
            </a:pPr>
            <a:r>
              <a:rPr lang="de-DE" altLang="de-DE" sz="1600" dirty="0"/>
              <a:t>Dacherneuerung</a:t>
            </a:r>
          </a:p>
          <a:p>
            <a:pPr marL="266700" indent="-266700">
              <a:lnSpc>
                <a:spcPct val="150000"/>
              </a:lnSpc>
              <a:spcBef>
                <a:spcPct val="0"/>
              </a:spcBef>
              <a:buFont typeface="Wingdings" panose="05000000000000000000" pitchFamily="2" charset="2"/>
              <a:buChar char="§"/>
              <a:defRPr/>
            </a:pPr>
            <a:r>
              <a:rPr lang="de-DE" altLang="de-DE" sz="1600" dirty="0"/>
              <a:t>Innen- und Außentüren</a:t>
            </a:r>
          </a:p>
          <a:p>
            <a:pPr marL="266700" indent="-266700">
              <a:lnSpc>
                <a:spcPct val="150000"/>
              </a:lnSpc>
              <a:spcBef>
                <a:spcPct val="0"/>
              </a:spcBef>
              <a:buFont typeface="Wingdings" panose="05000000000000000000" pitchFamily="2" charset="2"/>
              <a:buChar char="§"/>
              <a:defRPr/>
            </a:pPr>
            <a:r>
              <a:rPr lang="de-DE" altLang="de-DE" sz="1600" dirty="0"/>
              <a:t>Treppen</a:t>
            </a:r>
          </a:p>
          <a:p>
            <a:pPr marL="266700" indent="-266700">
              <a:lnSpc>
                <a:spcPct val="150000"/>
              </a:lnSpc>
              <a:spcBef>
                <a:spcPct val="0"/>
              </a:spcBef>
              <a:buFont typeface="Wingdings" panose="05000000000000000000" pitchFamily="2" charset="2"/>
              <a:buChar char="§"/>
              <a:defRPr/>
            </a:pPr>
            <a:r>
              <a:rPr lang="de-DE" altLang="de-DE" sz="1600" dirty="0"/>
              <a:t>Zuleitungsrohre</a:t>
            </a:r>
          </a:p>
        </p:txBody>
      </p:sp>
      <p:sp>
        <p:nvSpPr>
          <p:cNvPr id="8" name="Textplatzhalter 2"/>
          <p:cNvSpPr txBox="1">
            <a:spLocks/>
          </p:cNvSpPr>
          <p:nvPr/>
        </p:nvSpPr>
        <p:spPr>
          <a:xfrm>
            <a:off x="6816436" y="2410691"/>
            <a:ext cx="4896139" cy="418695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0"/>
              </a:spcBef>
            </a:pPr>
            <a:r>
              <a:rPr lang="de-DE" sz="1600" b="1" dirty="0"/>
              <a:t>Warum ist eine Summenanpassung so wichtig?</a:t>
            </a:r>
          </a:p>
          <a:p>
            <a:pPr>
              <a:lnSpc>
                <a:spcPct val="100000"/>
              </a:lnSpc>
              <a:spcBef>
                <a:spcPts val="0"/>
              </a:spcBef>
            </a:pPr>
            <a:endParaRPr lang="de-DE" sz="1600" dirty="0"/>
          </a:p>
          <a:p>
            <a:pPr>
              <a:lnSpc>
                <a:spcPct val="100000"/>
              </a:lnSpc>
              <a:spcBef>
                <a:spcPts val="0"/>
              </a:spcBef>
            </a:pPr>
            <a:r>
              <a:rPr lang="de-DE" sz="1600" dirty="0"/>
              <a:t>Läuft eine Gebäudeversicherung über viele Jahre</a:t>
            </a:r>
          </a:p>
          <a:p>
            <a:pPr>
              <a:lnSpc>
                <a:spcPct val="100000"/>
              </a:lnSpc>
              <a:spcBef>
                <a:spcPts val="0"/>
              </a:spcBef>
            </a:pPr>
            <a:r>
              <a:rPr lang="de-DE" sz="1600" dirty="0"/>
              <a:t>unberührt weiter, können Werterhöhungen im</a:t>
            </a:r>
          </a:p>
          <a:p>
            <a:pPr>
              <a:lnSpc>
                <a:spcPct val="100000"/>
              </a:lnSpc>
              <a:spcBef>
                <a:spcPts val="0"/>
              </a:spcBef>
            </a:pPr>
            <a:r>
              <a:rPr lang="de-DE" sz="1600" dirty="0"/>
              <a:t>Schadensfall nicht berücksichtigt werden – es kommt möglicherweise zu einer Unterversicherung.</a:t>
            </a:r>
            <a:endParaRPr lang="de-DE" altLang="de-DE" sz="1600" dirty="0"/>
          </a:p>
        </p:txBody>
      </p:sp>
    </p:spTree>
    <p:extLst>
      <p:ext uri="{BB962C8B-B14F-4D97-AF65-F5344CB8AC3E}">
        <p14:creationId xmlns:p14="http://schemas.microsoft.com/office/powerpoint/2010/main" val="33743424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a:t>
            </a:fld>
            <a:endParaRPr lang="de-DE"/>
          </a:p>
        </p:txBody>
      </p:sp>
      <p:sp>
        <p:nvSpPr>
          <p:cNvPr id="4" name="Titel 3"/>
          <p:cNvSpPr>
            <a:spLocks noGrp="1"/>
          </p:cNvSpPr>
          <p:nvPr>
            <p:ph type="title"/>
          </p:nvPr>
        </p:nvSpPr>
        <p:spPr/>
        <p:txBody>
          <a:bodyPr/>
          <a:lstStyle/>
          <a:p>
            <a:r>
              <a:rPr lang="de-DE" dirty="0"/>
              <a:t>Versicherungssummeninventur | Wertermittlung</a:t>
            </a:r>
          </a:p>
        </p:txBody>
      </p:sp>
      <p:sp>
        <p:nvSpPr>
          <p:cNvPr id="5" name="Textplatzhalter 2"/>
          <p:cNvSpPr>
            <a:spLocks noGrp="1"/>
          </p:cNvSpPr>
          <p:nvPr>
            <p:ph type="body" sz="half" idx="2"/>
          </p:nvPr>
        </p:nvSpPr>
        <p:spPr>
          <a:xfrm>
            <a:off x="364220" y="2335876"/>
            <a:ext cx="11348355" cy="4261774"/>
          </a:xfrm>
        </p:spPr>
        <p:txBody>
          <a:bodyPr/>
          <a:lstStyle/>
          <a:p>
            <a:pPr marL="266700" indent="-266700">
              <a:lnSpc>
                <a:spcPct val="150000"/>
              </a:lnSpc>
              <a:spcBef>
                <a:spcPct val="0"/>
              </a:spcBef>
              <a:buFont typeface="Wingdings" panose="05000000000000000000" pitchFamily="2" charset="2"/>
              <a:buChar char="§"/>
              <a:defRPr/>
            </a:pPr>
            <a:r>
              <a:rPr lang="de-DE" altLang="de-DE" sz="1600" dirty="0"/>
              <a:t>Auswahl des Gebäudetyps</a:t>
            </a:r>
          </a:p>
          <a:p>
            <a:pPr marL="266700" indent="-266700">
              <a:lnSpc>
                <a:spcPct val="150000"/>
              </a:lnSpc>
              <a:spcBef>
                <a:spcPct val="0"/>
              </a:spcBef>
              <a:buFont typeface="Wingdings" panose="05000000000000000000" pitchFamily="2" charset="2"/>
              <a:buChar char="§"/>
              <a:defRPr/>
            </a:pPr>
            <a:r>
              <a:rPr lang="de-DE" altLang="de-DE" sz="1600" dirty="0"/>
              <a:t>Denkmalschutz vergessen</a:t>
            </a:r>
          </a:p>
          <a:p>
            <a:pPr marL="266700" indent="-266700">
              <a:lnSpc>
                <a:spcPct val="150000"/>
              </a:lnSpc>
              <a:spcBef>
                <a:spcPct val="0"/>
              </a:spcBef>
              <a:buFont typeface="Wingdings" panose="05000000000000000000" pitchFamily="2" charset="2"/>
              <a:buChar char="§"/>
              <a:defRPr/>
            </a:pPr>
            <a:r>
              <a:rPr lang="de-DE" altLang="de-DE" sz="1600" dirty="0"/>
              <a:t>Nicht Berücksichtigung von Nebengebäuden</a:t>
            </a:r>
          </a:p>
          <a:p>
            <a:pPr marL="266700" indent="-266700">
              <a:lnSpc>
                <a:spcPct val="150000"/>
              </a:lnSpc>
              <a:spcBef>
                <a:spcPct val="0"/>
              </a:spcBef>
              <a:buFont typeface="Wingdings" panose="05000000000000000000" pitchFamily="2" charset="2"/>
              <a:buChar char="§"/>
              <a:defRPr/>
            </a:pPr>
            <a:r>
              <a:rPr lang="de-DE" altLang="de-DE" sz="1600" dirty="0"/>
              <a:t>Falsche Einschätzung des Ausstattungsstandards</a:t>
            </a:r>
          </a:p>
          <a:p>
            <a:pPr marL="266700" indent="-266700">
              <a:lnSpc>
                <a:spcPct val="150000"/>
              </a:lnSpc>
              <a:spcBef>
                <a:spcPct val="0"/>
              </a:spcBef>
              <a:buFont typeface="Wingdings" panose="05000000000000000000" pitchFamily="2" charset="2"/>
              <a:buChar char="§"/>
              <a:defRPr/>
            </a:pPr>
            <a:r>
              <a:rPr lang="de-DE" altLang="de-DE" sz="1600" dirty="0"/>
              <a:t>Falsche Flächenansätze</a:t>
            </a:r>
          </a:p>
          <a:p>
            <a:pPr marL="266700" indent="-266700">
              <a:lnSpc>
                <a:spcPct val="150000"/>
              </a:lnSpc>
              <a:spcBef>
                <a:spcPct val="0"/>
              </a:spcBef>
              <a:buFont typeface="Wingdings" panose="05000000000000000000" pitchFamily="2" charset="2"/>
              <a:buChar char="§"/>
              <a:defRPr/>
            </a:pPr>
            <a:r>
              <a:rPr lang="de-DE" altLang="de-DE" sz="1600" dirty="0"/>
              <a:t>Vernachlässigen von Gebäude- und Grundstücksbestandteilen</a:t>
            </a:r>
          </a:p>
          <a:p>
            <a:pPr marL="266700" indent="-266700">
              <a:lnSpc>
                <a:spcPct val="150000"/>
              </a:lnSpc>
              <a:spcBef>
                <a:spcPct val="0"/>
              </a:spcBef>
              <a:buFont typeface="Wingdings" panose="05000000000000000000" pitchFamily="2" charset="2"/>
              <a:buChar char="§"/>
              <a:defRPr/>
            </a:pPr>
            <a:r>
              <a:rPr lang="de-DE" altLang="de-DE" sz="1600" dirty="0"/>
              <a:t>Ungeprüfte Übernahme der Neubaukosten (Stichwort Baukostengruppen)</a:t>
            </a:r>
          </a:p>
          <a:p>
            <a:pPr marL="266700" indent="-266700">
              <a:lnSpc>
                <a:spcPct val="150000"/>
              </a:lnSpc>
              <a:spcBef>
                <a:spcPct val="0"/>
              </a:spcBef>
              <a:buFont typeface="Wingdings" panose="05000000000000000000" pitchFamily="2" charset="2"/>
              <a:buChar char="§"/>
              <a:defRPr/>
            </a:pPr>
            <a:r>
              <a:rPr lang="de-DE" altLang="de-DE" sz="1600" dirty="0"/>
              <a:t>Übernahme der Werte aus einem Verkehrsgutachten</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spcBef>
                <a:spcPct val="0"/>
              </a:spcBef>
              <a:defRPr/>
            </a:pPr>
            <a:r>
              <a:rPr lang="de-DE" dirty="0"/>
              <a:t>Typische Fehler bei der Gebäudewertermittlung</a:t>
            </a:r>
            <a:endParaRPr lang="de-DE" altLang="de-DE" sz="2000" dirty="0"/>
          </a:p>
        </p:txBody>
      </p:sp>
    </p:spTree>
    <p:extLst>
      <p:ext uri="{BB962C8B-B14F-4D97-AF65-F5344CB8AC3E}">
        <p14:creationId xmlns:p14="http://schemas.microsoft.com/office/powerpoint/2010/main" val="8811350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a:t>
            </a:fld>
            <a:endParaRPr lang="de-DE"/>
          </a:p>
        </p:txBody>
      </p:sp>
      <p:sp>
        <p:nvSpPr>
          <p:cNvPr id="4" name="Titel 3"/>
          <p:cNvSpPr>
            <a:spLocks noGrp="1"/>
          </p:cNvSpPr>
          <p:nvPr>
            <p:ph type="title"/>
          </p:nvPr>
        </p:nvSpPr>
        <p:spPr/>
        <p:txBody>
          <a:bodyPr/>
          <a:lstStyle/>
          <a:p>
            <a:r>
              <a:rPr lang="de-DE" dirty="0"/>
              <a:t>Versicherungssummeninventur | Wertermittlung</a:t>
            </a:r>
          </a:p>
        </p:txBody>
      </p:sp>
      <p:sp>
        <p:nvSpPr>
          <p:cNvPr id="5" name="Textplatzhalter 2"/>
          <p:cNvSpPr>
            <a:spLocks noGrp="1"/>
          </p:cNvSpPr>
          <p:nvPr>
            <p:ph type="body" sz="half" idx="2"/>
          </p:nvPr>
        </p:nvSpPr>
        <p:spPr>
          <a:xfrm>
            <a:off x="364220" y="2344188"/>
            <a:ext cx="11348355" cy="4253461"/>
          </a:xfrm>
        </p:spPr>
        <p:txBody>
          <a:bodyPr/>
          <a:lstStyle/>
          <a:p>
            <a:pPr marL="266700" indent="-266700">
              <a:lnSpc>
                <a:spcPct val="150000"/>
              </a:lnSpc>
              <a:spcBef>
                <a:spcPct val="0"/>
              </a:spcBef>
              <a:buFont typeface="Wingdings" panose="05000000000000000000" pitchFamily="2" charset="2"/>
              <a:buChar char="§"/>
              <a:defRPr/>
            </a:pPr>
            <a:r>
              <a:rPr lang="de-DE" altLang="de-DE" sz="1600" dirty="0"/>
              <a:t>Schätzung eines Bausachverständigen oder</a:t>
            </a:r>
          </a:p>
          <a:p>
            <a:pPr marL="266700" indent="-266700">
              <a:lnSpc>
                <a:spcPct val="150000"/>
              </a:lnSpc>
              <a:spcBef>
                <a:spcPct val="0"/>
              </a:spcBef>
              <a:buFont typeface="Wingdings" panose="05000000000000000000" pitchFamily="2" charset="2"/>
              <a:buChar char="§"/>
              <a:defRPr/>
            </a:pPr>
            <a:r>
              <a:rPr lang="de-DE" altLang="de-DE" sz="1600" dirty="0"/>
              <a:t>Umrechnung des Neubauwertes durch den Versicherer oder</a:t>
            </a:r>
          </a:p>
          <a:p>
            <a:pPr marL="266700" indent="-266700">
              <a:lnSpc>
                <a:spcPct val="150000"/>
              </a:lnSpc>
              <a:spcBef>
                <a:spcPct val="0"/>
              </a:spcBef>
              <a:buFont typeface="Wingdings" panose="05000000000000000000" pitchFamily="2" charset="2"/>
              <a:buChar char="§"/>
              <a:defRPr/>
            </a:pPr>
            <a:r>
              <a:rPr lang="de-DE" altLang="de-DE" sz="1600" dirty="0"/>
              <a:t>Antragsangaben nach Größe, Ausbau, und Ausstattung des Gebäudes und Berechnung Wert 1914 durch den Versicherer oder</a:t>
            </a:r>
          </a:p>
          <a:p>
            <a:pPr marL="266700" indent="-266700">
              <a:lnSpc>
                <a:spcPct val="150000"/>
              </a:lnSpc>
              <a:spcBef>
                <a:spcPct val="0"/>
              </a:spcBef>
              <a:buFont typeface="Wingdings" panose="05000000000000000000" pitchFamily="2" charset="2"/>
              <a:buChar char="§"/>
              <a:defRPr/>
            </a:pPr>
            <a:r>
              <a:rPr lang="de-DE" altLang="de-DE" sz="1600" dirty="0"/>
              <a:t>Bauunterlagen</a:t>
            </a:r>
          </a:p>
          <a:p>
            <a:pPr marL="266700" indent="-266700">
              <a:lnSpc>
                <a:spcPct val="150000"/>
              </a:lnSpc>
              <a:spcBef>
                <a:spcPct val="0"/>
              </a:spcBef>
              <a:buFont typeface="Wingdings" panose="05000000000000000000" pitchFamily="2" charset="2"/>
              <a:buChar char="§"/>
              <a:defRPr/>
            </a:pPr>
            <a:r>
              <a:rPr lang="de-DE" altLang="de-DE" sz="1600" dirty="0"/>
              <a:t>Sofern die zuvor genannten Unterlagen nicht vorhanden sind </a:t>
            </a:r>
            <a:r>
              <a:rPr lang="de-DE" altLang="de-DE" sz="1600" dirty="0">
                <a:sym typeface="Wingdings" panose="05000000000000000000" pitchFamily="2" charset="2"/>
              </a:rPr>
              <a:t></a:t>
            </a:r>
            <a:r>
              <a:rPr lang="de-DE" altLang="de-DE" sz="1600" dirty="0"/>
              <a:t> Grundflächenermittlung (individuell nach Vorgaben des jeweiligen Versicherers)</a:t>
            </a:r>
          </a:p>
          <a:p>
            <a:pPr marL="266700" indent="-266700">
              <a:lnSpc>
                <a:spcPct val="150000"/>
              </a:lnSpc>
              <a:spcBef>
                <a:spcPct val="0"/>
              </a:spcBef>
              <a:buFont typeface="Wingdings" panose="05000000000000000000" pitchFamily="2" charset="2"/>
              <a:buChar char="§"/>
              <a:defRPr/>
            </a:pPr>
            <a:endParaRPr lang="de-DE" altLang="de-DE" sz="1600" dirty="0"/>
          </a:p>
          <a:p>
            <a:pPr>
              <a:lnSpc>
                <a:spcPct val="150000"/>
              </a:lnSpc>
              <a:spcBef>
                <a:spcPct val="0"/>
              </a:spcBef>
              <a:defRPr/>
            </a:pPr>
            <a:r>
              <a:rPr lang="de-DE" altLang="de-DE" sz="1600" dirty="0">
                <a:solidFill>
                  <a:srgbClr val="00B050"/>
                </a:solidFill>
              </a:rPr>
              <a:t>Unterversicherungsverzicht bei bedingungsgemäß korrekter Ermittlung </a:t>
            </a:r>
            <a:r>
              <a:rPr lang="de-DE" altLang="de-DE" sz="1600" dirty="0">
                <a:solidFill>
                  <a:srgbClr val="00B050"/>
                </a:solidFill>
                <a:sym typeface="Wingdings" panose="05000000000000000000" pitchFamily="2" charset="2"/>
              </a:rPr>
              <a:t> Leistungsversprechen</a:t>
            </a:r>
            <a:endParaRPr lang="de-DE" altLang="de-DE" sz="1600" dirty="0">
              <a:solidFill>
                <a:srgbClr val="00B050"/>
              </a:solidFill>
            </a:endParaRPr>
          </a:p>
        </p:txBody>
      </p:sp>
      <p:sp>
        <p:nvSpPr>
          <p:cNvPr id="6"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spcBef>
                <a:spcPct val="0"/>
              </a:spcBef>
              <a:defRPr/>
            </a:pPr>
            <a:r>
              <a:rPr lang="de-DE" dirty="0"/>
              <a:t>Wertermittlung </a:t>
            </a:r>
            <a:r>
              <a:rPr lang="de-DE" altLang="de-DE" b="1" dirty="0"/>
              <a:t>Summenmodell Wert-1914</a:t>
            </a:r>
          </a:p>
        </p:txBody>
      </p:sp>
    </p:spTree>
    <p:extLst>
      <p:ext uri="{BB962C8B-B14F-4D97-AF65-F5344CB8AC3E}">
        <p14:creationId xmlns:p14="http://schemas.microsoft.com/office/powerpoint/2010/main" val="8041609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27</a:t>
            </a:fld>
            <a:endParaRPr lang="de-DE"/>
          </a:p>
        </p:txBody>
      </p:sp>
      <p:sp>
        <p:nvSpPr>
          <p:cNvPr id="4" name="Titel 3"/>
          <p:cNvSpPr>
            <a:spLocks noGrp="1"/>
          </p:cNvSpPr>
          <p:nvPr>
            <p:ph type="title"/>
          </p:nvPr>
        </p:nvSpPr>
        <p:spPr/>
        <p:txBody>
          <a:bodyPr/>
          <a:lstStyle/>
          <a:p>
            <a:r>
              <a:rPr lang="de-DE" dirty="0"/>
              <a:t>Versicherungssummeninventur | Wertermittlung</a:t>
            </a:r>
          </a:p>
        </p:txBody>
      </p:sp>
      <p:sp>
        <p:nvSpPr>
          <p:cNvPr id="5" name="Textplatzhalter 2"/>
          <p:cNvSpPr>
            <a:spLocks noGrp="1"/>
          </p:cNvSpPr>
          <p:nvPr>
            <p:ph type="body" sz="half" idx="2"/>
          </p:nvPr>
        </p:nvSpPr>
        <p:spPr>
          <a:xfrm>
            <a:off x="364220" y="2327564"/>
            <a:ext cx="11343218" cy="1692345"/>
          </a:xfrm>
        </p:spPr>
        <p:txBody>
          <a:bodyPr/>
          <a:lstStyle/>
          <a:p>
            <a:pPr marL="180975" indent="-180975">
              <a:lnSpc>
                <a:spcPct val="150000"/>
              </a:lnSpc>
              <a:spcBef>
                <a:spcPct val="0"/>
              </a:spcBef>
              <a:buFont typeface="Wingdings" panose="05000000000000000000" pitchFamily="2" charset="2"/>
              <a:buChar char="§"/>
              <a:defRPr/>
            </a:pPr>
            <a:r>
              <a:rPr lang="de-DE" altLang="de-DE" sz="1600" dirty="0"/>
              <a:t>Berechnung nach Wohn- und Nutzfläche</a:t>
            </a:r>
          </a:p>
          <a:p>
            <a:pPr marL="638175" lvl="1" indent="-180975">
              <a:lnSpc>
                <a:spcPct val="150000"/>
              </a:lnSpc>
              <a:spcBef>
                <a:spcPct val="0"/>
              </a:spcBef>
              <a:buFont typeface="Wingdings" panose="05000000000000000000" pitchFamily="2" charset="2"/>
              <a:buChar char="§"/>
              <a:defRPr/>
            </a:pPr>
            <a:r>
              <a:rPr lang="de-DE" altLang="de-DE" dirty="0">
                <a:solidFill>
                  <a:srgbClr val="1D2D4B"/>
                </a:solidFill>
              </a:rPr>
              <a:t>Kaufvertrag</a:t>
            </a:r>
          </a:p>
          <a:p>
            <a:pPr marL="638175" lvl="1" indent="-180975">
              <a:lnSpc>
                <a:spcPct val="150000"/>
              </a:lnSpc>
              <a:spcBef>
                <a:spcPct val="0"/>
              </a:spcBef>
              <a:buFont typeface="Wingdings" panose="05000000000000000000" pitchFamily="2" charset="2"/>
              <a:buChar char="§"/>
              <a:defRPr/>
            </a:pPr>
            <a:r>
              <a:rPr lang="de-DE" altLang="de-DE" dirty="0">
                <a:solidFill>
                  <a:srgbClr val="1D2D4B"/>
                </a:solidFill>
              </a:rPr>
              <a:t>Bauunterlagen</a:t>
            </a:r>
          </a:p>
          <a:p>
            <a:pPr marL="638175" lvl="1" indent="-180975">
              <a:lnSpc>
                <a:spcPct val="150000"/>
              </a:lnSpc>
              <a:spcBef>
                <a:spcPct val="0"/>
              </a:spcBef>
              <a:buFont typeface="Wingdings" panose="05000000000000000000" pitchFamily="2" charset="2"/>
              <a:buChar char="§"/>
              <a:defRPr/>
            </a:pPr>
            <a:r>
              <a:rPr lang="de-DE" altLang="de-DE" dirty="0">
                <a:solidFill>
                  <a:srgbClr val="1D2D4B"/>
                </a:solidFill>
              </a:rPr>
              <a:t>Sofern die zuvor genannten Unterlagen nicht vorhanden sind </a:t>
            </a:r>
            <a:r>
              <a:rPr lang="de-DE" altLang="de-DE" dirty="0">
                <a:solidFill>
                  <a:srgbClr val="1D2D4B"/>
                </a:solidFill>
                <a:sym typeface="Wingdings" panose="05000000000000000000" pitchFamily="2" charset="2"/>
              </a:rPr>
              <a:t></a:t>
            </a:r>
            <a:r>
              <a:rPr lang="de-DE" altLang="de-DE" dirty="0">
                <a:solidFill>
                  <a:srgbClr val="1D2D4B"/>
                </a:solidFill>
              </a:rPr>
              <a:t> Grundflächenermittlung (individuell nach Vorgaben des jeweiligen Versicherers)</a:t>
            </a:r>
          </a:p>
        </p:txBody>
      </p:sp>
      <p:sp>
        <p:nvSpPr>
          <p:cNvPr id="8" name="Textfeld 4"/>
          <p:cNvSpPr txBox="1">
            <a:spLocks noChangeArrowheads="1"/>
          </p:cNvSpPr>
          <p:nvPr/>
        </p:nvSpPr>
        <p:spPr bwMode="auto">
          <a:xfrm>
            <a:off x="364219" y="4332092"/>
            <a:ext cx="1134321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just" eaLnBrk="1" hangingPunct="1">
              <a:spcBef>
                <a:spcPct val="0"/>
              </a:spcBef>
            </a:pPr>
            <a:r>
              <a:rPr lang="de-DE" altLang="de-DE" sz="1400" dirty="0"/>
              <a:t>Wiederaufbaugarantie im Rahmen der vertraglich vereinbarten Höchstentschädigungen sofern Fläche, Gebäudetyp, Bauausführung und -ausstattung oder sonstige vereinbarte Merkmale, </a:t>
            </a:r>
            <a:r>
              <a:rPr lang="de-DE" altLang="de-DE" sz="1400" u="sng" dirty="0"/>
              <a:t>die für die  Beitragsberechnung erheblich sind</a:t>
            </a:r>
            <a:r>
              <a:rPr lang="de-DE" altLang="de-DE" sz="1400" dirty="0"/>
              <a:t>, im Antragsprozess und bei Veränderung während der Vertragslaufzeit korrekt angezeigt wurden. </a:t>
            </a:r>
          </a:p>
        </p:txBody>
      </p:sp>
      <p:sp>
        <p:nvSpPr>
          <p:cNvPr id="6"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spcBef>
                <a:spcPct val="0"/>
              </a:spcBef>
              <a:defRPr/>
            </a:pPr>
            <a:r>
              <a:rPr lang="de-DE" dirty="0"/>
              <a:t>Wertermittlung </a:t>
            </a:r>
            <a:r>
              <a:rPr lang="de-DE" altLang="de-DE" b="1" dirty="0"/>
              <a:t>Flächenmodell</a:t>
            </a:r>
          </a:p>
        </p:txBody>
      </p:sp>
    </p:spTree>
    <p:extLst>
      <p:ext uri="{BB962C8B-B14F-4D97-AF65-F5344CB8AC3E}">
        <p14:creationId xmlns:p14="http://schemas.microsoft.com/office/powerpoint/2010/main" val="3234503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28</a:t>
            </a:fld>
            <a:endParaRPr lang="de-DE"/>
          </a:p>
        </p:txBody>
      </p:sp>
      <p:sp>
        <p:nvSpPr>
          <p:cNvPr id="4" name="Titel 3"/>
          <p:cNvSpPr>
            <a:spLocks noGrp="1"/>
          </p:cNvSpPr>
          <p:nvPr>
            <p:ph type="title"/>
          </p:nvPr>
        </p:nvSpPr>
        <p:spPr/>
        <p:txBody>
          <a:bodyPr/>
          <a:lstStyle/>
          <a:p>
            <a:r>
              <a:rPr lang="de-DE" dirty="0"/>
              <a:t>Versicherungssummeninventur | Beispiel</a:t>
            </a:r>
          </a:p>
        </p:txBody>
      </p:sp>
      <p:pic>
        <p:nvPicPr>
          <p:cNvPr id="5" name="Grafik 4">
            <a:extLst>
              <a:ext uri="{FF2B5EF4-FFF2-40B4-BE49-F238E27FC236}">
                <a16:creationId xmlns:a16="http://schemas.microsoft.com/office/drawing/2014/main" id="{8D6FF5D2-489B-46FC-BFBB-200C6363EA8C}"/>
              </a:ext>
            </a:extLst>
          </p:cNvPr>
          <p:cNvPicPr>
            <a:picLocks noChangeAspect="1"/>
          </p:cNvPicPr>
          <p:nvPr/>
        </p:nvPicPr>
        <p:blipFill>
          <a:blip r:embed="rId2"/>
          <a:stretch>
            <a:fillRect/>
          </a:stretch>
        </p:blipFill>
        <p:spPr>
          <a:xfrm>
            <a:off x="3127601" y="1706173"/>
            <a:ext cx="5936797" cy="464598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2837431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29</a:t>
            </a:fld>
            <a:endParaRPr lang="de-DE"/>
          </a:p>
        </p:txBody>
      </p:sp>
      <p:sp>
        <p:nvSpPr>
          <p:cNvPr id="4" name="Titel 3"/>
          <p:cNvSpPr>
            <a:spLocks noGrp="1"/>
          </p:cNvSpPr>
          <p:nvPr>
            <p:ph type="title"/>
          </p:nvPr>
        </p:nvSpPr>
        <p:spPr/>
        <p:txBody>
          <a:bodyPr/>
          <a:lstStyle/>
          <a:p>
            <a:r>
              <a:rPr lang="de-DE" dirty="0"/>
              <a:t>Versicherungssummeninventur | </a:t>
            </a:r>
            <a:r>
              <a:rPr lang="de-DE" dirty="0" err="1"/>
              <a:t>beispiel</a:t>
            </a:r>
            <a:endParaRPr lang="de-DE" dirty="0"/>
          </a:p>
        </p:txBody>
      </p:sp>
      <p:pic>
        <p:nvPicPr>
          <p:cNvPr id="5" name="Grafik 4">
            <a:extLst>
              <a:ext uri="{FF2B5EF4-FFF2-40B4-BE49-F238E27FC236}">
                <a16:creationId xmlns:a16="http://schemas.microsoft.com/office/drawing/2014/main" id="{8D6FF5D2-489B-46FC-BFBB-200C6363EA8C}"/>
              </a:ext>
            </a:extLst>
          </p:cNvPr>
          <p:cNvPicPr>
            <a:picLocks noChangeAspect="1"/>
          </p:cNvPicPr>
          <p:nvPr/>
        </p:nvPicPr>
        <p:blipFill>
          <a:blip r:embed="rId2"/>
          <a:stretch>
            <a:fillRect/>
          </a:stretch>
        </p:blipFill>
        <p:spPr>
          <a:xfrm>
            <a:off x="479425" y="1695766"/>
            <a:ext cx="5936797" cy="4645983"/>
          </a:xfrm>
          <a:prstGeom prst="rect">
            <a:avLst/>
          </a:prstGeom>
          <a:ln>
            <a:noFill/>
          </a:ln>
          <a:effectLst>
            <a:outerShdw blurRad="190500" algn="tl" rotWithShape="0">
              <a:srgbClr val="000000">
                <a:alpha val="70000"/>
              </a:srgbClr>
            </a:outerShdw>
          </a:effectLst>
        </p:spPr>
      </p:pic>
      <p:pic>
        <p:nvPicPr>
          <p:cNvPr id="6" name="Grafik 5">
            <a:extLst>
              <a:ext uri="{FF2B5EF4-FFF2-40B4-BE49-F238E27FC236}">
                <a16:creationId xmlns:a16="http://schemas.microsoft.com/office/drawing/2014/main" id="{7B0869C9-C340-41CE-B3AC-4D19A9B625F1}"/>
              </a:ext>
            </a:extLst>
          </p:cNvPr>
          <p:cNvPicPr>
            <a:picLocks noChangeAspect="1"/>
          </p:cNvPicPr>
          <p:nvPr/>
        </p:nvPicPr>
        <p:blipFill>
          <a:blip r:embed="rId3"/>
          <a:stretch>
            <a:fillRect/>
          </a:stretch>
        </p:blipFill>
        <p:spPr>
          <a:xfrm>
            <a:off x="6705600" y="1697843"/>
            <a:ext cx="5006975" cy="2190552"/>
          </a:xfrm>
          <a:prstGeom prst="rect">
            <a:avLst/>
          </a:prstGeom>
          <a:ln>
            <a:noFill/>
          </a:ln>
          <a:effectLst>
            <a:outerShdw blurRad="190500" algn="tl" rotWithShape="0">
              <a:srgbClr val="000000">
                <a:alpha val="70000"/>
              </a:srgbClr>
            </a:outerShdw>
          </a:effectLst>
        </p:spPr>
      </p:pic>
      <p:pic>
        <p:nvPicPr>
          <p:cNvPr id="8" name="Grafik 7">
            <a:extLst>
              <a:ext uri="{FF2B5EF4-FFF2-40B4-BE49-F238E27FC236}">
                <a16:creationId xmlns:a16="http://schemas.microsoft.com/office/drawing/2014/main" id="{5F4018F3-D2D7-4FAF-9AE4-1F2BE26A0F66}"/>
              </a:ext>
            </a:extLst>
          </p:cNvPr>
          <p:cNvPicPr>
            <a:picLocks noChangeAspect="1"/>
          </p:cNvPicPr>
          <p:nvPr/>
        </p:nvPicPr>
        <p:blipFill>
          <a:blip r:embed="rId4"/>
          <a:stretch>
            <a:fillRect/>
          </a:stretch>
        </p:blipFill>
        <p:spPr>
          <a:xfrm>
            <a:off x="6705600" y="4063917"/>
            <a:ext cx="5006975" cy="86407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727127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a:t>
            </a:fld>
            <a:endParaRPr lang="de-DE"/>
          </a:p>
        </p:txBody>
      </p:sp>
      <p:sp>
        <p:nvSpPr>
          <p:cNvPr id="5" name="Titel 4"/>
          <p:cNvSpPr>
            <a:spLocks noGrp="1"/>
          </p:cNvSpPr>
          <p:nvPr>
            <p:ph type="title"/>
          </p:nvPr>
        </p:nvSpPr>
        <p:spPr/>
        <p:txBody>
          <a:bodyPr/>
          <a:lstStyle/>
          <a:p>
            <a:r>
              <a:rPr lang="de-DE" dirty="0"/>
              <a:t>Marktausblick | Prämienentwicklung</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Wohngebäude – Entwicklung der Prämien</a:t>
            </a:r>
          </a:p>
          <a:p>
            <a:endParaRPr lang="de-DE" dirty="0"/>
          </a:p>
        </p:txBody>
      </p:sp>
      <p:pic>
        <p:nvPicPr>
          <p:cNvPr id="4" name="Grafik 3">
            <a:extLst>
              <a:ext uri="{FF2B5EF4-FFF2-40B4-BE49-F238E27FC236}">
                <a16:creationId xmlns:a16="http://schemas.microsoft.com/office/drawing/2014/main" id="{32BB3306-8B6D-4C75-9871-5881FF74DC88}"/>
              </a:ext>
            </a:extLst>
          </p:cNvPr>
          <p:cNvPicPr>
            <a:picLocks noChangeAspect="1"/>
          </p:cNvPicPr>
          <p:nvPr/>
        </p:nvPicPr>
        <p:blipFill>
          <a:blip r:embed="rId2"/>
          <a:stretch>
            <a:fillRect/>
          </a:stretch>
        </p:blipFill>
        <p:spPr>
          <a:xfrm>
            <a:off x="9686144" y="3464722"/>
            <a:ext cx="2026431" cy="2852147"/>
          </a:xfrm>
          <a:prstGeom prst="rect">
            <a:avLst/>
          </a:prstGeom>
        </p:spPr>
      </p:pic>
      <p:pic>
        <p:nvPicPr>
          <p:cNvPr id="15" name="Grafik 14">
            <a:extLst>
              <a:ext uri="{FF2B5EF4-FFF2-40B4-BE49-F238E27FC236}">
                <a16:creationId xmlns:a16="http://schemas.microsoft.com/office/drawing/2014/main" id="{91405EF0-CE62-4589-BDC7-1DB185388A9B}"/>
              </a:ext>
            </a:extLst>
          </p:cNvPr>
          <p:cNvPicPr>
            <a:picLocks noChangeAspect="1"/>
          </p:cNvPicPr>
          <p:nvPr/>
        </p:nvPicPr>
        <p:blipFill>
          <a:blip r:embed="rId3"/>
          <a:stretch>
            <a:fillRect/>
          </a:stretch>
        </p:blipFill>
        <p:spPr>
          <a:xfrm>
            <a:off x="8486402" y="3464722"/>
            <a:ext cx="1184183" cy="2852147"/>
          </a:xfrm>
          <a:prstGeom prst="rect">
            <a:avLst/>
          </a:prstGeom>
        </p:spPr>
      </p:pic>
      <p:sp>
        <p:nvSpPr>
          <p:cNvPr id="21" name="Textfeld 20">
            <a:extLst>
              <a:ext uri="{FF2B5EF4-FFF2-40B4-BE49-F238E27FC236}">
                <a16:creationId xmlns:a16="http://schemas.microsoft.com/office/drawing/2014/main" id="{12A04F1B-E548-4646-A04F-D7524C7D0D08}"/>
              </a:ext>
            </a:extLst>
          </p:cNvPr>
          <p:cNvSpPr txBox="1"/>
          <p:nvPr/>
        </p:nvSpPr>
        <p:spPr>
          <a:xfrm rot="21010635">
            <a:off x="568715" y="2434090"/>
            <a:ext cx="2781301" cy="2270416"/>
          </a:xfrm>
          <a:prstGeom prst="rect">
            <a:avLst/>
          </a:prstGeom>
          <a:noFill/>
        </p:spPr>
        <p:txBody>
          <a:bodyPr wrap="square" rtlCol="0">
            <a:noAutofit/>
          </a:bodyPr>
          <a:lstStyle/>
          <a:p>
            <a:r>
              <a:rPr lang="de-DE" sz="1400" b="1" dirty="0"/>
              <a:t>Auszug aus </a:t>
            </a:r>
            <a:r>
              <a:rPr lang="de-DE" sz="1400" b="1" dirty="0" err="1"/>
              <a:t>AssCompact</a:t>
            </a:r>
            <a:endParaRPr lang="de-DE" sz="1400" b="1" dirty="0"/>
          </a:p>
          <a:p>
            <a:endParaRPr lang="de-DE" sz="1200" b="1" dirty="0"/>
          </a:p>
          <a:p>
            <a:r>
              <a:rPr lang="de-DE" sz="1200" b="1" dirty="0"/>
              <a:t>Wohngebäudeversicherung: Alte Kalkulation reicht nicht mehr</a:t>
            </a:r>
          </a:p>
          <a:p>
            <a:endParaRPr lang="de-DE" sz="1200" dirty="0"/>
          </a:p>
          <a:p>
            <a:r>
              <a:rPr lang="de-DE" sz="1200" dirty="0"/>
              <a:t>Zunehmende Naturkatastrophen, steigende Schadensummen und inflationsbedingt höhere Reparaturkosten bringen die Wohngebäudeversicherung spürbar unter Druck.</a:t>
            </a:r>
          </a:p>
        </p:txBody>
      </p:sp>
      <p:pic>
        <p:nvPicPr>
          <p:cNvPr id="22" name="Grafik 21">
            <a:extLst>
              <a:ext uri="{FF2B5EF4-FFF2-40B4-BE49-F238E27FC236}">
                <a16:creationId xmlns:a16="http://schemas.microsoft.com/office/drawing/2014/main" id="{DF6CE5B3-296E-495A-8BC9-59E6C31C42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19690" y="1590262"/>
            <a:ext cx="2574223" cy="1717007"/>
          </a:xfrm>
          <a:prstGeom prst="rect">
            <a:avLst/>
          </a:prstGeom>
        </p:spPr>
      </p:pic>
      <p:sp>
        <p:nvSpPr>
          <p:cNvPr id="9" name="Textfeld 8">
            <a:extLst>
              <a:ext uri="{FF2B5EF4-FFF2-40B4-BE49-F238E27FC236}">
                <a16:creationId xmlns:a16="http://schemas.microsoft.com/office/drawing/2014/main" id="{54F78040-DE97-4472-A6E4-7179777A39AC}"/>
              </a:ext>
            </a:extLst>
          </p:cNvPr>
          <p:cNvSpPr txBox="1"/>
          <p:nvPr/>
        </p:nvSpPr>
        <p:spPr>
          <a:xfrm rot="1018112">
            <a:off x="3571696" y="3436542"/>
            <a:ext cx="2781301" cy="2050950"/>
          </a:xfrm>
          <a:prstGeom prst="rect">
            <a:avLst/>
          </a:prstGeom>
          <a:noFill/>
        </p:spPr>
        <p:txBody>
          <a:bodyPr wrap="square" rtlCol="0">
            <a:noAutofit/>
          </a:bodyPr>
          <a:lstStyle/>
          <a:p>
            <a:r>
              <a:rPr lang="de-DE" sz="1400" b="1" dirty="0"/>
              <a:t>Neue Gefahrstoffverordnung</a:t>
            </a:r>
          </a:p>
          <a:p>
            <a:endParaRPr lang="de-DE" sz="1200" b="1" dirty="0"/>
          </a:p>
          <a:p>
            <a:r>
              <a:rPr lang="de-DE" sz="1200" b="1" dirty="0"/>
              <a:t>Gültig seit 04.12.2024</a:t>
            </a:r>
          </a:p>
          <a:p>
            <a:endParaRPr lang="de-DE" sz="1200" dirty="0"/>
          </a:p>
          <a:p>
            <a:r>
              <a:rPr lang="de-DE" sz="1200" dirty="0"/>
              <a:t>Alle Gebäude vor 1996 errichtet unter Generalverdacht</a:t>
            </a:r>
          </a:p>
          <a:p>
            <a:endParaRPr lang="de-DE" sz="1200" dirty="0"/>
          </a:p>
          <a:p>
            <a:r>
              <a:rPr lang="de-DE" sz="1200" dirty="0"/>
              <a:t>Mitwirkungs- und Informationspflicht für „Veranlasser“. Reparaturen oft nur nach Analysen und Gutachten. </a:t>
            </a:r>
          </a:p>
        </p:txBody>
      </p:sp>
      <p:sp>
        <p:nvSpPr>
          <p:cNvPr id="10" name="Textfeld 9">
            <a:extLst>
              <a:ext uri="{FF2B5EF4-FFF2-40B4-BE49-F238E27FC236}">
                <a16:creationId xmlns:a16="http://schemas.microsoft.com/office/drawing/2014/main" id="{680101DF-E272-4D7A-AB14-785267030767}"/>
              </a:ext>
            </a:extLst>
          </p:cNvPr>
          <p:cNvSpPr txBox="1"/>
          <p:nvPr/>
        </p:nvSpPr>
        <p:spPr>
          <a:xfrm>
            <a:off x="1307602" y="5694211"/>
            <a:ext cx="3367035" cy="657945"/>
          </a:xfrm>
          <a:prstGeom prst="rect">
            <a:avLst/>
          </a:prstGeom>
          <a:noFill/>
        </p:spPr>
        <p:txBody>
          <a:bodyPr wrap="square" rtlCol="0">
            <a:noAutofit/>
          </a:bodyPr>
          <a:lstStyle/>
          <a:p>
            <a:r>
              <a:rPr lang="de-DE" sz="1400" b="1" dirty="0"/>
              <a:t>Weitere Prämienpassungen in den nächsten Jahren sind zu erwarten </a:t>
            </a:r>
            <a:endParaRPr lang="de-DE" sz="1200" dirty="0"/>
          </a:p>
        </p:txBody>
      </p:sp>
      <p:pic>
        <p:nvPicPr>
          <p:cNvPr id="6" name="Grafik 5">
            <a:extLst>
              <a:ext uri="{FF2B5EF4-FFF2-40B4-BE49-F238E27FC236}">
                <a16:creationId xmlns:a16="http://schemas.microsoft.com/office/drawing/2014/main" id="{F9CB916D-EAE8-4119-8C76-AF77CAB1C3E1}"/>
              </a:ext>
            </a:extLst>
          </p:cNvPr>
          <p:cNvPicPr>
            <a:picLocks noChangeAspect="1"/>
          </p:cNvPicPr>
          <p:nvPr/>
        </p:nvPicPr>
        <p:blipFill>
          <a:blip r:embed="rId5"/>
          <a:stretch>
            <a:fillRect/>
          </a:stretch>
        </p:blipFill>
        <p:spPr>
          <a:xfrm>
            <a:off x="6034560" y="2210986"/>
            <a:ext cx="2178787" cy="1496193"/>
          </a:xfrm>
          <a:prstGeom prst="rect">
            <a:avLst/>
          </a:prstGeom>
        </p:spPr>
      </p:pic>
    </p:spTree>
    <p:extLst>
      <p:ext uri="{BB962C8B-B14F-4D97-AF65-F5344CB8AC3E}">
        <p14:creationId xmlns:p14="http://schemas.microsoft.com/office/powerpoint/2010/main" val="35253769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30</a:t>
            </a:fld>
            <a:endParaRPr lang="de-DE"/>
          </a:p>
        </p:txBody>
      </p:sp>
      <p:sp>
        <p:nvSpPr>
          <p:cNvPr id="4" name="Titel 3"/>
          <p:cNvSpPr>
            <a:spLocks noGrp="1"/>
          </p:cNvSpPr>
          <p:nvPr>
            <p:ph type="title"/>
          </p:nvPr>
        </p:nvSpPr>
        <p:spPr/>
        <p:txBody>
          <a:bodyPr/>
          <a:lstStyle/>
          <a:p>
            <a:r>
              <a:rPr lang="de-DE" dirty="0"/>
              <a:t>Versicherungssummeninventur | Wertermittlung</a:t>
            </a:r>
          </a:p>
        </p:txBody>
      </p:sp>
      <p:sp>
        <p:nvSpPr>
          <p:cNvPr id="5" name="Textplatzhalter 2"/>
          <p:cNvSpPr>
            <a:spLocks noGrp="1"/>
          </p:cNvSpPr>
          <p:nvPr>
            <p:ph type="body" sz="half" idx="2"/>
          </p:nvPr>
        </p:nvSpPr>
        <p:spPr>
          <a:xfrm>
            <a:off x="364220" y="2335876"/>
            <a:ext cx="11348355" cy="4261774"/>
          </a:xfrm>
        </p:spPr>
        <p:txBody>
          <a:bodyPr/>
          <a:lstStyle/>
          <a:p>
            <a:pPr marL="285750" indent="-285750">
              <a:lnSpc>
                <a:spcPct val="150000"/>
              </a:lnSpc>
              <a:spcBef>
                <a:spcPct val="0"/>
              </a:spcBef>
              <a:buFont typeface="Wingdings" panose="05000000000000000000" pitchFamily="2" charset="2"/>
              <a:buChar char="§"/>
            </a:pPr>
            <a:r>
              <a:rPr lang="de-DE" altLang="de-DE" sz="1600" dirty="0"/>
              <a:t>Überprüfung der Angaben des Kunden</a:t>
            </a:r>
          </a:p>
          <a:p>
            <a:pPr marL="285750" indent="-285750">
              <a:lnSpc>
                <a:spcPct val="150000"/>
              </a:lnSpc>
              <a:spcBef>
                <a:spcPct val="0"/>
              </a:spcBef>
              <a:buFont typeface="Wingdings" panose="05000000000000000000" pitchFamily="2" charset="2"/>
              <a:buChar char="§"/>
            </a:pPr>
            <a:r>
              <a:rPr lang="de-DE" altLang="de-DE" sz="1600" dirty="0"/>
              <a:t>Grundflächen bzw. Wohnflächen</a:t>
            </a:r>
          </a:p>
          <a:p>
            <a:pPr marL="285750" indent="-285750">
              <a:lnSpc>
                <a:spcPct val="150000"/>
              </a:lnSpc>
              <a:spcBef>
                <a:spcPct val="0"/>
              </a:spcBef>
              <a:buFont typeface="Wingdings" panose="05000000000000000000" pitchFamily="2" charset="2"/>
              <a:buChar char="§"/>
            </a:pPr>
            <a:r>
              <a:rPr lang="de-DE" altLang="de-DE" sz="1600" dirty="0"/>
              <a:t>Gebäudebestandteile</a:t>
            </a:r>
          </a:p>
          <a:p>
            <a:pPr marL="285750" indent="-285750">
              <a:lnSpc>
                <a:spcPct val="150000"/>
              </a:lnSpc>
              <a:spcBef>
                <a:spcPct val="0"/>
              </a:spcBef>
              <a:buFont typeface="Wingdings" panose="05000000000000000000" pitchFamily="2" charset="2"/>
              <a:buChar char="§"/>
            </a:pPr>
            <a:r>
              <a:rPr lang="de-DE" altLang="de-DE" sz="1600" dirty="0"/>
              <a:t>Gebäudezubehör</a:t>
            </a:r>
          </a:p>
          <a:p>
            <a:pPr marL="285750" indent="-285750">
              <a:lnSpc>
                <a:spcPct val="150000"/>
              </a:lnSpc>
              <a:spcBef>
                <a:spcPct val="0"/>
              </a:spcBef>
              <a:buFont typeface="Wingdings" panose="05000000000000000000" pitchFamily="2" charset="2"/>
              <a:buChar char="§"/>
            </a:pPr>
            <a:r>
              <a:rPr lang="de-DE" altLang="de-DE" sz="1600" dirty="0"/>
              <a:t>Grundstücksbestandteile</a:t>
            </a:r>
          </a:p>
          <a:p>
            <a:pPr marL="285750" indent="-285750">
              <a:lnSpc>
                <a:spcPct val="150000"/>
              </a:lnSpc>
              <a:spcBef>
                <a:spcPct val="0"/>
              </a:spcBef>
              <a:buFont typeface="Wingdings" panose="05000000000000000000" pitchFamily="2" charset="2"/>
              <a:buChar char="§"/>
            </a:pPr>
            <a:r>
              <a:rPr lang="de-DE" altLang="de-DE" sz="1600" dirty="0"/>
              <a:t>Sanierung bzw. Grundsanierungen</a:t>
            </a:r>
          </a:p>
          <a:p>
            <a:pPr marL="285750" indent="-285750">
              <a:lnSpc>
                <a:spcPct val="150000"/>
              </a:lnSpc>
              <a:spcBef>
                <a:spcPct val="0"/>
              </a:spcBef>
              <a:buFont typeface="Wingdings" panose="05000000000000000000" pitchFamily="2" charset="2"/>
              <a:buChar char="§"/>
            </a:pPr>
            <a:r>
              <a:rPr lang="de-DE" altLang="de-DE" sz="1600" dirty="0"/>
              <a:t>VORSCHADEN-RENTA </a:t>
            </a:r>
            <a:br>
              <a:rPr lang="de-DE" altLang="de-DE" sz="1600" dirty="0"/>
            </a:br>
            <a:r>
              <a:rPr lang="de-DE" altLang="de-DE" sz="1600" dirty="0"/>
              <a:t>Binden Sie </a:t>
            </a:r>
            <a:r>
              <a:rPr lang="de-DE" altLang="de-DE" sz="1600" b="1" u="sng" dirty="0"/>
              <a:t>in jedem Fall die Anfrage nach Vorschäden</a:t>
            </a:r>
            <a:r>
              <a:rPr lang="de-DE" altLang="de-DE" sz="1600" dirty="0"/>
              <a:t> beim Vorversicherer in Ihren Prozess ein. Nur so können Sie Ablehnungen von Anträgen, Haftungslücken sowie Ärger mit Ihren Kunden im Schadenfall vermeiden</a:t>
            </a:r>
          </a:p>
          <a:p>
            <a:pPr marL="266700" indent="-266700">
              <a:lnSpc>
                <a:spcPct val="150000"/>
              </a:lnSpc>
              <a:spcBef>
                <a:spcPct val="0"/>
              </a:spcBef>
              <a:buFont typeface="Wingdings" panose="05000000000000000000" pitchFamily="2" charset="2"/>
              <a:buChar char="§"/>
              <a:defRPr/>
            </a:pPr>
            <a:endParaRPr lang="de-DE" altLang="de-DE" sz="1600" dirty="0"/>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spcBef>
                <a:spcPct val="0"/>
              </a:spcBef>
              <a:defRPr/>
            </a:pPr>
            <a:r>
              <a:rPr lang="de-DE" dirty="0"/>
              <a:t>Worauf sie achten sollten</a:t>
            </a:r>
            <a:endParaRPr lang="de-DE" altLang="de-DE" sz="2000" dirty="0"/>
          </a:p>
        </p:txBody>
      </p:sp>
      <p:pic>
        <p:nvPicPr>
          <p:cNvPr id="6" name="Grafik 5">
            <a:extLst>
              <a:ext uri="{FF2B5EF4-FFF2-40B4-BE49-F238E27FC236}">
                <a16:creationId xmlns:a16="http://schemas.microsoft.com/office/drawing/2014/main" id="{2AEEC07C-591A-42C7-9510-756A59039970}"/>
              </a:ext>
            </a:extLst>
          </p:cNvPr>
          <p:cNvPicPr>
            <a:picLocks noChangeAspect="1"/>
          </p:cNvPicPr>
          <p:nvPr/>
        </p:nvPicPr>
        <p:blipFill>
          <a:blip r:embed="rId2"/>
          <a:stretch>
            <a:fillRect/>
          </a:stretch>
        </p:blipFill>
        <p:spPr>
          <a:xfrm rot="20530495">
            <a:off x="9297712" y="1894462"/>
            <a:ext cx="2148332" cy="207829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1895050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31</a:t>
            </a:fld>
            <a:endParaRPr lang="de-DE"/>
          </a:p>
        </p:txBody>
      </p:sp>
      <p:sp>
        <p:nvSpPr>
          <p:cNvPr id="3" name="Textplatzhalter 2"/>
          <p:cNvSpPr>
            <a:spLocks noGrp="1"/>
          </p:cNvSpPr>
          <p:nvPr>
            <p:ph type="body" sz="half" idx="2"/>
          </p:nvPr>
        </p:nvSpPr>
        <p:spPr>
          <a:xfrm>
            <a:off x="369357" y="1801058"/>
            <a:ext cx="11343218" cy="3452586"/>
          </a:xfrm>
        </p:spPr>
        <p:txBody>
          <a:bodyPr/>
          <a:lstStyle/>
          <a:p>
            <a:pPr marL="342900" indent="-342900">
              <a:buFont typeface="Wingdings" panose="05000000000000000000" pitchFamily="2" charset="2"/>
              <a:buChar char="§"/>
            </a:pPr>
            <a:r>
              <a:rPr lang="de-DE" dirty="0">
                <a:solidFill>
                  <a:schemeClr val="bg1">
                    <a:lumMod val="75000"/>
                  </a:schemeClr>
                </a:solidFill>
              </a:rPr>
              <a:t>Wissenswertes | Marktausblick</a:t>
            </a:r>
          </a:p>
          <a:p>
            <a:pPr marL="342900" indent="-342900">
              <a:buFont typeface="Wingdings" panose="05000000000000000000" pitchFamily="2" charset="2"/>
              <a:buChar char="§"/>
            </a:pPr>
            <a:r>
              <a:rPr lang="de-DE" dirty="0">
                <a:solidFill>
                  <a:schemeClr val="bg1">
                    <a:lumMod val="75000"/>
                  </a:schemeClr>
                </a:solidFill>
              </a:rPr>
              <a:t>Versicherungssummeninventur | Korrekte Wertermittlung</a:t>
            </a:r>
          </a:p>
          <a:p>
            <a:pPr marL="342900" indent="-342900">
              <a:buFont typeface="Wingdings" panose="05000000000000000000" pitchFamily="2" charset="2"/>
              <a:buChar char="§"/>
            </a:pPr>
            <a:r>
              <a:rPr lang="de-DE" dirty="0"/>
              <a:t>Bausteine der Wohngebäudeversicherung erklärt</a:t>
            </a:r>
          </a:p>
          <a:p>
            <a:pPr marL="342900" indent="-342900">
              <a:buFont typeface="Wingdings" panose="05000000000000000000" pitchFamily="2" charset="2"/>
              <a:buChar char="§"/>
            </a:pPr>
            <a:r>
              <a:rPr lang="de-DE" dirty="0">
                <a:solidFill>
                  <a:schemeClr val="bg1">
                    <a:lumMod val="75000"/>
                  </a:schemeClr>
                </a:solidFill>
              </a:rPr>
              <a:t>afm Empfehlungen </a:t>
            </a:r>
          </a:p>
        </p:txBody>
      </p:sp>
      <p:sp>
        <p:nvSpPr>
          <p:cNvPr id="4" name="Titel 3"/>
          <p:cNvSpPr>
            <a:spLocks noGrp="1"/>
          </p:cNvSpPr>
          <p:nvPr>
            <p:ph type="title"/>
          </p:nvPr>
        </p:nvSpPr>
        <p:spPr/>
        <p:txBody>
          <a:bodyPr/>
          <a:lstStyle/>
          <a:p>
            <a:r>
              <a:rPr lang="de-DE" dirty="0"/>
              <a:t>Agenda</a:t>
            </a:r>
          </a:p>
        </p:txBody>
      </p:sp>
    </p:spTree>
    <p:extLst>
      <p:ext uri="{BB962C8B-B14F-4D97-AF65-F5344CB8AC3E}">
        <p14:creationId xmlns:p14="http://schemas.microsoft.com/office/powerpoint/2010/main" val="14968937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32</a:t>
            </a:fld>
            <a:endParaRPr lang="de-DE"/>
          </a:p>
        </p:txBody>
      </p:sp>
      <p:sp>
        <p:nvSpPr>
          <p:cNvPr id="4" name="Titel 3"/>
          <p:cNvSpPr>
            <a:spLocks noGrp="1"/>
          </p:cNvSpPr>
          <p:nvPr>
            <p:ph type="title"/>
          </p:nvPr>
        </p:nvSpPr>
        <p:spPr/>
        <p:txBody>
          <a:bodyPr/>
          <a:lstStyle/>
          <a:p>
            <a:r>
              <a:rPr lang="de-DE" dirty="0"/>
              <a:t>Bausteine in der Gebäudeversicherung</a:t>
            </a:r>
          </a:p>
        </p:txBody>
      </p:sp>
      <p:sp>
        <p:nvSpPr>
          <p:cNvPr id="5" name="Textplatzhalter 2"/>
          <p:cNvSpPr>
            <a:spLocks noGrp="1"/>
          </p:cNvSpPr>
          <p:nvPr>
            <p:ph type="body" sz="half" idx="2"/>
          </p:nvPr>
        </p:nvSpPr>
        <p:spPr>
          <a:xfrm>
            <a:off x="364220" y="2335876"/>
            <a:ext cx="11348355" cy="4261774"/>
          </a:xfrm>
        </p:spPr>
        <p:txBody>
          <a:bodyPr/>
          <a:lstStyle/>
          <a:p>
            <a:pPr marL="266700" indent="-266700">
              <a:lnSpc>
                <a:spcPct val="150000"/>
              </a:lnSpc>
              <a:spcBef>
                <a:spcPct val="0"/>
              </a:spcBef>
              <a:buFont typeface="Wingdings" panose="05000000000000000000" pitchFamily="2" charset="2"/>
              <a:buChar char="§"/>
              <a:defRPr/>
            </a:pPr>
            <a:r>
              <a:rPr lang="de-DE" altLang="de-DE" sz="1600" dirty="0"/>
              <a:t>Versicherungsschutz entsteht als Ergänzung zu den benannten Gefahren:</a:t>
            </a:r>
            <a:br>
              <a:rPr lang="de-DE" altLang="de-DE" sz="1600" dirty="0"/>
            </a:br>
            <a:r>
              <a:rPr lang="de-DE" altLang="de-DE" sz="1600" dirty="0"/>
              <a:t>Feuer, Blitzschlag, Explosion, Leitungswasser, Sturm, Hagel, Einbruchdiebstahl, Überschwemmung, Erdbeben, Erdsenkung, Erdrutsch, Schneedruck, Lawinen, Vulkanausbruch, innere Unruhen, Streik, Aussperrung und böswillige Beschädigung.</a:t>
            </a:r>
          </a:p>
          <a:p>
            <a:pPr marL="266700" indent="-266700">
              <a:lnSpc>
                <a:spcPct val="150000"/>
              </a:lnSpc>
              <a:spcBef>
                <a:spcPct val="0"/>
              </a:spcBef>
              <a:buFont typeface="Wingdings" panose="05000000000000000000" pitchFamily="2" charset="2"/>
              <a:buChar char="§"/>
              <a:defRPr/>
            </a:pPr>
            <a:r>
              <a:rPr lang="de-DE" altLang="de-DE" sz="1600" dirty="0"/>
              <a:t>Der Versicherer leistet Entschädigung für versicherte Sachen, die durch eine plötzliche, unvorhergesehene, von außen einwirkende Ursache zerstört oder beschädigt werden.</a:t>
            </a:r>
          </a:p>
          <a:p>
            <a:pPr marL="266700" indent="-266700">
              <a:lnSpc>
                <a:spcPct val="150000"/>
              </a:lnSpc>
              <a:spcBef>
                <a:spcPct val="0"/>
              </a:spcBef>
              <a:buFont typeface="Wingdings" panose="05000000000000000000" pitchFamily="2" charset="2"/>
              <a:buChar char="§"/>
              <a:defRPr/>
            </a:pPr>
            <a:r>
              <a:rPr lang="de-DE" altLang="de-DE" sz="1600" dirty="0"/>
              <a:t>Es gilt das Prinzip:  Alles ist versichert, was nicht ausdrücklich ausgeschlossen ist.</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spcBef>
                <a:spcPct val="0"/>
              </a:spcBef>
              <a:defRPr/>
            </a:pPr>
            <a:r>
              <a:rPr lang="de-DE" dirty="0"/>
              <a:t>Unbenannte Gefahren</a:t>
            </a:r>
            <a:endParaRPr lang="de-DE" altLang="de-DE" sz="2000" dirty="0"/>
          </a:p>
        </p:txBody>
      </p:sp>
    </p:spTree>
    <p:extLst>
      <p:ext uri="{BB962C8B-B14F-4D97-AF65-F5344CB8AC3E}">
        <p14:creationId xmlns:p14="http://schemas.microsoft.com/office/powerpoint/2010/main" val="6491794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33</a:t>
            </a:fld>
            <a:endParaRPr lang="de-DE"/>
          </a:p>
        </p:txBody>
      </p:sp>
      <p:sp>
        <p:nvSpPr>
          <p:cNvPr id="4" name="Titel 3"/>
          <p:cNvSpPr>
            <a:spLocks noGrp="1"/>
          </p:cNvSpPr>
          <p:nvPr>
            <p:ph type="title"/>
          </p:nvPr>
        </p:nvSpPr>
        <p:spPr/>
        <p:txBody>
          <a:bodyPr/>
          <a:lstStyle/>
          <a:p>
            <a:r>
              <a:rPr lang="de-DE" dirty="0"/>
              <a:t>Bausteine in der Gebäudeversicherung</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spcBef>
                <a:spcPct val="0"/>
              </a:spcBef>
              <a:defRPr/>
            </a:pPr>
            <a:r>
              <a:rPr lang="de-DE" dirty="0"/>
              <a:t>Unbenannte Gefahren | Ausschlüsse</a:t>
            </a:r>
            <a:endParaRPr lang="de-DE" altLang="de-DE" sz="2000" dirty="0"/>
          </a:p>
        </p:txBody>
      </p:sp>
      <p:pic>
        <p:nvPicPr>
          <p:cNvPr id="6" name="Grafik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65920" y="2285568"/>
            <a:ext cx="2655888" cy="383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rafik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21808" y="1853768"/>
            <a:ext cx="2366962" cy="479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60126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34</a:t>
            </a:fld>
            <a:endParaRPr lang="de-DE"/>
          </a:p>
        </p:txBody>
      </p:sp>
      <p:sp>
        <p:nvSpPr>
          <p:cNvPr id="4" name="Titel 3"/>
          <p:cNvSpPr>
            <a:spLocks noGrp="1"/>
          </p:cNvSpPr>
          <p:nvPr>
            <p:ph type="title"/>
          </p:nvPr>
        </p:nvSpPr>
        <p:spPr/>
        <p:txBody>
          <a:bodyPr/>
          <a:lstStyle/>
          <a:p>
            <a:r>
              <a:rPr lang="de-DE" dirty="0"/>
              <a:t>Bausteine in der Gebäudeversicherung</a:t>
            </a:r>
          </a:p>
        </p:txBody>
      </p:sp>
      <p:sp>
        <p:nvSpPr>
          <p:cNvPr id="5" name="Textplatzhalter 2"/>
          <p:cNvSpPr>
            <a:spLocks noGrp="1"/>
          </p:cNvSpPr>
          <p:nvPr>
            <p:ph type="body" sz="half" idx="2"/>
          </p:nvPr>
        </p:nvSpPr>
        <p:spPr>
          <a:xfrm>
            <a:off x="364220" y="2335876"/>
            <a:ext cx="11348355" cy="4261774"/>
          </a:xfrm>
        </p:spPr>
        <p:txBody>
          <a:bodyPr/>
          <a:lstStyle/>
          <a:p>
            <a:pPr marL="266700" indent="-266700">
              <a:lnSpc>
                <a:spcPct val="150000"/>
              </a:lnSpc>
              <a:spcBef>
                <a:spcPct val="0"/>
              </a:spcBef>
              <a:buFont typeface="Wingdings" panose="05000000000000000000" pitchFamily="2" charset="2"/>
              <a:buChar char="§"/>
              <a:defRPr/>
            </a:pPr>
            <a:r>
              <a:rPr lang="de-DE" altLang="de-DE" sz="1600" dirty="0"/>
              <a:t>Schäden durch unterirdischen Baumwurzelwuchs (z.B. durch Heben von Terrassenplatten)</a:t>
            </a:r>
          </a:p>
          <a:p>
            <a:pPr marL="266700" indent="-266700">
              <a:lnSpc>
                <a:spcPct val="150000"/>
              </a:lnSpc>
              <a:spcBef>
                <a:spcPct val="0"/>
              </a:spcBef>
              <a:buFont typeface="Wingdings" panose="05000000000000000000" pitchFamily="2" charset="2"/>
              <a:buChar char="§"/>
              <a:defRPr/>
            </a:pPr>
            <a:r>
              <a:rPr lang="de-DE" altLang="de-DE" sz="1600" dirty="0"/>
              <a:t>Absturz eines Aufzuges</a:t>
            </a:r>
          </a:p>
          <a:p>
            <a:pPr marL="266700" indent="-266700">
              <a:lnSpc>
                <a:spcPct val="150000"/>
              </a:lnSpc>
              <a:spcBef>
                <a:spcPct val="0"/>
              </a:spcBef>
              <a:buFont typeface="Wingdings" panose="05000000000000000000" pitchFamily="2" charset="2"/>
              <a:buChar char="§"/>
              <a:defRPr/>
            </a:pPr>
            <a:r>
              <a:rPr lang="de-DE" altLang="de-DE" sz="1600" dirty="0"/>
              <a:t>Erschütterungsschäden am Gebäude z.B. durch Tiefflieger</a:t>
            </a:r>
          </a:p>
          <a:p>
            <a:pPr marL="266700" indent="-266700">
              <a:lnSpc>
                <a:spcPct val="150000"/>
              </a:lnSpc>
              <a:spcBef>
                <a:spcPct val="0"/>
              </a:spcBef>
              <a:buFont typeface="Wingdings" panose="05000000000000000000" pitchFamily="2" charset="2"/>
              <a:buChar char="§"/>
              <a:defRPr/>
            </a:pPr>
            <a:r>
              <a:rPr lang="de-DE" altLang="de-DE" sz="1600" dirty="0"/>
              <a:t>Schäden durch Anprall von Gegenständen (z.B. Strommasten)</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spcBef>
                <a:spcPct val="0"/>
              </a:spcBef>
              <a:defRPr/>
            </a:pPr>
            <a:r>
              <a:rPr lang="de-DE" dirty="0"/>
              <a:t>Unbenannte Gefahren | Beispiele</a:t>
            </a:r>
            <a:endParaRPr lang="de-DE" altLang="de-DE" sz="2000" dirty="0"/>
          </a:p>
        </p:txBody>
      </p:sp>
    </p:spTree>
    <p:extLst>
      <p:ext uri="{BB962C8B-B14F-4D97-AF65-F5344CB8AC3E}">
        <p14:creationId xmlns:p14="http://schemas.microsoft.com/office/powerpoint/2010/main" val="27160663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35</a:t>
            </a:fld>
            <a:endParaRPr lang="de-DE"/>
          </a:p>
        </p:txBody>
      </p:sp>
      <p:sp>
        <p:nvSpPr>
          <p:cNvPr id="4" name="Titel 3"/>
          <p:cNvSpPr>
            <a:spLocks noGrp="1"/>
          </p:cNvSpPr>
          <p:nvPr>
            <p:ph type="title"/>
          </p:nvPr>
        </p:nvSpPr>
        <p:spPr/>
        <p:txBody>
          <a:bodyPr/>
          <a:lstStyle/>
          <a:p>
            <a:r>
              <a:rPr lang="de-DE" dirty="0"/>
              <a:t>Bausteine in der Gebäudeversicherung</a:t>
            </a:r>
          </a:p>
        </p:txBody>
      </p:sp>
      <p:sp>
        <p:nvSpPr>
          <p:cNvPr id="5" name="Textplatzhalter 2"/>
          <p:cNvSpPr>
            <a:spLocks noGrp="1"/>
          </p:cNvSpPr>
          <p:nvPr>
            <p:ph type="body" sz="half" idx="2"/>
          </p:nvPr>
        </p:nvSpPr>
        <p:spPr>
          <a:xfrm>
            <a:off x="364220" y="2335876"/>
            <a:ext cx="11348355" cy="4261774"/>
          </a:xfrm>
        </p:spPr>
        <p:txBody>
          <a:bodyPr/>
          <a:lstStyle/>
          <a:p>
            <a:r>
              <a:rPr lang="de-DE" altLang="de-DE" sz="1400" dirty="0"/>
              <a:t>Was ist in der Elementardeckung versichert? </a:t>
            </a:r>
          </a:p>
          <a:p>
            <a:pPr marL="742950" lvl="1" indent="-285750">
              <a:buFont typeface="Wingdings" panose="05000000000000000000" pitchFamily="2" charset="2"/>
              <a:buChar char="§"/>
            </a:pPr>
            <a:r>
              <a:rPr lang="de-DE" altLang="de-DE" dirty="0"/>
              <a:t>Überschwemmung (durch Witterungsniederschläge bzw. infolge Ausuferung oberirdischer Gewässer)</a:t>
            </a:r>
          </a:p>
          <a:p>
            <a:pPr marL="742950" lvl="1" indent="-285750">
              <a:buFont typeface="Wingdings" panose="05000000000000000000" pitchFamily="2" charset="2"/>
              <a:buChar char="§"/>
            </a:pPr>
            <a:r>
              <a:rPr lang="de-DE" altLang="de-DE" dirty="0"/>
              <a:t>Rückstau,</a:t>
            </a:r>
          </a:p>
          <a:p>
            <a:pPr marL="742950" lvl="1" indent="-285750">
              <a:buFont typeface="Wingdings" panose="05000000000000000000" pitchFamily="2" charset="2"/>
              <a:buChar char="§"/>
            </a:pPr>
            <a:r>
              <a:rPr lang="de-DE" altLang="de-DE" dirty="0"/>
              <a:t>Erdbeben, </a:t>
            </a:r>
          </a:p>
          <a:p>
            <a:pPr marL="742950" lvl="1" indent="-285750">
              <a:buFont typeface="Wingdings" panose="05000000000000000000" pitchFamily="2" charset="2"/>
              <a:buChar char="§"/>
            </a:pPr>
            <a:r>
              <a:rPr lang="de-DE" altLang="de-DE" dirty="0"/>
              <a:t>Erdsenkung, Erdrutsch,</a:t>
            </a:r>
          </a:p>
          <a:p>
            <a:pPr marL="742950" lvl="1" indent="-285750">
              <a:buFont typeface="Wingdings" panose="05000000000000000000" pitchFamily="2" charset="2"/>
              <a:buChar char="§"/>
            </a:pPr>
            <a:r>
              <a:rPr lang="de-DE" altLang="de-DE" dirty="0"/>
              <a:t>Schneedruck, Lawinen,</a:t>
            </a:r>
          </a:p>
          <a:p>
            <a:pPr marL="742950" lvl="1" indent="-285750">
              <a:buFont typeface="Wingdings" panose="05000000000000000000" pitchFamily="2" charset="2"/>
              <a:buChar char="§"/>
            </a:pPr>
            <a:r>
              <a:rPr lang="de-DE" altLang="de-DE" dirty="0"/>
              <a:t>Vulkanausbruch</a:t>
            </a:r>
          </a:p>
          <a:p>
            <a:pPr marL="742950" lvl="1" indent="-285750">
              <a:buFont typeface="Wingdings" panose="05000000000000000000" pitchFamily="2" charset="2"/>
              <a:buChar char="§"/>
            </a:pPr>
            <a:r>
              <a:rPr lang="de-DE" altLang="de-DE" dirty="0"/>
              <a:t>Starkregen (optional)</a:t>
            </a:r>
          </a:p>
          <a:p>
            <a:pPr marL="742950" lvl="1" indent="-285750">
              <a:buFont typeface="Wingdings" panose="05000000000000000000" pitchFamily="2" charset="2"/>
              <a:buChar char="§"/>
            </a:pPr>
            <a:endParaRPr lang="de-DE" altLang="de-DE" sz="1000" dirty="0"/>
          </a:p>
          <a:p>
            <a:r>
              <a:rPr lang="de-DE" altLang="de-DE" sz="1400" dirty="0"/>
              <a:t>Was ist in der Elementardeckung nicht versichert? </a:t>
            </a:r>
            <a:endParaRPr lang="de-DE" altLang="de-DE" b="1" dirty="0"/>
          </a:p>
          <a:p>
            <a:pPr marL="628650" lvl="1" indent="-171450">
              <a:buFont typeface="Wingdings" panose="05000000000000000000" pitchFamily="2" charset="2"/>
              <a:buChar char="§"/>
            </a:pPr>
            <a:r>
              <a:rPr lang="de-DE" altLang="de-DE" dirty="0"/>
              <a:t>Sturmflut, </a:t>
            </a:r>
          </a:p>
          <a:p>
            <a:pPr marL="628650" lvl="1" indent="-171450">
              <a:buFont typeface="Wingdings" panose="05000000000000000000" pitchFamily="2" charset="2"/>
              <a:buChar char="§"/>
            </a:pPr>
            <a:r>
              <a:rPr lang="de-DE" altLang="de-DE" dirty="0"/>
              <a:t>Grundwasser </a:t>
            </a:r>
            <a:r>
              <a:rPr lang="de-DE" altLang="de-DE" sz="1000" dirty="0"/>
              <a:t>(teilweise wieder eingeschlossen im Zusammenhang mit Überschwemmung z.B. Interlloyd)</a:t>
            </a:r>
            <a:endParaRPr lang="de-DE" altLang="de-DE" dirty="0"/>
          </a:p>
          <a:p>
            <a:pPr marL="628650" lvl="1" indent="-171450">
              <a:buFont typeface="Wingdings" panose="05000000000000000000" pitchFamily="2" charset="2"/>
              <a:buChar char="§"/>
            </a:pPr>
            <a:r>
              <a:rPr lang="de-DE" altLang="de-DE" dirty="0"/>
              <a:t>Trockenheit oder Austrocknung (</a:t>
            </a:r>
            <a:r>
              <a:rPr lang="de-DE" altLang="de-DE" sz="1000" dirty="0"/>
              <a:t>nicht generell – Ausschluss bei einzelnen Versicherern meist im Zusammenhang mit Erdsenkung)</a:t>
            </a:r>
            <a:r>
              <a:rPr lang="de-DE" altLang="de-DE" dirty="0"/>
              <a:t> </a:t>
            </a:r>
          </a:p>
          <a:p>
            <a:pPr marL="628650" lvl="1" indent="-171450">
              <a:buFont typeface="Wingdings" panose="05000000000000000000" pitchFamily="2" charset="2"/>
              <a:buChar char="§"/>
            </a:pPr>
            <a:endParaRPr lang="de-DE" altLang="de-DE" sz="1000" dirty="0"/>
          </a:p>
          <a:p>
            <a:r>
              <a:rPr lang="de-DE" altLang="de-DE" sz="1400" dirty="0"/>
              <a:t>Besonderheit Rückstau</a:t>
            </a:r>
          </a:p>
          <a:p>
            <a:pPr marL="742950" lvl="1" indent="-285750">
              <a:buFont typeface="Wingdings" panose="05000000000000000000" pitchFamily="2" charset="2"/>
              <a:buChar char="§"/>
            </a:pPr>
            <a:r>
              <a:rPr lang="de-DE" altLang="de-DE" dirty="0"/>
              <a:t>In der Regel ist eine funktionstüchtige Rückstauklappe vorgeschrieben (</a:t>
            </a:r>
            <a:r>
              <a:rPr lang="de-DE" altLang="de-DE" sz="1400" dirty="0"/>
              <a:t>direkt in den Bedingungen oder über Obliegenheiten (gesetzliche Vorgaben, Gemeinderegelungen etc.)</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spcBef>
                <a:spcPct val="0"/>
              </a:spcBef>
              <a:defRPr/>
            </a:pPr>
            <a:r>
              <a:rPr lang="de-DE" dirty="0"/>
              <a:t>Elementar</a:t>
            </a:r>
            <a:endParaRPr lang="de-DE" altLang="de-DE" sz="2000" dirty="0"/>
          </a:p>
        </p:txBody>
      </p:sp>
    </p:spTree>
    <p:extLst>
      <p:ext uri="{BB962C8B-B14F-4D97-AF65-F5344CB8AC3E}">
        <p14:creationId xmlns:p14="http://schemas.microsoft.com/office/powerpoint/2010/main" val="28830768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36</a:t>
            </a:fld>
            <a:endParaRPr lang="de-DE"/>
          </a:p>
        </p:txBody>
      </p:sp>
      <p:sp>
        <p:nvSpPr>
          <p:cNvPr id="4" name="Titel 3"/>
          <p:cNvSpPr>
            <a:spLocks noGrp="1"/>
          </p:cNvSpPr>
          <p:nvPr>
            <p:ph type="title"/>
          </p:nvPr>
        </p:nvSpPr>
        <p:spPr/>
        <p:txBody>
          <a:bodyPr/>
          <a:lstStyle/>
          <a:p>
            <a:r>
              <a:rPr lang="de-DE" dirty="0"/>
              <a:t>Bausteine in der Gebäudeversicherung</a:t>
            </a:r>
          </a:p>
        </p:txBody>
      </p:sp>
      <p:sp>
        <p:nvSpPr>
          <p:cNvPr id="5" name="Textplatzhalter 2"/>
          <p:cNvSpPr>
            <a:spLocks noGrp="1"/>
          </p:cNvSpPr>
          <p:nvPr>
            <p:ph type="body" sz="half" idx="2"/>
          </p:nvPr>
        </p:nvSpPr>
        <p:spPr>
          <a:xfrm>
            <a:off x="364220" y="2335876"/>
            <a:ext cx="11348355" cy="4261774"/>
          </a:xfrm>
        </p:spPr>
        <p:txBody>
          <a:bodyPr/>
          <a:lstStyle/>
          <a:p>
            <a:pPr>
              <a:lnSpc>
                <a:spcPct val="100000"/>
              </a:lnSpc>
              <a:spcBef>
                <a:spcPts val="0"/>
              </a:spcBef>
            </a:pPr>
            <a:r>
              <a:rPr lang="de-DE" altLang="de-DE" sz="1400" dirty="0"/>
              <a:t>Was verbirgt sich genau Hinter dem Begriff Überschwemmung?  </a:t>
            </a:r>
          </a:p>
          <a:p>
            <a:pPr>
              <a:lnSpc>
                <a:spcPct val="100000"/>
              </a:lnSpc>
              <a:spcBef>
                <a:spcPts val="0"/>
              </a:spcBef>
            </a:pPr>
            <a:endParaRPr lang="de-DE" altLang="de-DE" sz="1400" dirty="0"/>
          </a:p>
          <a:p>
            <a:pPr>
              <a:lnSpc>
                <a:spcPct val="100000"/>
              </a:lnSpc>
              <a:spcBef>
                <a:spcPts val="0"/>
              </a:spcBef>
            </a:pPr>
            <a:r>
              <a:rPr lang="de-DE" altLang="de-DE" sz="1400" dirty="0"/>
              <a:t>Überschwemmung ist eine Überflutung des Grund und Boden,</a:t>
            </a:r>
          </a:p>
          <a:p>
            <a:pPr>
              <a:lnSpc>
                <a:spcPct val="100000"/>
              </a:lnSpc>
              <a:spcBef>
                <a:spcPts val="0"/>
              </a:spcBef>
            </a:pPr>
            <a:r>
              <a:rPr lang="de-DE" altLang="de-DE" sz="1400" dirty="0"/>
              <a:t>auf dem das Gebäude steht ………,  durch</a:t>
            </a:r>
          </a:p>
          <a:p>
            <a:pPr>
              <a:lnSpc>
                <a:spcPct val="100000"/>
              </a:lnSpc>
              <a:spcBef>
                <a:spcPts val="0"/>
              </a:spcBef>
            </a:pPr>
            <a:endParaRPr lang="de-DE" altLang="de-DE" sz="1400" dirty="0"/>
          </a:p>
          <a:p>
            <a:pPr marL="285750" indent="-285750">
              <a:lnSpc>
                <a:spcPct val="100000"/>
              </a:lnSpc>
              <a:spcBef>
                <a:spcPts val="0"/>
              </a:spcBef>
              <a:buFont typeface="Wingdings" panose="05000000000000000000" pitchFamily="2" charset="2"/>
              <a:buChar char="§"/>
            </a:pPr>
            <a:r>
              <a:rPr lang="de-DE" altLang="de-DE" sz="1400" dirty="0"/>
              <a:t>Ausuferung von oberirdischen (stehenden oder fließenden) Gewässern,</a:t>
            </a:r>
          </a:p>
          <a:p>
            <a:pPr marL="285750" indent="-285750">
              <a:lnSpc>
                <a:spcPct val="100000"/>
              </a:lnSpc>
              <a:spcBef>
                <a:spcPts val="0"/>
              </a:spcBef>
              <a:buFont typeface="Wingdings" panose="05000000000000000000" pitchFamily="2" charset="2"/>
              <a:buChar char="§"/>
            </a:pPr>
            <a:r>
              <a:rPr lang="de-DE" altLang="de-DE" sz="1400" dirty="0"/>
              <a:t>Witterungsniederschläge</a:t>
            </a:r>
          </a:p>
          <a:p>
            <a:pPr>
              <a:lnSpc>
                <a:spcPct val="100000"/>
              </a:lnSpc>
              <a:spcBef>
                <a:spcPts val="0"/>
              </a:spcBef>
            </a:pPr>
            <a:endParaRPr lang="de-DE" altLang="de-DE" sz="1400" dirty="0"/>
          </a:p>
          <a:p>
            <a:pPr>
              <a:lnSpc>
                <a:spcPct val="100000"/>
              </a:lnSpc>
              <a:spcBef>
                <a:spcPts val="0"/>
              </a:spcBef>
            </a:pPr>
            <a:r>
              <a:rPr lang="de-DE" altLang="de-DE" sz="1400" dirty="0"/>
              <a:t>Nicht versichert sind ohne Rücksicht auf mitwirkende Ursachen Schäden durch</a:t>
            </a:r>
          </a:p>
          <a:p>
            <a:pPr>
              <a:lnSpc>
                <a:spcPct val="100000"/>
              </a:lnSpc>
              <a:spcBef>
                <a:spcPts val="0"/>
              </a:spcBef>
            </a:pPr>
            <a:endParaRPr lang="de-DE" altLang="de-DE" sz="1400" dirty="0"/>
          </a:p>
          <a:p>
            <a:pPr marL="285750" indent="-285750">
              <a:lnSpc>
                <a:spcPct val="100000"/>
              </a:lnSpc>
              <a:spcBef>
                <a:spcPts val="0"/>
              </a:spcBef>
              <a:buFont typeface="Wingdings" panose="05000000000000000000" pitchFamily="2" charset="2"/>
              <a:buChar char="§"/>
            </a:pPr>
            <a:r>
              <a:rPr lang="de-DE" altLang="de-DE" sz="1400" dirty="0"/>
              <a:t>Sturmflut</a:t>
            </a:r>
          </a:p>
          <a:p>
            <a:pPr marL="285750" indent="-285750">
              <a:lnSpc>
                <a:spcPct val="100000"/>
              </a:lnSpc>
              <a:spcBef>
                <a:spcPts val="0"/>
              </a:spcBef>
              <a:buFont typeface="Wingdings" panose="05000000000000000000" pitchFamily="2" charset="2"/>
              <a:buChar char="§"/>
            </a:pPr>
            <a:r>
              <a:rPr lang="de-DE" altLang="de-DE" sz="1400" dirty="0"/>
              <a:t>Grundwasser</a:t>
            </a:r>
          </a:p>
          <a:p>
            <a:pPr>
              <a:lnSpc>
                <a:spcPct val="100000"/>
              </a:lnSpc>
              <a:spcBef>
                <a:spcPts val="0"/>
              </a:spcBef>
            </a:pPr>
            <a:endParaRPr lang="de-DE" altLang="de-DE" sz="1400" b="1" dirty="0"/>
          </a:p>
          <a:p>
            <a:pPr>
              <a:lnSpc>
                <a:spcPct val="100000"/>
              </a:lnSpc>
              <a:spcBef>
                <a:spcPts val="0"/>
              </a:spcBef>
            </a:pPr>
            <a:endParaRPr lang="de-DE" altLang="de-DE" sz="1400" b="1" dirty="0"/>
          </a:p>
          <a:p>
            <a:pPr>
              <a:lnSpc>
                <a:spcPct val="100000"/>
              </a:lnSpc>
              <a:spcBef>
                <a:spcPts val="0"/>
              </a:spcBef>
            </a:pPr>
            <a:r>
              <a:rPr lang="de-DE" altLang="de-DE" sz="1400" b="1" dirty="0"/>
              <a:t>Eine Ansammlung von Wasser beispielsweise auf Flachdächern </a:t>
            </a:r>
          </a:p>
          <a:p>
            <a:pPr>
              <a:lnSpc>
                <a:spcPct val="100000"/>
              </a:lnSpc>
              <a:spcBef>
                <a:spcPts val="0"/>
              </a:spcBef>
            </a:pPr>
            <a:r>
              <a:rPr lang="de-DE" altLang="de-DE" sz="1400" b="1" dirty="0"/>
              <a:t>oder Balkonen stellt keine Überflutung des Grund und Boden, ebenso </a:t>
            </a:r>
          </a:p>
          <a:p>
            <a:pPr>
              <a:lnSpc>
                <a:spcPct val="100000"/>
              </a:lnSpc>
              <a:spcBef>
                <a:spcPts val="0"/>
              </a:spcBef>
            </a:pPr>
            <a:r>
              <a:rPr lang="de-DE" altLang="de-DE" sz="1400" b="1" dirty="0"/>
              <a:t>das Ansammeln von Niederschlagswasser in Lichtschächten </a:t>
            </a:r>
          </a:p>
          <a:p>
            <a:pPr>
              <a:lnSpc>
                <a:spcPct val="100000"/>
              </a:lnSpc>
              <a:spcBef>
                <a:spcPts val="0"/>
              </a:spcBef>
            </a:pPr>
            <a:r>
              <a:rPr lang="de-DE" altLang="de-DE" sz="1400" b="1" dirty="0"/>
              <a:t>oder Niedergängen von Kellerzugängen </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spcBef>
                <a:spcPct val="0"/>
              </a:spcBef>
              <a:defRPr/>
            </a:pPr>
            <a:r>
              <a:rPr lang="de-DE" dirty="0"/>
              <a:t>Elementar</a:t>
            </a:r>
            <a:endParaRPr lang="de-DE" altLang="de-DE" sz="2000" dirty="0"/>
          </a:p>
        </p:txBody>
      </p:sp>
      <p:pic>
        <p:nvPicPr>
          <p:cNvPr id="6" name="Grafik 5"/>
          <p:cNvPicPr>
            <a:picLocks noChangeAspect="1"/>
          </p:cNvPicPr>
          <p:nvPr/>
        </p:nvPicPr>
        <p:blipFill>
          <a:blip r:embed="rId2"/>
          <a:stretch>
            <a:fillRect/>
          </a:stretch>
        </p:blipFill>
        <p:spPr>
          <a:xfrm>
            <a:off x="6965884" y="2303982"/>
            <a:ext cx="4656051" cy="3895409"/>
          </a:xfrm>
          <a:prstGeom prst="rect">
            <a:avLst/>
          </a:prstGeom>
        </p:spPr>
      </p:pic>
    </p:spTree>
    <p:extLst>
      <p:ext uri="{BB962C8B-B14F-4D97-AF65-F5344CB8AC3E}">
        <p14:creationId xmlns:p14="http://schemas.microsoft.com/office/powerpoint/2010/main" val="5512375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37</a:t>
            </a:fld>
            <a:endParaRPr lang="de-DE"/>
          </a:p>
        </p:txBody>
      </p:sp>
      <p:sp>
        <p:nvSpPr>
          <p:cNvPr id="4" name="Titel 3"/>
          <p:cNvSpPr>
            <a:spLocks noGrp="1"/>
          </p:cNvSpPr>
          <p:nvPr>
            <p:ph type="title"/>
          </p:nvPr>
        </p:nvSpPr>
        <p:spPr/>
        <p:txBody>
          <a:bodyPr/>
          <a:lstStyle/>
          <a:p>
            <a:r>
              <a:rPr lang="de-DE" dirty="0"/>
              <a:t>Bausteine in der Gebäudeversicherung</a:t>
            </a:r>
          </a:p>
        </p:txBody>
      </p:sp>
      <p:sp>
        <p:nvSpPr>
          <p:cNvPr id="5" name="Textplatzhalter 2"/>
          <p:cNvSpPr>
            <a:spLocks noGrp="1"/>
          </p:cNvSpPr>
          <p:nvPr>
            <p:ph type="body" sz="half" idx="2"/>
          </p:nvPr>
        </p:nvSpPr>
        <p:spPr>
          <a:xfrm>
            <a:off x="364220" y="2335876"/>
            <a:ext cx="11348355" cy="4261774"/>
          </a:xfrm>
        </p:spPr>
        <p:txBody>
          <a:bodyPr/>
          <a:lstStyle/>
          <a:p>
            <a:pPr>
              <a:lnSpc>
                <a:spcPct val="100000"/>
              </a:lnSpc>
              <a:spcBef>
                <a:spcPts val="0"/>
              </a:spcBef>
            </a:pPr>
            <a:r>
              <a:rPr lang="de-DE" altLang="de-DE" sz="1400" dirty="0"/>
              <a:t>Was verbirgt sich genau Hinter dem Begriff Rückstau?  </a:t>
            </a:r>
          </a:p>
          <a:p>
            <a:pPr>
              <a:lnSpc>
                <a:spcPct val="100000"/>
              </a:lnSpc>
              <a:spcBef>
                <a:spcPts val="0"/>
              </a:spcBef>
            </a:pPr>
            <a:endParaRPr lang="de-DE" altLang="de-DE" sz="1400" dirty="0"/>
          </a:p>
          <a:p>
            <a:pPr>
              <a:lnSpc>
                <a:spcPct val="100000"/>
              </a:lnSpc>
              <a:spcBef>
                <a:spcPts val="0"/>
              </a:spcBef>
            </a:pPr>
            <a:r>
              <a:rPr lang="de-DE" altLang="de-DE" sz="1400" dirty="0"/>
              <a:t>Rückstau liegt vor, wenn Wasser durch </a:t>
            </a:r>
          </a:p>
          <a:p>
            <a:pPr>
              <a:lnSpc>
                <a:spcPct val="100000"/>
              </a:lnSpc>
              <a:spcBef>
                <a:spcPts val="0"/>
              </a:spcBef>
            </a:pPr>
            <a:endParaRPr lang="de-DE" altLang="de-DE" sz="1400" dirty="0"/>
          </a:p>
          <a:p>
            <a:pPr marL="285750" indent="-285750">
              <a:lnSpc>
                <a:spcPct val="100000"/>
              </a:lnSpc>
              <a:spcBef>
                <a:spcPts val="0"/>
              </a:spcBef>
              <a:buFont typeface="Wingdings" panose="05000000000000000000" pitchFamily="2" charset="2"/>
              <a:buChar char="§"/>
            </a:pPr>
            <a:r>
              <a:rPr lang="de-DE" altLang="de-DE" sz="1400" dirty="0"/>
              <a:t>Ausuferung von oberirdischen (stehenden oder fließenden) Gewässern,</a:t>
            </a:r>
          </a:p>
          <a:p>
            <a:pPr marL="285750" indent="-285750">
              <a:lnSpc>
                <a:spcPct val="100000"/>
              </a:lnSpc>
              <a:spcBef>
                <a:spcPts val="0"/>
              </a:spcBef>
              <a:buFont typeface="Wingdings" panose="05000000000000000000" pitchFamily="2" charset="2"/>
              <a:buChar char="§"/>
            </a:pPr>
            <a:r>
              <a:rPr lang="de-DE" altLang="de-DE" sz="1400" dirty="0"/>
              <a:t>Witterungsniederschläge</a:t>
            </a:r>
          </a:p>
          <a:p>
            <a:pPr>
              <a:lnSpc>
                <a:spcPct val="100000"/>
              </a:lnSpc>
              <a:spcBef>
                <a:spcPts val="0"/>
              </a:spcBef>
            </a:pPr>
            <a:endParaRPr lang="de-DE" altLang="de-DE" sz="1400" dirty="0"/>
          </a:p>
          <a:p>
            <a:pPr>
              <a:lnSpc>
                <a:spcPct val="100000"/>
              </a:lnSpc>
              <a:spcBef>
                <a:spcPts val="0"/>
              </a:spcBef>
            </a:pPr>
            <a:r>
              <a:rPr lang="de-DE" altLang="de-DE" sz="1400" dirty="0"/>
              <a:t>Bestimmungswidrig aus dem Rohrsystem des versicherten Gebäudes </a:t>
            </a:r>
          </a:p>
          <a:p>
            <a:pPr>
              <a:lnSpc>
                <a:spcPct val="100000"/>
              </a:lnSpc>
              <a:spcBef>
                <a:spcPts val="0"/>
              </a:spcBef>
            </a:pPr>
            <a:r>
              <a:rPr lang="de-DE" altLang="de-DE" sz="1400" dirty="0"/>
              <a:t>oder dessen zugehörigen Einrichtungen austritt.</a:t>
            </a:r>
          </a:p>
          <a:p>
            <a:pPr>
              <a:lnSpc>
                <a:spcPct val="100000"/>
              </a:lnSpc>
              <a:spcBef>
                <a:spcPts val="0"/>
              </a:spcBef>
            </a:pPr>
            <a:endParaRPr lang="de-DE" altLang="de-DE" sz="1400" b="1" dirty="0"/>
          </a:p>
          <a:p>
            <a:pPr>
              <a:lnSpc>
                <a:spcPct val="100000"/>
              </a:lnSpc>
              <a:spcBef>
                <a:spcPts val="0"/>
              </a:spcBef>
            </a:pPr>
            <a:r>
              <a:rPr lang="de-DE" altLang="de-DE" sz="1400" dirty="0"/>
              <a:t>Eine Verursachung „durch Witterungsniederschläge“ liegt in der Regel nur dann vor, wenn bei einem intakten Entwässerungssystem, etwa aufgrund besonders hoher Niederschlagsmengen, zu einem Stau kommt.</a:t>
            </a:r>
          </a:p>
          <a:p>
            <a:pPr>
              <a:lnSpc>
                <a:spcPct val="100000"/>
              </a:lnSpc>
              <a:spcBef>
                <a:spcPts val="0"/>
              </a:spcBef>
            </a:pPr>
            <a:endParaRPr lang="de-DE" altLang="de-DE" sz="1400" dirty="0"/>
          </a:p>
          <a:p>
            <a:pPr>
              <a:lnSpc>
                <a:spcPct val="100000"/>
              </a:lnSpc>
              <a:spcBef>
                <a:spcPts val="0"/>
              </a:spcBef>
            </a:pPr>
            <a:r>
              <a:rPr lang="de-DE" altLang="de-DE" sz="1400" b="1" dirty="0"/>
              <a:t>Nicht aber wegen Verstopfungen oder Baumängeln das Wasser nicht aufgenommen werden kann  </a:t>
            </a:r>
          </a:p>
          <a:p>
            <a:pPr>
              <a:lnSpc>
                <a:spcPct val="100000"/>
              </a:lnSpc>
              <a:spcBef>
                <a:spcPts val="0"/>
              </a:spcBef>
            </a:pPr>
            <a:r>
              <a:rPr lang="de-DE" altLang="de-DE" sz="1400" b="1" dirty="0"/>
              <a:t>Rückstau ist erfahrungsgemäß in Bedingungswerken vor 2000 nur sehr selten erfasst</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spcBef>
                <a:spcPct val="0"/>
              </a:spcBef>
              <a:defRPr/>
            </a:pPr>
            <a:r>
              <a:rPr lang="de-DE" dirty="0"/>
              <a:t>Elementar</a:t>
            </a:r>
            <a:endParaRPr lang="de-DE" altLang="de-DE" sz="2000" dirty="0"/>
          </a:p>
        </p:txBody>
      </p:sp>
    </p:spTree>
    <p:extLst>
      <p:ext uri="{BB962C8B-B14F-4D97-AF65-F5344CB8AC3E}">
        <p14:creationId xmlns:p14="http://schemas.microsoft.com/office/powerpoint/2010/main" val="35168969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38</a:t>
            </a:fld>
            <a:endParaRPr lang="de-DE"/>
          </a:p>
        </p:txBody>
      </p:sp>
      <p:sp>
        <p:nvSpPr>
          <p:cNvPr id="4" name="Titel 3"/>
          <p:cNvSpPr>
            <a:spLocks noGrp="1"/>
          </p:cNvSpPr>
          <p:nvPr>
            <p:ph type="title"/>
          </p:nvPr>
        </p:nvSpPr>
        <p:spPr/>
        <p:txBody>
          <a:bodyPr/>
          <a:lstStyle/>
          <a:p>
            <a:r>
              <a:rPr lang="de-DE" dirty="0"/>
              <a:t>Aktionen in der Gebäudeversicherung</a:t>
            </a:r>
          </a:p>
        </p:txBody>
      </p:sp>
      <p:sp>
        <p:nvSpPr>
          <p:cNvPr id="5" name="Textplatzhalter 2"/>
          <p:cNvSpPr>
            <a:spLocks noGrp="1"/>
          </p:cNvSpPr>
          <p:nvPr>
            <p:ph type="body" sz="half" idx="2"/>
          </p:nvPr>
        </p:nvSpPr>
        <p:spPr>
          <a:xfrm>
            <a:off x="364220" y="2335876"/>
            <a:ext cx="11348355" cy="4261774"/>
          </a:xfrm>
        </p:spPr>
        <p:txBody>
          <a:bodyPr/>
          <a:lstStyle/>
          <a:p>
            <a:r>
              <a:rPr lang="de-DE" dirty="0"/>
              <a:t>Interlloyd Aktion Elementar läuft nächste Woche an (Listen liegen vor)</a:t>
            </a:r>
          </a:p>
          <a:p>
            <a:endParaRPr lang="de-DE" dirty="0"/>
          </a:p>
          <a:p>
            <a:r>
              <a:rPr lang="de-DE" dirty="0"/>
              <a:t>Kriterien</a:t>
            </a:r>
          </a:p>
          <a:p>
            <a:pPr marL="742950" lvl="1" indent="-285750">
              <a:buFont typeface="Wingdings" panose="05000000000000000000" pitchFamily="2" charset="2"/>
              <a:buChar char="ü"/>
            </a:pPr>
            <a:r>
              <a:rPr lang="de-DE" dirty="0">
                <a:solidFill>
                  <a:srgbClr val="1D2D4B"/>
                </a:solidFill>
              </a:rPr>
              <a:t>Anschreiben-/Angebotsversand durch afm</a:t>
            </a:r>
          </a:p>
          <a:p>
            <a:pPr marL="742950" lvl="1" indent="-285750">
              <a:buFont typeface="Wingdings" panose="05000000000000000000" pitchFamily="2" charset="2"/>
              <a:buChar char="ü"/>
            </a:pPr>
            <a:r>
              <a:rPr lang="de-DE" dirty="0">
                <a:solidFill>
                  <a:srgbClr val="1D2D4B"/>
                </a:solidFill>
              </a:rPr>
              <a:t>Angebot Einschluss in den bestehenden Vertrag</a:t>
            </a:r>
          </a:p>
          <a:p>
            <a:pPr marL="742950" lvl="1" indent="-285750">
              <a:buFont typeface="Wingdings" panose="05000000000000000000" pitchFamily="2" charset="2"/>
              <a:buChar char="ü"/>
            </a:pPr>
            <a:r>
              <a:rPr lang="de-DE" dirty="0">
                <a:solidFill>
                  <a:srgbClr val="1D2D4B"/>
                </a:solidFill>
              </a:rPr>
              <a:t>Hausrat- und Wohngebäudeverträge ohne Elementar (</a:t>
            </a:r>
            <a:r>
              <a:rPr lang="de-DE" dirty="0" err="1">
                <a:solidFill>
                  <a:srgbClr val="1D2D4B"/>
                </a:solidFill>
              </a:rPr>
              <a:t>Zürs</a:t>
            </a:r>
            <a:r>
              <a:rPr lang="de-DE" dirty="0">
                <a:solidFill>
                  <a:srgbClr val="1D2D4B"/>
                </a:solidFill>
              </a:rPr>
              <a:t> geprüft Zonen 1 und 2)</a:t>
            </a:r>
          </a:p>
          <a:p>
            <a:pPr marL="742950" lvl="1" indent="-285750">
              <a:buFont typeface="Wingdings" panose="05000000000000000000" pitchFamily="2" charset="2"/>
              <a:buChar char="ü"/>
            </a:pPr>
            <a:r>
              <a:rPr lang="de-DE" dirty="0">
                <a:solidFill>
                  <a:srgbClr val="1D2D4B"/>
                </a:solidFill>
              </a:rPr>
              <a:t>Musteranschreiben und Listen an Berater</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spcBef>
                <a:spcPct val="0"/>
              </a:spcBef>
              <a:defRPr/>
            </a:pPr>
            <a:r>
              <a:rPr lang="de-DE" dirty="0"/>
              <a:t>Elementar</a:t>
            </a:r>
            <a:endParaRPr lang="de-DE" altLang="de-DE" sz="2000" dirty="0"/>
          </a:p>
        </p:txBody>
      </p:sp>
    </p:spTree>
    <p:extLst>
      <p:ext uri="{BB962C8B-B14F-4D97-AF65-F5344CB8AC3E}">
        <p14:creationId xmlns:p14="http://schemas.microsoft.com/office/powerpoint/2010/main" val="29838536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39</a:t>
            </a:fld>
            <a:endParaRPr lang="de-DE"/>
          </a:p>
        </p:txBody>
      </p:sp>
      <p:sp>
        <p:nvSpPr>
          <p:cNvPr id="4" name="Titel 3"/>
          <p:cNvSpPr>
            <a:spLocks noGrp="1"/>
          </p:cNvSpPr>
          <p:nvPr>
            <p:ph type="title"/>
          </p:nvPr>
        </p:nvSpPr>
        <p:spPr/>
        <p:txBody>
          <a:bodyPr/>
          <a:lstStyle/>
          <a:p>
            <a:r>
              <a:rPr lang="de-DE" dirty="0"/>
              <a:t>Bausteine in der Gebäudeversicherung</a:t>
            </a:r>
          </a:p>
        </p:txBody>
      </p:sp>
      <p:sp>
        <p:nvSpPr>
          <p:cNvPr id="5" name="Textplatzhalter 2"/>
          <p:cNvSpPr>
            <a:spLocks noGrp="1"/>
          </p:cNvSpPr>
          <p:nvPr>
            <p:ph type="body" sz="half" idx="2"/>
          </p:nvPr>
        </p:nvSpPr>
        <p:spPr>
          <a:xfrm>
            <a:off x="364220" y="2335876"/>
            <a:ext cx="11348355" cy="4261774"/>
          </a:xfrm>
        </p:spPr>
        <p:txBody>
          <a:bodyPr/>
          <a:lstStyle/>
          <a:p>
            <a:pPr marL="266700" indent="-266700">
              <a:lnSpc>
                <a:spcPct val="150000"/>
              </a:lnSpc>
              <a:spcBef>
                <a:spcPct val="0"/>
              </a:spcBef>
              <a:buFont typeface="Wingdings" panose="05000000000000000000" pitchFamily="2" charset="2"/>
              <a:buChar char="§"/>
              <a:defRPr/>
            </a:pPr>
            <a:r>
              <a:rPr lang="de-DE" altLang="de-DE" sz="1600" dirty="0"/>
              <a:t>Absicherung gegen die Grundgefahren der Gebäudeversicherung</a:t>
            </a:r>
          </a:p>
          <a:p>
            <a:pPr marL="723900" lvl="1" indent="-266700">
              <a:lnSpc>
                <a:spcPct val="150000"/>
              </a:lnSpc>
              <a:spcBef>
                <a:spcPct val="0"/>
              </a:spcBef>
              <a:buFont typeface="Wingdings" panose="05000000000000000000" pitchFamily="2" charset="2"/>
              <a:buChar char="§"/>
              <a:defRPr/>
            </a:pPr>
            <a:r>
              <a:rPr lang="de-DE" altLang="de-DE" dirty="0">
                <a:solidFill>
                  <a:srgbClr val="1D2D4B"/>
                </a:solidFill>
              </a:rPr>
              <a:t>Lückenhafter Versicherungsschutz</a:t>
            </a:r>
          </a:p>
          <a:p>
            <a:pPr marL="723900" lvl="1" indent="-266700">
              <a:lnSpc>
                <a:spcPct val="150000"/>
              </a:lnSpc>
              <a:spcBef>
                <a:spcPct val="0"/>
              </a:spcBef>
              <a:buFont typeface="Wingdings" panose="05000000000000000000" pitchFamily="2" charset="2"/>
              <a:buChar char="§"/>
              <a:defRPr/>
            </a:pPr>
            <a:r>
              <a:rPr lang="de-DE" altLang="de-DE" dirty="0">
                <a:solidFill>
                  <a:srgbClr val="1D2D4B"/>
                </a:solidFill>
              </a:rPr>
              <a:t>Keine Elektronikdeckung</a:t>
            </a:r>
          </a:p>
          <a:p>
            <a:pPr marL="723900" lvl="1" indent="-266700">
              <a:lnSpc>
                <a:spcPct val="150000"/>
              </a:lnSpc>
              <a:spcBef>
                <a:spcPct val="0"/>
              </a:spcBef>
              <a:buFont typeface="Wingdings" panose="05000000000000000000" pitchFamily="2" charset="2"/>
              <a:buChar char="§"/>
              <a:defRPr/>
            </a:pPr>
            <a:r>
              <a:rPr lang="de-DE" altLang="de-DE" dirty="0">
                <a:solidFill>
                  <a:srgbClr val="1D2D4B"/>
                </a:solidFill>
              </a:rPr>
              <a:t>Keine Ertragsausfall</a:t>
            </a:r>
          </a:p>
          <a:p>
            <a:pPr marL="723900" lvl="1" indent="-266700">
              <a:lnSpc>
                <a:spcPct val="150000"/>
              </a:lnSpc>
              <a:spcBef>
                <a:spcPct val="0"/>
              </a:spcBef>
              <a:buFont typeface="Wingdings" panose="05000000000000000000" pitchFamily="2" charset="2"/>
              <a:buChar char="§"/>
              <a:defRPr/>
            </a:pPr>
            <a:r>
              <a:rPr lang="de-DE" altLang="de-DE" dirty="0">
                <a:solidFill>
                  <a:srgbClr val="1D2D4B"/>
                </a:solidFill>
              </a:rPr>
              <a:t>Besser: einzelne Photovoltaikversicherung</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spcBef>
                <a:spcPct val="0"/>
              </a:spcBef>
              <a:defRPr/>
            </a:pPr>
            <a:r>
              <a:rPr lang="de-DE" dirty="0"/>
              <a:t>Photovoltaik </a:t>
            </a:r>
            <a:endParaRPr lang="de-DE" altLang="de-DE" sz="2000" dirty="0"/>
          </a:p>
        </p:txBody>
      </p:sp>
    </p:spTree>
    <p:extLst>
      <p:ext uri="{BB962C8B-B14F-4D97-AF65-F5344CB8AC3E}">
        <p14:creationId xmlns:p14="http://schemas.microsoft.com/office/powerpoint/2010/main" val="600756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a:t>
            </a:fld>
            <a:endParaRPr lang="de-DE"/>
          </a:p>
        </p:txBody>
      </p:sp>
      <p:sp>
        <p:nvSpPr>
          <p:cNvPr id="4" name="Titel 3"/>
          <p:cNvSpPr>
            <a:spLocks noGrp="1"/>
          </p:cNvSpPr>
          <p:nvPr>
            <p:ph type="title"/>
          </p:nvPr>
        </p:nvSpPr>
        <p:spPr/>
        <p:txBody>
          <a:bodyPr/>
          <a:lstStyle/>
          <a:p>
            <a:r>
              <a:rPr lang="de-DE" dirty="0"/>
              <a:t>Wissenswertes | Fugenschäden</a:t>
            </a:r>
          </a:p>
        </p:txBody>
      </p:sp>
      <p:sp>
        <p:nvSpPr>
          <p:cNvPr id="5" name="Textplatzhalter 2"/>
          <p:cNvSpPr>
            <a:spLocks noGrp="1"/>
          </p:cNvSpPr>
          <p:nvPr>
            <p:ph type="body" sz="half" idx="2"/>
          </p:nvPr>
        </p:nvSpPr>
        <p:spPr>
          <a:xfrm>
            <a:off x="364220" y="2335876"/>
            <a:ext cx="11348355" cy="4261774"/>
          </a:xfrm>
        </p:spPr>
        <p:txBody>
          <a:bodyPr/>
          <a:lstStyle/>
          <a:p>
            <a:pPr marL="342900" indent="-342900">
              <a:lnSpc>
                <a:spcPct val="100000"/>
              </a:lnSpc>
              <a:buFont typeface="Wingdings" panose="05000000000000000000" pitchFamily="2" charset="2"/>
              <a:buChar char="§"/>
            </a:pPr>
            <a:r>
              <a:rPr lang="de-DE" dirty="0"/>
              <a:t>überwiegende Sicht und Regulierungspraxis vor dem BGH-Urteil</a:t>
            </a:r>
          </a:p>
          <a:p>
            <a:pPr marL="800100" lvl="1" indent="-342900">
              <a:lnSpc>
                <a:spcPct val="100000"/>
              </a:lnSpc>
              <a:spcBef>
                <a:spcPts val="1000"/>
              </a:spcBef>
              <a:buFont typeface="Wingdings" panose="05000000000000000000" pitchFamily="2" charset="2"/>
              <a:buChar char="§"/>
            </a:pPr>
            <a:r>
              <a:rPr lang="de-DE" dirty="0">
                <a:solidFill>
                  <a:srgbClr val="1D2D4B"/>
                </a:solidFill>
              </a:rPr>
              <a:t>Der Begriff der sonstigen Einrichtung ist erkennbar abstrakt und weit gefasst</a:t>
            </a:r>
          </a:p>
          <a:p>
            <a:pPr marL="800100" lvl="1" indent="-342900">
              <a:lnSpc>
                <a:spcPct val="100000"/>
              </a:lnSpc>
              <a:spcBef>
                <a:spcPts val="1000"/>
              </a:spcBef>
              <a:buFont typeface="Wingdings" panose="05000000000000000000" pitchFamily="2" charset="2"/>
              <a:buChar char="§"/>
            </a:pPr>
            <a:r>
              <a:rPr lang="de-DE" dirty="0">
                <a:solidFill>
                  <a:srgbClr val="1D2D4B"/>
                </a:solidFill>
              </a:rPr>
              <a:t>In diesem Sinne ist eine Duschwanne über den Ablauf mit dem Rohrsystem fest verbunden</a:t>
            </a:r>
          </a:p>
          <a:p>
            <a:pPr marL="800100" lvl="1" indent="-342900">
              <a:lnSpc>
                <a:spcPct val="100000"/>
              </a:lnSpc>
              <a:spcBef>
                <a:spcPts val="1000"/>
              </a:spcBef>
              <a:buFont typeface="Wingdings" panose="05000000000000000000" pitchFamily="2" charset="2"/>
              <a:buChar char="§"/>
            </a:pPr>
            <a:r>
              <a:rPr lang="de-DE" dirty="0">
                <a:solidFill>
                  <a:srgbClr val="1D2D4B"/>
                </a:solidFill>
              </a:rPr>
              <a:t>Viele Versicherer haben daher in der Vergangenheit Nässeschäden aufgrund undichter Fugen bezahlt</a:t>
            </a:r>
          </a:p>
          <a:p>
            <a:pPr marL="800100" lvl="1" indent="-342900">
              <a:lnSpc>
                <a:spcPct val="100000"/>
              </a:lnSpc>
              <a:spcBef>
                <a:spcPts val="1000"/>
              </a:spcBef>
              <a:buFont typeface="Wingdings" panose="05000000000000000000" pitchFamily="2" charset="2"/>
              <a:buChar char="§"/>
            </a:pPr>
            <a:endParaRPr lang="de-DE" dirty="0">
              <a:solidFill>
                <a:srgbClr val="1D2D4B"/>
              </a:solidFill>
            </a:endParaRPr>
          </a:p>
          <a:p>
            <a:pPr marL="342900" indent="-342900">
              <a:lnSpc>
                <a:spcPct val="100000"/>
              </a:lnSpc>
              <a:buFont typeface="Wingdings" panose="05000000000000000000" pitchFamily="2" charset="2"/>
              <a:buChar char="§"/>
            </a:pPr>
            <a:r>
              <a:rPr lang="de-DE" dirty="0"/>
              <a:t>Argumentation BGH</a:t>
            </a:r>
          </a:p>
          <a:p>
            <a:pPr marL="800100" lvl="1" indent="-342900">
              <a:lnSpc>
                <a:spcPct val="100000"/>
              </a:lnSpc>
              <a:spcBef>
                <a:spcPts val="1000"/>
              </a:spcBef>
              <a:buFont typeface="Wingdings" panose="05000000000000000000" pitchFamily="2" charset="2"/>
              <a:buChar char="§"/>
            </a:pPr>
            <a:r>
              <a:rPr lang="de-DE" dirty="0">
                <a:solidFill>
                  <a:srgbClr val="1D2D4B"/>
                </a:solidFill>
              </a:rPr>
              <a:t>Der ‚durchschnittliche VN‘ würde „annehmen, dass eine Einrichtung eine (technische) Vorrichtung oder Anlage ist“</a:t>
            </a:r>
          </a:p>
          <a:p>
            <a:pPr marL="800100" lvl="1" indent="-342900">
              <a:lnSpc>
                <a:spcPct val="100000"/>
              </a:lnSpc>
              <a:spcBef>
                <a:spcPts val="1000"/>
              </a:spcBef>
              <a:buFont typeface="Wingdings" panose="05000000000000000000" pitchFamily="2" charset="2"/>
              <a:buChar char="§"/>
            </a:pPr>
            <a:r>
              <a:rPr lang="de-DE" dirty="0">
                <a:solidFill>
                  <a:srgbClr val="1D2D4B"/>
                </a:solidFill>
              </a:rPr>
              <a:t>Ein Wohngebäudeversicherer (VGB 2008) muss für Nässeschäden aufgrund einer undichten Silikonfuge zwischen einer Duschwanne und einer angrenzenden Wand nicht leisten!</a:t>
            </a:r>
          </a:p>
          <a:p>
            <a:pPr marL="0" lvl="1">
              <a:lnSpc>
                <a:spcPct val="100000"/>
              </a:lnSpc>
              <a:spcBef>
                <a:spcPts val="1000"/>
              </a:spcBef>
            </a:pPr>
            <a:endParaRPr lang="de-DE" dirty="0">
              <a:solidFill>
                <a:srgbClr val="1D2D4B"/>
              </a:solidFill>
            </a:endParaRP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Fugenschäden | BGH-Urteil </a:t>
            </a:r>
          </a:p>
        </p:txBody>
      </p:sp>
    </p:spTree>
    <p:extLst>
      <p:ext uri="{BB962C8B-B14F-4D97-AF65-F5344CB8AC3E}">
        <p14:creationId xmlns:p14="http://schemas.microsoft.com/office/powerpoint/2010/main" val="8287341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A3C9E30-2013-495B-807F-C11BFE8B664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67924" y="1792183"/>
            <a:ext cx="2574223" cy="1717007"/>
          </a:xfrm>
          <a:prstGeom prst="rect">
            <a:avLst/>
          </a:prstGeom>
        </p:spPr>
      </p:pic>
      <p:sp>
        <p:nvSpPr>
          <p:cNvPr id="2" name="Foliennummernplatzhalter 1"/>
          <p:cNvSpPr>
            <a:spLocks noGrp="1"/>
          </p:cNvSpPr>
          <p:nvPr>
            <p:ph type="sldNum" sz="quarter" idx="4"/>
          </p:nvPr>
        </p:nvSpPr>
        <p:spPr/>
        <p:txBody>
          <a:bodyPr/>
          <a:lstStyle/>
          <a:p>
            <a:fld id="{0DB11324-E0A8-4199-978D-02885A0D0942}" type="slidenum">
              <a:rPr lang="de-DE" smtClean="0"/>
              <a:t>40</a:t>
            </a:fld>
            <a:endParaRPr lang="de-DE"/>
          </a:p>
        </p:txBody>
      </p:sp>
      <p:sp>
        <p:nvSpPr>
          <p:cNvPr id="5" name="Titel 4"/>
          <p:cNvSpPr>
            <a:spLocks noGrp="1"/>
          </p:cNvSpPr>
          <p:nvPr>
            <p:ph type="title"/>
          </p:nvPr>
        </p:nvSpPr>
        <p:spPr/>
        <p:txBody>
          <a:bodyPr/>
          <a:lstStyle/>
          <a:p>
            <a:r>
              <a:rPr lang="de-DE" dirty="0"/>
              <a:t>Empfehlungen zu Anlagen erneuerbarer Energien</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TV-Deckung</a:t>
            </a:r>
          </a:p>
          <a:p>
            <a:endParaRPr lang="de-DE" dirty="0"/>
          </a:p>
        </p:txBody>
      </p:sp>
      <p:sp>
        <p:nvSpPr>
          <p:cNvPr id="8" name="Textfeld 7">
            <a:extLst>
              <a:ext uri="{FF2B5EF4-FFF2-40B4-BE49-F238E27FC236}">
                <a16:creationId xmlns:a16="http://schemas.microsoft.com/office/drawing/2014/main" id="{25B27C2B-0D48-4234-92B7-8405E5B20D7F}"/>
              </a:ext>
            </a:extLst>
          </p:cNvPr>
          <p:cNvSpPr txBox="1"/>
          <p:nvPr/>
        </p:nvSpPr>
        <p:spPr>
          <a:xfrm>
            <a:off x="5931037" y="1792183"/>
            <a:ext cx="2160240" cy="338554"/>
          </a:xfrm>
          <a:prstGeom prst="rect">
            <a:avLst/>
          </a:prstGeom>
          <a:solidFill>
            <a:schemeClr val="accent6">
              <a:lumMod val="75000"/>
            </a:schemeClr>
          </a:solidFill>
          <a:ln w="6350">
            <a:solidFill>
              <a:schemeClr val="tx1"/>
            </a:solidFill>
          </a:ln>
        </p:spPr>
        <p:txBody>
          <a:bodyPr wrap="square" rtlCol="0" anchor="ctr">
            <a:spAutoFit/>
          </a:bodyPr>
          <a:lstStyle/>
          <a:p>
            <a:pPr algn="ctr"/>
            <a:r>
              <a:rPr lang="de-DE" sz="1600" b="1" dirty="0">
                <a:solidFill>
                  <a:schemeClr val="bg1"/>
                </a:solidFill>
              </a:rPr>
              <a:t>Oberösterreichische</a:t>
            </a:r>
          </a:p>
        </p:txBody>
      </p:sp>
      <p:sp>
        <p:nvSpPr>
          <p:cNvPr id="9" name="Textfeld 8">
            <a:extLst>
              <a:ext uri="{FF2B5EF4-FFF2-40B4-BE49-F238E27FC236}">
                <a16:creationId xmlns:a16="http://schemas.microsoft.com/office/drawing/2014/main" id="{49050EFA-0874-47DE-A854-B9F33C46C484}"/>
              </a:ext>
            </a:extLst>
          </p:cNvPr>
          <p:cNvSpPr txBox="1"/>
          <p:nvPr/>
        </p:nvSpPr>
        <p:spPr>
          <a:xfrm>
            <a:off x="3458159" y="1792183"/>
            <a:ext cx="2160240" cy="338554"/>
          </a:xfrm>
          <a:prstGeom prst="rect">
            <a:avLst/>
          </a:prstGeom>
          <a:solidFill>
            <a:srgbClr val="008D52"/>
          </a:solidFill>
          <a:ln w="6350">
            <a:solidFill>
              <a:schemeClr val="tx1"/>
            </a:solidFill>
          </a:ln>
        </p:spPr>
        <p:txBody>
          <a:bodyPr wrap="square" rtlCol="0" anchor="ctr">
            <a:spAutoFit/>
          </a:bodyPr>
          <a:lstStyle/>
          <a:p>
            <a:pPr algn="ctr"/>
            <a:r>
              <a:rPr lang="de-DE" b="1" dirty="0">
                <a:solidFill>
                  <a:schemeClr val="bg1"/>
                </a:solidFill>
              </a:rPr>
              <a:t>Interlloyd</a:t>
            </a:r>
          </a:p>
        </p:txBody>
      </p:sp>
      <p:sp>
        <p:nvSpPr>
          <p:cNvPr id="10" name="Textfeld 9">
            <a:extLst>
              <a:ext uri="{FF2B5EF4-FFF2-40B4-BE49-F238E27FC236}">
                <a16:creationId xmlns:a16="http://schemas.microsoft.com/office/drawing/2014/main" id="{C9D57621-B1E4-455B-90EE-B0B07C13CA33}"/>
              </a:ext>
            </a:extLst>
          </p:cNvPr>
          <p:cNvSpPr txBox="1"/>
          <p:nvPr/>
        </p:nvSpPr>
        <p:spPr>
          <a:xfrm>
            <a:off x="5931037" y="2215180"/>
            <a:ext cx="2160240" cy="2377928"/>
          </a:xfrm>
          <a:prstGeom prst="rect">
            <a:avLst/>
          </a:prstGeom>
          <a:noFill/>
          <a:ln w="6350">
            <a:solidFill>
              <a:srgbClr val="1D2D4B"/>
            </a:solidFill>
          </a:ln>
        </p:spPr>
        <p:txBody>
          <a:bodyPr wrap="square" rtlCol="0">
            <a:noAutofit/>
          </a:bodyPr>
          <a:lstStyle/>
          <a:p>
            <a:pPr marL="171450" indent="-171450">
              <a:buFont typeface="Wingdings" panose="05000000000000000000" pitchFamily="2" charset="2"/>
              <a:buChar char="§"/>
            </a:pPr>
            <a:r>
              <a:rPr lang="de-DE" sz="1100" dirty="0"/>
              <a:t>TV-Deckung für Photovoltaikanlagen</a:t>
            </a:r>
          </a:p>
        </p:txBody>
      </p:sp>
      <p:sp>
        <p:nvSpPr>
          <p:cNvPr id="11" name="Textfeld 10">
            <a:extLst>
              <a:ext uri="{FF2B5EF4-FFF2-40B4-BE49-F238E27FC236}">
                <a16:creationId xmlns:a16="http://schemas.microsoft.com/office/drawing/2014/main" id="{9FCCD9F2-E7A3-4D20-8D19-687B74B0F853}"/>
              </a:ext>
            </a:extLst>
          </p:cNvPr>
          <p:cNvSpPr txBox="1"/>
          <p:nvPr/>
        </p:nvSpPr>
        <p:spPr>
          <a:xfrm>
            <a:off x="3458159" y="2215180"/>
            <a:ext cx="2160240" cy="2377928"/>
          </a:xfrm>
          <a:prstGeom prst="rect">
            <a:avLst/>
          </a:prstGeom>
          <a:noFill/>
          <a:ln w="6350">
            <a:solidFill>
              <a:srgbClr val="1D2D4B"/>
            </a:solidFill>
          </a:ln>
        </p:spPr>
        <p:txBody>
          <a:bodyPr wrap="square" rtlCol="0">
            <a:noAutofit/>
          </a:bodyPr>
          <a:lstStyle/>
          <a:p>
            <a:pPr marL="171450" indent="-171450">
              <a:buFont typeface="Wingdings" panose="05000000000000000000" pitchFamily="2" charset="2"/>
              <a:buChar char="§"/>
            </a:pPr>
            <a:r>
              <a:rPr lang="de-DE" sz="1100" dirty="0"/>
              <a:t>Absicherung von Wärmepumpen auf dem Grundstück gegen Grundgefahren und Diebstahl über Zusatzbaustein möglich</a:t>
            </a:r>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r>
              <a:rPr lang="de-DE" sz="1100" dirty="0"/>
              <a:t>TV-Deckung für Photovoltaikanlagen</a:t>
            </a:r>
          </a:p>
        </p:txBody>
      </p:sp>
      <p:sp>
        <p:nvSpPr>
          <p:cNvPr id="13" name="Textfeld 12">
            <a:extLst>
              <a:ext uri="{FF2B5EF4-FFF2-40B4-BE49-F238E27FC236}">
                <a16:creationId xmlns:a16="http://schemas.microsoft.com/office/drawing/2014/main" id="{3EC6841D-B2B6-411C-918F-B6AD2BDB9624}"/>
              </a:ext>
            </a:extLst>
          </p:cNvPr>
          <p:cNvSpPr txBox="1"/>
          <p:nvPr/>
        </p:nvSpPr>
        <p:spPr>
          <a:xfrm>
            <a:off x="5931037" y="4726612"/>
            <a:ext cx="2160240" cy="1625543"/>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100" dirty="0"/>
              <a:t>Online-Rechner </a:t>
            </a:r>
            <a:br>
              <a:rPr lang="de-DE" sz="1100" dirty="0"/>
            </a:br>
            <a:r>
              <a:rPr lang="de-DE" sz="1100" dirty="0"/>
              <a:t>(BeraterPortal)</a:t>
            </a:r>
            <a:endParaRPr lang="de-DE" sz="1000" dirty="0"/>
          </a:p>
          <a:p>
            <a:endParaRPr lang="de-DE" sz="1000" dirty="0"/>
          </a:p>
        </p:txBody>
      </p:sp>
      <p:sp>
        <p:nvSpPr>
          <p:cNvPr id="14" name="Textfeld 13">
            <a:extLst>
              <a:ext uri="{FF2B5EF4-FFF2-40B4-BE49-F238E27FC236}">
                <a16:creationId xmlns:a16="http://schemas.microsoft.com/office/drawing/2014/main" id="{F23007DD-9799-4DB3-81DD-BEAB1B56CBA4}"/>
              </a:ext>
            </a:extLst>
          </p:cNvPr>
          <p:cNvSpPr txBox="1"/>
          <p:nvPr/>
        </p:nvSpPr>
        <p:spPr>
          <a:xfrm>
            <a:off x="3458159" y="4726612"/>
            <a:ext cx="2160240" cy="1625544"/>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100" dirty="0"/>
              <a:t>Excel-Rechner</a:t>
            </a:r>
            <a:br>
              <a:rPr lang="de-DE" sz="1100" dirty="0"/>
            </a:br>
            <a:r>
              <a:rPr lang="de-DE" sz="1100" dirty="0"/>
              <a:t>(BeraterPortal)</a:t>
            </a:r>
          </a:p>
        </p:txBody>
      </p:sp>
      <p:pic>
        <p:nvPicPr>
          <p:cNvPr id="23" name="Bild 1" descr="http://www.afm-berater.de/fileadmin/_migrated/pics/Guetesiegel_04.png">
            <a:extLst>
              <a:ext uri="{FF2B5EF4-FFF2-40B4-BE49-F238E27FC236}">
                <a16:creationId xmlns:a16="http://schemas.microsoft.com/office/drawing/2014/main" id="{EEF33A85-6FAE-4189-A323-5690A1B6A6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2633" y="1598612"/>
            <a:ext cx="40957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Bild 1" descr="http://www.afm-berater.de/fileadmin/_migrated/pics/Guetesiegel_04.png">
            <a:extLst>
              <a:ext uri="{FF2B5EF4-FFF2-40B4-BE49-F238E27FC236}">
                <a16:creationId xmlns:a16="http://schemas.microsoft.com/office/drawing/2014/main" id="{3E14E4AC-8A66-43CB-834C-4C1898691C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1737" y="1598612"/>
            <a:ext cx="40957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feld 24">
            <a:extLst>
              <a:ext uri="{FF2B5EF4-FFF2-40B4-BE49-F238E27FC236}">
                <a16:creationId xmlns:a16="http://schemas.microsoft.com/office/drawing/2014/main" id="{9CC08666-7EF8-46CC-8CFC-F3BF08639FC4}"/>
              </a:ext>
            </a:extLst>
          </p:cNvPr>
          <p:cNvSpPr txBox="1"/>
          <p:nvPr/>
        </p:nvSpPr>
        <p:spPr>
          <a:xfrm>
            <a:off x="364220" y="2296583"/>
            <a:ext cx="2781301" cy="3312369"/>
          </a:xfrm>
          <a:prstGeom prst="rect">
            <a:avLst/>
          </a:prstGeom>
          <a:noFill/>
        </p:spPr>
        <p:txBody>
          <a:bodyPr wrap="square" rtlCol="0">
            <a:noAutofit/>
          </a:bodyPr>
          <a:lstStyle/>
          <a:p>
            <a:r>
              <a:rPr lang="de-DE" sz="1400" b="1" dirty="0"/>
              <a:t>u. a. versichert:</a:t>
            </a:r>
          </a:p>
          <a:p>
            <a:endParaRPr lang="de-DE" sz="1400" b="1" dirty="0"/>
          </a:p>
          <a:p>
            <a:pPr marL="285750" indent="-285750">
              <a:buFont typeface="Wingdings" panose="05000000000000000000" pitchFamily="2" charset="2"/>
              <a:buChar char="§"/>
            </a:pPr>
            <a:r>
              <a:rPr lang="de-DE" sz="1400" dirty="0"/>
              <a:t>Bedienungsfehler, Ungeschicklichkeit oder Vorsatz Dritter</a:t>
            </a:r>
          </a:p>
          <a:p>
            <a:pPr marL="285750" indent="-285750">
              <a:buFont typeface="Wingdings" panose="05000000000000000000" pitchFamily="2" charset="2"/>
              <a:buChar char="§"/>
            </a:pPr>
            <a:r>
              <a:rPr lang="de-DE" sz="1400" dirty="0"/>
              <a:t>Konstruktions-, Material- oder Ausführungsfehler</a:t>
            </a:r>
          </a:p>
          <a:p>
            <a:pPr marL="285750" indent="-285750">
              <a:buFont typeface="Wingdings" panose="05000000000000000000" pitchFamily="2" charset="2"/>
              <a:buChar char="§"/>
            </a:pPr>
            <a:r>
              <a:rPr lang="de-DE" sz="1400" dirty="0"/>
              <a:t>Kurzschluss, Überstrom oder Überspannung</a:t>
            </a:r>
          </a:p>
        </p:txBody>
      </p:sp>
      <p:pic>
        <p:nvPicPr>
          <p:cNvPr id="27" name="Grafik 26">
            <a:extLst>
              <a:ext uri="{FF2B5EF4-FFF2-40B4-BE49-F238E27FC236}">
                <a16:creationId xmlns:a16="http://schemas.microsoft.com/office/drawing/2014/main" id="{31760BB6-783B-4E96-82DC-4393B19196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11773" y="4511391"/>
            <a:ext cx="419100" cy="419100"/>
          </a:xfrm>
          <a:prstGeom prst="rect">
            <a:avLst/>
          </a:prstGeom>
        </p:spPr>
      </p:pic>
      <p:pic>
        <p:nvPicPr>
          <p:cNvPr id="28" name="Grafik 27">
            <a:extLst>
              <a:ext uri="{FF2B5EF4-FFF2-40B4-BE49-F238E27FC236}">
                <a16:creationId xmlns:a16="http://schemas.microsoft.com/office/drawing/2014/main" id="{49567A07-109D-4AED-B1A7-260F1CF341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57870" y="4511391"/>
            <a:ext cx="419100" cy="419100"/>
          </a:xfrm>
          <a:prstGeom prst="rect">
            <a:avLst/>
          </a:prstGeom>
        </p:spPr>
      </p:pic>
    </p:spTree>
    <p:extLst>
      <p:ext uri="{BB962C8B-B14F-4D97-AF65-F5344CB8AC3E}">
        <p14:creationId xmlns:p14="http://schemas.microsoft.com/office/powerpoint/2010/main" val="35359470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41</a:t>
            </a:fld>
            <a:endParaRPr lang="de-DE"/>
          </a:p>
        </p:txBody>
      </p:sp>
      <p:sp>
        <p:nvSpPr>
          <p:cNvPr id="3" name="Textplatzhalter 2"/>
          <p:cNvSpPr>
            <a:spLocks noGrp="1"/>
          </p:cNvSpPr>
          <p:nvPr>
            <p:ph type="body" sz="half" idx="2"/>
          </p:nvPr>
        </p:nvSpPr>
        <p:spPr>
          <a:xfrm>
            <a:off x="369357" y="1801058"/>
            <a:ext cx="11343218" cy="3452586"/>
          </a:xfrm>
        </p:spPr>
        <p:txBody>
          <a:bodyPr/>
          <a:lstStyle/>
          <a:p>
            <a:pPr marL="342900" indent="-342900">
              <a:buFont typeface="Wingdings" panose="05000000000000000000" pitchFamily="2" charset="2"/>
              <a:buChar char="§"/>
            </a:pPr>
            <a:r>
              <a:rPr lang="de-DE" dirty="0">
                <a:solidFill>
                  <a:schemeClr val="bg1">
                    <a:lumMod val="75000"/>
                  </a:schemeClr>
                </a:solidFill>
              </a:rPr>
              <a:t>Versicherungssummeninventur | Korrekte Wertermittlung</a:t>
            </a:r>
          </a:p>
          <a:p>
            <a:pPr marL="342900" indent="-342900">
              <a:buFont typeface="Wingdings" panose="05000000000000000000" pitchFamily="2" charset="2"/>
              <a:buChar char="§"/>
            </a:pPr>
            <a:r>
              <a:rPr lang="de-DE" dirty="0">
                <a:solidFill>
                  <a:schemeClr val="bg1">
                    <a:lumMod val="75000"/>
                  </a:schemeClr>
                </a:solidFill>
              </a:rPr>
              <a:t>Wissenswertes | Fallstricke aus der Praxis</a:t>
            </a:r>
          </a:p>
          <a:p>
            <a:pPr marL="342900" indent="-342900">
              <a:buFont typeface="Wingdings" panose="05000000000000000000" pitchFamily="2" charset="2"/>
              <a:buChar char="§"/>
            </a:pPr>
            <a:r>
              <a:rPr lang="de-DE" dirty="0">
                <a:solidFill>
                  <a:schemeClr val="bg1">
                    <a:lumMod val="75000"/>
                  </a:schemeClr>
                </a:solidFill>
              </a:rPr>
              <a:t>Bausteine der Wohngebäudeversicherung erklärt</a:t>
            </a:r>
          </a:p>
          <a:p>
            <a:pPr marL="342900" indent="-342900">
              <a:buFont typeface="Wingdings" panose="05000000000000000000" pitchFamily="2" charset="2"/>
              <a:buChar char="§"/>
            </a:pPr>
            <a:r>
              <a:rPr lang="de-DE" dirty="0"/>
              <a:t>afm Empfehlungen </a:t>
            </a:r>
          </a:p>
        </p:txBody>
      </p:sp>
      <p:sp>
        <p:nvSpPr>
          <p:cNvPr id="4" name="Titel 3"/>
          <p:cNvSpPr>
            <a:spLocks noGrp="1"/>
          </p:cNvSpPr>
          <p:nvPr>
            <p:ph type="title"/>
          </p:nvPr>
        </p:nvSpPr>
        <p:spPr/>
        <p:txBody>
          <a:bodyPr/>
          <a:lstStyle/>
          <a:p>
            <a:r>
              <a:rPr lang="de-DE" dirty="0"/>
              <a:t>Agenda</a:t>
            </a:r>
          </a:p>
        </p:txBody>
      </p:sp>
    </p:spTree>
    <p:extLst>
      <p:ext uri="{BB962C8B-B14F-4D97-AF65-F5344CB8AC3E}">
        <p14:creationId xmlns:p14="http://schemas.microsoft.com/office/powerpoint/2010/main" val="42037355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5002E783-B98F-444D-988B-7971DA19EC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67924" y="1795536"/>
            <a:ext cx="2574223" cy="1717007"/>
          </a:xfrm>
          <a:prstGeom prst="rect">
            <a:avLst/>
          </a:prstGeom>
        </p:spPr>
      </p:pic>
      <p:sp>
        <p:nvSpPr>
          <p:cNvPr id="2" name="Foliennummernplatzhalter 1"/>
          <p:cNvSpPr>
            <a:spLocks noGrp="1"/>
          </p:cNvSpPr>
          <p:nvPr>
            <p:ph type="sldNum" sz="quarter" idx="4"/>
          </p:nvPr>
        </p:nvSpPr>
        <p:spPr/>
        <p:txBody>
          <a:bodyPr/>
          <a:lstStyle/>
          <a:p>
            <a:fld id="{0DB11324-E0A8-4199-978D-02885A0D0942}" type="slidenum">
              <a:rPr lang="de-DE" smtClean="0"/>
              <a:t>42</a:t>
            </a:fld>
            <a:endParaRPr lang="de-DE"/>
          </a:p>
        </p:txBody>
      </p:sp>
      <p:sp>
        <p:nvSpPr>
          <p:cNvPr id="5" name="Titel 4"/>
          <p:cNvSpPr>
            <a:spLocks noGrp="1"/>
          </p:cNvSpPr>
          <p:nvPr>
            <p:ph type="title"/>
          </p:nvPr>
        </p:nvSpPr>
        <p:spPr/>
        <p:txBody>
          <a:bodyPr/>
          <a:lstStyle/>
          <a:p>
            <a:r>
              <a:rPr lang="de-DE" dirty="0"/>
              <a:t>afm Empfehlungen | Einfamilienhäuser</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Wohngebäude</a:t>
            </a:r>
          </a:p>
          <a:p>
            <a:endParaRPr lang="de-DE" dirty="0"/>
          </a:p>
        </p:txBody>
      </p:sp>
      <p:sp>
        <p:nvSpPr>
          <p:cNvPr id="8" name="Textfeld 7">
            <a:extLst>
              <a:ext uri="{FF2B5EF4-FFF2-40B4-BE49-F238E27FC236}">
                <a16:creationId xmlns:a16="http://schemas.microsoft.com/office/drawing/2014/main" id="{25B27C2B-0D48-4234-92B7-8405E5B20D7F}"/>
              </a:ext>
            </a:extLst>
          </p:cNvPr>
          <p:cNvSpPr txBox="1"/>
          <p:nvPr/>
        </p:nvSpPr>
        <p:spPr>
          <a:xfrm>
            <a:off x="5931037" y="1776794"/>
            <a:ext cx="2160240" cy="369332"/>
          </a:xfrm>
          <a:prstGeom prst="rect">
            <a:avLst/>
          </a:prstGeom>
          <a:solidFill>
            <a:srgbClr val="002060"/>
          </a:solidFill>
          <a:ln w="6350">
            <a:solidFill>
              <a:schemeClr val="tx1"/>
            </a:solidFill>
          </a:ln>
        </p:spPr>
        <p:txBody>
          <a:bodyPr wrap="square" rtlCol="0" anchor="ctr">
            <a:spAutoFit/>
          </a:bodyPr>
          <a:lstStyle/>
          <a:p>
            <a:pPr algn="ctr"/>
            <a:r>
              <a:rPr lang="de-DE" b="1" dirty="0">
                <a:solidFill>
                  <a:schemeClr val="bg1"/>
                </a:solidFill>
              </a:rPr>
              <a:t>Concordia</a:t>
            </a:r>
          </a:p>
        </p:txBody>
      </p:sp>
      <p:sp>
        <p:nvSpPr>
          <p:cNvPr id="9" name="Textfeld 8">
            <a:extLst>
              <a:ext uri="{FF2B5EF4-FFF2-40B4-BE49-F238E27FC236}">
                <a16:creationId xmlns:a16="http://schemas.microsoft.com/office/drawing/2014/main" id="{49050EFA-0874-47DE-A854-B9F33C46C484}"/>
              </a:ext>
            </a:extLst>
          </p:cNvPr>
          <p:cNvSpPr txBox="1"/>
          <p:nvPr/>
        </p:nvSpPr>
        <p:spPr>
          <a:xfrm>
            <a:off x="3458159" y="1792183"/>
            <a:ext cx="2160240" cy="338554"/>
          </a:xfrm>
          <a:prstGeom prst="rect">
            <a:avLst/>
          </a:prstGeom>
          <a:solidFill>
            <a:srgbClr val="008D52"/>
          </a:solidFill>
          <a:ln w="6350">
            <a:solidFill>
              <a:schemeClr val="tx1"/>
            </a:solidFill>
          </a:ln>
        </p:spPr>
        <p:txBody>
          <a:bodyPr wrap="square" rtlCol="0" anchor="ctr">
            <a:spAutoFit/>
          </a:bodyPr>
          <a:lstStyle/>
          <a:p>
            <a:pPr algn="ctr"/>
            <a:r>
              <a:rPr lang="de-DE" b="1" dirty="0">
                <a:solidFill>
                  <a:schemeClr val="bg1"/>
                </a:solidFill>
              </a:rPr>
              <a:t>Interlloyd</a:t>
            </a:r>
          </a:p>
        </p:txBody>
      </p:sp>
      <p:sp>
        <p:nvSpPr>
          <p:cNvPr id="10" name="Textfeld 9">
            <a:extLst>
              <a:ext uri="{FF2B5EF4-FFF2-40B4-BE49-F238E27FC236}">
                <a16:creationId xmlns:a16="http://schemas.microsoft.com/office/drawing/2014/main" id="{C9D57621-B1E4-455B-90EE-B0B07C13CA33}"/>
              </a:ext>
            </a:extLst>
          </p:cNvPr>
          <p:cNvSpPr txBox="1"/>
          <p:nvPr/>
        </p:nvSpPr>
        <p:spPr>
          <a:xfrm>
            <a:off x="5931037" y="2215180"/>
            <a:ext cx="2160240" cy="2377928"/>
          </a:xfrm>
          <a:prstGeom prst="rect">
            <a:avLst/>
          </a:prstGeom>
          <a:noFill/>
          <a:ln w="6350">
            <a:solidFill>
              <a:srgbClr val="1D2D4B"/>
            </a:solidFill>
          </a:ln>
        </p:spPr>
        <p:txBody>
          <a:bodyPr wrap="square" rtlCol="0">
            <a:noAutofit/>
          </a:bodyPr>
          <a:lstStyle/>
          <a:p>
            <a:pPr marL="171450" indent="-171450">
              <a:buFont typeface="Wingdings" panose="05000000000000000000" pitchFamily="2" charset="2"/>
              <a:buChar char="§"/>
            </a:pPr>
            <a:r>
              <a:rPr lang="de-DE" sz="1100" dirty="0"/>
              <a:t>afm Konzept für EFH/ZFH</a:t>
            </a:r>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r>
              <a:rPr lang="de-DE" sz="1100" dirty="0"/>
              <a:t>Max. 50 Jahre alt und ohne Vorschäden</a:t>
            </a:r>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r>
              <a:rPr lang="de-DE" sz="1100" dirty="0"/>
              <a:t>Höchstentschädigung 2,5 Mio. € </a:t>
            </a:r>
          </a:p>
        </p:txBody>
      </p:sp>
      <p:sp>
        <p:nvSpPr>
          <p:cNvPr id="11" name="Textfeld 10">
            <a:extLst>
              <a:ext uri="{FF2B5EF4-FFF2-40B4-BE49-F238E27FC236}">
                <a16:creationId xmlns:a16="http://schemas.microsoft.com/office/drawing/2014/main" id="{9FCCD9F2-E7A3-4D20-8D19-687B74B0F853}"/>
              </a:ext>
            </a:extLst>
          </p:cNvPr>
          <p:cNvSpPr txBox="1"/>
          <p:nvPr/>
        </p:nvSpPr>
        <p:spPr>
          <a:xfrm>
            <a:off x="3458159" y="2215180"/>
            <a:ext cx="2160240" cy="2377928"/>
          </a:xfrm>
          <a:prstGeom prst="rect">
            <a:avLst/>
          </a:prstGeom>
          <a:noFill/>
          <a:ln w="6350">
            <a:solidFill>
              <a:srgbClr val="1D2D4B"/>
            </a:solidFill>
          </a:ln>
        </p:spPr>
        <p:txBody>
          <a:bodyPr wrap="square" rtlCol="0">
            <a:noAutofit/>
          </a:bodyPr>
          <a:lstStyle/>
          <a:p>
            <a:pPr marL="171450" indent="-171450">
              <a:buFont typeface="Wingdings" panose="05000000000000000000" pitchFamily="2" charset="2"/>
              <a:buChar char="§"/>
            </a:pPr>
            <a:r>
              <a:rPr lang="de-DE" sz="1100" dirty="0"/>
              <a:t>Sehr gutes Preis-Leistungs-Verhältnis (afm Prämie etwa 30% unter Standardprämie)</a:t>
            </a:r>
            <a:br>
              <a:rPr lang="de-DE" sz="1100" dirty="0"/>
            </a:br>
            <a:endParaRPr lang="de-DE" sz="1100" dirty="0"/>
          </a:p>
          <a:p>
            <a:pPr marL="171450" indent="-171450">
              <a:buFont typeface="Wingdings" panose="05000000000000000000" pitchFamily="2" charset="2"/>
              <a:buChar char="§"/>
            </a:pPr>
            <a:r>
              <a:rPr lang="de-DE" sz="1100" dirty="0"/>
              <a:t>Sehr guter Service </a:t>
            </a:r>
            <a:br>
              <a:rPr lang="de-DE" sz="1100" dirty="0"/>
            </a:br>
            <a:r>
              <a:rPr lang="de-DE" sz="1100" dirty="0"/>
              <a:t>(Vertrag und Schaden)</a:t>
            </a:r>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r>
              <a:rPr lang="de-DE" sz="1100" dirty="0"/>
              <a:t>Baustein Gebäudetechnik bzw. Baustein alternative Energien (separate Technikdeckung)</a:t>
            </a:r>
          </a:p>
        </p:txBody>
      </p:sp>
      <p:sp>
        <p:nvSpPr>
          <p:cNvPr id="13" name="Textfeld 12">
            <a:extLst>
              <a:ext uri="{FF2B5EF4-FFF2-40B4-BE49-F238E27FC236}">
                <a16:creationId xmlns:a16="http://schemas.microsoft.com/office/drawing/2014/main" id="{3EC6841D-B2B6-411C-918F-B6AD2BDB9624}"/>
              </a:ext>
            </a:extLst>
          </p:cNvPr>
          <p:cNvSpPr txBox="1"/>
          <p:nvPr/>
        </p:nvSpPr>
        <p:spPr>
          <a:xfrm>
            <a:off x="5931037" y="4726612"/>
            <a:ext cx="2160240" cy="1625543"/>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100" dirty="0"/>
              <a:t>Smart </a:t>
            </a:r>
            <a:r>
              <a:rPr lang="de-DE" sz="1100" dirty="0" err="1"/>
              <a:t>Consult</a:t>
            </a:r>
            <a:r>
              <a:rPr lang="de-DE" sz="1100" dirty="0"/>
              <a:t> (</a:t>
            </a:r>
            <a:r>
              <a:rPr lang="de-DE" sz="1100" dirty="0" err="1"/>
              <a:t>only</a:t>
            </a:r>
            <a:r>
              <a:rPr lang="de-DE" sz="1100" dirty="0"/>
              <a:t>)</a:t>
            </a:r>
            <a:endParaRPr lang="de-DE" sz="1000" dirty="0"/>
          </a:p>
          <a:p>
            <a:endParaRPr lang="de-DE" sz="1000" dirty="0"/>
          </a:p>
        </p:txBody>
      </p:sp>
      <p:sp>
        <p:nvSpPr>
          <p:cNvPr id="14" name="Textfeld 13">
            <a:extLst>
              <a:ext uri="{FF2B5EF4-FFF2-40B4-BE49-F238E27FC236}">
                <a16:creationId xmlns:a16="http://schemas.microsoft.com/office/drawing/2014/main" id="{F23007DD-9799-4DB3-81DD-BEAB1B56CBA4}"/>
              </a:ext>
            </a:extLst>
          </p:cNvPr>
          <p:cNvSpPr txBox="1"/>
          <p:nvPr/>
        </p:nvSpPr>
        <p:spPr>
          <a:xfrm>
            <a:off x="3458159" y="4726612"/>
            <a:ext cx="2160240" cy="1625544"/>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100" dirty="0"/>
              <a:t>Smart </a:t>
            </a:r>
            <a:r>
              <a:rPr lang="de-DE" sz="1100" dirty="0" err="1"/>
              <a:t>Consult</a:t>
            </a:r>
            <a:endParaRPr lang="de-DE" sz="1100" dirty="0"/>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r>
              <a:rPr lang="de-DE" sz="1100" dirty="0"/>
              <a:t>alt. Excel-Rechner</a:t>
            </a:r>
            <a:br>
              <a:rPr lang="de-DE" sz="1100" dirty="0"/>
            </a:br>
            <a:r>
              <a:rPr lang="de-DE" sz="1100" dirty="0"/>
              <a:t>(</a:t>
            </a:r>
            <a:r>
              <a:rPr lang="de-DE" sz="1100" dirty="0" err="1"/>
              <a:t>BeraterPortal</a:t>
            </a:r>
            <a:r>
              <a:rPr lang="de-DE" sz="1100" dirty="0"/>
              <a:t>)</a:t>
            </a:r>
          </a:p>
        </p:txBody>
      </p:sp>
      <p:pic>
        <p:nvPicPr>
          <p:cNvPr id="23" name="Bild 1" descr="http://www.afm-berater.de/fileadmin/_migrated/pics/Guetesiegel_04.png">
            <a:extLst>
              <a:ext uri="{FF2B5EF4-FFF2-40B4-BE49-F238E27FC236}">
                <a16:creationId xmlns:a16="http://schemas.microsoft.com/office/drawing/2014/main" id="{EEF33A85-6FAE-4189-A323-5690A1B6A6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2633" y="1598612"/>
            <a:ext cx="40957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Bild 1" descr="http://www.afm-berater.de/fileadmin/_migrated/pics/Guetesiegel_04.png">
            <a:extLst>
              <a:ext uri="{FF2B5EF4-FFF2-40B4-BE49-F238E27FC236}">
                <a16:creationId xmlns:a16="http://schemas.microsoft.com/office/drawing/2014/main" id="{3E14E4AC-8A66-43CB-834C-4C1898691C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1737" y="1598612"/>
            <a:ext cx="40957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feld 24">
            <a:extLst>
              <a:ext uri="{FF2B5EF4-FFF2-40B4-BE49-F238E27FC236}">
                <a16:creationId xmlns:a16="http://schemas.microsoft.com/office/drawing/2014/main" id="{9CC08666-7EF8-46CC-8CFC-F3BF08639FC4}"/>
              </a:ext>
            </a:extLst>
          </p:cNvPr>
          <p:cNvSpPr txBox="1"/>
          <p:nvPr/>
        </p:nvSpPr>
        <p:spPr>
          <a:xfrm>
            <a:off x="364220" y="2296583"/>
            <a:ext cx="2781301" cy="3312369"/>
          </a:xfrm>
          <a:prstGeom prst="rect">
            <a:avLst/>
          </a:prstGeom>
          <a:noFill/>
        </p:spPr>
        <p:txBody>
          <a:bodyPr wrap="square" rtlCol="0">
            <a:noAutofit/>
          </a:bodyPr>
          <a:lstStyle/>
          <a:p>
            <a:r>
              <a:rPr lang="de-DE" sz="1400" b="1" dirty="0"/>
              <a:t>Markthighlights:</a:t>
            </a:r>
          </a:p>
          <a:p>
            <a:endParaRPr lang="de-DE" sz="1400" b="1" dirty="0"/>
          </a:p>
          <a:p>
            <a:pPr marL="285750" indent="-285750">
              <a:buFont typeface="Wingdings" panose="05000000000000000000" pitchFamily="2" charset="2"/>
              <a:buChar char="§"/>
            </a:pPr>
            <a:r>
              <a:rPr lang="de-DE" sz="1400" dirty="0"/>
              <a:t>Gebäudetechnik / alternative Energien</a:t>
            </a:r>
          </a:p>
          <a:p>
            <a:pPr marL="285750" indent="-285750">
              <a:buFont typeface="Wingdings" panose="05000000000000000000" pitchFamily="2" charset="2"/>
              <a:buChar char="§"/>
            </a:pPr>
            <a:r>
              <a:rPr lang="de-DE" sz="1400" dirty="0"/>
              <a:t>Windstärkeregelung</a:t>
            </a:r>
          </a:p>
          <a:p>
            <a:pPr marL="285750" indent="-285750">
              <a:buFont typeface="Wingdings" panose="05000000000000000000" pitchFamily="2" charset="2"/>
              <a:buChar char="§"/>
            </a:pPr>
            <a:r>
              <a:rPr lang="de-DE" sz="1400" dirty="0"/>
              <a:t>Allgefahren-Deckung</a:t>
            </a:r>
          </a:p>
          <a:p>
            <a:pPr marL="285750" indent="-285750">
              <a:buFont typeface="Wingdings" panose="05000000000000000000" pitchFamily="2" charset="2"/>
              <a:buChar char="§"/>
            </a:pPr>
            <a:r>
              <a:rPr lang="de-DE" sz="1400" dirty="0"/>
              <a:t>„B-Note“</a:t>
            </a:r>
          </a:p>
          <a:p>
            <a:pPr marL="285750" indent="-285750">
              <a:buFont typeface="Wingdings" panose="05000000000000000000" pitchFamily="2" charset="2"/>
              <a:buChar char="§"/>
            </a:pPr>
            <a:r>
              <a:rPr lang="de-DE" sz="1400" dirty="0"/>
              <a:t>etc.</a:t>
            </a:r>
          </a:p>
        </p:txBody>
      </p:sp>
      <p:pic>
        <p:nvPicPr>
          <p:cNvPr id="27" name="Grafik 26">
            <a:extLst>
              <a:ext uri="{FF2B5EF4-FFF2-40B4-BE49-F238E27FC236}">
                <a16:creationId xmlns:a16="http://schemas.microsoft.com/office/drawing/2014/main" id="{31760BB6-783B-4E96-82DC-4393B19196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11773" y="4511391"/>
            <a:ext cx="419100" cy="419100"/>
          </a:xfrm>
          <a:prstGeom prst="rect">
            <a:avLst/>
          </a:prstGeom>
        </p:spPr>
      </p:pic>
      <p:pic>
        <p:nvPicPr>
          <p:cNvPr id="28" name="Grafik 27">
            <a:extLst>
              <a:ext uri="{FF2B5EF4-FFF2-40B4-BE49-F238E27FC236}">
                <a16:creationId xmlns:a16="http://schemas.microsoft.com/office/drawing/2014/main" id="{49567A07-109D-4AED-B1A7-260F1CF341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57870" y="4511391"/>
            <a:ext cx="419100" cy="419100"/>
          </a:xfrm>
          <a:prstGeom prst="rect">
            <a:avLst/>
          </a:prstGeom>
        </p:spPr>
      </p:pic>
    </p:spTree>
    <p:extLst>
      <p:ext uri="{BB962C8B-B14F-4D97-AF65-F5344CB8AC3E}">
        <p14:creationId xmlns:p14="http://schemas.microsoft.com/office/powerpoint/2010/main" val="41527476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43</a:t>
            </a:fld>
            <a:endParaRPr lang="de-DE"/>
          </a:p>
        </p:txBody>
      </p:sp>
      <p:sp>
        <p:nvSpPr>
          <p:cNvPr id="5" name="Titel 4"/>
          <p:cNvSpPr>
            <a:spLocks noGrp="1"/>
          </p:cNvSpPr>
          <p:nvPr>
            <p:ph type="title"/>
          </p:nvPr>
        </p:nvSpPr>
        <p:spPr/>
        <p:txBody>
          <a:bodyPr/>
          <a:lstStyle/>
          <a:p>
            <a:r>
              <a:rPr lang="de-DE" dirty="0"/>
              <a:t>afm Empfehlungen | Einfamilienhäuser</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Interlloyd Wohngebäude 2025</a:t>
            </a:r>
          </a:p>
        </p:txBody>
      </p:sp>
      <p:sp>
        <p:nvSpPr>
          <p:cNvPr id="21" name="Textfeld 20">
            <a:extLst>
              <a:ext uri="{FF2B5EF4-FFF2-40B4-BE49-F238E27FC236}">
                <a16:creationId xmlns:a16="http://schemas.microsoft.com/office/drawing/2014/main" id="{12A04F1B-E548-4646-A04F-D7524C7D0D08}"/>
              </a:ext>
            </a:extLst>
          </p:cNvPr>
          <p:cNvSpPr txBox="1"/>
          <p:nvPr/>
        </p:nvSpPr>
        <p:spPr>
          <a:xfrm>
            <a:off x="364221" y="2333053"/>
            <a:ext cx="7894256" cy="4264597"/>
          </a:xfrm>
          <a:prstGeom prst="rect">
            <a:avLst/>
          </a:prstGeom>
          <a:noFill/>
        </p:spPr>
        <p:txBody>
          <a:bodyPr wrap="square" rtlCol="0">
            <a:noAutofit/>
          </a:bodyPr>
          <a:lstStyle/>
          <a:p>
            <a:pPr marL="285750" indent="-285750">
              <a:buFont typeface="Wingdings" panose="05000000000000000000" pitchFamily="2" charset="2"/>
              <a:buChar char="§"/>
            </a:pPr>
            <a:r>
              <a:rPr lang="de-DE" sz="1400" dirty="0">
                <a:solidFill>
                  <a:srgbClr val="1D2D4B"/>
                </a:solidFill>
              </a:rPr>
              <a:t>Neue Selbstbehaltsmodelle </a:t>
            </a:r>
          </a:p>
          <a:p>
            <a:pPr marL="742950" lvl="1" indent="-285750">
              <a:buFont typeface="Wingdings" panose="05000000000000000000" pitchFamily="2" charset="2"/>
              <a:buChar char="§"/>
            </a:pPr>
            <a:r>
              <a:rPr lang="de-DE" sz="1400" dirty="0">
                <a:solidFill>
                  <a:srgbClr val="1D2D4B"/>
                </a:solidFill>
              </a:rPr>
              <a:t>Wegfall generelles SF-System (Zuschlag 25%) </a:t>
            </a:r>
          </a:p>
          <a:p>
            <a:pPr marL="742950" lvl="1" indent="-285750">
              <a:buFont typeface="Wingdings" panose="05000000000000000000" pitchFamily="2" charset="2"/>
              <a:buChar char="§"/>
            </a:pPr>
            <a:r>
              <a:rPr lang="de-DE" sz="1400" dirty="0">
                <a:solidFill>
                  <a:srgbClr val="1D2D4B"/>
                </a:solidFill>
              </a:rPr>
              <a:t>Wahl zwischen 0 €, 500 €, 1.000 € oder SF-System</a:t>
            </a:r>
          </a:p>
          <a:p>
            <a:pPr marL="285750" indent="-285750">
              <a:buFont typeface="Wingdings" panose="05000000000000000000" pitchFamily="2" charset="2"/>
              <a:buChar char="§"/>
            </a:pPr>
            <a:endParaRPr lang="de-DE" sz="1400" dirty="0">
              <a:solidFill>
                <a:srgbClr val="1D2D4B"/>
              </a:solidFill>
            </a:endParaRPr>
          </a:p>
          <a:p>
            <a:pPr marL="285750" indent="-285750">
              <a:buFont typeface="Wingdings" panose="05000000000000000000" pitchFamily="2" charset="2"/>
              <a:buChar char="§"/>
            </a:pPr>
            <a:r>
              <a:rPr lang="de-DE" sz="1400" dirty="0">
                <a:solidFill>
                  <a:srgbClr val="1D2D4B"/>
                </a:solidFill>
              </a:rPr>
              <a:t>Vorteile Teilsanierung / Modernisierung</a:t>
            </a:r>
          </a:p>
          <a:p>
            <a:pPr marL="742950" lvl="1" indent="-285750">
              <a:buFont typeface="Wingdings" panose="05000000000000000000" pitchFamily="2" charset="2"/>
              <a:buChar char="§"/>
            </a:pPr>
            <a:r>
              <a:rPr lang="de-DE" sz="1400" i="1" dirty="0">
                <a:solidFill>
                  <a:srgbClr val="1D2D4B"/>
                </a:solidFill>
              </a:rPr>
              <a:t>Erneuerung der Fugen</a:t>
            </a:r>
          </a:p>
          <a:p>
            <a:pPr marL="742950" lvl="1" indent="-285750">
              <a:buFont typeface="Wingdings" panose="05000000000000000000" pitchFamily="2" charset="2"/>
              <a:buChar char="§"/>
            </a:pPr>
            <a:r>
              <a:rPr lang="de-DE" sz="1400" i="1" dirty="0">
                <a:solidFill>
                  <a:srgbClr val="1D2D4B"/>
                </a:solidFill>
              </a:rPr>
              <a:t>Erneuerung der Heizung</a:t>
            </a:r>
          </a:p>
          <a:p>
            <a:pPr marL="285750" indent="-285750">
              <a:buFont typeface="Wingdings" panose="05000000000000000000" pitchFamily="2" charset="2"/>
              <a:buChar char="§"/>
            </a:pPr>
            <a:endParaRPr lang="de-DE" sz="1400" dirty="0">
              <a:solidFill>
                <a:srgbClr val="1D2D4B"/>
              </a:solidFill>
            </a:endParaRPr>
          </a:p>
          <a:p>
            <a:pPr marL="285750" indent="-285750">
              <a:buFont typeface="Wingdings" panose="05000000000000000000" pitchFamily="2" charset="2"/>
              <a:buChar char="§"/>
            </a:pPr>
            <a:r>
              <a:rPr lang="de-DE" sz="1400" dirty="0">
                <a:solidFill>
                  <a:srgbClr val="1D2D4B"/>
                </a:solidFill>
              </a:rPr>
              <a:t>Nachlässe</a:t>
            </a:r>
          </a:p>
          <a:p>
            <a:pPr marL="742950" lvl="1" indent="-285750">
              <a:buFont typeface="Wingdings" panose="05000000000000000000" pitchFamily="2" charset="2"/>
              <a:buChar char="§"/>
            </a:pPr>
            <a:r>
              <a:rPr lang="de-DE" sz="1400" dirty="0">
                <a:solidFill>
                  <a:srgbClr val="1D2D4B"/>
                </a:solidFill>
              </a:rPr>
              <a:t>Selbstgenutzte Immobilie</a:t>
            </a:r>
          </a:p>
          <a:p>
            <a:pPr marL="742950" lvl="1" indent="-285750">
              <a:buFont typeface="Wingdings" panose="05000000000000000000" pitchFamily="2" charset="2"/>
              <a:buChar char="§"/>
            </a:pPr>
            <a:r>
              <a:rPr lang="de-DE" sz="1400" dirty="0">
                <a:solidFill>
                  <a:srgbClr val="1D2D4B"/>
                </a:solidFill>
              </a:rPr>
              <a:t>Hausrat-Kombi-Nachlass</a:t>
            </a:r>
          </a:p>
          <a:p>
            <a:pPr marL="742950" lvl="1" indent="-285750">
              <a:buFont typeface="Wingdings" panose="05000000000000000000" pitchFamily="2" charset="2"/>
              <a:buChar char="§"/>
            </a:pPr>
            <a:r>
              <a:rPr lang="de-DE" sz="1400" i="1" dirty="0">
                <a:solidFill>
                  <a:srgbClr val="1D2D4B"/>
                </a:solidFill>
              </a:rPr>
              <a:t>Energieeffizienzklasse B oder besser</a:t>
            </a:r>
          </a:p>
          <a:p>
            <a:pPr marL="742950" lvl="1" indent="-285750">
              <a:buFont typeface="Wingdings" panose="05000000000000000000" pitchFamily="2" charset="2"/>
              <a:buChar char="§"/>
            </a:pPr>
            <a:endParaRPr lang="de-DE" sz="1400" i="1" dirty="0">
              <a:solidFill>
                <a:srgbClr val="1D2D4B"/>
              </a:solidFill>
            </a:endParaRPr>
          </a:p>
          <a:p>
            <a:pPr marL="285750" lvl="1" indent="-285750">
              <a:buFont typeface="Wingdings" panose="05000000000000000000" pitchFamily="2" charset="2"/>
              <a:buChar char="§"/>
            </a:pPr>
            <a:r>
              <a:rPr lang="de-DE" sz="1400" dirty="0">
                <a:solidFill>
                  <a:srgbClr val="1D2D4B"/>
                </a:solidFill>
              </a:rPr>
              <a:t>Starkregen Plus</a:t>
            </a:r>
          </a:p>
          <a:p>
            <a:pPr marL="742950" lvl="2" indent="-285750">
              <a:buFont typeface="Wingdings" panose="05000000000000000000" pitchFamily="2" charset="2"/>
              <a:buChar char="§"/>
            </a:pPr>
            <a:r>
              <a:rPr lang="de-DE" sz="1400" dirty="0">
                <a:solidFill>
                  <a:srgbClr val="1D2D4B"/>
                </a:solidFill>
              </a:rPr>
              <a:t>ersetzt Gebäudeschäden durch Starkregen, bei denen das Grundstück nicht vollständig überschwemmt wurde, oder der Balkon / die Dachterrasse überflutet wurde</a:t>
            </a:r>
          </a:p>
          <a:p>
            <a:pPr marL="742950" lvl="2" indent="-285750">
              <a:buFont typeface="Wingdings" panose="05000000000000000000" pitchFamily="2" charset="2"/>
              <a:buChar char="§"/>
            </a:pPr>
            <a:endParaRPr lang="de-DE" sz="1400" dirty="0">
              <a:solidFill>
                <a:srgbClr val="1D2D4B"/>
              </a:solidFill>
            </a:endParaRPr>
          </a:p>
          <a:p>
            <a:pPr marL="285750" lvl="2" indent="-285750">
              <a:buFont typeface="Wingdings" panose="05000000000000000000" pitchFamily="2" charset="2"/>
              <a:buChar char="§"/>
            </a:pPr>
            <a:r>
              <a:rPr lang="de-DE" sz="1400" dirty="0">
                <a:solidFill>
                  <a:srgbClr val="1D2D4B"/>
                </a:solidFill>
              </a:rPr>
              <a:t>Schließung des afm Eurosecure 2008	</a:t>
            </a:r>
          </a:p>
        </p:txBody>
      </p:sp>
      <p:sp>
        <p:nvSpPr>
          <p:cNvPr id="3" name="Textfeld 2">
            <a:extLst>
              <a:ext uri="{FF2B5EF4-FFF2-40B4-BE49-F238E27FC236}">
                <a16:creationId xmlns:a16="http://schemas.microsoft.com/office/drawing/2014/main" id="{890DE417-FA56-42FD-97F1-7CA0AA72A264}"/>
              </a:ext>
            </a:extLst>
          </p:cNvPr>
          <p:cNvSpPr txBox="1"/>
          <p:nvPr/>
        </p:nvSpPr>
        <p:spPr>
          <a:xfrm rot="996987">
            <a:off x="7382577" y="2483318"/>
            <a:ext cx="3147461" cy="1200329"/>
          </a:xfrm>
          <a:prstGeom prst="rect">
            <a:avLst/>
          </a:prstGeom>
          <a:noFill/>
        </p:spPr>
        <p:txBody>
          <a:bodyPr wrap="square" rtlCol="0">
            <a:spAutoFit/>
          </a:bodyPr>
          <a:lstStyle/>
          <a:p>
            <a:pPr algn="ctr"/>
            <a:r>
              <a:rPr lang="de-DE" sz="1800" dirty="0"/>
              <a:t>Überarbeitung der gesamten afm Interlloyd Produktwelt | Vereinfachung, weniger Sonderregelungen</a:t>
            </a:r>
          </a:p>
        </p:txBody>
      </p:sp>
      <p:pic>
        <p:nvPicPr>
          <p:cNvPr id="8" name="Picture 4" descr="Bildergebnis fÃ¼r logo interlloyd">
            <a:extLst>
              <a:ext uri="{FF2B5EF4-FFF2-40B4-BE49-F238E27FC236}">
                <a16:creationId xmlns:a16="http://schemas.microsoft.com/office/drawing/2014/main" id="{A12762B6-0BBE-4242-B36D-5F04B2E053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0825" y="1770749"/>
            <a:ext cx="1184977" cy="59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14697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44</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Wohngebäude | afm-Tarif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dirty="0"/>
              <a:t>afm Empfehlungen | Einfamilienhäuser</a:t>
            </a:r>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479425" y="2420937"/>
            <a:ext cx="10656917" cy="1746802"/>
          </a:xfrm>
        </p:spPr>
        <p:txBody>
          <a:bodyPr/>
          <a:lstStyle/>
          <a:p>
            <a:pPr marL="285750" indent="-285750">
              <a:buFont typeface="Wingdings" panose="05000000000000000000" pitchFamily="2" charset="2"/>
              <a:buChar char="§"/>
            </a:pPr>
            <a:r>
              <a:rPr lang="de-DE" sz="1800" dirty="0">
                <a:effectLst/>
                <a:latin typeface="Calibri" panose="020F0502020204030204" pitchFamily="34" charset="0"/>
                <a:ea typeface="Calibri" panose="020F0502020204030204" pitchFamily="34" charset="0"/>
              </a:rPr>
              <a:t> </a:t>
            </a:r>
            <a:r>
              <a:rPr lang="de-DE" sz="1800" dirty="0">
                <a:effectLst/>
                <a:latin typeface="Calibri" panose="020F0502020204030204" pitchFamily="34" charset="0"/>
                <a:ea typeface="Times New Roman" panose="02020603050405020304" pitchFamily="18" charset="0"/>
              </a:rPr>
              <a:t>1 und 2-Familienhaus (nur nach Wohnflächentarif)</a:t>
            </a:r>
          </a:p>
          <a:p>
            <a:pPr marL="342900" lvl="0" indent="-342900">
              <a:buFont typeface="Wingdings" panose="05000000000000000000" pitchFamily="2" charset="2"/>
              <a:buChar char="§"/>
            </a:pPr>
            <a:r>
              <a:rPr lang="de-DE" sz="1800" dirty="0">
                <a:latin typeface="Calibri" panose="020F0502020204030204" pitchFamily="34" charset="0"/>
                <a:ea typeface="Times New Roman" panose="02020603050405020304" pitchFamily="18" charset="0"/>
              </a:rPr>
              <a:t>Höchstentschädigung 2,5 Mio. €</a:t>
            </a:r>
          </a:p>
          <a:p>
            <a:pPr marL="342900" lvl="0" indent="-342900">
              <a:buFont typeface="Wingdings" panose="05000000000000000000" pitchFamily="2" charset="2"/>
              <a:buChar char="§"/>
            </a:pPr>
            <a:r>
              <a:rPr lang="de-DE" sz="1800" dirty="0">
                <a:effectLst/>
                <a:latin typeface="Calibri" panose="020F0502020204030204" pitchFamily="34" charset="0"/>
                <a:ea typeface="Times New Roman" panose="02020603050405020304" pitchFamily="18" charset="0"/>
              </a:rPr>
              <a:t>Max. Gebäudealter 50 Jahre (Baujahr 1974)</a:t>
            </a:r>
            <a:endParaRPr lang="de-DE" sz="1800" dirty="0">
              <a:latin typeface="Calibri" panose="020F0502020204030204" pitchFamily="34" charset="0"/>
              <a:ea typeface="Times New Roman" panose="02020603050405020304" pitchFamily="18" charset="0"/>
            </a:endParaRPr>
          </a:p>
          <a:p>
            <a:pPr marL="342900" lvl="0" indent="-342900">
              <a:buFont typeface="Wingdings" panose="05000000000000000000" pitchFamily="2" charset="2"/>
              <a:buChar char="§"/>
            </a:pPr>
            <a:r>
              <a:rPr lang="de-DE" sz="1800" b="1" dirty="0">
                <a:effectLst/>
                <a:latin typeface="Calibri" panose="020F0502020204030204" pitchFamily="34" charset="0"/>
                <a:ea typeface="Times New Roman" panose="02020603050405020304" pitchFamily="18" charset="0"/>
              </a:rPr>
              <a:t>Keine Vorschäden in den letzten 5 Jahren</a:t>
            </a:r>
          </a:p>
          <a:p>
            <a:pPr marL="800100" lvl="1" indent="-342900">
              <a:buFont typeface="Wingdings" panose="05000000000000000000" pitchFamily="2" charset="2"/>
              <a:buChar char="§"/>
            </a:pPr>
            <a:r>
              <a:rPr lang="de-DE" sz="1200" b="1" dirty="0">
                <a:solidFill>
                  <a:srgbClr val="1D2D4B"/>
                </a:solidFill>
                <a:effectLst/>
                <a:latin typeface="Calibri" panose="020F0502020204030204" pitchFamily="34" charset="0"/>
                <a:ea typeface="Times New Roman" panose="02020603050405020304" pitchFamily="18" charset="0"/>
              </a:rPr>
              <a:t>Ausnahme Kleinschaden bis max. 300 € in 5 Jahren</a:t>
            </a:r>
            <a:endParaRPr lang="de-DE" sz="1200" b="1" dirty="0">
              <a:solidFill>
                <a:srgbClr val="1D2D4B"/>
              </a:solidFill>
              <a:latin typeface="Calibri" panose="020F0502020204030204" pitchFamily="34" charset="0"/>
              <a:ea typeface="Times New Roman" panose="02020603050405020304" pitchFamily="18" charset="0"/>
            </a:endParaRPr>
          </a:p>
        </p:txBody>
      </p:sp>
      <p:sp>
        <p:nvSpPr>
          <p:cNvPr id="7" name="Textplatzhalter 3">
            <a:extLst>
              <a:ext uri="{FF2B5EF4-FFF2-40B4-BE49-F238E27FC236}">
                <a16:creationId xmlns:a16="http://schemas.microsoft.com/office/drawing/2014/main" id="{EFCEDADA-6EA0-4782-87D3-1F9C612C1E56}"/>
              </a:ext>
            </a:extLst>
          </p:cNvPr>
          <p:cNvSpPr txBox="1">
            <a:spLocks/>
          </p:cNvSpPr>
          <p:nvPr/>
        </p:nvSpPr>
        <p:spPr>
          <a:xfrm>
            <a:off x="479425" y="4167739"/>
            <a:ext cx="10656917" cy="19891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endParaRPr lang="de-DE" sz="1800" dirty="0">
              <a:latin typeface="Calibri" panose="020F0502020204030204" pitchFamily="34" charset="0"/>
              <a:ea typeface="Calibri" panose="020F0502020204030204" pitchFamily="34" charset="0"/>
            </a:endParaRPr>
          </a:p>
          <a:p>
            <a:pPr marL="342900" indent="-342900">
              <a:buFont typeface="Wingdings" panose="05000000000000000000" pitchFamily="2" charset="2"/>
              <a:buChar char="§"/>
            </a:pPr>
            <a:r>
              <a:rPr lang="de-DE" sz="1800" dirty="0">
                <a:latin typeface="Calibri" panose="020F0502020204030204" pitchFamily="34" charset="0"/>
                <a:ea typeface="Times New Roman" panose="02020603050405020304" pitchFamily="18" charset="0"/>
              </a:rPr>
              <a:t>Hoher Sondernachlass auf die Grundprämie Concordia </a:t>
            </a:r>
          </a:p>
          <a:p>
            <a:pPr marL="342900" indent="-342900">
              <a:buFont typeface="Wingdings" panose="05000000000000000000" pitchFamily="2" charset="2"/>
              <a:buChar char="§"/>
            </a:pPr>
            <a:r>
              <a:rPr lang="de-DE" sz="1800" dirty="0">
                <a:latin typeface="Calibri" panose="020F0502020204030204" pitchFamily="34" charset="0"/>
                <a:ea typeface="Times New Roman" panose="02020603050405020304" pitchFamily="18" charset="0"/>
              </a:rPr>
              <a:t>Verzicht auf Ausstattungsmerkmale, bis auf</a:t>
            </a:r>
          </a:p>
          <a:p>
            <a:pPr marL="800100" lvl="1" indent="-342900">
              <a:buFont typeface="Wingdings" panose="05000000000000000000" pitchFamily="2" charset="2"/>
              <a:buChar char="§"/>
            </a:pPr>
            <a:r>
              <a:rPr lang="de-DE" sz="1600" dirty="0">
                <a:latin typeface="Calibri" panose="020F0502020204030204" pitchFamily="34" charset="0"/>
                <a:ea typeface="Times New Roman" panose="02020603050405020304" pitchFamily="18" charset="0"/>
              </a:rPr>
              <a:t>Fußbodenheizung</a:t>
            </a:r>
          </a:p>
          <a:p>
            <a:pPr marL="800100" lvl="1" indent="-342900">
              <a:buFont typeface="Wingdings" panose="05000000000000000000" pitchFamily="2" charset="2"/>
              <a:buChar char="§"/>
            </a:pPr>
            <a:r>
              <a:rPr lang="de-DE" sz="1600" dirty="0">
                <a:latin typeface="Calibri" panose="020F0502020204030204" pitchFamily="34" charset="0"/>
                <a:ea typeface="Times New Roman" panose="02020603050405020304" pitchFamily="18" charset="0"/>
              </a:rPr>
              <a:t>Wärmepumpenanlage</a:t>
            </a:r>
          </a:p>
          <a:p>
            <a:pPr marL="800100" lvl="1" indent="-342900">
              <a:buFont typeface="Wingdings" panose="05000000000000000000" pitchFamily="2" charset="2"/>
              <a:buChar char="§"/>
            </a:pPr>
            <a:r>
              <a:rPr lang="de-DE" sz="1600" dirty="0">
                <a:latin typeface="Calibri" panose="020F0502020204030204" pitchFamily="34" charset="0"/>
                <a:ea typeface="Times New Roman" panose="02020603050405020304" pitchFamily="18" charset="0"/>
              </a:rPr>
              <a:t>PV-Anlage (Deckung für Grundgefahren)</a:t>
            </a:r>
          </a:p>
        </p:txBody>
      </p:sp>
      <p:pic>
        <p:nvPicPr>
          <p:cNvPr id="1026" name="Picture 2">
            <a:extLst>
              <a:ext uri="{FF2B5EF4-FFF2-40B4-BE49-F238E27FC236}">
                <a16:creationId xmlns:a16="http://schemas.microsoft.com/office/drawing/2014/main" id="{98934E0B-E73E-4F6D-802A-3D8A20C7EBB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08364" y="1423517"/>
            <a:ext cx="1604211" cy="802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70537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45</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Wohngebäude | Empfehlung Optimal-Tarif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dirty="0"/>
              <a:t>afm Empfehlungen | Einfamilienhäuser</a:t>
            </a:r>
          </a:p>
        </p:txBody>
      </p:sp>
      <p:pic>
        <p:nvPicPr>
          <p:cNvPr id="10" name="Picture 2">
            <a:extLst>
              <a:ext uri="{FF2B5EF4-FFF2-40B4-BE49-F238E27FC236}">
                <a16:creationId xmlns:a16="http://schemas.microsoft.com/office/drawing/2014/main" id="{BD9CBBD2-BC6F-4DA4-AC7E-93B0CDC45A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08364" y="1423517"/>
            <a:ext cx="1604211" cy="802106"/>
          </a:xfrm>
          <a:prstGeom prst="rect">
            <a:avLst/>
          </a:prstGeom>
          <a:noFill/>
          <a:extLst>
            <a:ext uri="{909E8E84-426E-40DD-AFC4-6F175D3DCCD1}">
              <a14:hiddenFill xmlns:a14="http://schemas.microsoft.com/office/drawing/2010/main">
                <a:solidFill>
                  <a:srgbClr val="FFFFFF"/>
                </a:solidFill>
              </a14:hiddenFill>
            </a:ext>
          </a:extLst>
        </p:spPr>
      </p:pic>
      <p:sp>
        <p:nvSpPr>
          <p:cNvPr id="11" name="Textplatzhalter 3">
            <a:extLst>
              <a:ext uri="{FF2B5EF4-FFF2-40B4-BE49-F238E27FC236}">
                <a16:creationId xmlns:a16="http://schemas.microsoft.com/office/drawing/2014/main" id="{4089C161-CA7F-4197-B4B2-E181D1FE6730}"/>
              </a:ext>
            </a:extLst>
          </p:cNvPr>
          <p:cNvSpPr txBox="1">
            <a:spLocks/>
          </p:cNvSpPr>
          <p:nvPr/>
        </p:nvSpPr>
        <p:spPr>
          <a:xfrm>
            <a:off x="479425" y="2420936"/>
            <a:ext cx="10656917" cy="368148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85750" indent="-285750">
              <a:buFont typeface="Wingdings" panose="05000000000000000000" pitchFamily="2" charset="2"/>
              <a:buChar char="§"/>
            </a:pPr>
            <a:r>
              <a:rPr lang="de-DE" sz="1800" dirty="0">
                <a:latin typeface="Calibri" panose="020F0502020204030204" pitchFamily="34" charset="0"/>
                <a:ea typeface="Calibri" panose="020F0502020204030204" pitchFamily="34" charset="0"/>
              </a:rPr>
              <a:t>Erweiterter Leistungsumfang (z. B. Grundstücksbestandteile, Konditionsdifferenzdeckung, Hotelkosten)</a:t>
            </a:r>
          </a:p>
          <a:p>
            <a:pPr marL="285750" indent="-285750">
              <a:buFont typeface="Wingdings" panose="05000000000000000000" pitchFamily="2" charset="2"/>
              <a:buChar char="§"/>
            </a:pPr>
            <a:r>
              <a:rPr lang="de-DE" sz="1800" dirty="0">
                <a:latin typeface="Calibri" panose="020F0502020204030204" pitchFamily="34" charset="0"/>
                <a:ea typeface="Times New Roman" panose="02020603050405020304" pitchFamily="18" charset="0"/>
              </a:rPr>
              <a:t>Unbenannte Gefahren enthalten</a:t>
            </a:r>
          </a:p>
          <a:p>
            <a:pPr marL="742950" lvl="1" indent="-285750">
              <a:buFont typeface="Wingdings" panose="05000000000000000000" pitchFamily="2" charset="2"/>
              <a:buChar char="§"/>
            </a:pPr>
            <a:r>
              <a:rPr lang="de-DE" sz="1600" dirty="0">
                <a:solidFill>
                  <a:srgbClr val="1D2D4B"/>
                </a:solidFill>
                <a:latin typeface="Calibri" panose="020F0502020204030204" pitchFamily="34" charset="0"/>
                <a:ea typeface="Times New Roman" panose="02020603050405020304" pitchFamily="18" charset="0"/>
              </a:rPr>
              <a:t>Bis 250.000 € JHE (2.500 € SB)</a:t>
            </a:r>
          </a:p>
          <a:p>
            <a:pPr marL="285750" indent="-285750">
              <a:buFont typeface="Wingdings" panose="05000000000000000000" pitchFamily="2" charset="2"/>
              <a:buChar char="§"/>
            </a:pPr>
            <a:r>
              <a:rPr lang="de-DE" sz="1800" dirty="0">
                <a:latin typeface="Calibri" panose="020F0502020204030204" pitchFamily="34" charset="0"/>
                <a:ea typeface="Times New Roman" panose="02020603050405020304" pitchFamily="18" charset="0"/>
              </a:rPr>
              <a:t>Haustechnik Baustein enthalten</a:t>
            </a:r>
          </a:p>
          <a:p>
            <a:pPr marL="742950" lvl="1" indent="-285750">
              <a:buFont typeface="Wingdings" panose="05000000000000000000" pitchFamily="2" charset="2"/>
              <a:buChar char="§"/>
            </a:pPr>
            <a:r>
              <a:rPr lang="de-DE" sz="1600" dirty="0">
                <a:solidFill>
                  <a:srgbClr val="1D2D4B"/>
                </a:solidFill>
                <a:latin typeface="Calibri" panose="020F0502020204030204" pitchFamily="34" charset="0"/>
                <a:ea typeface="Times New Roman" panose="02020603050405020304" pitchFamily="18" charset="0"/>
              </a:rPr>
              <a:t>Unvorhergesehene Beschädigung, Zerstörung oder Abhandenkommen von definierten gebäudetechnischen Anlagen mit 250 € Selbstbeteiligung</a:t>
            </a:r>
          </a:p>
          <a:p>
            <a:pPr marL="285750" lvl="1" indent="-285750">
              <a:buFont typeface="Wingdings" panose="05000000000000000000" pitchFamily="2" charset="2"/>
              <a:buChar char="§"/>
            </a:pPr>
            <a:r>
              <a:rPr lang="de-DE" sz="1600" dirty="0">
                <a:solidFill>
                  <a:srgbClr val="1D2D4B"/>
                </a:solidFill>
                <a:latin typeface="Calibri" panose="020F0502020204030204" pitchFamily="34" charset="0"/>
                <a:ea typeface="Times New Roman" panose="02020603050405020304" pitchFamily="18" charset="0"/>
              </a:rPr>
              <a:t>Optional – Elementardeckung inkl. Naturgefahren Plus Baustein (bis 10.000 €)</a:t>
            </a:r>
          </a:p>
          <a:p>
            <a:pPr marL="742950" lvl="2" indent="-285750">
              <a:buFont typeface="Wingdings" panose="05000000000000000000" pitchFamily="2" charset="2"/>
              <a:buChar char="§"/>
            </a:pPr>
            <a:r>
              <a:rPr lang="de-DE" sz="1600" dirty="0">
                <a:solidFill>
                  <a:srgbClr val="1D2D4B"/>
                </a:solidFill>
                <a:latin typeface="Calibri" panose="020F0502020204030204" pitchFamily="34" charset="0"/>
                <a:ea typeface="Times New Roman" panose="02020603050405020304" pitchFamily="18" charset="0"/>
              </a:rPr>
              <a:t>Schutz bei Nässeschäden durch unmittelbares Eindrin­gen von Witterungsniederschlägen in das Gebäude z. B. Schmelzwasser oder Platzregen ohne vorliegende Überschwemmung des Grund und Bodens</a:t>
            </a:r>
          </a:p>
          <a:p>
            <a:pPr marL="285750" lvl="2" indent="-285750">
              <a:buFont typeface="Wingdings" panose="05000000000000000000" pitchFamily="2" charset="2"/>
              <a:buChar char="§"/>
            </a:pPr>
            <a:r>
              <a:rPr lang="de-DE" sz="1600" dirty="0">
                <a:solidFill>
                  <a:srgbClr val="1D2D4B"/>
                </a:solidFill>
                <a:latin typeface="Calibri" panose="020F0502020204030204" pitchFamily="34" charset="0"/>
                <a:ea typeface="Times New Roman" panose="02020603050405020304" pitchFamily="18" charset="0"/>
              </a:rPr>
              <a:t>Optional – Ableitungsrohre</a:t>
            </a:r>
          </a:p>
          <a:p>
            <a:pPr marL="742950" lvl="3" indent="-285750">
              <a:buFont typeface="Wingdings" panose="05000000000000000000" pitchFamily="2" charset="2"/>
              <a:buChar char="§"/>
            </a:pPr>
            <a:r>
              <a:rPr lang="de-DE" sz="1600" dirty="0">
                <a:solidFill>
                  <a:srgbClr val="1D2D4B"/>
                </a:solidFill>
                <a:latin typeface="Calibri" panose="020F0502020204030204" pitchFamily="34" charset="0"/>
                <a:ea typeface="Times New Roman" panose="02020603050405020304" pitchFamily="18" charset="0"/>
              </a:rPr>
              <a:t>Einschluss von 1.000 € bis max. 20.000 € möglich</a:t>
            </a:r>
          </a:p>
          <a:p>
            <a:pPr marL="285750" lvl="1" indent="-285750">
              <a:buFont typeface="Wingdings" panose="05000000000000000000" pitchFamily="2" charset="2"/>
              <a:buChar char="§"/>
            </a:pPr>
            <a:endParaRPr lang="de-DE" sz="1600" dirty="0">
              <a:solidFill>
                <a:srgbClr val="1D2D4B"/>
              </a:solidFill>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0210434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46</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88787"/>
            <a:ext cx="11347991" cy="395680"/>
          </a:xfrm>
        </p:spPr>
        <p:txBody>
          <a:bodyPr/>
          <a:lstStyle/>
          <a:p>
            <a:r>
              <a:rPr lang="de-DE" dirty="0"/>
              <a:t>Concordia – Wohngebäude | Besonderheiten Smart Consult Rechner</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dirty="0"/>
              <a:t>afm Empfehlungen | Einfamilienhäuser</a:t>
            </a:r>
          </a:p>
        </p:txBody>
      </p:sp>
      <p:sp>
        <p:nvSpPr>
          <p:cNvPr id="7" name="Textplatzhalter 3">
            <a:extLst>
              <a:ext uri="{FF2B5EF4-FFF2-40B4-BE49-F238E27FC236}">
                <a16:creationId xmlns:a16="http://schemas.microsoft.com/office/drawing/2014/main" id="{56B054D4-0B38-43A6-9C93-B297662AF9B2}"/>
              </a:ext>
            </a:extLst>
          </p:cNvPr>
          <p:cNvSpPr txBox="1">
            <a:spLocks/>
          </p:cNvSpPr>
          <p:nvPr/>
        </p:nvSpPr>
        <p:spPr>
          <a:xfrm>
            <a:off x="479425" y="2420937"/>
            <a:ext cx="10656917" cy="17468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85750" indent="-285750">
              <a:buFont typeface="Wingdings" panose="05000000000000000000" pitchFamily="2" charset="2"/>
              <a:buChar char="§"/>
            </a:pPr>
            <a:r>
              <a:rPr lang="de-DE" sz="1800" dirty="0">
                <a:latin typeface="Calibri" panose="020F0502020204030204" pitchFamily="34" charset="0"/>
                <a:ea typeface="Calibri" panose="020F0502020204030204" pitchFamily="34" charset="0"/>
              </a:rPr>
              <a:t>Wärmepumpen und Fußbodenheizung müssen über Experten-Modus angegeben werden</a:t>
            </a:r>
          </a:p>
          <a:p>
            <a:pPr marL="285750" indent="-285750">
              <a:buFont typeface="Wingdings" panose="05000000000000000000" pitchFamily="2" charset="2"/>
              <a:buChar char="§"/>
            </a:pPr>
            <a:endParaRPr lang="de-DE" sz="1800" dirty="0">
              <a:latin typeface="Calibri" panose="020F0502020204030204" pitchFamily="34" charset="0"/>
              <a:ea typeface="Calibri" panose="020F0502020204030204" pitchFamily="34" charset="0"/>
            </a:endParaRPr>
          </a:p>
          <a:p>
            <a:pPr marL="285750" indent="-285750">
              <a:buFont typeface="Wingdings" panose="05000000000000000000" pitchFamily="2" charset="2"/>
              <a:buChar char="§"/>
            </a:pPr>
            <a:r>
              <a:rPr lang="de-DE" sz="1800" dirty="0">
                <a:latin typeface="Calibri" panose="020F0502020204030204" pitchFamily="34" charset="0"/>
                <a:ea typeface="Calibri" panose="020F0502020204030204" pitchFamily="34" charset="0"/>
              </a:rPr>
              <a:t>PV-Anlagen gegen Grundgefahren mitversichert – dennoch Angabe über Experten-Modus</a:t>
            </a:r>
            <a:endParaRPr lang="de-DE" sz="1800" dirty="0">
              <a:latin typeface="Calibri" panose="020F0502020204030204" pitchFamily="34" charset="0"/>
              <a:ea typeface="Times New Roman" panose="02020603050405020304" pitchFamily="18" charset="0"/>
            </a:endParaRPr>
          </a:p>
          <a:p>
            <a:pPr marL="342900" indent="-342900">
              <a:buFont typeface="Wingdings" panose="05000000000000000000" pitchFamily="2" charset="2"/>
              <a:buChar char="§"/>
            </a:pPr>
            <a:endParaRPr lang="de-DE" sz="1800" dirty="0">
              <a:latin typeface="Calibri" panose="020F0502020204030204" pitchFamily="34" charset="0"/>
              <a:ea typeface="Times New Roman" panose="02020603050405020304" pitchFamily="18" charset="0"/>
            </a:endParaRPr>
          </a:p>
          <a:p>
            <a:pPr marL="342900" indent="-342900">
              <a:buFont typeface="Wingdings" panose="05000000000000000000" pitchFamily="2" charset="2"/>
              <a:buChar char="§"/>
            </a:pPr>
            <a:r>
              <a:rPr lang="de-DE" sz="1800" dirty="0">
                <a:latin typeface="Calibri" panose="020F0502020204030204" pitchFamily="34" charset="0"/>
                <a:ea typeface="Times New Roman" panose="02020603050405020304" pitchFamily="18" charset="0"/>
              </a:rPr>
              <a:t>PV-Anlagen als TV-Deckung nicht über Smart Consult Rechner möglich</a:t>
            </a:r>
          </a:p>
          <a:p>
            <a:pPr marL="800100" lvl="1" indent="-342900">
              <a:buFont typeface="Wingdings" panose="05000000000000000000" pitchFamily="2" charset="2"/>
              <a:buChar char="§"/>
            </a:pPr>
            <a:r>
              <a:rPr lang="de-DE" sz="1600" dirty="0">
                <a:solidFill>
                  <a:srgbClr val="1D2D4B"/>
                </a:solidFill>
                <a:latin typeface="Calibri" panose="020F0502020204030204" pitchFamily="34" charset="0"/>
                <a:ea typeface="Times New Roman" panose="02020603050405020304" pitchFamily="18" charset="0"/>
              </a:rPr>
              <a:t>Tarifblatt über BeraterPortal und allgemeine Deckungsnote oder</a:t>
            </a:r>
          </a:p>
          <a:p>
            <a:pPr marL="800100" lvl="1" indent="-342900">
              <a:buFont typeface="Wingdings" panose="05000000000000000000" pitchFamily="2" charset="2"/>
              <a:buChar char="§"/>
            </a:pPr>
            <a:r>
              <a:rPr lang="de-DE" sz="1600" dirty="0">
                <a:solidFill>
                  <a:srgbClr val="1D2D4B"/>
                </a:solidFill>
                <a:latin typeface="Calibri" panose="020F0502020204030204" pitchFamily="34" charset="0"/>
                <a:ea typeface="Times New Roman" panose="02020603050405020304" pitchFamily="18" charset="0"/>
              </a:rPr>
              <a:t>Anfrage über Maklerbetreuung Concordia</a:t>
            </a:r>
          </a:p>
        </p:txBody>
      </p:sp>
    </p:spTree>
    <p:extLst>
      <p:ext uri="{BB962C8B-B14F-4D97-AF65-F5344CB8AC3E}">
        <p14:creationId xmlns:p14="http://schemas.microsoft.com/office/powerpoint/2010/main" val="14727456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70D4FEF2-DD32-40C5-9786-EC9CD385B0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67924" y="1792184"/>
            <a:ext cx="2579251" cy="1720360"/>
          </a:xfrm>
          <a:prstGeom prst="rect">
            <a:avLst/>
          </a:prstGeom>
        </p:spPr>
      </p:pic>
      <p:sp>
        <p:nvSpPr>
          <p:cNvPr id="2" name="Foliennummernplatzhalter 1"/>
          <p:cNvSpPr>
            <a:spLocks noGrp="1"/>
          </p:cNvSpPr>
          <p:nvPr>
            <p:ph type="sldNum" sz="quarter" idx="4"/>
          </p:nvPr>
        </p:nvSpPr>
        <p:spPr/>
        <p:txBody>
          <a:bodyPr/>
          <a:lstStyle/>
          <a:p>
            <a:fld id="{0DB11324-E0A8-4199-978D-02885A0D0942}" type="slidenum">
              <a:rPr lang="de-DE" smtClean="0"/>
              <a:t>47</a:t>
            </a:fld>
            <a:endParaRPr lang="de-DE"/>
          </a:p>
        </p:txBody>
      </p:sp>
      <p:sp>
        <p:nvSpPr>
          <p:cNvPr id="5" name="Titel 4"/>
          <p:cNvSpPr>
            <a:spLocks noGrp="1"/>
          </p:cNvSpPr>
          <p:nvPr>
            <p:ph type="title"/>
          </p:nvPr>
        </p:nvSpPr>
        <p:spPr/>
        <p:txBody>
          <a:bodyPr/>
          <a:lstStyle/>
          <a:p>
            <a:r>
              <a:rPr lang="de-DE" dirty="0"/>
              <a:t>afm Empfehlungen | Mehrfamilienhäuser</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Wohngebäude</a:t>
            </a:r>
          </a:p>
          <a:p>
            <a:endParaRPr lang="de-DE" dirty="0"/>
          </a:p>
        </p:txBody>
      </p:sp>
      <p:sp>
        <p:nvSpPr>
          <p:cNvPr id="8" name="Textfeld 7">
            <a:extLst>
              <a:ext uri="{FF2B5EF4-FFF2-40B4-BE49-F238E27FC236}">
                <a16:creationId xmlns:a16="http://schemas.microsoft.com/office/drawing/2014/main" id="{25B27C2B-0D48-4234-92B7-8405E5B20D7F}"/>
              </a:ext>
            </a:extLst>
          </p:cNvPr>
          <p:cNvSpPr txBox="1"/>
          <p:nvPr/>
        </p:nvSpPr>
        <p:spPr>
          <a:xfrm>
            <a:off x="4858016" y="1776794"/>
            <a:ext cx="2160240" cy="369332"/>
          </a:xfrm>
          <a:prstGeom prst="rect">
            <a:avLst/>
          </a:prstGeom>
          <a:solidFill>
            <a:srgbClr val="002060"/>
          </a:solidFill>
          <a:ln w="6350">
            <a:solidFill>
              <a:schemeClr val="tx1"/>
            </a:solidFill>
          </a:ln>
        </p:spPr>
        <p:txBody>
          <a:bodyPr wrap="square" rtlCol="0" anchor="ctr">
            <a:spAutoFit/>
          </a:bodyPr>
          <a:lstStyle/>
          <a:p>
            <a:pPr algn="ctr"/>
            <a:r>
              <a:rPr lang="de-DE" b="1" dirty="0">
                <a:solidFill>
                  <a:schemeClr val="bg1"/>
                </a:solidFill>
              </a:rPr>
              <a:t>Helvetia oder …</a:t>
            </a:r>
          </a:p>
        </p:txBody>
      </p:sp>
      <p:sp>
        <p:nvSpPr>
          <p:cNvPr id="9" name="Textfeld 8">
            <a:extLst>
              <a:ext uri="{FF2B5EF4-FFF2-40B4-BE49-F238E27FC236}">
                <a16:creationId xmlns:a16="http://schemas.microsoft.com/office/drawing/2014/main" id="{49050EFA-0874-47DE-A854-B9F33C46C484}"/>
              </a:ext>
            </a:extLst>
          </p:cNvPr>
          <p:cNvSpPr txBox="1"/>
          <p:nvPr/>
        </p:nvSpPr>
        <p:spPr>
          <a:xfrm>
            <a:off x="2553082" y="1792183"/>
            <a:ext cx="2160240" cy="338554"/>
          </a:xfrm>
          <a:prstGeom prst="rect">
            <a:avLst/>
          </a:prstGeom>
          <a:solidFill>
            <a:srgbClr val="008D52"/>
          </a:solidFill>
          <a:ln w="6350">
            <a:solidFill>
              <a:schemeClr val="tx1"/>
            </a:solidFill>
          </a:ln>
        </p:spPr>
        <p:txBody>
          <a:bodyPr wrap="square" rtlCol="0" anchor="ctr">
            <a:spAutoFit/>
          </a:bodyPr>
          <a:lstStyle/>
          <a:p>
            <a:pPr algn="ctr"/>
            <a:r>
              <a:rPr lang="de-DE" b="1" dirty="0">
                <a:solidFill>
                  <a:schemeClr val="bg1"/>
                </a:solidFill>
              </a:rPr>
              <a:t>Interlloyd</a:t>
            </a:r>
          </a:p>
        </p:txBody>
      </p:sp>
      <p:sp>
        <p:nvSpPr>
          <p:cNvPr id="10" name="Textfeld 9">
            <a:extLst>
              <a:ext uri="{FF2B5EF4-FFF2-40B4-BE49-F238E27FC236}">
                <a16:creationId xmlns:a16="http://schemas.microsoft.com/office/drawing/2014/main" id="{C9D57621-B1E4-455B-90EE-B0B07C13CA33}"/>
              </a:ext>
            </a:extLst>
          </p:cNvPr>
          <p:cNvSpPr txBox="1"/>
          <p:nvPr/>
        </p:nvSpPr>
        <p:spPr>
          <a:xfrm>
            <a:off x="4858016" y="2215180"/>
            <a:ext cx="2160240" cy="2377928"/>
          </a:xfrm>
          <a:prstGeom prst="rect">
            <a:avLst/>
          </a:prstGeom>
          <a:noFill/>
          <a:ln w="6350">
            <a:solidFill>
              <a:srgbClr val="1D2D4B"/>
            </a:solidFill>
          </a:ln>
        </p:spPr>
        <p:txBody>
          <a:bodyPr wrap="square" rtlCol="0">
            <a:noAutofit/>
          </a:bodyPr>
          <a:lstStyle/>
          <a:p>
            <a:pPr marL="171450" indent="-171450">
              <a:buFont typeface="Wingdings" panose="05000000000000000000" pitchFamily="2" charset="2"/>
              <a:buChar char="§"/>
            </a:pPr>
            <a:r>
              <a:rPr lang="de-DE" sz="1100" dirty="0"/>
              <a:t>20-200 Einheiten</a:t>
            </a:r>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r>
              <a:rPr lang="de-DE" sz="1100" dirty="0"/>
              <a:t>in Verhandlung</a:t>
            </a:r>
            <a:br>
              <a:rPr lang="de-DE" sz="1100" dirty="0"/>
            </a:br>
            <a:r>
              <a:rPr lang="de-DE" sz="1100" dirty="0" err="1"/>
              <a:t>Homesecure</a:t>
            </a:r>
            <a:r>
              <a:rPr lang="de-DE" sz="1100" dirty="0"/>
              <a:t> light mit plus Baustein</a:t>
            </a:r>
          </a:p>
        </p:txBody>
      </p:sp>
      <p:sp>
        <p:nvSpPr>
          <p:cNvPr id="11" name="Textfeld 10">
            <a:extLst>
              <a:ext uri="{FF2B5EF4-FFF2-40B4-BE49-F238E27FC236}">
                <a16:creationId xmlns:a16="http://schemas.microsoft.com/office/drawing/2014/main" id="{9FCCD9F2-E7A3-4D20-8D19-687B74B0F853}"/>
              </a:ext>
            </a:extLst>
          </p:cNvPr>
          <p:cNvSpPr txBox="1"/>
          <p:nvPr/>
        </p:nvSpPr>
        <p:spPr>
          <a:xfrm>
            <a:off x="2553082" y="2215180"/>
            <a:ext cx="2160240" cy="2377928"/>
          </a:xfrm>
          <a:prstGeom prst="rect">
            <a:avLst/>
          </a:prstGeom>
          <a:noFill/>
          <a:ln w="6350">
            <a:solidFill>
              <a:srgbClr val="1D2D4B"/>
            </a:solidFill>
          </a:ln>
        </p:spPr>
        <p:txBody>
          <a:bodyPr wrap="square" rtlCol="0">
            <a:noAutofit/>
          </a:bodyPr>
          <a:lstStyle/>
          <a:p>
            <a:pPr marL="171450" indent="-171450">
              <a:buFont typeface="Wingdings" panose="05000000000000000000" pitchFamily="2" charset="2"/>
              <a:buChar char="§"/>
            </a:pPr>
            <a:r>
              <a:rPr lang="de-DE" sz="1100" dirty="0"/>
              <a:t>4-20 Einheiten</a:t>
            </a:r>
          </a:p>
        </p:txBody>
      </p:sp>
      <p:sp>
        <p:nvSpPr>
          <p:cNvPr id="13" name="Textfeld 12">
            <a:extLst>
              <a:ext uri="{FF2B5EF4-FFF2-40B4-BE49-F238E27FC236}">
                <a16:creationId xmlns:a16="http://schemas.microsoft.com/office/drawing/2014/main" id="{3EC6841D-B2B6-411C-918F-B6AD2BDB9624}"/>
              </a:ext>
            </a:extLst>
          </p:cNvPr>
          <p:cNvSpPr txBox="1"/>
          <p:nvPr/>
        </p:nvSpPr>
        <p:spPr>
          <a:xfrm>
            <a:off x="4858016" y="4726612"/>
            <a:ext cx="2160240" cy="1625543"/>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100" dirty="0"/>
              <a:t>offen</a:t>
            </a:r>
          </a:p>
        </p:txBody>
      </p:sp>
      <p:sp>
        <p:nvSpPr>
          <p:cNvPr id="14" name="Textfeld 13">
            <a:extLst>
              <a:ext uri="{FF2B5EF4-FFF2-40B4-BE49-F238E27FC236}">
                <a16:creationId xmlns:a16="http://schemas.microsoft.com/office/drawing/2014/main" id="{F23007DD-9799-4DB3-81DD-BEAB1B56CBA4}"/>
              </a:ext>
            </a:extLst>
          </p:cNvPr>
          <p:cNvSpPr txBox="1"/>
          <p:nvPr/>
        </p:nvSpPr>
        <p:spPr>
          <a:xfrm>
            <a:off x="2553082" y="4726612"/>
            <a:ext cx="2160240" cy="1625544"/>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100" dirty="0"/>
              <a:t>Excel-Objekteliste </a:t>
            </a:r>
            <a:br>
              <a:rPr lang="de-DE" sz="1100" dirty="0"/>
            </a:br>
            <a:r>
              <a:rPr lang="de-DE" sz="1100" dirty="0"/>
              <a:t>inkl. Rechner</a:t>
            </a:r>
            <a:br>
              <a:rPr lang="de-DE" sz="1100" dirty="0"/>
            </a:br>
            <a:r>
              <a:rPr lang="de-DE" sz="1100" dirty="0"/>
              <a:t>(BeraterPortal)</a:t>
            </a:r>
          </a:p>
        </p:txBody>
      </p:sp>
      <p:pic>
        <p:nvPicPr>
          <p:cNvPr id="23" name="Bild 1" descr="http://www.afm-berater.de/fileadmin/_migrated/pics/Guetesiegel_04.png">
            <a:extLst>
              <a:ext uri="{FF2B5EF4-FFF2-40B4-BE49-F238E27FC236}">
                <a16:creationId xmlns:a16="http://schemas.microsoft.com/office/drawing/2014/main" id="{EEF33A85-6FAE-4189-A323-5690A1B6A6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9612" y="1598612"/>
            <a:ext cx="40957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Bild 1" descr="http://www.afm-berater.de/fileadmin/_migrated/pics/Guetesiegel_04.png">
            <a:extLst>
              <a:ext uri="{FF2B5EF4-FFF2-40B4-BE49-F238E27FC236}">
                <a16:creationId xmlns:a16="http://schemas.microsoft.com/office/drawing/2014/main" id="{3E14E4AC-8A66-43CB-834C-4C1898691C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6660" y="1598612"/>
            <a:ext cx="40957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feld 24">
            <a:extLst>
              <a:ext uri="{FF2B5EF4-FFF2-40B4-BE49-F238E27FC236}">
                <a16:creationId xmlns:a16="http://schemas.microsoft.com/office/drawing/2014/main" id="{9CC08666-7EF8-46CC-8CFC-F3BF08639FC4}"/>
              </a:ext>
            </a:extLst>
          </p:cNvPr>
          <p:cNvSpPr txBox="1"/>
          <p:nvPr/>
        </p:nvSpPr>
        <p:spPr>
          <a:xfrm>
            <a:off x="364220" y="2296583"/>
            <a:ext cx="2781301" cy="3312369"/>
          </a:xfrm>
          <a:prstGeom prst="rect">
            <a:avLst/>
          </a:prstGeom>
          <a:noFill/>
        </p:spPr>
        <p:txBody>
          <a:bodyPr wrap="square" rtlCol="0">
            <a:noAutofit/>
          </a:bodyPr>
          <a:lstStyle/>
          <a:p>
            <a:r>
              <a:rPr lang="de-DE" sz="1400" dirty="0"/>
              <a:t>Empfehlung </a:t>
            </a:r>
            <a:br>
              <a:rPr lang="de-DE" sz="1400" dirty="0"/>
            </a:br>
            <a:r>
              <a:rPr lang="de-DE" sz="1400" dirty="0"/>
              <a:t>nach Anzahl der WE</a:t>
            </a:r>
          </a:p>
        </p:txBody>
      </p:sp>
      <p:pic>
        <p:nvPicPr>
          <p:cNvPr id="27" name="Grafik 26">
            <a:extLst>
              <a:ext uri="{FF2B5EF4-FFF2-40B4-BE49-F238E27FC236}">
                <a16:creationId xmlns:a16="http://schemas.microsoft.com/office/drawing/2014/main" id="{31760BB6-783B-4E96-82DC-4393B19196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06696" y="4511391"/>
            <a:ext cx="419100" cy="419100"/>
          </a:xfrm>
          <a:prstGeom prst="rect">
            <a:avLst/>
          </a:prstGeom>
        </p:spPr>
      </p:pic>
      <p:pic>
        <p:nvPicPr>
          <p:cNvPr id="28" name="Grafik 27">
            <a:extLst>
              <a:ext uri="{FF2B5EF4-FFF2-40B4-BE49-F238E27FC236}">
                <a16:creationId xmlns:a16="http://schemas.microsoft.com/office/drawing/2014/main" id="{49567A07-109D-4AED-B1A7-260F1CF341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84849" y="4511391"/>
            <a:ext cx="419100" cy="419100"/>
          </a:xfrm>
          <a:prstGeom prst="rect">
            <a:avLst/>
          </a:prstGeom>
        </p:spPr>
      </p:pic>
      <p:sp>
        <p:nvSpPr>
          <p:cNvPr id="19" name="Textfeld 18">
            <a:extLst>
              <a:ext uri="{FF2B5EF4-FFF2-40B4-BE49-F238E27FC236}">
                <a16:creationId xmlns:a16="http://schemas.microsoft.com/office/drawing/2014/main" id="{73C39B59-301B-4D21-AB8F-B6B93113CBA4}"/>
              </a:ext>
            </a:extLst>
          </p:cNvPr>
          <p:cNvSpPr txBox="1"/>
          <p:nvPr/>
        </p:nvSpPr>
        <p:spPr>
          <a:xfrm>
            <a:off x="7165786" y="1779904"/>
            <a:ext cx="2160240" cy="369332"/>
          </a:xfrm>
          <a:prstGeom prst="rect">
            <a:avLst/>
          </a:prstGeom>
          <a:solidFill>
            <a:srgbClr val="C49C48"/>
          </a:solidFill>
          <a:ln w="6350">
            <a:solidFill>
              <a:schemeClr val="tx1"/>
            </a:solidFill>
          </a:ln>
        </p:spPr>
        <p:txBody>
          <a:bodyPr wrap="square" rtlCol="0" anchor="ctr">
            <a:spAutoFit/>
          </a:bodyPr>
          <a:lstStyle/>
          <a:p>
            <a:pPr algn="ctr"/>
            <a:r>
              <a:rPr lang="de-DE" b="1" dirty="0">
                <a:solidFill>
                  <a:schemeClr val="bg1"/>
                </a:solidFill>
              </a:rPr>
              <a:t>MRHT</a:t>
            </a:r>
          </a:p>
        </p:txBody>
      </p:sp>
      <p:sp>
        <p:nvSpPr>
          <p:cNvPr id="20" name="Textfeld 19">
            <a:extLst>
              <a:ext uri="{FF2B5EF4-FFF2-40B4-BE49-F238E27FC236}">
                <a16:creationId xmlns:a16="http://schemas.microsoft.com/office/drawing/2014/main" id="{652E1E4E-28C7-4391-83FA-5E5E8F556598}"/>
              </a:ext>
            </a:extLst>
          </p:cNvPr>
          <p:cNvSpPr txBox="1"/>
          <p:nvPr/>
        </p:nvSpPr>
        <p:spPr>
          <a:xfrm>
            <a:off x="7165786" y="2210986"/>
            <a:ext cx="2160240" cy="2385232"/>
          </a:xfrm>
          <a:prstGeom prst="rect">
            <a:avLst/>
          </a:prstGeom>
          <a:noFill/>
          <a:ln w="6350">
            <a:solidFill>
              <a:srgbClr val="1D2D4B"/>
            </a:solidFill>
          </a:ln>
        </p:spPr>
        <p:txBody>
          <a:bodyPr wrap="square" rtlCol="0">
            <a:noAutofit/>
          </a:bodyPr>
          <a:lstStyle/>
          <a:p>
            <a:pPr marL="171450" indent="-171450">
              <a:buFont typeface="Wingdings" panose="05000000000000000000" pitchFamily="2" charset="2"/>
              <a:buChar char="§"/>
            </a:pPr>
            <a:r>
              <a:rPr lang="de-DE" sz="1100" dirty="0"/>
              <a:t>200+ Einheiten</a:t>
            </a:r>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endParaRPr lang="de-DE" sz="1100" dirty="0"/>
          </a:p>
        </p:txBody>
      </p:sp>
      <p:sp>
        <p:nvSpPr>
          <p:cNvPr id="21" name="Textfeld 20">
            <a:extLst>
              <a:ext uri="{FF2B5EF4-FFF2-40B4-BE49-F238E27FC236}">
                <a16:creationId xmlns:a16="http://schemas.microsoft.com/office/drawing/2014/main" id="{D433936E-DCC0-497C-B01E-39CEFCA887E0}"/>
              </a:ext>
            </a:extLst>
          </p:cNvPr>
          <p:cNvSpPr txBox="1"/>
          <p:nvPr/>
        </p:nvSpPr>
        <p:spPr>
          <a:xfrm>
            <a:off x="7165786" y="4729722"/>
            <a:ext cx="2160240" cy="1625543"/>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100" dirty="0"/>
              <a:t>über MRHT</a:t>
            </a:r>
          </a:p>
        </p:txBody>
      </p:sp>
      <p:pic>
        <p:nvPicPr>
          <p:cNvPr id="26" name="Grafik 25">
            <a:extLst>
              <a:ext uri="{FF2B5EF4-FFF2-40B4-BE49-F238E27FC236}">
                <a16:creationId xmlns:a16="http://schemas.microsoft.com/office/drawing/2014/main" id="{3D9AFEB1-2720-4895-A9BB-584D7B670A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92619" y="4514501"/>
            <a:ext cx="419100" cy="419100"/>
          </a:xfrm>
          <a:prstGeom prst="rect">
            <a:avLst/>
          </a:prstGeom>
        </p:spPr>
      </p:pic>
    </p:spTree>
    <p:extLst>
      <p:ext uri="{BB962C8B-B14F-4D97-AF65-F5344CB8AC3E}">
        <p14:creationId xmlns:p14="http://schemas.microsoft.com/office/powerpoint/2010/main" val="14880684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48</a:t>
            </a:fld>
            <a:endParaRPr lang="de-DE"/>
          </a:p>
        </p:txBody>
      </p:sp>
      <p:sp>
        <p:nvSpPr>
          <p:cNvPr id="4" name="Titel 3"/>
          <p:cNvSpPr>
            <a:spLocks noGrp="1"/>
          </p:cNvSpPr>
          <p:nvPr>
            <p:ph type="title"/>
          </p:nvPr>
        </p:nvSpPr>
        <p:spPr/>
        <p:txBody>
          <a:bodyPr/>
          <a:lstStyle/>
          <a:p>
            <a:r>
              <a:rPr lang="de-DE" dirty="0"/>
              <a:t>ImmoPlus – das afm Mehrfamilienhauskonzept</a:t>
            </a:r>
          </a:p>
        </p:txBody>
      </p:sp>
      <p:sp>
        <p:nvSpPr>
          <p:cNvPr id="5" name="Textplatzhalter 2"/>
          <p:cNvSpPr>
            <a:spLocks noGrp="1"/>
          </p:cNvSpPr>
          <p:nvPr>
            <p:ph type="body" sz="half" idx="2"/>
          </p:nvPr>
        </p:nvSpPr>
        <p:spPr>
          <a:xfrm>
            <a:off x="364220" y="2335876"/>
            <a:ext cx="11348355" cy="4261774"/>
          </a:xfrm>
        </p:spPr>
        <p:txBody>
          <a:bodyPr/>
          <a:lstStyle/>
          <a:p>
            <a:pPr marL="342900" indent="-342900">
              <a:lnSpc>
                <a:spcPct val="100000"/>
              </a:lnSpc>
              <a:buFont typeface="Wingdings" panose="05000000000000000000" pitchFamily="2" charset="2"/>
              <a:buChar char="§"/>
            </a:pPr>
            <a:r>
              <a:rPr lang="de-DE" dirty="0"/>
              <a:t>Gebäudeversicherung Mehrfamilienhäuser | Konzept im Überblick</a:t>
            </a:r>
          </a:p>
          <a:p>
            <a:pPr marL="800100" lvl="1" indent="-342900">
              <a:lnSpc>
                <a:spcPct val="100000"/>
              </a:lnSpc>
              <a:spcBef>
                <a:spcPts val="1000"/>
              </a:spcBef>
              <a:buFont typeface="Wingdings" panose="05000000000000000000" pitchFamily="2" charset="2"/>
              <a:buChar char="§"/>
            </a:pPr>
            <a:r>
              <a:rPr lang="de-DE" dirty="0">
                <a:solidFill>
                  <a:srgbClr val="1D2D4B"/>
                </a:solidFill>
              </a:rPr>
              <a:t>Höchstentschädigung je Risiko inkl. Vorsorge und aller Kosten 10.000.000 €</a:t>
            </a:r>
          </a:p>
          <a:p>
            <a:pPr marL="800100" lvl="1" indent="-342900">
              <a:lnSpc>
                <a:spcPct val="100000"/>
              </a:lnSpc>
              <a:buFont typeface="Wingdings" panose="05000000000000000000" pitchFamily="2" charset="2"/>
              <a:buChar char="§"/>
            </a:pPr>
            <a:r>
              <a:rPr lang="de-DE" dirty="0">
                <a:solidFill>
                  <a:srgbClr val="1D2D4B"/>
                </a:solidFill>
              </a:rPr>
              <a:t>Durchschnittliche Wohnungsgröße bis 110 qm</a:t>
            </a:r>
          </a:p>
          <a:p>
            <a:pPr marL="800100" lvl="1" indent="-342900">
              <a:lnSpc>
                <a:spcPct val="100000"/>
              </a:lnSpc>
              <a:buFont typeface="Wingdings" panose="05000000000000000000" pitchFamily="2" charset="2"/>
              <a:buChar char="§"/>
            </a:pPr>
            <a:r>
              <a:rPr lang="de-DE" dirty="0">
                <a:solidFill>
                  <a:srgbClr val="1D2D4B"/>
                </a:solidFill>
              </a:rPr>
              <a:t>Überwiegend wohnwirtschaftliche Nutzung</a:t>
            </a:r>
          </a:p>
          <a:p>
            <a:pPr marL="800100" lvl="1" indent="-342900">
              <a:lnSpc>
                <a:spcPct val="100000"/>
              </a:lnSpc>
              <a:buFont typeface="Wingdings" panose="05000000000000000000" pitchFamily="2" charset="2"/>
              <a:buChar char="§"/>
            </a:pPr>
            <a:r>
              <a:rPr lang="de-DE" dirty="0">
                <a:solidFill>
                  <a:srgbClr val="1D2D4B"/>
                </a:solidFill>
              </a:rPr>
              <a:t>Gebäudealter max. 65 Jahre, sofern nicht in den letzten 30 Jahren kernsaniert</a:t>
            </a:r>
          </a:p>
          <a:p>
            <a:pPr marL="800100" lvl="1" indent="-342900">
              <a:lnSpc>
                <a:spcPct val="100000"/>
              </a:lnSpc>
              <a:buFont typeface="Wingdings" panose="05000000000000000000" pitchFamily="2" charset="2"/>
              <a:buChar char="§"/>
            </a:pPr>
            <a:r>
              <a:rPr lang="de-DE" dirty="0">
                <a:solidFill>
                  <a:srgbClr val="1D2D4B"/>
                </a:solidFill>
              </a:rPr>
              <a:t>Vorversicherung (F | LW | St)</a:t>
            </a:r>
          </a:p>
          <a:p>
            <a:pPr marL="800100" lvl="1" indent="-342900">
              <a:lnSpc>
                <a:spcPct val="100000"/>
              </a:lnSpc>
              <a:buFont typeface="Wingdings" panose="05000000000000000000" pitchFamily="2" charset="2"/>
              <a:buChar char="§"/>
            </a:pPr>
            <a:r>
              <a:rPr lang="de-DE" dirty="0" err="1">
                <a:solidFill>
                  <a:srgbClr val="1D2D4B"/>
                </a:solidFill>
              </a:rPr>
              <a:t>Zielschadenqoute</a:t>
            </a:r>
            <a:r>
              <a:rPr lang="de-DE" dirty="0">
                <a:solidFill>
                  <a:srgbClr val="1D2D4B"/>
                </a:solidFill>
              </a:rPr>
              <a:t> der letzten 5 Jahre (gemessen an der Angebotsprämie) – 55%</a:t>
            </a:r>
          </a:p>
          <a:p>
            <a:pPr marL="800100" lvl="1" indent="-342900">
              <a:lnSpc>
                <a:spcPct val="100000"/>
              </a:lnSpc>
              <a:buFont typeface="Wingdings" panose="05000000000000000000" pitchFamily="2" charset="2"/>
              <a:buChar char="§"/>
            </a:pPr>
            <a:r>
              <a:rPr lang="de-DE" dirty="0">
                <a:solidFill>
                  <a:srgbClr val="1D2D4B"/>
                </a:solidFill>
              </a:rPr>
              <a:t>Unterschreitung der Grundprämie (F | LW | St) des Vorversicherers um max. 20%</a:t>
            </a:r>
          </a:p>
          <a:p>
            <a:pPr marL="800100" lvl="1" indent="-342900">
              <a:lnSpc>
                <a:spcPct val="100000"/>
              </a:lnSpc>
              <a:buFont typeface="Wingdings" panose="05000000000000000000" pitchFamily="2" charset="2"/>
              <a:buChar char="§"/>
            </a:pPr>
            <a:r>
              <a:rPr lang="de-DE" dirty="0">
                <a:solidFill>
                  <a:srgbClr val="1D2D4B"/>
                </a:solidFill>
              </a:rPr>
              <a:t>Hauptfälligkeit immer 01.01.</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ImmoPlus </a:t>
            </a:r>
            <a:r>
              <a:rPr lang="de-DE" dirty="0" err="1"/>
              <a:t>by</a:t>
            </a:r>
            <a:r>
              <a:rPr lang="de-DE" dirty="0"/>
              <a:t> Interlloyd | Rahmenvertrag afm</a:t>
            </a:r>
          </a:p>
        </p:txBody>
      </p:sp>
      <p:pic>
        <p:nvPicPr>
          <p:cNvPr id="6" name="Picture 4" descr="Bildergebnis fÃ¼r logo interlloy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0825" y="1770749"/>
            <a:ext cx="1184977" cy="59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7941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49</a:t>
            </a:fld>
            <a:endParaRPr lang="de-DE"/>
          </a:p>
        </p:txBody>
      </p:sp>
      <p:sp>
        <p:nvSpPr>
          <p:cNvPr id="4" name="Titel 3"/>
          <p:cNvSpPr>
            <a:spLocks noGrp="1"/>
          </p:cNvSpPr>
          <p:nvPr>
            <p:ph type="title"/>
          </p:nvPr>
        </p:nvSpPr>
        <p:spPr/>
        <p:txBody>
          <a:bodyPr/>
          <a:lstStyle/>
          <a:p>
            <a:r>
              <a:rPr lang="de-DE" dirty="0"/>
              <a:t>ImmoPlus – das afm Mehrfamilienhauskonzept</a:t>
            </a:r>
          </a:p>
        </p:txBody>
      </p:sp>
      <p:sp>
        <p:nvSpPr>
          <p:cNvPr id="5" name="Textplatzhalter 2"/>
          <p:cNvSpPr>
            <a:spLocks noGrp="1"/>
          </p:cNvSpPr>
          <p:nvPr>
            <p:ph type="body" sz="half" idx="2"/>
          </p:nvPr>
        </p:nvSpPr>
        <p:spPr>
          <a:xfrm>
            <a:off x="364220" y="2335876"/>
            <a:ext cx="11348355" cy="4261774"/>
          </a:xfrm>
        </p:spPr>
        <p:txBody>
          <a:bodyPr/>
          <a:lstStyle/>
          <a:p>
            <a:pPr marL="342900" indent="-342900">
              <a:lnSpc>
                <a:spcPct val="100000"/>
              </a:lnSpc>
              <a:buFont typeface="Wingdings" panose="05000000000000000000" pitchFamily="2" charset="2"/>
              <a:buChar char="§"/>
            </a:pPr>
            <a:r>
              <a:rPr lang="de-DE" dirty="0"/>
              <a:t>Gebäudeversicherung Mehrfamilienhäuser | Zielgruppen</a:t>
            </a:r>
          </a:p>
          <a:p>
            <a:pPr marL="800100" lvl="1" indent="-342900">
              <a:lnSpc>
                <a:spcPct val="100000"/>
              </a:lnSpc>
              <a:spcBef>
                <a:spcPts val="1000"/>
              </a:spcBef>
              <a:buFont typeface="Wingdings" panose="05000000000000000000" pitchFamily="2" charset="2"/>
              <a:buChar char="§"/>
            </a:pPr>
            <a:r>
              <a:rPr lang="de-DE" dirty="0">
                <a:solidFill>
                  <a:srgbClr val="1D2D4B"/>
                </a:solidFill>
              </a:rPr>
              <a:t>Kleinere Verwaltungen</a:t>
            </a:r>
          </a:p>
          <a:p>
            <a:pPr marL="800100" lvl="1" indent="-342900">
              <a:lnSpc>
                <a:spcPct val="100000"/>
              </a:lnSpc>
              <a:buFont typeface="Wingdings" panose="05000000000000000000" pitchFamily="2" charset="2"/>
              <a:buChar char="§"/>
            </a:pPr>
            <a:r>
              <a:rPr lang="de-DE" dirty="0">
                <a:solidFill>
                  <a:srgbClr val="1D2D4B"/>
                </a:solidFill>
              </a:rPr>
              <a:t>Einzelne Objekte von Kunden aus einem Verwaltungsbestand</a:t>
            </a:r>
          </a:p>
          <a:p>
            <a:pPr marL="800100" lvl="1" indent="-342900">
              <a:lnSpc>
                <a:spcPct val="100000"/>
              </a:lnSpc>
              <a:buFont typeface="Wingdings" panose="05000000000000000000" pitchFamily="2" charset="2"/>
              <a:buChar char="§"/>
            </a:pPr>
            <a:r>
              <a:rPr lang="de-DE" dirty="0">
                <a:solidFill>
                  <a:srgbClr val="1D2D4B"/>
                </a:solidFill>
              </a:rPr>
              <a:t>Private Eigentümer bzw. Eigentümergemeinschaften ohne Mitwirken eines Verwalters</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ImmoPlus </a:t>
            </a:r>
            <a:r>
              <a:rPr lang="de-DE" dirty="0" err="1"/>
              <a:t>by</a:t>
            </a:r>
            <a:r>
              <a:rPr lang="de-DE" dirty="0"/>
              <a:t> Interlloyd | Rahmenvertrag afm</a:t>
            </a:r>
          </a:p>
        </p:txBody>
      </p:sp>
      <p:pic>
        <p:nvPicPr>
          <p:cNvPr id="6" name="Picture 4" descr="Bildergebnis fÃ¼r logo interlloy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0825" y="1770749"/>
            <a:ext cx="1184977" cy="59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5994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4" name="Titel 3"/>
          <p:cNvSpPr>
            <a:spLocks noGrp="1"/>
          </p:cNvSpPr>
          <p:nvPr>
            <p:ph type="title"/>
          </p:nvPr>
        </p:nvSpPr>
        <p:spPr/>
        <p:txBody>
          <a:bodyPr/>
          <a:lstStyle/>
          <a:p>
            <a:r>
              <a:rPr lang="de-DE" dirty="0"/>
              <a:t>Wissenswertes | Fugenschäden</a:t>
            </a:r>
          </a:p>
        </p:txBody>
      </p:sp>
      <p:sp>
        <p:nvSpPr>
          <p:cNvPr id="5" name="Textplatzhalter 2"/>
          <p:cNvSpPr>
            <a:spLocks noGrp="1"/>
          </p:cNvSpPr>
          <p:nvPr>
            <p:ph type="body" sz="half" idx="2"/>
          </p:nvPr>
        </p:nvSpPr>
        <p:spPr>
          <a:xfrm>
            <a:off x="364220" y="2335876"/>
            <a:ext cx="11348355" cy="4261774"/>
          </a:xfrm>
        </p:spPr>
        <p:txBody>
          <a:bodyPr/>
          <a:lstStyle/>
          <a:p>
            <a:pPr marL="342900" indent="-342900">
              <a:lnSpc>
                <a:spcPct val="100000"/>
              </a:lnSpc>
              <a:buFont typeface="Wingdings" panose="05000000000000000000" pitchFamily="2" charset="2"/>
              <a:buChar char="§"/>
            </a:pPr>
            <a:r>
              <a:rPr lang="de-DE" dirty="0"/>
              <a:t>heutige Regulierungspraxis</a:t>
            </a:r>
          </a:p>
          <a:p>
            <a:pPr marL="800100" lvl="1" indent="-342900">
              <a:lnSpc>
                <a:spcPct val="100000"/>
              </a:lnSpc>
              <a:spcBef>
                <a:spcPts val="1000"/>
              </a:spcBef>
              <a:buFont typeface="Wingdings" panose="05000000000000000000" pitchFamily="2" charset="2"/>
              <a:buChar char="§"/>
            </a:pPr>
            <a:r>
              <a:rPr lang="de-DE" dirty="0">
                <a:solidFill>
                  <a:srgbClr val="1D2D4B"/>
                </a:solidFill>
              </a:rPr>
              <a:t>Versicherer folgen dem Urteil oder</a:t>
            </a:r>
          </a:p>
          <a:p>
            <a:pPr marL="800100" lvl="1" indent="-342900">
              <a:lnSpc>
                <a:spcPct val="100000"/>
              </a:lnSpc>
              <a:spcBef>
                <a:spcPts val="1000"/>
              </a:spcBef>
              <a:buFont typeface="Wingdings" panose="05000000000000000000" pitchFamily="2" charset="2"/>
              <a:buChar char="§"/>
            </a:pPr>
            <a:r>
              <a:rPr lang="de-DE" dirty="0">
                <a:solidFill>
                  <a:srgbClr val="1D2D4B"/>
                </a:solidFill>
              </a:rPr>
              <a:t>schließen Fugenschäden in die Bedingungen ein   </a:t>
            </a:r>
            <a:br>
              <a:rPr lang="de-DE" dirty="0">
                <a:solidFill>
                  <a:srgbClr val="1D2D4B"/>
                </a:solidFill>
              </a:rPr>
            </a:br>
            <a:r>
              <a:rPr lang="de-DE" dirty="0">
                <a:solidFill>
                  <a:srgbClr val="1D2D4B"/>
                </a:solidFill>
              </a:rPr>
              <a:t>(Leistung je nach Tarif)</a:t>
            </a:r>
          </a:p>
          <a:p>
            <a:pPr marL="800100" lvl="1" indent="-342900">
              <a:lnSpc>
                <a:spcPct val="100000"/>
              </a:lnSpc>
              <a:spcBef>
                <a:spcPts val="1000"/>
              </a:spcBef>
              <a:buFont typeface="Wingdings" panose="05000000000000000000" pitchFamily="2" charset="2"/>
              <a:buChar char="§"/>
            </a:pPr>
            <a:endParaRPr lang="de-DE" dirty="0">
              <a:solidFill>
                <a:srgbClr val="1D2D4B"/>
              </a:solidFill>
            </a:endParaRPr>
          </a:p>
          <a:p>
            <a:pPr lvl="1">
              <a:lnSpc>
                <a:spcPct val="100000"/>
              </a:lnSpc>
              <a:spcBef>
                <a:spcPts val="1000"/>
              </a:spcBef>
            </a:pPr>
            <a:r>
              <a:rPr lang="de-DE" dirty="0">
                <a:solidFill>
                  <a:srgbClr val="1D2D4B"/>
                </a:solidFill>
              </a:rPr>
              <a:t>Wichtig:</a:t>
            </a:r>
          </a:p>
          <a:p>
            <a:pPr marL="800100" lvl="1" indent="-342900">
              <a:lnSpc>
                <a:spcPct val="100000"/>
              </a:lnSpc>
              <a:spcBef>
                <a:spcPts val="1000"/>
              </a:spcBef>
              <a:buFont typeface="Wingdings" panose="05000000000000000000" pitchFamily="2" charset="2"/>
              <a:buChar char="§"/>
            </a:pPr>
            <a:r>
              <a:rPr lang="de-DE" dirty="0">
                <a:solidFill>
                  <a:srgbClr val="1D2D4B"/>
                </a:solidFill>
              </a:rPr>
              <a:t>Prüfen, ob Fugenschäden mitversichert sind und in welcher Höhe</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Fugenschäden | BGH-Urteil </a:t>
            </a:r>
          </a:p>
        </p:txBody>
      </p:sp>
    </p:spTree>
    <p:extLst>
      <p:ext uri="{BB962C8B-B14F-4D97-AF65-F5344CB8AC3E}">
        <p14:creationId xmlns:p14="http://schemas.microsoft.com/office/powerpoint/2010/main" val="30007629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50</a:t>
            </a:fld>
            <a:endParaRPr lang="de-DE"/>
          </a:p>
        </p:txBody>
      </p:sp>
      <p:sp>
        <p:nvSpPr>
          <p:cNvPr id="4" name="Titel 3"/>
          <p:cNvSpPr>
            <a:spLocks noGrp="1"/>
          </p:cNvSpPr>
          <p:nvPr>
            <p:ph type="title"/>
          </p:nvPr>
        </p:nvSpPr>
        <p:spPr/>
        <p:txBody>
          <a:bodyPr/>
          <a:lstStyle/>
          <a:p>
            <a:r>
              <a:rPr lang="de-DE" dirty="0"/>
              <a:t>ImmoPlus – das afm Mehrfamilienhauskonzept</a:t>
            </a:r>
          </a:p>
        </p:txBody>
      </p:sp>
      <p:sp>
        <p:nvSpPr>
          <p:cNvPr id="5" name="Textplatzhalter 2"/>
          <p:cNvSpPr>
            <a:spLocks noGrp="1"/>
          </p:cNvSpPr>
          <p:nvPr>
            <p:ph type="body" sz="half" idx="2"/>
          </p:nvPr>
        </p:nvSpPr>
        <p:spPr>
          <a:xfrm>
            <a:off x="364220" y="2335876"/>
            <a:ext cx="11348355" cy="4261774"/>
          </a:xfrm>
        </p:spPr>
        <p:txBody>
          <a:bodyPr/>
          <a:lstStyle/>
          <a:p>
            <a:pPr marL="342900" indent="-342900">
              <a:lnSpc>
                <a:spcPct val="100000"/>
              </a:lnSpc>
              <a:buFont typeface="Wingdings" panose="05000000000000000000" pitchFamily="2" charset="2"/>
              <a:buChar char="§"/>
            </a:pPr>
            <a:r>
              <a:rPr lang="de-DE" dirty="0"/>
              <a:t>Gebäudeversicherung Mehrfamilienhäuser | Prämiensätze</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ImmoPlus </a:t>
            </a:r>
            <a:r>
              <a:rPr lang="de-DE" dirty="0" err="1"/>
              <a:t>by</a:t>
            </a:r>
            <a:r>
              <a:rPr lang="de-DE" dirty="0"/>
              <a:t> Interlloyd | Rahmenvertrag afm</a:t>
            </a:r>
          </a:p>
        </p:txBody>
      </p:sp>
      <p:pic>
        <p:nvPicPr>
          <p:cNvPr id="6" name="Picture 4" descr="Bildergebnis fÃ¼r logo interlloy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0825" y="1770749"/>
            <a:ext cx="1184977" cy="59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Tabelle 7"/>
          <p:cNvGraphicFramePr>
            <a:graphicFrameLocks noGrp="1"/>
          </p:cNvGraphicFramePr>
          <p:nvPr/>
        </p:nvGraphicFramePr>
        <p:xfrm>
          <a:off x="2214243" y="2894580"/>
          <a:ext cx="7648308" cy="3457576"/>
        </p:xfrm>
        <a:graphic>
          <a:graphicData uri="http://schemas.openxmlformats.org/drawingml/2006/table">
            <a:tbl>
              <a:tblPr>
                <a:tableStyleId>{5C22544A-7EE6-4342-B048-85BDC9FD1C3A}</a:tableStyleId>
              </a:tblPr>
              <a:tblGrid>
                <a:gridCol w="5145225">
                  <a:extLst>
                    <a:ext uri="{9D8B030D-6E8A-4147-A177-3AD203B41FA5}">
                      <a16:colId xmlns:a16="http://schemas.microsoft.com/office/drawing/2014/main" val="20000"/>
                    </a:ext>
                  </a:extLst>
                </a:gridCol>
                <a:gridCol w="2503083">
                  <a:extLst>
                    <a:ext uri="{9D8B030D-6E8A-4147-A177-3AD203B41FA5}">
                      <a16:colId xmlns:a16="http://schemas.microsoft.com/office/drawing/2014/main" val="20001"/>
                    </a:ext>
                  </a:extLst>
                </a:gridCol>
              </a:tblGrid>
              <a:tr h="391859">
                <a:tc>
                  <a:txBody>
                    <a:bodyPr/>
                    <a:lstStyle/>
                    <a:p>
                      <a:pPr marL="0" lvl="1" indent="0" algn="l" fontAlgn="ctr"/>
                      <a:r>
                        <a:rPr lang="de-DE" sz="1000" u="none" strike="noStrike" dirty="0">
                          <a:effectLst/>
                        </a:rPr>
                        <a:t>Grundprämien nach EH </a:t>
                      </a:r>
                      <a:br>
                        <a:rPr lang="de-DE" sz="1000" u="none" strike="noStrike" dirty="0">
                          <a:effectLst/>
                        </a:rPr>
                      </a:br>
                      <a:r>
                        <a:rPr lang="de-DE" sz="1000" u="none" strike="noStrike" dirty="0">
                          <a:effectLst/>
                        </a:rPr>
                        <a:t>(WE bis 110qm = 1 Einheit; je angefangene 85qm GE = 1 Einheit) </a:t>
                      </a:r>
                      <a:endParaRPr lang="de-DE" sz="1000" b="1" i="0" u="none" strike="noStrike" dirty="0">
                        <a:solidFill>
                          <a:srgbClr val="FFFFFF"/>
                        </a:solidFill>
                        <a:effectLst/>
                        <a:latin typeface="Arial" panose="020B0604020202020204" pitchFamily="34" charset="0"/>
                      </a:endParaRPr>
                    </a:p>
                  </a:txBody>
                  <a:tcPr marL="180017" marR="180017" marT="9524" marB="0" anchor="ctr">
                    <a:solidFill>
                      <a:schemeClr val="bg1">
                        <a:lumMod val="85000"/>
                      </a:schemeClr>
                    </a:solidFill>
                  </a:tcPr>
                </a:tc>
                <a:tc>
                  <a:txBody>
                    <a:bodyPr/>
                    <a:lstStyle/>
                    <a:p>
                      <a:pPr algn="ctr" fontAlgn="ctr"/>
                      <a:r>
                        <a:rPr lang="de-DE" sz="1000" u="none" strike="noStrike" dirty="0">
                          <a:effectLst/>
                        </a:rPr>
                        <a:t> </a:t>
                      </a:r>
                      <a:endParaRPr lang="de-DE" sz="1000" b="1" i="0" u="none" strike="noStrike" dirty="0">
                        <a:solidFill>
                          <a:srgbClr val="FFFFFF"/>
                        </a:solidFill>
                        <a:effectLst/>
                        <a:latin typeface="Arial" panose="020B0604020202020204" pitchFamily="34" charset="0"/>
                      </a:endParaRPr>
                    </a:p>
                  </a:txBody>
                  <a:tcPr marL="180017" marR="180017" marT="9524" marB="0" anchor="ctr">
                    <a:solidFill>
                      <a:schemeClr val="bg1">
                        <a:lumMod val="85000"/>
                      </a:schemeClr>
                    </a:solidFill>
                  </a:tcPr>
                </a:tc>
                <a:extLst>
                  <a:ext uri="{0D108BD9-81ED-4DB2-BD59-A6C34878D82A}">
                    <a16:rowId xmlns:a16="http://schemas.microsoft.com/office/drawing/2014/main" val="10000"/>
                  </a:ext>
                </a:extLst>
              </a:tr>
              <a:tr h="196471">
                <a:tc>
                  <a:txBody>
                    <a:bodyPr/>
                    <a:lstStyle/>
                    <a:p>
                      <a:pPr marL="0" lvl="1" indent="0" algn="l" fontAlgn="ctr"/>
                      <a:r>
                        <a:rPr lang="de-DE" sz="1000" u="none" strike="noStrike" dirty="0">
                          <a:effectLst/>
                        </a:rPr>
                        <a:t>F, L, ST/H Schadenquote &lt; 55%</a:t>
                      </a:r>
                      <a:endParaRPr lang="de-DE" sz="1000" b="0" i="0" u="none" strike="noStrike" dirty="0">
                        <a:solidFill>
                          <a:srgbClr val="000000"/>
                        </a:solidFill>
                        <a:effectLst/>
                        <a:latin typeface="Arial" panose="020B0604020202020204" pitchFamily="34" charset="0"/>
                      </a:endParaRPr>
                    </a:p>
                  </a:txBody>
                  <a:tcPr marL="180017" marR="180017" marT="9524" marB="0" anchor="ctr"/>
                </a:tc>
                <a:tc>
                  <a:txBody>
                    <a:bodyPr/>
                    <a:lstStyle/>
                    <a:p>
                      <a:pPr lvl="0" algn="r" fontAlgn="ctr"/>
                      <a:r>
                        <a:rPr lang="de-DE" sz="1000" u="none" strike="noStrike" dirty="0">
                          <a:effectLst/>
                        </a:rPr>
                        <a:t>110,00 € je EH (mind. 440,00 €)</a:t>
                      </a:r>
                      <a:endParaRPr lang="de-DE" sz="1000" b="0" i="0" u="none" strike="noStrike" dirty="0">
                        <a:solidFill>
                          <a:srgbClr val="000000"/>
                        </a:solidFill>
                        <a:effectLst/>
                        <a:latin typeface="Arial" panose="020B0604020202020204" pitchFamily="34" charset="0"/>
                      </a:endParaRPr>
                    </a:p>
                  </a:txBody>
                  <a:tcPr marL="180017" marR="180017" marT="9524" marB="0" anchor="ctr"/>
                </a:tc>
                <a:extLst>
                  <a:ext uri="{0D108BD9-81ED-4DB2-BD59-A6C34878D82A}">
                    <a16:rowId xmlns:a16="http://schemas.microsoft.com/office/drawing/2014/main" val="10001"/>
                  </a:ext>
                </a:extLst>
              </a:tr>
              <a:tr h="196471">
                <a:tc>
                  <a:txBody>
                    <a:bodyPr/>
                    <a:lstStyle/>
                    <a:p>
                      <a:pPr marL="0" lvl="1" indent="0" algn="l" fontAlgn="ctr"/>
                      <a:r>
                        <a:rPr lang="de-DE" sz="1000" u="none" strike="noStrike" dirty="0">
                          <a:effectLst/>
                        </a:rPr>
                        <a:t>F, L, ST/H Schadenquote &lt; 30%</a:t>
                      </a:r>
                      <a:endParaRPr lang="de-DE" sz="1000" b="0" i="0" u="none" strike="noStrike" dirty="0">
                        <a:solidFill>
                          <a:srgbClr val="000000"/>
                        </a:solidFill>
                        <a:effectLst/>
                        <a:latin typeface="Arial" panose="020B0604020202020204" pitchFamily="34" charset="0"/>
                      </a:endParaRPr>
                    </a:p>
                  </a:txBody>
                  <a:tcPr marL="180017" marR="180017" marT="9524" marB="0" anchor="ct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de-DE" sz="1000" u="none" strike="noStrike" dirty="0">
                          <a:effectLst/>
                        </a:rPr>
                        <a:t>99,00 € je EH (mind. 396,00 €)</a:t>
                      </a:r>
                      <a:endParaRPr lang="de-DE" sz="1000" b="0" i="0" u="none" strike="noStrike" dirty="0">
                        <a:solidFill>
                          <a:srgbClr val="000000"/>
                        </a:solidFill>
                        <a:effectLst/>
                        <a:latin typeface="Arial" panose="020B0604020202020204" pitchFamily="34" charset="0"/>
                      </a:endParaRPr>
                    </a:p>
                  </a:txBody>
                  <a:tcPr marL="180017" marR="180017" marT="9524" marB="0" anchor="ctr"/>
                </a:tc>
                <a:extLst>
                  <a:ext uri="{0D108BD9-81ED-4DB2-BD59-A6C34878D82A}">
                    <a16:rowId xmlns:a16="http://schemas.microsoft.com/office/drawing/2014/main" val="10002"/>
                  </a:ext>
                </a:extLst>
              </a:tr>
              <a:tr h="196471">
                <a:tc>
                  <a:txBody>
                    <a:bodyPr/>
                    <a:lstStyle/>
                    <a:p>
                      <a:pPr marL="0" lvl="1" indent="0" algn="l" fontAlgn="ctr"/>
                      <a:r>
                        <a:rPr lang="nn-NO" sz="1000" b="0" i="0" u="none" strike="noStrike" dirty="0">
                          <a:solidFill>
                            <a:srgbClr val="000000"/>
                          </a:solidFill>
                          <a:effectLst/>
                          <a:latin typeface="Arial" panose="020B0604020202020204" pitchFamily="34" charset="0"/>
                        </a:rPr>
                        <a:t>Neubauten</a:t>
                      </a:r>
                    </a:p>
                  </a:txBody>
                  <a:tcPr marL="180017" marR="180017" marT="9524" marB="0" anchor="ct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de-DE" sz="1000" u="none" strike="noStrike" dirty="0">
                          <a:effectLst/>
                        </a:rPr>
                        <a:t>85,00 € je EH (mind. 340,00 €)</a:t>
                      </a:r>
                      <a:endParaRPr lang="de-DE" sz="1000" b="0" i="0" u="none" strike="noStrike" dirty="0">
                        <a:solidFill>
                          <a:srgbClr val="000000"/>
                        </a:solidFill>
                        <a:effectLst/>
                        <a:latin typeface="Arial" panose="020B0604020202020204" pitchFamily="34" charset="0"/>
                      </a:endParaRPr>
                    </a:p>
                  </a:txBody>
                  <a:tcPr marL="180017" marR="180017" marT="9524" marB="0" anchor="ctr"/>
                </a:tc>
                <a:extLst>
                  <a:ext uri="{0D108BD9-81ED-4DB2-BD59-A6C34878D82A}">
                    <a16:rowId xmlns:a16="http://schemas.microsoft.com/office/drawing/2014/main" val="10003"/>
                  </a:ext>
                </a:extLst>
              </a:tr>
              <a:tr h="196471">
                <a:tc>
                  <a:txBody>
                    <a:bodyPr/>
                    <a:lstStyle/>
                    <a:p>
                      <a:pPr marL="0" lvl="1" indent="0" algn="l" fontAlgn="ctr"/>
                      <a:r>
                        <a:rPr lang="nn-NO" sz="1000" b="0" i="0" u="none" strike="noStrike" dirty="0">
                          <a:solidFill>
                            <a:srgbClr val="000000"/>
                          </a:solidFill>
                          <a:effectLst/>
                          <a:latin typeface="Arial" panose="020B0604020202020204" pitchFamily="34" charset="0"/>
                        </a:rPr>
                        <a:t>je Garage/Tiefgaragenstellplatz</a:t>
                      </a:r>
                    </a:p>
                  </a:txBody>
                  <a:tcPr marL="180017" marR="180017" marT="9524" marB="0" anchor="ctr"/>
                </a:tc>
                <a:tc>
                  <a:txBody>
                    <a:bodyPr/>
                    <a:lstStyle/>
                    <a:p>
                      <a:pPr lvl="0" algn="r" fontAlgn="ctr"/>
                      <a:r>
                        <a:rPr lang="de-DE" sz="1000" b="0" i="0" u="none" strike="noStrike" dirty="0">
                          <a:solidFill>
                            <a:srgbClr val="000000"/>
                          </a:solidFill>
                          <a:effectLst/>
                          <a:latin typeface="Arial" panose="020B0604020202020204" pitchFamily="34" charset="0"/>
                        </a:rPr>
                        <a:t>5,00 € je EH</a:t>
                      </a:r>
                    </a:p>
                  </a:txBody>
                  <a:tcPr marL="180017" marR="180017" marT="9524" marB="0" anchor="ctr"/>
                </a:tc>
                <a:extLst>
                  <a:ext uri="{0D108BD9-81ED-4DB2-BD59-A6C34878D82A}">
                    <a16:rowId xmlns:a16="http://schemas.microsoft.com/office/drawing/2014/main" val="10004"/>
                  </a:ext>
                </a:extLst>
              </a:tr>
              <a:tr h="196471">
                <a:tc>
                  <a:txBody>
                    <a:bodyPr/>
                    <a:lstStyle/>
                    <a:p>
                      <a:pPr marL="0" lvl="1" indent="0" algn="l" fontAlgn="ctr"/>
                      <a:r>
                        <a:rPr lang="nn-NO" sz="1000" u="none" strike="noStrike" dirty="0">
                          <a:effectLst/>
                        </a:rPr>
                        <a:t>Elementar (Zürs I </a:t>
                      </a:r>
                      <a:r>
                        <a:rPr lang="nn-NO" sz="1000" u="none" strike="noStrike">
                          <a:effectLst/>
                        </a:rPr>
                        <a:t>/ II) - SB 1.000 €</a:t>
                      </a:r>
                      <a:endParaRPr lang="nn-NO" sz="1000" b="0" i="0" u="none" strike="noStrike" dirty="0">
                        <a:solidFill>
                          <a:srgbClr val="000000"/>
                        </a:solidFill>
                        <a:effectLst/>
                        <a:latin typeface="Arial" panose="020B0604020202020204" pitchFamily="34" charset="0"/>
                      </a:endParaRPr>
                    </a:p>
                  </a:txBody>
                  <a:tcPr marL="180017" marR="180017" marT="9524" marB="0" anchor="ctr"/>
                </a:tc>
                <a:tc>
                  <a:txBody>
                    <a:bodyPr/>
                    <a:lstStyle/>
                    <a:p>
                      <a:pPr lvl="0" algn="r" fontAlgn="ctr"/>
                      <a:r>
                        <a:rPr lang="de-DE" sz="1000" u="none" strike="noStrike" dirty="0">
                          <a:effectLst/>
                        </a:rPr>
                        <a:t>25,00 € je EH (mind. 100,00 €)</a:t>
                      </a:r>
                      <a:endParaRPr lang="de-DE" sz="1000" b="0" i="0" u="none" strike="noStrike" dirty="0">
                        <a:solidFill>
                          <a:srgbClr val="000000"/>
                        </a:solidFill>
                        <a:effectLst/>
                        <a:latin typeface="Arial" panose="020B0604020202020204" pitchFamily="34" charset="0"/>
                      </a:endParaRPr>
                    </a:p>
                  </a:txBody>
                  <a:tcPr marL="180017" marR="180017" marT="9524" marB="0" anchor="ctr"/>
                </a:tc>
                <a:extLst>
                  <a:ext uri="{0D108BD9-81ED-4DB2-BD59-A6C34878D82A}">
                    <a16:rowId xmlns:a16="http://schemas.microsoft.com/office/drawing/2014/main" val="10005"/>
                  </a:ext>
                </a:extLst>
              </a:tr>
              <a:tr h="196471">
                <a:tc>
                  <a:txBody>
                    <a:bodyPr/>
                    <a:lstStyle/>
                    <a:p>
                      <a:pPr marL="0" lvl="1" indent="0" algn="l" fontAlgn="ctr"/>
                      <a:r>
                        <a:rPr lang="de-DE" sz="1000" u="none" strike="noStrike" dirty="0">
                          <a:effectLst/>
                        </a:rPr>
                        <a:t>unbenannte Gefahren - SB 10%, mind. 1.000 €</a:t>
                      </a:r>
                      <a:endParaRPr lang="de-DE" sz="1000" b="0" i="0" u="none" strike="noStrike" dirty="0">
                        <a:solidFill>
                          <a:srgbClr val="000000"/>
                        </a:solidFill>
                        <a:effectLst/>
                        <a:latin typeface="Arial" panose="020B0604020202020204" pitchFamily="34" charset="0"/>
                      </a:endParaRPr>
                    </a:p>
                  </a:txBody>
                  <a:tcPr marL="180017" marR="180017" marT="9524" marB="0" anchor="ctr"/>
                </a:tc>
                <a:tc>
                  <a:txBody>
                    <a:bodyPr/>
                    <a:lstStyle/>
                    <a:p>
                      <a:pPr lvl="0" algn="r" fontAlgn="ctr"/>
                      <a:r>
                        <a:rPr lang="de-DE" sz="1000" u="none" strike="noStrike" dirty="0">
                          <a:effectLst/>
                        </a:rPr>
                        <a:t>9,00 € je EH (mind. 36,00 €)</a:t>
                      </a:r>
                      <a:endParaRPr lang="de-DE" sz="1000" b="0" i="0" u="none" strike="noStrike" dirty="0">
                        <a:solidFill>
                          <a:srgbClr val="000000"/>
                        </a:solidFill>
                        <a:effectLst/>
                        <a:latin typeface="Arial" panose="020B0604020202020204" pitchFamily="34" charset="0"/>
                      </a:endParaRPr>
                    </a:p>
                  </a:txBody>
                  <a:tcPr marL="180017" marR="180017" marT="9524" marB="0" anchor="ctr"/>
                </a:tc>
                <a:extLst>
                  <a:ext uri="{0D108BD9-81ED-4DB2-BD59-A6C34878D82A}">
                    <a16:rowId xmlns:a16="http://schemas.microsoft.com/office/drawing/2014/main" val="10006"/>
                  </a:ext>
                </a:extLst>
              </a:tr>
              <a:tr h="196471">
                <a:tc>
                  <a:txBody>
                    <a:bodyPr/>
                    <a:lstStyle/>
                    <a:p>
                      <a:pPr marL="0" lvl="1" indent="0" algn="l" fontAlgn="ctr"/>
                      <a:r>
                        <a:rPr lang="de-DE" sz="1000" u="none" strike="noStrike" dirty="0">
                          <a:effectLst/>
                        </a:rPr>
                        <a:t>Gesamtgebäudeverglasung</a:t>
                      </a:r>
                      <a:endParaRPr lang="de-DE" sz="1000" b="0" i="0" u="none" strike="noStrike" dirty="0">
                        <a:solidFill>
                          <a:srgbClr val="000000"/>
                        </a:solidFill>
                        <a:effectLst/>
                        <a:latin typeface="Arial" panose="020B0604020202020204" pitchFamily="34" charset="0"/>
                      </a:endParaRPr>
                    </a:p>
                  </a:txBody>
                  <a:tcPr marL="180017" marR="180017" marT="9524" marB="0" anchor="ctr"/>
                </a:tc>
                <a:tc>
                  <a:txBody>
                    <a:bodyPr/>
                    <a:lstStyle/>
                    <a:p>
                      <a:pPr lvl="0" algn="r" fontAlgn="ctr"/>
                      <a:r>
                        <a:rPr lang="de-DE" sz="1000" u="none" strike="noStrike" dirty="0">
                          <a:effectLst/>
                        </a:rPr>
                        <a:t>10,00 € je EH (mind. 50,00 €)</a:t>
                      </a:r>
                      <a:endParaRPr lang="de-DE" sz="1000" b="0" i="0" u="none" strike="noStrike" dirty="0">
                        <a:solidFill>
                          <a:srgbClr val="000000"/>
                        </a:solidFill>
                        <a:effectLst/>
                        <a:latin typeface="Arial" panose="020B0604020202020204" pitchFamily="34" charset="0"/>
                      </a:endParaRPr>
                    </a:p>
                  </a:txBody>
                  <a:tcPr marL="180017" marR="180017" marT="9524" marB="0" anchor="ctr"/>
                </a:tc>
                <a:extLst>
                  <a:ext uri="{0D108BD9-81ED-4DB2-BD59-A6C34878D82A}">
                    <a16:rowId xmlns:a16="http://schemas.microsoft.com/office/drawing/2014/main" val="10007"/>
                  </a:ext>
                </a:extLst>
              </a:tr>
              <a:tr h="196471">
                <a:tc>
                  <a:txBody>
                    <a:bodyPr/>
                    <a:lstStyle/>
                    <a:p>
                      <a:pPr marL="0" lvl="1" indent="0" algn="l" fontAlgn="ctr"/>
                      <a:r>
                        <a:rPr lang="de-DE" sz="1000" u="none" strike="noStrike" dirty="0">
                          <a:effectLst/>
                        </a:rPr>
                        <a:t>Allgemeinverglasung</a:t>
                      </a:r>
                      <a:endParaRPr lang="de-DE" sz="1000" b="0" i="0" u="none" strike="noStrike" dirty="0">
                        <a:solidFill>
                          <a:srgbClr val="000000"/>
                        </a:solidFill>
                        <a:effectLst/>
                        <a:latin typeface="Arial" panose="020B0604020202020204" pitchFamily="34" charset="0"/>
                      </a:endParaRPr>
                    </a:p>
                  </a:txBody>
                  <a:tcPr marL="180017" marR="180017" marT="9524" marB="0" anchor="ctr"/>
                </a:tc>
                <a:tc>
                  <a:txBody>
                    <a:bodyPr/>
                    <a:lstStyle/>
                    <a:p>
                      <a:pPr lvl="0" algn="r" fontAlgn="ctr"/>
                      <a:r>
                        <a:rPr lang="de-DE" sz="1000" u="none" strike="noStrike" dirty="0">
                          <a:effectLst/>
                        </a:rPr>
                        <a:t>5,00 € je EH (mind. 40,00 €)</a:t>
                      </a:r>
                      <a:endParaRPr lang="de-DE" sz="1000" b="0" i="0" u="none" strike="noStrike" dirty="0">
                        <a:solidFill>
                          <a:srgbClr val="000000"/>
                        </a:solidFill>
                        <a:effectLst/>
                        <a:latin typeface="Arial" panose="020B0604020202020204" pitchFamily="34" charset="0"/>
                      </a:endParaRPr>
                    </a:p>
                  </a:txBody>
                  <a:tcPr marL="180017" marR="180017" marT="9524" marB="0" anchor="ctr"/>
                </a:tc>
                <a:extLst>
                  <a:ext uri="{0D108BD9-81ED-4DB2-BD59-A6C34878D82A}">
                    <a16:rowId xmlns:a16="http://schemas.microsoft.com/office/drawing/2014/main" val="10008"/>
                  </a:ext>
                </a:extLst>
              </a:tr>
              <a:tr h="196471">
                <a:tc>
                  <a:txBody>
                    <a:bodyPr/>
                    <a:lstStyle/>
                    <a:p>
                      <a:pPr marL="0" lvl="1" indent="0" algn="l" fontAlgn="ctr"/>
                      <a:r>
                        <a:rPr lang="de-DE" sz="1000" u="none" strike="noStrike" dirty="0">
                          <a:effectLst/>
                        </a:rPr>
                        <a:t>Haus- und Grundbesitzerhaftpflicht</a:t>
                      </a:r>
                      <a:endParaRPr lang="de-DE" sz="1000" b="0" i="0" u="none" strike="noStrike" dirty="0">
                        <a:solidFill>
                          <a:srgbClr val="000000"/>
                        </a:solidFill>
                        <a:effectLst/>
                        <a:latin typeface="Arial" panose="020B0604020202020204" pitchFamily="34" charset="0"/>
                      </a:endParaRPr>
                    </a:p>
                  </a:txBody>
                  <a:tcPr marL="180017" marR="180017" marT="9524" marB="0" anchor="ct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de-DE" sz="1000" u="none" strike="noStrike" dirty="0">
                          <a:effectLst/>
                        </a:rPr>
                        <a:t>5,00 € je EH (mind. 50,00 €)</a:t>
                      </a:r>
                      <a:endParaRPr lang="de-DE" sz="1000" b="0" i="0" u="none" strike="noStrike" dirty="0">
                        <a:solidFill>
                          <a:srgbClr val="000000"/>
                        </a:solidFill>
                        <a:effectLst/>
                        <a:latin typeface="Arial" panose="020B0604020202020204" pitchFamily="34" charset="0"/>
                      </a:endParaRPr>
                    </a:p>
                  </a:txBody>
                  <a:tcPr marL="180017" marR="180017" marT="9524" marB="0" anchor="ctr"/>
                </a:tc>
                <a:extLst>
                  <a:ext uri="{0D108BD9-81ED-4DB2-BD59-A6C34878D82A}">
                    <a16:rowId xmlns:a16="http://schemas.microsoft.com/office/drawing/2014/main" val="10009"/>
                  </a:ext>
                </a:extLst>
              </a:tr>
              <a:tr h="196471">
                <a:tc>
                  <a:txBody>
                    <a:bodyPr/>
                    <a:lstStyle/>
                    <a:p>
                      <a:pPr marL="0" lvl="1" indent="0" algn="l" fontAlgn="ctr"/>
                      <a:r>
                        <a:rPr lang="de-DE" sz="1000" b="0" i="0" u="none" strike="noStrike" dirty="0">
                          <a:solidFill>
                            <a:srgbClr val="000000"/>
                          </a:solidFill>
                          <a:effectLst/>
                          <a:latin typeface="Arial" panose="020B0604020202020204" pitchFamily="34" charset="0"/>
                        </a:rPr>
                        <a:t>Heizöltank je 10.000 l (max. 30.000 l) – 10.000 l beitragsfrei</a:t>
                      </a:r>
                      <a:r>
                        <a:rPr lang="de-DE" sz="1000" b="0" i="0" u="none" strike="noStrike" baseline="0" dirty="0">
                          <a:solidFill>
                            <a:srgbClr val="000000"/>
                          </a:solidFill>
                          <a:effectLst/>
                          <a:latin typeface="Arial" panose="020B0604020202020204" pitchFamily="34" charset="0"/>
                        </a:rPr>
                        <a:t> mitversichert</a:t>
                      </a:r>
                      <a:endParaRPr lang="de-DE" sz="1000" b="0" i="0" u="none" strike="noStrike" dirty="0">
                        <a:solidFill>
                          <a:srgbClr val="000000"/>
                        </a:solidFill>
                        <a:effectLst/>
                        <a:latin typeface="Arial" panose="020B0604020202020204" pitchFamily="34" charset="0"/>
                      </a:endParaRPr>
                    </a:p>
                  </a:txBody>
                  <a:tcPr marL="180017" marR="180017" marT="9524" marB="0" anchor="ctr"/>
                </a:tc>
                <a:tc>
                  <a:txBody>
                    <a:bodyPr/>
                    <a:lstStyle/>
                    <a:p>
                      <a:pPr lvl="0" algn="r" fontAlgn="ctr"/>
                      <a:r>
                        <a:rPr lang="de-DE" sz="1000" b="0" i="0" u="none" strike="noStrike" dirty="0">
                          <a:solidFill>
                            <a:srgbClr val="000000"/>
                          </a:solidFill>
                          <a:effectLst/>
                          <a:latin typeface="Arial" panose="020B0604020202020204" pitchFamily="34" charset="0"/>
                        </a:rPr>
                        <a:t>50,00 €</a:t>
                      </a:r>
                    </a:p>
                  </a:txBody>
                  <a:tcPr marL="180017" marR="180017" marT="9524" marB="0" anchor="ctr"/>
                </a:tc>
                <a:extLst>
                  <a:ext uri="{0D108BD9-81ED-4DB2-BD59-A6C34878D82A}">
                    <a16:rowId xmlns:a16="http://schemas.microsoft.com/office/drawing/2014/main" val="10010"/>
                  </a:ext>
                </a:extLst>
              </a:tr>
              <a:tr h="315123">
                <a:tc>
                  <a:txBody>
                    <a:bodyPr/>
                    <a:lstStyle/>
                    <a:p>
                      <a:pPr marL="0" lvl="1" indent="0" algn="l" fontAlgn="ctr"/>
                      <a:r>
                        <a:rPr lang="de-DE" sz="1000" u="none" strike="noStrike" dirty="0">
                          <a:effectLst/>
                        </a:rPr>
                        <a:t>Baustein Haustechnik je 10.000 € (max. 30.000 €) - SB 250,00 €</a:t>
                      </a:r>
                      <a:endParaRPr lang="de-DE" sz="1000" b="0" i="0" u="none" strike="noStrike" dirty="0">
                        <a:solidFill>
                          <a:srgbClr val="000000"/>
                        </a:solidFill>
                        <a:effectLst/>
                        <a:latin typeface="Arial" panose="020B0604020202020204" pitchFamily="34" charset="0"/>
                      </a:endParaRPr>
                    </a:p>
                  </a:txBody>
                  <a:tcPr marL="180017" marR="180017" marT="9524" marB="0" anchor="ctr"/>
                </a:tc>
                <a:tc>
                  <a:txBody>
                    <a:bodyPr/>
                    <a:lstStyle/>
                    <a:p>
                      <a:pPr lvl="0" algn="r" fontAlgn="ctr"/>
                      <a:r>
                        <a:rPr lang="de-DE" sz="1000" u="none" strike="noStrike" dirty="0">
                          <a:effectLst/>
                        </a:rPr>
                        <a:t>ohne Aufzug     75,00 €</a:t>
                      </a:r>
                    </a:p>
                    <a:p>
                      <a:pPr lvl="0" algn="r" fontAlgn="ctr"/>
                      <a:r>
                        <a:rPr lang="de-DE" sz="1000" u="none" strike="noStrike" dirty="0">
                          <a:effectLst/>
                        </a:rPr>
                        <a:t>mit Aufzug   150,00 € </a:t>
                      </a:r>
                      <a:endParaRPr lang="de-DE" sz="1000" b="0" i="0" u="none" strike="noStrike" dirty="0">
                        <a:solidFill>
                          <a:srgbClr val="000000"/>
                        </a:solidFill>
                        <a:effectLst/>
                        <a:latin typeface="Arial" panose="020B0604020202020204" pitchFamily="34" charset="0"/>
                      </a:endParaRPr>
                    </a:p>
                  </a:txBody>
                  <a:tcPr marL="180017" marR="180017" marT="9524" marB="0" anchor="ctr"/>
                </a:tc>
                <a:extLst>
                  <a:ext uri="{0D108BD9-81ED-4DB2-BD59-A6C34878D82A}">
                    <a16:rowId xmlns:a16="http://schemas.microsoft.com/office/drawing/2014/main" val="10011"/>
                  </a:ext>
                </a:extLst>
              </a:tr>
              <a:tr h="196471">
                <a:tc>
                  <a:txBody>
                    <a:bodyPr/>
                    <a:lstStyle/>
                    <a:p>
                      <a:pPr marL="0" lvl="1" indent="0" algn="l" fontAlgn="ctr"/>
                      <a:r>
                        <a:rPr lang="de-DE" sz="1000" u="none" strike="noStrike" dirty="0">
                          <a:effectLst/>
                        </a:rPr>
                        <a:t>Baustein Ableitungsrohre Erhöhung ja 10.000 € (max. 40.000 €)</a:t>
                      </a:r>
                      <a:endParaRPr lang="de-DE" sz="1000" b="0" i="0" u="none" strike="noStrike" dirty="0">
                        <a:solidFill>
                          <a:srgbClr val="000000"/>
                        </a:solidFill>
                        <a:effectLst/>
                        <a:latin typeface="Arial" panose="020B0604020202020204" pitchFamily="34" charset="0"/>
                      </a:endParaRPr>
                    </a:p>
                  </a:txBody>
                  <a:tcPr marL="180017" marR="180017" marT="9524" marB="0" anchor="ctr"/>
                </a:tc>
                <a:tc>
                  <a:txBody>
                    <a:bodyPr/>
                    <a:lstStyle/>
                    <a:p>
                      <a:pPr lvl="0" algn="r" fontAlgn="ctr"/>
                      <a:r>
                        <a:rPr lang="de-DE" sz="1000" u="none" strike="noStrike" dirty="0">
                          <a:effectLst/>
                        </a:rPr>
                        <a:t>50,00 €</a:t>
                      </a:r>
                      <a:endParaRPr lang="de-DE" sz="1000" b="0" i="0" u="none" strike="noStrike" dirty="0">
                        <a:solidFill>
                          <a:srgbClr val="000000"/>
                        </a:solidFill>
                        <a:effectLst/>
                        <a:latin typeface="Arial" panose="020B0604020202020204" pitchFamily="34" charset="0"/>
                      </a:endParaRPr>
                    </a:p>
                  </a:txBody>
                  <a:tcPr marL="180017" marR="180017" marT="9524" marB="0" anchor="ctr"/>
                </a:tc>
                <a:extLst>
                  <a:ext uri="{0D108BD9-81ED-4DB2-BD59-A6C34878D82A}">
                    <a16:rowId xmlns:a16="http://schemas.microsoft.com/office/drawing/2014/main" val="10012"/>
                  </a:ext>
                </a:extLst>
              </a:tr>
              <a:tr h="196471">
                <a:tc>
                  <a:txBody>
                    <a:bodyPr/>
                    <a:lstStyle/>
                    <a:p>
                      <a:pPr marL="0" lvl="1" indent="0" algn="l" fontAlgn="ctr"/>
                      <a:r>
                        <a:rPr lang="de-DE" sz="1000" u="none" strike="noStrike" dirty="0">
                          <a:effectLst/>
                        </a:rPr>
                        <a:t>Baustein Sachschäden durch Mieter   10.000 € auf 1. Risiko</a:t>
                      </a:r>
                      <a:endParaRPr lang="de-DE" sz="1000" b="0" i="0" u="none" strike="noStrike" dirty="0">
                        <a:solidFill>
                          <a:srgbClr val="000000"/>
                        </a:solidFill>
                        <a:effectLst/>
                        <a:latin typeface="Arial" panose="020B0604020202020204" pitchFamily="34" charset="0"/>
                      </a:endParaRPr>
                    </a:p>
                  </a:txBody>
                  <a:tcPr marL="180017" marR="180017" marT="9524" marB="0" anchor="ctr"/>
                </a:tc>
                <a:tc>
                  <a:txBody>
                    <a:bodyPr/>
                    <a:lstStyle/>
                    <a:p>
                      <a:pPr lvl="0" algn="r" fontAlgn="ctr"/>
                      <a:r>
                        <a:rPr lang="de-DE" sz="1000" u="none" strike="noStrike" dirty="0">
                          <a:effectLst/>
                        </a:rPr>
                        <a:t>24,00 € je EH</a:t>
                      </a:r>
                      <a:endParaRPr lang="de-DE" sz="1000" b="0" i="0" u="none" strike="noStrike" dirty="0">
                        <a:solidFill>
                          <a:srgbClr val="000000"/>
                        </a:solidFill>
                        <a:effectLst/>
                        <a:latin typeface="Arial" panose="020B0604020202020204" pitchFamily="34" charset="0"/>
                      </a:endParaRPr>
                    </a:p>
                  </a:txBody>
                  <a:tcPr marL="180017" marR="180017" marT="9524" marB="0" anchor="ctr"/>
                </a:tc>
                <a:extLst>
                  <a:ext uri="{0D108BD9-81ED-4DB2-BD59-A6C34878D82A}">
                    <a16:rowId xmlns:a16="http://schemas.microsoft.com/office/drawing/2014/main" val="10013"/>
                  </a:ext>
                </a:extLst>
              </a:tr>
              <a:tr h="196471">
                <a:tc>
                  <a:txBody>
                    <a:bodyPr/>
                    <a:lstStyle/>
                    <a:p>
                      <a:pPr marL="0" lvl="1" indent="0" algn="l" fontAlgn="ctr"/>
                      <a:r>
                        <a:rPr lang="de-DE" sz="1000" b="0" i="0" u="none" strike="noStrike" dirty="0">
                          <a:solidFill>
                            <a:srgbClr val="000000"/>
                          </a:solidFill>
                          <a:effectLst/>
                          <a:latin typeface="Arial" panose="020B0604020202020204" pitchFamily="34" charset="0"/>
                        </a:rPr>
                        <a:t>                                                             20.000</a:t>
                      </a:r>
                      <a:r>
                        <a:rPr lang="de-DE" sz="1000" b="0" i="0" u="none" strike="noStrike" baseline="0" dirty="0">
                          <a:solidFill>
                            <a:srgbClr val="000000"/>
                          </a:solidFill>
                          <a:effectLst/>
                          <a:latin typeface="Arial" panose="020B0604020202020204" pitchFamily="34" charset="0"/>
                        </a:rPr>
                        <a:t> € auf 1. Risiko</a:t>
                      </a:r>
                      <a:endParaRPr lang="de-DE" sz="1000" b="0" i="0" u="none" strike="noStrike" dirty="0">
                        <a:solidFill>
                          <a:srgbClr val="000000"/>
                        </a:solidFill>
                        <a:effectLst/>
                        <a:latin typeface="Arial" panose="020B0604020202020204" pitchFamily="34" charset="0"/>
                      </a:endParaRPr>
                    </a:p>
                  </a:txBody>
                  <a:tcPr marL="180017" marR="180017" marT="9524" marB="0" anchor="ct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de-DE" sz="1000" u="none" strike="noStrike" dirty="0">
                          <a:effectLst/>
                        </a:rPr>
                        <a:t>46,00 € je EH</a:t>
                      </a:r>
                      <a:endParaRPr lang="de-DE" sz="1000" b="0" i="0" u="none" strike="noStrike" dirty="0">
                        <a:solidFill>
                          <a:srgbClr val="000000"/>
                        </a:solidFill>
                        <a:effectLst/>
                        <a:latin typeface="Arial" panose="020B0604020202020204" pitchFamily="34" charset="0"/>
                      </a:endParaRPr>
                    </a:p>
                  </a:txBody>
                  <a:tcPr marL="180017" marR="180017" marT="9524" marB="0" anchor="ctr"/>
                </a:tc>
                <a:extLst>
                  <a:ext uri="{0D108BD9-81ED-4DB2-BD59-A6C34878D82A}">
                    <a16:rowId xmlns:a16="http://schemas.microsoft.com/office/drawing/2014/main" val="10014"/>
                  </a:ext>
                </a:extLst>
              </a:tr>
              <a:tr h="196471">
                <a:tc>
                  <a:txBody>
                    <a:bodyPr/>
                    <a:lstStyle/>
                    <a:p>
                      <a:pPr marL="0" lvl="1" indent="0" algn="l" fontAlgn="ctr"/>
                      <a:r>
                        <a:rPr lang="de-DE" sz="1000" b="0" i="0" u="none" strike="noStrike" dirty="0">
                          <a:solidFill>
                            <a:srgbClr val="000000"/>
                          </a:solidFill>
                          <a:effectLst/>
                          <a:latin typeface="Arial" panose="020B0604020202020204" pitchFamily="34" charset="0"/>
                        </a:rPr>
                        <a:t>                                                             30.000</a:t>
                      </a:r>
                      <a:r>
                        <a:rPr lang="de-DE" sz="1000" b="0" i="0" u="none" strike="noStrike" baseline="0" dirty="0">
                          <a:solidFill>
                            <a:srgbClr val="000000"/>
                          </a:solidFill>
                          <a:effectLst/>
                          <a:latin typeface="Arial" panose="020B0604020202020204" pitchFamily="34" charset="0"/>
                        </a:rPr>
                        <a:t> € auf 1. Risiko</a:t>
                      </a:r>
                      <a:endParaRPr lang="de-DE" sz="1000" b="0" i="0" u="none" strike="noStrike" dirty="0">
                        <a:solidFill>
                          <a:srgbClr val="000000"/>
                        </a:solidFill>
                        <a:effectLst/>
                        <a:latin typeface="Arial" panose="020B0604020202020204" pitchFamily="34" charset="0"/>
                      </a:endParaRPr>
                    </a:p>
                  </a:txBody>
                  <a:tcPr marL="180017" marR="180017" marT="9524" marB="0" anchor="ct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de-DE" sz="1000" u="none" strike="noStrike" dirty="0">
                          <a:effectLst/>
                        </a:rPr>
                        <a:t>58,00 € je EH</a:t>
                      </a:r>
                      <a:endParaRPr lang="de-DE" sz="1000" b="0" i="0" u="none" strike="noStrike" dirty="0">
                        <a:solidFill>
                          <a:srgbClr val="000000"/>
                        </a:solidFill>
                        <a:effectLst/>
                        <a:latin typeface="Arial" panose="020B0604020202020204" pitchFamily="34" charset="0"/>
                      </a:endParaRPr>
                    </a:p>
                  </a:txBody>
                  <a:tcPr marL="180017" marR="180017" marT="9524" marB="0" anchor="ct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3862647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51</a:t>
            </a:fld>
            <a:endParaRPr lang="de-DE"/>
          </a:p>
        </p:txBody>
      </p:sp>
      <p:sp>
        <p:nvSpPr>
          <p:cNvPr id="4" name="Titel 3"/>
          <p:cNvSpPr>
            <a:spLocks noGrp="1"/>
          </p:cNvSpPr>
          <p:nvPr>
            <p:ph type="title"/>
          </p:nvPr>
        </p:nvSpPr>
        <p:spPr/>
        <p:txBody>
          <a:bodyPr/>
          <a:lstStyle/>
          <a:p>
            <a:r>
              <a:rPr lang="de-DE" dirty="0"/>
              <a:t>ImmoPlus – das afm Mehrfamilienhauskonzept</a:t>
            </a:r>
          </a:p>
        </p:txBody>
      </p:sp>
      <p:sp>
        <p:nvSpPr>
          <p:cNvPr id="5" name="Textplatzhalter 2"/>
          <p:cNvSpPr>
            <a:spLocks noGrp="1"/>
          </p:cNvSpPr>
          <p:nvPr>
            <p:ph type="body" sz="half" idx="2"/>
          </p:nvPr>
        </p:nvSpPr>
        <p:spPr>
          <a:xfrm>
            <a:off x="364220" y="2335876"/>
            <a:ext cx="11348355" cy="4261774"/>
          </a:xfrm>
        </p:spPr>
        <p:txBody>
          <a:bodyPr/>
          <a:lstStyle/>
          <a:p>
            <a:pPr marL="342900" indent="-342900">
              <a:lnSpc>
                <a:spcPct val="100000"/>
              </a:lnSpc>
              <a:buFont typeface="Wingdings" panose="05000000000000000000" pitchFamily="2" charset="2"/>
              <a:buChar char="§"/>
            </a:pPr>
            <a:r>
              <a:rPr lang="de-DE" dirty="0"/>
              <a:t>Gebäudeversicherung Mehrfamilienhäuser | Antragsprozess</a:t>
            </a:r>
          </a:p>
          <a:p>
            <a:pPr marL="342900" indent="-342900">
              <a:lnSpc>
                <a:spcPct val="100000"/>
              </a:lnSpc>
              <a:buFont typeface="Wingdings" panose="05000000000000000000" pitchFamily="2" charset="2"/>
              <a:buChar char="§"/>
            </a:pPr>
            <a:endParaRPr lang="de-DE" dirty="0"/>
          </a:p>
          <a:p>
            <a:pPr marL="342900" indent="-342900">
              <a:lnSpc>
                <a:spcPct val="100000"/>
              </a:lnSpc>
              <a:buFont typeface="Wingdings" panose="05000000000000000000" pitchFamily="2" charset="2"/>
              <a:buChar char="§"/>
            </a:pPr>
            <a:endParaRPr lang="de-DE" dirty="0"/>
          </a:p>
          <a:p>
            <a:pPr marL="342900" indent="-342900">
              <a:lnSpc>
                <a:spcPct val="100000"/>
              </a:lnSpc>
              <a:buFont typeface="Wingdings" panose="05000000000000000000" pitchFamily="2" charset="2"/>
              <a:buChar char="§"/>
            </a:pPr>
            <a:r>
              <a:rPr lang="de-DE" dirty="0"/>
              <a:t>Erforderliche Daten | Unterlagen</a:t>
            </a:r>
          </a:p>
          <a:p>
            <a:pPr marL="800100" lvl="1" indent="-342900">
              <a:lnSpc>
                <a:spcPct val="100000"/>
              </a:lnSpc>
              <a:spcBef>
                <a:spcPts val="0"/>
              </a:spcBef>
              <a:buFont typeface="Wingdings" panose="05000000000000000000" pitchFamily="2" charset="2"/>
              <a:buChar char="§"/>
            </a:pPr>
            <a:endParaRPr lang="de-DE" dirty="0">
              <a:solidFill>
                <a:srgbClr val="1D2D4B"/>
              </a:solidFill>
            </a:endParaRPr>
          </a:p>
          <a:p>
            <a:pPr marL="800100" lvl="1" indent="-342900">
              <a:lnSpc>
                <a:spcPct val="150000"/>
              </a:lnSpc>
              <a:spcBef>
                <a:spcPts val="0"/>
              </a:spcBef>
              <a:buFont typeface="Wingdings" panose="05000000000000000000" pitchFamily="2" charset="2"/>
              <a:buChar char="§"/>
            </a:pPr>
            <a:r>
              <a:rPr lang="de-DE" dirty="0">
                <a:solidFill>
                  <a:srgbClr val="1D2D4B"/>
                </a:solidFill>
              </a:rPr>
              <a:t>VN und Risikoanschrift</a:t>
            </a:r>
          </a:p>
          <a:p>
            <a:pPr marL="800100" lvl="1" indent="-342900">
              <a:lnSpc>
                <a:spcPct val="150000"/>
              </a:lnSpc>
              <a:spcBef>
                <a:spcPts val="0"/>
              </a:spcBef>
              <a:buFont typeface="Wingdings" panose="05000000000000000000" pitchFamily="2" charset="2"/>
              <a:buChar char="§"/>
            </a:pPr>
            <a:r>
              <a:rPr lang="de-DE" dirty="0">
                <a:solidFill>
                  <a:srgbClr val="1D2D4B"/>
                </a:solidFill>
              </a:rPr>
              <a:t>Angaben zum Objekt (Baujahr, Sanierungsjahre, Anzahl WE/GE inkl. Gesamtflächen, Anzahl der Stellplätze)</a:t>
            </a:r>
          </a:p>
          <a:p>
            <a:pPr marL="800100" lvl="1" indent="-342900">
              <a:lnSpc>
                <a:spcPct val="150000"/>
              </a:lnSpc>
              <a:spcBef>
                <a:spcPts val="0"/>
              </a:spcBef>
              <a:buFont typeface="Wingdings" panose="05000000000000000000" pitchFamily="2" charset="2"/>
              <a:buChar char="§"/>
            </a:pPr>
            <a:r>
              <a:rPr lang="de-DE" dirty="0">
                <a:solidFill>
                  <a:srgbClr val="1D2D4B"/>
                </a:solidFill>
              </a:rPr>
              <a:t>Bisherige Nettoprämie (Grundgefahren)</a:t>
            </a:r>
          </a:p>
          <a:p>
            <a:pPr marL="800100" lvl="1" indent="-342900">
              <a:lnSpc>
                <a:spcPct val="150000"/>
              </a:lnSpc>
              <a:spcBef>
                <a:spcPts val="0"/>
              </a:spcBef>
              <a:buFont typeface="Wingdings" panose="05000000000000000000" pitchFamily="2" charset="2"/>
              <a:buChar char="§"/>
            </a:pPr>
            <a:r>
              <a:rPr lang="de-DE" dirty="0">
                <a:solidFill>
                  <a:srgbClr val="1D2D4B"/>
                </a:solidFill>
              </a:rPr>
              <a:t>Angaben zur Vorversicherung und Vorschäden der letzten 5 Jahre (Elementar 10 Jahre)</a:t>
            </a:r>
          </a:p>
          <a:p>
            <a:pPr marL="800100" lvl="1" indent="-342900">
              <a:lnSpc>
                <a:spcPct val="150000"/>
              </a:lnSpc>
              <a:spcBef>
                <a:spcPts val="0"/>
              </a:spcBef>
              <a:buFont typeface="Wingdings" panose="05000000000000000000" pitchFamily="2" charset="2"/>
              <a:buChar char="§"/>
            </a:pPr>
            <a:r>
              <a:rPr lang="de-DE" dirty="0">
                <a:solidFill>
                  <a:srgbClr val="1D2D4B"/>
                </a:solidFill>
              </a:rPr>
              <a:t>Wertermittlungsbogen oder aktueller Energieausweis oder sonstiger Flächennachweis</a:t>
            </a:r>
          </a:p>
          <a:p>
            <a:pPr marL="800100" lvl="1" indent="-342900">
              <a:lnSpc>
                <a:spcPct val="150000"/>
              </a:lnSpc>
              <a:spcBef>
                <a:spcPts val="0"/>
              </a:spcBef>
              <a:buFont typeface="Wingdings" panose="05000000000000000000" pitchFamily="2" charset="2"/>
              <a:buChar char="§"/>
            </a:pPr>
            <a:r>
              <a:rPr lang="de-DE" dirty="0">
                <a:solidFill>
                  <a:srgbClr val="1D2D4B"/>
                </a:solidFill>
              </a:rPr>
              <a:t>Rechnungskopie des Vorversicherers</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ImmoPlus </a:t>
            </a:r>
            <a:r>
              <a:rPr lang="de-DE" dirty="0" err="1"/>
              <a:t>by</a:t>
            </a:r>
            <a:r>
              <a:rPr lang="de-DE" dirty="0"/>
              <a:t> Interlloyd | Rahmenvertrag afm</a:t>
            </a:r>
          </a:p>
        </p:txBody>
      </p:sp>
      <p:pic>
        <p:nvPicPr>
          <p:cNvPr id="6" name="Picture 4" descr="Bildergebnis fÃ¼r logo interlloy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0825" y="1770749"/>
            <a:ext cx="1184977" cy="59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rafik 7"/>
          <p:cNvPicPr>
            <a:picLocks noChangeAspect="1"/>
          </p:cNvPicPr>
          <p:nvPr/>
        </p:nvPicPr>
        <p:blipFill>
          <a:blip r:embed="rId3"/>
          <a:stretch>
            <a:fillRect/>
          </a:stretch>
        </p:blipFill>
        <p:spPr>
          <a:xfrm>
            <a:off x="1117608" y="2660832"/>
            <a:ext cx="4895850" cy="762000"/>
          </a:xfrm>
          <a:prstGeom prst="rect">
            <a:avLst/>
          </a:prstGeom>
        </p:spPr>
      </p:pic>
    </p:spTree>
    <p:extLst>
      <p:ext uri="{BB962C8B-B14F-4D97-AF65-F5344CB8AC3E}">
        <p14:creationId xmlns:p14="http://schemas.microsoft.com/office/powerpoint/2010/main" val="40818978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E3901A47-1FA9-4E71-917F-A328D42BC5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67924" y="1792183"/>
            <a:ext cx="2574223" cy="1717007"/>
          </a:xfrm>
          <a:prstGeom prst="rect">
            <a:avLst/>
          </a:prstGeom>
        </p:spPr>
      </p:pic>
      <p:sp>
        <p:nvSpPr>
          <p:cNvPr id="2" name="Foliennummernplatzhalter 1"/>
          <p:cNvSpPr>
            <a:spLocks noGrp="1"/>
          </p:cNvSpPr>
          <p:nvPr>
            <p:ph type="sldNum" sz="quarter" idx="4"/>
          </p:nvPr>
        </p:nvSpPr>
        <p:spPr/>
        <p:txBody>
          <a:bodyPr/>
          <a:lstStyle/>
          <a:p>
            <a:fld id="{0DB11324-E0A8-4199-978D-02885A0D0942}" type="slidenum">
              <a:rPr lang="de-DE" smtClean="0"/>
              <a:t>52</a:t>
            </a:fld>
            <a:endParaRPr lang="de-DE"/>
          </a:p>
        </p:txBody>
      </p:sp>
      <p:sp>
        <p:nvSpPr>
          <p:cNvPr id="5" name="Titel 4"/>
          <p:cNvSpPr>
            <a:spLocks noGrp="1"/>
          </p:cNvSpPr>
          <p:nvPr>
            <p:ph type="title"/>
          </p:nvPr>
        </p:nvSpPr>
        <p:spPr/>
        <p:txBody>
          <a:bodyPr/>
          <a:lstStyle/>
          <a:p>
            <a:r>
              <a:rPr lang="de-DE" dirty="0"/>
              <a:t>afm Empfehlungen | Hausrat</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Hausrat</a:t>
            </a:r>
          </a:p>
          <a:p>
            <a:endParaRPr lang="de-DE" dirty="0"/>
          </a:p>
        </p:txBody>
      </p:sp>
      <p:sp>
        <p:nvSpPr>
          <p:cNvPr id="8" name="Textfeld 7">
            <a:extLst>
              <a:ext uri="{FF2B5EF4-FFF2-40B4-BE49-F238E27FC236}">
                <a16:creationId xmlns:a16="http://schemas.microsoft.com/office/drawing/2014/main" id="{25B27C2B-0D48-4234-92B7-8405E5B20D7F}"/>
              </a:ext>
            </a:extLst>
          </p:cNvPr>
          <p:cNvSpPr txBox="1"/>
          <p:nvPr/>
        </p:nvSpPr>
        <p:spPr>
          <a:xfrm>
            <a:off x="5931037" y="1792183"/>
            <a:ext cx="2160240" cy="338554"/>
          </a:xfrm>
          <a:prstGeom prst="rect">
            <a:avLst/>
          </a:prstGeom>
          <a:solidFill>
            <a:srgbClr val="FCB814"/>
          </a:solidFill>
          <a:ln w="6350">
            <a:solidFill>
              <a:schemeClr val="tx1"/>
            </a:solidFill>
          </a:ln>
        </p:spPr>
        <p:txBody>
          <a:bodyPr wrap="square" rtlCol="0" anchor="ctr">
            <a:spAutoFit/>
          </a:bodyPr>
          <a:lstStyle/>
          <a:p>
            <a:pPr algn="ctr"/>
            <a:r>
              <a:rPr lang="de-DE" b="1" dirty="0">
                <a:solidFill>
                  <a:schemeClr val="bg1"/>
                </a:solidFill>
              </a:rPr>
              <a:t>VHV</a:t>
            </a:r>
          </a:p>
        </p:txBody>
      </p:sp>
      <p:sp>
        <p:nvSpPr>
          <p:cNvPr id="9" name="Textfeld 8">
            <a:extLst>
              <a:ext uri="{FF2B5EF4-FFF2-40B4-BE49-F238E27FC236}">
                <a16:creationId xmlns:a16="http://schemas.microsoft.com/office/drawing/2014/main" id="{49050EFA-0874-47DE-A854-B9F33C46C484}"/>
              </a:ext>
            </a:extLst>
          </p:cNvPr>
          <p:cNvSpPr txBox="1"/>
          <p:nvPr/>
        </p:nvSpPr>
        <p:spPr>
          <a:xfrm>
            <a:off x="3458159" y="1792183"/>
            <a:ext cx="2160240" cy="338554"/>
          </a:xfrm>
          <a:prstGeom prst="rect">
            <a:avLst/>
          </a:prstGeom>
          <a:solidFill>
            <a:srgbClr val="008D52"/>
          </a:solidFill>
          <a:ln w="6350">
            <a:solidFill>
              <a:schemeClr val="tx1"/>
            </a:solidFill>
          </a:ln>
        </p:spPr>
        <p:txBody>
          <a:bodyPr wrap="square" rtlCol="0" anchor="ctr">
            <a:spAutoFit/>
          </a:bodyPr>
          <a:lstStyle/>
          <a:p>
            <a:pPr algn="ctr"/>
            <a:r>
              <a:rPr lang="de-DE" b="1" dirty="0">
                <a:solidFill>
                  <a:schemeClr val="bg1"/>
                </a:solidFill>
              </a:rPr>
              <a:t>Interlloyd</a:t>
            </a:r>
          </a:p>
        </p:txBody>
      </p:sp>
      <p:sp>
        <p:nvSpPr>
          <p:cNvPr id="10" name="Textfeld 9">
            <a:extLst>
              <a:ext uri="{FF2B5EF4-FFF2-40B4-BE49-F238E27FC236}">
                <a16:creationId xmlns:a16="http://schemas.microsoft.com/office/drawing/2014/main" id="{C9D57621-B1E4-455B-90EE-B0B07C13CA33}"/>
              </a:ext>
            </a:extLst>
          </p:cNvPr>
          <p:cNvSpPr txBox="1"/>
          <p:nvPr/>
        </p:nvSpPr>
        <p:spPr>
          <a:xfrm>
            <a:off x="5931037" y="2215180"/>
            <a:ext cx="2160240" cy="2377928"/>
          </a:xfrm>
          <a:prstGeom prst="rect">
            <a:avLst/>
          </a:prstGeom>
          <a:noFill/>
          <a:ln w="6350">
            <a:solidFill>
              <a:srgbClr val="1D2D4B"/>
            </a:solidFill>
          </a:ln>
        </p:spPr>
        <p:txBody>
          <a:bodyPr wrap="square" rtlCol="0">
            <a:noAutofit/>
          </a:bodyPr>
          <a:lstStyle/>
          <a:p>
            <a:pPr marL="171450" indent="-171450">
              <a:buFont typeface="Wingdings" panose="05000000000000000000" pitchFamily="2" charset="2"/>
              <a:buChar char="§"/>
            </a:pPr>
            <a:r>
              <a:rPr lang="de-DE" sz="1100" dirty="0"/>
              <a:t>Starkes Leistungspaket in Verbindung mit dem Baustein Exklusiv</a:t>
            </a:r>
            <a:br>
              <a:rPr lang="de-DE" sz="1100" dirty="0"/>
            </a:br>
            <a:endParaRPr lang="de-DE" sz="1100" dirty="0"/>
          </a:p>
          <a:p>
            <a:pPr marL="171450" indent="-171450">
              <a:buFont typeface="Wingdings" panose="05000000000000000000" pitchFamily="2" charset="2"/>
              <a:buChar char="§"/>
            </a:pPr>
            <a:r>
              <a:rPr lang="de-DE" sz="1100" dirty="0"/>
              <a:t>Sehr gutes Preis-Leistungs-Verhältnis</a:t>
            </a:r>
          </a:p>
        </p:txBody>
      </p:sp>
      <p:sp>
        <p:nvSpPr>
          <p:cNvPr id="11" name="Textfeld 10">
            <a:extLst>
              <a:ext uri="{FF2B5EF4-FFF2-40B4-BE49-F238E27FC236}">
                <a16:creationId xmlns:a16="http://schemas.microsoft.com/office/drawing/2014/main" id="{9FCCD9F2-E7A3-4D20-8D19-687B74B0F853}"/>
              </a:ext>
            </a:extLst>
          </p:cNvPr>
          <p:cNvSpPr txBox="1"/>
          <p:nvPr/>
        </p:nvSpPr>
        <p:spPr>
          <a:xfrm>
            <a:off x="3458159" y="2215180"/>
            <a:ext cx="2160240" cy="2377928"/>
          </a:xfrm>
          <a:prstGeom prst="rect">
            <a:avLst/>
          </a:prstGeom>
          <a:noFill/>
          <a:ln w="6350">
            <a:solidFill>
              <a:srgbClr val="1D2D4B"/>
            </a:solidFill>
          </a:ln>
        </p:spPr>
        <p:txBody>
          <a:bodyPr wrap="square" rtlCol="0">
            <a:noAutofit/>
          </a:bodyPr>
          <a:lstStyle/>
          <a:p>
            <a:pPr marL="171450" indent="-171450">
              <a:buFont typeface="Wingdings" panose="05000000000000000000" pitchFamily="2" charset="2"/>
              <a:buChar char="§"/>
            </a:pPr>
            <a:r>
              <a:rPr lang="de-DE" sz="1100" dirty="0"/>
              <a:t>Sehr gutes Preis-Leistungs-Verhältnis</a:t>
            </a:r>
            <a:br>
              <a:rPr lang="de-DE" sz="1100" dirty="0"/>
            </a:br>
            <a:endParaRPr lang="de-DE" sz="1100" dirty="0"/>
          </a:p>
          <a:p>
            <a:pPr marL="171450" indent="-171450">
              <a:buFont typeface="Wingdings" panose="05000000000000000000" pitchFamily="2" charset="2"/>
              <a:buChar char="§"/>
            </a:pPr>
            <a:r>
              <a:rPr lang="de-DE" sz="1100" dirty="0"/>
              <a:t>Sehr guter Service </a:t>
            </a:r>
            <a:br>
              <a:rPr lang="de-DE" sz="1100" dirty="0"/>
            </a:br>
            <a:r>
              <a:rPr lang="de-DE" sz="1100" dirty="0"/>
              <a:t>(Vertrag und Schaden)</a:t>
            </a:r>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r>
              <a:rPr lang="de-DE" sz="1100" dirty="0"/>
              <a:t>Konditionsdifferenzdeckung in </a:t>
            </a:r>
            <a:r>
              <a:rPr lang="de-DE" sz="1100" dirty="0" err="1"/>
              <a:t>Eurosecure</a:t>
            </a:r>
            <a:r>
              <a:rPr lang="de-DE" sz="1100" dirty="0"/>
              <a:t> Plus | </a:t>
            </a:r>
            <a:r>
              <a:rPr lang="de-DE" sz="1100" dirty="0" err="1"/>
              <a:t>Infinitus</a:t>
            </a:r>
            <a:r>
              <a:rPr lang="de-DE" sz="1100" dirty="0"/>
              <a:t> </a:t>
            </a:r>
          </a:p>
        </p:txBody>
      </p:sp>
      <p:sp>
        <p:nvSpPr>
          <p:cNvPr id="13" name="Textfeld 12">
            <a:extLst>
              <a:ext uri="{FF2B5EF4-FFF2-40B4-BE49-F238E27FC236}">
                <a16:creationId xmlns:a16="http://schemas.microsoft.com/office/drawing/2014/main" id="{3EC6841D-B2B6-411C-918F-B6AD2BDB9624}"/>
              </a:ext>
            </a:extLst>
          </p:cNvPr>
          <p:cNvSpPr txBox="1"/>
          <p:nvPr/>
        </p:nvSpPr>
        <p:spPr>
          <a:xfrm>
            <a:off x="5931037" y="4726612"/>
            <a:ext cx="2160240" cy="1625543"/>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100" dirty="0"/>
              <a:t>Smart </a:t>
            </a:r>
            <a:r>
              <a:rPr lang="de-DE" sz="1100" dirty="0" err="1"/>
              <a:t>Consult</a:t>
            </a:r>
            <a:endParaRPr lang="de-DE" sz="1100" dirty="0"/>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r>
              <a:rPr lang="de-DE" sz="1100" dirty="0"/>
              <a:t>alt. </a:t>
            </a:r>
            <a:r>
              <a:rPr lang="de-DE" sz="1100" dirty="0" err="1"/>
              <a:t>Vokis</a:t>
            </a:r>
            <a:br>
              <a:rPr lang="de-DE" sz="1100" dirty="0"/>
            </a:br>
            <a:r>
              <a:rPr lang="de-DE" sz="1100" dirty="0"/>
              <a:t>(</a:t>
            </a:r>
            <a:r>
              <a:rPr lang="de-DE" sz="1100" dirty="0" err="1"/>
              <a:t>TerminalServer</a:t>
            </a:r>
            <a:r>
              <a:rPr lang="de-DE" sz="1100" dirty="0"/>
              <a:t>)</a:t>
            </a:r>
          </a:p>
          <a:p>
            <a:endParaRPr lang="de-DE" sz="1000" dirty="0"/>
          </a:p>
          <a:p>
            <a:endParaRPr lang="de-DE" sz="1000" dirty="0"/>
          </a:p>
        </p:txBody>
      </p:sp>
      <p:sp>
        <p:nvSpPr>
          <p:cNvPr id="14" name="Textfeld 13">
            <a:extLst>
              <a:ext uri="{FF2B5EF4-FFF2-40B4-BE49-F238E27FC236}">
                <a16:creationId xmlns:a16="http://schemas.microsoft.com/office/drawing/2014/main" id="{F23007DD-9799-4DB3-81DD-BEAB1B56CBA4}"/>
              </a:ext>
            </a:extLst>
          </p:cNvPr>
          <p:cNvSpPr txBox="1"/>
          <p:nvPr/>
        </p:nvSpPr>
        <p:spPr>
          <a:xfrm>
            <a:off x="3458159" y="4726612"/>
            <a:ext cx="2160240" cy="1625544"/>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100" dirty="0"/>
              <a:t>Smart </a:t>
            </a:r>
            <a:r>
              <a:rPr lang="de-DE" sz="1100" dirty="0" err="1"/>
              <a:t>Consult</a:t>
            </a:r>
            <a:endParaRPr lang="de-DE" sz="1100" dirty="0"/>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r>
              <a:rPr lang="de-DE" sz="1100" dirty="0"/>
              <a:t>alt. Excel-Rechner</a:t>
            </a:r>
            <a:br>
              <a:rPr lang="de-DE" sz="1100" dirty="0"/>
            </a:br>
            <a:r>
              <a:rPr lang="de-DE" sz="1100" dirty="0"/>
              <a:t>(</a:t>
            </a:r>
            <a:r>
              <a:rPr lang="de-DE" sz="1100" dirty="0" err="1"/>
              <a:t>BeraterPortal</a:t>
            </a:r>
            <a:r>
              <a:rPr lang="de-DE" sz="1100" dirty="0"/>
              <a:t>)</a:t>
            </a:r>
          </a:p>
        </p:txBody>
      </p:sp>
      <p:pic>
        <p:nvPicPr>
          <p:cNvPr id="23" name="Bild 1" descr="http://www.afm-berater.de/fileadmin/_migrated/pics/Guetesiegel_04.png">
            <a:extLst>
              <a:ext uri="{FF2B5EF4-FFF2-40B4-BE49-F238E27FC236}">
                <a16:creationId xmlns:a16="http://schemas.microsoft.com/office/drawing/2014/main" id="{EEF33A85-6FAE-4189-A323-5690A1B6A6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2633" y="1598612"/>
            <a:ext cx="40957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Bild 1" descr="http://www.afm-berater.de/fileadmin/_migrated/pics/Guetesiegel_04.png">
            <a:extLst>
              <a:ext uri="{FF2B5EF4-FFF2-40B4-BE49-F238E27FC236}">
                <a16:creationId xmlns:a16="http://schemas.microsoft.com/office/drawing/2014/main" id="{3E14E4AC-8A66-43CB-834C-4C1898691C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1737" y="1598612"/>
            <a:ext cx="40957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feld 24">
            <a:extLst>
              <a:ext uri="{FF2B5EF4-FFF2-40B4-BE49-F238E27FC236}">
                <a16:creationId xmlns:a16="http://schemas.microsoft.com/office/drawing/2014/main" id="{9CC08666-7EF8-46CC-8CFC-F3BF08639FC4}"/>
              </a:ext>
            </a:extLst>
          </p:cNvPr>
          <p:cNvSpPr txBox="1"/>
          <p:nvPr/>
        </p:nvSpPr>
        <p:spPr>
          <a:xfrm>
            <a:off x="364220" y="2296583"/>
            <a:ext cx="2781301" cy="3312369"/>
          </a:xfrm>
          <a:prstGeom prst="rect">
            <a:avLst/>
          </a:prstGeom>
          <a:noFill/>
        </p:spPr>
        <p:txBody>
          <a:bodyPr wrap="square" rtlCol="0">
            <a:noAutofit/>
          </a:bodyPr>
          <a:lstStyle/>
          <a:p>
            <a:r>
              <a:rPr lang="de-DE" sz="1400" b="1" dirty="0"/>
              <a:t>Markthighlights:</a:t>
            </a:r>
          </a:p>
          <a:p>
            <a:endParaRPr lang="de-DE" sz="1400" b="1" dirty="0"/>
          </a:p>
          <a:p>
            <a:pPr marL="285750" indent="-285750">
              <a:buFont typeface="Wingdings" panose="05000000000000000000" pitchFamily="2" charset="2"/>
              <a:buChar char="§"/>
            </a:pPr>
            <a:r>
              <a:rPr lang="de-DE" sz="1400" dirty="0"/>
              <a:t>Marktgarantie</a:t>
            </a:r>
          </a:p>
          <a:p>
            <a:pPr marL="285750" indent="-285750">
              <a:buFont typeface="Wingdings" panose="05000000000000000000" pitchFamily="2" charset="2"/>
              <a:buChar char="§"/>
            </a:pPr>
            <a:r>
              <a:rPr lang="de-DE" sz="1400" dirty="0"/>
              <a:t>Konditionsdifferenzdeckung</a:t>
            </a:r>
          </a:p>
          <a:p>
            <a:pPr marL="285750" indent="-285750">
              <a:buFont typeface="Wingdings" panose="05000000000000000000" pitchFamily="2" charset="2"/>
              <a:buChar char="§"/>
            </a:pPr>
            <a:r>
              <a:rPr lang="de-DE" sz="1400" dirty="0"/>
              <a:t>Nachtzeitklausel</a:t>
            </a:r>
          </a:p>
          <a:p>
            <a:pPr marL="285750" indent="-285750">
              <a:buFont typeface="Wingdings" panose="05000000000000000000" pitchFamily="2" charset="2"/>
              <a:buChar char="§"/>
            </a:pPr>
            <a:r>
              <a:rPr lang="de-DE" sz="1400" dirty="0"/>
              <a:t>Windstärkeregelung</a:t>
            </a:r>
          </a:p>
          <a:p>
            <a:pPr marL="285750" indent="-285750">
              <a:buFont typeface="Wingdings" panose="05000000000000000000" pitchFamily="2" charset="2"/>
              <a:buChar char="§"/>
            </a:pPr>
            <a:r>
              <a:rPr lang="de-DE" sz="1400" dirty="0"/>
              <a:t>Risikoort erweitert</a:t>
            </a:r>
          </a:p>
          <a:p>
            <a:pPr marL="285750" indent="-285750">
              <a:buFont typeface="Wingdings" panose="05000000000000000000" pitchFamily="2" charset="2"/>
              <a:buChar char="§"/>
            </a:pPr>
            <a:r>
              <a:rPr lang="de-DE" sz="1400" dirty="0"/>
              <a:t>Allgefahren-Deckung</a:t>
            </a:r>
          </a:p>
          <a:p>
            <a:pPr marL="285750" indent="-285750">
              <a:buFont typeface="Wingdings" panose="05000000000000000000" pitchFamily="2" charset="2"/>
              <a:buChar char="§"/>
            </a:pPr>
            <a:r>
              <a:rPr lang="de-DE" sz="1400" dirty="0"/>
              <a:t>„B-Note“</a:t>
            </a:r>
          </a:p>
          <a:p>
            <a:pPr marL="285750" indent="-285750">
              <a:buFont typeface="Wingdings" panose="05000000000000000000" pitchFamily="2" charset="2"/>
              <a:buChar char="§"/>
            </a:pPr>
            <a:r>
              <a:rPr lang="de-DE" sz="1400" dirty="0"/>
              <a:t>etc.</a:t>
            </a:r>
          </a:p>
        </p:txBody>
      </p:sp>
      <p:pic>
        <p:nvPicPr>
          <p:cNvPr id="27" name="Grafik 26">
            <a:extLst>
              <a:ext uri="{FF2B5EF4-FFF2-40B4-BE49-F238E27FC236}">
                <a16:creationId xmlns:a16="http://schemas.microsoft.com/office/drawing/2014/main" id="{31760BB6-783B-4E96-82DC-4393B19196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11773" y="4511391"/>
            <a:ext cx="419100" cy="419100"/>
          </a:xfrm>
          <a:prstGeom prst="rect">
            <a:avLst/>
          </a:prstGeom>
        </p:spPr>
      </p:pic>
      <p:pic>
        <p:nvPicPr>
          <p:cNvPr id="28" name="Grafik 27">
            <a:extLst>
              <a:ext uri="{FF2B5EF4-FFF2-40B4-BE49-F238E27FC236}">
                <a16:creationId xmlns:a16="http://schemas.microsoft.com/office/drawing/2014/main" id="{49567A07-109D-4AED-B1A7-260F1CF341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57870" y="4511391"/>
            <a:ext cx="419100" cy="419100"/>
          </a:xfrm>
          <a:prstGeom prst="rect">
            <a:avLst/>
          </a:prstGeom>
        </p:spPr>
      </p:pic>
    </p:spTree>
    <p:extLst>
      <p:ext uri="{BB962C8B-B14F-4D97-AF65-F5344CB8AC3E}">
        <p14:creationId xmlns:p14="http://schemas.microsoft.com/office/powerpoint/2010/main" val="16730682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53</a:t>
            </a:fld>
            <a:endParaRPr lang="de-DE"/>
          </a:p>
        </p:txBody>
      </p:sp>
      <p:sp>
        <p:nvSpPr>
          <p:cNvPr id="4" name="Titel 3"/>
          <p:cNvSpPr>
            <a:spLocks noGrp="1"/>
          </p:cNvSpPr>
          <p:nvPr>
            <p:ph type="title"/>
          </p:nvPr>
        </p:nvSpPr>
        <p:spPr/>
        <p:txBody>
          <a:bodyPr/>
          <a:lstStyle/>
          <a:p>
            <a:r>
              <a:rPr lang="de-DE" dirty="0"/>
              <a:t>Vielen Dank für Ihre Aufmerksamkeit</a:t>
            </a:r>
          </a:p>
        </p:txBody>
      </p:sp>
      <p:pic>
        <p:nvPicPr>
          <p:cNvPr id="1026" name="Picture 2" descr="Erfolg - was ist das und wie wird man erfolgreich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42321" y="2060575"/>
            <a:ext cx="4358004" cy="4079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211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B11324-E0A8-4199-978D-02885A0D0942}" type="slidenum">
              <a:rPr kumimoji="0" lang="de-DE" sz="1600" b="0" i="0" u="none" strike="noStrike" kern="1200" cap="none" spc="0" normalizeH="0" baseline="0" noProof="0" smtClean="0">
                <a:ln>
                  <a:noFill/>
                </a:ln>
                <a:solidFill>
                  <a:srgbClr val="1D2D4B"/>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DE" sz="1600" b="0" i="0" u="none" strike="noStrike" kern="1200" cap="none" spc="0" normalizeH="0" baseline="0" noProof="0">
              <a:ln>
                <a:noFill/>
              </a:ln>
              <a:solidFill>
                <a:srgbClr val="1D2D4B"/>
              </a:solidFill>
              <a:effectLst/>
              <a:uLnTx/>
              <a:uFillTx/>
              <a:latin typeface="Arial" panose="020B0604020202020204" pitchFamily="34" charset="0"/>
              <a:ea typeface="+mn-ea"/>
              <a:cs typeface="Arial" panose="020B0604020202020204" pitchFamily="34" charset="0"/>
            </a:endParaRPr>
          </a:p>
        </p:txBody>
      </p:sp>
      <p:sp>
        <p:nvSpPr>
          <p:cNvPr id="4" name="Titel 3"/>
          <p:cNvSpPr>
            <a:spLocks noGrp="1"/>
          </p:cNvSpPr>
          <p:nvPr>
            <p:ph type="title"/>
          </p:nvPr>
        </p:nvSpPr>
        <p:spPr/>
        <p:txBody>
          <a:bodyPr/>
          <a:lstStyle/>
          <a:p>
            <a:r>
              <a:rPr lang="de-DE" dirty="0"/>
              <a:t>Wissenswertes | Eigentumswechsel Wohngebäude</a:t>
            </a:r>
          </a:p>
        </p:txBody>
      </p:sp>
      <p:sp>
        <p:nvSpPr>
          <p:cNvPr id="5" name="Textplatzhalter 2"/>
          <p:cNvSpPr>
            <a:spLocks noGrp="1"/>
          </p:cNvSpPr>
          <p:nvPr>
            <p:ph type="body" sz="half" idx="2"/>
          </p:nvPr>
        </p:nvSpPr>
        <p:spPr>
          <a:xfrm>
            <a:off x="364220" y="2335876"/>
            <a:ext cx="11348355" cy="4261774"/>
          </a:xfrm>
        </p:spPr>
        <p:txBody>
          <a:bodyPr/>
          <a:lstStyle/>
          <a:p>
            <a:pPr algn="l"/>
            <a:endParaRPr lang="de-DE" sz="1600" dirty="0">
              <a:latin typeface="+mn-lt"/>
            </a:endParaRPr>
          </a:p>
          <a:p>
            <a:pPr algn="l"/>
            <a:endParaRPr lang="de-DE" sz="1600" dirty="0">
              <a:latin typeface="+mn-lt"/>
            </a:endParaRPr>
          </a:p>
          <a:p>
            <a:pPr marL="285750" indent="-285750" algn="l">
              <a:buFont typeface="Wingdings" panose="05000000000000000000" pitchFamily="2" charset="2"/>
              <a:buChar char="§"/>
            </a:pPr>
            <a:r>
              <a:rPr lang="de-DE" sz="1600" dirty="0">
                <a:latin typeface="+mn-lt"/>
              </a:rPr>
              <a:t>E</a:t>
            </a:r>
            <a:r>
              <a:rPr lang="de-DE" sz="1600" b="0" i="0" u="none" strike="noStrike" baseline="0" dirty="0">
                <a:latin typeface="+mn-lt"/>
              </a:rPr>
              <a:t>rbschaft / Nachlass</a:t>
            </a:r>
          </a:p>
          <a:p>
            <a:pPr marL="285750" indent="-285750" algn="l">
              <a:buFont typeface="Wingdings" panose="05000000000000000000" pitchFamily="2" charset="2"/>
              <a:buChar char="§"/>
            </a:pPr>
            <a:r>
              <a:rPr lang="de-DE" sz="1600" b="0" i="0" u="none" strike="noStrike" baseline="0" dirty="0">
                <a:latin typeface="+mn-lt"/>
              </a:rPr>
              <a:t>Kauf bzw. Verkauf</a:t>
            </a:r>
          </a:p>
          <a:p>
            <a:pPr marL="285750" indent="-285750" algn="l">
              <a:buFont typeface="Wingdings" panose="05000000000000000000" pitchFamily="2" charset="2"/>
              <a:buChar char="§"/>
            </a:pPr>
            <a:endParaRPr lang="de-DE" sz="1600" dirty="0">
              <a:latin typeface="+mn-lt"/>
            </a:endParaRPr>
          </a:p>
          <a:p>
            <a:pPr marL="285750" indent="-285750" algn="l">
              <a:buFont typeface="Wingdings" panose="05000000000000000000" pitchFamily="2" charset="2"/>
              <a:buChar char="§"/>
            </a:pPr>
            <a:r>
              <a:rPr lang="de-DE" sz="1600" dirty="0">
                <a:latin typeface="+mn-lt"/>
              </a:rPr>
              <a:t>anschließende Sanierung</a:t>
            </a:r>
            <a:r>
              <a:rPr lang="de-DE" sz="1600" b="0" i="0" u="none" strike="noStrike" baseline="0" dirty="0">
                <a:latin typeface="+mn-lt"/>
              </a:rPr>
              <a:t> / Modernisierung </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sz="2400" b="0" i="0" u="none" strike="noStrike" kern="1200" cap="none" spc="0" normalizeH="0" baseline="0" noProof="0" dirty="0">
                <a:ln>
                  <a:noFill/>
                </a:ln>
                <a:solidFill>
                  <a:srgbClr val="137C9B"/>
                </a:solidFill>
                <a:effectLst/>
                <a:uLnTx/>
                <a:uFillTx/>
                <a:latin typeface="Arial" panose="020B0604020202020204" pitchFamily="34" charset="0"/>
                <a:ea typeface="+mn-ea"/>
                <a:cs typeface="Arial" panose="020B0604020202020204" pitchFamily="34" charset="0"/>
              </a:rPr>
              <a:t>Welche Arten des Eigentumswechsel gibt es?</a:t>
            </a:r>
            <a:endParaRPr kumimoji="0" lang="de-DE" altLang="de-DE" sz="2000" b="0" i="0" u="none" strike="noStrike" kern="1200" cap="none" spc="0" normalizeH="0" baseline="0" noProof="0" dirty="0">
              <a:ln>
                <a:noFill/>
              </a:ln>
              <a:solidFill>
                <a:srgbClr val="137C9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32941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B11324-E0A8-4199-978D-02885A0D0942}" type="slidenum">
              <a:rPr kumimoji="0" lang="de-DE" sz="1600" b="0" i="0" u="none" strike="noStrike" kern="1200" cap="none" spc="0" normalizeH="0" baseline="0" noProof="0" smtClean="0">
                <a:ln>
                  <a:noFill/>
                </a:ln>
                <a:solidFill>
                  <a:srgbClr val="1D2D4B"/>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de-DE" sz="1600" b="0" i="0" u="none" strike="noStrike" kern="1200" cap="none" spc="0" normalizeH="0" baseline="0" noProof="0">
              <a:ln>
                <a:noFill/>
              </a:ln>
              <a:solidFill>
                <a:srgbClr val="1D2D4B"/>
              </a:solidFill>
              <a:effectLst/>
              <a:uLnTx/>
              <a:uFillTx/>
              <a:latin typeface="Arial" panose="020B0604020202020204" pitchFamily="34" charset="0"/>
              <a:ea typeface="+mn-ea"/>
              <a:cs typeface="Arial" panose="020B0604020202020204" pitchFamily="34" charset="0"/>
            </a:endParaRPr>
          </a:p>
        </p:txBody>
      </p:sp>
      <p:sp>
        <p:nvSpPr>
          <p:cNvPr id="4" name="Titel 3"/>
          <p:cNvSpPr>
            <a:spLocks noGrp="1"/>
          </p:cNvSpPr>
          <p:nvPr>
            <p:ph type="title"/>
          </p:nvPr>
        </p:nvSpPr>
        <p:spPr/>
        <p:txBody>
          <a:bodyPr/>
          <a:lstStyle/>
          <a:p>
            <a:r>
              <a:rPr lang="de-DE" dirty="0"/>
              <a:t>Wissenswertes | Eigentumswechsel Wohngebäude</a:t>
            </a:r>
          </a:p>
        </p:txBody>
      </p:sp>
      <p:sp>
        <p:nvSpPr>
          <p:cNvPr id="5" name="Textplatzhalter 2"/>
          <p:cNvSpPr>
            <a:spLocks noGrp="1"/>
          </p:cNvSpPr>
          <p:nvPr>
            <p:ph type="body" sz="half" idx="2"/>
          </p:nvPr>
        </p:nvSpPr>
        <p:spPr>
          <a:xfrm>
            <a:off x="364220" y="2335876"/>
            <a:ext cx="11348355" cy="4261774"/>
          </a:xfrm>
        </p:spPr>
        <p:txBody>
          <a:bodyPr/>
          <a:lstStyle/>
          <a:p>
            <a:pPr algn="l"/>
            <a:endParaRPr lang="de-DE" sz="1600" dirty="0">
              <a:latin typeface="+mn-lt"/>
            </a:endParaRPr>
          </a:p>
          <a:p>
            <a:pPr marL="285750" indent="-285750" algn="l">
              <a:buFont typeface="Wingdings" panose="05000000000000000000" pitchFamily="2" charset="2"/>
              <a:buChar char="§"/>
            </a:pPr>
            <a:r>
              <a:rPr lang="de-DE" sz="1600" b="0" i="0" u="none" strike="noStrike" baseline="0" dirty="0">
                <a:latin typeface="+mn-lt"/>
              </a:rPr>
              <a:t>Gesamtheit der Rechtsverhältnisse</a:t>
            </a:r>
          </a:p>
          <a:p>
            <a:pPr marL="285750" indent="-285750" algn="l">
              <a:buFont typeface="Wingdings" panose="05000000000000000000" pitchFamily="2" charset="2"/>
              <a:buChar char="§"/>
            </a:pPr>
            <a:r>
              <a:rPr lang="de-DE" sz="1600" b="0" i="0" u="none" strike="noStrike" baseline="0" dirty="0">
                <a:latin typeface="+mn-lt"/>
              </a:rPr>
              <a:t>Voraussetzung: Erbfall</a:t>
            </a:r>
          </a:p>
          <a:p>
            <a:pPr marL="285750" indent="-285750" algn="l">
              <a:buFont typeface="Wingdings" panose="05000000000000000000" pitchFamily="2" charset="2"/>
              <a:buChar char="§"/>
            </a:pPr>
            <a:r>
              <a:rPr lang="de-DE" sz="1600" b="0" i="0" u="none" strike="noStrike" baseline="0" dirty="0">
                <a:latin typeface="+mn-lt"/>
              </a:rPr>
              <a:t>geht über auf Erbe(n)</a:t>
            </a:r>
          </a:p>
          <a:p>
            <a:pPr marL="285750" indent="-285750" algn="l">
              <a:buFont typeface="Wingdings" panose="05000000000000000000" pitchFamily="2" charset="2"/>
              <a:buChar char="§"/>
            </a:pPr>
            <a:r>
              <a:rPr lang="de-DE" sz="1600" b="0" i="0" u="none" strike="noStrike" baseline="0" dirty="0">
                <a:latin typeface="+mn-lt"/>
              </a:rPr>
              <a:t>Gesamtrechtsnachfolger nach §1922 Abs. 1 BGB</a:t>
            </a:r>
          </a:p>
          <a:p>
            <a:pPr lvl="1"/>
            <a:endParaRPr lang="de-DE" sz="1600" b="0" i="0" u="none" strike="noStrike" baseline="0" dirty="0"/>
          </a:p>
          <a:p>
            <a:pPr lvl="1"/>
            <a:r>
              <a:rPr lang="de-DE" sz="1600" b="0" i="0" u="none" strike="noStrike" baseline="0" dirty="0"/>
              <a:t>Das umfasst das gesamte aktive und passive Vermögen</a:t>
            </a:r>
          </a:p>
          <a:p>
            <a:pPr lvl="1"/>
            <a:r>
              <a:rPr lang="de-DE" sz="1600" b="0" i="0" u="none" strike="noStrike" baseline="0" dirty="0"/>
              <a:t>neben dem Eigentum </a:t>
            </a:r>
            <a:r>
              <a:rPr lang="de-DE" sz="1600" b="0" i="0" u="none" strike="noStrike" baseline="0" dirty="0">
                <a:latin typeface="+mn-lt"/>
              </a:rPr>
              <a:t>wird nach § 857 BGB auch der Besitz übertragen</a:t>
            </a:r>
          </a:p>
          <a:p>
            <a:pPr lvl="1"/>
            <a:r>
              <a:rPr lang="de-DE" sz="1600" b="0" i="0" u="none" strike="noStrike" baseline="0" dirty="0">
                <a:latin typeface="+mn-lt"/>
              </a:rPr>
              <a:t>Vermögen und Schulden!!!</a:t>
            </a:r>
          </a:p>
          <a:p>
            <a:pPr lvl="1"/>
            <a:endParaRPr lang="de-DE" sz="1600" dirty="0"/>
          </a:p>
          <a:p>
            <a:pPr marL="285750" indent="-285750">
              <a:buFont typeface="Wingdings" panose="05000000000000000000" pitchFamily="2" charset="2"/>
              <a:buChar char="§"/>
            </a:pPr>
            <a:r>
              <a:rPr lang="de-DE" sz="1600" b="0" i="0" u="none" strike="noStrike" baseline="0" dirty="0">
                <a:latin typeface="+mn-lt"/>
              </a:rPr>
              <a:t>Annahme der Erbschaft nicht verpflichtend innerhalb von 6 Wochen nach Kenntnis ist eine Ausschlagung möglich</a:t>
            </a:r>
            <a:endParaRPr lang="de-DE" altLang="de-DE" sz="1600" dirty="0">
              <a:latin typeface="+mn-lt"/>
            </a:endParaRP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sz="2400" b="0" i="0" u="none" strike="noStrike" kern="1200" cap="none" spc="0" normalizeH="0" baseline="0" noProof="0" dirty="0">
                <a:ln>
                  <a:noFill/>
                </a:ln>
                <a:solidFill>
                  <a:srgbClr val="137C9B"/>
                </a:solidFill>
                <a:effectLst/>
                <a:uLnTx/>
                <a:uFillTx/>
                <a:latin typeface="Arial" panose="020B0604020202020204" pitchFamily="34" charset="0"/>
                <a:ea typeface="+mn-ea"/>
                <a:cs typeface="Arial" panose="020B0604020202020204" pitchFamily="34" charset="0"/>
              </a:rPr>
              <a:t>Erbschaft – Was ist das und welche Pflichten bzw. Rechte ergeben sich?</a:t>
            </a:r>
            <a:endParaRPr kumimoji="0" lang="de-DE" altLang="de-DE" sz="2000" b="0" i="0" u="none" strike="noStrike" kern="1200" cap="none" spc="0" normalizeH="0" baseline="0" noProof="0" dirty="0">
              <a:ln>
                <a:noFill/>
              </a:ln>
              <a:solidFill>
                <a:srgbClr val="137C9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3964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B11324-E0A8-4199-978D-02885A0D0942}" type="slidenum">
              <a:rPr kumimoji="0" lang="de-DE" sz="1600" b="0" i="0" u="none" strike="noStrike" kern="1200" cap="none" spc="0" normalizeH="0" baseline="0" noProof="0" smtClean="0">
                <a:ln>
                  <a:noFill/>
                </a:ln>
                <a:solidFill>
                  <a:srgbClr val="1D2D4B"/>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e-DE" sz="1600" b="0" i="0" u="none" strike="noStrike" kern="1200" cap="none" spc="0" normalizeH="0" baseline="0" noProof="0">
              <a:ln>
                <a:noFill/>
              </a:ln>
              <a:solidFill>
                <a:srgbClr val="1D2D4B"/>
              </a:solidFill>
              <a:effectLst/>
              <a:uLnTx/>
              <a:uFillTx/>
              <a:latin typeface="Arial" panose="020B0604020202020204" pitchFamily="34" charset="0"/>
              <a:ea typeface="+mn-ea"/>
              <a:cs typeface="Arial" panose="020B0604020202020204" pitchFamily="34" charset="0"/>
            </a:endParaRPr>
          </a:p>
        </p:txBody>
      </p:sp>
      <p:sp>
        <p:nvSpPr>
          <p:cNvPr id="4" name="Titel 3"/>
          <p:cNvSpPr>
            <a:spLocks noGrp="1"/>
          </p:cNvSpPr>
          <p:nvPr>
            <p:ph type="title"/>
          </p:nvPr>
        </p:nvSpPr>
        <p:spPr/>
        <p:txBody>
          <a:bodyPr/>
          <a:lstStyle/>
          <a:p>
            <a:r>
              <a:rPr lang="de-DE" dirty="0"/>
              <a:t>Wissenswertes | Eigentumswechsel Wohngebäude</a:t>
            </a:r>
          </a:p>
        </p:txBody>
      </p:sp>
      <p:sp>
        <p:nvSpPr>
          <p:cNvPr id="5" name="Textplatzhalter 2"/>
          <p:cNvSpPr>
            <a:spLocks noGrp="1"/>
          </p:cNvSpPr>
          <p:nvPr>
            <p:ph type="body" sz="half" idx="2"/>
          </p:nvPr>
        </p:nvSpPr>
        <p:spPr>
          <a:xfrm>
            <a:off x="364220" y="2335876"/>
            <a:ext cx="11348355" cy="4261774"/>
          </a:xfrm>
        </p:spPr>
        <p:txBody>
          <a:bodyPr/>
          <a:lstStyle/>
          <a:p>
            <a:pPr algn="l"/>
            <a:endParaRPr lang="de-DE" sz="1600" dirty="0">
              <a:latin typeface="+mn-lt"/>
            </a:endParaRPr>
          </a:p>
          <a:p>
            <a:pPr marL="285750" indent="-285750" algn="l">
              <a:buFont typeface="Wingdings" panose="05000000000000000000" pitchFamily="2" charset="2"/>
              <a:buChar char="§"/>
            </a:pPr>
            <a:r>
              <a:rPr lang="de-DE" sz="1600" b="0" i="0" u="none" strike="noStrike" baseline="0" dirty="0">
                <a:latin typeface="+mn-lt"/>
              </a:rPr>
              <a:t>VN bzw. Erwerber hat Anzeigepflicht über Eigentumswechsel (§ 97 VVG)</a:t>
            </a:r>
          </a:p>
          <a:p>
            <a:pPr marL="285750" indent="-285750" algn="l">
              <a:buFont typeface="Wingdings" panose="05000000000000000000" pitchFamily="2" charset="2"/>
              <a:buChar char="§"/>
            </a:pPr>
            <a:r>
              <a:rPr lang="de-DE" sz="1600" b="0" i="0" u="none" strike="noStrike" baseline="0" dirty="0">
                <a:latin typeface="+mn-lt"/>
              </a:rPr>
              <a:t>Mit dem Übergang des Eigentums geht auch die Gebäudeversicherung auf den Erben über</a:t>
            </a:r>
          </a:p>
          <a:p>
            <a:pPr marL="285750" indent="-285750" algn="l">
              <a:buFont typeface="Wingdings" panose="05000000000000000000" pitchFamily="2" charset="2"/>
              <a:buChar char="§"/>
            </a:pPr>
            <a:r>
              <a:rPr lang="de-DE" sz="1600" b="0" i="0" u="sng" strike="noStrike" baseline="0" dirty="0">
                <a:latin typeface="+mn-lt"/>
              </a:rPr>
              <a:t>Erbe hat kein Sonderkündigungsrecht </a:t>
            </a:r>
            <a:r>
              <a:rPr lang="de-DE" sz="1600" b="0" i="0" u="none" strike="noStrike" baseline="0" dirty="0">
                <a:latin typeface="+mn-lt"/>
              </a:rPr>
              <a:t>wegen §1922 BGB Gesamtrechtsnachfolge!</a:t>
            </a:r>
          </a:p>
          <a:p>
            <a:pPr marL="285750" indent="-285750" algn="l">
              <a:buFont typeface="Wingdings" panose="05000000000000000000" pitchFamily="2" charset="2"/>
              <a:buChar char="§"/>
            </a:pPr>
            <a:endParaRPr lang="de-DE" sz="1600" b="0" i="0" u="none" strike="noStrike" baseline="0" dirty="0">
              <a:latin typeface="+mn-lt"/>
            </a:endParaRPr>
          </a:p>
          <a:p>
            <a:pPr marL="285750" indent="-285750" algn="l">
              <a:buFont typeface="Wingdings" panose="05000000000000000000" pitchFamily="2" charset="2"/>
              <a:buChar char="§"/>
            </a:pPr>
            <a:r>
              <a:rPr lang="de-DE" sz="1600" b="0" i="0" u="none" strike="noStrike" baseline="0" dirty="0">
                <a:latin typeface="+mn-lt"/>
              </a:rPr>
              <a:t>Bis nur nächsten Beitrags-Hauptfälligkeit normale ordentliche Kündigung möglich</a:t>
            </a:r>
          </a:p>
          <a:p>
            <a:pPr marL="742950" lvl="1" indent="-285750">
              <a:buFont typeface="Wingdings" panose="05000000000000000000" pitchFamily="2" charset="2"/>
              <a:buChar char="§"/>
            </a:pPr>
            <a:r>
              <a:rPr lang="de-DE" b="0" i="0" u="none" strike="noStrike" baseline="0" dirty="0">
                <a:latin typeface="+mn-lt"/>
              </a:rPr>
              <a:t> i.d.R. bis zu 3 Monate vor Ablauf des Versicherungsjahres  !! Achten sie vertragliche Laufzeiten !!!</a:t>
            </a:r>
          </a:p>
          <a:p>
            <a:pPr marL="742950" lvl="1" indent="-285750">
              <a:buFont typeface="Wingdings" panose="05000000000000000000" pitchFamily="2" charset="2"/>
              <a:buChar char="§"/>
            </a:pPr>
            <a:endParaRPr lang="de-DE" b="0" i="0" u="none" strike="noStrike" baseline="0" dirty="0">
              <a:latin typeface="+mn-lt"/>
            </a:endParaRPr>
          </a:p>
          <a:p>
            <a:pPr marL="285750" indent="-285750" algn="l">
              <a:buFont typeface="Wingdings" panose="05000000000000000000" pitchFamily="2" charset="2"/>
              <a:buChar char="§"/>
            </a:pPr>
            <a:r>
              <a:rPr lang="de-DE" sz="1600" b="0" i="0" u="none" strike="noStrike" baseline="0" dirty="0">
                <a:latin typeface="+mn-lt"/>
              </a:rPr>
              <a:t>Neuer Eigentümer ist verantwortlich für </a:t>
            </a:r>
            <a:r>
              <a:rPr lang="de-DE" sz="1600" b="0" i="0" u="none" strike="noStrike" baseline="0" dirty="0"/>
              <a:t>Prüfung des Vertrags auf</a:t>
            </a:r>
          </a:p>
          <a:p>
            <a:pPr marL="742950" lvl="1" indent="-285750">
              <a:buFont typeface="Wingdings" panose="05000000000000000000" pitchFamily="2" charset="2"/>
              <a:buChar char="§"/>
            </a:pPr>
            <a:r>
              <a:rPr lang="de-DE" sz="1600" b="0" i="0" u="none" strike="noStrike" baseline="0" dirty="0"/>
              <a:t>versicherte Gefahren</a:t>
            </a:r>
          </a:p>
          <a:p>
            <a:pPr marL="742950" lvl="1" indent="-285750">
              <a:buFont typeface="Wingdings" panose="05000000000000000000" pitchFamily="2" charset="2"/>
              <a:buChar char="§"/>
            </a:pPr>
            <a:r>
              <a:rPr lang="de-DE" sz="1600" b="0" i="0" u="none" strike="noStrike" baseline="0" dirty="0">
                <a:latin typeface="+mn-lt"/>
              </a:rPr>
              <a:t>Höhe Versicherungssumme</a:t>
            </a:r>
          </a:p>
          <a:p>
            <a:pPr marL="742950" lvl="1" indent="-285750">
              <a:buFont typeface="Wingdings" panose="05000000000000000000" pitchFamily="2" charset="2"/>
              <a:buChar char="§"/>
            </a:pPr>
            <a:r>
              <a:rPr lang="de-DE" sz="1600" b="0" i="0" u="none" strike="noStrike" baseline="0" dirty="0">
                <a:latin typeface="+mn-lt"/>
              </a:rPr>
              <a:t>Bedingungen</a:t>
            </a:r>
          </a:p>
          <a:p>
            <a:pPr marL="742950" lvl="1" indent="-285750">
              <a:buFont typeface="Wingdings" panose="05000000000000000000" pitchFamily="2" charset="2"/>
              <a:buChar char="§"/>
            </a:pPr>
            <a:r>
              <a:rPr lang="de-DE" sz="1600" b="0" i="0" u="none" strike="noStrike" baseline="0" dirty="0">
                <a:latin typeface="+mn-lt"/>
              </a:rPr>
              <a:t>Ausschlüsse</a:t>
            </a:r>
            <a:endParaRPr lang="de-DE" altLang="de-DE" sz="1600" dirty="0">
              <a:latin typeface="+mn-lt"/>
            </a:endParaRP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sz="2400" b="0" i="0" u="none" strike="noStrike" kern="1200" cap="none" spc="0" normalizeH="0" baseline="0" noProof="0" dirty="0">
                <a:ln>
                  <a:noFill/>
                </a:ln>
                <a:solidFill>
                  <a:srgbClr val="137C9B"/>
                </a:solidFill>
                <a:effectLst/>
                <a:uLnTx/>
                <a:uFillTx/>
                <a:latin typeface="Arial" panose="020B0604020202020204" pitchFamily="34" charset="0"/>
                <a:ea typeface="+mn-ea"/>
                <a:cs typeface="Arial" panose="020B0604020202020204" pitchFamily="34" charset="0"/>
              </a:rPr>
              <a:t>Erbschaft – Was passiert mit dem Gebäudevertrag ?</a:t>
            </a:r>
            <a:endParaRPr kumimoji="0" lang="de-DE" altLang="de-DE" sz="2000" b="0" i="0" u="none" strike="noStrike" kern="1200" cap="none" spc="0" normalizeH="0" baseline="0" noProof="0" dirty="0">
              <a:ln>
                <a:noFill/>
              </a:ln>
              <a:solidFill>
                <a:srgbClr val="137C9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14223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B11324-E0A8-4199-978D-02885A0D0942}" type="slidenum">
              <a:rPr kumimoji="0" lang="de-DE" sz="1600" b="0" i="0" u="none" strike="noStrike" kern="1200" cap="none" spc="0" normalizeH="0" baseline="0" noProof="0" smtClean="0">
                <a:ln>
                  <a:noFill/>
                </a:ln>
                <a:solidFill>
                  <a:srgbClr val="1D2D4B"/>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de-DE" sz="1600" b="0" i="0" u="none" strike="noStrike" kern="1200" cap="none" spc="0" normalizeH="0" baseline="0" noProof="0">
              <a:ln>
                <a:noFill/>
              </a:ln>
              <a:solidFill>
                <a:srgbClr val="1D2D4B"/>
              </a:solidFill>
              <a:effectLst/>
              <a:uLnTx/>
              <a:uFillTx/>
              <a:latin typeface="Arial" panose="020B0604020202020204" pitchFamily="34" charset="0"/>
              <a:ea typeface="+mn-ea"/>
              <a:cs typeface="Arial" panose="020B0604020202020204" pitchFamily="34" charset="0"/>
            </a:endParaRPr>
          </a:p>
        </p:txBody>
      </p:sp>
      <p:sp>
        <p:nvSpPr>
          <p:cNvPr id="4" name="Titel 3"/>
          <p:cNvSpPr>
            <a:spLocks noGrp="1"/>
          </p:cNvSpPr>
          <p:nvPr>
            <p:ph type="title"/>
          </p:nvPr>
        </p:nvSpPr>
        <p:spPr/>
        <p:txBody>
          <a:bodyPr/>
          <a:lstStyle/>
          <a:p>
            <a:r>
              <a:rPr lang="de-DE" dirty="0"/>
              <a:t>Wissenswertes | Eigentumswechsel Wohngebäude</a:t>
            </a:r>
          </a:p>
        </p:txBody>
      </p:sp>
      <p:sp>
        <p:nvSpPr>
          <p:cNvPr id="5" name="Textplatzhalter 2"/>
          <p:cNvSpPr>
            <a:spLocks noGrp="1"/>
          </p:cNvSpPr>
          <p:nvPr>
            <p:ph type="body" sz="half" idx="2"/>
          </p:nvPr>
        </p:nvSpPr>
        <p:spPr>
          <a:xfrm>
            <a:off x="364220" y="2335876"/>
            <a:ext cx="11348355" cy="4261774"/>
          </a:xfrm>
        </p:spPr>
        <p:txBody>
          <a:bodyPr/>
          <a:lstStyle/>
          <a:p>
            <a:pPr algn="l"/>
            <a:endParaRPr lang="de-DE" sz="1600" dirty="0">
              <a:latin typeface="+mn-lt"/>
            </a:endParaRPr>
          </a:p>
          <a:p>
            <a:pPr marL="285750" indent="-285750" algn="l">
              <a:buFont typeface="Wingdings" panose="05000000000000000000" pitchFamily="2" charset="2"/>
              <a:buChar char="§"/>
            </a:pPr>
            <a:r>
              <a:rPr lang="de-DE" sz="1600" b="0" i="0" u="none" strike="noStrike" baseline="0" dirty="0">
                <a:latin typeface="+mn-lt"/>
              </a:rPr>
              <a:t>Kaufvertrag hier ist </a:t>
            </a:r>
            <a:r>
              <a:rPr lang="de-DE" sz="1600" dirty="0">
                <a:latin typeface="+mn-lt"/>
              </a:rPr>
              <a:t>die </a:t>
            </a:r>
            <a:r>
              <a:rPr lang="de-DE" sz="1600" b="0" i="0" u="none" strike="noStrike" baseline="0" dirty="0">
                <a:latin typeface="+mn-lt"/>
              </a:rPr>
              <a:t>Mitwirkung Notar erforderlich (§ 311b BGB) – nicht formfrei</a:t>
            </a:r>
          </a:p>
          <a:p>
            <a:pPr marL="742950" lvl="1" indent="-285750">
              <a:buFont typeface="Wingdings" panose="05000000000000000000" pitchFamily="2" charset="2"/>
              <a:buChar char="§"/>
            </a:pPr>
            <a:endParaRPr lang="de-DE" b="0" i="0" u="none" strike="noStrike" baseline="0" dirty="0">
              <a:latin typeface="+mn-lt"/>
            </a:endParaRPr>
          </a:p>
          <a:p>
            <a:pPr marL="742950" lvl="1" indent="-285750">
              <a:buFont typeface="Wingdings" panose="05000000000000000000" pitchFamily="2" charset="2"/>
              <a:buChar char="§"/>
            </a:pPr>
            <a:r>
              <a:rPr lang="de-DE" b="0" i="0" u="none" strike="noStrike" baseline="0" dirty="0">
                <a:latin typeface="+mn-lt"/>
              </a:rPr>
              <a:t>Grundbucheinsicht</a:t>
            </a:r>
          </a:p>
          <a:p>
            <a:pPr marL="742950" lvl="1" indent="-285750">
              <a:buFont typeface="Wingdings" panose="05000000000000000000" pitchFamily="2" charset="2"/>
              <a:buChar char="§"/>
            </a:pPr>
            <a:r>
              <a:rPr lang="de-DE" b="0" i="0" u="none" strike="noStrike" baseline="0" dirty="0">
                <a:latin typeface="+mn-lt"/>
              </a:rPr>
              <a:t>Lasten und Beschränkungen</a:t>
            </a:r>
          </a:p>
          <a:p>
            <a:pPr marL="742950" lvl="1" indent="-285750">
              <a:buFont typeface="Wingdings" panose="05000000000000000000" pitchFamily="2" charset="2"/>
              <a:buChar char="§"/>
            </a:pPr>
            <a:r>
              <a:rPr lang="de-DE" b="0" i="0" u="none" strike="noStrike" baseline="0" dirty="0">
                <a:latin typeface="+mn-lt"/>
              </a:rPr>
              <a:t>Beurkundung durch Notar</a:t>
            </a:r>
          </a:p>
          <a:p>
            <a:pPr lvl="1"/>
            <a:endParaRPr lang="de-DE" b="0" i="0" u="none" strike="noStrike" baseline="0" dirty="0">
              <a:latin typeface="+mn-lt"/>
            </a:endParaRPr>
          </a:p>
          <a:p>
            <a:pPr lvl="1"/>
            <a:r>
              <a:rPr lang="de-DE" b="0" i="0" u="none" strike="noStrike" baseline="0" dirty="0">
                <a:latin typeface="+mn-lt"/>
              </a:rPr>
              <a:t>ohne Notar ist Vertrag mangels Form nichtig (§ 125 BGB) außer Auflassung und Grundbucheintragung erfolgt doch </a:t>
            </a:r>
          </a:p>
          <a:p>
            <a:pPr lvl="1"/>
            <a:r>
              <a:rPr lang="de-DE" b="0" i="0" u="none" strike="noStrike" baseline="0" dirty="0">
                <a:latin typeface="+mn-lt"/>
              </a:rPr>
              <a:t>aber Grundbuchamt prüft Form der Auflassung.</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sz="2400" b="0" i="0" u="none" strike="noStrike" kern="1200" cap="none" spc="0" normalizeH="0" baseline="0" noProof="0" dirty="0">
                <a:ln>
                  <a:noFill/>
                </a:ln>
                <a:solidFill>
                  <a:srgbClr val="137C9B"/>
                </a:solidFill>
                <a:effectLst/>
                <a:uLnTx/>
                <a:uFillTx/>
                <a:latin typeface="Arial" panose="020B0604020202020204" pitchFamily="34" charset="0"/>
                <a:ea typeface="+mn-ea"/>
                <a:cs typeface="Arial" panose="020B0604020202020204" pitchFamily="34" charset="0"/>
              </a:rPr>
              <a:t>Kauf bzw. Verkauf – Was ist das und welche Pflichten bzw. Rechte ergeben sich?</a:t>
            </a:r>
            <a:endParaRPr kumimoji="0" lang="de-DE" altLang="de-DE" sz="2000" b="0" i="0" u="none" strike="noStrike" kern="1200" cap="none" spc="0" normalizeH="0" baseline="0" noProof="0" dirty="0">
              <a:ln>
                <a:noFill/>
              </a:ln>
              <a:solidFill>
                <a:srgbClr val="137C9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67390840"/>
      </p:ext>
    </p:extLst>
  </p:cSld>
  <p:clrMapOvr>
    <a:masterClrMapping/>
  </p:clrMapOvr>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2022-04-22 KRG</Template>
  <TotalTime>0</TotalTime>
  <Words>3502</Words>
  <Application>Microsoft Office PowerPoint</Application>
  <PresentationFormat>Breitbild</PresentationFormat>
  <Paragraphs>664</Paragraphs>
  <Slides>53</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53</vt:i4>
      </vt:variant>
    </vt:vector>
  </HeadingPairs>
  <TitlesOfParts>
    <vt:vector size="59" baseType="lpstr">
      <vt:lpstr>Arial</vt:lpstr>
      <vt:lpstr>ArialMT</vt:lpstr>
      <vt:lpstr>Calibri</vt:lpstr>
      <vt:lpstr>Symbol</vt:lpstr>
      <vt:lpstr>Wingdings</vt:lpstr>
      <vt:lpstr>Design_afm</vt:lpstr>
      <vt:lpstr>PowerPoint-Präsentation</vt:lpstr>
      <vt:lpstr>Agenda</vt:lpstr>
      <vt:lpstr>Marktausblick | Prämienentwicklung</vt:lpstr>
      <vt:lpstr>Wissenswertes | Fugenschäden</vt:lpstr>
      <vt:lpstr>Wissenswertes | Fugenschäden</vt:lpstr>
      <vt:lpstr>Wissenswertes | Eigentumswechsel Wohngebäude</vt:lpstr>
      <vt:lpstr>Wissenswertes | Eigentumswechsel Wohngebäude</vt:lpstr>
      <vt:lpstr>Wissenswertes | Eigentumswechsel Wohngebäude</vt:lpstr>
      <vt:lpstr>Wissenswertes | Eigentumswechsel Wohngebäude</vt:lpstr>
      <vt:lpstr>Wissenswertes | Eigentumswechsel Wohngebäude</vt:lpstr>
      <vt:lpstr>Wissenswertes | Eigentumswechsel Wohngebäude</vt:lpstr>
      <vt:lpstr>Wissenswertes | Eigentumswechsel Wohngebäude</vt:lpstr>
      <vt:lpstr>Wissenswertes | Eigentumswechsel Wohngebäude</vt:lpstr>
      <vt:lpstr>Wissenswertes | Eigentumswechsel Wohngebäude</vt:lpstr>
      <vt:lpstr>Wissenswertes | Eigentumswechsel Wohngebäude</vt:lpstr>
      <vt:lpstr>Wissenswertes | Eigentumswechsel Wohngebäude</vt:lpstr>
      <vt:lpstr>Wissenswertes | Eigentumswechsel Wohngebäude</vt:lpstr>
      <vt:lpstr>Wissenswertes | Eigentumswechsel Wohngebäude</vt:lpstr>
      <vt:lpstr>Wissenswertes | Eigentumswechsel Wohngebäude</vt:lpstr>
      <vt:lpstr>Wissenswertes | Eigentumswechsel Wohngebäude</vt:lpstr>
      <vt:lpstr>Wissenswertes | Eigentumswechsel / Ausbau und UmBau</vt:lpstr>
      <vt:lpstr>Agenda</vt:lpstr>
      <vt:lpstr>Versicherungssummeninventur | Wertermittlung</vt:lpstr>
      <vt:lpstr>Versicherungssummeninventur | Wertermittlung</vt:lpstr>
      <vt:lpstr>Versicherungssummeninventur | Wertermittlung</vt:lpstr>
      <vt:lpstr>Versicherungssummeninventur | Wertermittlung</vt:lpstr>
      <vt:lpstr>Versicherungssummeninventur | Wertermittlung</vt:lpstr>
      <vt:lpstr>Versicherungssummeninventur | Beispiel</vt:lpstr>
      <vt:lpstr>Versicherungssummeninventur | beispiel</vt:lpstr>
      <vt:lpstr>Versicherungssummeninventur | Wertermittlung</vt:lpstr>
      <vt:lpstr>Agenda</vt:lpstr>
      <vt:lpstr>Bausteine in der Gebäudeversicherung</vt:lpstr>
      <vt:lpstr>Bausteine in der Gebäudeversicherung</vt:lpstr>
      <vt:lpstr>Bausteine in der Gebäudeversicherung</vt:lpstr>
      <vt:lpstr>Bausteine in der Gebäudeversicherung</vt:lpstr>
      <vt:lpstr>Bausteine in der Gebäudeversicherung</vt:lpstr>
      <vt:lpstr>Bausteine in der Gebäudeversicherung</vt:lpstr>
      <vt:lpstr>Aktionen in der Gebäudeversicherung</vt:lpstr>
      <vt:lpstr>Bausteine in der Gebäudeversicherung</vt:lpstr>
      <vt:lpstr>Empfehlungen zu Anlagen erneuerbarer Energien</vt:lpstr>
      <vt:lpstr>Agenda</vt:lpstr>
      <vt:lpstr>afm Empfehlungen | Einfamilienhäuser</vt:lpstr>
      <vt:lpstr>afm Empfehlungen | Einfamilienhäuser</vt:lpstr>
      <vt:lpstr>afm Empfehlungen | Einfamilienhäuser</vt:lpstr>
      <vt:lpstr>afm Empfehlungen | Einfamilienhäuser</vt:lpstr>
      <vt:lpstr>afm Empfehlungen | Einfamilienhäuser</vt:lpstr>
      <vt:lpstr>afm Empfehlungen | Mehrfamilienhäuser</vt:lpstr>
      <vt:lpstr>ImmoPlus – das afm Mehrfamilienhauskonzept</vt:lpstr>
      <vt:lpstr>ImmoPlus – das afm Mehrfamilienhauskonzept</vt:lpstr>
      <vt:lpstr>ImmoPlus – das afm Mehrfamilienhauskonzept</vt:lpstr>
      <vt:lpstr>ImmoPlus – das afm Mehrfamilienhauskonzept</vt:lpstr>
      <vt:lpstr>afm Empfehlungen | Hausrat</vt:lpstr>
      <vt:lpstr>Vielen Dank für Ihre Aufmerksamkeit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Ringo Wilken</dc:creator>
  <cp:lastModifiedBy>Wilken, Ringo</cp:lastModifiedBy>
  <cp:revision>626</cp:revision>
  <cp:lastPrinted>2019-08-21T13:01:55Z</cp:lastPrinted>
  <dcterms:created xsi:type="dcterms:W3CDTF">2022-04-08T12:13:21Z</dcterms:created>
  <dcterms:modified xsi:type="dcterms:W3CDTF">2025-06-18T14:02:02Z</dcterms:modified>
</cp:coreProperties>
</file>