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95" r:id="rId5"/>
  </p:sldMasterIdLst>
  <p:notesMasterIdLst>
    <p:notesMasterId r:id="rId22"/>
  </p:notesMasterIdLst>
  <p:sldIdLst>
    <p:sldId id="391" r:id="rId6"/>
    <p:sldId id="344" r:id="rId7"/>
    <p:sldId id="392" r:id="rId8"/>
    <p:sldId id="2147475755" r:id="rId9"/>
    <p:sldId id="340" r:id="rId10"/>
    <p:sldId id="2147475756" r:id="rId11"/>
    <p:sldId id="2147475746" r:id="rId12"/>
    <p:sldId id="420" r:id="rId13"/>
    <p:sldId id="442" r:id="rId14"/>
    <p:sldId id="2147475753" r:id="rId15"/>
    <p:sldId id="2147475754" r:id="rId16"/>
    <p:sldId id="447" r:id="rId17"/>
    <p:sldId id="2147475757" r:id="rId18"/>
    <p:sldId id="2147475814" r:id="rId19"/>
    <p:sldId id="2147475816" r:id="rId20"/>
    <p:sldId id="332" r:id="rId21"/>
  </p:sldIdLst>
  <p:sldSz cx="12192000" cy="6858000"/>
  <p:notesSz cx="6858000" cy="9144000"/>
  <p:defaultTextStyle>
    <a:lvl1pPr marL="0" indent="0" algn="l" defTabSz="914400" rtl="0" eaLnBrk="1" latinLnBrk="0" hangingPunct="1">
      <a:lnSpc>
        <a:spcPct val="100000"/>
      </a:lnSpc>
      <a:spcBef>
        <a:spcPts val="1000"/>
      </a:spcBef>
      <a:spcAft>
        <a:spcPts val="0"/>
      </a:spcAft>
      <a:buFont typeface="Arial" panose="020B0604020202020204" pitchFamily="34" charset="0"/>
      <a:buNone/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216000" indent="-216000" algn="l" defTabSz="914400" rtl="0" eaLnBrk="1" latinLnBrk="0" hangingPunct="1">
      <a:lnSpc>
        <a:spcPct val="100000"/>
      </a:lnSpc>
      <a:spcBef>
        <a:spcPts val="1000"/>
      </a:spcBef>
      <a:buClr>
        <a:schemeClr val="tx2"/>
      </a:buClr>
      <a:buSzPct val="100000"/>
      <a:buFont typeface="Arial" panose="020B0604020202020204" pitchFamily="34" charset="0"/>
      <a:buChar char="–"/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432000" indent="-216000" algn="l" defTabSz="914400" rtl="0" eaLnBrk="1" latinLnBrk="0" hangingPunct="1">
      <a:lnSpc>
        <a:spcPct val="100000"/>
      </a:lnSpc>
      <a:spcBef>
        <a:spcPts val="500"/>
      </a:spcBef>
      <a:buClr>
        <a:schemeClr val="tx2"/>
      </a:buClr>
      <a:buSzPct val="100000"/>
      <a:buFont typeface="Arial" panose="020B0604020202020204" pitchFamily="34" charset="0"/>
      <a:buChar char="–"/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0" indent="0" algn="l" defTabSz="914400" rtl="0" eaLnBrk="1" latinLnBrk="0" hangingPunct="1">
      <a:lnSpc>
        <a:spcPct val="100000"/>
      </a:lnSpc>
      <a:spcBef>
        <a:spcPts val="500"/>
      </a:spcBef>
      <a:buFont typeface="Arial" panose="020B0604020202020204" pitchFamily="34" charset="0"/>
      <a:buNone/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0" indent="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None/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0" marR="0" indent="1143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1600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BA3003B-F2FB-587E-9CD8-07080FBBDDA9}" name="Markus Leenen" initials="ML" userId="S::Markus.Leenen@HISCOX.com::a5e4795e-cfd9-4396-9e80-394a6ae21124" providerId="AD"/>
  <p188:author id="{916F577C-B947-C804-5409-D74B4B3B9623}" name="Larissa Ertl" initials="LE" userId="S::larissa.ertl@hiscox.com::694134de-9981-4234-a9b2-04fe1ce8b8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611"/>
    <a:srgbClr val="FDEEF6"/>
    <a:srgbClr val="FCC2C2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8B617-2BA4-4E3E-8472-65F1F1AC70BC}" v="6" dt="2025-06-17T14:02:58.705"/>
  </p1510:revLst>
</p1510:revInfo>
</file>

<file path=ppt/tableStyles.xml><?xml version="1.0" encoding="utf-8"?>
<a:tblStyleLst xmlns:a="http://schemas.openxmlformats.org/drawingml/2006/main" def="{DE6C0B15-6AA1-44F1-B741-1492F3FD899F}">
  <a:tblStyle styleId="{DE6C0B15-6AA1-44F1-B741-1492F3FD899F}" styleName="Hiscox Tabelle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 w="12700" cap="flat" cmpd="sng" algn="ctr">
              <a:solidFill>
                <a:schemeClr val="dk2"/>
              </a:solidFill>
              <a:prstDash val="solid"/>
            </a:ln>
          </a:left>
          <a:right>
            <a:ln w="12700" cap="flat" cmpd="sng" algn="ctr">
              <a:solidFill>
                <a:schemeClr val="dk2"/>
              </a:solidFill>
              <a:prstDash val="solid"/>
            </a:ln>
          </a:right>
          <a:top>
            <a:ln w="12700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dk2"/>
              </a:solidFill>
              <a:prstDash val="solid"/>
            </a:ln>
          </a:bottom>
          <a:insideH>
            <a:ln w="12700" cap="flat" cmpd="sng" algn="ctr">
              <a:solidFill>
                <a:schemeClr val="dk2"/>
              </a:solidFill>
              <a:prstDash val="solid"/>
            </a:ln>
          </a:insideH>
          <a:insideV>
            <a:ln w="12700" cap="flat" cmpd="sng" algn="ctr">
              <a:solidFill>
                <a:schemeClr val="dk2"/>
              </a:solidFill>
              <a:prstDash val="solid"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TxStyle b="on" i="off">
        <a:fontRef idx="minor"/>
        <a:schemeClr val="tx1"/>
      </a:tcTxStyle>
      <a:tcStyle>
        <a:tcBdr/>
        <a:fill>
          <a:noFill/>
        </a:fill>
      </a:tcStyle>
    </a:lastCol>
    <a:firstCol>
      <a:tcTxStyle b="on" i="off">
        <a:fontRef idx="minor"/>
        <a:schemeClr val="tx1"/>
      </a:tcTxStyle>
      <a:tcStyle>
        <a:tcBdr/>
        <a:fill>
          <a:noFill/>
        </a:fill>
      </a:tcStyle>
    </a:firstCol>
    <a:lastRow>
      <a:tcTxStyle b="on" i="off">
        <a:fontRef idx="minor"/>
        <a:schemeClr val="tx1"/>
      </a:tcTxStyle>
      <a:tcStyle>
        <a:tcBdr>
          <a:top>
            <a:ln w="25400" cap="flat" cmpd="sng" algn="ctr">
              <a:solidFill>
                <a:schemeClr val="dk2"/>
              </a:solidFill>
              <a:prstDash val="solid"/>
            </a:ln>
          </a:top>
        </a:tcBdr>
      </a:tcStyle>
    </a:lastRow>
    <a:swCell>
      <a:tcStyle>
        <a:tcBdr/>
      </a:tcStyle>
    </a:swCell>
    <a:firstRow>
      <a:tcTxStyle b="on" i="off">
        <a:fontRef idx="minor"/>
        <a:schemeClr val="lt1"/>
      </a:tcTxStyle>
      <a:tcStyle>
        <a:tcBdr/>
        <a:fill>
          <a:solidFill>
            <a:schemeClr val="dk2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29" autoAdjust="0"/>
    <p:restoredTop sz="97757"/>
  </p:normalViewPr>
  <p:slideViewPr>
    <p:cSldViewPr snapToGrid="0" snapToObjects="1">
      <p:cViewPr varScale="1">
        <p:scale>
          <a:sx n="102" d="100"/>
          <a:sy n="102" d="100"/>
        </p:scale>
        <p:origin x="72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48"/>
    </p:cViewPr>
  </p:sorterViewPr>
  <p:notesViewPr>
    <p:cSldViewPr snapToGrid="0" snapToObjects="1" showGuides="1">
      <p:cViewPr varScale="1">
        <p:scale>
          <a:sx n="88" d="100"/>
          <a:sy n="88" d="100"/>
        </p:scale>
        <p:origin x="3872" y="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stian Lutz" userId="b94bf6df-a7f7-46ab-8282-847072c6fda9" providerId="ADAL" clId="{0818B617-2BA4-4E3E-8472-65F1F1AC70BC}"/>
    <pc:docChg chg="custSel delSld modSld">
      <pc:chgData name="Bastian Lutz" userId="b94bf6df-a7f7-46ab-8282-847072c6fda9" providerId="ADAL" clId="{0818B617-2BA4-4E3E-8472-65F1F1AC70BC}" dt="2025-06-18T13:04:30.212" v="29" actId="1076"/>
      <pc:docMkLst>
        <pc:docMk/>
      </pc:docMkLst>
      <pc:sldChg chg="delSp modSp mod">
        <pc:chgData name="Bastian Lutz" userId="b94bf6df-a7f7-46ab-8282-847072c6fda9" providerId="ADAL" clId="{0818B617-2BA4-4E3E-8472-65F1F1AC70BC}" dt="2025-06-18T13:04:30.212" v="29" actId="1076"/>
        <pc:sldMkLst>
          <pc:docMk/>
          <pc:sldMk cId="3973670651" sldId="344"/>
        </pc:sldMkLst>
        <pc:spChg chg="mod">
          <ac:chgData name="Bastian Lutz" userId="b94bf6df-a7f7-46ab-8282-847072c6fda9" providerId="ADAL" clId="{0818B617-2BA4-4E3E-8472-65F1F1AC70BC}" dt="2025-06-18T13:04:30.212" v="29" actId="1076"/>
          <ac:spMkLst>
            <pc:docMk/>
            <pc:sldMk cId="3973670651" sldId="344"/>
            <ac:spMk id="37" creationId="{3C82D1C3-AF01-7F92-024F-F13E29475C97}"/>
          </ac:spMkLst>
        </pc:spChg>
        <pc:spChg chg="del mod">
          <ac:chgData name="Bastian Lutz" userId="b94bf6df-a7f7-46ab-8282-847072c6fda9" providerId="ADAL" clId="{0818B617-2BA4-4E3E-8472-65F1F1AC70BC}" dt="2025-06-18T13:04:23.158" v="28" actId="478"/>
          <ac:spMkLst>
            <pc:docMk/>
            <pc:sldMk cId="3973670651" sldId="344"/>
            <ac:spMk id="38" creationId="{4DA8C44E-C772-C59B-1C05-C94EAEE16A43}"/>
          </ac:spMkLst>
        </pc:spChg>
      </pc:sldChg>
      <pc:sldChg chg="del">
        <pc:chgData name="Bastian Lutz" userId="b94bf6df-a7f7-46ab-8282-847072c6fda9" providerId="ADAL" clId="{0818B617-2BA4-4E3E-8472-65F1F1AC70BC}" dt="2025-06-17T14:03:40.897" v="7" actId="2696"/>
        <pc:sldMkLst>
          <pc:docMk/>
          <pc:sldMk cId="3415694660" sldId="441"/>
        </pc:sldMkLst>
      </pc:sldChg>
      <pc:sldChg chg="modSp mod">
        <pc:chgData name="Bastian Lutz" userId="b94bf6df-a7f7-46ab-8282-847072c6fda9" providerId="ADAL" clId="{0818B617-2BA4-4E3E-8472-65F1F1AC70BC}" dt="2025-06-17T14:04:40.172" v="8" actId="1076"/>
        <pc:sldMkLst>
          <pc:docMk/>
          <pc:sldMk cId="2240158888" sldId="2147475754"/>
        </pc:sldMkLst>
        <pc:spChg chg="mod">
          <ac:chgData name="Bastian Lutz" userId="b94bf6df-a7f7-46ab-8282-847072c6fda9" providerId="ADAL" clId="{0818B617-2BA4-4E3E-8472-65F1F1AC70BC}" dt="2025-06-17T14:04:40.172" v="8" actId="1076"/>
          <ac:spMkLst>
            <pc:docMk/>
            <pc:sldMk cId="2240158888" sldId="2147475754"/>
            <ac:spMk id="55" creationId="{D6CEAF79-97EE-9650-F6CD-BFB65634900C}"/>
          </ac:spMkLst>
        </pc:spChg>
      </pc:sldChg>
      <pc:sldChg chg="mod modShow">
        <pc:chgData name="Bastian Lutz" userId="b94bf6df-a7f7-46ab-8282-847072c6fda9" providerId="ADAL" clId="{0818B617-2BA4-4E3E-8472-65F1F1AC70BC}" dt="2025-06-17T14:01:40.351" v="0" actId="729"/>
        <pc:sldMkLst>
          <pc:docMk/>
          <pc:sldMk cId="1525509508" sldId="2147475757"/>
        </pc:sldMkLst>
      </pc:sldChg>
      <pc:sldChg chg="addSp modSp modTransition modAnim">
        <pc:chgData name="Bastian Lutz" userId="b94bf6df-a7f7-46ab-8282-847072c6fda9" providerId="ADAL" clId="{0818B617-2BA4-4E3E-8472-65F1F1AC70BC}" dt="2025-06-17T14:02:58.705" v="6"/>
        <pc:sldMkLst>
          <pc:docMk/>
          <pc:sldMk cId="2470297892" sldId="2147475814"/>
        </pc:sldMkLst>
        <pc:spChg chg="mod">
          <ac:chgData name="Bastian Lutz" userId="b94bf6df-a7f7-46ab-8282-847072c6fda9" providerId="ADAL" clId="{0818B617-2BA4-4E3E-8472-65F1F1AC70BC}" dt="2025-06-17T14:02:14.366" v="1" actId="164"/>
          <ac:spMkLst>
            <pc:docMk/>
            <pc:sldMk cId="2470297892" sldId="2147475814"/>
            <ac:spMk id="12" creationId="{6F4252D3-A15B-7041-D839-D62F045F6C6A}"/>
          </ac:spMkLst>
        </pc:spChg>
        <pc:grpChg chg="add mod">
          <ac:chgData name="Bastian Lutz" userId="b94bf6df-a7f7-46ab-8282-847072c6fda9" providerId="ADAL" clId="{0818B617-2BA4-4E3E-8472-65F1F1AC70BC}" dt="2025-06-17T14:02:14.366" v="1" actId="164"/>
          <ac:grpSpMkLst>
            <pc:docMk/>
            <pc:sldMk cId="2470297892" sldId="2147475814"/>
            <ac:grpSpMk id="2" creationId="{668DB189-2243-6C1D-C753-FFE083E62372}"/>
          </ac:grpSpMkLst>
        </pc:grpChg>
        <pc:picChg chg="mod">
          <ac:chgData name="Bastian Lutz" userId="b94bf6df-a7f7-46ab-8282-847072c6fda9" providerId="ADAL" clId="{0818B617-2BA4-4E3E-8472-65F1F1AC70BC}" dt="2025-06-17T14:02:14.366" v="1" actId="164"/>
          <ac:picMkLst>
            <pc:docMk/>
            <pc:sldMk cId="2470297892" sldId="2147475814"/>
            <ac:picMk id="11" creationId="{82C04632-A86E-DF17-53E9-8CD63EB4FC8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6F1A85-5573-4471-BC6E-9FA5B73FB8F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51E0F20-631F-4B59-93EA-F966B762BD82}">
      <dgm:prSet phldrT="[Text]" custT="1"/>
      <dgm:spPr/>
      <dgm:t>
        <a:bodyPr/>
        <a:lstStyle/>
        <a:p>
          <a:r>
            <a:rPr lang="de-DE" sz="2800" dirty="0"/>
            <a:t>bis 2,5 Mio. EUR Umsatz</a:t>
          </a:r>
        </a:p>
      </dgm:t>
    </dgm:pt>
    <dgm:pt modelId="{AE99CE79-EE00-4763-A257-633E1757EF99}" type="parTrans" cxnId="{F9D7F472-027D-4B43-B399-C29B28E47F4F}">
      <dgm:prSet/>
      <dgm:spPr/>
      <dgm:t>
        <a:bodyPr/>
        <a:lstStyle/>
        <a:p>
          <a:endParaRPr lang="de-DE"/>
        </a:p>
      </dgm:t>
    </dgm:pt>
    <dgm:pt modelId="{3AB6D231-2FAB-46C9-826B-4865749C3B2F}" type="sibTrans" cxnId="{F9D7F472-027D-4B43-B399-C29B28E47F4F}">
      <dgm:prSet/>
      <dgm:spPr/>
      <dgm:t>
        <a:bodyPr/>
        <a:lstStyle/>
        <a:p>
          <a:endParaRPr lang="de-DE"/>
        </a:p>
      </dgm:t>
    </dgm:pt>
    <dgm:pt modelId="{C73FECD9-99F3-4070-894D-4ACE07B8B295}">
      <dgm:prSet phldrT="[Text]" custT="1"/>
      <dgm:spPr/>
      <dgm:t>
        <a:bodyPr/>
        <a:lstStyle/>
        <a:p>
          <a:r>
            <a:rPr lang="de-DE" sz="2800" dirty="0"/>
            <a:t>Bis 10 Mio. EUR Umsatz</a:t>
          </a:r>
        </a:p>
      </dgm:t>
    </dgm:pt>
    <dgm:pt modelId="{0F5B6DD9-2FEE-4B45-BC4E-0742E42464D8}" type="parTrans" cxnId="{4B8E5287-9C33-4511-8F29-B4978F3E811A}">
      <dgm:prSet/>
      <dgm:spPr/>
      <dgm:t>
        <a:bodyPr/>
        <a:lstStyle/>
        <a:p>
          <a:endParaRPr lang="de-DE"/>
        </a:p>
      </dgm:t>
    </dgm:pt>
    <dgm:pt modelId="{88F478F4-A24B-426E-8D45-5CE0C966E9B9}" type="sibTrans" cxnId="{4B8E5287-9C33-4511-8F29-B4978F3E811A}">
      <dgm:prSet/>
      <dgm:spPr/>
      <dgm:t>
        <a:bodyPr/>
        <a:lstStyle/>
        <a:p>
          <a:endParaRPr lang="de-DE"/>
        </a:p>
      </dgm:t>
    </dgm:pt>
    <dgm:pt modelId="{3CE02479-764B-4C23-A587-D4EBD3253943}">
      <dgm:prSet phldrT="[Text]" custT="1"/>
      <dgm:spPr/>
      <dgm:t>
        <a:bodyPr/>
        <a:lstStyle/>
        <a:p>
          <a:r>
            <a:rPr lang="de-DE" sz="2800" dirty="0"/>
            <a:t>Bis 25 Mio. EUR Umsatz</a:t>
          </a:r>
        </a:p>
      </dgm:t>
    </dgm:pt>
    <dgm:pt modelId="{FEA5E50D-DD1C-4777-A99F-16A8FBF6DA86}" type="parTrans" cxnId="{64382552-AB82-47BE-8FC7-457FFA3A907F}">
      <dgm:prSet/>
      <dgm:spPr/>
      <dgm:t>
        <a:bodyPr/>
        <a:lstStyle/>
        <a:p>
          <a:endParaRPr lang="de-DE"/>
        </a:p>
      </dgm:t>
    </dgm:pt>
    <dgm:pt modelId="{440966E6-1EC9-4E2D-B646-D4BCF80DDF80}" type="sibTrans" cxnId="{64382552-AB82-47BE-8FC7-457FFA3A907F}">
      <dgm:prSet/>
      <dgm:spPr/>
      <dgm:t>
        <a:bodyPr/>
        <a:lstStyle/>
        <a:p>
          <a:endParaRPr lang="de-DE"/>
        </a:p>
      </dgm:t>
    </dgm:pt>
    <dgm:pt modelId="{431BD567-A6C5-4D63-8910-E29C1E217AEE}">
      <dgm:prSet/>
      <dgm:spPr/>
      <dgm:t>
        <a:bodyPr/>
        <a:lstStyle/>
        <a:p>
          <a:pPr>
            <a:buFontTx/>
            <a:buNone/>
          </a:pPr>
          <a:endParaRPr lang="de-DE" dirty="0"/>
        </a:p>
      </dgm:t>
    </dgm:pt>
    <dgm:pt modelId="{A8A0DD9E-E4FA-487E-9762-539ED97C6E42}" type="parTrans" cxnId="{24857C59-A723-45D0-A606-AFEA0FEB5A32}">
      <dgm:prSet/>
      <dgm:spPr/>
      <dgm:t>
        <a:bodyPr/>
        <a:lstStyle/>
        <a:p>
          <a:endParaRPr lang="de-DE"/>
        </a:p>
      </dgm:t>
    </dgm:pt>
    <dgm:pt modelId="{996C45C4-BD31-4E86-A474-000E63109DF4}" type="sibTrans" cxnId="{24857C59-A723-45D0-A606-AFEA0FEB5A32}">
      <dgm:prSet/>
      <dgm:spPr/>
      <dgm:t>
        <a:bodyPr/>
        <a:lstStyle/>
        <a:p>
          <a:endParaRPr lang="de-DE"/>
        </a:p>
      </dgm:t>
    </dgm:pt>
    <dgm:pt modelId="{FB0AE8FF-9FF7-4A39-993C-833C66827435}" type="pres">
      <dgm:prSet presAssocID="{EA6F1A85-5573-4471-BC6E-9FA5B73FB8FC}" presName="Name0" presStyleCnt="0">
        <dgm:presLayoutVars>
          <dgm:dir/>
          <dgm:animLvl val="lvl"/>
          <dgm:resizeHandles/>
        </dgm:presLayoutVars>
      </dgm:prSet>
      <dgm:spPr/>
    </dgm:pt>
    <dgm:pt modelId="{FB517F97-F88F-4B56-9D0B-D5FC3EAE6B55}" type="pres">
      <dgm:prSet presAssocID="{751E0F20-631F-4B59-93EA-F966B762BD82}" presName="linNode" presStyleCnt="0"/>
      <dgm:spPr/>
    </dgm:pt>
    <dgm:pt modelId="{CD4E7BAB-7A83-4415-A04D-B47517CC94AA}" type="pres">
      <dgm:prSet presAssocID="{751E0F20-631F-4B59-93EA-F966B762BD82}" presName="parentShp" presStyleLbl="node1" presStyleIdx="0" presStyleCnt="3">
        <dgm:presLayoutVars>
          <dgm:bulletEnabled val="1"/>
        </dgm:presLayoutVars>
      </dgm:prSet>
      <dgm:spPr/>
    </dgm:pt>
    <dgm:pt modelId="{57DBFC94-9380-42E8-8E46-15A4101E38C2}" type="pres">
      <dgm:prSet presAssocID="{751E0F20-631F-4B59-93EA-F966B762BD82}" presName="childShp" presStyleLbl="bgAccFollowNode1" presStyleIdx="0" presStyleCnt="3" custLinFactNeighborX="0">
        <dgm:presLayoutVars>
          <dgm:bulletEnabled val="1"/>
        </dgm:presLayoutVars>
      </dgm:prSet>
      <dgm:spPr/>
    </dgm:pt>
    <dgm:pt modelId="{24B28752-A8BC-4804-8397-9CF1E677F9E5}" type="pres">
      <dgm:prSet presAssocID="{3AB6D231-2FAB-46C9-826B-4865749C3B2F}" presName="spacing" presStyleCnt="0"/>
      <dgm:spPr/>
    </dgm:pt>
    <dgm:pt modelId="{8C0B01E2-AD2D-4C0D-BFE6-D605A49473B2}" type="pres">
      <dgm:prSet presAssocID="{C73FECD9-99F3-4070-894D-4ACE07B8B295}" presName="linNode" presStyleCnt="0"/>
      <dgm:spPr/>
    </dgm:pt>
    <dgm:pt modelId="{E0F4C86B-2038-400C-8928-A8DF5B7D29B7}" type="pres">
      <dgm:prSet presAssocID="{C73FECD9-99F3-4070-894D-4ACE07B8B295}" presName="parentShp" presStyleLbl="node1" presStyleIdx="1" presStyleCnt="3">
        <dgm:presLayoutVars>
          <dgm:bulletEnabled val="1"/>
        </dgm:presLayoutVars>
      </dgm:prSet>
      <dgm:spPr/>
    </dgm:pt>
    <dgm:pt modelId="{7B1C7AA4-7CF6-4626-87D4-039BDE091DB1}" type="pres">
      <dgm:prSet presAssocID="{C73FECD9-99F3-4070-894D-4ACE07B8B295}" presName="childShp" presStyleLbl="bgAccFollowNode1" presStyleIdx="1" presStyleCnt="3">
        <dgm:presLayoutVars>
          <dgm:bulletEnabled val="1"/>
        </dgm:presLayoutVars>
      </dgm:prSet>
      <dgm:spPr/>
    </dgm:pt>
    <dgm:pt modelId="{62878E41-1537-474F-B513-CFBFFDD0D165}" type="pres">
      <dgm:prSet presAssocID="{88F478F4-A24B-426E-8D45-5CE0C966E9B9}" presName="spacing" presStyleCnt="0"/>
      <dgm:spPr/>
    </dgm:pt>
    <dgm:pt modelId="{B964C7D8-4F89-4B55-B9EB-AADB602298E2}" type="pres">
      <dgm:prSet presAssocID="{3CE02479-764B-4C23-A587-D4EBD3253943}" presName="linNode" presStyleCnt="0"/>
      <dgm:spPr/>
    </dgm:pt>
    <dgm:pt modelId="{FD536F4C-1C6D-4159-B714-80C68BAD7673}" type="pres">
      <dgm:prSet presAssocID="{3CE02479-764B-4C23-A587-D4EBD3253943}" presName="parentShp" presStyleLbl="node1" presStyleIdx="2" presStyleCnt="3">
        <dgm:presLayoutVars>
          <dgm:bulletEnabled val="1"/>
        </dgm:presLayoutVars>
      </dgm:prSet>
      <dgm:spPr/>
    </dgm:pt>
    <dgm:pt modelId="{BF260053-5070-45C7-8F13-BC45109A0939}" type="pres">
      <dgm:prSet presAssocID="{3CE02479-764B-4C23-A587-D4EBD3253943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1594D613-84D3-4D81-B490-A55806C5BAD4}" type="presOf" srcId="{3CE02479-764B-4C23-A587-D4EBD3253943}" destId="{FD536F4C-1C6D-4159-B714-80C68BAD7673}" srcOrd="0" destOrd="0" presId="urn:microsoft.com/office/officeart/2005/8/layout/vList6"/>
    <dgm:cxn modelId="{64382552-AB82-47BE-8FC7-457FFA3A907F}" srcId="{EA6F1A85-5573-4471-BC6E-9FA5B73FB8FC}" destId="{3CE02479-764B-4C23-A587-D4EBD3253943}" srcOrd="2" destOrd="0" parTransId="{FEA5E50D-DD1C-4777-A99F-16A8FBF6DA86}" sibTransId="{440966E6-1EC9-4E2D-B646-D4BCF80DDF80}"/>
    <dgm:cxn modelId="{F9D7F472-027D-4B43-B399-C29B28E47F4F}" srcId="{EA6F1A85-5573-4471-BC6E-9FA5B73FB8FC}" destId="{751E0F20-631F-4B59-93EA-F966B762BD82}" srcOrd="0" destOrd="0" parTransId="{AE99CE79-EE00-4763-A257-633E1757EF99}" sibTransId="{3AB6D231-2FAB-46C9-826B-4865749C3B2F}"/>
    <dgm:cxn modelId="{C72D0559-32F6-4E31-BE52-B2350E14CE12}" type="presOf" srcId="{EA6F1A85-5573-4471-BC6E-9FA5B73FB8FC}" destId="{FB0AE8FF-9FF7-4A39-993C-833C66827435}" srcOrd="0" destOrd="0" presId="urn:microsoft.com/office/officeart/2005/8/layout/vList6"/>
    <dgm:cxn modelId="{24857C59-A723-45D0-A606-AFEA0FEB5A32}" srcId="{751E0F20-631F-4B59-93EA-F966B762BD82}" destId="{431BD567-A6C5-4D63-8910-E29C1E217AEE}" srcOrd="0" destOrd="0" parTransId="{A8A0DD9E-E4FA-487E-9762-539ED97C6E42}" sibTransId="{996C45C4-BD31-4E86-A474-000E63109DF4}"/>
    <dgm:cxn modelId="{4B8E5287-9C33-4511-8F29-B4978F3E811A}" srcId="{EA6F1A85-5573-4471-BC6E-9FA5B73FB8FC}" destId="{C73FECD9-99F3-4070-894D-4ACE07B8B295}" srcOrd="1" destOrd="0" parTransId="{0F5B6DD9-2FEE-4B45-BC4E-0742E42464D8}" sibTransId="{88F478F4-A24B-426E-8D45-5CE0C966E9B9}"/>
    <dgm:cxn modelId="{F6ECF0A1-12F4-49AB-9095-0FB7D744EFF6}" type="presOf" srcId="{431BD567-A6C5-4D63-8910-E29C1E217AEE}" destId="{57DBFC94-9380-42E8-8E46-15A4101E38C2}" srcOrd="0" destOrd="0" presId="urn:microsoft.com/office/officeart/2005/8/layout/vList6"/>
    <dgm:cxn modelId="{5F5A8EC0-BAB3-445D-8FD1-3C938815AB4D}" type="presOf" srcId="{C73FECD9-99F3-4070-894D-4ACE07B8B295}" destId="{E0F4C86B-2038-400C-8928-A8DF5B7D29B7}" srcOrd="0" destOrd="0" presId="urn:microsoft.com/office/officeart/2005/8/layout/vList6"/>
    <dgm:cxn modelId="{50F8CEEF-9EFF-4B21-A726-54655AB08A3C}" type="presOf" srcId="{751E0F20-631F-4B59-93EA-F966B762BD82}" destId="{CD4E7BAB-7A83-4415-A04D-B47517CC94AA}" srcOrd="0" destOrd="0" presId="urn:microsoft.com/office/officeart/2005/8/layout/vList6"/>
    <dgm:cxn modelId="{FF8377C6-6F66-4C9E-BC45-532C209D7B2D}" type="presParOf" srcId="{FB0AE8FF-9FF7-4A39-993C-833C66827435}" destId="{FB517F97-F88F-4B56-9D0B-D5FC3EAE6B55}" srcOrd="0" destOrd="0" presId="urn:microsoft.com/office/officeart/2005/8/layout/vList6"/>
    <dgm:cxn modelId="{CECB5FED-2E43-4FCB-9486-D573838838BE}" type="presParOf" srcId="{FB517F97-F88F-4B56-9D0B-D5FC3EAE6B55}" destId="{CD4E7BAB-7A83-4415-A04D-B47517CC94AA}" srcOrd="0" destOrd="0" presId="urn:microsoft.com/office/officeart/2005/8/layout/vList6"/>
    <dgm:cxn modelId="{75E0501D-9D15-4000-BC22-122AC3BCDB0C}" type="presParOf" srcId="{FB517F97-F88F-4B56-9D0B-D5FC3EAE6B55}" destId="{57DBFC94-9380-42E8-8E46-15A4101E38C2}" srcOrd="1" destOrd="0" presId="urn:microsoft.com/office/officeart/2005/8/layout/vList6"/>
    <dgm:cxn modelId="{5AD7C9D6-D86C-411C-A1C6-9927FCD1270C}" type="presParOf" srcId="{FB0AE8FF-9FF7-4A39-993C-833C66827435}" destId="{24B28752-A8BC-4804-8397-9CF1E677F9E5}" srcOrd="1" destOrd="0" presId="urn:microsoft.com/office/officeart/2005/8/layout/vList6"/>
    <dgm:cxn modelId="{2F4AC764-7424-4E83-AF32-995CC0BC634C}" type="presParOf" srcId="{FB0AE8FF-9FF7-4A39-993C-833C66827435}" destId="{8C0B01E2-AD2D-4C0D-BFE6-D605A49473B2}" srcOrd="2" destOrd="0" presId="urn:microsoft.com/office/officeart/2005/8/layout/vList6"/>
    <dgm:cxn modelId="{72769273-8E9B-4B40-9052-3DB0B01D7F69}" type="presParOf" srcId="{8C0B01E2-AD2D-4C0D-BFE6-D605A49473B2}" destId="{E0F4C86B-2038-400C-8928-A8DF5B7D29B7}" srcOrd="0" destOrd="0" presId="urn:microsoft.com/office/officeart/2005/8/layout/vList6"/>
    <dgm:cxn modelId="{AFEF045E-842A-4390-938A-71A793B28EC1}" type="presParOf" srcId="{8C0B01E2-AD2D-4C0D-BFE6-D605A49473B2}" destId="{7B1C7AA4-7CF6-4626-87D4-039BDE091DB1}" srcOrd="1" destOrd="0" presId="urn:microsoft.com/office/officeart/2005/8/layout/vList6"/>
    <dgm:cxn modelId="{F2EFB6B5-3B4D-4886-96C7-212988DA4E75}" type="presParOf" srcId="{FB0AE8FF-9FF7-4A39-993C-833C66827435}" destId="{62878E41-1537-474F-B513-CFBFFDD0D165}" srcOrd="3" destOrd="0" presId="urn:microsoft.com/office/officeart/2005/8/layout/vList6"/>
    <dgm:cxn modelId="{B287DB64-C026-4263-AE19-F2A2ADCC72EA}" type="presParOf" srcId="{FB0AE8FF-9FF7-4A39-993C-833C66827435}" destId="{B964C7D8-4F89-4B55-B9EB-AADB602298E2}" srcOrd="4" destOrd="0" presId="urn:microsoft.com/office/officeart/2005/8/layout/vList6"/>
    <dgm:cxn modelId="{462029B8-70CE-42F3-880C-9FF84E503D32}" type="presParOf" srcId="{B964C7D8-4F89-4B55-B9EB-AADB602298E2}" destId="{FD536F4C-1C6D-4159-B714-80C68BAD7673}" srcOrd="0" destOrd="0" presId="urn:microsoft.com/office/officeart/2005/8/layout/vList6"/>
    <dgm:cxn modelId="{50F9BF0C-FE7B-48D9-9567-8C7C1D3DB6FA}" type="presParOf" srcId="{B964C7D8-4F89-4B55-B9EB-AADB602298E2}" destId="{BF260053-5070-45C7-8F13-BC45109A093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DBFC94-9380-42E8-8E46-15A4101E38C2}">
      <dsp:nvSpPr>
        <dsp:cNvPr id="0" name=""/>
        <dsp:cNvSpPr/>
      </dsp:nvSpPr>
      <dsp:spPr>
        <a:xfrm>
          <a:off x="2627414" y="0"/>
          <a:ext cx="3941121" cy="13602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de-DE" sz="6500" kern="1200" dirty="0"/>
        </a:p>
      </dsp:txBody>
      <dsp:txXfrm>
        <a:off x="2627414" y="170026"/>
        <a:ext cx="3431043" cy="1020155"/>
      </dsp:txXfrm>
    </dsp:sp>
    <dsp:sp modelId="{CD4E7BAB-7A83-4415-A04D-B47517CC94AA}">
      <dsp:nvSpPr>
        <dsp:cNvPr id="0" name=""/>
        <dsp:cNvSpPr/>
      </dsp:nvSpPr>
      <dsp:spPr>
        <a:xfrm>
          <a:off x="0" y="0"/>
          <a:ext cx="2627414" cy="13602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bis 2,5 Mio. EUR Umsatz</a:t>
          </a:r>
        </a:p>
      </dsp:txBody>
      <dsp:txXfrm>
        <a:off x="66400" y="66400"/>
        <a:ext cx="2494614" cy="1227407"/>
      </dsp:txXfrm>
    </dsp:sp>
    <dsp:sp modelId="{7B1C7AA4-7CF6-4626-87D4-039BDE091DB1}">
      <dsp:nvSpPr>
        <dsp:cNvPr id="0" name=""/>
        <dsp:cNvSpPr/>
      </dsp:nvSpPr>
      <dsp:spPr>
        <a:xfrm>
          <a:off x="2627414" y="1496228"/>
          <a:ext cx="3941121" cy="13602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4C86B-2038-400C-8928-A8DF5B7D29B7}">
      <dsp:nvSpPr>
        <dsp:cNvPr id="0" name=""/>
        <dsp:cNvSpPr/>
      </dsp:nvSpPr>
      <dsp:spPr>
        <a:xfrm>
          <a:off x="0" y="1496228"/>
          <a:ext cx="2627414" cy="13602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Bis 10 Mio. EUR Umsatz</a:t>
          </a:r>
        </a:p>
      </dsp:txBody>
      <dsp:txXfrm>
        <a:off x="66400" y="1562628"/>
        <a:ext cx="2494614" cy="1227407"/>
      </dsp:txXfrm>
    </dsp:sp>
    <dsp:sp modelId="{BF260053-5070-45C7-8F13-BC45109A0939}">
      <dsp:nvSpPr>
        <dsp:cNvPr id="0" name=""/>
        <dsp:cNvSpPr/>
      </dsp:nvSpPr>
      <dsp:spPr>
        <a:xfrm>
          <a:off x="2627414" y="2992457"/>
          <a:ext cx="3941121" cy="136020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536F4C-1C6D-4159-B714-80C68BAD7673}">
      <dsp:nvSpPr>
        <dsp:cNvPr id="0" name=""/>
        <dsp:cNvSpPr/>
      </dsp:nvSpPr>
      <dsp:spPr>
        <a:xfrm>
          <a:off x="0" y="2992457"/>
          <a:ext cx="2627414" cy="13602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Bis 25 Mio. EUR Umsatz</a:t>
          </a:r>
        </a:p>
      </dsp:txBody>
      <dsp:txXfrm>
        <a:off x="66400" y="3058857"/>
        <a:ext cx="2494614" cy="12274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914400" latinLnBrk="0">
      <a:defRPr sz="1200">
        <a:latin typeface="+mn-lt"/>
        <a:ea typeface="+mn-ea"/>
        <a:cs typeface="+mn-cs"/>
        <a:sym typeface="Calibri"/>
      </a:defRPr>
    </a:lvl1pPr>
    <a:lvl2pPr indent="114300" defTabSz="914400" latinLnBrk="0">
      <a:defRPr sz="1200">
        <a:latin typeface="+mn-lt"/>
        <a:ea typeface="+mn-ea"/>
        <a:cs typeface="+mn-cs"/>
        <a:sym typeface="Calibri"/>
      </a:defRPr>
    </a:lvl2pPr>
    <a:lvl3pPr indent="228600" defTabSz="914400" latinLnBrk="0">
      <a:defRPr sz="1200">
        <a:latin typeface="+mn-lt"/>
        <a:ea typeface="+mn-ea"/>
        <a:cs typeface="+mn-cs"/>
        <a:sym typeface="Calibri"/>
      </a:defRPr>
    </a:lvl3pPr>
    <a:lvl4pPr indent="342900" defTabSz="914400" latinLnBrk="0">
      <a:defRPr sz="1200">
        <a:latin typeface="+mn-lt"/>
        <a:ea typeface="+mn-ea"/>
        <a:cs typeface="+mn-cs"/>
        <a:sym typeface="Calibri"/>
      </a:defRPr>
    </a:lvl4pPr>
    <a:lvl5pPr indent="457200" defTabSz="914400" latinLnBrk="0">
      <a:defRPr sz="1200">
        <a:latin typeface="+mn-lt"/>
        <a:ea typeface="+mn-ea"/>
        <a:cs typeface="+mn-cs"/>
        <a:sym typeface="Calibri"/>
      </a:defRPr>
    </a:lvl5pPr>
    <a:lvl6pPr indent="571500" defTabSz="914400" latinLnBrk="0">
      <a:defRPr sz="1200">
        <a:latin typeface="+mn-lt"/>
        <a:ea typeface="+mn-ea"/>
        <a:cs typeface="+mn-cs"/>
        <a:sym typeface="Calibri"/>
      </a:defRPr>
    </a:lvl6pPr>
    <a:lvl7pPr indent="685800" defTabSz="914400" latinLnBrk="0">
      <a:defRPr sz="1200">
        <a:latin typeface="+mn-lt"/>
        <a:ea typeface="+mn-ea"/>
        <a:cs typeface="+mn-cs"/>
        <a:sym typeface="Calibri"/>
      </a:defRPr>
    </a:lvl7pPr>
    <a:lvl8pPr indent="800100" defTabSz="914400" latinLnBrk="0">
      <a:defRPr sz="1200">
        <a:latin typeface="+mn-lt"/>
        <a:ea typeface="+mn-ea"/>
        <a:cs typeface="+mn-cs"/>
        <a:sym typeface="Calibri"/>
      </a:defRPr>
    </a:lvl8pPr>
    <a:lvl9pPr indent="914400" defTabSz="9144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3400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5488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40C74-A7FC-1B10-EC93-00798B8F6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554B900-8540-B45F-9884-2C219C67C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72FBD6A-F7E7-9D91-17FB-8EC8B9B835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9069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5077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5415" indent="-165415">
              <a:buFontTx/>
              <a:buChar char="-"/>
            </a:pPr>
            <a:r>
              <a:rPr lang="de-DE" dirty="0"/>
              <a:t>Markt entwickelt sich schnell</a:t>
            </a:r>
            <a:r>
              <a:rPr lang="de-DE" baseline="0" dirty="0"/>
              <a:t> weiter </a:t>
            </a:r>
            <a:r>
              <a:rPr lang="de-DE" baseline="0" dirty="0">
                <a:sym typeface="Wingdings" panose="05000000000000000000" pitchFamily="2" charset="2"/>
              </a:rPr>
              <a:t> nach 01/2018 jetzt neues 03/2019er Wording</a:t>
            </a:r>
          </a:p>
          <a:p>
            <a:pPr marL="165415" indent="-165415">
              <a:buFontTx/>
              <a:buChar char="-"/>
            </a:pPr>
            <a:r>
              <a:rPr lang="de-DE" baseline="0" dirty="0">
                <a:sym typeface="Wingdings" panose="05000000000000000000" pitchFamily="2" charset="2"/>
              </a:rPr>
              <a:t>Offene Trigger (weiterhin)  um für neue Gefahren gewappnet zu sein</a:t>
            </a:r>
          </a:p>
          <a:p>
            <a:pPr marL="165415" indent="-165415">
              <a:buFontTx/>
              <a:buChar char="-"/>
            </a:pPr>
            <a:r>
              <a:rPr lang="de-DE" baseline="0" dirty="0">
                <a:sym typeface="Wingdings" panose="05000000000000000000" pitchFamily="2" charset="2"/>
              </a:rPr>
              <a:t>Service Leistungen stehen im Absoluten Fokus</a:t>
            </a:r>
            <a:endParaRPr lang="de-DE" baseline="0" dirty="0"/>
          </a:p>
          <a:p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803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D2736D1F-E29A-CDC8-EBFF-A27A90F6B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36613"/>
            <a:ext cx="8364537" cy="5576358"/>
          </a:xfrm>
          <a:prstGeom prst="rect">
            <a:avLst/>
          </a:prstGeom>
        </p:spPr>
      </p:pic>
      <p:sp>
        <p:nvSpPr>
          <p:cNvPr id="9" name="Rechteck">
            <a:extLst>
              <a:ext uri="{FF2B5EF4-FFF2-40B4-BE49-F238E27FC236}">
                <a16:creationId xmlns:a16="http://schemas.microsoft.com/office/drawing/2014/main" id="{60F8366A-8DC5-3893-CAD7-51AFD2714AAE}"/>
              </a:ext>
            </a:extLst>
          </p:cNvPr>
          <p:cNvSpPr/>
          <p:nvPr userDrawn="1"/>
        </p:nvSpPr>
        <p:spPr>
          <a:xfrm>
            <a:off x="3946402" y="836613"/>
            <a:ext cx="4418162" cy="558006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35000"/>
                </a:srgbClr>
              </a:gs>
            </a:gsLst>
          </a:gradFill>
          <a:ln w="12700">
            <a:miter lim="400000"/>
          </a:ln>
        </p:spPr>
        <p:txBody>
          <a:bodyPr tIns="45720" bIns="45720" anchor="ctr"/>
          <a:lstStyle/>
          <a:p>
            <a:pPr>
              <a:defRPr>
                <a:solidFill>
                  <a:srgbClr val="000000">
                    <a:alpha val="0"/>
                  </a:srgbClr>
                </a:solidFill>
              </a:defRPr>
            </a:pPr>
            <a:endParaRPr sz="9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7FF2F9-9635-34D7-C114-798E17B861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13088" y="2349425"/>
            <a:ext cx="8136000" cy="2448000"/>
          </a:xfrm>
        </p:spPr>
        <p:txBody>
          <a:bodyPr anchor="b"/>
          <a:lstStyle>
            <a:lvl1pPr algn="r">
              <a:defRPr sz="6000" baseline="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[Titel</a:t>
            </a:r>
            <a:br>
              <a:rPr lang="de-DE" dirty="0"/>
            </a:br>
            <a:r>
              <a:rPr lang="de-DE" dirty="0"/>
              <a:t>Untertitel]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EA90E1A-B838-E29F-4EBB-1A40717286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4905375"/>
            <a:ext cx="5653088" cy="10795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[Datum]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43BFC506-1642-E645-7374-56677F981165}"/>
              </a:ext>
            </a:extLst>
          </p:cNvPr>
          <p:cNvSpPr txBox="1">
            <a:spLocks/>
          </p:cNvSpPr>
          <p:nvPr userDrawn="1"/>
        </p:nvSpPr>
        <p:spPr>
          <a:xfrm>
            <a:off x="9639946" y="5984875"/>
            <a:ext cx="2109142" cy="642996"/>
          </a:xfrm>
          <a:prstGeom prst="rect">
            <a:avLst/>
          </a:prstGeom>
        </p:spPr>
        <p:txBody>
          <a:bodyPr vert="horz" lIns="0" tIns="0" rIns="0" bIns="0" spcCol="432000" rtlCol="0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Wir schützen,</a:t>
            </a:r>
            <a:br>
              <a:rPr lang="de-DE" dirty="0"/>
            </a:br>
            <a:r>
              <a:rPr lang="de-DE" dirty="0"/>
              <a:t>was Sie schätzen.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CB2E97-0C22-A28E-6DC6-2ED95EECA9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781" y="431632"/>
            <a:ext cx="1479600" cy="71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2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 userDrawn="1">
          <p15:clr>
            <a:srgbClr val="FBAE40"/>
          </p15:clr>
        </p15:guide>
        <p15:guide id="2" pos="5269" userDrawn="1">
          <p15:clr>
            <a:srgbClr val="FBAE40"/>
          </p15:clr>
        </p15:guide>
        <p15:guide id="3" orient="horz" pos="3022" userDrawn="1">
          <p15:clr>
            <a:srgbClr val="FBAE40"/>
          </p15:clr>
        </p15:guide>
        <p15:guide id="4" pos="2275" userDrawn="1">
          <p15:clr>
            <a:srgbClr val="FBAE40"/>
          </p15:clr>
        </p15:guide>
        <p15:guide id="5" orient="horz" pos="309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8CF36-1F8F-2C81-E700-B121F42B6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[Folientitel, zweizeilig Rot/Schwarz</a:t>
            </a:r>
            <a:br>
              <a:rPr lang="de-DE" dirty="0"/>
            </a:br>
            <a:r>
              <a:rPr lang="de-DE" dirty="0"/>
              <a:t>zweite Zeile]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9861D-8A82-43D0-CF03-3DDE243992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C5B794D-44F9-45C1-A58E-7BA1AE6226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numCol="2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1523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8CF36-1F8F-2C81-E700-B121F42B6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[Folientitel, zweizeilig Rot/Schwarz</a:t>
            </a:r>
            <a:br>
              <a:rPr lang="de-DE" dirty="0"/>
            </a:br>
            <a:r>
              <a:rPr lang="de-DE" dirty="0"/>
              <a:t>zweite Zeile]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9861D-8A82-43D0-CF03-3DDE243992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31AE662-7CD9-FE9D-BFDC-0249F392A7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numCol="3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11916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06C33E-A904-469D-AA1F-E74E5E78E4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11562" y="2349425"/>
            <a:ext cx="8137525" cy="2448000"/>
          </a:xfrm>
        </p:spPr>
        <p:txBody>
          <a:bodyPr tIns="0" anchor="b"/>
          <a:lstStyle>
            <a:lvl1pPr algn="r">
              <a:defRPr sz="6000"/>
            </a:lvl1pPr>
          </a:lstStyle>
          <a:p>
            <a:r>
              <a:rPr lang="de-DE" dirty="0"/>
              <a:t>[Titel</a:t>
            </a:r>
            <a:br>
              <a:rPr lang="de-DE" dirty="0"/>
            </a:br>
            <a:r>
              <a:rPr lang="de-DE" dirty="0"/>
              <a:t>Untertitel]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FED5D39-01E3-40AD-FB78-807BF0DFD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781" y="431632"/>
            <a:ext cx="1479600" cy="71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36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75">
          <p15:clr>
            <a:srgbClr val="FBAE40"/>
          </p15:clr>
        </p15:guide>
        <p15:guide id="2" orient="horz" pos="527">
          <p15:clr>
            <a:srgbClr val="FBAE40"/>
          </p15:clr>
        </p15:guide>
        <p15:guide id="3" orient="horz" pos="3022">
          <p15:clr>
            <a:srgbClr val="FBAE40"/>
          </p15:clr>
        </p15:guide>
        <p15:guide id="4" orient="horz" pos="3090">
          <p15:clr>
            <a:srgbClr val="FBAE40"/>
          </p15:clr>
        </p15:guide>
        <p15:guide id="5" pos="526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8CF36-1F8F-2C81-E700-B121F42B6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[Folientitel, zweizeilig Rot/Schwarz</a:t>
            </a:r>
            <a:br>
              <a:rPr lang="de-DE" dirty="0"/>
            </a:br>
            <a:r>
              <a:rPr lang="de-DE" dirty="0"/>
              <a:t>zweite Zeile]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EC4656-16C5-19FC-7DFA-D22A72D56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9861D-8A82-43D0-CF03-3DDE243992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373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070E397-2A44-6B8D-D3BD-B4E1187E71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12875"/>
            <a:ext cx="8364538" cy="5003800"/>
          </a:xfrm>
          <a:solidFill>
            <a:schemeClr val="bg2"/>
          </a:solidFill>
          <a:effectLst>
            <a:fillOverlay blend="mult">
              <a:gradFill>
                <a:gsLst>
                  <a:gs pos="33000">
                    <a:srgbClr val="000000">
                      <a:alpha val="0"/>
                    </a:srgbClr>
                  </a:gs>
                  <a:gs pos="100000">
                    <a:srgbClr val="000000">
                      <a:alpha val="20000"/>
                    </a:srgbClr>
                  </a:gs>
                </a:gsLst>
                <a:lin ang="0" scaled="1"/>
              </a:gradFill>
            </a:fillOverlay>
          </a:effectLst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[Bild]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06C33E-A904-469D-AA1F-E74E5E78E4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11562" y="3220279"/>
            <a:ext cx="8137525" cy="2764596"/>
          </a:xfrm>
        </p:spPr>
        <p:txBody>
          <a:bodyPr tIns="0" anchor="t"/>
          <a:lstStyle>
            <a:lvl1pPr algn="r">
              <a:defRPr sz="6000"/>
            </a:lvl1pPr>
          </a:lstStyle>
          <a:p>
            <a:r>
              <a:rPr lang="de-DE" dirty="0"/>
              <a:t>[Titel</a:t>
            </a:r>
            <a:br>
              <a:rPr lang="de-DE" dirty="0"/>
            </a:br>
            <a:r>
              <a:rPr lang="de-DE" dirty="0"/>
              <a:t>Untertitel]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87A9ABD-FFB7-1CF7-0A5E-AA3F160D5C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6154" y="420718"/>
            <a:ext cx="1159200" cy="56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03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75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5" pos="526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8CF36-1F8F-2C81-E700-B121F42B6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[Folientitel, zweizeilig Rot/Schwarz</a:t>
            </a:r>
            <a:br>
              <a:rPr lang="de-DE" dirty="0"/>
            </a:br>
            <a:r>
              <a:rPr lang="de-DE" dirty="0"/>
              <a:t>zweite Zeile]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EC4656-16C5-19FC-7DFA-D22A72D56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4" y="1628775"/>
            <a:ext cx="5437188" cy="43561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9861D-8A82-43D0-CF03-3DDE243992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BE5E39A-70D5-98F4-0C25-C3C423427CB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5999" y="1628774"/>
            <a:ext cx="6096001" cy="4787899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[Bild]</a:t>
            </a:r>
          </a:p>
        </p:txBody>
      </p:sp>
    </p:spTree>
    <p:extLst>
      <p:ext uri="{BB962C8B-B14F-4D97-AF65-F5344CB8AC3E}">
        <p14:creationId xmlns:p14="http://schemas.microsoft.com/office/powerpoint/2010/main" val="166826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8CF36-1F8F-2C81-E700-B121F42B6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[Folientitel, zweizeilig Rot/Schwarz</a:t>
            </a:r>
            <a:br>
              <a:rPr lang="de-DE" dirty="0"/>
            </a:br>
            <a:r>
              <a:rPr lang="de-DE" dirty="0"/>
              <a:t>zweite Zeile]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EC4656-16C5-19FC-7DFA-D22A72D56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1900" y="1628775"/>
            <a:ext cx="5437188" cy="43561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9861D-8A82-43D0-CF03-3DDE243992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BE5E39A-70D5-98F4-0C25-C3C423427CB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2913" y="1628775"/>
            <a:ext cx="5653087" cy="435610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[Bild]</a:t>
            </a:r>
          </a:p>
        </p:txBody>
      </p:sp>
    </p:spTree>
    <p:extLst>
      <p:ext uri="{BB962C8B-B14F-4D97-AF65-F5344CB8AC3E}">
        <p14:creationId xmlns:p14="http://schemas.microsoft.com/office/powerpoint/2010/main" val="1276642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B86936-2AC1-9D58-4B6A-ED55CA6717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[Folientitel, zweizeilig Rot/Schwarz</a:t>
            </a:r>
            <a:br>
              <a:rPr lang="de-DE" dirty="0"/>
            </a:br>
            <a:r>
              <a:rPr lang="de-DE" dirty="0"/>
              <a:t>zweite Zeile]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F5689DD-936D-2843-F03A-54F34AEE0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1633537"/>
            <a:ext cx="5437187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7632429-BDDD-001C-AF46-2F43EFC89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902" y="1633537"/>
            <a:ext cx="5437186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E154986-32BE-2EFB-A6FE-3B35B3B349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006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E3608B-78CB-81A7-F872-1493C0D6A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1627895"/>
            <a:ext cx="5437187" cy="6909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A3022F-757B-AB4B-7624-ACDD34FAF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915" y="2451806"/>
            <a:ext cx="5437186" cy="353306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7080EFA-2D4D-AF98-0306-06EB138C5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1900" y="1627895"/>
            <a:ext cx="5437186" cy="6909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9E5F2E3-2FEB-2900-666A-9A1E90D32E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1900" y="2451806"/>
            <a:ext cx="5437188" cy="353306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F4378B59-4643-F08B-ABB6-ECE15A6314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70A431E-0806-29D5-4F8A-4FD9C580C9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[Folientitel, zweizeilig Rot/Schwarz</a:t>
            </a:r>
            <a:br>
              <a:rPr lang="de-DE" dirty="0"/>
            </a:br>
            <a:r>
              <a:rPr lang="de-DE" dirty="0"/>
              <a:t>zweite Zeile]</a:t>
            </a:r>
          </a:p>
        </p:txBody>
      </p:sp>
    </p:spTree>
    <p:extLst>
      <p:ext uri="{BB962C8B-B14F-4D97-AF65-F5344CB8AC3E}">
        <p14:creationId xmlns:p14="http://schemas.microsoft.com/office/powerpoint/2010/main" val="1585763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FFBAC2-62BE-8982-7DE8-5FBF25FD45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[Folientitel, zweizeilig Rot/Schwarz</a:t>
            </a:r>
            <a:br>
              <a:rPr lang="de-DE" dirty="0"/>
            </a:br>
            <a:r>
              <a:rPr lang="de-DE" dirty="0"/>
              <a:t>zweite Zeile]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B7ACBD-427E-D030-3C72-3338F7C389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16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59CA16-061F-117E-C976-3382A20934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721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686BBCE-32E4-971B-5E85-00C0AF27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41326"/>
            <a:ext cx="9720000" cy="755650"/>
          </a:xfrm>
          <a:prstGeom prst="rect">
            <a:avLst/>
          </a:prstGeom>
        </p:spPr>
        <p:txBody>
          <a:bodyPr vert="horz" lIns="0" tIns="12240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5B95A5-8E62-47A5-0170-070A99A6E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1628775"/>
            <a:ext cx="11306174" cy="4356100"/>
          </a:xfrm>
          <a:prstGeom prst="rect">
            <a:avLst/>
          </a:prstGeom>
        </p:spPr>
        <p:txBody>
          <a:bodyPr vert="horz" lIns="0" tIns="0" rIns="0" bIns="0" spcCol="43200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47C5C7-ECBF-69BA-B39E-E953F46A5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42914" y="6117801"/>
            <a:ext cx="720000" cy="360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800" b="0">
                <a:solidFill>
                  <a:schemeClr val="tx1"/>
                </a:solidFill>
                <a:latin typeface="+mj-lt"/>
              </a:defRPr>
            </a:lvl1pPr>
          </a:lstStyle>
          <a:p>
            <a:fld id="{5118EE6F-5BDD-42C3-B261-ACEE7BCAFED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D7F108-8312-6FD4-7578-B5A7FCF3E46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154" y="420488"/>
            <a:ext cx="1159200" cy="56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19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709" r:id="rId4"/>
    <p:sldLayoutId id="2147483708" r:id="rId5"/>
    <p:sldLayoutId id="2147483699" r:id="rId6"/>
    <p:sldLayoutId id="2147483700" r:id="rId7"/>
    <p:sldLayoutId id="2147483701" r:id="rId8"/>
    <p:sldLayoutId id="2147483702" r:id="rId9"/>
    <p:sldLayoutId id="2147483705" r:id="rId10"/>
    <p:sldLayoutId id="2147483706" r:id="rId11"/>
    <p:sldLayoutId id="2147483710" r:id="rId1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SzPct val="100000"/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2160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100000"/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44000" indent="-1440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SzPct val="100000"/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88000" indent="-1440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100000"/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9" userDrawn="1">
          <p15:clr>
            <a:srgbClr val="F26B43"/>
          </p15:clr>
        </p15:guide>
        <p15:guide id="2" pos="7401" userDrawn="1">
          <p15:clr>
            <a:srgbClr val="F26B43"/>
          </p15:clr>
        </p15:guide>
        <p15:guide id="3" pos="3704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3976" userDrawn="1">
          <p15:clr>
            <a:srgbClr val="F26B43"/>
          </p15:clr>
        </p15:guide>
        <p15:guide id="6" orient="horz" pos="1026" userDrawn="1">
          <p15:clr>
            <a:srgbClr val="F26B43"/>
          </p15:clr>
        </p15:guide>
        <p15:guide id="7" orient="horz" pos="3770" userDrawn="1">
          <p15:clr>
            <a:srgbClr val="F26B43"/>
          </p15:clr>
        </p15:guide>
        <p15:guide id="8" orient="horz" pos="4042" userDrawn="1">
          <p15:clr>
            <a:srgbClr val="F26B43"/>
          </p15:clr>
        </p15:guide>
        <p15:guide id="9" orient="horz" pos="754" userDrawn="1">
          <p15:clr>
            <a:srgbClr val="F26B43"/>
          </p15:clr>
        </p15:guide>
        <p15:guide id="10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-antrag.hiscox.de/antrag-online/cyberversicherung/1/?hv=HV420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9BBFC60-F637-A2BE-39AD-39455A37AD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rgbClr val="FF0000"/>
                </a:solidFill>
              </a:rPr>
              <a:t>Hiscox</a:t>
            </a:r>
            <a:r>
              <a:rPr lang="de-DE" dirty="0">
                <a:solidFill>
                  <a:schemeClr val="bg1"/>
                </a:solidFill>
              </a:rPr>
              <a:t> @ afm</a:t>
            </a:r>
            <a:endParaRPr lang="de-DE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B1FD86E-EB17-2191-8512-4B1677E38C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19. Juni 2025</a:t>
            </a:r>
          </a:p>
        </p:txBody>
      </p:sp>
    </p:spTree>
    <p:extLst>
      <p:ext uri="{BB962C8B-B14F-4D97-AF65-F5344CB8AC3E}">
        <p14:creationId xmlns:p14="http://schemas.microsoft.com/office/powerpoint/2010/main" val="2870955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8B2E0-83C6-D46F-F457-E0DF21975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Schadenbeispiel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243B5-CD1A-8560-64CF-96F83F4FF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3686" y="2263775"/>
            <a:ext cx="5911114" cy="1332673"/>
          </a:xfr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Ein Mitarbeiter erleidet bei einem Autoaunfall am Wochenende schwere Verletzungen und ist für 6 Monate krank geschrieben da ein langer Reha-Aufenthalt bereits gesichert ist. </a:t>
            </a:r>
          </a:p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Nach 6 Monaten stellt sich jedoch heraus dass der Mitarbeiter aufgrund von bleibenden Schäden seinen Beruf nicht wieder aufnehmen können wird.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D18D7-4ECD-BA62-4319-A7C0B67CBE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829B8C-3D0D-5ABD-FFDD-9AD7E43DBFF2}"/>
              </a:ext>
            </a:extLst>
          </p:cNvPr>
          <p:cNvSpPr txBox="1"/>
          <p:nvPr/>
        </p:nvSpPr>
        <p:spPr>
          <a:xfrm>
            <a:off x="5823686" y="3734877"/>
            <a:ext cx="1957387" cy="6278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Monatspauschale Vorübergehender Arbeitsausfall</a:t>
            </a:r>
          </a:p>
        </p:txBody>
      </p:sp>
      <p:pic>
        <p:nvPicPr>
          <p:cNvPr id="16" name="Grafik 15" descr="Ein Bild, das draußen, Rad, Auto, Straße enthält.&#10;&#10;KI-generierte Inhalte können fehlerhaft sein.">
            <a:extLst>
              <a:ext uri="{FF2B5EF4-FFF2-40B4-BE49-F238E27FC236}">
                <a16:creationId xmlns:a16="http://schemas.microsoft.com/office/drawing/2014/main" id="{3C4D895C-5F7A-D4B9-D724-8F529105B9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976" y="2156058"/>
            <a:ext cx="5268438" cy="3830855"/>
          </a:xfrm>
          <a:prstGeom prst="rect">
            <a:avLst/>
          </a:prstGeom>
        </p:spPr>
      </p:pic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4DA8EEAA-C1E1-0927-F3C9-3CC29024B8E6}"/>
              </a:ext>
            </a:extLst>
          </p:cNvPr>
          <p:cNvCxnSpPr>
            <a:cxnSpLocks/>
          </p:cNvCxnSpPr>
          <p:nvPr/>
        </p:nvCxnSpPr>
        <p:spPr>
          <a:xfrm>
            <a:off x="5823686" y="2171700"/>
            <a:ext cx="586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D8C96E1E-99D3-C41D-DFAF-84669AFEDD32}"/>
              </a:ext>
            </a:extLst>
          </p:cNvPr>
          <p:cNvCxnSpPr>
            <a:cxnSpLocks/>
          </p:cNvCxnSpPr>
          <p:nvPr/>
        </p:nvCxnSpPr>
        <p:spPr>
          <a:xfrm>
            <a:off x="5823686" y="5986913"/>
            <a:ext cx="586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fik 27">
            <a:extLst>
              <a:ext uri="{FF2B5EF4-FFF2-40B4-BE49-F238E27FC236}">
                <a16:creationId xmlns:a16="http://schemas.microsoft.com/office/drawing/2014/main" id="{D7390848-A2BB-F00D-7A78-39D92662786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1930" y="3814641"/>
            <a:ext cx="635085" cy="635085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011476CA-0EA9-7FC7-7D8E-9E690DCF29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4165" y="3814641"/>
            <a:ext cx="635085" cy="635085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671E2051-BC81-AAB1-FEC5-9CFDB81DCA0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6400" y="3814641"/>
            <a:ext cx="635085" cy="63508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2CF39F76-AA7C-08C9-8B53-EEC45ED8A6C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8635" y="3814641"/>
            <a:ext cx="635085" cy="635085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7D86D7BD-0A58-0B0A-496B-B743E6A440D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870" y="3814641"/>
            <a:ext cx="635085" cy="635085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E0E3DD58-AEEB-6B9C-41F7-ED82081836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3105" y="3814641"/>
            <a:ext cx="635085" cy="635085"/>
          </a:xfrm>
          <a:prstGeom prst="rect">
            <a:avLst/>
          </a:prstGeom>
        </p:spPr>
      </p:pic>
      <p:sp>
        <p:nvSpPr>
          <p:cNvPr id="43" name="TextBox 13">
            <a:extLst>
              <a:ext uri="{FF2B5EF4-FFF2-40B4-BE49-F238E27FC236}">
                <a16:creationId xmlns:a16="http://schemas.microsoft.com/office/drawing/2014/main" id="{0F9987FA-A855-E999-0A43-460E5C9C7429}"/>
              </a:ext>
            </a:extLst>
          </p:cNvPr>
          <p:cNvSpPr txBox="1"/>
          <p:nvPr/>
        </p:nvSpPr>
        <p:spPr>
          <a:xfrm>
            <a:off x="5823686" y="4483542"/>
            <a:ext cx="195738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Versicherungs-</a:t>
            </a:r>
            <a:br>
              <a:rPr lang="de-DE" sz="1600" dirty="0"/>
            </a:br>
            <a:r>
              <a:rPr lang="de-DE" sz="1600" dirty="0"/>
              <a:t>summe</a:t>
            </a:r>
          </a:p>
        </p:txBody>
      </p:sp>
      <p:sp>
        <p:nvSpPr>
          <p:cNvPr id="44" name="TextBox 13">
            <a:extLst>
              <a:ext uri="{FF2B5EF4-FFF2-40B4-BE49-F238E27FC236}">
                <a16:creationId xmlns:a16="http://schemas.microsoft.com/office/drawing/2014/main" id="{8AB9012D-2923-22C9-1695-116D6BC55092}"/>
              </a:ext>
            </a:extLst>
          </p:cNvPr>
          <p:cNvSpPr txBox="1"/>
          <p:nvPr/>
        </p:nvSpPr>
        <p:spPr>
          <a:xfrm>
            <a:off x="5823686" y="5010608"/>
            <a:ext cx="195738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Permanenter Arbeitsausfall</a:t>
            </a:r>
          </a:p>
        </p:txBody>
      </p:sp>
      <p:sp>
        <p:nvSpPr>
          <p:cNvPr id="45" name="Rectangle: Rounded Corners 12">
            <a:extLst>
              <a:ext uri="{FF2B5EF4-FFF2-40B4-BE49-F238E27FC236}">
                <a16:creationId xmlns:a16="http://schemas.microsoft.com/office/drawing/2014/main" id="{941D7E97-3949-7306-C825-2134D07F2A5F}"/>
              </a:ext>
            </a:extLst>
          </p:cNvPr>
          <p:cNvSpPr/>
          <p:nvPr/>
        </p:nvSpPr>
        <p:spPr>
          <a:xfrm>
            <a:off x="7662069" y="4475751"/>
            <a:ext cx="3474720" cy="49097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100.000 EUR</a:t>
            </a:r>
          </a:p>
        </p:txBody>
      </p:sp>
    </p:spTree>
    <p:extLst>
      <p:ext uri="{BB962C8B-B14F-4D97-AF65-F5344CB8AC3E}">
        <p14:creationId xmlns:p14="http://schemas.microsoft.com/office/powerpoint/2010/main" val="3978852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9BE9A-DA2D-3E9D-4698-D22CEBA8C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Stein, draußen, Wandern, Wanderausrüstung enthält.&#10;&#10;KI-generierte Inhalte können fehlerhaft sein.">
            <a:extLst>
              <a:ext uri="{FF2B5EF4-FFF2-40B4-BE49-F238E27FC236}">
                <a16:creationId xmlns:a16="http://schemas.microsoft.com/office/drawing/2014/main" id="{071F86B9-5EB0-16BE-E936-7BE988DE27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976" y="2156058"/>
            <a:ext cx="5235979" cy="3830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4CD7A7-C83B-9AD9-60F2-6B052CE10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Schadenbeispiel (2/2)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1F2FC30-4D0F-3C87-9B2D-171C4668845C}"/>
              </a:ext>
            </a:extLst>
          </p:cNvPr>
          <p:cNvSpPr txBox="1">
            <a:spLocks/>
          </p:cNvSpPr>
          <p:nvPr/>
        </p:nvSpPr>
        <p:spPr>
          <a:xfrm>
            <a:off x="5823686" y="2263775"/>
            <a:ext cx="5911114" cy="1332673"/>
          </a:xfrm>
          <a:prstGeom prst="rect">
            <a:avLst/>
          </a:prstGeom>
        </p:spPr>
        <p:txBody>
          <a:bodyPr vert="horz" wrap="square" lIns="0" tIns="0" rIns="0" bIns="0" spcCol="43200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100000"/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2 Mitarbeiter verunglücken beim Wandern in den Bergen. Ein Mitarbeiter verstirbt noch am Unfallort, der zweite Mitarbeiter ist aufgrund seiner Verletzungen 3 Monate krank geschrieben. </a:t>
            </a:r>
          </a:p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Das Unternehmen beteiligt sich an den Beerdigungskosten und muss zusätzlich den Arbeitsplatz für den weiteren Mitarbeiter behindertengerecht umgestalten.</a:t>
            </a: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CA80EDFA-C65F-0D0B-54B3-83269357524C}"/>
              </a:ext>
            </a:extLst>
          </p:cNvPr>
          <p:cNvCxnSpPr>
            <a:cxnSpLocks/>
          </p:cNvCxnSpPr>
          <p:nvPr/>
        </p:nvCxnSpPr>
        <p:spPr>
          <a:xfrm>
            <a:off x="5823686" y="2171700"/>
            <a:ext cx="586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BAC76AE3-986D-5318-9F85-6185915F4F36}"/>
              </a:ext>
            </a:extLst>
          </p:cNvPr>
          <p:cNvCxnSpPr>
            <a:cxnSpLocks/>
          </p:cNvCxnSpPr>
          <p:nvPr/>
        </p:nvCxnSpPr>
        <p:spPr>
          <a:xfrm>
            <a:off x="5823686" y="5986913"/>
            <a:ext cx="586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12">
            <a:extLst>
              <a:ext uri="{FF2B5EF4-FFF2-40B4-BE49-F238E27FC236}">
                <a16:creationId xmlns:a16="http://schemas.microsoft.com/office/drawing/2014/main" id="{AC757F91-9461-57C4-C90C-1C0323B4E990}"/>
              </a:ext>
            </a:extLst>
          </p:cNvPr>
          <p:cNvSpPr/>
          <p:nvPr/>
        </p:nvSpPr>
        <p:spPr>
          <a:xfrm>
            <a:off x="9634627" y="5399773"/>
            <a:ext cx="1502162" cy="49097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20.000 EUR</a:t>
            </a:r>
          </a:p>
        </p:txBody>
      </p:sp>
      <p:sp>
        <p:nvSpPr>
          <p:cNvPr id="34" name="Rectangle: Rounded Corners 12">
            <a:extLst>
              <a:ext uri="{FF2B5EF4-FFF2-40B4-BE49-F238E27FC236}">
                <a16:creationId xmlns:a16="http://schemas.microsoft.com/office/drawing/2014/main" id="{47E3F547-8211-FE08-6668-D1803E0855F1}"/>
              </a:ext>
            </a:extLst>
          </p:cNvPr>
          <p:cNvSpPr/>
          <p:nvPr/>
        </p:nvSpPr>
        <p:spPr>
          <a:xfrm>
            <a:off x="7690944" y="5399773"/>
            <a:ext cx="1502162" cy="49097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20.000 EUR</a:t>
            </a:r>
          </a:p>
        </p:txBody>
      </p:sp>
      <p:sp>
        <p:nvSpPr>
          <p:cNvPr id="46" name="TextBox 13">
            <a:extLst>
              <a:ext uri="{FF2B5EF4-FFF2-40B4-BE49-F238E27FC236}">
                <a16:creationId xmlns:a16="http://schemas.microsoft.com/office/drawing/2014/main" id="{1E719225-7843-B907-4F3B-DB6E744911D8}"/>
              </a:ext>
            </a:extLst>
          </p:cNvPr>
          <p:cNvSpPr txBox="1"/>
          <p:nvPr/>
        </p:nvSpPr>
        <p:spPr>
          <a:xfrm>
            <a:off x="5823686" y="3734877"/>
            <a:ext cx="1957387" cy="6278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Monatspauschale Vorübergehender Arbeitsausfall</a:t>
            </a:r>
          </a:p>
        </p:txBody>
      </p:sp>
      <p:pic>
        <p:nvPicPr>
          <p:cNvPr id="47" name="Grafik 46">
            <a:extLst>
              <a:ext uri="{FF2B5EF4-FFF2-40B4-BE49-F238E27FC236}">
                <a16:creationId xmlns:a16="http://schemas.microsoft.com/office/drawing/2014/main" id="{E2B2070F-181B-2585-74F9-F899559DEA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1930" y="3814641"/>
            <a:ext cx="635085" cy="635085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2142FF4E-7680-FFEA-6F20-8D38D9644B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4165" y="3814641"/>
            <a:ext cx="635085" cy="635085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7A9C7D55-C3E5-F78F-38E2-964B063954A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6400" y="3814641"/>
            <a:ext cx="635085" cy="635085"/>
          </a:xfrm>
          <a:prstGeom prst="rect">
            <a:avLst/>
          </a:prstGeom>
        </p:spPr>
      </p:pic>
      <p:sp>
        <p:nvSpPr>
          <p:cNvPr id="53" name="TextBox 13">
            <a:extLst>
              <a:ext uri="{FF2B5EF4-FFF2-40B4-BE49-F238E27FC236}">
                <a16:creationId xmlns:a16="http://schemas.microsoft.com/office/drawing/2014/main" id="{1A7829F8-D92D-6DB2-B0B7-F3D1175EDCC7}"/>
              </a:ext>
            </a:extLst>
          </p:cNvPr>
          <p:cNvSpPr txBox="1"/>
          <p:nvPr/>
        </p:nvSpPr>
        <p:spPr>
          <a:xfrm>
            <a:off x="5823686" y="4483542"/>
            <a:ext cx="195738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Versicherungs-</a:t>
            </a:r>
            <a:br>
              <a:rPr lang="de-DE" sz="1600" dirty="0"/>
            </a:br>
            <a:r>
              <a:rPr lang="de-DE" sz="1600" dirty="0"/>
              <a:t>summe</a:t>
            </a:r>
          </a:p>
        </p:txBody>
      </p:sp>
      <p:sp>
        <p:nvSpPr>
          <p:cNvPr id="54" name="TextBox 13">
            <a:extLst>
              <a:ext uri="{FF2B5EF4-FFF2-40B4-BE49-F238E27FC236}">
                <a16:creationId xmlns:a16="http://schemas.microsoft.com/office/drawing/2014/main" id="{BAC051E0-FAF5-9506-C39E-3A9F03152732}"/>
              </a:ext>
            </a:extLst>
          </p:cNvPr>
          <p:cNvSpPr txBox="1"/>
          <p:nvPr/>
        </p:nvSpPr>
        <p:spPr>
          <a:xfrm>
            <a:off x="5823686" y="5010608"/>
            <a:ext cx="1957387" cy="4185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Permanenter Arbeitsausfall</a:t>
            </a:r>
          </a:p>
        </p:txBody>
      </p:sp>
      <p:sp>
        <p:nvSpPr>
          <p:cNvPr id="55" name="Rectangle: Rounded Corners 12">
            <a:extLst>
              <a:ext uri="{FF2B5EF4-FFF2-40B4-BE49-F238E27FC236}">
                <a16:creationId xmlns:a16="http://schemas.microsoft.com/office/drawing/2014/main" id="{D6CEAF79-97EE-9650-F6CD-BFB65634900C}"/>
              </a:ext>
            </a:extLst>
          </p:cNvPr>
          <p:cNvSpPr/>
          <p:nvPr/>
        </p:nvSpPr>
        <p:spPr>
          <a:xfrm>
            <a:off x="7662069" y="4690425"/>
            <a:ext cx="3474720" cy="49097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100.000 EUR</a:t>
            </a:r>
          </a:p>
        </p:txBody>
      </p:sp>
      <p:sp>
        <p:nvSpPr>
          <p:cNvPr id="56" name="TextBox 13">
            <a:extLst>
              <a:ext uri="{FF2B5EF4-FFF2-40B4-BE49-F238E27FC236}">
                <a16:creationId xmlns:a16="http://schemas.microsoft.com/office/drawing/2014/main" id="{A39ECE21-CAE1-A24B-B585-3E190FE64DF2}"/>
              </a:ext>
            </a:extLst>
          </p:cNvPr>
          <p:cNvSpPr txBox="1"/>
          <p:nvPr/>
        </p:nvSpPr>
        <p:spPr>
          <a:xfrm>
            <a:off x="5823686" y="5559249"/>
            <a:ext cx="1957387" cy="2092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85000"/>
              </a:lnSpc>
              <a:spcBef>
                <a:spcPts val="600"/>
              </a:spcBef>
            </a:pPr>
            <a:r>
              <a:rPr lang="de-DE" sz="1600" dirty="0"/>
              <a:t>Zusätzliche Kosten</a:t>
            </a:r>
          </a:p>
        </p:txBody>
      </p:sp>
      <p:sp>
        <p:nvSpPr>
          <p:cNvPr id="57" name="Slide Number Placeholder 3">
            <a:extLst>
              <a:ext uri="{FF2B5EF4-FFF2-40B4-BE49-F238E27FC236}">
                <a16:creationId xmlns:a16="http://schemas.microsoft.com/office/drawing/2014/main" id="{19B424DE-457E-76F7-81FC-F9C5A53890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42914" y="6117801"/>
            <a:ext cx="720000" cy="360000"/>
          </a:xfrm>
        </p:spPr>
        <p:txBody>
          <a:bodyPr/>
          <a:lstStyle/>
          <a:p>
            <a:fld id="{5118EE6F-5BDD-42C3-B261-ACEE7BCAFED0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0158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hink-cell data - do not delete" hidden="1">
            <a:extLst>
              <a:ext uri="{FF2B5EF4-FFF2-40B4-BE49-F238E27FC236}">
                <a16:creationId xmlns:a16="http://schemas.microsoft.com/office/drawing/2014/main" id="{C4BFD822-71B5-BCBC-D67C-A6C36F9B051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7" imgH="306" progId="TCLayout.ActiveDocument.1">
                  <p:embed/>
                </p:oleObj>
              </mc:Choice>
              <mc:Fallback>
                <p:oleObj name="think-cell Slide" r:id="rId3" imgW="307" imgH="306" progId="TCLayout.ActiveDocument.1">
                  <p:embed/>
                  <p:pic>
                    <p:nvPicPr>
                      <p:cNvPr id="1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BFD822-71B5-BCBC-D67C-A6C36F9B05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D295FE2C-9E87-1713-7905-8DEAE5287251}"/>
              </a:ext>
            </a:extLst>
          </p:cNvPr>
          <p:cNvSpPr/>
          <p:nvPr/>
        </p:nvSpPr>
        <p:spPr>
          <a:xfrm>
            <a:off x="454416" y="2961861"/>
            <a:ext cx="8808854" cy="30230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08000" rtlCol="0" anchor="t" anchorCtr="0"/>
          <a:lstStyle/>
          <a:p>
            <a:pPr>
              <a:spcBef>
                <a:spcPts val="0"/>
              </a:spcBef>
            </a:pPr>
            <a:r>
              <a:rPr lang="de-DE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54AE13-7593-B1D9-4D09-134DD5DC2238}"/>
              </a:ext>
            </a:extLst>
          </p:cNvPr>
          <p:cNvSpPr/>
          <p:nvPr/>
        </p:nvSpPr>
        <p:spPr>
          <a:xfrm>
            <a:off x="8577470" y="1628775"/>
            <a:ext cx="3614530" cy="435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08000" rtlCol="0" anchor="t" anchorCtr="0"/>
          <a:lstStyle/>
          <a:p>
            <a:pPr>
              <a:spcBef>
                <a:spcPts val="0"/>
              </a:spcBef>
            </a:pPr>
            <a:endParaRPr lang="de-DE" sz="2000" b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653E4D-1980-57CA-E392-8EBE88D8D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/>
              <a:t>Arbeitsausfall </a:t>
            </a:r>
            <a:br>
              <a:rPr lang="de-DE" dirty="0"/>
            </a:br>
            <a:r>
              <a:rPr lang="de-DE" dirty="0">
                <a:cs typeface="Arial"/>
              </a:rPr>
              <a:t>Highlights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8B433-B5CB-A65B-101E-309C8138DF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731884C8-A925-D4A9-DC27-E705D9085B77}"/>
              </a:ext>
            </a:extLst>
          </p:cNvPr>
          <p:cNvSpPr/>
          <p:nvPr/>
        </p:nvSpPr>
        <p:spPr>
          <a:xfrm>
            <a:off x="8746435" y="3130825"/>
            <a:ext cx="3012889" cy="2673627"/>
          </a:xfrm>
          <a:prstGeom prst="wedgeRectCallout">
            <a:avLst>
              <a:gd name="adj1" fmla="val 25637"/>
              <a:gd name="adj2" fmla="val -309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lang="de-DE" sz="2000" b="1" dirty="0">
                <a:solidFill>
                  <a:schemeClr val="tx1"/>
                </a:solidFill>
              </a:rPr>
              <a:t>Seit 20.3.2025 Live:</a:t>
            </a:r>
          </a:p>
          <a:p>
            <a:pPr algn="ctr">
              <a:lnSpc>
                <a:spcPct val="110000"/>
              </a:lnSpc>
            </a:pPr>
            <a:r>
              <a:rPr lang="de-DE" sz="2000" b="1" dirty="0">
                <a:solidFill>
                  <a:schemeClr val="tx2"/>
                </a:solidFill>
              </a:rPr>
              <a:t>Arbeitsausfall für alle Hiscox VH-Produkte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4599FE-087B-ED0A-78AD-530F2F7DA602}"/>
              </a:ext>
            </a:extLst>
          </p:cNvPr>
          <p:cNvSpPr/>
          <p:nvPr/>
        </p:nvSpPr>
        <p:spPr>
          <a:xfrm>
            <a:off x="636104" y="1628775"/>
            <a:ext cx="2485325" cy="41756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108000" bIns="108000" rtlCol="0" anchor="t" anchorCtr="0"/>
          <a:lstStyle/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de-DE" sz="1600" dirty="0">
                <a:solidFill>
                  <a:schemeClr val="tx1"/>
                </a:solidFill>
              </a:rPr>
              <a:t>Unkomplizierter </a:t>
            </a:r>
            <a:r>
              <a:rPr lang="de-DE" sz="1600" b="1" dirty="0">
                <a:solidFill>
                  <a:schemeClr val="tx2"/>
                </a:solidFill>
              </a:rPr>
              <a:t>Abschluss ohne Gesundheitsfragen</a:t>
            </a: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endParaRPr lang="de-DE" sz="1600" b="1" dirty="0">
              <a:solidFill>
                <a:schemeClr val="tx2"/>
              </a:solidFill>
              <a:cs typeface="Arial"/>
            </a:endParaRPr>
          </a:p>
          <a:p>
            <a:pPr algn="ctr"/>
            <a:r>
              <a:rPr lang="de-DE" sz="1600" b="1" dirty="0">
                <a:solidFill>
                  <a:schemeClr val="tx2"/>
                </a:solidFill>
                <a:cs typeface="Arial"/>
              </a:rPr>
              <a:t>Günstiger Einstiegspreis </a:t>
            </a:r>
            <a:r>
              <a:rPr lang="de-DE" sz="1600" dirty="0">
                <a:solidFill>
                  <a:schemeClr val="tx1"/>
                </a:solidFill>
                <a:cs typeface="Arial"/>
              </a:rPr>
              <a:t>speziell für Freelancer und KMUs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C7ED3E-CD8E-BD3E-807E-AFA92020611A}"/>
              </a:ext>
            </a:extLst>
          </p:cNvPr>
          <p:cNvSpPr/>
          <p:nvPr/>
        </p:nvSpPr>
        <p:spPr>
          <a:xfrm>
            <a:off x="3254794" y="1628775"/>
            <a:ext cx="2485325" cy="41756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108000" bIns="108000" rtlCol="0" anchor="t" anchorCtr="0"/>
          <a:lstStyle/>
          <a:p>
            <a:pPr algn="ctr"/>
            <a:r>
              <a:rPr lang="de-DE" sz="1600" b="1" dirty="0">
                <a:solidFill>
                  <a:schemeClr val="tx2"/>
                </a:solidFill>
              </a:rPr>
              <a:t>Unkompliziert und schnell in der Auszahlung </a:t>
            </a:r>
            <a:r>
              <a:rPr lang="de-DE" sz="1600" dirty="0">
                <a:solidFill>
                  <a:schemeClr val="tx1"/>
                </a:solidFill>
              </a:rPr>
              <a:t>der Leistung</a:t>
            </a:r>
            <a:endParaRPr lang="de-DE" sz="1600" dirty="0">
              <a:solidFill>
                <a:schemeClr val="tx1"/>
              </a:solidFill>
              <a:cs typeface="Arial"/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endParaRPr lang="de-DE" sz="1600" dirty="0">
              <a:solidFill>
                <a:schemeClr val="tx1"/>
              </a:solidFill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de-DE" sz="1600" b="1" dirty="0">
                <a:solidFill>
                  <a:schemeClr val="tx2"/>
                </a:solidFill>
              </a:rPr>
              <a:t>Flexible Nutzung </a:t>
            </a:r>
            <a:r>
              <a:rPr lang="de-DE" sz="1600" dirty="0">
                <a:solidFill>
                  <a:schemeClr val="tx1"/>
                </a:solidFill>
              </a:rPr>
              <a:t>der Leistung </a:t>
            </a:r>
            <a:endParaRPr lang="de-DE" sz="16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A31479-2674-421F-3396-B114F814C84A}"/>
              </a:ext>
            </a:extLst>
          </p:cNvPr>
          <p:cNvSpPr/>
          <p:nvPr/>
        </p:nvSpPr>
        <p:spPr>
          <a:xfrm>
            <a:off x="5873484" y="1628775"/>
            <a:ext cx="2485325" cy="417567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80000" rIns="108000" bIns="108000" rtlCol="0" anchor="t" anchorCtr="0"/>
          <a:lstStyle/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de-DE" sz="1600" b="1" dirty="0">
                <a:solidFill>
                  <a:schemeClr val="tx2"/>
                </a:solidFill>
              </a:rPr>
              <a:t>Marktneuheit</a:t>
            </a:r>
            <a:r>
              <a:rPr lang="de-DE" sz="1600" dirty="0">
                <a:solidFill>
                  <a:srgbClr val="FF0000"/>
                </a:solidFill>
                <a:cs typeface="Arial"/>
              </a:rPr>
              <a:t> </a:t>
            </a:r>
            <a:r>
              <a:rPr lang="de-DE" sz="1600" dirty="0">
                <a:solidFill>
                  <a:schemeClr val="tx1"/>
                </a:solidFill>
                <a:cs typeface="Arial"/>
              </a:rPr>
              <a:t>basierend auf den Bedürfnissen der KMU´s und Freelancer</a:t>
            </a:r>
            <a:endParaRPr lang="de-DE" sz="1600" dirty="0">
              <a:solidFill>
                <a:schemeClr val="tx1"/>
              </a:solidFill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0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10" grpId="0" animBg="1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E4C90-E6A0-41E2-C07D-12A0FEE3F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 descr="Ein Bild, das Person, Kleidung, Im Haus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0101919A-8F9B-24D9-DDF1-2EEAEFE51C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8" b="5568"/>
          <a:stretch>
            <a:fillRect/>
          </a:stretch>
        </p:blipFill>
        <p:spPr/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444031B-6117-5CAB-DA32-30B1B29EC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562" y="3220279"/>
            <a:ext cx="8137525" cy="2764596"/>
          </a:xfrm>
        </p:spPr>
        <p:txBody>
          <a:bodyPr/>
          <a:lstStyle/>
          <a:p>
            <a:r>
              <a:rPr lang="de-DE" dirty="0"/>
              <a:t>Heilnebenberufe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550950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CB51119-01B4-A486-626F-4A088B03B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2243138" algn="l"/>
              </a:tabLst>
            </a:pPr>
            <a:r>
              <a:rPr lang="de-DE" dirty="0">
                <a:solidFill>
                  <a:schemeClr val="tx1"/>
                </a:solidFill>
              </a:rPr>
              <a:t>Die Versicherungslösung: Heilnebenberufe </a:t>
            </a:r>
            <a:r>
              <a:rPr lang="de-DE" dirty="0" err="1">
                <a:solidFill>
                  <a:schemeClr val="tx1"/>
                </a:solidFill>
              </a:rPr>
              <a:t>by</a:t>
            </a:r>
            <a:r>
              <a:rPr lang="de-DE" dirty="0">
                <a:solidFill>
                  <a:schemeClr val="tx1"/>
                </a:solidFill>
              </a:rPr>
              <a:t> Hiscox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/>
              <a:t>Mehr als 90 Berufe über Antrag versicherbar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9BD9C2D-D23E-EA46-AB48-7937261EA6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B0B4CEE-C42A-7F4E-847D-3BA7B625BEE6}" type="slidenum">
              <a:rPr kumimoji="0" lang="de-DE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14</a:t>
            </a:fld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995CE22-E077-2656-29BB-203015A27D33}"/>
              </a:ext>
            </a:extLst>
          </p:cNvPr>
          <p:cNvSpPr/>
          <p:nvPr/>
        </p:nvSpPr>
        <p:spPr>
          <a:xfrm>
            <a:off x="442914" y="1574376"/>
            <a:ext cx="6773728" cy="4404131"/>
          </a:xfrm>
          <a:prstGeom prst="foldedCorner">
            <a:avLst>
              <a:gd name="adj" fmla="val 4220"/>
            </a:avLst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716C24D-F5F7-B039-2459-66EAC3784810}"/>
              </a:ext>
            </a:extLst>
          </p:cNvPr>
          <p:cNvSpPr/>
          <p:nvPr/>
        </p:nvSpPr>
        <p:spPr>
          <a:xfrm>
            <a:off x="4048423" y="2834907"/>
            <a:ext cx="8030803" cy="1130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2C28C7C-3A1B-5722-23B4-1A5D72EB7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99" y="1639642"/>
            <a:ext cx="6628032" cy="4273597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68DB189-2243-6C1D-C753-FFE083E62372}"/>
              </a:ext>
            </a:extLst>
          </p:cNvPr>
          <p:cNvGrpSpPr/>
          <p:nvPr/>
        </p:nvGrpSpPr>
        <p:grpSpPr>
          <a:xfrm>
            <a:off x="4826277" y="2829969"/>
            <a:ext cx="7126629" cy="3724146"/>
            <a:chOff x="4826277" y="2829969"/>
            <a:chExt cx="7126629" cy="3724146"/>
          </a:xfrm>
        </p:grpSpPr>
        <p:sp>
          <p:nvSpPr>
            <p:cNvPr id="12" name="Rechteck 7">
              <a:extLst>
                <a:ext uri="{FF2B5EF4-FFF2-40B4-BE49-F238E27FC236}">
                  <a16:creationId xmlns:a16="http://schemas.microsoft.com/office/drawing/2014/main" id="{6F4252D3-A15B-7041-D839-D62F045F6C6A}"/>
                </a:ext>
              </a:extLst>
            </p:cNvPr>
            <p:cNvSpPr/>
            <p:nvPr/>
          </p:nvSpPr>
          <p:spPr>
            <a:xfrm>
              <a:off x="4826277" y="2829969"/>
              <a:ext cx="7126629" cy="37241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585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9170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75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833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924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7509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7093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6678" algn="l" defTabSz="1219170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82C04632-A86E-DF17-53E9-8CD63EB4F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849" b="1947"/>
            <a:stretch/>
          </p:blipFill>
          <p:spPr>
            <a:xfrm>
              <a:off x="4903318" y="2912939"/>
              <a:ext cx="7038651" cy="3616449"/>
            </a:xfrm>
            <a:prstGeom prst="rect">
              <a:avLst/>
            </a:prstGeom>
          </p:spPr>
        </p:pic>
      </p:grp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802DB1E4-8E07-7D58-1101-BE4A84612221}"/>
              </a:ext>
            </a:extLst>
          </p:cNvPr>
          <p:cNvSpPr/>
          <p:nvPr/>
        </p:nvSpPr>
        <p:spPr>
          <a:xfrm>
            <a:off x="11794331" y="6384131"/>
            <a:ext cx="183357" cy="209550"/>
          </a:xfrm>
          <a:custGeom>
            <a:avLst/>
            <a:gdLst>
              <a:gd name="connsiteX0" fmla="*/ 156481 w 183357"/>
              <a:gd name="connsiteY0" fmla="*/ 0 h 209550"/>
              <a:gd name="connsiteX1" fmla="*/ 183357 w 183357"/>
              <a:gd name="connsiteY1" fmla="*/ 0 h 209550"/>
              <a:gd name="connsiteX2" fmla="*/ 183357 w 183357"/>
              <a:gd name="connsiteY2" fmla="*/ 209550 h 209550"/>
              <a:gd name="connsiteX3" fmla="*/ 0 w 183357"/>
              <a:gd name="connsiteY3" fmla="*/ 209550 h 209550"/>
              <a:gd name="connsiteX4" fmla="*/ 0 w 183357"/>
              <a:gd name="connsiteY4" fmla="*/ 155208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7" h="209550">
                <a:moveTo>
                  <a:pt x="156481" y="0"/>
                </a:moveTo>
                <a:lnTo>
                  <a:pt x="183357" y="0"/>
                </a:lnTo>
                <a:lnTo>
                  <a:pt x="183357" y="209550"/>
                </a:lnTo>
                <a:lnTo>
                  <a:pt x="0" y="209550"/>
                </a:lnTo>
                <a:lnTo>
                  <a:pt x="0" y="155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Gleichschenkliges Dreieck 16">
            <a:extLst>
              <a:ext uri="{FF2B5EF4-FFF2-40B4-BE49-F238E27FC236}">
                <a16:creationId xmlns:a16="http://schemas.microsoft.com/office/drawing/2014/main" id="{862604B9-E4A5-C321-424F-EA4836982F75}"/>
              </a:ext>
            </a:extLst>
          </p:cNvPr>
          <p:cNvSpPr/>
          <p:nvPr/>
        </p:nvSpPr>
        <p:spPr>
          <a:xfrm rot="18900000">
            <a:off x="11719038" y="6381938"/>
            <a:ext cx="245833" cy="104395"/>
          </a:xfrm>
          <a:prstGeom prst="triangle">
            <a:avLst/>
          </a:prstGeom>
          <a:solidFill>
            <a:schemeClr val="accent6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9889BAF6-8A70-EC3E-BB6B-630080120526}"/>
              </a:ext>
            </a:extLst>
          </p:cNvPr>
          <p:cNvSpPr/>
          <p:nvPr/>
        </p:nvSpPr>
        <p:spPr>
          <a:xfrm>
            <a:off x="11718130" y="6557960"/>
            <a:ext cx="188120" cy="102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2E9108C5-8A5D-16C9-DC30-7871084A8B5B}"/>
              </a:ext>
            </a:extLst>
          </p:cNvPr>
          <p:cNvSpPr/>
          <p:nvPr/>
        </p:nvSpPr>
        <p:spPr>
          <a:xfrm>
            <a:off x="11958636" y="6332933"/>
            <a:ext cx="188120" cy="102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029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>
            <a:extLst>
              <a:ext uri="{FF2B5EF4-FFF2-40B4-BE49-F238E27FC236}">
                <a16:creationId xmlns:a16="http://schemas.microsoft.com/office/drawing/2014/main" id="{26A48A49-A7F9-4029-93B2-AEF5B6782539}"/>
              </a:ext>
            </a:extLst>
          </p:cNvPr>
          <p:cNvSpPr/>
          <p:nvPr/>
        </p:nvSpPr>
        <p:spPr>
          <a:xfrm>
            <a:off x="1589" y="1956815"/>
            <a:ext cx="11747499" cy="3749041"/>
          </a:xfrm>
          <a:prstGeom prst="rect">
            <a:avLst/>
          </a:prstGeom>
          <a:solidFill>
            <a:schemeClr val="bg2"/>
          </a:solidFill>
          <a:ln w="508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ctr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4B2DFA3-E2B5-57BC-CD79-E1196F4C68A5}"/>
              </a:ext>
            </a:extLst>
          </p:cNvPr>
          <p:cNvSpPr txBox="1"/>
          <p:nvPr/>
        </p:nvSpPr>
        <p:spPr>
          <a:xfrm>
            <a:off x="442912" y="3579225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3AAFE929-7324-94C5-F928-773508346C22}"/>
              </a:ext>
            </a:extLst>
          </p:cNvPr>
          <p:cNvSpPr txBox="1"/>
          <p:nvPr/>
        </p:nvSpPr>
        <p:spPr>
          <a:xfrm>
            <a:off x="442912" y="3004068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12E81C43-F3F1-075D-4F4B-CB66542D00AF}"/>
              </a:ext>
            </a:extLst>
          </p:cNvPr>
          <p:cNvSpPr txBox="1"/>
          <p:nvPr/>
        </p:nvSpPr>
        <p:spPr>
          <a:xfrm>
            <a:off x="442912" y="4154382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D6D2423-2012-8CFA-7BBD-BA4C12E0F5F6}"/>
              </a:ext>
            </a:extLst>
          </p:cNvPr>
          <p:cNvSpPr txBox="1"/>
          <p:nvPr/>
        </p:nvSpPr>
        <p:spPr>
          <a:xfrm>
            <a:off x="442912" y="4729540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FB1EAD9-4882-816A-0C15-E2965DA1CD75}"/>
              </a:ext>
            </a:extLst>
          </p:cNvPr>
          <p:cNvSpPr txBox="1"/>
          <p:nvPr/>
        </p:nvSpPr>
        <p:spPr>
          <a:xfrm>
            <a:off x="442912" y="2428910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CB51119-01B4-A486-626F-4A088B03B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2243138" algn="l"/>
              </a:tabLst>
            </a:pPr>
            <a:r>
              <a:rPr lang="de-DE" dirty="0">
                <a:solidFill>
                  <a:schemeClr val="tx1"/>
                </a:solidFill>
              </a:rPr>
              <a:t>Heilnebenberufe </a:t>
            </a:r>
            <a:r>
              <a:rPr lang="de-DE" dirty="0" err="1">
                <a:solidFill>
                  <a:schemeClr val="tx1"/>
                </a:solidFill>
              </a:rPr>
              <a:t>by</a:t>
            </a:r>
            <a:r>
              <a:rPr lang="de-DE" dirty="0">
                <a:solidFill>
                  <a:schemeClr val="tx1"/>
                </a:solidFill>
              </a:rPr>
              <a:t> Hiscox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/>
              <a:t>Highlights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9BD9C2D-D23E-EA46-AB48-7937261EA6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B0B4CEE-C42A-7F4E-847D-3BA7B625BEE6}" type="slidenum">
              <a:rPr kumimoji="0" lang="de-DE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15</a:t>
            </a:fld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9889BAF6-8A70-EC3E-BB6B-630080120526}"/>
              </a:ext>
            </a:extLst>
          </p:cNvPr>
          <p:cNvSpPr/>
          <p:nvPr/>
        </p:nvSpPr>
        <p:spPr>
          <a:xfrm>
            <a:off x="11718130" y="6557960"/>
            <a:ext cx="188120" cy="102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4" name="Grafik 23" descr="Ein Bild, das Menschliches Gesicht, Person, Kleidung, Geschirr enthält.&#10;&#10;KI-generierte Inhalte können fehlerhaft sein.">
            <a:extLst>
              <a:ext uri="{FF2B5EF4-FFF2-40B4-BE49-F238E27FC236}">
                <a16:creationId xmlns:a16="http://schemas.microsoft.com/office/drawing/2014/main" id="{77FFEAC6-4653-3875-8BDA-448815017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1" b="5854"/>
          <a:stretch/>
        </p:blipFill>
        <p:spPr>
          <a:xfrm>
            <a:off x="7937872" y="1628774"/>
            <a:ext cx="3811215" cy="435610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5A84B11-A48E-6B10-05FA-110950B3168A}"/>
              </a:ext>
            </a:extLst>
          </p:cNvPr>
          <p:cNvSpPr txBox="1"/>
          <p:nvPr/>
        </p:nvSpPr>
        <p:spPr>
          <a:xfrm>
            <a:off x="442912" y="3579225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>
              <a:alpha val="67000"/>
            </a:schemeClr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Eine Police für alle Grundrisiken (BHV, VSH, </a:t>
            </a:r>
            <a:r>
              <a:rPr lang="de-DE" sz="2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Sach</a:t>
            </a:r>
            <a:r>
              <a:rPr lang="de-DE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, </a:t>
            </a:r>
            <a:r>
              <a:rPr lang="de-DE" sz="2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Cyber</a:t>
            </a:r>
            <a:r>
              <a:rPr lang="de-DE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)</a:t>
            </a:r>
            <a:endParaRPr kumimoji="0" 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B341A65-0209-B0DB-D18E-EEA0321DF00E}"/>
              </a:ext>
            </a:extLst>
          </p:cNvPr>
          <p:cNvSpPr txBox="1"/>
          <p:nvPr/>
        </p:nvSpPr>
        <p:spPr>
          <a:xfrm>
            <a:off x="442912" y="3004068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>
              <a:alpha val="67000"/>
            </a:schemeClr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Automatische Mitversicherung von weiteren Tätigkeiten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3AF8919-D924-B1AD-0AC0-A0C805AA5045}"/>
              </a:ext>
            </a:extLst>
          </p:cNvPr>
          <p:cNvSpPr txBox="1"/>
          <p:nvPr/>
        </p:nvSpPr>
        <p:spPr>
          <a:xfrm>
            <a:off x="442912" y="4154382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>
              <a:alpha val="67000"/>
            </a:schemeClr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Echte All-Risk-Deckung in der Sachversicherung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E43B40F-3240-C39E-6255-D696DFA82E68}"/>
              </a:ext>
            </a:extLst>
          </p:cNvPr>
          <p:cNvSpPr txBox="1"/>
          <p:nvPr/>
        </p:nvSpPr>
        <p:spPr>
          <a:xfrm>
            <a:off x="442912" y="4729540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>
              <a:alpha val="67000"/>
            </a:schemeClr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Großteil an Berufsbildern über den Antrag zu </a:t>
            </a:r>
            <a:r>
              <a:rPr lang="de-DE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versichern </a:t>
            </a:r>
            <a:r>
              <a:rPr kumimoji="0" lang="de-DE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0DE8C3C-051D-F119-EB2E-C8FFDC1A4F95}"/>
              </a:ext>
            </a:extLst>
          </p:cNvPr>
          <p:cNvSpPr txBox="1"/>
          <p:nvPr/>
        </p:nvSpPr>
        <p:spPr>
          <a:xfrm>
            <a:off x="442912" y="2428910"/>
            <a:ext cx="8381893" cy="489060"/>
          </a:xfrm>
          <a:prstGeom prst="roundRect">
            <a:avLst>
              <a:gd name="adj" fmla="val 50000"/>
            </a:avLst>
          </a:prstGeom>
          <a:solidFill>
            <a:schemeClr val="bg1">
              <a:alpha val="67000"/>
            </a:schemeClr>
          </a:solidFill>
          <a:ln>
            <a:noFill/>
          </a:ln>
        </p:spPr>
        <p:txBody>
          <a:bodyPr wrap="square" lIns="90000" tIns="36000" rIns="54000" bIns="36000" rtlCol="0" anchor="ctr" anchorCtr="0">
            <a:noAutofit/>
          </a:bodyPr>
          <a:lstStyle/>
          <a:p>
            <a:pPr marL="0" marR="0" lvl="0" indent="0" algn="l" defTabSz="914377" rtl="0" eaLnBrk="1" fontAlgn="auto" latinLnBrk="0" hangingPunct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DA291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2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Gutes Preisleistungsverhältnis </a:t>
            </a:r>
            <a:endParaRPr kumimoji="0" lang="de-DE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7106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1E37510-7596-8CA6-CF43-860067F6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</a:t>
            </a:r>
            <a:br>
              <a:rPr lang="de-DE" dirty="0"/>
            </a:br>
            <a:r>
              <a:rPr lang="de-DE" dirty="0">
                <a:solidFill>
                  <a:schemeClr val="bg1"/>
                </a:solidFill>
              </a:rPr>
              <a:t>Dank!</a:t>
            </a:r>
          </a:p>
        </p:txBody>
      </p:sp>
    </p:spTree>
    <p:extLst>
      <p:ext uri="{BB962C8B-B14F-4D97-AF65-F5344CB8AC3E}">
        <p14:creationId xmlns:p14="http://schemas.microsoft.com/office/powerpoint/2010/main" val="287093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1E0C8F65-61A8-DFAC-AA13-078E63839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Überblick</a:t>
            </a:r>
            <a:br>
              <a:rPr lang="de-DE" dirty="0"/>
            </a:b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B5D357-1188-F34D-BBD7-96728B3027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B4CEE-C42A-7F4E-847D-3BA7B625BEE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721180B-22C8-C772-4FB4-8DA6992A8C2A}"/>
              </a:ext>
            </a:extLst>
          </p:cNvPr>
          <p:cNvSpPr/>
          <p:nvPr/>
        </p:nvSpPr>
        <p:spPr>
          <a:xfrm>
            <a:off x="779157" y="4642360"/>
            <a:ext cx="4298938" cy="6007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0902268-D31B-7696-0EA1-11FB218E180F}"/>
              </a:ext>
            </a:extLst>
          </p:cNvPr>
          <p:cNvSpPr txBox="1">
            <a:spLocks/>
          </p:cNvSpPr>
          <p:nvPr/>
        </p:nvSpPr>
        <p:spPr bwMode="auto">
          <a:xfrm>
            <a:off x="1139157" y="1810021"/>
            <a:ext cx="34653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marL="0" indent="0" algn="l" defTabSz="1828800" rtl="0" fontAlgn="base">
              <a:spcBef>
                <a:spcPts val="2000"/>
              </a:spcBef>
              <a:spcAft>
                <a:spcPct val="0"/>
              </a:spcAft>
              <a:buFont typeface="Arial" panose="020B0604020202020204" pitchFamily="34" charset="0"/>
              <a:buNone/>
              <a:defRPr sz="4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0" algn="l" defTabSz="1828800" rtl="0" fontAlgn="base">
              <a:spcBef>
                <a:spcPts val="2000"/>
              </a:spcBef>
              <a:spcAft>
                <a:spcPct val="0"/>
              </a:spcAft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indent="0" algn="l" defTabSz="1828800" rtl="0" fontAlgn="base">
              <a:spcBef>
                <a:spcPts val="1000"/>
              </a:spcBef>
              <a:spcAft>
                <a:spcPct val="0"/>
              </a:spcAft>
              <a:buClr>
                <a:schemeClr val="tx2"/>
              </a:buClr>
              <a:buSzPct val="140000"/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indent="0" algn="l" defTabSz="1828800" rtl="0" fontAlgn="base"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indent="0" algn="l" defTabSz="1828800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indent="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1800" b="0" dirty="0"/>
              <a:t>Team Leader Commercial Lines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de-DE" sz="1600" b="0" dirty="0"/>
              <a:t>North &amp; East Germany</a:t>
            </a:r>
            <a:endParaRPr lang="de-DE" sz="1600" b="0" dirty="0">
              <a:cs typeface="Arial"/>
            </a:endParaRP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A1F3CC4D-2DEB-4F64-4D04-35AE4C3172C3}"/>
              </a:ext>
            </a:extLst>
          </p:cNvPr>
          <p:cNvSpPr txBox="1">
            <a:spLocks/>
          </p:cNvSpPr>
          <p:nvPr/>
        </p:nvSpPr>
        <p:spPr>
          <a:xfrm>
            <a:off x="1841229" y="4853012"/>
            <a:ext cx="3236866" cy="4321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359999" marR="0" indent="-359999" algn="l" defTabSz="1828800" rtl="0" latinLnBrk="0">
              <a:lnSpc>
                <a:spcPct val="92000"/>
              </a:lnSpc>
              <a:spcBef>
                <a:spcPts val="4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611999" marR="0" indent="-431999" algn="l" defTabSz="1828800" rtl="0" latinLnBrk="0">
              <a:lnSpc>
                <a:spcPct val="92000"/>
              </a:lnSpc>
              <a:spcBef>
                <a:spcPts val="40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756000" marR="0" indent="-360000" algn="l" defTabSz="1828800" rtl="0" latinLnBrk="0">
              <a:lnSpc>
                <a:spcPct val="92000"/>
              </a:lnSpc>
              <a:spcBef>
                <a:spcPts val="4000"/>
              </a:spcBef>
              <a:spcAft>
                <a:spcPts val="0"/>
              </a:spcAft>
              <a:buClrTx/>
              <a:buSzPct val="100000"/>
              <a:buFont typeface="Arial"/>
              <a:buChar char="▪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080000" marR="0" indent="-504000" algn="l" defTabSz="1828800" rtl="0" latinLnBrk="0">
              <a:lnSpc>
                <a:spcPct val="92000"/>
              </a:lnSpc>
              <a:spcBef>
                <a:spcPts val="40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331999" marR="0" indent="-504000" algn="l" defTabSz="1828800" rtl="0" latinLnBrk="0">
              <a:lnSpc>
                <a:spcPct val="92000"/>
              </a:lnSpc>
              <a:spcBef>
                <a:spcPts val="40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697479" marR="0" indent="-411479" algn="l" defTabSz="1828800" rtl="0" latinLnBrk="0">
              <a:lnSpc>
                <a:spcPct val="92000"/>
              </a:lnSpc>
              <a:spcBef>
                <a:spcPts val="4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154679" marR="0" indent="-411479" algn="l" defTabSz="1828800" rtl="0" latinLnBrk="0">
              <a:lnSpc>
                <a:spcPct val="92000"/>
              </a:lnSpc>
              <a:spcBef>
                <a:spcPts val="4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611879" marR="0" indent="-411479" algn="l" defTabSz="1828800" rtl="0" latinLnBrk="0">
              <a:lnSpc>
                <a:spcPct val="92000"/>
              </a:lnSpc>
              <a:spcBef>
                <a:spcPts val="4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069079" marR="0" indent="-411479" algn="l" defTabSz="1828800" rtl="0" latinLnBrk="0">
              <a:lnSpc>
                <a:spcPct val="92000"/>
              </a:lnSpc>
              <a:spcBef>
                <a:spcPts val="4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r">
              <a:buNone/>
            </a:pPr>
            <a:r>
              <a:rPr lang="de-DE" sz="2400" b="1" dirty="0">
                <a:solidFill>
                  <a:schemeClr val="bg1"/>
                </a:solidFill>
              </a:rPr>
              <a:t>Bastian Lutz</a:t>
            </a:r>
          </a:p>
        </p:txBody>
      </p:sp>
      <p:pic>
        <p:nvPicPr>
          <p:cNvPr id="12" name="Content Placeholder 9">
            <a:extLst>
              <a:ext uri="{FF2B5EF4-FFF2-40B4-BE49-F238E27FC236}">
                <a16:creationId xmlns:a16="http://schemas.microsoft.com/office/drawing/2014/main" id="{06415C53-D681-EE42-A65F-8AC20CDFA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9157" y="2474347"/>
            <a:ext cx="3563623" cy="2337661"/>
          </a:xfrm>
          <a:ln>
            <a:solidFill>
              <a:srgbClr val="F0EBE5"/>
            </a:solidFill>
          </a:ln>
          <a:effectLst>
            <a:outerShdw blurRad="50800" dist="38100" dir="2700000" algn="tl" rotWithShape="0">
              <a:schemeClr val="accent5">
                <a:alpha val="40000"/>
              </a:schemeClr>
            </a:outerShdw>
          </a:effectLst>
        </p:spPr>
      </p:pic>
      <p:sp>
        <p:nvSpPr>
          <p:cNvPr id="32" name="Sechseck 31">
            <a:extLst>
              <a:ext uri="{FF2B5EF4-FFF2-40B4-BE49-F238E27FC236}">
                <a16:creationId xmlns:a16="http://schemas.microsoft.com/office/drawing/2014/main" id="{CBAF94BB-77CF-893F-D6DE-D90FA5716C61}"/>
              </a:ext>
            </a:extLst>
          </p:cNvPr>
          <p:cNvSpPr/>
          <p:nvPr/>
        </p:nvSpPr>
        <p:spPr>
          <a:xfrm>
            <a:off x="5763110" y="1856949"/>
            <a:ext cx="1854679" cy="1725283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/>
              <a:t>Cyberclear</a:t>
            </a:r>
            <a:r>
              <a:rPr lang="de-DE" sz="1600" dirty="0"/>
              <a:t> by Hiscox</a:t>
            </a:r>
          </a:p>
        </p:txBody>
      </p:sp>
      <p:sp>
        <p:nvSpPr>
          <p:cNvPr id="33" name="Sechseck 32">
            <a:extLst>
              <a:ext uri="{FF2B5EF4-FFF2-40B4-BE49-F238E27FC236}">
                <a16:creationId xmlns:a16="http://schemas.microsoft.com/office/drawing/2014/main" id="{68CC70A9-1302-F470-8A89-BF738F5E3756}"/>
              </a:ext>
            </a:extLst>
          </p:cNvPr>
          <p:cNvSpPr/>
          <p:nvPr/>
        </p:nvSpPr>
        <p:spPr>
          <a:xfrm>
            <a:off x="7272267" y="974783"/>
            <a:ext cx="1854679" cy="1725283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Weg zur Deckung</a:t>
            </a:r>
          </a:p>
        </p:txBody>
      </p:sp>
      <p:sp>
        <p:nvSpPr>
          <p:cNvPr id="34" name="Sechseck 33">
            <a:extLst>
              <a:ext uri="{FF2B5EF4-FFF2-40B4-BE49-F238E27FC236}">
                <a16:creationId xmlns:a16="http://schemas.microsoft.com/office/drawing/2014/main" id="{E337D53A-E448-EBCB-28DF-9F2964146C7C}"/>
              </a:ext>
            </a:extLst>
          </p:cNvPr>
          <p:cNvSpPr/>
          <p:nvPr/>
        </p:nvSpPr>
        <p:spPr>
          <a:xfrm>
            <a:off x="8781424" y="1880558"/>
            <a:ext cx="1854679" cy="1725283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afm Konditionen</a:t>
            </a:r>
          </a:p>
        </p:txBody>
      </p:sp>
      <p:sp>
        <p:nvSpPr>
          <p:cNvPr id="35" name="Sechseck 34">
            <a:extLst>
              <a:ext uri="{FF2B5EF4-FFF2-40B4-BE49-F238E27FC236}">
                <a16:creationId xmlns:a16="http://schemas.microsoft.com/office/drawing/2014/main" id="{5D31DAF1-0E18-B0BD-8620-9D77FC646267}"/>
              </a:ext>
            </a:extLst>
          </p:cNvPr>
          <p:cNvSpPr/>
          <p:nvPr/>
        </p:nvSpPr>
        <p:spPr>
          <a:xfrm>
            <a:off x="7272267" y="2786332"/>
            <a:ext cx="1854679" cy="1725283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/>
              <a:t>Innovative Absicherungen</a:t>
            </a:r>
          </a:p>
        </p:txBody>
      </p:sp>
      <p:sp>
        <p:nvSpPr>
          <p:cNvPr id="36" name="Sechseck 35">
            <a:extLst>
              <a:ext uri="{FF2B5EF4-FFF2-40B4-BE49-F238E27FC236}">
                <a16:creationId xmlns:a16="http://schemas.microsoft.com/office/drawing/2014/main" id="{A93F8838-A4A3-0856-F65D-55181E4AA9A2}"/>
              </a:ext>
            </a:extLst>
          </p:cNvPr>
          <p:cNvSpPr/>
          <p:nvPr/>
        </p:nvSpPr>
        <p:spPr>
          <a:xfrm>
            <a:off x="5763109" y="3668498"/>
            <a:ext cx="1854679" cy="1725283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Arbeits- Ausfall</a:t>
            </a:r>
          </a:p>
        </p:txBody>
      </p:sp>
      <p:sp>
        <p:nvSpPr>
          <p:cNvPr id="37" name="Sechseck 36">
            <a:extLst>
              <a:ext uri="{FF2B5EF4-FFF2-40B4-BE49-F238E27FC236}">
                <a16:creationId xmlns:a16="http://schemas.microsoft.com/office/drawing/2014/main" id="{3C82D1C3-AF01-7F92-024F-F13E29475C97}"/>
              </a:ext>
            </a:extLst>
          </p:cNvPr>
          <p:cNvSpPr/>
          <p:nvPr/>
        </p:nvSpPr>
        <p:spPr>
          <a:xfrm>
            <a:off x="7272267" y="4597881"/>
            <a:ext cx="1854679" cy="1725283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Heilneben-berufe</a:t>
            </a:r>
          </a:p>
        </p:txBody>
      </p:sp>
    </p:spTree>
    <p:extLst>
      <p:ext uri="{BB962C8B-B14F-4D97-AF65-F5344CB8AC3E}">
        <p14:creationId xmlns:p14="http://schemas.microsoft.com/office/powerpoint/2010/main" val="3973670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0B48B3C7-9D32-A996-F2D3-F202505758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A1E642B5-E8D3-20C2-570F-D9A773DDF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solidFill>
                  <a:schemeClr val="bg1"/>
                </a:solidFill>
                <a:cs typeface="Arial"/>
              </a:rPr>
              <a:t>CyberClear</a:t>
            </a:r>
            <a:br>
              <a:rPr lang="de-DE" dirty="0">
                <a:solidFill>
                  <a:schemeClr val="bg1"/>
                </a:solidFill>
                <a:cs typeface="Arial"/>
              </a:rPr>
            </a:br>
            <a:r>
              <a:rPr lang="de-DE" dirty="0">
                <a:solidFill>
                  <a:schemeClr val="accent1"/>
                </a:solidFill>
                <a:cs typeface="Arial"/>
              </a:rPr>
              <a:t> Der Weg zur Deckung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86526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554BD-B380-2210-A14C-F4D54037D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096634D6-0FCB-7743-0F3B-6AABE68B7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175" y="1146176"/>
            <a:ext cx="4920825" cy="4920825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F97CA272-D52E-938F-474E-5525A5749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41326"/>
            <a:ext cx="9720000" cy="755650"/>
          </a:xfrm>
        </p:spPr>
        <p:txBody>
          <a:bodyPr anchor="t">
            <a:normAutofit/>
          </a:bodyPr>
          <a:lstStyle/>
          <a:p>
            <a:r>
              <a:rPr lang="de-DE" sz="2400" dirty="0" err="1"/>
              <a:t>CyberClear</a:t>
            </a:r>
            <a:r>
              <a:rPr lang="de-DE" sz="2400" dirty="0"/>
              <a:t> by Hiscox</a:t>
            </a:r>
            <a:br>
              <a:rPr lang="de-DE" sz="2400" dirty="0"/>
            </a:br>
            <a:r>
              <a:rPr lang="de-DE" sz="2400" dirty="0">
                <a:solidFill>
                  <a:schemeClr val="tx1"/>
                </a:solidFill>
              </a:rPr>
              <a:t>Die digitalen Antragsmodelle für Unternehmen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5067315-8C65-3342-7F05-04F2D0848C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42914" y="6117801"/>
            <a:ext cx="720000" cy="360000"/>
          </a:xfrm>
        </p:spPr>
        <p:txBody>
          <a:bodyPr wrap="none" anchor="b">
            <a:normAutofit/>
          </a:bodyPr>
          <a:lstStyle/>
          <a:p>
            <a:fld id="{CB0B4CEE-C42A-7F4E-847D-3BA7B625BEE6}" type="slidenum">
              <a:rPr lang="de-DE" smtClean="0"/>
              <a:pPr/>
              <a:t>4</a:t>
            </a:fld>
            <a:endParaRPr lang="de-DE" dirty="0"/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890CF439-EE3A-E63B-17C7-526F08C5C0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9688790"/>
              </p:ext>
            </p:extLst>
          </p:nvPr>
        </p:nvGraphicFramePr>
        <p:xfrm>
          <a:off x="591388" y="1481056"/>
          <a:ext cx="6568536" cy="4352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F0290895-C2C6-17BB-5ADF-2A8A9BC2C51B}"/>
              </a:ext>
            </a:extLst>
          </p:cNvPr>
          <p:cNvSpPr/>
          <p:nvPr/>
        </p:nvSpPr>
        <p:spPr>
          <a:xfrm>
            <a:off x="4251990" y="2032000"/>
            <a:ext cx="2101850" cy="1625600"/>
          </a:xfrm>
          <a:prstGeom prst="roundRect">
            <a:avLst/>
          </a:prstGeom>
          <a:solidFill>
            <a:srgbClr val="E5D61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afm Sonderkonditionen</a:t>
            </a:r>
          </a:p>
        </p:txBody>
      </p:sp>
    </p:spTree>
    <p:extLst>
      <p:ext uri="{BB962C8B-B14F-4D97-AF65-F5344CB8AC3E}">
        <p14:creationId xmlns:p14="http://schemas.microsoft.com/office/powerpoint/2010/main" val="189248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CB51119-01B4-A486-626F-4A088B03B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441326"/>
            <a:ext cx="9720000" cy="755650"/>
          </a:xfrm>
        </p:spPr>
        <p:txBody>
          <a:bodyPr anchor="t">
            <a:normAutofit/>
          </a:bodyPr>
          <a:lstStyle/>
          <a:p>
            <a:r>
              <a:rPr lang="de-DE" sz="2400" dirty="0" err="1"/>
              <a:t>CyberClear</a:t>
            </a:r>
            <a:r>
              <a:rPr lang="de-DE" sz="2400" dirty="0"/>
              <a:t> by Hiscox</a:t>
            </a:r>
            <a:br>
              <a:rPr lang="de-DE" sz="2400" dirty="0"/>
            </a:br>
            <a:r>
              <a:rPr lang="de-DE" sz="2400" dirty="0">
                <a:solidFill>
                  <a:schemeClr val="tx1"/>
                </a:solidFill>
              </a:rPr>
              <a:t>Sonderkonditionen exklusiv für afm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42DD6FE-E65B-7C8E-3F0E-DC6C71644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1270" y="1419674"/>
            <a:ext cx="4351338" cy="4351338"/>
          </a:xfrm>
          <a:prstGeom prst="rect">
            <a:avLst/>
          </a:prstGeom>
          <a:noFill/>
        </p:spPr>
      </p:pic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9BD9C2D-D23E-EA46-AB48-7937261EA6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42914" y="6117801"/>
            <a:ext cx="720000" cy="360000"/>
          </a:xfrm>
        </p:spPr>
        <p:txBody>
          <a:bodyPr wrap="none" anchor="b">
            <a:normAutofit/>
          </a:bodyPr>
          <a:lstStyle/>
          <a:p>
            <a:fld id="{CB0B4CEE-C42A-7F4E-847D-3BA7B625BEE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7" name="Rechteck: abgerundete Ecken 66">
            <a:extLst>
              <a:ext uri="{FF2B5EF4-FFF2-40B4-BE49-F238E27FC236}">
                <a16:creationId xmlns:a16="http://schemas.microsoft.com/office/drawing/2014/main" id="{D5F758E1-A03F-E5D2-42AB-C17400D13F9B}"/>
              </a:ext>
            </a:extLst>
          </p:cNvPr>
          <p:cNvSpPr/>
          <p:nvPr/>
        </p:nvSpPr>
        <p:spPr>
          <a:xfrm>
            <a:off x="442914" y="1701766"/>
            <a:ext cx="5156608" cy="11545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15% Sondernachlass für die Antragsmodelle bis 2,5 Mio. EUR und bis 10 Mio. EUR</a:t>
            </a:r>
          </a:p>
        </p:txBody>
      </p:sp>
      <p:sp>
        <p:nvSpPr>
          <p:cNvPr id="68" name="Rechteck: abgerundete Ecken 67">
            <a:extLst>
              <a:ext uri="{FF2B5EF4-FFF2-40B4-BE49-F238E27FC236}">
                <a16:creationId xmlns:a16="http://schemas.microsoft.com/office/drawing/2014/main" id="{BF72B0D9-C932-425D-0F50-B6CE63040AB6}"/>
              </a:ext>
            </a:extLst>
          </p:cNvPr>
          <p:cNvSpPr/>
          <p:nvPr/>
        </p:nvSpPr>
        <p:spPr>
          <a:xfrm>
            <a:off x="939392" y="3018065"/>
            <a:ext cx="5156608" cy="11545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Nur für Neukunden</a:t>
            </a:r>
          </a:p>
        </p:txBody>
      </p:sp>
      <p:sp>
        <p:nvSpPr>
          <p:cNvPr id="69" name="Rechteck: abgerundete Ecken 68">
            <a:extLst>
              <a:ext uri="{FF2B5EF4-FFF2-40B4-BE49-F238E27FC236}">
                <a16:creationId xmlns:a16="http://schemas.microsoft.com/office/drawing/2014/main" id="{82C88561-B358-2C97-7003-380BD6CCB30D}"/>
              </a:ext>
            </a:extLst>
          </p:cNvPr>
          <p:cNvSpPr/>
          <p:nvPr/>
        </p:nvSpPr>
        <p:spPr>
          <a:xfrm>
            <a:off x="1418878" y="4334364"/>
            <a:ext cx="5156608" cy="115455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Eigene digitale Antragsstrecke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480A44DB-2AA2-D989-C71E-88684577766F}"/>
              </a:ext>
            </a:extLst>
          </p:cNvPr>
          <p:cNvSpPr txBox="1"/>
          <p:nvPr/>
        </p:nvSpPr>
        <p:spPr>
          <a:xfrm>
            <a:off x="1418878" y="6117801"/>
            <a:ext cx="1033020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8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hlinkClick r:id="rId3"/>
              </a:rPr>
              <a:t>https://online-antrag.hiscox.de/antrag-online/cyberversicherung/1/?hv=HV4201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8561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4A780-0ED4-5420-9C88-6D68F3438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52A5BE29-365A-4687-7E13-A2048DAD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Cyber-BU-Tagessatzentschädigung</a:t>
            </a:r>
            <a:br>
              <a:rPr lang="de-DE" dirty="0"/>
            </a:br>
            <a:r>
              <a:rPr lang="de-DE" dirty="0"/>
              <a:t>Hiscox Garantie für Unternehmen bis 2,5 Mio. EUR Umsatz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D88FB5F-577F-31D2-92CF-35A4103859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B4CEE-C42A-7F4E-847D-3BA7B625BEE6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E1E8D356-D8D8-7EB0-E891-9B7332EA2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4" y="2090499"/>
            <a:ext cx="6610398" cy="3543326"/>
          </a:xfrm>
          <a:prstGeom prst="rect">
            <a:avLst/>
          </a:prstGeom>
        </p:spPr>
      </p:pic>
      <p:pic>
        <p:nvPicPr>
          <p:cNvPr id="16" name="Bildplatzhalter 6">
            <a:extLst>
              <a:ext uri="{FF2B5EF4-FFF2-40B4-BE49-F238E27FC236}">
                <a16:creationId xmlns:a16="http://schemas.microsoft.com/office/drawing/2014/main" id="{60D09595-406C-6681-B514-4A502DDF86F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5199" y="2010937"/>
            <a:ext cx="4701292" cy="3622675"/>
          </a:xfrm>
        </p:spPr>
      </p:pic>
    </p:spTree>
    <p:extLst>
      <p:ext uri="{BB962C8B-B14F-4D97-AF65-F5344CB8AC3E}">
        <p14:creationId xmlns:p14="http://schemas.microsoft.com/office/powerpoint/2010/main" val="3595087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DE75CA0B-F6AF-58FF-BEFB-BDAC304E9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mage3.jpeg">
            <a:extLst>
              <a:ext uri="{FF2B5EF4-FFF2-40B4-BE49-F238E27FC236}">
                <a16:creationId xmlns:a16="http://schemas.microsoft.com/office/drawing/2014/main" id="{61A530D0-C005-B80B-1CBA-DA771CB3A3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12873"/>
            <a:ext cx="8368748" cy="5003801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69E3D7CE-74E9-3D37-314C-3A60ACC03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Arbeitsausfall</a:t>
            </a:r>
            <a:r>
              <a:rPr lang="en-US"/>
              <a:t> </a:t>
            </a:r>
            <a:br>
              <a:rPr lang="en-US"/>
            </a:br>
            <a:r>
              <a:rPr lang="en-US">
                <a:solidFill>
                  <a:schemeClr val="bg1"/>
                </a:solidFill>
              </a:rPr>
              <a:t>by Hiscox</a:t>
            </a:r>
            <a:endParaRPr lang="de-DE"/>
          </a:p>
        </p:txBody>
      </p:sp>
      <p:sp>
        <p:nvSpPr>
          <p:cNvPr id="5" name="Flussdiagramm: Verbinder 4">
            <a:extLst>
              <a:ext uri="{FF2B5EF4-FFF2-40B4-BE49-F238E27FC236}">
                <a16:creationId xmlns:a16="http://schemas.microsoft.com/office/drawing/2014/main" id="{41C23B97-8550-A352-C9D6-4BF7DD79D8B5}"/>
              </a:ext>
            </a:extLst>
          </p:cNvPr>
          <p:cNvSpPr/>
          <p:nvPr/>
        </p:nvSpPr>
        <p:spPr>
          <a:xfrm>
            <a:off x="322217" y="635726"/>
            <a:ext cx="1793966" cy="1724297"/>
          </a:xfrm>
          <a:prstGeom prst="flowChartConnector">
            <a:avLst/>
          </a:prstGeom>
          <a:solidFill>
            <a:srgbClr val="5EEA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Unsere</a:t>
            </a:r>
            <a:br>
              <a:rPr lang="de-DE" sz="2400">
                <a:solidFill>
                  <a:schemeClr val="tx1"/>
                </a:solidFill>
              </a:rPr>
            </a:br>
            <a:r>
              <a:rPr lang="de-DE" sz="2400">
                <a:solidFill>
                  <a:schemeClr val="tx1"/>
                </a:solidFill>
              </a:rPr>
              <a:t>Markt-neuheit</a:t>
            </a:r>
          </a:p>
        </p:txBody>
      </p:sp>
    </p:spTree>
    <p:extLst>
      <p:ext uri="{BB962C8B-B14F-4D97-AF65-F5344CB8AC3E}">
        <p14:creationId xmlns:p14="http://schemas.microsoft.com/office/powerpoint/2010/main" val="147306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C466A6DC-1E05-7DA5-031E-EED40303AB8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7" imgH="306" progId="TCLayout.ActiveDocument.1">
                  <p:embed/>
                </p:oleObj>
              </mc:Choice>
              <mc:Fallback>
                <p:oleObj name="think-cell Slide" r:id="rId3" imgW="307" imgH="306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66A6DC-1E05-7DA5-031E-EED40303AB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67E6093-DE6E-B931-23EA-043870451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 dirty="0">
                <a:solidFill>
                  <a:schemeClr val="tx1"/>
                </a:solidFill>
              </a:rPr>
              <a:t>Leistungskomponenten: </a:t>
            </a:r>
            <a:r>
              <a:rPr lang="de-DE" dirty="0"/>
              <a:t>Arbeitsausfallversicherung</a:t>
            </a:r>
            <a:br>
              <a:rPr lang="de-DE" dirty="0"/>
            </a:br>
            <a:r>
              <a:rPr lang="de-DE" sz="2000" dirty="0"/>
              <a:t>Ergänzung unserer VH-Module für Unternehmen bis 5 Mio. EUR Jahresumsatz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4E7D8-8299-1424-6F43-C091CD2A34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DBA95131-126F-A6CE-5C07-B57EA5CAC646}"/>
              </a:ext>
            </a:extLst>
          </p:cNvPr>
          <p:cNvSpPr/>
          <p:nvPr/>
        </p:nvSpPr>
        <p:spPr>
          <a:xfrm>
            <a:off x="1045788" y="3984960"/>
            <a:ext cx="10601740" cy="915641"/>
          </a:xfrm>
          <a:prstGeom prst="round2Same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 dirty="0">
                <a:solidFill>
                  <a:schemeClr val="tx2"/>
                </a:solidFill>
              </a:rPr>
              <a:t>Zusätzliche Kosten </a:t>
            </a:r>
            <a:r>
              <a:rPr lang="de-DE" sz="1800" b="1" dirty="0">
                <a:solidFill>
                  <a:schemeClr val="tx1"/>
                </a:solidFill>
              </a:rPr>
              <a:t>z.B. für Umschulung oder Umgestaltung Arbeitsplatz </a:t>
            </a:r>
            <a:br>
              <a:rPr lang="de-DE" sz="1800" b="1" dirty="0">
                <a:solidFill>
                  <a:schemeClr val="tx1"/>
                </a:solidFill>
              </a:rPr>
            </a:br>
            <a:r>
              <a:rPr lang="de-DE" sz="1800" b="1" dirty="0">
                <a:solidFill>
                  <a:schemeClr val="tx1"/>
                </a:solidFill>
              </a:rPr>
              <a:t>     max. 20% der Versicherungssumme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1775B9-9B49-FB4D-3C0B-8E61F7EC8CFB}"/>
              </a:ext>
            </a:extLst>
          </p:cNvPr>
          <p:cNvGrpSpPr/>
          <p:nvPr/>
        </p:nvGrpSpPr>
        <p:grpSpPr>
          <a:xfrm>
            <a:off x="954157" y="1503199"/>
            <a:ext cx="10289832" cy="2277518"/>
            <a:chOff x="1162914" y="2692046"/>
            <a:chExt cx="9872318" cy="2277518"/>
          </a:xfrm>
        </p:grpSpPr>
        <p:sp>
          <p:nvSpPr>
            <p:cNvPr id="8" name="Rectangle: Top Corners Rounded 7">
              <a:extLst>
                <a:ext uri="{FF2B5EF4-FFF2-40B4-BE49-F238E27FC236}">
                  <a16:creationId xmlns:a16="http://schemas.microsoft.com/office/drawing/2014/main" id="{AD39E4F4-256D-96D3-22D6-88CD47EF6824}"/>
                </a:ext>
              </a:extLst>
            </p:cNvPr>
            <p:cNvSpPr/>
            <p:nvPr/>
          </p:nvSpPr>
          <p:spPr>
            <a:xfrm flipH="1" flipV="1">
              <a:off x="1162914" y="2692046"/>
              <a:ext cx="4787348" cy="2277518"/>
            </a:xfrm>
            <a:prstGeom prst="round2SameRect">
              <a:avLst>
                <a:gd name="adj1" fmla="val 7763"/>
                <a:gd name="adj2" fmla="val 0"/>
              </a:avLst>
            </a:prstGeom>
            <a:solidFill>
              <a:schemeClr val="bg2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>
                  <a:solidFill>
                    <a:schemeClr val="tx2"/>
                  </a:solidFill>
                </a:rPr>
                <a:t> </a:t>
              </a:r>
              <a:endParaRPr lang="de-DE" sz="1800" b="1">
                <a:solidFill>
                  <a:schemeClr val="tx1"/>
                </a:solidFill>
              </a:endParaRPr>
            </a:p>
          </p:txBody>
        </p:sp>
        <p:sp>
          <p:nvSpPr>
            <p:cNvPr id="11" name="Rectangle: Top Corners Rounded 10">
              <a:extLst>
                <a:ext uri="{FF2B5EF4-FFF2-40B4-BE49-F238E27FC236}">
                  <a16:creationId xmlns:a16="http://schemas.microsoft.com/office/drawing/2014/main" id="{5D77C65C-B3A4-6603-4D1C-84C6B3D86041}"/>
                </a:ext>
              </a:extLst>
            </p:cNvPr>
            <p:cNvSpPr/>
            <p:nvPr/>
          </p:nvSpPr>
          <p:spPr>
            <a:xfrm flipH="1" flipV="1">
              <a:off x="6247884" y="2692046"/>
              <a:ext cx="4787348" cy="2277518"/>
            </a:xfrm>
            <a:prstGeom prst="round2SameRect">
              <a:avLst>
                <a:gd name="adj1" fmla="val 7763"/>
                <a:gd name="adj2" fmla="val 0"/>
              </a:avLst>
            </a:prstGeom>
            <a:solidFill>
              <a:schemeClr val="bg2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800" b="1">
                  <a:solidFill>
                    <a:schemeClr val="tx2"/>
                  </a:solidFill>
                </a:rPr>
                <a:t> </a:t>
              </a:r>
              <a:endParaRPr lang="de-DE" sz="1800" b="1">
                <a:solidFill>
                  <a:schemeClr val="tx1"/>
                </a:solidFill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02F61E3-F139-F614-443E-A05150B02E03}"/>
              </a:ext>
            </a:extLst>
          </p:cNvPr>
          <p:cNvSpPr/>
          <p:nvPr/>
        </p:nvSpPr>
        <p:spPr>
          <a:xfrm flipH="1" flipV="1">
            <a:off x="442914" y="3826626"/>
            <a:ext cx="11306174" cy="2158247"/>
          </a:xfrm>
          <a:custGeom>
            <a:avLst/>
            <a:gdLst>
              <a:gd name="connsiteX0" fmla="*/ 11306174 w 11306174"/>
              <a:gd name="connsiteY0" fmla="*/ 2158247 h 2158247"/>
              <a:gd name="connsiteX1" fmla="*/ 10953958 w 11306174"/>
              <a:gd name="connsiteY1" fmla="*/ 2158247 h 2158247"/>
              <a:gd name="connsiteX2" fmla="*/ 10953958 w 11306174"/>
              <a:gd name="connsiteY2" fmla="*/ 979715 h 2158247"/>
              <a:gd name="connsiteX3" fmla="*/ 10796852 w 11306174"/>
              <a:gd name="connsiteY3" fmla="*/ 822609 h 2158247"/>
              <a:gd name="connsiteX4" fmla="*/ 509322 w 11306174"/>
              <a:gd name="connsiteY4" fmla="*/ 822609 h 2158247"/>
              <a:gd name="connsiteX5" fmla="*/ 352216 w 11306174"/>
              <a:gd name="connsiteY5" fmla="*/ 979715 h 2158247"/>
              <a:gd name="connsiteX6" fmla="*/ 352216 w 11306174"/>
              <a:gd name="connsiteY6" fmla="*/ 2158247 h 2158247"/>
              <a:gd name="connsiteX7" fmla="*/ 0 w 11306174"/>
              <a:gd name="connsiteY7" fmla="*/ 2158247 h 2158247"/>
              <a:gd name="connsiteX8" fmla="*/ 0 w 11306174"/>
              <a:gd name="connsiteY8" fmla="*/ 167545 h 2158247"/>
              <a:gd name="connsiteX9" fmla="*/ 167545 w 11306174"/>
              <a:gd name="connsiteY9" fmla="*/ 0 h 2158247"/>
              <a:gd name="connsiteX10" fmla="*/ 11138629 w 11306174"/>
              <a:gd name="connsiteY10" fmla="*/ 0 h 2158247"/>
              <a:gd name="connsiteX11" fmla="*/ 11306174 w 11306174"/>
              <a:gd name="connsiteY11" fmla="*/ 167545 h 215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306174" h="2158247">
                <a:moveTo>
                  <a:pt x="11306174" y="2158247"/>
                </a:moveTo>
                <a:lnTo>
                  <a:pt x="10953958" y="2158247"/>
                </a:lnTo>
                <a:lnTo>
                  <a:pt x="10953958" y="979715"/>
                </a:lnTo>
                <a:cubicBezTo>
                  <a:pt x="10953958" y="892948"/>
                  <a:pt x="10883619" y="822609"/>
                  <a:pt x="10796852" y="822609"/>
                </a:cubicBezTo>
                <a:lnTo>
                  <a:pt x="509322" y="822609"/>
                </a:lnTo>
                <a:cubicBezTo>
                  <a:pt x="422555" y="822609"/>
                  <a:pt x="352216" y="892948"/>
                  <a:pt x="352216" y="979715"/>
                </a:cubicBezTo>
                <a:lnTo>
                  <a:pt x="352216" y="2158247"/>
                </a:lnTo>
                <a:lnTo>
                  <a:pt x="0" y="2158247"/>
                </a:lnTo>
                <a:lnTo>
                  <a:pt x="0" y="167545"/>
                </a:lnTo>
                <a:cubicBezTo>
                  <a:pt x="0" y="75012"/>
                  <a:pt x="75012" y="0"/>
                  <a:pt x="167545" y="0"/>
                </a:cubicBezTo>
                <a:lnTo>
                  <a:pt x="11138629" y="0"/>
                </a:lnTo>
                <a:cubicBezTo>
                  <a:pt x="11231162" y="0"/>
                  <a:pt x="11306174" y="75012"/>
                  <a:pt x="11306174" y="16754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de-DE" sz="1800" b="1">
                <a:solidFill>
                  <a:schemeClr val="tx2"/>
                </a:solidFill>
              </a:rPr>
              <a:t> </a:t>
            </a:r>
            <a:endParaRPr lang="de-DE" sz="1800" b="1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3E2D5-363C-FF79-AA9E-58F595EB00D2}"/>
              </a:ext>
            </a:extLst>
          </p:cNvPr>
          <p:cNvSpPr txBox="1"/>
          <p:nvPr/>
        </p:nvSpPr>
        <p:spPr>
          <a:xfrm>
            <a:off x="1141017" y="1686454"/>
            <a:ext cx="4603800" cy="17645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 dirty="0">
                <a:solidFill>
                  <a:schemeClr val="tx2"/>
                </a:solidFill>
                <a:sym typeface="Wingdings" panose="05000000000000000000" pitchFamily="2" charset="2"/>
              </a:rPr>
              <a:t>Vorübergehender Arbeitsausfall</a:t>
            </a:r>
          </a:p>
          <a:p>
            <a:pPr algn="ctr"/>
            <a:r>
              <a:rPr lang="de-DE" sz="1600" dirty="0">
                <a:sym typeface="Wingdings" panose="05000000000000000000" pitchFamily="2" charset="2"/>
              </a:rPr>
              <a:t>Verursacht durch Unfall oder falls zusätzlich abgeschlossen Krankheit</a:t>
            </a:r>
          </a:p>
          <a:p>
            <a:pPr algn="ctr"/>
            <a:r>
              <a:rPr lang="de-DE" sz="1600" dirty="0">
                <a:sym typeface="Wingdings" panose="05000000000000000000" pitchFamily="2" charset="2"/>
              </a:rPr>
              <a:t>Leistung fix: 2.000 € pro Monat maximal </a:t>
            </a:r>
            <a:br>
              <a:rPr lang="de-DE" sz="1600" dirty="0">
                <a:sym typeface="Wingdings" panose="05000000000000000000" pitchFamily="2" charset="2"/>
              </a:rPr>
            </a:br>
            <a:r>
              <a:rPr lang="de-DE" sz="1600" dirty="0">
                <a:sym typeface="Wingdings" panose="05000000000000000000" pitchFamily="2" charset="2"/>
              </a:rPr>
              <a:t>18 Monate Mindestausfallzeit 28 Tage, Krankheit darf erst nach 3 Monaten ab V-Beginn eintreten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6C6E-CC11-6B48-E605-C9D4A9FF3B3A}"/>
              </a:ext>
            </a:extLst>
          </p:cNvPr>
          <p:cNvSpPr txBox="1"/>
          <p:nvPr/>
        </p:nvSpPr>
        <p:spPr>
          <a:xfrm>
            <a:off x="6441040" y="1686453"/>
            <a:ext cx="4603798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 dirty="0">
                <a:solidFill>
                  <a:schemeClr val="tx2"/>
                </a:solidFill>
                <a:sym typeface="Wingdings" panose="05000000000000000000" pitchFamily="2" charset="2"/>
              </a:rPr>
              <a:t>Permanenter Arbeitsausfall/Tod</a:t>
            </a:r>
          </a:p>
          <a:p>
            <a:pPr algn="ctr"/>
            <a:r>
              <a:rPr lang="de-DE" sz="1600" dirty="0">
                <a:sym typeface="Wingdings" panose="05000000000000000000" pitchFamily="2" charset="2"/>
              </a:rPr>
              <a:t>Verursacht durch Unfall</a:t>
            </a:r>
          </a:p>
          <a:p>
            <a:pPr algn="ctr"/>
            <a:r>
              <a:rPr lang="de-DE" sz="1600" dirty="0">
                <a:sym typeface="Wingdings" panose="05000000000000000000" pitchFamily="2" charset="2"/>
              </a:rPr>
              <a:t>Einmalleistung der Versicherungssumme kann gewählt werden max. 100.000 € 10-fach maximiert</a:t>
            </a:r>
          </a:p>
          <a:p>
            <a:pPr algn="ctr"/>
            <a:endParaRPr lang="de-DE" sz="1400" dirty="0">
              <a:sym typeface="Wingdings" panose="05000000000000000000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F90CBF-DE3C-CCF8-D2A9-6223B89D50B9}"/>
              </a:ext>
            </a:extLst>
          </p:cNvPr>
          <p:cNvSpPr txBox="1"/>
          <p:nvPr/>
        </p:nvSpPr>
        <p:spPr>
          <a:xfrm>
            <a:off x="1141017" y="5319783"/>
            <a:ext cx="1010297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  <a:sym typeface="Wingdings" panose="05000000000000000000" pitchFamily="2" charset="2"/>
              </a:rPr>
              <a:t>Alle im Betrieb angestellten Personen sind versichert, auch Repräsentanten, </a:t>
            </a:r>
            <a:br>
              <a:rPr lang="de-DE" b="1" dirty="0">
                <a:solidFill>
                  <a:schemeClr val="bg1"/>
                </a:solidFill>
                <a:sym typeface="Wingdings" panose="05000000000000000000" pitchFamily="2" charset="2"/>
              </a:rPr>
            </a:br>
            <a:r>
              <a:rPr lang="de-DE" b="1" dirty="0">
                <a:solidFill>
                  <a:schemeClr val="bg1"/>
                </a:solidFill>
                <a:sym typeface="Wingdings" panose="05000000000000000000" pitchFamily="2" charset="2"/>
              </a:rPr>
              <a:t>und natürlich auch Freelancer selbst</a:t>
            </a:r>
          </a:p>
        </p:txBody>
      </p:sp>
    </p:spTree>
    <p:extLst>
      <p:ext uri="{BB962C8B-B14F-4D97-AF65-F5344CB8AC3E}">
        <p14:creationId xmlns:p14="http://schemas.microsoft.com/office/powerpoint/2010/main" val="289641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9E15FB38-0E40-8A4D-C398-3500DF6CA70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7" imgH="306" progId="TCLayout.ActiveDocument.1">
                  <p:embed/>
                </p:oleObj>
              </mc:Choice>
              <mc:Fallback>
                <p:oleObj name="think-cell Slide" r:id="rId3" imgW="307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E15FB38-0E40-8A4D-C398-3500DF6CA7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29E2FB2-E7C3-FA8E-736C-D3F871DBF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de-DE">
                <a:solidFill>
                  <a:schemeClr val="tx1"/>
                </a:solidFill>
              </a:rPr>
              <a:t>Abgrenzung:</a:t>
            </a:r>
            <a:r>
              <a:rPr lang="de-DE"/>
              <a:t> Arbeitsausfallversicherung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AD016-FB4C-AE71-CF9A-152CBFEDD7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8EE6F-5BDD-42C3-B261-ACEE7BCAFED0}" type="slidenum">
              <a:rPr lang="de-DE" smtClean="0"/>
              <a:pPr/>
              <a:t>9</a:t>
            </a:fld>
            <a:endParaRPr lang="de-DE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1FF9D24-1123-F582-8EBE-3C342EE8492B}"/>
              </a:ext>
            </a:extLst>
          </p:cNvPr>
          <p:cNvGraphicFramePr>
            <a:graphicFrameLocks noGrp="1"/>
          </p:cNvGraphicFramePr>
          <p:nvPr/>
        </p:nvGraphicFramePr>
        <p:xfrm>
          <a:off x="2784716" y="1581883"/>
          <a:ext cx="8964370" cy="4553156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299751">
                  <a:extLst>
                    <a:ext uri="{9D8B030D-6E8A-4147-A177-3AD203B41FA5}">
                      <a16:colId xmlns:a16="http://schemas.microsoft.com/office/drawing/2014/main" val="334742854"/>
                    </a:ext>
                  </a:extLst>
                </a:gridCol>
                <a:gridCol w="742113">
                  <a:extLst>
                    <a:ext uri="{9D8B030D-6E8A-4147-A177-3AD203B41FA5}">
                      <a16:colId xmlns:a16="http://schemas.microsoft.com/office/drawing/2014/main" val="2348505919"/>
                    </a:ext>
                  </a:extLst>
                </a:gridCol>
                <a:gridCol w="2005446">
                  <a:extLst>
                    <a:ext uri="{9D8B030D-6E8A-4147-A177-3AD203B41FA5}">
                      <a16:colId xmlns:a16="http://schemas.microsoft.com/office/drawing/2014/main" val="27793159"/>
                    </a:ext>
                  </a:extLst>
                </a:gridCol>
                <a:gridCol w="1491362">
                  <a:extLst>
                    <a:ext uri="{9D8B030D-6E8A-4147-A177-3AD203B41FA5}">
                      <a16:colId xmlns:a16="http://schemas.microsoft.com/office/drawing/2014/main" val="915148061"/>
                    </a:ext>
                  </a:extLst>
                </a:gridCol>
                <a:gridCol w="1573956">
                  <a:extLst>
                    <a:ext uri="{9D8B030D-6E8A-4147-A177-3AD203B41FA5}">
                      <a16:colId xmlns:a16="http://schemas.microsoft.com/office/drawing/2014/main" val="4093284424"/>
                    </a:ext>
                  </a:extLst>
                </a:gridCol>
                <a:gridCol w="1851742">
                  <a:extLst>
                    <a:ext uri="{9D8B030D-6E8A-4147-A177-3AD203B41FA5}">
                      <a16:colId xmlns:a16="http://schemas.microsoft.com/office/drawing/2014/main" val="2740123991"/>
                    </a:ext>
                  </a:extLst>
                </a:gridCol>
              </a:tblGrid>
              <a:tr h="529796"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bg1"/>
                        </a:solidFill>
                      </a:endParaRPr>
                    </a:p>
                  </a:txBody>
                  <a:tcPr anchor="b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de-DE" sz="1200">
                        <a:solidFill>
                          <a:schemeClr val="bg1"/>
                        </a:solidFill>
                      </a:endParaRPr>
                    </a:p>
                  </a:txBody>
                  <a:tcPr anchor="b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12700">
                      <a:solidFill>
                        <a:schemeClr val="tx2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bg1"/>
                          </a:solidFill>
                        </a:rPr>
                        <a:t>Hiscox</a:t>
                      </a:r>
                      <a:br>
                        <a:rPr lang="de-DE" sz="1200" dirty="0">
                          <a:solidFill>
                            <a:schemeClr val="bg1"/>
                          </a:solidFill>
                        </a:rPr>
                      </a:br>
                      <a:r>
                        <a:rPr lang="de-DE" sz="1200" dirty="0">
                          <a:solidFill>
                            <a:schemeClr val="bg1"/>
                          </a:solidFill>
                        </a:rPr>
                        <a:t>- Arbeitsausfall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bg1"/>
                          </a:solidFill>
                        </a:rPr>
                        <a:t>Hiscox</a:t>
                      </a:r>
                      <a:br>
                        <a:rPr lang="de-DE" sz="1200" dirty="0">
                          <a:solidFill>
                            <a:schemeClr val="bg1"/>
                          </a:solidFill>
                        </a:rPr>
                      </a:br>
                      <a:r>
                        <a:rPr lang="de-DE" sz="1200" dirty="0">
                          <a:solidFill>
                            <a:schemeClr val="bg1"/>
                          </a:solidFill>
                        </a:rPr>
                        <a:t>Key Man Cover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bg1"/>
                          </a:solidFill>
                        </a:rPr>
                        <a:t>Unfallversicherung 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bg1"/>
                          </a:solidFill>
                        </a:rPr>
                        <a:t>Berufsunfähigkeits-versicherung</a:t>
                      </a:r>
                    </a:p>
                  </a:txBody>
                  <a:tcPr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296711"/>
                  </a:ext>
                </a:extLst>
              </a:tr>
              <a:tr h="640080">
                <a:tc gridSpan="2"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Versicherungsfall</a:t>
                      </a:r>
                    </a:p>
                  </a:txBody>
                  <a:tcPr marL="72000" marR="72000">
                    <a:lnL w="6350" cap="flat" cmpd="sng" algn="ctr">
                      <a:noFill/>
                      <a:prstDash val="solid"/>
                      <a:miter lim="800000"/>
                    </a:lnL>
                    <a:lnR w="0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de-DE" sz="1200" b="1">
                        <a:solidFill>
                          <a:schemeClr val="tx1"/>
                        </a:solidFill>
                      </a:endParaRPr>
                    </a:p>
                  </a:txBody>
                  <a:tcPr marL="72000" marR="72000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tx2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Arbeitsausfall durch </a:t>
                      </a:r>
                      <a:br>
                        <a:rPr lang="de-DE" sz="1200" dirty="0"/>
                      </a:br>
                      <a:r>
                        <a:rPr lang="de-DE" sz="1200" dirty="0"/>
                        <a:t>Unfall, Krankheit, Tot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Drohender Haftpflicht Schaden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Unfallbedingter Invalidität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Dauerhafte Berufsunfähigkeit durch Unfall oder Krankheit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643905"/>
                  </a:ext>
                </a:extLst>
              </a:tr>
              <a:tr h="640080">
                <a:tc gridSpan="2"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Leistungsempfänger</a:t>
                      </a:r>
                    </a:p>
                  </a:txBody>
                  <a:tcPr marL="72000" marR="72000">
                    <a:lnL w="6350" cap="flat" cmpd="sng" algn="ctr">
                      <a:noFill/>
                      <a:prstDash val="solid"/>
                      <a:miter lim="800000"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de-DE" sz="1200" b="1">
                        <a:solidFill>
                          <a:schemeClr val="tx1"/>
                        </a:solidFill>
                      </a:endParaRPr>
                    </a:p>
                  </a:txBody>
                  <a:tcPr marL="72000" marR="72000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Unternehmen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Unternehmen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Privatperson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Privatperson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886108"/>
                  </a:ext>
                </a:extLst>
              </a:tr>
              <a:tr h="640080">
                <a:tc gridSpan="2"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Versicherte Personen</a:t>
                      </a:r>
                    </a:p>
                  </a:txBody>
                  <a:tcPr marL="72000" marR="72000">
                    <a:lnL w="6350" cap="flat" cmpd="sng" algn="ctr">
                      <a:noFill/>
                      <a:prstDash val="solid"/>
                      <a:miter lim="800000"/>
                    </a:lnL>
                    <a:lnR w="0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>
                        <a:buNone/>
                      </a:pPr>
                      <a:endParaRPr lang="de-DE" sz="1200" b="1">
                        <a:solidFill>
                          <a:schemeClr val="tx1"/>
                        </a:solidFill>
                      </a:endParaRPr>
                    </a:p>
                  </a:txBody>
                  <a:tcPr marL="72000" marR="72000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Alle Mitarbeiter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Mitarbeiter in Schlüssel-positionen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Privatperson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e-DE" sz="1200"/>
                        <a:t>Privatperson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37530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Leistung</a:t>
                      </a:r>
                    </a:p>
                  </a:txBody>
                  <a:tcPr marL="72000" marR="7200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de-DE" sz="1200" b="1">
                        <a:solidFill>
                          <a:schemeClr val="tx1"/>
                        </a:solidFill>
                      </a:endParaRPr>
                    </a:p>
                  </a:txBody>
                  <a:tcPr marL="72000" marR="72000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Monatspauschale </a:t>
                      </a:r>
                      <a:br>
                        <a:rPr lang="de-DE" sz="1200" dirty="0"/>
                      </a:br>
                      <a:r>
                        <a:rPr lang="de-DE" sz="1200" dirty="0"/>
                        <a:t>und Kapitalleistung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Kostenersatz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Hohe Summen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e-DE" sz="1200"/>
                        <a:t>Hohe Summen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53604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de-DE" sz="1200" b="1">
                          <a:solidFill>
                            <a:schemeClr val="tx1"/>
                          </a:solidFill>
                        </a:rPr>
                        <a:t>Bezug</a:t>
                      </a:r>
                    </a:p>
                  </a:txBody>
                  <a:tcPr marL="72000" marR="7200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de-DE" sz="1200" b="1">
                        <a:solidFill>
                          <a:schemeClr val="tx1"/>
                        </a:solidFill>
                      </a:endParaRPr>
                    </a:p>
                  </a:txBody>
                  <a:tcPr marL="72000" marR="72000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Schnell und unkompliziert auf faktischen Arbeits-ausfall abgestellt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Nachweis-</a:t>
                      </a:r>
                      <a:br>
                        <a:rPr lang="de-DE" sz="1200" dirty="0"/>
                      </a:br>
                      <a:r>
                        <a:rPr lang="de-DE" sz="1200" dirty="0" err="1"/>
                        <a:t>pflicht</a:t>
                      </a:r>
                      <a:endParaRPr lang="de-DE" sz="1200" dirty="0"/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Nachweispflicht (z.B. Gliedertaxe oder </a:t>
                      </a:r>
                      <a:r>
                        <a:rPr lang="de-DE" sz="1200" dirty="0" err="1"/>
                        <a:t>Beeinträchti-gungsgrad</a:t>
                      </a:r>
                      <a:r>
                        <a:rPr lang="de-DE" sz="1200" dirty="0"/>
                        <a:t>)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/>
                        <a:t>Nachweispflicht (z.B. abstrakte Verweisung)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21682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Antrag</a:t>
                      </a:r>
                    </a:p>
                  </a:txBody>
                  <a:tcPr marL="72000" marR="7200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de-DE" sz="1200" b="1">
                        <a:solidFill>
                          <a:schemeClr val="tx1"/>
                        </a:solidFill>
                      </a:endParaRPr>
                    </a:p>
                  </a:txBody>
                  <a:tcPr marL="72000" marR="72000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tx2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Keine Fragen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Keine Fragen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Gesundheits-</a:t>
                      </a:r>
                      <a:br>
                        <a:rPr lang="de-DE" sz="1200" dirty="0"/>
                      </a:br>
                      <a:r>
                        <a:rPr lang="de-DE" sz="1200" dirty="0"/>
                        <a:t>fragen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Gesundheitsfragen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93177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1F3E4207-497F-4447-6986-21E2EA27603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42912" y="2156791"/>
            <a:ext cx="2210836" cy="382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222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Hiscox Presentation 2022">
  <a:themeElements>
    <a:clrScheme name="Hiscox PPT">
      <a:dk1>
        <a:srgbClr val="000000"/>
      </a:dk1>
      <a:lt1>
        <a:srgbClr val="FFFFFF"/>
      </a:lt1>
      <a:dk2>
        <a:srgbClr val="DA291C"/>
      </a:dk2>
      <a:lt2>
        <a:srgbClr val="EDEDED"/>
      </a:lt2>
      <a:accent1>
        <a:srgbClr val="DA291C"/>
      </a:accent1>
      <a:accent2>
        <a:srgbClr val="000000"/>
      </a:accent2>
      <a:accent3>
        <a:srgbClr val="555555"/>
      </a:accent3>
      <a:accent4>
        <a:srgbClr val="7F7F7F"/>
      </a:accent4>
      <a:accent5>
        <a:srgbClr val="AAAAAA"/>
      </a:accent5>
      <a:accent6>
        <a:srgbClr val="CCCCC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Hiscox Unternehmens-PPT Vorlage 2024-06-04.potx" id="{427BA446-F710-4310-A227-5BC101CB5C40}" vid="{1A661F9C-0984-4CEF-A90F-4061C3D3C4F4}"/>
    </a:ext>
  </a:extLst>
</a:theme>
</file>

<file path=ppt/theme/theme2.xml><?xml version="1.0" encoding="utf-8"?>
<a:theme xmlns:a="http://schemas.openxmlformats.org/drawingml/2006/main" name="HISCOX_PPT_TEMPLATE_SCREEN_v6">
  <a:themeElements>
    <a:clrScheme name="HISCOX_PPT_TEMPLATE_SCREEN_v6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A291C"/>
      </a:accent1>
      <a:accent2>
        <a:srgbClr val="BEBEBE"/>
      </a:accent2>
      <a:accent3>
        <a:srgbClr val="64009B"/>
      </a:accent3>
      <a:accent4>
        <a:srgbClr val="9A4DB9"/>
      </a:accent4>
      <a:accent5>
        <a:srgbClr val="A50096"/>
      </a:accent5>
      <a:accent6>
        <a:srgbClr val="C04DB6"/>
      </a:accent6>
      <a:hlink>
        <a:srgbClr val="0000FF"/>
      </a:hlink>
      <a:folHlink>
        <a:srgbClr val="FF00FF"/>
      </a:folHlink>
    </a:clrScheme>
    <a:fontScheme name="HISCOX_PPT_TEMPLATE_SCREEN_v6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ISCOX_PPT_TEMPLATE_SCREEN_v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6965140-966c-4fb7-b565-10d1d24d3ffb">22FTCDET2MPH-311276461-15</_dlc_DocId>
    <_dlc_DocIdUrl xmlns="d6965140-966c-4fb7-b565-10d1d24d3ffb">
      <Url>https://hiscox.sharepoint.com/sites/Europe/MDPGermany/_layouts/15/DocIdRedir.aspx?ID=22FTCDET2MPH-311276461-15</Url>
      <Description>22FTCDET2MPH-311276461-15</Description>
    </_dlc_DocIdUrl>
    <TaxCatchAll xmlns="d6965140-966c-4fb7-b565-10d1d24d3ffb" xsi:nil="true"/>
    <lcf76f155ced4ddcb4097134ff3c332f xmlns="d454c7ab-c898-46f4-b354-7b5c0a7867e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67173089414442AD5295E099154661" ma:contentTypeVersion="12" ma:contentTypeDescription="Create a new document." ma:contentTypeScope="" ma:versionID="7397ce8d2f722e65cbdbaf158f4ef804">
  <xsd:schema xmlns:xsd="http://www.w3.org/2001/XMLSchema" xmlns:xs="http://www.w3.org/2001/XMLSchema" xmlns:p="http://schemas.microsoft.com/office/2006/metadata/properties" xmlns:ns2="d6965140-966c-4fb7-b565-10d1d24d3ffb" xmlns:ns3="d454c7ab-c898-46f4-b354-7b5c0a7867e4" targetNamespace="http://schemas.microsoft.com/office/2006/metadata/properties" ma:root="true" ma:fieldsID="923b8eb65b3abde01ba7349c93f64500" ns2:_="" ns3:_="">
    <xsd:import namespace="d6965140-966c-4fb7-b565-10d1d24d3ffb"/>
    <xsd:import namespace="d454c7ab-c898-46f4-b354-7b5c0a7867e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965140-966c-4fb7-b565-10d1d24d3ff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0" nillable="true" ma:displayName="Taxonomy Catch All Column" ma:hidden="true" ma:list="{e3afd143-27ca-4114-a69d-1b44518f3503}" ma:internalName="TaxCatchAll" ma:showField="CatchAllData" ma:web="d6965140-966c-4fb7-b565-10d1d24d3f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54c7ab-c898-46f4-b354-7b5c0a7867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da0ffac-4e9f-4916-8cb1-401349fce21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4F07A7-C1AC-4CF9-90AB-5A02A059FB00}">
  <ds:schemaRefs>
    <ds:schemaRef ds:uri="http://schemas.openxmlformats.org/package/2006/metadata/core-properties"/>
    <ds:schemaRef ds:uri="d6965140-966c-4fb7-b565-10d1d24d3ffb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d454c7ab-c898-46f4-b354-7b5c0a7867e4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F7DA37D-7C1D-4C73-8FBD-1574D28B14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965140-966c-4fb7-b565-10d1d24d3ffb"/>
    <ds:schemaRef ds:uri="d454c7ab-c898-46f4-b354-7b5c0a7867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91C0C5-5DF1-4B68-9419-B934896D1AB6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B3D779F-FAC1-4455-B823-50DE676DB28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69ce2fd-8fb4-4dbb-a26f-3ea7bfce55ab}" enabled="1" method="Privileged" siteId="{dfbcc178-bccf-4595-8f8e-3a3175df90b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Hiscox Unternehmens-PPT Vorlage 2024-06-04</Template>
  <TotalTime>0</TotalTime>
  <Words>615</Words>
  <Application>Microsoft Office PowerPoint</Application>
  <PresentationFormat>Breitbild</PresentationFormat>
  <Paragraphs>124</Paragraphs>
  <Slides>16</Slides>
  <Notes>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Calibri</vt:lpstr>
      <vt:lpstr>Wingdings</vt:lpstr>
      <vt:lpstr>Hiscox Presentation 2022</vt:lpstr>
      <vt:lpstr>think-cell Slide</vt:lpstr>
      <vt:lpstr>Hiscox @ afm</vt:lpstr>
      <vt:lpstr>Überblick </vt:lpstr>
      <vt:lpstr>CyberClear  Der Weg zur Deckung</vt:lpstr>
      <vt:lpstr>CyberClear by Hiscox Die digitalen Antragsmodelle für Unternehmen</vt:lpstr>
      <vt:lpstr>CyberClear by Hiscox Sonderkonditionen exklusiv für afm</vt:lpstr>
      <vt:lpstr>Cyber-BU-Tagessatzentschädigung Hiscox Garantie für Unternehmen bis 2,5 Mio. EUR Umsatz</vt:lpstr>
      <vt:lpstr>Arbeitsausfall  by Hiscox</vt:lpstr>
      <vt:lpstr>Leistungskomponenten: Arbeitsausfallversicherung Ergänzung unserer VH-Module für Unternehmen bis 5 Mio. EUR Jahresumsatz</vt:lpstr>
      <vt:lpstr>Abgrenzung: Arbeitsausfallversicherung</vt:lpstr>
      <vt:lpstr>Schadenbeispiel (1/2)</vt:lpstr>
      <vt:lpstr>Schadenbeispiel (2/2)</vt:lpstr>
      <vt:lpstr>Arbeitsausfall  Highlights</vt:lpstr>
      <vt:lpstr>Heilnebenberufe </vt:lpstr>
      <vt:lpstr>Die Versicherungslösung: Heilnebenberufe by Hiscox  Mehr als 90 Berufe über Antrag versicherbar </vt:lpstr>
      <vt:lpstr>Heilnebenberufe by Hiscox Highlights</vt:lpstr>
      <vt:lpstr>Vielen Dank!</vt:lpstr>
    </vt:vector>
  </TitlesOfParts>
  <Company>Hiscox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 Titel</dc:title>
  <dc:creator>Andrea Bast</dc:creator>
  <cp:lastModifiedBy>Bastian Lutz</cp:lastModifiedBy>
  <cp:revision>17</cp:revision>
  <dcterms:created xsi:type="dcterms:W3CDTF">2024-06-05T08:19:27Z</dcterms:created>
  <dcterms:modified xsi:type="dcterms:W3CDTF">2025-06-18T13:04:33Z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0x0101002A67173089414442AD5295E099154661</vt:lpwstr>
  </property>
  <property fmtid="{D5CDD505-2E9C-101B-9397-08002B2CF9AE}" pid="3" name="_dlc_DocIdItemGuid">
    <vt:lpwstr>39e4aa12-d0b7-4cdc-9fc9-4884f0d08b30</vt:lpwstr>
  </property>
  <property fmtid="{D5CDD505-2E9C-101B-9397-08002B2CF9AE}" pid="4" name="MediaServiceImageTags">
    <vt:lpwstr/>
  </property>
</Properties>
</file>