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49"/>
  </p:notesMasterIdLst>
  <p:handoutMasterIdLst>
    <p:handoutMasterId r:id="rId50"/>
  </p:handoutMasterIdLst>
  <p:sldIdLst>
    <p:sldId id="300" r:id="rId2"/>
    <p:sldId id="391" r:id="rId3"/>
    <p:sldId id="2147138536" r:id="rId4"/>
    <p:sldId id="392" r:id="rId5"/>
    <p:sldId id="393" r:id="rId6"/>
    <p:sldId id="394" r:id="rId7"/>
    <p:sldId id="378" r:id="rId8"/>
    <p:sldId id="379" r:id="rId9"/>
    <p:sldId id="380" r:id="rId10"/>
    <p:sldId id="381" r:id="rId11"/>
    <p:sldId id="382" r:id="rId12"/>
    <p:sldId id="260" r:id="rId13"/>
    <p:sldId id="256" r:id="rId14"/>
    <p:sldId id="258" r:id="rId15"/>
    <p:sldId id="259" r:id="rId16"/>
    <p:sldId id="372" r:id="rId17"/>
    <p:sldId id="383" r:id="rId18"/>
    <p:sldId id="384" r:id="rId19"/>
    <p:sldId id="385" r:id="rId20"/>
    <p:sldId id="387" r:id="rId21"/>
    <p:sldId id="386" r:id="rId22"/>
    <p:sldId id="261" r:id="rId23"/>
    <p:sldId id="262" r:id="rId24"/>
    <p:sldId id="263" r:id="rId25"/>
    <p:sldId id="264" r:id="rId26"/>
    <p:sldId id="265" r:id="rId27"/>
    <p:sldId id="373" r:id="rId28"/>
    <p:sldId id="390" r:id="rId29"/>
    <p:sldId id="389" r:id="rId30"/>
    <p:sldId id="388" r:id="rId31"/>
    <p:sldId id="2147138518" r:id="rId32"/>
    <p:sldId id="2147138519" r:id="rId33"/>
    <p:sldId id="2147138520" r:id="rId34"/>
    <p:sldId id="2147138521" r:id="rId35"/>
    <p:sldId id="2147138522" r:id="rId36"/>
    <p:sldId id="2147138523" r:id="rId37"/>
    <p:sldId id="2147138524" r:id="rId38"/>
    <p:sldId id="2147138525" r:id="rId39"/>
    <p:sldId id="2147138526" r:id="rId40"/>
    <p:sldId id="2147138527" r:id="rId41"/>
    <p:sldId id="2147138528" r:id="rId42"/>
    <p:sldId id="2147138529" r:id="rId43"/>
    <p:sldId id="2147138532" r:id="rId44"/>
    <p:sldId id="2147138533" r:id="rId45"/>
    <p:sldId id="2147138535" r:id="rId46"/>
    <p:sldId id="2147138530" r:id="rId47"/>
    <p:sldId id="2147138531" r:id="rId48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FFFF66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984" autoAdjust="0"/>
  </p:normalViewPr>
  <p:slideViewPr>
    <p:cSldViewPr snapToGrid="0" showGuides="1">
      <p:cViewPr varScale="1">
        <p:scale>
          <a:sx n="122" d="100"/>
          <a:sy n="122" d="100"/>
        </p:scale>
        <p:origin x="90" y="396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18.06.2025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18.06.2025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nterüberschrift_mi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8" y="2281237"/>
            <a:ext cx="1134321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82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4" orient="horz" pos="709">
          <p15:clr>
            <a:srgbClr val="FBAE40"/>
          </p15:clr>
        </p15:guide>
        <p15:guide id="6" orient="horz" pos="1298">
          <p15:clr>
            <a:srgbClr val="FBAE40"/>
          </p15:clr>
        </p15:guide>
        <p15:guide id="10" orient="horz" pos="116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  <p:sldLayoutId id="2147483819" r:id="rId4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680" y="145120"/>
            <a:ext cx="9012862" cy="1325563"/>
          </a:xfrm>
        </p:spPr>
        <p:txBody>
          <a:bodyPr/>
          <a:lstStyle/>
          <a:p>
            <a:r>
              <a:rPr lang="de-DE" dirty="0"/>
              <a:t>Herzlich Willkommen!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844062" y="3084156"/>
            <a:ext cx="1048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1D2D4B"/>
                </a:solidFill>
              </a:rPr>
              <a:t>ZW II-2025</a:t>
            </a:r>
          </a:p>
          <a:p>
            <a:r>
              <a:rPr lang="de-DE" sz="4000" dirty="0">
                <a:solidFill>
                  <a:srgbClr val="1D2D4B"/>
                </a:solidFill>
              </a:rPr>
              <a:t>Vorsorge</a:t>
            </a:r>
          </a:p>
        </p:txBody>
      </p:sp>
    </p:spTree>
    <p:extLst>
      <p:ext uri="{BB962C8B-B14F-4D97-AF65-F5344CB8AC3E}">
        <p14:creationId xmlns:p14="http://schemas.microsoft.com/office/powerpoint/2010/main" val="34485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GOZ | Begrenzung Höchstsatz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C656E8A-F830-4054-9516-C3737D4CF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504" y="1815401"/>
            <a:ext cx="7971496" cy="453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04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GOZ | Begrenzung Höchstsatz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10366B6-2E17-4624-A7B7-BD865C424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53" y="1602268"/>
            <a:ext cx="8188616" cy="466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0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CB3223F-AC67-4E3E-A47C-55B8E1F699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1783BAE-C354-4405-AE9B-08DB18B5A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de-DE" sz="4000" dirty="0"/>
          </a:p>
          <a:p>
            <a:pPr algn="ctr"/>
            <a:r>
              <a:rPr lang="de-DE" sz="4000" dirty="0"/>
              <a:t>Highlights des Berufsunfähigkeitsschutz von Canada Life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FB9A256B-B4FE-4534-96B1-B891FF33E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</p:spTree>
    <p:extLst>
      <p:ext uri="{BB962C8B-B14F-4D97-AF65-F5344CB8AC3E}">
        <p14:creationId xmlns:p14="http://schemas.microsoft.com/office/powerpoint/2010/main" val="54591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C4299A0-689E-4265-9B5D-619919CA9D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Highlights des Berufsunfähigkeitsschutz von der Canada Life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9CA8417-784A-4FE5-A2C3-4F1BAAA4C96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2"/>
                </a:solidFill>
              </a:rPr>
              <a:t>Gesundheitsfragen: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b="1" dirty="0"/>
              <a:t>Verkürzte Abfragezeiträume ohne Altersbegrenzung:</a:t>
            </a:r>
          </a:p>
          <a:p>
            <a:r>
              <a:rPr lang="de-DE" dirty="0"/>
              <a:t>      </a:t>
            </a:r>
            <a:r>
              <a:rPr lang="de-DE" sz="1600" dirty="0"/>
              <a:t>Bei stationären Aufenthalten und Behandlungen Abfragezeitraum 5 Jahre</a:t>
            </a:r>
          </a:p>
          <a:p>
            <a:r>
              <a:rPr lang="de-DE" sz="1600" dirty="0"/>
              <a:t>       Bei ambulanten Behandlungen Abfragezeitraum 3 Jahre </a:t>
            </a:r>
          </a:p>
          <a:p>
            <a:r>
              <a:rPr lang="de-DE" dirty="0"/>
              <a:t>                    </a:t>
            </a:r>
            <a:r>
              <a:rPr lang="de-DE" sz="1800" b="1" dirty="0"/>
              <a:t>Beides gilt auch bei psychischen Erkrankungen </a:t>
            </a:r>
            <a:r>
              <a:rPr lang="de-DE" sz="1800" b="1" dirty="0">
                <a:solidFill>
                  <a:schemeClr val="accent2"/>
                </a:solidFill>
              </a:rPr>
              <a:t>(analog Gothaer)</a:t>
            </a:r>
          </a:p>
          <a:p>
            <a:endParaRPr lang="de-DE" sz="1800" b="1" dirty="0"/>
          </a:p>
          <a:p>
            <a:endParaRPr lang="de-DE" sz="1800" b="1" dirty="0"/>
          </a:p>
          <a:p>
            <a:r>
              <a:rPr lang="de-DE" b="1" dirty="0">
                <a:solidFill>
                  <a:schemeClr val="accent2"/>
                </a:solidFill>
              </a:rPr>
              <a:t>Mehr als nur eine Berufsunfähigkeitsversicherung: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Verlust einer von 13 bestimmten Grundfähigkeiten:</a:t>
            </a:r>
          </a:p>
          <a:p>
            <a:r>
              <a:rPr lang="de-DE" sz="1600" dirty="0">
                <a:solidFill>
                  <a:schemeClr val="tx1"/>
                </a:solidFill>
              </a:rPr>
              <a:t>       Übernahme der Beitragszahlung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2BE15836-601C-4E11-AE22-226BC722F4D4}"/>
              </a:ext>
            </a:extLst>
          </p:cNvPr>
          <p:cNvSpPr/>
          <p:nvPr/>
        </p:nvSpPr>
        <p:spPr>
          <a:xfrm>
            <a:off x="904874" y="3826517"/>
            <a:ext cx="733425" cy="30733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6827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1DE10C5-5603-4028-B469-D98C6F181A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FFBDFE-8D2B-41C0-9CCA-5AC4774E77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Highlights des Berufsunfähigkeitsschutz von der Canada Life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47BA2CD-F90C-4D81-B125-AD8A0432E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b="1" dirty="0">
              <a:solidFill>
                <a:schemeClr val="accent2"/>
              </a:solidFill>
            </a:endParaRPr>
          </a:p>
          <a:p>
            <a:r>
              <a:rPr lang="de-DE" b="1" dirty="0">
                <a:solidFill>
                  <a:schemeClr val="accent2"/>
                </a:solidFill>
              </a:rPr>
              <a:t>Gutachtenhilfe: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Finanzielle Unterstützung während der Wartezeit:</a:t>
            </a:r>
          </a:p>
          <a:p>
            <a:r>
              <a:rPr lang="de-DE" sz="1800" b="1" dirty="0">
                <a:solidFill>
                  <a:schemeClr val="tx1"/>
                </a:solidFill>
              </a:rPr>
              <a:t>      </a:t>
            </a:r>
            <a:r>
              <a:rPr lang="de-DE" sz="1600" dirty="0">
                <a:solidFill>
                  <a:schemeClr val="tx1"/>
                </a:solidFill>
              </a:rPr>
              <a:t>Wird im Rahmen der Leistungsprüfung ein Gutachten zur Beurteilung der BU nötig, kann unter bestimmten </a:t>
            </a:r>
          </a:p>
          <a:p>
            <a:r>
              <a:rPr lang="de-DE" sz="1600" dirty="0">
                <a:solidFill>
                  <a:schemeClr val="tx1"/>
                </a:solidFill>
              </a:rPr>
              <a:t>       Voraussetzungen, einmalig für maximal 6 Monate die versicherte BU-Rente als Unterstützung bis das Gutachten    </a:t>
            </a:r>
          </a:p>
          <a:p>
            <a:r>
              <a:rPr lang="de-DE" sz="1600" dirty="0">
                <a:solidFill>
                  <a:schemeClr val="tx1"/>
                </a:solidFill>
              </a:rPr>
              <a:t>       vorliegt, geleistet werden. Zusätzliche Befreiung der Beitragspflicht während dieser Zeit. 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273D182-EBCF-4F2C-BA7B-94EF0216F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0E89995F-065D-44B5-8F23-8A5524C4B21D}"/>
              </a:ext>
            </a:extLst>
          </p:cNvPr>
          <p:cNvSpPr txBox="1">
            <a:spLocks/>
          </p:cNvSpPr>
          <p:nvPr/>
        </p:nvSpPr>
        <p:spPr>
          <a:xfrm>
            <a:off x="479424" y="4485257"/>
            <a:ext cx="10557384" cy="173723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b="1" dirty="0">
              <a:solidFill>
                <a:schemeClr val="accent2"/>
              </a:solidFill>
            </a:endParaRPr>
          </a:p>
          <a:p>
            <a:r>
              <a:rPr lang="de-DE" b="1" dirty="0">
                <a:solidFill>
                  <a:schemeClr val="accent2"/>
                </a:solidFill>
              </a:rPr>
              <a:t>Option auf eine Risikolebensversicherung: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Ohne erneute Gesundheitsprüfung:</a:t>
            </a:r>
          </a:p>
          <a:p>
            <a:r>
              <a:rPr lang="de-DE" sz="1600" dirty="0">
                <a:solidFill>
                  <a:schemeClr val="tx1"/>
                </a:solidFill>
              </a:rPr>
              <a:t>Innerhalb der ersten 10 Vertragsjahre kann bei Hausbau, Geburt eines Kindes oder zum 10. Jahrestag des    Berufsun</a:t>
            </a:r>
            <a:r>
              <a:rPr lang="de-DE" sz="1600" dirty="0"/>
              <a:t>fähigkeitsschutzes eine RLV in Höhe von bis zu 300.000 € beantragt werden.</a:t>
            </a:r>
          </a:p>
        </p:txBody>
      </p:sp>
    </p:spTree>
    <p:extLst>
      <p:ext uri="{BB962C8B-B14F-4D97-AF65-F5344CB8AC3E}">
        <p14:creationId xmlns:p14="http://schemas.microsoft.com/office/powerpoint/2010/main" val="762445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8AF3662-FA41-42BC-ABC0-008AA4BDFE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BE1FAC-8D6F-46AC-89AC-B74BE763B7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Highlights des Berufsunfähigkeitsschutz von der Canada Life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AA6D24-6AC6-469C-9A3C-414535E5F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2"/>
                </a:solidFill>
              </a:rPr>
              <a:t>Mögliche Zusatzoption: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b="1" dirty="0">
                <a:solidFill>
                  <a:schemeClr val="tx1"/>
                </a:solidFill>
              </a:rPr>
              <a:t>Arbeitsunfähigkeit (AU):</a:t>
            </a:r>
          </a:p>
          <a:p>
            <a:r>
              <a:rPr lang="de-DE" sz="1800" b="1" dirty="0">
                <a:solidFill>
                  <a:schemeClr val="tx1"/>
                </a:solidFill>
              </a:rPr>
              <a:t>     </a:t>
            </a:r>
            <a:r>
              <a:rPr lang="de-DE" sz="1800" dirty="0">
                <a:solidFill>
                  <a:schemeClr val="tx1"/>
                </a:solidFill>
              </a:rPr>
              <a:t> Zusätzlich zur AU-Leistung ab dem 6. Monat </a:t>
            </a:r>
            <a:r>
              <a:rPr lang="de-DE" sz="1600" dirty="0">
                <a:solidFill>
                  <a:schemeClr val="tx1"/>
                </a:solidFill>
              </a:rPr>
              <a:t>Übernahme der Beitragszahlung ab einer </a:t>
            </a:r>
            <a:br>
              <a:rPr lang="de-DE" sz="1600" dirty="0">
                <a:solidFill>
                  <a:schemeClr val="tx1"/>
                </a:solidFill>
              </a:rPr>
            </a:br>
            <a:r>
              <a:rPr lang="de-DE" sz="1600" dirty="0">
                <a:solidFill>
                  <a:schemeClr val="tx1"/>
                </a:solidFill>
              </a:rPr>
              <a:t>       6-wöchigen AU (max. 36 Monate)</a:t>
            </a:r>
          </a:p>
          <a:p>
            <a:r>
              <a:rPr lang="de-DE" sz="1600" dirty="0">
                <a:solidFill>
                  <a:schemeClr val="tx1"/>
                </a:solidFill>
              </a:rPr>
              <a:t>      (es muss kein zusätzlicher Antrag auf Berufsunfähigkeit gestellt werden, um AU-Leistung zu erhalten)</a:t>
            </a:r>
          </a:p>
          <a:p>
            <a:endParaRPr lang="de-DE" b="1" dirty="0">
              <a:solidFill>
                <a:schemeClr val="accent2"/>
              </a:solidFill>
            </a:endParaRPr>
          </a:p>
          <a:p>
            <a:endParaRPr lang="de-DE" b="1" dirty="0">
              <a:solidFill>
                <a:schemeClr val="accent2"/>
              </a:solidFill>
            </a:endParaRPr>
          </a:p>
          <a:p>
            <a:r>
              <a:rPr lang="de-DE" b="1" dirty="0">
                <a:solidFill>
                  <a:schemeClr val="accent2"/>
                </a:solidFill>
              </a:rPr>
              <a:t>Auch im Leistungsfall Unterstützung: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1800" b="1" dirty="0" err="1">
                <a:solidFill>
                  <a:schemeClr val="tx1"/>
                </a:solidFill>
              </a:rPr>
              <a:t>Reintra</a:t>
            </a:r>
            <a:r>
              <a:rPr lang="de-DE" sz="1800" b="1" dirty="0">
                <a:solidFill>
                  <a:schemeClr val="tx1"/>
                </a:solidFill>
              </a:rPr>
              <a:t>: </a:t>
            </a:r>
          </a:p>
          <a:p>
            <a:r>
              <a:rPr lang="de-DE" sz="1600" dirty="0">
                <a:solidFill>
                  <a:schemeClr val="tx1"/>
                </a:solidFill>
              </a:rPr>
              <a:t>      Unterstützung des Kunden durch Partner (</a:t>
            </a:r>
            <a:r>
              <a:rPr lang="de-DE" sz="1600" dirty="0" err="1">
                <a:solidFill>
                  <a:schemeClr val="tx1"/>
                </a:solidFill>
              </a:rPr>
              <a:t>Reintra</a:t>
            </a:r>
            <a:r>
              <a:rPr lang="de-DE" sz="1600" dirty="0">
                <a:solidFill>
                  <a:schemeClr val="tx1"/>
                </a:solidFill>
              </a:rPr>
              <a:t>) mit medizinischer, beruflicher und sozialer Rehabilitationsberatung</a:t>
            </a:r>
          </a:p>
          <a:p>
            <a:r>
              <a:rPr lang="de-DE" sz="1600" dirty="0">
                <a:solidFill>
                  <a:schemeClr val="tx1"/>
                </a:solidFill>
              </a:rPr>
              <a:t>      ohne zusätzliche Kosten.</a:t>
            </a:r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1C68224-87D8-4C6B-9209-F04B1F281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</p:spTree>
    <p:extLst>
      <p:ext uri="{BB962C8B-B14F-4D97-AF65-F5344CB8AC3E}">
        <p14:creationId xmlns:p14="http://schemas.microsoft.com/office/powerpoint/2010/main" val="3722635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Check24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B614B90-8EF1-4630-99B9-2CBFC5670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070" y="2091950"/>
            <a:ext cx="5645626" cy="399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29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Check24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737FFEE-2603-4640-8F49-D6454F625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40" y="1809723"/>
            <a:ext cx="8444021" cy="461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57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Check24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433D60-8316-4C56-B45F-7635ECB6B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050" y="1521836"/>
            <a:ext cx="6987900" cy="519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46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Check24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0B1C03-4F21-4F07-9422-26FE2B739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855" y="1662732"/>
            <a:ext cx="5600037" cy="487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79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Agenda</a:t>
            </a:r>
            <a:endParaRPr lang="de-DE" sz="24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F0DD22D-CC80-444D-A17E-3E17F8E0094D}"/>
              </a:ext>
            </a:extLst>
          </p:cNvPr>
          <p:cNvSpPr txBox="1"/>
          <p:nvPr/>
        </p:nvSpPr>
        <p:spPr>
          <a:xfrm>
            <a:off x="1031630" y="1541253"/>
            <a:ext cx="1012873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Leistungsfall Zahn</a:t>
            </a:r>
            <a:br>
              <a:rPr lang="de-DE" sz="2400" dirty="0">
                <a:solidFill>
                  <a:srgbClr val="1D2D4B"/>
                </a:solidFill>
              </a:rPr>
            </a:br>
            <a:endParaRPr lang="de-DE" sz="2400" dirty="0">
              <a:solidFill>
                <a:srgbClr val="1D2D4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Highlights des Berufsunfähigkeitsschutz von Canada Life</a:t>
            </a:r>
            <a:br>
              <a:rPr lang="de-DE" sz="2400" dirty="0">
                <a:solidFill>
                  <a:srgbClr val="1D2D4B"/>
                </a:solidFill>
              </a:rPr>
            </a:br>
            <a:endParaRPr lang="de-DE" sz="2400" dirty="0">
              <a:solidFill>
                <a:srgbClr val="1D2D4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Check24</a:t>
            </a:r>
            <a:br>
              <a:rPr lang="de-DE" sz="2400" dirty="0">
                <a:solidFill>
                  <a:srgbClr val="1D2D4B"/>
                </a:solidFill>
              </a:rPr>
            </a:br>
            <a:endParaRPr lang="de-DE" sz="2400" dirty="0">
              <a:solidFill>
                <a:srgbClr val="1D2D4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Risikoprüfung</a:t>
            </a:r>
            <a:br>
              <a:rPr lang="de-DE" sz="2400" dirty="0">
                <a:solidFill>
                  <a:srgbClr val="1D2D4B"/>
                </a:solidFill>
              </a:rPr>
            </a:br>
            <a:endParaRPr lang="de-DE" sz="2400" dirty="0">
              <a:solidFill>
                <a:srgbClr val="1D2D4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Pflege</a:t>
            </a:r>
            <a:br>
              <a:rPr lang="de-DE" sz="2400" dirty="0">
                <a:solidFill>
                  <a:srgbClr val="1D2D4B"/>
                </a:solidFill>
              </a:rPr>
            </a:br>
            <a:endParaRPr lang="de-DE" sz="2400" dirty="0">
              <a:solidFill>
                <a:srgbClr val="1D2D4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Neues vom Volkswohl Bund</a:t>
            </a:r>
            <a:br>
              <a:rPr lang="de-DE" sz="2400" dirty="0">
                <a:solidFill>
                  <a:srgbClr val="1D2D4B"/>
                </a:solidFill>
              </a:rPr>
            </a:br>
            <a:endParaRPr lang="de-DE" sz="2400" dirty="0">
              <a:solidFill>
                <a:srgbClr val="1D2D4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400" dirty="0">
                <a:solidFill>
                  <a:srgbClr val="1D2D4B"/>
                </a:solidFill>
              </a:rPr>
              <a:t>Baloise Best </a:t>
            </a:r>
            <a:r>
              <a:rPr lang="de-DE" sz="2400" dirty="0" err="1">
                <a:solidFill>
                  <a:srgbClr val="1D2D4B"/>
                </a:solidFill>
              </a:rPr>
              <a:t>Invest</a:t>
            </a:r>
            <a:r>
              <a:rPr lang="de-DE" sz="2400" dirty="0">
                <a:solidFill>
                  <a:srgbClr val="1D2D4B"/>
                </a:solidFill>
              </a:rPr>
              <a:t> Kids</a:t>
            </a:r>
          </a:p>
        </p:txBody>
      </p:sp>
    </p:spTree>
    <p:extLst>
      <p:ext uri="{BB962C8B-B14F-4D97-AF65-F5344CB8AC3E}">
        <p14:creationId xmlns:p14="http://schemas.microsoft.com/office/powerpoint/2010/main" val="505957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Check24 Kundenbewertungen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CBA399E-C20A-4E70-BA43-A1A89C54E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0602" y="2384620"/>
            <a:ext cx="4810796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065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Check24 Kundenbewertungen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26E03DF-0FF3-46CD-B5D7-DF9EC9593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71" y="1790736"/>
            <a:ext cx="4925112" cy="122889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3983727-B312-4716-902C-A1D58DFC1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4841" y="2807519"/>
            <a:ext cx="4896533" cy="80973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DECABC5-DEF1-4738-8E66-A0220C737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6127" y="4688664"/>
            <a:ext cx="4887007" cy="108600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B07AE38-4F27-47B4-960E-6425BFE5F3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330" y="4133907"/>
            <a:ext cx="4915586" cy="100026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ADAC845-2671-42C0-AE0D-B275562D28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3119" y="1940623"/>
            <a:ext cx="4801270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38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E0CA769-A005-477B-87A7-6C399BB17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22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7867CFB-F374-4096-BBA2-C45D0D964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de-DE" sz="4000" dirty="0"/>
          </a:p>
          <a:p>
            <a:pPr algn="ctr"/>
            <a:endParaRPr lang="de-DE" sz="4000" dirty="0"/>
          </a:p>
          <a:p>
            <a:pPr algn="ctr"/>
            <a:r>
              <a:rPr lang="de-DE" sz="4000" dirty="0"/>
              <a:t>Risikoprüfung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AEC32C4-52F6-4EF9-AC4D-C49F4A5D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</p:spTree>
    <p:extLst>
      <p:ext uri="{BB962C8B-B14F-4D97-AF65-F5344CB8AC3E}">
        <p14:creationId xmlns:p14="http://schemas.microsoft.com/office/powerpoint/2010/main" val="3213749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3DE1782-1D09-400C-B46B-96601CBC46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11F4C1A8-7CEA-45DB-AFF3-5C814FBA62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Risikoprüfung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00E7288-A3EF-4D23-9B76-50D5704BA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Ausgangssituation:</a:t>
            </a:r>
          </a:p>
          <a:p>
            <a:endParaRPr lang="de-DE" b="1" dirty="0"/>
          </a:p>
          <a:p>
            <a:r>
              <a:rPr lang="de-DE" sz="1800" dirty="0"/>
              <a:t>Voranfrage für Schüler *2010, Gymnasium,  gewünscht war BU-Rente 1.000€</a:t>
            </a:r>
          </a:p>
          <a:p>
            <a:r>
              <a:rPr lang="de-DE" sz="1800" dirty="0"/>
              <a:t>                                                                       alternativ GF</a:t>
            </a:r>
          </a:p>
          <a:p>
            <a:endParaRPr lang="de-DE" sz="1800" dirty="0"/>
          </a:p>
          <a:p>
            <a:r>
              <a:rPr lang="de-DE" sz="1800" dirty="0"/>
              <a:t>Vorerkrankungen: Migräne, ADHS mit Einnahme von Ritalin</a:t>
            </a:r>
          </a:p>
          <a:p>
            <a:endParaRPr lang="de-DE" dirty="0"/>
          </a:p>
          <a:p>
            <a:pPr algn="ctr"/>
            <a:r>
              <a:rPr lang="de-DE" sz="2400" b="1" dirty="0">
                <a:solidFill>
                  <a:schemeClr val="accent2"/>
                </a:solidFill>
              </a:rPr>
              <a:t>BU-Versicherer stellen in der Regel zurück bis zur erfolgreich abgeschlossenen Berufsausbildung</a:t>
            </a:r>
          </a:p>
          <a:p>
            <a:endParaRPr lang="de-DE" dirty="0">
              <a:solidFill>
                <a:schemeClr val="accent2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FE371EE-A18B-4071-9985-DF93E7E6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</p:spTree>
    <p:extLst>
      <p:ext uri="{BB962C8B-B14F-4D97-AF65-F5344CB8AC3E}">
        <p14:creationId xmlns:p14="http://schemas.microsoft.com/office/powerpoint/2010/main" val="883501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8AB66BF-4A8C-4EE0-835B-929F6BEB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AF1C52-4067-4EB2-9F4E-C1695BC20B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Risikoprüfung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59D32A-511C-494C-9345-27A41CFCD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Ergebnisse:</a:t>
            </a:r>
          </a:p>
          <a:p>
            <a:endParaRPr lang="de-DE" b="1" dirty="0"/>
          </a:p>
          <a:p>
            <a:r>
              <a:rPr lang="de-DE" dirty="0"/>
              <a:t>Swiss Life: </a:t>
            </a:r>
            <a:r>
              <a:rPr lang="de-DE" b="1" dirty="0"/>
              <a:t>GF</a:t>
            </a:r>
            <a:r>
              <a:rPr lang="de-DE" dirty="0"/>
              <a:t> normale Annahme, aber keine zusätzlichen Bausteine möglich</a:t>
            </a:r>
          </a:p>
          <a:p>
            <a:r>
              <a:rPr lang="de-DE" dirty="0"/>
              <a:t>Baloise: </a:t>
            </a:r>
            <a:r>
              <a:rPr lang="de-DE" b="1" dirty="0"/>
              <a:t>GF</a:t>
            </a:r>
            <a:r>
              <a:rPr lang="de-DE" dirty="0"/>
              <a:t> 25% RZ und keine zusätzlichen Bausteine möglich</a:t>
            </a:r>
          </a:p>
          <a:p>
            <a:endParaRPr lang="de-DE" dirty="0"/>
          </a:p>
          <a:p>
            <a:endParaRPr lang="de-DE" b="1" dirty="0">
              <a:solidFill>
                <a:srgbClr val="00B050"/>
              </a:solidFill>
            </a:endParaRPr>
          </a:p>
          <a:p>
            <a:r>
              <a:rPr lang="de-DE" b="1" dirty="0">
                <a:solidFill>
                  <a:srgbClr val="00B050"/>
                </a:solidFill>
              </a:rPr>
              <a:t>Volkswohl Bund: </a:t>
            </a:r>
            <a:r>
              <a:rPr lang="de-DE" b="1" u="sng" dirty="0">
                <a:solidFill>
                  <a:srgbClr val="00B050"/>
                </a:solidFill>
              </a:rPr>
              <a:t>BU</a:t>
            </a:r>
            <a:r>
              <a:rPr lang="de-DE" b="1" dirty="0">
                <a:solidFill>
                  <a:srgbClr val="00B050"/>
                </a:solidFill>
              </a:rPr>
              <a:t> Ausschluss Psyche einschließlich ADHS + RZ 20%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0AA053D-0499-4691-B297-460EE47FF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402F269-450C-4D91-9F22-4F4482323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8842" y="3429000"/>
            <a:ext cx="699168" cy="195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06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8AB66BF-4A8C-4EE0-835B-929F6BEB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AF1C52-4067-4EB2-9F4E-C1695BC20B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Risikoprüfung | Best Practice von Gerrit Kandora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59D32A-511C-494C-9345-27A41CFCD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Morbus Osgood Schlatter* &amp; Patellaspitzensyndrom 2022-2023</a:t>
            </a:r>
          </a:p>
          <a:p>
            <a:r>
              <a:rPr lang="de-DE" dirty="0"/>
              <a:t>     20 x </a:t>
            </a:r>
            <a:r>
              <a:rPr lang="de-DE" dirty="0" err="1"/>
              <a:t>Physio</a:t>
            </a:r>
            <a:r>
              <a:rPr lang="de-DE" dirty="0"/>
              <a:t>, ACP Eigenbluttherapie, TENS-Gerät    </a:t>
            </a:r>
            <a:br>
              <a:rPr lang="de-DE" dirty="0"/>
            </a:br>
            <a:br>
              <a:rPr lang="de-DE" dirty="0"/>
            </a:br>
            <a:r>
              <a:rPr lang="de-DE" dirty="0"/>
              <a:t>     seit Herbst 2023 beschwerdefrei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Pollenallergie mit Asthma (Asthma nur in 2019), Jährliche Kontrolle beim Pneumologen</a:t>
            </a:r>
            <a:br>
              <a:rPr lang="de-DE" dirty="0"/>
            </a:br>
            <a:r>
              <a:rPr lang="de-DE" dirty="0"/>
              <a:t>2019-2023 sowie Desensibilisierung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dirty="0"/>
              <a:t>*</a:t>
            </a:r>
            <a:r>
              <a:rPr lang="de-DE" i="1" dirty="0"/>
              <a:t>Eine mangelnde Balance zwischen Belastung und Belastbarkeit des Knorpelgewebes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0AA053D-0499-4691-B297-460EE47FF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</p:spTree>
    <p:extLst>
      <p:ext uri="{BB962C8B-B14F-4D97-AF65-F5344CB8AC3E}">
        <p14:creationId xmlns:p14="http://schemas.microsoft.com/office/powerpoint/2010/main" val="629738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8AB66BF-4A8C-4EE0-835B-929F6BEB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952CFE-AF4B-4BE9-B2E2-E1420D3F9B32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AF1C52-4067-4EB2-9F4E-C1695BC20B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Risikoprüfung | Best Practice von Gerrit Kandora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F59D32A-511C-494C-9345-27A41CFCD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b="1" dirty="0"/>
              <a:t>Risikovoranfrage über Tamara Grönsund:</a:t>
            </a:r>
          </a:p>
          <a:p>
            <a:endParaRPr lang="de-DE" b="1" dirty="0"/>
          </a:p>
          <a:p>
            <a:r>
              <a:rPr lang="de-DE" b="1" dirty="0"/>
              <a:t>UKV		Ablehnung</a:t>
            </a:r>
            <a:br>
              <a:rPr lang="de-DE" b="1" dirty="0"/>
            </a:br>
            <a:r>
              <a:rPr lang="de-DE" b="1" dirty="0"/>
              <a:t>R&amp;V		Ablehnung mit Prüfoption in 2 Jahren</a:t>
            </a:r>
          </a:p>
          <a:p>
            <a:r>
              <a:rPr lang="de-DE" b="1" dirty="0"/>
              <a:t>Allianz		RZ ca. 400 € </a:t>
            </a:r>
          </a:p>
          <a:p>
            <a:r>
              <a:rPr lang="de-DE" b="1" dirty="0"/>
              <a:t>Barmenia	RZ 95 €  </a:t>
            </a:r>
          </a:p>
          <a:p>
            <a:r>
              <a:rPr lang="de-DE" b="1" dirty="0" err="1"/>
              <a:t>uniVersa</a:t>
            </a:r>
            <a:r>
              <a:rPr lang="de-DE" b="1" dirty="0"/>
              <a:t>	RZ 206 €</a:t>
            </a:r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0AA053D-0499-4691-B297-460EE47FF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 II 2025</a:t>
            </a:r>
          </a:p>
        </p:txBody>
      </p:sp>
    </p:spTree>
    <p:extLst>
      <p:ext uri="{BB962C8B-B14F-4D97-AF65-F5344CB8AC3E}">
        <p14:creationId xmlns:p14="http://schemas.microsoft.com/office/powerpoint/2010/main" val="35705153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Pflege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2087418"/>
            <a:ext cx="11334751" cy="44016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7E787C-A7C8-4B96-9B06-B66624DEB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58" y="1594399"/>
            <a:ext cx="10210996" cy="455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1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Pflege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2087418"/>
            <a:ext cx="11334751" cy="44016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072AA95-3707-4509-AA97-AC5E9FEDC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948" y="1524000"/>
            <a:ext cx="8184051" cy="506942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F8F0EDA-1ABF-4C8B-92F7-864B70328E6C}"/>
              </a:ext>
            </a:extLst>
          </p:cNvPr>
          <p:cNvSpPr txBox="1"/>
          <p:nvPr/>
        </p:nvSpPr>
        <p:spPr>
          <a:xfrm>
            <a:off x="9308123" y="2571261"/>
            <a:ext cx="2515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/>
              <a:t>Einmalbeitrag 42.004,- €</a:t>
            </a:r>
          </a:p>
          <a:p>
            <a:r>
              <a:rPr lang="de-DE" sz="1600" dirty="0"/>
              <a:t>100% Todesfallleistung</a:t>
            </a:r>
          </a:p>
          <a:p>
            <a:r>
              <a:rPr lang="de-DE" sz="1600" dirty="0"/>
              <a:t>Leistungen bei PG 3,4,5</a:t>
            </a:r>
          </a:p>
        </p:txBody>
      </p:sp>
    </p:spTree>
    <p:extLst>
      <p:ext uri="{BB962C8B-B14F-4D97-AF65-F5344CB8AC3E}">
        <p14:creationId xmlns:p14="http://schemas.microsoft.com/office/powerpoint/2010/main" val="3207048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Pflege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2087418"/>
            <a:ext cx="11334751" cy="44016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2247F2-BD1C-4F88-8E21-DAA3D58D3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30" y="4505452"/>
            <a:ext cx="9831172" cy="167663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45B37B3-8B96-41E4-A983-A05932814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29" y="1580744"/>
            <a:ext cx="6567876" cy="275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59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Leistungsfall Zahn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7484C6F-3BD9-4635-A786-57552AC89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054" y="4108144"/>
            <a:ext cx="6011114" cy="198147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CF0DD22D-CC80-444D-A17E-3E17F8E0094D}"/>
              </a:ext>
            </a:extLst>
          </p:cNvPr>
          <p:cNvSpPr txBox="1"/>
          <p:nvPr/>
        </p:nvSpPr>
        <p:spPr>
          <a:xfrm>
            <a:off x="531446" y="2127407"/>
            <a:ext cx="8996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„</a:t>
            </a:r>
            <a:r>
              <a:rPr lang="de-DE" sz="2800" dirty="0"/>
              <a:t>Ich habe das Gefühl, ein Backenzahn wackelt etwas.“</a:t>
            </a:r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70453342-7498-48E6-99FB-5BCCFF7B98F8}"/>
              </a:ext>
            </a:extLst>
          </p:cNvPr>
          <p:cNvSpPr/>
          <p:nvPr/>
        </p:nvSpPr>
        <p:spPr>
          <a:xfrm>
            <a:off x="9600102" y="2899507"/>
            <a:ext cx="851878" cy="13125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6018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30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Pflege</a:t>
            </a:r>
            <a:endParaRPr lang="de-DE" sz="2400" dirty="0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488829" y="2087418"/>
            <a:ext cx="11334751" cy="44016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BCDD345-EA89-47BA-BB88-D7AB4B44AC25}"/>
              </a:ext>
            </a:extLst>
          </p:cNvPr>
          <p:cNvSpPr txBox="1"/>
          <p:nvPr/>
        </p:nvSpPr>
        <p:spPr>
          <a:xfrm>
            <a:off x="914399" y="2692290"/>
            <a:ext cx="1024596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>
                <a:solidFill>
                  <a:srgbClr val="1D2D4B"/>
                </a:solidFill>
                <a:effectLst/>
              </a:rPr>
              <a:t>Die </a:t>
            </a:r>
            <a:r>
              <a:rPr lang="de-DE" sz="2400" b="1" dirty="0">
                <a:solidFill>
                  <a:srgbClr val="1D2D4B"/>
                </a:solidFill>
                <a:effectLst/>
              </a:rPr>
              <a:t>IDEAL </a:t>
            </a:r>
            <a:r>
              <a:rPr lang="de-DE" sz="2400" b="1" dirty="0" err="1">
                <a:solidFill>
                  <a:srgbClr val="1D2D4B"/>
                </a:solidFill>
                <a:effectLst/>
              </a:rPr>
              <a:t>PflegeRente</a:t>
            </a:r>
            <a:r>
              <a:rPr lang="de-DE" sz="2400" b="1" dirty="0">
                <a:solidFill>
                  <a:srgbClr val="1D2D4B"/>
                </a:solidFill>
                <a:effectLst/>
              </a:rPr>
              <a:t> ist in 2025 noch attraktiver</a:t>
            </a:r>
            <a:r>
              <a:rPr lang="de-DE" sz="2400" dirty="0">
                <a:solidFill>
                  <a:srgbClr val="1D2D4B"/>
                </a:solidFill>
                <a:effectLst/>
              </a:rPr>
              <a:t>:</a:t>
            </a:r>
            <a:br>
              <a:rPr lang="de-DE" sz="2400" dirty="0">
                <a:solidFill>
                  <a:srgbClr val="1D2D4B"/>
                </a:solidFill>
                <a:effectLst/>
              </a:rPr>
            </a:br>
            <a:endParaRPr lang="de-DE" sz="2400" dirty="0">
              <a:solidFill>
                <a:srgbClr val="1D2D4B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rgbClr val="003296"/>
                </a:solidFill>
                <a:effectLst/>
              </a:rPr>
              <a:t>Bei laufenden Beiträgen um bis zu 29 % günstiger</a:t>
            </a:r>
            <a:r>
              <a:rPr lang="de-DE" sz="2400" dirty="0">
                <a:solidFill>
                  <a:srgbClr val="003296"/>
                </a:solidFill>
                <a:effectLst/>
              </a:rPr>
              <a:t>!</a:t>
            </a:r>
            <a:br>
              <a:rPr lang="de-DE" sz="2400" dirty="0">
                <a:solidFill>
                  <a:srgbClr val="003296"/>
                </a:solidFill>
                <a:effectLst/>
              </a:rPr>
            </a:br>
            <a:endParaRPr lang="de-DE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rgbClr val="003296"/>
                </a:solidFill>
                <a:effectLst/>
              </a:rPr>
              <a:t>Bei Einmalbeiträgen um bis zu 42 % günstiger</a:t>
            </a:r>
            <a:r>
              <a:rPr lang="de-DE" sz="2400" dirty="0">
                <a:solidFill>
                  <a:srgbClr val="003296"/>
                </a:solidFill>
                <a:effectLst/>
              </a:rPr>
              <a:t>!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7514869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0BCD8D3-8E1F-4EC4-805C-15A2CF088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 Tag beim VWB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3B2CB29-5024-4BEF-AF18-15D6B82BA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91" y="2002388"/>
            <a:ext cx="10544355" cy="415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5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88903A1-7A35-4F2C-9E1C-05B15CC74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BED59FE-9728-44B2-A75B-CF7F14EA2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91" y="1840391"/>
            <a:ext cx="98202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DB99540-BC58-4170-967D-CF4EBA89F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33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3BC82E-1FB0-4C5A-A2F2-547C43570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CD8F362-E3A1-47B1-A6EB-CD92A4B5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14EF55-2FA2-49F2-B473-743560C9D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1681427"/>
            <a:ext cx="11450129" cy="44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544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EA8A766-ED82-47A6-803D-FD599856D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34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C3CFE81-52EB-40EF-A43F-3E5D802DE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98492"/>
            <a:ext cx="59436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39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C92E42D-EB10-4997-B849-4EEF72608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35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0FCD069-2FA7-48CD-84C3-23A69FCEC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55" y="1410268"/>
            <a:ext cx="6448425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3413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AADBB45-EA9B-40FB-A7D1-C99179960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36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C57A5E6-B6C8-4A0E-8E1A-296E34B08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Ausbaugarantie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7DE9E09-BCE6-42C6-BA69-711FA25F3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15" y="1456974"/>
            <a:ext cx="7496175" cy="513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383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2B20B42-E27E-475B-B7B8-CAC9392B30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37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8142ECD-5297-4D88-BE85-6EFC9ACF5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11" y="1570008"/>
            <a:ext cx="10435683" cy="442987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15DE975-16A9-4890-8148-B2FE02148044}"/>
              </a:ext>
            </a:extLst>
          </p:cNvPr>
          <p:cNvSpPr txBox="1"/>
          <p:nvPr/>
        </p:nvSpPr>
        <p:spPr>
          <a:xfrm>
            <a:off x="267419" y="534953"/>
            <a:ext cx="106622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400" dirty="0"/>
              <a:t>Lieber eine bedarfsgerechte </a:t>
            </a:r>
            <a:br>
              <a:rPr lang="de-DE" sz="2400" dirty="0"/>
            </a:br>
            <a:r>
              <a:rPr lang="de-DE" sz="2400" dirty="0"/>
              <a:t>Grundfähigkeit als eine zu geringe BU? </a:t>
            </a:r>
          </a:p>
        </p:txBody>
      </p:sp>
    </p:spTree>
    <p:extLst>
      <p:ext uri="{BB962C8B-B14F-4D97-AF65-F5344CB8AC3E}">
        <p14:creationId xmlns:p14="http://schemas.microsoft.com/office/powerpoint/2010/main" val="963506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41CF438-6924-4D1F-A019-638938997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38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D7CBA11-7941-4D86-A7A2-0750ED6FE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Rentenbooster</a:t>
            </a:r>
            <a:r>
              <a:rPr lang="de-DE" dirty="0"/>
              <a:t> – die konzeptionelle Extra-Meile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4CCD5C0F-EC9E-4823-A4F2-762C92094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888" y="1801813"/>
            <a:ext cx="11342687" cy="4795837"/>
          </a:xfrm>
        </p:spPr>
        <p:txBody>
          <a:bodyPr/>
          <a:lstStyle/>
          <a:p>
            <a:r>
              <a:rPr lang="de-DE" sz="2400" dirty="0"/>
              <a:t>»	</a:t>
            </a:r>
            <a:r>
              <a:rPr lang="de-DE" sz="2400" b="1" dirty="0">
                <a:solidFill>
                  <a:srgbClr val="002060"/>
                </a:solidFill>
              </a:rPr>
              <a:t>Renten-Booster</a:t>
            </a:r>
            <a:r>
              <a:rPr lang="de-DE" sz="2400" dirty="0">
                <a:solidFill>
                  <a:srgbClr val="002060"/>
                </a:solidFill>
              </a:rPr>
              <a:t> durch Reinvestition der Steuerersparnis in private   	Altersvorsorge</a:t>
            </a:r>
          </a:p>
          <a:p>
            <a:endParaRPr lang="de-DE" sz="2400" dirty="0">
              <a:solidFill>
                <a:srgbClr val="002060"/>
              </a:solidFill>
            </a:endParaRPr>
          </a:p>
          <a:p>
            <a:r>
              <a:rPr lang="de-DE" sz="2400" dirty="0">
                <a:solidFill>
                  <a:srgbClr val="002060"/>
                </a:solidFill>
              </a:rPr>
              <a:t>»	</a:t>
            </a:r>
            <a:r>
              <a:rPr lang="de-DE" sz="2400" b="1" dirty="0">
                <a:solidFill>
                  <a:srgbClr val="002060"/>
                </a:solidFill>
              </a:rPr>
              <a:t>Altersvorsorge</a:t>
            </a:r>
            <a:r>
              <a:rPr lang="de-DE" sz="2400" dirty="0">
                <a:solidFill>
                  <a:srgbClr val="002060"/>
                </a:solidFill>
              </a:rPr>
              <a:t> wird im BU-Leistungsfall </a:t>
            </a:r>
            <a:r>
              <a:rPr lang="de-DE" sz="2400" b="1" dirty="0">
                <a:solidFill>
                  <a:srgbClr val="002060"/>
                </a:solidFill>
              </a:rPr>
              <a:t>weiter bespart</a:t>
            </a:r>
          </a:p>
          <a:p>
            <a:endParaRPr lang="de-DE" sz="2400" dirty="0">
              <a:solidFill>
                <a:srgbClr val="002060"/>
              </a:solidFill>
            </a:endParaRPr>
          </a:p>
          <a:p>
            <a:r>
              <a:rPr lang="de-DE" sz="2400" dirty="0">
                <a:solidFill>
                  <a:srgbClr val="002060"/>
                </a:solidFill>
              </a:rPr>
              <a:t>»         Falls kein Leistungsfall eintritt ist, das </a:t>
            </a:r>
            <a:r>
              <a:rPr lang="de-DE" sz="2400" b="1" dirty="0">
                <a:solidFill>
                  <a:srgbClr val="002060"/>
                </a:solidFill>
              </a:rPr>
              <a:t>Geld nicht „verloren“</a:t>
            </a:r>
          </a:p>
        </p:txBody>
      </p:sp>
    </p:spTree>
    <p:extLst>
      <p:ext uri="{BB962C8B-B14F-4D97-AF65-F5344CB8AC3E}">
        <p14:creationId xmlns:p14="http://schemas.microsoft.com/office/powerpoint/2010/main" val="1975939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264213D-A51B-4300-9CF7-5BAE6A8062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39</a:t>
            </a:fld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B72622F-2AA4-4A01-AF08-F847F274E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Rentenbooster</a:t>
            </a:r>
            <a:endParaRPr lang="de-DE" dirty="0"/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3D1AEE52-FB7C-4373-B785-1A6237A9C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9888" y="1801813"/>
            <a:ext cx="11342687" cy="479583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dirty="0"/>
              <a:t>»	28 Jahre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dirty="0"/>
              <a:t>»	Personalentwickler (</a:t>
            </a:r>
            <a:r>
              <a:rPr lang="de-DE" dirty="0" err="1"/>
              <a:t>MoSc</a:t>
            </a:r>
            <a:r>
              <a:rPr lang="de-DE" dirty="0"/>
              <a:t>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dirty="0"/>
              <a:t>»	55.000 EUR Jahreseinkommen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de-DE" dirty="0"/>
              <a:t>»	Laufzeit bis zum Renteneintrittsalter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de-DE" dirty="0">
              <a:solidFill>
                <a:srgbClr val="1469AE"/>
              </a:solidFill>
            </a:endParaRP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AD52BB3-4582-457D-8459-01F5DEC83CA9}"/>
              </a:ext>
            </a:extLst>
          </p:cNvPr>
          <p:cNvSpPr/>
          <p:nvPr/>
        </p:nvSpPr>
        <p:spPr>
          <a:xfrm>
            <a:off x="1072933" y="4149080"/>
            <a:ext cx="3999847" cy="184807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/>
              <a:t>SBU </a:t>
            </a:r>
            <a:br>
              <a:rPr lang="de-DE" sz="2400" b="1" dirty="0"/>
            </a:br>
            <a:br>
              <a:rPr lang="de-DE" sz="2400" dirty="0"/>
            </a:br>
            <a:r>
              <a:rPr lang="de-DE" sz="2400" dirty="0"/>
              <a:t>» BU-Rente 	2.500 Euro</a:t>
            </a:r>
            <a:br>
              <a:rPr lang="de-DE" sz="2400" dirty="0"/>
            </a:br>
            <a:r>
              <a:rPr lang="de-DE" sz="2400" dirty="0"/>
              <a:t>» Zahlbeitrag </a:t>
            </a:r>
            <a:r>
              <a:rPr lang="de-DE" sz="2400" b="1" dirty="0"/>
              <a:t>79,27 Euro</a:t>
            </a:r>
            <a:endParaRPr lang="de-DE" sz="2400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94270D32-9EB3-4320-8B5C-1251AC4296A6}"/>
              </a:ext>
            </a:extLst>
          </p:cNvPr>
          <p:cNvSpPr/>
          <p:nvPr/>
        </p:nvSpPr>
        <p:spPr>
          <a:xfrm>
            <a:off x="5174199" y="4162614"/>
            <a:ext cx="3995551" cy="1834540"/>
          </a:xfrm>
          <a:prstGeom prst="roundRect">
            <a:avLst/>
          </a:prstGeom>
          <a:solidFill>
            <a:srgbClr val="1469A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Basis-BUZ </a:t>
            </a:r>
            <a:b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</a:br>
            <a:b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</a:b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» BU-Rente 	   2.622 Euro</a:t>
            </a:r>
            <a:b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</a:b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» Zahlbeitrag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171,91 Euro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651F2B8E-AB21-439D-B68C-B1284488836D}"/>
              </a:ext>
            </a:extLst>
          </p:cNvPr>
          <p:cNvSpPr/>
          <p:nvPr/>
        </p:nvSpPr>
        <p:spPr>
          <a:xfrm rot="1413805">
            <a:off x="6583544" y="3871791"/>
            <a:ext cx="3107576" cy="823718"/>
          </a:xfrm>
          <a:prstGeom prst="roundRect">
            <a:avLst/>
          </a:prstGeom>
          <a:solidFill>
            <a:srgbClr val="EB00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Steuerersparnis 65,75 Euro mtl.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ira Sans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2D57330-C389-45A8-B9E7-D0963EFF0CBD}"/>
              </a:ext>
            </a:extLst>
          </p:cNvPr>
          <p:cNvSpPr txBox="1"/>
          <p:nvPr/>
        </p:nvSpPr>
        <p:spPr>
          <a:xfrm>
            <a:off x="2040958" y="6128486"/>
            <a:ext cx="6129649" cy="369332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de-DE" sz="2400" b="1" dirty="0"/>
              <a:t>Netto-Mehrbeitrag zur SBU: </a:t>
            </a:r>
            <a:r>
              <a:rPr lang="de-DE" sz="2400" b="1" dirty="0">
                <a:solidFill>
                  <a:srgbClr val="EB007D"/>
                </a:solidFill>
              </a:rPr>
              <a:t>26,89 Euro</a:t>
            </a:r>
            <a:endParaRPr lang="de-DE" sz="2400" b="1" i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61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Leistungsfall Zahn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B207968-9202-4091-825D-277EF9063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964" y="2989768"/>
            <a:ext cx="4705097" cy="3271411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28F3392-5154-438F-B721-85B5562B78CB}"/>
              </a:ext>
            </a:extLst>
          </p:cNvPr>
          <p:cNvSpPr txBox="1"/>
          <p:nvPr/>
        </p:nvSpPr>
        <p:spPr>
          <a:xfrm>
            <a:off x="367323" y="2032000"/>
            <a:ext cx="674575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1D2D4B"/>
                </a:solidFill>
              </a:rPr>
              <a:t>Diagnose:</a:t>
            </a:r>
          </a:p>
          <a:p>
            <a:endParaRPr lang="de-DE" sz="2800" dirty="0">
              <a:solidFill>
                <a:srgbClr val="1D2D4B"/>
              </a:solidFill>
            </a:endParaRPr>
          </a:p>
          <a:p>
            <a:r>
              <a:rPr lang="de-DE" sz="2800" dirty="0">
                <a:solidFill>
                  <a:srgbClr val="1D2D4B"/>
                </a:solidFill>
              </a:rPr>
              <a:t>Freiendsituation im linken Oberkiefer und</a:t>
            </a:r>
          </a:p>
          <a:p>
            <a:r>
              <a:rPr lang="de-DE" sz="2800" dirty="0">
                <a:solidFill>
                  <a:srgbClr val="1D2D4B"/>
                </a:solidFill>
              </a:rPr>
              <a:t>rechten Unterkiefer bei</a:t>
            </a:r>
          </a:p>
          <a:p>
            <a:r>
              <a:rPr lang="de-DE" sz="2800" dirty="0">
                <a:solidFill>
                  <a:srgbClr val="1D2D4B"/>
                </a:solidFill>
              </a:rPr>
              <a:t>starker Knochenatrophie</a:t>
            </a:r>
          </a:p>
          <a:p>
            <a:r>
              <a:rPr lang="de-DE" sz="2800" dirty="0">
                <a:solidFill>
                  <a:srgbClr val="1D2D4B"/>
                </a:solidFill>
              </a:rPr>
              <a:t>(Kieferknochenschwund)</a:t>
            </a:r>
          </a:p>
        </p:txBody>
      </p:sp>
    </p:spTree>
    <p:extLst>
      <p:ext uri="{BB962C8B-B14F-4D97-AF65-F5344CB8AC3E}">
        <p14:creationId xmlns:p14="http://schemas.microsoft.com/office/powerpoint/2010/main" val="30768275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37C3C99-B2DF-413B-99A0-7A0744273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40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B4C63E-1341-4DFE-AB15-80EBD4E5D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63" y="1814779"/>
            <a:ext cx="6067425" cy="4010025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AEC2851-EC47-43DE-985C-B46ECB0B83C9}"/>
              </a:ext>
            </a:extLst>
          </p:cNvPr>
          <p:cNvSpPr/>
          <p:nvPr/>
        </p:nvSpPr>
        <p:spPr>
          <a:xfrm rot="20793057">
            <a:off x="5866881" y="3487103"/>
            <a:ext cx="3170446" cy="1736188"/>
          </a:xfrm>
          <a:prstGeom prst="roundRect">
            <a:avLst/>
          </a:prstGeom>
          <a:solidFill>
            <a:srgbClr val="EB00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  <a:ea typeface="+mn-ea"/>
                <a:cs typeface="+mn-cs"/>
              </a:rPr>
              <a:t>Rente mit 67*: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</a:rPr>
              <a:t>605</a:t>
            </a: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ira Sans"/>
              </a:rPr>
              <a:t> Euro</a:t>
            </a:r>
          </a:p>
        </p:txBody>
      </p:sp>
    </p:spTree>
    <p:extLst>
      <p:ext uri="{BB962C8B-B14F-4D97-AF65-F5344CB8AC3E}">
        <p14:creationId xmlns:p14="http://schemas.microsoft.com/office/powerpoint/2010/main" val="24381124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37C3C99-B2DF-413B-99A0-7A0744273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41</a:t>
            </a:fld>
            <a:endParaRPr lang="de-DE"/>
          </a:p>
        </p:txBody>
      </p:sp>
      <p:sp>
        <p:nvSpPr>
          <p:cNvPr id="5" name="Titel 3">
            <a:extLst>
              <a:ext uri="{FF2B5EF4-FFF2-40B4-BE49-F238E27FC236}">
                <a16:creationId xmlns:a16="http://schemas.microsoft.com/office/drawing/2014/main" id="{822E81B9-C565-4608-A5A6-C234C5CCC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220" y="370203"/>
            <a:ext cx="10314206" cy="1325563"/>
          </a:xfrm>
        </p:spPr>
        <p:txBody>
          <a:bodyPr/>
          <a:lstStyle/>
          <a:p>
            <a:r>
              <a:rPr lang="de-DE" dirty="0" err="1"/>
              <a:t>Rentenbooster</a:t>
            </a:r>
            <a:r>
              <a:rPr lang="de-DE" dirty="0"/>
              <a:t> – die konzeptionelle Extra-Meile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09B3176-0CA0-42EC-82D9-63CC5EA43106}"/>
              </a:ext>
            </a:extLst>
          </p:cNvPr>
          <p:cNvSpPr txBox="1"/>
          <p:nvPr/>
        </p:nvSpPr>
        <p:spPr>
          <a:xfrm>
            <a:off x="549934" y="1976251"/>
            <a:ext cx="83352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Die konzeptionelle Extra-Meile, die nicht jeder Berater geht.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1DCA4EC1-C8D7-45F4-930C-33CDF17DE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27" y="2572532"/>
            <a:ext cx="4410075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029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98A13F4-6452-4393-80EC-C0F105870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42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ADF947A-12B5-4D28-9CFC-EF055BD63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016" y="1546644"/>
            <a:ext cx="863917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84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494EFBA-3018-4366-8601-48BA660E8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43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28C243C-2224-46A8-BA1B-07823CEF8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162" y="1527275"/>
            <a:ext cx="10678426" cy="429087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EA5711B-DA56-45E5-A5EE-051177DE7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177" y="3887868"/>
            <a:ext cx="5275772" cy="200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0E327D6-54A7-46C7-85B7-92C5AB229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44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E56128-3A1D-4618-914C-32AAB92C8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BUZ-B Altersvorsorge ohne GP mit 3 Jahren WZ (Höhe 4 % BBG GRV | 2025: 322 €)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Neue Teilzeitklausel:</a:t>
            </a:r>
          </a:p>
          <a:p>
            <a:r>
              <a:rPr lang="de-DE" dirty="0"/>
              <a:t>	auch für Selbstständige</a:t>
            </a:r>
            <a:br>
              <a:rPr lang="de-DE" dirty="0"/>
            </a:br>
            <a:r>
              <a:rPr lang="de-DE" dirty="0"/>
              <a:t>	auch bei Teilzeit von Anfang an</a:t>
            </a:r>
            <a:br>
              <a:rPr lang="de-DE" dirty="0"/>
            </a:br>
            <a:r>
              <a:rPr lang="de-DE" dirty="0"/>
              <a:t>	Günstigerprüfung mit neuer 3 Stunden-Regel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B9550B2-AD7F-4822-A4F8-C46B210B1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Neuerungen VWB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6F4B9AD-8779-4C0D-897C-6FA2E5A0D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49" y="4054954"/>
            <a:ext cx="4057650" cy="154305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91DBA96-C20E-44C3-B8F9-8B9B9E22C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109" y="3653751"/>
            <a:ext cx="4436372" cy="283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21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0E327D6-54A7-46C7-85B7-92C5AB229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45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E56128-3A1D-4618-914C-32AAB92C8E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BUZ-B Altersvorsorge ohne GP mit 3 Jahren WZ (Höhe 4 % BBG GRV | 2025: 322 €)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Neue Teilzeitklausel:</a:t>
            </a:r>
          </a:p>
          <a:p>
            <a:r>
              <a:rPr lang="de-DE" dirty="0"/>
              <a:t>	auch für Selbstständige</a:t>
            </a:r>
            <a:br>
              <a:rPr lang="de-DE" dirty="0"/>
            </a:br>
            <a:r>
              <a:rPr lang="de-DE" dirty="0"/>
              <a:t>	auch bei Teilzeit von Anfang an</a:t>
            </a:r>
            <a:br>
              <a:rPr lang="de-DE" dirty="0"/>
            </a:br>
            <a:r>
              <a:rPr lang="de-DE" dirty="0"/>
              <a:t>	Günstigerprüfung mit neuer 3 Stunden-Regel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Leistungsauslöser Erhalt volle EMR bereits nach Ablauf von 10 Vertragsjahren gültig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B9550B2-AD7F-4822-A4F8-C46B210B1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Neuerungen VWB</a:t>
            </a:r>
          </a:p>
        </p:txBody>
      </p:sp>
    </p:spTree>
    <p:extLst>
      <p:ext uri="{BB962C8B-B14F-4D97-AF65-F5344CB8AC3E}">
        <p14:creationId xmlns:p14="http://schemas.microsoft.com/office/powerpoint/2010/main" val="39536748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D77286A-14C7-4F3A-BE28-1081C6880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46</a:t>
            </a:fld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545BDD-3D0D-450F-B2C6-66B19849C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Ab 25 €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Unter 1% Effektivkostenquote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Kostendeckel: Fondsabhängige Versicherungskosten werden auf max. 150% der Beitragssumme berechnet.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Berufsstart-Option (beitragsfrei): Abschluss einer BU/GF mit vereinfachter Gesundheitsprüfung</a:t>
            </a:r>
            <a:br>
              <a:rPr lang="de-DE" dirty="0"/>
            </a:br>
            <a:r>
              <a:rPr lang="de-DE" dirty="0"/>
              <a:t>bei: Eintritt in die gymnasiale Oberstufe, Ausbildungsbeginn, Beginn Studium und Berufseintritt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NEU </a:t>
            </a:r>
            <a:r>
              <a:rPr lang="de-DE" dirty="0" err="1"/>
              <a:t>StartKlar</a:t>
            </a:r>
            <a:r>
              <a:rPr lang="de-DE" dirty="0"/>
              <a:t> Plus:</a:t>
            </a:r>
          </a:p>
          <a:p>
            <a:r>
              <a:rPr lang="de-DE" dirty="0"/>
              <a:t>     - abschließbar zwischen dem 6. Lebensmonat und dem 10. Lebensjahr</a:t>
            </a:r>
          </a:p>
          <a:p>
            <a:r>
              <a:rPr lang="de-DE" dirty="0"/>
              <a:t>     - mit Gesundheitsprüfung</a:t>
            </a:r>
            <a:br>
              <a:rPr lang="de-DE" dirty="0"/>
            </a:br>
            <a:r>
              <a:rPr lang="de-DE" dirty="0"/>
              <a:t>     - Einmalige Leistung </a:t>
            </a:r>
            <a:r>
              <a:rPr lang="de-DE" dirty="0" err="1"/>
              <a:t>i.V.H</a:t>
            </a:r>
            <a:r>
              <a:rPr lang="de-DE" dirty="0"/>
              <a:t>. 10.000 € 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A84EE41-6A64-4D2C-B855-1DE400095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Baloise Best </a:t>
            </a:r>
            <a:r>
              <a:rPr lang="de-DE" dirty="0" err="1"/>
              <a:t>Invest</a:t>
            </a:r>
            <a:r>
              <a:rPr lang="de-DE" dirty="0"/>
              <a:t> Kids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8081EBC-DC3B-48DD-AD5B-1270C3500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979" y="4793231"/>
            <a:ext cx="37528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435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B0E058F-03D1-4D92-9D33-90CC0C7D7C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47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9933C89-217A-495E-9678-9777B658A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95" y="1895451"/>
            <a:ext cx="5633229" cy="3906136"/>
          </a:xfrm>
          <a:prstGeom prst="rect">
            <a:avLst/>
          </a:prstGeom>
        </p:spPr>
      </p:pic>
      <p:sp>
        <p:nvSpPr>
          <p:cNvPr id="9" name="Titel 3">
            <a:extLst>
              <a:ext uri="{FF2B5EF4-FFF2-40B4-BE49-F238E27FC236}">
                <a16:creationId xmlns:a16="http://schemas.microsoft.com/office/drawing/2014/main" id="{FD8D6CDB-026C-46E4-93EB-2A0A10AF7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38" y="369888"/>
            <a:ext cx="10315575" cy="1325562"/>
          </a:xfrm>
        </p:spPr>
        <p:txBody>
          <a:bodyPr/>
          <a:lstStyle/>
          <a:p>
            <a:r>
              <a:rPr lang="de-DE" dirty="0"/>
              <a:t>Baloise Best </a:t>
            </a:r>
            <a:r>
              <a:rPr lang="de-DE" dirty="0" err="1"/>
              <a:t>Invest</a:t>
            </a:r>
            <a:r>
              <a:rPr lang="de-DE" dirty="0"/>
              <a:t> Kids | </a:t>
            </a:r>
            <a:br>
              <a:rPr lang="de-DE" dirty="0"/>
            </a:br>
            <a:r>
              <a:rPr lang="de-DE" dirty="0"/>
              <a:t>Wechseloption aus Start Klar Plus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C7FB6ED-3210-4667-A8D9-26BFA95CB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477" y="1895451"/>
            <a:ext cx="5717805" cy="390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5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Leistungsfall Zahn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3AAA85B-D06B-4132-96A8-CBF5B2942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178" y="4022970"/>
            <a:ext cx="5982535" cy="193384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C9C7A0C-CC13-4576-AA0D-DD49DB40BF54}"/>
              </a:ext>
            </a:extLst>
          </p:cNvPr>
          <p:cNvSpPr txBox="1"/>
          <p:nvPr/>
        </p:nvSpPr>
        <p:spPr>
          <a:xfrm>
            <a:off x="510025" y="1688727"/>
            <a:ext cx="60731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>
                <a:solidFill>
                  <a:srgbClr val="1D2D4B"/>
                </a:solidFill>
              </a:rPr>
              <a:t>Zahnarzt:</a:t>
            </a:r>
          </a:p>
          <a:p>
            <a:endParaRPr lang="de-DE" sz="2400" dirty="0">
              <a:solidFill>
                <a:srgbClr val="1D2D4B"/>
              </a:solidFill>
            </a:endParaRPr>
          </a:p>
          <a:p>
            <a:r>
              <a:rPr lang="de-DE" sz="2400" dirty="0">
                <a:solidFill>
                  <a:srgbClr val="1D2D4B"/>
                </a:solidFill>
              </a:rPr>
              <a:t>„Sorry, da kann man nichts mehr machen“</a:t>
            </a:r>
          </a:p>
          <a:p>
            <a:endParaRPr lang="de-DE" sz="2400" dirty="0">
              <a:solidFill>
                <a:srgbClr val="1D2D4B"/>
              </a:solidFill>
            </a:endParaRPr>
          </a:p>
          <a:p>
            <a:r>
              <a:rPr lang="de-DE" sz="2400" dirty="0">
                <a:solidFill>
                  <a:srgbClr val="1D2D4B"/>
                </a:solidFill>
              </a:rPr>
              <a:t>Gleiche Antwort bei 4 weiteren Zahnärzten.</a:t>
            </a:r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7A22F136-E46C-4214-AA48-0CC8B05C6B88}"/>
              </a:ext>
            </a:extLst>
          </p:cNvPr>
          <p:cNvSpPr/>
          <p:nvPr/>
        </p:nvSpPr>
        <p:spPr>
          <a:xfrm>
            <a:off x="10574215" y="2907323"/>
            <a:ext cx="734724" cy="1181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1B7419E7-4828-41BA-9953-FDC25582A5B1}"/>
              </a:ext>
            </a:extLst>
          </p:cNvPr>
          <p:cNvSpPr/>
          <p:nvPr/>
        </p:nvSpPr>
        <p:spPr>
          <a:xfrm>
            <a:off x="10084618" y="2929890"/>
            <a:ext cx="734724" cy="11816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487522A7-6786-4F2B-B946-3845E0A9738D}"/>
              </a:ext>
            </a:extLst>
          </p:cNvPr>
          <p:cNvSpPr/>
          <p:nvPr/>
        </p:nvSpPr>
        <p:spPr>
          <a:xfrm>
            <a:off x="6096000" y="4275364"/>
            <a:ext cx="734724" cy="8908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5908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Leistungsfall Zahn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DECF07-3956-48CC-9EBE-AEE350DA4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532194"/>
            <a:ext cx="5323062" cy="355742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B0941887-C439-48C5-BBC3-E356B4B05E35}"/>
              </a:ext>
            </a:extLst>
          </p:cNvPr>
          <p:cNvSpPr txBox="1"/>
          <p:nvPr/>
        </p:nvSpPr>
        <p:spPr>
          <a:xfrm>
            <a:off x="772938" y="2532194"/>
            <a:ext cx="404149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>
                <a:solidFill>
                  <a:srgbClr val="1D2D4B"/>
                </a:solidFill>
              </a:rPr>
              <a:t>Letzte Hoffnung:</a:t>
            </a:r>
          </a:p>
          <a:p>
            <a:endParaRPr lang="de-DE" sz="2800" dirty="0">
              <a:solidFill>
                <a:srgbClr val="1D2D4B"/>
              </a:solidFill>
            </a:endParaRPr>
          </a:p>
          <a:p>
            <a:r>
              <a:rPr lang="de-DE" sz="2800" dirty="0">
                <a:solidFill>
                  <a:srgbClr val="1D2D4B"/>
                </a:solidFill>
              </a:rPr>
              <a:t>Privatzahnklinik</a:t>
            </a:r>
          </a:p>
          <a:p>
            <a:r>
              <a:rPr lang="de-DE" sz="2800" dirty="0">
                <a:solidFill>
                  <a:srgbClr val="1D2D4B"/>
                </a:solidFill>
              </a:rPr>
              <a:t>Schloss Schellenstein…</a:t>
            </a:r>
          </a:p>
        </p:txBody>
      </p:sp>
    </p:spTree>
    <p:extLst>
      <p:ext uri="{BB962C8B-B14F-4D97-AF65-F5344CB8AC3E}">
        <p14:creationId xmlns:p14="http://schemas.microsoft.com/office/powerpoint/2010/main" val="917057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Leistungsfall Zahn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D2BFC81-D334-4A6C-9520-6F636F380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63" y="1594339"/>
            <a:ext cx="7499468" cy="484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95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Leistungsfall Zahn</a:t>
            </a:r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9599F81-4321-4A6F-9613-5AA725C34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291" y="1689315"/>
            <a:ext cx="4839183" cy="484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66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7" name="Titel 4"/>
          <p:cNvSpPr txBox="1">
            <a:spLocks noGrp="1"/>
          </p:cNvSpPr>
          <p:nvPr>
            <p:ph type="title"/>
          </p:nvPr>
        </p:nvSpPr>
        <p:spPr>
          <a:xfrm>
            <a:off x="225599" y="768379"/>
            <a:ext cx="1050656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Leistungsfall Zahn</a:t>
            </a:r>
            <a:endParaRPr lang="de-DE" sz="24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D4A2DF5-46CD-4D0C-8169-006800A49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7995" y="2603409"/>
            <a:ext cx="6516009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81094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991</Words>
  <Application>Microsoft Office PowerPoint</Application>
  <PresentationFormat>Breitbild</PresentationFormat>
  <Paragraphs>216</Paragraphs>
  <Slides>47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47</vt:i4>
      </vt:variant>
    </vt:vector>
  </HeadingPairs>
  <TitlesOfParts>
    <vt:vector size="53" baseType="lpstr">
      <vt:lpstr>Arial</vt:lpstr>
      <vt:lpstr>Calibri</vt:lpstr>
      <vt:lpstr>Fira Sans</vt:lpstr>
      <vt:lpstr>Symbol</vt:lpstr>
      <vt:lpstr>Wingdings</vt:lpstr>
      <vt:lpstr>Design_afm</vt:lpstr>
      <vt:lpstr>Herzlich Willkommen!</vt:lpstr>
      <vt:lpstr>Agenda</vt:lpstr>
      <vt:lpstr>Leistungsfall Zahn</vt:lpstr>
      <vt:lpstr>Leistungsfall Zahn</vt:lpstr>
      <vt:lpstr>Leistungsfall Zahn</vt:lpstr>
      <vt:lpstr>Leistungsfall Zahn</vt:lpstr>
      <vt:lpstr>Leistungsfall Zahn</vt:lpstr>
      <vt:lpstr>Leistungsfall Zahn</vt:lpstr>
      <vt:lpstr>Leistungsfall Zahn</vt:lpstr>
      <vt:lpstr>GOZ | Begrenzung Höchstsatz</vt:lpstr>
      <vt:lpstr>GOZ | Begrenzung Höchstsatz</vt:lpstr>
      <vt:lpstr>ZW II 2025</vt:lpstr>
      <vt:lpstr>ZW II 2025</vt:lpstr>
      <vt:lpstr>ZW II 2025</vt:lpstr>
      <vt:lpstr>ZW II 2025</vt:lpstr>
      <vt:lpstr>Check24</vt:lpstr>
      <vt:lpstr>Check24</vt:lpstr>
      <vt:lpstr>Check24</vt:lpstr>
      <vt:lpstr>Check24</vt:lpstr>
      <vt:lpstr>Check24 Kundenbewertungen</vt:lpstr>
      <vt:lpstr>Check24 Kundenbewertungen</vt:lpstr>
      <vt:lpstr>ZW II 2025</vt:lpstr>
      <vt:lpstr>ZW II 2025</vt:lpstr>
      <vt:lpstr>ZW II 2025</vt:lpstr>
      <vt:lpstr>ZW II 2025</vt:lpstr>
      <vt:lpstr>ZW II 2025</vt:lpstr>
      <vt:lpstr>Pflege</vt:lpstr>
      <vt:lpstr>Pflege</vt:lpstr>
      <vt:lpstr>Pflege</vt:lpstr>
      <vt:lpstr>Pflege</vt:lpstr>
      <vt:lpstr>Ein Tag beim VWB</vt:lpstr>
      <vt:lpstr>PowerPoint-Präsentation</vt:lpstr>
      <vt:lpstr>PowerPoint-Präsentation</vt:lpstr>
      <vt:lpstr>PowerPoint-Präsentation</vt:lpstr>
      <vt:lpstr>PowerPoint-Präsentation</vt:lpstr>
      <vt:lpstr>Ausbaugarantie</vt:lpstr>
      <vt:lpstr>PowerPoint-Präsentation</vt:lpstr>
      <vt:lpstr>Rentenbooster – die konzeptionelle Extra-Meile</vt:lpstr>
      <vt:lpstr>Rentenbooster</vt:lpstr>
      <vt:lpstr>PowerPoint-Präsentation</vt:lpstr>
      <vt:lpstr>Rentenbooster – die konzeptionelle Extra-Meile</vt:lpstr>
      <vt:lpstr>PowerPoint-Präsentation</vt:lpstr>
      <vt:lpstr>PowerPoint-Präsentation</vt:lpstr>
      <vt:lpstr>Weitere Neuerungen VWB</vt:lpstr>
      <vt:lpstr>Weitere Neuerungen VWB</vt:lpstr>
      <vt:lpstr>Baloise Best Invest Kids</vt:lpstr>
      <vt:lpstr>Baloise Best Invest Kids |  Wechseloption aus Start Klar Plus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 aus unserer leistungsfall-begleitung | brustkrebs kfm. Angestellte | mit 46 erkrankt</dc:title>
  <dc:creator>Jan-Luca Kriebel</dc:creator>
  <cp:lastModifiedBy>Juschkus, Heiko</cp:lastModifiedBy>
  <cp:revision>352</cp:revision>
  <cp:lastPrinted>2020-02-18T10:04:02Z</cp:lastPrinted>
  <dcterms:created xsi:type="dcterms:W3CDTF">2020-01-30T08:12:46Z</dcterms:created>
  <dcterms:modified xsi:type="dcterms:W3CDTF">2025-06-18T13:38:23Z</dcterms:modified>
</cp:coreProperties>
</file>