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2"/>
  </p:notesMasterIdLst>
  <p:handoutMasterIdLst>
    <p:handoutMasterId r:id="rId13"/>
  </p:handoutMasterIdLst>
  <p:sldIdLst>
    <p:sldId id="367" r:id="rId2"/>
    <p:sldId id="540" r:id="rId3"/>
    <p:sldId id="527" r:id="rId4"/>
    <p:sldId id="543" r:id="rId5"/>
    <p:sldId id="547" r:id="rId6"/>
    <p:sldId id="549" r:id="rId7"/>
    <p:sldId id="546" r:id="rId8"/>
    <p:sldId id="545" r:id="rId9"/>
    <p:sldId id="544" r:id="rId10"/>
    <p:sldId id="548" r:id="rId11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20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D0CECE"/>
    <a:srgbClr val="C60000"/>
    <a:srgbClr val="FFFF00"/>
    <a:srgbClr val="137C9B"/>
    <a:srgbClr val="EDEDED"/>
    <a:srgbClr val="D6D6D6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00" d="100"/>
          <a:sy n="100" d="100"/>
        </p:scale>
        <p:origin x="114" y="1506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28.05.2025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59833" y="1874977"/>
            <a:ext cx="1147233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sz="4000" kern="0" dirty="0"/>
              <a:t>Aktuelle Aktionen </a:t>
            </a:r>
            <a:br>
              <a:rPr lang="de-DE" altLang="de-DE" sz="4000" kern="0" dirty="0"/>
            </a:br>
            <a:r>
              <a:rPr lang="de-DE" altLang="de-DE" sz="4000" kern="0" dirty="0"/>
              <a:t>aus dem Bereich Privatversicherungen</a:t>
            </a:r>
          </a:p>
          <a:p>
            <a:pPr algn="ctr"/>
            <a:endParaRPr lang="de-DE" sz="28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r>
              <a:rPr lang="de-DE" sz="2000" dirty="0"/>
              <a:t>Referent: Ringo Wilken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r>
              <a:rPr lang="de-DE" sz="2000" dirty="0"/>
              <a:t>Hamburg, den 28. Mai 2025	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2E6AEDD-95A6-4AE4-8AC3-154F1F7DF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 anchor="ctr"/>
          <a:lstStyle/>
          <a:p>
            <a:pPr algn="ctr">
              <a:lnSpc>
                <a:spcPts val="1500"/>
              </a:lnSpc>
            </a:pPr>
            <a:r>
              <a:rPr lang="de-DE" sz="3200" dirty="0">
                <a:effectLst/>
                <a:ea typeface="Calibri" panose="020F0502020204030204" pitchFamily="34" charset="0"/>
              </a:rPr>
              <a:t>Vielen Dank und viel Erfolg!</a:t>
            </a:r>
            <a:endParaRPr lang="de-DE" sz="2800" dirty="0"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178620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Bestandsaktion Elementar – Interlloyd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bg1">
                  <a:lumMod val="8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Neugeschäftsaktion Rechtsschutz – Concordia </a:t>
            </a:r>
          </a:p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241050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Times New Roman" panose="02020603050405020304" pitchFamily="18" charset="0"/>
              </a:rPr>
              <a:t>Bestandsaktion Elementar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2E6AEDD-95A6-4AE4-8AC3-154F1F7DF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Alle Hausrat- und Wohngebäudeverträge ohne Elementar-Deckung in ZÜRS 1+2</a:t>
            </a:r>
          </a:p>
          <a:p>
            <a:pPr lvl="1">
              <a:lnSpc>
                <a:spcPts val="1500"/>
              </a:lnSpc>
            </a:pPr>
            <a:endParaRPr lang="de-DE" dirty="0">
              <a:solidFill>
                <a:srgbClr val="1D2D4B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Aktuelle Liste (ZÜRS-geprüft) inkl. Prämiensätzen für Elementar in Kürze</a:t>
            </a:r>
            <a:endParaRPr lang="de-DE" dirty="0">
              <a:effectLst/>
              <a:ea typeface="Times New Roman" panose="02020603050405020304" pitchFamily="18" charset="0"/>
            </a:endParaRPr>
          </a:p>
          <a:p>
            <a:pPr lvl="1">
              <a:lnSpc>
                <a:spcPts val="1500"/>
              </a:lnSpc>
            </a:pPr>
            <a:endParaRPr lang="de-DE" dirty="0">
              <a:solidFill>
                <a:srgbClr val="1D2D4B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Anschreiben durch afm im Juni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a typeface="Times New Roman" panose="02020603050405020304" pitchFamily="18" charset="0"/>
              </a:rPr>
              <a:t>Serienbrief inkl. Preisen und Antwortschreiben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altLang="de-DE" sz="1800" dirty="0">
                <a:solidFill>
                  <a:srgbClr val="1D2D4B"/>
                </a:solidFill>
              </a:rPr>
              <a:t>Parallel QR-Code zum Webservice als Antwortmöglichkeit</a:t>
            </a: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pic>
        <p:nvPicPr>
          <p:cNvPr id="11" name="Picture 20" descr="Interlloyd_logo">
            <a:extLst>
              <a:ext uri="{FF2B5EF4-FFF2-40B4-BE49-F238E27FC236}">
                <a16:creationId xmlns:a16="http://schemas.microsoft.com/office/drawing/2014/main" id="{DFECD746-7B98-4AAF-AA71-56A2C7144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850" y="1600200"/>
            <a:ext cx="1379440" cy="55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213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/>
                <a:ea typeface="Times New Roman" panose="02020603050405020304" pitchFamily="18" charset="0"/>
              </a:rPr>
              <a:t>Neugeschäftsaktion Rechtsschutz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2E6AEDD-95A6-4AE4-8AC3-154F1F7DF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Konditionen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5% unter dem Beitrag der Vorversicherung (Prüfung Mindestbeitrag bei Teildeckungen)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Umdeckung zu „gleichen Inhalten“ (bis auf PBVI ohne SSR und </a:t>
            </a:r>
            <a:r>
              <a:rPr lang="de-DE" sz="1800" b="1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abweichenden SB-Varianten</a:t>
            </a: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)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a typeface="Times New Roman" panose="02020603050405020304" pitchFamily="18" charset="0"/>
              </a:rPr>
              <a:t>Sofern PBVI im Vorvertrag ohne SSR, gibt es über den Sorglos-Tarif SSR hinzu</a:t>
            </a:r>
            <a:endParaRPr lang="de-DE" sz="1800" dirty="0">
              <a:solidFill>
                <a:srgbClr val="1D2D4B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Es gelten die aktuellen ARB der Concordia </a:t>
            </a: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pic>
        <p:nvPicPr>
          <p:cNvPr id="9" name="Picture 2" descr="Presse-Bilddatenbank | Concordia">
            <a:extLst>
              <a:ext uri="{FF2B5EF4-FFF2-40B4-BE49-F238E27FC236}">
                <a16:creationId xmlns:a16="http://schemas.microsoft.com/office/drawing/2014/main" id="{4CA7B1F7-1898-4671-A46D-A37AE263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2" y="1604499"/>
            <a:ext cx="1295400" cy="6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37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/>
                <a:ea typeface="Times New Roman" panose="02020603050405020304" pitchFamily="18" charset="0"/>
              </a:rPr>
              <a:t>Neugeschäftsaktion Rechtsschutz - Beispiele</a:t>
            </a:r>
            <a:endParaRPr lang="de-DE" dirty="0"/>
          </a:p>
        </p:txBody>
      </p:sp>
      <p:pic>
        <p:nvPicPr>
          <p:cNvPr id="9" name="Picture 2" descr="Presse-Bilddatenbank | Concordia">
            <a:extLst>
              <a:ext uri="{FF2B5EF4-FFF2-40B4-BE49-F238E27FC236}">
                <a16:creationId xmlns:a16="http://schemas.microsoft.com/office/drawing/2014/main" id="{4CA7B1F7-1898-4671-A46D-A37AE263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680" y="1700385"/>
            <a:ext cx="1295400" cy="6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53CB524-CD55-47B3-9F77-89485A0A9067}"/>
              </a:ext>
            </a:extLst>
          </p:cNvPr>
          <p:cNvSpPr txBox="1">
            <a:spLocks/>
          </p:cNvSpPr>
          <p:nvPr/>
        </p:nvSpPr>
        <p:spPr>
          <a:xfrm>
            <a:off x="648228" y="1635026"/>
            <a:ext cx="4734000" cy="7956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Bisheriger Versicherer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D81A146-07EF-408C-A7BC-AAA37042CB87}"/>
              </a:ext>
            </a:extLst>
          </p:cNvPr>
          <p:cNvSpPr txBox="1">
            <a:spLocks/>
          </p:cNvSpPr>
          <p:nvPr/>
        </p:nvSpPr>
        <p:spPr>
          <a:xfrm>
            <a:off x="648228" y="2562760"/>
            <a:ext cx="1157423" cy="7956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Inhalt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0D71075-FEAF-46BC-B842-32EF20BBBB58}"/>
              </a:ext>
            </a:extLst>
          </p:cNvPr>
          <p:cNvSpPr txBox="1">
            <a:spLocks/>
          </p:cNvSpPr>
          <p:nvPr/>
        </p:nvSpPr>
        <p:spPr>
          <a:xfrm>
            <a:off x="1888648" y="2562759"/>
            <a:ext cx="3493580" cy="7956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PBVI mit oder ohne SSR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63C2C5-D454-4D3B-9328-7E80FEA6DA03}"/>
              </a:ext>
            </a:extLst>
          </p:cNvPr>
          <p:cNvSpPr txBox="1">
            <a:spLocks/>
          </p:cNvSpPr>
          <p:nvPr/>
        </p:nvSpPr>
        <p:spPr>
          <a:xfrm>
            <a:off x="6855650" y="2562759"/>
            <a:ext cx="4856925" cy="7956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- 5% auf bisherige Prämie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afm Sorglos-Tarif</a:t>
            </a: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A8D459F9-9E9B-44C1-BAF5-10E2C85F627E}"/>
              </a:ext>
            </a:extLst>
          </p:cNvPr>
          <p:cNvSpPr/>
          <p:nvPr/>
        </p:nvSpPr>
        <p:spPr>
          <a:xfrm>
            <a:off x="5845696" y="2847372"/>
            <a:ext cx="613459" cy="289367"/>
          </a:xfrm>
          <a:prstGeom prst="rightArrow">
            <a:avLst/>
          </a:prstGeom>
          <a:solidFill>
            <a:srgbClr val="D0CECE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1672A60-B718-4890-8A0F-7235D2A4CAB5}"/>
              </a:ext>
            </a:extLst>
          </p:cNvPr>
          <p:cNvSpPr txBox="1">
            <a:spLocks/>
          </p:cNvSpPr>
          <p:nvPr/>
        </p:nvSpPr>
        <p:spPr>
          <a:xfrm>
            <a:off x="1888649" y="3482948"/>
            <a:ext cx="3493580" cy="7956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PB oder andere Teilkombinationen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3A7498C-AC82-4DE0-BACE-EC28E33C4FD5}"/>
              </a:ext>
            </a:extLst>
          </p:cNvPr>
          <p:cNvSpPr txBox="1">
            <a:spLocks/>
          </p:cNvSpPr>
          <p:nvPr/>
        </p:nvSpPr>
        <p:spPr>
          <a:xfrm>
            <a:off x="6855651" y="3482948"/>
            <a:ext cx="4856924" cy="17838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- 5% auf bisherige Prämie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Pauschal-RS der Concordia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Prüfung Mindestprämie </a:t>
            </a:r>
          </a:p>
          <a:p>
            <a:pPr algn="ctr"/>
            <a:r>
              <a:rPr lang="de-DE" sz="2000" dirty="0">
                <a:solidFill>
                  <a:srgbClr val="1D2D4B"/>
                </a:solidFill>
              </a:rPr>
              <a:t>= </a:t>
            </a:r>
          </a:p>
          <a:p>
            <a:pPr algn="ctr"/>
            <a:r>
              <a:rPr lang="de-DE" sz="2000" dirty="0">
                <a:solidFill>
                  <a:srgbClr val="1D2D4B"/>
                </a:solidFill>
              </a:rPr>
              <a:t>-30% auf Pauschal-RS gemäß Tarif</a:t>
            </a: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C63ED2CC-411F-47CE-BFFA-632A333814EE}"/>
              </a:ext>
            </a:extLst>
          </p:cNvPr>
          <p:cNvSpPr/>
          <p:nvPr/>
        </p:nvSpPr>
        <p:spPr>
          <a:xfrm>
            <a:off x="5845697" y="3767561"/>
            <a:ext cx="613459" cy="289367"/>
          </a:xfrm>
          <a:prstGeom prst="rightArrow">
            <a:avLst/>
          </a:prstGeom>
          <a:solidFill>
            <a:srgbClr val="D0CECE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9CA5722-FFFA-4B16-BA81-32110E6FF243}"/>
              </a:ext>
            </a:extLst>
          </p:cNvPr>
          <p:cNvSpPr txBox="1">
            <a:spLocks/>
          </p:cNvSpPr>
          <p:nvPr/>
        </p:nvSpPr>
        <p:spPr>
          <a:xfrm>
            <a:off x="1888648" y="5391282"/>
            <a:ext cx="3493580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PBV mit 250€ SB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4632302-2082-4E71-91B3-DAE0338F27F8}"/>
              </a:ext>
            </a:extLst>
          </p:cNvPr>
          <p:cNvSpPr txBox="1">
            <a:spLocks/>
          </p:cNvSpPr>
          <p:nvPr/>
        </p:nvSpPr>
        <p:spPr>
          <a:xfrm>
            <a:off x="6855650" y="5845214"/>
            <a:ext cx="4856924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284 € - 30% = 198,80 €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4EDBF8A-835D-479D-AD7E-686B96563B86}"/>
              </a:ext>
            </a:extLst>
          </p:cNvPr>
          <p:cNvSpPr txBox="1">
            <a:spLocks/>
          </p:cNvSpPr>
          <p:nvPr/>
        </p:nvSpPr>
        <p:spPr>
          <a:xfrm>
            <a:off x="1888648" y="5845215"/>
            <a:ext cx="3493580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351,10 €</a:t>
            </a:r>
          </a:p>
        </p:txBody>
      </p: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49A136E0-84E5-4643-A50E-FDE49E61B036}"/>
              </a:ext>
            </a:extLst>
          </p:cNvPr>
          <p:cNvSpPr/>
          <p:nvPr/>
        </p:nvSpPr>
        <p:spPr>
          <a:xfrm>
            <a:off x="5846178" y="5927496"/>
            <a:ext cx="613459" cy="289367"/>
          </a:xfrm>
          <a:prstGeom prst="rightArrow">
            <a:avLst/>
          </a:prstGeom>
          <a:solidFill>
            <a:srgbClr val="D0CECE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741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/>
                <a:ea typeface="Times New Roman" panose="02020603050405020304" pitchFamily="18" charset="0"/>
              </a:rPr>
              <a:t>Neugeschäftsaktion Rechtsschutz – Beispiel aus Bestand</a:t>
            </a:r>
            <a:endParaRPr lang="de-DE" dirty="0"/>
          </a:p>
        </p:txBody>
      </p:sp>
      <p:pic>
        <p:nvPicPr>
          <p:cNvPr id="9" name="Picture 2" descr="Presse-Bilddatenbank | Concordia">
            <a:extLst>
              <a:ext uri="{FF2B5EF4-FFF2-40B4-BE49-F238E27FC236}">
                <a16:creationId xmlns:a16="http://schemas.microsoft.com/office/drawing/2014/main" id="{4CA7B1F7-1898-4671-A46D-A37AE263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680" y="1700385"/>
            <a:ext cx="1295400" cy="6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4632302-2082-4E71-91B3-DAE0338F27F8}"/>
              </a:ext>
            </a:extLst>
          </p:cNvPr>
          <p:cNvSpPr txBox="1">
            <a:spLocks/>
          </p:cNvSpPr>
          <p:nvPr/>
        </p:nvSpPr>
        <p:spPr>
          <a:xfrm>
            <a:off x="6855650" y="5378489"/>
            <a:ext cx="4856924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260,00 € - 30% = 182,00 €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5BECC7E-A419-4989-828E-E3246B565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33" y="1695766"/>
            <a:ext cx="4923603" cy="236007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7F36CC4E-6794-4384-AA08-D635A1379445}"/>
              </a:ext>
            </a:extLst>
          </p:cNvPr>
          <p:cNvSpPr/>
          <p:nvPr/>
        </p:nvSpPr>
        <p:spPr>
          <a:xfrm>
            <a:off x="3533775" y="1924050"/>
            <a:ext cx="619125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DFE00BE3-810E-43D6-AA3C-4214FF93A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33" y="4244471"/>
            <a:ext cx="4625092" cy="855838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EA641BC-B6FA-48AC-91B0-87101EAA1FD5}"/>
              </a:ext>
            </a:extLst>
          </p:cNvPr>
          <p:cNvSpPr txBox="1">
            <a:spLocks/>
          </p:cNvSpPr>
          <p:nvPr/>
        </p:nvSpPr>
        <p:spPr>
          <a:xfrm>
            <a:off x="642233" y="5378489"/>
            <a:ext cx="4856924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Beitrag aktuell = 228,97 €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E1DAAC8-7F33-4085-ACDE-5FCF712F2AD0}"/>
              </a:ext>
            </a:extLst>
          </p:cNvPr>
          <p:cNvSpPr txBox="1">
            <a:spLocks/>
          </p:cNvSpPr>
          <p:nvPr/>
        </p:nvSpPr>
        <p:spPr>
          <a:xfrm>
            <a:off x="6855650" y="4735885"/>
            <a:ext cx="4856924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Mindestprämie / Angebotsprämie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A977C6A-0123-4224-9157-07610C80A14B}"/>
              </a:ext>
            </a:extLst>
          </p:cNvPr>
          <p:cNvSpPr txBox="1">
            <a:spLocks/>
          </p:cNvSpPr>
          <p:nvPr/>
        </p:nvSpPr>
        <p:spPr>
          <a:xfrm>
            <a:off x="6855650" y="5891820"/>
            <a:ext cx="4856924" cy="453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b="1" dirty="0">
                <a:solidFill>
                  <a:srgbClr val="1D2D4B"/>
                </a:solidFill>
              </a:rPr>
              <a:t>228,97 € -   5% = 217,52 €</a:t>
            </a:r>
          </a:p>
        </p:txBody>
      </p:sp>
    </p:spTree>
    <p:extLst>
      <p:ext uri="{BB962C8B-B14F-4D97-AF65-F5344CB8AC3E}">
        <p14:creationId xmlns:p14="http://schemas.microsoft.com/office/powerpoint/2010/main" val="345571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/>
                <a:ea typeface="Times New Roman" panose="02020603050405020304" pitchFamily="18" charset="0"/>
              </a:rPr>
              <a:t>Neugeschäftsaktion Rechtsschutz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2E6AEDD-95A6-4AE4-8AC3-154F1F7DF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Zeichnungsrichtlinien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Nur private Risiken (kein Angebot bei Gewerbe §28)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Schadenfreiheit von 3 Jahren (ab Beginn gezählt)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Vertrag muss durch VN gekündigt sein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Vertragsschluss max. 1 Jahr vor Vertragsbeginn 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sz="1800" dirty="0">
              <a:solidFill>
                <a:srgbClr val="1D2D4B"/>
              </a:solidFill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Nicht gültig bei Vorvertrag bei </a:t>
            </a:r>
            <a:r>
              <a:rPr lang="de-DE" sz="1800" dirty="0" err="1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Auxilia</a:t>
            </a:r>
            <a:r>
              <a:rPr lang="de-DE" sz="1800" dirty="0">
                <a:solidFill>
                  <a:srgbClr val="1D2D4B"/>
                </a:solidFill>
                <a:ea typeface="Times New Roman" panose="02020603050405020304" pitchFamily="18" charset="0"/>
              </a:rPr>
              <a:t>, Itzehoer, (NRV, Roland)</a:t>
            </a:r>
            <a:endParaRPr lang="de-DE" sz="1800" dirty="0">
              <a:solidFill>
                <a:srgbClr val="1D2D4B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pic>
        <p:nvPicPr>
          <p:cNvPr id="9" name="Picture 2" descr="Presse-Bilddatenbank | Concordia">
            <a:extLst>
              <a:ext uri="{FF2B5EF4-FFF2-40B4-BE49-F238E27FC236}">
                <a16:creationId xmlns:a16="http://schemas.microsoft.com/office/drawing/2014/main" id="{4CA7B1F7-1898-4671-A46D-A37AE263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2" y="1604499"/>
            <a:ext cx="1295400" cy="6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193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/>
                <a:ea typeface="Times New Roman" panose="02020603050405020304" pitchFamily="18" charset="0"/>
              </a:rPr>
              <a:t>Neugeschäftsaktion Rechtsschutz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2E6AEDD-95A6-4AE4-8AC3-154F1F7DF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Besitzstandsgarantie und Wartezeiten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sz="1800" dirty="0">
              <a:solidFill>
                <a:srgbClr val="1D2D4B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afm Kunden werden nicht schlechter gestellt und erhalten eine Garantie auf alle Deckungsvorteile des bisherigen Vertrages</a:t>
            </a:r>
          </a:p>
          <a:p>
            <a:pPr marL="1257300" lvl="2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b="1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Abweichend von der Garantie ist die Versicherungssummen für Kapitalanlagen begrenzt</a:t>
            </a:r>
          </a:p>
          <a:p>
            <a:pPr lvl="2">
              <a:lnSpc>
                <a:spcPts val="1500"/>
              </a:lnSpc>
            </a:pPr>
            <a:endParaRPr lang="de-DE" sz="1600" dirty="0">
              <a:solidFill>
                <a:srgbClr val="1D2D4B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Wartezeiten entfallen für alle im Vorvertrag versicherten Leistungen, sofern diese bei Abschluss auch abgelaufen waren (nahtloser Übergang vorausgesetzt) </a:t>
            </a: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pic>
        <p:nvPicPr>
          <p:cNvPr id="9" name="Picture 2" descr="Presse-Bilddatenbank | Concordia">
            <a:extLst>
              <a:ext uri="{FF2B5EF4-FFF2-40B4-BE49-F238E27FC236}">
                <a16:creationId xmlns:a16="http://schemas.microsoft.com/office/drawing/2014/main" id="{4CA7B1F7-1898-4671-A46D-A37AE263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2" y="1604499"/>
            <a:ext cx="1295400" cy="6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185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/>
                <a:ea typeface="Times New Roman" panose="02020603050405020304" pitchFamily="18" charset="0"/>
              </a:rPr>
              <a:t>Neugeschäftsaktion Rechtsschutz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2E6AEDD-95A6-4AE4-8AC3-154F1F7DF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Unterlagen 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Deckungsnote inkl. Sepa-Mandat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Police bzw. letzter Nachtragsschein aus dem der bisherige Umfang des Versicherungsschutzes ersichtlich ist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800" dirty="0">
                <a:solidFill>
                  <a:srgbClr val="1D2D4B"/>
                </a:solidFill>
                <a:effectLst/>
                <a:ea typeface="Times New Roman" panose="02020603050405020304" pitchFamily="18" charset="0"/>
              </a:rPr>
              <a:t>Letzte Beitragsrechnung (als Nachweis für bisherigen Beitrag) </a:t>
            </a: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pic>
        <p:nvPicPr>
          <p:cNvPr id="9" name="Picture 2" descr="Presse-Bilddatenbank | Concordia">
            <a:extLst>
              <a:ext uri="{FF2B5EF4-FFF2-40B4-BE49-F238E27FC236}">
                <a16:creationId xmlns:a16="http://schemas.microsoft.com/office/drawing/2014/main" id="{4CA7B1F7-1898-4671-A46D-A37AE263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2" y="1604499"/>
            <a:ext cx="1295400" cy="6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57293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356</Words>
  <Application>Microsoft Office PowerPoint</Application>
  <PresentationFormat>Breitbild</PresentationFormat>
  <Paragraphs>109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Symbol</vt:lpstr>
      <vt:lpstr>Wingdings</vt:lpstr>
      <vt:lpstr>Design_afm</vt:lpstr>
      <vt:lpstr>PowerPoint-Präsentation</vt:lpstr>
      <vt:lpstr>PowerPoint-Präsentation</vt:lpstr>
      <vt:lpstr>Bestandsaktion Elementar</vt:lpstr>
      <vt:lpstr>Neugeschäftsaktion Rechtsschutz</vt:lpstr>
      <vt:lpstr>Neugeschäftsaktion Rechtsschutz - Beispiele</vt:lpstr>
      <vt:lpstr>Neugeschäftsaktion Rechtsschutz – Beispiel aus Bestand</vt:lpstr>
      <vt:lpstr>Neugeschäftsaktion Rechtsschutz</vt:lpstr>
      <vt:lpstr>Neugeschäftsaktion Rechtsschutz</vt:lpstr>
      <vt:lpstr>Neugeschäftsaktion Rechtsschutz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Wilken, Ringo</cp:lastModifiedBy>
  <cp:revision>648</cp:revision>
  <cp:lastPrinted>2019-08-21T13:01:55Z</cp:lastPrinted>
  <dcterms:created xsi:type="dcterms:W3CDTF">2022-04-08T12:13:21Z</dcterms:created>
  <dcterms:modified xsi:type="dcterms:W3CDTF">2025-05-28T06:55:52Z</dcterms:modified>
</cp:coreProperties>
</file>