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1.xml" ContentType="application/inkml+xml"/>
  <Override PartName="/ppt/notesSlides/notesSlide22.xml" ContentType="application/vnd.openxmlformats-officedocument.presentationml.notesSlide+xml"/>
  <Override PartName="/ppt/ink/ink2.xml" ContentType="application/inkml+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9" r:id="rId1"/>
  </p:sldMasterIdLst>
  <p:notesMasterIdLst>
    <p:notesMasterId r:id="rId72"/>
  </p:notesMasterIdLst>
  <p:handoutMasterIdLst>
    <p:handoutMasterId r:id="rId73"/>
  </p:handoutMasterIdLst>
  <p:sldIdLst>
    <p:sldId id="256" r:id="rId2"/>
    <p:sldId id="399" r:id="rId3"/>
    <p:sldId id="258" r:id="rId4"/>
    <p:sldId id="755" r:id="rId5"/>
    <p:sldId id="875" r:id="rId6"/>
    <p:sldId id="785" r:id="rId7"/>
    <p:sldId id="786" r:id="rId8"/>
    <p:sldId id="761" r:id="rId9"/>
    <p:sldId id="665" r:id="rId10"/>
    <p:sldId id="776" r:id="rId11"/>
    <p:sldId id="780" r:id="rId12"/>
    <p:sldId id="777" r:id="rId13"/>
    <p:sldId id="714" r:id="rId14"/>
    <p:sldId id="787" r:id="rId15"/>
    <p:sldId id="265" r:id="rId16"/>
    <p:sldId id="851" r:id="rId17"/>
    <p:sldId id="852" r:id="rId18"/>
    <p:sldId id="855" r:id="rId19"/>
    <p:sldId id="853" r:id="rId20"/>
    <p:sldId id="854" r:id="rId21"/>
    <p:sldId id="859" r:id="rId22"/>
    <p:sldId id="860" r:id="rId23"/>
    <p:sldId id="863" r:id="rId24"/>
    <p:sldId id="868" r:id="rId25"/>
    <p:sldId id="869" r:id="rId26"/>
    <p:sldId id="805" r:id="rId27"/>
    <p:sldId id="825" r:id="rId28"/>
    <p:sldId id="826" r:id="rId29"/>
    <p:sldId id="827" r:id="rId30"/>
    <p:sldId id="828" r:id="rId31"/>
    <p:sldId id="840" r:id="rId32"/>
    <p:sldId id="830" r:id="rId33"/>
    <p:sldId id="831" r:id="rId34"/>
    <p:sldId id="832" r:id="rId35"/>
    <p:sldId id="833" r:id="rId36"/>
    <p:sldId id="835" r:id="rId37"/>
    <p:sldId id="836" r:id="rId38"/>
    <p:sldId id="838" r:id="rId39"/>
    <p:sldId id="788" r:id="rId40"/>
    <p:sldId id="758" r:id="rId41"/>
    <p:sldId id="273" r:id="rId42"/>
    <p:sldId id="789" r:id="rId43"/>
    <p:sldId id="367" r:id="rId44"/>
    <p:sldId id="794" r:id="rId45"/>
    <p:sldId id="648" r:id="rId46"/>
    <p:sldId id="801" r:id="rId47"/>
    <p:sldId id="795" r:id="rId48"/>
    <p:sldId id="804" r:id="rId49"/>
    <p:sldId id="844" r:id="rId50"/>
    <p:sldId id="371" r:id="rId51"/>
    <p:sldId id="846" r:id="rId52"/>
    <p:sldId id="870" r:id="rId53"/>
    <p:sldId id="879" r:id="rId54"/>
    <p:sldId id="880" r:id="rId55"/>
    <p:sldId id="872" r:id="rId56"/>
    <p:sldId id="881" r:id="rId57"/>
    <p:sldId id="559" r:id="rId58"/>
    <p:sldId id="430" r:id="rId59"/>
    <p:sldId id="445" r:id="rId60"/>
    <p:sldId id="876" r:id="rId61"/>
    <p:sldId id="873" r:id="rId62"/>
    <p:sldId id="874" r:id="rId63"/>
    <p:sldId id="882" r:id="rId64"/>
    <p:sldId id="302" r:id="rId65"/>
    <p:sldId id="303" r:id="rId66"/>
    <p:sldId id="473" r:id="rId67"/>
    <p:sldId id="754" r:id="rId68"/>
    <p:sldId id="311" r:id="rId69"/>
    <p:sldId id="276" r:id="rId70"/>
    <p:sldId id="871" r:id="rId71"/>
  </p:sldIdLst>
  <p:sldSz cx="12192000" cy="6858000"/>
  <p:notesSz cx="7099300" cy="102362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7174" userDrawn="1">
          <p15:clr>
            <a:srgbClr val="A4A3A4"/>
          </p15:clr>
        </p15:guide>
        <p15:guide id="3" pos="325" userDrawn="1">
          <p15:clr>
            <a:srgbClr val="A4A3A4"/>
          </p15:clr>
        </p15:guide>
        <p15:guide id="4" orient="horz" pos="4201" userDrawn="1">
          <p15:clr>
            <a:srgbClr val="A4A3A4"/>
          </p15:clr>
        </p15:guide>
        <p15:guide id="5" orient="horz" pos="1026" userDrawn="1">
          <p15:clr>
            <a:srgbClr val="A4A3A4"/>
          </p15:clr>
        </p15:guide>
        <p15:guide id="6" orient="horz" pos="346" userDrawn="1">
          <p15:clr>
            <a:srgbClr val="A4A3A4"/>
          </p15:clr>
        </p15:guide>
        <p15:guide id="7" pos="5133" userDrawn="1">
          <p15:clr>
            <a:srgbClr val="A4A3A4"/>
          </p15:clr>
        </p15:guide>
        <p15:guide id="8" pos="4861" userDrawn="1">
          <p15:clr>
            <a:srgbClr val="A4A3A4"/>
          </p15:clr>
        </p15:guide>
        <p15:guide id="9" orient="horz" pos="1253" userDrawn="1">
          <p15:clr>
            <a:srgbClr val="A4A3A4"/>
          </p15:clr>
        </p15:guide>
        <p15:guide id="11" orient="horz" pos="3385" userDrawn="1">
          <p15:clr>
            <a:srgbClr val="A4A3A4"/>
          </p15:clr>
        </p15:guide>
        <p15:guide id="12" pos="3228" userDrawn="1">
          <p15:clr>
            <a:srgbClr val="A4A3A4"/>
          </p15:clr>
        </p15:guide>
        <p15:guide id="13" pos="3840" userDrawn="1">
          <p15:clr>
            <a:srgbClr val="A4A3A4"/>
          </p15:clr>
        </p15:guide>
        <p15:guide id="14" pos="100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an Jürß" initials="CJ" lastIdx="1" clrIdx="0">
    <p:extLst>
      <p:ext uri="{19B8F6BF-5375-455C-9EA6-DF929625EA0E}">
        <p15:presenceInfo xmlns:p15="http://schemas.microsoft.com/office/powerpoint/2012/main" userId="S-1-5-21-3669850796-123496895-2517704255-12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2F"/>
    <a:srgbClr val="4598DA"/>
    <a:srgbClr val="ED7000"/>
    <a:srgbClr val="0F3C5D"/>
    <a:srgbClr val="00173D"/>
    <a:srgbClr val="6D8EC7"/>
    <a:srgbClr val="6AB240"/>
    <a:srgbClr val="B9C798"/>
    <a:srgbClr val="939393"/>
    <a:srgbClr val="CEBE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88" autoAdjust="0"/>
    <p:restoredTop sz="94245" autoAdjust="0"/>
  </p:normalViewPr>
  <p:slideViewPr>
    <p:cSldViewPr snapToGrid="0" snapToObjects="1">
      <p:cViewPr varScale="1">
        <p:scale>
          <a:sx n="100" d="100"/>
          <a:sy n="100" d="100"/>
        </p:scale>
        <p:origin x="1032" y="78"/>
      </p:cViewPr>
      <p:guideLst>
        <p:guide pos="7174"/>
        <p:guide pos="325"/>
        <p:guide orient="horz" pos="4201"/>
        <p:guide orient="horz" pos="1026"/>
        <p:guide orient="horz" pos="346"/>
        <p:guide pos="5133"/>
        <p:guide pos="4861"/>
        <p:guide orient="horz" pos="1253"/>
        <p:guide orient="horz" pos="3385"/>
        <p:guide pos="3228"/>
        <p:guide pos="3840"/>
        <p:guide pos="1005"/>
      </p:guideLst>
    </p:cSldViewPr>
  </p:slideViewPr>
  <p:outlineViewPr>
    <p:cViewPr>
      <p:scale>
        <a:sx n="33" d="100"/>
        <a:sy n="33" d="100"/>
      </p:scale>
      <p:origin x="0" y="-4044"/>
    </p:cViewPr>
  </p:outlineViewPr>
  <p:notesTextViewPr>
    <p:cViewPr>
      <p:scale>
        <a:sx n="100" d="100"/>
        <a:sy n="100" d="100"/>
      </p:scale>
      <p:origin x="0" y="0"/>
    </p:cViewPr>
  </p:notesTextViewPr>
  <p:sorterViewPr>
    <p:cViewPr varScale="1">
      <p:scale>
        <a:sx n="1" d="1"/>
        <a:sy n="1" d="1"/>
      </p:scale>
      <p:origin x="0" y="-23340"/>
    </p:cViewPr>
  </p:sorterViewPr>
  <p:notesViewPr>
    <p:cSldViewPr snapToGrid="0" snapToObjects="1" showGuides="1">
      <p:cViewPr varScale="1">
        <p:scale>
          <a:sx n="77" d="100"/>
          <a:sy n="77" d="100"/>
        </p:scale>
        <p:origin x="3984" y="11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6D8EC7"/>
              </a:solidFill>
              <a:ln w="19050">
                <a:solidFill>
                  <a:schemeClr val="lt1"/>
                </a:solidFill>
              </a:ln>
              <a:effectLst/>
            </c:spPr>
            <c:extLst>
              <c:ext xmlns:c16="http://schemas.microsoft.com/office/drawing/2014/chart" uri="{C3380CC4-5D6E-409C-BE32-E72D297353CC}">
                <c16:uniqueId val="{00000001-6431-4752-A512-ECDC4D9EDFC1}"/>
              </c:ext>
            </c:extLst>
          </c:dPt>
          <c:dPt>
            <c:idx val="1"/>
            <c:bubble3D val="0"/>
            <c:spPr>
              <a:solidFill>
                <a:srgbClr val="424559"/>
              </a:solidFill>
              <a:ln w="19050">
                <a:solidFill>
                  <a:schemeClr val="lt1"/>
                </a:solidFill>
              </a:ln>
              <a:effectLst/>
            </c:spPr>
            <c:extLst>
              <c:ext xmlns:c16="http://schemas.microsoft.com/office/drawing/2014/chart" uri="{C3380CC4-5D6E-409C-BE32-E72D297353CC}">
                <c16:uniqueId val="{00000003-6431-4752-A512-ECDC4D9EDFC1}"/>
              </c:ext>
            </c:extLst>
          </c:dPt>
          <c:dPt>
            <c:idx val="2"/>
            <c:bubble3D val="0"/>
            <c:spPr>
              <a:solidFill>
                <a:srgbClr val="CEBE29"/>
              </a:solidFill>
              <a:ln w="19050">
                <a:solidFill>
                  <a:schemeClr val="lt1"/>
                </a:solidFill>
              </a:ln>
              <a:effectLst/>
            </c:spPr>
            <c:extLst>
              <c:ext xmlns:c16="http://schemas.microsoft.com/office/drawing/2014/chart" uri="{C3380CC4-5D6E-409C-BE32-E72D297353CC}">
                <c16:uniqueId val="{00000005-6431-4752-A512-ECDC4D9EDFC1}"/>
              </c:ext>
            </c:extLst>
          </c:dPt>
          <c:dPt>
            <c:idx val="3"/>
            <c:bubble3D val="0"/>
            <c:spPr>
              <a:solidFill>
                <a:srgbClr val="939393"/>
              </a:solidFill>
              <a:ln w="19050">
                <a:solidFill>
                  <a:schemeClr val="lt1"/>
                </a:solidFill>
              </a:ln>
              <a:effectLst/>
            </c:spPr>
            <c:extLst>
              <c:ext xmlns:c16="http://schemas.microsoft.com/office/drawing/2014/chart" uri="{C3380CC4-5D6E-409C-BE32-E72D297353CC}">
                <c16:uniqueId val="{00000007-6431-4752-A512-ECDC4D9EDFC1}"/>
              </c:ext>
            </c:extLst>
          </c:dPt>
          <c:dPt>
            <c:idx val="4"/>
            <c:bubble3D val="0"/>
            <c:spPr>
              <a:solidFill>
                <a:srgbClr val="BE882B"/>
              </a:solidFill>
              <a:ln w="19050">
                <a:solidFill>
                  <a:schemeClr val="lt1"/>
                </a:solidFill>
              </a:ln>
              <a:effectLst/>
            </c:spPr>
            <c:extLst>
              <c:ext xmlns:c16="http://schemas.microsoft.com/office/drawing/2014/chart" uri="{C3380CC4-5D6E-409C-BE32-E72D297353CC}">
                <c16:uniqueId val="{00000009-6431-4752-A512-ECDC4D9EDFC1}"/>
              </c:ext>
            </c:extLst>
          </c:dPt>
          <c:dPt>
            <c:idx val="5"/>
            <c:bubble3D val="0"/>
            <c:spPr>
              <a:solidFill>
                <a:srgbClr val="B9C798"/>
              </a:solidFill>
              <a:ln w="19050">
                <a:solidFill>
                  <a:schemeClr val="lt1"/>
                </a:solidFill>
              </a:ln>
              <a:effectLst/>
            </c:spPr>
            <c:extLst>
              <c:ext xmlns:c16="http://schemas.microsoft.com/office/drawing/2014/chart" uri="{C3380CC4-5D6E-409C-BE32-E72D297353CC}">
                <c16:uniqueId val="{0000000B-6431-4752-A512-ECDC4D9EDFC1}"/>
              </c:ext>
            </c:extLst>
          </c:dPt>
          <c:dPt>
            <c:idx val="6"/>
            <c:bubble3D val="0"/>
            <c:spPr>
              <a:solidFill>
                <a:srgbClr val="6AB240"/>
              </a:solidFill>
              <a:ln w="19050">
                <a:solidFill>
                  <a:schemeClr val="lt1"/>
                </a:solidFill>
              </a:ln>
              <a:effectLst/>
            </c:spPr>
            <c:extLst>
              <c:ext xmlns:c16="http://schemas.microsoft.com/office/drawing/2014/chart" uri="{C3380CC4-5D6E-409C-BE32-E72D297353CC}">
                <c16:uniqueId val="{0000000D-6431-4752-A512-ECDC4D9EDFC1}"/>
              </c:ext>
            </c:extLst>
          </c:dPt>
          <c:dLbls>
            <c:dLbl>
              <c:idx val="0"/>
              <c:layout>
                <c:manualLayout>
                  <c:x val="-0.13128659813011362"/>
                  <c:y val="0.1629852314325893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31-4752-A512-ECDC4D9EDFC1}"/>
                </c:ext>
              </c:extLst>
            </c:dLbl>
            <c:dLbl>
              <c:idx val="1"/>
              <c:layout>
                <c:manualLayout>
                  <c:x val="-0.13581089589246215"/>
                  <c:y val="-0.1147743675890410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31-4752-A512-ECDC4D9EDFC1}"/>
                </c:ext>
              </c:extLst>
            </c:dLbl>
            <c:dLbl>
              <c:idx val="2"/>
              <c:layout>
                <c:manualLayout>
                  <c:x val="-5.7349389131275845E-2"/>
                  <c:y val="-0.11042292055397186"/>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31-4752-A512-ECDC4D9EDFC1}"/>
                </c:ext>
              </c:extLst>
            </c:dLbl>
            <c:dLbl>
              <c:idx val="3"/>
              <c:layout>
                <c:manualLayout>
                  <c:x val="-8.0590866388826777E-3"/>
                  <c:y val="-0.1073026434586573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31-4752-A512-ECDC4D9EDFC1}"/>
                </c:ext>
              </c:extLst>
            </c:dLbl>
            <c:dLbl>
              <c:idx val="4"/>
              <c:layout>
                <c:manualLayout>
                  <c:x val="4.5464903571344077E-2"/>
                  <c:y val="-0.10925172226994906"/>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431-4752-A512-ECDC4D9EDFC1}"/>
                </c:ext>
              </c:extLst>
            </c:dLbl>
            <c:dLbl>
              <c:idx val="5"/>
              <c:layout>
                <c:manualLayout>
                  <c:x val="6.5397944208671441E-2"/>
                  <c:y val="-0.108677176298063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431-4752-A512-ECDC4D9EDFC1}"/>
                </c:ext>
              </c:extLst>
            </c:dLbl>
            <c:dLbl>
              <c:idx val="6"/>
              <c:layout>
                <c:manualLayout>
                  <c:x val="0.15389923432495362"/>
                  <c:y val="9.65029301844566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431-4752-A512-ECDC4D9EDFC1}"/>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Gill Sans Nova Light" panose="020B0302020104020203" pitchFamily="34" charset="0"/>
                    <a:ea typeface="+mn-ea"/>
                    <a:cs typeface="+mn-cs"/>
                  </a:defRPr>
                </a:pPr>
                <a:endParaRPr lang="de-DE"/>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Tabelle1!$B$3:$B$9</c:f>
              <c:strCache>
                <c:ptCount val="7"/>
                <c:pt idx="0">
                  <c:v>Deutschland</c:v>
                </c:pt>
                <c:pt idx="1">
                  <c:v>Polen</c:v>
                </c:pt>
                <c:pt idx="2">
                  <c:v>Frankreich</c:v>
                </c:pt>
                <c:pt idx="3">
                  <c:v>Italien</c:v>
                </c:pt>
                <c:pt idx="4">
                  <c:v>Österreich</c:v>
                </c:pt>
                <c:pt idx="5">
                  <c:v>Schweden</c:v>
                </c:pt>
                <c:pt idx="6">
                  <c:v>Rest Europa</c:v>
                </c:pt>
              </c:strCache>
            </c:strRef>
          </c:cat>
          <c:val>
            <c:numRef>
              <c:f>Tabelle1!$C$3:$C$9</c:f>
              <c:numCache>
                <c:formatCode>0%</c:formatCode>
                <c:ptCount val="7"/>
                <c:pt idx="0">
                  <c:v>0.28000000000000003</c:v>
                </c:pt>
                <c:pt idx="1">
                  <c:v>0.12</c:v>
                </c:pt>
                <c:pt idx="2">
                  <c:v>7.0000000000000007E-2</c:v>
                </c:pt>
                <c:pt idx="3">
                  <c:v>0.05</c:v>
                </c:pt>
                <c:pt idx="4">
                  <c:v>0.05</c:v>
                </c:pt>
                <c:pt idx="5">
                  <c:v>0.05</c:v>
                </c:pt>
                <c:pt idx="6">
                  <c:v>0.38</c:v>
                </c:pt>
              </c:numCache>
            </c:numRef>
          </c:val>
          <c:extLst>
            <c:ext xmlns:c16="http://schemas.microsoft.com/office/drawing/2014/chart" uri="{C3380CC4-5D6E-409C-BE32-E72D297353CC}">
              <c16:uniqueId val="{0000000E-6431-4752-A512-ECDC4D9EDFC1}"/>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7718314309110492"/>
          <c:y val="0.44674440364864049"/>
          <c:w val="0.19761742500269014"/>
          <c:h val="0.51790799603836868"/>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Gill Sans Nova Light" panose="020B0302020104020203" pitchFamily="34" charset="0"/>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1"/>
            <a:ext cx="3076364" cy="511810"/>
          </a:xfrm>
          <a:prstGeom prst="rect">
            <a:avLst/>
          </a:prstGeom>
        </p:spPr>
        <p:txBody>
          <a:bodyPr vert="horz" lIns="94429" tIns="47215" rIns="94429" bIns="47215" rtlCol="0"/>
          <a:lstStyle>
            <a:lvl1pPr algn="l">
              <a:defRPr sz="1200"/>
            </a:lvl1pPr>
          </a:lstStyle>
          <a:p>
            <a:endParaRPr lang="de-DE"/>
          </a:p>
        </p:txBody>
      </p:sp>
      <p:sp>
        <p:nvSpPr>
          <p:cNvPr id="3" name="Datumsplatzhalter 2"/>
          <p:cNvSpPr>
            <a:spLocks noGrp="1"/>
          </p:cNvSpPr>
          <p:nvPr>
            <p:ph type="dt" sz="quarter" idx="1"/>
          </p:nvPr>
        </p:nvSpPr>
        <p:spPr>
          <a:xfrm>
            <a:off x="4021294" y="1"/>
            <a:ext cx="3076364" cy="511810"/>
          </a:xfrm>
          <a:prstGeom prst="rect">
            <a:avLst/>
          </a:prstGeom>
        </p:spPr>
        <p:txBody>
          <a:bodyPr vert="horz" lIns="94429" tIns="47215" rIns="94429" bIns="47215" rtlCol="0"/>
          <a:lstStyle>
            <a:lvl1pPr algn="r">
              <a:defRPr sz="1200"/>
            </a:lvl1pPr>
          </a:lstStyle>
          <a:p>
            <a:fld id="{B29E7A64-85AE-CF49-A15C-B86ED839F0B2}" type="datetimeFigureOut">
              <a:rPr lang="de-DE" smtClean="0"/>
              <a:pPr/>
              <a:t>20.03.2025</a:t>
            </a:fld>
            <a:endParaRPr lang="de-DE"/>
          </a:p>
        </p:txBody>
      </p:sp>
      <p:sp>
        <p:nvSpPr>
          <p:cNvPr id="4" name="Fußzeilenplatzhalter 3"/>
          <p:cNvSpPr>
            <a:spLocks noGrp="1"/>
          </p:cNvSpPr>
          <p:nvPr>
            <p:ph type="ftr" sz="quarter" idx="2"/>
          </p:nvPr>
        </p:nvSpPr>
        <p:spPr>
          <a:xfrm>
            <a:off x="4" y="9722615"/>
            <a:ext cx="3076364" cy="511810"/>
          </a:xfrm>
          <a:prstGeom prst="rect">
            <a:avLst/>
          </a:prstGeom>
        </p:spPr>
        <p:txBody>
          <a:bodyPr vert="horz" lIns="94429" tIns="47215" rIns="94429" bIns="47215" rtlCol="0" anchor="b"/>
          <a:lstStyle>
            <a:lvl1pPr algn="l">
              <a:defRPr sz="1200"/>
            </a:lvl1pPr>
          </a:lstStyle>
          <a:p>
            <a:endParaRPr lang="de-DE"/>
          </a:p>
        </p:txBody>
      </p:sp>
      <p:sp>
        <p:nvSpPr>
          <p:cNvPr id="5" name="Foliennummernplatzhalter 4"/>
          <p:cNvSpPr>
            <a:spLocks noGrp="1"/>
          </p:cNvSpPr>
          <p:nvPr>
            <p:ph type="sldNum" sz="quarter" idx="3"/>
          </p:nvPr>
        </p:nvSpPr>
        <p:spPr>
          <a:xfrm>
            <a:off x="4021294" y="9722615"/>
            <a:ext cx="3076364" cy="511810"/>
          </a:xfrm>
          <a:prstGeom prst="rect">
            <a:avLst/>
          </a:prstGeom>
        </p:spPr>
        <p:txBody>
          <a:bodyPr vert="horz" lIns="94429" tIns="47215" rIns="94429" bIns="47215" rtlCol="0" anchor="b"/>
          <a:lstStyle>
            <a:lvl1pPr algn="r">
              <a:defRPr sz="1200"/>
            </a:lvl1pPr>
          </a:lstStyle>
          <a:p>
            <a:fld id="{2871DA9C-E996-8042-AA40-5C874A731ED5}" type="slidenum">
              <a:rPr lang="de-DE" smtClean="0"/>
              <a:pPr/>
              <a:t>‹Nr.›</a:t>
            </a:fld>
            <a:endParaRPr lang="de-DE"/>
          </a:p>
        </p:txBody>
      </p:sp>
    </p:spTree>
    <p:extLst>
      <p:ext uri="{BB962C8B-B14F-4D97-AF65-F5344CB8AC3E}">
        <p14:creationId xmlns:p14="http://schemas.microsoft.com/office/powerpoint/2010/main" val="239526412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2T15:04:43.033"/>
    </inkml:context>
    <inkml:brush xml:id="br0">
      <inkml:brushProperty name="width" value="0.035" units="cm"/>
      <inkml:brushProperty name="height" value="0.035" units="cm"/>
      <inkml:brushProperty name="color" value="#E71224"/>
    </inkml:brush>
  </inkml:definitions>
  <inkml:trace contextRef="#ctx0" brushRef="#br0">15 1 24575,'-6'0'0,"-2"0"-8191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2T15:04:43.033"/>
    </inkml:context>
    <inkml:brush xml:id="br0">
      <inkml:brushProperty name="width" value="0.035" units="cm"/>
      <inkml:brushProperty name="height" value="0.035" units="cm"/>
      <inkml:brushProperty name="color" value="#E71224"/>
    </inkml:brush>
  </inkml:definitions>
  <inkml:trace contextRef="#ctx0" brushRef="#br0">15 1 24575,'-6'0'0,"-2"0"-8191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1"/>
            <a:ext cx="3076364" cy="511810"/>
          </a:xfrm>
          <a:prstGeom prst="rect">
            <a:avLst/>
          </a:prstGeom>
        </p:spPr>
        <p:txBody>
          <a:bodyPr vert="horz" lIns="94429" tIns="47215" rIns="94429" bIns="47215" rtlCol="0"/>
          <a:lstStyle>
            <a:lvl1pPr algn="l">
              <a:defRPr sz="1200"/>
            </a:lvl1pPr>
          </a:lstStyle>
          <a:p>
            <a:endParaRPr lang="de-DE"/>
          </a:p>
        </p:txBody>
      </p:sp>
      <p:sp>
        <p:nvSpPr>
          <p:cNvPr id="3" name="Datumsplatzhalter 2"/>
          <p:cNvSpPr>
            <a:spLocks noGrp="1"/>
          </p:cNvSpPr>
          <p:nvPr>
            <p:ph type="dt" idx="1"/>
          </p:nvPr>
        </p:nvSpPr>
        <p:spPr>
          <a:xfrm>
            <a:off x="4021294" y="1"/>
            <a:ext cx="3076364" cy="511810"/>
          </a:xfrm>
          <a:prstGeom prst="rect">
            <a:avLst/>
          </a:prstGeom>
        </p:spPr>
        <p:txBody>
          <a:bodyPr vert="horz" lIns="94429" tIns="47215" rIns="94429" bIns="47215" rtlCol="0"/>
          <a:lstStyle>
            <a:lvl1pPr algn="r">
              <a:defRPr sz="1200"/>
            </a:lvl1pPr>
          </a:lstStyle>
          <a:p>
            <a:fld id="{6F1CDC27-09B6-C548-9172-7031871A63D1}" type="datetimeFigureOut">
              <a:rPr lang="de-DE" smtClean="0"/>
              <a:pPr/>
              <a:t>20.03.2025</a:t>
            </a:fld>
            <a:endParaRPr lang="de-DE"/>
          </a:p>
        </p:txBody>
      </p:sp>
      <p:sp>
        <p:nvSpPr>
          <p:cNvPr id="4" name="Folienbildplatzhalter 3"/>
          <p:cNvSpPr>
            <a:spLocks noGrp="1" noRot="1" noChangeAspect="1"/>
          </p:cNvSpPr>
          <p:nvPr>
            <p:ph type="sldImg" idx="2"/>
          </p:nvPr>
        </p:nvSpPr>
        <p:spPr>
          <a:xfrm>
            <a:off x="136525" y="766763"/>
            <a:ext cx="6826250" cy="3840162"/>
          </a:xfrm>
          <a:prstGeom prst="rect">
            <a:avLst/>
          </a:prstGeom>
          <a:noFill/>
          <a:ln w="12700">
            <a:solidFill>
              <a:prstClr val="black"/>
            </a:solidFill>
          </a:ln>
        </p:spPr>
        <p:txBody>
          <a:bodyPr vert="horz" lIns="94429" tIns="47215" rIns="94429" bIns="47215" rtlCol="0" anchor="ctr"/>
          <a:lstStyle/>
          <a:p>
            <a:endParaRPr lang="de-DE"/>
          </a:p>
        </p:txBody>
      </p:sp>
      <p:sp>
        <p:nvSpPr>
          <p:cNvPr id="5" name="Notizenplatzhalter 4"/>
          <p:cNvSpPr>
            <a:spLocks noGrp="1"/>
          </p:cNvSpPr>
          <p:nvPr>
            <p:ph type="body" sz="quarter" idx="3"/>
          </p:nvPr>
        </p:nvSpPr>
        <p:spPr>
          <a:xfrm>
            <a:off x="709931" y="4862200"/>
            <a:ext cx="5679440" cy="4606290"/>
          </a:xfrm>
          <a:prstGeom prst="rect">
            <a:avLst/>
          </a:prstGeom>
        </p:spPr>
        <p:txBody>
          <a:bodyPr vert="horz" lIns="94429" tIns="47215" rIns="94429" bIns="47215"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4" y="9722615"/>
            <a:ext cx="3076364" cy="511810"/>
          </a:xfrm>
          <a:prstGeom prst="rect">
            <a:avLst/>
          </a:prstGeom>
        </p:spPr>
        <p:txBody>
          <a:bodyPr vert="horz" lIns="94429" tIns="47215" rIns="94429" bIns="47215" rtlCol="0" anchor="b"/>
          <a:lstStyle>
            <a:lvl1pPr algn="l">
              <a:defRPr sz="1200"/>
            </a:lvl1pPr>
          </a:lstStyle>
          <a:p>
            <a:endParaRPr lang="de-DE"/>
          </a:p>
        </p:txBody>
      </p:sp>
      <p:sp>
        <p:nvSpPr>
          <p:cNvPr id="7" name="Foliennummernplatzhalter 6"/>
          <p:cNvSpPr>
            <a:spLocks noGrp="1"/>
          </p:cNvSpPr>
          <p:nvPr>
            <p:ph type="sldNum" sz="quarter" idx="5"/>
          </p:nvPr>
        </p:nvSpPr>
        <p:spPr>
          <a:xfrm>
            <a:off x="4021294" y="9722615"/>
            <a:ext cx="3076364" cy="511810"/>
          </a:xfrm>
          <a:prstGeom prst="rect">
            <a:avLst/>
          </a:prstGeom>
        </p:spPr>
        <p:txBody>
          <a:bodyPr vert="horz" lIns="94429" tIns="47215" rIns="94429" bIns="47215" rtlCol="0" anchor="b"/>
          <a:lstStyle>
            <a:lvl1pPr algn="r">
              <a:defRPr sz="1200"/>
            </a:lvl1pPr>
          </a:lstStyle>
          <a:p>
            <a:fld id="{8015D0A1-155E-2B4C-B298-31F57EAB619E}" type="slidenum">
              <a:rPr lang="de-DE" smtClean="0"/>
              <a:pPr/>
              <a:t>‹Nr.›</a:t>
            </a:fld>
            <a:endParaRPr lang="de-DE"/>
          </a:p>
        </p:txBody>
      </p:sp>
    </p:spTree>
    <p:extLst>
      <p:ext uri="{BB962C8B-B14F-4D97-AF65-F5344CB8AC3E}">
        <p14:creationId xmlns:p14="http://schemas.microsoft.com/office/powerpoint/2010/main" val="27160063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015D0A1-155E-2B4C-B298-31F57EAB619E}" type="slidenum">
              <a:rPr lang="de-DE" smtClean="0"/>
              <a:pPr/>
              <a:t>0</a:t>
            </a:fld>
            <a:endParaRPr lang="de-DE"/>
          </a:p>
        </p:txBody>
      </p:sp>
    </p:spTree>
    <p:extLst>
      <p:ext uri="{BB962C8B-B14F-4D97-AF65-F5344CB8AC3E}">
        <p14:creationId xmlns:p14="http://schemas.microsoft.com/office/powerpoint/2010/main" val="3112197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2785E-155D-B2D5-8838-153916D9BA2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7E2F05F-D1FB-F333-F136-DDBD773883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8E0E8B-3056-8CFD-2FAA-C4E2AEAB3A0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6639451-3DCD-08C5-10F4-E26FCFBBDC5C}"/>
              </a:ext>
            </a:extLst>
          </p:cNvPr>
          <p:cNvSpPr>
            <a:spLocks noGrp="1"/>
          </p:cNvSpPr>
          <p:nvPr>
            <p:ph type="sldNum" sz="quarter" idx="10"/>
          </p:nvPr>
        </p:nvSpPr>
        <p:spPr/>
        <p:txBody>
          <a:bodyPr/>
          <a:lstStyle/>
          <a:p>
            <a:fld id="{8015D0A1-155E-2B4C-B298-31F57EAB619E}" type="slidenum">
              <a:rPr lang="de-DE" smtClean="0"/>
              <a:pPr/>
              <a:t>18</a:t>
            </a:fld>
            <a:endParaRPr lang="de-DE" dirty="0"/>
          </a:p>
        </p:txBody>
      </p:sp>
    </p:spTree>
    <p:extLst>
      <p:ext uri="{BB962C8B-B14F-4D97-AF65-F5344CB8AC3E}">
        <p14:creationId xmlns:p14="http://schemas.microsoft.com/office/powerpoint/2010/main" val="3382939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31</a:t>
            </a:fld>
            <a:endParaRPr lang="de-DE"/>
          </a:p>
        </p:txBody>
      </p:sp>
    </p:spTree>
    <p:extLst>
      <p:ext uri="{BB962C8B-B14F-4D97-AF65-F5344CB8AC3E}">
        <p14:creationId xmlns:p14="http://schemas.microsoft.com/office/powerpoint/2010/main" val="3428171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76288"/>
            <a:ext cx="6899275" cy="388143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015D0A1-155E-2B4C-B298-31F57EAB619E}" type="slidenum">
              <a:rPr lang="de-DE" smtClean="0"/>
              <a:pPr/>
              <a:t>33</a:t>
            </a:fld>
            <a:endParaRPr lang="de-DE"/>
          </a:p>
        </p:txBody>
      </p:sp>
    </p:spTree>
    <p:extLst>
      <p:ext uri="{BB962C8B-B14F-4D97-AF65-F5344CB8AC3E}">
        <p14:creationId xmlns:p14="http://schemas.microsoft.com/office/powerpoint/2010/main" val="3319227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76288"/>
            <a:ext cx="6899275" cy="388143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015D0A1-155E-2B4C-B298-31F57EAB619E}" type="slidenum">
              <a:rPr lang="de-DE" smtClean="0"/>
              <a:pPr/>
              <a:t>34</a:t>
            </a:fld>
            <a:endParaRPr lang="de-DE"/>
          </a:p>
        </p:txBody>
      </p:sp>
    </p:spTree>
    <p:extLst>
      <p:ext uri="{BB962C8B-B14F-4D97-AF65-F5344CB8AC3E}">
        <p14:creationId xmlns:p14="http://schemas.microsoft.com/office/powerpoint/2010/main" val="805808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35</a:t>
            </a:fld>
            <a:endParaRPr lang="de-DE"/>
          </a:p>
        </p:txBody>
      </p:sp>
    </p:spTree>
    <p:extLst>
      <p:ext uri="{BB962C8B-B14F-4D97-AF65-F5344CB8AC3E}">
        <p14:creationId xmlns:p14="http://schemas.microsoft.com/office/powerpoint/2010/main" val="2676994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37</a:t>
            </a:fld>
            <a:endParaRPr lang="de-DE"/>
          </a:p>
        </p:txBody>
      </p:sp>
    </p:spTree>
    <p:extLst>
      <p:ext uri="{BB962C8B-B14F-4D97-AF65-F5344CB8AC3E}">
        <p14:creationId xmlns:p14="http://schemas.microsoft.com/office/powerpoint/2010/main" val="2561149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015D0A1-155E-2B4C-B298-31F57EAB619E}" type="slidenum">
              <a:rPr lang="de-DE" smtClean="0"/>
              <a:pPr/>
              <a:t>38</a:t>
            </a:fld>
            <a:endParaRPr lang="de-DE"/>
          </a:p>
        </p:txBody>
      </p:sp>
    </p:spTree>
    <p:extLst>
      <p:ext uri="{BB962C8B-B14F-4D97-AF65-F5344CB8AC3E}">
        <p14:creationId xmlns:p14="http://schemas.microsoft.com/office/powerpoint/2010/main" val="2332626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015D0A1-155E-2B4C-B298-31F57EAB619E}" type="slidenum">
              <a:rPr lang="de-DE" smtClean="0"/>
              <a:pPr/>
              <a:t>40</a:t>
            </a:fld>
            <a:endParaRPr lang="de-DE"/>
          </a:p>
        </p:txBody>
      </p:sp>
    </p:spTree>
    <p:extLst>
      <p:ext uri="{BB962C8B-B14F-4D97-AF65-F5344CB8AC3E}">
        <p14:creationId xmlns:p14="http://schemas.microsoft.com/office/powerpoint/2010/main" val="2496747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43</a:t>
            </a:fld>
            <a:endParaRPr lang="de-DE"/>
          </a:p>
        </p:txBody>
      </p:sp>
    </p:spTree>
    <p:extLst>
      <p:ext uri="{BB962C8B-B14F-4D97-AF65-F5344CB8AC3E}">
        <p14:creationId xmlns:p14="http://schemas.microsoft.com/office/powerpoint/2010/main" val="73762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2171790-D02B-4749-BB76-7C4FFEA2A188}" type="slidenum">
              <a:rPr lang="de-DE" smtClean="0"/>
              <a:t>44</a:t>
            </a:fld>
            <a:endParaRPr lang="de-DE"/>
          </a:p>
        </p:txBody>
      </p:sp>
    </p:spTree>
    <p:extLst>
      <p:ext uri="{BB962C8B-B14F-4D97-AF65-F5344CB8AC3E}">
        <p14:creationId xmlns:p14="http://schemas.microsoft.com/office/powerpoint/2010/main" val="2229803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015D0A1-155E-2B4C-B298-31F57EAB619E}" type="slidenum">
              <a:rPr lang="de-DE" smtClean="0"/>
              <a:pPr/>
              <a:t>2</a:t>
            </a:fld>
            <a:endParaRPr lang="de-DE"/>
          </a:p>
        </p:txBody>
      </p:sp>
    </p:spTree>
    <p:extLst>
      <p:ext uri="{BB962C8B-B14F-4D97-AF65-F5344CB8AC3E}">
        <p14:creationId xmlns:p14="http://schemas.microsoft.com/office/powerpoint/2010/main" val="2186707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2171790-D02B-4749-BB76-7C4FFEA2A188}" type="slidenum">
              <a:rPr lang="de-DE" smtClean="0"/>
              <a:t>46</a:t>
            </a:fld>
            <a:endParaRPr lang="de-DE"/>
          </a:p>
        </p:txBody>
      </p:sp>
    </p:spTree>
    <p:extLst>
      <p:ext uri="{BB962C8B-B14F-4D97-AF65-F5344CB8AC3E}">
        <p14:creationId xmlns:p14="http://schemas.microsoft.com/office/powerpoint/2010/main" val="724135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641CF-F9A6-FFA2-5093-97E6134E09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DA4AB7-8785-52EB-3E7B-B2ACFCF74B2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0DF8A9D-8EAB-9C61-A490-FD5A46D28B8A}"/>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DCCEC16-4E0E-1312-65C5-F2B408325AE1}"/>
              </a:ext>
            </a:extLst>
          </p:cNvPr>
          <p:cNvSpPr>
            <a:spLocks noGrp="1"/>
          </p:cNvSpPr>
          <p:nvPr>
            <p:ph type="sldNum" sz="quarter" idx="5"/>
          </p:nvPr>
        </p:nvSpPr>
        <p:spPr/>
        <p:txBody>
          <a:bodyPr/>
          <a:lstStyle/>
          <a:p>
            <a:fld id="{52171790-D02B-4749-BB76-7C4FFEA2A188}" type="slidenum">
              <a:rPr lang="de-DE" smtClean="0"/>
              <a:t>51</a:t>
            </a:fld>
            <a:endParaRPr lang="de-DE"/>
          </a:p>
        </p:txBody>
      </p:sp>
    </p:spTree>
    <p:extLst>
      <p:ext uri="{BB962C8B-B14F-4D97-AF65-F5344CB8AC3E}">
        <p14:creationId xmlns:p14="http://schemas.microsoft.com/office/powerpoint/2010/main" val="2962961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AD9CB-CE3A-DF64-73BE-854949415D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467288D-8D77-CDA3-08D3-02728A8A215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00F3E7E-B268-D870-5E2E-77D5FB35722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829049D-09A8-4F63-AB0C-8B505556D491}"/>
              </a:ext>
            </a:extLst>
          </p:cNvPr>
          <p:cNvSpPr>
            <a:spLocks noGrp="1"/>
          </p:cNvSpPr>
          <p:nvPr>
            <p:ph type="sldNum" sz="quarter" idx="5"/>
          </p:nvPr>
        </p:nvSpPr>
        <p:spPr/>
        <p:txBody>
          <a:bodyPr/>
          <a:lstStyle/>
          <a:p>
            <a:fld id="{52171790-D02B-4749-BB76-7C4FFEA2A188}" type="slidenum">
              <a:rPr lang="de-DE" smtClean="0"/>
              <a:t>54</a:t>
            </a:fld>
            <a:endParaRPr lang="de-DE"/>
          </a:p>
        </p:txBody>
      </p:sp>
    </p:spTree>
    <p:extLst>
      <p:ext uri="{BB962C8B-B14F-4D97-AF65-F5344CB8AC3E}">
        <p14:creationId xmlns:p14="http://schemas.microsoft.com/office/powerpoint/2010/main" val="14020153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2171790-D02B-4749-BB76-7C4FFEA2A188}" type="slidenum">
              <a:rPr lang="de-DE" smtClean="0"/>
              <a:t>55</a:t>
            </a:fld>
            <a:endParaRPr lang="de-DE"/>
          </a:p>
        </p:txBody>
      </p:sp>
    </p:spTree>
    <p:extLst>
      <p:ext uri="{BB962C8B-B14F-4D97-AF65-F5344CB8AC3E}">
        <p14:creationId xmlns:p14="http://schemas.microsoft.com/office/powerpoint/2010/main" val="1786251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66</a:t>
            </a:fld>
            <a:endParaRPr lang="de-DE"/>
          </a:p>
        </p:txBody>
      </p:sp>
    </p:spTree>
    <p:extLst>
      <p:ext uri="{BB962C8B-B14F-4D97-AF65-F5344CB8AC3E}">
        <p14:creationId xmlns:p14="http://schemas.microsoft.com/office/powerpoint/2010/main" val="953030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015D0A1-155E-2B4C-B298-31F57EAB619E}" type="slidenum">
              <a:rPr lang="de-DE" smtClean="0"/>
              <a:pPr/>
              <a:t>5</a:t>
            </a:fld>
            <a:endParaRPr lang="de-DE"/>
          </a:p>
        </p:txBody>
      </p:sp>
    </p:spTree>
    <p:extLst>
      <p:ext uri="{BB962C8B-B14F-4D97-AF65-F5344CB8AC3E}">
        <p14:creationId xmlns:p14="http://schemas.microsoft.com/office/powerpoint/2010/main" val="377900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015D0A1-155E-2B4C-B298-31F57EAB619E}" type="slidenum">
              <a:rPr lang="de-DE" smtClean="0"/>
              <a:pPr/>
              <a:t>6</a:t>
            </a:fld>
            <a:endParaRPr lang="de-DE" dirty="0"/>
          </a:p>
        </p:txBody>
      </p:sp>
    </p:spTree>
    <p:extLst>
      <p:ext uri="{BB962C8B-B14F-4D97-AF65-F5344CB8AC3E}">
        <p14:creationId xmlns:p14="http://schemas.microsoft.com/office/powerpoint/2010/main" val="1524973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015D0A1-155E-2B4C-B298-31F57EAB619E}" type="slidenum">
              <a:rPr lang="de-DE" smtClean="0"/>
              <a:pPr/>
              <a:t>8</a:t>
            </a:fld>
            <a:endParaRPr lang="de-DE"/>
          </a:p>
        </p:txBody>
      </p:sp>
    </p:spTree>
    <p:extLst>
      <p:ext uri="{BB962C8B-B14F-4D97-AF65-F5344CB8AC3E}">
        <p14:creationId xmlns:p14="http://schemas.microsoft.com/office/powerpoint/2010/main" val="442138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015D0A1-155E-2B4C-B298-31F57EAB619E}" type="slidenum">
              <a:rPr lang="de-DE" smtClean="0"/>
              <a:pPr/>
              <a:t>12</a:t>
            </a:fld>
            <a:endParaRPr lang="de-DE"/>
          </a:p>
        </p:txBody>
      </p:sp>
    </p:spTree>
    <p:extLst>
      <p:ext uri="{BB962C8B-B14F-4D97-AF65-F5344CB8AC3E}">
        <p14:creationId xmlns:p14="http://schemas.microsoft.com/office/powerpoint/2010/main" val="2845866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B742-B16D-1184-3B88-3AC5047BA3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D292E8-4933-D733-63B2-E2491CB3217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562CEDA-BD43-15CC-CC7C-FF6BFF55035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3C2EB2B-3B62-7DB1-0CD7-588F938A7D8F}"/>
              </a:ext>
            </a:extLst>
          </p:cNvPr>
          <p:cNvSpPr>
            <a:spLocks noGrp="1"/>
          </p:cNvSpPr>
          <p:nvPr>
            <p:ph type="sldNum" sz="quarter" idx="10"/>
          </p:nvPr>
        </p:nvSpPr>
        <p:spPr/>
        <p:txBody>
          <a:bodyPr/>
          <a:lstStyle/>
          <a:p>
            <a:fld id="{8015D0A1-155E-2B4C-B298-31F57EAB619E}" type="slidenum">
              <a:rPr lang="de-DE" smtClean="0"/>
              <a:pPr/>
              <a:t>13</a:t>
            </a:fld>
            <a:endParaRPr lang="de-DE"/>
          </a:p>
        </p:txBody>
      </p:sp>
    </p:spTree>
    <p:extLst>
      <p:ext uri="{BB962C8B-B14F-4D97-AF65-F5344CB8AC3E}">
        <p14:creationId xmlns:p14="http://schemas.microsoft.com/office/powerpoint/2010/main" val="3287689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D0A1-155E-2B4C-B298-31F57EAB619E}"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7409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B4F8F-20C2-7CBB-539A-853728F91B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185476B-5DE3-15EF-0926-A2F51570542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C06DE7C-B13D-D8A2-1B9D-AD13E8A60882}"/>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51EE57D-CE90-1CC8-A15C-4E809BD71610}"/>
              </a:ext>
            </a:extLst>
          </p:cNvPr>
          <p:cNvSpPr>
            <a:spLocks noGrp="1"/>
          </p:cNvSpPr>
          <p:nvPr>
            <p:ph type="sldNum" sz="quarter" idx="10"/>
          </p:nvPr>
        </p:nvSpPr>
        <p:spPr/>
        <p:txBody>
          <a:bodyPr/>
          <a:lstStyle/>
          <a:p>
            <a:fld id="{8015D0A1-155E-2B4C-B298-31F57EAB619E}" type="slidenum">
              <a:rPr lang="de-DE" smtClean="0"/>
              <a:pPr/>
              <a:t>15</a:t>
            </a:fld>
            <a:endParaRPr lang="de-DE"/>
          </a:p>
        </p:txBody>
      </p:sp>
    </p:spTree>
    <p:extLst>
      <p:ext uri="{BB962C8B-B14F-4D97-AF65-F5344CB8AC3E}">
        <p14:creationId xmlns:p14="http://schemas.microsoft.com/office/powerpoint/2010/main" val="21433445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Ref idx="1001">
        <a:schemeClr val="bg1"/>
      </p:bgRef>
    </p:bg>
    <p:spTree>
      <p:nvGrpSpPr>
        <p:cNvPr id="1" name=""/>
        <p:cNvGrpSpPr/>
        <p:nvPr/>
      </p:nvGrpSpPr>
      <p:grpSpPr>
        <a:xfrm>
          <a:off x="0" y="0"/>
          <a:ext cx="0" cy="0"/>
          <a:chOff x="0" y="0"/>
          <a:chExt cx="0" cy="0"/>
        </a:xfrm>
      </p:grpSpPr>
      <p:sp>
        <p:nvSpPr>
          <p:cNvPr id="3" name="Titel 1"/>
          <p:cNvSpPr>
            <a:spLocks noGrp="1"/>
          </p:cNvSpPr>
          <p:nvPr>
            <p:ph type="title"/>
          </p:nvPr>
        </p:nvSpPr>
        <p:spPr>
          <a:xfrm>
            <a:off x="467205" y="5065944"/>
            <a:ext cx="3677665" cy="697102"/>
          </a:xfrm>
          <a:noFill/>
        </p:spPr>
        <p:txBody>
          <a:bodyPr anchor="b" anchorCtr="0"/>
          <a:lstStyle>
            <a:lvl1pPr marL="0" indent="0">
              <a:buNone/>
              <a:defRPr>
                <a:solidFill>
                  <a:schemeClr val="bg1"/>
                </a:solidFill>
              </a:defRPr>
            </a:lvl1pPr>
          </a:lstStyle>
          <a:p>
            <a:r>
              <a:rPr lang="de-DE" dirty="0"/>
              <a:t>Mastertitelformat bearbeiten</a:t>
            </a:r>
          </a:p>
        </p:txBody>
      </p:sp>
      <p:sp>
        <p:nvSpPr>
          <p:cNvPr id="5" name="Textplatzhalter 3"/>
          <p:cNvSpPr>
            <a:spLocks noGrp="1"/>
          </p:cNvSpPr>
          <p:nvPr>
            <p:ph type="body" sz="half" idx="2"/>
          </p:nvPr>
        </p:nvSpPr>
        <p:spPr>
          <a:xfrm>
            <a:off x="467205" y="5703504"/>
            <a:ext cx="3677665" cy="562793"/>
          </a:xfrm>
        </p:spPr>
        <p:txBody>
          <a:bodyPr anchor="b" anchorCtr="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Mastertextformat bearbeiten</a:t>
            </a:r>
          </a:p>
        </p:txBody>
      </p:sp>
      <p:pic>
        <p:nvPicPr>
          <p:cNvPr id="4" name="Grafik 3" descr="Ein Bild, das Zeichnung enthält.&#10;&#10;Automatisch generierte Beschreibung">
            <a:extLst>
              <a:ext uri="{FF2B5EF4-FFF2-40B4-BE49-F238E27FC236}">
                <a16:creationId xmlns:a16="http://schemas.microsoft.com/office/drawing/2014/main" id="{19F109B7-6783-413F-86C4-0F63DC35E561}"/>
              </a:ext>
            </a:extLst>
          </p:cNvPr>
          <p:cNvPicPr>
            <a:picLocks noChangeAspect="1"/>
          </p:cNvPicPr>
          <p:nvPr userDrawn="1"/>
        </p:nvPicPr>
        <p:blipFill rotWithShape="1">
          <a:blip r:embed="rId2"/>
          <a:srcRect r="20707"/>
          <a:stretch/>
        </p:blipFill>
        <p:spPr>
          <a:xfrm>
            <a:off x="4227717" y="0"/>
            <a:ext cx="7964284" cy="2406770"/>
          </a:xfrm>
          <a:prstGeom prst="rect">
            <a:avLst/>
          </a:prstGeom>
        </p:spPr>
      </p:pic>
      <p:pic>
        <p:nvPicPr>
          <p:cNvPr id="2" name="Grafik 1" descr="Ein Bild, das Screenshot, Symbol, Grafiken, Design enthält.&#10;&#10;Automatisch generierte Beschreibung">
            <a:extLst>
              <a:ext uri="{FF2B5EF4-FFF2-40B4-BE49-F238E27FC236}">
                <a16:creationId xmlns:a16="http://schemas.microsoft.com/office/drawing/2014/main" id="{DCBE1135-4096-C98B-6975-AD1DA65A80A2}"/>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l="5963" t="16783" r="5751" b="19021"/>
          <a:stretch/>
        </p:blipFill>
        <p:spPr>
          <a:xfrm>
            <a:off x="8117984" y="163133"/>
            <a:ext cx="3760632" cy="1159100"/>
          </a:xfrm>
          <a:prstGeom prst="rect">
            <a:avLst/>
          </a:prstGeom>
        </p:spPr>
      </p:pic>
      <p:pic>
        <p:nvPicPr>
          <p:cNvPr id="13" name="Grafik 12">
            <a:extLst>
              <a:ext uri="{FF2B5EF4-FFF2-40B4-BE49-F238E27FC236}">
                <a16:creationId xmlns:a16="http://schemas.microsoft.com/office/drawing/2014/main" id="{8A912FE1-1450-31D8-311A-464EAC381F85}"/>
              </a:ext>
            </a:extLst>
          </p:cNvPr>
          <p:cNvPicPr>
            <a:picLocks noChangeAspect="1"/>
          </p:cNvPicPr>
          <p:nvPr userDrawn="1"/>
        </p:nvPicPr>
        <p:blipFill>
          <a:blip r:embed="rId4"/>
          <a:srcRect l="1309" t="1728" r="1102" b="1464"/>
          <a:stretch/>
        </p:blipFill>
        <p:spPr>
          <a:xfrm>
            <a:off x="467205" y="1"/>
            <a:ext cx="717651" cy="1231950"/>
          </a:xfrm>
          <a:prstGeom prst="rect">
            <a:avLst/>
          </a:prstGeom>
        </p:spPr>
      </p:pic>
      <p:pic>
        <p:nvPicPr>
          <p:cNvPr id="21" name="Grafik 20" descr="Ein Bild, das Text, Schwarzweiß enthält.&#10;&#10;Automatisch generierte Beschreibung">
            <a:extLst>
              <a:ext uri="{FF2B5EF4-FFF2-40B4-BE49-F238E27FC236}">
                <a16:creationId xmlns:a16="http://schemas.microsoft.com/office/drawing/2014/main" id="{34B85AD3-6C78-49F6-7D71-C888590F82FA}"/>
              </a:ext>
            </a:extLst>
          </p:cNvPr>
          <p:cNvPicPr>
            <a:picLocks noChangeAspect="1"/>
          </p:cNvPicPr>
          <p:nvPr userDrawn="1"/>
        </p:nvPicPr>
        <p:blipFill>
          <a:blip r:embed="rId5" cstate="screen">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189940" y="301209"/>
            <a:ext cx="9042516" cy="4591433"/>
          </a:xfrm>
          <a:prstGeom prst="rect">
            <a:avLst/>
          </a:prstGeom>
        </p:spPr>
      </p:pic>
    </p:spTree>
    <p:extLst>
      <p:ext uri="{BB962C8B-B14F-4D97-AF65-F5344CB8AC3E}">
        <p14:creationId xmlns:p14="http://schemas.microsoft.com/office/powerpoint/2010/main" val="11972291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elfolie">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4BFE90B-9505-AF60-9C44-F3B37E59049D}"/>
              </a:ext>
            </a:extLst>
          </p:cNvPr>
          <p:cNvPicPr>
            <a:picLocks noChangeAspect="1"/>
          </p:cNvPicPr>
          <p:nvPr/>
        </p:nvPicPr>
        <p:blipFill rotWithShape="1">
          <a:blip r:embed="rId2"/>
          <a:srcRect l="17801" t="665" r="20892" b="507"/>
          <a:stretch/>
        </p:blipFill>
        <p:spPr>
          <a:xfrm>
            <a:off x="0" y="3226"/>
            <a:ext cx="6870743" cy="6854774"/>
          </a:xfrm>
          <a:prstGeom prst="rect">
            <a:avLst/>
          </a:prstGeom>
        </p:spPr>
      </p:pic>
      <p:sp>
        <p:nvSpPr>
          <p:cNvPr id="8" name="Gleichschenkliges Dreieck 7">
            <a:extLst>
              <a:ext uri="{FF2B5EF4-FFF2-40B4-BE49-F238E27FC236}">
                <a16:creationId xmlns:a16="http://schemas.microsoft.com/office/drawing/2014/main" id="{673B29E0-9A45-A17F-875E-7EC038A4C92A}"/>
              </a:ext>
            </a:extLst>
          </p:cNvPr>
          <p:cNvSpPr/>
          <p:nvPr/>
        </p:nvSpPr>
        <p:spPr>
          <a:xfrm rot="10800000">
            <a:off x="3522867" y="0"/>
            <a:ext cx="3347876" cy="68547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2701A96A-1034-BA71-7430-E89E5DB25976}"/>
              </a:ext>
            </a:extLst>
          </p:cNvPr>
          <p:cNvSpPr txBox="1"/>
          <p:nvPr/>
        </p:nvSpPr>
        <p:spPr>
          <a:xfrm>
            <a:off x="6096000" y="2765669"/>
            <a:ext cx="5444629" cy="1323439"/>
          </a:xfrm>
          <a:prstGeom prst="rect">
            <a:avLst/>
          </a:prstGeom>
          <a:noFill/>
        </p:spPr>
        <p:txBody>
          <a:bodyPr wrap="square" rtlCol="0">
            <a:spAutoFit/>
          </a:bodyPr>
          <a:lstStyle/>
          <a:p>
            <a:r>
              <a:rPr lang="de-DE" sz="4000" b="1" dirty="0">
                <a:solidFill>
                  <a:srgbClr val="002060"/>
                </a:solidFill>
                <a:latin typeface="Gill Sans Nova Light" panose="020B0302020104020203" pitchFamily="34" charset="0"/>
                <a:ea typeface="Tahoma" panose="020B0604030504040204" pitchFamily="34" charset="0"/>
                <a:cs typeface="Tahoma" panose="020B0604030504040204" pitchFamily="34" charset="0"/>
              </a:rPr>
              <a:t>Vielen Dank für Ihre Aufmerksamkeit!</a:t>
            </a:r>
          </a:p>
        </p:txBody>
      </p:sp>
      <p:pic>
        <p:nvPicPr>
          <p:cNvPr id="11" name="Grafik 10" descr="Ein Bild, das Screenshot, Symbol, Grafiken, Design enthält.&#10;&#10;Automatisch generierte Beschreibung">
            <a:extLst>
              <a:ext uri="{FF2B5EF4-FFF2-40B4-BE49-F238E27FC236}">
                <a16:creationId xmlns:a16="http://schemas.microsoft.com/office/drawing/2014/main" id="{FAF38802-7EF7-34F1-241A-4DBA68D20F8C}"/>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l="5963" t="16783" r="5751" b="19021"/>
          <a:stretch/>
        </p:blipFill>
        <p:spPr>
          <a:xfrm>
            <a:off x="9535841" y="293760"/>
            <a:ext cx="2437446" cy="751268"/>
          </a:xfrm>
          <a:prstGeom prst="rect">
            <a:avLst/>
          </a:prstGeom>
        </p:spPr>
      </p:pic>
    </p:spTree>
    <p:extLst>
      <p:ext uri="{BB962C8B-B14F-4D97-AF65-F5344CB8AC3E}">
        <p14:creationId xmlns:p14="http://schemas.microsoft.com/office/powerpoint/2010/main" val="149557261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06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2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0798A8-FE04-9A7B-AA05-F1141A237D2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2B2047C-AD7D-5186-AB54-51D671073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82497D9-1EEB-5712-0147-5E0567F28822}"/>
              </a:ext>
            </a:extLst>
          </p:cNvPr>
          <p:cNvSpPr>
            <a:spLocks noGrp="1"/>
          </p:cNvSpPr>
          <p:nvPr>
            <p:ph type="dt" sz="half" idx="10"/>
          </p:nvPr>
        </p:nvSpPr>
        <p:spPr/>
        <p:txBody>
          <a:bodyPr/>
          <a:lstStyle/>
          <a:p>
            <a:fld id="{87E684B8-E0DB-4696-A49F-28E7064125BB}" type="datetimeFigureOut">
              <a:rPr lang="de-DE" smtClean="0"/>
              <a:t>20.03.2025</a:t>
            </a:fld>
            <a:endParaRPr lang="de-DE"/>
          </a:p>
        </p:txBody>
      </p:sp>
      <p:sp>
        <p:nvSpPr>
          <p:cNvPr id="5" name="Fußzeilenplatzhalter 4">
            <a:extLst>
              <a:ext uri="{FF2B5EF4-FFF2-40B4-BE49-F238E27FC236}">
                <a16:creationId xmlns:a16="http://schemas.microsoft.com/office/drawing/2014/main" id="{32D07036-C200-D30B-E932-C4EF92B9C31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DE7E347-5414-4094-8800-725002AFDDB6}"/>
              </a:ext>
            </a:extLst>
          </p:cNvPr>
          <p:cNvSpPr>
            <a:spLocks noGrp="1"/>
          </p:cNvSpPr>
          <p:nvPr>
            <p:ph type="sldNum" sz="quarter" idx="12"/>
          </p:nvPr>
        </p:nvSpPr>
        <p:spPr/>
        <p:txBody>
          <a:bodyPr/>
          <a:lstStyle/>
          <a:p>
            <a:fld id="{5A58ED8B-9575-4932-919A-02B987372729}" type="slidenum">
              <a:rPr lang="de-DE" smtClean="0"/>
              <a:t>‹Nr.›</a:t>
            </a:fld>
            <a:endParaRPr lang="de-DE"/>
          </a:p>
        </p:txBody>
      </p:sp>
    </p:spTree>
    <p:extLst>
      <p:ext uri="{BB962C8B-B14F-4D97-AF65-F5344CB8AC3E}">
        <p14:creationId xmlns:p14="http://schemas.microsoft.com/office/powerpoint/2010/main" val="797069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Benutzerdefiniertes Layout">
    <p:spTree>
      <p:nvGrpSpPr>
        <p:cNvPr id="1" name=""/>
        <p:cNvGrpSpPr/>
        <p:nvPr/>
      </p:nvGrpSpPr>
      <p:grpSpPr>
        <a:xfrm>
          <a:off x="0" y="0"/>
          <a:ext cx="0" cy="0"/>
          <a:chOff x="0" y="0"/>
          <a:chExt cx="0" cy="0"/>
        </a:xfrm>
      </p:grpSpPr>
      <p:pic>
        <p:nvPicPr>
          <p:cNvPr id="8" name="Bild 7" descr="Zwischenkapitel.jpg"/>
          <p:cNvPicPr>
            <a:picLocks noChangeAspect="1"/>
          </p:cNvPicPr>
          <p:nvPr userDrawn="1"/>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platzhalter 1"/>
          <p:cNvSpPr>
            <a:spLocks noGrp="1"/>
          </p:cNvSpPr>
          <p:nvPr>
            <p:ph type="title"/>
          </p:nvPr>
        </p:nvSpPr>
        <p:spPr>
          <a:xfrm>
            <a:off x="7847823" y="1947208"/>
            <a:ext cx="3802311" cy="734666"/>
          </a:xfrm>
          <a:prstGeom prst="rect">
            <a:avLst/>
          </a:prstGeom>
        </p:spPr>
        <p:txBody>
          <a:bodyPr vert="horz" lIns="0" tIns="0" rIns="0" bIns="0" rtlCol="0" anchor="t" anchorCtr="0">
            <a:normAutofit/>
          </a:bodyPr>
          <a:lstStyle>
            <a:lvl1pPr marL="0" indent="0">
              <a:buNone/>
              <a:defRPr>
                <a:solidFill>
                  <a:srgbClr val="FFFFFF"/>
                </a:solidFill>
              </a:defRPr>
            </a:lvl1pPr>
          </a:lstStyle>
          <a:p>
            <a:r>
              <a:rPr lang="de-DE" dirty="0"/>
              <a:t>Mastertitelformat bearbeiten</a:t>
            </a:r>
          </a:p>
        </p:txBody>
      </p:sp>
      <p:sp>
        <p:nvSpPr>
          <p:cNvPr id="12" name="Textplatzhalter 3"/>
          <p:cNvSpPr>
            <a:spLocks noGrp="1"/>
          </p:cNvSpPr>
          <p:nvPr>
            <p:ph type="body" sz="half" idx="2"/>
          </p:nvPr>
        </p:nvSpPr>
        <p:spPr>
          <a:xfrm>
            <a:off x="7847823" y="2822170"/>
            <a:ext cx="3802311" cy="562793"/>
          </a:xfrm>
        </p:spPr>
        <p:txBody>
          <a:bodyPr anchor="t" anchorCtr="0"/>
          <a:lstStyle>
            <a:lvl1pPr marL="0" indent="0">
              <a:buNone/>
              <a:defRPr sz="1400" b="0" i="1">
                <a:solidFill>
                  <a:srgbClr val="ED7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Mastertextformat bearbeiten</a:t>
            </a:r>
          </a:p>
        </p:txBody>
      </p:sp>
      <p:sp>
        <p:nvSpPr>
          <p:cNvPr id="5" name="L-Form 4">
            <a:extLst>
              <a:ext uri="{FF2B5EF4-FFF2-40B4-BE49-F238E27FC236}">
                <a16:creationId xmlns:a16="http://schemas.microsoft.com/office/drawing/2014/main" id="{919F698B-4384-40C1-9795-2610EBB40A46}"/>
              </a:ext>
            </a:extLst>
          </p:cNvPr>
          <p:cNvSpPr/>
          <p:nvPr userDrawn="1"/>
        </p:nvSpPr>
        <p:spPr>
          <a:xfrm rot="5400000">
            <a:off x="7648302" y="1793890"/>
            <a:ext cx="288000" cy="288000"/>
          </a:xfrm>
          <a:prstGeom prst="corner">
            <a:avLst>
              <a:gd name="adj1" fmla="val 23641"/>
              <a:gd name="adj2" fmla="val 23642"/>
            </a:avLst>
          </a:prstGeom>
          <a:solidFill>
            <a:srgbClr val="ED7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6" name="Grafik 5" descr="Ein Bild, das Text, Schrift, Grafiken, Symbol enthält.&#10;&#10;Automatisch generierte Beschreibung">
            <a:extLst>
              <a:ext uri="{FF2B5EF4-FFF2-40B4-BE49-F238E27FC236}">
                <a16:creationId xmlns:a16="http://schemas.microsoft.com/office/drawing/2014/main" id="{FCB436BB-96B2-BD86-2C76-92A8C44903EA}"/>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515938" y="1236927"/>
            <a:ext cx="5323002" cy="2256318"/>
          </a:xfrm>
          <a:prstGeom prst="rect">
            <a:avLst/>
          </a:prstGeom>
        </p:spPr>
      </p:pic>
    </p:spTree>
    <p:extLst>
      <p:ext uri="{BB962C8B-B14F-4D97-AF65-F5344CB8AC3E}">
        <p14:creationId xmlns:p14="http://schemas.microsoft.com/office/powerpoint/2010/main" val="261297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enutzerdefiniertes Layout">
    <p:spTree>
      <p:nvGrpSpPr>
        <p:cNvPr id="1" name=""/>
        <p:cNvGrpSpPr/>
        <p:nvPr/>
      </p:nvGrpSpPr>
      <p:grpSpPr>
        <a:xfrm>
          <a:off x="0" y="0"/>
          <a:ext cx="0" cy="0"/>
          <a:chOff x="0" y="0"/>
          <a:chExt cx="0" cy="0"/>
        </a:xfrm>
      </p:grpSpPr>
      <p:pic>
        <p:nvPicPr>
          <p:cNvPr id="8" name="Bild 7" descr="Zwischenkapitel.jpg"/>
          <p:cNvPicPr>
            <a:picLocks noChangeAspect="1"/>
          </p:cNvPicPr>
          <p:nvPr userDrawn="1"/>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fik 1" descr="Ein Bild, das Text, Schrift, Grafiken, Symbol enthält.&#10;&#10;Automatisch generierte Beschreibung">
            <a:extLst>
              <a:ext uri="{FF2B5EF4-FFF2-40B4-BE49-F238E27FC236}">
                <a16:creationId xmlns:a16="http://schemas.microsoft.com/office/drawing/2014/main" id="{F8819EF2-0783-8C3A-EDE1-491A6C6A287C}"/>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515938" y="1236927"/>
            <a:ext cx="5323002" cy="2256318"/>
          </a:xfrm>
          <a:prstGeom prst="rect">
            <a:avLst/>
          </a:prstGeom>
        </p:spPr>
      </p:pic>
    </p:spTree>
    <p:extLst>
      <p:ext uri="{BB962C8B-B14F-4D97-AF65-F5344CB8AC3E}">
        <p14:creationId xmlns:p14="http://schemas.microsoft.com/office/powerpoint/2010/main" val="2261254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Mastertitelformat bearbeiten</a:t>
            </a:r>
          </a:p>
        </p:txBody>
      </p:sp>
      <p:sp>
        <p:nvSpPr>
          <p:cNvPr id="3" name="Inhaltsplatzhalter 2"/>
          <p:cNvSpPr>
            <a:spLocks noGrp="1"/>
          </p:cNvSpPr>
          <p:nvPr>
            <p:ph idx="1"/>
          </p:nvPr>
        </p:nvSpPr>
        <p:spPr/>
        <p:txBody>
          <a:bodyPr/>
          <a:lstStyle>
            <a:lvl1pPr>
              <a:defRPr>
                <a:latin typeface="Gill Sans Nova Light" panose="020B0302020104020203" pitchFamily="34" charset="0"/>
                <a:ea typeface="Tahoma" panose="020B0604030504040204" pitchFamily="34" charset="0"/>
                <a:cs typeface="Tahoma" panose="020B0604030504040204" pitchFamily="34" charset="0"/>
              </a:defRPr>
            </a:lvl1pPr>
            <a:lvl2pPr>
              <a:defRPr>
                <a:latin typeface="Gill Sans Nova Light" panose="020B0302020104020203" pitchFamily="34" charset="0"/>
                <a:ea typeface="Tahoma" panose="020B0604030504040204" pitchFamily="34" charset="0"/>
                <a:cs typeface="Tahoma" panose="020B0604030504040204" pitchFamily="34" charset="0"/>
              </a:defRPr>
            </a:lvl2pPr>
            <a:lvl3pPr>
              <a:defRPr>
                <a:latin typeface="Gill Sans Nova Light" panose="020B0302020104020203" pitchFamily="34" charset="0"/>
                <a:ea typeface="Tahoma" panose="020B0604030504040204" pitchFamily="34" charset="0"/>
                <a:cs typeface="Tahoma" panose="020B0604030504040204" pitchFamily="34" charset="0"/>
              </a:defRPr>
            </a:lvl3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90511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510045" y="1989667"/>
            <a:ext cx="5531555" cy="4336296"/>
          </a:xfrm>
        </p:spPr>
        <p:txBody>
          <a:bodyPr>
            <a:normAutofit/>
          </a:bodyPr>
          <a:lstStyle>
            <a:lvl1pPr>
              <a:defRPr sz="1600"/>
            </a:lvl1pPr>
            <a:lvl2pPr>
              <a:defRPr sz="1400"/>
            </a:lvl2pPr>
            <a:lvl3pPr>
              <a:defRPr sz="1200"/>
            </a:lvl3pPr>
            <a:lvl4pPr>
              <a:defRPr sz="1600"/>
            </a:lvl4pPr>
            <a:lvl5pPr>
              <a:defRPr sz="1600"/>
            </a:lvl5pPr>
            <a:lvl6pPr>
              <a:defRPr sz="1800"/>
            </a:lvl6pPr>
            <a:lvl7pPr>
              <a:defRPr sz="1800"/>
            </a:lvl7pPr>
            <a:lvl8pPr>
              <a:defRPr sz="1800"/>
            </a:lvl8pPr>
            <a:lvl9pPr>
              <a:defRPr sz="1800"/>
            </a:lvl9pPr>
          </a:lstStyle>
          <a:p>
            <a:pPr lvl="0"/>
            <a:r>
              <a:rPr lang="de-DE" dirty="0"/>
              <a:t>Mastertextformat bearbeiten</a:t>
            </a:r>
          </a:p>
          <a:p>
            <a:pPr lvl="1"/>
            <a:r>
              <a:rPr lang="de-DE" dirty="0"/>
              <a:t>Zweite Ebene</a:t>
            </a:r>
          </a:p>
          <a:p>
            <a:pPr lvl="2"/>
            <a:r>
              <a:rPr lang="de-DE" dirty="0"/>
              <a:t>Dritte Ebene</a:t>
            </a:r>
          </a:p>
        </p:txBody>
      </p:sp>
      <p:sp>
        <p:nvSpPr>
          <p:cNvPr id="4" name="Inhaltsplatzhalter 3"/>
          <p:cNvSpPr>
            <a:spLocks noGrp="1"/>
          </p:cNvSpPr>
          <p:nvPr>
            <p:ph sz="half" idx="2"/>
          </p:nvPr>
        </p:nvSpPr>
        <p:spPr>
          <a:xfrm>
            <a:off x="6358401" y="1989667"/>
            <a:ext cx="5531201" cy="4336296"/>
          </a:xfrm>
        </p:spPr>
        <p:txBody>
          <a:bodyPr>
            <a:normAutofit/>
          </a:bodyPr>
          <a:lstStyle>
            <a:lvl1pPr>
              <a:defRPr sz="1600"/>
            </a:lvl1pPr>
            <a:lvl2pPr>
              <a:defRPr sz="1400"/>
            </a:lvl2pPr>
            <a:lvl3pPr>
              <a:defRPr sz="1200"/>
            </a:lvl3pPr>
            <a:lvl4pPr>
              <a:defRPr sz="1600"/>
            </a:lvl4pPr>
            <a:lvl5pPr>
              <a:defRPr sz="1600"/>
            </a:lvl5pPr>
            <a:lvl6pPr>
              <a:defRPr sz="1800"/>
            </a:lvl6pPr>
            <a:lvl7pPr>
              <a:defRPr sz="1800"/>
            </a:lvl7pPr>
            <a:lvl8pPr>
              <a:defRPr sz="1800"/>
            </a:lvl8pPr>
            <a:lvl9pPr>
              <a:defRPr sz="1800"/>
            </a:lvl9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41018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10045" y="1137931"/>
            <a:ext cx="11376155" cy="436870"/>
          </a:xfrm>
        </p:spPr>
        <p:txBody>
          <a:bodyPr/>
          <a:lstStyle>
            <a:lvl1pPr>
              <a:defRPr/>
            </a:lvl1pPr>
          </a:lstStyle>
          <a:p>
            <a:r>
              <a:rPr lang="de-DE" dirty="0"/>
              <a:t>Mastertitelformat bearbeiten</a:t>
            </a:r>
          </a:p>
        </p:txBody>
      </p:sp>
      <p:sp>
        <p:nvSpPr>
          <p:cNvPr id="3" name="Textplatzhalter 2"/>
          <p:cNvSpPr>
            <a:spLocks noGrp="1"/>
          </p:cNvSpPr>
          <p:nvPr>
            <p:ph type="body" idx="1"/>
          </p:nvPr>
        </p:nvSpPr>
        <p:spPr>
          <a:xfrm>
            <a:off x="510045" y="1650403"/>
            <a:ext cx="5540611" cy="531264"/>
          </a:xfrm>
        </p:spPr>
        <p:txBody>
          <a:bodyPr anchor="b">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5" name="Textplatzhalter 4"/>
          <p:cNvSpPr>
            <a:spLocks noGrp="1"/>
          </p:cNvSpPr>
          <p:nvPr>
            <p:ph type="body" sz="quarter" idx="3"/>
          </p:nvPr>
        </p:nvSpPr>
        <p:spPr>
          <a:xfrm>
            <a:off x="6358402" y="1650403"/>
            <a:ext cx="5529993" cy="531264"/>
          </a:xfrm>
        </p:spPr>
        <p:txBody>
          <a:bodyPr anchor="b">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4" name="Inhaltsplatzhalter 2"/>
          <p:cNvSpPr>
            <a:spLocks noGrp="1"/>
          </p:cNvSpPr>
          <p:nvPr>
            <p:ph sz="half" idx="13"/>
          </p:nvPr>
        </p:nvSpPr>
        <p:spPr>
          <a:xfrm>
            <a:off x="510045" y="2302594"/>
            <a:ext cx="5531555" cy="4034139"/>
          </a:xfrm>
        </p:spPr>
        <p:txBody>
          <a:bodyPr>
            <a:normAutofit/>
          </a:bodyPr>
          <a:lstStyle>
            <a:lvl1pPr>
              <a:defRPr sz="1600"/>
            </a:lvl1pPr>
            <a:lvl2pPr>
              <a:defRPr sz="1400"/>
            </a:lvl2pPr>
            <a:lvl3pPr>
              <a:defRPr sz="1200"/>
            </a:lvl3pPr>
            <a:lvl4pPr>
              <a:defRPr sz="1600"/>
            </a:lvl4pPr>
            <a:lvl5pPr>
              <a:defRPr sz="1600"/>
            </a:lvl5pPr>
            <a:lvl6pPr>
              <a:defRPr sz="1800"/>
            </a:lvl6pPr>
            <a:lvl7pPr>
              <a:defRPr sz="1800"/>
            </a:lvl7pPr>
            <a:lvl8pPr>
              <a:defRPr sz="1800"/>
            </a:lvl8pPr>
            <a:lvl9pPr>
              <a:defRPr sz="1800"/>
            </a:lvl9pPr>
          </a:lstStyle>
          <a:p>
            <a:pPr lvl="0"/>
            <a:r>
              <a:rPr lang="de-DE" dirty="0"/>
              <a:t>Mastertextformat bearbeiten</a:t>
            </a:r>
          </a:p>
          <a:p>
            <a:pPr lvl="1"/>
            <a:r>
              <a:rPr lang="de-DE" dirty="0"/>
              <a:t>Zweite Ebene</a:t>
            </a:r>
          </a:p>
          <a:p>
            <a:pPr lvl="2"/>
            <a:r>
              <a:rPr lang="de-DE" dirty="0"/>
              <a:t>Dritte Ebene</a:t>
            </a:r>
          </a:p>
        </p:txBody>
      </p:sp>
      <p:sp>
        <p:nvSpPr>
          <p:cNvPr id="15" name="Inhaltsplatzhalter 3"/>
          <p:cNvSpPr>
            <a:spLocks noGrp="1"/>
          </p:cNvSpPr>
          <p:nvPr>
            <p:ph sz="half" idx="2"/>
          </p:nvPr>
        </p:nvSpPr>
        <p:spPr>
          <a:xfrm>
            <a:off x="6358401" y="2302594"/>
            <a:ext cx="5529993" cy="4034139"/>
          </a:xfrm>
        </p:spPr>
        <p:txBody>
          <a:bodyPr>
            <a:normAutofit/>
          </a:bodyPr>
          <a:lstStyle>
            <a:lvl1pPr>
              <a:defRPr sz="1600"/>
            </a:lvl1pPr>
            <a:lvl2pPr>
              <a:defRPr sz="1400"/>
            </a:lvl2pPr>
            <a:lvl3pPr>
              <a:defRPr sz="1200"/>
            </a:lvl3pPr>
            <a:lvl4pPr>
              <a:defRPr sz="1600"/>
            </a:lvl4pPr>
            <a:lvl5pPr>
              <a:defRPr sz="1600"/>
            </a:lvl5pPr>
            <a:lvl6pPr>
              <a:defRPr sz="1800"/>
            </a:lvl6pPr>
            <a:lvl7pPr>
              <a:defRPr sz="1800"/>
            </a:lvl7pPr>
            <a:lvl8pPr>
              <a:defRPr sz="1800"/>
            </a:lvl8pPr>
            <a:lvl9pPr>
              <a:defRPr sz="1800"/>
            </a:lvl9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653381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Beschriftung">
    <p:spTree>
      <p:nvGrpSpPr>
        <p:cNvPr id="1" name=""/>
        <p:cNvGrpSpPr/>
        <p:nvPr/>
      </p:nvGrpSpPr>
      <p:grpSpPr>
        <a:xfrm>
          <a:off x="0" y="0"/>
          <a:ext cx="0" cy="0"/>
          <a:chOff x="0" y="0"/>
          <a:chExt cx="0" cy="0"/>
        </a:xfrm>
      </p:grpSpPr>
      <p:sp>
        <p:nvSpPr>
          <p:cNvPr id="4" name="Textplatzhalter 3"/>
          <p:cNvSpPr>
            <a:spLocks noGrp="1"/>
          </p:cNvSpPr>
          <p:nvPr>
            <p:ph type="body" sz="half" idx="2"/>
          </p:nvPr>
        </p:nvSpPr>
        <p:spPr>
          <a:xfrm>
            <a:off x="510045" y="1989667"/>
            <a:ext cx="5531555" cy="43362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Mastertextformat bearbeiten</a:t>
            </a:r>
          </a:p>
        </p:txBody>
      </p:sp>
      <p:sp>
        <p:nvSpPr>
          <p:cNvPr id="12" name="Titel 1"/>
          <p:cNvSpPr>
            <a:spLocks noGrp="1"/>
          </p:cNvSpPr>
          <p:nvPr>
            <p:ph type="title"/>
          </p:nvPr>
        </p:nvSpPr>
        <p:spPr>
          <a:xfrm>
            <a:off x="510045" y="1137934"/>
            <a:ext cx="5531555" cy="714811"/>
          </a:xfrm>
        </p:spPr>
        <p:txBody>
          <a:bodyPr/>
          <a:lstStyle>
            <a:lvl1pPr>
              <a:defRPr/>
            </a:lvl1pPr>
          </a:lstStyle>
          <a:p>
            <a:r>
              <a:rPr lang="de-DE" dirty="0"/>
              <a:t>Mastertitelformat bearbeiten</a:t>
            </a:r>
          </a:p>
        </p:txBody>
      </p:sp>
      <p:sp>
        <p:nvSpPr>
          <p:cNvPr id="13" name="Inhaltsplatzhalter 3"/>
          <p:cNvSpPr>
            <a:spLocks noGrp="1"/>
          </p:cNvSpPr>
          <p:nvPr>
            <p:ph sz="half" idx="13"/>
          </p:nvPr>
        </p:nvSpPr>
        <p:spPr>
          <a:xfrm>
            <a:off x="6358401" y="1137931"/>
            <a:ext cx="5531201" cy="5188032"/>
          </a:xfrm>
        </p:spPr>
        <p:txBody>
          <a:bodyPr>
            <a:normAutofit/>
          </a:bodyPr>
          <a:lstStyle>
            <a:lvl1pPr>
              <a:defRPr sz="1600"/>
            </a:lvl1pPr>
            <a:lvl2pPr>
              <a:defRPr sz="1400"/>
            </a:lvl2pPr>
            <a:lvl3pPr>
              <a:defRPr sz="1200"/>
            </a:lvl3pPr>
            <a:lvl4pPr>
              <a:defRPr sz="1600"/>
            </a:lvl4pPr>
            <a:lvl5pPr>
              <a:defRPr sz="1600"/>
            </a:lvl5pPr>
            <a:lvl6pPr>
              <a:defRPr sz="1800"/>
            </a:lvl6pPr>
            <a:lvl7pPr>
              <a:defRPr sz="1800"/>
            </a:lvl7pPr>
            <a:lvl8pPr>
              <a:defRPr sz="1800"/>
            </a:lvl8pPr>
            <a:lvl9pPr>
              <a:defRPr sz="1800"/>
            </a:lvl9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148850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a:t>Mastertitelformat bearbeiten</a:t>
            </a:r>
          </a:p>
        </p:txBody>
      </p:sp>
      <p:sp>
        <p:nvSpPr>
          <p:cNvPr id="13" name="Bildplatzhalter 2"/>
          <p:cNvSpPr>
            <a:spLocks noGrp="1"/>
          </p:cNvSpPr>
          <p:nvPr>
            <p:ph type="pic" idx="1"/>
          </p:nvPr>
        </p:nvSpPr>
        <p:spPr>
          <a:xfrm>
            <a:off x="510045" y="2005859"/>
            <a:ext cx="11379555" cy="42594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Tree>
    <p:extLst>
      <p:ext uri="{BB962C8B-B14F-4D97-AF65-F5344CB8AC3E}">
        <p14:creationId xmlns:p14="http://schemas.microsoft.com/office/powerpoint/2010/main" val="228257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7" name="Bildplatzhalter 2"/>
          <p:cNvSpPr>
            <a:spLocks noGrp="1"/>
          </p:cNvSpPr>
          <p:nvPr>
            <p:ph type="pic" idx="1"/>
          </p:nvPr>
        </p:nvSpPr>
        <p:spPr>
          <a:xfrm>
            <a:off x="0" y="2419985"/>
            <a:ext cx="5892800" cy="28286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5" name="Textfeld 4"/>
          <p:cNvSpPr txBox="1"/>
          <p:nvPr userDrawn="1"/>
        </p:nvSpPr>
        <p:spPr>
          <a:xfrm>
            <a:off x="406402" y="1049867"/>
            <a:ext cx="184731" cy="369332"/>
          </a:xfrm>
          <a:prstGeom prst="rect">
            <a:avLst/>
          </a:prstGeom>
          <a:noFill/>
        </p:spPr>
        <p:txBody>
          <a:bodyPr wrap="none" rtlCol="0">
            <a:spAutoFit/>
          </a:bodyPr>
          <a:lstStyle/>
          <a:p>
            <a:endParaRPr lang="de-DE" sz="1800" dirty="0"/>
          </a:p>
        </p:txBody>
      </p:sp>
      <p:sp>
        <p:nvSpPr>
          <p:cNvPr id="6" name="Titel 5"/>
          <p:cNvSpPr>
            <a:spLocks noGrp="1"/>
          </p:cNvSpPr>
          <p:nvPr>
            <p:ph type="title"/>
          </p:nvPr>
        </p:nvSpPr>
        <p:spPr/>
        <p:txBody>
          <a:bodyPr/>
          <a:lstStyle/>
          <a:p>
            <a:r>
              <a:rPr lang="de-DE"/>
              <a:t>Mastertitelformat bearbeiten</a:t>
            </a:r>
          </a:p>
        </p:txBody>
      </p:sp>
      <p:sp>
        <p:nvSpPr>
          <p:cNvPr id="11" name="Textplatzhalter 3"/>
          <p:cNvSpPr>
            <a:spLocks noGrp="1"/>
          </p:cNvSpPr>
          <p:nvPr>
            <p:ph type="body" sz="half" idx="12"/>
          </p:nvPr>
        </p:nvSpPr>
        <p:spPr>
          <a:xfrm>
            <a:off x="6358400" y="2419985"/>
            <a:ext cx="5531555" cy="282860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Mastertextformat bearbeiten</a:t>
            </a:r>
          </a:p>
        </p:txBody>
      </p:sp>
    </p:spTree>
    <p:extLst>
      <p:ext uri="{BB962C8B-B14F-4D97-AF65-F5344CB8AC3E}">
        <p14:creationId xmlns:p14="http://schemas.microsoft.com/office/powerpoint/2010/main" val="2830411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10045" y="1137933"/>
            <a:ext cx="11376155" cy="714811"/>
          </a:xfrm>
          <a:prstGeom prst="rect">
            <a:avLst/>
          </a:prstGeom>
        </p:spPr>
        <p:txBody>
          <a:bodyPr vert="horz" lIns="0" tIns="0" rIns="0" bIns="0" rtlCol="0" anchor="t" anchorCtr="0">
            <a:normAutofit/>
          </a:bodyPr>
          <a:lstStyle/>
          <a:p>
            <a:r>
              <a:rPr lang="de-DE" dirty="0"/>
              <a:t>Mastertitelformat bearbeiten</a:t>
            </a:r>
          </a:p>
        </p:txBody>
      </p:sp>
      <p:sp>
        <p:nvSpPr>
          <p:cNvPr id="3" name="Textplatzhalter 2"/>
          <p:cNvSpPr>
            <a:spLocks noGrp="1"/>
          </p:cNvSpPr>
          <p:nvPr>
            <p:ph type="body" idx="1"/>
          </p:nvPr>
        </p:nvSpPr>
        <p:spPr>
          <a:xfrm>
            <a:off x="510045" y="2009133"/>
            <a:ext cx="11376155" cy="4256203"/>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p:txBody>
      </p:sp>
      <p:sp>
        <p:nvSpPr>
          <p:cNvPr id="11" name="L-Form 10">
            <a:extLst>
              <a:ext uri="{FF2B5EF4-FFF2-40B4-BE49-F238E27FC236}">
                <a16:creationId xmlns:a16="http://schemas.microsoft.com/office/drawing/2014/main" id="{66D3AFF5-5305-4788-BD3E-743386D1A136}"/>
              </a:ext>
            </a:extLst>
          </p:cNvPr>
          <p:cNvSpPr/>
          <p:nvPr userDrawn="1"/>
        </p:nvSpPr>
        <p:spPr>
          <a:xfrm rot="5400000">
            <a:off x="359790" y="386365"/>
            <a:ext cx="288000" cy="288000"/>
          </a:xfrm>
          <a:prstGeom prst="corner">
            <a:avLst>
              <a:gd name="adj1" fmla="val 23641"/>
              <a:gd name="adj2" fmla="val 23642"/>
            </a:avLst>
          </a:prstGeom>
          <a:solidFill>
            <a:srgbClr val="ED7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F69AA43F-0F53-2C1E-0318-35F8596F655B}"/>
              </a:ext>
            </a:extLst>
          </p:cNvPr>
          <p:cNvPicPr>
            <a:picLocks noChangeAspect="1"/>
          </p:cNvPicPr>
          <p:nvPr userDrawn="1"/>
        </p:nvPicPr>
        <p:blipFill>
          <a:blip r:embed="rId14"/>
          <a:srcRect l="2191" t="4442" r="2048" b="1838"/>
          <a:stretch/>
        </p:blipFill>
        <p:spPr>
          <a:xfrm>
            <a:off x="528034" y="6265336"/>
            <a:ext cx="752751" cy="592664"/>
          </a:xfrm>
          <a:prstGeom prst="rect">
            <a:avLst/>
          </a:prstGeom>
        </p:spPr>
      </p:pic>
      <p:pic>
        <p:nvPicPr>
          <p:cNvPr id="4" name="Grafik 3" descr="Ein Bild, das Screenshot, Symbol, Grafiken, Design enthält.&#10;&#10;Automatisch generierte Beschreibung">
            <a:extLst>
              <a:ext uri="{FF2B5EF4-FFF2-40B4-BE49-F238E27FC236}">
                <a16:creationId xmlns:a16="http://schemas.microsoft.com/office/drawing/2014/main" id="{099A5BF4-A930-1BE2-643A-8CCD9D8A17C0}"/>
              </a:ext>
            </a:extLst>
          </p:cNvPr>
          <p:cNvPicPr>
            <a:picLocks noChangeAspect="1"/>
          </p:cNvPicPr>
          <p:nvPr userDrawn="1"/>
        </p:nvPicPr>
        <p:blipFill>
          <a:blip r:embed="rId15" cstate="screen">
            <a:extLst>
              <a:ext uri="{28A0092B-C50C-407E-A947-70E740481C1C}">
                <a14:useLocalDpi xmlns:a14="http://schemas.microsoft.com/office/drawing/2010/main" val="0"/>
              </a:ext>
            </a:extLst>
          </a:blip>
          <a:srcRect l="5963" t="16783" r="5751" b="19021"/>
          <a:stretch/>
        </p:blipFill>
        <p:spPr>
          <a:xfrm>
            <a:off x="10354093" y="163132"/>
            <a:ext cx="1532107" cy="472225"/>
          </a:xfrm>
          <a:prstGeom prst="rect">
            <a:avLst/>
          </a:prstGeom>
        </p:spPr>
      </p:pic>
    </p:spTree>
    <p:extLst>
      <p:ext uri="{BB962C8B-B14F-4D97-AF65-F5344CB8AC3E}">
        <p14:creationId xmlns:p14="http://schemas.microsoft.com/office/powerpoint/2010/main" val="317815726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06" r:id="rId3"/>
    <p:sldLayoutId id="2147483672" r:id="rId4"/>
    <p:sldLayoutId id="2147483673" r:id="rId5"/>
    <p:sldLayoutId id="2147483674" r:id="rId6"/>
    <p:sldLayoutId id="2147483675" r:id="rId7"/>
    <p:sldLayoutId id="2147483677" r:id="rId8"/>
    <p:sldLayoutId id="2147483678" r:id="rId9"/>
    <p:sldLayoutId id="2147483679" r:id="rId10"/>
    <p:sldLayoutId id="2147483707" r:id="rId11"/>
    <p:sldLayoutId id="2147483708" r:id="rId12"/>
  </p:sldLayoutIdLst>
  <p:hf hdr="0"/>
  <p:txStyles>
    <p:titleStyle>
      <a:lvl1pPr marL="457200" indent="-457200" algn="l" defTabSz="457200" rtl="0" eaLnBrk="1" latinLnBrk="0" hangingPunct="1">
        <a:spcBef>
          <a:spcPct val="0"/>
        </a:spcBef>
        <a:buFont typeface="+mj-lt"/>
        <a:buAutoNum type="arabicPeriod"/>
        <a:defRPr sz="2000" b="1" i="1" kern="1200">
          <a:solidFill>
            <a:schemeClr val="tx1"/>
          </a:solidFill>
          <a:latin typeface="Gill Sans Nova Light" panose="020B0302020104020203" pitchFamily="34" charset="0"/>
          <a:ea typeface="+mj-ea"/>
          <a:cs typeface="Arial"/>
        </a:defRPr>
      </a:lvl1pPr>
    </p:titleStyle>
    <p:bodyStyle>
      <a:lvl1pPr marL="271463" indent="-271463" algn="l" defTabSz="457200" rtl="0" eaLnBrk="1" latinLnBrk="0" hangingPunct="1">
        <a:spcBef>
          <a:spcPts val="600"/>
        </a:spcBef>
        <a:buClr>
          <a:srgbClr val="428CD5"/>
        </a:buClr>
        <a:buFont typeface="Arial"/>
        <a:buChar char="•"/>
        <a:defRPr sz="1600" kern="1200">
          <a:solidFill>
            <a:srgbClr val="000000"/>
          </a:solidFill>
          <a:latin typeface="Gill Sans Nova Light" panose="020B0302020104020203" pitchFamily="34" charset="0"/>
          <a:ea typeface="+mn-ea"/>
          <a:cs typeface="Arial"/>
        </a:defRPr>
      </a:lvl1pPr>
      <a:lvl2pPr marL="719138" indent="-263525" algn="l" defTabSz="457200" rtl="0" eaLnBrk="1" latinLnBrk="0" hangingPunct="1">
        <a:spcBef>
          <a:spcPts val="600"/>
        </a:spcBef>
        <a:buClr>
          <a:srgbClr val="428CD5"/>
        </a:buClr>
        <a:buFont typeface="Arial"/>
        <a:buChar char="•"/>
        <a:defRPr sz="1400" kern="1200">
          <a:solidFill>
            <a:srgbClr val="7F7F7F"/>
          </a:solidFill>
          <a:latin typeface="Gill Sans Nova Light" panose="020B0302020104020203" pitchFamily="34" charset="0"/>
          <a:ea typeface="+mn-ea"/>
          <a:cs typeface="Arial"/>
        </a:defRPr>
      </a:lvl2pPr>
      <a:lvl3pPr marL="1168400" indent="-255588" algn="l" defTabSz="457200" rtl="0" eaLnBrk="1" latinLnBrk="0" hangingPunct="1">
        <a:spcBef>
          <a:spcPts val="600"/>
        </a:spcBef>
        <a:buClr>
          <a:srgbClr val="428CD5"/>
        </a:buClr>
        <a:buFont typeface="Arial"/>
        <a:buChar char="•"/>
        <a:defRPr sz="1200" kern="1200">
          <a:solidFill>
            <a:srgbClr val="7F7F7F"/>
          </a:solidFill>
          <a:latin typeface="Gill Sans Nova Light" panose="020B0302020104020203" pitchFamily="34" charset="0"/>
          <a:ea typeface="+mn-ea"/>
          <a:cs typeface="Arial"/>
        </a:defRPr>
      </a:lvl3pPr>
      <a:lvl4pPr marL="1617663" indent="-249238" algn="l" defTabSz="457200" rtl="0" eaLnBrk="1" latinLnBrk="0" hangingPunct="1">
        <a:spcBef>
          <a:spcPts val="600"/>
        </a:spcBef>
        <a:buClr>
          <a:srgbClr val="428CD5"/>
        </a:buClr>
        <a:buFont typeface="Arial"/>
        <a:buChar char="•"/>
        <a:defRPr sz="1600" kern="1200">
          <a:solidFill>
            <a:srgbClr val="000000"/>
          </a:solidFill>
          <a:latin typeface="Arial"/>
          <a:ea typeface="+mn-ea"/>
          <a:cs typeface="Arial"/>
        </a:defRPr>
      </a:lvl4pPr>
      <a:lvl5pPr marL="2065338" indent="-238125" algn="l" defTabSz="457200" rtl="0" eaLnBrk="1" latinLnBrk="0" hangingPunct="1">
        <a:spcBef>
          <a:spcPts val="600"/>
        </a:spcBef>
        <a:buClr>
          <a:srgbClr val="428CD5"/>
        </a:buClr>
        <a:buFont typeface="Arial"/>
        <a:buChar char="•"/>
        <a:tabLst/>
        <a:defRPr sz="16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3.jpeg"/><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58.pn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74.jpeg"/><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79.svg"/><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6.jpe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5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9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ifb-analyse.de/plausibilitaetspruefung" TargetMode="Externa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66.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3.wdp"/></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sc123.de/PB2023" TargetMode="Externa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515938" y="4589873"/>
            <a:ext cx="3542864" cy="1934752"/>
          </a:xfrm>
          <a:prstGeom prst="rect">
            <a:avLst/>
          </a:prstGeom>
          <a:solidFill>
            <a:srgbClr val="0017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Gill Sans Nova Light" panose="020B0302020104020203" pitchFamily="34" charset="0"/>
            </a:endParaRPr>
          </a:p>
        </p:txBody>
      </p:sp>
      <p:sp>
        <p:nvSpPr>
          <p:cNvPr id="2" name="Titel 1"/>
          <p:cNvSpPr>
            <a:spLocks noGrp="1"/>
          </p:cNvSpPr>
          <p:nvPr>
            <p:ph type="title"/>
          </p:nvPr>
        </p:nvSpPr>
        <p:spPr>
          <a:xfrm>
            <a:off x="611123" y="4672583"/>
            <a:ext cx="3339629" cy="335913"/>
          </a:xfrm>
          <a:noFill/>
        </p:spPr>
        <p:txBody>
          <a:bodyPr>
            <a:noAutofit/>
          </a:bodyPr>
          <a:lstStyle/>
          <a:p>
            <a:r>
              <a:rPr lang="de-DE" sz="2800" i="0" dirty="0"/>
              <a:t>Vertriebspräsentation</a:t>
            </a:r>
          </a:p>
        </p:txBody>
      </p:sp>
      <p:sp>
        <p:nvSpPr>
          <p:cNvPr id="3" name="Textplatzhalter 2"/>
          <p:cNvSpPr>
            <a:spLocks noGrp="1"/>
          </p:cNvSpPr>
          <p:nvPr>
            <p:ph type="body" sz="half" idx="2"/>
          </p:nvPr>
        </p:nvSpPr>
        <p:spPr>
          <a:xfrm>
            <a:off x="611123" y="5093110"/>
            <a:ext cx="3381666" cy="562793"/>
          </a:xfrm>
        </p:spPr>
        <p:txBody>
          <a:bodyPr/>
          <a:lstStyle/>
          <a:p>
            <a:r>
              <a:rPr lang="de-DE" dirty="0"/>
              <a:t>Nur für Vermittler/Berater bestimmt.</a:t>
            </a:r>
          </a:p>
          <a:p>
            <a:r>
              <a:rPr lang="de-DE" dirty="0"/>
              <a:t>Weitergabe an Anleger nicht gestattet.</a:t>
            </a:r>
          </a:p>
        </p:txBody>
      </p:sp>
      <p:sp>
        <p:nvSpPr>
          <p:cNvPr id="5" name="Rechteck 4"/>
          <p:cNvSpPr/>
          <p:nvPr/>
        </p:nvSpPr>
        <p:spPr>
          <a:xfrm flipV="1">
            <a:off x="611123" y="5037591"/>
            <a:ext cx="408961" cy="45719"/>
          </a:xfrm>
          <a:prstGeom prst="rect">
            <a:avLst/>
          </a:prstGeom>
          <a:solidFill>
            <a:srgbClr val="ED7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latin typeface="Gill Sans Nova Light" panose="020B0302020104020203" pitchFamily="34" charset="0"/>
            </a:endParaRPr>
          </a:p>
        </p:txBody>
      </p:sp>
      <p:sp>
        <p:nvSpPr>
          <p:cNvPr id="6" name="Textfeld 5">
            <a:extLst>
              <a:ext uri="{FF2B5EF4-FFF2-40B4-BE49-F238E27FC236}">
                <a16:creationId xmlns:a16="http://schemas.microsoft.com/office/drawing/2014/main" id="{0016CD98-BC40-4EA3-8F0D-A1DDCB82DC4F}"/>
              </a:ext>
            </a:extLst>
          </p:cNvPr>
          <p:cNvSpPr txBox="1"/>
          <p:nvPr/>
        </p:nvSpPr>
        <p:spPr>
          <a:xfrm>
            <a:off x="515938" y="5811810"/>
            <a:ext cx="3542863" cy="707886"/>
          </a:xfrm>
          <a:prstGeom prst="rect">
            <a:avLst/>
          </a:prstGeom>
          <a:noFill/>
        </p:spPr>
        <p:txBody>
          <a:bodyPr wrap="square" rtlCol="0">
            <a:spAutoFit/>
          </a:bodyPr>
          <a:lstStyle/>
          <a:p>
            <a:r>
              <a:rPr lang="de-DE" sz="1000" b="0" i="0" dirty="0">
                <a:solidFill>
                  <a:schemeClr val="bg1"/>
                </a:solidFill>
                <a:effectLst/>
                <a:latin typeface="Gill Sans Nova Light" panose="020B0302020104020203" pitchFamily="34" charset="0"/>
                <a:ea typeface="Tahoma" panose="020B0604030504040204" pitchFamily="34" charset="0"/>
                <a:cs typeface="Tahoma" panose="020B0604030504040204" pitchFamily="34" charset="0"/>
              </a:rPr>
              <a:t>Hinweis: Soweit in der Unterlage auf natürliche Personen Bezug genommen wird, werden allein zum Zwecke besserer Lesbarkeit ausschließlich männliche Formen verwendet. Nichtsdestotrotz beziehen sich diese Angaben auf Angehörige aller Geschlechter.</a:t>
            </a:r>
            <a:endParaRPr lang="de-DE" sz="1000" dirty="0">
              <a:solidFill>
                <a:schemeClr val="bg1"/>
              </a:solidFill>
              <a:latin typeface="Gill Sans Nova Light" panose="020B0302020104020203" pitchFamily="34" charset="0"/>
              <a:ea typeface="Tahoma" panose="020B0604030504040204" pitchFamily="34" charset="0"/>
              <a:cs typeface="Tahoma" panose="020B0604030504040204" pitchFamily="34" charset="0"/>
            </a:endParaRPr>
          </a:p>
        </p:txBody>
      </p:sp>
      <p:sp>
        <p:nvSpPr>
          <p:cNvPr id="19" name="Rechteck 18">
            <a:extLst>
              <a:ext uri="{FF2B5EF4-FFF2-40B4-BE49-F238E27FC236}">
                <a16:creationId xmlns:a16="http://schemas.microsoft.com/office/drawing/2014/main" id="{71B4FC00-07EA-7E8C-2C72-6C91D12782D4}"/>
              </a:ext>
            </a:extLst>
          </p:cNvPr>
          <p:cNvSpPr/>
          <p:nvPr/>
        </p:nvSpPr>
        <p:spPr>
          <a:xfrm flipV="1">
            <a:off x="611123" y="5709503"/>
            <a:ext cx="408961" cy="45719"/>
          </a:xfrm>
          <a:prstGeom prst="rect">
            <a:avLst/>
          </a:prstGeom>
          <a:solidFill>
            <a:srgbClr val="ED7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latin typeface="Gill Sans Nova Light" panose="020B0302020104020203" pitchFamily="34" charset="0"/>
            </a:endParaRPr>
          </a:p>
        </p:txBody>
      </p:sp>
      <p:pic>
        <p:nvPicPr>
          <p:cNvPr id="8" name="Grafik 7">
            <a:extLst>
              <a:ext uri="{FF2B5EF4-FFF2-40B4-BE49-F238E27FC236}">
                <a16:creationId xmlns:a16="http://schemas.microsoft.com/office/drawing/2014/main" id="{1E817AD3-062D-AFC5-B1D7-3CE434F30D67}"/>
              </a:ext>
            </a:extLst>
          </p:cNvPr>
          <p:cNvPicPr>
            <a:picLocks noChangeAspect="1"/>
          </p:cNvPicPr>
          <p:nvPr/>
        </p:nvPicPr>
        <p:blipFill>
          <a:blip r:embed="rId3"/>
          <a:srcRect l="416" t="1799"/>
          <a:stretch/>
        </p:blipFill>
        <p:spPr>
          <a:xfrm>
            <a:off x="4631735" y="4291707"/>
            <a:ext cx="7400131" cy="2227988"/>
          </a:xfrm>
          <a:prstGeom prst="rect">
            <a:avLst/>
          </a:prstGeom>
        </p:spPr>
      </p:pic>
      <p:pic>
        <p:nvPicPr>
          <p:cNvPr id="9" name="Grafik 8" descr="Ein Bild, das Text, Screenshot, Schrift, Marke enthält.&#10;&#10;KI-generierte Inhalte können fehlerhaft sein.">
            <a:extLst>
              <a:ext uri="{FF2B5EF4-FFF2-40B4-BE49-F238E27FC236}">
                <a16:creationId xmlns:a16="http://schemas.microsoft.com/office/drawing/2014/main" id="{EB1559E0-372E-3BFC-A168-C8E266DE18BD}"/>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631734" y="4566993"/>
            <a:ext cx="1437499" cy="1957632"/>
          </a:xfrm>
          <a:prstGeom prst="rect">
            <a:avLst/>
          </a:prstGeom>
        </p:spPr>
      </p:pic>
      <p:sp>
        <p:nvSpPr>
          <p:cNvPr id="11" name="Textfeld 10">
            <a:extLst>
              <a:ext uri="{FF2B5EF4-FFF2-40B4-BE49-F238E27FC236}">
                <a16:creationId xmlns:a16="http://schemas.microsoft.com/office/drawing/2014/main" id="{DE56F0C7-9BC6-3172-B3A2-8E8F90201FDE}"/>
              </a:ext>
            </a:extLst>
          </p:cNvPr>
          <p:cNvSpPr txBox="1"/>
          <p:nvPr/>
        </p:nvSpPr>
        <p:spPr>
          <a:xfrm>
            <a:off x="515938" y="6655582"/>
            <a:ext cx="2475542" cy="200055"/>
          </a:xfrm>
          <a:prstGeom prst="rect">
            <a:avLst/>
          </a:prstGeom>
          <a:noFill/>
        </p:spPr>
        <p:txBody>
          <a:bodyPr wrap="square">
            <a:spAutoFit/>
          </a:bodyPr>
          <a:lstStyle/>
          <a:p>
            <a:r>
              <a:rPr lang="de-DE" sz="700" dirty="0">
                <a:latin typeface="Segoe UI" panose="020B0502040204020203" pitchFamily="34" charset="0"/>
                <a:ea typeface="Tahoma" panose="020B0604030504040204" pitchFamily="34" charset="0"/>
                <a:cs typeface="Segoe UI" panose="020B0502040204020203" pitchFamily="34" charset="0"/>
              </a:rPr>
              <a:t>Quelle: www.sc123.de/service-award-2025</a:t>
            </a:r>
          </a:p>
        </p:txBody>
      </p:sp>
    </p:spTree>
    <p:extLst>
      <p:ext uri="{BB962C8B-B14F-4D97-AF65-F5344CB8AC3E}">
        <p14:creationId xmlns:p14="http://schemas.microsoft.com/office/powerpoint/2010/main" val="273802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B95CE-961F-CD42-C41E-C25A10DDA48E}"/>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F5A4341B-62CA-FABC-D2CA-5859A38FEC6B}"/>
              </a:ext>
            </a:extLst>
          </p:cNvPr>
          <p:cNvPicPr>
            <a:picLocks noChangeAspect="1"/>
          </p:cNvPicPr>
          <p:nvPr/>
        </p:nvPicPr>
        <p:blipFill>
          <a:blip r:embed="rId2"/>
          <a:srcRect t="50982"/>
          <a:stretch/>
        </p:blipFill>
        <p:spPr>
          <a:xfrm>
            <a:off x="527600" y="1401664"/>
            <a:ext cx="10861126" cy="3762015"/>
          </a:xfrm>
          <a:prstGeom prst="rect">
            <a:avLst/>
          </a:prstGeom>
          <a:ln>
            <a:solidFill>
              <a:schemeClr val="bg1">
                <a:lumMod val="50000"/>
              </a:schemeClr>
            </a:solidFill>
          </a:ln>
        </p:spPr>
      </p:pic>
      <p:sp>
        <p:nvSpPr>
          <p:cNvPr id="5" name="Titel 1">
            <a:extLst>
              <a:ext uri="{FF2B5EF4-FFF2-40B4-BE49-F238E27FC236}">
                <a16:creationId xmlns:a16="http://schemas.microsoft.com/office/drawing/2014/main" id="{17F89FCF-3875-ACCF-56BA-5306B0FB9E9C}"/>
              </a:ext>
            </a:extLst>
          </p:cNvPr>
          <p:cNvSpPr txBox="1">
            <a:spLocks/>
          </p:cNvSpPr>
          <p:nvPr/>
        </p:nvSpPr>
        <p:spPr>
          <a:xfrm>
            <a:off x="525600" y="558000"/>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Solvium Performancebericht</a:t>
            </a:r>
          </a:p>
        </p:txBody>
      </p:sp>
    </p:spTree>
    <p:extLst>
      <p:ext uri="{BB962C8B-B14F-4D97-AF65-F5344CB8AC3E}">
        <p14:creationId xmlns:p14="http://schemas.microsoft.com/office/powerpoint/2010/main" val="3256117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1DCFE-0AFA-B50B-3E75-BE87932EE8B8}"/>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8FADB1F3-12E4-6B2C-BC3F-A1E941722C66}"/>
              </a:ext>
            </a:extLst>
          </p:cNvPr>
          <p:cNvPicPr>
            <a:picLocks noChangeAspect="1"/>
          </p:cNvPicPr>
          <p:nvPr/>
        </p:nvPicPr>
        <p:blipFill>
          <a:blip r:embed="rId2"/>
          <a:srcRect l="34344" t="14911" b="6352"/>
          <a:stretch/>
        </p:blipFill>
        <p:spPr>
          <a:xfrm>
            <a:off x="2933341" y="1164415"/>
            <a:ext cx="6325317" cy="5360210"/>
          </a:xfrm>
          <a:prstGeom prst="rect">
            <a:avLst/>
          </a:prstGeom>
          <a:ln>
            <a:solidFill>
              <a:schemeClr val="bg1">
                <a:lumMod val="50000"/>
              </a:schemeClr>
            </a:solidFill>
          </a:ln>
        </p:spPr>
      </p:pic>
      <p:sp>
        <p:nvSpPr>
          <p:cNvPr id="6" name="Titel 1">
            <a:extLst>
              <a:ext uri="{FF2B5EF4-FFF2-40B4-BE49-F238E27FC236}">
                <a16:creationId xmlns:a16="http://schemas.microsoft.com/office/drawing/2014/main" id="{25D9A136-9FAF-76BE-CEB9-894F51944066}"/>
              </a:ext>
            </a:extLst>
          </p:cNvPr>
          <p:cNvSpPr txBox="1">
            <a:spLocks/>
          </p:cNvSpPr>
          <p:nvPr/>
        </p:nvSpPr>
        <p:spPr>
          <a:xfrm>
            <a:off x="525600" y="558000"/>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Solvium Performancebericht</a:t>
            </a:r>
          </a:p>
        </p:txBody>
      </p:sp>
    </p:spTree>
    <p:extLst>
      <p:ext uri="{BB962C8B-B14F-4D97-AF65-F5344CB8AC3E}">
        <p14:creationId xmlns:p14="http://schemas.microsoft.com/office/powerpoint/2010/main" val="3065518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5C96B-C4A6-6948-A561-1F8E300EB7DF}"/>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1D187F6F-A8A8-6C84-B126-745FD54D64C5}"/>
              </a:ext>
            </a:extLst>
          </p:cNvPr>
          <p:cNvPicPr>
            <a:picLocks noChangeAspect="1"/>
          </p:cNvPicPr>
          <p:nvPr/>
        </p:nvPicPr>
        <p:blipFill>
          <a:blip r:embed="rId2"/>
          <a:srcRect l="1107" t="16955" r="33888" b="5026"/>
          <a:stretch/>
        </p:blipFill>
        <p:spPr>
          <a:xfrm>
            <a:off x="2930664" y="1164414"/>
            <a:ext cx="6330671" cy="5368935"/>
          </a:xfrm>
          <a:prstGeom prst="rect">
            <a:avLst/>
          </a:prstGeom>
          <a:ln>
            <a:solidFill>
              <a:schemeClr val="bg1">
                <a:lumMod val="50000"/>
              </a:schemeClr>
            </a:solidFill>
          </a:ln>
        </p:spPr>
      </p:pic>
      <p:sp>
        <p:nvSpPr>
          <p:cNvPr id="8" name="Titel 1">
            <a:extLst>
              <a:ext uri="{FF2B5EF4-FFF2-40B4-BE49-F238E27FC236}">
                <a16:creationId xmlns:a16="http://schemas.microsoft.com/office/drawing/2014/main" id="{06F7981E-7515-B2EB-BEE0-94439143EC87}"/>
              </a:ext>
            </a:extLst>
          </p:cNvPr>
          <p:cNvSpPr txBox="1">
            <a:spLocks/>
          </p:cNvSpPr>
          <p:nvPr/>
        </p:nvSpPr>
        <p:spPr>
          <a:xfrm>
            <a:off x="525600" y="558000"/>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Solvium Performancebericht</a:t>
            </a:r>
          </a:p>
        </p:txBody>
      </p:sp>
    </p:spTree>
    <p:extLst>
      <p:ext uri="{BB962C8B-B14F-4D97-AF65-F5344CB8AC3E}">
        <p14:creationId xmlns:p14="http://schemas.microsoft.com/office/powerpoint/2010/main" val="3143177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C9F5880C-D898-DDD0-81D1-CDFBE2DF7BF5}"/>
              </a:ext>
            </a:extLst>
          </p:cNvPr>
          <p:cNvSpPr txBox="1">
            <a:spLocks/>
          </p:cNvSpPr>
          <p:nvPr/>
        </p:nvSpPr>
        <p:spPr>
          <a:xfrm>
            <a:off x="526272" y="563736"/>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Aktuelle Auszeichnungen und Bewertungen</a:t>
            </a:r>
          </a:p>
        </p:txBody>
      </p:sp>
      <p:pic>
        <p:nvPicPr>
          <p:cNvPr id="13" name="Grafik 12">
            <a:extLst>
              <a:ext uri="{FF2B5EF4-FFF2-40B4-BE49-F238E27FC236}">
                <a16:creationId xmlns:a16="http://schemas.microsoft.com/office/drawing/2014/main" id="{BA50BF3B-ED83-68E4-BFBC-0945E399B444}"/>
              </a:ext>
            </a:extLst>
          </p:cNvPr>
          <p:cNvPicPr>
            <a:picLocks noChangeAspect="1"/>
          </p:cNvPicPr>
          <p:nvPr/>
        </p:nvPicPr>
        <p:blipFill>
          <a:blip r:embed="rId3"/>
          <a:stretch>
            <a:fillRect/>
          </a:stretch>
        </p:blipFill>
        <p:spPr>
          <a:xfrm>
            <a:off x="781270" y="1300482"/>
            <a:ext cx="2826372" cy="2853706"/>
          </a:xfrm>
          <a:prstGeom prst="rect">
            <a:avLst/>
          </a:prstGeom>
        </p:spPr>
      </p:pic>
      <p:pic>
        <p:nvPicPr>
          <p:cNvPr id="14" name="Grafik 13" descr="Ein Bild, das Text, Schrift, Design, Guide enthält.&#10;&#10;Automatisch generierte Beschreibung">
            <a:extLst>
              <a:ext uri="{FF2B5EF4-FFF2-40B4-BE49-F238E27FC236}">
                <a16:creationId xmlns:a16="http://schemas.microsoft.com/office/drawing/2014/main" id="{41F3F226-D65A-DA55-6108-83AD100FBDE3}"/>
              </a:ext>
            </a:extLst>
          </p:cNvPr>
          <p:cNvPicPr>
            <a:picLocks noChangeAspect="1"/>
          </p:cNvPicPr>
          <p:nvPr/>
        </p:nvPicPr>
        <p:blipFill>
          <a:blip r:embed="rId4"/>
          <a:stretch>
            <a:fillRect/>
          </a:stretch>
        </p:blipFill>
        <p:spPr>
          <a:xfrm>
            <a:off x="2109282" y="4537202"/>
            <a:ext cx="3754826" cy="1884100"/>
          </a:xfrm>
          <a:prstGeom prst="rect">
            <a:avLst/>
          </a:prstGeom>
          <a:ln>
            <a:solidFill>
              <a:srgbClr val="AA8E57"/>
            </a:solidFill>
          </a:ln>
        </p:spPr>
      </p:pic>
      <p:sp>
        <p:nvSpPr>
          <p:cNvPr id="2" name="Textfeld 1">
            <a:extLst>
              <a:ext uri="{FF2B5EF4-FFF2-40B4-BE49-F238E27FC236}">
                <a16:creationId xmlns:a16="http://schemas.microsoft.com/office/drawing/2014/main" id="{3FF92543-538C-711E-D644-13F3568C3CD4}"/>
              </a:ext>
            </a:extLst>
          </p:cNvPr>
          <p:cNvSpPr txBox="1"/>
          <p:nvPr/>
        </p:nvSpPr>
        <p:spPr>
          <a:xfrm>
            <a:off x="781270" y="4042954"/>
            <a:ext cx="3115148" cy="369332"/>
          </a:xfrm>
          <a:prstGeom prst="rect">
            <a:avLst/>
          </a:prstGeom>
          <a:noFill/>
        </p:spPr>
        <p:txBody>
          <a:bodyPr wrap="none" rtlCol="0">
            <a:spAutoFit/>
          </a:bodyPr>
          <a:lstStyle/>
          <a:p>
            <a:r>
              <a:rPr lang="de-DE" b="0" i="0" dirty="0">
                <a:solidFill>
                  <a:srgbClr val="242021"/>
                </a:solidFill>
                <a:effectLst/>
                <a:latin typeface="Gill Sans Nova Light" panose="020B0302020104020203" pitchFamily="34" charset="0"/>
              </a:rPr>
              <a:t>Quelle: www.sc123.de/lsi-analyse</a:t>
            </a:r>
            <a:endParaRPr lang="de-DE" dirty="0">
              <a:latin typeface="Gill Sans Nova Light" panose="020B0302020104020203" pitchFamily="34" charset="0"/>
            </a:endParaRPr>
          </a:p>
        </p:txBody>
      </p:sp>
      <p:sp>
        <p:nvSpPr>
          <p:cNvPr id="3" name="Textfeld 2">
            <a:extLst>
              <a:ext uri="{FF2B5EF4-FFF2-40B4-BE49-F238E27FC236}">
                <a16:creationId xmlns:a16="http://schemas.microsoft.com/office/drawing/2014/main" id="{78184D55-8B5D-BC17-1870-A4AE0521CB16}"/>
              </a:ext>
            </a:extLst>
          </p:cNvPr>
          <p:cNvSpPr txBox="1"/>
          <p:nvPr/>
        </p:nvSpPr>
        <p:spPr>
          <a:xfrm>
            <a:off x="2109282" y="6421637"/>
            <a:ext cx="4399474" cy="369332"/>
          </a:xfrm>
          <a:prstGeom prst="rect">
            <a:avLst/>
          </a:prstGeom>
          <a:noFill/>
        </p:spPr>
        <p:txBody>
          <a:bodyPr wrap="none" rtlCol="0">
            <a:spAutoFit/>
          </a:bodyPr>
          <a:lstStyle/>
          <a:p>
            <a:r>
              <a:rPr lang="de-DE" b="0" i="0" dirty="0">
                <a:solidFill>
                  <a:srgbClr val="242021"/>
                </a:solidFill>
                <a:effectLst/>
                <a:latin typeface="Gill Sans Nova Light" panose="020B0302020104020203" pitchFamily="34" charset="0"/>
              </a:rPr>
              <a:t>Quelle: www.sc123.de/sachwerte-awards-2023</a:t>
            </a:r>
            <a:endParaRPr lang="de-DE" dirty="0">
              <a:latin typeface="Gill Sans Nova Light" panose="020B0302020104020203" pitchFamily="34" charset="0"/>
            </a:endParaRPr>
          </a:p>
        </p:txBody>
      </p:sp>
      <p:sp>
        <p:nvSpPr>
          <p:cNvPr id="4" name="Textfeld 3">
            <a:extLst>
              <a:ext uri="{FF2B5EF4-FFF2-40B4-BE49-F238E27FC236}">
                <a16:creationId xmlns:a16="http://schemas.microsoft.com/office/drawing/2014/main" id="{99EEE72B-BA1E-21A3-E3C6-A4191344BFBD}"/>
              </a:ext>
            </a:extLst>
          </p:cNvPr>
          <p:cNvSpPr txBox="1"/>
          <p:nvPr/>
        </p:nvSpPr>
        <p:spPr>
          <a:xfrm>
            <a:off x="6400800" y="4366119"/>
            <a:ext cx="4014240" cy="369332"/>
          </a:xfrm>
          <a:prstGeom prst="rect">
            <a:avLst/>
          </a:prstGeom>
          <a:noFill/>
        </p:spPr>
        <p:txBody>
          <a:bodyPr wrap="none" rtlCol="0">
            <a:spAutoFit/>
          </a:bodyPr>
          <a:lstStyle/>
          <a:p>
            <a:r>
              <a:rPr lang="de-DE" b="0" i="0" dirty="0">
                <a:solidFill>
                  <a:srgbClr val="242021"/>
                </a:solidFill>
                <a:effectLst/>
                <a:latin typeface="Gill Sans Nova Light" panose="020B0302020104020203" pitchFamily="34" charset="0"/>
              </a:rPr>
              <a:t>Quelle: www.sc123.de/service-award-2025</a:t>
            </a:r>
            <a:endParaRPr lang="de-DE" dirty="0">
              <a:latin typeface="Gill Sans Nova Light" panose="020B0302020104020203" pitchFamily="34" charset="0"/>
            </a:endParaRPr>
          </a:p>
        </p:txBody>
      </p:sp>
      <p:pic>
        <p:nvPicPr>
          <p:cNvPr id="8" name="Grafik 7" descr="Ein Bild, das Text, Anzug, Kleidung, Mann enthält.&#10;&#10;Automatisch generierte Beschreibung">
            <a:extLst>
              <a:ext uri="{FF2B5EF4-FFF2-40B4-BE49-F238E27FC236}">
                <a16:creationId xmlns:a16="http://schemas.microsoft.com/office/drawing/2014/main" id="{1CA23DE2-96E0-D1FF-7B94-DD2FCCBBA853}"/>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320596" y="1267516"/>
            <a:ext cx="7238153" cy="3015897"/>
          </a:xfrm>
          <a:prstGeom prst="rect">
            <a:avLst/>
          </a:prstGeom>
        </p:spPr>
      </p:pic>
    </p:spTree>
    <p:extLst>
      <p:ext uri="{BB962C8B-B14F-4D97-AF65-F5344CB8AC3E}">
        <p14:creationId xmlns:p14="http://schemas.microsoft.com/office/powerpoint/2010/main" val="1955349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BC31F-3758-6AB2-0189-F2FDCA8F6E1C}"/>
            </a:ext>
          </a:extLst>
        </p:cNvPr>
        <p:cNvGrpSpPr/>
        <p:nvPr/>
      </p:nvGrpSpPr>
      <p:grpSpPr>
        <a:xfrm>
          <a:off x="0" y="0"/>
          <a:ext cx="0" cy="0"/>
          <a:chOff x="0" y="0"/>
          <a:chExt cx="0" cy="0"/>
        </a:xfrm>
      </p:grpSpPr>
      <p:pic>
        <p:nvPicPr>
          <p:cNvPr id="16" name="Grafik 15">
            <a:extLst>
              <a:ext uri="{FF2B5EF4-FFF2-40B4-BE49-F238E27FC236}">
                <a16:creationId xmlns:a16="http://schemas.microsoft.com/office/drawing/2014/main" id="{40270BF2-0919-C6BE-0BAD-7E9E50324B1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20533" y="551697"/>
            <a:ext cx="3412765" cy="635576"/>
          </a:xfrm>
          <a:prstGeom prst="rect">
            <a:avLst/>
          </a:prstGeom>
        </p:spPr>
      </p:pic>
      <p:grpSp>
        <p:nvGrpSpPr>
          <p:cNvPr id="17" name="Gruppieren 16">
            <a:extLst>
              <a:ext uri="{FF2B5EF4-FFF2-40B4-BE49-F238E27FC236}">
                <a16:creationId xmlns:a16="http://schemas.microsoft.com/office/drawing/2014/main" id="{17BEDA1E-0AAD-C746-7E0F-9E30C3A7D272}"/>
              </a:ext>
            </a:extLst>
          </p:cNvPr>
          <p:cNvGrpSpPr/>
          <p:nvPr/>
        </p:nvGrpSpPr>
        <p:grpSpPr>
          <a:xfrm>
            <a:off x="8712072" y="1696646"/>
            <a:ext cx="3135987" cy="3982422"/>
            <a:chOff x="3863718" y="997707"/>
            <a:chExt cx="4280838" cy="5436280"/>
          </a:xfrm>
        </p:grpSpPr>
        <p:grpSp>
          <p:nvGrpSpPr>
            <p:cNvPr id="18" name="Gruppieren 17">
              <a:extLst>
                <a:ext uri="{FF2B5EF4-FFF2-40B4-BE49-F238E27FC236}">
                  <a16:creationId xmlns:a16="http://schemas.microsoft.com/office/drawing/2014/main" id="{FBB1C7A4-13F1-3E6F-31CD-02117ACE7E33}"/>
                </a:ext>
              </a:extLst>
            </p:cNvPr>
            <p:cNvGrpSpPr/>
            <p:nvPr/>
          </p:nvGrpSpPr>
          <p:grpSpPr>
            <a:xfrm>
              <a:off x="3863718" y="3908504"/>
              <a:ext cx="4280838" cy="2525483"/>
              <a:chOff x="901817" y="3827123"/>
              <a:chExt cx="4572048" cy="2697282"/>
            </a:xfrm>
          </p:grpSpPr>
          <p:sp>
            <p:nvSpPr>
              <p:cNvPr id="20" name="Ellipse 19">
                <a:extLst>
                  <a:ext uri="{FF2B5EF4-FFF2-40B4-BE49-F238E27FC236}">
                    <a16:creationId xmlns:a16="http://schemas.microsoft.com/office/drawing/2014/main" id="{BBED0290-85B2-F7CA-3E8A-DF19C3574809}"/>
                  </a:ext>
                </a:extLst>
              </p:cNvPr>
              <p:cNvSpPr/>
              <p:nvPr/>
            </p:nvSpPr>
            <p:spPr bwMode="gray">
              <a:xfrm flipH="1">
                <a:off x="1064984" y="3827123"/>
                <a:ext cx="3832730" cy="2697282"/>
              </a:xfrm>
              <a:prstGeom prst="ellipse">
                <a:avLst/>
              </a:prstGeom>
              <a:gradFill>
                <a:gsLst>
                  <a:gs pos="51000">
                    <a:srgbClr val="D7D7D7"/>
                  </a:gs>
                  <a:gs pos="100000">
                    <a:srgbClr val="FFFFFF"/>
                  </a:gs>
                </a:gsLst>
                <a:lin ang="2700000" scaled="0"/>
              </a:gradFill>
              <a:ln w="3175">
                <a:noFill/>
                <a:round/>
                <a:headEnd/>
                <a:tailEnd/>
              </a:ln>
              <a:effectLst>
                <a:outerShdw blurRad="241300" dir="5400000" algn="t" rotWithShape="0">
                  <a:prstClr val="black">
                    <a:alpha val="78000"/>
                  </a:prstClr>
                </a:outerShdw>
              </a:effectLst>
              <a:scene3d>
                <a:camera prst="perspectiveRelaxed" fov="5400000">
                  <a:rot lat="17373600" lon="0" rev="0"/>
                </a:camera>
                <a:lightRig rig="threePt" dir="t"/>
              </a:scene3d>
              <a:sp3d extrusionH="57150" prstMaterial="matte">
                <a:bevelT w="152400" h="50800" prst="softRound"/>
              </a:sp3d>
            </p:spPr>
            <p:txBody>
              <a:bodyPr rtlCol="0" anchor="ctr"/>
              <a:lstStyle/>
              <a:p>
                <a:pPr algn="ctr" defTabSz="457200"/>
                <a:endParaRPr lang="de-DE" dirty="0">
                  <a:solidFill>
                    <a:prstClr val="black"/>
                  </a:solidFill>
                  <a:latin typeface="Calibri"/>
                </a:endParaRPr>
              </a:p>
            </p:txBody>
          </p:sp>
          <p:grpSp>
            <p:nvGrpSpPr>
              <p:cNvPr id="21" name="Gruppieren 20">
                <a:extLst>
                  <a:ext uri="{FF2B5EF4-FFF2-40B4-BE49-F238E27FC236}">
                    <a16:creationId xmlns:a16="http://schemas.microsoft.com/office/drawing/2014/main" id="{3CE91776-2CD1-2DA1-334E-E83CD10A75F1}"/>
                  </a:ext>
                </a:extLst>
              </p:cNvPr>
              <p:cNvGrpSpPr/>
              <p:nvPr/>
            </p:nvGrpSpPr>
            <p:grpSpPr>
              <a:xfrm>
                <a:off x="901817" y="5099328"/>
                <a:ext cx="4572048" cy="1267241"/>
                <a:chOff x="901817" y="5099328"/>
                <a:chExt cx="4572048" cy="1267241"/>
              </a:xfrm>
            </p:grpSpPr>
            <p:sp>
              <p:nvSpPr>
                <p:cNvPr id="22" name="Ellipse 21">
                  <a:extLst>
                    <a:ext uri="{FF2B5EF4-FFF2-40B4-BE49-F238E27FC236}">
                      <a16:creationId xmlns:a16="http://schemas.microsoft.com/office/drawing/2014/main" id="{FE520C10-F506-E20E-F7CB-97BC3AF86DBB}"/>
                    </a:ext>
                  </a:extLst>
                </p:cNvPr>
                <p:cNvSpPr/>
                <p:nvPr/>
              </p:nvSpPr>
              <p:spPr bwMode="gray">
                <a:xfrm>
                  <a:off x="901817" y="5099328"/>
                  <a:ext cx="4572048" cy="1267241"/>
                </a:xfrm>
                <a:prstGeom prst="ellipse">
                  <a:avLst/>
                </a:prstGeom>
                <a:gradFill flip="none" rotWithShape="1">
                  <a:gsLst>
                    <a:gs pos="0">
                      <a:srgbClr val="000000">
                        <a:alpha val="16000"/>
                      </a:srgbClr>
                    </a:gs>
                    <a:gs pos="100000">
                      <a:srgbClr val="000000">
                        <a:alpha val="0"/>
                      </a:srgbClr>
                    </a:gs>
                  </a:gsLst>
                  <a:path path="shape">
                    <a:fillToRect l="50000" t="50000" r="50000" b="50000"/>
                  </a:path>
                  <a:tileRect/>
                </a:gradFill>
                <a:ln w="12700">
                  <a:noFill/>
                  <a:round/>
                  <a:headEnd/>
                  <a:tailEnd/>
                </a:ln>
              </p:spPr>
              <p:txBody>
                <a:bodyPr rtlCol="0" anchor="ctr"/>
                <a:lstStyle/>
                <a:p>
                  <a:pPr algn="ctr" defTabSz="457200"/>
                  <a:endParaRPr lang="de-DE" dirty="0">
                    <a:solidFill>
                      <a:prstClr val="black"/>
                    </a:solidFill>
                    <a:latin typeface="Calibri"/>
                  </a:endParaRPr>
                </a:p>
              </p:txBody>
            </p:sp>
            <p:pic>
              <p:nvPicPr>
                <p:cNvPr id="23" name="_effect" descr="C:\Users\marc.h\Desktop\Schatten-TEST.png">
                  <a:extLst>
                    <a:ext uri="{FF2B5EF4-FFF2-40B4-BE49-F238E27FC236}">
                      <a16:creationId xmlns:a16="http://schemas.microsoft.com/office/drawing/2014/main" id="{073563C5-CFEE-D690-0944-CBC8EC1242E4}"/>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gray">
                <a:xfrm>
                  <a:off x="1191643" y="5162934"/>
                  <a:ext cx="3910646" cy="438833"/>
                </a:xfrm>
                <a:prstGeom prst="rect">
                  <a:avLst/>
                </a:prstGeom>
                <a:noFill/>
              </p:spPr>
            </p:pic>
          </p:grpSp>
        </p:grpSp>
        <p:pic>
          <p:nvPicPr>
            <p:cNvPr id="19" name="Grafik 18">
              <a:extLst>
                <a:ext uri="{FF2B5EF4-FFF2-40B4-BE49-F238E27FC236}">
                  <a16:creationId xmlns:a16="http://schemas.microsoft.com/office/drawing/2014/main" id="{CE8CB780-C6B7-E4A5-104A-77481DC16C7A}"/>
                </a:ext>
              </a:extLst>
            </p:cNvPr>
            <p:cNvPicPr>
              <a:picLocks noChangeAspect="1"/>
            </p:cNvPicPr>
            <p:nvPr/>
          </p:nvPicPr>
          <p:blipFill rotWithShape="1">
            <a:blip r:embed="rId5"/>
            <a:srcRect l="8271" t="3967" r="8669" b="4136"/>
            <a:stretch/>
          </p:blipFill>
          <p:spPr>
            <a:xfrm>
              <a:off x="4470794" y="997707"/>
              <a:ext cx="2725894" cy="4267200"/>
            </a:xfrm>
            <a:prstGeom prst="rect">
              <a:avLst/>
            </a:prstGeom>
            <a:ln w="190500" cap="sq">
              <a:solidFill>
                <a:srgbClr val="C8C6BD"/>
              </a:solidFill>
              <a:prstDash val="solid"/>
              <a:miter lim="800000"/>
            </a:ln>
            <a:effectLst>
              <a:outerShdw blurRad="50800" dist="38100" dir="5400000" algn="t" rotWithShape="0">
                <a:prstClr val="black">
                  <a:alpha val="4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grpSp>
      <p:sp>
        <p:nvSpPr>
          <p:cNvPr id="24" name="Titel 2">
            <a:extLst>
              <a:ext uri="{FF2B5EF4-FFF2-40B4-BE49-F238E27FC236}">
                <a16:creationId xmlns:a16="http://schemas.microsoft.com/office/drawing/2014/main" id="{77927433-B78B-82ED-D067-7F037B529B51}"/>
              </a:ext>
            </a:extLst>
          </p:cNvPr>
          <p:cNvSpPr txBox="1">
            <a:spLocks/>
          </p:cNvSpPr>
          <p:nvPr/>
        </p:nvSpPr>
        <p:spPr>
          <a:xfrm>
            <a:off x="4024273" y="558376"/>
            <a:ext cx="5080958" cy="668854"/>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und Auszeichnung „Bester Service“</a:t>
            </a:r>
          </a:p>
        </p:txBody>
      </p:sp>
      <p:sp>
        <p:nvSpPr>
          <p:cNvPr id="2" name="Textfeld 1">
            <a:extLst>
              <a:ext uri="{FF2B5EF4-FFF2-40B4-BE49-F238E27FC236}">
                <a16:creationId xmlns:a16="http://schemas.microsoft.com/office/drawing/2014/main" id="{D7A93E06-F46A-5BD1-4A0C-374AAB30C4EE}"/>
              </a:ext>
            </a:extLst>
          </p:cNvPr>
          <p:cNvSpPr txBox="1"/>
          <p:nvPr/>
        </p:nvSpPr>
        <p:spPr>
          <a:xfrm>
            <a:off x="259391" y="4990153"/>
            <a:ext cx="2804166" cy="369332"/>
          </a:xfrm>
          <a:prstGeom prst="rect">
            <a:avLst/>
          </a:prstGeom>
          <a:noFill/>
        </p:spPr>
        <p:txBody>
          <a:bodyPr wrap="none" rtlCol="0">
            <a:spAutoFit/>
          </a:bodyPr>
          <a:lstStyle/>
          <a:p>
            <a:r>
              <a:rPr lang="de-DE" sz="1800" b="0" i="0" dirty="0">
                <a:solidFill>
                  <a:srgbClr val="242021"/>
                </a:solidFill>
                <a:effectLst/>
                <a:latin typeface="Gill Sans Nova Light" panose="020B0302020104020203" pitchFamily="34" charset="0"/>
              </a:rPr>
              <a:t>Quelle: www.sc123.de/sterne</a:t>
            </a:r>
            <a:endParaRPr lang="de-DE" dirty="0">
              <a:latin typeface="Gill Sans Nova Light" panose="020B0302020104020203" pitchFamily="34" charset="0"/>
            </a:endParaRPr>
          </a:p>
        </p:txBody>
      </p:sp>
      <p:sp>
        <p:nvSpPr>
          <p:cNvPr id="3" name="Textfeld 2">
            <a:extLst>
              <a:ext uri="{FF2B5EF4-FFF2-40B4-BE49-F238E27FC236}">
                <a16:creationId xmlns:a16="http://schemas.microsoft.com/office/drawing/2014/main" id="{4CF3AD13-1FBB-2B7D-9F8E-897E756ED95D}"/>
              </a:ext>
            </a:extLst>
          </p:cNvPr>
          <p:cNvSpPr txBox="1"/>
          <p:nvPr/>
        </p:nvSpPr>
        <p:spPr>
          <a:xfrm>
            <a:off x="8977894" y="5763897"/>
            <a:ext cx="2254400" cy="369332"/>
          </a:xfrm>
          <a:prstGeom prst="rect">
            <a:avLst/>
          </a:prstGeom>
          <a:noFill/>
        </p:spPr>
        <p:txBody>
          <a:bodyPr wrap="none" rtlCol="0">
            <a:spAutoFit/>
          </a:bodyPr>
          <a:lstStyle/>
          <a:p>
            <a:r>
              <a:rPr lang="de-DE" dirty="0">
                <a:latin typeface="Gill Sans Nova Light" panose="020B0302020104020203" pitchFamily="34" charset="0"/>
              </a:rPr>
              <a:t>www.wirtschaft-tv.com</a:t>
            </a:r>
          </a:p>
        </p:txBody>
      </p:sp>
      <p:pic>
        <p:nvPicPr>
          <p:cNvPr id="6" name="Grafik 5" descr="Ein Bild, das Text, Screenshot, Schrift, Logo enthält.&#10;&#10;Automatisch generierte Beschreibung">
            <a:extLst>
              <a:ext uri="{FF2B5EF4-FFF2-40B4-BE49-F238E27FC236}">
                <a16:creationId xmlns:a16="http://schemas.microsoft.com/office/drawing/2014/main" id="{35589422-28E0-6E9A-B437-82B5A4C6B55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92494" y="1614472"/>
            <a:ext cx="8316820" cy="3305305"/>
          </a:xfrm>
          <a:prstGeom prst="rect">
            <a:avLst/>
          </a:prstGeom>
        </p:spPr>
      </p:pic>
    </p:spTree>
    <p:extLst>
      <p:ext uri="{BB962C8B-B14F-4D97-AF65-F5344CB8AC3E}">
        <p14:creationId xmlns:p14="http://schemas.microsoft.com/office/powerpoint/2010/main" val="269947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2"/>
          <p:cNvSpPr>
            <a:spLocks noGrp="1"/>
          </p:cNvSpPr>
          <p:nvPr>
            <p:ph idx="1"/>
          </p:nvPr>
        </p:nvSpPr>
        <p:spPr>
          <a:xfrm>
            <a:off x="524933" y="1465182"/>
            <a:ext cx="9965395" cy="4256203"/>
          </a:xfrm>
        </p:spPr>
        <p:txBody>
          <a:bodyPr vert="horz" lIns="0" tIns="0" rIns="0" bIns="0" rtlCol="0">
            <a:noAutofit/>
          </a:bodyPr>
          <a:lstStyle/>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Spezialist</a:t>
            </a:r>
            <a:r>
              <a:rPr lang="de-DE" sz="1800" dirty="0">
                <a:solidFill>
                  <a:sysClr val="windowText" lastClr="000000"/>
                </a:solidFill>
                <a:ea typeface="Tahoma" panose="020B0604030504040204" pitchFamily="34" charset="0"/>
                <a:cs typeface="Tahoma" panose="020B0604030504040204" pitchFamily="34" charset="0"/>
              </a:rPr>
              <a:t> für nationale und internationale Logistikinvestments</a:t>
            </a:r>
          </a:p>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Deutschland: &gt;30 Mitarbeiter </a:t>
            </a:r>
            <a:r>
              <a:rPr lang="de-DE" sz="1800" dirty="0">
                <a:solidFill>
                  <a:sysClr val="windowText" lastClr="000000"/>
                </a:solidFill>
                <a:ea typeface="Tahoma" panose="020B0604030504040204" pitchFamily="34" charset="0"/>
                <a:cs typeface="Tahoma" panose="020B0604030504040204" pitchFamily="34" charset="0"/>
              </a:rPr>
              <a:t>in den Bereichen Service, Vertrieb sowie Asset-Management</a:t>
            </a:r>
          </a:p>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Asien: Rund 20 Mitarbeiter </a:t>
            </a:r>
            <a:r>
              <a:rPr lang="de-DE" sz="1800" dirty="0">
                <a:solidFill>
                  <a:sysClr val="windowText" lastClr="000000"/>
                </a:solidFill>
                <a:ea typeface="Tahoma" panose="020B0604030504040204" pitchFamily="34" charset="0"/>
                <a:cs typeface="Tahoma" panose="020B0604030504040204" pitchFamily="34" charset="0"/>
              </a:rPr>
              <a:t>in den Bereichen Containerbeschaffung, -vermietung und -verwaltung</a:t>
            </a:r>
          </a:p>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Erfahrenes Management</a:t>
            </a:r>
            <a:r>
              <a:rPr lang="de-DE" sz="1800" dirty="0">
                <a:solidFill>
                  <a:sysClr val="windowText" lastClr="000000"/>
                </a:solidFill>
                <a:ea typeface="Tahoma" panose="020B0604030504040204" pitchFamily="34" charset="0"/>
                <a:cs typeface="Tahoma" panose="020B0604030504040204" pitchFamily="34" charset="0"/>
              </a:rPr>
              <a:t>: Unternehmensleitung bestehend aus 5 Vorständen und Geschäftsführern mit 25 bis über 35 Jahren Branchenerfahrung</a:t>
            </a:r>
          </a:p>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Manager im Bereich Container, Güterwagen und Wechselkoffer </a:t>
            </a:r>
            <a:r>
              <a:rPr lang="de-DE" sz="1800" dirty="0">
                <a:solidFill>
                  <a:sysClr val="windowText" lastClr="000000"/>
                </a:solidFill>
                <a:ea typeface="Tahoma" panose="020B0604030504040204" pitchFamily="34" charset="0"/>
                <a:cs typeface="Tahoma" panose="020B0604030504040204" pitchFamily="34" charset="0"/>
              </a:rPr>
              <a:t>in der Unternehmensgruppe sowie diverse Kooperationen mit langjährig erfahrenen internationalen </a:t>
            </a:r>
            <a:r>
              <a:rPr lang="de-DE" sz="1800" dirty="0" err="1">
                <a:solidFill>
                  <a:sysClr val="windowText" lastClr="000000"/>
                </a:solidFill>
                <a:ea typeface="Tahoma" panose="020B0604030504040204" pitchFamily="34" charset="0"/>
                <a:cs typeface="Tahoma" panose="020B0604030504040204" pitchFamily="34" charset="0"/>
              </a:rPr>
              <a:t>Vermietmanagern</a:t>
            </a:r>
            <a:r>
              <a:rPr lang="de-DE" sz="1800" dirty="0">
                <a:solidFill>
                  <a:sysClr val="windowText" lastClr="000000"/>
                </a:solidFill>
                <a:ea typeface="Tahoma" panose="020B0604030504040204" pitchFamily="34" charset="0"/>
                <a:cs typeface="Tahoma" panose="020B0604030504040204" pitchFamily="34" charset="0"/>
              </a:rPr>
              <a:t> aus den Bereichen</a:t>
            </a:r>
          </a:p>
          <a:p>
            <a:pPr marL="342900" indent="-342900">
              <a:lnSpc>
                <a:spcPct val="150000"/>
              </a:lnSpc>
              <a:buClr>
                <a:srgbClr val="4496D7"/>
              </a:buClr>
              <a:buFont typeface="+mj-lt"/>
              <a:buAutoNum type="arabicPeriod"/>
            </a:pPr>
            <a:r>
              <a:rPr lang="de-DE" sz="1800" b="1" dirty="0">
                <a:solidFill>
                  <a:sysClr val="windowText" lastClr="000000"/>
                </a:solidFill>
                <a:ea typeface="Tahoma" panose="020B0604030504040204" pitchFamily="34" charset="0"/>
                <a:cs typeface="Tahoma" panose="020B0604030504040204" pitchFamily="34" charset="0"/>
              </a:rPr>
              <a:t>100 %-Erfüllungsquote  </a:t>
            </a:r>
          </a:p>
          <a:p>
            <a:pPr marL="342900" indent="-342900">
              <a:lnSpc>
                <a:spcPct val="150000"/>
              </a:lnSpc>
              <a:buClr>
                <a:srgbClr val="4496D7"/>
              </a:buClr>
              <a:buFont typeface="+mj-lt"/>
              <a:buAutoNum type="arabicPeriod"/>
            </a:pPr>
            <a:endParaRPr lang="de-DE" sz="1800" b="1" dirty="0">
              <a:solidFill>
                <a:sysClr val="windowText" lastClr="000000"/>
              </a:solidFill>
              <a:ea typeface="Tahoma" panose="020B0604030504040204" pitchFamily="34" charset="0"/>
              <a:cs typeface="Tahoma" panose="020B0604030504040204" pitchFamily="34" charset="0"/>
            </a:endParaRPr>
          </a:p>
        </p:txBody>
      </p:sp>
      <p:sp>
        <p:nvSpPr>
          <p:cNvPr id="4" name="Titel 1"/>
          <p:cNvSpPr txBox="1">
            <a:spLocks/>
          </p:cNvSpPr>
          <p:nvPr/>
        </p:nvSpPr>
        <p:spPr>
          <a:xfrm>
            <a:off x="524933" y="561204"/>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6 Gründe, sich für Solvium zu entscheiden</a:t>
            </a:r>
          </a:p>
        </p:txBody>
      </p:sp>
    </p:spTree>
    <p:extLst>
      <p:ext uri="{BB962C8B-B14F-4D97-AF65-F5344CB8AC3E}">
        <p14:creationId xmlns:p14="http://schemas.microsoft.com/office/powerpoint/2010/main" val="1152902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E7D85-E20D-60FB-63B5-FEB02AFC145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0BD8228-C404-F6CA-7AC4-923984B66975}"/>
              </a:ext>
            </a:extLst>
          </p:cNvPr>
          <p:cNvSpPr>
            <a:spLocks noGrp="1"/>
          </p:cNvSpPr>
          <p:nvPr>
            <p:ph type="title"/>
          </p:nvPr>
        </p:nvSpPr>
        <p:spPr/>
        <p:txBody>
          <a:bodyPr>
            <a:normAutofit/>
          </a:bodyPr>
          <a:lstStyle/>
          <a:p>
            <a:r>
              <a:rPr lang="de-DE" sz="2800" dirty="0">
                <a:ea typeface="Tahoma" panose="020B0604030504040204" pitchFamily="34" charset="0"/>
                <a:cs typeface="Tahoma" panose="020B0604030504040204" pitchFamily="34" charset="0"/>
              </a:rPr>
              <a:t>Der Güterwagenmarkt</a:t>
            </a:r>
          </a:p>
        </p:txBody>
      </p:sp>
      <p:sp>
        <p:nvSpPr>
          <p:cNvPr id="5" name="Textplatzhalter 4">
            <a:extLst>
              <a:ext uri="{FF2B5EF4-FFF2-40B4-BE49-F238E27FC236}">
                <a16:creationId xmlns:a16="http://schemas.microsoft.com/office/drawing/2014/main" id="{7175A258-0030-3264-DA77-CF4B8ABB4DF2}"/>
              </a:ext>
            </a:extLst>
          </p:cNvPr>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906134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C286-8BF3-AE27-4E2F-38422D976D6F}"/>
            </a:ext>
          </a:extLst>
        </p:cNvPr>
        <p:cNvGrpSpPr/>
        <p:nvPr/>
      </p:nvGrpSpPr>
      <p:grpSpPr>
        <a:xfrm>
          <a:off x="0" y="0"/>
          <a:ext cx="0" cy="0"/>
          <a:chOff x="0" y="0"/>
          <a:chExt cx="0" cy="0"/>
        </a:xfrm>
      </p:grpSpPr>
      <p:sp>
        <p:nvSpPr>
          <p:cNvPr id="5" name="Rechteck 4">
            <a:extLst>
              <a:ext uri="{FF2B5EF4-FFF2-40B4-BE49-F238E27FC236}">
                <a16:creationId xmlns:a16="http://schemas.microsoft.com/office/drawing/2014/main" id="{CB2FD168-4F2B-933E-F547-8B2E8D202C1D}"/>
              </a:ext>
            </a:extLst>
          </p:cNvPr>
          <p:cNvSpPr/>
          <p:nvPr/>
        </p:nvSpPr>
        <p:spPr>
          <a:xfrm>
            <a:off x="8983176" y="859260"/>
            <a:ext cx="2472097" cy="595968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C260D3BF-F760-FBCC-122F-A299BBEE907E}"/>
              </a:ext>
            </a:extLst>
          </p:cNvPr>
          <p:cNvSpPr txBox="1"/>
          <p:nvPr/>
        </p:nvSpPr>
        <p:spPr>
          <a:xfrm>
            <a:off x="9389304" y="4319715"/>
            <a:ext cx="1653108" cy="646331"/>
          </a:xfrm>
          <a:prstGeom prst="rect">
            <a:avLst/>
          </a:prstGeom>
          <a:noFill/>
        </p:spPr>
        <p:txBody>
          <a:bodyPr wrap="square" rtlCol="0">
            <a:spAutoFit/>
          </a:bodyPr>
          <a:lstStyle/>
          <a:p>
            <a:pPr algn="ctr"/>
            <a:r>
              <a:rPr lang="de-DE" b="1" dirty="0">
                <a:latin typeface="Gill Sans Nova Light" panose="020B0302020104020203" pitchFamily="34" charset="0"/>
                <a:ea typeface="Tahoma" panose="020B0604030504040204" pitchFamily="34" charset="0"/>
                <a:cs typeface="Tahoma" panose="020B0604030504040204" pitchFamily="34" charset="0"/>
              </a:rPr>
              <a:t>Jan Schröder</a:t>
            </a:r>
          </a:p>
          <a:p>
            <a:pPr algn="ctr"/>
            <a:r>
              <a:rPr lang="de-DE" dirty="0">
                <a:latin typeface="Gill Sans Nova Light" panose="020B0302020104020203" pitchFamily="34" charset="0"/>
                <a:ea typeface="Tahoma" panose="020B0604030504040204" pitchFamily="34" charset="0"/>
                <a:cs typeface="Tahoma" panose="020B0604030504040204" pitchFamily="34" charset="0"/>
              </a:rPr>
              <a:t>Geschäftsführer</a:t>
            </a:r>
          </a:p>
        </p:txBody>
      </p:sp>
      <p:sp>
        <p:nvSpPr>
          <p:cNvPr id="2" name="Titel 1">
            <a:extLst>
              <a:ext uri="{FF2B5EF4-FFF2-40B4-BE49-F238E27FC236}">
                <a16:creationId xmlns:a16="http://schemas.microsoft.com/office/drawing/2014/main" id="{0F487642-3B6D-9135-5560-8DFF0BAC06C8}"/>
              </a:ext>
            </a:extLst>
          </p:cNvPr>
          <p:cNvSpPr txBox="1">
            <a:spLocks/>
          </p:cNvSpPr>
          <p:nvPr/>
        </p:nvSpPr>
        <p:spPr>
          <a:xfrm>
            <a:off x="525600" y="558000"/>
            <a:ext cx="11376155" cy="777122"/>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en-US" dirty="0"/>
              <a:t>EWL - European Wagon Lease Asset GmbH &amp; Co. KGaA</a:t>
            </a:r>
            <a:br>
              <a:rPr lang="en-US" dirty="0"/>
            </a:br>
            <a:r>
              <a:rPr lang="en-US" b="0" dirty="0"/>
              <a:t>(</a:t>
            </a:r>
            <a:r>
              <a:rPr lang="en-US" b="0" dirty="0" err="1"/>
              <a:t>rund</a:t>
            </a:r>
            <a:r>
              <a:rPr lang="en-US" b="0" dirty="0"/>
              <a:t> 36%ige </a:t>
            </a:r>
            <a:r>
              <a:rPr lang="en-US" b="0" dirty="0" err="1"/>
              <a:t>Beteiligung</a:t>
            </a:r>
            <a:r>
              <a:rPr lang="en-US" b="0" dirty="0"/>
              <a:t> der Solvium Holding AG)</a:t>
            </a:r>
          </a:p>
        </p:txBody>
      </p:sp>
      <p:sp>
        <p:nvSpPr>
          <p:cNvPr id="3" name="Inhaltsplatzhalter 4">
            <a:extLst>
              <a:ext uri="{FF2B5EF4-FFF2-40B4-BE49-F238E27FC236}">
                <a16:creationId xmlns:a16="http://schemas.microsoft.com/office/drawing/2014/main" id="{39E95E8B-3706-FB66-3E62-1D094A2B8C8D}"/>
              </a:ext>
            </a:extLst>
          </p:cNvPr>
          <p:cNvSpPr txBox="1">
            <a:spLocks/>
          </p:cNvSpPr>
          <p:nvPr/>
        </p:nvSpPr>
        <p:spPr>
          <a:xfrm>
            <a:off x="525129" y="1624180"/>
            <a:ext cx="7915840" cy="3258682"/>
          </a:xfrm>
          <a:prstGeom prst="rect">
            <a:avLst/>
          </a:prstGeom>
        </p:spPr>
        <p:txBody>
          <a:bodyPr vert="horz" lIns="0" tIns="0" rIns="0" bIns="0" rtlCol="0">
            <a:noAutofit/>
          </a:bodyPr>
          <a:lstStyle>
            <a:defPPr>
              <a:defRPr lang="de-DE"/>
            </a:defPPr>
            <a:lvl1pPr marL="285750" marR="0" lvl="0" indent="-285750" fontAlgn="auto">
              <a:lnSpc>
                <a:spcPct val="114000"/>
              </a:lnSpc>
              <a:spcBef>
                <a:spcPts val="600"/>
              </a:spcBef>
              <a:spcAft>
                <a:spcPts val="0"/>
              </a:spcAft>
              <a:buClr>
                <a:srgbClr val="00173D"/>
              </a:buClr>
              <a:buSzTx/>
              <a:buFont typeface="Wingdings" panose="05000000000000000000" pitchFamily="2" charset="2"/>
              <a:buChar char="§"/>
              <a:tabLst/>
              <a:defRPr kumimoji="0" b="0" i="0" u="none" strike="noStrike" cap="none" spc="0" normalizeH="0" baseline="0">
                <a:ln>
                  <a:noFill/>
                </a:ln>
                <a:solidFill>
                  <a:sysClr val="windowText" lastClr="000000"/>
                </a:solidFill>
                <a:effectLst/>
                <a:uLnTx/>
                <a:uFillTx/>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Arial"/>
                <a:cs typeface="Arial"/>
              </a:defRPr>
            </a:lvl2pPr>
            <a:lvl3pPr marL="1168400" indent="-255588">
              <a:spcBef>
                <a:spcPts val="600"/>
              </a:spcBef>
              <a:buClr>
                <a:srgbClr val="428CD5"/>
              </a:buClr>
              <a:buFont typeface="Arial"/>
              <a:buChar char="•"/>
              <a:defRPr sz="1200">
                <a:solidFill>
                  <a:srgbClr val="7F7F7F"/>
                </a:solidFill>
                <a:latin typeface="Arial"/>
                <a:cs typeface="Arial"/>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lvl6pPr>
            <a:lvl7pPr marL="2971800" indent="-228600">
              <a:spcBef>
                <a:spcPct val="20000"/>
              </a:spcBef>
              <a:buFont typeface="Arial"/>
              <a:buChar char="•"/>
            </a:lvl7pPr>
            <a:lvl8pPr marL="3429000" indent="-228600">
              <a:spcBef>
                <a:spcPct val="20000"/>
              </a:spcBef>
              <a:buFont typeface="Arial"/>
              <a:buChar char="•"/>
            </a:lvl8pPr>
            <a:lvl9pPr marL="3886200" indent="-228600">
              <a:spcBef>
                <a:spcPct val="20000"/>
              </a:spcBef>
              <a:buFont typeface="Arial"/>
              <a:buChar char="•"/>
            </a:lvl9pPr>
          </a:lstStyle>
          <a:p>
            <a:pPr>
              <a:lnSpc>
                <a:spcPct val="150000"/>
              </a:lnSpc>
            </a:pPr>
            <a:r>
              <a:rPr lang="de-DE" b="1" dirty="0"/>
              <a:t>Vermieter</a:t>
            </a:r>
            <a:r>
              <a:rPr lang="de-DE" dirty="0"/>
              <a:t> </a:t>
            </a:r>
            <a:r>
              <a:rPr lang="de-DE" b="1" dirty="0"/>
              <a:t>und Verwalter </a:t>
            </a:r>
            <a:r>
              <a:rPr lang="de-DE" dirty="0"/>
              <a:t>von Güterwagen und Lokomotiven </a:t>
            </a:r>
            <a:r>
              <a:rPr lang="de-DE" b="1" dirty="0"/>
              <a:t>seit 1991</a:t>
            </a:r>
          </a:p>
          <a:p>
            <a:pPr>
              <a:lnSpc>
                <a:spcPct val="150000"/>
              </a:lnSpc>
            </a:pPr>
            <a:r>
              <a:rPr lang="de-DE" b="1" dirty="0"/>
              <a:t>Starke Präsenz in Ost-Europa</a:t>
            </a:r>
            <a:r>
              <a:rPr lang="de-DE" dirty="0"/>
              <a:t>, insbesondere Polen, Tschechien, Slowakei, Ungarn</a:t>
            </a:r>
          </a:p>
          <a:p>
            <a:pPr>
              <a:lnSpc>
                <a:spcPct val="150000"/>
              </a:lnSpc>
            </a:pPr>
            <a:r>
              <a:rPr lang="de-DE" b="1" dirty="0"/>
              <a:t>Flotte: ca. 2.500 Güterwagen</a:t>
            </a:r>
          </a:p>
          <a:p>
            <a:pPr>
              <a:lnSpc>
                <a:spcPct val="150000"/>
              </a:lnSpc>
            </a:pPr>
            <a:r>
              <a:rPr lang="de-DE" dirty="0"/>
              <a:t>Mietflotte: ca. 1.300 Wagen, davon </a:t>
            </a:r>
            <a:r>
              <a:rPr lang="de-DE" b="1" dirty="0"/>
              <a:t>rund 1.200 Wagen für Solvium</a:t>
            </a:r>
          </a:p>
          <a:p>
            <a:pPr>
              <a:lnSpc>
                <a:spcPct val="150000"/>
              </a:lnSpc>
            </a:pPr>
            <a:r>
              <a:rPr lang="de-DE" b="1" dirty="0"/>
              <a:t>Mobile Instandhaltung </a:t>
            </a:r>
            <a:r>
              <a:rPr lang="de-DE" dirty="0"/>
              <a:t>von Güterwagen und Lokomotiven</a:t>
            </a:r>
          </a:p>
          <a:p>
            <a:pPr>
              <a:lnSpc>
                <a:spcPct val="150000"/>
              </a:lnSpc>
            </a:pPr>
            <a:r>
              <a:rPr lang="de-DE" b="1" dirty="0"/>
              <a:t>50 Mitarbeiter mit Sitz in Hamburg </a:t>
            </a:r>
            <a:r>
              <a:rPr lang="de-DE" dirty="0"/>
              <a:t>und weiteren Büros in Paris, Stettin, Warschau, Prag, Debrecen, Budapest sowie Bukarest </a:t>
            </a:r>
          </a:p>
          <a:p>
            <a:pPr marL="0" indent="0">
              <a:lnSpc>
                <a:spcPct val="150000"/>
              </a:lnSpc>
              <a:buNone/>
            </a:pPr>
            <a:endParaRPr lang="de-DE" dirty="0"/>
          </a:p>
        </p:txBody>
      </p:sp>
      <p:pic>
        <p:nvPicPr>
          <p:cNvPr id="4" name="Grafik 3">
            <a:extLst>
              <a:ext uri="{FF2B5EF4-FFF2-40B4-BE49-F238E27FC236}">
                <a16:creationId xmlns:a16="http://schemas.microsoft.com/office/drawing/2014/main" id="{3A80BF8E-8C15-6D69-DDA7-DFC7D3A39A2E}"/>
              </a:ext>
            </a:extLst>
          </p:cNvPr>
          <p:cNvPicPr>
            <a:picLocks noChangeAspect="1"/>
          </p:cNvPicPr>
          <p:nvPr/>
        </p:nvPicPr>
        <p:blipFill>
          <a:blip r:embed="rId2"/>
          <a:stretch>
            <a:fillRect/>
          </a:stretch>
        </p:blipFill>
        <p:spPr>
          <a:xfrm>
            <a:off x="9439161" y="2330584"/>
            <a:ext cx="1553394" cy="1941742"/>
          </a:xfrm>
          <a:prstGeom prst="rect">
            <a:avLst/>
          </a:prstGeom>
          <a:ln>
            <a:solidFill>
              <a:schemeClr val="bg1">
                <a:lumMod val="50000"/>
              </a:schemeClr>
            </a:solidFill>
          </a:ln>
        </p:spPr>
      </p:pic>
      <p:sp>
        <p:nvSpPr>
          <p:cNvPr id="14" name="Rechteck 13">
            <a:extLst>
              <a:ext uri="{FF2B5EF4-FFF2-40B4-BE49-F238E27FC236}">
                <a16:creationId xmlns:a16="http://schemas.microsoft.com/office/drawing/2014/main" id="{0DE3BC07-AC09-E09B-4AA1-57CFE23F5E50}"/>
              </a:ext>
            </a:extLst>
          </p:cNvPr>
          <p:cNvSpPr/>
          <p:nvPr/>
        </p:nvSpPr>
        <p:spPr>
          <a:xfrm>
            <a:off x="9084162" y="960705"/>
            <a:ext cx="2263392" cy="1286882"/>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026" name="Picture 2">
            <a:extLst>
              <a:ext uri="{FF2B5EF4-FFF2-40B4-BE49-F238E27FC236}">
                <a16:creationId xmlns:a16="http://schemas.microsoft.com/office/drawing/2014/main" id="{67115014-4C2B-FBF2-9D27-E032F9AC4124}"/>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166873" y="1065424"/>
            <a:ext cx="1966751" cy="78670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5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FD22-EFB7-8A50-1B3F-0D0393213976}"/>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4D9C64F0-6C17-34D0-2D5E-5D18BA35B81C}"/>
              </a:ext>
            </a:extLst>
          </p:cNvPr>
          <p:cNvSpPr txBox="1">
            <a:spLocks/>
          </p:cNvSpPr>
          <p:nvPr/>
        </p:nvSpPr>
        <p:spPr>
          <a:xfrm>
            <a:off x="523830" y="561953"/>
            <a:ext cx="5433555" cy="542277"/>
          </a:xfrm>
          <a:prstGeom prst="rect">
            <a:avLst/>
          </a:prstGeom>
        </p:spPr>
        <p:txBody>
          <a:bodyPr vert="horz" lIns="0" tIns="0" rIns="0" bIns="0" rtlCol="0" anchor="t" anchorCtr="0">
            <a:normAutofit/>
          </a:bodyPr>
          <a:lstStyle>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europäische Eisenbahnmarkt</a:t>
            </a:r>
          </a:p>
        </p:txBody>
      </p:sp>
      <p:sp>
        <p:nvSpPr>
          <p:cNvPr id="4" name="Textfeld 3">
            <a:extLst>
              <a:ext uri="{FF2B5EF4-FFF2-40B4-BE49-F238E27FC236}">
                <a16:creationId xmlns:a16="http://schemas.microsoft.com/office/drawing/2014/main" id="{0709759F-0D18-4506-CB01-A926B95CD567}"/>
              </a:ext>
            </a:extLst>
          </p:cNvPr>
          <p:cNvSpPr txBox="1"/>
          <p:nvPr/>
        </p:nvSpPr>
        <p:spPr>
          <a:xfrm>
            <a:off x="5124449" y="2253692"/>
            <a:ext cx="6721395" cy="883062"/>
          </a:xfrm>
          <a:prstGeom prst="rect">
            <a:avLst/>
          </a:prstGeom>
          <a:solidFill>
            <a:srgbClr val="6D8EC7"/>
          </a:solidFill>
        </p:spPr>
        <p:txBody>
          <a:bodyPr wrap="square" rtlCol="0">
            <a:spAutoFit/>
          </a:bodyPr>
          <a:lstStyle/>
          <a:p>
            <a:pPr marL="285750" indent="-285750">
              <a:lnSpc>
                <a:spcPct val="150000"/>
              </a:lnSpc>
              <a:buFont typeface="Wingdings" panose="05000000000000000000" pitchFamily="2" charset="2"/>
              <a:buChar char="§"/>
            </a:pPr>
            <a:r>
              <a:rPr lang="de-DE" b="1" dirty="0">
                <a:solidFill>
                  <a:schemeClr val="bg1"/>
                </a:solidFill>
                <a:latin typeface="Gill Sans Nova Light" panose="020B0302020104020203" pitchFamily="34" charset="0"/>
                <a:ea typeface="Tahoma" panose="020B0604030504040204" pitchFamily="34" charset="0"/>
                <a:cs typeface="Tahoma" panose="020B0604030504040204" pitchFamily="34" charset="0"/>
              </a:rPr>
              <a:t>Deutschland</a:t>
            </a:r>
            <a:r>
              <a:rPr lang="de-DE" dirty="0">
                <a:solidFill>
                  <a:schemeClr val="bg1"/>
                </a:solidFill>
                <a:latin typeface="Gill Sans Nova Light" panose="020B0302020104020203" pitchFamily="34" charset="0"/>
                <a:ea typeface="Tahoma" panose="020B0604030504040204" pitchFamily="34" charset="0"/>
                <a:cs typeface="Tahoma" panose="020B0604030504040204" pitchFamily="34" charset="0"/>
              </a:rPr>
              <a:t> ist das </a:t>
            </a:r>
            <a:r>
              <a:rPr lang="de-DE" u="sng" dirty="0">
                <a:solidFill>
                  <a:schemeClr val="bg1"/>
                </a:solidFill>
                <a:latin typeface="Gill Sans Nova Light" panose="020B0302020104020203" pitchFamily="34" charset="0"/>
                <a:ea typeface="Tahoma" panose="020B0604030504040204" pitchFamily="34" charset="0"/>
                <a:cs typeface="Tahoma" panose="020B0604030504040204" pitchFamily="34" charset="0"/>
              </a:rPr>
              <a:t>europäische Drehkreuz</a:t>
            </a:r>
          </a:p>
          <a:p>
            <a:pPr marL="285750" indent="-285750">
              <a:lnSpc>
                <a:spcPct val="150000"/>
              </a:lnSpc>
              <a:buFont typeface="Wingdings" panose="05000000000000000000" pitchFamily="2" charset="2"/>
              <a:buChar char="§"/>
            </a:pPr>
            <a:r>
              <a:rPr lang="de-DE" dirty="0">
                <a:solidFill>
                  <a:schemeClr val="bg1"/>
                </a:solidFill>
                <a:latin typeface="Gill Sans Nova Light" panose="020B0302020104020203" pitchFamily="34" charset="0"/>
                <a:ea typeface="Tahoma" panose="020B0604030504040204" pitchFamily="34" charset="0"/>
                <a:cs typeface="Tahoma" panose="020B0604030504040204" pitchFamily="34" charset="0"/>
              </a:rPr>
              <a:t>Die</a:t>
            </a:r>
            <a:r>
              <a:rPr lang="de-DE" b="1" dirty="0">
                <a:solidFill>
                  <a:schemeClr val="bg1"/>
                </a:solidFill>
                <a:latin typeface="Gill Sans Nova Light" panose="020B0302020104020203" pitchFamily="34" charset="0"/>
                <a:ea typeface="Tahoma" panose="020B0604030504040204" pitchFamily="34" charset="0"/>
                <a:cs typeface="Tahoma" panose="020B0604030504040204" pitchFamily="34" charset="0"/>
              </a:rPr>
              <a:t> Schweiz </a:t>
            </a:r>
            <a:r>
              <a:rPr lang="de-DE" dirty="0">
                <a:solidFill>
                  <a:schemeClr val="bg1"/>
                </a:solidFill>
                <a:latin typeface="Gill Sans Nova Light" panose="020B0302020104020203" pitchFamily="34" charset="0"/>
                <a:ea typeface="Tahoma" panose="020B0604030504040204" pitchFamily="34" charset="0"/>
                <a:cs typeface="Tahoma" panose="020B0604030504040204" pitchFamily="34" charset="0"/>
              </a:rPr>
              <a:t>hat das modernste Bahn- und Schienennetzwerk Europas</a:t>
            </a:r>
          </a:p>
        </p:txBody>
      </p:sp>
      <p:graphicFrame>
        <p:nvGraphicFramePr>
          <p:cNvPr id="2" name="Diagramm 1">
            <a:extLst>
              <a:ext uri="{FF2B5EF4-FFF2-40B4-BE49-F238E27FC236}">
                <a16:creationId xmlns:a16="http://schemas.microsoft.com/office/drawing/2014/main" id="{8043A3FA-DE92-8C4A-D808-9CABEF26D2AA}"/>
              </a:ext>
            </a:extLst>
          </p:cNvPr>
          <p:cNvGraphicFramePr>
            <a:graphicFrameLocks/>
          </p:cNvGraphicFramePr>
          <p:nvPr/>
        </p:nvGraphicFramePr>
        <p:xfrm>
          <a:off x="83762" y="1403620"/>
          <a:ext cx="6551735" cy="4568825"/>
        </p:xfrm>
        <a:graphic>
          <a:graphicData uri="http://schemas.openxmlformats.org/drawingml/2006/chart">
            <c:chart xmlns:c="http://schemas.openxmlformats.org/drawingml/2006/chart" xmlns:r="http://schemas.openxmlformats.org/officeDocument/2006/relationships" r:id="rId2"/>
          </a:graphicData>
        </a:graphic>
      </p:graphicFrame>
      <p:sp>
        <p:nvSpPr>
          <p:cNvPr id="5" name="Datumsplatzhalter 3">
            <a:extLst>
              <a:ext uri="{FF2B5EF4-FFF2-40B4-BE49-F238E27FC236}">
                <a16:creationId xmlns:a16="http://schemas.microsoft.com/office/drawing/2014/main" id="{9B404E3D-E0E2-CDB2-B52A-9C6E2A60A97B}"/>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European Rail Freight Transport Market 2019, SCI Verkehr GmbH, Eigene Darstellung</a:t>
            </a:r>
          </a:p>
        </p:txBody>
      </p:sp>
    </p:spTree>
    <p:extLst>
      <p:ext uri="{BB962C8B-B14F-4D97-AF65-F5344CB8AC3E}">
        <p14:creationId xmlns:p14="http://schemas.microsoft.com/office/powerpoint/2010/main" val="140585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59C0-99C5-57A1-5326-107FED2D85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8AA59-2918-FAD6-ED34-FD42912085A7}"/>
              </a:ext>
            </a:extLst>
          </p:cNvPr>
          <p:cNvSpPr>
            <a:spLocks noGrp="1"/>
          </p:cNvSpPr>
          <p:nvPr>
            <p:ph type="title"/>
          </p:nvPr>
        </p:nvSpPr>
        <p:spPr>
          <a:xfrm>
            <a:off x="523830" y="561953"/>
            <a:ext cx="5433555" cy="542277"/>
          </a:xfrm>
        </p:spPr>
        <p:txBody>
          <a:bodyPr vert="horz" lIns="0" tIns="0" rIns="0" bIns="0" rtlCol="0" anchor="t" anchorCtr="0">
            <a:normAutofit/>
          </a:bodyPr>
          <a:lstStyle/>
          <a:p>
            <a:pPr marL="0" indent="0">
              <a:buNone/>
            </a:pPr>
            <a:r>
              <a:rPr lang="de-DE" sz="2400" i="0" dirty="0"/>
              <a:t>Überblick Europa</a:t>
            </a:r>
          </a:p>
        </p:txBody>
      </p:sp>
      <p:sp>
        <p:nvSpPr>
          <p:cNvPr id="3" name="Inhaltsplatzhalter 2">
            <a:extLst>
              <a:ext uri="{FF2B5EF4-FFF2-40B4-BE49-F238E27FC236}">
                <a16:creationId xmlns:a16="http://schemas.microsoft.com/office/drawing/2014/main" id="{52DE3020-F7E9-7C4D-1270-4AC14146E8AE}"/>
              </a:ext>
            </a:extLst>
          </p:cNvPr>
          <p:cNvSpPr>
            <a:spLocks noGrp="1"/>
          </p:cNvSpPr>
          <p:nvPr>
            <p:ph idx="1"/>
          </p:nvPr>
        </p:nvSpPr>
        <p:spPr>
          <a:xfrm>
            <a:off x="523223" y="1628297"/>
            <a:ext cx="10856311" cy="4484542"/>
          </a:xfrm>
        </p:spPr>
        <p:txBody>
          <a:bodyPr>
            <a:noAutofit/>
          </a:bodyPr>
          <a:lstStyle/>
          <a:p>
            <a:pPr marL="288000" indent="-288000">
              <a:lnSpc>
                <a:spcPct val="150000"/>
              </a:lnSpc>
              <a:buClr>
                <a:srgbClr val="00173D"/>
              </a:buClr>
              <a:buFont typeface="Wingdings" panose="05000000000000000000" pitchFamily="2" charset="2"/>
              <a:buChar char="§"/>
            </a:pPr>
            <a:r>
              <a:rPr lang="de-DE" sz="1800" dirty="0"/>
              <a:t>Der </a:t>
            </a:r>
            <a:r>
              <a:rPr lang="de-DE" sz="1800" b="1" dirty="0"/>
              <a:t>Marktanteil des Schienengüterverkehrs </a:t>
            </a:r>
            <a:r>
              <a:rPr lang="de-DE" sz="1800" dirty="0"/>
              <a:t>an der gesamten Transportleistung </a:t>
            </a:r>
            <a:r>
              <a:rPr lang="de-DE" sz="1800" b="1" dirty="0"/>
              <a:t>in Europa </a:t>
            </a:r>
            <a:r>
              <a:rPr lang="de-DE" sz="1800" dirty="0"/>
              <a:t>liegt derzeitig bei ca. </a:t>
            </a:r>
            <a:r>
              <a:rPr lang="de-DE" sz="1800" b="1" dirty="0"/>
              <a:t>19 %</a:t>
            </a:r>
            <a:endParaRPr lang="de-DE" sz="1800" dirty="0"/>
          </a:p>
          <a:p>
            <a:pPr marL="288000" indent="-288000">
              <a:lnSpc>
                <a:spcPct val="150000"/>
              </a:lnSpc>
              <a:buClr>
                <a:srgbClr val="00173D"/>
              </a:buClr>
              <a:buFont typeface="Wingdings" panose="05000000000000000000" pitchFamily="2" charset="2"/>
              <a:buChar char="§"/>
            </a:pPr>
            <a:r>
              <a:rPr lang="de-DE" sz="1800" dirty="0"/>
              <a:t>Es sind </a:t>
            </a:r>
            <a:r>
              <a:rPr lang="de-DE" sz="1800" b="1" dirty="0"/>
              <a:t>rund 170 Eisenbahnverkehrsunternehmen </a:t>
            </a:r>
            <a:r>
              <a:rPr lang="de-DE" sz="1800" dirty="0"/>
              <a:t>(EVU) im kommerziellen Schienengüterverkehr tätig</a:t>
            </a:r>
          </a:p>
          <a:p>
            <a:pPr marL="288000" indent="-288000">
              <a:lnSpc>
                <a:spcPct val="150000"/>
              </a:lnSpc>
              <a:buClr>
                <a:srgbClr val="00173D"/>
              </a:buClr>
              <a:buFont typeface="Wingdings" panose="05000000000000000000" pitchFamily="2" charset="2"/>
              <a:buChar char="§"/>
            </a:pPr>
            <a:r>
              <a:rPr lang="de-DE" sz="1800" dirty="0"/>
              <a:t>Der </a:t>
            </a:r>
            <a:r>
              <a:rPr lang="de-DE" sz="1800" b="1" dirty="0"/>
              <a:t>Gesamtbestand in Europa </a:t>
            </a:r>
            <a:r>
              <a:rPr lang="de-DE" sz="1800" dirty="0"/>
              <a:t>umfasst etwa </a:t>
            </a:r>
            <a:r>
              <a:rPr lang="de-DE" sz="1800" b="1" dirty="0"/>
              <a:t>800.000 Eisenbahnwagen</a:t>
            </a:r>
            <a:r>
              <a:rPr lang="de-DE" sz="1800" dirty="0"/>
              <a:t>. Ein Großteil der Wagen stammt aus den 70er Jahren</a:t>
            </a:r>
          </a:p>
          <a:p>
            <a:pPr marL="288000" indent="-288000">
              <a:lnSpc>
                <a:spcPct val="150000"/>
              </a:lnSpc>
              <a:buClr>
                <a:srgbClr val="00173D"/>
              </a:buClr>
              <a:buFont typeface="Wingdings" panose="05000000000000000000" pitchFamily="2" charset="2"/>
              <a:buChar char="§"/>
            </a:pPr>
            <a:r>
              <a:rPr lang="de-DE" sz="1800" dirty="0"/>
              <a:t>Die </a:t>
            </a:r>
            <a:r>
              <a:rPr lang="de-DE" sz="1800" b="1" dirty="0"/>
              <a:t>Wachstumschancen</a:t>
            </a:r>
            <a:r>
              <a:rPr lang="de-DE" sz="1800" dirty="0"/>
              <a:t> des Schienengüterverkehrsmarktes, insbesondere die Nachfrage nach Wagen, </a:t>
            </a:r>
            <a:r>
              <a:rPr lang="de-DE" sz="1800" b="1" dirty="0"/>
              <a:t>beruhen</a:t>
            </a:r>
            <a:r>
              <a:rPr lang="de-DE" sz="1800" dirty="0"/>
              <a:t> </a:t>
            </a:r>
            <a:r>
              <a:rPr lang="de-DE" sz="1800" b="1" dirty="0"/>
              <a:t>auf dem Wachstum des Welthandels</a:t>
            </a:r>
            <a:r>
              <a:rPr lang="de-DE" sz="1800" dirty="0"/>
              <a:t> und der </a:t>
            </a:r>
            <a:r>
              <a:rPr lang="de-DE" sz="1800" b="1" dirty="0"/>
              <a:t>europäischen Verkehrspolitik </a:t>
            </a:r>
            <a:r>
              <a:rPr lang="de-DE" sz="1800" dirty="0"/>
              <a:t>wie beispielsweise den </a:t>
            </a:r>
            <a:r>
              <a:rPr lang="de-DE" sz="1800" b="1" dirty="0"/>
              <a:t>klimapolitischen Zielen </a:t>
            </a:r>
            <a:r>
              <a:rPr lang="de-DE" sz="1800" dirty="0"/>
              <a:t>und der </a:t>
            </a:r>
            <a:r>
              <a:rPr lang="de-DE" sz="1800" b="1" dirty="0"/>
              <a:t>Kürzung der Trassenpreise</a:t>
            </a:r>
            <a:endParaRPr lang="de-DE" sz="1800" dirty="0"/>
          </a:p>
        </p:txBody>
      </p:sp>
      <p:sp>
        <p:nvSpPr>
          <p:cNvPr id="5" name="Datumsplatzhalter 3">
            <a:extLst>
              <a:ext uri="{FF2B5EF4-FFF2-40B4-BE49-F238E27FC236}">
                <a16:creationId xmlns:a16="http://schemas.microsoft.com/office/drawing/2014/main" id="{2835F62C-FADF-0598-35A9-EDE19001D00C}"/>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Marktuntersuchung Eisenbahn 2018 - Bundesnetzagentur, Dezember 2018.</a:t>
            </a:r>
          </a:p>
        </p:txBody>
      </p:sp>
    </p:spTree>
    <p:extLst>
      <p:ext uri="{BB962C8B-B14F-4D97-AF65-F5344CB8AC3E}">
        <p14:creationId xmlns:p14="http://schemas.microsoft.com/office/powerpoint/2010/main" val="1732229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520339" y="563060"/>
            <a:ext cx="8532116" cy="714811"/>
          </a:xfrm>
        </p:spPr>
        <p:txBody>
          <a:bodyPr>
            <a:normAutofit/>
          </a:bodyPr>
          <a:lstStyle/>
          <a:p>
            <a:pPr marL="0" indent="0">
              <a:buNone/>
            </a:pPr>
            <a:r>
              <a:rPr lang="de-DE" sz="2400" i="0" dirty="0">
                <a:ea typeface="Tahoma" panose="020B0604030504040204" pitchFamily="34" charset="0"/>
                <a:cs typeface="Tahoma" panose="020B0604030504040204" pitchFamily="34" charset="0"/>
              </a:rPr>
              <a:t>Agenda</a:t>
            </a:r>
          </a:p>
        </p:txBody>
      </p:sp>
      <p:sp>
        <p:nvSpPr>
          <p:cNvPr id="8" name="Inhaltsplatzhalter 2"/>
          <p:cNvSpPr>
            <a:spLocks noGrp="1"/>
          </p:cNvSpPr>
          <p:nvPr>
            <p:ph sz="half" idx="1"/>
          </p:nvPr>
        </p:nvSpPr>
        <p:spPr>
          <a:xfrm>
            <a:off x="524934" y="1639982"/>
            <a:ext cx="5525910" cy="3543149"/>
          </a:xfrm>
        </p:spPr>
        <p:txBody>
          <a:bodyPr>
            <a:noAutofit/>
          </a:bodyPr>
          <a:lstStyle/>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Solvium Capital – Global Asset Management</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Der Güterwagenmarkt</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Der Wechselkoffermarkt</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Der Containermarkt</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Das Angebot </a:t>
            </a:r>
            <a:r>
              <a:rPr lang="de-DE" sz="1800" i="1" dirty="0">
                <a:ea typeface="Tahoma" panose="020B0604030504040204" pitchFamily="34" charset="0"/>
                <a:cs typeface="Tahoma" panose="020B0604030504040204" pitchFamily="34" charset="0"/>
              </a:rPr>
              <a:t>Solvium Transportlogistik Fonds</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Bewertungen und Analysen </a:t>
            </a:r>
          </a:p>
          <a:p>
            <a:pPr marL="342900" indent="-342900">
              <a:lnSpc>
                <a:spcPct val="150000"/>
              </a:lnSpc>
              <a:buClr>
                <a:srgbClr val="4496D7"/>
              </a:buClr>
              <a:buFont typeface="+mj-lt"/>
              <a:buAutoNum type="arabicPeriod"/>
            </a:pPr>
            <a:r>
              <a:rPr lang="de-DE" sz="1800" dirty="0">
                <a:ea typeface="Tahoma" panose="020B0604030504040204" pitchFamily="34" charset="0"/>
                <a:cs typeface="Tahoma" panose="020B0604030504040204" pitchFamily="34" charset="0"/>
              </a:rPr>
              <a:t>Vermittlervorteile und Vertriebsunterlagen</a:t>
            </a:r>
          </a:p>
        </p:txBody>
      </p:sp>
      <p:pic>
        <p:nvPicPr>
          <p:cNvPr id="6" name="Grafik 5" descr="Ein Bild, das LKW, draußen, groß, geparkt enthält.&#10;&#10;Automatisch generierte Beschreibung">
            <a:extLst>
              <a:ext uri="{FF2B5EF4-FFF2-40B4-BE49-F238E27FC236}">
                <a16:creationId xmlns:a16="http://schemas.microsoft.com/office/drawing/2014/main" id="{E80DDE13-1528-4E82-BA14-AAE49FBCB234}"/>
              </a:ext>
            </a:extLst>
          </p:cNvPr>
          <p:cNvPicPr>
            <a:picLocks noChangeAspect="1"/>
          </p:cNvPicPr>
          <p:nvPr/>
        </p:nvPicPr>
        <p:blipFill>
          <a:blip r:embed="rId2"/>
          <a:stretch>
            <a:fillRect/>
          </a:stretch>
        </p:blipFill>
        <p:spPr>
          <a:xfrm>
            <a:off x="6096000" y="1628775"/>
            <a:ext cx="5292725" cy="2977252"/>
          </a:xfrm>
          <a:prstGeom prst="rect">
            <a:avLst/>
          </a:prstGeom>
        </p:spPr>
      </p:pic>
    </p:spTree>
    <p:extLst>
      <p:ext uri="{BB962C8B-B14F-4D97-AF65-F5344CB8AC3E}">
        <p14:creationId xmlns:p14="http://schemas.microsoft.com/office/powerpoint/2010/main" val="2763481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8646C-ED2C-256B-9D3D-05E41A916280}"/>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B6A5DBEF-430F-5A1E-8563-88AF7FC3EB7F}"/>
              </a:ext>
            </a:extLst>
          </p:cNvPr>
          <p:cNvSpPr>
            <a:spLocks noGrp="1"/>
          </p:cNvSpPr>
          <p:nvPr>
            <p:ph idx="1"/>
          </p:nvPr>
        </p:nvSpPr>
        <p:spPr>
          <a:xfrm>
            <a:off x="523499" y="1631219"/>
            <a:ext cx="10851441" cy="4256203"/>
          </a:xfrm>
        </p:spPr>
        <p:txBody>
          <a:bodyPr>
            <a:normAutofit/>
          </a:bodyPr>
          <a:lstStyle/>
          <a:p>
            <a:pPr marL="288000" indent="-288000">
              <a:lnSpc>
                <a:spcPct val="150000"/>
              </a:lnSpc>
              <a:buClr>
                <a:srgbClr val="00173D"/>
              </a:buClr>
              <a:buFont typeface="Wingdings" panose="05000000000000000000" pitchFamily="2" charset="2"/>
              <a:buChar char="§"/>
            </a:pPr>
            <a:r>
              <a:rPr lang="de-DE" sz="1800" b="1" dirty="0"/>
              <a:t>Letzte Investitionswelle in den 60er </a:t>
            </a:r>
            <a:r>
              <a:rPr lang="de-DE" sz="1800" dirty="0"/>
              <a:t>und</a:t>
            </a:r>
            <a:r>
              <a:rPr lang="de-DE" sz="1800" b="1" dirty="0"/>
              <a:t> 70er Jahren </a:t>
            </a:r>
            <a:r>
              <a:rPr lang="de-DE" sz="1800" dirty="0"/>
              <a:t>– hoher Nachholbedarf an Investitionen</a:t>
            </a:r>
          </a:p>
          <a:p>
            <a:pPr marL="288000" indent="-288000">
              <a:lnSpc>
                <a:spcPct val="150000"/>
              </a:lnSpc>
              <a:buClr>
                <a:srgbClr val="00173D"/>
              </a:buClr>
              <a:buFont typeface="Wingdings" panose="05000000000000000000" pitchFamily="2" charset="2"/>
              <a:buChar char="§"/>
            </a:pPr>
            <a:r>
              <a:rPr lang="de-DE" sz="1800" b="1" dirty="0"/>
              <a:t>Seit 1998 Liberalisierung </a:t>
            </a:r>
            <a:r>
              <a:rPr lang="de-DE" sz="1800" dirty="0"/>
              <a:t>der nationalen Eisenbahnmärkte in der EU</a:t>
            </a:r>
          </a:p>
          <a:p>
            <a:pPr marL="288000" indent="-288000">
              <a:lnSpc>
                <a:spcPct val="150000"/>
              </a:lnSpc>
              <a:buClr>
                <a:srgbClr val="00173D"/>
              </a:buClr>
              <a:buFont typeface="Wingdings" panose="05000000000000000000" pitchFamily="2" charset="2"/>
              <a:buChar char="§"/>
            </a:pPr>
            <a:r>
              <a:rPr lang="de-DE" sz="1800" b="1" dirty="0"/>
              <a:t>Steigendes Transportvolumen</a:t>
            </a:r>
            <a:r>
              <a:rPr lang="de-DE" sz="1800" dirty="0"/>
              <a:t>. Die Beförderungsleistung per Eisenbahn ist </a:t>
            </a:r>
            <a:r>
              <a:rPr lang="de-DE" sz="1800" b="1" dirty="0"/>
              <a:t>seit 1999 um rund 50 % gestiegen</a:t>
            </a:r>
            <a:endParaRPr lang="de-DE" sz="1800" dirty="0"/>
          </a:p>
          <a:p>
            <a:pPr marL="288000" indent="-288000">
              <a:lnSpc>
                <a:spcPct val="150000"/>
              </a:lnSpc>
              <a:buClr>
                <a:srgbClr val="00173D"/>
              </a:buClr>
              <a:buFont typeface="Wingdings" panose="05000000000000000000" pitchFamily="2" charset="2"/>
              <a:buChar char="§"/>
            </a:pPr>
            <a:r>
              <a:rPr lang="de-DE" sz="1800" dirty="0"/>
              <a:t>Die Mehrheit der </a:t>
            </a:r>
            <a:r>
              <a:rPr lang="de-DE" sz="1800" b="1" dirty="0"/>
              <a:t>staatlichen EVU in Europa ist nicht in der Lage zu expandieren </a:t>
            </a:r>
            <a:r>
              <a:rPr lang="de-DE" sz="1800" dirty="0"/>
              <a:t>oder ihre Frachtflotten zu erneuern</a:t>
            </a:r>
          </a:p>
        </p:txBody>
      </p:sp>
      <p:sp>
        <p:nvSpPr>
          <p:cNvPr id="6" name="Titel 1">
            <a:extLst>
              <a:ext uri="{FF2B5EF4-FFF2-40B4-BE49-F238E27FC236}">
                <a16:creationId xmlns:a16="http://schemas.microsoft.com/office/drawing/2014/main" id="{E3BF5699-9B52-0EEE-2C20-4DA6693A3256}"/>
              </a:ext>
            </a:extLst>
          </p:cNvPr>
          <p:cNvSpPr>
            <a:spLocks noGrp="1"/>
          </p:cNvSpPr>
          <p:nvPr>
            <p:ph type="title"/>
          </p:nvPr>
        </p:nvSpPr>
        <p:spPr>
          <a:xfrm>
            <a:off x="523830" y="561953"/>
            <a:ext cx="5433555" cy="542277"/>
          </a:xfrm>
        </p:spPr>
        <p:txBody>
          <a:bodyPr vert="horz" lIns="0" tIns="0" rIns="0" bIns="0" rtlCol="0" anchor="t" anchorCtr="0">
            <a:normAutofit/>
          </a:bodyPr>
          <a:lstStyle/>
          <a:p>
            <a:pPr marL="0" indent="0">
              <a:buNone/>
            </a:pPr>
            <a:r>
              <a:rPr lang="de-DE" sz="2400" i="0" dirty="0"/>
              <a:t>Überblick Europa</a:t>
            </a:r>
          </a:p>
        </p:txBody>
      </p:sp>
      <p:sp>
        <p:nvSpPr>
          <p:cNvPr id="2" name="Datumsplatzhalter 3">
            <a:extLst>
              <a:ext uri="{FF2B5EF4-FFF2-40B4-BE49-F238E27FC236}">
                <a16:creationId xmlns:a16="http://schemas.microsoft.com/office/drawing/2014/main" id="{E5835AE1-8220-43F4-5877-F30E8F256B2B}"/>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Marktuntersuchung Eisenbahn 2018 - Bundesnetzagentur, Dezember 2018.</a:t>
            </a:r>
          </a:p>
        </p:txBody>
      </p:sp>
    </p:spTree>
    <p:extLst>
      <p:ext uri="{BB962C8B-B14F-4D97-AF65-F5344CB8AC3E}">
        <p14:creationId xmlns:p14="http://schemas.microsoft.com/office/powerpoint/2010/main" val="3032663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4442F-B3FD-F9C6-4481-672FD953B124}"/>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DB18AB42-0B85-A641-8F5C-D0E7E471BAD5}"/>
              </a:ext>
            </a:extLst>
          </p:cNvPr>
          <p:cNvSpPr txBox="1">
            <a:spLocks/>
          </p:cNvSpPr>
          <p:nvPr/>
        </p:nvSpPr>
        <p:spPr>
          <a:xfrm>
            <a:off x="523831" y="561953"/>
            <a:ext cx="7021118" cy="867084"/>
          </a:xfrm>
          <a:prstGeom prst="rect">
            <a:avLst/>
          </a:prstGeom>
        </p:spPr>
        <p:txBody>
          <a:bodyPr vert="horz" lIns="0" tIns="0" rIns="0" bIns="0" rtlCol="0" anchor="t" anchorCtr="0">
            <a:normAutofit/>
          </a:bodyPr>
          <a:lstStyle>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europäische Eisenbahnmarkt</a:t>
            </a:r>
          </a:p>
        </p:txBody>
      </p:sp>
      <p:pic>
        <p:nvPicPr>
          <p:cNvPr id="5" name="Grafik 4">
            <a:extLst>
              <a:ext uri="{FF2B5EF4-FFF2-40B4-BE49-F238E27FC236}">
                <a16:creationId xmlns:a16="http://schemas.microsoft.com/office/drawing/2014/main" id="{B9DBB047-B39C-8AAE-F28B-A9A0B988C383}"/>
              </a:ext>
            </a:extLst>
          </p:cNvPr>
          <p:cNvPicPr>
            <a:picLocks noChangeAspect="1"/>
          </p:cNvPicPr>
          <p:nvPr/>
        </p:nvPicPr>
        <p:blipFill>
          <a:blip r:embed="rId2"/>
          <a:stretch>
            <a:fillRect/>
          </a:stretch>
        </p:blipFill>
        <p:spPr>
          <a:xfrm>
            <a:off x="523831" y="1628775"/>
            <a:ext cx="9969974" cy="3967642"/>
          </a:xfrm>
          <a:prstGeom prst="rect">
            <a:avLst/>
          </a:prstGeom>
        </p:spPr>
      </p:pic>
    </p:spTree>
    <p:extLst>
      <p:ext uri="{BB962C8B-B14F-4D97-AF65-F5344CB8AC3E}">
        <p14:creationId xmlns:p14="http://schemas.microsoft.com/office/powerpoint/2010/main" val="1177816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FDA6C-6E6F-45FD-83DC-81F1B23D2DC7}"/>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4521C1A2-1C31-80D4-9A9A-779F3DD017DE}"/>
              </a:ext>
            </a:extLst>
          </p:cNvPr>
          <p:cNvSpPr>
            <a:spLocks noGrp="1"/>
          </p:cNvSpPr>
          <p:nvPr>
            <p:ph idx="1"/>
          </p:nvPr>
        </p:nvSpPr>
        <p:spPr>
          <a:xfrm>
            <a:off x="523829" y="1638084"/>
            <a:ext cx="10784403" cy="3241780"/>
          </a:xfrm>
        </p:spPr>
        <p:txBody>
          <a:bodyPr>
            <a:normAutofit/>
          </a:bodyPr>
          <a:lstStyle/>
          <a:p>
            <a:pPr marL="288000" indent="-288000">
              <a:lnSpc>
                <a:spcPct val="150000"/>
              </a:lnSpc>
              <a:buClr>
                <a:srgbClr val="00173D"/>
              </a:buClr>
              <a:buFont typeface="Wingdings" panose="05000000000000000000" pitchFamily="2" charset="2"/>
              <a:buChar char="§"/>
            </a:pPr>
            <a:r>
              <a:rPr lang="de-DE" sz="1800" b="1" dirty="0"/>
              <a:t>Straßenverkehr</a:t>
            </a:r>
            <a:r>
              <a:rPr lang="de-DE" sz="1800" dirty="0"/>
              <a:t> stößt vielerorts an die </a:t>
            </a:r>
            <a:r>
              <a:rPr lang="de-DE" sz="1800" b="1" dirty="0"/>
              <a:t>Belastungsgrenze</a:t>
            </a:r>
            <a:r>
              <a:rPr lang="de-DE" sz="1800" dirty="0"/>
              <a:t> der Infrastruktur</a:t>
            </a:r>
          </a:p>
          <a:p>
            <a:pPr marL="288000" indent="-288000">
              <a:lnSpc>
                <a:spcPct val="150000"/>
              </a:lnSpc>
              <a:buClr>
                <a:srgbClr val="00173D"/>
              </a:buClr>
              <a:buFont typeface="Wingdings" panose="05000000000000000000" pitchFamily="2" charset="2"/>
              <a:buChar char="§"/>
            </a:pPr>
            <a:r>
              <a:rPr lang="de-DE" sz="1800" b="1" dirty="0"/>
              <a:t>Intelligente Weiterentwicklung </a:t>
            </a:r>
            <a:r>
              <a:rPr lang="de-DE" sz="1800" dirty="0"/>
              <a:t>internationaler </a:t>
            </a:r>
            <a:r>
              <a:rPr lang="de-DE" sz="1800" b="1" dirty="0"/>
              <a:t>Transportketten</a:t>
            </a:r>
            <a:r>
              <a:rPr lang="de-DE" sz="1800" dirty="0"/>
              <a:t> aus ökologischen und ökonomischen Gründen</a:t>
            </a:r>
          </a:p>
          <a:p>
            <a:pPr marL="288000" indent="-288000">
              <a:lnSpc>
                <a:spcPct val="150000"/>
              </a:lnSpc>
              <a:buClr>
                <a:srgbClr val="00173D"/>
              </a:buClr>
              <a:buFont typeface="Wingdings" panose="05000000000000000000" pitchFamily="2" charset="2"/>
              <a:buChar char="§"/>
            </a:pPr>
            <a:r>
              <a:rPr lang="de-DE" sz="1800" b="1" dirty="0"/>
              <a:t>Neue europäische Anforderungen </a:t>
            </a:r>
            <a:r>
              <a:rPr lang="de-DE" sz="1800" dirty="0"/>
              <a:t>an Sicherheit und Instandhaltung von Güterwagen werden in den nächsten Jahren </a:t>
            </a:r>
            <a:r>
              <a:rPr lang="de-DE" sz="1800" b="1" dirty="0"/>
              <a:t>einen deutlichen Anstieg der Nachfrage </a:t>
            </a:r>
            <a:r>
              <a:rPr lang="de-DE" sz="1800" dirty="0"/>
              <a:t>nach modernen Güterwagen mit sich bringen</a:t>
            </a:r>
          </a:p>
          <a:p>
            <a:pPr marL="288000" indent="-288000">
              <a:lnSpc>
                <a:spcPct val="150000"/>
              </a:lnSpc>
              <a:buClr>
                <a:srgbClr val="00173D"/>
              </a:buClr>
              <a:buFont typeface="Wingdings" panose="05000000000000000000" pitchFamily="2" charset="2"/>
              <a:buChar char="§"/>
            </a:pPr>
            <a:r>
              <a:rPr lang="de-DE" sz="1800" b="1" dirty="0"/>
              <a:t>Ersatzinvestitionen</a:t>
            </a:r>
            <a:r>
              <a:rPr lang="de-DE" sz="1800" dirty="0"/>
              <a:t> </a:t>
            </a:r>
            <a:r>
              <a:rPr lang="de-DE" sz="1800" b="1" dirty="0"/>
              <a:t>sind</a:t>
            </a:r>
            <a:r>
              <a:rPr lang="de-DE" sz="1800" dirty="0"/>
              <a:t> und werden im Güterwagenbereich </a:t>
            </a:r>
            <a:r>
              <a:rPr lang="de-DE" sz="1800" b="1" dirty="0"/>
              <a:t>Markttreiber</a:t>
            </a:r>
            <a:r>
              <a:rPr lang="de-DE" sz="1800" dirty="0"/>
              <a:t> bleiben, da aufgrund des hohen Durchschnittsalters der Güterwagenflotte in Europa in den nächsten Jahren hohe Ersatzinvestitionen erforderlich werden</a:t>
            </a:r>
          </a:p>
        </p:txBody>
      </p:sp>
      <p:sp>
        <p:nvSpPr>
          <p:cNvPr id="8" name="Titel 1">
            <a:extLst>
              <a:ext uri="{FF2B5EF4-FFF2-40B4-BE49-F238E27FC236}">
                <a16:creationId xmlns:a16="http://schemas.microsoft.com/office/drawing/2014/main" id="{A7773EFA-842E-DF29-5A39-239414E0FDE1}"/>
              </a:ext>
            </a:extLst>
          </p:cNvPr>
          <p:cNvSpPr txBox="1">
            <a:spLocks/>
          </p:cNvSpPr>
          <p:nvPr/>
        </p:nvSpPr>
        <p:spPr>
          <a:xfrm>
            <a:off x="523830" y="561953"/>
            <a:ext cx="9607622" cy="542277"/>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Europas Schienengüterverkehrsmarkt wächst weiter</a:t>
            </a:r>
          </a:p>
        </p:txBody>
      </p:sp>
      <p:sp>
        <p:nvSpPr>
          <p:cNvPr id="2" name="Datumsplatzhalter 3">
            <a:extLst>
              <a:ext uri="{FF2B5EF4-FFF2-40B4-BE49-F238E27FC236}">
                <a16:creationId xmlns:a16="http://schemas.microsoft.com/office/drawing/2014/main" id="{7EE115A4-E74E-ADD4-3838-7D82830675AE}"/>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Masterplan Schienengüterverkehr - Bundesministerium Verkehr und digitale Infrastruktur, 2017.</a:t>
            </a:r>
          </a:p>
        </p:txBody>
      </p:sp>
    </p:spTree>
    <p:extLst>
      <p:ext uri="{BB962C8B-B14F-4D97-AF65-F5344CB8AC3E}">
        <p14:creationId xmlns:p14="http://schemas.microsoft.com/office/powerpoint/2010/main" val="929337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151E2-1DED-3403-84A6-3A6EF0245D1B}"/>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EAB476D2-0AE8-41C4-4804-11F01652CF76}"/>
              </a:ext>
            </a:extLst>
          </p:cNvPr>
          <p:cNvPicPr>
            <a:picLocks noChangeAspect="1"/>
          </p:cNvPicPr>
          <p:nvPr/>
        </p:nvPicPr>
        <p:blipFill>
          <a:blip r:embed="rId2"/>
          <a:stretch>
            <a:fillRect/>
          </a:stretch>
        </p:blipFill>
        <p:spPr>
          <a:xfrm>
            <a:off x="7357736" y="1027940"/>
            <a:ext cx="4677428" cy="4534533"/>
          </a:xfrm>
          <a:prstGeom prst="rect">
            <a:avLst/>
          </a:prstGeom>
        </p:spPr>
      </p:pic>
      <p:sp>
        <p:nvSpPr>
          <p:cNvPr id="3" name="Inhaltsplatzhalter 2">
            <a:extLst>
              <a:ext uri="{FF2B5EF4-FFF2-40B4-BE49-F238E27FC236}">
                <a16:creationId xmlns:a16="http://schemas.microsoft.com/office/drawing/2014/main" id="{5037D956-A10C-B9E5-9865-8707D28F3015}"/>
              </a:ext>
            </a:extLst>
          </p:cNvPr>
          <p:cNvSpPr>
            <a:spLocks noGrp="1"/>
          </p:cNvSpPr>
          <p:nvPr>
            <p:ph idx="1"/>
          </p:nvPr>
        </p:nvSpPr>
        <p:spPr>
          <a:xfrm>
            <a:off x="519235" y="1633398"/>
            <a:ext cx="7197603" cy="3766025"/>
          </a:xfrm>
        </p:spPr>
        <p:txBody>
          <a:bodyPr>
            <a:noAutofit/>
          </a:bodyPr>
          <a:lstStyle/>
          <a:p>
            <a:pPr marL="288000" indent="-288000">
              <a:lnSpc>
                <a:spcPct val="150000"/>
              </a:lnSpc>
              <a:buClr>
                <a:srgbClr val="00173D"/>
              </a:buClr>
              <a:buFont typeface="Wingdings" panose="05000000000000000000" pitchFamily="2" charset="2"/>
              <a:buChar char="§"/>
            </a:pPr>
            <a:r>
              <a:rPr lang="de-DE" sz="1800" b="1" dirty="0"/>
              <a:t>Ausbaukonzepte</a:t>
            </a:r>
            <a:r>
              <a:rPr lang="de-DE" sz="1800" dirty="0"/>
              <a:t> für einen </a:t>
            </a:r>
            <a:r>
              <a:rPr lang="de-DE" sz="1800" b="1" dirty="0"/>
              <a:t>leistungsfähigen Schienengüterverkehr in Europa</a:t>
            </a:r>
            <a:r>
              <a:rPr lang="de-DE" sz="1800" dirty="0"/>
              <a:t>; erhöhte Investitionen in die Schieneninfrastruktur</a:t>
            </a:r>
          </a:p>
          <a:p>
            <a:pPr marL="288000" indent="-288000">
              <a:lnSpc>
                <a:spcPct val="150000"/>
              </a:lnSpc>
              <a:buClr>
                <a:srgbClr val="00173D"/>
              </a:buClr>
              <a:buFont typeface="Wingdings" panose="05000000000000000000" pitchFamily="2" charset="2"/>
              <a:buChar char="§"/>
            </a:pPr>
            <a:r>
              <a:rPr lang="de-DE" sz="1800" b="1" dirty="0"/>
              <a:t>Umweltaspekte der europäischen Verkehrspolitik </a:t>
            </a:r>
            <a:r>
              <a:rPr lang="de-DE" sz="1800" dirty="0"/>
              <a:t>und die anhaltende Überlastung der Straßeninfrastruktur durch den LKW begünstigen den Gütertransport auf der Schiene</a:t>
            </a:r>
          </a:p>
          <a:p>
            <a:pPr marL="288000" indent="-288000">
              <a:lnSpc>
                <a:spcPct val="150000"/>
              </a:lnSpc>
              <a:buClr>
                <a:srgbClr val="00173D"/>
              </a:buClr>
              <a:buFont typeface="Wingdings" panose="05000000000000000000" pitchFamily="2" charset="2"/>
              <a:buChar char="§"/>
            </a:pPr>
            <a:r>
              <a:rPr lang="de-DE" sz="1800" dirty="0"/>
              <a:t>Die </a:t>
            </a:r>
            <a:r>
              <a:rPr lang="de-DE" sz="1800" b="1" dirty="0"/>
              <a:t>Europäische Kommission </a:t>
            </a:r>
            <a:r>
              <a:rPr lang="de-DE" sz="1800" dirty="0"/>
              <a:t>strebt das </a:t>
            </a:r>
            <a:r>
              <a:rPr lang="de-DE" sz="1800" b="1" dirty="0"/>
              <a:t>Ziel</a:t>
            </a:r>
            <a:r>
              <a:rPr lang="de-DE" sz="1800" dirty="0"/>
              <a:t> an, dass </a:t>
            </a:r>
            <a:r>
              <a:rPr lang="de-DE" sz="1800" b="1" dirty="0"/>
              <a:t>30 % des Straßengüterverkehrs über 300 km bis 2030 und 50 % bis 2050 auf </a:t>
            </a:r>
            <a:r>
              <a:rPr lang="de-DE" sz="1800" dirty="0"/>
              <a:t>andere </a:t>
            </a:r>
            <a:r>
              <a:rPr lang="de-DE" sz="1800" b="1" dirty="0"/>
              <a:t>Verkehrsträger</a:t>
            </a:r>
            <a:r>
              <a:rPr lang="de-DE" sz="1800" dirty="0"/>
              <a:t> wie </a:t>
            </a:r>
            <a:r>
              <a:rPr lang="de-DE" sz="1800" b="1" dirty="0"/>
              <a:t>Eisenbahn- oder Schiffsverkehr </a:t>
            </a:r>
            <a:r>
              <a:rPr lang="de-DE" sz="1800" dirty="0"/>
              <a:t>verlagert werden</a:t>
            </a:r>
          </a:p>
        </p:txBody>
      </p:sp>
      <p:sp>
        <p:nvSpPr>
          <p:cNvPr id="4" name="Titel 1">
            <a:extLst>
              <a:ext uri="{FF2B5EF4-FFF2-40B4-BE49-F238E27FC236}">
                <a16:creationId xmlns:a16="http://schemas.microsoft.com/office/drawing/2014/main" id="{3A155179-5BD7-C87F-AB4A-605E25F8624C}"/>
              </a:ext>
            </a:extLst>
          </p:cNvPr>
          <p:cNvSpPr txBox="1">
            <a:spLocks/>
          </p:cNvSpPr>
          <p:nvPr/>
        </p:nvSpPr>
        <p:spPr>
          <a:xfrm>
            <a:off x="519235" y="561953"/>
            <a:ext cx="8921822" cy="542277"/>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Politik setzt auf die Schiene - Chancen für private EVU</a:t>
            </a:r>
          </a:p>
        </p:txBody>
      </p:sp>
      <p:sp>
        <p:nvSpPr>
          <p:cNvPr id="7" name="Datumsplatzhalter 3">
            <a:extLst>
              <a:ext uri="{FF2B5EF4-FFF2-40B4-BE49-F238E27FC236}">
                <a16:creationId xmlns:a16="http://schemas.microsoft.com/office/drawing/2014/main" id="{FCD6C6FB-7346-542A-01E4-955CBB6AA90A}"/>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Masterplan Schienengüterverkehr - Bundesministerium Verkehr und digitale Infrastruktur, 2017.</a:t>
            </a:r>
          </a:p>
        </p:txBody>
      </p:sp>
    </p:spTree>
    <p:extLst>
      <p:ext uri="{BB962C8B-B14F-4D97-AF65-F5344CB8AC3E}">
        <p14:creationId xmlns:p14="http://schemas.microsoft.com/office/powerpoint/2010/main" val="3164866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25D57-4FF7-030F-1EEE-C96A89D9F122}"/>
            </a:ext>
          </a:extLst>
        </p:cNvPr>
        <p:cNvGrpSpPr/>
        <p:nvPr/>
      </p:nvGrpSpPr>
      <p:grpSpPr>
        <a:xfrm>
          <a:off x="0" y="0"/>
          <a:ext cx="0" cy="0"/>
          <a:chOff x="0" y="0"/>
          <a:chExt cx="0" cy="0"/>
        </a:xfrm>
      </p:grpSpPr>
      <p:grpSp>
        <p:nvGrpSpPr>
          <p:cNvPr id="4" name="Gruppieren 3">
            <a:extLst>
              <a:ext uri="{FF2B5EF4-FFF2-40B4-BE49-F238E27FC236}">
                <a16:creationId xmlns:a16="http://schemas.microsoft.com/office/drawing/2014/main" id="{AAB9F6FF-D67D-E357-E356-3ECE53C762B8}"/>
              </a:ext>
            </a:extLst>
          </p:cNvPr>
          <p:cNvGrpSpPr/>
          <p:nvPr/>
        </p:nvGrpSpPr>
        <p:grpSpPr>
          <a:xfrm>
            <a:off x="1727957" y="1105337"/>
            <a:ext cx="8654614" cy="5614158"/>
            <a:chOff x="1727957" y="1105337"/>
            <a:chExt cx="8654614" cy="5614158"/>
          </a:xfrm>
        </p:grpSpPr>
        <p:pic>
          <p:nvPicPr>
            <p:cNvPr id="2" name="Grafik 1">
              <a:extLst>
                <a:ext uri="{FF2B5EF4-FFF2-40B4-BE49-F238E27FC236}">
                  <a16:creationId xmlns:a16="http://schemas.microsoft.com/office/drawing/2014/main" id="{00EC68DC-3DAB-8888-800E-65FFDFAB6471}"/>
                </a:ext>
              </a:extLst>
            </p:cNvPr>
            <p:cNvPicPr>
              <a:picLocks noChangeAspect="1"/>
            </p:cNvPicPr>
            <p:nvPr/>
          </p:nvPicPr>
          <p:blipFill>
            <a:blip r:embed="rId2"/>
            <a:stretch>
              <a:fillRect/>
            </a:stretch>
          </p:blipFill>
          <p:spPr>
            <a:xfrm>
              <a:off x="1737582" y="1105337"/>
              <a:ext cx="4256021" cy="2678888"/>
            </a:xfrm>
            <a:prstGeom prst="rect">
              <a:avLst/>
            </a:prstGeom>
            <a:ln w="3175">
              <a:solidFill>
                <a:schemeClr val="tx1"/>
              </a:solidFill>
            </a:ln>
          </p:spPr>
        </p:pic>
        <p:pic>
          <p:nvPicPr>
            <p:cNvPr id="3" name="Grafik 2">
              <a:extLst>
                <a:ext uri="{FF2B5EF4-FFF2-40B4-BE49-F238E27FC236}">
                  <a16:creationId xmlns:a16="http://schemas.microsoft.com/office/drawing/2014/main" id="{68268EF2-BCD0-C73C-C004-B7646F9EAC28}"/>
                </a:ext>
              </a:extLst>
            </p:cNvPr>
            <p:cNvPicPr>
              <a:picLocks noChangeAspect="1"/>
            </p:cNvPicPr>
            <p:nvPr/>
          </p:nvPicPr>
          <p:blipFill>
            <a:blip r:embed="rId3"/>
            <a:stretch>
              <a:fillRect/>
            </a:stretch>
          </p:blipFill>
          <p:spPr>
            <a:xfrm>
              <a:off x="6192403" y="1105337"/>
              <a:ext cx="4190168" cy="2667537"/>
            </a:xfrm>
            <a:prstGeom prst="rect">
              <a:avLst/>
            </a:prstGeom>
            <a:ln w="3175">
              <a:solidFill>
                <a:schemeClr val="tx1"/>
              </a:solidFill>
            </a:ln>
          </p:spPr>
        </p:pic>
        <p:pic>
          <p:nvPicPr>
            <p:cNvPr id="14" name="Grafik 13">
              <a:extLst>
                <a:ext uri="{FF2B5EF4-FFF2-40B4-BE49-F238E27FC236}">
                  <a16:creationId xmlns:a16="http://schemas.microsoft.com/office/drawing/2014/main" id="{5EAFCDED-AB76-EEBF-0D33-70606DB8CF10}"/>
                </a:ext>
              </a:extLst>
            </p:cNvPr>
            <p:cNvPicPr>
              <a:picLocks noChangeAspect="1"/>
            </p:cNvPicPr>
            <p:nvPr/>
          </p:nvPicPr>
          <p:blipFill>
            <a:blip r:embed="rId4"/>
            <a:stretch>
              <a:fillRect/>
            </a:stretch>
          </p:blipFill>
          <p:spPr>
            <a:xfrm>
              <a:off x="1727957" y="3980023"/>
              <a:ext cx="4262017" cy="2739472"/>
            </a:xfrm>
            <a:prstGeom prst="rect">
              <a:avLst/>
            </a:prstGeom>
            <a:ln w="3175">
              <a:solidFill>
                <a:schemeClr val="tx1"/>
              </a:solidFill>
            </a:ln>
          </p:spPr>
        </p:pic>
        <p:pic>
          <p:nvPicPr>
            <p:cNvPr id="13" name="Grafik 12">
              <a:extLst>
                <a:ext uri="{FF2B5EF4-FFF2-40B4-BE49-F238E27FC236}">
                  <a16:creationId xmlns:a16="http://schemas.microsoft.com/office/drawing/2014/main" id="{E26BC787-20D5-F893-09F0-1B8E46B6C987}"/>
                </a:ext>
              </a:extLst>
            </p:cNvPr>
            <p:cNvPicPr>
              <a:picLocks noChangeAspect="1"/>
            </p:cNvPicPr>
            <p:nvPr/>
          </p:nvPicPr>
          <p:blipFill>
            <a:blip r:embed="rId5"/>
            <a:stretch>
              <a:fillRect/>
            </a:stretch>
          </p:blipFill>
          <p:spPr>
            <a:xfrm>
              <a:off x="6192403" y="3982007"/>
              <a:ext cx="4179941" cy="2737488"/>
            </a:xfrm>
            <a:prstGeom prst="rect">
              <a:avLst/>
            </a:prstGeom>
            <a:ln w="3175">
              <a:solidFill>
                <a:schemeClr val="tx1"/>
              </a:solidFill>
            </a:ln>
          </p:spPr>
        </p:pic>
        <p:sp>
          <p:nvSpPr>
            <p:cNvPr id="6" name="Rechteck 5">
              <a:extLst>
                <a:ext uri="{FF2B5EF4-FFF2-40B4-BE49-F238E27FC236}">
                  <a16:creationId xmlns:a16="http://schemas.microsoft.com/office/drawing/2014/main" id="{938C14BC-B155-2AA8-F5E9-3E7EFFDB7FC6}"/>
                </a:ext>
              </a:extLst>
            </p:cNvPr>
            <p:cNvSpPr/>
            <p:nvPr/>
          </p:nvSpPr>
          <p:spPr>
            <a:xfrm>
              <a:off x="6195057" y="3043378"/>
              <a:ext cx="3865366" cy="369332"/>
            </a:xfrm>
            <a:prstGeom prst="rect">
              <a:avLst/>
            </a:prstGeom>
            <a:solidFill>
              <a:schemeClr val="accent5">
                <a:lumMod val="20000"/>
                <a:lumOff val="80000"/>
              </a:schemeClr>
            </a:solidFill>
          </p:spPr>
          <p:txBody>
            <a:bodyPr wrap="square">
              <a:spAutoFit/>
            </a:bodyPr>
            <a:lstStyle/>
            <a:p>
              <a:r>
                <a:rPr lang="de-DE" dirty="0">
                  <a:latin typeface="Gill Sans Nova Light" panose="020B0302020104020203" pitchFamily="34" charset="0"/>
                  <a:ea typeface="Tahoma" panose="020B0604030504040204" pitchFamily="34" charset="0"/>
                  <a:cs typeface="Tahoma" panose="020B0604030504040204" pitchFamily="34" charset="0"/>
                </a:rPr>
                <a:t>Assets – Gedeckter Schüttgutwagen</a:t>
              </a:r>
            </a:p>
          </p:txBody>
        </p:sp>
        <p:sp>
          <p:nvSpPr>
            <p:cNvPr id="7" name="Rechteck 6">
              <a:extLst>
                <a:ext uri="{FF2B5EF4-FFF2-40B4-BE49-F238E27FC236}">
                  <a16:creationId xmlns:a16="http://schemas.microsoft.com/office/drawing/2014/main" id="{38C259F7-B0A6-D980-FCF2-CC1D0CF087BB}"/>
                </a:ext>
              </a:extLst>
            </p:cNvPr>
            <p:cNvSpPr/>
            <p:nvPr/>
          </p:nvSpPr>
          <p:spPr>
            <a:xfrm>
              <a:off x="6192403" y="5794629"/>
              <a:ext cx="1858201" cy="369332"/>
            </a:xfrm>
            <a:prstGeom prst="rect">
              <a:avLst/>
            </a:prstGeom>
            <a:solidFill>
              <a:schemeClr val="accent5">
                <a:lumMod val="20000"/>
                <a:lumOff val="80000"/>
              </a:schemeClr>
            </a:solidFill>
          </p:spPr>
          <p:txBody>
            <a:bodyPr wrap="none">
              <a:spAutoFit/>
            </a:bodyPr>
            <a:lstStyle/>
            <a:p>
              <a:r>
                <a:rPr lang="de-DE" i="1" dirty="0">
                  <a:latin typeface="Gill Sans Nova Light" panose="020B0302020104020203" pitchFamily="34" charset="0"/>
                  <a:ea typeface="Tahoma" panose="020B0604030504040204" pitchFamily="34" charset="0"/>
                  <a:cs typeface="Tahoma" panose="020B0604030504040204" pitchFamily="34" charset="0"/>
                </a:rPr>
                <a:t>Assets - Flachwagen</a:t>
              </a:r>
              <a:endParaRPr lang="de-DE" dirty="0">
                <a:latin typeface="Gill Sans Nova Light" panose="020B0302020104020203" pitchFamily="34" charset="0"/>
                <a:ea typeface="Tahoma" panose="020B0604030504040204" pitchFamily="34" charset="0"/>
                <a:cs typeface="Tahoma" panose="020B0604030504040204" pitchFamily="34" charset="0"/>
              </a:endParaRPr>
            </a:p>
          </p:txBody>
        </p:sp>
        <p:sp>
          <p:nvSpPr>
            <p:cNvPr id="8" name="Rechteck 7">
              <a:extLst>
                <a:ext uri="{FF2B5EF4-FFF2-40B4-BE49-F238E27FC236}">
                  <a16:creationId xmlns:a16="http://schemas.microsoft.com/office/drawing/2014/main" id="{E226B7AB-598F-2B15-44BB-6FA7ACC96266}"/>
                </a:ext>
              </a:extLst>
            </p:cNvPr>
            <p:cNvSpPr/>
            <p:nvPr/>
          </p:nvSpPr>
          <p:spPr>
            <a:xfrm>
              <a:off x="1732987" y="5789706"/>
              <a:ext cx="2162259" cy="369332"/>
            </a:xfrm>
            <a:prstGeom prst="rect">
              <a:avLst/>
            </a:prstGeom>
            <a:solidFill>
              <a:schemeClr val="accent5">
                <a:lumMod val="20000"/>
                <a:lumOff val="80000"/>
              </a:schemeClr>
            </a:solidFill>
          </p:spPr>
          <p:txBody>
            <a:bodyPr wrap="none">
              <a:spAutoFit/>
            </a:bodyPr>
            <a:lstStyle/>
            <a:p>
              <a:r>
                <a:rPr lang="de-DE" i="1" dirty="0">
                  <a:latin typeface="Gill Sans Nova Light" panose="020B0302020104020203" pitchFamily="34" charset="0"/>
                  <a:ea typeface="Tahoma" panose="020B0604030504040204" pitchFamily="34" charset="0"/>
                  <a:cs typeface="Tahoma" panose="020B0604030504040204" pitchFamily="34" charset="0"/>
                </a:rPr>
                <a:t>Assets –Offene Wagen </a:t>
              </a:r>
              <a:endParaRPr lang="de-DE" dirty="0">
                <a:latin typeface="Gill Sans Nova Light" panose="020B0302020104020203" pitchFamily="34" charset="0"/>
                <a:ea typeface="Tahoma" panose="020B0604030504040204" pitchFamily="34" charset="0"/>
                <a:cs typeface="Tahoma" panose="020B0604030504040204" pitchFamily="34" charset="0"/>
              </a:endParaRPr>
            </a:p>
          </p:txBody>
        </p:sp>
        <p:sp>
          <p:nvSpPr>
            <p:cNvPr id="9" name="Rechteck 8">
              <a:extLst>
                <a:ext uri="{FF2B5EF4-FFF2-40B4-BE49-F238E27FC236}">
                  <a16:creationId xmlns:a16="http://schemas.microsoft.com/office/drawing/2014/main" id="{D0E8F1A1-D629-AA97-A975-26F7C43C3874}"/>
                </a:ext>
              </a:extLst>
            </p:cNvPr>
            <p:cNvSpPr/>
            <p:nvPr/>
          </p:nvSpPr>
          <p:spPr>
            <a:xfrm>
              <a:off x="1734823" y="3022344"/>
              <a:ext cx="2214068" cy="369332"/>
            </a:xfrm>
            <a:prstGeom prst="rect">
              <a:avLst/>
            </a:prstGeom>
            <a:solidFill>
              <a:schemeClr val="accent5">
                <a:lumMod val="20000"/>
                <a:lumOff val="80000"/>
              </a:schemeClr>
            </a:solidFill>
          </p:spPr>
          <p:txBody>
            <a:bodyPr wrap="none">
              <a:spAutoFit/>
            </a:bodyPr>
            <a:lstStyle/>
            <a:p>
              <a:r>
                <a:rPr lang="de-DE" i="1" dirty="0">
                  <a:latin typeface="Gill Sans Nova Light" panose="020B0302020104020203" pitchFamily="34" charset="0"/>
                  <a:ea typeface="Tahoma" panose="020B0604030504040204" pitchFamily="34" charset="0"/>
                  <a:cs typeface="Tahoma" panose="020B0604030504040204" pitchFamily="34" charset="0"/>
                </a:rPr>
                <a:t>Assets - Schüttgutwagen</a:t>
              </a:r>
              <a:endParaRPr lang="de-DE" dirty="0">
                <a:latin typeface="Gill Sans Nova Light" panose="020B0302020104020203" pitchFamily="34" charset="0"/>
                <a:ea typeface="Tahoma" panose="020B0604030504040204" pitchFamily="34" charset="0"/>
                <a:cs typeface="Tahoma" panose="020B0604030504040204" pitchFamily="34" charset="0"/>
              </a:endParaRPr>
            </a:p>
          </p:txBody>
        </p:sp>
      </p:grpSp>
      <p:sp>
        <p:nvSpPr>
          <p:cNvPr id="10" name="Titel 1">
            <a:extLst>
              <a:ext uri="{FF2B5EF4-FFF2-40B4-BE49-F238E27FC236}">
                <a16:creationId xmlns:a16="http://schemas.microsoft.com/office/drawing/2014/main" id="{4D0F7F9F-64C7-5E5C-0E49-69B0494B8735}"/>
              </a:ext>
            </a:extLst>
          </p:cNvPr>
          <p:cNvSpPr txBox="1">
            <a:spLocks/>
          </p:cNvSpPr>
          <p:nvPr/>
        </p:nvSpPr>
        <p:spPr>
          <a:xfrm>
            <a:off x="520533" y="563060"/>
            <a:ext cx="6256515" cy="542277"/>
          </a:xfrm>
          <a:prstGeom prst="rect">
            <a:avLst/>
          </a:prstGeom>
        </p:spPr>
        <p:txBody>
          <a:bodyPr vert="horz" lIns="0" tIns="0" rIns="0" bIns="0" rtlCol="0" anchor="t" anchorCtr="0">
            <a:noAutofit/>
          </a:bodyPr>
          <a:lstStyle>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Beispiele Güterwagen</a:t>
            </a:r>
          </a:p>
        </p:txBody>
      </p:sp>
    </p:spTree>
    <p:extLst>
      <p:ext uri="{BB962C8B-B14F-4D97-AF65-F5344CB8AC3E}">
        <p14:creationId xmlns:p14="http://schemas.microsoft.com/office/powerpoint/2010/main" val="3093492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79EA7-C9A8-6D9E-A8AD-8A21DF8E5D3F}"/>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14321966-F7D7-8F41-BFAE-B068C6D6892E}"/>
              </a:ext>
            </a:extLst>
          </p:cNvPr>
          <p:cNvPicPr>
            <a:picLocks noChangeAspect="1"/>
          </p:cNvPicPr>
          <p:nvPr/>
        </p:nvPicPr>
        <p:blipFill>
          <a:blip r:embed="rId2"/>
          <a:stretch>
            <a:fillRect/>
          </a:stretch>
        </p:blipFill>
        <p:spPr>
          <a:xfrm>
            <a:off x="854151" y="1628775"/>
            <a:ext cx="5134951" cy="3308090"/>
          </a:xfrm>
          <a:prstGeom prst="rect">
            <a:avLst/>
          </a:prstGeom>
          <a:ln>
            <a:solidFill>
              <a:schemeClr val="tx1"/>
            </a:solidFill>
          </a:ln>
        </p:spPr>
      </p:pic>
      <p:sp>
        <p:nvSpPr>
          <p:cNvPr id="7" name="Rechteck 6">
            <a:extLst>
              <a:ext uri="{FF2B5EF4-FFF2-40B4-BE49-F238E27FC236}">
                <a16:creationId xmlns:a16="http://schemas.microsoft.com/office/drawing/2014/main" id="{461EEFCF-577B-A853-C036-68DC21C86D65}"/>
              </a:ext>
            </a:extLst>
          </p:cNvPr>
          <p:cNvSpPr/>
          <p:nvPr/>
        </p:nvSpPr>
        <p:spPr>
          <a:xfrm>
            <a:off x="6705604" y="3245527"/>
            <a:ext cx="4533414" cy="369332"/>
          </a:xfrm>
          <a:prstGeom prst="rect">
            <a:avLst/>
          </a:prstGeom>
        </p:spPr>
        <p:txBody>
          <a:bodyPr wrap="square">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Assets - Tank Cars for dark Petrol Products</a:t>
            </a:r>
            <a:endParaRPr lang="de-DE"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Titel 1">
            <a:extLst>
              <a:ext uri="{FF2B5EF4-FFF2-40B4-BE49-F238E27FC236}">
                <a16:creationId xmlns:a16="http://schemas.microsoft.com/office/drawing/2014/main" id="{17FF5AD2-7DBD-364C-C761-4D696E462B35}"/>
              </a:ext>
            </a:extLst>
          </p:cNvPr>
          <p:cNvSpPr txBox="1">
            <a:spLocks/>
          </p:cNvSpPr>
          <p:nvPr/>
        </p:nvSpPr>
        <p:spPr>
          <a:xfrm>
            <a:off x="519235" y="563060"/>
            <a:ext cx="5822175" cy="542277"/>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Beispiele Güterwagen</a:t>
            </a:r>
          </a:p>
        </p:txBody>
      </p:sp>
      <p:pic>
        <p:nvPicPr>
          <p:cNvPr id="9" name="Grafik 8">
            <a:extLst>
              <a:ext uri="{FF2B5EF4-FFF2-40B4-BE49-F238E27FC236}">
                <a16:creationId xmlns:a16="http://schemas.microsoft.com/office/drawing/2014/main" id="{44AF9AFF-52E5-78A1-4A19-93DA9C9950AB}"/>
              </a:ext>
            </a:extLst>
          </p:cNvPr>
          <p:cNvPicPr>
            <a:picLocks noChangeAspect="1"/>
          </p:cNvPicPr>
          <p:nvPr/>
        </p:nvPicPr>
        <p:blipFill rotWithShape="1">
          <a:blip r:embed="rId3"/>
          <a:srcRect t="15030" r="1995"/>
          <a:stretch/>
        </p:blipFill>
        <p:spPr>
          <a:xfrm>
            <a:off x="6227936" y="1629863"/>
            <a:ext cx="5101536" cy="3308090"/>
          </a:xfrm>
          <a:prstGeom prst="rect">
            <a:avLst/>
          </a:prstGeom>
          <a:ln>
            <a:solidFill>
              <a:schemeClr val="tx1"/>
            </a:solidFill>
          </a:ln>
        </p:spPr>
      </p:pic>
      <p:sp>
        <p:nvSpPr>
          <p:cNvPr id="3" name="Rechteck 2">
            <a:extLst>
              <a:ext uri="{FF2B5EF4-FFF2-40B4-BE49-F238E27FC236}">
                <a16:creationId xmlns:a16="http://schemas.microsoft.com/office/drawing/2014/main" id="{9C7EE6B5-2D80-0FEF-AC26-7738183AF7F8}"/>
              </a:ext>
            </a:extLst>
          </p:cNvPr>
          <p:cNvSpPr/>
          <p:nvPr/>
        </p:nvSpPr>
        <p:spPr>
          <a:xfrm>
            <a:off x="848743" y="4441509"/>
            <a:ext cx="2402979" cy="369332"/>
          </a:xfrm>
          <a:prstGeom prst="rect">
            <a:avLst/>
          </a:prstGeom>
          <a:solidFill>
            <a:schemeClr val="accent5">
              <a:lumMod val="20000"/>
              <a:lumOff val="80000"/>
            </a:schemeClr>
          </a:solidFill>
        </p:spPr>
        <p:txBody>
          <a:bodyPr wrap="none">
            <a:spAutoFit/>
          </a:bodyPr>
          <a:lstStyle/>
          <a:p>
            <a:r>
              <a:rPr lang="en-US" i="1" dirty="0">
                <a:latin typeface="Tahoma" panose="020B0604030504040204" pitchFamily="34" charset="0"/>
                <a:ea typeface="Tahoma" panose="020B0604030504040204" pitchFamily="34" charset="0"/>
                <a:cs typeface="Tahoma" panose="020B0604030504040204" pitchFamily="34" charset="0"/>
              </a:rPr>
              <a:t>Assets - Kesselwagen</a:t>
            </a:r>
            <a:endParaRPr lang="de-DE" i="1" dirty="0">
              <a:latin typeface="Tahoma" panose="020B0604030504040204" pitchFamily="34" charset="0"/>
              <a:ea typeface="Tahoma" panose="020B0604030504040204" pitchFamily="34" charset="0"/>
              <a:cs typeface="Tahoma" panose="020B0604030504040204" pitchFamily="34" charset="0"/>
            </a:endParaRPr>
          </a:p>
        </p:txBody>
      </p:sp>
      <p:sp>
        <p:nvSpPr>
          <p:cNvPr id="2" name="Rechteck 1">
            <a:extLst>
              <a:ext uri="{FF2B5EF4-FFF2-40B4-BE49-F238E27FC236}">
                <a16:creationId xmlns:a16="http://schemas.microsoft.com/office/drawing/2014/main" id="{1AC3B05E-7AFA-404A-8AF3-BD1F56D8B5FB}"/>
              </a:ext>
            </a:extLst>
          </p:cNvPr>
          <p:cNvSpPr/>
          <p:nvPr/>
        </p:nvSpPr>
        <p:spPr>
          <a:xfrm>
            <a:off x="6222832" y="4441509"/>
            <a:ext cx="2402979" cy="369332"/>
          </a:xfrm>
          <a:prstGeom prst="rect">
            <a:avLst/>
          </a:prstGeom>
          <a:solidFill>
            <a:schemeClr val="accent5">
              <a:lumMod val="20000"/>
              <a:lumOff val="80000"/>
            </a:schemeClr>
          </a:solidFill>
        </p:spPr>
        <p:txBody>
          <a:bodyPr wrap="none">
            <a:spAutoFit/>
          </a:bodyPr>
          <a:lstStyle/>
          <a:p>
            <a:r>
              <a:rPr lang="en-US" i="1" dirty="0">
                <a:latin typeface="Tahoma" panose="020B0604030504040204" pitchFamily="34" charset="0"/>
                <a:ea typeface="Tahoma" panose="020B0604030504040204" pitchFamily="34" charset="0"/>
                <a:cs typeface="Tahoma" panose="020B0604030504040204" pitchFamily="34" charset="0"/>
              </a:rPr>
              <a:t>Assets - Kesselwagen</a:t>
            </a:r>
            <a:endParaRPr lang="de-DE"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15194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de-DE" sz="2800" dirty="0">
                <a:ea typeface="Tahoma" panose="020B0604030504040204" pitchFamily="34" charset="0"/>
                <a:cs typeface="Tahoma" panose="020B0604030504040204" pitchFamily="34" charset="0"/>
              </a:rPr>
              <a:t>Der Wechselkoffermarkt</a:t>
            </a:r>
          </a:p>
        </p:txBody>
      </p:sp>
      <p:sp>
        <p:nvSpPr>
          <p:cNvPr id="5" name="Textplatzhalter 4"/>
          <p:cNvSpPr>
            <a:spLocks noGrp="1"/>
          </p:cNvSpPr>
          <p:nvPr>
            <p:ph type="body" sz="half" idx="2"/>
          </p:nvPr>
        </p:nvSpPr>
        <p:spPr/>
        <p:txBody>
          <a:bodyPr/>
          <a:lstStyle/>
          <a:p>
            <a:endParaRPr lang="de-DE" dirty="0"/>
          </a:p>
        </p:txBody>
      </p:sp>
    </p:spTree>
    <p:extLst>
      <p:ext uri="{BB962C8B-B14F-4D97-AF65-F5344CB8AC3E}">
        <p14:creationId xmlns:p14="http://schemas.microsoft.com/office/powerpoint/2010/main" val="289464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Grafik 1"/>
          <p:cNvPicPr>
            <a:picLocks noChangeAspect="1"/>
          </p:cNvPicPr>
          <p:nvPr/>
        </p:nvPicPr>
        <p:blipFill rotWithShape="1">
          <a:blip r:embed="rId2">
            <a:extLst>
              <a:ext uri="{28A0092B-C50C-407E-A947-70E740481C1C}">
                <a14:useLocalDpi xmlns:a14="http://schemas.microsoft.com/office/drawing/2010/main" val="0"/>
              </a:ext>
            </a:extLst>
          </a:blip>
          <a:srcRect t="6170"/>
          <a:stretch/>
        </p:blipFill>
        <p:spPr bwMode="auto">
          <a:xfrm>
            <a:off x="2278743" y="742106"/>
            <a:ext cx="7634514" cy="5373787"/>
          </a:xfrm>
          <a:prstGeom prst="rect">
            <a:avLst/>
          </a:prstGeom>
          <a:noFill/>
          <a:ln w="9525">
            <a:solidFill>
              <a:srgbClr val="939284"/>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008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screen">
            <a:extLst>
              <a:ext uri="{28A0092B-C50C-407E-A947-70E740481C1C}">
                <a14:useLocalDpi xmlns:a14="http://schemas.microsoft.com/office/drawing/2010/main" val="0"/>
              </a:ext>
            </a:extLst>
          </a:blip>
          <a:srcRect t="1525" b="2597"/>
          <a:stretch/>
        </p:blipFill>
        <p:spPr>
          <a:xfrm>
            <a:off x="1111080" y="750207"/>
            <a:ext cx="9969840" cy="5357586"/>
          </a:xfrm>
          <a:prstGeom prst="rect">
            <a:avLst/>
          </a:prstGeom>
          <a:ln>
            <a:solidFill>
              <a:srgbClr val="939284"/>
            </a:solidFill>
          </a:ln>
        </p:spPr>
      </p:pic>
    </p:spTree>
    <p:extLst>
      <p:ext uri="{BB962C8B-B14F-4D97-AF65-F5344CB8AC3E}">
        <p14:creationId xmlns:p14="http://schemas.microsoft.com/office/powerpoint/2010/main" val="481684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95438" y="840650"/>
            <a:ext cx="4395622" cy="2472538"/>
          </a:xfrm>
          <a:prstGeom prst="rect">
            <a:avLst/>
          </a:prstGeom>
          <a:ln>
            <a:solidFill>
              <a:srgbClr val="939284"/>
            </a:solidFill>
          </a:ln>
        </p:spPr>
      </p:pic>
      <p:pic>
        <p:nvPicPr>
          <p:cNvPr id="4" name="Grafik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200942" y="847327"/>
            <a:ext cx="4395623" cy="2465861"/>
          </a:xfrm>
          <a:prstGeom prst="rect">
            <a:avLst/>
          </a:prstGeom>
          <a:ln>
            <a:solidFill>
              <a:srgbClr val="939284"/>
            </a:solidFill>
          </a:ln>
        </p:spPr>
      </p:pic>
      <p:pic>
        <p:nvPicPr>
          <p:cNvPr id="5" name="Grafik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595439" y="3499253"/>
            <a:ext cx="4395621" cy="2472537"/>
          </a:xfrm>
          <a:prstGeom prst="rect">
            <a:avLst/>
          </a:prstGeom>
          <a:ln>
            <a:solidFill>
              <a:srgbClr val="939284"/>
            </a:solidFill>
          </a:ln>
        </p:spPr>
      </p:pic>
      <p:pic>
        <p:nvPicPr>
          <p:cNvPr id="6" name="Grafik 5"/>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200942" y="3499253"/>
            <a:ext cx="4395623" cy="2472537"/>
          </a:xfrm>
          <a:prstGeom prst="rect">
            <a:avLst/>
          </a:prstGeom>
          <a:ln>
            <a:solidFill>
              <a:srgbClr val="939284"/>
            </a:solidFill>
          </a:ln>
        </p:spPr>
      </p:pic>
    </p:spTree>
    <p:extLst>
      <p:ext uri="{BB962C8B-B14F-4D97-AF65-F5344CB8AC3E}">
        <p14:creationId xmlns:p14="http://schemas.microsoft.com/office/powerpoint/2010/main" val="1357512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806468" y="1910755"/>
            <a:ext cx="3802311" cy="734666"/>
          </a:xfrm>
        </p:spPr>
        <p:txBody>
          <a:bodyPr>
            <a:normAutofit/>
          </a:bodyPr>
          <a:lstStyle/>
          <a:p>
            <a:r>
              <a:rPr lang="de-DE" sz="2800" dirty="0"/>
              <a:t>Solvium Capital</a:t>
            </a:r>
          </a:p>
        </p:txBody>
      </p:sp>
      <p:sp>
        <p:nvSpPr>
          <p:cNvPr id="5" name="Textplatzhalter 4"/>
          <p:cNvSpPr>
            <a:spLocks noGrp="1"/>
          </p:cNvSpPr>
          <p:nvPr>
            <p:ph type="body" sz="half" idx="2"/>
          </p:nvPr>
        </p:nvSpPr>
        <p:spPr>
          <a:xfrm>
            <a:off x="7824847" y="2365086"/>
            <a:ext cx="3802311" cy="562793"/>
          </a:xfrm>
        </p:spPr>
        <p:txBody>
          <a:bodyPr>
            <a:normAutofit/>
          </a:bodyPr>
          <a:lstStyle/>
          <a:p>
            <a:r>
              <a:rPr lang="de-DE" sz="1800" dirty="0"/>
              <a:t>Seit 2011</a:t>
            </a:r>
          </a:p>
        </p:txBody>
      </p:sp>
    </p:spTree>
    <p:extLst>
      <p:ext uri="{BB962C8B-B14F-4D97-AF65-F5344CB8AC3E}">
        <p14:creationId xmlns:p14="http://schemas.microsoft.com/office/powerpoint/2010/main" val="991726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rot="5400000">
            <a:off x="1279528" y="1409459"/>
            <a:ext cx="5364163" cy="4023123"/>
          </a:xfrm>
          <a:prstGeom prst="rect">
            <a:avLst/>
          </a:prstGeom>
          <a:ln>
            <a:solidFill>
              <a:srgbClr val="939284"/>
            </a:solidFill>
          </a:ln>
        </p:spPr>
      </p:pic>
      <p:pic>
        <p:nvPicPr>
          <p:cNvPr id="5" name="Grafik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218831" y="738939"/>
            <a:ext cx="4035091" cy="5380121"/>
          </a:xfrm>
          <a:prstGeom prst="rect">
            <a:avLst/>
          </a:prstGeom>
          <a:ln>
            <a:solidFill>
              <a:srgbClr val="939284"/>
            </a:solidFill>
          </a:ln>
        </p:spPr>
      </p:pic>
    </p:spTree>
    <p:extLst>
      <p:ext uri="{BB962C8B-B14F-4D97-AF65-F5344CB8AC3E}">
        <p14:creationId xmlns:p14="http://schemas.microsoft.com/office/powerpoint/2010/main" val="3534830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FA0DE65-CB27-603C-9FAE-08209AB5318F}"/>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23B96B1D-0983-DF7D-FE6B-DC2873C0BDFE}"/>
              </a:ext>
            </a:extLst>
          </p:cNvPr>
          <p:cNvSpPr/>
          <p:nvPr/>
        </p:nvSpPr>
        <p:spPr>
          <a:xfrm>
            <a:off x="8983176" y="859260"/>
            <a:ext cx="2472097" cy="595968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Inhaltsplatzhalter 5">
            <a:extLst>
              <a:ext uri="{FF2B5EF4-FFF2-40B4-BE49-F238E27FC236}">
                <a16:creationId xmlns:a16="http://schemas.microsoft.com/office/drawing/2014/main" id="{D6A37D10-527D-8A65-06F0-AEBC230A9CE6}"/>
              </a:ext>
            </a:extLst>
          </p:cNvPr>
          <p:cNvSpPr txBox="1">
            <a:spLocks/>
          </p:cNvSpPr>
          <p:nvPr/>
        </p:nvSpPr>
        <p:spPr>
          <a:xfrm>
            <a:off x="525600" y="1633518"/>
            <a:ext cx="6913563" cy="3626186"/>
          </a:xfrm>
          <a:prstGeom prst="rect">
            <a:avLst/>
          </a:prstGeom>
        </p:spPr>
        <p:txBody>
          <a:bodyPr vert="horz" lIns="0" tIns="0" rIns="0" bIns="0" rtlCol="0">
            <a:noAutofit/>
          </a:bodyPr>
          <a:lstStyle>
            <a:defPPr>
              <a:defRPr lang="de-DE"/>
            </a:defPPr>
            <a:lvl1pPr marR="0" lvl="0" indent="0" fontAlgn="auto">
              <a:lnSpc>
                <a:spcPct val="100000"/>
              </a:lnSpc>
              <a:spcBef>
                <a:spcPts val="600"/>
              </a:spcBef>
              <a:spcAft>
                <a:spcPts val="0"/>
              </a:spcAft>
              <a:buClr>
                <a:srgbClr val="00173D"/>
              </a:buClr>
              <a:buSzTx/>
              <a:buFont typeface="Arial"/>
              <a:buNone/>
              <a:tabLst/>
              <a:defRPr kumimoji="0" sz="1600" b="1" i="0" u="none" strike="noStrike" cap="none" spc="0" normalizeH="0" baseline="0">
                <a:ln>
                  <a:noFill/>
                </a:ln>
                <a:solidFill>
                  <a:sysClr val="windowText" lastClr="000000"/>
                </a:solidFill>
                <a:effectLst/>
                <a:uLnTx/>
                <a:uFillTx/>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Arial"/>
                <a:cs typeface="Arial"/>
              </a:defRPr>
            </a:lvl2pPr>
            <a:lvl3pPr marL="1168400" indent="-255588">
              <a:spcBef>
                <a:spcPts val="600"/>
              </a:spcBef>
              <a:buClr>
                <a:srgbClr val="428CD5"/>
              </a:buClr>
              <a:buFont typeface="Arial"/>
              <a:buChar char="•"/>
              <a:defRPr sz="1200">
                <a:solidFill>
                  <a:srgbClr val="7F7F7F"/>
                </a:solidFill>
                <a:latin typeface="Arial"/>
                <a:cs typeface="Arial"/>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lvl6pPr>
            <a:lvl7pPr marL="2971800" indent="-228600">
              <a:spcBef>
                <a:spcPct val="20000"/>
              </a:spcBef>
              <a:buFont typeface="Arial"/>
              <a:buChar char="•"/>
            </a:lvl7pPr>
            <a:lvl8pPr marL="3429000" indent="-228600">
              <a:spcBef>
                <a:spcPct val="20000"/>
              </a:spcBef>
              <a:buFont typeface="Arial"/>
              <a:buChar char="•"/>
            </a:lvl8pPr>
            <a:lvl9pPr marL="3886200" indent="-228600">
              <a:spcBef>
                <a:spcPct val="20000"/>
              </a:spcBef>
              <a:buFont typeface="Arial"/>
              <a:buChar char="•"/>
            </a:lvl9pPr>
          </a:lstStyle>
          <a:p>
            <a:pPr marL="285750" indent="-285750">
              <a:lnSpc>
                <a:spcPct val="150000"/>
              </a:lnSpc>
              <a:buFont typeface="Wingdings" panose="05000000000000000000" pitchFamily="2" charset="2"/>
              <a:buChar char="§"/>
            </a:pPr>
            <a:r>
              <a:rPr lang="de-DE" sz="1800" b="0" dirty="0"/>
              <a:t>Axis Intermodal Deutschland GmbH – </a:t>
            </a:r>
            <a:r>
              <a:rPr lang="de-DE" sz="1800" dirty="0"/>
              <a:t>seit 1995 </a:t>
            </a:r>
            <a:r>
              <a:rPr lang="de-DE" sz="1800" b="0" dirty="0"/>
              <a:t>erfolgreich am Markt</a:t>
            </a:r>
          </a:p>
          <a:p>
            <a:pPr marL="285750" indent="-285750">
              <a:lnSpc>
                <a:spcPct val="150000"/>
              </a:lnSpc>
              <a:buFont typeface="Wingdings" panose="05000000000000000000" pitchFamily="2" charset="2"/>
              <a:buChar char="§"/>
            </a:pPr>
            <a:r>
              <a:rPr lang="de-DE" sz="1800" dirty="0"/>
              <a:t>Rund</a:t>
            </a:r>
            <a:r>
              <a:rPr lang="de-DE" sz="1800" b="0" dirty="0"/>
              <a:t> </a:t>
            </a:r>
            <a:r>
              <a:rPr lang="de-DE" sz="1800" dirty="0"/>
              <a:t>16.000 Einheiten </a:t>
            </a:r>
            <a:r>
              <a:rPr lang="de-DE" sz="1800" b="0" dirty="0"/>
              <a:t>in der Flotte</a:t>
            </a:r>
          </a:p>
          <a:p>
            <a:pPr marL="285750" indent="-285750">
              <a:lnSpc>
                <a:spcPct val="150000"/>
              </a:lnSpc>
              <a:buFont typeface="Wingdings" panose="05000000000000000000" pitchFamily="2" charset="2"/>
              <a:buChar char="§"/>
            </a:pPr>
            <a:r>
              <a:rPr lang="de-DE" sz="1800" b="0" dirty="0"/>
              <a:t>Sitz in Köln, </a:t>
            </a:r>
            <a:r>
              <a:rPr lang="de-DE" sz="1800" dirty="0"/>
              <a:t>16 Depotstandorte </a:t>
            </a:r>
            <a:r>
              <a:rPr lang="de-DE" sz="1800" b="0" dirty="0"/>
              <a:t>in Deutschland und Österreich</a:t>
            </a:r>
          </a:p>
          <a:p>
            <a:pPr marL="285750" indent="-285750">
              <a:lnSpc>
                <a:spcPct val="150000"/>
              </a:lnSpc>
              <a:buFont typeface="Wingdings" panose="05000000000000000000" pitchFamily="2" charset="2"/>
              <a:buChar char="§"/>
            </a:pPr>
            <a:r>
              <a:rPr lang="de-DE" sz="1800" dirty="0"/>
              <a:t>Mehr als 200 Kunden </a:t>
            </a:r>
            <a:r>
              <a:rPr lang="de-DE" sz="1800" b="0" dirty="0"/>
              <a:t>aus ganz Europa, darunter </a:t>
            </a:r>
            <a:r>
              <a:rPr lang="de-DE" sz="1800" dirty="0"/>
              <a:t>namhafte Logistik-Riesen </a:t>
            </a:r>
            <a:r>
              <a:rPr lang="de-DE" sz="1800" b="0" dirty="0"/>
              <a:t>wie </a:t>
            </a:r>
            <a:r>
              <a:rPr lang="de-DE" sz="1800" dirty="0"/>
              <a:t>DHL, Hellmann </a:t>
            </a:r>
            <a:r>
              <a:rPr lang="de-DE" sz="1800" dirty="0" err="1"/>
              <a:t>Logistics</a:t>
            </a:r>
            <a:r>
              <a:rPr lang="de-DE" sz="1800" dirty="0"/>
              <a:t> und DPD</a:t>
            </a:r>
          </a:p>
          <a:p>
            <a:pPr marL="285750" indent="-285750">
              <a:lnSpc>
                <a:spcPct val="150000"/>
              </a:lnSpc>
              <a:buFont typeface="Wingdings" panose="05000000000000000000" pitchFamily="2" charset="2"/>
              <a:buChar char="§"/>
            </a:pPr>
            <a:r>
              <a:rPr lang="de-DE" sz="1800" dirty="0"/>
              <a:t>Marktführer in Europa </a:t>
            </a:r>
            <a:r>
              <a:rPr lang="de-DE" sz="1800" b="0" dirty="0"/>
              <a:t>für Wechselkoffervermietung</a:t>
            </a:r>
          </a:p>
          <a:p>
            <a:pPr marL="285750" indent="-285750">
              <a:lnSpc>
                <a:spcPct val="150000"/>
              </a:lnSpc>
              <a:buFont typeface="Wingdings" panose="05000000000000000000" pitchFamily="2" charset="2"/>
              <a:buChar char="§"/>
            </a:pPr>
            <a:r>
              <a:rPr lang="de-DE" sz="1800" b="0" dirty="0"/>
              <a:t>Seit Juni 2020 </a:t>
            </a:r>
            <a:r>
              <a:rPr lang="de-DE" sz="1800" dirty="0"/>
              <a:t>Teil der Solvium-Gruppe</a:t>
            </a:r>
          </a:p>
          <a:p>
            <a:pPr marL="285750" indent="-285750">
              <a:lnSpc>
                <a:spcPct val="150000"/>
              </a:lnSpc>
              <a:buFont typeface="Wingdings" panose="05000000000000000000" pitchFamily="2" charset="2"/>
              <a:buChar char="§"/>
            </a:pPr>
            <a:endParaRPr lang="de-DE" sz="1800" b="0" dirty="0"/>
          </a:p>
        </p:txBody>
      </p:sp>
      <p:sp>
        <p:nvSpPr>
          <p:cNvPr id="7" name="Textfeld 6">
            <a:extLst>
              <a:ext uri="{FF2B5EF4-FFF2-40B4-BE49-F238E27FC236}">
                <a16:creationId xmlns:a16="http://schemas.microsoft.com/office/drawing/2014/main" id="{E833171D-40F0-341B-2FAD-989A3356C4AE}"/>
              </a:ext>
            </a:extLst>
          </p:cNvPr>
          <p:cNvSpPr txBox="1"/>
          <p:nvPr/>
        </p:nvSpPr>
        <p:spPr>
          <a:xfrm>
            <a:off x="9084163" y="4319715"/>
            <a:ext cx="2263392" cy="646331"/>
          </a:xfrm>
          <a:prstGeom prst="rect">
            <a:avLst/>
          </a:prstGeom>
          <a:noFill/>
        </p:spPr>
        <p:txBody>
          <a:bodyPr wrap="square" rtlCol="0">
            <a:spAutoFit/>
          </a:bodyPr>
          <a:lstStyle/>
          <a:p>
            <a:pPr algn="ctr"/>
            <a:r>
              <a:rPr lang="de-DE" b="1" dirty="0">
                <a:latin typeface="Gill Sans Nova Light" panose="020B0302020104020203" pitchFamily="34" charset="0"/>
                <a:ea typeface="Tahoma" panose="020B0604030504040204" pitchFamily="34" charset="0"/>
                <a:cs typeface="Tahoma" panose="020B0604030504040204" pitchFamily="34" charset="0"/>
              </a:rPr>
              <a:t>Jörg Vennemann</a:t>
            </a:r>
          </a:p>
          <a:p>
            <a:pPr algn="ctr"/>
            <a:r>
              <a:rPr lang="de-DE" dirty="0">
                <a:latin typeface="Gill Sans Nova Light" panose="020B0302020104020203" pitchFamily="34" charset="0"/>
                <a:ea typeface="Tahoma" panose="020B0604030504040204" pitchFamily="34" charset="0"/>
                <a:cs typeface="Tahoma" panose="020B0604030504040204" pitchFamily="34" charset="0"/>
              </a:rPr>
              <a:t>Geschäftsführer</a:t>
            </a:r>
          </a:p>
        </p:txBody>
      </p:sp>
      <p:pic>
        <p:nvPicPr>
          <p:cNvPr id="8" name="Grafik 7">
            <a:extLst>
              <a:ext uri="{FF2B5EF4-FFF2-40B4-BE49-F238E27FC236}">
                <a16:creationId xmlns:a16="http://schemas.microsoft.com/office/drawing/2014/main" id="{1FD270EB-F8CD-E387-7244-5CF0B1F21348}"/>
              </a:ext>
            </a:extLst>
          </p:cNvPr>
          <p:cNvPicPr>
            <a:picLocks noChangeAspect="1"/>
          </p:cNvPicPr>
          <p:nvPr/>
        </p:nvPicPr>
        <p:blipFill>
          <a:blip r:embed="rId3"/>
          <a:stretch>
            <a:fillRect/>
          </a:stretch>
        </p:blipFill>
        <p:spPr>
          <a:xfrm>
            <a:off x="9084162" y="962499"/>
            <a:ext cx="2263392" cy="1280493"/>
          </a:xfrm>
          <a:prstGeom prst="rect">
            <a:avLst/>
          </a:prstGeom>
          <a:ln>
            <a:solidFill>
              <a:schemeClr val="bg1">
                <a:lumMod val="50000"/>
              </a:schemeClr>
            </a:solidFill>
          </a:ln>
        </p:spPr>
      </p:pic>
      <p:sp>
        <p:nvSpPr>
          <p:cNvPr id="9" name="Titel 1">
            <a:extLst>
              <a:ext uri="{FF2B5EF4-FFF2-40B4-BE49-F238E27FC236}">
                <a16:creationId xmlns:a16="http://schemas.microsoft.com/office/drawing/2014/main" id="{16AAC3E4-3B40-51D6-52C4-28D9AC427618}"/>
              </a:ext>
            </a:extLst>
          </p:cNvPr>
          <p:cNvSpPr txBox="1">
            <a:spLocks/>
          </p:cNvSpPr>
          <p:nvPr/>
        </p:nvSpPr>
        <p:spPr>
          <a:xfrm>
            <a:off x="525600" y="558000"/>
            <a:ext cx="8450843" cy="640811"/>
          </a:xfrm>
          <a:prstGeom prst="rect">
            <a:avLst/>
          </a:prstGeom>
        </p:spPr>
        <p:txBody>
          <a:bodyPr vert="horz" lIns="0" tIns="0" rIns="0" bIns="0" rtlCol="0" anchor="t" anchorCtr="0">
            <a:normAutofit fontScale="92500" lnSpcReduction="10000"/>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en-US" dirty="0"/>
              <a:t>AXIS Intermodal Deutschland GmbH</a:t>
            </a:r>
            <a:br>
              <a:rPr lang="en-US" dirty="0"/>
            </a:br>
            <a:r>
              <a:rPr lang="en-US" b="0" dirty="0"/>
              <a:t>(100%ige Tochter der Solvium Holding AG)</a:t>
            </a:r>
          </a:p>
        </p:txBody>
      </p:sp>
      <p:pic>
        <p:nvPicPr>
          <p:cNvPr id="3" name="Picture 8" descr="Ein Bild von Jörg Vennemann">
            <a:extLst>
              <a:ext uri="{FF2B5EF4-FFF2-40B4-BE49-F238E27FC236}">
                <a16:creationId xmlns:a16="http://schemas.microsoft.com/office/drawing/2014/main" id="{7BF3E5E5-EA94-8647-2CFD-2952D37AAE18}"/>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l="16145" r="6279"/>
          <a:stretch/>
        </p:blipFill>
        <p:spPr bwMode="auto">
          <a:xfrm>
            <a:off x="9084162" y="2335179"/>
            <a:ext cx="2263392" cy="1943420"/>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 name="Grafik 1">
            <a:extLst>
              <a:ext uri="{FF2B5EF4-FFF2-40B4-BE49-F238E27FC236}">
                <a16:creationId xmlns:a16="http://schemas.microsoft.com/office/drawing/2014/main" id="{4F002FA0-26D3-87D7-8F90-0D2137165239}"/>
              </a:ext>
            </a:extLst>
          </p:cNvPr>
          <p:cNvPicPr>
            <a:picLocks noChangeAspect="1"/>
          </p:cNvPicPr>
          <p:nvPr/>
        </p:nvPicPr>
        <p:blipFill>
          <a:blip r:embed="rId5" cstate="screen">
            <a:extLst>
              <a:ext uri="{28A0092B-C50C-407E-A947-70E740481C1C}">
                <a14:useLocalDpi xmlns:a14="http://schemas.microsoft.com/office/drawing/2010/main" val="0"/>
              </a:ext>
            </a:extLst>
          </a:blip>
          <a:srcRect b="2187"/>
          <a:stretch>
            <a:fillRect/>
          </a:stretch>
        </p:blipFill>
        <p:spPr bwMode="auto">
          <a:xfrm>
            <a:off x="9246062" y="5048755"/>
            <a:ext cx="1939591" cy="168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54447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3"/>
          <p:cNvSpPr txBox="1">
            <a:spLocks/>
          </p:cNvSpPr>
          <p:nvPr/>
        </p:nvSpPr>
        <p:spPr>
          <a:xfrm>
            <a:off x="1631950" y="268291"/>
            <a:ext cx="5976938" cy="649287"/>
          </a:xfrm>
          <a:prstGeom prst="rect">
            <a:avLst/>
          </a:prstGeom>
        </p:spPr>
        <p:txBody>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ea typeface="ＭＳ Ｐゴシック" charset="-128"/>
              </a:defRPr>
            </a:lvl2pPr>
            <a:lvl3pPr algn="l" rtl="0" eaLnBrk="0" fontAlgn="base" hangingPunct="0">
              <a:spcBef>
                <a:spcPct val="0"/>
              </a:spcBef>
              <a:spcAft>
                <a:spcPct val="0"/>
              </a:spcAft>
              <a:defRPr sz="3600">
                <a:solidFill>
                  <a:schemeClr val="tx2"/>
                </a:solidFill>
                <a:latin typeface="Arial" charset="0"/>
                <a:ea typeface="ＭＳ Ｐゴシック" charset="-128"/>
              </a:defRPr>
            </a:lvl3pPr>
            <a:lvl4pPr algn="l" rtl="0" eaLnBrk="0" fontAlgn="base" hangingPunct="0">
              <a:spcBef>
                <a:spcPct val="0"/>
              </a:spcBef>
              <a:spcAft>
                <a:spcPct val="0"/>
              </a:spcAft>
              <a:defRPr sz="3600">
                <a:solidFill>
                  <a:schemeClr val="tx2"/>
                </a:solidFill>
                <a:latin typeface="Arial" charset="0"/>
                <a:ea typeface="ＭＳ Ｐゴシック" charset="-128"/>
              </a:defRPr>
            </a:lvl4pPr>
            <a:lvl5pPr algn="l" rtl="0" eaLnBrk="0" fontAlgn="base" hangingPunct="0">
              <a:spcBef>
                <a:spcPct val="0"/>
              </a:spcBef>
              <a:spcAft>
                <a:spcPct val="0"/>
              </a:spcAft>
              <a:defRPr sz="36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eaLnBrk="1" hangingPunct="1">
              <a:defRPr/>
            </a:pPr>
            <a:endParaRPr lang="de-DE" altLang="de-DE" sz="1800" b="1" i="1" kern="0" dirty="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
        <p:nvSpPr>
          <p:cNvPr id="2" name="Rechteck 1">
            <a:extLst>
              <a:ext uri="{FF2B5EF4-FFF2-40B4-BE49-F238E27FC236}">
                <a16:creationId xmlns:a16="http://schemas.microsoft.com/office/drawing/2014/main" id="{53FE3008-2466-DC1B-D037-AE2B17EC6DA8}"/>
              </a:ext>
            </a:extLst>
          </p:cNvPr>
          <p:cNvSpPr/>
          <p:nvPr/>
        </p:nvSpPr>
        <p:spPr>
          <a:xfrm>
            <a:off x="4889053" y="1750685"/>
            <a:ext cx="597347" cy="3487586"/>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4" name="Grafik 3" descr="Ein Bild, das Text, Screenshot, Diagramm, Design enthält.&#10;&#10;Automatisch generierte Beschreibung">
            <a:extLst>
              <a:ext uri="{FF2B5EF4-FFF2-40B4-BE49-F238E27FC236}">
                <a16:creationId xmlns:a16="http://schemas.microsoft.com/office/drawing/2014/main" id="{E731155E-D5DC-3A1B-2D36-256226348942}"/>
              </a:ext>
            </a:extLst>
          </p:cNvPr>
          <p:cNvPicPr>
            <a:picLocks noChangeAspect="1"/>
          </p:cNvPicPr>
          <p:nvPr/>
        </p:nvPicPr>
        <p:blipFill>
          <a:blip r:embed="rId3"/>
          <a:stretch>
            <a:fillRect/>
          </a:stretch>
        </p:blipFill>
        <p:spPr>
          <a:xfrm>
            <a:off x="3393484" y="268291"/>
            <a:ext cx="5405031" cy="6305869"/>
          </a:xfrm>
          <a:prstGeom prst="rect">
            <a:avLst/>
          </a:prstGeom>
          <a:ln>
            <a:solidFill>
              <a:srgbClr val="939284"/>
            </a:solidFill>
          </a:ln>
        </p:spPr>
      </p:pic>
    </p:spTree>
    <p:extLst>
      <p:ext uri="{BB962C8B-B14F-4D97-AF65-F5344CB8AC3E}">
        <p14:creationId xmlns:p14="http://schemas.microsoft.com/office/powerpoint/2010/main" val="2490217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2" cstate="screen">
            <a:extLst>
              <a:ext uri="{28A0092B-C50C-407E-A947-70E740481C1C}">
                <a14:useLocalDpi xmlns:a14="http://schemas.microsoft.com/office/drawing/2010/main" val="0"/>
              </a:ext>
            </a:extLst>
          </a:blip>
          <a:srcRect l="11427" t="13514" r="8816" b="6315"/>
          <a:stretch/>
        </p:blipFill>
        <p:spPr>
          <a:xfrm>
            <a:off x="2677887" y="1177746"/>
            <a:ext cx="6836227" cy="4984750"/>
          </a:xfrm>
          <a:prstGeom prst="rect">
            <a:avLst/>
          </a:prstGeom>
        </p:spPr>
      </p:pic>
      <p:sp>
        <p:nvSpPr>
          <p:cNvPr id="4" name="Titel 1"/>
          <p:cNvSpPr txBox="1">
            <a:spLocks/>
          </p:cNvSpPr>
          <p:nvPr/>
        </p:nvSpPr>
        <p:spPr>
          <a:xfrm>
            <a:off x="524933" y="561204"/>
            <a:ext cx="8989181"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Wechselkoffer – Kraftpakete der Kurier-, Express- und Paket-Branche</a:t>
            </a:r>
            <a:endParaRPr lang="de-DE" dirty="0"/>
          </a:p>
        </p:txBody>
      </p:sp>
    </p:spTree>
    <p:extLst>
      <p:ext uri="{BB962C8B-B14F-4D97-AF65-F5344CB8AC3E}">
        <p14:creationId xmlns:p14="http://schemas.microsoft.com/office/powerpoint/2010/main" val="2456719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524933" y="561205"/>
            <a:ext cx="8851067" cy="709084"/>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Mit rund 4,2 Mrd. Sendungen deutlich über Vor-Corona-Niveau</a:t>
            </a:r>
          </a:p>
        </p:txBody>
      </p:sp>
      <p:sp>
        <p:nvSpPr>
          <p:cNvPr id="5" name="Datumsplatzhalter 3">
            <a:extLst>
              <a:ext uri="{FF2B5EF4-FFF2-40B4-BE49-F238E27FC236}">
                <a16:creationId xmlns:a16="http://schemas.microsoft.com/office/drawing/2014/main" id="{62D3D8CB-79D3-6446-5036-E933BA8F0386}"/>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KEP-Studie 2023; Befragung der KEP-Unternehmen 2024; KE-CONSULT Marktanalyse</a:t>
            </a:r>
          </a:p>
        </p:txBody>
      </p:sp>
      <p:pic>
        <p:nvPicPr>
          <p:cNvPr id="9" name="Grafik 8">
            <a:extLst>
              <a:ext uri="{FF2B5EF4-FFF2-40B4-BE49-F238E27FC236}">
                <a16:creationId xmlns:a16="http://schemas.microsoft.com/office/drawing/2014/main" id="{6C3927A8-7A93-89BB-FDC7-7A702D56CF3B}"/>
              </a:ext>
            </a:extLst>
          </p:cNvPr>
          <p:cNvPicPr>
            <a:picLocks noChangeAspect="1"/>
          </p:cNvPicPr>
          <p:nvPr/>
        </p:nvPicPr>
        <p:blipFill>
          <a:blip r:embed="rId3"/>
          <a:stretch>
            <a:fillRect/>
          </a:stretch>
        </p:blipFill>
        <p:spPr>
          <a:xfrm>
            <a:off x="3930974" y="1302454"/>
            <a:ext cx="4330052" cy="5101862"/>
          </a:xfrm>
          <a:prstGeom prst="rect">
            <a:avLst/>
          </a:prstGeom>
        </p:spPr>
      </p:pic>
    </p:spTree>
    <p:extLst>
      <p:ext uri="{BB962C8B-B14F-4D97-AF65-F5344CB8AC3E}">
        <p14:creationId xmlns:p14="http://schemas.microsoft.com/office/powerpoint/2010/main" val="3293041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FDCBD5D-10BE-9F7E-062C-2EECF0A46F28}"/>
              </a:ext>
            </a:extLst>
          </p:cNvPr>
          <p:cNvPicPr>
            <a:picLocks noChangeAspect="1"/>
          </p:cNvPicPr>
          <p:nvPr/>
        </p:nvPicPr>
        <p:blipFill>
          <a:blip r:embed="rId3"/>
          <a:stretch>
            <a:fillRect/>
          </a:stretch>
        </p:blipFill>
        <p:spPr>
          <a:xfrm>
            <a:off x="524933" y="1102078"/>
            <a:ext cx="10023172" cy="5059134"/>
          </a:xfrm>
          <a:prstGeom prst="rect">
            <a:avLst/>
          </a:prstGeom>
        </p:spPr>
      </p:pic>
      <p:sp>
        <p:nvSpPr>
          <p:cNvPr id="7" name="Titel 1"/>
          <p:cNvSpPr txBox="1">
            <a:spLocks/>
          </p:cNvSpPr>
          <p:nvPr/>
        </p:nvSpPr>
        <p:spPr>
          <a:xfrm>
            <a:off x="524933" y="561205"/>
            <a:ext cx="8851067" cy="709084"/>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Volumen wuchs seit dem Jahr 2013 im Schnitt </a:t>
            </a:r>
            <a:r>
              <a:rPr lang="de-DE" altLang="de-DE"/>
              <a:t>um 4,66 </a:t>
            </a:r>
            <a:r>
              <a:rPr lang="de-DE" altLang="de-DE" dirty="0"/>
              <a:t>% p.a.</a:t>
            </a:r>
          </a:p>
        </p:txBody>
      </p:sp>
      <p:sp>
        <p:nvSpPr>
          <p:cNvPr id="4" name="Ellipse 3"/>
          <p:cNvSpPr/>
          <p:nvPr/>
        </p:nvSpPr>
        <p:spPr>
          <a:xfrm>
            <a:off x="1610624" y="5689097"/>
            <a:ext cx="755962" cy="329594"/>
          </a:xfrm>
          <a:prstGeom prst="ellipse">
            <a:avLst/>
          </a:prstGeom>
          <a:noFill/>
          <a:ln w="28575">
            <a:solidFill>
              <a:srgbClr val="4CBC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Ellipse 12"/>
          <p:cNvSpPr/>
          <p:nvPr/>
        </p:nvSpPr>
        <p:spPr>
          <a:xfrm>
            <a:off x="6693375" y="5689097"/>
            <a:ext cx="755962" cy="329594"/>
          </a:xfrm>
          <a:prstGeom prst="ellipse">
            <a:avLst/>
          </a:prstGeom>
          <a:noFill/>
          <a:ln w="28575">
            <a:solidFill>
              <a:srgbClr val="4CBC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 name="Datumsplatzhalter 3">
            <a:extLst>
              <a:ext uri="{FF2B5EF4-FFF2-40B4-BE49-F238E27FC236}">
                <a16:creationId xmlns:a16="http://schemas.microsoft.com/office/drawing/2014/main" id="{5208A2C2-9A82-E5FE-8A2E-3A5E59C65EC6}"/>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KEP-Studie 2023; Befragung der KEP-Unternehmen 2024; KE-CONSULT Marktanalyse</a:t>
            </a:r>
          </a:p>
        </p:txBody>
      </p:sp>
    </p:spTree>
    <p:extLst>
      <p:ext uri="{BB962C8B-B14F-4D97-AF65-F5344CB8AC3E}">
        <p14:creationId xmlns:p14="http://schemas.microsoft.com/office/powerpoint/2010/main" val="1729850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524933" y="561204"/>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Prognose bis 2028 rund 5,0 Mrd. Sendungen</a:t>
            </a:r>
          </a:p>
        </p:txBody>
      </p:sp>
      <p:sp>
        <p:nvSpPr>
          <p:cNvPr id="2" name="Datumsplatzhalter 3">
            <a:extLst>
              <a:ext uri="{FF2B5EF4-FFF2-40B4-BE49-F238E27FC236}">
                <a16:creationId xmlns:a16="http://schemas.microsoft.com/office/drawing/2014/main" id="{E31588D1-44DF-1313-1B5A-F18CEB7AB0BF}"/>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KEP-Studie 2023; Befragung der KEP-Unternehmen 2024; KE-CONSULT Marktanalyse</a:t>
            </a:r>
          </a:p>
        </p:txBody>
      </p:sp>
      <p:pic>
        <p:nvPicPr>
          <p:cNvPr id="6" name="Grafik 5">
            <a:extLst>
              <a:ext uri="{FF2B5EF4-FFF2-40B4-BE49-F238E27FC236}">
                <a16:creationId xmlns:a16="http://schemas.microsoft.com/office/drawing/2014/main" id="{5403ADBC-7156-AB60-903C-3D0E78385098}"/>
              </a:ext>
            </a:extLst>
          </p:cNvPr>
          <p:cNvPicPr>
            <a:picLocks noChangeAspect="1"/>
          </p:cNvPicPr>
          <p:nvPr/>
        </p:nvPicPr>
        <p:blipFill>
          <a:blip r:embed="rId3"/>
          <a:stretch>
            <a:fillRect/>
          </a:stretch>
        </p:blipFill>
        <p:spPr>
          <a:xfrm>
            <a:off x="524933" y="1110733"/>
            <a:ext cx="10863792" cy="4687091"/>
          </a:xfrm>
          <a:prstGeom prst="rect">
            <a:avLst/>
          </a:prstGeom>
        </p:spPr>
      </p:pic>
    </p:spTree>
    <p:extLst>
      <p:ext uri="{BB962C8B-B14F-4D97-AF65-F5344CB8AC3E}">
        <p14:creationId xmlns:p14="http://schemas.microsoft.com/office/powerpoint/2010/main" val="1081622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Grafik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93267" y="2434089"/>
            <a:ext cx="3107434" cy="2101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Grafik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842143" y="3013257"/>
            <a:ext cx="2797995" cy="14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Grafik 9"/>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79942" y="4833350"/>
            <a:ext cx="3879491" cy="104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515938" y="1276015"/>
            <a:ext cx="10571163" cy="626112"/>
          </a:xfrm>
        </p:spPr>
        <p:txBody>
          <a:bodyPr>
            <a:noAutofit/>
          </a:bodyPr>
          <a:lstStyle/>
          <a:p>
            <a:pPr marL="0" indent="0" algn="ctr">
              <a:buNone/>
            </a:pPr>
            <a:r>
              <a:rPr lang="de-DE" altLang="de-DE" sz="2400" kern="0" dirty="0"/>
              <a:t>„Die Kurier-, Express- und Paketbranche ist der Motor für Wirtschaftswachstum und Beschäftigung.“  André Wreth</a:t>
            </a:r>
            <a:endParaRPr lang="de-DE" sz="2400" dirty="0"/>
          </a:p>
        </p:txBody>
      </p:sp>
      <p:pic>
        <p:nvPicPr>
          <p:cNvPr id="2056" name="Picture 8" descr="https://newsroom.hermesworld.com/sites/default/files/mediathek/infografiken/Hermes_Logo.jp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721766" y="4479653"/>
            <a:ext cx="4919629" cy="198441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ups logo"/>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8181580" y="2299904"/>
            <a:ext cx="2536719" cy="2638188"/>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p:cNvSpPr txBox="1">
            <a:spLocks/>
          </p:cNvSpPr>
          <p:nvPr/>
        </p:nvSpPr>
        <p:spPr>
          <a:xfrm>
            <a:off x="524933" y="561204"/>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Bedeutung der KEP-Branche</a:t>
            </a:r>
          </a:p>
        </p:txBody>
      </p:sp>
    </p:spTree>
    <p:extLst>
      <p:ext uri="{BB962C8B-B14F-4D97-AF65-F5344CB8AC3E}">
        <p14:creationId xmlns:p14="http://schemas.microsoft.com/office/powerpoint/2010/main" val="1346150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3"/>
          <p:cNvSpPr txBox="1">
            <a:spLocks/>
          </p:cNvSpPr>
          <p:nvPr/>
        </p:nvSpPr>
        <p:spPr>
          <a:xfrm>
            <a:off x="839788" y="430885"/>
            <a:ext cx="5976938" cy="649287"/>
          </a:xfrm>
          <a:prstGeom prst="rect">
            <a:avLst/>
          </a:prstGeom>
        </p:spPr>
        <p:txBody>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ea typeface="ＭＳ Ｐゴシック" charset="-128"/>
              </a:defRPr>
            </a:lvl2pPr>
            <a:lvl3pPr algn="l" rtl="0" eaLnBrk="0" fontAlgn="base" hangingPunct="0">
              <a:spcBef>
                <a:spcPct val="0"/>
              </a:spcBef>
              <a:spcAft>
                <a:spcPct val="0"/>
              </a:spcAft>
              <a:defRPr sz="3600">
                <a:solidFill>
                  <a:schemeClr val="tx2"/>
                </a:solidFill>
                <a:latin typeface="Arial" charset="0"/>
                <a:ea typeface="ＭＳ Ｐゴシック" charset="-128"/>
              </a:defRPr>
            </a:lvl3pPr>
            <a:lvl4pPr algn="l" rtl="0" eaLnBrk="0" fontAlgn="base" hangingPunct="0">
              <a:spcBef>
                <a:spcPct val="0"/>
              </a:spcBef>
              <a:spcAft>
                <a:spcPct val="0"/>
              </a:spcAft>
              <a:defRPr sz="3600">
                <a:solidFill>
                  <a:schemeClr val="tx2"/>
                </a:solidFill>
                <a:latin typeface="Arial" charset="0"/>
                <a:ea typeface="ＭＳ Ｐゴシック" charset="-128"/>
              </a:defRPr>
            </a:lvl4pPr>
            <a:lvl5pPr algn="l" rtl="0" eaLnBrk="0" fontAlgn="base" hangingPunct="0">
              <a:spcBef>
                <a:spcPct val="0"/>
              </a:spcBef>
              <a:spcAft>
                <a:spcPct val="0"/>
              </a:spcAft>
              <a:defRPr sz="36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eaLnBrk="1" hangingPunct="1">
              <a:defRPr/>
            </a:pPr>
            <a:endParaRPr lang="de-DE" altLang="de-DE" sz="1800" b="1" i="1" kern="0" dirty="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
        <p:nvSpPr>
          <p:cNvPr id="6" name="Titel 1"/>
          <p:cNvSpPr txBox="1">
            <a:spLocks/>
          </p:cNvSpPr>
          <p:nvPr/>
        </p:nvSpPr>
        <p:spPr>
          <a:xfrm>
            <a:off x="524933" y="561204"/>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ltLang="de-DE" dirty="0"/>
              <a:t>KEP-Branche wächst stärker als andere Branchen </a:t>
            </a:r>
          </a:p>
        </p:txBody>
      </p:sp>
      <p:sp>
        <p:nvSpPr>
          <p:cNvPr id="2" name="Datumsplatzhalter 3">
            <a:extLst>
              <a:ext uri="{FF2B5EF4-FFF2-40B4-BE49-F238E27FC236}">
                <a16:creationId xmlns:a16="http://schemas.microsoft.com/office/drawing/2014/main" id="{76D1CAD2-B720-08CD-EF52-ADEB20690109}"/>
              </a:ext>
            </a:extLst>
          </p:cNvPr>
          <p:cNvSpPr txBox="1">
            <a:spLocks/>
          </p:cNvSpPr>
          <p:nvPr/>
        </p:nvSpPr>
        <p:spPr>
          <a:xfrm>
            <a:off x="1595438" y="6669088"/>
            <a:ext cx="4028811"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KEP-Studie 2023; Befragung der KEP-Unternehmen 2024; KE-CONSULT Marktanalyse</a:t>
            </a:r>
          </a:p>
        </p:txBody>
      </p:sp>
      <p:pic>
        <p:nvPicPr>
          <p:cNvPr id="5" name="Grafik 4">
            <a:extLst>
              <a:ext uri="{FF2B5EF4-FFF2-40B4-BE49-F238E27FC236}">
                <a16:creationId xmlns:a16="http://schemas.microsoft.com/office/drawing/2014/main" id="{BFF63CB9-C6A3-57C5-13F7-0BBEAFEB242F}"/>
              </a:ext>
            </a:extLst>
          </p:cNvPr>
          <p:cNvPicPr>
            <a:picLocks noChangeAspect="1"/>
          </p:cNvPicPr>
          <p:nvPr/>
        </p:nvPicPr>
        <p:blipFill>
          <a:blip r:embed="rId3"/>
          <a:stretch>
            <a:fillRect/>
          </a:stretch>
        </p:blipFill>
        <p:spPr>
          <a:xfrm>
            <a:off x="232767" y="1022044"/>
            <a:ext cx="8080556" cy="5181173"/>
          </a:xfrm>
          <a:prstGeom prst="rect">
            <a:avLst/>
          </a:prstGeom>
        </p:spPr>
      </p:pic>
      <p:grpSp>
        <p:nvGrpSpPr>
          <p:cNvPr id="8" name="Gruppieren 7">
            <a:extLst>
              <a:ext uri="{FF2B5EF4-FFF2-40B4-BE49-F238E27FC236}">
                <a16:creationId xmlns:a16="http://schemas.microsoft.com/office/drawing/2014/main" id="{B2DF92E4-B755-843E-A490-F635FA59D8C0}"/>
              </a:ext>
            </a:extLst>
          </p:cNvPr>
          <p:cNvGrpSpPr/>
          <p:nvPr/>
        </p:nvGrpSpPr>
        <p:grpSpPr>
          <a:xfrm>
            <a:off x="8262421" y="4826477"/>
            <a:ext cx="3656989" cy="1284961"/>
            <a:chOff x="7822395" y="3140000"/>
            <a:chExt cx="3656989" cy="1284961"/>
          </a:xfrm>
        </p:grpSpPr>
        <p:sp>
          <p:nvSpPr>
            <p:cNvPr id="12" name="Rechteck 11">
              <a:extLst>
                <a:ext uri="{FF2B5EF4-FFF2-40B4-BE49-F238E27FC236}">
                  <a16:creationId xmlns:a16="http://schemas.microsoft.com/office/drawing/2014/main" id="{2E6CABD0-8D1D-4BAC-9692-6692BB2A3699}"/>
                </a:ext>
              </a:extLst>
            </p:cNvPr>
            <p:cNvSpPr/>
            <p:nvPr/>
          </p:nvSpPr>
          <p:spPr>
            <a:xfrm>
              <a:off x="7822395" y="3140000"/>
              <a:ext cx="3656989" cy="1284961"/>
            </a:xfrm>
            <a:prstGeom prst="rect">
              <a:avLst/>
            </a:prstGeom>
            <a:solidFill>
              <a:srgbClr val="0017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8A918FD5-F362-4803-A864-36CDC7E5726B}"/>
                </a:ext>
              </a:extLst>
            </p:cNvPr>
            <p:cNvSpPr txBox="1"/>
            <p:nvPr/>
          </p:nvSpPr>
          <p:spPr>
            <a:xfrm>
              <a:off x="8321559" y="3315222"/>
              <a:ext cx="3118002" cy="923330"/>
            </a:xfrm>
            <a:prstGeom prst="rect">
              <a:avLst/>
            </a:prstGeom>
            <a:noFill/>
            <a:ln>
              <a:noFill/>
            </a:ln>
          </p:spPr>
          <p:txBody>
            <a:bodyPr wrap="square" rtlCol="0">
              <a:spAutoFit/>
            </a:bodyPr>
            <a:lstStyle/>
            <a:p>
              <a:pPr marR="0"/>
              <a:r>
                <a:rPr lang="de-DE" b="0" i="0" u="none" strike="noStrike" baseline="0" dirty="0">
                  <a:solidFill>
                    <a:srgbClr val="FFFFFF"/>
                  </a:solidFill>
                  <a:latin typeface="Gill Sans Nova Light" panose="020B0302020104020203" pitchFamily="34" charset="0"/>
                  <a:ea typeface="Tahoma" panose="020B0604030504040204" pitchFamily="34" charset="0"/>
                  <a:cs typeface="Tahoma" panose="020B0604030504040204" pitchFamily="34" charset="0"/>
                </a:rPr>
                <a:t>Das Wachstum des KEP-Marktes ist die </a:t>
              </a:r>
              <a:r>
                <a:rPr lang="de-DE" b="1" i="0" u="none" strike="noStrike" baseline="0" dirty="0">
                  <a:solidFill>
                    <a:srgbClr val="FFFFFF"/>
                  </a:solidFill>
                  <a:latin typeface="Gill Sans Nova Light" panose="020B0302020104020203" pitchFamily="34" charset="0"/>
                  <a:ea typeface="Tahoma" panose="020B0604030504040204" pitchFamily="34" charset="0"/>
                  <a:cs typeface="Tahoma" panose="020B0604030504040204" pitchFamily="34" charset="0"/>
                </a:rPr>
                <a:t>zweit</a:t>
              </a:r>
              <a:r>
                <a:rPr lang="de-DE" b="1" dirty="0">
                  <a:solidFill>
                    <a:srgbClr val="FFFFFF"/>
                  </a:solidFill>
                  <a:latin typeface="Gill Sans Nova Light" panose="020B0302020104020203" pitchFamily="34" charset="0"/>
                  <a:ea typeface="Tahoma" panose="020B0604030504040204" pitchFamily="34" charset="0"/>
                  <a:cs typeface="Tahoma" panose="020B0604030504040204" pitchFamily="34" charset="0"/>
                </a:rPr>
                <a:t>stärkste</a:t>
              </a:r>
              <a:r>
                <a:rPr lang="de-DE" dirty="0">
                  <a:solidFill>
                    <a:srgbClr val="FFFFFF"/>
                  </a:solidFill>
                  <a:latin typeface="Gill Sans Nova Light" panose="020B0302020104020203" pitchFamily="34" charset="0"/>
                  <a:ea typeface="Tahoma" panose="020B0604030504040204" pitchFamily="34" charset="0"/>
                  <a:cs typeface="Tahoma" panose="020B0604030504040204" pitchFamily="34" charset="0"/>
                </a:rPr>
                <a:t> </a:t>
              </a:r>
              <a:r>
                <a:rPr lang="de-DE" b="0" i="0" u="none" strike="noStrike" baseline="0" dirty="0">
                  <a:solidFill>
                    <a:srgbClr val="FFFFFF"/>
                  </a:solidFill>
                  <a:latin typeface="Gill Sans Nova Light" panose="020B0302020104020203" pitchFamily="34" charset="0"/>
                  <a:ea typeface="Tahoma" panose="020B0604030504040204" pitchFamily="34" charset="0"/>
                  <a:cs typeface="Tahoma" panose="020B0604030504040204" pitchFamily="34" charset="0"/>
                </a:rPr>
                <a:t>Entwicklung aller Wirtschaftsbereiche.</a:t>
              </a:r>
              <a:endParaRPr lang="de-DE" dirty="0">
                <a:solidFill>
                  <a:schemeClr val="bg1"/>
                </a:solidFill>
                <a:latin typeface="Gill Sans Nova Light" panose="020B0302020104020203" pitchFamily="34" charset="0"/>
                <a:ea typeface="Tahoma" panose="020B0604030504040204" pitchFamily="34" charset="0"/>
                <a:cs typeface="Tahoma" panose="020B0604030504040204" pitchFamily="34" charset="0"/>
              </a:endParaRPr>
            </a:p>
          </p:txBody>
        </p:sp>
        <p:sp>
          <p:nvSpPr>
            <p:cNvPr id="14" name="Gleichschenkliges Dreieck 13">
              <a:extLst>
                <a:ext uri="{FF2B5EF4-FFF2-40B4-BE49-F238E27FC236}">
                  <a16:creationId xmlns:a16="http://schemas.microsoft.com/office/drawing/2014/main" id="{41CB521C-8483-4730-ADF2-A2C449943E71}"/>
                </a:ext>
              </a:extLst>
            </p:cNvPr>
            <p:cNvSpPr/>
            <p:nvPr/>
          </p:nvSpPr>
          <p:spPr>
            <a:xfrm rot="5400000">
              <a:off x="7414559" y="3569944"/>
              <a:ext cx="1271423" cy="438612"/>
            </a:xfrm>
            <a:prstGeom prst="triangle">
              <a:avLst>
                <a:gd name="adj" fmla="val 50856"/>
              </a:avLst>
            </a:prstGeom>
            <a:solidFill>
              <a:schemeClr val="bg1"/>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6928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sz="2800" dirty="0">
                <a:ea typeface="Tahoma" panose="020B0604030504040204" pitchFamily="34" charset="0"/>
                <a:cs typeface="Tahoma" panose="020B0604030504040204" pitchFamily="34" charset="0"/>
              </a:rPr>
              <a:t>Der Containermarkt</a:t>
            </a:r>
          </a:p>
        </p:txBody>
      </p:sp>
      <p:sp>
        <p:nvSpPr>
          <p:cNvPr id="5" name="Textplatzhalter 4"/>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238673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a:extLst>
              <a:ext uri="{FF2B5EF4-FFF2-40B4-BE49-F238E27FC236}">
                <a16:creationId xmlns:a16="http://schemas.microsoft.com/office/drawing/2014/main" id="{D21C20DA-A26C-0EDF-8685-DD7C29EFD04C}"/>
              </a:ext>
            </a:extLst>
          </p:cNvPr>
          <p:cNvSpPr txBox="1">
            <a:spLocks/>
          </p:cNvSpPr>
          <p:nvPr/>
        </p:nvSpPr>
        <p:spPr>
          <a:xfrm>
            <a:off x="2173545" y="5943030"/>
            <a:ext cx="7844909" cy="3775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800" dirty="0">
                <a:latin typeface="Gill Sans Nova Light" panose="020B0302020104020203" pitchFamily="34" charset="0"/>
                <a:ea typeface="Tahoma" panose="020B0604030504040204" pitchFamily="34" charset="0"/>
                <a:cs typeface="Tahoma" panose="020B0604030504040204" pitchFamily="34" charset="0"/>
              </a:rPr>
              <a:t>Rund 50 Mitarbeiterinnen und Mitarbeiter in Hamburg, Cham, Köln, </a:t>
            </a:r>
            <a:br>
              <a:rPr lang="de-DE" sz="1800" dirty="0">
                <a:latin typeface="Gill Sans Nova Light" panose="020B0302020104020203" pitchFamily="34" charset="0"/>
                <a:ea typeface="Tahoma" panose="020B0604030504040204" pitchFamily="34" charset="0"/>
                <a:cs typeface="Tahoma" panose="020B0604030504040204" pitchFamily="34" charset="0"/>
              </a:rPr>
            </a:br>
            <a:r>
              <a:rPr lang="de-DE" sz="1800" dirty="0">
                <a:latin typeface="Gill Sans Nova Light" panose="020B0302020104020203" pitchFamily="34" charset="0"/>
                <a:ea typeface="Tahoma" panose="020B0604030504040204" pitchFamily="34" charset="0"/>
                <a:cs typeface="Tahoma" panose="020B0604030504040204" pitchFamily="34" charset="0"/>
              </a:rPr>
              <a:t>Hongkong, Singapur, Shanghai und Seoul</a:t>
            </a:r>
          </a:p>
        </p:txBody>
      </p:sp>
      <p:pic>
        <p:nvPicPr>
          <p:cNvPr id="7" name="Grafik 6" descr="Ein Bild, das Person, Gebäude, draußen, Personen enthält.&#10;&#10;Automatisch generierte Beschreibung">
            <a:extLst>
              <a:ext uri="{FF2B5EF4-FFF2-40B4-BE49-F238E27FC236}">
                <a16:creationId xmlns:a16="http://schemas.microsoft.com/office/drawing/2014/main" id="{543EA6D0-158E-074C-6FE3-CBD0340707BD}"/>
              </a:ext>
            </a:extLst>
          </p:cNvPr>
          <p:cNvPicPr>
            <a:picLocks noChangeAspect="1"/>
          </p:cNvPicPr>
          <p:nvPr/>
        </p:nvPicPr>
        <p:blipFill rotWithShape="1">
          <a:blip r:embed="rId2"/>
          <a:srcRect t="15094"/>
          <a:stretch/>
        </p:blipFill>
        <p:spPr>
          <a:xfrm>
            <a:off x="2261595" y="1448191"/>
            <a:ext cx="7668809" cy="4343010"/>
          </a:xfrm>
          <a:prstGeom prst="rect">
            <a:avLst/>
          </a:prstGeom>
        </p:spPr>
      </p:pic>
      <p:sp>
        <p:nvSpPr>
          <p:cNvPr id="8" name="Titel 1">
            <a:extLst>
              <a:ext uri="{FF2B5EF4-FFF2-40B4-BE49-F238E27FC236}">
                <a16:creationId xmlns:a16="http://schemas.microsoft.com/office/drawing/2014/main" id="{00437DCE-F6D0-673E-DF2E-510766A4C666}"/>
              </a:ext>
            </a:extLst>
          </p:cNvPr>
          <p:cNvSpPr txBox="1">
            <a:spLocks/>
          </p:cNvSpPr>
          <p:nvPr/>
        </p:nvSpPr>
        <p:spPr>
          <a:xfrm>
            <a:off x="515938" y="537437"/>
            <a:ext cx="10872787" cy="71481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2400" b="1" dirty="0">
                <a:latin typeface="Gill Sans Nova Light" panose="020B0302020104020203" pitchFamily="34" charset="0"/>
                <a:ea typeface="Tahoma" panose="020B0604030504040204" pitchFamily="34" charset="0"/>
                <a:cs typeface="Tahoma" panose="020B0604030504040204" pitchFamily="34" charset="0"/>
              </a:rPr>
              <a:t>Solvium Capital – inhabergeführter Asset-Manager und </a:t>
            </a:r>
            <a:br>
              <a:rPr lang="de-DE" sz="2400" b="1" dirty="0">
                <a:latin typeface="Gill Sans Nova Light" panose="020B0302020104020203" pitchFamily="34" charset="0"/>
                <a:ea typeface="Tahoma" panose="020B0604030504040204" pitchFamily="34" charset="0"/>
                <a:cs typeface="Tahoma" panose="020B0604030504040204" pitchFamily="34" charset="0"/>
              </a:rPr>
            </a:br>
            <a:r>
              <a:rPr lang="de-DE" sz="2400" b="1" dirty="0">
                <a:latin typeface="Gill Sans Nova Light" panose="020B0302020104020203" pitchFamily="34" charset="0"/>
                <a:ea typeface="Tahoma" panose="020B0604030504040204" pitchFamily="34" charset="0"/>
                <a:cs typeface="Tahoma" panose="020B0604030504040204" pitchFamily="34" charset="0"/>
              </a:rPr>
              <a:t>Spezialist für Investments in nationales und internationales Logistikequipment</a:t>
            </a:r>
          </a:p>
        </p:txBody>
      </p:sp>
    </p:spTree>
    <p:extLst>
      <p:ext uri="{BB962C8B-B14F-4D97-AF65-F5344CB8AC3E}">
        <p14:creationId xmlns:p14="http://schemas.microsoft.com/office/powerpoint/2010/main" val="2345927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7AF1B-1562-4CE1-1725-03D2E86B858B}"/>
            </a:ext>
          </a:extLst>
        </p:cNvPr>
        <p:cNvGrpSpPr/>
        <p:nvPr/>
      </p:nvGrpSpPr>
      <p:grpSpPr>
        <a:xfrm>
          <a:off x="0" y="0"/>
          <a:ext cx="0" cy="0"/>
          <a:chOff x="0" y="0"/>
          <a:chExt cx="0" cy="0"/>
        </a:xfrm>
      </p:grpSpPr>
      <p:sp>
        <p:nvSpPr>
          <p:cNvPr id="2" name="Inhaltsplatzhalter 5">
            <a:extLst>
              <a:ext uri="{FF2B5EF4-FFF2-40B4-BE49-F238E27FC236}">
                <a16:creationId xmlns:a16="http://schemas.microsoft.com/office/drawing/2014/main" id="{A1CF8B0E-304F-198B-5650-332D30C7E718}"/>
              </a:ext>
            </a:extLst>
          </p:cNvPr>
          <p:cNvSpPr txBox="1">
            <a:spLocks/>
          </p:cNvSpPr>
          <p:nvPr/>
        </p:nvSpPr>
        <p:spPr>
          <a:xfrm>
            <a:off x="525600" y="1635412"/>
            <a:ext cx="5832059" cy="4453181"/>
          </a:xfrm>
          <a:prstGeom prst="rect">
            <a:avLst/>
          </a:prstGeom>
        </p:spPr>
        <p:txBody>
          <a:bodyPr vert="horz" lIns="0" tIns="0" rIns="0" bIns="0" rtlCol="0">
            <a:noAutofit/>
          </a:bodyPr>
          <a:lstStyle>
            <a:lvl1pPr indent="0">
              <a:lnSpc>
                <a:spcPct val="150000"/>
              </a:lnSpc>
              <a:spcBef>
                <a:spcPts val="600"/>
              </a:spcBef>
              <a:buClr>
                <a:srgbClr val="00173D"/>
              </a:buClr>
              <a:buFont typeface="Arial"/>
              <a:buNone/>
              <a:defRPr b="1">
                <a:solidFill>
                  <a:sysClr val="windowText" lastClr="000000"/>
                </a:solidFill>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2pPr>
            <a:lvl3pPr marL="1168400" indent="-255588">
              <a:spcBef>
                <a:spcPts val="600"/>
              </a:spcBef>
              <a:buClr>
                <a:srgbClr val="428CD5"/>
              </a:buClr>
              <a:buFont typeface="Arial"/>
              <a:buChar char="•"/>
              <a:defRPr sz="12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285750" indent="-285750">
              <a:buFont typeface="Wingdings" panose="05000000000000000000" pitchFamily="2" charset="2"/>
              <a:buChar char="§"/>
            </a:pPr>
            <a:r>
              <a:rPr lang="de-DE" b="0" dirty="0"/>
              <a:t>Noble Container Leasing Ltd. – </a:t>
            </a:r>
            <a:r>
              <a:rPr lang="de-DE" dirty="0"/>
              <a:t>seit 2002 erfolgreich </a:t>
            </a:r>
            <a:r>
              <a:rPr lang="de-DE" b="0" dirty="0"/>
              <a:t>am Markt</a:t>
            </a:r>
          </a:p>
          <a:p>
            <a:pPr marL="285750" indent="-285750">
              <a:buFont typeface="Wingdings" panose="05000000000000000000" pitchFamily="2" charset="2"/>
              <a:buChar char="§"/>
            </a:pPr>
            <a:r>
              <a:rPr lang="de-DE" dirty="0"/>
              <a:t>Spezialist für Vermietung, Handel und Positionierung </a:t>
            </a:r>
            <a:r>
              <a:rPr lang="de-DE" b="0" dirty="0"/>
              <a:t>von Standardcontainern und Standard-Tankcontainern</a:t>
            </a:r>
          </a:p>
          <a:p>
            <a:pPr marL="285750" indent="-285750">
              <a:buFont typeface="Wingdings" panose="05000000000000000000" pitchFamily="2" charset="2"/>
              <a:buChar char="§"/>
            </a:pPr>
            <a:r>
              <a:rPr lang="de-DE" b="0" dirty="0"/>
              <a:t>Sitz in </a:t>
            </a:r>
            <a:r>
              <a:rPr lang="de-DE" dirty="0"/>
              <a:t>Hongkong, Singapur, Shanghai </a:t>
            </a:r>
            <a:r>
              <a:rPr lang="de-DE" b="0" dirty="0"/>
              <a:t>und </a:t>
            </a:r>
            <a:r>
              <a:rPr lang="de-DE" dirty="0"/>
              <a:t>Seoul</a:t>
            </a:r>
          </a:p>
          <a:p>
            <a:pPr marL="285750" indent="-285750">
              <a:buFont typeface="Wingdings" panose="05000000000000000000" pitchFamily="2" charset="2"/>
              <a:buChar char="§"/>
            </a:pPr>
            <a:r>
              <a:rPr lang="de-DE" dirty="0"/>
              <a:t>Über 90 Kunden weltweit </a:t>
            </a:r>
            <a:r>
              <a:rPr lang="de-DE" b="0" dirty="0"/>
              <a:t>mit </a:t>
            </a:r>
            <a:r>
              <a:rPr lang="de-DE" dirty="0"/>
              <a:t>Fokus auf China </a:t>
            </a:r>
            <a:r>
              <a:rPr lang="de-DE" b="0" dirty="0"/>
              <a:t>und </a:t>
            </a:r>
            <a:r>
              <a:rPr lang="de-DE" dirty="0"/>
              <a:t>Südostasien</a:t>
            </a:r>
            <a:endParaRPr lang="de-DE" b="0" dirty="0"/>
          </a:p>
          <a:p>
            <a:pPr marL="285750" indent="-285750">
              <a:buFont typeface="Wingdings" panose="05000000000000000000" pitchFamily="2" charset="2"/>
              <a:buChar char="§"/>
            </a:pPr>
            <a:r>
              <a:rPr lang="de-DE" dirty="0"/>
              <a:t>Seit Oktober 2013 </a:t>
            </a:r>
            <a:r>
              <a:rPr lang="de-DE" b="0" dirty="0"/>
              <a:t>Teil der Solvium-Gruppe</a:t>
            </a:r>
          </a:p>
        </p:txBody>
      </p:sp>
      <p:sp>
        <p:nvSpPr>
          <p:cNvPr id="7" name="Titel 1">
            <a:extLst>
              <a:ext uri="{FF2B5EF4-FFF2-40B4-BE49-F238E27FC236}">
                <a16:creationId xmlns:a16="http://schemas.microsoft.com/office/drawing/2014/main" id="{ED882D01-CB1E-3362-2235-47B4E272F330}"/>
              </a:ext>
            </a:extLst>
          </p:cNvPr>
          <p:cNvSpPr txBox="1">
            <a:spLocks/>
          </p:cNvSpPr>
          <p:nvPr/>
        </p:nvSpPr>
        <p:spPr>
          <a:xfrm>
            <a:off x="525600" y="553405"/>
            <a:ext cx="11376155" cy="668126"/>
          </a:xfrm>
          <a:prstGeom prst="rect">
            <a:avLst/>
          </a:prstGeom>
        </p:spPr>
        <p:txBody>
          <a:bodyPr vert="horz" lIns="0" tIns="0" rIns="0" bIns="0" rtlCol="0" anchor="t" anchorCtr="0">
            <a:normAutofit lnSpcReduction="10000"/>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en-US" dirty="0"/>
              <a:t>Noble Container Leasing Ltd.</a:t>
            </a:r>
            <a:br>
              <a:rPr lang="en-US" dirty="0"/>
            </a:br>
            <a:r>
              <a:rPr lang="en-US" b="0" dirty="0"/>
              <a:t>(75%ige Beteiligung der Solvium Holding AG)</a:t>
            </a:r>
          </a:p>
        </p:txBody>
      </p:sp>
      <p:pic>
        <p:nvPicPr>
          <p:cNvPr id="8" name="Grafik 7" descr="Ein Bild, das Person, Kleidung, Frau, Teppich enthält.&#10;&#10;Automatisch generierte Beschreibung">
            <a:extLst>
              <a:ext uri="{FF2B5EF4-FFF2-40B4-BE49-F238E27FC236}">
                <a16:creationId xmlns:a16="http://schemas.microsoft.com/office/drawing/2014/main" id="{48CF73BB-E220-C4E8-352B-79011FFD9AE6}"/>
              </a:ext>
            </a:extLst>
          </p:cNvPr>
          <p:cNvPicPr>
            <a:picLocks noChangeAspect="1"/>
          </p:cNvPicPr>
          <p:nvPr/>
        </p:nvPicPr>
        <p:blipFill>
          <a:blip r:embed="rId2"/>
          <a:stretch>
            <a:fillRect/>
          </a:stretch>
        </p:blipFill>
        <p:spPr>
          <a:xfrm>
            <a:off x="6096000" y="1616476"/>
            <a:ext cx="5292725" cy="3528483"/>
          </a:xfrm>
          <a:prstGeom prst="rect">
            <a:avLst/>
          </a:prstGeom>
        </p:spPr>
      </p:pic>
      <p:pic>
        <p:nvPicPr>
          <p:cNvPr id="4" name="Grafik 3" descr="Ein Bild, das Schrift, Text, Grafiken, Screenshot enthält.&#10;&#10;Automatisch generierte Beschreibung">
            <a:extLst>
              <a:ext uri="{FF2B5EF4-FFF2-40B4-BE49-F238E27FC236}">
                <a16:creationId xmlns:a16="http://schemas.microsoft.com/office/drawing/2014/main" id="{A6968FDF-D374-CB47-89DF-1D399819A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9582" y="5279254"/>
            <a:ext cx="1865559" cy="957234"/>
          </a:xfrm>
          <a:prstGeom prst="rect">
            <a:avLst/>
          </a:prstGeom>
        </p:spPr>
      </p:pic>
    </p:spTree>
    <p:extLst>
      <p:ext uri="{BB962C8B-B14F-4D97-AF65-F5344CB8AC3E}">
        <p14:creationId xmlns:p14="http://schemas.microsoft.com/office/powerpoint/2010/main" val="643619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785379" y="1625307"/>
            <a:ext cx="5630249" cy="3854873"/>
          </a:xfrm>
          <a:prstGeom prst="rect">
            <a:avLst/>
          </a:prstGeom>
        </p:spPr>
      </p:pic>
      <p:pic>
        <p:nvPicPr>
          <p:cNvPr id="3" name="Grafik 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24934" y="1628775"/>
            <a:ext cx="4845171" cy="3851405"/>
          </a:xfrm>
          <a:prstGeom prst="rect">
            <a:avLst/>
          </a:prstGeom>
        </p:spPr>
      </p:pic>
      <p:pic>
        <p:nvPicPr>
          <p:cNvPr id="13" name="Grafik 12"/>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0399803" y="1993475"/>
            <a:ext cx="851762" cy="346626"/>
          </a:xfrm>
          <a:prstGeom prst="rect">
            <a:avLst/>
          </a:prstGeom>
        </p:spPr>
      </p:pic>
      <p:sp>
        <p:nvSpPr>
          <p:cNvPr id="6" name="Titel 1"/>
          <p:cNvSpPr txBox="1">
            <a:spLocks/>
          </p:cNvSpPr>
          <p:nvPr/>
        </p:nvSpPr>
        <p:spPr>
          <a:xfrm>
            <a:off x="524933" y="561204"/>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Geschäftsführerin Lily Li bei der Produktionsabnahme</a:t>
            </a:r>
          </a:p>
        </p:txBody>
      </p:sp>
    </p:spTree>
    <p:extLst>
      <p:ext uri="{BB962C8B-B14F-4D97-AF65-F5344CB8AC3E}">
        <p14:creationId xmlns:p14="http://schemas.microsoft.com/office/powerpoint/2010/main" val="35699411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4294967295"/>
          </p:nvPr>
        </p:nvSpPr>
        <p:spPr>
          <a:xfrm>
            <a:off x="1595438" y="6669088"/>
            <a:ext cx="3408149" cy="148800"/>
          </a:xfrm>
          <a:prstGeom prst="rect">
            <a:avLst/>
          </a:prstGeom>
        </p:spPr>
        <p:txBody>
          <a:bodyPr anchor="ct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Nicolas Rapp, May 2012</a:t>
            </a:r>
          </a:p>
        </p:txBody>
      </p:sp>
      <p:pic>
        <p:nvPicPr>
          <p:cNvPr id="6" name="Inhaltsplatzhalter 5"/>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818"/>
          <a:stretch/>
        </p:blipFill>
        <p:spPr>
          <a:xfrm>
            <a:off x="1516749" y="1276015"/>
            <a:ext cx="8648548" cy="4998290"/>
          </a:xfrm>
          <a:prstGeom prst="rect">
            <a:avLst/>
          </a:prstGeom>
          <a:ln>
            <a:solidFill>
              <a:schemeClr val="bg1">
                <a:lumMod val="50000"/>
              </a:schemeClr>
            </a:solidFill>
          </a:ln>
        </p:spPr>
      </p:pic>
      <p:sp>
        <p:nvSpPr>
          <p:cNvPr id="5" name="Titel 1"/>
          <p:cNvSpPr txBox="1">
            <a:spLocks/>
          </p:cNvSpPr>
          <p:nvPr/>
        </p:nvSpPr>
        <p:spPr>
          <a:xfrm>
            <a:off x="524933" y="561204"/>
            <a:ext cx="9199359"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Containermarkt – Hauptschifffahrtsrouten</a:t>
            </a:r>
            <a:endParaRPr lang="de-DE" altLang="de-DE" dirty="0"/>
          </a:p>
        </p:txBody>
      </p:sp>
    </p:spTree>
    <p:extLst>
      <p:ext uri="{BB962C8B-B14F-4D97-AF65-F5344CB8AC3E}">
        <p14:creationId xmlns:p14="http://schemas.microsoft.com/office/powerpoint/2010/main" val="3542663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AEF2B8D-FF41-11E9-2EBA-E5E38B1CF07B}"/>
              </a:ext>
            </a:extLst>
          </p:cNvPr>
          <p:cNvSpPr/>
          <p:nvPr/>
        </p:nvSpPr>
        <p:spPr>
          <a:xfrm>
            <a:off x="515938" y="4810939"/>
            <a:ext cx="10872787" cy="684651"/>
          </a:xfrm>
          <a:prstGeom prst="rect">
            <a:avLst/>
          </a:prstGeom>
          <a:solidFill>
            <a:schemeClr val="bg2">
              <a:lumMod val="9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feld 7"/>
          <p:cNvSpPr txBox="1"/>
          <p:nvPr/>
        </p:nvSpPr>
        <p:spPr>
          <a:xfrm>
            <a:off x="578531" y="4973982"/>
            <a:ext cx="10810194" cy="621776"/>
          </a:xfrm>
          <a:prstGeom prst="rect">
            <a:avLst/>
          </a:prstGeom>
        </p:spPr>
        <p:txBody>
          <a:bodyPr vert="horz" lIns="91440" tIns="45720" rIns="91440" bIns="45720" rtlCol="0">
            <a:noAutofit/>
          </a:bodyPr>
          <a:lstStyle>
            <a:defPPr>
              <a:defRPr lang="de-DE"/>
            </a:defPPr>
            <a:lvl1pPr marL="228600" indent="-228600">
              <a:lnSpc>
                <a:spcPct val="90000"/>
              </a:lnSpc>
              <a:spcBef>
                <a:spcPts val="1000"/>
              </a:spcBef>
              <a:buClr>
                <a:srgbClr val="428CD5"/>
              </a:buClr>
              <a:buFont typeface="Wingdings" panose="05000000000000000000" pitchFamily="2" charset="2"/>
              <a:buChar char="§"/>
              <a:defRPr sz="1600">
                <a:cs typeface="Arial" panose="020B0604020202020204" pitchFamily="34" charset="0"/>
              </a:defRPr>
            </a:lvl1pPr>
            <a:lvl2pPr marL="685800" lvl="1" indent="-228600">
              <a:lnSpc>
                <a:spcPct val="90000"/>
              </a:lnSpc>
              <a:spcBef>
                <a:spcPts val="500"/>
              </a:spcBef>
              <a:buFont typeface="Arial" panose="020B0604020202020204" pitchFamily="34" charset="0"/>
              <a:buChar char="•"/>
              <a:defRPr sz="16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de-DE" sz="1800" b="1" dirty="0">
                <a:latin typeface="Gill Sans Nova Light" panose="020B0302020104020203" pitchFamily="34" charset="0"/>
                <a:ea typeface="Tahoma" panose="020B0604030504040204" pitchFamily="34" charset="0"/>
                <a:cs typeface="Tahoma" panose="020B0604030504040204" pitchFamily="34" charset="0"/>
              </a:rPr>
              <a:t>Asien (inklusive China) ist mit </a:t>
            </a:r>
            <a:r>
              <a:rPr lang="de-DE" sz="1800" b="1" u="sng" dirty="0">
                <a:latin typeface="Gill Sans Nova Light" panose="020B0302020104020203" pitchFamily="34" charset="0"/>
                <a:ea typeface="Tahoma" panose="020B0604030504040204" pitchFamily="34" charset="0"/>
                <a:cs typeface="Tahoma" panose="020B0604030504040204" pitchFamily="34" charset="0"/>
              </a:rPr>
              <a:t>66,50 %</a:t>
            </a:r>
            <a:r>
              <a:rPr lang="de-DE" sz="1800" b="1" dirty="0">
                <a:latin typeface="Gill Sans Nova Light" panose="020B0302020104020203" pitchFamily="34" charset="0"/>
                <a:ea typeface="Tahoma" panose="020B0604030504040204" pitchFamily="34" charset="0"/>
                <a:cs typeface="Tahoma" panose="020B0604030504040204" pitchFamily="34" charset="0"/>
              </a:rPr>
              <a:t> der mit Abstand </a:t>
            </a:r>
            <a:r>
              <a:rPr lang="de-DE" sz="1800" b="1" u="sng" dirty="0">
                <a:latin typeface="Gill Sans Nova Light" panose="020B0302020104020203" pitchFamily="34" charset="0"/>
                <a:ea typeface="Tahoma" panose="020B0604030504040204" pitchFamily="34" charset="0"/>
                <a:cs typeface="Tahoma" panose="020B0604030504040204" pitchFamily="34" charset="0"/>
              </a:rPr>
              <a:t>größte Containermarkt</a:t>
            </a:r>
            <a:r>
              <a:rPr lang="de-DE" sz="1800" b="1" dirty="0">
                <a:latin typeface="Gill Sans Nova Light" panose="020B0302020104020203" pitchFamily="34" charset="0"/>
                <a:ea typeface="Tahoma" panose="020B0604030504040204" pitchFamily="34" charset="0"/>
                <a:cs typeface="Tahoma" panose="020B0604030504040204" pitchFamily="34" charset="0"/>
              </a:rPr>
              <a:t>.</a:t>
            </a:r>
          </a:p>
        </p:txBody>
      </p:sp>
      <p:sp>
        <p:nvSpPr>
          <p:cNvPr id="6" name="Titel 1"/>
          <p:cNvSpPr txBox="1">
            <a:spLocks/>
          </p:cNvSpPr>
          <p:nvPr/>
        </p:nvSpPr>
        <p:spPr>
          <a:xfrm>
            <a:off x="524933" y="561204"/>
            <a:ext cx="9199359"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Die Containerschifffahrt – Regionale Verteilung</a:t>
            </a:r>
          </a:p>
        </p:txBody>
      </p:sp>
      <p:pic>
        <p:nvPicPr>
          <p:cNvPr id="3" name="Grafik 2">
            <a:extLst>
              <a:ext uri="{FF2B5EF4-FFF2-40B4-BE49-F238E27FC236}">
                <a16:creationId xmlns:a16="http://schemas.microsoft.com/office/drawing/2014/main" id="{8A8068CD-76B2-9AAA-0558-2A416EA42B32}"/>
              </a:ext>
            </a:extLst>
          </p:cNvPr>
          <p:cNvPicPr>
            <a:picLocks noChangeAspect="1"/>
          </p:cNvPicPr>
          <p:nvPr/>
        </p:nvPicPr>
        <p:blipFill>
          <a:blip r:embed="rId2"/>
          <a:stretch>
            <a:fillRect/>
          </a:stretch>
        </p:blipFill>
        <p:spPr>
          <a:xfrm>
            <a:off x="515938" y="1628776"/>
            <a:ext cx="10872787" cy="2899726"/>
          </a:xfrm>
          <a:prstGeom prst="rect">
            <a:avLst/>
          </a:prstGeom>
          <a:ln>
            <a:solidFill>
              <a:schemeClr val="bg1">
                <a:lumMod val="50000"/>
              </a:schemeClr>
            </a:solidFill>
          </a:ln>
        </p:spPr>
      </p:pic>
      <p:sp>
        <p:nvSpPr>
          <p:cNvPr id="2" name="Datumsplatzhalter 3">
            <a:extLst>
              <a:ext uri="{FF2B5EF4-FFF2-40B4-BE49-F238E27FC236}">
                <a16:creationId xmlns:a16="http://schemas.microsoft.com/office/drawing/2014/main" id="{74890949-57F3-8004-A131-CA88017D0EDD}"/>
              </a:ext>
            </a:extLst>
          </p:cNvPr>
          <p:cNvSpPr txBox="1">
            <a:spLocks/>
          </p:cNvSpPr>
          <p:nvPr/>
        </p:nvSpPr>
        <p:spPr>
          <a:xfrm>
            <a:off x="1595438" y="6669088"/>
            <a:ext cx="3408149"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a:t>
            </a:r>
            <a:r>
              <a:rPr lang="de-DE" sz="800" i="1" dirty="0" err="1">
                <a:latin typeface="Gill Sans Nova Light" panose="020B0302020104020203" pitchFamily="34" charset="0"/>
                <a:ea typeface="Tahoma" panose="020B0604030504040204" pitchFamily="34" charset="0"/>
                <a:cs typeface="Tahoma" panose="020B0604030504040204" pitchFamily="34" charset="0"/>
              </a:rPr>
              <a:t>Lloyd’s</a:t>
            </a:r>
            <a:r>
              <a:rPr lang="de-DE" sz="800" i="1" dirty="0">
                <a:latin typeface="Gill Sans Nova Light" panose="020B0302020104020203" pitchFamily="34" charset="0"/>
                <a:ea typeface="Tahoma" panose="020B0604030504040204" pitchFamily="34" charset="0"/>
                <a:cs typeface="Tahoma" panose="020B0604030504040204" pitchFamily="34" charset="0"/>
              </a:rPr>
              <a:t> List One </a:t>
            </a:r>
            <a:r>
              <a:rPr lang="de-DE" sz="800" i="1" dirty="0" err="1">
                <a:latin typeface="Gill Sans Nova Light" panose="020B0302020104020203" pitchFamily="34" charset="0"/>
                <a:ea typeface="Tahoma" panose="020B0604030504040204" pitchFamily="34" charset="0"/>
                <a:cs typeface="Tahoma" panose="020B0604030504040204" pitchFamily="34" charset="0"/>
              </a:rPr>
              <a:t>Hundred</a:t>
            </a:r>
            <a:r>
              <a:rPr lang="de-DE" sz="800" i="1" dirty="0">
                <a:latin typeface="Gill Sans Nova Light" panose="020B0302020104020203" pitchFamily="34" charset="0"/>
                <a:ea typeface="Tahoma" panose="020B0604030504040204" pitchFamily="34" charset="0"/>
                <a:cs typeface="Tahoma" panose="020B0604030504040204" pitchFamily="34" charset="0"/>
              </a:rPr>
              <a:t> Ports 2022</a:t>
            </a:r>
          </a:p>
        </p:txBody>
      </p:sp>
    </p:spTree>
    <p:extLst>
      <p:ext uri="{BB962C8B-B14F-4D97-AF65-F5344CB8AC3E}">
        <p14:creationId xmlns:p14="http://schemas.microsoft.com/office/powerpoint/2010/main" val="20246953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Zahl, Schrift, Dokument enthält.&#10;&#10;Automatisch generierte Beschreibung">
            <a:extLst>
              <a:ext uri="{FF2B5EF4-FFF2-40B4-BE49-F238E27FC236}">
                <a16:creationId xmlns:a16="http://schemas.microsoft.com/office/drawing/2014/main" id="{21E3D52B-A096-2D69-C7A7-752810CC5F49}"/>
              </a:ext>
            </a:extLst>
          </p:cNvPr>
          <p:cNvPicPr>
            <a:picLocks noChangeAspect="1"/>
          </p:cNvPicPr>
          <p:nvPr/>
        </p:nvPicPr>
        <p:blipFill>
          <a:blip r:embed="rId3" cstate="screen">
            <a:extLst>
              <a:ext uri="{28A0092B-C50C-407E-A947-70E740481C1C}">
                <a14:useLocalDpi xmlns:a14="http://schemas.microsoft.com/office/drawing/2010/main" val="0"/>
              </a:ext>
            </a:extLst>
          </a:blip>
          <a:srcRect b="7594"/>
          <a:stretch/>
        </p:blipFill>
        <p:spPr>
          <a:xfrm>
            <a:off x="1495847" y="937351"/>
            <a:ext cx="8164115" cy="5692249"/>
          </a:xfrm>
          <a:prstGeom prst="rect">
            <a:avLst/>
          </a:prstGeom>
        </p:spPr>
      </p:pic>
      <p:sp>
        <p:nvSpPr>
          <p:cNvPr id="10" name="Titel 1"/>
          <p:cNvSpPr txBox="1">
            <a:spLocks/>
          </p:cNvSpPr>
          <p:nvPr/>
        </p:nvSpPr>
        <p:spPr>
          <a:xfrm>
            <a:off x="524933" y="561204"/>
            <a:ext cx="9199359"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Top 20 Containerhäfen weltweit (in TEU-Umschlagsvolumen)</a:t>
            </a:r>
          </a:p>
        </p:txBody>
      </p:sp>
      <p:sp>
        <p:nvSpPr>
          <p:cNvPr id="17" name="Textfeld 16">
            <a:extLst>
              <a:ext uri="{FF2B5EF4-FFF2-40B4-BE49-F238E27FC236}">
                <a16:creationId xmlns:a16="http://schemas.microsoft.com/office/drawing/2014/main" id="{572DD51E-393D-4876-AC02-A574BBFDA60B}"/>
              </a:ext>
            </a:extLst>
          </p:cNvPr>
          <p:cNvSpPr txBox="1"/>
          <p:nvPr/>
        </p:nvSpPr>
        <p:spPr>
          <a:xfrm>
            <a:off x="9571333" y="2794261"/>
            <a:ext cx="2280646" cy="1200329"/>
          </a:xfrm>
          <a:prstGeom prst="rect">
            <a:avLst/>
          </a:prstGeom>
          <a:noFill/>
          <a:ln w="19050">
            <a:solidFill>
              <a:srgbClr val="00692F"/>
            </a:solidFill>
          </a:ln>
        </p:spPr>
        <p:txBody>
          <a:bodyPr wrap="square" rtlCol="0">
            <a:spAutoFit/>
          </a:bodyPr>
          <a:lstStyle/>
          <a:p>
            <a:r>
              <a:rPr lang="de-DE" b="1" dirty="0">
                <a:solidFill>
                  <a:srgbClr val="00692F"/>
                </a:solidFill>
                <a:latin typeface="Tahoma" panose="020B0604030504040204" pitchFamily="34" charset="0"/>
                <a:ea typeface="Tahoma" panose="020B0604030504040204" pitchFamily="34" charset="0"/>
                <a:cs typeface="Tahoma" panose="020B0604030504040204" pitchFamily="34" charset="0"/>
              </a:rPr>
              <a:t>15 der 20 größten Containerhäfen weltweit liegen in Ostasien!!!</a:t>
            </a:r>
          </a:p>
        </p:txBody>
      </p:sp>
      <p:pic>
        <p:nvPicPr>
          <p:cNvPr id="6" name="Grafik 5" descr="Stern mit einfarbiger Füllung">
            <a:extLst>
              <a:ext uri="{FF2B5EF4-FFF2-40B4-BE49-F238E27FC236}">
                <a16:creationId xmlns:a16="http://schemas.microsoft.com/office/drawing/2014/main" id="{466AC451-9F2E-49AD-B7F6-E41BE411D1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3959" y="3741377"/>
            <a:ext cx="249544" cy="249544"/>
          </a:xfrm>
          <a:prstGeom prst="rect">
            <a:avLst/>
          </a:prstGeom>
        </p:spPr>
      </p:pic>
      <p:pic>
        <p:nvPicPr>
          <p:cNvPr id="18" name="Grafik 17" descr="Stern mit einfarbiger Füllung">
            <a:extLst>
              <a:ext uri="{FF2B5EF4-FFF2-40B4-BE49-F238E27FC236}">
                <a16:creationId xmlns:a16="http://schemas.microsoft.com/office/drawing/2014/main" id="{FC127208-FB88-4344-AE80-5CE7283DA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3959" y="6118648"/>
            <a:ext cx="249544" cy="249544"/>
          </a:xfrm>
          <a:prstGeom prst="rect">
            <a:avLst/>
          </a:prstGeom>
        </p:spPr>
      </p:pic>
      <p:pic>
        <p:nvPicPr>
          <p:cNvPr id="19" name="Grafik 18" descr="Stern mit einfarbiger Füllung">
            <a:extLst>
              <a:ext uri="{FF2B5EF4-FFF2-40B4-BE49-F238E27FC236}">
                <a16:creationId xmlns:a16="http://schemas.microsoft.com/office/drawing/2014/main" id="{B6731737-6AC6-40D5-BFE2-A78D87E76A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3959" y="4907244"/>
            <a:ext cx="249544" cy="249544"/>
          </a:xfrm>
          <a:prstGeom prst="rect">
            <a:avLst/>
          </a:prstGeom>
        </p:spPr>
      </p:pic>
      <p:pic>
        <p:nvPicPr>
          <p:cNvPr id="21" name="Grafik 20" descr="Stern mit einfarbiger Füllung">
            <a:extLst>
              <a:ext uri="{FF2B5EF4-FFF2-40B4-BE49-F238E27FC236}">
                <a16:creationId xmlns:a16="http://schemas.microsoft.com/office/drawing/2014/main" id="{354BDBE9-B88A-40C8-99C5-3970726D7C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3959" y="4429919"/>
            <a:ext cx="249544" cy="249544"/>
          </a:xfrm>
          <a:prstGeom prst="rect">
            <a:avLst/>
          </a:prstGeom>
        </p:spPr>
      </p:pic>
      <p:pic>
        <p:nvPicPr>
          <p:cNvPr id="22" name="Grafik 21" descr="Stern mit einfarbiger Füllung">
            <a:extLst>
              <a:ext uri="{FF2B5EF4-FFF2-40B4-BE49-F238E27FC236}">
                <a16:creationId xmlns:a16="http://schemas.microsoft.com/office/drawing/2014/main" id="{4DD38487-7163-42B3-9AA5-6B203168A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3959" y="5869104"/>
            <a:ext cx="249544" cy="249544"/>
          </a:xfrm>
          <a:prstGeom prst="rect">
            <a:avLst/>
          </a:prstGeom>
        </p:spPr>
      </p:pic>
      <p:sp>
        <p:nvSpPr>
          <p:cNvPr id="4" name="Datumsplatzhalter 3">
            <a:extLst>
              <a:ext uri="{FF2B5EF4-FFF2-40B4-BE49-F238E27FC236}">
                <a16:creationId xmlns:a16="http://schemas.microsoft.com/office/drawing/2014/main" id="{3A36E2D2-D739-FD61-C11F-0C43A061BEA2}"/>
              </a:ext>
            </a:extLst>
          </p:cNvPr>
          <p:cNvSpPr txBox="1">
            <a:spLocks/>
          </p:cNvSpPr>
          <p:nvPr/>
        </p:nvSpPr>
        <p:spPr>
          <a:xfrm>
            <a:off x="1595438" y="6669088"/>
            <a:ext cx="3408149"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800" i="1" dirty="0">
                <a:latin typeface="Gill Sans Nova Light" panose="020B0302020104020203" pitchFamily="34" charset="0"/>
                <a:ea typeface="Tahoma" panose="020B0604030504040204" pitchFamily="34" charset="0"/>
                <a:cs typeface="Tahoma" panose="020B0604030504040204" pitchFamily="34" charset="0"/>
              </a:rPr>
              <a:t>Quelle: </a:t>
            </a:r>
            <a:r>
              <a:rPr lang="de-DE" sz="800" i="1" dirty="0" err="1">
                <a:latin typeface="Gill Sans Nova Light" panose="020B0302020104020203" pitchFamily="34" charset="0"/>
                <a:ea typeface="Tahoma" panose="020B0604030504040204" pitchFamily="34" charset="0"/>
                <a:cs typeface="Tahoma" panose="020B0604030504040204" pitchFamily="34" charset="0"/>
              </a:rPr>
              <a:t>Lloyd’s</a:t>
            </a:r>
            <a:r>
              <a:rPr lang="de-DE" sz="800" i="1" dirty="0">
                <a:latin typeface="Gill Sans Nova Light" panose="020B0302020104020203" pitchFamily="34" charset="0"/>
                <a:ea typeface="Tahoma" panose="020B0604030504040204" pitchFamily="34" charset="0"/>
                <a:cs typeface="Tahoma" panose="020B0604030504040204" pitchFamily="34" charset="0"/>
              </a:rPr>
              <a:t> List One </a:t>
            </a:r>
            <a:r>
              <a:rPr lang="de-DE" sz="800" i="1" dirty="0" err="1">
                <a:latin typeface="Gill Sans Nova Light" panose="020B0302020104020203" pitchFamily="34" charset="0"/>
                <a:ea typeface="Tahoma" panose="020B0604030504040204" pitchFamily="34" charset="0"/>
                <a:cs typeface="Tahoma" panose="020B0604030504040204" pitchFamily="34" charset="0"/>
              </a:rPr>
              <a:t>Hundred</a:t>
            </a:r>
            <a:r>
              <a:rPr lang="de-DE" sz="800" i="1" dirty="0">
                <a:latin typeface="Gill Sans Nova Light" panose="020B0302020104020203" pitchFamily="34" charset="0"/>
                <a:ea typeface="Tahoma" panose="020B0604030504040204" pitchFamily="34" charset="0"/>
                <a:cs typeface="Tahoma" panose="020B0604030504040204" pitchFamily="34" charset="0"/>
              </a:rPr>
              <a:t> Ports 2024</a:t>
            </a:r>
          </a:p>
        </p:txBody>
      </p:sp>
    </p:spTree>
    <p:extLst>
      <p:ext uri="{BB962C8B-B14F-4D97-AF65-F5344CB8AC3E}">
        <p14:creationId xmlns:p14="http://schemas.microsoft.com/office/powerpoint/2010/main" val="16464834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CD1CC-4C0A-FC44-A71A-0E7F56711A2C}"/>
              </a:ext>
            </a:extLst>
          </p:cNvPr>
          <p:cNvSpPr>
            <a:spLocks noGrp="1"/>
          </p:cNvSpPr>
          <p:nvPr>
            <p:ph type="title"/>
          </p:nvPr>
        </p:nvSpPr>
        <p:spPr>
          <a:xfrm>
            <a:off x="525600" y="561600"/>
            <a:ext cx="11522074" cy="720000"/>
          </a:xfrm>
        </p:spPr>
        <p:txBody>
          <a:bodyPr vert="horz" lIns="0" tIns="0" rIns="0" bIns="0" rtlCol="0" anchor="t" anchorCtr="0">
            <a:noAutofit/>
          </a:bodyPr>
          <a:lstStyle/>
          <a:p>
            <a:pPr marL="0" indent="0">
              <a:buNone/>
            </a:pPr>
            <a:r>
              <a:rPr lang="de-DE" sz="2400" i="0" dirty="0"/>
              <a:t>Die Produktion von Neucontainern</a:t>
            </a:r>
            <a:br>
              <a:rPr lang="de-DE" sz="2400" i="0" dirty="0"/>
            </a:br>
            <a:endParaRPr lang="de-DE" sz="2400" i="0" dirty="0"/>
          </a:p>
        </p:txBody>
      </p:sp>
      <p:sp>
        <p:nvSpPr>
          <p:cNvPr id="8" name="Textfeld 7">
            <a:extLst>
              <a:ext uri="{FF2B5EF4-FFF2-40B4-BE49-F238E27FC236}">
                <a16:creationId xmlns:a16="http://schemas.microsoft.com/office/drawing/2014/main" id="{2A7FD651-BAEB-802D-FC04-5CD26700FD4E}"/>
              </a:ext>
            </a:extLst>
          </p:cNvPr>
          <p:cNvSpPr txBox="1"/>
          <p:nvPr/>
        </p:nvSpPr>
        <p:spPr>
          <a:xfrm>
            <a:off x="530196" y="4685500"/>
            <a:ext cx="9304582" cy="1430412"/>
          </a:xfrm>
          <a:prstGeom prst="rect">
            <a:avLst/>
          </a:prstGeom>
        </p:spPr>
        <p:txBody>
          <a:bodyPr vert="horz" lIns="0" tIns="0" rIns="0" bIns="0" rtlCol="0">
            <a:noAutofit/>
          </a:bodyPr>
          <a:lstStyle>
            <a:defPPr>
              <a:defRPr lang="de-DE"/>
            </a:defPPr>
            <a:lvl1pPr marL="285750" indent="-285750">
              <a:lnSpc>
                <a:spcPct val="150000"/>
              </a:lnSpc>
              <a:spcBef>
                <a:spcPts val="600"/>
              </a:spcBef>
              <a:buClr>
                <a:srgbClr val="00173D"/>
              </a:buClr>
              <a:buFont typeface="Wingdings" panose="05000000000000000000" pitchFamily="2" charset="2"/>
              <a:buChar char="§"/>
              <a:defRPr b="0">
                <a:solidFill>
                  <a:sysClr val="windowText" lastClr="000000"/>
                </a:solidFill>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2pPr>
            <a:lvl3pPr marL="1168400" indent="-255588">
              <a:spcBef>
                <a:spcPts val="600"/>
              </a:spcBef>
              <a:buClr>
                <a:srgbClr val="428CD5"/>
              </a:buClr>
              <a:buFont typeface="Arial"/>
              <a:buChar char="•"/>
              <a:defRPr sz="12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a:lnSpc>
                <a:spcPct val="100000"/>
              </a:lnSpc>
            </a:pPr>
            <a:r>
              <a:rPr lang="de-DE" dirty="0"/>
              <a:t>Der </a:t>
            </a:r>
            <a:r>
              <a:rPr lang="de-DE" b="1" dirty="0"/>
              <a:t>Containermarkt</a:t>
            </a:r>
            <a:r>
              <a:rPr lang="de-DE" dirty="0"/>
              <a:t> passt sich – wie gehabt – </a:t>
            </a:r>
            <a:r>
              <a:rPr lang="de-DE" b="1" dirty="0"/>
              <a:t>schnell</a:t>
            </a:r>
            <a:r>
              <a:rPr lang="de-DE" dirty="0"/>
              <a:t> und </a:t>
            </a:r>
            <a:r>
              <a:rPr lang="de-DE" b="1" dirty="0"/>
              <a:t>effizient</a:t>
            </a:r>
            <a:r>
              <a:rPr lang="de-DE" dirty="0"/>
              <a:t> an!</a:t>
            </a:r>
          </a:p>
          <a:p>
            <a:pPr>
              <a:lnSpc>
                <a:spcPct val="100000"/>
              </a:lnSpc>
            </a:pPr>
            <a:r>
              <a:rPr lang="de-DE" dirty="0"/>
              <a:t>Produktion </a:t>
            </a:r>
            <a:r>
              <a:rPr lang="de-DE" b="1" dirty="0"/>
              <a:t>im Jahr 2024 rd. 8,3 Mio. TEU</a:t>
            </a:r>
            <a:r>
              <a:rPr lang="de-DE" dirty="0"/>
              <a:t> (nach 2023 nur ~1 Mio. TEU)</a:t>
            </a:r>
          </a:p>
          <a:p>
            <a:pPr>
              <a:lnSpc>
                <a:spcPct val="100000"/>
              </a:lnSpc>
            </a:pPr>
            <a:r>
              <a:rPr lang="de-DE" b="1" dirty="0"/>
              <a:t>Entwicklung </a:t>
            </a:r>
            <a:r>
              <a:rPr lang="de-DE" dirty="0"/>
              <a:t>der </a:t>
            </a:r>
            <a:r>
              <a:rPr lang="de-DE" b="1" dirty="0"/>
              <a:t>weltweiten Containerflotte in 2024: + 13,50 %</a:t>
            </a:r>
          </a:p>
          <a:p>
            <a:pPr>
              <a:lnSpc>
                <a:spcPct val="100000"/>
              </a:lnSpc>
            </a:pPr>
            <a:r>
              <a:rPr lang="de-DE" dirty="0"/>
              <a:t>Für 2025 wird eine Produktion von rund. 2,5 Mio. TEU erwartet.</a:t>
            </a:r>
          </a:p>
        </p:txBody>
      </p:sp>
      <p:sp>
        <p:nvSpPr>
          <p:cNvPr id="4" name="Datumsplatzhalter 3">
            <a:extLst>
              <a:ext uri="{FF2B5EF4-FFF2-40B4-BE49-F238E27FC236}">
                <a16:creationId xmlns:a16="http://schemas.microsoft.com/office/drawing/2014/main" id="{7375B87C-CCA4-A9DF-A0FB-217D11C4E30E}"/>
              </a:ext>
            </a:extLst>
          </p:cNvPr>
          <p:cNvSpPr txBox="1">
            <a:spLocks/>
          </p:cNvSpPr>
          <p:nvPr/>
        </p:nvSpPr>
        <p:spPr>
          <a:xfrm>
            <a:off x="1595438" y="6669088"/>
            <a:ext cx="3408149"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i="1" dirty="0">
                <a:latin typeface="Gill Sans Nova Light" panose="020B0302020104020203" pitchFamily="34" charset="0"/>
                <a:ea typeface="Tahoma" panose="020B0604030504040204" pitchFamily="34" charset="0"/>
                <a:cs typeface="Tahoma" panose="020B0604030504040204" pitchFamily="34" charset="0"/>
              </a:rPr>
              <a:t>Quelle: Drewry Maritime Research – Container Equipment Forecaster, Q1/2025</a:t>
            </a:r>
          </a:p>
        </p:txBody>
      </p:sp>
      <p:pic>
        <p:nvPicPr>
          <p:cNvPr id="6" name="Grafik 5">
            <a:extLst>
              <a:ext uri="{FF2B5EF4-FFF2-40B4-BE49-F238E27FC236}">
                <a16:creationId xmlns:a16="http://schemas.microsoft.com/office/drawing/2014/main" id="{370DFBE7-E38C-CEC0-264B-9E0ACC198C55}"/>
              </a:ext>
            </a:extLst>
          </p:cNvPr>
          <p:cNvPicPr>
            <a:picLocks noChangeAspect="1"/>
          </p:cNvPicPr>
          <p:nvPr/>
        </p:nvPicPr>
        <p:blipFill>
          <a:blip r:embed="rId3"/>
          <a:stretch>
            <a:fillRect/>
          </a:stretch>
        </p:blipFill>
        <p:spPr>
          <a:xfrm>
            <a:off x="530197" y="1631047"/>
            <a:ext cx="7618441" cy="2888900"/>
          </a:xfrm>
          <a:prstGeom prst="rect">
            <a:avLst/>
          </a:prstGeom>
          <a:ln>
            <a:solidFill>
              <a:schemeClr val="tx1"/>
            </a:solidFill>
          </a:ln>
        </p:spPr>
      </p:pic>
    </p:spTree>
    <p:extLst>
      <p:ext uri="{BB962C8B-B14F-4D97-AF65-F5344CB8AC3E}">
        <p14:creationId xmlns:p14="http://schemas.microsoft.com/office/powerpoint/2010/main" val="3194175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524933" y="561204"/>
            <a:ext cx="9199359" cy="714811"/>
          </a:xfrm>
          <a:prstGeom prst="rect">
            <a:avLst/>
          </a:prstGeom>
        </p:spPr>
        <p:txBody>
          <a:bodyPr vert="horz" lIns="0" tIns="0" rIns="0" bIns="0" rtlCol="0" anchor="t" anchorCtr="0">
            <a:noAutofit/>
          </a:bodyPr>
          <a:lstStyle>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Weltweiter Containerumschlag</a:t>
            </a:r>
            <a:endParaRPr lang="de-DE" altLang="de-DE" dirty="0"/>
          </a:p>
        </p:txBody>
      </p:sp>
      <p:sp>
        <p:nvSpPr>
          <p:cNvPr id="9" name="Inhaltsplatzhalter 2">
            <a:extLst>
              <a:ext uri="{FF2B5EF4-FFF2-40B4-BE49-F238E27FC236}">
                <a16:creationId xmlns:a16="http://schemas.microsoft.com/office/drawing/2014/main" id="{4F2C60D7-B1E3-43E8-87D5-5930C52CC4E4}"/>
              </a:ext>
            </a:extLst>
          </p:cNvPr>
          <p:cNvSpPr txBox="1">
            <a:spLocks/>
          </p:cNvSpPr>
          <p:nvPr/>
        </p:nvSpPr>
        <p:spPr>
          <a:xfrm>
            <a:off x="528767" y="4360702"/>
            <a:ext cx="10485388" cy="1906842"/>
          </a:xfrm>
          <a:prstGeom prst="rect">
            <a:avLst/>
          </a:prstGeom>
        </p:spPr>
        <p:txBody>
          <a:bodyPr vert="horz" lIns="0" tIns="0" rIns="0" bIns="0" rtlCol="0">
            <a:noAutofit/>
          </a:bodyPr>
          <a:lstStyle>
            <a:defPPr>
              <a:defRPr lang="de-DE"/>
            </a:defPPr>
            <a:lvl1pPr marL="285750" indent="-285750">
              <a:lnSpc>
                <a:spcPct val="150000"/>
              </a:lnSpc>
              <a:spcBef>
                <a:spcPts val="600"/>
              </a:spcBef>
              <a:buClr>
                <a:srgbClr val="00173D"/>
              </a:buClr>
              <a:buFont typeface="Wingdings" panose="05000000000000000000" pitchFamily="2" charset="2"/>
              <a:buChar char="§"/>
              <a:defRPr b="0">
                <a:solidFill>
                  <a:sysClr val="windowText" lastClr="000000"/>
                </a:solidFill>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2pPr>
            <a:lvl3pPr marL="1168400" indent="-255588">
              <a:spcBef>
                <a:spcPts val="600"/>
              </a:spcBef>
              <a:buClr>
                <a:srgbClr val="428CD5"/>
              </a:buClr>
              <a:buFont typeface="Arial"/>
              <a:buChar char="•"/>
              <a:defRPr sz="1200">
                <a:solidFill>
                  <a:srgbClr val="7F7F7F"/>
                </a:solidFill>
                <a:latin typeface="Gill Sans Nova Light" panose="020B0302020104020203" pitchFamily="34" charset="0"/>
                <a:ea typeface="Tahoma" panose="020B0604030504040204" pitchFamily="34" charset="0"/>
                <a:cs typeface="Tahoma" panose="020B0604030504040204" pitchFamily="34" charset="0"/>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de-DE" dirty="0"/>
              <a:t>Ausgelöst durch den Ukraine-Krieg und hohe Inflationsraten stieg der Containermarkt in 2022 noch um ca. 1,50 % und 2023 nur noch marginal.</a:t>
            </a:r>
          </a:p>
          <a:p>
            <a:r>
              <a:rPr lang="de-DE" dirty="0"/>
              <a:t>Für 2024 wird durch Aufholfaktoren das Wachstum bei rd. 5,00 % gelegen haben. In den nächsten Jahren normalisiert sich der Markt wieder bei Wachstumsraten zwischen 2,00 % und 3,00 % p.a. </a:t>
            </a:r>
          </a:p>
          <a:p>
            <a:endParaRPr lang="de-DE" dirty="0"/>
          </a:p>
        </p:txBody>
      </p:sp>
      <p:sp>
        <p:nvSpPr>
          <p:cNvPr id="3" name="Datumsplatzhalter 3">
            <a:extLst>
              <a:ext uri="{FF2B5EF4-FFF2-40B4-BE49-F238E27FC236}">
                <a16:creationId xmlns:a16="http://schemas.microsoft.com/office/drawing/2014/main" id="{06553139-8D14-6994-8DF8-513AFDC517BD}"/>
              </a:ext>
            </a:extLst>
          </p:cNvPr>
          <p:cNvSpPr txBox="1">
            <a:spLocks/>
          </p:cNvSpPr>
          <p:nvPr/>
        </p:nvSpPr>
        <p:spPr>
          <a:xfrm>
            <a:off x="1595438" y="6669088"/>
            <a:ext cx="3408149"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i="1" dirty="0">
                <a:latin typeface="Gill Sans Nova Light" panose="020B0302020104020203" pitchFamily="34" charset="0"/>
                <a:ea typeface="Tahoma" panose="020B0604030504040204" pitchFamily="34" charset="0"/>
                <a:cs typeface="Tahoma" panose="020B0604030504040204" pitchFamily="34" charset="0"/>
              </a:rPr>
              <a:t>Quelle: Drewry Maritime Research – Container Market Update, Oktober 2024</a:t>
            </a:r>
          </a:p>
        </p:txBody>
      </p:sp>
      <p:pic>
        <p:nvPicPr>
          <p:cNvPr id="4" name="Grafik 3">
            <a:extLst>
              <a:ext uri="{FF2B5EF4-FFF2-40B4-BE49-F238E27FC236}">
                <a16:creationId xmlns:a16="http://schemas.microsoft.com/office/drawing/2014/main" id="{CEFEE782-3245-2790-02AA-E64559AEE4AE}"/>
              </a:ext>
            </a:extLst>
          </p:cNvPr>
          <p:cNvPicPr>
            <a:picLocks noChangeAspect="1"/>
          </p:cNvPicPr>
          <p:nvPr/>
        </p:nvPicPr>
        <p:blipFill>
          <a:blip r:embed="rId2"/>
          <a:srcRect t="2014"/>
          <a:stretch/>
        </p:blipFill>
        <p:spPr>
          <a:xfrm>
            <a:off x="528767" y="1628775"/>
            <a:ext cx="7619871" cy="2782108"/>
          </a:xfrm>
          <a:prstGeom prst="rect">
            <a:avLst/>
          </a:prstGeom>
          <a:ln>
            <a:solidFill>
              <a:schemeClr val="tx1"/>
            </a:solidFill>
          </a:ln>
        </p:spPr>
      </p:pic>
    </p:spTree>
    <p:extLst>
      <p:ext uri="{BB962C8B-B14F-4D97-AF65-F5344CB8AC3E}">
        <p14:creationId xmlns:p14="http://schemas.microsoft.com/office/powerpoint/2010/main" val="998371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7">
            <a:extLst>
              <a:ext uri="{FF2B5EF4-FFF2-40B4-BE49-F238E27FC236}">
                <a16:creationId xmlns:a16="http://schemas.microsoft.com/office/drawing/2014/main" id="{B25DF728-B8D4-044A-9C1B-82C9044C3B00}"/>
              </a:ext>
            </a:extLst>
          </p:cNvPr>
          <p:cNvSpPr txBox="1">
            <a:spLocks/>
          </p:cNvSpPr>
          <p:nvPr/>
        </p:nvSpPr>
        <p:spPr>
          <a:xfrm>
            <a:off x="6465416" y="1640157"/>
            <a:ext cx="5400675" cy="357768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de-DE" sz="1800" dirty="0">
                <a:latin typeface="Gill Sans Nova Light" panose="020B0302020104020203" pitchFamily="34" charset="0"/>
                <a:ea typeface="Tahoma"/>
                <a:cs typeface="Tahoma"/>
              </a:rPr>
              <a:t>Auch wenn die Bombardierung von Schiffen im Roten Meer </a:t>
            </a:r>
            <a:r>
              <a:rPr lang="de-DE" sz="1800" b="1" dirty="0">
                <a:latin typeface="Gill Sans Nova Light" panose="020B0302020104020203" pitchFamily="34" charset="0"/>
                <a:ea typeface="Tahoma"/>
                <a:cs typeface="Tahoma"/>
              </a:rPr>
              <a:t>derzeit unterbrochen</a:t>
            </a:r>
            <a:r>
              <a:rPr lang="de-DE" sz="1800" dirty="0">
                <a:latin typeface="Gill Sans Nova Light" panose="020B0302020104020203" pitchFamily="34" charset="0"/>
                <a:ea typeface="Tahoma"/>
                <a:cs typeface="Tahoma"/>
              </a:rPr>
              <a:t> ist, fahren die meisten Containerschiffe weiterhin nicht durch den Suezkanal, sondern </a:t>
            </a:r>
            <a:r>
              <a:rPr lang="de-DE" sz="1800" b="1" dirty="0">
                <a:latin typeface="Gill Sans Nova Light" panose="020B0302020104020203" pitchFamily="34" charset="0"/>
                <a:ea typeface="Tahoma"/>
                <a:cs typeface="Tahoma"/>
              </a:rPr>
              <a:t>um den afrikanischen Kontinent </a:t>
            </a:r>
            <a:r>
              <a:rPr lang="de-DE" sz="1800" dirty="0">
                <a:latin typeface="Gill Sans Nova Light" panose="020B0302020104020203" pitchFamily="34" charset="0"/>
                <a:ea typeface="Tahoma"/>
                <a:cs typeface="Tahoma"/>
              </a:rPr>
              <a:t>herum.</a:t>
            </a:r>
          </a:p>
          <a:p>
            <a:pPr marL="0" indent="0" algn="just">
              <a:lnSpc>
                <a:spcPct val="110000"/>
              </a:lnSpc>
              <a:buFont typeface="Arial" panose="020B0604020202020204" pitchFamily="34" charset="0"/>
              <a:buNone/>
            </a:pPr>
            <a:r>
              <a:rPr lang="de-DE" sz="1800" dirty="0">
                <a:latin typeface="Gill Sans Nova Light" panose="020B0302020104020203" pitchFamily="34" charset="0"/>
                <a:ea typeface="Tahoma"/>
                <a:cs typeface="Tahoma"/>
              </a:rPr>
              <a:t>Hierdurch verlängert sich die Strecke um ca. </a:t>
            </a:r>
            <a:r>
              <a:rPr lang="de-DE" sz="1800" b="1" dirty="0">
                <a:latin typeface="Gill Sans Nova Light" panose="020B0302020104020203" pitchFamily="34" charset="0"/>
                <a:ea typeface="Tahoma"/>
                <a:cs typeface="Tahoma"/>
              </a:rPr>
              <a:t>2 - 3 Wochen</a:t>
            </a:r>
            <a:r>
              <a:rPr lang="de-DE" sz="1800" dirty="0">
                <a:latin typeface="Gill Sans Nova Light" panose="020B0302020104020203" pitchFamily="34" charset="0"/>
                <a:ea typeface="Tahoma"/>
                <a:cs typeface="Tahoma"/>
              </a:rPr>
              <a:t> und dementsprechend werden </a:t>
            </a:r>
            <a:r>
              <a:rPr lang="de-DE" sz="1800" b="1" dirty="0">
                <a:latin typeface="Gill Sans Nova Light" panose="020B0302020104020203" pitchFamily="34" charset="0"/>
                <a:ea typeface="Tahoma"/>
                <a:cs typeface="Tahoma"/>
              </a:rPr>
              <a:t>mehr Container </a:t>
            </a:r>
            <a:r>
              <a:rPr lang="de-DE" sz="1800" dirty="0">
                <a:latin typeface="Gill Sans Nova Light" panose="020B0302020104020203" pitchFamily="34" charset="0"/>
                <a:ea typeface="Tahoma"/>
                <a:cs typeface="Tahoma"/>
              </a:rPr>
              <a:t>benötigt.</a:t>
            </a:r>
          </a:p>
          <a:p>
            <a:pPr marL="0" indent="0" algn="just">
              <a:lnSpc>
                <a:spcPct val="110000"/>
              </a:lnSpc>
              <a:buFont typeface="Arial" panose="020B0604020202020204" pitchFamily="34" charset="0"/>
              <a:buNone/>
            </a:pPr>
            <a:r>
              <a:rPr lang="de-DE" sz="1800" dirty="0">
                <a:latin typeface="Gill Sans Nova Light" panose="020B0302020104020203" pitchFamily="34" charset="0"/>
                <a:ea typeface="Tahoma"/>
                <a:cs typeface="Tahoma"/>
              </a:rPr>
              <a:t>Dadurch konnte die </a:t>
            </a:r>
            <a:r>
              <a:rPr lang="de-DE" sz="1800" b="1" dirty="0">
                <a:latin typeface="Gill Sans Nova Light" panose="020B0302020104020203" pitchFamily="34" charset="0"/>
                <a:ea typeface="Tahoma"/>
                <a:cs typeface="Tahoma"/>
              </a:rPr>
              <a:t>Auslastung der Container </a:t>
            </a:r>
            <a:r>
              <a:rPr lang="de-DE" sz="1800" dirty="0">
                <a:latin typeface="Gill Sans Nova Light" panose="020B0302020104020203" pitchFamily="34" charset="0"/>
                <a:ea typeface="Tahoma"/>
                <a:cs typeface="Tahoma"/>
              </a:rPr>
              <a:t>weiter </a:t>
            </a:r>
            <a:r>
              <a:rPr lang="de-DE" sz="1800" b="1" dirty="0">
                <a:latin typeface="Gill Sans Nova Light" panose="020B0302020104020203" pitchFamily="34" charset="0"/>
                <a:ea typeface="Tahoma"/>
                <a:cs typeface="Tahoma"/>
              </a:rPr>
              <a:t>sehr hoch gehalten</a:t>
            </a:r>
            <a:r>
              <a:rPr lang="de-DE" sz="1800" dirty="0">
                <a:latin typeface="Gill Sans Nova Light" panose="020B0302020104020203" pitchFamily="34" charset="0"/>
                <a:ea typeface="Tahoma"/>
                <a:cs typeface="Tahoma"/>
              </a:rPr>
              <a:t> werden!</a:t>
            </a:r>
          </a:p>
          <a:p>
            <a:pPr marL="0" indent="0" algn="just">
              <a:lnSpc>
                <a:spcPct val="110000"/>
              </a:lnSpc>
              <a:buFont typeface="Arial" panose="020B0604020202020204" pitchFamily="34" charset="0"/>
              <a:buNone/>
            </a:pPr>
            <a:r>
              <a:rPr lang="de-DE" sz="1800" b="1" dirty="0">
                <a:latin typeface="Gill Sans Nova Light" panose="020B0302020104020203" pitchFamily="34" charset="0"/>
                <a:ea typeface="Tahoma"/>
                <a:cs typeface="Tahoma"/>
              </a:rPr>
              <a:t> </a:t>
            </a:r>
          </a:p>
          <a:p>
            <a:pPr marL="0" indent="0" algn="just">
              <a:lnSpc>
                <a:spcPct val="110000"/>
              </a:lnSpc>
              <a:buFont typeface="Arial" panose="020B0604020202020204" pitchFamily="34" charset="0"/>
              <a:buNone/>
            </a:pPr>
            <a:endParaRPr lang="de-DE" sz="1800" dirty="0">
              <a:latin typeface="Gill Sans Nova Light" panose="020B0302020104020203" pitchFamily="34" charset="0"/>
              <a:ea typeface="Tahoma" panose="020B0604030504040204" pitchFamily="34" charset="0"/>
              <a:cs typeface="Tahoma" panose="020B0604030504040204" pitchFamily="34" charset="0"/>
            </a:endParaRPr>
          </a:p>
        </p:txBody>
      </p:sp>
      <p:grpSp>
        <p:nvGrpSpPr>
          <p:cNvPr id="11" name="Gruppieren 10">
            <a:extLst>
              <a:ext uri="{FF2B5EF4-FFF2-40B4-BE49-F238E27FC236}">
                <a16:creationId xmlns:a16="http://schemas.microsoft.com/office/drawing/2014/main" id="{585D9E73-7ED1-1087-837A-546AC80DF13C}"/>
              </a:ext>
            </a:extLst>
          </p:cNvPr>
          <p:cNvGrpSpPr/>
          <p:nvPr/>
        </p:nvGrpSpPr>
        <p:grpSpPr>
          <a:xfrm>
            <a:off x="515743" y="1628775"/>
            <a:ext cx="5728402" cy="4165488"/>
            <a:chOff x="524933" y="1628775"/>
            <a:chExt cx="5728402" cy="4165488"/>
          </a:xfrm>
        </p:grpSpPr>
        <p:sp>
          <p:nvSpPr>
            <p:cNvPr id="7" name="Rechteck 6">
              <a:extLst>
                <a:ext uri="{FF2B5EF4-FFF2-40B4-BE49-F238E27FC236}">
                  <a16:creationId xmlns:a16="http://schemas.microsoft.com/office/drawing/2014/main" id="{23D51C9A-1C20-5EB2-9119-6003151C3DBB}"/>
                </a:ext>
              </a:extLst>
            </p:cNvPr>
            <p:cNvSpPr/>
            <p:nvPr/>
          </p:nvSpPr>
          <p:spPr>
            <a:xfrm>
              <a:off x="524933" y="1628775"/>
              <a:ext cx="5728402" cy="4165488"/>
            </a:xfrm>
            <a:prstGeom prst="rect">
              <a:avLst/>
            </a:prstGeom>
            <a:solidFill>
              <a:schemeClr val="bg1">
                <a:lumMod val="95000"/>
              </a:schemeClr>
            </a:solidFill>
            <a:ln>
              <a:solidFill>
                <a:srgbClr val="93928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E448BA8C-C9CF-4173-8D95-73676591C3DB}"/>
                </a:ext>
              </a:extLst>
            </p:cNvPr>
            <p:cNvSpPr txBox="1"/>
            <p:nvPr/>
          </p:nvSpPr>
          <p:spPr>
            <a:xfrm>
              <a:off x="682326" y="1730502"/>
              <a:ext cx="4609969" cy="338554"/>
            </a:xfrm>
            <a:prstGeom prst="rect">
              <a:avLst/>
            </a:prstGeom>
            <a:noFill/>
          </p:spPr>
          <p:txBody>
            <a:bodyPr wrap="square" rtlCol="0">
              <a:spAutoFit/>
            </a:bodyPr>
            <a:lstStyle/>
            <a:p>
              <a:r>
                <a:rPr lang="de-DE" sz="1600" b="1" dirty="0">
                  <a:latin typeface="Tahoma" panose="020B0604030504040204" pitchFamily="34" charset="0"/>
                  <a:ea typeface="Tahoma" panose="020B0604030504040204" pitchFamily="34" charset="0"/>
                  <a:cs typeface="Tahoma" panose="020B0604030504040204" pitchFamily="34" charset="0"/>
                </a:rPr>
                <a:t>Auslastung der Mietcontainerflotte</a:t>
              </a:r>
            </a:p>
          </p:txBody>
        </p:sp>
      </p:grpSp>
      <p:sp>
        <p:nvSpPr>
          <p:cNvPr id="2" name="Titel 1">
            <a:extLst>
              <a:ext uri="{FF2B5EF4-FFF2-40B4-BE49-F238E27FC236}">
                <a16:creationId xmlns:a16="http://schemas.microsoft.com/office/drawing/2014/main" id="{58F22F9D-A92E-052F-BFB4-EE9F1A2FD8A3}"/>
              </a:ext>
            </a:extLst>
          </p:cNvPr>
          <p:cNvSpPr txBox="1">
            <a:spLocks/>
          </p:cNvSpPr>
          <p:nvPr/>
        </p:nvSpPr>
        <p:spPr>
          <a:xfrm>
            <a:off x="524933" y="561204"/>
            <a:ext cx="91993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Globales Standard-Logistikequipment </a:t>
            </a:r>
            <a:br>
              <a:rPr lang="de-DE" dirty="0"/>
            </a:br>
            <a:r>
              <a:rPr lang="de-DE" b="0" dirty="0"/>
              <a:t>Der Markt der Zukunft - Wachstumsperspektiven</a:t>
            </a:r>
            <a:endParaRPr lang="de-DE" altLang="de-DE" b="0" dirty="0"/>
          </a:p>
        </p:txBody>
      </p:sp>
      <p:sp>
        <p:nvSpPr>
          <p:cNvPr id="9" name="Datumsplatzhalter 3">
            <a:extLst>
              <a:ext uri="{FF2B5EF4-FFF2-40B4-BE49-F238E27FC236}">
                <a16:creationId xmlns:a16="http://schemas.microsoft.com/office/drawing/2014/main" id="{5437AAC8-9C2B-288E-85C1-9B61BAD92799}"/>
              </a:ext>
            </a:extLst>
          </p:cNvPr>
          <p:cNvSpPr txBox="1">
            <a:spLocks/>
          </p:cNvSpPr>
          <p:nvPr/>
        </p:nvSpPr>
        <p:spPr>
          <a:xfrm>
            <a:off x="1595438" y="6669088"/>
            <a:ext cx="3408149" cy="148800"/>
          </a:xfrm>
          <a:prstGeom prst="rect">
            <a:avLst/>
          </a:prstGeom>
        </p:spPr>
        <p:txBody>
          <a:bodyPr anchor="ct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i="1" dirty="0">
                <a:latin typeface="Gill Sans Nova Light" panose="020B0302020104020203" pitchFamily="34" charset="0"/>
                <a:ea typeface="Tahoma" panose="020B0604030504040204" pitchFamily="34" charset="0"/>
                <a:cs typeface="Tahoma" panose="020B0604030504040204" pitchFamily="34" charset="0"/>
              </a:rPr>
              <a:t>Quelle: Solvium / Noble, </a:t>
            </a:r>
            <a:r>
              <a:rPr lang="en-US" sz="800" i="1" dirty="0" err="1">
                <a:latin typeface="Gill Sans Nova Light" panose="020B0302020104020203" pitchFamily="34" charset="0"/>
                <a:ea typeface="Tahoma" panose="020B0604030504040204" pitchFamily="34" charset="0"/>
                <a:cs typeface="Tahoma" panose="020B0604030504040204" pitchFamily="34" charset="0"/>
              </a:rPr>
              <a:t>Januar</a:t>
            </a:r>
            <a:r>
              <a:rPr lang="en-US" sz="800" i="1" dirty="0">
                <a:latin typeface="Gill Sans Nova Light" panose="020B0302020104020203" pitchFamily="34" charset="0"/>
                <a:ea typeface="Tahoma" panose="020B0604030504040204" pitchFamily="34" charset="0"/>
                <a:cs typeface="Tahoma" panose="020B0604030504040204" pitchFamily="34" charset="0"/>
              </a:rPr>
              <a:t> 2025</a:t>
            </a:r>
          </a:p>
        </p:txBody>
      </p:sp>
      <p:pic>
        <p:nvPicPr>
          <p:cNvPr id="4" name="Grafik 3">
            <a:extLst>
              <a:ext uri="{FF2B5EF4-FFF2-40B4-BE49-F238E27FC236}">
                <a16:creationId xmlns:a16="http://schemas.microsoft.com/office/drawing/2014/main" id="{197D9B90-48C6-1EB0-1D80-82AAE43F5FCF}"/>
              </a:ext>
            </a:extLst>
          </p:cNvPr>
          <p:cNvPicPr>
            <a:picLocks noChangeAspect="1"/>
          </p:cNvPicPr>
          <p:nvPr/>
        </p:nvPicPr>
        <p:blipFill>
          <a:blip r:embed="rId3"/>
          <a:stretch>
            <a:fillRect/>
          </a:stretch>
        </p:blipFill>
        <p:spPr>
          <a:xfrm>
            <a:off x="638701" y="2637516"/>
            <a:ext cx="5484174" cy="3018253"/>
          </a:xfrm>
          <a:prstGeom prst="rect">
            <a:avLst/>
          </a:prstGeom>
        </p:spPr>
      </p:pic>
    </p:spTree>
    <p:extLst>
      <p:ext uri="{BB962C8B-B14F-4D97-AF65-F5344CB8AC3E}">
        <p14:creationId xmlns:p14="http://schemas.microsoft.com/office/powerpoint/2010/main" val="2811746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Mann, Person, Anzug, tragen enthält.&#10;&#10;Automatisch generierte Beschreibung">
            <a:extLst>
              <a:ext uri="{FF2B5EF4-FFF2-40B4-BE49-F238E27FC236}">
                <a16:creationId xmlns:a16="http://schemas.microsoft.com/office/drawing/2014/main" id="{D4D10504-BA2A-E3E7-F9EF-75942C72E4F8}"/>
              </a:ext>
            </a:extLst>
          </p:cNvPr>
          <p:cNvPicPr>
            <a:picLocks noChangeAspect="1"/>
          </p:cNvPicPr>
          <p:nvPr/>
        </p:nvPicPr>
        <p:blipFill rotWithShape="1">
          <a:blip r:embed="rId2"/>
          <a:srcRect l="27221" r="25774" b="9718"/>
          <a:stretch/>
        </p:blipFill>
        <p:spPr>
          <a:xfrm>
            <a:off x="7013753" y="1703491"/>
            <a:ext cx="3206430" cy="4107762"/>
          </a:xfrm>
          <a:prstGeom prst="rect">
            <a:avLst/>
          </a:prstGeom>
        </p:spPr>
      </p:pic>
      <p:pic>
        <p:nvPicPr>
          <p:cNvPr id="6" name="Grafik 5"/>
          <p:cNvPicPr>
            <a:picLocks noChangeAspect="1"/>
          </p:cNvPicPr>
          <p:nvPr/>
        </p:nvPicPr>
        <p:blipFill rotWithShape="1">
          <a:blip r:embed="rId3" cstate="screen">
            <a:extLst>
              <a:ext uri="{28A0092B-C50C-407E-A947-70E740481C1C}">
                <a14:useLocalDpi xmlns:a14="http://schemas.microsoft.com/office/drawing/2010/main" val="0"/>
              </a:ext>
            </a:extLst>
          </a:blip>
          <a:srcRect l="6941" r="7293"/>
          <a:stretch/>
        </p:blipFill>
        <p:spPr>
          <a:xfrm>
            <a:off x="1595438" y="1703491"/>
            <a:ext cx="5295541" cy="4116284"/>
          </a:xfrm>
          <a:prstGeom prst="rect">
            <a:avLst/>
          </a:prstGeom>
        </p:spPr>
      </p:pic>
      <p:sp>
        <p:nvSpPr>
          <p:cNvPr id="8" name="Titel 1"/>
          <p:cNvSpPr txBox="1">
            <a:spLocks/>
          </p:cNvSpPr>
          <p:nvPr/>
        </p:nvSpPr>
        <p:spPr>
          <a:xfrm>
            <a:off x="2223015" y="1174907"/>
            <a:ext cx="7745970" cy="453868"/>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pPr algn="ctr"/>
            <a:r>
              <a:rPr lang="de-DE" sz="2800" i="1" dirty="0"/>
              <a:t>„Es gibt weltweit kein Überangebot an Containern!“ </a:t>
            </a:r>
          </a:p>
        </p:txBody>
      </p:sp>
      <p:sp>
        <p:nvSpPr>
          <p:cNvPr id="9" name="Textfeld 8"/>
          <p:cNvSpPr txBox="1"/>
          <p:nvPr/>
        </p:nvSpPr>
        <p:spPr>
          <a:xfrm>
            <a:off x="7013753" y="5217080"/>
            <a:ext cx="3206430" cy="400110"/>
          </a:xfrm>
          <a:prstGeom prst="rect">
            <a:avLst/>
          </a:prstGeom>
          <a:gradFill flip="none" rotWithShape="1">
            <a:gsLst>
              <a:gs pos="0">
                <a:schemeClr val="bg1">
                  <a:alpha val="0"/>
                  <a:lumMod val="70000"/>
                </a:schemeClr>
              </a:gs>
              <a:gs pos="50000">
                <a:schemeClr val="bg1"/>
              </a:gs>
              <a:gs pos="100000">
                <a:schemeClr val="bg1"/>
              </a:gs>
            </a:gsLst>
            <a:path path="circle">
              <a:fillToRect l="100000" t="100000"/>
            </a:path>
            <a:tileRect r="-100000" b="-100000"/>
          </a:gradFill>
        </p:spPr>
        <p:txBody>
          <a:bodyPr wrap="square" rtlCol="0">
            <a:spAutoFit/>
          </a:bodyPr>
          <a:lstStyle/>
          <a:p>
            <a:r>
              <a:rPr lang="de-DE" sz="2000" b="1" dirty="0">
                <a:latin typeface="Gill Sans Nova Light" panose="020B0302020104020203" pitchFamily="34" charset="0"/>
                <a:cs typeface="Arial" panose="020B0604020202020204" pitchFamily="34" charset="0"/>
              </a:rPr>
              <a:t>  Marc Schumann</a:t>
            </a:r>
          </a:p>
        </p:txBody>
      </p:sp>
    </p:spTree>
    <p:extLst>
      <p:ext uri="{BB962C8B-B14F-4D97-AF65-F5344CB8AC3E}">
        <p14:creationId xmlns:p14="http://schemas.microsoft.com/office/powerpoint/2010/main" val="4129298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7BB36-F648-CCA1-2E9C-8C98DB39B1F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F27ACDB6-3E47-4DB7-248D-1208753CE79D}"/>
              </a:ext>
            </a:extLst>
          </p:cNvPr>
          <p:cNvSpPr>
            <a:spLocks noGrp="1"/>
          </p:cNvSpPr>
          <p:nvPr>
            <p:ph type="title"/>
          </p:nvPr>
        </p:nvSpPr>
        <p:spPr/>
        <p:txBody>
          <a:bodyPr>
            <a:normAutofit/>
          </a:bodyPr>
          <a:lstStyle/>
          <a:p>
            <a:r>
              <a:rPr lang="de-DE" sz="2800" dirty="0"/>
              <a:t>Das Angebot im Überblick</a:t>
            </a:r>
          </a:p>
        </p:txBody>
      </p:sp>
    </p:spTree>
    <p:extLst>
      <p:ext uri="{BB962C8B-B14F-4D97-AF65-F5344CB8AC3E}">
        <p14:creationId xmlns:p14="http://schemas.microsoft.com/office/powerpoint/2010/main" val="790355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7334C-F33C-90E9-3F23-506BFD8EEE13}"/>
            </a:ext>
          </a:extLst>
        </p:cNvPr>
        <p:cNvGrpSpPr/>
        <p:nvPr/>
      </p:nvGrpSpPr>
      <p:grpSpPr>
        <a:xfrm>
          <a:off x="0" y="0"/>
          <a:ext cx="0" cy="0"/>
          <a:chOff x="0" y="0"/>
          <a:chExt cx="0" cy="0"/>
        </a:xfrm>
      </p:grpSpPr>
      <p:pic>
        <p:nvPicPr>
          <p:cNvPr id="5" name="Grafik 4" descr="Ein Bild, das Behälter, Frachtcontainer, Frachtverkehr, Warenladung enthält.&#10;&#10;Automatisch generierte Beschreibung">
            <a:extLst>
              <a:ext uri="{FF2B5EF4-FFF2-40B4-BE49-F238E27FC236}">
                <a16:creationId xmlns:a16="http://schemas.microsoft.com/office/drawing/2014/main" id="{123599F7-D3DD-E8E4-2C33-812DEB73C4C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305610" y="1247184"/>
            <a:ext cx="2697680" cy="1972518"/>
          </a:xfrm>
          <a:prstGeom prst="rect">
            <a:avLst/>
          </a:prstGeom>
        </p:spPr>
      </p:pic>
      <p:pic>
        <p:nvPicPr>
          <p:cNvPr id="4" name="Grafik 3" descr="Ein Bild, das Behälter, Frachtcontainer, Frachtverkehr, Warenladung enthält.&#10;&#10;Automatisch generierte Beschreibung">
            <a:extLst>
              <a:ext uri="{FF2B5EF4-FFF2-40B4-BE49-F238E27FC236}">
                <a16:creationId xmlns:a16="http://schemas.microsoft.com/office/drawing/2014/main" id="{ECE02413-4B33-4F72-B052-B35ACA47CB6C}"/>
              </a:ext>
            </a:extLst>
          </p:cNvPr>
          <p:cNvPicPr>
            <a:picLocks noChangeAspect="1"/>
          </p:cNvPicPr>
          <p:nvPr/>
        </p:nvPicPr>
        <p:blipFill>
          <a:blip r:embed="rId3" cstate="screen">
            <a:extLst>
              <a:ext uri="{28A0092B-C50C-407E-A947-70E740481C1C}">
                <a14:useLocalDpi xmlns:a14="http://schemas.microsoft.com/office/drawing/2010/main" val="0"/>
              </a:ext>
            </a:extLst>
          </a:blip>
          <a:srcRect l="8605" t="11541" r="12389" b="11679"/>
          <a:stretch/>
        </p:blipFill>
        <p:spPr>
          <a:xfrm>
            <a:off x="394203" y="1273276"/>
            <a:ext cx="2714329" cy="1638848"/>
          </a:xfrm>
          <a:prstGeom prst="rect">
            <a:avLst/>
          </a:prstGeom>
        </p:spPr>
      </p:pic>
      <p:pic>
        <p:nvPicPr>
          <p:cNvPr id="12" name="Grafik 11" descr="Ein Bild, das sitzend, Tisch, Ozean, Parken enthält.&#10;&#10;Automatisch generierte Beschreibung">
            <a:extLst>
              <a:ext uri="{FF2B5EF4-FFF2-40B4-BE49-F238E27FC236}">
                <a16:creationId xmlns:a16="http://schemas.microsoft.com/office/drawing/2014/main" id="{70F41460-548A-31B5-AF0C-2BC206CD929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l="8381" t="20605" r="6772" b="18402"/>
          <a:stretch/>
        </p:blipFill>
        <p:spPr>
          <a:xfrm>
            <a:off x="9182678" y="1132053"/>
            <a:ext cx="2508856" cy="2011413"/>
          </a:xfrm>
          <a:prstGeom prst="rect">
            <a:avLst/>
          </a:prstGeom>
        </p:spPr>
      </p:pic>
      <p:pic>
        <p:nvPicPr>
          <p:cNvPr id="3" name="Grafik 2">
            <a:extLst>
              <a:ext uri="{FF2B5EF4-FFF2-40B4-BE49-F238E27FC236}">
                <a16:creationId xmlns:a16="http://schemas.microsoft.com/office/drawing/2014/main" id="{40D22B9C-123C-0CE2-DDDB-09A32AB13EF3}"/>
              </a:ext>
            </a:extLst>
          </p:cNvPr>
          <p:cNvPicPr>
            <a:picLocks noChangeAspect="1"/>
          </p:cNvPicPr>
          <p:nvPr/>
        </p:nvPicPr>
        <p:blipFill>
          <a:blip r:embed="rId5"/>
          <a:stretch>
            <a:fillRect/>
          </a:stretch>
        </p:blipFill>
        <p:spPr>
          <a:xfrm>
            <a:off x="8284740" y="4317676"/>
            <a:ext cx="3103985" cy="1437481"/>
          </a:xfrm>
          <a:prstGeom prst="rect">
            <a:avLst/>
          </a:prstGeom>
        </p:spPr>
      </p:pic>
      <p:sp>
        <p:nvSpPr>
          <p:cNvPr id="7" name="Textfeld 6">
            <a:extLst>
              <a:ext uri="{FF2B5EF4-FFF2-40B4-BE49-F238E27FC236}">
                <a16:creationId xmlns:a16="http://schemas.microsoft.com/office/drawing/2014/main" id="{228BDF4A-055C-CEE1-2ACF-DEF065455A68}"/>
              </a:ext>
            </a:extLst>
          </p:cNvPr>
          <p:cNvSpPr txBox="1"/>
          <p:nvPr/>
        </p:nvSpPr>
        <p:spPr>
          <a:xfrm>
            <a:off x="9691284" y="3058441"/>
            <a:ext cx="2000250"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Wechselkoffer</a:t>
            </a:r>
          </a:p>
        </p:txBody>
      </p:sp>
      <p:sp>
        <p:nvSpPr>
          <p:cNvPr id="8" name="Textfeld 7">
            <a:extLst>
              <a:ext uri="{FF2B5EF4-FFF2-40B4-BE49-F238E27FC236}">
                <a16:creationId xmlns:a16="http://schemas.microsoft.com/office/drawing/2014/main" id="{08D952B3-5D64-65E1-607C-7C65D70A24D1}"/>
              </a:ext>
            </a:extLst>
          </p:cNvPr>
          <p:cNvSpPr txBox="1"/>
          <p:nvPr/>
        </p:nvSpPr>
        <p:spPr>
          <a:xfrm>
            <a:off x="0" y="3058441"/>
            <a:ext cx="3146281" cy="584775"/>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40-Fuß-High-Cube-Standardcontainer</a:t>
            </a:r>
          </a:p>
        </p:txBody>
      </p:sp>
      <p:sp>
        <p:nvSpPr>
          <p:cNvPr id="11" name="Textfeld 10">
            <a:extLst>
              <a:ext uri="{FF2B5EF4-FFF2-40B4-BE49-F238E27FC236}">
                <a16:creationId xmlns:a16="http://schemas.microsoft.com/office/drawing/2014/main" id="{3A3B3969-B2E5-59A2-2BCD-E6C9E780B056}"/>
              </a:ext>
            </a:extLst>
          </p:cNvPr>
          <p:cNvSpPr txBox="1"/>
          <p:nvPr/>
        </p:nvSpPr>
        <p:spPr>
          <a:xfrm>
            <a:off x="9319848" y="5865443"/>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Kesselwagen</a:t>
            </a:r>
          </a:p>
        </p:txBody>
      </p:sp>
      <p:sp>
        <p:nvSpPr>
          <p:cNvPr id="18" name="Titel 1">
            <a:extLst>
              <a:ext uri="{FF2B5EF4-FFF2-40B4-BE49-F238E27FC236}">
                <a16:creationId xmlns:a16="http://schemas.microsoft.com/office/drawing/2014/main" id="{E385B1D2-0397-243F-F380-C967DE6B1147}"/>
              </a:ext>
            </a:extLst>
          </p:cNvPr>
          <p:cNvSpPr txBox="1">
            <a:spLocks/>
          </p:cNvSpPr>
          <p:nvPr/>
        </p:nvSpPr>
        <p:spPr>
          <a:xfrm>
            <a:off x="524934" y="558465"/>
            <a:ext cx="8532116" cy="714811"/>
          </a:xfrm>
          <a:prstGeom prst="rect">
            <a:avLst/>
          </a:prstGeom>
        </p:spPr>
        <p:txBody>
          <a:bodyPr vert="horz" lIns="0" tIns="0" rIns="0" bIns="0" rtlCol="0" anchor="t" anchorCtr="0">
            <a:normAutofit/>
          </a:bodyPr>
          <a:lstStyle>
            <a:lvl1pPr marL="457200" indent="-457200" algn="ctr" defTabSz="457200" rtl="0" eaLnBrk="1" latinLnBrk="0" hangingPunct="1">
              <a:spcBef>
                <a:spcPct val="0"/>
              </a:spcBef>
              <a:buFont typeface="+mj-lt"/>
              <a:buAutoNum type="arabicPeriod"/>
              <a:defRPr sz="6000" b="1" i="1" kern="1200">
                <a:solidFill>
                  <a:schemeClr val="tx1"/>
                </a:solidFill>
                <a:latin typeface="Gill Sans Nova Light" panose="020B0302020104020203" pitchFamily="34" charset="0"/>
                <a:ea typeface="+mj-ea"/>
                <a:cs typeface="Arial"/>
              </a:defRPr>
            </a:lvl1pPr>
          </a:lstStyle>
          <a:p>
            <a:pPr marL="0" indent="0" algn="l">
              <a:buFont typeface="+mj-lt"/>
              <a:buNone/>
            </a:pPr>
            <a:r>
              <a:rPr lang="de-DE" sz="2400" i="0" dirty="0">
                <a:ea typeface="Tahoma" panose="020B0604030504040204" pitchFamily="34" charset="0"/>
                <a:cs typeface="Tahoma" panose="020B0604030504040204" pitchFamily="34" charset="0"/>
              </a:rPr>
              <a:t>Die von Solvium bewirtschafteten Ausrüstungsgegenstände (Auszug)</a:t>
            </a:r>
          </a:p>
          <a:p>
            <a:pPr marL="0" indent="0" algn="l">
              <a:buFont typeface="+mj-lt"/>
              <a:buNone/>
            </a:pPr>
            <a:endParaRPr lang="de-DE" sz="2400" i="0" dirty="0">
              <a:ea typeface="Tahoma" panose="020B0604030504040204" pitchFamily="34" charset="0"/>
              <a:cs typeface="Tahoma" panose="020B0604030504040204" pitchFamily="34" charset="0"/>
            </a:endParaRPr>
          </a:p>
        </p:txBody>
      </p:sp>
      <p:pic>
        <p:nvPicPr>
          <p:cNvPr id="26" name="Grafik 25" descr="Ein Bild, das Autoteile, Zug, Rad, Transport enthält.&#10;&#10;Automatisch generierte Beschreibung">
            <a:extLst>
              <a:ext uri="{FF2B5EF4-FFF2-40B4-BE49-F238E27FC236}">
                <a16:creationId xmlns:a16="http://schemas.microsoft.com/office/drawing/2014/main" id="{8A921088-EFB4-58DC-9D5B-2105E94A0E25}"/>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32051" y="4231972"/>
            <a:ext cx="3714806" cy="1858288"/>
          </a:xfrm>
          <a:prstGeom prst="rect">
            <a:avLst/>
          </a:prstGeom>
        </p:spPr>
      </p:pic>
      <p:pic>
        <p:nvPicPr>
          <p:cNvPr id="28" name="Grafik 27" descr="Ein Bild, das Anhänger, Rad, Transport, Fahrzeug enthält.&#10;&#10;Automatisch generierte Beschreibung">
            <a:extLst>
              <a:ext uri="{FF2B5EF4-FFF2-40B4-BE49-F238E27FC236}">
                <a16:creationId xmlns:a16="http://schemas.microsoft.com/office/drawing/2014/main" id="{1EB1A8E6-A773-63D4-C1F4-86E306B63035}"/>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109198" y="4028479"/>
            <a:ext cx="3688829" cy="1972518"/>
          </a:xfrm>
          <a:prstGeom prst="rect">
            <a:avLst/>
          </a:prstGeom>
        </p:spPr>
      </p:pic>
      <p:sp>
        <p:nvSpPr>
          <p:cNvPr id="29" name="Textfeld 28">
            <a:extLst>
              <a:ext uri="{FF2B5EF4-FFF2-40B4-BE49-F238E27FC236}">
                <a16:creationId xmlns:a16="http://schemas.microsoft.com/office/drawing/2014/main" id="{82323E12-E179-FA1A-0A95-625E90DBDF62}"/>
              </a:ext>
            </a:extLst>
          </p:cNvPr>
          <p:cNvSpPr txBox="1"/>
          <p:nvPr/>
        </p:nvSpPr>
        <p:spPr>
          <a:xfrm>
            <a:off x="5238364" y="5865443"/>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Schüttgutwagen</a:t>
            </a:r>
          </a:p>
        </p:txBody>
      </p:sp>
      <p:sp>
        <p:nvSpPr>
          <p:cNvPr id="30" name="Textfeld 29">
            <a:extLst>
              <a:ext uri="{FF2B5EF4-FFF2-40B4-BE49-F238E27FC236}">
                <a16:creationId xmlns:a16="http://schemas.microsoft.com/office/drawing/2014/main" id="{3C938902-8295-8D1D-4C72-F2811B0C1D91}"/>
              </a:ext>
            </a:extLst>
          </p:cNvPr>
          <p:cNvSpPr txBox="1"/>
          <p:nvPr/>
        </p:nvSpPr>
        <p:spPr>
          <a:xfrm>
            <a:off x="1552197" y="5870819"/>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Flachwagen</a:t>
            </a:r>
          </a:p>
        </p:txBody>
      </p:sp>
      <p:pic>
        <p:nvPicPr>
          <p:cNvPr id="13" name="Grafik 12">
            <a:extLst>
              <a:ext uri="{FF2B5EF4-FFF2-40B4-BE49-F238E27FC236}">
                <a16:creationId xmlns:a16="http://schemas.microsoft.com/office/drawing/2014/main" id="{C3BA853E-18EC-5E3D-34E3-9414A6A5C7FA}"/>
              </a:ext>
            </a:extLst>
          </p:cNvPr>
          <p:cNvPicPr>
            <a:picLocks noChangeAspect="1"/>
          </p:cNvPicPr>
          <p:nvPr/>
        </p:nvPicPr>
        <p:blipFill>
          <a:blip r:embed="rId8"/>
          <a:stretch>
            <a:fillRect/>
          </a:stretch>
        </p:blipFill>
        <p:spPr>
          <a:xfrm>
            <a:off x="6059239" y="1273276"/>
            <a:ext cx="2669681" cy="1655048"/>
          </a:xfrm>
          <a:prstGeom prst="rect">
            <a:avLst/>
          </a:prstGeom>
        </p:spPr>
      </p:pic>
      <p:sp>
        <p:nvSpPr>
          <p:cNvPr id="15" name="Textfeld 14">
            <a:extLst>
              <a:ext uri="{FF2B5EF4-FFF2-40B4-BE49-F238E27FC236}">
                <a16:creationId xmlns:a16="http://schemas.microsoft.com/office/drawing/2014/main" id="{903E008E-0D98-A7EB-1252-1970CAC248DB}"/>
              </a:ext>
            </a:extLst>
          </p:cNvPr>
          <p:cNvSpPr txBox="1"/>
          <p:nvPr/>
        </p:nvSpPr>
        <p:spPr>
          <a:xfrm>
            <a:off x="6511895" y="3061787"/>
            <a:ext cx="2121729" cy="338554"/>
          </a:xfrm>
          <a:prstGeom prst="rect">
            <a:avLst/>
          </a:prstGeom>
          <a:noFill/>
        </p:spPr>
        <p:txBody>
          <a:bodyPr wrap="square">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Standard-Tankcontainer</a:t>
            </a:r>
          </a:p>
        </p:txBody>
      </p:sp>
      <p:sp>
        <p:nvSpPr>
          <p:cNvPr id="16" name="Textfeld 15">
            <a:extLst>
              <a:ext uri="{FF2B5EF4-FFF2-40B4-BE49-F238E27FC236}">
                <a16:creationId xmlns:a16="http://schemas.microsoft.com/office/drawing/2014/main" id="{722D9600-F662-7868-DA22-DD135CDC0FF4}"/>
              </a:ext>
            </a:extLst>
          </p:cNvPr>
          <p:cNvSpPr txBox="1"/>
          <p:nvPr/>
        </p:nvSpPr>
        <p:spPr>
          <a:xfrm>
            <a:off x="3305610" y="3092651"/>
            <a:ext cx="2471566"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20-Fuß-Standardcontainer</a:t>
            </a:r>
          </a:p>
        </p:txBody>
      </p:sp>
    </p:spTree>
    <p:extLst>
      <p:ext uri="{BB962C8B-B14F-4D97-AF65-F5344CB8AC3E}">
        <p14:creationId xmlns:p14="http://schemas.microsoft.com/office/powerpoint/2010/main" val="2677582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524405" y="1638132"/>
            <a:ext cx="7234139" cy="3905572"/>
          </a:xfrm>
        </p:spPr>
        <p:txBody>
          <a:bodyPr>
            <a:normAutofit/>
          </a:bodyPr>
          <a:lstStyle/>
          <a:p>
            <a:pPr marL="0" indent="0">
              <a:lnSpc>
                <a:spcPct val="150000"/>
              </a:lnSpc>
              <a:buClr>
                <a:srgbClr val="00173D"/>
              </a:buClr>
              <a:buNone/>
            </a:pPr>
            <a:r>
              <a:rPr lang="de-DE" sz="1800" b="1" dirty="0"/>
              <a:t>Anleger, die ..</a:t>
            </a:r>
          </a:p>
          <a:p>
            <a:pPr marL="288000" indent="-288000">
              <a:lnSpc>
                <a:spcPct val="150000"/>
              </a:lnSpc>
              <a:buClr>
                <a:srgbClr val="00173D"/>
              </a:buClr>
              <a:buFont typeface="Wingdings" panose="05000000000000000000" pitchFamily="2" charset="2"/>
              <a:buChar char="§"/>
            </a:pPr>
            <a:r>
              <a:rPr lang="de-DE" sz="1800" b="1" dirty="0"/>
              <a:t>in die weltweite Logistik investieren </a:t>
            </a:r>
            <a:r>
              <a:rPr lang="de-DE" sz="1800" dirty="0"/>
              <a:t>möchten und wissen, dass unternehmerische Investments Risiken und Chancen haben und</a:t>
            </a:r>
          </a:p>
          <a:p>
            <a:pPr marL="288000" indent="-288000">
              <a:lnSpc>
                <a:spcPct val="150000"/>
              </a:lnSpc>
              <a:buClr>
                <a:srgbClr val="00173D"/>
              </a:buClr>
              <a:buFont typeface="Wingdings" panose="05000000000000000000" pitchFamily="2" charset="2"/>
              <a:buChar char="§"/>
            </a:pPr>
            <a:r>
              <a:rPr lang="de-DE" sz="1800" dirty="0"/>
              <a:t>ein langfristiges Investment sowie</a:t>
            </a:r>
          </a:p>
          <a:p>
            <a:pPr marL="288000" indent="-288000">
              <a:lnSpc>
                <a:spcPct val="150000"/>
              </a:lnSpc>
              <a:buClr>
                <a:srgbClr val="00173D"/>
              </a:buClr>
              <a:buFont typeface="Wingdings" panose="05000000000000000000" pitchFamily="2" charset="2"/>
              <a:buChar char="§"/>
            </a:pPr>
            <a:r>
              <a:rPr lang="de-DE" sz="1800" b="1" dirty="0"/>
              <a:t>feste laufende (quartalsweise) Auszahlungen </a:t>
            </a:r>
            <a:r>
              <a:rPr lang="de-DE" sz="1800" dirty="0"/>
              <a:t>suchen,</a:t>
            </a:r>
          </a:p>
          <a:p>
            <a:pPr marL="288000" indent="-288000">
              <a:lnSpc>
                <a:spcPct val="150000"/>
              </a:lnSpc>
              <a:buClr>
                <a:srgbClr val="00173D"/>
              </a:buClr>
              <a:buFont typeface="Wingdings" panose="05000000000000000000" pitchFamily="2" charset="2"/>
              <a:buChar char="§"/>
            </a:pPr>
            <a:r>
              <a:rPr lang="de-DE" sz="1800" dirty="0"/>
              <a:t>an </a:t>
            </a:r>
            <a:r>
              <a:rPr lang="de-DE" sz="1800" b="1" dirty="0"/>
              <a:t>zusätzlichen Mehrerlösen wesentlich partizipieren </a:t>
            </a:r>
            <a:r>
              <a:rPr lang="de-DE" sz="1800" dirty="0"/>
              <a:t>wollen und</a:t>
            </a:r>
          </a:p>
          <a:p>
            <a:pPr marL="288000" indent="-288000">
              <a:lnSpc>
                <a:spcPct val="150000"/>
              </a:lnSpc>
              <a:buClr>
                <a:srgbClr val="00173D"/>
              </a:buClr>
              <a:buFont typeface="Wingdings" panose="05000000000000000000" pitchFamily="2" charset="2"/>
              <a:buChar char="§"/>
            </a:pPr>
            <a:r>
              <a:rPr lang="de-DE" sz="1800" b="1" dirty="0"/>
              <a:t>die ein Angebot suchen</a:t>
            </a:r>
            <a:r>
              <a:rPr lang="de-DE" sz="1800" dirty="0"/>
              <a:t>, das eine </a:t>
            </a:r>
            <a:r>
              <a:rPr lang="de-DE" sz="1800" b="1" dirty="0"/>
              <a:t>geringe Korrelation zu</a:t>
            </a:r>
            <a:r>
              <a:rPr lang="de-DE" sz="1800" dirty="0"/>
              <a:t> den </a:t>
            </a:r>
            <a:r>
              <a:rPr lang="de-DE" sz="1800" b="1" dirty="0"/>
              <a:t>traditionellen Assetklassen </a:t>
            </a:r>
            <a:r>
              <a:rPr lang="de-DE" sz="1800" dirty="0"/>
              <a:t>hat.</a:t>
            </a:r>
          </a:p>
          <a:p>
            <a:pPr marL="288000" indent="-288000">
              <a:lnSpc>
                <a:spcPct val="150000"/>
              </a:lnSpc>
              <a:buClr>
                <a:srgbClr val="00173D"/>
              </a:buClr>
              <a:buFont typeface="Wingdings" panose="05000000000000000000" pitchFamily="2" charset="2"/>
              <a:buChar char="§"/>
            </a:pPr>
            <a:endParaRPr lang="de-DE" sz="1800" dirty="0"/>
          </a:p>
          <a:p>
            <a:pPr marL="288000" indent="-288000">
              <a:lnSpc>
                <a:spcPct val="150000"/>
              </a:lnSpc>
              <a:buClr>
                <a:srgbClr val="00173D"/>
              </a:buClr>
              <a:buFont typeface="Wingdings" panose="05000000000000000000" pitchFamily="2" charset="2"/>
              <a:buChar char="§"/>
            </a:pPr>
            <a:endParaRPr lang="de-DE" sz="1800" dirty="0"/>
          </a:p>
          <a:p>
            <a:pPr marL="288000" indent="-288000" algn="ctr">
              <a:lnSpc>
                <a:spcPct val="150000"/>
              </a:lnSpc>
              <a:buClr>
                <a:srgbClr val="00173D"/>
              </a:buClr>
              <a:buFont typeface="Wingdings" panose="05000000000000000000" pitchFamily="2" charset="2"/>
              <a:buChar char="§"/>
            </a:pPr>
            <a:endParaRPr lang="de-DE" sz="1800" b="1" dirty="0"/>
          </a:p>
        </p:txBody>
      </p:sp>
      <p:pic>
        <p:nvPicPr>
          <p:cNvPr id="8" name="Grafi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8638" y="1638132"/>
            <a:ext cx="2753366" cy="4125184"/>
          </a:xfrm>
          <a:prstGeom prst="rect">
            <a:avLst/>
          </a:prstGeom>
        </p:spPr>
      </p:pic>
      <p:sp>
        <p:nvSpPr>
          <p:cNvPr id="6"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Für wen ist das Angebot interessant?</a:t>
            </a:r>
          </a:p>
        </p:txBody>
      </p:sp>
    </p:spTree>
    <p:extLst>
      <p:ext uri="{BB962C8B-B14F-4D97-AF65-F5344CB8AC3E}">
        <p14:creationId xmlns:p14="http://schemas.microsoft.com/office/powerpoint/2010/main" val="2724894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6AEE8-4EA4-C46D-021C-8D98C9E58BC6}"/>
            </a:ext>
          </a:extLst>
        </p:cNvPr>
        <p:cNvGrpSpPr/>
        <p:nvPr/>
      </p:nvGrpSpPr>
      <p:grpSpPr>
        <a:xfrm>
          <a:off x="0" y="0"/>
          <a:ext cx="0" cy="0"/>
          <a:chOff x="0" y="0"/>
          <a:chExt cx="0" cy="0"/>
        </a:xfrm>
      </p:grpSpPr>
      <p:pic>
        <p:nvPicPr>
          <p:cNvPr id="4" name="Grafik 3" descr="Ein Bild, das Behälter, Frachtcontainer, Frachtverkehr, Warenladung enthält.&#10;&#10;Automatisch generierte Beschreibung">
            <a:extLst>
              <a:ext uri="{FF2B5EF4-FFF2-40B4-BE49-F238E27FC236}">
                <a16:creationId xmlns:a16="http://schemas.microsoft.com/office/drawing/2014/main" id="{8178B9AC-225B-9FE9-23A8-2B9EC61C8936}"/>
              </a:ext>
            </a:extLst>
          </p:cNvPr>
          <p:cNvPicPr>
            <a:picLocks noChangeAspect="1"/>
          </p:cNvPicPr>
          <p:nvPr/>
        </p:nvPicPr>
        <p:blipFill>
          <a:blip r:embed="rId2" cstate="screen">
            <a:extLst>
              <a:ext uri="{28A0092B-C50C-407E-A947-70E740481C1C}">
                <a14:useLocalDpi xmlns:a14="http://schemas.microsoft.com/office/drawing/2010/main" val="0"/>
              </a:ext>
            </a:extLst>
          </a:blip>
          <a:srcRect l="8605" t="11541" r="12389" b="11679"/>
          <a:stretch/>
        </p:blipFill>
        <p:spPr>
          <a:xfrm>
            <a:off x="1828800" y="1481364"/>
            <a:ext cx="2848884" cy="1556606"/>
          </a:xfrm>
          <a:prstGeom prst="rect">
            <a:avLst/>
          </a:prstGeom>
        </p:spPr>
      </p:pic>
      <p:pic>
        <p:nvPicPr>
          <p:cNvPr id="12" name="Grafik 11" descr="Ein Bild, das sitzend, Tisch, Ozean, Parken enthält.&#10;&#10;Automatisch generierte Beschreibung">
            <a:extLst>
              <a:ext uri="{FF2B5EF4-FFF2-40B4-BE49-F238E27FC236}">
                <a16:creationId xmlns:a16="http://schemas.microsoft.com/office/drawing/2014/main" id="{E2D7CCF0-0EF9-3435-95E2-9115A4937C8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8381" t="20605" r="6772" b="18402"/>
          <a:stretch/>
        </p:blipFill>
        <p:spPr>
          <a:xfrm>
            <a:off x="7798027" y="1495890"/>
            <a:ext cx="2508856" cy="2011413"/>
          </a:xfrm>
          <a:prstGeom prst="rect">
            <a:avLst/>
          </a:prstGeom>
        </p:spPr>
      </p:pic>
      <p:pic>
        <p:nvPicPr>
          <p:cNvPr id="3" name="Grafik 2">
            <a:extLst>
              <a:ext uri="{FF2B5EF4-FFF2-40B4-BE49-F238E27FC236}">
                <a16:creationId xmlns:a16="http://schemas.microsoft.com/office/drawing/2014/main" id="{27552796-36D0-7C07-DBF8-B8DD44C0CACE}"/>
              </a:ext>
            </a:extLst>
          </p:cNvPr>
          <p:cNvPicPr>
            <a:picLocks noChangeAspect="1"/>
          </p:cNvPicPr>
          <p:nvPr/>
        </p:nvPicPr>
        <p:blipFill>
          <a:blip r:embed="rId4"/>
          <a:stretch>
            <a:fillRect/>
          </a:stretch>
        </p:blipFill>
        <p:spPr>
          <a:xfrm>
            <a:off x="8284740" y="4317676"/>
            <a:ext cx="3103985" cy="1437481"/>
          </a:xfrm>
          <a:prstGeom prst="rect">
            <a:avLst/>
          </a:prstGeom>
        </p:spPr>
      </p:pic>
      <p:sp>
        <p:nvSpPr>
          <p:cNvPr id="7" name="Textfeld 6">
            <a:extLst>
              <a:ext uri="{FF2B5EF4-FFF2-40B4-BE49-F238E27FC236}">
                <a16:creationId xmlns:a16="http://schemas.microsoft.com/office/drawing/2014/main" id="{4D44A10C-4349-74CB-0D6A-54DA8B5AE274}"/>
              </a:ext>
            </a:extLst>
          </p:cNvPr>
          <p:cNvSpPr txBox="1"/>
          <p:nvPr/>
        </p:nvSpPr>
        <p:spPr>
          <a:xfrm>
            <a:off x="7954383" y="3430608"/>
            <a:ext cx="2000250"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Wechselkoffer</a:t>
            </a:r>
          </a:p>
        </p:txBody>
      </p:sp>
      <p:sp>
        <p:nvSpPr>
          <p:cNvPr id="8" name="Textfeld 7">
            <a:extLst>
              <a:ext uri="{FF2B5EF4-FFF2-40B4-BE49-F238E27FC236}">
                <a16:creationId xmlns:a16="http://schemas.microsoft.com/office/drawing/2014/main" id="{9DA04467-4A79-41DA-6AEC-01F1BC7DB6AB}"/>
              </a:ext>
            </a:extLst>
          </p:cNvPr>
          <p:cNvSpPr txBox="1"/>
          <p:nvPr/>
        </p:nvSpPr>
        <p:spPr>
          <a:xfrm>
            <a:off x="1552197" y="3445225"/>
            <a:ext cx="3605894"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40-Fuß-High-Cube-Standardcontainer</a:t>
            </a:r>
          </a:p>
        </p:txBody>
      </p:sp>
      <p:sp>
        <p:nvSpPr>
          <p:cNvPr id="11" name="Textfeld 10">
            <a:extLst>
              <a:ext uri="{FF2B5EF4-FFF2-40B4-BE49-F238E27FC236}">
                <a16:creationId xmlns:a16="http://schemas.microsoft.com/office/drawing/2014/main" id="{5B3BBAAB-81D3-2AA0-5C30-FB1574E7A275}"/>
              </a:ext>
            </a:extLst>
          </p:cNvPr>
          <p:cNvSpPr txBox="1"/>
          <p:nvPr/>
        </p:nvSpPr>
        <p:spPr>
          <a:xfrm>
            <a:off x="9319848" y="5865443"/>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Kesselwagen</a:t>
            </a:r>
          </a:p>
        </p:txBody>
      </p:sp>
      <p:sp>
        <p:nvSpPr>
          <p:cNvPr id="18" name="Titel 1">
            <a:extLst>
              <a:ext uri="{FF2B5EF4-FFF2-40B4-BE49-F238E27FC236}">
                <a16:creationId xmlns:a16="http://schemas.microsoft.com/office/drawing/2014/main" id="{82628413-57A3-5B36-F3E5-F19E1F0BEB5A}"/>
              </a:ext>
            </a:extLst>
          </p:cNvPr>
          <p:cNvSpPr txBox="1">
            <a:spLocks/>
          </p:cNvSpPr>
          <p:nvPr/>
        </p:nvSpPr>
        <p:spPr>
          <a:xfrm>
            <a:off x="524934" y="558465"/>
            <a:ext cx="8532116" cy="714811"/>
          </a:xfrm>
          <a:prstGeom prst="rect">
            <a:avLst/>
          </a:prstGeom>
        </p:spPr>
        <p:txBody>
          <a:bodyPr vert="horz" lIns="0" tIns="0" rIns="0" bIns="0" rtlCol="0" anchor="t" anchorCtr="0">
            <a:normAutofit/>
          </a:bodyPr>
          <a:lstStyle>
            <a:lvl1pPr marL="457200" indent="-457200" algn="ctr" defTabSz="457200" rtl="0" eaLnBrk="1" latinLnBrk="0" hangingPunct="1">
              <a:spcBef>
                <a:spcPct val="0"/>
              </a:spcBef>
              <a:buFont typeface="+mj-lt"/>
              <a:buAutoNum type="arabicPeriod"/>
              <a:defRPr sz="6000" b="1" i="1" kern="1200">
                <a:solidFill>
                  <a:schemeClr val="tx1"/>
                </a:solidFill>
                <a:latin typeface="Gill Sans Nova Light" panose="020B0302020104020203" pitchFamily="34" charset="0"/>
                <a:ea typeface="+mj-ea"/>
                <a:cs typeface="Arial"/>
              </a:defRPr>
            </a:lvl1pPr>
          </a:lstStyle>
          <a:p>
            <a:pPr marL="0" indent="0" algn="l">
              <a:buFont typeface="+mj-lt"/>
              <a:buNone/>
            </a:pPr>
            <a:r>
              <a:rPr lang="de-DE" sz="2400" i="0" dirty="0">
                <a:ea typeface="Tahoma" panose="020B0604030504040204" pitchFamily="34" charset="0"/>
                <a:cs typeface="Tahoma" panose="020B0604030504040204" pitchFamily="34" charset="0"/>
              </a:rPr>
              <a:t>Die Ausrüstungsgegenstände (Auszug)</a:t>
            </a:r>
          </a:p>
          <a:p>
            <a:pPr marL="0" indent="0" algn="l">
              <a:buFont typeface="+mj-lt"/>
              <a:buNone/>
            </a:pPr>
            <a:endParaRPr lang="de-DE" sz="2400" i="0" dirty="0">
              <a:ea typeface="Tahoma" panose="020B0604030504040204" pitchFamily="34" charset="0"/>
              <a:cs typeface="Tahoma" panose="020B0604030504040204" pitchFamily="34" charset="0"/>
            </a:endParaRPr>
          </a:p>
        </p:txBody>
      </p:sp>
      <p:pic>
        <p:nvPicPr>
          <p:cNvPr id="26" name="Grafik 25" descr="Ein Bild, das Autoteile, Zug, Rad, Transport enthält.&#10;&#10;Automatisch generierte Beschreibung">
            <a:extLst>
              <a:ext uri="{FF2B5EF4-FFF2-40B4-BE49-F238E27FC236}">
                <a16:creationId xmlns:a16="http://schemas.microsoft.com/office/drawing/2014/main" id="{501368E9-C8EB-2FBE-6588-53664A523BD3}"/>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32051" y="4231972"/>
            <a:ext cx="3714806" cy="1858288"/>
          </a:xfrm>
          <a:prstGeom prst="rect">
            <a:avLst/>
          </a:prstGeom>
        </p:spPr>
      </p:pic>
      <p:pic>
        <p:nvPicPr>
          <p:cNvPr id="28" name="Grafik 27" descr="Ein Bild, das Anhänger, Rad, Transport, Fahrzeug enthält.&#10;&#10;Automatisch generierte Beschreibung">
            <a:extLst>
              <a:ext uri="{FF2B5EF4-FFF2-40B4-BE49-F238E27FC236}">
                <a16:creationId xmlns:a16="http://schemas.microsoft.com/office/drawing/2014/main" id="{8F7C8058-3A21-9CD3-5968-5874DAF796C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109198" y="4028479"/>
            <a:ext cx="3688829" cy="1972518"/>
          </a:xfrm>
          <a:prstGeom prst="rect">
            <a:avLst/>
          </a:prstGeom>
        </p:spPr>
      </p:pic>
      <p:sp>
        <p:nvSpPr>
          <p:cNvPr id="29" name="Textfeld 28">
            <a:extLst>
              <a:ext uri="{FF2B5EF4-FFF2-40B4-BE49-F238E27FC236}">
                <a16:creationId xmlns:a16="http://schemas.microsoft.com/office/drawing/2014/main" id="{2C196A0F-68C3-6BCA-5713-F454C526D9C9}"/>
              </a:ext>
            </a:extLst>
          </p:cNvPr>
          <p:cNvSpPr txBox="1"/>
          <p:nvPr/>
        </p:nvSpPr>
        <p:spPr>
          <a:xfrm>
            <a:off x="5238364" y="5865443"/>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Schüttgutwagen</a:t>
            </a:r>
          </a:p>
        </p:txBody>
      </p:sp>
      <p:sp>
        <p:nvSpPr>
          <p:cNvPr id="30" name="Textfeld 29">
            <a:extLst>
              <a:ext uri="{FF2B5EF4-FFF2-40B4-BE49-F238E27FC236}">
                <a16:creationId xmlns:a16="http://schemas.microsoft.com/office/drawing/2014/main" id="{80C651D4-E9DF-B522-D6BF-9CA0C3551689}"/>
              </a:ext>
            </a:extLst>
          </p:cNvPr>
          <p:cNvSpPr txBox="1"/>
          <p:nvPr/>
        </p:nvSpPr>
        <p:spPr>
          <a:xfrm>
            <a:off x="1552197" y="5870819"/>
            <a:ext cx="1641751" cy="338554"/>
          </a:xfrm>
          <a:prstGeom prst="rect">
            <a:avLst/>
          </a:prstGeom>
          <a:noFill/>
        </p:spPr>
        <p:txBody>
          <a:bodyPr wrap="square" rtlCol="0">
            <a:spAutoFit/>
          </a:bodyPr>
          <a:lstStyle/>
          <a:p>
            <a:pPr algn="ctr"/>
            <a:r>
              <a:rPr lang="de-DE" sz="1600" b="1" dirty="0">
                <a:latin typeface="Gill Sans Nova Light" panose="020B0302020104020203" pitchFamily="34" charset="0"/>
                <a:ea typeface="Tahoma" panose="020B0604030504040204" pitchFamily="34" charset="0"/>
                <a:cs typeface="Tahoma" panose="020B0604030504040204" pitchFamily="34" charset="0"/>
              </a:rPr>
              <a:t>Flachwagen</a:t>
            </a:r>
          </a:p>
        </p:txBody>
      </p:sp>
    </p:spTree>
    <p:extLst>
      <p:ext uri="{BB962C8B-B14F-4D97-AF65-F5344CB8AC3E}">
        <p14:creationId xmlns:p14="http://schemas.microsoft.com/office/powerpoint/2010/main" val="2422927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88DD9-FFE1-B374-DCBA-974E862BCB0E}"/>
            </a:ext>
          </a:extLst>
        </p:cNvPr>
        <p:cNvGrpSpPr/>
        <p:nvPr/>
      </p:nvGrpSpPr>
      <p:grpSpPr>
        <a:xfrm>
          <a:off x="0" y="0"/>
          <a:ext cx="0" cy="0"/>
          <a:chOff x="0" y="0"/>
          <a:chExt cx="0" cy="0"/>
        </a:xfrm>
      </p:grpSpPr>
      <p:sp>
        <p:nvSpPr>
          <p:cNvPr id="5" name="Inhaltsplatzhalter 4">
            <a:extLst>
              <a:ext uri="{FF2B5EF4-FFF2-40B4-BE49-F238E27FC236}">
                <a16:creationId xmlns:a16="http://schemas.microsoft.com/office/drawing/2014/main" id="{CF5A144F-B58C-7153-EDC8-B279B36A82D0}"/>
              </a:ext>
            </a:extLst>
          </p:cNvPr>
          <p:cNvSpPr>
            <a:spLocks noGrp="1"/>
          </p:cNvSpPr>
          <p:nvPr>
            <p:ph idx="1"/>
          </p:nvPr>
        </p:nvSpPr>
        <p:spPr>
          <a:xfrm>
            <a:off x="520335" y="1633370"/>
            <a:ext cx="11309715" cy="3579250"/>
          </a:xfrm>
        </p:spPr>
        <p:txBody>
          <a:bodyPr>
            <a:noAutofit/>
          </a:bodyPr>
          <a:lstStyle/>
          <a:p>
            <a:pPr marL="342900" indent="-342900" algn="just">
              <a:lnSpc>
                <a:spcPct val="150000"/>
              </a:lnSpc>
              <a:buFont typeface="+mj-lt"/>
              <a:buAutoNum type="arabicPeriod"/>
            </a:pPr>
            <a:r>
              <a:rPr lang="de-DE" sz="1800" b="1" dirty="0">
                <a:solidFill>
                  <a:schemeClr val="tx1"/>
                </a:solidFill>
              </a:rPr>
              <a:t>Solvium Transportlogistik Fonds GmbH &amp; Co. geschlossene Investment-KG </a:t>
            </a:r>
            <a:r>
              <a:rPr lang="de-DE" sz="1800" dirty="0">
                <a:solidFill>
                  <a:schemeClr val="tx1"/>
                </a:solidFill>
              </a:rPr>
              <a:t>- geschlossener, risikogemischter Publikums-AIF</a:t>
            </a:r>
          </a:p>
          <a:p>
            <a:pPr marL="342900" indent="-342900" algn="just">
              <a:lnSpc>
                <a:spcPct val="150000"/>
              </a:lnSpc>
              <a:buFont typeface="+mj-lt"/>
              <a:buAutoNum type="arabicPeriod"/>
            </a:pPr>
            <a:r>
              <a:rPr lang="de-DE" sz="1800" dirty="0">
                <a:solidFill>
                  <a:schemeClr val="tx1"/>
                </a:solidFill>
              </a:rPr>
              <a:t>Wird mindestens </a:t>
            </a:r>
            <a:r>
              <a:rPr lang="de-DE" sz="1800" b="1" dirty="0">
                <a:solidFill>
                  <a:schemeClr val="tx1"/>
                </a:solidFill>
              </a:rPr>
              <a:t>1 Objektgesellschaft </a:t>
            </a:r>
            <a:r>
              <a:rPr lang="de-DE" sz="1800" dirty="0">
                <a:solidFill>
                  <a:schemeClr val="tx1"/>
                </a:solidFill>
              </a:rPr>
              <a:t>gründen, die sich auf den Erwerb, die Vermietung, die Instandhaltung sowie den Verkauf von </a:t>
            </a:r>
            <a:r>
              <a:rPr lang="de-DE" sz="1800" b="1" dirty="0">
                <a:solidFill>
                  <a:schemeClr val="tx1"/>
                </a:solidFill>
              </a:rPr>
              <a:t>Güterwagen, Wechselkoffern und Containern </a:t>
            </a:r>
            <a:r>
              <a:rPr lang="de-DE" sz="1800" dirty="0">
                <a:solidFill>
                  <a:schemeClr val="tx1"/>
                </a:solidFill>
              </a:rPr>
              <a:t>konzentriert</a:t>
            </a:r>
          </a:p>
          <a:p>
            <a:pPr marL="342900" indent="-342900" algn="just">
              <a:lnSpc>
                <a:spcPct val="150000"/>
              </a:lnSpc>
              <a:buFont typeface="+mj-lt"/>
              <a:buAutoNum type="arabicPeriod"/>
            </a:pPr>
            <a:r>
              <a:rPr lang="de-DE" sz="1800" dirty="0">
                <a:solidFill>
                  <a:schemeClr val="tx1"/>
                </a:solidFill>
              </a:rPr>
              <a:t>Der </a:t>
            </a:r>
            <a:r>
              <a:rPr lang="de-DE" sz="1800" b="1" dirty="0">
                <a:solidFill>
                  <a:schemeClr val="tx1"/>
                </a:solidFill>
              </a:rPr>
              <a:t>Schwerpunkt</a:t>
            </a:r>
            <a:r>
              <a:rPr lang="de-DE" sz="1800" dirty="0">
                <a:solidFill>
                  <a:schemeClr val="tx1"/>
                </a:solidFill>
              </a:rPr>
              <a:t> liegt auf Investitionen im Bereich </a:t>
            </a:r>
            <a:r>
              <a:rPr lang="de-DE" sz="1800" b="1" dirty="0">
                <a:solidFill>
                  <a:schemeClr val="tx1"/>
                </a:solidFill>
              </a:rPr>
              <a:t>Güterwagen</a:t>
            </a:r>
            <a:r>
              <a:rPr lang="de-DE" sz="1800" dirty="0">
                <a:solidFill>
                  <a:schemeClr val="tx1"/>
                </a:solidFill>
              </a:rPr>
              <a:t> (mind. 51,00 % des investierten Kapitals)</a:t>
            </a:r>
          </a:p>
          <a:p>
            <a:pPr marL="342900" indent="-342900" algn="just">
              <a:lnSpc>
                <a:spcPct val="150000"/>
              </a:lnSpc>
              <a:buFont typeface="+mj-lt"/>
              <a:buAutoNum type="arabicPeriod"/>
            </a:pPr>
            <a:r>
              <a:rPr lang="de-DE" sz="1800" dirty="0">
                <a:solidFill>
                  <a:schemeClr val="tx1"/>
                </a:solidFill>
              </a:rPr>
              <a:t>Mit diesen Investitionen möchte der Fonds die </a:t>
            </a:r>
            <a:r>
              <a:rPr lang="de-DE" sz="1800" b="1" dirty="0">
                <a:solidFill>
                  <a:schemeClr val="tx1"/>
                </a:solidFill>
              </a:rPr>
              <a:t>Transformation im Bereich der Verkehrsinfrastruktur </a:t>
            </a:r>
            <a:r>
              <a:rPr lang="de-DE" sz="1800" dirty="0">
                <a:solidFill>
                  <a:schemeClr val="tx1"/>
                </a:solidFill>
              </a:rPr>
              <a:t>und Transportlogistik unterstützen. </a:t>
            </a:r>
          </a:p>
          <a:p>
            <a:pPr marL="342900" indent="-342900" algn="just">
              <a:lnSpc>
                <a:spcPct val="150000"/>
              </a:lnSpc>
              <a:buFont typeface="+mj-lt"/>
              <a:buAutoNum type="arabicPeriod"/>
            </a:pPr>
            <a:r>
              <a:rPr lang="de-DE" sz="1800" dirty="0">
                <a:solidFill>
                  <a:schemeClr val="tx1"/>
                </a:solidFill>
              </a:rPr>
              <a:t>Der </a:t>
            </a:r>
            <a:r>
              <a:rPr lang="de-DE" sz="1800" b="1" dirty="0">
                <a:solidFill>
                  <a:schemeClr val="tx1"/>
                </a:solidFill>
              </a:rPr>
              <a:t>Schienengüterverkehr verursacht etwa 80,00 % weniger Treibhausgasemissionen </a:t>
            </a:r>
            <a:r>
              <a:rPr lang="de-DE" sz="1800" dirty="0">
                <a:solidFill>
                  <a:schemeClr val="tx1"/>
                </a:solidFill>
              </a:rPr>
              <a:t>im Vergleich zum Güterverkehr per Lkw auf der Straße und leistet damit einen wichtigen Beitrag zur Reduzierung derselben.</a:t>
            </a:r>
            <a:endParaRPr lang="de-DE" sz="1800" b="1" dirty="0">
              <a:solidFill>
                <a:schemeClr val="tx1"/>
              </a:solidFill>
            </a:endParaRPr>
          </a:p>
        </p:txBody>
      </p:sp>
      <p:sp>
        <p:nvSpPr>
          <p:cNvPr id="8" name="Titel 6">
            <a:extLst>
              <a:ext uri="{FF2B5EF4-FFF2-40B4-BE49-F238E27FC236}">
                <a16:creationId xmlns:a16="http://schemas.microsoft.com/office/drawing/2014/main" id="{08E00924-4AAA-8A0B-16CA-10D8C34DCD52}"/>
              </a:ext>
            </a:extLst>
          </p:cNvPr>
          <p:cNvSpPr txBox="1">
            <a:spLocks/>
          </p:cNvSpPr>
          <p:nvPr/>
        </p:nvSpPr>
        <p:spPr>
          <a:xfrm>
            <a:off x="528224" y="556290"/>
            <a:ext cx="10171275" cy="606240"/>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Investition in internationale Logistik mit ökologischen Mehrwerten</a:t>
            </a:r>
          </a:p>
        </p:txBody>
      </p:sp>
      <mc:AlternateContent xmlns:mc="http://schemas.openxmlformats.org/markup-compatibility/2006" xmlns:p14="http://schemas.microsoft.com/office/powerpoint/2010/main">
        <mc:Choice Requires="p14">
          <p:contentPart p14:bwMode="auto" r:id="rId3">
            <p14:nvContentPartPr>
              <p14:cNvPr id="6" name="Freihand 5">
                <a:extLst>
                  <a:ext uri="{FF2B5EF4-FFF2-40B4-BE49-F238E27FC236}">
                    <a16:creationId xmlns:a16="http://schemas.microsoft.com/office/drawing/2014/main" id="{E2949F9A-0788-B176-2444-A2620791CD14}"/>
                  </a:ext>
                </a:extLst>
              </p14:cNvPr>
              <p14:cNvContentPartPr/>
              <p14:nvPr/>
            </p14:nvContentPartPr>
            <p14:xfrm>
              <a:off x="8687898" y="4986090"/>
              <a:ext cx="5400" cy="360"/>
            </p14:xfrm>
          </p:contentPart>
        </mc:Choice>
        <mc:Fallback xmlns="">
          <p:pic>
            <p:nvPicPr>
              <p:cNvPr id="6" name="Freihand 5">
                <a:extLst>
                  <a:ext uri="{FF2B5EF4-FFF2-40B4-BE49-F238E27FC236}">
                    <a16:creationId xmlns:a16="http://schemas.microsoft.com/office/drawing/2014/main" id="{E2949F9A-0788-B176-2444-A2620791CD14}"/>
                  </a:ext>
                </a:extLst>
              </p:cNvPr>
              <p:cNvPicPr/>
              <p:nvPr/>
            </p:nvPicPr>
            <p:blipFill>
              <a:blip r:embed="rId4"/>
              <a:stretch>
                <a:fillRect/>
              </a:stretch>
            </p:blipFill>
            <p:spPr>
              <a:xfrm>
                <a:off x="8681778" y="4979970"/>
                <a:ext cx="17640" cy="12600"/>
              </a:xfrm>
              <a:prstGeom prst="rect">
                <a:avLst/>
              </a:prstGeom>
            </p:spPr>
          </p:pic>
        </mc:Fallback>
      </mc:AlternateContent>
    </p:spTree>
    <p:extLst>
      <p:ext uri="{BB962C8B-B14F-4D97-AF65-F5344CB8AC3E}">
        <p14:creationId xmlns:p14="http://schemas.microsoft.com/office/powerpoint/2010/main" val="29460804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Solvium Transportlogistik Fonds</a:t>
            </a:r>
          </a:p>
        </p:txBody>
      </p:sp>
      <p:graphicFrame>
        <p:nvGraphicFramePr>
          <p:cNvPr id="6" name="Inhaltsplatzhalter 6">
            <a:extLst>
              <a:ext uri="{FF2B5EF4-FFF2-40B4-BE49-F238E27FC236}">
                <a16:creationId xmlns:a16="http://schemas.microsoft.com/office/drawing/2014/main" id="{D37692E4-A989-2BDE-AA4A-2540EFE9DD82}"/>
              </a:ext>
            </a:extLst>
          </p:cNvPr>
          <p:cNvGraphicFramePr>
            <a:graphicFrameLocks/>
          </p:cNvGraphicFramePr>
          <p:nvPr/>
        </p:nvGraphicFramePr>
        <p:xfrm>
          <a:off x="524933" y="1631562"/>
          <a:ext cx="10872787" cy="3820320"/>
        </p:xfrm>
        <a:graphic>
          <a:graphicData uri="http://schemas.openxmlformats.org/drawingml/2006/table">
            <a:tbl>
              <a:tblPr firstRow="1" bandRow="1">
                <a:tableStyleId>{5C22544A-7EE6-4342-B048-85BDC9FD1C3A}</a:tableStyleId>
              </a:tblPr>
              <a:tblGrid>
                <a:gridCol w="2829204">
                  <a:extLst>
                    <a:ext uri="{9D8B030D-6E8A-4147-A177-3AD203B41FA5}">
                      <a16:colId xmlns:a16="http://schemas.microsoft.com/office/drawing/2014/main" val="20000"/>
                    </a:ext>
                  </a:extLst>
                </a:gridCol>
                <a:gridCol w="8043583">
                  <a:extLst>
                    <a:ext uri="{9D8B030D-6E8A-4147-A177-3AD203B41FA5}">
                      <a16:colId xmlns:a16="http://schemas.microsoft.com/office/drawing/2014/main" val="20001"/>
                    </a:ext>
                  </a:extLst>
                </a:gridCol>
              </a:tblGrid>
              <a:tr h="630000">
                <a:tc>
                  <a:txBody>
                    <a:bodyPr/>
                    <a:lstStyle/>
                    <a:p>
                      <a:r>
                        <a:rPr lang="de-DE" sz="1800" b="0" dirty="0" err="1">
                          <a:solidFill>
                            <a:schemeClr val="tx1"/>
                          </a:solidFill>
                          <a:latin typeface="Gill Sans Nova Light" panose="020B0302020104020203" pitchFamily="34" charset="0"/>
                          <a:cs typeface="Arial" panose="020B0604020202020204" pitchFamily="34" charset="0"/>
                        </a:rPr>
                        <a:t>Fondstyp</a:t>
                      </a:r>
                      <a:r>
                        <a:rPr lang="de-DE" sz="1800" b="0" dirty="0">
                          <a:solidFill>
                            <a:schemeClr val="tx1"/>
                          </a:solidFill>
                          <a:latin typeface="Gill Sans Nova Light" panose="020B0302020104020203"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Geschlossener, risikogemischter Publikums-AIF </a:t>
                      </a:r>
                      <a:r>
                        <a:rPr lang="de-DE" sz="1800" b="0" dirty="0">
                          <a:solidFill>
                            <a:schemeClr val="tx1"/>
                          </a:solidFill>
                          <a:latin typeface="Gill Sans Nova Light" panose="020B0302020104020203" pitchFamily="34" charset="0"/>
                          <a:cs typeface="Arial" panose="020B0604020202020204" pitchFamily="34" charset="0"/>
                        </a:rPr>
                        <a:t>(Alternativer Investmentfonds),</a:t>
                      </a:r>
                    </a:p>
                    <a:p>
                      <a:r>
                        <a:rPr lang="de-DE" sz="1800" b="0" dirty="0">
                          <a:solidFill>
                            <a:schemeClr val="tx1"/>
                          </a:solidFill>
                          <a:latin typeface="Gill Sans Nova Light" panose="020B0302020104020203" pitchFamily="34" charset="0"/>
                          <a:cs typeface="Arial" panose="020B0604020202020204" pitchFamily="34" charset="0"/>
                        </a:rPr>
                        <a:t>der in Vermögensgegenstände gemäß § 261 Abs. 1 Nr. 3 KAGB investiert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Investitionsschwerpunkt/ Strategie: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Güterwagen mindestens 51,00 % und Wechselkoffer mindestens 10,00 % </a:t>
                      </a:r>
                      <a:r>
                        <a:rPr lang="de-DE" sz="1800" b="0" dirty="0">
                          <a:solidFill>
                            <a:schemeClr val="tx1"/>
                          </a:solidFill>
                          <a:latin typeface="Gill Sans Nova Light" panose="020B0302020104020203" pitchFamily="34" charset="0"/>
                          <a:cs typeface="Arial" panose="020B0604020202020204" pitchFamily="34" charset="0"/>
                        </a:rPr>
                        <a:t>des investierten Kapitals sowie Container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Ökologische Merkmale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0" dirty="0">
                          <a:solidFill>
                            <a:schemeClr val="tx1"/>
                          </a:solidFill>
                          <a:latin typeface="Gill Sans Nova Light" panose="020B0302020104020203" pitchFamily="34" charset="0"/>
                          <a:cs typeface="Arial" panose="020B0604020202020204" pitchFamily="34" charset="0"/>
                        </a:rPr>
                        <a:t>Bewerbung ökologischer Merkmale im Sinne des </a:t>
                      </a:r>
                      <a:r>
                        <a:rPr lang="de-DE" sz="1800" b="1" dirty="0">
                          <a:solidFill>
                            <a:schemeClr val="tx1"/>
                          </a:solidFill>
                          <a:latin typeface="Gill Sans Nova Light" panose="020B0302020104020203" pitchFamily="34" charset="0"/>
                          <a:cs typeface="Arial" panose="020B0604020202020204" pitchFamily="34" charset="0"/>
                        </a:rPr>
                        <a:t>Art. 8 der Offenlegungs-Verordnung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240241"/>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Geplante Investitionsfinanzierung: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100 % Eigenkapital</a:t>
                      </a:r>
                      <a:r>
                        <a:rPr lang="de-DE" sz="1800" b="0" dirty="0">
                          <a:solidFill>
                            <a:schemeClr val="tx1"/>
                          </a:solidFill>
                          <a:latin typeface="Gill Sans Nova Light" panose="020B0302020104020203" pitchFamily="34" charset="0"/>
                          <a:cs typeface="Arial" panose="020B0604020202020204" pitchFamily="34" charset="0"/>
                        </a:rPr>
                        <a:t>; keine Aufnahme von Fremdkapital (z.B. Bankdarlehen) vorgesehen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Beteiligungsdauer</a:t>
                      </a:r>
                      <a:endParaRPr lang="de-DE" sz="1800" b="0" baseline="30000" dirty="0">
                        <a:solidFill>
                          <a:schemeClr val="tx1"/>
                        </a:solidFill>
                        <a:latin typeface="Gill Sans Nova Light" panose="020B0302020104020203"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Ca. 8,5 Jahre </a:t>
                      </a:r>
                      <a:r>
                        <a:rPr lang="de-DE" sz="1800" b="0" dirty="0">
                          <a:solidFill>
                            <a:schemeClr val="tx1"/>
                          </a:solidFill>
                          <a:latin typeface="Gill Sans Nova Light" panose="020B0302020104020203" pitchFamily="34" charset="0"/>
                          <a:cs typeface="Arial" panose="020B0604020202020204" pitchFamily="34" charset="0"/>
                        </a:rPr>
                        <a:t>zuzüglich Platzierungsphase, danach wird der AIF liquidiert, ohne dass es eines Gesellschafterbeschlusses bedarf</a:t>
                      </a:r>
                      <a:r>
                        <a:rPr lang="de-DE" sz="1800" b="0" baseline="30000" dirty="0">
                          <a:solidFill>
                            <a:schemeClr val="tx1"/>
                          </a:solidFill>
                          <a:latin typeface="Gill Sans Nova Light" panose="020B0302020104020203"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3336337"/>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Mindestbeteiligung: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5.000 EUR zzgl. 5,00 % Agio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0530178"/>
                  </a:ext>
                </a:extLst>
              </a:tr>
            </a:tbl>
          </a:graphicData>
        </a:graphic>
      </p:graphicFrame>
      <p:sp>
        <p:nvSpPr>
          <p:cNvPr id="3" name="Textfeld 2">
            <a:extLst>
              <a:ext uri="{FF2B5EF4-FFF2-40B4-BE49-F238E27FC236}">
                <a16:creationId xmlns:a16="http://schemas.microsoft.com/office/drawing/2014/main" id="{10705954-41BB-43A5-EB1C-40EB78A17D6C}"/>
              </a:ext>
            </a:extLst>
          </p:cNvPr>
          <p:cNvSpPr txBox="1"/>
          <p:nvPr/>
        </p:nvSpPr>
        <p:spPr>
          <a:xfrm>
            <a:off x="1295940" y="6526080"/>
            <a:ext cx="10407016" cy="276999"/>
          </a:xfrm>
          <a:prstGeom prst="rect">
            <a:avLst/>
          </a:prstGeom>
          <a:noFill/>
        </p:spPr>
        <p:txBody>
          <a:bodyPr wrap="none" rtlCol="0">
            <a:spAutoFit/>
          </a:bodyPr>
          <a:lstStyle/>
          <a:p>
            <a:r>
              <a:rPr lang="de-DE" sz="1200" baseline="30000" dirty="0">
                <a:latin typeface="Gill Sans Nova Light" panose="020B0302020104020203" pitchFamily="34" charset="0"/>
              </a:rPr>
              <a:t>1) </a:t>
            </a:r>
            <a:r>
              <a:rPr lang="de-DE" sz="1200" dirty="0">
                <a:latin typeface="Gill Sans Nova Light" panose="020B0302020104020203" pitchFamily="34" charset="0"/>
              </a:rPr>
              <a:t>Laufzeit des AIF bis zum 31.12.2034, Verlängerung der Laufzeit einmalig oder in mehreren Schritten durch Gesellschafterbeschluss um insgesamt bis zu drei Jahre möglich.</a:t>
            </a:r>
            <a:endParaRPr lang="de-DE" sz="1200" dirty="0"/>
          </a:p>
        </p:txBody>
      </p:sp>
    </p:spTree>
    <p:extLst>
      <p:ext uri="{BB962C8B-B14F-4D97-AF65-F5344CB8AC3E}">
        <p14:creationId xmlns:p14="http://schemas.microsoft.com/office/powerpoint/2010/main" val="2147474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Solvium Transportlogistik Fonds</a:t>
            </a:r>
          </a:p>
        </p:txBody>
      </p:sp>
      <p:graphicFrame>
        <p:nvGraphicFramePr>
          <p:cNvPr id="6" name="Inhaltsplatzhalter 6">
            <a:extLst>
              <a:ext uri="{FF2B5EF4-FFF2-40B4-BE49-F238E27FC236}">
                <a16:creationId xmlns:a16="http://schemas.microsoft.com/office/drawing/2014/main" id="{C19B13A5-AD5E-DB59-6F4D-508786E264B4}"/>
              </a:ext>
            </a:extLst>
          </p:cNvPr>
          <p:cNvGraphicFramePr>
            <a:graphicFrameLocks noGrp="1"/>
          </p:cNvGraphicFramePr>
          <p:nvPr>
            <p:ph sz="half" idx="1"/>
          </p:nvPr>
        </p:nvGraphicFramePr>
        <p:xfrm>
          <a:off x="524933" y="1630190"/>
          <a:ext cx="10872787" cy="3800160"/>
        </p:xfrm>
        <a:graphic>
          <a:graphicData uri="http://schemas.openxmlformats.org/drawingml/2006/table">
            <a:tbl>
              <a:tblPr firstRow="1" bandRow="1">
                <a:tableStyleId>{5C22544A-7EE6-4342-B048-85BDC9FD1C3A}</a:tableStyleId>
              </a:tblPr>
              <a:tblGrid>
                <a:gridCol w="3195729">
                  <a:extLst>
                    <a:ext uri="{9D8B030D-6E8A-4147-A177-3AD203B41FA5}">
                      <a16:colId xmlns:a16="http://schemas.microsoft.com/office/drawing/2014/main" val="20000"/>
                    </a:ext>
                  </a:extLst>
                </a:gridCol>
                <a:gridCol w="7677058">
                  <a:extLst>
                    <a:ext uri="{9D8B030D-6E8A-4147-A177-3AD203B41FA5}">
                      <a16:colId xmlns:a16="http://schemas.microsoft.com/office/drawing/2014/main" val="20001"/>
                    </a:ext>
                  </a:extLst>
                </a:gridCol>
              </a:tblGrid>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Keine Nachschusspflicht: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0" dirty="0">
                          <a:solidFill>
                            <a:schemeClr val="tx1"/>
                          </a:solidFill>
                          <a:latin typeface="Gill Sans Nova Light" panose="020B0302020104020203" pitchFamily="34" charset="0"/>
                          <a:cs typeface="Arial" panose="020B0604020202020204" pitchFamily="34" charset="0"/>
                        </a:rPr>
                        <a:t>Eine Zahlungsverpflichtung über die Zeichnungssumme inkl. Agio hinaus besteht nicht.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5424841"/>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Haftsumme: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1,00 % der Kommanditeinlage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8683223"/>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Mehrerlösverteilung: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80,00 % für die Anleger </a:t>
                      </a:r>
                      <a:r>
                        <a:rPr lang="de-DE" sz="1800" b="0" dirty="0">
                          <a:solidFill>
                            <a:schemeClr val="tx1"/>
                          </a:solidFill>
                          <a:latin typeface="Gill Sans Nova Light" panose="020B0302020104020203" pitchFamily="34" charset="0"/>
                          <a:cs typeface="Arial" panose="020B0604020202020204" pitchFamily="34" charset="0"/>
                        </a:rPr>
                        <a:t>/ 20,00 % für die AIF-KVG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2619163"/>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Auszahlungsmodus (Prognose)</a:t>
                      </a:r>
                      <a:r>
                        <a:rPr lang="de-DE" sz="1800" b="0" baseline="30000" dirty="0">
                          <a:solidFill>
                            <a:schemeClr val="tx1"/>
                          </a:solidFill>
                          <a:latin typeface="Gill Sans Nova Light" panose="020B0302020104020203" pitchFamily="34" charset="0"/>
                          <a:cs typeface="Arial" panose="020B0604020202020204" pitchFamily="34" charset="0"/>
                        </a:rPr>
                        <a:t>2)</a:t>
                      </a:r>
                      <a:r>
                        <a:rPr lang="de-DE" sz="1800" b="0" dirty="0">
                          <a:solidFill>
                            <a:schemeClr val="tx1"/>
                          </a:solidFill>
                          <a:latin typeface="Gill Sans Nova Light" panose="020B0302020104020203"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1,00 % quartalsweise </a:t>
                      </a:r>
                      <a:r>
                        <a:rPr lang="de-DE" sz="1800" b="0" dirty="0">
                          <a:solidFill>
                            <a:schemeClr val="tx1"/>
                          </a:solidFill>
                          <a:latin typeface="Gill Sans Nova Light" panose="020B0302020104020203" pitchFamily="34" charset="0"/>
                          <a:cs typeface="Arial" panose="020B0604020202020204" pitchFamily="34" charset="0"/>
                        </a:rPr>
                        <a:t>nachschüssig</a:t>
                      </a:r>
                      <a:r>
                        <a:rPr lang="de-DE" sz="1800" b="0" baseline="30000" dirty="0">
                          <a:solidFill>
                            <a:schemeClr val="tx1"/>
                          </a:solidFill>
                          <a:latin typeface="Gill Sans Nova Light" panose="020B0302020104020203" pitchFamily="34" charset="0"/>
                          <a:cs typeface="Arial" panose="020B0604020202020204" pitchFamily="34" charset="0"/>
                        </a:rPr>
                        <a:t>3) </a:t>
                      </a:r>
                      <a:r>
                        <a:rPr lang="de-DE" sz="1800" b="1" dirty="0">
                          <a:solidFill>
                            <a:schemeClr val="tx1"/>
                          </a:solidFill>
                          <a:latin typeface="Gill Sans Nova Light" panose="020B0302020104020203" pitchFamily="34" charset="0"/>
                          <a:cs typeface="Arial" panose="020B0604020202020204" pitchFamily="34" charset="0"/>
                        </a:rPr>
                        <a:t>= 4,00 % p.a.</a:t>
                      </a:r>
                      <a:endParaRPr lang="de-DE" sz="1800" b="1" baseline="30000" dirty="0">
                        <a:solidFill>
                          <a:schemeClr val="tx1"/>
                        </a:solidFill>
                        <a:latin typeface="Gill Sans Nova Light" panose="020B0302020104020203"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0816322"/>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Rückzahlung (Prognose)</a:t>
                      </a:r>
                      <a:r>
                        <a:rPr lang="de-DE" sz="1800" b="0" baseline="30000" dirty="0">
                          <a:solidFill>
                            <a:schemeClr val="tx1"/>
                          </a:solidFill>
                          <a:latin typeface="Gill Sans Nova Light" panose="020B0302020104020203" pitchFamily="34" charset="0"/>
                          <a:cs typeface="Arial" panose="020B0604020202020204" pitchFamily="34" charset="0"/>
                        </a:rPr>
                        <a:t>2)</a:t>
                      </a:r>
                      <a:r>
                        <a:rPr lang="de-DE" sz="1800" b="0" baseline="0" dirty="0">
                          <a:solidFill>
                            <a:schemeClr val="tx1"/>
                          </a:solidFill>
                          <a:latin typeface="Gill Sans Nova Light" panose="020B0302020104020203"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105 % zzgl. </a:t>
                      </a:r>
                      <a:r>
                        <a:rPr lang="de-DE" sz="1800" b="0" dirty="0">
                          <a:solidFill>
                            <a:schemeClr val="tx1"/>
                          </a:solidFill>
                          <a:latin typeface="Gill Sans Nova Light" panose="020B0302020104020203" pitchFamily="34" charset="0"/>
                          <a:cs typeface="Arial" panose="020B0604020202020204" pitchFamily="34" charset="0"/>
                        </a:rPr>
                        <a:t>prognostizierter Gewinnbeteiligung von </a:t>
                      </a:r>
                      <a:r>
                        <a:rPr lang="de-DE" sz="1800" b="1" dirty="0">
                          <a:solidFill>
                            <a:schemeClr val="tx1"/>
                          </a:solidFill>
                          <a:latin typeface="Gill Sans Nova Light" panose="020B0302020104020203" pitchFamily="34" charset="0"/>
                          <a:cs typeface="Arial" panose="020B0604020202020204" pitchFamily="34" charset="0"/>
                        </a:rPr>
                        <a:t>5,24 %</a:t>
                      </a:r>
                      <a:r>
                        <a:rPr lang="de-DE" sz="1800" b="0" baseline="30000" dirty="0">
                          <a:solidFill>
                            <a:schemeClr val="tx1"/>
                          </a:solidFill>
                          <a:latin typeface="Gill Sans Nova Light" panose="020B0302020104020203" pitchFamily="34" charset="0"/>
                          <a:cs typeface="Arial" panose="020B0604020202020204" pitchFamily="34" charset="0"/>
                        </a:rPr>
                        <a:t>3) </a:t>
                      </a:r>
                      <a:r>
                        <a:rPr lang="de-DE" sz="1800" b="0" dirty="0">
                          <a:solidFill>
                            <a:schemeClr val="tx1"/>
                          </a:solidFill>
                          <a:latin typeface="Gill Sans Nova Light" panose="020B0302020104020203" pitchFamily="34" charset="0"/>
                          <a:cs typeface="Arial" panose="020B0604020202020204" pitchFamily="34" charset="0"/>
                        </a:rPr>
                        <a:t>(</a:t>
                      </a:r>
                      <a:r>
                        <a:rPr lang="de-DE" sz="1800" b="1" dirty="0">
                          <a:solidFill>
                            <a:schemeClr val="tx1"/>
                          </a:solidFill>
                          <a:latin typeface="Gill Sans Nova Light" panose="020B0302020104020203" pitchFamily="34" charset="0"/>
                          <a:cs typeface="Arial" panose="020B0604020202020204" pitchFamily="34" charset="0"/>
                        </a:rPr>
                        <a:t>in Summe 110,24 %</a:t>
                      </a:r>
                      <a:r>
                        <a:rPr lang="de-DE" sz="1800" b="0" baseline="30000" dirty="0">
                          <a:solidFill>
                            <a:schemeClr val="tx1"/>
                          </a:solidFill>
                          <a:latin typeface="Gill Sans Nova Light" panose="020B0302020104020203" pitchFamily="34" charset="0"/>
                          <a:cs typeface="Arial" panose="020B0604020202020204" pitchFamily="34" charset="0"/>
                        </a:rPr>
                        <a:t>3)</a:t>
                      </a:r>
                      <a:r>
                        <a:rPr lang="de-DE" sz="1800" b="0" dirty="0">
                          <a:solidFill>
                            <a:schemeClr val="tx1"/>
                          </a:solidFill>
                          <a:latin typeface="Gill Sans Nova Light" panose="020B0302020104020203" pitchFamily="34" charset="0"/>
                          <a:cs typeface="Arial" panose="020B0604020202020204" pitchFamily="34" charset="0"/>
                        </a:rPr>
                        <a:t>)</a:t>
                      </a:r>
                      <a:endParaRPr lang="de-DE" sz="1800" b="0" baseline="30000" dirty="0">
                        <a:solidFill>
                          <a:schemeClr val="tx1"/>
                        </a:solidFill>
                        <a:latin typeface="Gill Sans Nova Light" panose="020B0302020104020203"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076735"/>
                  </a:ext>
                </a:extLst>
              </a:tr>
              <a:tr h="630000">
                <a:tc>
                  <a:txBody>
                    <a:bodyPr/>
                    <a:lstStyle/>
                    <a:p>
                      <a:r>
                        <a:rPr lang="de-DE" sz="1800" b="0" dirty="0">
                          <a:solidFill>
                            <a:schemeClr val="tx1"/>
                          </a:solidFill>
                          <a:latin typeface="Gill Sans Nova Light" panose="020B0302020104020203" pitchFamily="34" charset="0"/>
                          <a:cs typeface="Arial" panose="020B0604020202020204" pitchFamily="34" charset="0"/>
                        </a:rPr>
                        <a:t>Prognostizierter Gesamtmittelrückfluss</a:t>
                      </a:r>
                      <a:r>
                        <a:rPr lang="de-DE" sz="1800" b="0" baseline="30000" dirty="0">
                          <a:solidFill>
                            <a:schemeClr val="tx1"/>
                          </a:solidFill>
                          <a:latin typeface="Gill Sans Nova Light" panose="020B0302020104020203" pitchFamily="34" charset="0"/>
                          <a:cs typeface="Arial" panose="020B0604020202020204" pitchFamily="34" charset="0"/>
                        </a:rPr>
                        <a:t>2)</a:t>
                      </a:r>
                      <a:r>
                        <a:rPr lang="de-DE" sz="1800" b="0" dirty="0">
                          <a:solidFill>
                            <a:schemeClr val="tx1"/>
                          </a:solidFill>
                          <a:latin typeface="Gill Sans Nova Light" panose="020B0302020104020203"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1" dirty="0">
                          <a:solidFill>
                            <a:schemeClr val="tx1"/>
                          </a:solidFill>
                          <a:latin typeface="Gill Sans Nova Light" panose="020B0302020104020203" pitchFamily="34" charset="0"/>
                          <a:cs typeface="Arial" panose="020B0604020202020204" pitchFamily="34" charset="0"/>
                        </a:rPr>
                        <a:t>148,24 %</a:t>
                      </a:r>
                      <a:r>
                        <a:rPr lang="de-DE" sz="1800" b="0" dirty="0">
                          <a:solidFill>
                            <a:schemeClr val="tx1"/>
                          </a:solidFill>
                          <a:latin typeface="Gill Sans Nova Light" panose="020B0302020104020203" pitchFamily="34" charset="0"/>
                          <a:cs typeface="Arial" panose="020B0604020202020204" pitchFamily="34" charset="0"/>
                        </a:rPr>
                        <a:t>, dies entspricht </a:t>
                      </a:r>
                      <a:r>
                        <a:rPr lang="de-DE" sz="1800" b="1" dirty="0">
                          <a:solidFill>
                            <a:schemeClr val="tx1"/>
                          </a:solidFill>
                          <a:latin typeface="Gill Sans Nova Light" panose="020B0302020104020203" pitchFamily="34" charset="0"/>
                          <a:cs typeface="Arial" panose="020B0604020202020204" pitchFamily="34" charset="0"/>
                        </a:rPr>
                        <a:t>5,08 % p. a.</a:t>
                      </a:r>
                      <a:r>
                        <a:rPr lang="de-DE" sz="1800" b="0" baseline="30000" dirty="0">
                          <a:solidFill>
                            <a:schemeClr val="tx1"/>
                          </a:solidFill>
                          <a:latin typeface="Gill Sans Nova Light" panose="020B0302020104020203"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5709748"/>
                  </a:ext>
                </a:extLst>
              </a:tr>
            </a:tbl>
          </a:graphicData>
        </a:graphic>
      </p:graphicFrame>
      <p:sp>
        <p:nvSpPr>
          <p:cNvPr id="3" name="Textfeld 2">
            <a:extLst>
              <a:ext uri="{FF2B5EF4-FFF2-40B4-BE49-F238E27FC236}">
                <a16:creationId xmlns:a16="http://schemas.microsoft.com/office/drawing/2014/main" id="{2C809261-C577-F893-6231-E0B14C859B33}"/>
              </a:ext>
            </a:extLst>
          </p:cNvPr>
          <p:cNvSpPr txBox="1"/>
          <p:nvPr/>
        </p:nvSpPr>
        <p:spPr>
          <a:xfrm>
            <a:off x="1338416" y="6396335"/>
            <a:ext cx="10231904" cy="461665"/>
          </a:xfrm>
          <a:prstGeom prst="rect">
            <a:avLst/>
          </a:prstGeom>
          <a:noFill/>
        </p:spPr>
        <p:txBody>
          <a:bodyPr wrap="none" rtlCol="0">
            <a:spAutoFit/>
          </a:bodyPr>
          <a:lstStyle/>
          <a:p>
            <a:r>
              <a:rPr lang="de-DE" sz="1200" baseline="30000" dirty="0">
                <a:latin typeface="Gill Sans Nova Light" panose="020B0302020104020203" pitchFamily="34" charset="0"/>
              </a:rPr>
              <a:t> 2) </a:t>
            </a:r>
            <a:r>
              <a:rPr lang="de-DE" sz="1200" dirty="0">
                <a:latin typeface="Gill Sans Nova Light" panose="020B0302020104020203" pitchFamily="34" charset="0"/>
              </a:rPr>
              <a:t>Prognosen sind kein zuverlässiger Indikator für die künftige Wertentwicklung einer Beteiligung am AIF. Die Prognose des Gesamtmittelrückflusses bezieht sich darüber </a:t>
            </a:r>
          </a:p>
          <a:p>
            <a:r>
              <a:rPr lang="de-DE" sz="1200" dirty="0">
                <a:latin typeface="Gill Sans Nova Light" panose="020B0302020104020203" pitchFamily="34" charset="0"/>
              </a:rPr>
              <a:t>hinaus auf eine Beteiligung am AIF mit Ergebnispartizipation ab dem 1. Juli 2025 bis zum 31. Dezember 2034. </a:t>
            </a:r>
            <a:r>
              <a:rPr lang="de-DE" sz="1200" baseline="30000" dirty="0">
                <a:latin typeface="Gill Sans Nova Light" panose="020B0302020104020203" pitchFamily="34" charset="0"/>
              </a:rPr>
              <a:t>3) </a:t>
            </a:r>
            <a:r>
              <a:rPr lang="de-DE" sz="1200" dirty="0">
                <a:latin typeface="Gill Sans Nova Light" panose="020B0302020104020203" pitchFamily="34" charset="0"/>
              </a:rPr>
              <a:t>Bezogen auf das Kommanditkapital</a:t>
            </a:r>
          </a:p>
        </p:txBody>
      </p:sp>
    </p:spTree>
    <p:extLst>
      <p:ext uri="{BB962C8B-B14F-4D97-AF65-F5344CB8AC3E}">
        <p14:creationId xmlns:p14="http://schemas.microsoft.com/office/powerpoint/2010/main" val="888148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06551-78C1-139A-1415-20A5BFC537E0}"/>
            </a:ext>
          </a:extLst>
        </p:cNvPr>
        <p:cNvGrpSpPr/>
        <p:nvPr/>
      </p:nvGrpSpPr>
      <p:grpSpPr>
        <a:xfrm>
          <a:off x="0" y="0"/>
          <a:ext cx="0" cy="0"/>
          <a:chOff x="0" y="0"/>
          <a:chExt cx="0" cy="0"/>
        </a:xfrm>
      </p:grpSpPr>
      <p:sp>
        <p:nvSpPr>
          <p:cNvPr id="8" name="Titel 6">
            <a:extLst>
              <a:ext uri="{FF2B5EF4-FFF2-40B4-BE49-F238E27FC236}">
                <a16:creationId xmlns:a16="http://schemas.microsoft.com/office/drawing/2014/main" id="{B3CF9495-C941-9019-841D-61D9D671C2A6}"/>
              </a:ext>
            </a:extLst>
          </p:cNvPr>
          <p:cNvSpPr txBox="1">
            <a:spLocks/>
          </p:cNvSpPr>
          <p:nvPr/>
        </p:nvSpPr>
        <p:spPr>
          <a:xfrm>
            <a:off x="528224" y="556290"/>
            <a:ext cx="10171275" cy="606240"/>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Ökologische Merkmale: </a:t>
            </a:r>
            <a:r>
              <a:rPr lang="de-DE" sz="2400" b="1" dirty="0">
                <a:latin typeface="Gill Sans Nova Light" panose="020B0302020104020203" pitchFamily="34" charset="0"/>
                <a:ea typeface="Tahoma"/>
                <a:cs typeface="Tahoma"/>
              </a:rPr>
              <a:t>Fonds im Sinne des Art. 8 der Offenlegungs-Verordnung</a:t>
            </a:r>
          </a:p>
          <a:p>
            <a:endParaRPr lang="de-DE" dirty="0"/>
          </a:p>
        </p:txBody>
      </p:sp>
      <mc:AlternateContent xmlns:mc="http://schemas.openxmlformats.org/markup-compatibility/2006" xmlns:p14="http://schemas.microsoft.com/office/powerpoint/2010/main">
        <mc:Choice Requires="p14">
          <p:contentPart p14:bwMode="auto" r:id="rId3">
            <p14:nvContentPartPr>
              <p14:cNvPr id="6" name="Freihand 5">
                <a:extLst>
                  <a:ext uri="{FF2B5EF4-FFF2-40B4-BE49-F238E27FC236}">
                    <a16:creationId xmlns:a16="http://schemas.microsoft.com/office/drawing/2014/main" id="{DED8CC34-2E59-DC9A-DB5B-E32B92D0E89C}"/>
                  </a:ext>
                </a:extLst>
              </p14:cNvPr>
              <p14:cNvContentPartPr/>
              <p14:nvPr/>
            </p14:nvContentPartPr>
            <p14:xfrm>
              <a:off x="8687898" y="4986090"/>
              <a:ext cx="5400" cy="360"/>
            </p14:xfrm>
          </p:contentPart>
        </mc:Choice>
        <mc:Fallback xmlns="">
          <p:pic>
            <p:nvPicPr>
              <p:cNvPr id="6" name="Freihand 5">
                <a:extLst>
                  <a:ext uri="{FF2B5EF4-FFF2-40B4-BE49-F238E27FC236}">
                    <a16:creationId xmlns:a16="http://schemas.microsoft.com/office/drawing/2014/main" id="{DED8CC34-2E59-DC9A-DB5B-E32B92D0E89C}"/>
                  </a:ext>
                </a:extLst>
              </p:cNvPr>
              <p:cNvPicPr/>
              <p:nvPr/>
            </p:nvPicPr>
            <p:blipFill>
              <a:blip r:embed="rId4"/>
              <a:stretch>
                <a:fillRect/>
              </a:stretch>
            </p:blipFill>
            <p:spPr>
              <a:xfrm>
                <a:off x="8681778" y="4979970"/>
                <a:ext cx="17640" cy="12600"/>
              </a:xfrm>
              <a:prstGeom prst="rect">
                <a:avLst/>
              </a:prstGeom>
            </p:spPr>
          </p:pic>
        </mc:Fallback>
      </mc:AlternateContent>
      <p:sp>
        <p:nvSpPr>
          <p:cNvPr id="9" name="Inhaltsplatzhalter 2">
            <a:extLst>
              <a:ext uri="{FF2B5EF4-FFF2-40B4-BE49-F238E27FC236}">
                <a16:creationId xmlns:a16="http://schemas.microsoft.com/office/drawing/2014/main" id="{9AF33B75-631D-6354-5B94-8C5EB7091B5C}"/>
              </a:ext>
            </a:extLst>
          </p:cNvPr>
          <p:cNvSpPr txBox="1">
            <a:spLocks/>
          </p:cNvSpPr>
          <p:nvPr/>
        </p:nvSpPr>
        <p:spPr>
          <a:xfrm>
            <a:off x="519238" y="1268879"/>
            <a:ext cx="10967911" cy="5151435"/>
          </a:xfrm>
          <a:prstGeom prst="rect">
            <a:avLst/>
          </a:prstGeom>
        </p:spPr>
        <p:txBody>
          <a:bodyPr vert="horz" lIns="0" tIns="0" rIns="0" bIns="0" rtlCol="0">
            <a:noAutofit/>
          </a:bodyPr>
          <a:lstStyle>
            <a:lvl1pPr marL="271463" indent="-271463" algn="l" defTabSz="457200" rtl="0" eaLnBrk="1" latinLnBrk="0" hangingPunct="1">
              <a:spcBef>
                <a:spcPts val="600"/>
              </a:spcBef>
              <a:buClr>
                <a:srgbClr val="428CD5"/>
              </a:buClr>
              <a:buFont typeface="Arial"/>
              <a:buChar char="•"/>
              <a:defRPr sz="1600" kern="1200">
                <a:solidFill>
                  <a:srgbClr val="000000"/>
                </a:solidFill>
                <a:latin typeface="Tahoma" panose="020B0604030504040204" pitchFamily="34" charset="0"/>
                <a:ea typeface="Tahoma" panose="020B0604030504040204" pitchFamily="34" charset="0"/>
                <a:cs typeface="Tahoma" panose="020B0604030504040204" pitchFamily="34" charset="0"/>
              </a:defRPr>
            </a:lvl1pPr>
            <a:lvl2pPr marL="719138" indent="-263525" algn="l" defTabSz="457200" rtl="0" eaLnBrk="1" latinLnBrk="0" hangingPunct="1">
              <a:spcBef>
                <a:spcPts val="600"/>
              </a:spcBef>
              <a:buClr>
                <a:srgbClr val="428CD5"/>
              </a:buClr>
              <a:buFont typeface="Arial"/>
              <a:buChar char="•"/>
              <a:defRPr sz="1400" kern="1200">
                <a:solidFill>
                  <a:srgbClr val="7F7F7F"/>
                </a:solidFill>
                <a:latin typeface="Tahoma" panose="020B0604030504040204" pitchFamily="34" charset="0"/>
                <a:ea typeface="Tahoma" panose="020B0604030504040204" pitchFamily="34" charset="0"/>
                <a:cs typeface="Tahoma" panose="020B0604030504040204" pitchFamily="34" charset="0"/>
              </a:defRPr>
            </a:lvl2pPr>
            <a:lvl3pPr marL="1168400" indent="-255588" algn="l" defTabSz="457200" rtl="0" eaLnBrk="1" latinLnBrk="0" hangingPunct="1">
              <a:spcBef>
                <a:spcPts val="600"/>
              </a:spcBef>
              <a:buClr>
                <a:srgbClr val="428CD5"/>
              </a:buClr>
              <a:buFont typeface="Arial"/>
              <a:buChar char="•"/>
              <a:defRPr sz="1200" kern="1200">
                <a:solidFill>
                  <a:srgbClr val="7F7F7F"/>
                </a:solidFill>
                <a:latin typeface="Tahoma" panose="020B0604030504040204" pitchFamily="34" charset="0"/>
                <a:ea typeface="Tahoma" panose="020B0604030504040204" pitchFamily="34" charset="0"/>
                <a:cs typeface="Tahoma" panose="020B0604030504040204" pitchFamily="34" charset="0"/>
              </a:defRPr>
            </a:lvl3pPr>
            <a:lvl4pPr marL="1617663" indent="-249238" algn="l" defTabSz="457200" rtl="0" eaLnBrk="1" latinLnBrk="0" hangingPunct="1">
              <a:spcBef>
                <a:spcPts val="600"/>
              </a:spcBef>
              <a:buClr>
                <a:srgbClr val="428CD5"/>
              </a:buClr>
              <a:buFont typeface="Arial"/>
              <a:buChar char="•"/>
              <a:defRPr sz="1600" kern="1200">
                <a:solidFill>
                  <a:srgbClr val="000000"/>
                </a:solidFill>
                <a:latin typeface="Arial"/>
                <a:ea typeface="+mn-ea"/>
                <a:cs typeface="Arial"/>
              </a:defRPr>
            </a:lvl4pPr>
            <a:lvl5pPr marL="2065338" indent="-238125" algn="l" defTabSz="457200" rtl="0" eaLnBrk="1" latinLnBrk="0" hangingPunct="1">
              <a:spcBef>
                <a:spcPts val="600"/>
              </a:spcBef>
              <a:buClr>
                <a:srgbClr val="428CD5"/>
              </a:buClr>
              <a:buFont typeface="Arial"/>
              <a:buChar char="•"/>
              <a:tabLst/>
              <a:defRPr sz="16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Clr>
                <a:srgbClr val="00173D"/>
              </a:buClr>
              <a:buNone/>
            </a:pPr>
            <a:r>
              <a:rPr lang="de-DE" sz="1800" dirty="0">
                <a:solidFill>
                  <a:schemeClr val="tx1"/>
                </a:solidFill>
                <a:latin typeface="Gill Sans Nova Light" panose="020B0302020104020203" pitchFamily="34" charset="0"/>
              </a:rPr>
              <a:t>Der Fonds bewirbt ökologische Merkmale, ohne jedoch nachhaltige Investitionen im Sinne der Offenlegungs-Verordnung zu tätigen. Ungeachtet dessen trägt der Fonds zu den nachfolgend beschriebenen Zielen für nachhaltige Entwicklung                       der Vereinten </a:t>
            </a:r>
            <a:r>
              <a:rPr lang="de-DE" sz="1800" dirty="0">
                <a:latin typeface="Gill Sans Nova Light" panose="020B0302020104020203" pitchFamily="34" charset="0"/>
              </a:rPr>
              <a:t>Nationen (SDG) bei:</a:t>
            </a:r>
          </a:p>
          <a:p>
            <a:pPr>
              <a:lnSpc>
                <a:spcPct val="150000"/>
              </a:lnSpc>
              <a:buClr>
                <a:srgbClr val="00173D"/>
              </a:buClr>
              <a:buFont typeface="Wingdings" panose="05000000000000000000" pitchFamily="2" charset="2"/>
              <a:buChar char="§"/>
            </a:pPr>
            <a:r>
              <a:rPr lang="de-DE" sz="1800" b="1" dirty="0">
                <a:latin typeface="Gill Sans Nova Light" panose="020B0302020104020203" pitchFamily="34" charset="0"/>
              </a:rPr>
              <a:t>SDG 12 Nachhaltiger Konsum und Produktion/ Kreislaufwirtschaft</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Reduzierung der Abfallproduktion durch Verminderung, Wiederverwertung und Wiederverwendung</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Effiziente Bewirtschaftung natürlicher Ressourcen zur Schonung der Umwelt</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Zentrale Maßnahmen: Recycling, Weiterverwendung und Reparaturen als Schlüsselfaktoren für die Transformation</a:t>
            </a:r>
          </a:p>
          <a:p>
            <a:pPr>
              <a:lnSpc>
                <a:spcPct val="150000"/>
              </a:lnSpc>
              <a:buClr>
                <a:srgbClr val="00173D"/>
              </a:buClr>
              <a:buFont typeface="Wingdings" panose="05000000000000000000" pitchFamily="2" charset="2"/>
              <a:buChar char="§"/>
            </a:pPr>
            <a:r>
              <a:rPr lang="de-DE" sz="1800" b="1" dirty="0">
                <a:latin typeface="Gill Sans Nova Light" panose="020B0302020104020203" pitchFamily="34" charset="0"/>
              </a:rPr>
              <a:t>SDG 13 Maßnahmen zum Klimaschutz und Anpassung</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Reduktion von CO₂ (Kohlenstoffdioxid), CH₄ (Methan) und N₂O (Distickstoffmonoxid) durch 			   Schienengüterverkehr</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Beitrag zur Minderung der Klimawandelauswirkungen</a:t>
            </a:r>
          </a:p>
          <a:p>
            <a:pPr lvl="1">
              <a:buClr>
                <a:srgbClr val="00173D"/>
              </a:buClr>
              <a:buFont typeface="Wingdings" panose="05000000000000000000" pitchFamily="2" charset="2"/>
              <a:buChar char="§"/>
            </a:pPr>
            <a:r>
              <a:rPr lang="de-DE" sz="1600" dirty="0">
                <a:solidFill>
                  <a:schemeClr val="tx1"/>
                </a:solidFill>
                <a:latin typeface="Gill Sans Nova Light" panose="020B0302020104020203" pitchFamily="34" charset="0"/>
              </a:rPr>
              <a:t>Unterstützung von Maßnahmen gegen negative Klimafolgen</a:t>
            </a:r>
          </a:p>
          <a:p>
            <a:pPr>
              <a:lnSpc>
                <a:spcPct val="150000"/>
              </a:lnSpc>
              <a:buClr>
                <a:srgbClr val="00173D"/>
              </a:buClr>
              <a:buFont typeface="Wingdings" panose="05000000000000000000" pitchFamily="2" charset="2"/>
              <a:buChar char="§"/>
            </a:pPr>
            <a:endParaRPr lang="de-DE" sz="1800" dirty="0">
              <a:latin typeface="Gill Sans Nova Light" panose="020B0302020104020203" pitchFamily="34" charset="0"/>
            </a:endParaRPr>
          </a:p>
        </p:txBody>
      </p:sp>
      <p:pic>
        <p:nvPicPr>
          <p:cNvPr id="13" name="Grafik 12">
            <a:extLst>
              <a:ext uri="{FF2B5EF4-FFF2-40B4-BE49-F238E27FC236}">
                <a16:creationId xmlns:a16="http://schemas.microsoft.com/office/drawing/2014/main" id="{6EBE6963-F2E8-D497-EC0F-A8C338D803FC}"/>
              </a:ext>
            </a:extLst>
          </p:cNvPr>
          <p:cNvPicPr>
            <a:picLocks noChangeAspect="1"/>
          </p:cNvPicPr>
          <p:nvPr/>
        </p:nvPicPr>
        <p:blipFill>
          <a:blip r:embed="rId5"/>
          <a:stretch>
            <a:fillRect/>
          </a:stretch>
        </p:blipFill>
        <p:spPr>
          <a:xfrm>
            <a:off x="10311720" y="2989184"/>
            <a:ext cx="1682229" cy="1662391"/>
          </a:xfrm>
          <a:prstGeom prst="rect">
            <a:avLst/>
          </a:prstGeom>
        </p:spPr>
      </p:pic>
      <p:pic>
        <p:nvPicPr>
          <p:cNvPr id="15" name="Grafik 14">
            <a:extLst>
              <a:ext uri="{FF2B5EF4-FFF2-40B4-BE49-F238E27FC236}">
                <a16:creationId xmlns:a16="http://schemas.microsoft.com/office/drawing/2014/main" id="{CFF4560E-C347-A3A2-170A-DC42DE4C6994}"/>
              </a:ext>
            </a:extLst>
          </p:cNvPr>
          <p:cNvPicPr>
            <a:picLocks noChangeAspect="1"/>
          </p:cNvPicPr>
          <p:nvPr/>
        </p:nvPicPr>
        <p:blipFill>
          <a:blip r:embed="rId6"/>
          <a:stretch>
            <a:fillRect/>
          </a:stretch>
        </p:blipFill>
        <p:spPr>
          <a:xfrm>
            <a:off x="10311720" y="4808715"/>
            <a:ext cx="1666359" cy="1662391"/>
          </a:xfrm>
          <a:prstGeom prst="rect">
            <a:avLst/>
          </a:prstGeom>
        </p:spPr>
      </p:pic>
    </p:spTree>
    <p:extLst>
      <p:ext uri="{BB962C8B-B14F-4D97-AF65-F5344CB8AC3E}">
        <p14:creationId xmlns:p14="http://schemas.microsoft.com/office/powerpoint/2010/main" val="1023678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4DD81DD7-EB4A-334F-95B6-09E6B3266F87}"/>
              </a:ext>
            </a:extLst>
          </p:cNvPr>
          <p:cNvSpPr>
            <a:spLocks noGrp="1"/>
          </p:cNvSpPr>
          <p:nvPr>
            <p:ph idx="1"/>
          </p:nvPr>
        </p:nvSpPr>
        <p:spPr>
          <a:xfrm>
            <a:off x="520335" y="1633370"/>
            <a:ext cx="11309715" cy="3579250"/>
          </a:xfrm>
        </p:spPr>
        <p:txBody>
          <a:bodyPr>
            <a:noAutofit/>
          </a:bodyPr>
          <a:lstStyle/>
          <a:p>
            <a:pPr marL="342900" indent="-342900" algn="just">
              <a:lnSpc>
                <a:spcPct val="150000"/>
              </a:lnSpc>
              <a:buClr>
                <a:srgbClr val="00173D"/>
              </a:buClr>
              <a:buFont typeface="+mj-lt"/>
              <a:buAutoNum type="arabicPeriod"/>
            </a:pPr>
            <a:r>
              <a:rPr lang="de-DE" sz="1800" b="1" dirty="0"/>
              <a:t>Investitionsvorschlag</a:t>
            </a:r>
            <a:r>
              <a:rPr lang="de-DE" sz="1800" dirty="0"/>
              <a:t> (Portfolio aus Logistik-Equipment) durch den Anlageberater nach Anforderung durch die KVG</a:t>
            </a:r>
          </a:p>
          <a:p>
            <a:pPr marL="342900" indent="-342900" algn="just">
              <a:lnSpc>
                <a:spcPct val="150000"/>
              </a:lnSpc>
              <a:buClr>
                <a:srgbClr val="00173D"/>
              </a:buClr>
              <a:buFont typeface="+mj-lt"/>
              <a:buAutoNum type="arabicPeriod"/>
            </a:pPr>
            <a:r>
              <a:rPr lang="de-DE" sz="1800" dirty="0"/>
              <a:t>Bewerter 1: </a:t>
            </a:r>
            <a:r>
              <a:rPr lang="de-DE" sz="1800" b="1" dirty="0"/>
              <a:t>Prüfung des Portfolios auf Marktpreisgerechtigkeit </a:t>
            </a:r>
            <a:r>
              <a:rPr lang="de-DE" sz="1800" dirty="0"/>
              <a:t>(Bewertung nach § 261 Abs. 5 KAGB) </a:t>
            </a:r>
          </a:p>
          <a:p>
            <a:pPr marL="342900" indent="-342900" algn="just">
              <a:lnSpc>
                <a:spcPct val="150000"/>
              </a:lnSpc>
              <a:buClr>
                <a:srgbClr val="00173D"/>
              </a:buClr>
              <a:buFont typeface="+mj-lt"/>
              <a:buAutoNum type="arabicPeriod"/>
            </a:pPr>
            <a:r>
              <a:rPr lang="de-DE" sz="1800" dirty="0"/>
              <a:t>Bewerter 2: </a:t>
            </a:r>
            <a:r>
              <a:rPr lang="de-DE" sz="1800" b="1" dirty="0"/>
              <a:t>Bewertung der Angemessenheit der Investition für die Objektgesellschaft </a:t>
            </a:r>
            <a:r>
              <a:rPr lang="de-DE" sz="1800" dirty="0"/>
              <a:t>(Bewertung nach § 261 Abs. 6 KAGB)</a:t>
            </a:r>
          </a:p>
          <a:p>
            <a:pPr marL="342900" indent="-342900" algn="just">
              <a:lnSpc>
                <a:spcPct val="150000"/>
              </a:lnSpc>
              <a:buClr>
                <a:srgbClr val="00173D"/>
              </a:buClr>
              <a:buFont typeface="+mj-lt"/>
              <a:buAutoNum type="arabicPeriod"/>
            </a:pPr>
            <a:r>
              <a:rPr lang="de-DE" sz="1800" b="1" dirty="0"/>
              <a:t>KVG</a:t>
            </a:r>
            <a:r>
              <a:rPr lang="de-DE" sz="1800" dirty="0"/>
              <a:t>: Prüfung und Entscheidung über Umsetzung des Investitionsvorschlages</a:t>
            </a:r>
          </a:p>
          <a:p>
            <a:pPr marL="342900" indent="-342900" algn="just">
              <a:lnSpc>
                <a:spcPct val="150000"/>
              </a:lnSpc>
              <a:buClr>
                <a:srgbClr val="00173D"/>
              </a:buClr>
              <a:buFont typeface="+mj-lt"/>
              <a:buAutoNum type="arabicPeriod"/>
            </a:pPr>
            <a:r>
              <a:rPr lang="de-DE" sz="1800" b="1" dirty="0"/>
              <a:t>Verwahrstelle</a:t>
            </a:r>
            <a:r>
              <a:rPr lang="de-DE" sz="1800" dirty="0"/>
              <a:t>: Prüfung und Freigabe der Mittel</a:t>
            </a:r>
          </a:p>
          <a:p>
            <a:pPr algn="just">
              <a:lnSpc>
                <a:spcPct val="150000"/>
              </a:lnSpc>
              <a:buClr>
                <a:srgbClr val="00173D"/>
              </a:buClr>
            </a:pPr>
            <a:endParaRPr lang="de-DE" sz="1800" b="1" dirty="0"/>
          </a:p>
        </p:txBody>
      </p:sp>
      <p:sp>
        <p:nvSpPr>
          <p:cNvPr id="8" name="Titel 6">
            <a:extLst>
              <a:ext uri="{FF2B5EF4-FFF2-40B4-BE49-F238E27FC236}">
                <a16:creationId xmlns:a16="http://schemas.microsoft.com/office/drawing/2014/main" id="{8BAC6897-4B2D-BB1F-2AEF-7EAD54C8CD9A}"/>
              </a:ext>
            </a:extLst>
          </p:cNvPr>
          <p:cNvSpPr txBox="1">
            <a:spLocks/>
          </p:cNvSpPr>
          <p:nvPr/>
        </p:nvSpPr>
        <p:spPr>
          <a:xfrm>
            <a:off x="528224" y="556290"/>
            <a:ext cx="10171275" cy="606240"/>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Prüfungsstufen bei Investitionen (grundsätzlich und vereinfacht)</a:t>
            </a:r>
          </a:p>
        </p:txBody>
      </p:sp>
    </p:spTree>
    <p:extLst>
      <p:ext uri="{BB962C8B-B14F-4D97-AF65-F5344CB8AC3E}">
        <p14:creationId xmlns:p14="http://schemas.microsoft.com/office/powerpoint/2010/main" val="10543858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sz="2400" dirty="0">
                <a:ea typeface="Tahoma" panose="020B0604030504040204" pitchFamily="34" charset="0"/>
                <a:cs typeface="Tahoma" panose="020B0604030504040204" pitchFamily="34" charset="0"/>
              </a:rPr>
              <a:t>IDW S4-Gutachten, Bewertungen und Analysen </a:t>
            </a:r>
          </a:p>
        </p:txBody>
      </p:sp>
      <p:sp>
        <p:nvSpPr>
          <p:cNvPr id="5" name="Textplatzhalter 4"/>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14020290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524933" y="1695832"/>
            <a:ext cx="10890480" cy="1323594"/>
          </a:xfrm>
        </p:spPr>
        <p:txBody>
          <a:bodyPr>
            <a:normAutofit/>
          </a:bodyPr>
          <a:lstStyle/>
          <a:p>
            <a:pPr marL="0" indent="0" algn="ctr">
              <a:lnSpc>
                <a:spcPct val="150000"/>
              </a:lnSpc>
              <a:buNone/>
            </a:pPr>
            <a:r>
              <a:rPr lang="de-DE" sz="2000" dirty="0">
                <a:latin typeface="Tahoma" panose="020B0604030504040204" pitchFamily="34" charset="0"/>
                <a:ea typeface="Tahoma" panose="020B0604030504040204" pitchFamily="34" charset="0"/>
                <a:cs typeface="Tahoma" panose="020B0604030504040204" pitchFamily="34" charset="0"/>
              </a:rPr>
              <a:t>Das IDW S4 – Gutachten kann mittels Auskunftsvertrag angefordert werden. </a:t>
            </a:r>
          </a:p>
          <a:p>
            <a:pPr marL="0" indent="0" algn="ctr">
              <a:lnSpc>
                <a:spcPct val="150000"/>
              </a:lnSpc>
              <a:buNone/>
            </a:pPr>
            <a:r>
              <a:rPr lang="de-DE" sz="2000" dirty="0">
                <a:latin typeface="Tahoma" panose="020B0604030504040204" pitchFamily="34" charset="0"/>
                <a:ea typeface="Tahoma" panose="020B0604030504040204" pitchFamily="34" charset="0"/>
                <a:cs typeface="Tahoma" panose="020B0604030504040204" pitchFamily="34" charset="0"/>
              </a:rPr>
              <a:t>Das entsprechende Formular finden Sie in der Toolbox.</a:t>
            </a:r>
          </a:p>
        </p:txBody>
      </p:sp>
      <p:sp>
        <p:nvSpPr>
          <p:cNvPr id="7" name="Titel 1"/>
          <p:cNvSpPr txBox="1">
            <a:spLocks/>
          </p:cNvSpPr>
          <p:nvPr/>
        </p:nvSpPr>
        <p:spPr>
          <a:xfrm>
            <a:off x="524933" y="1056504"/>
            <a:ext cx="9542259" cy="714811"/>
          </a:xfrm>
          <a:prstGeom prst="rect">
            <a:avLst/>
          </a:prstGeom>
        </p:spPr>
        <p:txBody>
          <a:bodyPr vert="horz" lIns="0" tIns="0" rIns="0" bIns="0" rtlCol="0" anchor="t" anchorCtr="0">
            <a:normAutofit/>
          </a:bodyPr>
          <a:lstStyle>
            <a:lvl1pPr marL="457200" indent="-457200" algn="l" defTabSz="457200" rtl="0" eaLnBrk="1" latinLnBrk="0" hangingPunct="1">
              <a:spcBef>
                <a:spcPct val="0"/>
              </a:spcBef>
              <a:buFont typeface="+mj-lt"/>
              <a:buAutoNum type="arabicPeriod"/>
              <a:defRPr sz="2000" b="1" i="1" kern="1200">
                <a:solidFill>
                  <a:schemeClr val="tx1"/>
                </a:solidFill>
                <a:latin typeface="Arial"/>
                <a:ea typeface="+mj-ea"/>
                <a:cs typeface="Arial"/>
              </a:defRPr>
            </a:lvl1pPr>
          </a:lstStyle>
          <a:p>
            <a:pPr marL="0" indent="0">
              <a:buNone/>
            </a:pPr>
            <a:r>
              <a:rPr lang="de-DE" dirty="0">
                <a:latin typeface="Tahoma" panose="020B0604030504040204" pitchFamily="34" charset="0"/>
                <a:ea typeface="Tahoma" panose="020B0604030504040204" pitchFamily="34" charset="0"/>
                <a:cs typeface="Tahoma" panose="020B0604030504040204" pitchFamily="34" charset="0"/>
              </a:rPr>
              <a:t>IDW S4 - Gutachten</a:t>
            </a:r>
          </a:p>
        </p:txBody>
      </p:sp>
      <p:sp>
        <p:nvSpPr>
          <p:cNvPr id="2" name="Inhaltsplatzhalter 2">
            <a:extLst>
              <a:ext uri="{FF2B5EF4-FFF2-40B4-BE49-F238E27FC236}">
                <a16:creationId xmlns:a16="http://schemas.microsoft.com/office/drawing/2014/main" id="{1900B6AE-2E68-9E27-A22D-D46B99C0D7C0}"/>
              </a:ext>
            </a:extLst>
          </p:cNvPr>
          <p:cNvSpPr txBox="1">
            <a:spLocks/>
          </p:cNvSpPr>
          <p:nvPr/>
        </p:nvSpPr>
        <p:spPr>
          <a:xfrm>
            <a:off x="524933" y="4058803"/>
            <a:ext cx="10890480" cy="2237221"/>
          </a:xfrm>
          <a:prstGeom prst="rect">
            <a:avLst/>
          </a:prstGeom>
        </p:spPr>
        <p:txBody>
          <a:bodyPr vert="horz" lIns="0" tIns="0" rIns="0" bIns="0" rtlCol="0">
            <a:noAutofit/>
          </a:bodyPr>
          <a:lstStyle>
            <a:lvl1pPr marL="271463" indent="-271463" algn="l" defTabSz="457200" rtl="0" eaLnBrk="1" latinLnBrk="0" hangingPunct="1">
              <a:spcBef>
                <a:spcPts val="600"/>
              </a:spcBef>
              <a:buClr>
                <a:srgbClr val="428CD5"/>
              </a:buClr>
              <a:buFont typeface="Arial"/>
              <a:buChar char="•"/>
              <a:defRPr sz="1600" kern="1200">
                <a:solidFill>
                  <a:srgbClr val="000000"/>
                </a:solidFill>
                <a:latin typeface="Gill Sans Nova Light" panose="020B0302020104020203" pitchFamily="34" charset="0"/>
                <a:ea typeface="+mn-ea"/>
                <a:cs typeface="Arial"/>
              </a:defRPr>
            </a:lvl1pPr>
            <a:lvl2pPr marL="719138" indent="-263525" algn="l" defTabSz="457200" rtl="0" eaLnBrk="1" latinLnBrk="0" hangingPunct="1">
              <a:spcBef>
                <a:spcPts val="600"/>
              </a:spcBef>
              <a:buClr>
                <a:srgbClr val="428CD5"/>
              </a:buClr>
              <a:buFont typeface="Arial"/>
              <a:buChar char="•"/>
              <a:defRPr sz="1400" kern="1200">
                <a:solidFill>
                  <a:srgbClr val="7F7F7F"/>
                </a:solidFill>
                <a:latin typeface="Gill Sans Nova Light" panose="020B0302020104020203" pitchFamily="34" charset="0"/>
                <a:ea typeface="+mn-ea"/>
                <a:cs typeface="Arial"/>
              </a:defRPr>
            </a:lvl2pPr>
            <a:lvl3pPr marL="1168400" indent="-255588" algn="l" defTabSz="457200" rtl="0" eaLnBrk="1" latinLnBrk="0" hangingPunct="1">
              <a:spcBef>
                <a:spcPts val="600"/>
              </a:spcBef>
              <a:buClr>
                <a:srgbClr val="428CD5"/>
              </a:buClr>
              <a:buFont typeface="Arial"/>
              <a:buChar char="•"/>
              <a:defRPr sz="1200" kern="1200">
                <a:solidFill>
                  <a:srgbClr val="7F7F7F"/>
                </a:solidFill>
                <a:latin typeface="Gill Sans Nova Light" panose="020B0302020104020203" pitchFamily="34" charset="0"/>
                <a:ea typeface="+mn-ea"/>
                <a:cs typeface="Arial"/>
              </a:defRPr>
            </a:lvl3pPr>
            <a:lvl4pPr marL="1617663" indent="-249238" algn="l" defTabSz="457200" rtl="0" eaLnBrk="1" latinLnBrk="0" hangingPunct="1">
              <a:spcBef>
                <a:spcPts val="600"/>
              </a:spcBef>
              <a:buClr>
                <a:srgbClr val="428CD5"/>
              </a:buClr>
              <a:buFont typeface="Arial"/>
              <a:buChar char="•"/>
              <a:defRPr sz="1600" kern="1200">
                <a:solidFill>
                  <a:srgbClr val="000000"/>
                </a:solidFill>
                <a:latin typeface="Arial"/>
                <a:ea typeface="+mn-ea"/>
                <a:cs typeface="Arial"/>
              </a:defRPr>
            </a:lvl4pPr>
            <a:lvl5pPr marL="2065338" indent="-238125" algn="l" defTabSz="457200" rtl="0" eaLnBrk="1" latinLnBrk="0" hangingPunct="1">
              <a:spcBef>
                <a:spcPts val="600"/>
              </a:spcBef>
              <a:buClr>
                <a:srgbClr val="428CD5"/>
              </a:buClr>
              <a:buFont typeface="Arial"/>
              <a:buChar char="•"/>
              <a:tabLst/>
              <a:defRPr sz="16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lnSpc>
                <a:spcPct val="150000"/>
              </a:lnSpc>
              <a:buFont typeface="Arial"/>
              <a:buNone/>
            </a:pPr>
            <a:r>
              <a:rPr lang="de-DE" sz="2000" dirty="0">
                <a:latin typeface="Tahoma" panose="020B0604030504040204" pitchFamily="34" charset="0"/>
                <a:ea typeface="Tahoma" panose="020B0604030504040204" pitchFamily="34" charset="0"/>
                <a:cs typeface="Tahoma" panose="020B0604030504040204" pitchFamily="34" charset="0"/>
              </a:rPr>
              <a:t>Eine ausgelagerte Plausibilitätsprüfung mit versicherungsgedeckter Haftungsübernahme für den AIF durch </a:t>
            </a:r>
            <a:r>
              <a:rPr lang="de-DE" sz="2000" dirty="0" err="1">
                <a:latin typeface="Tahoma" panose="020B0604030504040204" pitchFamily="34" charset="0"/>
                <a:ea typeface="Tahoma" panose="020B0604030504040204" pitchFamily="34" charset="0"/>
                <a:cs typeface="Tahoma" panose="020B0604030504040204" pitchFamily="34" charset="0"/>
              </a:rPr>
              <a:t>IfBA</a:t>
            </a:r>
            <a:r>
              <a:rPr lang="de-DE" sz="2000" dirty="0">
                <a:latin typeface="Tahoma" panose="020B0604030504040204" pitchFamily="34" charset="0"/>
                <a:ea typeface="Tahoma" panose="020B0604030504040204" pitchFamily="34" charset="0"/>
                <a:cs typeface="Tahoma" panose="020B0604030504040204" pitchFamily="34" charset="0"/>
              </a:rPr>
              <a:t> Institut für Beteiligungs-Analyse GmbH können kostenpflichtig in Auftrag geben unter:</a:t>
            </a:r>
          </a:p>
          <a:p>
            <a:pPr marL="0" indent="0" algn="ctr">
              <a:lnSpc>
                <a:spcPct val="150000"/>
              </a:lnSpc>
              <a:buFont typeface="Arial"/>
              <a:buNone/>
            </a:pPr>
            <a:r>
              <a:rPr lang="de-DE" sz="2000" dirty="0">
                <a:latin typeface="Tahoma" panose="020B0604030504040204" pitchFamily="34" charset="0"/>
                <a:ea typeface="Tahoma" panose="020B0604030504040204" pitchFamily="34" charset="0"/>
                <a:cs typeface="Tahoma" panose="020B0604030504040204" pitchFamily="34" charset="0"/>
                <a:hlinkClick r:id="rId2"/>
              </a:rPr>
              <a:t>https://www.ifb-analyse.de/plausibilitaetspruefung </a:t>
            </a:r>
            <a:endParaRPr lang="de-DE" sz="2000" dirty="0">
              <a:latin typeface="Tahoma" panose="020B0604030504040204" pitchFamily="34" charset="0"/>
              <a:ea typeface="Tahoma" panose="020B0604030504040204" pitchFamily="34" charset="0"/>
              <a:cs typeface="Tahoma" panose="020B0604030504040204" pitchFamily="34" charset="0"/>
            </a:endParaRPr>
          </a:p>
        </p:txBody>
      </p:sp>
      <p:sp>
        <p:nvSpPr>
          <p:cNvPr id="4" name="Titel 1">
            <a:extLst>
              <a:ext uri="{FF2B5EF4-FFF2-40B4-BE49-F238E27FC236}">
                <a16:creationId xmlns:a16="http://schemas.microsoft.com/office/drawing/2014/main" id="{5B291F8B-BB24-073C-29DA-DC38981B4E68}"/>
              </a:ext>
            </a:extLst>
          </p:cNvPr>
          <p:cNvSpPr txBox="1">
            <a:spLocks/>
          </p:cNvSpPr>
          <p:nvPr/>
        </p:nvSpPr>
        <p:spPr>
          <a:xfrm>
            <a:off x="524933" y="3419476"/>
            <a:ext cx="9542259" cy="714811"/>
          </a:xfrm>
          <a:prstGeom prst="rect">
            <a:avLst/>
          </a:prstGeom>
        </p:spPr>
        <p:txBody>
          <a:bodyPr vert="horz" lIns="0" tIns="0" rIns="0" bIns="0" rtlCol="0" anchor="t" anchorCtr="0">
            <a:normAutofit/>
          </a:bodyPr>
          <a:lstStyle>
            <a:lvl1pPr marL="457200" indent="-457200" algn="l" defTabSz="457200" rtl="0" eaLnBrk="1" latinLnBrk="0" hangingPunct="1">
              <a:spcBef>
                <a:spcPct val="0"/>
              </a:spcBef>
              <a:buFont typeface="+mj-lt"/>
              <a:buAutoNum type="arabicPeriod"/>
              <a:defRPr sz="2000" b="1" i="1" kern="1200">
                <a:solidFill>
                  <a:schemeClr val="tx1"/>
                </a:solidFill>
                <a:latin typeface="Arial"/>
                <a:ea typeface="+mj-ea"/>
                <a:cs typeface="Arial"/>
              </a:defRPr>
            </a:lvl1pPr>
          </a:lstStyle>
          <a:p>
            <a:pPr marL="0" indent="0">
              <a:buNone/>
            </a:pPr>
            <a:r>
              <a:rPr lang="de-DE" dirty="0">
                <a:latin typeface="Tahoma" panose="020B0604030504040204" pitchFamily="34" charset="0"/>
                <a:ea typeface="Tahoma" panose="020B0604030504040204" pitchFamily="34" charset="0"/>
                <a:cs typeface="Tahoma" panose="020B0604030504040204" pitchFamily="34" charset="0"/>
              </a:rPr>
              <a:t>Ausgelagerter Plausibilitätsanalyse Hr. Kapfinger</a:t>
            </a:r>
          </a:p>
        </p:txBody>
      </p:sp>
    </p:spTree>
    <p:extLst>
      <p:ext uri="{BB962C8B-B14F-4D97-AF65-F5344CB8AC3E}">
        <p14:creationId xmlns:p14="http://schemas.microsoft.com/office/powerpoint/2010/main" val="10485344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a:blip r:embed="rId2"/>
          <a:stretch>
            <a:fillRect/>
          </a:stretch>
        </p:blipFill>
        <p:spPr>
          <a:xfrm>
            <a:off x="2461070" y="5282560"/>
            <a:ext cx="3634929" cy="705890"/>
          </a:xfrm>
          <a:prstGeom prst="rect">
            <a:avLst/>
          </a:prstGeom>
        </p:spPr>
      </p:pic>
      <p:pic>
        <p:nvPicPr>
          <p:cNvPr id="13" name="Grafik 12"/>
          <p:cNvPicPr>
            <a:picLocks noChangeAspect="1"/>
          </p:cNvPicPr>
          <p:nvPr/>
        </p:nvPicPr>
        <p:blipFill>
          <a:blip r:embed="rId3"/>
          <a:stretch>
            <a:fillRect/>
          </a:stretch>
        </p:blipFill>
        <p:spPr>
          <a:xfrm>
            <a:off x="6381254" y="5100320"/>
            <a:ext cx="2835211" cy="1358538"/>
          </a:xfrm>
          <a:prstGeom prst="rect">
            <a:avLst/>
          </a:prstGeom>
        </p:spPr>
      </p:pic>
      <p:sp>
        <p:nvSpPr>
          <p:cNvPr id="2" name="Inhaltsplatzhalter 1"/>
          <p:cNvSpPr>
            <a:spLocks noGrp="1"/>
          </p:cNvSpPr>
          <p:nvPr>
            <p:ph sz="half" idx="1"/>
          </p:nvPr>
        </p:nvSpPr>
        <p:spPr>
          <a:xfrm>
            <a:off x="525082" y="1773238"/>
            <a:ext cx="11183442" cy="4336296"/>
          </a:xfrm>
        </p:spPr>
        <p:txBody>
          <a:bodyPr>
            <a:noAutofit/>
          </a:bodyPr>
          <a:lstStyle/>
          <a:p>
            <a:pPr marL="0" indent="0">
              <a:lnSpc>
                <a:spcPct val="160000"/>
              </a:lnSpc>
              <a:buNone/>
            </a:pPr>
            <a:r>
              <a:rPr lang="de-DE" sz="1800" b="1" i="1" u="sng" dirty="0">
                <a:ea typeface="Tahoma" panose="020B0604030504040204" pitchFamily="34" charset="0"/>
                <a:cs typeface="Tahoma" panose="020B0604030504040204" pitchFamily="34" charset="0"/>
              </a:rPr>
              <a:t>„'k-mi'-Fazit: </a:t>
            </a:r>
            <a:r>
              <a:rPr lang="de-DE" sz="1800" b="1" i="1" dirty="0">
                <a:ea typeface="Tahoma" panose="020B0604030504040204" pitchFamily="34" charset="0"/>
                <a:cs typeface="Tahoma" panose="020B0604030504040204" pitchFamily="34" charset="0"/>
              </a:rPr>
              <a:t>Der Anbieter Solvium ist Spezialist für Container- und Logistikinvestments mit dem erforderlichen Spezial-Know-how und hat in der Vergangenheit bereits wiederholt nachgewiesen, dass entsprechende Container-, Wechselkoffer- und Rail-Investments in nennenswertem Umfang plangemäß abgewickelt wurden. </a:t>
            </a:r>
            <a:r>
              <a:rPr lang="de-DE" sz="1800" i="1" dirty="0">
                <a:ea typeface="Tahoma" panose="020B0604030504040204" pitchFamily="34" charset="0"/>
                <a:cs typeface="Tahoma" panose="020B0604030504040204" pitchFamily="34" charset="0"/>
              </a:rPr>
              <a:t>Anleger haben mit dem vorliegenden Angebot von Solvium die Möglichkeit zu einer vollregulierten, diversifizierten, auf maximal 30 % Fremdwährung begrenzten und nicht gehebelten Investition in Wachstumsmärkte bei einer interessanten Renditeperspektive. </a:t>
            </a:r>
            <a:r>
              <a:rPr lang="de-DE" sz="1800" b="1" i="1" dirty="0">
                <a:ea typeface="Tahoma" panose="020B0604030504040204" pitchFamily="34" charset="0"/>
                <a:cs typeface="Tahoma" panose="020B0604030504040204" pitchFamily="34" charset="0"/>
              </a:rPr>
              <a:t>Auch durch die konzeptionell vorgesehenen vierteljährlichen Auszahlungen eignet sich die Beteiligung gut als stabilisierender Portfoliobaustein u. a. auch zur Ergänzung von Aktien- oder Immobilienfonds-Depots.</a:t>
            </a:r>
          </a:p>
        </p:txBody>
      </p:sp>
      <p:sp>
        <p:nvSpPr>
          <p:cNvPr id="7"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kapital-markt intern – Prospekt-Check</a:t>
            </a:r>
          </a:p>
        </p:txBody>
      </p:sp>
    </p:spTree>
    <p:extLst>
      <p:ext uri="{BB962C8B-B14F-4D97-AF65-F5344CB8AC3E}">
        <p14:creationId xmlns:p14="http://schemas.microsoft.com/office/powerpoint/2010/main" val="68963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2958" y="1542082"/>
            <a:ext cx="11826084" cy="623178"/>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Gill Sans Nova Light" panose="020B0302020104020203" pitchFamily="34" charset="0"/>
                <a:ea typeface="Tahoma" panose="020B0604030504040204" pitchFamily="34" charset="0"/>
                <a:cs typeface="Tahoma" panose="020B0604030504040204" pitchFamily="34" charset="0"/>
              </a:rPr>
              <a:t>Solvium Holding AG</a:t>
            </a:r>
          </a:p>
        </p:txBody>
      </p:sp>
      <p:sp>
        <p:nvSpPr>
          <p:cNvPr id="9" name="Rechteck 8"/>
          <p:cNvSpPr>
            <a:spLocks/>
          </p:cNvSpPr>
          <p:nvPr/>
        </p:nvSpPr>
        <p:spPr>
          <a:xfrm>
            <a:off x="3142034" y="2292082"/>
            <a:ext cx="2736000" cy="769559"/>
          </a:xfrm>
          <a:prstGeom prst="rect">
            <a:avLst/>
          </a:prstGeom>
          <a:solidFill>
            <a:srgbClr val="428C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Noble Container Leasing Ltd., HK </a:t>
            </a:r>
          </a:p>
          <a:p>
            <a:r>
              <a:rPr lang="de-DE" sz="1100" b="1" dirty="0">
                <a:latin typeface="Gill Sans Nova Light" panose="020B0302020104020203" pitchFamily="34" charset="0"/>
                <a:ea typeface="Tahoma" panose="020B0604030504040204" pitchFamily="34" charset="0"/>
                <a:cs typeface="Tahoma" panose="020B0604030504040204" pitchFamily="34" charset="0"/>
              </a:rPr>
              <a:t>(75 %)</a:t>
            </a:r>
          </a:p>
        </p:txBody>
      </p:sp>
      <p:sp>
        <p:nvSpPr>
          <p:cNvPr id="10" name="Rechteck 9"/>
          <p:cNvSpPr/>
          <p:nvPr/>
        </p:nvSpPr>
        <p:spPr>
          <a:xfrm>
            <a:off x="298108" y="3191183"/>
            <a:ext cx="2500659" cy="480021"/>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Solvium Verwaltungs GmbH</a:t>
            </a:r>
          </a:p>
        </p:txBody>
      </p:sp>
      <p:sp>
        <p:nvSpPr>
          <p:cNvPr id="12" name="Rechteck 11"/>
          <p:cNvSpPr/>
          <p:nvPr/>
        </p:nvSpPr>
        <p:spPr>
          <a:xfrm>
            <a:off x="294930" y="4243423"/>
            <a:ext cx="2504086" cy="488463"/>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err="1">
                <a:latin typeface="Gill Sans Nova Light" panose="020B0302020104020203" pitchFamily="34" charset="0"/>
                <a:ea typeface="Tahoma" panose="020B0604030504040204" pitchFamily="34" charset="0"/>
                <a:cs typeface="Tahoma" panose="020B0604030504040204" pitchFamily="34" charset="0"/>
              </a:rPr>
              <a:t>Solvium</a:t>
            </a:r>
            <a:r>
              <a:rPr lang="de-DE" sz="1100" b="1" dirty="0">
                <a:latin typeface="Gill Sans Nova Light" panose="020B0302020104020203" pitchFamily="34" charset="0"/>
                <a:ea typeface="Tahoma" panose="020B0604030504040204" pitchFamily="34" charset="0"/>
                <a:cs typeface="Tahoma" panose="020B0604030504040204" pitchFamily="34" charset="0"/>
              </a:rPr>
              <a:t> Multimodal GmbH &amp; Co. KG (Güterwagen)</a:t>
            </a:r>
          </a:p>
        </p:txBody>
      </p:sp>
      <p:sp>
        <p:nvSpPr>
          <p:cNvPr id="13" name="Rechteck 12"/>
          <p:cNvSpPr/>
          <p:nvPr/>
        </p:nvSpPr>
        <p:spPr>
          <a:xfrm>
            <a:off x="294936" y="4777938"/>
            <a:ext cx="2503754" cy="483405"/>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Solvium Intermodal GmbH &amp; Co. KG (Wechselkoffer)</a:t>
            </a:r>
          </a:p>
        </p:txBody>
      </p:sp>
      <p:sp>
        <p:nvSpPr>
          <p:cNvPr id="14" name="Rechteck 13"/>
          <p:cNvSpPr/>
          <p:nvPr/>
        </p:nvSpPr>
        <p:spPr>
          <a:xfrm>
            <a:off x="294998" y="5312577"/>
            <a:ext cx="2500660" cy="459922"/>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Solvium Exklusiv Invest GmbH  (Gemischtes Asset-Portfolio)</a:t>
            </a:r>
          </a:p>
        </p:txBody>
      </p:sp>
      <p:sp>
        <p:nvSpPr>
          <p:cNvPr id="16" name="Rechteck 15"/>
          <p:cNvSpPr/>
          <p:nvPr/>
        </p:nvSpPr>
        <p:spPr>
          <a:xfrm>
            <a:off x="3147075" y="3186679"/>
            <a:ext cx="2461357" cy="485622"/>
          </a:xfrm>
          <a:prstGeom prst="rect">
            <a:avLst/>
          </a:prstGeom>
          <a:solidFill>
            <a:srgbClr val="428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Tochtergesellschaften in Singapur, China und Südkorea (100 %)</a:t>
            </a:r>
          </a:p>
        </p:txBody>
      </p:sp>
      <p:cxnSp>
        <p:nvCxnSpPr>
          <p:cNvPr id="32" name="Gerader Verbinder 31"/>
          <p:cNvCxnSpPr>
            <a:cxnSpLocks/>
          </p:cNvCxnSpPr>
          <p:nvPr/>
        </p:nvCxnSpPr>
        <p:spPr>
          <a:xfrm>
            <a:off x="3151579" y="2165259"/>
            <a:ext cx="9881" cy="1231669"/>
          </a:xfrm>
          <a:prstGeom prst="line">
            <a:avLst/>
          </a:prstGeom>
          <a:ln w="31750">
            <a:solidFill>
              <a:srgbClr val="428BCE"/>
            </a:solidFill>
          </a:ln>
        </p:spPr>
        <p:style>
          <a:lnRef idx="1">
            <a:schemeClr val="accent1"/>
          </a:lnRef>
          <a:fillRef idx="0">
            <a:schemeClr val="accent1"/>
          </a:fillRef>
          <a:effectRef idx="0">
            <a:schemeClr val="accent1"/>
          </a:effectRef>
          <a:fontRef idx="minor">
            <a:schemeClr val="tx1"/>
          </a:fontRef>
        </p:style>
      </p:cxnSp>
      <p:sp>
        <p:nvSpPr>
          <p:cNvPr id="6" name="Rechteck 5"/>
          <p:cNvSpPr/>
          <p:nvPr/>
        </p:nvSpPr>
        <p:spPr>
          <a:xfrm>
            <a:off x="290884" y="2292727"/>
            <a:ext cx="2736000" cy="770400"/>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Solvium Capital Vertriebs GmbH</a:t>
            </a:r>
          </a:p>
          <a:p>
            <a:r>
              <a:rPr lang="de-DE" sz="1100" b="1" dirty="0">
                <a:latin typeface="Gill Sans Nova Light" panose="020B0302020104020203" pitchFamily="34" charset="0"/>
                <a:ea typeface="Tahoma" panose="020B0604030504040204" pitchFamily="34" charset="0"/>
                <a:cs typeface="Tahoma" panose="020B0604030504040204" pitchFamily="34" charset="0"/>
              </a:rPr>
              <a:t>(100 %)</a:t>
            </a:r>
          </a:p>
        </p:txBody>
      </p:sp>
      <p:sp>
        <p:nvSpPr>
          <p:cNvPr id="42" name="Rechteck 41"/>
          <p:cNvSpPr/>
          <p:nvPr/>
        </p:nvSpPr>
        <p:spPr>
          <a:xfrm>
            <a:off x="289268" y="5824236"/>
            <a:ext cx="2506390" cy="475184"/>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Weitere Objektgesellschaften </a:t>
            </a:r>
          </a:p>
        </p:txBody>
      </p:sp>
      <p:cxnSp>
        <p:nvCxnSpPr>
          <p:cNvPr id="45" name="Gerader Verbinder 44"/>
          <p:cNvCxnSpPr>
            <a:cxnSpLocks/>
          </p:cNvCxnSpPr>
          <p:nvPr/>
        </p:nvCxnSpPr>
        <p:spPr>
          <a:xfrm>
            <a:off x="298108" y="2158455"/>
            <a:ext cx="0" cy="3838052"/>
          </a:xfrm>
          <a:prstGeom prst="line">
            <a:avLst/>
          </a:prstGeom>
          <a:ln w="31750">
            <a:solidFill>
              <a:srgbClr val="172983"/>
            </a:solidFill>
          </a:ln>
        </p:spPr>
        <p:style>
          <a:lnRef idx="1">
            <a:schemeClr val="accent1"/>
          </a:lnRef>
          <a:fillRef idx="0">
            <a:schemeClr val="accent1"/>
          </a:fillRef>
          <a:effectRef idx="0">
            <a:schemeClr val="accent1"/>
          </a:effectRef>
          <a:fontRef idx="minor">
            <a:schemeClr val="tx1"/>
          </a:fontRef>
        </p:style>
      </p:cxnSp>
      <p:sp>
        <p:nvSpPr>
          <p:cNvPr id="43" name="Titel 1"/>
          <p:cNvSpPr>
            <a:spLocks noGrp="1"/>
          </p:cNvSpPr>
          <p:nvPr>
            <p:ph type="title"/>
          </p:nvPr>
        </p:nvSpPr>
        <p:spPr>
          <a:xfrm>
            <a:off x="525462" y="558580"/>
            <a:ext cx="7632701" cy="336327"/>
          </a:xfrm>
        </p:spPr>
        <p:txBody>
          <a:bodyPr vert="horz" lIns="0" tIns="0" rIns="0" bIns="0" rtlCol="0" anchor="t" anchorCtr="0">
            <a:noAutofit/>
          </a:bodyPr>
          <a:lstStyle/>
          <a:p>
            <a:pPr marL="0" indent="0">
              <a:buNone/>
            </a:pPr>
            <a:r>
              <a:rPr lang="de-DE" sz="2400" i="0" dirty="0"/>
              <a:t>Unternehmensstruktur der Solvium-Gruppe (Auszug)</a:t>
            </a:r>
          </a:p>
        </p:txBody>
      </p:sp>
      <p:sp>
        <p:nvSpPr>
          <p:cNvPr id="48" name="Rechteck 47">
            <a:extLst>
              <a:ext uri="{FF2B5EF4-FFF2-40B4-BE49-F238E27FC236}">
                <a16:creationId xmlns:a16="http://schemas.microsoft.com/office/drawing/2014/main" id="{AB798808-CEBA-46BF-A607-DB88291B7368}"/>
              </a:ext>
            </a:extLst>
          </p:cNvPr>
          <p:cNvSpPr/>
          <p:nvPr/>
        </p:nvSpPr>
        <p:spPr>
          <a:xfrm>
            <a:off x="5988680" y="2291265"/>
            <a:ext cx="2736000" cy="76955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AXIS Intermodal Deutschland GmbH (100 %)</a:t>
            </a:r>
          </a:p>
        </p:txBody>
      </p:sp>
      <p:sp>
        <p:nvSpPr>
          <p:cNvPr id="50" name="Rechteck 49">
            <a:extLst>
              <a:ext uri="{FF2B5EF4-FFF2-40B4-BE49-F238E27FC236}">
                <a16:creationId xmlns:a16="http://schemas.microsoft.com/office/drawing/2014/main" id="{C51A3CCA-3F0D-4359-BEDD-BB1300F01F97}"/>
              </a:ext>
            </a:extLst>
          </p:cNvPr>
          <p:cNvSpPr/>
          <p:nvPr/>
        </p:nvSpPr>
        <p:spPr>
          <a:xfrm>
            <a:off x="9209726" y="5824220"/>
            <a:ext cx="2505600" cy="475200"/>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Weitere Beteiligungen</a:t>
            </a:r>
          </a:p>
        </p:txBody>
      </p:sp>
      <p:cxnSp>
        <p:nvCxnSpPr>
          <p:cNvPr id="39" name="Gerader Verbinder 38">
            <a:extLst>
              <a:ext uri="{FF2B5EF4-FFF2-40B4-BE49-F238E27FC236}">
                <a16:creationId xmlns:a16="http://schemas.microsoft.com/office/drawing/2014/main" id="{DCEF4723-9931-44FE-8260-5B9EDE525FDC}"/>
              </a:ext>
            </a:extLst>
          </p:cNvPr>
          <p:cNvCxnSpPr>
            <a:cxnSpLocks/>
          </p:cNvCxnSpPr>
          <p:nvPr/>
        </p:nvCxnSpPr>
        <p:spPr>
          <a:xfrm>
            <a:off x="6002871" y="2157656"/>
            <a:ext cx="0" cy="521030"/>
          </a:xfrm>
          <a:prstGeom prst="line">
            <a:avLst/>
          </a:prstGeom>
          <a:ln w="31750">
            <a:solidFill>
              <a:srgbClr val="17375E"/>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A9EA6A2A-34AE-420C-8F9A-B35099D6EE51}"/>
              </a:ext>
            </a:extLst>
          </p:cNvPr>
          <p:cNvCxnSpPr>
            <a:cxnSpLocks/>
          </p:cNvCxnSpPr>
          <p:nvPr/>
        </p:nvCxnSpPr>
        <p:spPr>
          <a:xfrm>
            <a:off x="11715326" y="6061820"/>
            <a:ext cx="128288" cy="0"/>
          </a:xfrm>
          <a:prstGeom prst="line">
            <a:avLst/>
          </a:prstGeom>
          <a:ln w="31750">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Rechteck 2">
            <a:extLst>
              <a:ext uri="{FF2B5EF4-FFF2-40B4-BE49-F238E27FC236}">
                <a16:creationId xmlns:a16="http://schemas.microsoft.com/office/drawing/2014/main" id="{A39FF7AE-99DD-156B-2221-1C183321CD60}"/>
              </a:ext>
            </a:extLst>
          </p:cNvPr>
          <p:cNvSpPr/>
          <p:nvPr/>
        </p:nvSpPr>
        <p:spPr>
          <a:xfrm>
            <a:off x="8835325" y="2293888"/>
            <a:ext cx="2977577" cy="769559"/>
          </a:xfrm>
          <a:prstGeom prst="rect">
            <a:avLst/>
          </a:prstGeom>
          <a:solidFill>
            <a:srgbClr val="006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latin typeface="Gill Sans Nova Light" panose="020B0302020104020203" pitchFamily="34" charset="0"/>
                <a:ea typeface="Tahoma" panose="020B0604030504040204" pitchFamily="34" charset="0"/>
                <a:cs typeface="Tahoma" panose="020B0604030504040204" pitchFamily="34" charset="0"/>
              </a:rPr>
              <a:t>European Wagon Lease Asset GmbH &amp; Co. </a:t>
            </a:r>
            <a:r>
              <a:rPr lang="en-US" sz="1100" b="1" dirty="0" err="1">
                <a:latin typeface="Gill Sans Nova Light" panose="020B0302020104020203" pitchFamily="34" charset="0"/>
                <a:ea typeface="Tahoma" panose="020B0604030504040204" pitchFamily="34" charset="0"/>
                <a:cs typeface="Tahoma" panose="020B0604030504040204" pitchFamily="34" charset="0"/>
              </a:rPr>
              <a:t>KGaA</a:t>
            </a:r>
            <a:endParaRPr lang="en-US" sz="1100" b="1" dirty="0">
              <a:latin typeface="Gill Sans Nova Light" panose="020B0302020104020203" pitchFamily="34" charset="0"/>
              <a:ea typeface="Tahoma" panose="020B0604030504040204" pitchFamily="34" charset="0"/>
              <a:cs typeface="Tahoma" panose="020B0604030504040204" pitchFamily="34" charset="0"/>
            </a:endParaRPr>
          </a:p>
          <a:p>
            <a:r>
              <a:rPr lang="de-DE" sz="1100" b="1" dirty="0">
                <a:latin typeface="Gill Sans Nova Light" panose="020B0302020104020203" pitchFamily="34" charset="0"/>
                <a:ea typeface="Tahoma" panose="020B0604030504040204" pitchFamily="34" charset="0"/>
                <a:cs typeface="Tahoma" panose="020B0604030504040204" pitchFamily="34" charset="0"/>
              </a:rPr>
              <a:t>(36 %)</a:t>
            </a:r>
          </a:p>
        </p:txBody>
      </p:sp>
      <p:cxnSp>
        <p:nvCxnSpPr>
          <p:cNvPr id="4" name="Gerader Verbinder 3">
            <a:extLst>
              <a:ext uri="{FF2B5EF4-FFF2-40B4-BE49-F238E27FC236}">
                <a16:creationId xmlns:a16="http://schemas.microsoft.com/office/drawing/2014/main" id="{8A55D7EB-18BB-1AD5-9F35-186B05FE3F3C}"/>
              </a:ext>
            </a:extLst>
          </p:cNvPr>
          <p:cNvCxnSpPr>
            <a:cxnSpLocks/>
          </p:cNvCxnSpPr>
          <p:nvPr/>
        </p:nvCxnSpPr>
        <p:spPr>
          <a:xfrm>
            <a:off x="8847391" y="2160755"/>
            <a:ext cx="0" cy="521030"/>
          </a:xfrm>
          <a:prstGeom prst="line">
            <a:avLst/>
          </a:prstGeom>
          <a:ln w="31750">
            <a:solidFill>
              <a:srgbClr val="00692F"/>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936ECA21-779E-BFEB-C78E-3CE4CC972714}"/>
              </a:ext>
            </a:extLst>
          </p:cNvPr>
          <p:cNvCxnSpPr>
            <a:cxnSpLocks/>
          </p:cNvCxnSpPr>
          <p:nvPr/>
        </p:nvCxnSpPr>
        <p:spPr>
          <a:xfrm>
            <a:off x="11843614" y="2165259"/>
            <a:ext cx="0" cy="3896561"/>
          </a:xfrm>
          <a:prstGeom prst="line">
            <a:avLst/>
          </a:prstGeom>
          <a:ln w="31750">
            <a:solidFill>
              <a:srgbClr val="A6A6A6"/>
            </a:solidFill>
          </a:ln>
        </p:spPr>
        <p:style>
          <a:lnRef idx="1">
            <a:schemeClr val="accent1"/>
          </a:lnRef>
          <a:fillRef idx="0">
            <a:schemeClr val="accent1"/>
          </a:fillRef>
          <a:effectRef idx="0">
            <a:schemeClr val="accent1"/>
          </a:effectRef>
          <a:fontRef idx="minor">
            <a:schemeClr val="tx1"/>
          </a:fontRef>
        </p:style>
      </p:cxnSp>
      <p:sp>
        <p:nvSpPr>
          <p:cNvPr id="5" name="Rechteck 4">
            <a:extLst>
              <a:ext uri="{FF2B5EF4-FFF2-40B4-BE49-F238E27FC236}">
                <a16:creationId xmlns:a16="http://schemas.microsoft.com/office/drawing/2014/main" id="{CEA832D1-A8F8-1EE6-9353-C8C0EA07C37B}"/>
              </a:ext>
            </a:extLst>
          </p:cNvPr>
          <p:cNvSpPr/>
          <p:nvPr/>
        </p:nvSpPr>
        <p:spPr>
          <a:xfrm>
            <a:off x="294930" y="3703223"/>
            <a:ext cx="2504086" cy="488463"/>
          </a:xfrm>
          <a:prstGeom prst="rect">
            <a:avLst/>
          </a:prstGeom>
          <a:solidFill>
            <a:srgbClr val="1729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b="1" dirty="0">
                <a:latin typeface="Gill Sans Nova Light" panose="020B0302020104020203" pitchFamily="34" charset="0"/>
                <a:ea typeface="Tahoma" panose="020B0604030504040204" pitchFamily="34" charset="0"/>
                <a:cs typeface="Tahoma" panose="020B0604030504040204" pitchFamily="34" charset="0"/>
              </a:rPr>
              <a:t>Solvium Capital Portfolio GmbH &amp; Co. KG (Container, Tankcontainer)</a:t>
            </a:r>
          </a:p>
        </p:txBody>
      </p:sp>
    </p:spTree>
    <p:extLst>
      <p:ext uri="{BB962C8B-B14F-4D97-AF65-F5344CB8AC3E}">
        <p14:creationId xmlns:p14="http://schemas.microsoft.com/office/powerpoint/2010/main" val="12198905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E38D-CB23-7B0F-81AE-FCC10B6EB9F4}"/>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4A768430-1F79-D14D-403D-33B7454349C4}"/>
              </a:ext>
            </a:extLst>
          </p:cNvPr>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err="1"/>
              <a:t>Dextro</a:t>
            </a:r>
            <a:r>
              <a:rPr lang="de-DE" dirty="0"/>
              <a:t>-Stabilitätsanalyse</a:t>
            </a:r>
          </a:p>
        </p:txBody>
      </p:sp>
      <p:pic>
        <p:nvPicPr>
          <p:cNvPr id="7" name="Grafik 6" descr="Ein Bild, das Text, Screenshot, Schrift, Logo enthält.&#10;&#10;Automatisch generierte Beschreibung">
            <a:extLst>
              <a:ext uri="{FF2B5EF4-FFF2-40B4-BE49-F238E27FC236}">
                <a16:creationId xmlns:a16="http://schemas.microsoft.com/office/drawing/2014/main" id="{15669EA5-7832-FBEB-1373-E0D9A2D2F65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995188" y="1276015"/>
            <a:ext cx="4201624" cy="5197711"/>
          </a:xfrm>
          <a:prstGeom prst="rect">
            <a:avLst/>
          </a:prstGeom>
        </p:spPr>
      </p:pic>
    </p:spTree>
    <p:extLst>
      <p:ext uri="{BB962C8B-B14F-4D97-AF65-F5344CB8AC3E}">
        <p14:creationId xmlns:p14="http://schemas.microsoft.com/office/powerpoint/2010/main" val="22309910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524933" y="1636466"/>
            <a:ext cx="7694939" cy="3737222"/>
          </a:xfrm>
        </p:spPr>
        <p:txBody>
          <a:bodyPr>
            <a:noAutofit/>
          </a:bodyPr>
          <a:lstStyle/>
          <a:p>
            <a:pPr marL="0" indent="0" algn="just">
              <a:lnSpc>
                <a:spcPct val="125000"/>
              </a:lnSpc>
              <a:buNone/>
            </a:pPr>
            <a:r>
              <a:rPr lang="de-DE" sz="1800" dirty="0">
                <a:solidFill>
                  <a:schemeClr val="tx1"/>
                </a:solidFill>
                <a:ea typeface="Tahoma" panose="020B0604030504040204" pitchFamily="34" charset="0"/>
                <a:cs typeface="Tahoma" panose="020B0604030504040204" pitchFamily="34" charset="0"/>
              </a:rPr>
              <a:t>Mit der Investition </a:t>
            </a:r>
            <a:r>
              <a:rPr lang="de-DE" sz="1800" b="1" dirty="0">
                <a:solidFill>
                  <a:schemeClr val="tx1"/>
                </a:solidFill>
                <a:ea typeface="Tahoma" panose="020B0604030504040204" pitchFamily="34" charset="0"/>
                <a:cs typeface="Tahoma" panose="020B0604030504040204" pitchFamily="34" charset="0"/>
              </a:rPr>
              <a:t>partizipieren die Anleger des regulierten Publikums-AIF </a:t>
            </a:r>
            <a:r>
              <a:rPr lang="de-DE" sz="1800" dirty="0">
                <a:solidFill>
                  <a:schemeClr val="tx1"/>
                </a:solidFill>
                <a:ea typeface="Tahoma" panose="020B0604030504040204" pitchFamily="34" charset="0"/>
                <a:cs typeface="Tahoma" panose="020B0604030504040204" pitchFamily="34" charset="0"/>
              </a:rPr>
              <a:t>an der Entwicklung des internationalen Intermodal Logistikmarktes und am deutschen Kurier-, Express- und Paketdienste-Markt. Die </a:t>
            </a:r>
            <a:r>
              <a:rPr lang="de-DE" sz="1800" b="1" dirty="0">
                <a:solidFill>
                  <a:schemeClr val="tx1"/>
                </a:solidFill>
                <a:ea typeface="Tahoma" panose="020B0604030504040204" pitchFamily="34" charset="0"/>
                <a:cs typeface="Tahoma" panose="020B0604030504040204" pitchFamily="34" charset="0"/>
              </a:rPr>
              <a:t>modifizierte,</a:t>
            </a:r>
            <a:r>
              <a:rPr lang="de-DE" sz="1800" dirty="0">
                <a:solidFill>
                  <a:schemeClr val="tx1"/>
                </a:solidFill>
                <a:ea typeface="Tahoma" panose="020B0604030504040204" pitchFamily="34" charset="0"/>
                <a:cs typeface="Tahoma" panose="020B0604030504040204" pitchFamily="34" charset="0"/>
              </a:rPr>
              <a:t> </a:t>
            </a:r>
            <a:r>
              <a:rPr lang="de-DE" sz="1800" b="1" dirty="0">
                <a:solidFill>
                  <a:schemeClr val="tx1"/>
                </a:solidFill>
                <a:ea typeface="Tahoma" panose="020B0604030504040204" pitchFamily="34" charset="0"/>
                <a:cs typeface="Tahoma" panose="020B0604030504040204" pitchFamily="34" charset="0"/>
              </a:rPr>
              <a:t>sicherheitsorientierte Portfoliostrategie des AIF </a:t>
            </a:r>
            <a:r>
              <a:rPr lang="de-DE" sz="1800" dirty="0">
                <a:solidFill>
                  <a:schemeClr val="tx1"/>
                </a:solidFill>
                <a:ea typeface="Tahoma" panose="020B0604030504040204" pitchFamily="34" charset="0"/>
                <a:cs typeface="Tahoma" panose="020B0604030504040204" pitchFamily="34" charset="0"/>
              </a:rPr>
              <a:t>ist </a:t>
            </a:r>
            <a:r>
              <a:rPr lang="de-DE" sz="1800" b="1" dirty="0">
                <a:solidFill>
                  <a:schemeClr val="tx1"/>
                </a:solidFill>
                <a:ea typeface="Tahoma" panose="020B0604030504040204" pitchFamily="34" charset="0"/>
                <a:cs typeface="Tahoma" panose="020B0604030504040204" pitchFamily="34" charset="0"/>
              </a:rPr>
              <a:t>nicht dominant abhängig </a:t>
            </a:r>
            <a:r>
              <a:rPr lang="de-DE" sz="1800" dirty="0">
                <a:solidFill>
                  <a:schemeClr val="tx1"/>
                </a:solidFill>
                <a:ea typeface="Tahoma" panose="020B0604030504040204" pitchFamily="34" charset="0"/>
                <a:cs typeface="Tahoma" panose="020B0604030504040204" pitchFamily="34" charset="0"/>
              </a:rPr>
              <a:t>von der allgemeinen, internationalen Marktentwicklung im Segment Seefrachtcontainer, sondern </a:t>
            </a:r>
            <a:r>
              <a:rPr lang="de-DE" sz="1800" b="1" dirty="0">
                <a:solidFill>
                  <a:schemeClr val="tx1"/>
                </a:solidFill>
                <a:ea typeface="Tahoma" panose="020B0604030504040204" pitchFamily="34" charset="0"/>
                <a:cs typeface="Tahoma" panose="020B0604030504040204" pitchFamily="34" charset="0"/>
              </a:rPr>
              <a:t>beruht auf der Kompetenz der Solvium-Gruppe</a:t>
            </a:r>
            <a:r>
              <a:rPr lang="de-DE" sz="1800" dirty="0">
                <a:solidFill>
                  <a:schemeClr val="tx1"/>
                </a:solidFill>
                <a:ea typeface="Tahoma" panose="020B0604030504040204" pitchFamily="34" charset="0"/>
                <a:cs typeface="Tahoma" panose="020B0604030504040204" pitchFamily="34" charset="0"/>
              </a:rPr>
              <a:t>, die beabsichtigte Investitionsstrategie, insb. die </a:t>
            </a:r>
            <a:r>
              <a:rPr lang="de-DE" sz="1800" b="1" dirty="0">
                <a:solidFill>
                  <a:schemeClr val="tx1"/>
                </a:solidFill>
                <a:ea typeface="Tahoma" panose="020B0604030504040204" pitchFamily="34" charset="0"/>
                <a:cs typeface="Tahoma" panose="020B0604030504040204" pitchFamily="34" charset="0"/>
              </a:rPr>
              <a:t>Risikominimierung auf Portfolioebene stringent </a:t>
            </a:r>
            <a:r>
              <a:rPr lang="de-DE" sz="1800" dirty="0">
                <a:solidFill>
                  <a:schemeClr val="tx1"/>
                </a:solidFill>
                <a:ea typeface="Tahoma" panose="020B0604030504040204" pitchFamily="34" charset="0"/>
                <a:cs typeface="Tahoma" panose="020B0604030504040204" pitchFamily="34" charset="0"/>
              </a:rPr>
              <a:t>umzusetzen. […] Die </a:t>
            </a:r>
            <a:r>
              <a:rPr lang="de-DE" sz="1800" b="1" dirty="0">
                <a:solidFill>
                  <a:schemeClr val="tx1"/>
                </a:solidFill>
                <a:ea typeface="Tahoma" panose="020B0604030504040204" pitchFamily="34" charset="0"/>
                <a:cs typeface="Tahoma" panose="020B0604030504040204" pitchFamily="34" charset="0"/>
              </a:rPr>
              <a:t>risikoadjustierte Renditeerwartung für das Portfoliokonzept des AIF </a:t>
            </a:r>
            <a:r>
              <a:rPr lang="de-DE" sz="1800" dirty="0">
                <a:solidFill>
                  <a:schemeClr val="tx1"/>
                </a:solidFill>
                <a:ea typeface="Tahoma" panose="020B0604030504040204" pitchFamily="34" charset="0"/>
                <a:cs typeface="Tahoma" panose="020B0604030504040204" pitchFamily="34" charset="0"/>
              </a:rPr>
              <a:t>ist trotz signifikanter spezifischer Risiken der Assetklasse Container-Leasing als </a:t>
            </a:r>
            <a:r>
              <a:rPr lang="de-DE" sz="1800" b="1" dirty="0">
                <a:solidFill>
                  <a:schemeClr val="tx1"/>
                </a:solidFill>
                <a:ea typeface="Tahoma" panose="020B0604030504040204" pitchFamily="34" charset="0"/>
                <a:cs typeface="Tahoma" panose="020B0604030504040204" pitchFamily="34" charset="0"/>
              </a:rPr>
              <a:t>angemessen</a:t>
            </a:r>
            <a:r>
              <a:rPr lang="de-DE" sz="1800" dirty="0">
                <a:solidFill>
                  <a:schemeClr val="tx1"/>
                </a:solidFill>
                <a:ea typeface="Tahoma" panose="020B0604030504040204" pitchFamily="34" charset="0"/>
                <a:cs typeface="Tahoma" panose="020B0604030504040204" pitchFamily="34" charset="0"/>
              </a:rPr>
              <a:t> zu bewerten, v.a. unter Berücksichtigung der angestrebten Kapitalbindung bis 2034, der modifizierten Portfoliostrategie (</a:t>
            </a:r>
            <a:r>
              <a:rPr lang="de-DE" sz="1800" b="1" dirty="0">
                <a:solidFill>
                  <a:schemeClr val="tx1"/>
                </a:solidFill>
                <a:ea typeface="Tahoma" panose="020B0604030504040204" pitchFamily="34" charset="0"/>
                <a:cs typeface="Tahoma" panose="020B0604030504040204" pitchFamily="34" charset="0"/>
              </a:rPr>
              <a:t>hohe Diversifikation der Assets und Endmieter</a:t>
            </a:r>
            <a:r>
              <a:rPr lang="de-DE" sz="1800" dirty="0">
                <a:solidFill>
                  <a:schemeClr val="tx1"/>
                </a:solidFill>
                <a:ea typeface="Tahoma" panose="020B0604030504040204" pitchFamily="34" charset="0"/>
                <a:cs typeface="Tahoma" panose="020B0604030504040204" pitchFamily="34" charset="0"/>
              </a:rPr>
              <a:t>), geringem Wechselkursrisiko und der </a:t>
            </a:r>
            <a:r>
              <a:rPr lang="de-DE" sz="1800" b="1" dirty="0">
                <a:solidFill>
                  <a:schemeClr val="tx1"/>
                </a:solidFill>
                <a:ea typeface="Tahoma" panose="020B0604030504040204" pitchFamily="34" charset="0"/>
                <a:cs typeface="Tahoma" panose="020B0604030504040204" pitchFamily="34" charset="0"/>
              </a:rPr>
              <a:t>sehr positiven Entwicklung der Solvium-Gruppe.</a:t>
            </a:r>
            <a:r>
              <a:rPr lang="de-DE" sz="1800" dirty="0">
                <a:solidFill>
                  <a:schemeClr val="tx1"/>
                </a:solidFill>
                <a:ea typeface="Tahoma" panose="020B0604030504040204" pitchFamily="34" charset="0"/>
                <a:cs typeface="Tahoma" panose="020B0604030504040204" pitchFamily="34" charset="0"/>
              </a:rPr>
              <a:t> </a:t>
            </a:r>
            <a:r>
              <a:rPr lang="de-DE" sz="1800" b="1" dirty="0">
                <a:solidFill>
                  <a:schemeClr val="tx1"/>
                </a:solidFill>
                <a:ea typeface="Tahoma" panose="020B0604030504040204" pitchFamily="34" charset="0"/>
                <a:cs typeface="Tahoma" panose="020B0604030504040204" pitchFamily="34" charset="0"/>
              </a:rPr>
              <a:t>Insgesamt sind die Annahmen der Anbieterin nach Ansicht der DEXTRO Group plausibel.</a:t>
            </a:r>
            <a:endParaRPr lang="de-DE" sz="1800" b="1" i="1" dirty="0">
              <a:solidFill>
                <a:schemeClr val="tx1"/>
              </a:solidFill>
              <a:ea typeface="Tahoma" panose="020B0604030504040204" pitchFamily="34" charset="0"/>
              <a:cs typeface="Tahoma" panose="020B0604030504040204" pitchFamily="34" charset="0"/>
            </a:endParaRPr>
          </a:p>
        </p:txBody>
      </p:sp>
      <p:sp>
        <p:nvSpPr>
          <p:cNvPr id="5"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err="1"/>
              <a:t>Dextro</a:t>
            </a:r>
            <a:r>
              <a:rPr lang="de-DE" dirty="0"/>
              <a:t>-Stabilitätsanalyse</a:t>
            </a:r>
          </a:p>
        </p:txBody>
      </p:sp>
      <p:pic>
        <p:nvPicPr>
          <p:cNvPr id="6" name="Grafik 5" descr="Ein Bild, das Text, Screenshot, Schrift, Logo enthält.&#10;&#10;Automatisch generierte Beschreibung">
            <a:extLst>
              <a:ext uri="{FF2B5EF4-FFF2-40B4-BE49-F238E27FC236}">
                <a16:creationId xmlns:a16="http://schemas.microsoft.com/office/drawing/2014/main" id="{D2F0E2B0-421C-F77A-C399-8AB0849FB1D4}"/>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554700" y="1628775"/>
            <a:ext cx="2041058" cy="2524935"/>
          </a:xfrm>
          <a:prstGeom prst="rect">
            <a:avLst/>
          </a:prstGeom>
        </p:spPr>
      </p:pic>
      <p:pic>
        <p:nvPicPr>
          <p:cNvPr id="9" name="Grafik 8" descr="Ein Bild, das Text, Screenshot, Schrift, Zahl enthält.&#10;&#10;Automatisch generierte Beschreibung">
            <a:extLst>
              <a:ext uri="{FF2B5EF4-FFF2-40B4-BE49-F238E27FC236}">
                <a16:creationId xmlns:a16="http://schemas.microsoft.com/office/drawing/2014/main" id="{ECBAC7D3-6C7E-5802-035B-7F9E90EF573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554700" y="4226962"/>
            <a:ext cx="2041057" cy="2524935"/>
          </a:xfrm>
          <a:prstGeom prst="rect">
            <a:avLst/>
          </a:prstGeom>
        </p:spPr>
      </p:pic>
    </p:spTree>
    <p:extLst>
      <p:ext uri="{BB962C8B-B14F-4D97-AF65-F5344CB8AC3E}">
        <p14:creationId xmlns:p14="http://schemas.microsoft.com/office/powerpoint/2010/main" val="7484010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21C37-97D1-4FA3-343B-C74736260FD1}"/>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1FEB3771-E197-1DB2-2D60-2D7A44CB8D54}"/>
              </a:ext>
            </a:extLst>
          </p:cNvPr>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a:t>Dextro Zielmarkt-Check</a:t>
            </a:r>
            <a:endParaRPr lang="de-DE" dirty="0"/>
          </a:p>
        </p:txBody>
      </p:sp>
      <p:pic>
        <p:nvPicPr>
          <p:cNvPr id="9" name="Grafik 8">
            <a:extLst>
              <a:ext uri="{FF2B5EF4-FFF2-40B4-BE49-F238E27FC236}">
                <a16:creationId xmlns:a16="http://schemas.microsoft.com/office/drawing/2014/main" id="{CD1D3348-659B-0810-151F-7D99FF2ED203}"/>
              </a:ext>
            </a:extLst>
          </p:cNvPr>
          <p:cNvPicPr>
            <a:picLocks noChangeAspect="1"/>
          </p:cNvPicPr>
          <p:nvPr/>
        </p:nvPicPr>
        <p:blipFill>
          <a:blip r:embed="rId2"/>
          <a:stretch>
            <a:fillRect/>
          </a:stretch>
        </p:blipFill>
        <p:spPr>
          <a:xfrm>
            <a:off x="154628" y="1989138"/>
            <a:ext cx="11882743" cy="2619375"/>
          </a:xfrm>
          <a:prstGeom prst="rect">
            <a:avLst/>
          </a:prstGeom>
        </p:spPr>
      </p:pic>
    </p:spTree>
    <p:extLst>
      <p:ext uri="{BB962C8B-B14F-4D97-AF65-F5344CB8AC3E}">
        <p14:creationId xmlns:p14="http://schemas.microsoft.com/office/powerpoint/2010/main" val="39736200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525082" y="1781556"/>
            <a:ext cx="6658882" cy="3906011"/>
          </a:xfrm>
        </p:spPr>
        <p:txBody>
          <a:bodyPr>
            <a:normAutofit/>
          </a:bodyPr>
          <a:lstStyle/>
          <a:p>
            <a:pPr marL="0" indent="0">
              <a:lnSpc>
                <a:spcPct val="150000"/>
              </a:lnSpc>
              <a:buNone/>
            </a:pPr>
            <a:r>
              <a:rPr lang="de-DE" b="1" dirty="0">
                <a:solidFill>
                  <a:schemeClr val="tx1"/>
                </a:solidFill>
                <a:latin typeface="Tahoma" panose="020B0604030504040204" pitchFamily="34" charset="0"/>
                <a:ea typeface="Tahoma" panose="020B0604030504040204" pitchFamily="34" charset="0"/>
                <a:cs typeface="Tahoma" panose="020B0604030504040204" pitchFamily="34" charset="0"/>
              </a:rPr>
              <a:t>Die Dextro Group hat den </a:t>
            </a:r>
            <a:r>
              <a:rPr lang="de-DE" b="1" i="1" dirty="0">
                <a:solidFill>
                  <a:schemeClr val="tx1"/>
                </a:solidFill>
                <a:latin typeface="Tahoma" panose="020B0604030504040204" pitchFamily="34" charset="0"/>
                <a:ea typeface="Tahoma" panose="020B0604030504040204" pitchFamily="34" charset="0"/>
                <a:cs typeface="Tahoma" panose="020B0604030504040204" pitchFamily="34" charset="0"/>
              </a:rPr>
              <a:t>Solvium Transportlogistik Fonds</a:t>
            </a:r>
          </a:p>
          <a:p>
            <a:pPr marL="0" indent="0">
              <a:lnSpc>
                <a:spcPct val="150000"/>
              </a:lnSpc>
              <a:buNone/>
            </a:pPr>
            <a:r>
              <a:rPr lang="de-DE" b="1" dirty="0">
                <a:solidFill>
                  <a:schemeClr val="tx1"/>
                </a:solidFill>
                <a:latin typeface="Tahoma" panose="020B0604030504040204" pitchFamily="34" charset="0"/>
                <a:ea typeface="Tahoma" panose="020B0604030504040204" pitchFamily="34" charset="0"/>
                <a:cs typeface="Tahoma" panose="020B0604030504040204" pitchFamily="34" charset="0"/>
              </a:rPr>
              <a:t>einer umfangreichen Plausibilitätsprüfung unterzogen.</a:t>
            </a:r>
          </a:p>
          <a:p>
            <a:pPr algn="just">
              <a:lnSpc>
                <a:spcPct val="150000"/>
              </a:lnSpc>
            </a:pPr>
            <a:endParaRPr lang="de-DE"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lgn="just">
              <a:lnSpc>
                <a:spcPct val="150000"/>
              </a:lnSpc>
              <a:buNone/>
            </a:pPr>
            <a:r>
              <a:rPr lang="de-DE" dirty="0">
                <a:solidFill>
                  <a:schemeClr val="tx1"/>
                </a:solidFill>
                <a:latin typeface="Tahoma" panose="020B0604030504040204" pitchFamily="34" charset="0"/>
                <a:ea typeface="Tahoma" panose="020B0604030504040204" pitchFamily="34" charset="0"/>
                <a:cs typeface="Tahoma" panose="020B0604030504040204" pitchFamily="34" charset="0"/>
              </a:rPr>
              <a:t>Geprüft wurden unter anderem folgende Kriterien:</a:t>
            </a:r>
          </a:p>
          <a:p>
            <a:pPr algn="just">
              <a:lnSpc>
                <a:spcPct val="150000"/>
              </a:lnSpc>
            </a:pPr>
            <a:endParaRPr lang="de-DE"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indent="-457200" algn="just">
              <a:lnSpc>
                <a:spcPct val="150000"/>
              </a:lnSpc>
              <a:buFont typeface="Arial" panose="020B0604020202020204" pitchFamily="34" charset="0"/>
              <a:buChar char="•"/>
            </a:pPr>
            <a:r>
              <a:rPr lang="de-DE" dirty="0">
                <a:solidFill>
                  <a:schemeClr val="tx1"/>
                </a:solidFill>
                <a:latin typeface="Tahoma" panose="020B0604030504040204" pitchFamily="34" charset="0"/>
                <a:ea typeface="Tahoma" panose="020B0604030504040204" pitchFamily="34" charset="0"/>
                <a:cs typeface="Tahoma" panose="020B0604030504040204" pitchFamily="34" charset="0"/>
              </a:rPr>
              <a:t>Erfahrung des Initiators in der Assetklasse</a:t>
            </a:r>
          </a:p>
          <a:p>
            <a:pPr marL="457200" indent="-457200" algn="just">
              <a:lnSpc>
                <a:spcPct val="150000"/>
              </a:lnSpc>
              <a:buFont typeface="Arial" panose="020B0604020202020204" pitchFamily="34" charset="0"/>
              <a:buChar char="•"/>
            </a:pPr>
            <a:r>
              <a:rPr lang="de-DE" dirty="0">
                <a:solidFill>
                  <a:schemeClr val="tx1"/>
                </a:solidFill>
                <a:latin typeface="Tahoma" panose="020B0604030504040204" pitchFamily="34" charset="0"/>
                <a:ea typeface="Tahoma" panose="020B0604030504040204" pitchFamily="34" charset="0"/>
                <a:cs typeface="Tahoma" panose="020B0604030504040204" pitchFamily="34" charset="0"/>
              </a:rPr>
              <a:t>Investitionsobjekte und Marktprognose</a:t>
            </a:r>
          </a:p>
          <a:p>
            <a:pPr marL="457200" indent="-457200" algn="just">
              <a:lnSpc>
                <a:spcPct val="150000"/>
              </a:lnSpc>
              <a:buFont typeface="Arial" panose="020B0604020202020204" pitchFamily="34" charset="0"/>
              <a:buChar char="•"/>
            </a:pPr>
            <a:r>
              <a:rPr lang="de-DE" dirty="0">
                <a:solidFill>
                  <a:schemeClr val="tx1"/>
                </a:solidFill>
                <a:latin typeface="Tahoma" panose="020B0604030504040204" pitchFamily="34" charset="0"/>
                <a:ea typeface="Tahoma" panose="020B0604030504040204" pitchFamily="34" charset="0"/>
                <a:cs typeface="Tahoma" panose="020B0604030504040204" pitchFamily="34" charset="0"/>
              </a:rPr>
              <a:t>Ertragsgrundlage und</a:t>
            </a:r>
          </a:p>
          <a:p>
            <a:pPr marL="457200" indent="-457200" algn="just">
              <a:lnSpc>
                <a:spcPct val="150000"/>
              </a:lnSpc>
              <a:buFont typeface="Arial" panose="020B0604020202020204" pitchFamily="34" charset="0"/>
              <a:buChar char="•"/>
            </a:pPr>
            <a:r>
              <a:rPr lang="de-DE" dirty="0">
                <a:solidFill>
                  <a:schemeClr val="tx1"/>
                </a:solidFill>
                <a:latin typeface="Tahoma" panose="020B0604030504040204" pitchFamily="34" charset="0"/>
                <a:ea typeface="Tahoma" panose="020B0604030504040204" pitchFamily="34" charset="0"/>
                <a:cs typeface="Tahoma" panose="020B0604030504040204" pitchFamily="34" charset="0"/>
              </a:rPr>
              <a:t>rechtliche und steuerliche Struktur</a:t>
            </a:r>
          </a:p>
          <a:p>
            <a:pPr>
              <a:lnSpc>
                <a:spcPct val="150000"/>
              </a:lnSpc>
            </a:pPr>
            <a:endParaRPr lang="de-DE" sz="1400" dirty="0">
              <a:solidFill>
                <a:schemeClr val="tx1"/>
              </a:solidFill>
            </a:endParaRPr>
          </a:p>
        </p:txBody>
      </p:sp>
      <p:grpSp>
        <p:nvGrpSpPr>
          <p:cNvPr id="8" name="Gruppieren 7"/>
          <p:cNvGrpSpPr/>
          <p:nvPr/>
        </p:nvGrpSpPr>
        <p:grpSpPr>
          <a:xfrm>
            <a:off x="6756938" y="1891285"/>
            <a:ext cx="4912230" cy="2208909"/>
            <a:chOff x="2123837" y="1362830"/>
            <a:chExt cx="7510923" cy="3377477"/>
          </a:xfrm>
        </p:grpSpPr>
        <p:pic>
          <p:nvPicPr>
            <p:cNvPr id="9" name="Grafik 8"/>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123837" y="1362830"/>
              <a:ext cx="7510923" cy="3377477"/>
            </a:xfrm>
            <a:prstGeom prst="rect">
              <a:avLst/>
            </a:prstGeom>
          </p:spPr>
        </p:pic>
        <p:sp>
          <p:nvSpPr>
            <p:cNvPr id="10" name="Textfeld 9"/>
            <p:cNvSpPr txBox="1"/>
            <p:nvPr/>
          </p:nvSpPr>
          <p:spPr>
            <a:xfrm>
              <a:off x="2584575" y="3401788"/>
              <a:ext cx="4049348" cy="941196"/>
            </a:xfrm>
            <a:prstGeom prst="rect">
              <a:avLst/>
            </a:prstGeom>
            <a:solidFill>
              <a:schemeClr val="bg1"/>
            </a:solidFill>
          </p:spPr>
          <p:txBody>
            <a:bodyPr wrap="square" rtlCol="0">
              <a:spAutoFit/>
            </a:bodyPr>
            <a:lstStyle/>
            <a:p>
              <a:r>
                <a:rPr lang="de-DE" sz="1700" b="1" dirty="0">
                  <a:latin typeface="Arial" panose="020B0604020202020204" pitchFamily="34" charset="0"/>
                  <a:cs typeface="Arial" panose="020B0604020202020204" pitchFamily="34" charset="0"/>
                </a:rPr>
                <a:t>Solvium Transportlogistik Fonds</a:t>
              </a:r>
            </a:p>
          </p:txBody>
        </p:sp>
      </p:grpSp>
      <p:sp>
        <p:nvSpPr>
          <p:cNvPr id="7" name="Titel 1"/>
          <p:cNvSpPr txBox="1">
            <a:spLocks/>
          </p:cNvSpPr>
          <p:nvPr/>
        </p:nvSpPr>
        <p:spPr>
          <a:xfrm>
            <a:off x="524933" y="561204"/>
            <a:ext cx="9542259" cy="714811"/>
          </a:xfrm>
          <a:prstGeom prst="rect">
            <a:avLst/>
          </a:prstGeom>
        </p:spPr>
        <p:txBody>
          <a:bodyPr vert="horz" lIns="0" tIns="0" rIns="0" bIns="0" rtlCol="0" anchor="t" anchorCtr="0">
            <a:normAutofit/>
          </a:bodyPr>
          <a:lstStyle>
            <a:lvl1pPr marL="457200" indent="-457200" algn="l" defTabSz="457200" rtl="0" eaLnBrk="1" latinLnBrk="0" hangingPunct="1">
              <a:spcBef>
                <a:spcPct val="0"/>
              </a:spcBef>
              <a:buFont typeface="+mj-lt"/>
              <a:buAutoNum type="arabicPeriod"/>
              <a:defRPr sz="2000" b="1" i="1" kern="1200">
                <a:solidFill>
                  <a:schemeClr val="tx1"/>
                </a:solidFill>
                <a:latin typeface="Arial"/>
                <a:ea typeface="+mj-ea"/>
                <a:cs typeface="Arial"/>
              </a:defRPr>
            </a:lvl1pPr>
          </a:lstStyle>
          <a:p>
            <a:pPr marL="0" indent="0">
              <a:buNone/>
            </a:pPr>
            <a:r>
              <a:rPr lang="de-DE" dirty="0" err="1">
                <a:latin typeface="Tahoma" panose="020B0604030504040204" pitchFamily="34" charset="0"/>
                <a:ea typeface="Tahoma" panose="020B0604030504040204" pitchFamily="34" charset="0"/>
                <a:cs typeface="Tahoma" panose="020B0604030504040204" pitchFamily="34" charset="0"/>
              </a:rPr>
              <a:t>Dextro</a:t>
            </a:r>
            <a:r>
              <a:rPr lang="de-DE" dirty="0">
                <a:latin typeface="Tahoma" panose="020B0604030504040204" pitchFamily="34" charset="0"/>
                <a:ea typeface="Tahoma" panose="020B0604030504040204" pitchFamily="34" charset="0"/>
                <a:cs typeface="Tahoma" panose="020B0604030504040204" pitchFamily="34" charset="0"/>
              </a:rPr>
              <a:t>-Plausibilitätsprüfung</a:t>
            </a:r>
          </a:p>
        </p:txBody>
      </p:sp>
      <p:sp>
        <p:nvSpPr>
          <p:cNvPr id="2" name="Inhaltsplatzhalter 2">
            <a:extLst>
              <a:ext uri="{FF2B5EF4-FFF2-40B4-BE49-F238E27FC236}">
                <a16:creationId xmlns:a16="http://schemas.microsoft.com/office/drawing/2014/main" id="{F2E4BD7E-7209-247E-ACEA-A6357BB0A3A5}"/>
              </a:ext>
            </a:extLst>
          </p:cNvPr>
          <p:cNvSpPr txBox="1">
            <a:spLocks/>
          </p:cNvSpPr>
          <p:nvPr/>
        </p:nvSpPr>
        <p:spPr>
          <a:xfrm>
            <a:off x="5286375" y="4562475"/>
            <a:ext cx="6129038" cy="1809750"/>
          </a:xfrm>
          <a:prstGeom prst="rect">
            <a:avLst/>
          </a:prstGeom>
        </p:spPr>
        <p:txBody>
          <a:bodyPr vert="horz" lIns="0" tIns="0" rIns="0" bIns="0" rtlCol="0">
            <a:noAutofit/>
          </a:bodyPr>
          <a:lstStyle>
            <a:lvl1pPr marL="271463" indent="-271463" algn="l" defTabSz="457200" rtl="0" eaLnBrk="1" latinLnBrk="0" hangingPunct="1">
              <a:spcBef>
                <a:spcPts val="600"/>
              </a:spcBef>
              <a:buClr>
                <a:srgbClr val="428CD5"/>
              </a:buClr>
              <a:buFont typeface="Arial"/>
              <a:buChar char="•"/>
              <a:defRPr sz="1600" kern="1200">
                <a:solidFill>
                  <a:srgbClr val="000000"/>
                </a:solidFill>
                <a:latin typeface="Gill Sans Nova Light" panose="020B0302020104020203" pitchFamily="34" charset="0"/>
                <a:ea typeface="+mn-ea"/>
                <a:cs typeface="Arial"/>
              </a:defRPr>
            </a:lvl1pPr>
            <a:lvl2pPr marL="719138" indent="-263525" algn="l" defTabSz="457200" rtl="0" eaLnBrk="1" latinLnBrk="0" hangingPunct="1">
              <a:spcBef>
                <a:spcPts val="600"/>
              </a:spcBef>
              <a:buClr>
                <a:srgbClr val="428CD5"/>
              </a:buClr>
              <a:buFont typeface="Arial"/>
              <a:buChar char="•"/>
              <a:defRPr sz="1400" kern="1200">
                <a:solidFill>
                  <a:srgbClr val="7F7F7F"/>
                </a:solidFill>
                <a:latin typeface="Gill Sans Nova Light" panose="020B0302020104020203" pitchFamily="34" charset="0"/>
                <a:ea typeface="+mn-ea"/>
                <a:cs typeface="Arial"/>
              </a:defRPr>
            </a:lvl2pPr>
            <a:lvl3pPr marL="1168400" indent="-255588" algn="l" defTabSz="457200" rtl="0" eaLnBrk="1" latinLnBrk="0" hangingPunct="1">
              <a:spcBef>
                <a:spcPts val="600"/>
              </a:spcBef>
              <a:buClr>
                <a:srgbClr val="428CD5"/>
              </a:buClr>
              <a:buFont typeface="Arial"/>
              <a:buChar char="•"/>
              <a:defRPr sz="1200" kern="1200">
                <a:solidFill>
                  <a:srgbClr val="7F7F7F"/>
                </a:solidFill>
                <a:latin typeface="Gill Sans Nova Light" panose="020B0302020104020203" pitchFamily="34" charset="0"/>
                <a:ea typeface="+mn-ea"/>
                <a:cs typeface="Arial"/>
              </a:defRPr>
            </a:lvl3pPr>
            <a:lvl4pPr marL="1617663" indent="-249238" algn="l" defTabSz="457200" rtl="0" eaLnBrk="1" latinLnBrk="0" hangingPunct="1">
              <a:spcBef>
                <a:spcPts val="600"/>
              </a:spcBef>
              <a:buClr>
                <a:srgbClr val="428CD5"/>
              </a:buClr>
              <a:buFont typeface="Arial"/>
              <a:buChar char="•"/>
              <a:defRPr sz="1600" kern="1200">
                <a:solidFill>
                  <a:srgbClr val="000000"/>
                </a:solidFill>
                <a:latin typeface="Arial"/>
                <a:ea typeface="+mn-ea"/>
                <a:cs typeface="Arial"/>
              </a:defRPr>
            </a:lvl4pPr>
            <a:lvl5pPr marL="2065338" indent="-238125" algn="l" defTabSz="457200" rtl="0" eaLnBrk="1" latinLnBrk="0" hangingPunct="1">
              <a:spcBef>
                <a:spcPts val="600"/>
              </a:spcBef>
              <a:buClr>
                <a:srgbClr val="428CD5"/>
              </a:buClr>
              <a:buFont typeface="Arial"/>
              <a:buChar char="•"/>
              <a:tabLst/>
              <a:defRPr sz="16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lnSpc>
                <a:spcPct val="150000"/>
              </a:lnSpc>
              <a:buFont typeface="Arial"/>
              <a:buNone/>
            </a:pPr>
            <a:r>
              <a:rPr lang="de-DE" sz="2000" i="1" dirty="0">
                <a:solidFill>
                  <a:srgbClr val="0070C0"/>
                </a:solidFill>
                <a:latin typeface="Tahoma" panose="020B0604030504040204" pitchFamily="34" charset="0"/>
                <a:ea typeface="Tahoma" panose="020B0604030504040204" pitchFamily="34" charset="0"/>
                <a:cs typeface="Tahoma" panose="020B0604030504040204" pitchFamily="34" charset="0"/>
              </a:rPr>
              <a:t>Das Dokument der Auskunftsvereinbarung senden wir Ihnen gerne zu oder Sie finden diese </a:t>
            </a:r>
            <a:r>
              <a:rPr lang="de-DE" sz="2000" i="1">
                <a:solidFill>
                  <a:srgbClr val="0070C0"/>
                </a:solidFill>
                <a:latin typeface="Tahoma" panose="020B0604030504040204" pitchFamily="34" charset="0"/>
                <a:ea typeface="Tahoma" panose="020B0604030504040204" pitchFamily="34" charset="0"/>
                <a:cs typeface="Tahoma" panose="020B0604030504040204" pitchFamily="34" charset="0"/>
              </a:rPr>
              <a:t>im Datenraum!</a:t>
            </a:r>
            <a:endParaRPr lang="de-DE" sz="2000" i="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68955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de-DE" sz="2400" dirty="0">
                <a:ea typeface="Tahoma" panose="020B0604030504040204" pitchFamily="34" charset="0"/>
                <a:cs typeface="Tahoma" panose="020B0604030504040204" pitchFamily="34" charset="0"/>
              </a:rPr>
              <a:t>Vertriebsunterlagen und Vermittlervorteile</a:t>
            </a:r>
          </a:p>
        </p:txBody>
      </p:sp>
      <p:sp>
        <p:nvSpPr>
          <p:cNvPr id="5" name="Textplatzhalter 4"/>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1630738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Bild, das Text, Papier, Papierprodukt, Handschrift enthält.&#10;&#10;Automatisch generierte Beschreibung">
            <a:extLst>
              <a:ext uri="{FF2B5EF4-FFF2-40B4-BE49-F238E27FC236}">
                <a16:creationId xmlns:a16="http://schemas.microsoft.com/office/drawing/2014/main" id="{7AAD84E3-4F0D-BBF8-A970-1C78D50FEF1D}"/>
              </a:ext>
            </a:extLst>
          </p:cNvPr>
          <p:cNvPicPr>
            <a:picLocks noChangeAspect="1"/>
          </p:cNvPicPr>
          <p:nvPr/>
        </p:nvPicPr>
        <p:blipFill>
          <a:blip r:embed="rId3" cstate="screen">
            <a:extLst>
              <a:ext uri="{28A0092B-C50C-407E-A947-70E740481C1C}">
                <a14:useLocalDpi xmlns:a14="http://schemas.microsoft.com/office/drawing/2010/main" val="0"/>
              </a:ext>
            </a:extLst>
          </a:blip>
          <a:srcRect l="8328" r="10379"/>
          <a:stretch/>
        </p:blipFill>
        <p:spPr>
          <a:xfrm>
            <a:off x="5124450" y="1276015"/>
            <a:ext cx="6738726" cy="4365812"/>
          </a:xfrm>
          <a:prstGeom prst="rect">
            <a:avLst/>
          </a:prstGeom>
        </p:spPr>
      </p:pic>
      <p:sp>
        <p:nvSpPr>
          <p:cNvPr id="3" name="Inhaltsplatzhalter 2"/>
          <p:cNvSpPr>
            <a:spLocks noGrp="1"/>
          </p:cNvSpPr>
          <p:nvPr>
            <p:ph sz="half" idx="1"/>
          </p:nvPr>
        </p:nvSpPr>
        <p:spPr>
          <a:xfrm>
            <a:off x="515938" y="1633668"/>
            <a:ext cx="6035853" cy="3048611"/>
          </a:xfrm>
        </p:spPr>
        <p:txBody>
          <a:bodyPr>
            <a:normAutofit/>
          </a:bodyPr>
          <a:lstStyle/>
          <a:p>
            <a:pPr marL="288000" indent="-288000">
              <a:lnSpc>
                <a:spcPct val="150000"/>
              </a:lnSpc>
              <a:buClr>
                <a:srgbClr val="00173D"/>
              </a:buClr>
              <a:buFont typeface="Wingdings" panose="05000000000000000000" pitchFamily="2" charset="2"/>
              <a:buChar char="§"/>
            </a:pPr>
            <a:r>
              <a:rPr lang="de-DE" sz="1800" b="1" dirty="0">
                <a:ea typeface="Tahoma" panose="020B0604030504040204" pitchFamily="34" charset="0"/>
                <a:cs typeface="Tahoma" panose="020B0604030504040204" pitchFamily="34" charset="0"/>
              </a:rPr>
              <a:t>Verkaufsprospekt und BIB </a:t>
            </a:r>
          </a:p>
          <a:p>
            <a:pPr marL="288000" indent="-288000">
              <a:lnSpc>
                <a:spcPct val="150000"/>
              </a:lnSpc>
              <a:buClr>
                <a:srgbClr val="00173D"/>
              </a:buClr>
              <a:buFont typeface="Wingdings" panose="05000000000000000000" pitchFamily="2" charset="2"/>
              <a:buChar char="§"/>
            </a:pPr>
            <a:r>
              <a:rPr lang="de-DE" sz="1800" b="1" dirty="0">
                <a:solidFill>
                  <a:schemeClr val="tx1"/>
                </a:solidFill>
                <a:ea typeface="Tahoma" panose="020B0604030504040204" pitchFamily="34" charset="0"/>
                <a:cs typeface="Tahoma" panose="020B0604030504040204" pitchFamily="34" charset="0"/>
              </a:rPr>
              <a:t>Faktenblatt</a:t>
            </a:r>
          </a:p>
          <a:p>
            <a:pPr marL="288000" indent="-288000">
              <a:lnSpc>
                <a:spcPct val="150000"/>
              </a:lnSpc>
              <a:buClr>
                <a:srgbClr val="00173D"/>
              </a:buClr>
              <a:buFont typeface="Wingdings" panose="05000000000000000000" pitchFamily="2" charset="2"/>
              <a:buChar char="§"/>
            </a:pPr>
            <a:r>
              <a:rPr lang="de-DE" sz="1800" b="1" dirty="0">
                <a:solidFill>
                  <a:schemeClr val="tx1"/>
                </a:solidFill>
                <a:ea typeface="Tahoma" panose="020B0604030504040204" pitchFamily="34" charset="0"/>
                <a:cs typeface="Tahoma" panose="020B0604030504040204" pitchFamily="34" charset="0"/>
              </a:rPr>
              <a:t>Muster-Gesprächsdokumentation</a:t>
            </a:r>
          </a:p>
          <a:p>
            <a:pPr marL="288000" indent="-288000">
              <a:lnSpc>
                <a:spcPct val="150000"/>
              </a:lnSpc>
              <a:buClr>
                <a:srgbClr val="00173D"/>
              </a:buClr>
              <a:buFont typeface="Wingdings" panose="05000000000000000000" pitchFamily="2" charset="2"/>
              <a:buChar char="§"/>
            </a:pPr>
            <a:r>
              <a:rPr lang="de-DE" sz="1800" b="1" dirty="0">
                <a:ea typeface="Tahoma" panose="020B0604030504040204" pitchFamily="34" charset="0"/>
                <a:cs typeface="Tahoma" panose="020B0604030504040204" pitchFamily="34" charset="0"/>
              </a:rPr>
              <a:t>Ratings, Analysen und Presseberichte</a:t>
            </a:r>
          </a:p>
          <a:p>
            <a:pPr marL="288000" indent="-288000">
              <a:lnSpc>
                <a:spcPct val="150000"/>
              </a:lnSpc>
              <a:buClr>
                <a:srgbClr val="00173D"/>
              </a:buClr>
              <a:buFont typeface="Wingdings" panose="05000000000000000000" pitchFamily="2" charset="2"/>
              <a:buChar char="§"/>
            </a:pPr>
            <a:r>
              <a:rPr lang="de-DE" sz="1800" b="1" dirty="0">
                <a:solidFill>
                  <a:schemeClr val="tx1"/>
                </a:solidFill>
                <a:ea typeface="Tahoma" panose="020B0604030504040204" pitchFamily="34" charset="0"/>
                <a:cs typeface="Tahoma" panose="020B0604030504040204" pitchFamily="34" charset="0"/>
              </a:rPr>
              <a:t>Ex-ante-Kosteninformation</a:t>
            </a:r>
          </a:p>
          <a:p>
            <a:pPr marL="288000" indent="-288000">
              <a:lnSpc>
                <a:spcPct val="150000"/>
              </a:lnSpc>
              <a:buClr>
                <a:srgbClr val="00173D"/>
              </a:buClr>
              <a:buFont typeface="Wingdings" panose="05000000000000000000" pitchFamily="2" charset="2"/>
              <a:buChar char="§"/>
            </a:pPr>
            <a:r>
              <a:rPr lang="de-DE" sz="1800" b="1" dirty="0">
                <a:solidFill>
                  <a:schemeClr val="tx1"/>
                </a:solidFill>
                <a:ea typeface="Tahoma" panose="020B0604030504040204" pitchFamily="34" charset="0"/>
                <a:cs typeface="Tahoma" panose="020B0604030504040204" pitchFamily="34" charset="0"/>
              </a:rPr>
              <a:t>Toolbox: Eine PDF mit Direktlinks zu allen Dokumenten</a:t>
            </a:r>
          </a:p>
          <a:p>
            <a:pPr marL="288000" indent="-288000">
              <a:lnSpc>
                <a:spcPct val="150000"/>
              </a:lnSpc>
              <a:buClr>
                <a:srgbClr val="00173D"/>
              </a:buClr>
              <a:buFont typeface="Wingdings" panose="05000000000000000000" pitchFamily="2" charset="2"/>
              <a:buChar char="§"/>
            </a:pPr>
            <a:endParaRPr lang="de-DE" sz="1800" b="1" dirty="0">
              <a:solidFill>
                <a:srgbClr val="FF0000"/>
              </a:solidFill>
              <a:ea typeface="Tahoma" panose="020B0604030504040204" pitchFamily="34" charset="0"/>
              <a:cs typeface="Tahoma" panose="020B0604030504040204" pitchFamily="34" charset="0"/>
            </a:endParaRPr>
          </a:p>
        </p:txBody>
      </p:sp>
      <p:sp>
        <p:nvSpPr>
          <p:cNvPr id="5"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Vertriebsunterstützung</a:t>
            </a:r>
          </a:p>
        </p:txBody>
      </p:sp>
    </p:spTree>
    <p:extLst>
      <p:ext uri="{BB962C8B-B14F-4D97-AF65-F5344CB8AC3E}">
        <p14:creationId xmlns:p14="http://schemas.microsoft.com/office/powerpoint/2010/main" val="736817062"/>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524405" y="1476332"/>
            <a:ext cx="6827555" cy="4696131"/>
          </a:xfrm>
        </p:spPr>
        <p:txBody>
          <a:bodyPr>
            <a:noAutofit/>
          </a:bodyPr>
          <a:lstStyle/>
          <a:p>
            <a:pPr marL="288000" indent="-288000">
              <a:lnSpc>
                <a:spcPct val="150000"/>
              </a:lnSpc>
              <a:buClr>
                <a:srgbClr val="00173D"/>
              </a:buClr>
              <a:buFont typeface="Wingdings" panose="05000000000000000000" pitchFamily="2" charset="2"/>
              <a:buChar char="ü"/>
            </a:pPr>
            <a:r>
              <a:rPr lang="de-DE" sz="1800" b="1" dirty="0">
                <a:ea typeface="Tahoma" panose="020B0604030504040204" pitchFamily="34" charset="0"/>
                <a:cs typeface="Tahoma" panose="020B0604030504040204" pitchFamily="34" charset="0"/>
              </a:rPr>
              <a:t>Top-Produkt </a:t>
            </a:r>
            <a:r>
              <a:rPr lang="de-DE" sz="1800" dirty="0">
                <a:ea typeface="Tahoma" panose="020B0604030504040204" pitchFamily="34" charset="0"/>
                <a:cs typeface="Tahoma" panose="020B0604030504040204" pitchFamily="34" charset="0"/>
              </a:rPr>
              <a:t>für den Bestandskunden oder als </a:t>
            </a:r>
            <a:r>
              <a:rPr lang="de-DE" sz="1800" b="1" dirty="0">
                <a:ea typeface="Tahoma" panose="020B0604030504040204" pitchFamily="34" charset="0"/>
                <a:cs typeface="Tahoma" panose="020B0604030504040204" pitchFamily="34" charset="0"/>
              </a:rPr>
              <a:t>„Türöffner“ </a:t>
            </a:r>
            <a:r>
              <a:rPr lang="de-DE" sz="1800" dirty="0">
                <a:ea typeface="Tahoma" panose="020B0604030504040204" pitchFamily="34" charset="0"/>
                <a:cs typeface="Tahoma" panose="020B0604030504040204" pitchFamily="34" charset="0"/>
              </a:rPr>
              <a:t>für Neukunden </a:t>
            </a:r>
            <a:r>
              <a:rPr lang="de-DE" sz="1800" dirty="0">
                <a:solidFill>
                  <a:srgbClr val="FF00FF"/>
                </a:solidFill>
                <a:ea typeface="Tahoma" panose="020B0604030504040204" pitchFamily="34" charset="0"/>
                <a:cs typeface="Tahoma" panose="020B0604030504040204" pitchFamily="34" charset="0"/>
              </a:rPr>
              <a:t> </a:t>
            </a:r>
          </a:p>
          <a:p>
            <a:pPr marL="288000" indent="-288000">
              <a:lnSpc>
                <a:spcPct val="150000"/>
              </a:lnSpc>
              <a:buClr>
                <a:srgbClr val="00173D"/>
              </a:buClr>
              <a:buFont typeface="Wingdings" panose="05000000000000000000" pitchFamily="2" charset="2"/>
              <a:buChar char="ü"/>
            </a:pPr>
            <a:r>
              <a:rPr lang="de-DE" sz="1800" b="1" dirty="0">
                <a:ea typeface="Tahoma" panose="020B0604030504040204" pitchFamily="34" charset="0"/>
                <a:cs typeface="Tahoma" panose="020B0604030504040204" pitchFamily="34" charset="0"/>
              </a:rPr>
              <a:t>Positive Kundenbindung: </a:t>
            </a:r>
            <a:r>
              <a:rPr lang="de-DE" sz="1800" dirty="0">
                <a:ea typeface="Tahoma" panose="020B0604030504040204" pitchFamily="34" charset="0"/>
                <a:cs typeface="Tahoma" panose="020B0604030504040204" pitchFamily="34" charset="0"/>
              </a:rPr>
              <a:t>Sie werden vierteljährlich durch die Auszahlungen beim Kunden positiv in Erinnerung gerufen (Hohe Cross-Selling- und Empfehlungschance)</a:t>
            </a:r>
          </a:p>
          <a:p>
            <a:pPr marL="288000" indent="-288000">
              <a:lnSpc>
                <a:spcPct val="150000"/>
              </a:lnSpc>
              <a:buClr>
                <a:srgbClr val="00173D"/>
              </a:buClr>
              <a:buFont typeface="Wingdings" panose="05000000000000000000" pitchFamily="2" charset="2"/>
              <a:buChar char="ü"/>
            </a:pPr>
            <a:r>
              <a:rPr lang="de-DE" sz="1800" b="1" dirty="0">
                <a:solidFill>
                  <a:schemeClr val="tx1"/>
                </a:solidFill>
                <a:ea typeface="Tahoma" panose="020B0604030504040204" pitchFamily="34" charset="0"/>
                <a:cs typeface="Tahoma" panose="020B0604030504040204" pitchFamily="34" charset="0"/>
              </a:rPr>
              <a:t>Attraktive Produktalternative </a:t>
            </a:r>
            <a:r>
              <a:rPr lang="de-DE" sz="1800" dirty="0">
                <a:solidFill>
                  <a:schemeClr val="tx1"/>
                </a:solidFill>
                <a:ea typeface="Tahoma" panose="020B0604030504040204" pitchFamily="34" charset="0"/>
                <a:cs typeface="Tahoma" panose="020B0604030504040204" pitchFamily="34" charset="0"/>
              </a:rPr>
              <a:t>mit planbaren vierteljährlichen Auszahlungen</a:t>
            </a:r>
          </a:p>
          <a:p>
            <a:pPr marL="288000" indent="-288000">
              <a:lnSpc>
                <a:spcPct val="150000"/>
              </a:lnSpc>
              <a:buClr>
                <a:srgbClr val="00173D"/>
              </a:buClr>
              <a:buFont typeface="Wingdings" panose="05000000000000000000" pitchFamily="2" charset="2"/>
              <a:buChar char="ü"/>
            </a:pPr>
            <a:r>
              <a:rPr lang="de-DE" sz="1800" dirty="0">
                <a:solidFill>
                  <a:schemeClr val="tx1"/>
                </a:solidFill>
                <a:ea typeface="Tahoma" panose="020B0604030504040204" pitchFamily="34" charset="0"/>
                <a:cs typeface="Tahoma" panose="020B0604030504040204" pitchFamily="34" charset="0"/>
              </a:rPr>
              <a:t>Persönliche</a:t>
            </a:r>
            <a:r>
              <a:rPr lang="de-DE" sz="1800" dirty="0">
                <a:solidFill>
                  <a:srgbClr val="FF00FF"/>
                </a:solidFill>
                <a:ea typeface="Tahoma" panose="020B0604030504040204" pitchFamily="34" charset="0"/>
                <a:cs typeface="Tahoma" panose="020B0604030504040204" pitchFamily="34" charset="0"/>
              </a:rPr>
              <a:t> </a:t>
            </a:r>
            <a:r>
              <a:rPr lang="de-DE" sz="1800" dirty="0">
                <a:ea typeface="Tahoma" panose="020B0604030504040204" pitchFamily="34" charset="0"/>
                <a:cs typeface="Tahoma" panose="020B0604030504040204" pitchFamily="34" charset="0"/>
              </a:rPr>
              <a:t>Mailing- und Marketingunterstützung</a:t>
            </a:r>
          </a:p>
          <a:p>
            <a:pPr marL="288000" indent="-288000">
              <a:lnSpc>
                <a:spcPct val="150000"/>
              </a:lnSpc>
              <a:buClr>
                <a:srgbClr val="00173D"/>
              </a:buClr>
              <a:buFont typeface="Wingdings" panose="05000000000000000000" pitchFamily="2" charset="2"/>
              <a:buChar char="ü"/>
            </a:pPr>
            <a:r>
              <a:rPr lang="de-DE" sz="1800" b="1" dirty="0" err="1">
                <a:ea typeface="Tahoma" panose="020B0604030504040204" pitchFamily="34" charset="0"/>
                <a:cs typeface="Tahoma" panose="020B0604030504040204" pitchFamily="34" charset="0"/>
              </a:rPr>
              <a:t>Full</a:t>
            </a:r>
            <a:r>
              <a:rPr lang="de-DE" sz="1800" b="1" dirty="0">
                <a:ea typeface="Tahoma" panose="020B0604030504040204" pitchFamily="34" charset="0"/>
                <a:cs typeface="Tahoma" panose="020B0604030504040204" pitchFamily="34" charset="0"/>
              </a:rPr>
              <a:t>-Service-Support für Tippgeber!</a:t>
            </a:r>
          </a:p>
          <a:p>
            <a:pPr marL="288000" indent="-288000">
              <a:lnSpc>
                <a:spcPct val="150000"/>
              </a:lnSpc>
              <a:buClr>
                <a:srgbClr val="00173D"/>
              </a:buClr>
              <a:buFont typeface="Wingdings" panose="05000000000000000000" pitchFamily="2" charset="2"/>
              <a:buChar char="ü"/>
            </a:pPr>
            <a:endParaRPr lang="de-DE" sz="1800" dirty="0"/>
          </a:p>
        </p:txBody>
      </p:sp>
      <p:sp>
        <p:nvSpPr>
          <p:cNvPr id="5" name="Titel 1"/>
          <p:cNvSpPr txBox="1">
            <a:spLocks/>
          </p:cNvSpPr>
          <p:nvPr/>
        </p:nvSpPr>
        <p:spPr>
          <a:xfrm>
            <a:off x="524933" y="561204"/>
            <a:ext cx="9542259" cy="714811"/>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Vermittlervorteile und -unterstützung</a:t>
            </a:r>
          </a:p>
        </p:txBody>
      </p:sp>
      <p:pic>
        <p:nvPicPr>
          <p:cNvPr id="6" name="Grafik 5" descr="Ein Bild, das Person, Anzug, Mann, Kleidung enthält.&#10;&#10;Automatisch generierte Beschreibung">
            <a:extLst>
              <a:ext uri="{FF2B5EF4-FFF2-40B4-BE49-F238E27FC236}">
                <a16:creationId xmlns:a16="http://schemas.microsoft.com/office/drawing/2014/main" id="{89599154-8EA7-42EF-B47F-E78F0D795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079945" y="1302477"/>
            <a:ext cx="2838707" cy="4253046"/>
          </a:xfrm>
          <a:prstGeom prst="rect">
            <a:avLst/>
          </a:prstGeom>
        </p:spPr>
      </p:pic>
    </p:spTree>
    <p:extLst>
      <p:ext uri="{BB962C8B-B14F-4D97-AF65-F5344CB8AC3E}">
        <p14:creationId xmlns:p14="http://schemas.microsoft.com/office/powerpoint/2010/main" val="34121087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8E1CB16-936A-9D3B-0FCF-C60CDEA6991E}"/>
              </a:ext>
            </a:extLst>
          </p:cNvPr>
          <p:cNvSpPr txBox="1"/>
          <p:nvPr/>
        </p:nvSpPr>
        <p:spPr>
          <a:xfrm>
            <a:off x="525600" y="558000"/>
            <a:ext cx="9293290" cy="400110"/>
          </a:xfrm>
          <a:prstGeom prst="rect">
            <a:avLst/>
          </a:prstGeom>
        </p:spPr>
        <p:txBody>
          <a:bodyPr vert="horz" lIns="0" tIns="0" rIns="0" bIns="0" rtlCol="0" anchor="t" anchorCtr="0">
            <a:no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Alleinstellungsmerkmale der Solvium-Angebote:</a:t>
            </a:r>
          </a:p>
        </p:txBody>
      </p:sp>
      <p:sp>
        <p:nvSpPr>
          <p:cNvPr id="9" name="Textfeld 8">
            <a:extLst>
              <a:ext uri="{FF2B5EF4-FFF2-40B4-BE49-F238E27FC236}">
                <a16:creationId xmlns:a16="http://schemas.microsoft.com/office/drawing/2014/main" id="{F32513DC-C4FA-0BDD-5111-AD43D0C86FEE}"/>
              </a:ext>
            </a:extLst>
          </p:cNvPr>
          <p:cNvSpPr txBox="1"/>
          <p:nvPr/>
        </p:nvSpPr>
        <p:spPr>
          <a:xfrm>
            <a:off x="525600" y="1171791"/>
            <a:ext cx="11108876" cy="4524315"/>
          </a:xfrm>
          <a:prstGeom prst="rect">
            <a:avLst/>
          </a:prstGeom>
          <a:noFill/>
        </p:spPr>
        <p:txBody>
          <a:bodyPr wrap="square" rtlCol="0">
            <a:spAutoFit/>
          </a:bodyPr>
          <a:lstStyle/>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Inhabergeführter, vollintegrierter Asset-Manager </a:t>
            </a:r>
            <a:br>
              <a:rPr lang="de-DE" sz="1700" b="1"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vollständige Kontrolle über die Lebensdauer des Equipments</a:t>
            </a:r>
          </a:p>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Breite Streuung über drei Teilmärkte </a:t>
            </a:r>
            <a:r>
              <a:rPr lang="de-DE" sz="1700" dirty="0">
                <a:latin typeface="Gill Sans Nova Light" panose="020B0302020104020203" pitchFamily="34" charset="0"/>
                <a:ea typeface="Tahoma" panose="020B0604030504040204" pitchFamily="34" charset="0"/>
                <a:cs typeface="Tahoma" panose="020B0604030504040204" pitchFamily="34" charset="0"/>
              </a:rPr>
              <a:t>(über 400 Mieter)</a:t>
            </a:r>
            <a:br>
              <a:rPr lang="de-DE" sz="1700"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1. Container – weltweit, speziell aber für den innerasiatischen Warenverkehr</a:t>
            </a:r>
            <a:br>
              <a:rPr lang="de-DE" sz="1700"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2. Wechselkoffer – Einsatzgebiet in der DACH-Region, sowie Tschechien, Polen und Benelux</a:t>
            </a:r>
            <a:br>
              <a:rPr lang="de-DE" sz="1700" b="1"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3. Güterwagen – Einsatzgebiet vorwiegend in Osteuropa (Normalspur) – politisch gewollt und gefordert</a:t>
            </a:r>
          </a:p>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Regelmäßiger Cash-Flow</a:t>
            </a:r>
            <a:br>
              <a:rPr lang="de-DE" sz="1700" b="1"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Ausrüstungsgegenstände sind bereits bei Investition des Anlegers vermietet und erwirtschaften Mieteinnahmen</a:t>
            </a:r>
          </a:p>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Investments bei Solvium direkt in Sachwerte - rein eigenkapitalbasiert</a:t>
            </a:r>
            <a:br>
              <a:rPr lang="de-DE" sz="1700" b="1"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keine Aufnahme von Fremdkapital / keine Projektrisiken</a:t>
            </a:r>
          </a:p>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Regelmäßige Auszahlungen an Anleger </a:t>
            </a:r>
            <a:br>
              <a:rPr lang="de-DE" sz="1700"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quartalsweise je nach Angebot</a:t>
            </a:r>
          </a:p>
          <a:p>
            <a:pPr marL="285750" indent="-285750">
              <a:spcBef>
                <a:spcPts val="1200"/>
              </a:spcBef>
              <a:buClr>
                <a:srgbClr val="00173D"/>
              </a:buClr>
              <a:buFont typeface="Wingdings" panose="05000000000000000000" pitchFamily="2" charset="2"/>
              <a:buChar char="§"/>
            </a:pPr>
            <a:r>
              <a:rPr lang="de-DE" sz="1700" b="1" dirty="0">
                <a:latin typeface="Gill Sans Nova Light" panose="020B0302020104020203" pitchFamily="34" charset="0"/>
                <a:ea typeface="Tahoma" panose="020B0604030504040204" pitchFamily="34" charset="0"/>
                <a:cs typeface="Tahoma" panose="020B0604030504040204" pitchFamily="34" charset="0"/>
              </a:rPr>
              <a:t>100 % Zielerfüllung seit 2011</a:t>
            </a:r>
            <a:br>
              <a:rPr lang="de-DE" sz="1700" b="1" dirty="0">
                <a:latin typeface="Gill Sans Nova Light" panose="020B0302020104020203" pitchFamily="34" charset="0"/>
                <a:ea typeface="Tahoma" panose="020B0604030504040204" pitchFamily="34" charset="0"/>
                <a:cs typeface="Tahoma" panose="020B0604030504040204" pitchFamily="34" charset="0"/>
              </a:rPr>
            </a:br>
            <a:r>
              <a:rPr lang="de-DE" sz="1700" dirty="0">
                <a:latin typeface="Gill Sans Nova Light" panose="020B0302020104020203" pitchFamily="34" charset="0"/>
                <a:ea typeface="Tahoma" panose="020B0604030504040204" pitchFamily="34" charset="0"/>
                <a:cs typeface="Tahoma" panose="020B0604030504040204" pitchFamily="34" charset="0"/>
              </a:rPr>
              <a:t>durch Wirtschaftsprüfungsunternehmen jährlich bescheinigt</a:t>
            </a:r>
          </a:p>
        </p:txBody>
      </p:sp>
    </p:spTree>
    <p:extLst>
      <p:ext uri="{BB962C8B-B14F-4D97-AF65-F5344CB8AC3E}">
        <p14:creationId xmlns:p14="http://schemas.microsoft.com/office/powerpoint/2010/main" val="395271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9774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05EE8BF0-5A9D-4094-8121-2394FE920243}"/>
              </a:ext>
            </a:extLst>
          </p:cNvPr>
          <p:cNvPicPr>
            <a:picLocks noChangeAspect="1"/>
          </p:cNvPicPr>
          <p:nvPr/>
        </p:nvPicPr>
        <p:blipFill>
          <a:blip r:embed="rId2"/>
          <a:stretch>
            <a:fillRect/>
          </a:stretch>
        </p:blipFill>
        <p:spPr>
          <a:xfrm>
            <a:off x="0" y="1257738"/>
            <a:ext cx="12192000" cy="4342523"/>
          </a:xfrm>
          <a:prstGeom prst="rect">
            <a:avLst/>
          </a:prstGeom>
        </p:spPr>
      </p:pic>
    </p:spTree>
    <p:extLst>
      <p:ext uri="{BB962C8B-B14F-4D97-AF65-F5344CB8AC3E}">
        <p14:creationId xmlns:p14="http://schemas.microsoft.com/office/powerpoint/2010/main" val="4093480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524933" y="558465"/>
            <a:ext cx="8851067" cy="714811"/>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Solvium Holding AG: Standorte </a:t>
            </a:r>
          </a:p>
        </p:txBody>
      </p:sp>
      <p:grpSp>
        <p:nvGrpSpPr>
          <p:cNvPr id="5" name="Gruppieren 4">
            <a:extLst>
              <a:ext uri="{FF2B5EF4-FFF2-40B4-BE49-F238E27FC236}">
                <a16:creationId xmlns:a16="http://schemas.microsoft.com/office/drawing/2014/main" id="{32B79140-599A-B4F7-4F0B-543D82AB90F1}"/>
              </a:ext>
            </a:extLst>
          </p:cNvPr>
          <p:cNvGrpSpPr/>
          <p:nvPr/>
        </p:nvGrpSpPr>
        <p:grpSpPr>
          <a:xfrm>
            <a:off x="2217278" y="897829"/>
            <a:ext cx="7757443" cy="5637017"/>
            <a:chOff x="2217278" y="897829"/>
            <a:chExt cx="7757443" cy="5637017"/>
          </a:xfrm>
        </p:grpSpPr>
        <p:pic>
          <p:nvPicPr>
            <p:cNvPr id="3" name="Grafik 2" descr="Ein Bild, das Karte enthält.&#10;&#10;Automatisch generierte Beschreibung">
              <a:extLst>
                <a:ext uri="{FF2B5EF4-FFF2-40B4-BE49-F238E27FC236}">
                  <a16:creationId xmlns:a16="http://schemas.microsoft.com/office/drawing/2014/main" id="{1317EC69-4394-4506-84CC-F161427CB141}"/>
                </a:ext>
              </a:extLst>
            </p:cNvPr>
            <p:cNvPicPr>
              <a:picLocks noChangeAspect="1"/>
            </p:cNvPicPr>
            <p:nvPr/>
          </p:nvPicPr>
          <p:blipFill rotWithShape="1">
            <a:blip r:embed="rId3" cstate="screen">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8329" t="5115" r="5433" b="6243"/>
            <a:stretch/>
          </p:blipFill>
          <p:spPr>
            <a:xfrm>
              <a:off x="2217278" y="897829"/>
              <a:ext cx="7757443" cy="5637017"/>
            </a:xfrm>
            <a:prstGeom prst="rect">
              <a:avLst/>
            </a:prstGeom>
          </p:spPr>
        </p:pic>
        <p:sp>
          <p:nvSpPr>
            <p:cNvPr id="2" name="Rechteck 1">
              <a:extLst>
                <a:ext uri="{FF2B5EF4-FFF2-40B4-BE49-F238E27FC236}">
                  <a16:creationId xmlns:a16="http://schemas.microsoft.com/office/drawing/2014/main" id="{344C2DC2-D6B9-4838-C6E0-522A5A8EC943}"/>
                </a:ext>
              </a:extLst>
            </p:cNvPr>
            <p:cNvSpPr/>
            <p:nvPr/>
          </p:nvSpPr>
          <p:spPr>
            <a:xfrm>
              <a:off x="8068776" y="951160"/>
              <a:ext cx="1905945" cy="4640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4314517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374AA-B5A7-0E82-8F4B-E03061CA58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43F6B5B-FBCF-A218-B0B3-0977BFE3CC4E}"/>
              </a:ext>
            </a:extLst>
          </p:cNvPr>
          <p:cNvSpPr>
            <a:spLocks noGrp="1"/>
          </p:cNvSpPr>
          <p:nvPr>
            <p:ph type="title"/>
          </p:nvPr>
        </p:nvSpPr>
        <p:spPr>
          <a:xfrm>
            <a:off x="525462" y="563019"/>
            <a:ext cx="11239152" cy="714811"/>
          </a:xfrm>
        </p:spPr>
        <p:txBody>
          <a:bodyPr/>
          <a:lstStyle/>
          <a:p>
            <a:pPr marL="0" indent="0">
              <a:buNone/>
            </a:pPr>
            <a:r>
              <a:rPr lang="de-DE" dirty="0"/>
              <a:t>Wichtige Hinweise:</a:t>
            </a:r>
          </a:p>
        </p:txBody>
      </p:sp>
      <p:sp>
        <p:nvSpPr>
          <p:cNvPr id="6" name="Rechteck 5">
            <a:extLst>
              <a:ext uri="{FF2B5EF4-FFF2-40B4-BE49-F238E27FC236}">
                <a16:creationId xmlns:a16="http://schemas.microsoft.com/office/drawing/2014/main" id="{AA50BF17-76A1-047B-111D-545E607F5C65}"/>
              </a:ext>
            </a:extLst>
          </p:cNvPr>
          <p:cNvSpPr/>
          <p:nvPr/>
        </p:nvSpPr>
        <p:spPr>
          <a:xfrm>
            <a:off x="515938" y="950372"/>
            <a:ext cx="11086374" cy="5282856"/>
          </a:xfrm>
          <a:prstGeom prst="rect">
            <a:avLst/>
          </a:prstGeom>
        </p:spPr>
        <p:txBody>
          <a:bodyPr wrap="square">
            <a:spAutoFit/>
          </a:bodyPr>
          <a:lstStyle/>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Dieses Dokument ist eine Marketing-Anzeige. Bitte lesen den Prospekt und das Basisinformationsblatt, jeweils vom 20. November 2024, der Solvium Transportlogistik Fonds GmbH &amp; Co. geschlossene Investment-KG, bevor Sie eine endgültige Anlageentscheidung treffen.</a:t>
            </a:r>
          </a:p>
          <a:p>
            <a:pPr algn="just">
              <a:lnSpc>
                <a:spcPct val="115000"/>
              </a:lnSpc>
            </a:pPr>
            <a:endParaRPr lang="de-DE" sz="1400" dirty="0">
              <a:latin typeface="Gill Sans Nova Light" panose="020B0302020104020203" pitchFamily="34" charset="0"/>
              <a:ea typeface="Tahoma" panose="020B0604030504040204" pitchFamily="34" charset="0"/>
              <a:cs typeface="Arial" panose="020B0604020202020204" pitchFamily="34" charset="0"/>
            </a:endParaRPr>
          </a:p>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Bei diesem Dokument handelt sich weder um eine Anlageberatung noch um eine Anlageempfehlung / Finanzanalyse. Diese Marketing-Anzeige enthält nicht die vollständigen Angaben zur Beteiligung an dem AIF, sondern lediglich zusammenfassende Informationen. Die für eine Anlageentscheidung maßgeblichen Grundlagen sind ausschließlich dem Verkaufsprospekt des AIF, einschließlich der Anlagebedingungen, des Gesellschaftsvertrages und Treuhandvertrages, sowie Basisinformationsblatt zu entnehmen. Diese Unterlagen sind auf der Internetseite www.solvium-capital.de kostenlos in deutscher Sprache zum Download verfügbar.</a:t>
            </a:r>
          </a:p>
          <a:p>
            <a:pPr algn="just">
              <a:lnSpc>
                <a:spcPct val="115000"/>
              </a:lnSpc>
            </a:pPr>
            <a:endParaRPr lang="de-DE" sz="1400" dirty="0">
              <a:latin typeface="Gill Sans Nova Light" panose="020B0302020104020203" pitchFamily="34" charset="0"/>
              <a:ea typeface="Tahoma" panose="020B0604030504040204" pitchFamily="34" charset="0"/>
              <a:cs typeface="Arial" panose="020B0604020202020204" pitchFamily="34" charset="0"/>
            </a:endParaRPr>
          </a:p>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Diese Präsentation dient ausschließlich zur Information der Vertriebspartner der Solvium Capital Vertriebs GmbH über den geschlossenen Publikums-AIF „Solvium Transportlogistik Fonds GmbH &amp; Co. geschlossene Investment-KG “ (der „AIF“). Diese Präsentation darf daher weder vollständig noch teilweise an interessierte Kunden bzw. Anleger heraus- bzw. weitergegeben werden.</a:t>
            </a:r>
          </a:p>
          <a:p>
            <a:pPr algn="just">
              <a:lnSpc>
                <a:spcPct val="115000"/>
              </a:lnSpc>
            </a:pPr>
            <a:endParaRPr lang="de-DE" sz="1400" dirty="0">
              <a:latin typeface="Gill Sans Nova Light" panose="020B0302020104020203" pitchFamily="34" charset="0"/>
              <a:ea typeface="Tahoma" panose="020B0604030504040204" pitchFamily="34" charset="0"/>
              <a:cs typeface="Arial" panose="020B0604020202020204" pitchFamily="34" charset="0"/>
            </a:endParaRPr>
          </a:p>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Bei den in dieser Präsentation genannten Erträgen, Auszahlungsbeträgen und zukünftigen Wertentwicklungen handelt es sich ausschließlich um Prognosen, für deren Eintritt weder der AIF, noch die Kapitalverwaltungsgesellschaft („KVG“), noch die Solvium Capital Vertriebs GmbH Gewähr oder Haftung übernimmt.</a:t>
            </a:r>
          </a:p>
          <a:p>
            <a:pPr algn="just">
              <a:lnSpc>
                <a:spcPct val="115000"/>
              </a:lnSpc>
            </a:pPr>
            <a:endParaRPr lang="de-DE" sz="1400" dirty="0">
              <a:latin typeface="Gill Sans Nova Light" panose="020B0302020104020203" pitchFamily="34" charset="0"/>
              <a:ea typeface="Tahoma" panose="020B0604030504040204" pitchFamily="34" charset="0"/>
              <a:cs typeface="Arial" panose="020B0604020202020204" pitchFamily="34" charset="0"/>
            </a:endParaRPr>
          </a:p>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Diese Prognosen beruhen auf Annahmen hinsichtlich der mit den geplanten Vermögensgegenständen des AIF über dessen Laufzeit erzielbaren Erträge. Ob die zugrundeliegenden Annahmen tatsächlich eintreffen werden, hängt von zahlreichen Faktoren ab, die nicht vorhersehbar sind.</a:t>
            </a:r>
          </a:p>
          <a:p>
            <a:pPr algn="just">
              <a:lnSpc>
                <a:spcPct val="115000"/>
              </a:lnSpc>
            </a:pPr>
            <a:r>
              <a:rPr lang="de-DE" sz="1400" dirty="0">
                <a:latin typeface="Gill Sans Nova Light" panose="020B0302020104020203" pitchFamily="34" charset="0"/>
                <a:ea typeface="Tahoma" panose="020B0604030504040204" pitchFamily="34" charset="0"/>
                <a:cs typeface="Arial" panose="020B0604020202020204" pitchFamily="34" charset="0"/>
              </a:rPr>
              <a:t>Außerdem ist zu beachten, dass jede Kapitalanlage, also auch die Beteiligung an dem AIF, mit Risiken verbunden ist. Kurse, Werte, Erträge und Einnahmen können sowohl fallen als auch steigen. Wirtschaftliche Rahmenbedingungen können sich sowohl positiv als auch negativ entwickeln. Insbesondere sind in der Vergangenheit erzielte Erträge bzw. Renditen keine Garantie und kein Indikator für zukünftige Gewinne. </a:t>
            </a:r>
          </a:p>
        </p:txBody>
      </p:sp>
    </p:spTree>
    <p:extLst>
      <p:ext uri="{BB962C8B-B14F-4D97-AF65-F5344CB8AC3E}">
        <p14:creationId xmlns:p14="http://schemas.microsoft.com/office/powerpoint/2010/main" val="206678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3520B-C654-989E-1FD2-6419C45B45ED}"/>
            </a:ext>
          </a:extLst>
        </p:cNvPr>
        <p:cNvGrpSpPr/>
        <p:nvPr/>
      </p:nvGrpSpPr>
      <p:grpSpPr>
        <a:xfrm>
          <a:off x="0" y="0"/>
          <a:ext cx="0" cy="0"/>
          <a:chOff x="0" y="0"/>
          <a:chExt cx="0" cy="0"/>
        </a:xfrm>
      </p:grpSpPr>
      <p:sp>
        <p:nvSpPr>
          <p:cNvPr id="4" name="Textplatzhalter 1">
            <a:extLst>
              <a:ext uri="{FF2B5EF4-FFF2-40B4-BE49-F238E27FC236}">
                <a16:creationId xmlns:a16="http://schemas.microsoft.com/office/drawing/2014/main" id="{0397F50C-D5E3-B2E9-D32F-9D4E6FD82713}"/>
              </a:ext>
            </a:extLst>
          </p:cNvPr>
          <p:cNvSpPr txBox="1">
            <a:spLocks/>
          </p:cNvSpPr>
          <p:nvPr/>
        </p:nvSpPr>
        <p:spPr>
          <a:xfrm>
            <a:off x="527600" y="1635514"/>
            <a:ext cx="6847336" cy="4716462"/>
          </a:xfrm>
          <a:prstGeom prst="rect">
            <a:avLst/>
          </a:prstGeom>
        </p:spPr>
        <p:txBody>
          <a:bodyPr vert="horz" lIns="0" tIns="0" rIns="0" bIns="0" rtlCol="0">
            <a:noAutofit/>
          </a:bodyPr>
          <a:lstStyle>
            <a:defPPr>
              <a:defRPr lang="de-DE"/>
            </a:defPPr>
            <a:lvl1pPr marL="285750" marR="0" lvl="0" indent="-285750" fontAlgn="auto">
              <a:lnSpc>
                <a:spcPct val="114000"/>
              </a:lnSpc>
              <a:spcBef>
                <a:spcPts val="600"/>
              </a:spcBef>
              <a:spcAft>
                <a:spcPts val="0"/>
              </a:spcAft>
              <a:buClr>
                <a:srgbClr val="00173D"/>
              </a:buClr>
              <a:buSzTx/>
              <a:buFont typeface="Wingdings" panose="05000000000000000000" pitchFamily="2" charset="2"/>
              <a:buChar char="§"/>
              <a:tabLst/>
              <a:defRPr kumimoji="0" b="1" i="0" u="none" strike="noStrike" cap="none" spc="0" normalizeH="0" baseline="0">
                <a:ln>
                  <a:noFill/>
                </a:ln>
                <a:solidFill>
                  <a:sysClr val="windowText" lastClr="000000"/>
                </a:solidFill>
                <a:effectLst/>
                <a:uLnTx/>
                <a:uFillTx/>
                <a:latin typeface="Gill Sans Nova Light" panose="020B0302020104020203" pitchFamily="34" charset="0"/>
                <a:ea typeface="Tahoma" panose="020B0604030504040204" pitchFamily="34" charset="0"/>
                <a:cs typeface="Tahoma" panose="020B0604030504040204" pitchFamily="34" charset="0"/>
              </a:defRPr>
            </a:lvl1pPr>
            <a:lvl2pPr marL="719138" indent="-263525">
              <a:spcBef>
                <a:spcPts val="600"/>
              </a:spcBef>
              <a:buClr>
                <a:srgbClr val="428CD5"/>
              </a:buClr>
              <a:buFont typeface="Arial"/>
              <a:buChar char="•"/>
              <a:defRPr sz="1400">
                <a:solidFill>
                  <a:srgbClr val="7F7F7F"/>
                </a:solidFill>
                <a:latin typeface="Arial"/>
                <a:cs typeface="Arial"/>
              </a:defRPr>
            </a:lvl2pPr>
            <a:lvl3pPr marL="1168400" indent="-255588">
              <a:spcBef>
                <a:spcPts val="600"/>
              </a:spcBef>
              <a:buClr>
                <a:srgbClr val="428CD5"/>
              </a:buClr>
              <a:buFont typeface="Arial"/>
              <a:buChar char="•"/>
              <a:defRPr sz="1200">
                <a:solidFill>
                  <a:srgbClr val="7F7F7F"/>
                </a:solidFill>
                <a:latin typeface="Arial"/>
                <a:cs typeface="Arial"/>
              </a:defRPr>
            </a:lvl3pPr>
            <a:lvl4pPr marL="1617663" indent="-249238">
              <a:spcBef>
                <a:spcPts val="600"/>
              </a:spcBef>
              <a:buClr>
                <a:srgbClr val="428CD5"/>
              </a:buClr>
              <a:buFont typeface="Arial"/>
              <a:buChar char="•"/>
              <a:defRPr sz="1600">
                <a:solidFill>
                  <a:srgbClr val="000000"/>
                </a:solidFill>
                <a:latin typeface="Arial"/>
                <a:cs typeface="Arial"/>
              </a:defRPr>
            </a:lvl4pPr>
            <a:lvl5pPr marL="2065338" indent="-238125">
              <a:spcBef>
                <a:spcPts val="600"/>
              </a:spcBef>
              <a:buClr>
                <a:srgbClr val="428CD5"/>
              </a:buClr>
              <a:buFont typeface="Arial"/>
              <a:buChar char="•"/>
              <a:tabLst/>
              <a:defRPr sz="1600">
                <a:solidFill>
                  <a:srgbClr val="000000"/>
                </a:solidFill>
                <a:latin typeface="Arial"/>
                <a:cs typeface="Arial"/>
              </a:defRPr>
            </a:lvl5pPr>
            <a:lvl6pPr marL="2514600" indent="-228600">
              <a:spcBef>
                <a:spcPct val="20000"/>
              </a:spcBef>
              <a:buFont typeface="Arial"/>
              <a:buChar char="•"/>
            </a:lvl6pPr>
            <a:lvl7pPr marL="2971800" indent="-228600">
              <a:spcBef>
                <a:spcPct val="20000"/>
              </a:spcBef>
              <a:buFont typeface="Arial"/>
              <a:buChar char="•"/>
            </a:lvl7pPr>
            <a:lvl8pPr marL="3429000" indent="-228600">
              <a:spcBef>
                <a:spcPct val="20000"/>
              </a:spcBef>
              <a:buFont typeface="Arial"/>
              <a:buChar char="•"/>
            </a:lvl8pPr>
            <a:lvl9pPr marL="3886200" indent="-228600">
              <a:spcBef>
                <a:spcPct val="20000"/>
              </a:spcBef>
              <a:buFont typeface="Arial"/>
              <a:buChar char="•"/>
            </a:lvl9pPr>
          </a:lstStyle>
          <a:p>
            <a:pPr>
              <a:lnSpc>
                <a:spcPct val="150000"/>
              </a:lnSpc>
            </a:pPr>
            <a:r>
              <a:rPr lang="de-DE" dirty="0"/>
              <a:t>Mehr als 200</a:t>
            </a:r>
            <a:r>
              <a:rPr lang="de-DE" b="0" dirty="0"/>
              <a:t> Logistikinvestments emittiert</a:t>
            </a:r>
          </a:p>
          <a:p>
            <a:pPr>
              <a:lnSpc>
                <a:spcPct val="150000"/>
              </a:lnSpc>
            </a:pPr>
            <a:r>
              <a:rPr lang="de-DE" dirty="0"/>
              <a:t>Über 600 Mio. EUR </a:t>
            </a:r>
            <a:r>
              <a:rPr lang="de-DE" b="0" dirty="0"/>
              <a:t>Anlegerkapital investiert</a:t>
            </a:r>
          </a:p>
          <a:p>
            <a:pPr>
              <a:lnSpc>
                <a:spcPct val="150000"/>
              </a:lnSpc>
            </a:pPr>
            <a:r>
              <a:rPr lang="de-DE" b="0" dirty="0"/>
              <a:t>Mit </a:t>
            </a:r>
            <a:r>
              <a:rPr lang="de-DE" dirty="0"/>
              <a:t>über 10.000 Anlegern </a:t>
            </a:r>
            <a:r>
              <a:rPr lang="de-DE" b="0" dirty="0"/>
              <a:t>wurden </a:t>
            </a:r>
            <a:r>
              <a:rPr lang="de-DE" dirty="0"/>
              <a:t>mehr als 26.000 Verträge</a:t>
            </a:r>
            <a:r>
              <a:rPr lang="de-DE" b="0" dirty="0"/>
              <a:t> geschlossen</a:t>
            </a:r>
          </a:p>
          <a:p>
            <a:pPr>
              <a:lnSpc>
                <a:spcPct val="150000"/>
              </a:lnSpc>
            </a:pPr>
            <a:r>
              <a:rPr lang="de-DE" dirty="0"/>
              <a:t>Über 350 Mio. EUR </a:t>
            </a:r>
            <a:r>
              <a:rPr lang="de-DE" b="0" dirty="0"/>
              <a:t>geleistete Miet-, Zins- und Rückzahlungen</a:t>
            </a:r>
          </a:p>
          <a:p>
            <a:pPr>
              <a:lnSpc>
                <a:spcPct val="150000"/>
              </a:lnSpc>
            </a:pPr>
            <a:r>
              <a:rPr lang="de-DE" altLang="de-DE" dirty="0"/>
              <a:t>Seit Unternehmensgründung </a:t>
            </a:r>
            <a:r>
              <a:rPr lang="de-DE" altLang="de-DE" b="0" dirty="0"/>
              <a:t>wurden </a:t>
            </a:r>
            <a:r>
              <a:rPr lang="de-DE" altLang="de-DE" dirty="0"/>
              <a:t>alle Mieten, Zinsen, Rückkaufpreise und Rückzahlungen in voller Höhe </a:t>
            </a:r>
            <a:r>
              <a:rPr lang="de-DE" altLang="de-DE" b="0" dirty="0"/>
              <a:t>geleistet.</a:t>
            </a:r>
          </a:p>
          <a:p>
            <a:pPr marL="0" indent="0">
              <a:lnSpc>
                <a:spcPct val="150000"/>
              </a:lnSpc>
              <a:buNone/>
            </a:pPr>
            <a:r>
              <a:rPr lang="de-DE" altLang="de-DE" dirty="0"/>
              <a:t>Alle Investments </a:t>
            </a:r>
            <a:r>
              <a:rPr lang="de-DE" altLang="de-DE" b="0" dirty="0"/>
              <a:t>laufen </a:t>
            </a:r>
            <a:r>
              <a:rPr lang="de-DE" altLang="de-DE" dirty="0"/>
              <a:t>planmäßig</a:t>
            </a:r>
            <a:r>
              <a:rPr lang="de-DE" altLang="de-DE" b="0" dirty="0"/>
              <a:t> oder wurden </a:t>
            </a:r>
            <a:r>
              <a:rPr lang="de-DE" altLang="de-DE" dirty="0"/>
              <a:t>planmäßig abgeschlossen</a:t>
            </a:r>
            <a:r>
              <a:rPr lang="de-DE" altLang="de-DE" b="0" dirty="0"/>
              <a:t>. Dies wurde durch ein Wirtschaftsprüfungsunternehmen im Portfoliobericht bescheinigt.</a:t>
            </a:r>
          </a:p>
          <a:p>
            <a:pPr marL="0" indent="0">
              <a:lnSpc>
                <a:spcPct val="150000"/>
              </a:lnSpc>
              <a:buNone/>
            </a:pPr>
            <a:r>
              <a:rPr lang="de-DE" b="0" dirty="0"/>
              <a:t>Den </a:t>
            </a:r>
            <a:r>
              <a:rPr lang="de-DE" dirty="0"/>
              <a:t>Portfoliobericht</a:t>
            </a:r>
            <a:r>
              <a:rPr lang="de-DE" b="0" dirty="0"/>
              <a:t> finden Sie unter </a:t>
            </a:r>
            <a:r>
              <a:rPr lang="de-DE" b="0" dirty="0">
                <a:hlinkClick r:id="rId2"/>
              </a:rPr>
              <a:t>www.sc123.de/PB2023</a:t>
            </a:r>
            <a:r>
              <a:rPr lang="de-DE" b="0" dirty="0"/>
              <a:t>  </a:t>
            </a:r>
          </a:p>
        </p:txBody>
      </p:sp>
      <p:sp>
        <p:nvSpPr>
          <p:cNvPr id="7" name="Titel 1">
            <a:extLst>
              <a:ext uri="{FF2B5EF4-FFF2-40B4-BE49-F238E27FC236}">
                <a16:creationId xmlns:a16="http://schemas.microsoft.com/office/drawing/2014/main" id="{FCB0FFE0-CE4C-1ED4-816A-C90C34390593}"/>
              </a:ext>
            </a:extLst>
          </p:cNvPr>
          <p:cNvSpPr txBox="1">
            <a:spLocks/>
          </p:cNvSpPr>
          <p:nvPr/>
        </p:nvSpPr>
        <p:spPr>
          <a:xfrm>
            <a:off x="525600" y="558000"/>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100 %-Erfüllungsquote</a:t>
            </a:r>
          </a:p>
        </p:txBody>
      </p:sp>
      <p:pic>
        <p:nvPicPr>
          <p:cNvPr id="10" name="Grafik 9">
            <a:extLst>
              <a:ext uri="{FF2B5EF4-FFF2-40B4-BE49-F238E27FC236}">
                <a16:creationId xmlns:a16="http://schemas.microsoft.com/office/drawing/2014/main" id="{7858F663-2743-7641-2CFB-A1B0454ECAA3}"/>
              </a:ext>
            </a:extLst>
          </p:cNvPr>
          <p:cNvPicPr>
            <a:picLocks noChangeAspect="1"/>
          </p:cNvPicPr>
          <p:nvPr/>
        </p:nvPicPr>
        <p:blipFill>
          <a:blip r:embed="rId3"/>
          <a:stretch>
            <a:fillRect/>
          </a:stretch>
        </p:blipFill>
        <p:spPr>
          <a:xfrm>
            <a:off x="8154915" y="1628776"/>
            <a:ext cx="3240653" cy="4606606"/>
          </a:xfrm>
          <a:prstGeom prst="rect">
            <a:avLst/>
          </a:prstGeom>
          <a:ln>
            <a:solidFill>
              <a:schemeClr val="bg1">
                <a:lumMod val="50000"/>
              </a:schemeClr>
            </a:solidFill>
          </a:ln>
        </p:spPr>
      </p:pic>
      <p:pic>
        <p:nvPicPr>
          <p:cNvPr id="6" name="Grafik 5">
            <a:extLst>
              <a:ext uri="{FF2B5EF4-FFF2-40B4-BE49-F238E27FC236}">
                <a16:creationId xmlns:a16="http://schemas.microsoft.com/office/drawing/2014/main" id="{520996BE-A231-69ED-58EE-BC3F232243F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447894" y="5407654"/>
            <a:ext cx="1301700" cy="1300484"/>
          </a:xfrm>
          <a:prstGeom prst="rect">
            <a:avLst/>
          </a:prstGeom>
        </p:spPr>
      </p:pic>
    </p:spTree>
    <p:extLst>
      <p:ext uri="{BB962C8B-B14F-4D97-AF65-F5344CB8AC3E}">
        <p14:creationId xmlns:p14="http://schemas.microsoft.com/office/powerpoint/2010/main" val="1262255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309642FC-316B-719D-766D-960167C46DAF}"/>
              </a:ext>
            </a:extLst>
          </p:cNvPr>
          <p:cNvPicPr>
            <a:picLocks noChangeAspect="1"/>
          </p:cNvPicPr>
          <p:nvPr/>
        </p:nvPicPr>
        <p:blipFill>
          <a:blip r:embed="rId3"/>
          <a:stretch>
            <a:fillRect/>
          </a:stretch>
        </p:blipFill>
        <p:spPr>
          <a:xfrm>
            <a:off x="7320389" y="3358775"/>
            <a:ext cx="4583366" cy="3240000"/>
          </a:xfrm>
          <a:prstGeom prst="rect">
            <a:avLst/>
          </a:prstGeom>
          <a:ln>
            <a:solidFill>
              <a:schemeClr val="bg1">
                <a:lumMod val="50000"/>
              </a:schemeClr>
            </a:solidFill>
          </a:ln>
        </p:spPr>
      </p:pic>
      <p:pic>
        <p:nvPicPr>
          <p:cNvPr id="11" name="Grafik 10">
            <a:extLst>
              <a:ext uri="{FF2B5EF4-FFF2-40B4-BE49-F238E27FC236}">
                <a16:creationId xmlns:a16="http://schemas.microsoft.com/office/drawing/2014/main" id="{67C09993-AD7A-FA03-FDF3-0A26C3E0F80E}"/>
              </a:ext>
            </a:extLst>
          </p:cNvPr>
          <p:cNvPicPr>
            <a:picLocks noChangeAspect="1"/>
          </p:cNvPicPr>
          <p:nvPr/>
        </p:nvPicPr>
        <p:blipFill>
          <a:blip r:embed="rId4"/>
          <a:stretch>
            <a:fillRect/>
          </a:stretch>
        </p:blipFill>
        <p:spPr>
          <a:xfrm>
            <a:off x="5923781" y="2464424"/>
            <a:ext cx="4583365" cy="3240000"/>
          </a:xfrm>
          <a:prstGeom prst="rect">
            <a:avLst/>
          </a:prstGeom>
          <a:ln>
            <a:solidFill>
              <a:schemeClr val="bg1">
                <a:lumMod val="50000"/>
              </a:schemeClr>
            </a:solidFill>
          </a:ln>
        </p:spPr>
      </p:pic>
      <p:sp>
        <p:nvSpPr>
          <p:cNvPr id="2" name="Textplatzhalter 1"/>
          <p:cNvSpPr>
            <a:spLocks noGrp="1"/>
          </p:cNvSpPr>
          <p:nvPr>
            <p:ph idx="1"/>
          </p:nvPr>
        </p:nvSpPr>
        <p:spPr>
          <a:xfrm>
            <a:off x="507600" y="1628774"/>
            <a:ext cx="5468802" cy="4412487"/>
          </a:xfrm>
        </p:spPr>
        <p:txBody>
          <a:bodyPr vert="horz" lIns="0" tIns="0" rIns="0" bIns="0" rtlCol="0">
            <a:noAutofit/>
          </a:bodyPr>
          <a:lstStyle/>
          <a:p>
            <a:pPr marL="0" indent="0">
              <a:lnSpc>
                <a:spcPct val="150000"/>
              </a:lnSpc>
              <a:buClr>
                <a:srgbClr val="00173D"/>
              </a:buClr>
              <a:buNone/>
            </a:pPr>
            <a:r>
              <a:rPr lang="de-DE" sz="1800" b="1" dirty="0">
                <a:solidFill>
                  <a:sysClr val="windowText" lastClr="000000"/>
                </a:solidFill>
              </a:rPr>
              <a:t>Inhalt unter anderem:</a:t>
            </a:r>
          </a:p>
          <a:p>
            <a:pPr>
              <a:lnSpc>
                <a:spcPct val="150000"/>
              </a:lnSpc>
              <a:buClr>
                <a:srgbClr val="00173D"/>
              </a:buClr>
              <a:buFont typeface="Wingdings" panose="05000000000000000000" pitchFamily="2" charset="2"/>
              <a:buChar char="§"/>
            </a:pPr>
            <a:r>
              <a:rPr lang="de-DE" sz="1800" dirty="0">
                <a:ea typeface="+mn-ea"/>
                <a:cs typeface="Arial"/>
              </a:rPr>
              <a:t>Unternehmensvorstellung</a:t>
            </a:r>
          </a:p>
          <a:p>
            <a:pPr>
              <a:lnSpc>
                <a:spcPct val="150000"/>
              </a:lnSpc>
              <a:buClr>
                <a:srgbClr val="00173D"/>
              </a:buClr>
              <a:buFont typeface="Wingdings" panose="05000000000000000000" pitchFamily="2" charset="2"/>
              <a:buChar char="§"/>
            </a:pPr>
            <a:r>
              <a:rPr lang="de-DE" sz="1800" dirty="0">
                <a:ea typeface="+mn-ea"/>
                <a:cs typeface="Arial"/>
              </a:rPr>
              <a:t>Vorstellung der </a:t>
            </a:r>
            <a:r>
              <a:rPr lang="de-DE" sz="1800" b="1" dirty="0">
                <a:ea typeface="+mn-ea"/>
                <a:cs typeface="Arial"/>
              </a:rPr>
              <a:t>wesentlichen Märkte</a:t>
            </a:r>
          </a:p>
          <a:p>
            <a:pPr>
              <a:lnSpc>
                <a:spcPct val="150000"/>
              </a:lnSpc>
              <a:buClr>
                <a:srgbClr val="00173D"/>
              </a:buClr>
              <a:buFont typeface="Wingdings" panose="05000000000000000000" pitchFamily="2" charset="2"/>
              <a:buChar char="§"/>
            </a:pPr>
            <a:r>
              <a:rPr lang="de-DE" sz="1800" dirty="0">
                <a:ea typeface="+mn-ea"/>
                <a:cs typeface="Arial"/>
              </a:rPr>
              <a:t>Übersicht der </a:t>
            </a:r>
            <a:r>
              <a:rPr lang="de-DE" sz="1800" b="1" dirty="0">
                <a:ea typeface="+mn-ea"/>
                <a:cs typeface="Arial"/>
              </a:rPr>
              <a:t>Assetbestände</a:t>
            </a:r>
            <a:r>
              <a:rPr lang="de-DE" sz="1800" dirty="0">
                <a:ea typeface="+mn-ea"/>
                <a:cs typeface="Arial"/>
              </a:rPr>
              <a:t> und der </a:t>
            </a:r>
            <a:r>
              <a:rPr lang="de-DE" sz="1800" b="1" dirty="0">
                <a:ea typeface="+mn-ea"/>
                <a:cs typeface="Arial"/>
              </a:rPr>
              <a:t>Mieterstruktur</a:t>
            </a:r>
          </a:p>
          <a:p>
            <a:pPr>
              <a:lnSpc>
                <a:spcPct val="150000"/>
              </a:lnSpc>
              <a:buClr>
                <a:srgbClr val="00173D"/>
              </a:buClr>
              <a:buFont typeface="Wingdings" panose="05000000000000000000" pitchFamily="2" charset="2"/>
              <a:buChar char="§"/>
            </a:pPr>
            <a:r>
              <a:rPr lang="de-DE" sz="1800" b="1" dirty="0">
                <a:ea typeface="+mn-ea"/>
                <a:cs typeface="Arial"/>
              </a:rPr>
              <a:t>Übersicht</a:t>
            </a:r>
            <a:r>
              <a:rPr lang="de-DE" sz="1800" dirty="0">
                <a:ea typeface="+mn-ea"/>
                <a:cs typeface="Arial"/>
              </a:rPr>
              <a:t> und </a:t>
            </a:r>
            <a:r>
              <a:rPr lang="de-DE" sz="1800" b="1" dirty="0">
                <a:ea typeface="+mn-ea"/>
                <a:cs typeface="Arial"/>
              </a:rPr>
              <a:t>Ergebnisse</a:t>
            </a:r>
            <a:r>
              <a:rPr lang="de-DE" sz="1800" dirty="0">
                <a:ea typeface="+mn-ea"/>
                <a:cs typeface="Arial"/>
              </a:rPr>
              <a:t> der Verwaltungsgesellschaften</a:t>
            </a:r>
          </a:p>
          <a:p>
            <a:pPr>
              <a:lnSpc>
                <a:spcPct val="150000"/>
              </a:lnSpc>
              <a:buClr>
                <a:srgbClr val="00173D"/>
              </a:buClr>
              <a:buFont typeface="Wingdings" panose="05000000000000000000" pitchFamily="2" charset="2"/>
              <a:buChar char="§"/>
            </a:pPr>
            <a:r>
              <a:rPr lang="de-DE" sz="1800" b="1" dirty="0">
                <a:ea typeface="+mn-ea"/>
                <a:cs typeface="Arial"/>
              </a:rPr>
              <a:t>Fazit</a:t>
            </a:r>
            <a:r>
              <a:rPr lang="de-DE" sz="1800" dirty="0">
                <a:ea typeface="+mn-ea"/>
                <a:cs typeface="Arial"/>
              </a:rPr>
              <a:t> und </a:t>
            </a:r>
            <a:r>
              <a:rPr lang="de-DE" sz="1800" b="1" dirty="0">
                <a:ea typeface="+mn-ea"/>
                <a:cs typeface="Arial"/>
              </a:rPr>
              <a:t>Ausblick</a:t>
            </a:r>
            <a:endParaRPr lang="de-DE" altLang="de-DE" sz="1800" b="1" dirty="0">
              <a:ea typeface="+mn-ea"/>
              <a:cs typeface="Arial"/>
            </a:endParaRPr>
          </a:p>
          <a:p>
            <a:pPr marL="285750" indent="-285750">
              <a:lnSpc>
                <a:spcPct val="150000"/>
              </a:lnSpc>
              <a:buClr>
                <a:srgbClr val="00173D"/>
              </a:buClr>
              <a:buFont typeface="Wingdings" panose="05000000000000000000" pitchFamily="2" charset="2"/>
              <a:buChar char="§"/>
            </a:pPr>
            <a:endParaRPr lang="de-DE" sz="1800" b="1" dirty="0">
              <a:solidFill>
                <a:sysClr val="windowText" lastClr="000000"/>
              </a:solidFill>
            </a:endParaRPr>
          </a:p>
        </p:txBody>
      </p:sp>
      <p:sp>
        <p:nvSpPr>
          <p:cNvPr id="8" name="Titel 1"/>
          <p:cNvSpPr txBox="1">
            <a:spLocks/>
          </p:cNvSpPr>
          <p:nvPr/>
        </p:nvSpPr>
        <p:spPr>
          <a:xfrm>
            <a:off x="525600" y="558000"/>
            <a:ext cx="8532116" cy="429396"/>
          </a:xfrm>
          <a:prstGeom prst="rect">
            <a:avLst/>
          </a:prstGeom>
        </p:spPr>
        <p:txBody>
          <a:bodyPr vert="horz" lIns="0" tIns="0" rIns="0" bIns="0" rtlCol="0" anchor="t" anchorCtr="0">
            <a:normAutofit/>
          </a:bodyPr>
          <a:lstStyle>
            <a:defPPr>
              <a:defRPr lang="de-DE"/>
            </a:defPPr>
            <a:lvl1pPr indent="0">
              <a:spcBef>
                <a:spcPct val="0"/>
              </a:spcBef>
              <a:buFont typeface="+mj-lt"/>
              <a:buNone/>
              <a:defRPr sz="2400" b="1" i="0">
                <a:latin typeface="Gill Sans Nova Light" panose="020B0302020104020203" pitchFamily="34" charset="0"/>
                <a:ea typeface="Tahoma" panose="020B0604030504040204" pitchFamily="34" charset="0"/>
                <a:cs typeface="Tahoma" panose="020B0604030504040204" pitchFamily="34" charset="0"/>
              </a:defRPr>
            </a:lvl1pPr>
          </a:lstStyle>
          <a:p>
            <a:r>
              <a:rPr lang="de-DE" dirty="0"/>
              <a:t>Der Solvium Performancebericht</a:t>
            </a:r>
          </a:p>
        </p:txBody>
      </p:sp>
      <p:pic>
        <p:nvPicPr>
          <p:cNvPr id="7" name="Grafik 6">
            <a:extLst>
              <a:ext uri="{FF2B5EF4-FFF2-40B4-BE49-F238E27FC236}">
                <a16:creationId xmlns:a16="http://schemas.microsoft.com/office/drawing/2014/main" id="{CD01E65F-2E9A-F119-8026-57D7F4531B3D}"/>
              </a:ext>
            </a:extLst>
          </p:cNvPr>
          <p:cNvPicPr>
            <a:picLocks noChangeAspect="1"/>
          </p:cNvPicPr>
          <p:nvPr/>
        </p:nvPicPr>
        <p:blipFill>
          <a:blip r:embed="rId5"/>
          <a:stretch>
            <a:fillRect/>
          </a:stretch>
        </p:blipFill>
        <p:spPr>
          <a:xfrm>
            <a:off x="6810551" y="1361999"/>
            <a:ext cx="4584809" cy="3240000"/>
          </a:xfrm>
          <a:prstGeom prst="rect">
            <a:avLst/>
          </a:prstGeom>
          <a:ln>
            <a:solidFill>
              <a:schemeClr val="bg1">
                <a:lumMod val="50000"/>
              </a:schemeClr>
            </a:solidFill>
          </a:ln>
        </p:spPr>
      </p:pic>
    </p:spTree>
    <p:extLst>
      <p:ext uri="{BB962C8B-B14F-4D97-AF65-F5344CB8AC3E}">
        <p14:creationId xmlns:p14="http://schemas.microsoft.com/office/powerpoint/2010/main" val="86152231"/>
      </p:ext>
    </p:extLst>
  </p:cSld>
  <p:clrMapOvr>
    <a:masterClrMapping/>
  </p:clrMapOvr>
</p:sld>
</file>

<file path=ppt/theme/theme1.xml><?xml version="1.0" encoding="utf-8"?>
<a:theme xmlns:a="http://schemas.openxmlformats.org/drawingml/2006/main" name="1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3147</Words>
  <Application>Microsoft Office PowerPoint</Application>
  <PresentationFormat>Breitbild</PresentationFormat>
  <Paragraphs>327</Paragraphs>
  <Slides>70</Slides>
  <Notes>24</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70</vt:i4>
      </vt:variant>
    </vt:vector>
  </HeadingPairs>
  <TitlesOfParts>
    <vt:vector size="77" baseType="lpstr">
      <vt:lpstr>Arial</vt:lpstr>
      <vt:lpstr>Calibri</vt:lpstr>
      <vt:lpstr>Gill Sans Nova Light</vt:lpstr>
      <vt:lpstr>Segoe UI</vt:lpstr>
      <vt:lpstr>Tahoma</vt:lpstr>
      <vt:lpstr>Wingdings</vt:lpstr>
      <vt:lpstr>1_Office-Design</vt:lpstr>
      <vt:lpstr>Vertriebspräsentation</vt:lpstr>
      <vt:lpstr>Agenda</vt:lpstr>
      <vt:lpstr>Solvium Capital</vt:lpstr>
      <vt:lpstr>PowerPoint-Präsentation</vt:lpstr>
      <vt:lpstr>PowerPoint-Präsentation</vt:lpstr>
      <vt:lpstr>Unternehmensstruktur der Solvium-Gruppe (Auszug)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Der Güterwagenmarkt</vt:lpstr>
      <vt:lpstr>PowerPoint-Präsentation</vt:lpstr>
      <vt:lpstr>PowerPoint-Präsentation</vt:lpstr>
      <vt:lpstr>Überblick Europa</vt:lpstr>
      <vt:lpstr>Überblick Europa</vt:lpstr>
      <vt:lpstr>PowerPoint-Präsentation</vt:lpstr>
      <vt:lpstr>PowerPoint-Präsentation</vt:lpstr>
      <vt:lpstr>PowerPoint-Präsentation</vt:lpstr>
      <vt:lpstr>PowerPoint-Präsentation</vt:lpstr>
      <vt:lpstr>PowerPoint-Präsentation</vt:lpstr>
      <vt:lpstr>Der Wechselkoffermarkt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„Die Kurier-, Express- und Paketbranche ist der Motor für Wirtschaftswachstum und Beschäftigung.“  André Wreth</vt:lpstr>
      <vt:lpstr>PowerPoint-Präsentation</vt:lpstr>
      <vt:lpstr>Der Containermarkt</vt:lpstr>
      <vt:lpstr>PowerPoint-Präsentation</vt:lpstr>
      <vt:lpstr>PowerPoint-Präsentation</vt:lpstr>
      <vt:lpstr>PowerPoint-Präsentation</vt:lpstr>
      <vt:lpstr>PowerPoint-Präsentation</vt:lpstr>
      <vt:lpstr>PowerPoint-Präsentation</vt:lpstr>
      <vt:lpstr>Die Produktion von Neucontainern </vt:lpstr>
      <vt:lpstr>PowerPoint-Präsentation</vt:lpstr>
      <vt:lpstr>PowerPoint-Präsentation</vt:lpstr>
      <vt:lpstr>PowerPoint-Präsentation</vt:lpstr>
      <vt:lpstr>Das Angebot im Überblick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IDW S4-Gutachten, Bewertungen und Analysen </vt:lpstr>
      <vt:lpstr>PowerPoint-Präsentation</vt:lpstr>
      <vt:lpstr>PowerPoint-Präsentation</vt:lpstr>
      <vt:lpstr>PowerPoint-Präsentation</vt:lpstr>
      <vt:lpstr>PowerPoint-Präsentation</vt:lpstr>
      <vt:lpstr>PowerPoint-Präsentation</vt:lpstr>
      <vt:lpstr>PowerPoint-Präsentation</vt:lpstr>
      <vt:lpstr>Vertriebsunterlagen und Vermittlervorteile</vt:lpstr>
      <vt:lpstr>PowerPoint-Präsentation</vt:lpstr>
      <vt:lpstr>PowerPoint-Präsentation</vt:lpstr>
      <vt:lpstr>PowerPoint-Präsentation</vt:lpstr>
      <vt:lpstr>PowerPoint-Präsentation</vt:lpstr>
      <vt:lpstr>PowerPoint-Präsentation</vt:lpstr>
      <vt:lpstr>Wichtige Hinweise:</vt:lpstr>
    </vt:vector>
  </TitlesOfParts>
  <Company>comdeluxe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Jürß</dc:creator>
  <cp:lastModifiedBy>André Wreth | Solvium Holding AG</cp:lastModifiedBy>
  <cp:revision>1452</cp:revision>
  <cp:lastPrinted>2025-02-05T11:07:45Z</cp:lastPrinted>
  <dcterms:created xsi:type="dcterms:W3CDTF">2015-07-03T15:26:14Z</dcterms:created>
  <dcterms:modified xsi:type="dcterms:W3CDTF">2025-03-21T06:22:52Z</dcterms:modified>
</cp:coreProperties>
</file>