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18.jpg" ContentType="image/p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xml" ContentType="application/vnd.openxmlformats-officedocument.presentationml.tags+xml"/>
  <Override PartName="/ppt/notesSlides/notesSlide2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7" r:id="rId4"/>
    <p:sldMasterId id="2147483868" r:id="rId5"/>
  </p:sldMasterIdLst>
  <p:notesMasterIdLst>
    <p:notesMasterId r:id="rId54"/>
  </p:notesMasterIdLst>
  <p:handoutMasterIdLst>
    <p:handoutMasterId r:id="rId55"/>
  </p:handoutMasterIdLst>
  <p:sldIdLst>
    <p:sldId id="3725" r:id="rId6"/>
    <p:sldId id="4047" r:id="rId7"/>
    <p:sldId id="3776" r:id="rId8"/>
    <p:sldId id="4058" r:id="rId9"/>
    <p:sldId id="4066" r:id="rId10"/>
    <p:sldId id="4462" r:id="rId11"/>
    <p:sldId id="4463" r:id="rId12"/>
    <p:sldId id="1017" r:id="rId13"/>
    <p:sldId id="1018" r:id="rId14"/>
    <p:sldId id="1638" r:id="rId15"/>
    <p:sldId id="1656" r:id="rId16"/>
    <p:sldId id="1655" r:id="rId17"/>
    <p:sldId id="286" r:id="rId18"/>
    <p:sldId id="4000" r:id="rId19"/>
    <p:sldId id="4459" r:id="rId20"/>
    <p:sldId id="3916" r:id="rId21"/>
    <p:sldId id="4022" r:id="rId22"/>
    <p:sldId id="4039" r:id="rId23"/>
    <p:sldId id="4040" r:id="rId24"/>
    <p:sldId id="4041" r:id="rId25"/>
    <p:sldId id="4042" r:id="rId26"/>
    <p:sldId id="4061" r:id="rId27"/>
    <p:sldId id="4033" r:id="rId28"/>
    <p:sldId id="3906" r:id="rId29"/>
    <p:sldId id="3982" r:id="rId30"/>
    <p:sldId id="4054" r:id="rId31"/>
    <p:sldId id="4031" r:id="rId32"/>
    <p:sldId id="4046" r:id="rId33"/>
    <p:sldId id="3917" r:id="rId34"/>
    <p:sldId id="4056" r:id="rId35"/>
    <p:sldId id="3984" r:id="rId36"/>
    <p:sldId id="4053" r:id="rId37"/>
    <p:sldId id="4063" r:id="rId38"/>
    <p:sldId id="4457" r:id="rId39"/>
    <p:sldId id="4441" r:id="rId40"/>
    <p:sldId id="4429" r:id="rId41"/>
    <p:sldId id="4062" r:id="rId42"/>
    <p:sldId id="4460" r:id="rId43"/>
    <p:sldId id="3983" r:id="rId44"/>
    <p:sldId id="3919" r:id="rId45"/>
    <p:sldId id="3932" r:id="rId46"/>
    <p:sldId id="3963" r:id="rId47"/>
    <p:sldId id="375" r:id="rId48"/>
    <p:sldId id="4057" r:id="rId49"/>
    <p:sldId id="4051" r:id="rId50"/>
    <p:sldId id="2464" r:id="rId51"/>
    <p:sldId id="4050" r:id="rId52"/>
    <p:sldId id="4052" r:id="rId53"/>
  </p:sldIdLst>
  <p:sldSz cx="12192000" cy="6858000"/>
  <p:notesSz cx="6858000" cy="9144000"/>
  <p:embeddedFontLst>
    <p:embeddedFont>
      <p:font typeface="Astoria Sans Light"/>
      <p:regular r:id="rId56"/>
      <p:italic r:id="rId57"/>
    </p:embeddedFont>
    <p:embeddedFont>
      <p:font typeface="Calibri" panose="020F0502020204030204" pitchFamily="34" charset="0"/>
      <p:regular r:id="rId58"/>
      <p:bold r:id="rId59"/>
      <p:italic r:id="rId60"/>
      <p:boldItalic r:id="rId61"/>
    </p:embeddedFont>
    <p:embeddedFont>
      <p:font typeface="Calibri Light" panose="020F0302020204030204" pitchFamily="34" charset="0"/>
      <p:regular r:id="rId62"/>
      <p:italic r:id="rId63"/>
    </p:embeddedFont>
    <p:embeddedFont>
      <p:font typeface="Lato" panose="020F0502020204030203"/>
      <p:regular r:id="rId64"/>
      <p:bold r:id="rId65"/>
      <p:italic r:id="rId66"/>
      <p:boldItalic r:id="rId67"/>
    </p:embeddedFont>
    <p:embeddedFont>
      <p:font typeface="Lato Black" panose="020F0502020204030203"/>
      <p:bold r:id="rId68"/>
      <p:boldItalic r:id="rId69"/>
    </p:embeddedFont>
    <p:embeddedFont>
      <p:font typeface="Lato Heavy"/>
      <p:bold r:id="rId70"/>
      <p:boldItalic r:id="rId71"/>
    </p:embeddedFont>
    <p:embeddedFont>
      <p:font typeface="Lato Light" panose="020F0502020204030203"/>
      <p:regular r:id="rId72"/>
      <p:italic r:id="rId73"/>
    </p:embeddedFont>
    <p:embeddedFont>
      <p:font typeface="Lato Medium" panose="020F0502020204030203"/>
      <p:regular r:id="rId74"/>
      <p:italic r:id="rId75"/>
    </p:embeddedFont>
    <p:embeddedFont>
      <p:font typeface="Segoe UI" panose="020B0502040204020203" pitchFamily="34" charset="0"/>
      <p:regular r:id="rId76"/>
      <p:bold r:id="rId77"/>
      <p:italic r:id="rId78"/>
      <p:boldItalic r:id="rId79"/>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vestment Fund 24" id="{0939D19A-4C2C-4A62-8CA5-4BBF522A160C}">
          <p14:sldIdLst>
            <p14:sldId id="3725"/>
            <p14:sldId id="4047"/>
            <p14:sldId id="3776"/>
            <p14:sldId id="4058"/>
            <p14:sldId id="4066"/>
            <p14:sldId id="4462"/>
            <p14:sldId id="4463"/>
            <p14:sldId id="1017"/>
            <p14:sldId id="1018"/>
            <p14:sldId id="1638"/>
            <p14:sldId id="1656"/>
            <p14:sldId id="1655"/>
            <p14:sldId id="286"/>
            <p14:sldId id="4000"/>
            <p14:sldId id="4459"/>
          </p14:sldIdLst>
        </p14:section>
        <p14:section name="GRÜNDE FÜR LOGISTIK" id="{53F3D362-16B2-48D1-85DC-8ADA668FFD26}">
          <p14:sldIdLst>
            <p14:sldId id="3916"/>
            <p14:sldId id="4022"/>
            <p14:sldId id="4039"/>
            <p14:sldId id="4040"/>
            <p14:sldId id="4041"/>
            <p14:sldId id="4042"/>
            <p14:sldId id="4061"/>
            <p14:sldId id="4033"/>
            <p14:sldId id="3906"/>
            <p14:sldId id="3982"/>
            <p14:sldId id="4054"/>
            <p14:sldId id="4031"/>
            <p14:sldId id="4046"/>
          </p14:sldIdLst>
        </p14:section>
        <p14:section name="IF 24 Portfolio" id="{FDDD6F0C-BD59-4186-BBF3-EBEB1DD5F832}">
          <p14:sldIdLst>
            <p14:sldId id="3917"/>
            <p14:sldId id="4056"/>
            <p14:sldId id="3984"/>
            <p14:sldId id="4053"/>
            <p14:sldId id="4063"/>
            <p14:sldId id="4457"/>
            <p14:sldId id="4441"/>
            <p14:sldId id="4429"/>
            <p14:sldId id="4062"/>
            <p14:sldId id="4460"/>
            <p14:sldId id="3983"/>
          </p14:sldIdLst>
        </p14:section>
        <p14:section name="IF 24 ECKDATEN ZUM AIF" id="{57403072-FF90-480B-9C04-351D7DAF50C6}">
          <p14:sldIdLst>
            <p14:sldId id="3919"/>
            <p14:sldId id="3932"/>
            <p14:sldId id="3963"/>
            <p14:sldId id="375"/>
            <p14:sldId id="4057"/>
            <p14:sldId id="4051"/>
            <p14:sldId id="2464"/>
            <p14:sldId id="4050"/>
            <p14:sldId id="4052"/>
          </p14:sldIdLst>
        </p14:section>
      </p14:sectionLst>
    </p:ext>
    <p:ext uri="{EFAFB233-063F-42B5-8137-9DF3F51BA10A}">
      <p15:sldGuideLst xmlns:p15="http://schemas.microsoft.com/office/powerpoint/2012/main">
        <p15:guide id="2" orient="horz" pos="4269" userDrawn="1">
          <p15:clr>
            <a:srgbClr val="A4A3A4"/>
          </p15:clr>
        </p15:guide>
        <p15:guide id="3" orient="horz" pos="1616" userDrawn="1">
          <p15:clr>
            <a:srgbClr val="A4A3A4"/>
          </p15:clr>
        </p15:guide>
        <p15:guide id="5" orient="horz" pos="2954" userDrawn="1">
          <p15:clr>
            <a:srgbClr val="A4A3A4"/>
          </p15:clr>
        </p15:guide>
        <p15:guide id="6" orient="horz" pos="3838" userDrawn="1">
          <p15:clr>
            <a:srgbClr val="A4A3A4"/>
          </p15:clr>
        </p15:guide>
        <p15:guide id="7" pos="6357" userDrawn="1">
          <p15:clr>
            <a:srgbClr val="A4A3A4"/>
          </p15:clr>
        </p15:guide>
        <p15:guide id="8" pos="3908" userDrawn="1">
          <p15:clr>
            <a:srgbClr val="A4A3A4"/>
          </p15:clr>
        </p15:guide>
        <p15:guide id="9" orient="horz" pos="981" userDrawn="1">
          <p15:clr>
            <a:srgbClr val="A4A3A4"/>
          </p15:clr>
        </p15:guide>
        <p15:guide id="10" pos="3840" userDrawn="1">
          <p15:clr>
            <a:srgbClr val="A4A3A4"/>
          </p15:clr>
        </p15:guide>
        <p15:guide id="11" orient="horz" pos="3997" userDrawn="1">
          <p15:clr>
            <a:srgbClr val="A4A3A4"/>
          </p15:clr>
        </p15:guide>
        <p15:guide id="12" pos="483" userDrawn="1">
          <p15:clr>
            <a:srgbClr val="A4A3A4"/>
          </p15:clr>
        </p15:guide>
        <p15:guide id="13" pos="4974" userDrawn="1">
          <p15:clr>
            <a:srgbClr val="A4A3A4"/>
          </p15:clr>
        </p15:guide>
        <p15:guide id="14" pos="7015" userDrawn="1">
          <p15:clr>
            <a:srgbClr val="A4A3A4"/>
          </p15:clr>
        </p15:guide>
        <p15:guide id="15" orient="horz" pos="1502" userDrawn="1">
          <p15:clr>
            <a:srgbClr val="A4A3A4"/>
          </p15:clr>
        </p15:guide>
        <p15:guide id="16" orient="horz" pos="132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BB3A0F-9058-EFF1-FD80-7EBEC86CD140}" name="Symon Godl" initials="SG" userId="S::s.godl@deutsche-finance.de::69cf433f-0472-44f5-b4ab-4b3e700c22dd" providerId="AD"/>
  <p188:author id="{90D8CE2C-9555-D91D-205C-1388C4661520}" name="Dominik Fendrich" initials="DF" userId="S::d.fendrich@deutsche-finance.de::f91aed88-72e5-4990-963d-070ee5101d7f" providerId="AD"/>
  <p188:author id="{E196C439-50FF-AB77-EF49-3A9CECE94855}" name="Markus Spengler" initials="MS" userId="S::m.spengler@deutsche-finance.de::81a8dbae-ac87-4835-9ce4-fef14ad33f39" providerId="AD"/>
  <p188:author id="{20B87244-AD2B-D9CB-91D8-F190A953AC97}" name="Peter Lahr" initials="PL" userId="S::p.lahr@deutsche-finance.de::0bdf7b46-49c7-467d-a76e-38984cbb595d" providerId="AD"/>
  <p188:author id="{7165AB73-4679-4A40-5BA3-AD1F871460AC}" name="Caroline Vranic" initials="CV" userId="S::c.vranic@deutsche-finance.de::d3b2f133-a6f4-473b-8ad1-9a0a1bd76eb9" providerId="AD"/>
  <p188:author id="{2A561D81-B309-DADF-8D54-8E68C90D596A}" name="Dominik Fendrich" initials="DF" userId="S::D.Fendrich@deutsche-finance.de::f91aed88-72e5-4990-963d-070ee5101d7f" providerId="AD"/>
  <p188:author id="{968E478A-2BE2-0CBC-58DB-1C09C40450C7}" name="Efstratia Souitsmes" initials="ES" userId="S::e.souitsmes@deutsche-finance.de::3c91df36-997a-4c05-b6e3-db21b1a6779e" providerId="AD"/>
  <p188:author id="{DE3CB8B2-7D07-18D1-5AFD-C271844986EB}" name="Jennifer Zehentner" initials="JZ" userId="S::j.zehentner@deutsche-finance.de::aec8dd5d-a79c-4e6b-be5c-12ddfcf82cf3" providerId="AD"/>
  <p188:author id="{9D6ECBC3-5321-D11C-D579-F6AD7EFB847E}" name="Birgitt Fritz" initials="BF" userId="S::b.fritz@deutsche-finance.de::64466732-17f9-4efd-b6ae-8106765bbfd9" providerId="AD"/>
  <p188:author id="{CF9601C5-8323-030A-4524-8809329E02B9}" name="Marlene Godl" initials="MG" userId="S::m.godl@deutsche-finance.de::acd8e04a-07c9-4481-a248-44aed3ae37d4" providerId="AD"/>
  <p188:author id="{B05894EF-41FD-64F4-2047-FA35DA210CAA}" name="Ivica Kotrha" initials="IK" userId="S::i.kotrha@deutsche-finance.de::033524ac-ed07-4606-9a4c-7e0a06ed1e8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roline Vranic" initials="CV" lastIdx="1" clrIdx="0">
    <p:extLst>
      <p:ext uri="{19B8F6BF-5375-455C-9EA6-DF929625EA0E}">
        <p15:presenceInfo xmlns:p15="http://schemas.microsoft.com/office/powerpoint/2012/main" userId="S::c.vranic@deutsche-finance.de::d3b2f133-a6f4-473b-8ad1-9a0a1bd76eb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0E0"/>
    <a:srgbClr val="F8F8F8"/>
    <a:srgbClr val="877950"/>
    <a:srgbClr val="7F3234"/>
    <a:srgbClr val="A4A4A7"/>
    <a:srgbClr val="C9C2BB"/>
    <a:srgbClr val="F4F3F3"/>
    <a:srgbClr val="A49B95"/>
    <a:srgbClr val="FBFBFB"/>
    <a:srgbClr val="F0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26E287-8B2B-4E42-923C-97315C33F5A6}" v="40" dt="2025-03-25T10:26:44.82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4" autoAdjust="0"/>
    <p:restoredTop sz="89492" autoAdjust="0"/>
  </p:normalViewPr>
  <p:slideViewPr>
    <p:cSldViewPr snapToGrid="0" showGuides="1">
      <p:cViewPr varScale="1">
        <p:scale>
          <a:sx n="113" d="100"/>
          <a:sy n="113" d="100"/>
        </p:scale>
        <p:origin x="510" y="102"/>
      </p:cViewPr>
      <p:guideLst>
        <p:guide orient="horz" pos="4269"/>
        <p:guide orient="horz" pos="1616"/>
        <p:guide orient="horz" pos="2954"/>
        <p:guide orient="horz" pos="3838"/>
        <p:guide pos="6357"/>
        <p:guide pos="3908"/>
        <p:guide orient="horz" pos="981"/>
        <p:guide pos="3840"/>
        <p:guide orient="horz" pos="3997"/>
        <p:guide pos="483"/>
        <p:guide pos="4974"/>
        <p:guide pos="7015"/>
        <p:guide orient="horz" pos="1502"/>
        <p:guide orient="horz" pos="1321"/>
      </p:guideLst>
    </p:cSldViewPr>
  </p:slideViewPr>
  <p:outlineViewPr>
    <p:cViewPr>
      <p:scale>
        <a:sx n="33" d="100"/>
        <a:sy n="33" d="100"/>
      </p:scale>
      <p:origin x="0" y="0"/>
    </p:cViewPr>
  </p:outlineViewPr>
  <p:notesTextViewPr>
    <p:cViewPr>
      <p:scale>
        <a:sx n="3" d="2"/>
        <a:sy n="3" d="2"/>
      </p:scale>
      <p:origin x="0" y="0"/>
    </p:cViewPr>
  </p:notesTextViewPr>
  <p:sorterViewPr>
    <p:cViewPr>
      <p:scale>
        <a:sx n="171" d="100"/>
        <a:sy n="171" d="100"/>
      </p:scale>
      <p:origin x="0" y="-13188"/>
    </p:cViewPr>
  </p:sorterViewPr>
  <p:notesViewPr>
    <p:cSldViewPr snapToGrid="0" showGuides="1">
      <p:cViewPr varScale="1">
        <p:scale>
          <a:sx n="106" d="100"/>
          <a:sy n="106" d="100"/>
        </p:scale>
        <p:origin x="4320" y="12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63" Type="http://schemas.openxmlformats.org/officeDocument/2006/relationships/font" Target="fonts/font8.fntdata"/><Relationship Id="rId68" Type="http://schemas.openxmlformats.org/officeDocument/2006/relationships/font" Target="fonts/font13.fntdata"/><Relationship Id="rId76" Type="http://schemas.openxmlformats.org/officeDocument/2006/relationships/font" Target="fonts/font21.fntdata"/><Relationship Id="rId84"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font" Target="fonts/font16.fntdata"/><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font" Target="fonts/font19.fntdata"/><Relationship Id="rId79" Type="http://schemas.openxmlformats.org/officeDocument/2006/relationships/font" Target="fonts/font24.fntdata"/><Relationship Id="rId5" Type="http://schemas.openxmlformats.org/officeDocument/2006/relationships/slideMaster" Target="slideMasters/slideMaster2.xml"/><Relationship Id="rId61" Type="http://schemas.openxmlformats.org/officeDocument/2006/relationships/font" Target="fonts/font6.fntdata"/><Relationship Id="rId82" Type="http://schemas.openxmlformats.org/officeDocument/2006/relationships/viewProps" Target="viewProps.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font" Target="fonts/font22.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7.fntdata"/><Relationship Id="rId80" Type="http://schemas.openxmlformats.org/officeDocument/2006/relationships/commentAuthors" Target="commentAuthors.xml"/><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font" Target="fonts/font20.fntdata"/><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2.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font" Target="fonts/font23.fntdata"/><Relationship Id="rId81" Type="http://schemas.openxmlformats.org/officeDocument/2006/relationships/presProps" Target="presProps.xml"/><Relationship Id="rId86"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AE17EA5-6DF4-46A6-9E32-5B487AF4D9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08669BD7-53D3-4C32-9AC3-8002B43869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C355BCD-C242-4797-801D-5A09038B1BC5}" type="datetimeFigureOut">
              <a:rPr lang="de-DE" smtClean="0"/>
              <a:t>26.03.2025</a:t>
            </a:fld>
            <a:endParaRPr lang="de-DE"/>
          </a:p>
        </p:txBody>
      </p:sp>
      <p:sp>
        <p:nvSpPr>
          <p:cNvPr id="4" name="Fußzeilenplatzhalter 3">
            <a:extLst>
              <a:ext uri="{FF2B5EF4-FFF2-40B4-BE49-F238E27FC236}">
                <a16:creationId xmlns:a16="http://schemas.microsoft.com/office/drawing/2014/main" id="{A6B63597-6DE0-4E51-BD05-7F932C764FF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1C8F47B-FBFD-476E-81D5-E7FD36CA68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C1D6DA-6202-4100-B37D-AA4F665DF508}" type="slidenum">
              <a:rPr lang="de-DE" smtClean="0"/>
              <a:t>‹Nr.›</a:t>
            </a:fld>
            <a:endParaRPr lang="de-DE"/>
          </a:p>
        </p:txBody>
      </p:sp>
    </p:spTree>
    <p:extLst>
      <p:ext uri="{BB962C8B-B14F-4D97-AF65-F5344CB8AC3E}">
        <p14:creationId xmlns:p14="http://schemas.microsoft.com/office/powerpoint/2010/main" val="347551285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B20164-C7D8-4568-9C60-DE2AF1B19AE8}" type="datetimeFigureOut">
              <a:rPr lang="de-DE" smtClean="0"/>
              <a:t>26.03.2025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F3CA1-C9E5-4BF9-8226-3F6A229BB8C7}" type="slidenum">
              <a:rPr lang="de-DE" smtClean="0"/>
              <a:t>‹Nr.›</a:t>
            </a:fld>
            <a:endParaRPr lang="de-DE"/>
          </a:p>
        </p:txBody>
      </p:sp>
    </p:spTree>
    <p:extLst>
      <p:ext uri="{BB962C8B-B14F-4D97-AF65-F5344CB8AC3E}">
        <p14:creationId xmlns:p14="http://schemas.microsoft.com/office/powerpoint/2010/main" val="302594571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deutsche-finance.de/uk-logistik"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371008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Lassen sie uns als Einstieg zunächst über Logistikimmobilien an sich und damit über eine der krisenresilientesten also krisenbeständigsten Marktsegmente der letzten Jahre sprechen</a:t>
            </a:r>
          </a:p>
        </p:txBody>
      </p:sp>
    </p:spTree>
    <p:extLst>
      <p:ext uri="{BB962C8B-B14F-4D97-AF65-F5344CB8AC3E}">
        <p14:creationId xmlns:p14="http://schemas.microsoft.com/office/powerpoint/2010/main" val="2843094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994324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555092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36214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133027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371325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7116457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457677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57188" indent="-357188" algn="just" defTabSz="628650">
              <a:lnSpc>
                <a:spcPct val="110000"/>
              </a:lnSpc>
              <a:spcBef>
                <a:spcPts val="600"/>
              </a:spcBef>
              <a:spcAft>
                <a:spcPts val="600"/>
              </a:spcAft>
              <a:buClr>
                <a:srgbClr val="877950"/>
              </a:buClr>
              <a:buFont typeface="Symbol" panose="05050102010706020507" pitchFamily="18" charset="2"/>
              <a:buChar char="¾"/>
            </a:pPr>
            <a:endParaRPr lang="de-DE" dirty="0"/>
          </a:p>
        </p:txBody>
      </p:sp>
    </p:spTree>
    <p:extLst>
      <p:ext uri="{BB962C8B-B14F-4D97-AF65-F5344CB8AC3E}">
        <p14:creationId xmlns:p14="http://schemas.microsoft.com/office/powerpoint/2010/main" val="510631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852522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5645CE6-68D5-4CDC-844D-6C9FFDCE8038}" type="slidenum">
              <a:rPr lang="de-DE" smtClean="0"/>
              <a:t>2</a:t>
            </a:fld>
            <a:endParaRPr lang="de-DE"/>
          </a:p>
        </p:txBody>
      </p:sp>
    </p:spTree>
    <p:extLst>
      <p:ext uri="{BB962C8B-B14F-4D97-AF65-F5344CB8AC3E}">
        <p14:creationId xmlns:p14="http://schemas.microsoft.com/office/powerpoint/2010/main" val="14400068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852522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079815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613919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423862" y="4784835"/>
            <a:ext cx="5964237" cy="3914864"/>
          </a:xfrm>
        </p:spPr>
        <p:txBody>
          <a:bodyPr/>
          <a:lstStyle/>
          <a:p>
            <a:endParaRPr lang="de-DE" dirty="0"/>
          </a:p>
        </p:txBody>
      </p:sp>
      <p:sp>
        <p:nvSpPr>
          <p:cNvPr id="4" name="Foliennummernplatzhalter 3"/>
          <p:cNvSpPr>
            <a:spLocks noGrp="1"/>
          </p:cNvSpPr>
          <p:nvPr>
            <p:ph type="sldNum" sz="quarter" idx="10"/>
          </p:nvPr>
        </p:nvSpPr>
        <p:spPr/>
        <p:txBody>
          <a:bodyPr/>
          <a:lstStyle/>
          <a:p>
            <a:fld id="{5F91D0D1-1A75-4330-B9D9-33C9EA6BE059}" type="slidenum">
              <a:rPr lang="de-DE" smtClean="0"/>
              <a:t>41</a:t>
            </a:fld>
            <a:endParaRPr lang="de-DE"/>
          </a:p>
        </p:txBody>
      </p:sp>
    </p:spTree>
    <p:extLst>
      <p:ext uri="{BB962C8B-B14F-4D97-AF65-F5344CB8AC3E}">
        <p14:creationId xmlns:p14="http://schemas.microsoft.com/office/powerpoint/2010/main" val="1651013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7702927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7404258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u="sng" dirty="0">
                <a:hlinkClick r:id="rId3">
                  <a:extLst>
                    <a:ext uri="{A12FA001-AC4F-418D-AE19-62706E023703}">
                      <ahyp:hlinkClr xmlns:ahyp="http://schemas.microsoft.com/office/drawing/2018/hyperlinkcolor" val="tx"/>
                    </a:ext>
                  </a:extLst>
                </a:hlinkClick>
              </a:rPr>
              <a:t>www.deutsche-finance.de/uk-logistik</a:t>
            </a:r>
            <a:r>
              <a:rPr lang="de-DE" sz="1200" u="sng" dirty="0"/>
              <a:t>      &amp;      www.deutsche-finance.de/us-logistik</a:t>
            </a:r>
          </a:p>
          <a:p>
            <a:endParaRPr lang="de-DE" dirty="0"/>
          </a:p>
        </p:txBody>
      </p:sp>
      <p:sp>
        <p:nvSpPr>
          <p:cNvPr id="4" name="Foliennummernplatzhalter 3"/>
          <p:cNvSpPr>
            <a:spLocks noGrp="1"/>
          </p:cNvSpPr>
          <p:nvPr>
            <p:ph type="sldNum" sz="quarter" idx="5"/>
          </p:nvPr>
        </p:nvSpPr>
        <p:spPr/>
        <p:txBody>
          <a:bodyPr/>
          <a:lstStyle/>
          <a:p>
            <a:fld id="{05645CE6-68D5-4CDC-844D-6C9FFDCE8038}" type="slidenum">
              <a:rPr lang="de-DE" smtClean="0"/>
              <a:t>44</a:t>
            </a:fld>
            <a:endParaRPr lang="de-DE"/>
          </a:p>
        </p:txBody>
      </p:sp>
    </p:spTree>
    <p:extLst>
      <p:ext uri="{BB962C8B-B14F-4D97-AF65-F5344CB8AC3E}">
        <p14:creationId xmlns:p14="http://schemas.microsoft.com/office/powerpoint/2010/main" val="28750366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5645CE6-68D5-4CDC-844D-6C9FFDCE8038}" type="slidenum">
              <a:rPr lang="de-DE" smtClean="0"/>
              <a:t>45</a:t>
            </a:fld>
            <a:endParaRPr lang="de-DE"/>
          </a:p>
        </p:txBody>
      </p:sp>
    </p:spTree>
    <p:extLst>
      <p:ext uri="{BB962C8B-B14F-4D97-AF65-F5344CB8AC3E}">
        <p14:creationId xmlns:p14="http://schemas.microsoft.com/office/powerpoint/2010/main" val="17141205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5645CE6-68D5-4CDC-844D-6C9FFDCE8038}" type="slidenum">
              <a:rPr lang="de-DE" smtClean="0"/>
              <a:t>46</a:t>
            </a:fld>
            <a:endParaRPr lang="de-DE"/>
          </a:p>
        </p:txBody>
      </p:sp>
    </p:spTree>
    <p:extLst>
      <p:ext uri="{BB962C8B-B14F-4D97-AF65-F5344CB8AC3E}">
        <p14:creationId xmlns:p14="http://schemas.microsoft.com/office/powerpoint/2010/main" val="24722898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5645CE6-68D5-4CDC-844D-6C9FFDCE8038}" type="slidenum">
              <a:rPr lang="de-DE" smtClean="0"/>
              <a:t>47</a:t>
            </a:fld>
            <a:endParaRPr lang="de-DE"/>
          </a:p>
        </p:txBody>
      </p:sp>
    </p:spTree>
    <p:extLst>
      <p:ext uri="{BB962C8B-B14F-4D97-AF65-F5344CB8AC3E}">
        <p14:creationId xmlns:p14="http://schemas.microsoft.com/office/powerpoint/2010/main" val="2584084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1234341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5645CE6-68D5-4CDC-844D-6C9FFDCE8038}" type="slidenum">
              <a:rPr lang="de-DE" smtClean="0"/>
              <a:t>48</a:t>
            </a:fld>
            <a:endParaRPr lang="de-DE"/>
          </a:p>
        </p:txBody>
      </p:sp>
    </p:spTree>
    <p:extLst>
      <p:ext uri="{BB962C8B-B14F-4D97-AF65-F5344CB8AC3E}">
        <p14:creationId xmlns:p14="http://schemas.microsoft.com/office/powerpoint/2010/main" val="3856609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94903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228AC9A-ACB5-46D7-B736-B856E196B2FC}" type="slidenum">
              <a:rPr lang="de-DE" smtClean="0"/>
              <a:t>5</a:t>
            </a:fld>
            <a:endParaRPr lang="de-DE"/>
          </a:p>
        </p:txBody>
      </p:sp>
    </p:spTree>
    <p:extLst>
      <p:ext uri="{BB962C8B-B14F-4D97-AF65-F5344CB8AC3E}">
        <p14:creationId xmlns:p14="http://schemas.microsoft.com/office/powerpoint/2010/main" val="3422988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228AC9A-ACB5-46D7-B736-B856E196B2FC}" type="slidenum">
              <a:rPr lang="de-DE" smtClean="0"/>
              <a:t>6</a:t>
            </a:fld>
            <a:endParaRPr lang="de-DE"/>
          </a:p>
        </p:txBody>
      </p:sp>
    </p:spTree>
    <p:extLst>
      <p:ext uri="{BB962C8B-B14F-4D97-AF65-F5344CB8AC3E}">
        <p14:creationId xmlns:p14="http://schemas.microsoft.com/office/powerpoint/2010/main" val="1307043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228AC9A-ACB5-46D7-B736-B856E196B2FC}" type="slidenum">
              <a:rPr lang="de-DE" smtClean="0"/>
              <a:t>7</a:t>
            </a:fld>
            <a:endParaRPr lang="de-DE"/>
          </a:p>
        </p:txBody>
      </p:sp>
    </p:spTree>
    <p:extLst>
      <p:ext uri="{BB962C8B-B14F-4D97-AF65-F5344CB8AC3E}">
        <p14:creationId xmlns:p14="http://schemas.microsoft.com/office/powerpoint/2010/main" val="2825316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07000"/>
              </a:lnSpc>
              <a:spcAft>
                <a:spcPts val="800"/>
              </a:spcAft>
            </a:pP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05645CE6-68D5-4CDC-844D-6C9FFDCE8038}" type="slidenum">
              <a:rPr lang="de-DE" smtClean="0"/>
              <a:t>14</a:t>
            </a:fld>
            <a:endParaRPr lang="de-DE"/>
          </a:p>
        </p:txBody>
      </p:sp>
    </p:spTree>
    <p:extLst>
      <p:ext uri="{BB962C8B-B14F-4D97-AF65-F5344CB8AC3E}">
        <p14:creationId xmlns:p14="http://schemas.microsoft.com/office/powerpoint/2010/main" val="2279868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621651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hyperlink" Target="http://www.deutsche-finance-group.de/" TargetMode="Externa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www.deutsche-finance-group.de/" TargetMode="External"/><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Layout - Blanko weiß">
    <p:spTree>
      <p:nvGrpSpPr>
        <p:cNvPr id="1" name=""/>
        <p:cNvGrpSpPr/>
        <p:nvPr/>
      </p:nvGrpSpPr>
      <p:grpSpPr>
        <a:xfrm>
          <a:off x="0" y="0"/>
          <a:ext cx="0" cy="0"/>
          <a:chOff x="0" y="0"/>
          <a:chExt cx="0" cy="0"/>
        </a:xfrm>
      </p:grpSpPr>
      <p:sp>
        <p:nvSpPr>
          <p:cNvPr id="18" name="Bildplatzhalter 17">
            <a:extLst>
              <a:ext uri="{FF2B5EF4-FFF2-40B4-BE49-F238E27FC236}">
                <a16:creationId xmlns:a16="http://schemas.microsoft.com/office/drawing/2014/main" id="{62809F64-37BB-C3D2-19CD-AE51CCF87E3F}"/>
              </a:ext>
            </a:extLst>
          </p:cNvPr>
          <p:cNvSpPr>
            <a:spLocks noGrp="1"/>
          </p:cNvSpPr>
          <p:nvPr>
            <p:ph type="pic" sz="quarter" idx="10"/>
          </p:nvPr>
        </p:nvSpPr>
        <p:spPr>
          <a:xfrm>
            <a:off x="1685924" y="994463"/>
            <a:ext cx="8639395" cy="5048036"/>
          </a:xfrm>
          <a:prstGeom prst="rect">
            <a:avLst/>
          </a:prstGeom>
        </p:spPr>
        <p:txBody>
          <a:bodyPr/>
          <a:lstStyle>
            <a:lvl1pPr marL="0" indent="0">
              <a:buNone/>
              <a:defRPr>
                <a:noFill/>
              </a:defRPr>
            </a:lvl1pPr>
          </a:lstStyle>
          <a:p>
            <a:endParaRPr lang="de-DE" dirty="0"/>
          </a:p>
        </p:txBody>
      </p:sp>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5" name="Rechteck 4">
            <a:extLst>
              <a:ext uri="{FF2B5EF4-FFF2-40B4-BE49-F238E27FC236}">
                <a16:creationId xmlns:a16="http://schemas.microsoft.com/office/drawing/2014/main" id="{29F602B9-B632-5DA2-94F5-26524B34AEFB}"/>
              </a:ext>
            </a:extLst>
          </p:cNvPr>
          <p:cNvSpPr/>
          <p:nvPr userDrawn="1"/>
        </p:nvSpPr>
        <p:spPr>
          <a:xfrm>
            <a:off x="0" y="1269507"/>
            <a:ext cx="9690885" cy="1540676"/>
          </a:xfrm>
          <a:prstGeom prst="rect">
            <a:avLst/>
          </a:prstGeom>
          <a:solidFill>
            <a:srgbClr val="EE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platzhalter 7">
            <a:extLst>
              <a:ext uri="{FF2B5EF4-FFF2-40B4-BE49-F238E27FC236}">
                <a16:creationId xmlns:a16="http://schemas.microsoft.com/office/drawing/2014/main" id="{DA015F7F-2A03-4DAB-6F3B-24A37E176802}"/>
              </a:ext>
            </a:extLst>
          </p:cNvPr>
          <p:cNvSpPr txBox="1">
            <a:spLocks/>
          </p:cNvSpPr>
          <p:nvPr userDrawn="1"/>
        </p:nvSpPr>
        <p:spPr>
          <a:xfrm>
            <a:off x="201207" y="1630222"/>
            <a:ext cx="9154803" cy="736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89063" indent="0" algn="just">
              <a:buFont typeface="Arial" panose="020B0604020202020204" pitchFamily="34" charset="0"/>
              <a:buNone/>
            </a:pPr>
            <a:r>
              <a:rPr lang="de-DE" sz="1800" dirty="0">
                <a:latin typeface="+mj-lt"/>
              </a:rPr>
              <a:t>MUSTERÜBERSCHRIFT</a:t>
            </a:r>
          </a:p>
          <a:p>
            <a:pPr marL="1389063" indent="0" algn="just">
              <a:spcBef>
                <a:spcPts val="0"/>
              </a:spcBef>
              <a:buFont typeface="Arial" panose="020B0604020202020204" pitchFamily="34" charset="0"/>
              <a:buNone/>
            </a:pPr>
            <a:endParaRPr lang="en-US" sz="1800" dirty="0">
              <a:solidFill>
                <a:srgbClr val="877950"/>
              </a:solidFill>
            </a:endParaRPr>
          </a:p>
          <a:p>
            <a:pPr marL="1389063" indent="0" algn="just">
              <a:spcBef>
                <a:spcPts val="0"/>
              </a:spcBef>
              <a:buFont typeface="Arial" panose="020B0604020202020204" pitchFamily="34" charset="0"/>
              <a:buNone/>
            </a:pPr>
            <a:r>
              <a:rPr lang="en-US" sz="1800" dirty="0"/>
              <a:t>ÜBERSCHRIFT</a:t>
            </a:r>
          </a:p>
          <a:p>
            <a:pPr marL="1389063" indent="0" algn="just">
              <a:buFont typeface="Arial" panose="020B0604020202020204" pitchFamily="34" charset="0"/>
              <a:buNone/>
            </a:pPr>
            <a:endParaRPr lang="de-DE" sz="1800" dirty="0">
              <a:latin typeface="+mj-lt"/>
            </a:endParaRPr>
          </a:p>
        </p:txBody>
      </p:sp>
      <p:pic>
        <p:nvPicPr>
          <p:cNvPr id="7" name="Grafik 6">
            <a:extLst>
              <a:ext uri="{FF2B5EF4-FFF2-40B4-BE49-F238E27FC236}">
                <a16:creationId xmlns:a16="http://schemas.microsoft.com/office/drawing/2014/main" id="{C2C4BD6A-BA9A-DBD3-A946-398742EDB53D}"/>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1154753" y="1511371"/>
            <a:ext cx="656358" cy="577532"/>
          </a:xfrm>
          <a:prstGeom prst="rect">
            <a:avLst/>
          </a:prstGeom>
        </p:spPr>
      </p:pic>
      <p:sp>
        <p:nvSpPr>
          <p:cNvPr id="10" name="Textfeld 9">
            <a:extLst>
              <a:ext uri="{FF2B5EF4-FFF2-40B4-BE49-F238E27FC236}">
                <a16:creationId xmlns:a16="http://schemas.microsoft.com/office/drawing/2014/main" id="{C599BA7F-7D57-6F80-B665-338DAE762045}"/>
              </a:ext>
            </a:extLst>
          </p:cNvPr>
          <p:cNvSpPr txBox="1"/>
          <p:nvPr userDrawn="1"/>
        </p:nvSpPr>
        <p:spPr>
          <a:xfrm>
            <a:off x="1685748" y="5850638"/>
            <a:ext cx="1358064" cy="184666"/>
          </a:xfrm>
          <a:prstGeom prst="rect">
            <a:avLst/>
          </a:prstGeom>
          <a:noFill/>
        </p:spPr>
        <p:txBody>
          <a:bodyPr wrap="none" rtlCol="0">
            <a:spAutoFit/>
          </a:bodyPr>
          <a:lstStyle/>
          <a:p>
            <a:r>
              <a:rPr lang="de-DE" sz="600" dirty="0">
                <a:solidFill>
                  <a:schemeClr val="bg1"/>
                </a:solidFill>
              </a:rPr>
              <a:t>EXEMPLARISCHE DARSTELLUNG</a:t>
            </a:r>
          </a:p>
        </p:txBody>
      </p:sp>
    </p:spTree>
    <p:extLst>
      <p:ext uri="{BB962C8B-B14F-4D97-AF65-F5344CB8AC3E}">
        <p14:creationId xmlns:p14="http://schemas.microsoft.com/office/powerpoint/2010/main" val="4098679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 vertiakl 1">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7ACF8B7C-03A4-49BE-A9B0-0992F61D84BB}"/>
              </a:ext>
            </a:extLst>
          </p:cNvPr>
          <p:cNvSpPr/>
          <p:nvPr userDrawn="1"/>
        </p:nvSpPr>
        <p:spPr>
          <a:xfrm flipH="1">
            <a:off x="-4" y="838200"/>
            <a:ext cx="4645575" cy="5655282"/>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26" name="Marginalie">
            <a:extLst>
              <a:ext uri="{FF2B5EF4-FFF2-40B4-BE49-F238E27FC236}">
                <a16:creationId xmlns:a16="http://schemas.microsoft.com/office/drawing/2014/main" id="{D8910BB0-F61C-4C00-AC6E-201F2EC827D2}"/>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2" name="Fließtext">
            <a:extLst>
              <a:ext uri="{FF2B5EF4-FFF2-40B4-BE49-F238E27FC236}">
                <a16:creationId xmlns:a16="http://schemas.microsoft.com/office/drawing/2014/main" id="{A8FC54D4-5F92-4C4B-885A-68E740AFA788}"/>
              </a:ext>
            </a:extLst>
          </p:cNvPr>
          <p:cNvSpPr>
            <a:spLocks noGrp="1"/>
          </p:cNvSpPr>
          <p:nvPr>
            <p:ph type="body" sz="quarter" idx="22" hasCustomPrompt="1"/>
          </p:nvPr>
        </p:nvSpPr>
        <p:spPr>
          <a:xfrm>
            <a:off x="351146" y="2133600"/>
            <a:ext cx="3718875"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3" name="Textkasten Fließtext">
            <a:extLst>
              <a:ext uri="{FF2B5EF4-FFF2-40B4-BE49-F238E27FC236}">
                <a16:creationId xmlns:a16="http://schemas.microsoft.com/office/drawing/2014/main" id="{386AE198-E0F9-4CB1-86CE-6736E98324E6}"/>
              </a:ext>
            </a:extLst>
          </p:cNvPr>
          <p:cNvSpPr>
            <a:spLocks noGrp="1"/>
          </p:cNvSpPr>
          <p:nvPr>
            <p:ph type="body" sz="quarter" idx="29" hasCustomPrompt="1"/>
          </p:nvPr>
        </p:nvSpPr>
        <p:spPr>
          <a:xfrm>
            <a:off x="351145" y="3721224"/>
            <a:ext cx="3718875"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4" name="Stichpunkte">
            <a:extLst>
              <a:ext uri="{FF2B5EF4-FFF2-40B4-BE49-F238E27FC236}">
                <a16:creationId xmlns:a16="http://schemas.microsoft.com/office/drawing/2014/main" id="{BD31AE95-5724-41F8-8358-0616108E1D75}"/>
              </a:ext>
            </a:extLst>
          </p:cNvPr>
          <p:cNvSpPr>
            <a:spLocks noGrp="1"/>
          </p:cNvSpPr>
          <p:nvPr>
            <p:ph type="body" sz="quarter" idx="30" hasCustomPrompt="1"/>
          </p:nvPr>
        </p:nvSpPr>
        <p:spPr>
          <a:xfrm>
            <a:off x="351145" y="2828700"/>
            <a:ext cx="3718875"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02D5848C-4420-5733-720B-B4A8C1228E0A}"/>
              </a:ext>
            </a:extLst>
          </p:cNvPr>
          <p:cNvSpPr>
            <a:spLocks noGrp="1"/>
          </p:cNvSpPr>
          <p:nvPr>
            <p:ph type="body" sz="quarter" idx="17" hasCustomPrompt="1"/>
          </p:nvPr>
        </p:nvSpPr>
        <p:spPr>
          <a:xfrm>
            <a:off x="351147" y="1225577"/>
            <a:ext cx="4212144"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81EC5D4B-66D8-3917-DBF5-1A2A00E9A7AE}"/>
              </a:ext>
            </a:extLst>
          </p:cNvPr>
          <p:cNvSpPr>
            <a:spLocks noGrp="1"/>
          </p:cNvSpPr>
          <p:nvPr>
            <p:ph type="body" sz="quarter" idx="18" hasCustomPrompt="1"/>
          </p:nvPr>
        </p:nvSpPr>
        <p:spPr>
          <a:xfrm>
            <a:off x="351147" y="981075"/>
            <a:ext cx="4212144"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D7C34D2D-486D-0BB6-9AF9-BE4343A74818}"/>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Tree>
    <p:extLst>
      <p:ext uri="{BB962C8B-B14F-4D97-AF65-F5344CB8AC3E}">
        <p14:creationId xmlns:p14="http://schemas.microsoft.com/office/powerpoint/2010/main" val="203290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 vertiakl 2">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54CEE642-1B67-45B4-930F-DC98F989C9AC}"/>
              </a:ext>
            </a:extLst>
          </p:cNvPr>
          <p:cNvSpPr/>
          <p:nvPr userDrawn="1"/>
        </p:nvSpPr>
        <p:spPr>
          <a:xfrm flipH="1">
            <a:off x="-4" y="1920276"/>
            <a:ext cx="6096003" cy="4573205"/>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2" name="Grafik 21">
            <a:extLst>
              <a:ext uri="{FF2B5EF4-FFF2-40B4-BE49-F238E27FC236}">
                <a16:creationId xmlns:a16="http://schemas.microsoft.com/office/drawing/2014/main" id="{D5EB8359-086A-4ADA-A316-626AE176A52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39" name="Marginalie">
            <a:extLst>
              <a:ext uri="{FF2B5EF4-FFF2-40B4-BE49-F238E27FC236}">
                <a16:creationId xmlns:a16="http://schemas.microsoft.com/office/drawing/2014/main" id="{67E37ADA-937A-41AE-9EB6-B89AECEE90A0}"/>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2" name="Fließtext">
            <a:extLst>
              <a:ext uri="{FF2B5EF4-FFF2-40B4-BE49-F238E27FC236}">
                <a16:creationId xmlns:a16="http://schemas.microsoft.com/office/drawing/2014/main" id="{9C7EB39F-CDF6-41CA-B533-88EBFE8A3479}"/>
              </a:ext>
            </a:extLst>
          </p:cNvPr>
          <p:cNvSpPr>
            <a:spLocks noGrp="1"/>
          </p:cNvSpPr>
          <p:nvPr>
            <p:ph type="body" sz="quarter" idx="22" hasCustomPrompt="1"/>
          </p:nvPr>
        </p:nvSpPr>
        <p:spPr>
          <a:xfrm>
            <a:off x="351146" y="2133600"/>
            <a:ext cx="3718875"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3" name="Textkasten Fließtext">
            <a:extLst>
              <a:ext uri="{FF2B5EF4-FFF2-40B4-BE49-F238E27FC236}">
                <a16:creationId xmlns:a16="http://schemas.microsoft.com/office/drawing/2014/main" id="{EAFE9980-01D5-4859-9CF6-5368066F79D2}"/>
              </a:ext>
            </a:extLst>
          </p:cNvPr>
          <p:cNvSpPr>
            <a:spLocks noGrp="1"/>
          </p:cNvSpPr>
          <p:nvPr>
            <p:ph type="body" sz="quarter" idx="29" hasCustomPrompt="1"/>
          </p:nvPr>
        </p:nvSpPr>
        <p:spPr>
          <a:xfrm>
            <a:off x="351145" y="3721224"/>
            <a:ext cx="3718875"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4" name="Stichpunkte">
            <a:extLst>
              <a:ext uri="{FF2B5EF4-FFF2-40B4-BE49-F238E27FC236}">
                <a16:creationId xmlns:a16="http://schemas.microsoft.com/office/drawing/2014/main" id="{F33E0279-C5D2-4A1F-8AB4-1DED59896071}"/>
              </a:ext>
            </a:extLst>
          </p:cNvPr>
          <p:cNvSpPr>
            <a:spLocks noGrp="1"/>
          </p:cNvSpPr>
          <p:nvPr>
            <p:ph type="body" sz="quarter" idx="30" hasCustomPrompt="1"/>
          </p:nvPr>
        </p:nvSpPr>
        <p:spPr>
          <a:xfrm>
            <a:off x="351145" y="2828700"/>
            <a:ext cx="3718875"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244403DE-4BFD-D544-7FE8-5A2AA169F7C6}"/>
              </a:ext>
            </a:extLst>
          </p:cNvPr>
          <p:cNvSpPr>
            <a:spLocks noGrp="1"/>
          </p:cNvSpPr>
          <p:nvPr>
            <p:ph type="body" sz="quarter" idx="17" hasCustomPrompt="1"/>
          </p:nvPr>
        </p:nvSpPr>
        <p:spPr>
          <a:xfrm>
            <a:off x="351147" y="1225577"/>
            <a:ext cx="5666476"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4A601BBF-C8D4-181F-AEA1-F3318D67CE61}"/>
              </a:ext>
            </a:extLst>
          </p:cNvPr>
          <p:cNvSpPr>
            <a:spLocks noGrp="1"/>
          </p:cNvSpPr>
          <p:nvPr>
            <p:ph type="body" sz="quarter" idx="18" hasCustomPrompt="1"/>
          </p:nvPr>
        </p:nvSpPr>
        <p:spPr>
          <a:xfrm>
            <a:off x="351147" y="981075"/>
            <a:ext cx="5666476"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E89A257D-6211-481F-ACE1-4275C29E7A49}"/>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Tree>
    <p:extLst>
      <p:ext uri="{BB962C8B-B14F-4D97-AF65-F5344CB8AC3E}">
        <p14:creationId xmlns:p14="http://schemas.microsoft.com/office/powerpoint/2010/main" val="2969592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Layout - vertiakl 2">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54CEE642-1B67-45B4-930F-DC98F989C9AC}"/>
              </a:ext>
            </a:extLst>
          </p:cNvPr>
          <p:cNvSpPr/>
          <p:nvPr userDrawn="1"/>
        </p:nvSpPr>
        <p:spPr>
          <a:xfrm flipH="1">
            <a:off x="-4" y="1920276"/>
            <a:ext cx="6096003" cy="4573205"/>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2" name="Grafik 21">
            <a:extLst>
              <a:ext uri="{FF2B5EF4-FFF2-40B4-BE49-F238E27FC236}">
                <a16:creationId xmlns:a16="http://schemas.microsoft.com/office/drawing/2014/main" id="{D5EB8359-086A-4ADA-A316-626AE176A52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39" name="Marginalie">
            <a:extLst>
              <a:ext uri="{FF2B5EF4-FFF2-40B4-BE49-F238E27FC236}">
                <a16:creationId xmlns:a16="http://schemas.microsoft.com/office/drawing/2014/main" id="{67E37ADA-937A-41AE-9EB6-B89AECEE90A0}"/>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Tree>
    <p:extLst>
      <p:ext uri="{BB962C8B-B14F-4D97-AF65-F5344CB8AC3E}">
        <p14:creationId xmlns:p14="http://schemas.microsoft.com/office/powerpoint/2010/main" val="273833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ayout - vertiakl 2">
    <p:spTree>
      <p:nvGrpSpPr>
        <p:cNvPr id="1" name=""/>
        <p:cNvGrpSpPr/>
        <p:nvPr/>
      </p:nvGrpSpPr>
      <p:grpSpPr>
        <a:xfrm>
          <a:off x="0" y="0"/>
          <a:ext cx="0" cy="0"/>
          <a:chOff x="0" y="0"/>
          <a:chExt cx="0" cy="0"/>
        </a:xfrm>
      </p:grpSpPr>
      <p:sp>
        <p:nvSpPr>
          <p:cNvPr id="17" name="Rechteck 16">
            <a:extLst>
              <a:ext uri="{FF2B5EF4-FFF2-40B4-BE49-F238E27FC236}">
                <a16:creationId xmlns:a16="http://schemas.microsoft.com/office/drawing/2014/main" id="{54CEE642-1B67-45B4-930F-DC98F989C9AC}"/>
              </a:ext>
            </a:extLst>
          </p:cNvPr>
          <p:cNvSpPr/>
          <p:nvPr userDrawn="1"/>
        </p:nvSpPr>
        <p:spPr>
          <a:xfrm flipH="1">
            <a:off x="6096000" y="1920276"/>
            <a:ext cx="6096003" cy="4388449"/>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2" name="Grafik 21">
            <a:extLst>
              <a:ext uri="{FF2B5EF4-FFF2-40B4-BE49-F238E27FC236}">
                <a16:creationId xmlns:a16="http://schemas.microsoft.com/office/drawing/2014/main" id="{D5EB8359-086A-4ADA-A316-626AE176A52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39" name="Marginalie">
            <a:extLst>
              <a:ext uri="{FF2B5EF4-FFF2-40B4-BE49-F238E27FC236}">
                <a16:creationId xmlns:a16="http://schemas.microsoft.com/office/drawing/2014/main" id="{67E37ADA-937A-41AE-9EB6-B89AECEE90A0}"/>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2" name="Fließtext">
            <a:extLst>
              <a:ext uri="{FF2B5EF4-FFF2-40B4-BE49-F238E27FC236}">
                <a16:creationId xmlns:a16="http://schemas.microsoft.com/office/drawing/2014/main" id="{9C7EB39F-CDF6-41CA-B533-88EBFE8A3479}"/>
              </a:ext>
            </a:extLst>
          </p:cNvPr>
          <p:cNvSpPr>
            <a:spLocks noGrp="1"/>
          </p:cNvSpPr>
          <p:nvPr>
            <p:ph type="body" sz="quarter" idx="22" hasCustomPrompt="1"/>
          </p:nvPr>
        </p:nvSpPr>
        <p:spPr>
          <a:xfrm>
            <a:off x="351146" y="2133600"/>
            <a:ext cx="3718875"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3" name="Textkasten Fließtext">
            <a:extLst>
              <a:ext uri="{FF2B5EF4-FFF2-40B4-BE49-F238E27FC236}">
                <a16:creationId xmlns:a16="http://schemas.microsoft.com/office/drawing/2014/main" id="{EAFE9980-01D5-4859-9CF6-5368066F79D2}"/>
              </a:ext>
            </a:extLst>
          </p:cNvPr>
          <p:cNvSpPr>
            <a:spLocks noGrp="1"/>
          </p:cNvSpPr>
          <p:nvPr>
            <p:ph type="body" sz="quarter" idx="29" hasCustomPrompt="1"/>
          </p:nvPr>
        </p:nvSpPr>
        <p:spPr>
          <a:xfrm>
            <a:off x="351145" y="3721224"/>
            <a:ext cx="3718875"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4" name="Stichpunkte">
            <a:extLst>
              <a:ext uri="{FF2B5EF4-FFF2-40B4-BE49-F238E27FC236}">
                <a16:creationId xmlns:a16="http://schemas.microsoft.com/office/drawing/2014/main" id="{F33E0279-C5D2-4A1F-8AB4-1DED59896071}"/>
              </a:ext>
            </a:extLst>
          </p:cNvPr>
          <p:cNvSpPr>
            <a:spLocks noGrp="1"/>
          </p:cNvSpPr>
          <p:nvPr>
            <p:ph type="body" sz="quarter" idx="30" hasCustomPrompt="1"/>
          </p:nvPr>
        </p:nvSpPr>
        <p:spPr>
          <a:xfrm>
            <a:off x="351145" y="2828700"/>
            <a:ext cx="3718875"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244403DE-4BFD-D544-7FE8-5A2AA169F7C6}"/>
              </a:ext>
            </a:extLst>
          </p:cNvPr>
          <p:cNvSpPr>
            <a:spLocks noGrp="1"/>
          </p:cNvSpPr>
          <p:nvPr>
            <p:ph type="body" sz="quarter" idx="17" hasCustomPrompt="1"/>
          </p:nvPr>
        </p:nvSpPr>
        <p:spPr>
          <a:xfrm>
            <a:off x="351147" y="1225577"/>
            <a:ext cx="5666476"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4A601BBF-C8D4-181F-AEA1-F3318D67CE61}"/>
              </a:ext>
            </a:extLst>
          </p:cNvPr>
          <p:cNvSpPr>
            <a:spLocks noGrp="1"/>
          </p:cNvSpPr>
          <p:nvPr>
            <p:ph type="body" sz="quarter" idx="18" hasCustomPrompt="1"/>
          </p:nvPr>
        </p:nvSpPr>
        <p:spPr>
          <a:xfrm>
            <a:off x="351147" y="981075"/>
            <a:ext cx="5666476"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E89A257D-6211-481F-ACE1-4275C29E7A49}"/>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Tree>
    <p:extLst>
      <p:ext uri="{BB962C8B-B14F-4D97-AF65-F5344CB8AC3E}">
        <p14:creationId xmlns:p14="http://schemas.microsoft.com/office/powerpoint/2010/main" val="3481768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 vertiakl 3">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A264705E-3D5B-45ED-ADEF-88D7A66B4573}"/>
              </a:ext>
            </a:extLst>
          </p:cNvPr>
          <p:cNvSpPr/>
          <p:nvPr userDrawn="1"/>
        </p:nvSpPr>
        <p:spPr>
          <a:xfrm flipH="1">
            <a:off x="-5" y="838200"/>
            <a:ext cx="8996859" cy="5655282"/>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8" name="Grafik 17">
            <a:extLst>
              <a:ext uri="{FF2B5EF4-FFF2-40B4-BE49-F238E27FC236}">
                <a16:creationId xmlns:a16="http://schemas.microsoft.com/office/drawing/2014/main" id="{A8631DDF-A4EF-4632-BF1D-BEDB10DCE04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39" name="Marginalie">
            <a:extLst>
              <a:ext uri="{FF2B5EF4-FFF2-40B4-BE49-F238E27FC236}">
                <a16:creationId xmlns:a16="http://schemas.microsoft.com/office/drawing/2014/main" id="{C05C5304-E75D-4F4F-A0DA-A022E82D63B4}"/>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2" name="Fließtext">
            <a:extLst>
              <a:ext uri="{FF2B5EF4-FFF2-40B4-BE49-F238E27FC236}">
                <a16:creationId xmlns:a16="http://schemas.microsoft.com/office/drawing/2014/main" id="{2B4F3933-23A6-455B-BC88-8F475B29127B}"/>
              </a:ext>
            </a:extLst>
          </p:cNvPr>
          <p:cNvSpPr>
            <a:spLocks noGrp="1"/>
          </p:cNvSpPr>
          <p:nvPr>
            <p:ph type="body" sz="quarter" idx="22" hasCustomPrompt="1"/>
          </p:nvPr>
        </p:nvSpPr>
        <p:spPr>
          <a:xfrm>
            <a:off x="351146" y="2133600"/>
            <a:ext cx="7717782"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3" name="Textkasten Fließtext">
            <a:extLst>
              <a:ext uri="{FF2B5EF4-FFF2-40B4-BE49-F238E27FC236}">
                <a16:creationId xmlns:a16="http://schemas.microsoft.com/office/drawing/2014/main" id="{204C969B-D3F0-437B-9015-6417DCCD13C6}"/>
              </a:ext>
            </a:extLst>
          </p:cNvPr>
          <p:cNvSpPr>
            <a:spLocks noGrp="1"/>
          </p:cNvSpPr>
          <p:nvPr>
            <p:ph type="body" sz="quarter" idx="29" hasCustomPrompt="1"/>
          </p:nvPr>
        </p:nvSpPr>
        <p:spPr>
          <a:xfrm>
            <a:off x="351145" y="3721224"/>
            <a:ext cx="7717782"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4" name="Stichpunkte">
            <a:extLst>
              <a:ext uri="{FF2B5EF4-FFF2-40B4-BE49-F238E27FC236}">
                <a16:creationId xmlns:a16="http://schemas.microsoft.com/office/drawing/2014/main" id="{70564DAD-5BCB-4DFF-B89D-0FFD1E9B9D25}"/>
              </a:ext>
            </a:extLst>
          </p:cNvPr>
          <p:cNvSpPr>
            <a:spLocks noGrp="1"/>
          </p:cNvSpPr>
          <p:nvPr>
            <p:ph type="body" sz="quarter" idx="30" hasCustomPrompt="1"/>
          </p:nvPr>
        </p:nvSpPr>
        <p:spPr>
          <a:xfrm>
            <a:off x="351145" y="2828700"/>
            <a:ext cx="7717782"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899359D6-ACFB-7E4D-1A92-B984C6371EB5}"/>
              </a:ext>
            </a:extLst>
          </p:cNvPr>
          <p:cNvSpPr>
            <a:spLocks noGrp="1"/>
          </p:cNvSpPr>
          <p:nvPr>
            <p:ph type="body" sz="quarter" idx="17" hasCustomPrompt="1"/>
          </p:nvPr>
        </p:nvSpPr>
        <p:spPr>
          <a:xfrm>
            <a:off x="351147" y="1225577"/>
            <a:ext cx="11506208"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A21309E1-FC64-6256-0A1A-1BF6FF9C8971}"/>
              </a:ext>
            </a:extLst>
          </p:cNvPr>
          <p:cNvSpPr>
            <a:spLocks noGrp="1"/>
          </p:cNvSpPr>
          <p:nvPr>
            <p:ph type="body" sz="quarter" idx="18" hasCustomPrompt="1"/>
          </p:nvPr>
        </p:nvSpPr>
        <p:spPr>
          <a:xfrm>
            <a:off x="351147" y="981075"/>
            <a:ext cx="11506208"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D4C3008A-1C40-C5E3-F9F8-D9169BBC5BCE}"/>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Tree>
    <p:extLst>
      <p:ext uri="{BB962C8B-B14F-4D97-AF65-F5344CB8AC3E}">
        <p14:creationId xmlns:p14="http://schemas.microsoft.com/office/powerpoint/2010/main" val="211369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 vertiakl 4">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7ACF8B7C-03A4-49BE-A9B0-0992F61D84BB}"/>
              </a:ext>
            </a:extLst>
          </p:cNvPr>
          <p:cNvSpPr/>
          <p:nvPr userDrawn="1"/>
        </p:nvSpPr>
        <p:spPr>
          <a:xfrm flipH="1">
            <a:off x="7546425" y="837557"/>
            <a:ext cx="4645575" cy="5655282"/>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26" name="Marginalie">
            <a:extLst>
              <a:ext uri="{FF2B5EF4-FFF2-40B4-BE49-F238E27FC236}">
                <a16:creationId xmlns:a16="http://schemas.microsoft.com/office/drawing/2014/main" id="{D8910BB0-F61C-4C00-AC6E-201F2EC827D2}"/>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2" name="Fließtext">
            <a:extLst>
              <a:ext uri="{FF2B5EF4-FFF2-40B4-BE49-F238E27FC236}">
                <a16:creationId xmlns:a16="http://schemas.microsoft.com/office/drawing/2014/main" id="{6FD2E8CA-BE07-402A-9059-CBF63448BF29}"/>
              </a:ext>
            </a:extLst>
          </p:cNvPr>
          <p:cNvSpPr>
            <a:spLocks noGrp="1"/>
          </p:cNvSpPr>
          <p:nvPr>
            <p:ph type="body" sz="quarter" idx="22" hasCustomPrompt="1"/>
          </p:nvPr>
        </p:nvSpPr>
        <p:spPr>
          <a:xfrm>
            <a:off x="8138163" y="2133600"/>
            <a:ext cx="3718875"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3" name="Textkasten Fließtext">
            <a:extLst>
              <a:ext uri="{FF2B5EF4-FFF2-40B4-BE49-F238E27FC236}">
                <a16:creationId xmlns:a16="http://schemas.microsoft.com/office/drawing/2014/main" id="{65A491FE-9AEE-443D-87E3-E56D06BF6298}"/>
              </a:ext>
            </a:extLst>
          </p:cNvPr>
          <p:cNvSpPr>
            <a:spLocks noGrp="1"/>
          </p:cNvSpPr>
          <p:nvPr>
            <p:ph type="body" sz="quarter" idx="29" hasCustomPrompt="1"/>
          </p:nvPr>
        </p:nvSpPr>
        <p:spPr>
          <a:xfrm>
            <a:off x="8138162" y="3721224"/>
            <a:ext cx="3718875"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4" name="Stichpunkte">
            <a:extLst>
              <a:ext uri="{FF2B5EF4-FFF2-40B4-BE49-F238E27FC236}">
                <a16:creationId xmlns:a16="http://schemas.microsoft.com/office/drawing/2014/main" id="{17C319F7-28B7-4935-844C-832F6A6DEF3A}"/>
              </a:ext>
            </a:extLst>
          </p:cNvPr>
          <p:cNvSpPr>
            <a:spLocks noGrp="1"/>
          </p:cNvSpPr>
          <p:nvPr>
            <p:ph type="body" sz="quarter" idx="30" hasCustomPrompt="1"/>
          </p:nvPr>
        </p:nvSpPr>
        <p:spPr>
          <a:xfrm>
            <a:off x="8138162" y="2828700"/>
            <a:ext cx="3718875"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4FBE8759-8178-F82F-6DBF-213D911EEF04}"/>
              </a:ext>
            </a:extLst>
          </p:cNvPr>
          <p:cNvSpPr>
            <a:spLocks noGrp="1"/>
          </p:cNvSpPr>
          <p:nvPr>
            <p:ph type="body" sz="quarter" idx="17" hasCustomPrompt="1"/>
          </p:nvPr>
        </p:nvSpPr>
        <p:spPr>
          <a:xfrm>
            <a:off x="351147" y="1225577"/>
            <a:ext cx="11506208"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2B9343DD-1BB4-1D20-0313-CE0A99DC2FAC}"/>
              </a:ext>
            </a:extLst>
          </p:cNvPr>
          <p:cNvSpPr>
            <a:spLocks noGrp="1"/>
          </p:cNvSpPr>
          <p:nvPr>
            <p:ph type="body" sz="quarter" idx="18" hasCustomPrompt="1"/>
          </p:nvPr>
        </p:nvSpPr>
        <p:spPr>
          <a:xfrm>
            <a:off x="351147" y="981075"/>
            <a:ext cx="11506208"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C64210C3-BCA4-F90D-6C6A-DE69E21D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Tree>
    <p:extLst>
      <p:ext uri="{BB962C8B-B14F-4D97-AF65-F5344CB8AC3E}">
        <p14:creationId xmlns:p14="http://schemas.microsoft.com/office/powerpoint/2010/main" val="338802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 vertiakl 5">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7ACF8B7C-03A4-49BE-A9B0-0992F61D84BB}"/>
              </a:ext>
            </a:extLst>
          </p:cNvPr>
          <p:cNvSpPr/>
          <p:nvPr userDrawn="1"/>
        </p:nvSpPr>
        <p:spPr>
          <a:xfrm flipH="1">
            <a:off x="3796368" y="838200"/>
            <a:ext cx="8395632" cy="5655282"/>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26" name="Marginalie">
            <a:extLst>
              <a:ext uri="{FF2B5EF4-FFF2-40B4-BE49-F238E27FC236}">
                <a16:creationId xmlns:a16="http://schemas.microsoft.com/office/drawing/2014/main" id="{D8910BB0-F61C-4C00-AC6E-201F2EC827D2}"/>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2" name="Fließtext">
            <a:extLst>
              <a:ext uri="{FF2B5EF4-FFF2-40B4-BE49-F238E27FC236}">
                <a16:creationId xmlns:a16="http://schemas.microsoft.com/office/drawing/2014/main" id="{1C67618B-F392-460D-B24C-ADEA02222A8C}"/>
              </a:ext>
            </a:extLst>
          </p:cNvPr>
          <p:cNvSpPr>
            <a:spLocks noGrp="1"/>
          </p:cNvSpPr>
          <p:nvPr>
            <p:ph type="body" sz="quarter" idx="22" hasCustomPrompt="1"/>
          </p:nvPr>
        </p:nvSpPr>
        <p:spPr>
          <a:xfrm>
            <a:off x="4154783" y="2133600"/>
            <a:ext cx="7702256"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3" name="Textkasten Fließtext">
            <a:extLst>
              <a:ext uri="{FF2B5EF4-FFF2-40B4-BE49-F238E27FC236}">
                <a16:creationId xmlns:a16="http://schemas.microsoft.com/office/drawing/2014/main" id="{484AC0A6-F5B3-43DC-ABF3-4EB2F41F5B43}"/>
              </a:ext>
            </a:extLst>
          </p:cNvPr>
          <p:cNvSpPr>
            <a:spLocks noGrp="1"/>
          </p:cNvSpPr>
          <p:nvPr>
            <p:ph type="body" sz="quarter" idx="29" hasCustomPrompt="1"/>
          </p:nvPr>
        </p:nvSpPr>
        <p:spPr>
          <a:xfrm>
            <a:off x="4154782" y="3721224"/>
            <a:ext cx="7702256"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4" name="Stichpunkte">
            <a:extLst>
              <a:ext uri="{FF2B5EF4-FFF2-40B4-BE49-F238E27FC236}">
                <a16:creationId xmlns:a16="http://schemas.microsoft.com/office/drawing/2014/main" id="{43D14A71-8CA0-4814-9EDA-2FF495D8F6FF}"/>
              </a:ext>
            </a:extLst>
          </p:cNvPr>
          <p:cNvSpPr>
            <a:spLocks noGrp="1"/>
          </p:cNvSpPr>
          <p:nvPr>
            <p:ph type="body" sz="quarter" idx="30" hasCustomPrompt="1"/>
          </p:nvPr>
        </p:nvSpPr>
        <p:spPr>
          <a:xfrm>
            <a:off x="4154782" y="2828700"/>
            <a:ext cx="7702256"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1E3408E5-A062-3FEC-D158-C8FF520FCA61}"/>
              </a:ext>
            </a:extLst>
          </p:cNvPr>
          <p:cNvSpPr>
            <a:spLocks noGrp="1"/>
          </p:cNvSpPr>
          <p:nvPr>
            <p:ph type="body" sz="quarter" idx="17" hasCustomPrompt="1"/>
          </p:nvPr>
        </p:nvSpPr>
        <p:spPr>
          <a:xfrm>
            <a:off x="4154782" y="1225577"/>
            <a:ext cx="5387802"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347B66A8-A21F-4C05-5BB5-D666F25BB893}"/>
              </a:ext>
            </a:extLst>
          </p:cNvPr>
          <p:cNvSpPr>
            <a:spLocks noGrp="1"/>
          </p:cNvSpPr>
          <p:nvPr>
            <p:ph type="body" sz="quarter" idx="18" hasCustomPrompt="1"/>
          </p:nvPr>
        </p:nvSpPr>
        <p:spPr>
          <a:xfrm>
            <a:off x="4154782" y="981075"/>
            <a:ext cx="5387802"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71F4DF5E-597B-D04C-7CB2-429D8453FAF2}"/>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005654" y="1161910"/>
            <a:ext cx="656358" cy="577532"/>
          </a:xfrm>
          <a:prstGeom prst="rect">
            <a:avLst/>
          </a:prstGeom>
        </p:spPr>
      </p:pic>
    </p:spTree>
    <p:extLst>
      <p:ext uri="{BB962C8B-B14F-4D97-AF65-F5344CB8AC3E}">
        <p14:creationId xmlns:p14="http://schemas.microsoft.com/office/powerpoint/2010/main" val="3017148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el | Strategie">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6EE29D8-1379-8A0C-3131-BC4BEDC6B74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060" b="42900"/>
          <a:stretch/>
        </p:blipFill>
        <p:spPr>
          <a:xfrm>
            <a:off x="1791535" y="1289267"/>
            <a:ext cx="8612951" cy="2988000"/>
          </a:xfrm>
          <a:prstGeom prst="rect">
            <a:avLst/>
          </a:prstGeom>
        </p:spPr>
      </p:pic>
      <p:sp>
        <p:nvSpPr>
          <p:cNvPr id="2" name="L-Form 1">
            <a:extLst>
              <a:ext uri="{FF2B5EF4-FFF2-40B4-BE49-F238E27FC236}">
                <a16:creationId xmlns:a16="http://schemas.microsoft.com/office/drawing/2014/main" id="{D40FDF1C-2AC1-47F8-963F-914205CFD662}"/>
              </a:ext>
            </a:extLst>
          </p:cNvPr>
          <p:cNvSpPr/>
          <p:nvPr userDrawn="1"/>
        </p:nvSpPr>
        <p:spPr>
          <a:xfrm>
            <a:off x="1791535" y="1267069"/>
            <a:ext cx="4319284" cy="3038473"/>
          </a:xfrm>
          <a:prstGeom prst="corner">
            <a:avLst>
              <a:gd name="adj1" fmla="val 1362"/>
              <a:gd name="adj2" fmla="val 1198"/>
            </a:avLst>
          </a:prstGeom>
          <a:solidFill>
            <a:srgbClr val="847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AC341554-31F4-94A2-CD79-9C734DADA154}"/>
              </a:ext>
            </a:extLst>
          </p:cNvPr>
          <p:cNvSpPr/>
          <p:nvPr userDrawn="1"/>
        </p:nvSpPr>
        <p:spPr>
          <a:xfrm>
            <a:off x="8975284" y="4275518"/>
            <a:ext cx="1440000" cy="36000"/>
          </a:xfrm>
          <a:prstGeom prst="rect">
            <a:avLst/>
          </a:prstGeom>
          <a:solidFill>
            <a:srgbClr val="847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H0: Headline">
            <a:extLst>
              <a:ext uri="{FF2B5EF4-FFF2-40B4-BE49-F238E27FC236}">
                <a16:creationId xmlns:a16="http://schemas.microsoft.com/office/drawing/2014/main" id="{1C25600F-F831-6862-20A0-0C4A391FA294}"/>
              </a:ext>
            </a:extLst>
          </p:cNvPr>
          <p:cNvSpPr>
            <a:spLocks noGrp="1"/>
          </p:cNvSpPr>
          <p:nvPr>
            <p:ph type="body" sz="quarter" idx="21"/>
          </p:nvPr>
        </p:nvSpPr>
        <p:spPr>
          <a:xfrm>
            <a:off x="1776716" y="4875028"/>
            <a:ext cx="8638567" cy="894178"/>
          </a:xfrm>
          <a:prstGeom prst="rect">
            <a:avLst/>
          </a:prstGeom>
          <a:noFill/>
          <a:ln>
            <a:noFill/>
          </a:ln>
          <a:effectLst/>
        </p:spPr>
        <p:txBody>
          <a:bodyPr lIns="432000" tIns="1800000" rIns="432000" bIns="1800000" anchor="ctr" anchorCtr="0"/>
          <a:lstStyle>
            <a:lvl1pPr marL="0" indent="0" algn="ctr">
              <a:lnSpc>
                <a:spcPct val="100000"/>
              </a:lnSpc>
              <a:spcBef>
                <a:spcPts val="0"/>
              </a:spcBef>
              <a:spcAft>
                <a:spcPts val="0"/>
              </a:spcAft>
              <a:buNone/>
              <a:defRPr sz="30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de-DE" dirty="0"/>
          </a:p>
          <a:p>
            <a:pPr lvl="0"/>
            <a:r>
              <a:rPr lang="de-DE" dirty="0"/>
              <a:t>Titel der Präsentation</a:t>
            </a:r>
          </a:p>
          <a:p>
            <a:pPr lvl="0"/>
            <a:endParaRPr lang="de-DE" dirty="0"/>
          </a:p>
        </p:txBody>
      </p:sp>
      <p:sp>
        <p:nvSpPr>
          <p:cNvPr id="15" name="L-Form 14">
            <a:extLst>
              <a:ext uri="{FF2B5EF4-FFF2-40B4-BE49-F238E27FC236}">
                <a16:creationId xmlns:a16="http://schemas.microsoft.com/office/drawing/2014/main" id="{2A4CDFFF-0B66-7C8A-4C2A-CD27CAF2FD45}"/>
              </a:ext>
            </a:extLst>
          </p:cNvPr>
          <p:cNvSpPr/>
          <p:nvPr userDrawn="1"/>
        </p:nvSpPr>
        <p:spPr>
          <a:xfrm rot="10800000">
            <a:off x="6096000" y="1269486"/>
            <a:ext cx="4319284" cy="3038473"/>
          </a:xfrm>
          <a:prstGeom prst="corner">
            <a:avLst>
              <a:gd name="adj1" fmla="val 1362"/>
              <a:gd name="adj2" fmla="val 1198"/>
            </a:avLst>
          </a:prstGeom>
          <a:solidFill>
            <a:srgbClr val="847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ließtext">
            <a:extLst>
              <a:ext uri="{FF2B5EF4-FFF2-40B4-BE49-F238E27FC236}">
                <a16:creationId xmlns:a16="http://schemas.microsoft.com/office/drawing/2014/main" id="{681B4CA3-FA05-AD17-6F80-E7F417F3E69D}"/>
              </a:ext>
            </a:extLst>
          </p:cNvPr>
          <p:cNvSpPr>
            <a:spLocks noGrp="1"/>
          </p:cNvSpPr>
          <p:nvPr>
            <p:ph type="body" sz="quarter" idx="19" hasCustomPrompt="1"/>
          </p:nvPr>
        </p:nvSpPr>
        <p:spPr>
          <a:xfrm>
            <a:off x="1774335" y="5772413"/>
            <a:ext cx="8638567" cy="287399"/>
          </a:xfrm>
          <a:prstGeom prst="rect">
            <a:avLst/>
          </a:prstGeom>
        </p:spPr>
        <p:txBody>
          <a:bodyPr anchor="t" anchorCtr="0"/>
          <a:lstStyle>
            <a:lvl1pPr marL="0" indent="0" algn="ctr">
              <a:lnSpc>
                <a:spcPct val="100000"/>
              </a:lnSpc>
              <a:spcBef>
                <a:spcPts val="300"/>
              </a:spcBef>
              <a:spcAft>
                <a:spcPts val="300"/>
              </a:spcAft>
              <a:buNone/>
              <a:defRPr sz="1200" b="0">
                <a:solidFill>
                  <a:schemeClr val="tx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z. B. Autor, Datum, Firmierung, etc.</a:t>
            </a:r>
          </a:p>
        </p:txBody>
      </p:sp>
      <p:sp>
        <p:nvSpPr>
          <p:cNvPr id="23" name="H2: Subheadline">
            <a:extLst>
              <a:ext uri="{FF2B5EF4-FFF2-40B4-BE49-F238E27FC236}">
                <a16:creationId xmlns:a16="http://schemas.microsoft.com/office/drawing/2014/main" id="{EA800AD3-1340-6A25-5B0B-A4949FCFDE18}"/>
              </a:ext>
            </a:extLst>
          </p:cNvPr>
          <p:cNvSpPr>
            <a:spLocks noGrp="1"/>
          </p:cNvSpPr>
          <p:nvPr>
            <p:ph type="body" sz="quarter" idx="18" hasCustomPrompt="1"/>
          </p:nvPr>
        </p:nvSpPr>
        <p:spPr>
          <a:xfrm>
            <a:off x="1776715" y="4553739"/>
            <a:ext cx="8638567" cy="323398"/>
          </a:xfrm>
          <a:prstGeom prst="rect">
            <a:avLst/>
          </a:prstGeom>
        </p:spPr>
        <p:txBody>
          <a:bodyPr anchor="b" anchorCtr="0"/>
          <a:lstStyle>
            <a:lvl1pPr marL="0" indent="0" algn="ctr">
              <a:lnSpc>
                <a:spcPct val="110000"/>
              </a:lnSpc>
              <a:spcBef>
                <a:spcPts val="600"/>
              </a:spcBef>
              <a:spcAft>
                <a:spcPts val="600"/>
              </a:spcAft>
              <a:buNone/>
              <a:defRPr sz="12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EINZEILER / SUBHEADLINE / SLOGAN</a:t>
            </a:r>
          </a:p>
        </p:txBody>
      </p:sp>
      <p:sp>
        <p:nvSpPr>
          <p:cNvPr id="8" name="Rechteck 7">
            <a:extLst>
              <a:ext uri="{FF2B5EF4-FFF2-40B4-BE49-F238E27FC236}">
                <a16:creationId xmlns:a16="http://schemas.microsoft.com/office/drawing/2014/main" id="{E6288991-9542-CBCA-A5DE-E7CCF2BE2F6D}"/>
              </a:ext>
            </a:extLst>
          </p:cNvPr>
          <p:cNvSpPr/>
          <p:nvPr userDrawn="1"/>
        </p:nvSpPr>
        <p:spPr>
          <a:xfrm>
            <a:off x="1791535" y="1264652"/>
            <a:ext cx="1440000" cy="36000"/>
          </a:xfrm>
          <a:prstGeom prst="rect">
            <a:avLst/>
          </a:prstGeom>
          <a:solidFill>
            <a:srgbClr val="847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a:extLst>
              <a:ext uri="{FF2B5EF4-FFF2-40B4-BE49-F238E27FC236}">
                <a16:creationId xmlns:a16="http://schemas.microsoft.com/office/drawing/2014/main" id="{05FA2DE5-CAED-7922-269D-61B372101EA9}"/>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03839" y="275318"/>
            <a:ext cx="1784322" cy="475819"/>
          </a:xfrm>
          <a:prstGeom prst="rect">
            <a:avLst/>
          </a:prstGeom>
        </p:spPr>
      </p:pic>
      <p:sp>
        <p:nvSpPr>
          <p:cNvPr id="5" name="Copyright">
            <a:extLst>
              <a:ext uri="{FF2B5EF4-FFF2-40B4-BE49-F238E27FC236}">
                <a16:creationId xmlns:a16="http://schemas.microsoft.com/office/drawing/2014/main" id="{509F2012-1AC6-5897-3239-6D427CDB8713}"/>
              </a:ext>
            </a:extLst>
          </p:cNvPr>
          <p:cNvSpPr txBox="1"/>
          <p:nvPr userDrawn="1"/>
        </p:nvSpPr>
        <p:spPr>
          <a:xfrm>
            <a:off x="616432" y="6623278"/>
            <a:ext cx="1122102" cy="184666"/>
          </a:xfrm>
          <a:prstGeom prst="rect">
            <a:avLst/>
          </a:prstGeom>
          <a:noFill/>
        </p:spPr>
        <p:txBody>
          <a:bodyPr wrap="none" lIns="0" rIns="0" rtlCol="0">
            <a:spAutoFit/>
          </a:bodyPr>
          <a:lstStyle/>
          <a:p>
            <a:r>
              <a:rPr lang="de-DE" sz="600" dirty="0"/>
              <a:t>© DEUTSCHE FINANCE GROUP</a:t>
            </a:r>
          </a:p>
        </p:txBody>
      </p:sp>
      <p:sp>
        <p:nvSpPr>
          <p:cNvPr id="6" name="Datumsplatzhalter 3">
            <a:extLst>
              <a:ext uri="{FF2B5EF4-FFF2-40B4-BE49-F238E27FC236}">
                <a16:creationId xmlns:a16="http://schemas.microsoft.com/office/drawing/2014/main" id="{BD5C37BA-7877-44CC-E50F-1FB0D24C060D}"/>
              </a:ext>
            </a:extLst>
          </p:cNvPr>
          <p:cNvSpPr txBox="1">
            <a:spLocks/>
          </p:cNvSpPr>
          <p:nvPr userDrawn="1"/>
        </p:nvSpPr>
        <p:spPr>
          <a:xfrm>
            <a:off x="420378" y="6564781"/>
            <a:ext cx="302734" cy="301762"/>
          </a:xfrm>
          <a:prstGeom prst="rect">
            <a:avLst/>
          </a:prstGeom>
        </p:spPr>
        <p:txBody>
          <a:bodyPr vert="horz" lIns="0" tIns="0" rIns="0" bIns="0" rtlCol="0" anchor="ctr"/>
          <a:lstStyle>
            <a:defPPr>
              <a:defRPr lang="de-DE"/>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AC60B4-C4EF-4C4C-8E42-F5E6ADEA7413}" type="datetimeyyyy">
              <a:rPr lang="de-DE" smtClean="0"/>
              <a:pPr/>
              <a:t>2025</a:t>
            </a:fld>
            <a:endParaRPr lang="de-DE" dirty="0"/>
          </a:p>
        </p:txBody>
      </p:sp>
    </p:spTree>
    <p:extLst>
      <p:ext uri="{BB962C8B-B14F-4D97-AF65-F5344CB8AC3E}">
        <p14:creationId xmlns:p14="http://schemas.microsoft.com/office/powerpoint/2010/main" val="272674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6_Titel | Strategie">
    <p:spTree>
      <p:nvGrpSpPr>
        <p:cNvPr id="1" name=""/>
        <p:cNvGrpSpPr/>
        <p:nvPr/>
      </p:nvGrpSpPr>
      <p:grpSpPr>
        <a:xfrm>
          <a:off x="0" y="0"/>
          <a:ext cx="0" cy="0"/>
          <a:chOff x="0" y="0"/>
          <a:chExt cx="0" cy="0"/>
        </a:xfrm>
      </p:grpSpPr>
      <p:sp>
        <p:nvSpPr>
          <p:cNvPr id="2" name="L-Form 1">
            <a:extLst>
              <a:ext uri="{FF2B5EF4-FFF2-40B4-BE49-F238E27FC236}">
                <a16:creationId xmlns:a16="http://schemas.microsoft.com/office/drawing/2014/main" id="{D40FDF1C-2AC1-47F8-963F-914205CFD662}"/>
              </a:ext>
            </a:extLst>
          </p:cNvPr>
          <p:cNvSpPr/>
          <p:nvPr userDrawn="1"/>
        </p:nvSpPr>
        <p:spPr>
          <a:xfrm>
            <a:off x="3071691" y="1267069"/>
            <a:ext cx="4319284" cy="3583626"/>
          </a:xfrm>
          <a:prstGeom prst="corner">
            <a:avLst>
              <a:gd name="adj1" fmla="val 1362"/>
              <a:gd name="adj2" fmla="val 1198"/>
            </a:avLst>
          </a:prstGeom>
          <a:solidFill>
            <a:srgbClr val="847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AC341554-31F4-94A2-CD79-9C734DADA154}"/>
              </a:ext>
            </a:extLst>
          </p:cNvPr>
          <p:cNvSpPr/>
          <p:nvPr userDrawn="1"/>
        </p:nvSpPr>
        <p:spPr>
          <a:xfrm>
            <a:off x="7732504" y="4814695"/>
            <a:ext cx="1440000" cy="36000"/>
          </a:xfrm>
          <a:prstGeom prst="rect">
            <a:avLst/>
          </a:prstGeom>
          <a:solidFill>
            <a:srgbClr val="847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H0: Headline">
            <a:extLst>
              <a:ext uri="{FF2B5EF4-FFF2-40B4-BE49-F238E27FC236}">
                <a16:creationId xmlns:a16="http://schemas.microsoft.com/office/drawing/2014/main" id="{1C25600F-F831-6862-20A0-0C4A391FA294}"/>
              </a:ext>
            </a:extLst>
          </p:cNvPr>
          <p:cNvSpPr>
            <a:spLocks noGrp="1"/>
          </p:cNvSpPr>
          <p:nvPr>
            <p:ph type="body" sz="quarter" idx="21"/>
          </p:nvPr>
        </p:nvSpPr>
        <p:spPr>
          <a:xfrm>
            <a:off x="1776716" y="5383913"/>
            <a:ext cx="8638567" cy="894178"/>
          </a:xfrm>
          <a:prstGeom prst="rect">
            <a:avLst/>
          </a:prstGeom>
          <a:noFill/>
          <a:ln>
            <a:noFill/>
          </a:ln>
          <a:effectLst/>
        </p:spPr>
        <p:txBody>
          <a:bodyPr lIns="432000" tIns="1800000" rIns="432000" bIns="1800000" anchor="ctr" anchorCtr="0"/>
          <a:lstStyle>
            <a:lvl1pPr marL="0" indent="0" algn="ctr">
              <a:lnSpc>
                <a:spcPct val="100000"/>
              </a:lnSpc>
              <a:spcBef>
                <a:spcPts val="0"/>
              </a:spcBef>
              <a:spcAft>
                <a:spcPts val="0"/>
              </a:spcAft>
              <a:buNone/>
              <a:defRPr sz="30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de-DE" dirty="0"/>
          </a:p>
          <a:p>
            <a:pPr lvl="0"/>
            <a:r>
              <a:rPr lang="de-DE" dirty="0"/>
              <a:t>Titel der Präsentation</a:t>
            </a:r>
          </a:p>
          <a:p>
            <a:pPr lvl="0"/>
            <a:endParaRPr lang="de-DE" dirty="0"/>
          </a:p>
        </p:txBody>
      </p:sp>
      <p:sp>
        <p:nvSpPr>
          <p:cNvPr id="15" name="L-Form 14">
            <a:extLst>
              <a:ext uri="{FF2B5EF4-FFF2-40B4-BE49-F238E27FC236}">
                <a16:creationId xmlns:a16="http://schemas.microsoft.com/office/drawing/2014/main" id="{2A4CDFFF-0B66-7C8A-4C2A-CD27CAF2FD45}"/>
              </a:ext>
            </a:extLst>
          </p:cNvPr>
          <p:cNvSpPr/>
          <p:nvPr userDrawn="1"/>
        </p:nvSpPr>
        <p:spPr>
          <a:xfrm rot="10800000">
            <a:off x="4855602" y="1269485"/>
            <a:ext cx="4316902" cy="3542002"/>
          </a:xfrm>
          <a:prstGeom prst="corner">
            <a:avLst>
              <a:gd name="adj1" fmla="val 1362"/>
              <a:gd name="adj2" fmla="val 1460"/>
            </a:avLst>
          </a:prstGeom>
          <a:solidFill>
            <a:srgbClr val="847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Fließtext">
            <a:extLst>
              <a:ext uri="{FF2B5EF4-FFF2-40B4-BE49-F238E27FC236}">
                <a16:creationId xmlns:a16="http://schemas.microsoft.com/office/drawing/2014/main" id="{681B4CA3-FA05-AD17-6F80-E7F417F3E69D}"/>
              </a:ext>
            </a:extLst>
          </p:cNvPr>
          <p:cNvSpPr>
            <a:spLocks noGrp="1"/>
          </p:cNvSpPr>
          <p:nvPr>
            <p:ph type="body" sz="quarter" idx="19" hasCustomPrompt="1"/>
          </p:nvPr>
        </p:nvSpPr>
        <p:spPr>
          <a:xfrm>
            <a:off x="1774335" y="6281298"/>
            <a:ext cx="8638567" cy="287399"/>
          </a:xfrm>
          <a:prstGeom prst="rect">
            <a:avLst/>
          </a:prstGeom>
        </p:spPr>
        <p:txBody>
          <a:bodyPr anchor="t" anchorCtr="0"/>
          <a:lstStyle>
            <a:lvl1pPr marL="0" indent="0" algn="ctr">
              <a:lnSpc>
                <a:spcPct val="100000"/>
              </a:lnSpc>
              <a:spcBef>
                <a:spcPts val="300"/>
              </a:spcBef>
              <a:spcAft>
                <a:spcPts val="300"/>
              </a:spcAft>
              <a:buNone/>
              <a:defRPr sz="1200" b="0">
                <a:solidFill>
                  <a:schemeClr val="tx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z. B. Autor, Datum, Firmierung, etc.</a:t>
            </a:r>
          </a:p>
        </p:txBody>
      </p:sp>
      <p:sp>
        <p:nvSpPr>
          <p:cNvPr id="23" name="H2: Subheadline">
            <a:extLst>
              <a:ext uri="{FF2B5EF4-FFF2-40B4-BE49-F238E27FC236}">
                <a16:creationId xmlns:a16="http://schemas.microsoft.com/office/drawing/2014/main" id="{EA800AD3-1340-6A25-5B0B-A4949FCFDE18}"/>
              </a:ext>
            </a:extLst>
          </p:cNvPr>
          <p:cNvSpPr>
            <a:spLocks noGrp="1"/>
          </p:cNvSpPr>
          <p:nvPr>
            <p:ph type="body" sz="quarter" idx="18" hasCustomPrompt="1"/>
          </p:nvPr>
        </p:nvSpPr>
        <p:spPr>
          <a:xfrm>
            <a:off x="1776715" y="5062624"/>
            <a:ext cx="8638567" cy="323398"/>
          </a:xfrm>
          <a:prstGeom prst="rect">
            <a:avLst/>
          </a:prstGeom>
        </p:spPr>
        <p:txBody>
          <a:bodyPr anchor="b" anchorCtr="0"/>
          <a:lstStyle>
            <a:lvl1pPr marL="0" indent="0" algn="ctr">
              <a:lnSpc>
                <a:spcPct val="110000"/>
              </a:lnSpc>
              <a:spcBef>
                <a:spcPts val="600"/>
              </a:spcBef>
              <a:spcAft>
                <a:spcPts val="600"/>
              </a:spcAft>
              <a:buNone/>
              <a:defRPr sz="12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EINZEILER / SUBHEADLINE / SLOGAN</a:t>
            </a:r>
          </a:p>
        </p:txBody>
      </p:sp>
      <p:sp>
        <p:nvSpPr>
          <p:cNvPr id="8" name="Rechteck 7">
            <a:extLst>
              <a:ext uri="{FF2B5EF4-FFF2-40B4-BE49-F238E27FC236}">
                <a16:creationId xmlns:a16="http://schemas.microsoft.com/office/drawing/2014/main" id="{E6288991-9542-CBCA-A5DE-E7CCF2BE2F6D}"/>
              </a:ext>
            </a:extLst>
          </p:cNvPr>
          <p:cNvSpPr/>
          <p:nvPr userDrawn="1"/>
        </p:nvSpPr>
        <p:spPr>
          <a:xfrm>
            <a:off x="3071691" y="1264652"/>
            <a:ext cx="1440000" cy="36000"/>
          </a:xfrm>
          <a:prstGeom prst="rect">
            <a:avLst/>
          </a:prstGeom>
          <a:solidFill>
            <a:srgbClr val="847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a:extLst>
              <a:ext uri="{FF2B5EF4-FFF2-40B4-BE49-F238E27FC236}">
                <a16:creationId xmlns:a16="http://schemas.microsoft.com/office/drawing/2014/main" id="{05FA2DE5-CAED-7922-269D-61B372101EA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5" name="Copyright">
            <a:extLst>
              <a:ext uri="{FF2B5EF4-FFF2-40B4-BE49-F238E27FC236}">
                <a16:creationId xmlns:a16="http://schemas.microsoft.com/office/drawing/2014/main" id="{509F2012-1AC6-5897-3239-6D427CDB8713}"/>
              </a:ext>
            </a:extLst>
          </p:cNvPr>
          <p:cNvSpPr txBox="1"/>
          <p:nvPr userDrawn="1"/>
        </p:nvSpPr>
        <p:spPr>
          <a:xfrm>
            <a:off x="616432" y="6623278"/>
            <a:ext cx="1122102" cy="184666"/>
          </a:xfrm>
          <a:prstGeom prst="rect">
            <a:avLst/>
          </a:prstGeom>
          <a:noFill/>
        </p:spPr>
        <p:txBody>
          <a:bodyPr wrap="none" lIns="0" rIns="0" rtlCol="0">
            <a:spAutoFit/>
          </a:bodyPr>
          <a:lstStyle/>
          <a:p>
            <a:r>
              <a:rPr lang="de-DE" sz="600" dirty="0"/>
              <a:t>© DEUTSCHE FINANCE GROUP</a:t>
            </a:r>
          </a:p>
        </p:txBody>
      </p:sp>
      <p:sp>
        <p:nvSpPr>
          <p:cNvPr id="6" name="Datumsplatzhalter 3">
            <a:extLst>
              <a:ext uri="{FF2B5EF4-FFF2-40B4-BE49-F238E27FC236}">
                <a16:creationId xmlns:a16="http://schemas.microsoft.com/office/drawing/2014/main" id="{BD5C37BA-7877-44CC-E50F-1FB0D24C060D}"/>
              </a:ext>
            </a:extLst>
          </p:cNvPr>
          <p:cNvSpPr txBox="1">
            <a:spLocks/>
          </p:cNvSpPr>
          <p:nvPr userDrawn="1"/>
        </p:nvSpPr>
        <p:spPr>
          <a:xfrm>
            <a:off x="420378" y="6564781"/>
            <a:ext cx="302734" cy="301762"/>
          </a:xfrm>
          <a:prstGeom prst="rect">
            <a:avLst/>
          </a:prstGeom>
        </p:spPr>
        <p:txBody>
          <a:bodyPr vert="horz" lIns="0" tIns="0" rIns="0" bIns="0" rtlCol="0" anchor="ctr"/>
          <a:lstStyle>
            <a:defPPr>
              <a:defRPr lang="de-DE"/>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AC60B4-C4EF-4C4C-8E42-F5E6ADEA7413}" type="datetimeyyyy">
              <a:rPr lang="de-DE" smtClean="0"/>
              <a:pPr/>
              <a:t>2025</a:t>
            </a:fld>
            <a:endParaRPr lang="de-DE" dirty="0"/>
          </a:p>
        </p:txBody>
      </p:sp>
      <p:pic>
        <p:nvPicPr>
          <p:cNvPr id="9" name="Grafik 8">
            <a:extLst>
              <a:ext uri="{FF2B5EF4-FFF2-40B4-BE49-F238E27FC236}">
                <a16:creationId xmlns:a16="http://schemas.microsoft.com/office/drawing/2014/main" id="{60871454-3440-0233-DA15-2750F78B92F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184739" y="1429452"/>
            <a:ext cx="5852160" cy="3291840"/>
          </a:xfrm>
          <a:prstGeom prst="rect">
            <a:avLst/>
          </a:prstGeom>
        </p:spPr>
      </p:pic>
    </p:spTree>
    <p:extLst>
      <p:ext uri="{BB962C8B-B14F-4D97-AF65-F5344CB8AC3E}">
        <p14:creationId xmlns:p14="http://schemas.microsoft.com/office/powerpoint/2010/main" val="394058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422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Layout - Blanko weiß">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5" name="Rechteck 4">
            <a:extLst>
              <a:ext uri="{FF2B5EF4-FFF2-40B4-BE49-F238E27FC236}">
                <a16:creationId xmlns:a16="http://schemas.microsoft.com/office/drawing/2014/main" id="{29F602B9-B632-5DA2-94F5-26524B34AEFB}"/>
              </a:ext>
            </a:extLst>
          </p:cNvPr>
          <p:cNvSpPr/>
          <p:nvPr userDrawn="1"/>
        </p:nvSpPr>
        <p:spPr>
          <a:xfrm>
            <a:off x="0" y="1269507"/>
            <a:ext cx="9690885" cy="1540676"/>
          </a:xfrm>
          <a:prstGeom prst="rect">
            <a:avLst/>
          </a:prstGeom>
          <a:solidFill>
            <a:srgbClr val="EE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C599BA7F-7D57-6F80-B665-338DAE762045}"/>
              </a:ext>
            </a:extLst>
          </p:cNvPr>
          <p:cNvSpPr txBox="1"/>
          <p:nvPr userDrawn="1"/>
        </p:nvSpPr>
        <p:spPr>
          <a:xfrm>
            <a:off x="1685748" y="5850638"/>
            <a:ext cx="1358064" cy="184666"/>
          </a:xfrm>
          <a:prstGeom prst="rect">
            <a:avLst/>
          </a:prstGeom>
          <a:noFill/>
        </p:spPr>
        <p:txBody>
          <a:bodyPr wrap="none" rtlCol="0">
            <a:spAutoFit/>
          </a:bodyPr>
          <a:lstStyle/>
          <a:p>
            <a:r>
              <a:rPr lang="de-DE" sz="600" dirty="0">
                <a:solidFill>
                  <a:schemeClr val="bg1"/>
                </a:solidFill>
              </a:rPr>
              <a:t>EXEMPLARISCHE DARSTELLUNG</a:t>
            </a:r>
          </a:p>
        </p:txBody>
      </p:sp>
    </p:spTree>
    <p:extLst>
      <p:ext uri="{BB962C8B-B14F-4D97-AF65-F5344CB8AC3E}">
        <p14:creationId xmlns:p14="http://schemas.microsoft.com/office/powerpoint/2010/main" val="386756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Leer">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8598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2" name="Date Placeholder 3"/>
          <p:cNvSpPr>
            <a:spLocks noGrp="1"/>
          </p:cNvSpPr>
          <p:nvPr>
            <p:ph type="dt" sz="half" idx="2"/>
          </p:nvPr>
        </p:nvSpPr>
        <p:spPr>
          <a:xfrm>
            <a:off x="1040081" y="642362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18/03/12</a:t>
            </a:r>
          </a:p>
        </p:txBody>
      </p:sp>
      <p:sp>
        <p:nvSpPr>
          <p:cNvPr id="3" name="Slide Number Placeholder 5"/>
          <p:cNvSpPr>
            <a:spLocks noGrp="1"/>
          </p:cNvSpPr>
          <p:nvPr>
            <p:ph type="sldNum" sz="quarter" idx="4"/>
          </p:nvPr>
        </p:nvSpPr>
        <p:spPr>
          <a:xfrm>
            <a:off x="9344831" y="642362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‹Nr.›</a:t>
            </a:fld>
            <a:endParaRPr lang="en-US" dirty="0"/>
          </a:p>
        </p:txBody>
      </p:sp>
    </p:spTree>
    <p:extLst>
      <p:ext uri="{BB962C8B-B14F-4D97-AF65-F5344CB8AC3E}">
        <p14:creationId xmlns:p14="http://schemas.microsoft.com/office/powerpoint/2010/main" val="4263224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0" name="Bildplatzhalter 49">
            <a:extLst>
              <a:ext uri="{FF2B5EF4-FFF2-40B4-BE49-F238E27FC236}">
                <a16:creationId xmlns:a16="http://schemas.microsoft.com/office/drawing/2014/main" id="{BF60481D-A639-ADD4-4C68-CD005FF98ACC}"/>
              </a:ext>
            </a:extLst>
          </p:cNvPr>
          <p:cNvSpPr>
            <a:spLocks noGrp="1"/>
          </p:cNvSpPr>
          <p:nvPr>
            <p:ph type="pic" sz="quarter" idx="15"/>
          </p:nvPr>
        </p:nvSpPr>
        <p:spPr>
          <a:xfrm>
            <a:off x="4295775" y="267174"/>
            <a:ext cx="7892748" cy="6293964"/>
          </a:xfrm>
          <a:prstGeom prst="rect">
            <a:avLst/>
          </a:prstGeom>
          <a:solidFill>
            <a:schemeClr val="tx1">
              <a:lumMod val="50000"/>
              <a:lumOff val="50000"/>
            </a:schemeClr>
          </a:solidFill>
        </p:spPr>
        <p:txBody>
          <a:bodyPr/>
          <a:lstStyle>
            <a:lvl1pPr>
              <a:defRPr>
                <a:noFill/>
              </a:defRPr>
            </a:lvl1pPr>
          </a:lstStyle>
          <a:p>
            <a:endParaRPr lang="de-DE" dirty="0"/>
          </a:p>
        </p:txBody>
      </p:sp>
      <p:sp>
        <p:nvSpPr>
          <p:cNvPr id="30" name="Textplatzhalter 29">
            <a:extLst>
              <a:ext uri="{FF2B5EF4-FFF2-40B4-BE49-F238E27FC236}">
                <a16:creationId xmlns:a16="http://schemas.microsoft.com/office/drawing/2014/main" id="{1E07AAD4-95E3-060B-A71D-A03EEE8FA7F2}"/>
              </a:ext>
            </a:extLst>
          </p:cNvPr>
          <p:cNvSpPr>
            <a:spLocks noGrp="1" noChangeAspect="1"/>
          </p:cNvSpPr>
          <p:nvPr>
            <p:ph type="body" sz="quarter" idx="11"/>
          </p:nvPr>
        </p:nvSpPr>
        <p:spPr>
          <a:xfrm>
            <a:off x="3477" y="981075"/>
            <a:ext cx="6096001" cy="5334474"/>
          </a:xfrm>
          <a:prstGeom prst="rect">
            <a:avLst/>
          </a:prstGeom>
          <a:solidFill>
            <a:schemeClr val="tx1"/>
          </a:solidFill>
        </p:spPr>
        <p:txBody>
          <a:bodyPr wrap="none" lIns="0" tIns="0" rIns="0" bIns="0"/>
          <a:lstStyle>
            <a:lvl1pPr marL="0" indent="0">
              <a:buNone/>
              <a:defRPr>
                <a:noFill/>
              </a:defRPr>
            </a:lvl1pPr>
            <a:lvl2pPr>
              <a:defRPr>
                <a:noFill/>
              </a:defRPr>
            </a:lvl2pPr>
            <a:lvl3pPr marL="914400" indent="0">
              <a:buNone/>
              <a:defRPr>
                <a:noFill/>
              </a:defRPr>
            </a:lvl3pPr>
            <a:lvl4pPr>
              <a:defRPr>
                <a:noFill/>
              </a:defRPr>
            </a:lvl4pPr>
            <a:lvl5pPr>
              <a:defRPr>
                <a:noFill/>
              </a:defRPr>
            </a:lvl5pPr>
          </a:lstStyle>
          <a:p>
            <a:pPr lvl="0"/>
            <a:endParaRPr lang="de-DE" dirty="0"/>
          </a:p>
        </p:txBody>
      </p:sp>
      <p:sp>
        <p:nvSpPr>
          <p:cNvPr id="37" name="Bildplatzhalter 36">
            <a:extLst>
              <a:ext uri="{FF2B5EF4-FFF2-40B4-BE49-F238E27FC236}">
                <a16:creationId xmlns:a16="http://schemas.microsoft.com/office/drawing/2014/main" id="{A4B25A8A-EF26-0D36-76BC-8C7CEE159256}"/>
              </a:ext>
            </a:extLst>
          </p:cNvPr>
          <p:cNvSpPr>
            <a:spLocks noGrp="1" noRot="1" noMove="1" noResize="1" noEditPoints="1" noAdjustHandles="1" noChangeArrowheads="1" noChangeShapeType="1"/>
          </p:cNvSpPr>
          <p:nvPr>
            <p:ph type="pic" sz="quarter" idx="12"/>
          </p:nvPr>
        </p:nvSpPr>
        <p:spPr>
          <a:xfrm>
            <a:off x="2155839" y="1440294"/>
            <a:ext cx="1784321" cy="475819"/>
          </a:xfrm>
          <a:prstGeom prst="rect">
            <a:avLst/>
          </a:prstGeom>
        </p:spPr>
        <p:txBody>
          <a:bodyPr/>
          <a:lstStyle>
            <a:lvl1pPr marL="0" indent="0">
              <a:buNone/>
              <a:defRPr sz="1000">
                <a:noFill/>
              </a:defRPr>
            </a:lvl1pPr>
          </a:lstStyle>
          <a:p>
            <a:endParaRPr lang="de-DE" dirty="0"/>
          </a:p>
        </p:txBody>
      </p:sp>
      <p:sp>
        <p:nvSpPr>
          <p:cNvPr id="55" name="Textplatzhalter 54">
            <a:extLst>
              <a:ext uri="{FF2B5EF4-FFF2-40B4-BE49-F238E27FC236}">
                <a16:creationId xmlns:a16="http://schemas.microsoft.com/office/drawing/2014/main" id="{59BAE0E2-4B34-55CB-4597-669C6907E3A4}"/>
              </a:ext>
            </a:extLst>
          </p:cNvPr>
          <p:cNvSpPr>
            <a:spLocks noGrp="1" noRot="1" noMove="1" noResize="1" noEditPoints="1" noAdjustHandles="1" noChangeArrowheads="1" noChangeShapeType="1"/>
          </p:cNvSpPr>
          <p:nvPr>
            <p:ph type="body" sz="quarter" idx="16"/>
          </p:nvPr>
        </p:nvSpPr>
        <p:spPr>
          <a:xfrm>
            <a:off x="0" y="3016155"/>
            <a:ext cx="6096000" cy="1731366"/>
          </a:xfrm>
          <a:prstGeom prst="rect">
            <a:avLst/>
          </a:prstGeom>
        </p:spPr>
        <p:txBody>
          <a:bodyPr anchor="ctr" anchorCtr="0"/>
          <a:lstStyle>
            <a:lvl1pPr algn="ctr">
              <a:defRPr sz="3200">
                <a:solidFill>
                  <a:schemeClr val="bg1"/>
                </a:solidFill>
                <a:latin typeface="+mj-lt"/>
              </a:defRPr>
            </a:lvl1pPr>
          </a:lstStyle>
          <a:p>
            <a:pPr lvl="0"/>
            <a:endParaRPr lang="de-DE" dirty="0"/>
          </a:p>
        </p:txBody>
      </p:sp>
      <p:sp>
        <p:nvSpPr>
          <p:cNvPr id="45" name="Textplatzhalter 44">
            <a:extLst>
              <a:ext uri="{FF2B5EF4-FFF2-40B4-BE49-F238E27FC236}">
                <a16:creationId xmlns:a16="http://schemas.microsoft.com/office/drawing/2014/main" id="{4D8CCE4E-B8A9-1EA7-A6BD-EA43B5807A4E}"/>
              </a:ext>
            </a:extLst>
          </p:cNvPr>
          <p:cNvSpPr>
            <a:spLocks noGrp="1"/>
          </p:cNvSpPr>
          <p:nvPr>
            <p:ph type="body" sz="quarter" idx="13"/>
          </p:nvPr>
        </p:nvSpPr>
        <p:spPr>
          <a:xfrm>
            <a:off x="4300060" y="6361601"/>
            <a:ext cx="1793875" cy="193675"/>
          </a:xfrm>
          <a:prstGeom prst="rect">
            <a:avLst/>
          </a:prstGeom>
        </p:spPr>
        <p:txBody>
          <a:bodyPr/>
          <a:lstStyle>
            <a:lvl1pPr marL="0" indent="0">
              <a:buNone/>
              <a:defRPr sz="800">
                <a:solidFill>
                  <a:schemeClr val="bg1"/>
                </a:solidFill>
              </a:defRPr>
            </a:lvl1pPr>
          </a:lstStyle>
          <a:p>
            <a:pPr lvl="0"/>
            <a:endParaRPr lang="de-DE" dirty="0"/>
          </a:p>
        </p:txBody>
      </p:sp>
      <p:sp>
        <p:nvSpPr>
          <p:cNvPr id="57" name="Textplatzhalter 56">
            <a:extLst>
              <a:ext uri="{FF2B5EF4-FFF2-40B4-BE49-F238E27FC236}">
                <a16:creationId xmlns:a16="http://schemas.microsoft.com/office/drawing/2014/main" id="{CC526CC7-4CF4-9138-FE44-B35C960A0E01}"/>
              </a:ext>
            </a:extLst>
          </p:cNvPr>
          <p:cNvSpPr>
            <a:spLocks noGrp="1"/>
          </p:cNvSpPr>
          <p:nvPr>
            <p:ph type="body" sz="quarter" idx="17" hasCustomPrompt="1"/>
          </p:nvPr>
        </p:nvSpPr>
        <p:spPr>
          <a:xfrm>
            <a:off x="0" y="5827695"/>
            <a:ext cx="6096000" cy="481030"/>
          </a:xfrm>
          <a:prstGeom prst="rect">
            <a:avLst/>
          </a:prstGeom>
        </p:spPr>
        <p:txBody>
          <a:bodyPr/>
          <a:lstStyle>
            <a:lvl1pPr algn="ctr">
              <a:defRPr sz="1000">
                <a:solidFill>
                  <a:schemeClr val="bg1"/>
                </a:solidFill>
              </a:defRPr>
            </a:lvl1pPr>
          </a:lstStyle>
          <a:p>
            <a:pPr lvl="0"/>
            <a:r>
              <a:rPr lang="de-DE" dirty="0"/>
              <a:t>Stand: Monat 2024</a:t>
            </a:r>
          </a:p>
        </p:txBody>
      </p:sp>
    </p:spTree>
    <p:extLst>
      <p:ext uri="{BB962C8B-B14F-4D97-AF65-F5344CB8AC3E}">
        <p14:creationId xmlns:p14="http://schemas.microsoft.com/office/powerpoint/2010/main" val="34331835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folie mit Foto">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3558A60-B0F9-7D00-6527-C018EA906764}"/>
              </a:ext>
            </a:extLst>
          </p:cNvPr>
          <p:cNvPicPr>
            <a:picLocks noChangeAspect="1"/>
          </p:cNvPicPr>
          <p:nvPr userDrawn="1"/>
        </p:nvPicPr>
        <p:blipFill>
          <a:blip r:embed="rId2" cstate="email">
            <a:extLst>
              <a:ext uri="{28A0092B-C50C-407E-A947-70E740481C1C}">
                <a14:useLocalDpi xmlns:a14="http://schemas.microsoft.com/office/drawing/2010/main"/>
              </a:ext>
            </a:extLst>
          </a:blip>
          <a:srcRect l="8036" r="8036"/>
          <a:stretch/>
        </p:blipFill>
        <p:spPr>
          <a:xfrm>
            <a:off x="4295775" y="265469"/>
            <a:ext cx="7894140" cy="6332181"/>
          </a:xfrm>
          <a:prstGeom prst="rect">
            <a:avLst/>
          </a:prstGeom>
        </p:spPr>
      </p:pic>
      <p:sp>
        <p:nvSpPr>
          <p:cNvPr id="30" name="Textplatzhalter 29">
            <a:extLst>
              <a:ext uri="{FF2B5EF4-FFF2-40B4-BE49-F238E27FC236}">
                <a16:creationId xmlns:a16="http://schemas.microsoft.com/office/drawing/2014/main" id="{1E07AAD4-95E3-060B-A71D-A03EEE8FA7F2}"/>
              </a:ext>
            </a:extLst>
          </p:cNvPr>
          <p:cNvSpPr>
            <a:spLocks noGrp="1" noChangeAspect="1"/>
          </p:cNvSpPr>
          <p:nvPr>
            <p:ph type="body" sz="quarter" idx="11"/>
          </p:nvPr>
        </p:nvSpPr>
        <p:spPr>
          <a:xfrm>
            <a:off x="3477" y="981075"/>
            <a:ext cx="6096001" cy="5334474"/>
          </a:xfrm>
          <a:prstGeom prst="rect">
            <a:avLst/>
          </a:prstGeom>
          <a:solidFill>
            <a:schemeClr val="tx1"/>
          </a:solidFill>
        </p:spPr>
        <p:txBody>
          <a:bodyPr wrap="none" lIns="0" tIns="0" rIns="0" bIns="0"/>
          <a:lstStyle>
            <a:lvl1pPr marL="0" indent="0">
              <a:buNone/>
              <a:defRPr>
                <a:noFill/>
              </a:defRPr>
            </a:lvl1pPr>
            <a:lvl2pPr>
              <a:defRPr>
                <a:noFill/>
              </a:defRPr>
            </a:lvl2pPr>
            <a:lvl3pPr marL="914400" indent="0">
              <a:buNone/>
              <a:defRPr>
                <a:noFill/>
              </a:defRPr>
            </a:lvl3pPr>
            <a:lvl4pPr>
              <a:defRPr>
                <a:noFill/>
              </a:defRPr>
            </a:lvl4pPr>
            <a:lvl5pPr>
              <a:defRPr>
                <a:noFill/>
              </a:defRPr>
            </a:lvl5pPr>
          </a:lstStyle>
          <a:p>
            <a:pPr lvl="0"/>
            <a:endParaRPr lang="de-DE" dirty="0"/>
          </a:p>
        </p:txBody>
      </p:sp>
      <p:sp>
        <p:nvSpPr>
          <p:cNvPr id="37" name="Bildplatzhalter 36">
            <a:extLst>
              <a:ext uri="{FF2B5EF4-FFF2-40B4-BE49-F238E27FC236}">
                <a16:creationId xmlns:a16="http://schemas.microsoft.com/office/drawing/2014/main" id="{A4B25A8A-EF26-0D36-76BC-8C7CEE159256}"/>
              </a:ext>
            </a:extLst>
          </p:cNvPr>
          <p:cNvSpPr>
            <a:spLocks noGrp="1" noRot="1" noMove="1" noResize="1" noEditPoints="1" noAdjustHandles="1" noChangeArrowheads="1" noChangeShapeType="1"/>
          </p:cNvSpPr>
          <p:nvPr>
            <p:ph type="pic" sz="quarter" idx="12"/>
          </p:nvPr>
        </p:nvSpPr>
        <p:spPr>
          <a:xfrm>
            <a:off x="2155839" y="1440294"/>
            <a:ext cx="1784321" cy="475819"/>
          </a:xfrm>
          <a:prstGeom prst="rect">
            <a:avLst/>
          </a:prstGeom>
        </p:spPr>
        <p:txBody>
          <a:bodyPr/>
          <a:lstStyle>
            <a:lvl1pPr marL="0" indent="0">
              <a:buNone/>
              <a:defRPr sz="1000">
                <a:noFill/>
              </a:defRPr>
            </a:lvl1pPr>
          </a:lstStyle>
          <a:p>
            <a:endParaRPr lang="de-DE" dirty="0"/>
          </a:p>
        </p:txBody>
      </p:sp>
      <p:sp>
        <p:nvSpPr>
          <p:cNvPr id="55" name="Textplatzhalter 54">
            <a:extLst>
              <a:ext uri="{FF2B5EF4-FFF2-40B4-BE49-F238E27FC236}">
                <a16:creationId xmlns:a16="http://schemas.microsoft.com/office/drawing/2014/main" id="{59BAE0E2-4B34-55CB-4597-669C6907E3A4}"/>
              </a:ext>
            </a:extLst>
          </p:cNvPr>
          <p:cNvSpPr>
            <a:spLocks noGrp="1" noRot="1" noMove="1" noResize="1" noEditPoints="1" noAdjustHandles="1" noChangeArrowheads="1" noChangeShapeType="1"/>
          </p:cNvSpPr>
          <p:nvPr>
            <p:ph type="body" sz="quarter" idx="16"/>
          </p:nvPr>
        </p:nvSpPr>
        <p:spPr>
          <a:xfrm>
            <a:off x="0" y="3016155"/>
            <a:ext cx="6096000" cy="1731366"/>
          </a:xfrm>
          <a:prstGeom prst="rect">
            <a:avLst/>
          </a:prstGeom>
        </p:spPr>
        <p:txBody>
          <a:bodyPr anchor="ctr" anchorCtr="0"/>
          <a:lstStyle>
            <a:lvl1pPr algn="ctr">
              <a:defRPr sz="3200">
                <a:solidFill>
                  <a:schemeClr val="bg1"/>
                </a:solidFill>
                <a:latin typeface="+mj-lt"/>
              </a:defRPr>
            </a:lvl1pPr>
          </a:lstStyle>
          <a:p>
            <a:pPr lvl="0"/>
            <a:endParaRPr lang="de-DE" dirty="0"/>
          </a:p>
        </p:txBody>
      </p:sp>
      <p:sp>
        <p:nvSpPr>
          <p:cNvPr id="57" name="Textplatzhalter 56">
            <a:extLst>
              <a:ext uri="{FF2B5EF4-FFF2-40B4-BE49-F238E27FC236}">
                <a16:creationId xmlns:a16="http://schemas.microsoft.com/office/drawing/2014/main" id="{CC526CC7-4CF4-9138-FE44-B35C960A0E01}"/>
              </a:ext>
            </a:extLst>
          </p:cNvPr>
          <p:cNvSpPr>
            <a:spLocks noGrp="1"/>
          </p:cNvSpPr>
          <p:nvPr>
            <p:ph type="body" sz="quarter" idx="17" hasCustomPrompt="1"/>
          </p:nvPr>
        </p:nvSpPr>
        <p:spPr>
          <a:xfrm>
            <a:off x="0" y="5827695"/>
            <a:ext cx="6096000" cy="481030"/>
          </a:xfrm>
          <a:prstGeom prst="rect">
            <a:avLst/>
          </a:prstGeom>
        </p:spPr>
        <p:txBody>
          <a:bodyPr/>
          <a:lstStyle>
            <a:lvl1pPr algn="ctr">
              <a:defRPr sz="1000">
                <a:solidFill>
                  <a:schemeClr val="bg1"/>
                </a:solidFill>
              </a:defRPr>
            </a:lvl1pPr>
          </a:lstStyle>
          <a:p>
            <a:pPr lvl="0"/>
            <a:r>
              <a:rPr lang="de-DE" dirty="0"/>
              <a:t>Stand: Monat 2024</a:t>
            </a:r>
          </a:p>
        </p:txBody>
      </p:sp>
      <p:sp>
        <p:nvSpPr>
          <p:cNvPr id="3" name="Textplatzhalter 44">
            <a:extLst>
              <a:ext uri="{FF2B5EF4-FFF2-40B4-BE49-F238E27FC236}">
                <a16:creationId xmlns:a16="http://schemas.microsoft.com/office/drawing/2014/main" id="{B0E183E3-5930-6AFB-A3EF-905DF3B61C0A}"/>
              </a:ext>
            </a:extLst>
          </p:cNvPr>
          <p:cNvSpPr>
            <a:spLocks noGrp="1"/>
          </p:cNvSpPr>
          <p:nvPr>
            <p:ph type="body" sz="quarter" idx="13" hasCustomPrompt="1"/>
          </p:nvPr>
        </p:nvSpPr>
        <p:spPr>
          <a:xfrm>
            <a:off x="4300060" y="6361601"/>
            <a:ext cx="1793875" cy="193675"/>
          </a:xfrm>
          <a:prstGeom prst="rect">
            <a:avLst/>
          </a:prstGeom>
        </p:spPr>
        <p:txBody>
          <a:bodyPr/>
          <a:lstStyle>
            <a:lvl1pPr marL="0" indent="0">
              <a:buNone/>
              <a:defRPr sz="800">
                <a:solidFill>
                  <a:schemeClr val="bg1"/>
                </a:solidFill>
              </a:defRPr>
            </a:lvl1pPr>
          </a:lstStyle>
          <a:p>
            <a:pPr lvl="0"/>
            <a:r>
              <a:rPr lang="de-DE" dirty="0"/>
              <a:t>EXEMPLARISCHE DARSTELLUNG</a:t>
            </a:r>
          </a:p>
        </p:txBody>
      </p:sp>
    </p:spTree>
    <p:extLst>
      <p:ext uri="{BB962C8B-B14F-4D97-AF65-F5344CB8AC3E}">
        <p14:creationId xmlns:p14="http://schemas.microsoft.com/office/powerpoint/2010/main" val="2008773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to links + Textkasten rechts">
    <p:spTree>
      <p:nvGrpSpPr>
        <p:cNvPr id="1" name=""/>
        <p:cNvGrpSpPr/>
        <p:nvPr/>
      </p:nvGrpSpPr>
      <p:grpSpPr>
        <a:xfrm>
          <a:off x="0" y="0"/>
          <a:ext cx="0" cy="0"/>
          <a:chOff x="0" y="0"/>
          <a:chExt cx="0" cy="0"/>
        </a:xfrm>
      </p:grpSpPr>
      <p:sp>
        <p:nvSpPr>
          <p:cNvPr id="16" name="Bildplatzhalter 15">
            <a:extLst>
              <a:ext uri="{FF2B5EF4-FFF2-40B4-BE49-F238E27FC236}">
                <a16:creationId xmlns:a16="http://schemas.microsoft.com/office/drawing/2014/main" id="{03C2FB93-EDF8-BBC9-E229-B1C25CB63D33}"/>
              </a:ext>
            </a:extLst>
          </p:cNvPr>
          <p:cNvSpPr>
            <a:spLocks noGrp="1"/>
          </p:cNvSpPr>
          <p:nvPr>
            <p:ph type="pic" sz="quarter" idx="12"/>
          </p:nvPr>
        </p:nvSpPr>
        <p:spPr>
          <a:xfrm>
            <a:off x="334963" y="987899"/>
            <a:ext cx="5761037" cy="5320826"/>
          </a:xfrm>
          <a:prstGeom prst="rect">
            <a:avLst/>
          </a:prstGeom>
          <a:solidFill>
            <a:schemeClr val="tx1">
              <a:lumMod val="50000"/>
              <a:lumOff val="50000"/>
            </a:schemeClr>
          </a:solidFill>
        </p:spPr>
        <p:txBody>
          <a:bodyPr/>
          <a:lstStyle>
            <a:lvl1pPr>
              <a:defRPr>
                <a:noFill/>
              </a:defRPr>
            </a:lvl1pPr>
          </a:lstStyle>
          <a:p>
            <a:endParaRPr lang="de-DE"/>
          </a:p>
        </p:txBody>
      </p:sp>
      <p:sp>
        <p:nvSpPr>
          <p:cNvPr id="20" name="Textplatzhalter 19">
            <a:extLst>
              <a:ext uri="{FF2B5EF4-FFF2-40B4-BE49-F238E27FC236}">
                <a16:creationId xmlns:a16="http://schemas.microsoft.com/office/drawing/2014/main" id="{C8745A8E-08D0-887C-0385-C1172B84AFA0}"/>
              </a:ext>
            </a:extLst>
          </p:cNvPr>
          <p:cNvSpPr>
            <a:spLocks noGrp="1"/>
          </p:cNvSpPr>
          <p:nvPr>
            <p:ph type="body" sz="quarter" idx="13"/>
          </p:nvPr>
        </p:nvSpPr>
        <p:spPr>
          <a:xfrm>
            <a:off x="5267325" y="1419699"/>
            <a:ext cx="6589713" cy="5438301"/>
          </a:xfrm>
          <a:prstGeom prst="rect">
            <a:avLst/>
          </a:prstGeom>
          <a:solidFill>
            <a:srgbClr val="F8F8F8"/>
          </a:solidFill>
        </p:spPr>
        <p:txBody>
          <a:bodyPr/>
          <a:lstStyle>
            <a:lvl2pPr marL="457200" indent="0">
              <a:buNone/>
              <a:defRPr>
                <a:noFill/>
              </a:defRPr>
            </a:lvl2pPr>
          </a:lstStyle>
          <a:p>
            <a:pPr lvl="1"/>
            <a:endParaRPr lang="de-DE" dirty="0"/>
          </a:p>
        </p:txBody>
      </p:sp>
      <p:sp>
        <p:nvSpPr>
          <p:cNvPr id="22" name="Textplatzhalter 21">
            <a:extLst>
              <a:ext uri="{FF2B5EF4-FFF2-40B4-BE49-F238E27FC236}">
                <a16:creationId xmlns:a16="http://schemas.microsoft.com/office/drawing/2014/main" id="{82FE2D01-82DF-FD47-FE7E-30E9EDDA8627}"/>
              </a:ext>
            </a:extLst>
          </p:cNvPr>
          <p:cNvSpPr>
            <a:spLocks noGrp="1"/>
          </p:cNvSpPr>
          <p:nvPr>
            <p:ph type="body" sz="quarter" idx="14" hasCustomPrompt="1"/>
          </p:nvPr>
        </p:nvSpPr>
        <p:spPr>
          <a:xfrm>
            <a:off x="5260699" y="1597356"/>
            <a:ext cx="6591600" cy="204148"/>
          </a:xfrm>
          <a:prstGeom prst="rect">
            <a:avLst/>
          </a:prstGeom>
        </p:spPr>
        <p:txBody>
          <a:bodyPr/>
          <a:lstStyle>
            <a:lvl1pPr algn="ctr">
              <a:defRPr sz="1000" cap="all" baseline="0">
                <a:solidFill>
                  <a:schemeClr val="accent1"/>
                </a:solidFill>
              </a:defRPr>
            </a:lvl1pPr>
            <a:lvl2pPr>
              <a:defRPr sz="1000">
                <a:solidFill>
                  <a:schemeClr val="accent1"/>
                </a:solidFill>
              </a:defRPr>
            </a:lvl2pPr>
            <a:lvl3pPr>
              <a:defRPr sz="1000">
                <a:solidFill>
                  <a:schemeClr val="accent1"/>
                </a:solidFill>
              </a:defRPr>
            </a:lvl3pPr>
            <a:lvl4pPr>
              <a:defRPr sz="1000">
                <a:solidFill>
                  <a:schemeClr val="accent1"/>
                </a:solidFill>
              </a:defRPr>
            </a:lvl4pPr>
            <a:lvl5pPr>
              <a:defRPr sz="1000">
                <a:solidFill>
                  <a:schemeClr val="accent1"/>
                </a:solidFill>
              </a:defRPr>
            </a:lvl5pPr>
          </a:lstStyle>
          <a:p>
            <a:pPr lvl="0"/>
            <a:r>
              <a:rPr lang="de-DE" dirty="0"/>
              <a:t>DEUTSCHE FINANCE GROUP</a:t>
            </a:r>
          </a:p>
        </p:txBody>
      </p:sp>
      <p:sp>
        <p:nvSpPr>
          <p:cNvPr id="24" name="Textplatzhalter 23">
            <a:extLst>
              <a:ext uri="{FF2B5EF4-FFF2-40B4-BE49-F238E27FC236}">
                <a16:creationId xmlns:a16="http://schemas.microsoft.com/office/drawing/2014/main" id="{E7C1E32E-8BB0-CA7F-2430-52A0F1201A33}"/>
              </a:ext>
            </a:extLst>
          </p:cNvPr>
          <p:cNvSpPr>
            <a:spLocks noGrp="1"/>
          </p:cNvSpPr>
          <p:nvPr>
            <p:ph type="body" sz="quarter" idx="15"/>
          </p:nvPr>
        </p:nvSpPr>
        <p:spPr>
          <a:xfrm>
            <a:off x="5270027" y="1807855"/>
            <a:ext cx="6591773" cy="1059666"/>
          </a:xfrm>
          <a:prstGeom prst="rect">
            <a:avLst/>
          </a:prstGeom>
        </p:spPr>
        <p:txBody>
          <a:bodyPr/>
          <a:lstStyle>
            <a:lvl1pPr algn="ctr">
              <a:spcBef>
                <a:spcPts val="0"/>
              </a:spcBef>
              <a:defRPr sz="2000" cap="all" baseline="0">
                <a:latin typeface="+mj-lt"/>
                <a:ea typeface="Lato Heavy" panose="020F0502020204030203" pitchFamily="34" charset="0"/>
                <a:cs typeface="Lato Heavy" panose="020F0502020204030203" pitchFamily="34" charset="0"/>
              </a:defRPr>
            </a:lvl1pPr>
          </a:lstStyle>
          <a:p>
            <a:pPr lvl="0"/>
            <a:endParaRPr lang="de-DE" dirty="0"/>
          </a:p>
          <a:p>
            <a:pPr lvl="0"/>
            <a:r>
              <a:rPr lang="de-DE" dirty="0"/>
              <a:t>Titel</a:t>
            </a:r>
          </a:p>
        </p:txBody>
      </p:sp>
      <p:sp>
        <p:nvSpPr>
          <p:cNvPr id="5" name="Fußzeilenplatzhalter 4">
            <a:extLst>
              <a:ext uri="{FF2B5EF4-FFF2-40B4-BE49-F238E27FC236}">
                <a16:creationId xmlns:a16="http://schemas.microsoft.com/office/drawing/2014/main" id="{97B1DAB8-FF27-57CA-1869-DA279EAB3E8D}"/>
              </a:ext>
            </a:extLst>
          </p:cNvPr>
          <p:cNvSpPr>
            <a:spLocks noGrp="1"/>
          </p:cNvSpPr>
          <p:nvPr>
            <p:ph type="ftr" sz="quarter" idx="11"/>
          </p:nvPr>
        </p:nvSpPr>
        <p:spPr/>
        <p:txBody>
          <a:bodyPr/>
          <a:lstStyle/>
          <a:p>
            <a:endParaRPr lang="de-DE" dirty="0"/>
          </a:p>
        </p:txBody>
      </p:sp>
      <p:sp>
        <p:nvSpPr>
          <p:cNvPr id="26" name="Textplatzhalter 25">
            <a:extLst>
              <a:ext uri="{FF2B5EF4-FFF2-40B4-BE49-F238E27FC236}">
                <a16:creationId xmlns:a16="http://schemas.microsoft.com/office/drawing/2014/main" id="{02B9E331-B20A-C8D2-28DC-377152086A9F}"/>
              </a:ext>
            </a:extLst>
          </p:cNvPr>
          <p:cNvSpPr>
            <a:spLocks noGrp="1"/>
          </p:cNvSpPr>
          <p:nvPr>
            <p:ph type="body" sz="quarter" idx="16" hasCustomPrompt="1"/>
          </p:nvPr>
        </p:nvSpPr>
        <p:spPr>
          <a:xfrm>
            <a:off x="5556250" y="2996417"/>
            <a:ext cx="6305550" cy="3312307"/>
          </a:xfrm>
          <a:prstGeom prst="rect">
            <a:avLst/>
          </a:prstGeom>
        </p:spPr>
        <p:txBody>
          <a:bodyPr/>
          <a:lstStyle>
            <a:lvl1pPr marL="356400" indent="-356400">
              <a:lnSpc>
                <a:spcPct val="120000"/>
              </a:lnSpc>
              <a:spcBef>
                <a:spcPts val="500"/>
              </a:spcBef>
              <a:spcAft>
                <a:spcPts val="500"/>
              </a:spcAft>
              <a:buClr>
                <a:schemeClr val="accent1"/>
              </a:buClr>
              <a:buFont typeface="Symbol" panose="05050102010706020507" pitchFamily="18" charset="2"/>
              <a:buChar char="¾"/>
              <a:defRPr sz="1000"/>
            </a:lvl1pPr>
            <a:lvl2pPr marL="356400" indent="-356400">
              <a:lnSpc>
                <a:spcPct val="120000"/>
              </a:lnSpc>
              <a:spcBef>
                <a:spcPts val="500"/>
              </a:spcBef>
              <a:spcAft>
                <a:spcPts val="500"/>
              </a:spcAft>
              <a:buClr>
                <a:schemeClr val="accent1"/>
              </a:buClr>
              <a:buFont typeface="Symbol" panose="05050102010706020507" pitchFamily="18" charset="2"/>
              <a:buChar char="¾"/>
              <a:defRPr sz="1000"/>
            </a:lvl2pPr>
            <a:lvl3pPr marL="356400" indent="-356400">
              <a:lnSpc>
                <a:spcPct val="120000"/>
              </a:lnSpc>
              <a:spcBef>
                <a:spcPts val="500"/>
              </a:spcBef>
              <a:spcAft>
                <a:spcPts val="500"/>
              </a:spcAft>
              <a:buClr>
                <a:schemeClr val="accent1"/>
              </a:buClr>
              <a:buFont typeface="Symbol" panose="05050102010706020507" pitchFamily="18" charset="2"/>
              <a:buChar char="¾"/>
              <a:defRPr sz="1000"/>
            </a:lvl3pPr>
            <a:lvl4pPr marL="356400" indent="-356400">
              <a:lnSpc>
                <a:spcPct val="120000"/>
              </a:lnSpc>
              <a:spcBef>
                <a:spcPts val="500"/>
              </a:spcBef>
              <a:spcAft>
                <a:spcPts val="500"/>
              </a:spcAft>
              <a:buClr>
                <a:schemeClr val="accent1"/>
              </a:buClr>
              <a:buFont typeface="Symbol" panose="05050102010706020507" pitchFamily="18" charset="2"/>
              <a:buChar char="¾"/>
              <a:defRPr sz="1000"/>
            </a:lvl4pPr>
            <a:lvl5pPr marL="356400" indent="-356400">
              <a:lnSpc>
                <a:spcPct val="120000"/>
              </a:lnSpc>
              <a:spcBef>
                <a:spcPts val="500"/>
              </a:spcBef>
              <a:spcAft>
                <a:spcPts val="500"/>
              </a:spcAft>
              <a:buClr>
                <a:schemeClr val="accent1"/>
              </a:buClr>
              <a:buFont typeface="Symbol" panose="05050102010706020507" pitchFamily="18" charset="2"/>
              <a:buChar char="¾"/>
              <a:defRPr sz="1000"/>
            </a:lvl5pPr>
          </a:lstStyle>
          <a:p>
            <a:pPr lvl="0"/>
            <a:r>
              <a:rPr lang="de-DE" dirty="0"/>
              <a:t>Pullet Points</a:t>
            </a:r>
          </a:p>
        </p:txBody>
      </p:sp>
    </p:spTree>
    <p:extLst>
      <p:ext uri="{BB962C8B-B14F-4D97-AF65-F5344CB8AC3E}">
        <p14:creationId xmlns:p14="http://schemas.microsoft.com/office/powerpoint/2010/main" val="1754422087"/>
      </p:ext>
    </p:extLst>
  </p:cSld>
  <p:clrMapOvr>
    <a:masterClrMapping/>
  </p:clrMapOvr>
  <p:extLst>
    <p:ext uri="{DCECCB84-F9BA-43D5-87BE-67443E8EF086}">
      <p15:sldGuideLst xmlns:p15="http://schemas.microsoft.com/office/powerpoint/2012/main">
        <p15:guide id="1" pos="3840">
          <p15:clr>
            <a:srgbClr val="FBAE40"/>
          </p15:clr>
        </p15:guide>
        <p15:guide id="2" pos="3500">
          <p15:clr>
            <a:srgbClr val="9FCC3B"/>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kasten links + Freie Gestaltung rechts">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6B7A61C8-0761-72B8-637D-070A5F82A111}"/>
              </a:ext>
            </a:extLst>
          </p:cNvPr>
          <p:cNvSpPr>
            <a:spLocks noGrp="1" noRot="1" noMove="1" noResize="1" noEditPoints="1" noAdjustHandles="1" noChangeArrowheads="1" noChangeShapeType="1"/>
          </p:cNvSpPr>
          <p:nvPr>
            <p:ph type="body" sz="quarter" idx="12"/>
          </p:nvPr>
        </p:nvSpPr>
        <p:spPr>
          <a:xfrm>
            <a:off x="334963" y="987899"/>
            <a:ext cx="3960812" cy="5870101"/>
          </a:xfrm>
          <a:prstGeom prst="rect">
            <a:avLst/>
          </a:prstGeom>
          <a:solidFill>
            <a:srgbClr val="F8F8F8"/>
          </a:solidFill>
        </p:spPr>
        <p:txBody>
          <a:bodyPr/>
          <a:lstStyle>
            <a:lvl1pPr>
              <a:defRPr>
                <a:noFill/>
              </a:defRPr>
            </a:lvl1pPr>
          </a:lstStyle>
          <a:p>
            <a:pPr lvl="0"/>
            <a:endParaRPr lang="de-DE" dirty="0"/>
          </a:p>
        </p:txBody>
      </p:sp>
      <p:sp>
        <p:nvSpPr>
          <p:cNvPr id="5" name="Fußzeilenplatzhalter 4">
            <a:extLst>
              <a:ext uri="{FF2B5EF4-FFF2-40B4-BE49-F238E27FC236}">
                <a16:creationId xmlns:a16="http://schemas.microsoft.com/office/drawing/2014/main" id="{3696CB7F-DA36-BEED-9696-2EA24B4F72B6}"/>
              </a:ext>
            </a:extLst>
          </p:cNvPr>
          <p:cNvSpPr>
            <a:spLocks noGrp="1"/>
          </p:cNvSpPr>
          <p:nvPr>
            <p:ph type="ftr" sz="quarter" idx="11"/>
          </p:nvPr>
        </p:nvSpPr>
        <p:spPr/>
        <p:txBody>
          <a:bodyPr/>
          <a:lstStyle/>
          <a:p>
            <a:endParaRPr lang="de-DE" dirty="0"/>
          </a:p>
        </p:txBody>
      </p:sp>
      <p:sp>
        <p:nvSpPr>
          <p:cNvPr id="11" name="Textplatzhalter 21">
            <a:extLst>
              <a:ext uri="{FF2B5EF4-FFF2-40B4-BE49-F238E27FC236}">
                <a16:creationId xmlns:a16="http://schemas.microsoft.com/office/drawing/2014/main" id="{1FE649BB-CD34-B43A-6DFB-FE2F6BCE2939}"/>
              </a:ext>
            </a:extLst>
          </p:cNvPr>
          <p:cNvSpPr>
            <a:spLocks noGrp="1"/>
          </p:cNvSpPr>
          <p:nvPr>
            <p:ph type="body" sz="quarter" idx="14" hasCustomPrompt="1"/>
          </p:nvPr>
        </p:nvSpPr>
        <p:spPr>
          <a:xfrm>
            <a:off x="334964" y="1597025"/>
            <a:ext cx="3960812" cy="204148"/>
          </a:xfrm>
          <a:prstGeom prst="rect">
            <a:avLst/>
          </a:prstGeom>
        </p:spPr>
        <p:txBody>
          <a:bodyPr lIns="288000" tIns="0" rIns="288000" bIns="0"/>
          <a:lstStyle>
            <a:lvl1pPr algn="ctr">
              <a:defRPr sz="1000" cap="all" baseline="0">
                <a:solidFill>
                  <a:schemeClr val="accent1"/>
                </a:solidFill>
              </a:defRPr>
            </a:lvl1pPr>
            <a:lvl2pPr>
              <a:defRPr sz="1000">
                <a:solidFill>
                  <a:schemeClr val="accent1"/>
                </a:solidFill>
              </a:defRPr>
            </a:lvl2pPr>
            <a:lvl3pPr>
              <a:defRPr sz="1000">
                <a:solidFill>
                  <a:schemeClr val="accent1"/>
                </a:solidFill>
              </a:defRPr>
            </a:lvl3pPr>
            <a:lvl4pPr>
              <a:defRPr sz="1000">
                <a:solidFill>
                  <a:schemeClr val="accent1"/>
                </a:solidFill>
              </a:defRPr>
            </a:lvl4pPr>
            <a:lvl5pPr>
              <a:defRPr sz="1000">
                <a:solidFill>
                  <a:schemeClr val="accent1"/>
                </a:solidFill>
              </a:defRPr>
            </a:lvl5pPr>
          </a:lstStyle>
          <a:p>
            <a:pPr lvl="0"/>
            <a:r>
              <a:rPr lang="de-DE" dirty="0"/>
              <a:t>DEUTSCHE FINANCE GROUP</a:t>
            </a:r>
          </a:p>
        </p:txBody>
      </p:sp>
      <p:sp>
        <p:nvSpPr>
          <p:cNvPr id="14" name="Textplatzhalter 13">
            <a:extLst>
              <a:ext uri="{FF2B5EF4-FFF2-40B4-BE49-F238E27FC236}">
                <a16:creationId xmlns:a16="http://schemas.microsoft.com/office/drawing/2014/main" id="{23C254E5-7CA3-66DA-9216-7D8FE9A2577B}"/>
              </a:ext>
            </a:extLst>
          </p:cNvPr>
          <p:cNvSpPr>
            <a:spLocks noGrp="1"/>
          </p:cNvSpPr>
          <p:nvPr>
            <p:ph type="body" sz="quarter" idx="16"/>
          </p:nvPr>
        </p:nvSpPr>
        <p:spPr>
          <a:xfrm>
            <a:off x="334963" y="2852739"/>
            <a:ext cx="3960812" cy="4005262"/>
          </a:xfrm>
          <a:prstGeom prst="rect">
            <a:avLst/>
          </a:prstGeom>
        </p:spPr>
        <p:txBody>
          <a:bodyPr lIns="288000" rIns="288000"/>
          <a:lstStyle>
            <a:lvl1pPr>
              <a:defRPr sz="1000"/>
            </a:lvl1pPr>
          </a:lstStyle>
          <a:p>
            <a:pPr lvl="0"/>
            <a:endParaRPr lang="de-DE" dirty="0"/>
          </a:p>
        </p:txBody>
      </p:sp>
      <p:sp>
        <p:nvSpPr>
          <p:cNvPr id="3" name="Textplatzhalter 44">
            <a:extLst>
              <a:ext uri="{FF2B5EF4-FFF2-40B4-BE49-F238E27FC236}">
                <a16:creationId xmlns:a16="http://schemas.microsoft.com/office/drawing/2014/main" id="{95015657-CCDA-78A5-23A1-F82722A507AF}"/>
              </a:ext>
            </a:extLst>
          </p:cNvPr>
          <p:cNvSpPr txBox="1"/>
          <p:nvPr userDrawn="1"/>
        </p:nvSpPr>
        <p:spPr>
          <a:xfrm>
            <a:off x="341786" y="6546188"/>
            <a:ext cx="1981535" cy="1936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2024 © DEUTSCHE FINANCE GROUP</a:t>
            </a:r>
          </a:p>
        </p:txBody>
      </p:sp>
      <p:sp>
        <p:nvSpPr>
          <p:cNvPr id="2" name="Textplatzhalter 23">
            <a:extLst>
              <a:ext uri="{FF2B5EF4-FFF2-40B4-BE49-F238E27FC236}">
                <a16:creationId xmlns:a16="http://schemas.microsoft.com/office/drawing/2014/main" id="{D72C5F33-407A-7EEF-F81E-2ACC92E66133}"/>
              </a:ext>
            </a:extLst>
          </p:cNvPr>
          <p:cNvSpPr>
            <a:spLocks noGrp="1"/>
          </p:cNvSpPr>
          <p:nvPr>
            <p:ph type="body" sz="quarter" idx="17"/>
          </p:nvPr>
        </p:nvSpPr>
        <p:spPr>
          <a:xfrm>
            <a:off x="334964" y="1807855"/>
            <a:ext cx="3960812" cy="1059666"/>
          </a:xfrm>
          <a:prstGeom prst="rect">
            <a:avLst/>
          </a:prstGeom>
        </p:spPr>
        <p:txBody>
          <a:bodyPr lIns="288000" tIns="0" rIns="288000" bIns="0" anchor="t" anchorCtr="0"/>
          <a:lstStyle>
            <a:lvl1pPr algn="ctr">
              <a:spcBef>
                <a:spcPts val="0"/>
              </a:spcBef>
              <a:defRPr sz="2000" cap="all" baseline="0">
                <a:latin typeface="+mj-lt"/>
                <a:ea typeface="Lato Heavy" panose="020F0502020204030203" pitchFamily="34" charset="0"/>
                <a:cs typeface="Lato Heavy" panose="020F0502020204030203" pitchFamily="34" charset="0"/>
              </a:defRPr>
            </a:lvl1pPr>
          </a:lstStyle>
          <a:p>
            <a:pPr lvl="0"/>
            <a:endParaRPr lang="de-DE" dirty="0"/>
          </a:p>
          <a:p>
            <a:pPr lvl="0"/>
            <a:r>
              <a:rPr lang="de-DE" dirty="0"/>
              <a:t>Titel</a:t>
            </a:r>
          </a:p>
        </p:txBody>
      </p:sp>
    </p:spTree>
    <p:extLst>
      <p:ext uri="{BB962C8B-B14F-4D97-AF65-F5344CB8AC3E}">
        <p14:creationId xmlns:p14="http://schemas.microsoft.com/office/powerpoint/2010/main" val="16952482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kasten links + Foto rechts">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A386CB45-41BB-2B9E-669F-FED3F24046C0}"/>
              </a:ext>
            </a:extLst>
          </p:cNvPr>
          <p:cNvSpPr>
            <a:spLocks noGrp="1"/>
          </p:cNvSpPr>
          <p:nvPr>
            <p:ph type="pic" sz="quarter" idx="17"/>
          </p:nvPr>
        </p:nvSpPr>
        <p:spPr>
          <a:xfrm>
            <a:off x="4237631" y="987426"/>
            <a:ext cx="7619882" cy="5321300"/>
          </a:xfrm>
          <a:prstGeom prst="rect">
            <a:avLst/>
          </a:prstGeom>
          <a:solidFill>
            <a:schemeClr val="accent2"/>
          </a:solidFill>
        </p:spPr>
        <p:txBody>
          <a:bodyPr/>
          <a:lstStyle>
            <a:lvl1pPr>
              <a:defRPr>
                <a:noFill/>
              </a:defRPr>
            </a:lvl1pPr>
          </a:lstStyle>
          <a:p>
            <a:endParaRPr lang="de-DE"/>
          </a:p>
        </p:txBody>
      </p:sp>
      <p:sp>
        <p:nvSpPr>
          <p:cNvPr id="6" name="Textplatzhalter 5">
            <a:extLst>
              <a:ext uri="{FF2B5EF4-FFF2-40B4-BE49-F238E27FC236}">
                <a16:creationId xmlns:a16="http://schemas.microsoft.com/office/drawing/2014/main" id="{47FA4198-2EAC-BFBB-A0EF-27DDE0B37F76}"/>
              </a:ext>
            </a:extLst>
          </p:cNvPr>
          <p:cNvSpPr>
            <a:spLocks noGrp="1"/>
          </p:cNvSpPr>
          <p:nvPr>
            <p:ph type="body" sz="quarter" idx="18"/>
          </p:nvPr>
        </p:nvSpPr>
        <p:spPr>
          <a:xfrm>
            <a:off x="4240805" y="3429000"/>
            <a:ext cx="7619882" cy="2535238"/>
          </a:xfrm>
          <a:prstGeom prst="rect">
            <a:avLst/>
          </a:prstGeom>
          <a:solidFill>
            <a:schemeClr val="bg1">
              <a:alpha val="40000"/>
            </a:schemeClr>
          </a:solidFill>
        </p:spPr>
        <p:txBody>
          <a:bodyPr/>
          <a:lstStyle>
            <a:lvl1pPr>
              <a:defRPr>
                <a:noFill/>
              </a:defRPr>
            </a:lvl1pPr>
            <a:lvl2pPr>
              <a:defRPr>
                <a:noFill/>
              </a:defRPr>
            </a:lvl2pPr>
            <a:lvl3pPr>
              <a:defRPr>
                <a:noFill/>
              </a:defRPr>
            </a:lvl3pPr>
            <a:lvl4pPr>
              <a:defRPr>
                <a:noFill/>
              </a:defRPr>
            </a:lvl4pPr>
            <a:lvl5pPr>
              <a:defRPr>
                <a:noFill/>
              </a:defRPr>
            </a:lvl5pPr>
          </a:lstStyle>
          <a:p>
            <a:pPr lvl="0"/>
            <a:endParaRPr lang="de-DE" dirty="0"/>
          </a:p>
        </p:txBody>
      </p:sp>
      <p:sp>
        <p:nvSpPr>
          <p:cNvPr id="10" name="Textplatzhalter 9">
            <a:extLst>
              <a:ext uri="{FF2B5EF4-FFF2-40B4-BE49-F238E27FC236}">
                <a16:creationId xmlns:a16="http://schemas.microsoft.com/office/drawing/2014/main" id="{6B7A61C8-0761-72B8-637D-070A5F82A111}"/>
              </a:ext>
            </a:extLst>
          </p:cNvPr>
          <p:cNvSpPr>
            <a:spLocks noGrp="1" noRot="1" noMove="1" noResize="1" noEditPoints="1" noAdjustHandles="1" noChangeArrowheads="1" noChangeShapeType="1"/>
          </p:cNvSpPr>
          <p:nvPr>
            <p:ph type="body" sz="quarter" idx="12"/>
          </p:nvPr>
        </p:nvSpPr>
        <p:spPr>
          <a:xfrm>
            <a:off x="334963" y="987899"/>
            <a:ext cx="3960812" cy="5870101"/>
          </a:xfrm>
          <a:prstGeom prst="rect">
            <a:avLst/>
          </a:prstGeom>
          <a:solidFill>
            <a:srgbClr val="F8F8F8"/>
          </a:solidFill>
        </p:spPr>
        <p:txBody>
          <a:bodyPr/>
          <a:lstStyle>
            <a:lvl1pPr>
              <a:defRPr>
                <a:noFill/>
              </a:defRPr>
            </a:lvl1pPr>
          </a:lstStyle>
          <a:p>
            <a:pPr lvl="0"/>
            <a:endParaRPr lang="de-DE" dirty="0"/>
          </a:p>
        </p:txBody>
      </p:sp>
      <p:sp>
        <p:nvSpPr>
          <p:cNvPr id="5" name="Fußzeilenplatzhalter 4">
            <a:extLst>
              <a:ext uri="{FF2B5EF4-FFF2-40B4-BE49-F238E27FC236}">
                <a16:creationId xmlns:a16="http://schemas.microsoft.com/office/drawing/2014/main" id="{3696CB7F-DA36-BEED-9696-2EA24B4F72B6}"/>
              </a:ext>
            </a:extLst>
          </p:cNvPr>
          <p:cNvSpPr>
            <a:spLocks noGrp="1"/>
          </p:cNvSpPr>
          <p:nvPr>
            <p:ph type="ftr" sz="quarter" idx="11"/>
          </p:nvPr>
        </p:nvSpPr>
        <p:spPr/>
        <p:txBody>
          <a:bodyPr/>
          <a:lstStyle/>
          <a:p>
            <a:endParaRPr lang="de-DE" dirty="0"/>
          </a:p>
        </p:txBody>
      </p:sp>
      <p:sp>
        <p:nvSpPr>
          <p:cNvPr id="15" name="Textplatzhalter 44">
            <a:extLst>
              <a:ext uri="{FF2B5EF4-FFF2-40B4-BE49-F238E27FC236}">
                <a16:creationId xmlns:a16="http://schemas.microsoft.com/office/drawing/2014/main" id="{34610891-CB98-1886-AFBA-D7FB4D21FD6C}"/>
              </a:ext>
            </a:extLst>
          </p:cNvPr>
          <p:cNvSpPr txBox="1"/>
          <p:nvPr userDrawn="1"/>
        </p:nvSpPr>
        <p:spPr>
          <a:xfrm>
            <a:off x="341786" y="6546188"/>
            <a:ext cx="1981535" cy="1936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2024 © DEUTSCHE FINANCE GROUP</a:t>
            </a:r>
          </a:p>
        </p:txBody>
      </p:sp>
      <p:sp>
        <p:nvSpPr>
          <p:cNvPr id="2" name="Textplatzhalter 21">
            <a:extLst>
              <a:ext uri="{FF2B5EF4-FFF2-40B4-BE49-F238E27FC236}">
                <a16:creationId xmlns:a16="http://schemas.microsoft.com/office/drawing/2014/main" id="{082C218E-293C-0D58-055C-4952CF2A4E48}"/>
              </a:ext>
            </a:extLst>
          </p:cNvPr>
          <p:cNvSpPr>
            <a:spLocks noGrp="1"/>
          </p:cNvSpPr>
          <p:nvPr>
            <p:ph type="body" sz="quarter" idx="14" hasCustomPrompt="1"/>
          </p:nvPr>
        </p:nvSpPr>
        <p:spPr>
          <a:xfrm>
            <a:off x="334964" y="1597025"/>
            <a:ext cx="3960812" cy="204148"/>
          </a:xfrm>
          <a:prstGeom prst="rect">
            <a:avLst/>
          </a:prstGeom>
        </p:spPr>
        <p:txBody>
          <a:bodyPr lIns="288000" tIns="0" rIns="288000" bIns="0" anchor="ctr" anchorCtr="0"/>
          <a:lstStyle>
            <a:lvl1pPr algn="ctr">
              <a:defRPr sz="1000" cap="all" baseline="0">
                <a:solidFill>
                  <a:schemeClr val="accent1"/>
                </a:solidFill>
              </a:defRPr>
            </a:lvl1pPr>
            <a:lvl2pPr>
              <a:defRPr sz="1000">
                <a:solidFill>
                  <a:schemeClr val="accent1"/>
                </a:solidFill>
              </a:defRPr>
            </a:lvl2pPr>
            <a:lvl3pPr>
              <a:defRPr sz="1000">
                <a:solidFill>
                  <a:schemeClr val="accent1"/>
                </a:solidFill>
              </a:defRPr>
            </a:lvl3pPr>
            <a:lvl4pPr>
              <a:defRPr sz="1000">
                <a:solidFill>
                  <a:schemeClr val="accent1"/>
                </a:solidFill>
              </a:defRPr>
            </a:lvl4pPr>
            <a:lvl5pPr>
              <a:defRPr sz="1000">
                <a:solidFill>
                  <a:schemeClr val="accent1"/>
                </a:solidFill>
              </a:defRPr>
            </a:lvl5pPr>
          </a:lstStyle>
          <a:p>
            <a:pPr lvl="0"/>
            <a:r>
              <a:rPr lang="de-DE" dirty="0"/>
              <a:t>DEUTSCHE FINANCE GROUP</a:t>
            </a:r>
          </a:p>
        </p:txBody>
      </p:sp>
      <p:sp>
        <p:nvSpPr>
          <p:cNvPr id="7" name="Textplatzhalter 13">
            <a:extLst>
              <a:ext uri="{FF2B5EF4-FFF2-40B4-BE49-F238E27FC236}">
                <a16:creationId xmlns:a16="http://schemas.microsoft.com/office/drawing/2014/main" id="{E52FC30A-0C9A-4071-4EF2-79D6D98099E1}"/>
              </a:ext>
            </a:extLst>
          </p:cNvPr>
          <p:cNvSpPr>
            <a:spLocks noGrp="1"/>
          </p:cNvSpPr>
          <p:nvPr>
            <p:ph type="body" sz="quarter" idx="16"/>
          </p:nvPr>
        </p:nvSpPr>
        <p:spPr>
          <a:xfrm>
            <a:off x="334963" y="2852739"/>
            <a:ext cx="3960812" cy="4011943"/>
          </a:xfrm>
          <a:prstGeom prst="rect">
            <a:avLst/>
          </a:prstGeom>
        </p:spPr>
        <p:txBody>
          <a:bodyPr lIns="288000" rIns="288000"/>
          <a:lstStyle>
            <a:lvl1pPr>
              <a:defRPr sz="1000"/>
            </a:lvl1pPr>
          </a:lstStyle>
          <a:p>
            <a:pPr lvl="0"/>
            <a:endParaRPr lang="de-DE" dirty="0"/>
          </a:p>
        </p:txBody>
      </p:sp>
      <p:sp>
        <p:nvSpPr>
          <p:cNvPr id="4" name="Textplatzhalter 23">
            <a:extLst>
              <a:ext uri="{FF2B5EF4-FFF2-40B4-BE49-F238E27FC236}">
                <a16:creationId xmlns:a16="http://schemas.microsoft.com/office/drawing/2014/main" id="{50B58267-6CAC-CDD2-FA10-71342731883F}"/>
              </a:ext>
            </a:extLst>
          </p:cNvPr>
          <p:cNvSpPr>
            <a:spLocks noGrp="1"/>
          </p:cNvSpPr>
          <p:nvPr>
            <p:ph type="body" sz="quarter" idx="19"/>
          </p:nvPr>
        </p:nvSpPr>
        <p:spPr>
          <a:xfrm>
            <a:off x="334964" y="1807855"/>
            <a:ext cx="3960812" cy="1059666"/>
          </a:xfrm>
          <a:prstGeom prst="rect">
            <a:avLst/>
          </a:prstGeom>
        </p:spPr>
        <p:txBody>
          <a:bodyPr/>
          <a:lstStyle>
            <a:lvl1pPr algn="ctr">
              <a:spcBef>
                <a:spcPts val="0"/>
              </a:spcBef>
              <a:defRPr sz="2000" cap="all" baseline="0">
                <a:latin typeface="+mj-lt"/>
                <a:ea typeface="Lato Heavy" panose="020F0502020204030203" pitchFamily="34" charset="0"/>
                <a:cs typeface="Lato Heavy" panose="020F0502020204030203" pitchFamily="34" charset="0"/>
              </a:defRPr>
            </a:lvl1pPr>
          </a:lstStyle>
          <a:p>
            <a:pPr lvl="0"/>
            <a:endParaRPr lang="de-DE" dirty="0"/>
          </a:p>
          <a:p>
            <a:pPr lvl="0"/>
            <a:r>
              <a:rPr lang="de-DE" dirty="0"/>
              <a:t>Titel</a:t>
            </a:r>
          </a:p>
        </p:txBody>
      </p:sp>
    </p:spTree>
    <p:extLst>
      <p:ext uri="{BB962C8B-B14F-4D97-AF65-F5344CB8AC3E}">
        <p14:creationId xmlns:p14="http://schemas.microsoft.com/office/powerpoint/2010/main" val="2954469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leiste oben + Freie Gestaltung darunter">
    <p:spTree>
      <p:nvGrpSpPr>
        <p:cNvPr id="1" name=""/>
        <p:cNvGrpSpPr/>
        <p:nvPr/>
      </p:nvGrpSpPr>
      <p:grpSpPr>
        <a:xfrm>
          <a:off x="0" y="0"/>
          <a:ext cx="0" cy="0"/>
          <a:chOff x="0" y="0"/>
          <a:chExt cx="0" cy="0"/>
        </a:xfrm>
      </p:grpSpPr>
      <p:sp>
        <p:nvSpPr>
          <p:cNvPr id="12" name="Textplatzhalter 11">
            <a:extLst>
              <a:ext uri="{FF2B5EF4-FFF2-40B4-BE49-F238E27FC236}">
                <a16:creationId xmlns:a16="http://schemas.microsoft.com/office/drawing/2014/main" id="{F135095F-F4F0-2445-7811-A1679DA32872}"/>
              </a:ext>
            </a:extLst>
          </p:cNvPr>
          <p:cNvSpPr>
            <a:spLocks noGrp="1"/>
          </p:cNvSpPr>
          <p:nvPr>
            <p:ph type="body" sz="quarter" idx="13"/>
          </p:nvPr>
        </p:nvSpPr>
        <p:spPr>
          <a:xfrm>
            <a:off x="0" y="0"/>
            <a:ext cx="12192000" cy="1916113"/>
          </a:xfrm>
          <a:prstGeom prst="rect">
            <a:avLst/>
          </a:prstGeom>
          <a:solidFill>
            <a:srgbClr val="F8F8F8"/>
          </a:solidFill>
        </p:spPr>
        <p:txBody>
          <a:bodyPr/>
          <a:lstStyle>
            <a:lvl1pPr>
              <a:defRPr>
                <a:noFill/>
              </a:defRPr>
            </a:lvl1pPr>
          </a:lstStyle>
          <a:p>
            <a:pPr lvl="0"/>
            <a:endParaRPr lang="de-DE" dirty="0"/>
          </a:p>
        </p:txBody>
      </p:sp>
      <p:sp>
        <p:nvSpPr>
          <p:cNvPr id="6" name="Fußzeilenplatzhalter 5">
            <a:extLst>
              <a:ext uri="{FF2B5EF4-FFF2-40B4-BE49-F238E27FC236}">
                <a16:creationId xmlns:a16="http://schemas.microsoft.com/office/drawing/2014/main" id="{E8ABECB5-BD6F-3334-5CF7-9F63701DA4E5}"/>
              </a:ext>
            </a:extLst>
          </p:cNvPr>
          <p:cNvSpPr>
            <a:spLocks noGrp="1"/>
          </p:cNvSpPr>
          <p:nvPr>
            <p:ph type="ftr" sz="quarter" idx="11"/>
          </p:nvPr>
        </p:nvSpPr>
        <p:spPr/>
        <p:txBody>
          <a:bodyPr/>
          <a:lstStyle/>
          <a:p>
            <a:endParaRPr lang="de-DE"/>
          </a:p>
        </p:txBody>
      </p:sp>
      <p:sp>
        <p:nvSpPr>
          <p:cNvPr id="10" name="Bildplatzhalter 36">
            <a:extLst>
              <a:ext uri="{FF2B5EF4-FFF2-40B4-BE49-F238E27FC236}">
                <a16:creationId xmlns:a16="http://schemas.microsoft.com/office/drawing/2014/main" id="{F1048C78-7FF0-6D4A-3CE4-2B59D94FE9BE}"/>
              </a:ext>
            </a:extLst>
          </p:cNvPr>
          <p:cNvSpPr>
            <a:spLocks noGrp="1"/>
          </p:cNvSpPr>
          <p:nvPr>
            <p:ph type="pic" sz="quarter" idx="12"/>
          </p:nvPr>
        </p:nvSpPr>
        <p:spPr>
          <a:xfrm>
            <a:off x="5203839" y="260350"/>
            <a:ext cx="1784321" cy="475819"/>
          </a:xfrm>
          <a:prstGeom prst="rect">
            <a:avLst/>
          </a:prstGeom>
        </p:spPr>
        <p:txBody>
          <a:bodyPr/>
          <a:lstStyle>
            <a:lvl1pPr marL="0" indent="0">
              <a:buNone/>
              <a:defRPr sz="1000">
                <a:noFill/>
              </a:defRPr>
            </a:lvl1pPr>
          </a:lstStyle>
          <a:p>
            <a:endParaRPr lang="de-DE" dirty="0"/>
          </a:p>
        </p:txBody>
      </p:sp>
      <p:sp>
        <p:nvSpPr>
          <p:cNvPr id="14" name="Textplatzhalter 21">
            <a:extLst>
              <a:ext uri="{FF2B5EF4-FFF2-40B4-BE49-F238E27FC236}">
                <a16:creationId xmlns:a16="http://schemas.microsoft.com/office/drawing/2014/main" id="{7D835860-9C21-421C-470D-9134438519FB}"/>
              </a:ext>
            </a:extLst>
          </p:cNvPr>
          <p:cNvSpPr>
            <a:spLocks noGrp="1"/>
          </p:cNvSpPr>
          <p:nvPr>
            <p:ph type="body" sz="quarter" idx="14" hasCustomPrompt="1"/>
          </p:nvPr>
        </p:nvSpPr>
        <p:spPr>
          <a:xfrm>
            <a:off x="341314" y="989787"/>
            <a:ext cx="11520000" cy="204148"/>
          </a:xfrm>
          <a:prstGeom prst="rect">
            <a:avLst/>
          </a:prstGeom>
        </p:spPr>
        <p:txBody>
          <a:bodyPr lIns="0" rIns="0" anchor="ctr" anchorCtr="0"/>
          <a:lstStyle>
            <a:lvl1pPr algn="l">
              <a:defRPr sz="1000" cap="all" baseline="0">
                <a:solidFill>
                  <a:schemeClr val="accent1"/>
                </a:solidFill>
              </a:defRPr>
            </a:lvl1pPr>
            <a:lvl2pPr>
              <a:defRPr sz="1000">
                <a:solidFill>
                  <a:schemeClr val="accent1"/>
                </a:solidFill>
              </a:defRPr>
            </a:lvl2pPr>
            <a:lvl3pPr>
              <a:defRPr sz="1000">
                <a:solidFill>
                  <a:schemeClr val="accent1"/>
                </a:solidFill>
              </a:defRPr>
            </a:lvl3pPr>
            <a:lvl4pPr>
              <a:defRPr sz="1000">
                <a:solidFill>
                  <a:schemeClr val="accent1"/>
                </a:solidFill>
              </a:defRPr>
            </a:lvl4pPr>
            <a:lvl5pPr>
              <a:defRPr sz="1000">
                <a:solidFill>
                  <a:schemeClr val="accent1"/>
                </a:solidFill>
              </a:defRPr>
            </a:lvl5pPr>
          </a:lstStyle>
          <a:p>
            <a:pPr lvl="0"/>
            <a:r>
              <a:rPr lang="de-DE" dirty="0"/>
              <a:t>DEUTSCHE FINANCE GROUP</a:t>
            </a:r>
          </a:p>
        </p:txBody>
      </p:sp>
      <p:sp>
        <p:nvSpPr>
          <p:cNvPr id="15" name="Textplatzhalter 23">
            <a:extLst>
              <a:ext uri="{FF2B5EF4-FFF2-40B4-BE49-F238E27FC236}">
                <a16:creationId xmlns:a16="http://schemas.microsoft.com/office/drawing/2014/main" id="{2392D498-5D38-A98B-AEFC-13FB913A8E8B}"/>
              </a:ext>
            </a:extLst>
          </p:cNvPr>
          <p:cNvSpPr>
            <a:spLocks noGrp="1"/>
          </p:cNvSpPr>
          <p:nvPr>
            <p:ph type="body" sz="quarter" idx="15"/>
          </p:nvPr>
        </p:nvSpPr>
        <p:spPr>
          <a:xfrm>
            <a:off x="343588" y="1212294"/>
            <a:ext cx="11520000" cy="389493"/>
          </a:xfrm>
          <a:prstGeom prst="rect">
            <a:avLst/>
          </a:prstGeom>
        </p:spPr>
        <p:txBody>
          <a:bodyPr lIns="0" rIns="0" anchor="ctr"/>
          <a:lstStyle>
            <a:lvl1pPr algn="l">
              <a:spcBef>
                <a:spcPts val="0"/>
              </a:spcBef>
              <a:defRPr sz="2000" cap="all" baseline="0">
                <a:latin typeface="+mj-lt"/>
                <a:ea typeface="Lato Heavy" panose="020F0502020204030203" pitchFamily="34" charset="0"/>
                <a:cs typeface="Lato Heavy" panose="020F0502020204030203" pitchFamily="34" charset="0"/>
              </a:defRPr>
            </a:lvl1pPr>
          </a:lstStyle>
          <a:p>
            <a:pPr lvl="0"/>
            <a:endParaRPr lang="de-DE" dirty="0"/>
          </a:p>
        </p:txBody>
      </p:sp>
      <p:sp>
        <p:nvSpPr>
          <p:cNvPr id="17" name="Textplatzhalter 21">
            <a:extLst>
              <a:ext uri="{FF2B5EF4-FFF2-40B4-BE49-F238E27FC236}">
                <a16:creationId xmlns:a16="http://schemas.microsoft.com/office/drawing/2014/main" id="{1E4F69C5-7BA7-DECD-64B7-1D6ED50AD0BF}"/>
              </a:ext>
            </a:extLst>
          </p:cNvPr>
          <p:cNvSpPr>
            <a:spLocks noGrp="1"/>
          </p:cNvSpPr>
          <p:nvPr>
            <p:ph type="body" sz="quarter" idx="16"/>
          </p:nvPr>
        </p:nvSpPr>
        <p:spPr>
          <a:xfrm>
            <a:off x="338124" y="1601787"/>
            <a:ext cx="11520000" cy="204149"/>
          </a:xfrm>
          <a:prstGeom prst="rect">
            <a:avLst/>
          </a:prstGeom>
        </p:spPr>
        <p:txBody>
          <a:bodyPr lIns="0" rIns="0" anchor="ctr" anchorCtr="0"/>
          <a:lstStyle>
            <a:lvl1pPr algn="l">
              <a:defRPr sz="1000" cap="none" baseline="0">
                <a:solidFill>
                  <a:schemeClr val="tx1"/>
                </a:solidFill>
              </a:defRPr>
            </a:lvl1pPr>
            <a:lvl2pPr>
              <a:defRPr sz="1000">
                <a:solidFill>
                  <a:schemeClr val="accent1"/>
                </a:solidFill>
              </a:defRPr>
            </a:lvl2pPr>
            <a:lvl3pPr>
              <a:defRPr sz="1000">
                <a:solidFill>
                  <a:schemeClr val="accent1"/>
                </a:solidFill>
              </a:defRPr>
            </a:lvl3pPr>
            <a:lvl4pPr>
              <a:defRPr sz="1000">
                <a:solidFill>
                  <a:schemeClr val="accent1"/>
                </a:solidFill>
              </a:defRPr>
            </a:lvl4pPr>
            <a:lvl5pPr>
              <a:defRPr sz="1000">
                <a:solidFill>
                  <a:schemeClr val="accent1"/>
                </a:solidFill>
              </a:defRPr>
            </a:lvl5pPr>
          </a:lstStyle>
          <a:p>
            <a:pPr lvl="0"/>
            <a:endParaRPr lang="de-DE" dirty="0"/>
          </a:p>
        </p:txBody>
      </p:sp>
    </p:spTree>
    <p:extLst>
      <p:ext uri="{BB962C8B-B14F-4D97-AF65-F5344CB8AC3E}">
        <p14:creationId xmlns:p14="http://schemas.microsoft.com/office/powerpoint/2010/main" val="1139606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8" name="Textplatzhalter 29">
            <a:extLst>
              <a:ext uri="{FF2B5EF4-FFF2-40B4-BE49-F238E27FC236}">
                <a16:creationId xmlns:a16="http://schemas.microsoft.com/office/drawing/2014/main" id="{8C386751-9AD3-B8C6-81E3-2CBBE424EF93}"/>
              </a:ext>
            </a:extLst>
          </p:cNvPr>
          <p:cNvSpPr>
            <a:spLocks noGrp="1" noChangeAspect="1"/>
          </p:cNvSpPr>
          <p:nvPr>
            <p:ph type="body" sz="quarter" idx="12"/>
          </p:nvPr>
        </p:nvSpPr>
        <p:spPr>
          <a:xfrm>
            <a:off x="0" y="987898"/>
            <a:ext cx="4295775" cy="5870101"/>
          </a:xfrm>
          <a:prstGeom prst="rect">
            <a:avLst/>
          </a:prstGeom>
          <a:solidFill>
            <a:schemeClr val="tx1"/>
          </a:solidFill>
        </p:spPr>
        <p:txBody>
          <a:bodyPr wrap="none" lIns="0" tIns="0" rIns="0" bIns="0"/>
          <a:lstStyle>
            <a:lvl1pPr marL="0" indent="0">
              <a:buNone/>
              <a:defRPr>
                <a:noFill/>
              </a:defRPr>
            </a:lvl1pPr>
            <a:lvl2pPr>
              <a:defRPr>
                <a:noFill/>
              </a:defRPr>
            </a:lvl2pPr>
            <a:lvl3pPr marL="914400" indent="0">
              <a:buNone/>
              <a:defRPr>
                <a:noFill/>
              </a:defRPr>
            </a:lvl3pPr>
            <a:lvl4pPr>
              <a:defRPr>
                <a:noFill/>
              </a:defRPr>
            </a:lvl4pPr>
            <a:lvl5pPr>
              <a:defRPr>
                <a:noFill/>
              </a:defRPr>
            </a:lvl5pPr>
          </a:lstStyle>
          <a:p>
            <a:pPr lvl="0"/>
            <a:endParaRPr lang="de-DE" dirty="0"/>
          </a:p>
        </p:txBody>
      </p:sp>
      <p:sp>
        <p:nvSpPr>
          <p:cNvPr id="9" name="Bildplatzhalter 49">
            <a:extLst>
              <a:ext uri="{FF2B5EF4-FFF2-40B4-BE49-F238E27FC236}">
                <a16:creationId xmlns:a16="http://schemas.microsoft.com/office/drawing/2014/main" id="{4F94B8BF-5D83-AB64-BC61-C4233520C337}"/>
              </a:ext>
            </a:extLst>
          </p:cNvPr>
          <p:cNvSpPr>
            <a:spLocks noGrp="1"/>
          </p:cNvSpPr>
          <p:nvPr>
            <p:ph type="pic" sz="quarter" idx="15"/>
          </p:nvPr>
        </p:nvSpPr>
        <p:spPr>
          <a:xfrm>
            <a:off x="4308475" y="987898"/>
            <a:ext cx="7548563" cy="5573240"/>
          </a:xfrm>
          <a:prstGeom prst="rect">
            <a:avLst/>
          </a:prstGeom>
          <a:solidFill>
            <a:schemeClr val="tx1">
              <a:lumMod val="50000"/>
              <a:lumOff val="50000"/>
            </a:schemeClr>
          </a:solidFill>
        </p:spPr>
        <p:txBody>
          <a:bodyPr/>
          <a:lstStyle>
            <a:lvl1pPr>
              <a:defRPr>
                <a:noFill/>
              </a:defRPr>
            </a:lvl1pPr>
          </a:lstStyle>
          <a:p>
            <a:endParaRPr lang="de-DE" dirty="0"/>
          </a:p>
        </p:txBody>
      </p:sp>
      <p:sp>
        <p:nvSpPr>
          <p:cNvPr id="10" name="Textplatzhalter 44">
            <a:extLst>
              <a:ext uri="{FF2B5EF4-FFF2-40B4-BE49-F238E27FC236}">
                <a16:creationId xmlns:a16="http://schemas.microsoft.com/office/drawing/2014/main" id="{A30579F6-8852-59C4-06AB-A12B93F7EE52}"/>
              </a:ext>
            </a:extLst>
          </p:cNvPr>
          <p:cNvSpPr txBox="1"/>
          <p:nvPr userDrawn="1"/>
        </p:nvSpPr>
        <p:spPr>
          <a:xfrm>
            <a:off x="341786" y="6546188"/>
            <a:ext cx="1981535" cy="1936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2024 © DEUTSCHE FINANCE GROUP</a:t>
            </a:r>
          </a:p>
        </p:txBody>
      </p:sp>
      <p:sp>
        <p:nvSpPr>
          <p:cNvPr id="2" name="Textplatzhalter 13">
            <a:extLst>
              <a:ext uri="{FF2B5EF4-FFF2-40B4-BE49-F238E27FC236}">
                <a16:creationId xmlns:a16="http://schemas.microsoft.com/office/drawing/2014/main" id="{A34C1D7A-FE51-209A-EEB0-AFE7D60EBC52}"/>
              </a:ext>
            </a:extLst>
          </p:cNvPr>
          <p:cNvSpPr>
            <a:spLocks noGrp="1"/>
          </p:cNvSpPr>
          <p:nvPr>
            <p:ph type="body" sz="quarter" idx="16" hasCustomPrompt="1"/>
          </p:nvPr>
        </p:nvSpPr>
        <p:spPr>
          <a:xfrm>
            <a:off x="334963" y="3429000"/>
            <a:ext cx="3960812" cy="2879726"/>
          </a:xfrm>
          <a:prstGeom prst="rect">
            <a:avLst/>
          </a:prstGeom>
        </p:spPr>
        <p:txBody>
          <a:bodyPr lIns="288000" rIns="288000"/>
          <a:lstStyle>
            <a:lvl1pPr>
              <a:defRPr sz="1000">
                <a:solidFill>
                  <a:schemeClr val="bg1"/>
                </a:solidFill>
              </a:defRPr>
            </a:lvl1pPr>
          </a:lstStyle>
          <a:p>
            <a:pPr lvl="0"/>
            <a:r>
              <a:rPr lang="de-DE" dirty="0"/>
              <a:t>WICHTIGE HINWEISE</a:t>
            </a:r>
          </a:p>
        </p:txBody>
      </p:sp>
      <p:sp>
        <p:nvSpPr>
          <p:cNvPr id="3" name="Textplatzhalter 21">
            <a:extLst>
              <a:ext uri="{FF2B5EF4-FFF2-40B4-BE49-F238E27FC236}">
                <a16:creationId xmlns:a16="http://schemas.microsoft.com/office/drawing/2014/main" id="{469A3C86-BBE6-D1FF-AB28-C43E13B87305}"/>
              </a:ext>
            </a:extLst>
          </p:cNvPr>
          <p:cNvSpPr>
            <a:spLocks noGrp="1"/>
          </p:cNvSpPr>
          <p:nvPr>
            <p:ph type="body" sz="quarter" idx="14" hasCustomPrompt="1"/>
          </p:nvPr>
        </p:nvSpPr>
        <p:spPr>
          <a:xfrm>
            <a:off x="334964" y="1597024"/>
            <a:ext cx="3960812" cy="1831975"/>
          </a:xfrm>
          <a:prstGeom prst="rect">
            <a:avLst/>
          </a:prstGeom>
        </p:spPr>
        <p:txBody>
          <a:bodyPr lIns="288000" rIns="288000"/>
          <a:lstStyle>
            <a:lvl1pPr algn="l">
              <a:defRPr sz="1000" cap="none" baseline="0">
                <a:solidFill>
                  <a:schemeClr val="accent1"/>
                </a:solidFill>
                <a:latin typeface="+mn-lt"/>
                <a:ea typeface="Lato Heavy" panose="020F0502020204030203" pitchFamily="34" charset="0"/>
                <a:cs typeface="Lato Heavy" panose="020F0502020204030203" pitchFamily="34" charset="0"/>
              </a:defRPr>
            </a:lvl1pPr>
            <a:lvl2pPr>
              <a:defRPr sz="1000">
                <a:solidFill>
                  <a:schemeClr val="accent1"/>
                </a:solidFill>
              </a:defRPr>
            </a:lvl2pPr>
            <a:lvl3pPr>
              <a:defRPr sz="1000">
                <a:solidFill>
                  <a:schemeClr val="accent1"/>
                </a:solidFill>
              </a:defRPr>
            </a:lvl3pPr>
            <a:lvl4pPr>
              <a:defRPr sz="1000">
                <a:solidFill>
                  <a:schemeClr val="accent1"/>
                </a:solidFill>
              </a:defRPr>
            </a:lvl4pPr>
            <a:lvl5pPr>
              <a:defRPr sz="1000">
                <a:solidFill>
                  <a:schemeClr val="accent1"/>
                </a:solidFill>
              </a:defRPr>
            </a:lvl5pPr>
          </a:lstStyle>
          <a:p>
            <a:pPr lvl="0"/>
            <a:r>
              <a:rPr lang="de-DE" dirty="0"/>
              <a:t>DEUTSCHE FINANCE GROUP</a:t>
            </a:r>
          </a:p>
          <a:p>
            <a:pPr marL="0" indent="0">
              <a:lnSpc>
                <a:spcPct val="100000"/>
              </a:lnSpc>
              <a:spcBef>
                <a:spcPts val="0"/>
              </a:spcBef>
              <a:buNone/>
            </a:pPr>
            <a:r>
              <a:rPr lang="de-DE" sz="1000" dirty="0" err="1">
                <a:solidFill>
                  <a:schemeClr val="bg1"/>
                </a:solidFill>
                <a:latin typeface="Lato Light" panose="020F0302020204030203" pitchFamily="34" charset="0"/>
              </a:rPr>
              <a:t>Leopoldstrasse</a:t>
            </a:r>
            <a:r>
              <a:rPr lang="de-DE" sz="1000" dirty="0">
                <a:solidFill>
                  <a:schemeClr val="bg1"/>
                </a:solidFill>
                <a:latin typeface="Lato Light" panose="020F0302020204030203" pitchFamily="34" charset="0"/>
              </a:rPr>
              <a:t> 156</a:t>
            </a:r>
          </a:p>
          <a:p>
            <a:pPr marL="0" indent="0">
              <a:lnSpc>
                <a:spcPct val="100000"/>
              </a:lnSpc>
              <a:spcBef>
                <a:spcPts val="0"/>
              </a:spcBef>
              <a:buNone/>
            </a:pPr>
            <a:r>
              <a:rPr lang="de-DE" sz="1000" dirty="0">
                <a:solidFill>
                  <a:schemeClr val="bg1"/>
                </a:solidFill>
                <a:latin typeface="Lato Light" panose="020F0302020204030203" pitchFamily="34" charset="0"/>
              </a:rPr>
              <a:t>80804 München</a:t>
            </a:r>
          </a:p>
          <a:p>
            <a:pPr marL="0" indent="0">
              <a:lnSpc>
                <a:spcPct val="100000"/>
              </a:lnSpc>
              <a:spcBef>
                <a:spcPts val="0"/>
              </a:spcBef>
              <a:buNone/>
            </a:pPr>
            <a:endParaRPr lang="de-DE" sz="1000" dirty="0">
              <a:solidFill>
                <a:schemeClr val="bg1"/>
              </a:solidFill>
              <a:latin typeface="Lato Light" panose="020F0302020204030203" pitchFamily="34" charset="0"/>
            </a:endParaRPr>
          </a:p>
          <a:p>
            <a:pPr marL="0" indent="0">
              <a:lnSpc>
                <a:spcPct val="100000"/>
              </a:lnSpc>
              <a:spcBef>
                <a:spcPts val="0"/>
              </a:spcBef>
              <a:buNone/>
            </a:pPr>
            <a:r>
              <a:rPr lang="de-DE" sz="1000" dirty="0">
                <a:solidFill>
                  <a:schemeClr val="bg1"/>
                </a:solidFill>
                <a:latin typeface="Lato Light" panose="020F0302020204030203" pitchFamily="34" charset="0"/>
              </a:rPr>
              <a:t>Telefon: +49 89 </a:t>
            </a:r>
            <a:r>
              <a:rPr lang="de-DE" sz="1000" b="0" i="0" dirty="0">
                <a:solidFill>
                  <a:schemeClr val="bg1"/>
                </a:solidFill>
                <a:effectLst/>
                <a:latin typeface="Lato" panose="020F0502020204030203" pitchFamily="34" charset="0"/>
              </a:rPr>
              <a:t>– </a:t>
            </a:r>
            <a:r>
              <a:rPr lang="de-DE" sz="1000" dirty="0">
                <a:solidFill>
                  <a:schemeClr val="bg1"/>
                </a:solidFill>
                <a:latin typeface="Lato Light" panose="020F0302020204030203" pitchFamily="34" charset="0"/>
              </a:rPr>
              <a:t>64 95 63 </a:t>
            </a:r>
            <a:r>
              <a:rPr lang="de-DE" sz="1000" b="0" i="0" dirty="0">
                <a:solidFill>
                  <a:schemeClr val="bg1"/>
                </a:solidFill>
                <a:effectLst/>
                <a:latin typeface="Lato" panose="020F0502020204030203" pitchFamily="34" charset="0"/>
              </a:rPr>
              <a:t>– </a:t>
            </a:r>
            <a:r>
              <a:rPr lang="de-DE" sz="1000" dirty="0">
                <a:solidFill>
                  <a:schemeClr val="bg1"/>
                </a:solidFill>
                <a:latin typeface="Lato Light" panose="020F0302020204030203" pitchFamily="34" charset="0"/>
              </a:rPr>
              <a:t>0 </a:t>
            </a:r>
          </a:p>
          <a:p>
            <a:pPr marL="0" indent="0">
              <a:lnSpc>
                <a:spcPct val="100000"/>
              </a:lnSpc>
              <a:spcBef>
                <a:spcPts val="0"/>
              </a:spcBef>
              <a:buNone/>
            </a:pPr>
            <a:r>
              <a:rPr lang="de-DE" sz="1000" dirty="0">
                <a:solidFill>
                  <a:schemeClr val="bg1"/>
                </a:solidFill>
                <a:latin typeface="Lato Light" panose="020F0302020204030203" pitchFamily="34" charset="0"/>
              </a:rPr>
              <a:t>Telefax: +49 89 </a:t>
            </a:r>
            <a:r>
              <a:rPr lang="de-DE" sz="1000" b="0" i="0" dirty="0">
                <a:solidFill>
                  <a:schemeClr val="bg1"/>
                </a:solidFill>
                <a:effectLst/>
                <a:latin typeface="Lato" panose="020F0502020204030203" pitchFamily="34" charset="0"/>
              </a:rPr>
              <a:t>– </a:t>
            </a:r>
            <a:r>
              <a:rPr lang="de-DE" sz="1000" dirty="0">
                <a:solidFill>
                  <a:schemeClr val="bg1"/>
                </a:solidFill>
                <a:latin typeface="Lato Light" panose="020F0302020204030203" pitchFamily="34" charset="0"/>
              </a:rPr>
              <a:t>64 95 63 </a:t>
            </a:r>
            <a:r>
              <a:rPr lang="de-DE" sz="1000" b="0" i="0" dirty="0">
                <a:solidFill>
                  <a:schemeClr val="bg1"/>
                </a:solidFill>
                <a:effectLst/>
                <a:latin typeface="Lato" panose="020F0502020204030203" pitchFamily="34" charset="0"/>
              </a:rPr>
              <a:t>– </a:t>
            </a:r>
            <a:r>
              <a:rPr lang="de-DE" sz="1000" dirty="0">
                <a:solidFill>
                  <a:schemeClr val="bg1"/>
                </a:solidFill>
                <a:latin typeface="Lato Light" panose="020F0302020204030203" pitchFamily="34" charset="0"/>
              </a:rPr>
              <a:t>10</a:t>
            </a:r>
          </a:p>
          <a:p>
            <a:pPr marL="0" indent="0">
              <a:lnSpc>
                <a:spcPct val="100000"/>
              </a:lnSpc>
              <a:spcBef>
                <a:spcPts val="0"/>
              </a:spcBef>
              <a:buNone/>
            </a:pPr>
            <a:endParaRPr lang="de-DE" sz="1000" dirty="0">
              <a:solidFill>
                <a:schemeClr val="bg1"/>
              </a:solidFill>
              <a:latin typeface="Lato Light" panose="020F0302020204030203" pitchFamily="34" charset="0"/>
            </a:endParaRPr>
          </a:p>
          <a:p>
            <a:pPr marL="0" indent="0">
              <a:lnSpc>
                <a:spcPct val="100000"/>
              </a:lnSpc>
              <a:spcBef>
                <a:spcPts val="0"/>
              </a:spcBef>
              <a:buNone/>
            </a:pPr>
            <a:r>
              <a:rPr lang="de-DE" sz="1000" dirty="0">
                <a:solidFill>
                  <a:schemeClr val="bg1"/>
                </a:solidFill>
                <a:latin typeface="Lato Light" panose="020F0302020204030203" pitchFamily="34" charset="0"/>
              </a:rPr>
              <a:t>E-Mail: kontakt@deutsche-finance.de</a:t>
            </a:r>
          </a:p>
          <a:p>
            <a:pPr marL="0" indent="0">
              <a:lnSpc>
                <a:spcPct val="100000"/>
              </a:lnSpc>
              <a:spcBef>
                <a:spcPts val="0"/>
              </a:spcBef>
              <a:buNone/>
            </a:pPr>
            <a:r>
              <a:rPr lang="de-DE" sz="10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www.deutsche-finance-group.de</a:t>
            </a:r>
            <a:endParaRPr lang="de-DE" sz="1000" dirty="0">
              <a:solidFill>
                <a:schemeClr val="bg1"/>
              </a:solidFill>
              <a:latin typeface="Lato Light" panose="020F0302020204030203" pitchFamily="34" charset="0"/>
            </a:endParaRPr>
          </a:p>
        </p:txBody>
      </p:sp>
    </p:spTree>
    <p:extLst>
      <p:ext uri="{BB962C8B-B14F-4D97-AF65-F5344CB8AC3E}">
        <p14:creationId xmlns:p14="http://schemas.microsoft.com/office/powerpoint/2010/main" val="19729726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bschlussfolie mit Foto">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B4BCDAB-5B8B-1F7F-79E4-04837198B84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4398" t="15325" b="15325"/>
          <a:stretch/>
        </p:blipFill>
        <p:spPr>
          <a:xfrm>
            <a:off x="334962" y="988264"/>
            <a:ext cx="11527954" cy="5572873"/>
          </a:xfrm>
          <a:prstGeom prst="rect">
            <a:avLst/>
          </a:prstGeom>
        </p:spPr>
      </p:pic>
      <p:sp>
        <p:nvSpPr>
          <p:cNvPr id="8" name="Textplatzhalter 29">
            <a:extLst>
              <a:ext uri="{FF2B5EF4-FFF2-40B4-BE49-F238E27FC236}">
                <a16:creationId xmlns:a16="http://schemas.microsoft.com/office/drawing/2014/main" id="{8C386751-9AD3-B8C6-81E3-2CBBE424EF93}"/>
              </a:ext>
            </a:extLst>
          </p:cNvPr>
          <p:cNvSpPr>
            <a:spLocks noGrp="1" noChangeAspect="1"/>
          </p:cNvSpPr>
          <p:nvPr>
            <p:ph type="body" sz="quarter" idx="12"/>
          </p:nvPr>
        </p:nvSpPr>
        <p:spPr>
          <a:xfrm>
            <a:off x="0" y="987898"/>
            <a:ext cx="4295775" cy="5870101"/>
          </a:xfrm>
          <a:prstGeom prst="rect">
            <a:avLst/>
          </a:prstGeom>
          <a:solidFill>
            <a:schemeClr val="tx1"/>
          </a:solidFill>
        </p:spPr>
        <p:txBody>
          <a:bodyPr wrap="none" lIns="0" tIns="0" rIns="0" bIns="0"/>
          <a:lstStyle>
            <a:lvl1pPr marL="0" indent="0">
              <a:buNone/>
              <a:defRPr>
                <a:noFill/>
              </a:defRPr>
            </a:lvl1pPr>
            <a:lvl2pPr>
              <a:defRPr>
                <a:noFill/>
              </a:defRPr>
            </a:lvl2pPr>
            <a:lvl3pPr marL="914400" indent="0">
              <a:buNone/>
              <a:defRPr>
                <a:noFill/>
              </a:defRPr>
            </a:lvl3pPr>
            <a:lvl4pPr>
              <a:defRPr>
                <a:noFill/>
              </a:defRPr>
            </a:lvl4pPr>
            <a:lvl5pPr>
              <a:defRPr>
                <a:noFill/>
              </a:defRPr>
            </a:lvl5pPr>
          </a:lstStyle>
          <a:p>
            <a:pPr lvl="0"/>
            <a:endParaRPr lang="de-DE" dirty="0"/>
          </a:p>
        </p:txBody>
      </p:sp>
      <p:sp>
        <p:nvSpPr>
          <p:cNvPr id="10" name="Textplatzhalter 44">
            <a:extLst>
              <a:ext uri="{FF2B5EF4-FFF2-40B4-BE49-F238E27FC236}">
                <a16:creationId xmlns:a16="http://schemas.microsoft.com/office/drawing/2014/main" id="{A30579F6-8852-59C4-06AB-A12B93F7EE52}"/>
              </a:ext>
            </a:extLst>
          </p:cNvPr>
          <p:cNvSpPr txBox="1"/>
          <p:nvPr userDrawn="1"/>
        </p:nvSpPr>
        <p:spPr>
          <a:xfrm>
            <a:off x="341786" y="6546188"/>
            <a:ext cx="1981535" cy="1936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bg1"/>
                </a:solidFill>
              </a:rPr>
              <a:t>2024 © DEUTSCHE FINANCE GROUP</a:t>
            </a:r>
          </a:p>
        </p:txBody>
      </p:sp>
      <p:sp>
        <p:nvSpPr>
          <p:cNvPr id="2" name="Textplatzhalter 13">
            <a:extLst>
              <a:ext uri="{FF2B5EF4-FFF2-40B4-BE49-F238E27FC236}">
                <a16:creationId xmlns:a16="http://schemas.microsoft.com/office/drawing/2014/main" id="{A34C1D7A-FE51-209A-EEB0-AFE7D60EBC52}"/>
              </a:ext>
            </a:extLst>
          </p:cNvPr>
          <p:cNvSpPr>
            <a:spLocks noGrp="1"/>
          </p:cNvSpPr>
          <p:nvPr>
            <p:ph type="body" sz="quarter" idx="16" hasCustomPrompt="1"/>
          </p:nvPr>
        </p:nvSpPr>
        <p:spPr>
          <a:xfrm>
            <a:off x="334963" y="3429000"/>
            <a:ext cx="3960812" cy="2879726"/>
          </a:xfrm>
          <a:prstGeom prst="rect">
            <a:avLst/>
          </a:prstGeom>
        </p:spPr>
        <p:txBody>
          <a:bodyPr lIns="288000" rIns="288000"/>
          <a:lstStyle>
            <a:lvl1pPr>
              <a:defRPr sz="1000">
                <a:solidFill>
                  <a:schemeClr val="bg1"/>
                </a:solidFill>
              </a:defRPr>
            </a:lvl1pPr>
          </a:lstStyle>
          <a:p>
            <a:pPr lvl="0"/>
            <a:r>
              <a:rPr lang="de-DE" dirty="0"/>
              <a:t>WICHTIGE HINWEISE</a:t>
            </a:r>
          </a:p>
        </p:txBody>
      </p:sp>
      <p:sp>
        <p:nvSpPr>
          <p:cNvPr id="3" name="Textplatzhalter 21">
            <a:extLst>
              <a:ext uri="{FF2B5EF4-FFF2-40B4-BE49-F238E27FC236}">
                <a16:creationId xmlns:a16="http://schemas.microsoft.com/office/drawing/2014/main" id="{469A3C86-BBE6-D1FF-AB28-C43E13B87305}"/>
              </a:ext>
            </a:extLst>
          </p:cNvPr>
          <p:cNvSpPr>
            <a:spLocks noGrp="1"/>
          </p:cNvSpPr>
          <p:nvPr>
            <p:ph type="body" sz="quarter" idx="14" hasCustomPrompt="1"/>
          </p:nvPr>
        </p:nvSpPr>
        <p:spPr>
          <a:xfrm>
            <a:off x="334964" y="1597024"/>
            <a:ext cx="3960812" cy="1831975"/>
          </a:xfrm>
          <a:prstGeom prst="rect">
            <a:avLst/>
          </a:prstGeom>
        </p:spPr>
        <p:txBody>
          <a:bodyPr lIns="288000" rIns="288000"/>
          <a:lstStyle>
            <a:lvl1pPr algn="l">
              <a:defRPr sz="1000" cap="none" baseline="0">
                <a:solidFill>
                  <a:schemeClr val="accent1"/>
                </a:solidFill>
                <a:latin typeface="+mn-lt"/>
                <a:ea typeface="Lato Heavy" panose="020F0502020204030203" pitchFamily="34" charset="0"/>
                <a:cs typeface="Lato Heavy" panose="020F0502020204030203" pitchFamily="34" charset="0"/>
              </a:defRPr>
            </a:lvl1pPr>
            <a:lvl2pPr>
              <a:defRPr sz="1000">
                <a:solidFill>
                  <a:schemeClr val="accent1"/>
                </a:solidFill>
              </a:defRPr>
            </a:lvl2pPr>
            <a:lvl3pPr>
              <a:defRPr sz="1000">
                <a:solidFill>
                  <a:schemeClr val="accent1"/>
                </a:solidFill>
              </a:defRPr>
            </a:lvl3pPr>
            <a:lvl4pPr>
              <a:defRPr sz="1000">
                <a:solidFill>
                  <a:schemeClr val="accent1"/>
                </a:solidFill>
              </a:defRPr>
            </a:lvl4pPr>
            <a:lvl5pPr>
              <a:defRPr sz="1000">
                <a:solidFill>
                  <a:schemeClr val="accent1"/>
                </a:solidFill>
              </a:defRPr>
            </a:lvl5pPr>
          </a:lstStyle>
          <a:p>
            <a:pPr lvl="0"/>
            <a:r>
              <a:rPr lang="de-DE" dirty="0"/>
              <a:t>DEUTSCHE FINANCE GROUP</a:t>
            </a:r>
          </a:p>
          <a:p>
            <a:pPr marL="0" indent="0">
              <a:lnSpc>
                <a:spcPct val="100000"/>
              </a:lnSpc>
              <a:spcBef>
                <a:spcPts val="0"/>
              </a:spcBef>
              <a:buNone/>
            </a:pPr>
            <a:r>
              <a:rPr lang="de-DE" sz="1000" dirty="0" err="1">
                <a:solidFill>
                  <a:schemeClr val="bg1"/>
                </a:solidFill>
                <a:latin typeface="Lato Light" panose="020F0302020204030203" pitchFamily="34" charset="0"/>
              </a:rPr>
              <a:t>Leopoldstrasse</a:t>
            </a:r>
            <a:r>
              <a:rPr lang="de-DE" sz="1000" dirty="0">
                <a:solidFill>
                  <a:schemeClr val="bg1"/>
                </a:solidFill>
                <a:latin typeface="Lato Light" panose="020F0302020204030203" pitchFamily="34" charset="0"/>
              </a:rPr>
              <a:t> 156</a:t>
            </a:r>
          </a:p>
          <a:p>
            <a:pPr marL="0" indent="0">
              <a:lnSpc>
                <a:spcPct val="100000"/>
              </a:lnSpc>
              <a:spcBef>
                <a:spcPts val="0"/>
              </a:spcBef>
              <a:buNone/>
            </a:pPr>
            <a:r>
              <a:rPr lang="de-DE" sz="1000" dirty="0">
                <a:solidFill>
                  <a:schemeClr val="bg1"/>
                </a:solidFill>
                <a:latin typeface="Lato Light" panose="020F0302020204030203" pitchFamily="34" charset="0"/>
              </a:rPr>
              <a:t>80804 München</a:t>
            </a:r>
          </a:p>
          <a:p>
            <a:pPr marL="0" indent="0">
              <a:lnSpc>
                <a:spcPct val="100000"/>
              </a:lnSpc>
              <a:spcBef>
                <a:spcPts val="0"/>
              </a:spcBef>
              <a:buNone/>
            </a:pPr>
            <a:endParaRPr lang="de-DE" sz="1000" dirty="0">
              <a:solidFill>
                <a:schemeClr val="bg1"/>
              </a:solidFill>
              <a:latin typeface="Lato Light" panose="020F0302020204030203" pitchFamily="34" charset="0"/>
            </a:endParaRPr>
          </a:p>
          <a:p>
            <a:pPr marL="0" indent="0">
              <a:lnSpc>
                <a:spcPct val="100000"/>
              </a:lnSpc>
              <a:spcBef>
                <a:spcPts val="0"/>
              </a:spcBef>
              <a:buNone/>
            </a:pPr>
            <a:r>
              <a:rPr lang="de-DE" sz="1000" dirty="0">
                <a:solidFill>
                  <a:schemeClr val="bg1"/>
                </a:solidFill>
                <a:latin typeface="Lato Light" panose="020F0302020204030203" pitchFamily="34" charset="0"/>
              </a:rPr>
              <a:t>Telefon: +49 89 </a:t>
            </a:r>
            <a:r>
              <a:rPr lang="de-DE" sz="1000" b="0" i="0" dirty="0">
                <a:solidFill>
                  <a:schemeClr val="bg1"/>
                </a:solidFill>
                <a:effectLst/>
                <a:latin typeface="Lato" panose="020F0502020204030203" pitchFamily="34" charset="0"/>
              </a:rPr>
              <a:t>– </a:t>
            </a:r>
            <a:r>
              <a:rPr lang="de-DE" sz="1000" dirty="0">
                <a:solidFill>
                  <a:schemeClr val="bg1"/>
                </a:solidFill>
                <a:latin typeface="Lato Light" panose="020F0302020204030203" pitchFamily="34" charset="0"/>
              </a:rPr>
              <a:t>64 95 63 </a:t>
            </a:r>
            <a:r>
              <a:rPr lang="de-DE" sz="1000" b="0" i="0" dirty="0">
                <a:solidFill>
                  <a:schemeClr val="bg1"/>
                </a:solidFill>
                <a:effectLst/>
                <a:latin typeface="Lato" panose="020F0502020204030203" pitchFamily="34" charset="0"/>
              </a:rPr>
              <a:t>– </a:t>
            </a:r>
            <a:r>
              <a:rPr lang="de-DE" sz="1000" dirty="0">
                <a:solidFill>
                  <a:schemeClr val="bg1"/>
                </a:solidFill>
                <a:latin typeface="Lato Light" panose="020F0302020204030203" pitchFamily="34" charset="0"/>
              </a:rPr>
              <a:t>0 </a:t>
            </a:r>
          </a:p>
          <a:p>
            <a:pPr marL="0" indent="0">
              <a:lnSpc>
                <a:spcPct val="100000"/>
              </a:lnSpc>
              <a:spcBef>
                <a:spcPts val="0"/>
              </a:spcBef>
              <a:buNone/>
            </a:pPr>
            <a:r>
              <a:rPr lang="de-DE" sz="1000" dirty="0">
                <a:solidFill>
                  <a:schemeClr val="bg1"/>
                </a:solidFill>
                <a:latin typeface="Lato Light" panose="020F0302020204030203" pitchFamily="34" charset="0"/>
              </a:rPr>
              <a:t>Telefax: +49 89 </a:t>
            </a:r>
            <a:r>
              <a:rPr lang="de-DE" sz="1000" b="0" i="0" dirty="0">
                <a:solidFill>
                  <a:schemeClr val="bg1"/>
                </a:solidFill>
                <a:effectLst/>
                <a:latin typeface="Lato" panose="020F0502020204030203" pitchFamily="34" charset="0"/>
              </a:rPr>
              <a:t>– </a:t>
            </a:r>
            <a:r>
              <a:rPr lang="de-DE" sz="1000" dirty="0">
                <a:solidFill>
                  <a:schemeClr val="bg1"/>
                </a:solidFill>
                <a:latin typeface="Lato Light" panose="020F0302020204030203" pitchFamily="34" charset="0"/>
              </a:rPr>
              <a:t>64 95 63 </a:t>
            </a:r>
            <a:r>
              <a:rPr lang="de-DE" sz="1000" b="0" i="0" dirty="0">
                <a:solidFill>
                  <a:schemeClr val="bg1"/>
                </a:solidFill>
                <a:effectLst/>
                <a:latin typeface="Lato" panose="020F0502020204030203" pitchFamily="34" charset="0"/>
              </a:rPr>
              <a:t>– </a:t>
            </a:r>
            <a:r>
              <a:rPr lang="de-DE" sz="1000" dirty="0">
                <a:solidFill>
                  <a:schemeClr val="bg1"/>
                </a:solidFill>
                <a:latin typeface="Lato Light" panose="020F0302020204030203" pitchFamily="34" charset="0"/>
              </a:rPr>
              <a:t>10</a:t>
            </a:r>
          </a:p>
          <a:p>
            <a:pPr marL="0" indent="0">
              <a:lnSpc>
                <a:spcPct val="100000"/>
              </a:lnSpc>
              <a:spcBef>
                <a:spcPts val="0"/>
              </a:spcBef>
              <a:buNone/>
            </a:pPr>
            <a:endParaRPr lang="de-DE" sz="1000" dirty="0">
              <a:solidFill>
                <a:schemeClr val="bg1"/>
              </a:solidFill>
              <a:latin typeface="Lato Light" panose="020F0302020204030203" pitchFamily="34" charset="0"/>
            </a:endParaRPr>
          </a:p>
          <a:p>
            <a:pPr marL="0" indent="0">
              <a:lnSpc>
                <a:spcPct val="100000"/>
              </a:lnSpc>
              <a:spcBef>
                <a:spcPts val="0"/>
              </a:spcBef>
              <a:buNone/>
            </a:pPr>
            <a:r>
              <a:rPr lang="de-DE" sz="1000" dirty="0">
                <a:solidFill>
                  <a:schemeClr val="bg1"/>
                </a:solidFill>
                <a:latin typeface="Lato Light" panose="020F0302020204030203" pitchFamily="34" charset="0"/>
              </a:rPr>
              <a:t>E-Mail: kontakt@deutsche-finance.de</a:t>
            </a:r>
          </a:p>
          <a:p>
            <a:pPr marL="0" indent="0">
              <a:lnSpc>
                <a:spcPct val="100000"/>
              </a:lnSpc>
              <a:spcBef>
                <a:spcPts val="0"/>
              </a:spcBef>
              <a:buNone/>
            </a:pPr>
            <a:r>
              <a:rPr lang="de-DE" sz="10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www.deutsche-finance-group.de</a:t>
            </a:r>
            <a:endParaRPr lang="de-DE" sz="1000" dirty="0">
              <a:solidFill>
                <a:schemeClr val="bg1"/>
              </a:solidFill>
              <a:latin typeface="Lato Light" panose="020F0302020204030203" pitchFamily="34" charset="0"/>
            </a:endParaRPr>
          </a:p>
        </p:txBody>
      </p:sp>
    </p:spTree>
    <p:extLst>
      <p:ext uri="{BB962C8B-B14F-4D97-AF65-F5344CB8AC3E}">
        <p14:creationId xmlns:p14="http://schemas.microsoft.com/office/powerpoint/2010/main" val="1712252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Layout - Blanko weiß">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10" name="Textfeld 9">
            <a:extLst>
              <a:ext uri="{FF2B5EF4-FFF2-40B4-BE49-F238E27FC236}">
                <a16:creationId xmlns:a16="http://schemas.microsoft.com/office/drawing/2014/main" id="{C599BA7F-7D57-6F80-B665-338DAE762045}"/>
              </a:ext>
            </a:extLst>
          </p:cNvPr>
          <p:cNvSpPr txBox="1"/>
          <p:nvPr userDrawn="1"/>
        </p:nvSpPr>
        <p:spPr>
          <a:xfrm>
            <a:off x="1685748" y="5850638"/>
            <a:ext cx="1358064" cy="184666"/>
          </a:xfrm>
          <a:prstGeom prst="rect">
            <a:avLst/>
          </a:prstGeom>
          <a:noFill/>
        </p:spPr>
        <p:txBody>
          <a:bodyPr wrap="none" rtlCol="0">
            <a:spAutoFit/>
          </a:bodyPr>
          <a:lstStyle/>
          <a:p>
            <a:r>
              <a:rPr lang="de-DE" sz="600" dirty="0">
                <a:solidFill>
                  <a:schemeClr val="bg1"/>
                </a:solidFill>
              </a:rPr>
              <a:t>EXEMPLARISCHE DARSTELLUNG</a:t>
            </a:r>
          </a:p>
        </p:txBody>
      </p:sp>
    </p:spTree>
    <p:extLst>
      <p:ext uri="{BB962C8B-B14F-4D97-AF65-F5344CB8AC3E}">
        <p14:creationId xmlns:p14="http://schemas.microsoft.com/office/powerpoint/2010/main" val="86909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 Blanko weiß">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15" name="Marginalie">
            <a:extLst>
              <a:ext uri="{FF2B5EF4-FFF2-40B4-BE49-F238E27FC236}">
                <a16:creationId xmlns:a16="http://schemas.microsoft.com/office/drawing/2014/main" id="{29A3FFDC-3DCB-4A0B-99D9-EA0923E8B8D1}"/>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6" name="Fließtext">
            <a:extLst>
              <a:ext uri="{FF2B5EF4-FFF2-40B4-BE49-F238E27FC236}">
                <a16:creationId xmlns:a16="http://schemas.microsoft.com/office/drawing/2014/main" id="{7CB1D2CC-C97E-453D-8759-0887B6EB04A7}"/>
              </a:ext>
            </a:extLst>
          </p:cNvPr>
          <p:cNvSpPr>
            <a:spLocks noGrp="1"/>
          </p:cNvSpPr>
          <p:nvPr>
            <p:ph type="body" sz="quarter" idx="22" hasCustomPrompt="1"/>
          </p:nvPr>
        </p:nvSpPr>
        <p:spPr>
          <a:xfrm>
            <a:off x="351146" y="2133600"/>
            <a:ext cx="3718875"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7" name="Textkasten Fließtext">
            <a:extLst>
              <a:ext uri="{FF2B5EF4-FFF2-40B4-BE49-F238E27FC236}">
                <a16:creationId xmlns:a16="http://schemas.microsoft.com/office/drawing/2014/main" id="{B8B23F4B-33A8-4791-9F23-E2320FAE625C}"/>
              </a:ext>
            </a:extLst>
          </p:cNvPr>
          <p:cNvSpPr>
            <a:spLocks noGrp="1"/>
          </p:cNvSpPr>
          <p:nvPr>
            <p:ph type="body" sz="quarter" idx="29" hasCustomPrompt="1"/>
          </p:nvPr>
        </p:nvSpPr>
        <p:spPr>
          <a:xfrm>
            <a:off x="351145" y="3721224"/>
            <a:ext cx="3718875"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1" name="Stichpunkte">
            <a:extLst>
              <a:ext uri="{FF2B5EF4-FFF2-40B4-BE49-F238E27FC236}">
                <a16:creationId xmlns:a16="http://schemas.microsoft.com/office/drawing/2014/main" id="{AC55B30C-AD1D-4E30-8AB4-EFB3FD9CA8EF}"/>
              </a:ext>
            </a:extLst>
          </p:cNvPr>
          <p:cNvSpPr>
            <a:spLocks noGrp="1"/>
          </p:cNvSpPr>
          <p:nvPr>
            <p:ph type="body" sz="quarter" idx="30" hasCustomPrompt="1"/>
          </p:nvPr>
        </p:nvSpPr>
        <p:spPr>
          <a:xfrm>
            <a:off x="351145" y="2828700"/>
            <a:ext cx="3718875"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1BEE017F-8D82-D988-2A35-C453DE910E22}"/>
              </a:ext>
            </a:extLst>
          </p:cNvPr>
          <p:cNvSpPr>
            <a:spLocks noGrp="1"/>
          </p:cNvSpPr>
          <p:nvPr>
            <p:ph type="body" sz="quarter" idx="17" hasCustomPrompt="1"/>
          </p:nvPr>
        </p:nvSpPr>
        <p:spPr>
          <a:xfrm>
            <a:off x="351147" y="1225577"/>
            <a:ext cx="11506208"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3B5AF115-4A11-9BD5-AA8D-7A9116F34479}"/>
              </a:ext>
            </a:extLst>
          </p:cNvPr>
          <p:cNvSpPr>
            <a:spLocks noGrp="1"/>
          </p:cNvSpPr>
          <p:nvPr>
            <p:ph type="body" sz="quarter" idx="18" hasCustomPrompt="1"/>
          </p:nvPr>
        </p:nvSpPr>
        <p:spPr>
          <a:xfrm>
            <a:off x="351147" y="981075"/>
            <a:ext cx="11506208"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0620BA1F-471B-6A79-5CC6-0A96F58F0011}"/>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Tree>
    <p:extLst>
      <p:ext uri="{BB962C8B-B14F-4D97-AF65-F5344CB8AC3E}">
        <p14:creationId xmlns:p14="http://schemas.microsoft.com/office/powerpoint/2010/main" val="3952212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 Blanko grau">
    <p:bg>
      <p:bgPr>
        <a:solidFill>
          <a:schemeClr val="accent5"/>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15" name="Marginalie">
            <a:extLst>
              <a:ext uri="{FF2B5EF4-FFF2-40B4-BE49-F238E27FC236}">
                <a16:creationId xmlns:a16="http://schemas.microsoft.com/office/drawing/2014/main" id="{29A3FFDC-3DCB-4A0B-99D9-EA0923E8B8D1}"/>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2" name="Fließtext">
            <a:extLst>
              <a:ext uri="{FF2B5EF4-FFF2-40B4-BE49-F238E27FC236}">
                <a16:creationId xmlns:a16="http://schemas.microsoft.com/office/drawing/2014/main" id="{22B8D904-DB60-4309-AD78-F730E8A2DB3F}"/>
              </a:ext>
            </a:extLst>
          </p:cNvPr>
          <p:cNvSpPr>
            <a:spLocks noGrp="1"/>
          </p:cNvSpPr>
          <p:nvPr>
            <p:ph type="body" sz="quarter" idx="22" hasCustomPrompt="1"/>
          </p:nvPr>
        </p:nvSpPr>
        <p:spPr>
          <a:xfrm>
            <a:off x="351146" y="2133600"/>
            <a:ext cx="3718875"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6" name="Textkasten Fließtext">
            <a:extLst>
              <a:ext uri="{FF2B5EF4-FFF2-40B4-BE49-F238E27FC236}">
                <a16:creationId xmlns:a16="http://schemas.microsoft.com/office/drawing/2014/main" id="{653784C9-9D05-404B-BB3F-04F678F2106B}"/>
              </a:ext>
            </a:extLst>
          </p:cNvPr>
          <p:cNvSpPr>
            <a:spLocks noGrp="1"/>
          </p:cNvSpPr>
          <p:nvPr>
            <p:ph type="body" sz="quarter" idx="29" hasCustomPrompt="1"/>
          </p:nvPr>
        </p:nvSpPr>
        <p:spPr>
          <a:xfrm>
            <a:off x="351145" y="3721224"/>
            <a:ext cx="3718875"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7" name="Stichpunkte">
            <a:extLst>
              <a:ext uri="{FF2B5EF4-FFF2-40B4-BE49-F238E27FC236}">
                <a16:creationId xmlns:a16="http://schemas.microsoft.com/office/drawing/2014/main" id="{6ECB0EFA-BA6A-4B98-BAA4-24B040061A14}"/>
              </a:ext>
            </a:extLst>
          </p:cNvPr>
          <p:cNvSpPr>
            <a:spLocks noGrp="1"/>
          </p:cNvSpPr>
          <p:nvPr>
            <p:ph type="body" sz="quarter" idx="30" hasCustomPrompt="1"/>
          </p:nvPr>
        </p:nvSpPr>
        <p:spPr>
          <a:xfrm>
            <a:off x="351145" y="2828700"/>
            <a:ext cx="3718875"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81B4FF6D-4777-B68B-618D-29AF165BB05C}"/>
              </a:ext>
            </a:extLst>
          </p:cNvPr>
          <p:cNvSpPr>
            <a:spLocks noGrp="1"/>
          </p:cNvSpPr>
          <p:nvPr>
            <p:ph type="body" sz="quarter" idx="17" hasCustomPrompt="1"/>
          </p:nvPr>
        </p:nvSpPr>
        <p:spPr>
          <a:xfrm>
            <a:off x="351147" y="1225577"/>
            <a:ext cx="11506208"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8F5280F9-4B40-5667-3D5A-97EC85F6965C}"/>
              </a:ext>
            </a:extLst>
          </p:cNvPr>
          <p:cNvSpPr>
            <a:spLocks noGrp="1"/>
          </p:cNvSpPr>
          <p:nvPr>
            <p:ph type="body" sz="quarter" idx="18" hasCustomPrompt="1"/>
          </p:nvPr>
        </p:nvSpPr>
        <p:spPr>
          <a:xfrm>
            <a:off x="351147" y="981075"/>
            <a:ext cx="11506208"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743E8746-AF95-466B-E20C-FA057E6B5AAB}"/>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Tree>
    <p:extLst>
      <p:ext uri="{BB962C8B-B14F-4D97-AF65-F5344CB8AC3E}">
        <p14:creationId xmlns:p14="http://schemas.microsoft.com/office/powerpoint/2010/main" val="1368590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 horizontal 1">
    <p:spTree>
      <p:nvGrpSpPr>
        <p:cNvPr id="1" name=""/>
        <p:cNvGrpSpPr/>
        <p:nvPr/>
      </p:nvGrpSpPr>
      <p:grpSpPr>
        <a:xfrm>
          <a:off x="0" y="0"/>
          <a:ext cx="0" cy="0"/>
          <a:chOff x="0" y="0"/>
          <a:chExt cx="0" cy="0"/>
        </a:xfrm>
      </p:grpSpPr>
      <p:sp>
        <p:nvSpPr>
          <p:cNvPr id="12" name="Kasten grau">
            <a:extLst>
              <a:ext uri="{FF2B5EF4-FFF2-40B4-BE49-F238E27FC236}">
                <a16:creationId xmlns:a16="http://schemas.microsoft.com/office/drawing/2014/main" id="{AC2F67BE-AFAB-473B-931E-E0F957877E92}"/>
              </a:ext>
            </a:extLst>
          </p:cNvPr>
          <p:cNvSpPr/>
          <p:nvPr userDrawn="1"/>
        </p:nvSpPr>
        <p:spPr>
          <a:xfrm>
            <a:off x="0" y="-248"/>
            <a:ext cx="12192000" cy="21533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15" name="Marginalie">
            <a:extLst>
              <a:ext uri="{FF2B5EF4-FFF2-40B4-BE49-F238E27FC236}">
                <a16:creationId xmlns:a16="http://schemas.microsoft.com/office/drawing/2014/main" id="{29A3FFDC-3DCB-4A0B-99D9-EA0923E8B8D1}"/>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0" name="Fließtext">
            <a:extLst>
              <a:ext uri="{FF2B5EF4-FFF2-40B4-BE49-F238E27FC236}">
                <a16:creationId xmlns:a16="http://schemas.microsoft.com/office/drawing/2014/main" id="{731FAF24-142C-4023-B42D-C62921CB252D}"/>
              </a:ext>
            </a:extLst>
          </p:cNvPr>
          <p:cNvSpPr>
            <a:spLocks noGrp="1"/>
          </p:cNvSpPr>
          <p:nvPr>
            <p:ph type="body" sz="quarter" idx="22" hasCustomPrompt="1"/>
          </p:nvPr>
        </p:nvSpPr>
        <p:spPr>
          <a:xfrm>
            <a:off x="351146" y="2133600"/>
            <a:ext cx="3718875"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1" name="Textkasten Fließtext">
            <a:extLst>
              <a:ext uri="{FF2B5EF4-FFF2-40B4-BE49-F238E27FC236}">
                <a16:creationId xmlns:a16="http://schemas.microsoft.com/office/drawing/2014/main" id="{25274AE9-7EFE-451C-B700-C04AAC27FB5C}"/>
              </a:ext>
            </a:extLst>
          </p:cNvPr>
          <p:cNvSpPr>
            <a:spLocks noGrp="1"/>
          </p:cNvSpPr>
          <p:nvPr>
            <p:ph type="body" sz="quarter" idx="29" hasCustomPrompt="1"/>
          </p:nvPr>
        </p:nvSpPr>
        <p:spPr>
          <a:xfrm>
            <a:off x="351145" y="3721224"/>
            <a:ext cx="3718875"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3" name="Stichpunkte">
            <a:extLst>
              <a:ext uri="{FF2B5EF4-FFF2-40B4-BE49-F238E27FC236}">
                <a16:creationId xmlns:a16="http://schemas.microsoft.com/office/drawing/2014/main" id="{6B9CC032-6A76-4F52-AA31-6B40B2A94A55}"/>
              </a:ext>
            </a:extLst>
          </p:cNvPr>
          <p:cNvSpPr>
            <a:spLocks noGrp="1"/>
          </p:cNvSpPr>
          <p:nvPr>
            <p:ph type="body" sz="quarter" idx="30" hasCustomPrompt="1"/>
          </p:nvPr>
        </p:nvSpPr>
        <p:spPr>
          <a:xfrm>
            <a:off x="351145" y="2828700"/>
            <a:ext cx="3718875"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E843FBF6-B05C-DD77-A2DA-4A7A48490EDE}"/>
              </a:ext>
            </a:extLst>
          </p:cNvPr>
          <p:cNvSpPr>
            <a:spLocks noGrp="1"/>
          </p:cNvSpPr>
          <p:nvPr>
            <p:ph type="body" sz="quarter" idx="17" hasCustomPrompt="1"/>
          </p:nvPr>
        </p:nvSpPr>
        <p:spPr>
          <a:xfrm>
            <a:off x="351147" y="1225577"/>
            <a:ext cx="11506208"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82638EFF-2EC7-C4C3-14A9-ABA977F19892}"/>
              </a:ext>
            </a:extLst>
          </p:cNvPr>
          <p:cNvSpPr>
            <a:spLocks noGrp="1"/>
          </p:cNvSpPr>
          <p:nvPr>
            <p:ph type="body" sz="quarter" idx="18" hasCustomPrompt="1"/>
          </p:nvPr>
        </p:nvSpPr>
        <p:spPr>
          <a:xfrm>
            <a:off x="351147" y="981075"/>
            <a:ext cx="11506208"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1D33DF1D-0A79-A31F-D9DD-76351C8EA29D}"/>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Tree>
    <p:extLst>
      <p:ext uri="{BB962C8B-B14F-4D97-AF65-F5344CB8AC3E}">
        <p14:creationId xmlns:p14="http://schemas.microsoft.com/office/powerpoint/2010/main" val="316638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Layout - horizontal 1">
    <p:spTree>
      <p:nvGrpSpPr>
        <p:cNvPr id="1" name=""/>
        <p:cNvGrpSpPr/>
        <p:nvPr/>
      </p:nvGrpSpPr>
      <p:grpSpPr>
        <a:xfrm>
          <a:off x="0" y="0"/>
          <a:ext cx="0" cy="0"/>
          <a:chOff x="0" y="0"/>
          <a:chExt cx="0" cy="0"/>
        </a:xfrm>
      </p:grpSpPr>
      <p:sp>
        <p:nvSpPr>
          <p:cNvPr id="12" name="Kasten grau">
            <a:extLst>
              <a:ext uri="{FF2B5EF4-FFF2-40B4-BE49-F238E27FC236}">
                <a16:creationId xmlns:a16="http://schemas.microsoft.com/office/drawing/2014/main" id="{AC2F67BE-AFAB-473B-931E-E0F957877E92}"/>
              </a:ext>
            </a:extLst>
          </p:cNvPr>
          <p:cNvSpPr/>
          <p:nvPr userDrawn="1"/>
        </p:nvSpPr>
        <p:spPr>
          <a:xfrm>
            <a:off x="0" y="-248"/>
            <a:ext cx="12192000" cy="215338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15" name="Marginalie">
            <a:extLst>
              <a:ext uri="{FF2B5EF4-FFF2-40B4-BE49-F238E27FC236}">
                <a16:creationId xmlns:a16="http://schemas.microsoft.com/office/drawing/2014/main" id="{29A3FFDC-3DCB-4A0B-99D9-EA0923E8B8D1}"/>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Tree>
    <p:extLst>
      <p:ext uri="{BB962C8B-B14F-4D97-AF65-F5344CB8AC3E}">
        <p14:creationId xmlns:p14="http://schemas.microsoft.com/office/powerpoint/2010/main" val="205915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 horizontal 2">
    <p:spTree>
      <p:nvGrpSpPr>
        <p:cNvPr id="1" name=""/>
        <p:cNvGrpSpPr/>
        <p:nvPr/>
      </p:nvGrpSpPr>
      <p:grpSpPr>
        <a:xfrm>
          <a:off x="0" y="0"/>
          <a:ext cx="0" cy="0"/>
          <a:chOff x="0" y="0"/>
          <a:chExt cx="0" cy="0"/>
        </a:xfrm>
      </p:grpSpPr>
      <p:sp>
        <p:nvSpPr>
          <p:cNvPr id="8" name="Kasten grau">
            <a:extLst>
              <a:ext uri="{FF2B5EF4-FFF2-40B4-BE49-F238E27FC236}">
                <a16:creationId xmlns:a16="http://schemas.microsoft.com/office/drawing/2014/main" id="{B7CBF6C0-32A9-4EF6-9DEE-3C564EE70E28}"/>
              </a:ext>
            </a:extLst>
          </p:cNvPr>
          <p:cNvSpPr/>
          <p:nvPr userDrawn="1"/>
        </p:nvSpPr>
        <p:spPr>
          <a:xfrm flipV="1">
            <a:off x="0" y="2133600"/>
            <a:ext cx="12192000" cy="47243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
        <p:nvSpPr>
          <p:cNvPr id="21" name="Copyright">
            <a:extLst>
              <a:ext uri="{FF2B5EF4-FFF2-40B4-BE49-F238E27FC236}">
                <a16:creationId xmlns:a16="http://schemas.microsoft.com/office/drawing/2014/main" id="{B248955A-2DAC-49C0-B9B3-DD86C1AB1FAB}"/>
              </a:ext>
            </a:extLst>
          </p:cNvPr>
          <p:cNvSpPr txBox="1"/>
          <p:nvPr userDrawn="1"/>
        </p:nvSpPr>
        <p:spPr>
          <a:xfrm>
            <a:off x="616432" y="6623278"/>
            <a:ext cx="1122102" cy="184666"/>
          </a:xfrm>
          <a:prstGeom prst="rect">
            <a:avLst/>
          </a:prstGeom>
          <a:noFill/>
        </p:spPr>
        <p:txBody>
          <a:bodyPr wrap="none" lIns="0" rIns="0" rtlCol="0">
            <a:spAutoFit/>
          </a:bodyPr>
          <a:lstStyle/>
          <a:p>
            <a:r>
              <a:rPr lang="de-DE" sz="600" dirty="0"/>
              <a:t>© DEUTSCHE FINANCE GROUP</a:t>
            </a:r>
          </a:p>
        </p:txBody>
      </p:sp>
      <p:sp>
        <p:nvSpPr>
          <p:cNvPr id="26" name="Marginalie">
            <a:extLst>
              <a:ext uri="{FF2B5EF4-FFF2-40B4-BE49-F238E27FC236}">
                <a16:creationId xmlns:a16="http://schemas.microsoft.com/office/drawing/2014/main" id="{26C25953-F64B-42E9-B12E-A22F861E971A}"/>
              </a:ext>
            </a:extLst>
          </p:cNvPr>
          <p:cNvSpPr>
            <a:spLocks noGrp="1"/>
          </p:cNvSpPr>
          <p:nvPr>
            <p:ph type="body" sz="quarter" idx="27" hasCustomPrompt="1"/>
          </p:nvPr>
        </p:nvSpPr>
        <p:spPr>
          <a:xfrm>
            <a:off x="2153653" y="6381430"/>
            <a:ext cx="9703385" cy="475890"/>
          </a:xfrm>
          <a:prstGeom prst="rect">
            <a:avLst/>
          </a:prstGeom>
          <a:noFill/>
        </p:spPr>
        <p:txBody>
          <a:bodyPr lIns="180000" tIns="180000" rIns="0" bIns="108000" anchor="b">
            <a:noAutofit/>
          </a:bodyPr>
          <a:lstStyle>
            <a:lvl1pPr marL="0" indent="0" algn="r" defTabSz="628650">
              <a:lnSpc>
                <a:spcPct val="100000"/>
              </a:lnSpc>
              <a:spcBef>
                <a:spcPts val="100"/>
              </a:spcBef>
              <a:spcAft>
                <a:spcPts val="100"/>
              </a:spcAft>
              <a:buClr>
                <a:schemeClr val="tx2"/>
              </a:buClr>
              <a:buFont typeface="Symbol" panose="05050102010706020507" pitchFamily="18" charset="2"/>
              <a:buNone/>
              <a:defRPr sz="600" b="0">
                <a:solidFill>
                  <a:schemeClr val="accent6">
                    <a:lumMod val="25000"/>
                    <a:lumOff val="75000"/>
                  </a:schemeClr>
                </a:solidFill>
                <a:latin typeface="+mn-lt"/>
              </a:defRPr>
            </a:lvl1pPr>
            <a:lvl3pPr marL="914400" indent="0">
              <a:buNone/>
              <a:defRPr sz="1400">
                <a:solidFill>
                  <a:schemeClr val="bg1"/>
                </a:solidFill>
              </a:defRPr>
            </a:lvl3pPr>
          </a:lstStyle>
          <a:p>
            <a:pPr lvl="0"/>
            <a:r>
              <a:rPr lang="de-DE" dirty="0"/>
              <a:t>Hier ist der ein Textkasten für </a:t>
            </a:r>
            <a:br>
              <a:rPr lang="de-DE" dirty="0"/>
            </a:br>
            <a:r>
              <a:rPr lang="de-DE" dirty="0"/>
              <a:t>Hinweise, Quellenangaben, kurze </a:t>
            </a:r>
            <a:r>
              <a:rPr lang="de-DE" dirty="0" err="1"/>
              <a:t>Dislcaimer</a:t>
            </a:r>
            <a:r>
              <a:rPr lang="de-DE" dirty="0"/>
              <a:t>, etc.</a:t>
            </a:r>
          </a:p>
          <a:p>
            <a:pPr lvl="0"/>
            <a:r>
              <a:rPr lang="de-DE" dirty="0"/>
              <a:t>Längere Texte bitte auf eine </a:t>
            </a:r>
            <a:r>
              <a:rPr lang="de-DE" dirty="0" err="1"/>
              <a:t>Endfolie</a:t>
            </a:r>
            <a:r>
              <a:rPr lang="de-DE" dirty="0"/>
              <a:t> verweisen!</a:t>
            </a:r>
          </a:p>
        </p:txBody>
      </p:sp>
      <p:sp>
        <p:nvSpPr>
          <p:cNvPr id="12" name="Fließtext">
            <a:extLst>
              <a:ext uri="{FF2B5EF4-FFF2-40B4-BE49-F238E27FC236}">
                <a16:creationId xmlns:a16="http://schemas.microsoft.com/office/drawing/2014/main" id="{AE63A77E-BAEB-4798-A801-2CC450FA67F2}"/>
              </a:ext>
            </a:extLst>
          </p:cNvPr>
          <p:cNvSpPr>
            <a:spLocks noGrp="1"/>
          </p:cNvSpPr>
          <p:nvPr>
            <p:ph type="body" sz="quarter" idx="22" hasCustomPrompt="1"/>
          </p:nvPr>
        </p:nvSpPr>
        <p:spPr>
          <a:xfrm>
            <a:off x="351146" y="2133600"/>
            <a:ext cx="3718875" cy="619125"/>
          </a:xfrm>
          <a:prstGeom prst="rect">
            <a:avLst/>
          </a:prstGeom>
          <a:noFill/>
        </p:spPr>
        <p:txBody>
          <a:bodyPr lIns="0" tIns="180000" rIns="0" bIns="180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lvl="0"/>
            <a:r>
              <a:rPr lang="de-DE" dirty="0"/>
              <a:t>Hier ist der ein Textkasten für Fließtexte. Sollten keine Fließtexte benötigt werden, bitte diesen löschen.</a:t>
            </a:r>
          </a:p>
          <a:p>
            <a:pPr lvl="0"/>
            <a:endParaRPr lang="de-DE" dirty="0"/>
          </a:p>
        </p:txBody>
      </p:sp>
      <p:sp>
        <p:nvSpPr>
          <p:cNvPr id="13" name="Textkasten Fließtext">
            <a:extLst>
              <a:ext uri="{FF2B5EF4-FFF2-40B4-BE49-F238E27FC236}">
                <a16:creationId xmlns:a16="http://schemas.microsoft.com/office/drawing/2014/main" id="{32EC262A-81A9-42C3-8929-CF7B52616B61}"/>
              </a:ext>
            </a:extLst>
          </p:cNvPr>
          <p:cNvSpPr>
            <a:spLocks noGrp="1"/>
          </p:cNvSpPr>
          <p:nvPr>
            <p:ph type="body" sz="quarter" idx="29" hasCustomPrompt="1"/>
          </p:nvPr>
        </p:nvSpPr>
        <p:spPr>
          <a:xfrm>
            <a:off x="351145" y="3721224"/>
            <a:ext cx="3718875" cy="2587501"/>
          </a:xfrm>
          <a:prstGeom prst="rect">
            <a:avLst/>
          </a:prstGeom>
          <a:solidFill>
            <a:schemeClr val="bg1"/>
          </a:solidFill>
          <a:effectLst>
            <a:outerShdw blurRad="660400" dist="393700" dir="6480000" algn="ctr" rotWithShape="0">
              <a:schemeClr val="accent6">
                <a:lumMod val="25000"/>
                <a:lumOff val="75000"/>
                <a:alpha val="34000"/>
              </a:schemeClr>
            </a:outerShdw>
          </a:effectLst>
        </p:spPr>
        <p:txBody>
          <a:bodyPr lIns="288000" tIns="288000" rIns="288000" bIns="288000">
            <a:noAutofit/>
          </a:bodyPr>
          <a:lstStyle>
            <a:lvl1pPr marL="0" indent="0" defTabSz="628650">
              <a:lnSpc>
                <a:spcPct val="110000"/>
              </a:lnSpc>
              <a:spcBef>
                <a:spcPts val="600"/>
              </a:spcBef>
              <a:spcAft>
                <a:spcPts val="600"/>
              </a:spcAft>
              <a:buClr>
                <a:schemeClr val="tx2"/>
              </a:buClr>
              <a:buFont typeface="Symbol" panose="05050102010706020507" pitchFamily="18" charset="2"/>
              <a:buNone/>
              <a:defRPr sz="1000" b="0">
                <a:solidFill>
                  <a:schemeClr val="tx1"/>
                </a:solidFill>
                <a:latin typeface="+mn-lt"/>
              </a:defRPr>
            </a:lvl1pPr>
            <a:lvl3pPr marL="914400" indent="0">
              <a:buNone/>
              <a:defRPr sz="1400">
                <a:solidFill>
                  <a:schemeClr val="bg1"/>
                </a:solidFill>
              </a:defRPr>
            </a:lvl3pPr>
          </a:lstStyle>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r>
              <a:rPr lang="de-DE" dirty="0"/>
              <a:t>Hier ist ein Textkasten für Bildbeschreibungen Bildbeschreibung / Hervorhebungen.</a:t>
            </a:r>
            <a:br>
              <a:rPr lang="de-DE" dirty="0"/>
            </a:br>
            <a:r>
              <a:rPr lang="de-DE" dirty="0"/>
              <a:t>Sollten dies nicht benötigt werden, bitte diesen löschen.</a:t>
            </a:r>
            <a:br>
              <a:rPr lang="de-DE" dirty="0"/>
            </a:br>
            <a:br>
              <a:rPr lang="de-DE" dirty="0"/>
            </a:br>
            <a:r>
              <a:rPr lang="de-DE" dirty="0"/>
              <a:t>Alternativ bietet sich an dieser Stelle an, ein Bild bzw. eine Grafik einzufügen.</a:t>
            </a:r>
          </a:p>
          <a:p>
            <a:pPr marL="0" marR="0" lvl="0" indent="0" algn="l" defTabSz="628650" rtl="0" eaLnBrk="1" fontAlgn="auto" latinLnBrk="0" hangingPunct="1">
              <a:lnSpc>
                <a:spcPct val="110000"/>
              </a:lnSpc>
              <a:spcBef>
                <a:spcPts val="600"/>
              </a:spcBef>
              <a:spcAft>
                <a:spcPts val="600"/>
              </a:spcAft>
              <a:buClr>
                <a:schemeClr val="tx2"/>
              </a:buClr>
              <a:buSzTx/>
              <a:buFont typeface="Symbol" panose="05050102010706020507" pitchFamily="18" charset="2"/>
              <a:buNone/>
              <a:tabLst/>
              <a:defRPr/>
            </a:pPr>
            <a:br>
              <a:rPr lang="de-DE" dirty="0"/>
            </a:br>
            <a:endParaRPr lang="de-DE" dirty="0"/>
          </a:p>
        </p:txBody>
      </p:sp>
      <p:sp>
        <p:nvSpPr>
          <p:cNvPr id="14" name="Stichpunkte">
            <a:extLst>
              <a:ext uri="{FF2B5EF4-FFF2-40B4-BE49-F238E27FC236}">
                <a16:creationId xmlns:a16="http://schemas.microsoft.com/office/drawing/2014/main" id="{6C91E8A3-9AE3-4EAF-AB80-3162A52CC8CA}"/>
              </a:ext>
            </a:extLst>
          </p:cNvPr>
          <p:cNvSpPr>
            <a:spLocks noGrp="1"/>
          </p:cNvSpPr>
          <p:nvPr>
            <p:ph type="body" sz="quarter" idx="30" hasCustomPrompt="1"/>
          </p:nvPr>
        </p:nvSpPr>
        <p:spPr>
          <a:xfrm>
            <a:off x="351145" y="2828700"/>
            <a:ext cx="3718875" cy="816549"/>
          </a:xfrm>
          <a:prstGeom prst="rect">
            <a:avLst/>
          </a:prstGeom>
          <a:noFill/>
        </p:spPr>
        <p:txBody>
          <a:bodyPr lIns="180000" tIns="180000" rIns="180000" bIns="180000">
            <a:noAutofit/>
          </a:bodyPr>
          <a:lstStyle>
            <a:lvl1pPr marL="357188" indent="-357188" defTabSz="628650">
              <a:lnSpc>
                <a:spcPct val="110000"/>
              </a:lnSpc>
              <a:spcBef>
                <a:spcPts val="600"/>
              </a:spcBef>
              <a:spcAft>
                <a:spcPts val="600"/>
              </a:spcAft>
              <a:buClr>
                <a:schemeClr val="tx2"/>
              </a:buClr>
              <a:buFont typeface="Symbol" panose="05050102010706020507" pitchFamily="18" charset="2"/>
              <a:buChar char="¾"/>
              <a:defRPr sz="1000" b="0">
                <a:solidFill>
                  <a:schemeClr val="tx1"/>
                </a:solidFill>
                <a:latin typeface="+mn-lt"/>
              </a:defRPr>
            </a:lvl1pPr>
            <a:lvl3pPr marL="914400" indent="0">
              <a:buNone/>
              <a:defRPr sz="1400">
                <a:solidFill>
                  <a:schemeClr val="bg1"/>
                </a:solidFill>
              </a:defRPr>
            </a:lvl3pPr>
          </a:lstStyle>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Hier ist der ein Textkasten für Stichpunkte. </a:t>
            </a:r>
          </a:p>
          <a:p>
            <a:pPr marL="628650" marR="0" lvl="0" indent="-628650" algn="l" defTabSz="914400" rtl="0" eaLnBrk="1" fontAlgn="auto" latinLnBrk="0" hangingPunct="1">
              <a:lnSpc>
                <a:spcPct val="90000"/>
              </a:lnSpc>
              <a:spcBef>
                <a:spcPts val="1000"/>
              </a:spcBef>
              <a:spcAft>
                <a:spcPts val="0"/>
              </a:spcAft>
              <a:buClrTx/>
              <a:buSzTx/>
              <a:buFont typeface="Symbol" panose="05050102010706020507" pitchFamily="18" charset="2"/>
              <a:buChar char="¾"/>
              <a:tabLst/>
              <a:defRPr/>
            </a:pPr>
            <a:r>
              <a:rPr lang="de-DE" dirty="0"/>
              <a:t>Sollten keine Stichpunkte benötigt werden, bitte diesen löschen</a:t>
            </a:r>
          </a:p>
          <a:p>
            <a:pPr marL="628650" marR="0" lvl="0" indent="-628650" algn="l" defTabSz="914400" rtl="0" eaLnBrk="1" fontAlgn="auto" latinLnBrk="0" hangingPunct="1">
              <a:lnSpc>
                <a:spcPct val="90000"/>
              </a:lnSpc>
              <a:spcBef>
                <a:spcPts val="1000"/>
              </a:spcBef>
              <a:spcAft>
                <a:spcPts val="0"/>
              </a:spcAft>
              <a:buClrTx/>
              <a:buSzTx/>
              <a:tabLst/>
              <a:defRPr/>
            </a:pPr>
            <a:endParaRPr lang="de-DE" dirty="0"/>
          </a:p>
          <a:p>
            <a:pPr marL="628650" marR="0" lvl="0" indent="-628650" algn="l" defTabSz="914400" rtl="0" eaLnBrk="1" fontAlgn="auto" latinLnBrk="0" hangingPunct="1">
              <a:lnSpc>
                <a:spcPct val="90000"/>
              </a:lnSpc>
              <a:spcBef>
                <a:spcPts val="1000"/>
              </a:spcBef>
              <a:spcAft>
                <a:spcPts val="0"/>
              </a:spcAft>
              <a:buClrTx/>
              <a:buSzTx/>
              <a:buFontTx/>
              <a:buBlip>
                <a:blip r:embed="rId4"/>
              </a:buBlip>
              <a:tabLst/>
              <a:defRPr/>
            </a:pPr>
            <a:endParaRPr lang="de-DE" dirty="0"/>
          </a:p>
          <a:p>
            <a:pPr lvl="0"/>
            <a:endParaRPr lang="de-DE" dirty="0"/>
          </a:p>
        </p:txBody>
      </p:sp>
      <p:sp>
        <p:nvSpPr>
          <p:cNvPr id="2" name="H2: Headline">
            <a:extLst>
              <a:ext uri="{FF2B5EF4-FFF2-40B4-BE49-F238E27FC236}">
                <a16:creationId xmlns:a16="http://schemas.microsoft.com/office/drawing/2014/main" id="{437F4F5B-4819-DFF2-FBAC-8442A5D0DE37}"/>
              </a:ext>
            </a:extLst>
          </p:cNvPr>
          <p:cNvSpPr>
            <a:spLocks noGrp="1"/>
          </p:cNvSpPr>
          <p:nvPr>
            <p:ph type="body" sz="quarter" idx="17" hasCustomPrompt="1"/>
          </p:nvPr>
        </p:nvSpPr>
        <p:spPr>
          <a:xfrm>
            <a:off x="351147" y="1225577"/>
            <a:ext cx="11506208" cy="795350"/>
          </a:xfrm>
          <a:prstGeom prst="rect">
            <a:avLst/>
          </a:prstGeom>
          <a:noFill/>
        </p:spPr>
        <p:txBody>
          <a:bodyPr lIns="0" rIns="0" anchor="t" anchorCtr="0"/>
          <a:lstStyle>
            <a:lvl1pPr marL="0" indent="0" algn="l">
              <a:lnSpc>
                <a:spcPct val="100000"/>
              </a:lnSpc>
              <a:spcBef>
                <a:spcPts val="0"/>
              </a:spcBef>
              <a:spcAft>
                <a:spcPts val="0"/>
              </a:spcAft>
              <a:buNone/>
              <a:defRPr sz="2200" b="1">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       Überschrift </a:t>
            </a:r>
          </a:p>
          <a:p>
            <a:pPr lvl="0"/>
            <a:r>
              <a:rPr lang="de-DE" dirty="0"/>
              <a:t>       Themenbereich</a:t>
            </a:r>
          </a:p>
        </p:txBody>
      </p:sp>
      <p:sp>
        <p:nvSpPr>
          <p:cNvPr id="3" name="H2: Subheadline">
            <a:extLst>
              <a:ext uri="{FF2B5EF4-FFF2-40B4-BE49-F238E27FC236}">
                <a16:creationId xmlns:a16="http://schemas.microsoft.com/office/drawing/2014/main" id="{DCB2F670-7109-A04A-6F00-D834598C0D28}"/>
              </a:ext>
            </a:extLst>
          </p:cNvPr>
          <p:cNvSpPr>
            <a:spLocks noGrp="1"/>
          </p:cNvSpPr>
          <p:nvPr>
            <p:ph type="body" sz="quarter" idx="18" hasCustomPrompt="1"/>
          </p:nvPr>
        </p:nvSpPr>
        <p:spPr>
          <a:xfrm>
            <a:off x="351147" y="981075"/>
            <a:ext cx="11506208" cy="242375"/>
          </a:xfrm>
          <a:prstGeom prst="rect">
            <a:avLst/>
          </a:prstGeom>
          <a:noFill/>
          <a:ln>
            <a:noFill/>
          </a:ln>
        </p:spPr>
        <p:style>
          <a:lnRef idx="0">
            <a:scrgbClr r="0" g="0" b="0"/>
          </a:lnRef>
          <a:fillRef idx="0">
            <a:scrgbClr r="0" g="0" b="0"/>
          </a:fillRef>
          <a:effectRef idx="0">
            <a:scrgbClr r="0" g="0" b="0"/>
          </a:effectRef>
          <a:fontRef idx="minor">
            <a:schemeClr val="accent2"/>
          </a:fontRef>
        </p:style>
        <p:txBody>
          <a:bodyPr lIns="0" rIns="0" anchor="b" anchorCtr="0"/>
          <a:lstStyle>
            <a:lvl1pPr marL="0" indent="0" algn="l">
              <a:lnSpc>
                <a:spcPct val="120000"/>
              </a:lnSpc>
              <a:spcBef>
                <a:spcPts val="0"/>
              </a:spcBef>
              <a:spcAft>
                <a:spcPts val="0"/>
              </a:spcAft>
              <a:buNone/>
              <a:defRPr sz="1000" b="0">
                <a:solidFill>
                  <a:srgbClr val="84754E"/>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dirty="0"/>
              <a:t>THEMENBEREICH / SUBHEADLINE / BEZUG INHALTVERZEICHNIS</a:t>
            </a:r>
          </a:p>
        </p:txBody>
      </p:sp>
      <p:pic>
        <p:nvPicPr>
          <p:cNvPr id="4" name="Grafik 3">
            <a:extLst>
              <a:ext uri="{FF2B5EF4-FFF2-40B4-BE49-F238E27FC236}">
                <a16:creationId xmlns:a16="http://schemas.microsoft.com/office/drawing/2014/main" id="{3F1C2646-C490-F4FD-1797-965BB4839757}"/>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
        <p:nvSpPr>
          <p:cNvPr id="5" name="Datumsplatzhalter 3">
            <a:extLst>
              <a:ext uri="{FF2B5EF4-FFF2-40B4-BE49-F238E27FC236}">
                <a16:creationId xmlns:a16="http://schemas.microsoft.com/office/drawing/2014/main" id="{753CA208-6378-40A6-9424-B7D436AEEF28}"/>
              </a:ext>
            </a:extLst>
          </p:cNvPr>
          <p:cNvSpPr txBox="1">
            <a:spLocks/>
          </p:cNvSpPr>
          <p:nvPr userDrawn="1"/>
        </p:nvSpPr>
        <p:spPr>
          <a:xfrm>
            <a:off x="420378" y="6564781"/>
            <a:ext cx="302734" cy="301762"/>
          </a:xfrm>
          <a:prstGeom prst="rect">
            <a:avLst/>
          </a:prstGeom>
        </p:spPr>
        <p:txBody>
          <a:bodyPr vert="horz" lIns="0" tIns="0" rIns="0" bIns="0" rtlCol="0" anchor="ctr"/>
          <a:lstStyle>
            <a:defPPr>
              <a:defRPr lang="de-DE"/>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AC60B4-C4EF-4C4C-8E42-F5E6ADEA7413}" type="datetimeyyyy">
              <a:rPr lang="de-DE" smtClean="0"/>
              <a:pPr/>
              <a:t>2025</a:t>
            </a:fld>
            <a:endParaRPr lang="de-DE" dirty="0"/>
          </a:p>
        </p:txBody>
      </p:sp>
    </p:spTree>
    <p:extLst>
      <p:ext uri="{BB962C8B-B14F-4D97-AF65-F5344CB8AC3E}">
        <p14:creationId xmlns:p14="http://schemas.microsoft.com/office/powerpoint/2010/main" val="141559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Layout - horizontal 2">
    <p:spTree>
      <p:nvGrpSpPr>
        <p:cNvPr id="1" name=""/>
        <p:cNvGrpSpPr/>
        <p:nvPr/>
      </p:nvGrpSpPr>
      <p:grpSpPr>
        <a:xfrm>
          <a:off x="0" y="0"/>
          <a:ext cx="0" cy="0"/>
          <a:chOff x="0" y="0"/>
          <a:chExt cx="0" cy="0"/>
        </a:xfrm>
      </p:grpSpPr>
      <p:sp>
        <p:nvSpPr>
          <p:cNvPr id="8" name="Kasten grau">
            <a:extLst>
              <a:ext uri="{FF2B5EF4-FFF2-40B4-BE49-F238E27FC236}">
                <a16:creationId xmlns:a16="http://schemas.microsoft.com/office/drawing/2014/main" id="{B7CBF6C0-32A9-4EF6-9DEE-3C564EE70E28}"/>
              </a:ext>
            </a:extLst>
          </p:cNvPr>
          <p:cNvSpPr/>
          <p:nvPr userDrawn="1"/>
        </p:nvSpPr>
        <p:spPr>
          <a:xfrm flipV="1">
            <a:off x="0" y="2133600"/>
            <a:ext cx="12192000" cy="47243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905F793B-DE58-4542-9F47-53060D72777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203839" y="275318"/>
            <a:ext cx="1784322" cy="475819"/>
          </a:xfrm>
          <a:prstGeom prst="rect">
            <a:avLst/>
          </a:prstGeom>
        </p:spPr>
      </p:pic>
    </p:spTree>
    <p:extLst>
      <p:ext uri="{BB962C8B-B14F-4D97-AF65-F5344CB8AC3E}">
        <p14:creationId xmlns:p14="http://schemas.microsoft.com/office/powerpoint/2010/main" val="92322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2.svg"/><Relationship Id="rId5" Type="http://schemas.openxmlformats.org/officeDocument/2006/relationships/slideLayout" Target="../slideLayouts/slideLayout26.xml"/><Relationship Id="rId10" Type="http://schemas.openxmlformats.org/officeDocument/2006/relationships/image" Target="../media/image1.png"/><Relationship Id="rId4" Type="http://schemas.openxmlformats.org/officeDocument/2006/relationships/slideLayout" Target="../slideLayouts/slideLayout2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Copyright">
            <a:extLst>
              <a:ext uri="{FF2B5EF4-FFF2-40B4-BE49-F238E27FC236}">
                <a16:creationId xmlns:a16="http://schemas.microsoft.com/office/drawing/2014/main" id="{953E275E-A9C6-4443-B9E3-2505493A825B}"/>
              </a:ext>
            </a:extLst>
          </p:cNvPr>
          <p:cNvSpPr txBox="1"/>
          <p:nvPr userDrawn="1"/>
        </p:nvSpPr>
        <p:spPr>
          <a:xfrm>
            <a:off x="616432" y="6623278"/>
            <a:ext cx="1122102" cy="184666"/>
          </a:xfrm>
          <a:prstGeom prst="rect">
            <a:avLst/>
          </a:prstGeom>
          <a:noFill/>
        </p:spPr>
        <p:txBody>
          <a:bodyPr wrap="none" lIns="0" rIns="0" rtlCol="0">
            <a:spAutoFit/>
          </a:bodyPr>
          <a:lstStyle/>
          <a:p>
            <a:r>
              <a:rPr lang="de-DE" sz="600" dirty="0"/>
              <a:t>© DEUTSCHE FINANCE GROUP</a:t>
            </a:r>
          </a:p>
        </p:txBody>
      </p:sp>
      <p:pic>
        <p:nvPicPr>
          <p:cNvPr id="11" name="Grafik 10">
            <a:extLst>
              <a:ext uri="{FF2B5EF4-FFF2-40B4-BE49-F238E27FC236}">
                <a16:creationId xmlns:a16="http://schemas.microsoft.com/office/drawing/2014/main" id="{5DBF03AF-23AD-4353-8840-495E44412ED5}"/>
              </a:ext>
            </a:extLst>
          </p:cNvPr>
          <p:cNvPicPr>
            <a:picLocks noChangeAspect="1"/>
          </p:cNvPicPr>
          <p:nvPr userDrawn="1"/>
        </p:nvPicPr>
        <p:blipFill>
          <a:blip r:embed="rId23" cstate="email">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5203839" y="275318"/>
            <a:ext cx="1784322" cy="475819"/>
          </a:xfrm>
          <a:prstGeom prst="rect">
            <a:avLst/>
          </a:prstGeom>
        </p:spPr>
      </p:pic>
      <p:cxnSp>
        <p:nvCxnSpPr>
          <p:cNvPr id="3" name="Gerader Verbinder 2">
            <a:extLst>
              <a:ext uri="{FF2B5EF4-FFF2-40B4-BE49-F238E27FC236}">
                <a16:creationId xmlns:a16="http://schemas.microsoft.com/office/drawing/2014/main" id="{EDF0C415-009B-427D-A826-481E1B6DBD80}"/>
              </a:ext>
            </a:extLst>
          </p:cNvPr>
          <p:cNvCxnSpPr>
            <a:cxnSpLocks/>
          </p:cNvCxnSpPr>
          <p:nvPr userDrawn="1"/>
        </p:nvCxnSpPr>
        <p:spPr>
          <a:xfrm flipV="1">
            <a:off x="4151313" y="-318656"/>
            <a:ext cx="0" cy="318656"/>
          </a:xfrm>
          <a:prstGeom prst="line">
            <a:avLst/>
          </a:prstGeom>
          <a:ln w="38100">
            <a:solidFill>
              <a:schemeClr val="accent6">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BA8E4E56-E767-41CF-8F01-70619C227D8C}"/>
              </a:ext>
            </a:extLst>
          </p:cNvPr>
          <p:cNvCxnSpPr>
            <a:cxnSpLocks/>
          </p:cNvCxnSpPr>
          <p:nvPr userDrawn="1"/>
        </p:nvCxnSpPr>
        <p:spPr>
          <a:xfrm flipV="1">
            <a:off x="4151313" y="6858000"/>
            <a:ext cx="0" cy="318656"/>
          </a:xfrm>
          <a:prstGeom prst="line">
            <a:avLst/>
          </a:prstGeom>
          <a:ln w="38100">
            <a:solidFill>
              <a:schemeClr val="accent6">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478B3DB7-ADB0-4805-8837-04AC46E0A431}"/>
              </a:ext>
            </a:extLst>
          </p:cNvPr>
          <p:cNvCxnSpPr>
            <a:cxnSpLocks/>
          </p:cNvCxnSpPr>
          <p:nvPr userDrawn="1"/>
        </p:nvCxnSpPr>
        <p:spPr>
          <a:xfrm flipV="1">
            <a:off x="8040688" y="6858000"/>
            <a:ext cx="0" cy="318656"/>
          </a:xfrm>
          <a:prstGeom prst="line">
            <a:avLst/>
          </a:prstGeom>
          <a:ln w="38100">
            <a:solidFill>
              <a:schemeClr val="accent6">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D219C77F-3B66-404B-8322-2ABCC175C6CB}"/>
              </a:ext>
            </a:extLst>
          </p:cNvPr>
          <p:cNvCxnSpPr>
            <a:cxnSpLocks/>
          </p:cNvCxnSpPr>
          <p:nvPr userDrawn="1"/>
        </p:nvCxnSpPr>
        <p:spPr>
          <a:xfrm flipV="1">
            <a:off x="8040688" y="-318656"/>
            <a:ext cx="0" cy="318656"/>
          </a:xfrm>
          <a:prstGeom prst="line">
            <a:avLst/>
          </a:prstGeom>
          <a:ln w="38100">
            <a:solidFill>
              <a:schemeClr val="accent6">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E262374D-9E97-4FE8-B641-6C958D0F19ED}"/>
              </a:ext>
            </a:extLst>
          </p:cNvPr>
          <p:cNvCxnSpPr>
            <a:cxnSpLocks/>
          </p:cNvCxnSpPr>
          <p:nvPr userDrawn="1"/>
        </p:nvCxnSpPr>
        <p:spPr>
          <a:xfrm rot="5400000" flipV="1">
            <a:off x="12351328" y="826076"/>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5976F9F6-E22B-49B7-A152-312BE2E4BF02}"/>
              </a:ext>
            </a:extLst>
          </p:cNvPr>
          <p:cNvCxnSpPr>
            <a:cxnSpLocks/>
          </p:cNvCxnSpPr>
          <p:nvPr userDrawn="1"/>
        </p:nvCxnSpPr>
        <p:spPr>
          <a:xfrm rot="5400000" flipV="1">
            <a:off x="-159328" y="827807"/>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EB133B11-962B-4999-99A4-9CB04B28C61B}"/>
              </a:ext>
            </a:extLst>
          </p:cNvPr>
          <p:cNvCxnSpPr>
            <a:cxnSpLocks/>
          </p:cNvCxnSpPr>
          <p:nvPr userDrawn="1"/>
        </p:nvCxnSpPr>
        <p:spPr>
          <a:xfrm rot="5400000" flipV="1">
            <a:off x="-159328" y="6149397"/>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6A48ADEA-7D5B-4993-A193-D42B395D9408}"/>
              </a:ext>
            </a:extLst>
          </p:cNvPr>
          <p:cNvCxnSpPr>
            <a:cxnSpLocks/>
          </p:cNvCxnSpPr>
          <p:nvPr userDrawn="1"/>
        </p:nvCxnSpPr>
        <p:spPr>
          <a:xfrm rot="5400000" flipV="1">
            <a:off x="12351328" y="6154304"/>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7FEEFCF9-DA9F-422F-A249-931E999FA50E}"/>
              </a:ext>
            </a:extLst>
          </p:cNvPr>
          <p:cNvCxnSpPr>
            <a:cxnSpLocks/>
          </p:cNvCxnSpPr>
          <p:nvPr userDrawn="1"/>
        </p:nvCxnSpPr>
        <p:spPr>
          <a:xfrm flipV="1">
            <a:off x="11857038" y="-318656"/>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32039372-D6DD-47BC-A580-8BB81730FA71}"/>
              </a:ext>
            </a:extLst>
          </p:cNvPr>
          <p:cNvCxnSpPr>
            <a:cxnSpLocks/>
          </p:cNvCxnSpPr>
          <p:nvPr userDrawn="1"/>
        </p:nvCxnSpPr>
        <p:spPr>
          <a:xfrm flipV="1">
            <a:off x="338954" y="-318656"/>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A1E8C348-118E-417C-84C6-9599398933A0}"/>
              </a:ext>
            </a:extLst>
          </p:cNvPr>
          <p:cNvCxnSpPr>
            <a:cxnSpLocks/>
          </p:cNvCxnSpPr>
          <p:nvPr userDrawn="1"/>
        </p:nvCxnSpPr>
        <p:spPr>
          <a:xfrm flipV="1">
            <a:off x="336000" y="6858000"/>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D32DBB11-7A7D-4C93-B256-68E28F251731}"/>
              </a:ext>
            </a:extLst>
          </p:cNvPr>
          <p:cNvCxnSpPr>
            <a:cxnSpLocks/>
          </p:cNvCxnSpPr>
          <p:nvPr userDrawn="1"/>
        </p:nvCxnSpPr>
        <p:spPr>
          <a:xfrm flipV="1">
            <a:off x="11865936" y="6858000"/>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BFEA5EE2-B6E6-48B6-8BF5-39168B1787FD}"/>
              </a:ext>
            </a:extLst>
          </p:cNvPr>
          <p:cNvCxnSpPr>
            <a:cxnSpLocks/>
          </p:cNvCxnSpPr>
          <p:nvPr userDrawn="1"/>
        </p:nvCxnSpPr>
        <p:spPr>
          <a:xfrm rot="5400000" flipV="1">
            <a:off x="12351328" y="1974272"/>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67AD629B-0724-432C-8607-3C8B95F5D837}"/>
              </a:ext>
            </a:extLst>
          </p:cNvPr>
          <p:cNvCxnSpPr>
            <a:cxnSpLocks/>
          </p:cNvCxnSpPr>
          <p:nvPr userDrawn="1"/>
        </p:nvCxnSpPr>
        <p:spPr>
          <a:xfrm rot="5400000" flipV="1">
            <a:off x="-159328" y="1976003"/>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5E278DA4-EA34-4379-AF92-E70FA2F7E6FA}"/>
              </a:ext>
            </a:extLst>
          </p:cNvPr>
          <p:cNvCxnSpPr>
            <a:cxnSpLocks/>
          </p:cNvCxnSpPr>
          <p:nvPr userDrawn="1"/>
        </p:nvCxnSpPr>
        <p:spPr>
          <a:xfrm flipV="1">
            <a:off x="11857038" y="-318656"/>
            <a:ext cx="0" cy="31865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Rechteck 26">
            <a:extLst>
              <a:ext uri="{FF2B5EF4-FFF2-40B4-BE49-F238E27FC236}">
                <a16:creationId xmlns:a16="http://schemas.microsoft.com/office/drawing/2014/main" id="{F72CF0A0-EB72-446C-A69E-5EF343AC625E}"/>
              </a:ext>
            </a:extLst>
          </p:cNvPr>
          <p:cNvSpPr/>
          <p:nvPr userDrawn="1"/>
        </p:nvSpPr>
        <p:spPr>
          <a:xfrm>
            <a:off x="11190345" y="-318656"/>
            <a:ext cx="232372" cy="232372"/>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a:extLst>
              <a:ext uri="{FF2B5EF4-FFF2-40B4-BE49-F238E27FC236}">
                <a16:creationId xmlns:a16="http://schemas.microsoft.com/office/drawing/2014/main" id="{32669A8C-DD39-4CCB-8C0F-3AACB70A24CB}"/>
              </a:ext>
            </a:extLst>
          </p:cNvPr>
          <p:cNvSpPr/>
          <p:nvPr userDrawn="1"/>
        </p:nvSpPr>
        <p:spPr>
          <a:xfrm>
            <a:off x="10892290" y="-314488"/>
            <a:ext cx="232372" cy="232372"/>
          </a:xfrm>
          <a:prstGeom prst="rect">
            <a:avLst/>
          </a:prstGeom>
          <a:solidFill>
            <a:srgbClr val="EDE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28">
            <a:extLst>
              <a:ext uri="{FF2B5EF4-FFF2-40B4-BE49-F238E27FC236}">
                <a16:creationId xmlns:a16="http://schemas.microsoft.com/office/drawing/2014/main" id="{301DEF27-C3EB-4312-9CC3-5341D3729416}"/>
              </a:ext>
            </a:extLst>
          </p:cNvPr>
          <p:cNvSpPr/>
          <p:nvPr userDrawn="1"/>
        </p:nvSpPr>
        <p:spPr>
          <a:xfrm>
            <a:off x="10594235" y="-318656"/>
            <a:ext cx="232372" cy="232372"/>
          </a:xfrm>
          <a:prstGeom prst="rect">
            <a:avLst/>
          </a:prstGeom>
          <a:solidFill>
            <a:srgbClr val="1B1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Rechteck 29">
            <a:extLst>
              <a:ext uri="{FF2B5EF4-FFF2-40B4-BE49-F238E27FC236}">
                <a16:creationId xmlns:a16="http://schemas.microsoft.com/office/drawing/2014/main" id="{E127CBF2-5396-45FE-BFB5-FF74E0624D67}"/>
              </a:ext>
            </a:extLst>
          </p:cNvPr>
          <p:cNvSpPr/>
          <p:nvPr userDrawn="1"/>
        </p:nvSpPr>
        <p:spPr>
          <a:xfrm>
            <a:off x="10296180" y="-318656"/>
            <a:ext cx="232372" cy="232372"/>
          </a:xfrm>
          <a:prstGeom prst="rect">
            <a:avLst/>
          </a:prstGeom>
          <a:solidFill>
            <a:srgbClr val="B9B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eck 30">
            <a:extLst>
              <a:ext uri="{FF2B5EF4-FFF2-40B4-BE49-F238E27FC236}">
                <a16:creationId xmlns:a16="http://schemas.microsoft.com/office/drawing/2014/main" id="{18C16582-C2C7-47DC-9915-FABAE63271E0}"/>
              </a:ext>
            </a:extLst>
          </p:cNvPr>
          <p:cNvSpPr/>
          <p:nvPr userDrawn="1"/>
        </p:nvSpPr>
        <p:spPr>
          <a:xfrm>
            <a:off x="9998125" y="-318656"/>
            <a:ext cx="232372" cy="232372"/>
          </a:xfrm>
          <a:prstGeom prst="rect">
            <a:avLst/>
          </a:prstGeom>
          <a:solidFill>
            <a:srgbClr val="C9C2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a:extLst>
              <a:ext uri="{FF2B5EF4-FFF2-40B4-BE49-F238E27FC236}">
                <a16:creationId xmlns:a16="http://schemas.microsoft.com/office/drawing/2014/main" id="{05B5403D-C429-4EAB-A289-6433B03F8DBB}"/>
              </a:ext>
            </a:extLst>
          </p:cNvPr>
          <p:cNvSpPr/>
          <p:nvPr userDrawn="1"/>
        </p:nvSpPr>
        <p:spPr>
          <a:xfrm>
            <a:off x="9700070" y="-318656"/>
            <a:ext cx="232372" cy="232372"/>
          </a:xfrm>
          <a:prstGeom prst="rect">
            <a:avLst/>
          </a:prstGeom>
          <a:solidFill>
            <a:srgbClr val="A4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Rechteck 32">
            <a:extLst>
              <a:ext uri="{FF2B5EF4-FFF2-40B4-BE49-F238E27FC236}">
                <a16:creationId xmlns:a16="http://schemas.microsoft.com/office/drawing/2014/main" id="{4C250E6A-ACF8-4B63-83DD-6E505D9CF8DC}"/>
              </a:ext>
            </a:extLst>
          </p:cNvPr>
          <p:cNvSpPr/>
          <p:nvPr userDrawn="1"/>
        </p:nvSpPr>
        <p:spPr>
          <a:xfrm>
            <a:off x="9402015" y="-318656"/>
            <a:ext cx="232372" cy="232372"/>
          </a:xfrm>
          <a:prstGeom prst="rect">
            <a:avLst/>
          </a:prstGeom>
          <a:solidFill>
            <a:srgbClr val="786D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Rechteck 33">
            <a:extLst>
              <a:ext uri="{FF2B5EF4-FFF2-40B4-BE49-F238E27FC236}">
                <a16:creationId xmlns:a16="http://schemas.microsoft.com/office/drawing/2014/main" id="{057A622F-693F-48E7-9FAB-6D573B0AFDE1}"/>
              </a:ext>
            </a:extLst>
          </p:cNvPr>
          <p:cNvSpPr/>
          <p:nvPr userDrawn="1"/>
        </p:nvSpPr>
        <p:spPr>
          <a:xfrm>
            <a:off x="9103960" y="-318656"/>
            <a:ext cx="232372" cy="232372"/>
          </a:xfrm>
          <a:prstGeom prst="rect">
            <a:avLst/>
          </a:prstGeom>
          <a:solidFill>
            <a:srgbClr val="C48B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Rechteck 34">
            <a:extLst>
              <a:ext uri="{FF2B5EF4-FFF2-40B4-BE49-F238E27FC236}">
                <a16:creationId xmlns:a16="http://schemas.microsoft.com/office/drawing/2014/main" id="{26008890-C8F7-4B5A-9F87-8F9558F9F956}"/>
              </a:ext>
            </a:extLst>
          </p:cNvPr>
          <p:cNvSpPr/>
          <p:nvPr userDrawn="1"/>
        </p:nvSpPr>
        <p:spPr>
          <a:xfrm>
            <a:off x="8805905" y="-318656"/>
            <a:ext cx="232372" cy="232372"/>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Rechteck 35">
            <a:extLst>
              <a:ext uri="{FF2B5EF4-FFF2-40B4-BE49-F238E27FC236}">
                <a16:creationId xmlns:a16="http://schemas.microsoft.com/office/drawing/2014/main" id="{EC603317-6AF8-44D2-A936-684B023A80F9}"/>
              </a:ext>
            </a:extLst>
          </p:cNvPr>
          <p:cNvSpPr/>
          <p:nvPr userDrawn="1"/>
        </p:nvSpPr>
        <p:spPr>
          <a:xfrm>
            <a:off x="11488399" y="-318656"/>
            <a:ext cx="232372" cy="2323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a16="http://schemas.microsoft.com/office/drawing/2014/main" id="{8326CF17-00B5-4D37-AF5E-7D1A69B93C6C}"/>
              </a:ext>
            </a:extLst>
          </p:cNvPr>
          <p:cNvSpPr/>
          <p:nvPr userDrawn="1"/>
        </p:nvSpPr>
        <p:spPr>
          <a:xfrm>
            <a:off x="7675710" y="-318656"/>
            <a:ext cx="232372" cy="232372"/>
          </a:xfrm>
          <a:prstGeom prst="rect">
            <a:avLst/>
          </a:prstGeom>
          <a:solidFill>
            <a:srgbClr val="1835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37">
            <a:extLst>
              <a:ext uri="{FF2B5EF4-FFF2-40B4-BE49-F238E27FC236}">
                <a16:creationId xmlns:a16="http://schemas.microsoft.com/office/drawing/2014/main" id="{A202EA96-C672-478D-9214-8FE7541ED484}"/>
              </a:ext>
            </a:extLst>
          </p:cNvPr>
          <p:cNvSpPr/>
          <p:nvPr userDrawn="1"/>
        </p:nvSpPr>
        <p:spPr>
          <a:xfrm>
            <a:off x="7377655" y="-318656"/>
            <a:ext cx="232372" cy="232372"/>
          </a:xfrm>
          <a:prstGeom prst="rect">
            <a:avLst/>
          </a:prstGeom>
          <a:solidFill>
            <a:srgbClr val="7F3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Rechteck 38">
            <a:extLst>
              <a:ext uri="{FF2B5EF4-FFF2-40B4-BE49-F238E27FC236}">
                <a16:creationId xmlns:a16="http://schemas.microsoft.com/office/drawing/2014/main" id="{A333C5D6-8A22-4541-B2F3-E150E5E77854}"/>
              </a:ext>
            </a:extLst>
          </p:cNvPr>
          <p:cNvSpPr/>
          <p:nvPr userDrawn="1"/>
        </p:nvSpPr>
        <p:spPr>
          <a:xfrm>
            <a:off x="7079600" y="-318656"/>
            <a:ext cx="232372" cy="232372"/>
          </a:xfrm>
          <a:prstGeom prst="rect">
            <a:avLst/>
          </a:prstGeom>
          <a:solidFill>
            <a:srgbClr val="3F6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Datumsplatzhalter 3">
            <a:extLst>
              <a:ext uri="{FF2B5EF4-FFF2-40B4-BE49-F238E27FC236}">
                <a16:creationId xmlns:a16="http://schemas.microsoft.com/office/drawing/2014/main" id="{5BBED32E-4776-8AF2-10F0-4D775BF2501B}"/>
              </a:ext>
            </a:extLst>
          </p:cNvPr>
          <p:cNvSpPr txBox="1">
            <a:spLocks/>
          </p:cNvSpPr>
          <p:nvPr userDrawn="1"/>
        </p:nvSpPr>
        <p:spPr>
          <a:xfrm>
            <a:off x="420378" y="6564781"/>
            <a:ext cx="302734" cy="301762"/>
          </a:xfrm>
          <a:prstGeom prst="rect">
            <a:avLst/>
          </a:prstGeom>
        </p:spPr>
        <p:txBody>
          <a:bodyPr vert="horz" lIns="0" tIns="0" rIns="0" bIns="0" rtlCol="0" anchor="ctr"/>
          <a:lstStyle>
            <a:defPPr>
              <a:defRPr lang="de-DE"/>
            </a:defPPr>
            <a:lvl1pPr marL="0" algn="l" defTabSz="914400" rtl="0" eaLnBrk="1" latinLnBrk="0" hangingPunct="1">
              <a:defRPr sz="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0AC60B4-C4EF-4C4C-8E42-F5E6ADEA7413}" type="datetimeyyyy">
              <a:rPr lang="de-DE" smtClean="0"/>
              <a:pPr/>
              <a:t>2025</a:t>
            </a:fld>
            <a:endParaRPr lang="de-DE" dirty="0"/>
          </a:p>
        </p:txBody>
      </p:sp>
    </p:spTree>
    <p:extLst>
      <p:ext uri="{BB962C8B-B14F-4D97-AF65-F5344CB8AC3E}">
        <p14:creationId xmlns:p14="http://schemas.microsoft.com/office/powerpoint/2010/main" val="1220844760"/>
      </p:ext>
    </p:extLst>
  </p:cSld>
  <p:clrMap bg1="lt1" tx1="dk1" bg2="lt2" tx2="dk2" accent1="accent1" accent2="accent2" accent3="accent3" accent4="accent4" accent5="accent5" accent6="accent6" hlink="hlink" folHlink="folHlink"/>
  <p:sldLayoutIdLst>
    <p:sldLayoutId id="2147483861" r:id="rId1"/>
    <p:sldLayoutId id="2147483878" r:id="rId2"/>
    <p:sldLayoutId id="2147483879" r:id="rId3"/>
    <p:sldLayoutId id="2147483815" r:id="rId4"/>
    <p:sldLayoutId id="2147483814" r:id="rId5"/>
    <p:sldLayoutId id="2147483784" r:id="rId6"/>
    <p:sldLayoutId id="2147483882" r:id="rId7"/>
    <p:sldLayoutId id="2147483783" r:id="rId8"/>
    <p:sldLayoutId id="2147483881" r:id="rId9"/>
    <p:sldLayoutId id="2147483786" r:id="rId10"/>
    <p:sldLayoutId id="2147483782" r:id="rId11"/>
    <p:sldLayoutId id="2147483880" r:id="rId12"/>
    <p:sldLayoutId id="2147483877" r:id="rId13"/>
    <p:sldLayoutId id="2147483649" r:id="rId14"/>
    <p:sldLayoutId id="2147483787" r:id="rId15"/>
    <p:sldLayoutId id="2147483788" r:id="rId16"/>
    <p:sldLayoutId id="2147483867" r:id="rId17"/>
    <p:sldLayoutId id="2147483886" r:id="rId18"/>
    <p:sldLayoutId id="2147483884" r:id="rId19"/>
    <p:sldLayoutId id="2147483885" r:id="rId20"/>
    <p:sldLayoutId id="2147483887"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1">
          <p15:clr>
            <a:srgbClr val="F26B43"/>
          </p15:clr>
        </p15:guide>
        <p15:guide id="2" pos="7469">
          <p15:clr>
            <a:srgbClr val="F26B43"/>
          </p15:clr>
        </p15:guide>
        <p15:guide id="3" orient="horz" pos="618" userDrawn="1">
          <p15:clr>
            <a:srgbClr val="F26B43"/>
          </p15:clr>
        </p15:guide>
        <p15:guide id="4" orient="horz" pos="3974">
          <p15:clr>
            <a:srgbClr val="F26B43"/>
          </p15:clr>
        </p15:guide>
        <p15:guide id="5" orient="horz" pos="134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05286A38-2B9C-3A30-47A1-F0A94D6F2FD6}"/>
              </a:ext>
            </a:extLst>
          </p:cNvPr>
          <p:cNvSpPr>
            <a:spLocks noGrp="1" noRot="1" noMove="1" noResize="1" noEditPoints="1" noAdjustHandles="1" noChangeArrowheads="1" noChangeShapeType="1"/>
          </p:cNvSpPr>
          <p:nvPr>
            <p:ph type="ftr" sz="quarter" idx="3"/>
          </p:nvPr>
        </p:nvSpPr>
        <p:spPr>
          <a:xfrm>
            <a:off x="5267325" y="6442075"/>
            <a:ext cx="6586799" cy="365125"/>
          </a:xfrm>
          <a:prstGeom prst="rect">
            <a:avLst/>
          </a:prstGeom>
        </p:spPr>
        <p:txBody>
          <a:bodyPr vert="horz" lIns="91440" tIns="45720" rIns="91440" bIns="46800" rtlCol="0" anchor="ctr"/>
          <a:lstStyle>
            <a:lvl1pPr algn="r">
              <a:defRPr sz="600">
                <a:solidFill>
                  <a:schemeClr val="tx1"/>
                </a:solidFill>
              </a:defRPr>
            </a:lvl1pPr>
          </a:lstStyle>
          <a:p>
            <a:endParaRPr lang="de-DE" dirty="0"/>
          </a:p>
        </p:txBody>
      </p:sp>
      <p:sp>
        <p:nvSpPr>
          <p:cNvPr id="15" name="Rechteck 14">
            <a:extLst>
              <a:ext uri="{FF2B5EF4-FFF2-40B4-BE49-F238E27FC236}">
                <a16:creationId xmlns:a16="http://schemas.microsoft.com/office/drawing/2014/main" id="{EC01FA24-4F0D-2F26-5465-000BA378333B}"/>
              </a:ext>
            </a:extLst>
          </p:cNvPr>
          <p:cNvSpPr/>
          <p:nvPr userDrawn="1"/>
        </p:nvSpPr>
        <p:spPr>
          <a:xfrm>
            <a:off x="3862825" y="-647786"/>
            <a:ext cx="1044000" cy="345343"/>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dirty="0"/>
              <a:t>RGB 133/117/78</a:t>
            </a:r>
          </a:p>
        </p:txBody>
      </p:sp>
      <p:sp>
        <p:nvSpPr>
          <p:cNvPr id="16" name="Rechteck 15">
            <a:extLst>
              <a:ext uri="{FF2B5EF4-FFF2-40B4-BE49-F238E27FC236}">
                <a16:creationId xmlns:a16="http://schemas.microsoft.com/office/drawing/2014/main" id="{9E674D53-2F7D-7E27-0A50-C78FCB21E05F}"/>
              </a:ext>
            </a:extLst>
          </p:cNvPr>
          <p:cNvSpPr/>
          <p:nvPr userDrawn="1"/>
        </p:nvSpPr>
        <p:spPr>
          <a:xfrm>
            <a:off x="1570195" y="-647130"/>
            <a:ext cx="1044000" cy="3453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dirty="0">
                <a:solidFill>
                  <a:schemeClr val="tx1"/>
                </a:solidFill>
              </a:rPr>
              <a:t>RGB 255/225/225</a:t>
            </a:r>
          </a:p>
        </p:txBody>
      </p:sp>
      <p:sp>
        <p:nvSpPr>
          <p:cNvPr id="17" name="Rechteck 16">
            <a:extLst>
              <a:ext uri="{FF2B5EF4-FFF2-40B4-BE49-F238E27FC236}">
                <a16:creationId xmlns:a16="http://schemas.microsoft.com/office/drawing/2014/main" id="{9DD83807-5F7E-F264-5C89-9028785ED14F}"/>
              </a:ext>
            </a:extLst>
          </p:cNvPr>
          <p:cNvSpPr/>
          <p:nvPr userDrawn="1"/>
        </p:nvSpPr>
        <p:spPr>
          <a:xfrm>
            <a:off x="2716510" y="-647786"/>
            <a:ext cx="1044000" cy="345343"/>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dirty="0"/>
              <a:t>RGB 0/0/0</a:t>
            </a:r>
          </a:p>
        </p:txBody>
      </p:sp>
      <p:sp>
        <p:nvSpPr>
          <p:cNvPr id="18" name="Rechteck 17">
            <a:extLst>
              <a:ext uri="{FF2B5EF4-FFF2-40B4-BE49-F238E27FC236}">
                <a16:creationId xmlns:a16="http://schemas.microsoft.com/office/drawing/2014/main" id="{E8AC0324-AE29-C0C4-01AB-80677F578F0D}"/>
              </a:ext>
            </a:extLst>
          </p:cNvPr>
          <p:cNvSpPr/>
          <p:nvPr userDrawn="1"/>
        </p:nvSpPr>
        <p:spPr>
          <a:xfrm>
            <a:off x="5009140" y="-647786"/>
            <a:ext cx="1044000" cy="345343"/>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dirty="0"/>
              <a:t>RGB 135/137/136</a:t>
            </a:r>
          </a:p>
        </p:txBody>
      </p:sp>
      <p:sp>
        <p:nvSpPr>
          <p:cNvPr id="19" name="Rechteck 18">
            <a:extLst>
              <a:ext uri="{FF2B5EF4-FFF2-40B4-BE49-F238E27FC236}">
                <a16:creationId xmlns:a16="http://schemas.microsoft.com/office/drawing/2014/main" id="{1B358BB7-6955-A1DC-EE45-29EF4961588D}"/>
              </a:ext>
            </a:extLst>
          </p:cNvPr>
          <p:cNvSpPr/>
          <p:nvPr userDrawn="1"/>
        </p:nvSpPr>
        <p:spPr>
          <a:xfrm>
            <a:off x="6155455" y="-647787"/>
            <a:ext cx="1044000" cy="345343"/>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dirty="0"/>
              <a:t>RGB 178/178/178</a:t>
            </a:r>
          </a:p>
        </p:txBody>
      </p:sp>
      <p:sp>
        <p:nvSpPr>
          <p:cNvPr id="20" name="Rechteck 19">
            <a:extLst>
              <a:ext uri="{FF2B5EF4-FFF2-40B4-BE49-F238E27FC236}">
                <a16:creationId xmlns:a16="http://schemas.microsoft.com/office/drawing/2014/main" id="{49E4E1FD-531A-D0BE-3A4C-1DDC21588132}"/>
              </a:ext>
            </a:extLst>
          </p:cNvPr>
          <p:cNvSpPr/>
          <p:nvPr userDrawn="1"/>
        </p:nvSpPr>
        <p:spPr>
          <a:xfrm>
            <a:off x="7301770" y="-647787"/>
            <a:ext cx="1044000" cy="345343"/>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dirty="0"/>
              <a:t>RGB 218/218/218</a:t>
            </a:r>
          </a:p>
        </p:txBody>
      </p:sp>
      <p:sp>
        <p:nvSpPr>
          <p:cNvPr id="21" name="Rechteck 20">
            <a:extLst>
              <a:ext uri="{FF2B5EF4-FFF2-40B4-BE49-F238E27FC236}">
                <a16:creationId xmlns:a16="http://schemas.microsoft.com/office/drawing/2014/main" id="{029BC5BD-131A-B24D-2A55-E2F121D8A856}"/>
              </a:ext>
            </a:extLst>
          </p:cNvPr>
          <p:cNvSpPr/>
          <p:nvPr userDrawn="1"/>
        </p:nvSpPr>
        <p:spPr>
          <a:xfrm>
            <a:off x="8448085" y="-647787"/>
            <a:ext cx="1044000" cy="345343"/>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dirty="0"/>
              <a:t>RGB 129/49/53</a:t>
            </a:r>
          </a:p>
        </p:txBody>
      </p:sp>
      <p:sp>
        <p:nvSpPr>
          <p:cNvPr id="22" name="Rechteck 21">
            <a:extLst>
              <a:ext uri="{FF2B5EF4-FFF2-40B4-BE49-F238E27FC236}">
                <a16:creationId xmlns:a16="http://schemas.microsoft.com/office/drawing/2014/main" id="{09719029-5411-0B6D-CC31-963A0FFF8EFA}"/>
              </a:ext>
            </a:extLst>
          </p:cNvPr>
          <p:cNvSpPr/>
          <p:nvPr userDrawn="1"/>
        </p:nvSpPr>
        <p:spPr>
          <a:xfrm>
            <a:off x="9594400" y="-647787"/>
            <a:ext cx="1044000" cy="345343"/>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dirty="0"/>
              <a:t>RGB 28/53/144</a:t>
            </a:r>
          </a:p>
        </p:txBody>
      </p:sp>
      <p:sp>
        <p:nvSpPr>
          <p:cNvPr id="31" name="Textplatzhalter 44">
            <a:extLst>
              <a:ext uri="{FF2B5EF4-FFF2-40B4-BE49-F238E27FC236}">
                <a16:creationId xmlns:a16="http://schemas.microsoft.com/office/drawing/2014/main" id="{5BDD9CBB-1B33-04C7-CADD-16E1076B2576}"/>
              </a:ext>
            </a:extLst>
          </p:cNvPr>
          <p:cNvSpPr txBox="1">
            <a:spLocks noGrp="1" noRot="1" noMove="1" noResize="1" noEditPoints="1" noAdjustHandles="1" noChangeArrowheads="1" noChangeShapeType="1"/>
          </p:cNvSpPr>
          <p:nvPr userDrawn="1"/>
        </p:nvSpPr>
        <p:spPr>
          <a:xfrm>
            <a:off x="341786" y="6546188"/>
            <a:ext cx="1981535" cy="19367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2024 © DEUTSCHE FINANCE GROUP</a:t>
            </a:r>
          </a:p>
        </p:txBody>
      </p:sp>
      <p:cxnSp>
        <p:nvCxnSpPr>
          <p:cNvPr id="3" name="Gerader Verbinder 2">
            <a:extLst>
              <a:ext uri="{FF2B5EF4-FFF2-40B4-BE49-F238E27FC236}">
                <a16:creationId xmlns:a16="http://schemas.microsoft.com/office/drawing/2014/main" id="{CE4EAF89-5DB8-E8CD-DDD5-73E5F05EED07}"/>
              </a:ext>
            </a:extLst>
          </p:cNvPr>
          <p:cNvCxnSpPr>
            <a:cxnSpLocks/>
          </p:cNvCxnSpPr>
          <p:nvPr userDrawn="1"/>
        </p:nvCxnSpPr>
        <p:spPr>
          <a:xfrm flipV="1">
            <a:off x="336330" y="-383182"/>
            <a:ext cx="0" cy="36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Gerader Verbinder 3">
            <a:extLst>
              <a:ext uri="{FF2B5EF4-FFF2-40B4-BE49-F238E27FC236}">
                <a16:creationId xmlns:a16="http://schemas.microsoft.com/office/drawing/2014/main" id="{C8D4E7B5-B8AF-AAA7-8E86-6F41AB50CB41}"/>
              </a:ext>
            </a:extLst>
          </p:cNvPr>
          <p:cNvCxnSpPr/>
          <p:nvPr userDrawn="1"/>
        </p:nvCxnSpPr>
        <p:spPr>
          <a:xfrm flipV="1">
            <a:off x="336330" y="6875604"/>
            <a:ext cx="0" cy="36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Gerader Verbinder 5">
            <a:extLst>
              <a:ext uri="{FF2B5EF4-FFF2-40B4-BE49-F238E27FC236}">
                <a16:creationId xmlns:a16="http://schemas.microsoft.com/office/drawing/2014/main" id="{34BBDFB7-1C28-3F9C-2D70-EDA7DA66CE43}"/>
              </a:ext>
            </a:extLst>
          </p:cNvPr>
          <p:cNvCxnSpPr/>
          <p:nvPr userDrawn="1"/>
        </p:nvCxnSpPr>
        <p:spPr>
          <a:xfrm flipV="1">
            <a:off x="11856920" y="-379156"/>
            <a:ext cx="0" cy="36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Gerader Verbinder 6">
            <a:extLst>
              <a:ext uri="{FF2B5EF4-FFF2-40B4-BE49-F238E27FC236}">
                <a16:creationId xmlns:a16="http://schemas.microsoft.com/office/drawing/2014/main" id="{1AF1E6E1-EA72-14E9-BD55-EE225456558F}"/>
              </a:ext>
            </a:extLst>
          </p:cNvPr>
          <p:cNvCxnSpPr/>
          <p:nvPr userDrawn="1"/>
        </p:nvCxnSpPr>
        <p:spPr>
          <a:xfrm flipV="1">
            <a:off x="11856920" y="6876920"/>
            <a:ext cx="0" cy="3600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Gerader Verbinder 7">
            <a:extLst>
              <a:ext uri="{FF2B5EF4-FFF2-40B4-BE49-F238E27FC236}">
                <a16:creationId xmlns:a16="http://schemas.microsoft.com/office/drawing/2014/main" id="{0AE6333E-0530-8672-E93C-0FE476182E53}"/>
              </a:ext>
            </a:extLst>
          </p:cNvPr>
          <p:cNvCxnSpPr>
            <a:cxnSpLocks/>
          </p:cNvCxnSpPr>
          <p:nvPr userDrawn="1"/>
        </p:nvCxnSpPr>
        <p:spPr>
          <a:xfrm>
            <a:off x="12209840" y="6596789"/>
            <a:ext cx="4673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2A5FD005-EB48-BAD2-48C1-5716FB55582E}"/>
              </a:ext>
            </a:extLst>
          </p:cNvPr>
          <p:cNvCxnSpPr>
            <a:cxnSpLocks/>
          </p:cNvCxnSpPr>
          <p:nvPr userDrawn="1"/>
        </p:nvCxnSpPr>
        <p:spPr>
          <a:xfrm>
            <a:off x="-487959" y="6595846"/>
            <a:ext cx="4673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399C784F-3904-4DA4-16AD-0FA356829DF0}"/>
              </a:ext>
            </a:extLst>
          </p:cNvPr>
          <p:cNvCxnSpPr>
            <a:cxnSpLocks/>
          </p:cNvCxnSpPr>
          <p:nvPr userDrawn="1"/>
        </p:nvCxnSpPr>
        <p:spPr>
          <a:xfrm>
            <a:off x="-487959" y="260350"/>
            <a:ext cx="4673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09110CC4-9FAE-51BD-0176-2C1728C90661}"/>
              </a:ext>
            </a:extLst>
          </p:cNvPr>
          <p:cNvCxnSpPr>
            <a:cxnSpLocks/>
          </p:cNvCxnSpPr>
          <p:nvPr userDrawn="1"/>
        </p:nvCxnSpPr>
        <p:spPr>
          <a:xfrm>
            <a:off x="12205770" y="262534"/>
            <a:ext cx="4673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Grafik 1">
            <a:extLst>
              <a:ext uri="{FF2B5EF4-FFF2-40B4-BE49-F238E27FC236}">
                <a16:creationId xmlns:a16="http://schemas.microsoft.com/office/drawing/2014/main" id="{6506B793-7C6D-E0FF-1EE4-19C3BF01370F}"/>
              </a:ext>
            </a:extLst>
          </p:cNvPr>
          <p:cNvPicPr/>
          <p:nvPr userDrawn="1"/>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203839" y="298766"/>
            <a:ext cx="1784322" cy="475819"/>
          </a:xfrm>
          <a:prstGeom prst="rect">
            <a:avLst/>
          </a:prstGeom>
        </p:spPr>
      </p:pic>
    </p:spTree>
    <p:extLst>
      <p:ext uri="{BB962C8B-B14F-4D97-AF65-F5344CB8AC3E}">
        <p14:creationId xmlns:p14="http://schemas.microsoft.com/office/powerpoint/2010/main" val="1886963521"/>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Lst>
  <p:hf sldNum="0" hdr="0" dt="0"/>
  <p:txStyles>
    <p:titleStyle>
      <a:lvl1pPr algn="l" defTabSz="914400" rtl="0" eaLnBrk="1" latinLnBrk="0" hangingPunct="1">
        <a:lnSpc>
          <a:spcPct val="90000"/>
        </a:lnSpc>
        <a:spcBef>
          <a:spcPct val="0"/>
        </a:spcBef>
        <a:buNone/>
        <a:defRPr sz="1000" kern="1200" cap="all" baseline="0">
          <a:solidFill>
            <a:schemeClr val="accent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000000"/>
          </p15:clr>
        </p15:guide>
        <p15:guide id="2" pos="3840">
          <p15:clr>
            <a:srgbClr val="000000"/>
          </p15:clr>
        </p15:guide>
        <p15:guide id="3" pos="7469">
          <p15:clr>
            <a:srgbClr val="FDE53C"/>
          </p15:clr>
        </p15:guide>
        <p15:guide id="4" pos="211">
          <p15:clr>
            <a:srgbClr val="FDE53C"/>
          </p15:clr>
        </p15:guide>
        <p15:guide id="5" orient="horz" pos="618">
          <p15:clr>
            <a:srgbClr val="C35EA4"/>
          </p15:clr>
        </p15:guide>
        <p15:guide id="6" orient="horz" pos="1207">
          <p15:clr>
            <a:srgbClr val="C35EA4"/>
          </p15:clr>
        </p15:guide>
        <p15:guide id="7" orient="horz" pos="1344">
          <p15:clr>
            <a:srgbClr val="5ACBF0"/>
          </p15:clr>
        </p15:guide>
        <p15:guide id="8" pos="2706">
          <p15:clr>
            <a:srgbClr val="C35EA4"/>
          </p15:clr>
        </p15:guide>
        <p15:guide id="9" orient="horz" pos="4156">
          <p15:clr>
            <a:srgbClr val="FDE53C"/>
          </p15:clr>
        </p15:guide>
        <p15:guide id="10" orient="horz" pos="3974">
          <p15:clr>
            <a:srgbClr val="C35EA4"/>
          </p15:clr>
        </p15:guide>
        <p15:guide id="12" pos="3318">
          <p15:clr>
            <a:srgbClr val="9FCC3B"/>
          </p15:clr>
        </p15:guide>
        <p15:guide id="13" orient="horz" pos="164">
          <p15:clr>
            <a:srgbClr val="FDE53C"/>
          </p15:clr>
        </p15:guide>
        <p15:guide id="14" orient="horz" pos="890">
          <p15:clr>
            <a:srgbClr val="C35EA4"/>
          </p15:clr>
        </p15:guide>
        <p15:guide id="15" orient="horz" pos="1797">
          <p15:clr>
            <a:srgbClr val="5ACBF0"/>
          </p15:clr>
        </p15:guide>
        <p15:guide id="16" orient="horz" pos="1003">
          <p15:clr>
            <a:srgbClr val="C35EA4"/>
          </p15:clr>
        </p15:guide>
        <p15:guide id="17" orient="horz" pos="444">
          <p15:clr>
            <a:srgbClr val="000000"/>
          </p15:clr>
        </p15:guide>
        <p15:guide id="18" orient="horz" pos="232">
          <p15:clr>
            <a:srgbClr val="00000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0.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30.sv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hyperlink" Target="https://www.penskelogistics.com/newsroom/the-2023-cscmp-state-of-logistics-report-indicates-supply-chains-have-adapted-to-drive-resilience" TargetMode="External"/><Relationship Id="rId5" Type="http://schemas.openxmlformats.org/officeDocument/2006/relationships/hyperlink" Target="https://www.colliers.com/en/research/gcm-insights-and-outlook-industrial-and-logistics-october-2023" TargetMode="Externa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image" Target="../media/image35.png"/><Relationship Id="rId7" Type="http://schemas.openxmlformats.org/officeDocument/2006/relationships/image" Target="../media/image39.png"/><Relationship Id="rId12"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36.svg"/><Relationship Id="rId9"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svg"/><Relationship Id="rId2" Type="http://schemas.openxmlformats.org/officeDocument/2006/relationships/image" Target="../media/image46.jpeg"/><Relationship Id="rId1" Type="http://schemas.openxmlformats.org/officeDocument/2006/relationships/slideLayout" Target="../slideLayouts/slideLayout11.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www.tesla.com/de_de/giga-texas"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54.png"/><Relationship Id="rId4" Type="http://schemas.openxmlformats.org/officeDocument/2006/relationships/hyperlink" Target="https://electrek.co/2023/09/22/tesla-reveals-unbelievable-employment-numbers-giga-texa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semiconductor.samsung.com/us/sas/company/austin/"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8" Type="http://schemas.openxmlformats.org/officeDocument/2006/relationships/hyperlink" Target="https://www.apple.com/newsroom/2019/09/apples-new-mac-pro-to-be-made-in-texas/" TargetMode="External"/><Relationship Id="rId3" Type="http://schemas.openxmlformats.org/officeDocument/2006/relationships/image" Target="../media/image57.png"/><Relationship Id="rId7" Type="http://schemas.openxmlformats.org/officeDocument/2006/relationships/hyperlink" Target="https://therealdeal.com/texas/austin/2022/08/18/apples-latest-austin-office-expansion-to-add-668k-sq-ft/"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hyperlink" Target="https://aquilacommercial.com/learning-center/apple-austin-offices-headquarters-history-details-predictions/" TargetMode="External"/><Relationship Id="rId11" Type="http://schemas.openxmlformats.org/officeDocument/2006/relationships/image" Target="../media/image3.png"/><Relationship Id="rId5" Type="http://schemas.openxmlformats.org/officeDocument/2006/relationships/hyperlink" Target="https://www.mysanantonio.com/business/article/apple-texas-campus-renovation-19393256.php" TargetMode="External"/><Relationship Id="rId10" Type="http://schemas.openxmlformats.org/officeDocument/2006/relationships/hyperlink" Target="https://www.commercialsearch.com/news/apple-to-start-phase-2-of-1b-austin-campus/" TargetMode="External"/><Relationship Id="rId4" Type="http://schemas.openxmlformats.org/officeDocument/2006/relationships/hyperlink" Target="https://www.apple.com/newsroom/2019/11/apple-expands-in-austin/" TargetMode="External"/><Relationship Id="rId9" Type="http://schemas.openxmlformats.org/officeDocument/2006/relationships/hyperlink" Target="https://therealdeal.com/texas/austin/2023/01/09/apple-plans-another-expansion-of-austin-office-campu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61.sv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4.png"/><Relationship Id="rId4" Type="http://schemas.openxmlformats.org/officeDocument/2006/relationships/notesSlide" Target="../notesSlides/notesSlide21.xml"/></Relationships>
</file>

<file path=ppt/slides/_rels/slide3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svg"/><Relationship Id="rId3" Type="http://schemas.openxmlformats.org/officeDocument/2006/relationships/image" Target="../media/image65.png"/><Relationship Id="rId7" Type="http://schemas.openxmlformats.org/officeDocument/2006/relationships/image" Target="../media/image69.svg"/><Relationship Id="rId12" Type="http://schemas.openxmlformats.org/officeDocument/2006/relationships/image" Target="../media/image74.png"/><Relationship Id="rId2" Type="http://schemas.openxmlformats.org/officeDocument/2006/relationships/image" Target="../media/image59.png"/><Relationship Id="rId1" Type="http://schemas.openxmlformats.org/officeDocument/2006/relationships/slideLayout" Target="../slideLayouts/slideLayout20.xml"/><Relationship Id="rId6" Type="http://schemas.openxmlformats.org/officeDocument/2006/relationships/image" Target="../media/image68.png"/><Relationship Id="rId11" Type="http://schemas.openxmlformats.org/officeDocument/2006/relationships/image" Target="../media/image73.svg"/><Relationship Id="rId5" Type="http://schemas.openxmlformats.org/officeDocument/2006/relationships/image" Target="../media/image67.sv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svg"/></Relationships>
</file>

<file path=ppt/slides/_rels/slide3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notesSlide" Target="../notesSlides/notesSlide22.xml"/><Relationship Id="rId7" Type="http://schemas.openxmlformats.org/officeDocument/2006/relationships/image" Target="../media/image79.png"/><Relationship Id="rId2" Type="http://schemas.openxmlformats.org/officeDocument/2006/relationships/slideLayout" Target="../slideLayouts/slideLayout9.xml"/><Relationship Id="rId1" Type="http://schemas.openxmlformats.org/officeDocument/2006/relationships/tags" Target="../tags/tag1.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3.png"/><Relationship Id="rId9" Type="http://schemas.openxmlformats.org/officeDocument/2006/relationships/image" Target="../media/image81.png"/></Relationships>
</file>

<file path=ppt/slides/_rels/slide3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svg"/><Relationship Id="rId3" Type="http://schemas.openxmlformats.org/officeDocument/2006/relationships/image" Target="../media/image76.jpeg"/><Relationship Id="rId7" Type="http://schemas.openxmlformats.org/officeDocument/2006/relationships/image" Target="../media/image86.svg"/><Relationship Id="rId12" Type="http://schemas.openxmlformats.org/officeDocument/2006/relationships/image" Target="../media/image91.png"/><Relationship Id="rId2" Type="http://schemas.openxmlformats.org/officeDocument/2006/relationships/slideLayout" Target="../slideLayouts/slideLayout9.xml"/><Relationship Id="rId1" Type="http://schemas.openxmlformats.org/officeDocument/2006/relationships/tags" Target="../tags/tag2.xml"/><Relationship Id="rId6" Type="http://schemas.openxmlformats.org/officeDocument/2006/relationships/image" Target="../media/image85.png"/><Relationship Id="rId11" Type="http://schemas.openxmlformats.org/officeDocument/2006/relationships/image" Target="../media/image90.svg"/><Relationship Id="rId5" Type="http://schemas.openxmlformats.org/officeDocument/2006/relationships/image" Target="../media/image84.svg"/><Relationship Id="rId15" Type="http://schemas.openxmlformats.org/officeDocument/2006/relationships/image" Target="../media/image93.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svg"/><Relationship Id="rId1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8.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94.png"/></Relationships>
</file>

<file path=ppt/slides/_rels/slide42.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www.deutsche-finance.de/us-logistik" TargetMode="External"/><Relationship Id="rId5" Type="http://schemas.openxmlformats.org/officeDocument/2006/relationships/hyperlink" Target="http://www.deutsche-finance.de/if24" TargetMode="External"/><Relationship Id="rId4" Type="http://schemas.openxmlformats.org/officeDocument/2006/relationships/image" Target="../media/image97.png"/></Relationships>
</file>

<file path=ppt/slides/_rels/slide44.xml.rels><?xml version="1.0" encoding="UTF-8" standalone="yes"?>
<Relationships xmlns="http://schemas.openxmlformats.org/package/2006/relationships"><Relationship Id="rId8" Type="http://schemas.openxmlformats.org/officeDocument/2006/relationships/image" Target="../media/image102.jpg"/><Relationship Id="rId3" Type="http://schemas.openxmlformats.org/officeDocument/2006/relationships/image" Target="../media/image3.png"/><Relationship Id="rId7" Type="http://schemas.openxmlformats.org/officeDocument/2006/relationships/image" Target="../media/image101.jp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100.jpg"/><Relationship Id="rId5" Type="http://schemas.openxmlformats.org/officeDocument/2006/relationships/image" Target="../media/image99.jpg"/><Relationship Id="rId4" Type="http://schemas.openxmlformats.org/officeDocument/2006/relationships/image" Target="../media/image98.jpe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vimeo.com/1061193747"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video" Target="https://player.vimeo.com/video/1061193747?app_id=122963" TargetMode="External"/><Relationship Id="rId6" Type="http://schemas.openxmlformats.org/officeDocument/2006/relationships/image" Target="../media/image16.jpeg"/><Relationship Id="rId5" Type="http://schemas.openxmlformats.org/officeDocument/2006/relationships/image" Target="../media/image13.png"/><Relationship Id="rId4" Type="http://schemas.openxmlformats.org/officeDocument/2006/relationships/hyperlink" Target="https://vimeo.com/1061193747"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C54FC3E8-124B-09F3-C6DC-E6E64678FD0C}"/>
              </a:ext>
            </a:extLst>
          </p:cNvPr>
          <p:cNvSpPr>
            <a:spLocks noGrp="1"/>
          </p:cNvSpPr>
          <p:nvPr>
            <p:ph type="body" sz="quarter" idx="18"/>
          </p:nvPr>
        </p:nvSpPr>
        <p:spPr/>
        <p:txBody>
          <a:bodyPr/>
          <a:lstStyle/>
          <a:p>
            <a:r>
              <a:rPr lang="de-DE" dirty="0"/>
              <a:t>NEUES HEADQUATER – Hansastraße 29, 81373 München</a:t>
            </a:r>
          </a:p>
        </p:txBody>
      </p:sp>
      <p:sp>
        <p:nvSpPr>
          <p:cNvPr id="2" name="Textfeld 1">
            <a:extLst>
              <a:ext uri="{FF2B5EF4-FFF2-40B4-BE49-F238E27FC236}">
                <a16:creationId xmlns:a16="http://schemas.microsoft.com/office/drawing/2014/main" id="{4C700C62-6E5F-E5EA-D46A-F9A7E9151875}"/>
              </a:ext>
            </a:extLst>
          </p:cNvPr>
          <p:cNvSpPr txBox="1"/>
          <p:nvPr/>
        </p:nvSpPr>
        <p:spPr>
          <a:xfrm>
            <a:off x="1855737" y="4056008"/>
            <a:ext cx="1545021" cy="184666"/>
          </a:xfrm>
          <a:prstGeom prst="rect">
            <a:avLst/>
          </a:prstGeom>
          <a:noFill/>
        </p:spPr>
        <p:txBody>
          <a:bodyPr wrap="square" rtlCol="0">
            <a:spAutoFit/>
          </a:bodyPr>
          <a:lstStyle/>
          <a:p>
            <a:r>
              <a:rPr lang="de-DE" sz="600" dirty="0">
                <a:solidFill>
                  <a:schemeClr val="bg1"/>
                </a:solidFill>
                <a:effectLst/>
                <a:ea typeface="Calibri" panose="020F0502020204030204" pitchFamily="34" charset="0"/>
              </a:rPr>
              <a:t>EXEMPLARISCHE DARSTELLUNG</a:t>
            </a:r>
            <a:endParaRPr lang="de-DE" sz="600" dirty="0">
              <a:solidFill>
                <a:schemeClr val="bg1"/>
              </a:solidFill>
            </a:endParaRPr>
          </a:p>
        </p:txBody>
      </p:sp>
      <p:sp>
        <p:nvSpPr>
          <p:cNvPr id="4" name="Textfeld 3">
            <a:extLst>
              <a:ext uri="{FF2B5EF4-FFF2-40B4-BE49-F238E27FC236}">
                <a16:creationId xmlns:a16="http://schemas.microsoft.com/office/drawing/2014/main" id="{46712A3F-9999-9178-CFD4-6F985A5700F7}"/>
              </a:ext>
            </a:extLst>
          </p:cNvPr>
          <p:cNvSpPr txBox="1"/>
          <p:nvPr/>
        </p:nvSpPr>
        <p:spPr>
          <a:xfrm>
            <a:off x="9509901" y="813530"/>
            <a:ext cx="1012325" cy="400110"/>
          </a:xfrm>
          <a:prstGeom prst="rect">
            <a:avLst/>
          </a:prstGeom>
          <a:noFill/>
        </p:spPr>
        <p:txBody>
          <a:bodyPr wrap="square" rtlCol="0">
            <a:spAutoFit/>
          </a:bodyPr>
          <a:lstStyle/>
          <a:p>
            <a:r>
              <a:rPr lang="de-DE" sz="1200" dirty="0">
                <a:effectLst/>
                <a:latin typeface="+mj-lt"/>
                <a:ea typeface="Times New Roman" panose="02020603050405020304" pitchFamily="18" charset="0"/>
              </a:rPr>
              <a:t>WERBUNG</a:t>
            </a:r>
          </a:p>
          <a:p>
            <a:r>
              <a:rPr lang="de-DE" sz="780" dirty="0">
                <a:effectLst/>
                <a:ea typeface="Times New Roman" panose="02020603050405020304" pitchFamily="18" charset="0"/>
              </a:rPr>
              <a:t>Marketinganzeige</a:t>
            </a:r>
            <a:r>
              <a:rPr lang="de-DE" sz="800" dirty="0">
                <a:effectLst/>
                <a:ea typeface="Times New Roman" panose="02020603050405020304" pitchFamily="18" charset="0"/>
              </a:rPr>
              <a:t> </a:t>
            </a:r>
            <a:endParaRPr lang="de-DE" sz="800" dirty="0"/>
          </a:p>
        </p:txBody>
      </p:sp>
      <p:sp>
        <p:nvSpPr>
          <p:cNvPr id="3" name="Textfeld 2">
            <a:extLst>
              <a:ext uri="{FF2B5EF4-FFF2-40B4-BE49-F238E27FC236}">
                <a16:creationId xmlns:a16="http://schemas.microsoft.com/office/drawing/2014/main" id="{1A70E2DF-D982-E45D-2326-0AC8B7FFD5CA}"/>
              </a:ext>
            </a:extLst>
          </p:cNvPr>
          <p:cNvSpPr txBox="1"/>
          <p:nvPr/>
        </p:nvSpPr>
        <p:spPr>
          <a:xfrm>
            <a:off x="2697802" y="6164900"/>
            <a:ext cx="6796392" cy="246221"/>
          </a:xfrm>
          <a:prstGeom prst="rect">
            <a:avLst/>
          </a:prstGeom>
          <a:noFill/>
        </p:spPr>
        <p:txBody>
          <a:bodyPr wrap="square" rtlCol="0">
            <a:spAutoFit/>
          </a:bodyPr>
          <a:lstStyle/>
          <a:p>
            <a:pPr algn="ctr"/>
            <a:r>
              <a:rPr lang="de-DE" sz="1000" dirty="0">
                <a:solidFill>
                  <a:schemeClr val="bg1"/>
                </a:solidFill>
              </a:rPr>
              <a:t>Diese Präsentation richtet sich ausschließlich an Vertriebspartner - Keine Weitergabe an Dritte oder private Investoren.</a:t>
            </a:r>
          </a:p>
        </p:txBody>
      </p:sp>
      <p:sp>
        <p:nvSpPr>
          <p:cNvPr id="13" name="Textplatzhalter 15">
            <a:extLst>
              <a:ext uri="{FF2B5EF4-FFF2-40B4-BE49-F238E27FC236}">
                <a16:creationId xmlns:a16="http://schemas.microsoft.com/office/drawing/2014/main" id="{5C2C53FD-5848-3205-AEC9-C703043F706F}"/>
              </a:ext>
            </a:extLst>
          </p:cNvPr>
          <p:cNvSpPr txBox="1">
            <a:spLocks/>
          </p:cNvSpPr>
          <p:nvPr/>
        </p:nvSpPr>
        <p:spPr>
          <a:xfrm>
            <a:off x="1737592" y="5550210"/>
            <a:ext cx="8716812" cy="1229380"/>
          </a:xfrm>
          <a:prstGeom prst="rect">
            <a:avLst/>
          </a:prstGeom>
        </p:spPr>
        <p:txBody>
          <a:bodyPr anchor="t" anchorCtr="0"/>
          <a:lstStyle>
            <a:lvl1pPr marL="0" indent="0" algn="ctr" defTabSz="914400" rtl="0" eaLnBrk="1" latinLnBrk="0" hangingPunct="1">
              <a:lnSpc>
                <a:spcPct val="100000"/>
              </a:lnSpc>
              <a:spcBef>
                <a:spcPts val="300"/>
              </a:spcBef>
              <a:spcAft>
                <a:spcPts val="300"/>
              </a:spcAft>
              <a:buFont typeface="Arial" panose="020B0604020202020204" pitchFamily="34" charset="0"/>
              <a:buNone/>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latin typeface="+mj-lt"/>
              </a:rPr>
              <a:t>DEUTSCHE FINANCE GROUP</a:t>
            </a:r>
          </a:p>
        </p:txBody>
      </p:sp>
    </p:spTree>
    <p:extLst>
      <p:ext uri="{BB962C8B-B14F-4D97-AF65-F5344CB8AC3E}">
        <p14:creationId xmlns:p14="http://schemas.microsoft.com/office/powerpoint/2010/main" val="2361877372"/>
      </p:ext>
    </p:extLst>
  </p:cSld>
  <p:clrMapOvr>
    <a:masterClrMapping/>
  </p:clrMapOvr>
  <mc:AlternateContent xmlns:mc="http://schemas.openxmlformats.org/markup-compatibility/2006" xmlns:p14="http://schemas.microsoft.com/office/powerpoint/2010/main">
    <mc:Choice Requires="p14">
      <p:transition spd="med" p14:dur="700" advTm="16">
        <p:fade/>
      </p:transition>
    </mc:Choice>
    <mc:Fallback xmlns="">
      <p:transition spd="med" advTm="16">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2C823788-0094-4BFA-A3E1-A10C02B3E6E2}"/>
              </a:ext>
            </a:extLst>
          </p:cNvPr>
          <p:cNvSpPr txBox="1"/>
          <p:nvPr/>
        </p:nvSpPr>
        <p:spPr>
          <a:xfrm>
            <a:off x="7464613" y="3428995"/>
            <a:ext cx="4087306" cy="1909999"/>
          </a:xfrm>
          <a:prstGeom prst="rect">
            <a:avLst/>
          </a:prstGeom>
        </p:spPr>
        <p:txBody>
          <a:bodyPr vert="horz" lIns="91440" tIns="45720" rIns="91440" bIns="45720" rtlCol="0" anchor="b">
            <a:normAutofit fontScale="92500"/>
          </a:bodyPr>
          <a:lstStyle/>
          <a:p>
            <a:pPr algn="ctr">
              <a:lnSpc>
                <a:spcPct val="90000"/>
              </a:lnSpc>
              <a:spcBef>
                <a:spcPct val="0"/>
              </a:spcBef>
              <a:spcAft>
                <a:spcPts val="600"/>
              </a:spcAft>
            </a:pPr>
            <a:r>
              <a:rPr lang="en-US" sz="4000" dirty="0">
                <a:solidFill>
                  <a:schemeClr val="bg1"/>
                </a:solidFill>
                <a:latin typeface="+mj-lt"/>
                <a:ea typeface="+mj-ea"/>
                <a:cs typeface="+mj-cs"/>
              </a:rPr>
              <a:t>SAN FRANCISCO</a:t>
            </a:r>
          </a:p>
          <a:p>
            <a:pPr algn="ctr">
              <a:lnSpc>
                <a:spcPct val="90000"/>
              </a:lnSpc>
              <a:spcBef>
                <a:spcPct val="0"/>
              </a:spcBef>
              <a:spcAft>
                <a:spcPts val="600"/>
              </a:spcAft>
            </a:pPr>
            <a:r>
              <a:rPr lang="en-US" sz="4000" dirty="0">
                <a:solidFill>
                  <a:schemeClr val="bg1"/>
                </a:solidFill>
                <a:latin typeface="+mj-lt"/>
                <a:ea typeface="+mj-ea"/>
                <a:cs typeface="+mj-cs"/>
              </a:rPr>
              <a:t>Transamerica</a:t>
            </a:r>
          </a:p>
          <a:p>
            <a:pPr algn="ctr">
              <a:lnSpc>
                <a:spcPct val="90000"/>
              </a:lnSpc>
              <a:spcBef>
                <a:spcPct val="0"/>
              </a:spcBef>
              <a:spcAft>
                <a:spcPts val="600"/>
              </a:spcAft>
            </a:pPr>
            <a:r>
              <a:rPr lang="en-US" sz="4000" dirty="0">
                <a:solidFill>
                  <a:schemeClr val="bg1"/>
                </a:solidFill>
                <a:latin typeface="+mj-lt"/>
                <a:ea typeface="+mj-ea"/>
                <a:cs typeface="+mj-cs"/>
              </a:rPr>
              <a:t>Pyramid</a:t>
            </a:r>
          </a:p>
        </p:txBody>
      </p:sp>
      <p:pic>
        <p:nvPicPr>
          <p:cNvPr id="9" name="Bild 2">
            <a:extLst>
              <a:ext uri="{FF2B5EF4-FFF2-40B4-BE49-F238E27FC236}">
                <a16:creationId xmlns:a16="http://schemas.microsoft.com/office/drawing/2014/main" id="{D484043F-8FCC-4A4E-AFD2-FE4E7469D0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4672" y="687350"/>
            <a:ext cx="2927189" cy="811983"/>
          </a:xfrm>
          <a:prstGeom prst="rect">
            <a:avLst/>
          </a:prstGeom>
          <a:effectLst>
            <a:outerShdw blurRad="50800" dist="38100" dir="2700000" algn="tl" rotWithShape="0">
              <a:prstClr val="black">
                <a:alpha val="40000"/>
              </a:prstClr>
            </a:outerShdw>
          </a:effectLst>
        </p:spPr>
      </p:pic>
      <p:pic>
        <p:nvPicPr>
          <p:cNvPr id="14" name="Grafik 13">
            <a:extLst>
              <a:ext uri="{FF2B5EF4-FFF2-40B4-BE49-F238E27FC236}">
                <a16:creationId xmlns:a16="http://schemas.microsoft.com/office/drawing/2014/main" id="{C4320F4E-84FE-4EF9-9F2C-376F62A381D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6350503"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5" name="Rechteck 4">
            <a:extLst>
              <a:ext uri="{FF2B5EF4-FFF2-40B4-BE49-F238E27FC236}">
                <a16:creationId xmlns:a16="http://schemas.microsoft.com/office/drawing/2014/main" id="{5BD28844-29D1-4C31-94E1-146FA092EB76}"/>
              </a:ext>
            </a:extLst>
          </p:cNvPr>
          <p:cNvSpPr/>
          <p:nvPr/>
        </p:nvSpPr>
        <p:spPr>
          <a:xfrm>
            <a:off x="7938767" y="1723495"/>
            <a:ext cx="3139001" cy="646331"/>
          </a:xfrm>
          <a:prstGeom prst="rect">
            <a:avLst/>
          </a:prstGeom>
        </p:spPr>
        <p:txBody>
          <a:bodyPr wrap="none">
            <a:spAutoFit/>
          </a:bodyPr>
          <a:lstStyle/>
          <a:p>
            <a:pPr lvl="0" algn="ctr">
              <a:lnSpc>
                <a:spcPct val="90000"/>
              </a:lnSpc>
              <a:spcBef>
                <a:spcPct val="0"/>
              </a:spcBef>
              <a:spcAft>
                <a:spcPts val="600"/>
              </a:spcAft>
            </a:pPr>
            <a:r>
              <a:rPr lang="en-US" sz="4000" dirty="0">
                <a:solidFill>
                  <a:srgbClr val="8C7864"/>
                </a:solidFill>
                <a:latin typeface="Calibri Light" panose="020F0302020204030204"/>
              </a:rPr>
              <a:t>PRIME-OFFICE</a:t>
            </a:r>
          </a:p>
        </p:txBody>
      </p:sp>
    </p:spTree>
    <p:extLst>
      <p:ext uri="{BB962C8B-B14F-4D97-AF65-F5344CB8AC3E}">
        <p14:creationId xmlns:p14="http://schemas.microsoft.com/office/powerpoint/2010/main" val="389294570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433021D-FE64-4EC9-9DBE-20695C93B40A}"/>
              </a:ext>
            </a:extLst>
          </p:cNvPr>
          <p:cNvPicPr>
            <a:picLocks noChangeAspect="1"/>
          </p:cNvPicPr>
          <p:nvPr/>
        </p:nvPicPr>
        <p:blipFill>
          <a:blip r:embed="rId2"/>
          <a:stretch>
            <a:fillRect/>
          </a:stretch>
        </p:blipFill>
        <p:spPr>
          <a:xfrm>
            <a:off x="643467" y="1466088"/>
            <a:ext cx="10905066" cy="3925822"/>
          </a:xfrm>
          <a:prstGeom prst="rect">
            <a:avLst/>
          </a:prstGeom>
        </p:spPr>
      </p:pic>
    </p:spTree>
    <p:extLst>
      <p:ext uri="{BB962C8B-B14F-4D97-AF65-F5344CB8AC3E}">
        <p14:creationId xmlns:p14="http://schemas.microsoft.com/office/powerpoint/2010/main" val="13858051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E12DC0E-27BC-4DA3-B6F4-FD62E6DA88A1}"/>
              </a:ext>
            </a:extLst>
          </p:cNvPr>
          <p:cNvPicPr>
            <a:picLocks noChangeAspect="1"/>
          </p:cNvPicPr>
          <p:nvPr/>
        </p:nvPicPr>
        <p:blipFill rotWithShape="1">
          <a:blip r:embed="rId2"/>
          <a:srcRect l="2518" r="2156"/>
          <a:stretch/>
        </p:blipFill>
        <p:spPr>
          <a:xfrm>
            <a:off x="-1" y="0"/>
            <a:ext cx="8987247" cy="6646728"/>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p:spPr>
      </p:pic>
    </p:spTree>
    <p:extLst>
      <p:ext uri="{BB962C8B-B14F-4D97-AF65-F5344CB8AC3E}">
        <p14:creationId xmlns:p14="http://schemas.microsoft.com/office/powerpoint/2010/main" val="21900808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Maschine enthält.&#10;&#10;Automatisch generierte Beschreibung">
            <a:extLst>
              <a:ext uri="{FF2B5EF4-FFF2-40B4-BE49-F238E27FC236}">
                <a16:creationId xmlns:a16="http://schemas.microsoft.com/office/drawing/2014/main" id="{FE093A94-AC39-4A78-95F3-36068BFCD0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Grafik 13">
            <a:extLst>
              <a:ext uri="{FF2B5EF4-FFF2-40B4-BE49-F238E27FC236}">
                <a16:creationId xmlns:a16="http://schemas.microsoft.com/office/drawing/2014/main" id="{CC389326-EA94-578F-0E2C-EFB5D57C9B06}"/>
              </a:ext>
            </a:extLst>
          </p:cNvPr>
          <p:cNvPicPr>
            <a:picLocks noChangeAspect="1"/>
          </p:cNvPicPr>
          <p:nvPr/>
        </p:nvPicPr>
        <p:blipFill>
          <a:blip r:embed="rId3"/>
          <a:stretch>
            <a:fillRect/>
          </a:stretch>
        </p:blipFill>
        <p:spPr>
          <a:xfrm>
            <a:off x="4062262" y="3186545"/>
            <a:ext cx="7913077" cy="6858000"/>
          </a:xfrm>
          <a:prstGeom prst="rect">
            <a:avLst/>
          </a:prstGeom>
        </p:spPr>
      </p:pic>
      <p:pic>
        <p:nvPicPr>
          <p:cNvPr id="16" name="Grafik 15">
            <a:extLst>
              <a:ext uri="{FF2B5EF4-FFF2-40B4-BE49-F238E27FC236}">
                <a16:creationId xmlns:a16="http://schemas.microsoft.com/office/drawing/2014/main" id="{5093BD74-05F7-44BB-6DB4-70B4BE3E8216}"/>
              </a:ext>
            </a:extLst>
          </p:cNvPr>
          <p:cNvPicPr>
            <a:picLocks noChangeAspect="1"/>
          </p:cNvPicPr>
          <p:nvPr/>
        </p:nvPicPr>
        <p:blipFill>
          <a:blip r:embed="rId4"/>
          <a:stretch>
            <a:fillRect/>
          </a:stretch>
        </p:blipFill>
        <p:spPr>
          <a:xfrm>
            <a:off x="216660" y="122708"/>
            <a:ext cx="11758679" cy="3139712"/>
          </a:xfrm>
          <a:prstGeom prst="rect">
            <a:avLst/>
          </a:prstGeom>
        </p:spPr>
      </p:pic>
    </p:spTree>
    <p:extLst>
      <p:ext uri="{BB962C8B-B14F-4D97-AF65-F5344CB8AC3E}">
        <p14:creationId xmlns:p14="http://schemas.microsoft.com/office/powerpoint/2010/main" val="17399638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4" presetClass="path" presetSubtype="0" accel="50000" decel="50000" fill="hold" nodeType="clickEffect">
                                  <p:stCondLst>
                                    <p:cond delay="0"/>
                                  </p:stCondLst>
                                  <p:childTnLst>
                                    <p:animMotion origin="layout" path="M -2.29167E-6 -3.33333E-6 L -0.00442 -0.5081 " pathEditMode="relative" rAng="0" ptsTypes="AA">
                                      <p:cBhvr>
                                        <p:cTn id="20" dur="2000" fill="hold"/>
                                        <p:tgtEl>
                                          <p:spTgt spid="14"/>
                                        </p:tgtEl>
                                        <p:attrNameLst>
                                          <p:attrName>ppt_x</p:attrName>
                                          <p:attrName>ppt_y</p:attrName>
                                        </p:attrNameLst>
                                      </p:cBhvr>
                                      <p:rCtr x="-221" y="-25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uftbild von Hamburg mit dem Deutsche Finance Objekt">
            <a:extLst>
              <a:ext uri="{FF2B5EF4-FFF2-40B4-BE49-F238E27FC236}">
                <a16:creationId xmlns:a16="http://schemas.microsoft.com/office/drawing/2014/main" id="{6B3EDAA6-875D-641D-3B17-FC2733FDC5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96" t="38390" r="10403"/>
          <a:stretch/>
        </p:blipFill>
        <p:spPr bwMode="auto">
          <a:xfrm>
            <a:off x="97654" y="2121763"/>
            <a:ext cx="5823724" cy="4083728"/>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9650B066-ED18-DC4F-3E7B-AD7F05BB77C5}"/>
              </a:ext>
            </a:extLst>
          </p:cNvPr>
          <p:cNvPicPr>
            <a:picLocks noChangeAspect="1"/>
          </p:cNvPicPr>
          <p:nvPr/>
        </p:nvPicPr>
        <p:blipFill>
          <a:blip r:embed="rId4"/>
          <a:stretch>
            <a:fillRect/>
          </a:stretch>
        </p:blipFill>
        <p:spPr>
          <a:xfrm>
            <a:off x="6096000" y="2041864"/>
            <a:ext cx="5936201" cy="4163627"/>
          </a:xfrm>
          <a:prstGeom prst="rect">
            <a:avLst/>
          </a:prstGeom>
        </p:spPr>
      </p:pic>
      <p:sp>
        <p:nvSpPr>
          <p:cNvPr id="3" name="Textplatzhalter 1">
            <a:extLst>
              <a:ext uri="{FF2B5EF4-FFF2-40B4-BE49-F238E27FC236}">
                <a16:creationId xmlns:a16="http://schemas.microsoft.com/office/drawing/2014/main" id="{B757CFED-E133-E578-8DFF-9B21B81CCBDF}"/>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CLUB DEAL INVESTMENTS </a:t>
            </a:r>
            <a:br>
              <a:rPr lang="de-DE" dirty="0"/>
            </a:br>
            <a:r>
              <a:rPr lang="de-DE" dirty="0"/>
              <a:t>BEISPIELE	</a:t>
            </a:r>
          </a:p>
        </p:txBody>
      </p:sp>
      <p:sp>
        <p:nvSpPr>
          <p:cNvPr id="9" name="Textplatzhalter 8">
            <a:extLst>
              <a:ext uri="{FF2B5EF4-FFF2-40B4-BE49-F238E27FC236}">
                <a16:creationId xmlns:a16="http://schemas.microsoft.com/office/drawing/2014/main" id="{EF137C92-4E9D-654C-19E1-45701EBECBB1}"/>
              </a:ext>
            </a:extLst>
          </p:cNvPr>
          <p:cNvSpPr>
            <a:spLocks noGrp="1"/>
          </p:cNvSpPr>
          <p:nvPr>
            <p:ph type="body" sz="quarter" idx="27"/>
          </p:nvPr>
        </p:nvSpPr>
        <p:spPr/>
        <p:txBody>
          <a:bodyPr/>
          <a:lstStyle/>
          <a:p>
            <a:endParaRPr lang="de-DE" dirty="0"/>
          </a:p>
        </p:txBody>
      </p:sp>
      <p:sp>
        <p:nvSpPr>
          <p:cNvPr id="13" name="Textfeld 12">
            <a:extLst>
              <a:ext uri="{FF2B5EF4-FFF2-40B4-BE49-F238E27FC236}">
                <a16:creationId xmlns:a16="http://schemas.microsoft.com/office/drawing/2014/main" id="{F818E3DE-D93F-1D1F-7BCB-A52A318FAB7C}"/>
              </a:ext>
            </a:extLst>
          </p:cNvPr>
          <p:cNvSpPr txBox="1"/>
          <p:nvPr/>
        </p:nvSpPr>
        <p:spPr>
          <a:xfrm>
            <a:off x="4576665" y="1582711"/>
            <a:ext cx="6428792" cy="430887"/>
          </a:xfrm>
          <a:prstGeom prst="rect">
            <a:avLst/>
          </a:prstGeom>
          <a:noFill/>
        </p:spPr>
        <p:txBody>
          <a:bodyPr wrap="square">
            <a:spAutoFit/>
          </a:bodyPr>
          <a:lstStyle/>
          <a:p>
            <a:r>
              <a:rPr lang="de-DE" sz="2200" dirty="0"/>
              <a:t>Hamburg - Holstenwall</a:t>
            </a:r>
          </a:p>
        </p:txBody>
      </p:sp>
    </p:spTree>
    <p:extLst>
      <p:ext uri="{BB962C8B-B14F-4D97-AF65-F5344CB8AC3E}">
        <p14:creationId xmlns:p14="http://schemas.microsoft.com/office/powerpoint/2010/main" val="2768210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out)">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platzhalter 15">
            <a:extLst>
              <a:ext uri="{FF2B5EF4-FFF2-40B4-BE49-F238E27FC236}">
                <a16:creationId xmlns:a16="http://schemas.microsoft.com/office/drawing/2014/main" id="{AD3F08D4-B58A-23BC-E541-B5CEEF0613A0}"/>
              </a:ext>
            </a:extLst>
          </p:cNvPr>
          <p:cNvSpPr>
            <a:spLocks noGrp="1"/>
          </p:cNvSpPr>
          <p:nvPr>
            <p:ph type="body" sz="quarter" idx="19"/>
          </p:nvPr>
        </p:nvSpPr>
        <p:spPr>
          <a:xfrm>
            <a:off x="1737592" y="4943223"/>
            <a:ext cx="8716812" cy="1229380"/>
          </a:xfrm>
        </p:spPr>
        <p:txBody>
          <a:bodyPr/>
          <a:lstStyle/>
          <a:p>
            <a:r>
              <a:rPr lang="de-DE" sz="2400" dirty="0">
                <a:latin typeface="+mj-lt"/>
              </a:rPr>
              <a:t>RENDITE? GIBT‘S AUF LAGER!</a:t>
            </a:r>
          </a:p>
        </p:txBody>
      </p:sp>
      <p:sp>
        <p:nvSpPr>
          <p:cNvPr id="2" name="Textfeld 1">
            <a:extLst>
              <a:ext uri="{FF2B5EF4-FFF2-40B4-BE49-F238E27FC236}">
                <a16:creationId xmlns:a16="http://schemas.microsoft.com/office/drawing/2014/main" id="{4C700C62-6E5F-E5EA-D46A-F9A7E9151875}"/>
              </a:ext>
            </a:extLst>
          </p:cNvPr>
          <p:cNvSpPr txBox="1"/>
          <p:nvPr/>
        </p:nvSpPr>
        <p:spPr>
          <a:xfrm>
            <a:off x="1855737" y="4056008"/>
            <a:ext cx="1545021" cy="184666"/>
          </a:xfrm>
          <a:prstGeom prst="rect">
            <a:avLst/>
          </a:prstGeom>
          <a:noFill/>
        </p:spPr>
        <p:txBody>
          <a:bodyPr wrap="square" rtlCol="0">
            <a:spAutoFit/>
          </a:bodyPr>
          <a:lstStyle/>
          <a:p>
            <a:r>
              <a:rPr lang="de-DE" sz="600" dirty="0">
                <a:solidFill>
                  <a:schemeClr val="bg1"/>
                </a:solidFill>
                <a:effectLst/>
                <a:ea typeface="Calibri" panose="020F0502020204030204" pitchFamily="34" charset="0"/>
              </a:rPr>
              <a:t>EXEMPLARISCHE DARSTELLUNG</a:t>
            </a:r>
            <a:endParaRPr lang="de-DE" sz="600" dirty="0">
              <a:solidFill>
                <a:schemeClr val="bg1"/>
              </a:solidFill>
            </a:endParaRPr>
          </a:p>
        </p:txBody>
      </p:sp>
      <p:sp>
        <p:nvSpPr>
          <p:cNvPr id="4" name="Textfeld 3">
            <a:extLst>
              <a:ext uri="{FF2B5EF4-FFF2-40B4-BE49-F238E27FC236}">
                <a16:creationId xmlns:a16="http://schemas.microsoft.com/office/drawing/2014/main" id="{46712A3F-9999-9178-CFD4-6F985A5700F7}"/>
              </a:ext>
            </a:extLst>
          </p:cNvPr>
          <p:cNvSpPr txBox="1"/>
          <p:nvPr/>
        </p:nvSpPr>
        <p:spPr>
          <a:xfrm>
            <a:off x="9509901" y="813530"/>
            <a:ext cx="1012325" cy="400110"/>
          </a:xfrm>
          <a:prstGeom prst="rect">
            <a:avLst/>
          </a:prstGeom>
          <a:noFill/>
        </p:spPr>
        <p:txBody>
          <a:bodyPr wrap="square" rtlCol="0">
            <a:spAutoFit/>
          </a:bodyPr>
          <a:lstStyle/>
          <a:p>
            <a:r>
              <a:rPr lang="de-DE" sz="1200" dirty="0">
                <a:effectLst/>
                <a:latin typeface="+mj-lt"/>
                <a:ea typeface="Times New Roman" panose="02020603050405020304" pitchFamily="18" charset="0"/>
              </a:rPr>
              <a:t>WERBUNG</a:t>
            </a:r>
          </a:p>
          <a:p>
            <a:r>
              <a:rPr lang="de-DE" sz="780" dirty="0">
                <a:effectLst/>
                <a:ea typeface="Times New Roman" panose="02020603050405020304" pitchFamily="18" charset="0"/>
              </a:rPr>
              <a:t>Marketinganzeige</a:t>
            </a:r>
            <a:r>
              <a:rPr lang="de-DE" sz="800" dirty="0">
                <a:effectLst/>
                <a:ea typeface="Times New Roman" panose="02020603050405020304" pitchFamily="18" charset="0"/>
              </a:rPr>
              <a:t> </a:t>
            </a:r>
            <a:endParaRPr lang="de-DE" sz="800" dirty="0"/>
          </a:p>
        </p:txBody>
      </p:sp>
      <p:sp>
        <p:nvSpPr>
          <p:cNvPr id="3" name="Textfeld 2">
            <a:extLst>
              <a:ext uri="{FF2B5EF4-FFF2-40B4-BE49-F238E27FC236}">
                <a16:creationId xmlns:a16="http://schemas.microsoft.com/office/drawing/2014/main" id="{1A70E2DF-D982-E45D-2326-0AC8B7FFD5CA}"/>
              </a:ext>
            </a:extLst>
          </p:cNvPr>
          <p:cNvSpPr txBox="1"/>
          <p:nvPr/>
        </p:nvSpPr>
        <p:spPr>
          <a:xfrm>
            <a:off x="2697802" y="6164900"/>
            <a:ext cx="6796392" cy="246221"/>
          </a:xfrm>
          <a:prstGeom prst="rect">
            <a:avLst/>
          </a:prstGeom>
          <a:noFill/>
        </p:spPr>
        <p:txBody>
          <a:bodyPr wrap="square" rtlCol="0">
            <a:spAutoFit/>
          </a:bodyPr>
          <a:lstStyle/>
          <a:p>
            <a:pPr algn="ctr"/>
            <a:r>
              <a:rPr lang="de-DE" sz="1000" dirty="0">
                <a:solidFill>
                  <a:schemeClr val="bg1"/>
                </a:solidFill>
              </a:rPr>
              <a:t>Diese Präsentation richtet sich ausschließlich an Vertriebspartner - Keine Weitergabe an Dritte oder private Investoren.</a:t>
            </a:r>
          </a:p>
        </p:txBody>
      </p:sp>
      <p:sp>
        <p:nvSpPr>
          <p:cNvPr id="6" name="Textplatzhalter 5">
            <a:extLst>
              <a:ext uri="{FF2B5EF4-FFF2-40B4-BE49-F238E27FC236}">
                <a16:creationId xmlns:a16="http://schemas.microsoft.com/office/drawing/2014/main" id="{C54FC3E8-124B-09F3-C6DC-E6E64678FD0C}"/>
              </a:ext>
            </a:extLst>
          </p:cNvPr>
          <p:cNvSpPr>
            <a:spLocks noGrp="1"/>
          </p:cNvSpPr>
          <p:nvPr>
            <p:ph type="body" sz="quarter" idx="18"/>
          </p:nvPr>
        </p:nvSpPr>
        <p:spPr/>
        <p:txBody>
          <a:bodyPr/>
          <a:lstStyle/>
          <a:p>
            <a:endParaRPr lang="de-DE"/>
          </a:p>
        </p:txBody>
      </p:sp>
    </p:spTree>
    <p:extLst>
      <p:ext uri="{BB962C8B-B14F-4D97-AF65-F5344CB8AC3E}">
        <p14:creationId xmlns:p14="http://schemas.microsoft.com/office/powerpoint/2010/main" val="2685854553"/>
      </p:ext>
    </p:extLst>
  </p:cSld>
  <p:clrMapOvr>
    <a:masterClrMapping/>
  </p:clrMapOvr>
  <mc:AlternateContent xmlns:mc="http://schemas.openxmlformats.org/markup-compatibility/2006" xmlns:p14="http://schemas.microsoft.com/office/powerpoint/2010/main">
    <mc:Choice Requires="p14">
      <p:transition spd="med" p14:dur="700" advTm="16">
        <p:fade/>
      </p:transition>
    </mc:Choice>
    <mc:Fallback xmlns="">
      <p:transition spd="med" advTm="16">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platzhalter 12">
            <a:extLst>
              <a:ext uri="{FF2B5EF4-FFF2-40B4-BE49-F238E27FC236}">
                <a16:creationId xmlns:a16="http://schemas.microsoft.com/office/drawing/2014/main" id="{417A6A03-0A86-2F1B-B4A2-F36C6624A3B0}"/>
              </a:ext>
            </a:extLst>
          </p:cNvPr>
          <p:cNvPicPr>
            <a:picLocks noChangeAspect="1"/>
          </p:cNvPicPr>
          <p:nvPr/>
        </p:nvPicPr>
        <p:blipFill>
          <a:blip r:embed="rId3">
            <a:extLst>
              <a:ext uri="{28A0092B-C50C-407E-A947-70E740481C1C}">
                <a14:useLocalDpi xmlns:a14="http://schemas.microsoft.com/office/drawing/2010/main" val="0"/>
              </a:ext>
            </a:extLst>
          </a:blip>
          <a:srcRect l="2013" r="2013"/>
          <a:stretch/>
        </p:blipFill>
        <p:spPr>
          <a:xfrm>
            <a:off x="1838324" y="1146863"/>
            <a:ext cx="8639395" cy="5048036"/>
          </a:xfrm>
          <a:prstGeom prst="rect">
            <a:avLst/>
          </a:prstGeom>
        </p:spPr>
      </p:pic>
      <p:sp>
        <p:nvSpPr>
          <p:cNvPr id="16" name="Textfeld 15">
            <a:extLst>
              <a:ext uri="{FF2B5EF4-FFF2-40B4-BE49-F238E27FC236}">
                <a16:creationId xmlns:a16="http://schemas.microsoft.com/office/drawing/2014/main" id="{D20C54F9-B927-ADA7-5098-8EC5B5EEE893}"/>
              </a:ext>
            </a:extLst>
          </p:cNvPr>
          <p:cNvSpPr txBox="1"/>
          <p:nvPr/>
        </p:nvSpPr>
        <p:spPr>
          <a:xfrm>
            <a:off x="1888948" y="5939538"/>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17" name="Rechteck 16">
            <a:extLst>
              <a:ext uri="{FF2B5EF4-FFF2-40B4-BE49-F238E27FC236}">
                <a16:creationId xmlns:a16="http://schemas.microsoft.com/office/drawing/2014/main" id="{BACF749A-E440-4805-512D-9316C819520A}"/>
              </a:ext>
            </a:extLst>
          </p:cNvPr>
          <p:cNvSpPr/>
          <p:nvPr/>
        </p:nvSpPr>
        <p:spPr>
          <a:xfrm>
            <a:off x="0" y="1269507"/>
            <a:ext cx="9690885" cy="1540676"/>
          </a:xfrm>
          <a:prstGeom prst="rect">
            <a:avLst/>
          </a:prstGeom>
          <a:solidFill>
            <a:srgbClr val="EE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Textplatzhalter 7">
            <a:extLst>
              <a:ext uri="{FF2B5EF4-FFF2-40B4-BE49-F238E27FC236}">
                <a16:creationId xmlns:a16="http://schemas.microsoft.com/office/drawing/2014/main" id="{96F9854F-1157-D3DA-C665-D6A1F2982C01}"/>
              </a:ext>
            </a:extLst>
          </p:cNvPr>
          <p:cNvSpPr txBox="1">
            <a:spLocks/>
          </p:cNvSpPr>
          <p:nvPr/>
        </p:nvSpPr>
        <p:spPr>
          <a:xfrm>
            <a:off x="201207" y="1630222"/>
            <a:ext cx="9154803" cy="736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89063" indent="0" algn="just">
              <a:buFont typeface="Arial" panose="020B0604020202020204" pitchFamily="34" charset="0"/>
              <a:buNone/>
            </a:pPr>
            <a:r>
              <a:rPr lang="de-DE" sz="1800" dirty="0">
                <a:latin typeface="+mj-lt"/>
              </a:rPr>
              <a:t>LOGISTIKIMMOBILIEN</a:t>
            </a:r>
          </a:p>
          <a:p>
            <a:pPr marL="1389063" indent="0" algn="just">
              <a:spcBef>
                <a:spcPts val="0"/>
              </a:spcBef>
              <a:buFont typeface="Arial" panose="020B0604020202020204" pitchFamily="34" charset="0"/>
              <a:buNone/>
            </a:pPr>
            <a:endParaRPr lang="en-US" sz="1800" dirty="0">
              <a:solidFill>
                <a:srgbClr val="877950"/>
              </a:solidFill>
            </a:endParaRPr>
          </a:p>
          <a:p>
            <a:pPr marL="1389063" indent="0" algn="just">
              <a:spcBef>
                <a:spcPts val="0"/>
              </a:spcBef>
              <a:buFont typeface="Arial" panose="020B0604020202020204" pitchFamily="34" charset="0"/>
              <a:buNone/>
            </a:pPr>
            <a:r>
              <a:rPr lang="en-US" sz="1800" dirty="0"/>
              <a:t>GRÜNDE FÜR EIN INVESTMENT IN LOGISTIKIMMOBILIEN</a:t>
            </a:r>
          </a:p>
          <a:p>
            <a:pPr marL="1389063" indent="0" algn="just">
              <a:buFont typeface="Arial" panose="020B0604020202020204" pitchFamily="34" charset="0"/>
              <a:buNone/>
            </a:pPr>
            <a:endParaRPr lang="de-DE" sz="1800" dirty="0">
              <a:latin typeface="+mj-lt"/>
            </a:endParaRPr>
          </a:p>
        </p:txBody>
      </p:sp>
      <p:pic>
        <p:nvPicPr>
          <p:cNvPr id="19" name="Grafik 18">
            <a:extLst>
              <a:ext uri="{FF2B5EF4-FFF2-40B4-BE49-F238E27FC236}">
                <a16:creationId xmlns:a16="http://schemas.microsoft.com/office/drawing/2014/main" id="{1D25C95A-25CA-CACE-A207-37041B6CE43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154753" y="1511371"/>
            <a:ext cx="656358" cy="577532"/>
          </a:xfrm>
          <a:prstGeom prst="rect">
            <a:avLst/>
          </a:prstGeom>
        </p:spPr>
      </p:pic>
    </p:spTree>
    <p:extLst>
      <p:ext uri="{BB962C8B-B14F-4D97-AF65-F5344CB8AC3E}">
        <p14:creationId xmlns:p14="http://schemas.microsoft.com/office/powerpoint/2010/main" val="17261288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2F5D0F2-5335-C18C-2370-BB205A917A14}"/>
              </a:ext>
            </a:extLst>
          </p:cNvPr>
          <p:cNvSpPr>
            <a:spLocks noGrp="1"/>
          </p:cNvSpPr>
          <p:nvPr>
            <p:ph type="body" sz="quarter" idx="27"/>
          </p:nvPr>
        </p:nvSpPr>
        <p:spPr/>
        <p:txBody>
          <a:bodyPr/>
          <a:lstStyle/>
          <a:p>
            <a:endParaRPr lang="de-DE"/>
          </a:p>
        </p:txBody>
      </p:sp>
      <p:sp>
        <p:nvSpPr>
          <p:cNvPr id="4" name="Textplatzhalter 5">
            <a:extLst>
              <a:ext uri="{FF2B5EF4-FFF2-40B4-BE49-F238E27FC236}">
                <a16:creationId xmlns:a16="http://schemas.microsoft.com/office/drawing/2014/main" id="{5A4CECD4-E4AA-333D-4ECE-CDE7A1BCB3CD}"/>
              </a:ext>
            </a:extLst>
          </p:cNvPr>
          <p:cNvSpPr txBox="1">
            <a:spLocks/>
          </p:cNvSpPr>
          <p:nvPr/>
        </p:nvSpPr>
        <p:spPr>
          <a:xfrm>
            <a:off x="351147" y="968073"/>
            <a:ext cx="11506208" cy="2423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a:p>
          <a:p>
            <a:endParaRPr lang="de-DE"/>
          </a:p>
          <a:p>
            <a:endParaRPr lang="de-DE"/>
          </a:p>
          <a:p>
            <a:endParaRPr lang="de-DE" dirty="0"/>
          </a:p>
        </p:txBody>
      </p:sp>
      <p:sp>
        <p:nvSpPr>
          <p:cNvPr id="5" name="Textplatzhalter 2">
            <a:extLst>
              <a:ext uri="{FF2B5EF4-FFF2-40B4-BE49-F238E27FC236}">
                <a16:creationId xmlns:a16="http://schemas.microsoft.com/office/drawing/2014/main" id="{BD3ADB49-3D7D-8CCB-9E86-902E0E185A7D}"/>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pPr marL="0" indent="0">
              <a:buNone/>
            </a:pPr>
            <a:r>
              <a:rPr lang="de-DE" dirty="0">
                <a:solidFill>
                  <a:srgbClr val="877950"/>
                </a:solidFill>
              </a:rPr>
              <a:t>LOGISTIKIMMOBILIEN</a:t>
            </a:r>
            <a:endParaRPr lang="de-DE" sz="800" dirty="0">
              <a:solidFill>
                <a:srgbClr val="877950"/>
              </a:solidFill>
            </a:endParaRPr>
          </a:p>
        </p:txBody>
      </p:sp>
      <p:grpSp>
        <p:nvGrpSpPr>
          <p:cNvPr id="51" name="Gruppieren 50">
            <a:extLst>
              <a:ext uri="{FF2B5EF4-FFF2-40B4-BE49-F238E27FC236}">
                <a16:creationId xmlns:a16="http://schemas.microsoft.com/office/drawing/2014/main" id="{7317BEEE-E994-877D-948C-BF2B2AEEE16C}"/>
              </a:ext>
            </a:extLst>
          </p:cNvPr>
          <p:cNvGrpSpPr/>
          <p:nvPr/>
        </p:nvGrpSpPr>
        <p:grpSpPr>
          <a:xfrm>
            <a:off x="8080186" y="3481800"/>
            <a:ext cx="1803434" cy="1409897"/>
            <a:chOff x="8080186" y="2439565"/>
            <a:chExt cx="1803434" cy="1409897"/>
          </a:xfrm>
        </p:grpSpPr>
        <p:sp>
          <p:nvSpPr>
            <p:cNvPr id="53" name="Rechteck 52">
              <a:extLst>
                <a:ext uri="{FF2B5EF4-FFF2-40B4-BE49-F238E27FC236}">
                  <a16:creationId xmlns:a16="http://schemas.microsoft.com/office/drawing/2014/main" id="{827DBD1A-4E03-FD3D-D4C9-71D071CC66D2}"/>
                </a:ext>
              </a:extLst>
            </p:cNvPr>
            <p:cNvSpPr/>
            <p:nvPr/>
          </p:nvSpPr>
          <p:spPr>
            <a:xfrm>
              <a:off x="8796633" y="2439565"/>
              <a:ext cx="370541" cy="370541"/>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Textfeld 53">
              <a:extLst>
                <a:ext uri="{FF2B5EF4-FFF2-40B4-BE49-F238E27FC236}">
                  <a16:creationId xmlns:a16="http://schemas.microsoft.com/office/drawing/2014/main" id="{11A3DF8A-303B-F5B5-762C-14D0960DFC06}"/>
                </a:ext>
              </a:extLst>
            </p:cNvPr>
            <p:cNvSpPr txBox="1"/>
            <p:nvPr/>
          </p:nvSpPr>
          <p:spPr>
            <a:xfrm>
              <a:off x="8830284" y="2470946"/>
              <a:ext cx="370541" cy="307777"/>
            </a:xfrm>
            <a:prstGeom prst="rect">
              <a:avLst/>
            </a:prstGeom>
            <a:noFill/>
          </p:spPr>
          <p:txBody>
            <a:bodyPr wrap="square" rtlCol="0">
              <a:spAutoFit/>
            </a:bodyPr>
            <a:lstStyle/>
            <a:p>
              <a:r>
                <a:rPr lang="de-DE" sz="1400" dirty="0">
                  <a:solidFill>
                    <a:schemeClr val="bg1"/>
                  </a:solidFill>
                </a:rPr>
                <a:t>4.</a:t>
              </a:r>
            </a:p>
          </p:txBody>
        </p:sp>
        <p:sp>
          <p:nvSpPr>
            <p:cNvPr id="55" name="Textfeld 54">
              <a:extLst>
                <a:ext uri="{FF2B5EF4-FFF2-40B4-BE49-F238E27FC236}">
                  <a16:creationId xmlns:a16="http://schemas.microsoft.com/office/drawing/2014/main" id="{CAD0BB2B-4F8E-0994-7F68-D4A01AD9680B}"/>
                </a:ext>
              </a:extLst>
            </p:cNvPr>
            <p:cNvSpPr txBox="1"/>
            <p:nvPr/>
          </p:nvSpPr>
          <p:spPr>
            <a:xfrm>
              <a:off x="8080186" y="3028788"/>
              <a:ext cx="1803434" cy="820674"/>
            </a:xfrm>
            <a:prstGeom prst="rect">
              <a:avLst/>
            </a:prstGeom>
            <a:noFill/>
          </p:spPr>
          <p:txBody>
            <a:bodyPr wrap="square" rtlCol="0">
              <a:spAutoFit/>
            </a:bodyPr>
            <a:lstStyle/>
            <a:p>
              <a:pPr algn="ctr" defTabSz="628650">
                <a:lnSpc>
                  <a:spcPct val="110000"/>
                </a:lnSpc>
                <a:spcBef>
                  <a:spcPts val="600"/>
                </a:spcBef>
                <a:spcAft>
                  <a:spcPts val="600"/>
                </a:spcAft>
                <a:buClr>
                  <a:srgbClr val="877950"/>
                </a:buClr>
              </a:pPr>
              <a:r>
                <a:rPr lang="de-DE" sz="1100" b="1" dirty="0">
                  <a:solidFill>
                    <a:schemeClr val="bg1"/>
                  </a:solidFill>
                  <a:cs typeface="Times New Roman" panose="02020603050405020304" pitchFamily="18" charset="0"/>
                </a:rPr>
                <a:t>LOGISTIKIMMOBILIEN STEHEN IM FOKUS VON INSTITUTIONELLEN INVESTOREN</a:t>
              </a:r>
              <a:endParaRPr lang="de-DE" sz="1100" b="1" baseline="30000" dirty="0">
                <a:solidFill>
                  <a:schemeClr val="bg1"/>
                </a:solidFill>
                <a:cs typeface="Times New Roman" panose="02020603050405020304" pitchFamily="18" charset="0"/>
              </a:endParaRPr>
            </a:p>
          </p:txBody>
        </p:sp>
      </p:grpSp>
      <p:pic>
        <p:nvPicPr>
          <p:cNvPr id="61" name="Grafik 60">
            <a:extLst>
              <a:ext uri="{FF2B5EF4-FFF2-40B4-BE49-F238E27FC236}">
                <a16:creationId xmlns:a16="http://schemas.microsoft.com/office/drawing/2014/main" id="{FD6800C7-0002-42E4-2D15-08164A3DC39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0289" y="1163673"/>
            <a:ext cx="656358" cy="577532"/>
          </a:xfrm>
          <a:prstGeom prst="rect">
            <a:avLst/>
          </a:prstGeom>
        </p:spPr>
      </p:pic>
      <p:sp>
        <p:nvSpPr>
          <p:cNvPr id="10" name="Textplatzhalter 1">
            <a:extLst>
              <a:ext uri="{FF2B5EF4-FFF2-40B4-BE49-F238E27FC236}">
                <a16:creationId xmlns:a16="http://schemas.microsoft.com/office/drawing/2014/main" id="{6B695A62-5098-4292-25F5-9E681302E359}"/>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GRÜNDE FÜR EIN INVESTMENT IN LOGISTIKIMMOBILIEN</a:t>
            </a:r>
          </a:p>
        </p:txBody>
      </p:sp>
      <p:grpSp>
        <p:nvGrpSpPr>
          <p:cNvPr id="6" name="Gruppieren 5">
            <a:extLst>
              <a:ext uri="{FF2B5EF4-FFF2-40B4-BE49-F238E27FC236}">
                <a16:creationId xmlns:a16="http://schemas.microsoft.com/office/drawing/2014/main" id="{5816ECEC-3EAF-78D6-1D85-69B4305E0FE1}"/>
              </a:ext>
            </a:extLst>
          </p:cNvPr>
          <p:cNvGrpSpPr/>
          <p:nvPr/>
        </p:nvGrpSpPr>
        <p:grpSpPr>
          <a:xfrm>
            <a:off x="1012231" y="3082387"/>
            <a:ext cx="10167538" cy="2419197"/>
            <a:chOff x="1689500" y="3155296"/>
            <a:chExt cx="8791389" cy="2091765"/>
          </a:xfrm>
        </p:grpSpPr>
        <p:grpSp>
          <p:nvGrpSpPr>
            <p:cNvPr id="3" name="Gruppieren 2">
              <a:extLst>
                <a:ext uri="{FF2B5EF4-FFF2-40B4-BE49-F238E27FC236}">
                  <a16:creationId xmlns:a16="http://schemas.microsoft.com/office/drawing/2014/main" id="{283FCF28-B674-36A9-99DD-3945D7090C1E}"/>
                </a:ext>
              </a:extLst>
            </p:cNvPr>
            <p:cNvGrpSpPr/>
            <p:nvPr/>
          </p:nvGrpSpPr>
          <p:grpSpPr>
            <a:xfrm>
              <a:off x="1689500" y="3155296"/>
              <a:ext cx="2091765" cy="2091765"/>
              <a:chOff x="1228106" y="2202751"/>
              <a:chExt cx="2091765" cy="2091765"/>
            </a:xfrm>
          </p:grpSpPr>
          <p:grpSp>
            <p:nvGrpSpPr>
              <p:cNvPr id="7" name="Gruppieren 6">
                <a:extLst>
                  <a:ext uri="{FF2B5EF4-FFF2-40B4-BE49-F238E27FC236}">
                    <a16:creationId xmlns:a16="http://schemas.microsoft.com/office/drawing/2014/main" id="{54E2F9D5-EDFD-124B-5136-9089F1DD62B9}"/>
                  </a:ext>
                </a:extLst>
              </p:cNvPr>
              <p:cNvGrpSpPr/>
              <p:nvPr/>
            </p:nvGrpSpPr>
            <p:grpSpPr>
              <a:xfrm>
                <a:off x="1228106" y="2202751"/>
                <a:ext cx="2091765" cy="2091765"/>
                <a:chOff x="430306" y="3215342"/>
                <a:chExt cx="2091765" cy="2091765"/>
              </a:xfrm>
            </p:grpSpPr>
            <p:sp>
              <p:nvSpPr>
                <p:cNvPr id="12" name="Rechteck 11">
                  <a:extLst>
                    <a:ext uri="{FF2B5EF4-FFF2-40B4-BE49-F238E27FC236}">
                      <a16:creationId xmlns:a16="http://schemas.microsoft.com/office/drawing/2014/main" id="{E5DDD25A-3548-9CA9-9DF1-E07A8A7DBC01}"/>
                    </a:ext>
                  </a:extLst>
                </p:cNvPr>
                <p:cNvSpPr/>
                <p:nvPr/>
              </p:nvSpPr>
              <p:spPr>
                <a:xfrm>
                  <a:off x="430306" y="3215342"/>
                  <a:ext cx="2091765" cy="2091765"/>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611D731F-7AB5-A66D-4E12-B33AA679A5EB}"/>
                    </a:ext>
                  </a:extLst>
                </p:cNvPr>
                <p:cNvSpPr/>
                <p:nvPr/>
              </p:nvSpPr>
              <p:spPr>
                <a:xfrm>
                  <a:off x="1290916" y="3452156"/>
                  <a:ext cx="370541" cy="370541"/>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4662BC1B-A396-C0CD-24A6-04A7C21AA944}"/>
                    </a:ext>
                  </a:extLst>
                </p:cNvPr>
                <p:cNvSpPr txBox="1"/>
                <p:nvPr/>
              </p:nvSpPr>
              <p:spPr>
                <a:xfrm>
                  <a:off x="1324567" y="3483537"/>
                  <a:ext cx="370541" cy="307777"/>
                </a:xfrm>
                <a:prstGeom prst="rect">
                  <a:avLst/>
                </a:prstGeom>
                <a:noFill/>
              </p:spPr>
              <p:txBody>
                <a:bodyPr wrap="square" rtlCol="0">
                  <a:spAutoFit/>
                </a:bodyPr>
                <a:lstStyle/>
                <a:p>
                  <a:r>
                    <a:rPr lang="de-DE" sz="1400" dirty="0">
                      <a:solidFill>
                        <a:schemeClr val="bg1"/>
                      </a:solidFill>
                    </a:rPr>
                    <a:t>1.</a:t>
                  </a:r>
                </a:p>
              </p:txBody>
            </p:sp>
          </p:grpSp>
          <p:sp>
            <p:nvSpPr>
              <p:cNvPr id="11" name="Textfeld 10">
                <a:extLst>
                  <a:ext uri="{FF2B5EF4-FFF2-40B4-BE49-F238E27FC236}">
                    <a16:creationId xmlns:a16="http://schemas.microsoft.com/office/drawing/2014/main" id="{AC5180C5-4447-0019-EBC6-7E776DCEC257}"/>
                  </a:ext>
                </a:extLst>
              </p:cNvPr>
              <p:cNvSpPr txBox="1"/>
              <p:nvPr/>
            </p:nvSpPr>
            <p:spPr>
              <a:xfrm>
                <a:off x="1419035" y="3030677"/>
                <a:ext cx="1671645" cy="415536"/>
              </a:xfrm>
              <a:prstGeom prst="rect">
                <a:avLst/>
              </a:prstGeom>
              <a:noFill/>
            </p:spPr>
            <p:txBody>
              <a:bodyPr wrap="square" rtlCol="0">
                <a:spAutoFit/>
              </a:bodyPr>
              <a:lstStyle/>
              <a:p>
                <a:pPr algn="ctr" defTabSz="628650">
                  <a:lnSpc>
                    <a:spcPct val="110000"/>
                  </a:lnSpc>
                  <a:spcBef>
                    <a:spcPts val="600"/>
                  </a:spcBef>
                  <a:spcAft>
                    <a:spcPts val="600"/>
                  </a:spcAft>
                  <a:buClr>
                    <a:srgbClr val="877950"/>
                  </a:buClr>
                </a:pPr>
                <a:r>
                  <a:rPr lang="de-DE" sz="1200" b="1" dirty="0">
                    <a:solidFill>
                      <a:schemeClr val="bg1"/>
                    </a:solidFill>
                    <a:cs typeface="Times New Roman" panose="02020603050405020304" pitchFamily="18" charset="0"/>
                  </a:rPr>
                  <a:t>E-COMMERCE/ INTERNETHANDEL</a:t>
                </a:r>
                <a:endParaRPr lang="de-DE" sz="1200" b="1" baseline="30000" dirty="0">
                  <a:solidFill>
                    <a:schemeClr val="bg1"/>
                  </a:solidFill>
                  <a:cs typeface="Times New Roman" panose="02020603050405020304" pitchFamily="18" charset="0"/>
                </a:endParaRPr>
              </a:p>
            </p:txBody>
          </p:sp>
        </p:grpSp>
        <p:grpSp>
          <p:nvGrpSpPr>
            <p:cNvPr id="15" name="Gruppieren 14">
              <a:extLst>
                <a:ext uri="{FF2B5EF4-FFF2-40B4-BE49-F238E27FC236}">
                  <a16:creationId xmlns:a16="http://schemas.microsoft.com/office/drawing/2014/main" id="{61C874DB-2E31-F6A9-A782-49B1D525B1C9}"/>
                </a:ext>
              </a:extLst>
            </p:cNvPr>
            <p:cNvGrpSpPr/>
            <p:nvPr/>
          </p:nvGrpSpPr>
          <p:grpSpPr>
            <a:xfrm>
              <a:off x="3936653" y="3155296"/>
              <a:ext cx="2091765" cy="2091765"/>
              <a:chOff x="3475259" y="2202751"/>
              <a:chExt cx="2091765" cy="2091765"/>
            </a:xfrm>
          </p:grpSpPr>
          <p:sp>
            <p:nvSpPr>
              <p:cNvPr id="16" name="Rechteck 15">
                <a:extLst>
                  <a:ext uri="{FF2B5EF4-FFF2-40B4-BE49-F238E27FC236}">
                    <a16:creationId xmlns:a16="http://schemas.microsoft.com/office/drawing/2014/main" id="{462D1312-4261-81AC-DA70-59CAF6CA1178}"/>
                  </a:ext>
                </a:extLst>
              </p:cNvPr>
              <p:cNvSpPr/>
              <p:nvPr/>
            </p:nvSpPr>
            <p:spPr>
              <a:xfrm>
                <a:off x="3475259" y="2202751"/>
                <a:ext cx="2091765" cy="209176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BF7F1E10-16B2-4667-722E-9F54FC7E9329}"/>
                  </a:ext>
                </a:extLst>
              </p:cNvPr>
              <p:cNvSpPr/>
              <p:nvPr/>
            </p:nvSpPr>
            <p:spPr>
              <a:xfrm>
                <a:off x="4324330" y="2439565"/>
                <a:ext cx="370541" cy="370541"/>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a:extLst>
                  <a:ext uri="{FF2B5EF4-FFF2-40B4-BE49-F238E27FC236}">
                    <a16:creationId xmlns:a16="http://schemas.microsoft.com/office/drawing/2014/main" id="{C2081CA0-94A0-C396-E70C-25406D10DB7B}"/>
                  </a:ext>
                </a:extLst>
              </p:cNvPr>
              <p:cNvSpPr txBox="1"/>
              <p:nvPr/>
            </p:nvSpPr>
            <p:spPr>
              <a:xfrm>
                <a:off x="4369439" y="2470946"/>
                <a:ext cx="370541" cy="307777"/>
              </a:xfrm>
              <a:prstGeom prst="rect">
                <a:avLst/>
              </a:prstGeom>
              <a:noFill/>
            </p:spPr>
            <p:txBody>
              <a:bodyPr wrap="square" rtlCol="0">
                <a:spAutoFit/>
              </a:bodyPr>
              <a:lstStyle/>
              <a:p>
                <a:r>
                  <a:rPr lang="de-DE" sz="1400" dirty="0">
                    <a:solidFill>
                      <a:schemeClr val="bg1"/>
                    </a:solidFill>
                  </a:rPr>
                  <a:t>2.</a:t>
                </a:r>
              </a:p>
            </p:txBody>
          </p:sp>
          <p:sp>
            <p:nvSpPr>
              <p:cNvPr id="19" name="Textfeld 18">
                <a:extLst>
                  <a:ext uri="{FF2B5EF4-FFF2-40B4-BE49-F238E27FC236}">
                    <a16:creationId xmlns:a16="http://schemas.microsoft.com/office/drawing/2014/main" id="{11164393-23E6-F501-19FE-98FF59EB8F85}"/>
                  </a:ext>
                </a:extLst>
              </p:cNvPr>
              <p:cNvSpPr txBox="1"/>
              <p:nvPr/>
            </p:nvSpPr>
            <p:spPr>
              <a:xfrm>
                <a:off x="3710106" y="2991630"/>
                <a:ext cx="1598987" cy="591174"/>
              </a:xfrm>
              <a:prstGeom prst="rect">
                <a:avLst/>
              </a:prstGeom>
              <a:noFill/>
            </p:spPr>
            <p:txBody>
              <a:bodyPr wrap="square" rtlCol="0">
                <a:spAutoFit/>
              </a:bodyPr>
              <a:lstStyle/>
              <a:p>
                <a:pPr algn="ctr" defTabSz="628650">
                  <a:lnSpc>
                    <a:spcPct val="110000"/>
                  </a:lnSpc>
                  <a:spcBef>
                    <a:spcPts val="600"/>
                  </a:spcBef>
                  <a:spcAft>
                    <a:spcPts val="600"/>
                  </a:spcAft>
                  <a:buClr>
                    <a:srgbClr val="877950"/>
                  </a:buClr>
                </a:pPr>
                <a:r>
                  <a:rPr lang="de-DE" sz="1200" b="1" dirty="0">
                    <a:solidFill>
                      <a:schemeClr val="bg1"/>
                    </a:solidFill>
                    <a:cs typeface="Times New Roman" panose="02020603050405020304" pitchFamily="18" charset="0"/>
                  </a:rPr>
                  <a:t>INFRASTRUKTUR/ STÄRKUNG LIEFERKETTEN</a:t>
                </a:r>
              </a:p>
            </p:txBody>
          </p:sp>
        </p:grpSp>
        <p:grpSp>
          <p:nvGrpSpPr>
            <p:cNvPr id="20" name="Gruppieren 19">
              <a:extLst>
                <a:ext uri="{FF2B5EF4-FFF2-40B4-BE49-F238E27FC236}">
                  <a16:creationId xmlns:a16="http://schemas.microsoft.com/office/drawing/2014/main" id="{664E61BD-2215-A6EB-B687-C5B28A958B73}"/>
                </a:ext>
              </a:extLst>
            </p:cNvPr>
            <p:cNvGrpSpPr/>
            <p:nvPr/>
          </p:nvGrpSpPr>
          <p:grpSpPr>
            <a:xfrm>
              <a:off x="6165877" y="3155296"/>
              <a:ext cx="2091765" cy="2091765"/>
              <a:chOff x="5704483" y="2202751"/>
              <a:chExt cx="2091765" cy="2091765"/>
            </a:xfrm>
          </p:grpSpPr>
          <p:sp>
            <p:nvSpPr>
              <p:cNvPr id="21" name="Rechteck 20">
                <a:extLst>
                  <a:ext uri="{FF2B5EF4-FFF2-40B4-BE49-F238E27FC236}">
                    <a16:creationId xmlns:a16="http://schemas.microsoft.com/office/drawing/2014/main" id="{C7BEF8D9-D02D-5086-0942-8A340336A7A6}"/>
                  </a:ext>
                </a:extLst>
              </p:cNvPr>
              <p:cNvSpPr/>
              <p:nvPr/>
            </p:nvSpPr>
            <p:spPr>
              <a:xfrm>
                <a:off x="5704483" y="2202751"/>
                <a:ext cx="2091765" cy="2091765"/>
              </a:xfrm>
              <a:prstGeom prst="rect">
                <a:avLst/>
              </a:prstGeom>
              <a:solidFill>
                <a:srgbClr val="877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2" name="Rechteck 21">
                <a:extLst>
                  <a:ext uri="{FF2B5EF4-FFF2-40B4-BE49-F238E27FC236}">
                    <a16:creationId xmlns:a16="http://schemas.microsoft.com/office/drawing/2014/main" id="{203972F3-933F-B758-2465-8AA090B0FD26}"/>
                  </a:ext>
                </a:extLst>
              </p:cNvPr>
              <p:cNvSpPr/>
              <p:nvPr/>
            </p:nvSpPr>
            <p:spPr>
              <a:xfrm>
                <a:off x="6567409" y="2439565"/>
                <a:ext cx="370541" cy="370541"/>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feld 22">
                <a:extLst>
                  <a:ext uri="{FF2B5EF4-FFF2-40B4-BE49-F238E27FC236}">
                    <a16:creationId xmlns:a16="http://schemas.microsoft.com/office/drawing/2014/main" id="{004AD7E7-97B1-514B-4DA2-0B88AADF4004}"/>
                  </a:ext>
                </a:extLst>
              </p:cNvPr>
              <p:cNvSpPr txBox="1"/>
              <p:nvPr/>
            </p:nvSpPr>
            <p:spPr>
              <a:xfrm>
                <a:off x="6612520" y="2470946"/>
                <a:ext cx="370541" cy="307777"/>
              </a:xfrm>
              <a:prstGeom prst="rect">
                <a:avLst/>
              </a:prstGeom>
              <a:noFill/>
            </p:spPr>
            <p:txBody>
              <a:bodyPr wrap="square" rtlCol="0">
                <a:spAutoFit/>
              </a:bodyPr>
              <a:lstStyle/>
              <a:p>
                <a:r>
                  <a:rPr lang="de-DE" sz="1400" dirty="0">
                    <a:solidFill>
                      <a:schemeClr val="bg1"/>
                    </a:solidFill>
                  </a:rPr>
                  <a:t>3.</a:t>
                </a:r>
              </a:p>
            </p:txBody>
          </p:sp>
          <p:sp>
            <p:nvSpPr>
              <p:cNvPr id="24" name="Textfeld 23">
                <a:extLst>
                  <a:ext uri="{FF2B5EF4-FFF2-40B4-BE49-F238E27FC236}">
                    <a16:creationId xmlns:a16="http://schemas.microsoft.com/office/drawing/2014/main" id="{B27C2E68-C6CF-ED0C-A3B4-415EEC9EE285}"/>
                  </a:ext>
                </a:extLst>
              </p:cNvPr>
              <p:cNvSpPr txBox="1"/>
              <p:nvPr/>
            </p:nvSpPr>
            <p:spPr>
              <a:xfrm>
                <a:off x="5801871" y="3030677"/>
                <a:ext cx="1837084" cy="591174"/>
              </a:xfrm>
              <a:prstGeom prst="rect">
                <a:avLst/>
              </a:prstGeom>
              <a:noFill/>
            </p:spPr>
            <p:txBody>
              <a:bodyPr wrap="square" rtlCol="0">
                <a:spAutoFit/>
              </a:bodyPr>
              <a:lstStyle/>
              <a:p>
                <a:pPr algn="ctr" defTabSz="628650">
                  <a:lnSpc>
                    <a:spcPct val="110000"/>
                  </a:lnSpc>
                  <a:spcBef>
                    <a:spcPts val="600"/>
                  </a:spcBef>
                  <a:spcAft>
                    <a:spcPts val="600"/>
                  </a:spcAft>
                  <a:buClr>
                    <a:srgbClr val="877950"/>
                  </a:buClr>
                </a:pPr>
                <a:r>
                  <a:rPr lang="de-DE" sz="1200" b="1" dirty="0">
                    <a:solidFill>
                      <a:schemeClr val="bg1"/>
                    </a:solidFill>
                    <a:cs typeface="Times New Roman" panose="02020603050405020304" pitchFamily="18" charset="0"/>
                  </a:rPr>
                  <a:t>TECHNOLOGISCHER FORTSCHRITT &amp; NACHHALTIGKEIT</a:t>
                </a:r>
              </a:p>
            </p:txBody>
          </p:sp>
        </p:grpSp>
        <p:grpSp>
          <p:nvGrpSpPr>
            <p:cNvPr id="25" name="Gruppieren 24">
              <a:extLst>
                <a:ext uri="{FF2B5EF4-FFF2-40B4-BE49-F238E27FC236}">
                  <a16:creationId xmlns:a16="http://schemas.microsoft.com/office/drawing/2014/main" id="{4D37657C-0539-E128-379D-594C5A7DC5AF}"/>
                </a:ext>
              </a:extLst>
            </p:cNvPr>
            <p:cNvGrpSpPr/>
            <p:nvPr/>
          </p:nvGrpSpPr>
          <p:grpSpPr>
            <a:xfrm>
              <a:off x="8389124" y="3155296"/>
              <a:ext cx="2091765" cy="2091765"/>
              <a:chOff x="7927730" y="2202751"/>
              <a:chExt cx="2091765" cy="2091765"/>
            </a:xfrm>
          </p:grpSpPr>
          <p:sp>
            <p:nvSpPr>
              <p:cNvPr id="26" name="Rechteck 25">
                <a:extLst>
                  <a:ext uri="{FF2B5EF4-FFF2-40B4-BE49-F238E27FC236}">
                    <a16:creationId xmlns:a16="http://schemas.microsoft.com/office/drawing/2014/main" id="{C085CF2E-8636-F127-748C-35EB4577A758}"/>
                  </a:ext>
                </a:extLst>
              </p:cNvPr>
              <p:cNvSpPr/>
              <p:nvPr/>
            </p:nvSpPr>
            <p:spPr>
              <a:xfrm>
                <a:off x="7927730" y="2202751"/>
                <a:ext cx="2091765" cy="209176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C2F35C63-7D2C-66BB-DADA-6664620AEE21}"/>
                  </a:ext>
                </a:extLst>
              </p:cNvPr>
              <p:cNvSpPr/>
              <p:nvPr/>
            </p:nvSpPr>
            <p:spPr>
              <a:xfrm>
                <a:off x="8796633" y="2439565"/>
                <a:ext cx="370541" cy="370541"/>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id="{60DE67BA-8E60-C90E-931B-01A90B889672}"/>
                  </a:ext>
                </a:extLst>
              </p:cNvPr>
              <p:cNvSpPr txBox="1"/>
              <p:nvPr/>
            </p:nvSpPr>
            <p:spPr>
              <a:xfrm>
                <a:off x="8841742" y="2470946"/>
                <a:ext cx="370541" cy="307777"/>
              </a:xfrm>
              <a:prstGeom prst="rect">
                <a:avLst/>
              </a:prstGeom>
              <a:noFill/>
            </p:spPr>
            <p:txBody>
              <a:bodyPr wrap="square" rtlCol="0">
                <a:spAutoFit/>
              </a:bodyPr>
              <a:lstStyle/>
              <a:p>
                <a:r>
                  <a:rPr lang="de-DE" sz="1400" dirty="0">
                    <a:solidFill>
                      <a:schemeClr val="bg1"/>
                    </a:solidFill>
                  </a:rPr>
                  <a:t>4.</a:t>
                </a:r>
              </a:p>
            </p:txBody>
          </p:sp>
          <p:sp>
            <p:nvSpPr>
              <p:cNvPr id="30" name="Textfeld 29">
                <a:extLst>
                  <a:ext uri="{FF2B5EF4-FFF2-40B4-BE49-F238E27FC236}">
                    <a16:creationId xmlns:a16="http://schemas.microsoft.com/office/drawing/2014/main" id="{F97AF908-255C-264D-89BC-E0D827BFEACA}"/>
                  </a:ext>
                </a:extLst>
              </p:cNvPr>
              <p:cNvSpPr txBox="1"/>
              <p:nvPr/>
            </p:nvSpPr>
            <p:spPr>
              <a:xfrm>
                <a:off x="8080186" y="3028788"/>
                <a:ext cx="1803434" cy="766814"/>
              </a:xfrm>
              <a:prstGeom prst="rect">
                <a:avLst/>
              </a:prstGeom>
              <a:noFill/>
            </p:spPr>
            <p:txBody>
              <a:bodyPr wrap="square" rtlCol="0">
                <a:spAutoFit/>
              </a:bodyPr>
              <a:lstStyle/>
              <a:p>
                <a:pPr algn="ctr" defTabSz="628650">
                  <a:lnSpc>
                    <a:spcPct val="110000"/>
                  </a:lnSpc>
                  <a:spcBef>
                    <a:spcPts val="600"/>
                  </a:spcBef>
                  <a:spcAft>
                    <a:spcPts val="600"/>
                  </a:spcAft>
                  <a:buClr>
                    <a:srgbClr val="877950"/>
                  </a:buClr>
                </a:pPr>
                <a:r>
                  <a:rPr lang="de-DE" sz="1200" b="1" dirty="0">
                    <a:solidFill>
                      <a:schemeClr val="bg1"/>
                    </a:solidFill>
                    <a:cs typeface="Times New Roman" panose="02020603050405020304" pitchFamily="18" charset="0"/>
                  </a:rPr>
                  <a:t>LOGISTIKIMMOBILIEN STEHEN IM FOKUS VON INSTITUTIONELLEN INVESTOREN</a:t>
                </a:r>
                <a:endParaRPr lang="de-DE" sz="1200" b="1" baseline="30000" dirty="0">
                  <a:solidFill>
                    <a:schemeClr val="bg1"/>
                  </a:solidFill>
                  <a:cs typeface="Times New Roman" panose="02020603050405020304" pitchFamily="18" charset="0"/>
                </a:endParaRPr>
              </a:p>
            </p:txBody>
          </p:sp>
        </p:grpSp>
      </p:grpSp>
    </p:spTree>
    <p:extLst>
      <p:ext uri="{BB962C8B-B14F-4D97-AF65-F5344CB8AC3E}">
        <p14:creationId xmlns:p14="http://schemas.microsoft.com/office/powerpoint/2010/main" val="2608505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pPr marL="0" indent="0">
              <a:buNone/>
            </a:pPr>
            <a:r>
              <a:rPr lang="de-DE" dirty="0">
                <a:solidFill>
                  <a:srgbClr val="877950"/>
                </a:solidFill>
              </a:rPr>
              <a:t>LOGISTIKIMMOBILIEN</a:t>
            </a:r>
            <a:endParaRPr lang="de-DE" sz="200" dirty="0">
              <a:solidFill>
                <a:srgbClr val="877950"/>
              </a:solidFill>
            </a:endParaRPr>
          </a:p>
        </p:txBody>
      </p:sp>
      <p:sp>
        <p:nvSpPr>
          <p:cNvPr id="15"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GRÜNDE FÜR EIN INVESTMENT IN LOGISTIKIMMOBILIEN</a:t>
            </a:r>
          </a:p>
        </p:txBody>
      </p:sp>
      <p:pic>
        <p:nvPicPr>
          <p:cNvPr id="26" name="Grafik 25">
            <a:extLst>
              <a:ext uri="{FF2B5EF4-FFF2-40B4-BE49-F238E27FC236}">
                <a16:creationId xmlns:a16="http://schemas.microsoft.com/office/drawing/2014/main" id="{2DDF9EB2-EC01-E4F4-84AF-DB4888F6E8A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4206" t="5071" r="5071" b="14206"/>
          <a:stretch/>
        </p:blipFill>
        <p:spPr>
          <a:xfrm>
            <a:off x="6139829" y="1382464"/>
            <a:ext cx="5833642" cy="4295163"/>
          </a:xfrm>
          <a:prstGeom prst="rect">
            <a:avLst/>
          </a:prstGeom>
        </p:spPr>
      </p:pic>
      <p:sp>
        <p:nvSpPr>
          <p:cNvPr id="7" name="Textplatzhalter 6">
            <a:extLst>
              <a:ext uri="{FF2B5EF4-FFF2-40B4-BE49-F238E27FC236}">
                <a16:creationId xmlns:a16="http://schemas.microsoft.com/office/drawing/2014/main" id="{615AFF5C-9425-F5AE-7086-7E21F50D71F4}"/>
              </a:ext>
            </a:extLst>
          </p:cNvPr>
          <p:cNvSpPr>
            <a:spLocks noGrp="1"/>
          </p:cNvSpPr>
          <p:nvPr>
            <p:ph type="body" sz="quarter" idx="27"/>
          </p:nvPr>
        </p:nvSpPr>
        <p:spPr/>
        <p:txBody>
          <a:bodyPr/>
          <a:lstStyle/>
          <a:p>
            <a:endParaRPr lang="de-DE"/>
          </a:p>
        </p:txBody>
      </p:sp>
      <p:sp>
        <p:nvSpPr>
          <p:cNvPr id="3" name="Textplatzhalter 14">
            <a:extLst>
              <a:ext uri="{FF2B5EF4-FFF2-40B4-BE49-F238E27FC236}">
                <a16:creationId xmlns:a16="http://schemas.microsoft.com/office/drawing/2014/main" id="{819DA387-BDB2-1A1A-0E39-FCD3BBE1082F}"/>
              </a:ext>
            </a:extLst>
          </p:cNvPr>
          <p:cNvSpPr txBox="1">
            <a:spLocks/>
          </p:cNvSpPr>
          <p:nvPr/>
        </p:nvSpPr>
        <p:spPr>
          <a:xfrm>
            <a:off x="226455" y="1948836"/>
            <a:ext cx="5159361" cy="3728791"/>
          </a:xfrm>
          <a:prstGeom prst="rect">
            <a:avLst/>
          </a:prstGeom>
          <a:noFill/>
        </p:spPr>
        <p:txBody>
          <a:bodyPr lIns="180000" tIns="180000" rIns="180000" bIns="180000">
            <a:noAutofit/>
          </a:bodyPr>
          <a:lstStyle>
            <a:lvl1pPr marL="357188" indent="-357188" algn="l" defTabSz="628650" rtl="0" eaLnBrk="1" latinLnBrk="0" hangingPunct="1">
              <a:lnSpc>
                <a:spcPct val="110000"/>
              </a:lnSpc>
              <a:spcBef>
                <a:spcPts val="600"/>
              </a:spcBef>
              <a:spcAft>
                <a:spcPts val="600"/>
              </a:spcAft>
              <a:buClr>
                <a:schemeClr val="tx2"/>
              </a:buClr>
              <a:buFont typeface="Symbol" panose="05050102010706020507" pitchFamily="18" charset="2"/>
              <a:buChar char="¾"/>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877950"/>
              </a:buClr>
              <a:buNone/>
            </a:pPr>
            <a:r>
              <a:rPr lang="de-DE" sz="1400" dirty="0">
                <a:latin typeface="+mj-lt"/>
                <a:cs typeface="Times New Roman" panose="02020603050405020304" pitchFamily="18" charset="0"/>
              </a:rPr>
              <a:t>1. E-Commerce/Internethandel erhöht die Nachfrage</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Expansiver Online-Handel erhöht stetig die Nachfrage.</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Coronapandemie hat das Wachstum von E-Commerce verstärkt. </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¾"/>
            </a:pPr>
            <a:r>
              <a:rPr lang="de-DE" dirty="0">
                <a:solidFill>
                  <a:schemeClr val="tx1"/>
                </a:solidFill>
              </a:rPr>
              <a:t>Im Jahr 2022 haben die Umsätze im amerikanischen Onlinehandel zum ersten Mal die historische Grenze von einer Billion US-Dollar überschritten.</a:t>
            </a:r>
            <a:endParaRPr lang="de-DE" baseline="30000" dirty="0">
              <a:solidFill>
                <a:schemeClr val="tx1"/>
              </a:solidFill>
            </a:endParaRP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Weiterer Treiber: Bereich Reverse-Logistik (Rücksendungen).</a:t>
            </a:r>
          </a:p>
          <a:p>
            <a:pPr marL="228600" lvl="2" defTabSz="628650">
              <a:lnSpc>
                <a:spcPct val="110000"/>
              </a:lnSpc>
              <a:spcBef>
                <a:spcPts val="600"/>
              </a:spcBef>
              <a:spcAft>
                <a:spcPts val="600"/>
              </a:spcAft>
              <a:buClr>
                <a:srgbClr val="877950"/>
              </a:buClr>
            </a:pPr>
            <a:endParaRPr lang="de-DE" dirty="0">
              <a:solidFill>
                <a:schemeClr val="tx1"/>
              </a:solidFill>
            </a:endParaRPr>
          </a:p>
        </p:txBody>
      </p:sp>
    </p:spTree>
    <p:extLst>
      <p:ext uri="{BB962C8B-B14F-4D97-AF65-F5344CB8AC3E}">
        <p14:creationId xmlns:p14="http://schemas.microsoft.com/office/powerpoint/2010/main" val="1119527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platzhalter 2">
            <a:extLst>
              <a:ext uri="{FF2B5EF4-FFF2-40B4-BE49-F238E27FC236}">
                <a16:creationId xmlns:a16="http://schemas.microsoft.com/office/drawing/2014/main" id="{2CAAB84E-CEB8-7BEB-DAEF-3D15EEBEA8CA}"/>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pPr marL="0" indent="0">
              <a:buNone/>
            </a:pPr>
            <a:r>
              <a:rPr lang="de-DE" dirty="0">
                <a:solidFill>
                  <a:srgbClr val="877950"/>
                </a:solidFill>
              </a:rPr>
              <a:t>LOGISTIKIMMOBILIEN</a:t>
            </a:r>
            <a:endParaRPr lang="de-DE" sz="200" dirty="0">
              <a:solidFill>
                <a:srgbClr val="877950"/>
              </a:solidFill>
            </a:endParaRPr>
          </a:p>
        </p:txBody>
      </p:sp>
      <p:sp>
        <p:nvSpPr>
          <p:cNvPr id="29" name="Textplatzhalter 1">
            <a:extLst>
              <a:ext uri="{FF2B5EF4-FFF2-40B4-BE49-F238E27FC236}">
                <a16:creationId xmlns:a16="http://schemas.microsoft.com/office/drawing/2014/main" id="{6867BAA4-6B83-95BF-9310-27A0155DA75E}"/>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GRÜNDE FÜR EIN INVESTMENT IN LOGISTIKIMMOBILIEN</a:t>
            </a:r>
          </a:p>
        </p:txBody>
      </p:sp>
      <p:sp>
        <p:nvSpPr>
          <p:cNvPr id="3" name="Textfeld 2">
            <a:extLst>
              <a:ext uri="{FF2B5EF4-FFF2-40B4-BE49-F238E27FC236}">
                <a16:creationId xmlns:a16="http://schemas.microsoft.com/office/drawing/2014/main" id="{D14921BC-BF76-FE79-5C99-A245E0319BBF}"/>
              </a:ext>
            </a:extLst>
          </p:cNvPr>
          <p:cNvSpPr txBox="1"/>
          <p:nvPr/>
        </p:nvSpPr>
        <p:spPr>
          <a:xfrm>
            <a:off x="5968080" y="5991596"/>
            <a:ext cx="1358064" cy="184666"/>
          </a:xfrm>
          <a:prstGeom prst="rect">
            <a:avLst/>
          </a:prstGeom>
          <a:noFill/>
        </p:spPr>
        <p:txBody>
          <a:bodyPr wrap="none" rtlCol="0">
            <a:spAutoFit/>
          </a:bodyPr>
          <a:lstStyle/>
          <a:p>
            <a:r>
              <a:rPr lang="de-DE" sz="600" dirty="0">
                <a:solidFill>
                  <a:schemeClr val="bg1"/>
                </a:solidFill>
              </a:rPr>
              <a:t>EXEMPLARISCHE DARSTELLUNG</a:t>
            </a:r>
          </a:p>
        </p:txBody>
      </p:sp>
      <p:pic>
        <p:nvPicPr>
          <p:cNvPr id="6" name="Grafik 5">
            <a:extLst>
              <a:ext uri="{FF2B5EF4-FFF2-40B4-BE49-F238E27FC236}">
                <a16:creationId xmlns:a16="http://schemas.microsoft.com/office/drawing/2014/main" id="{2B49C11C-C189-0BF1-6205-D7AD115FA2EA}"/>
              </a:ext>
            </a:extLst>
          </p:cNvPr>
          <p:cNvPicPr>
            <a:picLocks noChangeAspect="1"/>
          </p:cNvPicPr>
          <p:nvPr/>
        </p:nvPicPr>
        <p:blipFill>
          <a:blip r:embed="rId3">
            <a:extLst>
              <a:ext uri="{28A0092B-C50C-407E-A947-70E740481C1C}">
                <a14:useLocalDpi xmlns:a14="http://schemas.microsoft.com/office/drawing/2010/main" val="0"/>
              </a:ext>
            </a:extLst>
          </a:blip>
          <a:srcRect t="22404" b="22404"/>
          <a:stretch/>
        </p:blipFill>
        <p:spPr>
          <a:xfrm>
            <a:off x="5893174" y="2057794"/>
            <a:ext cx="5646382" cy="4155118"/>
          </a:xfrm>
          <a:prstGeom prst="rect">
            <a:avLst/>
          </a:prstGeom>
        </p:spPr>
      </p:pic>
      <p:sp>
        <p:nvSpPr>
          <p:cNvPr id="2" name="Textplatzhalter 14">
            <a:extLst>
              <a:ext uri="{FF2B5EF4-FFF2-40B4-BE49-F238E27FC236}">
                <a16:creationId xmlns:a16="http://schemas.microsoft.com/office/drawing/2014/main" id="{B2A2010E-D3A8-77DC-3055-A9389C5F4512}"/>
              </a:ext>
            </a:extLst>
          </p:cNvPr>
          <p:cNvSpPr txBox="1">
            <a:spLocks/>
          </p:cNvSpPr>
          <p:nvPr/>
        </p:nvSpPr>
        <p:spPr>
          <a:xfrm>
            <a:off x="196606" y="1951760"/>
            <a:ext cx="5152634" cy="3819131"/>
          </a:xfrm>
          <a:prstGeom prst="rect">
            <a:avLst/>
          </a:prstGeom>
          <a:noFill/>
        </p:spPr>
        <p:txBody>
          <a:bodyPr lIns="180000" tIns="180000" rIns="180000" bIns="180000">
            <a:noAutofit/>
          </a:bodyPr>
          <a:lstStyle>
            <a:lvl1pPr marL="357188" indent="-357188" algn="l" defTabSz="628650" rtl="0" eaLnBrk="1" latinLnBrk="0" hangingPunct="1">
              <a:lnSpc>
                <a:spcPct val="110000"/>
              </a:lnSpc>
              <a:spcBef>
                <a:spcPts val="600"/>
              </a:spcBef>
              <a:spcAft>
                <a:spcPts val="600"/>
              </a:spcAft>
              <a:buClr>
                <a:schemeClr val="tx2"/>
              </a:buClr>
              <a:buFont typeface="Symbol" panose="05050102010706020507" pitchFamily="18" charset="2"/>
              <a:buChar char="¾"/>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Clr>
                <a:srgbClr val="877950"/>
              </a:buClr>
              <a:buFont typeface="Symbol" panose="05050102010706020507" pitchFamily="18" charset="2"/>
              <a:buNone/>
            </a:pPr>
            <a:r>
              <a:rPr lang="de-DE" sz="1400" dirty="0">
                <a:latin typeface="+mj-lt"/>
                <a:cs typeface="Times New Roman" panose="02020603050405020304" pitchFamily="18" charset="0"/>
              </a:rPr>
              <a:t>2. Infrastruktur | Stärkung Lieferketten</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cs typeface="Times New Roman" panose="02020603050405020304" pitchFamily="18" charset="0"/>
              </a:rPr>
              <a:t>Funktionierende</a:t>
            </a:r>
            <a:r>
              <a:rPr lang="de-DE" dirty="0">
                <a:solidFill>
                  <a:schemeClr val="tx1"/>
                </a:solidFill>
                <a:latin typeface="+mj-lt"/>
                <a:cs typeface="Times New Roman" panose="02020603050405020304" pitchFamily="18" charset="0"/>
              </a:rPr>
              <a:t> </a:t>
            </a:r>
            <a:r>
              <a:rPr lang="de-DE" dirty="0">
                <a:solidFill>
                  <a:schemeClr val="tx1"/>
                </a:solidFill>
              </a:rPr>
              <a:t>Lieferketten und Logistik sind essenziell für Industrie und Handel.</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Geopolitische Ereignisse führen zu Veränderungen im Logistiksektor.</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Firmen wechseln von „Just-in-Time“ zu „Just-in-Case“, um Lieferschwierigkeiten vorzubeugen.</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err="1">
                <a:solidFill>
                  <a:schemeClr val="tx1"/>
                </a:solidFill>
              </a:rPr>
              <a:t>Reshoring</a:t>
            </a:r>
            <a:r>
              <a:rPr lang="de-DE" dirty="0">
                <a:solidFill>
                  <a:schemeClr val="tx1"/>
                </a:solidFill>
              </a:rPr>
              <a:t> (Rückholung Produktion) führt zu neuen lokalen Logistikketten und Flächenbedarf.</a:t>
            </a:r>
          </a:p>
          <a:p>
            <a:pPr marL="228600" lvl="2" defTabSz="628650">
              <a:lnSpc>
                <a:spcPct val="110000"/>
              </a:lnSpc>
              <a:spcBef>
                <a:spcPts val="600"/>
              </a:spcBef>
              <a:spcAft>
                <a:spcPts val="600"/>
              </a:spcAft>
              <a:buClr>
                <a:srgbClr val="877950"/>
              </a:buClr>
            </a:pPr>
            <a:endParaRPr lang="de-DE" baseline="30000" dirty="0"/>
          </a:p>
          <a:p>
            <a:pPr marL="585788" lvl="2" indent="-357188" defTabSz="628650">
              <a:lnSpc>
                <a:spcPct val="110000"/>
              </a:lnSpc>
              <a:spcBef>
                <a:spcPts val="600"/>
              </a:spcBef>
              <a:spcAft>
                <a:spcPts val="600"/>
              </a:spcAft>
              <a:buClr>
                <a:srgbClr val="877950"/>
              </a:buClr>
              <a:buFont typeface="Symbol" panose="05050102010706020507" pitchFamily="18" charset="2"/>
              <a:buChar char="¾"/>
            </a:pPr>
            <a:endParaRPr lang="de-DE" dirty="0">
              <a:solidFill>
                <a:schemeClr val="tx1"/>
              </a:solidFill>
            </a:endParaRPr>
          </a:p>
        </p:txBody>
      </p:sp>
    </p:spTree>
    <p:extLst>
      <p:ext uri="{BB962C8B-B14F-4D97-AF65-F5344CB8AC3E}">
        <p14:creationId xmlns:p14="http://schemas.microsoft.com/office/powerpoint/2010/main" val="1326168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ipe(left)">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left)">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wipe(left)">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wipe(left)">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E48CE709-2BC7-9D93-A5A5-8C555355AAC5}"/>
              </a:ext>
            </a:extLst>
          </p:cNvPr>
          <p:cNvSpPr>
            <a:spLocks noGrp="1"/>
          </p:cNvSpPr>
          <p:nvPr>
            <p:ph type="body" sz="quarter" idx="27"/>
          </p:nvPr>
        </p:nvSpPr>
        <p:spPr/>
        <p:txBody>
          <a:bodyPr/>
          <a:lstStyle/>
          <a:p>
            <a:endParaRPr lang="de-DE"/>
          </a:p>
        </p:txBody>
      </p:sp>
      <p:sp>
        <p:nvSpPr>
          <p:cNvPr id="4" name="Textfeld 3">
            <a:extLst>
              <a:ext uri="{FF2B5EF4-FFF2-40B4-BE49-F238E27FC236}">
                <a16:creationId xmlns:a16="http://schemas.microsoft.com/office/drawing/2014/main" id="{98AEF541-834B-4D05-9248-1667B9B8BA64}"/>
              </a:ext>
            </a:extLst>
          </p:cNvPr>
          <p:cNvSpPr txBox="1"/>
          <p:nvPr/>
        </p:nvSpPr>
        <p:spPr>
          <a:xfrm>
            <a:off x="657392" y="1137582"/>
            <a:ext cx="8613775" cy="533288"/>
          </a:xfrm>
          <a:prstGeom prst="rect">
            <a:avLst/>
          </a:prstGeom>
          <a:noFill/>
        </p:spPr>
        <p:txBody>
          <a:bodyPr wrap="square" rtlCol="0">
            <a:spAutoFit/>
          </a:bodyPr>
          <a:lstStyle/>
          <a:p>
            <a:pPr>
              <a:lnSpc>
                <a:spcPct val="150000"/>
              </a:lnSpc>
              <a:spcBef>
                <a:spcPts val="600"/>
              </a:spcBef>
            </a:pPr>
            <a:r>
              <a:rPr lang="de-DE" sz="2200" b="1" dirty="0">
                <a:latin typeface="+mj-lt"/>
                <a:cs typeface="Calibri Bold" panose="020F0702030404030204" pitchFamily="34" charset="0"/>
              </a:rPr>
              <a:t>WICHTIGE HINWEISE</a:t>
            </a:r>
          </a:p>
        </p:txBody>
      </p:sp>
      <p:sp>
        <p:nvSpPr>
          <p:cNvPr id="5" name="Textfeld 4">
            <a:extLst>
              <a:ext uri="{FF2B5EF4-FFF2-40B4-BE49-F238E27FC236}">
                <a16:creationId xmlns:a16="http://schemas.microsoft.com/office/drawing/2014/main" id="{62526A7D-BA55-AAE9-8999-B81D3B55C02E}"/>
              </a:ext>
            </a:extLst>
          </p:cNvPr>
          <p:cNvSpPr txBox="1"/>
          <p:nvPr/>
        </p:nvSpPr>
        <p:spPr>
          <a:xfrm>
            <a:off x="334963" y="2486690"/>
            <a:ext cx="11522075" cy="2400657"/>
          </a:xfrm>
          <a:prstGeom prst="rect">
            <a:avLst/>
          </a:prstGeom>
          <a:noFill/>
        </p:spPr>
        <p:txBody>
          <a:bodyPr wrap="square">
            <a:spAutoFit/>
          </a:bodyPr>
          <a:lstStyle/>
          <a:p>
            <a:pPr algn="just"/>
            <a:r>
              <a:rPr lang="de-DE" sz="1000" dirty="0"/>
              <a:t>Diese Produktpräsentation ist eine Marketinganzeige, die ausschließlich Werbezwecken dient. Bitte lesen Sie den Verkaufsprospekt und das </a:t>
            </a:r>
            <a:r>
              <a:rPr lang="de-DE" sz="1000" dirty="0">
                <a:effectLst/>
                <a:ea typeface="Times New Roman" panose="02020603050405020304" pitchFamily="18" charset="0"/>
              </a:rPr>
              <a:t>Basisinformationsblatt</a:t>
            </a:r>
            <a:r>
              <a:rPr lang="de-DE" sz="1000" dirty="0"/>
              <a:t>, bevor Sie eine endgültige Anlageentscheidung treffen. Die in diesem Dokument enthaltenen Angaben sind verkürzt dargestellt und stellen keine Anlageberatung, Anlagevermittlung oder Anlageempfehlung dar, sondern dienen ausschließlich als Marketinginformation. Maßgeblich für eine Anlageentscheidung sind allein die Angaben im aktuellen Verkaufsprospekt und im Basisinformationsblatt.</a:t>
            </a:r>
          </a:p>
          <a:p>
            <a:pPr algn="just"/>
            <a:endParaRPr lang="de-DE" sz="1000" dirty="0"/>
          </a:p>
          <a:p>
            <a:pPr algn="just"/>
            <a:r>
              <a:rPr lang="de-DE" sz="1000" dirty="0"/>
              <a:t>Die steuerliche Behandlung bei Ihnen als Anleger ist von Ihren persönlichen Verhältnissen abhängig und kann künftigen Änderungen unterworfen sein.</a:t>
            </a:r>
          </a:p>
          <a:p>
            <a:pPr algn="just"/>
            <a:endParaRPr lang="de-DE" sz="1000" b="1" dirty="0"/>
          </a:p>
          <a:p>
            <a:pPr algn="just"/>
            <a:r>
              <a:rPr lang="de-DE" sz="1000" b="1" dirty="0"/>
              <a:t>Für den Beitritt zum DF Deutsche Finance Investment Fund 24 - Club Deal US Logistik - GmbH &amp; Co. geschlossene </a:t>
            </a:r>
            <a:r>
              <a:rPr lang="de-DE" sz="1000" b="1" dirty="0" err="1"/>
              <a:t>InvKG</a:t>
            </a:r>
            <a:r>
              <a:rPr lang="de-DE" sz="1000" b="1" dirty="0"/>
              <a:t> (nachfolgend "Deutsche Finance Investment Fund 24" genannt), sind ausschließlich der Verkaufsprospekt, das Basisinformationsblatt sowie die Beitrittserklärung maßgeblich. Der Verkaufsprospekt einschließlich Anlagebedingungen, Gesellschaftsvertrag und Treuhandvertrag inkl. etwaiger Aktualisierungen und Nachträge und das Basisinformationsblatt sind als deutschsprachige Dokumente bei der DF Deutsche Finance Investment GmbH, Leopoldstraße 156, 80804 München, auf einem dauerhaften Datenträger, bspw. in Papierform, sowie als Download unter www.deutsche-finance.de/investment erhältlich. Eine Zusammenfassung der Anlegerrechte in deutscher Sprache ist als Download unter www.deutsche-finance.de/investment erhältlich. Die DF Deutsche Finance Investment GmbH kann beschließen, den Vertrieb zu widerrufen.</a:t>
            </a:r>
            <a:endParaRPr lang="de-DE" sz="1000" dirty="0"/>
          </a:p>
          <a:p>
            <a:pPr algn="just"/>
            <a:endParaRPr lang="de-DE" sz="1000" dirty="0">
              <a:solidFill>
                <a:srgbClr val="FF0000"/>
              </a:solidFill>
            </a:endParaRPr>
          </a:p>
          <a:p>
            <a:pPr algn="just"/>
            <a:endParaRPr lang="de-DE" sz="1000" dirty="0"/>
          </a:p>
          <a:p>
            <a:pPr algn="just"/>
            <a:endParaRPr lang="de-DE" sz="1000" dirty="0"/>
          </a:p>
          <a:p>
            <a:pPr algn="r"/>
            <a:r>
              <a:rPr lang="de-DE" sz="1000" dirty="0"/>
              <a:t>Stand: August 2024</a:t>
            </a:r>
          </a:p>
        </p:txBody>
      </p:sp>
      <p:sp>
        <p:nvSpPr>
          <p:cNvPr id="6" name="Textplatzhalter 8">
            <a:extLst>
              <a:ext uri="{FF2B5EF4-FFF2-40B4-BE49-F238E27FC236}">
                <a16:creationId xmlns:a16="http://schemas.microsoft.com/office/drawing/2014/main" id="{AA509358-958A-1EEA-2CC8-B655A7C37529}"/>
              </a:ext>
            </a:extLst>
          </p:cNvPr>
          <p:cNvSpPr txBox="1">
            <a:spLocks/>
          </p:cNvSpPr>
          <p:nvPr/>
        </p:nvSpPr>
        <p:spPr>
          <a:xfrm>
            <a:off x="334963" y="1030813"/>
            <a:ext cx="11593512"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en-US" dirty="0">
                <a:solidFill>
                  <a:srgbClr val="877950"/>
                </a:solidFill>
              </a:rPr>
              <a:t>DEUTSCHE FINANCE INVESTMENT FUND 24 – CLUB DEAL US LOGISTIK</a:t>
            </a:r>
          </a:p>
        </p:txBody>
      </p:sp>
      <p:pic>
        <p:nvPicPr>
          <p:cNvPr id="7" name="Grafik 6">
            <a:extLst>
              <a:ext uri="{FF2B5EF4-FFF2-40B4-BE49-F238E27FC236}">
                <a16:creationId xmlns:a16="http://schemas.microsoft.com/office/drawing/2014/main" id="{67B38251-056A-63F4-2A42-379598E53EA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0289" y="1157323"/>
            <a:ext cx="656358" cy="577532"/>
          </a:xfrm>
          <a:prstGeom prst="rect">
            <a:avLst/>
          </a:prstGeom>
        </p:spPr>
      </p:pic>
    </p:spTree>
    <p:extLst>
      <p:ext uri="{BB962C8B-B14F-4D97-AF65-F5344CB8AC3E}">
        <p14:creationId xmlns:p14="http://schemas.microsoft.com/office/powerpoint/2010/main" val="27696536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pPr marL="0" indent="0">
              <a:buNone/>
            </a:pPr>
            <a:r>
              <a:rPr lang="de-DE" dirty="0">
                <a:solidFill>
                  <a:srgbClr val="877950"/>
                </a:solidFill>
              </a:rPr>
              <a:t>LOGISTIKIMMOBILIEN</a:t>
            </a:r>
            <a:endParaRPr lang="de-DE" sz="200" dirty="0">
              <a:solidFill>
                <a:srgbClr val="877950"/>
              </a:solidFill>
            </a:endParaRPr>
          </a:p>
        </p:txBody>
      </p:sp>
      <p:sp>
        <p:nvSpPr>
          <p:cNvPr id="27"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GRÜNDE FÜR EIN INVESTMENT IN LOGISTIKIMMOBILIEN</a:t>
            </a:r>
          </a:p>
        </p:txBody>
      </p:sp>
      <p:sp>
        <p:nvSpPr>
          <p:cNvPr id="2" name="Rechteck 1">
            <a:extLst>
              <a:ext uri="{FF2B5EF4-FFF2-40B4-BE49-F238E27FC236}">
                <a16:creationId xmlns:a16="http://schemas.microsoft.com/office/drawing/2014/main" id="{85A90CB5-1CF8-30DB-FE99-43A53C1EC1B1}"/>
              </a:ext>
            </a:extLst>
          </p:cNvPr>
          <p:cNvSpPr/>
          <p:nvPr/>
        </p:nvSpPr>
        <p:spPr>
          <a:xfrm>
            <a:off x="5871112" y="2398542"/>
            <a:ext cx="5969740" cy="36458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Textplatzhalter 5">
            <a:extLst>
              <a:ext uri="{FF2B5EF4-FFF2-40B4-BE49-F238E27FC236}">
                <a16:creationId xmlns:a16="http://schemas.microsoft.com/office/drawing/2014/main" id="{6641EC0B-95E2-E7FB-0451-3FBB00F6CF96}"/>
              </a:ext>
            </a:extLst>
          </p:cNvPr>
          <p:cNvSpPr>
            <a:spLocks noGrp="1"/>
          </p:cNvSpPr>
          <p:nvPr>
            <p:ph type="body" sz="quarter" idx="27"/>
          </p:nvPr>
        </p:nvSpPr>
        <p:spPr/>
        <p:txBody>
          <a:bodyPr/>
          <a:lstStyle/>
          <a:p>
            <a:endParaRPr lang="de-DE"/>
          </a:p>
        </p:txBody>
      </p:sp>
      <p:pic>
        <p:nvPicPr>
          <p:cNvPr id="7" name="Grafik 6" descr="Ein Bild, das Person, Im Haus, Kleidung, Computer enthält.&#10;&#10;Automatisch generierte Beschreibung">
            <a:extLst>
              <a:ext uri="{FF2B5EF4-FFF2-40B4-BE49-F238E27FC236}">
                <a16:creationId xmlns:a16="http://schemas.microsoft.com/office/drawing/2014/main" id="{50C313F9-F761-093D-419A-8BC2B582C8DF}"/>
              </a:ext>
            </a:extLst>
          </p:cNvPr>
          <p:cNvPicPr>
            <a:picLocks noChangeAspect="1"/>
          </p:cNvPicPr>
          <p:nvPr/>
        </p:nvPicPr>
        <p:blipFill rotWithShape="1">
          <a:blip r:embed="rId2">
            <a:extLst>
              <a:ext uri="{28A0092B-C50C-407E-A947-70E740481C1C}">
                <a14:useLocalDpi xmlns:a14="http://schemas.microsoft.com/office/drawing/2010/main" val="0"/>
              </a:ext>
            </a:extLst>
          </a:blip>
          <a:srcRect l="8888" t="172" r="23284" b="1"/>
          <a:stretch/>
        </p:blipFill>
        <p:spPr>
          <a:xfrm>
            <a:off x="5893174" y="2057794"/>
            <a:ext cx="5646382" cy="4155118"/>
          </a:xfrm>
          <a:prstGeom prst="rect">
            <a:avLst/>
          </a:prstGeom>
        </p:spPr>
      </p:pic>
      <p:sp>
        <p:nvSpPr>
          <p:cNvPr id="8" name="Textplatzhalter 14">
            <a:extLst>
              <a:ext uri="{FF2B5EF4-FFF2-40B4-BE49-F238E27FC236}">
                <a16:creationId xmlns:a16="http://schemas.microsoft.com/office/drawing/2014/main" id="{3019121D-A37F-8755-B083-F9FDE2B1A3B1}"/>
              </a:ext>
            </a:extLst>
          </p:cNvPr>
          <p:cNvSpPr txBox="1">
            <a:spLocks/>
          </p:cNvSpPr>
          <p:nvPr/>
        </p:nvSpPr>
        <p:spPr>
          <a:xfrm>
            <a:off x="197529" y="1944212"/>
            <a:ext cx="5179143" cy="3760540"/>
          </a:xfrm>
          <a:prstGeom prst="rect">
            <a:avLst/>
          </a:prstGeom>
          <a:noFill/>
        </p:spPr>
        <p:txBody>
          <a:bodyPr lIns="180000" tIns="180000" rIns="180000" bIns="180000">
            <a:noAutofit/>
          </a:bodyPr>
          <a:lstStyle>
            <a:lvl1pPr marL="357188" indent="-357188" algn="l" defTabSz="628650" rtl="0" eaLnBrk="1" latinLnBrk="0" hangingPunct="1">
              <a:lnSpc>
                <a:spcPct val="110000"/>
              </a:lnSpc>
              <a:spcBef>
                <a:spcPts val="600"/>
              </a:spcBef>
              <a:spcAft>
                <a:spcPts val="600"/>
              </a:spcAft>
              <a:buClr>
                <a:schemeClr val="tx2"/>
              </a:buClr>
              <a:buFont typeface="Symbol" panose="05050102010706020507" pitchFamily="18" charset="2"/>
              <a:buChar char="¾"/>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877950"/>
              </a:buClr>
              <a:buNone/>
            </a:pPr>
            <a:r>
              <a:rPr lang="de-DE" sz="1400" dirty="0">
                <a:latin typeface="+mj-lt"/>
                <a:cs typeface="Times New Roman" panose="02020603050405020304" pitchFamily="18" charset="0"/>
              </a:rPr>
              <a:t>3. Technologischer Fortschritt &amp; Nachhaltigkeit</a:t>
            </a:r>
            <a:endParaRPr lang="de-DE" sz="1400" baseline="30000" dirty="0">
              <a:latin typeface="+mj-lt"/>
              <a:cs typeface="Times New Roman" panose="02020603050405020304" pitchFamily="18" charset="0"/>
            </a:endParaRP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accent6"/>
                </a:solidFill>
              </a:rPr>
              <a:t>Einsatz von neuen Technologien , z. B. Robotern, steigt rasant.</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accent6"/>
                </a:solidFill>
              </a:rPr>
              <a:t>Dies führt zu höheren Anforderungen an die Gebäude, wie zum Beispiel stabilere Dächer für Solaranlagen.</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Durchschnittsalter der Logistikimmobilien in den USA beträgt 43 Jahre, weshalb sie häufig nicht den aktuellen Anforderungen entsprechen. </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Hohe Nachfrage trifft auf eingeschränktes Angebot.</a:t>
            </a:r>
          </a:p>
        </p:txBody>
      </p:sp>
    </p:spTree>
    <p:extLst>
      <p:ext uri="{BB962C8B-B14F-4D97-AF65-F5344CB8AC3E}">
        <p14:creationId xmlns:p14="http://schemas.microsoft.com/office/powerpoint/2010/main" val="3858808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wipe(left)">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wipe(left)">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wipe(left)">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wipe(left)">
                                      <p:cBhvr>
                                        <p:cTn id="2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pPr marL="0" indent="0">
              <a:buNone/>
            </a:pPr>
            <a:r>
              <a:rPr lang="de-DE" dirty="0">
                <a:solidFill>
                  <a:srgbClr val="877950"/>
                </a:solidFill>
              </a:rPr>
              <a:t>LOGISTIKIMMOBILIEN</a:t>
            </a:r>
            <a:endParaRPr lang="de-DE" sz="200" dirty="0">
              <a:solidFill>
                <a:srgbClr val="877950"/>
              </a:solidFill>
            </a:endParaRPr>
          </a:p>
        </p:txBody>
      </p:sp>
      <p:sp>
        <p:nvSpPr>
          <p:cNvPr id="19"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GRÜNDE FÜR EIN INVESTMENT IN LOGISTIKIMMOBILIEN</a:t>
            </a:r>
          </a:p>
        </p:txBody>
      </p:sp>
      <p:pic>
        <p:nvPicPr>
          <p:cNvPr id="23" name="Grafik 22">
            <a:extLst>
              <a:ext uri="{FF2B5EF4-FFF2-40B4-BE49-F238E27FC236}">
                <a16:creationId xmlns:a16="http://schemas.microsoft.com/office/drawing/2014/main" id="{5F988A80-809F-2E06-28CE-5F58474B198B}"/>
              </a:ext>
            </a:extLst>
          </p:cNvPr>
          <p:cNvPicPr>
            <a:picLocks noChangeAspect="1"/>
          </p:cNvPicPr>
          <p:nvPr/>
        </p:nvPicPr>
        <p:blipFill rotWithShape="1">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l="2846" t="68183" r="49609" b="-6284"/>
          <a:stretch/>
        </p:blipFill>
        <p:spPr>
          <a:xfrm>
            <a:off x="5944556" y="2270259"/>
            <a:ext cx="6659347" cy="3929205"/>
          </a:xfrm>
          <a:prstGeom prst="rect">
            <a:avLst/>
          </a:prstGeom>
        </p:spPr>
      </p:pic>
      <p:pic>
        <p:nvPicPr>
          <p:cNvPr id="25" name="Grafik 24">
            <a:extLst>
              <a:ext uri="{FF2B5EF4-FFF2-40B4-BE49-F238E27FC236}">
                <a16:creationId xmlns:a16="http://schemas.microsoft.com/office/drawing/2014/main" id="{76AF413E-EE5F-7FCC-8900-B4E46B28BF0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00289" y="1157323"/>
            <a:ext cx="656358" cy="577532"/>
          </a:xfrm>
          <a:prstGeom prst="rect">
            <a:avLst/>
          </a:prstGeom>
        </p:spPr>
      </p:pic>
      <p:sp>
        <p:nvSpPr>
          <p:cNvPr id="3" name="Textplatzhalter 14">
            <a:extLst>
              <a:ext uri="{FF2B5EF4-FFF2-40B4-BE49-F238E27FC236}">
                <a16:creationId xmlns:a16="http://schemas.microsoft.com/office/drawing/2014/main" id="{D26F760D-2F79-0AF5-7133-2419013A9D28}"/>
              </a:ext>
            </a:extLst>
          </p:cNvPr>
          <p:cNvSpPr txBox="1">
            <a:spLocks/>
          </p:cNvSpPr>
          <p:nvPr/>
        </p:nvSpPr>
        <p:spPr>
          <a:xfrm>
            <a:off x="171357" y="1938072"/>
            <a:ext cx="4885275" cy="3396549"/>
          </a:xfrm>
          <a:prstGeom prst="rect">
            <a:avLst/>
          </a:prstGeom>
          <a:noFill/>
        </p:spPr>
        <p:txBody>
          <a:bodyPr lIns="180000" tIns="180000" rIns="180000" bIns="180000">
            <a:noAutofit/>
          </a:bodyPr>
          <a:lstStyle>
            <a:lvl1pPr marL="357188" indent="-357188" algn="l" defTabSz="628650" rtl="0" eaLnBrk="1" latinLnBrk="0" hangingPunct="1">
              <a:lnSpc>
                <a:spcPct val="110000"/>
              </a:lnSpc>
              <a:spcBef>
                <a:spcPts val="600"/>
              </a:spcBef>
              <a:spcAft>
                <a:spcPts val="600"/>
              </a:spcAft>
              <a:buClr>
                <a:schemeClr val="tx2"/>
              </a:buClr>
              <a:buFont typeface="Symbol" panose="05050102010706020507" pitchFamily="18" charset="2"/>
              <a:buChar char="¾"/>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Clr>
                <a:srgbClr val="877950"/>
              </a:buClr>
              <a:buNone/>
            </a:pPr>
            <a:r>
              <a:rPr lang="de-DE" sz="1400" dirty="0">
                <a:latin typeface="+mj-lt"/>
                <a:cs typeface="Times New Roman" panose="02020603050405020304" pitchFamily="18" charset="0"/>
              </a:rPr>
              <a:t>4. Logistikimmobilien sind im Fokus von institutionellen Investoren</a:t>
            </a:r>
            <a:endParaRPr lang="de-DE" sz="1400" dirty="0">
              <a:solidFill>
                <a:schemeClr val="tx1"/>
              </a:solidFill>
            </a:endParaRP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Logistikimmobilien sind vergleichsweise resilienter als andere Assetklassen.</a:t>
            </a:r>
            <a:r>
              <a:rPr lang="de-DE" baseline="30000" dirty="0">
                <a:solidFill>
                  <a:schemeClr val="tx1"/>
                </a:solidFill>
              </a:rPr>
              <a:t>1</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Attraktive Ertragsmöglichkeiten und starke Diversifikationsvorteile.</a:t>
            </a:r>
            <a:r>
              <a:rPr lang="de-DE" baseline="30000" dirty="0">
                <a:solidFill>
                  <a:schemeClr val="tx1"/>
                </a:solidFill>
              </a:rPr>
              <a:t>1</a:t>
            </a:r>
          </a:p>
          <a:p>
            <a:pPr marL="585788" lvl="2" indent="-357188" algn="just" defTabSz="628650">
              <a:lnSpc>
                <a:spcPct val="110000"/>
              </a:lnSpc>
              <a:spcBef>
                <a:spcPts val="600"/>
              </a:spcBef>
              <a:spcAft>
                <a:spcPts val="600"/>
              </a:spcAft>
              <a:buClr>
                <a:srgbClr val="877950"/>
              </a:buClr>
              <a:buFont typeface="Symbol" panose="05050102010706020507" pitchFamily="18" charset="2"/>
              <a:buChar char="-"/>
            </a:pPr>
            <a:r>
              <a:rPr lang="de-DE" dirty="0">
                <a:solidFill>
                  <a:schemeClr val="tx1"/>
                </a:solidFill>
              </a:rPr>
              <a:t>Besonders hohe Nachfrage nach nachhaltigen Logistikimmobilien.</a:t>
            </a:r>
            <a:r>
              <a:rPr lang="de-DE" baseline="30000" dirty="0">
                <a:solidFill>
                  <a:schemeClr val="tx1"/>
                </a:solidFill>
              </a:rPr>
              <a:t>2</a:t>
            </a:r>
          </a:p>
        </p:txBody>
      </p:sp>
      <p:sp>
        <p:nvSpPr>
          <p:cNvPr id="2" name="Textplatzhalter 16">
            <a:extLst>
              <a:ext uri="{FF2B5EF4-FFF2-40B4-BE49-F238E27FC236}">
                <a16:creationId xmlns:a16="http://schemas.microsoft.com/office/drawing/2014/main" id="{A56216C0-7938-7927-1018-2713ECAC8CD2}"/>
              </a:ext>
            </a:extLst>
          </p:cNvPr>
          <p:cNvSpPr txBox="1">
            <a:spLocks/>
          </p:cNvSpPr>
          <p:nvPr/>
        </p:nvSpPr>
        <p:spPr>
          <a:xfrm>
            <a:off x="2153653" y="6381430"/>
            <a:ext cx="9703385" cy="475890"/>
          </a:xfrm>
          <a:prstGeom prst="rect">
            <a:avLst/>
          </a:prstGeom>
          <a:noFill/>
        </p:spPr>
        <p:txBody>
          <a:bodyPr lIns="180000" tIns="180000" rIns="0" bIns="108000" anchor="b">
            <a:noAutofit/>
          </a:bodyPr>
          <a:lstStyle>
            <a:lvl1pPr marL="0" indent="0" algn="r" defTabSz="628650" rtl="0" eaLnBrk="1" latinLnBrk="0" hangingPunct="1">
              <a:lnSpc>
                <a:spcPct val="100000"/>
              </a:lnSpc>
              <a:spcBef>
                <a:spcPts val="100"/>
              </a:spcBef>
              <a:spcAft>
                <a:spcPts val="100"/>
              </a:spcAft>
              <a:buClr>
                <a:schemeClr val="tx2"/>
              </a:buClr>
              <a:buFont typeface="Symbol" panose="05050102010706020507" pitchFamily="18" charset="2"/>
              <a:buNone/>
              <a:defRPr sz="600" b="0" kern="1200">
                <a:solidFill>
                  <a:schemeClr val="accent6">
                    <a:lumMod val="25000"/>
                    <a:lumOff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aseline="30000" dirty="0">
                <a:solidFill>
                  <a:srgbClr val="000000"/>
                </a:solidFill>
                <a:latin typeface="Lato" panose="020F0502020204030203" pitchFamily="34" charset="0"/>
              </a:rPr>
              <a:t>1</a:t>
            </a:r>
            <a:r>
              <a:rPr lang="de-DE" dirty="0">
                <a:solidFill>
                  <a:srgbClr val="000000"/>
                </a:solidFill>
                <a:latin typeface="Lato" panose="020F0502020204030203" pitchFamily="34" charset="0"/>
              </a:rPr>
              <a:t> Colliers, Global </a:t>
            </a:r>
            <a:r>
              <a:rPr lang="de-DE" dirty="0" err="1">
                <a:solidFill>
                  <a:srgbClr val="000000"/>
                </a:solidFill>
                <a:latin typeface="Lato" panose="020F0502020204030203" pitchFamily="34" charset="0"/>
              </a:rPr>
              <a:t>Captial</a:t>
            </a:r>
            <a:r>
              <a:rPr lang="de-DE" dirty="0">
                <a:solidFill>
                  <a:srgbClr val="000000"/>
                </a:solidFill>
                <a:latin typeface="Lato" panose="020F0502020204030203" pitchFamily="34" charset="0"/>
              </a:rPr>
              <a:t> Markets, </a:t>
            </a:r>
            <a:r>
              <a:rPr lang="de-DE" dirty="0" err="1">
                <a:solidFill>
                  <a:srgbClr val="000000"/>
                </a:solidFill>
                <a:latin typeface="Lato" panose="020F0502020204030203" pitchFamily="34" charset="0"/>
              </a:rPr>
              <a:t>Insights</a:t>
            </a:r>
            <a:r>
              <a:rPr lang="de-DE" dirty="0">
                <a:solidFill>
                  <a:srgbClr val="000000"/>
                </a:solidFill>
                <a:latin typeface="Lato" panose="020F0502020204030203" pitchFamily="34" charset="0"/>
              </a:rPr>
              <a:t> &amp; Outlook: Industrial &amp; </a:t>
            </a:r>
            <a:r>
              <a:rPr lang="de-DE" dirty="0" err="1">
                <a:solidFill>
                  <a:srgbClr val="000000"/>
                </a:solidFill>
                <a:latin typeface="Lato" panose="020F0502020204030203" pitchFamily="34" charset="0"/>
              </a:rPr>
              <a:t>Logistics</a:t>
            </a:r>
            <a:r>
              <a:rPr lang="de-DE" dirty="0">
                <a:solidFill>
                  <a:srgbClr val="000000"/>
                </a:solidFill>
                <a:latin typeface="Lato" panose="020F0502020204030203" pitchFamily="34" charset="0"/>
              </a:rPr>
              <a:t> , Oktober 2023,  </a:t>
            </a:r>
            <a:r>
              <a:rPr lang="en-US" dirty="0">
                <a:solidFill>
                  <a:srgbClr val="000000"/>
                </a:solidFill>
                <a:latin typeface="Lato" panose="020F0502020204030203" pitchFamily="34" charset="0"/>
                <a:hlinkClick r:id="rId5">
                  <a:extLst>
                    <a:ext uri="{A12FA001-AC4F-418D-AE19-62706E023703}">
                      <ahyp:hlinkClr xmlns:ahyp="http://schemas.microsoft.com/office/drawing/2018/hyperlinkcolor" val="tx"/>
                    </a:ext>
                  </a:extLst>
                </a:hlinkClick>
              </a:rPr>
              <a:t>Global Capital Markets – Insights &amp; Outlook: Industrial &amp; Logistics – October 2023 | Colliers</a:t>
            </a:r>
            <a:r>
              <a:rPr lang="en-US" dirty="0">
                <a:solidFill>
                  <a:srgbClr val="000000"/>
                </a:solidFill>
                <a:latin typeface="Lato" panose="020F0502020204030203" pitchFamily="34" charset="0"/>
              </a:rPr>
              <a:t>, (</a:t>
            </a:r>
            <a:r>
              <a:rPr lang="en-US" dirty="0" err="1">
                <a:solidFill>
                  <a:srgbClr val="000000"/>
                </a:solidFill>
                <a:latin typeface="Lato" panose="020F0502020204030203" pitchFamily="34" charset="0"/>
              </a:rPr>
              <a:t>Zugriff</a:t>
            </a:r>
            <a:r>
              <a:rPr lang="en-US" dirty="0">
                <a:solidFill>
                  <a:srgbClr val="000000"/>
                </a:solidFill>
                <a:latin typeface="Lato" panose="020F0502020204030203" pitchFamily="34" charset="0"/>
              </a:rPr>
              <a:t>: 29.05.2024).</a:t>
            </a:r>
            <a:endParaRPr lang="de-DE" dirty="0">
              <a:solidFill>
                <a:srgbClr val="000000"/>
              </a:solidFill>
              <a:latin typeface="Lato" panose="020F0502020204030203" pitchFamily="34" charset="0"/>
            </a:endParaRPr>
          </a:p>
          <a:p>
            <a:r>
              <a:rPr lang="de-DE" baseline="30000" dirty="0">
                <a:solidFill>
                  <a:srgbClr val="000000"/>
                </a:solidFill>
                <a:latin typeface="Lato" panose="020F0502020204030203" pitchFamily="34" charset="0"/>
              </a:rPr>
              <a:t>2 </a:t>
            </a:r>
            <a:r>
              <a:rPr lang="de-DE" dirty="0">
                <a:solidFill>
                  <a:srgbClr val="000000"/>
                </a:solidFill>
                <a:latin typeface="Lato" panose="020F0502020204030203" pitchFamily="34" charset="0"/>
              </a:rPr>
              <a:t>Penske, </a:t>
            </a:r>
            <a:r>
              <a:rPr lang="en-US" dirty="0">
                <a:solidFill>
                  <a:srgbClr val="000000"/>
                </a:solidFill>
                <a:latin typeface="Lato" panose="020F0502020204030203" pitchFamily="34" charset="0"/>
              </a:rPr>
              <a:t>The 2023 </a:t>
            </a:r>
            <a:r>
              <a:rPr lang="en-US" dirty="0" err="1">
                <a:solidFill>
                  <a:srgbClr val="000000"/>
                </a:solidFill>
                <a:latin typeface="Lato" panose="020F0502020204030203" pitchFamily="34" charset="0"/>
              </a:rPr>
              <a:t>cscmp</a:t>
            </a:r>
            <a:r>
              <a:rPr lang="en-US" dirty="0">
                <a:solidFill>
                  <a:srgbClr val="000000"/>
                </a:solidFill>
                <a:latin typeface="Lato" panose="020F0502020204030203" pitchFamily="34" charset="0"/>
              </a:rPr>
              <a:t> state of logistics report indicates supply chains have adapted to drive resilience, </a:t>
            </a:r>
            <a:r>
              <a:rPr lang="en-US" dirty="0" err="1">
                <a:solidFill>
                  <a:srgbClr val="000000"/>
                </a:solidFill>
                <a:latin typeface="Lato" panose="020F0502020204030203" pitchFamily="34" charset="0"/>
              </a:rPr>
              <a:t>Juni</a:t>
            </a:r>
            <a:r>
              <a:rPr lang="en-US" dirty="0">
                <a:solidFill>
                  <a:srgbClr val="000000"/>
                </a:solidFill>
                <a:latin typeface="Lato" panose="020F0502020204030203" pitchFamily="34" charset="0"/>
              </a:rPr>
              <a:t> 2023,  </a:t>
            </a:r>
            <a:r>
              <a:rPr lang="en-US" dirty="0">
                <a:hlinkClick r:id="rId6"/>
              </a:rPr>
              <a:t>The 2023 CSCMP State of Logistics Report Indicates Supply Chains Have Adapted to Drive Resilience - Newsroom - Penske Logistics</a:t>
            </a:r>
            <a:r>
              <a:rPr lang="en-US" dirty="0">
                <a:solidFill>
                  <a:schemeClr val="tx1"/>
                </a:solidFill>
              </a:rPr>
              <a:t>, (</a:t>
            </a:r>
            <a:r>
              <a:rPr lang="en-US" dirty="0" err="1">
                <a:solidFill>
                  <a:schemeClr val="tx1"/>
                </a:solidFill>
              </a:rPr>
              <a:t>Zugriff</a:t>
            </a:r>
            <a:r>
              <a:rPr lang="en-US" dirty="0">
                <a:solidFill>
                  <a:schemeClr val="tx1"/>
                </a:solidFill>
              </a:rPr>
              <a:t>:  05.06.2024).</a:t>
            </a:r>
            <a:endParaRPr lang="en-US" dirty="0"/>
          </a:p>
        </p:txBody>
      </p:sp>
    </p:spTree>
    <p:extLst>
      <p:ext uri="{BB962C8B-B14F-4D97-AF65-F5344CB8AC3E}">
        <p14:creationId xmlns:p14="http://schemas.microsoft.com/office/powerpoint/2010/main" val="1748974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Kasten grau">
            <a:extLst>
              <a:ext uri="{FF2B5EF4-FFF2-40B4-BE49-F238E27FC236}">
                <a16:creationId xmlns:a16="http://schemas.microsoft.com/office/drawing/2014/main" id="{9F8A5718-EAA5-145A-526B-358AC5984B78}"/>
              </a:ext>
            </a:extLst>
          </p:cNvPr>
          <p:cNvSpPr/>
          <p:nvPr/>
        </p:nvSpPr>
        <p:spPr>
          <a:xfrm flipV="1">
            <a:off x="257423" y="2505369"/>
            <a:ext cx="7691717" cy="30804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Rechteck 1">
            <a:extLst>
              <a:ext uri="{FF2B5EF4-FFF2-40B4-BE49-F238E27FC236}">
                <a16:creationId xmlns:a16="http://schemas.microsoft.com/office/drawing/2014/main" id="{ECB0D550-2EB4-181A-530D-294E9BDB5BB7}"/>
              </a:ext>
            </a:extLst>
          </p:cNvPr>
          <p:cNvSpPr/>
          <p:nvPr/>
        </p:nvSpPr>
        <p:spPr>
          <a:xfrm>
            <a:off x="5606678" y="2090174"/>
            <a:ext cx="6343601" cy="391081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0" name="Textplatzhalter 49">
            <a:extLst>
              <a:ext uri="{FF2B5EF4-FFF2-40B4-BE49-F238E27FC236}">
                <a16:creationId xmlns:a16="http://schemas.microsoft.com/office/drawing/2014/main" id="{F06F73E0-3D5C-80D7-AB4B-C442C31B1E52}"/>
              </a:ext>
            </a:extLst>
          </p:cNvPr>
          <p:cNvSpPr>
            <a:spLocks noGrp="1"/>
          </p:cNvSpPr>
          <p:nvPr>
            <p:ph type="body" sz="quarter" idx="27"/>
          </p:nvPr>
        </p:nvSpPr>
        <p:spPr/>
        <p:txBody>
          <a:bodyPr/>
          <a:lstStyle/>
          <a:p>
            <a:endParaRPr lang="de-DE" dirty="0"/>
          </a:p>
        </p:txBody>
      </p:sp>
      <p:sp>
        <p:nvSpPr>
          <p:cNvPr id="55" name="Textplatzhalter 8">
            <a:extLst>
              <a:ext uri="{FF2B5EF4-FFF2-40B4-BE49-F238E27FC236}">
                <a16:creationId xmlns:a16="http://schemas.microsoft.com/office/drawing/2014/main" id="{EF79AD03-F558-4B78-8439-7025A881B54C}"/>
              </a:ext>
            </a:extLst>
          </p:cNvPr>
          <p:cNvSpPr txBox="1">
            <a:spLocks/>
          </p:cNvSpPr>
          <p:nvPr/>
        </p:nvSpPr>
        <p:spPr>
          <a:xfrm>
            <a:off x="334963" y="1030813"/>
            <a:ext cx="11593512"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en-US" dirty="0">
                <a:solidFill>
                  <a:srgbClr val="877950"/>
                </a:solidFill>
              </a:rPr>
              <a:t>DEUTSCHE FINANCE INVESTMENT FUND 24 – CLUB DEAL US LOGISTIK</a:t>
            </a:r>
          </a:p>
        </p:txBody>
      </p:sp>
      <p:sp>
        <p:nvSpPr>
          <p:cNvPr id="56" name="Textplatzhalter 1">
            <a:extLst>
              <a:ext uri="{FF2B5EF4-FFF2-40B4-BE49-F238E27FC236}">
                <a16:creationId xmlns:a16="http://schemas.microsoft.com/office/drawing/2014/main" id="{3FE4F096-0261-82FE-0E0E-CBC30113253A}"/>
              </a:ext>
            </a:extLst>
          </p:cNvPr>
          <p:cNvSpPr txBox="1">
            <a:spLocks/>
          </p:cNvSpPr>
          <p:nvPr/>
        </p:nvSpPr>
        <p:spPr>
          <a:xfrm>
            <a:off x="731838" y="1230163"/>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RENDITE AUF LAGER</a:t>
            </a:r>
          </a:p>
          <a:p>
            <a:endParaRPr lang="de-DE" dirty="0"/>
          </a:p>
        </p:txBody>
      </p:sp>
      <p:sp>
        <p:nvSpPr>
          <p:cNvPr id="3" name="Textfeld 2">
            <a:extLst>
              <a:ext uri="{FF2B5EF4-FFF2-40B4-BE49-F238E27FC236}">
                <a16:creationId xmlns:a16="http://schemas.microsoft.com/office/drawing/2014/main" id="{CB9120C1-EF28-F8E9-BB15-223627815576}"/>
              </a:ext>
            </a:extLst>
          </p:cNvPr>
          <p:cNvSpPr txBox="1"/>
          <p:nvPr/>
        </p:nvSpPr>
        <p:spPr>
          <a:xfrm>
            <a:off x="963637" y="3443990"/>
            <a:ext cx="4128868" cy="1541897"/>
          </a:xfrm>
          <a:prstGeom prst="rect">
            <a:avLst/>
          </a:prstGeom>
          <a:noFill/>
        </p:spPr>
        <p:txBody>
          <a:bodyPr wrap="square" rtlCol="0">
            <a:spAutoFit/>
          </a:bodyPr>
          <a:lstStyle/>
          <a:p>
            <a:pPr marL="0" marR="0" lvl="0" indent="0" algn="l" defTabSz="914400" rtl="0" eaLnBrk="1" fontAlgn="auto" latinLnBrk="0" hangingPunct="1">
              <a:lnSpc>
                <a:spcPct val="120000"/>
              </a:lnSpc>
              <a:spcBef>
                <a:spcPct val="0"/>
              </a:spcBef>
              <a:spcAft>
                <a:spcPts val="120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877950"/>
                </a:solidFill>
                <a:effectLst/>
                <a:uLnTx/>
                <a:uFillTx/>
                <a:latin typeface="Lato Black"/>
                <a:ea typeface="+mn-ea"/>
                <a:cs typeface="+mn-cs"/>
              </a:rPr>
              <a:t>WAS HABEN DIESE INTERNATIONALEN  UNTERNEHMEN GEMEINSAM?</a:t>
            </a:r>
          </a:p>
          <a:p>
            <a:pPr marL="0" marR="0" lvl="0" indent="0" algn="l" defTabSz="914400" rtl="0" eaLnBrk="1" fontAlgn="auto" latinLnBrk="0" hangingPunct="1">
              <a:lnSpc>
                <a:spcPct val="120000"/>
              </a:lnSpc>
              <a:spcBef>
                <a:spcPct val="0"/>
              </a:spcBef>
              <a:spcAft>
                <a:spcPts val="1200"/>
              </a:spcAft>
              <a:buClrTx/>
              <a:buSzTx/>
              <a:buFont typeface="Arial" panose="020B0604020202020204" pitchFamily="34" charset="0"/>
              <a:buNone/>
              <a:tabLst/>
              <a:defRPr/>
            </a:pPr>
            <a:endParaRPr lang="en-US" b="1" dirty="0">
              <a:solidFill>
                <a:srgbClr val="877950"/>
              </a:solidFill>
              <a:latin typeface="Lato Black"/>
            </a:endParaRPr>
          </a:p>
        </p:txBody>
      </p:sp>
      <p:pic>
        <p:nvPicPr>
          <p:cNvPr id="6" name="Grafik 5">
            <a:extLst>
              <a:ext uri="{FF2B5EF4-FFF2-40B4-BE49-F238E27FC236}">
                <a16:creationId xmlns:a16="http://schemas.microsoft.com/office/drawing/2014/main" id="{C0C09F45-986F-2038-8C8A-3B0B2A8756B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69734" y="2291903"/>
            <a:ext cx="1723658" cy="589486"/>
          </a:xfrm>
          <a:prstGeom prst="rect">
            <a:avLst/>
          </a:prstGeom>
        </p:spPr>
      </p:pic>
      <p:pic>
        <p:nvPicPr>
          <p:cNvPr id="10" name="Grafik 9">
            <a:extLst>
              <a:ext uri="{FF2B5EF4-FFF2-40B4-BE49-F238E27FC236}">
                <a16:creationId xmlns:a16="http://schemas.microsoft.com/office/drawing/2014/main" id="{5983CA93-6631-37CC-2841-AE58EEB1CB16}"/>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966637" y="3813595"/>
            <a:ext cx="1744394" cy="524714"/>
          </a:xfrm>
          <a:prstGeom prst="rect">
            <a:avLst/>
          </a:prstGeom>
        </p:spPr>
      </p:pic>
      <p:pic>
        <p:nvPicPr>
          <p:cNvPr id="12" name="Grafik 11">
            <a:extLst>
              <a:ext uri="{FF2B5EF4-FFF2-40B4-BE49-F238E27FC236}">
                <a16:creationId xmlns:a16="http://schemas.microsoft.com/office/drawing/2014/main" id="{B5DEFE18-300A-A105-D8C1-9B719D8529D2}"/>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078239" y="3102579"/>
            <a:ext cx="2228970" cy="341411"/>
          </a:xfrm>
          <a:prstGeom prst="rect">
            <a:avLst/>
          </a:prstGeom>
        </p:spPr>
      </p:pic>
      <p:pic>
        <p:nvPicPr>
          <p:cNvPr id="14" name="Grafik 13">
            <a:extLst>
              <a:ext uri="{FF2B5EF4-FFF2-40B4-BE49-F238E27FC236}">
                <a16:creationId xmlns:a16="http://schemas.microsoft.com/office/drawing/2014/main" id="{E105D16C-90CF-B82B-82B4-4C4E29C58088}"/>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765733" y="4163989"/>
            <a:ext cx="795122" cy="1025964"/>
          </a:xfrm>
          <a:prstGeom prst="rect">
            <a:avLst/>
          </a:prstGeom>
        </p:spPr>
      </p:pic>
      <p:sp>
        <p:nvSpPr>
          <p:cNvPr id="4" name="Textfeld 3">
            <a:extLst>
              <a:ext uri="{FF2B5EF4-FFF2-40B4-BE49-F238E27FC236}">
                <a16:creationId xmlns:a16="http://schemas.microsoft.com/office/drawing/2014/main" id="{F8B4289D-7561-0406-4A5A-B75914811BD2}"/>
              </a:ext>
            </a:extLst>
          </p:cNvPr>
          <p:cNvSpPr txBox="1"/>
          <p:nvPr/>
        </p:nvSpPr>
        <p:spPr>
          <a:xfrm>
            <a:off x="10158451" y="2353256"/>
            <a:ext cx="1048685" cy="461665"/>
          </a:xfrm>
          <a:prstGeom prst="rect">
            <a:avLst/>
          </a:prstGeom>
          <a:noFill/>
        </p:spPr>
        <p:txBody>
          <a:bodyPr wrap="none" rtlCol="0">
            <a:spAutoFit/>
          </a:bodyPr>
          <a:lstStyle/>
          <a:p>
            <a:r>
              <a:rPr lang="de-DE" sz="2400" b="1" dirty="0">
                <a:solidFill>
                  <a:schemeClr val="bg1"/>
                </a:solidFill>
              </a:rPr>
              <a:t>META</a:t>
            </a:r>
          </a:p>
        </p:txBody>
      </p:sp>
      <p:sp>
        <p:nvSpPr>
          <p:cNvPr id="5" name="Textfeld 4">
            <a:extLst>
              <a:ext uri="{FF2B5EF4-FFF2-40B4-BE49-F238E27FC236}">
                <a16:creationId xmlns:a16="http://schemas.microsoft.com/office/drawing/2014/main" id="{0C939E5F-21A0-3917-0ACE-37B9FE69D497}"/>
              </a:ext>
            </a:extLst>
          </p:cNvPr>
          <p:cNvSpPr txBox="1"/>
          <p:nvPr/>
        </p:nvSpPr>
        <p:spPr>
          <a:xfrm>
            <a:off x="7945556" y="4832931"/>
            <a:ext cx="1031051" cy="461665"/>
          </a:xfrm>
          <a:prstGeom prst="rect">
            <a:avLst/>
          </a:prstGeom>
          <a:noFill/>
        </p:spPr>
        <p:txBody>
          <a:bodyPr wrap="none" rtlCol="0">
            <a:spAutoFit/>
          </a:bodyPr>
          <a:lstStyle/>
          <a:p>
            <a:r>
              <a:rPr lang="de-DE" sz="2400" b="1" dirty="0">
                <a:solidFill>
                  <a:schemeClr val="bg1"/>
                </a:solidFill>
              </a:rPr>
              <a:t>INTEL</a:t>
            </a:r>
          </a:p>
        </p:txBody>
      </p:sp>
      <p:sp>
        <p:nvSpPr>
          <p:cNvPr id="7" name="Textfeld 6">
            <a:extLst>
              <a:ext uri="{FF2B5EF4-FFF2-40B4-BE49-F238E27FC236}">
                <a16:creationId xmlns:a16="http://schemas.microsoft.com/office/drawing/2014/main" id="{5068553F-B25E-67A3-9BA8-F51CCCC6627B}"/>
              </a:ext>
            </a:extLst>
          </p:cNvPr>
          <p:cNvSpPr txBox="1"/>
          <p:nvPr/>
        </p:nvSpPr>
        <p:spPr>
          <a:xfrm>
            <a:off x="10768140" y="4455393"/>
            <a:ext cx="920445" cy="461665"/>
          </a:xfrm>
          <a:prstGeom prst="rect">
            <a:avLst/>
          </a:prstGeom>
          <a:noFill/>
        </p:spPr>
        <p:txBody>
          <a:bodyPr wrap="none" rtlCol="0">
            <a:spAutoFit/>
          </a:bodyPr>
          <a:lstStyle/>
          <a:p>
            <a:r>
              <a:rPr lang="de-DE" sz="2400" b="1" dirty="0">
                <a:solidFill>
                  <a:schemeClr val="bg1"/>
                </a:solidFill>
              </a:rPr>
              <a:t>AMD</a:t>
            </a:r>
          </a:p>
        </p:txBody>
      </p:sp>
      <p:sp>
        <p:nvSpPr>
          <p:cNvPr id="8" name="Textfeld 7">
            <a:extLst>
              <a:ext uri="{FF2B5EF4-FFF2-40B4-BE49-F238E27FC236}">
                <a16:creationId xmlns:a16="http://schemas.microsoft.com/office/drawing/2014/main" id="{FFF7911D-B178-5D02-AE10-3BEAF6B8DADE}"/>
              </a:ext>
            </a:extLst>
          </p:cNvPr>
          <p:cNvSpPr txBox="1"/>
          <p:nvPr/>
        </p:nvSpPr>
        <p:spPr>
          <a:xfrm>
            <a:off x="5741171" y="4924474"/>
            <a:ext cx="768159" cy="461665"/>
          </a:xfrm>
          <a:prstGeom prst="rect">
            <a:avLst/>
          </a:prstGeom>
          <a:noFill/>
        </p:spPr>
        <p:txBody>
          <a:bodyPr wrap="none" rtlCol="0">
            <a:spAutoFit/>
          </a:bodyPr>
          <a:lstStyle/>
          <a:p>
            <a:r>
              <a:rPr lang="de-DE" sz="2400" b="1" dirty="0">
                <a:solidFill>
                  <a:schemeClr val="bg1"/>
                </a:solidFill>
              </a:rPr>
              <a:t>IBM</a:t>
            </a:r>
          </a:p>
        </p:txBody>
      </p:sp>
      <p:sp>
        <p:nvSpPr>
          <p:cNvPr id="9" name="Textfeld 8">
            <a:extLst>
              <a:ext uri="{FF2B5EF4-FFF2-40B4-BE49-F238E27FC236}">
                <a16:creationId xmlns:a16="http://schemas.microsoft.com/office/drawing/2014/main" id="{ED8FE735-19F4-1A01-B6C7-A8067F08BC4A}"/>
              </a:ext>
            </a:extLst>
          </p:cNvPr>
          <p:cNvSpPr txBox="1"/>
          <p:nvPr/>
        </p:nvSpPr>
        <p:spPr>
          <a:xfrm>
            <a:off x="5998486" y="2425866"/>
            <a:ext cx="1257075" cy="461665"/>
          </a:xfrm>
          <a:prstGeom prst="rect">
            <a:avLst/>
          </a:prstGeom>
          <a:noFill/>
        </p:spPr>
        <p:txBody>
          <a:bodyPr wrap="none" rtlCol="0">
            <a:spAutoFit/>
          </a:bodyPr>
          <a:lstStyle/>
          <a:p>
            <a:r>
              <a:rPr lang="de-DE" sz="2400" b="1" dirty="0">
                <a:solidFill>
                  <a:schemeClr val="bg1"/>
                </a:solidFill>
              </a:rPr>
              <a:t>ADOBE</a:t>
            </a:r>
          </a:p>
        </p:txBody>
      </p:sp>
      <p:sp>
        <p:nvSpPr>
          <p:cNvPr id="11" name="Textfeld 10">
            <a:extLst>
              <a:ext uri="{FF2B5EF4-FFF2-40B4-BE49-F238E27FC236}">
                <a16:creationId xmlns:a16="http://schemas.microsoft.com/office/drawing/2014/main" id="{E5674935-B122-19CA-B9C6-FB918759A29C}"/>
              </a:ext>
            </a:extLst>
          </p:cNvPr>
          <p:cNvSpPr txBox="1"/>
          <p:nvPr/>
        </p:nvSpPr>
        <p:spPr>
          <a:xfrm>
            <a:off x="9880753" y="3582762"/>
            <a:ext cx="1459054" cy="461665"/>
          </a:xfrm>
          <a:prstGeom prst="rect">
            <a:avLst/>
          </a:prstGeom>
          <a:noFill/>
        </p:spPr>
        <p:txBody>
          <a:bodyPr wrap="none" rtlCol="0">
            <a:spAutoFit/>
          </a:bodyPr>
          <a:lstStyle/>
          <a:p>
            <a:r>
              <a:rPr lang="de-DE" sz="2400" b="1" dirty="0">
                <a:solidFill>
                  <a:schemeClr val="bg1"/>
                </a:solidFill>
              </a:rPr>
              <a:t>GOOGLE</a:t>
            </a:r>
          </a:p>
        </p:txBody>
      </p:sp>
      <p:sp>
        <p:nvSpPr>
          <p:cNvPr id="15" name="Textfeld 14">
            <a:extLst>
              <a:ext uri="{FF2B5EF4-FFF2-40B4-BE49-F238E27FC236}">
                <a16:creationId xmlns:a16="http://schemas.microsoft.com/office/drawing/2014/main" id="{DF04D5AB-5548-E45D-804F-B37D70729B45}"/>
              </a:ext>
            </a:extLst>
          </p:cNvPr>
          <p:cNvSpPr txBox="1"/>
          <p:nvPr/>
        </p:nvSpPr>
        <p:spPr>
          <a:xfrm>
            <a:off x="6595433" y="5314352"/>
            <a:ext cx="1276311" cy="461665"/>
          </a:xfrm>
          <a:prstGeom prst="rect">
            <a:avLst/>
          </a:prstGeom>
          <a:noFill/>
        </p:spPr>
        <p:txBody>
          <a:bodyPr wrap="none" rtlCol="0">
            <a:spAutoFit/>
          </a:bodyPr>
          <a:lstStyle/>
          <a:p>
            <a:r>
              <a:rPr lang="de-DE" sz="2400" b="1" dirty="0">
                <a:solidFill>
                  <a:schemeClr val="bg1"/>
                </a:solidFill>
              </a:rPr>
              <a:t>NVIDIA</a:t>
            </a:r>
          </a:p>
        </p:txBody>
      </p:sp>
      <p:sp>
        <p:nvSpPr>
          <p:cNvPr id="16" name="Textfeld 15">
            <a:extLst>
              <a:ext uri="{FF2B5EF4-FFF2-40B4-BE49-F238E27FC236}">
                <a16:creationId xmlns:a16="http://schemas.microsoft.com/office/drawing/2014/main" id="{657C529C-8AB2-A9C4-1817-19DCC999CE44}"/>
              </a:ext>
            </a:extLst>
          </p:cNvPr>
          <p:cNvSpPr txBox="1"/>
          <p:nvPr/>
        </p:nvSpPr>
        <p:spPr>
          <a:xfrm>
            <a:off x="10192724" y="5270254"/>
            <a:ext cx="1366080" cy="461665"/>
          </a:xfrm>
          <a:prstGeom prst="rect">
            <a:avLst/>
          </a:prstGeom>
          <a:noFill/>
        </p:spPr>
        <p:txBody>
          <a:bodyPr wrap="none" rtlCol="0">
            <a:spAutoFit/>
          </a:bodyPr>
          <a:lstStyle/>
          <a:p>
            <a:r>
              <a:rPr lang="de-DE" sz="2400" b="1" dirty="0">
                <a:solidFill>
                  <a:schemeClr val="bg1"/>
                </a:solidFill>
              </a:rPr>
              <a:t>PAYPAL</a:t>
            </a:r>
          </a:p>
        </p:txBody>
      </p:sp>
      <p:sp>
        <p:nvSpPr>
          <p:cNvPr id="18" name="Textfeld 17">
            <a:extLst>
              <a:ext uri="{FF2B5EF4-FFF2-40B4-BE49-F238E27FC236}">
                <a16:creationId xmlns:a16="http://schemas.microsoft.com/office/drawing/2014/main" id="{EBA4C522-3B97-4213-42EC-2174C16EC3D6}"/>
              </a:ext>
            </a:extLst>
          </p:cNvPr>
          <p:cNvSpPr txBox="1"/>
          <p:nvPr/>
        </p:nvSpPr>
        <p:spPr>
          <a:xfrm>
            <a:off x="8778479" y="5365522"/>
            <a:ext cx="609462" cy="461665"/>
          </a:xfrm>
          <a:prstGeom prst="rect">
            <a:avLst/>
          </a:prstGeom>
          <a:noFill/>
        </p:spPr>
        <p:txBody>
          <a:bodyPr wrap="none" rtlCol="0">
            <a:spAutoFit/>
          </a:bodyPr>
          <a:lstStyle/>
          <a:p>
            <a:r>
              <a:rPr lang="de-DE" sz="2400" b="1" dirty="0">
                <a:solidFill>
                  <a:schemeClr val="bg1"/>
                </a:solidFill>
              </a:rPr>
              <a:t>HP</a:t>
            </a:r>
          </a:p>
        </p:txBody>
      </p:sp>
      <p:pic>
        <p:nvPicPr>
          <p:cNvPr id="20" name="Grafik 19">
            <a:extLst>
              <a:ext uri="{FF2B5EF4-FFF2-40B4-BE49-F238E27FC236}">
                <a16:creationId xmlns:a16="http://schemas.microsoft.com/office/drawing/2014/main" id="{C50CEAB2-FBDE-2008-673F-A3A3546714DB}"/>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8189817" y="3828964"/>
            <a:ext cx="1028714" cy="857262"/>
          </a:xfrm>
          <a:prstGeom prst="rect">
            <a:avLst/>
          </a:prstGeom>
          <a:noFill/>
        </p:spPr>
      </p:pic>
      <p:pic>
        <p:nvPicPr>
          <p:cNvPr id="19" name="Grafik 18">
            <a:extLst>
              <a:ext uri="{FF2B5EF4-FFF2-40B4-BE49-F238E27FC236}">
                <a16:creationId xmlns:a16="http://schemas.microsoft.com/office/drawing/2014/main" id="{84ABF100-118F-7DF2-9818-C1594085F9F0}"/>
              </a:ext>
            </a:extLst>
          </p:cNvPr>
          <p:cNvPicPr>
            <a:picLocks noChangeAspect="1"/>
          </p:cNvPicPr>
          <p:nvPr/>
        </p:nvPicPr>
        <p:blipFill>
          <a:blip r:embed="rId12"/>
          <a:stretch>
            <a:fillRect/>
          </a:stretch>
        </p:blipFill>
        <p:spPr>
          <a:xfrm>
            <a:off x="6734490" y="4499328"/>
            <a:ext cx="810240" cy="718965"/>
          </a:xfrm>
          <a:prstGeom prst="rect">
            <a:avLst/>
          </a:prstGeom>
        </p:spPr>
      </p:pic>
      <p:pic>
        <p:nvPicPr>
          <p:cNvPr id="1026" name="Picture 2" descr="Oracle Logo Large Black - LogicWave">
            <a:extLst>
              <a:ext uri="{FF2B5EF4-FFF2-40B4-BE49-F238E27FC236}">
                <a16:creationId xmlns:a16="http://schemas.microsoft.com/office/drawing/2014/main" id="{4667EE37-4DE5-772E-AF6C-6DB49888405C}"/>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23071" b="25518"/>
          <a:stretch/>
        </p:blipFill>
        <p:spPr bwMode="auto">
          <a:xfrm>
            <a:off x="6091641" y="3007979"/>
            <a:ext cx="2228970" cy="647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945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750" fill="hold"/>
                                        <p:tgtEl>
                                          <p:spTgt spid="20"/>
                                        </p:tgtEl>
                                        <p:attrNameLst>
                                          <p:attrName>ppt_w</p:attrName>
                                        </p:attrNameLst>
                                      </p:cBhvr>
                                      <p:tavLst>
                                        <p:tav tm="0">
                                          <p:val>
                                            <p:fltVal val="0"/>
                                          </p:val>
                                        </p:tav>
                                        <p:tav tm="100000">
                                          <p:val>
                                            <p:strVal val="#ppt_w"/>
                                          </p:val>
                                        </p:tav>
                                      </p:tavLst>
                                    </p:anim>
                                    <p:anim calcmode="lin" valueType="num">
                                      <p:cBhvr>
                                        <p:cTn id="8" dur="750" fill="hold"/>
                                        <p:tgtEl>
                                          <p:spTgt spid="20"/>
                                        </p:tgtEl>
                                        <p:attrNameLst>
                                          <p:attrName>ppt_h</p:attrName>
                                        </p:attrNameLst>
                                      </p:cBhvr>
                                      <p:tavLst>
                                        <p:tav tm="0">
                                          <p:val>
                                            <p:fltVal val="0"/>
                                          </p:val>
                                        </p:tav>
                                        <p:tav tm="100000">
                                          <p:val>
                                            <p:strVal val="#ppt_h"/>
                                          </p:val>
                                        </p:tav>
                                      </p:tavLst>
                                    </p:anim>
                                    <p:animEffect transition="in" filter="fade">
                                      <p:cBhvr>
                                        <p:cTn id="9" dur="750"/>
                                        <p:tgtEl>
                                          <p:spTgt spid="20"/>
                                        </p:tgtEl>
                                      </p:cBhvr>
                                    </p:animEffect>
                                  </p:childTnLst>
                                </p:cTn>
                              </p:par>
                            </p:childTnLst>
                          </p:cTn>
                        </p:par>
                        <p:par>
                          <p:cTn id="10" fill="hold">
                            <p:stCondLst>
                              <p:cond delay="750"/>
                            </p:stCondLst>
                            <p:childTnLst>
                              <p:par>
                                <p:cTn id="11" presetID="53" presetClass="entr" presetSubtype="16"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750" fill="hold"/>
                                        <p:tgtEl>
                                          <p:spTgt spid="14"/>
                                        </p:tgtEl>
                                        <p:attrNameLst>
                                          <p:attrName>ppt_w</p:attrName>
                                        </p:attrNameLst>
                                      </p:cBhvr>
                                      <p:tavLst>
                                        <p:tav tm="0">
                                          <p:val>
                                            <p:fltVal val="0"/>
                                          </p:val>
                                        </p:tav>
                                        <p:tav tm="100000">
                                          <p:val>
                                            <p:strVal val="#ppt_w"/>
                                          </p:val>
                                        </p:tav>
                                      </p:tavLst>
                                    </p:anim>
                                    <p:anim calcmode="lin" valueType="num">
                                      <p:cBhvr>
                                        <p:cTn id="14" dur="750" fill="hold"/>
                                        <p:tgtEl>
                                          <p:spTgt spid="14"/>
                                        </p:tgtEl>
                                        <p:attrNameLst>
                                          <p:attrName>ppt_h</p:attrName>
                                        </p:attrNameLst>
                                      </p:cBhvr>
                                      <p:tavLst>
                                        <p:tav tm="0">
                                          <p:val>
                                            <p:fltVal val="0"/>
                                          </p:val>
                                        </p:tav>
                                        <p:tav tm="100000">
                                          <p:val>
                                            <p:strVal val="#ppt_h"/>
                                          </p:val>
                                        </p:tav>
                                      </p:tavLst>
                                    </p:anim>
                                    <p:animEffect transition="in" filter="fade">
                                      <p:cBhvr>
                                        <p:cTn id="15" dur="750"/>
                                        <p:tgtEl>
                                          <p:spTgt spid="14"/>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750" fill="hold"/>
                                        <p:tgtEl>
                                          <p:spTgt spid="12"/>
                                        </p:tgtEl>
                                        <p:attrNameLst>
                                          <p:attrName>ppt_w</p:attrName>
                                        </p:attrNameLst>
                                      </p:cBhvr>
                                      <p:tavLst>
                                        <p:tav tm="0">
                                          <p:val>
                                            <p:fltVal val="0"/>
                                          </p:val>
                                        </p:tav>
                                        <p:tav tm="100000">
                                          <p:val>
                                            <p:strVal val="#ppt_w"/>
                                          </p:val>
                                        </p:tav>
                                      </p:tavLst>
                                    </p:anim>
                                    <p:anim calcmode="lin" valueType="num">
                                      <p:cBhvr>
                                        <p:cTn id="20" dur="750" fill="hold"/>
                                        <p:tgtEl>
                                          <p:spTgt spid="12"/>
                                        </p:tgtEl>
                                        <p:attrNameLst>
                                          <p:attrName>ppt_h</p:attrName>
                                        </p:attrNameLst>
                                      </p:cBhvr>
                                      <p:tavLst>
                                        <p:tav tm="0">
                                          <p:val>
                                            <p:fltVal val="0"/>
                                          </p:val>
                                        </p:tav>
                                        <p:tav tm="100000">
                                          <p:val>
                                            <p:strVal val="#ppt_h"/>
                                          </p:val>
                                        </p:tav>
                                      </p:tavLst>
                                    </p:anim>
                                    <p:animEffect transition="in" filter="fade">
                                      <p:cBhvr>
                                        <p:cTn id="21" dur="750"/>
                                        <p:tgtEl>
                                          <p:spTgt spid="12"/>
                                        </p:tgtEl>
                                      </p:cBhvr>
                                    </p:animEffect>
                                  </p:childTnLst>
                                </p:cTn>
                              </p:par>
                            </p:childTnLst>
                          </p:cTn>
                        </p:par>
                        <p:par>
                          <p:cTn id="22" fill="hold">
                            <p:stCondLst>
                              <p:cond delay="2250"/>
                            </p:stCondLst>
                            <p:childTnLst>
                              <p:par>
                                <p:cTn id="23" presetID="53" presetClass="entr" presetSubtype="16" fill="hold" nodeType="after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p:cTn id="25" dur="750" fill="hold"/>
                                        <p:tgtEl>
                                          <p:spTgt spid="1026"/>
                                        </p:tgtEl>
                                        <p:attrNameLst>
                                          <p:attrName>ppt_w</p:attrName>
                                        </p:attrNameLst>
                                      </p:cBhvr>
                                      <p:tavLst>
                                        <p:tav tm="0">
                                          <p:val>
                                            <p:fltVal val="0"/>
                                          </p:val>
                                        </p:tav>
                                        <p:tav tm="100000">
                                          <p:val>
                                            <p:strVal val="#ppt_w"/>
                                          </p:val>
                                        </p:tav>
                                      </p:tavLst>
                                    </p:anim>
                                    <p:anim calcmode="lin" valueType="num">
                                      <p:cBhvr>
                                        <p:cTn id="26" dur="750" fill="hold"/>
                                        <p:tgtEl>
                                          <p:spTgt spid="1026"/>
                                        </p:tgtEl>
                                        <p:attrNameLst>
                                          <p:attrName>ppt_h</p:attrName>
                                        </p:attrNameLst>
                                      </p:cBhvr>
                                      <p:tavLst>
                                        <p:tav tm="0">
                                          <p:val>
                                            <p:fltVal val="0"/>
                                          </p:val>
                                        </p:tav>
                                        <p:tav tm="100000">
                                          <p:val>
                                            <p:strVal val="#ppt_h"/>
                                          </p:val>
                                        </p:tav>
                                      </p:tavLst>
                                    </p:anim>
                                    <p:animEffect transition="in" filter="fade">
                                      <p:cBhvr>
                                        <p:cTn id="27" dur="750"/>
                                        <p:tgtEl>
                                          <p:spTgt spid="1026"/>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750" fill="hold"/>
                                        <p:tgtEl>
                                          <p:spTgt spid="19"/>
                                        </p:tgtEl>
                                        <p:attrNameLst>
                                          <p:attrName>ppt_w</p:attrName>
                                        </p:attrNameLst>
                                      </p:cBhvr>
                                      <p:tavLst>
                                        <p:tav tm="0">
                                          <p:val>
                                            <p:fltVal val="0"/>
                                          </p:val>
                                        </p:tav>
                                        <p:tav tm="100000">
                                          <p:val>
                                            <p:strVal val="#ppt_w"/>
                                          </p:val>
                                        </p:tav>
                                      </p:tavLst>
                                    </p:anim>
                                    <p:anim calcmode="lin" valueType="num">
                                      <p:cBhvr>
                                        <p:cTn id="32" dur="750" fill="hold"/>
                                        <p:tgtEl>
                                          <p:spTgt spid="19"/>
                                        </p:tgtEl>
                                        <p:attrNameLst>
                                          <p:attrName>ppt_h</p:attrName>
                                        </p:attrNameLst>
                                      </p:cBhvr>
                                      <p:tavLst>
                                        <p:tav tm="0">
                                          <p:val>
                                            <p:fltVal val="0"/>
                                          </p:val>
                                        </p:tav>
                                        <p:tav tm="100000">
                                          <p:val>
                                            <p:strVal val="#ppt_h"/>
                                          </p:val>
                                        </p:tav>
                                      </p:tavLst>
                                    </p:anim>
                                    <p:animEffect transition="in" filter="fade">
                                      <p:cBhvr>
                                        <p:cTn id="33" dur="750"/>
                                        <p:tgtEl>
                                          <p:spTgt spid="19"/>
                                        </p:tgtEl>
                                      </p:cBhvr>
                                    </p:animEffect>
                                  </p:childTnLst>
                                </p:cTn>
                              </p:par>
                            </p:childTnLst>
                          </p:cTn>
                        </p:par>
                        <p:par>
                          <p:cTn id="34" fill="hold">
                            <p:stCondLst>
                              <p:cond delay="3750"/>
                            </p:stCondLst>
                            <p:childTnLst>
                              <p:par>
                                <p:cTn id="35" presetID="53" presetClass="entr" presetSubtype="16"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par>
                          <p:cTn id="40" fill="hold">
                            <p:stCondLst>
                              <p:cond delay="4250"/>
                            </p:stCondLst>
                            <p:childTnLst>
                              <p:par>
                                <p:cTn id="41" presetID="53" presetClass="entr" presetSubtype="16"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500" fill="hold"/>
                                        <p:tgtEl>
                                          <p:spTgt spid="6"/>
                                        </p:tgtEl>
                                        <p:attrNameLst>
                                          <p:attrName>ppt_w</p:attrName>
                                        </p:attrNameLst>
                                      </p:cBhvr>
                                      <p:tavLst>
                                        <p:tav tm="0">
                                          <p:val>
                                            <p:fltVal val="0"/>
                                          </p:val>
                                        </p:tav>
                                        <p:tav tm="100000">
                                          <p:val>
                                            <p:strVal val="#ppt_w"/>
                                          </p:val>
                                        </p:tav>
                                      </p:tavLst>
                                    </p:anim>
                                    <p:anim calcmode="lin" valueType="num">
                                      <p:cBhvr>
                                        <p:cTn id="44" dur="500" fill="hold"/>
                                        <p:tgtEl>
                                          <p:spTgt spid="6"/>
                                        </p:tgtEl>
                                        <p:attrNameLst>
                                          <p:attrName>ppt_h</p:attrName>
                                        </p:attrNameLst>
                                      </p:cBhvr>
                                      <p:tavLst>
                                        <p:tav tm="0">
                                          <p:val>
                                            <p:fltVal val="0"/>
                                          </p:val>
                                        </p:tav>
                                        <p:tav tm="100000">
                                          <p:val>
                                            <p:strVal val="#ppt_h"/>
                                          </p:val>
                                        </p:tav>
                                      </p:tavLst>
                                    </p:anim>
                                    <p:animEffect transition="in" filter="fade">
                                      <p:cBhvr>
                                        <p:cTn id="45" dur="500"/>
                                        <p:tgtEl>
                                          <p:spTgt spid="6"/>
                                        </p:tgtEl>
                                      </p:cBhvr>
                                    </p:animEffect>
                                  </p:childTnLst>
                                </p:cTn>
                              </p:par>
                            </p:childTnLst>
                          </p:cTn>
                        </p:par>
                        <p:par>
                          <p:cTn id="46" fill="hold">
                            <p:stCondLst>
                              <p:cond delay="4750"/>
                            </p:stCondLst>
                            <p:childTnLst>
                              <p:par>
                                <p:cTn id="47" presetID="53" presetClass="entr" presetSubtype="16" fill="hold" grpId="0" nodeType="after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500" fill="hold"/>
                                        <p:tgtEl>
                                          <p:spTgt spid="4"/>
                                        </p:tgtEl>
                                        <p:attrNameLst>
                                          <p:attrName>ppt_w</p:attrName>
                                        </p:attrNameLst>
                                      </p:cBhvr>
                                      <p:tavLst>
                                        <p:tav tm="0">
                                          <p:val>
                                            <p:fltVal val="0"/>
                                          </p:val>
                                        </p:tav>
                                        <p:tav tm="100000">
                                          <p:val>
                                            <p:strVal val="#ppt_w"/>
                                          </p:val>
                                        </p:tav>
                                      </p:tavLst>
                                    </p:anim>
                                    <p:anim calcmode="lin" valueType="num">
                                      <p:cBhvr>
                                        <p:cTn id="50" dur="500" fill="hold"/>
                                        <p:tgtEl>
                                          <p:spTgt spid="4"/>
                                        </p:tgtEl>
                                        <p:attrNameLst>
                                          <p:attrName>ppt_h</p:attrName>
                                        </p:attrNameLst>
                                      </p:cBhvr>
                                      <p:tavLst>
                                        <p:tav tm="0">
                                          <p:val>
                                            <p:fltVal val="0"/>
                                          </p:val>
                                        </p:tav>
                                        <p:tav tm="100000">
                                          <p:val>
                                            <p:strVal val="#ppt_h"/>
                                          </p:val>
                                        </p:tav>
                                      </p:tavLst>
                                    </p:anim>
                                    <p:animEffect transition="in" filter="fade">
                                      <p:cBhvr>
                                        <p:cTn id="51" dur="500"/>
                                        <p:tgtEl>
                                          <p:spTgt spid="4"/>
                                        </p:tgtEl>
                                      </p:cBhvr>
                                    </p:animEffect>
                                  </p:childTnLst>
                                </p:cTn>
                              </p:par>
                            </p:childTnLst>
                          </p:cTn>
                        </p:par>
                        <p:par>
                          <p:cTn id="52" fill="hold">
                            <p:stCondLst>
                              <p:cond delay="5250"/>
                            </p:stCondLst>
                            <p:childTnLst>
                              <p:par>
                                <p:cTn id="53" presetID="53" presetClass="entr" presetSubtype="16"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250" fill="hold"/>
                                        <p:tgtEl>
                                          <p:spTgt spid="18"/>
                                        </p:tgtEl>
                                        <p:attrNameLst>
                                          <p:attrName>ppt_w</p:attrName>
                                        </p:attrNameLst>
                                      </p:cBhvr>
                                      <p:tavLst>
                                        <p:tav tm="0">
                                          <p:val>
                                            <p:fltVal val="0"/>
                                          </p:val>
                                        </p:tav>
                                        <p:tav tm="100000">
                                          <p:val>
                                            <p:strVal val="#ppt_w"/>
                                          </p:val>
                                        </p:tav>
                                      </p:tavLst>
                                    </p:anim>
                                    <p:anim calcmode="lin" valueType="num">
                                      <p:cBhvr>
                                        <p:cTn id="56" dur="250" fill="hold"/>
                                        <p:tgtEl>
                                          <p:spTgt spid="18"/>
                                        </p:tgtEl>
                                        <p:attrNameLst>
                                          <p:attrName>ppt_h</p:attrName>
                                        </p:attrNameLst>
                                      </p:cBhvr>
                                      <p:tavLst>
                                        <p:tav tm="0">
                                          <p:val>
                                            <p:fltVal val="0"/>
                                          </p:val>
                                        </p:tav>
                                        <p:tav tm="100000">
                                          <p:val>
                                            <p:strVal val="#ppt_h"/>
                                          </p:val>
                                        </p:tav>
                                      </p:tavLst>
                                    </p:anim>
                                    <p:animEffect transition="in" filter="fade">
                                      <p:cBhvr>
                                        <p:cTn id="57" dur="250"/>
                                        <p:tgtEl>
                                          <p:spTgt spid="18"/>
                                        </p:tgtEl>
                                      </p:cBhvr>
                                    </p:animEffect>
                                  </p:childTnLst>
                                </p:cTn>
                              </p:par>
                            </p:childTnLst>
                          </p:cTn>
                        </p:par>
                        <p:par>
                          <p:cTn id="58" fill="hold">
                            <p:stCondLst>
                              <p:cond delay="5500"/>
                            </p:stCondLst>
                            <p:childTnLst>
                              <p:par>
                                <p:cTn id="59" presetID="53" presetClass="entr" presetSubtype="16" fill="hold" grpId="0" nodeType="after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p:cTn id="61" dur="250" fill="hold"/>
                                        <p:tgtEl>
                                          <p:spTgt spid="5"/>
                                        </p:tgtEl>
                                        <p:attrNameLst>
                                          <p:attrName>ppt_w</p:attrName>
                                        </p:attrNameLst>
                                      </p:cBhvr>
                                      <p:tavLst>
                                        <p:tav tm="0">
                                          <p:val>
                                            <p:fltVal val="0"/>
                                          </p:val>
                                        </p:tav>
                                        <p:tav tm="100000">
                                          <p:val>
                                            <p:strVal val="#ppt_w"/>
                                          </p:val>
                                        </p:tav>
                                      </p:tavLst>
                                    </p:anim>
                                    <p:anim calcmode="lin" valueType="num">
                                      <p:cBhvr>
                                        <p:cTn id="62" dur="250" fill="hold"/>
                                        <p:tgtEl>
                                          <p:spTgt spid="5"/>
                                        </p:tgtEl>
                                        <p:attrNameLst>
                                          <p:attrName>ppt_h</p:attrName>
                                        </p:attrNameLst>
                                      </p:cBhvr>
                                      <p:tavLst>
                                        <p:tav tm="0">
                                          <p:val>
                                            <p:fltVal val="0"/>
                                          </p:val>
                                        </p:tav>
                                        <p:tav tm="100000">
                                          <p:val>
                                            <p:strVal val="#ppt_h"/>
                                          </p:val>
                                        </p:tav>
                                      </p:tavLst>
                                    </p:anim>
                                    <p:animEffect transition="in" filter="fade">
                                      <p:cBhvr>
                                        <p:cTn id="63" dur="250"/>
                                        <p:tgtEl>
                                          <p:spTgt spid="5"/>
                                        </p:tgtEl>
                                      </p:cBhvr>
                                    </p:animEffect>
                                  </p:childTnLst>
                                </p:cTn>
                              </p:par>
                            </p:childTnLst>
                          </p:cTn>
                        </p:par>
                        <p:par>
                          <p:cTn id="64" fill="hold">
                            <p:stCondLst>
                              <p:cond delay="5750"/>
                            </p:stCondLst>
                            <p:childTnLst>
                              <p:par>
                                <p:cTn id="65" presetID="53" presetClass="entr" presetSubtype="16" fill="hold" grpId="0" nodeType="after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250" fill="hold"/>
                                        <p:tgtEl>
                                          <p:spTgt spid="7"/>
                                        </p:tgtEl>
                                        <p:attrNameLst>
                                          <p:attrName>ppt_w</p:attrName>
                                        </p:attrNameLst>
                                      </p:cBhvr>
                                      <p:tavLst>
                                        <p:tav tm="0">
                                          <p:val>
                                            <p:fltVal val="0"/>
                                          </p:val>
                                        </p:tav>
                                        <p:tav tm="100000">
                                          <p:val>
                                            <p:strVal val="#ppt_w"/>
                                          </p:val>
                                        </p:tav>
                                      </p:tavLst>
                                    </p:anim>
                                    <p:anim calcmode="lin" valueType="num">
                                      <p:cBhvr>
                                        <p:cTn id="68" dur="250" fill="hold"/>
                                        <p:tgtEl>
                                          <p:spTgt spid="7"/>
                                        </p:tgtEl>
                                        <p:attrNameLst>
                                          <p:attrName>ppt_h</p:attrName>
                                        </p:attrNameLst>
                                      </p:cBhvr>
                                      <p:tavLst>
                                        <p:tav tm="0">
                                          <p:val>
                                            <p:fltVal val="0"/>
                                          </p:val>
                                        </p:tav>
                                        <p:tav tm="100000">
                                          <p:val>
                                            <p:strVal val="#ppt_h"/>
                                          </p:val>
                                        </p:tav>
                                      </p:tavLst>
                                    </p:anim>
                                    <p:animEffect transition="in" filter="fade">
                                      <p:cBhvr>
                                        <p:cTn id="69" dur="250"/>
                                        <p:tgtEl>
                                          <p:spTgt spid="7"/>
                                        </p:tgtEl>
                                      </p:cBhvr>
                                    </p:animEffect>
                                  </p:childTnLst>
                                </p:cTn>
                              </p:par>
                            </p:childTnLst>
                          </p:cTn>
                        </p:par>
                        <p:par>
                          <p:cTn id="70" fill="hold">
                            <p:stCondLst>
                              <p:cond delay="6000"/>
                            </p:stCondLst>
                            <p:childTnLst>
                              <p:par>
                                <p:cTn id="71" presetID="53" presetClass="entr" presetSubtype="16"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p:cTn id="73" dur="250" fill="hold"/>
                                        <p:tgtEl>
                                          <p:spTgt spid="8"/>
                                        </p:tgtEl>
                                        <p:attrNameLst>
                                          <p:attrName>ppt_w</p:attrName>
                                        </p:attrNameLst>
                                      </p:cBhvr>
                                      <p:tavLst>
                                        <p:tav tm="0">
                                          <p:val>
                                            <p:fltVal val="0"/>
                                          </p:val>
                                        </p:tav>
                                        <p:tav tm="100000">
                                          <p:val>
                                            <p:strVal val="#ppt_w"/>
                                          </p:val>
                                        </p:tav>
                                      </p:tavLst>
                                    </p:anim>
                                    <p:anim calcmode="lin" valueType="num">
                                      <p:cBhvr>
                                        <p:cTn id="74" dur="250" fill="hold"/>
                                        <p:tgtEl>
                                          <p:spTgt spid="8"/>
                                        </p:tgtEl>
                                        <p:attrNameLst>
                                          <p:attrName>ppt_h</p:attrName>
                                        </p:attrNameLst>
                                      </p:cBhvr>
                                      <p:tavLst>
                                        <p:tav tm="0">
                                          <p:val>
                                            <p:fltVal val="0"/>
                                          </p:val>
                                        </p:tav>
                                        <p:tav tm="100000">
                                          <p:val>
                                            <p:strVal val="#ppt_h"/>
                                          </p:val>
                                        </p:tav>
                                      </p:tavLst>
                                    </p:anim>
                                    <p:animEffect transition="in" filter="fade">
                                      <p:cBhvr>
                                        <p:cTn id="75" dur="250"/>
                                        <p:tgtEl>
                                          <p:spTgt spid="8"/>
                                        </p:tgtEl>
                                      </p:cBhvr>
                                    </p:animEffect>
                                  </p:childTnLst>
                                </p:cTn>
                              </p:par>
                            </p:childTnLst>
                          </p:cTn>
                        </p:par>
                        <p:par>
                          <p:cTn id="76" fill="hold">
                            <p:stCondLst>
                              <p:cond delay="6250"/>
                            </p:stCondLst>
                            <p:childTnLst>
                              <p:par>
                                <p:cTn id="77" presetID="53" presetClass="entr" presetSubtype="16" fill="hold" grpId="0" nodeType="afterEffect">
                                  <p:stCondLst>
                                    <p:cond delay="0"/>
                                  </p:stCondLst>
                                  <p:childTnLst>
                                    <p:set>
                                      <p:cBhvr>
                                        <p:cTn id="78" dur="1" fill="hold">
                                          <p:stCondLst>
                                            <p:cond delay="0"/>
                                          </p:stCondLst>
                                        </p:cTn>
                                        <p:tgtEl>
                                          <p:spTgt spid="9"/>
                                        </p:tgtEl>
                                        <p:attrNameLst>
                                          <p:attrName>style.visibility</p:attrName>
                                        </p:attrNameLst>
                                      </p:cBhvr>
                                      <p:to>
                                        <p:strVal val="visible"/>
                                      </p:to>
                                    </p:set>
                                    <p:anim calcmode="lin" valueType="num">
                                      <p:cBhvr>
                                        <p:cTn id="79" dur="100" fill="hold"/>
                                        <p:tgtEl>
                                          <p:spTgt spid="9"/>
                                        </p:tgtEl>
                                        <p:attrNameLst>
                                          <p:attrName>ppt_w</p:attrName>
                                        </p:attrNameLst>
                                      </p:cBhvr>
                                      <p:tavLst>
                                        <p:tav tm="0">
                                          <p:val>
                                            <p:fltVal val="0"/>
                                          </p:val>
                                        </p:tav>
                                        <p:tav tm="100000">
                                          <p:val>
                                            <p:strVal val="#ppt_w"/>
                                          </p:val>
                                        </p:tav>
                                      </p:tavLst>
                                    </p:anim>
                                    <p:anim calcmode="lin" valueType="num">
                                      <p:cBhvr>
                                        <p:cTn id="80" dur="100" fill="hold"/>
                                        <p:tgtEl>
                                          <p:spTgt spid="9"/>
                                        </p:tgtEl>
                                        <p:attrNameLst>
                                          <p:attrName>ppt_h</p:attrName>
                                        </p:attrNameLst>
                                      </p:cBhvr>
                                      <p:tavLst>
                                        <p:tav tm="0">
                                          <p:val>
                                            <p:fltVal val="0"/>
                                          </p:val>
                                        </p:tav>
                                        <p:tav tm="100000">
                                          <p:val>
                                            <p:strVal val="#ppt_h"/>
                                          </p:val>
                                        </p:tav>
                                      </p:tavLst>
                                    </p:anim>
                                    <p:animEffect transition="in" filter="fade">
                                      <p:cBhvr>
                                        <p:cTn id="81" dur="100"/>
                                        <p:tgtEl>
                                          <p:spTgt spid="9"/>
                                        </p:tgtEl>
                                      </p:cBhvr>
                                    </p:animEffect>
                                  </p:childTnLst>
                                </p:cTn>
                              </p:par>
                            </p:childTnLst>
                          </p:cTn>
                        </p:par>
                        <p:par>
                          <p:cTn id="82" fill="hold">
                            <p:stCondLst>
                              <p:cond delay="6350"/>
                            </p:stCondLst>
                            <p:childTnLst>
                              <p:par>
                                <p:cTn id="83" presetID="53" presetClass="entr" presetSubtype="16" fill="hold" grpId="0" nodeType="afterEffect">
                                  <p:stCondLst>
                                    <p:cond delay="0"/>
                                  </p:stCondLst>
                                  <p:childTnLst>
                                    <p:set>
                                      <p:cBhvr>
                                        <p:cTn id="84" dur="1" fill="hold">
                                          <p:stCondLst>
                                            <p:cond delay="0"/>
                                          </p:stCondLst>
                                        </p:cTn>
                                        <p:tgtEl>
                                          <p:spTgt spid="11"/>
                                        </p:tgtEl>
                                        <p:attrNameLst>
                                          <p:attrName>style.visibility</p:attrName>
                                        </p:attrNameLst>
                                      </p:cBhvr>
                                      <p:to>
                                        <p:strVal val="visible"/>
                                      </p:to>
                                    </p:set>
                                    <p:anim calcmode="lin" valueType="num">
                                      <p:cBhvr>
                                        <p:cTn id="85" dur="100" fill="hold"/>
                                        <p:tgtEl>
                                          <p:spTgt spid="11"/>
                                        </p:tgtEl>
                                        <p:attrNameLst>
                                          <p:attrName>ppt_w</p:attrName>
                                        </p:attrNameLst>
                                      </p:cBhvr>
                                      <p:tavLst>
                                        <p:tav tm="0">
                                          <p:val>
                                            <p:fltVal val="0"/>
                                          </p:val>
                                        </p:tav>
                                        <p:tav tm="100000">
                                          <p:val>
                                            <p:strVal val="#ppt_w"/>
                                          </p:val>
                                        </p:tav>
                                      </p:tavLst>
                                    </p:anim>
                                    <p:anim calcmode="lin" valueType="num">
                                      <p:cBhvr>
                                        <p:cTn id="86" dur="100" fill="hold"/>
                                        <p:tgtEl>
                                          <p:spTgt spid="11"/>
                                        </p:tgtEl>
                                        <p:attrNameLst>
                                          <p:attrName>ppt_h</p:attrName>
                                        </p:attrNameLst>
                                      </p:cBhvr>
                                      <p:tavLst>
                                        <p:tav tm="0">
                                          <p:val>
                                            <p:fltVal val="0"/>
                                          </p:val>
                                        </p:tav>
                                        <p:tav tm="100000">
                                          <p:val>
                                            <p:strVal val="#ppt_h"/>
                                          </p:val>
                                        </p:tav>
                                      </p:tavLst>
                                    </p:anim>
                                    <p:animEffect transition="in" filter="fade">
                                      <p:cBhvr>
                                        <p:cTn id="87" dur="100"/>
                                        <p:tgtEl>
                                          <p:spTgt spid="11"/>
                                        </p:tgtEl>
                                      </p:cBhvr>
                                    </p:animEffect>
                                  </p:childTnLst>
                                </p:cTn>
                              </p:par>
                            </p:childTnLst>
                          </p:cTn>
                        </p:par>
                        <p:par>
                          <p:cTn id="88" fill="hold">
                            <p:stCondLst>
                              <p:cond delay="6450"/>
                            </p:stCondLst>
                            <p:childTnLst>
                              <p:par>
                                <p:cTn id="89" presetID="53" presetClass="entr" presetSubtype="16" fill="hold" grpId="0" nodeType="afterEffect">
                                  <p:stCondLst>
                                    <p:cond delay="0"/>
                                  </p:stCondLst>
                                  <p:childTnLst>
                                    <p:set>
                                      <p:cBhvr>
                                        <p:cTn id="90" dur="1" fill="hold">
                                          <p:stCondLst>
                                            <p:cond delay="0"/>
                                          </p:stCondLst>
                                        </p:cTn>
                                        <p:tgtEl>
                                          <p:spTgt spid="15"/>
                                        </p:tgtEl>
                                        <p:attrNameLst>
                                          <p:attrName>style.visibility</p:attrName>
                                        </p:attrNameLst>
                                      </p:cBhvr>
                                      <p:to>
                                        <p:strVal val="visible"/>
                                      </p:to>
                                    </p:set>
                                    <p:anim calcmode="lin" valueType="num">
                                      <p:cBhvr>
                                        <p:cTn id="91" dur="100" fill="hold"/>
                                        <p:tgtEl>
                                          <p:spTgt spid="15"/>
                                        </p:tgtEl>
                                        <p:attrNameLst>
                                          <p:attrName>ppt_w</p:attrName>
                                        </p:attrNameLst>
                                      </p:cBhvr>
                                      <p:tavLst>
                                        <p:tav tm="0">
                                          <p:val>
                                            <p:fltVal val="0"/>
                                          </p:val>
                                        </p:tav>
                                        <p:tav tm="100000">
                                          <p:val>
                                            <p:strVal val="#ppt_w"/>
                                          </p:val>
                                        </p:tav>
                                      </p:tavLst>
                                    </p:anim>
                                    <p:anim calcmode="lin" valueType="num">
                                      <p:cBhvr>
                                        <p:cTn id="92" dur="100" fill="hold"/>
                                        <p:tgtEl>
                                          <p:spTgt spid="15"/>
                                        </p:tgtEl>
                                        <p:attrNameLst>
                                          <p:attrName>ppt_h</p:attrName>
                                        </p:attrNameLst>
                                      </p:cBhvr>
                                      <p:tavLst>
                                        <p:tav tm="0">
                                          <p:val>
                                            <p:fltVal val="0"/>
                                          </p:val>
                                        </p:tav>
                                        <p:tav tm="100000">
                                          <p:val>
                                            <p:strVal val="#ppt_h"/>
                                          </p:val>
                                        </p:tav>
                                      </p:tavLst>
                                    </p:anim>
                                    <p:animEffect transition="in" filter="fade">
                                      <p:cBhvr>
                                        <p:cTn id="93" dur="100"/>
                                        <p:tgtEl>
                                          <p:spTgt spid="15"/>
                                        </p:tgtEl>
                                      </p:cBhvr>
                                    </p:animEffect>
                                  </p:childTnLst>
                                </p:cTn>
                              </p:par>
                            </p:childTnLst>
                          </p:cTn>
                        </p:par>
                        <p:par>
                          <p:cTn id="94" fill="hold">
                            <p:stCondLst>
                              <p:cond delay="6550"/>
                            </p:stCondLst>
                            <p:childTnLst>
                              <p:par>
                                <p:cTn id="95" presetID="53" presetClass="entr" presetSubtype="16" fill="hold" grpId="0" nodeType="afterEffect">
                                  <p:stCondLst>
                                    <p:cond delay="0"/>
                                  </p:stCondLst>
                                  <p:childTnLst>
                                    <p:set>
                                      <p:cBhvr>
                                        <p:cTn id="96" dur="1" fill="hold">
                                          <p:stCondLst>
                                            <p:cond delay="0"/>
                                          </p:stCondLst>
                                        </p:cTn>
                                        <p:tgtEl>
                                          <p:spTgt spid="16"/>
                                        </p:tgtEl>
                                        <p:attrNameLst>
                                          <p:attrName>style.visibility</p:attrName>
                                        </p:attrNameLst>
                                      </p:cBhvr>
                                      <p:to>
                                        <p:strVal val="visible"/>
                                      </p:to>
                                    </p:set>
                                    <p:anim calcmode="lin" valueType="num">
                                      <p:cBhvr>
                                        <p:cTn id="97" dur="100" fill="hold"/>
                                        <p:tgtEl>
                                          <p:spTgt spid="16"/>
                                        </p:tgtEl>
                                        <p:attrNameLst>
                                          <p:attrName>ppt_w</p:attrName>
                                        </p:attrNameLst>
                                      </p:cBhvr>
                                      <p:tavLst>
                                        <p:tav tm="0">
                                          <p:val>
                                            <p:fltVal val="0"/>
                                          </p:val>
                                        </p:tav>
                                        <p:tav tm="100000">
                                          <p:val>
                                            <p:strVal val="#ppt_w"/>
                                          </p:val>
                                        </p:tav>
                                      </p:tavLst>
                                    </p:anim>
                                    <p:anim calcmode="lin" valueType="num">
                                      <p:cBhvr>
                                        <p:cTn id="98" dur="100" fill="hold"/>
                                        <p:tgtEl>
                                          <p:spTgt spid="16"/>
                                        </p:tgtEl>
                                        <p:attrNameLst>
                                          <p:attrName>ppt_h</p:attrName>
                                        </p:attrNameLst>
                                      </p:cBhvr>
                                      <p:tavLst>
                                        <p:tav tm="0">
                                          <p:val>
                                            <p:fltVal val="0"/>
                                          </p:val>
                                        </p:tav>
                                        <p:tav tm="100000">
                                          <p:val>
                                            <p:strVal val="#ppt_h"/>
                                          </p:val>
                                        </p:tav>
                                      </p:tavLst>
                                    </p:anim>
                                    <p:animEffect transition="in" filter="fade">
                                      <p:cBhvr>
                                        <p:cTn id="99" dur="100"/>
                                        <p:tgtEl>
                                          <p:spTgt spid="16"/>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xit" presetSubtype="0" fill="hold" grpId="1" nodeType="clickEffect">
                                  <p:stCondLst>
                                    <p:cond delay="0"/>
                                  </p:stCondLst>
                                  <p:childTnLst>
                                    <p:animEffect transition="out" filter="fade">
                                      <p:cBhvr>
                                        <p:cTn id="103" dur="500"/>
                                        <p:tgtEl>
                                          <p:spTgt spid="4"/>
                                        </p:tgtEl>
                                      </p:cBhvr>
                                    </p:animEffect>
                                    <p:set>
                                      <p:cBhvr>
                                        <p:cTn id="104" dur="1" fill="hold">
                                          <p:stCondLst>
                                            <p:cond delay="499"/>
                                          </p:stCondLst>
                                        </p:cTn>
                                        <p:tgtEl>
                                          <p:spTgt spid="4"/>
                                        </p:tgtEl>
                                        <p:attrNameLst>
                                          <p:attrName>style.visibility</p:attrName>
                                        </p:attrNameLst>
                                      </p:cBhvr>
                                      <p:to>
                                        <p:strVal val="hidden"/>
                                      </p:to>
                                    </p:set>
                                  </p:childTnLst>
                                </p:cTn>
                              </p:par>
                              <p:par>
                                <p:cTn id="105" presetID="10" presetClass="exit" presetSubtype="0" fill="hold" grpId="1" nodeType="withEffect">
                                  <p:stCondLst>
                                    <p:cond delay="0"/>
                                  </p:stCondLst>
                                  <p:childTnLst>
                                    <p:animEffect transition="out" filter="fade">
                                      <p:cBhvr>
                                        <p:cTn id="106" dur="500"/>
                                        <p:tgtEl>
                                          <p:spTgt spid="5"/>
                                        </p:tgtEl>
                                      </p:cBhvr>
                                    </p:animEffect>
                                    <p:set>
                                      <p:cBhvr>
                                        <p:cTn id="107" dur="1" fill="hold">
                                          <p:stCondLst>
                                            <p:cond delay="499"/>
                                          </p:stCondLst>
                                        </p:cTn>
                                        <p:tgtEl>
                                          <p:spTgt spid="5"/>
                                        </p:tgtEl>
                                        <p:attrNameLst>
                                          <p:attrName>style.visibility</p:attrName>
                                        </p:attrNameLst>
                                      </p:cBhvr>
                                      <p:to>
                                        <p:strVal val="hidden"/>
                                      </p:to>
                                    </p:set>
                                  </p:childTnLst>
                                </p:cTn>
                              </p:par>
                              <p:par>
                                <p:cTn id="108" presetID="10" presetClass="exit" presetSubtype="0" fill="hold" grpId="1" nodeType="withEffect">
                                  <p:stCondLst>
                                    <p:cond delay="0"/>
                                  </p:stCondLst>
                                  <p:childTnLst>
                                    <p:animEffect transition="out" filter="fade">
                                      <p:cBhvr>
                                        <p:cTn id="109" dur="500"/>
                                        <p:tgtEl>
                                          <p:spTgt spid="7"/>
                                        </p:tgtEl>
                                      </p:cBhvr>
                                    </p:animEffect>
                                    <p:set>
                                      <p:cBhvr>
                                        <p:cTn id="110" dur="1" fill="hold">
                                          <p:stCondLst>
                                            <p:cond delay="499"/>
                                          </p:stCondLst>
                                        </p:cTn>
                                        <p:tgtEl>
                                          <p:spTgt spid="7"/>
                                        </p:tgtEl>
                                        <p:attrNameLst>
                                          <p:attrName>style.visibility</p:attrName>
                                        </p:attrNameLst>
                                      </p:cBhvr>
                                      <p:to>
                                        <p:strVal val="hidden"/>
                                      </p:to>
                                    </p:set>
                                  </p:childTnLst>
                                </p:cTn>
                              </p:par>
                              <p:par>
                                <p:cTn id="111" presetID="10" presetClass="exit" presetSubtype="0" fill="hold" grpId="1" nodeType="withEffect">
                                  <p:stCondLst>
                                    <p:cond delay="0"/>
                                  </p:stCondLst>
                                  <p:childTnLst>
                                    <p:animEffect transition="out" filter="fade">
                                      <p:cBhvr>
                                        <p:cTn id="112" dur="500"/>
                                        <p:tgtEl>
                                          <p:spTgt spid="8"/>
                                        </p:tgtEl>
                                      </p:cBhvr>
                                    </p:animEffect>
                                    <p:set>
                                      <p:cBhvr>
                                        <p:cTn id="113" dur="1" fill="hold">
                                          <p:stCondLst>
                                            <p:cond delay="499"/>
                                          </p:stCondLst>
                                        </p:cTn>
                                        <p:tgtEl>
                                          <p:spTgt spid="8"/>
                                        </p:tgtEl>
                                        <p:attrNameLst>
                                          <p:attrName>style.visibility</p:attrName>
                                        </p:attrNameLst>
                                      </p:cBhvr>
                                      <p:to>
                                        <p:strVal val="hidden"/>
                                      </p:to>
                                    </p:set>
                                  </p:childTnLst>
                                </p:cTn>
                              </p:par>
                              <p:par>
                                <p:cTn id="114" presetID="10" presetClass="exit" presetSubtype="0" fill="hold" grpId="1" nodeType="withEffect">
                                  <p:stCondLst>
                                    <p:cond delay="0"/>
                                  </p:stCondLst>
                                  <p:childTnLst>
                                    <p:animEffect transition="out" filter="fade">
                                      <p:cBhvr>
                                        <p:cTn id="115" dur="500"/>
                                        <p:tgtEl>
                                          <p:spTgt spid="9"/>
                                        </p:tgtEl>
                                      </p:cBhvr>
                                    </p:animEffect>
                                    <p:set>
                                      <p:cBhvr>
                                        <p:cTn id="116" dur="1" fill="hold">
                                          <p:stCondLst>
                                            <p:cond delay="499"/>
                                          </p:stCondLst>
                                        </p:cTn>
                                        <p:tgtEl>
                                          <p:spTgt spid="9"/>
                                        </p:tgtEl>
                                        <p:attrNameLst>
                                          <p:attrName>style.visibility</p:attrName>
                                        </p:attrNameLst>
                                      </p:cBhvr>
                                      <p:to>
                                        <p:strVal val="hidden"/>
                                      </p:to>
                                    </p:set>
                                  </p:childTnLst>
                                </p:cTn>
                              </p:par>
                              <p:par>
                                <p:cTn id="117" presetID="10" presetClass="exit" presetSubtype="0" fill="hold" grpId="1" nodeType="withEffect">
                                  <p:stCondLst>
                                    <p:cond delay="0"/>
                                  </p:stCondLst>
                                  <p:childTnLst>
                                    <p:animEffect transition="out" filter="fade">
                                      <p:cBhvr>
                                        <p:cTn id="118" dur="500"/>
                                        <p:tgtEl>
                                          <p:spTgt spid="11"/>
                                        </p:tgtEl>
                                      </p:cBhvr>
                                    </p:animEffect>
                                    <p:set>
                                      <p:cBhvr>
                                        <p:cTn id="119" dur="1" fill="hold">
                                          <p:stCondLst>
                                            <p:cond delay="499"/>
                                          </p:stCondLst>
                                        </p:cTn>
                                        <p:tgtEl>
                                          <p:spTgt spid="11"/>
                                        </p:tgtEl>
                                        <p:attrNameLst>
                                          <p:attrName>style.visibility</p:attrName>
                                        </p:attrNameLst>
                                      </p:cBhvr>
                                      <p:to>
                                        <p:strVal val="hidden"/>
                                      </p:to>
                                    </p:set>
                                  </p:childTnLst>
                                </p:cTn>
                              </p:par>
                              <p:par>
                                <p:cTn id="120" presetID="10" presetClass="exit" presetSubtype="0" fill="hold" grpId="1" nodeType="withEffect">
                                  <p:stCondLst>
                                    <p:cond delay="0"/>
                                  </p:stCondLst>
                                  <p:childTnLst>
                                    <p:animEffect transition="out" filter="fade">
                                      <p:cBhvr>
                                        <p:cTn id="121" dur="500"/>
                                        <p:tgtEl>
                                          <p:spTgt spid="15"/>
                                        </p:tgtEl>
                                      </p:cBhvr>
                                    </p:animEffect>
                                    <p:set>
                                      <p:cBhvr>
                                        <p:cTn id="122" dur="1" fill="hold">
                                          <p:stCondLst>
                                            <p:cond delay="499"/>
                                          </p:stCondLst>
                                        </p:cTn>
                                        <p:tgtEl>
                                          <p:spTgt spid="15"/>
                                        </p:tgtEl>
                                        <p:attrNameLst>
                                          <p:attrName>style.visibility</p:attrName>
                                        </p:attrNameLst>
                                      </p:cBhvr>
                                      <p:to>
                                        <p:strVal val="hidden"/>
                                      </p:to>
                                    </p:set>
                                  </p:childTnLst>
                                </p:cTn>
                              </p:par>
                              <p:par>
                                <p:cTn id="123" presetID="10" presetClass="exit" presetSubtype="0" fill="hold" grpId="1" nodeType="withEffect">
                                  <p:stCondLst>
                                    <p:cond delay="0"/>
                                  </p:stCondLst>
                                  <p:childTnLst>
                                    <p:animEffect transition="out" filter="fade">
                                      <p:cBhvr>
                                        <p:cTn id="124" dur="500"/>
                                        <p:tgtEl>
                                          <p:spTgt spid="16"/>
                                        </p:tgtEl>
                                      </p:cBhvr>
                                    </p:animEffect>
                                    <p:set>
                                      <p:cBhvr>
                                        <p:cTn id="125" dur="1" fill="hold">
                                          <p:stCondLst>
                                            <p:cond delay="499"/>
                                          </p:stCondLst>
                                        </p:cTn>
                                        <p:tgtEl>
                                          <p:spTgt spid="16"/>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18"/>
                                        </p:tgtEl>
                                      </p:cBhvr>
                                    </p:animEffect>
                                    <p:set>
                                      <p:cBhvr>
                                        <p:cTn id="128" dur="1" fill="hold">
                                          <p:stCondLst>
                                            <p:cond delay="499"/>
                                          </p:stCondLst>
                                        </p:cTn>
                                        <p:tgtEl>
                                          <p:spTgt spid="18"/>
                                        </p:tgtEl>
                                        <p:attrNameLst>
                                          <p:attrName>style.visibility</p:attrName>
                                        </p:attrNameLst>
                                      </p:cBhvr>
                                      <p:to>
                                        <p:strVal val="hidden"/>
                                      </p:to>
                                    </p:set>
                                  </p:childTnLst>
                                </p:cTn>
                              </p:par>
                              <p:par>
                                <p:cTn id="129" presetID="10" presetClass="exit" presetSubtype="0" fill="hold" nodeType="withEffect">
                                  <p:stCondLst>
                                    <p:cond delay="0"/>
                                  </p:stCondLst>
                                  <p:childTnLst>
                                    <p:animEffect transition="out" filter="fade">
                                      <p:cBhvr>
                                        <p:cTn id="130" dur="500"/>
                                        <p:tgtEl>
                                          <p:spTgt spid="6"/>
                                        </p:tgtEl>
                                      </p:cBhvr>
                                    </p:animEffect>
                                    <p:set>
                                      <p:cBhvr>
                                        <p:cTn id="131" dur="1" fill="hold">
                                          <p:stCondLst>
                                            <p:cond delay="499"/>
                                          </p:stCondLst>
                                        </p:cTn>
                                        <p:tgtEl>
                                          <p:spTgt spid="6"/>
                                        </p:tgtEl>
                                        <p:attrNameLst>
                                          <p:attrName>style.visibility</p:attrName>
                                        </p:attrNameLst>
                                      </p:cBhvr>
                                      <p:to>
                                        <p:strVal val="hidden"/>
                                      </p:to>
                                    </p:set>
                                  </p:childTnLst>
                                </p:cTn>
                              </p:par>
                              <p:par>
                                <p:cTn id="132" presetID="10" presetClass="exit" presetSubtype="0" fill="hold" nodeType="withEffect">
                                  <p:stCondLst>
                                    <p:cond delay="0"/>
                                  </p:stCondLst>
                                  <p:childTnLst>
                                    <p:animEffect transition="out" filter="fade">
                                      <p:cBhvr>
                                        <p:cTn id="133" dur="500"/>
                                        <p:tgtEl>
                                          <p:spTgt spid="10"/>
                                        </p:tgtEl>
                                      </p:cBhvr>
                                    </p:animEffect>
                                    <p:set>
                                      <p:cBhvr>
                                        <p:cTn id="134"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7" grpId="0"/>
      <p:bldP spid="7" grpId="1"/>
      <p:bldP spid="8" grpId="0"/>
      <p:bldP spid="8" grpId="1"/>
      <p:bldP spid="9" grpId="0"/>
      <p:bldP spid="9" grpId="1"/>
      <p:bldP spid="11" grpId="0"/>
      <p:bldP spid="11" grpId="1"/>
      <p:bldP spid="15" grpId="0"/>
      <p:bldP spid="15" grpId="1"/>
      <p:bldP spid="16" grpId="0"/>
      <p:bldP spid="16" grpId="1"/>
      <p:bldP spid="18" grpId="0"/>
      <p:bldP spid="18"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57702E-EED6-BDD9-E248-72DF8DCDDF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358" b="6672"/>
          <a:stretch/>
        </p:blipFill>
        <p:spPr bwMode="auto">
          <a:xfrm>
            <a:off x="351146" y="3431260"/>
            <a:ext cx="5300717" cy="2626640"/>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a:extLst>
              <a:ext uri="{FF2B5EF4-FFF2-40B4-BE49-F238E27FC236}">
                <a16:creationId xmlns:a16="http://schemas.microsoft.com/office/drawing/2014/main" id="{8CE84778-625D-E61F-1D6C-27AC02CA39DB}"/>
              </a:ext>
            </a:extLst>
          </p:cNvPr>
          <p:cNvPicPr>
            <a:picLocks noChangeAspect="1"/>
          </p:cNvPicPr>
          <p:nvPr/>
        </p:nvPicPr>
        <p:blipFill rotWithShape="1">
          <a:blip r:embed="rId3">
            <a:extLst>
              <a:ext uri="{28A0092B-C50C-407E-A947-70E740481C1C}">
                <a14:useLocalDpi xmlns:a14="http://schemas.microsoft.com/office/drawing/2010/main" val="0"/>
              </a:ext>
            </a:extLst>
          </a:blip>
          <a:srcRect l="7532" t="18834" r="6798" b="18102"/>
          <a:stretch/>
        </p:blipFill>
        <p:spPr>
          <a:xfrm>
            <a:off x="5905500" y="2057793"/>
            <a:ext cx="5634055" cy="4144099"/>
          </a:xfrm>
          <a:prstGeom prst="rect">
            <a:avLst/>
          </a:prstGeom>
        </p:spPr>
      </p:pic>
      <p:sp>
        <p:nvSpPr>
          <p:cNvPr id="6" name="Textplatzhalter 5">
            <a:extLst>
              <a:ext uri="{FF2B5EF4-FFF2-40B4-BE49-F238E27FC236}">
                <a16:creationId xmlns:a16="http://schemas.microsoft.com/office/drawing/2014/main" id="{30E90119-9311-4E7B-EAF3-8DB715B18154}"/>
              </a:ext>
            </a:extLst>
          </p:cNvPr>
          <p:cNvSpPr>
            <a:spLocks noGrp="1"/>
          </p:cNvSpPr>
          <p:nvPr>
            <p:ph type="body" sz="quarter" idx="27"/>
          </p:nvPr>
        </p:nvSpPr>
        <p:spPr/>
        <p:txBody>
          <a:bodyPr/>
          <a:lstStyle/>
          <a:p>
            <a:endParaRPr lang="de-DE" dirty="0"/>
          </a:p>
        </p:txBody>
      </p:sp>
      <p:sp>
        <p:nvSpPr>
          <p:cNvPr id="12" name="Textfeld 11">
            <a:extLst>
              <a:ext uri="{FF2B5EF4-FFF2-40B4-BE49-F238E27FC236}">
                <a16:creationId xmlns:a16="http://schemas.microsoft.com/office/drawing/2014/main" id="{462B5CB3-42DD-813E-7B9F-D7CAB8ECFD41}"/>
              </a:ext>
            </a:extLst>
          </p:cNvPr>
          <p:cNvSpPr txBox="1"/>
          <p:nvPr/>
        </p:nvSpPr>
        <p:spPr>
          <a:xfrm>
            <a:off x="2779078" y="5118120"/>
            <a:ext cx="2443940" cy="390813"/>
          </a:xfrm>
          <a:prstGeom prst="rect">
            <a:avLst/>
          </a:prstGeom>
          <a:noFill/>
        </p:spPr>
        <p:txBody>
          <a:bodyPr wrap="square" rtlCol="0">
            <a:spAutoFit/>
          </a:bodyPr>
          <a:lstStyle/>
          <a:p>
            <a:pPr marL="0" marR="0" lvl="0" indent="0" algn="l" defTabSz="914400" rtl="0" eaLnBrk="1" fontAlgn="auto" latinLnBrk="0" hangingPunct="1">
              <a:lnSpc>
                <a:spcPct val="120000"/>
              </a:lnSpc>
              <a:spcBef>
                <a:spcPct val="0"/>
              </a:spcBef>
              <a:spcAft>
                <a:spcPts val="120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bg1"/>
                </a:solidFill>
                <a:effectLst/>
                <a:uLnTx/>
                <a:uFillTx/>
                <a:latin typeface="Lato Black"/>
              </a:rPr>
              <a:t>START-UP KULTUR</a:t>
            </a:r>
            <a:endParaRPr lang="en-US" b="1" dirty="0">
              <a:solidFill>
                <a:schemeClr val="bg1"/>
              </a:solidFill>
              <a:latin typeface="Lato Black"/>
            </a:endParaRPr>
          </a:p>
        </p:txBody>
      </p:sp>
      <p:sp>
        <p:nvSpPr>
          <p:cNvPr id="13" name="Textfeld 12">
            <a:extLst>
              <a:ext uri="{FF2B5EF4-FFF2-40B4-BE49-F238E27FC236}">
                <a16:creationId xmlns:a16="http://schemas.microsoft.com/office/drawing/2014/main" id="{316EEEA3-8081-FA12-BA92-E8504387C9BC}"/>
              </a:ext>
            </a:extLst>
          </p:cNvPr>
          <p:cNvSpPr txBox="1"/>
          <p:nvPr/>
        </p:nvSpPr>
        <p:spPr>
          <a:xfrm>
            <a:off x="2921953" y="3870593"/>
            <a:ext cx="2301065" cy="390813"/>
          </a:xfrm>
          <a:prstGeom prst="rect">
            <a:avLst/>
          </a:prstGeom>
          <a:noFill/>
        </p:spPr>
        <p:txBody>
          <a:bodyPr wrap="square" rtlCol="0">
            <a:spAutoFit/>
          </a:bodyPr>
          <a:lstStyle/>
          <a:p>
            <a:pPr marL="0" marR="0" lvl="0" indent="0" algn="l" defTabSz="914400" rtl="0" eaLnBrk="1" fontAlgn="auto" latinLnBrk="0" hangingPunct="1">
              <a:lnSpc>
                <a:spcPct val="120000"/>
              </a:lnSpc>
              <a:spcBef>
                <a:spcPct val="0"/>
              </a:spcBef>
              <a:spcAft>
                <a:spcPts val="120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bg1"/>
                </a:solidFill>
                <a:effectLst/>
                <a:uLnTx/>
                <a:uFillTx/>
                <a:latin typeface="Lato Black"/>
              </a:rPr>
              <a:t>TOP FORTUNE 500</a:t>
            </a:r>
            <a:endParaRPr lang="en-US" b="1" dirty="0">
              <a:solidFill>
                <a:schemeClr val="bg1"/>
              </a:solidFill>
              <a:latin typeface="Lato Black"/>
            </a:endParaRPr>
          </a:p>
        </p:txBody>
      </p:sp>
      <p:sp>
        <p:nvSpPr>
          <p:cNvPr id="15" name="Textfeld 14">
            <a:extLst>
              <a:ext uri="{FF2B5EF4-FFF2-40B4-BE49-F238E27FC236}">
                <a16:creationId xmlns:a16="http://schemas.microsoft.com/office/drawing/2014/main" id="{0D9931FA-78D9-5EA0-D6C2-DCDAA93C72D9}"/>
              </a:ext>
            </a:extLst>
          </p:cNvPr>
          <p:cNvSpPr txBox="1"/>
          <p:nvPr/>
        </p:nvSpPr>
        <p:spPr>
          <a:xfrm>
            <a:off x="708626" y="4423171"/>
            <a:ext cx="2595559" cy="390813"/>
          </a:xfrm>
          <a:prstGeom prst="rect">
            <a:avLst/>
          </a:prstGeom>
          <a:noFill/>
        </p:spPr>
        <p:txBody>
          <a:bodyPr wrap="square">
            <a:spAutoFit/>
          </a:bodyPr>
          <a:lstStyle/>
          <a:p>
            <a:pPr>
              <a:lnSpc>
                <a:spcPct val="120000"/>
              </a:lnSpc>
              <a:spcBef>
                <a:spcPct val="0"/>
              </a:spcBef>
              <a:spcAft>
                <a:spcPts val="1200"/>
              </a:spcAft>
              <a:defRPr/>
            </a:pPr>
            <a:r>
              <a:rPr lang="de-DE" b="1" dirty="0">
                <a:solidFill>
                  <a:schemeClr val="bg1"/>
                </a:solidFill>
                <a:latin typeface="Lato Black"/>
              </a:rPr>
              <a:t>SXSW TECH FESTIVAL</a:t>
            </a:r>
          </a:p>
        </p:txBody>
      </p:sp>
      <p:sp>
        <p:nvSpPr>
          <p:cNvPr id="19" name="Textfeld 18">
            <a:extLst>
              <a:ext uri="{FF2B5EF4-FFF2-40B4-BE49-F238E27FC236}">
                <a16:creationId xmlns:a16="http://schemas.microsoft.com/office/drawing/2014/main" id="{99DB8D24-C9B4-667B-B5E3-B88411E30362}"/>
              </a:ext>
            </a:extLst>
          </p:cNvPr>
          <p:cNvSpPr txBox="1"/>
          <p:nvPr/>
        </p:nvSpPr>
        <p:spPr>
          <a:xfrm>
            <a:off x="741373" y="5310287"/>
            <a:ext cx="1640680" cy="390813"/>
          </a:xfrm>
          <a:prstGeom prst="rect">
            <a:avLst/>
          </a:prstGeom>
          <a:noFill/>
        </p:spPr>
        <p:txBody>
          <a:bodyPr wrap="square">
            <a:spAutoFit/>
          </a:bodyPr>
          <a:lstStyle/>
          <a:p>
            <a:pPr>
              <a:lnSpc>
                <a:spcPct val="120000"/>
              </a:lnSpc>
              <a:spcBef>
                <a:spcPct val="0"/>
              </a:spcBef>
              <a:spcAft>
                <a:spcPts val="1200"/>
              </a:spcAft>
              <a:defRPr/>
            </a:pPr>
            <a:r>
              <a:rPr lang="de-DE" b="1" dirty="0">
                <a:solidFill>
                  <a:schemeClr val="bg1"/>
                </a:solidFill>
                <a:latin typeface="Lato Black"/>
              </a:rPr>
              <a:t>WACHSTUM</a:t>
            </a:r>
          </a:p>
        </p:txBody>
      </p:sp>
      <p:sp>
        <p:nvSpPr>
          <p:cNvPr id="20" name="Textfeld 19">
            <a:extLst>
              <a:ext uri="{FF2B5EF4-FFF2-40B4-BE49-F238E27FC236}">
                <a16:creationId xmlns:a16="http://schemas.microsoft.com/office/drawing/2014/main" id="{C337044C-9BEA-2D2C-FFC2-BEE1E2762DFE}"/>
              </a:ext>
            </a:extLst>
          </p:cNvPr>
          <p:cNvSpPr txBox="1"/>
          <p:nvPr/>
        </p:nvSpPr>
        <p:spPr>
          <a:xfrm>
            <a:off x="378689" y="2109548"/>
            <a:ext cx="5166088" cy="1138773"/>
          </a:xfrm>
          <a:prstGeom prst="rect">
            <a:avLst/>
          </a:prstGeom>
          <a:noFill/>
        </p:spPr>
        <p:txBody>
          <a:bodyPr wrap="square" rtlCol="0">
            <a:spAutoFit/>
          </a:bodyPr>
          <a:lstStyle/>
          <a:p>
            <a:pPr algn="ctr"/>
            <a:r>
              <a:rPr lang="de-DE" sz="2000" b="1" dirty="0"/>
              <a:t>Texas: Der Start-up Bundesstaat </a:t>
            </a:r>
          </a:p>
          <a:p>
            <a:pPr algn="ctr"/>
            <a:r>
              <a:rPr lang="de-DE" sz="1600" dirty="0"/>
              <a:t>zieht Unternehmen und Investoren an.</a:t>
            </a:r>
          </a:p>
          <a:p>
            <a:pPr algn="ctr"/>
            <a:r>
              <a:rPr lang="de-DE" sz="1600" dirty="0"/>
              <a:t>Vor allem </a:t>
            </a:r>
            <a:r>
              <a:rPr lang="de-DE" sz="1600" b="1" dirty="0"/>
              <a:t>Austin verzeichnet ein starkes Wachstum,</a:t>
            </a:r>
          </a:p>
          <a:p>
            <a:pPr algn="ctr"/>
            <a:r>
              <a:rPr lang="de-DE" sz="1600" dirty="0"/>
              <a:t>aber auch nach Dallas, Houston &amp; San Antonio</a:t>
            </a:r>
          </a:p>
        </p:txBody>
      </p:sp>
      <p:sp>
        <p:nvSpPr>
          <p:cNvPr id="21" name="Textfeld 20">
            <a:extLst>
              <a:ext uri="{FF2B5EF4-FFF2-40B4-BE49-F238E27FC236}">
                <a16:creationId xmlns:a16="http://schemas.microsoft.com/office/drawing/2014/main" id="{47793BA6-D742-6E54-42D8-B1D7118FB20B}"/>
              </a:ext>
            </a:extLst>
          </p:cNvPr>
          <p:cNvSpPr txBox="1"/>
          <p:nvPr/>
        </p:nvSpPr>
        <p:spPr>
          <a:xfrm>
            <a:off x="408672" y="5846847"/>
            <a:ext cx="646331" cy="184666"/>
          </a:xfrm>
          <a:prstGeom prst="rect">
            <a:avLst/>
          </a:prstGeom>
          <a:noFill/>
        </p:spPr>
        <p:txBody>
          <a:bodyPr wrap="none" rtlCol="0">
            <a:spAutoFit/>
          </a:bodyPr>
          <a:lstStyle/>
          <a:p>
            <a:r>
              <a:rPr lang="de-DE" sz="600" dirty="0">
                <a:solidFill>
                  <a:schemeClr val="bg1"/>
                </a:solidFill>
              </a:rPr>
              <a:t>BILD AUSTIN</a:t>
            </a:r>
          </a:p>
        </p:txBody>
      </p:sp>
      <p:sp>
        <p:nvSpPr>
          <p:cNvPr id="17" name="Textfeld 16">
            <a:extLst>
              <a:ext uri="{FF2B5EF4-FFF2-40B4-BE49-F238E27FC236}">
                <a16:creationId xmlns:a16="http://schemas.microsoft.com/office/drawing/2014/main" id="{1658FA35-1474-04FA-5315-E18BAECA3BE7}"/>
              </a:ext>
            </a:extLst>
          </p:cNvPr>
          <p:cNvSpPr txBox="1"/>
          <p:nvPr/>
        </p:nvSpPr>
        <p:spPr>
          <a:xfrm>
            <a:off x="5968080" y="5991596"/>
            <a:ext cx="1358064" cy="184666"/>
          </a:xfrm>
          <a:prstGeom prst="rect">
            <a:avLst/>
          </a:prstGeom>
          <a:noFill/>
        </p:spPr>
        <p:txBody>
          <a:bodyPr wrap="none" rtlCol="0">
            <a:spAutoFit/>
          </a:bodyPr>
          <a:lstStyle/>
          <a:p>
            <a:r>
              <a:rPr lang="de-DE" sz="600" dirty="0">
                <a:solidFill>
                  <a:schemeClr val="bg1"/>
                </a:solidFill>
              </a:rPr>
              <a:t>EXEMPLARISCHE DARSTELLUNG</a:t>
            </a:r>
          </a:p>
        </p:txBody>
      </p:sp>
      <p:pic>
        <p:nvPicPr>
          <p:cNvPr id="22" name="Grafik 21">
            <a:extLst>
              <a:ext uri="{FF2B5EF4-FFF2-40B4-BE49-F238E27FC236}">
                <a16:creationId xmlns:a16="http://schemas.microsoft.com/office/drawing/2014/main" id="{90CFBC59-0D21-07DA-115F-94B57C47EF7D}"/>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183008" y="4896255"/>
            <a:ext cx="527054" cy="731582"/>
          </a:xfrm>
          <a:prstGeom prst="rect">
            <a:avLst/>
          </a:prstGeom>
        </p:spPr>
      </p:pic>
      <p:sp>
        <p:nvSpPr>
          <p:cNvPr id="23" name="Textfeld 22">
            <a:extLst>
              <a:ext uri="{FF2B5EF4-FFF2-40B4-BE49-F238E27FC236}">
                <a16:creationId xmlns:a16="http://schemas.microsoft.com/office/drawing/2014/main" id="{1D42AE71-09CE-9EA0-C2A9-3A756823B180}"/>
              </a:ext>
            </a:extLst>
          </p:cNvPr>
          <p:cNvSpPr txBox="1"/>
          <p:nvPr/>
        </p:nvSpPr>
        <p:spPr>
          <a:xfrm>
            <a:off x="7801778" y="5546932"/>
            <a:ext cx="778602" cy="261610"/>
          </a:xfrm>
          <a:prstGeom prst="rect">
            <a:avLst/>
          </a:prstGeom>
          <a:noFill/>
        </p:spPr>
        <p:txBody>
          <a:bodyPr wrap="square" rtlCol="0">
            <a:spAutoFit/>
          </a:bodyPr>
          <a:lstStyle/>
          <a:p>
            <a:r>
              <a:rPr lang="de-DE" sz="1100" dirty="0">
                <a:latin typeface="+mj-lt"/>
              </a:rPr>
              <a:t>AUSTIN</a:t>
            </a:r>
          </a:p>
        </p:txBody>
      </p:sp>
      <p:sp>
        <p:nvSpPr>
          <p:cNvPr id="26" name="Textplatzhalter 8">
            <a:extLst>
              <a:ext uri="{FF2B5EF4-FFF2-40B4-BE49-F238E27FC236}">
                <a16:creationId xmlns:a16="http://schemas.microsoft.com/office/drawing/2014/main" id="{93CA1C3E-AE92-85D1-A878-4E9ABC686032}"/>
              </a:ext>
            </a:extLst>
          </p:cNvPr>
          <p:cNvSpPr txBox="1">
            <a:spLocks/>
          </p:cNvSpPr>
          <p:nvPr/>
        </p:nvSpPr>
        <p:spPr>
          <a:xfrm>
            <a:off x="334963" y="1030813"/>
            <a:ext cx="11593512"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en-US" dirty="0">
                <a:solidFill>
                  <a:srgbClr val="877950"/>
                </a:solidFill>
              </a:rPr>
              <a:t>DEUTSCHE FINANCE INVESTMENT FUND 24 – CLUB DEAL US LOGISTIK</a:t>
            </a:r>
          </a:p>
        </p:txBody>
      </p:sp>
      <p:sp>
        <p:nvSpPr>
          <p:cNvPr id="27" name="Textplatzhalter 1">
            <a:extLst>
              <a:ext uri="{FF2B5EF4-FFF2-40B4-BE49-F238E27FC236}">
                <a16:creationId xmlns:a16="http://schemas.microsoft.com/office/drawing/2014/main" id="{A8DED0A1-D4C9-ECBE-F38A-0F8C8D48B626}"/>
              </a:ext>
            </a:extLst>
          </p:cNvPr>
          <p:cNvSpPr txBox="1">
            <a:spLocks/>
          </p:cNvSpPr>
          <p:nvPr/>
        </p:nvSpPr>
        <p:spPr>
          <a:xfrm>
            <a:off x="731838" y="1230163"/>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RENDITE AUF LAGER</a:t>
            </a:r>
          </a:p>
          <a:p>
            <a:endParaRPr lang="de-DE" dirty="0"/>
          </a:p>
        </p:txBody>
      </p:sp>
      <p:sp>
        <p:nvSpPr>
          <p:cNvPr id="11" name="Textfeld 10">
            <a:extLst>
              <a:ext uri="{FF2B5EF4-FFF2-40B4-BE49-F238E27FC236}">
                <a16:creationId xmlns:a16="http://schemas.microsoft.com/office/drawing/2014/main" id="{B5545E2F-6E82-6EE8-C623-10D9D32F78B1}"/>
              </a:ext>
            </a:extLst>
          </p:cNvPr>
          <p:cNvSpPr txBox="1"/>
          <p:nvPr/>
        </p:nvSpPr>
        <p:spPr>
          <a:xfrm>
            <a:off x="554868" y="3643084"/>
            <a:ext cx="1760513" cy="390813"/>
          </a:xfrm>
          <a:prstGeom prst="rect">
            <a:avLst/>
          </a:prstGeom>
          <a:noFill/>
        </p:spPr>
        <p:txBody>
          <a:bodyPr wrap="square" rtlCol="0">
            <a:spAutoFit/>
          </a:bodyPr>
          <a:lstStyle/>
          <a:p>
            <a:pPr marL="0" marR="0" lvl="0" indent="0" algn="l" defTabSz="914400" rtl="0" eaLnBrk="1" fontAlgn="auto" latinLnBrk="0" hangingPunct="1">
              <a:lnSpc>
                <a:spcPct val="120000"/>
              </a:lnSpc>
              <a:spcBef>
                <a:spcPct val="0"/>
              </a:spcBef>
              <a:spcAft>
                <a:spcPts val="120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bg1"/>
                </a:solidFill>
                <a:effectLst/>
                <a:uLnTx/>
                <a:uFillTx/>
                <a:latin typeface="Lato Black"/>
              </a:rPr>
              <a:t>SILICON HILLS</a:t>
            </a:r>
            <a:endParaRPr lang="en-US" b="1" dirty="0">
              <a:solidFill>
                <a:schemeClr val="bg1"/>
              </a:solidFill>
              <a:latin typeface="Lato Black"/>
            </a:endParaRPr>
          </a:p>
        </p:txBody>
      </p:sp>
      <p:sp>
        <p:nvSpPr>
          <p:cNvPr id="4" name="Textfeld 3">
            <a:extLst>
              <a:ext uri="{FF2B5EF4-FFF2-40B4-BE49-F238E27FC236}">
                <a16:creationId xmlns:a16="http://schemas.microsoft.com/office/drawing/2014/main" id="{52948E4F-5B23-2421-6DA3-CC0F2E4D1024}"/>
              </a:ext>
            </a:extLst>
          </p:cNvPr>
          <p:cNvSpPr txBox="1"/>
          <p:nvPr/>
        </p:nvSpPr>
        <p:spPr>
          <a:xfrm>
            <a:off x="7386851" y="3789539"/>
            <a:ext cx="835819" cy="230832"/>
          </a:xfrm>
          <a:prstGeom prst="rect">
            <a:avLst/>
          </a:prstGeom>
          <a:noFill/>
        </p:spPr>
        <p:txBody>
          <a:bodyPr wrap="square">
            <a:spAutoFit/>
          </a:bodyPr>
          <a:lstStyle/>
          <a:p>
            <a:r>
              <a:rPr lang="de-DE" sz="900" dirty="0">
                <a:latin typeface="+mj-lt"/>
              </a:rPr>
              <a:t>DENVER</a:t>
            </a:r>
          </a:p>
        </p:txBody>
      </p:sp>
      <p:sp>
        <p:nvSpPr>
          <p:cNvPr id="7" name="Textfeld 6">
            <a:extLst>
              <a:ext uri="{FF2B5EF4-FFF2-40B4-BE49-F238E27FC236}">
                <a16:creationId xmlns:a16="http://schemas.microsoft.com/office/drawing/2014/main" id="{F6A47A22-B255-441E-80C3-1AA24540E608}"/>
              </a:ext>
            </a:extLst>
          </p:cNvPr>
          <p:cNvSpPr txBox="1"/>
          <p:nvPr/>
        </p:nvSpPr>
        <p:spPr>
          <a:xfrm>
            <a:off x="10384283" y="3429000"/>
            <a:ext cx="972356" cy="230832"/>
          </a:xfrm>
          <a:prstGeom prst="rect">
            <a:avLst/>
          </a:prstGeom>
          <a:noFill/>
        </p:spPr>
        <p:txBody>
          <a:bodyPr wrap="square">
            <a:spAutoFit/>
          </a:bodyPr>
          <a:lstStyle/>
          <a:p>
            <a:r>
              <a:rPr lang="de-DE" sz="900" dirty="0">
                <a:latin typeface="+mj-lt"/>
              </a:rPr>
              <a:t>NEW YORK</a:t>
            </a:r>
          </a:p>
        </p:txBody>
      </p:sp>
      <p:pic>
        <p:nvPicPr>
          <p:cNvPr id="5" name="Grafik 4">
            <a:extLst>
              <a:ext uri="{FF2B5EF4-FFF2-40B4-BE49-F238E27FC236}">
                <a16:creationId xmlns:a16="http://schemas.microsoft.com/office/drawing/2014/main" id="{61EFD293-8942-D848-5F0C-A0BD1518991B}"/>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590064" y="3408675"/>
            <a:ext cx="290083" cy="402652"/>
          </a:xfrm>
          <a:prstGeom prst="rect">
            <a:avLst/>
          </a:prstGeom>
        </p:spPr>
      </p:pic>
      <p:pic>
        <p:nvPicPr>
          <p:cNvPr id="9" name="Grafik 8">
            <a:extLst>
              <a:ext uri="{FF2B5EF4-FFF2-40B4-BE49-F238E27FC236}">
                <a16:creationId xmlns:a16="http://schemas.microsoft.com/office/drawing/2014/main" id="{E240C13B-C5D3-6206-97D1-CA4D0277BB2C}"/>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888749" y="3006023"/>
            <a:ext cx="290083" cy="402652"/>
          </a:xfrm>
          <a:prstGeom prst="rect">
            <a:avLst/>
          </a:prstGeom>
        </p:spPr>
      </p:pic>
    </p:spTree>
    <p:extLst>
      <p:ext uri="{BB962C8B-B14F-4D97-AF65-F5344CB8AC3E}">
        <p14:creationId xmlns:p14="http://schemas.microsoft.com/office/powerpoint/2010/main" val="1962943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500" fill="hold"/>
                                        <p:tgtEl>
                                          <p:spTgt spid="19"/>
                                        </p:tgtEl>
                                        <p:attrNameLst>
                                          <p:attrName>ppt_w</p:attrName>
                                        </p:attrNameLst>
                                      </p:cBhvr>
                                      <p:tavLst>
                                        <p:tav tm="0">
                                          <p:val>
                                            <p:fltVal val="0"/>
                                          </p:val>
                                        </p:tav>
                                        <p:tav tm="100000">
                                          <p:val>
                                            <p:strVal val="#ppt_w"/>
                                          </p:val>
                                        </p:tav>
                                      </p:tavLst>
                                    </p:anim>
                                    <p:anim calcmode="lin" valueType="num">
                                      <p:cBhvr>
                                        <p:cTn id="26" dur="500" fill="hold"/>
                                        <p:tgtEl>
                                          <p:spTgt spid="19"/>
                                        </p:tgtEl>
                                        <p:attrNameLst>
                                          <p:attrName>ppt_h</p:attrName>
                                        </p:attrNameLst>
                                      </p:cBhvr>
                                      <p:tavLst>
                                        <p:tav tm="0">
                                          <p:val>
                                            <p:fltVal val="0"/>
                                          </p:val>
                                        </p:tav>
                                        <p:tav tm="100000">
                                          <p:val>
                                            <p:strVal val="#ppt_h"/>
                                          </p:val>
                                        </p:tav>
                                      </p:tavLst>
                                    </p:anim>
                                    <p:animEffect transition="in" filter="fade">
                                      <p:cBhvr>
                                        <p:cTn id="27" dur="500"/>
                                        <p:tgtEl>
                                          <p:spTgt spid="19"/>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p:bldP spid="1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dplatzhalter 12">
            <a:extLst>
              <a:ext uri="{FF2B5EF4-FFF2-40B4-BE49-F238E27FC236}">
                <a16:creationId xmlns:a16="http://schemas.microsoft.com/office/drawing/2014/main" id="{EEB4ED78-3B3E-04E1-5CBB-A300106BCECF}"/>
              </a:ext>
            </a:extLst>
          </p:cNvPr>
          <p:cNvPicPr>
            <a:picLocks noChangeAspect="1"/>
          </p:cNvPicPr>
          <p:nvPr/>
        </p:nvPicPr>
        <p:blipFill>
          <a:blip r:embed="rId2">
            <a:extLst>
              <a:ext uri="{28A0092B-C50C-407E-A947-70E740481C1C}">
                <a14:useLocalDpi xmlns:a14="http://schemas.microsoft.com/office/drawing/2010/main" val="0"/>
              </a:ext>
            </a:extLst>
          </a:blip>
          <a:srcRect t="8697" b="8697"/>
          <a:stretch/>
        </p:blipFill>
        <p:spPr>
          <a:xfrm>
            <a:off x="1685748" y="994463"/>
            <a:ext cx="8639395" cy="5048036"/>
          </a:xfrm>
          <a:prstGeom prst="rect">
            <a:avLst/>
          </a:prstGeom>
        </p:spPr>
      </p:pic>
      <p:sp>
        <p:nvSpPr>
          <p:cNvPr id="15" name="Textfeld 14">
            <a:extLst>
              <a:ext uri="{FF2B5EF4-FFF2-40B4-BE49-F238E27FC236}">
                <a16:creationId xmlns:a16="http://schemas.microsoft.com/office/drawing/2014/main" id="{D20C54F9-B927-ADA7-5098-8EC5B5EEE893}"/>
              </a:ext>
            </a:extLst>
          </p:cNvPr>
          <p:cNvSpPr txBox="1"/>
          <p:nvPr/>
        </p:nvSpPr>
        <p:spPr>
          <a:xfrm>
            <a:off x="1685748" y="5850638"/>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16" name="Rechteck 15">
            <a:extLst>
              <a:ext uri="{FF2B5EF4-FFF2-40B4-BE49-F238E27FC236}">
                <a16:creationId xmlns:a16="http://schemas.microsoft.com/office/drawing/2014/main" id="{BACF749A-E440-4805-512D-9316C819520A}"/>
              </a:ext>
            </a:extLst>
          </p:cNvPr>
          <p:cNvSpPr/>
          <p:nvPr/>
        </p:nvSpPr>
        <p:spPr>
          <a:xfrm>
            <a:off x="0" y="1269507"/>
            <a:ext cx="9690885" cy="1540676"/>
          </a:xfrm>
          <a:prstGeom prst="rect">
            <a:avLst/>
          </a:prstGeom>
          <a:solidFill>
            <a:srgbClr val="EE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Textplatzhalter 7">
            <a:extLst>
              <a:ext uri="{FF2B5EF4-FFF2-40B4-BE49-F238E27FC236}">
                <a16:creationId xmlns:a16="http://schemas.microsoft.com/office/drawing/2014/main" id="{96F9854F-1157-D3DA-C665-D6A1F2982C01}"/>
              </a:ext>
            </a:extLst>
          </p:cNvPr>
          <p:cNvSpPr txBox="1">
            <a:spLocks/>
          </p:cNvSpPr>
          <p:nvPr/>
        </p:nvSpPr>
        <p:spPr>
          <a:xfrm>
            <a:off x="201207" y="1630222"/>
            <a:ext cx="9154803" cy="736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89063" indent="0" algn="just">
              <a:buFont typeface="Arial" panose="020B0604020202020204" pitchFamily="34" charset="0"/>
              <a:buNone/>
            </a:pPr>
            <a:r>
              <a:rPr lang="de-DE" sz="1800" dirty="0">
                <a:latin typeface="+mj-lt"/>
              </a:rPr>
              <a:t>MARKTINFORMATIONEN</a:t>
            </a:r>
          </a:p>
          <a:p>
            <a:pPr marL="1389063" indent="0" algn="just">
              <a:spcBef>
                <a:spcPts val="0"/>
              </a:spcBef>
              <a:buFont typeface="Arial" panose="020B0604020202020204" pitchFamily="34" charset="0"/>
              <a:buNone/>
            </a:pPr>
            <a:endParaRPr lang="en-US" sz="1800" dirty="0">
              <a:solidFill>
                <a:srgbClr val="877950"/>
              </a:solidFill>
            </a:endParaRPr>
          </a:p>
          <a:p>
            <a:pPr marL="1389063" indent="0" algn="just">
              <a:spcBef>
                <a:spcPts val="0"/>
              </a:spcBef>
              <a:buFont typeface="Arial" panose="020B0604020202020204" pitchFamily="34" charset="0"/>
              <a:buNone/>
            </a:pPr>
            <a:r>
              <a:rPr lang="en-US" sz="1800" dirty="0"/>
              <a:t>LOGISTIKIMMOBILIEN USA | TEXAS | AUSTIN</a:t>
            </a:r>
          </a:p>
          <a:p>
            <a:pPr marL="1389063" indent="0" algn="just">
              <a:buFont typeface="Arial" panose="020B0604020202020204" pitchFamily="34" charset="0"/>
              <a:buNone/>
            </a:pPr>
            <a:endParaRPr lang="de-DE" sz="1800" dirty="0">
              <a:latin typeface="+mj-lt"/>
            </a:endParaRPr>
          </a:p>
        </p:txBody>
      </p:sp>
      <p:pic>
        <p:nvPicPr>
          <p:cNvPr id="18" name="Grafik 17">
            <a:extLst>
              <a:ext uri="{FF2B5EF4-FFF2-40B4-BE49-F238E27FC236}">
                <a16:creationId xmlns:a16="http://schemas.microsoft.com/office/drawing/2014/main" id="{1D25C95A-25CA-CACE-A207-37041B6CE43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54753" y="1511371"/>
            <a:ext cx="656358" cy="577532"/>
          </a:xfrm>
          <a:prstGeom prst="rect">
            <a:avLst/>
          </a:prstGeom>
        </p:spPr>
      </p:pic>
    </p:spTree>
    <p:extLst>
      <p:ext uri="{BB962C8B-B14F-4D97-AF65-F5344CB8AC3E}">
        <p14:creationId xmlns:p14="http://schemas.microsoft.com/office/powerpoint/2010/main" val="3708398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C4CD339-D470-7D1C-D988-C80AE60E7AF0}"/>
              </a:ext>
            </a:extLst>
          </p:cNvPr>
          <p:cNvPicPr>
            <a:picLocks noChangeAspect="1"/>
          </p:cNvPicPr>
          <p:nvPr/>
        </p:nvPicPr>
        <p:blipFill>
          <a:blip r:embed="rId3">
            <a:extLst>
              <a:ext uri="{28A0092B-C50C-407E-A947-70E740481C1C}">
                <a14:useLocalDpi xmlns:a14="http://schemas.microsoft.com/office/drawing/2010/main" val="0"/>
              </a:ext>
            </a:extLst>
          </a:blip>
          <a:srcRect t="2090" b="2090"/>
          <a:stretch/>
        </p:blipFill>
        <p:spPr>
          <a:xfrm>
            <a:off x="5319664" y="1573010"/>
            <a:ext cx="6872335" cy="4349624"/>
          </a:xfrm>
          <a:prstGeom prst="rect">
            <a:avLst/>
          </a:prstGeom>
        </p:spPr>
      </p:pic>
      <p:sp>
        <p:nvSpPr>
          <p:cNvPr id="4" name="Textfeld 3">
            <a:extLst>
              <a:ext uri="{FF2B5EF4-FFF2-40B4-BE49-F238E27FC236}">
                <a16:creationId xmlns:a16="http://schemas.microsoft.com/office/drawing/2014/main" id="{A95082B0-1C6D-8D92-27CB-A2532131E9E9}"/>
              </a:ext>
            </a:extLst>
          </p:cNvPr>
          <p:cNvSpPr txBox="1"/>
          <p:nvPr/>
        </p:nvSpPr>
        <p:spPr>
          <a:xfrm>
            <a:off x="10498974" y="6120579"/>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22" name="Textplatzhalter 2">
            <a:extLst>
              <a:ext uri="{FF2B5EF4-FFF2-40B4-BE49-F238E27FC236}">
                <a16:creationId xmlns:a16="http://schemas.microsoft.com/office/drawing/2014/main" id="{1EF86991-EF47-E6F3-37DE-F9809BD122FA}"/>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t>MARKTINFORMATIONEN LOGISTIKIMMOBILIEN USA | TEXAS | AUSTIN</a:t>
            </a:r>
          </a:p>
        </p:txBody>
      </p:sp>
      <p:sp>
        <p:nvSpPr>
          <p:cNvPr id="2" name="Rechteck 1">
            <a:extLst>
              <a:ext uri="{FF2B5EF4-FFF2-40B4-BE49-F238E27FC236}">
                <a16:creationId xmlns:a16="http://schemas.microsoft.com/office/drawing/2014/main" id="{EB1669E1-0564-C48F-7B53-93A88CE60740}"/>
              </a:ext>
            </a:extLst>
          </p:cNvPr>
          <p:cNvSpPr/>
          <p:nvPr/>
        </p:nvSpPr>
        <p:spPr>
          <a:xfrm>
            <a:off x="5469775" y="4713219"/>
            <a:ext cx="997527" cy="795350"/>
          </a:xfrm>
          <a:prstGeom prst="rect">
            <a:avLst/>
          </a:prstGeom>
          <a:noFill/>
          <a:ln w="19050">
            <a:solidFill>
              <a:srgbClr val="8779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platzhalter 7">
            <a:extLst>
              <a:ext uri="{FF2B5EF4-FFF2-40B4-BE49-F238E27FC236}">
                <a16:creationId xmlns:a16="http://schemas.microsoft.com/office/drawing/2014/main" id="{8F7D3012-DD1D-E86A-F721-9E89A2E747EA}"/>
              </a:ext>
            </a:extLst>
          </p:cNvPr>
          <p:cNvSpPr>
            <a:spLocks noGrp="1"/>
          </p:cNvSpPr>
          <p:nvPr>
            <p:ph type="body" sz="quarter" idx="27"/>
          </p:nvPr>
        </p:nvSpPr>
        <p:spPr/>
        <p:txBody>
          <a:bodyPr/>
          <a:lstStyle/>
          <a:p>
            <a:endParaRPr lang="de-DE"/>
          </a:p>
        </p:txBody>
      </p:sp>
      <p:sp>
        <p:nvSpPr>
          <p:cNvPr id="3" name="Textplatzhalter 1">
            <a:extLst>
              <a:ext uri="{FF2B5EF4-FFF2-40B4-BE49-F238E27FC236}">
                <a16:creationId xmlns:a16="http://schemas.microsoft.com/office/drawing/2014/main" id="{F91F1168-6B0B-045F-BB93-23090DC5D4EF}"/>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STANDORT AUSTIN</a:t>
            </a:r>
          </a:p>
        </p:txBody>
      </p:sp>
      <p:sp>
        <p:nvSpPr>
          <p:cNvPr id="9" name="Textfeld 8">
            <a:extLst>
              <a:ext uri="{FF2B5EF4-FFF2-40B4-BE49-F238E27FC236}">
                <a16:creationId xmlns:a16="http://schemas.microsoft.com/office/drawing/2014/main" id="{43A1B2DF-7570-E9D5-EE95-8D7354B3FC5D}"/>
              </a:ext>
            </a:extLst>
          </p:cNvPr>
          <p:cNvSpPr txBox="1"/>
          <p:nvPr/>
        </p:nvSpPr>
        <p:spPr>
          <a:xfrm>
            <a:off x="338474" y="2192691"/>
            <a:ext cx="4468418" cy="2902846"/>
          </a:xfrm>
          <a:prstGeom prst="rect">
            <a:avLst/>
          </a:prstGeom>
          <a:noFill/>
        </p:spPr>
        <p:txBody>
          <a:bodyPr wrap="square">
            <a:spAutoFit/>
          </a:bodyPr>
          <a:lstStyle/>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Austin die Hauptstadt  von Texas ist eine der am schnellsten wachsende Großstädte in den USA.</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Die Einwohnerzahl der Metropolregion beträgt rd. 2,5 Mio.  und hat sich  in den letzten 20 Jahren verdoppelt.</a:t>
            </a:r>
            <a:endParaRPr lang="de-DE" sz="1400" u="sng" baseline="30000" dirty="0"/>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Als "Silicon Hills" seit den 1960er Jahren Technologiestandort, Sitz der University </a:t>
            </a:r>
            <a:r>
              <a:rPr lang="de-DE" sz="1400" dirty="0" err="1"/>
              <a:t>of</a:t>
            </a:r>
            <a:r>
              <a:rPr lang="de-DE" sz="1400" dirty="0"/>
              <a:t> Texas mit über 51.000 Studenten.</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Technologieunternehmen wie Amazon, Apple, Samsung, Dell und Tesla sind hier ansässig.</a:t>
            </a:r>
            <a:endParaRPr lang="de-DE" sz="1400" baseline="30000" dirty="0"/>
          </a:p>
        </p:txBody>
      </p:sp>
    </p:spTree>
    <p:extLst>
      <p:ext uri="{BB962C8B-B14F-4D97-AF65-F5344CB8AC3E}">
        <p14:creationId xmlns:p14="http://schemas.microsoft.com/office/powerpoint/2010/main" val="27660808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left)">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platzhalter 2">
            <a:extLst>
              <a:ext uri="{FF2B5EF4-FFF2-40B4-BE49-F238E27FC236}">
                <a16:creationId xmlns:a16="http://schemas.microsoft.com/office/drawing/2014/main" id="{0FB05ABF-1C8E-6194-95C7-CE1B3674791F}"/>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t>MARKTINFORMATIONEN LOGISTIKIMMOBILIEN USA | TEXAS | AUSTIN</a:t>
            </a:r>
          </a:p>
        </p:txBody>
      </p:sp>
      <p:sp>
        <p:nvSpPr>
          <p:cNvPr id="28" name="Textfeld 27">
            <a:extLst>
              <a:ext uri="{FF2B5EF4-FFF2-40B4-BE49-F238E27FC236}">
                <a16:creationId xmlns:a16="http://schemas.microsoft.com/office/drawing/2014/main" id="{44ADDA5B-A97D-0479-E5F9-7C5B6CAFDF87}"/>
              </a:ext>
            </a:extLst>
          </p:cNvPr>
          <p:cNvSpPr txBox="1"/>
          <p:nvPr/>
        </p:nvSpPr>
        <p:spPr>
          <a:xfrm>
            <a:off x="10498974" y="6120579"/>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29" name="Textplatzhalter 7">
            <a:extLst>
              <a:ext uri="{FF2B5EF4-FFF2-40B4-BE49-F238E27FC236}">
                <a16:creationId xmlns:a16="http://schemas.microsoft.com/office/drawing/2014/main" id="{26672628-D3FF-69E2-2783-E28AD6C33C40}"/>
              </a:ext>
            </a:extLst>
          </p:cNvPr>
          <p:cNvSpPr txBox="1">
            <a:spLocks/>
          </p:cNvSpPr>
          <p:nvPr/>
        </p:nvSpPr>
        <p:spPr>
          <a:xfrm>
            <a:off x="1886435" y="6001237"/>
            <a:ext cx="9970603" cy="768364"/>
          </a:xfrm>
          <a:prstGeom prst="rect">
            <a:avLst/>
          </a:prstGeom>
          <a:noFill/>
        </p:spPr>
        <p:txBody>
          <a:bodyPr lIns="180000" tIns="180000" rIns="0" bIns="108000" anchor="b">
            <a:noAutofit/>
          </a:bodyPr>
          <a:lstStyle>
            <a:lvl1pPr marL="0" indent="0" algn="r" defTabSz="628650" rtl="0" eaLnBrk="1" latinLnBrk="0" hangingPunct="1">
              <a:lnSpc>
                <a:spcPct val="100000"/>
              </a:lnSpc>
              <a:spcBef>
                <a:spcPts val="100"/>
              </a:spcBef>
              <a:spcAft>
                <a:spcPts val="100"/>
              </a:spcAft>
              <a:buClr>
                <a:schemeClr val="tx2"/>
              </a:buClr>
              <a:buFont typeface="Symbol" panose="05050102010706020507" pitchFamily="18" charset="2"/>
              <a:buNone/>
              <a:defRPr sz="600" b="0" kern="1200">
                <a:solidFill>
                  <a:schemeClr val="accent6">
                    <a:lumMod val="25000"/>
                    <a:lumOff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solidFill>
                  <a:schemeClr val="tx1"/>
                </a:solidFill>
              </a:rPr>
              <a:t>*  Hinweis: Nachfolgend „SF“; im deutschen Quadratfuß; 1 SF entspricht rd. 0,09 m²</a:t>
            </a:r>
          </a:p>
          <a:p>
            <a:r>
              <a:rPr lang="de-DE" baseline="30000" dirty="0">
                <a:solidFill>
                  <a:schemeClr val="tx1"/>
                </a:solidFill>
              </a:rPr>
              <a:t>1</a:t>
            </a:r>
            <a:r>
              <a:rPr lang="de-DE" dirty="0">
                <a:solidFill>
                  <a:schemeClr val="tx1"/>
                </a:solidFill>
              </a:rPr>
              <a:t> TESLA, </a:t>
            </a:r>
            <a:r>
              <a:rPr lang="de-DE" dirty="0">
                <a:solidFill>
                  <a:schemeClr val="tx1"/>
                </a:solidFill>
                <a:hlinkClick r:id="rId3">
                  <a:extLst>
                    <a:ext uri="{A12FA001-AC4F-418D-AE19-62706E023703}">
                      <ahyp:hlinkClr xmlns:ahyp="http://schemas.microsoft.com/office/drawing/2018/hyperlinkcolor" val="tx"/>
                    </a:ext>
                  </a:extLst>
                </a:hlinkClick>
              </a:rPr>
              <a:t>Gigafactory, </a:t>
            </a:r>
            <a:r>
              <a:rPr lang="de-DE" dirty="0" err="1">
                <a:solidFill>
                  <a:schemeClr val="tx1"/>
                </a:solidFill>
                <a:hlinkClick r:id="rId3">
                  <a:extLst>
                    <a:ext uri="{A12FA001-AC4F-418D-AE19-62706E023703}">
                      <ahyp:hlinkClr xmlns:ahyp="http://schemas.microsoft.com/office/drawing/2018/hyperlinkcolor" val="tx"/>
                    </a:ext>
                  </a:extLst>
                </a:hlinkClick>
              </a:rPr>
              <a:t>Giga</a:t>
            </a:r>
            <a:r>
              <a:rPr lang="de-DE" dirty="0">
                <a:solidFill>
                  <a:schemeClr val="tx1"/>
                </a:solidFill>
                <a:hlinkClick r:id="rId3">
                  <a:extLst>
                    <a:ext uri="{A12FA001-AC4F-418D-AE19-62706E023703}">
                      <ahyp:hlinkClr xmlns:ahyp="http://schemas.microsoft.com/office/drawing/2018/hyperlinkcolor" val="tx"/>
                    </a:ext>
                  </a:extLst>
                </a:hlinkClick>
              </a:rPr>
              <a:t> Texas | Tesla Deutschland</a:t>
            </a:r>
            <a:r>
              <a:rPr lang="de-DE" dirty="0">
                <a:solidFill>
                  <a:schemeClr val="tx1"/>
                </a:solidFill>
              </a:rPr>
              <a:t>, (Zugriff: 21.05.2024).</a:t>
            </a:r>
          </a:p>
          <a:p>
            <a:r>
              <a:rPr lang="en-US" baseline="30000" dirty="0">
                <a:solidFill>
                  <a:schemeClr val="tx1"/>
                </a:solidFill>
              </a:rPr>
              <a:t>2  </a:t>
            </a:r>
            <a:r>
              <a:rPr lang="en-US" dirty="0" err="1">
                <a:solidFill>
                  <a:schemeClr val="tx1"/>
                </a:solidFill>
              </a:rPr>
              <a:t>electrek</a:t>
            </a:r>
            <a:r>
              <a:rPr lang="en-US" dirty="0">
                <a:solidFill>
                  <a:schemeClr val="tx1"/>
                </a:solidFill>
              </a:rPr>
              <a:t>, Tesla reveals unbelievable employment numbers at Giga Texas, September 2023, </a:t>
            </a:r>
            <a:r>
              <a:rPr lang="en-US" dirty="0">
                <a:solidFill>
                  <a:schemeClr val="tx1"/>
                </a:solidFill>
                <a:hlinkClick r:id="rId4">
                  <a:extLst>
                    <a:ext uri="{A12FA001-AC4F-418D-AE19-62706E023703}">
                      <ahyp:hlinkClr xmlns:ahyp="http://schemas.microsoft.com/office/drawing/2018/hyperlinkcolor" val="tx"/>
                    </a:ext>
                  </a:extLst>
                </a:hlinkClick>
              </a:rPr>
              <a:t>Tesla reveals unbelievable employment numbers at Giga Texas | </a:t>
            </a:r>
            <a:r>
              <a:rPr lang="en-US" dirty="0" err="1">
                <a:solidFill>
                  <a:schemeClr val="tx1"/>
                </a:solidFill>
                <a:hlinkClick r:id="rId4">
                  <a:extLst>
                    <a:ext uri="{A12FA001-AC4F-418D-AE19-62706E023703}">
                      <ahyp:hlinkClr xmlns:ahyp="http://schemas.microsoft.com/office/drawing/2018/hyperlinkcolor" val="tx"/>
                    </a:ext>
                  </a:extLst>
                </a:hlinkClick>
              </a:rPr>
              <a:t>Electrek</a:t>
            </a:r>
            <a:r>
              <a:rPr lang="en-US" dirty="0">
                <a:solidFill>
                  <a:schemeClr val="tx1"/>
                </a:solidFill>
              </a:rPr>
              <a:t>, (</a:t>
            </a:r>
            <a:r>
              <a:rPr lang="en-US" dirty="0" err="1">
                <a:solidFill>
                  <a:schemeClr val="tx1"/>
                </a:solidFill>
              </a:rPr>
              <a:t>Zugriff</a:t>
            </a:r>
            <a:r>
              <a:rPr lang="en-US" dirty="0">
                <a:solidFill>
                  <a:schemeClr val="tx1"/>
                </a:solidFill>
              </a:rPr>
              <a:t>: 21.05.2024).</a:t>
            </a:r>
          </a:p>
        </p:txBody>
      </p:sp>
      <p:sp>
        <p:nvSpPr>
          <p:cNvPr id="30" name="Textfeld 29">
            <a:extLst>
              <a:ext uri="{FF2B5EF4-FFF2-40B4-BE49-F238E27FC236}">
                <a16:creationId xmlns:a16="http://schemas.microsoft.com/office/drawing/2014/main" id="{7A9379B9-7B12-B646-0CC7-5A68859D6FD3}"/>
              </a:ext>
            </a:extLst>
          </p:cNvPr>
          <p:cNvSpPr txBox="1"/>
          <p:nvPr/>
        </p:nvSpPr>
        <p:spPr>
          <a:xfrm>
            <a:off x="6440348" y="1923700"/>
            <a:ext cx="4606340" cy="2191882"/>
          </a:xfrm>
          <a:prstGeom prst="rect">
            <a:avLst/>
          </a:prstGeom>
          <a:noFill/>
        </p:spPr>
        <p:txBody>
          <a:bodyPr wrap="square">
            <a:spAutoFit/>
          </a:bodyPr>
          <a:lstStyle/>
          <a:p>
            <a:pPr algn="just" defTabSz="628650">
              <a:lnSpc>
                <a:spcPct val="110000"/>
              </a:lnSpc>
              <a:spcBef>
                <a:spcPts val="600"/>
              </a:spcBef>
              <a:spcAft>
                <a:spcPts val="600"/>
              </a:spcAft>
              <a:buClr>
                <a:srgbClr val="877950"/>
              </a:buClr>
            </a:pPr>
            <a:r>
              <a:rPr lang="de-DE" sz="1400" dirty="0"/>
              <a:t>TESLA </a:t>
            </a:r>
            <a:r>
              <a:rPr lang="de-DE" sz="1400" dirty="0" err="1"/>
              <a:t>Headquater</a:t>
            </a:r>
            <a:r>
              <a:rPr lang="de-DE" sz="1400" dirty="0"/>
              <a:t> &amp; Gigafactory Austin, Texas</a:t>
            </a:r>
            <a:r>
              <a:rPr lang="de-DE" sz="1400" baseline="30000" dirty="0"/>
              <a:t>1</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Gesamtfläche: über 10 Quadratkilometer</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Produktionsfläche 2024: knapp 1 Quadratkilometer</a:t>
            </a:r>
            <a:r>
              <a:rPr lang="de-DE" sz="1400" baseline="30000" dirty="0"/>
              <a:t> </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2024 rd. 20.000 Mitarbeiter</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weiterer Ausbau der Produktionsfläche ist geplant. </a:t>
            </a:r>
            <a:br>
              <a:rPr lang="de-DE" sz="1400" dirty="0"/>
            </a:br>
            <a:r>
              <a:rPr lang="de-DE" sz="1400" dirty="0"/>
              <a:t>Ziel: bis zu 60.000 Mitarbeiter.</a:t>
            </a:r>
            <a:r>
              <a:rPr lang="de-DE" sz="1400" baseline="30000" dirty="0"/>
              <a:t>2</a:t>
            </a:r>
          </a:p>
        </p:txBody>
      </p:sp>
      <p:pic>
        <p:nvPicPr>
          <p:cNvPr id="3" name="Grafik 2">
            <a:extLst>
              <a:ext uri="{FF2B5EF4-FFF2-40B4-BE49-F238E27FC236}">
                <a16:creationId xmlns:a16="http://schemas.microsoft.com/office/drawing/2014/main" id="{966B0B19-7F53-3FCF-8E45-BA342A63392F}"/>
              </a:ext>
            </a:extLst>
          </p:cNvPr>
          <p:cNvPicPr>
            <a:picLocks noChangeAspect="1"/>
          </p:cNvPicPr>
          <p:nvPr/>
        </p:nvPicPr>
        <p:blipFill rotWithShape="1">
          <a:blip r:embed="rId5"/>
          <a:srcRect l="1071" r="1211"/>
          <a:stretch/>
        </p:blipFill>
        <p:spPr>
          <a:xfrm>
            <a:off x="351147" y="2999189"/>
            <a:ext cx="5384491" cy="2159510"/>
          </a:xfrm>
          <a:prstGeom prst="rect">
            <a:avLst/>
          </a:prstGeom>
        </p:spPr>
      </p:pic>
      <p:sp>
        <p:nvSpPr>
          <p:cNvPr id="4" name="Textplatzhalter 1">
            <a:extLst>
              <a:ext uri="{FF2B5EF4-FFF2-40B4-BE49-F238E27FC236}">
                <a16:creationId xmlns:a16="http://schemas.microsoft.com/office/drawing/2014/main" id="{EB5AD055-B25B-0033-AC2B-27FF5C4E0FE9}"/>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STANDORT AUSTIN</a:t>
            </a:r>
          </a:p>
        </p:txBody>
      </p:sp>
    </p:spTree>
    <p:extLst>
      <p:ext uri="{BB962C8B-B14F-4D97-AF65-F5344CB8AC3E}">
        <p14:creationId xmlns:p14="http://schemas.microsoft.com/office/powerpoint/2010/main" val="8047395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wipe(left)">
                                      <p:cBhvr>
                                        <p:cTn id="7" dur="500"/>
                                        <p:tgtEl>
                                          <p:spTgt spid="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xEl>
                                              <p:pRg st="1" end="1"/>
                                            </p:txEl>
                                          </p:spTgt>
                                        </p:tgtEl>
                                        <p:attrNameLst>
                                          <p:attrName>style.visibility</p:attrName>
                                        </p:attrNameLst>
                                      </p:cBhvr>
                                      <p:to>
                                        <p:strVal val="visible"/>
                                      </p:to>
                                    </p:set>
                                    <p:animEffect transition="in" filter="wipe(left)">
                                      <p:cBhvr>
                                        <p:cTn id="12" dur="500"/>
                                        <p:tgtEl>
                                          <p:spTgt spid="30">
                                            <p:txEl>
                                              <p:pRg st="1" end="1"/>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0">
                                            <p:txEl>
                                              <p:pRg st="2" end="2"/>
                                            </p:txEl>
                                          </p:spTgt>
                                        </p:tgtEl>
                                        <p:attrNameLst>
                                          <p:attrName>style.visibility</p:attrName>
                                        </p:attrNameLst>
                                      </p:cBhvr>
                                      <p:to>
                                        <p:strVal val="visible"/>
                                      </p:to>
                                    </p:set>
                                    <p:animEffect transition="in" filter="wipe(left)">
                                      <p:cBhvr>
                                        <p:cTn id="16" dur="500"/>
                                        <p:tgtEl>
                                          <p:spTgt spid="30">
                                            <p:txEl>
                                              <p:pRg st="2" end="2"/>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0">
                                            <p:txEl>
                                              <p:pRg st="3" end="3"/>
                                            </p:txEl>
                                          </p:spTgt>
                                        </p:tgtEl>
                                        <p:attrNameLst>
                                          <p:attrName>style.visibility</p:attrName>
                                        </p:attrNameLst>
                                      </p:cBhvr>
                                      <p:to>
                                        <p:strVal val="visible"/>
                                      </p:to>
                                    </p:set>
                                    <p:animEffect transition="in" filter="wipe(left)">
                                      <p:cBhvr>
                                        <p:cTn id="20" dur="500"/>
                                        <p:tgtEl>
                                          <p:spTgt spid="30">
                                            <p:txEl>
                                              <p:pRg st="3" end="3"/>
                                            </p:txEl>
                                          </p:spTgt>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30">
                                            <p:txEl>
                                              <p:pRg st="4" end="4"/>
                                            </p:txEl>
                                          </p:spTgt>
                                        </p:tgtEl>
                                        <p:attrNameLst>
                                          <p:attrName>style.visibility</p:attrName>
                                        </p:attrNameLst>
                                      </p:cBhvr>
                                      <p:to>
                                        <p:strVal val="visible"/>
                                      </p:to>
                                    </p:set>
                                    <p:animEffect transition="in" filter="wipe(left)">
                                      <p:cBhvr>
                                        <p:cTn id="24" dur="5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platzhalter 2">
            <a:extLst>
              <a:ext uri="{FF2B5EF4-FFF2-40B4-BE49-F238E27FC236}">
                <a16:creationId xmlns:a16="http://schemas.microsoft.com/office/drawing/2014/main" id="{1EF86991-EF47-E6F3-37DE-F9809BD122FA}"/>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t>MARKTINFORMATIONEN LOGISTIKIMMOBILIEN USA | TEXAS | AUSTIN</a:t>
            </a:r>
          </a:p>
        </p:txBody>
      </p:sp>
      <p:sp>
        <p:nvSpPr>
          <p:cNvPr id="24" name="Textfeld 23">
            <a:extLst>
              <a:ext uri="{FF2B5EF4-FFF2-40B4-BE49-F238E27FC236}">
                <a16:creationId xmlns:a16="http://schemas.microsoft.com/office/drawing/2014/main" id="{A95082B0-1C6D-8D92-27CB-A2532131E9E9}"/>
              </a:ext>
            </a:extLst>
          </p:cNvPr>
          <p:cNvSpPr txBox="1"/>
          <p:nvPr/>
        </p:nvSpPr>
        <p:spPr>
          <a:xfrm>
            <a:off x="10498974" y="6120579"/>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30" name="Textplatzhalter 7">
            <a:extLst>
              <a:ext uri="{FF2B5EF4-FFF2-40B4-BE49-F238E27FC236}">
                <a16:creationId xmlns:a16="http://schemas.microsoft.com/office/drawing/2014/main" id="{3A359214-CBD8-9149-584B-40A48C9F1253}"/>
              </a:ext>
            </a:extLst>
          </p:cNvPr>
          <p:cNvSpPr txBox="1">
            <a:spLocks/>
          </p:cNvSpPr>
          <p:nvPr/>
        </p:nvSpPr>
        <p:spPr>
          <a:xfrm>
            <a:off x="2153653" y="6101529"/>
            <a:ext cx="9703385" cy="768364"/>
          </a:xfrm>
          <a:prstGeom prst="rect">
            <a:avLst/>
          </a:prstGeom>
          <a:noFill/>
        </p:spPr>
        <p:txBody>
          <a:bodyPr lIns="180000" tIns="180000" rIns="0" bIns="108000" anchor="b">
            <a:noAutofit/>
          </a:bodyPr>
          <a:lstStyle>
            <a:lvl1pPr marL="0" indent="0" algn="r" defTabSz="628650" rtl="0" eaLnBrk="1" latinLnBrk="0" hangingPunct="1">
              <a:lnSpc>
                <a:spcPct val="100000"/>
              </a:lnSpc>
              <a:spcBef>
                <a:spcPts val="100"/>
              </a:spcBef>
              <a:spcAft>
                <a:spcPts val="100"/>
              </a:spcAft>
              <a:buClr>
                <a:schemeClr val="tx2"/>
              </a:buClr>
              <a:buFont typeface="Symbol" panose="05050102010706020507" pitchFamily="18" charset="2"/>
              <a:buNone/>
              <a:defRPr sz="600" b="0" kern="1200">
                <a:solidFill>
                  <a:schemeClr val="accent6">
                    <a:lumMod val="25000"/>
                    <a:lumOff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aseline="30000" dirty="0">
                <a:solidFill>
                  <a:schemeClr val="tx1"/>
                </a:solidFill>
              </a:rPr>
              <a:t>1</a:t>
            </a:r>
            <a:r>
              <a:rPr lang="de-DE" dirty="0">
                <a:solidFill>
                  <a:schemeClr val="tx1"/>
                </a:solidFill>
              </a:rPr>
              <a:t> Samsung, </a:t>
            </a:r>
            <a:r>
              <a:rPr lang="de-DE" dirty="0">
                <a:solidFill>
                  <a:schemeClr val="tx1"/>
                </a:solidFill>
                <a:hlinkClick r:id="rId3">
                  <a:extLst>
                    <a:ext uri="{A12FA001-AC4F-418D-AE19-62706E023703}">
                      <ahyp:hlinkClr xmlns:ahyp="http://schemas.microsoft.com/office/drawing/2018/hyperlinkcolor" val="tx"/>
                    </a:ext>
                  </a:extLst>
                </a:hlinkClick>
              </a:rPr>
              <a:t>A </a:t>
            </a:r>
            <a:r>
              <a:rPr lang="de-DE" dirty="0" err="1">
                <a:solidFill>
                  <a:schemeClr val="tx1"/>
                </a:solidFill>
                <a:hlinkClick r:id="rId3">
                  <a:extLst>
                    <a:ext uri="{A12FA001-AC4F-418D-AE19-62706E023703}">
                      <ahyp:hlinkClr xmlns:ahyp="http://schemas.microsoft.com/office/drawing/2018/hyperlinkcolor" val="tx"/>
                    </a:ext>
                  </a:extLst>
                </a:hlinkClick>
              </a:rPr>
              <a:t>History</a:t>
            </a:r>
            <a:r>
              <a:rPr lang="de-DE" dirty="0">
                <a:solidFill>
                  <a:schemeClr val="tx1"/>
                </a:solidFill>
                <a:hlinkClick r:id="rId3">
                  <a:extLst>
                    <a:ext uri="{A12FA001-AC4F-418D-AE19-62706E023703}">
                      <ahyp:hlinkClr xmlns:ahyp="http://schemas.microsoft.com/office/drawing/2018/hyperlinkcolor" val="tx"/>
                    </a:ext>
                  </a:extLst>
                </a:hlinkClick>
              </a:rPr>
              <a:t> </a:t>
            </a:r>
            <a:r>
              <a:rPr lang="de-DE" dirty="0" err="1">
                <a:solidFill>
                  <a:schemeClr val="tx1"/>
                </a:solidFill>
                <a:hlinkClick r:id="rId3">
                  <a:extLst>
                    <a:ext uri="{A12FA001-AC4F-418D-AE19-62706E023703}">
                      <ahyp:hlinkClr xmlns:ahyp="http://schemas.microsoft.com/office/drawing/2018/hyperlinkcolor" val="tx"/>
                    </a:ext>
                  </a:extLst>
                </a:hlinkClick>
              </a:rPr>
              <a:t>of</a:t>
            </a:r>
            <a:r>
              <a:rPr lang="de-DE" dirty="0">
                <a:solidFill>
                  <a:schemeClr val="tx1"/>
                </a:solidFill>
                <a:hlinkClick r:id="rId3">
                  <a:extLst>
                    <a:ext uri="{A12FA001-AC4F-418D-AE19-62706E023703}">
                      <ahyp:hlinkClr xmlns:ahyp="http://schemas.microsoft.com/office/drawing/2018/hyperlinkcolor" val="tx"/>
                    </a:ext>
                  </a:extLst>
                </a:hlinkClick>
              </a:rPr>
              <a:t> Excellence, Austin | Samsung Semiconductor USA</a:t>
            </a:r>
            <a:r>
              <a:rPr lang="de-DE" dirty="0">
                <a:solidFill>
                  <a:schemeClr val="tx1"/>
                </a:solidFill>
              </a:rPr>
              <a:t>, (Zugriff: 21.05.2024).</a:t>
            </a:r>
          </a:p>
        </p:txBody>
      </p:sp>
      <p:sp>
        <p:nvSpPr>
          <p:cNvPr id="31" name="Textfeld 30">
            <a:extLst>
              <a:ext uri="{FF2B5EF4-FFF2-40B4-BE49-F238E27FC236}">
                <a16:creationId xmlns:a16="http://schemas.microsoft.com/office/drawing/2014/main" id="{D0CC5B58-0ABC-1080-D68D-D930D4B5BC42}"/>
              </a:ext>
            </a:extLst>
          </p:cNvPr>
          <p:cNvSpPr txBox="1"/>
          <p:nvPr/>
        </p:nvSpPr>
        <p:spPr>
          <a:xfrm>
            <a:off x="6447998" y="1930950"/>
            <a:ext cx="5390008" cy="3376822"/>
          </a:xfrm>
          <a:prstGeom prst="rect">
            <a:avLst/>
          </a:prstGeom>
          <a:noFill/>
        </p:spPr>
        <p:txBody>
          <a:bodyPr wrap="square">
            <a:spAutoFit/>
          </a:bodyPr>
          <a:lstStyle/>
          <a:p>
            <a:pPr algn="just" defTabSz="628650">
              <a:lnSpc>
                <a:spcPct val="110000"/>
              </a:lnSpc>
              <a:spcBef>
                <a:spcPts val="600"/>
              </a:spcBef>
              <a:spcAft>
                <a:spcPts val="600"/>
              </a:spcAft>
              <a:buClr>
                <a:srgbClr val="877950"/>
              </a:buClr>
            </a:pPr>
            <a:r>
              <a:rPr lang="de-DE" sz="1400" dirty="0"/>
              <a:t>SAMSUNG – US-</a:t>
            </a:r>
            <a:r>
              <a:rPr lang="de-DE" sz="1400" dirty="0" err="1"/>
              <a:t>Headquater</a:t>
            </a:r>
            <a:endParaRPr lang="de-DE" sz="1400" dirty="0"/>
          </a:p>
          <a:p>
            <a:pPr algn="just" defTabSz="628650">
              <a:lnSpc>
                <a:spcPct val="110000"/>
              </a:lnSpc>
              <a:spcBef>
                <a:spcPts val="600"/>
              </a:spcBef>
              <a:spcAft>
                <a:spcPts val="600"/>
              </a:spcAft>
              <a:buClr>
                <a:srgbClr val="877950"/>
              </a:buClr>
            </a:pPr>
            <a:r>
              <a:rPr lang="de-DE" sz="1400" u="sng" dirty="0"/>
              <a:t>Warum hat Samsung in Austin seine US-Hauptniederlassung ?</a:t>
            </a:r>
          </a:p>
          <a:p>
            <a:pPr algn="just" defTabSz="628650">
              <a:lnSpc>
                <a:spcPct val="110000"/>
              </a:lnSpc>
              <a:spcBef>
                <a:spcPts val="600"/>
              </a:spcBef>
              <a:spcAft>
                <a:spcPts val="600"/>
              </a:spcAft>
              <a:buClr>
                <a:srgbClr val="877950"/>
              </a:buClr>
            </a:pPr>
            <a:r>
              <a:rPr lang="de-DE" sz="1400" u="sng" dirty="0"/>
              <a:t>„</a:t>
            </a:r>
            <a:r>
              <a:rPr lang="de-DE" sz="1400" i="1" dirty="0"/>
              <a:t>Als Samsung sich auf die Suche nach einem Standort für seine Halbleiterfertigung in den USA machte, wussten wir, dass wir für die Herstellung der Chips, die Samsungs Mobiltelefone, Tablets und andere elektronische Geräte antreiben, </a:t>
            </a:r>
            <a:r>
              <a:rPr lang="de-DE" sz="1400" i="1" dirty="0">
                <a:highlight>
                  <a:srgbClr val="FFFF00"/>
                </a:highlight>
              </a:rPr>
              <a:t>Tausende von intelligenten und fleißigen Menschen finden </a:t>
            </a:r>
            <a:r>
              <a:rPr lang="de-DE" sz="1400" i="1" dirty="0"/>
              <a:t>mussten, die dieses komplexe Projekt in Angriff nahmen. </a:t>
            </a:r>
            <a:r>
              <a:rPr lang="de-DE" sz="1400" i="1" dirty="0">
                <a:highlight>
                  <a:srgbClr val="FFFF00"/>
                </a:highlight>
              </a:rPr>
              <a:t>So ist Samsung in Austin, Texas, gelandet.</a:t>
            </a:r>
          </a:p>
          <a:p>
            <a:pPr algn="just" defTabSz="628650">
              <a:lnSpc>
                <a:spcPct val="110000"/>
              </a:lnSpc>
              <a:spcBef>
                <a:spcPts val="600"/>
              </a:spcBef>
              <a:spcAft>
                <a:spcPts val="600"/>
              </a:spcAft>
              <a:buClr>
                <a:srgbClr val="877950"/>
              </a:buClr>
            </a:pPr>
            <a:r>
              <a:rPr lang="de-DE" sz="1400" i="1" dirty="0"/>
              <a:t>Im Jahr 2023 wird Samsung Austin Semiconductor durch den Betrieb der Produktionsstätten in Austin und den Bau der künftigen Fertigungsanlage in Taylor einen wirtschaftlichen Beitrag in Höhe von 26,8 Milliarden Dollar für den Großraum Zentraltexas leisten.“ </a:t>
            </a:r>
            <a:r>
              <a:rPr lang="de-DE" sz="1400" i="1" baseline="30000" dirty="0"/>
              <a:t>1</a:t>
            </a:r>
          </a:p>
        </p:txBody>
      </p:sp>
      <p:pic>
        <p:nvPicPr>
          <p:cNvPr id="4" name="Grafik 3">
            <a:extLst>
              <a:ext uri="{FF2B5EF4-FFF2-40B4-BE49-F238E27FC236}">
                <a16:creationId xmlns:a16="http://schemas.microsoft.com/office/drawing/2014/main" id="{349C79EB-7DDB-1216-F765-58597AA2ADCF}"/>
              </a:ext>
            </a:extLst>
          </p:cNvPr>
          <p:cNvPicPr>
            <a:picLocks noChangeAspect="1"/>
          </p:cNvPicPr>
          <p:nvPr/>
        </p:nvPicPr>
        <p:blipFill rotWithShape="1">
          <a:blip r:embed="rId4"/>
          <a:srcRect b="6494"/>
          <a:stretch/>
        </p:blipFill>
        <p:spPr>
          <a:xfrm>
            <a:off x="176645" y="2850369"/>
            <a:ext cx="5725255" cy="2601395"/>
          </a:xfrm>
          <a:prstGeom prst="rect">
            <a:avLst/>
          </a:prstGeom>
        </p:spPr>
      </p:pic>
      <p:pic>
        <p:nvPicPr>
          <p:cNvPr id="5" name="Grafik 4">
            <a:extLst>
              <a:ext uri="{FF2B5EF4-FFF2-40B4-BE49-F238E27FC236}">
                <a16:creationId xmlns:a16="http://schemas.microsoft.com/office/drawing/2014/main" id="{5492244E-F85B-28B7-8914-03F8352A2090}"/>
              </a:ext>
            </a:extLst>
          </p:cNvPr>
          <p:cNvPicPr>
            <a:picLocks noChangeAspect="1"/>
          </p:cNvPicPr>
          <p:nvPr/>
        </p:nvPicPr>
        <p:blipFill>
          <a:blip r:embed="rId5"/>
          <a:stretch>
            <a:fillRect/>
          </a:stretch>
        </p:blipFill>
        <p:spPr>
          <a:xfrm>
            <a:off x="2686419" y="2720957"/>
            <a:ext cx="940142" cy="312935"/>
          </a:xfrm>
          <a:prstGeom prst="rect">
            <a:avLst/>
          </a:prstGeom>
        </p:spPr>
      </p:pic>
      <p:sp>
        <p:nvSpPr>
          <p:cNvPr id="6" name="Textplatzhalter 1">
            <a:extLst>
              <a:ext uri="{FF2B5EF4-FFF2-40B4-BE49-F238E27FC236}">
                <a16:creationId xmlns:a16="http://schemas.microsoft.com/office/drawing/2014/main" id="{E94F334B-6FA9-A051-68B3-5E989F8C5B5C}"/>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STANDORT AUSTIN</a:t>
            </a:r>
          </a:p>
        </p:txBody>
      </p:sp>
      <p:sp>
        <p:nvSpPr>
          <p:cNvPr id="7" name="Textfeld 6">
            <a:extLst>
              <a:ext uri="{FF2B5EF4-FFF2-40B4-BE49-F238E27FC236}">
                <a16:creationId xmlns:a16="http://schemas.microsoft.com/office/drawing/2014/main" id="{FD2FD69E-5647-0624-D6BB-0604EA3A2695}"/>
              </a:ext>
            </a:extLst>
          </p:cNvPr>
          <p:cNvSpPr txBox="1"/>
          <p:nvPr/>
        </p:nvSpPr>
        <p:spPr>
          <a:xfrm>
            <a:off x="707014" y="5445386"/>
            <a:ext cx="1386919" cy="538609"/>
          </a:xfrm>
          <a:prstGeom prst="rect">
            <a:avLst/>
          </a:prstGeom>
          <a:noFill/>
        </p:spPr>
        <p:txBody>
          <a:bodyPr wrap="none" rtlCol="0">
            <a:spAutoFit/>
          </a:bodyPr>
          <a:lstStyle/>
          <a:p>
            <a:pPr algn="ctr"/>
            <a:r>
              <a:rPr lang="de-DE" sz="1100" dirty="0"/>
              <a:t>15 Mrd. USD</a:t>
            </a:r>
          </a:p>
          <a:p>
            <a:pPr algn="ctr"/>
            <a:r>
              <a:rPr lang="de-DE" sz="900" dirty="0"/>
              <a:t>Wirtschaftlicher Vorteil</a:t>
            </a:r>
          </a:p>
          <a:p>
            <a:pPr algn="ctr"/>
            <a:r>
              <a:rPr lang="de-DE" sz="900" dirty="0"/>
              <a:t>für Austin in 2023 </a:t>
            </a:r>
          </a:p>
        </p:txBody>
      </p:sp>
      <p:sp>
        <p:nvSpPr>
          <p:cNvPr id="8" name="Textfeld 7">
            <a:extLst>
              <a:ext uri="{FF2B5EF4-FFF2-40B4-BE49-F238E27FC236}">
                <a16:creationId xmlns:a16="http://schemas.microsoft.com/office/drawing/2014/main" id="{EE69219E-CF99-6A85-F63F-1178F3DCED26}"/>
              </a:ext>
            </a:extLst>
          </p:cNvPr>
          <p:cNvSpPr txBox="1"/>
          <p:nvPr/>
        </p:nvSpPr>
        <p:spPr>
          <a:xfrm>
            <a:off x="2572839" y="5445386"/>
            <a:ext cx="930062" cy="415498"/>
          </a:xfrm>
          <a:prstGeom prst="rect">
            <a:avLst/>
          </a:prstGeom>
          <a:noFill/>
        </p:spPr>
        <p:txBody>
          <a:bodyPr wrap="none" rtlCol="0">
            <a:spAutoFit/>
          </a:bodyPr>
          <a:lstStyle/>
          <a:p>
            <a:pPr algn="ctr"/>
            <a:r>
              <a:rPr lang="de-DE" sz="1100" dirty="0"/>
              <a:t>256.000 m2</a:t>
            </a:r>
            <a:br>
              <a:rPr lang="de-DE" sz="1100" dirty="0"/>
            </a:br>
            <a:r>
              <a:rPr lang="de-DE" sz="900" dirty="0"/>
              <a:t>Grundfläche</a:t>
            </a:r>
          </a:p>
        </p:txBody>
      </p:sp>
      <p:sp>
        <p:nvSpPr>
          <p:cNvPr id="9" name="Textfeld 8">
            <a:extLst>
              <a:ext uri="{FF2B5EF4-FFF2-40B4-BE49-F238E27FC236}">
                <a16:creationId xmlns:a16="http://schemas.microsoft.com/office/drawing/2014/main" id="{25CD0FEB-B33E-E71F-975F-355246AC0CE3}"/>
              </a:ext>
            </a:extLst>
          </p:cNvPr>
          <p:cNvSpPr txBox="1"/>
          <p:nvPr/>
        </p:nvSpPr>
        <p:spPr>
          <a:xfrm>
            <a:off x="4313144" y="5445386"/>
            <a:ext cx="772968" cy="400110"/>
          </a:xfrm>
          <a:prstGeom prst="rect">
            <a:avLst/>
          </a:prstGeom>
          <a:noFill/>
        </p:spPr>
        <p:txBody>
          <a:bodyPr wrap="none" rtlCol="0">
            <a:spAutoFit/>
          </a:bodyPr>
          <a:lstStyle/>
          <a:p>
            <a:pPr algn="ctr"/>
            <a:r>
              <a:rPr lang="de-DE" sz="1100" dirty="0"/>
              <a:t>5.000</a:t>
            </a:r>
            <a:br>
              <a:rPr lang="de-DE" sz="1100" dirty="0"/>
            </a:br>
            <a:r>
              <a:rPr lang="de-DE" sz="900" dirty="0"/>
              <a:t>Mitarbeiter</a:t>
            </a:r>
          </a:p>
        </p:txBody>
      </p:sp>
    </p:spTree>
    <p:extLst>
      <p:ext uri="{BB962C8B-B14F-4D97-AF65-F5344CB8AC3E}">
        <p14:creationId xmlns:p14="http://schemas.microsoft.com/office/powerpoint/2010/main" val="1101999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wipe(left)">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wipe(left)">
                                      <p:cBhvr>
                                        <p:cTn id="12" dur="500"/>
                                        <p:tgtEl>
                                          <p:spTgt spid="31">
                                            <p:txEl>
                                              <p:pRg st="1" end="1"/>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1">
                                            <p:txEl>
                                              <p:pRg st="2" end="2"/>
                                            </p:txEl>
                                          </p:spTgt>
                                        </p:tgtEl>
                                        <p:attrNameLst>
                                          <p:attrName>style.visibility</p:attrName>
                                        </p:attrNameLst>
                                      </p:cBhvr>
                                      <p:to>
                                        <p:strVal val="visible"/>
                                      </p:to>
                                    </p:set>
                                    <p:animEffect transition="in" filter="wipe(left)">
                                      <p:cBhvr>
                                        <p:cTn id="16" dur="500"/>
                                        <p:tgtEl>
                                          <p:spTgt spid="31">
                                            <p:txEl>
                                              <p:pRg st="2" end="2"/>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31">
                                            <p:txEl>
                                              <p:pRg st="3" end="3"/>
                                            </p:txEl>
                                          </p:spTgt>
                                        </p:tgtEl>
                                        <p:attrNameLst>
                                          <p:attrName>style.visibility</p:attrName>
                                        </p:attrNameLst>
                                      </p:cBhvr>
                                      <p:to>
                                        <p:strVal val="visible"/>
                                      </p:to>
                                    </p:set>
                                    <p:animEffect transition="in" filter="wipe(left)">
                                      <p:cBhvr>
                                        <p:cTn id="20" dur="500"/>
                                        <p:tgtEl>
                                          <p:spTgt spid="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769B61B-6FB1-1D7D-6EE5-583D729AF8E4}"/>
              </a:ext>
            </a:extLst>
          </p:cNvPr>
          <p:cNvSpPr>
            <a:spLocks noGrp="1"/>
          </p:cNvSpPr>
          <p:nvPr>
            <p:ph type="body" sz="quarter" idx="27"/>
          </p:nvPr>
        </p:nvSpPr>
        <p:spPr/>
        <p:txBody>
          <a:bodyPr/>
          <a:lstStyle/>
          <a:p>
            <a:endParaRPr lang="de-DE"/>
          </a:p>
        </p:txBody>
      </p:sp>
      <p:pic>
        <p:nvPicPr>
          <p:cNvPr id="3" name="Grafik 2">
            <a:extLst>
              <a:ext uri="{FF2B5EF4-FFF2-40B4-BE49-F238E27FC236}">
                <a16:creationId xmlns:a16="http://schemas.microsoft.com/office/drawing/2014/main" id="{09043704-E0FF-B34D-7BC8-495171B591F0}"/>
              </a:ext>
            </a:extLst>
          </p:cNvPr>
          <p:cNvPicPr>
            <a:picLocks noChangeAspect="1"/>
          </p:cNvPicPr>
          <p:nvPr/>
        </p:nvPicPr>
        <p:blipFill>
          <a:blip r:embed="rId3"/>
          <a:stretch>
            <a:fillRect/>
          </a:stretch>
        </p:blipFill>
        <p:spPr>
          <a:xfrm>
            <a:off x="658695" y="2467869"/>
            <a:ext cx="4545407" cy="3409056"/>
          </a:xfrm>
          <a:prstGeom prst="rect">
            <a:avLst/>
          </a:prstGeom>
        </p:spPr>
      </p:pic>
      <p:sp>
        <p:nvSpPr>
          <p:cNvPr id="5" name="Textplatzhalter 2">
            <a:extLst>
              <a:ext uri="{FF2B5EF4-FFF2-40B4-BE49-F238E27FC236}">
                <a16:creationId xmlns:a16="http://schemas.microsoft.com/office/drawing/2014/main" id="{1EF86991-EF47-E6F3-37DE-F9809BD122FA}"/>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t>MARKTINFORMATIONEN LOGISTIKIMMOBILIEN USA | TEXAS | AUSTIN</a:t>
            </a:r>
          </a:p>
        </p:txBody>
      </p:sp>
      <p:sp>
        <p:nvSpPr>
          <p:cNvPr id="6" name="Textfeld 5">
            <a:extLst>
              <a:ext uri="{FF2B5EF4-FFF2-40B4-BE49-F238E27FC236}">
                <a16:creationId xmlns:a16="http://schemas.microsoft.com/office/drawing/2014/main" id="{A95082B0-1C6D-8D92-27CB-A2532131E9E9}"/>
              </a:ext>
            </a:extLst>
          </p:cNvPr>
          <p:cNvSpPr txBox="1"/>
          <p:nvPr/>
        </p:nvSpPr>
        <p:spPr>
          <a:xfrm>
            <a:off x="10498974" y="6120579"/>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7" name="Textfeld 6">
            <a:extLst>
              <a:ext uri="{FF2B5EF4-FFF2-40B4-BE49-F238E27FC236}">
                <a16:creationId xmlns:a16="http://schemas.microsoft.com/office/drawing/2014/main" id="{9C76F27A-A4BE-AE84-CA8B-E80A5CAA7AFF}"/>
              </a:ext>
            </a:extLst>
          </p:cNvPr>
          <p:cNvSpPr txBox="1"/>
          <p:nvPr/>
        </p:nvSpPr>
        <p:spPr>
          <a:xfrm>
            <a:off x="677255" y="5680745"/>
            <a:ext cx="2254143" cy="184666"/>
          </a:xfrm>
          <a:prstGeom prst="rect">
            <a:avLst/>
          </a:prstGeom>
          <a:noFill/>
        </p:spPr>
        <p:txBody>
          <a:bodyPr wrap="none" rtlCol="0">
            <a:spAutoFit/>
          </a:bodyPr>
          <a:lstStyle/>
          <a:p>
            <a:r>
              <a:rPr lang="de-DE" sz="600" dirty="0">
                <a:solidFill>
                  <a:schemeClr val="bg1"/>
                </a:solidFill>
              </a:rPr>
              <a:t>EXEMPLARISCHE DARSTELLUNG - APPLE CAMPUS AUSTIN</a:t>
            </a:r>
          </a:p>
        </p:txBody>
      </p:sp>
      <p:sp>
        <p:nvSpPr>
          <p:cNvPr id="8" name="Textplatzhalter 7">
            <a:extLst>
              <a:ext uri="{FF2B5EF4-FFF2-40B4-BE49-F238E27FC236}">
                <a16:creationId xmlns:a16="http://schemas.microsoft.com/office/drawing/2014/main" id="{3A359214-CBD8-9149-584B-40A48C9F1253}"/>
              </a:ext>
            </a:extLst>
          </p:cNvPr>
          <p:cNvSpPr txBox="1">
            <a:spLocks/>
          </p:cNvSpPr>
          <p:nvPr/>
        </p:nvSpPr>
        <p:spPr>
          <a:xfrm>
            <a:off x="5118755" y="6410020"/>
            <a:ext cx="6738283" cy="458156"/>
          </a:xfrm>
          <a:prstGeom prst="rect">
            <a:avLst/>
          </a:prstGeom>
          <a:noFill/>
        </p:spPr>
        <p:txBody>
          <a:bodyPr lIns="180000" tIns="180000" rIns="0" bIns="108000" anchor="b">
            <a:noAutofit/>
          </a:bodyPr>
          <a:lstStyle>
            <a:lvl1pPr marL="0" indent="0" algn="r" defTabSz="628650" rtl="0" eaLnBrk="1" latinLnBrk="0" hangingPunct="1">
              <a:lnSpc>
                <a:spcPct val="100000"/>
              </a:lnSpc>
              <a:spcBef>
                <a:spcPts val="100"/>
              </a:spcBef>
              <a:spcAft>
                <a:spcPts val="100"/>
              </a:spcAft>
              <a:buClr>
                <a:schemeClr val="tx2"/>
              </a:buClr>
              <a:buFont typeface="Symbol" panose="05050102010706020507" pitchFamily="18" charset="2"/>
              <a:buNone/>
              <a:defRPr sz="600" b="0" kern="1200">
                <a:solidFill>
                  <a:schemeClr val="accent6">
                    <a:lumMod val="25000"/>
                    <a:lumOff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500" dirty="0">
                <a:solidFill>
                  <a:schemeClr val="tx1"/>
                </a:solidFill>
              </a:rPr>
              <a:t>Apple, Apple </a:t>
            </a:r>
            <a:r>
              <a:rPr lang="de-DE" sz="500" dirty="0" err="1">
                <a:solidFill>
                  <a:schemeClr val="tx1"/>
                </a:solidFill>
              </a:rPr>
              <a:t>expands</a:t>
            </a:r>
            <a:r>
              <a:rPr lang="de-DE" sz="500" dirty="0">
                <a:solidFill>
                  <a:schemeClr val="tx1"/>
                </a:solidFill>
              </a:rPr>
              <a:t> in Austin, November 2019, </a:t>
            </a:r>
            <a:r>
              <a:rPr lang="de-DE" sz="500" dirty="0">
                <a:solidFill>
                  <a:schemeClr val="tx1"/>
                </a:solidFill>
                <a:hlinkClick r:id="rId4">
                  <a:extLst>
                    <a:ext uri="{A12FA001-AC4F-418D-AE19-62706E023703}">
                      <ahyp:hlinkClr xmlns:ahyp="http://schemas.microsoft.com/office/drawing/2018/hyperlinkcolor" val="tx"/>
                    </a:ext>
                  </a:extLst>
                </a:hlinkClick>
              </a:rPr>
              <a:t>Apple </a:t>
            </a:r>
            <a:r>
              <a:rPr lang="de-DE" sz="500" dirty="0" err="1">
                <a:solidFill>
                  <a:schemeClr val="tx1"/>
                </a:solidFill>
                <a:hlinkClick r:id="rId4">
                  <a:extLst>
                    <a:ext uri="{A12FA001-AC4F-418D-AE19-62706E023703}">
                      <ahyp:hlinkClr xmlns:ahyp="http://schemas.microsoft.com/office/drawing/2018/hyperlinkcolor" val="tx"/>
                    </a:ext>
                  </a:extLst>
                </a:hlinkClick>
              </a:rPr>
              <a:t>expands</a:t>
            </a:r>
            <a:r>
              <a:rPr lang="de-DE" sz="500" dirty="0">
                <a:solidFill>
                  <a:schemeClr val="tx1"/>
                </a:solidFill>
                <a:hlinkClick r:id="rId4">
                  <a:extLst>
                    <a:ext uri="{A12FA001-AC4F-418D-AE19-62706E023703}">
                      <ahyp:hlinkClr xmlns:ahyp="http://schemas.microsoft.com/office/drawing/2018/hyperlinkcolor" val="tx"/>
                    </a:ext>
                  </a:extLst>
                </a:hlinkClick>
              </a:rPr>
              <a:t> in Austin </a:t>
            </a:r>
            <a:r>
              <a:rPr lang="de-DE" sz="500" dirty="0">
                <a:solidFill>
                  <a:schemeClr val="tx1"/>
                </a:solidFill>
                <a:hlinkClick r:id="rId5">
                  <a:extLst>
                    <a:ext uri="{A12FA001-AC4F-418D-AE19-62706E023703}">
                      <ahyp:hlinkClr xmlns:ahyp="http://schemas.microsoft.com/office/drawing/2018/hyperlinkcolor" val="tx"/>
                    </a:ext>
                  </a:extLst>
                </a:hlinkClick>
              </a:rPr>
              <a:t>–</a:t>
            </a:r>
            <a:r>
              <a:rPr lang="de-DE" sz="500" dirty="0">
                <a:solidFill>
                  <a:schemeClr val="tx1"/>
                </a:solidFill>
                <a:hlinkClick r:id="rId4">
                  <a:extLst>
                    <a:ext uri="{A12FA001-AC4F-418D-AE19-62706E023703}">
                      <ahyp:hlinkClr xmlns:ahyp="http://schemas.microsoft.com/office/drawing/2018/hyperlinkcolor" val="tx"/>
                    </a:ext>
                  </a:extLst>
                </a:hlinkClick>
              </a:rPr>
              <a:t> Apple</a:t>
            </a:r>
            <a:r>
              <a:rPr lang="de-DE" sz="500" dirty="0">
                <a:solidFill>
                  <a:schemeClr val="tx1"/>
                </a:solidFill>
              </a:rPr>
              <a:t>, </a:t>
            </a:r>
            <a:r>
              <a:rPr lang="en-US" sz="500" dirty="0">
                <a:solidFill>
                  <a:schemeClr val="tx1"/>
                </a:solidFill>
                <a:hlinkClick r:id="rId5">
                  <a:extLst>
                    <a:ext uri="{A12FA001-AC4F-418D-AE19-62706E023703}">
                      <ahyp:hlinkClr xmlns:ahyp="http://schemas.microsoft.com/office/drawing/2018/hyperlinkcolor" val="tx"/>
                    </a:ext>
                  </a:extLst>
                </a:hlinkClick>
              </a:rPr>
              <a:t>Apple plans $40 million renovation for Texas campus (mysanantonio.com)</a:t>
            </a:r>
            <a:r>
              <a:rPr lang="en-US" sz="500" dirty="0">
                <a:solidFill>
                  <a:schemeClr val="tx1"/>
                </a:solidFill>
              </a:rPr>
              <a:t>, (</a:t>
            </a:r>
            <a:r>
              <a:rPr lang="en-US" sz="500" dirty="0" err="1">
                <a:solidFill>
                  <a:schemeClr val="tx1"/>
                </a:solidFill>
              </a:rPr>
              <a:t>Zugriff</a:t>
            </a:r>
            <a:r>
              <a:rPr lang="en-US" sz="500" dirty="0">
                <a:solidFill>
                  <a:schemeClr val="tx1"/>
                </a:solidFill>
              </a:rPr>
              <a:t>: 21.05.2024).</a:t>
            </a:r>
          </a:p>
          <a:p>
            <a:r>
              <a:rPr lang="en-US" sz="500" dirty="0">
                <a:solidFill>
                  <a:schemeClr val="tx1"/>
                </a:solidFill>
              </a:rPr>
              <a:t>Aquila, Apple’s Austin Offices &amp; Headquarters: History, Details &amp; Predictions, </a:t>
            </a:r>
            <a:r>
              <a:rPr lang="en-US" sz="500" dirty="0" err="1">
                <a:solidFill>
                  <a:schemeClr val="tx1"/>
                </a:solidFill>
              </a:rPr>
              <a:t>Februar</a:t>
            </a:r>
            <a:r>
              <a:rPr lang="en-US" sz="500" dirty="0">
                <a:solidFill>
                  <a:schemeClr val="tx1"/>
                </a:solidFill>
              </a:rPr>
              <a:t> 2019,</a:t>
            </a:r>
            <a:r>
              <a:rPr lang="en-US" sz="500" dirty="0">
                <a:solidFill>
                  <a:schemeClr val="tx1"/>
                </a:solidFill>
                <a:hlinkClick r:id="rId6">
                  <a:extLst>
                    <a:ext uri="{A12FA001-AC4F-418D-AE19-62706E023703}">
                      <ahyp:hlinkClr xmlns:ahyp="http://schemas.microsoft.com/office/drawing/2018/hyperlinkcolor" val="tx"/>
                    </a:ext>
                  </a:extLst>
                </a:hlinkClick>
              </a:rPr>
              <a:t>  Apple’s Austin Offices &amp; Headquarters: History, Details &amp; Predictions (aquilacommercial.com)</a:t>
            </a:r>
            <a:r>
              <a:rPr lang="en-US" sz="500" dirty="0">
                <a:solidFill>
                  <a:schemeClr val="tx1"/>
                </a:solidFill>
              </a:rPr>
              <a:t>, (</a:t>
            </a:r>
            <a:r>
              <a:rPr lang="en-US" sz="500" dirty="0" err="1">
                <a:solidFill>
                  <a:schemeClr val="tx1"/>
                </a:solidFill>
              </a:rPr>
              <a:t>Zugriff</a:t>
            </a:r>
            <a:r>
              <a:rPr lang="en-US" sz="500" dirty="0">
                <a:solidFill>
                  <a:schemeClr val="tx1"/>
                </a:solidFill>
              </a:rPr>
              <a:t>: 21.05.2024).</a:t>
            </a:r>
          </a:p>
          <a:p>
            <a:r>
              <a:rPr lang="de-DE" sz="500" dirty="0">
                <a:solidFill>
                  <a:schemeClr val="tx1"/>
                </a:solidFill>
              </a:rPr>
              <a:t>The Real Deal, </a:t>
            </a:r>
            <a:r>
              <a:rPr lang="en-US" sz="500" dirty="0">
                <a:solidFill>
                  <a:schemeClr val="tx1"/>
                </a:solidFill>
              </a:rPr>
              <a:t>Apple’s latest Austin office expansion to add 668K </a:t>
            </a:r>
            <a:r>
              <a:rPr lang="en-US" sz="500" dirty="0" err="1">
                <a:solidFill>
                  <a:schemeClr val="tx1"/>
                </a:solidFill>
              </a:rPr>
              <a:t>sq.ft</a:t>
            </a:r>
            <a:r>
              <a:rPr lang="en-US" sz="500" dirty="0">
                <a:solidFill>
                  <a:schemeClr val="tx1"/>
                </a:solidFill>
              </a:rPr>
              <a:t>., August 2022, </a:t>
            </a:r>
            <a:r>
              <a:rPr lang="en-US" sz="500" dirty="0">
                <a:solidFill>
                  <a:schemeClr val="tx1"/>
                </a:solidFill>
                <a:hlinkClick r:id="rId7">
                  <a:extLst>
                    <a:ext uri="{A12FA001-AC4F-418D-AE19-62706E023703}">
                      <ahyp:hlinkClr xmlns:ahyp="http://schemas.microsoft.com/office/drawing/2018/hyperlinkcolor" val="tx"/>
                    </a:ext>
                  </a:extLst>
                </a:hlinkClick>
              </a:rPr>
              <a:t>Apple’s latest Austin office expansion to add 668K </a:t>
            </a:r>
            <a:r>
              <a:rPr lang="en-US" sz="500" dirty="0" err="1">
                <a:solidFill>
                  <a:schemeClr val="tx1"/>
                </a:solidFill>
                <a:hlinkClick r:id="rId7">
                  <a:extLst>
                    <a:ext uri="{A12FA001-AC4F-418D-AE19-62706E023703}">
                      <ahyp:hlinkClr xmlns:ahyp="http://schemas.microsoft.com/office/drawing/2018/hyperlinkcolor" val="tx"/>
                    </a:ext>
                  </a:extLst>
                </a:hlinkClick>
              </a:rPr>
              <a:t>sq.ft</a:t>
            </a:r>
            <a:r>
              <a:rPr lang="en-US" sz="500" dirty="0">
                <a:solidFill>
                  <a:schemeClr val="tx1"/>
                </a:solidFill>
                <a:hlinkClick r:id="rId7">
                  <a:extLst>
                    <a:ext uri="{A12FA001-AC4F-418D-AE19-62706E023703}">
                      <ahyp:hlinkClr xmlns:ahyp="http://schemas.microsoft.com/office/drawing/2018/hyperlinkcolor" val="tx"/>
                    </a:ext>
                  </a:extLst>
                </a:hlinkClick>
              </a:rPr>
              <a:t>. (therealdeal.com)</a:t>
            </a:r>
            <a:r>
              <a:rPr lang="en-US" sz="500" dirty="0">
                <a:solidFill>
                  <a:schemeClr val="tx1"/>
                </a:solidFill>
              </a:rPr>
              <a:t>, (</a:t>
            </a:r>
            <a:r>
              <a:rPr lang="en-US" sz="500" dirty="0" err="1">
                <a:solidFill>
                  <a:schemeClr val="tx1"/>
                </a:solidFill>
              </a:rPr>
              <a:t>Zugriff</a:t>
            </a:r>
            <a:r>
              <a:rPr lang="en-US" sz="500" dirty="0">
                <a:solidFill>
                  <a:schemeClr val="tx1"/>
                </a:solidFill>
              </a:rPr>
              <a:t>: 21.05.2022).</a:t>
            </a:r>
          </a:p>
          <a:p>
            <a:r>
              <a:rPr lang="en-US" sz="500" dirty="0">
                <a:solidFill>
                  <a:schemeClr val="tx1"/>
                </a:solidFill>
              </a:rPr>
              <a:t>Apple, Apple’s new Mac Pro to be made in Texas, September 2019, </a:t>
            </a:r>
            <a:r>
              <a:rPr lang="en-US" sz="500" dirty="0">
                <a:solidFill>
                  <a:schemeClr val="tx1"/>
                </a:solidFill>
                <a:hlinkClick r:id="rId8">
                  <a:extLst>
                    <a:ext uri="{A12FA001-AC4F-418D-AE19-62706E023703}">
                      <ahyp:hlinkClr xmlns:ahyp="http://schemas.microsoft.com/office/drawing/2018/hyperlinkcolor" val="tx"/>
                    </a:ext>
                  </a:extLst>
                </a:hlinkClick>
              </a:rPr>
              <a:t>Apple’s new Mac Pro to be made in Texas – Apple</a:t>
            </a:r>
            <a:r>
              <a:rPr lang="en-US" sz="500" dirty="0">
                <a:solidFill>
                  <a:schemeClr val="tx1"/>
                </a:solidFill>
              </a:rPr>
              <a:t>, (</a:t>
            </a:r>
            <a:r>
              <a:rPr lang="en-US" sz="500" dirty="0" err="1">
                <a:solidFill>
                  <a:schemeClr val="tx1"/>
                </a:solidFill>
              </a:rPr>
              <a:t>Zugriff</a:t>
            </a:r>
            <a:r>
              <a:rPr lang="en-US" sz="500" dirty="0">
                <a:solidFill>
                  <a:schemeClr val="tx1"/>
                </a:solidFill>
              </a:rPr>
              <a:t>: 21.05.2024).</a:t>
            </a:r>
          </a:p>
          <a:p>
            <a:r>
              <a:rPr lang="en-US" sz="500" dirty="0">
                <a:solidFill>
                  <a:schemeClr val="tx1"/>
                </a:solidFill>
              </a:rPr>
              <a:t>The Real Deal, Apple plans another expansion of Austin office campus, </a:t>
            </a:r>
            <a:r>
              <a:rPr lang="en-US" sz="500" dirty="0" err="1">
                <a:solidFill>
                  <a:schemeClr val="tx1"/>
                </a:solidFill>
              </a:rPr>
              <a:t>Januar</a:t>
            </a:r>
            <a:r>
              <a:rPr lang="en-US" sz="500" dirty="0">
                <a:solidFill>
                  <a:schemeClr val="tx1"/>
                </a:solidFill>
              </a:rPr>
              <a:t> 2023, </a:t>
            </a:r>
            <a:r>
              <a:rPr lang="en-US" sz="500" dirty="0">
                <a:solidFill>
                  <a:schemeClr val="tx1"/>
                </a:solidFill>
                <a:hlinkClick r:id="rId9">
                  <a:extLst>
                    <a:ext uri="{A12FA001-AC4F-418D-AE19-62706E023703}">
                      <ahyp:hlinkClr xmlns:ahyp="http://schemas.microsoft.com/office/drawing/2018/hyperlinkcolor" val="tx"/>
                    </a:ext>
                  </a:extLst>
                </a:hlinkClick>
              </a:rPr>
              <a:t>Apple Plans Yet Another Office Expansion at Austin Campus (therealdeal.com)</a:t>
            </a:r>
            <a:r>
              <a:rPr lang="en-US" sz="500" dirty="0">
                <a:solidFill>
                  <a:schemeClr val="tx1"/>
                </a:solidFill>
              </a:rPr>
              <a:t>, (</a:t>
            </a:r>
            <a:r>
              <a:rPr lang="en-US" sz="500" dirty="0" err="1">
                <a:solidFill>
                  <a:schemeClr val="tx1"/>
                </a:solidFill>
              </a:rPr>
              <a:t>Zugriff</a:t>
            </a:r>
            <a:r>
              <a:rPr lang="en-US" sz="500" dirty="0">
                <a:solidFill>
                  <a:schemeClr val="tx1"/>
                </a:solidFill>
              </a:rPr>
              <a:t>: 21.05.2024).</a:t>
            </a:r>
          </a:p>
          <a:p>
            <a:r>
              <a:rPr lang="en-US" sz="500" dirty="0">
                <a:solidFill>
                  <a:schemeClr val="tx1"/>
                </a:solidFill>
              </a:rPr>
              <a:t>Commercial Property Executive, Apple to Start Phase 2 of $1B Austin Campus, </a:t>
            </a:r>
            <a:r>
              <a:rPr lang="en-US" sz="500" dirty="0" err="1">
                <a:solidFill>
                  <a:schemeClr val="tx1"/>
                </a:solidFill>
              </a:rPr>
              <a:t>Januar</a:t>
            </a:r>
            <a:r>
              <a:rPr lang="en-US" sz="500" dirty="0">
                <a:solidFill>
                  <a:schemeClr val="tx1"/>
                </a:solidFill>
              </a:rPr>
              <a:t> 2023, </a:t>
            </a:r>
            <a:r>
              <a:rPr lang="en-US" sz="500" dirty="0">
                <a:solidFill>
                  <a:schemeClr val="tx1"/>
                </a:solidFill>
                <a:hlinkClick r:id="rId10">
                  <a:extLst>
                    <a:ext uri="{A12FA001-AC4F-418D-AE19-62706E023703}">
                      <ahyp:hlinkClr xmlns:ahyp="http://schemas.microsoft.com/office/drawing/2018/hyperlinkcolor" val="tx"/>
                    </a:ext>
                  </a:extLst>
                </a:hlinkClick>
              </a:rPr>
              <a:t>Apple to Start Phase 2 of $1B Austin Campus - CPE (commercialsearch.com)</a:t>
            </a:r>
            <a:r>
              <a:rPr lang="en-US" sz="500" dirty="0">
                <a:solidFill>
                  <a:schemeClr val="tx1"/>
                </a:solidFill>
              </a:rPr>
              <a:t>, (</a:t>
            </a:r>
            <a:r>
              <a:rPr lang="en-US" sz="500" dirty="0" err="1">
                <a:solidFill>
                  <a:schemeClr val="tx1"/>
                </a:solidFill>
              </a:rPr>
              <a:t>Zugriff</a:t>
            </a:r>
            <a:r>
              <a:rPr lang="en-US" sz="500" dirty="0">
                <a:solidFill>
                  <a:schemeClr val="tx1"/>
                </a:solidFill>
              </a:rPr>
              <a:t>: 21.05.2024).</a:t>
            </a:r>
            <a:endParaRPr lang="de-DE" sz="500" dirty="0">
              <a:solidFill>
                <a:schemeClr val="tx1"/>
              </a:solidFill>
            </a:endParaRPr>
          </a:p>
        </p:txBody>
      </p:sp>
      <p:sp>
        <p:nvSpPr>
          <p:cNvPr id="9" name="Textfeld 8">
            <a:extLst>
              <a:ext uri="{FF2B5EF4-FFF2-40B4-BE49-F238E27FC236}">
                <a16:creationId xmlns:a16="http://schemas.microsoft.com/office/drawing/2014/main" id="{4804DE68-A203-641D-A9C1-110FCE321C00}"/>
              </a:ext>
            </a:extLst>
          </p:cNvPr>
          <p:cNvSpPr txBox="1"/>
          <p:nvPr/>
        </p:nvSpPr>
        <p:spPr>
          <a:xfrm>
            <a:off x="6434802" y="1931200"/>
            <a:ext cx="4995658" cy="3281411"/>
          </a:xfrm>
          <a:prstGeom prst="rect">
            <a:avLst/>
          </a:prstGeom>
          <a:noFill/>
        </p:spPr>
        <p:txBody>
          <a:bodyPr wrap="square">
            <a:spAutoFit/>
          </a:bodyPr>
          <a:lstStyle/>
          <a:p>
            <a:pPr algn="just" defTabSz="628650">
              <a:lnSpc>
                <a:spcPct val="110000"/>
              </a:lnSpc>
              <a:spcBef>
                <a:spcPts val="600"/>
              </a:spcBef>
              <a:spcAft>
                <a:spcPts val="600"/>
              </a:spcAft>
              <a:buClr>
                <a:srgbClr val="877950"/>
              </a:buClr>
            </a:pPr>
            <a:r>
              <a:rPr lang="de-DE" sz="1400" dirty="0"/>
              <a:t>APPLE Campus  Austin </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Fläche: 0,5 Quadratkilometer</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Büro- und Forschungseinrichtungen</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2024 rund 7.000 Mitarbeiter</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r>
              <a:rPr lang="de-DE" sz="1400" dirty="0"/>
              <a:t>Aktuelle Erweiterungen bis Ende 2025 geplant: </a:t>
            </a:r>
            <a:br>
              <a:rPr lang="de-DE" sz="1400" dirty="0"/>
            </a:br>
            <a:r>
              <a:rPr lang="de-DE" sz="1400" dirty="0"/>
              <a:t>Investition rund 240 </a:t>
            </a:r>
            <a:r>
              <a:rPr lang="de-DE" sz="1400" dirty="0" err="1"/>
              <a:t>Mio</a:t>
            </a:r>
            <a:r>
              <a:rPr lang="de-DE" sz="1400" dirty="0"/>
              <a:t> USD - bis zu 15.000 Mitarbeiter</a:t>
            </a:r>
          </a:p>
          <a:p>
            <a:pPr marL="357188" indent="-357188" algn="just" defTabSz="628650">
              <a:lnSpc>
                <a:spcPct val="110000"/>
              </a:lnSpc>
              <a:spcBef>
                <a:spcPts val="600"/>
              </a:spcBef>
              <a:spcAft>
                <a:spcPts val="600"/>
              </a:spcAft>
              <a:buClr>
                <a:srgbClr val="877950"/>
              </a:buClr>
              <a:buFont typeface="Symbol" panose="05050102010706020507" pitchFamily="18" charset="2"/>
              <a:buChar char="-"/>
            </a:pPr>
            <a:endParaRPr lang="de-DE" sz="1400" dirty="0"/>
          </a:p>
          <a:p>
            <a:pPr algn="just" defTabSz="628650">
              <a:lnSpc>
                <a:spcPct val="110000"/>
              </a:lnSpc>
              <a:spcBef>
                <a:spcPts val="600"/>
              </a:spcBef>
              <a:spcAft>
                <a:spcPts val="600"/>
              </a:spcAft>
              <a:buClr>
                <a:srgbClr val="877950"/>
              </a:buClr>
            </a:pPr>
            <a:endParaRPr lang="de-DE" sz="1400" dirty="0"/>
          </a:p>
          <a:p>
            <a:pPr marL="357188" indent="-357188" algn="just" defTabSz="628650">
              <a:lnSpc>
                <a:spcPct val="110000"/>
              </a:lnSpc>
              <a:spcBef>
                <a:spcPts val="600"/>
              </a:spcBef>
              <a:spcAft>
                <a:spcPts val="600"/>
              </a:spcAft>
              <a:buClr>
                <a:srgbClr val="877950"/>
              </a:buClr>
              <a:buFont typeface="Symbol" panose="05050102010706020507" pitchFamily="18" charset="2"/>
              <a:buChar char="¾"/>
            </a:pPr>
            <a:endParaRPr lang="de-DE" sz="1400" b="1" dirty="0"/>
          </a:p>
        </p:txBody>
      </p:sp>
      <p:pic>
        <p:nvPicPr>
          <p:cNvPr id="12" name="Grafik 11">
            <a:extLst>
              <a:ext uri="{FF2B5EF4-FFF2-40B4-BE49-F238E27FC236}">
                <a16:creationId xmlns:a16="http://schemas.microsoft.com/office/drawing/2014/main" id="{B7FAB3C7-3D90-CAE0-69F7-15B31F44A405}"/>
              </a:ext>
            </a:extLst>
          </p:cNvPr>
          <p:cNvPicPr>
            <a:picLocks noChangeAspect="1"/>
          </p:cNvPicPr>
          <p:nvPr/>
        </p:nvPicPr>
        <p:blipFill>
          <a:blip r:embed="rId11" cstate="email">
            <a:extLst>
              <a:ext uri="{28A0092B-C50C-407E-A947-70E740481C1C}">
                <a14:useLocalDpi xmlns:a14="http://schemas.microsoft.com/office/drawing/2010/main"/>
              </a:ext>
            </a:extLst>
          </a:blip>
          <a:srcRect/>
          <a:stretch/>
        </p:blipFill>
        <p:spPr>
          <a:xfrm>
            <a:off x="200289" y="1157323"/>
            <a:ext cx="656358" cy="577532"/>
          </a:xfrm>
          <a:prstGeom prst="rect">
            <a:avLst/>
          </a:prstGeom>
        </p:spPr>
      </p:pic>
      <p:sp>
        <p:nvSpPr>
          <p:cNvPr id="13" name="Textplatzhalter 1">
            <a:extLst>
              <a:ext uri="{FF2B5EF4-FFF2-40B4-BE49-F238E27FC236}">
                <a16:creationId xmlns:a16="http://schemas.microsoft.com/office/drawing/2014/main" id="{A60B32A0-8A04-062F-A89F-87335E2BA9D9}"/>
              </a:ext>
            </a:extLst>
          </p:cNvPr>
          <p:cNvSpPr txBox="1">
            <a:spLocks/>
          </p:cNvSpPr>
          <p:nvPr/>
        </p:nvSpPr>
        <p:spPr>
          <a:xfrm>
            <a:off x="731838" y="1225577"/>
            <a:ext cx="11506208" cy="411634"/>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STANDORT AUSTIN</a:t>
            </a:r>
          </a:p>
        </p:txBody>
      </p:sp>
    </p:spTree>
    <p:extLst>
      <p:ext uri="{BB962C8B-B14F-4D97-AF65-F5344CB8AC3E}">
        <p14:creationId xmlns:p14="http://schemas.microsoft.com/office/powerpoint/2010/main" val="14170059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left)">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wipe(left)">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12">
            <a:extLst>
              <a:ext uri="{FF2B5EF4-FFF2-40B4-BE49-F238E27FC236}">
                <a16:creationId xmlns:a16="http://schemas.microsoft.com/office/drawing/2014/main" id="{CC6E7F8F-A756-93F5-1DA9-9860FDD4A6DE}"/>
              </a:ext>
            </a:extLst>
          </p:cNvPr>
          <p:cNvPicPr>
            <a:picLocks noChangeAspect="1"/>
          </p:cNvPicPr>
          <p:nvPr/>
        </p:nvPicPr>
        <p:blipFill>
          <a:blip r:embed="rId2">
            <a:extLst>
              <a:ext uri="{28A0092B-C50C-407E-A947-70E740481C1C}">
                <a14:useLocalDpi xmlns:a14="http://schemas.microsoft.com/office/drawing/2010/main" val="0"/>
              </a:ext>
            </a:extLst>
          </a:blip>
          <a:srcRect t="10940" b="10940"/>
          <a:stretch/>
        </p:blipFill>
        <p:spPr>
          <a:xfrm>
            <a:off x="1685924" y="987268"/>
            <a:ext cx="8639395" cy="5048036"/>
          </a:xfrm>
          <a:prstGeom prst="rect">
            <a:avLst/>
          </a:prstGeom>
        </p:spPr>
      </p:pic>
      <p:sp>
        <p:nvSpPr>
          <p:cNvPr id="11" name="Textfeld 10">
            <a:extLst>
              <a:ext uri="{FF2B5EF4-FFF2-40B4-BE49-F238E27FC236}">
                <a16:creationId xmlns:a16="http://schemas.microsoft.com/office/drawing/2014/main" id="{D20C54F9-B927-ADA7-5098-8EC5B5EEE893}"/>
              </a:ext>
            </a:extLst>
          </p:cNvPr>
          <p:cNvSpPr txBox="1"/>
          <p:nvPr/>
        </p:nvSpPr>
        <p:spPr>
          <a:xfrm>
            <a:off x="1685748" y="5850638"/>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12" name="Rechteck 11">
            <a:extLst>
              <a:ext uri="{FF2B5EF4-FFF2-40B4-BE49-F238E27FC236}">
                <a16:creationId xmlns:a16="http://schemas.microsoft.com/office/drawing/2014/main" id="{BACF749A-E440-4805-512D-9316C819520A}"/>
              </a:ext>
            </a:extLst>
          </p:cNvPr>
          <p:cNvSpPr/>
          <p:nvPr/>
        </p:nvSpPr>
        <p:spPr>
          <a:xfrm>
            <a:off x="0" y="1269507"/>
            <a:ext cx="9690885" cy="1540676"/>
          </a:xfrm>
          <a:prstGeom prst="rect">
            <a:avLst/>
          </a:prstGeom>
          <a:solidFill>
            <a:srgbClr val="EE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Textplatzhalter 7">
            <a:extLst>
              <a:ext uri="{FF2B5EF4-FFF2-40B4-BE49-F238E27FC236}">
                <a16:creationId xmlns:a16="http://schemas.microsoft.com/office/drawing/2014/main" id="{96F9854F-1157-D3DA-C665-D6A1F2982C01}"/>
              </a:ext>
            </a:extLst>
          </p:cNvPr>
          <p:cNvSpPr txBox="1">
            <a:spLocks/>
          </p:cNvSpPr>
          <p:nvPr/>
        </p:nvSpPr>
        <p:spPr>
          <a:xfrm>
            <a:off x="201207" y="1630222"/>
            <a:ext cx="9427289" cy="736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89063" indent="0" algn="just">
              <a:buFont typeface="Arial" panose="020B0604020202020204" pitchFamily="34" charset="0"/>
              <a:buNone/>
            </a:pPr>
            <a:r>
              <a:rPr lang="de-DE" sz="1800" dirty="0">
                <a:latin typeface="+mj-lt"/>
              </a:rPr>
              <a:t>DEUTSCHE FINANCE INVESTMENT FUND 24 – CLUB DEAL US LOGISTIK</a:t>
            </a:r>
          </a:p>
          <a:p>
            <a:pPr marL="1389063" indent="0" algn="just">
              <a:spcBef>
                <a:spcPts val="0"/>
              </a:spcBef>
              <a:buFont typeface="Arial" panose="020B0604020202020204" pitchFamily="34" charset="0"/>
              <a:buNone/>
            </a:pPr>
            <a:endParaRPr lang="en-US" sz="1800" dirty="0">
              <a:solidFill>
                <a:srgbClr val="877950"/>
              </a:solidFill>
            </a:endParaRPr>
          </a:p>
          <a:p>
            <a:pPr marL="1389063" indent="0" algn="just">
              <a:spcBef>
                <a:spcPts val="0"/>
              </a:spcBef>
              <a:buFont typeface="Arial" panose="020B0604020202020204" pitchFamily="34" charset="0"/>
              <a:buNone/>
            </a:pPr>
            <a:r>
              <a:rPr lang="en-US" sz="1800" dirty="0"/>
              <a:t>ANLAGEOBJEKTE UND INVESTMENTSTRATEGIE</a:t>
            </a:r>
          </a:p>
          <a:p>
            <a:pPr marL="1389063" indent="0" algn="just">
              <a:buFont typeface="Arial" panose="020B0604020202020204" pitchFamily="34" charset="0"/>
              <a:buNone/>
            </a:pPr>
            <a:endParaRPr lang="de-DE" sz="1800" dirty="0">
              <a:latin typeface="+mj-lt"/>
            </a:endParaRPr>
          </a:p>
        </p:txBody>
      </p:sp>
      <p:pic>
        <p:nvPicPr>
          <p:cNvPr id="15" name="Grafik 14">
            <a:extLst>
              <a:ext uri="{FF2B5EF4-FFF2-40B4-BE49-F238E27FC236}">
                <a16:creationId xmlns:a16="http://schemas.microsoft.com/office/drawing/2014/main" id="{1D25C95A-25CA-CACE-A207-37041B6CE43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54753" y="1511371"/>
            <a:ext cx="656358" cy="577532"/>
          </a:xfrm>
          <a:prstGeom prst="rect">
            <a:avLst/>
          </a:prstGeom>
        </p:spPr>
      </p:pic>
    </p:spTree>
    <p:extLst>
      <p:ext uri="{BB962C8B-B14F-4D97-AF65-F5344CB8AC3E}">
        <p14:creationId xmlns:p14="http://schemas.microsoft.com/office/powerpoint/2010/main" val="19604615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997B23B-602D-55A6-F22E-F9969E4B9576}"/>
              </a:ext>
            </a:extLst>
          </p:cNvPr>
          <p:cNvPicPr>
            <a:picLocks noChangeAspect="1"/>
          </p:cNvPicPr>
          <p:nvPr/>
        </p:nvPicPr>
        <p:blipFill>
          <a:blip r:embed="rId3">
            <a:extLst>
              <a:ext uri="{28A0092B-C50C-407E-A947-70E740481C1C}">
                <a14:useLocalDpi xmlns:a14="http://schemas.microsoft.com/office/drawing/2010/main" val="0"/>
              </a:ext>
            </a:extLst>
          </a:blip>
          <a:srcRect t="12713" b="12713"/>
          <a:stretch/>
        </p:blipFill>
        <p:spPr>
          <a:xfrm>
            <a:off x="355898" y="2133600"/>
            <a:ext cx="7684789" cy="3959225"/>
          </a:xfrm>
          <a:prstGeom prst="rect">
            <a:avLst/>
          </a:prstGeom>
        </p:spPr>
      </p:pic>
      <p:sp>
        <p:nvSpPr>
          <p:cNvPr id="15" name="Kasten grau">
            <a:extLst>
              <a:ext uri="{FF2B5EF4-FFF2-40B4-BE49-F238E27FC236}">
                <a16:creationId xmlns:a16="http://schemas.microsoft.com/office/drawing/2014/main" id="{11E04525-3A0C-4CD4-B8F1-FD164A481EA6}"/>
              </a:ext>
            </a:extLst>
          </p:cNvPr>
          <p:cNvSpPr/>
          <p:nvPr/>
        </p:nvSpPr>
        <p:spPr>
          <a:xfrm flipV="1">
            <a:off x="4256428" y="1916113"/>
            <a:ext cx="7935572" cy="4392612"/>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Textfeld 11">
            <a:extLst>
              <a:ext uri="{FF2B5EF4-FFF2-40B4-BE49-F238E27FC236}">
                <a16:creationId xmlns:a16="http://schemas.microsoft.com/office/drawing/2014/main" id="{3844E052-442B-40B4-8EF6-C14C49275484}"/>
              </a:ext>
            </a:extLst>
          </p:cNvPr>
          <p:cNvSpPr txBox="1"/>
          <p:nvPr/>
        </p:nvSpPr>
        <p:spPr>
          <a:xfrm>
            <a:off x="3861184" y="2242615"/>
            <a:ext cx="2962036" cy="769441"/>
          </a:xfrm>
          <a:prstGeom prst="rect">
            <a:avLst/>
          </a:prstGeom>
          <a:noFill/>
        </p:spPr>
        <p:txBody>
          <a:bodyPr wrap="square" rtlCol="0">
            <a:spAutoFit/>
          </a:bodyPr>
          <a:lstStyle/>
          <a:p>
            <a:pPr algn="ctr"/>
            <a:r>
              <a:rPr lang="de-DE" sz="2000" b="1" dirty="0">
                <a:solidFill>
                  <a:srgbClr val="84754E"/>
                </a:solidFill>
                <a:latin typeface="Lato Light" panose="020F0502020204030203" pitchFamily="34" charset="0"/>
                <a:ea typeface="Lato Light" panose="020F0502020204030203" pitchFamily="34" charset="0"/>
                <a:cs typeface="Lato Light" panose="020F0502020204030203" pitchFamily="34" charset="0"/>
              </a:rPr>
              <a:t>2005</a:t>
            </a:r>
          </a:p>
          <a:p>
            <a:pPr algn="ctr"/>
            <a:r>
              <a:rPr lang="de-DE" sz="1200" dirty="0"/>
              <a:t>GRÜNDUNG</a:t>
            </a:r>
          </a:p>
          <a:p>
            <a:pPr algn="ctr"/>
            <a:endParaRPr lang="de-DE" sz="1200" dirty="0"/>
          </a:p>
        </p:txBody>
      </p:sp>
      <p:sp>
        <p:nvSpPr>
          <p:cNvPr id="16" name="Textfeld 15">
            <a:extLst>
              <a:ext uri="{FF2B5EF4-FFF2-40B4-BE49-F238E27FC236}">
                <a16:creationId xmlns:a16="http://schemas.microsoft.com/office/drawing/2014/main" id="{21E5FF75-43DD-4655-B96D-9052E822E2F7}"/>
              </a:ext>
            </a:extLst>
          </p:cNvPr>
          <p:cNvSpPr txBox="1"/>
          <p:nvPr/>
        </p:nvSpPr>
        <p:spPr>
          <a:xfrm>
            <a:off x="8757254" y="2242615"/>
            <a:ext cx="2961880" cy="769441"/>
          </a:xfrm>
          <a:prstGeom prst="rect">
            <a:avLst/>
          </a:prstGeom>
          <a:noFill/>
        </p:spPr>
        <p:txBody>
          <a:bodyPr wrap="square" rtlCol="0">
            <a:spAutoFit/>
          </a:bodyPr>
          <a:lstStyle/>
          <a:p>
            <a:pPr algn="ctr"/>
            <a:r>
              <a:rPr lang="de-DE" sz="2000" b="1" dirty="0">
                <a:solidFill>
                  <a:srgbClr val="84754E"/>
                </a:solidFill>
                <a:latin typeface="Lato Light" panose="020F0502020204030203" pitchFamily="34" charset="0"/>
                <a:ea typeface="Lato Light" panose="020F0502020204030203" pitchFamily="34" charset="0"/>
                <a:cs typeface="Lato Light" panose="020F0502020204030203" pitchFamily="34" charset="0"/>
              </a:rPr>
              <a:t>25</a:t>
            </a:r>
          </a:p>
          <a:p>
            <a:pPr algn="ctr"/>
            <a:r>
              <a:rPr lang="de-DE" sz="1200" dirty="0"/>
              <a:t>MANDATE</a:t>
            </a:r>
            <a:br>
              <a:rPr lang="de-DE" sz="1200" dirty="0"/>
            </a:br>
            <a:r>
              <a:rPr lang="de-DE" sz="1200" dirty="0"/>
              <a:t>INSTITUTIONELLE INVESTOREN</a:t>
            </a:r>
          </a:p>
        </p:txBody>
      </p:sp>
      <p:sp>
        <p:nvSpPr>
          <p:cNvPr id="17" name="Textfeld 16">
            <a:extLst>
              <a:ext uri="{FF2B5EF4-FFF2-40B4-BE49-F238E27FC236}">
                <a16:creationId xmlns:a16="http://schemas.microsoft.com/office/drawing/2014/main" id="{228285E4-075C-41E3-BCA7-ACE97EDB5ED4}"/>
              </a:ext>
            </a:extLst>
          </p:cNvPr>
          <p:cNvSpPr txBox="1"/>
          <p:nvPr/>
        </p:nvSpPr>
        <p:spPr>
          <a:xfrm>
            <a:off x="6204412" y="2238901"/>
            <a:ext cx="2961880" cy="769441"/>
          </a:xfrm>
          <a:prstGeom prst="rect">
            <a:avLst/>
          </a:prstGeom>
          <a:noFill/>
        </p:spPr>
        <p:txBody>
          <a:bodyPr wrap="square" rtlCol="0">
            <a:spAutoFit/>
          </a:bodyPr>
          <a:lstStyle/>
          <a:p>
            <a:pPr algn="ctr"/>
            <a:r>
              <a:rPr lang="de-DE" sz="2000" b="1" dirty="0">
                <a:solidFill>
                  <a:srgbClr val="84754E"/>
                </a:solidFill>
                <a:latin typeface="Lato Light" panose="020F0502020204030203" pitchFamily="34" charset="0"/>
                <a:ea typeface="Lato Light" panose="020F0502020204030203" pitchFamily="34" charset="0"/>
                <a:cs typeface="Lato Light" panose="020F0502020204030203" pitchFamily="34" charset="0"/>
              </a:rPr>
              <a:t>24</a:t>
            </a:r>
          </a:p>
          <a:p>
            <a:pPr algn="ctr"/>
            <a:r>
              <a:rPr lang="de-DE" sz="1200" dirty="0"/>
              <a:t>INVESTMENTFUNDS </a:t>
            </a:r>
          </a:p>
          <a:p>
            <a:pPr algn="ctr"/>
            <a:r>
              <a:rPr lang="de-DE" sz="1200" dirty="0"/>
              <a:t>(AIF)</a:t>
            </a:r>
            <a:r>
              <a:rPr lang="de-DE" sz="1200" baseline="30000" dirty="0"/>
              <a:t>1</a:t>
            </a:r>
          </a:p>
        </p:txBody>
      </p:sp>
      <p:sp>
        <p:nvSpPr>
          <p:cNvPr id="20" name="Textfeld 19">
            <a:extLst>
              <a:ext uri="{FF2B5EF4-FFF2-40B4-BE49-F238E27FC236}">
                <a16:creationId xmlns:a16="http://schemas.microsoft.com/office/drawing/2014/main" id="{DB833F9A-141F-4204-BEF7-1222ABBE9100}"/>
              </a:ext>
            </a:extLst>
          </p:cNvPr>
          <p:cNvSpPr txBox="1"/>
          <p:nvPr/>
        </p:nvSpPr>
        <p:spPr>
          <a:xfrm>
            <a:off x="8755260" y="3205321"/>
            <a:ext cx="2961880" cy="769441"/>
          </a:xfrm>
          <a:prstGeom prst="rect">
            <a:avLst/>
          </a:prstGeom>
          <a:noFill/>
        </p:spPr>
        <p:txBody>
          <a:bodyPr wrap="square" rtlCol="0">
            <a:spAutoFit/>
          </a:bodyPr>
          <a:lstStyle/>
          <a:p>
            <a:pPr algn="ctr"/>
            <a:r>
              <a:rPr lang="de-DE" sz="2000" b="1" dirty="0">
                <a:solidFill>
                  <a:srgbClr val="84754E"/>
                </a:solidFill>
                <a:latin typeface="Lato Light" panose="020F0502020204030203" pitchFamily="34" charset="0"/>
                <a:ea typeface="Lato Light" panose="020F0502020204030203" pitchFamily="34" charset="0"/>
                <a:cs typeface="Lato Light" panose="020F0502020204030203" pitchFamily="34" charset="0"/>
              </a:rPr>
              <a:t>&gt; 12</a:t>
            </a:r>
          </a:p>
          <a:p>
            <a:pPr algn="ctr"/>
            <a:r>
              <a:rPr lang="de-DE" sz="1200" dirty="0"/>
              <a:t>MILLIARDEN EURO</a:t>
            </a:r>
            <a:br>
              <a:rPr lang="de-DE" sz="1200" dirty="0"/>
            </a:br>
            <a:r>
              <a:rPr lang="de-DE" sz="1200" dirty="0"/>
              <a:t>VERWALTETES VERMÖGEN</a:t>
            </a:r>
          </a:p>
        </p:txBody>
      </p:sp>
      <p:sp>
        <p:nvSpPr>
          <p:cNvPr id="22" name="Textfeld 21">
            <a:extLst>
              <a:ext uri="{FF2B5EF4-FFF2-40B4-BE49-F238E27FC236}">
                <a16:creationId xmlns:a16="http://schemas.microsoft.com/office/drawing/2014/main" id="{AF74EB41-168E-49B6-96CC-46BC9A464507}"/>
              </a:ext>
            </a:extLst>
          </p:cNvPr>
          <p:cNvSpPr txBox="1"/>
          <p:nvPr/>
        </p:nvSpPr>
        <p:spPr>
          <a:xfrm>
            <a:off x="3859410" y="3206462"/>
            <a:ext cx="2961880" cy="584775"/>
          </a:xfrm>
          <a:prstGeom prst="rect">
            <a:avLst/>
          </a:prstGeom>
          <a:noFill/>
        </p:spPr>
        <p:txBody>
          <a:bodyPr wrap="square" rtlCol="0">
            <a:spAutoFit/>
          </a:bodyPr>
          <a:lstStyle/>
          <a:p>
            <a:pPr algn="ctr"/>
            <a:r>
              <a:rPr lang="de-DE" sz="2000" b="1" dirty="0">
                <a:solidFill>
                  <a:srgbClr val="84754E"/>
                </a:solidFill>
                <a:latin typeface="Lato Light" panose="020F0502020204030203" pitchFamily="34" charset="0"/>
                <a:ea typeface="Lato Light" panose="020F0502020204030203" pitchFamily="34" charset="0"/>
                <a:cs typeface="Lato Light" panose="020F0502020204030203" pitchFamily="34" charset="0"/>
              </a:rPr>
              <a:t>170</a:t>
            </a:r>
          </a:p>
          <a:p>
            <a:pPr algn="ctr"/>
            <a:r>
              <a:rPr lang="de-DE" sz="1200" dirty="0"/>
              <a:t>MITARBEITER</a:t>
            </a:r>
          </a:p>
        </p:txBody>
      </p:sp>
      <p:sp>
        <p:nvSpPr>
          <p:cNvPr id="24" name="Textfeld 23">
            <a:extLst>
              <a:ext uri="{FF2B5EF4-FFF2-40B4-BE49-F238E27FC236}">
                <a16:creationId xmlns:a16="http://schemas.microsoft.com/office/drawing/2014/main" id="{95C168E6-AF86-4F6A-BAC1-0C6B0E80CA27}"/>
              </a:ext>
            </a:extLst>
          </p:cNvPr>
          <p:cNvSpPr txBox="1"/>
          <p:nvPr/>
        </p:nvSpPr>
        <p:spPr>
          <a:xfrm>
            <a:off x="6204554" y="3208834"/>
            <a:ext cx="2961880" cy="769441"/>
          </a:xfrm>
          <a:prstGeom prst="rect">
            <a:avLst/>
          </a:prstGeom>
          <a:noFill/>
        </p:spPr>
        <p:txBody>
          <a:bodyPr wrap="square" rtlCol="0">
            <a:spAutoFit/>
          </a:bodyPr>
          <a:lstStyle/>
          <a:p>
            <a:pPr algn="ctr"/>
            <a:r>
              <a:rPr lang="de-DE" sz="2000" b="1">
                <a:solidFill>
                  <a:srgbClr val="84754E"/>
                </a:solidFill>
                <a:latin typeface="Lato Light" panose="020F0502020204030203" pitchFamily="34" charset="0"/>
                <a:ea typeface="Lato Light" panose="020F0502020204030203" pitchFamily="34" charset="0"/>
                <a:cs typeface="Lato Light" panose="020F0502020204030203" pitchFamily="34" charset="0"/>
              </a:rPr>
              <a:t>24</a:t>
            </a:r>
            <a:endParaRPr lang="de-DE" sz="2000" b="1" dirty="0">
              <a:solidFill>
                <a:srgbClr val="84754E"/>
              </a:solidFill>
              <a:latin typeface="Lato Light" panose="020F0502020204030203" pitchFamily="34" charset="0"/>
              <a:ea typeface="Lato Light" panose="020F0502020204030203" pitchFamily="34" charset="0"/>
              <a:cs typeface="Lato Light" panose="020F0502020204030203" pitchFamily="34" charset="0"/>
            </a:endParaRPr>
          </a:p>
          <a:p>
            <a:pPr algn="ctr"/>
            <a:r>
              <a:rPr lang="de-DE" sz="1200" dirty="0"/>
              <a:t>INTERNATIONALE </a:t>
            </a:r>
          </a:p>
          <a:p>
            <a:pPr algn="ctr"/>
            <a:r>
              <a:rPr lang="de-DE" sz="1200" dirty="0"/>
              <a:t>AUSZEICHNUNGEN</a:t>
            </a:r>
          </a:p>
        </p:txBody>
      </p:sp>
      <p:sp>
        <p:nvSpPr>
          <p:cNvPr id="3" name="Kasten grau">
            <a:extLst>
              <a:ext uri="{FF2B5EF4-FFF2-40B4-BE49-F238E27FC236}">
                <a16:creationId xmlns:a16="http://schemas.microsoft.com/office/drawing/2014/main" id="{68E8E0E1-F18B-1E4B-1635-6DD9620377CF}"/>
              </a:ext>
            </a:extLst>
          </p:cNvPr>
          <p:cNvSpPr/>
          <p:nvPr/>
        </p:nvSpPr>
        <p:spPr>
          <a:xfrm flipV="1">
            <a:off x="4256428" y="4476750"/>
            <a:ext cx="7935571" cy="1906259"/>
          </a:xfrm>
          <a:prstGeom prst="rect">
            <a:avLst/>
          </a:prstGeom>
          <a:solidFill>
            <a:srgbClr val="D4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dirty="0"/>
          </a:p>
        </p:txBody>
      </p:sp>
      <p:sp>
        <p:nvSpPr>
          <p:cNvPr id="4" name="Textfeld 3">
            <a:extLst>
              <a:ext uri="{FF2B5EF4-FFF2-40B4-BE49-F238E27FC236}">
                <a16:creationId xmlns:a16="http://schemas.microsoft.com/office/drawing/2014/main" id="{5DE6239C-E8E7-FDB4-5B3E-43FF10798B2B}"/>
              </a:ext>
            </a:extLst>
          </p:cNvPr>
          <p:cNvSpPr txBox="1"/>
          <p:nvPr/>
        </p:nvSpPr>
        <p:spPr>
          <a:xfrm>
            <a:off x="380643" y="5869551"/>
            <a:ext cx="1545021" cy="184666"/>
          </a:xfrm>
          <a:prstGeom prst="rect">
            <a:avLst/>
          </a:prstGeom>
          <a:noFill/>
        </p:spPr>
        <p:txBody>
          <a:bodyPr wrap="square" rtlCol="0">
            <a:spAutoFit/>
          </a:bodyPr>
          <a:lstStyle/>
          <a:p>
            <a:r>
              <a:rPr lang="de-DE" sz="600" dirty="0">
                <a:solidFill>
                  <a:schemeClr val="bg1"/>
                </a:solidFill>
                <a:effectLst/>
                <a:ea typeface="Calibri" panose="020F0502020204030204" pitchFamily="34" charset="0"/>
              </a:rPr>
              <a:t>EXEMPLARISCHE DARSTELLUNG</a:t>
            </a:r>
            <a:endParaRPr lang="de-DE" sz="600" dirty="0">
              <a:solidFill>
                <a:schemeClr val="bg1"/>
              </a:solidFill>
            </a:endParaRPr>
          </a:p>
        </p:txBody>
      </p:sp>
      <p:sp>
        <p:nvSpPr>
          <p:cNvPr id="7" name="Textplatzhalter 2">
            <a:extLst>
              <a:ext uri="{FF2B5EF4-FFF2-40B4-BE49-F238E27FC236}">
                <a16:creationId xmlns:a16="http://schemas.microsoft.com/office/drawing/2014/main" id="{F655916C-C3E8-A306-57F0-334EEB39C76A}"/>
              </a:ext>
            </a:extLst>
          </p:cNvPr>
          <p:cNvSpPr>
            <a:spLocks noGrp="1"/>
          </p:cNvSpPr>
          <p:nvPr>
            <p:ph type="body" sz="quarter" idx="27"/>
          </p:nvPr>
        </p:nvSpPr>
        <p:spPr>
          <a:xfrm>
            <a:off x="2153653" y="6381430"/>
            <a:ext cx="9786710" cy="475890"/>
          </a:xfrm>
        </p:spPr>
        <p:txBody>
          <a:bodyPr lIns="90000" tIns="46800" rIns="90000" bIns="46800"/>
          <a:lstStyle/>
          <a:p>
            <a:r>
              <a:rPr lang="de-DE" dirty="0">
                <a:solidFill>
                  <a:schemeClr val="tx1"/>
                </a:solidFill>
              </a:rPr>
              <a:t>Stand: 31.07.2024</a:t>
            </a:r>
          </a:p>
          <a:p>
            <a:r>
              <a:rPr lang="de-DE" baseline="30000" dirty="0">
                <a:solidFill>
                  <a:schemeClr val="tx1"/>
                </a:solidFill>
              </a:rPr>
              <a:t>1</a:t>
            </a:r>
            <a:r>
              <a:rPr lang="de-DE" dirty="0">
                <a:solidFill>
                  <a:schemeClr val="tx1"/>
                </a:solidFill>
              </a:rPr>
              <a:t> Inklusive derzeit sich in Platzierung befindlichen Investmentfonds, bestehender Investmentfonds und bereits aufgelöster Investmentfonds.</a:t>
            </a:r>
          </a:p>
          <a:p>
            <a:r>
              <a:rPr lang="de-DE" dirty="0">
                <a:solidFill>
                  <a:schemeClr val="tx1"/>
                </a:solidFill>
              </a:rPr>
              <a:t>Hinweis: Die Daten der Vergangenheit sind kein verlässlicher Indikator für zukünftige Wertentwicklungen.</a:t>
            </a:r>
          </a:p>
        </p:txBody>
      </p:sp>
      <p:sp>
        <p:nvSpPr>
          <p:cNvPr id="40" name="Textplatzhalter 7">
            <a:extLst>
              <a:ext uri="{FF2B5EF4-FFF2-40B4-BE49-F238E27FC236}">
                <a16:creationId xmlns:a16="http://schemas.microsoft.com/office/drawing/2014/main" id="{1E0690D7-664A-4501-B496-A4A7B8BFA3C1}"/>
              </a:ext>
            </a:extLst>
          </p:cNvPr>
          <p:cNvSpPr txBox="1">
            <a:spLocks/>
          </p:cNvSpPr>
          <p:nvPr/>
        </p:nvSpPr>
        <p:spPr>
          <a:xfrm>
            <a:off x="351147" y="1225577"/>
            <a:ext cx="11506208" cy="795350"/>
          </a:xfrm>
          <a:prstGeom prst="rect">
            <a:avLst/>
          </a:prstGeom>
          <a:noFill/>
        </p:spPr>
        <p:txBody>
          <a:bodyPr lIns="0" rIns="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       </a:t>
            </a:r>
            <a:r>
              <a:rPr lang="de-DE" dirty="0">
                <a:effectLst/>
                <a:latin typeface="Segoe UI" panose="020B0502040204020203" pitchFamily="34" charset="0"/>
              </a:rPr>
              <a:t>FAKTEN DEUTSCHE FINANCE GROUP</a:t>
            </a:r>
            <a:endParaRPr lang="de-DE" dirty="0">
              <a:highlight>
                <a:srgbClr val="FFFF00"/>
              </a:highlight>
            </a:endParaRPr>
          </a:p>
        </p:txBody>
      </p:sp>
      <p:sp>
        <p:nvSpPr>
          <p:cNvPr id="41" name="Textplatzhalter 4">
            <a:extLst>
              <a:ext uri="{FF2B5EF4-FFF2-40B4-BE49-F238E27FC236}">
                <a16:creationId xmlns:a16="http://schemas.microsoft.com/office/drawing/2014/main" id="{338B065C-E41E-7B40-2E73-FA44A2AD1CE0}"/>
              </a:ext>
            </a:extLst>
          </p:cNvPr>
          <p:cNvSpPr>
            <a:spLocks noGrp="1"/>
          </p:cNvSpPr>
          <p:nvPr>
            <p:ph type="body" sz="quarter" idx="22"/>
          </p:nvPr>
        </p:nvSpPr>
        <p:spPr>
          <a:xfrm>
            <a:off x="4800600" y="4473035"/>
            <a:ext cx="7056438" cy="1471365"/>
          </a:xfrm>
        </p:spPr>
        <p:txBody>
          <a:bodyPr/>
          <a:lstStyle/>
          <a:p>
            <a:pPr algn="just">
              <a:lnSpc>
                <a:spcPts val="1400"/>
              </a:lnSpc>
              <a:spcBef>
                <a:spcPts val="0"/>
              </a:spcBef>
              <a:spcAft>
                <a:spcPts val="0"/>
              </a:spcAft>
            </a:pPr>
            <a:r>
              <a:rPr lang="de-DE" sz="1200" b="0" i="0" u="none" strike="noStrike" baseline="0" dirty="0">
                <a:latin typeface="+mj-lt"/>
              </a:rPr>
              <a:t>SICHERHEIT FÜR INVESTOREN</a:t>
            </a:r>
          </a:p>
          <a:p>
            <a:pPr algn="just">
              <a:lnSpc>
                <a:spcPts val="1400"/>
              </a:lnSpc>
              <a:spcBef>
                <a:spcPts val="0"/>
              </a:spcBef>
              <a:spcAft>
                <a:spcPts val="0"/>
              </a:spcAft>
            </a:pPr>
            <a:endParaRPr lang="de-DE" sz="1400" b="0" i="0" u="none" strike="noStrike" baseline="0" dirty="0">
              <a:latin typeface="+mj-lt"/>
            </a:endParaRPr>
          </a:p>
          <a:p>
            <a:pPr algn="just">
              <a:lnSpc>
                <a:spcPts val="1400"/>
              </a:lnSpc>
              <a:spcBef>
                <a:spcPts val="0"/>
              </a:spcBef>
              <a:spcAft>
                <a:spcPts val="0"/>
              </a:spcAft>
            </a:pPr>
            <a:r>
              <a:rPr lang="de-DE" sz="1050" b="0" i="0" u="none" strike="noStrike" baseline="0" dirty="0"/>
              <a:t>Die DF Deutsche Finance Investment GmbH ist eine durch die Bundesanstalt für Finanzdienstleistungsaufsicht (BaFin) zugelassene und beaufsichtigte Kapitalverwaltungsgesellschaft (KVG) nach dem Kapitalanlagegesetzbuch (KAGB) und verfügt zudem über die Erlaubnis zur Finanzportfolioverwaltung.</a:t>
            </a:r>
          </a:p>
          <a:p>
            <a:pPr algn="just">
              <a:lnSpc>
                <a:spcPts val="1400"/>
              </a:lnSpc>
              <a:spcBef>
                <a:spcPts val="0"/>
              </a:spcBef>
              <a:spcAft>
                <a:spcPts val="0"/>
              </a:spcAft>
            </a:pPr>
            <a:endParaRPr lang="de-DE" sz="1050" b="0" i="0" u="none" strike="noStrike" baseline="0" dirty="0"/>
          </a:p>
          <a:p>
            <a:pPr algn="just">
              <a:lnSpc>
                <a:spcPts val="1400"/>
              </a:lnSpc>
              <a:spcBef>
                <a:spcPts val="0"/>
              </a:spcBef>
              <a:spcAft>
                <a:spcPts val="0"/>
              </a:spcAft>
            </a:pPr>
            <a:r>
              <a:rPr lang="de-DE" sz="1050" b="0" i="0" u="none" strike="noStrike" baseline="0" dirty="0"/>
              <a:t>Die DF Deutsche Finance Capital GmbH ist ein durch die Bundesanstalt für Finanzdienstleistungsaufsicht (BaFin) für die Anlageberatung und die Anlagevermittlung zugelassenes und beaufsichtigtes Wertpapierinstitut nach dem Wertpapierinstitutsgesetz (</a:t>
            </a:r>
            <a:r>
              <a:rPr lang="de-DE" sz="1050" b="0" i="0" u="none" strike="noStrike" baseline="0" dirty="0" err="1"/>
              <a:t>WpIG</a:t>
            </a:r>
            <a:r>
              <a:rPr lang="de-DE" sz="1050" b="0" i="0" u="none" strike="noStrike" baseline="0" dirty="0"/>
              <a:t>).</a:t>
            </a:r>
            <a:endParaRPr lang="de-DE" sz="1050" dirty="0">
              <a:ea typeface="Lato Medium" panose="020F0502020204030203" pitchFamily="34" charset="0"/>
              <a:cs typeface="Lato Medium" panose="020F0502020204030203" pitchFamily="34" charset="0"/>
            </a:endParaRPr>
          </a:p>
        </p:txBody>
      </p:sp>
      <p:sp>
        <p:nvSpPr>
          <p:cNvPr id="6" name="Textplatzhalter 8">
            <a:extLst>
              <a:ext uri="{FF2B5EF4-FFF2-40B4-BE49-F238E27FC236}">
                <a16:creationId xmlns:a16="http://schemas.microsoft.com/office/drawing/2014/main" id="{A843B883-4C1C-5550-4DF9-8438F5CB2516}"/>
              </a:ext>
            </a:extLst>
          </p:cNvPr>
          <p:cNvSpPr txBox="1">
            <a:spLocks/>
          </p:cNvSpPr>
          <p:nvPr/>
        </p:nvSpPr>
        <p:spPr>
          <a:xfrm>
            <a:off x="334963" y="1030813"/>
            <a:ext cx="11593512"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en-US" dirty="0">
                <a:solidFill>
                  <a:srgbClr val="877950"/>
                </a:solidFill>
              </a:rPr>
              <a:t>DEUTSCHE FINANCE GROUP</a:t>
            </a:r>
          </a:p>
        </p:txBody>
      </p:sp>
    </p:spTree>
    <p:extLst>
      <p:ext uri="{BB962C8B-B14F-4D97-AF65-F5344CB8AC3E}">
        <p14:creationId xmlns:p14="http://schemas.microsoft.com/office/powerpoint/2010/main" val="14680734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
        <p:nvSpPr>
          <p:cNvPr id="7"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5364162"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INVESTMENTSTRATEGIE</a:t>
            </a:r>
          </a:p>
        </p:txBody>
      </p:sp>
      <p:pic>
        <p:nvPicPr>
          <p:cNvPr id="10" name="Grafik 9">
            <a:extLst>
              <a:ext uri="{FF2B5EF4-FFF2-40B4-BE49-F238E27FC236}">
                <a16:creationId xmlns:a16="http://schemas.microsoft.com/office/drawing/2014/main" id="{20BE7397-0339-1F23-B3A9-25B5794BD43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0289" y="1163673"/>
            <a:ext cx="656358" cy="577532"/>
          </a:xfrm>
          <a:prstGeom prst="rect">
            <a:avLst/>
          </a:prstGeom>
        </p:spPr>
      </p:pic>
      <p:sp>
        <p:nvSpPr>
          <p:cNvPr id="9" name="Textplatzhalter 14">
            <a:extLst>
              <a:ext uri="{FF2B5EF4-FFF2-40B4-BE49-F238E27FC236}">
                <a16:creationId xmlns:a16="http://schemas.microsoft.com/office/drawing/2014/main" id="{2F43275D-F237-3A0D-C9FB-2B4477DD83F5}"/>
              </a:ext>
            </a:extLst>
          </p:cNvPr>
          <p:cNvSpPr txBox="1">
            <a:spLocks/>
          </p:cNvSpPr>
          <p:nvPr/>
        </p:nvSpPr>
        <p:spPr>
          <a:xfrm>
            <a:off x="436417" y="2058898"/>
            <a:ext cx="5071004" cy="4293150"/>
          </a:xfrm>
          <a:prstGeom prst="rect">
            <a:avLst/>
          </a:prstGeom>
          <a:noFill/>
        </p:spPr>
        <p:txBody>
          <a:bodyPr lIns="180000" tIns="180000" rIns="180000" bIns="180000">
            <a:noAutofit/>
          </a:bodyPr>
          <a:lstStyle>
            <a:lvl1pPr marL="357188" indent="-357188" algn="l" defTabSz="628650" rtl="0" eaLnBrk="1" latinLnBrk="0" hangingPunct="1">
              <a:lnSpc>
                <a:spcPct val="110000"/>
              </a:lnSpc>
              <a:spcBef>
                <a:spcPts val="600"/>
              </a:spcBef>
              <a:spcAft>
                <a:spcPts val="600"/>
              </a:spcAft>
              <a:buClr>
                <a:schemeClr val="tx2"/>
              </a:buClr>
              <a:buFont typeface="Symbol" panose="05050102010706020507" pitchFamily="18" charset="2"/>
              <a:buChar char="¾"/>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877950"/>
              </a:buClr>
              <a:buFont typeface="Symbol" panose="05050102010706020507" pitchFamily="18" charset="2"/>
              <a:buChar char="-"/>
            </a:pPr>
            <a:endParaRPr lang="de-DE" sz="1400" dirty="0"/>
          </a:p>
          <a:p>
            <a:pPr algn="just">
              <a:buClr>
                <a:srgbClr val="877950"/>
              </a:buClr>
            </a:pPr>
            <a:r>
              <a:rPr lang="de-DE" sz="1400" dirty="0"/>
              <a:t>Investmentfonds investiert als Co-Investor mittelbar als Mehrheitsgesellschafter in fünf neu zu errichtende Logistikimmobilien.</a:t>
            </a:r>
          </a:p>
          <a:p>
            <a:pPr algn="just">
              <a:buClr>
                <a:srgbClr val="877950"/>
              </a:buClr>
              <a:buFont typeface="Symbol" panose="05050102010706020507" pitchFamily="18" charset="2"/>
              <a:buChar char="-"/>
            </a:pPr>
            <a:r>
              <a:rPr lang="de-DE" sz="1400" dirty="0"/>
              <a:t>Geplante Vermietung an mehrere Mieter aus den Bereichen Logistik-, Industrie- und Light Industrial.</a:t>
            </a:r>
          </a:p>
          <a:p>
            <a:pPr algn="just">
              <a:buClr>
                <a:srgbClr val="877950"/>
              </a:buClr>
              <a:buFont typeface="Symbol" panose="05050102010706020507" pitchFamily="18" charset="2"/>
              <a:buChar char="-"/>
            </a:pPr>
            <a:r>
              <a:rPr lang="de-DE" sz="1400" dirty="0"/>
              <a:t>Veräußerung am Ende der prognostizierten Laufzeit und Ausschüttung des Erlöses an die Anleger.</a:t>
            </a:r>
          </a:p>
        </p:txBody>
      </p:sp>
      <p:pic>
        <p:nvPicPr>
          <p:cNvPr id="2" name="Grafik 1">
            <a:extLst>
              <a:ext uri="{FF2B5EF4-FFF2-40B4-BE49-F238E27FC236}">
                <a16:creationId xmlns:a16="http://schemas.microsoft.com/office/drawing/2014/main" id="{A50A9C07-0A06-B41F-E89F-88ED70981E9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757824" y="2214103"/>
            <a:ext cx="6077028" cy="3974150"/>
          </a:xfrm>
          <a:prstGeom prst="rect">
            <a:avLst/>
          </a:prstGeom>
        </p:spPr>
      </p:pic>
    </p:spTree>
    <p:extLst>
      <p:ext uri="{BB962C8B-B14F-4D97-AF65-F5344CB8AC3E}">
        <p14:creationId xmlns:p14="http://schemas.microsoft.com/office/powerpoint/2010/main" val="36548626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wipe(left)">
                                      <p:cBhvr>
                                        <p:cTn id="7" dur="500"/>
                                        <p:tgtEl>
                                          <p:spTgt spid="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wipe(left)">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wipe(left)">
                                      <p:cBhvr>
                                        <p:cTn id="1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3F86123-B759-6873-28FE-17D5A697BD70}"/>
              </a:ext>
            </a:extLst>
          </p:cNvPr>
          <p:cNvSpPr>
            <a:spLocks noGrp="1"/>
          </p:cNvSpPr>
          <p:nvPr>
            <p:ph type="body" sz="quarter" idx="27"/>
          </p:nvPr>
        </p:nvSpPr>
        <p:spPr/>
        <p:txBody>
          <a:bodyPr/>
          <a:lstStyle/>
          <a:p>
            <a:endParaRPr lang="de-DE"/>
          </a:p>
        </p:txBody>
      </p:sp>
      <p:sp>
        <p:nvSpPr>
          <p:cNvPr id="5" name="Textplatzhalter 26">
            <a:extLst>
              <a:ext uri="{FF2B5EF4-FFF2-40B4-BE49-F238E27FC236}">
                <a16:creationId xmlns:a16="http://schemas.microsoft.com/office/drawing/2014/main" id="{BAD0DD93-A87F-DBAB-E63D-FBED967921BC}"/>
              </a:ext>
            </a:extLst>
          </p:cNvPr>
          <p:cNvSpPr txBox="1">
            <a:spLocks/>
          </p:cNvSpPr>
          <p:nvPr/>
        </p:nvSpPr>
        <p:spPr>
          <a:xfrm>
            <a:off x="2153653" y="6381430"/>
            <a:ext cx="9703385" cy="475890"/>
          </a:xfrm>
          <a:prstGeom prst="rect">
            <a:avLst/>
          </a:prstGeom>
          <a:noFill/>
        </p:spPr>
        <p:txBody>
          <a:bodyPr lIns="180000" tIns="180000" rIns="0" bIns="108000" anchor="b">
            <a:noAutofit/>
          </a:bodyPr>
          <a:lstStyle>
            <a:lvl1pPr marL="0" indent="0" algn="r" defTabSz="628650" rtl="0" eaLnBrk="1" latinLnBrk="0" hangingPunct="1">
              <a:lnSpc>
                <a:spcPct val="100000"/>
              </a:lnSpc>
              <a:spcBef>
                <a:spcPts val="100"/>
              </a:spcBef>
              <a:spcAft>
                <a:spcPts val="100"/>
              </a:spcAft>
              <a:buClr>
                <a:schemeClr val="tx2"/>
              </a:buClr>
              <a:buFont typeface="Symbol" panose="05050102010706020507" pitchFamily="18" charset="2"/>
              <a:buNone/>
              <a:defRPr sz="600" b="0" kern="1200">
                <a:solidFill>
                  <a:schemeClr val="accent6">
                    <a:lumMod val="25000"/>
                    <a:lumOff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a:solidFill>
                <a:schemeClr val="tx1"/>
              </a:solidFill>
            </a:endParaRPr>
          </a:p>
          <a:p>
            <a:r>
              <a:rPr lang="de-DE">
                <a:solidFill>
                  <a:schemeClr val="tx1"/>
                </a:solidFill>
              </a:rPr>
              <a:t>Graphik: 45 Logistics South Brochure</a:t>
            </a:r>
          </a:p>
          <a:p>
            <a:endParaRPr lang="de-DE" dirty="0"/>
          </a:p>
        </p:txBody>
      </p:sp>
      <p:sp>
        <p:nvSpPr>
          <p:cNvPr id="6"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
        <p:nvSpPr>
          <p:cNvPr id="7"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5364162"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INVESTMENTSTRATEGIE</a:t>
            </a:r>
          </a:p>
        </p:txBody>
      </p:sp>
      <p:pic>
        <p:nvPicPr>
          <p:cNvPr id="10" name="Grafik 9">
            <a:extLst>
              <a:ext uri="{FF2B5EF4-FFF2-40B4-BE49-F238E27FC236}">
                <a16:creationId xmlns:a16="http://schemas.microsoft.com/office/drawing/2014/main" id="{20BE7397-0339-1F23-B3A9-25B5794BD43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0289" y="1163673"/>
            <a:ext cx="656358" cy="577532"/>
          </a:xfrm>
          <a:prstGeom prst="rect">
            <a:avLst/>
          </a:prstGeom>
        </p:spPr>
      </p:pic>
      <p:sp>
        <p:nvSpPr>
          <p:cNvPr id="4" name="Textplatzhalter 14">
            <a:extLst>
              <a:ext uri="{FF2B5EF4-FFF2-40B4-BE49-F238E27FC236}">
                <a16:creationId xmlns:a16="http://schemas.microsoft.com/office/drawing/2014/main" id="{72F09128-146B-B9A9-6547-953B5BBD6527}"/>
              </a:ext>
            </a:extLst>
          </p:cNvPr>
          <p:cNvSpPr txBox="1">
            <a:spLocks/>
          </p:cNvSpPr>
          <p:nvPr/>
        </p:nvSpPr>
        <p:spPr>
          <a:xfrm>
            <a:off x="188042" y="2019507"/>
            <a:ext cx="4891958" cy="3469211"/>
          </a:xfrm>
          <a:prstGeom prst="rect">
            <a:avLst/>
          </a:prstGeom>
          <a:noFill/>
        </p:spPr>
        <p:txBody>
          <a:bodyPr lIns="180000" tIns="180000" rIns="180000" bIns="180000">
            <a:noAutofit/>
          </a:bodyPr>
          <a:lstStyle>
            <a:lvl1pPr marL="357188" indent="-357188" algn="l" defTabSz="628650" rtl="0" eaLnBrk="1" latinLnBrk="0" hangingPunct="1">
              <a:lnSpc>
                <a:spcPct val="110000"/>
              </a:lnSpc>
              <a:spcBef>
                <a:spcPts val="600"/>
              </a:spcBef>
              <a:spcAft>
                <a:spcPts val="600"/>
              </a:spcAft>
              <a:buClr>
                <a:schemeClr val="tx2"/>
              </a:buClr>
              <a:buFont typeface="Symbol" panose="05050102010706020507" pitchFamily="18" charset="2"/>
              <a:buChar char="¾"/>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rgbClr val="877950"/>
              </a:buClr>
              <a:buFont typeface="Symbol" panose="05050102010706020507" pitchFamily="18" charset="2"/>
              <a:buChar char="-"/>
            </a:pPr>
            <a:r>
              <a:rPr lang="de-DE" sz="1400" dirty="0"/>
              <a:t>Idealer Standort für Logistikunternehmen und die verarbeitende Industrie.</a:t>
            </a:r>
          </a:p>
          <a:p>
            <a:pPr>
              <a:buClr>
                <a:srgbClr val="877950"/>
              </a:buClr>
              <a:buFont typeface="Symbol" panose="05050102010706020507" pitchFamily="18" charset="2"/>
              <a:buChar char="-"/>
            </a:pPr>
            <a:r>
              <a:rPr lang="de-DE" sz="1400" dirty="0"/>
              <a:t>Potenzielle Mieter aus vielen Wirtschaftsbereichen:</a:t>
            </a:r>
            <a:br>
              <a:rPr lang="de-DE" sz="1400" dirty="0"/>
            </a:br>
            <a:r>
              <a:rPr lang="de-DE" sz="1400" dirty="0"/>
              <a:t>&gt; wissenschaftliche und technische Dienstleistungen &gt; mittelständisch Industrie und Zulieferer</a:t>
            </a:r>
            <a:br>
              <a:rPr lang="de-DE" sz="1400" dirty="0"/>
            </a:br>
            <a:r>
              <a:rPr lang="de-DE" sz="1400" dirty="0"/>
              <a:t>&gt; Einzelhandel und Online-Handel</a:t>
            </a:r>
          </a:p>
          <a:p>
            <a:pPr algn="just">
              <a:buClr>
                <a:srgbClr val="877950"/>
              </a:buClr>
              <a:buFont typeface="Symbol" panose="05050102010706020507" pitchFamily="18" charset="2"/>
              <a:buChar char="-"/>
            </a:pPr>
            <a:r>
              <a:rPr lang="de-DE" sz="1400" dirty="0"/>
              <a:t>Rund 19 km zum südlichen Stadtzentrum von Austin, sowie Flughafen und Tesla Gigafactory</a:t>
            </a:r>
          </a:p>
          <a:p>
            <a:pPr marL="0" indent="0">
              <a:buClr>
                <a:srgbClr val="877950"/>
              </a:buClr>
              <a:buNone/>
            </a:pPr>
            <a:endParaRPr lang="de-DE" sz="1400" dirty="0"/>
          </a:p>
        </p:txBody>
      </p:sp>
      <p:pic>
        <p:nvPicPr>
          <p:cNvPr id="18" name="Grafik 17">
            <a:extLst>
              <a:ext uri="{FF2B5EF4-FFF2-40B4-BE49-F238E27FC236}">
                <a16:creationId xmlns:a16="http://schemas.microsoft.com/office/drawing/2014/main" id="{9427A84E-9294-04AD-3E14-B936CFD1E443}"/>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5284047" y="2140084"/>
            <a:ext cx="6719911" cy="4121360"/>
          </a:xfrm>
          <a:prstGeom prst="rect">
            <a:avLst/>
          </a:prstGeom>
        </p:spPr>
      </p:pic>
    </p:spTree>
    <p:extLst>
      <p:ext uri="{BB962C8B-B14F-4D97-AF65-F5344CB8AC3E}">
        <p14:creationId xmlns:p14="http://schemas.microsoft.com/office/powerpoint/2010/main" val="1945387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
        <p:nvSpPr>
          <p:cNvPr id="23"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PROSPERIERENDER STANDORT</a:t>
            </a:r>
          </a:p>
        </p:txBody>
      </p:sp>
      <p:sp>
        <p:nvSpPr>
          <p:cNvPr id="7" name="Textplatzhalter 2">
            <a:extLst>
              <a:ext uri="{FF2B5EF4-FFF2-40B4-BE49-F238E27FC236}">
                <a16:creationId xmlns:a16="http://schemas.microsoft.com/office/drawing/2014/main" id="{5838E707-3BA7-2516-9F70-B86013B01021}"/>
              </a:ext>
            </a:extLst>
          </p:cNvPr>
          <p:cNvSpPr>
            <a:spLocks noGrp="1"/>
          </p:cNvSpPr>
          <p:nvPr>
            <p:ph type="body" sz="quarter" idx="27"/>
          </p:nvPr>
        </p:nvSpPr>
        <p:spPr>
          <a:xfrm>
            <a:off x="2990850" y="6013450"/>
            <a:ext cx="8960145" cy="695978"/>
          </a:xfrm>
        </p:spPr>
        <p:txBody>
          <a:bodyPr lIns="90000" tIns="46800" rIns="90000" bIns="46800"/>
          <a:lstStyle/>
          <a:p>
            <a:endParaRPr lang="de-DE" sz="600" dirty="0">
              <a:solidFill>
                <a:schemeClr val="tx1"/>
              </a:solidFill>
            </a:endParaRPr>
          </a:p>
          <a:p>
            <a:r>
              <a:rPr lang="de-DE" dirty="0">
                <a:solidFill>
                  <a:schemeClr val="tx1"/>
                </a:solidFill>
              </a:rPr>
              <a:t>Graphik: links, 45 </a:t>
            </a:r>
            <a:r>
              <a:rPr lang="de-DE" dirty="0" err="1">
                <a:solidFill>
                  <a:schemeClr val="tx1"/>
                </a:solidFill>
              </a:rPr>
              <a:t>Logistics</a:t>
            </a:r>
            <a:r>
              <a:rPr lang="de-DE" dirty="0">
                <a:solidFill>
                  <a:schemeClr val="tx1"/>
                </a:solidFill>
              </a:rPr>
              <a:t> South </a:t>
            </a:r>
            <a:r>
              <a:rPr lang="de-DE" dirty="0" err="1">
                <a:solidFill>
                  <a:schemeClr val="tx1"/>
                </a:solidFill>
              </a:rPr>
              <a:t>Brochure</a:t>
            </a:r>
            <a:r>
              <a:rPr lang="de-DE" dirty="0">
                <a:solidFill>
                  <a:schemeClr val="tx1"/>
                </a:solidFill>
              </a:rPr>
              <a:t> , Graphik </a:t>
            </a:r>
            <a:r>
              <a:rPr lang="de-DE" dirty="0" err="1">
                <a:solidFill>
                  <a:schemeClr val="tx1"/>
                </a:solidFill>
              </a:rPr>
              <a:t>mitte</a:t>
            </a:r>
            <a:r>
              <a:rPr lang="de-DE" dirty="0">
                <a:solidFill>
                  <a:schemeClr val="tx1"/>
                </a:solidFill>
              </a:rPr>
              <a:t>, 45 </a:t>
            </a:r>
            <a:r>
              <a:rPr lang="de-DE" dirty="0" err="1">
                <a:solidFill>
                  <a:schemeClr val="tx1"/>
                </a:solidFill>
              </a:rPr>
              <a:t>Logistics</a:t>
            </a:r>
            <a:r>
              <a:rPr lang="de-DE" dirty="0">
                <a:solidFill>
                  <a:schemeClr val="tx1"/>
                </a:solidFill>
              </a:rPr>
              <a:t> South </a:t>
            </a:r>
            <a:r>
              <a:rPr lang="de-DE" dirty="0" err="1">
                <a:solidFill>
                  <a:schemeClr val="tx1"/>
                </a:solidFill>
              </a:rPr>
              <a:t>Brochure</a:t>
            </a:r>
            <a:r>
              <a:rPr lang="de-DE" dirty="0">
                <a:solidFill>
                  <a:schemeClr val="tx1"/>
                </a:solidFill>
              </a:rPr>
              <a:t> ,  </a:t>
            </a:r>
            <a:endParaRPr lang="de-DE" sz="600" dirty="0">
              <a:solidFill>
                <a:schemeClr val="tx1"/>
              </a:solidFill>
            </a:endParaRPr>
          </a:p>
        </p:txBody>
      </p:sp>
      <p:pic>
        <p:nvPicPr>
          <p:cNvPr id="64" name="Grafik 63">
            <a:extLst>
              <a:ext uri="{FF2B5EF4-FFF2-40B4-BE49-F238E27FC236}">
                <a16:creationId xmlns:a16="http://schemas.microsoft.com/office/drawing/2014/main" id="{779E283F-2AB6-22B8-8F77-5A85EBC3C0CA}"/>
              </a:ext>
            </a:extLst>
          </p:cNvPr>
          <p:cNvPicPr>
            <a:picLocks noChangeAspect="1"/>
          </p:cNvPicPr>
          <p:nvPr/>
        </p:nvPicPr>
        <p:blipFill>
          <a:blip r:embed="rId2"/>
          <a:stretch>
            <a:fillRect/>
          </a:stretch>
        </p:blipFill>
        <p:spPr>
          <a:xfrm>
            <a:off x="5043893" y="1748182"/>
            <a:ext cx="7059624" cy="4703070"/>
          </a:xfrm>
          <a:prstGeom prst="rect">
            <a:avLst/>
          </a:prstGeom>
        </p:spPr>
      </p:pic>
      <p:pic>
        <p:nvPicPr>
          <p:cNvPr id="2" name="Grafik 1">
            <a:extLst>
              <a:ext uri="{FF2B5EF4-FFF2-40B4-BE49-F238E27FC236}">
                <a16:creationId xmlns:a16="http://schemas.microsoft.com/office/drawing/2014/main" id="{3B84237D-8750-0D2F-A17B-C79A9BFA84FA}"/>
              </a:ext>
            </a:extLst>
          </p:cNvPr>
          <p:cNvPicPr>
            <a:picLocks noChangeAspect="1"/>
          </p:cNvPicPr>
          <p:nvPr/>
        </p:nvPicPr>
        <p:blipFill rotWithShape="1">
          <a:blip r:embed="rId3">
            <a:extLst>
              <a:ext uri="{28A0092B-C50C-407E-A947-70E740481C1C}">
                <a14:useLocalDpi xmlns:a14="http://schemas.microsoft.com/office/drawing/2010/main" val="0"/>
              </a:ext>
            </a:extLst>
          </a:blip>
          <a:srcRect l="9788" t="22012" r="15546" b="21807"/>
          <a:stretch/>
        </p:blipFill>
        <p:spPr>
          <a:xfrm>
            <a:off x="4019395" y="1748182"/>
            <a:ext cx="8172605" cy="4961246"/>
          </a:xfrm>
          <a:prstGeom prst="rect">
            <a:avLst/>
          </a:prstGeom>
        </p:spPr>
      </p:pic>
      <p:sp>
        <p:nvSpPr>
          <p:cNvPr id="3" name="Textplatzhalter 14">
            <a:extLst>
              <a:ext uri="{FF2B5EF4-FFF2-40B4-BE49-F238E27FC236}">
                <a16:creationId xmlns:a16="http://schemas.microsoft.com/office/drawing/2014/main" id="{54B21762-FA8E-023E-EC98-C0177CE84364}"/>
              </a:ext>
            </a:extLst>
          </p:cNvPr>
          <p:cNvSpPr txBox="1">
            <a:spLocks/>
          </p:cNvSpPr>
          <p:nvPr/>
        </p:nvSpPr>
        <p:spPr>
          <a:xfrm>
            <a:off x="188043" y="2133599"/>
            <a:ext cx="3785305" cy="2558473"/>
          </a:xfrm>
          <a:prstGeom prst="rect">
            <a:avLst/>
          </a:prstGeom>
          <a:noFill/>
        </p:spPr>
        <p:txBody>
          <a:bodyPr lIns="180000" tIns="180000" rIns="180000" bIns="180000">
            <a:noAutofit/>
          </a:bodyPr>
          <a:lstStyle>
            <a:lvl1pPr marL="357188" indent="-357188" algn="l" defTabSz="628650" rtl="0" eaLnBrk="1" latinLnBrk="0" hangingPunct="1">
              <a:lnSpc>
                <a:spcPct val="110000"/>
              </a:lnSpc>
              <a:spcBef>
                <a:spcPts val="600"/>
              </a:spcBef>
              <a:spcAft>
                <a:spcPts val="600"/>
              </a:spcAft>
              <a:buClr>
                <a:schemeClr val="tx2"/>
              </a:buClr>
              <a:buFont typeface="Symbol" panose="05050102010706020507" pitchFamily="18" charset="2"/>
              <a:buChar char="¾"/>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Clr>
                <a:srgbClr val="877950"/>
              </a:buClr>
              <a:buFont typeface="Symbol" panose="05050102010706020507" pitchFamily="18" charset="2"/>
              <a:buChar char="-"/>
            </a:pPr>
            <a:r>
              <a:rPr lang="de-DE" sz="1400" dirty="0"/>
              <a:t>Sehr gute Verkehrsanbindung: </a:t>
            </a:r>
          </a:p>
          <a:p>
            <a:pPr marL="0" indent="0">
              <a:buClr>
                <a:srgbClr val="877950"/>
              </a:buClr>
              <a:buNone/>
            </a:pPr>
            <a:r>
              <a:rPr lang="de-DE" sz="1400" dirty="0"/>
              <a:t>Direkt an der Verbindungsstraße zwischen:</a:t>
            </a:r>
          </a:p>
          <a:p>
            <a:pPr marL="0" indent="0">
              <a:buClr>
                <a:srgbClr val="877950"/>
              </a:buClr>
              <a:buNone/>
            </a:pPr>
            <a:r>
              <a:rPr lang="de-DE" sz="1400" dirty="0"/>
              <a:t>&gt; Interstate Highway 35 (Austin-City) </a:t>
            </a:r>
            <a:br>
              <a:rPr lang="de-DE" sz="1400" dirty="0"/>
            </a:br>
            <a:r>
              <a:rPr lang="de-DE" sz="1400" dirty="0"/>
              <a:t>&gt; Highway 183 </a:t>
            </a:r>
            <a:br>
              <a:rPr lang="de-DE" sz="1400" dirty="0"/>
            </a:br>
            <a:r>
              <a:rPr lang="de-DE" sz="1400" dirty="0"/>
              <a:t>    (östliches Austin – Flughafen – Tesla)</a:t>
            </a:r>
          </a:p>
          <a:p>
            <a:pPr marL="0" indent="0" algn="just">
              <a:buClr>
                <a:srgbClr val="877950"/>
              </a:buClr>
              <a:buNone/>
            </a:pPr>
            <a:endParaRPr lang="de-DE" sz="1400" dirty="0"/>
          </a:p>
        </p:txBody>
      </p:sp>
    </p:spTree>
    <p:extLst>
      <p:ext uri="{BB962C8B-B14F-4D97-AF65-F5344CB8AC3E}">
        <p14:creationId xmlns:p14="http://schemas.microsoft.com/office/powerpoint/2010/main" val="15589964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12">
            <a:extLst>
              <a:ext uri="{FF2B5EF4-FFF2-40B4-BE49-F238E27FC236}">
                <a16:creationId xmlns:a16="http://schemas.microsoft.com/office/drawing/2014/main" id="{CC6E7F8F-A756-93F5-1DA9-9860FDD4A6DE}"/>
              </a:ext>
            </a:extLst>
          </p:cNvPr>
          <p:cNvPicPr>
            <a:picLocks noChangeAspect="1"/>
          </p:cNvPicPr>
          <p:nvPr/>
        </p:nvPicPr>
        <p:blipFill>
          <a:blip r:embed="rId2">
            <a:extLst>
              <a:ext uri="{28A0092B-C50C-407E-A947-70E740481C1C}">
                <a14:useLocalDpi xmlns:a14="http://schemas.microsoft.com/office/drawing/2010/main" val="0"/>
              </a:ext>
            </a:extLst>
          </a:blip>
          <a:srcRect t="10940" b="10940"/>
          <a:stretch/>
        </p:blipFill>
        <p:spPr>
          <a:xfrm>
            <a:off x="1685924" y="987268"/>
            <a:ext cx="8639395" cy="5048036"/>
          </a:xfrm>
          <a:prstGeom prst="rect">
            <a:avLst/>
          </a:prstGeom>
        </p:spPr>
      </p:pic>
      <p:sp>
        <p:nvSpPr>
          <p:cNvPr id="11" name="Textfeld 10">
            <a:extLst>
              <a:ext uri="{FF2B5EF4-FFF2-40B4-BE49-F238E27FC236}">
                <a16:creationId xmlns:a16="http://schemas.microsoft.com/office/drawing/2014/main" id="{D20C54F9-B927-ADA7-5098-8EC5B5EEE893}"/>
              </a:ext>
            </a:extLst>
          </p:cNvPr>
          <p:cNvSpPr txBox="1"/>
          <p:nvPr/>
        </p:nvSpPr>
        <p:spPr>
          <a:xfrm>
            <a:off x="1685748" y="5850638"/>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12" name="Rechteck 11">
            <a:extLst>
              <a:ext uri="{FF2B5EF4-FFF2-40B4-BE49-F238E27FC236}">
                <a16:creationId xmlns:a16="http://schemas.microsoft.com/office/drawing/2014/main" id="{BACF749A-E440-4805-512D-9316C819520A}"/>
              </a:ext>
            </a:extLst>
          </p:cNvPr>
          <p:cNvSpPr/>
          <p:nvPr/>
        </p:nvSpPr>
        <p:spPr>
          <a:xfrm>
            <a:off x="0" y="1269507"/>
            <a:ext cx="9690885" cy="1540676"/>
          </a:xfrm>
          <a:prstGeom prst="rect">
            <a:avLst/>
          </a:prstGeom>
          <a:solidFill>
            <a:srgbClr val="EE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Textplatzhalter 7">
            <a:extLst>
              <a:ext uri="{FF2B5EF4-FFF2-40B4-BE49-F238E27FC236}">
                <a16:creationId xmlns:a16="http://schemas.microsoft.com/office/drawing/2014/main" id="{96F9854F-1157-D3DA-C665-D6A1F2982C01}"/>
              </a:ext>
            </a:extLst>
          </p:cNvPr>
          <p:cNvSpPr txBox="1">
            <a:spLocks/>
          </p:cNvSpPr>
          <p:nvPr/>
        </p:nvSpPr>
        <p:spPr>
          <a:xfrm>
            <a:off x="201207" y="1630222"/>
            <a:ext cx="9427289" cy="736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89063" indent="0" algn="just">
              <a:buFont typeface="Arial" panose="020B0604020202020204" pitchFamily="34" charset="0"/>
              <a:buNone/>
            </a:pPr>
            <a:r>
              <a:rPr lang="de-DE" sz="1800" dirty="0">
                <a:latin typeface="+mj-lt"/>
              </a:rPr>
              <a:t>DEUTSCHE FINANCE INVESTMENT FUND 24 – CLUB DEAL US LOGISTIK</a:t>
            </a:r>
          </a:p>
          <a:p>
            <a:pPr marL="1389063" indent="0" algn="just">
              <a:spcBef>
                <a:spcPts val="0"/>
              </a:spcBef>
              <a:buFont typeface="Arial" panose="020B0604020202020204" pitchFamily="34" charset="0"/>
              <a:buNone/>
            </a:pPr>
            <a:endParaRPr lang="en-US" sz="1800" dirty="0">
              <a:solidFill>
                <a:srgbClr val="877950"/>
              </a:solidFill>
            </a:endParaRPr>
          </a:p>
          <a:p>
            <a:pPr marL="1389063" indent="0" algn="just">
              <a:spcBef>
                <a:spcPts val="0"/>
              </a:spcBef>
              <a:buFont typeface="Arial" panose="020B0604020202020204" pitchFamily="34" charset="0"/>
              <a:buNone/>
            </a:pPr>
            <a:r>
              <a:rPr lang="en-US" sz="1800" dirty="0"/>
              <a:t>ANLAGEOBJEKTE UND INVESTMENTSTRATEGIE</a:t>
            </a:r>
          </a:p>
          <a:p>
            <a:pPr marL="1389063" indent="0" algn="just">
              <a:buFont typeface="Arial" panose="020B0604020202020204" pitchFamily="34" charset="0"/>
              <a:buNone/>
            </a:pPr>
            <a:endParaRPr lang="de-DE" sz="1800" dirty="0">
              <a:latin typeface="+mj-lt"/>
            </a:endParaRPr>
          </a:p>
        </p:txBody>
      </p:sp>
      <p:pic>
        <p:nvPicPr>
          <p:cNvPr id="15" name="Grafik 14">
            <a:extLst>
              <a:ext uri="{FF2B5EF4-FFF2-40B4-BE49-F238E27FC236}">
                <a16:creationId xmlns:a16="http://schemas.microsoft.com/office/drawing/2014/main" id="{1D25C95A-25CA-CACE-A207-37041B6CE43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54753" y="1511371"/>
            <a:ext cx="656358" cy="577532"/>
          </a:xfrm>
          <a:prstGeom prst="rect">
            <a:avLst/>
          </a:prstGeom>
        </p:spPr>
      </p:pic>
    </p:spTree>
    <p:extLst>
      <p:ext uri="{BB962C8B-B14F-4D97-AF65-F5344CB8AC3E}">
        <p14:creationId xmlns:p14="http://schemas.microsoft.com/office/powerpoint/2010/main" val="3658862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projekt 2 1">
            <a:hlinkClick r:id="" action="ppaction://media"/>
            <a:extLst>
              <a:ext uri="{FF2B5EF4-FFF2-40B4-BE49-F238E27FC236}">
                <a16:creationId xmlns:a16="http://schemas.microsoft.com/office/drawing/2014/main" id="{E8CEBB07-7760-6217-AC7D-0FF612F543E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
            <a:ext cx="12192000" cy="6868061"/>
          </a:xfrm>
          <a:prstGeom prst="rect">
            <a:avLst/>
          </a:prstGeom>
        </p:spPr>
      </p:pic>
    </p:spTree>
    <p:extLst>
      <p:ext uri="{BB962C8B-B14F-4D97-AF65-F5344CB8AC3E}">
        <p14:creationId xmlns:p14="http://schemas.microsoft.com/office/powerpoint/2010/main" val="15297189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fik 30">
            <a:extLst>
              <a:ext uri="{FF2B5EF4-FFF2-40B4-BE49-F238E27FC236}">
                <a16:creationId xmlns:a16="http://schemas.microsoft.com/office/drawing/2014/main" id="{27EF3E16-D840-6A3C-17DE-58B756068AC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410950" y="204830"/>
            <a:ext cx="727702" cy="475890"/>
          </a:xfrm>
          <a:prstGeom prst="rect">
            <a:avLst/>
          </a:prstGeom>
        </p:spPr>
      </p:pic>
      <p:pic>
        <p:nvPicPr>
          <p:cNvPr id="3" name="Grafik 2">
            <a:extLst>
              <a:ext uri="{FF2B5EF4-FFF2-40B4-BE49-F238E27FC236}">
                <a16:creationId xmlns:a16="http://schemas.microsoft.com/office/drawing/2014/main" id="{7E90CBEF-17C9-4DBF-51AF-9A0B7E297602}"/>
              </a:ext>
            </a:extLst>
          </p:cNvPr>
          <p:cNvPicPr>
            <a:picLocks noChangeAspect="1"/>
          </p:cNvPicPr>
          <p:nvPr/>
        </p:nvPicPr>
        <p:blipFill>
          <a:blip r:embed="rId3"/>
          <a:srcRect b="6074"/>
          <a:stretch/>
        </p:blipFill>
        <p:spPr>
          <a:xfrm>
            <a:off x="0" y="0"/>
            <a:ext cx="12192000" cy="6858000"/>
          </a:xfrm>
          <a:prstGeom prst="rect">
            <a:avLst/>
          </a:prstGeom>
        </p:spPr>
      </p:pic>
      <p:grpSp>
        <p:nvGrpSpPr>
          <p:cNvPr id="29" name="Gruppieren 28">
            <a:extLst>
              <a:ext uri="{FF2B5EF4-FFF2-40B4-BE49-F238E27FC236}">
                <a16:creationId xmlns:a16="http://schemas.microsoft.com/office/drawing/2014/main" id="{AF6750E0-8151-6276-B36B-34C9B0785AA6}"/>
              </a:ext>
            </a:extLst>
          </p:cNvPr>
          <p:cNvGrpSpPr/>
          <p:nvPr/>
        </p:nvGrpSpPr>
        <p:grpSpPr>
          <a:xfrm>
            <a:off x="781050" y="680720"/>
            <a:ext cx="7692390" cy="2667000"/>
            <a:chOff x="831850" y="762000"/>
            <a:chExt cx="7692390" cy="2667000"/>
          </a:xfrm>
        </p:grpSpPr>
        <p:cxnSp>
          <p:nvCxnSpPr>
            <p:cNvPr id="8" name="Gerader Verbinder 7">
              <a:extLst>
                <a:ext uri="{FF2B5EF4-FFF2-40B4-BE49-F238E27FC236}">
                  <a16:creationId xmlns:a16="http://schemas.microsoft.com/office/drawing/2014/main" id="{6FA33DF3-06D8-2407-9B55-5A7460379569}"/>
                </a:ext>
              </a:extLst>
            </p:cNvPr>
            <p:cNvCxnSpPr>
              <a:cxnSpLocks/>
            </p:cNvCxnSpPr>
            <p:nvPr/>
          </p:nvCxnSpPr>
          <p:spPr>
            <a:xfrm flipV="1">
              <a:off x="831850" y="762000"/>
              <a:ext cx="4149090" cy="114808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41E65507-CD0D-E822-71E5-7E8273354079}"/>
                </a:ext>
              </a:extLst>
            </p:cNvPr>
            <p:cNvCxnSpPr>
              <a:cxnSpLocks/>
            </p:cNvCxnSpPr>
            <p:nvPr/>
          </p:nvCxnSpPr>
          <p:spPr>
            <a:xfrm>
              <a:off x="4980940" y="762000"/>
              <a:ext cx="3543300" cy="75184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3E4C6EE3-864B-3AEC-5939-EAE6EFF0A6EA}"/>
                </a:ext>
              </a:extLst>
            </p:cNvPr>
            <p:cNvCxnSpPr>
              <a:cxnSpLocks/>
            </p:cNvCxnSpPr>
            <p:nvPr/>
          </p:nvCxnSpPr>
          <p:spPr>
            <a:xfrm flipH="1">
              <a:off x="4450080" y="1513840"/>
              <a:ext cx="4074160" cy="191516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B8D2F005-F670-AA35-0147-98B9E1A25356}"/>
                </a:ext>
              </a:extLst>
            </p:cNvPr>
            <p:cNvCxnSpPr>
              <a:cxnSpLocks/>
            </p:cNvCxnSpPr>
            <p:nvPr/>
          </p:nvCxnSpPr>
          <p:spPr>
            <a:xfrm flipH="1" flipV="1">
              <a:off x="831850" y="1910080"/>
              <a:ext cx="3618230" cy="151892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30" name="Textfeld 29">
            <a:extLst>
              <a:ext uri="{FF2B5EF4-FFF2-40B4-BE49-F238E27FC236}">
                <a16:creationId xmlns:a16="http://schemas.microsoft.com/office/drawing/2014/main" id="{9D5D84DF-87FC-8A55-2063-DFBB5D9554EC}"/>
              </a:ext>
            </a:extLst>
          </p:cNvPr>
          <p:cNvSpPr txBox="1"/>
          <p:nvPr/>
        </p:nvSpPr>
        <p:spPr>
          <a:xfrm rot="20366521">
            <a:off x="3635090" y="1639643"/>
            <a:ext cx="2117887" cy="369332"/>
          </a:xfrm>
          <a:prstGeom prst="rect">
            <a:avLst/>
          </a:prstGeom>
          <a:solidFill>
            <a:srgbClr val="FFC000"/>
          </a:solidFill>
        </p:spPr>
        <p:txBody>
          <a:bodyPr wrap="none" rtlCol="0">
            <a:spAutoFit/>
          </a:bodyPr>
          <a:lstStyle/>
          <a:p>
            <a:r>
              <a:rPr lang="de-DE" b="1" dirty="0">
                <a:solidFill>
                  <a:schemeClr val="bg1"/>
                </a:solidFill>
                <a:effectLst>
                  <a:outerShdw blurRad="38100" dist="38100" dir="2700000" algn="tl">
                    <a:srgbClr val="000000">
                      <a:alpha val="43137"/>
                    </a:srgbClr>
                  </a:outerShdw>
                </a:effectLst>
              </a:rPr>
              <a:t>BAUABSCHNITT 1</a:t>
            </a:r>
          </a:p>
        </p:txBody>
      </p:sp>
      <p:grpSp>
        <p:nvGrpSpPr>
          <p:cNvPr id="53" name="Gruppieren 52">
            <a:extLst>
              <a:ext uri="{FF2B5EF4-FFF2-40B4-BE49-F238E27FC236}">
                <a16:creationId xmlns:a16="http://schemas.microsoft.com/office/drawing/2014/main" id="{9CE5CF5F-50DE-4B2F-3F32-7501A315D23A}"/>
              </a:ext>
            </a:extLst>
          </p:cNvPr>
          <p:cNvGrpSpPr/>
          <p:nvPr/>
        </p:nvGrpSpPr>
        <p:grpSpPr>
          <a:xfrm>
            <a:off x="1343698" y="1432560"/>
            <a:ext cx="10848302" cy="5473064"/>
            <a:chOff x="1343698" y="1432560"/>
            <a:chExt cx="10848302" cy="5473064"/>
          </a:xfrm>
        </p:grpSpPr>
        <p:cxnSp>
          <p:nvCxnSpPr>
            <p:cNvPr id="9" name="Gerader Verbinder 8">
              <a:extLst>
                <a:ext uri="{FF2B5EF4-FFF2-40B4-BE49-F238E27FC236}">
                  <a16:creationId xmlns:a16="http://schemas.microsoft.com/office/drawing/2014/main" id="{C60079F1-F806-3399-9F3C-F5AB7985C11D}"/>
                </a:ext>
              </a:extLst>
            </p:cNvPr>
            <p:cNvCxnSpPr>
              <a:cxnSpLocks/>
            </p:cNvCxnSpPr>
            <p:nvPr/>
          </p:nvCxnSpPr>
          <p:spPr>
            <a:xfrm flipH="1">
              <a:off x="1343698" y="1432560"/>
              <a:ext cx="7472661" cy="351197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4AE420DD-F504-B63A-1AFE-C42EC30CA859}"/>
                </a:ext>
              </a:extLst>
            </p:cNvPr>
            <p:cNvCxnSpPr>
              <a:cxnSpLocks/>
            </p:cNvCxnSpPr>
            <p:nvPr/>
          </p:nvCxnSpPr>
          <p:spPr>
            <a:xfrm>
              <a:off x="8808617" y="1432560"/>
              <a:ext cx="3383383" cy="7207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3F5AD003-1D88-42E4-B228-BC1F6F2495C9}"/>
                </a:ext>
              </a:extLst>
            </p:cNvPr>
            <p:cNvCxnSpPr>
              <a:cxnSpLocks/>
            </p:cNvCxnSpPr>
            <p:nvPr/>
          </p:nvCxnSpPr>
          <p:spPr>
            <a:xfrm>
              <a:off x="1343698" y="4944533"/>
              <a:ext cx="3555943" cy="196109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5235E437-7143-FA23-3140-9C407DD5C518}"/>
                </a:ext>
              </a:extLst>
            </p:cNvPr>
            <p:cNvCxnSpPr>
              <a:cxnSpLocks/>
            </p:cNvCxnSpPr>
            <p:nvPr/>
          </p:nvCxnSpPr>
          <p:spPr>
            <a:xfrm flipH="1">
              <a:off x="9459882" y="2153356"/>
              <a:ext cx="2732118" cy="327208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2A9CF6BB-ABD6-F02D-6247-A5244CB769AC}"/>
                </a:ext>
              </a:extLst>
            </p:cNvPr>
            <p:cNvCxnSpPr>
              <a:cxnSpLocks/>
            </p:cNvCxnSpPr>
            <p:nvPr/>
          </p:nvCxnSpPr>
          <p:spPr>
            <a:xfrm>
              <a:off x="7484533" y="4704645"/>
              <a:ext cx="1975349" cy="72079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Gerader Verbinder 33">
              <a:extLst>
                <a:ext uri="{FF2B5EF4-FFF2-40B4-BE49-F238E27FC236}">
                  <a16:creationId xmlns:a16="http://schemas.microsoft.com/office/drawing/2014/main" id="{BF8C56CD-FB85-68D5-667D-AEC8DD841431}"/>
                </a:ext>
              </a:extLst>
            </p:cNvPr>
            <p:cNvCxnSpPr>
              <a:cxnSpLocks/>
            </p:cNvCxnSpPr>
            <p:nvPr/>
          </p:nvCxnSpPr>
          <p:spPr>
            <a:xfrm flipH="1">
              <a:off x="4899641" y="4704645"/>
              <a:ext cx="2584892" cy="220097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1" name="Textfeld 40">
            <a:extLst>
              <a:ext uri="{FF2B5EF4-FFF2-40B4-BE49-F238E27FC236}">
                <a16:creationId xmlns:a16="http://schemas.microsoft.com/office/drawing/2014/main" id="{4C8BA4D1-A4E5-DBD5-9FA4-7DE41AAC019E}"/>
              </a:ext>
            </a:extLst>
          </p:cNvPr>
          <p:cNvSpPr txBox="1"/>
          <p:nvPr/>
        </p:nvSpPr>
        <p:spPr>
          <a:xfrm rot="19964470">
            <a:off x="4372163" y="3519240"/>
            <a:ext cx="2011576" cy="369332"/>
          </a:xfrm>
          <a:prstGeom prst="rect">
            <a:avLst/>
          </a:prstGeom>
          <a:solidFill>
            <a:srgbClr val="FF0000"/>
          </a:solidFill>
        </p:spPr>
        <p:txBody>
          <a:bodyPr wrap="none" rtlCol="0">
            <a:spAutoFit/>
          </a:bodyPr>
          <a:lstStyle/>
          <a:p>
            <a:r>
              <a:rPr lang="de-DE" b="1" dirty="0">
                <a:solidFill>
                  <a:schemeClr val="bg1"/>
                </a:solidFill>
                <a:effectLst>
                  <a:outerShdw blurRad="38100" dist="38100" dir="2700000" algn="tl">
                    <a:srgbClr val="000000">
                      <a:alpha val="43137"/>
                    </a:srgbClr>
                  </a:outerShdw>
                </a:effectLst>
              </a:rPr>
              <a:t>BAUABSCHNITT 2</a:t>
            </a:r>
          </a:p>
        </p:txBody>
      </p:sp>
      <p:grpSp>
        <p:nvGrpSpPr>
          <p:cNvPr id="52" name="Gruppieren 51">
            <a:extLst>
              <a:ext uri="{FF2B5EF4-FFF2-40B4-BE49-F238E27FC236}">
                <a16:creationId xmlns:a16="http://schemas.microsoft.com/office/drawing/2014/main" id="{6F05E31C-F83F-CBD7-4B4F-8A6D92A531F7}"/>
              </a:ext>
            </a:extLst>
          </p:cNvPr>
          <p:cNvGrpSpPr/>
          <p:nvPr/>
        </p:nvGrpSpPr>
        <p:grpSpPr>
          <a:xfrm>
            <a:off x="-39198" y="743470"/>
            <a:ext cx="3121027" cy="990246"/>
            <a:chOff x="-39198" y="733945"/>
            <a:chExt cx="3121027" cy="990246"/>
          </a:xfrm>
        </p:grpSpPr>
        <p:cxnSp>
          <p:nvCxnSpPr>
            <p:cNvPr id="42" name="Gerader Verbinder 41">
              <a:extLst>
                <a:ext uri="{FF2B5EF4-FFF2-40B4-BE49-F238E27FC236}">
                  <a16:creationId xmlns:a16="http://schemas.microsoft.com/office/drawing/2014/main" id="{972B5690-43DD-8FAD-6C1B-0A01DA3136B5}"/>
                </a:ext>
              </a:extLst>
            </p:cNvPr>
            <p:cNvCxnSpPr>
              <a:cxnSpLocks/>
            </p:cNvCxnSpPr>
            <p:nvPr/>
          </p:nvCxnSpPr>
          <p:spPr>
            <a:xfrm>
              <a:off x="-39198" y="1279549"/>
              <a:ext cx="895390" cy="42248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8E6EF023-8C1A-7795-45D3-47B34CD13468}"/>
                </a:ext>
              </a:extLst>
            </p:cNvPr>
            <p:cNvCxnSpPr>
              <a:cxnSpLocks/>
            </p:cNvCxnSpPr>
            <p:nvPr/>
          </p:nvCxnSpPr>
          <p:spPr>
            <a:xfrm flipH="1">
              <a:off x="-35601" y="733945"/>
              <a:ext cx="2310008" cy="54040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Gerader Verbinder 47">
              <a:extLst>
                <a:ext uri="{FF2B5EF4-FFF2-40B4-BE49-F238E27FC236}">
                  <a16:creationId xmlns:a16="http://schemas.microsoft.com/office/drawing/2014/main" id="{D5FF5229-3D23-243D-875B-7BE65D52210B}"/>
                </a:ext>
              </a:extLst>
            </p:cNvPr>
            <p:cNvCxnSpPr>
              <a:cxnSpLocks/>
            </p:cNvCxnSpPr>
            <p:nvPr/>
          </p:nvCxnSpPr>
          <p:spPr>
            <a:xfrm>
              <a:off x="2226279" y="735454"/>
              <a:ext cx="829178" cy="36592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B5719877-58B8-A325-0E05-1181001273A3}"/>
                </a:ext>
              </a:extLst>
            </p:cNvPr>
            <p:cNvCxnSpPr>
              <a:cxnSpLocks/>
            </p:cNvCxnSpPr>
            <p:nvPr/>
          </p:nvCxnSpPr>
          <p:spPr>
            <a:xfrm flipH="1">
              <a:off x="855980" y="1105499"/>
              <a:ext cx="2225849" cy="61869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55" name="Grafik 54" descr="Marke 1 mit einfarbiger Füllung">
            <a:extLst>
              <a:ext uri="{FF2B5EF4-FFF2-40B4-BE49-F238E27FC236}">
                <a16:creationId xmlns:a16="http://schemas.microsoft.com/office/drawing/2014/main" id="{704AC882-289F-110B-0BA4-A7C029D173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72768" y="2905196"/>
            <a:ext cx="468000" cy="468000"/>
          </a:xfrm>
          <a:prstGeom prst="rect">
            <a:avLst/>
          </a:prstGeom>
          <a:effectLst>
            <a:innerShdw blurRad="63500" dist="50800" dir="13500000">
              <a:prstClr val="black">
                <a:alpha val="50000"/>
              </a:prstClr>
            </a:innerShdw>
          </a:effectLst>
        </p:spPr>
      </p:pic>
      <p:pic>
        <p:nvPicPr>
          <p:cNvPr id="57" name="Grafik 56" descr="Abzeichen mit einfarbiger Füllung">
            <a:extLst>
              <a:ext uri="{FF2B5EF4-FFF2-40B4-BE49-F238E27FC236}">
                <a16:creationId xmlns:a16="http://schemas.microsoft.com/office/drawing/2014/main" id="{090F6086-6E64-4F0C-B709-2E0FD0EA0E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31961" y="1850176"/>
            <a:ext cx="468000" cy="468000"/>
          </a:xfrm>
          <a:prstGeom prst="rect">
            <a:avLst/>
          </a:prstGeom>
          <a:effectLst>
            <a:innerShdw blurRad="63500" dist="50800" dir="13500000">
              <a:prstClr val="black">
                <a:alpha val="50000"/>
              </a:prstClr>
            </a:innerShdw>
          </a:effectLst>
        </p:spPr>
      </p:pic>
      <p:pic>
        <p:nvPicPr>
          <p:cNvPr id="59" name="Grafik 58" descr="Marke 3 mit einfarbiger Füllung">
            <a:extLst>
              <a:ext uri="{FF2B5EF4-FFF2-40B4-BE49-F238E27FC236}">
                <a16:creationId xmlns:a16="http://schemas.microsoft.com/office/drawing/2014/main" id="{47B9981F-DF6F-3237-D739-8F085E7224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00735" y="1179596"/>
            <a:ext cx="468000" cy="468000"/>
          </a:xfrm>
          <a:prstGeom prst="rect">
            <a:avLst/>
          </a:prstGeom>
          <a:effectLst>
            <a:innerShdw blurRad="63500" dist="50800" dir="13500000">
              <a:prstClr val="black">
                <a:alpha val="50000"/>
              </a:prstClr>
            </a:innerShdw>
          </a:effectLst>
        </p:spPr>
      </p:pic>
      <p:pic>
        <p:nvPicPr>
          <p:cNvPr id="61" name="Grafik 60" descr="Marke 4 mit einfarbiger Füllung">
            <a:extLst>
              <a:ext uri="{FF2B5EF4-FFF2-40B4-BE49-F238E27FC236}">
                <a16:creationId xmlns:a16="http://schemas.microsoft.com/office/drawing/2014/main" id="{EEB78037-22D6-067E-5586-BEA82E33750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92849" y="1020760"/>
            <a:ext cx="468000" cy="468000"/>
          </a:xfrm>
          <a:prstGeom prst="rect">
            <a:avLst/>
          </a:prstGeom>
          <a:effectLst>
            <a:innerShdw blurRad="63500" dist="50800" dir="13500000">
              <a:prstClr val="black">
                <a:alpha val="50000"/>
              </a:prstClr>
            </a:innerShdw>
          </a:effectLst>
        </p:spPr>
      </p:pic>
      <p:pic>
        <p:nvPicPr>
          <p:cNvPr id="63" name="Grafik 62" descr="Marke 5 mit einfarbiger Füllung">
            <a:extLst>
              <a:ext uri="{FF2B5EF4-FFF2-40B4-BE49-F238E27FC236}">
                <a16:creationId xmlns:a16="http://schemas.microsoft.com/office/drawing/2014/main" id="{6A60FCDA-71A3-4702-5F36-F6BA783F3D6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31280" y="5018436"/>
            <a:ext cx="468000" cy="468000"/>
          </a:xfrm>
          <a:prstGeom prst="rect">
            <a:avLst/>
          </a:prstGeom>
          <a:effectLst>
            <a:innerShdw blurRad="63500" dist="50800" dir="13500000">
              <a:prstClr val="black">
                <a:alpha val="50000"/>
              </a:prstClr>
            </a:innerShdw>
          </a:effectLst>
        </p:spPr>
      </p:pic>
    </p:spTree>
    <p:extLst>
      <p:ext uri="{BB962C8B-B14F-4D97-AF65-F5344CB8AC3E}">
        <p14:creationId xmlns:p14="http://schemas.microsoft.com/office/powerpoint/2010/main" val="23683667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heel(1)">
                                      <p:cBhvr>
                                        <p:cTn id="7" dur="3000"/>
                                        <p:tgtEl>
                                          <p:spTgt spid="29"/>
                                        </p:tgtEl>
                                      </p:cBhvr>
                                    </p:animEffect>
                                  </p:childTnLst>
                                </p:cTn>
                              </p:par>
                            </p:childTnLst>
                          </p:cTn>
                        </p:par>
                        <p:par>
                          <p:cTn id="8" fill="hold">
                            <p:stCondLst>
                              <p:cond delay="3000"/>
                            </p:stCondLst>
                            <p:childTnLst>
                              <p:par>
                                <p:cTn id="9" presetID="16" presetClass="entr" presetSubtype="21"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barn(inVertical)">
                                      <p:cBhvr>
                                        <p:cTn id="11" dur="1000"/>
                                        <p:tgtEl>
                                          <p:spTgt spid="30"/>
                                        </p:tgtEl>
                                      </p:cBhvr>
                                    </p:animEffect>
                                  </p:childTnLst>
                                </p:cTn>
                              </p:par>
                              <p:par>
                                <p:cTn id="12" presetID="31" presetClass="entr" presetSubtype="0" fill="hold" nodeType="withEffect">
                                  <p:stCondLst>
                                    <p:cond delay="0"/>
                                  </p:stCondLst>
                                  <p:childTnLst>
                                    <p:set>
                                      <p:cBhvr>
                                        <p:cTn id="13" dur="1" fill="hold">
                                          <p:stCondLst>
                                            <p:cond delay="0"/>
                                          </p:stCondLst>
                                        </p:cTn>
                                        <p:tgtEl>
                                          <p:spTgt spid="57"/>
                                        </p:tgtEl>
                                        <p:attrNameLst>
                                          <p:attrName>style.visibility</p:attrName>
                                        </p:attrNameLst>
                                      </p:cBhvr>
                                      <p:to>
                                        <p:strVal val="visible"/>
                                      </p:to>
                                    </p:set>
                                    <p:anim calcmode="lin" valueType="num">
                                      <p:cBhvr>
                                        <p:cTn id="14" dur="1000" fill="hold"/>
                                        <p:tgtEl>
                                          <p:spTgt spid="57"/>
                                        </p:tgtEl>
                                        <p:attrNameLst>
                                          <p:attrName>ppt_w</p:attrName>
                                        </p:attrNameLst>
                                      </p:cBhvr>
                                      <p:tavLst>
                                        <p:tav tm="0">
                                          <p:val>
                                            <p:fltVal val="0"/>
                                          </p:val>
                                        </p:tav>
                                        <p:tav tm="100000">
                                          <p:val>
                                            <p:strVal val="#ppt_w"/>
                                          </p:val>
                                        </p:tav>
                                      </p:tavLst>
                                    </p:anim>
                                    <p:anim calcmode="lin" valueType="num">
                                      <p:cBhvr>
                                        <p:cTn id="15" dur="1000" fill="hold"/>
                                        <p:tgtEl>
                                          <p:spTgt spid="57"/>
                                        </p:tgtEl>
                                        <p:attrNameLst>
                                          <p:attrName>ppt_h</p:attrName>
                                        </p:attrNameLst>
                                      </p:cBhvr>
                                      <p:tavLst>
                                        <p:tav tm="0">
                                          <p:val>
                                            <p:fltVal val="0"/>
                                          </p:val>
                                        </p:tav>
                                        <p:tav tm="100000">
                                          <p:val>
                                            <p:strVal val="#ppt_h"/>
                                          </p:val>
                                        </p:tav>
                                      </p:tavLst>
                                    </p:anim>
                                    <p:anim calcmode="lin" valueType="num">
                                      <p:cBhvr>
                                        <p:cTn id="16" dur="1000" fill="hold"/>
                                        <p:tgtEl>
                                          <p:spTgt spid="57"/>
                                        </p:tgtEl>
                                        <p:attrNameLst>
                                          <p:attrName>style.rotation</p:attrName>
                                        </p:attrNameLst>
                                      </p:cBhvr>
                                      <p:tavLst>
                                        <p:tav tm="0">
                                          <p:val>
                                            <p:fltVal val="90"/>
                                          </p:val>
                                        </p:tav>
                                        <p:tav tm="100000">
                                          <p:val>
                                            <p:fltVal val="0"/>
                                          </p:val>
                                        </p:tav>
                                      </p:tavLst>
                                    </p:anim>
                                    <p:animEffect transition="in" filter="fade">
                                      <p:cBhvr>
                                        <p:cTn id="17" dur="1000"/>
                                        <p:tgtEl>
                                          <p:spTgt spid="57"/>
                                        </p:tgtEl>
                                      </p:cBhvr>
                                    </p:animEffect>
                                  </p:childTnLst>
                                </p:cTn>
                              </p:par>
                              <p:par>
                                <p:cTn id="18" presetID="31" presetClass="entr" presetSubtype="0" fill="hold" nodeType="withEffect">
                                  <p:stCondLst>
                                    <p:cond delay="0"/>
                                  </p:stCondLst>
                                  <p:childTnLst>
                                    <p:set>
                                      <p:cBhvr>
                                        <p:cTn id="19" dur="1" fill="hold">
                                          <p:stCondLst>
                                            <p:cond delay="0"/>
                                          </p:stCondLst>
                                        </p:cTn>
                                        <p:tgtEl>
                                          <p:spTgt spid="59"/>
                                        </p:tgtEl>
                                        <p:attrNameLst>
                                          <p:attrName>style.visibility</p:attrName>
                                        </p:attrNameLst>
                                      </p:cBhvr>
                                      <p:to>
                                        <p:strVal val="visible"/>
                                      </p:to>
                                    </p:set>
                                    <p:anim calcmode="lin" valueType="num">
                                      <p:cBhvr>
                                        <p:cTn id="20" dur="1000" fill="hold"/>
                                        <p:tgtEl>
                                          <p:spTgt spid="59"/>
                                        </p:tgtEl>
                                        <p:attrNameLst>
                                          <p:attrName>ppt_w</p:attrName>
                                        </p:attrNameLst>
                                      </p:cBhvr>
                                      <p:tavLst>
                                        <p:tav tm="0">
                                          <p:val>
                                            <p:fltVal val="0"/>
                                          </p:val>
                                        </p:tav>
                                        <p:tav tm="100000">
                                          <p:val>
                                            <p:strVal val="#ppt_w"/>
                                          </p:val>
                                        </p:tav>
                                      </p:tavLst>
                                    </p:anim>
                                    <p:anim calcmode="lin" valueType="num">
                                      <p:cBhvr>
                                        <p:cTn id="21" dur="1000" fill="hold"/>
                                        <p:tgtEl>
                                          <p:spTgt spid="59"/>
                                        </p:tgtEl>
                                        <p:attrNameLst>
                                          <p:attrName>ppt_h</p:attrName>
                                        </p:attrNameLst>
                                      </p:cBhvr>
                                      <p:tavLst>
                                        <p:tav tm="0">
                                          <p:val>
                                            <p:fltVal val="0"/>
                                          </p:val>
                                        </p:tav>
                                        <p:tav tm="100000">
                                          <p:val>
                                            <p:strVal val="#ppt_h"/>
                                          </p:val>
                                        </p:tav>
                                      </p:tavLst>
                                    </p:anim>
                                    <p:anim calcmode="lin" valueType="num">
                                      <p:cBhvr>
                                        <p:cTn id="22" dur="1000" fill="hold"/>
                                        <p:tgtEl>
                                          <p:spTgt spid="59"/>
                                        </p:tgtEl>
                                        <p:attrNameLst>
                                          <p:attrName>style.rotation</p:attrName>
                                        </p:attrNameLst>
                                      </p:cBhvr>
                                      <p:tavLst>
                                        <p:tav tm="0">
                                          <p:val>
                                            <p:fltVal val="90"/>
                                          </p:val>
                                        </p:tav>
                                        <p:tav tm="100000">
                                          <p:val>
                                            <p:fltVal val="0"/>
                                          </p:val>
                                        </p:tav>
                                      </p:tavLst>
                                    </p:anim>
                                    <p:animEffect transition="in" filter="fade">
                                      <p:cBhvr>
                                        <p:cTn id="23" dur="1000"/>
                                        <p:tgtEl>
                                          <p:spTgt spid="59"/>
                                        </p:tgtEl>
                                      </p:cBhvr>
                                    </p:animEffect>
                                  </p:childTnLst>
                                </p:cTn>
                              </p:par>
                            </p:childTnLst>
                          </p:cTn>
                        </p:par>
                        <p:par>
                          <p:cTn id="24" fill="hold">
                            <p:stCondLst>
                              <p:cond delay="4000"/>
                            </p:stCondLst>
                            <p:childTnLst>
                              <p:par>
                                <p:cTn id="25" presetID="21" presetClass="entr" presetSubtype="1" fill="hold"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heel(1)">
                                      <p:cBhvr>
                                        <p:cTn id="27" dur="4000"/>
                                        <p:tgtEl>
                                          <p:spTgt spid="53"/>
                                        </p:tgtEl>
                                      </p:cBhvr>
                                    </p:animEffect>
                                  </p:childTnLst>
                                </p:cTn>
                              </p:par>
                              <p:par>
                                <p:cTn id="28" presetID="21" presetClass="entr" presetSubtype="1" fill="hold"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wheel(1)">
                                      <p:cBhvr>
                                        <p:cTn id="30" dur="3000"/>
                                        <p:tgtEl>
                                          <p:spTgt spid="52"/>
                                        </p:tgtEl>
                                      </p:cBhvr>
                                    </p:animEffect>
                                  </p:childTnLst>
                                </p:cTn>
                              </p:par>
                              <p:par>
                                <p:cTn id="31" presetID="16" presetClass="entr" presetSubtype="21" fill="hold" grpId="0" nodeType="withEffect">
                                  <p:stCondLst>
                                    <p:cond delay="1500"/>
                                  </p:stCondLst>
                                  <p:childTnLst>
                                    <p:set>
                                      <p:cBhvr>
                                        <p:cTn id="32" dur="1" fill="hold">
                                          <p:stCondLst>
                                            <p:cond delay="0"/>
                                          </p:stCondLst>
                                        </p:cTn>
                                        <p:tgtEl>
                                          <p:spTgt spid="41"/>
                                        </p:tgtEl>
                                        <p:attrNameLst>
                                          <p:attrName>style.visibility</p:attrName>
                                        </p:attrNameLst>
                                      </p:cBhvr>
                                      <p:to>
                                        <p:strVal val="visible"/>
                                      </p:to>
                                    </p:set>
                                    <p:animEffect transition="in" filter="barn(inVertical)">
                                      <p:cBhvr>
                                        <p:cTn id="33" dur="1000"/>
                                        <p:tgtEl>
                                          <p:spTgt spid="41"/>
                                        </p:tgtEl>
                                      </p:cBhvr>
                                    </p:animEffect>
                                  </p:childTnLst>
                                </p:cTn>
                              </p:par>
                              <p:par>
                                <p:cTn id="34" presetID="31" presetClass="entr" presetSubtype="0" fill="hold" nodeType="withEffect">
                                  <p:stCondLst>
                                    <p:cond delay="1500"/>
                                  </p:stCondLst>
                                  <p:childTnLst>
                                    <p:set>
                                      <p:cBhvr>
                                        <p:cTn id="35" dur="1" fill="hold">
                                          <p:stCondLst>
                                            <p:cond delay="0"/>
                                          </p:stCondLst>
                                        </p:cTn>
                                        <p:tgtEl>
                                          <p:spTgt spid="55"/>
                                        </p:tgtEl>
                                        <p:attrNameLst>
                                          <p:attrName>style.visibility</p:attrName>
                                        </p:attrNameLst>
                                      </p:cBhvr>
                                      <p:to>
                                        <p:strVal val="visible"/>
                                      </p:to>
                                    </p:set>
                                    <p:anim calcmode="lin" valueType="num">
                                      <p:cBhvr>
                                        <p:cTn id="36" dur="1000" fill="hold"/>
                                        <p:tgtEl>
                                          <p:spTgt spid="55"/>
                                        </p:tgtEl>
                                        <p:attrNameLst>
                                          <p:attrName>ppt_w</p:attrName>
                                        </p:attrNameLst>
                                      </p:cBhvr>
                                      <p:tavLst>
                                        <p:tav tm="0">
                                          <p:val>
                                            <p:fltVal val="0"/>
                                          </p:val>
                                        </p:tav>
                                        <p:tav tm="100000">
                                          <p:val>
                                            <p:strVal val="#ppt_w"/>
                                          </p:val>
                                        </p:tav>
                                      </p:tavLst>
                                    </p:anim>
                                    <p:anim calcmode="lin" valueType="num">
                                      <p:cBhvr>
                                        <p:cTn id="37" dur="1000" fill="hold"/>
                                        <p:tgtEl>
                                          <p:spTgt spid="55"/>
                                        </p:tgtEl>
                                        <p:attrNameLst>
                                          <p:attrName>ppt_h</p:attrName>
                                        </p:attrNameLst>
                                      </p:cBhvr>
                                      <p:tavLst>
                                        <p:tav tm="0">
                                          <p:val>
                                            <p:fltVal val="0"/>
                                          </p:val>
                                        </p:tav>
                                        <p:tav tm="100000">
                                          <p:val>
                                            <p:strVal val="#ppt_h"/>
                                          </p:val>
                                        </p:tav>
                                      </p:tavLst>
                                    </p:anim>
                                    <p:anim calcmode="lin" valueType="num">
                                      <p:cBhvr>
                                        <p:cTn id="38" dur="1000" fill="hold"/>
                                        <p:tgtEl>
                                          <p:spTgt spid="55"/>
                                        </p:tgtEl>
                                        <p:attrNameLst>
                                          <p:attrName>style.rotation</p:attrName>
                                        </p:attrNameLst>
                                      </p:cBhvr>
                                      <p:tavLst>
                                        <p:tav tm="0">
                                          <p:val>
                                            <p:fltVal val="90"/>
                                          </p:val>
                                        </p:tav>
                                        <p:tav tm="100000">
                                          <p:val>
                                            <p:fltVal val="0"/>
                                          </p:val>
                                        </p:tav>
                                      </p:tavLst>
                                    </p:anim>
                                    <p:animEffect transition="in" filter="fade">
                                      <p:cBhvr>
                                        <p:cTn id="39" dur="1000"/>
                                        <p:tgtEl>
                                          <p:spTgt spid="55"/>
                                        </p:tgtEl>
                                      </p:cBhvr>
                                    </p:animEffect>
                                  </p:childTnLst>
                                </p:cTn>
                              </p:par>
                              <p:par>
                                <p:cTn id="40" presetID="31" presetClass="entr" presetSubtype="0" fill="hold" nodeType="withEffect">
                                  <p:stCondLst>
                                    <p:cond delay="1500"/>
                                  </p:stCondLst>
                                  <p:childTnLst>
                                    <p:set>
                                      <p:cBhvr>
                                        <p:cTn id="41" dur="1" fill="hold">
                                          <p:stCondLst>
                                            <p:cond delay="0"/>
                                          </p:stCondLst>
                                        </p:cTn>
                                        <p:tgtEl>
                                          <p:spTgt spid="63"/>
                                        </p:tgtEl>
                                        <p:attrNameLst>
                                          <p:attrName>style.visibility</p:attrName>
                                        </p:attrNameLst>
                                      </p:cBhvr>
                                      <p:to>
                                        <p:strVal val="visible"/>
                                      </p:to>
                                    </p:set>
                                    <p:anim calcmode="lin" valueType="num">
                                      <p:cBhvr>
                                        <p:cTn id="42" dur="1000" fill="hold"/>
                                        <p:tgtEl>
                                          <p:spTgt spid="63"/>
                                        </p:tgtEl>
                                        <p:attrNameLst>
                                          <p:attrName>ppt_w</p:attrName>
                                        </p:attrNameLst>
                                      </p:cBhvr>
                                      <p:tavLst>
                                        <p:tav tm="0">
                                          <p:val>
                                            <p:fltVal val="0"/>
                                          </p:val>
                                        </p:tav>
                                        <p:tav tm="100000">
                                          <p:val>
                                            <p:strVal val="#ppt_w"/>
                                          </p:val>
                                        </p:tav>
                                      </p:tavLst>
                                    </p:anim>
                                    <p:anim calcmode="lin" valueType="num">
                                      <p:cBhvr>
                                        <p:cTn id="43" dur="1000" fill="hold"/>
                                        <p:tgtEl>
                                          <p:spTgt spid="63"/>
                                        </p:tgtEl>
                                        <p:attrNameLst>
                                          <p:attrName>ppt_h</p:attrName>
                                        </p:attrNameLst>
                                      </p:cBhvr>
                                      <p:tavLst>
                                        <p:tav tm="0">
                                          <p:val>
                                            <p:fltVal val="0"/>
                                          </p:val>
                                        </p:tav>
                                        <p:tav tm="100000">
                                          <p:val>
                                            <p:strVal val="#ppt_h"/>
                                          </p:val>
                                        </p:tav>
                                      </p:tavLst>
                                    </p:anim>
                                    <p:anim calcmode="lin" valueType="num">
                                      <p:cBhvr>
                                        <p:cTn id="44" dur="1000" fill="hold"/>
                                        <p:tgtEl>
                                          <p:spTgt spid="63"/>
                                        </p:tgtEl>
                                        <p:attrNameLst>
                                          <p:attrName>style.rotation</p:attrName>
                                        </p:attrNameLst>
                                      </p:cBhvr>
                                      <p:tavLst>
                                        <p:tav tm="0">
                                          <p:val>
                                            <p:fltVal val="90"/>
                                          </p:val>
                                        </p:tav>
                                        <p:tav tm="100000">
                                          <p:val>
                                            <p:fltVal val="0"/>
                                          </p:val>
                                        </p:tav>
                                      </p:tavLst>
                                    </p:anim>
                                    <p:animEffect transition="in" filter="fade">
                                      <p:cBhvr>
                                        <p:cTn id="45" dur="1000"/>
                                        <p:tgtEl>
                                          <p:spTgt spid="63"/>
                                        </p:tgtEl>
                                      </p:cBhvr>
                                    </p:animEffect>
                                  </p:childTnLst>
                                </p:cTn>
                              </p:par>
                              <p:par>
                                <p:cTn id="46" presetID="31" presetClass="entr" presetSubtype="0" fill="hold" nodeType="withEffect">
                                  <p:stCondLst>
                                    <p:cond delay="1500"/>
                                  </p:stCondLst>
                                  <p:childTnLst>
                                    <p:set>
                                      <p:cBhvr>
                                        <p:cTn id="47" dur="1" fill="hold">
                                          <p:stCondLst>
                                            <p:cond delay="0"/>
                                          </p:stCondLst>
                                        </p:cTn>
                                        <p:tgtEl>
                                          <p:spTgt spid="61"/>
                                        </p:tgtEl>
                                        <p:attrNameLst>
                                          <p:attrName>style.visibility</p:attrName>
                                        </p:attrNameLst>
                                      </p:cBhvr>
                                      <p:to>
                                        <p:strVal val="visible"/>
                                      </p:to>
                                    </p:set>
                                    <p:anim calcmode="lin" valueType="num">
                                      <p:cBhvr>
                                        <p:cTn id="48" dur="1000" fill="hold"/>
                                        <p:tgtEl>
                                          <p:spTgt spid="61"/>
                                        </p:tgtEl>
                                        <p:attrNameLst>
                                          <p:attrName>ppt_w</p:attrName>
                                        </p:attrNameLst>
                                      </p:cBhvr>
                                      <p:tavLst>
                                        <p:tav tm="0">
                                          <p:val>
                                            <p:fltVal val="0"/>
                                          </p:val>
                                        </p:tav>
                                        <p:tav tm="100000">
                                          <p:val>
                                            <p:strVal val="#ppt_w"/>
                                          </p:val>
                                        </p:tav>
                                      </p:tavLst>
                                    </p:anim>
                                    <p:anim calcmode="lin" valueType="num">
                                      <p:cBhvr>
                                        <p:cTn id="49" dur="1000" fill="hold"/>
                                        <p:tgtEl>
                                          <p:spTgt spid="61"/>
                                        </p:tgtEl>
                                        <p:attrNameLst>
                                          <p:attrName>ppt_h</p:attrName>
                                        </p:attrNameLst>
                                      </p:cBhvr>
                                      <p:tavLst>
                                        <p:tav tm="0">
                                          <p:val>
                                            <p:fltVal val="0"/>
                                          </p:val>
                                        </p:tav>
                                        <p:tav tm="100000">
                                          <p:val>
                                            <p:strVal val="#ppt_h"/>
                                          </p:val>
                                        </p:tav>
                                      </p:tavLst>
                                    </p:anim>
                                    <p:anim calcmode="lin" valueType="num">
                                      <p:cBhvr>
                                        <p:cTn id="50" dur="1000" fill="hold"/>
                                        <p:tgtEl>
                                          <p:spTgt spid="61"/>
                                        </p:tgtEl>
                                        <p:attrNameLst>
                                          <p:attrName>style.rotation</p:attrName>
                                        </p:attrNameLst>
                                      </p:cBhvr>
                                      <p:tavLst>
                                        <p:tav tm="0">
                                          <p:val>
                                            <p:fltVal val="90"/>
                                          </p:val>
                                        </p:tav>
                                        <p:tav tm="100000">
                                          <p:val>
                                            <p:fltVal val="0"/>
                                          </p:val>
                                        </p:tav>
                                      </p:tavLst>
                                    </p:anim>
                                    <p:animEffect transition="in" filter="fade">
                                      <p:cBhvr>
                                        <p:cTn id="51"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9D73A60C-7F80-C3DF-492F-3296B6BEC5CB}"/>
              </a:ext>
            </a:extLst>
          </p:cNvPr>
          <p:cNvSpPr/>
          <p:nvPr/>
        </p:nvSpPr>
        <p:spPr>
          <a:xfrm>
            <a:off x="0" y="1741205"/>
            <a:ext cx="12192000" cy="4640225"/>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extplatzhalter 1">
            <a:extLst>
              <a:ext uri="{FF2B5EF4-FFF2-40B4-BE49-F238E27FC236}">
                <a16:creationId xmlns:a16="http://schemas.microsoft.com/office/drawing/2014/main" id="{C3F86123-B759-6873-28FE-17D5A697BD70}"/>
              </a:ext>
            </a:extLst>
          </p:cNvPr>
          <p:cNvSpPr>
            <a:spLocks noGrp="1"/>
          </p:cNvSpPr>
          <p:nvPr>
            <p:ph type="body" sz="quarter" idx="27"/>
          </p:nvPr>
        </p:nvSpPr>
        <p:spPr/>
        <p:txBody>
          <a:bodyPr/>
          <a:lstStyle/>
          <a:p>
            <a:endParaRPr lang="de-DE"/>
          </a:p>
        </p:txBody>
      </p:sp>
      <p:sp>
        <p:nvSpPr>
          <p:cNvPr id="5" name="Textplatzhalter 26">
            <a:extLst>
              <a:ext uri="{FF2B5EF4-FFF2-40B4-BE49-F238E27FC236}">
                <a16:creationId xmlns:a16="http://schemas.microsoft.com/office/drawing/2014/main" id="{BAD0DD93-A87F-DBAB-E63D-FBED967921BC}"/>
              </a:ext>
            </a:extLst>
          </p:cNvPr>
          <p:cNvSpPr txBox="1">
            <a:spLocks/>
          </p:cNvSpPr>
          <p:nvPr/>
        </p:nvSpPr>
        <p:spPr>
          <a:xfrm>
            <a:off x="2153653" y="6381430"/>
            <a:ext cx="9703385" cy="475890"/>
          </a:xfrm>
          <a:prstGeom prst="rect">
            <a:avLst/>
          </a:prstGeom>
          <a:noFill/>
        </p:spPr>
        <p:txBody>
          <a:bodyPr lIns="180000" tIns="180000" rIns="0" bIns="108000" anchor="b">
            <a:noAutofit/>
          </a:bodyPr>
          <a:lstStyle>
            <a:lvl1pPr marL="0" indent="0" algn="r" defTabSz="628650" rtl="0" eaLnBrk="1" latinLnBrk="0" hangingPunct="1">
              <a:lnSpc>
                <a:spcPct val="100000"/>
              </a:lnSpc>
              <a:spcBef>
                <a:spcPts val="100"/>
              </a:spcBef>
              <a:spcAft>
                <a:spcPts val="100"/>
              </a:spcAft>
              <a:buClr>
                <a:schemeClr val="tx2"/>
              </a:buClr>
              <a:buFont typeface="Symbol" panose="05050102010706020507" pitchFamily="18" charset="2"/>
              <a:buNone/>
              <a:defRPr sz="600" b="0" kern="1200">
                <a:solidFill>
                  <a:schemeClr val="accent6">
                    <a:lumMod val="25000"/>
                    <a:lumOff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a:solidFill>
                <a:schemeClr val="tx1"/>
              </a:solidFill>
            </a:endParaRPr>
          </a:p>
          <a:p>
            <a:r>
              <a:rPr lang="de-DE">
                <a:solidFill>
                  <a:schemeClr val="tx1"/>
                </a:solidFill>
              </a:rPr>
              <a:t>Graphik: 45 Logistics South Brochure</a:t>
            </a:r>
          </a:p>
          <a:p>
            <a:endParaRPr lang="de-DE"/>
          </a:p>
        </p:txBody>
      </p:sp>
      <p:sp>
        <p:nvSpPr>
          <p:cNvPr id="6"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a:solidFill>
                  <a:srgbClr val="877950"/>
                </a:solidFill>
              </a:rPr>
              <a:t>DEUTSCHE FINANCE INVESTMENT FUND 24 – CLUB DEAL US LOGISTIK</a:t>
            </a:r>
            <a:endParaRPr lang="de-DE" sz="200">
              <a:solidFill>
                <a:srgbClr val="877950"/>
              </a:solidFill>
            </a:endParaRPr>
          </a:p>
        </p:txBody>
      </p:sp>
      <p:sp>
        <p:nvSpPr>
          <p:cNvPr id="7"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5364162"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INVESTMENTOBJEKTE  I  STATUS QUO</a:t>
            </a:r>
          </a:p>
        </p:txBody>
      </p:sp>
      <p:pic>
        <p:nvPicPr>
          <p:cNvPr id="10" name="Grafik 9">
            <a:extLst>
              <a:ext uri="{FF2B5EF4-FFF2-40B4-BE49-F238E27FC236}">
                <a16:creationId xmlns:a16="http://schemas.microsoft.com/office/drawing/2014/main" id="{20BE7397-0339-1F23-B3A9-25B5794BD43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200289" y="1163673"/>
            <a:ext cx="656358" cy="577532"/>
          </a:xfrm>
          <a:prstGeom prst="rect">
            <a:avLst/>
          </a:prstGeom>
        </p:spPr>
      </p:pic>
      <p:sp>
        <p:nvSpPr>
          <p:cNvPr id="11" name="Rechteck 10">
            <a:extLst>
              <a:ext uri="{FF2B5EF4-FFF2-40B4-BE49-F238E27FC236}">
                <a16:creationId xmlns:a16="http://schemas.microsoft.com/office/drawing/2014/main" id="{0CFF86A0-E2A6-7A9C-0A83-C9CD6ED00852}"/>
              </a:ext>
            </a:extLst>
          </p:cNvPr>
          <p:cNvSpPr/>
          <p:nvPr/>
        </p:nvSpPr>
        <p:spPr>
          <a:xfrm>
            <a:off x="0" y="1920240"/>
            <a:ext cx="12192000" cy="44611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Grafik 11">
            <a:extLst>
              <a:ext uri="{FF2B5EF4-FFF2-40B4-BE49-F238E27FC236}">
                <a16:creationId xmlns:a16="http://schemas.microsoft.com/office/drawing/2014/main" id="{A76F488E-FB10-2461-A5FA-5D1B5E56EC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3432" y="1952195"/>
            <a:ext cx="7330034" cy="4218243"/>
          </a:xfrm>
          <a:prstGeom prst="rect">
            <a:avLst/>
          </a:prstGeom>
        </p:spPr>
      </p:pic>
      <p:sp>
        <p:nvSpPr>
          <p:cNvPr id="16" name="Textfeld 15">
            <a:extLst>
              <a:ext uri="{FF2B5EF4-FFF2-40B4-BE49-F238E27FC236}">
                <a16:creationId xmlns:a16="http://schemas.microsoft.com/office/drawing/2014/main" id="{4665AAB8-625C-2865-9B33-942F9DDCE09A}"/>
              </a:ext>
            </a:extLst>
          </p:cNvPr>
          <p:cNvSpPr txBox="1"/>
          <p:nvPr/>
        </p:nvSpPr>
        <p:spPr>
          <a:xfrm>
            <a:off x="10410938" y="5958313"/>
            <a:ext cx="1470274" cy="184666"/>
          </a:xfrm>
          <a:prstGeom prst="rect">
            <a:avLst/>
          </a:prstGeom>
          <a:noFill/>
        </p:spPr>
        <p:txBody>
          <a:bodyPr wrap="none" rtlCol="0">
            <a:spAutoFit/>
          </a:bodyPr>
          <a:lstStyle/>
          <a:p>
            <a:r>
              <a:rPr lang="de-DE" sz="600">
                <a:solidFill>
                  <a:schemeClr val="bg1"/>
                </a:solidFill>
                <a:effectLst/>
                <a:ea typeface="Times New Roman" panose="02020603050405020304" pitchFamily="18" charset="0"/>
                <a:cs typeface="Calibri" panose="020F0502020204030204" pitchFamily="34" charset="0"/>
              </a:rPr>
              <a:t>EXEMPLARISCHE ILLUSTRATIONEN </a:t>
            </a:r>
            <a:endParaRPr lang="de-DE" sz="600">
              <a:solidFill>
                <a:schemeClr val="bg1"/>
              </a:solidFill>
            </a:endParaRPr>
          </a:p>
        </p:txBody>
      </p:sp>
    </p:spTree>
    <p:extLst>
      <p:ext uri="{BB962C8B-B14F-4D97-AF65-F5344CB8AC3E}">
        <p14:creationId xmlns:p14="http://schemas.microsoft.com/office/powerpoint/2010/main" val="2455151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
        <p:nvSpPr>
          <p:cNvPr id="6"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RENDITE AUF LAGER | WERTSCHÖPFUNGSPROZESS</a:t>
            </a:r>
          </a:p>
        </p:txBody>
      </p:sp>
      <p:sp>
        <p:nvSpPr>
          <p:cNvPr id="22" name="Textfeld 21">
            <a:extLst>
              <a:ext uri="{FF2B5EF4-FFF2-40B4-BE49-F238E27FC236}">
                <a16:creationId xmlns:a16="http://schemas.microsoft.com/office/drawing/2014/main" id="{C958075A-CDDA-9579-C084-36A87943D1C7}"/>
              </a:ext>
            </a:extLst>
          </p:cNvPr>
          <p:cNvSpPr txBox="1"/>
          <p:nvPr/>
        </p:nvSpPr>
        <p:spPr>
          <a:xfrm>
            <a:off x="8643677" y="4354421"/>
            <a:ext cx="1803031" cy="194925"/>
          </a:xfrm>
          <a:prstGeom prst="rect">
            <a:avLst/>
          </a:prstGeom>
          <a:noFill/>
        </p:spPr>
        <p:txBody>
          <a:bodyPr wrap="square" rtlCol="0">
            <a:spAutoFit/>
          </a:bodyPr>
          <a:lstStyle/>
          <a:p>
            <a:r>
              <a:rPr lang="de-DE" sz="1000" b="0" i="0" u="none" strike="noStrike" baseline="30000" dirty="0">
                <a:solidFill>
                  <a:schemeClr val="bg1"/>
                </a:solidFill>
                <a:latin typeface="Astoria Sans Light" pitchFamily="50" charset="0"/>
              </a:rPr>
              <a:t>EXEMPLARISCHE ILLUSTRATION</a:t>
            </a:r>
          </a:p>
        </p:txBody>
      </p:sp>
      <p:pic>
        <p:nvPicPr>
          <p:cNvPr id="23" name="Grafik 22">
            <a:extLst>
              <a:ext uri="{FF2B5EF4-FFF2-40B4-BE49-F238E27FC236}">
                <a16:creationId xmlns:a16="http://schemas.microsoft.com/office/drawing/2014/main" id="{22CC4BD9-ED04-CE09-9A86-0D8237626946}"/>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00289" y="1163673"/>
            <a:ext cx="656358" cy="577532"/>
          </a:xfrm>
          <a:prstGeom prst="rect">
            <a:avLst/>
          </a:prstGeom>
        </p:spPr>
      </p:pic>
      <p:pic>
        <p:nvPicPr>
          <p:cNvPr id="1028" name="Picture 4" descr="Es wurde kein Alt-Text für dieses Bild angegeben.">
            <a:extLst>
              <a:ext uri="{FF2B5EF4-FFF2-40B4-BE49-F238E27FC236}">
                <a16:creationId xmlns:a16="http://schemas.microsoft.com/office/drawing/2014/main" id="{C0E2FDBC-0347-CFE2-3AB7-9701000C66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03" y="2137784"/>
            <a:ext cx="6244363" cy="4683272"/>
          </a:xfrm>
          <a:prstGeom prst="rect">
            <a:avLst/>
          </a:prstGeom>
          <a:noFill/>
          <a:extLst>
            <a:ext uri="{909E8E84-426E-40DD-AFC4-6F175D3DCCD1}">
              <a14:hiddenFill xmlns:a14="http://schemas.microsoft.com/office/drawing/2010/main">
                <a:solidFill>
                  <a:srgbClr val="FFFFFF"/>
                </a:solidFill>
              </a14:hiddenFill>
            </a:ext>
          </a:extLst>
        </p:spPr>
      </p:pic>
      <p:sp>
        <p:nvSpPr>
          <p:cNvPr id="25" name="Textfeld 24">
            <a:extLst>
              <a:ext uri="{FF2B5EF4-FFF2-40B4-BE49-F238E27FC236}">
                <a16:creationId xmlns:a16="http://schemas.microsoft.com/office/drawing/2014/main" id="{59565125-8C51-E016-D39B-B44940CB00E7}"/>
              </a:ext>
            </a:extLst>
          </p:cNvPr>
          <p:cNvSpPr txBox="1"/>
          <p:nvPr/>
        </p:nvSpPr>
        <p:spPr>
          <a:xfrm>
            <a:off x="108694" y="2256326"/>
            <a:ext cx="1673856" cy="369332"/>
          </a:xfrm>
          <a:prstGeom prst="rect">
            <a:avLst/>
          </a:prstGeom>
          <a:noFill/>
        </p:spPr>
        <p:txBody>
          <a:bodyPr wrap="none" rtlCol="0">
            <a:spAutoFit/>
          </a:bodyPr>
          <a:lstStyle/>
          <a:p>
            <a:r>
              <a:rPr lang="de-DE" dirty="0">
                <a:solidFill>
                  <a:schemeClr val="bg1"/>
                </a:solidFill>
              </a:rPr>
              <a:t>Ende Juli 2024</a:t>
            </a:r>
          </a:p>
        </p:txBody>
      </p:sp>
      <p:grpSp>
        <p:nvGrpSpPr>
          <p:cNvPr id="37" name="Gruppieren 36">
            <a:extLst>
              <a:ext uri="{FF2B5EF4-FFF2-40B4-BE49-F238E27FC236}">
                <a16:creationId xmlns:a16="http://schemas.microsoft.com/office/drawing/2014/main" id="{837E3F88-E760-1BF6-C20B-74E69356F752}"/>
              </a:ext>
            </a:extLst>
          </p:cNvPr>
          <p:cNvGrpSpPr/>
          <p:nvPr/>
        </p:nvGrpSpPr>
        <p:grpSpPr>
          <a:xfrm>
            <a:off x="1778079" y="2129077"/>
            <a:ext cx="6244363" cy="4683272"/>
            <a:chOff x="614360" y="2166464"/>
            <a:chExt cx="6244363" cy="4683272"/>
          </a:xfrm>
        </p:grpSpPr>
        <p:pic>
          <p:nvPicPr>
            <p:cNvPr id="27" name="Picture 2" descr="Es wurde kein Alt-Text für dieses Bild angegeben.">
              <a:extLst>
                <a:ext uri="{FF2B5EF4-FFF2-40B4-BE49-F238E27FC236}">
                  <a16:creationId xmlns:a16="http://schemas.microsoft.com/office/drawing/2014/main" id="{0C1FE858-3192-206E-F19A-D1D76A6A0F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360" y="2166464"/>
              <a:ext cx="6244363" cy="4683272"/>
            </a:xfrm>
            <a:prstGeom prst="rect">
              <a:avLst/>
            </a:prstGeom>
            <a:noFill/>
            <a:extLst>
              <a:ext uri="{909E8E84-426E-40DD-AFC4-6F175D3DCCD1}">
                <a14:hiddenFill xmlns:a14="http://schemas.microsoft.com/office/drawing/2010/main">
                  <a:solidFill>
                    <a:srgbClr val="FFFFFF"/>
                  </a:solidFill>
                </a14:hiddenFill>
              </a:ext>
            </a:extLst>
          </p:spPr>
        </p:pic>
        <p:sp>
          <p:nvSpPr>
            <p:cNvPr id="31" name="Textfeld 30">
              <a:extLst>
                <a:ext uri="{FF2B5EF4-FFF2-40B4-BE49-F238E27FC236}">
                  <a16:creationId xmlns:a16="http://schemas.microsoft.com/office/drawing/2014/main" id="{9E7AA039-9825-C0A8-2D86-8ECCF621EACC}"/>
                </a:ext>
              </a:extLst>
            </p:cNvPr>
            <p:cNvSpPr txBox="1"/>
            <p:nvPr/>
          </p:nvSpPr>
          <p:spPr>
            <a:xfrm>
              <a:off x="854850" y="2293713"/>
              <a:ext cx="1486304" cy="369332"/>
            </a:xfrm>
            <a:prstGeom prst="rect">
              <a:avLst/>
            </a:prstGeom>
            <a:noFill/>
          </p:spPr>
          <p:txBody>
            <a:bodyPr wrap="none" rtlCol="0">
              <a:spAutoFit/>
            </a:bodyPr>
            <a:lstStyle/>
            <a:p>
              <a:r>
                <a:rPr lang="de-DE" dirty="0">
                  <a:solidFill>
                    <a:schemeClr val="bg1"/>
                  </a:solidFill>
                </a:rPr>
                <a:t>August 2024</a:t>
              </a:r>
            </a:p>
          </p:txBody>
        </p:sp>
      </p:grpSp>
      <p:grpSp>
        <p:nvGrpSpPr>
          <p:cNvPr id="35" name="Gruppieren 34">
            <a:extLst>
              <a:ext uri="{FF2B5EF4-FFF2-40B4-BE49-F238E27FC236}">
                <a16:creationId xmlns:a16="http://schemas.microsoft.com/office/drawing/2014/main" id="{88AC6A57-DD95-1025-A7C5-2D8238E5586C}"/>
              </a:ext>
            </a:extLst>
          </p:cNvPr>
          <p:cNvGrpSpPr/>
          <p:nvPr/>
        </p:nvGrpSpPr>
        <p:grpSpPr>
          <a:xfrm>
            <a:off x="4008806" y="2100124"/>
            <a:ext cx="3154912" cy="4703517"/>
            <a:chOff x="3736541" y="2137068"/>
            <a:chExt cx="3154912" cy="4703517"/>
          </a:xfrm>
        </p:grpSpPr>
        <p:pic>
          <p:nvPicPr>
            <p:cNvPr id="29" name="Grafik 28">
              <a:extLst>
                <a:ext uri="{FF2B5EF4-FFF2-40B4-BE49-F238E27FC236}">
                  <a16:creationId xmlns:a16="http://schemas.microsoft.com/office/drawing/2014/main" id="{13ED7806-86CE-AE09-DE45-467DDB2A3D56}"/>
                </a:ext>
              </a:extLst>
            </p:cNvPr>
            <p:cNvPicPr>
              <a:picLocks noChangeAspect="1"/>
            </p:cNvPicPr>
            <p:nvPr/>
          </p:nvPicPr>
          <p:blipFill>
            <a:blip r:embed="rId7"/>
            <a:srcRect t="-893" b="2462"/>
            <a:stretch/>
          </p:blipFill>
          <p:spPr>
            <a:xfrm>
              <a:off x="3736541" y="2137068"/>
              <a:ext cx="3154912" cy="4703517"/>
            </a:xfrm>
            <a:prstGeom prst="rect">
              <a:avLst/>
            </a:prstGeom>
          </p:spPr>
        </p:pic>
        <p:sp>
          <p:nvSpPr>
            <p:cNvPr id="32" name="Textfeld 31">
              <a:extLst>
                <a:ext uri="{FF2B5EF4-FFF2-40B4-BE49-F238E27FC236}">
                  <a16:creationId xmlns:a16="http://schemas.microsoft.com/office/drawing/2014/main" id="{4D5A8F1C-3A38-1C31-FD34-FADB0B801E84}"/>
                </a:ext>
              </a:extLst>
            </p:cNvPr>
            <p:cNvSpPr txBox="1"/>
            <p:nvPr/>
          </p:nvSpPr>
          <p:spPr>
            <a:xfrm>
              <a:off x="3950999" y="2293713"/>
              <a:ext cx="1874231" cy="369332"/>
            </a:xfrm>
            <a:prstGeom prst="rect">
              <a:avLst/>
            </a:prstGeom>
            <a:noFill/>
          </p:spPr>
          <p:txBody>
            <a:bodyPr wrap="none" rtlCol="0">
              <a:spAutoFit/>
            </a:bodyPr>
            <a:lstStyle/>
            <a:p>
              <a:r>
                <a:rPr lang="de-DE" dirty="0">
                  <a:solidFill>
                    <a:schemeClr val="bg1"/>
                  </a:solidFill>
                </a:rPr>
                <a:t>September 2024</a:t>
              </a:r>
            </a:p>
          </p:txBody>
        </p:sp>
      </p:grpSp>
      <p:grpSp>
        <p:nvGrpSpPr>
          <p:cNvPr id="36" name="Gruppieren 35">
            <a:extLst>
              <a:ext uri="{FF2B5EF4-FFF2-40B4-BE49-F238E27FC236}">
                <a16:creationId xmlns:a16="http://schemas.microsoft.com/office/drawing/2014/main" id="{07F6258D-4938-BE51-2FD8-4D980704516D}"/>
              </a:ext>
            </a:extLst>
          </p:cNvPr>
          <p:cNvGrpSpPr/>
          <p:nvPr/>
        </p:nvGrpSpPr>
        <p:grpSpPr>
          <a:xfrm>
            <a:off x="7163718" y="2137784"/>
            <a:ext cx="4968149" cy="4703518"/>
            <a:chOff x="6983705" y="2174728"/>
            <a:chExt cx="4968149" cy="4703518"/>
          </a:xfrm>
        </p:grpSpPr>
        <p:pic>
          <p:nvPicPr>
            <p:cNvPr id="30" name="Grafik 29">
              <a:extLst>
                <a:ext uri="{FF2B5EF4-FFF2-40B4-BE49-F238E27FC236}">
                  <a16:creationId xmlns:a16="http://schemas.microsoft.com/office/drawing/2014/main" id="{1DC53ADD-68B8-7FA4-66A2-ADF0B7F9FAFF}"/>
                </a:ext>
              </a:extLst>
            </p:cNvPr>
            <p:cNvPicPr>
              <a:picLocks noChangeAspect="1"/>
            </p:cNvPicPr>
            <p:nvPr/>
          </p:nvPicPr>
          <p:blipFill>
            <a:blip r:embed="rId8"/>
            <a:srcRect b="14203"/>
            <a:stretch/>
          </p:blipFill>
          <p:spPr>
            <a:xfrm>
              <a:off x="6983705" y="2174728"/>
              <a:ext cx="4968149" cy="4703518"/>
            </a:xfrm>
            <a:prstGeom prst="rect">
              <a:avLst/>
            </a:prstGeom>
          </p:spPr>
        </p:pic>
        <p:sp>
          <p:nvSpPr>
            <p:cNvPr id="33" name="Textfeld 32">
              <a:extLst>
                <a:ext uri="{FF2B5EF4-FFF2-40B4-BE49-F238E27FC236}">
                  <a16:creationId xmlns:a16="http://schemas.microsoft.com/office/drawing/2014/main" id="{768766ED-624E-EC03-A16A-DB2CE7D2E981}"/>
                </a:ext>
              </a:extLst>
            </p:cNvPr>
            <p:cNvSpPr txBox="1"/>
            <p:nvPr/>
          </p:nvSpPr>
          <p:spPr>
            <a:xfrm>
              <a:off x="7385480" y="2293713"/>
              <a:ext cx="1874231" cy="369332"/>
            </a:xfrm>
            <a:prstGeom prst="rect">
              <a:avLst/>
            </a:prstGeom>
            <a:noFill/>
          </p:spPr>
          <p:txBody>
            <a:bodyPr wrap="none" rtlCol="0">
              <a:spAutoFit/>
            </a:bodyPr>
            <a:lstStyle/>
            <a:p>
              <a:r>
                <a:rPr lang="de-DE" dirty="0">
                  <a:solidFill>
                    <a:schemeClr val="bg1"/>
                  </a:solidFill>
                </a:rPr>
                <a:t>September 2024</a:t>
              </a:r>
            </a:p>
          </p:txBody>
        </p:sp>
      </p:grpSp>
      <p:pic>
        <p:nvPicPr>
          <p:cNvPr id="14" name="Grafik 13" descr="Ein Bild, das Luftfotografie, Luftbild, Vogelperspektive, draußen enthält.&#10;&#10;Automatisch generierte Beschreibung">
            <a:extLst>
              <a:ext uri="{FF2B5EF4-FFF2-40B4-BE49-F238E27FC236}">
                <a16:creationId xmlns:a16="http://schemas.microsoft.com/office/drawing/2014/main" id="{7E6F17BF-BF9A-6273-6580-68427DA5D428}"/>
              </a:ext>
            </a:extLst>
          </p:cNvPr>
          <p:cNvPicPr>
            <a:picLocks noChangeAspect="1"/>
          </p:cNvPicPr>
          <p:nvPr/>
        </p:nvPicPr>
        <p:blipFill>
          <a:blip r:embed="rId9">
            <a:extLst>
              <a:ext uri="{28A0092B-C50C-407E-A947-70E740481C1C}">
                <a14:useLocalDpi xmlns:a14="http://schemas.microsoft.com/office/drawing/2010/main" val="0"/>
              </a:ext>
            </a:extLst>
          </a:blip>
          <a:srcRect l="9247" t="15046" r="-94" b="3240"/>
          <a:stretch/>
        </p:blipFill>
        <p:spPr>
          <a:xfrm>
            <a:off x="1115980" y="1927391"/>
            <a:ext cx="9714870" cy="4893665"/>
          </a:xfrm>
          <a:prstGeom prst="rect">
            <a:avLst/>
          </a:prstGeom>
        </p:spPr>
      </p:pic>
      <p:sp>
        <p:nvSpPr>
          <p:cNvPr id="15" name="Textfeld 14">
            <a:extLst>
              <a:ext uri="{FF2B5EF4-FFF2-40B4-BE49-F238E27FC236}">
                <a16:creationId xmlns:a16="http://schemas.microsoft.com/office/drawing/2014/main" id="{1EB9E677-B609-F9EF-1A6B-ADFCA077000A}"/>
              </a:ext>
            </a:extLst>
          </p:cNvPr>
          <p:cNvSpPr txBox="1"/>
          <p:nvPr/>
        </p:nvSpPr>
        <p:spPr>
          <a:xfrm>
            <a:off x="1602548" y="1954672"/>
            <a:ext cx="8568371" cy="400110"/>
          </a:xfrm>
          <a:prstGeom prst="rect">
            <a:avLst/>
          </a:prstGeom>
          <a:noFill/>
        </p:spPr>
        <p:txBody>
          <a:bodyPr wrap="none" rtlCol="0">
            <a:spAutoFit/>
          </a:bodyPr>
          <a:lstStyle/>
          <a:p>
            <a:r>
              <a:rPr lang="de-DE" sz="2000" b="1" dirty="0"/>
              <a:t>23. Oktober 2024 – Bauphase 1 läuft … (geplante Fertigstellung Q1 2025) </a:t>
            </a:r>
          </a:p>
        </p:txBody>
      </p:sp>
    </p:spTree>
    <p:custDataLst>
      <p:tags r:id="rId1"/>
    </p:custDataLst>
    <p:extLst>
      <p:ext uri="{BB962C8B-B14F-4D97-AF65-F5344CB8AC3E}">
        <p14:creationId xmlns:p14="http://schemas.microsoft.com/office/powerpoint/2010/main" val="146795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7975">
        <p159:morph option="byObject"/>
      </p:transition>
    </mc:Choice>
    <mc:Fallback xmlns="">
      <p:transition spd="slow" advTm="1797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ipe(left)">
                                      <p:cBhvr>
                                        <p:cTn id="7" dur="75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left)">
                                      <p:cBhvr>
                                        <p:cTn id="12" dur="75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wipe(left)">
                                      <p:cBhvr>
                                        <p:cTn id="17" dur="750"/>
                                        <p:tgtEl>
                                          <p:spTgt spid="35"/>
                                        </p:tgtEl>
                                      </p:cBhvr>
                                    </p:animEffect>
                                  </p:childTnLst>
                                </p:cTn>
                              </p:par>
                            </p:childTnLst>
                          </p:cTn>
                        </p:par>
                        <p:par>
                          <p:cTn id="18" fill="hold">
                            <p:stCondLst>
                              <p:cond delay="750"/>
                            </p:stCondLst>
                            <p:childTnLst>
                              <p:par>
                                <p:cTn id="19" presetID="22" presetClass="entr" presetSubtype="8" fill="hold" nodeType="after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left)">
                                      <p:cBhvr>
                                        <p:cTn id="21" dur="10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32"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circle(out)">
                                      <p:cBhvr>
                                        <p:cTn id="26" dur="2000"/>
                                        <p:tgtEl>
                                          <p:spTgt spid="14"/>
                                        </p:tgtEl>
                                      </p:cBhvr>
                                    </p:animEffect>
                                  </p:childTnLst>
                                </p:cTn>
                              </p:par>
                              <p:par>
                                <p:cTn id="27" presetID="10" presetClass="exit" presetSubtype="0" fill="hold" nodeType="withEffect">
                                  <p:stCondLst>
                                    <p:cond delay="250"/>
                                  </p:stCondLst>
                                  <p:childTnLst>
                                    <p:animEffect transition="out" filter="fade">
                                      <p:cBhvr>
                                        <p:cTn id="28" dur="1000"/>
                                        <p:tgtEl>
                                          <p:spTgt spid="37"/>
                                        </p:tgtEl>
                                      </p:cBhvr>
                                    </p:animEffect>
                                    <p:set>
                                      <p:cBhvr>
                                        <p:cTn id="29" dur="1" fill="hold">
                                          <p:stCondLst>
                                            <p:cond delay="999"/>
                                          </p:stCondLst>
                                        </p:cTn>
                                        <p:tgtEl>
                                          <p:spTgt spid="37"/>
                                        </p:tgtEl>
                                        <p:attrNameLst>
                                          <p:attrName>style.visibility</p:attrName>
                                        </p:attrNameLst>
                                      </p:cBhvr>
                                      <p:to>
                                        <p:strVal val="hidden"/>
                                      </p:to>
                                    </p:set>
                                  </p:childTnLst>
                                </p:cTn>
                              </p:par>
                              <p:par>
                                <p:cTn id="30" presetID="10" presetClass="exit" presetSubtype="0" fill="hold" nodeType="withEffect">
                                  <p:stCondLst>
                                    <p:cond delay="250"/>
                                  </p:stCondLst>
                                  <p:childTnLst>
                                    <p:animEffect transition="out" filter="fade">
                                      <p:cBhvr>
                                        <p:cTn id="31" dur="1000"/>
                                        <p:tgtEl>
                                          <p:spTgt spid="35"/>
                                        </p:tgtEl>
                                      </p:cBhvr>
                                    </p:animEffect>
                                    <p:set>
                                      <p:cBhvr>
                                        <p:cTn id="32" dur="1" fill="hold">
                                          <p:stCondLst>
                                            <p:cond delay="999"/>
                                          </p:stCondLst>
                                        </p:cTn>
                                        <p:tgtEl>
                                          <p:spTgt spid="35"/>
                                        </p:tgtEl>
                                        <p:attrNameLst>
                                          <p:attrName>style.visibility</p:attrName>
                                        </p:attrNameLst>
                                      </p:cBhvr>
                                      <p:to>
                                        <p:strVal val="hidden"/>
                                      </p:to>
                                    </p:set>
                                  </p:childTnLst>
                                </p:cTn>
                              </p:par>
                              <p:par>
                                <p:cTn id="33" presetID="10" presetClass="exit" presetSubtype="0" fill="hold" nodeType="withEffect">
                                  <p:stCondLst>
                                    <p:cond delay="250"/>
                                  </p:stCondLst>
                                  <p:childTnLst>
                                    <p:animEffect transition="out" filter="fade">
                                      <p:cBhvr>
                                        <p:cTn id="34" dur="1000"/>
                                        <p:tgtEl>
                                          <p:spTgt spid="36"/>
                                        </p:tgtEl>
                                      </p:cBhvr>
                                    </p:animEffect>
                                    <p:set>
                                      <p:cBhvr>
                                        <p:cTn id="35" dur="1" fill="hold">
                                          <p:stCondLst>
                                            <p:cond delay="999"/>
                                          </p:stCondLst>
                                        </p:cTn>
                                        <p:tgtEl>
                                          <p:spTgt spid="36"/>
                                        </p:tgtEl>
                                        <p:attrNameLst>
                                          <p:attrName>style.visibility</p:attrName>
                                        </p:attrNameLst>
                                      </p:cBhvr>
                                      <p:to>
                                        <p:strVal val="hidden"/>
                                      </p:to>
                                    </p:set>
                                  </p:childTnLst>
                                </p:cTn>
                              </p:par>
                              <p:par>
                                <p:cTn id="36" presetID="10" presetClass="exit" presetSubtype="0" fill="hold" grpId="0" nodeType="withEffect">
                                  <p:stCondLst>
                                    <p:cond delay="250"/>
                                  </p:stCondLst>
                                  <p:childTnLst>
                                    <p:animEffect transition="out" filter="fade">
                                      <p:cBhvr>
                                        <p:cTn id="37" dur="1000"/>
                                        <p:tgtEl>
                                          <p:spTgt spid="22"/>
                                        </p:tgtEl>
                                      </p:cBhvr>
                                    </p:animEffect>
                                    <p:set>
                                      <p:cBhvr>
                                        <p:cTn id="38" dur="1" fill="hold">
                                          <p:stCondLst>
                                            <p:cond delay="999"/>
                                          </p:stCondLst>
                                        </p:cTn>
                                        <p:tgtEl>
                                          <p:spTgt spid="22"/>
                                        </p:tgtEl>
                                        <p:attrNameLst>
                                          <p:attrName>style.visibility</p:attrName>
                                        </p:attrNameLst>
                                      </p:cBhvr>
                                      <p:to>
                                        <p:strVal val="hidden"/>
                                      </p:to>
                                    </p:set>
                                  </p:childTnLst>
                                </p:cTn>
                              </p:par>
                              <p:par>
                                <p:cTn id="39" presetID="10" presetClass="exit" presetSubtype="0" fill="hold" nodeType="withEffect">
                                  <p:stCondLst>
                                    <p:cond delay="250"/>
                                  </p:stCondLst>
                                  <p:childTnLst>
                                    <p:animEffect transition="out" filter="fade">
                                      <p:cBhvr>
                                        <p:cTn id="40" dur="1000"/>
                                        <p:tgtEl>
                                          <p:spTgt spid="1028"/>
                                        </p:tgtEl>
                                      </p:cBhvr>
                                    </p:animEffect>
                                    <p:set>
                                      <p:cBhvr>
                                        <p:cTn id="41" dur="1" fill="hold">
                                          <p:stCondLst>
                                            <p:cond delay="999"/>
                                          </p:stCondLst>
                                        </p:cTn>
                                        <p:tgtEl>
                                          <p:spTgt spid="1028"/>
                                        </p:tgtEl>
                                        <p:attrNameLst>
                                          <p:attrName>style.visibility</p:attrName>
                                        </p:attrNameLst>
                                      </p:cBhvr>
                                      <p:to>
                                        <p:strVal val="hidden"/>
                                      </p:to>
                                    </p:set>
                                  </p:childTnLst>
                                </p:cTn>
                              </p:par>
                              <p:par>
                                <p:cTn id="42" presetID="10" presetClass="exit" presetSubtype="0" fill="hold" grpId="0" nodeType="withEffect">
                                  <p:stCondLst>
                                    <p:cond delay="250"/>
                                  </p:stCondLst>
                                  <p:childTnLst>
                                    <p:animEffect transition="out" filter="fade">
                                      <p:cBhvr>
                                        <p:cTn id="43" dur="1000"/>
                                        <p:tgtEl>
                                          <p:spTgt spid="25"/>
                                        </p:tgtEl>
                                      </p:cBhvr>
                                    </p:animEffect>
                                    <p:set>
                                      <p:cBhvr>
                                        <p:cTn id="44" dur="1" fill="hold">
                                          <p:stCondLst>
                                            <p:cond delay="999"/>
                                          </p:stCondLst>
                                        </p:cTn>
                                        <p:tgtEl>
                                          <p:spTgt spid="25"/>
                                        </p:tgtEl>
                                        <p:attrNameLst>
                                          <p:attrName>style.visibility</p:attrName>
                                        </p:attrNameLst>
                                      </p:cBhvr>
                                      <p:to>
                                        <p:strVal val="hidden"/>
                                      </p:to>
                                    </p:set>
                                  </p:childTnLst>
                                </p:cTn>
                              </p:par>
                            </p:childTnLst>
                          </p:cTn>
                        </p:par>
                        <p:par>
                          <p:cTn id="45" fill="hold">
                            <p:stCondLst>
                              <p:cond delay="2000"/>
                            </p:stCondLst>
                            <p:childTnLst>
                              <p:par>
                                <p:cTn id="46" presetID="22" presetClass="entr" presetSubtype="8"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left)">
                                      <p:cBhvr>
                                        <p:cTn id="4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5" grpId="0"/>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BB93E9E-00E9-36D3-9524-033351067379}"/>
              </a:ext>
            </a:extLst>
          </p:cNvPr>
          <p:cNvPicPr>
            <a:picLocks noChangeAspect="1"/>
          </p:cNvPicPr>
          <p:nvPr/>
        </p:nvPicPr>
        <p:blipFill>
          <a:blip r:embed="rId2"/>
          <a:stretch>
            <a:fillRect/>
          </a:stretch>
        </p:blipFill>
        <p:spPr>
          <a:xfrm>
            <a:off x="-78378" y="-30868"/>
            <a:ext cx="12293669" cy="6888867"/>
          </a:xfrm>
          <a:prstGeom prst="rect">
            <a:avLst/>
          </a:prstGeom>
        </p:spPr>
      </p:pic>
      <p:grpSp>
        <p:nvGrpSpPr>
          <p:cNvPr id="7" name="Gruppieren 6">
            <a:extLst>
              <a:ext uri="{FF2B5EF4-FFF2-40B4-BE49-F238E27FC236}">
                <a16:creationId xmlns:a16="http://schemas.microsoft.com/office/drawing/2014/main" id="{1720EB13-6467-2D73-FB1A-62CF5BCEDE76}"/>
              </a:ext>
            </a:extLst>
          </p:cNvPr>
          <p:cNvGrpSpPr/>
          <p:nvPr/>
        </p:nvGrpSpPr>
        <p:grpSpPr>
          <a:xfrm>
            <a:off x="3983084" y="662160"/>
            <a:ext cx="4087979" cy="1000274"/>
            <a:chOff x="3754848" y="882870"/>
            <a:chExt cx="4215830" cy="1000274"/>
          </a:xfrm>
        </p:grpSpPr>
        <p:sp>
          <p:nvSpPr>
            <p:cNvPr id="4" name="Textfeld 3">
              <a:extLst>
                <a:ext uri="{FF2B5EF4-FFF2-40B4-BE49-F238E27FC236}">
                  <a16:creationId xmlns:a16="http://schemas.microsoft.com/office/drawing/2014/main" id="{F3188D3E-C46F-5420-70DE-955815556047}"/>
                </a:ext>
              </a:extLst>
            </p:cNvPr>
            <p:cNvSpPr txBox="1"/>
            <p:nvPr/>
          </p:nvSpPr>
          <p:spPr>
            <a:xfrm>
              <a:off x="3754848" y="882870"/>
              <a:ext cx="4215830" cy="1000274"/>
            </a:xfrm>
            <a:prstGeom prst="rect">
              <a:avLst/>
            </a:prstGeom>
            <a:noFill/>
          </p:spPr>
          <p:txBody>
            <a:bodyPr wrap="none" rtlCol="0">
              <a:spAutoFit/>
            </a:bodyPr>
            <a:lstStyle/>
            <a:p>
              <a:pPr algn="ctr"/>
              <a:r>
                <a:rPr lang="de-DE" sz="2800" cap="all" spc="100" dirty="0">
                  <a:solidFill>
                    <a:schemeClr val="bg1"/>
                  </a:solidFill>
                  <a:effectLst>
                    <a:outerShdw blurRad="38100" dist="38100" dir="2700000" algn="tl">
                      <a:srgbClr val="000000">
                        <a:alpha val="43137"/>
                      </a:srgbClr>
                    </a:outerShdw>
                  </a:effectLst>
                  <a:latin typeface="Lato Black" panose="020F0A02020204030203" pitchFamily="34" charset="0"/>
                </a:rPr>
                <a:t>Bauabschnitt 1</a:t>
              </a:r>
              <a:r>
                <a:rPr lang="de-DE" sz="1100" cap="all" spc="100" dirty="0">
                  <a:solidFill>
                    <a:schemeClr val="bg1"/>
                  </a:solidFill>
                  <a:effectLst>
                    <a:outerShdw blurRad="38100" dist="38100" dir="2700000" algn="tl">
                      <a:srgbClr val="000000">
                        <a:alpha val="43137"/>
                      </a:srgbClr>
                    </a:outerShdw>
                  </a:effectLst>
                  <a:latin typeface="Lato Black" panose="020F0A02020204030203" pitchFamily="34" charset="0"/>
                </a:rPr>
                <a:t> </a:t>
              </a:r>
            </a:p>
            <a:p>
              <a:pPr algn="ctr"/>
              <a:endParaRPr lang="de-DE" sz="1100" cap="all" dirty="0">
                <a:solidFill>
                  <a:schemeClr val="bg1"/>
                </a:solidFill>
                <a:effectLst>
                  <a:outerShdw blurRad="38100" dist="38100" dir="2700000" algn="tl">
                    <a:srgbClr val="000000">
                      <a:alpha val="43137"/>
                    </a:srgbClr>
                  </a:outerShdw>
                </a:effectLst>
                <a:latin typeface="+mj-lt"/>
              </a:endParaRPr>
            </a:p>
            <a:p>
              <a:pPr algn="ctr"/>
              <a:r>
                <a:rPr lang="de-DE" sz="2000" cap="all" dirty="0" err="1">
                  <a:solidFill>
                    <a:schemeClr val="bg1"/>
                  </a:solidFill>
                  <a:effectLst>
                    <a:outerShdw blurRad="38100" dist="38100" dir="2700000" algn="tl">
                      <a:srgbClr val="000000">
                        <a:alpha val="43137"/>
                      </a:srgbClr>
                    </a:outerShdw>
                  </a:effectLst>
                </a:rPr>
                <a:t>Bautenstand</a:t>
              </a:r>
              <a:r>
                <a:rPr lang="de-DE" sz="2000" cap="all" dirty="0">
                  <a:solidFill>
                    <a:schemeClr val="bg1"/>
                  </a:solidFill>
                  <a:effectLst>
                    <a:outerShdw blurRad="38100" dist="38100" dir="2700000" algn="tl">
                      <a:srgbClr val="000000">
                        <a:alpha val="43137"/>
                      </a:srgbClr>
                    </a:outerShdw>
                  </a:effectLst>
                </a:rPr>
                <a:t> zum 05.01.2025</a:t>
              </a:r>
            </a:p>
          </p:txBody>
        </p:sp>
        <p:cxnSp>
          <p:nvCxnSpPr>
            <p:cNvPr id="6" name="Gerader Verbinder 5">
              <a:extLst>
                <a:ext uri="{FF2B5EF4-FFF2-40B4-BE49-F238E27FC236}">
                  <a16:creationId xmlns:a16="http://schemas.microsoft.com/office/drawing/2014/main" id="{F13B0D25-8983-53DF-FE86-D6A4ADD47735}"/>
                </a:ext>
              </a:extLst>
            </p:cNvPr>
            <p:cNvCxnSpPr>
              <a:cxnSpLocks/>
              <a:stCxn id="4" idx="1"/>
            </p:cNvCxnSpPr>
            <p:nvPr/>
          </p:nvCxnSpPr>
          <p:spPr>
            <a:xfrm>
              <a:off x="3754848" y="1383007"/>
              <a:ext cx="3967751" cy="0"/>
            </a:xfrm>
            <a:prstGeom prst="line">
              <a:avLst/>
            </a:prstGeom>
            <a:ln w="19050">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59507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7A139DB-8857-890A-7A00-F310103F4C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18813" y="1893837"/>
            <a:ext cx="4679062" cy="2631973"/>
          </a:xfrm>
          <a:prstGeom prst="rect">
            <a:avLst/>
          </a:prstGeom>
        </p:spPr>
      </p:pic>
      <p:sp>
        <p:nvSpPr>
          <p:cNvPr id="5" name="Textplatzhalter 2">
            <a:extLst>
              <a:ext uri="{FF2B5EF4-FFF2-40B4-BE49-F238E27FC236}">
                <a16:creationId xmlns:a16="http://schemas.microsoft.com/office/drawing/2014/main" id="{21C9CB41-1266-207E-50C2-688D1EC86F66}"/>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
        <p:nvSpPr>
          <p:cNvPr id="6" name="Textplatzhalter 1">
            <a:extLst>
              <a:ext uri="{FF2B5EF4-FFF2-40B4-BE49-F238E27FC236}">
                <a16:creationId xmlns:a16="http://schemas.microsoft.com/office/drawing/2014/main" id="{1F8624A9-461A-22F8-0569-7FBA5A10EA4E}"/>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RENDITE AUF LAGER | WERTSTEIGERUNGSSTRATEGIE</a:t>
            </a:r>
          </a:p>
        </p:txBody>
      </p:sp>
      <p:grpSp>
        <p:nvGrpSpPr>
          <p:cNvPr id="7" name="Gruppieren 6">
            <a:extLst>
              <a:ext uri="{FF2B5EF4-FFF2-40B4-BE49-F238E27FC236}">
                <a16:creationId xmlns:a16="http://schemas.microsoft.com/office/drawing/2014/main" id="{6549015A-3B7C-1DD8-5DB9-A48E9FC3A159}"/>
              </a:ext>
            </a:extLst>
          </p:cNvPr>
          <p:cNvGrpSpPr/>
          <p:nvPr/>
        </p:nvGrpSpPr>
        <p:grpSpPr>
          <a:xfrm>
            <a:off x="1273905" y="4505497"/>
            <a:ext cx="9361116" cy="2011449"/>
            <a:chOff x="2918372" y="1614265"/>
            <a:chExt cx="8741116" cy="2114592"/>
          </a:xfrm>
        </p:grpSpPr>
        <p:pic>
          <p:nvPicPr>
            <p:cNvPr id="8" name="Grafik 7">
              <a:extLst>
                <a:ext uri="{FF2B5EF4-FFF2-40B4-BE49-F238E27FC236}">
                  <a16:creationId xmlns:a16="http://schemas.microsoft.com/office/drawing/2014/main" id="{726822C7-731A-4901-DD05-168F7460857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617645" y="2659616"/>
              <a:ext cx="1008055" cy="591504"/>
            </a:xfrm>
            <a:prstGeom prst="rect">
              <a:avLst/>
            </a:prstGeom>
          </p:spPr>
        </p:pic>
        <p:pic>
          <p:nvPicPr>
            <p:cNvPr id="9" name="Grafik 8">
              <a:extLst>
                <a:ext uri="{FF2B5EF4-FFF2-40B4-BE49-F238E27FC236}">
                  <a16:creationId xmlns:a16="http://schemas.microsoft.com/office/drawing/2014/main" id="{AA2FC3E3-845B-D37C-8D67-1F270F7AB5A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452310" y="2281957"/>
              <a:ext cx="1231335" cy="624994"/>
            </a:xfrm>
            <a:prstGeom prst="rect">
              <a:avLst/>
            </a:prstGeom>
          </p:spPr>
        </p:pic>
        <p:pic>
          <p:nvPicPr>
            <p:cNvPr id="10" name="Grafik 9">
              <a:extLst>
                <a:ext uri="{FF2B5EF4-FFF2-40B4-BE49-F238E27FC236}">
                  <a16:creationId xmlns:a16="http://schemas.microsoft.com/office/drawing/2014/main" id="{5D55B7E3-1D3E-DEC5-6B22-0D66A801D99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8636960" y="2058591"/>
              <a:ext cx="1176801" cy="567468"/>
            </a:xfrm>
            <a:prstGeom prst="rect">
              <a:avLst/>
            </a:prstGeom>
          </p:spPr>
        </p:pic>
        <p:pic>
          <p:nvPicPr>
            <p:cNvPr id="11" name="Grafik 10">
              <a:extLst>
                <a:ext uri="{FF2B5EF4-FFF2-40B4-BE49-F238E27FC236}">
                  <a16:creationId xmlns:a16="http://schemas.microsoft.com/office/drawing/2014/main" id="{B29EF883-CD3E-0811-326C-FED134BDF77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0564113" y="1614265"/>
              <a:ext cx="1095375" cy="632113"/>
            </a:xfrm>
            <a:prstGeom prst="rect">
              <a:avLst/>
            </a:prstGeom>
          </p:spPr>
        </p:pic>
        <p:sp>
          <p:nvSpPr>
            <p:cNvPr id="12" name="Textfeld 11">
              <a:extLst>
                <a:ext uri="{FF2B5EF4-FFF2-40B4-BE49-F238E27FC236}">
                  <a16:creationId xmlns:a16="http://schemas.microsoft.com/office/drawing/2014/main" id="{086D19CF-AFB9-F46C-5E88-89FA6383654F}"/>
                </a:ext>
              </a:extLst>
            </p:cNvPr>
            <p:cNvSpPr txBox="1"/>
            <p:nvPr/>
          </p:nvSpPr>
          <p:spPr>
            <a:xfrm>
              <a:off x="4714467" y="3214702"/>
              <a:ext cx="609601" cy="276999"/>
            </a:xfrm>
            <a:prstGeom prst="rect">
              <a:avLst/>
            </a:prstGeom>
            <a:noFill/>
          </p:spPr>
          <p:txBody>
            <a:bodyPr wrap="square">
              <a:spAutoFit/>
            </a:bodyPr>
            <a:lstStyle/>
            <a:p>
              <a:r>
                <a:rPr lang="de-DE" sz="1200" i="0" u="none" strike="noStrike" baseline="30000" dirty="0">
                  <a:solidFill>
                    <a:srgbClr val="84744D"/>
                  </a:solidFill>
                  <a:latin typeface="Lato Heavy" panose="020F0502020204030203" pitchFamily="34" charset="0"/>
                  <a:ea typeface="Lato Heavy" panose="020F0502020204030203" pitchFamily="34" charset="0"/>
                  <a:cs typeface="Lato Heavy" panose="020F0502020204030203" pitchFamily="34" charset="0"/>
                </a:rPr>
                <a:t>KAUFEN</a:t>
              </a:r>
              <a:endParaRPr lang="de-DE" sz="1200" dirty="0"/>
            </a:p>
          </p:txBody>
        </p:sp>
        <p:sp>
          <p:nvSpPr>
            <p:cNvPr id="13" name="Textfeld 12">
              <a:extLst>
                <a:ext uri="{FF2B5EF4-FFF2-40B4-BE49-F238E27FC236}">
                  <a16:creationId xmlns:a16="http://schemas.microsoft.com/office/drawing/2014/main" id="{5670A829-7FFD-52C4-FF7B-A5DAC9321C4E}"/>
                </a:ext>
              </a:extLst>
            </p:cNvPr>
            <p:cNvSpPr txBox="1"/>
            <p:nvPr/>
          </p:nvSpPr>
          <p:spPr>
            <a:xfrm>
              <a:off x="6398335" y="2903551"/>
              <a:ext cx="1162140" cy="276999"/>
            </a:xfrm>
            <a:prstGeom prst="rect">
              <a:avLst/>
            </a:prstGeom>
            <a:noFill/>
          </p:spPr>
          <p:txBody>
            <a:bodyPr wrap="square">
              <a:spAutoFit/>
            </a:bodyPr>
            <a:lstStyle/>
            <a:p>
              <a:r>
                <a:rPr lang="de-DE" sz="1200" i="0" u="none" strike="noStrike" baseline="30000" dirty="0">
                  <a:solidFill>
                    <a:srgbClr val="84744D"/>
                  </a:solidFill>
                  <a:latin typeface="Lato Heavy" panose="020F0502020204030203" pitchFamily="34" charset="0"/>
                  <a:ea typeface="Lato Heavy" panose="020F0502020204030203" pitchFamily="34" charset="0"/>
                  <a:cs typeface="Lato Heavy" panose="020F0502020204030203" pitchFamily="34" charset="0"/>
                </a:rPr>
                <a:t>WERTSTEIGERUNG</a:t>
              </a:r>
              <a:endParaRPr lang="de-DE" sz="1200" dirty="0"/>
            </a:p>
          </p:txBody>
        </p:sp>
        <p:sp>
          <p:nvSpPr>
            <p:cNvPr id="14" name="Textfeld 13">
              <a:extLst>
                <a:ext uri="{FF2B5EF4-FFF2-40B4-BE49-F238E27FC236}">
                  <a16:creationId xmlns:a16="http://schemas.microsoft.com/office/drawing/2014/main" id="{1B940B72-96C1-190B-F4EC-7D3CF2CB90E2}"/>
                </a:ext>
              </a:extLst>
            </p:cNvPr>
            <p:cNvSpPr txBox="1"/>
            <p:nvPr/>
          </p:nvSpPr>
          <p:spPr>
            <a:xfrm>
              <a:off x="10700638" y="2191873"/>
              <a:ext cx="822325" cy="276999"/>
            </a:xfrm>
            <a:prstGeom prst="rect">
              <a:avLst/>
            </a:prstGeom>
            <a:noFill/>
          </p:spPr>
          <p:txBody>
            <a:bodyPr wrap="square">
              <a:spAutoFit/>
            </a:bodyPr>
            <a:lstStyle/>
            <a:p>
              <a:r>
                <a:rPr lang="de-DE" sz="1200" i="0" u="none" strike="noStrike" baseline="30000" dirty="0">
                  <a:solidFill>
                    <a:srgbClr val="84744D"/>
                  </a:solidFill>
                  <a:latin typeface="Lato Heavy" panose="020F0502020204030203" pitchFamily="34" charset="0"/>
                  <a:ea typeface="Lato Heavy" panose="020F0502020204030203" pitchFamily="34" charset="0"/>
                  <a:cs typeface="Lato Heavy" panose="020F0502020204030203" pitchFamily="34" charset="0"/>
                </a:rPr>
                <a:t>VERKAUFEN</a:t>
              </a:r>
              <a:endParaRPr lang="de-DE" sz="1200" dirty="0"/>
            </a:p>
          </p:txBody>
        </p:sp>
        <p:sp>
          <p:nvSpPr>
            <p:cNvPr id="15" name="Textfeld 14">
              <a:extLst>
                <a:ext uri="{FF2B5EF4-FFF2-40B4-BE49-F238E27FC236}">
                  <a16:creationId xmlns:a16="http://schemas.microsoft.com/office/drawing/2014/main" id="{B2D08A12-7F77-BCFA-E896-AECB53CF3B34}"/>
                </a:ext>
              </a:extLst>
            </p:cNvPr>
            <p:cNvSpPr txBox="1"/>
            <p:nvPr/>
          </p:nvSpPr>
          <p:spPr>
            <a:xfrm>
              <a:off x="8662438" y="2583586"/>
              <a:ext cx="921100" cy="276999"/>
            </a:xfrm>
            <a:prstGeom prst="rect">
              <a:avLst/>
            </a:prstGeom>
            <a:noFill/>
          </p:spPr>
          <p:txBody>
            <a:bodyPr wrap="square">
              <a:spAutoFit/>
            </a:bodyPr>
            <a:lstStyle/>
            <a:p>
              <a:r>
                <a:rPr lang="de-DE" sz="1200" i="0" u="none" strike="noStrike" baseline="30000" dirty="0">
                  <a:solidFill>
                    <a:srgbClr val="84744D"/>
                  </a:solidFill>
                  <a:latin typeface="Lato Heavy" panose="020F0502020204030203" pitchFamily="34" charset="0"/>
                  <a:ea typeface="Lato Heavy" panose="020F0502020204030203" pitchFamily="34" charset="0"/>
                  <a:cs typeface="Lato Heavy" panose="020F0502020204030203" pitchFamily="34" charset="0"/>
                </a:rPr>
                <a:t>STABILISIEREN</a:t>
              </a:r>
              <a:endParaRPr lang="de-DE" sz="1200" dirty="0"/>
            </a:p>
          </p:txBody>
        </p:sp>
        <p:cxnSp>
          <p:nvCxnSpPr>
            <p:cNvPr id="16" name="Verbinder: gewinkelt 15">
              <a:extLst>
                <a:ext uri="{FF2B5EF4-FFF2-40B4-BE49-F238E27FC236}">
                  <a16:creationId xmlns:a16="http://schemas.microsoft.com/office/drawing/2014/main" id="{03FE0325-C1E1-CDB4-39E1-AEFA6AC37243}"/>
                </a:ext>
              </a:extLst>
            </p:cNvPr>
            <p:cNvCxnSpPr>
              <a:cxnSpLocks/>
              <a:stCxn id="13" idx="3"/>
              <a:endCxn id="15" idx="1"/>
            </p:cNvCxnSpPr>
            <p:nvPr/>
          </p:nvCxnSpPr>
          <p:spPr>
            <a:xfrm flipV="1">
              <a:off x="7560475" y="2722086"/>
              <a:ext cx="1101963" cy="319965"/>
            </a:xfrm>
            <a:prstGeom prst="bentConnector3">
              <a:avLst/>
            </a:prstGeom>
            <a:ln>
              <a:solidFill>
                <a:srgbClr val="84744D"/>
              </a:solidFill>
              <a:tailEnd type="triangle"/>
            </a:ln>
          </p:spPr>
          <p:style>
            <a:lnRef idx="1">
              <a:schemeClr val="accent1"/>
            </a:lnRef>
            <a:fillRef idx="0">
              <a:schemeClr val="accent1"/>
            </a:fillRef>
            <a:effectRef idx="0">
              <a:schemeClr val="accent1"/>
            </a:effectRef>
            <a:fontRef idx="minor">
              <a:schemeClr val="tx1"/>
            </a:fontRef>
          </p:style>
        </p:cxnSp>
        <p:cxnSp>
          <p:nvCxnSpPr>
            <p:cNvPr id="17" name="Verbinder: gewinkelt 16">
              <a:extLst>
                <a:ext uri="{FF2B5EF4-FFF2-40B4-BE49-F238E27FC236}">
                  <a16:creationId xmlns:a16="http://schemas.microsoft.com/office/drawing/2014/main" id="{C841EB20-7F7A-6997-F09C-BD96EC61D80F}"/>
                </a:ext>
              </a:extLst>
            </p:cNvPr>
            <p:cNvCxnSpPr>
              <a:cxnSpLocks/>
              <a:stCxn id="15" idx="3"/>
              <a:endCxn id="14" idx="1"/>
            </p:cNvCxnSpPr>
            <p:nvPr/>
          </p:nvCxnSpPr>
          <p:spPr>
            <a:xfrm flipV="1">
              <a:off x="9583538" y="2330373"/>
              <a:ext cx="1117100" cy="391713"/>
            </a:xfrm>
            <a:prstGeom prst="bentConnector3">
              <a:avLst/>
            </a:prstGeom>
            <a:ln>
              <a:solidFill>
                <a:srgbClr val="84744D"/>
              </a:solidFill>
              <a:tailEnd type="triangle"/>
            </a:ln>
          </p:spPr>
          <p:style>
            <a:lnRef idx="1">
              <a:schemeClr val="accent1"/>
            </a:lnRef>
            <a:fillRef idx="0">
              <a:schemeClr val="accent1"/>
            </a:fillRef>
            <a:effectRef idx="0">
              <a:schemeClr val="accent1"/>
            </a:effectRef>
            <a:fontRef idx="minor">
              <a:schemeClr val="tx1"/>
            </a:fontRef>
          </p:style>
        </p:cxnSp>
        <p:cxnSp>
          <p:nvCxnSpPr>
            <p:cNvPr id="18" name="Verbinder: gewinkelt 17">
              <a:extLst>
                <a:ext uri="{FF2B5EF4-FFF2-40B4-BE49-F238E27FC236}">
                  <a16:creationId xmlns:a16="http://schemas.microsoft.com/office/drawing/2014/main" id="{A6B9F181-73E3-4AE1-B6BE-E56536C1CAF3}"/>
                </a:ext>
              </a:extLst>
            </p:cNvPr>
            <p:cNvCxnSpPr>
              <a:cxnSpLocks/>
              <a:stCxn id="12" idx="3"/>
              <a:endCxn id="13" idx="1"/>
            </p:cNvCxnSpPr>
            <p:nvPr/>
          </p:nvCxnSpPr>
          <p:spPr>
            <a:xfrm flipV="1">
              <a:off x="5324068" y="3042051"/>
              <a:ext cx="1074267" cy="311151"/>
            </a:xfrm>
            <a:prstGeom prst="bentConnector3">
              <a:avLst/>
            </a:prstGeom>
            <a:ln>
              <a:solidFill>
                <a:srgbClr val="84744D"/>
              </a:solidFill>
              <a:tailEnd type="triangle"/>
            </a:ln>
          </p:spPr>
          <p:style>
            <a:lnRef idx="1">
              <a:schemeClr val="accent1"/>
            </a:lnRef>
            <a:fillRef idx="0">
              <a:schemeClr val="accent1"/>
            </a:fillRef>
            <a:effectRef idx="0">
              <a:schemeClr val="accent1"/>
            </a:effectRef>
            <a:fontRef idx="minor">
              <a:schemeClr val="tx1"/>
            </a:fontRef>
          </p:style>
        </p:cxnSp>
        <p:pic>
          <p:nvPicPr>
            <p:cNvPr id="19" name="Grafik 18">
              <a:extLst>
                <a:ext uri="{FF2B5EF4-FFF2-40B4-BE49-F238E27FC236}">
                  <a16:creationId xmlns:a16="http://schemas.microsoft.com/office/drawing/2014/main" id="{158EF01C-8A3A-A1BD-9A12-E4356812FAB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2918372" y="2982478"/>
              <a:ext cx="1008055" cy="533926"/>
            </a:xfrm>
            <a:prstGeom prst="rect">
              <a:avLst/>
            </a:prstGeom>
          </p:spPr>
        </p:pic>
        <p:sp>
          <p:nvSpPr>
            <p:cNvPr id="20" name="Textfeld 19">
              <a:extLst>
                <a:ext uri="{FF2B5EF4-FFF2-40B4-BE49-F238E27FC236}">
                  <a16:creationId xmlns:a16="http://schemas.microsoft.com/office/drawing/2014/main" id="{5968DEF9-A71C-1184-BBF5-61ECF6EE1908}"/>
                </a:ext>
              </a:extLst>
            </p:cNvPr>
            <p:cNvSpPr txBox="1"/>
            <p:nvPr/>
          </p:nvSpPr>
          <p:spPr>
            <a:xfrm>
              <a:off x="3015192" y="3508776"/>
              <a:ext cx="765192" cy="220081"/>
            </a:xfrm>
            <a:prstGeom prst="rect">
              <a:avLst/>
            </a:prstGeom>
            <a:noFill/>
          </p:spPr>
          <p:txBody>
            <a:bodyPr wrap="square">
              <a:spAutoFit/>
            </a:bodyPr>
            <a:lstStyle/>
            <a:p>
              <a:r>
                <a:rPr lang="de-DE" sz="800" dirty="0">
                  <a:solidFill>
                    <a:srgbClr val="877950"/>
                  </a:solidFill>
                  <a:effectLst/>
                  <a:latin typeface="Lato Heavy" panose="020F0502020204030203" pitchFamily="34" charset="0"/>
                  <a:ea typeface="Lato Heavy" panose="020F0502020204030203" pitchFamily="34" charset="0"/>
                  <a:cs typeface="Lato Heavy" panose="020F0502020204030203" pitchFamily="34" charset="0"/>
                </a:rPr>
                <a:t>RESEARCH</a:t>
              </a:r>
              <a:endParaRPr lang="de-DE" sz="800" dirty="0">
                <a:solidFill>
                  <a:srgbClr val="877950"/>
                </a:solidFill>
                <a:latin typeface="Lato Heavy" panose="020F0502020204030203" pitchFamily="34" charset="0"/>
                <a:ea typeface="Lato Heavy" panose="020F0502020204030203" pitchFamily="34" charset="0"/>
                <a:cs typeface="Lato Heavy" panose="020F0502020204030203" pitchFamily="34" charset="0"/>
              </a:endParaRPr>
            </a:p>
          </p:txBody>
        </p:sp>
        <p:cxnSp>
          <p:nvCxnSpPr>
            <p:cNvPr id="21" name="Verbinder: gewinkelt 20">
              <a:extLst>
                <a:ext uri="{FF2B5EF4-FFF2-40B4-BE49-F238E27FC236}">
                  <a16:creationId xmlns:a16="http://schemas.microsoft.com/office/drawing/2014/main" id="{0DBE2D16-F558-9750-6931-BF3FFCE9E77C}"/>
                </a:ext>
              </a:extLst>
            </p:cNvPr>
            <p:cNvCxnSpPr>
              <a:cxnSpLocks/>
              <a:stCxn id="20" idx="3"/>
            </p:cNvCxnSpPr>
            <p:nvPr/>
          </p:nvCxnSpPr>
          <p:spPr>
            <a:xfrm flipV="1">
              <a:off x="3780385" y="3336124"/>
              <a:ext cx="918677" cy="282693"/>
            </a:xfrm>
            <a:prstGeom prst="bentConnector3">
              <a:avLst/>
            </a:prstGeom>
            <a:ln>
              <a:solidFill>
                <a:srgbClr val="84744D"/>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feld 21">
            <a:extLst>
              <a:ext uri="{FF2B5EF4-FFF2-40B4-BE49-F238E27FC236}">
                <a16:creationId xmlns:a16="http://schemas.microsoft.com/office/drawing/2014/main" id="{C958075A-CDDA-9579-C084-36A87943D1C7}"/>
              </a:ext>
            </a:extLst>
          </p:cNvPr>
          <p:cNvSpPr txBox="1"/>
          <p:nvPr/>
        </p:nvSpPr>
        <p:spPr>
          <a:xfrm>
            <a:off x="8643677" y="4391365"/>
            <a:ext cx="1803031" cy="194925"/>
          </a:xfrm>
          <a:prstGeom prst="rect">
            <a:avLst/>
          </a:prstGeom>
          <a:noFill/>
        </p:spPr>
        <p:txBody>
          <a:bodyPr wrap="square" rtlCol="0">
            <a:spAutoFit/>
          </a:bodyPr>
          <a:lstStyle/>
          <a:p>
            <a:r>
              <a:rPr lang="de-DE" sz="1000" b="0" i="0" u="none" strike="noStrike" baseline="30000" dirty="0">
                <a:solidFill>
                  <a:schemeClr val="bg1"/>
                </a:solidFill>
                <a:latin typeface="Astoria Sans Light" pitchFamily="50" charset="0"/>
              </a:rPr>
              <a:t>EXEMPLARISCHE ILLUSTRATION</a:t>
            </a:r>
          </a:p>
        </p:txBody>
      </p:sp>
      <p:pic>
        <p:nvPicPr>
          <p:cNvPr id="23" name="Grafik 22">
            <a:extLst>
              <a:ext uri="{FF2B5EF4-FFF2-40B4-BE49-F238E27FC236}">
                <a16:creationId xmlns:a16="http://schemas.microsoft.com/office/drawing/2014/main" id="{22CC4BD9-ED04-CE09-9A86-0D8237626946}"/>
              </a:ext>
            </a:extLst>
          </p:cNvPr>
          <p:cNvPicPr>
            <a:picLocks noChangeAspect="1"/>
          </p:cNvPicPr>
          <p:nvPr/>
        </p:nvPicPr>
        <p:blipFill>
          <a:blip r:embed="rId14" cstate="email">
            <a:extLst>
              <a:ext uri="{28A0092B-C50C-407E-A947-70E740481C1C}">
                <a14:useLocalDpi xmlns:a14="http://schemas.microsoft.com/office/drawing/2010/main"/>
              </a:ext>
            </a:extLst>
          </a:blip>
          <a:srcRect/>
          <a:stretch/>
        </p:blipFill>
        <p:spPr>
          <a:xfrm>
            <a:off x="200289" y="1163673"/>
            <a:ext cx="656358" cy="577532"/>
          </a:xfrm>
          <a:prstGeom prst="rect">
            <a:avLst/>
          </a:prstGeom>
        </p:spPr>
      </p:pic>
      <p:pic>
        <p:nvPicPr>
          <p:cNvPr id="24" name="Grafik 23">
            <a:extLst>
              <a:ext uri="{FF2B5EF4-FFF2-40B4-BE49-F238E27FC236}">
                <a16:creationId xmlns:a16="http://schemas.microsoft.com/office/drawing/2014/main" id="{5D071F25-C988-3E31-2553-805392F8263D}"/>
              </a:ext>
            </a:extLst>
          </p:cNvPr>
          <p:cNvPicPr>
            <a:picLocks noChangeAspect="1"/>
          </p:cNvPicPr>
          <p:nvPr/>
        </p:nvPicPr>
        <p:blipFill>
          <a:blip r:embed="rId15">
            <a:extLst>
              <a:ext uri="{28A0092B-C50C-407E-A947-70E740481C1C}">
                <a14:useLocalDpi xmlns:a14="http://schemas.microsoft.com/office/drawing/2010/main" val="0"/>
              </a:ext>
            </a:extLst>
          </a:blip>
          <a:srcRect l="35187" t="19333" b="9475"/>
          <a:stretch/>
        </p:blipFill>
        <p:spPr>
          <a:xfrm>
            <a:off x="1273905" y="2225543"/>
            <a:ext cx="4223948" cy="2599291"/>
          </a:xfrm>
          <a:prstGeom prst="rect">
            <a:avLst/>
          </a:prstGeom>
        </p:spPr>
      </p:pic>
      <p:sp>
        <p:nvSpPr>
          <p:cNvPr id="26" name="Textfeld 25">
            <a:extLst>
              <a:ext uri="{FF2B5EF4-FFF2-40B4-BE49-F238E27FC236}">
                <a16:creationId xmlns:a16="http://schemas.microsoft.com/office/drawing/2014/main" id="{9CB9795D-C74A-6339-26D1-C4F05E85F164}"/>
              </a:ext>
            </a:extLst>
          </p:cNvPr>
          <p:cNvSpPr txBox="1"/>
          <p:nvPr/>
        </p:nvSpPr>
        <p:spPr>
          <a:xfrm>
            <a:off x="1203149" y="4569246"/>
            <a:ext cx="2335897" cy="261610"/>
          </a:xfrm>
          <a:prstGeom prst="rect">
            <a:avLst/>
          </a:prstGeom>
          <a:noFill/>
        </p:spPr>
        <p:txBody>
          <a:bodyPr wrap="none" rtlCol="0">
            <a:spAutoFit/>
          </a:bodyPr>
          <a:lstStyle/>
          <a:p>
            <a:pPr algn="ctr"/>
            <a:r>
              <a:rPr lang="de-DE" sz="1100" cap="all" dirty="0" err="1">
                <a:solidFill>
                  <a:schemeClr val="bg1"/>
                </a:solidFill>
                <a:effectLst>
                  <a:outerShdw blurRad="38100" dist="38100" dir="2700000" algn="tl">
                    <a:srgbClr val="000000">
                      <a:alpha val="43137"/>
                    </a:srgbClr>
                  </a:outerShdw>
                </a:effectLst>
              </a:rPr>
              <a:t>Bautenstand</a:t>
            </a:r>
            <a:r>
              <a:rPr lang="de-DE" sz="1100" cap="all" dirty="0">
                <a:solidFill>
                  <a:schemeClr val="bg1"/>
                </a:solidFill>
                <a:effectLst>
                  <a:outerShdw blurRad="38100" dist="38100" dir="2700000" algn="tl">
                    <a:srgbClr val="000000">
                      <a:alpha val="43137"/>
                    </a:srgbClr>
                  </a:outerShdw>
                </a:effectLst>
              </a:rPr>
              <a:t> zum 05.01.2024</a:t>
            </a:r>
          </a:p>
        </p:txBody>
      </p:sp>
    </p:spTree>
    <p:custDataLst>
      <p:tags r:id="rId1"/>
    </p:custDataLst>
    <p:extLst>
      <p:ext uri="{BB962C8B-B14F-4D97-AF65-F5344CB8AC3E}">
        <p14:creationId xmlns:p14="http://schemas.microsoft.com/office/powerpoint/2010/main" val="3969935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7282">
        <p159:morph option="byObject"/>
      </p:transition>
    </mc:Choice>
    <mc:Fallback xmlns="">
      <p:transition spd="slow" advTm="728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par>
                                <p:cTn id="10" presetID="22" presetClass="entr" presetSubtype="8"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DDEFA1-D1F1-AC0A-EBDE-574422C1BBD0}"/>
              </a:ext>
            </a:extLst>
          </p:cNvPr>
          <p:cNvPicPr>
            <a:picLocks noChangeAspect="1"/>
          </p:cNvPicPr>
          <p:nvPr/>
        </p:nvPicPr>
        <p:blipFill rotWithShape="1">
          <a:blip r:embed="rId3">
            <a:extLst>
              <a:ext uri="{28A0092B-C50C-407E-A947-70E740481C1C}">
                <a14:useLocalDpi xmlns:a14="http://schemas.microsoft.com/office/drawing/2010/main" val="0"/>
              </a:ext>
            </a:extLst>
          </a:blip>
          <a:srcRect t="-1" r="-69" b="-1"/>
          <a:stretch/>
        </p:blipFill>
        <p:spPr>
          <a:xfrm>
            <a:off x="380643" y="2133600"/>
            <a:ext cx="5948720" cy="3959225"/>
          </a:xfrm>
          <a:prstGeom prst="rect">
            <a:avLst/>
          </a:prstGeom>
        </p:spPr>
      </p:pic>
      <p:sp>
        <p:nvSpPr>
          <p:cNvPr id="15" name="Kasten grau">
            <a:extLst>
              <a:ext uri="{FF2B5EF4-FFF2-40B4-BE49-F238E27FC236}">
                <a16:creationId xmlns:a16="http://schemas.microsoft.com/office/drawing/2014/main" id="{11E04525-3A0C-4CD4-B8F1-FD164A481EA6}"/>
              </a:ext>
            </a:extLst>
          </p:cNvPr>
          <p:cNvSpPr/>
          <p:nvPr/>
        </p:nvSpPr>
        <p:spPr>
          <a:xfrm flipV="1">
            <a:off x="4256428" y="1916113"/>
            <a:ext cx="7935572" cy="4392612"/>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Kasten grau">
            <a:extLst>
              <a:ext uri="{FF2B5EF4-FFF2-40B4-BE49-F238E27FC236}">
                <a16:creationId xmlns:a16="http://schemas.microsoft.com/office/drawing/2014/main" id="{B23362F0-B743-5983-312B-305EF1506C41}"/>
              </a:ext>
            </a:extLst>
          </p:cNvPr>
          <p:cNvSpPr/>
          <p:nvPr/>
        </p:nvSpPr>
        <p:spPr>
          <a:xfrm flipV="1">
            <a:off x="4256428" y="4837073"/>
            <a:ext cx="7935571" cy="1545935"/>
          </a:xfrm>
          <a:prstGeom prst="rect">
            <a:avLst/>
          </a:prstGeom>
          <a:solidFill>
            <a:srgbClr val="D4D4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extfeld 3">
            <a:extLst>
              <a:ext uri="{FF2B5EF4-FFF2-40B4-BE49-F238E27FC236}">
                <a16:creationId xmlns:a16="http://schemas.microsoft.com/office/drawing/2014/main" id="{5DE6239C-E8E7-FDB4-5B3E-43FF10798B2B}"/>
              </a:ext>
            </a:extLst>
          </p:cNvPr>
          <p:cNvSpPr txBox="1"/>
          <p:nvPr/>
        </p:nvSpPr>
        <p:spPr>
          <a:xfrm>
            <a:off x="380643" y="5869551"/>
            <a:ext cx="1545021" cy="184666"/>
          </a:xfrm>
          <a:prstGeom prst="rect">
            <a:avLst/>
          </a:prstGeom>
          <a:noFill/>
        </p:spPr>
        <p:txBody>
          <a:bodyPr wrap="square" rtlCol="0">
            <a:spAutoFit/>
          </a:bodyPr>
          <a:lstStyle/>
          <a:p>
            <a:r>
              <a:rPr lang="de-DE" sz="600" dirty="0">
                <a:solidFill>
                  <a:schemeClr val="bg1"/>
                </a:solidFill>
                <a:effectLst/>
                <a:ea typeface="Calibri" panose="020F0502020204030204" pitchFamily="34" charset="0"/>
              </a:rPr>
              <a:t>EXEMPLARISCHE DARSTELLUNG</a:t>
            </a:r>
            <a:endParaRPr lang="de-DE" sz="600" dirty="0">
              <a:solidFill>
                <a:schemeClr val="bg1"/>
              </a:solidFill>
            </a:endParaRPr>
          </a:p>
        </p:txBody>
      </p:sp>
      <p:sp>
        <p:nvSpPr>
          <p:cNvPr id="40" name="Textplatzhalter 7">
            <a:extLst>
              <a:ext uri="{FF2B5EF4-FFF2-40B4-BE49-F238E27FC236}">
                <a16:creationId xmlns:a16="http://schemas.microsoft.com/office/drawing/2014/main" id="{1E0690D7-664A-4501-B496-A4A7B8BFA3C1}"/>
              </a:ext>
            </a:extLst>
          </p:cNvPr>
          <p:cNvSpPr txBox="1">
            <a:spLocks/>
          </p:cNvSpPr>
          <p:nvPr/>
        </p:nvSpPr>
        <p:spPr>
          <a:xfrm>
            <a:off x="351147" y="1225577"/>
            <a:ext cx="11506208" cy="795350"/>
          </a:xfrm>
          <a:prstGeom prst="rect">
            <a:avLst/>
          </a:prstGeom>
          <a:noFill/>
        </p:spPr>
        <p:txBody>
          <a:bodyPr lIns="0" rIns="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       </a:t>
            </a:r>
            <a:r>
              <a:rPr kumimoji="0" lang="de-DE" sz="2400" b="1" i="0" u="none" strike="noStrike" kern="1200" cap="none" spc="0" normalizeH="0" baseline="0" noProof="0" dirty="0">
                <a:ln>
                  <a:noFill/>
                </a:ln>
                <a:solidFill>
                  <a:sysClr val="windowText" lastClr="000000"/>
                </a:solidFill>
                <a:effectLst/>
                <a:uLnTx/>
                <a:uFillTx/>
                <a:latin typeface="Lato Heavy"/>
                <a:ea typeface="+mn-ea"/>
                <a:cs typeface="+mn-cs"/>
              </a:rPr>
              <a:t>INSTITUTIONELLE INVESTMENT PARTNER</a:t>
            </a:r>
          </a:p>
          <a:p>
            <a:endParaRPr lang="de-DE" dirty="0">
              <a:highlight>
                <a:srgbClr val="FFFF00"/>
              </a:highlight>
            </a:endParaRPr>
          </a:p>
        </p:txBody>
      </p:sp>
      <p:sp>
        <p:nvSpPr>
          <p:cNvPr id="6" name="Textplatzhalter 8">
            <a:extLst>
              <a:ext uri="{FF2B5EF4-FFF2-40B4-BE49-F238E27FC236}">
                <a16:creationId xmlns:a16="http://schemas.microsoft.com/office/drawing/2014/main" id="{A843B883-4C1C-5550-4DF9-8438F5CB2516}"/>
              </a:ext>
            </a:extLst>
          </p:cNvPr>
          <p:cNvSpPr txBox="1">
            <a:spLocks/>
          </p:cNvSpPr>
          <p:nvPr/>
        </p:nvSpPr>
        <p:spPr>
          <a:xfrm>
            <a:off x="334963" y="1030813"/>
            <a:ext cx="11593512"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en-US" dirty="0">
                <a:solidFill>
                  <a:srgbClr val="877950"/>
                </a:solidFill>
              </a:rPr>
              <a:t>DEUTSCHE FINANCE GROUP</a:t>
            </a:r>
          </a:p>
        </p:txBody>
      </p:sp>
      <p:sp>
        <p:nvSpPr>
          <p:cNvPr id="11" name="Textfeld 10">
            <a:extLst>
              <a:ext uri="{FF2B5EF4-FFF2-40B4-BE49-F238E27FC236}">
                <a16:creationId xmlns:a16="http://schemas.microsoft.com/office/drawing/2014/main" id="{BE1A6699-9195-1261-C40F-0B09BA6B371F}"/>
              </a:ext>
            </a:extLst>
          </p:cNvPr>
          <p:cNvSpPr txBox="1"/>
          <p:nvPr/>
        </p:nvSpPr>
        <p:spPr>
          <a:xfrm>
            <a:off x="4569459" y="5121042"/>
            <a:ext cx="7241897" cy="1238801"/>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500"/>
              </a:spcBef>
              <a:spcAft>
                <a:spcPts val="500"/>
              </a:spcAft>
              <a:buClrTx/>
              <a:buSzTx/>
              <a:buFontTx/>
              <a:buNone/>
              <a:tabLst>
                <a:tab pos="923925" algn="l"/>
              </a:tabLst>
              <a:defRPr/>
            </a:pPr>
            <a:r>
              <a:rPr kumimoji="0" lang="de-DE" sz="1050" b="0" i="0" u="none" strike="noStrike" kern="1200" cap="none" spc="0" normalizeH="0" baseline="0" noProof="0" dirty="0">
                <a:ln>
                  <a:noFill/>
                </a:ln>
                <a:solidFill>
                  <a:prstClr val="black"/>
                </a:solidFill>
                <a:effectLst/>
                <a:uLnTx/>
                <a:uFillTx/>
                <a:latin typeface="Lato Medium"/>
                <a:ea typeface="Lato Black" panose="020F0502020204030203" pitchFamily="34" charset="0"/>
                <a:cs typeface="Lato Black" panose="020F0502020204030203" pitchFamily="34" charset="0"/>
              </a:rPr>
              <a:t>Die </a:t>
            </a:r>
            <a:r>
              <a:rPr kumimoji="0" lang="de-DE" sz="1050" b="0" i="0" u="none" strike="noStrike" kern="1200" cap="all" spc="0" normalizeH="0" noProof="0" dirty="0">
                <a:ln>
                  <a:noFill/>
                </a:ln>
                <a:solidFill>
                  <a:prstClr val="black"/>
                </a:solidFill>
                <a:effectLst/>
                <a:uLnTx/>
                <a:uFillTx/>
                <a:latin typeface="Lato Medium"/>
                <a:ea typeface="Lato Black" panose="020F0502020204030203" pitchFamily="34" charset="0"/>
                <a:cs typeface="Lato Black" panose="020F0502020204030203" pitchFamily="34" charset="0"/>
              </a:rPr>
              <a:t>Deutsche Finance Group</a:t>
            </a:r>
            <a:r>
              <a:rPr kumimoji="0" lang="de-DE" sz="1050" b="0" i="0" u="none" strike="noStrike" kern="1200" cap="none" spc="0" normalizeH="0" baseline="0" noProof="0" dirty="0">
                <a:ln>
                  <a:noFill/>
                </a:ln>
                <a:solidFill>
                  <a:prstClr val="black"/>
                </a:solidFill>
                <a:effectLst/>
                <a:uLnTx/>
                <a:uFillTx/>
                <a:latin typeface="Lato Medium"/>
                <a:ea typeface="Lato Black" panose="020F0502020204030203" pitchFamily="34" charset="0"/>
                <a:cs typeface="Lato Black" panose="020F0502020204030203" pitchFamily="34" charset="0"/>
              </a:rPr>
              <a:t> platziert das für die ihre Produkte notwendige Eigen- und Fremdkapital über mehrere Platzierungskanäle, sowohl bei </a:t>
            </a:r>
            <a:r>
              <a:rPr lang="de-DE" sz="1050" dirty="0">
                <a:solidFill>
                  <a:prstClr val="black"/>
                </a:solidFill>
                <a:latin typeface="Lato Medium"/>
                <a:ea typeface="Lato Black" panose="020F0502020204030203" pitchFamily="34" charset="0"/>
                <a:cs typeface="Lato Black" panose="020F0502020204030203" pitchFamily="34" charset="0"/>
              </a:rPr>
              <a:t>Institutionellen Investoren wie auch bei Privatanlegern.</a:t>
            </a:r>
            <a:endParaRPr kumimoji="0" lang="de-DE" sz="1050" b="0" i="0" u="none" strike="noStrike" kern="1200" cap="none" spc="0" normalizeH="0" baseline="0" noProof="0" dirty="0">
              <a:ln>
                <a:noFill/>
              </a:ln>
              <a:solidFill>
                <a:prstClr val="black"/>
              </a:solidFill>
              <a:effectLst/>
              <a:uLnTx/>
              <a:uFillTx/>
              <a:latin typeface="Lato Medium"/>
              <a:ea typeface="Lato Black" panose="020F0502020204030203" pitchFamily="34" charset="0"/>
              <a:cs typeface="Lato Black" panose="020F0502020204030203" pitchFamily="34" charset="0"/>
            </a:endParaRPr>
          </a:p>
          <a:p>
            <a:pPr marL="0" marR="0" lvl="0" indent="0" algn="just" defTabSz="914400" rtl="0" eaLnBrk="1" fontAlgn="auto" latinLnBrk="0" hangingPunct="1">
              <a:lnSpc>
                <a:spcPct val="120000"/>
              </a:lnSpc>
              <a:spcBef>
                <a:spcPts val="500"/>
              </a:spcBef>
              <a:spcAft>
                <a:spcPts val="500"/>
              </a:spcAft>
              <a:buClrTx/>
              <a:buSzTx/>
              <a:buFontTx/>
              <a:buNone/>
              <a:tabLst>
                <a:tab pos="923925" algn="l"/>
              </a:tabLst>
              <a:defRPr/>
            </a:pPr>
            <a:r>
              <a:rPr kumimoji="0" lang="de-DE" sz="1400" b="0" i="0" u="none" strike="noStrike" kern="1200" cap="none" spc="0" normalizeH="0" baseline="0" noProof="0" dirty="0">
                <a:ln>
                  <a:noFill/>
                </a:ln>
                <a:solidFill>
                  <a:prstClr val="black"/>
                </a:solidFill>
                <a:effectLst/>
                <a:uLnTx/>
                <a:uFillTx/>
                <a:latin typeface="Lato Medium"/>
                <a:ea typeface="Lato Black" panose="020F0502020204030203" pitchFamily="34" charset="0"/>
                <a:cs typeface="Lato Black" panose="020F0502020204030203" pitchFamily="34" charset="0"/>
              </a:rPr>
              <a:t>Privatanleger investieren dabei immer </a:t>
            </a:r>
            <a:r>
              <a:rPr kumimoji="0" lang="de-DE" sz="1400" b="0" i="0" u="sng" strike="noStrike" kern="1200" cap="none" spc="0" normalizeH="0" baseline="0" noProof="0" dirty="0">
                <a:ln>
                  <a:noFill/>
                </a:ln>
                <a:solidFill>
                  <a:prstClr val="black"/>
                </a:solidFill>
                <a:effectLst/>
                <a:uLnTx/>
                <a:uFillTx/>
                <a:latin typeface="Lato Medium"/>
                <a:ea typeface="Lato Black" panose="020F0502020204030203" pitchFamily="34" charset="0"/>
                <a:cs typeface="Lato Black" panose="020F0502020204030203" pitchFamily="34" charset="0"/>
              </a:rPr>
              <a:t>gemeinsam</a:t>
            </a:r>
            <a:r>
              <a:rPr kumimoji="0" lang="de-DE" sz="1400" b="0" i="0" u="none" strike="noStrike" kern="1200" cap="none" spc="0" normalizeH="0" baseline="0" noProof="0" dirty="0">
                <a:ln>
                  <a:noFill/>
                </a:ln>
                <a:solidFill>
                  <a:prstClr val="black"/>
                </a:solidFill>
                <a:effectLst/>
                <a:uLnTx/>
                <a:uFillTx/>
                <a:latin typeface="Lato Medium"/>
                <a:ea typeface="Lato Black" panose="020F0502020204030203" pitchFamily="34" charset="0"/>
                <a:cs typeface="Lato Black" panose="020F0502020204030203" pitchFamily="34" charset="0"/>
              </a:rPr>
              <a:t> mit institutionellen Investoren!</a:t>
            </a:r>
          </a:p>
          <a:p>
            <a:endParaRPr lang="de-DE" sz="2000" dirty="0"/>
          </a:p>
        </p:txBody>
      </p:sp>
      <p:sp>
        <p:nvSpPr>
          <p:cNvPr id="18" name="Textfeld 17">
            <a:extLst>
              <a:ext uri="{FF2B5EF4-FFF2-40B4-BE49-F238E27FC236}">
                <a16:creationId xmlns:a16="http://schemas.microsoft.com/office/drawing/2014/main" id="{1571F77C-8D89-8A6E-263C-46F2DA792523}"/>
              </a:ext>
            </a:extLst>
          </p:cNvPr>
          <p:cNvSpPr txBox="1"/>
          <p:nvPr/>
        </p:nvSpPr>
        <p:spPr>
          <a:xfrm>
            <a:off x="5072445" y="6419987"/>
            <a:ext cx="6426200" cy="184666"/>
          </a:xfrm>
          <a:prstGeom prst="rect">
            <a:avLst/>
          </a:prstGeom>
          <a:noFill/>
        </p:spPr>
        <p:txBody>
          <a:bodyPr wrap="square">
            <a:spAutoFit/>
          </a:bodyPr>
          <a:lstStyle/>
          <a:p>
            <a:pPr marL="0" indent="0" algn="r">
              <a:buNone/>
            </a:pPr>
            <a:r>
              <a:rPr lang="de-DE" sz="600" dirty="0"/>
              <a:t>Hinweis: Bei den abgebildeten Investment-Partnerschaften handelt es sich um Beispiele.</a:t>
            </a:r>
          </a:p>
        </p:txBody>
      </p:sp>
      <p:pic>
        <p:nvPicPr>
          <p:cNvPr id="8" name="Grafik 7" descr="Ein Bild, das Text, Screenshot, Schrift, Design enthält.&#10;&#10;Automatisch generierte Beschreibung">
            <a:extLst>
              <a:ext uri="{FF2B5EF4-FFF2-40B4-BE49-F238E27FC236}">
                <a16:creationId xmlns:a16="http://schemas.microsoft.com/office/drawing/2014/main" id="{267CB28C-5432-C607-9315-72FD47FD2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9461" y="1964416"/>
            <a:ext cx="7241898" cy="3020362"/>
          </a:xfrm>
          <a:prstGeom prst="rect">
            <a:avLst/>
          </a:prstGeom>
        </p:spPr>
      </p:pic>
    </p:spTree>
    <p:extLst>
      <p:ext uri="{BB962C8B-B14F-4D97-AF65-F5344CB8AC3E}">
        <p14:creationId xmlns:p14="http://schemas.microsoft.com/office/powerpoint/2010/main" val="1074376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12">
            <a:extLst>
              <a:ext uri="{FF2B5EF4-FFF2-40B4-BE49-F238E27FC236}">
                <a16:creationId xmlns:a16="http://schemas.microsoft.com/office/drawing/2014/main" id="{E2D3726D-B088-5E6C-4EB7-620F8F5F52E5}"/>
              </a:ext>
            </a:extLst>
          </p:cNvPr>
          <p:cNvPicPr>
            <a:picLocks noChangeAspect="1"/>
          </p:cNvPicPr>
          <p:nvPr/>
        </p:nvPicPr>
        <p:blipFill>
          <a:blip r:embed="rId2">
            <a:extLst>
              <a:ext uri="{28A0092B-C50C-407E-A947-70E740481C1C}">
                <a14:useLocalDpi xmlns:a14="http://schemas.microsoft.com/office/drawing/2010/main" val="0"/>
              </a:ext>
            </a:extLst>
          </a:blip>
          <a:srcRect t="10940" b="10940"/>
          <a:stretch/>
        </p:blipFill>
        <p:spPr>
          <a:xfrm>
            <a:off x="1685748" y="981075"/>
            <a:ext cx="8639395" cy="5048036"/>
          </a:xfrm>
          <a:prstGeom prst="rect">
            <a:avLst/>
          </a:prstGeom>
        </p:spPr>
      </p:pic>
      <p:sp>
        <p:nvSpPr>
          <p:cNvPr id="11" name="Textfeld 10">
            <a:extLst>
              <a:ext uri="{FF2B5EF4-FFF2-40B4-BE49-F238E27FC236}">
                <a16:creationId xmlns:a16="http://schemas.microsoft.com/office/drawing/2014/main" id="{D20C54F9-B927-ADA7-5098-8EC5B5EEE893}"/>
              </a:ext>
            </a:extLst>
          </p:cNvPr>
          <p:cNvSpPr txBox="1"/>
          <p:nvPr/>
        </p:nvSpPr>
        <p:spPr>
          <a:xfrm>
            <a:off x="1685748" y="5850638"/>
            <a:ext cx="1358064" cy="184666"/>
          </a:xfrm>
          <a:prstGeom prst="rect">
            <a:avLst/>
          </a:prstGeom>
          <a:noFill/>
        </p:spPr>
        <p:txBody>
          <a:bodyPr wrap="none" rtlCol="0">
            <a:spAutoFit/>
          </a:bodyPr>
          <a:lstStyle/>
          <a:p>
            <a:r>
              <a:rPr lang="de-DE" sz="600" dirty="0">
                <a:solidFill>
                  <a:schemeClr val="bg1"/>
                </a:solidFill>
              </a:rPr>
              <a:t>EXEMPLARISCHE DARSTELLUNG</a:t>
            </a:r>
          </a:p>
        </p:txBody>
      </p:sp>
      <p:sp>
        <p:nvSpPr>
          <p:cNvPr id="12" name="Rechteck 11">
            <a:extLst>
              <a:ext uri="{FF2B5EF4-FFF2-40B4-BE49-F238E27FC236}">
                <a16:creationId xmlns:a16="http://schemas.microsoft.com/office/drawing/2014/main" id="{BACF749A-E440-4805-512D-9316C819520A}"/>
              </a:ext>
            </a:extLst>
          </p:cNvPr>
          <p:cNvSpPr/>
          <p:nvPr/>
        </p:nvSpPr>
        <p:spPr>
          <a:xfrm>
            <a:off x="0" y="1269507"/>
            <a:ext cx="9690885" cy="1540676"/>
          </a:xfrm>
          <a:prstGeom prst="rect">
            <a:avLst/>
          </a:prstGeom>
          <a:solidFill>
            <a:srgbClr val="EE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Textplatzhalter 7">
            <a:extLst>
              <a:ext uri="{FF2B5EF4-FFF2-40B4-BE49-F238E27FC236}">
                <a16:creationId xmlns:a16="http://schemas.microsoft.com/office/drawing/2014/main" id="{96F9854F-1157-D3DA-C665-D6A1F2982C01}"/>
              </a:ext>
            </a:extLst>
          </p:cNvPr>
          <p:cNvSpPr txBox="1">
            <a:spLocks/>
          </p:cNvSpPr>
          <p:nvPr/>
        </p:nvSpPr>
        <p:spPr>
          <a:xfrm>
            <a:off x="201207" y="1630222"/>
            <a:ext cx="9427289" cy="7365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89063" indent="0" algn="just">
              <a:buFont typeface="Arial" panose="020B0604020202020204" pitchFamily="34" charset="0"/>
              <a:buNone/>
            </a:pPr>
            <a:r>
              <a:rPr lang="de-DE" sz="1800" dirty="0">
                <a:latin typeface="+mj-lt"/>
              </a:rPr>
              <a:t>DEUTSCHE FINANCE INVESTMENT FUND 24 – CLUB DEAL US LOGISTIK</a:t>
            </a:r>
          </a:p>
          <a:p>
            <a:pPr marL="1389063" indent="0" algn="just">
              <a:spcBef>
                <a:spcPts val="0"/>
              </a:spcBef>
              <a:buFont typeface="Arial" panose="020B0604020202020204" pitchFamily="34" charset="0"/>
              <a:buNone/>
            </a:pPr>
            <a:endParaRPr lang="en-US" sz="1800" dirty="0">
              <a:solidFill>
                <a:srgbClr val="877950"/>
              </a:solidFill>
            </a:endParaRPr>
          </a:p>
          <a:p>
            <a:pPr marL="1389063" indent="0" algn="just">
              <a:spcBef>
                <a:spcPts val="0"/>
              </a:spcBef>
              <a:buFont typeface="Arial" panose="020B0604020202020204" pitchFamily="34" charset="0"/>
              <a:buNone/>
            </a:pPr>
            <a:r>
              <a:rPr lang="en-US" sz="1800" dirty="0"/>
              <a:t>ECKDATEN</a:t>
            </a:r>
          </a:p>
        </p:txBody>
      </p:sp>
      <p:pic>
        <p:nvPicPr>
          <p:cNvPr id="15" name="Grafik 14">
            <a:extLst>
              <a:ext uri="{FF2B5EF4-FFF2-40B4-BE49-F238E27FC236}">
                <a16:creationId xmlns:a16="http://schemas.microsoft.com/office/drawing/2014/main" id="{1D25C95A-25CA-CACE-A207-37041B6CE43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154753" y="1511371"/>
            <a:ext cx="656358" cy="577532"/>
          </a:xfrm>
          <a:prstGeom prst="rect">
            <a:avLst/>
          </a:prstGeom>
        </p:spPr>
      </p:pic>
    </p:spTree>
    <p:extLst>
      <p:ext uri="{BB962C8B-B14F-4D97-AF65-F5344CB8AC3E}">
        <p14:creationId xmlns:p14="http://schemas.microsoft.com/office/powerpoint/2010/main" val="38089930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Kasten grau">
            <a:extLst>
              <a:ext uri="{FF2B5EF4-FFF2-40B4-BE49-F238E27FC236}">
                <a16:creationId xmlns:a16="http://schemas.microsoft.com/office/drawing/2014/main" id="{8F9AF09D-5759-8600-F713-137B24F118F5}"/>
              </a:ext>
            </a:extLst>
          </p:cNvPr>
          <p:cNvSpPr/>
          <p:nvPr/>
        </p:nvSpPr>
        <p:spPr>
          <a:xfrm flipV="1">
            <a:off x="3392015" y="1865787"/>
            <a:ext cx="8630652" cy="42478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a:p>
        </p:txBody>
      </p:sp>
      <p:sp>
        <p:nvSpPr>
          <p:cNvPr id="16" name="Textplatzhalter 15">
            <a:extLst>
              <a:ext uri="{FF2B5EF4-FFF2-40B4-BE49-F238E27FC236}">
                <a16:creationId xmlns:a16="http://schemas.microsoft.com/office/drawing/2014/main" id="{7384140C-BFE9-FBC0-46C6-1F8F57838582}"/>
              </a:ext>
            </a:extLst>
          </p:cNvPr>
          <p:cNvSpPr>
            <a:spLocks noGrp="1"/>
          </p:cNvSpPr>
          <p:nvPr>
            <p:ph type="body" sz="quarter" idx="27"/>
          </p:nvPr>
        </p:nvSpPr>
        <p:spPr/>
        <p:txBody>
          <a:bodyPr/>
          <a:lstStyle/>
          <a:p>
            <a:endParaRPr lang="de-DE" dirty="0"/>
          </a:p>
        </p:txBody>
      </p:sp>
      <p:sp>
        <p:nvSpPr>
          <p:cNvPr id="19" name="Rechteck 18"/>
          <p:cNvSpPr/>
          <p:nvPr/>
        </p:nvSpPr>
        <p:spPr>
          <a:xfrm>
            <a:off x="7121389" y="4195663"/>
            <a:ext cx="4301185" cy="461665"/>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dirty="0">
                <a:solidFill>
                  <a:prstClr val="black"/>
                </a:solidFill>
              </a:rPr>
              <a:t>Soll 25.000 USD betragen (zzgl. 5 % Agio)</a:t>
            </a:r>
          </a:p>
          <a:p>
            <a:r>
              <a:rPr lang="de-DE" sz="1200" dirty="0">
                <a:solidFill>
                  <a:prstClr val="black"/>
                </a:solidFill>
              </a:rPr>
              <a:t>(mind. 10.000 USD) </a:t>
            </a:r>
          </a:p>
        </p:txBody>
      </p:sp>
      <p:sp>
        <p:nvSpPr>
          <p:cNvPr id="20" name="Rechteck 19"/>
          <p:cNvSpPr/>
          <p:nvPr/>
        </p:nvSpPr>
        <p:spPr>
          <a:xfrm>
            <a:off x="7121389" y="3131978"/>
            <a:ext cx="4301186" cy="461665"/>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dirty="0">
                <a:solidFill>
                  <a:schemeClr val="tx1"/>
                </a:solidFill>
              </a:rPr>
              <a:t>Befristet bis zum 30.06.2027 </a:t>
            </a:r>
            <a:br>
              <a:rPr lang="de-DE" sz="1200" dirty="0">
                <a:solidFill>
                  <a:schemeClr val="tx1"/>
                </a:solidFill>
              </a:rPr>
            </a:br>
            <a:r>
              <a:rPr lang="de-DE" sz="1200" dirty="0">
                <a:solidFill>
                  <a:schemeClr val="tx1"/>
                </a:solidFill>
              </a:rPr>
              <a:t>(Verlängerungsoption max. 2 Jahre)</a:t>
            </a:r>
          </a:p>
        </p:txBody>
      </p:sp>
      <p:cxnSp>
        <p:nvCxnSpPr>
          <p:cNvPr id="21" name="Gerader Verbinder 20"/>
          <p:cNvCxnSpPr>
            <a:cxnSpLocks/>
          </p:cNvCxnSpPr>
          <p:nvPr/>
        </p:nvCxnSpPr>
        <p:spPr>
          <a:xfrm>
            <a:off x="4506776" y="3115222"/>
            <a:ext cx="6994530" cy="25375"/>
          </a:xfrm>
          <a:prstGeom prst="line">
            <a:avLst/>
          </a:prstGeom>
          <a:ln w="9525">
            <a:solidFill>
              <a:srgbClr val="A4A4A7"/>
            </a:solidFill>
          </a:ln>
        </p:spPr>
        <p:style>
          <a:lnRef idx="1">
            <a:schemeClr val="accent1"/>
          </a:lnRef>
          <a:fillRef idx="0">
            <a:schemeClr val="accent1"/>
          </a:fillRef>
          <a:effectRef idx="0">
            <a:schemeClr val="accent1"/>
          </a:effectRef>
          <a:fontRef idx="minor">
            <a:schemeClr val="tx1"/>
          </a:fontRef>
        </p:style>
      </p:cxnSp>
      <p:cxnSp>
        <p:nvCxnSpPr>
          <p:cNvPr id="24" name="Gerader Verbinder 23"/>
          <p:cNvCxnSpPr>
            <a:cxnSpLocks/>
          </p:cNvCxnSpPr>
          <p:nvPr/>
        </p:nvCxnSpPr>
        <p:spPr>
          <a:xfrm>
            <a:off x="4506776" y="3626281"/>
            <a:ext cx="6986141" cy="24392"/>
          </a:xfrm>
          <a:prstGeom prst="line">
            <a:avLst/>
          </a:prstGeom>
          <a:ln w="9525">
            <a:solidFill>
              <a:srgbClr val="A4A4A7"/>
            </a:solidFill>
          </a:ln>
        </p:spPr>
        <p:style>
          <a:lnRef idx="1">
            <a:schemeClr val="accent1"/>
          </a:lnRef>
          <a:fillRef idx="0">
            <a:schemeClr val="accent1"/>
          </a:fillRef>
          <a:effectRef idx="0">
            <a:schemeClr val="accent1"/>
          </a:effectRef>
          <a:fontRef idx="minor">
            <a:schemeClr val="tx1"/>
          </a:fontRef>
        </p:style>
      </p:cxnSp>
      <p:sp>
        <p:nvSpPr>
          <p:cNvPr id="27" name="Rechteck 26"/>
          <p:cNvSpPr/>
          <p:nvPr/>
        </p:nvSpPr>
        <p:spPr>
          <a:xfrm>
            <a:off x="7121389" y="2613501"/>
            <a:ext cx="4751639" cy="461665"/>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dirty="0">
                <a:solidFill>
                  <a:prstClr val="black"/>
                </a:solidFill>
              </a:rPr>
              <a:t>122 %* (nach Portfolioverkauf) </a:t>
            </a:r>
          </a:p>
          <a:p>
            <a:r>
              <a:rPr lang="de-DE" sz="1200" dirty="0">
                <a:solidFill>
                  <a:prstClr val="black"/>
                </a:solidFill>
              </a:rPr>
              <a:t>Nach Steuer (USA) – Progressionsvorbehalt in Deutschland</a:t>
            </a:r>
          </a:p>
        </p:txBody>
      </p:sp>
      <p:cxnSp>
        <p:nvCxnSpPr>
          <p:cNvPr id="30" name="Gerader Verbinder 29"/>
          <p:cNvCxnSpPr>
            <a:cxnSpLocks/>
          </p:cNvCxnSpPr>
          <p:nvPr/>
        </p:nvCxnSpPr>
        <p:spPr>
          <a:xfrm>
            <a:off x="4506776" y="4153218"/>
            <a:ext cx="6986141" cy="18939"/>
          </a:xfrm>
          <a:prstGeom prst="line">
            <a:avLst/>
          </a:prstGeom>
          <a:ln w="9525">
            <a:solidFill>
              <a:srgbClr val="A4A4A7"/>
            </a:solidFill>
          </a:ln>
        </p:spPr>
        <p:style>
          <a:lnRef idx="1">
            <a:schemeClr val="accent1"/>
          </a:lnRef>
          <a:fillRef idx="0">
            <a:schemeClr val="accent1"/>
          </a:fillRef>
          <a:effectRef idx="0">
            <a:schemeClr val="accent1"/>
          </a:effectRef>
          <a:fontRef idx="minor">
            <a:schemeClr val="tx1"/>
          </a:fontRef>
        </p:style>
      </p:cxnSp>
      <p:sp>
        <p:nvSpPr>
          <p:cNvPr id="31" name="Rechteck 30"/>
          <p:cNvSpPr/>
          <p:nvPr/>
        </p:nvSpPr>
        <p:spPr>
          <a:xfrm>
            <a:off x="6249744" y="6523666"/>
            <a:ext cx="5772923" cy="215444"/>
          </a:xfrm>
          <a:prstGeom prst="rect">
            <a:avLst/>
          </a:prstGeom>
        </p:spPr>
        <p:txBody>
          <a:bodyPr wrap="square">
            <a:spAutoFit/>
          </a:bodyPr>
          <a:lstStyle/>
          <a:p>
            <a:pPr algn="r"/>
            <a:r>
              <a:rPr lang="de-DE" sz="800" dirty="0">
                <a:solidFill>
                  <a:prstClr val="black"/>
                </a:solidFill>
              </a:rPr>
              <a:t>*Prognosen sind kein verlässlicher Indikator für zukünftige Wertentwicklungen.</a:t>
            </a:r>
          </a:p>
        </p:txBody>
      </p:sp>
      <p:sp>
        <p:nvSpPr>
          <p:cNvPr id="33" name="Rechteck 32"/>
          <p:cNvSpPr/>
          <p:nvPr/>
        </p:nvSpPr>
        <p:spPr>
          <a:xfrm>
            <a:off x="4499785" y="4271291"/>
            <a:ext cx="3306779" cy="276999"/>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b="1" dirty="0">
                <a:solidFill>
                  <a:schemeClr val="tx1"/>
                </a:solidFill>
              </a:rPr>
              <a:t>MINDESTBETEILIGUNG</a:t>
            </a:r>
          </a:p>
        </p:txBody>
      </p:sp>
      <p:sp>
        <p:nvSpPr>
          <p:cNvPr id="34" name="Rechteck 33"/>
          <p:cNvSpPr/>
          <p:nvPr/>
        </p:nvSpPr>
        <p:spPr>
          <a:xfrm>
            <a:off x="4499785" y="3207046"/>
            <a:ext cx="2870207" cy="276999"/>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b="1" dirty="0">
                <a:solidFill>
                  <a:schemeClr val="tx1"/>
                </a:solidFill>
              </a:rPr>
              <a:t>LAUFZEIT</a:t>
            </a:r>
          </a:p>
        </p:txBody>
      </p:sp>
      <p:sp>
        <p:nvSpPr>
          <p:cNvPr id="35" name="Rechteck 34"/>
          <p:cNvSpPr/>
          <p:nvPr/>
        </p:nvSpPr>
        <p:spPr>
          <a:xfrm>
            <a:off x="4499785" y="2639873"/>
            <a:ext cx="3362252" cy="461665"/>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b="1" dirty="0">
                <a:solidFill>
                  <a:schemeClr val="tx1"/>
                </a:solidFill>
              </a:rPr>
              <a:t>GESAMTMITTELRÜCKFLUSS*</a:t>
            </a:r>
          </a:p>
          <a:p>
            <a:r>
              <a:rPr lang="de-DE" sz="1200" b="1" dirty="0">
                <a:solidFill>
                  <a:schemeClr val="tx1"/>
                </a:solidFill>
              </a:rPr>
              <a:t>MITTLERE PROGNOSE </a:t>
            </a:r>
          </a:p>
        </p:txBody>
      </p:sp>
      <p:sp>
        <p:nvSpPr>
          <p:cNvPr id="36" name="Rechteck 35">
            <a:extLst>
              <a:ext uri="{FF2B5EF4-FFF2-40B4-BE49-F238E27FC236}">
                <a16:creationId xmlns:a16="http://schemas.microsoft.com/office/drawing/2014/main" id="{85FE4884-391B-49F6-98A1-24EF45EEDB6F}"/>
              </a:ext>
            </a:extLst>
          </p:cNvPr>
          <p:cNvSpPr/>
          <p:nvPr/>
        </p:nvSpPr>
        <p:spPr>
          <a:xfrm>
            <a:off x="7121389" y="3547802"/>
            <a:ext cx="4992234" cy="665387"/>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de-DE" sz="1200" dirty="0">
                <a:solidFill>
                  <a:schemeClr val="tx1"/>
                </a:solidFill>
              </a:rPr>
              <a:t>Einkünfte aus Gewerbebetrieb</a:t>
            </a:r>
          </a:p>
          <a:p>
            <a:r>
              <a:rPr lang="de-DE" sz="1200" dirty="0">
                <a:solidFill>
                  <a:prstClr val="black"/>
                </a:solidFill>
              </a:rPr>
              <a:t>(bereits versteuert in den USA – Progressionsvorbehalt in Deutschland)</a:t>
            </a:r>
          </a:p>
        </p:txBody>
      </p:sp>
      <p:sp>
        <p:nvSpPr>
          <p:cNvPr id="37" name="Rechteck 36">
            <a:extLst>
              <a:ext uri="{FF2B5EF4-FFF2-40B4-BE49-F238E27FC236}">
                <a16:creationId xmlns:a16="http://schemas.microsoft.com/office/drawing/2014/main" id="{40B53EAD-61D2-48CE-9376-A4F3B1F6CA82}"/>
              </a:ext>
            </a:extLst>
          </p:cNvPr>
          <p:cNvSpPr/>
          <p:nvPr/>
        </p:nvSpPr>
        <p:spPr>
          <a:xfrm>
            <a:off x="4499785" y="3543059"/>
            <a:ext cx="2041976" cy="720721"/>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de-DE" sz="1200" b="1" dirty="0">
                <a:solidFill>
                  <a:schemeClr val="tx1"/>
                </a:solidFill>
              </a:rPr>
              <a:t>STEUERLICHE </a:t>
            </a:r>
            <a:br>
              <a:rPr lang="de-DE" sz="1200" b="1" dirty="0">
                <a:solidFill>
                  <a:schemeClr val="tx1"/>
                </a:solidFill>
              </a:rPr>
            </a:br>
            <a:r>
              <a:rPr lang="de-DE" sz="1200" b="1" dirty="0">
                <a:solidFill>
                  <a:schemeClr val="tx1"/>
                </a:solidFill>
              </a:rPr>
              <a:t>EINKUNFTSART</a:t>
            </a:r>
          </a:p>
        </p:txBody>
      </p:sp>
      <p:pic>
        <p:nvPicPr>
          <p:cNvPr id="38" name="Grafik 37">
            <a:extLst>
              <a:ext uri="{FF2B5EF4-FFF2-40B4-BE49-F238E27FC236}">
                <a16:creationId xmlns:a16="http://schemas.microsoft.com/office/drawing/2014/main" id="{1DD2C48D-0147-0B8E-A2FA-2FB8BFBC8B0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8256" y="1761200"/>
            <a:ext cx="3362252" cy="4751612"/>
          </a:xfrm>
          <a:prstGeom prst="rect">
            <a:avLst/>
          </a:prstGeom>
          <a:ln w="3175">
            <a:solidFill>
              <a:schemeClr val="tx1"/>
            </a:solidFill>
          </a:ln>
          <a:effectLst/>
        </p:spPr>
      </p:pic>
      <p:sp>
        <p:nvSpPr>
          <p:cNvPr id="40" name="Textplatzhalter 4">
            <a:extLst>
              <a:ext uri="{FF2B5EF4-FFF2-40B4-BE49-F238E27FC236}">
                <a16:creationId xmlns:a16="http://schemas.microsoft.com/office/drawing/2014/main" id="{7E06ABFA-15FF-BCD9-80F9-C9C83A5B7FF4}"/>
              </a:ext>
            </a:extLst>
          </p:cNvPr>
          <p:cNvSpPr txBox="1">
            <a:spLocks/>
          </p:cNvSpPr>
          <p:nvPr/>
        </p:nvSpPr>
        <p:spPr>
          <a:xfrm>
            <a:off x="351147" y="972298"/>
            <a:ext cx="11506208" cy="251152"/>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DF DEUTSCHE FINANCE FUND 24 – CLUB DEAL US LOGISTIK</a:t>
            </a:r>
            <a:endParaRPr lang="de-DE" dirty="0"/>
          </a:p>
        </p:txBody>
      </p:sp>
      <p:sp>
        <p:nvSpPr>
          <p:cNvPr id="41" name="Textplatzhalter 1">
            <a:extLst>
              <a:ext uri="{FF2B5EF4-FFF2-40B4-BE49-F238E27FC236}">
                <a16:creationId xmlns:a16="http://schemas.microsoft.com/office/drawing/2014/main" id="{79A11FD5-5598-6B9D-916F-9C6D9EFB57E6}"/>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DIE ECKDATEN ZUM FONDS</a:t>
            </a:r>
          </a:p>
        </p:txBody>
      </p:sp>
      <p:sp>
        <p:nvSpPr>
          <p:cNvPr id="43" name="Rechteck 42">
            <a:extLst>
              <a:ext uri="{FF2B5EF4-FFF2-40B4-BE49-F238E27FC236}">
                <a16:creationId xmlns:a16="http://schemas.microsoft.com/office/drawing/2014/main" id="{97CCF86C-1D9C-D383-E074-5C3797D4182A}"/>
              </a:ext>
            </a:extLst>
          </p:cNvPr>
          <p:cNvSpPr/>
          <p:nvPr/>
        </p:nvSpPr>
        <p:spPr>
          <a:xfrm>
            <a:off x="7121389" y="4820680"/>
            <a:ext cx="4301185" cy="276999"/>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dirty="0">
                <a:solidFill>
                  <a:prstClr val="black"/>
                </a:solidFill>
              </a:rPr>
              <a:t>Max. 53,5 Mio. USD </a:t>
            </a:r>
          </a:p>
        </p:txBody>
      </p:sp>
      <p:cxnSp>
        <p:nvCxnSpPr>
          <p:cNvPr id="47" name="Gerader Verbinder 46">
            <a:extLst>
              <a:ext uri="{FF2B5EF4-FFF2-40B4-BE49-F238E27FC236}">
                <a16:creationId xmlns:a16="http://schemas.microsoft.com/office/drawing/2014/main" id="{D6E3AFEC-47D1-B41C-2726-FA31CB3793C1}"/>
              </a:ext>
            </a:extLst>
          </p:cNvPr>
          <p:cNvCxnSpPr>
            <a:cxnSpLocks/>
          </p:cNvCxnSpPr>
          <p:nvPr/>
        </p:nvCxnSpPr>
        <p:spPr>
          <a:xfrm>
            <a:off x="4499785" y="4714807"/>
            <a:ext cx="7001521" cy="0"/>
          </a:xfrm>
          <a:prstGeom prst="line">
            <a:avLst/>
          </a:prstGeom>
          <a:ln w="9525">
            <a:solidFill>
              <a:srgbClr val="A4A4A7"/>
            </a:solidFill>
          </a:ln>
        </p:spPr>
        <p:style>
          <a:lnRef idx="1">
            <a:schemeClr val="accent1"/>
          </a:lnRef>
          <a:fillRef idx="0">
            <a:schemeClr val="accent1"/>
          </a:fillRef>
          <a:effectRef idx="0">
            <a:schemeClr val="accent1"/>
          </a:effectRef>
          <a:fontRef idx="minor">
            <a:schemeClr val="tx1"/>
          </a:fontRef>
        </p:style>
      </p:cxnSp>
      <p:sp>
        <p:nvSpPr>
          <p:cNvPr id="48" name="Rechteck 47">
            <a:extLst>
              <a:ext uri="{FF2B5EF4-FFF2-40B4-BE49-F238E27FC236}">
                <a16:creationId xmlns:a16="http://schemas.microsoft.com/office/drawing/2014/main" id="{EFEDBC7E-5CE6-8877-5E9D-4F9524E46D93}"/>
              </a:ext>
            </a:extLst>
          </p:cNvPr>
          <p:cNvSpPr/>
          <p:nvPr/>
        </p:nvSpPr>
        <p:spPr>
          <a:xfrm>
            <a:off x="4499785" y="4738402"/>
            <a:ext cx="3306779" cy="461665"/>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b="1" dirty="0">
                <a:solidFill>
                  <a:schemeClr val="tx1"/>
                </a:solidFill>
              </a:rPr>
              <a:t>GEPLANTES</a:t>
            </a:r>
            <a:br>
              <a:rPr lang="de-DE" sz="1200" b="1" dirty="0">
                <a:solidFill>
                  <a:schemeClr val="tx1"/>
                </a:solidFill>
              </a:rPr>
            </a:br>
            <a:r>
              <a:rPr lang="de-DE" sz="1200" b="1" dirty="0">
                <a:solidFill>
                  <a:schemeClr val="tx1"/>
                </a:solidFill>
              </a:rPr>
              <a:t>PLATZIERUNGSVOLUMEN</a:t>
            </a:r>
          </a:p>
        </p:txBody>
      </p:sp>
      <p:sp>
        <p:nvSpPr>
          <p:cNvPr id="49" name="Rechteck 48">
            <a:extLst>
              <a:ext uri="{FF2B5EF4-FFF2-40B4-BE49-F238E27FC236}">
                <a16:creationId xmlns:a16="http://schemas.microsoft.com/office/drawing/2014/main" id="{1935FB76-A969-4149-8E01-ADEABB1E3281}"/>
              </a:ext>
            </a:extLst>
          </p:cNvPr>
          <p:cNvSpPr/>
          <p:nvPr/>
        </p:nvSpPr>
        <p:spPr>
          <a:xfrm>
            <a:off x="7121389" y="5304525"/>
            <a:ext cx="4637196" cy="276999"/>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dirty="0">
                <a:solidFill>
                  <a:prstClr val="black"/>
                </a:solidFill>
              </a:rPr>
              <a:t>Bis zum 31.12.2024 (Verlängerung bis max. 30.06.2025)</a:t>
            </a:r>
          </a:p>
        </p:txBody>
      </p:sp>
      <p:cxnSp>
        <p:nvCxnSpPr>
          <p:cNvPr id="50" name="Gerader Verbinder 49">
            <a:extLst>
              <a:ext uri="{FF2B5EF4-FFF2-40B4-BE49-F238E27FC236}">
                <a16:creationId xmlns:a16="http://schemas.microsoft.com/office/drawing/2014/main" id="{4006FE8D-D9D9-1222-4269-2A5A04CB0FC9}"/>
              </a:ext>
            </a:extLst>
          </p:cNvPr>
          <p:cNvCxnSpPr>
            <a:cxnSpLocks/>
          </p:cNvCxnSpPr>
          <p:nvPr/>
        </p:nvCxnSpPr>
        <p:spPr>
          <a:xfrm>
            <a:off x="4536121" y="5221446"/>
            <a:ext cx="6965185" cy="0"/>
          </a:xfrm>
          <a:prstGeom prst="line">
            <a:avLst/>
          </a:prstGeom>
          <a:ln w="9525">
            <a:solidFill>
              <a:srgbClr val="A4A4A7"/>
            </a:solidFill>
          </a:ln>
        </p:spPr>
        <p:style>
          <a:lnRef idx="1">
            <a:schemeClr val="accent1"/>
          </a:lnRef>
          <a:fillRef idx="0">
            <a:schemeClr val="accent1"/>
          </a:fillRef>
          <a:effectRef idx="0">
            <a:schemeClr val="accent1"/>
          </a:effectRef>
          <a:fontRef idx="minor">
            <a:schemeClr val="tx1"/>
          </a:fontRef>
        </p:style>
      </p:cxnSp>
      <p:sp>
        <p:nvSpPr>
          <p:cNvPr id="51" name="Rechteck 50">
            <a:extLst>
              <a:ext uri="{FF2B5EF4-FFF2-40B4-BE49-F238E27FC236}">
                <a16:creationId xmlns:a16="http://schemas.microsoft.com/office/drawing/2014/main" id="{878D0398-7933-1554-B9FF-A7C4946EF9B2}"/>
              </a:ext>
            </a:extLst>
          </p:cNvPr>
          <p:cNvSpPr/>
          <p:nvPr/>
        </p:nvSpPr>
        <p:spPr>
          <a:xfrm>
            <a:off x="4499785" y="5314605"/>
            <a:ext cx="3306779" cy="276999"/>
          </a:xfrm>
          <a:prstGeom prst="rect">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r>
              <a:rPr lang="de-DE" sz="1200" b="1" dirty="0">
                <a:solidFill>
                  <a:schemeClr val="tx1"/>
                </a:solidFill>
              </a:rPr>
              <a:t>BEITRITTSPHASE</a:t>
            </a:r>
          </a:p>
        </p:txBody>
      </p:sp>
      <p:sp>
        <p:nvSpPr>
          <p:cNvPr id="2" name="Rechteck 1">
            <a:extLst>
              <a:ext uri="{FF2B5EF4-FFF2-40B4-BE49-F238E27FC236}">
                <a16:creationId xmlns:a16="http://schemas.microsoft.com/office/drawing/2014/main" id="{C9EE2DEC-D08E-B638-EC4C-1430D3BB1B42}"/>
              </a:ext>
            </a:extLst>
          </p:cNvPr>
          <p:cNvSpPr/>
          <p:nvPr/>
        </p:nvSpPr>
        <p:spPr>
          <a:xfrm>
            <a:off x="6825312" y="2542903"/>
            <a:ext cx="78377" cy="3544386"/>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custDataLst>
      <p:tags r:id="rId1"/>
    </p:custDataLst>
    <p:extLst>
      <p:ext uri="{BB962C8B-B14F-4D97-AF65-F5344CB8AC3E}">
        <p14:creationId xmlns:p14="http://schemas.microsoft.com/office/powerpoint/2010/main" val="34444527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xEl>
                                              <p:pRg st="0" end="0"/>
                                            </p:txEl>
                                          </p:spTgt>
                                        </p:tgtEl>
                                        <p:attrNameLst>
                                          <p:attrName>style.visibility</p:attrName>
                                        </p:attrNameLst>
                                      </p:cBhvr>
                                      <p:to>
                                        <p:strVal val="visible"/>
                                      </p:to>
                                    </p:set>
                                    <p:animEffect transition="in" filter="wipe(left)">
                                      <p:cBhvr>
                                        <p:cTn id="11" dur="500"/>
                                        <p:tgtEl>
                                          <p:spTgt spid="27">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
                                            <p:txEl>
                                              <p:pRg st="1" end="1"/>
                                            </p:txEl>
                                          </p:spTgt>
                                        </p:tgtEl>
                                        <p:attrNameLst>
                                          <p:attrName>style.visibility</p:attrName>
                                        </p:attrNameLst>
                                      </p:cBhvr>
                                      <p:to>
                                        <p:strVal val="visible"/>
                                      </p:to>
                                    </p:set>
                                    <p:animEffect transition="in" filter="wipe(left)">
                                      <p:cBhvr>
                                        <p:cTn id="15" dur="500"/>
                                        <p:tgtEl>
                                          <p:spTgt spid="27">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left)">
                                      <p:cBhvr>
                                        <p:cTn id="18" dur="500"/>
                                        <p:tgtEl>
                                          <p:spTgt spid="31"/>
                                        </p:tgtEl>
                                      </p:cBhvr>
                                    </p:animEffect>
                                  </p:childTnLst>
                                </p:cTn>
                              </p:par>
                              <p:par>
                                <p:cTn id="19" presetID="22" presetClass="entr" presetSubtype="8"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left)">
                                      <p:cBhvr>
                                        <p:cTn id="26" dur="500"/>
                                        <p:tgtEl>
                                          <p:spTgt spid="3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left)">
                                      <p:cBhvr>
                                        <p:cTn id="30" dur="500"/>
                                        <p:tgtEl>
                                          <p:spTgt spid="20"/>
                                        </p:tgtEl>
                                      </p:cBhvr>
                                    </p:animEffect>
                                  </p:childTnLst>
                                </p:cTn>
                              </p:par>
                              <p:par>
                                <p:cTn id="31" presetID="22" presetClass="entr" presetSubtype="8"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left)">
                                      <p:cBhvr>
                                        <p:cTn id="33" dur="500"/>
                                        <p:tgtEl>
                                          <p:spTgt spid="2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wipe(left)">
                                      <p:cBhvr>
                                        <p:cTn id="38" dur="500"/>
                                        <p:tgtEl>
                                          <p:spTgt spid="37"/>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par>
                                <p:cTn id="43" presetID="22" presetClass="entr" presetSubtype="8"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left)">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left)">
                                      <p:cBhvr>
                                        <p:cTn id="50" dur="500"/>
                                        <p:tgtEl>
                                          <p:spTgt spid="33"/>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ipe(left)">
                                      <p:cBhvr>
                                        <p:cTn id="54" dur="500"/>
                                        <p:tgtEl>
                                          <p:spTgt spid="19"/>
                                        </p:tgtEl>
                                      </p:cBhvr>
                                    </p:animEffect>
                                  </p:childTnLst>
                                </p:cTn>
                              </p:par>
                              <p:par>
                                <p:cTn id="55" presetID="22" presetClass="entr" presetSubtype="8" fill="hold" nodeType="with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wipe(left)">
                                      <p:cBhvr>
                                        <p:cTn id="57" dur="500"/>
                                        <p:tgtEl>
                                          <p:spTgt spid="4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8"/>
                                        </p:tgtEl>
                                        <p:attrNameLst>
                                          <p:attrName>style.visibility</p:attrName>
                                        </p:attrNameLst>
                                      </p:cBhvr>
                                      <p:to>
                                        <p:strVal val="visible"/>
                                      </p:to>
                                    </p:set>
                                    <p:animEffect transition="in" filter="wipe(left)">
                                      <p:cBhvr>
                                        <p:cTn id="62" dur="500"/>
                                        <p:tgtEl>
                                          <p:spTgt spid="48"/>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wipe(left)">
                                      <p:cBhvr>
                                        <p:cTn id="66" dur="500"/>
                                        <p:tgtEl>
                                          <p:spTgt spid="43"/>
                                        </p:tgtEl>
                                      </p:cBhvr>
                                    </p:animEffect>
                                  </p:childTnLst>
                                </p:cTn>
                              </p:par>
                              <p:par>
                                <p:cTn id="67" presetID="22" presetClass="entr" presetSubtype="8" fill="hold" nodeType="withEffect">
                                  <p:stCondLst>
                                    <p:cond delay="0"/>
                                  </p:stCondLst>
                                  <p:childTnLst>
                                    <p:set>
                                      <p:cBhvr>
                                        <p:cTn id="68" dur="1" fill="hold">
                                          <p:stCondLst>
                                            <p:cond delay="0"/>
                                          </p:stCondLst>
                                        </p:cTn>
                                        <p:tgtEl>
                                          <p:spTgt spid="50"/>
                                        </p:tgtEl>
                                        <p:attrNameLst>
                                          <p:attrName>style.visibility</p:attrName>
                                        </p:attrNameLst>
                                      </p:cBhvr>
                                      <p:to>
                                        <p:strVal val="visible"/>
                                      </p:to>
                                    </p:set>
                                    <p:animEffect transition="in" filter="wipe(left)">
                                      <p:cBhvr>
                                        <p:cTn id="69" dur="500"/>
                                        <p:tgtEl>
                                          <p:spTgt spid="5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wipe(left)">
                                      <p:cBhvr>
                                        <p:cTn id="74" dur="500"/>
                                        <p:tgtEl>
                                          <p:spTgt spid="51"/>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49"/>
                                        </p:tgtEl>
                                        <p:attrNameLst>
                                          <p:attrName>style.visibility</p:attrName>
                                        </p:attrNameLst>
                                      </p:cBhvr>
                                      <p:to>
                                        <p:strVal val="visible"/>
                                      </p:to>
                                    </p:set>
                                    <p:animEffect transition="in" filter="wipe(left)">
                                      <p:cBhvr>
                                        <p:cTn id="7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31" grpId="0"/>
      <p:bldP spid="33" grpId="0"/>
      <p:bldP spid="34" grpId="0"/>
      <p:bldP spid="35" grpId="0"/>
      <p:bldP spid="36" grpId="0"/>
      <p:bldP spid="37" grpId="0"/>
      <p:bldP spid="43" grpId="0"/>
      <p:bldP spid="48" grpId="0"/>
      <p:bldP spid="49" grpId="0"/>
      <p:bldP spid="5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A95A318-BF47-08C1-A594-AE0F34E57683}"/>
              </a:ext>
            </a:extLst>
          </p:cNvPr>
          <p:cNvPicPr>
            <a:picLocks noChangeAspect="1"/>
          </p:cNvPicPr>
          <p:nvPr/>
        </p:nvPicPr>
        <p:blipFill>
          <a:blip r:embed="rId3">
            <a:extLst>
              <a:ext uri="{28A0092B-C50C-407E-A947-70E740481C1C}">
                <a14:useLocalDpi xmlns:a14="http://schemas.microsoft.com/office/drawing/2010/main" val="0"/>
              </a:ext>
            </a:extLst>
          </a:blip>
          <a:srcRect l="7390" r="7390"/>
          <a:stretch/>
        </p:blipFill>
        <p:spPr>
          <a:xfrm>
            <a:off x="257423" y="2133600"/>
            <a:ext cx="4982559" cy="3897807"/>
          </a:xfrm>
          <a:prstGeom prst="rect">
            <a:avLst/>
          </a:prstGeom>
        </p:spPr>
      </p:pic>
      <p:sp>
        <p:nvSpPr>
          <p:cNvPr id="5" name="Kasten grau">
            <a:extLst>
              <a:ext uri="{FF2B5EF4-FFF2-40B4-BE49-F238E27FC236}">
                <a16:creationId xmlns:a16="http://schemas.microsoft.com/office/drawing/2014/main" id="{03A32B77-D9CA-167A-71D8-BCA1EEF401D4}"/>
              </a:ext>
            </a:extLst>
          </p:cNvPr>
          <p:cNvSpPr/>
          <p:nvPr/>
        </p:nvSpPr>
        <p:spPr>
          <a:xfrm flipV="1">
            <a:off x="4500282" y="2718979"/>
            <a:ext cx="7691717" cy="30804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6" name="Gerader Verbinder 5">
            <a:extLst>
              <a:ext uri="{FF2B5EF4-FFF2-40B4-BE49-F238E27FC236}">
                <a16:creationId xmlns:a16="http://schemas.microsoft.com/office/drawing/2014/main" id="{DDF72FFC-7574-D656-4D5D-CF9D8C22528D}"/>
              </a:ext>
            </a:extLst>
          </p:cNvPr>
          <p:cNvCxnSpPr/>
          <p:nvPr/>
        </p:nvCxnSpPr>
        <p:spPr>
          <a:xfrm>
            <a:off x="5043267" y="4104357"/>
            <a:ext cx="1315330" cy="0"/>
          </a:xfrm>
          <a:prstGeom prst="line">
            <a:avLst/>
          </a:prstGeom>
          <a:ln w="19050">
            <a:solidFill>
              <a:srgbClr val="877950"/>
            </a:solidFill>
          </a:ln>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B478C0E8-9FE7-F465-7EDD-004264CE068B}"/>
              </a:ext>
            </a:extLst>
          </p:cNvPr>
          <p:cNvCxnSpPr/>
          <p:nvPr/>
        </p:nvCxnSpPr>
        <p:spPr>
          <a:xfrm>
            <a:off x="7441808" y="4104357"/>
            <a:ext cx="1315330" cy="0"/>
          </a:xfrm>
          <a:prstGeom prst="line">
            <a:avLst/>
          </a:prstGeom>
          <a:ln w="19050">
            <a:solidFill>
              <a:srgbClr val="877950"/>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B8FD33B4-8892-8D60-3ED0-01EC6DCE21FE}"/>
              </a:ext>
            </a:extLst>
          </p:cNvPr>
          <p:cNvCxnSpPr/>
          <p:nvPr/>
        </p:nvCxnSpPr>
        <p:spPr>
          <a:xfrm>
            <a:off x="9952892" y="4104357"/>
            <a:ext cx="1315330" cy="0"/>
          </a:xfrm>
          <a:prstGeom prst="line">
            <a:avLst/>
          </a:prstGeom>
          <a:ln w="19050">
            <a:solidFill>
              <a:srgbClr val="877950"/>
            </a:solidFill>
          </a:ln>
        </p:spPr>
        <p:style>
          <a:lnRef idx="1">
            <a:schemeClr val="accent1"/>
          </a:lnRef>
          <a:fillRef idx="0">
            <a:schemeClr val="accent1"/>
          </a:fillRef>
          <a:effectRef idx="0">
            <a:schemeClr val="accent1"/>
          </a:effectRef>
          <a:fontRef idx="minor">
            <a:schemeClr val="tx1"/>
          </a:fontRef>
        </p:style>
      </p:cxnSp>
      <p:sp>
        <p:nvSpPr>
          <p:cNvPr id="15" name="Textfeld 14">
            <a:extLst>
              <a:ext uri="{FF2B5EF4-FFF2-40B4-BE49-F238E27FC236}">
                <a16:creationId xmlns:a16="http://schemas.microsoft.com/office/drawing/2014/main" id="{74BABD8C-0856-B5DA-DF49-DB8ABA149AC4}"/>
              </a:ext>
            </a:extLst>
          </p:cNvPr>
          <p:cNvSpPr txBox="1"/>
          <p:nvPr/>
        </p:nvSpPr>
        <p:spPr>
          <a:xfrm>
            <a:off x="4756981" y="3492959"/>
            <a:ext cx="1930470" cy="461665"/>
          </a:xfrm>
          <a:prstGeom prst="rect">
            <a:avLst/>
          </a:prstGeom>
          <a:noFill/>
          <a:ln w="28575">
            <a:noFill/>
          </a:ln>
        </p:spPr>
        <p:txBody>
          <a:bodyPr wrap="square" rtlCol="0" anchor="ctr">
            <a:spAutoFit/>
          </a:bodyPr>
          <a:lstStyle/>
          <a:p>
            <a:pPr algn="ctr"/>
            <a:r>
              <a:rPr lang="de-DE" sz="1200" dirty="0"/>
              <a:t>KURZE LAUFZEIT </a:t>
            </a:r>
            <a:br>
              <a:rPr lang="de-DE" sz="1200" dirty="0"/>
            </a:br>
            <a:r>
              <a:rPr lang="de-DE" sz="1200" dirty="0"/>
              <a:t>VON CA. 3 JAHREN</a:t>
            </a:r>
            <a:r>
              <a:rPr lang="de-DE" sz="1200" baseline="30000" dirty="0"/>
              <a:t>1 </a:t>
            </a:r>
            <a:endParaRPr lang="de-DE" sz="1200" dirty="0"/>
          </a:p>
        </p:txBody>
      </p:sp>
      <p:sp>
        <p:nvSpPr>
          <p:cNvPr id="16" name="Textfeld 15">
            <a:extLst>
              <a:ext uri="{FF2B5EF4-FFF2-40B4-BE49-F238E27FC236}">
                <a16:creationId xmlns:a16="http://schemas.microsoft.com/office/drawing/2014/main" id="{C39DC5BB-EAD2-64F6-B797-CDEE8FFEF030}"/>
              </a:ext>
            </a:extLst>
          </p:cNvPr>
          <p:cNvSpPr txBox="1"/>
          <p:nvPr/>
        </p:nvSpPr>
        <p:spPr>
          <a:xfrm>
            <a:off x="6899525" y="3263260"/>
            <a:ext cx="2409065" cy="882293"/>
          </a:xfrm>
          <a:prstGeom prst="rect">
            <a:avLst/>
          </a:prstGeom>
          <a:noFill/>
          <a:ln w="12700">
            <a:noFill/>
          </a:ln>
        </p:spPr>
        <p:txBody>
          <a:bodyPr wrap="square" rtlCol="0" anchor="ctr">
            <a:spAutoFit/>
          </a:bodyPr>
          <a:lstStyle/>
          <a:p>
            <a:pPr algn="ctr"/>
            <a:r>
              <a:rPr lang="de-DE" sz="1200" dirty="0"/>
              <a:t>ATTRAKTIVER GESAMTMITTELRÜCKFLUSS VON RD. 122 %²</a:t>
            </a:r>
            <a:br>
              <a:rPr lang="de-DE" sz="1200" dirty="0"/>
            </a:br>
            <a:endParaRPr lang="de-DE" sz="600" dirty="0"/>
          </a:p>
          <a:p>
            <a:pPr algn="ctr"/>
            <a:r>
              <a:rPr lang="de-DE" sz="1400" baseline="30000" dirty="0"/>
              <a:t>Nach Steuer USA – vor Progression D</a:t>
            </a:r>
          </a:p>
        </p:txBody>
      </p:sp>
      <p:sp>
        <p:nvSpPr>
          <p:cNvPr id="19" name="Textfeld 18">
            <a:extLst>
              <a:ext uri="{FF2B5EF4-FFF2-40B4-BE49-F238E27FC236}">
                <a16:creationId xmlns:a16="http://schemas.microsoft.com/office/drawing/2014/main" id="{CE9292F6-0916-BE88-92E7-457342AAFB4A}"/>
              </a:ext>
            </a:extLst>
          </p:cNvPr>
          <p:cNvSpPr txBox="1"/>
          <p:nvPr/>
        </p:nvSpPr>
        <p:spPr>
          <a:xfrm>
            <a:off x="9397777" y="3490406"/>
            <a:ext cx="2530698" cy="461665"/>
          </a:xfrm>
          <a:prstGeom prst="rect">
            <a:avLst/>
          </a:prstGeom>
          <a:noFill/>
          <a:ln>
            <a:noFill/>
          </a:ln>
        </p:spPr>
        <p:txBody>
          <a:bodyPr wrap="square" rtlCol="0" anchor="ctr">
            <a:spAutoFit/>
          </a:bodyPr>
          <a:lstStyle/>
          <a:p>
            <a:pPr algn="ctr"/>
            <a:r>
              <a:rPr lang="de-DE" sz="1200" dirty="0"/>
              <a:t>INVESTMENT IN MODERNE LOGISTIKIMMOBILIEN (Klasse  A)</a:t>
            </a:r>
            <a:endParaRPr lang="de-DE" sz="1200" baseline="30000" dirty="0"/>
          </a:p>
        </p:txBody>
      </p:sp>
      <p:sp>
        <p:nvSpPr>
          <p:cNvPr id="20" name="Textfeld 19">
            <a:extLst>
              <a:ext uri="{FF2B5EF4-FFF2-40B4-BE49-F238E27FC236}">
                <a16:creationId xmlns:a16="http://schemas.microsoft.com/office/drawing/2014/main" id="{036FBB7D-3743-9166-15C9-259A8FDFA4AA}"/>
              </a:ext>
            </a:extLst>
          </p:cNvPr>
          <p:cNvSpPr txBox="1"/>
          <p:nvPr/>
        </p:nvSpPr>
        <p:spPr>
          <a:xfrm>
            <a:off x="8135914" y="4686380"/>
            <a:ext cx="2409066" cy="461665"/>
          </a:xfrm>
          <a:prstGeom prst="rect">
            <a:avLst/>
          </a:prstGeom>
          <a:noFill/>
          <a:ln w="19050">
            <a:noFill/>
          </a:ln>
        </p:spPr>
        <p:txBody>
          <a:bodyPr wrap="square" rtlCol="0" anchor="ctr">
            <a:spAutoFit/>
          </a:bodyPr>
          <a:lstStyle/>
          <a:p>
            <a:pPr algn="ctr"/>
            <a:r>
              <a:rPr lang="de-DE" sz="1200" dirty="0"/>
              <a:t>EXKLUSIVER ZUGANG DURCH CO-INVESTMENT</a:t>
            </a:r>
          </a:p>
        </p:txBody>
      </p:sp>
      <p:sp>
        <p:nvSpPr>
          <p:cNvPr id="21" name="Textfeld 20">
            <a:extLst>
              <a:ext uri="{FF2B5EF4-FFF2-40B4-BE49-F238E27FC236}">
                <a16:creationId xmlns:a16="http://schemas.microsoft.com/office/drawing/2014/main" id="{643718B2-2BDC-5139-2BA3-0C420D49737A}"/>
              </a:ext>
            </a:extLst>
          </p:cNvPr>
          <p:cNvSpPr txBox="1"/>
          <p:nvPr/>
        </p:nvSpPr>
        <p:spPr>
          <a:xfrm>
            <a:off x="5634896" y="4688389"/>
            <a:ext cx="2384809" cy="461665"/>
          </a:xfrm>
          <a:prstGeom prst="rect">
            <a:avLst/>
          </a:prstGeom>
          <a:noFill/>
          <a:ln w="19050">
            <a:noFill/>
          </a:ln>
        </p:spPr>
        <p:txBody>
          <a:bodyPr wrap="square" rtlCol="0" anchor="ctr">
            <a:spAutoFit/>
          </a:bodyPr>
          <a:lstStyle/>
          <a:p>
            <a:pPr algn="ctr"/>
            <a:r>
              <a:rPr lang="de-DE" sz="1200" dirty="0"/>
              <a:t>INVESTITIONSSTANDORT AUSTIN  | SILICON HILLS </a:t>
            </a:r>
          </a:p>
        </p:txBody>
      </p:sp>
      <p:cxnSp>
        <p:nvCxnSpPr>
          <p:cNvPr id="22" name="Gerader Verbinder 21">
            <a:extLst>
              <a:ext uri="{FF2B5EF4-FFF2-40B4-BE49-F238E27FC236}">
                <a16:creationId xmlns:a16="http://schemas.microsoft.com/office/drawing/2014/main" id="{B4DEEDFA-B1BE-C64C-0E75-BAB78C79563F}"/>
              </a:ext>
            </a:extLst>
          </p:cNvPr>
          <p:cNvCxnSpPr/>
          <p:nvPr/>
        </p:nvCxnSpPr>
        <p:spPr>
          <a:xfrm>
            <a:off x="6241861" y="5261740"/>
            <a:ext cx="1315330" cy="0"/>
          </a:xfrm>
          <a:prstGeom prst="line">
            <a:avLst/>
          </a:prstGeom>
          <a:ln w="19050">
            <a:solidFill>
              <a:srgbClr val="877950"/>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C556F2D8-9C93-88B9-8E02-7D73CB80D7B7}"/>
              </a:ext>
            </a:extLst>
          </p:cNvPr>
          <p:cNvCxnSpPr/>
          <p:nvPr/>
        </p:nvCxnSpPr>
        <p:spPr>
          <a:xfrm>
            <a:off x="8682606" y="5261740"/>
            <a:ext cx="1315330" cy="0"/>
          </a:xfrm>
          <a:prstGeom prst="line">
            <a:avLst/>
          </a:prstGeom>
          <a:ln w="19050">
            <a:solidFill>
              <a:srgbClr val="877950"/>
            </a:solidFill>
          </a:ln>
        </p:spPr>
        <p:style>
          <a:lnRef idx="1">
            <a:schemeClr val="accent1"/>
          </a:lnRef>
          <a:fillRef idx="0">
            <a:schemeClr val="accent1"/>
          </a:fillRef>
          <a:effectRef idx="0">
            <a:schemeClr val="accent1"/>
          </a:effectRef>
          <a:fontRef idx="minor">
            <a:schemeClr val="tx1"/>
          </a:fontRef>
        </p:style>
      </p:cxnSp>
      <p:sp>
        <p:nvSpPr>
          <p:cNvPr id="27" name="Textplatzhalter 8">
            <a:extLst>
              <a:ext uri="{FF2B5EF4-FFF2-40B4-BE49-F238E27FC236}">
                <a16:creationId xmlns:a16="http://schemas.microsoft.com/office/drawing/2014/main" id="{8EB8A11A-8346-7E45-7EA4-1C8ABA6C9843}"/>
              </a:ext>
            </a:extLst>
          </p:cNvPr>
          <p:cNvSpPr txBox="1">
            <a:spLocks/>
          </p:cNvSpPr>
          <p:nvPr/>
        </p:nvSpPr>
        <p:spPr>
          <a:xfrm>
            <a:off x="334963" y="1030813"/>
            <a:ext cx="11593512"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en-US" dirty="0">
                <a:solidFill>
                  <a:srgbClr val="877950"/>
                </a:solidFill>
              </a:rPr>
              <a:t>DEUTSCHE FINANCE INVESTMENT FUND 24 – CLUB DEAL US LOGISTIK</a:t>
            </a:r>
          </a:p>
        </p:txBody>
      </p:sp>
      <p:sp>
        <p:nvSpPr>
          <p:cNvPr id="28" name="Textplatzhalter 1">
            <a:extLst>
              <a:ext uri="{FF2B5EF4-FFF2-40B4-BE49-F238E27FC236}">
                <a16:creationId xmlns:a16="http://schemas.microsoft.com/office/drawing/2014/main" id="{5D15D893-7F7C-A400-9C77-DF8640FA2769}"/>
              </a:ext>
            </a:extLst>
          </p:cNvPr>
          <p:cNvSpPr txBox="1">
            <a:spLocks/>
          </p:cNvSpPr>
          <p:nvPr/>
        </p:nvSpPr>
        <p:spPr>
          <a:xfrm>
            <a:off x="731838" y="1230163"/>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RENDITE AUF LAGER</a:t>
            </a:r>
          </a:p>
          <a:p>
            <a:endParaRPr lang="de-DE" dirty="0"/>
          </a:p>
        </p:txBody>
      </p:sp>
      <p:sp>
        <p:nvSpPr>
          <p:cNvPr id="29" name="Textfeld 28">
            <a:extLst>
              <a:ext uri="{FF2B5EF4-FFF2-40B4-BE49-F238E27FC236}">
                <a16:creationId xmlns:a16="http://schemas.microsoft.com/office/drawing/2014/main" id="{F1872AF4-BE6A-0C31-B212-C8A8351A6306}"/>
              </a:ext>
            </a:extLst>
          </p:cNvPr>
          <p:cNvSpPr txBox="1"/>
          <p:nvPr/>
        </p:nvSpPr>
        <p:spPr>
          <a:xfrm>
            <a:off x="5469302" y="6437372"/>
            <a:ext cx="6426608" cy="420628"/>
          </a:xfrm>
          <a:prstGeom prst="rect">
            <a:avLst/>
          </a:prstGeom>
          <a:noFill/>
        </p:spPr>
        <p:txBody>
          <a:bodyPr wrap="square">
            <a:spAutoFit/>
          </a:bodyPr>
          <a:lstStyle/>
          <a:p>
            <a:pPr marL="0" marR="0" lvl="0" indent="0" algn="r" defTabSz="628650" rtl="0" eaLnBrk="1" fontAlgn="auto" latinLnBrk="0" hangingPunct="1">
              <a:lnSpc>
                <a:spcPct val="100000"/>
              </a:lnSpc>
              <a:spcBef>
                <a:spcPts val="100"/>
              </a:spcBef>
              <a:spcAft>
                <a:spcPts val="100"/>
              </a:spcAft>
              <a:buClr>
                <a:srgbClr val="CC8F63"/>
              </a:buClr>
              <a:buSzTx/>
              <a:buFont typeface="Symbol" panose="05050102010706020507" pitchFamily="18" charset="2"/>
              <a:buNone/>
              <a:tabLst/>
              <a:defRPr/>
            </a:pPr>
            <a:r>
              <a:rPr kumimoji="0" lang="de-DE" sz="600" b="0" i="0" u="none" strike="noStrike" kern="1200" cap="none" spc="0" normalizeH="0" baseline="30000" noProof="0" dirty="0">
                <a:ln>
                  <a:noFill/>
                </a:ln>
                <a:effectLst/>
                <a:uLnTx/>
                <a:uFillTx/>
                <a:ea typeface="+mn-ea"/>
                <a:cs typeface="+mn-cs"/>
              </a:rPr>
              <a:t>1</a:t>
            </a:r>
            <a:r>
              <a:rPr kumimoji="0" lang="de-DE" sz="600" b="0" i="0" u="none" strike="noStrike" kern="1200" cap="none" spc="0" normalizeH="0" baseline="0" noProof="0" dirty="0">
                <a:ln>
                  <a:noFill/>
                </a:ln>
                <a:effectLst/>
                <a:uLnTx/>
                <a:uFillTx/>
                <a:ea typeface="+mn-ea"/>
                <a:cs typeface="+mn-cs"/>
              </a:rPr>
              <a:t> </a:t>
            </a:r>
            <a:r>
              <a:rPr lang="de-DE" sz="600" dirty="0"/>
              <a:t>Bis </a:t>
            </a:r>
            <a:r>
              <a:rPr kumimoji="0" lang="de-DE" sz="600" b="0" i="0" u="none" strike="noStrike" kern="1200" cap="none" spc="0" normalizeH="0" baseline="0" noProof="0" dirty="0">
                <a:ln>
                  <a:noFill/>
                </a:ln>
                <a:effectLst/>
                <a:uLnTx/>
                <a:uFillTx/>
                <a:ea typeface="+mn-ea"/>
                <a:cs typeface="+mn-cs"/>
              </a:rPr>
              <a:t>30.06.2027 </a:t>
            </a:r>
            <a:r>
              <a:rPr lang="de-DE" sz="600" dirty="0"/>
              <a:t>mit Verlängerungsoption, um insgesamt bis zu zwei Jahre.</a:t>
            </a:r>
            <a:endParaRPr kumimoji="0" lang="de-DE" sz="600" b="0" i="0" u="none" strike="noStrike" kern="1200" cap="none" spc="0" normalizeH="0" baseline="0" noProof="0" dirty="0">
              <a:ln>
                <a:noFill/>
              </a:ln>
              <a:effectLst/>
              <a:uLnTx/>
              <a:uFillTx/>
              <a:ea typeface="+mn-ea"/>
              <a:cs typeface="+mn-cs"/>
            </a:endParaRPr>
          </a:p>
          <a:p>
            <a:pPr marL="0" marR="0" lvl="0" indent="0" algn="r" defTabSz="628650" rtl="0" eaLnBrk="1" fontAlgn="auto" latinLnBrk="0" hangingPunct="1">
              <a:lnSpc>
                <a:spcPct val="100000"/>
              </a:lnSpc>
              <a:spcBef>
                <a:spcPts val="100"/>
              </a:spcBef>
              <a:spcAft>
                <a:spcPts val="100"/>
              </a:spcAft>
              <a:buClr>
                <a:srgbClr val="CC8F63"/>
              </a:buClr>
              <a:buSzTx/>
              <a:buFont typeface="Symbol" panose="05050102010706020507" pitchFamily="18" charset="2"/>
              <a:buNone/>
              <a:tabLst/>
              <a:defRPr/>
            </a:pPr>
            <a:r>
              <a:rPr kumimoji="0" lang="de-DE" sz="600" b="0" i="0" u="none" strike="noStrike" kern="1200" cap="none" spc="0" normalizeH="0" baseline="0" noProof="0" dirty="0">
                <a:ln>
                  <a:noFill/>
                </a:ln>
                <a:effectLst/>
                <a:uLnTx/>
                <a:uFillTx/>
                <a:ea typeface="+mn-ea"/>
                <a:cs typeface="+mn-cs"/>
              </a:rPr>
              <a:t>²  Von der gezeichneten Kommanditeinlage (ohne Ausgabeaufschlag; nach US-Steuern) </a:t>
            </a:r>
          </a:p>
          <a:p>
            <a:pPr marL="0" marR="0" lvl="0" indent="0" algn="r" defTabSz="628650" rtl="0" eaLnBrk="1" fontAlgn="auto" latinLnBrk="0" hangingPunct="1">
              <a:lnSpc>
                <a:spcPct val="100000"/>
              </a:lnSpc>
              <a:spcBef>
                <a:spcPts val="100"/>
              </a:spcBef>
              <a:spcAft>
                <a:spcPts val="100"/>
              </a:spcAft>
              <a:buClr>
                <a:srgbClr val="CC8F63"/>
              </a:buClr>
              <a:buSzTx/>
              <a:buFont typeface="Symbol" panose="05050102010706020507" pitchFamily="18" charset="2"/>
              <a:buNone/>
              <a:tabLst/>
              <a:defRPr/>
            </a:pPr>
            <a:r>
              <a:rPr kumimoji="0" lang="de-DE" sz="600" b="0" i="0" u="none" strike="noStrike" kern="1200" cap="none" spc="0" normalizeH="0" baseline="0" noProof="0" dirty="0">
                <a:ln>
                  <a:noFill/>
                </a:ln>
                <a:effectLst/>
                <a:uLnTx/>
                <a:uFillTx/>
                <a:ea typeface="+mn-ea"/>
                <a:cs typeface="+mn-cs"/>
              </a:rPr>
              <a:t>Hinweis: Prognosen sind kein verlässlicher Indikator für zukünftige Wertentwicklungen.</a:t>
            </a:r>
            <a:endParaRPr lang="de-DE" sz="600" dirty="0"/>
          </a:p>
        </p:txBody>
      </p:sp>
      <p:pic>
        <p:nvPicPr>
          <p:cNvPr id="30" name="Grafik 29">
            <a:extLst>
              <a:ext uri="{FF2B5EF4-FFF2-40B4-BE49-F238E27FC236}">
                <a16:creationId xmlns:a16="http://schemas.microsoft.com/office/drawing/2014/main" id="{081462FE-13AA-8FE5-3444-13DC000B2A9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00289" y="1163673"/>
            <a:ext cx="656358" cy="577532"/>
          </a:xfrm>
          <a:prstGeom prst="rect">
            <a:avLst/>
          </a:prstGeom>
        </p:spPr>
      </p:pic>
    </p:spTree>
    <p:extLst>
      <p:ext uri="{BB962C8B-B14F-4D97-AF65-F5344CB8AC3E}">
        <p14:creationId xmlns:p14="http://schemas.microsoft.com/office/powerpoint/2010/main" val="2312220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D289F57-3185-458E-AF01-9DC60B6A807D}"/>
              </a:ext>
            </a:extLst>
          </p:cNvPr>
          <p:cNvPicPr>
            <a:picLocks noChangeAspect="1"/>
          </p:cNvPicPr>
          <p:nvPr/>
        </p:nvPicPr>
        <p:blipFill rotWithShape="1">
          <a:blip r:embed="rId3">
            <a:extLst>
              <a:ext uri="{28A0092B-C50C-407E-A947-70E740481C1C}">
                <a14:useLocalDpi xmlns:a14="http://schemas.microsoft.com/office/drawing/2010/main" val="0"/>
              </a:ext>
            </a:extLst>
          </a:blip>
          <a:srcRect t="2259" b="-73"/>
          <a:stretch/>
        </p:blipFill>
        <p:spPr>
          <a:xfrm>
            <a:off x="351146" y="2179073"/>
            <a:ext cx="7687535" cy="4230486"/>
          </a:xfrm>
          <a:prstGeom prst="rect">
            <a:avLst/>
          </a:prstGeom>
        </p:spPr>
      </p:pic>
      <p:sp>
        <p:nvSpPr>
          <p:cNvPr id="9" name="Rechteck 8">
            <a:extLst>
              <a:ext uri="{FF2B5EF4-FFF2-40B4-BE49-F238E27FC236}">
                <a16:creationId xmlns:a16="http://schemas.microsoft.com/office/drawing/2014/main" id="{511D9F11-9F09-456E-A761-4F1DCF6C0157}"/>
              </a:ext>
            </a:extLst>
          </p:cNvPr>
          <p:cNvSpPr/>
          <p:nvPr/>
        </p:nvSpPr>
        <p:spPr>
          <a:xfrm>
            <a:off x="7870146" y="2150417"/>
            <a:ext cx="3917945" cy="4129652"/>
          </a:xfrm>
          <a:prstGeom prst="rect">
            <a:avLst/>
          </a:prstGeom>
          <a:solidFill>
            <a:schemeClr val="bg1"/>
          </a:solidFill>
          <a:ln>
            <a:noFill/>
          </a:ln>
          <a:effectLst>
            <a:outerShdw blurRad="50800" dist="38100" dir="10800000" algn="r" rotWithShape="0">
              <a:schemeClr val="accent6">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7A2C011C-C35F-44E3-B678-8CCC31046E8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144513" y="3336654"/>
            <a:ext cx="746937" cy="2064580"/>
          </a:xfrm>
          <a:prstGeom prst="rect">
            <a:avLst/>
          </a:prstGeom>
          <a:ln w="3175">
            <a:solidFill>
              <a:srgbClr val="A69B95"/>
            </a:solidFill>
          </a:ln>
          <a:effectLst>
            <a:outerShdw blurRad="50800" dist="38100" dir="8100000" algn="tr" rotWithShape="0">
              <a:schemeClr val="accent6">
                <a:alpha val="40000"/>
              </a:schemeClr>
            </a:outerShdw>
          </a:effectLst>
        </p:spPr>
      </p:pic>
      <p:sp>
        <p:nvSpPr>
          <p:cNvPr id="10" name="Textplatzhalter 6">
            <a:extLst>
              <a:ext uri="{FF2B5EF4-FFF2-40B4-BE49-F238E27FC236}">
                <a16:creationId xmlns:a16="http://schemas.microsoft.com/office/drawing/2014/main" id="{BD5AD75A-7058-45D0-97F6-B16C23D1A44C}"/>
              </a:ext>
            </a:extLst>
          </p:cNvPr>
          <p:cNvSpPr txBox="1">
            <a:spLocks/>
          </p:cNvSpPr>
          <p:nvPr/>
        </p:nvSpPr>
        <p:spPr>
          <a:xfrm>
            <a:off x="9144000" y="3442201"/>
            <a:ext cx="2767341" cy="2476500"/>
          </a:xfrm>
          <a:prstGeom prst="rect">
            <a:avLst/>
          </a:prstGeom>
          <a:noFill/>
        </p:spPr>
        <p:txBody>
          <a:bodyPr lIns="180000" tIns="180000" rIns="180000" bIns="180000">
            <a:noAutofit/>
          </a:bodyPr>
          <a:lstStyle>
            <a:lvl1pPr marL="357188" indent="-357188" algn="l" defTabSz="628650" rtl="0" eaLnBrk="1" latinLnBrk="0" hangingPunct="1">
              <a:lnSpc>
                <a:spcPct val="110000"/>
              </a:lnSpc>
              <a:spcBef>
                <a:spcPts val="600"/>
              </a:spcBef>
              <a:spcAft>
                <a:spcPts val="600"/>
              </a:spcAft>
              <a:buClr>
                <a:schemeClr val="tx2"/>
              </a:buClr>
              <a:buFont typeface="Symbol" panose="05050102010706020507" pitchFamily="18" charset="2"/>
              <a:buChar char="¾"/>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877950"/>
              </a:buClr>
            </a:pPr>
            <a:r>
              <a:rPr lang="de-DE" sz="1300" dirty="0"/>
              <a:t>Information/Übersicht</a:t>
            </a:r>
          </a:p>
          <a:p>
            <a:pPr>
              <a:buClr>
                <a:srgbClr val="877950"/>
              </a:buClr>
            </a:pPr>
            <a:r>
              <a:rPr lang="de-DE" sz="1300" dirty="0"/>
              <a:t>Download Unterlagen</a:t>
            </a:r>
          </a:p>
          <a:p>
            <a:pPr>
              <a:buClr>
                <a:srgbClr val="877950"/>
              </a:buClr>
            </a:pPr>
            <a:r>
              <a:rPr lang="de-DE" sz="1300" dirty="0"/>
              <a:t>Trailer</a:t>
            </a:r>
          </a:p>
          <a:p>
            <a:pPr>
              <a:buClr>
                <a:srgbClr val="877950"/>
              </a:buClr>
            </a:pPr>
            <a:r>
              <a:rPr lang="de-DE" sz="1300" dirty="0" err="1"/>
              <a:t>Factbook</a:t>
            </a:r>
            <a:endParaRPr lang="de-DE" sz="1300" dirty="0"/>
          </a:p>
        </p:txBody>
      </p:sp>
      <p:sp>
        <p:nvSpPr>
          <p:cNvPr id="11" name="Textplatzhalter 4">
            <a:extLst>
              <a:ext uri="{FF2B5EF4-FFF2-40B4-BE49-F238E27FC236}">
                <a16:creationId xmlns:a16="http://schemas.microsoft.com/office/drawing/2014/main" id="{56A690B4-18A0-423F-8965-A9BBD66B4ADC}"/>
              </a:ext>
            </a:extLst>
          </p:cNvPr>
          <p:cNvSpPr>
            <a:spLocks noGrp="1"/>
          </p:cNvSpPr>
          <p:nvPr>
            <p:ph type="body" sz="quarter" idx="22"/>
          </p:nvPr>
        </p:nvSpPr>
        <p:spPr>
          <a:xfrm>
            <a:off x="8069216" y="2401556"/>
            <a:ext cx="3718875" cy="502418"/>
          </a:xfrm>
        </p:spPr>
        <p:txBody>
          <a:bodyPr/>
          <a:lstStyle/>
          <a:p>
            <a:r>
              <a:rPr lang="de-DE" sz="1600" b="1" dirty="0"/>
              <a:t>PRODUKTWEBSEITE: </a:t>
            </a:r>
          </a:p>
          <a:p>
            <a:r>
              <a:rPr lang="de-DE" sz="1600" b="1" dirty="0">
                <a:solidFill>
                  <a:srgbClr val="877950"/>
                </a:solidFill>
              </a:rPr>
              <a:t> </a:t>
            </a:r>
            <a:r>
              <a:rPr lang="de-DE" sz="1600" b="1" dirty="0">
                <a:solidFill>
                  <a:srgbClr val="877950"/>
                </a:solidFill>
                <a:hlinkClick r:id="rId5">
                  <a:extLst>
                    <a:ext uri="{A12FA001-AC4F-418D-AE19-62706E023703}">
                      <ahyp:hlinkClr xmlns:ahyp="http://schemas.microsoft.com/office/drawing/2018/hyperlinkcolor" val="tx"/>
                    </a:ext>
                  </a:extLst>
                </a:hlinkClick>
              </a:rPr>
              <a:t>http://www.deutsche-finance.de/if24</a:t>
            </a:r>
            <a:endParaRPr lang="de-DE" sz="1600" b="1" dirty="0">
              <a:solidFill>
                <a:srgbClr val="877950"/>
              </a:solidFill>
            </a:endParaRPr>
          </a:p>
          <a:p>
            <a:endParaRPr lang="de-DE" dirty="0">
              <a:solidFill>
                <a:srgbClr val="877950"/>
              </a:solidFill>
            </a:endParaRPr>
          </a:p>
        </p:txBody>
      </p:sp>
      <p:sp>
        <p:nvSpPr>
          <p:cNvPr id="12" name="Gleichschenkliges Dreieck 11">
            <a:extLst>
              <a:ext uri="{FF2B5EF4-FFF2-40B4-BE49-F238E27FC236}">
                <a16:creationId xmlns:a16="http://schemas.microsoft.com/office/drawing/2014/main" id="{A5FDAB3E-57D6-EDEB-4F3C-25B8114AC688}"/>
              </a:ext>
            </a:extLst>
          </p:cNvPr>
          <p:cNvSpPr/>
          <p:nvPr/>
        </p:nvSpPr>
        <p:spPr>
          <a:xfrm>
            <a:off x="12341938" y="-439486"/>
            <a:ext cx="452735" cy="555440"/>
          </a:xfrm>
          <a:prstGeom prst="triangle">
            <a:avLst/>
          </a:prstGeom>
          <a:solidFill>
            <a:srgbClr val="D000E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extplatzhalter 7">
            <a:extLst>
              <a:ext uri="{FF2B5EF4-FFF2-40B4-BE49-F238E27FC236}">
                <a16:creationId xmlns:a16="http://schemas.microsoft.com/office/drawing/2014/main" id="{52FDCB58-23A1-9CB2-CA14-6223FC4DED95}"/>
              </a:ext>
            </a:extLst>
          </p:cNvPr>
          <p:cNvSpPr txBox="1">
            <a:spLocks/>
          </p:cNvSpPr>
          <p:nvPr/>
        </p:nvSpPr>
        <p:spPr>
          <a:xfrm>
            <a:off x="-12130262" y="1254760"/>
            <a:ext cx="8040688" cy="16492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a:t>Viel Erfolg!</a:t>
            </a:r>
            <a:endParaRPr lang="de-DE" dirty="0"/>
          </a:p>
        </p:txBody>
      </p:sp>
      <p:sp>
        <p:nvSpPr>
          <p:cNvPr id="8" name="Textplatzhalter 7">
            <a:extLst>
              <a:ext uri="{FF2B5EF4-FFF2-40B4-BE49-F238E27FC236}">
                <a16:creationId xmlns:a16="http://schemas.microsoft.com/office/drawing/2014/main" id="{9E5E2C56-AD3C-98E2-9F1A-B924683E3301}"/>
              </a:ext>
            </a:extLst>
          </p:cNvPr>
          <p:cNvSpPr txBox="1">
            <a:spLocks/>
          </p:cNvSpPr>
          <p:nvPr/>
        </p:nvSpPr>
        <p:spPr>
          <a:xfrm>
            <a:off x="351147" y="1225577"/>
            <a:ext cx="11506208" cy="795350"/>
          </a:xfrm>
          <a:prstGeom prst="rect">
            <a:avLst/>
          </a:prstGeom>
          <a:noFill/>
        </p:spPr>
        <p:txBody>
          <a:bodyPr lIns="0" rIns="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       ECKDATEN</a:t>
            </a:r>
          </a:p>
        </p:txBody>
      </p:sp>
      <p:sp>
        <p:nvSpPr>
          <p:cNvPr id="2" name="Textplatzhalter 8">
            <a:extLst>
              <a:ext uri="{FF2B5EF4-FFF2-40B4-BE49-F238E27FC236}">
                <a16:creationId xmlns:a16="http://schemas.microsoft.com/office/drawing/2014/main" id="{E457A8C1-CE93-4E1C-43ED-BCC80C89E2D5}"/>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
        <p:nvSpPr>
          <p:cNvPr id="3" name="Textplatzhalter 4">
            <a:extLst>
              <a:ext uri="{FF2B5EF4-FFF2-40B4-BE49-F238E27FC236}">
                <a16:creationId xmlns:a16="http://schemas.microsoft.com/office/drawing/2014/main" id="{E62EDE96-582D-4526-8A77-DE2F39928696}"/>
              </a:ext>
            </a:extLst>
          </p:cNvPr>
          <p:cNvSpPr txBox="1">
            <a:spLocks/>
          </p:cNvSpPr>
          <p:nvPr/>
        </p:nvSpPr>
        <p:spPr>
          <a:xfrm>
            <a:off x="8069215" y="5340288"/>
            <a:ext cx="3718875" cy="502418"/>
          </a:xfrm>
          <a:prstGeom prst="rect">
            <a:avLst/>
          </a:prstGeom>
          <a:noFill/>
        </p:spPr>
        <p:txBody>
          <a:bodyPr lIns="0" tIns="180000" rIns="0" bIns="180000">
            <a:noAutofit/>
          </a:bodyPr>
          <a:lstStyle>
            <a:lvl1pPr marL="0" indent="0" algn="l" defTabSz="628650" rtl="0" eaLnBrk="1" latinLnBrk="0" hangingPunct="1">
              <a:lnSpc>
                <a:spcPct val="110000"/>
              </a:lnSpc>
              <a:spcBef>
                <a:spcPts val="600"/>
              </a:spcBef>
              <a:spcAft>
                <a:spcPts val="600"/>
              </a:spcAft>
              <a:buClr>
                <a:schemeClr val="tx2"/>
              </a:buClr>
              <a:buFont typeface="Symbol" panose="05050102010706020507" pitchFamily="18" charset="2"/>
              <a:buNone/>
              <a:defRPr sz="10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600" b="1" dirty="0"/>
              <a:t>MARKTWEBSEITE: </a:t>
            </a:r>
          </a:p>
          <a:p>
            <a:r>
              <a:rPr lang="de-DE" sz="1600" b="1" dirty="0">
                <a:solidFill>
                  <a:srgbClr val="877950"/>
                </a:solidFill>
              </a:rPr>
              <a:t> </a:t>
            </a:r>
            <a:r>
              <a:rPr lang="de-DE" sz="1200" b="1" dirty="0">
                <a:solidFill>
                  <a:srgbClr val="877950"/>
                </a:solidFill>
                <a:hlinkClick r:id="rId6"/>
              </a:rPr>
              <a:t>http://www.deutsche-finance.de/us-logistik</a:t>
            </a:r>
            <a:r>
              <a:rPr lang="de-DE" sz="1200" b="1" dirty="0">
                <a:solidFill>
                  <a:srgbClr val="877950"/>
                </a:solidFill>
              </a:rPr>
              <a:t> </a:t>
            </a:r>
            <a:endParaRPr lang="de-DE" sz="1200" dirty="0">
              <a:solidFill>
                <a:srgbClr val="877950"/>
              </a:solidFill>
            </a:endParaRPr>
          </a:p>
        </p:txBody>
      </p:sp>
    </p:spTree>
    <p:extLst>
      <p:ext uri="{BB962C8B-B14F-4D97-AF65-F5344CB8AC3E}">
        <p14:creationId xmlns:p14="http://schemas.microsoft.com/office/powerpoint/2010/main" val="1773615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A86426EF-E683-C6A9-EE78-3CA9980C26E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
        <p:nvSpPr>
          <p:cNvPr id="17" name="Textplatzhalter 16">
            <a:extLst>
              <a:ext uri="{FF2B5EF4-FFF2-40B4-BE49-F238E27FC236}">
                <a16:creationId xmlns:a16="http://schemas.microsoft.com/office/drawing/2014/main" id="{18FB8D7D-C676-7E23-ED38-39AFDB918F3F}"/>
              </a:ext>
            </a:extLst>
          </p:cNvPr>
          <p:cNvSpPr>
            <a:spLocks noGrp="1"/>
          </p:cNvSpPr>
          <p:nvPr>
            <p:ph type="body" sz="quarter" idx="27"/>
          </p:nvPr>
        </p:nvSpPr>
        <p:spPr/>
        <p:txBody>
          <a:bodyPr/>
          <a:lstStyle/>
          <a:p>
            <a:endParaRPr lang="de-DE"/>
          </a:p>
        </p:txBody>
      </p:sp>
      <p:pic>
        <p:nvPicPr>
          <p:cNvPr id="3" name="Grafik 2">
            <a:extLst>
              <a:ext uri="{FF2B5EF4-FFF2-40B4-BE49-F238E27FC236}">
                <a16:creationId xmlns:a16="http://schemas.microsoft.com/office/drawing/2014/main" id="{D3724433-F52E-4CEC-838F-680DC29C9EDC}"/>
              </a:ext>
            </a:extLst>
          </p:cNvPr>
          <p:cNvPicPr>
            <a:picLocks noChangeAspect="1"/>
          </p:cNvPicPr>
          <p:nvPr/>
        </p:nvPicPr>
        <p:blipFill rotWithShape="1">
          <a:blip r:embed="rId4" cstate="email">
            <a:alphaModFix amt="20000"/>
            <a:extLst>
              <a:ext uri="{28A0092B-C50C-407E-A947-70E740481C1C}">
                <a14:useLocalDpi xmlns:a14="http://schemas.microsoft.com/office/drawing/2010/main"/>
              </a:ext>
            </a:extLst>
          </a:blip>
          <a:srcRect t="7717" b="38856"/>
          <a:stretch/>
        </p:blipFill>
        <p:spPr>
          <a:xfrm>
            <a:off x="1052512" y="2266950"/>
            <a:ext cx="10804525" cy="4078288"/>
          </a:xfrm>
          <a:prstGeom prst="rect">
            <a:avLst/>
          </a:prstGeom>
          <a:effectLst>
            <a:outerShdw blurRad="254000" dist="127000" sx="97000" sy="97000" algn="ctr" rotWithShape="0">
              <a:schemeClr val="accent6">
                <a:lumMod val="75000"/>
                <a:lumOff val="25000"/>
              </a:schemeClr>
            </a:outerShdw>
          </a:effectLst>
        </p:spPr>
      </p:pic>
      <p:sp>
        <p:nvSpPr>
          <p:cNvPr id="2" name="Textplatzhalter 7">
            <a:extLst>
              <a:ext uri="{FF2B5EF4-FFF2-40B4-BE49-F238E27FC236}">
                <a16:creationId xmlns:a16="http://schemas.microsoft.com/office/drawing/2014/main" id="{5F917CD2-A180-C16B-5949-C90537870397}"/>
              </a:ext>
            </a:extLst>
          </p:cNvPr>
          <p:cNvSpPr txBox="1">
            <a:spLocks/>
          </p:cNvSpPr>
          <p:nvPr/>
        </p:nvSpPr>
        <p:spPr>
          <a:xfrm>
            <a:off x="351147" y="1225577"/>
            <a:ext cx="11506208" cy="795350"/>
          </a:xfrm>
          <a:prstGeom prst="rect">
            <a:avLst/>
          </a:prstGeom>
          <a:noFill/>
        </p:spPr>
        <p:txBody>
          <a:bodyPr lIns="0" rIns="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       VIEL ERFOLG!</a:t>
            </a:r>
          </a:p>
        </p:txBody>
      </p:sp>
      <p:sp>
        <p:nvSpPr>
          <p:cNvPr id="4" name="Textplatzhalter 8">
            <a:extLst>
              <a:ext uri="{FF2B5EF4-FFF2-40B4-BE49-F238E27FC236}">
                <a16:creationId xmlns:a16="http://schemas.microsoft.com/office/drawing/2014/main" id="{71ECBA2E-0CFA-4D2D-6A9C-739A50BC7E0B}"/>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pic>
        <p:nvPicPr>
          <p:cNvPr id="5" name="Grafik 4">
            <a:extLst>
              <a:ext uri="{FF2B5EF4-FFF2-40B4-BE49-F238E27FC236}">
                <a16:creationId xmlns:a16="http://schemas.microsoft.com/office/drawing/2014/main" id="{7BD5237A-68F6-297F-AED2-7D0FB119292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773674" y="2564337"/>
            <a:ext cx="2371883" cy="3490916"/>
          </a:xfrm>
          <a:prstGeom prst="rect">
            <a:avLst/>
          </a:prstGeom>
          <a:ln w="3175">
            <a:solidFill>
              <a:schemeClr val="accent3"/>
            </a:solidFill>
          </a:ln>
        </p:spPr>
      </p:pic>
      <p:pic>
        <p:nvPicPr>
          <p:cNvPr id="6" name="Grafik 5">
            <a:extLst>
              <a:ext uri="{FF2B5EF4-FFF2-40B4-BE49-F238E27FC236}">
                <a16:creationId xmlns:a16="http://schemas.microsoft.com/office/drawing/2014/main" id="{4BF52A0E-C7E3-654D-17DD-B2547ABF7CF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258735" y="2569733"/>
            <a:ext cx="2460084" cy="3478923"/>
          </a:xfrm>
          <a:prstGeom prst="rect">
            <a:avLst/>
          </a:prstGeom>
          <a:ln w="3175">
            <a:solidFill>
              <a:schemeClr val="accent3"/>
            </a:solidFill>
          </a:ln>
        </p:spPr>
      </p:pic>
      <p:pic>
        <p:nvPicPr>
          <p:cNvPr id="7" name="Grafik 6">
            <a:extLst>
              <a:ext uri="{FF2B5EF4-FFF2-40B4-BE49-F238E27FC236}">
                <a16:creationId xmlns:a16="http://schemas.microsoft.com/office/drawing/2014/main" id="{E2436555-404E-28F1-D140-DBE23E140D4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727980" y="2563665"/>
            <a:ext cx="2468685" cy="3491996"/>
          </a:xfrm>
          <a:prstGeom prst="rect">
            <a:avLst/>
          </a:prstGeom>
          <a:ln>
            <a:solidFill>
              <a:schemeClr val="bg1">
                <a:lumMod val="85000"/>
              </a:schemeClr>
            </a:solidFill>
          </a:ln>
          <a:effectLst>
            <a:outerShdw blurRad="63500" dist="25400" sx="83000" sy="83000" algn="ctr" rotWithShape="0">
              <a:schemeClr val="accent6">
                <a:lumMod val="25000"/>
                <a:lumOff val="75000"/>
                <a:alpha val="40000"/>
              </a:schemeClr>
            </a:outerShdw>
          </a:effectLst>
        </p:spPr>
      </p:pic>
      <p:pic>
        <p:nvPicPr>
          <p:cNvPr id="8" name="Grafik 7">
            <a:extLst>
              <a:ext uri="{FF2B5EF4-FFF2-40B4-BE49-F238E27FC236}">
                <a16:creationId xmlns:a16="http://schemas.microsoft.com/office/drawing/2014/main" id="{977357DE-6D35-5F72-4448-DDAD0A0BB4A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94608" y="2563664"/>
            <a:ext cx="2468356" cy="3491529"/>
          </a:xfrm>
          <a:prstGeom prst="rect">
            <a:avLst/>
          </a:prstGeom>
          <a:ln>
            <a:solidFill>
              <a:schemeClr val="bg1">
                <a:lumMod val="85000"/>
              </a:schemeClr>
            </a:solidFill>
          </a:ln>
          <a:effectLst>
            <a:outerShdw blurRad="63500" dist="25400" sx="83000" sy="83000" algn="ctr" rotWithShape="0">
              <a:schemeClr val="accent6">
                <a:lumMod val="25000"/>
                <a:lumOff val="75000"/>
                <a:alpha val="40000"/>
              </a:schemeClr>
            </a:outerShdw>
          </a:effectLst>
        </p:spPr>
      </p:pic>
    </p:spTree>
    <p:extLst>
      <p:ext uri="{BB962C8B-B14F-4D97-AF65-F5344CB8AC3E}">
        <p14:creationId xmlns:p14="http://schemas.microsoft.com/office/powerpoint/2010/main" val="41387026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C32BEB60-FA2A-47E9-95EC-DD68C5DB00FF}"/>
              </a:ext>
            </a:extLst>
          </p:cNvPr>
          <p:cNvSpPr txBox="1"/>
          <p:nvPr/>
        </p:nvSpPr>
        <p:spPr>
          <a:xfrm>
            <a:off x="340057" y="3893245"/>
            <a:ext cx="11516981" cy="1200329"/>
          </a:xfrm>
          <a:prstGeom prst="rect">
            <a:avLst/>
          </a:prstGeom>
          <a:noFill/>
        </p:spPr>
        <p:txBody>
          <a:bodyPr wrap="square">
            <a:spAutoFit/>
          </a:bodyPr>
          <a:lstStyle/>
          <a:p>
            <a:pPr algn="just"/>
            <a:r>
              <a:rPr lang="de-DE" sz="1200" b="1" dirty="0"/>
              <a:t>RISIKOHINWEISE</a:t>
            </a:r>
          </a:p>
          <a:p>
            <a:pPr algn="just"/>
            <a:endParaRPr lang="de-DE" sz="1200" b="1" dirty="0"/>
          </a:p>
          <a:p>
            <a:pPr algn="just"/>
            <a:r>
              <a:rPr lang="de-DE" sz="1200" b="1" dirty="0"/>
              <a:t>Eine Beteiligung am Deutsche Finance Investment Fund 24 ist neben den im Rahmen dieses Webinars aufgezeigten Renditechancen auch mit Risiken verbunden. Für die Anlageentscheidung des Anlegers sollten daher alle in Betracht kommenden Risiken einbezogen werden, die an dieser Stelle nicht vollständig und abschließend erläutert werden können, sondern im Folgenden auszugsweise dargestellt werden. Eine ausführliche Darstellung der Risiken ist ausschließlich dem Verkaufsprospekt des Investment Fund 24 Kapitel 8 “Risiken” zu entnehmen.</a:t>
            </a:r>
          </a:p>
        </p:txBody>
      </p:sp>
      <p:sp>
        <p:nvSpPr>
          <p:cNvPr id="11" name="Textplatzhalter 8">
            <a:extLst>
              <a:ext uri="{FF2B5EF4-FFF2-40B4-BE49-F238E27FC236}">
                <a16:creationId xmlns:a16="http://schemas.microsoft.com/office/drawing/2014/main" id="{EC8FD736-CFD3-BD71-9360-6EFED131720C}"/>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pic>
        <p:nvPicPr>
          <p:cNvPr id="12" name="Grafik 11">
            <a:extLst>
              <a:ext uri="{FF2B5EF4-FFF2-40B4-BE49-F238E27FC236}">
                <a16:creationId xmlns:a16="http://schemas.microsoft.com/office/drawing/2014/main" id="{A86426EF-E683-C6A9-EE78-3CA9980C26E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2019" y="1161910"/>
            <a:ext cx="656358" cy="577532"/>
          </a:xfrm>
          <a:prstGeom prst="rect">
            <a:avLst/>
          </a:prstGeom>
        </p:spPr>
      </p:pic>
      <p:sp>
        <p:nvSpPr>
          <p:cNvPr id="17" name="Textplatzhalter 16">
            <a:extLst>
              <a:ext uri="{FF2B5EF4-FFF2-40B4-BE49-F238E27FC236}">
                <a16:creationId xmlns:a16="http://schemas.microsoft.com/office/drawing/2014/main" id="{18FB8D7D-C676-7E23-ED38-39AFDB918F3F}"/>
              </a:ext>
            </a:extLst>
          </p:cNvPr>
          <p:cNvSpPr>
            <a:spLocks noGrp="1"/>
          </p:cNvSpPr>
          <p:nvPr>
            <p:ph type="body" sz="quarter" idx="27"/>
          </p:nvPr>
        </p:nvSpPr>
        <p:spPr/>
        <p:txBody>
          <a:bodyPr/>
          <a:lstStyle/>
          <a:p>
            <a:endParaRPr lang="de-DE"/>
          </a:p>
        </p:txBody>
      </p:sp>
      <p:sp>
        <p:nvSpPr>
          <p:cNvPr id="21" name="Textplatzhalter 7">
            <a:extLst>
              <a:ext uri="{FF2B5EF4-FFF2-40B4-BE49-F238E27FC236}">
                <a16:creationId xmlns:a16="http://schemas.microsoft.com/office/drawing/2014/main" id="{CCD7B33B-0A3A-EB72-0174-1287DF0C5954}"/>
              </a:ext>
            </a:extLst>
          </p:cNvPr>
          <p:cNvSpPr txBox="1">
            <a:spLocks/>
          </p:cNvSpPr>
          <p:nvPr/>
        </p:nvSpPr>
        <p:spPr>
          <a:xfrm>
            <a:off x="371025" y="1243905"/>
            <a:ext cx="8753097" cy="795350"/>
          </a:xfrm>
          <a:prstGeom prst="rect">
            <a:avLst/>
          </a:prstGeom>
          <a:noFill/>
        </p:spPr>
        <p:txBody>
          <a:bodyPr lIns="0" rIns="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       RECHTLICHES</a:t>
            </a:r>
          </a:p>
        </p:txBody>
      </p:sp>
      <p:sp>
        <p:nvSpPr>
          <p:cNvPr id="2" name="Textfeld 1">
            <a:extLst>
              <a:ext uri="{FF2B5EF4-FFF2-40B4-BE49-F238E27FC236}">
                <a16:creationId xmlns:a16="http://schemas.microsoft.com/office/drawing/2014/main" id="{FF9A0606-2379-805D-7E7D-48E3A7E0FC9B}"/>
              </a:ext>
            </a:extLst>
          </p:cNvPr>
          <p:cNvSpPr txBox="1"/>
          <p:nvPr/>
        </p:nvSpPr>
        <p:spPr>
          <a:xfrm>
            <a:off x="371025" y="2254003"/>
            <a:ext cx="11193649" cy="1015663"/>
          </a:xfrm>
          <a:prstGeom prst="rect">
            <a:avLst/>
          </a:prstGeom>
          <a:noFill/>
        </p:spPr>
        <p:txBody>
          <a:bodyPr wrap="square">
            <a:spAutoFit/>
          </a:bodyPr>
          <a:lstStyle/>
          <a:p>
            <a:r>
              <a:rPr lang="de-DE" sz="1000" dirty="0">
                <a:latin typeface="+mj-lt"/>
              </a:rPr>
              <a:t>BILDQUELLEN</a:t>
            </a:r>
            <a:endParaRPr lang="de-DE" sz="1000" dirty="0"/>
          </a:p>
          <a:p>
            <a:r>
              <a:rPr lang="de-DE" sz="1000" dirty="0"/>
              <a:t>Coverfolie: </a:t>
            </a:r>
            <a:r>
              <a:rPr lang="de-DE" sz="1000" b="0" i="0" strike="noStrike" baseline="0" dirty="0"/>
              <a:t>iStock-1447168392©RoschetzkyIstockPhoto, </a:t>
            </a:r>
            <a:r>
              <a:rPr lang="de-DE" sz="1000" dirty="0"/>
              <a:t>Folie 3: ©DEUTSCHE FINANCE GROUP,  Folie 4 @Jost </a:t>
            </a:r>
            <a:r>
              <a:rPr lang="de-DE" sz="1000" dirty="0" err="1"/>
              <a:t>Hurler</a:t>
            </a:r>
            <a:r>
              <a:rPr lang="de-DE" sz="1000" b="0" i="0" strike="noStrike" baseline="0" dirty="0"/>
              <a:t>, </a:t>
            </a:r>
            <a:r>
              <a:rPr lang="de-DE" sz="1000" dirty="0"/>
              <a:t>Folie 6: </a:t>
            </a:r>
            <a:r>
              <a:rPr lang="de-DE" sz="1000" dirty="0" err="1"/>
              <a:t>unsplash</a:t>
            </a:r>
            <a:r>
              <a:rPr lang="de-DE" sz="1000" dirty="0"/>
              <a:t> ©</a:t>
            </a:r>
            <a:r>
              <a:rPr lang="de-DE" sz="1000" dirty="0" err="1"/>
              <a:t>mj-tangonan</a:t>
            </a:r>
            <a:r>
              <a:rPr lang="de-DE" sz="1000" dirty="0"/>
              <a:t>, iStock-1128849129 © </a:t>
            </a:r>
            <a:r>
              <a:rPr lang="de-DE" sz="1000" b="0" i="0" strike="noStrike" baseline="0" dirty="0" err="1"/>
              <a:t>FrankRamspott</a:t>
            </a:r>
            <a:r>
              <a:rPr lang="de-DE" sz="1000" dirty="0"/>
              <a:t>, Folie 7: </a:t>
            </a:r>
            <a:r>
              <a:rPr lang="de-DE" sz="1000" b="0" i="0" strike="noStrike" baseline="0" dirty="0"/>
              <a:t>AdobeStock_754411869 ©LomaPari2021,</a:t>
            </a:r>
            <a:r>
              <a:rPr lang="de-DE" sz="1000" b="0" i="0" strike="noStrike" baseline="0" dirty="0">
                <a:solidFill>
                  <a:srgbClr val="D000E0"/>
                </a:solidFill>
              </a:rPr>
              <a:t> </a:t>
            </a:r>
            <a:r>
              <a:rPr lang="de-DE" sz="1000" dirty="0"/>
              <a:t>Folie 10 iStock-627994436 ©</a:t>
            </a:r>
            <a:r>
              <a:rPr lang="de-DE" sz="1000" dirty="0" err="1"/>
              <a:t>gerenme</a:t>
            </a:r>
            <a:r>
              <a:rPr lang="de-DE" sz="1000" b="0" i="0" strike="noStrike" baseline="0" dirty="0"/>
              <a:t>, Folie 11: </a:t>
            </a:r>
            <a:r>
              <a:rPr lang="de-DE" sz="1000" b="0" i="0" u="none" strike="noStrike" baseline="0" dirty="0"/>
              <a:t>iStock-1484852942©alvarez</a:t>
            </a:r>
            <a:r>
              <a:rPr lang="de-DE" sz="1000" b="0" i="0" strike="noStrike" baseline="0" dirty="0"/>
              <a:t>, </a:t>
            </a:r>
            <a:r>
              <a:rPr lang="de-DE" sz="1000" dirty="0"/>
              <a:t>Folie 13: </a:t>
            </a:r>
            <a:r>
              <a:rPr lang="de-DE" sz="1000" b="0" i="0" u="none" strike="noStrike" baseline="0" dirty="0"/>
              <a:t>iStock-1447168392©RoschetzkyIstockPhoto</a:t>
            </a:r>
            <a:r>
              <a:rPr lang="de-DE" sz="1000" b="0" i="0" strike="noStrike" baseline="0" dirty="0"/>
              <a:t>, </a:t>
            </a:r>
          </a:p>
          <a:p>
            <a:r>
              <a:rPr lang="de-DE" sz="1000" dirty="0"/>
              <a:t>Folie 15: iStock-1128849129 © </a:t>
            </a:r>
            <a:r>
              <a:rPr lang="de-DE" sz="1000" dirty="0" err="1"/>
              <a:t>FrankRamspott</a:t>
            </a:r>
            <a:r>
              <a:rPr lang="de-DE" sz="1000" b="0" i="0" u="none" strike="noStrike" baseline="0" dirty="0"/>
              <a:t>, </a:t>
            </a:r>
            <a:r>
              <a:rPr lang="de-DE" sz="1000" dirty="0"/>
              <a:t>Folie 20 und 29: </a:t>
            </a:r>
            <a:r>
              <a:rPr lang="de-DE" sz="1000" b="0" i="0" u="none" strike="noStrike" baseline="0" dirty="0"/>
              <a:t>gettyimages-1415156687 ©Karl </a:t>
            </a:r>
            <a:r>
              <a:rPr lang="de-DE" sz="1000" b="0" i="0" u="none" strike="noStrike" baseline="0" dirty="0" err="1"/>
              <a:t>Hendon</a:t>
            </a:r>
            <a:r>
              <a:rPr lang="de-DE" sz="1000" b="0" i="0" u="none" strike="noStrike" baseline="0" dirty="0"/>
              <a:t>,</a:t>
            </a:r>
            <a:r>
              <a:rPr lang="de-DE" sz="1000" b="0" i="0" u="none" strike="noStrike" baseline="0" dirty="0">
                <a:solidFill>
                  <a:srgbClr val="D000E0"/>
                </a:solidFill>
              </a:rPr>
              <a:t>  </a:t>
            </a:r>
            <a:r>
              <a:rPr lang="de-DE" sz="1000" dirty="0"/>
              <a:t>Folien 21-28: ©DEUTSCHE FINANCE GROUP</a:t>
            </a:r>
            <a:endParaRPr lang="de-DE" sz="1000" dirty="0">
              <a:solidFill>
                <a:srgbClr val="D000E0"/>
              </a:solidFill>
            </a:endParaRPr>
          </a:p>
          <a:p>
            <a:endParaRPr lang="de-DE" sz="1000" dirty="0">
              <a:solidFill>
                <a:schemeClr val="tx1">
                  <a:lumMod val="95000"/>
                  <a:lumOff val="5000"/>
                </a:schemeClr>
              </a:solidFill>
            </a:endParaRPr>
          </a:p>
          <a:p>
            <a:r>
              <a:rPr lang="de-DE" sz="1000" dirty="0">
                <a:solidFill>
                  <a:schemeClr val="tx1">
                    <a:lumMod val="95000"/>
                    <a:lumOff val="5000"/>
                  </a:schemeClr>
                </a:solidFill>
              </a:rPr>
              <a:t>Stand: August 2024</a:t>
            </a:r>
          </a:p>
        </p:txBody>
      </p:sp>
    </p:spTree>
    <p:extLst>
      <p:ext uri="{BB962C8B-B14F-4D97-AF65-F5344CB8AC3E}">
        <p14:creationId xmlns:p14="http://schemas.microsoft.com/office/powerpoint/2010/main" val="661054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8AEF541-834B-4D05-9248-1667B9B8BA64}"/>
              </a:ext>
            </a:extLst>
          </p:cNvPr>
          <p:cNvSpPr txBox="1"/>
          <p:nvPr/>
        </p:nvSpPr>
        <p:spPr>
          <a:xfrm>
            <a:off x="657392" y="1137582"/>
            <a:ext cx="8613775" cy="533288"/>
          </a:xfrm>
          <a:prstGeom prst="rect">
            <a:avLst/>
          </a:prstGeom>
          <a:noFill/>
        </p:spPr>
        <p:txBody>
          <a:bodyPr wrap="square" rtlCol="0">
            <a:spAutoFit/>
          </a:bodyPr>
          <a:lstStyle/>
          <a:p>
            <a:pPr>
              <a:lnSpc>
                <a:spcPct val="150000"/>
              </a:lnSpc>
              <a:spcBef>
                <a:spcPts val="600"/>
              </a:spcBef>
            </a:pPr>
            <a:r>
              <a:rPr lang="de-DE" sz="2200" b="1" dirty="0">
                <a:latin typeface="+mj-lt"/>
                <a:cs typeface="Calibri Bold" panose="020F0702030404030204" pitchFamily="34" charset="0"/>
              </a:rPr>
              <a:t>RISIKEN DER BETEILIGUNG (AUSZUG I)</a:t>
            </a:r>
          </a:p>
        </p:txBody>
      </p:sp>
      <p:sp>
        <p:nvSpPr>
          <p:cNvPr id="7" name="Textfeld 6">
            <a:extLst>
              <a:ext uri="{FF2B5EF4-FFF2-40B4-BE49-F238E27FC236}">
                <a16:creationId xmlns:a16="http://schemas.microsoft.com/office/drawing/2014/main" id="{19DAA427-39CC-4690-B37E-2CF143E3079B}"/>
              </a:ext>
            </a:extLst>
          </p:cNvPr>
          <p:cNvSpPr txBox="1"/>
          <p:nvPr/>
        </p:nvSpPr>
        <p:spPr>
          <a:xfrm>
            <a:off x="334963" y="2161881"/>
            <a:ext cx="11522075" cy="4349909"/>
          </a:xfrm>
          <a:prstGeom prst="rect">
            <a:avLst/>
          </a:prstGeom>
          <a:noFill/>
        </p:spPr>
        <p:txBody>
          <a:bodyPr wrap="square">
            <a:spAutoFit/>
          </a:bodyPr>
          <a:lstStyle/>
          <a:p>
            <a:pPr algn="just"/>
            <a:endParaRPr lang="de-DE" sz="1000" dirty="0"/>
          </a:p>
          <a:p>
            <a:pPr algn="just"/>
            <a:r>
              <a:rPr lang="de-DE" sz="1000" dirty="0">
                <a:latin typeface="+mj-lt"/>
              </a:rPr>
              <a:t>MEHRSTÖCKIGE BETEILIGUNGSSTRUKTUR</a:t>
            </a:r>
          </a:p>
          <a:p>
            <a:pPr algn="just"/>
            <a:r>
              <a:rPr lang="de-DE" sz="1000" dirty="0"/>
              <a:t>Durch die mehrstöckige Beteiligungsstruktur des Investmentfonds können die Risiken auf verschiedenen Beteiligungsebenen auftreten. </a:t>
            </a:r>
            <a:r>
              <a:rPr lang="de-DE" sz="1000" dirty="0">
                <a:effectLst/>
              </a:rPr>
              <a:t>Da die Gesellschaften innerhalb der Investitionsstruktur ihren Sitz jeweils in den USA haben</a:t>
            </a:r>
            <a:r>
              <a:rPr lang="de-DE" sz="1000" dirty="0"/>
              <a:t>, sind auch Auslandsrisiken einschlägig. </a:t>
            </a:r>
          </a:p>
          <a:p>
            <a:pPr algn="just"/>
            <a:endParaRPr lang="de-DE" sz="1000" b="0" i="0" u="none" strike="noStrike" baseline="30000" dirty="0">
              <a:solidFill>
                <a:srgbClr val="000000"/>
              </a:solidFill>
            </a:endParaRPr>
          </a:p>
          <a:p>
            <a:pPr algn="just"/>
            <a:r>
              <a:rPr lang="de-DE" sz="1000" dirty="0"/>
              <a:t>Der Investmentfonds wird als Co-Investor im Rahmen der Investitionsstruktur an den Anlageobjekten mittelbar als Mehrheitsgesellschafter beteiligt sein. Es kann nicht ausgeschlossen werden, dass der Investmentfonds als Co-Investor letztlich nur als Minderheitsgesellschafter mittelbar an den Anlageobjekten beteiligt sein wird.  Als Minderheitsgesellschafter sind die Mitspracherechte und </a:t>
            </a:r>
            <a:r>
              <a:rPr lang="de-DE" sz="1000" dirty="0" err="1"/>
              <a:t>Einflussnahmemöglichkeiten</a:t>
            </a:r>
            <a:r>
              <a:rPr lang="de-DE" sz="1000" dirty="0"/>
              <a:t> des Investmentfonds innerhalb der Investitionsstruktur begrenzt.</a:t>
            </a:r>
          </a:p>
          <a:p>
            <a:pPr algn="just"/>
            <a:endParaRPr lang="de-DE" sz="1000" dirty="0"/>
          </a:p>
          <a:p>
            <a:pPr algn="just"/>
            <a:endParaRPr lang="de-DE" sz="1000" dirty="0"/>
          </a:p>
          <a:p>
            <a:pPr algn="just"/>
            <a:r>
              <a:rPr lang="de-DE" sz="1000" dirty="0">
                <a:latin typeface="+mj-lt"/>
              </a:rPr>
              <a:t>MARKT- UND STANDORTENTWICKLUNG</a:t>
            </a:r>
          </a:p>
          <a:p>
            <a:pPr algn="just"/>
            <a:r>
              <a:rPr lang="de-DE" sz="1000" dirty="0"/>
              <a:t>Regionale Einflussgrößen sowie allgemeine wirtschaftliche Entwicklungen können die mittelbare Immobilieninvestitionen des Investmentfonds maßgeblich beeinflussen. So kann eine negative Marktentwicklung die Vermietungssituation und die Werthaltigkeit der Anlageobjekte unabhängig von deren Eigenschaften verschlechtern, da beispielsweise die Nachfrage </a:t>
            </a:r>
            <a:r>
              <a:rPr lang="de-DE" sz="1000" dirty="0">
                <a:effectLst/>
                <a:latin typeface="Segoe UI" panose="020B0502040204020203" pitchFamily="34" charset="0"/>
              </a:rPr>
              <a:t>nach Mietflächen am Standort der Logistikimmobilien</a:t>
            </a:r>
            <a:r>
              <a:rPr lang="de-DE" sz="1000" dirty="0"/>
              <a:t> zurückgeht.</a:t>
            </a:r>
          </a:p>
          <a:p>
            <a:pPr algn="just"/>
            <a:endParaRPr lang="de-DE" sz="1000" dirty="0"/>
          </a:p>
          <a:p>
            <a:pPr algn="just"/>
            <a:endParaRPr lang="de-DE" sz="1000" dirty="0"/>
          </a:p>
          <a:p>
            <a:pPr algn="just"/>
            <a:r>
              <a:rPr lang="de-DE" sz="1000" dirty="0">
                <a:latin typeface="+mj-lt"/>
              </a:rPr>
              <a:t>PROJEKTENTWICKLUNGSRISIKEN, BAUMÄNGEL</a:t>
            </a:r>
          </a:p>
          <a:p>
            <a:pPr algn="just"/>
            <a:r>
              <a:rPr lang="de-DE" sz="1000" dirty="0">
                <a:effectLst/>
                <a:latin typeface="Segoe UI" panose="020B0502040204020203" pitchFamily="34" charset="0"/>
              </a:rPr>
              <a:t>Die Durchführung von Immobilienprojekten, wie die vorliegenden Projektentwicklungen und Errichtung der Logistikimmobilien, </a:t>
            </a:r>
            <a:r>
              <a:rPr lang="de-DE" sz="1000" dirty="0"/>
              <a:t>ist oft technisch und organisatorisch anspruchsvoll. Fehler in der Planung können zu erheblichem Mehraufwand und Verzögerungen führen. Während des Baus können Baumängel auftreten, die zu erhöhten Kosten und Wertminderungen führen. Die Behebung von Baumängeln kann zu Gerichtsprozessen und hohen Kosten führen, insbesondere wenn die Schuldzuweisung schwierig ist. </a:t>
            </a:r>
            <a:r>
              <a:rPr lang="de-DE" sz="1000" dirty="0">
                <a:effectLst/>
                <a:latin typeface="Segoe UI" panose="020B0502040204020203" pitchFamily="34" charset="0"/>
              </a:rPr>
              <a:t>Eine Realisierung von Projektentwicklungsrisiken können </a:t>
            </a:r>
            <a:r>
              <a:rPr lang="de-DE" sz="1000" dirty="0"/>
              <a:t>die Wertentwicklung beeinträchtigen und zu Verlusten für Anleger führen.</a:t>
            </a:r>
          </a:p>
          <a:p>
            <a:pPr algn="just"/>
            <a:endParaRPr lang="de-DE" sz="1000" dirty="0"/>
          </a:p>
          <a:p>
            <a:pPr algn="just"/>
            <a:r>
              <a:rPr lang="de-DE" sz="1000" dirty="0"/>
              <a:t>Im Hinblick auf den noch nicht abgeschlossenen Generalunternehmervertrag bezüglich des zweiten Bauabschnitts ist es möglich, dass dieser nicht zu den geplanten Konditionen - insbesondere vor dem Hintergrund der zuletzt gestiegenen Preise für Baumaterialien bzw. Bauleistungen - abgeschlossen werden kann.</a:t>
            </a:r>
          </a:p>
          <a:p>
            <a:pPr algn="just"/>
            <a:endParaRPr lang="de-DE" sz="1000" dirty="0"/>
          </a:p>
          <a:p>
            <a:pPr algn="just"/>
            <a:endParaRPr lang="de-DE" sz="1000" dirty="0"/>
          </a:p>
          <a:p>
            <a:pPr algn="just"/>
            <a:endParaRPr lang="de-DE" sz="1000" dirty="0"/>
          </a:p>
          <a:p>
            <a:pPr algn="just"/>
            <a:endParaRPr lang="de-DE" sz="1000" dirty="0"/>
          </a:p>
        </p:txBody>
      </p:sp>
      <p:sp>
        <p:nvSpPr>
          <p:cNvPr id="10" name="Textplatzhalter 9">
            <a:extLst>
              <a:ext uri="{FF2B5EF4-FFF2-40B4-BE49-F238E27FC236}">
                <a16:creationId xmlns:a16="http://schemas.microsoft.com/office/drawing/2014/main" id="{12620D95-0407-F7F7-3870-4CAE275A1165}"/>
              </a:ext>
            </a:extLst>
          </p:cNvPr>
          <p:cNvSpPr>
            <a:spLocks noGrp="1"/>
          </p:cNvSpPr>
          <p:nvPr>
            <p:ph type="body" sz="quarter" idx="27"/>
          </p:nvPr>
        </p:nvSpPr>
        <p:spPr/>
        <p:txBody>
          <a:bodyPr/>
          <a:lstStyle/>
          <a:p>
            <a:endParaRPr lang="de-DE"/>
          </a:p>
        </p:txBody>
      </p:sp>
      <p:sp>
        <p:nvSpPr>
          <p:cNvPr id="13" name="Textplatzhalter 8">
            <a:extLst>
              <a:ext uri="{FF2B5EF4-FFF2-40B4-BE49-F238E27FC236}">
                <a16:creationId xmlns:a16="http://schemas.microsoft.com/office/drawing/2014/main" id="{B2D49BDF-581D-F12F-767A-8078BE8EB802}"/>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Tree>
    <p:extLst>
      <p:ext uri="{BB962C8B-B14F-4D97-AF65-F5344CB8AC3E}">
        <p14:creationId xmlns:p14="http://schemas.microsoft.com/office/powerpoint/2010/main" val="13885919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8AEF541-834B-4D05-9248-1667B9B8BA64}"/>
              </a:ext>
            </a:extLst>
          </p:cNvPr>
          <p:cNvSpPr txBox="1"/>
          <p:nvPr/>
        </p:nvSpPr>
        <p:spPr>
          <a:xfrm>
            <a:off x="657392" y="1137582"/>
            <a:ext cx="8613775" cy="533288"/>
          </a:xfrm>
          <a:prstGeom prst="rect">
            <a:avLst/>
          </a:prstGeom>
          <a:noFill/>
        </p:spPr>
        <p:txBody>
          <a:bodyPr wrap="square" rtlCol="0">
            <a:spAutoFit/>
          </a:bodyPr>
          <a:lstStyle/>
          <a:p>
            <a:pPr>
              <a:lnSpc>
                <a:spcPct val="150000"/>
              </a:lnSpc>
              <a:spcBef>
                <a:spcPts val="600"/>
              </a:spcBef>
            </a:pPr>
            <a:r>
              <a:rPr lang="de-DE" sz="2200" b="1" dirty="0">
                <a:latin typeface="+mj-lt"/>
                <a:cs typeface="Calibri Bold" panose="020F0702030404030204" pitchFamily="34" charset="0"/>
              </a:rPr>
              <a:t>RISIKEN DER BETEILIGUNG (AUSZUG II)</a:t>
            </a:r>
          </a:p>
        </p:txBody>
      </p:sp>
      <p:sp>
        <p:nvSpPr>
          <p:cNvPr id="10" name="Textplatzhalter 9">
            <a:extLst>
              <a:ext uri="{FF2B5EF4-FFF2-40B4-BE49-F238E27FC236}">
                <a16:creationId xmlns:a16="http://schemas.microsoft.com/office/drawing/2014/main" id="{12620D95-0407-F7F7-3870-4CAE275A1165}"/>
              </a:ext>
            </a:extLst>
          </p:cNvPr>
          <p:cNvSpPr>
            <a:spLocks noGrp="1"/>
          </p:cNvSpPr>
          <p:nvPr>
            <p:ph type="body" sz="quarter" idx="27"/>
          </p:nvPr>
        </p:nvSpPr>
        <p:spPr/>
        <p:txBody>
          <a:bodyPr/>
          <a:lstStyle/>
          <a:p>
            <a:endParaRPr lang="de-DE"/>
          </a:p>
        </p:txBody>
      </p:sp>
      <p:sp>
        <p:nvSpPr>
          <p:cNvPr id="13" name="Textplatzhalter 8">
            <a:extLst>
              <a:ext uri="{FF2B5EF4-FFF2-40B4-BE49-F238E27FC236}">
                <a16:creationId xmlns:a16="http://schemas.microsoft.com/office/drawing/2014/main" id="{B2D49BDF-581D-F12F-767A-8078BE8EB802}"/>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
        <p:nvSpPr>
          <p:cNvPr id="5" name="Textfeld 4">
            <a:extLst>
              <a:ext uri="{FF2B5EF4-FFF2-40B4-BE49-F238E27FC236}">
                <a16:creationId xmlns:a16="http://schemas.microsoft.com/office/drawing/2014/main" id="{8E933960-8A9B-5DC7-445B-7689179F055E}"/>
              </a:ext>
            </a:extLst>
          </p:cNvPr>
          <p:cNvSpPr txBox="1"/>
          <p:nvPr/>
        </p:nvSpPr>
        <p:spPr>
          <a:xfrm>
            <a:off x="334963" y="2319831"/>
            <a:ext cx="11522075" cy="3939540"/>
          </a:xfrm>
          <a:prstGeom prst="rect">
            <a:avLst/>
          </a:prstGeom>
          <a:noFill/>
        </p:spPr>
        <p:txBody>
          <a:bodyPr wrap="square">
            <a:spAutoFit/>
          </a:bodyPr>
          <a:lstStyle/>
          <a:p>
            <a:pPr algn="just"/>
            <a:r>
              <a:rPr lang="de-DE" sz="1000" dirty="0">
                <a:latin typeface="+mj-lt"/>
              </a:rPr>
              <a:t>VERMIETUNG, LEERSTAND</a:t>
            </a:r>
          </a:p>
          <a:p>
            <a:pPr algn="just"/>
            <a:r>
              <a:rPr lang="de-DE" sz="1000" dirty="0">
                <a:effectLst/>
                <a:latin typeface="Segoe UI" panose="020B0502040204020203" pitchFamily="34" charset="0"/>
              </a:rPr>
              <a:t>Es besteht das Risiko, dass die neu errichteten Logistikimmobilien nicht den angenommenen Zuspruch erfahren oder nicht mit der hierfür geplanten Nutzungsart einhergehend nur zu geringeren Mieteinnahmen vermietet werden können oder ein geplanter Vermietungsstand nicht erreicht werden kann (</a:t>
            </a:r>
            <a:r>
              <a:rPr lang="de-DE" sz="1000" dirty="0" err="1">
                <a:effectLst/>
                <a:latin typeface="Segoe UI" panose="020B0502040204020203" pitchFamily="34" charset="0"/>
              </a:rPr>
              <a:t>Leerstandsrisiko</a:t>
            </a:r>
            <a:r>
              <a:rPr lang="de-DE" sz="1000" dirty="0">
                <a:effectLst/>
                <a:latin typeface="Segoe UI" panose="020B0502040204020203" pitchFamily="34" charset="0"/>
              </a:rPr>
              <a:t>) und in diesem Zusammenhang zusätzliche Leerstandskosten anfallen (Nebenkosten).</a:t>
            </a:r>
            <a:r>
              <a:rPr lang="de-DE" sz="1000" dirty="0"/>
              <a:t> Auch können geringere Mieteinnahmen als prognostiziert unter Umständen im Rahmen der Veräußerung der Anlageobjekte zu einem geringeren Veräußerungserlös führen, da die erzielbaren Mieteinnahmen ein wichtiger Faktor bei der Bestimmung des Verkaufspreises sind.</a:t>
            </a:r>
            <a:endParaRPr lang="de-DE" sz="1000" dirty="0">
              <a:latin typeface="+mj-lt"/>
            </a:endParaRPr>
          </a:p>
          <a:p>
            <a:pPr algn="just"/>
            <a:endParaRPr lang="de-DE" sz="1000" dirty="0">
              <a:latin typeface="+mj-lt"/>
            </a:endParaRPr>
          </a:p>
          <a:p>
            <a:pPr algn="just"/>
            <a:endParaRPr lang="de-DE" sz="1000" dirty="0">
              <a:latin typeface="+mj-lt"/>
            </a:endParaRPr>
          </a:p>
          <a:p>
            <a:pPr algn="just"/>
            <a:r>
              <a:rPr lang="de-DE" sz="1000" dirty="0">
                <a:latin typeface="+mj-lt"/>
              </a:rPr>
              <a:t>WERTENTWICKLUNG, VOLATILITÄT </a:t>
            </a:r>
            <a:r>
              <a:rPr lang="de-DE" sz="1000" dirty="0"/>
              <a:t> </a:t>
            </a:r>
          </a:p>
          <a:p>
            <a:pPr algn="just">
              <a:spcAft>
                <a:spcPts val="0"/>
              </a:spcAft>
            </a:pPr>
            <a:r>
              <a:rPr lang="de-DE" sz="1000" dirty="0"/>
              <a:t>Die nachhaltige Ertragskraft und die Wertentwicklung der Anlageobjekte sind nicht vorhersehbar. Sie werden von zahlreichen Faktoren, wie Standort und Standortentwicklung, demografische Entwicklung, Zustand und Ausstattung der Anlageobjekte, alternative Nutzungsmöglichkeiten, technischer Fortschritt, Mietentwicklung und Vermietungsstand sowie den wirtschaftlichen und steuerlichen Rahmenbedingungen, beeinflusst</a:t>
            </a:r>
            <a:endParaRPr lang="de-DE" sz="1000" dirty="0">
              <a:latin typeface="+mj-lt"/>
            </a:endParaRPr>
          </a:p>
          <a:p>
            <a:pPr algn="just"/>
            <a:endParaRPr lang="de-DE" sz="1000" dirty="0">
              <a:latin typeface="+mj-lt"/>
            </a:endParaRPr>
          </a:p>
          <a:p>
            <a:pPr algn="just"/>
            <a:endParaRPr lang="de-DE" sz="1000" dirty="0">
              <a:latin typeface="+mj-lt"/>
            </a:endParaRPr>
          </a:p>
          <a:p>
            <a:pPr algn="just"/>
            <a:r>
              <a:rPr lang="de-DE" sz="1000" dirty="0">
                <a:latin typeface="+mj-lt"/>
              </a:rPr>
              <a:t>BESONDERE LIQUIDATIONS- BZW. VERÄUSSERUNGSRISIKEN</a:t>
            </a:r>
          </a:p>
          <a:p>
            <a:pPr algn="just"/>
            <a:r>
              <a:rPr lang="de-DE" sz="1000" dirty="0"/>
              <a:t>Der Erfolg eines Verkaufsprozesses ist wesentlich von verschiedenen Faktoren abhängig wie z. B. der Bonität des Käufers, langen Verkaufsverhandlungen, oder auch mangelnder Nachfrage. Hierdurch können sich die Laufzeit oder die Liquidation des Investmentfonds verlängern und geplante Auszahlungen an die Anleger verzögern bzw. in geringerer Höhe als erwartet anfallen oder im äußersten Fall entfallen.</a:t>
            </a:r>
          </a:p>
          <a:p>
            <a:pPr algn="just"/>
            <a:endParaRPr lang="de-DE" sz="1000" dirty="0"/>
          </a:p>
          <a:p>
            <a:pPr algn="just"/>
            <a:endParaRPr lang="de-DE" sz="1000" dirty="0"/>
          </a:p>
          <a:p>
            <a:pPr algn="just"/>
            <a:r>
              <a:rPr lang="de-DE" sz="1000" dirty="0">
                <a:latin typeface="+mj-lt"/>
              </a:rPr>
              <a:t>RISIKO VON RECHTSSTREITIGKEITEN, AUSLÄNDISCHES RECHT</a:t>
            </a:r>
          </a:p>
          <a:p>
            <a:pPr algn="just"/>
            <a:r>
              <a:rPr lang="de-DE" sz="1000" dirty="0"/>
              <a:t>Es besteht ein Risiko, dass es im Zusammenhang mit der Investition in die Anlageobjekte, insbesondere mit der Errichtung der Logistikimmobilien (z. B. Generalunternehmerverträge) sowie deren Vermietung (z. B. Mietverträge) oder im Zusammenhang mit sonstigen Verträgen zu Rechtsstreitigkeiten kommt, die negative Auswirkungen auf die Ertragslage des Investmentfonds haben können. Durch die Belegenheit der Immobilien und die Ansässigkeit der Gesellschaften der Investitionsstruktur in den USA, findet auf diese Verträge das US-amerikanische Recht Anwendung, wodurch die Auslegung und etwaige Rechtsstreitigkeiten mit höheren Kosten als in Deutschland verbunden sein können. Dies kann zu Verringerungen der Rückflüsse an die Anleger führen.</a:t>
            </a:r>
          </a:p>
          <a:p>
            <a:pPr algn="just"/>
            <a:endParaRPr lang="de-DE" sz="1000" dirty="0"/>
          </a:p>
        </p:txBody>
      </p:sp>
    </p:spTree>
    <p:extLst>
      <p:ext uri="{BB962C8B-B14F-4D97-AF65-F5344CB8AC3E}">
        <p14:creationId xmlns:p14="http://schemas.microsoft.com/office/powerpoint/2010/main" val="31863347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98AEF541-834B-4D05-9248-1667B9B8BA64}"/>
              </a:ext>
            </a:extLst>
          </p:cNvPr>
          <p:cNvSpPr txBox="1"/>
          <p:nvPr/>
        </p:nvSpPr>
        <p:spPr>
          <a:xfrm>
            <a:off x="657392" y="1137582"/>
            <a:ext cx="8613775" cy="533288"/>
          </a:xfrm>
          <a:prstGeom prst="rect">
            <a:avLst/>
          </a:prstGeom>
          <a:noFill/>
        </p:spPr>
        <p:txBody>
          <a:bodyPr wrap="square" rtlCol="0">
            <a:spAutoFit/>
          </a:bodyPr>
          <a:lstStyle/>
          <a:p>
            <a:pPr>
              <a:lnSpc>
                <a:spcPct val="150000"/>
              </a:lnSpc>
              <a:spcBef>
                <a:spcPts val="600"/>
              </a:spcBef>
            </a:pPr>
            <a:r>
              <a:rPr lang="de-DE" sz="2200" b="1" dirty="0">
                <a:latin typeface="+mj-lt"/>
                <a:cs typeface="Calibri Bold" panose="020F0702030404030204" pitchFamily="34" charset="0"/>
              </a:rPr>
              <a:t>RISIKEN DER BETEILIGUNG (AUSZUG III)</a:t>
            </a:r>
          </a:p>
        </p:txBody>
      </p:sp>
      <p:sp>
        <p:nvSpPr>
          <p:cNvPr id="10" name="Textplatzhalter 9">
            <a:extLst>
              <a:ext uri="{FF2B5EF4-FFF2-40B4-BE49-F238E27FC236}">
                <a16:creationId xmlns:a16="http://schemas.microsoft.com/office/drawing/2014/main" id="{12620D95-0407-F7F7-3870-4CAE275A1165}"/>
              </a:ext>
            </a:extLst>
          </p:cNvPr>
          <p:cNvSpPr>
            <a:spLocks noGrp="1"/>
          </p:cNvSpPr>
          <p:nvPr>
            <p:ph type="body" sz="quarter" idx="27"/>
          </p:nvPr>
        </p:nvSpPr>
        <p:spPr/>
        <p:txBody>
          <a:bodyPr/>
          <a:lstStyle/>
          <a:p>
            <a:endParaRPr lang="de-DE" dirty="0"/>
          </a:p>
        </p:txBody>
      </p:sp>
      <p:sp>
        <p:nvSpPr>
          <p:cNvPr id="13" name="Textplatzhalter 8">
            <a:extLst>
              <a:ext uri="{FF2B5EF4-FFF2-40B4-BE49-F238E27FC236}">
                <a16:creationId xmlns:a16="http://schemas.microsoft.com/office/drawing/2014/main" id="{B2D49BDF-581D-F12F-767A-8078BE8EB802}"/>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solidFill>
                  <a:srgbClr val="877950"/>
                </a:solidFill>
              </a:rPr>
              <a:t>DEUTSCHE FINANCE INVESTMENT FUND 24 – CLUB DEAL US LOGISTIK</a:t>
            </a:r>
            <a:endParaRPr lang="de-DE" sz="200" dirty="0">
              <a:solidFill>
                <a:srgbClr val="877950"/>
              </a:solidFill>
            </a:endParaRPr>
          </a:p>
        </p:txBody>
      </p:sp>
      <p:sp>
        <p:nvSpPr>
          <p:cNvPr id="5" name="Textfeld 4">
            <a:extLst>
              <a:ext uri="{FF2B5EF4-FFF2-40B4-BE49-F238E27FC236}">
                <a16:creationId xmlns:a16="http://schemas.microsoft.com/office/drawing/2014/main" id="{8E933960-8A9B-5DC7-445B-7689179F055E}"/>
              </a:ext>
            </a:extLst>
          </p:cNvPr>
          <p:cNvSpPr txBox="1"/>
          <p:nvPr/>
        </p:nvSpPr>
        <p:spPr>
          <a:xfrm>
            <a:off x="334963" y="2325028"/>
            <a:ext cx="11522075" cy="2400657"/>
          </a:xfrm>
          <a:prstGeom prst="rect">
            <a:avLst/>
          </a:prstGeom>
          <a:noFill/>
        </p:spPr>
        <p:txBody>
          <a:bodyPr wrap="square">
            <a:spAutoFit/>
          </a:bodyPr>
          <a:lstStyle/>
          <a:p>
            <a:pPr algn="just"/>
            <a:r>
              <a:rPr lang="de-DE" sz="1000" dirty="0">
                <a:latin typeface="+mj-lt"/>
              </a:rPr>
              <a:t>HANDELBARKEIT DER ANTEILE, KEIN ZWEITMARKT</a:t>
            </a:r>
          </a:p>
          <a:p>
            <a:pPr algn="just"/>
            <a:r>
              <a:rPr lang="de-DE" sz="1000" dirty="0"/>
              <a:t>Für geschlossene Investmentvermögen wie dem Investmentfonds besteht kein geregelter Markt, der mit dem Markt bei börslichen Wertpapieren vergleichbar wäre. Die Beteiligung an diesem Investmentfonds ist aufgrund ihres illiquiden Charakters nicht für Anleger geeignet, die über ihre Einlage vor Ende der Laufzeit des Investmentfonds bzw. vor Ablauf der prognosegemäßen Laufzeit vollständig oder teilweise verfügen möchten.</a:t>
            </a:r>
          </a:p>
          <a:p>
            <a:pPr algn="just"/>
            <a:endParaRPr lang="de-DE" sz="1000" dirty="0"/>
          </a:p>
          <a:p>
            <a:pPr algn="just"/>
            <a:endParaRPr lang="de-DE" sz="1000" dirty="0"/>
          </a:p>
          <a:p>
            <a:pPr algn="just"/>
            <a:r>
              <a:rPr lang="de-DE" sz="1000" dirty="0">
                <a:latin typeface="+mj-lt"/>
              </a:rPr>
              <a:t>MAXIMALES RISIKO</a:t>
            </a:r>
          </a:p>
          <a:p>
            <a:pPr algn="just"/>
            <a:r>
              <a:rPr lang="de-DE" sz="1000" dirty="0"/>
              <a:t>Das maximale Risiko eines Anlegers besteht, insbesondere im Falle einer Fremdfinanzierung seiner Beteiligung, aus dem Totalverlust seiner geleisteten Kommanditeinlage nebst Ausgabeaufschlag zuzüglich vergeblicher Aufwendungen für Nebenkosten und etwaiger Steuerzahlungen nebst Zinsen. Dies kann in letzter Konsequenz auch zur Privatinsolvenz des Anlegers führen und somit bis hin zum Verlust seines sonstigen Privatvermögens.</a:t>
            </a:r>
          </a:p>
          <a:p>
            <a:pPr algn="just"/>
            <a:endParaRPr lang="de-DE" sz="1000" dirty="0"/>
          </a:p>
          <a:p>
            <a:pPr algn="just"/>
            <a:endParaRPr lang="de-DE" sz="1000" dirty="0"/>
          </a:p>
          <a:p>
            <a:pPr algn="just"/>
            <a:r>
              <a:rPr lang="de-DE" sz="1000" dirty="0">
                <a:latin typeface="+mj-lt"/>
              </a:rPr>
              <a:t>HINWEIS </a:t>
            </a:r>
          </a:p>
          <a:p>
            <a:pPr algn="just"/>
            <a:r>
              <a:rPr lang="de-DE" sz="1000" dirty="0"/>
              <a:t>Für die Anlageentscheidung des Anlegers sollten alle in Betracht kommenden Risiken einbezogen werden, die an dieser Stelle nicht vollständig und abschließend erläutert werden können. Eine ausführliche Darstellung der Risiken ist ausschließlich dem Verkaufsprospekt in Kapitel 8 „Risiken“ zu entnehmen.</a:t>
            </a:r>
          </a:p>
        </p:txBody>
      </p:sp>
    </p:spTree>
    <p:extLst>
      <p:ext uri="{BB962C8B-B14F-4D97-AF65-F5344CB8AC3E}">
        <p14:creationId xmlns:p14="http://schemas.microsoft.com/office/powerpoint/2010/main" val="10855976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tern: 5 Zacken 16">
            <a:extLst>
              <a:ext uri="{FF2B5EF4-FFF2-40B4-BE49-F238E27FC236}">
                <a16:creationId xmlns:a16="http://schemas.microsoft.com/office/drawing/2014/main" id="{3C5B6A99-49CE-8221-4718-D1A351D2FB55}"/>
              </a:ext>
            </a:extLst>
          </p:cNvPr>
          <p:cNvSpPr/>
          <p:nvPr/>
        </p:nvSpPr>
        <p:spPr>
          <a:xfrm>
            <a:off x="12192000" y="-424992"/>
            <a:ext cx="898646" cy="750245"/>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A95082B0-1C6D-8D92-27CB-A2532131E9E9}"/>
              </a:ext>
            </a:extLst>
          </p:cNvPr>
          <p:cNvSpPr txBox="1"/>
          <p:nvPr/>
        </p:nvSpPr>
        <p:spPr>
          <a:xfrm>
            <a:off x="10498974" y="6120579"/>
            <a:ext cx="1358064" cy="184666"/>
          </a:xfrm>
          <a:prstGeom prst="rect">
            <a:avLst/>
          </a:prstGeom>
          <a:noFill/>
        </p:spPr>
        <p:txBody>
          <a:bodyPr wrap="none" rtlCol="0">
            <a:spAutoFit/>
          </a:bodyPr>
          <a:lstStyle/>
          <a:p>
            <a:r>
              <a:rPr lang="de-DE" sz="600">
                <a:solidFill>
                  <a:schemeClr val="bg1"/>
                </a:solidFill>
              </a:rPr>
              <a:t>EXEMPLARISCHE DARSTELLUNG</a:t>
            </a:r>
          </a:p>
        </p:txBody>
      </p:sp>
      <p:sp>
        <p:nvSpPr>
          <p:cNvPr id="12" name="Textplatzhalter 11">
            <a:extLst>
              <a:ext uri="{FF2B5EF4-FFF2-40B4-BE49-F238E27FC236}">
                <a16:creationId xmlns:a16="http://schemas.microsoft.com/office/drawing/2014/main" id="{F70EC970-7A70-7365-CF8F-AB4DA9C38E38}"/>
              </a:ext>
            </a:extLst>
          </p:cNvPr>
          <p:cNvSpPr>
            <a:spLocks noGrp="1"/>
          </p:cNvSpPr>
          <p:nvPr>
            <p:ph type="body" sz="quarter" idx="27"/>
          </p:nvPr>
        </p:nvSpPr>
        <p:spPr/>
        <p:txBody>
          <a:bodyPr/>
          <a:lstStyle/>
          <a:p>
            <a:endParaRPr lang="de-DE">
              <a:solidFill>
                <a:schemeClr val="tx1"/>
              </a:solidFill>
            </a:endParaRPr>
          </a:p>
        </p:txBody>
      </p:sp>
      <p:sp>
        <p:nvSpPr>
          <p:cNvPr id="15" name="Textplatzhalter 1">
            <a:extLst>
              <a:ext uri="{FF2B5EF4-FFF2-40B4-BE49-F238E27FC236}">
                <a16:creationId xmlns:a16="http://schemas.microsoft.com/office/drawing/2014/main" id="{44C326FE-03D1-E733-7790-1E8F7AE7B3F2}"/>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ASSETKLASSE IMMOBILIEN</a:t>
            </a:r>
          </a:p>
        </p:txBody>
      </p:sp>
      <p:sp>
        <p:nvSpPr>
          <p:cNvPr id="16" name="Textplatzhalter 2">
            <a:extLst>
              <a:ext uri="{FF2B5EF4-FFF2-40B4-BE49-F238E27FC236}">
                <a16:creationId xmlns:a16="http://schemas.microsoft.com/office/drawing/2014/main" id="{1EF86991-EF47-E6F3-37DE-F9809BD122FA}"/>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t>INVESTMENTSTRATEGIE</a:t>
            </a:r>
          </a:p>
        </p:txBody>
      </p:sp>
      <p:grpSp>
        <p:nvGrpSpPr>
          <p:cNvPr id="5" name="Gruppieren 4">
            <a:extLst>
              <a:ext uri="{FF2B5EF4-FFF2-40B4-BE49-F238E27FC236}">
                <a16:creationId xmlns:a16="http://schemas.microsoft.com/office/drawing/2014/main" id="{89C717E4-A253-8C49-D388-ABCA2D23BFDF}"/>
              </a:ext>
            </a:extLst>
          </p:cNvPr>
          <p:cNvGrpSpPr/>
          <p:nvPr/>
        </p:nvGrpSpPr>
        <p:grpSpPr>
          <a:xfrm>
            <a:off x="3194795" y="2759969"/>
            <a:ext cx="8863093" cy="3695352"/>
            <a:chOff x="5514093" y="2686078"/>
            <a:chExt cx="6369291" cy="2821690"/>
          </a:xfrm>
        </p:grpSpPr>
        <p:pic>
          <p:nvPicPr>
            <p:cNvPr id="36" name="Grafik 35">
              <a:extLst>
                <a:ext uri="{FF2B5EF4-FFF2-40B4-BE49-F238E27FC236}">
                  <a16:creationId xmlns:a16="http://schemas.microsoft.com/office/drawing/2014/main" id="{F84E4996-BF81-61E7-94A6-018C668DB2FD}"/>
                </a:ext>
              </a:extLst>
            </p:cNvPr>
            <p:cNvPicPr>
              <a:picLocks noChangeAspect="1"/>
            </p:cNvPicPr>
            <p:nvPr/>
          </p:nvPicPr>
          <p:blipFill>
            <a:blip r:embed="rId3"/>
            <a:stretch>
              <a:fillRect/>
            </a:stretch>
          </p:blipFill>
          <p:spPr>
            <a:xfrm>
              <a:off x="5514093" y="2686078"/>
              <a:ext cx="6369291" cy="2821690"/>
            </a:xfrm>
            <a:prstGeom prst="rect">
              <a:avLst/>
            </a:prstGeom>
          </p:spPr>
        </p:pic>
        <p:sp>
          <p:nvSpPr>
            <p:cNvPr id="3" name="Textfeld 2">
              <a:extLst>
                <a:ext uri="{FF2B5EF4-FFF2-40B4-BE49-F238E27FC236}">
                  <a16:creationId xmlns:a16="http://schemas.microsoft.com/office/drawing/2014/main" id="{1D0A8368-46FF-A762-6508-87E3AAAFB99C}"/>
                </a:ext>
              </a:extLst>
            </p:cNvPr>
            <p:cNvSpPr txBox="1"/>
            <p:nvPr/>
          </p:nvSpPr>
          <p:spPr>
            <a:xfrm>
              <a:off x="8792702" y="3903380"/>
              <a:ext cx="822735" cy="423021"/>
            </a:xfrm>
            <a:prstGeom prst="rect">
              <a:avLst/>
            </a:prstGeom>
            <a:solidFill>
              <a:schemeClr val="accent2"/>
            </a:solidFill>
            <a:ln>
              <a:noFill/>
            </a:ln>
          </p:spPr>
          <p:txBody>
            <a:bodyPr wrap="none" rtlCol="0">
              <a:spAutoFit/>
            </a:bodyPr>
            <a:lstStyle/>
            <a:p>
              <a:pPr algn="ctr"/>
              <a:r>
                <a:rPr lang="de-DE" sz="1000" dirty="0"/>
                <a:t>Sonder-</a:t>
              </a:r>
            </a:p>
            <a:p>
              <a:pPr algn="ctr"/>
              <a:r>
                <a:rPr lang="de-DE" sz="1000" dirty="0"/>
                <a:t>Faktoren:</a:t>
              </a:r>
            </a:p>
            <a:p>
              <a:pPr algn="ctr"/>
              <a:r>
                <a:rPr lang="de-DE" sz="1000" dirty="0"/>
                <a:t>z.B. Home Office</a:t>
              </a:r>
            </a:p>
          </p:txBody>
        </p:sp>
      </p:grpSp>
      <p:sp>
        <p:nvSpPr>
          <p:cNvPr id="6" name="Textfeld 5">
            <a:extLst>
              <a:ext uri="{FF2B5EF4-FFF2-40B4-BE49-F238E27FC236}">
                <a16:creationId xmlns:a16="http://schemas.microsoft.com/office/drawing/2014/main" id="{74E7B45B-E17F-F023-875C-706EE5638F07}"/>
              </a:ext>
            </a:extLst>
          </p:cNvPr>
          <p:cNvSpPr txBox="1"/>
          <p:nvPr/>
        </p:nvSpPr>
        <p:spPr>
          <a:xfrm>
            <a:off x="5339588" y="2073267"/>
            <a:ext cx="6718300" cy="430887"/>
          </a:xfrm>
          <a:prstGeom prst="rect">
            <a:avLst/>
          </a:prstGeom>
          <a:noFill/>
        </p:spPr>
        <p:txBody>
          <a:bodyPr wrap="square">
            <a:spAutoFit/>
          </a:bodyPr>
          <a:lstStyle/>
          <a:p>
            <a:r>
              <a:rPr lang="de-DE" sz="2200" b="1" dirty="0">
                <a:latin typeface="+mj-lt"/>
              </a:rPr>
              <a:t>BEEINFLUSSBARKEIT</a:t>
            </a:r>
            <a:r>
              <a:rPr lang="de-DE" dirty="0"/>
              <a:t> </a:t>
            </a:r>
            <a:r>
              <a:rPr lang="de-DE" sz="2200" b="1" dirty="0">
                <a:latin typeface="+mj-lt"/>
              </a:rPr>
              <a:t>DER</a:t>
            </a:r>
            <a:r>
              <a:rPr lang="de-DE" dirty="0"/>
              <a:t> </a:t>
            </a:r>
            <a:r>
              <a:rPr lang="de-DE" sz="2200" b="1" dirty="0">
                <a:latin typeface="+mj-lt"/>
              </a:rPr>
              <a:t>ERFOLGSFAKTOREN</a:t>
            </a:r>
          </a:p>
        </p:txBody>
      </p:sp>
      <p:sp>
        <p:nvSpPr>
          <p:cNvPr id="2" name="Textfeld 1">
            <a:extLst>
              <a:ext uri="{FF2B5EF4-FFF2-40B4-BE49-F238E27FC236}">
                <a16:creationId xmlns:a16="http://schemas.microsoft.com/office/drawing/2014/main" id="{B202136C-02CB-1735-1376-796F2B108254}"/>
              </a:ext>
            </a:extLst>
          </p:cNvPr>
          <p:cNvSpPr txBox="1"/>
          <p:nvPr/>
        </p:nvSpPr>
        <p:spPr>
          <a:xfrm>
            <a:off x="351147" y="2696705"/>
            <a:ext cx="2186817" cy="1323439"/>
          </a:xfrm>
          <a:prstGeom prst="rect">
            <a:avLst/>
          </a:prstGeom>
          <a:noFill/>
        </p:spPr>
        <p:txBody>
          <a:bodyPr wrap="none" rtlCol="0">
            <a:spAutoFit/>
          </a:bodyPr>
          <a:lstStyle/>
          <a:p>
            <a:r>
              <a:rPr lang="de-DE" sz="2000" dirty="0"/>
              <a:t>Eine erfolgreiche</a:t>
            </a:r>
          </a:p>
          <a:p>
            <a:r>
              <a:rPr lang="de-DE" sz="2000" dirty="0"/>
              <a:t>Investition ist von</a:t>
            </a:r>
          </a:p>
          <a:p>
            <a:r>
              <a:rPr lang="de-DE" sz="2000" dirty="0"/>
              <a:t>vielen Faktoren</a:t>
            </a:r>
          </a:p>
          <a:p>
            <a:r>
              <a:rPr lang="de-DE" sz="2000" dirty="0"/>
              <a:t>abhängig….</a:t>
            </a:r>
          </a:p>
        </p:txBody>
      </p:sp>
    </p:spTree>
    <p:extLst>
      <p:ext uri="{BB962C8B-B14F-4D97-AF65-F5344CB8AC3E}">
        <p14:creationId xmlns:p14="http://schemas.microsoft.com/office/powerpoint/2010/main" val="196133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tern: 5 Zacken 16">
            <a:extLst>
              <a:ext uri="{FF2B5EF4-FFF2-40B4-BE49-F238E27FC236}">
                <a16:creationId xmlns:a16="http://schemas.microsoft.com/office/drawing/2014/main" id="{3C5B6A99-49CE-8221-4718-D1A351D2FB55}"/>
              </a:ext>
            </a:extLst>
          </p:cNvPr>
          <p:cNvSpPr/>
          <p:nvPr/>
        </p:nvSpPr>
        <p:spPr>
          <a:xfrm>
            <a:off x="12192000" y="-424992"/>
            <a:ext cx="898646" cy="750245"/>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A95082B0-1C6D-8D92-27CB-A2532131E9E9}"/>
              </a:ext>
            </a:extLst>
          </p:cNvPr>
          <p:cNvSpPr txBox="1"/>
          <p:nvPr/>
        </p:nvSpPr>
        <p:spPr>
          <a:xfrm>
            <a:off x="10498974" y="6120579"/>
            <a:ext cx="1358064" cy="184666"/>
          </a:xfrm>
          <a:prstGeom prst="rect">
            <a:avLst/>
          </a:prstGeom>
          <a:noFill/>
        </p:spPr>
        <p:txBody>
          <a:bodyPr wrap="none" rtlCol="0">
            <a:spAutoFit/>
          </a:bodyPr>
          <a:lstStyle/>
          <a:p>
            <a:r>
              <a:rPr lang="de-DE" sz="600">
                <a:solidFill>
                  <a:schemeClr val="bg1"/>
                </a:solidFill>
              </a:rPr>
              <a:t>EXEMPLARISCHE DARSTELLUNG</a:t>
            </a:r>
          </a:p>
        </p:txBody>
      </p:sp>
      <p:sp>
        <p:nvSpPr>
          <p:cNvPr id="12" name="Textplatzhalter 11">
            <a:extLst>
              <a:ext uri="{FF2B5EF4-FFF2-40B4-BE49-F238E27FC236}">
                <a16:creationId xmlns:a16="http://schemas.microsoft.com/office/drawing/2014/main" id="{F70EC970-7A70-7365-CF8F-AB4DA9C38E38}"/>
              </a:ext>
            </a:extLst>
          </p:cNvPr>
          <p:cNvSpPr>
            <a:spLocks noGrp="1"/>
          </p:cNvSpPr>
          <p:nvPr>
            <p:ph type="body" sz="quarter" idx="27"/>
          </p:nvPr>
        </p:nvSpPr>
        <p:spPr/>
        <p:txBody>
          <a:bodyPr/>
          <a:lstStyle/>
          <a:p>
            <a:endParaRPr lang="de-DE">
              <a:solidFill>
                <a:schemeClr val="tx1"/>
              </a:solidFill>
            </a:endParaRPr>
          </a:p>
        </p:txBody>
      </p:sp>
      <p:sp>
        <p:nvSpPr>
          <p:cNvPr id="15" name="Textplatzhalter 1">
            <a:extLst>
              <a:ext uri="{FF2B5EF4-FFF2-40B4-BE49-F238E27FC236}">
                <a16:creationId xmlns:a16="http://schemas.microsoft.com/office/drawing/2014/main" id="{44C326FE-03D1-E733-7790-1E8F7AE7B3F2}"/>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CLUB DEAL INVESTMENTS </a:t>
            </a:r>
            <a:br>
              <a:rPr lang="de-DE" dirty="0"/>
            </a:br>
            <a:r>
              <a:rPr lang="de-DE" dirty="0"/>
              <a:t>BEISPIELE</a:t>
            </a:r>
          </a:p>
        </p:txBody>
      </p:sp>
      <p:sp>
        <p:nvSpPr>
          <p:cNvPr id="16" name="Textplatzhalter 2">
            <a:extLst>
              <a:ext uri="{FF2B5EF4-FFF2-40B4-BE49-F238E27FC236}">
                <a16:creationId xmlns:a16="http://schemas.microsoft.com/office/drawing/2014/main" id="{1EF86991-EF47-E6F3-37DE-F9809BD122FA}"/>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t>INVESTMENTSTRATEGIE</a:t>
            </a:r>
          </a:p>
        </p:txBody>
      </p:sp>
      <p:sp>
        <p:nvSpPr>
          <p:cNvPr id="6" name="Textfeld 5">
            <a:extLst>
              <a:ext uri="{FF2B5EF4-FFF2-40B4-BE49-F238E27FC236}">
                <a16:creationId xmlns:a16="http://schemas.microsoft.com/office/drawing/2014/main" id="{74E7B45B-E17F-F023-875C-706EE5638F07}"/>
              </a:ext>
            </a:extLst>
          </p:cNvPr>
          <p:cNvSpPr txBox="1"/>
          <p:nvPr/>
        </p:nvSpPr>
        <p:spPr>
          <a:xfrm>
            <a:off x="351147" y="2395996"/>
            <a:ext cx="6718300" cy="430887"/>
          </a:xfrm>
          <a:prstGeom prst="rect">
            <a:avLst/>
          </a:prstGeom>
          <a:noFill/>
        </p:spPr>
        <p:txBody>
          <a:bodyPr wrap="square">
            <a:spAutoFit/>
          </a:bodyPr>
          <a:lstStyle/>
          <a:p>
            <a:r>
              <a:rPr lang="de-DE" sz="2200" b="1" dirty="0">
                <a:latin typeface="+mj-lt"/>
              </a:rPr>
              <a:t>OLYMPIA EXHIBITION CENTER LONDON</a:t>
            </a:r>
          </a:p>
        </p:txBody>
      </p:sp>
      <p:pic>
        <p:nvPicPr>
          <p:cNvPr id="8" name="Grafik 7">
            <a:hlinkClick r:id="rId3"/>
            <a:extLst>
              <a:ext uri="{FF2B5EF4-FFF2-40B4-BE49-F238E27FC236}">
                <a16:creationId xmlns:a16="http://schemas.microsoft.com/office/drawing/2014/main" id="{F1652B7C-8265-9854-DC4A-30425B4D478E}"/>
              </a:ext>
            </a:extLst>
          </p:cNvPr>
          <p:cNvPicPr>
            <a:picLocks noChangeAspect="1"/>
          </p:cNvPicPr>
          <p:nvPr/>
        </p:nvPicPr>
        <p:blipFill>
          <a:blip r:embed="rId4"/>
          <a:stretch>
            <a:fillRect/>
          </a:stretch>
        </p:blipFill>
        <p:spPr>
          <a:xfrm>
            <a:off x="466707" y="2921251"/>
            <a:ext cx="5361134" cy="3017781"/>
          </a:xfrm>
          <a:prstGeom prst="rect">
            <a:avLst/>
          </a:prstGeom>
        </p:spPr>
      </p:pic>
      <p:pic>
        <p:nvPicPr>
          <p:cNvPr id="14" name="Grafik 13">
            <a:extLst>
              <a:ext uri="{FF2B5EF4-FFF2-40B4-BE49-F238E27FC236}">
                <a16:creationId xmlns:a16="http://schemas.microsoft.com/office/drawing/2014/main" id="{13D078F8-D3E4-846C-DF9C-5E777D0A8AB3}"/>
              </a:ext>
            </a:extLst>
          </p:cNvPr>
          <p:cNvPicPr>
            <a:picLocks noChangeAspect="1"/>
          </p:cNvPicPr>
          <p:nvPr/>
        </p:nvPicPr>
        <p:blipFill>
          <a:blip r:embed="rId5"/>
          <a:stretch>
            <a:fillRect/>
          </a:stretch>
        </p:blipFill>
        <p:spPr>
          <a:xfrm>
            <a:off x="6262255" y="3603390"/>
            <a:ext cx="5594784" cy="2540428"/>
          </a:xfrm>
          <a:prstGeom prst="rect">
            <a:avLst/>
          </a:prstGeom>
        </p:spPr>
      </p:pic>
      <p:pic>
        <p:nvPicPr>
          <p:cNvPr id="19" name="Grafik 18">
            <a:extLst>
              <a:ext uri="{FF2B5EF4-FFF2-40B4-BE49-F238E27FC236}">
                <a16:creationId xmlns:a16="http://schemas.microsoft.com/office/drawing/2014/main" id="{AF833D59-29E6-0BF5-B629-159BCD612C09}"/>
              </a:ext>
            </a:extLst>
          </p:cNvPr>
          <p:cNvPicPr>
            <a:picLocks noChangeAspect="1"/>
          </p:cNvPicPr>
          <p:nvPr/>
        </p:nvPicPr>
        <p:blipFill>
          <a:blip r:embed="rId6"/>
          <a:stretch>
            <a:fillRect/>
          </a:stretch>
        </p:blipFill>
        <p:spPr>
          <a:xfrm>
            <a:off x="7932679" y="2528877"/>
            <a:ext cx="2034716" cy="1074513"/>
          </a:xfrm>
          <a:prstGeom prst="rect">
            <a:avLst/>
          </a:prstGeom>
        </p:spPr>
      </p:pic>
    </p:spTree>
    <p:extLst>
      <p:ext uri="{BB962C8B-B14F-4D97-AF65-F5344CB8AC3E}">
        <p14:creationId xmlns:p14="http://schemas.microsoft.com/office/powerpoint/2010/main" val="259213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tern: 5 Zacken 16">
            <a:extLst>
              <a:ext uri="{FF2B5EF4-FFF2-40B4-BE49-F238E27FC236}">
                <a16:creationId xmlns:a16="http://schemas.microsoft.com/office/drawing/2014/main" id="{3C5B6A99-49CE-8221-4718-D1A351D2FB55}"/>
              </a:ext>
            </a:extLst>
          </p:cNvPr>
          <p:cNvSpPr/>
          <p:nvPr/>
        </p:nvSpPr>
        <p:spPr>
          <a:xfrm>
            <a:off x="12192000" y="-424992"/>
            <a:ext cx="898646" cy="750245"/>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extfeld 3">
            <a:extLst>
              <a:ext uri="{FF2B5EF4-FFF2-40B4-BE49-F238E27FC236}">
                <a16:creationId xmlns:a16="http://schemas.microsoft.com/office/drawing/2014/main" id="{A95082B0-1C6D-8D92-27CB-A2532131E9E9}"/>
              </a:ext>
            </a:extLst>
          </p:cNvPr>
          <p:cNvSpPr txBox="1"/>
          <p:nvPr/>
        </p:nvSpPr>
        <p:spPr>
          <a:xfrm>
            <a:off x="10498974" y="6120579"/>
            <a:ext cx="1358064" cy="184666"/>
          </a:xfrm>
          <a:prstGeom prst="rect">
            <a:avLst/>
          </a:prstGeom>
          <a:noFill/>
        </p:spPr>
        <p:txBody>
          <a:bodyPr wrap="none" rtlCol="0">
            <a:spAutoFit/>
          </a:bodyPr>
          <a:lstStyle/>
          <a:p>
            <a:r>
              <a:rPr lang="de-DE" sz="600">
                <a:solidFill>
                  <a:schemeClr val="bg1"/>
                </a:solidFill>
              </a:rPr>
              <a:t>EXEMPLARISCHE DARSTELLUNG</a:t>
            </a:r>
          </a:p>
        </p:txBody>
      </p:sp>
      <p:sp>
        <p:nvSpPr>
          <p:cNvPr id="12" name="Textplatzhalter 11">
            <a:extLst>
              <a:ext uri="{FF2B5EF4-FFF2-40B4-BE49-F238E27FC236}">
                <a16:creationId xmlns:a16="http://schemas.microsoft.com/office/drawing/2014/main" id="{F70EC970-7A70-7365-CF8F-AB4DA9C38E38}"/>
              </a:ext>
            </a:extLst>
          </p:cNvPr>
          <p:cNvSpPr>
            <a:spLocks noGrp="1"/>
          </p:cNvSpPr>
          <p:nvPr>
            <p:ph type="body" sz="quarter" idx="27"/>
          </p:nvPr>
        </p:nvSpPr>
        <p:spPr/>
        <p:txBody>
          <a:bodyPr/>
          <a:lstStyle/>
          <a:p>
            <a:endParaRPr lang="de-DE">
              <a:solidFill>
                <a:schemeClr val="tx1"/>
              </a:solidFill>
            </a:endParaRPr>
          </a:p>
        </p:txBody>
      </p:sp>
      <p:sp>
        <p:nvSpPr>
          <p:cNvPr id="15" name="Textplatzhalter 1">
            <a:extLst>
              <a:ext uri="{FF2B5EF4-FFF2-40B4-BE49-F238E27FC236}">
                <a16:creationId xmlns:a16="http://schemas.microsoft.com/office/drawing/2014/main" id="{44C326FE-03D1-E733-7790-1E8F7AE7B3F2}"/>
              </a:ext>
            </a:extLst>
          </p:cNvPr>
          <p:cNvSpPr txBox="1">
            <a:spLocks/>
          </p:cNvSpPr>
          <p:nvPr/>
        </p:nvSpPr>
        <p:spPr>
          <a:xfrm>
            <a:off x="731838" y="1225577"/>
            <a:ext cx="11506208" cy="795350"/>
          </a:xfrm>
          <a:prstGeom prst="rect">
            <a:avLst/>
          </a:prstGeom>
          <a:noFill/>
        </p:spPr>
        <p:txBody>
          <a:bodyPr lIns="0" tIns="46800" rIns="0" bIns="46800" anchor="t" anchorCtr="0"/>
          <a:lstStyle>
            <a:lvl1pPr marL="0" indent="0" algn="l" defTabSz="914400" rtl="0" eaLnBrk="1" latinLnBrk="0" hangingPunct="1">
              <a:lnSpc>
                <a:spcPct val="100000"/>
              </a:lnSpc>
              <a:spcBef>
                <a:spcPts val="0"/>
              </a:spcBef>
              <a:spcAft>
                <a:spcPts val="0"/>
              </a:spcAft>
              <a:buFont typeface="Arial" panose="020B0604020202020204" pitchFamily="34" charset="0"/>
              <a:buNone/>
              <a:defRPr sz="2200" b="1"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CLUB DEAL INVESTMENTS </a:t>
            </a:r>
            <a:br>
              <a:rPr lang="de-DE" dirty="0"/>
            </a:br>
            <a:r>
              <a:rPr lang="de-DE" dirty="0"/>
              <a:t>BEISPIELE</a:t>
            </a:r>
          </a:p>
        </p:txBody>
      </p:sp>
      <p:sp>
        <p:nvSpPr>
          <p:cNvPr id="16" name="Textplatzhalter 2">
            <a:extLst>
              <a:ext uri="{FF2B5EF4-FFF2-40B4-BE49-F238E27FC236}">
                <a16:creationId xmlns:a16="http://schemas.microsoft.com/office/drawing/2014/main" id="{1EF86991-EF47-E6F3-37DE-F9809BD122FA}"/>
              </a:ext>
            </a:extLst>
          </p:cNvPr>
          <p:cNvSpPr txBox="1">
            <a:spLocks/>
          </p:cNvSpPr>
          <p:nvPr/>
        </p:nvSpPr>
        <p:spPr>
          <a:xfrm>
            <a:off x="351147" y="981075"/>
            <a:ext cx="11506208" cy="242375"/>
          </a:xfrm>
          <a:prstGeom prst="rect">
            <a:avLst/>
          </a:prstGeom>
          <a:noFill/>
          <a:ln>
            <a:noFill/>
          </a:ln>
          <a:effectLst/>
        </p:spPr>
        <p:txBody>
          <a:bodyPr lIns="0" rIns="0" anchor="b" anchorCtr="0"/>
          <a:lstStyle>
            <a:lvl1pPr marL="0" indent="0" algn="l" defTabSz="914400" rtl="0" eaLnBrk="1" latinLnBrk="0" hangingPunct="1">
              <a:lnSpc>
                <a:spcPct val="120000"/>
              </a:lnSpc>
              <a:spcBef>
                <a:spcPts val="0"/>
              </a:spcBef>
              <a:spcAft>
                <a:spcPts val="0"/>
              </a:spcAft>
              <a:buFont typeface="Arial" panose="020B0604020202020204" pitchFamily="34" charset="0"/>
              <a:buNone/>
              <a:defRPr sz="1000" b="0" kern="1200">
                <a:solidFill>
                  <a:srgbClr val="84754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9pPr>
          </a:lstStyle>
          <a:p>
            <a:r>
              <a:rPr lang="de-DE" dirty="0"/>
              <a:t>INVESTMENTSTRATEGIE</a:t>
            </a:r>
          </a:p>
        </p:txBody>
      </p:sp>
      <p:sp>
        <p:nvSpPr>
          <p:cNvPr id="6" name="Textfeld 5">
            <a:extLst>
              <a:ext uri="{FF2B5EF4-FFF2-40B4-BE49-F238E27FC236}">
                <a16:creationId xmlns:a16="http://schemas.microsoft.com/office/drawing/2014/main" id="{74E7B45B-E17F-F023-875C-706EE5638F07}"/>
              </a:ext>
            </a:extLst>
          </p:cNvPr>
          <p:cNvSpPr txBox="1"/>
          <p:nvPr/>
        </p:nvSpPr>
        <p:spPr>
          <a:xfrm>
            <a:off x="351147" y="2395996"/>
            <a:ext cx="6718300" cy="430887"/>
          </a:xfrm>
          <a:prstGeom prst="rect">
            <a:avLst/>
          </a:prstGeom>
          <a:noFill/>
        </p:spPr>
        <p:txBody>
          <a:bodyPr wrap="square">
            <a:spAutoFit/>
          </a:bodyPr>
          <a:lstStyle/>
          <a:p>
            <a:r>
              <a:rPr lang="de-DE" sz="2200" b="1" dirty="0">
                <a:latin typeface="+mj-lt"/>
              </a:rPr>
              <a:t>OLYMPIA EXHIBITION CENTER LONDON</a:t>
            </a:r>
          </a:p>
        </p:txBody>
      </p:sp>
      <p:pic>
        <p:nvPicPr>
          <p:cNvPr id="8" name="Grafik 7">
            <a:hlinkClick r:id="rId4"/>
            <a:extLst>
              <a:ext uri="{FF2B5EF4-FFF2-40B4-BE49-F238E27FC236}">
                <a16:creationId xmlns:a16="http://schemas.microsoft.com/office/drawing/2014/main" id="{F1652B7C-8265-9854-DC4A-30425B4D478E}"/>
              </a:ext>
            </a:extLst>
          </p:cNvPr>
          <p:cNvPicPr>
            <a:picLocks noChangeAspect="1"/>
          </p:cNvPicPr>
          <p:nvPr/>
        </p:nvPicPr>
        <p:blipFill>
          <a:blip r:embed="rId5"/>
          <a:stretch>
            <a:fillRect/>
          </a:stretch>
        </p:blipFill>
        <p:spPr>
          <a:xfrm>
            <a:off x="448235" y="2998694"/>
            <a:ext cx="5361134" cy="3017781"/>
          </a:xfrm>
          <a:prstGeom prst="rect">
            <a:avLst/>
          </a:prstGeom>
        </p:spPr>
      </p:pic>
      <p:sp>
        <p:nvSpPr>
          <p:cNvPr id="10" name="Textfeld 9">
            <a:extLst>
              <a:ext uri="{FF2B5EF4-FFF2-40B4-BE49-F238E27FC236}">
                <a16:creationId xmlns:a16="http://schemas.microsoft.com/office/drawing/2014/main" id="{538ED6EB-0061-ED16-F769-D256B80E5480}"/>
              </a:ext>
            </a:extLst>
          </p:cNvPr>
          <p:cNvSpPr txBox="1"/>
          <p:nvPr/>
        </p:nvSpPr>
        <p:spPr>
          <a:xfrm>
            <a:off x="4305160" y="4652408"/>
            <a:ext cx="6719454" cy="369332"/>
          </a:xfrm>
          <a:prstGeom prst="rect">
            <a:avLst/>
          </a:prstGeom>
          <a:noFill/>
        </p:spPr>
        <p:txBody>
          <a:bodyPr wrap="square">
            <a:spAutoFit/>
          </a:bodyPr>
          <a:lstStyle/>
          <a:p>
            <a:r>
              <a:rPr lang="de-DE" dirty="0">
                <a:hlinkClick r:id="rId4"/>
              </a:rPr>
              <a:t>The Olympia </a:t>
            </a:r>
            <a:r>
              <a:rPr lang="de-DE" dirty="0" err="1">
                <a:hlinkClick r:id="rId4"/>
              </a:rPr>
              <a:t>destination</a:t>
            </a:r>
            <a:r>
              <a:rPr lang="de-DE" dirty="0">
                <a:hlinkClick r:id="rId4"/>
              </a:rPr>
              <a:t> auf Vimeo</a:t>
            </a:r>
            <a:endParaRPr lang="de-DE" dirty="0"/>
          </a:p>
        </p:txBody>
      </p:sp>
      <p:pic>
        <p:nvPicPr>
          <p:cNvPr id="11" name="Onlinemedien 10" title="The Olympia destination">
            <a:hlinkClick r:id="" action="ppaction://media"/>
            <a:extLst>
              <a:ext uri="{FF2B5EF4-FFF2-40B4-BE49-F238E27FC236}">
                <a16:creationId xmlns:a16="http://schemas.microsoft.com/office/drawing/2014/main" id="{B21FE0D4-C1D0-EC23-3E61-3D1181C461DE}"/>
              </a:ext>
            </a:extLst>
          </p:cNvPr>
          <p:cNvPicPr>
            <a:picLocks noRot="1" noChangeAspect="1"/>
          </p:cNvPicPr>
          <p:nvPr>
            <a:videoFile r:link="rId1"/>
          </p:nvPr>
        </p:nvPicPr>
        <p:blipFill>
          <a:blip r:embed="rId6"/>
          <a:stretch>
            <a:fillRect/>
          </a:stretch>
        </p:blipFill>
        <p:spPr>
          <a:xfrm>
            <a:off x="7938" y="0"/>
            <a:ext cx="12174537" cy="6858000"/>
          </a:xfrm>
          <a:prstGeom prst="rect">
            <a:avLst/>
          </a:prstGeom>
        </p:spPr>
      </p:pic>
    </p:spTree>
    <p:extLst>
      <p:ext uri="{BB962C8B-B14F-4D97-AF65-F5344CB8AC3E}">
        <p14:creationId xmlns:p14="http://schemas.microsoft.com/office/powerpoint/2010/main" val="3239432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0BB99EF-2C91-466F-B8A2-203110516B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643" y="0"/>
            <a:ext cx="10287001" cy="6858000"/>
          </a:xfrm>
          <a:prstGeom prst="rect">
            <a:avLst/>
          </a:prstGeom>
        </p:spPr>
      </p:pic>
    </p:spTree>
    <p:extLst>
      <p:ext uri="{BB962C8B-B14F-4D97-AF65-F5344CB8AC3E}">
        <p14:creationId xmlns:p14="http://schemas.microsoft.com/office/powerpoint/2010/main" val="230638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Ein Bild, das draußen, Himmel, Berg, Stadt enthält.&#10;&#10;Mit sehr hoher Zuverlässigkeit generierte Beschreibung">
            <a:extLst>
              <a:ext uri="{FF2B5EF4-FFF2-40B4-BE49-F238E27FC236}">
                <a16:creationId xmlns:a16="http://schemas.microsoft.com/office/drawing/2014/main" id="{A092DA3E-A929-4CCF-960B-AF10409680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950" y="-2379051"/>
            <a:ext cx="11010862" cy="10366280"/>
          </a:xfrm>
          <a:prstGeom prst="rect">
            <a:avLst/>
          </a:prstGeom>
        </p:spPr>
      </p:pic>
    </p:spTree>
    <p:extLst>
      <p:ext uri="{BB962C8B-B14F-4D97-AF65-F5344CB8AC3E}">
        <p14:creationId xmlns:p14="http://schemas.microsoft.com/office/powerpoint/2010/main" val="20435145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0.5|3.3|2.9|4.2"/>
</p:tagLst>
</file>

<file path=ppt/tags/tag2.xml><?xml version="1.0" encoding="utf-8"?>
<p:tagLst xmlns:a="http://schemas.openxmlformats.org/drawingml/2006/main" xmlns:r="http://schemas.openxmlformats.org/officeDocument/2006/relationships" xmlns:p="http://schemas.openxmlformats.org/presentationml/2006/main">
  <p:tag name="TIMING" val="|1"/>
</p:tagLst>
</file>

<file path=ppt/tags/tag3.xml><?xml version="1.0" encoding="utf-8"?>
<p:tagLst xmlns:a="http://schemas.openxmlformats.org/drawingml/2006/main" xmlns:r="http://schemas.openxmlformats.org/officeDocument/2006/relationships" xmlns:p="http://schemas.openxmlformats.org/presentationml/2006/main">
  <p:tag name="TIMING" val="|2.3|36.7|20.6|33|3.6|22.5|28.9|23.5|7.3"/>
</p:tagLst>
</file>

<file path=ppt/theme/theme1.xml><?xml version="1.0" encoding="utf-8"?>
<a:theme xmlns:a="http://schemas.openxmlformats.org/drawingml/2006/main" name="DFG   |    Inhaltsfolien">
  <a:themeElements>
    <a:clrScheme name="Benutzerdefiniert 1">
      <a:dk1>
        <a:sysClr val="windowText" lastClr="000000"/>
      </a:dk1>
      <a:lt1>
        <a:sysClr val="window" lastClr="FFFFFF"/>
      </a:lt1>
      <a:dk2>
        <a:srgbClr val="CC8F63"/>
      </a:dk2>
      <a:lt2>
        <a:srgbClr val="C9C2BB"/>
      </a:lt2>
      <a:accent1>
        <a:srgbClr val="796D66"/>
      </a:accent1>
      <a:accent2>
        <a:srgbClr val="A59B94"/>
      </a:accent2>
      <a:accent3>
        <a:srgbClr val="B9BABB"/>
      </a:accent3>
      <a:accent4>
        <a:srgbClr val="EDEDEC"/>
      </a:accent4>
      <a:accent5>
        <a:srgbClr val="F8F8F8"/>
      </a:accent5>
      <a:accent6>
        <a:srgbClr val="1B1B1A"/>
      </a:accent6>
      <a:hlink>
        <a:srgbClr val="323F4F"/>
      </a:hlink>
      <a:folHlink>
        <a:srgbClr val="8496B0"/>
      </a:folHlink>
    </a:clrScheme>
    <a:fontScheme name="Benutzerdefiniert 1">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asterfolie">
  <a:themeElements>
    <a:clrScheme name="DFG Farben">
      <a:dk1>
        <a:srgbClr val="000000"/>
      </a:dk1>
      <a:lt1>
        <a:srgbClr val="FFFFFF"/>
      </a:lt1>
      <a:dk2>
        <a:srgbClr val="000000"/>
      </a:dk2>
      <a:lt2>
        <a:srgbClr val="FFFFFF"/>
      </a:lt2>
      <a:accent1>
        <a:srgbClr val="84744D"/>
      </a:accent1>
      <a:accent2>
        <a:srgbClr val="878888"/>
      </a:accent2>
      <a:accent3>
        <a:srgbClr val="B2B2B1"/>
      </a:accent3>
      <a:accent4>
        <a:srgbClr val="DADAD9"/>
      </a:accent4>
      <a:accent5>
        <a:srgbClr val="813135"/>
      </a:accent5>
      <a:accent6>
        <a:srgbClr val="1C355E"/>
      </a:accent6>
      <a:hlink>
        <a:srgbClr val="84744D"/>
      </a:hlink>
      <a:folHlink>
        <a:srgbClr val="84744D"/>
      </a:folHlink>
    </a:clrScheme>
    <a:fontScheme name="Lato Black | Lato">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lgn="l">
          <a:buClr>
            <a:schemeClr val="accent1"/>
          </a:buClr>
          <a:buFont typeface="Symbol" panose="05050102010706020507" pitchFamily="18" charset="2"/>
          <a:buChar char="¾"/>
          <a:defRPr sz="14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6D011F28362862419153892876DD37D4" ma:contentTypeVersion="0" ma:contentTypeDescription="Ein neues Dokument erstellen." ma:contentTypeScope="" ma:versionID="a68203dd86ab9b7bbbcfebfd84d4fb5b">
  <xsd:schema xmlns:xsd="http://www.w3.org/2001/XMLSchema" xmlns:xs="http://www.w3.org/2001/XMLSchema" xmlns:p="http://schemas.microsoft.com/office/2006/metadata/properties" targetNamespace="http://schemas.microsoft.com/office/2006/metadata/properties" ma:root="true" ma:fieldsID="3b0e86e43268d7499bc47c9769927b6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3CF1CC7-7127-43FF-863A-11FB6CF2D736}">
  <ds:schemaRefs>
    <ds:schemaRef ds:uri="http://schemas.microsoft.com/sharepoint/v3/contenttype/forms"/>
  </ds:schemaRefs>
</ds:datastoreItem>
</file>

<file path=customXml/itemProps2.xml><?xml version="1.0" encoding="utf-8"?>
<ds:datastoreItem xmlns:ds="http://schemas.openxmlformats.org/officeDocument/2006/customXml" ds:itemID="{C0893FC3-0795-42FA-8016-FD760F6B43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14677AD6-59EE-47EF-94A1-0FFFBB06C948}">
  <ds:schemaRefs>
    <ds:schemaRef ds:uri="http://www.w3.org/XML/1998/namespace"/>
    <ds:schemaRef ds:uri="http://purl.org/dc/elements/1.1/"/>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0</TotalTime>
  <Words>3277</Words>
  <Application>Microsoft Office PowerPoint</Application>
  <PresentationFormat>Breitbild</PresentationFormat>
  <Paragraphs>379</Paragraphs>
  <Slides>48</Slides>
  <Notes>30</Notes>
  <HiddenSlides>2</HiddenSlides>
  <MMClips>2</MMClips>
  <ScaleCrop>false</ScaleCrop>
  <HeadingPairs>
    <vt:vector size="6" baseType="variant">
      <vt:variant>
        <vt:lpstr>Verwendete Schriftarten</vt:lpstr>
      </vt:variant>
      <vt:variant>
        <vt:i4>11</vt:i4>
      </vt:variant>
      <vt:variant>
        <vt:lpstr>Design</vt:lpstr>
      </vt:variant>
      <vt:variant>
        <vt:i4>2</vt:i4>
      </vt:variant>
      <vt:variant>
        <vt:lpstr>Folientitel</vt:lpstr>
      </vt:variant>
      <vt:variant>
        <vt:i4>48</vt:i4>
      </vt:variant>
    </vt:vector>
  </HeadingPairs>
  <TitlesOfParts>
    <vt:vector size="61" baseType="lpstr">
      <vt:lpstr>Lato Black</vt:lpstr>
      <vt:lpstr>Lato Medium</vt:lpstr>
      <vt:lpstr>Lato Heavy</vt:lpstr>
      <vt:lpstr>Lato Light</vt:lpstr>
      <vt:lpstr>Calibri Light</vt:lpstr>
      <vt:lpstr>Segoe UI</vt:lpstr>
      <vt:lpstr>Arial</vt:lpstr>
      <vt:lpstr>Astoria Sans Light</vt:lpstr>
      <vt:lpstr>Symbol</vt:lpstr>
      <vt:lpstr>Calibri</vt:lpstr>
      <vt:lpstr>Lato</vt:lpstr>
      <vt:lpstr>DFG   |    Inhaltsfolien</vt:lpstr>
      <vt:lpstr>Masterfolie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Caroline Vranic</dc:creator>
  <cp:lastModifiedBy>Koch, Marvin</cp:lastModifiedBy>
  <cp:revision>389</cp:revision>
  <dcterms:created xsi:type="dcterms:W3CDTF">2021-10-18T07:55:25Z</dcterms:created>
  <dcterms:modified xsi:type="dcterms:W3CDTF">2025-03-26T06:32:45Z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0x0101006D011F28362862419153892876DD37D4</vt:lpwstr>
  </property>
</Properties>
</file>