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3.xml" ContentType="application/vnd.openxmlformats-officedocument.presentationml.notesSlid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  <p:sldMasterId id="2147483819" r:id="rId2"/>
    <p:sldMasterId id="2147483827" r:id="rId3"/>
    <p:sldMasterId id="2147483833" r:id="rId4"/>
    <p:sldMasterId id="2147483847" r:id="rId5"/>
  </p:sldMasterIdLst>
  <p:notesMasterIdLst>
    <p:notesMasterId r:id="rId25"/>
  </p:notesMasterIdLst>
  <p:handoutMasterIdLst>
    <p:handoutMasterId r:id="rId26"/>
  </p:handoutMasterIdLst>
  <p:sldIdLst>
    <p:sldId id="2141413807" r:id="rId6"/>
    <p:sldId id="364" r:id="rId7"/>
    <p:sldId id="2141413814" r:id="rId8"/>
    <p:sldId id="301" r:id="rId9"/>
    <p:sldId id="8166" r:id="rId10"/>
    <p:sldId id="2141413802" r:id="rId11"/>
    <p:sldId id="338" r:id="rId12"/>
    <p:sldId id="2141413826" r:id="rId13"/>
    <p:sldId id="8331" r:id="rId14"/>
    <p:sldId id="431" r:id="rId15"/>
    <p:sldId id="2141413796" r:id="rId16"/>
    <p:sldId id="2141413839" r:id="rId17"/>
    <p:sldId id="286" r:id="rId18"/>
    <p:sldId id="2141413840" r:id="rId19"/>
    <p:sldId id="2141413841" r:id="rId20"/>
    <p:sldId id="2141413842" r:id="rId21"/>
    <p:sldId id="2141413843" r:id="rId22"/>
    <p:sldId id="2141413844" r:id="rId23"/>
    <p:sldId id="8148" r:id="rId24"/>
  </p:sldIdLst>
  <p:sldSz cx="12192000" cy="6858000"/>
  <p:notesSz cx="10021888" cy="68897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C9B"/>
    <a:srgbClr val="1D2D4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870" autoAdjust="0"/>
  </p:normalViewPr>
  <p:slideViewPr>
    <p:cSldViewPr snapToGrid="0" showGuides="1">
      <p:cViewPr varScale="1">
        <p:scale>
          <a:sx n="119" d="100"/>
          <a:sy n="119" d="100"/>
        </p:scale>
        <p:origin x="96" y="330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66C4BE-9B5A-43DC-9B74-8EDCBEDD090F}" type="doc">
      <dgm:prSet loTypeId="urn:microsoft.com/office/officeart/2005/8/layout/cycle5" loCatId="cycle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de-DE"/>
        </a:p>
      </dgm:t>
    </dgm:pt>
    <dgm:pt modelId="{92A8E0A6-9E57-4685-83C6-EAB2063B7681}">
      <dgm:prSet phldrT="[Text]"/>
      <dgm:spPr/>
      <dgm:t>
        <a:bodyPr/>
        <a:lstStyle/>
        <a:p>
          <a:r>
            <a:rPr lang="de-DE"/>
            <a:t>Bewerten</a:t>
          </a:r>
        </a:p>
      </dgm:t>
    </dgm:pt>
    <dgm:pt modelId="{6D272FE1-4ECB-411B-A0D9-E1D7A1F0A897}" type="parTrans" cxnId="{DB0BA9A5-85DA-4EEE-8413-99AE55BD5646}">
      <dgm:prSet/>
      <dgm:spPr/>
      <dgm:t>
        <a:bodyPr/>
        <a:lstStyle/>
        <a:p>
          <a:endParaRPr lang="de-DE"/>
        </a:p>
      </dgm:t>
    </dgm:pt>
    <dgm:pt modelId="{EA8A0EC7-515B-4750-975A-5DA379BE8EC5}" type="sibTrans" cxnId="{DB0BA9A5-85DA-4EEE-8413-99AE55BD5646}">
      <dgm:prSet/>
      <dgm:spPr/>
      <dgm:t>
        <a:bodyPr/>
        <a:lstStyle/>
        <a:p>
          <a:endParaRPr lang="de-DE"/>
        </a:p>
      </dgm:t>
    </dgm:pt>
    <dgm:pt modelId="{D6F827A9-2A4E-42AF-B6D7-034F15AF2403}">
      <dgm:prSet phldrT="[Text]"/>
      <dgm:spPr/>
      <dgm:t>
        <a:bodyPr/>
        <a:lstStyle/>
        <a:p>
          <a:r>
            <a:rPr lang="de-DE"/>
            <a:t>Schützen</a:t>
          </a:r>
        </a:p>
      </dgm:t>
    </dgm:pt>
    <dgm:pt modelId="{2E1DBA2C-809B-4B8A-A56A-CA01FC41412D}" type="parTrans" cxnId="{49ACE305-DE49-47B3-ABA6-383CE1586924}">
      <dgm:prSet/>
      <dgm:spPr/>
      <dgm:t>
        <a:bodyPr/>
        <a:lstStyle/>
        <a:p>
          <a:endParaRPr lang="de-DE"/>
        </a:p>
      </dgm:t>
    </dgm:pt>
    <dgm:pt modelId="{7BE0B823-7E5D-49DF-94EF-662920B92533}" type="sibTrans" cxnId="{49ACE305-DE49-47B3-ABA6-383CE1586924}">
      <dgm:prSet/>
      <dgm:spPr/>
      <dgm:t>
        <a:bodyPr/>
        <a:lstStyle/>
        <a:p>
          <a:endParaRPr lang="de-DE"/>
        </a:p>
      </dgm:t>
    </dgm:pt>
    <dgm:pt modelId="{2F3C3B20-CA18-4B26-948B-F0D67D878E59}">
      <dgm:prSet phldrT="[Text]"/>
      <dgm:spPr/>
      <dgm:t>
        <a:bodyPr/>
        <a:lstStyle/>
        <a:p>
          <a:r>
            <a:rPr lang="de-DE"/>
            <a:t>Optional:  Managed Security Service</a:t>
          </a:r>
        </a:p>
      </dgm:t>
    </dgm:pt>
    <dgm:pt modelId="{5C979036-7A1C-4682-B07B-2DCD882567A4}" type="parTrans" cxnId="{769508B8-0004-4C66-A531-2FB6606DBE92}">
      <dgm:prSet/>
      <dgm:spPr/>
      <dgm:t>
        <a:bodyPr/>
        <a:lstStyle/>
        <a:p>
          <a:endParaRPr lang="de-DE"/>
        </a:p>
      </dgm:t>
    </dgm:pt>
    <dgm:pt modelId="{02DF8BCD-8425-4FC5-853C-788F04EEFFDC}" type="sibTrans" cxnId="{769508B8-0004-4C66-A531-2FB6606DBE92}">
      <dgm:prSet/>
      <dgm:spPr/>
      <dgm:t>
        <a:bodyPr/>
        <a:lstStyle/>
        <a:p>
          <a:endParaRPr lang="de-DE"/>
        </a:p>
      </dgm:t>
    </dgm:pt>
    <dgm:pt modelId="{BDFE1A3E-E6D4-4F04-9F8E-A6B14410FCCA}">
      <dgm:prSet phldrT="[Text]"/>
      <dgm:spPr/>
      <dgm:t>
        <a:bodyPr/>
        <a:lstStyle/>
        <a:p>
          <a:r>
            <a:rPr lang="de-DE"/>
            <a:t>Reagieren</a:t>
          </a:r>
        </a:p>
      </dgm:t>
    </dgm:pt>
    <dgm:pt modelId="{630DCABD-CF69-4D7B-ACBA-EE8601E1CFCB}" type="parTrans" cxnId="{8AE844FF-35A8-4B79-A9E8-583166822CC4}">
      <dgm:prSet/>
      <dgm:spPr/>
      <dgm:t>
        <a:bodyPr/>
        <a:lstStyle/>
        <a:p>
          <a:endParaRPr lang="de-DE"/>
        </a:p>
      </dgm:t>
    </dgm:pt>
    <dgm:pt modelId="{6BA03C39-3A2C-4432-BC15-2B528415FDA1}" type="sibTrans" cxnId="{8AE844FF-35A8-4B79-A9E8-583166822CC4}">
      <dgm:prSet/>
      <dgm:spPr/>
      <dgm:t>
        <a:bodyPr/>
        <a:lstStyle/>
        <a:p>
          <a:endParaRPr lang="de-DE"/>
        </a:p>
      </dgm:t>
    </dgm:pt>
    <dgm:pt modelId="{30571204-5BB2-4648-8710-D2CE5A34A76D}">
      <dgm:prSet phldrT="[Text]"/>
      <dgm:spPr/>
      <dgm:t>
        <a:bodyPr/>
        <a:lstStyle/>
        <a:p>
          <a:r>
            <a:rPr lang="de-DE"/>
            <a:t>Abdecken</a:t>
          </a:r>
        </a:p>
      </dgm:t>
    </dgm:pt>
    <dgm:pt modelId="{BC20F2A1-4270-4499-8F43-D53BA2A7A051}" type="parTrans" cxnId="{2E76EB44-3C89-4F16-A58C-DF9F195914CA}">
      <dgm:prSet/>
      <dgm:spPr/>
      <dgm:t>
        <a:bodyPr/>
        <a:lstStyle/>
        <a:p>
          <a:endParaRPr lang="de-DE"/>
        </a:p>
      </dgm:t>
    </dgm:pt>
    <dgm:pt modelId="{EB22CA33-733C-414D-B4E3-4D91DEFD95DF}" type="sibTrans" cxnId="{2E76EB44-3C89-4F16-A58C-DF9F195914CA}">
      <dgm:prSet/>
      <dgm:spPr/>
      <dgm:t>
        <a:bodyPr/>
        <a:lstStyle/>
        <a:p>
          <a:endParaRPr lang="de-DE"/>
        </a:p>
      </dgm:t>
    </dgm:pt>
    <dgm:pt modelId="{5DA8B573-EFA9-4D12-84EA-D25F39A3CEF1}">
      <dgm:prSet phldrT="[Text]"/>
      <dgm:spPr/>
      <dgm:t>
        <a:bodyPr/>
        <a:lstStyle/>
        <a:p>
          <a:r>
            <a:rPr lang="de-DE"/>
            <a:t>Externer Scan</a:t>
          </a:r>
        </a:p>
      </dgm:t>
    </dgm:pt>
    <dgm:pt modelId="{2925AE4C-DCA0-4220-9DA1-6EEB40428FA7}" type="parTrans" cxnId="{D3E99212-2F71-4CF0-8D79-F72E7EF0FDDF}">
      <dgm:prSet/>
      <dgm:spPr/>
      <dgm:t>
        <a:bodyPr/>
        <a:lstStyle/>
        <a:p>
          <a:endParaRPr lang="de-DE"/>
        </a:p>
      </dgm:t>
    </dgm:pt>
    <dgm:pt modelId="{A493D76D-2F41-48E0-9269-125E78C89D00}" type="sibTrans" cxnId="{D3E99212-2F71-4CF0-8D79-F72E7EF0FDDF}">
      <dgm:prSet/>
      <dgm:spPr/>
      <dgm:t>
        <a:bodyPr/>
        <a:lstStyle/>
        <a:p>
          <a:endParaRPr lang="de-DE"/>
        </a:p>
      </dgm:t>
    </dgm:pt>
    <dgm:pt modelId="{6E39E4B9-ED29-4856-BCA5-DB3F3ACDB4E3}">
      <dgm:prSet phldrT="[Text]"/>
      <dgm:spPr/>
      <dgm:t>
        <a:bodyPr/>
        <a:lstStyle/>
        <a:p>
          <a:r>
            <a:rPr lang="de-DE"/>
            <a:t>Minimale Anzahl Risikofragen</a:t>
          </a:r>
        </a:p>
      </dgm:t>
    </dgm:pt>
    <dgm:pt modelId="{9461CC19-612E-4FC6-B24B-9D0B44F72532}" type="parTrans" cxnId="{89BA450A-9D66-4A7C-96B7-1450B45394A1}">
      <dgm:prSet/>
      <dgm:spPr/>
      <dgm:t>
        <a:bodyPr/>
        <a:lstStyle/>
        <a:p>
          <a:endParaRPr lang="de-DE"/>
        </a:p>
      </dgm:t>
    </dgm:pt>
    <dgm:pt modelId="{B2108C2F-614F-4950-8AB4-E0458D1DD5A1}" type="sibTrans" cxnId="{89BA450A-9D66-4A7C-96B7-1450B45394A1}">
      <dgm:prSet/>
      <dgm:spPr/>
      <dgm:t>
        <a:bodyPr/>
        <a:lstStyle/>
        <a:p>
          <a:endParaRPr lang="de-DE"/>
        </a:p>
      </dgm:t>
    </dgm:pt>
    <dgm:pt modelId="{FEF0FD2A-4570-4D68-AD1E-F516F38712D9}">
      <dgm:prSet phldrT="[Text]"/>
      <dgm:spPr/>
      <dgm:t>
        <a:bodyPr/>
        <a:lstStyle/>
        <a:p>
          <a:r>
            <a:rPr lang="de-DE"/>
            <a:t>Aktive Überwachung</a:t>
          </a:r>
        </a:p>
      </dgm:t>
    </dgm:pt>
    <dgm:pt modelId="{2AC03463-1ED6-4C4E-9755-60329AF21D43}" type="parTrans" cxnId="{2AA9805B-ED0D-4234-A7AA-D2252C42073C}">
      <dgm:prSet/>
      <dgm:spPr/>
      <dgm:t>
        <a:bodyPr/>
        <a:lstStyle/>
        <a:p>
          <a:endParaRPr lang="de-DE"/>
        </a:p>
      </dgm:t>
    </dgm:pt>
    <dgm:pt modelId="{34431AD1-CEEE-4E70-BC0D-AEC05F95B8C9}" type="sibTrans" cxnId="{2AA9805B-ED0D-4234-A7AA-D2252C42073C}">
      <dgm:prSet/>
      <dgm:spPr/>
      <dgm:t>
        <a:bodyPr/>
        <a:lstStyle/>
        <a:p>
          <a:endParaRPr lang="de-DE"/>
        </a:p>
      </dgm:t>
    </dgm:pt>
    <dgm:pt modelId="{A4055BC0-3B0A-40BD-AEF3-58F684A23B11}">
      <dgm:prSet phldrT="[Text]"/>
      <dgm:spPr/>
      <dgm:t>
        <a:bodyPr/>
        <a:lstStyle/>
        <a:p>
          <a:r>
            <a:rPr lang="de-DE"/>
            <a:t>Proaktive Alarmierung</a:t>
          </a:r>
        </a:p>
      </dgm:t>
    </dgm:pt>
    <dgm:pt modelId="{34A62C7F-7942-48DF-A594-A9C9C98D6BB7}" type="parTrans" cxnId="{5CDC3C9D-C567-4198-8D72-DA1591071816}">
      <dgm:prSet/>
      <dgm:spPr/>
      <dgm:t>
        <a:bodyPr/>
        <a:lstStyle/>
        <a:p>
          <a:endParaRPr lang="de-DE"/>
        </a:p>
      </dgm:t>
    </dgm:pt>
    <dgm:pt modelId="{01CC6102-055A-4D50-BA42-3398964C88D2}" type="sibTrans" cxnId="{5CDC3C9D-C567-4198-8D72-DA1591071816}">
      <dgm:prSet/>
      <dgm:spPr/>
      <dgm:t>
        <a:bodyPr/>
        <a:lstStyle/>
        <a:p>
          <a:endParaRPr lang="de-DE"/>
        </a:p>
      </dgm:t>
    </dgm:pt>
    <dgm:pt modelId="{A8402DD2-BA8A-4E6C-96E6-3BD981569044}">
      <dgm:prSet phldrT="[Text]"/>
      <dgm:spPr/>
      <dgm:t>
        <a:bodyPr/>
        <a:lstStyle/>
        <a:p>
          <a:r>
            <a:rPr lang="de-DE"/>
            <a:t>Maximale Sicherheit durch Überwachung der Endpunkte des VN</a:t>
          </a:r>
        </a:p>
      </dgm:t>
    </dgm:pt>
    <dgm:pt modelId="{809656C8-40E3-4A17-9A55-B14878062EA8}" type="parTrans" cxnId="{D8EC6D7B-B8F1-4A7F-A76B-F16E80B50205}">
      <dgm:prSet/>
      <dgm:spPr/>
      <dgm:t>
        <a:bodyPr/>
        <a:lstStyle/>
        <a:p>
          <a:endParaRPr lang="de-DE"/>
        </a:p>
      </dgm:t>
    </dgm:pt>
    <dgm:pt modelId="{A75A2011-43C6-483A-A093-20F57216FB3A}" type="sibTrans" cxnId="{D8EC6D7B-B8F1-4A7F-A76B-F16E80B50205}">
      <dgm:prSet/>
      <dgm:spPr/>
      <dgm:t>
        <a:bodyPr/>
        <a:lstStyle/>
        <a:p>
          <a:endParaRPr lang="de-DE"/>
        </a:p>
      </dgm:t>
    </dgm:pt>
    <dgm:pt modelId="{DD23C178-7AEA-41B9-A2E7-0E2AD8604F3F}">
      <dgm:prSet phldrT="[Text]"/>
      <dgm:spPr/>
      <dgm:t>
        <a:bodyPr/>
        <a:lstStyle/>
        <a:p>
          <a:r>
            <a:rPr lang="de-DE"/>
            <a:t>Krisenreaktion und</a:t>
          </a:r>
        </a:p>
      </dgm:t>
    </dgm:pt>
    <dgm:pt modelId="{7FA7485C-2901-4C0C-B6F5-7AB9C91CBC0A}" type="parTrans" cxnId="{EEA303DA-3E13-4BF7-837D-77FDC7BE4C1F}">
      <dgm:prSet/>
      <dgm:spPr/>
      <dgm:t>
        <a:bodyPr/>
        <a:lstStyle/>
        <a:p>
          <a:endParaRPr lang="de-DE"/>
        </a:p>
      </dgm:t>
    </dgm:pt>
    <dgm:pt modelId="{40BC58E9-811A-466B-A490-323F18BC4721}" type="sibTrans" cxnId="{EEA303DA-3E13-4BF7-837D-77FDC7BE4C1F}">
      <dgm:prSet/>
      <dgm:spPr/>
      <dgm:t>
        <a:bodyPr/>
        <a:lstStyle/>
        <a:p>
          <a:endParaRPr lang="de-DE"/>
        </a:p>
      </dgm:t>
    </dgm:pt>
    <dgm:pt modelId="{128C9E40-4557-4C87-98D1-3BA5C45B1B3D}">
      <dgm:prSet phldrT="[Text]"/>
      <dgm:spPr/>
      <dgm:t>
        <a:bodyPr/>
        <a:lstStyle/>
        <a:p>
          <a:r>
            <a:rPr lang="de-DE"/>
            <a:t>Wiederherstellung aus einer Hand</a:t>
          </a:r>
        </a:p>
      </dgm:t>
    </dgm:pt>
    <dgm:pt modelId="{23942CF6-2B03-4257-B327-FA96C066F1DC}" type="parTrans" cxnId="{9AD361F2-2E1D-4790-8077-E37CAF7C73CF}">
      <dgm:prSet/>
      <dgm:spPr/>
      <dgm:t>
        <a:bodyPr/>
        <a:lstStyle/>
        <a:p>
          <a:endParaRPr lang="de-DE"/>
        </a:p>
      </dgm:t>
    </dgm:pt>
    <dgm:pt modelId="{75D51557-17A6-49C1-A3AD-F4114718FA42}" type="sibTrans" cxnId="{9AD361F2-2E1D-4790-8077-E37CAF7C73CF}">
      <dgm:prSet/>
      <dgm:spPr/>
      <dgm:t>
        <a:bodyPr/>
        <a:lstStyle/>
        <a:p>
          <a:endParaRPr lang="de-DE"/>
        </a:p>
      </dgm:t>
    </dgm:pt>
    <dgm:pt modelId="{B0EBC8C7-9105-4FE6-A5A2-0AF511D3A0AB}">
      <dgm:prSet phldrT="[Text]"/>
      <dgm:spPr/>
      <dgm:t>
        <a:bodyPr/>
        <a:lstStyle/>
        <a:p>
          <a:r>
            <a:rPr lang="de-DE"/>
            <a:t>Abdeckung des Restrisikos zu optimierten Konditionen über unsere abgestimmten Policen</a:t>
          </a:r>
        </a:p>
      </dgm:t>
    </dgm:pt>
    <dgm:pt modelId="{0FDB0D39-192E-4FE9-9BB3-517CB15F567D}" type="parTrans" cxnId="{E73AD23B-87C2-4E86-AB02-12EE6F539ACD}">
      <dgm:prSet/>
      <dgm:spPr/>
      <dgm:t>
        <a:bodyPr/>
        <a:lstStyle/>
        <a:p>
          <a:endParaRPr lang="de-DE"/>
        </a:p>
      </dgm:t>
    </dgm:pt>
    <dgm:pt modelId="{F08734AD-5A50-497F-A68F-4E3D8A631DBE}" type="sibTrans" cxnId="{E73AD23B-87C2-4E86-AB02-12EE6F539ACD}">
      <dgm:prSet/>
      <dgm:spPr/>
      <dgm:t>
        <a:bodyPr/>
        <a:lstStyle/>
        <a:p>
          <a:endParaRPr lang="de-DE"/>
        </a:p>
      </dgm:t>
    </dgm:pt>
    <dgm:pt modelId="{F50671C0-C1E2-4815-B747-41E84A0301B3}" type="pres">
      <dgm:prSet presAssocID="{1C66C4BE-9B5A-43DC-9B74-8EDCBEDD090F}" presName="cycle" presStyleCnt="0">
        <dgm:presLayoutVars>
          <dgm:dir/>
          <dgm:resizeHandles val="exact"/>
        </dgm:presLayoutVars>
      </dgm:prSet>
      <dgm:spPr/>
    </dgm:pt>
    <dgm:pt modelId="{5B341448-E506-46D0-A23C-462C296CA7D5}" type="pres">
      <dgm:prSet presAssocID="{92A8E0A6-9E57-4685-83C6-EAB2063B7681}" presName="node" presStyleLbl="node1" presStyleIdx="0" presStyleCnt="5">
        <dgm:presLayoutVars>
          <dgm:bulletEnabled val="1"/>
        </dgm:presLayoutVars>
      </dgm:prSet>
      <dgm:spPr/>
    </dgm:pt>
    <dgm:pt modelId="{B1CC48CB-54A8-4EBD-BD87-68FDDAC461A5}" type="pres">
      <dgm:prSet presAssocID="{92A8E0A6-9E57-4685-83C6-EAB2063B7681}" presName="spNode" presStyleCnt="0"/>
      <dgm:spPr/>
    </dgm:pt>
    <dgm:pt modelId="{4CCB17F6-9F34-4283-885E-33D6950DE41B}" type="pres">
      <dgm:prSet presAssocID="{EA8A0EC7-515B-4750-975A-5DA379BE8EC5}" presName="sibTrans" presStyleLbl="sibTrans1D1" presStyleIdx="0" presStyleCnt="5"/>
      <dgm:spPr/>
    </dgm:pt>
    <dgm:pt modelId="{482DFB62-E3A3-40F3-A5C9-47D28BCB9FA7}" type="pres">
      <dgm:prSet presAssocID="{D6F827A9-2A4E-42AF-B6D7-034F15AF2403}" presName="node" presStyleLbl="node1" presStyleIdx="1" presStyleCnt="5">
        <dgm:presLayoutVars>
          <dgm:bulletEnabled val="1"/>
        </dgm:presLayoutVars>
      </dgm:prSet>
      <dgm:spPr/>
    </dgm:pt>
    <dgm:pt modelId="{791C5670-10E1-4AEB-8AFE-4CF1D6F20E8F}" type="pres">
      <dgm:prSet presAssocID="{D6F827A9-2A4E-42AF-B6D7-034F15AF2403}" presName="spNode" presStyleCnt="0"/>
      <dgm:spPr/>
    </dgm:pt>
    <dgm:pt modelId="{CED523C0-2625-4B0F-AEF4-72299829A9BE}" type="pres">
      <dgm:prSet presAssocID="{7BE0B823-7E5D-49DF-94EF-662920B92533}" presName="sibTrans" presStyleLbl="sibTrans1D1" presStyleIdx="1" presStyleCnt="5"/>
      <dgm:spPr/>
    </dgm:pt>
    <dgm:pt modelId="{054D0390-43EA-4518-A9BA-13F7928A19A5}" type="pres">
      <dgm:prSet presAssocID="{2F3C3B20-CA18-4B26-948B-F0D67D878E59}" presName="node" presStyleLbl="node1" presStyleIdx="2" presStyleCnt="5">
        <dgm:presLayoutVars>
          <dgm:bulletEnabled val="1"/>
        </dgm:presLayoutVars>
      </dgm:prSet>
      <dgm:spPr/>
    </dgm:pt>
    <dgm:pt modelId="{5D4D729A-52F2-4075-B270-DAA9E0CE65CD}" type="pres">
      <dgm:prSet presAssocID="{2F3C3B20-CA18-4B26-948B-F0D67D878E59}" presName="spNode" presStyleCnt="0"/>
      <dgm:spPr/>
    </dgm:pt>
    <dgm:pt modelId="{FA44F116-435A-4C77-A967-816B0DD7CA8E}" type="pres">
      <dgm:prSet presAssocID="{02DF8BCD-8425-4FC5-853C-788F04EEFFDC}" presName="sibTrans" presStyleLbl="sibTrans1D1" presStyleIdx="2" presStyleCnt="5"/>
      <dgm:spPr/>
    </dgm:pt>
    <dgm:pt modelId="{8FB02CCD-0CE7-4615-9A51-9096B6B78F07}" type="pres">
      <dgm:prSet presAssocID="{BDFE1A3E-E6D4-4F04-9F8E-A6B14410FCCA}" presName="node" presStyleLbl="node1" presStyleIdx="3" presStyleCnt="5">
        <dgm:presLayoutVars>
          <dgm:bulletEnabled val="1"/>
        </dgm:presLayoutVars>
      </dgm:prSet>
      <dgm:spPr/>
    </dgm:pt>
    <dgm:pt modelId="{A17BAF80-33D0-44C7-9346-D00AFAA80DE0}" type="pres">
      <dgm:prSet presAssocID="{BDFE1A3E-E6D4-4F04-9F8E-A6B14410FCCA}" presName="spNode" presStyleCnt="0"/>
      <dgm:spPr/>
    </dgm:pt>
    <dgm:pt modelId="{86D45DD7-F723-4997-BFC0-088EEC901AB5}" type="pres">
      <dgm:prSet presAssocID="{6BA03C39-3A2C-4432-BC15-2B528415FDA1}" presName="sibTrans" presStyleLbl="sibTrans1D1" presStyleIdx="3" presStyleCnt="5"/>
      <dgm:spPr/>
    </dgm:pt>
    <dgm:pt modelId="{F2A91409-6751-4C21-88E7-1038944C960C}" type="pres">
      <dgm:prSet presAssocID="{30571204-5BB2-4648-8710-D2CE5A34A76D}" presName="node" presStyleLbl="node1" presStyleIdx="4" presStyleCnt="5">
        <dgm:presLayoutVars>
          <dgm:bulletEnabled val="1"/>
        </dgm:presLayoutVars>
      </dgm:prSet>
      <dgm:spPr/>
    </dgm:pt>
    <dgm:pt modelId="{C9B69BD0-3D34-4300-8E72-B94381D6FFD9}" type="pres">
      <dgm:prSet presAssocID="{30571204-5BB2-4648-8710-D2CE5A34A76D}" presName="spNode" presStyleCnt="0"/>
      <dgm:spPr/>
    </dgm:pt>
    <dgm:pt modelId="{74437EC8-D773-48CB-AFAF-F35D2507E085}" type="pres">
      <dgm:prSet presAssocID="{EB22CA33-733C-414D-B4E3-4D91DEFD95DF}" presName="sibTrans" presStyleLbl="sibTrans1D1" presStyleIdx="4" presStyleCnt="5"/>
      <dgm:spPr/>
    </dgm:pt>
  </dgm:ptLst>
  <dgm:cxnLst>
    <dgm:cxn modelId="{49ACE305-DE49-47B3-ABA6-383CE1586924}" srcId="{1C66C4BE-9B5A-43DC-9B74-8EDCBEDD090F}" destId="{D6F827A9-2A4E-42AF-B6D7-034F15AF2403}" srcOrd="1" destOrd="0" parTransId="{2E1DBA2C-809B-4B8A-A56A-CA01FC41412D}" sibTransId="{7BE0B823-7E5D-49DF-94EF-662920B92533}"/>
    <dgm:cxn modelId="{89BA450A-9D66-4A7C-96B7-1450B45394A1}" srcId="{92A8E0A6-9E57-4685-83C6-EAB2063B7681}" destId="{6E39E4B9-ED29-4856-BCA5-DB3F3ACDB4E3}" srcOrd="1" destOrd="0" parTransId="{9461CC19-612E-4FC6-B24B-9D0B44F72532}" sibTransId="{B2108C2F-614F-4950-8AB4-E0458D1DD5A1}"/>
    <dgm:cxn modelId="{5A3E360E-7D4E-42D9-9820-B9B280CB94AC}" type="presOf" srcId="{30571204-5BB2-4648-8710-D2CE5A34A76D}" destId="{F2A91409-6751-4C21-88E7-1038944C960C}" srcOrd="0" destOrd="0" presId="urn:microsoft.com/office/officeart/2005/8/layout/cycle5"/>
    <dgm:cxn modelId="{D3E99212-2F71-4CF0-8D79-F72E7EF0FDDF}" srcId="{92A8E0A6-9E57-4685-83C6-EAB2063B7681}" destId="{5DA8B573-EFA9-4D12-84EA-D25F39A3CEF1}" srcOrd="0" destOrd="0" parTransId="{2925AE4C-DCA0-4220-9DA1-6EEB40428FA7}" sibTransId="{A493D76D-2F41-48E0-9269-125E78C89D00}"/>
    <dgm:cxn modelId="{F67E2513-25F7-430D-9710-C71DC26FFBFC}" type="presOf" srcId="{2F3C3B20-CA18-4B26-948B-F0D67D878E59}" destId="{054D0390-43EA-4518-A9BA-13F7928A19A5}" srcOrd="0" destOrd="0" presId="urn:microsoft.com/office/officeart/2005/8/layout/cycle5"/>
    <dgm:cxn modelId="{FA6A2A18-92FE-463C-B698-EAD34AEB1816}" type="presOf" srcId="{DD23C178-7AEA-41B9-A2E7-0E2AD8604F3F}" destId="{8FB02CCD-0CE7-4615-9A51-9096B6B78F07}" srcOrd="0" destOrd="1" presId="urn:microsoft.com/office/officeart/2005/8/layout/cycle5"/>
    <dgm:cxn modelId="{2FB8C21F-DBA5-43FF-B3F8-CF78DDC29DDA}" type="presOf" srcId="{BDFE1A3E-E6D4-4F04-9F8E-A6B14410FCCA}" destId="{8FB02CCD-0CE7-4615-9A51-9096B6B78F07}" srcOrd="0" destOrd="0" presId="urn:microsoft.com/office/officeart/2005/8/layout/cycle5"/>
    <dgm:cxn modelId="{0B051A21-E01C-4154-BF2D-B6B968B94FE2}" type="presOf" srcId="{EA8A0EC7-515B-4750-975A-5DA379BE8EC5}" destId="{4CCB17F6-9F34-4283-885E-33D6950DE41B}" srcOrd="0" destOrd="0" presId="urn:microsoft.com/office/officeart/2005/8/layout/cycle5"/>
    <dgm:cxn modelId="{6711A42B-17C4-4ADD-BB77-07831E36D4FE}" type="presOf" srcId="{EB22CA33-733C-414D-B4E3-4D91DEFD95DF}" destId="{74437EC8-D773-48CB-AFAF-F35D2507E085}" srcOrd="0" destOrd="0" presId="urn:microsoft.com/office/officeart/2005/8/layout/cycle5"/>
    <dgm:cxn modelId="{E73AD23B-87C2-4E86-AB02-12EE6F539ACD}" srcId="{30571204-5BB2-4648-8710-D2CE5A34A76D}" destId="{B0EBC8C7-9105-4FE6-A5A2-0AF511D3A0AB}" srcOrd="0" destOrd="0" parTransId="{0FDB0D39-192E-4FE9-9BB3-517CB15F567D}" sibTransId="{F08734AD-5A50-497F-A68F-4E3D8A631DBE}"/>
    <dgm:cxn modelId="{687E8E3C-9F97-4CE4-9588-38D3E2058F3E}" type="presOf" srcId="{6BA03C39-3A2C-4432-BC15-2B528415FDA1}" destId="{86D45DD7-F723-4997-BFC0-088EEC901AB5}" srcOrd="0" destOrd="0" presId="urn:microsoft.com/office/officeart/2005/8/layout/cycle5"/>
    <dgm:cxn modelId="{2AA9805B-ED0D-4234-A7AA-D2252C42073C}" srcId="{D6F827A9-2A4E-42AF-B6D7-034F15AF2403}" destId="{FEF0FD2A-4570-4D68-AD1E-F516F38712D9}" srcOrd="0" destOrd="0" parTransId="{2AC03463-1ED6-4C4E-9755-60329AF21D43}" sibTransId="{34431AD1-CEEE-4E70-BC0D-AEC05F95B8C9}"/>
    <dgm:cxn modelId="{2E76EB44-3C89-4F16-A58C-DF9F195914CA}" srcId="{1C66C4BE-9B5A-43DC-9B74-8EDCBEDD090F}" destId="{30571204-5BB2-4648-8710-D2CE5A34A76D}" srcOrd="4" destOrd="0" parTransId="{BC20F2A1-4270-4499-8F43-D53BA2A7A051}" sibTransId="{EB22CA33-733C-414D-B4E3-4D91DEFD95DF}"/>
    <dgm:cxn modelId="{D8EC6D7B-B8F1-4A7F-A76B-F16E80B50205}" srcId="{2F3C3B20-CA18-4B26-948B-F0D67D878E59}" destId="{A8402DD2-BA8A-4E6C-96E6-3BD981569044}" srcOrd="0" destOrd="0" parTransId="{809656C8-40E3-4A17-9A55-B14878062EA8}" sibTransId="{A75A2011-43C6-483A-A093-20F57216FB3A}"/>
    <dgm:cxn modelId="{5CDC3C9D-C567-4198-8D72-DA1591071816}" srcId="{D6F827A9-2A4E-42AF-B6D7-034F15AF2403}" destId="{A4055BC0-3B0A-40BD-AEF3-58F684A23B11}" srcOrd="1" destOrd="0" parTransId="{34A62C7F-7942-48DF-A594-A9C9C98D6BB7}" sibTransId="{01CC6102-055A-4D50-BA42-3398964C88D2}"/>
    <dgm:cxn modelId="{2BA6069E-DF82-46A8-93E8-48359B9443F5}" type="presOf" srcId="{B0EBC8C7-9105-4FE6-A5A2-0AF511D3A0AB}" destId="{F2A91409-6751-4C21-88E7-1038944C960C}" srcOrd="0" destOrd="1" presId="urn:microsoft.com/office/officeart/2005/8/layout/cycle5"/>
    <dgm:cxn modelId="{DB0BA9A5-85DA-4EEE-8413-99AE55BD5646}" srcId="{1C66C4BE-9B5A-43DC-9B74-8EDCBEDD090F}" destId="{92A8E0A6-9E57-4685-83C6-EAB2063B7681}" srcOrd="0" destOrd="0" parTransId="{6D272FE1-4ECB-411B-A0D9-E1D7A1F0A897}" sibTransId="{EA8A0EC7-515B-4750-975A-5DA379BE8EC5}"/>
    <dgm:cxn modelId="{769508B8-0004-4C66-A531-2FB6606DBE92}" srcId="{1C66C4BE-9B5A-43DC-9B74-8EDCBEDD090F}" destId="{2F3C3B20-CA18-4B26-948B-F0D67D878E59}" srcOrd="2" destOrd="0" parTransId="{5C979036-7A1C-4682-B07B-2DCD882567A4}" sibTransId="{02DF8BCD-8425-4FC5-853C-788F04EEFFDC}"/>
    <dgm:cxn modelId="{47AE08C0-76F2-4AB7-9E77-BEAFE1F2466E}" type="presOf" srcId="{A4055BC0-3B0A-40BD-AEF3-58F684A23B11}" destId="{482DFB62-E3A3-40F3-A5C9-47D28BCB9FA7}" srcOrd="0" destOrd="2" presId="urn:microsoft.com/office/officeart/2005/8/layout/cycle5"/>
    <dgm:cxn modelId="{2074E8C2-6661-466B-8B67-777E2667FFAB}" type="presOf" srcId="{A8402DD2-BA8A-4E6C-96E6-3BD981569044}" destId="{054D0390-43EA-4518-A9BA-13F7928A19A5}" srcOrd="0" destOrd="1" presId="urn:microsoft.com/office/officeart/2005/8/layout/cycle5"/>
    <dgm:cxn modelId="{CD8C6ECF-79B9-453B-8689-39EEF393EF85}" type="presOf" srcId="{02DF8BCD-8425-4FC5-853C-788F04EEFFDC}" destId="{FA44F116-435A-4C77-A967-816B0DD7CA8E}" srcOrd="0" destOrd="0" presId="urn:microsoft.com/office/officeart/2005/8/layout/cycle5"/>
    <dgm:cxn modelId="{3AB38ED2-B2D8-4662-8B53-9AAA64DE0DAC}" type="presOf" srcId="{7BE0B823-7E5D-49DF-94EF-662920B92533}" destId="{CED523C0-2625-4B0F-AEF4-72299829A9BE}" srcOrd="0" destOrd="0" presId="urn:microsoft.com/office/officeart/2005/8/layout/cycle5"/>
    <dgm:cxn modelId="{02F78AD3-83F0-4F91-A16A-B2B714986987}" type="presOf" srcId="{D6F827A9-2A4E-42AF-B6D7-034F15AF2403}" destId="{482DFB62-E3A3-40F3-A5C9-47D28BCB9FA7}" srcOrd="0" destOrd="0" presId="urn:microsoft.com/office/officeart/2005/8/layout/cycle5"/>
    <dgm:cxn modelId="{EEA303DA-3E13-4BF7-837D-77FDC7BE4C1F}" srcId="{BDFE1A3E-E6D4-4F04-9F8E-A6B14410FCCA}" destId="{DD23C178-7AEA-41B9-A2E7-0E2AD8604F3F}" srcOrd="0" destOrd="0" parTransId="{7FA7485C-2901-4C0C-B6F5-7AB9C91CBC0A}" sibTransId="{40BC58E9-811A-466B-A490-323F18BC4721}"/>
    <dgm:cxn modelId="{FF2C80DE-5084-4D59-9210-6EA61E7991D0}" type="presOf" srcId="{5DA8B573-EFA9-4D12-84EA-D25F39A3CEF1}" destId="{5B341448-E506-46D0-A23C-462C296CA7D5}" srcOrd="0" destOrd="1" presId="urn:microsoft.com/office/officeart/2005/8/layout/cycle5"/>
    <dgm:cxn modelId="{AEE373EF-C14D-4B01-9F27-DA6E1F75E48A}" type="presOf" srcId="{92A8E0A6-9E57-4685-83C6-EAB2063B7681}" destId="{5B341448-E506-46D0-A23C-462C296CA7D5}" srcOrd="0" destOrd="0" presId="urn:microsoft.com/office/officeart/2005/8/layout/cycle5"/>
    <dgm:cxn modelId="{D96815F0-44A4-4CAA-B2E7-81F879620E28}" type="presOf" srcId="{128C9E40-4557-4C87-98D1-3BA5C45B1B3D}" destId="{8FB02CCD-0CE7-4615-9A51-9096B6B78F07}" srcOrd="0" destOrd="2" presId="urn:microsoft.com/office/officeart/2005/8/layout/cycle5"/>
    <dgm:cxn modelId="{9AD361F2-2E1D-4790-8077-E37CAF7C73CF}" srcId="{BDFE1A3E-E6D4-4F04-9F8E-A6B14410FCCA}" destId="{128C9E40-4557-4C87-98D1-3BA5C45B1B3D}" srcOrd="1" destOrd="0" parTransId="{23942CF6-2B03-4257-B327-FA96C066F1DC}" sibTransId="{75D51557-17A6-49C1-A3AD-F4114718FA42}"/>
    <dgm:cxn modelId="{7B59A5F3-B0AC-4910-9CFA-D3F34D4672EC}" type="presOf" srcId="{FEF0FD2A-4570-4D68-AD1E-F516F38712D9}" destId="{482DFB62-E3A3-40F3-A5C9-47D28BCB9FA7}" srcOrd="0" destOrd="1" presId="urn:microsoft.com/office/officeart/2005/8/layout/cycle5"/>
    <dgm:cxn modelId="{B870ACF8-10FA-4248-BD4E-E6646E9C8D72}" type="presOf" srcId="{1C66C4BE-9B5A-43DC-9B74-8EDCBEDD090F}" destId="{F50671C0-C1E2-4815-B747-41E84A0301B3}" srcOrd="0" destOrd="0" presId="urn:microsoft.com/office/officeart/2005/8/layout/cycle5"/>
    <dgm:cxn modelId="{3F027DFA-D43B-4FE2-9908-EABC3DA183C1}" type="presOf" srcId="{6E39E4B9-ED29-4856-BCA5-DB3F3ACDB4E3}" destId="{5B341448-E506-46D0-A23C-462C296CA7D5}" srcOrd="0" destOrd="2" presId="urn:microsoft.com/office/officeart/2005/8/layout/cycle5"/>
    <dgm:cxn modelId="{8AE844FF-35A8-4B79-A9E8-583166822CC4}" srcId="{1C66C4BE-9B5A-43DC-9B74-8EDCBEDD090F}" destId="{BDFE1A3E-E6D4-4F04-9F8E-A6B14410FCCA}" srcOrd="3" destOrd="0" parTransId="{630DCABD-CF69-4D7B-ACBA-EE8601E1CFCB}" sibTransId="{6BA03C39-3A2C-4432-BC15-2B528415FDA1}"/>
    <dgm:cxn modelId="{CB2D3FC4-6686-4C1B-828F-8BCEC8E64D30}" type="presParOf" srcId="{F50671C0-C1E2-4815-B747-41E84A0301B3}" destId="{5B341448-E506-46D0-A23C-462C296CA7D5}" srcOrd="0" destOrd="0" presId="urn:microsoft.com/office/officeart/2005/8/layout/cycle5"/>
    <dgm:cxn modelId="{EF96485B-4A39-43BF-A80A-9B48B73B3CD1}" type="presParOf" srcId="{F50671C0-C1E2-4815-B747-41E84A0301B3}" destId="{B1CC48CB-54A8-4EBD-BD87-68FDDAC461A5}" srcOrd="1" destOrd="0" presId="urn:microsoft.com/office/officeart/2005/8/layout/cycle5"/>
    <dgm:cxn modelId="{AA5DDF5D-D0EB-4AE6-8C7E-1F93E0CF1E4E}" type="presParOf" srcId="{F50671C0-C1E2-4815-B747-41E84A0301B3}" destId="{4CCB17F6-9F34-4283-885E-33D6950DE41B}" srcOrd="2" destOrd="0" presId="urn:microsoft.com/office/officeart/2005/8/layout/cycle5"/>
    <dgm:cxn modelId="{6DEEC1FC-0FB1-49E8-A2A5-CDE852856D96}" type="presParOf" srcId="{F50671C0-C1E2-4815-B747-41E84A0301B3}" destId="{482DFB62-E3A3-40F3-A5C9-47D28BCB9FA7}" srcOrd="3" destOrd="0" presId="urn:microsoft.com/office/officeart/2005/8/layout/cycle5"/>
    <dgm:cxn modelId="{9C6A5DA5-93B1-482C-B70F-5BD1E96BF514}" type="presParOf" srcId="{F50671C0-C1E2-4815-B747-41E84A0301B3}" destId="{791C5670-10E1-4AEB-8AFE-4CF1D6F20E8F}" srcOrd="4" destOrd="0" presId="urn:microsoft.com/office/officeart/2005/8/layout/cycle5"/>
    <dgm:cxn modelId="{3B6A9877-3B04-41C0-A910-4C13188AF261}" type="presParOf" srcId="{F50671C0-C1E2-4815-B747-41E84A0301B3}" destId="{CED523C0-2625-4B0F-AEF4-72299829A9BE}" srcOrd="5" destOrd="0" presId="urn:microsoft.com/office/officeart/2005/8/layout/cycle5"/>
    <dgm:cxn modelId="{C716E4DF-0D85-4CAE-A664-1F485C052254}" type="presParOf" srcId="{F50671C0-C1E2-4815-B747-41E84A0301B3}" destId="{054D0390-43EA-4518-A9BA-13F7928A19A5}" srcOrd="6" destOrd="0" presId="urn:microsoft.com/office/officeart/2005/8/layout/cycle5"/>
    <dgm:cxn modelId="{06931F30-7D67-4547-A78B-088EEBD08DE3}" type="presParOf" srcId="{F50671C0-C1E2-4815-B747-41E84A0301B3}" destId="{5D4D729A-52F2-4075-B270-DAA9E0CE65CD}" srcOrd="7" destOrd="0" presId="urn:microsoft.com/office/officeart/2005/8/layout/cycle5"/>
    <dgm:cxn modelId="{9527BB53-79E5-44F4-B7D0-3514FDB1EFC6}" type="presParOf" srcId="{F50671C0-C1E2-4815-B747-41E84A0301B3}" destId="{FA44F116-435A-4C77-A967-816B0DD7CA8E}" srcOrd="8" destOrd="0" presId="urn:microsoft.com/office/officeart/2005/8/layout/cycle5"/>
    <dgm:cxn modelId="{4049B743-4566-4194-90A4-19A9E7B89F1A}" type="presParOf" srcId="{F50671C0-C1E2-4815-B747-41E84A0301B3}" destId="{8FB02CCD-0CE7-4615-9A51-9096B6B78F07}" srcOrd="9" destOrd="0" presId="urn:microsoft.com/office/officeart/2005/8/layout/cycle5"/>
    <dgm:cxn modelId="{45639A14-9320-41B5-9774-AD1DB48F693E}" type="presParOf" srcId="{F50671C0-C1E2-4815-B747-41E84A0301B3}" destId="{A17BAF80-33D0-44C7-9346-D00AFAA80DE0}" srcOrd="10" destOrd="0" presId="urn:microsoft.com/office/officeart/2005/8/layout/cycle5"/>
    <dgm:cxn modelId="{E4AD2D7C-3AA9-428A-8D36-89926E79D15F}" type="presParOf" srcId="{F50671C0-C1E2-4815-B747-41E84A0301B3}" destId="{86D45DD7-F723-4997-BFC0-088EEC901AB5}" srcOrd="11" destOrd="0" presId="urn:microsoft.com/office/officeart/2005/8/layout/cycle5"/>
    <dgm:cxn modelId="{2FFE93BE-B2C7-4F06-A9E2-EFE1E3C9E997}" type="presParOf" srcId="{F50671C0-C1E2-4815-B747-41E84A0301B3}" destId="{F2A91409-6751-4C21-88E7-1038944C960C}" srcOrd="12" destOrd="0" presId="urn:microsoft.com/office/officeart/2005/8/layout/cycle5"/>
    <dgm:cxn modelId="{90DD0018-480A-4FEE-A226-E84C13E1117E}" type="presParOf" srcId="{F50671C0-C1E2-4815-B747-41E84A0301B3}" destId="{C9B69BD0-3D34-4300-8E72-B94381D6FFD9}" srcOrd="13" destOrd="0" presId="urn:microsoft.com/office/officeart/2005/8/layout/cycle5"/>
    <dgm:cxn modelId="{ABB98217-F7B5-4A4B-80D2-E98A52EE9C8E}" type="presParOf" srcId="{F50671C0-C1E2-4815-B747-41E84A0301B3}" destId="{74437EC8-D773-48CB-AFAF-F35D2507E085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41448-E506-46D0-A23C-462C296CA7D5}">
      <dsp:nvSpPr>
        <dsp:cNvPr id="0" name=""/>
        <dsp:cNvSpPr/>
      </dsp:nvSpPr>
      <dsp:spPr>
        <a:xfrm>
          <a:off x="2108027" y="228"/>
          <a:ext cx="1420028" cy="923018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/>
            <a:t>Bewerten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800" kern="1200"/>
            <a:t>Externer Scan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800" kern="1200"/>
            <a:t>Minimale Anzahl Risikofragen</a:t>
          </a:r>
        </a:p>
      </dsp:txBody>
      <dsp:txXfrm>
        <a:off x="2153085" y="45286"/>
        <a:ext cx="1329912" cy="832902"/>
      </dsp:txXfrm>
    </dsp:sp>
    <dsp:sp modelId="{4CCB17F6-9F34-4283-885E-33D6950DE41B}">
      <dsp:nvSpPr>
        <dsp:cNvPr id="0" name=""/>
        <dsp:cNvSpPr/>
      </dsp:nvSpPr>
      <dsp:spPr>
        <a:xfrm>
          <a:off x="973640" y="461738"/>
          <a:ext cx="3688803" cy="3688803"/>
        </a:xfrm>
        <a:custGeom>
          <a:avLst/>
          <a:gdLst/>
          <a:ahLst/>
          <a:cxnLst/>
          <a:rect l="0" t="0" r="0" b="0"/>
          <a:pathLst>
            <a:path>
              <a:moveTo>
                <a:pt x="2744727" y="234671"/>
              </a:moveTo>
              <a:arcTo wR="1844401" hR="1844401" stAng="17953103" swAng="1212066"/>
            </a:path>
          </a:pathLst>
        </a:custGeom>
        <a:noFill/>
        <a:ln w="9525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DFB62-E3A3-40F3-A5C9-47D28BCB9FA7}">
      <dsp:nvSpPr>
        <dsp:cNvPr id="0" name=""/>
        <dsp:cNvSpPr/>
      </dsp:nvSpPr>
      <dsp:spPr>
        <a:xfrm>
          <a:off x="3862157" y="1274679"/>
          <a:ext cx="1420028" cy="923018"/>
        </a:xfrm>
        <a:prstGeom prst="roundRect">
          <a:avLst/>
        </a:prstGeom>
        <a:solidFill>
          <a:schemeClr val="accent1">
            <a:shade val="50000"/>
            <a:hueOff val="-318776"/>
            <a:satOff val="0"/>
            <a:lumOff val="19321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/>
            <a:t>Schützen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800" kern="1200"/>
            <a:t>Aktive Überwachung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800" kern="1200"/>
            <a:t>Proaktive Alarmierung</a:t>
          </a:r>
        </a:p>
      </dsp:txBody>
      <dsp:txXfrm>
        <a:off x="3907215" y="1319737"/>
        <a:ext cx="1329912" cy="832902"/>
      </dsp:txXfrm>
    </dsp:sp>
    <dsp:sp modelId="{CED523C0-2625-4B0F-AEF4-72299829A9BE}">
      <dsp:nvSpPr>
        <dsp:cNvPr id="0" name=""/>
        <dsp:cNvSpPr/>
      </dsp:nvSpPr>
      <dsp:spPr>
        <a:xfrm>
          <a:off x="973640" y="461738"/>
          <a:ext cx="3688803" cy="3688803"/>
        </a:xfrm>
        <a:custGeom>
          <a:avLst/>
          <a:gdLst/>
          <a:ahLst/>
          <a:cxnLst/>
          <a:rect l="0" t="0" r="0" b="0"/>
          <a:pathLst>
            <a:path>
              <a:moveTo>
                <a:pt x="3684385" y="1971984"/>
              </a:moveTo>
              <a:arcTo wR="1844401" hR="1844401" stAng="21837989" swAng="1360134"/>
            </a:path>
          </a:pathLst>
        </a:custGeom>
        <a:noFill/>
        <a:ln w="9525" cap="flat" cmpd="sng" algn="ctr">
          <a:solidFill>
            <a:schemeClr val="accent1">
              <a:shade val="90000"/>
              <a:hueOff val="-338695"/>
              <a:satOff val="0"/>
              <a:lumOff val="1561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4D0390-43EA-4518-A9BA-13F7928A19A5}">
      <dsp:nvSpPr>
        <dsp:cNvPr id="0" name=""/>
        <dsp:cNvSpPr/>
      </dsp:nvSpPr>
      <dsp:spPr>
        <a:xfrm>
          <a:off x="3192139" y="3336782"/>
          <a:ext cx="1420028" cy="923018"/>
        </a:xfrm>
        <a:prstGeom prst="roundRect">
          <a:avLst/>
        </a:prstGeom>
        <a:solidFill>
          <a:schemeClr val="accent1">
            <a:shade val="50000"/>
            <a:hueOff val="-637552"/>
            <a:satOff val="0"/>
            <a:lumOff val="38642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/>
            <a:t>Optional:  Managed Security Service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800" kern="1200"/>
            <a:t>Maximale Sicherheit durch Überwachung der Endpunkte des VN</a:t>
          </a:r>
        </a:p>
      </dsp:txBody>
      <dsp:txXfrm>
        <a:off x="3237197" y="3381840"/>
        <a:ext cx="1329912" cy="832902"/>
      </dsp:txXfrm>
    </dsp:sp>
    <dsp:sp modelId="{FA44F116-435A-4C77-A967-816B0DD7CA8E}">
      <dsp:nvSpPr>
        <dsp:cNvPr id="0" name=""/>
        <dsp:cNvSpPr/>
      </dsp:nvSpPr>
      <dsp:spPr>
        <a:xfrm>
          <a:off x="973640" y="461738"/>
          <a:ext cx="3688803" cy="3688803"/>
        </a:xfrm>
        <a:custGeom>
          <a:avLst/>
          <a:gdLst/>
          <a:ahLst/>
          <a:cxnLst/>
          <a:rect l="0" t="0" r="0" b="0"/>
          <a:pathLst>
            <a:path>
              <a:moveTo>
                <a:pt x="2070900" y="3674843"/>
              </a:moveTo>
              <a:arcTo wR="1844401" hR="1844401" stAng="4976764" swAng="846472"/>
            </a:path>
          </a:pathLst>
        </a:custGeom>
        <a:noFill/>
        <a:ln w="9525" cap="flat" cmpd="sng" algn="ctr">
          <a:solidFill>
            <a:schemeClr val="accent1">
              <a:shade val="90000"/>
              <a:hueOff val="-677390"/>
              <a:satOff val="0"/>
              <a:lumOff val="3122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B02CCD-0CE7-4615-9A51-9096B6B78F07}">
      <dsp:nvSpPr>
        <dsp:cNvPr id="0" name=""/>
        <dsp:cNvSpPr/>
      </dsp:nvSpPr>
      <dsp:spPr>
        <a:xfrm>
          <a:off x="1023915" y="3336782"/>
          <a:ext cx="1420028" cy="923018"/>
        </a:xfrm>
        <a:prstGeom prst="roundRect">
          <a:avLst/>
        </a:prstGeom>
        <a:solidFill>
          <a:schemeClr val="accent1">
            <a:shade val="50000"/>
            <a:hueOff val="-637552"/>
            <a:satOff val="0"/>
            <a:lumOff val="38642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/>
            <a:t>Reagieren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800" kern="1200"/>
            <a:t>Krisenreaktion und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800" kern="1200"/>
            <a:t>Wiederherstellung aus einer Hand</a:t>
          </a:r>
        </a:p>
      </dsp:txBody>
      <dsp:txXfrm>
        <a:off x="1068973" y="3381840"/>
        <a:ext cx="1329912" cy="832902"/>
      </dsp:txXfrm>
    </dsp:sp>
    <dsp:sp modelId="{86D45DD7-F723-4997-BFC0-088EEC901AB5}">
      <dsp:nvSpPr>
        <dsp:cNvPr id="0" name=""/>
        <dsp:cNvSpPr/>
      </dsp:nvSpPr>
      <dsp:spPr>
        <a:xfrm>
          <a:off x="973640" y="461738"/>
          <a:ext cx="3688803" cy="3688803"/>
        </a:xfrm>
        <a:custGeom>
          <a:avLst/>
          <a:gdLst/>
          <a:ahLst/>
          <a:cxnLst/>
          <a:rect l="0" t="0" r="0" b="0"/>
          <a:pathLst>
            <a:path>
              <a:moveTo>
                <a:pt x="195732" y="2671267"/>
              </a:moveTo>
              <a:arcTo wR="1844401" hR="1844401" stAng="9201877" swAng="1360134"/>
            </a:path>
          </a:pathLst>
        </a:custGeom>
        <a:noFill/>
        <a:ln w="9525" cap="flat" cmpd="sng" algn="ctr">
          <a:solidFill>
            <a:schemeClr val="accent1">
              <a:shade val="90000"/>
              <a:hueOff val="-677390"/>
              <a:satOff val="0"/>
              <a:lumOff val="3122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A91409-6751-4C21-88E7-1038944C960C}">
      <dsp:nvSpPr>
        <dsp:cNvPr id="0" name=""/>
        <dsp:cNvSpPr/>
      </dsp:nvSpPr>
      <dsp:spPr>
        <a:xfrm>
          <a:off x="353897" y="1274679"/>
          <a:ext cx="1420028" cy="923018"/>
        </a:xfrm>
        <a:prstGeom prst="roundRect">
          <a:avLst/>
        </a:prstGeom>
        <a:solidFill>
          <a:schemeClr val="accent1">
            <a:shade val="50000"/>
            <a:hueOff val="-318776"/>
            <a:satOff val="0"/>
            <a:lumOff val="19321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/>
            <a:t>Abdecken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800" kern="1200"/>
            <a:t>Abdeckung des Restrisikos zu optimierten Konditionen über unsere abgestimmten Policen</a:t>
          </a:r>
        </a:p>
      </dsp:txBody>
      <dsp:txXfrm>
        <a:off x="398955" y="1319737"/>
        <a:ext cx="1329912" cy="832902"/>
      </dsp:txXfrm>
    </dsp:sp>
    <dsp:sp modelId="{74437EC8-D773-48CB-AFAF-F35D2507E085}">
      <dsp:nvSpPr>
        <dsp:cNvPr id="0" name=""/>
        <dsp:cNvSpPr/>
      </dsp:nvSpPr>
      <dsp:spPr>
        <a:xfrm>
          <a:off x="973640" y="461738"/>
          <a:ext cx="3688803" cy="3688803"/>
        </a:xfrm>
        <a:custGeom>
          <a:avLst/>
          <a:gdLst/>
          <a:ahLst/>
          <a:cxnLst/>
          <a:rect l="0" t="0" r="0" b="0"/>
          <a:pathLst>
            <a:path>
              <a:moveTo>
                <a:pt x="443592" y="644588"/>
              </a:moveTo>
              <a:arcTo wR="1844401" hR="1844401" stAng="13234831" swAng="1212066"/>
            </a:path>
          </a:pathLst>
        </a:custGeom>
        <a:noFill/>
        <a:ln w="9525" cap="flat" cmpd="sng" algn="ctr">
          <a:solidFill>
            <a:schemeClr val="accent1">
              <a:shade val="90000"/>
              <a:hueOff val="-338695"/>
              <a:satOff val="0"/>
              <a:lumOff val="1561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42817" cy="345684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76753" y="2"/>
            <a:ext cx="4342817" cy="345684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13.03.2025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544068"/>
            <a:ext cx="4342817" cy="345683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76753" y="6544068"/>
            <a:ext cx="4342817" cy="345683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42817" cy="345684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76753" y="2"/>
            <a:ext cx="4342817" cy="345684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13.03.2025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62013"/>
            <a:ext cx="4132262" cy="2325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02190" y="3315693"/>
            <a:ext cx="8017510" cy="2712840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544068"/>
            <a:ext cx="4342817" cy="345683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76753" y="6544068"/>
            <a:ext cx="4342817" cy="345683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D75D4-1BC4-4E73-AFA3-A2DC409AFA3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82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D75D4-1BC4-4E73-AFA3-A2DC409AFA3F}" type="slidenum">
              <a:rPr kumimoji="0" lang="de-D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691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495BD-BE05-6B4C-20F4-84B3057BF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812F9BC-585E-11B8-DEEE-9F20BEE0F2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B86EC54-7464-6359-1DD5-B2F8A265E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8B3CC5-7C07-B185-ADBE-3D46E8F5EE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D75D4-1BC4-4E73-AFA3-A2DC409AFA3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191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D75D4-1BC4-4E73-AFA3-A2DC409AFA3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561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mrh-trowe/" TargetMode="External"/><Relationship Id="rId3" Type="http://schemas.openxmlformats.org/officeDocument/2006/relationships/image" Target="../media/image9.sv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xing.com/company/mrh-trowe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11.jpeg"/><Relationship Id="rId10" Type="http://schemas.openxmlformats.org/officeDocument/2006/relationships/hyperlink" Target="https://www.kununu.com/de/mrh-trowe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17.jpe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mrh-trowe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hyperlink" Target="https://www.provenexpert.com/mrh-trowe/?utm_source=Widget&amp;utm_medium=Widget&amp;utm_campaign=Widget#ratings" TargetMode="External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Relationship Id="rId6" Type="http://schemas.openxmlformats.org/officeDocument/2006/relationships/hyperlink" Target="https://www.xing.com/company/mrh-trowe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21.png"/><Relationship Id="rId10" Type="http://schemas.openxmlformats.org/officeDocument/2006/relationships/hyperlink" Target="https://www.kununu.com/de/mrh-trowe" TargetMode="External"/><Relationship Id="rId4" Type="http://schemas.openxmlformats.org/officeDocument/2006/relationships/image" Target="../media/image18.svg"/><Relationship Id="rId9" Type="http://schemas.openxmlformats.org/officeDocument/2006/relationships/image" Target="../media/image13.png"/><Relationship Id="rId14" Type="http://schemas.openxmlformats.org/officeDocument/2006/relationships/image" Target="../media/image20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17.jpeg"/><Relationship Id="rId4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hyperlink" Target="https://www.kununu.com/de/mrh-trowe" TargetMode="External"/><Relationship Id="rId3" Type="http://schemas.openxmlformats.org/officeDocument/2006/relationships/tags" Target="../tags/tag29.xml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17" Type="http://schemas.openxmlformats.org/officeDocument/2006/relationships/image" Target="../media/image22.jpeg"/><Relationship Id="rId2" Type="http://schemas.openxmlformats.org/officeDocument/2006/relationships/tags" Target="../tags/tag28.xml"/><Relationship Id="rId16" Type="http://schemas.openxmlformats.org/officeDocument/2006/relationships/image" Target="../media/image19.png"/><Relationship Id="rId1" Type="http://schemas.openxmlformats.org/officeDocument/2006/relationships/tags" Target="../tags/tag27.xml"/><Relationship Id="rId6" Type="http://schemas.openxmlformats.org/officeDocument/2006/relationships/image" Target="../media/image18.svg"/><Relationship Id="rId11" Type="http://schemas.openxmlformats.org/officeDocument/2006/relationships/hyperlink" Target="https://www.linkedin.com/company/mrh-trowe/" TargetMode="External"/><Relationship Id="rId5" Type="http://schemas.openxmlformats.org/officeDocument/2006/relationships/image" Target="../media/image8.png"/><Relationship Id="rId15" Type="http://schemas.openxmlformats.org/officeDocument/2006/relationships/hyperlink" Target="https://www.provenexpert.com/mrh-trowe/?utm_source=Widget&amp;utm_medium=Widget&amp;utm_campaign=Widget#ratings" TargetMode="External"/><Relationship Id="rId10" Type="http://schemas.openxmlformats.org/officeDocument/2006/relationships/image" Target="../media/image12.png"/><Relationship Id="rId4" Type="http://schemas.openxmlformats.org/officeDocument/2006/relationships/slideMaster" Target="../slideMasters/slideMaster4.xml"/><Relationship Id="rId9" Type="http://schemas.openxmlformats.org/officeDocument/2006/relationships/hyperlink" Target="https://www.xing.com/company/mrh-trowe" TargetMode="External"/><Relationship Id="rId14" Type="http://schemas.openxmlformats.org/officeDocument/2006/relationships/image" Target="../media/image14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image" Target="../media/image17.jpe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mrh-trowe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hyperlink" Target="https://www.provenexpert.com/mrh-trowe/?utm_source=Widget&amp;utm_medium=Widget&amp;utm_campaign=Widget#ratings" TargetMode="External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42.xml"/><Relationship Id="rId6" Type="http://schemas.openxmlformats.org/officeDocument/2006/relationships/hyperlink" Target="https://www.xing.com/company/mrh-trowe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24.png"/><Relationship Id="rId10" Type="http://schemas.openxmlformats.org/officeDocument/2006/relationships/hyperlink" Target="https://www.kununu.com/de/mrh-trowe" TargetMode="External"/><Relationship Id="rId4" Type="http://schemas.openxmlformats.org/officeDocument/2006/relationships/image" Target="../media/image18.svg"/><Relationship Id="rId9" Type="http://schemas.openxmlformats.org/officeDocument/2006/relationships/image" Target="../media/image13.png"/><Relationship Id="rId14" Type="http://schemas.openxmlformats.org/officeDocument/2006/relationships/image" Target="../media/image23.pn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75733" y="5349695"/>
            <a:ext cx="6739468" cy="492443"/>
          </a:xfrm>
        </p:spPr>
        <p:txBody>
          <a:bodyPr wrap="square" lIns="0" tIns="0" rIns="0" bIns="0" anchor="ctr">
            <a:spAutoFit/>
          </a:bodyPr>
          <a:lstStyle>
            <a:lvl1pPr algn="l"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Mastertitelformat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75733" y="5897225"/>
            <a:ext cx="6739468" cy="281103"/>
          </a:xfr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734" y="4672190"/>
            <a:ext cx="11040533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489513" y="4962962"/>
            <a:ext cx="0" cy="1159708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Bildplatzhalter 133">
            <a:extLst>
              <a:ext uri="{FF2B5EF4-FFF2-40B4-BE49-F238E27FC236}">
                <a16:creationId xmlns:a16="http://schemas.microsoft.com/office/drawing/2014/main" id="{CDDFC279-F49C-4C3A-A3D1-4EFD063B7BF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9624" y="1048512"/>
            <a:ext cx="11332753" cy="351129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8763A9B4-2D09-48EB-B57D-545D86074C40}"/>
              </a:ext>
            </a:extLst>
          </p:cNvPr>
          <p:cNvSpPr/>
          <p:nvPr userDrawn="1"/>
        </p:nvSpPr>
        <p:spPr>
          <a:xfrm>
            <a:off x="3924134" y="1115187"/>
            <a:ext cx="4597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800" b="1">
                <a:solidFill>
                  <a:srgbClr val="FFFFFF"/>
                </a:solidFill>
                <a:latin typeface="Roboto-Bold"/>
              </a:rPr>
              <a:t>Für die optimale Strategie</a:t>
            </a:r>
            <a:endParaRPr lang="de-DE" sz="2800"/>
          </a:p>
        </p:txBody>
      </p:sp>
    </p:spTree>
    <p:extLst>
      <p:ext uri="{BB962C8B-B14F-4D97-AF65-F5344CB8AC3E}">
        <p14:creationId xmlns:p14="http://schemas.microsoft.com/office/powerpoint/2010/main" val="690552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2">
          <p15:clr>
            <a:srgbClr val="FBAE40"/>
          </p15:clr>
        </p15:guide>
        <p15:guide id="3" pos="548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CBDDC6-8ED2-45EF-BFDA-F867BCDF30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Agenda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8B84E79B-8A78-4F9C-980E-A3D65B0F0CB4}"/>
              </a:ext>
            </a:extLst>
          </p:cNvPr>
          <p:cNvGrpSpPr/>
          <p:nvPr userDrawn="1"/>
        </p:nvGrpSpPr>
        <p:grpSpPr>
          <a:xfrm>
            <a:off x="0" y="1225275"/>
            <a:ext cx="12192000" cy="1188000"/>
            <a:chOff x="0" y="1530075"/>
            <a:chExt cx="9144000" cy="1188000"/>
          </a:xfrm>
        </p:grpSpPr>
        <p:cxnSp>
          <p:nvCxnSpPr>
            <p:cNvPr id="3" name="Gerader Verbinder 2">
              <a:extLst>
                <a:ext uri="{FF2B5EF4-FFF2-40B4-BE49-F238E27FC236}">
                  <a16:creationId xmlns:a16="http://schemas.microsoft.com/office/drawing/2014/main" id="{2E7A9DF6-95EE-480D-AFD6-5D6A8E157C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2124075"/>
              <a:ext cx="9144000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4B80C578-927A-48FB-AB11-0F540EF2A14C}"/>
                </a:ext>
              </a:extLst>
            </p:cNvPr>
            <p:cNvSpPr>
              <a:spLocks/>
            </p:cNvSpPr>
            <p:nvPr userDrawn="1"/>
          </p:nvSpPr>
          <p:spPr>
            <a:xfrm>
              <a:off x="389025" y="1530075"/>
              <a:ext cx="1188000" cy="1188000"/>
            </a:xfrm>
            <a:prstGeom prst="ellipse">
              <a:avLst/>
            </a:prstGeom>
            <a:solidFill>
              <a:schemeClr val="accent4"/>
            </a:solidFill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pic>
          <p:nvPicPr>
            <p:cNvPr id="6" name="Grafik 5" descr="Stoppuhr">
              <a:extLst>
                <a:ext uri="{FF2B5EF4-FFF2-40B4-BE49-F238E27FC236}">
                  <a16:creationId xmlns:a16="http://schemas.microsoft.com/office/drawing/2014/main" id="{ED8279F3-652C-4F82-900A-FC060C9B57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1538" y="1652588"/>
              <a:ext cx="942974" cy="942974"/>
            </a:xfrm>
            <a:prstGeom prst="rect">
              <a:avLst/>
            </a:prstGeom>
          </p:spPr>
        </p:pic>
      </p:grp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AFC02553-7377-4CC0-9FA9-E69B368617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8699" y="2626275"/>
            <a:ext cx="11190700" cy="4953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/>
              <a:t>1. Mastertextformat bearbeiten</a:t>
            </a:r>
          </a:p>
        </p:txBody>
      </p:sp>
      <p:sp>
        <p:nvSpPr>
          <p:cNvPr id="27" name="Textplatzhalter 25">
            <a:extLst>
              <a:ext uri="{FF2B5EF4-FFF2-40B4-BE49-F238E27FC236}">
                <a16:creationId xmlns:a16="http://schemas.microsoft.com/office/drawing/2014/main" id="{577FEAA8-1FCD-412A-89D2-37BFE232DB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8699" y="3287097"/>
            <a:ext cx="11190700" cy="4953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/>
              <a:t>2. Mastertextformat bearbeiten</a:t>
            </a:r>
          </a:p>
        </p:txBody>
      </p:sp>
      <p:sp>
        <p:nvSpPr>
          <p:cNvPr id="28" name="Textplatzhalter 25">
            <a:extLst>
              <a:ext uri="{FF2B5EF4-FFF2-40B4-BE49-F238E27FC236}">
                <a16:creationId xmlns:a16="http://schemas.microsoft.com/office/drawing/2014/main" id="{327570C6-E6DE-4F18-96F6-F95475B79C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699" y="3947919"/>
            <a:ext cx="11190700" cy="4953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/>
              <a:t>3. Mastertextformat bearbeiten</a:t>
            </a:r>
          </a:p>
        </p:txBody>
      </p:sp>
      <p:sp>
        <p:nvSpPr>
          <p:cNvPr id="30" name="Textplatzhalter 25">
            <a:extLst>
              <a:ext uri="{FF2B5EF4-FFF2-40B4-BE49-F238E27FC236}">
                <a16:creationId xmlns:a16="http://schemas.microsoft.com/office/drawing/2014/main" id="{8C17FEAB-B8D8-4949-AD4D-4E344A31EC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8699" y="4657725"/>
            <a:ext cx="11190700" cy="4953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/>
              <a:t>4. Mastertextformat bearbeiten</a:t>
            </a:r>
          </a:p>
        </p:txBody>
      </p:sp>
      <p:sp>
        <p:nvSpPr>
          <p:cNvPr id="31" name="Textplatzhalter 25">
            <a:extLst>
              <a:ext uri="{FF2B5EF4-FFF2-40B4-BE49-F238E27FC236}">
                <a16:creationId xmlns:a16="http://schemas.microsoft.com/office/drawing/2014/main" id="{3DFB1BE2-0036-4343-B284-A43DE4C569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699" y="5318547"/>
            <a:ext cx="11190700" cy="4953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/>
              <a:t>5. Mastertextformat bearbeiten</a:t>
            </a:r>
          </a:p>
        </p:txBody>
      </p:sp>
      <p:sp>
        <p:nvSpPr>
          <p:cNvPr id="32" name="Textplatzhalter 25">
            <a:extLst>
              <a:ext uri="{FF2B5EF4-FFF2-40B4-BE49-F238E27FC236}">
                <a16:creationId xmlns:a16="http://schemas.microsoft.com/office/drawing/2014/main" id="{4C176502-A1A4-4D70-81C1-F2C0B1E7BB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8699" y="5998121"/>
            <a:ext cx="11190700" cy="4953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/>
              <a:t>6. 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58375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5"/>
            <a:ext cx="8873067" cy="27699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95995" y="586551"/>
            <a:ext cx="8873067" cy="218586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en-GB" sz="14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lang="de-DE"/>
              <a:t>Mastertextformat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501B26A-195A-4ADC-8BA6-0C5366B7C50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3D9FA41-2137-4C52-874E-E771D0282B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4282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5"/>
            <a:ext cx="8873067" cy="27699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95995" y="586551"/>
            <a:ext cx="8873067" cy="218586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en-GB" sz="14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87867" y="1052513"/>
            <a:ext cx="11616267" cy="53641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BB42405-1A1A-496B-BE67-5B39072E70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3D9FA41-2137-4C52-874E-E771D0282B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88960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E24DF541-2155-4485-BC25-5D3F850E437C}"/>
              </a:ext>
            </a:extLst>
          </p:cNvPr>
          <p:cNvCxnSpPr>
            <a:cxnSpLocks/>
          </p:cNvCxnSpPr>
          <p:nvPr userDrawn="1"/>
        </p:nvCxnSpPr>
        <p:spPr>
          <a:xfrm>
            <a:off x="0" y="3686175"/>
            <a:ext cx="1219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8B03B374-BCEA-4C7E-8DAF-8A59AA1F5E5E}"/>
              </a:ext>
            </a:extLst>
          </p:cNvPr>
          <p:cNvSpPr>
            <a:spLocks/>
          </p:cNvSpPr>
          <p:nvPr userDrawn="1"/>
        </p:nvSpPr>
        <p:spPr>
          <a:xfrm>
            <a:off x="4824000" y="2715975"/>
            <a:ext cx="2544000" cy="1940400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2" name="Grafik 11" descr="Megafon">
            <a:extLst>
              <a:ext uri="{FF2B5EF4-FFF2-40B4-BE49-F238E27FC236}">
                <a16:creationId xmlns:a16="http://schemas.microsoft.com/office/drawing/2014/main" id="{CE04BFF7-2691-4B42-BE02-C8636E231F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40349" y="2990850"/>
            <a:ext cx="1511300" cy="113347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0D97155-3AF7-42A4-AFFC-F9FBB7DB12F9}"/>
              </a:ext>
            </a:extLst>
          </p:cNvPr>
          <p:cNvSpPr txBox="1"/>
          <p:nvPr userDrawn="1"/>
        </p:nvSpPr>
        <p:spPr>
          <a:xfrm>
            <a:off x="2552700" y="1343024"/>
            <a:ext cx="713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HERZLICHEN DANK!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F6DD618-AC0A-418B-80C4-DB3ADF6833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7658" y="5786212"/>
            <a:ext cx="647700" cy="485775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523709BB-4A03-47DD-8DD1-076B3B11392D}"/>
              </a:ext>
            </a:extLst>
          </p:cNvPr>
          <p:cNvSpPr/>
          <p:nvPr userDrawn="1"/>
        </p:nvSpPr>
        <p:spPr>
          <a:xfrm>
            <a:off x="1067881" y="5890599"/>
            <a:ext cx="2133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/>
              <a:t>www.mrh-trowe.com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84D013FD-6898-4A22-975D-863A0331187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36200" y="3989880"/>
            <a:ext cx="1504984" cy="2204800"/>
          </a:xfrm>
          <a:prstGeom prst="rect">
            <a:avLst/>
          </a:prstGeom>
        </p:spPr>
      </p:pic>
      <p:pic>
        <p:nvPicPr>
          <p:cNvPr id="21" name="Grafik 20">
            <a:hlinkClick r:id="rId6"/>
            <a:extLst>
              <a:ext uri="{FF2B5EF4-FFF2-40B4-BE49-F238E27FC236}">
                <a16:creationId xmlns:a16="http://schemas.microsoft.com/office/drawing/2014/main" id="{FB60C015-EA5F-4D60-9D58-CCBB6C90D2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819145" y="5681823"/>
            <a:ext cx="647700" cy="485775"/>
          </a:xfrm>
          <a:prstGeom prst="rect">
            <a:avLst/>
          </a:prstGeom>
        </p:spPr>
      </p:pic>
      <p:pic>
        <p:nvPicPr>
          <p:cNvPr id="23" name="Grafik 22">
            <a:hlinkClick r:id="rId8"/>
            <a:extLst>
              <a:ext uri="{FF2B5EF4-FFF2-40B4-BE49-F238E27FC236}">
                <a16:creationId xmlns:a16="http://schemas.microsoft.com/office/drawing/2014/main" id="{EAB23AFE-4851-4E1B-9474-70AAA8F9DDE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5771026" y="5685794"/>
            <a:ext cx="678516" cy="508887"/>
          </a:xfrm>
          <a:prstGeom prst="rect">
            <a:avLst/>
          </a:prstGeom>
        </p:spPr>
      </p:pic>
      <p:pic>
        <p:nvPicPr>
          <p:cNvPr id="25" name="Grafik 24">
            <a:hlinkClick r:id="rId10"/>
            <a:extLst>
              <a:ext uri="{FF2B5EF4-FFF2-40B4-BE49-F238E27FC236}">
                <a16:creationId xmlns:a16="http://schemas.microsoft.com/office/drawing/2014/main" id="{4D8EED1E-1DB0-483B-98E2-53A8ED6526F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6753723" y="5709933"/>
            <a:ext cx="610219" cy="45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56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FBEB9-E4AD-C042-95E5-CF07FF107CB0}" type="datetimeFigureOut">
              <a:rPr lang="de-DE" smtClean="0"/>
              <a:t>13.03.2025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7E51-39D1-C74A-B157-B6A482069C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7516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9753860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033259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5733" y="4692915"/>
            <a:ext cx="6739468" cy="1149223"/>
          </a:xfrm>
        </p:spPr>
        <p:txBody>
          <a:bodyPr wrap="square" lIns="0" tIns="0" rIns="0" bIns="0" anchor="b" anchorCtr="0">
            <a:noAutofit/>
          </a:bodyPr>
          <a:lstStyle>
            <a:lvl1pPr algn="l">
              <a:defRPr sz="3200" b="1">
                <a:solidFill>
                  <a:srgbClr val="333F48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33" y="5897224"/>
            <a:ext cx="6739468" cy="28623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rgbClr val="8F6A2A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734" y="4672190"/>
            <a:ext cx="11040533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489513" y="4962962"/>
            <a:ext cx="0" cy="1159708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Grafik 49">
            <a:extLst>
              <a:ext uri="{FF2B5EF4-FFF2-40B4-BE49-F238E27FC236}">
                <a16:creationId xmlns:a16="http://schemas.microsoft.com/office/drawing/2014/main" id="{95B304E1-0271-49FF-990B-BA66DAB2DA62}"/>
              </a:ext>
            </a:extLst>
          </p:cNvPr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429624" y="1048512"/>
            <a:ext cx="11332753" cy="35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8763A9B4-2D09-48EB-B57D-545D86074C40}"/>
              </a:ext>
            </a:extLst>
          </p:cNvPr>
          <p:cNvSpPr/>
          <p:nvPr userDrawn="1"/>
        </p:nvSpPr>
        <p:spPr>
          <a:xfrm>
            <a:off x="3924134" y="1115187"/>
            <a:ext cx="4597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800" b="1">
                <a:solidFill>
                  <a:srgbClr val="FFFFFF"/>
                </a:solidFill>
                <a:latin typeface="Roboto-Bold"/>
              </a:rPr>
              <a:t>Für die optimale Strategie</a:t>
            </a:r>
            <a:endParaRPr lang="de-DE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F543AB-0E28-4E21-B58B-D22BC9A72D15}"/>
              </a:ext>
            </a:extLst>
          </p:cNvPr>
          <p:cNvSpPr/>
          <p:nvPr userDrawn="1"/>
        </p:nvSpPr>
        <p:spPr>
          <a:xfrm>
            <a:off x="10277744" y="6067515"/>
            <a:ext cx="1484633" cy="56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659BF3E-731F-4D69-BF7B-EC1561619D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125" y="5165091"/>
            <a:ext cx="3992251" cy="7554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124CEBF6-DEDC-4357-9952-B09C7112EB9C}"/>
              </a:ext>
            </a:extLst>
          </p:cNvPr>
          <p:cNvSpPr>
            <a:spLocks noChangeAspect="1"/>
          </p:cNvSpPr>
          <p:nvPr userDrawn="1">
            <p:custDataLst>
              <p:tags r:id="rId2"/>
            </p:custDataLst>
          </p:nvPr>
        </p:nvSpPr>
        <p:spPr bwMode="auto">
          <a:xfrm>
            <a:off x="7770125" y="5165091"/>
            <a:ext cx="3992251" cy="755450"/>
          </a:xfrm>
          <a:prstGeom prst="rect">
            <a:avLst/>
          </a:prstGeom>
          <a:solidFill>
            <a:schemeClr val="lt1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418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2">
          <p15:clr>
            <a:srgbClr val="FBAE40"/>
          </p15:clr>
        </p15:guide>
        <p15:guide id="3" pos="548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305237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87867" y="1268413"/>
            <a:ext cx="11616267" cy="5148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640894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E24DF541-2155-4485-BC25-5D3F850E437C}"/>
              </a:ext>
            </a:extLst>
          </p:cNvPr>
          <p:cNvCxnSpPr>
            <a:cxnSpLocks/>
          </p:cNvCxnSpPr>
          <p:nvPr userDrawn="1"/>
        </p:nvCxnSpPr>
        <p:spPr>
          <a:xfrm>
            <a:off x="0" y="3661123"/>
            <a:ext cx="1219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8B03B374-BCEA-4C7E-8DAF-8A59AA1F5E5E}"/>
              </a:ext>
            </a:extLst>
          </p:cNvPr>
          <p:cNvSpPr>
            <a:spLocks/>
          </p:cNvSpPr>
          <p:nvPr userDrawn="1"/>
        </p:nvSpPr>
        <p:spPr>
          <a:xfrm>
            <a:off x="4824000" y="2690923"/>
            <a:ext cx="2544000" cy="1940400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2" name="Grafik 11" descr="Megafon">
            <a:extLst>
              <a:ext uri="{FF2B5EF4-FFF2-40B4-BE49-F238E27FC236}">
                <a16:creationId xmlns:a16="http://schemas.microsoft.com/office/drawing/2014/main" id="{CE04BFF7-2691-4B42-BE02-C8636E231F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40349" y="2965797"/>
            <a:ext cx="1511300" cy="113347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0D97155-3AF7-42A4-AFFC-F9FBB7DB12F9}"/>
              </a:ext>
            </a:extLst>
          </p:cNvPr>
          <p:cNvSpPr txBox="1"/>
          <p:nvPr userDrawn="1"/>
        </p:nvSpPr>
        <p:spPr>
          <a:xfrm>
            <a:off x="2805468" y="1443984"/>
            <a:ext cx="6581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>
                <a:solidFill>
                  <a:srgbClr val="333F4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HERZLICHEN DANK!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F6DD618-AC0A-418B-80C4-DB3ADF6833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5502" y="271500"/>
            <a:ext cx="647700" cy="485775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523709BB-4A03-47DD-8DD1-076B3B11392D}"/>
              </a:ext>
            </a:extLst>
          </p:cNvPr>
          <p:cNvSpPr/>
          <p:nvPr userDrawn="1"/>
        </p:nvSpPr>
        <p:spPr>
          <a:xfrm>
            <a:off x="985725" y="375886"/>
            <a:ext cx="2133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>
                <a:solidFill>
                  <a:srgbClr val="8F6A2A"/>
                </a:solidFill>
              </a:rPr>
              <a:t>www.mrh-trowe.com</a:t>
            </a:r>
          </a:p>
        </p:txBody>
      </p:sp>
      <p:pic>
        <p:nvPicPr>
          <p:cNvPr id="21" name="Grafik 20">
            <a:hlinkClick r:id="rId6"/>
            <a:extLst>
              <a:ext uri="{FF2B5EF4-FFF2-40B4-BE49-F238E27FC236}">
                <a16:creationId xmlns:a16="http://schemas.microsoft.com/office/drawing/2014/main" id="{FB60C015-EA5F-4D60-9D58-CCBB6C90D2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68945" y="5725685"/>
            <a:ext cx="647700" cy="485775"/>
          </a:xfrm>
          <a:prstGeom prst="rect">
            <a:avLst/>
          </a:prstGeom>
        </p:spPr>
      </p:pic>
      <p:pic>
        <p:nvPicPr>
          <p:cNvPr id="23" name="Grafik 22">
            <a:hlinkClick r:id="rId8"/>
            <a:extLst>
              <a:ext uri="{FF2B5EF4-FFF2-40B4-BE49-F238E27FC236}">
                <a16:creationId xmlns:a16="http://schemas.microsoft.com/office/drawing/2014/main" id="{EAB23AFE-4851-4E1B-9474-70AAA8F9DDE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452282" y="5702573"/>
            <a:ext cx="678516" cy="508887"/>
          </a:xfrm>
          <a:prstGeom prst="rect">
            <a:avLst/>
          </a:prstGeom>
        </p:spPr>
      </p:pic>
      <p:pic>
        <p:nvPicPr>
          <p:cNvPr id="25" name="Grafik 24">
            <a:hlinkClick r:id="rId10"/>
            <a:extLst>
              <a:ext uri="{FF2B5EF4-FFF2-40B4-BE49-F238E27FC236}">
                <a16:creationId xmlns:a16="http://schemas.microsoft.com/office/drawing/2014/main" id="{4D8EED1E-1DB0-483B-98E2-53A8ED6526F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66436" y="5716266"/>
            <a:ext cx="678513" cy="508885"/>
          </a:xfrm>
          <a:prstGeom prst="rect">
            <a:avLst/>
          </a:prstGeom>
        </p:spPr>
      </p:pic>
      <p:pic>
        <p:nvPicPr>
          <p:cNvPr id="14" name="Grafik 13">
            <a:hlinkClick r:id="rId12"/>
            <a:extLst>
              <a:ext uri="{FF2B5EF4-FFF2-40B4-BE49-F238E27FC236}">
                <a16:creationId xmlns:a16="http://schemas.microsoft.com/office/drawing/2014/main" id="{5531E2DC-5059-4EA1-833A-5B645356E57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080586" y="5695879"/>
            <a:ext cx="974957" cy="519331"/>
          </a:xfrm>
          <a:prstGeom prst="rect">
            <a:avLst/>
          </a:prstGeom>
        </p:spPr>
      </p:pic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27D3951C-35B0-4F75-B434-285A1D1D9DA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35502" y="4679938"/>
            <a:ext cx="1959919" cy="1860115"/>
          </a:xfrm>
          <a:prstGeom prst="rect">
            <a:avLst/>
          </a:prstGeom>
        </p:spPr>
      </p:pic>
      <p:pic>
        <p:nvPicPr>
          <p:cNvPr id="7" name="Grafik 6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CDF30827-8052-438C-AC1C-75D1C41D7B3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622444" y="4679939"/>
            <a:ext cx="1369576" cy="186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52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4A96A-DFD9-4E5C-AECF-620132A78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06FD-2AEE-4852-A3B8-348C94E4F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3517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5733" y="4692915"/>
            <a:ext cx="6739468" cy="1149223"/>
          </a:xfrm>
        </p:spPr>
        <p:txBody>
          <a:bodyPr wrap="square" lIns="0" tIns="0" rIns="0" bIns="0" anchor="b" anchorCtr="0">
            <a:noAutofit/>
          </a:bodyPr>
          <a:lstStyle>
            <a:lvl1pPr algn="l">
              <a:defRPr sz="3200" b="1">
                <a:solidFill>
                  <a:srgbClr val="333F48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75733" y="5897224"/>
            <a:ext cx="6739468" cy="28623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rgbClr val="8F6A2A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734" y="4672190"/>
            <a:ext cx="11040533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489513" y="4962962"/>
            <a:ext cx="0" cy="1159708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Grafik 49">
            <a:extLst>
              <a:ext uri="{FF2B5EF4-FFF2-40B4-BE49-F238E27FC236}">
                <a16:creationId xmlns:a16="http://schemas.microsoft.com/office/drawing/2014/main" id="{95B304E1-0271-49FF-990B-BA66DAB2DA62}"/>
              </a:ext>
            </a:extLst>
          </p:cNvPr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429624" y="1048512"/>
            <a:ext cx="11332753" cy="35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8763A9B4-2D09-48EB-B57D-545D86074C40}"/>
              </a:ext>
            </a:extLst>
          </p:cNvPr>
          <p:cNvSpPr/>
          <p:nvPr userDrawn="1"/>
        </p:nvSpPr>
        <p:spPr>
          <a:xfrm>
            <a:off x="3924134" y="1115187"/>
            <a:ext cx="4597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800" b="1">
                <a:solidFill>
                  <a:srgbClr val="FFFFFF"/>
                </a:solidFill>
                <a:latin typeface="Roboto-Bold"/>
              </a:rPr>
              <a:t>Für die optimale Strategie</a:t>
            </a:r>
            <a:endParaRPr lang="de-DE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F543AB-0E28-4E21-B58B-D22BC9A72D15}"/>
              </a:ext>
            </a:extLst>
          </p:cNvPr>
          <p:cNvSpPr/>
          <p:nvPr userDrawn="1"/>
        </p:nvSpPr>
        <p:spPr>
          <a:xfrm>
            <a:off x="10277744" y="6067515"/>
            <a:ext cx="1484633" cy="56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659BF3E-731F-4D69-BF7B-EC1561619D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125" y="5165091"/>
            <a:ext cx="3992251" cy="7554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855293B1-FB8E-46AB-8453-C35661D52E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6652260"/>
            <a:ext cx="12192000" cy="20574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lvl="0" indent="0" algn="l"/>
            <a:r>
              <a:rPr lang="de-DE" sz="1050"/>
              <a:t>Hamburg, 24. September 2020</a:t>
            </a: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124CEBF6-DEDC-4357-9952-B09C7112EB9C}"/>
              </a:ext>
            </a:extLst>
          </p:cNvPr>
          <p:cNvSpPr>
            <a:spLocks noChangeAspect="1"/>
          </p:cNvSpPr>
          <p:nvPr userDrawn="1">
            <p:custDataLst>
              <p:tags r:id="rId3"/>
            </p:custDataLst>
          </p:nvPr>
        </p:nvSpPr>
        <p:spPr bwMode="auto">
          <a:xfrm>
            <a:off x="7770125" y="5165091"/>
            <a:ext cx="3992251" cy="755450"/>
          </a:xfrm>
          <a:prstGeom prst="rect">
            <a:avLst/>
          </a:prstGeom>
          <a:solidFill>
            <a:schemeClr val="lt1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0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2">
          <p15:clr>
            <a:srgbClr val="FBAE40"/>
          </p15:clr>
        </p15:guide>
        <p15:guide id="3" pos="5488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146049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287867" y="1268413"/>
            <a:ext cx="11616267" cy="5148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320504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E24DF541-2155-4485-BC25-5D3F850E437C}"/>
              </a:ext>
            </a:extLst>
          </p:cNvPr>
          <p:cNvCxnSpPr>
            <a:cxnSpLocks/>
          </p:cNvCxnSpPr>
          <p:nvPr userDrawn="1"/>
        </p:nvCxnSpPr>
        <p:spPr>
          <a:xfrm>
            <a:off x="0" y="2771777"/>
            <a:ext cx="1219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8B03B374-BCEA-4C7E-8DAF-8A59AA1F5E5E}"/>
              </a:ext>
            </a:extLst>
          </p:cNvPr>
          <p:cNvSpPr>
            <a:spLocks/>
          </p:cNvSpPr>
          <p:nvPr userDrawn="1"/>
        </p:nvSpPr>
        <p:spPr>
          <a:xfrm>
            <a:off x="4824000" y="1801577"/>
            <a:ext cx="2544000" cy="1940400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2" name="Grafik 11" descr="Megafon">
            <a:extLst>
              <a:ext uri="{FF2B5EF4-FFF2-40B4-BE49-F238E27FC236}">
                <a16:creationId xmlns:a16="http://schemas.microsoft.com/office/drawing/2014/main" id="{CE04BFF7-2691-4B42-BE02-C8636E231FB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40349" y="2076452"/>
            <a:ext cx="1511300" cy="113347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0D97155-3AF7-42A4-AFFC-F9FBB7DB12F9}"/>
              </a:ext>
            </a:extLst>
          </p:cNvPr>
          <p:cNvSpPr txBox="1"/>
          <p:nvPr userDrawn="1"/>
        </p:nvSpPr>
        <p:spPr>
          <a:xfrm>
            <a:off x="2805468" y="934795"/>
            <a:ext cx="6581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>
                <a:solidFill>
                  <a:srgbClr val="333F4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HERZLICHEN DANK!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F6DD618-AC0A-418B-80C4-DB3ADF68330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17658" y="5786212"/>
            <a:ext cx="647700" cy="485775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523709BB-4A03-47DD-8DD1-076B3B11392D}"/>
              </a:ext>
            </a:extLst>
          </p:cNvPr>
          <p:cNvSpPr/>
          <p:nvPr userDrawn="1"/>
        </p:nvSpPr>
        <p:spPr>
          <a:xfrm>
            <a:off x="1067881" y="5890599"/>
            <a:ext cx="2133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>
                <a:solidFill>
                  <a:srgbClr val="8F6A2A"/>
                </a:solidFill>
              </a:rPr>
              <a:t>www.mrh-trowe.com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84D013FD-6898-4A22-975D-863A0331187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236200" y="3968570"/>
            <a:ext cx="1504984" cy="2204800"/>
          </a:xfrm>
          <a:prstGeom prst="rect">
            <a:avLst/>
          </a:prstGeom>
        </p:spPr>
      </p:pic>
      <p:pic>
        <p:nvPicPr>
          <p:cNvPr id="21" name="Grafik 20">
            <a:hlinkClick r:id="rId9"/>
            <a:extLst>
              <a:ext uri="{FF2B5EF4-FFF2-40B4-BE49-F238E27FC236}">
                <a16:creationId xmlns:a16="http://schemas.microsoft.com/office/drawing/2014/main" id="{FB60C015-EA5F-4D60-9D58-CCBB6C90D25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819145" y="5681823"/>
            <a:ext cx="647700" cy="485775"/>
          </a:xfrm>
          <a:prstGeom prst="rect">
            <a:avLst/>
          </a:prstGeom>
        </p:spPr>
      </p:pic>
      <p:pic>
        <p:nvPicPr>
          <p:cNvPr id="23" name="Grafik 22">
            <a:hlinkClick r:id="rId11"/>
            <a:extLst>
              <a:ext uri="{FF2B5EF4-FFF2-40B4-BE49-F238E27FC236}">
                <a16:creationId xmlns:a16="http://schemas.microsoft.com/office/drawing/2014/main" id="{EAB23AFE-4851-4E1B-9474-70AAA8F9DDE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771026" y="5685794"/>
            <a:ext cx="678516" cy="508887"/>
          </a:xfrm>
          <a:prstGeom prst="rect">
            <a:avLst/>
          </a:prstGeom>
        </p:spPr>
      </p:pic>
      <p:pic>
        <p:nvPicPr>
          <p:cNvPr id="25" name="Grafik 24">
            <a:hlinkClick r:id="rId13"/>
            <a:extLst>
              <a:ext uri="{FF2B5EF4-FFF2-40B4-BE49-F238E27FC236}">
                <a16:creationId xmlns:a16="http://schemas.microsoft.com/office/drawing/2014/main" id="{4D8EED1E-1DB0-483B-98E2-53A8ED6526F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753723" y="5709933"/>
            <a:ext cx="610219" cy="457664"/>
          </a:xfrm>
          <a:prstGeom prst="rect">
            <a:avLst/>
          </a:prstGeom>
        </p:spPr>
      </p:pic>
      <p:pic>
        <p:nvPicPr>
          <p:cNvPr id="14" name="Grafik 13">
            <a:hlinkClick r:id="rId15"/>
            <a:extLst>
              <a:ext uri="{FF2B5EF4-FFF2-40B4-BE49-F238E27FC236}">
                <a16:creationId xmlns:a16="http://schemas.microsoft.com/office/drawing/2014/main" id="{5531E2DC-5059-4EA1-833A-5B645356E57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585947" y="5654040"/>
            <a:ext cx="974957" cy="519331"/>
          </a:xfrm>
          <a:prstGeom prst="rect">
            <a:avLst/>
          </a:prstGeom>
        </p:spPr>
      </p:pic>
      <p:sp>
        <p:nvSpPr>
          <p:cNvPr id="16" name="NativeTextbox_ID_5">
            <a:extLst>
              <a:ext uri="{FF2B5EF4-FFF2-40B4-BE49-F238E27FC236}">
                <a16:creationId xmlns:a16="http://schemas.microsoft.com/office/drawing/2014/main" id="{9E7F9112-1C18-4D96-B36D-D491B3E732EB}"/>
              </a:ext>
            </a:extLst>
          </p:cNvPr>
          <p:cNvSpPr txBox="1">
            <a:spLocks/>
          </p:cNvSpPr>
          <p:nvPr userDrawn="1">
            <p:custDataLst>
              <p:tags r:id="rId2"/>
            </p:custDataLst>
          </p:nvPr>
        </p:nvSpPr>
        <p:spPr bwMode="auto">
          <a:xfrm>
            <a:off x="2001459" y="3969112"/>
            <a:ext cx="3769567" cy="125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3pPr>
            <a:lvl4pPr marL="538163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4pPr>
            <a:lvl5pPr marL="717550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5pPr>
            <a:lvl6pPr marL="896938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6pPr>
            <a:lvl7pPr marL="1076325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7pPr>
            <a:lvl8pPr marL="1255713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8pPr>
            <a:lvl9pPr marL="1435100" indent="-1793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 kern="1200">
                <a:solidFill>
                  <a:srgbClr val="333F48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tabLst>
                <a:tab pos="719138" algn="l"/>
              </a:tabLst>
            </a:pPr>
            <a:r>
              <a:rPr lang="en-US" sz="1200">
                <a:latin typeface="Roboto" panose="02000000000000000000" pitchFamily="2" charset="0"/>
              </a:rPr>
              <a:t>Melanie Werner 
Head of Marketing
Tel.	+49 69 6605889 99 
Mob.	+49 1514 2244389 
Email	melanie.werner@mrh-trowe.com </a:t>
            </a:r>
            <a:endParaRPr lang="de-DE" sz="1200">
              <a:latin typeface="Roboto" panose="02000000000000000000" pitchFamily="2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8CF4598-22A0-4030-832C-5F4DAC8DBDB2}"/>
              </a:ext>
            </a:extLst>
          </p:cNvPr>
          <p:cNvPicPr>
            <a:picLocks/>
          </p:cNvPicPr>
          <p:nvPr userDrawn="1"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317208" y="4054982"/>
            <a:ext cx="1438081" cy="107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3645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4A96A-DFD9-4E5C-AECF-620132A78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06FD-2AEE-4852-A3B8-348C94E4F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587628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5"/>
            <a:ext cx="8873067" cy="27699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95995" y="586551"/>
            <a:ext cx="8873067" cy="218586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en-GB" sz="14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lang="de-DE"/>
              <a:t>Mastertextformat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501B26A-195A-4ADC-8BA6-0C5366B7C50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52801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5"/>
            <a:ext cx="8873067" cy="2769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95995" y="586551"/>
            <a:ext cx="8873067" cy="218586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en-GB" sz="14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87867" y="1052513"/>
            <a:ext cx="11616267" cy="5364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8049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5733" y="4692915"/>
            <a:ext cx="6739468" cy="1149223"/>
          </a:xfrm>
        </p:spPr>
        <p:txBody>
          <a:bodyPr wrap="square" lIns="0" tIns="0" rIns="0" bIns="0" anchor="b" anchorCtr="0">
            <a:noAutofit/>
          </a:bodyPr>
          <a:lstStyle>
            <a:lvl1pPr algn="l">
              <a:defRPr sz="3200" b="1">
                <a:solidFill>
                  <a:srgbClr val="333F48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33" y="5897224"/>
            <a:ext cx="6739468" cy="28623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rgbClr val="8F6A2A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734" y="4672190"/>
            <a:ext cx="11040533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489513" y="4962962"/>
            <a:ext cx="0" cy="1159708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Grafik 49">
            <a:extLst>
              <a:ext uri="{FF2B5EF4-FFF2-40B4-BE49-F238E27FC236}">
                <a16:creationId xmlns:a16="http://schemas.microsoft.com/office/drawing/2014/main" id="{95B304E1-0271-49FF-990B-BA66DAB2DA62}"/>
              </a:ext>
            </a:extLst>
          </p:cNvPr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429624" y="1048512"/>
            <a:ext cx="11332753" cy="35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8763A9B4-2D09-48EB-B57D-545D86074C40}"/>
              </a:ext>
            </a:extLst>
          </p:cNvPr>
          <p:cNvSpPr/>
          <p:nvPr userDrawn="1"/>
        </p:nvSpPr>
        <p:spPr>
          <a:xfrm>
            <a:off x="3924134" y="1115187"/>
            <a:ext cx="4597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800" b="1">
                <a:solidFill>
                  <a:srgbClr val="FFFFFF"/>
                </a:solidFill>
                <a:latin typeface="Roboto-Bold"/>
              </a:rPr>
              <a:t>Für die optimale Strategie</a:t>
            </a:r>
            <a:endParaRPr lang="de-DE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F543AB-0E28-4E21-B58B-D22BC9A72D15}"/>
              </a:ext>
            </a:extLst>
          </p:cNvPr>
          <p:cNvSpPr/>
          <p:nvPr userDrawn="1"/>
        </p:nvSpPr>
        <p:spPr>
          <a:xfrm>
            <a:off x="10277744" y="6067515"/>
            <a:ext cx="1484633" cy="56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659BF3E-731F-4D69-BF7B-EC1561619D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125" y="5165091"/>
            <a:ext cx="3992251" cy="7554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124CEBF6-DEDC-4357-9952-B09C7112EB9C}"/>
              </a:ext>
            </a:extLst>
          </p:cNvPr>
          <p:cNvSpPr>
            <a:spLocks noChangeAspect="1"/>
          </p:cNvSpPr>
          <p:nvPr userDrawn="1">
            <p:custDataLst>
              <p:tags r:id="rId2"/>
            </p:custDataLst>
          </p:nvPr>
        </p:nvSpPr>
        <p:spPr bwMode="auto">
          <a:xfrm>
            <a:off x="7770125" y="5165091"/>
            <a:ext cx="3992251" cy="755450"/>
          </a:xfrm>
          <a:prstGeom prst="rect">
            <a:avLst/>
          </a:prstGeom>
          <a:solidFill>
            <a:schemeClr val="lt1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566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2">
          <p15:clr>
            <a:srgbClr val="FBAE40"/>
          </p15:clr>
        </p15:guide>
        <p15:guide id="3" pos="5488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771690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873067" cy="55399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87867" y="1268413"/>
            <a:ext cx="11616267" cy="5148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14642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E24DF541-2155-4485-BC25-5D3F850E437C}"/>
              </a:ext>
            </a:extLst>
          </p:cNvPr>
          <p:cNvCxnSpPr>
            <a:cxnSpLocks/>
          </p:cNvCxnSpPr>
          <p:nvPr userDrawn="1"/>
        </p:nvCxnSpPr>
        <p:spPr>
          <a:xfrm>
            <a:off x="0" y="3661123"/>
            <a:ext cx="1219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8B03B374-BCEA-4C7E-8DAF-8A59AA1F5E5E}"/>
              </a:ext>
            </a:extLst>
          </p:cNvPr>
          <p:cNvSpPr>
            <a:spLocks/>
          </p:cNvSpPr>
          <p:nvPr userDrawn="1"/>
        </p:nvSpPr>
        <p:spPr>
          <a:xfrm>
            <a:off x="4824000" y="2690923"/>
            <a:ext cx="2544000" cy="1940400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2" name="Grafik 11" descr="Megafon">
            <a:extLst>
              <a:ext uri="{FF2B5EF4-FFF2-40B4-BE49-F238E27FC236}">
                <a16:creationId xmlns:a16="http://schemas.microsoft.com/office/drawing/2014/main" id="{CE04BFF7-2691-4B42-BE02-C8636E231F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40349" y="2965797"/>
            <a:ext cx="1511300" cy="113347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0D97155-3AF7-42A4-AFFC-F9FBB7DB12F9}"/>
              </a:ext>
            </a:extLst>
          </p:cNvPr>
          <p:cNvSpPr txBox="1"/>
          <p:nvPr userDrawn="1"/>
        </p:nvSpPr>
        <p:spPr>
          <a:xfrm>
            <a:off x="2805468" y="1443984"/>
            <a:ext cx="6581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>
                <a:solidFill>
                  <a:srgbClr val="333F4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HERZLICHEN DANK!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F6DD618-AC0A-418B-80C4-DB3ADF6833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5502" y="271500"/>
            <a:ext cx="647700" cy="485775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523709BB-4A03-47DD-8DD1-076B3B11392D}"/>
              </a:ext>
            </a:extLst>
          </p:cNvPr>
          <p:cNvSpPr/>
          <p:nvPr userDrawn="1"/>
        </p:nvSpPr>
        <p:spPr>
          <a:xfrm>
            <a:off x="985725" y="375886"/>
            <a:ext cx="2133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>
                <a:solidFill>
                  <a:srgbClr val="8F6A2A"/>
                </a:solidFill>
              </a:rPr>
              <a:t>www.mrh-trowe.com</a:t>
            </a:r>
          </a:p>
        </p:txBody>
      </p:sp>
      <p:pic>
        <p:nvPicPr>
          <p:cNvPr id="21" name="Grafik 20">
            <a:hlinkClick r:id="rId6"/>
            <a:extLst>
              <a:ext uri="{FF2B5EF4-FFF2-40B4-BE49-F238E27FC236}">
                <a16:creationId xmlns:a16="http://schemas.microsoft.com/office/drawing/2014/main" id="{FB60C015-EA5F-4D60-9D58-CCBB6C90D2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68945" y="5725685"/>
            <a:ext cx="647700" cy="485775"/>
          </a:xfrm>
          <a:prstGeom prst="rect">
            <a:avLst/>
          </a:prstGeom>
        </p:spPr>
      </p:pic>
      <p:pic>
        <p:nvPicPr>
          <p:cNvPr id="23" name="Grafik 22">
            <a:hlinkClick r:id="rId8"/>
            <a:extLst>
              <a:ext uri="{FF2B5EF4-FFF2-40B4-BE49-F238E27FC236}">
                <a16:creationId xmlns:a16="http://schemas.microsoft.com/office/drawing/2014/main" id="{EAB23AFE-4851-4E1B-9474-70AAA8F9DDE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452282" y="5702573"/>
            <a:ext cx="678516" cy="508887"/>
          </a:xfrm>
          <a:prstGeom prst="rect">
            <a:avLst/>
          </a:prstGeom>
        </p:spPr>
      </p:pic>
      <p:pic>
        <p:nvPicPr>
          <p:cNvPr id="25" name="Grafik 24">
            <a:hlinkClick r:id="rId10"/>
            <a:extLst>
              <a:ext uri="{FF2B5EF4-FFF2-40B4-BE49-F238E27FC236}">
                <a16:creationId xmlns:a16="http://schemas.microsoft.com/office/drawing/2014/main" id="{4D8EED1E-1DB0-483B-98E2-53A8ED6526F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66436" y="5716266"/>
            <a:ext cx="678513" cy="508885"/>
          </a:xfrm>
          <a:prstGeom prst="rect">
            <a:avLst/>
          </a:prstGeom>
        </p:spPr>
      </p:pic>
      <p:pic>
        <p:nvPicPr>
          <p:cNvPr id="14" name="Grafik 13">
            <a:hlinkClick r:id="rId12"/>
            <a:extLst>
              <a:ext uri="{FF2B5EF4-FFF2-40B4-BE49-F238E27FC236}">
                <a16:creationId xmlns:a16="http://schemas.microsoft.com/office/drawing/2014/main" id="{5531E2DC-5059-4EA1-833A-5B645356E57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080586" y="5695879"/>
            <a:ext cx="974957" cy="519331"/>
          </a:xfrm>
          <a:prstGeom prst="rect">
            <a:avLst/>
          </a:prstGeom>
        </p:spPr>
      </p:pic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1ED1E1EF-D830-1083-CA86-A7D34996CBD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28443" y="4679938"/>
            <a:ext cx="1985845" cy="1885036"/>
          </a:xfrm>
          <a:prstGeom prst="rect">
            <a:avLst/>
          </a:prstGeom>
        </p:spPr>
      </p:pic>
      <p:pic>
        <p:nvPicPr>
          <p:cNvPr id="3" name="Grafik 2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657DE91C-3F38-2BE4-1AD8-983BCB6BADC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588681" y="4669280"/>
            <a:ext cx="1403339" cy="190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831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4A96A-DFD9-4E5C-AECF-620132A78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06FD-2AEE-4852-A3B8-348C94E4F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24368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13" Type="http://schemas.openxmlformats.org/officeDocument/2006/relationships/tags" Target="../tags/tag6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57.xml"/><Relationship Id="rId21" Type="http://schemas.openxmlformats.org/officeDocument/2006/relationships/image" Target="../media/image16.jpeg"/><Relationship Id="rId7" Type="http://schemas.openxmlformats.org/officeDocument/2006/relationships/vmlDrawing" Target="../drawings/vmlDrawing1.v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" Type="http://schemas.openxmlformats.org/officeDocument/2006/relationships/slideLayout" Target="../slideLayouts/slideLayout56.xml"/><Relationship Id="rId16" Type="http://schemas.openxmlformats.org/officeDocument/2006/relationships/tags" Target="../tags/tag9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55.xml"/><Relationship Id="rId6" Type="http://schemas.openxmlformats.org/officeDocument/2006/relationships/theme" Target="../theme/theme3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59.xml"/><Relationship Id="rId15" Type="http://schemas.openxmlformats.org/officeDocument/2006/relationships/tags" Target="../tags/tag8.xml"/><Relationship Id="rId10" Type="http://schemas.openxmlformats.org/officeDocument/2006/relationships/tags" Target="../tags/tag3.xml"/><Relationship Id="rId19" Type="http://schemas.openxmlformats.org/officeDocument/2006/relationships/image" Target="../media/image15.emf"/><Relationship Id="rId4" Type="http://schemas.openxmlformats.org/officeDocument/2006/relationships/slideLayout" Target="../slideLayouts/slideLayout58.xml"/><Relationship Id="rId9" Type="http://schemas.openxmlformats.org/officeDocument/2006/relationships/tags" Target="../tags/tag2.xml"/><Relationship Id="rId14" Type="http://schemas.openxmlformats.org/officeDocument/2006/relationships/tags" Target="../tags/tag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13" Type="http://schemas.openxmlformats.org/officeDocument/2006/relationships/tags" Target="../tags/tag17.xml"/><Relationship Id="rId18" Type="http://schemas.openxmlformats.org/officeDocument/2006/relationships/tags" Target="../tags/tag22.xml"/><Relationship Id="rId3" Type="http://schemas.openxmlformats.org/officeDocument/2006/relationships/slideLayout" Target="../slideLayouts/slideLayout62.xml"/><Relationship Id="rId21" Type="http://schemas.openxmlformats.org/officeDocument/2006/relationships/image" Target="../media/image15.emf"/><Relationship Id="rId7" Type="http://schemas.openxmlformats.org/officeDocument/2006/relationships/slideLayout" Target="../slideLayouts/slideLayout66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" Type="http://schemas.openxmlformats.org/officeDocument/2006/relationships/slideLayout" Target="../slideLayouts/slideLayout61.xml"/><Relationship Id="rId16" Type="http://schemas.openxmlformats.org/officeDocument/2006/relationships/tags" Target="../tags/tag20.xml"/><Relationship Id="rId20" Type="http://schemas.openxmlformats.org/officeDocument/2006/relationships/oleObject" Target="../embeddings/oleObject2.bin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tags" Target="../tags/tag15.xml"/><Relationship Id="rId5" Type="http://schemas.openxmlformats.org/officeDocument/2006/relationships/slideLayout" Target="../slideLayouts/slideLayout64.xml"/><Relationship Id="rId15" Type="http://schemas.openxmlformats.org/officeDocument/2006/relationships/tags" Target="../tags/tag19.xml"/><Relationship Id="rId10" Type="http://schemas.openxmlformats.org/officeDocument/2006/relationships/tags" Target="../tags/tag14.xml"/><Relationship Id="rId19" Type="http://schemas.openxmlformats.org/officeDocument/2006/relationships/tags" Target="../tags/tag23.xml"/><Relationship Id="rId4" Type="http://schemas.openxmlformats.org/officeDocument/2006/relationships/slideLayout" Target="../slideLayouts/slideLayout63.xml"/><Relationship Id="rId9" Type="http://schemas.openxmlformats.org/officeDocument/2006/relationships/vmlDrawing" Target="../drawings/vmlDrawing2.vml"/><Relationship Id="rId14" Type="http://schemas.openxmlformats.org/officeDocument/2006/relationships/tags" Target="../tags/tag18.xml"/><Relationship Id="rId22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tags" Target="../tags/tag35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69.xml"/><Relationship Id="rId21" Type="http://schemas.openxmlformats.org/officeDocument/2006/relationships/image" Target="../media/image16.jpeg"/><Relationship Id="rId7" Type="http://schemas.openxmlformats.org/officeDocument/2006/relationships/vmlDrawing" Target="../drawings/vmlDrawing3.vml"/><Relationship Id="rId12" Type="http://schemas.openxmlformats.org/officeDocument/2006/relationships/tags" Target="../tags/tag34.xml"/><Relationship Id="rId17" Type="http://schemas.openxmlformats.org/officeDocument/2006/relationships/tags" Target="../tags/tag39.xml"/><Relationship Id="rId2" Type="http://schemas.openxmlformats.org/officeDocument/2006/relationships/slideLayout" Target="../slideLayouts/slideLayout68.xml"/><Relationship Id="rId16" Type="http://schemas.openxmlformats.org/officeDocument/2006/relationships/tags" Target="../tags/tag38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67.xml"/><Relationship Id="rId6" Type="http://schemas.openxmlformats.org/officeDocument/2006/relationships/theme" Target="../theme/theme5.xml"/><Relationship Id="rId11" Type="http://schemas.openxmlformats.org/officeDocument/2006/relationships/tags" Target="../tags/tag33.xml"/><Relationship Id="rId5" Type="http://schemas.openxmlformats.org/officeDocument/2006/relationships/slideLayout" Target="../slideLayouts/slideLayout71.xml"/><Relationship Id="rId15" Type="http://schemas.openxmlformats.org/officeDocument/2006/relationships/tags" Target="../tags/tag37.xml"/><Relationship Id="rId10" Type="http://schemas.openxmlformats.org/officeDocument/2006/relationships/tags" Target="../tags/tag32.xml"/><Relationship Id="rId19" Type="http://schemas.openxmlformats.org/officeDocument/2006/relationships/image" Target="../media/image15.emf"/><Relationship Id="rId4" Type="http://schemas.openxmlformats.org/officeDocument/2006/relationships/slideLayout" Target="../slideLayouts/slideLayout70.xml"/><Relationship Id="rId9" Type="http://schemas.openxmlformats.org/officeDocument/2006/relationships/tags" Target="../tags/tag31.xml"/><Relationship Id="rId14" Type="http://schemas.openxmlformats.org/officeDocument/2006/relationships/tags" Target="../tags/tag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95995" y="287455"/>
            <a:ext cx="8669189" cy="2769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7867" y="1052513"/>
            <a:ext cx="11616267" cy="5364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82885" y="886346"/>
            <a:ext cx="1162124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0" y="6652260"/>
            <a:ext cx="12192000" cy="2057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75" y="193317"/>
            <a:ext cx="1912619" cy="502245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A0F49F-4F64-4E30-B0CB-DC96FD19E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9FA41-2137-4C52-874E-E771D0282B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667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1800" b="0" i="0" u="none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3038" indent="-173038" algn="l" defTabSz="457200" rtl="0" eaLnBrk="1" latinLnBrk="0" hangingPunct="1">
        <a:lnSpc>
          <a:spcPct val="110000"/>
        </a:lnSpc>
        <a:spcBef>
          <a:spcPts val="0"/>
        </a:spcBef>
        <a:buClr>
          <a:schemeClr val="bg1"/>
        </a:buClr>
        <a:buFont typeface="Wingdings" panose="05000000000000000000" pitchFamily="2" charset="2"/>
        <a:buChar char="§"/>
        <a:defRPr sz="1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6">
          <p15:clr>
            <a:srgbClr val="F26B43"/>
          </p15:clr>
        </p15:guide>
        <p15:guide id="2" pos="5624">
          <p15:clr>
            <a:srgbClr val="F26B43"/>
          </p15:clr>
        </p15:guide>
        <p15:guide id="6" orient="horz" pos="663">
          <p15:clr>
            <a:srgbClr val="F26B43"/>
          </p15:clr>
        </p15:guide>
        <p15:guide id="7" orient="horz" pos="404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2DB7380E-1E27-4647-AD97-272EC10B2BC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62492771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think-cell Folie" r:id="rId18" imgW="347" imgH="348" progId="TCLayout.ActiveDocument.1">
                  <p:embed/>
                </p:oleObj>
              </mc:Choice>
              <mc:Fallback>
                <p:oleObj name="think-cell Folie" r:id="rId18" imgW="347" imgH="348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2DB7380E-1E27-4647-AD97-272EC10B2B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20C9F66-3077-4E1E-96DB-83879F4BF51B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la-Latn" sz="1800" b="0" i="0" baseline="0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669189" cy="55399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DE"/>
              <a:t>This </a:t>
            </a:r>
            <a:r>
              <a:rPr lang="de-DE" err="1"/>
              <a:t>is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Slide Message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82885" y="886346"/>
            <a:ext cx="1162124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0" y="6652260"/>
            <a:ext cx="12192000" cy="20574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75" y="193317"/>
            <a:ext cx="1912619" cy="50224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8AB122-D951-4BFD-8AEC-A9E3ECAC0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885" y="1278504"/>
            <a:ext cx="11621248" cy="51381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VctRoadmap_ID_11" hidden="1">
            <a:extLst>
              <a:ext uri="{FF2B5EF4-FFF2-40B4-BE49-F238E27FC236}">
                <a16:creationId xmlns:a16="http://schemas.microsoft.com/office/drawing/2014/main" id="{B7746F20-33EB-4D0F-A216-BC2FE7EA6EF3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 bwMode="gray">
          <a:xfrm>
            <a:off x="3926212" y="6675120"/>
            <a:ext cx="4334595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000" b="0" i="0">
                <a:solidFill>
                  <a:srgbClr val="FFFFFF"/>
                </a:solidFill>
                <a:latin typeface="+mn-lt"/>
              </a:rPr>
              <a:t>_Auto</a:t>
            </a:r>
          </a:p>
        </p:txBody>
      </p:sp>
      <p:sp>
        <p:nvSpPr>
          <p:cNvPr id="12" name="VctFootnote_ID_12" hidden="1">
            <a:extLst>
              <a:ext uri="{FF2B5EF4-FFF2-40B4-BE49-F238E27FC236}">
                <a16:creationId xmlns:a16="http://schemas.microsoft.com/office/drawing/2014/main" id="{6B7AA2FC-29C8-4E83-B03D-17F48CBF35D6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 bwMode="gray">
          <a:xfrm>
            <a:off x="295995" y="6676608"/>
            <a:ext cx="8669189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de-DE"/>
            </a:defPPr>
            <a:lvl1pPr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i="0">
                <a:solidFill>
                  <a:srgbClr val="FFFFFF"/>
                </a:solidFill>
              </a:defRPr>
            </a:lvl1pPr>
          </a:lstStyle>
          <a:p>
            <a:pPr lvl="0" algn="l"/>
            <a:r>
              <a:rPr lang="la-Latn" sz="1000"/>
              <a:t>Quelle: </a:t>
            </a:r>
          </a:p>
        </p:txBody>
      </p:sp>
      <p:sp>
        <p:nvSpPr>
          <p:cNvPr id="13" name="VctStamp_ID_13" hidden="1">
            <a:extLst>
              <a:ext uri="{FF2B5EF4-FFF2-40B4-BE49-F238E27FC236}">
                <a16:creationId xmlns:a16="http://schemas.microsoft.com/office/drawing/2014/main" id="{88528FDB-6A87-4E5D-B008-E5B784AFA5D6}"/>
              </a:ext>
            </a:extLst>
          </p:cNvPr>
          <p:cNvSpPr/>
          <p:nvPr userDrawn="1">
            <p:custDataLst>
              <p:tags r:id="rId12"/>
            </p:custDataLst>
          </p:nvPr>
        </p:nvSpPr>
        <p:spPr bwMode="gray">
          <a:xfrm>
            <a:off x="11035306" y="1040755"/>
            <a:ext cx="868828" cy="266740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25400" rIns="0" bIns="25400" rtlCol="0" anchor="t" anchorCtr="0">
            <a:spAutoFit/>
          </a:bodyPr>
          <a:lstStyle/>
          <a:p>
            <a:pPr marL="0" lv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400" b="1" i="0">
                <a:solidFill>
                  <a:srgbClr val="8F6A2A"/>
                </a:solidFill>
                <a:latin typeface="+mn-lt"/>
              </a:rPr>
              <a:t>EXAMPLE</a:t>
            </a:r>
          </a:p>
        </p:txBody>
      </p:sp>
      <p:cxnSp>
        <p:nvCxnSpPr>
          <p:cNvPr id="14" name="VctTopStpCtr_ID_14" hidden="1">
            <a:extLst>
              <a:ext uri="{FF2B5EF4-FFF2-40B4-BE49-F238E27FC236}">
                <a16:creationId xmlns:a16="http://schemas.microsoft.com/office/drawing/2014/main" id="{5E31B43A-EF5D-4A39-A989-4FA5368609BB}"/>
              </a:ext>
            </a:extLst>
          </p:cNvPr>
          <p:cNvCxnSpPr>
            <a:cxnSpLocks/>
            <a:stCxn id="13" idx="2"/>
            <a:endCxn id="13" idx="0"/>
          </p:cNvCxnSpPr>
          <p:nvPr userDrawn="1">
            <p:custDataLst>
              <p:tags r:id="rId13"/>
            </p:custDataLst>
          </p:nvPr>
        </p:nvCxnSpPr>
        <p:spPr bwMode="auto">
          <a:xfrm>
            <a:off x="11035306" y="104075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VctBtmStpCtr_ID_16" hidden="1">
            <a:extLst>
              <a:ext uri="{FF2B5EF4-FFF2-40B4-BE49-F238E27FC236}">
                <a16:creationId xmlns:a16="http://schemas.microsoft.com/office/drawing/2014/main" id="{2E531EAD-CBAC-4C08-BD61-73B64D9C0E24}"/>
              </a:ext>
            </a:extLst>
          </p:cNvPr>
          <p:cNvCxnSpPr>
            <a:cxnSpLocks/>
            <a:stCxn id="13" idx="4"/>
            <a:endCxn id="13" idx="6"/>
          </p:cNvCxnSpPr>
          <p:nvPr userDrawn="1">
            <p:custDataLst>
              <p:tags r:id="rId14"/>
            </p:custDataLst>
          </p:nvPr>
        </p:nvCxnSpPr>
        <p:spPr bwMode="auto">
          <a:xfrm>
            <a:off x="11035306" y="130749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VctSubjectTitle_ID_17" hidden="1">
            <a:extLst>
              <a:ext uri="{FF2B5EF4-FFF2-40B4-BE49-F238E27FC236}">
                <a16:creationId xmlns:a16="http://schemas.microsoft.com/office/drawing/2014/main" id="{3D23F971-C8F7-4ED8-97C1-4DC3CE7B5C0B}"/>
              </a:ext>
            </a:extLst>
          </p:cNvPr>
          <p:cNvSpPr txBox="1"/>
          <p:nvPr userDrawn="1">
            <p:custDataLst>
              <p:tags r:id="rId15"/>
            </p:custDataLst>
          </p:nvPr>
        </p:nvSpPr>
        <p:spPr bwMode="gray">
          <a:xfrm>
            <a:off x="295995" y="922974"/>
            <a:ext cx="6501892" cy="2226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lang="en-GB" sz="1400" dirty="0">
                <a:latin typeface="+mj-lt"/>
                <a:ea typeface="+mj-ea"/>
                <a:cs typeface="+mj-cs"/>
              </a:defRPr>
            </a:lvl1pPr>
            <a:lvl2pPr marL="179388" indent="-179388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35877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3pPr>
            <a:lvl4pPr marL="53816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4pPr>
            <a:lvl5pPr marL="71755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5pPr>
            <a:lvl6pPr marL="896938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6pPr>
            <a:lvl7pPr marL="107632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7pPr>
            <a:lvl8pPr marL="125571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8pPr>
            <a:lvl9pPr marL="143510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9pPr>
          </a:lstStyle>
          <a:p>
            <a:r>
              <a:rPr lang="la-Latn" sz="1400">
                <a:solidFill>
                  <a:srgbClr val="8F6A2A"/>
                </a:solidFill>
                <a:latin typeface="+mj-lt"/>
              </a:rPr>
              <a:t>Opt. Chart Title</a:t>
            </a:r>
          </a:p>
        </p:txBody>
      </p:sp>
      <p:sp>
        <p:nvSpPr>
          <p:cNvPr id="18" name="VCT_Marker_ID_18" hidden="1">
            <a:extLst>
              <a:ext uri="{FF2B5EF4-FFF2-40B4-BE49-F238E27FC236}">
                <a16:creationId xmlns:a16="http://schemas.microsoft.com/office/drawing/2014/main" id="{B1646676-D84A-4E67-B938-08BCA28CABC5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1693334" y="127000"/>
            <a:ext cx="169333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la-Latn" sz="400"/>
              <a:t>&lt;?xml version="1.0" encoding="utf-16"?&gt;</a:t>
            </a:r>
          </a:p>
          <a:p>
            <a:pPr algn="ctr"/>
            <a:r>
              <a:rPr lang="la-Latn" sz="400"/>
              <a:t>&lt;CorporateColors xmlns:xsi="http://www.w3.org/2001/XMLSchema-instance" xmlns:xsd="http://www.w3.org/2001/XMLSchema"&gt;</a:t>
            </a:r>
          </a:p>
          <a:p>
            <a:pPr algn="ctr"/>
            <a:r>
              <a:rPr lang="la-Latn" sz="400"/>
              <a:t>  &lt;VctColors&gt;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1&lt;/Name&gt;</a:t>
            </a:r>
          </a:p>
          <a:p>
            <a:pPr algn="ctr"/>
            <a:r>
              <a:rPr lang="la-Latn" sz="400"/>
              <a:t>          &lt;RGB Red="255" Green="255" Blue="255" /&gt;</a:t>
            </a:r>
          </a:p>
          <a:p>
            <a:pPr algn="ctr"/>
            <a:r>
              <a:rPr lang="la-Latn" sz="400"/>
              <a:t>          &lt;ThemeColorIndex&gt;msoThemeColorLight1&lt;/ThemeColorIndex&gt;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5% darker&lt;/Name&gt;</a:t>
            </a:r>
          </a:p>
          <a:p>
            <a:pPr algn="ctr"/>
            <a:r>
              <a:rPr lang="la-Latn" sz="400"/>
              <a:t>          &lt;RGB Red="242" Green="242" Blue="242"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15% darker&lt;/Name&gt;</a:t>
            </a:r>
          </a:p>
          <a:p>
            <a:pPr algn="ctr"/>
            <a:r>
              <a:rPr lang="la-Latn" sz="400"/>
              <a:t>          &lt;RGB Red="217" Green="217" Blue="217"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25% darker&lt;/Name&gt;</a:t>
            </a:r>
          </a:p>
          <a:p>
            <a:pPr algn="ctr"/>
            <a:r>
              <a:rPr lang="la-Latn" sz="400"/>
              <a:t>          &lt;RGB Red="191" Green="191"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35% darker&lt;/Name&gt;</a:t>
            </a:r>
          </a:p>
          <a:p>
            <a:pPr algn="ctr"/>
            <a:r>
              <a:rPr lang="la-Latn" sz="400"/>
              <a:t>          &lt;RGB Red="166" Green="166" Blue="166"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50% darker&lt;/Name&gt;</a:t>
            </a:r>
          </a:p>
          <a:p>
            <a:pPr algn="ctr"/>
            <a:r>
              <a:rPr lang="la-Latn" sz="400"/>
              <a:t>          &lt;RGB Red="127" Green="127" Blue="127"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&lt;ThemeColorIndex&gt;msoThemeColorDark1&lt;/ThemeColorIndex&gt;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2&lt;/Name&gt;</a:t>
            </a:r>
          </a:p>
          <a:p>
            <a:pPr algn="ctr"/>
            <a:r>
              <a:rPr lang="la-Latn" sz="400"/>
              <a:t>          &lt;RGB Red="143" Green="106" Blue="42" /&gt;</a:t>
            </a:r>
          </a:p>
          <a:p>
            <a:pPr algn="ctr"/>
            <a:r>
              <a:rPr lang="la-Latn" sz="400"/>
              <a:t>          &lt;ThemeColorIndex&gt;msoThemeColorLight2&lt;/ThemeColorIndex&gt;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80% lighter&lt;/Name&gt;</a:t>
            </a:r>
          </a:p>
          <a:p>
            <a:pPr algn="ctr"/>
            <a:r>
              <a:rPr lang="la-Latn" sz="400"/>
              <a:t>          &lt;RGB Red="240" Green="227"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60% lighter&lt;/Name&gt;</a:t>
            </a:r>
          </a:p>
          <a:p>
            <a:pPr algn="ctr"/>
            <a:r>
              <a:rPr lang="la-Latn" sz="400"/>
              <a:t>          &lt;RGB Red="225" Green="199"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40% lighter&lt;/Name&gt;</a:t>
            </a:r>
          </a:p>
          <a:p>
            <a:pPr algn="ctr"/>
            <a:r>
              <a:rPr lang="la-Latn" sz="400"/>
              <a:t>          &lt;RGB Red="211" Green="172" Blue="104"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25% darker&lt;/Name&gt;</a:t>
            </a:r>
          </a:p>
          <a:p>
            <a:pPr algn="ctr"/>
            <a:r>
              <a:rPr lang="la-Latn" sz="400"/>
              <a:t>          &lt;RGB Red="107" Green="80"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50% darker&lt;/Name&gt;</a:t>
            </a:r>
          </a:p>
          <a:p>
            <a:pPr algn="ctr"/>
            <a:r>
              <a:rPr lang="la-Latn" sz="400"/>
              <a:t>          &lt;RGB Red="71" Green="53" Blue="21"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2&lt;/Name&gt;</a:t>
            </a:r>
          </a:p>
          <a:p>
            <a:pPr algn="ctr"/>
            <a:r>
              <a:rPr lang="la-Latn" sz="400"/>
              <a:t>          &lt;RGB Red="197" Green="0" Blue="62" /&gt;</a:t>
            </a:r>
          </a:p>
          <a:p>
            <a:pPr algn="ctr"/>
            <a:r>
              <a:rPr lang="la-Latn" sz="400"/>
              <a:t>          &lt;ThemeColorIndex&gt;msoThemeColorDark2&lt;/ThemeColorIndex&gt;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80% lighter&lt;/Name&gt;</a:t>
            </a:r>
          </a:p>
          <a:p>
            <a:pPr algn="ctr"/>
            <a:r>
              <a:rPr lang="la-Latn" sz="400"/>
              <a:t>          &lt;RGB Red="255" Green="192" Blue="212"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60% lighter&lt;/Name&gt;</a:t>
            </a:r>
          </a:p>
          <a:p>
            <a:pPr algn="ctr"/>
            <a:r>
              <a:rPr lang="la-Latn" sz="400"/>
              <a:t>          &lt;RGB Red="255" Green="130" Blue="169"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40% lighter&lt;/Name&gt;</a:t>
            </a:r>
          </a:p>
          <a:p>
            <a:pPr algn="ctr"/>
            <a:r>
              <a:rPr lang="la-Latn" sz="400"/>
              <a:t>          &lt;RGB Red="255" Green="67" Blue="126"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25% darker&lt;/Name&gt;</a:t>
            </a:r>
          </a:p>
          <a:p>
            <a:pPr algn="ctr"/>
            <a:r>
              <a:rPr lang="la-Latn" sz="400"/>
              <a:t>          &lt;RGB Red="148" Green="0" Blue="46"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50% darker&lt;/Name&gt;</a:t>
            </a:r>
          </a:p>
          <a:p>
            <a:pPr algn="ctr"/>
            <a:r>
              <a:rPr lang="la-Latn" sz="400"/>
              <a:t>          &lt;RGB Red="98" Green="0"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1&lt;/Name&gt;</a:t>
            </a:r>
          </a:p>
          <a:p>
            <a:pPr algn="ctr"/>
            <a:r>
              <a:rPr lang="la-Latn" sz="400"/>
              <a:t>          &lt;RGB Red="255" Green="152" Blue="0" /&gt;</a:t>
            </a:r>
          </a:p>
          <a:p>
            <a:pPr algn="ctr"/>
            <a:r>
              <a:rPr lang="la-Latn" sz="400"/>
              <a:t>          &lt;ThemeColorIndex&gt;msoThemeColorAccent1&lt;/ThemeColorIndex&gt;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80% lighter&lt;/Name&gt;</a:t>
            </a:r>
          </a:p>
          <a:p>
            <a:pPr algn="ctr"/>
            <a:r>
              <a:rPr lang="la-Latn" sz="400"/>
              <a:t>          &lt;RGB Red="255" Green="234" Blue="204"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60% lighter&lt;/Name&gt;</a:t>
            </a:r>
          </a:p>
          <a:p>
            <a:pPr algn="ctr"/>
            <a:r>
              <a:rPr lang="la-Latn" sz="400"/>
              <a:t>          &lt;RGB Red="255" Green="214" Blue="153"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40% lighter&lt;/Name&gt;</a:t>
            </a:r>
          </a:p>
          <a:p>
            <a:pPr algn="ctr"/>
            <a:r>
              <a:rPr lang="la-Latn" sz="400"/>
              <a:t>          &lt;RGB Red="255" Green="193" Blue="102"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25% darker&lt;/Name&gt;</a:t>
            </a:r>
          </a:p>
          <a:p>
            <a:pPr algn="ctr"/>
            <a:r>
              <a:rPr lang="la-Latn" sz="400"/>
              <a:t>          &lt;RGB Red="191" Green="114"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50% darker&lt;/Name&gt;</a:t>
            </a:r>
          </a:p>
          <a:p>
            <a:pPr algn="ctr"/>
            <a:r>
              <a:rPr lang="la-Latn" sz="400"/>
              <a:t>          &lt;RGB Red="127" Green="76"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2&lt;/Name&gt;</a:t>
            </a:r>
          </a:p>
          <a:p>
            <a:pPr algn="ctr"/>
            <a:r>
              <a:rPr lang="la-Latn" sz="400"/>
              <a:t>          &lt;RGB Red="76" Green="140" Blue="43" /&gt;</a:t>
            </a:r>
          </a:p>
          <a:p>
            <a:pPr algn="ctr"/>
            <a:r>
              <a:rPr lang="la-Latn" sz="400"/>
              <a:t>          &lt;ThemeColorIndex&gt;msoThemeColorAccent2&lt;/ThemeColorIndex&gt;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80% lighter&lt;/Name&gt;</a:t>
            </a:r>
          </a:p>
          <a:p>
            <a:pPr algn="ctr"/>
            <a:r>
              <a:rPr lang="la-Latn" sz="400"/>
              <a:t>          &lt;RGB Red="217" Green="240"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60% lighter&lt;/Name&gt;</a:t>
            </a:r>
          </a:p>
          <a:p>
            <a:pPr algn="ctr"/>
            <a:r>
              <a:rPr lang="la-Latn" sz="400"/>
              <a:t>          &lt;RGB Red="179" Green="224"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40% lighter&lt;/Name&gt;</a:t>
            </a:r>
          </a:p>
          <a:p>
            <a:pPr algn="ctr"/>
            <a:r>
              <a:rPr lang="la-Latn" sz="400"/>
              <a:t>          &lt;RGB Red="140" Green="209" Blue="105"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25% darker&lt;/Name&gt;</a:t>
            </a:r>
          </a:p>
          <a:p>
            <a:pPr algn="ctr"/>
            <a:r>
              <a:rPr lang="la-Latn" sz="400"/>
              <a:t>          &lt;RGB Red="57" Green="105" Blue="32"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50% darker&lt;/Name&gt;</a:t>
            </a:r>
          </a:p>
          <a:p>
            <a:pPr algn="ctr"/>
            <a:r>
              <a:rPr lang="la-Latn" sz="400"/>
              <a:t>          &lt;RGB Red="38" Green="70" Blue="22"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3&lt;/Name&gt;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3&lt;/Name&gt;</a:t>
            </a:r>
          </a:p>
          <a:p>
            <a:pPr algn="ctr"/>
            <a:r>
              <a:rPr lang="la-Latn" sz="400"/>
              <a:t>          &lt;RGB Red="162" Green="170" Blue="173" /&gt;</a:t>
            </a:r>
          </a:p>
          <a:p>
            <a:pPr algn="ctr"/>
            <a:r>
              <a:rPr lang="la-Latn" sz="400"/>
              <a:t>          &lt;ThemeColorIndex&gt;msoThemeColorAccent3&lt;/ThemeColorIndex&gt;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80% lighter&lt;/Name&gt;</a:t>
            </a:r>
          </a:p>
          <a:p>
            <a:pPr algn="ctr"/>
            <a:r>
              <a:rPr lang="la-Latn" sz="400"/>
              <a:t>          &lt;RGB Red="236" Green="238" Blue="239"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60% lighter&lt;/Name&gt;</a:t>
            </a:r>
          </a:p>
          <a:p>
            <a:pPr algn="ctr"/>
            <a:r>
              <a:rPr lang="la-Latn" sz="400"/>
              <a:t>          &lt;RGB Red="218" Green="221" Blue="222"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40% lighter&lt;/Name&gt;</a:t>
            </a:r>
          </a:p>
          <a:p>
            <a:pPr algn="ctr"/>
            <a:r>
              <a:rPr lang="la-Latn" sz="400"/>
              <a:t>          &lt;RGB Red="199" Green="204" Blue="206"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25% darker&lt;/Name&gt;</a:t>
            </a:r>
          </a:p>
          <a:p>
            <a:pPr algn="ctr"/>
            <a:r>
              <a:rPr lang="la-Latn" sz="400"/>
              <a:t>          &lt;RGB Red="118" Green="129" Blue="134"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50% darker&lt;/Name&gt;</a:t>
            </a:r>
          </a:p>
          <a:p>
            <a:pPr algn="ctr"/>
            <a:r>
              <a:rPr lang="la-Latn" sz="400"/>
              <a:t>          &lt;RGB Red="78" Green="86" Blue="89"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4&lt;/Name&gt;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4&lt;/Name&gt;</a:t>
            </a:r>
          </a:p>
          <a:p>
            <a:pPr algn="ctr"/>
            <a:r>
              <a:rPr lang="la-Latn" sz="400"/>
              <a:t>          &lt;RGB Red="78" Green="118" Blue="156" /&gt;</a:t>
            </a:r>
          </a:p>
          <a:p>
            <a:pPr algn="ctr"/>
            <a:r>
              <a:rPr lang="la-Latn" sz="400"/>
              <a:t>          &lt;ThemeColorIndex&gt;msoThemeColorAccent4&lt;/ThemeColorIndex&gt;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80% lighter&lt;/Name&gt;</a:t>
            </a:r>
          </a:p>
          <a:p>
            <a:pPr algn="ctr"/>
            <a:r>
              <a:rPr lang="la-Latn" sz="400"/>
              <a:t>          &lt;RGB Red="218" Green="228" Blue="237"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60% lighter&lt;/Name&gt;</a:t>
            </a:r>
          </a:p>
          <a:p>
            <a:pPr algn="ctr"/>
            <a:r>
              <a:rPr lang="la-Latn" sz="400"/>
              <a:t>          &lt;RGB Red="181" Green="200" Blue="218"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40% lighter&lt;/Name&gt;</a:t>
            </a:r>
          </a:p>
          <a:p>
            <a:pPr algn="ctr"/>
            <a:r>
              <a:rPr lang="la-Latn" sz="400"/>
              <a:t>          &lt;RGB Red="145" Green="173" Blue="200"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25% darker&lt;/Name&gt;</a:t>
            </a:r>
          </a:p>
          <a:p>
            <a:pPr algn="ctr"/>
            <a:r>
              <a:rPr lang="la-Latn" sz="400"/>
              <a:t>          &lt;RGB Red="59" Green="89" Blue="117"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50% darker&lt;/Name&gt;</a:t>
            </a:r>
          </a:p>
          <a:p>
            <a:pPr algn="ctr"/>
            <a:r>
              <a:rPr lang="la-Latn" sz="400"/>
              <a:t>          &lt;RGB Red="39" Green="59" Blue="78"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5&lt;/Name&gt;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&lt;ThemeColorIndex&gt;msoThemeColorAccent5&lt;/ThemeColorIndex&gt;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&lt;Name&gt;Akzent 6&lt;/Name&gt;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6&lt;/Name&gt;</a:t>
            </a:r>
          </a:p>
          <a:p>
            <a:pPr algn="ctr"/>
            <a:r>
              <a:rPr lang="la-Latn" sz="400"/>
              <a:t>          &lt;RGB Red="240" Green="218" Blue="52" /&gt;</a:t>
            </a:r>
          </a:p>
          <a:p>
            <a:pPr algn="ctr"/>
            <a:r>
              <a:rPr lang="la-Latn" sz="400"/>
              <a:t>          &lt;ThemeColorIndex&gt;msoThemeColorAccent6&lt;/ThemeColorIndex&gt;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80% heller&lt;/Name&gt;</a:t>
            </a:r>
          </a:p>
          <a:p>
            <a:pPr algn="ctr"/>
            <a:r>
              <a:rPr lang="la-Latn" sz="400"/>
              <a:t>          &lt;RGB Red="252" Green="248" Blue="214"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60% heller&lt;/Name&gt;</a:t>
            </a:r>
          </a:p>
          <a:p>
            <a:pPr algn="ctr"/>
            <a:r>
              <a:rPr lang="la-Latn" sz="400"/>
              <a:t>          &lt;RGB Red="249" Green="240" Blue="174"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40% heller&lt;/Name&gt;</a:t>
            </a:r>
          </a:p>
          <a:p>
            <a:pPr algn="ctr"/>
            <a:r>
              <a:rPr lang="la-Latn" sz="400"/>
              <a:t>          &lt;RGB Red="246" Green="233" Blue="133"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25% dunkler&lt;/Name&gt;</a:t>
            </a:r>
          </a:p>
          <a:p>
            <a:pPr algn="ctr"/>
            <a:r>
              <a:rPr lang="la-Latn" sz="400"/>
              <a:t>          &lt;RGB Red="204" Green="182" Blue="15"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50% dunkler&lt;/Name&gt;</a:t>
            </a:r>
          </a:p>
          <a:p>
            <a:pPr algn="ctr"/>
            <a:r>
              <a:rPr lang="la-Latn" sz="400"/>
              <a:t>          &lt;RGB Red="136" Green="121" Blue="10"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&lt;/VctColors&gt;</a:t>
            </a:r>
          </a:p>
          <a:p>
            <a:pPr algn="ctr"/>
            <a:r>
              <a:rPr lang="la-Latn" sz="400"/>
              <a:t>  &lt;Horizontal&gt;false&lt;/Horizontal&gt;</a:t>
            </a:r>
          </a:p>
          <a:p>
            <a:pPr algn="ctr"/>
            <a:r>
              <a:rPr lang="la-Latn" sz="400"/>
              <a:t>  &lt;Definite&gt;true&lt;/Definite&gt;</a:t>
            </a:r>
          </a:p>
          <a:p>
            <a:pPr algn="ctr"/>
            <a:r>
              <a:rPr lang="la-Latn" sz="400"/>
              <a:t>  &lt;ThemeColors&gt;</a:t>
            </a:r>
          </a:p>
          <a:p>
            <a:pPr algn="ctr"/>
            <a:r>
              <a:rPr lang="la-Latn" sz="400"/>
              <a:t>    &lt;VctThemeColor Red="255" Green="255" Blue="255" Index="msoThemeLight1" /&gt;</a:t>
            </a:r>
          </a:p>
          <a:p>
            <a:pPr algn="ctr"/>
            <a:r>
              <a:rPr lang="la-Latn" sz="400"/>
              <a:t>    &lt;VctThemeColor Red="51" Green="63" Blue="72" Index="msoThemeDark1" /&gt;</a:t>
            </a:r>
          </a:p>
          <a:p>
            <a:pPr algn="ctr"/>
            <a:r>
              <a:rPr lang="la-Latn" sz="400"/>
              <a:t>    &lt;VctThemeColor Red="143" Green="106" Blue="42" Index="msoThemeLight2" /&gt;</a:t>
            </a:r>
          </a:p>
          <a:p>
            <a:pPr algn="ctr"/>
            <a:r>
              <a:rPr lang="la-Latn" sz="400"/>
              <a:t>    &lt;VctThemeColor Red="197" Green="0" Blue="62" Index="msoThemeDark2" /&gt;</a:t>
            </a:r>
          </a:p>
          <a:p>
            <a:pPr algn="ctr"/>
            <a:r>
              <a:rPr lang="la-Latn" sz="400"/>
              <a:t>    &lt;VctThemeColor Red="255" Green="152" Blue="0" Index="msoThemeAccent1" /&gt;</a:t>
            </a:r>
          </a:p>
          <a:p>
            <a:pPr algn="ctr"/>
            <a:r>
              <a:rPr lang="la-Latn" sz="400"/>
              <a:t>    &lt;VctThemeColor Red="76" Green="140" Blue="43" Index="msoThemeAccent2" /&gt;</a:t>
            </a:r>
          </a:p>
          <a:p>
            <a:pPr algn="ctr"/>
            <a:r>
              <a:rPr lang="la-Latn" sz="400"/>
              <a:t>    &lt;VctThemeColor Red="162" Green="170" Blue="173" Index="msoThemeAccent3" /&gt;</a:t>
            </a:r>
          </a:p>
          <a:p>
            <a:pPr algn="ctr"/>
            <a:r>
              <a:rPr lang="la-Latn" sz="400"/>
              <a:t>    &lt;VctThemeColor Red="78" Green="118" Blue="156" Index="msoThemeAccent4" /&gt;</a:t>
            </a:r>
          </a:p>
          <a:p>
            <a:pPr algn="ctr"/>
            <a:r>
              <a:rPr lang="la-Latn" sz="400"/>
              <a:t>    &lt;VctThemeColor Red="51" Green="63" Blue="72" Index="msoThemeAccent5" /&gt;</a:t>
            </a:r>
          </a:p>
          <a:p>
            <a:pPr algn="ctr"/>
            <a:r>
              <a:rPr lang="la-Latn" sz="400"/>
              <a:t>    &lt;VctThemeColor Red="240" Green="218" Blue="52" Index="msoThemeAccent6" /&gt;</a:t>
            </a:r>
          </a:p>
          <a:p>
            <a:pPr algn="ctr"/>
            <a:r>
              <a:rPr lang="la-Latn" sz="400"/>
              <a:t>    &lt;VctThemeColor Red="146" Green="208" Blue="80" Index="msoThemeHyperlink" /&gt;</a:t>
            </a:r>
          </a:p>
          <a:p>
            <a:pPr algn="ctr"/>
            <a:r>
              <a:rPr lang="la-Latn" sz="400"/>
              <a:t>    &lt;VctThemeColor Red="146" Green="208" Blue="80" Index="msoThemeFollowedHyperlink" /&gt;</a:t>
            </a:r>
          </a:p>
          <a:p>
            <a:pPr algn="ctr"/>
            <a:r>
              <a:rPr lang="la-Latn" sz="400"/>
              <a:t>  &lt;/ThemeColors&gt;</a:t>
            </a:r>
          </a:p>
          <a:p>
            <a:pPr algn="ctr"/>
            <a:r>
              <a:rPr lang="la-Latn" sz="400"/>
              <a:t>&lt;/CorporateColors&gt;</a:t>
            </a:r>
          </a:p>
        </p:txBody>
      </p:sp>
      <p:sp>
        <p:nvSpPr>
          <p:cNvPr id="3" name="VctContentArea_ID_3" hidden="1">
            <a:extLst>
              <a:ext uri="{FF2B5EF4-FFF2-40B4-BE49-F238E27FC236}">
                <a16:creationId xmlns:a16="http://schemas.microsoft.com/office/drawing/2014/main" id="{6D59CD14-5FCE-4A3D-81EC-8404F2A7A721}"/>
              </a:ext>
            </a:extLst>
          </p:cNvPr>
          <p:cNvSpPr/>
          <p:nvPr userDrawn="1">
            <p:custDataLst>
              <p:tags r:id="rId17"/>
            </p:custDataLst>
          </p:nvPr>
        </p:nvSpPr>
        <p:spPr bwMode="gray">
          <a:xfrm>
            <a:off x="279499" y="1278503"/>
            <a:ext cx="11628023" cy="5140712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C864"/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a-Latn" sz="1800">
              <a:solidFill>
                <a:schemeClr val="tx1"/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0B5A7199-F43F-4142-9D64-38A1382AED7B}"/>
              </a:ext>
            </a:extLst>
          </p:cNvPr>
          <p:cNvSpPr/>
          <p:nvPr userDrawn="1"/>
        </p:nvSpPr>
        <p:spPr>
          <a:xfrm>
            <a:off x="10464133" y="6675120"/>
            <a:ext cx="1440000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91451468-E043-40AE-9551-F685369E2A32}" type="slidenum">
              <a:rPr lang="de-DE" sz="1000" b="0" i="0" smtClean="0">
                <a:solidFill>
                  <a:srgbClr val="FFFFFF"/>
                </a:solidFill>
              </a:rPr>
              <a:pPr lvl="0"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de-DE" sz="1000" b="0" i="0">
              <a:solidFill>
                <a:srgbClr val="FFFFFF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380451F-5843-C310-3A89-80374A0B0A79}"/>
              </a:ext>
            </a:extLst>
          </p:cNvPr>
          <p:cNvSpPr/>
          <p:nvPr userDrawn="1"/>
        </p:nvSpPr>
        <p:spPr>
          <a:xfrm>
            <a:off x="9886385" y="127001"/>
            <a:ext cx="2196975" cy="67599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err="1">
              <a:solidFill>
                <a:schemeClr val="tx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C291AEA-5014-3D43-E1F5-505187238CCC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493" y="211417"/>
            <a:ext cx="1310640" cy="641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1429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1800" kern="1200">
          <a:solidFill>
            <a:srgbClr val="333F48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0000"/>
        </a:lnSpc>
        <a:spcBef>
          <a:spcPts val="0"/>
        </a:spcBef>
        <a:buClr>
          <a:schemeClr val="tx2"/>
        </a:buClr>
        <a:buFont typeface="Wingdings" panose="05000000000000000000" pitchFamily="2" charset="2"/>
        <a:buNone/>
        <a:defRPr sz="1400" kern="1200">
          <a:solidFill>
            <a:srgbClr val="333F48"/>
          </a:solidFill>
          <a:latin typeface="+mn-lt"/>
          <a:ea typeface="+mn-ea"/>
          <a:cs typeface="+mn-cs"/>
        </a:defRPr>
      </a:lvl1pPr>
      <a:lvl2pPr marL="179388" indent="-179388" algn="l" defTabSz="457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rgbClr val="333F48"/>
          </a:solidFill>
          <a:latin typeface="+mn-lt"/>
          <a:ea typeface="+mn-ea"/>
          <a:cs typeface="+mn-cs"/>
        </a:defRPr>
      </a:lvl2pPr>
      <a:lvl3pPr marL="358775" indent="-179388" algn="l" defTabSz="457200" rtl="0" eaLnBrk="1" latinLnBrk="0" hangingPunct="1">
        <a:spcBef>
          <a:spcPct val="20000"/>
        </a:spcBef>
        <a:buClr>
          <a:schemeClr val="tx2"/>
        </a:buClr>
        <a:buFont typeface="Roboto" panose="02000000000000000000" pitchFamily="2" charset="0"/>
        <a:buChar char="–"/>
        <a:defRPr sz="1400" kern="1200">
          <a:solidFill>
            <a:srgbClr val="333F48"/>
          </a:solidFill>
          <a:latin typeface="+mn-lt"/>
          <a:ea typeface="+mn-ea"/>
          <a:cs typeface="+mn-cs"/>
        </a:defRPr>
      </a:lvl3pPr>
      <a:lvl4pPr marL="53816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4pPr>
      <a:lvl5pPr marL="71755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5pPr>
      <a:lvl6pPr marL="896938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6pPr>
      <a:lvl7pPr marL="1076325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7pPr>
      <a:lvl8pPr marL="125571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8pPr>
      <a:lvl9pPr marL="143510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6">
          <p15:clr>
            <a:srgbClr val="F26B43"/>
          </p15:clr>
        </p15:guide>
        <p15:guide id="2" pos="5624">
          <p15:clr>
            <a:srgbClr val="F26B43"/>
          </p15:clr>
        </p15:guide>
        <p15:guide id="6" orient="horz" pos="799">
          <p15:clr>
            <a:srgbClr val="F26B43"/>
          </p15:clr>
        </p15:guide>
        <p15:guide id="7" orient="horz" pos="404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2DB7380E-1E27-4647-AD97-272EC10B2BC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797588053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think-cell Folie" r:id="rId20" imgW="347" imgH="348" progId="TCLayout.ActiveDocument.1">
                  <p:embed/>
                </p:oleObj>
              </mc:Choice>
              <mc:Fallback>
                <p:oleObj name="think-cell Folie" r:id="rId20" imgW="347" imgH="348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2DB7380E-1E27-4647-AD97-272EC10B2B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20C9F66-3077-4E1E-96DB-83879F4BF51B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1800" b="0" i="0" baseline="0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669189" cy="55399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DE"/>
              <a:t>This </a:t>
            </a:r>
            <a:r>
              <a:rPr lang="de-DE" err="1"/>
              <a:t>is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Slide Message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82885" y="886346"/>
            <a:ext cx="1162124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0" y="6652260"/>
            <a:ext cx="12192000" cy="20574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75" y="193317"/>
            <a:ext cx="1912619" cy="50224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8AB122-D951-4BFD-8AEC-A9E3ECAC0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885" y="1278504"/>
            <a:ext cx="11621248" cy="51381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6DB6BD-A732-403F-81A1-90DD622C753D}"/>
              </a:ext>
            </a:extLst>
          </p:cNvPr>
          <p:cNvSpPr/>
          <p:nvPr userDrawn="1"/>
        </p:nvSpPr>
        <p:spPr>
          <a:xfrm>
            <a:off x="10464133" y="6675120"/>
            <a:ext cx="1440000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91451468-E043-40AE-9551-F685369E2A32}" type="slidenum">
              <a:rPr lang="de-DE" sz="1000" b="0" i="0" smtClean="0">
                <a:solidFill>
                  <a:srgbClr val="FFFFFF"/>
                </a:solidFill>
              </a:rPr>
              <a:pPr lvl="0"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de-DE" sz="1000" b="0" i="0" err="1">
              <a:solidFill>
                <a:srgbClr val="FFFFFF"/>
              </a:solidFill>
            </a:endParaRPr>
          </a:p>
        </p:txBody>
      </p:sp>
      <p:sp>
        <p:nvSpPr>
          <p:cNvPr id="11" name="VctRoadmap_ID_11" hidden="1">
            <a:extLst>
              <a:ext uri="{FF2B5EF4-FFF2-40B4-BE49-F238E27FC236}">
                <a16:creationId xmlns:a16="http://schemas.microsoft.com/office/drawing/2014/main" id="{B7746F20-33EB-4D0F-A216-BC2FE7EA6EF3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 bwMode="gray">
          <a:xfrm>
            <a:off x="3926212" y="6675120"/>
            <a:ext cx="4334595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000" b="0" i="0">
                <a:solidFill>
                  <a:srgbClr val="FFFFFF"/>
                </a:solidFill>
                <a:latin typeface="+mn-lt"/>
              </a:rPr>
              <a:t>_Auto</a:t>
            </a:r>
          </a:p>
        </p:txBody>
      </p:sp>
      <p:sp>
        <p:nvSpPr>
          <p:cNvPr id="12" name="VctFootnote_ID_12" hidden="1">
            <a:extLst>
              <a:ext uri="{FF2B5EF4-FFF2-40B4-BE49-F238E27FC236}">
                <a16:creationId xmlns:a16="http://schemas.microsoft.com/office/drawing/2014/main" id="{6B7AA2FC-29C8-4E83-B03D-17F48CBF35D6}"/>
              </a:ext>
            </a:extLst>
          </p:cNvPr>
          <p:cNvSpPr txBox="1"/>
          <p:nvPr userDrawn="1">
            <p:custDataLst>
              <p:tags r:id="rId13"/>
            </p:custDataLst>
          </p:nvPr>
        </p:nvSpPr>
        <p:spPr bwMode="gray">
          <a:xfrm>
            <a:off x="295995" y="6676608"/>
            <a:ext cx="8669189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de-DE"/>
            </a:defPPr>
            <a:lvl1pPr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i="0">
                <a:solidFill>
                  <a:srgbClr val="FFFFFF"/>
                </a:solidFill>
              </a:defRPr>
            </a:lvl1pPr>
          </a:lstStyle>
          <a:p>
            <a:pPr lvl="0" algn="l"/>
            <a:r>
              <a:rPr lang="de-DE" sz="1000"/>
              <a:t>Quelle: </a:t>
            </a:r>
            <a:endParaRPr lang="la-Latn" sz="1000"/>
          </a:p>
        </p:txBody>
      </p:sp>
      <p:sp>
        <p:nvSpPr>
          <p:cNvPr id="13" name="VctStamp_ID_13" hidden="1">
            <a:extLst>
              <a:ext uri="{FF2B5EF4-FFF2-40B4-BE49-F238E27FC236}">
                <a16:creationId xmlns:a16="http://schemas.microsoft.com/office/drawing/2014/main" id="{88528FDB-6A87-4E5D-B008-E5B784AFA5D6}"/>
              </a:ext>
            </a:extLst>
          </p:cNvPr>
          <p:cNvSpPr/>
          <p:nvPr userDrawn="1">
            <p:custDataLst>
              <p:tags r:id="rId14"/>
            </p:custDataLst>
          </p:nvPr>
        </p:nvSpPr>
        <p:spPr bwMode="gray">
          <a:xfrm>
            <a:off x="11035306" y="1040755"/>
            <a:ext cx="868828" cy="266740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25400" rIns="0" bIns="25400" rtlCol="0" anchor="t" anchorCtr="0">
            <a:spAutoFit/>
          </a:bodyPr>
          <a:lstStyle/>
          <a:p>
            <a:pPr marL="0" lv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400" b="1" i="0">
                <a:solidFill>
                  <a:srgbClr val="8F6A2A"/>
                </a:solidFill>
                <a:latin typeface="+mn-lt"/>
              </a:rPr>
              <a:t>EXAMPLE</a:t>
            </a:r>
          </a:p>
        </p:txBody>
      </p:sp>
      <p:cxnSp>
        <p:nvCxnSpPr>
          <p:cNvPr id="14" name="VctTopStpCtr_ID_14" hidden="1">
            <a:extLst>
              <a:ext uri="{FF2B5EF4-FFF2-40B4-BE49-F238E27FC236}">
                <a16:creationId xmlns:a16="http://schemas.microsoft.com/office/drawing/2014/main" id="{5E31B43A-EF5D-4A39-A989-4FA5368609BB}"/>
              </a:ext>
            </a:extLst>
          </p:cNvPr>
          <p:cNvCxnSpPr>
            <a:cxnSpLocks/>
            <a:stCxn id="13" idx="2"/>
            <a:endCxn id="13" idx="0"/>
          </p:cNvCxnSpPr>
          <p:nvPr userDrawn="1">
            <p:custDataLst>
              <p:tags r:id="rId15"/>
            </p:custDataLst>
          </p:nvPr>
        </p:nvCxnSpPr>
        <p:spPr bwMode="auto">
          <a:xfrm>
            <a:off x="11035306" y="104075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VctBtmStpCtr_ID_16" hidden="1">
            <a:extLst>
              <a:ext uri="{FF2B5EF4-FFF2-40B4-BE49-F238E27FC236}">
                <a16:creationId xmlns:a16="http://schemas.microsoft.com/office/drawing/2014/main" id="{2E531EAD-CBAC-4C08-BD61-73B64D9C0E24}"/>
              </a:ext>
            </a:extLst>
          </p:cNvPr>
          <p:cNvCxnSpPr>
            <a:cxnSpLocks/>
            <a:stCxn id="13" idx="4"/>
            <a:endCxn id="13" idx="6"/>
          </p:cNvCxnSpPr>
          <p:nvPr userDrawn="1">
            <p:custDataLst>
              <p:tags r:id="rId16"/>
            </p:custDataLst>
          </p:nvPr>
        </p:nvCxnSpPr>
        <p:spPr bwMode="auto">
          <a:xfrm>
            <a:off x="11035306" y="130749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VctSubjectTitle_ID_17" hidden="1">
            <a:extLst>
              <a:ext uri="{FF2B5EF4-FFF2-40B4-BE49-F238E27FC236}">
                <a16:creationId xmlns:a16="http://schemas.microsoft.com/office/drawing/2014/main" id="{3D23F971-C8F7-4ED8-97C1-4DC3CE7B5C0B}"/>
              </a:ext>
            </a:extLst>
          </p:cNvPr>
          <p:cNvSpPr txBox="1"/>
          <p:nvPr userDrawn="1">
            <p:custDataLst>
              <p:tags r:id="rId17"/>
            </p:custDataLst>
          </p:nvPr>
        </p:nvSpPr>
        <p:spPr bwMode="gray">
          <a:xfrm>
            <a:off x="295995" y="922974"/>
            <a:ext cx="6501892" cy="2226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lang="en-GB" sz="1400" dirty="0">
                <a:latin typeface="+mj-lt"/>
                <a:ea typeface="+mj-ea"/>
                <a:cs typeface="+mj-cs"/>
              </a:defRPr>
            </a:lvl1pPr>
            <a:lvl2pPr marL="179388" indent="-179388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35877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3pPr>
            <a:lvl4pPr marL="53816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4pPr>
            <a:lvl5pPr marL="71755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5pPr>
            <a:lvl6pPr marL="896938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6pPr>
            <a:lvl7pPr marL="107632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7pPr>
            <a:lvl8pPr marL="125571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8pPr>
            <a:lvl9pPr marL="143510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9pPr>
          </a:lstStyle>
          <a:p>
            <a:r>
              <a:rPr lang="la-Latn" sz="1400">
                <a:solidFill>
                  <a:srgbClr val="8F6A2A"/>
                </a:solidFill>
                <a:latin typeface="+mj-lt"/>
              </a:rPr>
              <a:t>Opt. Chart Title</a:t>
            </a:r>
          </a:p>
        </p:txBody>
      </p:sp>
      <p:sp>
        <p:nvSpPr>
          <p:cNvPr id="18" name="VCT_Marker_ID_18" hidden="1">
            <a:extLst>
              <a:ext uri="{FF2B5EF4-FFF2-40B4-BE49-F238E27FC236}">
                <a16:creationId xmlns:a16="http://schemas.microsoft.com/office/drawing/2014/main" id="{B1646676-D84A-4E67-B938-08BCA28CABC5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693334" y="127000"/>
            <a:ext cx="169333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la-Latn" sz="400"/>
              <a:t>&lt;?xml version="1.0" encoding="utf-16"?&gt;</a:t>
            </a:r>
          </a:p>
          <a:p>
            <a:pPr algn="ctr"/>
            <a:r>
              <a:rPr lang="la-Latn" sz="400"/>
              <a:t>&lt;CorporateColors xmlns:xsi="http://www.w3.org/2001/XMLSchema-instance" xmlns:xsd="http://www.w3.org/2001/XMLSchema"&gt;</a:t>
            </a:r>
          </a:p>
          <a:p>
            <a:pPr algn="ctr"/>
            <a:r>
              <a:rPr lang="la-Latn" sz="400"/>
              <a:t>  &lt;VctColors&gt;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1&lt;/Name&gt;</a:t>
            </a:r>
          </a:p>
          <a:p>
            <a:pPr algn="ctr"/>
            <a:r>
              <a:rPr lang="la-Latn" sz="400"/>
              <a:t>          &lt;RGB Red="255" Green="255" Blue="255" /&gt;</a:t>
            </a:r>
          </a:p>
          <a:p>
            <a:pPr algn="ctr"/>
            <a:r>
              <a:rPr lang="la-Latn" sz="400"/>
              <a:t>          &lt;ThemeColorIndex&gt;msoThemeColorLight1&lt;/ThemeColorIndex&gt;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5% darker&lt;/Name&gt;</a:t>
            </a:r>
          </a:p>
          <a:p>
            <a:pPr algn="ctr"/>
            <a:r>
              <a:rPr lang="la-Latn" sz="400"/>
              <a:t>          &lt;RGB Red="242" Green="242" Blue="242"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15% darker&lt;/Name&gt;</a:t>
            </a:r>
          </a:p>
          <a:p>
            <a:pPr algn="ctr"/>
            <a:r>
              <a:rPr lang="la-Latn" sz="400"/>
              <a:t>          &lt;RGB Red="217" Green="217" Blue="217"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25% darker&lt;/Name&gt;</a:t>
            </a:r>
          </a:p>
          <a:p>
            <a:pPr algn="ctr"/>
            <a:r>
              <a:rPr lang="la-Latn" sz="400"/>
              <a:t>          &lt;RGB Red="191" Green="191"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35% darker&lt;/Name&gt;</a:t>
            </a:r>
          </a:p>
          <a:p>
            <a:pPr algn="ctr"/>
            <a:r>
              <a:rPr lang="la-Latn" sz="400"/>
              <a:t>          &lt;RGB Red="166" Green="166" Blue="166"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50% darker&lt;/Name&gt;</a:t>
            </a:r>
          </a:p>
          <a:p>
            <a:pPr algn="ctr"/>
            <a:r>
              <a:rPr lang="la-Latn" sz="400"/>
              <a:t>          &lt;RGB Red="127" Green="127" Blue="127"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&lt;ThemeColorIndex&gt;msoThemeColorDark1&lt;/ThemeColorIndex&gt;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2&lt;/Name&gt;</a:t>
            </a:r>
          </a:p>
          <a:p>
            <a:pPr algn="ctr"/>
            <a:r>
              <a:rPr lang="la-Latn" sz="400"/>
              <a:t>          &lt;RGB Red="143" Green="106" Blue="42" /&gt;</a:t>
            </a:r>
          </a:p>
          <a:p>
            <a:pPr algn="ctr"/>
            <a:r>
              <a:rPr lang="la-Latn" sz="400"/>
              <a:t>          &lt;ThemeColorIndex&gt;msoThemeColorLight2&lt;/ThemeColorIndex&gt;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80% lighter&lt;/Name&gt;</a:t>
            </a:r>
          </a:p>
          <a:p>
            <a:pPr algn="ctr"/>
            <a:r>
              <a:rPr lang="la-Latn" sz="400"/>
              <a:t>          &lt;RGB Red="240" Green="227"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60% lighter&lt;/Name&gt;</a:t>
            </a:r>
          </a:p>
          <a:p>
            <a:pPr algn="ctr"/>
            <a:r>
              <a:rPr lang="la-Latn" sz="400"/>
              <a:t>          &lt;RGB Red="225" Green="199"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40% lighter&lt;/Name&gt;</a:t>
            </a:r>
          </a:p>
          <a:p>
            <a:pPr algn="ctr"/>
            <a:r>
              <a:rPr lang="la-Latn" sz="400"/>
              <a:t>          &lt;RGB Red="211" Green="172" Blue="104"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25% darker&lt;/Name&gt;</a:t>
            </a:r>
          </a:p>
          <a:p>
            <a:pPr algn="ctr"/>
            <a:r>
              <a:rPr lang="la-Latn" sz="400"/>
              <a:t>          &lt;RGB Red="107" Green="80"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50% darker&lt;/Name&gt;</a:t>
            </a:r>
          </a:p>
          <a:p>
            <a:pPr algn="ctr"/>
            <a:r>
              <a:rPr lang="la-Latn" sz="400"/>
              <a:t>          &lt;RGB Red="71" Green="53" Blue="21"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2&lt;/Name&gt;</a:t>
            </a:r>
          </a:p>
          <a:p>
            <a:pPr algn="ctr"/>
            <a:r>
              <a:rPr lang="la-Latn" sz="400"/>
              <a:t>          &lt;RGB Red="197" Green="0" Blue="62" /&gt;</a:t>
            </a:r>
          </a:p>
          <a:p>
            <a:pPr algn="ctr"/>
            <a:r>
              <a:rPr lang="la-Latn" sz="400"/>
              <a:t>          &lt;ThemeColorIndex&gt;msoThemeColorDark2&lt;/ThemeColorIndex&gt;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80% lighter&lt;/Name&gt;</a:t>
            </a:r>
          </a:p>
          <a:p>
            <a:pPr algn="ctr"/>
            <a:r>
              <a:rPr lang="la-Latn" sz="400"/>
              <a:t>          &lt;RGB Red="255" Green="192" Blue="212"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60% lighter&lt;/Name&gt;</a:t>
            </a:r>
          </a:p>
          <a:p>
            <a:pPr algn="ctr"/>
            <a:r>
              <a:rPr lang="la-Latn" sz="400"/>
              <a:t>          &lt;RGB Red="255" Green="130" Blue="169"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40% lighter&lt;/Name&gt;</a:t>
            </a:r>
          </a:p>
          <a:p>
            <a:pPr algn="ctr"/>
            <a:r>
              <a:rPr lang="la-Latn" sz="400"/>
              <a:t>          &lt;RGB Red="255" Green="67" Blue="126"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25% darker&lt;/Name&gt;</a:t>
            </a:r>
          </a:p>
          <a:p>
            <a:pPr algn="ctr"/>
            <a:r>
              <a:rPr lang="la-Latn" sz="400"/>
              <a:t>          &lt;RGB Red="148" Green="0" Blue="46"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50% darker&lt;/Name&gt;</a:t>
            </a:r>
          </a:p>
          <a:p>
            <a:pPr algn="ctr"/>
            <a:r>
              <a:rPr lang="la-Latn" sz="400"/>
              <a:t>          &lt;RGB Red="98" Green="0"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1&lt;/Name&gt;</a:t>
            </a:r>
          </a:p>
          <a:p>
            <a:pPr algn="ctr"/>
            <a:r>
              <a:rPr lang="la-Latn" sz="400"/>
              <a:t>          &lt;RGB Red="255" Green="152" Blue="0" /&gt;</a:t>
            </a:r>
          </a:p>
          <a:p>
            <a:pPr algn="ctr"/>
            <a:r>
              <a:rPr lang="la-Latn" sz="400"/>
              <a:t>          &lt;ThemeColorIndex&gt;msoThemeColorAccent1&lt;/ThemeColorIndex&gt;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80% lighter&lt;/Name&gt;</a:t>
            </a:r>
          </a:p>
          <a:p>
            <a:pPr algn="ctr"/>
            <a:r>
              <a:rPr lang="la-Latn" sz="400"/>
              <a:t>          &lt;RGB Red="255" Green="234" Blue="204"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60% lighter&lt;/Name&gt;</a:t>
            </a:r>
          </a:p>
          <a:p>
            <a:pPr algn="ctr"/>
            <a:r>
              <a:rPr lang="la-Latn" sz="400"/>
              <a:t>          &lt;RGB Red="255" Green="214" Blue="153"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40% lighter&lt;/Name&gt;</a:t>
            </a:r>
          </a:p>
          <a:p>
            <a:pPr algn="ctr"/>
            <a:r>
              <a:rPr lang="la-Latn" sz="400"/>
              <a:t>          &lt;RGB Red="255" Green="193" Blue="102"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25% darker&lt;/Name&gt;</a:t>
            </a:r>
          </a:p>
          <a:p>
            <a:pPr algn="ctr"/>
            <a:r>
              <a:rPr lang="la-Latn" sz="400"/>
              <a:t>          &lt;RGB Red="191" Green="114"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50% darker&lt;/Name&gt;</a:t>
            </a:r>
          </a:p>
          <a:p>
            <a:pPr algn="ctr"/>
            <a:r>
              <a:rPr lang="la-Latn" sz="400"/>
              <a:t>          &lt;RGB Red="127" Green="76"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2&lt;/Name&gt;</a:t>
            </a:r>
          </a:p>
          <a:p>
            <a:pPr algn="ctr"/>
            <a:r>
              <a:rPr lang="la-Latn" sz="400"/>
              <a:t>          &lt;RGB Red="76" Green="140" Blue="43" /&gt;</a:t>
            </a:r>
          </a:p>
          <a:p>
            <a:pPr algn="ctr"/>
            <a:r>
              <a:rPr lang="la-Latn" sz="400"/>
              <a:t>          &lt;ThemeColorIndex&gt;msoThemeColorAccent2&lt;/ThemeColorIndex&gt;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80% lighter&lt;/Name&gt;</a:t>
            </a:r>
          </a:p>
          <a:p>
            <a:pPr algn="ctr"/>
            <a:r>
              <a:rPr lang="la-Latn" sz="400"/>
              <a:t>          &lt;RGB Red="217" Green="240"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60% lighter&lt;/Name&gt;</a:t>
            </a:r>
          </a:p>
          <a:p>
            <a:pPr algn="ctr"/>
            <a:r>
              <a:rPr lang="la-Latn" sz="400"/>
              <a:t>          &lt;RGB Red="179" Green="224"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40% lighter&lt;/Name&gt;</a:t>
            </a:r>
          </a:p>
          <a:p>
            <a:pPr algn="ctr"/>
            <a:r>
              <a:rPr lang="la-Latn" sz="400"/>
              <a:t>          &lt;RGB Red="140" Green="209" Blue="105"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25% darker&lt;/Name&gt;</a:t>
            </a:r>
          </a:p>
          <a:p>
            <a:pPr algn="ctr"/>
            <a:r>
              <a:rPr lang="la-Latn" sz="400"/>
              <a:t>          &lt;RGB Red="57" Green="105" Blue="32"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50% darker&lt;/Name&gt;</a:t>
            </a:r>
          </a:p>
          <a:p>
            <a:pPr algn="ctr"/>
            <a:r>
              <a:rPr lang="la-Latn" sz="400"/>
              <a:t>          &lt;RGB Red="38" Green="70" Blue="22"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3&lt;/Name&gt;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3&lt;/Name&gt;</a:t>
            </a:r>
          </a:p>
          <a:p>
            <a:pPr algn="ctr"/>
            <a:r>
              <a:rPr lang="la-Latn" sz="400"/>
              <a:t>          &lt;RGB Red="162" Green="170" Blue="173" /&gt;</a:t>
            </a:r>
          </a:p>
          <a:p>
            <a:pPr algn="ctr"/>
            <a:r>
              <a:rPr lang="la-Latn" sz="400"/>
              <a:t>          &lt;ThemeColorIndex&gt;msoThemeColorAccent3&lt;/ThemeColorIndex&gt;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80% lighter&lt;/Name&gt;</a:t>
            </a:r>
          </a:p>
          <a:p>
            <a:pPr algn="ctr"/>
            <a:r>
              <a:rPr lang="la-Latn" sz="400"/>
              <a:t>          &lt;RGB Red="236" Green="238" Blue="239"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60% lighter&lt;/Name&gt;</a:t>
            </a:r>
          </a:p>
          <a:p>
            <a:pPr algn="ctr"/>
            <a:r>
              <a:rPr lang="la-Latn" sz="400"/>
              <a:t>          &lt;RGB Red="218" Green="221" Blue="222"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40% lighter&lt;/Name&gt;</a:t>
            </a:r>
          </a:p>
          <a:p>
            <a:pPr algn="ctr"/>
            <a:r>
              <a:rPr lang="la-Latn" sz="400"/>
              <a:t>          &lt;RGB Red="199" Green="204" Blue="206"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25% darker&lt;/Name&gt;</a:t>
            </a:r>
          </a:p>
          <a:p>
            <a:pPr algn="ctr"/>
            <a:r>
              <a:rPr lang="la-Latn" sz="400"/>
              <a:t>          &lt;RGB Red="118" Green="129" Blue="134"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50% darker&lt;/Name&gt;</a:t>
            </a:r>
          </a:p>
          <a:p>
            <a:pPr algn="ctr"/>
            <a:r>
              <a:rPr lang="la-Latn" sz="400"/>
              <a:t>          &lt;RGB Red="78" Green="86" Blue="89"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4&lt;/Name&gt;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4&lt;/Name&gt;</a:t>
            </a:r>
          </a:p>
          <a:p>
            <a:pPr algn="ctr"/>
            <a:r>
              <a:rPr lang="la-Latn" sz="400"/>
              <a:t>          &lt;RGB Red="78" Green="118" Blue="156" /&gt;</a:t>
            </a:r>
          </a:p>
          <a:p>
            <a:pPr algn="ctr"/>
            <a:r>
              <a:rPr lang="la-Latn" sz="400"/>
              <a:t>          &lt;ThemeColorIndex&gt;msoThemeColorAccent4&lt;/ThemeColorIndex&gt;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80% lighter&lt;/Name&gt;</a:t>
            </a:r>
          </a:p>
          <a:p>
            <a:pPr algn="ctr"/>
            <a:r>
              <a:rPr lang="la-Latn" sz="400"/>
              <a:t>          &lt;RGB Red="218" Green="228" Blue="237"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60% lighter&lt;/Name&gt;</a:t>
            </a:r>
          </a:p>
          <a:p>
            <a:pPr algn="ctr"/>
            <a:r>
              <a:rPr lang="la-Latn" sz="400"/>
              <a:t>          &lt;RGB Red="181" Green="200" Blue="218"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40% lighter&lt;/Name&gt;</a:t>
            </a:r>
          </a:p>
          <a:p>
            <a:pPr algn="ctr"/>
            <a:r>
              <a:rPr lang="la-Latn" sz="400"/>
              <a:t>          &lt;RGB Red="145" Green="173" Blue="200"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25% darker&lt;/Name&gt;</a:t>
            </a:r>
          </a:p>
          <a:p>
            <a:pPr algn="ctr"/>
            <a:r>
              <a:rPr lang="la-Latn" sz="400"/>
              <a:t>          &lt;RGB Red="59" Green="89" Blue="117"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50% darker&lt;/Name&gt;</a:t>
            </a:r>
          </a:p>
          <a:p>
            <a:pPr algn="ctr"/>
            <a:r>
              <a:rPr lang="la-Latn" sz="400"/>
              <a:t>          &lt;RGB Red="39" Green="59" Blue="78"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5&lt;/Name&gt;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&lt;ThemeColorIndex&gt;msoThemeColorAccent5&lt;/ThemeColorIndex&gt;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&lt;Name&gt;Akzent 6&lt;/Name&gt;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6&lt;/Name&gt;</a:t>
            </a:r>
          </a:p>
          <a:p>
            <a:pPr algn="ctr"/>
            <a:r>
              <a:rPr lang="la-Latn" sz="400"/>
              <a:t>          &lt;RGB Red="240" Green="218" Blue="52" /&gt;</a:t>
            </a:r>
          </a:p>
          <a:p>
            <a:pPr algn="ctr"/>
            <a:r>
              <a:rPr lang="la-Latn" sz="400"/>
              <a:t>          &lt;ThemeColorIndex&gt;msoThemeColorAccent6&lt;/ThemeColorIndex&gt;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80% heller&lt;/Name&gt;</a:t>
            </a:r>
          </a:p>
          <a:p>
            <a:pPr algn="ctr"/>
            <a:r>
              <a:rPr lang="la-Latn" sz="400"/>
              <a:t>          &lt;RGB Red="252" Green="248" Blue="214"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60% heller&lt;/Name&gt;</a:t>
            </a:r>
          </a:p>
          <a:p>
            <a:pPr algn="ctr"/>
            <a:r>
              <a:rPr lang="la-Latn" sz="400"/>
              <a:t>          &lt;RGB Red="249" Green="240" Blue="174"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40% heller&lt;/Name&gt;</a:t>
            </a:r>
          </a:p>
          <a:p>
            <a:pPr algn="ctr"/>
            <a:r>
              <a:rPr lang="la-Latn" sz="400"/>
              <a:t>          &lt;RGB Red="246" Green="233" Blue="133"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25% dunkler&lt;/Name&gt;</a:t>
            </a:r>
          </a:p>
          <a:p>
            <a:pPr algn="ctr"/>
            <a:r>
              <a:rPr lang="la-Latn" sz="400"/>
              <a:t>          &lt;RGB Red="204" Green="182" Blue="15"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50% dunkler&lt;/Name&gt;</a:t>
            </a:r>
          </a:p>
          <a:p>
            <a:pPr algn="ctr"/>
            <a:r>
              <a:rPr lang="la-Latn" sz="400"/>
              <a:t>          &lt;RGB Red="136" Green="121" Blue="10"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&lt;/VctColors&gt;</a:t>
            </a:r>
          </a:p>
          <a:p>
            <a:pPr algn="ctr"/>
            <a:r>
              <a:rPr lang="la-Latn" sz="400"/>
              <a:t>  &lt;Horizontal&gt;false&lt;/Horizontal&gt;</a:t>
            </a:r>
          </a:p>
          <a:p>
            <a:pPr algn="ctr"/>
            <a:r>
              <a:rPr lang="la-Latn" sz="400"/>
              <a:t>  &lt;Definite&gt;true&lt;/Definite&gt;</a:t>
            </a:r>
          </a:p>
          <a:p>
            <a:pPr algn="ctr"/>
            <a:r>
              <a:rPr lang="la-Latn" sz="400"/>
              <a:t>  &lt;ThemeColors&gt;</a:t>
            </a:r>
          </a:p>
          <a:p>
            <a:pPr algn="ctr"/>
            <a:r>
              <a:rPr lang="la-Latn" sz="400"/>
              <a:t>    &lt;VctThemeColor Red="255" Green="255" Blue="255" Index="msoThemeLight1" /&gt;</a:t>
            </a:r>
          </a:p>
          <a:p>
            <a:pPr algn="ctr"/>
            <a:r>
              <a:rPr lang="la-Latn" sz="400"/>
              <a:t>    &lt;VctThemeColor Red="51" Green="63" Blue="72" Index="msoThemeDark1" /&gt;</a:t>
            </a:r>
          </a:p>
          <a:p>
            <a:pPr algn="ctr"/>
            <a:r>
              <a:rPr lang="la-Latn" sz="400"/>
              <a:t>    &lt;VctThemeColor Red="143" Green="106" Blue="42" Index="msoThemeLight2" /&gt;</a:t>
            </a:r>
          </a:p>
          <a:p>
            <a:pPr algn="ctr"/>
            <a:r>
              <a:rPr lang="la-Latn" sz="400"/>
              <a:t>    &lt;VctThemeColor Red="197" Green="0" Blue="62" Index="msoThemeDark2" /&gt;</a:t>
            </a:r>
          </a:p>
          <a:p>
            <a:pPr algn="ctr"/>
            <a:r>
              <a:rPr lang="la-Latn" sz="400"/>
              <a:t>    &lt;VctThemeColor Red="255" Green="152" Blue="0" Index="msoThemeAccent1" /&gt;</a:t>
            </a:r>
          </a:p>
          <a:p>
            <a:pPr algn="ctr"/>
            <a:r>
              <a:rPr lang="la-Latn" sz="400"/>
              <a:t>    &lt;VctThemeColor Red="76" Green="140" Blue="43" Index="msoThemeAccent2" /&gt;</a:t>
            </a:r>
          </a:p>
          <a:p>
            <a:pPr algn="ctr"/>
            <a:r>
              <a:rPr lang="la-Latn" sz="400"/>
              <a:t>    &lt;VctThemeColor Red="162" Green="170" Blue="173" Index="msoThemeAccent3" /&gt;</a:t>
            </a:r>
          </a:p>
          <a:p>
            <a:pPr algn="ctr"/>
            <a:r>
              <a:rPr lang="la-Latn" sz="400"/>
              <a:t>    &lt;VctThemeColor Red="78" Green="118" Blue="156" Index="msoThemeAccent4" /&gt;</a:t>
            </a:r>
          </a:p>
          <a:p>
            <a:pPr algn="ctr"/>
            <a:r>
              <a:rPr lang="la-Latn" sz="400"/>
              <a:t>    &lt;VctThemeColor Red="51" Green="63" Blue="72" Index="msoThemeAccent5" /&gt;</a:t>
            </a:r>
          </a:p>
          <a:p>
            <a:pPr algn="ctr"/>
            <a:r>
              <a:rPr lang="la-Latn" sz="400"/>
              <a:t>    &lt;VctThemeColor Red="240" Green="218" Blue="52" Index="msoThemeAccent6" /&gt;</a:t>
            </a:r>
          </a:p>
          <a:p>
            <a:pPr algn="ctr"/>
            <a:r>
              <a:rPr lang="la-Latn" sz="400"/>
              <a:t>    &lt;VctThemeColor Red="146" Green="208" Blue="80" Index="msoThemeHyperlink" /&gt;</a:t>
            </a:r>
          </a:p>
          <a:p>
            <a:pPr algn="ctr"/>
            <a:r>
              <a:rPr lang="la-Latn" sz="400"/>
              <a:t>    &lt;VctThemeColor Red="146" Green="208" Blue="80" Index="msoThemeFollowedHyperlink" /&gt;</a:t>
            </a:r>
          </a:p>
          <a:p>
            <a:pPr algn="ctr"/>
            <a:r>
              <a:rPr lang="la-Latn" sz="400"/>
              <a:t>  &lt;/ThemeColors&gt;</a:t>
            </a:r>
          </a:p>
          <a:p>
            <a:pPr algn="ctr"/>
            <a:r>
              <a:rPr lang="la-Latn" sz="400"/>
              <a:t>&lt;/CorporateColors&gt;</a:t>
            </a:r>
          </a:p>
        </p:txBody>
      </p:sp>
      <p:sp>
        <p:nvSpPr>
          <p:cNvPr id="3" name="VctContentArea_ID_3" hidden="1">
            <a:extLst>
              <a:ext uri="{FF2B5EF4-FFF2-40B4-BE49-F238E27FC236}">
                <a16:creationId xmlns:a16="http://schemas.microsoft.com/office/drawing/2014/main" id="{6D59CD14-5FCE-4A3D-81EC-8404F2A7A721}"/>
              </a:ext>
            </a:extLst>
          </p:cNvPr>
          <p:cNvSpPr/>
          <p:nvPr userDrawn="1">
            <p:custDataLst>
              <p:tags r:id="rId19"/>
            </p:custDataLst>
          </p:nvPr>
        </p:nvSpPr>
        <p:spPr bwMode="gray">
          <a:xfrm>
            <a:off x="279499" y="1278503"/>
            <a:ext cx="11628023" cy="5140712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C864"/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40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1800" kern="1200">
          <a:solidFill>
            <a:srgbClr val="333F48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0000"/>
        </a:lnSpc>
        <a:spcBef>
          <a:spcPts val="0"/>
        </a:spcBef>
        <a:buClr>
          <a:schemeClr val="tx2"/>
        </a:buClr>
        <a:buFont typeface="Wingdings" panose="05000000000000000000" pitchFamily="2" charset="2"/>
        <a:buNone/>
        <a:defRPr sz="1400" kern="1200">
          <a:solidFill>
            <a:srgbClr val="333F48"/>
          </a:solidFill>
          <a:latin typeface="+mn-lt"/>
          <a:ea typeface="+mn-ea"/>
          <a:cs typeface="+mn-cs"/>
        </a:defRPr>
      </a:lvl1pPr>
      <a:lvl2pPr marL="179388" indent="-179388" algn="l" defTabSz="457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rgbClr val="333F48"/>
          </a:solidFill>
          <a:latin typeface="+mn-lt"/>
          <a:ea typeface="+mn-ea"/>
          <a:cs typeface="+mn-cs"/>
        </a:defRPr>
      </a:lvl2pPr>
      <a:lvl3pPr marL="358775" indent="-179388" algn="l" defTabSz="457200" rtl="0" eaLnBrk="1" latinLnBrk="0" hangingPunct="1">
        <a:spcBef>
          <a:spcPct val="20000"/>
        </a:spcBef>
        <a:buClr>
          <a:schemeClr val="tx2"/>
        </a:buClr>
        <a:buFont typeface="Roboto" panose="02000000000000000000" pitchFamily="2" charset="0"/>
        <a:buChar char="–"/>
        <a:defRPr sz="1400" kern="1200">
          <a:solidFill>
            <a:srgbClr val="333F48"/>
          </a:solidFill>
          <a:latin typeface="+mn-lt"/>
          <a:ea typeface="+mn-ea"/>
          <a:cs typeface="+mn-cs"/>
        </a:defRPr>
      </a:lvl3pPr>
      <a:lvl4pPr marL="53816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4pPr>
      <a:lvl5pPr marL="71755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5pPr>
      <a:lvl6pPr marL="896938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6pPr>
      <a:lvl7pPr marL="1076325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7pPr>
      <a:lvl8pPr marL="125571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8pPr>
      <a:lvl9pPr marL="143510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6">
          <p15:clr>
            <a:srgbClr val="F26B43"/>
          </p15:clr>
        </p15:guide>
        <p15:guide id="2" pos="5624">
          <p15:clr>
            <a:srgbClr val="F26B43"/>
          </p15:clr>
        </p15:guide>
        <p15:guide id="6" orient="horz" pos="799">
          <p15:clr>
            <a:srgbClr val="F26B43"/>
          </p15:clr>
        </p15:guide>
        <p15:guide id="7" orient="horz" pos="404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2DB7380E-1E27-4647-AD97-272EC10B2BC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31057632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think-cell Folie" r:id="rId18" imgW="347" imgH="348" progId="TCLayout.ActiveDocument.1">
                  <p:embed/>
                </p:oleObj>
              </mc:Choice>
              <mc:Fallback>
                <p:oleObj name="think-cell Folie" r:id="rId18" imgW="347" imgH="348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2DB7380E-1E27-4647-AD97-272EC10B2B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20C9F66-3077-4E1E-96DB-83879F4BF51B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la-Latn" sz="1800" b="0" i="0" baseline="0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95995" y="287454"/>
            <a:ext cx="8669189" cy="55399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de-DE"/>
              <a:t>This </a:t>
            </a:r>
            <a:r>
              <a:rPr lang="de-DE" err="1"/>
              <a:t>is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Slide Message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82885" y="886346"/>
            <a:ext cx="1162124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0" y="6652260"/>
            <a:ext cx="12192000" cy="20574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8AB122-D951-4BFD-8AEC-A9E3ECAC0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885" y="1278504"/>
            <a:ext cx="11621248" cy="51381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VctRoadmap_ID_11" hidden="1">
            <a:extLst>
              <a:ext uri="{FF2B5EF4-FFF2-40B4-BE49-F238E27FC236}">
                <a16:creationId xmlns:a16="http://schemas.microsoft.com/office/drawing/2014/main" id="{B7746F20-33EB-4D0F-A216-BC2FE7EA6EF3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 bwMode="gray">
          <a:xfrm>
            <a:off x="3926212" y="6675120"/>
            <a:ext cx="4334595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000" b="0" i="0">
                <a:solidFill>
                  <a:srgbClr val="FFFFFF"/>
                </a:solidFill>
                <a:latin typeface="+mn-lt"/>
              </a:rPr>
              <a:t>_Auto</a:t>
            </a:r>
          </a:p>
        </p:txBody>
      </p:sp>
      <p:sp>
        <p:nvSpPr>
          <p:cNvPr id="12" name="VctFootnote_ID_12" hidden="1">
            <a:extLst>
              <a:ext uri="{FF2B5EF4-FFF2-40B4-BE49-F238E27FC236}">
                <a16:creationId xmlns:a16="http://schemas.microsoft.com/office/drawing/2014/main" id="{6B7AA2FC-29C8-4E83-B03D-17F48CBF35D6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 bwMode="gray">
          <a:xfrm>
            <a:off x="295995" y="6676608"/>
            <a:ext cx="8669189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de-DE"/>
            </a:defPPr>
            <a:lvl1pPr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i="0">
                <a:solidFill>
                  <a:srgbClr val="FFFFFF"/>
                </a:solidFill>
              </a:defRPr>
            </a:lvl1pPr>
          </a:lstStyle>
          <a:p>
            <a:pPr lvl="0" algn="l"/>
            <a:r>
              <a:rPr lang="la-Latn" sz="1000"/>
              <a:t>Quelle: </a:t>
            </a:r>
          </a:p>
        </p:txBody>
      </p:sp>
      <p:sp>
        <p:nvSpPr>
          <p:cNvPr id="13" name="VctStamp_ID_13" hidden="1">
            <a:extLst>
              <a:ext uri="{FF2B5EF4-FFF2-40B4-BE49-F238E27FC236}">
                <a16:creationId xmlns:a16="http://schemas.microsoft.com/office/drawing/2014/main" id="{88528FDB-6A87-4E5D-B008-E5B784AFA5D6}"/>
              </a:ext>
            </a:extLst>
          </p:cNvPr>
          <p:cNvSpPr/>
          <p:nvPr userDrawn="1">
            <p:custDataLst>
              <p:tags r:id="rId12"/>
            </p:custDataLst>
          </p:nvPr>
        </p:nvSpPr>
        <p:spPr bwMode="gray">
          <a:xfrm>
            <a:off x="11035306" y="1040755"/>
            <a:ext cx="868828" cy="266740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25400" rIns="0" bIns="25400" rtlCol="0" anchor="t" anchorCtr="0">
            <a:spAutoFit/>
          </a:bodyPr>
          <a:lstStyle/>
          <a:p>
            <a:pPr marL="0" lvl="0" indent="0" algn="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la-Latn" sz="1400" b="1" i="0">
                <a:solidFill>
                  <a:srgbClr val="8F6A2A"/>
                </a:solidFill>
                <a:latin typeface="+mn-lt"/>
              </a:rPr>
              <a:t>EXAMPLE</a:t>
            </a:r>
          </a:p>
        </p:txBody>
      </p:sp>
      <p:cxnSp>
        <p:nvCxnSpPr>
          <p:cNvPr id="14" name="VctTopStpCtr_ID_14" hidden="1">
            <a:extLst>
              <a:ext uri="{FF2B5EF4-FFF2-40B4-BE49-F238E27FC236}">
                <a16:creationId xmlns:a16="http://schemas.microsoft.com/office/drawing/2014/main" id="{5E31B43A-EF5D-4A39-A989-4FA5368609BB}"/>
              </a:ext>
            </a:extLst>
          </p:cNvPr>
          <p:cNvCxnSpPr>
            <a:cxnSpLocks/>
            <a:stCxn id="13" idx="2"/>
            <a:endCxn id="13" idx="0"/>
          </p:cNvCxnSpPr>
          <p:nvPr userDrawn="1">
            <p:custDataLst>
              <p:tags r:id="rId13"/>
            </p:custDataLst>
          </p:nvPr>
        </p:nvCxnSpPr>
        <p:spPr bwMode="auto">
          <a:xfrm>
            <a:off x="11035306" y="104075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VctBtmStpCtr_ID_16" hidden="1">
            <a:extLst>
              <a:ext uri="{FF2B5EF4-FFF2-40B4-BE49-F238E27FC236}">
                <a16:creationId xmlns:a16="http://schemas.microsoft.com/office/drawing/2014/main" id="{2E531EAD-CBAC-4C08-BD61-73B64D9C0E24}"/>
              </a:ext>
            </a:extLst>
          </p:cNvPr>
          <p:cNvCxnSpPr>
            <a:cxnSpLocks/>
            <a:stCxn id="13" idx="4"/>
            <a:endCxn id="13" idx="6"/>
          </p:cNvCxnSpPr>
          <p:nvPr userDrawn="1">
            <p:custDataLst>
              <p:tags r:id="rId14"/>
            </p:custDataLst>
          </p:nvPr>
        </p:nvCxnSpPr>
        <p:spPr bwMode="auto">
          <a:xfrm>
            <a:off x="11035306" y="1307495"/>
            <a:ext cx="868828" cy="0"/>
          </a:xfrm>
          <a:prstGeom prst="straightConnector1">
            <a:avLst/>
          </a:prstGeom>
          <a:ln w="1079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VctSubjectTitle_ID_17" hidden="1">
            <a:extLst>
              <a:ext uri="{FF2B5EF4-FFF2-40B4-BE49-F238E27FC236}">
                <a16:creationId xmlns:a16="http://schemas.microsoft.com/office/drawing/2014/main" id="{3D23F971-C8F7-4ED8-97C1-4DC3CE7B5C0B}"/>
              </a:ext>
            </a:extLst>
          </p:cNvPr>
          <p:cNvSpPr txBox="1"/>
          <p:nvPr userDrawn="1">
            <p:custDataLst>
              <p:tags r:id="rId15"/>
            </p:custDataLst>
          </p:nvPr>
        </p:nvSpPr>
        <p:spPr bwMode="gray">
          <a:xfrm>
            <a:off x="295995" y="922974"/>
            <a:ext cx="6501892" cy="2226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lang="en-GB" sz="1400" dirty="0">
                <a:latin typeface="+mj-lt"/>
                <a:ea typeface="+mj-ea"/>
                <a:cs typeface="+mj-cs"/>
              </a:defRPr>
            </a:lvl1pPr>
            <a:lvl2pPr marL="179388" indent="-179388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35877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3pPr>
            <a:lvl4pPr marL="53816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4pPr>
            <a:lvl5pPr marL="71755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5pPr>
            <a:lvl6pPr marL="896938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6pPr>
            <a:lvl7pPr marL="107632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7pPr>
            <a:lvl8pPr marL="125571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8pPr>
            <a:lvl9pPr marL="143510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9pPr>
          </a:lstStyle>
          <a:p>
            <a:r>
              <a:rPr lang="la-Latn" sz="1400">
                <a:solidFill>
                  <a:srgbClr val="8F6A2A"/>
                </a:solidFill>
                <a:latin typeface="+mj-lt"/>
              </a:rPr>
              <a:t>Opt. Chart Title</a:t>
            </a:r>
          </a:p>
        </p:txBody>
      </p:sp>
      <p:sp>
        <p:nvSpPr>
          <p:cNvPr id="18" name="VCT_Marker_ID_18" hidden="1">
            <a:extLst>
              <a:ext uri="{FF2B5EF4-FFF2-40B4-BE49-F238E27FC236}">
                <a16:creationId xmlns:a16="http://schemas.microsoft.com/office/drawing/2014/main" id="{B1646676-D84A-4E67-B938-08BCA28CABC5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1693334" y="127000"/>
            <a:ext cx="169333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la-Latn" sz="400"/>
              <a:t>&lt;?xml version="1.0" encoding="utf-16"?&gt;</a:t>
            </a:r>
          </a:p>
          <a:p>
            <a:pPr algn="ctr"/>
            <a:r>
              <a:rPr lang="la-Latn" sz="400"/>
              <a:t>&lt;CorporateColors xmlns:xsi="http://www.w3.org/2001/XMLSchema-instance" xmlns:xsd="http://www.w3.org/2001/XMLSchema"&gt;</a:t>
            </a:r>
          </a:p>
          <a:p>
            <a:pPr algn="ctr"/>
            <a:r>
              <a:rPr lang="la-Latn" sz="400"/>
              <a:t>  &lt;VctColors&gt;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1&lt;/Name&gt;</a:t>
            </a:r>
          </a:p>
          <a:p>
            <a:pPr algn="ctr"/>
            <a:r>
              <a:rPr lang="la-Latn" sz="400"/>
              <a:t>          &lt;RGB Red="255" Green="255" Blue="255" /&gt;</a:t>
            </a:r>
          </a:p>
          <a:p>
            <a:pPr algn="ctr"/>
            <a:r>
              <a:rPr lang="la-Latn" sz="400"/>
              <a:t>          &lt;ThemeColorIndex&gt;msoThemeColorLight1&lt;/ThemeColorIndex&gt;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5% darker&lt;/Name&gt;</a:t>
            </a:r>
          </a:p>
          <a:p>
            <a:pPr algn="ctr"/>
            <a:r>
              <a:rPr lang="la-Latn" sz="400"/>
              <a:t>          &lt;RGB Red="242" Green="242" Blue="242"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15% darker&lt;/Name&gt;</a:t>
            </a:r>
          </a:p>
          <a:p>
            <a:pPr algn="ctr"/>
            <a:r>
              <a:rPr lang="la-Latn" sz="400"/>
              <a:t>          &lt;RGB Red="217" Green="217" Blue="217"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25% darker&lt;/Name&gt;</a:t>
            </a:r>
          </a:p>
          <a:p>
            <a:pPr algn="ctr"/>
            <a:r>
              <a:rPr lang="la-Latn" sz="400"/>
              <a:t>          &lt;RGB Red="191" Green="191"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35% darker&lt;/Name&gt;</a:t>
            </a:r>
          </a:p>
          <a:p>
            <a:pPr algn="ctr"/>
            <a:r>
              <a:rPr lang="la-Latn" sz="400"/>
              <a:t>          &lt;RGB Red="166" Green="166" Blue="166"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1, 50% darker&lt;/Name&gt;</a:t>
            </a:r>
          </a:p>
          <a:p>
            <a:pPr algn="ctr"/>
            <a:r>
              <a:rPr lang="la-Latn" sz="400"/>
              <a:t>          &lt;RGB Red="127" Green="127" Blue="127"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&lt;ThemeColorIndex&gt;msoThemeColorDark1&lt;/ThemeColorIndex&gt;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1,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&lt;Name&gt;Background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2&lt;/Name&gt;</a:t>
            </a:r>
          </a:p>
          <a:p>
            <a:pPr algn="ctr"/>
            <a:r>
              <a:rPr lang="la-Latn" sz="400"/>
              <a:t>          &lt;RGB Red="143" Green="106" Blue="42" /&gt;</a:t>
            </a:r>
          </a:p>
          <a:p>
            <a:pPr algn="ctr"/>
            <a:r>
              <a:rPr lang="la-Latn" sz="400"/>
              <a:t>          &lt;ThemeColorIndex&gt;msoThemeColorLight2&lt;/ThemeColorIndex&gt;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80% lighter&lt;/Name&gt;</a:t>
            </a:r>
          </a:p>
          <a:p>
            <a:pPr algn="ctr"/>
            <a:r>
              <a:rPr lang="la-Latn" sz="400"/>
              <a:t>          &lt;RGB Red="240" Green="227"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60% lighter&lt;/Name&gt;</a:t>
            </a:r>
          </a:p>
          <a:p>
            <a:pPr algn="ctr"/>
            <a:r>
              <a:rPr lang="la-Latn" sz="400"/>
              <a:t>          &lt;RGB Red="225" Green="199"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40% lighter&lt;/Name&gt;</a:t>
            </a:r>
          </a:p>
          <a:p>
            <a:pPr algn="ctr"/>
            <a:r>
              <a:rPr lang="la-Latn" sz="400"/>
              <a:t>          &lt;RGB Red="211" Green="172" Blue="104"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25% darker&lt;/Name&gt;</a:t>
            </a:r>
          </a:p>
          <a:p>
            <a:pPr algn="ctr"/>
            <a:r>
              <a:rPr lang="la-Latn" sz="400"/>
              <a:t>          &lt;RGB Red="107" Green="80"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&lt;Name&gt;Background 2, 50% darker&lt;/Name&gt;</a:t>
            </a:r>
          </a:p>
          <a:p>
            <a:pPr algn="ctr"/>
            <a:r>
              <a:rPr lang="la-Latn" sz="400"/>
              <a:t>          &lt;RGB Red="71" Green="53" Blue="21"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&lt;Name&gt;Text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2&lt;/Name&gt;</a:t>
            </a:r>
          </a:p>
          <a:p>
            <a:pPr algn="ctr"/>
            <a:r>
              <a:rPr lang="la-Latn" sz="400"/>
              <a:t>          &lt;RGB Red="197" Green="0" Blue="62" /&gt;</a:t>
            </a:r>
          </a:p>
          <a:p>
            <a:pPr algn="ctr"/>
            <a:r>
              <a:rPr lang="la-Latn" sz="400"/>
              <a:t>          &lt;ThemeColorIndex&gt;msoThemeColorDark2&lt;/ThemeColorIndex&gt;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80% lighter&lt;/Name&gt;</a:t>
            </a:r>
          </a:p>
          <a:p>
            <a:pPr algn="ctr"/>
            <a:r>
              <a:rPr lang="la-Latn" sz="400"/>
              <a:t>          &lt;RGB Red="255" Green="192" Blue="212"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60% lighter&lt;/Name&gt;</a:t>
            </a:r>
          </a:p>
          <a:p>
            <a:pPr algn="ctr"/>
            <a:r>
              <a:rPr lang="la-Latn" sz="400"/>
              <a:t>          &lt;RGB Red="255" Green="130" Blue="169"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40% lighter&lt;/Name&gt;</a:t>
            </a:r>
          </a:p>
          <a:p>
            <a:pPr algn="ctr"/>
            <a:r>
              <a:rPr lang="la-Latn" sz="400"/>
              <a:t>          &lt;RGB Red="255" Green="67" Blue="126"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25% darker&lt;/Name&gt;</a:t>
            </a:r>
          </a:p>
          <a:p>
            <a:pPr algn="ctr"/>
            <a:r>
              <a:rPr lang="la-Latn" sz="400"/>
              <a:t>          &lt;RGB Red="148" Green="0" Blue="46"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&lt;Name&gt;Text 2, 50% darker&lt;/Name&gt;</a:t>
            </a:r>
          </a:p>
          <a:p>
            <a:pPr algn="ctr"/>
            <a:r>
              <a:rPr lang="la-Latn" sz="400"/>
              <a:t>          &lt;RGB Red="98" Green="0" Blue="31"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1&lt;/Name&gt;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1&lt;/Name&gt;</a:t>
            </a:r>
          </a:p>
          <a:p>
            <a:pPr algn="ctr"/>
            <a:r>
              <a:rPr lang="la-Latn" sz="400"/>
              <a:t>          &lt;RGB Red="255" Green="152" Blue="0" /&gt;</a:t>
            </a:r>
          </a:p>
          <a:p>
            <a:pPr algn="ctr"/>
            <a:r>
              <a:rPr lang="la-Latn" sz="400"/>
              <a:t>          &lt;ThemeColorIndex&gt;msoThemeColorAccent1&lt;/ThemeColorIndex&gt;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80% lighter&lt;/Name&gt;</a:t>
            </a:r>
          </a:p>
          <a:p>
            <a:pPr algn="ctr"/>
            <a:r>
              <a:rPr lang="la-Latn" sz="400"/>
              <a:t>          &lt;RGB Red="255" Green="234" Blue="204"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60% lighter&lt;/Name&gt;</a:t>
            </a:r>
          </a:p>
          <a:p>
            <a:pPr algn="ctr"/>
            <a:r>
              <a:rPr lang="la-Latn" sz="400"/>
              <a:t>          &lt;RGB Red="255" Green="214" Blue="153"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40% lighter&lt;/Name&gt;</a:t>
            </a:r>
          </a:p>
          <a:p>
            <a:pPr algn="ctr"/>
            <a:r>
              <a:rPr lang="la-Latn" sz="400"/>
              <a:t>          &lt;RGB Red="255" Green="193" Blue="102"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25% darker&lt;/Name&gt;</a:t>
            </a:r>
          </a:p>
          <a:p>
            <a:pPr algn="ctr"/>
            <a:r>
              <a:rPr lang="la-Latn" sz="400"/>
              <a:t>          &lt;RGB Red="191" Green="114"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1, 50% darker&lt;/Name&gt;</a:t>
            </a:r>
          </a:p>
          <a:p>
            <a:pPr algn="ctr"/>
            <a:r>
              <a:rPr lang="la-Latn" sz="400"/>
              <a:t>          &lt;RGB Red="127" Green="76" Blue="0"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2&lt;/Name&gt;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2&lt;/Name&gt;</a:t>
            </a:r>
          </a:p>
          <a:p>
            <a:pPr algn="ctr"/>
            <a:r>
              <a:rPr lang="la-Latn" sz="400"/>
              <a:t>          &lt;RGB Red="76" Green="140" Blue="43" /&gt;</a:t>
            </a:r>
          </a:p>
          <a:p>
            <a:pPr algn="ctr"/>
            <a:r>
              <a:rPr lang="la-Latn" sz="400"/>
              <a:t>          &lt;ThemeColorIndex&gt;msoThemeColorAccent2&lt;/ThemeColorIndex&gt;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80% lighter&lt;/Name&gt;</a:t>
            </a:r>
          </a:p>
          <a:p>
            <a:pPr algn="ctr"/>
            <a:r>
              <a:rPr lang="la-Latn" sz="400"/>
              <a:t>          &lt;RGB Red="217" Green="240" Blue="205"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60% lighter&lt;/Name&gt;</a:t>
            </a:r>
          </a:p>
          <a:p>
            <a:pPr algn="ctr"/>
            <a:r>
              <a:rPr lang="la-Latn" sz="400"/>
              <a:t>          &lt;RGB Red="179" Green="224" Blue="155"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40% lighter&lt;/Name&gt;</a:t>
            </a:r>
          </a:p>
          <a:p>
            <a:pPr algn="ctr"/>
            <a:r>
              <a:rPr lang="la-Latn" sz="400"/>
              <a:t>          &lt;RGB Red="140" Green="209" Blue="105"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25% darker&lt;/Name&gt;</a:t>
            </a:r>
          </a:p>
          <a:p>
            <a:pPr algn="ctr"/>
            <a:r>
              <a:rPr lang="la-Latn" sz="400"/>
              <a:t>          &lt;RGB Red="57" Green="105" Blue="32"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2, 50% darker&lt;/Name&gt;</a:t>
            </a:r>
          </a:p>
          <a:p>
            <a:pPr algn="ctr"/>
            <a:r>
              <a:rPr lang="la-Latn" sz="400"/>
              <a:t>          &lt;RGB Red="38" Green="70" Blue="22"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3&lt;/Name&gt;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3&lt;/Name&gt;</a:t>
            </a:r>
          </a:p>
          <a:p>
            <a:pPr algn="ctr"/>
            <a:r>
              <a:rPr lang="la-Latn" sz="400"/>
              <a:t>          &lt;RGB Red="162" Green="170" Blue="173" /&gt;</a:t>
            </a:r>
          </a:p>
          <a:p>
            <a:pPr algn="ctr"/>
            <a:r>
              <a:rPr lang="la-Latn" sz="400"/>
              <a:t>          &lt;ThemeColorIndex&gt;msoThemeColorAccent3&lt;/ThemeColorIndex&gt;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80% lighter&lt;/Name&gt;</a:t>
            </a:r>
          </a:p>
          <a:p>
            <a:pPr algn="ctr"/>
            <a:r>
              <a:rPr lang="la-Latn" sz="400"/>
              <a:t>          &lt;RGB Red="236" Green="238" Blue="239"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60% lighter&lt;/Name&gt;</a:t>
            </a:r>
          </a:p>
          <a:p>
            <a:pPr algn="ctr"/>
            <a:r>
              <a:rPr lang="la-Latn" sz="400"/>
              <a:t>          &lt;RGB Red="218" Green="221" Blue="222"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40% lighter&lt;/Name&gt;</a:t>
            </a:r>
          </a:p>
          <a:p>
            <a:pPr algn="ctr"/>
            <a:r>
              <a:rPr lang="la-Latn" sz="400"/>
              <a:t>          &lt;RGB Red="199" Green="204" Blue="206"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25% darker&lt;/Name&gt;</a:t>
            </a:r>
          </a:p>
          <a:p>
            <a:pPr algn="ctr"/>
            <a:r>
              <a:rPr lang="la-Latn" sz="400"/>
              <a:t>          &lt;RGB Red="118" Green="129" Blue="134"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3, 50% darker&lt;/Name&gt;</a:t>
            </a:r>
          </a:p>
          <a:p>
            <a:pPr algn="ctr"/>
            <a:r>
              <a:rPr lang="la-Latn" sz="400"/>
              <a:t>          &lt;RGB Red="78" Green="86" Blue="89"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4&lt;/Name&gt;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4&lt;/Name&gt;</a:t>
            </a:r>
          </a:p>
          <a:p>
            <a:pPr algn="ctr"/>
            <a:r>
              <a:rPr lang="la-Latn" sz="400"/>
              <a:t>          &lt;RGB Red="78" Green="118" Blue="156" /&gt;</a:t>
            </a:r>
          </a:p>
          <a:p>
            <a:pPr algn="ctr"/>
            <a:r>
              <a:rPr lang="la-Latn" sz="400"/>
              <a:t>          &lt;ThemeColorIndex&gt;msoThemeColorAccent4&lt;/ThemeColorIndex&gt;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80% lighter&lt;/Name&gt;</a:t>
            </a:r>
          </a:p>
          <a:p>
            <a:pPr algn="ctr"/>
            <a:r>
              <a:rPr lang="la-Latn" sz="400"/>
              <a:t>          &lt;RGB Red="218" Green="228" Blue="237"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60% lighter&lt;/Name&gt;</a:t>
            </a:r>
          </a:p>
          <a:p>
            <a:pPr algn="ctr"/>
            <a:r>
              <a:rPr lang="la-Latn" sz="400"/>
              <a:t>          &lt;RGB Red="181" Green="200" Blue="218"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40% lighter&lt;/Name&gt;</a:t>
            </a:r>
          </a:p>
          <a:p>
            <a:pPr algn="ctr"/>
            <a:r>
              <a:rPr lang="la-Latn" sz="400"/>
              <a:t>          &lt;RGB Red="145" Green="173" Blue="200"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25% darker&lt;/Name&gt;</a:t>
            </a:r>
          </a:p>
          <a:p>
            <a:pPr algn="ctr"/>
            <a:r>
              <a:rPr lang="la-Latn" sz="400"/>
              <a:t>          &lt;RGB Red="59" Green="89" Blue="117"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4, 50% darker&lt;/Name&gt;</a:t>
            </a:r>
          </a:p>
          <a:p>
            <a:pPr algn="ctr"/>
            <a:r>
              <a:rPr lang="la-Latn" sz="400"/>
              <a:t>          &lt;RGB Red="39" Green="59" Blue="78"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&lt;Name&gt;Accent 5&lt;/Name&gt;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5&lt;/Name&gt;</a:t>
            </a:r>
          </a:p>
          <a:p>
            <a:pPr algn="ctr"/>
            <a:r>
              <a:rPr lang="la-Latn" sz="400"/>
              <a:t>          &lt;RGB Red="51" Green="63" Blue="72" /&gt;</a:t>
            </a:r>
          </a:p>
          <a:p>
            <a:pPr algn="ctr"/>
            <a:r>
              <a:rPr lang="la-Latn" sz="400"/>
              <a:t>          &lt;ThemeColorIndex&gt;msoThemeColorAccent5&lt;/ThemeColorIndex&gt;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80% lighter&lt;/Name&gt;</a:t>
            </a:r>
          </a:p>
          <a:p>
            <a:pPr algn="ctr"/>
            <a:r>
              <a:rPr lang="la-Latn" sz="400"/>
              <a:t>          &lt;RGB Red="210" Green="217" Blue="223"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60% lighter&lt;/Name&gt;</a:t>
            </a:r>
          </a:p>
          <a:p>
            <a:pPr algn="ctr"/>
            <a:r>
              <a:rPr lang="la-Latn" sz="400"/>
              <a:t>          &lt;RGB Red="164" Green="179" Blue="191"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40% lighter&lt;/Name&gt;</a:t>
            </a:r>
          </a:p>
          <a:p>
            <a:pPr algn="ctr"/>
            <a:r>
              <a:rPr lang="la-Latn" sz="400"/>
              <a:t>          &lt;RGB Red="119" Green="142" Blue="159"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25% darker&lt;/Name&gt;</a:t>
            </a:r>
          </a:p>
          <a:p>
            <a:pPr algn="ctr"/>
            <a:r>
              <a:rPr lang="la-Latn" sz="400"/>
              <a:t>          &lt;RGB Red="38" Green="47" Blue="54"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&lt;Name&gt;Accent 5, 50% darker&lt;/Name&gt;</a:t>
            </a:r>
          </a:p>
          <a:p>
            <a:pPr algn="ctr"/>
            <a:r>
              <a:rPr lang="la-Latn" sz="400"/>
              <a:t>          &lt;RGB Red="25" Green="31" Blue="36"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  &lt;VctCustomColorSeries show="true"&gt;</a:t>
            </a:r>
          </a:p>
          <a:p>
            <a:pPr algn="ctr"/>
            <a:r>
              <a:rPr lang="la-Latn" sz="400"/>
              <a:t>      &lt;Name&gt;Akzent 6&lt;/Name&gt;</a:t>
            </a:r>
          </a:p>
          <a:p>
            <a:pPr algn="ctr"/>
            <a:r>
              <a:rPr lang="la-Latn" sz="400"/>
              <a:t>      &lt;CustomColors&gt;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6&lt;/Name&gt;</a:t>
            </a:r>
          </a:p>
          <a:p>
            <a:pPr algn="ctr"/>
            <a:r>
              <a:rPr lang="la-Latn" sz="400"/>
              <a:t>          &lt;RGB Red="240" Green="218" Blue="52" /&gt;</a:t>
            </a:r>
          </a:p>
          <a:p>
            <a:pPr algn="ctr"/>
            <a:r>
              <a:rPr lang="la-Latn" sz="400"/>
              <a:t>          &lt;ThemeColorIndex&gt;msoThemeColorAccent6&lt;/ThemeColorIndex&gt;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80% heller&lt;/Name&gt;</a:t>
            </a:r>
          </a:p>
          <a:p>
            <a:pPr algn="ctr"/>
            <a:r>
              <a:rPr lang="la-Latn" sz="400"/>
              <a:t>          &lt;RGB Red="252" Green="248" Blue="214"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60% heller&lt;/Name&gt;</a:t>
            </a:r>
          </a:p>
          <a:p>
            <a:pPr algn="ctr"/>
            <a:r>
              <a:rPr lang="la-Latn" sz="400"/>
              <a:t>          &lt;RGB Red="249" Green="240" Blue="174"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40% heller&lt;/Name&gt;</a:t>
            </a:r>
          </a:p>
          <a:p>
            <a:pPr algn="ctr"/>
            <a:r>
              <a:rPr lang="la-Latn" sz="400"/>
              <a:t>          &lt;RGB Red="246" Green="233" Blue="133"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25% dunkler&lt;/Name&gt;</a:t>
            </a:r>
          </a:p>
          <a:p>
            <a:pPr algn="ctr"/>
            <a:r>
              <a:rPr lang="la-Latn" sz="400"/>
              <a:t>          &lt;RGB Red="204" Green="182" Blue="15"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  &lt;VctCustomColor&gt;</a:t>
            </a:r>
          </a:p>
          <a:p>
            <a:pPr algn="ctr"/>
            <a:r>
              <a:rPr lang="la-Latn" sz="400"/>
              <a:t>          &lt;Name&gt;Akzent 6, 50% dunkler&lt;/Name&gt;</a:t>
            </a:r>
          </a:p>
          <a:p>
            <a:pPr algn="ctr"/>
            <a:r>
              <a:rPr lang="la-Latn" sz="400"/>
              <a:t>          &lt;RGB Red="136" Green="121" Blue="10" /&gt;</a:t>
            </a:r>
          </a:p>
          <a:p>
            <a:pPr algn="ctr"/>
            <a:r>
              <a:rPr lang="la-Latn" sz="400"/>
              <a:t>          &lt;ThemeColorIndex&gt;msoNotThemeColor&lt;/ThemeColorIndex&gt;</a:t>
            </a:r>
          </a:p>
          <a:p>
            <a:pPr algn="ctr"/>
            <a:r>
              <a:rPr lang="la-Latn" sz="400"/>
              <a:t>        &lt;/VctCustomColor&gt;</a:t>
            </a:r>
          </a:p>
          <a:p>
            <a:pPr algn="ctr"/>
            <a:r>
              <a:rPr lang="la-Latn" sz="400"/>
              <a:t>      &lt;/CustomColors&gt;</a:t>
            </a:r>
          </a:p>
          <a:p>
            <a:pPr algn="ctr"/>
            <a:r>
              <a:rPr lang="la-Latn" sz="400"/>
              <a:t>    &lt;/VctCustomColorSeries&gt;</a:t>
            </a:r>
          </a:p>
          <a:p>
            <a:pPr algn="ctr"/>
            <a:r>
              <a:rPr lang="la-Latn" sz="400"/>
              <a:t>  &lt;/VctColors&gt;</a:t>
            </a:r>
          </a:p>
          <a:p>
            <a:pPr algn="ctr"/>
            <a:r>
              <a:rPr lang="la-Latn" sz="400"/>
              <a:t>  &lt;Horizontal&gt;false&lt;/Horizontal&gt;</a:t>
            </a:r>
          </a:p>
          <a:p>
            <a:pPr algn="ctr"/>
            <a:r>
              <a:rPr lang="la-Latn" sz="400"/>
              <a:t>  &lt;Definite&gt;true&lt;/Definite&gt;</a:t>
            </a:r>
          </a:p>
          <a:p>
            <a:pPr algn="ctr"/>
            <a:r>
              <a:rPr lang="la-Latn" sz="400"/>
              <a:t>  &lt;ThemeColors&gt;</a:t>
            </a:r>
          </a:p>
          <a:p>
            <a:pPr algn="ctr"/>
            <a:r>
              <a:rPr lang="la-Latn" sz="400"/>
              <a:t>    &lt;VctThemeColor Red="255" Green="255" Blue="255" Index="msoThemeLight1" /&gt;</a:t>
            </a:r>
          </a:p>
          <a:p>
            <a:pPr algn="ctr"/>
            <a:r>
              <a:rPr lang="la-Latn" sz="400"/>
              <a:t>    &lt;VctThemeColor Red="51" Green="63" Blue="72" Index="msoThemeDark1" /&gt;</a:t>
            </a:r>
          </a:p>
          <a:p>
            <a:pPr algn="ctr"/>
            <a:r>
              <a:rPr lang="la-Latn" sz="400"/>
              <a:t>    &lt;VctThemeColor Red="143" Green="106" Blue="42" Index="msoThemeLight2" /&gt;</a:t>
            </a:r>
          </a:p>
          <a:p>
            <a:pPr algn="ctr"/>
            <a:r>
              <a:rPr lang="la-Latn" sz="400"/>
              <a:t>    &lt;VctThemeColor Red="197" Green="0" Blue="62" Index="msoThemeDark2" /&gt;</a:t>
            </a:r>
          </a:p>
          <a:p>
            <a:pPr algn="ctr"/>
            <a:r>
              <a:rPr lang="la-Latn" sz="400"/>
              <a:t>    &lt;VctThemeColor Red="255" Green="152" Blue="0" Index="msoThemeAccent1" /&gt;</a:t>
            </a:r>
          </a:p>
          <a:p>
            <a:pPr algn="ctr"/>
            <a:r>
              <a:rPr lang="la-Latn" sz="400"/>
              <a:t>    &lt;VctThemeColor Red="76" Green="140" Blue="43" Index="msoThemeAccent2" /&gt;</a:t>
            </a:r>
          </a:p>
          <a:p>
            <a:pPr algn="ctr"/>
            <a:r>
              <a:rPr lang="la-Latn" sz="400"/>
              <a:t>    &lt;VctThemeColor Red="162" Green="170" Blue="173" Index="msoThemeAccent3" /&gt;</a:t>
            </a:r>
          </a:p>
          <a:p>
            <a:pPr algn="ctr"/>
            <a:r>
              <a:rPr lang="la-Latn" sz="400"/>
              <a:t>    &lt;VctThemeColor Red="78" Green="118" Blue="156" Index="msoThemeAccent4" /&gt;</a:t>
            </a:r>
          </a:p>
          <a:p>
            <a:pPr algn="ctr"/>
            <a:r>
              <a:rPr lang="la-Latn" sz="400"/>
              <a:t>    &lt;VctThemeColor Red="51" Green="63" Blue="72" Index="msoThemeAccent5" /&gt;</a:t>
            </a:r>
          </a:p>
          <a:p>
            <a:pPr algn="ctr"/>
            <a:r>
              <a:rPr lang="la-Latn" sz="400"/>
              <a:t>    &lt;VctThemeColor Red="240" Green="218" Blue="52" Index="msoThemeAccent6" /&gt;</a:t>
            </a:r>
          </a:p>
          <a:p>
            <a:pPr algn="ctr"/>
            <a:r>
              <a:rPr lang="la-Latn" sz="400"/>
              <a:t>    &lt;VctThemeColor Red="146" Green="208" Blue="80" Index="msoThemeHyperlink" /&gt;</a:t>
            </a:r>
          </a:p>
          <a:p>
            <a:pPr algn="ctr"/>
            <a:r>
              <a:rPr lang="la-Latn" sz="400"/>
              <a:t>    &lt;VctThemeColor Red="146" Green="208" Blue="80" Index="msoThemeFollowedHyperlink" /&gt;</a:t>
            </a:r>
          </a:p>
          <a:p>
            <a:pPr algn="ctr"/>
            <a:r>
              <a:rPr lang="la-Latn" sz="400"/>
              <a:t>  &lt;/ThemeColors&gt;</a:t>
            </a:r>
          </a:p>
          <a:p>
            <a:pPr algn="ctr"/>
            <a:r>
              <a:rPr lang="la-Latn" sz="400"/>
              <a:t>&lt;/CorporateColors&gt;</a:t>
            </a:r>
          </a:p>
        </p:txBody>
      </p:sp>
      <p:sp>
        <p:nvSpPr>
          <p:cNvPr id="3" name="VctContentArea_ID_3" hidden="1">
            <a:extLst>
              <a:ext uri="{FF2B5EF4-FFF2-40B4-BE49-F238E27FC236}">
                <a16:creationId xmlns:a16="http://schemas.microsoft.com/office/drawing/2014/main" id="{6D59CD14-5FCE-4A3D-81EC-8404F2A7A721}"/>
              </a:ext>
            </a:extLst>
          </p:cNvPr>
          <p:cNvSpPr/>
          <p:nvPr userDrawn="1">
            <p:custDataLst>
              <p:tags r:id="rId17"/>
            </p:custDataLst>
          </p:nvPr>
        </p:nvSpPr>
        <p:spPr bwMode="gray">
          <a:xfrm>
            <a:off x="279499" y="1278503"/>
            <a:ext cx="11628023" cy="5140712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C864"/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a-Latn" sz="1800">
              <a:solidFill>
                <a:schemeClr val="tx1"/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0B5A7199-F43F-4142-9D64-38A1382AED7B}"/>
              </a:ext>
            </a:extLst>
          </p:cNvPr>
          <p:cNvSpPr/>
          <p:nvPr userDrawn="1"/>
        </p:nvSpPr>
        <p:spPr>
          <a:xfrm>
            <a:off x="10464133" y="6675120"/>
            <a:ext cx="1440000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91451468-E043-40AE-9551-F685369E2A32}" type="slidenum">
              <a:rPr lang="de-DE" sz="1000" b="0" i="0" smtClean="0">
                <a:solidFill>
                  <a:srgbClr val="FFFFFF"/>
                </a:solidFill>
              </a:rPr>
              <a:pPr lvl="0"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de-DE" sz="1000" b="0" i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49EC45-AE16-E1B1-7C8B-90F8F5DBA9F9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75" y="193317"/>
            <a:ext cx="1912619" cy="502245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FF278E64-5FF7-ECB4-A36D-31283E22C925}"/>
              </a:ext>
            </a:extLst>
          </p:cNvPr>
          <p:cNvSpPr/>
          <p:nvPr userDrawn="1"/>
        </p:nvSpPr>
        <p:spPr>
          <a:xfrm>
            <a:off x="9838099" y="158750"/>
            <a:ext cx="2126995" cy="6442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err="1">
              <a:solidFill>
                <a:schemeClr val="tx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C79B5EA-1CED-FD60-92AC-DE0451F9692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365" y="175519"/>
            <a:ext cx="1310640" cy="641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41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1800" kern="1200">
          <a:solidFill>
            <a:srgbClr val="333F48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0000"/>
        </a:lnSpc>
        <a:spcBef>
          <a:spcPts val="0"/>
        </a:spcBef>
        <a:buClr>
          <a:schemeClr val="tx2"/>
        </a:buClr>
        <a:buFont typeface="Wingdings" panose="05000000000000000000" pitchFamily="2" charset="2"/>
        <a:buNone/>
        <a:defRPr sz="1400" kern="1200">
          <a:solidFill>
            <a:srgbClr val="333F48"/>
          </a:solidFill>
          <a:latin typeface="+mn-lt"/>
          <a:ea typeface="+mn-ea"/>
          <a:cs typeface="+mn-cs"/>
        </a:defRPr>
      </a:lvl1pPr>
      <a:lvl2pPr marL="179388" indent="-179388" algn="l" defTabSz="457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rgbClr val="333F48"/>
          </a:solidFill>
          <a:latin typeface="+mn-lt"/>
          <a:ea typeface="+mn-ea"/>
          <a:cs typeface="+mn-cs"/>
        </a:defRPr>
      </a:lvl2pPr>
      <a:lvl3pPr marL="358775" indent="-179388" algn="l" defTabSz="457200" rtl="0" eaLnBrk="1" latinLnBrk="0" hangingPunct="1">
        <a:spcBef>
          <a:spcPct val="20000"/>
        </a:spcBef>
        <a:buClr>
          <a:schemeClr val="tx2"/>
        </a:buClr>
        <a:buFont typeface="Roboto" panose="02000000000000000000" pitchFamily="2" charset="0"/>
        <a:buChar char="–"/>
        <a:defRPr sz="1400" kern="1200">
          <a:solidFill>
            <a:srgbClr val="333F48"/>
          </a:solidFill>
          <a:latin typeface="+mn-lt"/>
          <a:ea typeface="+mn-ea"/>
          <a:cs typeface="+mn-cs"/>
        </a:defRPr>
      </a:lvl3pPr>
      <a:lvl4pPr marL="53816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4pPr>
      <a:lvl5pPr marL="71755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5pPr>
      <a:lvl6pPr marL="896938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6pPr>
      <a:lvl7pPr marL="1076325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7pPr>
      <a:lvl8pPr marL="1255713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8pPr>
      <a:lvl9pPr marL="1435100" indent="-179388" algn="l" defTabSz="4572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rgbClr val="333F48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6">
          <p15:clr>
            <a:srgbClr val="F26B43"/>
          </p15:clr>
        </p15:guide>
        <p15:guide id="2" pos="5624">
          <p15:clr>
            <a:srgbClr val="F26B43"/>
          </p15:clr>
        </p15:guide>
        <p15:guide id="6" orient="horz" pos="799">
          <p15:clr>
            <a:srgbClr val="F26B43"/>
          </p15:clr>
        </p15:guide>
        <p15:guide id="7" orient="horz" pos="40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slideLayout" Target="../slideLayouts/slideLayout61.xml"/><Relationship Id="rId5" Type="http://schemas.openxmlformats.org/officeDocument/2006/relationships/tags" Target="../tags/tag99.xml"/><Relationship Id="rId10" Type="http://schemas.openxmlformats.org/officeDocument/2006/relationships/tags" Target="../tags/tag104.xml"/><Relationship Id="rId4" Type="http://schemas.openxmlformats.org/officeDocument/2006/relationships/tags" Target="../tags/tag98.xml"/><Relationship Id="rId9" Type="http://schemas.openxmlformats.org/officeDocument/2006/relationships/tags" Target="../tags/tag10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107.xml"/><Relationship Id="rId7" Type="http://schemas.openxmlformats.org/officeDocument/2006/relationships/slideLayout" Target="../slideLayouts/slideLayout50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10" Type="http://schemas.openxmlformats.org/officeDocument/2006/relationships/image" Target="../media/image33.png"/><Relationship Id="rId4" Type="http://schemas.openxmlformats.org/officeDocument/2006/relationships/tags" Target="../tags/tag108.xml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34.png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5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116.xml"/><Relationship Id="rId7" Type="http://schemas.openxmlformats.org/officeDocument/2006/relationships/slideLayout" Target="../slideLayouts/slideLayout61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patrick.luettgen@mrh-trowe.com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tags" Target="../tags/tag45.xml"/><Relationship Id="rId7" Type="http://schemas.openxmlformats.org/officeDocument/2006/relationships/image" Target="../media/image28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27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tags" Target="../tags/tag58.xml"/><Relationship Id="rId18" Type="http://schemas.openxmlformats.org/officeDocument/2006/relationships/tags" Target="../tags/tag63.xml"/><Relationship Id="rId26" Type="http://schemas.openxmlformats.org/officeDocument/2006/relationships/tags" Target="../tags/tag71.xml"/><Relationship Id="rId39" Type="http://schemas.openxmlformats.org/officeDocument/2006/relationships/tags" Target="../tags/tag84.xml"/><Relationship Id="rId3" Type="http://schemas.openxmlformats.org/officeDocument/2006/relationships/tags" Target="../tags/tag48.xml"/><Relationship Id="rId21" Type="http://schemas.openxmlformats.org/officeDocument/2006/relationships/tags" Target="../tags/tag66.xml"/><Relationship Id="rId34" Type="http://schemas.openxmlformats.org/officeDocument/2006/relationships/tags" Target="../tags/tag79.xml"/><Relationship Id="rId42" Type="http://schemas.openxmlformats.org/officeDocument/2006/relationships/tags" Target="../tags/tag87.xml"/><Relationship Id="rId7" Type="http://schemas.openxmlformats.org/officeDocument/2006/relationships/tags" Target="../tags/tag52.xml"/><Relationship Id="rId12" Type="http://schemas.openxmlformats.org/officeDocument/2006/relationships/tags" Target="../tags/tag57.xml"/><Relationship Id="rId17" Type="http://schemas.openxmlformats.org/officeDocument/2006/relationships/tags" Target="../tags/tag62.xml"/><Relationship Id="rId25" Type="http://schemas.openxmlformats.org/officeDocument/2006/relationships/tags" Target="../tags/tag70.xml"/><Relationship Id="rId33" Type="http://schemas.openxmlformats.org/officeDocument/2006/relationships/tags" Target="../tags/tag78.xml"/><Relationship Id="rId38" Type="http://schemas.openxmlformats.org/officeDocument/2006/relationships/tags" Target="../tags/tag83.xml"/><Relationship Id="rId2" Type="http://schemas.openxmlformats.org/officeDocument/2006/relationships/tags" Target="../tags/tag47.xml"/><Relationship Id="rId16" Type="http://schemas.openxmlformats.org/officeDocument/2006/relationships/tags" Target="../tags/tag61.xml"/><Relationship Id="rId20" Type="http://schemas.openxmlformats.org/officeDocument/2006/relationships/tags" Target="../tags/tag65.xml"/><Relationship Id="rId29" Type="http://schemas.openxmlformats.org/officeDocument/2006/relationships/tags" Target="../tags/tag74.xml"/><Relationship Id="rId41" Type="http://schemas.openxmlformats.org/officeDocument/2006/relationships/tags" Target="../tags/tag86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24" Type="http://schemas.openxmlformats.org/officeDocument/2006/relationships/tags" Target="../tags/tag69.xml"/><Relationship Id="rId32" Type="http://schemas.openxmlformats.org/officeDocument/2006/relationships/tags" Target="../tags/tag77.xml"/><Relationship Id="rId37" Type="http://schemas.openxmlformats.org/officeDocument/2006/relationships/tags" Target="../tags/tag82.xml"/><Relationship Id="rId40" Type="http://schemas.openxmlformats.org/officeDocument/2006/relationships/tags" Target="../tags/tag85.xml"/><Relationship Id="rId5" Type="http://schemas.openxmlformats.org/officeDocument/2006/relationships/tags" Target="../tags/tag50.xml"/><Relationship Id="rId15" Type="http://schemas.openxmlformats.org/officeDocument/2006/relationships/tags" Target="../tags/tag60.xml"/><Relationship Id="rId23" Type="http://schemas.openxmlformats.org/officeDocument/2006/relationships/tags" Target="../tags/tag68.xml"/><Relationship Id="rId28" Type="http://schemas.openxmlformats.org/officeDocument/2006/relationships/tags" Target="../tags/tag73.xml"/><Relationship Id="rId36" Type="http://schemas.openxmlformats.org/officeDocument/2006/relationships/tags" Target="../tags/tag81.xml"/><Relationship Id="rId10" Type="http://schemas.openxmlformats.org/officeDocument/2006/relationships/tags" Target="../tags/tag55.xml"/><Relationship Id="rId19" Type="http://schemas.openxmlformats.org/officeDocument/2006/relationships/tags" Target="../tags/tag64.xml"/><Relationship Id="rId31" Type="http://schemas.openxmlformats.org/officeDocument/2006/relationships/tags" Target="../tags/tag76.xml"/><Relationship Id="rId44" Type="http://schemas.openxmlformats.org/officeDocument/2006/relationships/slideLayout" Target="../slideLayouts/slideLayout54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tags" Target="../tags/tag59.xml"/><Relationship Id="rId22" Type="http://schemas.openxmlformats.org/officeDocument/2006/relationships/tags" Target="../tags/tag67.xml"/><Relationship Id="rId27" Type="http://schemas.openxmlformats.org/officeDocument/2006/relationships/tags" Target="../tags/tag72.xml"/><Relationship Id="rId30" Type="http://schemas.openxmlformats.org/officeDocument/2006/relationships/tags" Target="../tags/tag75.xml"/><Relationship Id="rId35" Type="http://schemas.openxmlformats.org/officeDocument/2006/relationships/tags" Target="../tags/tag80.xml"/><Relationship Id="rId43" Type="http://schemas.openxmlformats.org/officeDocument/2006/relationships/tags" Target="../tags/tag8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91.xml"/><Relationship Id="rId7" Type="http://schemas.openxmlformats.org/officeDocument/2006/relationships/slideLayout" Target="../slideLayouts/slideLayout5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10" Type="http://schemas.openxmlformats.org/officeDocument/2006/relationships/hyperlink" Target="https://pixabay.com/en/statistics-arrows-trend-economy-1020319/" TargetMode="External"/><Relationship Id="rId4" Type="http://schemas.openxmlformats.org/officeDocument/2006/relationships/tags" Target="../tags/tag92.xml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" t="4104" r="-54" b="18976"/>
          <a:stretch/>
        </p:blipFill>
        <p:spPr>
          <a:xfrm>
            <a:off x="-5226" y="1476000"/>
            <a:ext cx="12206226" cy="5400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2981325" y="2943726"/>
            <a:ext cx="4349917" cy="2357365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2976882" y="3046206"/>
            <a:ext cx="4349918" cy="171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23" tIns="52111" rIns="104223" bIns="52111"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/>
            <a:endParaRPr lang="de-DE" sz="1800" dirty="0"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ctr"/>
            <a:r>
              <a:rPr lang="de-DE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Cyber</a:t>
            </a:r>
            <a:r>
              <a:rPr lang="de-D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Vertriebsschulung </a:t>
            </a:r>
          </a:p>
          <a:p>
            <a:pPr lvl="0" algn="ctr"/>
            <a:r>
              <a:rPr lang="de-D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afm / MRHT</a:t>
            </a:r>
          </a:p>
          <a:p>
            <a:pPr lvl="0" algn="ctr"/>
            <a:r>
              <a:rPr lang="de-DE" sz="1800" dirty="0"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Referenten:</a:t>
            </a:r>
            <a:r>
              <a:rPr lang="de-D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Patrick Lüttgen, </a:t>
            </a:r>
          </a:p>
          <a:p>
            <a:pPr lvl="0" algn="ctr"/>
            <a:r>
              <a:rPr lang="de-D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Marcel Schulte, Ulrich Kiesl</a:t>
            </a:r>
            <a:endParaRPr lang="de-DE" sz="1800" dirty="0">
              <a:effectLst/>
              <a:latin typeface="Aptos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74145" y="6355415"/>
            <a:ext cx="28552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600" dirty="0">
                <a:solidFill>
                  <a:srgbClr val="FFFFFF"/>
                </a:solidFill>
              </a:rPr>
              <a:t>Hamburg, den 13. März 2025</a:t>
            </a:r>
            <a:endParaRPr lang="de-DE" sz="1600" dirty="0">
              <a:solidFill>
                <a:srgbClr val="FFFFFF"/>
              </a:solidFill>
            </a:endParaRP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9243BDB7-9B21-4AA1-8D5F-9987BAF80C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8" t="-2" r="-352" b="-103730"/>
          <a:stretch/>
        </p:blipFill>
        <p:spPr>
          <a:xfrm>
            <a:off x="724105" y="250776"/>
            <a:ext cx="2252775" cy="214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5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1D9A665-A48A-4E86-B587-C6FFC658D0F6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gray">
          <a:xfrm>
            <a:off x="6232486" y="3974909"/>
            <a:ext cx="1343950" cy="1217820"/>
          </a:xfrm>
          <a:prstGeom prst="rect">
            <a:avLst/>
          </a:prstGeom>
          <a:solidFill>
            <a:schemeClr val="dk1"/>
          </a:solidFill>
          <a:ln>
            <a:noFill/>
          </a:ln>
          <a:effectLst/>
        </p:spPr>
        <p:txBody>
          <a:bodyPr vert="horz" wrap="square" lIns="90000" tIns="82800" rIns="90000" bIns="46800" rtlCol="0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de-DE" sz="1200">
                <a:solidFill>
                  <a:srgbClr val="FFFFFF"/>
                </a:solidFill>
                <a:latin typeface="Roboto" panose="02000000000000000000" pitchFamily="2" charset="0"/>
              </a:rPr>
              <a:t>Ansprache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B8DFA29-6EC0-492A-A75B-EBDF8F4EA647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gray">
          <a:xfrm>
            <a:off x="7647171" y="3590335"/>
            <a:ext cx="1343950" cy="1602395"/>
          </a:xfrm>
          <a:prstGeom prst="rect">
            <a:avLst/>
          </a:prstGeom>
          <a:solidFill>
            <a:schemeClr val="dk1"/>
          </a:solidFill>
          <a:ln>
            <a:noFill/>
          </a:ln>
          <a:effectLst/>
        </p:spPr>
        <p:txBody>
          <a:bodyPr vert="horz" wrap="square" lIns="90000" tIns="82800" rIns="90000" bIns="46800" rtlCol="0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de-DE" sz="1200">
                <a:solidFill>
                  <a:srgbClr val="FFFFFF"/>
                </a:solidFill>
                <a:latin typeface="Roboto" panose="02000000000000000000" pitchFamily="2" charset="0"/>
              </a:rPr>
              <a:t>Risikoerfassung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78FB68-E359-4A5B-B763-6D04DAF926C9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>
            <a:off x="9057686" y="3141665"/>
            <a:ext cx="1343950" cy="2051065"/>
          </a:xfrm>
          <a:prstGeom prst="rect">
            <a:avLst/>
          </a:prstGeom>
          <a:solidFill>
            <a:schemeClr val="dk1"/>
          </a:solidFill>
          <a:ln>
            <a:noFill/>
          </a:ln>
          <a:effectLst/>
        </p:spPr>
        <p:txBody>
          <a:bodyPr vert="horz" wrap="square" lIns="90000" tIns="82800" rIns="90000" bIns="46800" rtlCol="0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de-DE" sz="1200">
                <a:solidFill>
                  <a:srgbClr val="FFFFFF"/>
                </a:solidFill>
                <a:latin typeface="Roboto" panose="02000000000000000000" pitchFamily="2" charset="0"/>
              </a:rPr>
              <a:t>Neugeschäft</a:t>
            </a:r>
          </a:p>
        </p:txBody>
      </p:sp>
      <p:sp>
        <p:nvSpPr>
          <p:cNvPr id="13" name="Freihandform 106">
            <a:extLst>
              <a:ext uri="{FF2B5EF4-FFF2-40B4-BE49-F238E27FC236}">
                <a16:creationId xmlns:a16="http://schemas.microsoft.com/office/drawing/2014/main" id="{715FD32E-B41F-41C9-B569-ADDAD44C3AC0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gray">
          <a:xfrm>
            <a:off x="6161752" y="2819050"/>
            <a:ext cx="1414684" cy="1091765"/>
          </a:xfrm>
          <a:custGeom>
            <a:avLst/>
            <a:gdLst>
              <a:gd name="connsiteX0" fmla="*/ 1282700 w 2095500"/>
              <a:gd name="connsiteY0" fmla="*/ 0 h 1498600"/>
              <a:gd name="connsiteX1" fmla="*/ 0 w 2095500"/>
              <a:gd name="connsiteY1" fmla="*/ 1498600 h 1498600"/>
              <a:gd name="connsiteX2" fmla="*/ 1346200 w 2095500"/>
              <a:gd name="connsiteY2" fmla="*/ 1498600 h 1498600"/>
              <a:gd name="connsiteX3" fmla="*/ 1346200 w 2095500"/>
              <a:gd name="connsiteY3" fmla="*/ 1231900 h 1498600"/>
              <a:gd name="connsiteX4" fmla="*/ 2095500 w 2095500"/>
              <a:gd name="connsiteY4" fmla="*/ 0 h 1498600"/>
              <a:gd name="connsiteX5" fmla="*/ 1282700 w 2095500"/>
              <a:gd name="connsiteY5" fmla="*/ 0 h 1498600"/>
              <a:gd name="connsiteX0" fmla="*/ 1306542 w 2119342"/>
              <a:gd name="connsiteY0" fmla="*/ 0 h 1498600"/>
              <a:gd name="connsiteX1" fmla="*/ 0 w 2119342"/>
              <a:gd name="connsiteY1" fmla="*/ 1493850 h 1498600"/>
              <a:gd name="connsiteX2" fmla="*/ 1370042 w 2119342"/>
              <a:gd name="connsiteY2" fmla="*/ 1498600 h 1498600"/>
              <a:gd name="connsiteX3" fmla="*/ 1370042 w 2119342"/>
              <a:gd name="connsiteY3" fmla="*/ 1231900 h 1498600"/>
              <a:gd name="connsiteX4" fmla="*/ 2119342 w 2119342"/>
              <a:gd name="connsiteY4" fmla="*/ 0 h 1498600"/>
              <a:gd name="connsiteX5" fmla="*/ 1306542 w 2119342"/>
              <a:gd name="connsiteY5" fmla="*/ 0 h 1498600"/>
              <a:gd name="connsiteX0" fmla="*/ 1285884 w 2119342"/>
              <a:gd name="connsiteY0" fmla="*/ 0 h 1504948"/>
              <a:gd name="connsiteX1" fmla="*/ 0 w 2119342"/>
              <a:gd name="connsiteY1" fmla="*/ 1500198 h 1504948"/>
              <a:gd name="connsiteX2" fmla="*/ 1370042 w 2119342"/>
              <a:gd name="connsiteY2" fmla="*/ 1504948 h 1504948"/>
              <a:gd name="connsiteX3" fmla="*/ 1370042 w 2119342"/>
              <a:gd name="connsiteY3" fmla="*/ 1238248 h 1504948"/>
              <a:gd name="connsiteX4" fmla="*/ 2119342 w 2119342"/>
              <a:gd name="connsiteY4" fmla="*/ 6348 h 1504948"/>
              <a:gd name="connsiteX5" fmla="*/ 1285884 w 211934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71438 h 1504948"/>
              <a:gd name="connsiteX5" fmla="*/ 1285884 w 207170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357322 w 2071702"/>
              <a:gd name="connsiteY0" fmla="*/ 0 h 1576386"/>
              <a:gd name="connsiteX1" fmla="*/ 0 w 2071702"/>
              <a:gd name="connsiteY1" fmla="*/ 1571636 h 1576386"/>
              <a:gd name="connsiteX2" fmla="*/ 1370042 w 2071702"/>
              <a:gd name="connsiteY2" fmla="*/ 1576386 h 1576386"/>
              <a:gd name="connsiteX3" fmla="*/ 1370042 w 2071702"/>
              <a:gd name="connsiteY3" fmla="*/ 1309686 h 1576386"/>
              <a:gd name="connsiteX4" fmla="*/ 2071702 w 2071702"/>
              <a:gd name="connsiteY4" fmla="*/ 71438 h 1576386"/>
              <a:gd name="connsiteX5" fmla="*/ 1357322 w 2071702"/>
              <a:gd name="connsiteY5" fmla="*/ 0 h 1576386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70042 w 2114580"/>
              <a:gd name="connsiteY3" fmla="*/ 1238250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285884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285884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357322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857256 w 2114580"/>
              <a:gd name="connsiteY0" fmla="*/ 71438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857256 w 2114580"/>
              <a:gd name="connsiteY5" fmla="*/ 71438 h 1500200"/>
              <a:gd name="connsiteX0" fmla="*/ 857256 w 1500198"/>
              <a:gd name="connsiteY0" fmla="*/ 0 h 1428762"/>
              <a:gd name="connsiteX1" fmla="*/ 0 w 1500198"/>
              <a:gd name="connsiteY1" fmla="*/ 1428762 h 1428762"/>
              <a:gd name="connsiteX2" fmla="*/ 1428760 w 1500198"/>
              <a:gd name="connsiteY2" fmla="*/ 1428760 h 1428762"/>
              <a:gd name="connsiteX3" fmla="*/ 1428760 w 1500198"/>
              <a:gd name="connsiteY3" fmla="*/ 1143008 h 1428762"/>
              <a:gd name="connsiteX4" fmla="*/ 1500198 w 1500198"/>
              <a:gd name="connsiteY4" fmla="*/ 71438 h 1428762"/>
              <a:gd name="connsiteX5" fmla="*/ 857256 w 1500198"/>
              <a:gd name="connsiteY5" fmla="*/ 0 h 1428762"/>
              <a:gd name="connsiteX0" fmla="*/ 857256 w 1785950"/>
              <a:gd name="connsiteY0" fmla="*/ 0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0 h 1428762"/>
              <a:gd name="connsiteX0" fmla="*/ 857256 w 1785950"/>
              <a:gd name="connsiteY0" fmla="*/ 71438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71438 h 1428762"/>
              <a:gd name="connsiteX0" fmla="*/ 873925 w 1785950"/>
              <a:gd name="connsiteY0" fmla="*/ 21432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73925 w 1785950"/>
              <a:gd name="connsiteY5" fmla="*/ 21432 h 1428762"/>
              <a:gd name="connsiteX0" fmla="*/ 873925 w 1805000"/>
              <a:gd name="connsiteY0" fmla="*/ 2382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873925 w 1805000"/>
              <a:gd name="connsiteY5" fmla="*/ 2382 h 1409712"/>
              <a:gd name="connsiteX0" fmla="*/ 442918 w 1805000"/>
              <a:gd name="connsiteY0" fmla="*/ 85726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442918 w 1805000"/>
              <a:gd name="connsiteY5" fmla="*/ 85726 h 1409712"/>
              <a:gd name="connsiteX0" fmla="*/ 442918 w 1428760"/>
              <a:gd name="connsiteY0" fmla="*/ 0 h 1323986"/>
              <a:gd name="connsiteX1" fmla="*/ 0 w 1428760"/>
              <a:gd name="connsiteY1" fmla="*/ 1323986 h 1323986"/>
              <a:gd name="connsiteX2" fmla="*/ 1428760 w 1428760"/>
              <a:gd name="connsiteY2" fmla="*/ 1323984 h 1323986"/>
              <a:gd name="connsiteX3" fmla="*/ 1428760 w 1428760"/>
              <a:gd name="connsiteY3" fmla="*/ 1038232 h 1323986"/>
              <a:gd name="connsiteX4" fmla="*/ 1381138 w 1428760"/>
              <a:gd name="connsiteY4" fmla="*/ 150018 h 1323986"/>
              <a:gd name="connsiteX5" fmla="*/ 442918 w 1428760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1038232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357322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11909 w 1438288"/>
              <a:gd name="connsiteY0" fmla="*/ 104780 h 1321606"/>
              <a:gd name="connsiteX1" fmla="*/ 0 w 1438288"/>
              <a:gd name="connsiteY1" fmla="*/ 1321606 h 1321606"/>
              <a:gd name="connsiteX2" fmla="*/ 1428760 w 1438288"/>
              <a:gd name="connsiteY2" fmla="*/ 1321604 h 1321606"/>
              <a:gd name="connsiteX3" fmla="*/ 1428760 w 1438288"/>
              <a:gd name="connsiteY3" fmla="*/ 964416 h 1321606"/>
              <a:gd name="connsiteX4" fmla="*/ 1438288 w 1438288"/>
              <a:gd name="connsiteY4" fmla="*/ 0 h 1321606"/>
              <a:gd name="connsiteX5" fmla="*/ 11909 w 1438288"/>
              <a:gd name="connsiteY5" fmla="*/ 104780 h 1321606"/>
              <a:gd name="connsiteX0" fmla="*/ 11909 w 1428760"/>
              <a:gd name="connsiteY0" fmla="*/ 0 h 1216826"/>
              <a:gd name="connsiteX1" fmla="*/ 0 w 1428760"/>
              <a:gd name="connsiteY1" fmla="*/ 1216826 h 1216826"/>
              <a:gd name="connsiteX2" fmla="*/ 1428760 w 1428760"/>
              <a:gd name="connsiteY2" fmla="*/ 1216824 h 1216826"/>
              <a:gd name="connsiteX3" fmla="*/ 1428760 w 1428760"/>
              <a:gd name="connsiteY3" fmla="*/ 859636 h 1216826"/>
              <a:gd name="connsiteX4" fmla="*/ 1140622 w 1428760"/>
              <a:gd name="connsiteY4" fmla="*/ 333373 h 1216826"/>
              <a:gd name="connsiteX5" fmla="*/ 11909 w 1428760"/>
              <a:gd name="connsiteY5" fmla="*/ 0 h 1216826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428760 w 1428760"/>
              <a:gd name="connsiteY3" fmla="*/ 859638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214446 w 1428760"/>
              <a:gd name="connsiteY3" fmla="*/ 1073952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004891 w 1428760"/>
              <a:gd name="connsiteY3" fmla="*/ 0 h 1216828"/>
              <a:gd name="connsiteX4" fmla="*/ 11909 w 1428760"/>
              <a:gd name="connsiteY4" fmla="*/ 2 h 121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8760" h="1216828">
                <a:moveTo>
                  <a:pt x="11909" y="2"/>
                </a:moveTo>
                <a:lnTo>
                  <a:pt x="0" y="1216828"/>
                </a:lnTo>
                <a:lnTo>
                  <a:pt x="1428760" y="1216826"/>
                </a:lnTo>
                <a:lnTo>
                  <a:pt x="1004891" y="0"/>
                </a:lnTo>
                <a:lnTo>
                  <a:pt x="11909" y="2"/>
                </a:lnTo>
                <a:close/>
              </a:path>
            </a:pathLst>
          </a:custGeom>
          <a:solidFill>
            <a:schemeClr val="lt1"/>
          </a:solidFill>
          <a:ln w="952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43200" rtlCol="0" anchor="ctr" anchorCtr="0"/>
          <a:lstStyle/>
          <a:p>
            <a:pPr algn="ctr" defTabSz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de-DE" sz="1477">
              <a:solidFill>
                <a:prstClr val="black"/>
              </a:solidFill>
              <a:latin typeface="Roboto"/>
            </a:endParaRPr>
          </a:p>
        </p:txBody>
      </p:sp>
      <p:sp>
        <p:nvSpPr>
          <p:cNvPr id="14" name="Freihandform 107">
            <a:extLst>
              <a:ext uri="{FF2B5EF4-FFF2-40B4-BE49-F238E27FC236}">
                <a16:creationId xmlns:a16="http://schemas.microsoft.com/office/drawing/2014/main" id="{8CDE023B-068C-4F8B-BF7D-F2A82F376D23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gray">
          <a:xfrm>
            <a:off x="7156743" y="2554124"/>
            <a:ext cx="419697" cy="1356691"/>
          </a:xfrm>
          <a:custGeom>
            <a:avLst/>
            <a:gdLst>
              <a:gd name="connsiteX0" fmla="*/ 1282700 w 2095500"/>
              <a:gd name="connsiteY0" fmla="*/ 0 h 1498600"/>
              <a:gd name="connsiteX1" fmla="*/ 0 w 2095500"/>
              <a:gd name="connsiteY1" fmla="*/ 1498600 h 1498600"/>
              <a:gd name="connsiteX2" fmla="*/ 1346200 w 2095500"/>
              <a:gd name="connsiteY2" fmla="*/ 1498600 h 1498600"/>
              <a:gd name="connsiteX3" fmla="*/ 1346200 w 2095500"/>
              <a:gd name="connsiteY3" fmla="*/ 1231900 h 1498600"/>
              <a:gd name="connsiteX4" fmla="*/ 2095500 w 2095500"/>
              <a:gd name="connsiteY4" fmla="*/ 0 h 1498600"/>
              <a:gd name="connsiteX5" fmla="*/ 1282700 w 2095500"/>
              <a:gd name="connsiteY5" fmla="*/ 0 h 1498600"/>
              <a:gd name="connsiteX0" fmla="*/ 1306542 w 2119342"/>
              <a:gd name="connsiteY0" fmla="*/ 0 h 1498600"/>
              <a:gd name="connsiteX1" fmla="*/ 0 w 2119342"/>
              <a:gd name="connsiteY1" fmla="*/ 1493850 h 1498600"/>
              <a:gd name="connsiteX2" fmla="*/ 1370042 w 2119342"/>
              <a:gd name="connsiteY2" fmla="*/ 1498600 h 1498600"/>
              <a:gd name="connsiteX3" fmla="*/ 1370042 w 2119342"/>
              <a:gd name="connsiteY3" fmla="*/ 1231900 h 1498600"/>
              <a:gd name="connsiteX4" fmla="*/ 2119342 w 2119342"/>
              <a:gd name="connsiteY4" fmla="*/ 0 h 1498600"/>
              <a:gd name="connsiteX5" fmla="*/ 1306542 w 2119342"/>
              <a:gd name="connsiteY5" fmla="*/ 0 h 1498600"/>
              <a:gd name="connsiteX0" fmla="*/ 1285884 w 2119342"/>
              <a:gd name="connsiteY0" fmla="*/ 0 h 1504948"/>
              <a:gd name="connsiteX1" fmla="*/ 0 w 2119342"/>
              <a:gd name="connsiteY1" fmla="*/ 1500198 h 1504948"/>
              <a:gd name="connsiteX2" fmla="*/ 1370042 w 2119342"/>
              <a:gd name="connsiteY2" fmla="*/ 1504948 h 1504948"/>
              <a:gd name="connsiteX3" fmla="*/ 1370042 w 2119342"/>
              <a:gd name="connsiteY3" fmla="*/ 1238248 h 1504948"/>
              <a:gd name="connsiteX4" fmla="*/ 2119342 w 2119342"/>
              <a:gd name="connsiteY4" fmla="*/ 6348 h 1504948"/>
              <a:gd name="connsiteX5" fmla="*/ 1285884 w 211934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71438 h 1504948"/>
              <a:gd name="connsiteX5" fmla="*/ 1285884 w 207170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357322 w 2071702"/>
              <a:gd name="connsiteY0" fmla="*/ 0 h 1576386"/>
              <a:gd name="connsiteX1" fmla="*/ 0 w 2071702"/>
              <a:gd name="connsiteY1" fmla="*/ 1571636 h 1576386"/>
              <a:gd name="connsiteX2" fmla="*/ 1370042 w 2071702"/>
              <a:gd name="connsiteY2" fmla="*/ 1576386 h 1576386"/>
              <a:gd name="connsiteX3" fmla="*/ 1370042 w 2071702"/>
              <a:gd name="connsiteY3" fmla="*/ 1309686 h 1576386"/>
              <a:gd name="connsiteX4" fmla="*/ 2071702 w 2071702"/>
              <a:gd name="connsiteY4" fmla="*/ 71438 h 1576386"/>
              <a:gd name="connsiteX5" fmla="*/ 1357322 w 2071702"/>
              <a:gd name="connsiteY5" fmla="*/ 0 h 1576386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70042 w 2114580"/>
              <a:gd name="connsiteY3" fmla="*/ 1238250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285884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285884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357322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857256 w 2114580"/>
              <a:gd name="connsiteY0" fmla="*/ 71438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857256 w 2114580"/>
              <a:gd name="connsiteY5" fmla="*/ 71438 h 1500200"/>
              <a:gd name="connsiteX0" fmla="*/ 857256 w 1500198"/>
              <a:gd name="connsiteY0" fmla="*/ 0 h 1428762"/>
              <a:gd name="connsiteX1" fmla="*/ 0 w 1500198"/>
              <a:gd name="connsiteY1" fmla="*/ 1428762 h 1428762"/>
              <a:gd name="connsiteX2" fmla="*/ 1428760 w 1500198"/>
              <a:gd name="connsiteY2" fmla="*/ 1428760 h 1428762"/>
              <a:gd name="connsiteX3" fmla="*/ 1428760 w 1500198"/>
              <a:gd name="connsiteY3" fmla="*/ 1143008 h 1428762"/>
              <a:gd name="connsiteX4" fmla="*/ 1500198 w 1500198"/>
              <a:gd name="connsiteY4" fmla="*/ 71438 h 1428762"/>
              <a:gd name="connsiteX5" fmla="*/ 857256 w 1500198"/>
              <a:gd name="connsiteY5" fmla="*/ 0 h 1428762"/>
              <a:gd name="connsiteX0" fmla="*/ 857256 w 1785950"/>
              <a:gd name="connsiteY0" fmla="*/ 0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0 h 1428762"/>
              <a:gd name="connsiteX0" fmla="*/ 857256 w 1785950"/>
              <a:gd name="connsiteY0" fmla="*/ 71438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71438 h 1428762"/>
              <a:gd name="connsiteX0" fmla="*/ 873925 w 1785950"/>
              <a:gd name="connsiteY0" fmla="*/ 21432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73925 w 1785950"/>
              <a:gd name="connsiteY5" fmla="*/ 21432 h 1428762"/>
              <a:gd name="connsiteX0" fmla="*/ 873925 w 1805000"/>
              <a:gd name="connsiteY0" fmla="*/ 2382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873925 w 1805000"/>
              <a:gd name="connsiteY5" fmla="*/ 2382 h 1409712"/>
              <a:gd name="connsiteX0" fmla="*/ 442918 w 1805000"/>
              <a:gd name="connsiteY0" fmla="*/ 85726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442918 w 1805000"/>
              <a:gd name="connsiteY5" fmla="*/ 85726 h 1409712"/>
              <a:gd name="connsiteX0" fmla="*/ 442918 w 1428760"/>
              <a:gd name="connsiteY0" fmla="*/ 0 h 1323986"/>
              <a:gd name="connsiteX1" fmla="*/ 0 w 1428760"/>
              <a:gd name="connsiteY1" fmla="*/ 1323986 h 1323986"/>
              <a:gd name="connsiteX2" fmla="*/ 1428760 w 1428760"/>
              <a:gd name="connsiteY2" fmla="*/ 1323984 h 1323986"/>
              <a:gd name="connsiteX3" fmla="*/ 1428760 w 1428760"/>
              <a:gd name="connsiteY3" fmla="*/ 1038232 h 1323986"/>
              <a:gd name="connsiteX4" fmla="*/ 1381138 w 1428760"/>
              <a:gd name="connsiteY4" fmla="*/ 150018 h 1323986"/>
              <a:gd name="connsiteX5" fmla="*/ 442918 w 1428760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1038232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357322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11909 w 1438288"/>
              <a:gd name="connsiteY0" fmla="*/ 104780 h 1321606"/>
              <a:gd name="connsiteX1" fmla="*/ 0 w 1438288"/>
              <a:gd name="connsiteY1" fmla="*/ 1321606 h 1321606"/>
              <a:gd name="connsiteX2" fmla="*/ 1428760 w 1438288"/>
              <a:gd name="connsiteY2" fmla="*/ 1321604 h 1321606"/>
              <a:gd name="connsiteX3" fmla="*/ 1428760 w 1438288"/>
              <a:gd name="connsiteY3" fmla="*/ 964416 h 1321606"/>
              <a:gd name="connsiteX4" fmla="*/ 1438288 w 1438288"/>
              <a:gd name="connsiteY4" fmla="*/ 0 h 1321606"/>
              <a:gd name="connsiteX5" fmla="*/ 11909 w 1438288"/>
              <a:gd name="connsiteY5" fmla="*/ 104780 h 1321606"/>
              <a:gd name="connsiteX0" fmla="*/ 11909 w 1428760"/>
              <a:gd name="connsiteY0" fmla="*/ 0 h 1216826"/>
              <a:gd name="connsiteX1" fmla="*/ 0 w 1428760"/>
              <a:gd name="connsiteY1" fmla="*/ 1216826 h 1216826"/>
              <a:gd name="connsiteX2" fmla="*/ 1428760 w 1428760"/>
              <a:gd name="connsiteY2" fmla="*/ 1216824 h 1216826"/>
              <a:gd name="connsiteX3" fmla="*/ 1428760 w 1428760"/>
              <a:gd name="connsiteY3" fmla="*/ 859636 h 1216826"/>
              <a:gd name="connsiteX4" fmla="*/ 1140622 w 1428760"/>
              <a:gd name="connsiteY4" fmla="*/ 333373 h 1216826"/>
              <a:gd name="connsiteX5" fmla="*/ 11909 w 1428760"/>
              <a:gd name="connsiteY5" fmla="*/ 0 h 1216826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428760 w 1428760"/>
              <a:gd name="connsiteY3" fmla="*/ 859638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214446 w 1428760"/>
              <a:gd name="connsiteY3" fmla="*/ 1073952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004891 w 1428760"/>
              <a:gd name="connsiteY3" fmla="*/ 0 h 1216828"/>
              <a:gd name="connsiteX4" fmla="*/ 11909 w 1428760"/>
              <a:gd name="connsiteY4" fmla="*/ 2 h 1216828"/>
              <a:gd name="connsiteX0" fmla="*/ 11909 w 1428760"/>
              <a:gd name="connsiteY0" fmla="*/ 0 h 1216826"/>
              <a:gd name="connsiteX1" fmla="*/ 0 w 1428760"/>
              <a:gd name="connsiteY1" fmla="*/ 1216826 h 1216826"/>
              <a:gd name="connsiteX2" fmla="*/ 1428760 w 1428760"/>
              <a:gd name="connsiteY2" fmla="*/ 1216824 h 1216826"/>
              <a:gd name="connsiteX3" fmla="*/ 928694 w 1428760"/>
              <a:gd name="connsiteY3" fmla="*/ 285750 h 1216826"/>
              <a:gd name="connsiteX4" fmla="*/ 11909 w 1428760"/>
              <a:gd name="connsiteY4" fmla="*/ 0 h 1216826"/>
              <a:gd name="connsiteX0" fmla="*/ 11909 w 1428760"/>
              <a:gd name="connsiteY0" fmla="*/ 0 h 1216826"/>
              <a:gd name="connsiteX1" fmla="*/ 0 w 1428760"/>
              <a:gd name="connsiteY1" fmla="*/ 1216826 h 1216826"/>
              <a:gd name="connsiteX2" fmla="*/ 1428760 w 1428760"/>
              <a:gd name="connsiteY2" fmla="*/ 1216824 h 1216826"/>
              <a:gd name="connsiteX3" fmla="*/ 1012031 w 1428760"/>
              <a:gd name="connsiteY3" fmla="*/ 130972 h 1216826"/>
              <a:gd name="connsiteX4" fmla="*/ 11909 w 1428760"/>
              <a:gd name="connsiteY4" fmla="*/ 0 h 1216826"/>
              <a:gd name="connsiteX0" fmla="*/ 1071570 w 1428760"/>
              <a:gd name="connsiteY0" fmla="*/ 369092 h 1085854"/>
              <a:gd name="connsiteX1" fmla="*/ 0 w 1428760"/>
              <a:gd name="connsiteY1" fmla="*/ 1085854 h 1085854"/>
              <a:gd name="connsiteX2" fmla="*/ 1428760 w 1428760"/>
              <a:gd name="connsiteY2" fmla="*/ 1085852 h 1085854"/>
              <a:gd name="connsiteX3" fmla="*/ 1012031 w 1428760"/>
              <a:gd name="connsiteY3" fmla="*/ 0 h 1085854"/>
              <a:gd name="connsiteX4" fmla="*/ 1071570 w 1428760"/>
              <a:gd name="connsiteY4" fmla="*/ 369092 h 1085854"/>
              <a:gd name="connsiteX0" fmla="*/ 1004888 w 1428760"/>
              <a:gd name="connsiteY0" fmla="*/ 300038 h 1085854"/>
              <a:gd name="connsiteX1" fmla="*/ 0 w 1428760"/>
              <a:gd name="connsiteY1" fmla="*/ 1085854 h 1085854"/>
              <a:gd name="connsiteX2" fmla="*/ 1428760 w 1428760"/>
              <a:gd name="connsiteY2" fmla="*/ 1085852 h 1085854"/>
              <a:gd name="connsiteX3" fmla="*/ 1012031 w 1428760"/>
              <a:gd name="connsiteY3" fmla="*/ 0 h 1085854"/>
              <a:gd name="connsiteX4" fmla="*/ 1004888 w 1428760"/>
              <a:gd name="connsiteY4" fmla="*/ 300038 h 1085854"/>
              <a:gd name="connsiteX0" fmla="*/ 0 w 423872"/>
              <a:gd name="connsiteY0" fmla="*/ 300038 h 1297786"/>
              <a:gd name="connsiteX1" fmla="*/ 352434 w 423872"/>
              <a:gd name="connsiteY1" fmla="*/ 1297786 h 1297786"/>
              <a:gd name="connsiteX2" fmla="*/ 423872 w 423872"/>
              <a:gd name="connsiteY2" fmla="*/ 1085852 h 1297786"/>
              <a:gd name="connsiteX3" fmla="*/ 7143 w 423872"/>
              <a:gd name="connsiteY3" fmla="*/ 0 h 1297786"/>
              <a:gd name="connsiteX4" fmla="*/ 0 w 423872"/>
              <a:gd name="connsiteY4" fmla="*/ 300038 h 1297786"/>
              <a:gd name="connsiteX0" fmla="*/ 0 w 423872"/>
              <a:gd name="connsiteY0" fmla="*/ 300038 h 1512100"/>
              <a:gd name="connsiteX1" fmla="*/ 423872 w 423872"/>
              <a:gd name="connsiteY1" fmla="*/ 1512100 h 1512100"/>
              <a:gd name="connsiteX2" fmla="*/ 423872 w 423872"/>
              <a:gd name="connsiteY2" fmla="*/ 1085852 h 1512100"/>
              <a:gd name="connsiteX3" fmla="*/ 7143 w 423872"/>
              <a:gd name="connsiteY3" fmla="*/ 0 h 1512100"/>
              <a:gd name="connsiteX4" fmla="*/ 0 w 423872"/>
              <a:gd name="connsiteY4" fmla="*/ 300038 h 151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872" h="1512100">
                <a:moveTo>
                  <a:pt x="0" y="300038"/>
                </a:moveTo>
                <a:lnTo>
                  <a:pt x="423872" y="1512100"/>
                </a:lnTo>
                <a:lnTo>
                  <a:pt x="423872" y="1085852"/>
                </a:lnTo>
                <a:lnTo>
                  <a:pt x="7143" y="0"/>
                </a:lnTo>
                <a:lnTo>
                  <a:pt x="0" y="300038"/>
                </a:lnTo>
                <a:close/>
              </a:path>
            </a:pathLst>
          </a:custGeom>
          <a:solidFill>
            <a:schemeClr val="dk1"/>
          </a:solidFill>
          <a:ln w="952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43200" rtlCol="0" anchor="ctr" anchorCtr="0"/>
          <a:lstStyle/>
          <a:p>
            <a:pPr algn="ctr" defTabSz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de-DE" sz="1477">
              <a:solidFill>
                <a:prstClr val="black"/>
              </a:solidFill>
              <a:latin typeface="Roboto"/>
            </a:endParaRPr>
          </a:p>
        </p:txBody>
      </p:sp>
      <p:sp>
        <p:nvSpPr>
          <p:cNvPr id="15" name="Freihandform 108">
            <a:extLst>
              <a:ext uri="{FF2B5EF4-FFF2-40B4-BE49-F238E27FC236}">
                <a16:creationId xmlns:a16="http://schemas.microsoft.com/office/drawing/2014/main" id="{90F01CB2-2ECD-4B9B-8066-DDE7D6DABC21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gray">
          <a:xfrm>
            <a:off x="7162250" y="2551985"/>
            <a:ext cx="1828872" cy="974254"/>
          </a:xfrm>
          <a:custGeom>
            <a:avLst/>
            <a:gdLst>
              <a:gd name="connsiteX0" fmla="*/ 1282700 w 2095500"/>
              <a:gd name="connsiteY0" fmla="*/ 0 h 1498600"/>
              <a:gd name="connsiteX1" fmla="*/ 0 w 2095500"/>
              <a:gd name="connsiteY1" fmla="*/ 1498600 h 1498600"/>
              <a:gd name="connsiteX2" fmla="*/ 1346200 w 2095500"/>
              <a:gd name="connsiteY2" fmla="*/ 1498600 h 1498600"/>
              <a:gd name="connsiteX3" fmla="*/ 1346200 w 2095500"/>
              <a:gd name="connsiteY3" fmla="*/ 1231900 h 1498600"/>
              <a:gd name="connsiteX4" fmla="*/ 2095500 w 2095500"/>
              <a:gd name="connsiteY4" fmla="*/ 0 h 1498600"/>
              <a:gd name="connsiteX5" fmla="*/ 1282700 w 2095500"/>
              <a:gd name="connsiteY5" fmla="*/ 0 h 1498600"/>
              <a:gd name="connsiteX0" fmla="*/ 1306542 w 2119342"/>
              <a:gd name="connsiteY0" fmla="*/ 0 h 1498600"/>
              <a:gd name="connsiteX1" fmla="*/ 0 w 2119342"/>
              <a:gd name="connsiteY1" fmla="*/ 1493850 h 1498600"/>
              <a:gd name="connsiteX2" fmla="*/ 1370042 w 2119342"/>
              <a:gd name="connsiteY2" fmla="*/ 1498600 h 1498600"/>
              <a:gd name="connsiteX3" fmla="*/ 1370042 w 2119342"/>
              <a:gd name="connsiteY3" fmla="*/ 1231900 h 1498600"/>
              <a:gd name="connsiteX4" fmla="*/ 2119342 w 2119342"/>
              <a:gd name="connsiteY4" fmla="*/ 0 h 1498600"/>
              <a:gd name="connsiteX5" fmla="*/ 1306542 w 2119342"/>
              <a:gd name="connsiteY5" fmla="*/ 0 h 1498600"/>
              <a:gd name="connsiteX0" fmla="*/ 1285884 w 2119342"/>
              <a:gd name="connsiteY0" fmla="*/ 0 h 1504948"/>
              <a:gd name="connsiteX1" fmla="*/ 0 w 2119342"/>
              <a:gd name="connsiteY1" fmla="*/ 1500198 h 1504948"/>
              <a:gd name="connsiteX2" fmla="*/ 1370042 w 2119342"/>
              <a:gd name="connsiteY2" fmla="*/ 1504948 h 1504948"/>
              <a:gd name="connsiteX3" fmla="*/ 1370042 w 2119342"/>
              <a:gd name="connsiteY3" fmla="*/ 1238248 h 1504948"/>
              <a:gd name="connsiteX4" fmla="*/ 2119342 w 2119342"/>
              <a:gd name="connsiteY4" fmla="*/ 6348 h 1504948"/>
              <a:gd name="connsiteX5" fmla="*/ 1285884 w 211934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71438 h 1504948"/>
              <a:gd name="connsiteX5" fmla="*/ 1285884 w 207170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357322 w 2071702"/>
              <a:gd name="connsiteY0" fmla="*/ 0 h 1576386"/>
              <a:gd name="connsiteX1" fmla="*/ 0 w 2071702"/>
              <a:gd name="connsiteY1" fmla="*/ 1571636 h 1576386"/>
              <a:gd name="connsiteX2" fmla="*/ 1370042 w 2071702"/>
              <a:gd name="connsiteY2" fmla="*/ 1576386 h 1576386"/>
              <a:gd name="connsiteX3" fmla="*/ 1370042 w 2071702"/>
              <a:gd name="connsiteY3" fmla="*/ 1309686 h 1576386"/>
              <a:gd name="connsiteX4" fmla="*/ 2071702 w 2071702"/>
              <a:gd name="connsiteY4" fmla="*/ 71438 h 1576386"/>
              <a:gd name="connsiteX5" fmla="*/ 1357322 w 2071702"/>
              <a:gd name="connsiteY5" fmla="*/ 0 h 1576386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70042 w 2114580"/>
              <a:gd name="connsiteY3" fmla="*/ 1238250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285884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285884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357322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857256 w 2114580"/>
              <a:gd name="connsiteY0" fmla="*/ 71438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857256 w 2114580"/>
              <a:gd name="connsiteY5" fmla="*/ 71438 h 1500200"/>
              <a:gd name="connsiteX0" fmla="*/ 857256 w 1500198"/>
              <a:gd name="connsiteY0" fmla="*/ 0 h 1428762"/>
              <a:gd name="connsiteX1" fmla="*/ 0 w 1500198"/>
              <a:gd name="connsiteY1" fmla="*/ 1428762 h 1428762"/>
              <a:gd name="connsiteX2" fmla="*/ 1428760 w 1500198"/>
              <a:gd name="connsiteY2" fmla="*/ 1428760 h 1428762"/>
              <a:gd name="connsiteX3" fmla="*/ 1428760 w 1500198"/>
              <a:gd name="connsiteY3" fmla="*/ 1143008 h 1428762"/>
              <a:gd name="connsiteX4" fmla="*/ 1500198 w 1500198"/>
              <a:gd name="connsiteY4" fmla="*/ 71438 h 1428762"/>
              <a:gd name="connsiteX5" fmla="*/ 857256 w 1500198"/>
              <a:gd name="connsiteY5" fmla="*/ 0 h 1428762"/>
              <a:gd name="connsiteX0" fmla="*/ 857256 w 1785950"/>
              <a:gd name="connsiteY0" fmla="*/ 0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0 h 1428762"/>
              <a:gd name="connsiteX0" fmla="*/ 857256 w 1785950"/>
              <a:gd name="connsiteY0" fmla="*/ 71438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71438 h 1428762"/>
              <a:gd name="connsiteX0" fmla="*/ 873925 w 1785950"/>
              <a:gd name="connsiteY0" fmla="*/ 21432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73925 w 1785950"/>
              <a:gd name="connsiteY5" fmla="*/ 21432 h 1428762"/>
              <a:gd name="connsiteX0" fmla="*/ 873925 w 1805000"/>
              <a:gd name="connsiteY0" fmla="*/ 2382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873925 w 1805000"/>
              <a:gd name="connsiteY5" fmla="*/ 2382 h 1409712"/>
              <a:gd name="connsiteX0" fmla="*/ 442918 w 1805000"/>
              <a:gd name="connsiteY0" fmla="*/ 85726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442918 w 1805000"/>
              <a:gd name="connsiteY5" fmla="*/ 85726 h 1409712"/>
              <a:gd name="connsiteX0" fmla="*/ 442918 w 1428760"/>
              <a:gd name="connsiteY0" fmla="*/ 0 h 1323986"/>
              <a:gd name="connsiteX1" fmla="*/ 0 w 1428760"/>
              <a:gd name="connsiteY1" fmla="*/ 1323986 h 1323986"/>
              <a:gd name="connsiteX2" fmla="*/ 1428760 w 1428760"/>
              <a:gd name="connsiteY2" fmla="*/ 1323984 h 1323986"/>
              <a:gd name="connsiteX3" fmla="*/ 1428760 w 1428760"/>
              <a:gd name="connsiteY3" fmla="*/ 1038232 h 1323986"/>
              <a:gd name="connsiteX4" fmla="*/ 1381138 w 1428760"/>
              <a:gd name="connsiteY4" fmla="*/ 150018 h 1323986"/>
              <a:gd name="connsiteX5" fmla="*/ 442918 w 1428760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1038232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357322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11909 w 1438288"/>
              <a:gd name="connsiteY0" fmla="*/ 104780 h 1321606"/>
              <a:gd name="connsiteX1" fmla="*/ 0 w 1438288"/>
              <a:gd name="connsiteY1" fmla="*/ 1321606 h 1321606"/>
              <a:gd name="connsiteX2" fmla="*/ 1428760 w 1438288"/>
              <a:gd name="connsiteY2" fmla="*/ 1321604 h 1321606"/>
              <a:gd name="connsiteX3" fmla="*/ 1428760 w 1438288"/>
              <a:gd name="connsiteY3" fmla="*/ 964416 h 1321606"/>
              <a:gd name="connsiteX4" fmla="*/ 1438288 w 1438288"/>
              <a:gd name="connsiteY4" fmla="*/ 0 h 1321606"/>
              <a:gd name="connsiteX5" fmla="*/ 11909 w 1438288"/>
              <a:gd name="connsiteY5" fmla="*/ 104780 h 1321606"/>
              <a:gd name="connsiteX0" fmla="*/ 11909 w 1428760"/>
              <a:gd name="connsiteY0" fmla="*/ 0 h 1216826"/>
              <a:gd name="connsiteX1" fmla="*/ 0 w 1428760"/>
              <a:gd name="connsiteY1" fmla="*/ 1216826 h 1216826"/>
              <a:gd name="connsiteX2" fmla="*/ 1428760 w 1428760"/>
              <a:gd name="connsiteY2" fmla="*/ 1216824 h 1216826"/>
              <a:gd name="connsiteX3" fmla="*/ 1428760 w 1428760"/>
              <a:gd name="connsiteY3" fmla="*/ 859636 h 1216826"/>
              <a:gd name="connsiteX4" fmla="*/ 1140622 w 1428760"/>
              <a:gd name="connsiteY4" fmla="*/ 333373 h 1216826"/>
              <a:gd name="connsiteX5" fmla="*/ 11909 w 1428760"/>
              <a:gd name="connsiteY5" fmla="*/ 0 h 1216826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428760 w 1428760"/>
              <a:gd name="connsiteY3" fmla="*/ 859638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214446 w 1428760"/>
              <a:gd name="connsiteY3" fmla="*/ 1073952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004891 w 1428760"/>
              <a:gd name="connsiteY3" fmla="*/ 0 h 1216828"/>
              <a:gd name="connsiteX4" fmla="*/ 11909 w 1428760"/>
              <a:gd name="connsiteY4" fmla="*/ 2 h 1216828"/>
              <a:gd name="connsiteX0" fmla="*/ 0 w 1485121"/>
              <a:gd name="connsiteY0" fmla="*/ 119070 h 1216828"/>
              <a:gd name="connsiteX1" fmla="*/ 56361 w 1485121"/>
              <a:gd name="connsiteY1" fmla="*/ 1216828 h 1216828"/>
              <a:gd name="connsiteX2" fmla="*/ 1485121 w 1485121"/>
              <a:gd name="connsiteY2" fmla="*/ 1216826 h 1216828"/>
              <a:gd name="connsiteX3" fmla="*/ 1061252 w 1485121"/>
              <a:gd name="connsiteY3" fmla="*/ 0 h 1216828"/>
              <a:gd name="connsiteX4" fmla="*/ 0 w 1485121"/>
              <a:gd name="connsiteY4" fmla="*/ 119070 h 1216828"/>
              <a:gd name="connsiteX0" fmla="*/ 0 w 1485121"/>
              <a:gd name="connsiteY0" fmla="*/ 0 h 1097758"/>
              <a:gd name="connsiteX1" fmla="*/ 56361 w 1485121"/>
              <a:gd name="connsiteY1" fmla="*/ 1097758 h 1097758"/>
              <a:gd name="connsiteX2" fmla="*/ 1485121 w 1485121"/>
              <a:gd name="connsiteY2" fmla="*/ 1097756 h 1097758"/>
              <a:gd name="connsiteX3" fmla="*/ 989812 w 1485121"/>
              <a:gd name="connsiteY3" fmla="*/ 228600 h 1097758"/>
              <a:gd name="connsiteX4" fmla="*/ 0 w 1485121"/>
              <a:gd name="connsiteY4" fmla="*/ 0 h 1097758"/>
              <a:gd name="connsiteX0" fmla="*/ 0 w 1485121"/>
              <a:gd name="connsiteY0" fmla="*/ 0 h 1097758"/>
              <a:gd name="connsiteX1" fmla="*/ 56361 w 1485121"/>
              <a:gd name="connsiteY1" fmla="*/ 1097758 h 1097758"/>
              <a:gd name="connsiteX2" fmla="*/ 1485121 w 1485121"/>
              <a:gd name="connsiteY2" fmla="*/ 1097756 h 1097758"/>
              <a:gd name="connsiteX3" fmla="*/ 989812 w 1485121"/>
              <a:gd name="connsiteY3" fmla="*/ 0 h 1097758"/>
              <a:gd name="connsiteX4" fmla="*/ 0 w 1485121"/>
              <a:gd name="connsiteY4" fmla="*/ 0 h 1097758"/>
              <a:gd name="connsiteX0" fmla="*/ 0 w 1847068"/>
              <a:gd name="connsiteY0" fmla="*/ 0 h 1097758"/>
              <a:gd name="connsiteX1" fmla="*/ 56361 w 1847068"/>
              <a:gd name="connsiteY1" fmla="*/ 1097758 h 1097758"/>
              <a:gd name="connsiteX2" fmla="*/ 1847068 w 1847068"/>
              <a:gd name="connsiteY2" fmla="*/ 1085856 h 1097758"/>
              <a:gd name="connsiteX3" fmla="*/ 989812 w 1847068"/>
              <a:gd name="connsiteY3" fmla="*/ 0 h 1097758"/>
              <a:gd name="connsiteX4" fmla="*/ 0 w 1847068"/>
              <a:gd name="connsiteY4" fmla="*/ 0 h 1097758"/>
              <a:gd name="connsiteX0" fmla="*/ 0 w 1847068"/>
              <a:gd name="connsiteY0" fmla="*/ 0 h 1085856"/>
              <a:gd name="connsiteX1" fmla="*/ 632621 w 1847068"/>
              <a:gd name="connsiteY1" fmla="*/ 1014418 h 1085856"/>
              <a:gd name="connsiteX2" fmla="*/ 1847068 w 1847068"/>
              <a:gd name="connsiteY2" fmla="*/ 1085856 h 1085856"/>
              <a:gd name="connsiteX3" fmla="*/ 989812 w 1847068"/>
              <a:gd name="connsiteY3" fmla="*/ 0 h 1085856"/>
              <a:gd name="connsiteX4" fmla="*/ 0 w 1847068"/>
              <a:gd name="connsiteY4" fmla="*/ 0 h 1085856"/>
              <a:gd name="connsiteX0" fmla="*/ 0 w 1847068"/>
              <a:gd name="connsiteY0" fmla="*/ 0 h 1085856"/>
              <a:gd name="connsiteX1" fmla="*/ 418307 w 1847068"/>
              <a:gd name="connsiteY1" fmla="*/ 1085856 h 1085856"/>
              <a:gd name="connsiteX2" fmla="*/ 1847068 w 1847068"/>
              <a:gd name="connsiteY2" fmla="*/ 1085856 h 1085856"/>
              <a:gd name="connsiteX3" fmla="*/ 989812 w 1847068"/>
              <a:gd name="connsiteY3" fmla="*/ 0 h 1085856"/>
              <a:gd name="connsiteX4" fmla="*/ 0 w 1847068"/>
              <a:gd name="connsiteY4" fmla="*/ 0 h 1085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068" h="1085856">
                <a:moveTo>
                  <a:pt x="0" y="0"/>
                </a:moveTo>
                <a:lnTo>
                  <a:pt x="418307" y="1085856"/>
                </a:lnTo>
                <a:lnTo>
                  <a:pt x="1847068" y="1085856"/>
                </a:lnTo>
                <a:lnTo>
                  <a:pt x="98981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w="952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43200" rtlCol="0" anchor="ctr" anchorCtr="0"/>
          <a:lstStyle/>
          <a:p>
            <a:pPr algn="ctr" defTabSz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de-DE" sz="1477">
              <a:solidFill>
                <a:prstClr val="black"/>
              </a:solidFill>
              <a:latin typeface="Roboto"/>
            </a:endParaRPr>
          </a:p>
        </p:txBody>
      </p:sp>
      <p:sp>
        <p:nvSpPr>
          <p:cNvPr id="16" name="Freihandform 109">
            <a:extLst>
              <a:ext uri="{FF2B5EF4-FFF2-40B4-BE49-F238E27FC236}">
                <a16:creationId xmlns:a16="http://schemas.microsoft.com/office/drawing/2014/main" id="{CBEF8CB8-8044-4C5E-9CFD-637F502C501E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gray">
          <a:xfrm>
            <a:off x="8139155" y="2244325"/>
            <a:ext cx="851968" cy="1281915"/>
          </a:xfrm>
          <a:custGeom>
            <a:avLst/>
            <a:gdLst>
              <a:gd name="connsiteX0" fmla="*/ 1282700 w 2095500"/>
              <a:gd name="connsiteY0" fmla="*/ 0 h 1498600"/>
              <a:gd name="connsiteX1" fmla="*/ 0 w 2095500"/>
              <a:gd name="connsiteY1" fmla="*/ 1498600 h 1498600"/>
              <a:gd name="connsiteX2" fmla="*/ 1346200 w 2095500"/>
              <a:gd name="connsiteY2" fmla="*/ 1498600 h 1498600"/>
              <a:gd name="connsiteX3" fmla="*/ 1346200 w 2095500"/>
              <a:gd name="connsiteY3" fmla="*/ 1231900 h 1498600"/>
              <a:gd name="connsiteX4" fmla="*/ 2095500 w 2095500"/>
              <a:gd name="connsiteY4" fmla="*/ 0 h 1498600"/>
              <a:gd name="connsiteX5" fmla="*/ 1282700 w 2095500"/>
              <a:gd name="connsiteY5" fmla="*/ 0 h 1498600"/>
              <a:gd name="connsiteX0" fmla="*/ 1306542 w 2119342"/>
              <a:gd name="connsiteY0" fmla="*/ 0 h 1498600"/>
              <a:gd name="connsiteX1" fmla="*/ 0 w 2119342"/>
              <a:gd name="connsiteY1" fmla="*/ 1493850 h 1498600"/>
              <a:gd name="connsiteX2" fmla="*/ 1370042 w 2119342"/>
              <a:gd name="connsiteY2" fmla="*/ 1498600 h 1498600"/>
              <a:gd name="connsiteX3" fmla="*/ 1370042 w 2119342"/>
              <a:gd name="connsiteY3" fmla="*/ 1231900 h 1498600"/>
              <a:gd name="connsiteX4" fmla="*/ 2119342 w 2119342"/>
              <a:gd name="connsiteY4" fmla="*/ 0 h 1498600"/>
              <a:gd name="connsiteX5" fmla="*/ 1306542 w 2119342"/>
              <a:gd name="connsiteY5" fmla="*/ 0 h 1498600"/>
              <a:gd name="connsiteX0" fmla="*/ 1285884 w 2119342"/>
              <a:gd name="connsiteY0" fmla="*/ 0 h 1504948"/>
              <a:gd name="connsiteX1" fmla="*/ 0 w 2119342"/>
              <a:gd name="connsiteY1" fmla="*/ 1500198 h 1504948"/>
              <a:gd name="connsiteX2" fmla="*/ 1370042 w 2119342"/>
              <a:gd name="connsiteY2" fmla="*/ 1504948 h 1504948"/>
              <a:gd name="connsiteX3" fmla="*/ 1370042 w 2119342"/>
              <a:gd name="connsiteY3" fmla="*/ 1238248 h 1504948"/>
              <a:gd name="connsiteX4" fmla="*/ 2119342 w 2119342"/>
              <a:gd name="connsiteY4" fmla="*/ 6348 h 1504948"/>
              <a:gd name="connsiteX5" fmla="*/ 1285884 w 211934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71438 h 1504948"/>
              <a:gd name="connsiteX5" fmla="*/ 1285884 w 207170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357322 w 2071702"/>
              <a:gd name="connsiteY0" fmla="*/ 0 h 1576386"/>
              <a:gd name="connsiteX1" fmla="*/ 0 w 2071702"/>
              <a:gd name="connsiteY1" fmla="*/ 1571636 h 1576386"/>
              <a:gd name="connsiteX2" fmla="*/ 1370042 w 2071702"/>
              <a:gd name="connsiteY2" fmla="*/ 1576386 h 1576386"/>
              <a:gd name="connsiteX3" fmla="*/ 1370042 w 2071702"/>
              <a:gd name="connsiteY3" fmla="*/ 1309686 h 1576386"/>
              <a:gd name="connsiteX4" fmla="*/ 2071702 w 2071702"/>
              <a:gd name="connsiteY4" fmla="*/ 71438 h 1576386"/>
              <a:gd name="connsiteX5" fmla="*/ 1357322 w 2071702"/>
              <a:gd name="connsiteY5" fmla="*/ 0 h 1576386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70042 w 2114580"/>
              <a:gd name="connsiteY3" fmla="*/ 1238250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285884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285884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357322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857256 w 2114580"/>
              <a:gd name="connsiteY0" fmla="*/ 71438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857256 w 2114580"/>
              <a:gd name="connsiteY5" fmla="*/ 71438 h 1500200"/>
              <a:gd name="connsiteX0" fmla="*/ 857256 w 1500198"/>
              <a:gd name="connsiteY0" fmla="*/ 0 h 1428762"/>
              <a:gd name="connsiteX1" fmla="*/ 0 w 1500198"/>
              <a:gd name="connsiteY1" fmla="*/ 1428762 h 1428762"/>
              <a:gd name="connsiteX2" fmla="*/ 1428760 w 1500198"/>
              <a:gd name="connsiteY2" fmla="*/ 1428760 h 1428762"/>
              <a:gd name="connsiteX3" fmla="*/ 1428760 w 1500198"/>
              <a:gd name="connsiteY3" fmla="*/ 1143008 h 1428762"/>
              <a:gd name="connsiteX4" fmla="*/ 1500198 w 1500198"/>
              <a:gd name="connsiteY4" fmla="*/ 71438 h 1428762"/>
              <a:gd name="connsiteX5" fmla="*/ 857256 w 1500198"/>
              <a:gd name="connsiteY5" fmla="*/ 0 h 1428762"/>
              <a:gd name="connsiteX0" fmla="*/ 857256 w 1785950"/>
              <a:gd name="connsiteY0" fmla="*/ 0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0 h 1428762"/>
              <a:gd name="connsiteX0" fmla="*/ 857256 w 1785950"/>
              <a:gd name="connsiteY0" fmla="*/ 71438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71438 h 1428762"/>
              <a:gd name="connsiteX0" fmla="*/ 873925 w 1785950"/>
              <a:gd name="connsiteY0" fmla="*/ 21432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73925 w 1785950"/>
              <a:gd name="connsiteY5" fmla="*/ 21432 h 1428762"/>
              <a:gd name="connsiteX0" fmla="*/ 873925 w 1805000"/>
              <a:gd name="connsiteY0" fmla="*/ 2382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873925 w 1805000"/>
              <a:gd name="connsiteY5" fmla="*/ 2382 h 1409712"/>
              <a:gd name="connsiteX0" fmla="*/ 442918 w 1805000"/>
              <a:gd name="connsiteY0" fmla="*/ 85726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442918 w 1805000"/>
              <a:gd name="connsiteY5" fmla="*/ 85726 h 1409712"/>
              <a:gd name="connsiteX0" fmla="*/ 442918 w 1428760"/>
              <a:gd name="connsiteY0" fmla="*/ 0 h 1323986"/>
              <a:gd name="connsiteX1" fmla="*/ 0 w 1428760"/>
              <a:gd name="connsiteY1" fmla="*/ 1323986 h 1323986"/>
              <a:gd name="connsiteX2" fmla="*/ 1428760 w 1428760"/>
              <a:gd name="connsiteY2" fmla="*/ 1323984 h 1323986"/>
              <a:gd name="connsiteX3" fmla="*/ 1428760 w 1428760"/>
              <a:gd name="connsiteY3" fmla="*/ 1038232 h 1323986"/>
              <a:gd name="connsiteX4" fmla="*/ 1381138 w 1428760"/>
              <a:gd name="connsiteY4" fmla="*/ 150018 h 1323986"/>
              <a:gd name="connsiteX5" fmla="*/ 442918 w 1428760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1038232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357322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11909 w 1438288"/>
              <a:gd name="connsiteY0" fmla="*/ 104780 h 1321606"/>
              <a:gd name="connsiteX1" fmla="*/ 0 w 1438288"/>
              <a:gd name="connsiteY1" fmla="*/ 1321606 h 1321606"/>
              <a:gd name="connsiteX2" fmla="*/ 1428760 w 1438288"/>
              <a:gd name="connsiteY2" fmla="*/ 1321604 h 1321606"/>
              <a:gd name="connsiteX3" fmla="*/ 1428760 w 1438288"/>
              <a:gd name="connsiteY3" fmla="*/ 964416 h 1321606"/>
              <a:gd name="connsiteX4" fmla="*/ 1438288 w 1438288"/>
              <a:gd name="connsiteY4" fmla="*/ 0 h 1321606"/>
              <a:gd name="connsiteX5" fmla="*/ 11909 w 1438288"/>
              <a:gd name="connsiteY5" fmla="*/ 104780 h 1321606"/>
              <a:gd name="connsiteX0" fmla="*/ 11909 w 1428760"/>
              <a:gd name="connsiteY0" fmla="*/ 0 h 1216826"/>
              <a:gd name="connsiteX1" fmla="*/ 0 w 1428760"/>
              <a:gd name="connsiteY1" fmla="*/ 1216826 h 1216826"/>
              <a:gd name="connsiteX2" fmla="*/ 1428760 w 1428760"/>
              <a:gd name="connsiteY2" fmla="*/ 1216824 h 1216826"/>
              <a:gd name="connsiteX3" fmla="*/ 1428760 w 1428760"/>
              <a:gd name="connsiteY3" fmla="*/ 859636 h 1216826"/>
              <a:gd name="connsiteX4" fmla="*/ 1140622 w 1428760"/>
              <a:gd name="connsiteY4" fmla="*/ 333373 h 1216826"/>
              <a:gd name="connsiteX5" fmla="*/ 11909 w 1428760"/>
              <a:gd name="connsiteY5" fmla="*/ 0 h 1216826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428760 w 1428760"/>
              <a:gd name="connsiteY3" fmla="*/ 859638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214446 w 1428760"/>
              <a:gd name="connsiteY3" fmla="*/ 1073952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004891 w 1428760"/>
              <a:gd name="connsiteY3" fmla="*/ 0 h 1216828"/>
              <a:gd name="connsiteX4" fmla="*/ 11909 w 1428760"/>
              <a:gd name="connsiteY4" fmla="*/ 2 h 1216828"/>
              <a:gd name="connsiteX0" fmla="*/ 11909 w 1428760"/>
              <a:gd name="connsiteY0" fmla="*/ 0 h 1216826"/>
              <a:gd name="connsiteX1" fmla="*/ 0 w 1428760"/>
              <a:gd name="connsiteY1" fmla="*/ 1216826 h 1216826"/>
              <a:gd name="connsiteX2" fmla="*/ 1428760 w 1428760"/>
              <a:gd name="connsiteY2" fmla="*/ 1216824 h 1216826"/>
              <a:gd name="connsiteX3" fmla="*/ 928694 w 1428760"/>
              <a:gd name="connsiteY3" fmla="*/ 285750 h 1216826"/>
              <a:gd name="connsiteX4" fmla="*/ 11909 w 1428760"/>
              <a:gd name="connsiteY4" fmla="*/ 0 h 1216826"/>
              <a:gd name="connsiteX0" fmla="*/ 11909 w 1428760"/>
              <a:gd name="connsiteY0" fmla="*/ 0 h 1216826"/>
              <a:gd name="connsiteX1" fmla="*/ 0 w 1428760"/>
              <a:gd name="connsiteY1" fmla="*/ 1216826 h 1216826"/>
              <a:gd name="connsiteX2" fmla="*/ 1428760 w 1428760"/>
              <a:gd name="connsiteY2" fmla="*/ 1216824 h 1216826"/>
              <a:gd name="connsiteX3" fmla="*/ 1012031 w 1428760"/>
              <a:gd name="connsiteY3" fmla="*/ 130972 h 1216826"/>
              <a:gd name="connsiteX4" fmla="*/ 11909 w 1428760"/>
              <a:gd name="connsiteY4" fmla="*/ 0 h 1216826"/>
              <a:gd name="connsiteX0" fmla="*/ 1071570 w 1428760"/>
              <a:gd name="connsiteY0" fmla="*/ 369092 h 1085854"/>
              <a:gd name="connsiteX1" fmla="*/ 0 w 1428760"/>
              <a:gd name="connsiteY1" fmla="*/ 1085854 h 1085854"/>
              <a:gd name="connsiteX2" fmla="*/ 1428760 w 1428760"/>
              <a:gd name="connsiteY2" fmla="*/ 1085852 h 1085854"/>
              <a:gd name="connsiteX3" fmla="*/ 1012031 w 1428760"/>
              <a:gd name="connsiteY3" fmla="*/ 0 h 1085854"/>
              <a:gd name="connsiteX4" fmla="*/ 1071570 w 1428760"/>
              <a:gd name="connsiteY4" fmla="*/ 369092 h 1085854"/>
              <a:gd name="connsiteX0" fmla="*/ 1004888 w 1428760"/>
              <a:gd name="connsiteY0" fmla="*/ 300038 h 1085854"/>
              <a:gd name="connsiteX1" fmla="*/ 0 w 1428760"/>
              <a:gd name="connsiteY1" fmla="*/ 1085854 h 1085854"/>
              <a:gd name="connsiteX2" fmla="*/ 1428760 w 1428760"/>
              <a:gd name="connsiteY2" fmla="*/ 1085852 h 1085854"/>
              <a:gd name="connsiteX3" fmla="*/ 1012031 w 1428760"/>
              <a:gd name="connsiteY3" fmla="*/ 0 h 1085854"/>
              <a:gd name="connsiteX4" fmla="*/ 1004888 w 1428760"/>
              <a:gd name="connsiteY4" fmla="*/ 300038 h 1085854"/>
              <a:gd name="connsiteX0" fmla="*/ 0 w 423872"/>
              <a:gd name="connsiteY0" fmla="*/ 300038 h 1297786"/>
              <a:gd name="connsiteX1" fmla="*/ 352434 w 423872"/>
              <a:gd name="connsiteY1" fmla="*/ 1297786 h 1297786"/>
              <a:gd name="connsiteX2" fmla="*/ 423872 w 423872"/>
              <a:gd name="connsiteY2" fmla="*/ 1085852 h 1297786"/>
              <a:gd name="connsiteX3" fmla="*/ 7143 w 423872"/>
              <a:gd name="connsiteY3" fmla="*/ 0 h 1297786"/>
              <a:gd name="connsiteX4" fmla="*/ 0 w 423872"/>
              <a:gd name="connsiteY4" fmla="*/ 300038 h 1297786"/>
              <a:gd name="connsiteX0" fmla="*/ 0 w 423872"/>
              <a:gd name="connsiteY0" fmla="*/ 300038 h 1512100"/>
              <a:gd name="connsiteX1" fmla="*/ 423872 w 423872"/>
              <a:gd name="connsiteY1" fmla="*/ 1512100 h 1512100"/>
              <a:gd name="connsiteX2" fmla="*/ 423872 w 423872"/>
              <a:gd name="connsiteY2" fmla="*/ 1085852 h 1512100"/>
              <a:gd name="connsiteX3" fmla="*/ 7143 w 423872"/>
              <a:gd name="connsiteY3" fmla="*/ 0 h 1512100"/>
              <a:gd name="connsiteX4" fmla="*/ 0 w 423872"/>
              <a:gd name="connsiteY4" fmla="*/ 300038 h 1512100"/>
              <a:gd name="connsiteX0" fmla="*/ 0 w 495310"/>
              <a:gd name="connsiteY0" fmla="*/ 428628 h 1512100"/>
              <a:gd name="connsiteX1" fmla="*/ 495310 w 495310"/>
              <a:gd name="connsiteY1" fmla="*/ 1512100 h 1512100"/>
              <a:gd name="connsiteX2" fmla="*/ 495310 w 495310"/>
              <a:gd name="connsiteY2" fmla="*/ 1085852 h 1512100"/>
              <a:gd name="connsiteX3" fmla="*/ 78581 w 495310"/>
              <a:gd name="connsiteY3" fmla="*/ 0 h 1512100"/>
              <a:gd name="connsiteX4" fmla="*/ 0 w 495310"/>
              <a:gd name="connsiteY4" fmla="*/ 428628 h 1512100"/>
              <a:gd name="connsiteX0" fmla="*/ 0 w 495310"/>
              <a:gd name="connsiteY0" fmla="*/ 357190 h 1440662"/>
              <a:gd name="connsiteX1" fmla="*/ 495310 w 495310"/>
              <a:gd name="connsiteY1" fmla="*/ 1440662 h 1440662"/>
              <a:gd name="connsiteX2" fmla="*/ 495310 w 495310"/>
              <a:gd name="connsiteY2" fmla="*/ 1014414 h 1440662"/>
              <a:gd name="connsiteX3" fmla="*/ 0 w 495310"/>
              <a:gd name="connsiteY3" fmla="*/ 0 h 1440662"/>
              <a:gd name="connsiteX4" fmla="*/ 0 w 495310"/>
              <a:gd name="connsiteY4" fmla="*/ 357190 h 1440662"/>
              <a:gd name="connsiteX0" fmla="*/ 0 w 857256"/>
              <a:gd name="connsiteY0" fmla="*/ 357190 h 1440662"/>
              <a:gd name="connsiteX1" fmla="*/ 495310 w 857256"/>
              <a:gd name="connsiteY1" fmla="*/ 1440662 h 1440662"/>
              <a:gd name="connsiteX2" fmla="*/ 857256 w 857256"/>
              <a:gd name="connsiteY2" fmla="*/ 928694 h 1440662"/>
              <a:gd name="connsiteX3" fmla="*/ 0 w 857256"/>
              <a:gd name="connsiteY3" fmla="*/ 0 h 1440662"/>
              <a:gd name="connsiteX4" fmla="*/ 0 w 857256"/>
              <a:gd name="connsiteY4" fmla="*/ 357190 h 1440662"/>
              <a:gd name="connsiteX0" fmla="*/ 0 w 857256"/>
              <a:gd name="connsiteY0" fmla="*/ 357190 h 1428760"/>
              <a:gd name="connsiteX1" fmla="*/ 857256 w 857256"/>
              <a:gd name="connsiteY1" fmla="*/ 1428760 h 1428760"/>
              <a:gd name="connsiteX2" fmla="*/ 857256 w 857256"/>
              <a:gd name="connsiteY2" fmla="*/ 928694 h 1428760"/>
              <a:gd name="connsiteX3" fmla="*/ 0 w 857256"/>
              <a:gd name="connsiteY3" fmla="*/ 0 h 1428760"/>
              <a:gd name="connsiteX4" fmla="*/ 0 w 857256"/>
              <a:gd name="connsiteY4" fmla="*/ 357190 h 1428760"/>
              <a:gd name="connsiteX0" fmla="*/ 0 w 860445"/>
              <a:gd name="connsiteY0" fmla="*/ 346082 h 1428760"/>
              <a:gd name="connsiteX1" fmla="*/ 860445 w 860445"/>
              <a:gd name="connsiteY1" fmla="*/ 1428760 h 1428760"/>
              <a:gd name="connsiteX2" fmla="*/ 860445 w 860445"/>
              <a:gd name="connsiteY2" fmla="*/ 928694 h 1428760"/>
              <a:gd name="connsiteX3" fmla="*/ 3189 w 860445"/>
              <a:gd name="connsiteY3" fmla="*/ 0 h 1428760"/>
              <a:gd name="connsiteX4" fmla="*/ 0 w 860445"/>
              <a:gd name="connsiteY4" fmla="*/ 346082 h 142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445" h="1428760">
                <a:moveTo>
                  <a:pt x="0" y="346082"/>
                </a:moveTo>
                <a:lnTo>
                  <a:pt x="860445" y="1428760"/>
                </a:lnTo>
                <a:lnTo>
                  <a:pt x="860445" y="928694"/>
                </a:lnTo>
                <a:lnTo>
                  <a:pt x="3189" y="0"/>
                </a:lnTo>
                <a:lnTo>
                  <a:pt x="0" y="346082"/>
                </a:lnTo>
                <a:close/>
              </a:path>
            </a:pathLst>
          </a:custGeom>
          <a:solidFill>
            <a:schemeClr val="dk1"/>
          </a:solidFill>
          <a:ln w="952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43200" rtlCol="0" anchor="ctr" anchorCtr="0"/>
          <a:lstStyle/>
          <a:p>
            <a:pPr algn="ctr" defTabSz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de-DE" sz="1477">
              <a:solidFill>
                <a:prstClr val="black"/>
              </a:solidFill>
              <a:latin typeface="Roboto"/>
            </a:endParaRPr>
          </a:p>
        </p:txBody>
      </p:sp>
      <p:sp>
        <p:nvSpPr>
          <p:cNvPr id="17" name="Freihandform 110">
            <a:extLst>
              <a:ext uri="{FF2B5EF4-FFF2-40B4-BE49-F238E27FC236}">
                <a16:creationId xmlns:a16="http://schemas.microsoft.com/office/drawing/2014/main" id="{500A9DE9-8624-4BB2-972E-5F8776453B5F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gray">
          <a:xfrm>
            <a:off x="8142314" y="2244325"/>
            <a:ext cx="2263495" cy="833245"/>
          </a:xfrm>
          <a:custGeom>
            <a:avLst/>
            <a:gdLst>
              <a:gd name="connsiteX0" fmla="*/ 1282700 w 2095500"/>
              <a:gd name="connsiteY0" fmla="*/ 0 h 1498600"/>
              <a:gd name="connsiteX1" fmla="*/ 0 w 2095500"/>
              <a:gd name="connsiteY1" fmla="*/ 1498600 h 1498600"/>
              <a:gd name="connsiteX2" fmla="*/ 1346200 w 2095500"/>
              <a:gd name="connsiteY2" fmla="*/ 1498600 h 1498600"/>
              <a:gd name="connsiteX3" fmla="*/ 1346200 w 2095500"/>
              <a:gd name="connsiteY3" fmla="*/ 1231900 h 1498600"/>
              <a:gd name="connsiteX4" fmla="*/ 2095500 w 2095500"/>
              <a:gd name="connsiteY4" fmla="*/ 0 h 1498600"/>
              <a:gd name="connsiteX5" fmla="*/ 1282700 w 2095500"/>
              <a:gd name="connsiteY5" fmla="*/ 0 h 1498600"/>
              <a:gd name="connsiteX0" fmla="*/ 1306542 w 2119342"/>
              <a:gd name="connsiteY0" fmla="*/ 0 h 1498600"/>
              <a:gd name="connsiteX1" fmla="*/ 0 w 2119342"/>
              <a:gd name="connsiteY1" fmla="*/ 1493850 h 1498600"/>
              <a:gd name="connsiteX2" fmla="*/ 1370042 w 2119342"/>
              <a:gd name="connsiteY2" fmla="*/ 1498600 h 1498600"/>
              <a:gd name="connsiteX3" fmla="*/ 1370042 w 2119342"/>
              <a:gd name="connsiteY3" fmla="*/ 1231900 h 1498600"/>
              <a:gd name="connsiteX4" fmla="*/ 2119342 w 2119342"/>
              <a:gd name="connsiteY4" fmla="*/ 0 h 1498600"/>
              <a:gd name="connsiteX5" fmla="*/ 1306542 w 2119342"/>
              <a:gd name="connsiteY5" fmla="*/ 0 h 1498600"/>
              <a:gd name="connsiteX0" fmla="*/ 1285884 w 2119342"/>
              <a:gd name="connsiteY0" fmla="*/ 0 h 1504948"/>
              <a:gd name="connsiteX1" fmla="*/ 0 w 2119342"/>
              <a:gd name="connsiteY1" fmla="*/ 1500198 h 1504948"/>
              <a:gd name="connsiteX2" fmla="*/ 1370042 w 2119342"/>
              <a:gd name="connsiteY2" fmla="*/ 1504948 h 1504948"/>
              <a:gd name="connsiteX3" fmla="*/ 1370042 w 2119342"/>
              <a:gd name="connsiteY3" fmla="*/ 1238248 h 1504948"/>
              <a:gd name="connsiteX4" fmla="*/ 2119342 w 2119342"/>
              <a:gd name="connsiteY4" fmla="*/ 6348 h 1504948"/>
              <a:gd name="connsiteX5" fmla="*/ 1285884 w 211934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71438 h 1504948"/>
              <a:gd name="connsiteX5" fmla="*/ 1285884 w 2071702"/>
              <a:gd name="connsiteY5" fmla="*/ 0 h 1504948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357322 w 2071702"/>
              <a:gd name="connsiteY0" fmla="*/ 0 h 1576386"/>
              <a:gd name="connsiteX1" fmla="*/ 0 w 2071702"/>
              <a:gd name="connsiteY1" fmla="*/ 1571636 h 1576386"/>
              <a:gd name="connsiteX2" fmla="*/ 1370042 w 2071702"/>
              <a:gd name="connsiteY2" fmla="*/ 1576386 h 1576386"/>
              <a:gd name="connsiteX3" fmla="*/ 1370042 w 2071702"/>
              <a:gd name="connsiteY3" fmla="*/ 1309686 h 1576386"/>
              <a:gd name="connsiteX4" fmla="*/ 2071702 w 2071702"/>
              <a:gd name="connsiteY4" fmla="*/ 71438 h 1576386"/>
              <a:gd name="connsiteX5" fmla="*/ 1357322 w 2071702"/>
              <a:gd name="connsiteY5" fmla="*/ 0 h 1576386"/>
              <a:gd name="connsiteX0" fmla="*/ 1285884 w 2071702"/>
              <a:gd name="connsiteY0" fmla="*/ 0 h 1504948"/>
              <a:gd name="connsiteX1" fmla="*/ 0 w 2071702"/>
              <a:gd name="connsiteY1" fmla="*/ 1500198 h 1504948"/>
              <a:gd name="connsiteX2" fmla="*/ 1370042 w 2071702"/>
              <a:gd name="connsiteY2" fmla="*/ 1504948 h 1504948"/>
              <a:gd name="connsiteX3" fmla="*/ 1370042 w 2071702"/>
              <a:gd name="connsiteY3" fmla="*/ 1238248 h 1504948"/>
              <a:gd name="connsiteX4" fmla="*/ 2071702 w 2071702"/>
              <a:gd name="connsiteY4" fmla="*/ 0 h 1504948"/>
              <a:gd name="connsiteX5" fmla="*/ 1285884 w 2071702"/>
              <a:gd name="connsiteY5" fmla="*/ 0 h 1504948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70042 w 2114580"/>
              <a:gd name="connsiteY3" fmla="*/ 1238250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285884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4950"/>
              <a:gd name="connsiteX1" fmla="*/ 0 w 2114580"/>
              <a:gd name="connsiteY1" fmla="*/ 1500200 h 1504950"/>
              <a:gd name="connsiteX2" fmla="*/ 1370042 w 2114580"/>
              <a:gd name="connsiteY2" fmla="*/ 1504950 h 1504950"/>
              <a:gd name="connsiteX3" fmla="*/ 1357322 w 2114580"/>
              <a:gd name="connsiteY3" fmla="*/ 1214448 h 1504950"/>
              <a:gd name="connsiteX4" fmla="*/ 2114580 w 2114580"/>
              <a:gd name="connsiteY4" fmla="*/ 0 h 1504950"/>
              <a:gd name="connsiteX5" fmla="*/ 1285884 w 2114580"/>
              <a:gd name="connsiteY5" fmla="*/ 2 h 150495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285884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357322 w 2114580"/>
              <a:gd name="connsiteY2" fmla="*/ 1500200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357322 w 2114580"/>
              <a:gd name="connsiteY3" fmla="*/ 1214448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1285884 w 2114580"/>
              <a:gd name="connsiteY0" fmla="*/ 2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1285884 w 2114580"/>
              <a:gd name="connsiteY5" fmla="*/ 2 h 1500200"/>
              <a:gd name="connsiteX0" fmla="*/ 857256 w 2114580"/>
              <a:gd name="connsiteY0" fmla="*/ 71438 h 1500200"/>
              <a:gd name="connsiteX1" fmla="*/ 0 w 2114580"/>
              <a:gd name="connsiteY1" fmla="*/ 1500200 h 1500200"/>
              <a:gd name="connsiteX2" fmla="*/ 1428760 w 2114580"/>
              <a:gd name="connsiteY2" fmla="*/ 1500198 h 1500200"/>
              <a:gd name="connsiteX3" fmla="*/ 1428760 w 2114580"/>
              <a:gd name="connsiteY3" fmla="*/ 1214446 h 1500200"/>
              <a:gd name="connsiteX4" fmla="*/ 2114580 w 2114580"/>
              <a:gd name="connsiteY4" fmla="*/ 0 h 1500200"/>
              <a:gd name="connsiteX5" fmla="*/ 857256 w 2114580"/>
              <a:gd name="connsiteY5" fmla="*/ 71438 h 1500200"/>
              <a:gd name="connsiteX0" fmla="*/ 857256 w 1500198"/>
              <a:gd name="connsiteY0" fmla="*/ 0 h 1428762"/>
              <a:gd name="connsiteX1" fmla="*/ 0 w 1500198"/>
              <a:gd name="connsiteY1" fmla="*/ 1428762 h 1428762"/>
              <a:gd name="connsiteX2" fmla="*/ 1428760 w 1500198"/>
              <a:gd name="connsiteY2" fmla="*/ 1428760 h 1428762"/>
              <a:gd name="connsiteX3" fmla="*/ 1428760 w 1500198"/>
              <a:gd name="connsiteY3" fmla="*/ 1143008 h 1428762"/>
              <a:gd name="connsiteX4" fmla="*/ 1500198 w 1500198"/>
              <a:gd name="connsiteY4" fmla="*/ 71438 h 1428762"/>
              <a:gd name="connsiteX5" fmla="*/ 857256 w 1500198"/>
              <a:gd name="connsiteY5" fmla="*/ 0 h 1428762"/>
              <a:gd name="connsiteX0" fmla="*/ 857256 w 1785950"/>
              <a:gd name="connsiteY0" fmla="*/ 0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0 h 1428762"/>
              <a:gd name="connsiteX0" fmla="*/ 857256 w 1785950"/>
              <a:gd name="connsiteY0" fmla="*/ 71438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57256 w 1785950"/>
              <a:gd name="connsiteY5" fmla="*/ 71438 h 1428762"/>
              <a:gd name="connsiteX0" fmla="*/ 873925 w 1785950"/>
              <a:gd name="connsiteY0" fmla="*/ 21432 h 1428762"/>
              <a:gd name="connsiteX1" fmla="*/ 0 w 1785950"/>
              <a:gd name="connsiteY1" fmla="*/ 1428762 h 1428762"/>
              <a:gd name="connsiteX2" fmla="*/ 1428760 w 1785950"/>
              <a:gd name="connsiteY2" fmla="*/ 1428760 h 1428762"/>
              <a:gd name="connsiteX3" fmla="*/ 1428760 w 1785950"/>
              <a:gd name="connsiteY3" fmla="*/ 1143008 h 1428762"/>
              <a:gd name="connsiteX4" fmla="*/ 1785950 w 1785950"/>
              <a:gd name="connsiteY4" fmla="*/ 0 h 1428762"/>
              <a:gd name="connsiteX5" fmla="*/ 873925 w 1785950"/>
              <a:gd name="connsiteY5" fmla="*/ 21432 h 1428762"/>
              <a:gd name="connsiteX0" fmla="*/ 873925 w 1805000"/>
              <a:gd name="connsiteY0" fmla="*/ 2382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873925 w 1805000"/>
              <a:gd name="connsiteY5" fmla="*/ 2382 h 1409712"/>
              <a:gd name="connsiteX0" fmla="*/ 442918 w 1805000"/>
              <a:gd name="connsiteY0" fmla="*/ 85726 h 1409712"/>
              <a:gd name="connsiteX1" fmla="*/ 0 w 1805000"/>
              <a:gd name="connsiteY1" fmla="*/ 1409712 h 1409712"/>
              <a:gd name="connsiteX2" fmla="*/ 1428760 w 1805000"/>
              <a:gd name="connsiteY2" fmla="*/ 1409710 h 1409712"/>
              <a:gd name="connsiteX3" fmla="*/ 1428760 w 1805000"/>
              <a:gd name="connsiteY3" fmla="*/ 1123958 h 1409712"/>
              <a:gd name="connsiteX4" fmla="*/ 1805000 w 1805000"/>
              <a:gd name="connsiteY4" fmla="*/ 0 h 1409712"/>
              <a:gd name="connsiteX5" fmla="*/ 442918 w 1805000"/>
              <a:gd name="connsiteY5" fmla="*/ 85726 h 1409712"/>
              <a:gd name="connsiteX0" fmla="*/ 442918 w 1428760"/>
              <a:gd name="connsiteY0" fmla="*/ 0 h 1323986"/>
              <a:gd name="connsiteX1" fmla="*/ 0 w 1428760"/>
              <a:gd name="connsiteY1" fmla="*/ 1323986 h 1323986"/>
              <a:gd name="connsiteX2" fmla="*/ 1428760 w 1428760"/>
              <a:gd name="connsiteY2" fmla="*/ 1323984 h 1323986"/>
              <a:gd name="connsiteX3" fmla="*/ 1428760 w 1428760"/>
              <a:gd name="connsiteY3" fmla="*/ 1038232 h 1323986"/>
              <a:gd name="connsiteX4" fmla="*/ 1381138 w 1428760"/>
              <a:gd name="connsiteY4" fmla="*/ 150018 h 1323986"/>
              <a:gd name="connsiteX5" fmla="*/ 442918 w 1428760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1038232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357322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442918 w 1438288"/>
              <a:gd name="connsiteY0" fmla="*/ 0 h 1323986"/>
              <a:gd name="connsiteX1" fmla="*/ 0 w 1438288"/>
              <a:gd name="connsiteY1" fmla="*/ 1323986 h 1323986"/>
              <a:gd name="connsiteX2" fmla="*/ 1428760 w 1438288"/>
              <a:gd name="connsiteY2" fmla="*/ 1323984 h 1323986"/>
              <a:gd name="connsiteX3" fmla="*/ 1428760 w 1438288"/>
              <a:gd name="connsiteY3" fmla="*/ 966796 h 1323986"/>
              <a:gd name="connsiteX4" fmla="*/ 1438288 w 1438288"/>
              <a:gd name="connsiteY4" fmla="*/ 2380 h 1323986"/>
              <a:gd name="connsiteX5" fmla="*/ 442918 w 1438288"/>
              <a:gd name="connsiteY5" fmla="*/ 0 h 1323986"/>
              <a:gd name="connsiteX0" fmla="*/ 11909 w 1438288"/>
              <a:gd name="connsiteY0" fmla="*/ 104780 h 1321606"/>
              <a:gd name="connsiteX1" fmla="*/ 0 w 1438288"/>
              <a:gd name="connsiteY1" fmla="*/ 1321606 h 1321606"/>
              <a:gd name="connsiteX2" fmla="*/ 1428760 w 1438288"/>
              <a:gd name="connsiteY2" fmla="*/ 1321604 h 1321606"/>
              <a:gd name="connsiteX3" fmla="*/ 1428760 w 1438288"/>
              <a:gd name="connsiteY3" fmla="*/ 964416 h 1321606"/>
              <a:gd name="connsiteX4" fmla="*/ 1438288 w 1438288"/>
              <a:gd name="connsiteY4" fmla="*/ 0 h 1321606"/>
              <a:gd name="connsiteX5" fmla="*/ 11909 w 1438288"/>
              <a:gd name="connsiteY5" fmla="*/ 104780 h 1321606"/>
              <a:gd name="connsiteX0" fmla="*/ 11909 w 1428760"/>
              <a:gd name="connsiteY0" fmla="*/ 0 h 1216826"/>
              <a:gd name="connsiteX1" fmla="*/ 0 w 1428760"/>
              <a:gd name="connsiteY1" fmla="*/ 1216826 h 1216826"/>
              <a:gd name="connsiteX2" fmla="*/ 1428760 w 1428760"/>
              <a:gd name="connsiteY2" fmla="*/ 1216824 h 1216826"/>
              <a:gd name="connsiteX3" fmla="*/ 1428760 w 1428760"/>
              <a:gd name="connsiteY3" fmla="*/ 859636 h 1216826"/>
              <a:gd name="connsiteX4" fmla="*/ 1140622 w 1428760"/>
              <a:gd name="connsiteY4" fmla="*/ 333373 h 1216826"/>
              <a:gd name="connsiteX5" fmla="*/ 11909 w 1428760"/>
              <a:gd name="connsiteY5" fmla="*/ 0 h 1216826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428760 w 1428760"/>
              <a:gd name="connsiteY3" fmla="*/ 859638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214446 w 1428760"/>
              <a:gd name="connsiteY3" fmla="*/ 1073952 h 1216828"/>
              <a:gd name="connsiteX4" fmla="*/ 1004891 w 1428760"/>
              <a:gd name="connsiteY4" fmla="*/ 0 h 1216828"/>
              <a:gd name="connsiteX5" fmla="*/ 11909 w 1428760"/>
              <a:gd name="connsiteY5" fmla="*/ 2 h 1216828"/>
              <a:gd name="connsiteX0" fmla="*/ 11909 w 1428760"/>
              <a:gd name="connsiteY0" fmla="*/ 2 h 1216828"/>
              <a:gd name="connsiteX1" fmla="*/ 0 w 1428760"/>
              <a:gd name="connsiteY1" fmla="*/ 1216828 h 1216828"/>
              <a:gd name="connsiteX2" fmla="*/ 1428760 w 1428760"/>
              <a:gd name="connsiteY2" fmla="*/ 1216826 h 1216828"/>
              <a:gd name="connsiteX3" fmla="*/ 1004891 w 1428760"/>
              <a:gd name="connsiteY3" fmla="*/ 0 h 1216828"/>
              <a:gd name="connsiteX4" fmla="*/ 11909 w 1428760"/>
              <a:gd name="connsiteY4" fmla="*/ 2 h 1216828"/>
              <a:gd name="connsiteX0" fmla="*/ 0 w 2357454"/>
              <a:gd name="connsiteY0" fmla="*/ 357190 h 1216828"/>
              <a:gd name="connsiteX1" fmla="*/ 928694 w 2357454"/>
              <a:gd name="connsiteY1" fmla="*/ 1216828 h 1216828"/>
              <a:gd name="connsiteX2" fmla="*/ 2357454 w 2357454"/>
              <a:gd name="connsiteY2" fmla="*/ 1216826 h 1216828"/>
              <a:gd name="connsiteX3" fmla="*/ 1933585 w 2357454"/>
              <a:gd name="connsiteY3" fmla="*/ 0 h 1216828"/>
              <a:gd name="connsiteX4" fmla="*/ 0 w 2357454"/>
              <a:gd name="connsiteY4" fmla="*/ 357190 h 1216828"/>
              <a:gd name="connsiteX0" fmla="*/ 0 w 2357454"/>
              <a:gd name="connsiteY0" fmla="*/ 0 h 859638"/>
              <a:gd name="connsiteX1" fmla="*/ 928694 w 2357454"/>
              <a:gd name="connsiteY1" fmla="*/ 859638 h 859638"/>
              <a:gd name="connsiteX2" fmla="*/ 2357454 w 2357454"/>
              <a:gd name="connsiteY2" fmla="*/ 859636 h 859638"/>
              <a:gd name="connsiteX3" fmla="*/ 1214446 w 2357454"/>
              <a:gd name="connsiteY3" fmla="*/ 142876 h 859638"/>
              <a:gd name="connsiteX4" fmla="*/ 0 w 2357454"/>
              <a:gd name="connsiteY4" fmla="*/ 0 h 859638"/>
              <a:gd name="connsiteX0" fmla="*/ 0 w 2357454"/>
              <a:gd name="connsiteY0" fmla="*/ 0 h 859638"/>
              <a:gd name="connsiteX1" fmla="*/ 928694 w 2357454"/>
              <a:gd name="connsiteY1" fmla="*/ 859638 h 859638"/>
              <a:gd name="connsiteX2" fmla="*/ 2357454 w 2357454"/>
              <a:gd name="connsiteY2" fmla="*/ 859636 h 859638"/>
              <a:gd name="connsiteX3" fmla="*/ 1000132 w 2357454"/>
              <a:gd name="connsiteY3" fmla="*/ 0 h 859638"/>
              <a:gd name="connsiteX4" fmla="*/ 0 w 2357454"/>
              <a:gd name="connsiteY4" fmla="*/ 0 h 859638"/>
              <a:gd name="connsiteX0" fmla="*/ 0 w 2286016"/>
              <a:gd name="connsiteY0" fmla="*/ 0 h 928694"/>
              <a:gd name="connsiteX1" fmla="*/ 928694 w 2286016"/>
              <a:gd name="connsiteY1" fmla="*/ 859638 h 928694"/>
              <a:gd name="connsiteX2" fmla="*/ 2286016 w 2286016"/>
              <a:gd name="connsiteY2" fmla="*/ 928694 h 928694"/>
              <a:gd name="connsiteX3" fmla="*/ 1000132 w 2286016"/>
              <a:gd name="connsiteY3" fmla="*/ 0 h 928694"/>
              <a:gd name="connsiteX4" fmla="*/ 0 w 2286016"/>
              <a:gd name="connsiteY4" fmla="*/ 0 h 928694"/>
              <a:gd name="connsiteX0" fmla="*/ 0 w 2286016"/>
              <a:gd name="connsiteY0" fmla="*/ 0 h 928694"/>
              <a:gd name="connsiteX1" fmla="*/ 857256 w 2286016"/>
              <a:gd name="connsiteY1" fmla="*/ 928694 h 928694"/>
              <a:gd name="connsiteX2" fmla="*/ 2286016 w 2286016"/>
              <a:gd name="connsiteY2" fmla="*/ 928694 h 928694"/>
              <a:gd name="connsiteX3" fmla="*/ 1000132 w 2286016"/>
              <a:gd name="connsiteY3" fmla="*/ 0 h 928694"/>
              <a:gd name="connsiteX4" fmla="*/ 0 w 2286016"/>
              <a:gd name="connsiteY4" fmla="*/ 0 h 92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16" h="928694">
                <a:moveTo>
                  <a:pt x="0" y="0"/>
                </a:moveTo>
                <a:lnTo>
                  <a:pt x="857256" y="928694"/>
                </a:lnTo>
                <a:lnTo>
                  <a:pt x="2286016" y="928694"/>
                </a:lnTo>
                <a:lnTo>
                  <a:pt x="100013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w="952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43200" rtlCol="0" anchor="ctr" anchorCtr="0"/>
          <a:lstStyle/>
          <a:p>
            <a:pPr algn="ctr" defTabSz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de-DE" sz="1477">
              <a:solidFill>
                <a:prstClr val="black"/>
              </a:solidFill>
              <a:latin typeface="Roboto"/>
            </a:endParaRPr>
          </a:p>
        </p:txBody>
      </p:sp>
      <p:sp>
        <p:nvSpPr>
          <p:cNvPr id="54" name="VctActionTitle_ID_54">
            <a:extLst>
              <a:ext uri="{FF2B5EF4-FFF2-40B4-BE49-F238E27FC236}">
                <a16:creationId xmlns:a16="http://schemas.microsoft.com/office/drawing/2014/main" id="{3E0CFE46-9D8E-44D8-9166-CFAA16459B94}"/>
              </a:ext>
            </a:extLst>
          </p:cNvPr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1745996" y="287454"/>
            <a:ext cx="6654800" cy="553998"/>
          </a:xfrm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56" name="VctSubjectTitle_ID_56">
            <a:extLst>
              <a:ext uri="{FF2B5EF4-FFF2-40B4-BE49-F238E27FC236}">
                <a16:creationId xmlns:a16="http://schemas.microsoft.com/office/drawing/2014/main" id="{C996E06E-9C0E-49AB-9E31-EC4C8F699093}"/>
              </a:ext>
            </a:extLst>
          </p:cNvPr>
          <p:cNvSpPr txBox="1"/>
          <p:nvPr>
            <p:custDataLst>
              <p:tags r:id="rId10"/>
            </p:custDataLst>
          </p:nvPr>
        </p:nvSpPr>
        <p:spPr bwMode="gray">
          <a:xfrm>
            <a:off x="1745997" y="922975"/>
            <a:ext cx="4876419" cy="2769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de-DE"/>
            </a:defPPr>
            <a:lvl1pPr indent="0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400">
                <a:solidFill>
                  <a:srgbClr val="8F6A2A"/>
                </a:solidFill>
                <a:latin typeface="+mj-lt"/>
                <a:ea typeface="+mj-ea"/>
                <a:cs typeface="+mj-cs"/>
              </a:defRPr>
            </a:lvl1pPr>
            <a:lvl2pPr marL="179388" indent="-179388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35877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3pPr>
            <a:lvl4pPr marL="53816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4pPr>
            <a:lvl5pPr marL="71755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5pPr>
            <a:lvl6pPr marL="896938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6pPr>
            <a:lvl7pPr marL="1076325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7pPr>
            <a:lvl8pPr marL="1255713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8pPr>
            <a:lvl9pPr marL="1435100" indent="-179388">
              <a:spcBef>
                <a:spcPct val="2000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400">
                <a:solidFill>
                  <a:schemeClr val="bg1"/>
                </a:solidFill>
              </a:defRPr>
            </a:lvl9pPr>
          </a:lstStyle>
          <a:p>
            <a:pPr defTabSz="457200">
              <a:lnSpc>
                <a:spcPct val="100000"/>
              </a:lnSpc>
              <a:spcAft>
                <a:spcPts val="800"/>
              </a:spcAft>
              <a:buClrTx/>
              <a:defRPr/>
            </a:pPr>
            <a:r>
              <a:rPr lang="de-DE" sz="1800">
                <a:latin typeface="Roboto"/>
              </a:rPr>
              <a:t>Bestandsdurchdringung &amp; Vertriebspotenziale</a:t>
            </a:r>
            <a:endParaRPr lang="de-DE" sz="1800" b="1">
              <a:latin typeface="Roboto"/>
              <a:cs typeface="Roboto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42A62B6-8880-4FFC-A58B-74FA580208DD}"/>
              </a:ext>
            </a:extLst>
          </p:cNvPr>
          <p:cNvSpPr txBox="1"/>
          <p:nvPr/>
        </p:nvSpPr>
        <p:spPr>
          <a:xfrm>
            <a:off x="1647372" y="407038"/>
            <a:ext cx="691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de-DE" sz="2000">
                <a:solidFill>
                  <a:srgbClr val="333F48"/>
                </a:solidFill>
                <a:latin typeface="Roboto"/>
              </a:rPr>
              <a:t>Vertriebsanreize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5A5526BA-8F5D-3B88-9547-DCD01472C89B}"/>
              </a:ext>
            </a:extLst>
          </p:cNvPr>
          <p:cNvSpPr txBox="1"/>
          <p:nvPr/>
        </p:nvSpPr>
        <p:spPr>
          <a:xfrm>
            <a:off x="1868489" y="1408176"/>
            <a:ext cx="4030339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333F48"/>
                </a:solidFill>
                <a:latin typeface="Roboto"/>
              </a:rPr>
              <a:t>Opfer eine </a:t>
            </a:r>
            <a:r>
              <a:rPr lang="de-DE" sz="1400" b="1" dirty="0">
                <a:solidFill>
                  <a:srgbClr val="333F48"/>
                </a:solidFill>
                <a:latin typeface="Roboto"/>
              </a:rPr>
              <a:t>Cyberattacke</a:t>
            </a:r>
            <a:r>
              <a:rPr lang="de-DE" sz="1400" dirty="0">
                <a:solidFill>
                  <a:srgbClr val="333F48"/>
                </a:solidFill>
                <a:latin typeface="Roboto"/>
              </a:rPr>
              <a:t> zu werden, ist das Geschäftsrisiko Nr. 1 – Allianz </a:t>
            </a:r>
            <a:r>
              <a:rPr lang="de-DE" sz="1400" dirty="0" err="1">
                <a:solidFill>
                  <a:srgbClr val="333F48"/>
                </a:solidFill>
                <a:latin typeface="Roboto"/>
              </a:rPr>
              <a:t>Riskbarometer</a:t>
            </a:r>
            <a:endParaRPr lang="de-DE" sz="1400" dirty="0">
              <a:solidFill>
                <a:srgbClr val="333F48"/>
              </a:solidFill>
              <a:latin typeface="Roboto"/>
            </a:endParaRPr>
          </a:p>
          <a:p>
            <a:pPr marL="285750" indent="-2857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333F48"/>
                </a:solidFill>
                <a:latin typeface="Roboto"/>
              </a:rPr>
              <a:t>Jeder unserer Kunden hat Bedarf</a:t>
            </a:r>
          </a:p>
          <a:p>
            <a:pPr marL="285750" indent="-2857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333F48"/>
                </a:solidFill>
                <a:latin typeface="Roboto"/>
              </a:rPr>
              <a:t>Die entspannende Marktentwicklung und die Verfügbarkeit neuer Kapazitäten spiegeln einen optimalen Zeitpunkt für Neugeschäft wider</a:t>
            </a:r>
          </a:p>
          <a:p>
            <a:pPr marL="285750" indent="-2857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333F48"/>
                </a:solidFill>
                <a:latin typeface="Roboto"/>
              </a:rPr>
              <a:t>Bei vollständiger Risikoerfassung gehen wir von einer Abschlussquote von bis zu 90% aus</a:t>
            </a:r>
          </a:p>
          <a:p>
            <a:pPr defTabSz="457200">
              <a:lnSpc>
                <a:spcPct val="150000"/>
              </a:lnSpc>
            </a:pPr>
            <a:endParaRPr lang="de-DE" sz="1400" dirty="0">
              <a:solidFill>
                <a:srgbClr val="333F48"/>
              </a:solidFill>
              <a:latin typeface="Roboto"/>
            </a:endParaRPr>
          </a:p>
          <a:p>
            <a:pPr marL="285750" indent="-2857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333F48"/>
              </a:solidFill>
              <a:latin typeface="Roboto"/>
            </a:endParaRPr>
          </a:p>
          <a:p>
            <a:pPr defTabSz="457200"/>
            <a:endParaRPr lang="de-DE" dirty="0">
              <a:solidFill>
                <a:srgbClr val="333F48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155314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6BDE1-781E-9D18-F94D-EC7A6524D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8BDEDA-0F7E-A17B-F50D-119582283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Ansprachekonzepte</a:t>
            </a:r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71E552-046C-3E21-8639-4C52C358B4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/>
              <a:t>Jahresgespräch oder Individualansprache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A306A457-7FBF-E958-C33F-4EA02EF49863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gray">
          <a:xfrm>
            <a:off x="2692133" y="1045690"/>
            <a:ext cx="3256085" cy="44140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2"/>
              </a:buClr>
              <a:buSzPct val="65000"/>
              <a:buFontTx/>
              <a:buBlip>
                <a:blip r:embed="rId8"/>
              </a:buBlip>
              <a:defRPr sz="1600" kern="1200">
                <a:solidFill>
                  <a:schemeClr val="tx1"/>
                </a:solidFill>
                <a:latin typeface="+mn-lt"/>
                <a:ea typeface="Segoe UI Symbol"/>
                <a:cs typeface="Lucida Sans Unicode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738"/>
              </a:spcBef>
              <a:buClr>
                <a:srgbClr val="4C8C2B"/>
              </a:buClr>
              <a:buNone/>
              <a:defRPr/>
            </a:pPr>
            <a:r>
              <a:rPr lang="de-DE" sz="2400">
                <a:solidFill>
                  <a:srgbClr val="333F48"/>
                </a:solidFill>
                <a:latin typeface="Roboto"/>
                <a:ea typeface="+mn-ea"/>
                <a:cs typeface="Roboto"/>
              </a:rPr>
              <a:t>Jahresgespräch</a:t>
            </a: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Vorbereitung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 u="sng">
                <a:solidFill>
                  <a:srgbClr val="333F48"/>
                </a:solidFill>
                <a:latin typeface="Roboto"/>
                <a:cs typeface="Roboto Condensed Light"/>
              </a:rPr>
              <a:t>Benötigt</a:t>
            </a: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: Umsatz und Anzahl Mitarbeiter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Einholung eines Scans (</a:t>
            </a:r>
            <a:r>
              <a:rPr lang="de-DE" sz="1100" err="1">
                <a:solidFill>
                  <a:srgbClr val="333F48"/>
                </a:solidFill>
                <a:latin typeface="Roboto"/>
                <a:cs typeface="Roboto Condensed Light"/>
              </a:rPr>
              <a:t>stoik</a:t>
            </a: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, </a:t>
            </a:r>
            <a:r>
              <a:rPr lang="de-DE" sz="1100" err="1">
                <a:solidFill>
                  <a:srgbClr val="333F48"/>
                </a:solidFill>
                <a:latin typeface="Roboto"/>
                <a:cs typeface="Roboto Condensed Light"/>
              </a:rPr>
              <a:t>baobab</a:t>
            </a: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, </a:t>
            </a:r>
            <a:r>
              <a:rPr lang="de-DE" sz="1100" err="1">
                <a:solidFill>
                  <a:srgbClr val="333F48"/>
                </a:solidFill>
                <a:latin typeface="Roboto"/>
                <a:cs typeface="Roboto Condensed Light"/>
              </a:rPr>
              <a:t>cysmo</a:t>
            </a: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)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Einholung indikativer Angebote (</a:t>
            </a:r>
            <a:r>
              <a:rPr lang="de-DE" sz="1100" err="1">
                <a:solidFill>
                  <a:srgbClr val="333F48"/>
                </a:solidFill>
                <a:latin typeface="Roboto"/>
                <a:cs typeface="Roboto Condensed Light"/>
              </a:rPr>
              <a:t>Thinksurance</a:t>
            </a: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)</a:t>
            </a: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Durchführung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Ansprache Risiko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Ansprache Regulatorik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Ansprache Cybersicherheit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Ansprache Risikoerfassung als „Gradmesser“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Ansprache Dienstleister und ergänzende </a:t>
            </a:r>
            <a:r>
              <a:rPr lang="de-DE" sz="1100" err="1">
                <a:solidFill>
                  <a:srgbClr val="333F48"/>
                </a:solidFill>
                <a:latin typeface="Roboto"/>
                <a:cs typeface="Roboto Condensed Light"/>
              </a:rPr>
              <a:t>Securitylösungen</a:t>
            </a:r>
            <a:endParaRPr lang="de-DE" sz="1100">
              <a:solidFill>
                <a:srgbClr val="333F48"/>
              </a:solidFill>
              <a:latin typeface="Roboto"/>
              <a:cs typeface="Roboto Condensed Light"/>
            </a:endParaRP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Nachbereitung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Auswertung Risikoerfassung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Einholung verbindlicher Angebote (Ausschreibung)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Einschaltung Dienstleister/MSSP nach Bedarf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1E431727-C303-0248-4B10-D01BEE35934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 bwMode="gray">
          <a:xfrm>
            <a:off x="7079494" y="1045691"/>
            <a:ext cx="3256085" cy="18609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2"/>
              </a:buClr>
              <a:buSzPct val="65000"/>
              <a:buFontTx/>
              <a:buBlip>
                <a:blip r:embed="rId8"/>
              </a:buBlip>
              <a:defRPr sz="1600" kern="1200">
                <a:solidFill>
                  <a:schemeClr val="tx1"/>
                </a:solidFill>
                <a:latin typeface="+mn-lt"/>
                <a:ea typeface="Segoe UI Symbol"/>
                <a:cs typeface="Lucida Sans Unicode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738"/>
              </a:spcBef>
              <a:buClr>
                <a:srgbClr val="4C8C2B"/>
              </a:buClr>
              <a:buNone/>
              <a:defRPr/>
            </a:pPr>
            <a:r>
              <a:rPr lang="de-DE" sz="2400">
                <a:solidFill>
                  <a:srgbClr val="333F48"/>
                </a:solidFill>
                <a:latin typeface="Roboto"/>
                <a:ea typeface="+mn-ea"/>
                <a:cs typeface="Roboto"/>
              </a:rPr>
              <a:t>Individualansprache</a:t>
            </a: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Kontakt zu </a:t>
            </a:r>
            <a:r>
              <a:rPr lang="de-DE" b="1" err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ToE</a:t>
            </a:r>
            <a:r>
              <a:rPr lang="de-DE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, wir stellen: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Entwurf eines Anschreibens / Mailings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Scans (ggf. incl. VSU-Vorschlag)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Indikative Angebote Cyberversicherung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Bewertung von Fragebögen / Risikoerfassung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Ausschreibung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r>
              <a:rPr lang="de-DE" sz="1100">
                <a:solidFill>
                  <a:srgbClr val="333F48"/>
                </a:solidFill>
                <a:latin typeface="Roboto"/>
                <a:cs typeface="Roboto Condensed Light"/>
              </a:rPr>
              <a:t>Einschaltung Dienstleister</a:t>
            </a:r>
          </a:p>
          <a:p>
            <a:pPr lvl="1">
              <a:lnSpc>
                <a:spcPct val="90000"/>
              </a:lnSpc>
              <a:spcBef>
                <a:spcPts val="738"/>
              </a:spcBef>
              <a:defRPr/>
            </a:pPr>
            <a:endParaRPr lang="de-DE" sz="1050">
              <a:solidFill>
                <a:srgbClr val="333F48"/>
              </a:solidFill>
              <a:latin typeface="Roboto"/>
              <a:cs typeface="Roboto Condensed Light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0D0CDC8-A797-5085-7B5B-9ECD829E47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43138" y="1188646"/>
            <a:ext cx="720000" cy="7200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de-DE" err="1">
              <a:solidFill>
                <a:srgbClr val="8F6A2A"/>
              </a:solidFill>
              <a:latin typeface="Roboto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6C26F57-57A3-5C2B-D331-4994A382A86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055614" y="1188646"/>
            <a:ext cx="720000" cy="7200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de-DE" err="1">
              <a:solidFill>
                <a:srgbClr val="8F6A2A"/>
              </a:solidFill>
              <a:latin typeface="Roboto"/>
            </a:endParaRPr>
          </a:p>
        </p:txBody>
      </p:sp>
      <p:pic>
        <p:nvPicPr>
          <p:cNvPr id="14" name="Grafik 13" descr="Ein Bild, das Essen, Ende, Zeichnung, Schild enthält.&#10;&#10;Automatisch generierte Beschreibung">
            <a:extLst>
              <a:ext uri="{FF2B5EF4-FFF2-40B4-BE49-F238E27FC236}">
                <a16:creationId xmlns:a16="http://schemas.microsoft.com/office/drawing/2014/main" id="{00BE3544-8408-52C5-815B-641EBD028A1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918729" y="1271646"/>
            <a:ext cx="993771" cy="553999"/>
          </a:xfrm>
          <a:prstGeom prst="rect">
            <a:avLst/>
          </a:prstGeom>
        </p:spPr>
      </p:pic>
      <p:pic>
        <p:nvPicPr>
          <p:cNvPr id="15" name="Grafik 14" descr="Ein Bild, das Schild, Essen enthält.&#10;&#10;Automatisch generierte Beschreibung">
            <a:extLst>
              <a:ext uri="{FF2B5EF4-FFF2-40B4-BE49-F238E27FC236}">
                <a16:creationId xmlns:a16="http://schemas.microsoft.com/office/drawing/2014/main" id="{05E42DFB-8A79-0333-1F28-4E785B0B177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606254" y="1271646"/>
            <a:ext cx="993769" cy="55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7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/>
      </p:transition>
    </mc:Choice>
    <mc:Fallback xmlns="">
      <p:transition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A2E37-C15E-46B2-2ED8-EFEFB276F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221586-5590-3949-430B-0A8EA80622B4}"/>
              </a:ext>
            </a:extLst>
          </p:cNvPr>
          <p:cNvSpPr txBox="1">
            <a:spLocks/>
          </p:cNvSpPr>
          <p:nvPr/>
        </p:nvSpPr>
        <p:spPr>
          <a:xfrm>
            <a:off x="1745996" y="287455"/>
            <a:ext cx="6654800" cy="276999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0" i="0" u="none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>
                <a:solidFill>
                  <a:srgbClr val="333F48"/>
                </a:solidFill>
                <a:latin typeface="Roboto"/>
              </a:rPr>
              <a:t>Bedarfsermittlung, Risikoerfassung und Risk Assessment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062BF56-AC16-874C-AA3B-BEE020BD096F}"/>
              </a:ext>
            </a:extLst>
          </p:cNvPr>
          <p:cNvSpPr txBox="1">
            <a:spLocks/>
          </p:cNvSpPr>
          <p:nvPr/>
        </p:nvSpPr>
        <p:spPr>
          <a:xfrm>
            <a:off x="1673216" y="538173"/>
            <a:ext cx="6654800" cy="236988"/>
          </a:xfrm>
          <a:prstGeom prst="rect">
            <a:avLst/>
          </a:prstGeom>
        </p:spPr>
        <p:txBody>
          <a:bodyPr/>
          <a:lstStyle>
            <a:lvl1pPr marL="173038" indent="-173038" algn="l" defTabSz="4572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33F48"/>
              </a:buClr>
              <a:buNone/>
              <a:defRPr/>
            </a:pPr>
            <a:r>
              <a:rPr lang="de-DE">
                <a:solidFill>
                  <a:srgbClr val="8F6A2A"/>
                </a:solidFill>
                <a:latin typeface="Roboto"/>
                <a:ea typeface="+mj-ea"/>
                <a:cs typeface="+mj-cs"/>
              </a:rPr>
              <a:t>Bedarfsermittlung</a:t>
            </a:r>
          </a:p>
        </p:txBody>
      </p:sp>
      <p:sp>
        <p:nvSpPr>
          <p:cNvPr id="82" name="Textplatzhalter 2">
            <a:extLst>
              <a:ext uri="{FF2B5EF4-FFF2-40B4-BE49-F238E27FC236}">
                <a16:creationId xmlns:a16="http://schemas.microsoft.com/office/drawing/2014/main" id="{82A80552-C4B3-B48D-E9CA-53B1E504110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gray">
          <a:xfrm>
            <a:off x="2678829" y="1081859"/>
            <a:ext cx="7643077" cy="5564033"/>
          </a:xfrm>
          <a:prstGeom prst="rect">
            <a:avLst/>
          </a:prstGeom>
          <a:ln>
            <a:noFill/>
          </a:ln>
        </p:spPr>
        <p:txBody>
          <a:bodyPr vert="horz" lIns="0" tIns="0" rIns="0" bIns="299077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2"/>
              </a:buClr>
              <a:buSzPct val="65000"/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+mn-lt"/>
                <a:ea typeface="Segoe UI Symbol"/>
                <a:cs typeface="Lucida Sans Unicode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738"/>
              </a:spcBef>
              <a:buClr>
                <a:srgbClr val="4C8C2B"/>
              </a:buClr>
              <a:buNone/>
              <a:defRPr/>
            </a:pPr>
            <a:r>
              <a:rPr lang="de-DE" sz="1400">
                <a:solidFill>
                  <a:srgbClr val="333F48"/>
                </a:solidFill>
                <a:latin typeface="Roboto"/>
                <a:ea typeface="+mn-ea"/>
                <a:cs typeface="Roboto"/>
              </a:rPr>
              <a:t>Bedarfsermittlung</a:t>
            </a: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sz="1400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Assistance</a:t>
            </a:r>
            <a:endParaRPr lang="de-DE" sz="1400">
              <a:solidFill>
                <a:srgbClr val="333F48"/>
              </a:solidFill>
              <a:latin typeface="Roboto"/>
              <a:ea typeface="+mn-ea"/>
              <a:cs typeface="Roboto Condensed Light"/>
            </a:endParaRP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sz="1400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Wiederherstellungskosten</a:t>
            </a:r>
            <a:endParaRPr lang="de-DE" sz="1400">
              <a:solidFill>
                <a:srgbClr val="333F48"/>
              </a:solidFill>
              <a:latin typeface="Roboto"/>
              <a:ea typeface="+mn-ea"/>
              <a:cs typeface="Roboto Condensed Light"/>
            </a:endParaRP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sz="1400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Betriebsunterbrechung</a:t>
            </a:r>
            <a:endParaRPr lang="de-DE" sz="1400">
              <a:solidFill>
                <a:srgbClr val="333F48"/>
              </a:solidFill>
              <a:latin typeface="Roboto"/>
              <a:ea typeface="+mn-ea"/>
              <a:cs typeface="Roboto Condensed Light"/>
            </a:endParaRP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sz="1400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Cyber-Haftpflicht</a:t>
            </a:r>
            <a:endParaRPr lang="de-DE" sz="1400">
              <a:solidFill>
                <a:srgbClr val="333F48"/>
              </a:solidFill>
              <a:latin typeface="Roboto"/>
              <a:ea typeface="+mn-ea"/>
              <a:cs typeface="Roboto Condensed Light"/>
            </a:endParaRP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sz="1400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Cyber-Betrug</a:t>
            </a:r>
            <a:endParaRPr lang="de-DE" sz="1400">
              <a:solidFill>
                <a:srgbClr val="333F48"/>
              </a:solidFill>
              <a:latin typeface="Roboto"/>
              <a:ea typeface="+mn-ea"/>
              <a:cs typeface="Roboto Condensed Light"/>
            </a:endParaRP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b="1">
                <a:solidFill>
                  <a:srgbClr val="C5003E"/>
                </a:solidFill>
                <a:latin typeface="Roboto"/>
                <a:ea typeface="+mn-ea"/>
                <a:cs typeface="Roboto Condensed Light"/>
              </a:rPr>
              <a:t>Vertragsstrafen aufgrund Lieferausfällen</a:t>
            </a:r>
            <a:r>
              <a:rPr lang="de-DE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: Finanzielle Strafen oder Gebühren, die ein Unternehmen zahlen muss, wenn es aufgrund eines Cyberangriffs oder IT-Ausfalls seine vertraglichen Lieferverpflichtungen nicht einhalten kann. Diese Strafen können in Verträgen mit Kunden oder Partnern festgelegt sein.</a:t>
            </a: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b="1">
                <a:solidFill>
                  <a:srgbClr val="C5003E"/>
                </a:solidFill>
                <a:latin typeface="Roboto"/>
                <a:ea typeface="+mn-ea"/>
                <a:cs typeface="Roboto Condensed Light"/>
              </a:rPr>
              <a:t>Vertragliche Schadenersatzansprüche</a:t>
            </a:r>
            <a:r>
              <a:rPr lang="de-DE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: Forderungen, die Dritte erheben können, wenn durch einen Cyberangriff vertraglich vereinbarte Leistungen nicht erfüllt, werden können.</a:t>
            </a: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sz="1400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Vertragsstrafen aufgrund Geheimhaltungspflichtverletzungen</a:t>
            </a:r>
            <a:endParaRPr lang="de-DE" sz="1400">
              <a:solidFill>
                <a:srgbClr val="333F48"/>
              </a:solidFill>
              <a:latin typeface="Roboto"/>
              <a:ea typeface="+mn-ea"/>
              <a:cs typeface="Roboto Condensed Light"/>
            </a:endParaRP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sz="1400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PCI-DSS Vertragsstrafen</a:t>
            </a:r>
            <a:endParaRPr lang="de-DE" sz="1400">
              <a:solidFill>
                <a:srgbClr val="333F48"/>
              </a:solidFill>
              <a:latin typeface="Roboto"/>
              <a:ea typeface="+mn-ea"/>
              <a:cs typeface="Roboto Condensed Light"/>
            </a:endParaRP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b="1">
                <a:solidFill>
                  <a:srgbClr val="C5003E"/>
                </a:solidFill>
                <a:latin typeface="Roboto"/>
                <a:ea typeface="+mn-ea"/>
                <a:cs typeface="Roboto Condensed Light"/>
              </a:rPr>
              <a:t>Technische Probleme &amp; Systemfehler</a:t>
            </a:r>
            <a:r>
              <a:rPr lang="de-DE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: Als technische Probleme oder Systemausfall gelten sämtliche ungeplante sowie ungewollte Ausfälle oder wesentlichen Beeinträchtigung des Computersystems eines versicherten Unternehmens.</a:t>
            </a:r>
          </a:p>
          <a:p>
            <a:pPr>
              <a:lnSpc>
                <a:spcPct val="90000"/>
              </a:lnSpc>
              <a:spcBef>
                <a:spcPts val="738"/>
              </a:spcBef>
              <a:buClr>
                <a:srgbClr val="333F48"/>
              </a:buClr>
              <a:buFont typeface="Arial" panose="020B0604020202020204" pitchFamily="34" charset="0"/>
              <a:buChar char="•"/>
              <a:defRPr/>
            </a:pPr>
            <a:r>
              <a:rPr lang="de-DE" sz="1400" b="1">
                <a:solidFill>
                  <a:srgbClr val="333F48"/>
                </a:solidFill>
                <a:latin typeface="Roboto"/>
                <a:ea typeface="+mn-ea"/>
                <a:cs typeface="Roboto Condensed Light"/>
              </a:rPr>
              <a:t>Betriebsunterbrechung nach Cloud-Ausfall</a:t>
            </a:r>
            <a:endParaRPr lang="de-DE" sz="1400">
              <a:solidFill>
                <a:srgbClr val="333F48"/>
              </a:solidFill>
              <a:latin typeface="Roboto"/>
              <a:ea typeface="+mn-ea"/>
              <a:cs typeface="Roboto Condensed Light"/>
            </a:endParaRPr>
          </a:p>
        </p:txBody>
      </p:sp>
      <p:pic>
        <p:nvPicPr>
          <p:cNvPr id="88" name="Grafik 87" descr="Ein Bild, das Schild, Zaun, Ende, Essen enthält.&#10;&#10;Automatisch generierte Beschreibung">
            <a:extLst>
              <a:ext uri="{FF2B5EF4-FFF2-40B4-BE49-F238E27FC236}">
                <a16:creationId xmlns:a16="http://schemas.microsoft.com/office/drawing/2014/main" id="{D88ABF3B-5B65-9F39-B399-FB4FEE7EC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73216" y="1081860"/>
            <a:ext cx="868122" cy="553999"/>
          </a:xfrm>
          <a:prstGeom prst="rect">
            <a:avLst/>
          </a:prstGeom>
        </p:spPr>
      </p:pic>
      <p:sp>
        <p:nvSpPr>
          <p:cNvPr id="90" name="Ellipse 89">
            <a:extLst>
              <a:ext uri="{FF2B5EF4-FFF2-40B4-BE49-F238E27FC236}">
                <a16:creationId xmlns:a16="http://schemas.microsoft.com/office/drawing/2014/main" id="{A28E7925-BB6E-D065-4995-08B906C693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29466" y="998859"/>
            <a:ext cx="720000" cy="7200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de-DE" err="1">
              <a:solidFill>
                <a:srgbClr val="8F6A2A"/>
              </a:solidFill>
              <a:latin typeface="Roboto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3185EC4-0C4F-7A88-81D9-3703E8BCD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1310" y="66562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br>
              <a:rPr lang="de-DE" altLang="de-DE">
                <a:solidFill>
                  <a:srgbClr val="8F6A2A"/>
                </a:solidFill>
                <a:latin typeface="Arial" panose="020B0604020202020204" pitchFamily="34" charset="0"/>
              </a:rPr>
            </a:br>
            <a:endParaRPr lang="de-DE" altLang="de-DE">
              <a:solidFill>
                <a:srgbClr val="8F6A2A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301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4120AAE3-08D9-4BE1-ACAE-3B9ED6059CA2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gray">
          <a:xfrm>
            <a:off x="2496596" y="732897"/>
            <a:ext cx="7643077" cy="1229538"/>
          </a:xfrm>
          <a:prstGeom prst="rect">
            <a:avLst/>
          </a:prstGeom>
        </p:spPr>
        <p:txBody>
          <a:bodyPr vert="horz" lIns="0" tIns="0" rIns="0" bIns="132923" rtlCol="0" anchor="b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2"/>
              </a:buClr>
              <a:buSzPct val="65000"/>
              <a:buFontTx/>
              <a:buBlip>
                <a:blip r:embed="rId8"/>
              </a:buBlip>
              <a:defRPr sz="1600" kern="1200">
                <a:solidFill>
                  <a:schemeClr val="tx1"/>
                </a:solidFill>
                <a:latin typeface="+mn-lt"/>
                <a:ea typeface="Segoe UI Symbol"/>
                <a:cs typeface="Lucida Sans Unicode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738"/>
              </a:spcBef>
              <a:buClr>
                <a:srgbClr val="4C8C2B"/>
              </a:buClr>
              <a:buNone/>
              <a:defRPr/>
            </a:pPr>
            <a:r>
              <a:rPr lang="de-DE" sz="1800">
                <a:solidFill>
                  <a:srgbClr val="333F48"/>
                </a:solidFill>
                <a:latin typeface="Roboto"/>
                <a:ea typeface="+mn-ea"/>
                <a:cs typeface="Roboto"/>
              </a:rPr>
              <a:t>Bis 50 Mio. Umsatz – Reine Nutzung von </a:t>
            </a:r>
            <a:r>
              <a:rPr lang="de-DE" sz="1800" err="1">
                <a:solidFill>
                  <a:srgbClr val="333F48"/>
                </a:solidFill>
                <a:latin typeface="Roboto"/>
                <a:ea typeface="+mn-ea"/>
                <a:cs typeface="Roboto"/>
              </a:rPr>
              <a:t>Thinksurance</a:t>
            </a:r>
            <a:r>
              <a:rPr lang="de-DE" sz="1800">
                <a:solidFill>
                  <a:srgbClr val="333F48"/>
                </a:solidFill>
                <a:latin typeface="Roboto"/>
                <a:ea typeface="+mn-ea"/>
                <a:cs typeface="Roboto"/>
              </a:rPr>
              <a:t> 2.0 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44BC5C44-C815-4CAC-9FC3-A3695FD67CEB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 bwMode="gray">
          <a:xfrm>
            <a:off x="2496598" y="2293560"/>
            <a:ext cx="7643077" cy="1229538"/>
          </a:xfrm>
          <a:prstGeom prst="rect">
            <a:avLst/>
          </a:prstGeom>
        </p:spPr>
        <p:txBody>
          <a:bodyPr vert="horz" lIns="0" tIns="0" rIns="0" bIns="132923" rtlCol="0" anchor="b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2"/>
              </a:buClr>
              <a:buSzPct val="65000"/>
              <a:buFontTx/>
              <a:buBlip>
                <a:blip r:embed="rId8"/>
              </a:buBlip>
              <a:defRPr sz="1600" kern="1200">
                <a:solidFill>
                  <a:schemeClr val="tx1"/>
                </a:solidFill>
                <a:latin typeface="+mn-lt"/>
                <a:ea typeface="Segoe UI Symbol"/>
                <a:cs typeface="Lucida Sans Unicode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82A"/>
              </a:buClr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738"/>
              </a:spcBef>
              <a:buClr>
                <a:srgbClr val="4C8C2B"/>
              </a:buClr>
              <a:buNone/>
              <a:defRPr/>
            </a:pPr>
            <a:r>
              <a:rPr lang="de-DE" sz="1800">
                <a:solidFill>
                  <a:srgbClr val="333F48"/>
                </a:solidFill>
                <a:latin typeface="Roboto"/>
                <a:ea typeface="+mn-ea"/>
                <a:cs typeface="Roboto"/>
              </a:rPr>
              <a:t>Bis 150 Mio. Umsatz</a:t>
            </a:r>
          </a:p>
          <a:p>
            <a:pPr marL="0" indent="0">
              <a:lnSpc>
                <a:spcPct val="90000"/>
              </a:lnSpc>
              <a:spcBef>
                <a:spcPts val="738"/>
              </a:spcBef>
              <a:buClr>
                <a:srgbClr val="4C8C2B"/>
              </a:buClr>
              <a:buNone/>
              <a:defRPr/>
            </a:pPr>
            <a:r>
              <a:rPr lang="de-DE" sz="1200">
                <a:solidFill>
                  <a:srgbClr val="333F48"/>
                </a:solidFill>
                <a:latin typeface="Roboto Condensed Light"/>
                <a:ea typeface="+mn-ea"/>
                <a:cs typeface="Roboto Condensed Light"/>
              </a:rPr>
              <a:t> 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2CB78B65-C724-419B-9478-6C5BDCF58B23}"/>
              </a:ext>
            </a:extLst>
          </p:cNvPr>
          <p:cNvSpPr/>
          <p:nvPr>
            <p:custDataLst>
              <p:tags r:id="rId3"/>
            </p:custDataLst>
          </p:nvPr>
        </p:nvSpPr>
        <p:spPr bwMode="gray">
          <a:xfrm>
            <a:off x="1707616" y="1604492"/>
            <a:ext cx="531692" cy="119630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32308" rIns="0" bIns="0" rtlCol="0" anchor="ctr" anchorCtr="0"/>
          <a:lstStyle/>
          <a:p>
            <a:pPr algn="r" defTabSz="457200">
              <a:defRPr/>
            </a:pPr>
            <a:r>
              <a:rPr lang="de-DE" sz="8123" b="1">
                <a:solidFill>
                  <a:srgbClr val="C5003E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5E453841-24FA-4573-BBDA-02CB36A3B770}"/>
              </a:ext>
            </a:extLst>
          </p:cNvPr>
          <p:cNvSpPr/>
          <p:nvPr>
            <p:custDataLst>
              <p:tags r:id="rId4"/>
            </p:custDataLst>
          </p:nvPr>
        </p:nvSpPr>
        <p:spPr bwMode="gray">
          <a:xfrm>
            <a:off x="1707616" y="3034261"/>
            <a:ext cx="531692" cy="119630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32308" rIns="0" bIns="0" rtlCol="0" anchor="ctr" anchorCtr="0"/>
          <a:lstStyle/>
          <a:p>
            <a:pPr algn="r" defTabSz="457200">
              <a:defRPr/>
            </a:pPr>
            <a:r>
              <a:rPr lang="de-DE" sz="8123" b="1">
                <a:solidFill>
                  <a:srgbClr val="C5003E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DC18D1-B308-4425-8007-977A4DB6B69B}"/>
              </a:ext>
            </a:extLst>
          </p:cNvPr>
          <p:cNvSpPr/>
          <p:nvPr>
            <p:custDataLst>
              <p:tags r:id="rId5"/>
            </p:custDataLst>
          </p:nvPr>
        </p:nvSpPr>
        <p:spPr bwMode="gray">
          <a:xfrm>
            <a:off x="1707616" y="4738718"/>
            <a:ext cx="531692" cy="119630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32308" rIns="0" bIns="0" rtlCol="0" anchor="ctr" anchorCtr="0"/>
          <a:lstStyle/>
          <a:p>
            <a:pPr algn="r" defTabSz="457200">
              <a:defRPr/>
            </a:pPr>
            <a:r>
              <a:rPr lang="de-DE" sz="8123" b="1">
                <a:solidFill>
                  <a:srgbClr val="C5003E"/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14" name="VctActionTitle_ID_14">
            <a:extLst>
              <a:ext uri="{FF2B5EF4-FFF2-40B4-BE49-F238E27FC236}">
                <a16:creationId xmlns:a16="http://schemas.microsoft.com/office/drawing/2014/main" id="{52D494E5-33BF-42F6-A007-EA24902E4830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663700" y="414030"/>
            <a:ext cx="8031704" cy="553998"/>
          </a:xfrm>
        </p:spPr>
        <p:txBody>
          <a:bodyPr/>
          <a:lstStyle/>
          <a:p>
            <a:r>
              <a:rPr lang="de-DE" dirty="0">
                <a:latin typeface="Roboto" panose="02000000000000000000" pitchFamily="2" charset="0"/>
              </a:rPr>
              <a:t>MRH </a:t>
            </a:r>
            <a:r>
              <a:rPr lang="de-DE" dirty="0" err="1">
                <a:latin typeface="Roboto" panose="02000000000000000000" pitchFamily="2" charset="0"/>
              </a:rPr>
              <a:t>Trowe</a:t>
            </a:r>
            <a:r>
              <a:rPr lang="de-DE" dirty="0">
                <a:latin typeface="Roboto" panose="02000000000000000000" pitchFamily="2" charset="0"/>
              </a:rPr>
              <a:t> Antragsstrecken und priorisierte Versicherer (zur Info)</a:t>
            </a:r>
            <a:br>
              <a:rPr lang="la-Latn" dirty="0">
                <a:latin typeface="Roboto" panose="02000000000000000000" pitchFamily="2" charset="0"/>
              </a:rPr>
            </a:br>
            <a:endParaRPr lang="de-DE" dirty="0"/>
          </a:p>
        </p:txBody>
      </p:sp>
      <p:graphicFrame>
        <p:nvGraphicFramePr>
          <p:cNvPr id="17" name="Tabelle 16">
            <a:extLst>
              <a:ext uri="{FF2B5EF4-FFF2-40B4-BE49-F238E27FC236}">
                <a16:creationId xmlns:a16="http://schemas.microsoft.com/office/drawing/2014/main" id="{3F7B57F3-ABB0-868B-3A65-F34914EEBFD0}"/>
              </a:ext>
            </a:extLst>
          </p:cNvPr>
          <p:cNvGraphicFramePr>
            <a:graphicFrameLocks noGrp="1"/>
          </p:cNvGraphicFramePr>
          <p:nvPr/>
        </p:nvGraphicFramePr>
        <p:xfrm>
          <a:off x="2531692" y="3261030"/>
          <a:ext cx="7724806" cy="1491610"/>
        </p:xfrm>
        <a:graphic>
          <a:graphicData uri="http://schemas.openxmlformats.org/drawingml/2006/table">
            <a:tbl>
              <a:tblPr/>
              <a:tblGrid>
                <a:gridCol w="2125510">
                  <a:extLst>
                    <a:ext uri="{9D8B030D-6E8A-4147-A177-3AD203B41FA5}">
                      <a16:colId xmlns:a16="http://schemas.microsoft.com/office/drawing/2014/main" val="3189516062"/>
                    </a:ext>
                  </a:extLst>
                </a:gridCol>
                <a:gridCol w="2413563">
                  <a:extLst>
                    <a:ext uri="{9D8B030D-6E8A-4147-A177-3AD203B41FA5}">
                      <a16:colId xmlns:a16="http://schemas.microsoft.com/office/drawing/2014/main" val="2044818932"/>
                    </a:ext>
                  </a:extLst>
                </a:gridCol>
                <a:gridCol w="3185733">
                  <a:extLst>
                    <a:ext uri="{9D8B030D-6E8A-4147-A177-3AD203B41FA5}">
                      <a16:colId xmlns:a16="http://schemas.microsoft.com/office/drawing/2014/main" val="110992754"/>
                    </a:ext>
                  </a:extLst>
                </a:gridCol>
              </a:tblGrid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Stoik (SL)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über Maklerportal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Trowe Risikoerfassung 2024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8565007"/>
                  </a:ext>
                </a:extLst>
              </a:tr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AIG (SL)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AIG-Antragsmodell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AIG-Antragsmodell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679753"/>
                  </a:ext>
                </a:extLst>
              </a:tr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Württembergische (SL)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Württ Antragsmodell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Württ Antragsmodell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529979"/>
                  </a:ext>
                </a:extLst>
              </a:tr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ERGO (SL)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an Underwriting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Trowe Risikoerfassung 2024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770531"/>
                  </a:ext>
                </a:extLst>
              </a:tr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Chubb (SL)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an Underwriting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Trowe Risikoerfassung 2024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059636"/>
                  </a:ext>
                </a:extLst>
              </a:tr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Markel (SL)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an Maklerbetreuer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Trowe Risikoerfassung 2024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242582"/>
                  </a:ext>
                </a:extLst>
              </a:tr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Corvus (SL für FI)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an Underwriting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Trowe Risikoerfassung 2024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420058"/>
                  </a:ext>
                </a:extLst>
              </a:tr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Baobab (SL)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an Maklerbetreuer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Trowe Risikoerfassung 2024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010699"/>
                  </a:ext>
                </a:extLst>
              </a:tr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Berkley</a:t>
                      </a:r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(Wording)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an Underwriting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Trowe Risikoerfassung 2024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66694"/>
                  </a:ext>
                </a:extLst>
              </a:tr>
              <a:tr h="1491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Beazley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an Underwriting / </a:t>
                      </a:r>
                      <a:r>
                        <a:rPr lang="de-D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my</a:t>
                      </a:r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Beazley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Roboto"/>
                          <a:ea typeface="Bodoni SvtyTwo ITC TT-Book"/>
                          <a:cs typeface="Bodoni SvtyTwo ITC TT-Book"/>
                        </a:defRPr>
                      </a:lvl9pPr>
                    </a:lstStyle>
                    <a:p>
                      <a:pPr algn="l" fontAlgn="ctr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</a:t>
                      </a:r>
                      <a:r>
                        <a:rPr lang="de-D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Trowe</a:t>
                      </a:r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Risikoerfassung 2024</a:t>
                      </a:r>
                    </a:p>
                  </a:txBody>
                  <a:tcPr marL="8008" marR="8008" marT="8008" marB="0" anchor="ctr">
                    <a:lnL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F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649925"/>
                  </a:ext>
                </a:extLst>
              </a:tr>
            </a:tbl>
          </a:graphicData>
        </a:graphic>
      </p:graphicFrame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92B6F1C8-CC4D-32D7-90AC-60B2C94DE95E}"/>
              </a:ext>
            </a:extLst>
          </p:cNvPr>
          <p:cNvGraphicFramePr>
            <a:graphicFrameLocks noGrp="1"/>
          </p:cNvGraphicFramePr>
          <p:nvPr/>
        </p:nvGraphicFramePr>
        <p:xfrm>
          <a:off x="2496597" y="2028487"/>
          <a:ext cx="7759901" cy="681573"/>
        </p:xfrm>
        <a:graphic>
          <a:graphicData uri="http://schemas.openxmlformats.org/drawingml/2006/table">
            <a:tbl>
              <a:tblPr/>
              <a:tblGrid>
                <a:gridCol w="2185048">
                  <a:extLst>
                    <a:ext uri="{9D8B030D-6E8A-4147-A177-3AD203B41FA5}">
                      <a16:colId xmlns:a16="http://schemas.microsoft.com/office/drawing/2014/main" val="1005385441"/>
                    </a:ext>
                  </a:extLst>
                </a:gridCol>
                <a:gridCol w="2404927">
                  <a:extLst>
                    <a:ext uri="{9D8B030D-6E8A-4147-A177-3AD203B41FA5}">
                      <a16:colId xmlns:a16="http://schemas.microsoft.com/office/drawing/2014/main" val="3397962413"/>
                    </a:ext>
                  </a:extLst>
                </a:gridCol>
                <a:gridCol w="3169926">
                  <a:extLst>
                    <a:ext uri="{9D8B030D-6E8A-4147-A177-3AD203B41FA5}">
                      <a16:colId xmlns:a16="http://schemas.microsoft.com/office/drawing/2014/main" val="1330543288"/>
                    </a:ext>
                  </a:extLst>
                </a:gridCol>
              </a:tblGrid>
              <a:tr h="324063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Stoik (inkl. SL)</a:t>
                      </a:r>
                    </a:p>
                  </a:txBody>
                  <a:tcPr marL="8008" marR="8008" marT="80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über Thinksurance</a:t>
                      </a:r>
                    </a:p>
                  </a:txBody>
                  <a:tcPr marL="8008" marR="8008" marT="80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Trowe Cyber-Kurzfragebogen</a:t>
                      </a:r>
                    </a:p>
                  </a:txBody>
                  <a:tcPr marL="8008" marR="8008" marT="80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4365270"/>
                  </a:ext>
                </a:extLst>
              </a:tr>
              <a:tr h="357510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German Underwriting (bis 25 </a:t>
                      </a:r>
                      <a:r>
                        <a:rPr lang="de-DE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Mio</a:t>
                      </a:r>
                      <a:r>
                        <a:rPr lang="de-D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</a:p>
                  </a:txBody>
                  <a:tcPr marL="8008" marR="8008" marT="80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Anfrage über Thinksurance</a:t>
                      </a:r>
                    </a:p>
                  </a:txBody>
                  <a:tcPr marL="8008" marR="8008" marT="80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MRH </a:t>
                      </a:r>
                      <a:r>
                        <a:rPr lang="de-D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Trowe</a:t>
                      </a:r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Cyber-Kurzfragebogen</a:t>
                      </a:r>
                    </a:p>
                  </a:txBody>
                  <a:tcPr marL="8008" marR="8008" marT="80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361460"/>
                  </a:ext>
                </a:extLst>
              </a:tr>
            </a:tbl>
          </a:graphicData>
        </a:graphic>
      </p:graphicFrame>
      <p:sp>
        <p:nvSpPr>
          <p:cNvPr id="20" name="Textfeld 19">
            <a:extLst>
              <a:ext uri="{FF2B5EF4-FFF2-40B4-BE49-F238E27FC236}">
                <a16:creationId xmlns:a16="http://schemas.microsoft.com/office/drawing/2014/main" id="{FE874157-B424-F820-9F66-E8585CCD20F6}"/>
              </a:ext>
            </a:extLst>
          </p:cNvPr>
          <p:cNvSpPr txBox="1"/>
          <p:nvPr/>
        </p:nvSpPr>
        <p:spPr>
          <a:xfrm>
            <a:off x="2414868" y="5017107"/>
            <a:ext cx="772480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de-DE" dirty="0">
                <a:solidFill>
                  <a:srgbClr val="333F48"/>
                </a:solidFill>
                <a:latin typeface="Roboto"/>
              </a:rPr>
              <a:t>Kunden über 150 Mio. Umsatz (gerne) in Zusammenarbeit mit </a:t>
            </a:r>
            <a:r>
              <a:rPr lang="de-DE" dirty="0" err="1">
                <a:solidFill>
                  <a:srgbClr val="333F48"/>
                </a:solidFill>
                <a:latin typeface="Roboto"/>
              </a:rPr>
              <a:t>ToE</a:t>
            </a:r>
            <a:r>
              <a:rPr lang="de-DE" dirty="0">
                <a:solidFill>
                  <a:srgbClr val="333F48"/>
                </a:solidFill>
                <a:latin typeface="Roboto"/>
              </a:rPr>
              <a:t> </a:t>
            </a:r>
            <a:r>
              <a:rPr lang="de-DE" dirty="0" err="1">
                <a:solidFill>
                  <a:srgbClr val="333F48"/>
                </a:solidFill>
                <a:latin typeface="Roboto"/>
              </a:rPr>
              <a:t>Cyber</a:t>
            </a:r>
            <a:endParaRPr lang="de-DE" dirty="0">
              <a:solidFill>
                <a:srgbClr val="333F48"/>
              </a:solidFill>
              <a:latin typeface="Roboto"/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333F48"/>
                </a:solidFill>
                <a:latin typeface="Roboto"/>
              </a:rPr>
              <a:t>Vollständig unterzeichneter Fragebogen MRH </a:t>
            </a:r>
            <a:r>
              <a:rPr lang="de-DE" sz="1200" dirty="0" err="1">
                <a:solidFill>
                  <a:srgbClr val="333F48"/>
                </a:solidFill>
                <a:latin typeface="Roboto"/>
              </a:rPr>
              <a:t>Trowe</a:t>
            </a:r>
            <a:r>
              <a:rPr lang="de-DE" sz="1200" dirty="0">
                <a:solidFill>
                  <a:srgbClr val="333F48"/>
                </a:solidFill>
                <a:latin typeface="Roboto"/>
              </a:rPr>
              <a:t> </a:t>
            </a:r>
            <a:r>
              <a:rPr lang="de-DE" sz="1200" dirty="0" err="1">
                <a:solidFill>
                  <a:srgbClr val="333F48"/>
                </a:solidFill>
                <a:latin typeface="Roboto"/>
              </a:rPr>
              <a:t>Cyber</a:t>
            </a:r>
            <a:r>
              <a:rPr lang="de-DE" sz="1200" dirty="0">
                <a:solidFill>
                  <a:srgbClr val="333F48"/>
                </a:solidFill>
                <a:latin typeface="Roboto"/>
              </a:rPr>
              <a:t> Risikoerfassung 2024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333F48"/>
                </a:solidFill>
                <a:latin typeface="Roboto"/>
              </a:rPr>
              <a:t>Organigramm inkl. Beteiligungsverhältnisse (falls Mit-VN relevant)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333F48"/>
                </a:solidFill>
                <a:latin typeface="Roboto"/>
              </a:rPr>
              <a:t>Umsatz(-allokation) / Online-Umsatz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333F48"/>
                </a:solidFill>
                <a:latin typeface="Roboto"/>
              </a:rPr>
              <a:t>Vorvertragliche Unterlagen, soweit relevant und vorhanden</a:t>
            </a:r>
          </a:p>
        </p:txBody>
      </p:sp>
    </p:spTree>
    <p:extLst>
      <p:ext uri="{BB962C8B-B14F-4D97-AF65-F5344CB8AC3E}">
        <p14:creationId xmlns:p14="http://schemas.microsoft.com/office/powerpoint/2010/main" val="3330771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1673B70-A4BE-4E8E-A497-AEB6CCB3D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5A2B3F-269F-4F5C-B506-EF09E9B0B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7" y="1676401"/>
            <a:ext cx="11343218" cy="492125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CE1DE53-D68F-48F5-B14B-D1C1A3058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002060"/>
                </a:solidFill>
              </a:rPr>
              <a:t>afm </a:t>
            </a:r>
            <a:r>
              <a:rPr lang="de-DE" dirty="0" err="1">
                <a:solidFill>
                  <a:srgbClr val="002060"/>
                </a:solidFill>
              </a:rPr>
              <a:t>primärempfehlungen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cyber</a:t>
            </a:r>
            <a:endParaRPr lang="de-DE" dirty="0">
              <a:solidFill>
                <a:srgbClr val="002060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841841B-78DB-47E8-BA04-2E9AFAB19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5" y="1676401"/>
            <a:ext cx="5578125" cy="4922917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285792D-BFAB-43F5-9E5A-2C56F90FBC64}"/>
              </a:ext>
            </a:extLst>
          </p:cNvPr>
          <p:cNvSpPr txBox="1"/>
          <p:nvPr/>
        </p:nvSpPr>
        <p:spPr>
          <a:xfrm>
            <a:off x="564281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B6FDC77-F76C-4513-B7FA-EB04EF3B578E}"/>
              </a:ext>
            </a:extLst>
          </p:cNvPr>
          <p:cNvSpPr txBox="1"/>
          <p:nvPr/>
        </p:nvSpPr>
        <p:spPr>
          <a:xfrm>
            <a:off x="564281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32F5852-D329-4375-BD1D-42002EBFC9C6}"/>
              </a:ext>
            </a:extLst>
          </p:cNvPr>
          <p:cNvSpPr txBox="1"/>
          <p:nvPr/>
        </p:nvSpPr>
        <p:spPr>
          <a:xfrm>
            <a:off x="6044976" y="1805075"/>
            <a:ext cx="550534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Neu</a:t>
            </a:r>
            <a:r>
              <a:rPr lang="de-DE" sz="2000" dirty="0"/>
              <a:t>: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Neu: HISCOX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dirty="0">
                <a:solidFill>
                  <a:srgbClr val="002060"/>
                </a:solidFill>
              </a:rPr>
              <a:t>Sondervertriebsrabatt</a:t>
            </a:r>
          </a:p>
          <a:p>
            <a:endParaRPr lang="de-DE" dirty="0"/>
          </a:p>
          <a:p>
            <a:r>
              <a:rPr lang="de-DE" dirty="0"/>
              <a:t>Einschaltung MRHT </a:t>
            </a:r>
            <a:r>
              <a:rPr lang="de-DE" dirty="0" err="1"/>
              <a:t>ToE</a:t>
            </a:r>
            <a:r>
              <a:rPr lang="de-DE" dirty="0"/>
              <a:t> Patrick Lüttgen</a:t>
            </a:r>
          </a:p>
          <a:p>
            <a:pPr marL="171450" lvl="0" indent="-17145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de-DE" sz="12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Fälle, bei denen wir mehrere Absagen erhalten haben</a:t>
            </a:r>
            <a:endParaRPr lang="de-DE" sz="1200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de-DE" sz="12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Branchen, die bei unseren Primärempfehlungen negativ gesehen werden</a:t>
            </a:r>
            <a:endParaRPr lang="de-DE" sz="1200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de-DE" sz="12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Komplexe Fälle</a:t>
            </a:r>
            <a:endParaRPr lang="de-DE" sz="1200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de-DE" sz="12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Deckungsverschlechterungen durch den besitzenden Versicherer</a:t>
            </a:r>
            <a:endParaRPr lang="de-DE" sz="1200" dirty="0">
              <a:solidFill>
                <a:srgbClr val="002060"/>
              </a:solidFill>
              <a:latin typeface="+mj-lt"/>
              <a:ea typeface="Times New Roman" panose="02020603050405020304" pitchFamily="18" charset="0"/>
            </a:endParaRPr>
          </a:p>
          <a:p>
            <a:pPr marL="171450" lvl="0" indent="-17145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de-DE" sz="1200" dirty="0">
                <a:solidFill>
                  <a:srgbClr val="002060"/>
                </a:solidFill>
              </a:rPr>
              <a:t>Hilfestellungen zur Vertriebsunterstützung immer gerne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Wünsche zu Verkaufsmaterialien koordiniert Abteilung Firmen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1200" dirty="0">
              <a:solidFill>
                <a:srgbClr val="002060"/>
              </a:solidFill>
            </a:endParaRPr>
          </a:p>
          <a:p>
            <a:endParaRPr lang="de-DE" sz="1200" dirty="0">
              <a:solidFill>
                <a:srgbClr val="002060"/>
              </a:solidFill>
            </a:endParaRP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6077DCC-2FA3-43C7-B92F-3516A5B4E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070" y="1681502"/>
            <a:ext cx="2587152" cy="245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84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A169793-25CE-4FE9-97DE-A261B4588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8BB316-EA24-433B-BA97-FC7C355CFF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ABA9C7A-2E7B-4E59-BE75-654C039B2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E2DC9C5-E7FA-4284-996F-09481604E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Stoik</a:t>
            </a:r>
            <a:r>
              <a:rPr lang="de-DE" dirty="0"/>
              <a:t> – technischer </a:t>
            </a:r>
            <a:r>
              <a:rPr lang="de-DE" dirty="0" err="1"/>
              <a:t>ansatz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7EF55B6-A0E3-4FC8-B2CB-2A69AC105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357" y="1755536"/>
            <a:ext cx="11343218" cy="370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41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38101CC-69F6-47E9-A3B7-6B1152F9E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ADB5210-8E76-42AA-9A7C-474205919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E7AF8B0-FA77-404C-96E1-35F7AB6BC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Stoik</a:t>
            </a:r>
            <a:r>
              <a:rPr lang="de-DE" dirty="0"/>
              <a:t> </a:t>
            </a:r>
            <a:r>
              <a:rPr lang="de-DE" dirty="0" err="1"/>
              <a:t>scan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8FAF120-CF88-426E-9B29-02461D384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988" y="0"/>
            <a:ext cx="2561369" cy="213148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C370AD5-F1C4-40E2-BBF0-CADE5F87B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75" y="1530909"/>
            <a:ext cx="3717241" cy="528410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8F1EB87-586C-4688-8BB4-B2451F730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988" y="2309563"/>
            <a:ext cx="6203262" cy="4301606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0B4C6D69-6F72-48ED-89EC-01047F44094D}"/>
              </a:ext>
            </a:extLst>
          </p:cNvPr>
          <p:cNvSpPr/>
          <p:nvPr/>
        </p:nvSpPr>
        <p:spPr>
          <a:xfrm>
            <a:off x="6031832" y="3429000"/>
            <a:ext cx="842210" cy="1644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F116337-95EE-4DF1-BD82-FCE03E2DB231}"/>
              </a:ext>
            </a:extLst>
          </p:cNvPr>
          <p:cNvSpPr/>
          <p:nvPr/>
        </p:nvSpPr>
        <p:spPr>
          <a:xfrm>
            <a:off x="8903917" y="5881649"/>
            <a:ext cx="842210" cy="1644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938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A2E49C0-3F70-423A-8733-AC26D383CD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EF2315-64AD-4D5B-AB08-7211C40F8A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2000" b="1" dirty="0"/>
              <a:t>Vertrauensschadenversicherung als wertvolle Ergänzung zur Cyber-Versicherung wichtig </a:t>
            </a:r>
            <a:endParaRPr lang="de-DE" sz="2000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87740C-0D48-4354-A2B4-741E080F7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>
                <a:solidFill>
                  <a:srgbClr val="002060"/>
                </a:solidFill>
              </a:rPr>
              <a:t>Das Gericht entschied, dass der Versicherungsschutz nur dann greift, wenn die Netzwerke des Versicherungsnehmers </a:t>
            </a:r>
            <a:r>
              <a:rPr lang="de-DE" b="1" dirty="0">
                <a:solidFill>
                  <a:srgbClr val="002060"/>
                </a:solidFill>
              </a:rPr>
              <a:t>direkt </a:t>
            </a:r>
            <a:r>
              <a:rPr lang="de-DE" dirty="0">
                <a:solidFill>
                  <a:srgbClr val="002060"/>
                </a:solidFill>
              </a:rPr>
              <a:t>betroffen sind. </a:t>
            </a:r>
          </a:p>
          <a:p>
            <a:r>
              <a:rPr lang="de-DE" dirty="0">
                <a:solidFill>
                  <a:srgbClr val="002060"/>
                </a:solidFill>
              </a:rPr>
              <a:t>Im vorliegenden Fall war lediglich das Netzwerk eines Lieferanten betroffen, weshalb kein Versicherungsfall vorlag. Dies zeigt, dass bei Betrugsfällen, z.B. durch gefälschte E-Mails, häufig kein Versicherungsschutz durch eine Cyberversicherung besteht.</a:t>
            </a:r>
          </a:p>
          <a:p>
            <a:r>
              <a:rPr lang="de-DE" b="1" dirty="0">
                <a:solidFill>
                  <a:srgbClr val="002060"/>
                </a:solidFill>
              </a:rPr>
              <a:t>Tipp: </a:t>
            </a:r>
            <a:r>
              <a:rPr lang="de-DE" dirty="0">
                <a:solidFill>
                  <a:srgbClr val="002060"/>
                </a:solidFill>
              </a:rPr>
              <a:t>Die VSV bietet einen ergänzenden Schutz gegen betrügerische Handlungen, die nicht in direktem Zusammenhang mit einer Informationssicherheitsverletzung stehen.</a:t>
            </a:r>
          </a:p>
          <a:p>
            <a:r>
              <a:rPr lang="de-DE" b="1" dirty="0">
                <a:solidFill>
                  <a:srgbClr val="002060"/>
                </a:solidFill>
              </a:rPr>
              <a:t>Vertriebshinweis:</a:t>
            </a:r>
            <a:r>
              <a:rPr lang="de-DE" dirty="0">
                <a:solidFill>
                  <a:srgbClr val="002060"/>
                </a:solidFill>
              </a:rPr>
              <a:t> dies ist ein Fall von </a:t>
            </a:r>
            <a:r>
              <a:rPr lang="de-DE" dirty="0" err="1">
                <a:solidFill>
                  <a:srgbClr val="002060"/>
                </a:solidFill>
              </a:rPr>
              <a:t>payment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diversion</a:t>
            </a:r>
            <a:r>
              <a:rPr lang="de-DE" dirty="0">
                <a:solidFill>
                  <a:srgbClr val="002060"/>
                </a:solidFill>
              </a:rPr>
              <a:t>. Raten Sie dem Kunden, Änderungen der Bankverbindung unabhängig bestätigen zu lassen. In solchen Fällen sind oft Mitarbeiter die Schädiger und Urheber der falschen Arbeitsanweisung.</a:t>
            </a:r>
          </a:p>
          <a:p>
            <a:endParaRPr lang="de-DE" dirty="0"/>
          </a:p>
          <a:p>
            <a:r>
              <a:rPr lang="de-DE" dirty="0"/>
              <a:t>Urteil des Landgerichts Hagen (Az. 9 O 258/23) 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FD390C-FD41-407F-BFC3-67256D328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Vertrauensschadenversicherung (VSV)  nicht vergessen</a:t>
            </a:r>
          </a:p>
        </p:txBody>
      </p:sp>
    </p:spTree>
    <p:extLst>
      <p:ext uri="{BB962C8B-B14F-4D97-AF65-F5344CB8AC3E}">
        <p14:creationId xmlns:p14="http://schemas.microsoft.com/office/powerpoint/2010/main" val="377525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10F2266-ADD8-4605-B5A7-1908EF963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B3E431-76A0-4CC2-9803-3CBB93DC0D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Die Vorteile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98903EE-78B1-4B01-AA53-E0C049992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2060"/>
                </a:solidFill>
              </a:rPr>
              <a:t>Speed:</a:t>
            </a:r>
            <a:r>
              <a:rPr lang="de-DE" sz="2000" dirty="0">
                <a:solidFill>
                  <a:srgbClr val="002060"/>
                </a:solidFill>
              </a:rPr>
              <a:t> Vereinfachte Antragsstrecken mit technischem Ansatz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2060"/>
                </a:solidFill>
              </a:rPr>
              <a:t>Praxisfälle:</a:t>
            </a:r>
            <a:r>
              <a:rPr lang="de-DE" sz="2000" dirty="0">
                <a:solidFill>
                  <a:srgbClr val="002060"/>
                </a:solidFill>
              </a:rPr>
              <a:t> Unzählige Präzedenzfälle in </a:t>
            </a:r>
            <a:r>
              <a:rPr lang="de-DE" sz="2000" b="1" dirty="0">
                <a:solidFill>
                  <a:srgbClr val="002060"/>
                </a:solidFill>
              </a:rPr>
              <a:t>allen Branchen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2060"/>
                </a:solidFill>
              </a:rPr>
              <a:t>Vertriebsunterstützung: </a:t>
            </a:r>
            <a:r>
              <a:rPr lang="de-DE" sz="2000" dirty="0">
                <a:solidFill>
                  <a:srgbClr val="002060"/>
                </a:solidFill>
              </a:rPr>
              <a:t>Technische und fachliche Unterstützung durch das </a:t>
            </a:r>
            <a:r>
              <a:rPr lang="de-DE" sz="2000" dirty="0" err="1">
                <a:solidFill>
                  <a:srgbClr val="002060"/>
                </a:solidFill>
              </a:rPr>
              <a:t>ToE</a:t>
            </a:r>
            <a:r>
              <a:rPr lang="de-DE" sz="2000" dirty="0">
                <a:solidFill>
                  <a:srgbClr val="002060"/>
                </a:solidFill>
              </a:rPr>
              <a:t>/ Abt. Firmen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2060"/>
                </a:solidFill>
              </a:rPr>
              <a:t>Professionelle Unterstützung: </a:t>
            </a:r>
            <a:r>
              <a:rPr lang="de-DE" sz="2000" dirty="0">
                <a:solidFill>
                  <a:srgbClr val="002060"/>
                </a:solidFill>
              </a:rPr>
              <a:t>MRHT Hausinternes</a:t>
            </a:r>
            <a:r>
              <a:rPr lang="de-DE" sz="2000" b="1" dirty="0">
                <a:solidFill>
                  <a:srgbClr val="002060"/>
                </a:solidFill>
              </a:rPr>
              <a:t> Risk Assessment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2060"/>
                </a:solidFill>
              </a:rPr>
              <a:t>Support im Netzwerk:</a:t>
            </a:r>
            <a:r>
              <a:rPr lang="de-DE" sz="2000" dirty="0">
                <a:solidFill>
                  <a:srgbClr val="002060"/>
                </a:solidFill>
              </a:rPr>
              <a:t> Ausbau und stärkere Nutzung des </a:t>
            </a:r>
            <a:r>
              <a:rPr lang="de-DE" sz="2000" b="1" dirty="0">
                <a:solidFill>
                  <a:srgbClr val="002060"/>
                </a:solidFill>
              </a:rPr>
              <a:t>IT-Dienstleister-Netzwerk </a:t>
            </a:r>
            <a:r>
              <a:rPr lang="de-DE" sz="2000" dirty="0">
                <a:solidFill>
                  <a:srgbClr val="002060"/>
                </a:solidFill>
              </a:rPr>
              <a:t>bei der Herstellung der Versicherbarkeit</a:t>
            </a:r>
            <a:endParaRPr lang="de-DE" sz="16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de-DE" sz="2600" dirty="0"/>
              <a:t>Sprecht die Kunden an – 2025 ist </a:t>
            </a:r>
            <a:r>
              <a:rPr lang="de-DE" sz="2600" b="1" u="sng" dirty="0"/>
              <a:t>DAS</a:t>
            </a:r>
            <a:r>
              <a:rPr lang="de-DE" sz="2600" dirty="0"/>
              <a:t> Jahr für </a:t>
            </a:r>
            <a:r>
              <a:rPr lang="de-DE" sz="2600" dirty="0" err="1"/>
              <a:t>Cyber</a:t>
            </a:r>
            <a:r>
              <a:rPr lang="de-DE" sz="2600" dirty="0"/>
              <a:t> 2.0!</a:t>
            </a:r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A82E105-2E64-49D4-A2AF-9338DC88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Fazit: 2025 birgt unzählige Chancen im Bereich </a:t>
            </a:r>
            <a:r>
              <a:rPr lang="de-DE" dirty="0" err="1"/>
              <a:t>Cyber</a:t>
            </a:r>
            <a:endParaRPr lang="de-DE" dirty="0"/>
          </a:p>
        </p:txBody>
      </p:sp>
      <p:pic>
        <p:nvPicPr>
          <p:cNvPr id="6" name="Bildplatzhalter 8">
            <a:extLst>
              <a:ext uri="{FF2B5EF4-FFF2-40B4-BE49-F238E27FC236}">
                <a16:creationId xmlns:a16="http://schemas.microsoft.com/office/drawing/2014/main" id="{5D3AC67C-952B-4E5E-A9B8-148A2B8D3B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8" t="-2" r="-352" b="-103730"/>
          <a:stretch/>
        </p:blipFill>
        <p:spPr>
          <a:xfrm>
            <a:off x="10164495" y="1755536"/>
            <a:ext cx="1658148" cy="158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544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5DD344F-3952-404F-9651-AFF77F384E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228" y="227397"/>
            <a:ext cx="1046998" cy="44311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20787B7-14F5-418F-B5B4-9F3F198A6284}"/>
              </a:ext>
            </a:extLst>
          </p:cNvPr>
          <p:cNvSpPr txBox="1"/>
          <p:nvPr/>
        </p:nvSpPr>
        <p:spPr>
          <a:xfrm>
            <a:off x="3168317" y="818146"/>
            <a:ext cx="6192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Zusammen noch besser!</a:t>
            </a:r>
          </a:p>
        </p:txBody>
      </p:sp>
    </p:spTree>
    <p:extLst>
      <p:ext uri="{BB962C8B-B14F-4D97-AF65-F5344CB8AC3E}">
        <p14:creationId xmlns:p14="http://schemas.microsoft.com/office/powerpoint/2010/main" val="356901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7ACFE1E-0A75-44F9-AE17-2E089E6CD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B7254EC-35E0-4BA6-B318-5C79FA6B7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 </a:t>
            </a:r>
            <a:r>
              <a:rPr lang="de-DE" dirty="0" err="1"/>
              <a:t>cyber</a:t>
            </a:r>
            <a:r>
              <a:rPr lang="de-DE" dirty="0"/>
              <a:t> </a:t>
            </a:r>
            <a:r>
              <a:rPr lang="de-DE" dirty="0" err="1"/>
              <a:t>spezialist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9977BAB-599D-4CFE-9EA0-C2D546A490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263" y="1772226"/>
            <a:ext cx="6898021" cy="740189"/>
          </a:xfrm>
        </p:spPr>
        <p:txBody>
          <a:bodyPr/>
          <a:lstStyle/>
          <a:p>
            <a:r>
              <a:rPr lang="de-DE" dirty="0">
                <a:solidFill>
                  <a:srgbClr val="002060"/>
                </a:solidFill>
              </a:rPr>
              <a:t>Patrick Lüttgen</a:t>
            </a:r>
          </a:p>
          <a:p>
            <a:r>
              <a:rPr lang="de-DE" dirty="0">
                <a:solidFill>
                  <a:srgbClr val="002060"/>
                </a:solidFill>
              </a:rPr>
              <a:t>Line Manager </a:t>
            </a:r>
            <a:r>
              <a:rPr lang="de-DE" dirty="0" err="1">
                <a:solidFill>
                  <a:srgbClr val="002060"/>
                </a:solidFill>
              </a:rPr>
              <a:t>Cyber</a:t>
            </a:r>
            <a:endParaRPr lang="de-DE" dirty="0">
              <a:solidFill>
                <a:srgbClr val="002060"/>
              </a:solidFill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8600D4C-1CA1-435D-8041-BFB8DFF98192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81263" y="2595824"/>
            <a:ext cx="11342317" cy="4001825"/>
          </a:xfrm>
        </p:spPr>
        <p:txBody>
          <a:bodyPr/>
          <a:lstStyle/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dirty="0">
              <a:solidFill>
                <a:srgbClr val="002060"/>
              </a:solidFill>
            </a:endParaRPr>
          </a:p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dirty="0">
                <a:solidFill>
                  <a:srgbClr val="002060"/>
                </a:solidFill>
              </a:rPr>
              <a:t>Versicherungskaufmann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Jahre intensive Erfahrung im Cyber-Markt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Produktmanagement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Marktanalyse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2000" dirty="0">
                <a:solidFill>
                  <a:srgbClr val="002060"/>
                </a:solidFill>
                <a:latin typeface="Arial"/>
              </a:rPr>
              <a:t>Risikotransfer und -analyse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dirty="0"/>
          </a:p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Kontakt</a:t>
            </a:r>
          </a:p>
          <a:p>
            <a:pPr marR="0" lvl="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patrick.luettgen@mrh-trowe.com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317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5C7C0FF-65E5-4BD9-8896-D2D85F983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305D6F-215F-4E17-903E-4C65436344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Drei unterschiedliche Ansätze 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775A0E9-8F11-4E82-9C25-01902F45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Cyberversicherungsschutz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5EDA74A5-BD79-4B08-B46E-9CECECCE23B3}"/>
              </a:ext>
            </a:extLst>
          </p:cNvPr>
          <p:cNvGrpSpPr/>
          <p:nvPr/>
        </p:nvGrpSpPr>
        <p:grpSpPr>
          <a:xfrm>
            <a:off x="689812" y="2151216"/>
            <a:ext cx="10611852" cy="4706784"/>
            <a:chOff x="1968456" y="0"/>
            <a:chExt cx="5418667" cy="5418667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A691F43-1DF9-4FAB-9F01-0918CEAD7914}"/>
                </a:ext>
              </a:extLst>
            </p:cNvPr>
            <p:cNvSpPr/>
            <p:nvPr/>
          </p:nvSpPr>
          <p:spPr>
            <a:xfrm>
              <a:off x="1968456" y="0"/>
              <a:ext cx="5418667" cy="541866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Ellipse 4">
              <a:extLst>
                <a:ext uri="{FF2B5EF4-FFF2-40B4-BE49-F238E27FC236}">
                  <a16:creationId xmlns:a16="http://schemas.microsoft.com/office/drawing/2014/main" id="{B511DB0A-BC48-43CA-B9CD-D563ED31F8A0}"/>
                </a:ext>
              </a:extLst>
            </p:cNvPr>
            <p:cNvSpPr txBox="1"/>
            <p:nvPr/>
          </p:nvSpPr>
          <p:spPr>
            <a:xfrm>
              <a:off x="3573986" y="258600"/>
              <a:ext cx="2061142" cy="8251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71120" rIns="71120" bIns="7112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b="1" u="sng" kern="1200" dirty="0"/>
                <a:t>Technischer Ansatz:</a:t>
              </a:r>
              <a:r>
                <a:rPr lang="de-DE" sz="1200" b="1" kern="1200" dirty="0"/>
                <a:t> 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de-DE" sz="1200" kern="1200" dirty="0"/>
                <a:t>Teilweise oder vollständige Security </a:t>
              </a:r>
              <a:r>
                <a:rPr lang="de-DE" sz="1200" kern="1200" dirty="0" err="1"/>
                <a:t>Operations</a:t>
              </a:r>
              <a:r>
                <a:rPr lang="de-DE" sz="1200" kern="1200" dirty="0"/>
                <a:t> 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de-DE" sz="1200" kern="1200" dirty="0"/>
                <a:t>(</a:t>
              </a:r>
              <a:r>
                <a:rPr lang="de-DE" sz="1200" kern="1200" dirty="0" err="1"/>
                <a:t>stoik</a:t>
              </a:r>
              <a:r>
                <a:rPr lang="de-DE" sz="1200" kern="1200" dirty="0"/>
                <a:t>, Eye Security)</a:t>
              </a:r>
              <a:endParaRPr lang="de-DE" sz="1200" b="1" u="sng" kern="1200" dirty="0"/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A35B7E55-B037-4844-BA8C-E9ABA881D910}"/>
              </a:ext>
            </a:extLst>
          </p:cNvPr>
          <p:cNvGrpSpPr/>
          <p:nvPr/>
        </p:nvGrpSpPr>
        <p:grpSpPr>
          <a:xfrm>
            <a:off x="2157663" y="3213195"/>
            <a:ext cx="7724274" cy="3644805"/>
            <a:chOff x="2510322" y="1083733"/>
            <a:chExt cx="4334933" cy="4334933"/>
          </a:xfrm>
          <a:solidFill>
            <a:schemeClr val="accent2">
              <a:lumMod val="75000"/>
            </a:schemeClr>
          </a:solidFill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D9EFCC6C-0F4A-4398-A9DA-64A5E1A9D682}"/>
                </a:ext>
              </a:extLst>
            </p:cNvPr>
            <p:cNvSpPr/>
            <p:nvPr/>
          </p:nvSpPr>
          <p:spPr>
            <a:xfrm>
              <a:off x="2510322" y="1083733"/>
              <a:ext cx="4334933" cy="4334933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742898"/>
                <a:satOff val="-3665"/>
                <a:lumOff val="-5294"/>
                <a:alphaOff val="0"/>
              </a:schemeClr>
            </a:fillRef>
            <a:effectRef idx="0">
              <a:schemeClr val="accent4">
                <a:hueOff val="-742898"/>
                <a:satOff val="-3665"/>
                <a:lumOff val="-529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Ellipse 4">
              <a:extLst>
                <a:ext uri="{FF2B5EF4-FFF2-40B4-BE49-F238E27FC236}">
                  <a16:creationId xmlns:a16="http://schemas.microsoft.com/office/drawing/2014/main" id="{ED16F596-6138-4E68-888E-8F61E6910143}"/>
                </a:ext>
              </a:extLst>
            </p:cNvPr>
            <p:cNvSpPr txBox="1"/>
            <p:nvPr/>
          </p:nvSpPr>
          <p:spPr>
            <a:xfrm>
              <a:off x="3510733" y="1452725"/>
              <a:ext cx="2205729" cy="78298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64008" rIns="64008" bIns="64008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b="1" u="sng" kern="1200" dirty="0"/>
                <a:t>Gemischter Ansatz: 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/>
                <a:t>Deep-Scans und/oder proaktive Maßnahmen und/oder Awareness  und/oder Prävention (</a:t>
              </a:r>
              <a:r>
                <a:rPr lang="de-DE" sz="1200" kern="1200" dirty="0" err="1"/>
                <a:t>baobab</a:t>
              </a:r>
              <a:r>
                <a:rPr lang="de-DE" sz="1200" kern="1200" dirty="0"/>
                <a:t>, </a:t>
              </a:r>
              <a:r>
                <a:rPr lang="de-DE" sz="1200" kern="1200" dirty="0" err="1"/>
                <a:t>corvus</a:t>
              </a:r>
              <a:r>
                <a:rPr lang="de-DE" sz="1200" kern="1200" dirty="0"/>
                <a:t>)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BFE3468C-1CE9-44BC-B4D0-CEA57DC9814D}"/>
              </a:ext>
            </a:extLst>
          </p:cNvPr>
          <p:cNvGrpSpPr/>
          <p:nvPr/>
        </p:nvGrpSpPr>
        <p:grpSpPr>
          <a:xfrm>
            <a:off x="3834063" y="4166638"/>
            <a:ext cx="4387516" cy="2691362"/>
            <a:chOff x="3052189" y="2167466"/>
            <a:chExt cx="3251200" cy="3251200"/>
          </a:xfrm>
          <a:solidFill>
            <a:schemeClr val="accent3">
              <a:lumMod val="50000"/>
            </a:schemeClr>
          </a:solidFill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EF5B2C3A-F7B9-4459-8B0A-4CF9A121217C}"/>
                </a:ext>
              </a:extLst>
            </p:cNvPr>
            <p:cNvSpPr/>
            <p:nvPr/>
          </p:nvSpPr>
          <p:spPr>
            <a:xfrm>
              <a:off x="3052189" y="2167466"/>
              <a:ext cx="3251200" cy="325120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5797"/>
                <a:satOff val="-7330"/>
                <a:lumOff val="-10589"/>
                <a:alphaOff val="0"/>
              </a:schemeClr>
            </a:fillRef>
            <a:effectRef idx="0">
              <a:schemeClr val="accent4">
                <a:hueOff val="-1485797"/>
                <a:satOff val="-7330"/>
                <a:lumOff val="-1058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Ellipse 4">
              <a:extLst>
                <a:ext uri="{FF2B5EF4-FFF2-40B4-BE49-F238E27FC236}">
                  <a16:creationId xmlns:a16="http://schemas.microsoft.com/office/drawing/2014/main" id="{62040735-61C0-42AB-BA83-3697D1F9D3E2}"/>
                </a:ext>
              </a:extLst>
            </p:cNvPr>
            <p:cNvSpPr txBox="1"/>
            <p:nvPr/>
          </p:nvSpPr>
          <p:spPr>
            <a:xfrm>
              <a:off x="3527758" y="2752033"/>
              <a:ext cx="2118661" cy="73151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71120" rIns="71120" bIns="7112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b="1" u="sng" kern="1200" dirty="0"/>
                <a:t>Klassischer Ansatz: 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/>
                <a:t>Risk Assessment und/oder Outside-In Scans (HDI, ERGO, usw.)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8807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E15A86-602F-4447-A67E-A676C7324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Pflichten der Geschäftsführung </a:t>
            </a:r>
            <a:r>
              <a:rPr lang="de-DE" dirty="0" err="1">
                <a:solidFill>
                  <a:srgbClr val="FF0000"/>
                </a:solidFill>
              </a:rPr>
              <a:t>cyber</a:t>
            </a:r>
            <a:endParaRPr lang="de-DE" dirty="0">
              <a:solidFill>
                <a:srgbClr val="FF0000"/>
              </a:solidFill>
            </a:endParaRPr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2ABD8D5D-10BA-400B-8190-22C465EC1C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268691"/>
              </p:ext>
            </p:extLst>
          </p:nvPr>
        </p:nvGraphicFramePr>
        <p:xfrm>
          <a:off x="365760" y="1844842"/>
          <a:ext cx="11341677" cy="4643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2647">
                  <a:extLst>
                    <a:ext uri="{9D8B030D-6E8A-4147-A177-3AD203B41FA5}">
                      <a16:colId xmlns:a16="http://schemas.microsoft.com/office/drawing/2014/main" val="2088444070"/>
                    </a:ext>
                  </a:extLst>
                </a:gridCol>
                <a:gridCol w="5569030">
                  <a:extLst>
                    <a:ext uri="{9D8B030D-6E8A-4147-A177-3AD203B41FA5}">
                      <a16:colId xmlns:a16="http://schemas.microsoft.com/office/drawing/2014/main" val="619276904"/>
                    </a:ext>
                  </a:extLst>
                </a:gridCol>
              </a:tblGrid>
              <a:tr h="746285">
                <a:tc>
                  <a:txBody>
                    <a:bodyPr/>
                    <a:lstStyle/>
                    <a:p>
                      <a:r>
                        <a:rPr lang="de-DE" b="0" dirty="0"/>
                        <a:t>Allgemeine Pflichten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bg1"/>
                          </a:solidFill>
                        </a:rPr>
                        <a:t>Spezielle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b="0" dirty="0">
                          <a:solidFill>
                            <a:schemeClr val="bg1"/>
                          </a:solidFill>
                        </a:rPr>
                        <a:t>Pflichten zur Risikobewältigung und zum Risikotransfer (Versicherung)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289631"/>
                  </a:ext>
                </a:extLst>
              </a:tr>
              <a:tr h="4507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Geschäftsführungspflichten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rgbClr val="FF0000"/>
                          </a:solidFill>
                        </a:rPr>
                        <a:t>Risikomanagementsystem implementieren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460085"/>
                  </a:ext>
                </a:extLst>
              </a:tr>
              <a:tr h="399549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Sorgfaltspflicht (Organisation, Auswahl, Überwachung)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rgbClr val="FF0000"/>
                          </a:solidFill>
                        </a:rPr>
                        <a:t>Regelmäßige Risikoanalysen durchführen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5657804"/>
                  </a:ext>
                </a:extLst>
              </a:tr>
              <a:tr h="44104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Pflicht zur ordnungsgemäßen Buchführung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Dokumentation und Berichterstattung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093174"/>
                  </a:ext>
                </a:extLst>
              </a:tr>
              <a:tr h="399549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Insolvenzrechtliche Pflichten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rgbClr val="FF0000"/>
                          </a:solidFill>
                        </a:rPr>
                        <a:t>Passende Versicherungen abschließen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029474"/>
                  </a:ext>
                </a:extLst>
              </a:tr>
              <a:tr h="4603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Steuerliche Pflichten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rgbClr val="FF0000"/>
                          </a:solidFill>
                        </a:rPr>
                        <a:t>Versicherungsbedarf regelmäßig überprüfen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88323"/>
                  </a:ext>
                </a:extLst>
              </a:tr>
              <a:tr h="42560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Sozialversicherungsbeiträge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Prämienzahlungen sicherstellen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9488582"/>
                  </a:ext>
                </a:extLst>
              </a:tr>
              <a:tr h="434292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Gesetzliche und vertragliche Pflichten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Schadensfälle melden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948099"/>
                  </a:ext>
                </a:extLst>
              </a:tr>
              <a:tr h="41692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Informations- und Berichtspflichten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Compliance mit gesetzlichen Vorgaben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262240"/>
                  </a:ext>
                </a:extLst>
              </a:tr>
              <a:tr h="4690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rgbClr val="FF0000"/>
                          </a:solidFill>
                        </a:rPr>
                        <a:t>Schulung und Sensibilisierung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376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906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3740E-712F-48C8-B540-4C82C2697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B094E4-01AD-4E01-AB2D-1185F3B44D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bg1"/>
          </a:solidFill>
        </p:spPr>
        <p:txBody>
          <a:bodyPr anchor="ctr" anchorCtr="0"/>
          <a:lstStyle/>
          <a:p>
            <a:r>
              <a:rPr lang="de-DE" dirty="0"/>
              <a:t>1. </a:t>
            </a:r>
            <a:r>
              <a:rPr lang="de-DE" dirty="0" err="1"/>
              <a:t>Cyber</a:t>
            </a:r>
            <a:r>
              <a:rPr lang="de-DE" dirty="0"/>
              <a:t> - Deckungsinhalte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57E12B-B49F-4F8A-A08A-9CA5BF5067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chemeClr val="bg1"/>
          </a:solidFill>
        </p:spPr>
        <p:txBody>
          <a:bodyPr anchor="ctr" anchorCtr="0"/>
          <a:lstStyle/>
          <a:p>
            <a:r>
              <a:rPr lang="de-DE"/>
              <a:t>2. Deckungslogik &amp; </a:t>
            </a:r>
            <a:r>
              <a:rPr lang="de-DE" err="1"/>
              <a:t>Active</a:t>
            </a:r>
            <a:r>
              <a:rPr lang="de-DE"/>
              <a:t> Insurance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33C1444-1218-4FC3-A2C1-B5FD0F005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chemeClr val="bg1"/>
          </a:solidFill>
        </p:spPr>
        <p:txBody>
          <a:bodyPr anchor="ctr" anchorCtr="0"/>
          <a:lstStyle/>
          <a:p>
            <a:r>
              <a:rPr lang="de-DE"/>
              <a:t>3. Markttrend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55E0636-0294-4DC0-A0CC-51504B0260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 anchor="ctr" anchorCtr="0"/>
          <a:lstStyle/>
          <a:p>
            <a:r>
              <a:rPr lang="de-DE" dirty="0"/>
              <a:t>4. Vertriebspotenziale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C2D25D45-8208-4A34-8D88-850895A855A6}"/>
              </a:ext>
            </a:extLst>
          </p:cNvPr>
          <p:cNvSpPr txBox="1">
            <a:spLocks/>
          </p:cNvSpPr>
          <p:nvPr/>
        </p:nvSpPr>
        <p:spPr>
          <a:xfrm>
            <a:off x="518699" y="5348610"/>
            <a:ext cx="11190699" cy="4953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None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333F48"/>
              </a:buClr>
              <a:defRPr/>
            </a:pPr>
            <a:r>
              <a:rPr lang="de-DE">
                <a:solidFill>
                  <a:srgbClr val="FFFFFF"/>
                </a:solidFill>
                <a:latin typeface="Roboto"/>
              </a:rPr>
              <a:t>5. </a:t>
            </a:r>
            <a:r>
              <a:rPr lang="de-DE" err="1">
                <a:solidFill>
                  <a:srgbClr val="FFFFFF"/>
                </a:solidFill>
                <a:latin typeface="Roboto"/>
              </a:rPr>
              <a:t>Ansprachekonzepte</a:t>
            </a:r>
            <a:r>
              <a:rPr lang="de-DE">
                <a:solidFill>
                  <a:srgbClr val="FFFFFF"/>
                </a:solidFill>
                <a:latin typeface="Roboto"/>
              </a:rPr>
              <a:t> &amp; Antragsstrecken</a:t>
            </a:r>
          </a:p>
        </p:txBody>
      </p:sp>
    </p:spTree>
    <p:extLst>
      <p:ext uri="{BB962C8B-B14F-4D97-AF65-F5344CB8AC3E}">
        <p14:creationId xmlns:p14="http://schemas.microsoft.com/office/powerpoint/2010/main" val="1853354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Box 10">
            <a:extLst>
              <a:ext uri="{FF2B5EF4-FFF2-40B4-BE49-F238E27FC236}">
                <a16:creationId xmlns:a16="http://schemas.microsoft.com/office/drawing/2014/main" id="{2A58BFEE-84E7-4F58-85E2-37EFE7267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358" y="4714554"/>
            <a:ext cx="5920913" cy="353173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>
            <a:defPPr>
              <a:defRPr lang="de-DE"/>
            </a:defPPr>
            <a:lvl1pPr algn="ctr" defTabSz="914400" eaLnBrk="1" hangingPunct="1">
              <a:spcBef>
                <a:spcPct val="50000"/>
              </a:spcBef>
              <a:defRPr sz="1600">
                <a:solidFill>
                  <a:schemeClr val="bg1"/>
                </a:solidFill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de-DE" kern="600">
                <a:solidFill>
                  <a:srgbClr val="FFFFFF"/>
                </a:solidFill>
                <a:latin typeface="Roboto"/>
              </a:rPr>
              <a:t>   Assistance Leistungen</a:t>
            </a:r>
          </a:p>
        </p:txBody>
      </p:sp>
      <p:sp>
        <p:nvSpPr>
          <p:cNvPr id="37" name="Text Box 10">
            <a:extLst>
              <a:ext uri="{FF2B5EF4-FFF2-40B4-BE49-F238E27FC236}">
                <a16:creationId xmlns:a16="http://schemas.microsoft.com/office/drawing/2014/main" id="{27341FA8-C0F5-4321-AD89-EFA6CDB36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0920" y="2427335"/>
            <a:ext cx="5920913" cy="353173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>
            <a:defPPr>
              <a:defRPr lang="de-DE"/>
            </a:defPPr>
            <a:lvl1pPr algn="ctr" defTabSz="914400" eaLnBrk="1" hangingPunct="1">
              <a:spcBef>
                <a:spcPct val="50000"/>
              </a:spcBef>
              <a:defRPr sz="1600">
                <a:solidFill>
                  <a:schemeClr val="bg1"/>
                </a:solidFill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de-DE" kern="600">
                <a:solidFill>
                  <a:srgbClr val="FFFFFF"/>
                </a:solidFill>
                <a:latin typeface="Roboto"/>
              </a:rPr>
              <a:t>   Eigenschäden</a:t>
            </a:r>
          </a:p>
        </p:txBody>
      </p:sp>
      <p:sp>
        <p:nvSpPr>
          <p:cNvPr id="36" name="Text Box 10">
            <a:extLst>
              <a:ext uri="{FF2B5EF4-FFF2-40B4-BE49-F238E27FC236}">
                <a16:creationId xmlns:a16="http://schemas.microsoft.com/office/drawing/2014/main" id="{A349EFDE-B9F9-494D-B9C2-5B5DB403F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358" y="1146494"/>
            <a:ext cx="5920913" cy="353173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>
            <a:defPPr>
              <a:defRPr lang="de-DE"/>
            </a:defPPr>
            <a:lvl1pPr algn="ctr" defTabSz="914400" eaLnBrk="1" hangingPunct="1">
              <a:spcBef>
                <a:spcPct val="50000"/>
              </a:spcBef>
              <a:defRPr sz="1600">
                <a:solidFill>
                  <a:schemeClr val="bg1"/>
                </a:solidFill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de-DE" kern="600">
                <a:solidFill>
                  <a:srgbClr val="FFFFFF"/>
                </a:solidFill>
                <a:latin typeface="Roboto"/>
              </a:rPr>
              <a:t>   Haftpflicht</a:t>
            </a:r>
          </a:p>
        </p:txBody>
      </p:sp>
      <p:sp>
        <p:nvSpPr>
          <p:cNvPr id="3" name="Rechteck 2"/>
          <p:cNvSpPr/>
          <p:nvPr/>
        </p:nvSpPr>
        <p:spPr>
          <a:xfrm>
            <a:off x="264695" y="258610"/>
            <a:ext cx="7070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de-DE" dirty="0" err="1">
                <a:solidFill>
                  <a:srgbClr val="333F4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Cyber</a:t>
            </a:r>
            <a:r>
              <a:rPr lang="de-DE" dirty="0">
                <a:solidFill>
                  <a:srgbClr val="333F4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Deckungsinhalte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348375" y="2796844"/>
            <a:ext cx="5799529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57175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 dirty="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Cyber-Betriebsunterbrechung/Ertragsausfall &amp; Mehrkosten</a:t>
            </a:r>
          </a:p>
          <a:p>
            <a:pPr marL="257175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 dirty="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Wiederherstellungskosten von Daten und </a:t>
            </a:r>
          </a:p>
          <a:p>
            <a:pPr defTabSz="457200">
              <a:defRPr/>
            </a:pPr>
            <a:r>
              <a:rPr lang="de-DE" sz="1400" dirty="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   Netzwerken</a:t>
            </a: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r>
              <a:rPr lang="de-DE" sz="1400" dirty="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IT-Bedienfehler, Programmierfehler, Technische Probleme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r>
              <a:rPr lang="de-DE" sz="1400" dirty="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Cyber-Vertrauensschaden (!) – Yammer Post</a:t>
            </a: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r>
              <a:rPr lang="de-DE" sz="1400" i="1" dirty="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Erpressung und Erpressungsgelder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340536" y="5080865"/>
            <a:ext cx="5799529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57175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Kosten IT Forensik</a:t>
            </a:r>
          </a:p>
          <a:p>
            <a:pPr marL="257175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Kosten Rechtsberatung</a:t>
            </a:r>
          </a:p>
          <a:p>
            <a:pPr marL="257175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Kosten PR-Berater </a:t>
            </a:r>
          </a:p>
          <a:p>
            <a:pPr marL="257175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Benachrichtigungskosten nach Datenschutzvorfall</a:t>
            </a:r>
          </a:p>
          <a:p>
            <a:pPr marL="257175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Weitere Kosten im Rahmen der EU-DSGVO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030844" y="1519628"/>
            <a:ext cx="4965855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600075" lvl="1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 dirty="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Abwehr unberechtigter Ansprüche</a:t>
            </a:r>
          </a:p>
          <a:p>
            <a:pPr marL="600075" lvl="1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 dirty="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Befriedigung berechtigter Ansprüche</a:t>
            </a:r>
          </a:p>
          <a:p>
            <a:pPr marL="600075" lvl="1" indent="-257175" defTabSz="457200">
              <a:buFont typeface="Arial" panose="020B0604020202020204" pitchFamily="34" charset="0"/>
              <a:buChar char="•"/>
              <a:defRPr/>
            </a:pPr>
            <a:r>
              <a:rPr lang="de-DE" sz="1400" dirty="0">
                <a:solidFill>
                  <a:srgbClr val="A2AAAD">
                    <a:lumMod val="5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Freistellung &amp; Übernahme von Prozesskosten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B92171C-E8B4-40D7-9302-B85DAA0FE69A}"/>
              </a:ext>
            </a:extLst>
          </p:cNvPr>
          <p:cNvSpPr/>
          <p:nvPr/>
        </p:nvSpPr>
        <p:spPr>
          <a:xfrm>
            <a:off x="9378165" y="1287023"/>
            <a:ext cx="907097" cy="745359"/>
          </a:xfrm>
          <a:prstGeom prst="ellipse">
            <a:avLst/>
          </a:prstGeom>
          <a:solidFill>
            <a:schemeClr val="accent6"/>
          </a:solidFill>
          <a:ln w="635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US" dirty="0">
              <a:solidFill>
                <a:srgbClr val="333F48"/>
              </a:solidFill>
              <a:latin typeface="Roboto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941F17CE-6D52-4F00-A49A-204647912320}"/>
              </a:ext>
            </a:extLst>
          </p:cNvPr>
          <p:cNvSpPr/>
          <p:nvPr/>
        </p:nvSpPr>
        <p:spPr>
          <a:xfrm>
            <a:off x="9388459" y="2596761"/>
            <a:ext cx="896803" cy="694177"/>
          </a:xfrm>
          <a:prstGeom prst="ellipse">
            <a:avLst/>
          </a:prstGeom>
          <a:solidFill>
            <a:schemeClr val="accent6"/>
          </a:solidFill>
          <a:ln w="635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defRPr/>
            </a:pPr>
            <a:endParaRPr lang="en-US">
              <a:solidFill>
                <a:srgbClr val="333F48"/>
              </a:solidFill>
              <a:latin typeface="Roboto"/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D3020FCF-E970-4618-98B7-1DD9A9B216BD}"/>
              </a:ext>
            </a:extLst>
          </p:cNvPr>
          <p:cNvSpPr/>
          <p:nvPr/>
        </p:nvSpPr>
        <p:spPr>
          <a:xfrm>
            <a:off x="9388459" y="4877669"/>
            <a:ext cx="896803" cy="694177"/>
          </a:xfrm>
          <a:prstGeom prst="ellipse">
            <a:avLst/>
          </a:prstGeom>
          <a:solidFill>
            <a:schemeClr val="accent6"/>
          </a:solidFill>
          <a:ln w="635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defRPr/>
            </a:pPr>
            <a:endParaRPr lang="en-US">
              <a:solidFill>
                <a:srgbClr val="333F48"/>
              </a:solidFill>
              <a:latin typeface="Roboto"/>
            </a:endParaRP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672FC431-957A-43D7-BF0F-157C7F231D93}"/>
              </a:ext>
            </a:extLst>
          </p:cNvPr>
          <p:cNvSpPr txBox="1">
            <a:spLocks/>
          </p:cNvSpPr>
          <p:nvPr/>
        </p:nvSpPr>
        <p:spPr>
          <a:xfrm>
            <a:off x="376989" y="591240"/>
            <a:ext cx="8029761" cy="2226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None/>
              <a:defRPr lang="en-GB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333F48"/>
              </a:buClr>
              <a:defRPr/>
            </a:pPr>
            <a:r>
              <a:rPr lang="de-DE" dirty="0" err="1">
                <a:solidFill>
                  <a:srgbClr val="8F6A2A"/>
                </a:solidFill>
                <a:latin typeface="Roboto"/>
              </a:rPr>
              <a:t>Policentrigger</a:t>
            </a:r>
            <a:r>
              <a:rPr lang="de-DE" dirty="0">
                <a:solidFill>
                  <a:srgbClr val="8F6A2A"/>
                </a:solidFill>
                <a:latin typeface="Roboto"/>
              </a:rPr>
              <a:t> und Deckungselemente</a:t>
            </a:r>
          </a:p>
        </p:txBody>
      </p:sp>
      <p:sp>
        <p:nvSpPr>
          <p:cNvPr id="32" name="Freeform 58">
            <a:extLst>
              <a:ext uri="{FF2B5EF4-FFF2-40B4-BE49-F238E27FC236}">
                <a16:creationId xmlns:a16="http://schemas.microsoft.com/office/drawing/2014/main" id="{A76685E8-0181-4994-8B02-24DBA049A817}"/>
              </a:ext>
            </a:extLst>
          </p:cNvPr>
          <p:cNvSpPr>
            <a:spLocks noChangeAspect="1" noEditPoints="1"/>
          </p:cNvSpPr>
          <p:nvPr>
            <p:custDataLst>
              <p:tags r:id="rId1"/>
            </p:custDataLst>
          </p:nvPr>
        </p:nvSpPr>
        <p:spPr bwMode="auto">
          <a:xfrm>
            <a:off x="9510847" y="2694872"/>
            <a:ext cx="579156" cy="460333"/>
          </a:xfrm>
          <a:custGeom>
            <a:avLst/>
            <a:gdLst>
              <a:gd name="T0" fmla="*/ 2147483647 w 4706"/>
              <a:gd name="T1" fmla="*/ 2147483647 h 4763"/>
              <a:gd name="T2" fmla="*/ 2147483647 w 4706"/>
              <a:gd name="T3" fmla="*/ 2147483647 h 4763"/>
              <a:gd name="T4" fmla="*/ 2147483647 w 4706"/>
              <a:gd name="T5" fmla="*/ 2147483647 h 4763"/>
              <a:gd name="T6" fmla="*/ 2147483647 w 4706"/>
              <a:gd name="T7" fmla="*/ 2147483647 h 4763"/>
              <a:gd name="T8" fmla="*/ 2147483647 w 4706"/>
              <a:gd name="T9" fmla="*/ 2147483647 h 4763"/>
              <a:gd name="T10" fmla="*/ 2147483647 w 4706"/>
              <a:gd name="T11" fmla="*/ 2147483647 h 4763"/>
              <a:gd name="T12" fmla="*/ 2147483647 w 4706"/>
              <a:gd name="T13" fmla="*/ 2147483647 h 4763"/>
              <a:gd name="T14" fmla="*/ 2147483647 w 4706"/>
              <a:gd name="T15" fmla="*/ 2147483647 h 4763"/>
              <a:gd name="T16" fmla="*/ 2147483647 w 4706"/>
              <a:gd name="T17" fmla="*/ 2147483647 h 4763"/>
              <a:gd name="T18" fmla="*/ 2147483647 w 4706"/>
              <a:gd name="T19" fmla="*/ 2147483647 h 4763"/>
              <a:gd name="T20" fmla="*/ 2147483647 w 4706"/>
              <a:gd name="T21" fmla="*/ 2147483647 h 4763"/>
              <a:gd name="T22" fmla="*/ 2147483647 w 4706"/>
              <a:gd name="T23" fmla="*/ 2147483647 h 4763"/>
              <a:gd name="T24" fmla="*/ 2147483647 w 4706"/>
              <a:gd name="T25" fmla="*/ 2147483647 h 4763"/>
              <a:gd name="T26" fmla="*/ 2147483647 w 4706"/>
              <a:gd name="T27" fmla="*/ 2147483647 h 4763"/>
              <a:gd name="T28" fmla="*/ 2147483647 w 4706"/>
              <a:gd name="T29" fmla="*/ 2147483647 h 4763"/>
              <a:gd name="T30" fmla="*/ 2147483647 w 4706"/>
              <a:gd name="T31" fmla="*/ 2147483647 h 4763"/>
              <a:gd name="T32" fmla="*/ 2147483647 w 4706"/>
              <a:gd name="T33" fmla="*/ 2147483647 h 4763"/>
              <a:gd name="T34" fmla="*/ 2147483647 w 4706"/>
              <a:gd name="T35" fmla="*/ 2147483647 h 4763"/>
              <a:gd name="T36" fmla="*/ 2147483647 w 4706"/>
              <a:gd name="T37" fmla="*/ 2147483647 h 4763"/>
              <a:gd name="T38" fmla="*/ 2147483647 w 4706"/>
              <a:gd name="T39" fmla="*/ 2147483647 h 4763"/>
              <a:gd name="T40" fmla="*/ 2147483647 w 4706"/>
              <a:gd name="T41" fmla="*/ 2147483647 h 4763"/>
              <a:gd name="T42" fmla="*/ 2147483647 w 4706"/>
              <a:gd name="T43" fmla="*/ 2147483647 h 4763"/>
              <a:gd name="T44" fmla="*/ 2147483647 w 4706"/>
              <a:gd name="T45" fmla="*/ 2147483647 h 4763"/>
              <a:gd name="T46" fmla="*/ 2147483647 w 4706"/>
              <a:gd name="T47" fmla="*/ 2147483647 h 4763"/>
              <a:gd name="T48" fmla="*/ 2147483647 w 4706"/>
              <a:gd name="T49" fmla="*/ 2147483647 h 4763"/>
              <a:gd name="T50" fmla="*/ 2147483647 w 4706"/>
              <a:gd name="T51" fmla="*/ 2147483647 h 4763"/>
              <a:gd name="T52" fmla="*/ 2147483647 w 4706"/>
              <a:gd name="T53" fmla="*/ 2147483647 h 4763"/>
              <a:gd name="T54" fmla="*/ 2147483647 w 4706"/>
              <a:gd name="T55" fmla="*/ 2147483647 h 4763"/>
              <a:gd name="T56" fmla="*/ 2147483647 w 4706"/>
              <a:gd name="T57" fmla="*/ 2147483647 h 4763"/>
              <a:gd name="T58" fmla="*/ 2147483647 w 4706"/>
              <a:gd name="T59" fmla="*/ 2147483647 h 4763"/>
              <a:gd name="T60" fmla="*/ 2147483647 w 4706"/>
              <a:gd name="T61" fmla="*/ 2147483647 h 4763"/>
              <a:gd name="T62" fmla="*/ 2147483647 w 4706"/>
              <a:gd name="T63" fmla="*/ 2147483647 h 4763"/>
              <a:gd name="T64" fmla="*/ 2147483647 w 4706"/>
              <a:gd name="T65" fmla="*/ 2147483647 h 4763"/>
              <a:gd name="T66" fmla="*/ 2147483647 w 4706"/>
              <a:gd name="T67" fmla="*/ 2147483647 h 4763"/>
              <a:gd name="T68" fmla="*/ 2147483647 w 4706"/>
              <a:gd name="T69" fmla="*/ 2147483647 h 4763"/>
              <a:gd name="T70" fmla="*/ 2147483647 w 4706"/>
              <a:gd name="T71" fmla="*/ 2147483647 h 4763"/>
              <a:gd name="T72" fmla="*/ 2147483647 w 4706"/>
              <a:gd name="T73" fmla="*/ 2147483647 h 4763"/>
              <a:gd name="T74" fmla="*/ 2147483647 w 4706"/>
              <a:gd name="T75" fmla="*/ 2147483647 h 4763"/>
              <a:gd name="T76" fmla="*/ 2147483647 w 4706"/>
              <a:gd name="T77" fmla="*/ 2147483647 h 4763"/>
              <a:gd name="T78" fmla="*/ 2147483647 w 4706"/>
              <a:gd name="T79" fmla="*/ 2147483647 h 4763"/>
              <a:gd name="T80" fmla="*/ 2147483647 w 4706"/>
              <a:gd name="T81" fmla="*/ 2147483647 h 4763"/>
              <a:gd name="T82" fmla="*/ 2147483647 w 4706"/>
              <a:gd name="T83" fmla="*/ 2147483647 h 4763"/>
              <a:gd name="T84" fmla="*/ 2147483647 w 4706"/>
              <a:gd name="T85" fmla="*/ 2147483647 h 4763"/>
              <a:gd name="T86" fmla="*/ 2147483647 w 4706"/>
              <a:gd name="T87" fmla="*/ 2147483647 h 4763"/>
              <a:gd name="T88" fmla="*/ 2147483647 w 4706"/>
              <a:gd name="T89" fmla="*/ 2147483647 h 4763"/>
              <a:gd name="T90" fmla="*/ 2147483647 w 4706"/>
              <a:gd name="T91" fmla="*/ 2147483647 h 4763"/>
              <a:gd name="T92" fmla="*/ 2147483647 w 4706"/>
              <a:gd name="T93" fmla="*/ 2147483647 h 4763"/>
              <a:gd name="T94" fmla="*/ 2147483647 w 4706"/>
              <a:gd name="T95" fmla="*/ 2147483647 h 4763"/>
              <a:gd name="T96" fmla="*/ 2147483647 w 4706"/>
              <a:gd name="T97" fmla="*/ 2147483647 h 4763"/>
              <a:gd name="T98" fmla="*/ 2147483647 w 4706"/>
              <a:gd name="T99" fmla="*/ 2147483647 h 4763"/>
              <a:gd name="T100" fmla="*/ 2147483647 w 4706"/>
              <a:gd name="T101" fmla="*/ 2147483647 h 4763"/>
              <a:gd name="T102" fmla="*/ 2147483647 w 4706"/>
              <a:gd name="T103" fmla="*/ 2147483647 h 4763"/>
              <a:gd name="T104" fmla="*/ 2147483647 w 4706"/>
              <a:gd name="T105" fmla="*/ 2147483647 h 4763"/>
              <a:gd name="T106" fmla="*/ 2147483647 w 4706"/>
              <a:gd name="T107" fmla="*/ 2147483647 h 4763"/>
              <a:gd name="T108" fmla="*/ 2147483647 w 4706"/>
              <a:gd name="T109" fmla="*/ 2147483647 h 4763"/>
              <a:gd name="T110" fmla="*/ 2147483647 w 4706"/>
              <a:gd name="T111" fmla="*/ 2147483647 h 4763"/>
              <a:gd name="T112" fmla="*/ 2147483647 w 4706"/>
              <a:gd name="T113" fmla="*/ 2147483647 h 4763"/>
              <a:gd name="T114" fmla="*/ 2147483647 w 4706"/>
              <a:gd name="T115" fmla="*/ 2147483647 h 4763"/>
              <a:gd name="T116" fmla="*/ 2147483647 w 4706"/>
              <a:gd name="T117" fmla="*/ 2147483647 h 4763"/>
              <a:gd name="T118" fmla="*/ 2147483647 w 4706"/>
              <a:gd name="T119" fmla="*/ 2147483647 h 4763"/>
              <a:gd name="T120" fmla="*/ 2147483647 w 4706"/>
              <a:gd name="T121" fmla="*/ 2147483647 h 4763"/>
              <a:gd name="T122" fmla="*/ 2147483647 w 4706"/>
              <a:gd name="T123" fmla="*/ 2147483647 h 476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4706"/>
              <a:gd name="T187" fmla="*/ 0 h 4763"/>
              <a:gd name="T188" fmla="*/ 4706 w 4706"/>
              <a:gd name="T189" fmla="*/ 4763 h 476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4706" h="4763">
                <a:moveTo>
                  <a:pt x="1796" y="652"/>
                </a:moveTo>
                <a:lnTo>
                  <a:pt x="4706" y="652"/>
                </a:lnTo>
                <a:lnTo>
                  <a:pt x="4706" y="3989"/>
                </a:lnTo>
                <a:lnTo>
                  <a:pt x="2728" y="3989"/>
                </a:lnTo>
                <a:lnTo>
                  <a:pt x="2731" y="3929"/>
                </a:lnTo>
                <a:lnTo>
                  <a:pt x="2734" y="3872"/>
                </a:lnTo>
                <a:lnTo>
                  <a:pt x="2734" y="3820"/>
                </a:lnTo>
                <a:lnTo>
                  <a:pt x="2732" y="3768"/>
                </a:lnTo>
                <a:lnTo>
                  <a:pt x="3546" y="3768"/>
                </a:lnTo>
                <a:lnTo>
                  <a:pt x="3546" y="3266"/>
                </a:lnTo>
                <a:lnTo>
                  <a:pt x="3656" y="3266"/>
                </a:lnTo>
                <a:lnTo>
                  <a:pt x="3656" y="3768"/>
                </a:lnTo>
                <a:lnTo>
                  <a:pt x="4485" y="3768"/>
                </a:lnTo>
                <a:lnTo>
                  <a:pt x="4485" y="3155"/>
                </a:lnTo>
                <a:lnTo>
                  <a:pt x="2803" y="3155"/>
                </a:lnTo>
                <a:lnTo>
                  <a:pt x="2830" y="3130"/>
                </a:lnTo>
                <a:lnTo>
                  <a:pt x="2863" y="3103"/>
                </a:lnTo>
                <a:lnTo>
                  <a:pt x="2899" y="3075"/>
                </a:lnTo>
                <a:lnTo>
                  <a:pt x="2941" y="3045"/>
                </a:lnTo>
                <a:lnTo>
                  <a:pt x="3214" y="3045"/>
                </a:lnTo>
                <a:lnTo>
                  <a:pt x="3214" y="2486"/>
                </a:lnTo>
                <a:lnTo>
                  <a:pt x="3325" y="2486"/>
                </a:lnTo>
                <a:lnTo>
                  <a:pt x="3325" y="3045"/>
                </a:lnTo>
                <a:lnTo>
                  <a:pt x="4485" y="3045"/>
                </a:lnTo>
                <a:lnTo>
                  <a:pt x="4485" y="2376"/>
                </a:lnTo>
                <a:lnTo>
                  <a:pt x="2736" y="2376"/>
                </a:lnTo>
                <a:lnTo>
                  <a:pt x="2736" y="2348"/>
                </a:lnTo>
                <a:lnTo>
                  <a:pt x="2736" y="2321"/>
                </a:lnTo>
                <a:lnTo>
                  <a:pt x="2735" y="2293"/>
                </a:lnTo>
                <a:lnTo>
                  <a:pt x="2732" y="2265"/>
                </a:lnTo>
                <a:lnTo>
                  <a:pt x="3546" y="2265"/>
                </a:lnTo>
                <a:lnTo>
                  <a:pt x="3546" y="1707"/>
                </a:lnTo>
                <a:lnTo>
                  <a:pt x="3656" y="1707"/>
                </a:lnTo>
                <a:lnTo>
                  <a:pt x="3656" y="2265"/>
                </a:lnTo>
                <a:lnTo>
                  <a:pt x="4485" y="2265"/>
                </a:lnTo>
                <a:lnTo>
                  <a:pt x="4485" y="1597"/>
                </a:lnTo>
                <a:lnTo>
                  <a:pt x="2004" y="1597"/>
                </a:lnTo>
                <a:lnTo>
                  <a:pt x="2001" y="1566"/>
                </a:lnTo>
                <a:lnTo>
                  <a:pt x="2000" y="1537"/>
                </a:lnTo>
                <a:lnTo>
                  <a:pt x="2001" y="1513"/>
                </a:lnTo>
                <a:lnTo>
                  <a:pt x="2004" y="1491"/>
                </a:lnTo>
                <a:lnTo>
                  <a:pt x="2004" y="1486"/>
                </a:lnTo>
                <a:lnTo>
                  <a:pt x="2397" y="1486"/>
                </a:lnTo>
                <a:lnTo>
                  <a:pt x="2397" y="984"/>
                </a:lnTo>
                <a:lnTo>
                  <a:pt x="2507" y="984"/>
                </a:lnTo>
                <a:lnTo>
                  <a:pt x="2507" y="1486"/>
                </a:lnTo>
                <a:lnTo>
                  <a:pt x="3899" y="1486"/>
                </a:lnTo>
                <a:lnTo>
                  <a:pt x="3899" y="984"/>
                </a:lnTo>
                <a:lnTo>
                  <a:pt x="4010" y="984"/>
                </a:lnTo>
                <a:lnTo>
                  <a:pt x="4010" y="1486"/>
                </a:lnTo>
                <a:lnTo>
                  <a:pt x="4485" y="1486"/>
                </a:lnTo>
                <a:lnTo>
                  <a:pt x="4485" y="873"/>
                </a:lnTo>
                <a:lnTo>
                  <a:pt x="1783" y="873"/>
                </a:lnTo>
                <a:lnTo>
                  <a:pt x="1792" y="832"/>
                </a:lnTo>
                <a:lnTo>
                  <a:pt x="1796" y="811"/>
                </a:lnTo>
                <a:lnTo>
                  <a:pt x="1798" y="787"/>
                </a:lnTo>
                <a:lnTo>
                  <a:pt x="1800" y="765"/>
                </a:lnTo>
                <a:lnTo>
                  <a:pt x="1800" y="743"/>
                </a:lnTo>
                <a:lnTo>
                  <a:pt x="1800" y="698"/>
                </a:lnTo>
                <a:lnTo>
                  <a:pt x="1796" y="652"/>
                </a:lnTo>
                <a:close/>
                <a:moveTo>
                  <a:pt x="764" y="3409"/>
                </a:moveTo>
                <a:lnTo>
                  <a:pt x="764" y="3409"/>
                </a:lnTo>
                <a:lnTo>
                  <a:pt x="731" y="3437"/>
                </a:lnTo>
                <a:lnTo>
                  <a:pt x="700" y="3465"/>
                </a:lnTo>
                <a:lnTo>
                  <a:pt x="671" y="3494"/>
                </a:lnTo>
                <a:lnTo>
                  <a:pt x="644" y="3521"/>
                </a:lnTo>
                <a:lnTo>
                  <a:pt x="619" y="3549"/>
                </a:lnTo>
                <a:lnTo>
                  <a:pt x="595" y="3576"/>
                </a:lnTo>
                <a:lnTo>
                  <a:pt x="573" y="3605"/>
                </a:lnTo>
                <a:lnTo>
                  <a:pt x="553" y="3633"/>
                </a:lnTo>
                <a:lnTo>
                  <a:pt x="533" y="3661"/>
                </a:lnTo>
                <a:lnTo>
                  <a:pt x="517" y="3690"/>
                </a:lnTo>
                <a:lnTo>
                  <a:pt x="500" y="3717"/>
                </a:lnTo>
                <a:lnTo>
                  <a:pt x="486" y="3745"/>
                </a:lnTo>
                <a:lnTo>
                  <a:pt x="474" y="3774"/>
                </a:lnTo>
                <a:lnTo>
                  <a:pt x="463" y="3802"/>
                </a:lnTo>
                <a:lnTo>
                  <a:pt x="453" y="3829"/>
                </a:lnTo>
                <a:lnTo>
                  <a:pt x="445" y="3857"/>
                </a:lnTo>
                <a:lnTo>
                  <a:pt x="438" y="3884"/>
                </a:lnTo>
                <a:lnTo>
                  <a:pt x="432" y="3911"/>
                </a:lnTo>
                <a:lnTo>
                  <a:pt x="428" y="3938"/>
                </a:lnTo>
                <a:lnTo>
                  <a:pt x="424" y="3966"/>
                </a:lnTo>
                <a:lnTo>
                  <a:pt x="423" y="3992"/>
                </a:lnTo>
                <a:lnTo>
                  <a:pt x="423" y="4018"/>
                </a:lnTo>
                <a:lnTo>
                  <a:pt x="423" y="4046"/>
                </a:lnTo>
                <a:lnTo>
                  <a:pt x="424" y="4071"/>
                </a:lnTo>
                <a:lnTo>
                  <a:pt x="427" y="4097"/>
                </a:lnTo>
                <a:lnTo>
                  <a:pt x="431" y="4123"/>
                </a:lnTo>
                <a:lnTo>
                  <a:pt x="435" y="4148"/>
                </a:lnTo>
                <a:lnTo>
                  <a:pt x="442" y="4173"/>
                </a:lnTo>
                <a:lnTo>
                  <a:pt x="449" y="4198"/>
                </a:lnTo>
                <a:lnTo>
                  <a:pt x="456" y="4223"/>
                </a:lnTo>
                <a:lnTo>
                  <a:pt x="465" y="4248"/>
                </a:lnTo>
                <a:lnTo>
                  <a:pt x="474" y="4271"/>
                </a:lnTo>
                <a:lnTo>
                  <a:pt x="485" y="4295"/>
                </a:lnTo>
                <a:lnTo>
                  <a:pt x="496" y="4317"/>
                </a:lnTo>
                <a:lnTo>
                  <a:pt x="508" y="4340"/>
                </a:lnTo>
                <a:lnTo>
                  <a:pt x="521" y="4362"/>
                </a:lnTo>
                <a:lnTo>
                  <a:pt x="548" y="4405"/>
                </a:lnTo>
                <a:lnTo>
                  <a:pt x="577" y="4447"/>
                </a:lnTo>
                <a:lnTo>
                  <a:pt x="609" y="4485"/>
                </a:lnTo>
                <a:lnTo>
                  <a:pt x="644" y="4523"/>
                </a:lnTo>
                <a:lnTo>
                  <a:pt x="680" y="4559"/>
                </a:lnTo>
                <a:lnTo>
                  <a:pt x="717" y="4592"/>
                </a:lnTo>
                <a:lnTo>
                  <a:pt x="756" y="4622"/>
                </a:lnTo>
                <a:lnTo>
                  <a:pt x="796" y="4650"/>
                </a:lnTo>
                <a:lnTo>
                  <a:pt x="836" y="4675"/>
                </a:lnTo>
                <a:lnTo>
                  <a:pt x="876" y="4697"/>
                </a:lnTo>
                <a:lnTo>
                  <a:pt x="917" y="4716"/>
                </a:lnTo>
                <a:lnTo>
                  <a:pt x="957" y="4733"/>
                </a:lnTo>
                <a:lnTo>
                  <a:pt x="997" y="4746"/>
                </a:lnTo>
                <a:lnTo>
                  <a:pt x="1037" y="4756"/>
                </a:lnTo>
                <a:lnTo>
                  <a:pt x="1010" y="4757"/>
                </a:lnTo>
                <a:lnTo>
                  <a:pt x="979" y="4757"/>
                </a:lnTo>
                <a:lnTo>
                  <a:pt x="948" y="4756"/>
                </a:lnTo>
                <a:lnTo>
                  <a:pt x="916" y="4752"/>
                </a:lnTo>
                <a:lnTo>
                  <a:pt x="881" y="4748"/>
                </a:lnTo>
                <a:lnTo>
                  <a:pt x="845" y="4741"/>
                </a:lnTo>
                <a:lnTo>
                  <a:pt x="809" y="4734"/>
                </a:lnTo>
                <a:lnTo>
                  <a:pt x="772" y="4724"/>
                </a:lnTo>
                <a:lnTo>
                  <a:pt x="735" y="4712"/>
                </a:lnTo>
                <a:lnTo>
                  <a:pt x="696" y="4699"/>
                </a:lnTo>
                <a:lnTo>
                  <a:pt x="657" y="4686"/>
                </a:lnTo>
                <a:lnTo>
                  <a:pt x="619" y="4669"/>
                </a:lnTo>
                <a:lnTo>
                  <a:pt x="580" y="4651"/>
                </a:lnTo>
                <a:lnTo>
                  <a:pt x="541" y="4632"/>
                </a:lnTo>
                <a:lnTo>
                  <a:pt x="503" y="4611"/>
                </a:lnTo>
                <a:lnTo>
                  <a:pt x="465" y="4589"/>
                </a:lnTo>
                <a:lnTo>
                  <a:pt x="427" y="4564"/>
                </a:lnTo>
                <a:lnTo>
                  <a:pt x="390" y="4538"/>
                </a:lnTo>
                <a:lnTo>
                  <a:pt x="354" y="4510"/>
                </a:lnTo>
                <a:lnTo>
                  <a:pt x="319" y="4481"/>
                </a:lnTo>
                <a:lnTo>
                  <a:pt x="285" y="4451"/>
                </a:lnTo>
                <a:lnTo>
                  <a:pt x="251" y="4418"/>
                </a:lnTo>
                <a:lnTo>
                  <a:pt x="220" y="4385"/>
                </a:lnTo>
                <a:lnTo>
                  <a:pt x="191" y="4349"/>
                </a:lnTo>
                <a:lnTo>
                  <a:pt x="162" y="4310"/>
                </a:lnTo>
                <a:lnTo>
                  <a:pt x="135" y="4271"/>
                </a:lnTo>
                <a:lnTo>
                  <a:pt x="112" y="4230"/>
                </a:lnTo>
                <a:lnTo>
                  <a:pt x="88" y="4187"/>
                </a:lnTo>
                <a:lnTo>
                  <a:pt x="69" y="4143"/>
                </a:lnTo>
                <a:lnTo>
                  <a:pt x="51" y="4097"/>
                </a:lnTo>
                <a:lnTo>
                  <a:pt x="37" y="4050"/>
                </a:lnTo>
                <a:lnTo>
                  <a:pt x="25" y="4000"/>
                </a:lnTo>
                <a:lnTo>
                  <a:pt x="14" y="3945"/>
                </a:lnTo>
                <a:lnTo>
                  <a:pt x="7" y="3889"/>
                </a:lnTo>
                <a:lnTo>
                  <a:pt x="1" y="3835"/>
                </a:lnTo>
                <a:lnTo>
                  <a:pt x="0" y="3779"/>
                </a:lnTo>
                <a:lnTo>
                  <a:pt x="0" y="3726"/>
                </a:lnTo>
                <a:lnTo>
                  <a:pt x="4" y="3672"/>
                </a:lnTo>
                <a:lnTo>
                  <a:pt x="10" y="3618"/>
                </a:lnTo>
                <a:lnTo>
                  <a:pt x="19" y="3565"/>
                </a:lnTo>
                <a:lnTo>
                  <a:pt x="32" y="3513"/>
                </a:lnTo>
                <a:lnTo>
                  <a:pt x="47" y="3463"/>
                </a:lnTo>
                <a:lnTo>
                  <a:pt x="64" y="3412"/>
                </a:lnTo>
                <a:lnTo>
                  <a:pt x="86" y="3364"/>
                </a:lnTo>
                <a:lnTo>
                  <a:pt x="109" y="3315"/>
                </a:lnTo>
                <a:lnTo>
                  <a:pt x="135" y="3268"/>
                </a:lnTo>
                <a:lnTo>
                  <a:pt x="164" y="3223"/>
                </a:lnTo>
                <a:lnTo>
                  <a:pt x="198" y="3177"/>
                </a:lnTo>
                <a:lnTo>
                  <a:pt x="186" y="3220"/>
                </a:lnTo>
                <a:lnTo>
                  <a:pt x="178" y="3256"/>
                </a:lnTo>
                <a:lnTo>
                  <a:pt x="173" y="3288"/>
                </a:lnTo>
                <a:lnTo>
                  <a:pt x="170" y="3317"/>
                </a:lnTo>
                <a:lnTo>
                  <a:pt x="170" y="3343"/>
                </a:lnTo>
                <a:lnTo>
                  <a:pt x="171" y="3369"/>
                </a:lnTo>
                <a:lnTo>
                  <a:pt x="175" y="3397"/>
                </a:lnTo>
                <a:lnTo>
                  <a:pt x="180" y="3427"/>
                </a:lnTo>
                <a:lnTo>
                  <a:pt x="188" y="3458"/>
                </a:lnTo>
                <a:lnTo>
                  <a:pt x="196" y="3485"/>
                </a:lnTo>
                <a:lnTo>
                  <a:pt x="206" y="3513"/>
                </a:lnTo>
                <a:lnTo>
                  <a:pt x="215" y="3536"/>
                </a:lnTo>
                <a:lnTo>
                  <a:pt x="227" y="3560"/>
                </a:lnTo>
                <a:lnTo>
                  <a:pt x="238" y="3581"/>
                </a:lnTo>
                <a:lnTo>
                  <a:pt x="260" y="3616"/>
                </a:lnTo>
                <a:lnTo>
                  <a:pt x="282" y="3572"/>
                </a:lnTo>
                <a:lnTo>
                  <a:pt x="308" y="3531"/>
                </a:lnTo>
                <a:lnTo>
                  <a:pt x="322" y="3510"/>
                </a:lnTo>
                <a:lnTo>
                  <a:pt x="336" y="3489"/>
                </a:lnTo>
                <a:lnTo>
                  <a:pt x="351" y="3470"/>
                </a:lnTo>
                <a:lnTo>
                  <a:pt x="367" y="3451"/>
                </a:lnTo>
                <a:lnTo>
                  <a:pt x="390" y="3423"/>
                </a:lnTo>
                <a:lnTo>
                  <a:pt x="410" y="3397"/>
                </a:lnTo>
                <a:lnTo>
                  <a:pt x="427" y="3372"/>
                </a:lnTo>
                <a:lnTo>
                  <a:pt x="442" y="3347"/>
                </a:lnTo>
                <a:lnTo>
                  <a:pt x="454" y="3321"/>
                </a:lnTo>
                <a:lnTo>
                  <a:pt x="464" y="3295"/>
                </a:lnTo>
                <a:lnTo>
                  <a:pt x="472" y="3266"/>
                </a:lnTo>
                <a:lnTo>
                  <a:pt x="479" y="3235"/>
                </a:lnTo>
                <a:lnTo>
                  <a:pt x="481" y="3224"/>
                </a:lnTo>
                <a:lnTo>
                  <a:pt x="481" y="3212"/>
                </a:lnTo>
                <a:lnTo>
                  <a:pt x="481" y="3183"/>
                </a:lnTo>
                <a:lnTo>
                  <a:pt x="478" y="3152"/>
                </a:lnTo>
                <a:lnTo>
                  <a:pt x="474" y="3119"/>
                </a:lnTo>
                <a:lnTo>
                  <a:pt x="468" y="3086"/>
                </a:lnTo>
                <a:lnTo>
                  <a:pt x="461" y="3054"/>
                </a:lnTo>
                <a:lnTo>
                  <a:pt x="453" y="3024"/>
                </a:lnTo>
                <a:lnTo>
                  <a:pt x="445" y="2996"/>
                </a:lnTo>
                <a:lnTo>
                  <a:pt x="432" y="2955"/>
                </a:lnTo>
                <a:lnTo>
                  <a:pt x="423" y="2912"/>
                </a:lnTo>
                <a:lnTo>
                  <a:pt x="416" y="2871"/>
                </a:lnTo>
                <a:lnTo>
                  <a:pt x="412" y="2829"/>
                </a:lnTo>
                <a:lnTo>
                  <a:pt x="410" y="2788"/>
                </a:lnTo>
                <a:lnTo>
                  <a:pt x="410" y="2746"/>
                </a:lnTo>
                <a:lnTo>
                  <a:pt x="414" y="2703"/>
                </a:lnTo>
                <a:lnTo>
                  <a:pt x="421" y="2661"/>
                </a:lnTo>
                <a:lnTo>
                  <a:pt x="430" y="2615"/>
                </a:lnTo>
                <a:lnTo>
                  <a:pt x="438" y="2576"/>
                </a:lnTo>
                <a:lnTo>
                  <a:pt x="449" y="2540"/>
                </a:lnTo>
                <a:lnTo>
                  <a:pt x="461" y="2507"/>
                </a:lnTo>
                <a:lnTo>
                  <a:pt x="477" y="2475"/>
                </a:lnTo>
                <a:lnTo>
                  <a:pt x="494" y="2440"/>
                </a:lnTo>
                <a:lnTo>
                  <a:pt x="517" y="2399"/>
                </a:lnTo>
                <a:lnTo>
                  <a:pt x="544" y="2354"/>
                </a:lnTo>
                <a:lnTo>
                  <a:pt x="576" y="2294"/>
                </a:lnTo>
                <a:lnTo>
                  <a:pt x="588" y="2270"/>
                </a:lnTo>
                <a:lnTo>
                  <a:pt x="599" y="2243"/>
                </a:lnTo>
                <a:lnTo>
                  <a:pt x="609" y="2216"/>
                </a:lnTo>
                <a:lnTo>
                  <a:pt x="617" y="2187"/>
                </a:lnTo>
                <a:lnTo>
                  <a:pt x="626" y="2152"/>
                </a:lnTo>
                <a:lnTo>
                  <a:pt x="633" y="2112"/>
                </a:lnTo>
                <a:lnTo>
                  <a:pt x="638" y="2073"/>
                </a:lnTo>
                <a:lnTo>
                  <a:pt x="641" y="2032"/>
                </a:lnTo>
                <a:lnTo>
                  <a:pt x="641" y="1985"/>
                </a:lnTo>
                <a:lnTo>
                  <a:pt x="638" y="1937"/>
                </a:lnTo>
                <a:lnTo>
                  <a:pt x="633" y="1886"/>
                </a:lnTo>
                <a:lnTo>
                  <a:pt x="624" y="1833"/>
                </a:lnTo>
                <a:lnTo>
                  <a:pt x="613" y="1779"/>
                </a:lnTo>
                <a:lnTo>
                  <a:pt x="598" y="1725"/>
                </a:lnTo>
                <a:lnTo>
                  <a:pt x="590" y="1698"/>
                </a:lnTo>
                <a:lnTo>
                  <a:pt x="580" y="1671"/>
                </a:lnTo>
                <a:lnTo>
                  <a:pt x="569" y="1644"/>
                </a:lnTo>
                <a:lnTo>
                  <a:pt x="558" y="1618"/>
                </a:lnTo>
                <a:lnTo>
                  <a:pt x="546" y="1590"/>
                </a:lnTo>
                <a:lnTo>
                  <a:pt x="533" y="1564"/>
                </a:lnTo>
                <a:lnTo>
                  <a:pt x="519" y="1537"/>
                </a:lnTo>
                <a:lnTo>
                  <a:pt x="504" y="1513"/>
                </a:lnTo>
                <a:lnTo>
                  <a:pt x="488" y="1488"/>
                </a:lnTo>
                <a:lnTo>
                  <a:pt x="471" y="1463"/>
                </a:lnTo>
                <a:lnTo>
                  <a:pt x="453" y="1439"/>
                </a:lnTo>
                <a:lnTo>
                  <a:pt x="434" y="1416"/>
                </a:lnTo>
                <a:lnTo>
                  <a:pt x="414" y="1394"/>
                </a:lnTo>
                <a:lnTo>
                  <a:pt x="392" y="1373"/>
                </a:lnTo>
                <a:lnTo>
                  <a:pt x="370" y="1352"/>
                </a:lnTo>
                <a:lnTo>
                  <a:pt x="348" y="1333"/>
                </a:lnTo>
                <a:lnTo>
                  <a:pt x="401" y="1365"/>
                </a:lnTo>
                <a:lnTo>
                  <a:pt x="450" y="1397"/>
                </a:lnTo>
                <a:lnTo>
                  <a:pt x="499" y="1428"/>
                </a:lnTo>
                <a:lnTo>
                  <a:pt x="544" y="1463"/>
                </a:lnTo>
                <a:lnTo>
                  <a:pt x="586" y="1496"/>
                </a:lnTo>
                <a:lnTo>
                  <a:pt x="626" y="1532"/>
                </a:lnTo>
                <a:lnTo>
                  <a:pt x="664" y="1569"/>
                </a:lnTo>
                <a:lnTo>
                  <a:pt x="699" y="1608"/>
                </a:lnTo>
                <a:lnTo>
                  <a:pt x="732" y="1648"/>
                </a:lnTo>
                <a:lnTo>
                  <a:pt x="764" y="1691"/>
                </a:lnTo>
                <a:lnTo>
                  <a:pt x="793" y="1735"/>
                </a:lnTo>
                <a:lnTo>
                  <a:pt x="819" y="1782"/>
                </a:lnTo>
                <a:lnTo>
                  <a:pt x="844" y="1832"/>
                </a:lnTo>
                <a:lnTo>
                  <a:pt x="866" y="1884"/>
                </a:lnTo>
                <a:lnTo>
                  <a:pt x="888" y="1941"/>
                </a:lnTo>
                <a:lnTo>
                  <a:pt x="907" y="2000"/>
                </a:lnTo>
                <a:lnTo>
                  <a:pt x="924" y="2060"/>
                </a:lnTo>
                <a:lnTo>
                  <a:pt x="937" y="2114"/>
                </a:lnTo>
                <a:lnTo>
                  <a:pt x="946" y="2166"/>
                </a:lnTo>
                <a:lnTo>
                  <a:pt x="952" y="2217"/>
                </a:lnTo>
                <a:lnTo>
                  <a:pt x="956" y="2268"/>
                </a:lnTo>
                <a:lnTo>
                  <a:pt x="956" y="2321"/>
                </a:lnTo>
                <a:lnTo>
                  <a:pt x="952" y="2377"/>
                </a:lnTo>
                <a:lnTo>
                  <a:pt x="946" y="2438"/>
                </a:lnTo>
                <a:lnTo>
                  <a:pt x="934" y="2514"/>
                </a:lnTo>
                <a:lnTo>
                  <a:pt x="923" y="2582"/>
                </a:lnTo>
                <a:lnTo>
                  <a:pt x="919" y="2614"/>
                </a:lnTo>
                <a:lnTo>
                  <a:pt x="916" y="2644"/>
                </a:lnTo>
                <a:lnTo>
                  <a:pt x="914" y="2673"/>
                </a:lnTo>
                <a:lnTo>
                  <a:pt x="913" y="2703"/>
                </a:lnTo>
                <a:lnTo>
                  <a:pt x="914" y="2731"/>
                </a:lnTo>
                <a:lnTo>
                  <a:pt x="917" y="2760"/>
                </a:lnTo>
                <a:lnTo>
                  <a:pt x="921" y="2789"/>
                </a:lnTo>
                <a:lnTo>
                  <a:pt x="928" y="2818"/>
                </a:lnTo>
                <a:lnTo>
                  <a:pt x="937" y="2847"/>
                </a:lnTo>
                <a:lnTo>
                  <a:pt x="946" y="2877"/>
                </a:lnTo>
                <a:lnTo>
                  <a:pt x="960" y="2908"/>
                </a:lnTo>
                <a:lnTo>
                  <a:pt x="975" y="2940"/>
                </a:lnTo>
                <a:lnTo>
                  <a:pt x="997" y="2982"/>
                </a:lnTo>
                <a:lnTo>
                  <a:pt x="1015" y="3017"/>
                </a:lnTo>
                <a:lnTo>
                  <a:pt x="1032" y="3045"/>
                </a:lnTo>
                <a:lnTo>
                  <a:pt x="1040" y="3057"/>
                </a:lnTo>
                <a:lnTo>
                  <a:pt x="1050" y="3068"/>
                </a:lnTo>
                <a:lnTo>
                  <a:pt x="1059" y="3079"/>
                </a:lnTo>
                <a:lnTo>
                  <a:pt x="1070" y="3089"/>
                </a:lnTo>
                <a:lnTo>
                  <a:pt x="1082" y="3098"/>
                </a:lnTo>
                <a:lnTo>
                  <a:pt x="1095" y="3108"/>
                </a:lnTo>
                <a:lnTo>
                  <a:pt x="1129" y="3129"/>
                </a:lnTo>
                <a:lnTo>
                  <a:pt x="1170" y="3152"/>
                </a:lnTo>
                <a:lnTo>
                  <a:pt x="1170" y="3144"/>
                </a:lnTo>
                <a:lnTo>
                  <a:pt x="1170" y="3134"/>
                </a:lnTo>
                <a:lnTo>
                  <a:pt x="1174" y="3114"/>
                </a:lnTo>
                <a:lnTo>
                  <a:pt x="1182" y="3089"/>
                </a:lnTo>
                <a:lnTo>
                  <a:pt x="1193" y="3063"/>
                </a:lnTo>
                <a:lnTo>
                  <a:pt x="1207" y="3034"/>
                </a:lnTo>
                <a:lnTo>
                  <a:pt x="1224" y="3003"/>
                </a:lnTo>
                <a:lnTo>
                  <a:pt x="1242" y="2973"/>
                </a:lnTo>
                <a:lnTo>
                  <a:pt x="1261" y="2942"/>
                </a:lnTo>
                <a:lnTo>
                  <a:pt x="1280" y="2911"/>
                </a:lnTo>
                <a:lnTo>
                  <a:pt x="1301" y="2882"/>
                </a:lnTo>
                <a:lnTo>
                  <a:pt x="1323" y="2853"/>
                </a:lnTo>
                <a:lnTo>
                  <a:pt x="1343" y="2826"/>
                </a:lnTo>
                <a:lnTo>
                  <a:pt x="1363" y="2803"/>
                </a:lnTo>
                <a:lnTo>
                  <a:pt x="1381" y="2782"/>
                </a:lnTo>
                <a:lnTo>
                  <a:pt x="1398" y="2766"/>
                </a:lnTo>
                <a:lnTo>
                  <a:pt x="1413" y="2754"/>
                </a:lnTo>
                <a:lnTo>
                  <a:pt x="1442" y="2730"/>
                </a:lnTo>
                <a:lnTo>
                  <a:pt x="1467" y="2706"/>
                </a:lnTo>
                <a:lnTo>
                  <a:pt x="1490" y="2684"/>
                </a:lnTo>
                <a:lnTo>
                  <a:pt x="1512" y="2662"/>
                </a:lnTo>
                <a:lnTo>
                  <a:pt x="1532" y="2640"/>
                </a:lnTo>
                <a:lnTo>
                  <a:pt x="1550" y="2619"/>
                </a:lnTo>
                <a:lnTo>
                  <a:pt x="1565" y="2600"/>
                </a:lnTo>
                <a:lnTo>
                  <a:pt x="1579" y="2580"/>
                </a:lnTo>
                <a:lnTo>
                  <a:pt x="1591" y="2561"/>
                </a:lnTo>
                <a:lnTo>
                  <a:pt x="1602" y="2542"/>
                </a:lnTo>
                <a:lnTo>
                  <a:pt x="1612" y="2524"/>
                </a:lnTo>
                <a:lnTo>
                  <a:pt x="1619" y="2504"/>
                </a:lnTo>
                <a:lnTo>
                  <a:pt x="1626" y="2486"/>
                </a:lnTo>
                <a:lnTo>
                  <a:pt x="1633" y="2469"/>
                </a:lnTo>
                <a:lnTo>
                  <a:pt x="1637" y="2449"/>
                </a:lnTo>
                <a:lnTo>
                  <a:pt x="1641" y="2431"/>
                </a:lnTo>
                <a:lnTo>
                  <a:pt x="1644" y="2404"/>
                </a:lnTo>
                <a:lnTo>
                  <a:pt x="1645" y="2376"/>
                </a:lnTo>
                <a:lnTo>
                  <a:pt x="1645" y="2347"/>
                </a:lnTo>
                <a:lnTo>
                  <a:pt x="1642" y="2317"/>
                </a:lnTo>
                <a:lnTo>
                  <a:pt x="1638" y="2286"/>
                </a:lnTo>
                <a:lnTo>
                  <a:pt x="1633" y="2256"/>
                </a:lnTo>
                <a:lnTo>
                  <a:pt x="1626" y="2224"/>
                </a:lnTo>
                <a:lnTo>
                  <a:pt x="1619" y="2194"/>
                </a:lnTo>
                <a:lnTo>
                  <a:pt x="1602" y="2131"/>
                </a:lnTo>
                <a:lnTo>
                  <a:pt x="1584" y="2072"/>
                </a:lnTo>
                <a:lnTo>
                  <a:pt x="1550" y="1966"/>
                </a:lnTo>
                <a:lnTo>
                  <a:pt x="1543" y="1935"/>
                </a:lnTo>
                <a:lnTo>
                  <a:pt x="1537" y="1906"/>
                </a:lnTo>
                <a:lnTo>
                  <a:pt x="1533" y="1877"/>
                </a:lnTo>
                <a:lnTo>
                  <a:pt x="1529" y="1850"/>
                </a:lnTo>
                <a:lnTo>
                  <a:pt x="1528" y="1821"/>
                </a:lnTo>
                <a:lnTo>
                  <a:pt x="1526" y="1793"/>
                </a:lnTo>
                <a:lnTo>
                  <a:pt x="1526" y="1767"/>
                </a:lnTo>
                <a:lnTo>
                  <a:pt x="1528" y="1739"/>
                </a:lnTo>
                <a:lnTo>
                  <a:pt x="1530" y="1712"/>
                </a:lnTo>
                <a:lnTo>
                  <a:pt x="1533" y="1685"/>
                </a:lnTo>
                <a:lnTo>
                  <a:pt x="1539" y="1659"/>
                </a:lnTo>
                <a:lnTo>
                  <a:pt x="1544" y="1631"/>
                </a:lnTo>
                <a:lnTo>
                  <a:pt x="1553" y="1605"/>
                </a:lnTo>
                <a:lnTo>
                  <a:pt x="1561" y="1579"/>
                </a:lnTo>
                <a:lnTo>
                  <a:pt x="1571" y="1551"/>
                </a:lnTo>
                <a:lnTo>
                  <a:pt x="1582" y="1525"/>
                </a:lnTo>
                <a:lnTo>
                  <a:pt x="1600" y="1485"/>
                </a:lnTo>
                <a:lnTo>
                  <a:pt x="1620" y="1449"/>
                </a:lnTo>
                <a:lnTo>
                  <a:pt x="1641" y="1415"/>
                </a:lnTo>
                <a:lnTo>
                  <a:pt x="1663" y="1384"/>
                </a:lnTo>
                <a:lnTo>
                  <a:pt x="1688" y="1355"/>
                </a:lnTo>
                <a:lnTo>
                  <a:pt x="1713" y="1329"/>
                </a:lnTo>
                <a:lnTo>
                  <a:pt x="1739" y="1304"/>
                </a:lnTo>
                <a:lnTo>
                  <a:pt x="1768" y="1282"/>
                </a:lnTo>
                <a:lnTo>
                  <a:pt x="1797" y="1261"/>
                </a:lnTo>
                <a:lnTo>
                  <a:pt x="1829" y="1242"/>
                </a:lnTo>
                <a:lnTo>
                  <a:pt x="1862" y="1225"/>
                </a:lnTo>
                <a:lnTo>
                  <a:pt x="1896" y="1209"/>
                </a:lnTo>
                <a:lnTo>
                  <a:pt x="1934" y="1194"/>
                </a:lnTo>
                <a:lnTo>
                  <a:pt x="1972" y="1180"/>
                </a:lnTo>
                <a:lnTo>
                  <a:pt x="2013" y="1167"/>
                </a:lnTo>
                <a:lnTo>
                  <a:pt x="2054" y="1155"/>
                </a:lnTo>
                <a:lnTo>
                  <a:pt x="2017" y="1192"/>
                </a:lnTo>
                <a:lnTo>
                  <a:pt x="2000" y="1210"/>
                </a:lnTo>
                <a:lnTo>
                  <a:pt x="1984" y="1229"/>
                </a:lnTo>
                <a:lnTo>
                  <a:pt x="1968" y="1249"/>
                </a:lnTo>
                <a:lnTo>
                  <a:pt x="1955" y="1268"/>
                </a:lnTo>
                <a:lnTo>
                  <a:pt x="1941" y="1287"/>
                </a:lnTo>
                <a:lnTo>
                  <a:pt x="1928" y="1307"/>
                </a:lnTo>
                <a:lnTo>
                  <a:pt x="1917" y="1326"/>
                </a:lnTo>
                <a:lnTo>
                  <a:pt x="1908" y="1347"/>
                </a:lnTo>
                <a:lnTo>
                  <a:pt x="1898" y="1366"/>
                </a:lnTo>
                <a:lnTo>
                  <a:pt x="1891" y="1386"/>
                </a:lnTo>
                <a:lnTo>
                  <a:pt x="1884" y="1406"/>
                </a:lnTo>
                <a:lnTo>
                  <a:pt x="1877" y="1426"/>
                </a:lnTo>
                <a:lnTo>
                  <a:pt x="1872" y="1446"/>
                </a:lnTo>
                <a:lnTo>
                  <a:pt x="1867" y="1467"/>
                </a:lnTo>
                <a:lnTo>
                  <a:pt x="1865" y="1495"/>
                </a:lnTo>
                <a:lnTo>
                  <a:pt x="1863" y="1528"/>
                </a:lnTo>
                <a:lnTo>
                  <a:pt x="1863" y="1565"/>
                </a:lnTo>
                <a:lnTo>
                  <a:pt x="1866" y="1605"/>
                </a:lnTo>
                <a:lnTo>
                  <a:pt x="1872" y="1645"/>
                </a:lnTo>
                <a:lnTo>
                  <a:pt x="1877" y="1666"/>
                </a:lnTo>
                <a:lnTo>
                  <a:pt x="1881" y="1687"/>
                </a:lnTo>
                <a:lnTo>
                  <a:pt x="1888" y="1707"/>
                </a:lnTo>
                <a:lnTo>
                  <a:pt x="1895" y="1727"/>
                </a:lnTo>
                <a:lnTo>
                  <a:pt x="1903" y="1745"/>
                </a:lnTo>
                <a:lnTo>
                  <a:pt x="1912" y="1763"/>
                </a:lnTo>
                <a:lnTo>
                  <a:pt x="1942" y="1805"/>
                </a:lnTo>
                <a:lnTo>
                  <a:pt x="1970" y="1847"/>
                </a:lnTo>
                <a:lnTo>
                  <a:pt x="1997" y="1890"/>
                </a:lnTo>
                <a:lnTo>
                  <a:pt x="2022" y="1933"/>
                </a:lnTo>
                <a:lnTo>
                  <a:pt x="2044" y="1977"/>
                </a:lnTo>
                <a:lnTo>
                  <a:pt x="2065" y="2022"/>
                </a:lnTo>
                <a:lnTo>
                  <a:pt x="2075" y="2047"/>
                </a:lnTo>
                <a:lnTo>
                  <a:pt x="2083" y="2072"/>
                </a:lnTo>
                <a:lnTo>
                  <a:pt x="2091" y="2098"/>
                </a:lnTo>
                <a:lnTo>
                  <a:pt x="2100" y="2125"/>
                </a:lnTo>
                <a:lnTo>
                  <a:pt x="2105" y="2149"/>
                </a:lnTo>
                <a:lnTo>
                  <a:pt x="2109" y="2174"/>
                </a:lnTo>
                <a:lnTo>
                  <a:pt x="2113" y="2202"/>
                </a:lnTo>
                <a:lnTo>
                  <a:pt x="2117" y="2231"/>
                </a:lnTo>
                <a:lnTo>
                  <a:pt x="2120" y="2261"/>
                </a:lnTo>
                <a:lnTo>
                  <a:pt x="2122" y="2292"/>
                </a:lnTo>
                <a:lnTo>
                  <a:pt x="2123" y="2323"/>
                </a:lnTo>
                <a:lnTo>
                  <a:pt x="2123" y="2357"/>
                </a:lnTo>
                <a:lnTo>
                  <a:pt x="2123" y="2390"/>
                </a:lnTo>
                <a:lnTo>
                  <a:pt x="2122" y="2423"/>
                </a:lnTo>
                <a:lnTo>
                  <a:pt x="2119" y="2457"/>
                </a:lnTo>
                <a:lnTo>
                  <a:pt x="2115" y="2492"/>
                </a:lnTo>
                <a:lnTo>
                  <a:pt x="2111" y="2525"/>
                </a:lnTo>
                <a:lnTo>
                  <a:pt x="2104" y="2560"/>
                </a:lnTo>
                <a:lnTo>
                  <a:pt x="2097" y="2593"/>
                </a:lnTo>
                <a:lnTo>
                  <a:pt x="2088" y="2625"/>
                </a:lnTo>
                <a:lnTo>
                  <a:pt x="2104" y="2594"/>
                </a:lnTo>
                <a:lnTo>
                  <a:pt x="2120" y="2565"/>
                </a:lnTo>
                <a:lnTo>
                  <a:pt x="2137" y="2539"/>
                </a:lnTo>
                <a:lnTo>
                  <a:pt x="2155" y="2515"/>
                </a:lnTo>
                <a:lnTo>
                  <a:pt x="2173" y="2493"/>
                </a:lnTo>
                <a:lnTo>
                  <a:pt x="2191" y="2474"/>
                </a:lnTo>
                <a:lnTo>
                  <a:pt x="2210" y="2455"/>
                </a:lnTo>
                <a:lnTo>
                  <a:pt x="2228" y="2438"/>
                </a:lnTo>
                <a:lnTo>
                  <a:pt x="2247" y="2423"/>
                </a:lnTo>
                <a:lnTo>
                  <a:pt x="2265" y="2408"/>
                </a:lnTo>
                <a:lnTo>
                  <a:pt x="2303" y="2382"/>
                </a:lnTo>
                <a:lnTo>
                  <a:pt x="2338" y="2357"/>
                </a:lnTo>
                <a:lnTo>
                  <a:pt x="2373" y="2332"/>
                </a:lnTo>
                <a:lnTo>
                  <a:pt x="2390" y="2319"/>
                </a:lnTo>
                <a:lnTo>
                  <a:pt x="2405" y="2307"/>
                </a:lnTo>
                <a:lnTo>
                  <a:pt x="2419" y="2293"/>
                </a:lnTo>
                <a:lnTo>
                  <a:pt x="2432" y="2279"/>
                </a:lnTo>
                <a:lnTo>
                  <a:pt x="2445" y="2264"/>
                </a:lnTo>
                <a:lnTo>
                  <a:pt x="2457" y="2248"/>
                </a:lnTo>
                <a:lnTo>
                  <a:pt x="2467" y="2231"/>
                </a:lnTo>
                <a:lnTo>
                  <a:pt x="2475" y="2212"/>
                </a:lnTo>
                <a:lnTo>
                  <a:pt x="2484" y="2191"/>
                </a:lnTo>
                <a:lnTo>
                  <a:pt x="2489" y="2169"/>
                </a:lnTo>
                <a:lnTo>
                  <a:pt x="2493" y="2144"/>
                </a:lnTo>
                <a:lnTo>
                  <a:pt x="2496" y="2118"/>
                </a:lnTo>
                <a:lnTo>
                  <a:pt x="2497" y="2089"/>
                </a:lnTo>
                <a:lnTo>
                  <a:pt x="2496" y="2057"/>
                </a:lnTo>
                <a:lnTo>
                  <a:pt x="2493" y="2022"/>
                </a:lnTo>
                <a:lnTo>
                  <a:pt x="2489" y="1985"/>
                </a:lnTo>
                <a:lnTo>
                  <a:pt x="2515" y="2038"/>
                </a:lnTo>
                <a:lnTo>
                  <a:pt x="2540" y="2090"/>
                </a:lnTo>
                <a:lnTo>
                  <a:pt x="2551" y="2116"/>
                </a:lnTo>
                <a:lnTo>
                  <a:pt x="2561" y="2143"/>
                </a:lnTo>
                <a:lnTo>
                  <a:pt x="2571" y="2169"/>
                </a:lnTo>
                <a:lnTo>
                  <a:pt x="2577" y="2195"/>
                </a:lnTo>
                <a:lnTo>
                  <a:pt x="2584" y="2223"/>
                </a:lnTo>
                <a:lnTo>
                  <a:pt x="2590" y="2249"/>
                </a:lnTo>
                <a:lnTo>
                  <a:pt x="2594" y="2277"/>
                </a:lnTo>
                <a:lnTo>
                  <a:pt x="2597" y="2304"/>
                </a:lnTo>
                <a:lnTo>
                  <a:pt x="2598" y="2333"/>
                </a:lnTo>
                <a:lnTo>
                  <a:pt x="2598" y="2361"/>
                </a:lnTo>
                <a:lnTo>
                  <a:pt x="2597" y="2391"/>
                </a:lnTo>
                <a:lnTo>
                  <a:pt x="2593" y="2422"/>
                </a:lnTo>
                <a:lnTo>
                  <a:pt x="2589" y="2444"/>
                </a:lnTo>
                <a:lnTo>
                  <a:pt x="2583" y="2466"/>
                </a:lnTo>
                <a:lnTo>
                  <a:pt x="2576" y="2486"/>
                </a:lnTo>
                <a:lnTo>
                  <a:pt x="2568" y="2507"/>
                </a:lnTo>
                <a:lnTo>
                  <a:pt x="2558" y="2525"/>
                </a:lnTo>
                <a:lnTo>
                  <a:pt x="2548" y="2543"/>
                </a:lnTo>
                <a:lnTo>
                  <a:pt x="2537" y="2561"/>
                </a:lnTo>
                <a:lnTo>
                  <a:pt x="2526" y="2578"/>
                </a:lnTo>
                <a:lnTo>
                  <a:pt x="2501" y="2609"/>
                </a:lnTo>
                <a:lnTo>
                  <a:pt x="2474" y="2641"/>
                </a:lnTo>
                <a:lnTo>
                  <a:pt x="2420" y="2703"/>
                </a:lnTo>
                <a:lnTo>
                  <a:pt x="2380" y="2749"/>
                </a:lnTo>
                <a:lnTo>
                  <a:pt x="2361" y="2772"/>
                </a:lnTo>
                <a:lnTo>
                  <a:pt x="2343" y="2796"/>
                </a:lnTo>
                <a:lnTo>
                  <a:pt x="2327" y="2822"/>
                </a:lnTo>
                <a:lnTo>
                  <a:pt x="2312" y="2850"/>
                </a:lnTo>
                <a:lnTo>
                  <a:pt x="2300" y="2880"/>
                </a:lnTo>
                <a:lnTo>
                  <a:pt x="2289" y="2913"/>
                </a:lnTo>
                <a:lnTo>
                  <a:pt x="2280" y="2946"/>
                </a:lnTo>
                <a:lnTo>
                  <a:pt x="2276" y="2980"/>
                </a:lnTo>
                <a:lnTo>
                  <a:pt x="2274" y="3010"/>
                </a:lnTo>
                <a:lnTo>
                  <a:pt x="2274" y="3040"/>
                </a:lnTo>
                <a:lnTo>
                  <a:pt x="2276" y="3071"/>
                </a:lnTo>
                <a:lnTo>
                  <a:pt x="2280" y="3103"/>
                </a:lnTo>
                <a:lnTo>
                  <a:pt x="2287" y="3134"/>
                </a:lnTo>
                <a:lnTo>
                  <a:pt x="2296" y="3169"/>
                </a:lnTo>
                <a:lnTo>
                  <a:pt x="2318" y="3130"/>
                </a:lnTo>
                <a:lnTo>
                  <a:pt x="2341" y="3093"/>
                </a:lnTo>
                <a:lnTo>
                  <a:pt x="2366" y="3057"/>
                </a:lnTo>
                <a:lnTo>
                  <a:pt x="2392" y="3025"/>
                </a:lnTo>
                <a:lnTo>
                  <a:pt x="2406" y="3009"/>
                </a:lnTo>
                <a:lnTo>
                  <a:pt x="2420" y="2995"/>
                </a:lnTo>
                <a:lnTo>
                  <a:pt x="2435" y="2980"/>
                </a:lnTo>
                <a:lnTo>
                  <a:pt x="2452" y="2966"/>
                </a:lnTo>
                <a:lnTo>
                  <a:pt x="2468" y="2953"/>
                </a:lnTo>
                <a:lnTo>
                  <a:pt x="2486" y="2941"/>
                </a:lnTo>
                <a:lnTo>
                  <a:pt x="2506" y="2930"/>
                </a:lnTo>
                <a:lnTo>
                  <a:pt x="2525" y="2919"/>
                </a:lnTo>
                <a:lnTo>
                  <a:pt x="2548" y="2908"/>
                </a:lnTo>
                <a:lnTo>
                  <a:pt x="2572" y="2898"/>
                </a:lnTo>
                <a:lnTo>
                  <a:pt x="2595" y="2890"/>
                </a:lnTo>
                <a:lnTo>
                  <a:pt x="2620" y="2883"/>
                </a:lnTo>
                <a:lnTo>
                  <a:pt x="2644" y="2877"/>
                </a:lnTo>
                <a:lnTo>
                  <a:pt x="2667" y="2873"/>
                </a:lnTo>
                <a:lnTo>
                  <a:pt x="2692" y="2871"/>
                </a:lnTo>
                <a:lnTo>
                  <a:pt x="2716" y="2868"/>
                </a:lnTo>
                <a:lnTo>
                  <a:pt x="2740" y="2866"/>
                </a:lnTo>
                <a:lnTo>
                  <a:pt x="2765" y="2866"/>
                </a:lnTo>
                <a:lnTo>
                  <a:pt x="2790" y="2868"/>
                </a:lnTo>
                <a:lnTo>
                  <a:pt x="2815" y="2869"/>
                </a:lnTo>
                <a:lnTo>
                  <a:pt x="2866" y="2875"/>
                </a:lnTo>
                <a:lnTo>
                  <a:pt x="2919" y="2882"/>
                </a:lnTo>
                <a:lnTo>
                  <a:pt x="2862" y="2916"/>
                </a:lnTo>
                <a:lnTo>
                  <a:pt x="2836" y="2934"/>
                </a:lnTo>
                <a:lnTo>
                  <a:pt x="2810" y="2952"/>
                </a:lnTo>
                <a:lnTo>
                  <a:pt x="2785" y="2970"/>
                </a:lnTo>
                <a:lnTo>
                  <a:pt x="2761" y="2989"/>
                </a:lnTo>
                <a:lnTo>
                  <a:pt x="2738" y="3009"/>
                </a:lnTo>
                <a:lnTo>
                  <a:pt x="2717" y="3028"/>
                </a:lnTo>
                <a:lnTo>
                  <a:pt x="2696" y="3049"/>
                </a:lnTo>
                <a:lnTo>
                  <a:pt x="2677" y="3069"/>
                </a:lnTo>
                <a:lnTo>
                  <a:pt x="2660" y="3090"/>
                </a:lnTo>
                <a:lnTo>
                  <a:pt x="2644" y="3112"/>
                </a:lnTo>
                <a:lnTo>
                  <a:pt x="2629" y="3133"/>
                </a:lnTo>
                <a:lnTo>
                  <a:pt x="2616" y="3155"/>
                </a:lnTo>
                <a:lnTo>
                  <a:pt x="2605" y="3179"/>
                </a:lnTo>
                <a:lnTo>
                  <a:pt x="2594" y="3202"/>
                </a:lnTo>
                <a:lnTo>
                  <a:pt x="2587" y="3224"/>
                </a:lnTo>
                <a:lnTo>
                  <a:pt x="2580" y="3246"/>
                </a:lnTo>
                <a:lnTo>
                  <a:pt x="2575" y="3268"/>
                </a:lnTo>
                <a:lnTo>
                  <a:pt x="2571" y="3292"/>
                </a:lnTo>
                <a:lnTo>
                  <a:pt x="2566" y="3314"/>
                </a:lnTo>
                <a:lnTo>
                  <a:pt x="2564" y="3337"/>
                </a:lnTo>
                <a:lnTo>
                  <a:pt x="2561" y="3384"/>
                </a:lnTo>
                <a:lnTo>
                  <a:pt x="2562" y="3431"/>
                </a:lnTo>
                <a:lnTo>
                  <a:pt x="2564" y="3481"/>
                </a:lnTo>
                <a:lnTo>
                  <a:pt x="2568" y="3532"/>
                </a:lnTo>
                <a:lnTo>
                  <a:pt x="2573" y="3586"/>
                </a:lnTo>
                <a:lnTo>
                  <a:pt x="2583" y="3698"/>
                </a:lnTo>
                <a:lnTo>
                  <a:pt x="2587" y="3757"/>
                </a:lnTo>
                <a:lnTo>
                  <a:pt x="2591" y="3820"/>
                </a:lnTo>
                <a:lnTo>
                  <a:pt x="2591" y="3884"/>
                </a:lnTo>
                <a:lnTo>
                  <a:pt x="2590" y="3954"/>
                </a:lnTo>
                <a:lnTo>
                  <a:pt x="2589" y="3989"/>
                </a:lnTo>
                <a:lnTo>
                  <a:pt x="2584" y="4025"/>
                </a:lnTo>
                <a:lnTo>
                  <a:pt x="2582" y="4063"/>
                </a:lnTo>
                <a:lnTo>
                  <a:pt x="2576" y="4100"/>
                </a:lnTo>
                <a:lnTo>
                  <a:pt x="2569" y="4136"/>
                </a:lnTo>
                <a:lnTo>
                  <a:pt x="2561" y="4170"/>
                </a:lnTo>
                <a:lnTo>
                  <a:pt x="2547" y="4205"/>
                </a:lnTo>
                <a:lnTo>
                  <a:pt x="2532" y="4239"/>
                </a:lnTo>
                <a:lnTo>
                  <a:pt x="2514" y="4274"/>
                </a:lnTo>
                <a:lnTo>
                  <a:pt x="2495" y="4307"/>
                </a:lnTo>
                <a:lnTo>
                  <a:pt x="2471" y="4339"/>
                </a:lnTo>
                <a:lnTo>
                  <a:pt x="2446" y="4371"/>
                </a:lnTo>
                <a:lnTo>
                  <a:pt x="2419" y="4402"/>
                </a:lnTo>
                <a:lnTo>
                  <a:pt x="2388" y="4433"/>
                </a:lnTo>
                <a:lnTo>
                  <a:pt x="2358" y="4462"/>
                </a:lnTo>
                <a:lnTo>
                  <a:pt x="2325" y="4489"/>
                </a:lnTo>
                <a:lnTo>
                  <a:pt x="2289" y="4517"/>
                </a:lnTo>
                <a:lnTo>
                  <a:pt x="2253" y="4543"/>
                </a:lnTo>
                <a:lnTo>
                  <a:pt x="2216" y="4568"/>
                </a:lnTo>
                <a:lnTo>
                  <a:pt x="2176" y="4593"/>
                </a:lnTo>
                <a:lnTo>
                  <a:pt x="2135" y="4615"/>
                </a:lnTo>
                <a:lnTo>
                  <a:pt x="2094" y="4636"/>
                </a:lnTo>
                <a:lnTo>
                  <a:pt x="2053" y="4657"/>
                </a:lnTo>
                <a:lnTo>
                  <a:pt x="2008" y="4675"/>
                </a:lnTo>
                <a:lnTo>
                  <a:pt x="1966" y="4691"/>
                </a:lnTo>
                <a:lnTo>
                  <a:pt x="1920" y="4706"/>
                </a:lnTo>
                <a:lnTo>
                  <a:pt x="1876" y="4720"/>
                </a:lnTo>
                <a:lnTo>
                  <a:pt x="1830" y="4733"/>
                </a:lnTo>
                <a:lnTo>
                  <a:pt x="1786" y="4742"/>
                </a:lnTo>
                <a:lnTo>
                  <a:pt x="1740" y="4751"/>
                </a:lnTo>
                <a:lnTo>
                  <a:pt x="1695" y="4756"/>
                </a:lnTo>
                <a:lnTo>
                  <a:pt x="1649" y="4760"/>
                </a:lnTo>
                <a:lnTo>
                  <a:pt x="1605" y="4763"/>
                </a:lnTo>
                <a:lnTo>
                  <a:pt x="1561" y="4763"/>
                </a:lnTo>
                <a:lnTo>
                  <a:pt x="1517" y="4760"/>
                </a:lnTo>
                <a:lnTo>
                  <a:pt x="1474" y="4756"/>
                </a:lnTo>
                <a:lnTo>
                  <a:pt x="1506" y="4742"/>
                </a:lnTo>
                <a:lnTo>
                  <a:pt x="1536" y="4728"/>
                </a:lnTo>
                <a:lnTo>
                  <a:pt x="1566" y="4713"/>
                </a:lnTo>
                <a:lnTo>
                  <a:pt x="1595" y="4698"/>
                </a:lnTo>
                <a:lnTo>
                  <a:pt x="1624" y="4683"/>
                </a:lnTo>
                <a:lnTo>
                  <a:pt x="1652" y="4666"/>
                </a:lnTo>
                <a:lnTo>
                  <a:pt x="1680" y="4650"/>
                </a:lnTo>
                <a:lnTo>
                  <a:pt x="1706" y="4632"/>
                </a:lnTo>
                <a:lnTo>
                  <a:pt x="1756" y="4597"/>
                </a:lnTo>
                <a:lnTo>
                  <a:pt x="1803" y="4560"/>
                </a:lnTo>
                <a:lnTo>
                  <a:pt x="1845" y="4521"/>
                </a:lnTo>
                <a:lnTo>
                  <a:pt x="1885" y="4481"/>
                </a:lnTo>
                <a:lnTo>
                  <a:pt x="1921" y="4441"/>
                </a:lnTo>
                <a:lnTo>
                  <a:pt x="1953" y="4400"/>
                </a:lnTo>
                <a:lnTo>
                  <a:pt x="1982" y="4358"/>
                </a:lnTo>
                <a:lnTo>
                  <a:pt x="1995" y="4338"/>
                </a:lnTo>
                <a:lnTo>
                  <a:pt x="2007" y="4317"/>
                </a:lnTo>
                <a:lnTo>
                  <a:pt x="2018" y="4296"/>
                </a:lnTo>
                <a:lnTo>
                  <a:pt x="2028" y="4275"/>
                </a:lnTo>
                <a:lnTo>
                  <a:pt x="2037" y="4253"/>
                </a:lnTo>
                <a:lnTo>
                  <a:pt x="2044" y="4233"/>
                </a:lnTo>
                <a:lnTo>
                  <a:pt x="2053" y="4212"/>
                </a:lnTo>
                <a:lnTo>
                  <a:pt x="2058" y="4192"/>
                </a:lnTo>
                <a:lnTo>
                  <a:pt x="2064" y="4172"/>
                </a:lnTo>
                <a:lnTo>
                  <a:pt x="2068" y="4151"/>
                </a:lnTo>
                <a:lnTo>
                  <a:pt x="2071" y="4126"/>
                </a:lnTo>
                <a:lnTo>
                  <a:pt x="2073" y="4101"/>
                </a:lnTo>
                <a:lnTo>
                  <a:pt x="2076" y="4076"/>
                </a:lnTo>
                <a:lnTo>
                  <a:pt x="2076" y="4052"/>
                </a:lnTo>
                <a:lnTo>
                  <a:pt x="2076" y="4027"/>
                </a:lnTo>
                <a:lnTo>
                  <a:pt x="2075" y="4000"/>
                </a:lnTo>
                <a:lnTo>
                  <a:pt x="2073" y="3976"/>
                </a:lnTo>
                <a:lnTo>
                  <a:pt x="2071" y="3951"/>
                </a:lnTo>
                <a:lnTo>
                  <a:pt x="2061" y="3898"/>
                </a:lnTo>
                <a:lnTo>
                  <a:pt x="2050" y="3844"/>
                </a:lnTo>
                <a:lnTo>
                  <a:pt x="2035" y="3789"/>
                </a:lnTo>
                <a:lnTo>
                  <a:pt x="2018" y="3731"/>
                </a:lnTo>
                <a:lnTo>
                  <a:pt x="1993" y="3654"/>
                </a:lnTo>
                <a:lnTo>
                  <a:pt x="1982" y="3612"/>
                </a:lnTo>
                <a:lnTo>
                  <a:pt x="1971" y="3572"/>
                </a:lnTo>
                <a:lnTo>
                  <a:pt x="1963" y="3529"/>
                </a:lnTo>
                <a:lnTo>
                  <a:pt x="1955" y="3488"/>
                </a:lnTo>
                <a:lnTo>
                  <a:pt x="1950" y="3444"/>
                </a:lnTo>
                <a:lnTo>
                  <a:pt x="1948" y="3401"/>
                </a:lnTo>
                <a:lnTo>
                  <a:pt x="1948" y="3379"/>
                </a:lnTo>
                <a:lnTo>
                  <a:pt x="1950" y="3357"/>
                </a:lnTo>
                <a:lnTo>
                  <a:pt x="1953" y="3333"/>
                </a:lnTo>
                <a:lnTo>
                  <a:pt x="1959" y="3311"/>
                </a:lnTo>
                <a:lnTo>
                  <a:pt x="1964" y="3288"/>
                </a:lnTo>
                <a:lnTo>
                  <a:pt x="1971" y="3263"/>
                </a:lnTo>
                <a:lnTo>
                  <a:pt x="1979" y="3239"/>
                </a:lnTo>
                <a:lnTo>
                  <a:pt x="1989" y="3214"/>
                </a:lnTo>
                <a:lnTo>
                  <a:pt x="2000" y="3190"/>
                </a:lnTo>
                <a:lnTo>
                  <a:pt x="2011" y="3165"/>
                </a:lnTo>
                <a:lnTo>
                  <a:pt x="2025" y="3140"/>
                </a:lnTo>
                <a:lnTo>
                  <a:pt x="2039" y="3115"/>
                </a:lnTo>
                <a:lnTo>
                  <a:pt x="2069" y="3064"/>
                </a:lnTo>
                <a:lnTo>
                  <a:pt x="2102" y="3013"/>
                </a:lnTo>
                <a:lnTo>
                  <a:pt x="2014" y="3051"/>
                </a:lnTo>
                <a:lnTo>
                  <a:pt x="1975" y="3069"/>
                </a:lnTo>
                <a:lnTo>
                  <a:pt x="1956" y="3079"/>
                </a:lnTo>
                <a:lnTo>
                  <a:pt x="1939" y="3089"/>
                </a:lnTo>
                <a:lnTo>
                  <a:pt x="1923" y="3100"/>
                </a:lnTo>
                <a:lnTo>
                  <a:pt x="1906" y="3112"/>
                </a:lnTo>
                <a:lnTo>
                  <a:pt x="1890" y="3125"/>
                </a:lnTo>
                <a:lnTo>
                  <a:pt x="1874" y="3140"/>
                </a:lnTo>
                <a:lnTo>
                  <a:pt x="1859" y="3156"/>
                </a:lnTo>
                <a:lnTo>
                  <a:pt x="1843" y="3174"/>
                </a:lnTo>
                <a:lnTo>
                  <a:pt x="1827" y="3194"/>
                </a:lnTo>
                <a:lnTo>
                  <a:pt x="1812" y="3216"/>
                </a:lnTo>
                <a:lnTo>
                  <a:pt x="1800" y="3235"/>
                </a:lnTo>
                <a:lnTo>
                  <a:pt x="1789" y="3256"/>
                </a:lnTo>
                <a:lnTo>
                  <a:pt x="1780" y="3275"/>
                </a:lnTo>
                <a:lnTo>
                  <a:pt x="1772" y="3296"/>
                </a:lnTo>
                <a:lnTo>
                  <a:pt x="1765" y="3317"/>
                </a:lnTo>
                <a:lnTo>
                  <a:pt x="1760" y="3336"/>
                </a:lnTo>
                <a:lnTo>
                  <a:pt x="1756" y="3357"/>
                </a:lnTo>
                <a:lnTo>
                  <a:pt x="1751" y="3376"/>
                </a:lnTo>
                <a:lnTo>
                  <a:pt x="1747" y="3416"/>
                </a:lnTo>
                <a:lnTo>
                  <a:pt x="1745" y="3453"/>
                </a:lnTo>
                <a:lnTo>
                  <a:pt x="1742" y="3523"/>
                </a:lnTo>
                <a:lnTo>
                  <a:pt x="1740" y="3538"/>
                </a:lnTo>
                <a:lnTo>
                  <a:pt x="1740" y="3556"/>
                </a:lnTo>
                <a:lnTo>
                  <a:pt x="1742" y="3590"/>
                </a:lnTo>
                <a:lnTo>
                  <a:pt x="1743" y="3628"/>
                </a:lnTo>
                <a:lnTo>
                  <a:pt x="1745" y="3666"/>
                </a:lnTo>
                <a:lnTo>
                  <a:pt x="1745" y="3705"/>
                </a:lnTo>
                <a:lnTo>
                  <a:pt x="1743" y="3723"/>
                </a:lnTo>
                <a:lnTo>
                  <a:pt x="1740" y="3742"/>
                </a:lnTo>
                <a:lnTo>
                  <a:pt x="1738" y="3760"/>
                </a:lnTo>
                <a:lnTo>
                  <a:pt x="1733" y="3778"/>
                </a:lnTo>
                <a:lnTo>
                  <a:pt x="1727" y="3796"/>
                </a:lnTo>
                <a:lnTo>
                  <a:pt x="1720" y="3813"/>
                </a:lnTo>
                <a:lnTo>
                  <a:pt x="1710" y="3828"/>
                </a:lnTo>
                <a:lnTo>
                  <a:pt x="1702" y="3842"/>
                </a:lnTo>
                <a:lnTo>
                  <a:pt x="1691" y="3854"/>
                </a:lnTo>
                <a:lnTo>
                  <a:pt x="1681" y="3866"/>
                </a:lnTo>
                <a:lnTo>
                  <a:pt x="1669" y="3876"/>
                </a:lnTo>
                <a:lnTo>
                  <a:pt x="1658" y="3886"/>
                </a:lnTo>
                <a:lnTo>
                  <a:pt x="1645" y="3894"/>
                </a:lnTo>
                <a:lnTo>
                  <a:pt x="1631" y="3901"/>
                </a:lnTo>
                <a:lnTo>
                  <a:pt x="1617" y="3908"/>
                </a:lnTo>
                <a:lnTo>
                  <a:pt x="1602" y="3915"/>
                </a:lnTo>
                <a:lnTo>
                  <a:pt x="1569" y="3926"/>
                </a:lnTo>
                <a:lnTo>
                  <a:pt x="1535" y="3937"/>
                </a:lnTo>
                <a:lnTo>
                  <a:pt x="1496" y="3948"/>
                </a:lnTo>
                <a:lnTo>
                  <a:pt x="1479" y="3919"/>
                </a:lnTo>
                <a:lnTo>
                  <a:pt x="1464" y="3889"/>
                </a:lnTo>
                <a:lnTo>
                  <a:pt x="1450" y="3857"/>
                </a:lnTo>
                <a:lnTo>
                  <a:pt x="1438" y="3826"/>
                </a:lnTo>
                <a:lnTo>
                  <a:pt x="1430" y="3793"/>
                </a:lnTo>
                <a:lnTo>
                  <a:pt x="1427" y="3778"/>
                </a:lnTo>
                <a:lnTo>
                  <a:pt x="1424" y="3761"/>
                </a:lnTo>
                <a:lnTo>
                  <a:pt x="1423" y="3745"/>
                </a:lnTo>
                <a:lnTo>
                  <a:pt x="1423" y="3728"/>
                </a:lnTo>
                <a:lnTo>
                  <a:pt x="1424" y="3712"/>
                </a:lnTo>
                <a:lnTo>
                  <a:pt x="1425" y="3697"/>
                </a:lnTo>
                <a:lnTo>
                  <a:pt x="1430" y="3674"/>
                </a:lnTo>
                <a:lnTo>
                  <a:pt x="1435" y="3655"/>
                </a:lnTo>
                <a:lnTo>
                  <a:pt x="1441" y="3634"/>
                </a:lnTo>
                <a:lnTo>
                  <a:pt x="1448" y="3616"/>
                </a:lnTo>
                <a:lnTo>
                  <a:pt x="1454" y="3597"/>
                </a:lnTo>
                <a:lnTo>
                  <a:pt x="1463" y="3581"/>
                </a:lnTo>
                <a:lnTo>
                  <a:pt x="1481" y="3546"/>
                </a:lnTo>
                <a:lnTo>
                  <a:pt x="1500" y="3511"/>
                </a:lnTo>
                <a:lnTo>
                  <a:pt x="1522" y="3478"/>
                </a:lnTo>
                <a:lnTo>
                  <a:pt x="1571" y="3411"/>
                </a:lnTo>
                <a:lnTo>
                  <a:pt x="1597" y="3375"/>
                </a:lnTo>
                <a:lnTo>
                  <a:pt x="1622" y="3339"/>
                </a:lnTo>
                <a:lnTo>
                  <a:pt x="1644" y="3301"/>
                </a:lnTo>
                <a:lnTo>
                  <a:pt x="1653" y="3282"/>
                </a:lnTo>
                <a:lnTo>
                  <a:pt x="1663" y="3263"/>
                </a:lnTo>
                <a:lnTo>
                  <a:pt x="1671" y="3243"/>
                </a:lnTo>
                <a:lnTo>
                  <a:pt x="1680" y="3224"/>
                </a:lnTo>
                <a:lnTo>
                  <a:pt x="1685" y="3203"/>
                </a:lnTo>
                <a:lnTo>
                  <a:pt x="1691" y="3183"/>
                </a:lnTo>
                <a:lnTo>
                  <a:pt x="1695" y="3162"/>
                </a:lnTo>
                <a:lnTo>
                  <a:pt x="1698" y="3141"/>
                </a:lnTo>
                <a:lnTo>
                  <a:pt x="1699" y="3119"/>
                </a:lnTo>
                <a:lnTo>
                  <a:pt x="1700" y="3097"/>
                </a:lnTo>
                <a:lnTo>
                  <a:pt x="1699" y="3074"/>
                </a:lnTo>
                <a:lnTo>
                  <a:pt x="1698" y="3050"/>
                </a:lnTo>
                <a:lnTo>
                  <a:pt x="1695" y="3029"/>
                </a:lnTo>
                <a:lnTo>
                  <a:pt x="1691" y="3009"/>
                </a:lnTo>
                <a:lnTo>
                  <a:pt x="1685" y="2989"/>
                </a:lnTo>
                <a:lnTo>
                  <a:pt x="1680" y="2971"/>
                </a:lnTo>
                <a:lnTo>
                  <a:pt x="1673" y="2953"/>
                </a:lnTo>
                <a:lnTo>
                  <a:pt x="1664" y="2935"/>
                </a:lnTo>
                <a:lnTo>
                  <a:pt x="1656" y="2919"/>
                </a:lnTo>
                <a:lnTo>
                  <a:pt x="1645" y="2901"/>
                </a:lnTo>
                <a:lnTo>
                  <a:pt x="1623" y="2868"/>
                </a:lnTo>
                <a:lnTo>
                  <a:pt x="1597" y="2832"/>
                </a:lnTo>
                <a:lnTo>
                  <a:pt x="1566" y="2795"/>
                </a:lnTo>
                <a:lnTo>
                  <a:pt x="1586" y="2855"/>
                </a:lnTo>
                <a:lnTo>
                  <a:pt x="1594" y="2886"/>
                </a:lnTo>
                <a:lnTo>
                  <a:pt x="1600" y="2915"/>
                </a:lnTo>
                <a:lnTo>
                  <a:pt x="1604" y="2945"/>
                </a:lnTo>
                <a:lnTo>
                  <a:pt x="1606" y="2974"/>
                </a:lnTo>
                <a:lnTo>
                  <a:pt x="1605" y="2989"/>
                </a:lnTo>
                <a:lnTo>
                  <a:pt x="1605" y="3006"/>
                </a:lnTo>
                <a:lnTo>
                  <a:pt x="1602" y="3021"/>
                </a:lnTo>
                <a:lnTo>
                  <a:pt x="1600" y="3038"/>
                </a:lnTo>
                <a:lnTo>
                  <a:pt x="1597" y="3046"/>
                </a:lnTo>
                <a:lnTo>
                  <a:pt x="1593" y="3056"/>
                </a:lnTo>
                <a:lnTo>
                  <a:pt x="1583" y="3075"/>
                </a:lnTo>
                <a:lnTo>
                  <a:pt x="1571" y="3096"/>
                </a:lnTo>
                <a:lnTo>
                  <a:pt x="1555" y="3115"/>
                </a:lnTo>
                <a:lnTo>
                  <a:pt x="1536" y="3137"/>
                </a:lnTo>
                <a:lnTo>
                  <a:pt x="1517" y="3158"/>
                </a:lnTo>
                <a:lnTo>
                  <a:pt x="1495" y="3179"/>
                </a:lnTo>
                <a:lnTo>
                  <a:pt x="1472" y="3199"/>
                </a:lnTo>
                <a:lnTo>
                  <a:pt x="1425" y="3238"/>
                </a:lnTo>
                <a:lnTo>
                  <a:pt x="1380" y="3272"/>
                </a:lnTo>
                <a:lnTo>
                  <a:pt x="1338" y="3301"/>
                </a:lnTo>
                <a:lnTo>
                  <a:pt x="1305" y="3321"/>
                </a:lnTo>
                <a:lnTo>
                  <a:pt x="1280" y="3333"/>
                </a:lnTo>
                <a:lnTo>
                  <a:pt x="1257" y="3347"/>
                </a:lnTo>
                <a:lnTo>
                  <a:pt x="1232" y="3362"/>
                </a:lnTo>
                <a:lnTo>
                  <a:pt x="1207" y="3379"/>
                </a:lnTo>
                <a:lnTo>
                  <a:pt x="1184" y="3397"/>
                </a:lnTo>
                <a:lnTo>
                  <a:pt x="1160" y="3416"/>
                </a:lnTo>
                <a:lnTo>
                  <a:pt x="1137" y="3437"/>
                </a:lnTo>
                <a:lnTo>
                  <a:pt x="1113" y="3458"/>
                </a:lnTo>
                <a:lnTo>
                  <a:pt x="1091" y="3481"/>
                </a:lnTo>
                <a:lnTo>
                  <a:pt x="1070" y="3505"/>
                </a:lnTo>
                <a:lnTo>
                  <a:pt x="1051" y="3529"/>
                </a:lnTo>
                <a:lnTo>
                  <a:pt x="1032" y="3556"/>
                </a:lnTo>
                <a:lnTo>
                  <a:pt x="1014" y="3583"/>
                </a:lnTo>
                <a:lnTo>
                  <a:pt x="997" y="3611"/>
                </a:lnTo>
                <a:lnTo>
                  <a:pt x="982" y="3640"/>
                </a:lnTo>
                <a:lnTo>
                  <a:pt x="968" y="3669"/>
                </a:lnTo>
                <a:lnTo>
                  <a:pt x="957" y="3699"/>
                </a:lnTo>
                <a:lnTo>
                  <a:pt x="948" y="3730"/>
                </a:lnTo>
                <a:lnTo>
                  <a:pt x="939" y="3761"/>
                </a:lnTo>
                <a:lnTo>
                  <a:pt x="932" y="3795"/>
                </a:lnTo>
                <a:lnTo>
                  <a:pt x="930" y="3828"/>
                </a:lnTo>
                <a:lnTo>
                  <a:pt x="928" y="3861"/>
                </a:lnTo>
                <a:lnTo>
                  <a:pt x="928" y="3894"/>
                </a:lnTo>
                <a:lnTo>
                  <a:pt x="932" y="3929"/>
                </a:lnTo>
                <a:lnTo>
                  <a:pt x="938" y="3963"/>
                </a:lnTo>
                <a:lnTo>
                  <a:pt x="948" y="3999"/>
                </a:lnTo>
                <a:lnTo>
                  <a:pt x="960" y="4035"/>
                </a:lnTo>
                <a:lnTo>
                  <a:pt x="974" y="4070"/>
                </a:lnTo>
                <a:lnTo>
                  <a:pt x="993" y="4105"/>
                </a:lnTo>
                <a:lnTo>
                  <a:pt x="1014" y="4141"/>
                </a:lnTo>
                <a:lnTo>
                  <a:pt x="1039" y="4179"/>
                </a:lnTo>
                <a:lnTo>
                  <a:pt x="1066" y="4215"/>
                </a:lnTo>
                <a:lnTo>
                  <a:pt x="1098" y="4249"/>
                </a:lnTo>
                <a:lnTo>
                  <a:pt x="1066" y="4215"/>
                </a:lnTo>
                <a:lnTo>
                  <a:pt x="992" y="4129"/>
                </a:lnTo>
                <a:lnTo>
                  <a:pt x="956" y="4088"/>
                </a:lnTo>
                <a:lnTo>
                  <a:pt x="921" y="4046"/>
                </a:lnTo>
                <a:lnTo>
                  <a:pt x="890" y="4003"/>
                </a:lnTo>
                <a:lnTo>
                  <a:pt x="859" y="3962"/>
                </a:lnTo>
                <a:lnTo>
                  <a:pt x="833" y="3918"/>
                </a:lnTo>
                <a:lnTo>
                  <a:pt x="820" y="3895"/>
                </a:lnTo>
                <a:lnTo>
                  <a:pt x="809" y="3873"/>
                </a:lnTo>
                <a:lnTo>
                  <a:pt x="798" y="3850"/>
                </a:lnTo>
                <a:lnTo>
                  <a:pt x="789" y="3826"/>
                </a:lnTo>
                <a:lnTo>
                  <a:pt x="779" y="3802"/>
                </a:lnTo>
                <a:lnTo>
                  <a:pt x="772" y="3777"/>
                </a:lnTo>
                <a:lnTo>
                  <a:pt x="764" y="3752"/>
                </a:lnTo>
                <a:lnTo>
                  <a:pt x="758" y="3726"/>
                </a:lnTo>
                <a:lnTo>
                  <a:pt x="754" y="3698"/>
                </a:lnTo>
                <a:lnTo>
                  <a:pt x="750" y="3670"/>
                </a:lnTo>
                <a:lnTo>
                  <a:pt x="747" y="3641"/>
                </a:lnTo>
                <a:lnTo>
                  <a:pt x="746" y="3611"/>
                </a:lnTo>
                <a:lnTo>
                  <a:pt x="746" y="3581"/>
                </a:lnTo>
                <a:lnTo>
                  <a:pt x="746" y="3549"/>
                </a:lnTo>
                <a:lnTo>
                  <a:pt x="749" y="3516"/>
                </a:lnTo>
                <a:lnTo>
                  <a:pt x="753" y="3481"/>
                </a:lnTo>
                <a:lnTo>
                  <a:pt x="757" y="3447"/>
                </a:lnTo>
                <a:lnTo>
                  <a:pt x="764" y="3409"/>
                </a:lnTo>
                <a:close/>
                <a:moveTo>
                  <a:pt x="1091" y="2822"/>
                </a:moveTo>
                <a:lnTo>
                  <a:pt x="1091" y="2822"/>
                </a:lnTo>
                <a:lnTo>
                  <a:pt x="1122" y="2770"/>
                </a:lnTo>
                <a:lnTo>
                  <a:pt x="1149" y="2714"/>
                </a:lnTo>
                <a:lnTo>
                  <a:pt x="1174" y="2659"/>
                </a:lnTo>
                <a:lnTo>
                  <a:pt x="1196" y="2603"/>
                </a:lnTo>
                <a:lnTo>
                  <a:pt x="1206" y="2574"/>
                </a:lnTo>
                <a:lnTo>
                  <a:pt x="1214" y="2545"/>
                </a:lnTo>
                <a:lnTo>
                  <a:pt x="1222" y="2515"/>
                </a:lnTo>
                <a:lnTo>
                  <a:pt x="1231" y="2486"/>
                </a:lnTo>
                <a:lnTo>
                  <a:pt x="1236" y="2457"/>
                </a:lnTo>
                <a:lnTo>
                  <a:pt x="1242" y="2428"/>
                </a:lnTo>
                <a:lnTo>
                  <a:pt x="1246" y="2398"/>
                </a:lnTo>
                <a:lnTo>
                  <a:pt x="1249" y="2369"/>
                </a:lnTo>
                <a:lnTo>
                  <a:pt x="1251" y="2340"/>
                </a:lnTo>
                <a:lnTo>
                  <a:pt x="1251" y="2310"/>
                </a:lnTo>
                <a:lnTo>
                  <a:pt x="1251" y="2281"/>
                </a:lnTo>
                <a:lnTo>
                  <a:pt x="1250" y="2252"/>
                </a:lnTo>
                <a:lnTo>
                  <a:pt x="1247" y="2223"/>
                </a:lnTo>
                <a:lnTo>
                  <a:pt x="1243" y="2194"/>
                </a:lnTo>
                <a:lnTo>
                  <a:pt x="1238" y="2165"/>
                </a:lnTo>
                <a:lnTo>
                  <a:pt x="1231" y="2136"/>
                </a:lnTo>
                <a:lnTo>
                  <a:pt x="1222" y="2108"/>
                </a:lnTo>
                <a:lnTo>
                  <a:pt x="1213" y="2079"/>
                </a:lnTo>
                <a:lnTo>
                  <a:pt x="1202" y="2051"/>
                </a:lnTo>
                <a:lnTo>
                  <a:pt x="1189" y="2024"/>
                </a:lnTo>
                <a:lnTo>
                  <a:pt x="1174" y="1997"/>
                </a:lnTo>
                <a:lnTo>
                  <a:pt x="1159" y="1970"/>
                </a:lnTo>
                <a:lnTo>
                  <a:pt x="1141" y="1944"/>
                </a:lnTo>
                <a:lnTo>
                  <a:pt x="1123" y="1917"/>
                </a:lnTo>
                <a:lnTo>
                  <a:pt x="1102" y="1891"/>
                </a:lnTo>
                <a:lnTo>
                  <a:pt x="1083" y="1862"/>
                </a:lnTo>
                <a:lnTo>
                  <a:pt x="1065" y="1833"/>
                </a:lnTo>
                <a:lnTo>
                  <a:pt x="1047" y="1803"/>
                </a:lnTo>
                <a:lnTo>
                  <a:pt x="1030" y="1772"/>
                </a:lnTo>
                <a:lnTo>
                  <a:pt x="1015" y="1741"/>
                </a:lnTo>
                <a:lnTo>
                  <a:pt x="1001" y="1707"/>
                </a:lnTo>
                <a:lnTo>
                  <a:pt x="989" y="1673"/>
                </a:lnTo>
                <a:lnTo>
                  <a:pt x="979" y="1638"/>
                </a:lnTo>
                <a:lnTo>
                  <a:pt x="971" y="1602"/>
                </a:lnTo>
                <a:lnTo>
                  <a:pt x="964" y="1565"/>
                </a:lnTo>
                <a:lnTo>
                  <a:pt x="960" y="1528"/>
                </a:lnTo>
                <a:lnTo>
                  <a:pt x="957" y="1488"/>
                </a:lnTo>
                <a:lnTo>
                  <a:pt x="959" y="1448"/>
                </a:lnTo>
                <a:lnTo>
                  <a:pt x="961" y="1406"/>
                </a:lnTo>
                <a:lnTo>
                  <a:pt x="968" y="1365"/>
                </a:lnTo>
                <a:lnTo>
                  <a:pt x="977" y="1326"/>
                </a:lnTo>
                <a:lnTo>
                  <a:pt x="986" y="1290"/>
                </a:lnTo>
                <a:lnTo>
                  <a:pt x="999" y="1256"/>
                </a:lnTo>
                <a:lnTo>
                  <a:pt x="1011" y="1223"/>
                </a:lnTo>
                <a:lnTo>
                  <a:pt x="1026" y="1191"/>
                </a:lnTo>
                <a:lnTo>
                  <a:pt x="1043" y="1160"/>
                </a:lnTo>
                <a:lnTo>
                  <a:pt x="1059" y="1131"/>
                </a:lnTo>
                <a:lnTo>
                  <a:pt x="1077" y="1104"/>
                </a:lnTo>
                <a:lnTo>
                  <a:pt x="1097" y="1077"/>
                </a:lnTo>
                <a:lnTo>
                  <a:pt x="1117" y="1053"/>
                </a:lnTo>
                <a:lnTo>
                  <a:pt x="1138" y="1029"/>
                </a:lnTo>
                <a:lnTo>
                  <a:pt x="1159" y="1006"/>
                </a:lnTo>
                <a:lnTo>
                  <a:pt x="1202" y="960"/>
                </a:lnTo>
                <a:lnTo>
                  <a:pt x="1245" y="919"/>
                </a:lnTo>
                <a:lnTo>
                  <a:pt x="1286" y="877"/>
                </a:lnTo>
                <a:lnTo>
                  <a:pt x="1327" y="837"/>
                </a:lnTo>
                <a:lnTo>
                  <a:pt x="1363" y="798"/>
                </a:lnTo>
                <a:lnTo>
                  <a:pt x="1381" y="778"/>
                </a:lnTo>
                <a:lnTo>
                  <a:pt x="1396" y="757"/>
                </a:lnTo>
                <a:lnTo>
                  <a:pt x="1410" y="736"/>
                </a:lnTo>
                <a:lnTo>
                  <a:pt x="1424" y="716"/>
                </a:lnTo>
                <a:lnTo>
                  <a:pt x="1435" y="693"/>
                </a:lnTo>
                <a:lnTo>
                  <a:pt x="1445" y="670"/>
                </a:lnTo>
                <a:lnTo>
                  <a:pt x="1453" y="646"/>
                </a:lnTo>
                <a:lnTo>
                  <a:pt x="1459" y="623"/>
                </a:lnTo>
                <a:lnTo>
                  <a:pt x="1461" y="598"/>
                </a:lnTo>
                <a:lnTo>
                  <a:pt x="1463" y="572"/>
                </a:lnTo>
                <a:lnTo>
                  <a:pt x="1463" y="539"/>
                </a:lnTo>
                <a:lnTo>
                  <a:pt x="1461" y="507"/>
                </a:lnTo>
                <a:lnTo>
                  <a:pt x="1459" y="475"/>
                </a:lnTo>
                <a:lnTo>
                  <a:pt x="1454" y="442"/>
                </a:lnTo>
                <a:lnTo>
                  <a:pt x="1449" y="410"/>
                </a:lnTo>
                <a:lnTo>
                  <a:pt x="1443" y="377"/>
                </a:lnTo>
                <a:lnTo>
                  <a:pt x="1437" y="344"/>
                </a:lnTo>
                <a:lnTo>
                  <a:pt x="1428" y="311"/>
                </a:lnTo>
                <a:lnTo>
                  <a:pt x="1417" y="276"/>
                </a:lnTo>
                <a:lnTo>
                  <a:pt x="1406" y="240"/>
                </a:lnTo>
                <a:lnTo>
                  <a:pt x="1394" y="204"/>
                </a:lnTo>
                <a:lnTo>
                  <a:pt x="1380" y="166"/>
                </a:lnTo>
                <a:lnTo>
                  <a:pt x="1348" y="87"/>
                </a:lnTo>
                <a:lnTo>
                  <a:pt x="1309" y="0"/>
                </a:lnTo>
                <a:lnTo>
                  <a:pt x="1350" y="50"/>
                </a:lnTo>
                <a:lnTo>
                  <a:pt x="1387" y="99"/>
                </a:lnTo>
                <a:lnTo>
                  <a:pt x="1424" y="151"/>
                </a:lnTo>
                <a:lnTo>
                  <a:pt x="1459" y="202"/>
                </a:lnTo>
                <a:lnTo>
                  <a:pt x="1492" y="253"/>
                </a:lnTo>
                <a:lnTo>
                  <a:pt x="1524" y="305"/>
                </a:lnTo>
                <a:lnTo>
                  <a:pt x="1551" y="358"/>
                </a:lnTo>
                <a:lnTo>
                  <a:pt x="1577" y="410"/>
                </a:lnTo>
                <a:lnTo>
                  <a:pt x="1601" y="463"/>
                </a:lnTo>
                <a:lnTo>
                  <a:pt x="1620" y="515"/>
                </a:lnTo>
                <a:lnTo>
                  <a:pt x="1629" y="540"/>
                </a:lnTo>
                <a:lnTo>
                  <a:pt x="1637" y="566"/>
                </a:lnTo>
                <a:lnTo>
                  <a:pt x="1644" y="591"/>
                </a:lnTo>
                <a:lnTo>
                  <a:pt x="1649" y="616"/>
                </a:lnTo>
                <a:lnTo>
                  <a:pt x="1653" y="642"/>
                </a:lnTo>
                <a:lnTo>
                  <a:pt x="1658" y="666"/>
                </a:lnTo>
                <a:lnTo>
                  <a:pt x="1660" y="691"/>
                </a:lnTo>
                <a:lnTo>
                  <a:pt x="1662" y="716"/>
                </a:lnTo>
                <a:lnTo>
                  <a:pt x="1662" y="739"/>
                </a:lnTo>
                <a:lnTo>
                  <a:pt x="1662" y="763"/>
                </a:lnTo>
                <a:lnTo>
                  <a:pt x="1659" y="786"/>
                </a:lnTo>
                <a:lnTo>
                  <a:pt x="1656" y="808"/>
                </a:lnTo>
                <a:lnTo>
                  <a:pt x="1651" y="837"/>
                </a:lnTo>
                <a:lnTo>
                  <a:pt x="1644" y="863"/>
                </a:lnTo>
                <a:lnTo>
                  <a:pt x="1637" y="888"/>
                </a:lnTo>
                <a:lnTo>
                  <a:pt x="1629" y="913"/>
                </a:lnTo>
                <a:lnTo>
                  <a:pt x="1619" y="937"/>
                </a:lnTo>
                <a:lnTo>
                  <a:pt x="1609" y="957"/>
                </a:lnTo>
                <a:lnTo>
                  <a:pt x="1600" y="978"/>
                </a:lnTo>
                <a:lnTo>
                  <a:pt x="1588" y="999"/>
                </a:lnTo>
                <a:lnTo>
                  <a:pt x="1577" y="1017"/>
                </a:lnTo>
                <a:lnTo>
                  <a:pt x="1565" y="1035"/>
                </a:lnTo>
                <a:lnTo>
                  <a:pt x="1540" y="1069"/>
                </a:lnTo>
                <a:lnTo>
                  <a:pt x="1514" y="1101"/>
                </a:lnTo>
                <a:lnTo>
                  <a:pt x="1486" y="1131"/>
                </a:lnTo>
                <a:lnTo>
                  <a:pt x="1432" y="1191"/>
                </a:lnTo>
                <a:lnTo>
                  <a:pt x="1406" y="1221"/>
                </a:lnTo>
                <a:lnTo>
                  <a:pt x="1381" y="1252"/>
                </a:lnTo>
                <a:lnTo>
                  <a:pt x="1358" y="1285"/>
                </a:lnTo>
                <a:lnTo>
                  <a:pt x="1347" y="1303"/>
                </a:lnTo>
                <a:lnTo>
                  <a:pt x="1337" y="1321"/>
                </a:lnTo>
                <a:lnTo>
                  <a:pt x="1327" y="1340"/>
                </a:lnTo>
                <a:lnTo>
                  <a:pt x="1318" y="1361"/>
                </a:lnTo>
                <a:lnTo>
                  <a:pt x="1309" y="1381"/>
                </a:lnTo>
                <a:lnTo>
                  <a:pt x="1303" y="1403"/>
                </a:lnTo>
                <a:lnTo>
                  <a:pt x="1294" y="1432"/>
                </a:lnTo>
                <a:lnTo>
                  <a:pt x="1289" y="1460"/>
                </a:lnTo>
                <a:lnTo>
                  <a:pt x="1285" y="1488"/>
                </a:lnTo>
                <a:lnTo>
                  <a:pt x="1282" y="1515"/>
                </a:lnTo>
                <a:lnTo>
                  <a:pt x="1280" y="1542"/>
                </a:lnTo>
                <a:lnTo>
                  <a:pt x="1282" y="1568"/>
                </a:lnTo>
                <a:lnTo>
                  <a:pt x="1283" y="1594"/>
                </a:lnTo>
                <a:lnTo>
                  <a:pt x="1286" y="1619"/>
                </a:lnTo>
                <a:lnTo>
                  <a:pt x="1291" y="1644"/>
                </a:lnTo>
                <a:lnTo>
                  <a:pt x="1297" y="1670"/>
                </a:lnTo>
                <a:lnTo>
                  <a:pt x="1309" y="1720"/>
                </a:lnTo>
                <a:lnTo>
                  <a:pt x="1326" y="1770"/>
                </a:lnTo>
                <a:lnTo>
                  <a:pt x="1344" y="1821"/>
                </a:lnTo>
                <a:lnTo>
                  <a:pt x="1363" y="1873"/>
                </a:lnTo>
                <a:lnTo>
                  <a:pt x="1383" y="1927"/>
                </a:lnTo>
                <a:lnTo>
                  <a:pt x="1401" y="1982"/>
                </a:lnTo>
                <a:lnTo>
                  <a:pt x="1416" y="2040"/>
                </a:lnTo>
                <a:lnTo>
                  <a:pt x="1423" y="2069"/>
                </a:lnTo>
                <a:lnTo>
                  <a:pt x="1430" y="2101"/>
                </a:lnTo>
                <a:lnTo>
                  <a:pt x="1435" y="2131"/>
                </a:lnTo>
                <a:lnTo>
                  <a:pt x="1439" y="2165"/>
                </a:lnTo>
                <a:lnTo>
                  <a:pt x="1442" y="2198"/>
                </a:lnTo>
                <a:lnTo>
                  <a:pt x="1443" y="2232"/>
                </a:lnTo>
                <a:lnTo>
                  <a:pt x="1445" y="2268"/>
                </a:lnTo>
                <a:lnTo>
                  <a:pt x="1443" y="2306"/>
                </a:lnTo>
                <a:lnTo>
                  <a:pt x="1441" y="2341"/>
                </a:lnTo>
                <a:lnTo>
                  <a:pt x="1435" y="2375"/>
                </a:lnTo>
                <a:lnTo>
                  <a:pt x="1427" y="2408"/>
                </a:lnTo>
                <a:lnTo>
                  <a:pt x="1417" y="2440"/>
                </a:lnTo>
                <a:lnTo>
                  <a:pt x="1403" y="2471"/>
                </a:lnTo>
                <a:lnTo>
                  <a:pt x="1388" y="2502"/>
                </a:lnTo>
                <a:lnTo>
                  <a:pt x="1370" y="2532"/>
                </a:lnTo>
                <a:lnTo>
                  <a:pt x="1350" y="2562"/>
                </a:lnTo>
                <a:lnTo>
                  <a:pt x="1327" y="2591"/>
                </a:lnTo>
                <a:lnTo>
                  <a:pt x="1301" y="2622"/>
                </a:lnTo>
                <a:lnTo>
                  <a:pt x="1274" y="2654"/>
                </a:lnTo>
                <a:lnTo>
                  <a:pt x="1242" y="2684"/>
                </a:lnTo>
                <a:lnTo>
                  <a:pt x="1209" y="2717"/>
                </a:lnTo>
                <a:lnTo>
                  <a:pt x="1173" y="2750"/>
                </a:lnTo>
                <a:lnTo>
                  <a:pt x="1091" y="2822"/>
                </a:lnTo>
                <a:close/>
              </a:path>
            </a:pathLst>
          </a:custGeom>
          <a:solidFill>
            <a:srgbClr val="96969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 sz="1662" kern="0">
              <a:solidFill>
                <a:srgbClr val="646464"/>
              </a:solidFill>
              <a:latin typeface="EYInterstate Light" panose="02000506000000020004" pitchFamily="2" charset="0"/>
            </a:endParaRPr>
          </a:p>
        </p:txBody>
      </p:sp>
      <p:pic>
        <p:nvPicPr>
          <p:cNvPr id="33" name="Grafik 32" descr="Ein Bild, das Ende, Essen, Schild enthält.&#10;&#10;Automatisch generierte Beschreibung">
            <a:extLst>
              <a:ext uri="{FF2B5EF4-FFF2-40B4-BE49-F238E27FC236}">
                <a16:creationId xmlns:a16="http://schemas.microsoft.com/office/drawing/2014/main" id="{FDB15448-2976-4144-839F-4027F2D079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460489" y="1434243"/>
            <a:ext cx="711473" cy="35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raphic 62">
            <a:extLst>
              <a:ext uri="{FF2B5EF4-FFF2-40B4-BE49-F238E27FC236}">
                <a16:creationId xmlns:a16="http://schemas.microsoft.com/office/drawing/2014/main" id="{36C6923D-2139-4F51-AED1-5D332B27010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81429" y="4966801"/>
            <a:ext cx="653787" cy="512027"/>
          </a:xfrm>
          <a:prstGeom prst="rect">
            <a:avLst/>
          </a:prstGeom>
        </p:spPr>
      </p:pic>
      <p:sp>
        <p:nvSpPr>
          <p:cNvPr id="5" name="Flussdiagramm: Verbinder zu einer anderen Seite 4">
            <a:extLst>
              <a:ext uri="{FF2B5EF4-FFF2-40B4-BE49-F238E27FC236}">
                <a16:creationId xmlns:a16="http://schemas.microsoft.com/office/drawing/2014/main" id="{DA35A918-6D70-9B14-5547-2D347274C886}"/>
              </a:ext>
            </a:extLst>
          </p:cNvPr>
          <p:cNvSpPr/>
          <p:nvPr/>
        </p:nvSpPr>
        <p:spPr>
          <a:xfrm rot="16200000">
            <a:off x="560633" y="1692763"/>
            <a:ext cx="5103924" cy="4011380"/>
          </a:xfrm>
          <a:prstGeom prst="flowChartOffpageConnector">
            <a:avLst/>
          </a:prstGeom>
          <a:solidFill>
            <a:srgbClr val="333F48">
              <a:lumMod val="20000"/>
              <a:lumOff val="80000"/>
            </a:srgbClr>
          </a:solidFill>
          <a:ln w="9525" cap="flat" cmpd="sng" algn="ctr">
            <a:noFill/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vert" rtlCol="0" anchor="t"/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8F6A2A"/>
              </a:buClr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rgbClr val="333F48"/>
                </a:solidFill>
                <a:latin typeface="Roboto"/>
              </a:rPr>
              <a:t>Unbefugter Eingriff…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8F6A2A"/>
              </a:buClr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rgbClr val="333F48"/>
                </a:solidFill>
                <a:latin typeface="Roboto"/>
              </a:rPr>
              <a:t>Unbefugter Angriff…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8F6A2A"/>
              </a:buClr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rgbClr val="333F48"/>
                </a:solidFill>
                <a:latin typeface="Roboto"/>
              </a:rPr>
              <a:t>Infektion… des IT-Systems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8F6A2A"/>
              </a:buClr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rgbClr val="333F48"/>
                </a:solidFill>
                <a:latin typeface="Roboto"/>
              </a:rPr>
              <a:t>Unterbrechung oder Beeinträchtigung des versicherten Geschäftsbetriebs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8F6A2A"/>
              </a:buClr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rgbClr val="333F48"/>
                </a:solidFill>
                <a:latin typeface="Roboto"/>
              </a:rPr>
              <a:t>Angedrohte oder bereits erfolgte Beschädigung, Zerstörung, Veränderung, Blockierung oder Missbrauch des IT-Systems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8F6A2A"/>
              </a:buClr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rgbClr val="333F48"/>
                </a:solidFill>
                <a:latin typeface="Roboto"/>
              </a:rPr>
              <a:t>Verstoß gegen Vereinbarungen von Bezahlsystemen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8F6A2A"/>
              </a:buClr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rgbClr val="333F48"/>
                </a:solidFill>
                <a:latin typeface="Roboto"/>
              </a:rPr>
              <a:t>Haftpflichtansprüche</a:t>
            </a:r>
            <a:endParaRPr lang="en-US" sz="1400" kern="0" dirty="0">
              <a:solidFill>
                <a:srgbClr val="333F48"/>
              </a:solidFill>
              <a:latin typeface="Roboto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DDB10A64-55F3-76E7-5502-1AF30D4B6BD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723454" y="3441780"/>
            <a:ext cx="5103926" cy="513346"/>
          </a:xfrm>
          <a:prstGeom prst="rect">
            <a:avLst/>
          </a:prstGeom>
          <a:solidFill>
            <a:srgbClr val="C5000E"/>
          </a:solidFill>
          <a:ln w="9525" cap="flat" cmpd="sng" algn="ctr">
            <a:noFill/>
            <a:prstDash val="solid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36000" rIns="36000" anchor="ctr"/>
          <a:lstStyle>
            <a:defPPr>
              <a:defRPr lang="de-DE"/>
            </a:defPPr>
            <a:lvl1pPr algn="ctr" defTabSz="914400" eaLnBrk="1" hangingPunct="1">
              <a:spcBef>
                <a:spcPct val="50000"/>
              </a:spcBef>
              <a:defRPr sz="1600">
                <a:solidFill>
                  <a:schemeClr val="bg1"/>
                </a:solidFill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de-DE" sz="2400" kern="600" dirty="0">
                <a:solidFill>
                  <a:srgbClr val="FFFFFF"/>
                </a:solidFill>
                <a:latin typeface="Roboto"/>
              </a:rPr>
              <a:t>Cybervorfall</a:t>
            </a:r>
          </a:p>
        </p:txBody>
      </p:sp>
    </p:spTree>
    <p:extLst>
      <p:ext uri="{BB962C8B-B14F-4D97-AF65-F5344CB8AC3E}">
        <p14:creationId xmlns:p14="http://schemas.microsoft.com/office/powerpoint/2010/main" val="1750912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9C16F7B4-E810-4531-A6C3-79DE5ECD305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870059" y="2845276"/>
            <a:ext cx="2296283" cy="562281"/>
            <a:chOff x="1647269" y="3444220"/>
            <a:chExt cx="2263049" cy="731763"/>
          </a:xfrm>
        </p:grpSpPr>
        <p:sp>
          <p:nvSpPr>
            <p:cNvPr id="5" name="TextBox 108">
              <a:extLst>
                <a:ext uri="{FF2B5EF4-FFF2-40B4-BE49-F238E27FC236}">
                  <a16:creationId xmlns:a16="http://schemas.microsoft.com/office/drawing/2014/main" id="{61B7B557-9CB3-4B7F-8E79-C0C0DC45EC49}"/>
                </a:ext>
              </a:extLst>
            </p:cNvPr>
            <p:cNvSpPr txBox="1"/>
            <p:nvPr/>
          </p:nvSpPr>
          <p:spPr>
            <a:xfrm>
              <a:off x="2196313" y="3535109"/>
              <a:ext cx="1644474" cy="64087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defTabSz="457200">
                <a:lnSpc>
                  <a:spcPct val="150000"/>
                </a:lnSpc>
                <a:defRPr/>
              </a:pPr>
              <a:r>
                <a:rPr lang="de-DE" sz="2400" b="1" kern="0">
                  <a:solidFill>
                    <a:srgbClr val="4C8C2B"/>
                  </a:solidFill>
                  <a:latin typeface="Roboto"/>
                </a:rPr>
                <a:t>D&amp;O</a:t>
              </a:r>
            </a:p>
          </p:txBody>
        </p:sp>
        <p:sp>
          <p:nvSpPr>
            <p:cNvPr id="6" name="TextBox 109">
              <a:extLst>
                <a:ext uri="{FF2B5EF4-FFF2-40B4-BE49-F238E27FC236}">
                  <a16:creationId xmlns:a16="http://schemas.microsoft.com/office/drawing/2014/main" id="{20F78D91-240C-47C1-AF9B-54FF81DDF1C1}"/>
                </a:ext>
              </a:extLst>
            </p:cNvPr>
            <p:cNvSpPr txBox="1"/>
            <p:nvPr/>
          </p:nvSpPr>
          <p:spPr>
            <a:xfrm>
              <a:off x="1647269" y="3444220"/>
              <a:ext cx="2263049" cy="267030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96467" indent="-96467" defTabSz="457200">
                <a:lnSpc>
                  <a:spcPct val="150000"/>
                </a:lnSpc>
                <a:buFont typeface="Arial" panose="020B0604020202020204" pitchFamily="34" charset="0"/>
                <a:buChar char="›"/>
                <a:defRPr/>
              </a:pPr>
              <a:endParaRPr lang="de-DE" sz="1000" kern="0">
                <a:solidFill>
                  <a:srgbClr val="000000"/>
                </a:solidFill>
                <a:latin typeface="Roboto"/>
              </a:endParaRPr>
            </a:p>
          </p:txBody>
        </p:sp>
      </p:grpSp>
      <p:sp>
        <p:nvSpPr>
          <p:cNvPr id="7" name="Freeform 52">
            <a:extLst>
              <a:ext uri="{FF2B5EF4-FFF2-40B4-BE49-F238E27FC236}">
                <a16:creationId xmlns:a16="http://schemas.microsoft.com/office/drawing/2014/main" id="{9EDD9FF7-89CB-4449-B11E-473EB2E14E58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001985" y="3275593"/>
            <a:ext cx="674647" cy="1255283"/>
          </a:xfrm>
          <a:custGeom>
            <a:avLst/>
            <a:gdLst>
              <a:gd name="T0" fmla="*/ 792 w 792"/>
              <a:gd name="T1" fmla="*/ 1302 h 1474"/>
              <a:gd name="T2" fmla="*/ 149 w 792"/>
              <a:gd name="T3" fmla="*/ 1185 h 1474"/>
              <a:gd name="T4" fmla="*/ 29 w 792"/>
              <a:gd name="T5" fmla="*/ 717 h 1474"/>
              <a:gd name="T6" fmla="*/ 179 w 792"/>
              <a:gd name="T7" fmla="*/ 73 h 1474"/>
              <a:gd name="T8" fmla="*/ 608 w 792"/>
              <a:gd name="T9" fmla="*/ 33 h 1474"/>
              <a:gd name="T10" fmla="*/ 239 w 792"/>
              <a:gd name="T11" fmla="*/ 966 h 1474"/>
              <a:gd name="T12" fmla="*/ 758 w 792"/>
              <a:gd name="T13" fmla="*/ 1290 h 1474"/>
              <a:gd name="T14" fmla="*/ 792 w 792"/>
              <a:gd name="T15" fmla="*/ 1302 h 1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92" h="1474">
                <a:moveTo>
                  <a:pt x="792" y="1302"/>
                </a:moveTo>
                <a:cubicBezTo>
                  <a:pt x="792" y="1302"/>
                  <a:pt x="365" y="1459"/>
                  <a:pt x="149" y="1185"/>
                </a:cubicBezTo>
                <a:cubicBezTo>
                  <a:pt x="52" y="1062"/>
                  <a:pt x="54" y="905"/>
                  <a:pt x="29" y="717"/>
                </a:cubicBezTo>
                <a:cubicBezTo>
                  <a:pt x="0" y="495"/>
                  <a:pt x="95" y="219"/>
                  <a:pt x="179" y="73"/>
                </a:cubicBezTo>
                <a:cubicBezTo>
                  <a:pt x="179" y="73"/>
                  <a:pt x="352" y="0"/>
                  <a:pt x="608" y="33"/>
                </a:cubicBezTo>
                <a:cubicBezTo>
                  <a:pt x="608" y="33"/>
                  <a:pt x="216" y="534"/>
                  <a:pt x="239" y="966"/>
                </a:cubicBezTo>
                <a:cubicBezTo>
                  <a:pt x="239" y="966"/>
                  <a:pt x="232" y="1474"/>
                  <a:pt x="758" y="1290"/>
                </a:cubicBezTo>
                <a:lnTo>
                  <a:pt x="792" y="13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grpSp>
        <p:nvGrpSpPr>
          <p:cNvPr id="8" name="Group 46">
            <a:extLst>
              <a:ext uri="{FF2B5EF4-FFF2-40B4-BE49-F238E27FC236}">
                <a16:creationId xmlns:a16="http://schemas.microsoft.com/office/drawing/2014/main" id="{BABB81C9-8181-45AC-9C57-BE966E13FB4B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4843497" y="2846238"/>
            <a:ext cx="1584503" cy="1625925"/>
            <a:chOff x="2983887" y="2297131"/>
            <a:chExt cx="2930416" cy="3007025"/>
          </a:xfrm>
          <a:solidFill>
            <a:srgbClr val="FFFFFF">
              <a:lumMod val="75000"/>
            </a:srgbClr>
          </a:solidFill>
        </p:grpSpPr>
        <p:sp>
          <p:nvSpPr>
            <p:cNvPr id="9" name="Freeform 45">
              <a:extLst>
                <a:ext uri="{FF2B5EF4-FFF2-40B4-BE49-F238E27FC236}">
                  <a16:creationId xmlns:a16="http://schemas.microsoft.com/office/drawing/2014/main" id="{651AF2E5-881E-4FEC-862A-1E48E2A40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887" y="3338331"/>
              <a:ext cx="408354" cy="836025"/>
            </a:xfrm>
            <a:custGeom>
              <a:avLst/>
              <a:gdLst>
                <a:gd name="T0" fmla="*/ 215 w 259"/>
                <a:gd name="T1" fmla="*/ 0 h 531"/>
                <a:gd name="T2" fmla="*/ 218 w 259"/>
                <a:gd name="T3" fmla="*/ 531 h 531"/>
                <a:gd name="T4" fmla="*/ 259 w 259"/>
                <a:gd name="T5" fmla="*/ 199 h 531"/>
                <a:gd name="T6" fmla="*/ 215 w 259"/>
                <a:gd name="T7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531">
                  <a:moveTo>
                    <a:pt x="215" y="0"/>
                  </a:moveTo>
                  <a:cubicBezTo>
                    <a:pt x="106" y="87"/>
                    <a:pt x="0" y="257"/>
                    <a:pt x="218" y="531"/>
                  </a:cubicBezTo>
                  <a:cubicBezTo>
                    <a:pt x="202" y="384"/>
                    <a:pt x="259" y="199"/>
                    <a:pt x="259" y="199"/>
                  </a:cubicBezTo>
                  <a:cubicBezTo>
                    <a:pt x="207" y="139"/>
                    <a:pt x="215" y="0"/>
                    <a:pt x="215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/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514487">
                <a:defRPr/>
              </a:pPr>
              <a:endParaRPr lang="en-US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10" name="Freeform 46">
              <a:extLst>
                <a:ext uri="{FF2B5EF4-FFF2-40B4-BE49-F238E27FC236}">
                  <a16:creationId xmlns:a16="http://schemas.microsoft.com/office/drawing/2014/main" id="{7F25F7D8-8065-4087-82CA-E325A18BD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337" y="4878482"/>
              <a:ext cx="774739" cy="425674"/>
            </a:xfrm>
            <a:custGeom>
              <a:avLst/>
              <a:gdLst>
                <a:gd name="T0" fmla="*/ 0 w 492"/>
                <a:gd name="T1" fmla="*/ 0 h 270"/>
                <a:gd name="T2" fmla="*/ 492 w 492"/>
                <a:gd name="T3" fmla="*/ 155 h 270"/>
                <a:gd name="T4" fmla="*/ 208 w 492"/>
                <a:gd name="T5" fmla="*/ 11 h 270"/>
                <a:gd name="T6" fmla="*/ 0 w 492"/>
                <a:gd name="T7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2" h="270">
                  <a:moveTo>
                    <a:pt x="0" y="0"/>
                  </a:moveTo>
                  <a:cubicBezTo>
                    <a:pt x="47" y="132"/>
                    <a:pt x="161" y="270"/>
                    <a:pt x="492" y="155"/>
                  </a:cubicBezTo>
                  <a:cubicBezTo>
                    <a:pt x="362" y="106"/>
                    <a:pt x="208" y="11"/>
                    <a:pt x="208" y="11"/>
                  </a:cubicBezTo>
                  <a:cubicBezTo>
                    <a:pt x="134" y="40"/>
                    <a:pt x="1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514487">
                <a:defRPr/>
              </a:pPr>
              <a:endParaRPr lang="en-US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11" name="Freeform 47">
              <a:extLst>
                <a:ext uri="{FF2B5EF4-FFF2-40B4-BE49-F238E27FC236}">
                  <a16:creationId xmlns:a16="http://schemas.microsoft.com/office/drawing/2014/main" id="{FFF9C1DC-AD2F-47A9-AD46-F5E5AEC90FC2}"/>
                </a:ext>
              </a:extLst>
            </p:cNvPr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3869206" y="2297131"/>
              <a:ext cx="798720" cy="645505"/>
            </a:xfrm>
            <a:custGeom>
              <a:avLst/>
              <a:gdLst>
                <a:gd name="T0" fmla="*/ 507 w 507"/>
                <a:gd name="T1" fmla="*/ 133 h 410"/>
                <a:gd name="T2" fmla="*/ 0 w 507"/>
                <a:gd name="T3" fmla="*/ 304 h 410"/>
                <a:gd name="T4" fmla="*/ 328 w 507"/>
                <a:gd name="T5" fmla="*/ 239 h 410"/>
                <a:gd name="T6" fmla="*/ 507 w 507"/>
                <a:gd name="T7" fmla="*/ 133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7" h="410">
                  <a:moveTo>
                    <a:pt x="507" y="133"/>
                  </a:moveTo>
                  <a:cubicBezTo>
                    <a:pt x="384" y="53"/>
                    <a:pt x="200" y="0"/>
                    <a:pt x="0" y="304"/>
                  </a:cubicBezTo>
                  <a:cubicBezTo>
                    <a:pt x="238" y="410"/>
                    <a:pt x="328" y="239"/>
                    <a:pt x="328" y="239"/>
                  </a:cubicBezTo>
                  <a:cubicBezTo>
                    <a:pt x="369" y="171"/>
                    <a:pt x="507" y="133"/>
                    <a:pt x="507" y="13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2D62">
                    <a:lumMod val="40000"/>
                    <a:lumOff val="60000"/>
                  </a:srgbClr>
                </a:gs>
                <a:gs pos="46000">
                  <a:srgbClr val="002D62">
                    <a:lumMod val="95000"/>
                    <a:lumOff val="5000"/>
                  </a:srgbClr>
                </a:gs>
                <a:gs pos="100000">
                  <a:srgbClr val="002D62">
                    <a:lumMod val="6000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514487">
                <a:defRPr/>
              </a:pPr>
              <a:endParaRPr lang="en-US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12" name="Freeform 48">
              <a:extLst>
                <a:ext uri="{FF2B5EF4-FFF2-40B4-BE49-F238E27FC236}">
                  <a16:creationId xmlns:a16="http://schemas.microsoft.com/office/drawing/2014/main" id="{83DB5372-3A19-48E4-91C7-62F2FA805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051" y="2868692"/>
              <a:ext cx="540252" cy="648835"/>
            </a:xfrm>
            <a:custGeom>
              <a:avLst/>
              <a:gdLst>
                <a:gd name="T0" fmla="*/ 309 w 343"/>
                <a:gd name="T1" fmla="*/ 412 h 412"/>
                <a:gd name="T2" fmla="*/ 0 w 343"/>
                <a:gd name="T3" fmla="*/ 0 h 412"/>
                <a:gd name="T4" fmla="*/ 159 w 343"/>
                <a:gd name="T5" fmla="*/ 289 h 412"/>
                <a:gd name="T6" fmla="*/ 309 w 343"/>
                <a:gd name="T7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3" h="412">
                  <a:moveTo>
                    <a:pt x="309" y="412"/>
                  </a:moveTo>
                  <a:cubicBezTo>
                    <a:pt x="343" y="306"/>
                    <a:pt x="336" y="98"/>
                    <a:pt x="0" y="0"/>
                  </a:cubicBezTo>
                  <a:cubicBezTo>
                    <a:pt x="46" y="153"/>
                    <a:pt x="56" y="215"/>
                    <a:pt x="159" y="289"/>
                  </a:cubicBezTo>
                  <a:cubicBezTo>
                    <a:pt x="237" y="308"/>
                    <a:pt x="309" y="411"/>
                    <a:pt x="309" y="41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100000">
                  <a:schemeClr val="bg2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514487">
                <a:defRPr/>
              </a:pPr>
              <a:endParaRPr lang="en-US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13" name="Freeform 49">
              <a:extLst>
                <a:ext uri="{FF2B5EF4-FFF2-40B4-BE49-F238E27FC236}">
                  <a16:creationId xmlns:a16="http://schemas.microsoft.com/office/drawing/2014/main" id="{CB395D26-C0CE-489C-81A2-8376AD047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1463" y="4355550"/>
              <a:ext cx="482296" cy="634845"/>
            </a:xfrm>
            <a:custGeom>
              <a:avLst/>
              <a:gdLst>
                <a:gd name="T0" fmla="*/ 0 w 306"/>
                <a:gd name="T1" fmla="*/ 403 h 403"/>
                <a:gd name="T2" fmla="*/ 294 w 306"/>
                <a:gd name="T3" fmla="*/ 0 h 403"/>
                <a:gd name="T4" fmla="*/ 78 w 306"/>
                <a:gd name="T5" fmla="*/ 219 h 403"/>
                <a:gd name="T6" fmla="*/ 0 w 306"/>
                <a:gd name="T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" h="403">
                  <a:moveTo>
                    <a:pt x="0" y="403"/>
                  </a:moveTo>
                  <a:cubicBezTo>
                    <a:pt x="140" y="398"/>
                    <a:pt x="306" y="350"/>
                    <a:pt x="294" y="0"/>
                  </a:cubicBezTo>
                  <a:cubicBezTo>
                    <a:pt x="228" y="64"/>
                    <a:pt x="78" y="219"/>
                    <a:pt x="78" y="219"/>
                  </a:cubicBezTo>
                  <a:cubicBezTo>
                    <a:pt x="84" y="298"/>
                    <a:pt x="0" y="403"/>
                    <a:pt x="0" y="40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9600000" scaled="0"/>
              <a:tileRect/>
            </a:gradFill>
            <a:ln>
              <a:noFill/>
            </a:ln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514487">
                <a:defRPr/>
              </a:pPr>
              <a:endParaRPr lang="en-US" kern="0">
                <a:solidFill>
                  <a:prstClr val="black"/>
                </a:solidFill>
                <a:latin typeface="Roboto"/>
              </a:endParaRPr>
            </a:p>
          </p:txBody>
        </p:sp>
      </p:grpSp>
      <p:sp>
        <p:nvSpPr>
          <p:cNvPr id="14" name="Freeform 51">
            <a:extLst>
              <a:ext uri="{FF2B5EF4-FFF2-40B4-BE49-F238E27FC236}">
                <a16:creationId xmlns:a16="http://schemas.microsoft.com/office/drawing/2014/main" id="{679B7E15-DFF2-4C29-9C6F-8B0BC037D223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4737238" y="3040383"/>
            <a:ext cx="1270052" cy="852584"/>
          </a:xfrm>
          <a:custGeom>
            <a:avLst/>
            <a:gdLst>
              <a:gd name="T0" fmla="*/ 341 w 1491"/>
              <a:gd name="T1" fmla="*/ 1001 h 1001"/>
              <a:gd name="T2" fmla="*/ 235 w 1491"/>
              <a:gd name="T3" fmla="*/ 356 h 1001"/>
              <a:gd name="T4" fmla="*/ 665 w 1491"/>
              <a:gd name="T5" fmla="*/ 80 h 1001"/>
              <a:gd name="T6" fmla="*/ 1324 w 1491"/>
              <a:gd name="T7" fmla="*/ 30 h 1001"/>
              <a:gd name="T8" fmla="*/ 1491 w 1491"/>
              <a:gd name="T9" fmla="*/ 412 h 1001"/>
              <a:gd name="T10" fmla="*/ 473 w 1491"/>
              <a:gd name="T11" fmla="*/ 360 h 1001"/>
              <a:gd name="T12" fmla="*/ 347 w 1491"/>
              <a:gd name="T13" fmla="*/ 966 h 1001"/>
              <a:gd name="T14" fmla="*/ 341 w 1491"/>
              <a:gd name="T15" fmla="*/ 1001 h 10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91" h="1001">
                <a:moveTo>
                  <a:pt x="341" y="1001"/>
                </a:moveTo>
                <a:cubicBezTo>
                  <a:pt x="341" y="1001"/>
                  <a:pt x="48" y="651"/>
                  <a:pt x="235" y="356"/>
                </a:cubicBezTo>
                <a:cubicBezTo>
                  <a:pt x="319" y="225"/>
                  <a:pt x="482" y="135"/>
                  <a:pt x="665" y="80"/>
                </a:cubicBezTo>
                <a:cubicBezTo>
                  <a:pt x="891" y="13"/>
                  <a:pt x="1158" y="0"/>
                  <a:pt x="1324" y="30"/>
                </a:cubicBezTo>
                <a:cubicBezTo>
                  <a:pt x="1324" y="30"/>
                  <a:pt x="1462" y="194"/>
                  <a:pt x="1491" y="412"/>
                </a:cubicBezTo>
                <a:cubicBezTo>
                  <a:pt x="1491" y="412"/>
                  <a:pt x="847" y="221"/>
                  <a:pt x="473" y="360"/>
                </a:cubicBezTo>
                <a:cubicBezTo>
                  <a:pt x="473" y="360"/>
                  <a:pt x="0" y="531"/>
                  <a:pt x="347" y="966"/>
                </a:cubicBezTo>
                <a:lnTo>
                  <a:pt x="341" y="1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15" name="Line 50">
            <a:extLst>
              <a:ext uri="{FF2B5EF4-FFF2-40B4-BE49-F238E27FC236}">
                <a16:creationId xmlns:a16="http://schemas.microsoft.com/office/drawing/2014/main" id="{5D9E4720-2369-4E02-8C6A-825BA8723D2E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951818" y="3890444"/>
            <a:ext cx="0" cy="0"/>
          </a:xfrm>
          <a:prstGeom prst="line">
            <a:avLst/>
          </a:prstGeom>
          <a:noFill/>
          <a:ln w="14288" cap="flat">
            <a:solidFill>
              <a:srgbClr val="ED1C2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16" name="Line 54">
            <a:extLst>
              <a:ext uri="{FF2B5EF4-FFF2-40B4-BE49-F238E27FC236}">
                <a16:creationId xmlns:a16="http://schemas.microsoft.com/office/drawing/2014/main" id="{297BC92E-63E0-418B-A212-F392A526FFF4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367581" y="3682612"/>
            <a:ext cx="0" cy="0"/>
          </a:xfrm>
          <a:prstGeom prst="line">
            <a:avLst/>
          </a:prstGeom>
          <a:noFill/>
          <a:ln w="14288" cap="flat">
            <a:solidFill>
              <a:srgbClr val="ED1C2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17" name="Freeform 56">
            <a:extLst>
              <a:ext uri="{FF2B5EF4-FFF2-40B4-BE49-F238E27FC236}">
                <a16:creationId xmlns:a16="http://schemas.microsoft.com/office/drawing/2014/main" id="{C7C8E792-230E-4DC2-A129-93C6E0F36E4F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5196127" y="3733761"/>
            <a:ext cx="1193330" cy="718591"/>
          </a:xfrm>
          <a:custGeom>
            <a:avLst/>
            <a:gdLst>
              <a:gd name="T0" fmla="*/ 1353 w 1401"/>
              <a:gd name="T1" fmla="*/ 229 h 844"/>
              <a:gd name="T2" fmla="*/ 1075 w 1401"/>
              <a:gd name="T3" fmla="*/ 789 h 844"/>
              <a:gd name="T4" fmla="*/ 551 w 1401"/>
              <a:gd name="T5" fmla="*/ 761 h 844"/>
              <a:gd name="T6" fmla="*/ 9 w 1401"/>
              <a:gd name="T7" fmla="*/ 419 h 844"/>
              <a:gd name="T8" fmla="*/ 88 w 1401"/>
              <a:gd name="T9" fmla="*/ 0 h 844"/>
              <a:gd name="T10" fmla="*/ 863 w 1401"/>
              <a:gd name="T11" fmla="*/ 641 h 844"/>
              <a:gd name="T12" fmla="*/ 1329 w 1401"/>
              <a:gd name="T13" fmla="*/ 260 h 844"/>
              <a:gd name="T14" fmla="*/ 1353 w 1401"/>
              <a:gd name="T15" fmla="*/ 229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01" h="844">
                <a:moveTo>
                  <a:pt x="1353" y="229"/>
                </a:moveTo>
                <a:cubicBezTo>
                  <a:pt x="1353" y="229"/>
                  <a:pt x="1401" y="664"/>
                  <a:pt x="1075" y="789"/>
                </a:cubicBezTo>
                <a:cubicBezTo>
                  <a:pt x="929" y="844"/>
                  <a:pt x="730" y="826"/>
                  <a:pt x="551" y="761"/>
                </a:cubicBezTo>
                <a:cubicBezTo>
                  <a:pt x="329" y="680"/>
                  <a:pt x="123" y="543"/>
                  <a:pt x="9" y="419"/>
                </a:cubicBezTo>
                <a:cubicBezTo>
                  <a:pt x="9" y="419"/>
                  <a:pt x="0" y="167"/>
                  <a:pt x="88" y="0"/>
                </a:cubicBezTo>
                <a:cubicBezTo>
                  <a:pt x="88" y="0"/>
                  <a:pt x="480" y="528"/>
                  <a:pt x="863" y="641"/>
                </a:cubicBezTo>
                <a:cubicBezTo>
                  <a:pt x="863" y="641"/>
                  <a:pt x="1347" y="817"/>
                  <a:pt x="1329" y="260"/>
                </a:cubicBezTo>
                <a:lnTo>
                  <a:pt x="1353" y="2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18" name="Freeform 55">
            <a:extLst>
              <a:ext uri="{FF2B5EF4-FFF2-40B4-BE49-F238E27FC236}">
                <a16:creationId xmlns:a16="http://schemas.microsoft.com/office/drawing/2014/main" id="{1DC2E37F-E715-47DC-B14F-9D9B31EB674E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5622962" y="3122869"/>
            <a:ext cx="967487" cy="1158391"/>
          </a:xfrm>
          <a:custGeom>
            <a:avLst/>
            <a:gdLst>
              <a:gd name="T0" fmla="*/ 575 w 1136"/>
              <a:gd name="T1" fmla="*/ 0 h 1360"/>
              <a:gd name="T2" fmla="*/ 1047 w 1136"/>
              <a:gd name="T3" fmla="*/ 496 h 1360"/>
              <a:gd name="T4" fmla="*/ 847 w 1136"/>
              <a:gd name="T5" fmla="*/ 962 h 1360"/>
              <a:gd name="T6" fmla="*/ 368 w 1136"/>
              <a:gd name="T7" fmla="*/ 1360 h 1360"/>
              <a:gd name="T8" fmla="*/ 0 w 1136"/>
              <a:gd name="T9" fmla="*/ 1149 h 1360"/>
              <a:gd name="T10" fmla="*/ 833 w 1136"/>
              <a:gd name="T11" fmla="*/ 612 h 1360"/>
              <a:gd name="T12" fmla="*/ 602 w 1136"/>
              <a:gd name="T13" fmla="*/ 43 h 1360"/>
              <a:gd name="T14" fmla="*/ 575 w 1136"/>
              <a:gd name="T15" fmla="*/ 0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36" h="1360">
                <a:moveTo>
                  <a:pt x="575" y="0"/>
                </a:moveTo>
                <a:cubicBezTo>
                  <a:pt x="575" y="0"/>
                  <a:pt x="1043" y="109"/>
                  <a:pt x="1047" y="496"/>
                </a:cubicBezTo>
                <a:cubicBezTo>
                  <a:pt x="1049" y="651"/>
                  <a:pt x="965" y="812"/>
                  <a:pt x="847" y="962"/>
                </a:cubicBezTo>
                <a:cubicBezTo>
                  <a:pt x="702" y="1147"/>
                  <a:pt x="521" y="1290"/>
                  <a:pt x="368" y="1360"/>
                </a:cubicBezTo>
                <a:cubicBezTo>
                  <a:pt x="368" y="1360"/>
                  <a:pt x="118" y="1311"/>
                  <a:pt x="0" y="1149"/>
                </a:cubicBezTo>
                <a:cubicBezTo>
                  <a:pt x="0" y="1149"/>
                  <a:pt x="614" y="959"/>
                  <a:pt x="833" y="612"/>
                </a:cubicBezTo>
                <a:cubicBezTo>
                  <a:pt x="833" y="612"/>
                  <a:pt x="1136" y="198"/>
                  <a:pt x="602" y="43"/>
                </a:cubicBezTo>
                <a:lnTo>
                  <a:pt x="57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19" name="Freeform 53">
            <a:extLst>
              <a:ext uri="{FF2B5EF4-FFF2-40B4-BE49-F238E27FC236}">
                <a16:creationId xmlns:a16="http://schemas.microsoft.com/office/drawing/2014/main" id="{23531271-60D0-4F36-B423-D7C704A71976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5293382" y="2708283"/>
            <a:ext cx="1040966" cy="1184686"/>
          </a:xfrm>
          <a:custGeom>
            <a:avLst/>
            <a:gdLst>
              <a:gd name="T0" fmla="*/ 0 w 1222"/>
              <a:gd name="T1" fmla="*/ 477 h 1391"/>
              <a:gd name="T2" fmla="*/ 578 w 1222"/>
              <a:gd name="T3" fmla="*/ 178 h 1391"/>
              <a:gd name="T4" fmla="*/ 974 w 1222"/>
              <a:gd name="T5" fmla="*/ 500 h 1391"/>
              <a:gd name="T6" fmla="*/ 1222 w 1222"/>
              <a:gd name="T7" fmla="*/ 1099 h 1391"/>
              <a:gd name="T8" fmla="*/ 918 w 1222"/>
              <a:gd name="T9" fmla="*/ 1391 h 1391"/>
              <a:gd name="T10" fmla="*/ 648 w 1222"/>
              <a:gd name="T11" fmla="*/ 405 h 1391"/>
              <a:gd name="T12" fmla="*/ 37 w 1222"/>
              <a:gd name="T13" fmla="*/ 466 h 1391"/>
              <a:gd name="T14" fmla="*/ 0 w 1222"/>
              <a:gd name="T15" fmla="*/ 477 h 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22" h="1391">
                <a:moveTo>
                  <a:pt x="0" y="477"/>
                </a:moveTo>
                <a:cubicBezTo>
                  <a:pt x="0" y="477"/>
                  <a:pt x="239" y="92"/>
                  <a:pt x="578" y="178"/>
                </a:cubicBezTo>
                <a:cubicBezTo>
                  <a:pt x="729" y="216"/>
                  <a:pt x="866" y="344"/>
                  <a:pt x="974" y="500"/>
                </a:cubicBezTo>
                <a:cubicBezTo>
                  <a:pt x="1109" y="694"/>
                  <a:pt x="1200" y="932"/>
                  <a:pt x="1222" y="1099"/>
                </a:cubicBezTo>
                <a:cubicBezTo>
                  <a:pt x="1222" y="1099"/>
                  <a:pt x="1133" y="1325"/>
                  <a:pt x="918" y="1391"/>
                </a:cubicBezTo>
                <a:cubicBezTo>
                  <a:pt x="918" y="1391"/>
                  <a:pt x="896" y="717"/>
                  <a:pt x="648" y="405"/>
                </a:cubicBezTo>
                <a:cubicBezTo>
                  <a:pt x="648" y="405"/>
                  <a:pt x="342" y="0"/>
                  <a:pt x="37" y="466"/>
                </a:cubicBezTo>
                <a:lnTo>
                  <a:pt x="0" y="477"/>
                </a:lnTo>
                <a:close/>
              </a:path>
            </a:pathLst>
          </a:custGeom>
          <a:solidFill>
            <a:srgbClr val="002D62"/>
          </a:solidFill>
          <a:ln>
            <a:noFill/>
          </a:ln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514487">
              <a:defRPr/>
            </a:pPr>
            <a:endParaRPr lang="en-US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20" name="TextBox 53">
            <a:extLst>
              <a:ext uri="{FF2B5EF4-FFF2-40B4-BE49-F238E27FC236}">
                <a16:creationId xmlns:a16="http://schemas.microsoft.com/office/drawing/2014/main" id="{E5A4508D-CA72-4493-AF27-7A23E1897DA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369796" y="3399353"/>
            <a:ext cx="665049" cy="73866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US" sz="1200" b="1" kern="0">
                <a:solidFill>
                  <a:srgbClr val="000000"/>
                </a:solidFill>
                <a:latin typeface="Roboto"/>
              </a:rPr>
              <a:t>Cyber related Coverage</a:t>
            </a:r>
          </a:p>
        </p:txBody>
      </p:sp>
      <p:sp>
        <p:nvSpPr>
          <p:cNvPr id="21" name="Oval 54">
            <a:extLst>
              <a:ext uri="{FF2B5EF4-FFF2-40B4-BE49-F238E27FC236}">
                <a16:creationId xmlns:a16="http://schemas.microsoft.com/office/drawing/2014/main" id="{43DF036E-8C67-4AFD-842B-0537216FC00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63382" y="3095586"/>
            <a:ext cx="321044" cy="321044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endParaRPr lang="en-US" sz="2100" kern="0">
              <a:solidFill>
                <a:prstClr val="white"/>
              </a:solidFill>
              <a:latin typeface="Roboto"/>
            </a:endParaRPr>
          </a:p>
        </p:txBody>
      </p:sp>
      <p:sp>
        <p:nvSpPr>
          <p:cNvPr id="22" name="Freeform 74">
            <a:extLst>
              <a:ext uri="{FF2B5EF4-FFF2-40B4-BE49-F238E27FC236}">
                <a16:creationId xmlns:a16="http://schemas.microsoft.com/office/drawing/2014/main" id="{A5FFB8A5-79B5-479F-B0E6-B94CC1B7BD8E}"/>
              </a:ext>
            </a:extLst>
          </p:cNvPr>
          <p:cNvSpPr>
            <a:spLocks noEditPoints="1"/>
          </p:cNvSpPr>
          <p:nvPr>
            <p:custDataLst>
              <p:tags r:id="rId12"/>
            </p:custDataLst>
          </p:nvPr>
        </p:nvSpPr>
        <p:spPr bwMode="auto">
          <a:xfrm>
            <a:off x="4535615" y="3178383"/>
            <a:ext cx="176581" cy="140359"/>
          </a:xfrm>
          <a:custGeom>
            <a:avLst/>
            <a:gdLst>
              <a:gd name="T0" fmla="*/ 88 w 96"/>
              <a:gd name="T1" fmla="*/ 76 h 76"/>
              <a:gd name="T2" fmla="*/ 8 w 96"/>
              <a:gd name="T3" fmla="*/ 76 h 76"/>
              <a:gd name="T4" fmla="*/ 0 w 96"/>
              <a:gd name="T5" fmla="*/ 68 h 76"/>
              <a:gd name="T6" fmla="*/ 0 w 96"/>
              <a:gd name="T7" fmla="*/ 8 h 76"/>
              <a:gd name="T8" fmla="*/ 8 w 96"/>
              <a:gd name="T9" fmla="*/ 0 h 76"/>
              <a:gd name="T10" fmla="*/ 88 w 96"/>
              <a:gd name="T11" fmla="*/ 0 h 76"/>
              <a:gd name="T12" fmla="*/ 96 w 96"/>
              <a:gd name="T13" fmla="*/ 8 h 76"/>
              <a:gd name="T14" fmla="*/ 96 w 96"/>
              <a:gd name="T15" fmla="*/ 68 h 76"/>
              <a:gd name="T16" fmla="*/ 88 w 96"/>
              <a:gd name="T17" fmla="*/ 76 h 76"/>
              <a:gd name="T18" fmla="*/ 8 w 96"/>
              <a:gd name="T19" fmla="*/ 4 h 76"/>
              <a:gd name="T20" fmla="*/ 4 w 96"/>
              <a:gd name="T21" fmla="*/ 8 h 76"/>
              <a:gd name="T22" fmla="*/ 4 w 96"/>
              <a:gd name="T23" fmla="*/ 68 h 76"/>
              <a:gd name="T24" fmla="*/ 8 w 96"/>
              <a:gd name="T25" fmla="*/ 72 h 76"/>
              <a:gd name="T26" fmla="*/ 88 w 96"/>
              <a:gd name="T27" fmla="*/ 72 h 76"/>
              <a:gd name="T28" fmla="*/ 92 w 96"/>
              <a:gd name="T29" fmla="*/ 68 h 76"/>
              <a:gd name="T30" fmla="*/ 92 w 96"/>
              <a:gd name="T31" fmla="*/ 8 h 76"/>
              <a:gd name="T32" fmla="*/ 88 w 96"/>
              <a:gd name="T33" fmla="*/ 4 h 76"/>
              <a:gd name="T34" fmla="*/ 8 w 96"/>
              <a:gd name="T35" fmla="*/ 4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" h="76">
                <a:moveTo>
                  <a:pt x="88" y="76"/>
                </a:moveTo>
                <a:cubicBezTo>
                  <a:pt x="8" y="76"/>
                  <a:pt x="8" y="76"/>
                  <a:pt x="8" y="76"/>
                </a:cubicBezTo>
                <a:cubicBezTo>
                  <a:pt x="4" y="76"/>
                  <a:pt x="0" y="72"/>
                  <a:pt x="0" y="68"/>
                </a:cubicBezTo>
                <a:cubicBezTo>
                  <a:pt x="0" y="8"/>
                  <a:pt x="0" y="8"/>
                  <a:pt x="0" y="8"/>
                </a:cubicBezTo>
                <a:cubicBezTo>
                  <a:pt x="0" y="4"/>
                  <a:pt x="4" y="0"/>
                  <a:pt x="8" y="0"/>
                </a:cubicBezTo>
                <a:cubicBezTo>
                  <a:pt x="88" y="0"/>
                  <a:pt x="88" y="0"/>
                  <a:pt x="88" y="0"/>
                </a:cubicBezTo>
                <a:cubicBezTo>
                  <a:pt x="92" y="0"/>
                  <a:pt x="96" y="4"/>
                  <a:pt x="96" y="8"/>
                </a:cubicBezTo>
                <a:cubicBezTo>
                  <a:pt x="96" y="68"/>
                  <a:pt x="96" y="68"/>
                  <a:pt x="96" y="68"/>
                </a:cubicBezTo>
                <a:cubicBezTo>
                  <a:pt x="96" y="72"/>
                  <a:pt x="92" y="76"/>
                  <a:pt x="88" y="76"/>
                </a:cubicBezTo>
                <a:close/>
                <a:moveTo>
                  <a:pt x="8" y="4"/>
                </a:moveTo>
                <a:cubicBezTo>
                  <a:pt x="6" y="4"/>
                  <a:pt x="4" y="6"/>
                  <a:pt x="4" y="8"/>
                </a:cubicBezTo>
                <a:cubicBezTo>
                  <a:pt x="4" y="68"/>
                  <a:pt x="4" y="68"/>
                  <a:pt x="4" y="68"/>
                </a:cubicBezTo>
                <a:cubicBezTo>
                  <a:pt x="4" y="70"/>
                  <a:pt x="6" y="72"/>
                  <a:pt x="8" y="72"/>
                </a:cubicBezTo>
                <a:cubicBezTo>
                  <a:pt x="88" y="72"/>
                  <a:pt x="88" y="72"/>
                  <a:pt x="88" y="72"/>
                </a:cubicBezTo>
                <a:cubicBezTo>
                  <a:pt x="90" y="72"/>
                  <a:pt x="92" y="70"/>
                  <a:pt x="92" y="68"/>
                </a:cubicBezTo>
                <a:cubicBezTo>
                  <a:pt x="92" y="8"/>
                  <a:pt x="92" y="8"/>
                  <a:pt x="92" y="8"/>
                </a:cubicBezTo>
                <a:cubicBezTo>
                  <a:pt x="92" y="6"/>
                  <a:pt x="90" y="4"/>
                  <a:pt x="88" y="4"/>
                </a:cubicBezTo>
                <a:lnTo>
                  <a:pt x="8" y="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23" name="Freeform 75">
            <a:extLst>
              <a:ext uri="{FF2B5EF4-FFF2-40B4-BE49-F238E27FC236}">
                <a16:creationId xmlns:a16="http://schemas.microsoft.com/office/drawing/2014/main" id="{5102F8B6-07EF-403E-9A53-F97CAB0901B2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4568817" y="3326287"/>
            <a:ext cx="110175" cy="7547"/>
          </a:xfrm>
          <a:custGeom>
            <a:avLst/>
            <a:gdLst>
              <a:gd name="T0" fmla="*/ 58 w 60"/>
              <a:gd name="T1" fmla="*/ 4 h 4"/>
              <a:gd name="T2" fmla="*/ 2 w 60"/>
              <a:gd name="T3" fmla="*/ 4 h 4"/>
              <a:gd name="T4" fmla="*/ 0 w 60"/>
              <a:gd name="T5" fmla="*/ 2 h 4"/>
              <a:gd name="T6" fmla="*/ 2 w 60"/>
              <a:gd name="T7" fmla="*/ 0 h 4"/>
              <a:gd name="T8" fmla="*/ 58 w 60"/>
              <a:gd name="T9" fmla="*/ 0 h 4"/>
              <a:gd name="T10" fmla="*/ 60 w 60"/>
              <a:gd name="T11" fmla="*/ 2 h 4"/>
              <a:gd name="T12" fmla="*/ 58 w 60"/>
              <a:gd name="T13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4">
                <a:moveTo>
                  <a:pt x="58" y="4"/>
                </a:move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59" y="0"/>
                  <a:pt x="60" y="1"/>
                  <a:pt x="60" y="2"/>
                </a:cubicBezTo>
                <a:cubicBezTo>
                  <a:pt x="60" y="3"/>
                  <a:pt x="59" y="4"/>
                  <a:pt x="58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24" name="Freeform 76">
            <a:extLst>
              <a:ext uri="{FF2B5EF4-FFF2-40B4-BE49-F238E27FC236}">
                <a16:creationId xmlns:a16="http://schemas.microsoft.com/office/drawing/2014/main" id="{03F52BBC-0F02-4B77-8612-864E4A2D8CAC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4616359" y="3311195"/>
            <a:ext cx="7547" cy="22639"/>
          </a:xfrm>
          <a:custGeom>
            <a:avLst/>
            <a:gdLst>
              <a:gd name="T0" fmla="*/ 2 w 4"/>
              <a:gd name="T1" fmla="*/ 12 h 12"/>
              <a:gd name="T2" fmla="*/ 0 w 4"/>
              <a:gd name="T3" fmla="*/ 10 h 12"/>
              <a:gd name="T4" fmla="*/ 0 w 4"/>
              <a:gd name="T5" fmla="*/ 2 h 12"/>
              <a:gd name="T6" fmla="*/ 2 w 4"/>
              <a:gd name="T7" fmla="*/ 0 h 12"/>
              <a:gd name="T8" fmla="*/ 4 w 4"/>
              <a:gd name="T9" fmla="*/ 2 h 12"/>
              <a:gd name="T10" fmla="*/ 4 w 4"/>
              <a:gd name="T11" fmla="*/ 10 h 12"/>
              <a:gd name="T12" fmla="*/ 2 w 4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12">
                <a:moveTo>
                  <a:pt x="2" y="12"/>
                </a:moveTo>
                <a:cubicBezTo>
                  <a:pt x="1" y="12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3" y="12"/>
                  <a:pt x="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25" name="Oval 77">
            <a:extLst>
              <a:ext uri="{FF2B5EF4-FFF2-40B4-BE49-F238E27FC236}">
                <a16:creationId xmlns:a16="http://schemas.microsoft.com/office/drawing/2014/main" id="{01990383-3BF1-4849-97EC-64C909B42396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616359" y="3293084"/>
            <a:ext cx="15092" cy="1433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26" name="Rectangle 78">
            <a:extLst>
              <a:ext uri="{FF2B5EF4-FFF2-40B4-BE49-F238E27FC236}">
                <a16:creationId xmlns:a16="http://schemas.microsoft.com/office/drawing/2014/main" id="{70CB6726-27A3-4BD7-9CD4-26B8DAA362AD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539387" y="3281765"/>
            <a:ext cx="169035" cy="754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27" name="Freeform 79">
            <a:extLst>
              <a:ext uri="{FF2B5EF4-FFF2-40B4-BE49-F238E27FC236}">
                <a16:creationId xmlns:a16="http://schemas.microsoft.com/office/drawing/2014/main" id="{FC9A9243-E84F-4824-830D-6DB85A1BF657}"/>
              </a:ext>
            </a:extLst>
          </p:cNvPr>
          <p:cNvSpPr>
            <a:spLocks noEditPoints="1"/>
          </p:cNvSpPr>
          <p:nvPr>
            <p:custDataLst>
              <p:tags r:id="rId17"/>
            </p:custDataLst>
          </p:nvPr>
        </p:nvSpPr>
        <p:spPr bwMode="auto">
          <a:xfrm>
            <a:off x="4580136" y="3237243"/>
            <a:ext cx="29430" cy="36977"/>
          </a:xfrm>
          <a:custGeom>
            <a:avLst/>
            <a:gdLst>
              <a:gd name="T0" fmla="*/ 14 w 16"/>
              <a:gd name="T1" fmla="*/ 20 h 20"/>
              <a:gd name="T2" fmla="*/ 2 w 16"/>
              <a:gd name="T3" fmla="*/ 20 h 20"/>
              <a:gd name="T4" fmla="*/ 0 w 16"/>
              <a:gd name="T5" fmla="*/ 18 h 20"/>
              <a:gd name="T6" fmla="*/ 0 w 16"/>
              <a:gd name="T7" fmla="*/ 2 h 20"/>
              <a:gd name="T8" fmla="*/ 2 w 16"/>
              <a:gd name="T9" fmla="*/ 0 h 20"/>
              <a:gd name="T10" fmla="*/ 14 w 16"/>
              <a:gd name="T11" fmla="*/ 0 h 20"/>
              <a:gd name="T12" fmla="*/ 16 w 16"/>
              <a:gd name="T13" fmla="*/ 2 h 20"/>
              <a:gd name="T14" fmla="*/ 16 w 16"/>
              <a:gd name="T15" fmla="*/ 18 h 20"/>
              <a:gd name="T16" fmla="*/ 14 w 16"/>
              <a:gd name="T17" fmla="*/ 20 h 20"/>
              <a:gd name="T18" fmla="*/ 4 w 16"/>
              <a:gd name="T19" fmla="*/ 16 h 20"/>
              <a:gd name="T20" fmla="*/ 12 w 16"/>
              <a:gd name="T21" fmla="*/ 16 h 20"/>
              <a:gd name="T22" fmla="*/ 12 w 16"/>
              <a:gd name="T23" fmla="*/ 4 h 20"/>
              <a:gd name="T24" fmla="*/ 4 w 16"/>
              <a:gd name="T25" fmla="*/ 4 h 20"/>
              <a:gd name="T26" fmla="*/ 4 w 16"/>
              <a:gd name="T27" fmla="*/ 16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" h="20">
                <a:moveTo>
                  <a:pt x="14" y="20"/>
                </a:moveTo>
                <a:cubicBezTo>
                  <a:pt x="2" y="20"/>
                  <a:pt x="2" y="20"/>
                  <a:pt x="2" y="20"/>
                </a:cubicBezTo>
                <a:cubicBezTo>
                  <a:pt x="1" y="20"/>
                  <a:pt x="0" y="19"/>
                  <a:pt x="0" y="1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5" y="0"/>
                  <a:pt x="16" y="1"/>
                  <a:pt x="16" y="2"/>
                </a:cubicBezTo>
                <a:cubicBezTo>
                  <a:pt x="16" y="18"/>
                  <a:pt x="16" y="18"/>
                  <a:pt x="16" y="18"/>
                </a:cubicBezTo>
                <a:cubicBezTo>
                  <a:pt x="16" y="19"/>
                  <a:pt x="15" y="20"/>
                  <a:pt x="14" y="20"/>
                </a:cubicBezTo>
                <a:close/>
                <a:moveTo>
                  <a:pt x="4" y="16"/>
                </a:moveTo>
                <a:cubicBezTo>
                  <a:pt x="12" y="16"/>
                  <a:pt x="12" y="16"/>
                  <a:pt x="12" y="16"/>
                </a:cubicBezTo>
                <a:cubicBezTo>
                  <a:pt x="12" y="4"/>
                  <a:pt x="12" y="4"/>
                  <a:pt x="12" y="4"/>
                </a:cubicBezTo>
                <a:cubicBezTo>
                  <a:pt x="4" y="4"/>
                  <a:pt x="4" y="4"/>
                  <a:pt x="4" y="4"/>
                </a:cubicBezTo>
                <a:lnTo>
                  <a:pt x="4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28" name="Freeform 80">
            <a:extLst>
              <a:ext uri="{FF2B5EF4-FFF2-40B4-BE49-F238E27FC236}">
                <a16:creationId xmlns:a16="http://schemas.microsoft.com/office/drawing/2014/main" id="{22A8860C-A555-4B4D-981E-EA48947C74EC}"/>
              </a:ext>
            </a:extLst>
          </p:cNvPr>
          <p:cNvSpPr>
            <a:spLocks noEditPoints="1"/>
          </p:cNvSpPr>
          <p:nvPr>
            <p:custDataLst>
              <p:tags r:id="rId18"/>
            </p:custDataLst>
          </p:nvPr>
        </p:nvSpPr>
        <p:spPr bwMode="auto">
          <a:xfrm>
            <a:off x="4616358" y="3215359"/>
            <a:ext cx="29430" cy="58861"/>
          </a:xfrm>
          <a:custGeom>
            <a:avLst/>
            <a:gdLst>
              <a:gd name="T0" fmla="*/ 14 w 16"/>
              <a:gd name="T1" fmla="*/ 32 h 32"/>
              <a:gd name="T2" fmla="*/ 2 w 16"/>
              <a:gd name="T3" fmla="*/ 32 h 32"/>
              <a:gd name="T4" fmla="*/ 0 w 16"/>
              <a:gd name="T5" fmla="*/ 30 h 32"/>
              <a:gd name="T6" fmla="*/ 0 w 16"/>
              <a:gd name="T7" fmla="*/ 2 h 32"/>
              <a:gd name="T8" fmla="*/ 2 w 16"/>
              <a:gd name="T9" fmla="*/ 0 h 32"/>
              <a:gd name="T10" fmla="*/ 14 w 16"/>
              <a:gd name="T11" fmla="*/ 0 h 32"/>
              <a:gd name="T12" fmla="*/ 16 w 16"/>
              <a:gd name="T13" fmla="*/ 2 h 32"/>
              <a:gd name="T14" fmla="*/ 16 w 16"/>
              <a:gd name="T15" fmla="*/ 30 h 32"/>
              <a:gd name="T16" fmla="*/ 14 w 16"/>
              <a:gd name="T17" fmla="*/ 32 h 32"/>
              <a:gd name="T18" fmla="*/ 4 w 16"/>
              <a:gd name="T19" fmla="*/ 28 h 32"/>
              <a:gd name="T20" fmla="*/ 12 w 16"/>
              <a:gd name="T21" fmla="*/ 28 h 32"/>
              <a:gd name="T22" fmla="*/ 12 w 16"/>
              <a:gd name="T23" fmla="*/ 4 h 32"/>
              <a:gd name="T24" fmla="*/ 4 w 16"/>
              <a:gd name="T25" fmla="*/ 4 h 32"/>
              <a:gd name="T26" fmla="*/ 4 w 16"/>
              <a:gd name="T27" fmla="*/ 28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" h="32">
                <a:moveTo>
                  <a:pt x="14" y="32"/>
                </a:moveTo>
                <a:cubicBezTo>
                  <a:pt x="2" y="32"/>
                  <a:pt x="2" y="32"/>
                  <a:pt x="2" y="32"/>
                </a:cubicBezTo>
                <a:cubicBezTo>
                  <a:pt x="1" y="32"/>
                  <a:pt x="0" y="31"/>
                  <a:pt x="0" y="3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5" y="0"/>
                  <a:pt x="16" y="1"/>
                  <a:pt x="16" y="2"/>
                </a:cubicBezTo>
                <a:cubicBezTo>
                  <a:pt x="16" y="30"/>
                  <a:pt x="16" y="30"/>
                  <a:pt x="16" y="30"/>
                </a:cubicBezTo>
                <a:cubicBezTo>
                  <a:pt x="16" y="31"/>
                  <a:pt x="15" y="32"/>
                  <a:pt x="14" y="32"/>
                </a:cubicBezTo>
                <a:close/>
                <a:moveTo>
                  <a:pt x="4" y="28"/>
                </a:moveTo>
                <a:cubicBezTo>
                  <a:pt x="12" y="28"/>
                  <a:pt x="12" y="28"/>
                  <a:pt x="12" y="28"/>
                </a:cubicBezTo>
                <a:cubicBezTo>
                  <a:pt x="12" y="4"/>
                  <a:pt x="12" y="4"/>
                  <a:pt x="12" y="4"/>
                </a:cubicBezTo>
                <a:cubicBezTo>
                  <a:pt x="4" y="4"/>
                  <a:pt x="4" y="4"/>
                  <a:pt x="4" y="4"/>
                </a:cubicBezTo>
                <a:lnTo>
                  <a:pt x="4" y="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29" name="Freeform 81">
            <a:extLst>
              <a:ext uri="{FF2B5EF4-FFF2-40B4-BE49-F238E27FC236}">
                <a16:creationId xmlns:a16="http://schemas.microsoft.com/office/drawing/2014/main" id="{288DBC97-E610-4D86-AB26-DDFC19153F4E}"/>
              </a:ext>
            </a:extLst>
          </p:cNvPr>
          <p:cNvSpPr>
            <a:spLocks noEditPoints="1"/>
          </p:cNvSpPr>
          <p:nvPr>
            <p:custDataLst>
              <p:tags r:id="rId19"/>
            </p:custDataLst>
          </p:nvPr>
        </p:nvSpPr>
        <p:spPr bwMode="auto">
          <a:xfrm>
            <a:off x="4653334" y="3200266"/>
            <a:ext cx="29430" cy="73952"/>
          </a:xfrm>
          <a:custGeom>
            <a:avLst/>
            <a:gdLst>
              <a:gd name="T0" fmla="*/ 14 w 16"/>
              <a:gd name="T1" fmla="*/ 40 h 40"/>
              <a:gd name="T2" fmla="*/ 2 w 16"/>
              <a:gd name="T3" fmla="*/ 40 h 40"/>
              <a:gd name="T4" fmla="*/ 0 w 16"/>
              <a:gd name="T5" fmla="*/ 38 h 40"/>
              <a:gd name="T6" fmla="*/ 0 w 16"/>
              <a:gd name="T7" fmla="*/ 2 h 40"/>
              <a:gd name="T8" fmla="*/ 2 w 16"/>
              <a:gd name="T9" fmla="*/ 0 h 40"/>
              <a:gd name="T10" fmla="*/ 14 w 16"/>
              <a:gd name="T11" fmla="*/ 0 h 40"/>
              <a:gd name="T12" fmla="*/ 16 w 16"/>
              <a:gd name="T13" fmla="*/ 2 h 40"/>
              <a:gd name="T14" fmla="*/ 16 w 16"/>
              <a:gd name="T15" fmla="*/ 38 h 40"/>
              <a:gd name="T16" fmla="*/ 14 w 16"/>
              <a:gd name="T17" fmla="*/ 40 h 40"/>
              <a:gd name="T18" fmla="*/ 4 w 16"/>
              <a:gd name="T19" fmla="*/ 36 h 40"/>
              <a:gd name="T20" fmla="*/ 12 w 16"/>
              <a:gd name="T21" fmla="*/ 36 h 40"/>
              <a:gd name="T22" fmla="*/ 12 w 16"/>
              <a:gd name="T23" fmla="*/ 4 h 40"/>
              <a:gd name="T24" fmla="*/ 4 w 16"/>
              <a:gd name="T25" fmla="*/ 4 h 40"/>
              <a:gd name="T26" fmla="*/ 4 w 16"/>
              <a:gd name="T27" fmla="*/ 36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" h="40">
                <a:moveTo>
                  <a:pt x="14" y="40"/>
                </a:moveTo>
                <a:cubicBezTo>
                  <a:pt x="2" y="40"/>
                  <a:pt x="2" y="40"/>
                  <a:pt x="2" y="40"/>
                </a:cubicBezTo>
                <a:cubicBezTo>
                  <a:pt x="1" y="40"/>
                  <a:pt x="0" y="39"/>
                  <a:pt x="0" y="3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5" y="0"/>
                  <a:pt x="16" y="1"/>
                  <a:pt x="16" y="2"/>
                </a:cubicBezTo>
                <a:cubicBezTo>
                  <a:pt x="16" y="38"/>
                  <a:pt x="16" y="38"/>
                  <a:pt x="16" y="38"/>
                </a:cubicBezTo>
                <a:cubicBezTo>
                  <a:pt x="16" y="39"/>
                  <a:pt x="15" y="40"/>
                  <a:pt x="14" y="40"/>
                </a:cubicBezTo>
                <a:close/>
                <a:moveTo>
                  <a:pt x="4" y="36"/>
                </a:moveTo>
                <a:cubicBezTo>
                  <a:pt x="12" y="36"/>
                  <a:pt x="12" y="36"/>
                  <a:pt x="12" y="36"/>
                </a:cubicBezTo>
                <a:cubicBezTo>
                  <a:pt x="12" y="4"/>
                  <a:pt x="12" y="4"/>
                  <a:pt x="12" y="4"/>
                </a:cubicBezTo>
                <a:cubicBezTo>
                  <a:pt x="4" y="4"/>
                  <a:pt x="4" y="4"/>
                  <a:pt x="4" y="4"/>
                </a:cubicBezTo>
                <a:lnTo>
                  <a:pt x="4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30" name="Rectangle 82">
            <a:extLst>
              <a:ext uri="{FF2B5EF4-FFF2-40B4-BE49-F238E27FC236}">
                <a16:creationId xmlns:a16="http://schemas.microsoft.com/office/drawing/2014/main" id="{4F6DEF56-41DF-4A2C-9CCF-7C9B315594EE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565044" y="3200266"/>
            <a:ext cx="7547" cy="7395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31" name="Freeform 86">
            <a:extLst>
              <a:ext uri="{FF2B5EF4-FFF2-40B4-BE49-F238E27FC236}">
                <a16:creationId xmlns:a16="http://schemas.microsoft.com/office/drawing/2014/main" id="{673322A3-6441-48A2-BFFA-67852C3F7160}"/>
              </a:ext>
            </a:extLst>
          </p:cNvPr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4551509" y="3543888"/>
            <a:ext cx="245985" cy="804944"/>
          </a:xfrm>
          <a:custGeom>
            <a:avLst/>
            <a:gdLst>
              <a:gd name="T0" fmla="*/ 289 w 289"/>
              <a:gd name="T1" fmla="*/ 945 h 945"/>
              <a:gd name="T2" fmla="*/ 0 w 289"/>
              <a:gd name="T3" fmla="*/ 127 h 945"/>
              <a:gd name="T4" fmla="*/ 6 w 289"/>
              <a:gd name="T5" fmla="*/ 0 h 9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9" h="945">
                <a:moveTo>
                  <a:pt x="289" y="945"/>
                </a:moveTo>
                <a:cubicBezTo>
                  <a:pt x="108" y="721"/>
                  <a:pt x="0" y="437"/>
                  <a:pt x="0" y="127"/>
                </a:cubicBezTo>
                <a:cubicBezTo>
                  <a:pt x="0" y="84"/>
                  <a:pt x="2" y="42"/>
                  <a:pt x="6" y="0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32" name="Freeform 87">
            <a:extLst>
              <a:ext uri="{FF2B5EF4-FFF2-40B4-BE49-F238E27FC236}">
                <a16:creationId xmlns:a16="http://schemas.microsoft.com/office/drawing/2014/main" id="{5A5C4CBD-1648-4FE5-B2EC-973C1908B91A}"/>
              </a:ext>
            </a:extLst>
          </p:cNvPr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5226795" y="4674051"/>
            <a:ext cx="830514" cy="89678"/>
          </a:xfrm>
          <a:custGeom>
            <a:avLst/>
            <a:gdLst>
              <a:gd name="T0" fmla="*/ 975 w 975"/>
              <a:gd name="T1" fmla="*/ 21 h 105"/>
              <a:gd name="T2" fmla="*/ 513 w 975"/>
              <a:gd name="T3" fmla="*/ 105 h 105"/>
              <a:gd name="T4" fmla="*/ 0 w 975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5" h="105">
                <a:moveTo>
                  <a:pt x="975" y="21"/>
                </a:moveTo>
                <a:cubicBezTo>
                  <a:pt x="831" y="76"/>
                  <a:pt x="676" y="105"/>
                  <a:pt x="513" y="105"/>
                </a:cubicBezTo>
                <a:cubicBezTo>
                  <a:pt x="331" y="105"/>
                  <a:pt x="157" y="68"/>
                  <a:pt x="0" y="0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33" name="Freeform 88">
            <a:extLst>
              <a:ext uri="{FF2B5EF4-FFF2-40B4-BE49-F238E27FC236}">
                <a16:creationId xmlns:a16="http://schemas.microsoft.com/office/drawing/2014/main" id="{660B35BF-A5CD-41A0-B6D7-03023CF33891}"/>
              </a:ext>
            </a:extLst>
          </p:cNvPr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6497779" y="3601873"/>
            <a:ext cx="278399" cy="786216"/>
          </a:xfrm>
          <a:custGeom>
            <a:avLst/>
            <a:gdLst>
              <a:gd name="T0" fmla="*/ 326 w 327"/>
              <a:gd name="T1" fmla="*/ 0 h 923"/>
              <a:gd name="T2" fmla="*/ 327 w 327"/>
              <a:gd name="T3" fmla="*/ 59 h 923"/>
              <a:gd name="T4" fmla="*/ 0 w 327"/>
              <a:gd name="T5" fmla="*/ 923 h 9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7" h="923">
                <a:moveTo>
                  <a:pt x="326" y="0"/>
                </a:moveTo>
                <a:cubicBezTo>
                  <a:pt x="327" y="19"/>
                  <a:pt x="327" y="39"/>
                  <a:pt x="327" y="59"/>
                </a:cubicBezTo>
                <a:cubicBezTo>
                  <a:pt x="327" y="390"/>
                  <a:pt x="204" y="693"/>
                  <a:pt x="0" y="923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34" name="Freeform 89">
            <a:extLst>
              <a:ext uri="{FF2B5EF4-FFF2-40B4-BE49-F238E27FC236}">
                <a16:creationId xmlns:a16="http://schemas.microsoft.com/office/drawing/2014/main" id="{4DE19B6E-0E99-4689-88CD-BD62DAE48DA1}"/>
              </a:ext>
            </a:extLst>
          </p:cNvPr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5953586" y="2577956"/>
            <a:ext cx="672047" cy="514300"/>
          </a:xfrm>
          <a:custGeom>
            <a:avLst/>
            <a:gdLst>
              <a:gd name="T0" fmla="*/ 0 w 789"/>
              <a:gd name="T1" fmla="*/ 0 h 604"/>
              <a:gd name="T2" fmla="*/ 789 w 789"/>
              <a:gd name="T3" fmla="*/ 604 h 6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89" h="604">
                <a:moveTo>
                  <a:pt x="0" y="0"/>
                </a:moveTo>
                <a:cubicBezTo>
                  <a:pt x="335" y="90"/>
                  <a:pt x="618" y="311"/>
                  <a:pt x="789" y="604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35" name="Freeform 90">
            <a:extLst>
              <a:ext uri="{FF2B5EF4-FFF2-40B4-BE49-F238E27FC236}">
                <a16:creationId xmlns:a16="http://schemas.microsoft.com/office/drawing/2014/main" id="{CCBB47DA-039A-4CB8-BE2B-2B1FE3E491C0}"/>
              </a:ext>
            </a:extLst>
          </p:cNvPr>
          <p:cNvSpPr>
            <a:spLocks/>
          </p:cNvSpPr>
          <p:nvPr>
            <p:custDataLst>
              <p:tags r:id="rId25"/>
            </p:custDataLst>
          </p:nvPr>
        </p:nvSpPr>
        <p:spPr bwMode="auto">
          <a:xfrm>
            <a:off x="4731946" y="2566072"/>
            <a:ext cx="690775" cy="478645"/>
          </a:xfrm>
          <a:custGeom>
            <a:avLst/>
            <a:gdLst>
              <a:gd name="T0" fmla="*/ 0 w 811"/>
              <a:gd name="T1" fmla="*/ 562 h 562"/>
              <a:gd name="T2" fmla="*/ 811 w 811"/>
              <a:gd name="T3" fmla="*/ 0 h 56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11" h="562">
                <a:moveTo>
                  <a:pt x="0" y="562"/>
                </a:moveTo>
                <a:cubicBezTo>
                  <a:pt x="184" y="281"/>
                  <a:pt x="473" y="75"/>
                  <a:pt x="811" y="0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51449" tIns="25724" rIns="51449" bIns="25724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en-US" sz="2100" kern="0">
              <a:solidFill>
                <a:prstClr val="black"/>
              </a:solidFill>
              <a:latin typeface="Roboto"/>
            </a:endParaRPr>
          </a:p>
        </p:txBody>
      </p:sp>
      <p:sp>
        <p:nvSpPr>
          <p:cNvPr id="36" name="Oval 69">
            <a:extLst>
              <a:ext uri="{FF2B5EF4-FFF2-40B4-BE49-F238E27FC236}">
                <a16:creationId xmlns:a16="http://schemas.microsoft.com/office/drawing/2014/main" id="{1F461CEC-CD11-4F74-884D-23DBD2EF8B5D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5525528" y="2338793"/>
            <a:ext cx="321044" cy="321044"/>
          </a:xfrm>
          <a:prstGeom prst="ellipse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endParaRPr lang="en-US" sz="2100" kern="0">
              <a:solidFill>
                <a:prstClr val="white"/>
              </a:solidFill>
              <a:latin typeface="Roboto"/>
            </a:endParaRPr>
          </a:p>
        </p:txBody>
      </p:sp>
      <p:sp>
        <p:nvSpPr>
          <p:cNvPr id="37" name="Oval 70">
            <a:extLst>
              <a:ext uri="{FF2B5EF4-FFF2-40B4-BE49-F238E27FC236}">
                <a16:creationId xmlns:a16="http://schemas.microsoft.com/office/drawing/2014/main" id="{7839C640-29B8-4293-B2B8-BC06F5355879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6558515" y="3181873"/>
            <a:ext cx="321044" cy="321044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endParaRPr lang="en-US" sz="2100" kern="0">
              <a:solidFill>
                <a:prstClr val="white"/>
              </a:solidFill>
              <a:latin typeface="Roboto"/>
            </a:endParaRPr>
          </a:p>
        </p:txBody>
      </p:sp>
      <p:sp>
        <p:nvSpPr>
          <p:cNvPr id="38" name="Oval 71">
            <a:extLst>
              <a:ext uri="{FF2B5EF4-FFF2-40B4-BE49-F238E27FC236}">
                <a16:creationId xmlns:a16="http://schemas.microsoft.com/office/drawing/2014/main" id="{D6F67122-2336-483D-A2FB-143FEC55F6BD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4816714" y="4375630"/>
            <a:ext cx="321044" cy="321044"/>
          </a:xfrm>
          <a:prstGeom prst="ellipse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endParaRPr lang="en-US" sz="2100" kern="0">
              <a:solidFill>
                <a:prstClr val="white"/>
              </a:solidFill>
              <a:latin typeface="Roboto"/>
            </a:endParaRPr>
          </a:p>
        </p:txBody>
      </p:sp>
      <p:sp>
        <p:nvSpPr>
          <p:cNvPr id="39" name="Oval 72">
            <a:extLst>
              <a:ext uri="{FF2B5EF4-FFF2-40B4-BE49-F238E27FC236}">
                <a16:creationId xmlns:a16="http://schemas.microsoft.com/office/drawing/2014/main" id="{B3417434-62CD-41E8-8F02-4A48D909F758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6124850" y="4453405"/>
            <a:ext cx="321044" cy="32104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endParaRPr lang="en-US" sz="2100" kern="0">
              <a:solidFill>
                <a:prstClr val="white"/>
              </a:solidFill>
              <a:latin typeface="Roboto"/>
            </a:endParaRPr>
          </a:p>
        </p:txBody>
      </p:sp>
      <p:grpSp>
        <p:nvGrpSpPr>
          <p:cNvPr id="40" name="Group 73">
            <a:extLst>
              <a:ext uri="{FF2B5EF4-FFF2-40B4-BE49-F238E27FC236}">
                <a16:creationId xmlns:a16="http://schemas.microsoft.com/office/drawing/2014/main" id="{F19FDCC2-675E-483D-BC03-8C697A445FE9}"/>
              </a:ext>
            </a:extLst>
          </p:cNvPr>
          <p:cNvGrpSpPr>
            <a:grpSpLocks noChangeAspect="1"/>
          </p:cNvGrpSpPr>
          <p:nvPr>
            <p:custDataLst>
              <p:tags r:id="rId30"/>
            </p:custDataLst>
          </p:nvPr>
        </p:nvGrpSpPr>
        <p:grpSpPr>
          <a:xfrm>
            <a:off x="5607913" y="2421169"/>
            <a:ext cx="156310" cy="156309"/>
            <a:chOff x="6445250" y="1803400"/>
            <a:chExt cx="371476" cy="371475"/>
          </a:xfrm>
          <a:solidFill>
            <a:srgbClr val="FFFFFF"/>
          </a:solidFill>
        </p:grpSpPr>
        <p:sp>
          <p:nvSpPr>
            <p:cNvPr id="41" name="Freeform 94">
              <a:extLst>
                <a:ext uri="{FF2B5EF4-FFF2-40B4-BE49-F238E27FC236}">
                  <a16:creationId xmlns:a16="http://schemas.microsoft.com/office/drawing/2014/main" id="{0DB1D9B9-8F7B-4EEA-8699-17C16525A6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3038" y="1989138"/>
              <a:ext cx="107950" cy="107950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42" name="Freeform 95">
              <a:extLst>
                <a:ext uri="{FF2B5EF4-FFF2-40B4-BE49-F238E27FC236}">
                  <a16:creationId xmlns:a16="http://schemas.microsoft.com/office/drawing/2014/main" id="{83650DF8-6DFB-4A42-90FA-3EBFE767D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45250" y="1911350"/>
              <a:ext cx="263525" cy="263525"/>
            </a:xfrm>
            <a:custGeom>
              <a:avLst/>
              <a:gdLst>
                <a:gd name="T0" fmla="*/ 26 w 68"/>
                <a:gd name="T1" fmla="*/ 68 h 68"/>
                <a:gd name="T2" fmla="*/ 24 w 68"/>
                <a:gd name="T3" fmla="*/ 60 h 68"/>
                <a:gd name="T4" fmla="*/ 11 w 68"/>
                <a:gd name="T5" fmla="*/ 59 h 68"/>
                <a:gd name="T6" fmla="*/ 1 w 68"/>
                <a:gd name="T7" fmla="*/ 44 h 68"/>
                <a:gd name="T8" fmla="*/ 1 w 68"/>
                <a:gd name="T9" fmla="*/ 41 h 68"/>
                <a:gd name="T10" fmla="*/ 6 w 68"/>
                <a:gd name="T11" fmla="*/ 30 h 68"/>
                <a:gd name="T12" fmla="*/ 1 w 68"/>
                <a:gd name="T13" fmla="*/ 24 h 68"/>
                <a:gd name="T14" fmla="*/ 10 w 68"/>
                <a:gd name="T15" fmla="*/ 9 h 68"/>
                <a:gd name="T16" fmla="*/ 16 w 68"/>
                <a:gd name="T17" fmla="*/ 12 h 68"/>
                <a:gd name="T18" fmla="*/ 24 w 68"/>
                <a:gd name="T19" fmla="*/ 2 h 68"/>
                <a:gd name="T20" fmla="*/ 42 w 68"/>
                <a:gd name="T21" fmla="*/ 0 h 68"/>
                <a:gd name="T22" fmla="*/ 44 w 68"/>
                <a:gd name="T23" fmla="*/ 8 h 68"/>
                <a:gd name="T24" fmla="*/ 57 w 68"/>
                <a:gd name="T25" fmla="*/ 9 h 68"/>
                <a:gd name="T26" fmla="*/ 67 w 68"/>
                <a:gd name="T27" fmla="*/ 24 h 68"/>
                <a:gd name="T28" fmla="*/ 62 w 68"/>
                <a:gd name="T29" fmla="*/ 30 h 68"/>
                <a:gd name="T30" fmla="*/ 67 w 68"/>
                <a:gd name="T31" fmla="*/ 41 h 68"/>
                <a:gd name="T32" fmla="*/ 67 w 68"/>
                <a:gd name="T33" fmla="*/ 44 h 68"/>
                <a:gd name="T34" fmla="*/ 58 w 68"/>
                <a:gd name="T35" fmla="*/ 59 h 68"/>
                <a:gd name="T36" fmla="*/ 52 w 68"/>
                <a:gd name="T37" fmla="*/ 56 h 68"/>
                <a:gd name="T38" fmla="*/ 44 w 68"/>
                <a:gd name="T39" fmla="*/ 66 h 68"/>
                <a:gd name="T40" fmla="*/ 28 w 68"/>
                <a:gd name="T41" fmla="*/ 64 h 68"/>
                <a:gd name="T42" fmla="*/ 40 w 68"/>
                <a:gd name="T43" fmla="*/ 59 h 68"/>
                <a:gd name="T44" fmla="*/ 50 w 68"/>
                <a:gd name="T45" fmla="*/ 52 h 68"/>
                <a:gd name="T46" fmla="*/ 57 w 68"/>
                <a:gd name="T47" fmla="*/ 54 h 68"/>
                <a:gd name="T48" fmla="*/ 58 w 68"/>
                <a:gd name="T49" fmla="*/ 41 h 68"/>
                <a:gd name="T50" fmla="*/ 57 w 68"/>
                <a:gd name="T51" fmla="*/ 29 h 68"/>
                <a:gd name="T52" fmla="*/ 63 w 68"/>
                <a:gd name="T53" fmla="*/ 24 h 68"/>
                <a:gd name="T54" fmla="*/ 52 w 68"/>
                <a:gd name="T55" fmla="*/ 16 h 68"/>
                <a:gd name="T56" fmla="*/ 41 w 68"/>
                <a:gd name="T57" fmla="*/ 11 h 68"/>
                <a:gd name="T58" fmla="*/ 40 w 68"/>
                <a:gd name="T59" fmla="*/ 4 h 68"/>
                <a:gd name="T60" fmla="*/ 28 w 68"/>
                <a:gd name="T61" fmla="*/ 9 h 68"/>
                <a:gd name="T62" fmla="*/ 18 w 68"/>
                <a:gd name="T63" fmla="*/ 16 h 68"/>
                <a:gd name="T64" fmla="*/ 11 w 68"/>
                <a:gd name="T65" fmla="*/ 14 h 68"/>
                <a:gd name="T66" fmla="*/ 10 w 68"/>
                <a:gd name="T67" fmla="*/ 27 h 68"/>
                <a:gd name="T68" fmla="*/ 11 w 68"/>
                <a:gd name="T69" fmla="*/ 39 h 68"/>
                <a:gd name="T70" fmla="*/ 5 w 68"/>
                <a:gd name="T71" fmla="*/ 44 h 68"/>
                <a:gd name="T72" fmla="*/ 16 w 68"/>
                <a:gd name="T73" fmla="*/ 52 h 68"/>
                <a:gd name="T74" fmla="*/ 27 w 68"/>
                <a:gd name="T75" fmla="*/ 57 h 68"/>
                <a:gd name="T76" fmla="*/ 28 w 68"/>
                <a:gd name="T7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8" h="68">
                  <a:moveTo>
                    <a:pt x="42" y="68"/>
                  </a:moveTo>
                  <a:cubicBezTo>
                    <a:pt x="26" y="68"/>
                    <a:pt x="26" y="68"/>
                    <a:pt x="26" y="68"/>
                  </a:cubicBezTo>
                  <a:cubicBezTo>
                    <a:pt x="25" y="68"/>
                    <a:pt x="24" y="67"/>
                    <a:pt x="24" y="66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1" y="59"/>
                    <a:pt x="19" y="58"/>
                    <a:pt x="16" y="56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0" y="59"/>
                    <a:pt x="9" y="59"/>
                    <a:pt x="9" y="58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3"/>
                    <a:pt x="0" y="43"/>
                  </a:cubicBezTo>
                  <a:cubicBezTo>
                    <a:pt x="0" y="42"/>
                    <a:pt x="1" y="42"/>
                    <a:pt x="1" y="41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5"/>
                    <a:pt x="6" y="33"/>
                    <a:pt x="6" y="30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5"/>
                    <a:pt x="1" y="24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9"/>
                    <a:pt x="10" y="9"/>
                  </a:cubicBezTo>
                  <a:cubicBezTo>
                    <a:pt x="10" y="9"/>
                    <a:pt x="11" y="9"/>
                    <a:pt x="11" y="9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9" y="10"/>
                    <a:pt x="21" y="9"/>
                    <a:pt x="24" y="8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1"/>
                    <a:pt x="25" y="0"/>
                    <a:pt x="2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3" y="0"/>
                    <a:pt x="44" y="1"/>
                    <a:pt x="44" y="2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7" y="9"/>
                    <a:pt x="49" y="10"/>
                    <a:pt x="52" y="1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8" y="9"/>
                    <a:pt x="59" y="9"/>
                    <a:pt x="59" y="10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8" y="25"/>
                    <a:pt x="68" y="26"/>
                    <a:pt x="67" y="27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3"/>
                    <a:pt x="62" y="35"/>
                    <a:pt x="62" y="38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2"/>
                    <a:pt x="68" y="42"/>
                    <a:pt x="68" y="43"/>
                  </a:cubicBezTo>
                  <a:cubicBezTo>
                    <a:pt x="68" y="43"/>
                    <a:pt x="68" y="44"/>
                    <a:pt x="67" y="44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9" y="58"/>
                    <a:pt x="59" y="59"/>
                    <a:pt x="58" y="59"/>
                  </a:cubicBezTo>
                  <a:cubicBezTo>
                    <a:pt x="58" y="59"/>
                    <a:pt x="57" y="59"/>
                    <a:pt x="57" y="59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49" y="58"/>
                    <a:pt x="47" y="59"/>
                    <a:pt x="44" y="60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67"/>
                    <a:pt x="43" y="68"/>
                    <a:pt x="42" y="68"/>
                  </a:cubicBezTo>
                  <a:close/>
                  <a:moveTo>
                    <a:pt x="28" y="64"/>
                  </a:moveTo>
                  <a:cubicBezTo>
                    <a:pt x="40" y="64"/>
                    <a:pt x="40" y="64"/>
                    <a:pt x="40" y="64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8"/>
                    <a:pt x="41" y="57"/>
                    <a:pt x="41" y="57"/>
                  </a:cubicBezTo>
                  <a:cubicBezTo>
                    <a:pt x="45" y="56"/>
                    <a:pt x="48" y="54"/>
                    <a:pt x="50" y="52"/>
                  </a:cubicBezTo>
                  <a:cubicBezTo>
                    <a:pt x="51" y="51"/>
                    <a:pt x="52" y="51"/>
                    <a:pt x="52" y="52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7" y="40"/>
                    <a:pt x="57" y="39"/>
                  </a:cubicBezTo>
                  <a:cubicBezTo>
                    <a:pt x="58" y="36"/>
                    <a:pt x="58" y="32"/>
                    <a:pt x="57" y="29"/>
                  </a:cubicBezTo>
                  <a:cubicBezTo>
                    <a:pt x="57" y="28"/>
                    <a:pt x="58" y="27"/>
                    <a:pt x="58" y="27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1" y="17"/>
                    <a:pt x="50" y="16"/>
                  </a:cubicBezTo>
                  <a:cubicBezTo>
                    <a:pt x="48" y="14"/>
                    <a:pt x="45" y="12"/>
                    <a:pt x="41" y="11"/>
                  </a:cubicBezTo>
                  <a:cubicBezTo>
                    <a:pt x="41" y="11"/>
                    <a:pt x="40" y="10"/>
                    <a:pt x="40" y="9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10"/>
                    <a:pt x="27" y="11"/>
                    <a:pt x="27" y="11"/>
                  </a:cubicBezTo>
                  <a:cubicBezTo>
                    <a:pt x="23" y="12"/>
                    <a:pt x="20" y="14"/>
                    <a:pt x="18" y="16"/>
                  </a:cubicBezTo>
                  <a:cubicBezTo>
                    <a:pt x="17" y="17"/>
                    <a:pt x="16" y="17"/>
                    <a:pt x="16" y="16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1" y="28"/>
                    <a:pt x="11" y="29"/>
                  </a:cubicBezTo>
                  <a:cubicBezTo>
                    <a:pt x="10" y="32"/>
                    <a:pt x="10" y="36"/>
                    <a:pt x="11" y="39"/>
                  </a:cubicBezTo>
                  <a:cubicBezTo>
                    <a:pt x="11" y="40"/>
                    <a:pt x="10" y="41"/>
                    <a:pt x="10" y="41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1"/>
                    <a:pt x="17" y="51"/>
                    <a:pt x="18" y="52"/>
                  </a:cubicBezTo>
                  <a:cubicBezTo>
                    <a:pt x="20" y="54"/>
                    <a:pt x="23" y="56"/>
                    <a:pt x="27" y="57"/>
                  </a:cubicBezTo>
                  <a:cubicBezTo>
                    <a:pt x="27" y="57"/>
                    <a:pt x="28" y="58"/>
                    <a:pt x="28" y="59"/>
                  </a:cubicBezTo>
                  <a:lnTo>
                    <a:pt x="28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43" name="Freeform 96">
              <a:extLst>
                <a:ext uri="{FF2B5EF4-FFF2-40B4-BE49-F238E27FC236}">
                  <a16:creationId xmlns:a16="http://schemas.microsoft.com/office/drawing/2014/main" id="{06500DCE-05DF-4819-9DAD-1F5444F304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8775" y="1849438"/>
              <a:ext cx="61913" cy="61913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4 h 16"/>
                <a:gd name="T12" fmla="*/ 4 w 16"/>
                <a:gd name="T13" fmla="*/ 8 h 16"/>
                <a:gd name="T14" fmla="*/ 8 w 16"/>
                <a:gd name="T15" fmla="*/ 12 h 16"/>
                <a:gd name="T16" fmla="*/ 12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12"/>
                    <a:pt x="12" y="16"/>
                    <a:pt x="8" y="16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0" y="12"/>
                    <a:pt x="12" y="10"/>
                    <a:pt x="12" y="8"/>
                  </a:cubicBezTo>
                  <a:cubicBezTo>
                    <a:pt x="12" y="6"/>
                    <a:pt x="10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44" name="Freeform 97">
              <a:extLst>
                <a:ext uri="{FF2B5EF4-FFF2-40B4-BE49-F238E27FC236}">
                  <a16:creationId xmlns:a16="http://schemas.microsoft.com/office/drawing/2014/main" id="{CAA23653-6EA7-4174-894C-8611A83BAE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62738" y="1803400"/>
              <a:ext cx="153988" cy="155575"/>
            </a:xfrm>
            <a:custGeom>
              <a:avLst/>
              <a:gdLst>
                <a:gd name="T0" fmla="*/ 16 w 40"/>
                <a:gd name="T1" fmla="*/ 40 h 40"/>
                <a:gd name="T2" fmla="*/ 14 w 40"/>
                <a:gd name="T3" fmla="*/ 35 h 40"/>
                <a:gd name="T4" fmla="*/ 7 w 40"/>
                <a:gd name="T5" fmla="*/ 34 h 40"/>
                <a:gd name="T6" fmla="*/ 5 w 40"/>
                <a:gd name="T7" fmla="*/ 33 h 40"/>
                <a:gd name="T8" fmla="*/ 1 w 40"/>
                <a:gd name="T9" fmla="*/ 24 h 40"/>
                <a:gd name="T10" fmla="*/ 4 w 40"/>
                <a:gd name="T11" fmla="*/ 18 h 40"/>
                <a:gd name="T12" fmla="*/ 0 w 40"/>
                <a:gd name="T13" fmla="*/ 15 h 40"/>
                <a:gd name="T14" fmla="*/ 5 w 40"/>
                <a:gd name="T15" fmla="*/ 7 h 40"/>
                <a:gd name="T16" fmla="*/ 7 w 40"/>
                <a:gd name="T17" fmla="*/ 6 h 40"/>
                <a:gd name="T18" fmla="*/ 14 w 40"/>
                <a:gd name="T19" fmla="*/ 5 h 40"/>
                <a:gd name="T20" fmla="*/ 16 w 40"/>
                <a:gd name="T21" fmla="*/ 0 h 40"/>
                <a:gd name="T22" fmla="*/ 26 w 40"/>
                <a:gd name="T23" fmla="*/ 2 h 40"/>
                <a:gd name="T24" fmla="*/ 30 w 40"/>
                <a:gd name="T25" fmla="*/ 7 h 40"/>
                <a:gd name="T26" fmla="*/ 34 w 40"/>
                <a:gd name="T27" fmla="*/ 6 h 40"/>
                <a:gd name="T28" fmla="*/ 39 w 40"/>
                <a:gd name="T29" fmla="*/ 13 h 40"/>
                <a:gd name="T30" fmla="*/ 36 w 40"/>
                <a:gd name="T31" fmla="*/ 18 h 40"/>
                <a:gd name="T32" fmla="*/ 39 w 40"/>
                <a:gd name="T33" fmla="*/ 24 h 40"/>
                <a:gd name="T34" fmla="*/ 35 w 40"/>
                <a:gd name="T35" fmla="*/ 33 h 40"/>
                <a:gd name="T36" fmla="*/ 33 w 40"/>
                <a:gd name="T37" fmla="*/ 34 h 40"/>
                <a:gd name="T38" fmla="*/ 26 w 40"/>
                <a:gd name="T39" fmla="*/ 35 h 40"/>
                <a:gd name="T40" fmla="*/ 24 w 40"/>
                <a:gd name="T41" fmla="*/ 40 h 40"/>
                <a:gd name="T42" fmla="*/ 22 w 40"/>
                <a:gd name="T43" fmla="*/ 36 h 40"/>
                <a:gd name="T44" fmla="*/ 23 w 40"/>
                <a:gd name="T45" fmla="*/ 31 h 40"/>
                <a:gd name="T46" fmla="*/ 31 w 40"/>
                <a:gd name="T47" fmla="*/ 28 h 40"/>
                <a:gd name="T48" fmla="*/ 35 w 40"/>
                <a:gd name="T49" fmla="*/ 26 h 40"/>
                <a:gd name="T50" fmla="*/ 32 w 40"/>
                <a:gd name="T51" fmla="*/ 23 h 40"/>
                <a:gd name="T52" fmla="*/ 33 w 40"/>
                <a:gd name="T53" fmla="*/ 15 h 40"/>
                <a:gd name="T54" fmla="*/ 33 w 40"/>
                <a:gd name="T55" fmla="*/ 10 h 40"/>
                <a:gd name="T56" fmla="*/ 28 w 40"/>
                <a:gd name="T57" fmla="*/ 11 h 40"/>
                <a:gd name="T58" fmla="*/ 22 w 40"/>
                <a:gd name="T59" fmla="*/ 7 h 40"/>
                <a:gd name="T60" fmla="*/ 18 w 40"/>
                <a:gd name="T61" fmla="*/ 4 h 40"/>
                <a:gd name="T62" fmla="*/ 17 w 40"/>
                <a:gd name="T63" fmla="*/ 9 h 40"/>
                <a:gd name="T64" fmla="*/ 9 w 40"/>
                <a:gd name="T65" fmla="*/ 12 h 40"/>
                <a:gd name="T66" fmla="*/ 5 w 40"/>
                <a:gd name="T67" fmla="*/ 14 h 40"/>
                <a:gd name="T68" fmla="*/ 8 w 40"/>
                <a:gd name="T69" fmla="*/ 17 h 40"/>
                <a:gd name="T70" fmla="*/ 7 w 40"/>
                <a:gd name="T71" fmla="*/ 25 h 40"/>
                <a:gd name="T72" fmla="*/ 7 w 40"/>
                <a:gd name="T73" fmla="*/ 30 h 40"/>
                <a:gd name="T74" fmla="*/ 12 w 40"/>
                <a:gd name="T75" fmla="*/ 29 h 40"/>
                <a:gd name="T76" fmla="*/ 18 w 40"/>
                <a:gd name="T77" fmla="*/ 3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0" h="40">
                  <a:moveTo>
                    <a:pt x="24" y="40"/>
                  </a:moveTo>
                  <a:cubicBezTo>
                    <a:pt x="16" y="40"/>
                    <a:pt x="16" y="40"/>
                    <a:pt x="16" y="40"/>
                  </a:cubicBezTo>
                  <a:cubicBezTo>
                    <a:pt x="15" y="40"/>
                    <a:pt x="14" y="39"/>
                    <a:pt x="14" y="38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3" y="34"/>
                    <a:pt x="11" y="34"/>
                    <a:pt x="10" y="33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6" y="35"/>
                    <a:pt x="6" y="34"/>
                  </a:cubicBezTo>
                  <a:cubicBezTo>
                    <a:pt x="5" y="34"/>
                    <a:pt x="5" y="34"/>
                    <a:pt x="5" y="33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4"/>
                    <a:pt x="1" y="24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1"/>
                    <a:pt x="4" y="19"/>
                    <a:pt x="4" y="18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5"/>
                    <a:pt x="0" y="15"/>
                  </a:cubicBezTo>
                  <a:cubicBezTo>
                    <a:pt x="0" y="14"/>
                    <a:pt x="0" y="14"/>
                    <a:pt x="1" y="13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5"/>
                    <a:pt x="7" y="6"/>
                    <a:pt x="7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3" y="6"/>
                    <a:pt x="14" y="5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5" y="0"/>
                    <a:pt x="1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7" y="6"/>
                    <a:pt x="29" y="6"/>
                    <a:pt x="30" y="7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4" y="5"/>
                    <a:pt x="34" y="6"/>
                  </a:cubicBezTo>
                  <a:cubicBezTo>
                    <a:pt x="35" y="6"/>
                    <a:pt x="35" y="6"/>
                    <a:pt x="35" y="7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4"/>
                    <a:pt x="40" y="16"/>
                    <a:pt x="39" y="16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9"/>
                    <a:pt x="36" y="21"/>
                    <a:pt x="36" y="22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40" y="24"/>
                    <a:pt x="40" y="26"/>
                    <a:pt x="39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4"/>
                    <a:pt x="35" y="34"/>
                    <a:pt x="34" y="34"/>
                  </a:cubicBezTo>
                  <a:cubicBezTo>
                    <a:pt x="34" y="35"/>
                    <a:pt x="33" y="34"/>
                    <a:pt x="33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3"/>
                    <a:pt x="27" y="34"/>
                    <a:pt x="26" y="35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9"/>
                    <a:pt x="25" y="40"/>
                    <a:pt x="24" y="40"/>
                  </a:cubicBezTo>
                  <a:close/>
                  <a:moveTo>
                    <a:pt x="18" y="36"/>
                  </a:moveTo>
                  <a:cubicBezTo>
                    <a:pt x="22" y="36"/>
                    <a:pt x="22" y="36"/>
                    <a:pt x="22" y="3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3" y="32"/>
                    <a:pt x="23" y="31"/>
                  </a:cubicBezTo>
                  <a:cubicBezTo>
                    <a:pt x="25" y="31"/>
                    <a:pt x="27" y="30"/>
                    <a:pt x="28" y="29"/>
                  </a:cubicBezTo>
                  <a:cubicBezTo>
                    <a:pt x="29" y="28"/>
                    <a:pt x="30" y="28"/>
                    <a:pt x="31" y="28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5"/>
                    <a:pt x="31" y="24"/>
                    <a:pt x="32" y="23"/>
                  </a:cubicBezTo>
                  <a:cubicBezTo>
                    <a:pt x="32" y="21"/>
                    <a:pt x="32" y="19"/>
                    <a:pt x="32" y="17"/>
                  </a:cubicBezTo>
                  <a:cubicBezTo>
                    <a:pt x="31" y="16"/>
                    <a:pt x="32" y="15"/>
                    <a:pt x="33" y="15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0" y="12"/>
                    <a:pt x="29" y="12"/>
                    <a:pt x="28" y="11"/>
                  </a:cubicBezTo>
                  <a:cubicBezTo>
                    <a:pt x="27" y="10"/>
                    <a:pt x="25" y="9"/>
                    <a:pt x="23" y="9"/>
                  </a:cubicBezTo>
                  <a:cubicBezTo>
                    <a:pt x="23" y="8"/>
                    <a:pt x="22" y="8"/>
                    <a:pt x="22" y="7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8"/>
                    <a:pt x="17" y="8"/>
                    <a:pt x="17" y="9"/>
                  </a:cubicBezTo>
                  <a:cubicBezTo>
                    <a:pt x="15" y="9"/>
                    <a:pt x="13" y="10"/>
                    <a:pt x="12" y="11"/>
                  </a:cubicBezTo>
                  <a:cubicBezTo>
                    <a:pt x="11" y="12"/>
                    <a:pt x="10" y="12"/>
                    <a:pt x="9" y="12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9" y="16"/>
                    <a:pt x="8" y="17"/>
                  </a:cubicBezTo>
                  <a:cubicBezTo>
                    <a:pt x="8" y="19"/>
                    <a:pt x="8" y="21"/>
                    <a:pt x="8" y="23"/>
                  </a:cubicBezTo>
                  <a:cubicBezTo>
                    <a:pt x="9" y="24"/>
                    <a:pt x="8" y="24"/>
                    <a:pt x="7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0" y="28"/>
                    <a:pt x="11" y="28"/>
                    <a:pt x="12" y="29"/>
                  </a:cubicBezTo>
                  <a:cubicBezTo>
                    <a:pt x="13" y="30"/>
                    <a:pt x="15" y="31"/>
                    <a:pt x="17" y="31"/>
                  </a:cubicBezTo>
                  <a:cubicBezTo>
                    <a:pt x="17" y="32"/>
                    <a:pt x="18" y="33"/>
                    <a:pt x="18" y="33"/>
                  </a:cubicBezTo>
                  <a:lnTo>
                    <a:pt x="18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</p:grpSp>
      <p:grpSp>
        <p:nvGrpSpPr>
          <p:cNvPr id="45" name="Group 74">
            <a:extLst>
              <a:ext uri="{FF2B5EF4-FFF2-40B4-BE49-F238E27FC236}">
                <a16:creationId xmlns:a16="http://schemas.microsoft.com/office/drawing/2014/main" id="{69DB1668-5636-40F1-A64A-6D55F95C9217}"/>
              </a:ext>
            </a:extLst>
          </p:cNvPr>
          <p:cNvGrpSpPr>
            <a:grpSpLocks noChangeAspect="1"/>
          </p:cNvGrpSpPr>
          <p:nvPr>
            <p:custDataLst>
              <p:tags r:id="rId31"/>
            </p:custDataLst>
          </p:nvPr>
        </p:nvGrpSpPr>
        <p:grpSpPr>
          <a:xfrm>
            <a:off x="6640885" y="3264242"/>
            <a:ext cx="156308" cy="156308"/>
            <a:chOff x="3903073" y="3496769"/>
            <a:chExt cx="360000" cy="360000"/>
          </a:xfrm>
        </p:grpSpPr>
        <p:sp>
          <p:nvSpPr>
            <p:cNvPr id="46" name="Freeform 79">
              <a:extLst>
                <a:ext uri="{FF2B5EF4-FFF2-40B4-BE49-F238E27FC236}">
                  <a16:creationId xmlns:a16="http://schemas.microsoft.com/office/drawing/2014/main" id="{91869E23-19F4-4292-9A56-48BFC30063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3073" y="3496769"/>
              <a:ext cx="255385" cy="255385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34 w 68"/>
                <a:gd name="T11" fmla="*/ 4 h 68"/>
                <a:gd name="T12" fmla="*/ 4 w 68"/>
                <a:gd name="T13" fmla="*/ 34 h 68"/>
                <a:gd name="T14" fmla="*/ 34 w 68"/>
                <a:gd name="T15" fmla="*/ 64 h 68"/>
                <a:gd name="T16" fmla="*/ 64 w 68"/>
                <a:gd name="T17" fmla="*/ 34 h 68"/>
                <a:gd name="T18" fmla="*/ 34 w 68"/>
                <a:gd name="T1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5" y="68"/>
                    <a:pt x="0" y="53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3" y="0"/>
                    <a:pt x="68" y="15"/>
                    <a:pt x="68" y="34"/>
                  </a:cubicBezTo>
                  <a:cubicBezTo>
                    <a:pt x="68" y="53"/>
                    <a:pt x="53" y="68"/>
                    <a:pt x="34" y="68"/>
                  </a:cubicBezTo>
                  <a:close/>
                  <a:moveTo>
                    <a:pt x="34" y="4"/>
                  </a:moveTo>
                  <a:cubicBezTo>
                    <a:pt x="17" y="4"/>
                    <a:pt x="4" y="17"/>
                    <a:pt x="4" y="34"/>
                  </a:cubicBezTo>
                  <a:cubicBezTo>
                    <a:pt x="4" y="51"/>
                    <a:pt x="17" y="64"/>
                    <a:pt x="34" y="64"/>
                  </a:cubicBezTo>
                  <a:cubicBezTo>
                    <a:pt x="51" y="64"/>
                    <a:pt x="64" y="51"/>
                    <a:pt x="64" y="34"/>
                  </a:cubicBezTo>
                  <a:cubicBezTo>
                    <a:pt x="64" y="17"/>
                    <a:pt x="51" y="4"/>
                    <a:pt x="34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47" name="Freeform 80">
              <a:extLst>
                <a:ext uri="{FF2B5EF4-FFF2-40B4-BE49-F238E27FC236}">
                  <a16:creationId xmlns:a16="http://schemas.microsoft.com/office/drawing/2014/main" id="{8A29EF60-C0E6-433A-8196-926CA97E0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150" y="3699846"/>
              <a:ext cx="156923" cy="156923"/>
            </a:xfrm>
            <a:custGeom>
              <a:avLst/>
              <a:gdLst>
                <a:gd name="T0" fmla="*/ 40 w 42"/>
                <a:gd name="T1" fmla="*/ 42 h 42"/>
                <a:gd name="T2" fmla="*/ 39 w 42"/>
                <a:gd name="T3" fmla="*/ 41 h 42"/>
                <a:gd name="T4" fmla="*/ 1 w 42"/>
                <a:gd name="T5" fmla="*/ 4 h 42"/>
                <a:gd name="T6" fmla="*/ 1 w 42"/>
                <a:gd name="T7" fmla="*/ 1 h 42"/>
                <a:gd name="T8" fmla="*/ 4 w 42"/>
                <a:gd name="T9" fmla="*/ 1 h 42"/>
                <a:gd name="T10" fmla="*/ 41 w 42"/>
                <a:gd name="T11" fmla="*/ 39 h 42"/>
                <a:gd name="T12" fmla="*/ 41 w 42"/>
                <a:gd name="T13" fmla="*/ 41 h 42"/>
                <a:gd name="T14" fmla="*/ 40 w 42"/>
                <a:gd name="T15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2">
                  <a:moveTo>
                    <a:pt x="40" y="42"/>
                  </a:moveTo>
                  <a:cubicBezTo>
                    <a:pt x="39" y="42"/>
                    <a:pt x="39" y="42"/>
                    <a:pt x="39" y="4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2" y="39"/>
                    <a:pt x="42" y="41"/>
                    <a:pt x="41" y="41"/>
                  </a:cubicBezTo>
                  <a:cubicBezTo>
                    <a:pt x="41" y="42"/>
                    <a:pt x="41" y="42"/>
                    <a:pt x="40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</p:grpSp>
      <p:grpSp>
        <p:nvGrpSpPr>
          <p:cNvPr id="48" name="Group 75">
            <a:extLst>
              <a:ext uri="{FF2B5EF4-FFF2-40B4-BE49-F238E27FC236}">
                <a16:creationId xmlns:a16="http://schemas.microsoft.com/office/drawing/2014/main" id="{F2FE50B2-7FD4-4C28-B3AC-F86004C98924}"/>
              </a:ext>
            </a:extLst>
          </p:cNvPr>
          <p:cNvGrpSpPr>
            <a:grpSpLocks noChangeAspect="1"/>
          </p:cNvGrpSpPr>
          <p:nvPr>
            <p:custDataLst>
              <p:tags r:id="rId32"/>
            </p:custDataLst>
          </p:nvPr>
        </p:nvGrpSpPr>
        <p:grpSpPr>
          <a:xfrm>
            <a:off x="6222564" y="4535780"/>
            <a:ext cx="125580" cy="156309"/>
            <a:chOff x="5653088" y="1797050"/>
            <a:chExt cx="298450" cy="371475"/>
          </a:xfrm>
          <a:solidFill>
            <a:srgbClr val="FFFFFF"/>
          </a:solidFill>
        </p:grpSpPr>
        <p:sp>
          <p:nvSpPr>
            <p:cNvPr id="49" name="Freeform 84">
              <a:extLst>
                <a:ext uri="{FF2B5EF4-FFF2-40B4-BE49-F238E27FC236}">
                  <a16:creationId xmlns:a16="http://schemas.microsoft.com/office/drawing/2014/main" id="{18ABE7BD-9EDF-4B76-AE1E-F051FA730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2163" y="1982788"/>
              <a:ext cx="79375" cy="107950"/>
            </a:xfrm>
            <a:custGeom>
              <a:avLst/>
              <a:gdLst>
                <a:gd name="T0" fmla="*/ 6 w 20"/>
                <a:gd name="T1" fmla="*/ 28 h 28"/>
                <a:gd name="T2" fmla="*/ 2 w 20"/>
                <a:gd name="T3" fmla="*/ 28 h 28"/>
                <a:gd name="T4" fmla="*/ 0 w 20"/>
                <a:gd name="T5" fmla="*/ 26 h 28"/>
                <a:gd name="T6" fmla="*/ 2 w 20"/>
                <a:gd name="T7" fmla="*/ 24 h 28"/>
                <a:gd name="T8" fmla="*/ 6 w 20"/>
                <a:gd name="T9" fmla="*/ 24 h 28"/>
                <a:gd name="T10" fmla="*/ 16 w 20"/>
                <a:gd name="T11" fmla="*/ 14 h 28"/>
                <a:gd name="T12" fmla="*/ 6 w 20"/>
                <a:gd name="T13" fmla="*/ 4 h 28"/>
                <a:gd name="T14" fmla="*/ 2 w 20"/>
                <a:gd name="T15" fmla="*/ 4 h 28"/>
                <a:gd name="T16" fmla="*/ 0 w 20"/>
                <a:gd name="T17" fmla="*/ 2 h 28"/>
                <a:gd name="T18" fmla="*/ 2 w 20"/>
                <a:gd name="T19" fmla="*/ 0 h 28"/>
                <a:gd name="T20" fmla="*/ 6 w 20"/>
                <a:gd name="T21" fmla="*/ 0 h 28"/>
                <a:gd name="T22" fmla="*/ 20 w 20"/>
                <a:gd name="T23" fmla="*/ 14 h 28"/>
                <a:gd name="T24" fmla="*/ 6 w 20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" h="28">
                  <a:moveTo>
                    <a:pt x="6" y="28"/>
                  </a:move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0" y="27"/>
                    <a:pt x="0" y="26"/>
                  </a:cubicBezTo>
                  <a:cubicBezTo>
                    <a:pt x="0" y="25"/>
                    <a:pt x="1" y="24"/>
                    <a:pt x="2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2" y="24"/>
                    <a:pt x="16" y="20"/>
                    <a:pt x="16" y="14"/>
                  </a:cubicBezTo>
                  <a:cubicBezTo>
                    <a:pt x="16" y="8"/>
                    <a:pt x="12" y="4"/>
                    <a:pt x="6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4" y="0"/>
                    <a:pt x="20" y="6"/>
                    <a:pt x="20" y="14"/>
                  </a:cubicBezTo>
                  <a:cubicBezTo>
                    <a:pt x="20" y="22"/>
                    <a:pt x="14" y="28"/>
                    <a:pt x="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0" name="Freeform 85">
              <a:extLst>
                <a:ext uri="{FF2B5EF4-FFF2-40B4-BE49-F238E27FC236}">
                  <a16:creationId xmlns:a16="http://schemas.microsoft.com/office/drawing/2014/main" id="{CEE9A34F-E9E2-4F72-8F1C-CD8E4C5DBD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8963" y="1952625"/>
              <a:ext cx="219075" cy="215900"/>
            </a:xfrm>
            <a:custGeom>
              <a:avLst/>
              <a:gdLst>
                <a:gd name="T0" fmla="*/ 46 w 56"/>
                <a:gd name="T1" fmla="*/ 56 h 56"/>
                <a:gd name="T2" fmla="*/ 10 w 56"/>
                <a:gd name="T3" fmla="*/ 56 h 56"/>
                <a:gd name="T4" fmla="*/ 0 w 56"/>
                <a:gd name="T5" fmla="*/ 46 h 56"/>
                <a:gd name="T6" fmla="*/ 0 w 56"/>
                <a:gd name="T7" fmla="*/ 2 h 56"/>
                <a:gd name="T8" fmla="*/ 2 w 56"/>
                <a:gd name="T9" fmla="*/ 0 h 56"/>
                <a:gd name="T10" fmla="*/ 54 w 56"/>
                <a:gd name="T11" fmla="*/ 0 h 56"/>
                <a:gd name="T12" fmla="*/ 56 w 56"/>
                <a:gd name="T13" fmla="*/ 2 h 56"/>
                <a:gd name="T14" fmla="*/ 56 w 56"/>
                <a:gd name="T15" fmla="*/ 46 h 56"/>
                <a:gd name="T16" fmla="*/ 46 w 56"/>
                <a:gd name="T17" fmla="*/ 56 h 56"/>
                <a:gd name="T18" fmla="*/ 4 w 56"/>
                <a:gd name="T19" fmla="*/ 4 h 56"/>
                <a:gd name="T20" fmla="*/ 4 w 56"/>
                <a:gd name="T21" fmla="*/ 46 h 56"/>
                <a:gd name="T22" fmla="*/ 10 w 56"/>
                <a:gd name="T23" fmla="*/ 52 h 56"/>
                <a:gd name="T24" fmla="*/ 46 w 56"/>
                <a:gd name="T25" fmla="*/ 52 h 56"/>
                <a:gd name="T26" fmla="*/ 52 w 56"/>
                <a:gd name="T27" fmla="*/ 46 h 56"/>
                <a:gd name="T28" fmla="*/ 52 w 56"/>
                <a:gd name="T29" fmla="*/ 4 h 56"/>
                <a:gd name="T30" fmla="*/ 4 w 56"/>
                <a:gd name="T31" fmla="*/ 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" h="56">
                  <a:moveTo>
                    <a:pt x="46" y="56"/>
                  </a:moveTo>
                  <a:cubicBezTo>
                    <a:pt x="10" y="56"/>
                    <a:pt x="10" y="56"/>
                    <a:pt x="10" y="56"/>
                  </a:cubicBezTo>
                  <a:cubicBezTo>
                    <a:pt x="4" y="56"/>
                    <a:pt x="0" y="52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52"/>
                    <a:pt x="52" y="56"/>
                    <a:pt x="46" y="56"/>
                  </a:cubicBezTo>
                  <a:close/>
                  <a:moveTo>
                    <a:pt x="4" y="4"/>
                  </a:moveTo>
                  <a:cubicBezTo>
                    <a:pt x="4" y="46"/>
                    <a:pt x="4" y="46"/>
                    <a:pt x="4" y="46"/>
                  </a:cubicBezTo>
                  <a:cubicBezTo>
                    <a:pt x="4" y="49"/>
                    <a:pt x="7" y="52"/>
                    <a:pt x="10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9" y="52"/>
                    <a:pt x="52" y="49"/>
                    <a:pt x="52" y="46"/>
                  </a:cubicBezTo>
                  <a:cubicBezTo>
                    <a:pt x="52" y="4"/>
                    <a:pt x="52" y="4"/>
                    <a:pt x="52" y="4"/>
                  </a:cubicBez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1" name="Freeform 86">
              <a:extLst>
                <a:ext uri="{FF2B5EF4-FFF2-40B4-BE49-F238E27FC236}">
                  <a16:creationId xmlns:a16="http://schemas.microsoft.com/office/drawing/2014/main" id="{27C2F895-7334-403F-BFD8-6CCF371301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3113" y="1797050"/>
              <a:ext cx="74612" cy="104775"/>
            </a:xfrm>
            <a:custGeom>
              <a:avLst/>
              <a:gdLst>
                <a:gd name="T0" fmla="*/ 10 w 19"/>
                <a:gd name="T1" fmla="*/ 27 h 27"/>
                <a:gd name="T2" fmla="*/ 10 w 19"/>
                <a:gd name="T3" fmla="*/ 27 h 27"/>
                <a:gd name="T4" fmla="*/ 6 w 19"/>
                <a:gd name="T5" fmla="*/ 26 h 27"/>
                <a:gd name="T6" fmla="*/ 1 w 19"/>
                <a:gd name="T7" fmla="*/ 21 h 27"/>
                <a:gd name="T8" fmla="*/ 1 w 19"/>
                <a:gd name="T9" fmla="*/ 15 h 27"/>
                <a:gd name="T10" fmla="*/ 3 w 19"/>
                <a:gd name="T11" fmla="*/ 11 h 27"/>
                <a:gd name="T12" fmla="*/ 5 w 19"/>
                <a:gd name="T13" fmla="*/ 3 h 27"/>
                <a:gd name="T14" fmla="*/ 5 w 19"/>
                <a:gd name="T15" fmla="*/ 1 h 27"/>
                <a:gd name="T16" fmla="*/ 7 w 19"/>
                <a:gd name="T17" fmla="*/ 0 h 27"/>
                <a:gd name="T18" fmla="*/ 19 w 19"/>
                <a:gd name="T19" fmla="*/ 17 h 27"/>
                <a:gd name="T20" fmla="*/ 10 w 19"/>
                <a:gd name="T21" fmla="*/ 27 h 27"/>
                <a:gd name="T22" fmla="*/ 10 w 19"/>
                <a:gd name="T23" fmla="*/ 6 h 27"/>
                <a:gd name="T24" fmla="*/ 7 w 19"/>
                <a:gd name="T25" fmla="*/ 14 h 27"/>
                <a:gd name="T26" fmla="*/ 5 w 19"/>
                <a:gd name="T27" fmla="*/ 16 h 27"/>
                <a:gd name="T28" fmla="*/ 5 w 19"/>
                <a:gd name="T29" fmla="*/ 20 h 27"/>
                <a:gd name="T30" fmla="*/ 7 w 19"/>
                <a:gd name="T31" fmla="*/ 22 h 27"/>
                <a:gd name="T32" fmla="*/ 10 w 19"/>
                <a:gd name="T33" fmla="*/ 23 h 27"/>
                <a:gd name="T34" fmla="*/ 15 w 19"/>
                <a:gd name="T35" fmla="*/ 17 h 27"/>
                <a:gd name="T36" fmla="*/ 10 w 19"/>
                <a:gd name="T37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" h="27">
                  <a:moveTo>
                    <a:pt x="10" y="27"/>
                  </a:moveTo>
                  <a:cubicBezTo>
                    <a:pt x="10" y="27"/>
                    <a:pt x="10" y="27"/>
                    <a:pt x="10" y="27"/>
                  </a:cubicBezTo>
                  <a:cubicBezTo>
                    <a:pt x="9" y="27"/>
                    <a:pt x="7" y="26"/>
                    <a:pt x="6" y="26"/>
                  </a:cubicBezTo>
                  <a:cubicBezTo>
                    <a:pt x="4" y="25"/>
                    <a:pt x="2" y="23"/>
                    <a:pt x="1" y="21"/>
                  </a:cubicBezTo>
                  <a:cubicBezTo>
                    <a:pt x="0" y="19"/>
                    <a:pt x="0" y="17"/>
                    <a:pt x="1" y="15"/>
                  </a:cubicBezTo>
                  <a:cubicBezTo>
                    <a:pt x="2" y="13"/>
                    <a:pt x="3" y="12"/>
                    <a:pt x="3" y="11"/>
                  </a:cubicBezTo>
                  <a:cubicBezTo>
                    <a:pt x="6" y="8"/>
                    <a:pt x="7" y="7"/>
                    <a:pt x="5" y="3"/>
                  </a:cubicBezTo>
                  <a:cubicBezTo>
                    <a:pt x="4" y="3"/>
                    <a:pt x="4" y="2"/>
                    <a:pt x="5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16" y="3"/>
                    <a:pt x="19" y="11"/>
                    <a:pt x="19" y="17"/>
                  </a:cubicBezTo>
                  <a:cubicBezTo>
                    <a:pt x="18" y="23"/>
                    <a:pt x="14" y="27"/>
                    <a:pt x="10" y="27"/>
                  </a:cubicBezTo>
                  <a:close/>
                  <a:moveTo>
                    <a:pt x="10" y="6"/>
                  </a:moveTo>
                  <a:cubicBezTo>
                    <a:pt x="10" y="9"/>
                    <a:pt x="8" y="12"/>
                    <a:pt x="7" y="14"/>
                  </a:cubicBezTo>
                  <a:cubicBezTo>
                    <a:pt x="6" y="15"/>
                    <a:pt x="5" y="15"/>
                    <a:pt x="5" y="16"/>
                  </a:cubicBezTo>
                  <a:cubicBezTo>
                    <a:pt x="4" y="17"/>
                    <a:pt x="4" y="19"/>
                    <a:pt x="5" y="20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3"/>
                    <a:pt x="10" y="23"/>
                  </a:cubicBezTo>
                  <a:cubicBezTo>
                    <a:pt x="13" y="23"/>
                    <a:pt x="14" y="19"/>
                    <a:pt x="15" y="17"/>
                  </a:cubicBezTo>
                  <a:cubicBezTo>
                    <a:pt x="15" y="13"/>
                    <a:pt x="14" y="8"/>
                    <a:pt x="1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2" name="Freeform 87">
              <a:extLst>
                <a:ext uri="{FF2B5EF4-FFF2-40B4-BE49-F238E27FC236}">
                  <a16:creationId xmlns:a16="http://schemas.microsoft.com/office/drawing/2014/main" id="{4D7067F1-C9C1-4328-BBCD-DA6F97F6F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1878013"/>
              <a:ext cx="58737" cy="88900"/>
            </a:xfrm>
            <a:custGeom>
              <a:avLst/>
              <a:gdLst>
                <a:gd name="T0" fmla="*/ 2 w 15"/>
                <a:gd name="T1" fmla="*/ 23 h 23"/>
                <a:gd name="T2" fmla="*/ 1 w 15"/>
                <a:gd name="T3" fmla="*/ 23 h 23"/>
                <a:gd name="T4" fmla="*/ 0 w 15"/>
                <a:gd name="T5" fmla="*/ 20 h 23"/>
                <a:gd name="T6" fmla="*/ 11 w 15"/>
                <a:gd name="T7" fmla="*/ 1 h 23"/>
                <a:gd name="T8" fmla="*/ 13 w 15"/>
                <a:gd name="T9" fmla="*/ 1 h 23"/>
                <a:gd name="T10" fmla="*/ 14 w 15"/>
                <a:gd name="T11" fmla="*/ 3 h 23"/>
                <a:gd name="T12" fmla="*/ 4 w 15"/>
                <a:gd name="T13" fmla="*/ 22 h 23"/>
                <a:gd name="T14" fmla="*/ 2 w 15"/>
                <a:gd name="T1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3">
                  <a:moveTo>
                    <a:pt x="2" y="23"/>
                  </a:moveTo>
                  <a:cubicBezTo>
                    <a:pt x="2" y="23"/>
                    <a:pt x="1" y="23"/>
                    <a:pt x="1" y="23"/>
                  </a:cubicBezTo>
                  <a:cubicBezTo>
                    <a:pt x="0" y="22"/>
                    <a:pt x="0" y="21"/>
                    <a:pt x="0" y="2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14" y="1"/>
                    <a:pt x="15" y="2"/>
                    <a:pt x="14" y="3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3"/>
                    <a:pt x="3" y="23"/>
                    <a:pt x="2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3" name="Freeform 88">
              <a:extLst>
                <a:ext uri="{FF2B5EF4-FFF2-40B4-BE49-F238E27FC236}">
                  <a16:creationId xmlns:a16="http://schemas.microsoft.com/office/drawing/2014/main" id="{17C9939C-0050-4B66-B568-8B770626A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6288" y="1882775"/>
              <a:ext cx="44450" cy="84138"/>
            </a:xfrm>
            <a:custGeom>
              <a:avLst/>
              <a:gdLst>
                <a:gd name="T0" fmla="*/ 2 w 11"/>
                <a:gd name="T1" fmla="*/ 22 h 22"/>
                <a:gd name="T2" fmla="*/ 1 w 11"/>
                <a:gd name="T3" fmla="*/ 22 h 22"/>
                <a:gd name="T4" fmla="*/ 0 w 11"/>
                <a:gd name="T5" fmla="*/ 19 h 22"/>
                <a:gd name="T6" fmla="*/ 7 w 11"/>
                <a:gd name="T7" fmla="*/ 2 h 22"/>
                <a:gd name="T8" fmla="*/ 9 w 11"/>
                <a:gd name="T9" fmla="*/ 1 h 22"/>
                <a:gd name="T10" fmla="*/ 10 w 11"/>
                <a:gd name="T11" fmla="*/ 3 h 22"/>
                <a:gd name="T12" fmla="*/ 4 w 11"/>
                <a:gd name="T13" fmla="*/ 21 h 22"/>
                <a:gd name="T14" fmla="*/ 2 w 11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22">
                  <a:moveTo>
                    <a:pt x="2" y="22"/>
                  </a:moveTo>
                  <a:cubicBezTo>
                    <a:pt x="2" y="22"/>
                    <a:pt x="2" y="22"/>
                    <a:pt x="1" y="22"/>
                  </a:cubicBezTo>
                  <a:cubicBezTo>
                    <a:pt x="0" y="21"/>
                    <a:pt x="0" y="20"/>
                    <a:pt x="0" y="19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8" y="0"/>
                    <a:pt x="9" y="1"/>
                  </a:cubicBezTo>
                  <a:cubicBezTo>
                    <a:pt x="10" y="1"/>
                    <a:pt x="11" y="2"/>
                    <a:pt x="10" y="3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3" y="22"/>
                    <a:pt x="2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4" name="Freeform 89">
              <a:extLst>
                <a:ext uri="{FF2B5EF4-FFF2-40B4-BE49-F238E27FC236}">
                  <a16:creationId xmlns:a16="http://schemas.microsoft.com/office/drawing/2014/main" id="{AFE5909B-475E-4400-A7D0-CB03C8EF8A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53088" y="1858963"/>
              <a:ext cx="93662" cy="107950"/>
            </a:xfrm>
            <a:custGeom>
              <a:avLst/>
              <a:gdLst>
                <a:gd name="T0" fmla="*/ 22 w 24"/>
                <a:gd name="T1" fmla="*/ 28 h 28"/>
                <a:gd name="T2" fmla="*/ 22 w 24"/>
                <a:gd name="T3" fmla="*/ 28 h 28"/>
                <a:gd name="T4" fmla="*/ 10 w 24"/>
                <a:gd name="T5" fmla="*/ 28 h 28"/>
                <a:gd name="T6" fmla="*/ 8 w 24"/>
                <a:gd name="T7" fmla="*/ 27 h 28"/>
                <a:gd name="T8" fmla="*/ 2 w 24"/>
                <a:gd name="T9" fmla="*/ 15 h 28"/>
                <a:gd name="T10" fmla="*/ 2 w 24"/>
                <a:gd name="T11" fmla="*/ 14 h 28"/>
                <a:gd name="T12" fmla="*/ 0 w 24"/>
                <a:gd name="T13" fmla="*/ 2 h 28"/>
                <a:gd name="T14" fmla="*/ 1 w 24"/>
                <a:gd name="T15" fmla="*/ 0 h 28"/>
                <a:gd name="T16" fmla="*/ 3 w 24"/>
                <a:gd name="T17" fmla="*/ 0 h 28"/>
                <a:gd name="T18" fmla="*/ 13 w 24"/>
                <a:gd name="T19" fmla="*/ 6 h 28"/>
                <a:gd name="T20" fmla="*/ 14 w 24"/>
                <a:gd name="T21" fmla="*/ 7 h 28"/>
                <a:gd name="T22" fmla="*/ 24 w 24"/>
                <a:gd name="T23" fmla="*/ 25 h 28"/>
                <a:gd name="T24" fmla="*/ 24 w 24"/>
                <a:gd name="T25" fmla="*/ 26 h 28"/>
                <a:gd name="T26" fmla="*/ 22 w 24"/>
                <a:gd name="T27" fmla="*/ 28 h 28"/>
                <a:gd name="T28" fmla="*/ 11 w 24"/>
                <a:gd name="T29" fmla="*/ 24 h 28"/>
                <a:gd name="T30" fmla="*/ 19 w 24"/>
                <a:gd name="T31" fmla="*/ 24 h 28"/>
                <a:gd name="T32" fmla="*/ 11 w 24"/>
                <a:gd name="T33" fmla="*/ 9 h 28"/>
                <a:gd name="T34" fmla="*/ 5 w 24"/>
                <a:gd name="T35" fmla="*/ 6 h 28"/>
                <a:gd name="T36" fmla="*/ 6 w 24"/>
                <a:gd name="T37" fmla="*/ 13 h 28"/>
                <a:gd name="T38" fmla="*/ 11 w 24"/>
                <a:gd name="T3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22" y="28"/>
                  </a:moveTo>
                  <a:cubicBezTo>
                    <a:pt x="22" y="28"/>
                    <a:pt x="22" y="28"/>
                    <a:pt x="22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9" y="28"/>
                    <a:pt x="9" y="28"/>
                    <a:pt x="8" y="27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4" y="7"/>
                    <a:pt x="14" y="7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6"/>
                  </a:cubicBezTo>
                  <a:cubicBezTo>
                    <a:pt x="24" y="27"/>
                    <a:pt x="23" y="28"/>
                    <a:pt x="22" y="28"/>
                  </a:cubicBezTo>
                  <a:close/>
                  <a:moveTo>
                    <a:pt x="11" y="24"/>
                  </a:moveTo>
                  <a:cubicBezTo>
                    <a:pt x="19" y="24"/>
                    <a:pt x="19" y="24"/>
                    <a:pt x="19" y="2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13"/>
                    <a:pt x="6" y="13"/>
                    <a:pt x="6" y="13"/>
                  </a:cubicBezTo>
                  <a:lnTo>
                    <a:pt x="1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5" name="Freeform 90">
              <a:extLst>
                <a:ext uri="{FF2B5EF4-FFF2-40B4-BE49-F238E27FC236}">
                  <a16:creationId xmlns:a16="http://schemas.microsoft.com/office/drawing/2014/main" id="{FECB40B2-1FE7-44B2-936D-4B2A59A4E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025" y="1882775"/>
              <a:ext cx="47625" cy="38100"/>
            </a:xfrm>
            <a:custGeom>
              <a:avLst/>
              <a:gdLst>
                <a:gd name="T0" fmla="*/ 2 w 12"/>
                <a:gd name="T1" fmla="*/ 10 h 10"/>
                <a:gd name="T2" fmla="*/ 0 w 12"/>
                <a:gd name="T3" fmla="*/ 9 h 10"/>
                <a:gd name="T4" fmla="*/ 1 w 12"/>
                <a:gd name="T5" fmla="*/ 6 h 10"/>
                <a:gd name="T6" fmla="*/ 9 w 12"/>
                <a:gd name="T7" fmla="*/ 0 h 10"/>
                <a:gd name="T8" fmla="*/ 12 w 12"/>
                <a:gd name="T9" fmla="*/ 1 h 10"/>
                <a:gd name="T10" fmla="*/ 11 w 12"/>
                <a:gd name="T11" fmla="*/ 4 h 10"/>
                <a:gd name="T12" fmla="*/ 3 w 12"/>
                <a:gd name="T13" fmla="*/ 10 h 10"/>
                <a:gd name="T14" fmla="*/ 2 w 12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cubicBezTo>
                    <a:pt x="1" y="10"/>
                    <a:pt x="1" y="10"/>
                    <a:pt x="0" y="9"/>
                  </a:cubicBezTo>
                  <a:cubicBezTo>
                    <a:pt x="0" y="8"/>
                    <a:pt x="0" y="7"/>
                    <a:pt x="1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2" y="1"/>
                  </a:cubicBezTo>
                  <a:cubicBezTo>
                    <a:pt x="12" y="2"/>
                    <a:pt x="12" y="3"/>
                    <a:pt x="11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2" y="10"/>
                    <a:pt x="2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6" name="Freeform 91">
              <a:extLst>
                <a:ext uri="{FF2B5EF4-FFF2-40B4-BE49-F238E27FC236}">
                  <a16:creationId xmlns:a16="http://schemas.microsoft.com/office/drawing/2014/main" id="{91AA03EF-58EA-4CAA-B30C-F5AE18A621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6750" y="1797050"/>
              <a:ext cx="79375" cy="169863"/>
            </a:xfrm>
            <a:custGeom>
              <a:avLst/>
              <a:gdLst>
                <a:gd name="T0" fmla="*/ 18 w 20"/>
                <a:gd name="T1" fmla="*/ 44 h 44"/>
                <a:gd name="T2" fmla="*/ 2 w 20"/>
                <a:gd name="T3" fmla="*/ 44 h 44"/>
                <a:gd name="T4" fmla="*/ 0 w 20"/>
                <a:gd name="T5" fmla="*/ 42 h 44"/>
                <a:gd name="T6" fmla="*/ 0 w 20"/>
                <a:gd name="T7" fmla="*/ 2 h 44"/>
                <a:gd name="T8" fmla="*/ 2 w 20"/>
                <a:gd name="T9" fmla="*/ 0 h 44"/>
                <a:gd name="T10" fmla="*/ 18 w 20"/>
                <a:gd name="T11" fmla="*/ 0 h 44"/>
                <a:gd name="T12" fmla="*/ 20 w 20"/>
                <a:gd name="T13" fmla="*/ 2 h 44"/>
                <a:gd name="T14" fmla="*/ 20 w 20"/>
                <a:gd name="T15" fmla="*/ 42 h 44"/>
                <a:gd name="T16" fmla="*/ 18 w 20"/>
                <a:gd name="T17" fmla="*/ 44 h 44"/>
                <a:gd name="T18" fmla="*/ 4 w 20"/>
                <a:gd name="T19" fmla="*/ 40 h 44"/>
                <a:gd name="T20" fmla="*/ 16 w 20"/>
                <a:gd name="T21" fmla="*/ 40 h 44"/>
                <a:gd name="T22" fmla="*/ 16 w 20"/>
                <a:gd name="T23" fmla="*/ 4 h 44"/>
                <a:gd name="T24" fmla="*/ 4 w 20"/>
                <a:gd name="T25" fmla="*/ 4 h 44"/>
                <a:gd name="T26" fmla="*/ 4 w 20"/>
                <a:gd name="T27" fmla="*/ 4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44">
                  <a:moveTo>
                    <a:pt x="18" y="44"/>
                  </a:move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3"/>
                    <a:pt x="0" y="4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3"/>
                    <a:pt x="19" y="44"/>
                    <a:pt x="18" y="44"/>
                  </a:cubicBezTo>
                  <a:close/>
                  <a:moveTo>
                    <a:pt x="4" y="40"/>
                  </a:moveTo>
                  <a:cubicBezTo>
                    <a:pt x="16" y="40"/>
                    <a:pt x="16" y="40"/>
                    <a:pt x="16" y="40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7" name="Freeform 92">
              <a:extLst>
                <a:ext uri="{FF2B5EF4-FFF2-40B4-BE49-F238E27FC236}">
                  <a16:creationId xmlns:a16="http://schemas.microsoft.com/office/drawing/2014/main" id="{147C9CE0-4EFF-4F65-ACEF-C38BCE5B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1828800"/>
              <a:ext cx="47625" cy="14288"/>
            </a:xfrm>
            <a:custGeom>
              <a:avLst/>
              <a:gdLst>
                <a:gd name="T0" fmla="*/ 10 w 12"/>
                <a:gd name="T1" fmla="*/ 4 h 4"/>
                <a:gd name="T2" fmla="*/ 2 w 12"/>
                <a:gd name="T3" fmla="*/ 4 h 4"/>
                <a:gd name="T4" fmla="*/ 0 w 12"/>
                <a:gd name="T5" fmla="*/ 2 h 4"/>
                <a:gd name="T6" fmla="*/ 2 w 12"/>
                <a:gd name="T7" fmla="*/ 0 h 4"/>
                <a:gd name="T8" fmla="*/ 10 w 12"/>
                <a:gd name="T9" fmla="*/ 0 h 4"/>
                <a:gd name="T10" fmla="*/ 12 w 12"/>
                <a:gd name="T11" fmla="*/ 2 h 4"/>
                <a:gd name="T12" fmla="*/ 10 w 12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">
                  <a:moveTo>
                    <a:pt x="10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2"/>
                  </a:cubicBezTo>
                  <a:cubicBezTo>
                    <a:pt x="12" y="3"/>
                    <a:pt x="11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8" name="Freeform 93">
              <a:extLst>
                <a:ext uri="{FF2B5EF4-FFF2-40B4-BE49-F238E27FC236}">
                  <a16:creationId xmlns:a16="http://schemas.microsoft.com/office/drawing/2014/main" id="{4649188F-4863-494B-9472-E3E470636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375" y="1858963"/>
              <a:ext cx="31750" cy="15875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59" name="Freeform 94">
              <a:extLst>
                <a:ext uri="{FF2B5EF4-FFF2-40B4-BE49-F238E27FC236}">
                  <a16:creationId xmlns:a16="http://schemas.microsoft.com/office/drawing/2014/main" id="{1DFBBF06-0DE6-4A01-882A-234AA6F39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1890713"/>
              <a:ext cx="47625" cy="14288"/>
            </a:xfrm>
            <a:custGeom>
              <a:avLst/>
              <a:gdLst>
                <a:gd name="T0" fmla="*/ 10 w 12"/>
                <a:gd name="T1" fmla="*/ 4 h 4"/>
                <a:gd name="T2" fmla="*/ 2 w 12"/>
                <a:gd name="T3" fmla="*/ 4 h 4"/>
                <a:gd name="T4" fmla="*/ 0 w 12"/>
                <a:gd name="T5" fmla="*/ 2 h 4"/>
                <a:gd name="T6" fmla="*/ 2 w 12"/>
                <a:gd name="T7" fmla="*/ 0 h 4"/>
                <a:gd name="T8" fmla="*/ 10 w 12"/>
                <a:gd name="T9" fmla="*/ 0 h 4"/>
                <a:gd name="T10" fmla="*/ 12 w 12"/>
                <a:gd name="T11" fmla="*/ 2 h 4"/>
                <a:gd name="T12" fmla="*/ 10 w 12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">
                  <a:moveTo>
                    <a:pt x="10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2"/>
                  </a:cubicBezTo>
                  <a:cubicBezTo>
                    <a:pt x="12" y="3"/>
                    <a:pt x="11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60" name="Freeform 95">
              <a:extLst>
                <a:ext uri="{FF2B5EF4-FFF2-40B4-BE49-F238E27FC236}">
                  <a16:creationId xmlns:a16="http://schemas.microsoft.com/office/drawing/2014/main" id="{665A04AF-581F-4A2F-8B32-87CBFC785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375" y="1920875"/>
              <a:ext cx="31750" cy="15875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</p:grpSp>
      <p:grpSp>
        <p:nvGrpSpPr>
          <p:cNvPr id="61" name="Group 76">
            <a:extLst>
              <a:ext uri="{FF2B5EF4-FFF2-40B4-BE49-F238E27FC236}">
                <a16:creationId xmlns:a16="http://schemas.microsoft.com/office/drawing/2014/main" id="{79FF6148-7944-4451-B3D4-E4EBD580D6A0}"/>
              </a:ext>
            </a:extLst>
          </p:cNvPr>
          <p:cNvGrpSpPr>
            <a:grpSpLocks noChangeAspect="1"/>
          </p:cNvGrpSpPr>
          <p:nvPr>
            <p:custDataLst>
              <p:tags r:id="rId33"/>
            </p:custDataLst>
          </p:nvPr>
        </p:nvGrpSpPr>
        <p:grpSpPr>
          <a:xfrm>
            <a:off x="4902295" y="4461209"/>
            <a:ext cx="149885" cy="149885"/>
            <a:chOff x="2182813" y="2376488"/>
            <a:chExt cx="371476" cy="371475"/>
          </a:xfrm>
          <a:solidFill>
            <a:srgbClr val="FFFFFF"/>
          </a:solidFill>
        </p:grpSpPr>
        <p:sp>
          <p:nvSpPr>
            <p:cNvPr id="62" name="Freeform 101">
              <a:extLst>
                <a:ext uri="{FF2B5EF4-FFF2-40B4-BE49-F238E27FC236}">
                  <a16:creationId xmlns:a16="http://schemas.microsoft.com/office/drawing/2014/main" id="{F80ECDC6-8838-49B7-9936-3025BC8EA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813" y="2376488"/>
              <a:ext cx="371475" cy="371475"/>
            </a:xfrm>
            <a:custGeom>
              <a:avLst/>
              <a:gdLst>
                <a:gd name="T0" fmla="*/ 42 w 96"/>
                <a:gd name="T1" fmla="*/ 96 h 96"/>
                <a:gd name="T2" fmla="*/ 40 w 96"/>
                <a:gd name="T3" fmla="*/ 83 h 96"/>
                <a:gd name="T4" fmla="*/ 23 w 96"/>
                <a:gd name="T5" fmla="*/ 88 h 96"/>
                <a:gd name="T6" fmla="*/ 8 w 96"/>
                <a:gd name="T7" fmla="*/ 76 h 96"/>
                <a:gd name="T8" fmla="*/ 8 w 96"/>
                <a:gd name="T9" fmla="*/ 73 h 96"/>
                <a:gd name="T10" fmla="*/ 13 w 96"/>
                <a:gd name="T11" fmla="*/ 56 h 96"/>
                <a:gd name="T12" fmla="*/ 0 w 96"/>
                <a:gd name="T13" fmla="*/ 54 h 96"/>
                <a:gd name="T14" fmla="*/ 2 w 96"/>
                <a:gd name="T15" fmla="*/ 40 h 96"/>
                <a:gd name="T16" fmla="*/ 17 w 96"/>
                <a:gd name="T17" fmla="*/ 31 h 96"/>
                <a:gd name="T18" fmla="*/ 8 w 96"/>
                <a:gd name="T19" fmla="*/ 21 h 96"/>
                <a:gd name="T20" fmla="*/ 20 w 96"/>
                <a:gd name="T21" fmla="*/ 8 h 96"/>
                <a:gd name="T22" fmla="*/ 31 w 96"/>
                <a:gd name="T23" fmla="*/ 17 h 96"/>
                <a:gd name="T24" fmla="*/ 40 w 96"/>
                <a:gd name="T25" fmla="*/ 2 h 96"/>
                <a:gd name="T26" fmla="*/ 54 w 96"/>
                <a:gd name="T27" fmla="*/ 0 h 96"/>
                <a:gd name="T28" fmla="*/ 56 w 96"/>
                <a:gd name="T29" fmla="*/ 13 h 96"/>
                <a:gd name="T30" fmla="*/ 67 w 96"/>
                <a:gd name="T31" fmla="*/ 20 h 96"/>
                <a:gd name="T32" fmla="*/ 54 w 96"/>
                <a:gd name="T33" fmla="*/ 17 h 96"/>
                <a:gd name="T34" fmla="*/ 52 w 96"/>
                <a:gd name="T35" fmla="*/ 4 h 96"/>
                <a:gd name="T36" fmla="*/ 44 w 96"/>
                <a:gd name="T37" fmla="*/ 15 h 96"/>
                <a:gd name="T38" fmla="*/ 31 w 96"/>
                <a:gd name="T39" fmla="*/ 21 h 96"/>
                <a:gd name="T40" fmla="*/ 21 w 96"/>
                <a:gd name="T41" fmla="*/ 13 h 96"/>
                <a:gd name="T42" fmla="*/ 20 w 96"/>
                <a:gd name="T43" fmla="*/ 29 h 96"/>
                <a:gd name="T44" fmla="*/ 17 w 96"/>
                <a:gd name="T45" fmla="*/ 42 h 96"/>
                <a:gd name="T46" fmla="*/ 4 w 96"/>
                <a:gd name="T47" fmla="*/ 44 h 96"/>
                <a:gd name="T48" fmla="*/ 15 w 96"/>
                <a:gd name="T49" fmla="*/ 52 h 96"/>
                <a:gd name="T50" fmla="*/ 21 w 96"/>
                <a:gd name="T51" fmla="*/ 65 h 96"/>
                <a:gd name="T52" fmla="*/ 13 w 96"/>
                <a:gd name="T53" fmla="*/ 75 h 96"/>
                <a:gd name="T54" fmla="*/ 29 w 96"/>
                <a:gd name="T55" fmla="*/ 76 h 96"/>
                <a:gd name="T56" fmla="*/ 42 w 96"/>
                <a:gd name="T57" fmla="*/ 79 h 96"/>
                <a:gd name="T58" fmla="*/ 44 w 96"/>
                <a:gd name="T59" fmla="*/ 92 h 96"/>
                <a:gd name="T60" fmla="*/ 52 w 96"/>
                <a:gd name="T61" fmla="*/ 81 h 96"/>
                <a:gd name="T62" fmla="*/ 65 w 96"/>
                <a:gd name="T63" fmla="*/ 75 h 96"/>
                <a:gd name="T64" fmla="*/ 75 w 96"/>
                <a:gd name="T65" fmla="*/ 83 h 96"/>
                <a:gd name="T66" fmla="*/ 76 w 96"/>
                <a:gd name="T67" fmla="*/ 67 h 96"/>
                <a:gd name="T68" fmla="*/ 79 w 96"/>
                <a:gd name="T69" fmla="*/ 54 h 96"/>
                <a:gd name="T70" fmla="*/ 92 w 96"/>
                <a:gd name="T71" fmla="*/ 52 h 96"/>
                <a:gd name="T72" fmla="*/ 81 w 96"/>
                <a:gd name="T73" fmla="*/ 44 h 96"/>
                <a:gd name="T74" fmla="*/ 77 w 96"/>
                <a:gd name="T75" fmla="*/ 36 h 96"/>
                <a:gd name="T76" fmla="*/ 81 w 96"/>
                <a:gd name="T77" fmla="*/ 34 h 96"/>
                <a:gd name="T78" fmla="*/ 94 w 96"/>
                <a:gd name="T79" fmla="*/ 40 h 96"/>
                <a:gd name="T80" fmla="*/ 96 w 96"/>
                <a:gd name="T81" fmla="*/ 54 h 96"/>
                <a:gd name="T82" fmla="*/ 83 w 96"/>
                <a:gd name="T83" fmla="*/ 56 h 96"/>
                <a:gd name="T84" fmla="*/ 88 w 96"/>
                <a:gd name="T85" fmla="*/ 73 h 96"/>
                <a:gd name="T86" fmla="*/ 76 w 96"/>
                <a:gd name="T87" fmla="*/ 88 h 96"/>
                <a:gd name="T88" fmla="*/ 65 w 96"/>
                <a:gd name="T89" fmla="*/ 79 h 96"/>
                <a:gd name="T90" fmla="*/ 56 w 96"/>
                <a:gd name="T91" fmla="*/ 9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96">
                  <a:moveTo>
                    <a:pt x="54" y="96"/>
                  </a:moveTo>
                  <a:cubicBezTo>
                    <a:pt x="42" y="96"/>
                    <a:pt x="42" y="96"/>
                    <a:pt x="42" y="96"/>
                  </a:cubicBezTo>
                  <a:cubicBezTo>
                    <a:pt x="41" y="96"/>
                    <a:pt x="40" y="95"/>
                    <a:pt x="40" y="94"/>
                  </a:cubicBezTo>
                  <a:cubicBezTo>
                    <a:pt x="40" y="83"/>
                    <a:pt x="40" y="83"/>
                    <a:pt x="40" y="83"/>
                  </a:cubicBezTo>
                  <a:cubicBezTo>
                    <a:pt x="37" y="82"/>
                    <a:pt x="33" y="81"/>
                    <a:pt x="31" y="79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2" y="88"/>
                    <a:pt x="20" y="88"/>
                    <a:pt x="20" y="88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cubicBezTo>
                    <a:pt x="8" y="74"/>
                    <a:pt x="8" y="74"/>
                    <a:pt x="8" y="73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5" y="63"/>
                    <a:pt x="14" y="59"/>
                    <a:pt x="13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1" y="56"/>
                    <a:pt x="0" y="55"/>
                    <a:pt x="0" y="54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1"/>
                    <a:pt x="1" y="40"/>
                    <a:pt x="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7"/>
                    <a:pt x="15" y="33"/>
                    <a:pt x="17" y="3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2" y="8"/>
                    <a:pt x="23" y="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5"/>
                    <a:pt x="37" y="14"/>
                    <a:pt x="40" y="1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1"/>
                    <a:pt x="41" y="0"/>
                    <a:pt x="4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60" y="14"/>
                    <a:pt x="64" y="16"/>
                    <a:pt x="67" y="17"/>
                  </a:cubicBezTo>
                  <a:cubicBezTo>
                    <a:pt x="68" y="18"/>
                    <a:pt x="68" y="19"/>
                    <a:pt x="67" y="20"/>
                  </a:cubicBezTo>
                  <a:cubicBezTo>
                    <a:pt x="67" y="21"/>
                    <a:pt x="66" y="21"/>
                    <a:pt x="65" y="21"/>
                  </a:cubicBezTo>
                  <a:cubicBezTo>
                    <a:pt x="62" y="19"/>
                    <a:pt x="57" y="18"/>
                    <a:pt x="54" y="17"/>
                  </a:cubicBezTo>
                  <a:cubicBezTo>
                    <a:pt x="53" y="17"/>
                    <a:pt x="52" y="16"/>
                    <a:pt x="52" y="1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3" y="17"/>
                    <a:pt x="42" y="17"/>
                  </a:cubicBezTo>
                  <a:cubicBezTo>
                    <a:pt x="39" y="18"/>
                    <a:pt x="34" y="19"/>
                    <a:pt x="31" y="21"/>
                  </a:cubicBezTo>
                  <a:cubicBezTo>
                    <a:pt x="31" y="21"/>
                    <a:pt x="30" y="21"/>
                    <a:pt x="29" y="20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30"/>
                    <a:pt x="21" y="31"/>
                    <a:pt x="21" y="31"/>
                  </a:cubicBezTo>
                  <a:cubicBezTo>
                    <a:pt x="19" y="34"/>
                    <a:pt x="17" y="40"/>
                    <a:pt x="17" y="42"/>
                  </a:cubicBezTo>
                  <a:cubicBezTo>
                    <a:pt x="17" y="43"/>
                    <a:pt x="16" y="44"/>
                    <a:pt x="1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52"/>
                    <a:pt x="17" y="53"/>
                    <a:pt x="17" y="54"/>
                  </a:cubicBezTo>
                  <a:cubicBezTo>
                    <a:pt x="17" y="56"/>
                    <a:pt x="19" y="62"/>
                    <a:pt x="21" y="65"/>
                  </a:cubicBezTo>
                  <a:cubicBezTo>
                    <a:pt x="21" y="65"/>
                    <a:pt x="21" y="66"/>
                    <a:pt x="20" y="6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30" y="75"/>
                    <a:pt x="31" y="75"/>
                    <a:pt x="31" y="75"/>
                  </a:cubicBezTo>
                  <a:cubicBezTo>
                    <a:pt x="34" y="77"/>
                    <a:pt x="40" y="79"/>
                    <a:pt x="42" y="79"/>
                  </a:cubicBezTo>
                  <a:cubicBezTo>
                    <a:pt x="43" y="79"/>
                    <a:pt x="44" y="80"/>
                    <a:pt x="44" y="81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2" y="81"/>
                    <a:pt x="52" y="81"/>
                    <a:pt x="52" y="81"/>
                  </a:cubicBezTo>
                  <a:cubicBezTo>
                    <a:pt x="52" y="80"/>
                    <a:pt x="53" y="79"/>
                    <a:pt x="54" y="79"/>
                  </a:cubicBezTo>
                  <a:cubicBezTo>
                    <a:pt x="56" y="79"/>
                    <a:pt x="62" y="77"/>
                    <a:pt x="65" y="75"/>
                  </a:cubicBezTo>
                  <a:cubicBezTo>
                    <a:pt x="65" y="75"/>
                    <a:pt x="66" y="75"/>
                    <a:pt x="67" y="76"/>
                  </a:cubicBezTo>
                  <a:cubicBezTo>
                    <a:pt x="75" y="83"/>
                    <a:pt x="75" y="83"/>
                    <a:pt x="75" y="83"/>
                  </a:cubicBezTo>
                  <a:cubicBezTo>
                    <a:pt x="83" y="75"/>
                    <a:pt x="83" y="75"/>
                    <a:pt x="83" y="7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5" y="66"/>
                    <a:pt x="75" y="65"/>
                    <a:pt x="75" y="65"/>
                  </a:cubicBezTo>
                  <a:cubicBezTo>
                    <a:pt x="77" y="62"/>
                    <a:pt x="79" y="56"/>
                    <a:pt x="79" y="54"/>
                  </a:cubicBezTo>
                  <a:cubicBezTo>
                    <a:pt x="79" y="53"/>
                    <a:pt x="80" y="52"/>
                    <a:pt x="81" y="52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4"/>
                    <a:pt x="79" y="43"/>
                    <a:pt x="79" y="42"/>
                  </a:cubicBezTo>
                  <a:cubicBezTo>
                    <a:pt x="79" y="41"/>
                    <a:pt x="78" y="38"/>
                    <a:pt x="77" y="36"/>
                  </a:cubicBezTo>
                  <a:cubicBezTo>
                    <a:pt x="77" y="35"/>
                    <a:pt x="77" y="33"/>
                    <a:pt x="78" y="33"/>
                  </a:cubicBezTo>
                  <a:cubicBezTo>
                    <a:pt x="79" y="33"/>
                    <a:pt x="81" y="33"/>
                    <a:pt x="81" y="34"/>
                  </a:cubicBezTo>
                  <a:cubicBezTo>
                    <a:pt x="82" y="36"/>
                    <a:pt x="82" y="38"/>
                    <a:pt x="8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5" y="40"/>
                    <a:pt x="96" y="41"/>
                    <a:pt x="96" y="42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9"/>
                    <a:pt x="81" y="63"/>
                    <a:pt x="79" y="65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4"/>
                    <a:pt x="88" y="76"/>
                    <a:pt x="88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4" y="88"/>
                    <a:pt x="73" y="88"/>
                  </a:cubicBezTo>
                  <a:cubicBezTo>
                    <a:pt x="65" y="79"/>
                    <a:pt x="65" y="79"/>
                    <a:pt x="65" y="79"/>
                  </a:cubicBezTo>
                  <a:cubicBezTo>
                    <a:pt x="63" y="81"/>
                    <a:pt x="59" y="82"/>
                    <a:pt x="56" y="83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5"/>
                    <a:pt x="55" y="96"/>
                    <a:pt x="54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  <p:sp>
          <p:nvSpPr>
            <p:cNvPr id="63" name="Freeform 102">
              <a:extLst>
                <a:ext uri="{FF2B5EF4-FFF2-40B4-BE49-F238E27FC236}">
                  <a16:creationId xmlns:a16="http://schemas.microsoft.com/office/drawing/2014/main" id="{3DB86050-AA7F-4BF9-8D9F-D2CFC3C5A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701" y="2376488"/>
              <a:ext cx="255588" cy="231775"/>
            </a:xfrm>
            <a:custGeom>
              <a:avLst/>
              <a:gdLst>
                <a:gd name="T0" fmla="*/ 18 w 66"/>
                <a:gd name="T1" fmla="*/ 60 h 60"/>
                <a:gd name="T2" fmla="*/ 17 w 66"/>
                <a:gd name="T3" fmla="*/ 59 h 60"/>
                <a:gd name="T4" fmla="*/ 1 w 66"/>
                <a:gd name="T5" fmla="*/ 41 h 60"/>
                <a:gd name="T6" fmla="*/ 1 w 66"/>
                <a:gd name="T7" fmla="*/ 39 h 60"/>
                <a:gd name="T8" fmla="*/ 3 w 66"/>
                <a:gd name="T9" fmla="*/ 39 h 60"/>
                <a:gd name="T10" fmla="*/ 18 w 66"/>
                <a:gd name="T11" fmla="*/ 55 h 60"/>
                <a:gd name="T12" fmla="*/ 62 w 66"/>
                <a:gd name="T13" fmla="*/ 1 h 60"/>
                <a:gd name="T14" fmla="*/ 65 w 66"/>
                <a:gd name="T15" fmla="*/ 0 h 60"/>
                <a:gd name="T16" fmla="*/ 66 w 66"/>
                <a:gd name="T17" fmla="*/ 3 h 60"/>
                <a:gd name="T18" fmla="*/ 20 w 66"/>
                <a:gd name="T19" fmla="*/ 59 h 60"/>
                <a:gd name="T20" fmla="*/ 18 w 66"/>
                <a:gd name="T21" fmla="*/ 60 h 60"/>
                <a:gd name="T22" fmla="*/ 18 w 66"/>
                <a:gd name="T2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" h="60">
                  <a:moveTo>
                    <a:pt x="18" y="60"/>
                  </a:moveTo>
                  <a:cubicBezTo>
                    <a:pt x="17" y="60"/>
                    <a:pt x="17" y="60"/>
                    <a:pt x="17" y="59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1"/>
                    <a:pt x="0" y="39"/>
                    <a:pt x="1" y="39"/>
                  </a:cubicBezTo>
                  <a:cubicBezTo>
                    <a:pt x="1" y="38"/>
                    <a:pt x="3" y="38"/>
                    <a:pt x="3" y="39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3" y="0"/>
                    <a:pt x="64" y="0"/>
                    <a:pt x="65" y="0"/>
                  </a:cubicBezTo>
                  <a:cubicBezTo>
                    <a:pt x="66" y="1"/>
                    <a:pt x="66" y="2"/>
                    <a:pt x="66" y="3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19" y="60"/>
                    <a:pt x="19" y="60"/>
                    <a:pt x="18" y="60"/>
                  </a:cubicBezTo>
                  <a:cubicBezTo>
                    <a:pt x="18" y="60"/>
                    <a:pt x="18" y="60"/>
                    <a:pt x="18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49" tIns="25724" rIns="51449" bIns="25724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2100" kern="0">
                <a:solidFill>
                  <a:prstClr val="black"/>
                </a:solidFill>
                <a:latin typeface="Roboto"/>
              </a:endParaRPr>
            </a:p>
          </p:txBody>
        </p:sp>
      </p:grpSp>
      <p:grpSp>
        <p:nvGrpSpPr>
          <p:cNvPr id="64" name="Group 285">
            <a:extLst>
              <a:ext uri="{FF2B5EF4-FFF2-40B4-BE49-F238E27FC236}">
                <a16:creationId xmlns:a16="http://schemas.microsoft.com/office/drawing/2014/main" id="{2A0B64A1-4105-4571-9ED1-3972C4D959B9}"/>
              </a:ext>
            </a:extLst>
          </p:cNvPr>
          <p:cNvGrpSpPr/>
          <p:nvPr>
            <p:custDataLst>
              <p:tags r:id="rId34"/>
            </p:custDataLst>
          </p:nvPr>
        </p:nvGrpSpPr>
        <p:grpSpPr>
          <a:xfrm>
            <a:off x="6907847" y="2520913"/>
            <a:ext cx="3823489" cy="869786"/>
            <a:chOff x="1647269" y="3444219"/>
            <a:chExt cx="2263049" cy="1867903"/>
          </a:xfrm>
        </p:grpSpPr>
        <p:sp>
          <p:nvSpPr>
            <p:cNvPr id="65" name="TextBox 286">
              <a:extLst>
                <a:ext uri="{FF2B5EF4-FFF2-40B4-BE49-F238E27FC236}">
                  <a16:creationId xmlns:a16="http://schemas.microsoft.com/office/drawing/2014/main" id="{D15CBC06-E240-4B03-97A6-FB9E24163C14}"/>
                </a:ext>
              </a:extLst>
            </p:cNvPr>
            <p:cNvSpPr txBox="1"/>
            <p:nvPr/>
          </p:nvSpPr>
          <p:spPr>
            <a:xfrm>
              <a:off x="1706309" y="4269451"/>
              <a:ext cx="1703171" cy="1042671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defTabSz="457200">
                <a:lnSpc>
                  <a:spcPct val="150000"/>
                </a:lnSpc>
                <a:defRPr/>
              </a:pPr>
              <a:r>
                <a:rPr lang="de-DE" sz="2400" b="1" kern="0" dirty="0">
                  <a:solidFill>
                    <a:srgbClr val="4E769C"/>
                  </a:solidFill>
                  <a:latin typeface="Roboto"/>
                </a:rPr>
                <a:t>Vertrauensschaden</a:t>
              </a:r>
            </a:p>
          </p:txBody>
        </p:sp>
        <p:sp>
          <p:nvSpPr>
            <p:cNvPr id="66" name="TextBox 287">
              <a:extLst>
                <a:ext uri="{FF2B5EF4-FFF2-40B4-BE49-F238E27FC236}">
                  <a16:creationId xmlns:a16="http://schemas.microsoft.com/office/drawing/2014/main" id="{3F907BFB-8AC8-4B4A-9CEE-02C5860B6FB8}"/>
                </a:ext>
              </a:extLst>
            </p:cNvPr>
            <p:cNvSpPr txBox="1"/>
            <p:nvPr/>
          </p:nvSpPr>
          <p:spPr>
            <a:xfrm>
              <a:off x="1647269" y="3444219"/>
              <a:ext cx="2263049" cy="434446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96467" indent="-96467" defTabSz="457200">
                <a:lnSpc>
                  <a:spcPct val="150000"/>
                </a:lnSpc>
                <a:buFont typeface="Arial" panose="020B0604020202020204" pitchFamily="34" charset="0"/>
                <a:buChar char="›"/>
                <a:defRPr/>
              </a:pPr>
              <a:endParaRPr lang="de-DE" sz="1000" kern="0">
                <a:solidFill>
                  <a:srgbClr val="000000"/>
                </a:solidFill>
                <a:latin typeface="Roboto"/>
              </a:endParaRPr>
            </a:p>
          </p:txBody>
        </p:sp>
      </p:grpSp>
      <p:grpSp>
        <p:nvGrpSpPr>
          <p:cNvPr id="67" name="Group 288">
            <a:extLst>
              <a:ext uri="{FF2B5EF4-FFF2-40B4-BE49-F238E27FC236}">
                <a16:creationId xmlns:a16="http://schemas.microsoft.com/office/drawing/2014/main" id="{B2CC1513-7E20-4B76-A10D-8E53D202A3FC}"/>
              </a:ext>
            </a:extLst>
          </p:cNvPr>
          <p:cNvGrpSpPr/>
          <p:nvPr>
            <p:custDataLst>
              <p:tags r:id="rId35"/>
            </p:custDataLst>
          </p:nvPr>
        </p:nvGrpSpPr>
        <p:grpSpPr>
          <a:xfrm>
            <a:off x="3251837" y="4603367"/>
            <a:ext cx="2729043" cy="492443"/>
            <a:chOff x="1647269" y="3116828"/>
            <a:chExt cx="2263049" cy="599051"/>
          </a:xfrm>
        </p:grpSpPr>
        <p:sp>
          <p:nvSpPr>
            <p:cNvPr id="68" name="TextBox 289">
              <a:extLst>
                <a:ext uri="{FF2B5EF4-FFF2-40B4-BE49-F238E27FC236}">
                  <a16:creationId xmlns:a16="http://schemas.microsoft.com/office/drawing/2014/main" id="{C17BF315-A874-4896-A52C-C50C32AE2CA8}"/>
                </a:ext>
              </a:extLst>
            </p:cNvPr>
            <p:cNvSpPr txBox="1"/>
            <p:nvPr/>
          </p:nvSpPr>
          <p:spPr>
            <a:xfrm>
              <a:off x="1647269" y="3116828"/>
              <a:ext cx="1644474" cy="599051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defTabSz="457200">
                <a:lnSpc>
                  <a:spcPct val="150000"/>
                </a:lnSpc>
                <a:defRPr/>
              </a:pPr>
              <a:r>
                <a:rPr lang="de-DE" sz="2400" b="1" kern="0">
                  <a:solidFill>
                    <a:srgbClr val="8F6A2A"/>
                  </a:solidFill>
                  <a:latin typeface="Roboto"/>
                </a:rPr>
                <a:t>Tech E&amp;O</a:t>
              </a:r>
            </a:p>
          </p:txBody>
        </p:sp>
        <p:sp>
          <p:nvSpPr>
            <p:cNvPr id="69" name="TextBox 290">
              <a:extLst>
                <a:ext uri="{FF2B5EF4-FFF2-40B4-BE49-F238E27FC236}">
                  <a16:creationId xmlns:a16="http://schemas.microsoft.com/office/drawing/2014/main" id="{569B7027-9FFF-4E62-ACAC-88FA4192CDF8}"/>
                </a:ext>
              </a:extLst>
            </p:cNvPr>
            <p:cNvSpPr txBox="1"/>
            <p:nvPr/>
          </p:nvSpPr>
          <p:spPr>
            <a:xfrm>
              <a:off x="1647269" y="3444220"/>
              <a:ext cx="2263049" cy="24960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96467" indent="-96467" defTabSz="457200">
                <a:lnSpc>
                  <a:spcPct val="150000"/>
                </a:lnSpc>
                <a:buFont typeface="Arial" panose="020B0604020202020204" pitchFamily="34" charset="0"/>
                <a:buChar char="›"/>
                <a:defRPr/>
              </a:pPr>
              <a:endParaRPr lang="de-DE" sz="1000" kern="0">
                <a:solidFill>
                  <a:srgbClr val="000000"/>
                </a:solidFill>
                <a:latin typeface="Roboto"/>
              </a:endParaRPr>
            </a:p>
          </p:txBody>
        </p:sp>
      </p:grpSp>
      <p:grpSp>
        <p:nvGrpSpPr>
          <p:cNvPr id="70" name="Group 291">
            <a:extLst>
              <a:ext uri="{FF2B5EF4-FFF2-40B4-BE49-F238E27FC236}">
                <a16:creationId xmlns:a16="http://schemas.microsoft.com/office/drawing/2014/main" id="{38CA7DB4-4DDB-4FBD-AEB3-0A8B9DFA53A3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6594916" y="4630817"/>
            <a:ext cx="3959962" cy="492443"/>
            <a:chOff x="1647269" y="3138372"/>
            <a:chExt cx="2263049" cy="537187"/>
          </a:xfrm>
        </p:grpSpPr>
        <p:sp>
          <p:nvSpPr>
            <p:cNvPr id="71" name="TextBox 292">
              <a:extLst>
                <a:ext uri="{FF2B5EF4-FFF2-40B4-BE49-F238E27FC236}">
                  <a16:creationId xmlns:a16="http://schemas.microsoft.com/office/drawing/2014/main" id="{1F170ED8-8E8E-4F12-B092-B3605C59F026}"/>
                </a:ext>
              </a:extLst>
            </p:cNvPr>
            <p:cNvSpPr txBox="1"/>
            <p:nvPr/>
          </p:nvSpPr>
          <p:spPr>
            <a:xfrm>
              <a:off x="1647269" y="3138372"/>
              <a:ext cx="1644474" cy="53718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defTabSz="457200">
                <a:lnSpc>
                  <a:spcPct val="150000"/>
                </a:lnSpc>
                <a:defRPr/>
              </a:pPr>
              <a:r>
                <a:rPr lang="de-DE" sz="2400" b="1" kern="0">
                  <a:solidFill>
                    <a:srgbClr val="FF9800"/>
                  </a:solidFill>
                  <a:latin typeface="Roboto"/>
                </a:rPr>
                <a:t>Cyberrechtsschutz</a:t>
              </a:r>
            </a:p>
          </p:txBody>
        </p:sp>
        <p:sp>
          <p:nvSpPr>
            <p:cNvPr id="72" name="TextBox 293">
              <a:extLst>
                <a:ext uri="{FF2B5EF4-FFF2-40B4-BE49-F238E27FC236}">
                  <a16:creationId xmlns:a16="http://schemas.microsoft.com/office/drawing/2014/main" id="{5199F5C9-D386-49E0-9A03-81F1585D1729}"/>
                </a:ext>
              </a:extLst>
            </p:cNvPr>
            <p:cNvSpPr txBox="1"/>
            <p:nvPr/>
          </p:nvSpPr>
          <p:spPr>
            <a:xfrm>
              <a:off x="1647269" y="3444221"/>
              <a:ext cx="2263049" cy="223827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96467" indent="-96467" defTabSz="457200">
                <a:lnSpc>
                  <a:spcPct val="150000"/>
                </a:lnSpc>
                <a:buFont typeface="Arial" panose="020B0604020202020204" pitchFamily="34" charset="0"/>
                <a:buChar char="›"/>
                <a:defRPr/>
              </a:pPr>
              <a:endParaRPr lang="de-DE" sz="1000" kern="0">
                <a:solidFill>
                  <a:srgbClr val="000000"/>
                </a:solidFill>
                <a:latin typeface="Roboto"/>
              </a:endParaRPr>
            </a:p>
          </p:txBody>
        </p:sp>
      </p:grpSp>
      <p:grpSp>
        <p:nvGrpSpPr>
          <p:cNvPr id="73" name="Group 294">
            <a:extLst>
              <a:ext uri="{FF2B5EF4-FFF2-40B4-BE49-F238E27FC236}">
                <a16:creationId xmlns:a16="http://schemas.microsoft.com/office/drawing/2014/main" id="{26FD9192-ECE4-4228-AC7A-07B7DB425442}"/>
              </a:ext>
            </a:extLst>
          </p:cNvPr>
          <p:cNvGrpSpPr/>
          <p:nvPr>
            <p:custDataLst>
              <p:tags r:id="rId37"/>
            </p:custDataLst>
          </p:nvPr>
        </p:nvGrpSpPr>
        <p:grpSpPr>
          <a:xfrm>
            <a:off x="5101586" y="1793530"/>
            <a:ext cx="1866517" cy="492443"/>
            <a:chOff x="1647269" y="3169873"/>
            <a:chExt cx="2263049" cy="530890"/>
          </a:xfrm>
        </p:grpSpPr>
        <p:sp>
          <p:nvSpPr>
            <p:cNvPr id="74" name="TextBox 295">
              <a:extLst>
                <a:ext uri="{FF2B5EF4-FFF2-40B4-BE49-F238E27FC236}">
                  <a16:creationId xmlns:a16="http://schemas.microsoft.com/office/drawing/2014/main" id="{68703A6F-9F42-4748-96BE-A8989116DC8B}"/>
                </a:ext>
              </a:extLst>
            </p:cNvPr>
            <p:cNvSpPr txBox="1"/>
            <p:nvPr/>
          </p:nvSpPr>
          <p:spPr>
            <a:xfrm>
              <a:off x="1647269" y="3169873"/>
              <a:ext cx="1644474" cy="530890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defTabSz="457200">
                <a:lnSpc>
                  <a:spcPct val="150000"/>
                </a:lnSpc>
                <a:defRPr/>
              </a:pPr>
              <a:r>
                <a:rPr lang="de-DE" sz="2400" b="1" kern="0">
                  <a:solidFill>
                    <a:srgbClr val="C5003E"/>
                  </a:solidFill>
                  <a:latin typeface="Roboto"/>
                </a:rPr>
                <a:t>Cyber</a:t>
              </a:r>
            </a:p>
          </p:txBody>
        </p:sp>
        <p:sp>
          <p:nvSpPr>
            <p:cNvPr id="75" name="TextBox 296">
              <a:extLst>
                <a:ext uri="{FF2B5EF4-FFF2-40B4-BE49-F238E27FC236}">
                  <a16:creationId xmlns:a16="http://schemas.microsoft.com/office/drawing/2014/main" id="{B64B064B-7B7C-4D86-8562-300EED55F4DC}"/>
                </a:ext>
              </a:extLst>
            </p:cNvPr>
            <p:cNvSpPr txBox="1"/>
            <p:nvPr/>
          </p:nvSpPr>
          <p:spPr>
            <a:xfrm>
              <a:off x="1647269" y="3444220"/>
              <a:ext cx="2263049" cy="221203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96467" indent="-96467" defTabSz="457200">
                <a:lnSpc>
                  <a:spcPct val="150000"/>
                </a:lnSpc>
                <a:buFont typeface="Arial" panose="020B0604020202020204" pitchFamily="34" charset="0"/>
                <a:buChar char="›"/>
                <a:defRPr/>
              </a:pPr>
              <a:endParaRPr lang="de-DE" sz="1000" kern="0">
                <a:solidFill>
                  <a:srgbClr val="000000"/>
                </a:solidFill>
                <a:latin typeface="Roboto"/>
              </a:endParaRPr>
            </a:p>
          </p:txBody>
        </p:sp>
      </p:grpSp>
      <p:sp>
        <p:nvSpPr>
          <p:cNvPr id="76" name="TextBox 297">
            <a:extLst>
              <a:ext uri="{FF2B5EF4-FFF2-40B4-BE49-F238E27FC236}">
                <a16:creationId xmlns:a16="http://schemas.microsoft.com/office/drawing/2014/main" id="{978BA354-1B99-4F18-A389-49FFD08EDA13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 rot="19623562">
            <a:off x="4567510" y="2600799"/>
            <a:ext cx="1150664" cy="5977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160555"/>
              </a:avLst>
            </a:prstTxWarp>
            <a:spAutoFit/>
          </a:bodyPr>
          <a:lstStyle/>
          <a:p>
            <a:pPr algn="ctr" defTabSz="457200"/>
            <a:r>
              <a:rPr lang="en-US" sz="825" err="1">
                <a:solidFill>
                  <a:srgbClr val="333F48"/>
                </a:solidFill>
                <a:latin typeface="Roboto"/>
              </a:rPr>
              <a:t>Überschneidung</a:t>
            </a:r>
            <a:r>
              <a:rPr lang="en-US" sz="825">
                <a:solidFill>
                  <a:srgbClr val="333F48"/>
                </a:solidFill>
                <a:latin typeface="Roboto"/>
              </a:rPr>
              <a:t> / </a:t>
            </a:r>
            <a:r>
              <a:rPr lang="en-US" sz="825" err="1">
                <a:solidFill>
                  <a:srgbClr val="333F48"/>
                </a:solidFill>
                <a:latin typeface="Roboto"/>
              </a:rPr>
              <a:t>Ergänzung</a:t>
            </a:r>
            <a:endParaRPr lang="en-US" sz="825">
              <a:solidFill>
                <a:srgbClr val="333F48"/>
              </a:solidFill>
              <a:latin typeface="Roboto"/>
            </a:endParaRPr>
          </a:p>
        </p:txBody>
      </p:sp>
      <p:sp>
        <p:nvSpPr>
          <p:cNvPr id="77" name="TextBox 298">
            <a:extLst>
              <a:ext uri="{FF2B5EF4-FFF2-40B4-BE49-F238E27FC236}">
                <a16:creationId xmlns:a16="http://schemas.microsoft.com/office/drawing/2014/main" id="{284C023B-251C-4A51-9035-E12D0F2EBD90}"/>
              </a:ext>
            </a:extLst>
          </p:cNvPr>
          <p:cNvSpPr txBox="1"/>
          <p:nvPr>
            <p:custDataLst>
              <p:tags r:id="rId39"/>
            </p:custDataLst>
          </p:nvPr>
        </p:nvSpPr>
        <p:spPr>
          <a:xfrm rot="2138097">
            <a:off x="5625156" y="2599224"/>
            <a:ext cx="1150664" cy="5977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057507"/>
              </a:avLst>
            </a:prstTxWarp>
            <a:spAutoFit/>
          </a:bodyPr>
          <a:lstStyle/>
          <a:p>
            <a:pPr algn="ctr" defTabSz="457200"/>
            <a:r>
              <a:rPr lang="en-US" sz="825" err="1">
                <a:solidFill>
                  <a:srgbClr val="333F48"/>
                </a:solidFill>
                <a:latin typeface="Roboto"/>
              </a:rPr>
              <a:t>Überschneidung</a:t>
            </a:r>
            <a:r>
              <a:rPr lang="en-US" sz="825">
                <a:solidFill>
                  <a:srgbClr val="333F48"/>
                </a:solidFill>
                <a:latin typeface="Roboto"/>
              </a:rPr>
              <a:t> / </a:t>
            </a:r>
            <a:r>
              <a:rPr lang="en-US" sz="825" err="1">
                <a:solidFill>
                  <a:srgbClr val="333F48"/>
                </a:solidFill>
                <a:latin typeface="Roboto"/>
              </a:rPr>
              <a:t>Ergänzung</a:t>
            </a:r>
            <a:endParaRPr lang="en-US" sz="825">
              <a:solidFill>
                <a:srgbClr val="333F48"/>
              </a:solidFill>
              <a:latin typeface="Roboto"/>
            </a:endParaRPr>
          </a:p>
        </p:txBody>
      </p:sp>
      <p:sp>
        <p:nvSpPr>
          <p:cNvPr id="78" name="TextBox 299">
            <a:extLst>
              <a:ext uri="{FF2B5EF4-FFF2-40B4-BE49-F238E27FC236}">
                <a16:creationId xmlns:a16="http://schemas.microsoft.com/office/drawing/2014/main" id="{0205986F-BFF3-4545-BBB4-EA12FD0FC21B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 rot="15038144">
            <a:off x="4196329" y="3649296"/>
            <a:ext cx="1150664" cy="5977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001550"/>
              </a:avLst>
            </a:prstTxWarp>
            <a:spAutoFit/>
          </a:bodyPr>
          <a:lstStyle/>
          <a:p>
            <a:pPr algn="ctr" defTabSz="457200"/>
            <a:r>
              <a:rPr lang="en-US" sz="825" err="1">
                <a:solidFill>
                  <a:srgbClr val="333F48"/>
                </a:solidFill>
                <a:latin typeface="Roboto"/>
              </a:rPr>
              <a:t>Überschneidung</a:t>
            </a:r>
            <a:r>
              <a:rPr lang="en-US" sz="825">
                <a:solidFill>
                  <a:srgbClr val="333F48"/>
                </a:solidFill>
                <a:latin typeface="Roboto"/>
              </a:rPr>
              <a:t> / </a:t>
            </a:r>
            <a:r>
              <a:rPr lang="en-US" sz="825" err="1">
                <a:solidFill>
                  <a:srgbClr val="333F48"/>
                </a:solidFill>
                <a:latin typeface="Roboto"/>
              </a:rPr>
              <a:t>Ergänzung</a:t>
            </a:r>
            <a:endParaRPr lang="en-US" sz="825">
              <a:solidFill>
                <a:srgbClr val="333F48"/>
              </a:solidFill>
              <a:latin typeface="Roboto"/>
            </a:endParaRPr>
          </a:p>
        </p:txBody>
      </p:sp>
      <p:sp>
        <p:nvSpPr>
          <p:cNvPr id="79" name="TextBox 300">
            <a:extLst>
              <a:ext uri="{FF2B5EF4-FFF2-40B4-BE49-F238E27FC236}">
                <a16:creationId xmlns:a16="http://schemas.microsoft.com/office/drawing/2014/main" id="{A6F759E8-F650-448C-85B7-A1128B7F334C}"/>
              </a:ext>
            </a:extLst>
          </p:cNvPr>
          <p:cNvSpPr txBox="1"/>
          <p:nvPr>
            <p:custDataLst>
              <p:tags r:id="rId41"/>
            </p:custDataLst>
          </p:nvPr>
        </p:nvSpPr>
        <p:spPr>
          <a:xfrm rot="10800000">
            <a:off x="5089279" y="4275045"/>
            <a:ext cx="1150664" cy="5977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916820"/>
              </a:avLst>
            </a:prstTxWarp>
            <a:spAutoFit/>
          </a:bodyPr>
          <a:lstStyle/>
          <a:p>
            <a:pPr algn="ctr" defTabSz="457200"/>
            <a:r>
              <a:rPr lang="en-US" sz="825" err="1">
                <a:solidFill>
                  <a:srgbClr val="333F48"/>
                </a:solidFill>
                <a:latin typeface="Roboto"/>
              </a:rPr>
              <a:t>Überschneidung</a:t>
            </a:r>
            <a:r>
              <a:rPr lang="en-US" sz="825">
                <a:solidFill>
                  <a:srgbClr val="333F48"/>
                </a:solidFill>
                <a:latin typeface="Roboto"/>
              </a:rPr>
              <a:t> / </a:t>
            </a:r>
            <a:r>
              <a:rPr lang="en-US" sz="825" err="1">
                <a:solidFill>
                  <a:srgbClr val="333F48"/>
                </a:solidFill>
                <a:latin typeface="Roboto"/>
              </a:rPr>
              <a:t>Ergänzung</a:t>
            </a:r>
            <a:endParaRPr lang="en-US" sz="825">
              <a:solidFill>
                <a:srgbClr val="333F48"/>
              </a:solidFill>
              <a:latin typeface="Roboto"/>
            </a:endParaRPr>
          </a:p>
        </p:txBody>
      </p:sp>
      <p:sp>
        <p:nvSpPr>
          <p:cNvPr id="80" name="TextBox 301">
            <a:extLst>
              <a:ext uri="{FF2B5EF4-FFF2-40B4-BE49-F238E27FC236}">
                <a16:creationId xmlns:a16="http://schemas.microsoft.com/office/drawing/2014/main" id="{82DEE9ED-0810-4C84-BD0E-28589730427E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 rot="6470216">
            <a:off x="5979196" y="3651631"/>
            <a:ext cx="1150664" cy="5977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809632"/>
              </a:avLst>
            </a:prstTxWarp>
            <a:spAutoFit/>
          </a:bodyPr>
          <a:lstStyle/>
          <a:p>
            <a:pPr algn="ctr" defTabSz="457200"/>
            <a:r>
              <a:rPr lang="en-US" sz="825" err="1">
                <a:solidFill>
                  <a:srgbClr val="333F48"/>
                </a:solidFill>
                <a:latin typeface="Roboto"/>
              </a:rPr>
              <a:t>Überschneidung</a:t>
            </a:r>
            <a:r>
              <a:rPr lang="en-US" sz="825">
                <a:solidFill>
                  <a:srgbClr val="333F48"/>
                </a:solidFill>
                <a:latin typeface="Roboto"/>
              </a:rPr>
              <a:t> / </a:t>
            </a:r>
            <a:r>
              <a:rPr lang="en-US" sz="825" err="1">
                <a:solidFill>
                  <a:srgbClr val="333F48"/>
                </a:solidFill>
                <a:latin typeface="Roboto"/>
              </a:rPr>
              <a:t>Ergänzung</a:t>
            </a:r>
            <a:endParaRPr lang="en-US" sz="825">
              <a:solidFill>
                <a:srgbClr val="333F48"/>
              </a:solidFill>
              <a:latin typeface="Roboto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CEF04E-F76C-46BA-438B-C3B42F50B686}"/>
              </a:ext>
            </a:extLst>
          </p:cNvPr>
          <p:cNvSpPr txBox="1">
            <a:spLocks/>
          </p:cNvSpPr>
          <p:nvPr/>
        </p:nvSpPr>
        <p:spPr>
          <a:xfrm>
            <a:off x="1745996" y="287455"/>
            <a:ext cx="6654800" cy="276999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0" i="0" u="none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rgbClr val="333F48"/>
                </a:solidFill>
                <a:latin typeface="Roboto"/>
              </a:rPr>
              <a:t>Cyber bezogene Risiken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A8A7EA-0E10-6507-6BF3-A5D7913546FD}"/>
              </a:ext>
            </a:extLst>
          </p:cNvPr>
          <p:cNvSpPr txBox="1">
            <a:spLocks/>
          </p:cNvSpPr>
          <p:nvPr/>
        </p:nvSpPr>
        <p:spPr>
          <a:xfrm>
            <a:off x="1673216" y="538173"/>
            <a:ext cx="6654800" cy="236988"/>
          </a:xfrm>
          <a:prstGeom prst="rect">
            <a:avLst/>
          </a:prstGeom>
        </p:spPr>
        <p:txBody>
          <a:bodyPr/>
          <a:lstStyle>
            <a:lvl1pPr marL="173038" indent="-173038" algn="l" defTabSz="4572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33F48"/>
              </a:buClr>
              <a:buNone/>
            </a:pPr>
            <a:r>
              <a:rPr lang="de-DE">
                <a:solidFill>
                  <a:srgbClr val="8F6A2A"/>
                </a:solidFill>
                <a:latin typeface="Roboto"/>
                <a:ea typeface="+mj-ea"/>
                <a:cs typeface="+mj-cs"/>
              </a:rPr>
              <a:t>360º- Ansatz</a:t>
            </a:r>
          </a:p>
        </p:txBody>
      </p:sp>
    </p:spTree>
    <p:extLst>
      <p:ext uri="{BB962C8B-B14F-4D97-AF65-F5344CB8AC3E}">
        <p14:creationId xmlns:p14="http://schemas.microsoft.com/office/powerpoint/2010/main" val="3219833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8622E-A6CB-0B6F-5AE0-E77683024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DA7E797C-3D30-B8C0-8047-A4AF79468590}"/>
              </a:ext>
            </a:extLst>
          </p:cNvPr>
          <p:cNvSpPr/>
          <p:nvPr/>
        </p:nvSpPr>
        <p:spPr>
          <a:xfrm>
            <a:off x="1657622" y="258610"/>
            <a:ext cx="6832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de-DE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Active</a:t>
            </a:r>
            <a:r>
              <a:rPr lang="de-DE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Insurance</a:t>
            </a: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E8C0CDF5-57B4-B4CB-01E4-DA8831553D75}"/>
              </a:ext>
            </a:extLst>
          </p:cNvPr>
          <p:cNvSpPr txBox="1">
            <a:spLocks/>
          </p:cNvSpPr>
          <p:nvPr/>
        </p:nvSpPr>
        <p:spPr>
          <a:xfrm>
            <a:off x="295995" y="591240"/>
            <a:ext cx="8110755" cy="2226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None/>
              <a:defRPr lang="en-GB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333F48"/>
              </a:buClr>
              <a:defRPr/>
            </a:pPr>
            <a:r>
              <a:rPr lang="de-DE" dirty="0">
                <a:solidFill>
                  <a:srgbClr val="8F6A2A"/>
                </a:solidFill>
                <a:latin typeface="Roboto"/>
              </a:rPr>
              <a:t>Kernpunkte der </a:t>
            </a:r>
            <a:r>
              <a:rPr lang="de-DE" dirty="0" err="1">
                <a:solidFill>
                  <a:srgbClr val="8F6A2A"/>
                </a:solidFill>
                <a:latin typeface="Roboto"/>
              </a:rPr>
              <a:t>Active</a:t>
            </a:r>
            <a:r>
              <a:rPr lang="de-DE" dirty="0">
                <a:solidFill>
                  <a:srgbClr val="8F6A2A"/>
                </a:solidFill>
                <a:latin typeface="Roboto"/>
              </a:rPr>
              <a:t> Insurance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C6E7642-3A9A-5682-5054-AC9930DF5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Active</a:t>
            </a:r>
            <a:r>
              <a:rPr lang="de-DE" dirty="0"/>
              <a:t> Insurance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7576402-16C4-CFD1-59B1-CE02AFEE0B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de-DE" sz="1600" b="1" dirty="0">
                <a:solidFill>
                  <a:schemeClr val="tx1"/>
                </a:solidFill>
              </a:rPr>
              <a:t>Proaktive Schwachstellenanalyse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Regelmäßige IT-Sicherheitschecks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Darknet-Monitoring zur frühzeitigen Erkennung von Bedrohungen</a:t>
            </a:r>
          </a:p>
          <a:p>
            <a:pPr lvl="1" indent="0">
              <a:buNone/>
            </a:pPr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b="1" dirty="0">
                <a:solidFill>
                  <a:schemeClr val="tx1"/>
                </a:solidFill>
              </a:rPr>
              <a:t>Mitarbeiterschulungen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Regelmäßige Awareness-Trainings zur Cybersicherheit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Sensibilisierung für Phishing-Angriffe und </a:t>
            </a:r>
            <a:r>
              <a:rPr lang="de-DE" sz="1600" dirty="0" err="1">
                <a:solidFill>
                  <a:schemeClr val="tx1"/>
                </a:solidFill>
              </a:rPr>
              <a:t>Social</a:t>
            </a:r>
            <a:r>
              <a:rPr lang="de-DE" sz="1600" dirty="0">
                <a:solidFill>
                  <a:schemeClr val="tx1"/>
                </a:solidFill>
              </a:rPr>
              <a:t> Engineering</a:t>
            </a:r>
          </a:p>
          <a:p>
            <a:pPr marL="465138" lvl="1" indent="-285750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b="1" dirty="0" err="1">
                <a:solidFill>
                  <a:schemeClr val="tx1"/>
                </a:solidFill>
              </a:rPr>
              <a:t>Managed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Detection</a:t>
            </a:r>
            <a:r>
              <a:rPr lang="de-DE" sz="1600" b="1" dirty="0">
                <a:solidFill>
                  <a:schemeClr val="tx1"/>
                </a:solidFill>
              </a:rPr>
              <a:t> &amp; Response (MDR)</a:t>
            </a:r>
            <a:r>
              <a:rPr lang="de-DE" sz="1600" dirty="0">
                <a:solidFill>
                  <a:schemeClr val="tx1"/>
                </a:solidFill>
              </a:rPr>
              <a:t>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Echtzeit-Erkennung von Cyberangriffen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Automatisierte und manuelle Gegenmaßnahmen</a:t>
            </a:r>
          </a:p>
          <a:p>
            <a:pPr lvl="1" indent="0">
              <a:buNone/>
            </a:pPr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b="1" dirty="0">
                <a:solidFill>
                  <a:schemeClr val="tx1"/>
                </a:solidFill>
              </a:rPr>
              <a:t>Sofortmaßnahmen im Ernstfall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Einsatz operativer Abwehreinheiten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>
                <a:solidFill>
                  <a:schemeClr val="tx1"/>
                </a:solidFill>
              </a:rPr>
              <a:t>Incident</a:t>
            </a:r>
            <a:r>
              <a:rPr lang="de-DE" sz="1600" dirty="0">
                <a:solidFill>
                  <a:schemeClr val="tx1"/>
                </a:solidFill>
              </a:rPr>
              <a:t>-Response-Teams zur schnellen Reaktion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b="1" dirty="0">
                <a:solidFill>
                  <a:schemeClr val="tx1"/>
                </a:solidFill>
              </a:rPr>
              <a:t>Ganzheitliches Krisenmanagement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Unterstützung durch Experten aus IT-Forensik, Recht und Kommunikation zur effektiven Schadensbegrenzung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E261D78F-752D-12A3-D4FE-25CBDADCAE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8722626"/>
              </p:ext>
            </p:extLst>
          </p:nvPr>
        </p:nvGraphicFramePr>
        <p:xfrm>
          <a:off x="6268049" y="1268413"/>
          <a:ext cx="5636084" cy="4321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0958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046EA-1B7A-103D-421F-B88134EE2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E44DD972-8754-13F7-19E7-D96A887414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45996" y="287454"/>
            <a:ext cx="6654800" cy="369332"/>
          </a:xfrm>
        </p:spPr>
        <p:txBody>
          <a:bodyPr/>
          <a:lstStyle/>
          <a:p>
            <a:r>
              <a:rPr lang="de-DE" sz="2400"/>
              <a:t>Markttrend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4B876F1-BDE7-2430-F46E-E51487DB734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457200">
              <a:defRPr/>
            </a:pPr>
            <a:fld id="{83D9FA41-2137-4C52-874E-E771D0282B1C}" type="slidenum">
              <a:rPr lang="de-DE">
                <a:solidFill>
                  <a:srgbClr val="FFFFFF"/>
                </a:solidFill>
                <a:latin typeface="Roboto"/>
              </a:rPr>
              <a:pPr defTabSz="457200">
                <a:defRPr/>
              </a:pPr>
              <a:t>9</a:t>
            </a:fld>
            <a:endParaRPr lang="de-DE">
              <a:solidFill>
                <a:srgbClr val="FFFFFF"/>
              </a:solidFill>
              <a:latin typeface="Roboto"/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A36C34EF-6EE2-E7D9-673A-AB8EFB90193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370626" y="4618846"/>
            <a:ext cx="3799535" cy="1084054"/>
          </a:xfrm>
          <a:prstGeom prst="roundRect">
            <a:avLst/>
          </a:prstGeom>
          <a:solidFill>
            <a:schemeClr val="bg2">
              <a:alpha val="89000"/>
            </a:schemeClr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457200">
              <a:defRPr/>
            </a:pPr>
            <a:r>
              <a:rPr lang="de-DE" sz="1400">
                <a:solidFill>
                  <a:srgbClr val="FFFFFF"/>
                </a:solidFill>
                <a:latin typeface="Roboto"/>
              </a:rPr>
              <a:t>Die </a:t>
            </a:r>
            <a:r>
              <a:rPr lang="de-DE" sz="1400" b="1">
                <a:solidFill>
                  <a:srgbClr val="FFFFFF"/>
                </a:solidFill>
                <a:latin typeface="Roboto"/>
              </a:rPr>
              <a:t>Gesamtschadenkosten der Versicherer sind gestiegen</a:t>
            </a:r>
            <a:r>
              <a:rPr lang="de-DE" sz="1400">
                <a:solidFill>
                  <a:srgbClr val="FFFFFF"/>
                </a:solidFill>
                <a:latin typeface="Roboto"/>
              </a:rPr>
              <a:t>, die </a:t>
            </a:r>
            <a:r>
              <a:rPr lang="de-DE" sz="1400" b="1">
                <a:solidFill>
                  <a:srgbClr val="FFFFFF"/>
                </a:solidFill>
                <a:latin typeface="Roboto"/>
              </a:rPr>
              <a:t>Schaden-Quoten</a:t>
            </a:r>
            <a:r>
              <a:rPr lang="de-DE" sz="1400">
                <a:solidFill>
                  <a:srgbClr val="FFFFFF"/>
                </a:solidFill>
                <a:latin typeface="Roboto"/>
              </a:rPr>
              <a:t> sind </a:t>
            </a:r>
            <a:r>
              <a:rPr lang="de-DE" sz="1400" b="1">
                <a:solidFill>
                  <a:srgbClr val="FFFFFF"/>
                </a:solidFill>
                <a:latin typeface="Roboto"/>
              </a:rPr>
              <a:t>leicht rückläufig</a:t>
            </a:r>
            <a:r>
              <a:rPr lang="de-DE" sz="1400">
                <a:solidFill>
                  <a:srgbClr val="FFFFFF"/>
                </a:solidFill>
                <a:latin typeface="Roboto"/>
              </a:rPr>
              <a:t>, was den erheblich </a:t>
            </a:r>
            <a:r>
              <a:rPr lang="de-DE" sz="1400" b="1">
                <a:solidFill>
                  <a:srgbClr val="FFFFFF"/>
                </a:solidFill>
                <a:latin typeface="Roboto"/>
              </a:rPr>
              <a:t>gestiegenen Prämien</a:t>
            </a:r>
            <a:r>
              <a:rPr lang="de-DE" sz="1400">
                <a:solidFill>
                  <a:srgbClr val="FFFFFF"/>
                </a:solidFill>
                <a:latin typeface="Roboto"/>
              </a:rPr>
              <a:t> geschuldet ist. 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B79C4DC0-81DC-7701-2142-45C14509969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370625" y="1581074"/>
            <a:ext cx="3799536" cy="1084052"/>
          </a:xfrm>
          <a:prstGeom prst="roundRect">
            <a:avLst/>
          </a:prstGeom>
          <a:solidFill>
            <a:schemeClr val="bg2">
              <a:alpha val="89000"/>
            </a:schemeClr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457200">
              <a:defRPr/>
            </a:pPr>
            <a:endParaRPr lang="de-DE" sz="1400">
              <a:solidFill>
                <a:srgbClr val="FFFFFF"/>
              </a:solidFill>
              <a:latin typeface="Roboto"/>
            </a:endParaRPr>
          </a:p>
          <a:p>
            <a:pPr algn="ctr" defTabSz="457200">
              <a:defRPr/>
            </a:pPr>
            <a:r>
              <a:rPr lang="de-DE" sz="1400" b="1">
                <a:solidFill>
                  <a:srgbClr val="FFFFFF"/>
                </a:solidFill>
                <a:latin typeface="Roboto"/>
              </a:rPr>
              <a:t>Marktkapazitäten</a:t>
            </a:r>
            <a:r>
              <a:rPr lang="de-DE" sz="1400">
                <a:solidFill>
                  <a:srgbClr val="FFFFFF"/>
                </a:solidFill>
                <a:latin typeface="Roboto"/>
              </a:rPr>
              <a:t> und Bereitschaft, </a:t>
            </a:r>
            <a:r>
              <a:rPr lang="de-DE" sz="1400" b="1">
                <a:solidFill>
                  <a:srgbClr val="FFFFFF"/>
                </a:solidFill>
                <a:latin typeface="Roboto"/>
              </a:rPr>
              <a:t>Neugeschäft</a:t>
            </a:r>
            <a:r>
              <a:rPr lang="de-DE" sz="1400">
                <a:solidFill>
                  <a:srgbClr val="FFFFFF"/>
                </a:solidFill>
                <a:latin typeface="Roboto"/>
              </a:rPr>
              <a:t> zu zeichnen sind gestiegen 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4E61E2BE-8FBE-9A20-2197-38C0B8EEA5F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370626" y="3099960"/>
            <a:ext cx="3799535" cy="1084053"/>
          </a:xfrm>
          <a:prstGeom prst="roundRect">
            <a:avLst/>
          </a:prstGeom>
          <a:solidFill>
            <a:schemeClr val="bg2">
              <a:alpha val="89000"/>
            </a:schemeClr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457200">
              <a:defRPr/>
            </a:pPr>
            <a:r>
              <a:rPr lang="de-DE" sz="1400">
                <a:solidFill>
                  <a:srgbClr val="FFFFFF"/>
                </a:solidFill>
                <a:latin typeface="Roboto"/>
              </a:rPr>
              <a:t>Verstärkter </a:t>
            </a:r>
            <a:r>
              <a:rPr lang="de-DE" sz="1400" b="1">
                <a:solidFill>
                  <a:srgbClr val="FFFFFF"/>
                </a:solidFill>
                <a:latin typeface="Roboto"/>
              </a:rPr>
              <a:t>Markteintritt technologieorientierter Anbieter</a:t>
            </a:r>
            <a:r>
              <a:rPr lang="de-DE" sz="1400">
                <a:solidFill>
                  <a:srgbClr val="FFFFFF"/>
                </a:solidFill>
                <a:latin typeface="Roboto"/>
              </a:rPr>
              <a:t>, die auch komplementäre IT-Dienstleistungen anbieten.</a:t>
            </a:r>
          </a:p>
        </p:txBody>
      </p:sp>
      <p:pic>
        <p:nvPicPr>
          <p:cNvPr id="23" name="Grafik 22" descr="Ein Bild, das Nacht, Kunst enthält.&#10;&#10;KI-generierte Inhalte können fehlerhaft sein.">
            <a:extLst>
              <a:ext uri="{FF2B5EF4-FFF2-40B4-BE49-F238E27FC236}">
                <a16:creationId xmlns:a16="http://schemas.microsoft.com/office/drawing/2014/main" id="{709165AE-86BC-8C2D-59FD-DE36164E186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1782347" y="1581075"/>
            <a:ext cx="4176777" cy="4121825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1D5445EB-9838-C50E-DBDA-EF4B9CD1293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910614" y="1753768"/>
            <a:ext cx="192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de-DE">
                <a:solidFill>
                  <a:srgbClr val="4E769C"/>
                </a:solidFill>
                <a:latin typeface="Roboto"/>
              </a:rPr>
              <a:t>Markttrend 2025</a:t>
            </a:r>
          </a:p>
        </p:txBody>
      </p:sp>
    </p:spTree>
    <p:extLst>
      <p:ext uri="{BB962C8B-B14F-4D97-AF65-F5344CB8AC3E}">
        <p14:creationId xmlns:p14="http://schemas.microsoft.com/office/powerpoint/2010/main" val="32674519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ContentArea"/>
  <p:tag name="DATE" val="04/28/2020 13:32:1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ActionTitle"/>
  <p:tag name="DATE" val="09/24/2020 15:13:47"/>
  <p:tag name="VCTCREATESHAPEHANDLED" val="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STYLE" val="VctSubjectTitle"/>
  <p:tag name="DATE" val="09/24/2020 15:13:4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14.17323;14.17323;28.34646;28.34645;42.51968;42.51968;56.69291;56.69291;70.86614;70.86614;85.03937;70.86614;85.03937;70.86614;85.03937;70.86614;85.03937;"/>
  <p:tag name="VCT-BULLETVISIBILITY" val="G*********"/>
  <p:tag name="VCTCREATESHAPEHANDLED" val="0"/>
  <p:tag name="CI_IGNORELIB1" val="CICheckTextFontAndColors@1p289s4r13_17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14.17323;14.17323;28.34646;28.34645;42.51968;42.51968;56.69291;56.69291;70.86614;70.86614;85.03937;70.86614;85.03937;70.86614;85.03937;70.86614;85.03937;"/>
  <p:tag name="VCT-BULLETVISIBILITY" val="G*********"/>
  <p:tag name="VCTCREATESHAPEHANDLED" val="0"/>
  <p:tag name="CI_IGNORELIB1" val="CICheckTextFontAndColors@1p289s6r13_17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Bild"/>
  <p:tag name="VCTPICLAST" val="C:\Users\steercom\AppData\Roaming\steercom\VCT\data\Pictures\Titel\Picture2.jp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14.17323;14.17323;28.34646;28.34645;42.51968;42.51968;56.69291;56.69291;70.86614;70.86614;85.03937;70.86614;85.03937;70.86614;85.03937;70.86614;85.03937;"/>
  <p:tag name="VCT-BULLETVISIBILITY" val="G*********"/>
  <p:tag name="VCTCREATESHAPEHANDLED" val="0"/>
  <p:tag name="CI_IGNORELIB1" val="CICheckTextFontAndColors@1p288s5r28_21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14.17323;14.17323;28.34646;28.34645;42.51968;42.51968;56.69291;56.69291;70.86614;70.86614;85.03937;70.86614;85.03937;70.86614;85.03937;70.86614;85.03937;"/>
  <p:tag name="VCT-BULLETVISIBILITY" val="G*********"/>
  <p:tag name="VCTCREATESHAPEHANDLED" val="0"/>
  <p:tag name="CI_IGNORELIB1" val="CICheckTextFontAndColors@1p286s6r28_21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14.17323;14.17323;28.34646;28.34645;42.51968;42.51968;56.69291;56.69291;70.86614;70.86614;85.03937;70.86614;85.03937;70.86614;85.03937;70.86614;85.03937;"/>
  <p:tag name="VCT-BULLETVISIBILITY" val="G*********"/>
  <p:tag name="VCTCREATESHAPEHANDLED" val="0"/>
  <p:tag name="CI_IGNORELIB1" val="CICheckTextFontAndColors@1p286s8r28_21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CI_IGNORELIB1" val="CICheckTextFontAndColors@1p286s11r1_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CI_IGNORELIB1" val="CICheckTextFontAndColors@1p286s12r1_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CI_IGNORELIB1" val="CICheckTextFontAndColors@1p286s13r1_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ActionTitle"/>
  <p:tag name="DATE" val="09/24/2020 11:24:26"/>
  <p:tag name="VCTCREATESHAPEHANDLED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Kundenlogo"/>
  <p:tag name="VCTPICALIGN" val="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sFxjhJj_yeb.1ylxGJw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Roadmap"/>
  <p:tag name="DATE" val="04/26/2020 18:23: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Footnote"/>
  <p:tag name="DATE" val="04/26/2020 18:23:1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Stamp"/>
  <p:tag name="DATE" val="04/26/2020 18:23:15"/>
  <p:tag name="VCT_CONNID" val="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TopStpCtr"/>
  <p:tag name="DATE" val="04/26/2020 18:23:15"/>
  <p:tag name="VCT_BEGINID" val="13"/>
  <p:tag name="VCT_ENDID" val="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sFxjhJj_yeb.1ylxGJw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BtmStpCtr"/>
  <p:tag name="DATE" val="04/26/2020 18:23:15"/>
  <p:tag name="VCT_BEGINID" val="13"/>
  <p:tag name="VCT_ENDID" val="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STYLE" val="VctSubjectTitle"/>
  <p:tag name="DATE" val="04/26/2020 18:28:5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04/27/2020 14:57:04"/>
  <p:tag name="VCTMASTER" val="Office-Design"/>
  <p:tag name="COLORSCHEMENAME" val="MRHT_Master_colors.xml"/>
  <p:tag name="VCT-COCKPIT-PROP" val="&lt;Title Slide;$Title;$Subtitle;{Titel\:*.jpg:*.png}Bild;Location;@Date;{:$:Kundenlogos\:*.jpg:*.png:*.emf}Kundenlogo;&gt;;&lt;Document;$Filename;$Language;$NumberOfFirstSlide;&gt;;&lt;Kontakt;Name;Jobtitel;Telefon;Mobil;Email;{$:Portraits\*.jpg}Portrait;&gt;"/>
  <p:tag name="VCT-COCKPIT-META" val="&lt;Properties;Author;Company;@Creation date;Last author;&gt;"/>
  <p:tag name="VCT_TEMPL_ID" val="MHR Trowe Vorlage"/>
  <p:tag name="VCT_TEMPL_VERSION" val="2020-04-2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ContentArea"/>
  <p:tag name="DATE" val="04/28/2020 13:32:1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Bild"/>
  <p:tag name="VCTPICLAST" val="C:\Users\steercom\AppData\Roaming\steercom\VCT\data\Pictures\Titel\Picture2.jp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EXT" val="{Location:$%,}{Date: dd. MMMM yyyy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Kundenlogo"/>
  <p:tag name="VCTPICALIGN" val="n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1"/>
  <p:tag name="STYLE" val="NativeTextbox"/>
  <p:tag name="DATE" val="04/27/2020 17:14:14"/>
  <p:tag name="VCT_NATIVEBODY" val="16.0"/>
  <p:tag name="STEXT" val="{Name}&#10;{Jobtitel}{n}&#10;Tel.{t}{Telefon}&#10;Mob.{t}{Mobil}&#10;Email{t}{Email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Portrait"/>
  <p:tag name="VCTCREATESHAPEHANDLED" val="0"/>
  <p:tag name="VCTPICLAST" val="C:\Users\steercom\AppData\Roaming\steercom\VCT\data\Pictures\Portraits\Beispiel.jp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Roadmap"/>
  <p:tag name="DATE" val="04/26/2020 18:23: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sFxjhJj_yeb.1ylxGJw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Roadmap"/>
  <p:tag name="DATE" val="04/26/2020 18:23:1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Footnote"/>
  <p:tag name="DATE" val="04/26/2020 18:23:1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Stamp"/>
  <p:tag name="DATE" val="04/26/2020 18:23:15"/>
  <p:tag name="VCT_CONNID" val="1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TopStpCtr"/>
  <p:tag name="DATE" val="04/26/2020 18:23:15"/>
  <p:tag name="VCT_BEGINID" val="13"/>
  <p:tag name="VCT_ENDID" val="1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BtmStpCtr"/>
  <p:tag name="DATE" val="04/26/2020 18:23:15"/>
  <p:tag name="VCT_BEGINID" val="13"/>
  <p:tag name="VCT_ENDID" val="1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STYLE" val="VctSubjectTitle"/>
  <p:tag name="DATE" val="04/26/2020 18:28:5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04/27/2020 14:57:04"/>
  <p:tag name="VCTMASTER" val="Office-Design"/>
  <p:tag name="COLORSCHEMENAME" val="MRHT_Master_colors.xml"/>
  <p:tag name="VCT-COCKPIT-PROP" val="&lt;Title Slide;$Title;$Subtitle;{Titel\:*.jpg:*.png}Bild;Location;@Date;{:$:Kundenlogos\:*.jpg:*.png:*.emf}Kundenlogo;&gt;;&lt;Document;$Filename;$Language;$NumberOfFirstSlide;&gt;;&lt;Kontakt;Name;Jobtitel;Telefon;Mobil;Email;{$:Portraits\*.jpg}Portrait;&gt;"/>
  <p:tag name="VCT-COCKPIT-META" val="&lt;Properties;Author;Company;@Creation date;Last author;&gt;"/>
  <p:tag name="VCT_TEMPL_ID" val="MHR Trowe Vorlage"/>
  <p:tag name="VCT_TEMPL_VERSION" val="2020-04-24"/>
  <p:tag name="VCT-TEMPLATE" val="MRHT_Master_VCT.potx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ContentArea"/>
  <p:tag name="DATE" val="04/28/2020 13:32: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Footnote"/>
  <p:tag name="DATE" val="04/26/2020 18:23:1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Bild"/>
  <p:tag name="VCTPICLAST" val="C:\Users\steercom\AppData\Roaming\steercom\VCT\data\Pictures\Titel\Picture2.jp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PICTURE" val="Kundenlogo"/>
  <p:tag name="VCTPICALIGN" val="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Stamp"/>
  <p:tag name="DATE" val="04/26/2020 18:23:15"/>
  <p:tag name="VCT_CONNID" val="1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CI_IGNORELIB1" val="CICheckShapeColors@1p338s1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TopStpCtr"/>
  <p:tag name="DATE" val="04/26/2020 18:23:15"/>
  <p:tag name="VCT_BEGINID" val="13"/>
  <p:tag name="VCT_ENDID" val="1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BtmStpCtr"/>
  <p:tag name="DATE" val="04/26/2020 18:23:15"/>
  <p:tag name="VCT_BEGINID" val="13"/>
  <p:tag name="VCT_ENDID" val="1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STYLE" val="VctSubjectTitle"/>
  <p:tag name="DATE" val="04/26/2020 18:28:5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I_IGNORELIB1" val="CICheckShapeColors@4p338s11"/>
  <p:tag name="CI_IGNORELIB2" val="CICheckShapeColors@3p338s1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04/27/2020 14:57:04"/>
  <p:tag name="VCTMASTER" val="Office-Design"/>
  <p:tag name="COLORSCHEMENAME" val="MRHT_Master_colors.xml"/>
  <p:tag name="VCT-COCKPIT-PROP" val="&lt;Title Slide;$Title;$Subtitle;{Titel\:*.jpg:*.png}Bild;Location;@Date;{:$:Kundenlogos\:*.jpg:*.png:*.emf}Kundenlogo;&gt;;&lt;Document;$Filename;$Language;$NumberOfFirstSlide;&gt;;&lt;Kontakt;Name;Jobtitel;Telefon;Mobil;Email;{$:Portraits\*.jpg}Portrait;&gt;"/>
  <p:tag name="VCT-COCKPIT-META" val="&lt;Properties;Author;Company;@Creation date;Last author;&gt;"/>
  <p:tag name="VCT_TEMPL_ID" val="MHR Trowe Vorlage"/>
  <p:tag name="VCT_TEMPL_VERSION" val="2020-04-24"/>
  <p:tag name="VCT-TEMPLATE" val="MRHT_Master_VCT.potx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CI_IGNORELIB3" val="CICheckTextFontAndColors@6p431s8r1_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CI_IGNORELIB3" val="CICheckTextFontAndColors@6p431s9r1_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-Design">
  <a:themeElements>
    <a:clrScheme name="MRH Trowe Farben">
      <a:dk1>
        <a:srgbClr val="8F6A2A"/>
      </a:dk1>
      <a:lt1>
        <a:srgbClr val="333F48"/>
      </a:lt1>
      <a:dk2>
        <a:srgbClr val="C5003E"/>
      </a:dk2>
      <a:lt2>
        <a:srgbClr val="4E769C"/>
      </a:lt2>
      <a:accent1>
        <a:srgbClr val="FF9800"/>
      </a:accent1>
      <a:accent2>
        <a:srgbClr val="4C8C2B"/>
      </a:accent2>
      <a:accent3>
        <a:srgbClr val="A2AAAD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Custom 3">
      <a:majorFont>
        <a:latin typeface="Roboto"/>
        <a:ea typeface="Bodoni SvtyTwo ITC TT-Book"/>
        <a:cs typeface="Bodoni SvtyTwo ITC TT-Book"/>
      </a:majorFont>
      <a:minorFont>
        <a:latin typeface="Roboto"/>
        <a:ea typeface="Bodoni SvtyTwo ITC TT-Book"/>
        <a:cs typeface="Bodoni SvtyTwo ITC TT-Book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" id="{60DC04A4-577D-41BA-A85A-9C1DA8B8FE9E}" vid="{82F4E91A-EB01-4765-A4A3-5763736554B9}"/>
    </a:ext>
  </a:extLst>
</a:theme>
</file>

<file path=ppt/theme/theme3.xml><?xml version="1.0" encoding="utf-8"?>
<a:theme xmlns:a="http://schemas.openxmlformats.org/drawingml/2006/main" name="2_Office-Design">
  <a:themeElements>
    <a:clrScheme name="Custom 22">
      <a:dk1>
        <a:srgbClr val="333F48"/>
      </a:dk1>
      <a:lt1>
        <a:srgbClr val="FFFFFF"/>
      </a:lt1>
      <a:dk2>
        <a:srgbClr val="C5003E"/>
      </a:dk2>
      <a:lt2>
        <a:srgbClr val="8F6A2A"/>
      </a:lt2>
      <a:accent1>
        <a:srgbClr val="FF9800"/>
      </a:accent1>
      <a:accent2>
        <a:srgbClr val="4C8C2B"/>
      </a:accent2>
      <a:accent3>
        <a:srgbClr val="A2AAAD"/>
      </a:accent3>
      <a:accent4>
        <a:srgbClr val="4E769C"/>
      </a:accent4>
      <a:accent5>
        <a:srgbClr val="333F48"/>
      </a:accent5>
      <a:accent6>
        <a:srgbClr val="F0DA34"/>
      </a:accent6>
      <a:hlink>
        <a:srgbClr val="92D050"/>
      </a:hlink>
      <a:folHlink>
        <a:srgbClr val="92D050"/>
      </a:folHlink>
    </a:clrScheme>
    <a:fontScheme name="Custom 3">
      <a:majorFont>
        <a:latin typeface="Roboto"/>
        <a:ea typeface="Bodoni SvtyTwo ITC TT-Book"/>
        <a:cs typeface="Bodoni SvtyTwo ITC TT-Book"/>
      </a:majorFont>
      <a:minorFont>
        <a:latin typeface="Roboto"/>
        <a:ea typeface="Bodoni SvtyTwo ITC TT-Book"/>
        <a:cs typeface="Bodoni SvtyTwo ITC TT-Book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>
          <a:solidFill>
            <a:schemeClr val="tx2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RHT_Master_VCT" id="{C54F58AA-21E7-4C00-8106-D74D2181A6BE}" vid="{0CF9E36F-1602-4795-A0E6-B4F127C58FD3}"/>
    </a:ext>
  </a:extLst>
</a:theme>
</file>

<file path=ppt/theme/theme4.xml><?xml version="1.0" encoding="utf-8"?>
<a:theme xmlns:a="http://schemas.openxmlformats.org/drawingml/2006/main" name="8_Office-Design">
  <a:themeElements>
    <a:clrScheme name="Custom 22">
      <a:dk1>
        <a:srgbClr val="333F48"/>
      </a:dk1>
      <a:lt1>
        <a:srgbClr val="FFFFFF"/>
      </a:lt1>
      <a:dk2>
        <a:srgbClr val="C5003E"/>
      </a:dk2>
      <a:lt2>
        <a:srgbClr val="8F6A2A"/>
      </a:lt2>
      <a:accent1>
        <a:srgbClr val="FF9800"/>
      </a:accent1>
      <a:accent2>
        <a:srgbClr val="4C8C2B"/>
      </a:accent2>
      <a:accent3>
        <a:srgbClr val="A2AAAD"/>
      </a:accent3>
      <a:accent4>
        <a:srgbClr val="4E769C"/>
      </a:accent4>
      <a:accent5>
        <a:srgbClr val="333F48"/>
      </a:accent5>
      <a:accent6>
        <a:srgbClr val="F0DA34"/>
      </a:accent6>
      <a:hlink>
        <a:srgbClr val="92D050"/>
      </a:hlink>
      <a:folHlink>
        <a:srgbClr val="92D050"/>
      </a:folHlink>
    </a:clrScheme>
    <a:fontScheme name="Custom 3">
      <a:majorFont>
        <a:latin typeface="Roboto"/>
        <a:ea typeface="Bodoni SvtyTwo ITC TT-Book"/>
        <a:cs typeface="Bodoni SvtyTwo ITC TT-Book"/>
      </a:majorFont>
      <a:minorFont>
        <a:latin typeface="Roboto"/>
        <a:ea typeface="Bodoni SvtyTwo ITC TT-Book"/>
        <a:cs typeface="Bodoni SvtyTwo ITC TT-Book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>
          <a:solidFill>
            <a:schemeClr val="tx2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RHT_Master_VCT" id="{C54F58AA-21E7-4C00-8106-D74D2181A6BE}" vid="{0CF9E36F-1602-4795-A0E6-B4F127C58FD3}"/>
    </a:ext>
  </a:extLst>
</a:theme>
</file>

<file path=ppt/theme/theme5.xml><?xml version="1.0" encoding="utf-8"?>
<a:theme xmlns:a="http://schemas.openxmlformats.org/drawingml/2006/main" name="9_Office-Design">
  <a:themeElements>
    <a:clrScheme name="Custom 22">
      <a:dk1>
        <a:srgbClr val="333F48"/>
      </a:dk1>
      <a:lt1>
        <a:srgbClr val="FFFFFF"/>
      </a:lt1>
      <a:dk2>
        <a:srgbClr val="C5003E"/>
      </a:dk2>
      <a:lt2>
        <a:srgbClr val="8F6A2A"/>
      </a:lt2>
      <a:accent1>
        <a:srgbClr val="FF9800"/>
      </a:accent1>
      <a:accent2>
        <a:srgbClr val="4C8C2B"/>
      </a:accent2>
      <a:accent3>
        <a:srgbClr val="A2AAAD"/>
      </a:accent3>
      <a:accent4>
        <a:srgbClr val="4E769C"/>
      </a:accent4>
      <a:accent5>
        <a:srgbClr val="333F48"/>
      </a:accent5>
      <a:accent6>
        <a:srgbClr val="F0DA34"/>
      </a:accent6>
      <a:hlink>
        <a:srgbClr val="92D050"/>
      </a:hlink>
      <a:folHlink>
        <a:srgbClr val="92D050"/>
      </a:folHlink>
    </a:clrScheme>
    <a:fontScheme name="Custom 3">
      <a:majorFont>
        <a:latin typeface="Roboto"/>
        <a:ea typeface="Bodoni SvtyTwo ITC TT-Book"/>
        <a:cs typeface="Bodoni SvtyTwo ITC TT-Book"/>
      </a:majorFont>
      <a:minorFont>
        <a:latin typeface="Roboto"/>
        <a:ea typeface="Bodoni SvtyTwo ITC TT-Book"/>
        <a:cs typeface="Bodoni SvtyTwo ITC TT-Book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>
          <a:solidFill>
            <a:schemeClr val="tx2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RHT_Master_VCT" id="{C54F58AA-21E7-4C00-8106-D74D2181A6BE}" vid="{0CF9E36F-1602-4795-A0E6-B4F127C58FD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1242</Words>
  <Application>Microsoft Office PowerPoint</Application>
  <PresentationFormat>Breitbild</PresentationFormat>
  <Paragraphs>284</Paragraphs>
  <Slides>19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5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37" baseType="lpstr">
      <vt:lpstr>Aptos</vt:lpstr>
      <vt:lpstr>Arial</vt:lpstr>
      <vt:lpstr>Arial Narrow</vt:lpstr>
      <vt:lpstr>Calibri</vt:lpstr>
      <vt:lpstr>EYInterstate Light</vt:lpstr>
      <vt:lpstr>Roboto</vt:lpstr>
      <vt:lpstr>Roboto Black</vt:lpstr>
      <vt:lpstr>Roboto Condensed Light</vt:lpstr>
      <vt:lpstr>Roboto-Bold</vt:lpstr>
      <vt:lpstr>Symbol</vt:lpstr>
      <vt:lpstr>Verdana</vt:lpstr>
      <vt:lpstr>Wingdings</vt:lpstr>
      <vt:lpstr>Design_afm</vt:lpstr>
      <vt:lpstr>Office-Design</vt:lpstr>
      <vt:lpstr>2_Office-Design</vt:lpstr>
      <vt:lpstr>8_Office-Design</vt:lpstr>
      <vt:lpstr>9_Office-Design</vt:lpstr>
      <vt:lpstr>think-cell Folie</vt:lpstr>
      <vt:lpstr>PowerPoint-Präsentation</vt:lpstr>
      <vt:lpstr>unser cyber spezialist</vt:lpstr>
      <vt:lpstr>Cyberversicherungsschutz</vt:lpstr>
      <vt:lpstr>Pflichten der Geschäftsführung cyber</vt:lpstr>
      <vt:lpstr>Agenda</vt:lpstr>
      <vt:lpstr>PowerPoint-Präsentation</vt:lpstr>
      <vt:lpstr>PowerPoint-Präsentation</vt:lpstr>
      <vt:lpstr>Active Insurance</vt:lpstr>
      <vt:lpstr>Markttrend</vt:lpstr>
      <vt:lpstr> </vt:lpstr>
      <vt:lpstr>Ansprachekonzepte</vt:lpstr>
      <vt:lpstr>PowerPoint-Präsentation</vt:lpstr>
      <vt:lpstr>MRH Trowe Antragsstrecken und priorisierte Versicherer (zur Info) </vt:lpstr>
      <vt:lpstr>afm primärempfehlungen cyber</vt:lpstr>
      <vt:lpstr>Stoik – technischer ansatz</vt:lpstr>
      <vt:lpstr>Stoik scan</vt:lpstr>
      <vt:lpstr>Vertrauensschadenversicherung (VSV)  nicht vergessen</vt:lpstr>
      <vt:lpstr>Fazit: 2025 birgt unzählige Chancen im Bereich Cyber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Kiesl, Ulrich H.</dc:creator>
  <cp:lastModifiedBy>Kiesl, Ulrich H.</cp:lastModifiedBy>
  <cp:revision>122</cp:revision>
  <cp:lastPrinted>2025-01-24T09:32:25Z</cp:lastPrinted>
  <dcterms:created xsi:type="dcterms:W3CDTF">2024-12-16T08:16:49Z</dcterms:created>
  <dcterms:modified xsi:type="dcterms:W3CDTF">2025-03-13T08:33:53Z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_AdHocReviewCycleID">
    <vt:i4>2046373838</vt:i4>
  </property>
  <property fmtid="{D5CDD505-2E9C-101B-9397-08002B2CF9AE}" pid="4" name="_EmailSubject">
    <vt:lpwstr>Cyberworkshop 13.3.2025</vt:lpwstr>
  </property>
  <property fmtid="{D5CDD505-2E9C-101B-9397-08002B2CF9AE}" pid="5" name="_AuthorEmail">
    <vt:lpwstr>kiesl@afm-gruppe.de</vt:lpwstr>
  </property>
  <property fmtid="{D5CDD505-2E9C-101B-9397-08002B2CF9AE}" pid="6" name="_AuthorEmailDisplayName">
    <vt:lpwstr>Kiesl, Ulrich H.</vt:lpwstr>
  </property>
  <property fmtid="{D5CDD505-2E9C-101B-9397-08002B2CF9AE}" pid="7" name="_PreviousAdHocReviewCycleID">
    <vt:i4>-1398863629</vt:i4>
  </property>
</Properties>
</file>