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25"/>
  </p:notesMasterIdLst>
  <p:handoutMasterIdLst>
    <p:handoutMasterId r:id="rId26"/>
  </p:handoutMasterIdLst>
  <p:sldIdLst>
    <p:sldId id="367" r:id="rId2"/>
    <p:sldId id="540" r:id="rId3"/>
    <p:sldId id="530" r:id="rId4"/>
    <p:sldId id="523" r:id="rId5"/>
    <p:sldId id="544" r:id="rId6"/>
    <p:sldId id="543" r:id="rId7"/>
    <p:sldId id="524" r:id="rId8"/>
    <p:sldId id="536" r:id="rId9"/>
    <p:sldId id="535" r:id="rId10"/>
    <p:sldId id="538" r:id="rId11"/>
    <p:sldId id="539" r:id="rId12"/>
    <p:sldId id="537" r:id="rId13"/>
    <p:sldId id="527" r:id="rId14"/>
    <p:sldId id="541" r:id="rId15"/>
    <p:sldId id="517" r:id="rId16"/>
    <p:sldId id="521" r:id="rId17"/>
    <p:sldId id="522" r:id="rId18"/>
    <p:sldId id="542" r:id="rId19"/>
    <p:sldId id="518" r:id="rId20"/>
    <p:sldId id="515" r:id="rId21"/>
    <p:sldId id="534" r:id="rId22"/>
    <p:sldId id="513" r:id="rId23"/>
    <p:sldId id="525" r:id="rId24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000"/>
    <a:srgbClr val="1D2D4B"/>
    <a:srgbClr val="D0CECE"/>
    <a:srgbClr val="FFFF00"/>
    <a:srgbClr val="137C9B"/>
    <a:srgbClr val="EDEDED"/>
    <a:srgbClr val="D6D6D6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15" d="100"/>
          <a:sy n="115" d="100"/>
        </p:scale>
        <p:origin x="120" y="360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8962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59833" y="1874977"/>
            <a:ext cx="1147233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altLang="de-DE" sz="4000" kern="0" dirty="0"/>
              <a:t>Neues aus dem Bereich MOTOR Privat</a:t>
            </a:r>
          </a:p>
          <a:p>
            <a:pPr algn="ctr"/>
            <a:endParaRPr lang="de-DE" sz="2800" dirty="0"/>
          </a:p>
          <a:p>
            <a:pPr algn="ctr"/>
            <a:r>
              <a:rPr lang="de-DE" sz="2800" u="sng" dirty="0"/>
              <a:t>Update Motor Privat</a:t>
            </a:r>
            <a:endParaRPr lang="de-DE" sz="2800" dirty="0"/>
          </a:p>
          <a:p>
            <a:pPr algn="ctr"/>
            <a:r>
              <a:rPr lang="de-DE" sz="2000" dirty="0"/>
              <a:t>Moped | Saison 2025/26 </a:t>
            </a:r>
          </a:p>
          <a:p>
            <a:pPr algn="ctr"/>
            <a:r>
              <a:rPr lang="de-DE" sz="2000" dirty="0"/>
              <a:t>Kfz-Marktausblick | NAFI-DONIMO </a:t>
            </a:r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r>
              <a:rPr lang="de-DE" sz="2000" dirty="0"/>
              <a:t>Referenten: Andreas Kiss</a:t>
            </a:r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r>
              <a:rPr lang="de-DE" sz="2000" dirty="0"/>
              <a:t>Hamburg, den 12. Februar 2025	</a:t>
            </a:r>
          </a:p>
        </p:txBody>
      </p:sp>
    </p:spTree>
    <p:extLst>
      <p:ext uri="{BB962C8B-B14F-4D97-AF65-F5344CB8AC3E}">
        <p14:creationId xmlns:p14="http://schemas.microsoft.com/office/powerpoint/2010/main" val="311396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2E68218-BAFC-4E52-BC7C-D5CAF72E6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915" y="1850781"/>
            <a:ext cx="8160816" cy="458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018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42061A3-0211-40EF-A3C3-43AE0FB5C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1695766"/>
            <a:ext cx="6135733" cy="273263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C1489AA-E2D5-4CE2-A190-26D3E0B38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901" y="2963785"/>
            <a:ext cx="6548627" cy="291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90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060C0EE-DDE9-4AEF-861B-65BC8F84A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5" y="1645677"/>
            <a:ext cx="3775743" cy="515346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73531F0-2688-40A1-8F78-D3AB598E7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804" y="2133367"/>
            <a:ext cx="8416031" cy="3244021"/>
          </a:xfrm>
          <a:prstGeom prst="rect">
            <a:avLst/>
          </a:prstGeom>
        </p:spPr>
      </p:pic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FC3DA048-1BD0-41EA-A4B2-E390FC9B7B4D}"/>
              </a:ext>
            </a:extLst>
          </p:cNvPr>
          <p:cNvCxnSpPr/>
          <p:nvPr/>
        </p:nvCxnSpPr>
        <p:spPr>
          <a:xfrm flipH="1" flipV="1">
            <a:off x="1521229" y="4031673"/>
            <a:ext cx="1903615" cy="128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16CA0B24-7C48-41CF-9D04-66C17BAEE154}"/>
              </a:ext>
            </a:extLst>
          </p:cNvPr>
          <p:cNvCxnSpPr/>
          <p:nvPr/>
        </p:nvCxnSpPr>
        <p:spPr>
          <a:xfrm flipH="1">
            <a:off x="1596044" y="2247681"/>
            <a:ext cx="1700500" cy="911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0378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Was ist das?????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4220" y="2151216"/>
            <a:ext cx="11343218" cy="4011803"/>
          </a:xfrm>
        </p:spPr>
        <p:txBody>
          <a:bodyPr/>
          <a:lstStyle/>
          <a:p>
            <a:r>
              <a:rPr lang="de-DE" sz="1800" dirty="0"/>
              <a:t>Klassen für Versicherungskennzeichen</a:t>
            </a:r>
          </a:p>
          <a:p>
            <a:pPr lvl="1"/>
            <a:endParaRPr lang="de-DE" sz="14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400" dirty="0"/>
              <a:t>L1e (2-rädrig, bis 50 cm³ und bis 45 km/h)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400" dirty="0"/>
              <a:t>L1e (Mofa, bis 25 km/h)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400" dirty="0"/>
              <a:t>L1e (Leichtmofa, bis 30 cm³, bis 0,5 kW und bis 20 km/h)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400" dirty="0"/>
              <a:t>L2e (3-rädrig, bis 50 cm³ und bis 45 km/h)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400" dirty="0"/>
              <a:t>L6e (Leichtkraftfahrzeug) 4-rädrig (unter 350 kg Leermasse, bis 45 km/h und bis 50 cm³</a:t>
            </a:r>
          </a:p>
          <a:p>
            <a:endParaRPr lang="de-DE" sz="1800" dirty="0"/>
          </a:p>
          <a:p>
            <a:r>
              <a:rPr lang="de-DE" sz="1800" dirty="0"/>
              <a:t>Kein Versicherungskennzeichen hier gilt mit amtlichen Kennzeichen</a:t>
            </a:r>
          </a:p>
          <a:p>
            <a:endParaRPr lang="de-DE" sz="18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L3e, mit Beiwagen L4e (Kraftrad) (2-rädrig, über 50 cm³ und/oder über 45 km/h)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L5e (3-rädrig, über 50 cm³ und/oder über 45 km/h)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L7e (4-rädrig zur Personenbeförderung, bis 400 kg Leermasse und bis 15 kW) in der Regel 90 km/h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2135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bg1">
                    <a:lumMod val="85000"/>
                  </a:schemeClr>
                </a:solidFill>
                <a:ea typeface="Times New Roman" panose="02020603050405020304" pitchFamily="18" charset="0"/>
              </a:rPr>
              <a:t>Moped | Saison 2025/26</a:t>
            </a:r>
          </a:p>
          <a:p>
            <a:pPr>
              <a:lnSpc>
                <a:spcPts val="1500"/>
              </a:lnSpc>
            </a:pPr>
            <a:endParaRPr lang="de-DE" dirty="0">
              <a:solidFill>
                <a:schemeClr val="bg1">
                  <a:lumMod val="8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Kfz-Markt | Ausblick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sz="1200" dirty="0">
              <a:solidFill>
                <a:srgbClr val="646464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Was kommt in 2025 auf uns zu</a:t>
            </a:r>
            <a:endParaRPr lang="de-DE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Junge Leute – Sonderlösungen</a:t>
            </a:r>
            <a:endParaRPr lang="de-DE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Unsere Kfz- Empfehlungen</a:t>
            </a: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b="1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 err="1">
                <a:solidFill>
                  <a:schemeClr val="bg1">
                    <a:lumMod val="85000"/>
                  </a:schemeClr>
                </a:solidFill>
                <a:effectLst/>
                <a:ea typeface="Times New Roman" panose="02020603050405020304" pitchFamily="18" charset="0"/>
              </a:rPr>
              <a:t>Nafi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  <a:effectLst/>
                <a:ea typeface="Times New Roman" panose="02020603050405020304" pitchFamily="18" charset="0"/>
              </a:rPr>
              <a:t>-Online und Offline – Wie geht es weiter?</a:t>
            </a:r>
          </a:p>
          <a:p>
            <a:pPr lvl="1">
              <a:lnSpc>
                <a:spcPts val="1500"/>
              </a:lnSpc>
            </a:pP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endParaRPr lang="de-DE" sz="1600" dirty="0">
              <a:effectLst/>
              <a:ea typeface="Times New Roman" panose="02020603050405020304" pitchFamily="18" charset="0"/>
            </a:endParaRPr>
          </a:p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9888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Kfz-Marktausblick - Daten, Zahlen und Fakten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4220" y="2151216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Versicherer erhöhen zum zweiten Mal in Folge die Kfz-Prämien 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über 80% der Kunden waren betroffen</a:t>
            </a:r>
          </a:p>
          <a:p>
            <a:pPr lvl="1">
              <a:lnSpc>
                <a:spcPts val="1500"/>
              </a:lnSpc>
            </a:pPr>
            <a:endParaRPr lang="de-DE" dirty="0"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 err="1">
                <a:solidFill>
                  <a:schemeClr val="tx1"/>
                </a:solidFill>
                <a:ea typeface="Times New Roman" panose="02020603050405020304" pitchFamily="18" charset="0"/>
              </a:rPr>
              <a:t>Combined</a:t>
            </a:r>
            <a:r>
              <a:rPr lang="de-DE" dirty="0">
                <a:solidFill>
                  <a:schemeClr val="tx1"/>
                </a:solidFill>
                <a:ea typeface="Times New Roman" panose="02020603050405020304" pitchFamily="18" charset="0"/>
              </a:rPr>
              <a:t> Ratio (CR) </a:t>
            </a:r>
            <a:endParaRPr lang="de-DE" dirty="0"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2021 es gab eine gute Durchmischung	</a:t>
            </a:r>
            <a:r>
              <a:rPr lang="de-DE" dirty="0">
                <a:ea typeface="Times New Roman" panose="02020603050405020304" pitchFamily="18" charset="0"/>
              </a:rPr>
              <a:t>- Durchschnitt lag bei   94,80 </a:t>
            </a:r>
            <a:endParaRPr lang="de-DE" dirty="0"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2022 </a:t>
            </a:r>
            <a:r>
              <a:rPr lang="de-DE" dirty="0">
                <a:ea typeface="Times New Roman" panose="02020603050405020304" pitchFamily="18" charset="0"/>
              </a:rPr>
              <a:t>fast 50% der Versicherer über 100%	- Durchschnitt lag bei 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101,55 </a:t>
            </a:r>
            <a:r>
              <a:rPr lang="de-DE" b="1" dirty="0">
                <a:ea typeface="Times New Roman" panose="02020603050405020304" pitchFamily="18" charset="0"/>
              </a:rPr>
              <a:t>(KH   96,5 / TK  95,0 / VK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 110,3</a:t>
            </a:r>
            <a:r>
              <a:rPr lang="de-DE" b="1" dirty="0">
                <a:ea typeface="Times New Roman" panose="02020603050405020304" pitchFamily="18" charset="0"/>
              </a:rPr>
              <a:t>)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2023 keine Versicherer unter 100%		- Durchschnitt lag bei 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111,30 </a:t>
            </a:r>
            <a:r>
              <a:rPr lang="de-DE" b="1" dirty="0">
                <a:ea typeface="Times New Roman" panose="02020603050405020304" pitchFamily="18" charset="0"/>
              </a:rPr>
              <a:t>(KH 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101,5</a:t>
            </a:r>
            <a:r>
              <a:rPr lang="de-DE" b="1" dirty="0">
                <a:ea typeface="Times New Roman" panose="02020603050405020304" pitchFamily="18" charset="0"/>
              </a:rPr>
              <a:t> / TK 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114,3</a:t>
            </a:r>
            <a:r>
              <a:rPr lang="de-DE" b="1" dirty="0">
                <a:ea typeface="Times New Roman" panose="02020603050405020304" pitchFamily="18" charset="0"/>
              </a:rPr>
              <a:t> / VK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 127</a:t>
            </a:r>
            <a:r>
              <a:rPr lang="de-DE" b="1" dirty="0">
                <a:ea typeface="Times New Roman" panose="02020603050405020304" pitchFamily="18" charset="0"/>
              </a:rPr>
              <a:t>)</a:t>
            </a:r>
            <a:endParaRPr lang="de-DE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2024 der überwiegende Teil der VR über 100%	- </a:t>
            </a:r>
            <a:r>
              <a:rPr lang="de-DE" dirty="0">
                <a:ea typeface="Times New Roman" panose="02020603050405020304" pitchFamily="18" charset="0"/>
              </a:rPr>
              <a:t>Durchschnitt lag bei 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106,00 </a:t>
            </a:r>
            <a:r>
              <a:rPr lang="de-DE" b="1" dirty="0">
                <a:ea typeface="Times New Roman" panose="02020603050405020304" pitchFamily="18" charset="0"/>
              </a:rPr>
              <a:t>(KH 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100,0</a:t>
            </a:r>
            <a:r>
              <a:rPr lang="de-DE" b="1" dirty="0">
                <a:ea typeface="Times New Roman" panose="02020603050405020304" pitchFamily="18" charset="0"/>
              </a:rPr>
              <a:t> / TK 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101,0</a:t>
            </a:r>
            <a:r>
              <a:rPr lang="de-DE" b="1" dirty="0">
                <a:ea typeface="Times New Roman" panose="02020603050405020304" pitchFamily="18" charset="0"/>
              </a:rPr>
              <a:t> / VK 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116</a:t>
            </a:r>
            <a:r>
              <a:rPr lang="de-DE" b="1" dirty="0">
                <a:ea typeface="Times New Roman" panose="02020603050405020304" pitchFamily="18" charset="0"/>
              </a:rPr>
              <a:t>)</a:t>
            </a:r>
            <a:endParaRPr lang="de-DE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lvl="1">
              <a:lnSpc>
                <a:spcPts val="1500"/>
              </a:lnSpc>
            </a:pPr>
            <a:endParaRPr lang="de-DE" dirty="0"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altLang="de-DE" dirty="0"/>
              <a:t>Was passiert bzw. passierte </a:t>
            </a:r>
            <a:endParaRPr lang="de-DE" dirty="0"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Ende 2023 Es kam zu Anpassungen zwischen 10 % und 15%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Ende 2024 waren Anpassungen von 25% fast normal</a:t>
            </a: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2025 Erste Anpassungen zwischen 5 und 10 % sind schon am Markt vorhanden</a:t>
            </a:r>
            <a:endParaRPr lang="de-DE" altLang="de-DE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8919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Kfz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B27C2B-0D48-4234-92B7-8405E5B20D7F}"/>
              </a:ext>
            </a:extLst>
          </p:cNvPr>
          <p:cNvSpPr txBox="1"/>
          <p:nvPr/>
        </p:nvSpPr>
        <p:spPr>
          <a:xfrm>
            <a:off x="3048215" y="3773095"/>
            <a:ext cx="2160240" cy="369332"/>
          </a:xfrm>
          <a:prstGeom prst="rect">
            <a:avLst/>
          </a:prstGeom>
          <a:solidFill>
            <a:srgbClr val="FCB814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VHV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050EFA-0874-47DE-A854-B9F33C46C484}"/>
              </a:ext>
            </a:extLst>
          </p:cNvPr>
          <p:cNvSpPr txBox="1"/>
          <p:nvPr/>
        </p:nvSpPr>
        <p:spPr>
          <a:xfrm>
            <a:off x="3048215" y="1753756"/>
            <a:ext cx="2160240" cy="369332"/>
          </a:xfrm>
          <a:prstGeom prst="rect">
            <a:avLst/>
          </a:prstGeom>
          <a:solidFill>
            <a:srgbClr val="1D2D4B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KRAVAG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9D57621-B1E4-455B-90EE-B0B07C13CA33}"/>
              </a:ext>
            </a:extLst>
          </p:cNvPr>
          <p:cNvSpPr txBox="1"/>
          <p:nvPr/>
        </p:nvSpPr>
        <p:spPr>
          <a:xfrm>
            <a:off x="3061701" y="4211480"/>
            <a:ext cx="2160240" cy="1482737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r>
              <a:rPr lang="de-DE" sz="1100" dirty="0"/>
              <a:t>Autostarter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299 € pro Fahrer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18 bis 24 Jahre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Sondereinstufung SF05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6 aufgeführte FZ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Mind. 2 Kfz Verträge </a:t>
            </a:r>
          </a:p>
          <a:p>
            <a:endParaRPr lang="de-DE" sz="11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CCD9F2-E7A3-4D20-8D19-687B74B0F853}"/>
              </a:ext>
            </a:extLst>
          </p:cNvPr>
          <p:cNvSpPr txBox="1"/>
          <p:nvPr/>
        </p:nvSpPr>
        <p:spPr>
          <a:xfrm>
            <a:off x="3048215" y="2192142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r>
              <a:rPr lang="de-DE" sz="1100" dirty="0"/>
              <a:t>Zusatzfahrer</a:t>
            </a:r>
          </a:p>
          <a:p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318 € pro Fahrer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18 bis 25 Jahre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Sondereinstufung SF05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“alle FZ“ im Konzern R+V </a:t>
            </a:r>
          </a:p>
          <a:p>
            <a:r>
              <a:rPr lang="de-DE" sz="1100" dirty="0"/>
              <a:t>	</a:t>
            </a:r>
          </a:p>
          <a:p>
            <a:endParaRPr lang="de-DE" sz="11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1" y="2296584"/>
            <a:ext cx="2611736" cy="31287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Spezielle Lösungen: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Junge Leute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400" dirty="0"/>
          </a:p>
          <a:p>
            <a:r>
              <a:rPr lang="de-DE" sz="1400" dirty="0"/>
              <a:t>In Kürze auch im BeraterPortal </a:t>
            </a:r>
          </a:p>
          <a:p>
            <a:r>
              <a:rPr lang="de-DE" sz="1400" dirty="0"/>
              <a:t>als neuer Bereich</a:t>
            </a:r>
          </a:p>
          <a:p>
            <a:r>
              <a:rPr lang="de-DE" sz="1400" dirty="0"/>
              <a:t>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FD7A7E2-D074-496C-964A-9F8ACEECFCAC}"/>
              </a:ext>
            </a:extLst>
          </p:cNvPr>
          <p:cNvSpPr txBox="1"/>
          <p:nvPr/>
        </p:nvSpPr>
        <p:spPr>
          <a:xfrm>
            <a:off x="5378549" y="1759249"/>
            <a:ext cx="2160240" cy="369332"/>
          </a:xfrm>
          <a:prstGeom prst="rect">
            <a:avLst/>
          </a:prstGeom>
          <a:solidFill>
            <a:srgbClr val="1D2D4B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AXA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1E25BCE-1FF9-413A-BB55-E3AB03E9F90B}"/>
              </a:ext>
            </a:extLst>
          </p:cNvPr>
          <p:cNvSpPr txBox="1"/>
          <p:nvPr/>
        </p:nvSpPr>
        <p:spPr>
          <a:xfrm>
            <a:off x="5378549" y="2197635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r>
              <a:rPr lang="de-DE" sz="1100" dirty="0"/>
              <a:t>Start &amp; Drive</a:t>
            </a:r>
          </a:p>
          <a:p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320 bis 370 € je Vertrag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18 bis 25 Jahre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Sondereinstufung SF05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FZ je nach Tarif </a:t>
            </a:r>
          </a:p>
          <a:p>
            <a:r>
              <a:rPr lang="de-DE" sz="1100" dirty="0"/>
              <a:t>	</a:t>
            </a:r>
          </a:p>
          <a:p>
            <a:endParaRPr lang="de-DE" sz="11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F13EAC8-3186-4C50-89DB-11686E5C982D}"/>
              </a:ext>
            </a:extLst>
          </p:cNvPr>
          <p:cNvSpPr txBox="1"/>
          <p:nvPr/>
        </p:nvSpPr>
        <p:spPr>
          <a:xfrm>
            <a:off x="5378549" y="3773095"/>
            <a:ext cx="216024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ÖVB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15BCEA7-81D0-4A6A-BDFB-0F06270AFE7B}"/>
              </a:ext>
            </a:extLst>
          </p:cNvPr>
          <p:cNvSpPr txBox="1"/>
          <p:nvPr/>
        </p:nvSpPr>
        <p:spPr>
          <a:xfrm>
            <a:off x="5378549" y="4211481"/>
            <a:ext cx="2160240" cy="1482736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r>
              <a:rPr lang="de-DE" sz="1100" dirty="0"/>
              <a:t>Einschluss Fahrerkreis</a:t>
            </a:r>
          </a:p>
          <a:p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Normaler Tarif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altersunabhängig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-----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nur das tarifierte FZ </a:t>
            </a:r>
          </a:p>
          <a:p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748676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Kfz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B27C2B-0D48-4234-92B7-8405E5B20D7F}"/>
              </a:ext>
            </a:extLst>
          </p:cNvPr>
          <p:cNvSpPr txBox="1"/>
          <p:nvPr/>
        </p:nvSpPr>
        <p:spPr>
          <a:xfrm>
            <a:off x="6802795" y="1755536"/>
            <a:ext cx="2160240" cy="369332"/>
          </a:xfrm>
          <a:prstGeom prst="rect">
            <a:avLst/>
          </a:prstGeom>
          <a:solidFill>
            <a:srgbClr val="FCB814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VHV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050EFA-0874-47DE-A854-B9F33C46C484}"/>
              </a:ext>
            </a:extLst>
          </p:cNvPr>
          <p:cNvSpPr txBox="1"/>
          <p:nvPr/>
        </p:nvSpPr>
        <p:spPr>
          <a:xfrm>
            <a:off x="2142127" y="1745155"/>
            <a:ext cx="2160240" cy="369332"/>
          </a:xfrm>
          <a:prstGeom prst="rect">
            <a:avLst/>
          </a:prstGeom>
          <a:solidFill>
            <a:srgbClr val="1D2D4B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KRAVAG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9D57621-B1E4-455B-90EE-B0B07C13CA33}"/>
              </a:ext>
            </a:extLst>
          </p:cNvPr>
          <p:cNvSpPr txBox="1"/>
          <p:nvPr/>
        </p:nvSpPr>
        <p:spPr>
          <a:xfrm>
            <a:off x="6816281" y="2193922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Übernahme von Sondereinstufungen mit</a:t>
            </a:r>
          </a:p>
          <a:p>
            <a:r>
              <a:rPr lang="de-DE" sz="1100" dirty="0"/>
              <a:t>     wenigen Ausnahmen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CCD9F2-E7A3-4D20-8D19-687B74B0F853}"/>
              </a:ext>
            </a:extLst>
          </p:cNvPr>
          <p:cNvSpPr txBox="1"/>
          <p:nvPr/>
        </p:nvSpPr>
        <p:spPr>
          <a:xfrm>
            <a:off x="2142127" y="2183541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Hohe Neuwerte versicherbar</a:t>
            </a:r>
          </a:p>
          <a:p>
            <a:r>
              <a:rPr lang="de-DE" sz="1100" dirty="0"/>
              <a:t>    - 200.000 € PKW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Übernahme von Sondereinstufungen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KASKO-Spezial</a:t>
            </a:r>
          </a:p>
          <a:p>
            <a:r>
              <a:rPr lang="de-DE" sz="1100" dirty="0"/>
              <a:t>	</a:t>
            </a:r>
          </a:p>
          <a:p>
            <a:endParaRPr lang="de-DE" sz="11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1" y="2510444"/>
            <a:ext cx="1896841" cy="29148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dirty="0"/>
              <a:t>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FD7A7E2-D074-496C-964A-9F8ACEECFCAC}"/>
              </a:ext>
            </a:extLst>
          </p:cNvPr>
          <p:cNvSpPr txBox="1"/>
          <p:nvPr/>
        </p:nvSpPr>
        <p:spPr>
          <a:xfrm>
            <a:off x="4472461" y="1750648"/>
            <a:ext cx="216024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Allianz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1E25BCE-1FF9-413A-BB55-E3AB03E9F90B}"/>
              </a:ext>
            </a:extLst>
          </p:cNvPr>
          <p:cNvSpPr txBox="1"/>
          <p:nvPr/>
        </p:nvSpPr>
        <p:spPr>
          <a:xfrm>
            <a:off x="4472461" y="2189034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Hohe Neuwerte versicherbar</a:t>
            </a:r>
          </a:p>
          <a:p>
            <a:r>
              <a:rPr lang="de-DE" sz="1100" dirty="0"/>
              <a:t>    - 250.000 Plus € PKW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Übernahme von Sondereinstufungen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Beitragsschutz</a:t>
            </a:r>
          </a:p>
          <a:p>
            <a:r>
              <a:rPr lang="de-DE" sz="1100" dirty="0"/>
              <a:t>	</a:t>
            </a:r>
          </a:p>
          <a:p>
            <a:endParaRPr lang="de-DE" sz="11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F13EAC8-3186-4C50-89DB-11686E5C982D}"/>
              </a:ext>
            </a:extLst>
          </p:cNvPr>
          <p:cNvSpPr txBox="1"/>
          <p:nvPr/>
        </p:nvSpPr>
        <p:spPr>
          <a:xfrm>
            <a:off x="4472461" y="3764494"/>
            <a:ext cx="216024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ÖVB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15BCEA7-81D0-4A6A-BDFB-0F06270AFE7B}"/>
              </a:ext>
            </a:extLst>
          </p:cNvPr>
          <p:cNvSpPr txBox="1"/>
          <p:nvPr/>
        </p:nvSpPr>
        <p:spPr>
          <a:xfrm>
            <a:off x="4472461" y="4202880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100" dirty="0"/>
          </a:p>
          <a:p>
            <a:r>
              <a:rPr lang="de-DE" sz="1100" dirty="0"/>
              <a:t>Einschluss junger Fahrerkreis</a:t>
            </a:r>
          </a:p>
          <a:p>
            <a:r>
              <a:rPr lang="de-DE" sz="1100" dirty="0"/>
              <a:t>Immer wieder gute Prämien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43E61C0-8F9E-4A8A-B883-ED5C4345A3D8}"/>
              </a:ext>
            </a:extLst>
          </p:cNvPr>
          <p:cNvSpPr txBox="1"/>
          <p:nvPr/>
        </p:nvSpPr>
        <p:spPr>
          <a:xfrm>
            <a:off x="6789309" y="3773096"/>
            <a:ext cx="2160240" cy="369332"/>
          </a:xfrm>
          <a:prstGeom prst="rect">
            <a:avLst/>
          </a:prstGeom>
          <a:solidFill>
            <a:srgbClr val="1D2D4B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Concordia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58B4C2A-9E87-4F8A-8F8D-71FA8A4A737B}"/>
              </a:ext>
            </a:extLst>
          </p:cNvPr>
          <p:cNvSpPr txBox="1"/>
          <p:nvPr/>
        </p:nvSpPr>
        <p:spPr>
          <a:xfrm>
            <a:off x="6789309" y="4211482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 (afm-Konditionen)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Übernahme von Sondereinstufungen</a:t>
            </a:r>
          </a:p>
          <a:p>
            <a:r>
              <a:rPr lang="de-DE" sz="1100" dirty="0"/>
              <a:t>    max. bis SF04</a:t>
            </a:r>
          </a:p>
          <a:p>
            <a:r>
              <a:rPr lang="de-DE" sz="1100" dirty="0"/>
              <a:t>	</a:t>
            </a:r>
          </a:p>
          <a:p>
            <a:endParaRPr lang="de-DE" sz="1100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E7C9DC9B-4A43-4760-9381-DF38D003D0AD}"/>
              </a:ext>
            </a:extLst>
          </p:cNvPr>
          <p:cNvSpPr txBox="1"/>
          <p:nvPr/>
        </p:nvSpPr>
        <p:spPr>
          <a:xfrm>
            <a:off x="2155613" y="3773096"/>
            <a:ext cx="2160240" cy="369332"/>
          </a:xfrm>
          <a:prstGeom prst="rect">
            <a:avLst/>
          </a:prstGeom>
          <a:solidFill>
            <a:srgbClr val="92D050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Itzehoer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51C4662-9E0F-4672-880C-093B4481941E}"/>
              </a:ext>
            </a:extLst>
          </p:cNvPr>
          <p:cNvSpPr txBox="1"/>
          <p:nvPr/>
        </p:nvSpPr>
        <p:spPr>
          <a:xfrm>
            <a:off x="2155613" y="4211482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Gute E-Fahrzeug-Leistungen</a:t>
            </a:r>
          </a:p>
          <a:p>
            <a:endParaRPr lang="de-DE" sz="1100" dirty="0"/>
          </a:p>
          <a:p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2522372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bg1">
                    <a:lumMod val="85000"/>
                  </a:schemeClr>
                </a:solidFill>
                <a:ea typeface="Times New Roman" panose="02020603050405020304" pitchFamily="18" charset="0"/>
              </a:rPr>
              <a:t>Moped | Saison 2025/26</a:t>
            </a:r>
          </a:p>
          <a:p>
            <a:pPr>
              <a:lnSpc>
                <a:spcPts val="1500"/>
              </a:lnSpc>
            </a:pPr>
            <a:endParaRPr lang="de-DE" dirty="0">
              <a:solidFill>
                <a:schemeClr val="bg1">
                  <a:lumMod val="8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bg1">
                    <a:lumMod val="85000"/>
                  </a:schemeClr>
                </a:solidFill>
                <a:effectLst/>
                <a:ea typeface="Times New Roman" panose="02020603050405020304" pitchFamily="18" charset="0"/>
              </a:rPr>
              <a:t>Kfz-Markt | Ausblick</a:t>
            </a:r>
          </a:p>
          <a:p>
            <a:pPr>
              <a:lnSpc>
                <a:spcPts val="1500"/>
              </a:lnSpc>
            </a:pPr>
            <a:endParaRPr lang="de-DE" b="1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Nafi</a:t>
            </a: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-Online und Offline – Wie geht es weiter?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sz="1600" dirty="0">
              <a:effectLst/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Wie geht es mit </a:t>
            </a:r>
            <a:r>
              <a:rPr lang="de-DE" sz="1600" dirty="0" err="1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Nafi</a:t>
            </a: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-Offline weiter?</a:t>
            </a:r>
            <a:endParaRPr lang="de-DE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Schnellrechner</a:t>
            </a:r>
            <a:endParaRPr lang="de-DE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Rabatte</a:t>
            </a:r>
            <a:endParaRPr lang="de-DE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Sondereinstufungen </a:t>
            </a:r>
            <a:endParaRPr lang="de-DE" sz="1600" dirty="0">
              <a:effectLst/>
              <a:ea typeface="Times New Roman" panose="02020603050405020304" pitchFamily="18" charset="0"/>
            </a:endParaRPr>
          </a:p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0686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/>
              <a:t>Nafi</a:t>
            </a:r>
            <a:r>
              <a:rPr lang="de-DE" dirty="0"/>
              <a:t> – Wie geht es weiter?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B1A232D-253E-407A-8C29-FEBCF77E5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63" y="2351953"/>
            <a:ext cx="10252983" cy="31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63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a typeface="Times New Roman" panose="02020603050405020304" pitchFamily="18" charset="0"/>
              </a:rPr>
              <a:t>Moped | Saison 2025/26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bg1">
                  <a:lumMod val="8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Kfz-Markt | Ausblick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b="1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Nafi</a:t>
            </a: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-Online und Offline – Wie geht es weiter?</a:t>
            </a:r>
          </a:p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0508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WICHTIGES VORWEG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r>
              <a:rPr lang="de-DE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lvl="0" algn="ctr">
              <a:lnSpc>
                <a:spcPts val="1500"/>
              </a:lnSpc>
              <a:tabLst>
                <a:tab pos="457200" algn="l"/>
              </a:tabLst>
            </a:pPr>
            <a:r>
              <a:rPr lang="de-DE" sz="3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NAFI-DOMINO Nutzung</a:t>
            </a:r>
          </a:p>
          <a:p>
            <a:pPr lvl="1" algn="ctr">
              <a:lnSpc>
                <a:spcPts val="1500"/>
              </a:lnSpc>
              <a:tabLst>
                <a:tab pos="457200" algn="l"/>
              </a:tabLst>
            </a:pPr>
            <a:endParaRPr lang="de-D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ctr">
              <a:lnSpc>
                <a:spcPts val="1500"/>
              </a:lnSpc>
              <a:tabLst>
                <a:tab pos="457200" algn="l"/>
              </a:tabLst>
            </a:pPr>
            <a:r>
              <a:rPr lang="de-DE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 brauchen eine eigene Lizenz – ein “Teilen</a:t>
            </a:r>
            <a:r>
              <a:rPr lang="de-D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 ist nicht mehr möglich</a:t>
            </a:r>
            <a:endParaRPr lang="de-DE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2420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/>
              <a:t>Nafi</a:t>
            </a:r>
            <a:r>
              <a:rPr lang="de-DE" dirty="0"/>
              <a:t> – Wie geht es weiter?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Abschaltung der Zugänge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Februar 2025 war das letzte Tarif-Update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Am 31.03.2025 wird </a:t>
            </a:r>
            <a:r>
              <a:rPr lang="de-DE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Nafi</a:t>
            </a: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-Offline nicht mehr erreichbar sein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Fachabteilung wird in dringenden Fällen auf Datenbestand noch zugreifen können.</a:t>
            </a: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a typeface="Times New Roman" panose="02020603050405020304" pitchFamily="18" charset="0"/>
              </a:rPr>
              <a:t>Ausschließlich </a:t>
            </a:r>
            <a:r>
              <a:rPr lang="de-DE" dirty="0" err="1">
                <a:solidFill>
                  <a:schemeClr val="tx1"/>
                </a:solidFill>
                <a:ea typeface="Times New Roman" panose="02020603050405020304" pitchFamily="18" charset="0"/>
              </a:rPr>
              <a:t>Nafi</a:t>
            </a:r>
            <a:r>
              <a:rPr lang="de-DE" dirty="0">
                <a:solidFill>
                  <a:schemeClr val="tx1"/>
                </a:solidFill>
                <a:ea typeface="Times New Roman" panose="02020603050405020304" pitchFamily="18" charset="0"/>
              </a:rPr>
              <a:t>-Online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Nutzung nur mit eigener Lizenz – ein Teilen mit anderen Nutzer</a:t>
            </a:r>
            <a:r>
              <a:rPr lang="de-DE" dirty="0">
                <a:ea typeface="Times New Roman" panose="02020603050405020304" pitchFamily="18" charset="0"/>
              </a:rPr>
              <a:t>n ist nicht möglich</a:t>
            </a: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2175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Wir gehen Online !!!!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 algn="ctr">
              <a:buNone/>
            </a:pPr>
            <a:r>
              <a:rPr lang="de-DE" sz="3600" b="1" dirty="0"/>
              <a:t>LIVE</a:t>
            </a:r>
          </a:p>
          <a:p>
            <a:pPr marL="0" indent="0" algn="ctr">
              <a:buNone/>
            </a:pPr>
            <a:endParaRPr lang="de-DE" sz="2000" b="1" dirty="0"/>
          </a:p>
          <a:p>
            <a:pPr marL="0" indent="0" algn="ctr">
              <a:buNone/>
            </a:pPr>
            <a:r>
              <a:rPr lang="de-DE" sz="2000" b="1" dirty="0"/>
              <a:t>Schnellrechner</a:t>
            </a:r>
          </a:p>
          <a:p>
            <a:pPr marL="0" indent="0" algn="ctr">
              <a:buNone/>
            </a:pPr>
            <a:r>
              <a:rPr lang="de-DE" sz="2000" b="1" dirty="0"/>
              <a:t>Bestandsvergleich</a:t>
            </a:r>
          </a:p>
          <a:p>
            <a:pPr marL="0" indent="0" algn="ctr">
              <a:buNone/>
            </a:pPr>
            <a:r>
              <a:rPr lang="de-DE" sz="2000" b="1" dirty="0"/>
              <a:t>Rabatte</a:t>
            </a:r>
          </a:p>
          <a:p>
            <a:pPr marL="0" indent="0" algn="ctr">
              <a:buNone/>
            </a:pPr>
            <a:r>
              <a:rPr lang="de-DE" sz="2000" b="1" dirty="0"/>
              <a:t>Sondereinstufungen</a:t>
            </a:r>
          </a:p>
          <a:p>
            <a:pPr marL="0" indent="0">
              <a:buNone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263447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>
              <a:spcBef>
                <a:spcPct val="0"/>
              </a:spcBef>
            </a:pPr>
            <a:r>
              <a:rPr lang="de-DE" altLang="de-DE" dirty="0"/>
              <a:t>In diesem Sinne – Danke für ihre Aufmerksamkeit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554" y="2210986"/>
            <a:ext cx="9544050" cy="4371975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AFM-Fachabteilung Privat SHU/K: sagt Tschüss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363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a typeface="Times New Roman" panose="02020603050405020304" pitchFamily="18" charset="0"/>
              </a:rPr>
              <a:t>Moped | Saison 2025/26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sz="1600" dirty="0">
              <a:effectLst/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Wegweiser - Welches Risiko / Welcher Versicherer</a:t>
            </a:r>
            <a:endParaRPr lang="de-DE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ABE | Wie lese ich eine ABE richtig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bg1">
                  <a:lumMod val="8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bg1">
                    <a:lumMod val="85000"/>
                  </a:schemeClr>
                </a:solidFill>
                <a:effectLst/>
                <a:ea typeface="Times New Roman" panose="02020603050405020304" pitchFamily="18" charset="0"/>
              </a:rPr>
              <a:t>Kfz-Markt | Ausblick</a:t>
            </a:r>
          </a:p>
          <a:p>
            <a:pPr>
              <a:lnSpc>
                <a:spcPts val="1500"/>
              </a:lnSpc>
            </a:pPr>
            <a:endParaRPr lang="de-DE" b="1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 err="1">
                <a:solidFill>
                  <a:schemeClr val="bg1">
                    <a:lumMod val="85000"/>
                  </a:schemeClr>
                </a:solidFill>
                <a:effectLst/>
                <a:ea typeface="Times New Roman" panose="02020603050405020304" pitchFamily="18" charset="0"/>
              </a:rPr>
              <a:t>Nafi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  <a:effectLst/>
                <a:ea typeface="Times New Roman" panose="02020603050405020304" pitchFamily="18" charset="0"/>
              </a:rPr>
              <a:t>-Online und Offline – Wie geht es weiter?</a:t>
            </a:r>
          </a:p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5276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Moped Wegweiser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1947906-370A-4411-9AD0-9D79B10B0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479" y="1527283"/>
            <a:ext cx="6285157" cy="496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67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Moped Wegweiser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59EA0D8-EC1B-4889-BC5D-47A32D896801}"/>
              </a:ext>
            </a:extLst>
          </p:cNvPr>
          <p:cNvSpPr txBox="1"/>
          <p:nvPr/>
        </p:nvSpPr>
        <p:spPr>
          <a:xfrm>
            <a:off x="1903614" y="3697688"/>
            <a:ext cx="80051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Wo finde ich was im BeraterPortal</a:t>
            </a:r>
          </a:p>
          <a:p>
            <a:endParaRPr lang="de-DE" dirty="0"/>
          </a:p>
          <a:p>
            <a:r>
              <a:rPr lang="de-DE" dirty="0"/>
              <a:t>https://www.afm-berater.de/produktwelt/privatversicherungen/kraftfahrt/mofa/</a:t>
            </a:r>
          </a:p>
        </p:txBody>
      </p:sp>
    </p:spTree>
    <p:extLst>
      <p:ext uri="{BB962C8B-B14F-4D97-AF65-F5344CB8AC3E}">
        <p14:creationId xmlns:p14="http://schemas.microsoft.com/office/powerpoint/2010/main" val="4186313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Was ist das?????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5F88336-DD2D-4A5C-9517-0E698595F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295" y="1755536"/>
            <a:ext cx="3688808" cy="427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57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Was ist das?????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5F88336-DD2D-4A5C-9517-0E698595F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853" y="2092666"/>
            <a:ext cx="3264212" cy="378351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CD523B4-6AA6-418F-8A22-37D7A2CBD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210" y="2151216"/>
            <a:ext cx="3293853" cy="377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65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72B04A0-D979-47DA-B8FD-8F59319B6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360" y="1695766"/>
            <a:ext cx="6366164" cy="453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26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Motor Privat | Moped - Marktausblick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67479B9-9FB4-4AA1-8C5F-CFAFECE91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233" y="1628638"/>
            <a:ext cx="8525921" cy="485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092734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2022-04-22 KRG</Template>
  <TotalTime>0</TotalTime>
  <Words>941</Words>
  <Application>Microsoft Office PowerPoint</Application>
  <PresentationFormat>Breitbild</PresentationFormat>
  <Paragraphs>288</Paragraphs>
  <Slides>23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9" baseType="lpstr">
      <vt:lpstr>Arial</vt:lpstr>
      <vt:lpstr>Calibri</vt:lpstr>
      <vt:lpstr>Helvetica</vt:lpstr>
      <vt:lpstr>Symbol</vt:lpstr>
      <vt:lpstr>Wingdings</vt:lpstr>
      <vt:lpstr>Design_afm</vt:lpstr>
      <vt:lpstr>PowerPoint-Präsentation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Update Motor Privat | Moped - Marktausblick – Nafi-Online</vt:lpstr>
      <vt:lpstr>AFM-Fachabteilung Privat SHU/K: sagt Tschüss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Ringo Wilken</dc:creator>
  <cp:lastModifiedBy>Kiss, Andreas</cp:lastModifiedBy>
  <cp:revision>620</cp:revision>
  <cp:lastPrinted>2019-08-21T13:01:55Z</cp:lastPrinted>
  <dcterms:created xsi:type="dcterms:W3CDTF">2022-04-08T12:13:21Z</dcterms:created>
  <dcterms:modified xsi:type="dcterms:W3CDTF">2025-03-07T07:38:49Z</dcterms:modified>
</cp:coreProperties>
</file>