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2"/>
  </p:notesMasterIdLst>
  <p:handoutMasterIdLst>
    <p:handoutMasterId r:id="rId33"/>
  </p:handoutMasterIdLst>
  <p:sldIdLst>
    <p:sldId id="445" r:id="rId2"/>
    <p:sldId id="446" r:id="rId3"/>
    <p:sldId id="447" r:id="rId4"/>
    <p:sldId id="449" r:id="rId5"/>
    <p:sldId id="448" r:id="rId6"/>
    <p:sldId id="275" r:id="rId7"/>
    <p:sldId id="276" r:id="rId8"/>
    <p:sldId id="284" r:id="rId9"/>
    <p:sldId id="269" r:id="rId10"/>
    <p:sldId id="285" r:id="rId11"/>
    <p:sldId id="286" r:id="rId12"/>
    <p:sldId id="287" r:id="rId13"/>
    <p:sldId id="288" r:id="rId14"/>
    <p:sldId id="277" r:id="rId15"/>
    <p:sldId id="257" r:id="rId16"/>
    <p:sldId id="266" r:id="rId17"/>
    <p:sldId id="260" r:id="rId18"/>
    <p:sldId id="265" r:id="rId19"/>
    <p:sldId id="278" r:id="rId20"/>
    <p:sldId id="263" r:id="rId21"/>
    <p:sldId id="268" r:id="rId22"/>
    <p:sldId id="289" r:id="rId23"/>
    <p:sldId id="279" r:id="rId24"/>
    <p:sldId id="440" r:id="rId25"/>
    <p:sldId id="258" r:id="rId26"/>
    <p:sldId id="441" r:id="rId27"/>
    <p:sldId id="442" r:id="rId28"/>
    <p:sldId id="270" r:id="rId29"/>
    <p:sldId id="443" r:id="rId30"/>
    <p:sldId id="444" r:id="rId31"/>
  </p:sldIdLst>
  <p:sldSz cx="12192000" cy="6858000"/>
  <p:notesSz cx="6794500" cy="100076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olzmann, Peter" initials="HP" lastIdx="1" clrIdx="0">
    <p:extLst>
      <p:ext uri="{19B8F6BF-5375-455C-9EA6-DF929625EA0E}">
        <p15:presenceInfo xmlns:p15="http://schemas.microsoft.com/office/powerpoint/2012/main" userId="S-1-5-21-1804209438-245528104-1844936127-230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056"/>
    <a:srgbClr val="137C9B"/>
    <a:srgbClr val="5C87AA"/>
    <a:srgbClr val="1D2D4B"/>
    <a:srgbClr val="C60000"/>
    <a:srgbClr val="D6D6D6"/>
    <a:srgbClr val="AAA295"/>
    <a:srgbClr val="FF3399"/>
    <a:srgbClr val="EDEDED"/>
    <a:srgbClr val="D0CE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335" autoAdjust="0"/>
    <p:restoredTop sz="94870" autoAdjust="0"/>
  </p:normalViewPr>
  <p:slideViewPr>
    <p:cSldViewPr snapToGrid="0" showGuides="1">
      <p:cViewPr varScale="1">
        <p:scale>
          <a:sx n="118" d="100"/>
          <a:sy n="118" d="100"/>
        </p:scale>
        <p:origin x="259" y="96"/>
      </p:cViewPr>
      <p:guideLst>
        <p:guide orient="horz" pos="4315"/>
        <p:guide pos="7680"/>
      </p:guideLst>
    </p:cSldViewPr>
  </p:slideViewPr>
  <p:notesTextViewPr>
    <p:cViewPr>
      <p:scale>
        <a:sx n="1" d="1"/>
        <a:sy n="1" d="1"/>
      </p:scale>
      <p:origin x="0" y="0"/>
    </p:cViewPr>
  </p:notesTextViewPr>
  <p:sorterViewPr>
    <p:cViewPr>
      <p:scale>
        <a:sx n="200" d="100"/>
        <a:sy n="200" d="100"/>
      </p:scale>
      <p:origin x="0" y="-14868"/>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48645" y="0"/>
            <a:ext cx="2944283" cy="502118"/>
          </a:xfrm>
          <a:prstGeom prst="rect">
            <a:avLst/>
          </a:prstGeom>
        </p:spPr>
        <p:txBody>
          <a:bodyPr vert="horz" lIns="91440" tIns="45720" rIns="91440" bIns="45720" rtlCol="0"/>
          <a:lstStyle>
            <a:lvl1pPr algn="r">
              <a:defRPr sz="1200"/>
            </a:lvl1pPr>
          </a:lstStyle>
          <a:p>
            <a:fld id="{BC262AAD-EE45-4569-A43C-3777BCDBA7C9}" type="datetimeFigureOut">
              <a:rPr lang="de-DE" smtClean="0"/>
              <a:t>10.02.2025</a:t>
            </a:fld>
            <a:endParaRPr lang="de-DE"/>
          </a:p>
        </p:txBody>
      </p:sp>
      <p:sp>
        <p:nvSpPr>
          <p:cNvPr id="4" name="Fußzeilenplatzhalter 3"/>
          <p:cNvSpPr>
            <a:spLocks noGrp="1"/>
          </p:cNvSpPr>
          <p:nvPr>
            <p:ph type="ftr" sz="quarter" idx="2"/>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48645" y="9505484"/>
            <a:ext cx="2944283" cy="502117"/>
          </a:xfrm>
          <a:prstGeom prst="rect">
            <a:avLst/>
          </a:prstGeom>
        </p:spPr>
        <p:txBody>
          <a:bodyPr vert="horz" lIns="91440" tIns="45720" rIns="91440" bIns="4572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44283" cy="50211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48645" y="0"/>
            <a:ext cx="2944283" cy="502118"/>
          </a:xfrm>
          <a:prstGeom prst="rect">
            <a:avLst/>
          </a:prstGeom>
        </p:spPr>
        <p:txBody>
          <a:bodyPr vert="horz" lIns="91440" tIns="45720" rIns="91440" bIns="45720" rtlCol="0"/>
          <a:lstStyle>
            <a:lvl1pPr algn="r">
              <a:defRPr sz="1200"/>
            </a:lvl1pPr>
          </a:lstStyle>
          <a:p>
            <a:fld id="{5AC9ED1C-5157-4F32-B542-B10EF038D16B}" type="datetimeFigureOut">
              <a:rPr lang="de-DE" smtClean="0"/>
              <a:t>10.02.2025</a:t>
            </a:fld>
            <a:endParaRPr lang="de-DE"/>
          </a:p>
        </p:txBody>
      </p:sp>
      <p:sp>
        <p:nvSpPr>
          <p:cNvPr id="4" name="Folienbildplatzhalter 3"/>
          <p:cNvSpPr>
            <a:spLocks noGrp="1" noRot="1" noChangeAspect="1"/>
          </p:cNvSpPr>
          <p:nvPr>
            <p:ph type="sldImg" idx="2"/>
          </p:nvPr>
        </p:nvSpPr>
        <p:spPr>
          <a:xfrm>
            <a:off x="395288" y="1250950"/>
            <a:ext cx="6003925" cy="33782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79450" y="4816157"/>
            <a:ext cx="5435600" cy="3940493"/>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9505484"/>
            <a:ext cx="2944283" cy="50211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48645" y="9505484"/>
            <a:ext cx="2944283" cy="502117"/>
          </a:xfrm>
          <a:prstGeom prst="rect">
            <a:avLst/>
          </a:prstGeom>
        </p:spPr>
        <p:txBody>
          <a:bodyPr vert="horz" lIns="91440" tIns="45720" rIns="91440" bIns="4572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Tree>
    <p:extLst>
      <p:ext uri="{BB962C8B-B14F-4D97-AF65-F5344CB8AC3E}">
        <p14:creationId xmlns:p14="http://schemas.microsoft.com/office/powerpoint/2010/main" val="320935643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394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5" name="Rechteck 4"/>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Tree>
    <p:extLst>
      <p:ext uri="{BB962C8B-B14F-4D97-AF65-F5344CB8AC3E}">
        <p14:creationId xmlns:p14="http://schemas.microsoft.com/office/powerpoint/2010/main" val="4217575639"/>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ild_recht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7221239" y="1797696"/>
            <a:ext cx="3183255" cy="4224337"/>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08890922"/>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zwei_Unterüberschriften_Text">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5" name="Textplatzhalter 3"/>
          <p:cNvSpPr>
            <a:spLocks noGrp="1"/>
          </p:cNvSpPr>
          <p:nvPr>
            <p:ph type="body" sz="half" idx="2"/>
          </p:nvPr>
        </p:nvSpPr>
        <p:spPr>
          <a:xfrm>
            <a:off x="370036" y="2281237"/>
            <a:ext cx="11342539"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7" name="Textplatzhalter 2"/>
          <p:cNvSpPr>
            <a:spLocks noGrp="1"/>
          </p:cNvSpPr>
          <p:nvPr>
            <p:ph type="body" sz="quarter" idx="12" hasCustomPrompt="1"/>
          </p:nvPr>
        </p:nvSpPr>
        <p:spPr>
          <a:xfrm>
            <a:off x="361238" y="4183952"/>
            <a:ext cx="11351337"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8" name="Textplatzhalter 3"/>
          <p:cNvSpPr>
            <a:spLocks noGrp="1"/>
          </p:cNvSpPr>
          <p:nvPr>
            <p:ph type="body" sz="half" idx="13"/>
          </p:nvPr>
        </p:nvSpPr>
        <p:spPr>
          <a:xfrm>
            <a:off x="341052" y="4704887"/>
            <a:ext cx="11371524"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2" name="Titelplatzhalter 1"/>
          <p:cNvSpPr>
            <a:spLocks noGrp="1"/>
          </p:cNvSpPr>
          <p:nvPr>
            <p:ph type="title" hasCustomPrompt="1"/>
          </p:nvPr>
        </p:nvSpPr>
        <p:spPr>
          <a:xfrm>
            <a:off x="365475" y="205347"/>
            <a:ext cx="103469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6516381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Zweizeilig_Unterüberschrif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791439710"/>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zeilige 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371549"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898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074484276"/>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HL_Unterüberschriften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4" name="Textplatzhalter 2"/>
          <p:cNvSpPr>
            <a:spLocks noGrp="1"/>
          </p:cNvSpPr>
          <p:nvPr>
            <p:ph type="body" sz="quarter" idx="10" hasCustomPrompt="1"/>
          </p:nvPr>
        </p:nvSpPr>
        <p:spPr>
          <a:xfrm>
            <a:off x="362549" y="1760300"/>
            <a:ext cx="1135002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1" name="Textplatzhalter 3"/>
          <p:cNvSpPr>
            <a:spLocks noGrp="1"/>
          </p:cNvSpPr>
          <p:nvPr>
            <p:ph type="body" sz="half" idx="2"/>
          </p:nvPr>
        </p:nvSpPr>
        <p:spPr>
          <a:xfrm>
            <a:off x="368967" y="222155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3" name="Textplatzhalter 3"/>
          <p:cNvSpPr>
            <a:spLocks noGrp="1"/>
          </p:cNvSpPr>
          <p:nvPr>
            <p:ph type="body" sz="half" idx="13"/>
          </p:nvPr>
        </p:nvSpPr>
        <p:spPr>
          <a:xfrm>
            <a:off x="367355" y="4671152"/>
            <a:ext cx="1133683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530280923"/>
      </p:ext>
    </p:extLst>
  </p:cSld>
  <p:clrMapOvr>
    <a:masterClrMapping/>
  </p:clrMapOvr>
  <p:extLst>
    <p:ext uri="{DCECCB84-F9BA-43D5-87BE-67443E8EF086}">
      <p15:sldGuideLst xmlns:p15="http://schemas.microsoft.com/office/powerpoint/2012/main">
        <p15:guide id="1" orient="horz" pos="709">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_Aufzählung_Quellenangab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extplatzhalter 3"/>
          <p:cNvSpPr>
            <a:spLocks noGrp="1"/>
          </p:cNvSpPr>
          <p:nvPr>
            <p:ph type="body" sz="half" idx="2" hasCustomPrompt="1"/>
          </p:nvPr>
        </p:nvSpPr>
        <p:spPr>
          <a:xfrm>
            <a:off x="368448" y="1809281"/>
            <a:ext cx="11344128" cy="43861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5" name="Textplatzhalter 3"/>
          <p:cNvSpPr>
            <a:spLocks noGrp="1"/>
          </p:cNvSpPr>
          <p:nvPr>
            <p:ph type="body" sz="half" idx="10"/>
          </p:nvPr>
        </p:nvSpPr>
        <p:spPr>
          <a:xfrm>
            <a:off x="367376" y="3186753"/>
            <a:ext cx="11345199" cy="4327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6" name="Textplatzhalter 3"/>
          <p:cNvSpPr>
            <a:spLocks noGrp="1"/>
          </p:cNvSpPr>
          <p:nvPr>
            <p:ph type="body" sz="half" idx="11"/>
          </p:nvPr>
        </p:nvSpPr>
        <p:spPr>
          <a:xfrm>
            <a:off x="379561" y="5752631"/>
            <a:ext cx="11333014" cy="43861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1" name="Grafik 10"/>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35915057"/>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Überschrift_zweizeilig_Unterüberschrift_Text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2"/>
          <p:cNvSpPr>
            <a:spLocks noGrp="1"/>
          </p:cNvSpPr>
          <p:nvPr>
            <p:ph type="body" sz="quarter" idx="10" hasCustomPrompt="1"/>
          </p:nvPr>
        </p:nvSpPr>
        <p:spPr>
          <a:xfrm>
            <a:off x="362549" y="1760300"/>
            <a:ext cx="11354790"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p:nvPr>
        </p:nvSpPr>
        <p:spPr>
          <a:xfrm>
            <a:off x="368454" y="2281237"/>
            <a:ext cx="11344122" cy="69203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4" name="Textplatzhalter 3"/>
          <p:cNvSpPr>
            <a:spLocks noGrp="1"/>
          </p:cNvSpPr>
          <p:nvPr>
            <p:ph type="body" sz="half" idx="13"/>
          </p:nvPr>
        </p:nvSpPr>
        <p:spPr>
          <a:xfrm>
            <a:off x="367803" y="4674327"/>
            <a:ext cx="11344772"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668983262"/>
      </p:ext>
    </p:extLst>
  </p:cSld>
  <p:clrMapOvr>
    <a:masterClrMapping/>
  </p:clrMapOvr>
  <p:extLst>
    <p:ext uri="{DCECCB84-F9BA-43D5-87BE-67443E8EF086}">
      <p15:sldGuideLst xmlns:p15="http://schemas.microsoft.com/office/powerpoint/2012/main">
        <p15:guide id="4" orient="horz" pos="709"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494237055"/>
      </p:ext>
    </p:extLst>
  </p:cSld>
  <p:clrMapOvr>
    <a:masterClrMapping/>
  </p:clrMapOvr>
  <p:extLst>
    <p:ext uri="{DCECCB84-F9BA-43D5-87BE-67443E8EF086}">
      <p15:sldGuideLst xmlns:p15="http://schemas.microsoft.com/office/powerpoint/2012/main">
        <p15:guide id="1" orient="horz" pos="2160" userDrawn="1">
          <p15:clr>
            <a:srgbClr val="FBAE40"/>
          </p15:clr>
        </p15:guide>
        <p15:guide id="4" orient="horz" pos="709" userDrawn="1">
          <p15:clr>
            <a:srgbClr val="FBAE40"/>
          </p15:clr>
        </p15:guide>
        <p15:guide id="6" orient="horz" pos="1298" userDrawn="1">
          <p15:clr>
            <a:srgbClr val="FBAE40"/>
          </p15:clr>
        </p15:guide>
        <p15:guide id="10" orient="horz" pos="116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Unterüberschrift_Aufzählungszeichen">
    <p:spTree>
      <p:nvGrpSpPr>
        <p:cNvPr id="1" name=""/>
        <p:cNvGrpSpPr/>
        <p:nvPr/>
      </p:nvGrpSpPr>
      <p:grpSpPr>
        <a:xfrm>
          <a:off x="0" y="0"/>
          <a:ext cx="0" cy="0"/>
          <a:chOff x="0" y="0"/>
          <a:chExt cx="0" cy="0"/>
        </a:xfrm>
      </p:grpSpPr>
      <p:sp>
        <p:nvSpPr>
          <p:cNvPr id="7" name="Textplatzhalter 3"/>
          <p:cNvSpPr>
            <a:spLocks noGrp="1"/>
          </p:cNvSpPr>
          <p:nvPr>
            <p:ph type="body" sz="half" idx="2"/>
          </p:nvPr>
        </p:nvSpPr>
        <p:spPr>
          <a:xfrm>
            <a:off x="370989" y="2281237"/>
            <a:ext cx="11341586"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p:txBody>
      </p:sp>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2" name="Grafik 11"/>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92436659"/>
      </p:ext>
    </p:extLst>
  </p:cSld>
  <p:clrMapOvr>
    <a:masterClrMapping/>
  </p:clrMapOvr>
  <p:extLst>
    <p:ext uri="{DCECCB84-F9BA-43D5-87BE-67443E8EF086}">
      <p15:sldGuideLst xmlns:p15="http://schemas.microsoft.com/office/powerpoint/2012/main">
        <p15:guide id="1" orient="horz" pos="2160">
          <p15:clr>
            <a:srgbClr val="FBAE40"/>
          </p15:clr>
        </p15:guide>
        <p15:guide id="4" orient="horz" pos="709">
          <p15:clr>
            <a:srgbClr val="FBAE40"/>
          </p15:clr>
        </p15:guide>
        <p15:guide id="6" orient="horz" pos="129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9212" y="1803380"/>
            <a:ext cx="11343363" cy="441326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144473282"/>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7" name="Textplatzhalter 3"/>
          <p:cNvSpPr>
            <a:spLocks noGrp="1"/>
          </p:cNvSpPr>
          <p:nvPr>
            <p:ph type="body" sz="half" idx="2" hasCustomPrompt="1"/>
          </p:nvPr>
        </p:nvSpPr>
        <p:spPr>
          <a:xfrm>
            <a:off x="369358" y="1773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851784812"/>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Überschrift_zweizeilig_mit_Unterüberschrift_und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itelplatzhalter 1"/>
          <p:cNvSpPr>
            <a:spLocks noGrp="1"/>
          </p:cNvSpPr>
          <p:nvPr>
            <p:ph type="title" hasCustomPrompt="1"/>
          </p:nvPr>
        </p:nvSpPr>
        <p:spPr>
          <a:xfrm>
            <a:off x="365475" y="205347"/>
            <a:ext cx="102771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sp>
        <p:nvSpPr>
          <p:cNvPr id="12" name="Textplatzhalter 2"/>
          <p:cNvSpPr>
            <a:spLocks noGrp="1"/>
          </p:cNvSpPr>
          <p:nvPr>
            <p:ph type="body" sz="quarter" idx="10" hasCustomPrompt="1"/>
          </p:nvPr>
        </p:nvSpPr>
        <p:spPr>
          <a:xfrm>
            <a:off x="364584" y="177458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a:t>Unterüberschrift</a:t>
            </a:r>
          </a:p>
        </p:txBody>
      </p:sp>
      <p:sp>
        <p:nvSpPr>
          <p:cNvPr id="13" name="Textplatzhalter 3"/>
          <p:cNvSpPr>
            <a:spLocks noGrp="1"/>
          </p:cNvSpPr>
          <p:nvPr>
            <p:ph type="body" sz="half" idx="2" hasCustomPrompt="1"/>
          </p:nvPr>
        </p:nvSpPr>
        <p:spPr>
          <a:xfrm>
            <a:off x="369358" y="2281237"/>
            <a:ext cx="11343217"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1781888240"/>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Überschrift_zweizeilig_Text">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6" name="Textplatzhalter 3"/>
          <p:cNvSpPr>
            <a:spLocks noGrp="1"/>
          </p:cNvSpPr>
          <p:nvPr>
            <p:ph type="body" sz="half" idx="2" hasCustomPrompt="1"/>
          </p:nvPr>
        </p:nvSpPr>
        <p:spPr>
          <a:xfrm>
            <a:off x="369605" y="1809281"/>
            <a:ext cx="11342969"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a:t>Textmasterformat bearbeiten </a:t>
            </a:r>
          </a:p>
        </p:txBody>
      </p:sp>
      <p:sp>
        <p:nvSpPr>
          <p:cNvPr id="13" name="Titelplatzhalter 1"/>
          <p:cNvSpPr>
            <a:spLocks noGrp="1"/>
          </p:cNvSpPr>
          <p:nvPr>
            <p:ph type="title" hasCustomPrompt="1"/>
          </p:nvPr>
        </p:nvSpPr>
        <p:spPr>
          <a:xfrm>
            <a:off x="365475" y="205347"/>
            <a:ext cx="1018822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7" name="Grafik 6"/>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03876813"/>
      </p:ext>
    </p:extLst>
  </p:cSld>
  <p:clrMapOvr>
    <a:masterClrMapping/>
  </p:clrMapOvr>
  <p:extLst>
    <p:ext uri="{DCECCB84-F9BA-43D5-87BE-67443E8EF086}">
      <p15:sldGuideLst xmlns:p15="http://schemas.microsoft.com/office/powerpoint/2012/main">
        <p15:guide id="4" orient="horz" pos="709">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Überschrift_zweizeilig_Aufzählungszeichen">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9" name="Textplatzhalter 3"/>
          <p:cNvSpPr>
            <a:spLocks noGrp="1"/>
          </p:cNvSpPr>
          <p:nvPr>
            <p:ph type="body" sz="half" idx="2"/>
          </p:nvPr>
        </p:nvSpPr>
        <p:spPr>
          <a:xfrm>
            <a:off x="367096" y="1803381"/>
            <a:ext cx="11345480"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11" name="Titelplatzhalter 1"/>
          <p:cNvSpPr>
            <a:spLocks noGrp="1"/>
          </p:cNvSpPr>
          <p:nvPr>
            <p:ph type="title" hasCustomPrompt="1"/>
          </p:nvPr>
        </p:nvSpPr>
        <p:spPr>
          <a:xfrm>
            <a:off x="365475" y="205347"/>
            <a:ext cx="10194575" cy="1325563"/>
          </a:xfrm>
          <a:prstGeom prst="rect">
            <a:avLst/>
          </a:prstGeom>
        </p:spPr>
        <p:txBody>
          <a:bodyPr vert="horz" lIns="91440" tIns="45720" rIns="91440" bIns="45720" rtlCol="0" anchor="ctr">
            <a:normAutofit/>
          </a:bodyPr>
          <a:lstStyle>
            <a:lvl1pPr>
              <a:defRPr b="0"/>
            </a:lvl1pPr>
          </a:lstStyle>
          <a:p>
            <a:r>
              <a:rPr lang="de-DE" dirty="0"/>
              <a:t>TITELMASTERFORMAT DURCH KLICKEN </a:t>
            </a:r>
            <a:br>
              <a:rPr lang="de-DE" dirty="0"/>
            </a:br>
            <a:r>
              <a:rPr lang="de-DE" dirty="0"/>
              <a:t>BEARBEITEN ZWEIZEILIG</a:t>
            </a:r>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080843195"/>
      </p:ext>
    </p:extLst>
  </p:cSld>
  <p:clrMapOvr>
    <a:masterClrMapping/>
  </p:clrMapOvr>
  <p:extLst>
    <p:ext uri="{DCECCB84-F9BA-43D5-87BE-67443E8EF086}">
      <p15:sldGuideLst xmlns:p15="http://schemas.microsoft.com/office/powerpoint/2012/main">
        <p15:guide id="4" orient="horz" pos="709">
          <p15:clr>
            <a:srgbClr val="FBAE40"/>
          </p15:clr>
        </p15:guide>
        <p15:guide id="6" orient="horz" pos="1298">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_links_Aufzählungszeichen">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Bildplatzhalter 2"/>
          <p:cNvSpPr>
            <a:spLocks noGrp="1"/>
          </p:cNvSpPr>
          <p:nvPr>
            <p:ph type="pic" idx="1"/>
          </p:nvPr>
        </p:nvSpPr>
        <p:spPr>
          <a:xfrm>
            <a:off x="479425" y="1850791"/>
            <a:ext cx="3325659" cy="467383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de-DE" dirty="0"/>
          </a:p>
        </p:txBody>
      </p:sp>
      <p:sp>
        <p:nvSpPr>
          <p:cNvPr id="12" name="Textplatzhalter 3"/>
          <p:cNvSpPr>
            <a:spLocks noGrp="1"/>
          </p:cNvSpPr>
          <p:nvPr>
            <p:ph type="body" sz="half" idx="10"/>
          </p:nvPr>
        </p:nvSpPr>
        <p:spPr>
          <a:xfrm>
            <a:off x="4494524" y="1803381"/>
            <a:ext cx="4351411" cy="3811588"/>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DE" dirty="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a:t>TITELMASTERFORMAT DURCH KLICKEN BEARBEITEN</a:t>
            </a:r>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634646763"/>
      </p:ext>
    </p:extLst>
  </p:cSld>
  <p:clrMapOvr>
    <a:masterClrMapping/>
  </p:clrMapOvr>
  <p:extLst>
    <p:ext uri="{DCECCB84-F9BA-43D5-87BE-67443E8EF086}">
      <p15:sldGuideLst xmlns:p15="http://schemas.microsoft.com/office/powerpoint/2012/main">
        <p15:guide id="4" orient="horz" pos="709">
          <p15:clr>
            <a:srgbClr val="FBAE40"/>
          </p15:clr>
        </p15:guide>
        <p15:guide id="10" orient="horz" pos="1162" userDrawn="1">
          <p15:clr>
            <a:srgbClr val="FBAE40"/>
          </p15:clr>
        </p15:guide>
        <p15:guide id="12" orient="horz" pos="411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a16="http://schemas.microsoft.com/office/drawing/2014/main" id="{2AECA3F4-6DCE-1B44-A219-80DC499C6570}"/>
              </a:ext>
            </a:extLst>
          </p:cNvPr>
          <p:cNvCxnSpPr/>
          <p:nvPr userDrawn="1"/>
        </p:nvCxnSpPr>
        <p:spPr>
          <a:xfrm>
            <a:off x="0" y="1489275"/>
            <a:ext cx="12192000" cy="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2294838"/>
      </p:ext>
    </p:extLst>
  </p:cSld>
  <p:clrMap bg1="lt1" tx1="dk1" bg2="lt2" tx2="dk2" accent1="accent1" accent2="accent2" accent3="accent3" accent4="accent4" accent5="accent5" accent6="accent6" hlink="hlink" folHlink="folHlink"/>
  <p:sldLayoutIdLst>
    <p:sldLayoutId id="2147483677" r:id="rId1"/>
    <p:sldLayoutId id="2147483660" r:id="rId2"/>
    <p:sldLayoutId id="2147483662" r:id="rId3"/>
    <p:sldLayoutId id="2147483686" r:id="rId4"/>
    <p:sldLayoutId id="2147483684" r:id="rId5"/>
    <p:sldLayoutId id="2147483678" r:id="rId6"/>
    <p:sldLayoutId id="2147483685" r:id="rId7"/>
    <p:sldLayoutId id="2147483689" r:id="rId8"/>
    <p:sldLayoutId id="2147483679" r:id="rId9"/>
    <p:sldLayoutId id="2147483681" r:id="rId10"/>
    <p:sldLayoutId id="2147483680" r:id="rId11"/>
    <p:sldLayoutId id="2147483690" r:id="rId12"/>
    <p:sldLayoutId id="2147483682" r:id="rId13"/>
    <p:sldLayoutId id="2147483691" r:id="rId14"/>
    <p:sldLayoutId id="2147483687" r:id="rId15"/>
    <p:sldLayoutId id="2147483688" r:id="rId16"/>
  </p:sldLayoutIdLst>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378" userDrawn="1">
          <p15:clr>
            <a:srgbClr val="F26B43"/>
          </p15:clr>
        </p15:guide>
        <p15:guide id="3" pos="302" userDrawn="1">
          <p15:clr>
            <a:srgbClr val="F26B43"/>
          </p15:clr>
        </p15:guide>
        <p15:guide id="25" orient="horz" pos="709" userDrawn="1">
          <p15:clr>
            <a:srgbClr val="F26B43"/>
          </p15:clr>
        </p15:guide>
        <p15:guide id="27" orient="horz" pos="415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xml"/><Relationship Id="rId1" Type="http://schemas.openxmlformats.org/officeDocument/2006/relationships/vmlDrawing" Target="../drawings/vmlDrawing1.vml"/><Relationship Id="rId4" Type="http://schemas.openxmlformats.org/officeDocument/2006/relationships/image" Target="../media/image5.emf"/></Relationships>
</file>

<file path=ppt/slides/_rels/slide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de-DE" dirty="0"/>
            </a:br>
            <a:endParaRPr lang="de-DE" sz="1400" dirty="0"/>
          </a:p>
        </p:txBody>
      </p:sp>
      <p:sp>
        <p:nvSpPr>
          <p:cNvPr id="5" name="Textfeld 4"/>
          <p:cNvSpPr txBox="1"/>
          <p:nvPr/>
        </p:nvSpPr>
        <p:spPr>
          <a:xfrm>
            <a:off x="969775" y="1639107"/>
            <a:ext cx="8696611" cy="2862322"/>
          </a:xfrm>
          <a:prstGeom prst="rect">
            <a:avLst/>
          </a:prstGeom>
          <a:noFill/>
        </p:spPr>
        <p:txBody>
          <a:bodyPr wrap="none" rtlCol="0">
            <a:spAutoFit/>
          </a:bodyPr>
          <a:lstStyle/>
          <a:p>
            <a:r>
              <a:rPr lang="de-DE" sz="6000" dirty="0">
                <a:solidFill>
                  <a:srgbClr val="003056"/>
                </a:solidFill>
                <a:latin typeface="Arial" panose="020B0604020202020204" pitchFamily="34" charset="0"/>
                <a:cs typeface="Arial" panose="020B0604020202020204" pitchFamily="34" charset="0"/>
              </a:rPr>
              <a:t>Zentralworkshop</a:t>
            </a:r>
          </a:p>
          <a:p>
            <a:r>
              <a:rPr lang="de-DE" sz="6000" dirty="0" err="1">
                <a:solidFill>
                  <a:srgbClr val="003056"/>
                </a:solidFill>
                <a:latin typeface="Arial" panose="020B0604020202020204" pitchFamily="34" charset="0"/>
                <a:cs typeface="Arial" panose="020B0604020202020204" pitchFamily="34" charset="0"/>
              </a:rPr>
              <a:t>Stategien</a:t>
            </a:r>
            <a:r>
              <a:rPr lang="de-DE" sz="6000" dirty="0">
                <a:solidFill>
                  <a:srgbClr val="003056"/>
                </a:solidFill>
                <a:latin typeface="Arial" panose="020B0604020202020204" pitchFamily="34" charset="0"/>
                <a:cs typeface="Arial" panose="020B0604020202020204" pitchFamily="34" charset="0"/>
              </a:rPr>
              <a:t> für nachhaltige</a:t>
            </a:r>
          </a:p>
          <a:p>
            <a:r>
              <a:rPr lang="de-DE" sz="6000" dirty="0">
                <a:solidFill>
                  <a:srgbClr val="003056"/>
                </a:solidFill>
                <a:latin typeface="Arial" panose="020B0604020202020204" pitchFamily="34" charset="0"/>
                <a:cs typeface="Arial" panose="020B0604020202020204" pitchFamily="34" charset="0"/>
              </a:rPr>
              <a:t>Ertragssteigerung</a:t>
            </a:r>
          </a:p>
        </p:txBody>
      </p:sp>
    </p:spTree>
    <p:extLst>
      <p:ext uri="{BB962C8B-B14F-4D97-AF65-F5344CB8AC3E}">
        <p14:creationId xmlns:p14="http://schemas.microsoft.com/office/powerpoint/2010/main" val="3803511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a:t>
            </a:fld>
            <a:endParaRPr lang="de-DE" dirty="0"/>
          </a:p>
        </p:txBody>
      </p:sp>
      <p:sp>
        <p:nvSpPr>
          <p:cNvPr id="5" name="Titel 4"/>
          <p:cNvSpPr>
            <a:spLocks noGrp="1"/>
          </p:cNvSpPr>
          <p:nvPr>
            <p:ph type="title"/>
          </p:nvPr>
        </p:nvSpPr>
        <p:spPr/>
        <p:txBody>
          <a:bodyPr/>
          <a:lstStyle/>
          <a:p>
            <a:r>
              <a:rPr lang="de-DE" dirty="0" err="1"/>
              <a:t>ChatGPT</a:t>
            </a:r>
            <a:r>
              <a:rPr lang="de-DE" dirty="0"/>
              <a:t> </a:t>
            </a:r>
          </a:p>
        </p:txBody>
      </p:sp>
      <p:sp>
        <p:nvSpPr>
          <p:cNvPr id="3" name="Rectangle 2"/>
          <p:cNvSpPr>
            <a:spLocks noChangeArrowheads="1"/>
          </p:cNvSpPr>
          <p:nvPr/>
        </p:nvSpPr>
        <p:spPr bwMode="auto">
          <a:xfrm>
            <a:off x="3701744" y="1879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7" name="Textfeld 6"/>
          <p:cNvSpPr txBox="1"/>
          <p:nvPr/>
        </p:nvSpPr>
        <p:spPr>
          <a:xfrm>
            <a:off x="364220" y="1801982"/>
            <a:ext cx="11068933" cy="4401205"/>
          </a:xfrm>
          <a:prstGeom prst="rect">
            <a:avLst/>
          </a:prstGeom>
          <a:noFill/>
        </p:spPr>
        <p:txBody>
          <a:bodyPr wrap="square" rtlCol="0">
            <a:spAutoFit/>
          </a:bodyPr>
          <a:lstStyle/>
          <a:p>
            <a:pPr marL="285750" indent="-285750">
              <a:buFontTx/>
              <a:buChar char="-"/>
            </a:pPr>
            <a:endParaRPr lang="de-DE" sz="1400" dirty="0">
              <a:solidFill>
                <a:schemeClr val="accent6">
                  <a:lumMod val="50000"/>
                </a:schemeClr>
              </a:solidFill>
              <a:latin typeface="Arial" panose="020B0604020202020204" pitchFamily="34" charset="0"/>
              <a:cs typeface="Arial" panose="020B0604020202020204" pitchFamily="34" charset="0"/>
            </a:endParaRPr>
          </a:p>
          <a:p>
            <a:r>
              <a:rPr lang="de-DE" sz="1400" b="1" kern="18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Erfolgreiche Nutzung von </a:t>
            </a:r>
            <a:r>
              <a:rPr lang="de-DE" sz="1400" b="1" kern="1800" dirty="0" err="1">
                <a:solidFill>
                  <a:srgbClr val="003056"/>
                </a:solidFill>
                <a:effectLst/>
                <a:latin typeface="Arial" panose="020B0604020202020204" pitchFamily="34" charset="0"/>
                <a:ea typeface="Times New Roman" panose="02020603050405020304" pitchFamily="18" charset="0"/>
                <a:cs typeface="Arial" panose="020B0604020202020204" pitchFamily="34" charset="0"/>
              </a:rPr>
              <a:t>ChatGPT</a:t>
            </a:r>
            <a:r>
              <a:rPr lang="de-DE" sz="1400" b="1" kern="18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 Wichtige Tipps</a:t>
            </a:r>
          </a:p>
          <a:p>
            <a:endParaRPr lang="de-DE" sz="14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1 Welche Informationen braucht </a:t>
            </a:r>
            <a:r>
              <a:rPr lang="de-DE" sz="1400" b="1" dirty="0" err="1">
                <a:solidFill>
                  <a:srgbClr val="003056"/>
                </a:solidFill>
                <a:effectLst/>
                <a:latin typeface="Arial" panose="020B0604020202020204" pitchFamily="34" charset="0"/>
                <a:ea typeface="Times New Roman" panose="02020603050405020304" pitchFamily="18" charset="0"/>
                <a:cs typeface="Arial" panose="020B0604020202020204" pitchFamily="34" charset="0"/>
              </a:rPr>
              <a:t>ChatGPT</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a:t>
            </a:r>
            <a:b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endParaRPr lang="de-DE" sz="14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Klare und präzise Anweisungen geben (z. B. „Erstelle eine formelle E-Mail an einen Kunden bezüglich XY“)</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Fallspezifische Details nennen (z. B. „Der Kunde ist unzufrieden – formuliere eine empathische Antwort“)</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endParaRPr lang="de-DE" sz="14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2 Ergebnisse nachjustieren!</a:t>
            </a:r>
            <a:b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endParaRPr lang="de-DE" sz="14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Falls das Ergebnis nicht passt oder unzureichend ist, folgende Anweisungen geben:</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„Mach es persönlicher!“</a:t>
            </a: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 Text mit persönlicher Ansprache</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„Formuliere es kürzer!“</a:t>
            </a: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 Prägnantere Antwort</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„Schreibe es weniger formell!“</a:t>
            </a: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 Lockerer Tonfall</a:t>
            </a:r>
            <a:endParaRPr lang="de-DE" sz="14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br>
              <a:rPr lang="de-DE" sz="1400" dirty="0">
                <a:solidFill>
                  <a:srgbClr val="1D2D4B"/>
                </a:solidFill>
                <a:latin typeface="Arial" panose="020B0604020202020204" pitchFamily="34" charset="0"/>
                <a:cs typeface="Arial" panose="020B0604020202020204" pitchFamily="34" charset="0"/>
              </a:rPr>
            </a:br>
            <a:br>
              <a:rPr lang="de-DE" sz="1400" dirty="0">
                <a:solidFill>
                  <a:schemeClr val="accent6">
                    <a:lumMod val="50000"/>
                  </a:schemeClr>
                </a:solidFill>
                <a:latin typeface="Arial" panose="020B0604020202020204" pitchFamily="34" charset="0"/>
                <a:cs typeface="Arial" panose="020B0604020202020204" pitchFamily="34" charset="0"/>
              </a:rPr>
            </a:br>
            <a:br>
              <a:rPr lang="de-DE" sz="1400" dirty="0">
                <a:solidFill>
                  <a:schemeClr val="accent6">
                    <a:lumMod val="50000"/>
                  </a:schemeClr>
                </a:solidFill>
                <a:latin typeface="Arial" panose="020B0604020202020204" pitchFamily="34" charset="0"/>
                <a:cs typeface="Arial" panose="020B0604020202020204" pitchFamily="34" charset="0"/>
              </a:rPr>
            </a:br>
            <a:r>
              <a:rPr lang="de-DE" sz="1400" dirty="0">
                <a:solidFill>
                  <a:srgbClr val="1D2D4B"/>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1687085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a:t>
            </a:fld>
            <a:endParaRPr lang="de-DE" dirty="0"/>
          </a:p>
        </p:txBody>
      </p:sp>
      <p:sp>
        <p:nvSpPr>
          <p:cNvPr id="5" name="Titel 4"/>
          <p:cNvSpPr>
            <a:spLocks noGrp="1"/>
          </p:cNvSpPr>
          <p:nvPr>
            <p:ph type="title"/>
          </p:nvPr>
        </p:nvSpPr>
        <p:spPr/>
        <p:txBody>
          <a:bodyPr/>
          <a:lstStyle/>
          <a:p>
            <a:r>
              <a:rPr lang="de-DE" dirty="0" err="1"/>
              <a:t>ChatGPT</a:t>
            </a:r>
            <a:r>
              <a:rPr lang="de-DE" dirty="0"/>
              <a:t> </a:t>
            </a:r>
          </a:p>
        </p:txBody>
      </p:sp>
      <p:sp>
        <p:nvSpPr>
          <p:cNvPr id="3" name="Rectangle 2"/>
          <p:cNvSpPr>
            <a:spLocks noChangeArrowheads="1"/>
          </p:cNvSpPr>
          <p:nvPr/>
        </p:nvSpPr>
        <p:spPr bwMode="auto">
          <a:xfrm>
            <a:off x="3701744" y="1879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7" name="Textfeld 6"/>
          <p:cNvSpPr txBox="1"/>
          <p:nvPr/>
        </p:nvSpPr>
        <p:spPr>
          <a:xfrm>
            <a:off x="364220" y="1801982"/>
            <a:ext cx="11068933" cy="4832092"/>
          </a:xfrm>
          <a:prstGeom prst="rect">
            <a:avLst/>
          </a:prstGeom>
          <a:noFill/>
        </p:spPr>
        <p:txBody>
          <a:bodyPr wrap="square" rtlCol="0">
            <a:spAutoFit/>
          </a:bodyPr>
          <a:lstStyle/>
          <a:p>
            <a:r>
              <a:rPr lang="de-DE" sz="1400" dirty="0">
                <a:solidFill>
                  <a:srgbClr val="003056"/>
                </a:solidFill>
                <a:latin typeface="Arial" panose="020B0604020202020204" pitchFamily="34" charset="0"/>
                <a:cs typeface="Arial" panose="020B0604020202020204" pitchFamily="34" charset="0"/>
              </a:rPr>
              <a:t>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3 Technische Nutzung optimieren</a:t>
            </a:r>
          </a:p>
          <a:p>
            <a:endParaRPr lang="de-DE" sz="14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Lokale Installation auf PC und Smartphone</a:t>
            </a:r>
            <a:b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Vorteil: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Diktieren unterwegs, Feinschliff am PC</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Effiziente Nutzung ohne Zeitverlust</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endParaRPr lang="de-DE" sz="14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4 Verhaltensregeln &amp; Datenschutz</a:t>
            </a:r>
            <a:b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endParaRPr lang="de-DE" sz="14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KEINE personenbezogenen Daten eingeben!</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KEINE Kundennamen oder vertraulichen Informationen hochladen!</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Immer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das Ergebnis prüfen</a:t>
            </a: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 </a:t>
            </a:r>
            <a:r>
              <a:rPr lang="de-DE" sz="1400" dirty="0" err="1">
                <a:solidFill>
                  <a:srgbClr val="003056"/>
                </a:solidFill>
                <a:effectLst/>
                <a:latin typeface="Arial" panose="020B0604020202020204" pitchFamily="34" charset="0"/>
                <a:ea typeface="Times New Roman" panose="02020603050405020304" pitchFamily="18" charset="0"/>
                <a:cs typeface="Arial" panose="020B0604020202020204" pitchFamily="34" charset="0"/>
              </a:rPr>
              <a:t>ChatGPT</a:t>
            </a: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kann Fehler machen!</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b="1" kern="18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Fazit: </a:t>
            </a:r>
            <a:br>
              <a:rPr lang="de-DE" sz="1400" b="1" kern="18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b="1" kern="18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Nutzen Sie </a:t>
            </a:r>
            <a:r>
              <a:rPr lang="de-DE" sz="1400" b="1" kern="1800" dirty="0" err="1">
                <a:solidFill>
                  <a:srgbClr val="003056"/>
                </a:solidFill>
                <a:effectLst/>
                <a:latin typeface="Arial" panose="020B0604020202020204" pitchFamily="34" charset="0"/>
                <a:ea typeface="Times New Roman" panose="02020603050405020304" pitchFamily="18" charset="0"/>
                <a:cs typeface="Arial" panose="020B0604020202020204" pitchFamily="34" charset="0"/>
              </a:rPr>
              <a:t>ChatGPT</a:t>
            </a:r>
            <a:r>
              <a:rPr lang="de-DE" sz="1400" b="1" kern="18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als Unterstützung, aber denken Sie mit!</a:t>
            </a:r>
            <a:br>
              <a:rPr lang="de-DE" sz="1400" b="1" kern="18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endParaRPr lang="de-DE" sz="14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Erleichtert viele Prozesse</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Spart Zeit &amp; verbessert Texte</a:t>
            </a:r>
            <a:b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Datenschutz beachten &amp; Ergebnisse überprüfen</a:t>
            </a:r>
            <a:b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br>
            <a:endParaRPr lang="de-DE" sz="14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r>
              <a:rPr lang="de-DE" sz="1400"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 </a:t>
            </a:r>
            <a:r>
              <a:rPr lang="de-DE" sz="1400" b="1" dirty="0">
                <a:solidFill>
                  <a:srgbClr val="003056"/>
                </a:solidFill>
                <a:effectLst/>
                <a:latin typeface="Arial" panose="020B0604020202020204" pitchFamily="34" charset="0"/>
                <a:ea typeface="Times New Roman" panose="02020603050405020304" pitchFamily="18" charset="0"/>
                <a:cs typeface="Arial" panose="020B0604020202020204" pitchFamily="34" charset="0"/>
              </a:rPr>
              <a:t>Probieren Sie es aus!</a:t>
            </a:r>
            <a:endParaRPr lang="de-DE" sz="14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endParaRPr lang="de-DE" sz="1400" dirty="0">
              <a:solidFill>
                <a:srgbClr val="1D2D4B"/>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062351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12</a:t>
            </a:fld>
            <a:endParaRPr lang="de-DE" dirty="0"/>
          </a:p>
        </p:txBody>
      </p:sp>
      <p:sp>
        <p:nvSpPr>
          <p:cNvPr id="5" name="Titel 4"/>
          <p:cNvSpPr>
            <a:spLocks noGrp="1"/>
          </p:cNvSpPr>
          <p:nvPr>
            <p:ph type="title"/>
          </p:nvPr>
        </p:nvSpPr>
        <p:spPr/>
        <p:txBody>
          <a:bodyPr/>
          <a:lstStyle/>
          <a:p>
            <a:r>
              <a:rPr lang="de-DE" dirty="0" err="1"/>
              <a:t>ChatGPT</a:t>
            </a:r>
            <a:r>
              <a:rPr lang="de-DE" dirty="0"/>
              <a:t> </a:t>
            </a:r>
          </a:p>
        </p:txBody>
      </p:sp>
      <p:sp>
        <p:nvSpPr>
          <p:cNvPr id="3" name="Rectangle 2"/>
          <p:cNvSpPr>
            <a:spLocks noChangeArrowheads="1"/>
          </p:cNvSpPr>
          <p:nvPr/>
        </p:nvSpPr>
        <p:spPr bwMode="auto">
          <a:xfrm>
            <a:off x="3701744" y="1879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7" name="Textfeld 6"/>
          <p:cNvSpPr txBox="1"/>
          <p:nvPr/>
        </p:nvSpPr>
        <p:spPr>
          <a:xfrm>
            <a:off x="364220" y="1524076"/>
            <a:ext cx="11068933" cy="5509200"/>
          </a:xfrm>
          <a:prstGeom prst="rect">
            <a:avLst/>
          </a:prstGeom>
          <a:noFill/>
        </p:spPr>
        <p:txBody>
          <a:bodyPr wrap="square" rtlCol="0">
            <a:spAutoFit/>
          </a:bodyPr>
          <a:lstStyle/>
          <a:p>
            <a:r>
              <a:rPr lang="de-DE" sz="1000" b="1" dirty="0">
                <a:solidFill>
                  <a:srgbClr val="003056"/>
                </a:solidFill>
                <a:latin typeface="Arial" panose="020B0604020202020204" pitchFamily="34" charset="0"/>
                <a:cs typeface="Arial" panose="020B0604020202020204" pitchFamily="34" charset="0"/>
              </a:rPr>
              <a:t>Beispiel: </a:t>
            </a:r>
            <a:br>
              <a:rPr lang="de-DE" sz="1000" dirty="0">
                <a:solidFill>
                  <a:srgbClr val="003056"/>
                </a:solidFill>
                <a:latin typeface="Arial" panose="020B0604020202020204" pitchFamily="34" charset="0"/>
                <a:cs typeface="Arial" panose="020B0604020202020204" pitchFamily="34" charset="0"/>
              </a:rPr>
            </a:br>
            <a:r>
              <a:rPr lang="de-DE" sz="1000" b="1" dirty="0">
                <a:solidFill>
                  <a:srgbClr val="003056"/>
                </a:solidFill>
                <a:latin typeface="Arial" panose="020B0604020202020204" pitchFamily="34" charset="0"/>
                <a:cs typeface="Arial" panose="020B0604020202020204" pitchFamily="34" charset="0"/>
              </a:rPr>
              <a:t>Befehl (Prompt)</a:t>
            </a:r>
            <a:br>
              <a:rPr lang="de-DE" sz="1000" dirty="0">
                <a:solidFill>
                  <a:srgbClr val="003056"/>
                </a:solidFill>
                <a:latin typeface="Arial" panose="020B0604020202020204" pitchFamily="34" charset="0"/>
                <a:cs typeface="Arial" panose="020B0604020202020204" pitchFamily="34" charset="0"/>
              </a:rPr>
            </a:br>
            <a:r>
              <a:rPr lang="de-DE" sz="1000" dirty="0">
                <a:solidFill>
                  <a:srgbClr val="003056"/>
                </a:solidFill>
              </a:rPr>
              <a:t>Ich habe einem Kunden Angebote für eine Zahnzusatzversicherung geschickt und er hat sich für ein Angebot entschieden. Jetzt möchte ich mich per E-Mail rückmelden bei ihm, also ich brauche eine E-Mail-Vorlage von dir, wo es darum geht, dass ich die notwendigen Daten für den Vertragsabschluss von ihm benötige, oder von seiner Frau besser gesagt. Und zwar muss ich wissen, bei welcher Krankenversicherung sie versichert sind. Dann muss ich die Information haben, oder die Frage beantwortet bekommen, fehlen Zähne, die noch nicht ersetzt sind, nicht anzugeben sind, Milch- und Weißarztzähne sowie vollständiger Lückenschluss. Das bedeutet, sollte bereits eine Brücke oder eine Krone drin sein, dann ist diese nicht anzugeben. Zudem wird die Frage hier gestellt, beim Vertragsabschluss besteht bei einer anderen privaten Krankenversicherung eine Zahnzusatzversicherung? Vermutlich nein, aber trotzdem muss ich die Frage stellen. Dann wird die Frage gestellt, wird aktuell eine Zahnersatz- oder Zahnbehandlung durchgeführt, beziehungsweise wurde diese in den letzten zwei Jahren zahnärztlich empfohlen? Mit dem Hinweis, Zahnersatzmaßnahmen sind Anfertigung oder Erneuerung von Kronen, Brücken, Prothesen, Implantaten, In- bzw. On-Lays. Zahnbehandlungen sind Wurzelbehandlungen einschließlich Wurzelspitzenresektion, Entfernung eines Zahnes, Zahnfüllungen, Anbringung von Veneers, </a:t>
            </a:r>
            <a:r>
              <a:rPr lang="de-DE" sz="1000" dirty="0" err="1">
                <a:solidFill>
                  <a:srgbClr val="003056"/>
                </a:solidFill>
              </a:rPr>
              <a:t>Aufbissbehälfe</a:t>
            </a:r>
            <a:r>
              <a:rPr lang="de-DE" sz="1000" dirty="0">
                <a:solidFill>
                  <a:srgbClr val="003056"/>
                </a:solidFill>
              </a:rPr>
              <a:t> oder Schienen. Nächste Frage, wurde in den letzten zwei Jahren eine </a:t>
            </a:r>
            <a:r>
              <a:rPr lang="de-DE" sz="1000" dirty="0" err="1">
                <a:solidFill>
                  <a:srgbClr val="003056"/>
                </a:solidFill>
              </a:rPr>
              <a:t>Paranontose</a:t>
            </a:r>
            <a:r>
              <a:rPr lang="de-DE" sz="1000" dirty="0">
                <a:solidFill>
                  <a:srgbClr val="003056"/>
                </a:solidFill>
              </a:rPr>
              <a:t>, </a:t>
            </a:r>
            <a:r>
              <a:rPr lang="de-DE" sz="1000" dirty="0" err="1">
                <a:solidFill>
                  <a:srgbClr val="003056"/>
                </a:solidFill>
              </a:rPr>
              <a:t>Paranontitis</a:t>
            </a:r>
            <a:r>
              <a:rPr lang="de-DE" sz="1000" dirty="0">
                <a:solidFill>
                  <a:srgbClr val="003056"/>
                </a:solidFill>
              </a:rPr>
              <a:t> zahnärztlich festgestellt? Wird die Frage mit Ja beantwortet, gilt, ich bin damit einverstanden, dass für </a:t>
            </a:r>
            <a:r>
              <a:rPr lang="de-DE" sz="1000" dirty="0" err="1">
                <a:solidFill>
                  <a:srgbClr val="003056"/>
                </a:solidFill>
              </a:rPr>
              <a:t>Paranontose</a:t>
            </a:r>
            <a:r>
              <a:rPr lang="de-DE" sz="1000" dirty="0">
                <a:solidFill>
                  <a:srgbClr val="003056"/>
                </a:solidFill>
              </a:rPr>
              <a:t>-Behandlungen kein Versicherungsschutz besteht? Sobald ich diese Angaben habe, kann ich den Vertrag abschließen und ich benötige noch die Info, zu wann der Versicherungsschutz gewünscht ist. Soll ich den Beginn auf den 01.03.2025 legen?</a:t>
            </a:r>
            <a:br>
              <a:rPr lang="de-DE" sz="1000" dirty="0">
                <a:solidFill>
                  <a:srgbClr val="003056"/>
                </a:solidFill>
              </a:rPr>
            </a:br>
            <a:br>
              <a:rPr lang="de-DE" sz="1000" dirty="0">
                <a:solidFill>
                  <a:srgbClr val="003056"/>
                </a:solidFill>
              </a:rPr>
            </a:br>
            <a:r>
              <a:rPr lang="de-DE" sz="1000" dirty="0">
                <a:solidFill>
                  <a:srgbClr val="003056"/>
                </a:solidFill>
              </a:rPr>
              <a:t>Ergebnis: </a:t>
            </a:r>
            <a:br>
              <a:rPr lang="de-DE" sz="1000" dirty="0">
                <a:solidFill>
                  <a:srgbClr val="003056"/>
                </a:solidFill>
              </a:rPr>
            </a:br>
            <a:r>
              <a:rPr lang="de-DE" sz="800" b="1" dirty="0">
                <a:latin typeface="Arial" panose="020B0604020202020204" pitchFamily="34" charset="0"/>
                <a:cs typeface="Arial" panose="020B0604020202020204" pitchFamily="34" charset="0"/>
              </a:rPr>
              <a:t>Betreff:</a:t>
            </a:r>
            <a:r>
              <a:rPr lang="de-DE" sz="800" dirty="0">
                <a:latin typeface="Arial" panose="020B0604020202020204" pitchFamily="34" charset="0"/>
                <a:cs typeface="Arial" panose="020B0604020202020204" pitchFamily="34" charset="0"/>
              </a:rPr>
              <a:t> Wichtige Angaben für den Abschluss Ihrer Zahnzusatzversicherung</a:t>
            </a:r>
          </a:p>
          <a:p>
            <a:r>
              <a:rPr lang="de-DE" sz="800" dirty="0">
                <a:latin typeface="Arial" panose="020B0604020202020204" pitchFamily="34" charset="0"/>
                <a:cs typeface="Arial" panose="020B0604020202020204" pitchFamily="34" charset="0"/>
              </a:rPr>
              <a:t>Sehr geehrter [Name des Kunden],</a:t>
            </a:r>
          </a:p>
          <a:p>
            <a:r>
              <a:rPr lang="de-DE" sz="800" dirty="0">
                <a:latin typeface="Arial" panose="020B0604020202020204" pitchFamily="34" charset="0"/>
                <a:cs typeface="Arial" panose="020B0604020202020204" pitchFamily="34" charset="0"/>
              </a:rPr>
              <a:t>vielen Dank für Ihre Rückmeldung und die Entscheidung für das Angebot zur Zahnzusatzversicherung. Damit ich den Vertrag für [Name der Frau] abschließen kann, benötige ich noch einige Angaben.</a:t>
            </a:r>
          </a:p>
          <a:p>
            <a:r>
              <a:rPr lang="de-DE" sz="800" dirty="0">
                <a:latin typeface="Arial" panose="020B0604020202020204" pitchFamily="34" charset="0"/>
                <a:cs typeface="Arial" panose="020B0604020202020204" pitchFamily="34" charset="0"/>
              </a:rPr>
              <a:t>Bitte teilen Sie mir folgende Informationen mit:</a:t>
            </a:r>
          </a:p>
          <a:p>
            <a:pPr>
              <a:buFont typeface="+mj-lt"/>
              <a:buAutoNum type="arabicPeriod"/>
            </a:pPr>
            <a:r>
              <a:rPr lang="de-DE" sz="800" b="1" dirty="0">
                <a:latin typeface="Arial" panose="020B0604020202020204" pitchFamily="34" charset="0"/>
                <a:cs typeface="Arial" panose="020B0604020202020204" pitchFamily="34" charset="0"/>
              </a:rPr>
              <a:t>Krankenversicherung</a:t>
            </a:r>
            <a:endParaRPr lang="de-DE" sz="800" dirty="0">
              <a:latin typeface="Arial" panose="020B0604020202020204" pitchFamily="34" charset="0"/>
              <a:cs typeface="Arial" panose="020B0604020202020204" pitchFamily="34" charset="0"/>
            </a:endParaRPr>
          </a:p>
          <a:p>
            <a:pPr marL="742950" lvl="1" indent="-285750">
              <a:buFont typeface="+mj-lt"/>
              <a:buAutoNum type="arabicPeriod"/>
            </a:pPr>
            <a:r>
              <a:rPr lang="de-DE" sz="800" dirty="0">
                <a:latin typeface="Arial" panose="020B0604020202020204" pitchFamily="34" charset="0"/>
                <a:cs typeface="Arial" panose="020B0604020202020204" pitchFamily="34" charset="0"/>
              </a:rPr>
              <a:t>Bei welcher Krankenversicherung ist [Name der Frau] aktuell versichert?</a:t>
            </a:r>
          </a:p>
          <a:p>
            <a:pPr>
              <a:buFont typeface="+mj-lt"/>
              <a:buAutoNum type="arabicPeriod"/>
            </a:pPr>
            <a:r>
              <a:rPr lang="de-DE" sz="800" b="1" dirty="0">
                <a:latin typeface="Arial" panose="020B0604020202020204" pitchFamily="34" charset="0"/>
                <a:cs typeface="Arial" panose="020B0604020202020204" pitchFamily="34" charset="0"/>
              </a:rPr>
              <a:t>Zahnstatus</a:t>
            </a:r>
            <a:endParaRPr lang="de-DE" sz="800" dirty="0">
              <a:latin typeface="Arial" panose="020B0604020202020204" pitchFamily="34" charset="0"/>
              <a:cs typeface="Arial" panose="020B0604020202020204" pitchFamily="34" charset="0"/>
            </a:endParaRPr>
          </a:p>
          <a:p>
            <a:pPr marL="742950" lvl="1" indent="-285750">
              <a:buFont typeface="+mj-lt"/>
              <a:buAutoNum type="arabicPeriod"/>
            </a:pPr>
            <a:r>
              <a:rPr lang="de-DE" sz="800" dirty="0">
                <a:latin typeface="Arial" panose="020B0604020202020204" pitchFamily="34" charset="0"/>
                <a:cs typeface="Arial" panose="020B0604020202020204" pitchFamily="34" charset="0"/>
              </a:rPr>
              <a:t>Fehlen Zähne, die noch nicht ersetzt wurden? (Milch- und Weisheitszähne sowie vollständig ersetzte Lücken müssen nicht angegeben werden.)</a:t>
            </a:r>
          </a:p>
          <a:p>
            <a:pPr>
              <a:buFont typeface="+mj-lt"/>
              <a:buAutoNum type="arabicPeriod"/>
            </a:pPr>
            <a:r>
              <a:rPr lang="de-DE" sz="800" b="1" dirty="0">
                <a:latin typeface="Arial" panose="020B0604020202020204" pitchFamily="34" charset="0"/>
                <a:cs typeface="Arial" panose="020B0604020202020204" pitchFamily="34" charset="0"/>
              </a:rPr>
              <a:t>Bestehende Zahnzusatzversicherung</a:t>
            </a:r>
            <a:endParaRPr lang="de-DE" sz="800" dirty="0">
              <a:latin typeface="Arial" panose="020B0604020202020204" pitchFamily="34" charset="0"/>
              <a:cs typeface="Arial" panose="020B0604020202020204" pitchFamily="34" charset="0"/>
            </a:endParaRPr>
          </a:p>
          <a:p>
            <a:pPr marL="742950" lvl="1" indent="-285750">
              <a:buFont typeface="+mj-lt"/>
              <a:buAutoNum type="arabicPeriod"/>
            </a:pPr>
            <a:r>
              <a:rPr lang="de-DE" sz="800" dirty="0">
                <a:latin typeface="Arial" panose="020B0604020202020204" pitchFamily="34" charset="0"/>
                <a:cs typeface="Arial" panose="020B0604020202020204" pitchFamily="34" charset="0"/>
              </a:rPr>
              <a:t>Besteht aktuell eine Zahnzusatzversicherung bei einer anderen privaten Krankenversicherung?</a:t>
            </a:r>
          </a:p>
          <a:p>
            <a:pPr>
              <a:buFont typeface="+mj-lt"/>
              <a:buAutoNum type="arabicPeriod"/>
            </a:pPr>
            <a:r>
              <a:rPr lang="de-DE" sz="800" b="1" dirty="0">
                <a:latin typeface="Arial" panose="020B0604020202020204" pitchFamily="34" charset="0"/>
                <a:cs typeface="Arial" panose="020B0604020202020204" pitchFamily="34" charset="0"/>
              </a:rPr>
              <a:t>Laufende oder empfohlene Zahnbehandlungen</a:t>
            </a:r>
            <a:endParaRPr lang="de-DE" sz="800" dirty="0">
              <a:latin typeface="Arial" panose="020B0604020202020204" pitchFamily="34" charset="0"/>
              <a:cs typeface="Arial" panose="020B0604020202020204" pitchFamily="34" charset="0"/>
            </a:endParaRPr>
          </a:p>
          <a:p>
            <a:pPr marL="742950" lvl="1" indent="-285750">
              <a:buFont typeface="+mj-lt"/>
              <a:buAutoNum type="arabicPeriod"/>
            </a:pPr>
            <a:r>
              <a:rPr lang="de-DE" sz="800" dirty="0">
                <a:latin typeface="Arial" panose="020B0604020202020204" pitchFamily="34" charset="0"/>
                <a:cs typeface="Arial" panose="020B0604020202020204" pitchFamily="34" charset="0"/>
              </a:rPr>
              <a:t>Wird derzeit eine Zahnersatz- oder Zahnbehandlung durchgeführt oder wurde eine solche in den letzten zwei Jahren von einem Zahnarzt empfohlen?</a:t>
            </a:r>
          </a:p>
          <a:p>
            <a:pPr marL="742950" lvl="1" indent="-285750">
              <a:buFont typeface="+mj-lt"/>
              <a:buAutoNum type="arabicPeriod"/>
            </a:pPr>
            <a:r>
              <a:rPr lang="de-DE" sz="800" dirty="0">
                <a:latin typeface="Arial" panose="020B0604020202020204" pitchFamily="34" charset="0"/>
                <a:cs typeface="Arial" panose="020B0604020202020204" pitchFamily="34" charset="0"/>
              </a:rPr>
              <a:t>Zur Einordnung:</a:t>
            </a:r>
          </a:p>
          <a:p>
            <a:pPr marL="1143000" lvl="2" indent="-228600">
              <a:buFont typeface="+mj-lt"/>
              <a:buAutoNum type="arabicPeriod"/>
            </a:pPr>
            <a:r>
              <a:rPr lang="de-DE" sz="800" i="1" dirty="0">
                <a:latin typeface="Arial" panose="020B0604020202020204" pitchFamily="34" charset="0"/>
                <a:cs typeface="Arial" panose="020B0604020202020204" pitchFamily="34" charset="0"/>
              </a:rPr>
              <a:t>Zahnersatzmaßnahmen</a:t>
            </a:r>
            <a:r>
              <a:rPr lang="de-DE" sz="800" dirty="0">
                <a:latin typeface="Arial" panose="020B0604020202020204" pitchFamily="34" charset="0"/>
                <a:cs typeface="Arial" panose="020B0604020202020204" pitchFamily="34" charset="0"/>
              </a:rPr>
              <a:t> umfassen Kronen, Brücken, Prothesen, Implantate, In-/On-Lays.</a:t>
            </a:r>
          </a:p>
          <a:p>
            <a:pPr marL="1143000" lvl="2" indent="-228600">
              <a:buFont typeface="+mj-lt"/>
              <a:buAutoNum type="arabicPeriod"/>
            </a:pPr>
            <a:r>
              <a:rPr lang="de-DE" sz="800" i="1" dirty="0">
                <a:latin typeface="Arial" panose="020B0604020202020204" pitchFamily="34" charset="0"/>
                <a:cs typeface="Arial" panose="020B0604020202020204" pitchFamily="34" charset="0"/>
              </a:rPr>
              <a:t>Zahnbehandlungen</a:t>
            </a:r>
            <a:r>
              <a:rPr lang="de-DE" sz="800" dirty="0">
                <a:latin typeface="Arial" panose="020B0604020202020204" pitchFamily="34" charset="0"/>
                <a:cs typeface="Arial" panose="020B0604020202020204" pitchFamily="34" charset="0"/>
              </a:rPr>
              <a:t> umfassen Wurzelbehandlungen, Wurzelspitzenresektionen, Zahnextraktionen, Füllungen, Veneers, </a:t>
            </a:r>
            <a:r>
              <a:rPr lang="de-DE" sz="800" dirty="0" err="1">
                <a:latin typeface="Arial" panose="020B0604020202020204" pitchFamily="34" charset="0"/>
                <a:cs typeface="Arial" panose="020B0604020202020204" pitchFamily="34" charset="0"/>
              </a:rPr>
              <a:t>Aufbissschienen</a:t>
            </a:r>
            <a:r>
              <a:rPr lang="de-DE" sz="800" dirty="0">
                <a:latin typeface="Arial" panose="020B0604020202020204" pitchFamily="34" charset="0"/>
                <a:cs typeface="Arial" panose="020B0604020202020204" pitchFamily="34" charset="0"/>
              </a:rPr>
              <a:t>.</a:t>
            </a:r>
          </a:p>
          <a:p>
            <a:pPr>
              <a:buFont typeface="+mj-lt"/>
              <a:buAutoNum type="arabicPeriod"/>
            </a:pPr>
            <a:r>
              <a:rPr lang="de-DE" sz="800" b="1" dirty="0">
                <a:latin typeface="Arial" panose="020B0604020202020204" pitchFamily="34" charset="0"/>
                <a:cs typeface="Arial" panose="020B0604020202020204" pitchFamily="34" charset="0"/>
              </a:rPr>
              <a:t>Parodontose/Parodontitis</a:t>
            </a:r>
            <a:endParaRPr lang="de-DE" sz="800" dirty="0">
              <a:latin typeface="Arial" panose="020B0604020202020204" pitchFamily="34" charset="0"/>
              <a:cs typeface="Arial" panose="020B0604020202020204" pitchFamily="34" charset="0"/>
            </a:endParaRPr>
          </a:p>
          <a:p>
            <a:pPr marL="742950" lvl="1" indent="-285750">
              <a:buFont typeface="+mj-lt"/>
              <a:buAutoNum type="arabicPeriod"/>
            </a:pPr>
            <a:r>
              <a:rPr lang="de-DE" sz="800" dirty="0">
                <a:latin typeface="Arial" panose="020B0604020202020204" pitchFamily="34" charset="0"/>
                <a:cs typeface="Arial" panose="020B0604020202020204" pitchFamily="34" charset="0"/>
              </a:rPr>
              <a:t>Wurde in den letzten zwei Jahren eine Parodontose oder Parodontitis festgestellt? Falls ja, besteht für Parodontose-Behandlungen kein Versicherungsschutz.</a:t>
            </a:r>
          </a:p>
          <a:p>
            <a:pPr>
              <a:buFont typeface="+mj-lt"/>
              <a:buAutoNum type="arabicPeriod"/>
            </a:pPr>
            <a:r>
              <a:rPr lang="de-DE" sz="800" b="1" dirty="0">
                <a:latin typeface="Arial" panose="020B0604020202020204" pitchFamily="34" charset="0"/>
                <a:cs typeface="Arial" panose="020B0604020202020204" pitchFamily="34" charset="0"/>
              </a:rPr>
              <a:t>Versicherungsbeginn</a:t>
            </a:r>
            <a:endParaRPr lang="de-DE" sz="800" dirty="0">
              <a:latin typeface="Arial" panose="020B0604020202020204" pitchFamily="34" charset="0"/>
              <a:cs typeface="Arial" panose="020B0604020202020204" pitchFamily="34" charset="0"/>
            </a:endParaRPr>
          </a:p>
          <a:p>
            <a:pPr marL="742950" lvl="1" indent="-285750">
              <a:buFont typeface="+mj-lt"/>
              <a:buAutoNum type="arabicPeriod"/>
            </a:pPr>
            <a:r>
              <a:rPr lang="de-DE" sz="800" dirty="0">
                <a:latin typeface="Arial" panose="020B0604020202020204" pitchFamily="34" charset="0"/>
                <a:cs typeface="Arial" panose="020B0604020202020204" pitchFamily="34" charset="0"/>
              </a:rPr>
              <a:t>Soll der Versicherungsschutz ab dem </a:t>
            </a:r>
            <a:r>
              <a:rPr lang="de-DE" sz="800" b="1" dirty="0">
                <a:latin typeface="Arial" panose="020B0604020202020204" pitchFamily="34" charset="0"/>
                <a:cs typeface="Arial" panose="020B0604020202020204" pitchFamily="34" charset="0"/>
              </a:rPr>
              <a:t>01.03.2025</a:t>
            </a:r>
            <a:r>
              <a:rPr lang="de-DE" sz="800" dirty="0">
                <a:latin typeface="Arial" panose="020B0604020202020204" pitchFamily="34" charset="0"/>
                <a:cs typeface="Arial" panose="020B0604020202020204" pitchFamily="34" charset="0"/>
              </a:rPr>
              <a:t> beginnen, oder bevorzugen Sie ein anderes Startdatum?</a:t>
            </a:r>
          </a:p>
          <a:p>
            <a:r>
              <a:rPr lang="de-DE" sz="800" dirty="0">
                <a:latin typeface="Arial" panose="020B0604020202020204" pitchFamily="34" charset="0"/>
                <a:cs typeface="Arial" panose="020B0604020202020204" pitchFamily="34" charset="0"/>
              </a:rPr>
              <a:t>Sobald ich diese Angaben habe, kann ich den Vertrag finalisieren. Bei Fragen stehe ich Ihnen jederzeit zur Verfügung.</a:t>
            </a:r>
          </a:p>
          <a:p>
            <a:r>
              <a:rPr lang="de-DE" sz="800" dirty="0">
                <a:latin typeface="Arial" panose="020B0604020202020204" pitchFamily="34" charset="0"/>
                <a:cs typeface="Arial" panose="020B0604020202020204" pitchFamily="34" charset="0"/>
              </a:rPr>
              <a:t>Vielen Dank für Ihre Rückmeldung.</a:t>
            </a:r>
          </a:p>
          <a:p>
            <a:r>
              <a:rPr lang="de-DE" sz="800" b="1" dirty="0">
                <a:latin typeface="Arial" panose="020B0604020202020204" pitchFamily="34" charset="0"/>
                <a:cs typeface="Arial" panose="020B0604020202020204" pitchFamily="34" charset="0"/>
              </a:rPr>
              <a:t>Beste Grüße</a:t>
            </a:r>
            <a:br>
              <a:rPr lang="de-DE" sz="800" dirty="0">
                <a:latin typeface="Arial" panose="020B0604020202020204" pitchFamily="34" charset="0"/>
                <a:cs typeface="Arial" panose="020B0604020202020204" pitchFamily="34" charset="0"/>
              </a:rPr>
            </a:br>
            <a:r>
              <a:rPr lang="de-DE" sz="800" dirty="0">
                <a:latin typeface="Arial" panose="020B0604020202020204" pitchFamily="34" charset="0"/>
                <a:cs typeface="Arial" panose="020B0604020202020204" pitchFamily="34" charset="0"/>
              </a:rPr>
              <a:t>[Dein Name]</a:t>
            </a:r>
            <a:br>
              <a:rPr lang="de-DE" sz="800" dirty="0">
                <a:latin typeface="Arial" panose="020B0604020202020204" pitchFamily="34" charset="0"/>
                <a:cs typeface="Arial" panose="020B0604020202020204" pitchFamily="34" charset="0"/>
              </a:rPr>
            </a:br>
            <a:r>
              <a:rPr lang="de-DE" sz="800" dirty="0">
                <a:latin typeface="Arial" panose="020B0604020202020204" pitchFamily="34" charset="0"/>
                <a:cs typeface="Arial" panose="020B0604020202020204" pitchFamily="34" charset="0"/>
              </a:rPr>
              <a:t>[Deine Kontaktdaten]</a:t>
            </a:r>
          </a:p>
          <a:p>
            <a:endParaRPr lang="de-DE" sz="10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endParaRPr lang="de-DE" sz="1000" dirty="0">
              <a:solidFill>
                <a:srgbClr val="00305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493155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13</a:t>
            </a:fld>
            <a:endParaRPr lang="de-DE" dirty="0"/>
          </a:p>
        </p:txBody>
      </p:sp>
      <p:sp>
        <p:nvSpPr>
          <p:cNvPr id="5" name="Titel 4"/>
          <p:cNvSpPr>
            <a:spLocks noGrp="1"/>
          </p:cNvSpPr>
          <p:nvPr>
            <p:ph type="title"/>
          </p:nvPr>
        </p:nvSpPr>
        <p:spPr/>
        <p:txBody>
          <a:bodyPr/>
          <a:lstStyle/>
          <a:p>
            <a:r>
              <a:rPr lang="de-DE" dirty="0" err="1"/>
              <a:t>ChatGPT</a:t>
            </a:r>
            <a:r>
              <a:rPr lang="de-DE" dirty="0"/>
              <a:t> </a:t>
            </a:r>
          </a:p>
        </p:txBody>
      </p:sp>
      <p:sp>
        <p:nvSpPr>
          <p:cNvPr id="3" name="Rectangle 2"/>
          <p:cNvSpPr>
            <a:spLocks noChangeArrowheads="1"/>
          </p:cNvSpPr>
          <p:nvPr/>
        </p:nvSpPr>
        <p:spPr bwMode="auto">
          <a:xfrm>
            <a:off x="3701744" y="1879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7" name="Textfeld 6"/>
          <p:cNvSpPr txBox="1"/>
          <p:nvPr/>
        </p:nvSpPr>
        <p:spPr>
          <a:xfrm>
            <a:off x="364220" y="1524076"/>
            <a:ext cx="11068933" cy="3631763"/>
          </a:xfrm>
          <a:prstGeom prst="rect">
            <a:avLst/>
          </a:prstGeom>
          <a:noFill/>
        </p:spPr>
        <p:txBody>
          <a:bodyPr wrap="square" rtlCol="0">
            <a:spAutoFit/>
          </a:bodyPr>
          <a:lstStyle/>
          <a:p>
            <a:r>
              <a:rPr lang="de-DE" sz="1000" b="1" dirty="0">
                <a:solidFill>
                  <a:srgbClr val="003056"/>
                </a:solidFill>
                <a:latin typeface="Arial" panose="020B0604020202020204" pitchFamily="34" charset="0"/>
                <a:cs typeface="Arial" panose="020B0604020202020204" pitchFamily="34" charset="0"/>
              </a:rPr>
              <a:t>Beispiel: </a:t>
            </a:r>
            <a:br>
              <a:rPr lang="de-DE" sz="1000" dirty="0">
                <a:solidFill>
                  <a:srgbClr val="003056"/>
                </a:solidFill>
                <a:latin typeface="Arial" panose="020B0604020202020204" pitchFamily="34" charset="0"/>
                <a:cs typeface="Arial" panose="020B0604020202020204" pitchFamily="34" charset="0"/>
              </a:rPr>
            </a:br>
            <a:r>
              <a:rPr lang="de-DE" sz="1000" b="1" dirty="0">
                <a:solidFill>
                  <a:srgbClr val="003056"/>
                </a:solidFill>
                <a:latin typeface="Arial" panose="020B0604020202020204" pitchFamily="34" charset="0"/>
                <a:cs typeface="Arial" panose="020B0604020202020204" pitchFamily="34" charset="0"/>
              </a:rPr>
              <a:t>Befehl (Prompt)</a:t>
            </a:r>
            <a:br>
              <a:rPr lang="de-DE" sz="1000" dirty="0">
                <a:solidFill>
                  <a:srgbClr val="003056"/>
                </a:solidFill>
                <a:latin typeface="Arial" panose="020B0604020202020204" pitchFamily="34" charset="0"/>
                <a:cs typeface="Arial" panose="020B0604020202020204" pitchFamily="34" charset="0"/>
              </a:rPr>
            </a:br>
            <a:r>
              <a:rPr lang="de-DE" sz="1000" dirty="0"/>
              <a:t>Ich stelle eine E-Mail, wo ich einen Kunden von mir anschreibe. Es geht um seine Allianz Rentenversicherung, die er im Jahr 2023 beitragsfrei gestellt hat. Und es ist so, dass die Fortführung dieser Rentenversicherung bis zum 1.3.2025 beschlossen werden muss, wenn er die Versicherung ohne erneute Gesundheitsfragen fortführen möchte. Wenn er die Fortführung zum 1.3.2025 nicht wünscht, ist die Fortführung auch bis zum 1.3.2027 möglich. Dann ist es aber so, dass Gesundheitsfragen fährlich werden würden. Deswegen würde ich Ihnen empfehlen, jetzt zum 1.3. die Fortführung zu beschließen und mir mitzuteilen, mit welchem Betrag er das Ganze fortführen möchte. Ich duze den Kunden und ich möchte, dass du die persönlichen Anrede jeweils groß beginnst.</a:t>
            </a:r>
            <a:br>
              <a:rPr lang="de-DE" sz="1000" dirty="0">
                <a:solidFill>
                  <a:srgbClr val="003056"/>
                </a:solidFill>
              </a:rPr>
            </a:br>
            <a:br>
              <a:rPr lang="de-DE" sz="1000" dirty="0">
                <a:solidFill>
                  <a:srgbClr val="003056"/>
                </a:solidFill>
              </a:rPr>
            </a:br>
            <a:r>
              <a:rPr lang="de-DE" sz="1000" dirty="0">
                <a:solidFill>
                  <a:srgbClr val="003056"/>
                </a:solidFill>
              </a:rPr>
              <a:t>Ergebnis: </a:t>
            </a:r>
            <a:br>
              <a:rPr lang="de-DE" sz="1000" dirty="0">
                <a:solidFill>
                  <a:srgbClr val="003056"/>
                </a:solidFill>
              </a:rPr>
            </a:br>
            <a:r>
              <a:rPr lang="de-DE" sz="1000" dirty="0"/>
              <a:t>Hallo [Name],</a:t>
            </a:r>
          </a:p>
          <a:p>
            <a:r>
              <a:rPr lang="de-DE" sz="1000" dirty="0"/>
              <a:t>ich hoffe, es geht Dir gut!</a:t>
            </a:r>
          </a:p>
          <a:p>
            <a:r>
              <a:rPr lang="de-DE" sz="1000" dirty="0"/>
              <a:t>Ich möchte Dich an Deine Allianz Rentenversicherung erinnern, die Du im Jahr 2023 beitragsfrei gestellt hast. </a:t>
            </a:r>
            <a:br>
              <a:rPr lang="de-DE" sz="1000" dirty="0"/>
            </a:br>
            <a:r>
              <a:rPr lang="de-DE" sz="1000" dirty="0"/>
              <a:t>Damit Du sie ohne erneute Gesundheitsfragen fortführen kannst, muss die Entscheidung dazu bis spätestens </a:t>
            </a:r>
            <a:r>
              <a:rPr lang="de-DE" sz="1000" b="1" dirty="0"/>
              <a:t>01.03.2025</a:t>
            </a:r>
            <a:r>
              <a:rPr lang="de-DE" sz="1000" dirty="0"/>
              <a:t> getroffen werden.</a:t>
            </a:r>
          </a:p>
          <a:p>
            <a:r>
              <a:rPr lang="de-DE" sz="1000" dirty="0"/>
              <a:t>Falls Du die Fortführung erst zu einem späteren Zeitpunkt (bis spätestens </a:t>
            </a:r>
            <a:r>
              <a:rPr lang="de-DE" sz="1000" b="1" dirty="0"/>
              <a:t>01.03.2027</a:t>
            </a:r>
            <a:r>
              <a:rPr lang="de-DE" sz="1000" dirty="0"/>
              <a:t>) planst, wären dann jedoch Gesundheitsfragen erforderlich – was unter Umständen Nachteile mit sich bringen könnte.</a:t>
            </a:r>
            <a:br>
              <a:rPr lang="de-DE" sz="1000" dirty="0"/>
            </a:br>
            <a:endParaRPr lang="de-DE" sz="1000" dirty="0"/>
          </a:p>
          <a:p>
            <a:r>
              <a:rPr lang="de-DE" sz="1000" dirty="0"/>
              <a:t>Ich empfehle Dir daher, jetzt die Fortführung zu beschließen. </a:t>
            </a:r>
            <a:br>
              <a:rPr lang="de-DE" sz="1000" dirty="0"/>
            </a:br>
            <a:br>
              <a:rPr lang="de-DE" sz="1000" dirty="0"/>
            </a:br>
            <a:r>
              <a:rPr lang="de-DE" sz="1000" dirty="0"/>
              <a:t>Bitte gib mir kurz Bescheid, mit welchem Betrag Du die Versicherung weiterführen möchtest. </a:t>
            </a:r>
            <a:br>
              <a:rPr lang="de-DE" sz="1000" dirty="0"/>
            </a:br>
            <a:br>
              <a:rPr lang="de-DE" sz="1000" dirty="0"/>
            </a:br>
            <a:r>
              <a:rPr lang="de-DE" sz="1000" dirty="0"/>
              <a:t>Falls Du Fragen hast oder eine Beratung dazu möchtest, melde Dich gerne!</a:t>
            </a:r>
          </a:p>
          <a:p>
            <a:r>
              <a:rPr lang="de-DE" sz="1000" dirty="0"/>
              <a:t>Viele Grüße</a:t>
            </a:r>
            <a:br>
              <a:rPr lang="de-DE" sz="1000" dirty="0"/>
            </a:br>
            <a:r>
              <a:rPr lang="de-DE" sz="1000" dirty="0"/>
              <a:t>[Dein Name]</a:t>
            </a:r>
          </a:p>
          <a:p>
            <a:endParaRPr lang="de-DE" sz="1000" dirty="0">
              <a:solidFill>
                <a:srgbClr val="003056"/>
              </a:solidFill>
              <a:effectLst/>
              <a:latin typeface="Arial" panose="020B0604020202020204" pitchFamily="34" charset="0"/>
              <a:ea typeface="Calibri" panose="020F0502020204030204" pitchFamily="34" charset="0"/>
              <a:cs typeface="Arial" panose="020B0604020202020204" pitchFamily="34" charset="0"/>
            </a:endParaRPr>
          </a:p>
          <a:p>
            <a:endParaRPr lang="de-DE" sz="1000" dirty="0">
              <a:solidFill>
                <a:srgbClr val="003056"/>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49356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br>
              <a:rPr lang="de-DE" dirty="0"/>
            </a:br>
            <a:r>
              <a:rPr lang="de-DE" dirty="0"/>
              <a:t> </a:t>
            </a:r>
            <a:r>
              <a:rPr lang="de-DE" b="1" dirty="0"/>
              <a:t>Aus der vertrieblichen Praxis </a:t>
            </a:r>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88635" y="1507435"/>
            <a:ext cx="4263887" cy="4946108"/>
          </a:xfrm>
          <a:prstGeom prst="rect">
            <a:avLst/>
          </a:prstGeom>
        </p:spPr>
      </p:pic>
    </p:spTree>
    <p:extLst>
      <p:ext uri="{BB962C8B-B14F-4D97-AF65-F5344CB8AC3E}">
        <p14:creationId xmlns:p14="http://schemas.microsoft.com/office/powerpoint/2010/main" val="308840594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el 11"/>
          <p:cNvSpPr>
            <a:spLocks noGrp="1"/>
          </p:cNvSpPr>
          <p:nvPr>
            <p:ph type="title"/>
          </p:nvPr>
        </p:nvSpPr>
        <p:spPr/>
        <p:txBody>
          <a:bodyPr/>
          <a:lstStyle/>
          <a:p>
            <a:r>
              <a:rPr lang="de-DE" dirty="0"/>
              <a:t>Vertriebliche Rückschlüsse</a:t>
            </a:r>
          </a:p>
        </p:txBody>
      </p:sp>
      <p:graphicFrame>
        <p:nvGraphicFramePr>
          <p:cNvPr id="2" name="Objekt 1"/>
          <p:cNvGraphicFramePr>
            <a:graphicFrameLocks noChangeAspect="1"/>
          </p:cNvGraphicFramePr>
          <p:nvPr/>
        </p:nvGraphicFramePr>
        <p:xfrm>
          <a:off x="7107751" y="1695766"/>
          <a:ext cx="4538663" cy="4538663"/>
        </p:xfrm>
        <a:graphic>
          <a:graphicData uri="http://schemas.openxmlformats.org/presentationml/2006/ole">
            <mc:AlternateContent xmlns:mc="http://schemas.openxmlformats.org/markup-compatibility/2006">
              <mc:Choice xmlns:v="urn:schemas-microsoft-com:vml" Requires="v">
                <p:oleObj spid="_x0000_s1030" name="Acrobat Document" r:id="rId3" imgW="28803600" imgH="28803600" progId="AcroExch.Document.DC">
                  <p:embed/>
                </p:oleObj>
              </mc:Choice>
              <mc:Fallback>
                <p:oleObj name="Acrobat Document" r:id="rId3" imgW="28803600" imgH="28803600" progId="AcroExch.Document.DC">
                  <p:embed/>
                  <p:pic>
                    <p:nvPicPr>
                      <p:cNvPr id="2" name="Objekt 1"/>
                      <p:cNvPicPr/>
                      <p:nvPr/>
                    </p:nvPicPr>
                    <p:blipFill>
                      <a:blip r:embed="rId4"/>
                      <a:stretch>
                        <a:fillRect/>
                      </a:stretch>
                    </p:blipFill>
                    <p:spPr>
                      <a:xfrm>
                        <a:off x="7107751" y="1695766"/>
                        <a:ext cx="4538663" cy="4538663"/>
                      </a:xfrm>
                      <a:prstGeom prst="rect">
                        <a:avLst/>
                      </a:prstGeom>
                    </p:spPr>
                  </p:pic>
                </p:oleObj>
              </mc:Fallback>
            </mc:AlternateContent>
          </a:graphicData>
        </a:graphic>
      </p:graphicFrame>
      <p:sp>
        <p:nvSpPr>
          <p:cNvPr id="3" name="Textfeld 2"/>
          <p:cNvSpPr txBox="1"/>
          <p:nvPr/>
        </p:nvSpPr>
        <p:spPr>
          <a:xfrm>
            <a:off x="1009650" y="2819400"/>
            <a:ext cx="5622052" cy="646331"/>
          </a:xfrm>
          <a:prstGeom prst="rect">
            <a:avLst/>
          </a:prstGeom>
          <a:noFill/>
        </p:spPr>
        <p:txBody>
          <a:bodyPr wrap="none" rtlCol="0">
            <a:spAutoFit/>
          </a:bodyPr>
          <a:lstStyle/>
          <a:p>
            <a:r>
              <a:rPr lang="de-DE" dirty="0"/>
              <a:t>Diese Frage habe ich mir und meinen Mitarbeitern in </a:t>
            </a:r>
          </a:p>
          <a:p>
            <a:r>
              <a:rPr lang="de-DE" dirty="0"/>
              <a:t>der Geschäftsstelle 2016 gestellt!</a:t>
            </a:r>
          </a:p>
        </p:txBody>
      </p:sp>
      <p:sp>
        <p:nvSpPr>
          <p:cNvPr id="4" name="Textfeld 3">
            <a:extLst>
              <a:ext uri="{FF2B5EF4-FFF2-40B4-BE49-F238E27FC236}">
                <a16:creationId xmlns:a16="http://schemas.microsoft.com/office/drawing/2014/main" id="{40DF4255-DFB4-40FD-A111-356316B3E937}"/>
              </a:ext>
            </a:extLst>
          </p:cNvPr>
          <p:cNvSpPr txBox="1"/>
          <p:nvPr/>
        </p:nvSpPr>
        <p:spPr>
          <a:xfrm>
            <a:off x="1420238" y="4737370"/>
            <a:ext cx="2256817" cy="923330"/>
          </a:xfrm>
          <a:prstGeom prst="rect">
            <a:avLst/>
          </a:prstGeom>
          <a:noFill/>
        </p:spPr>
        <p:txBody>
          <a:bodyPr wrap="square" rtlCol="0">
            <a:spAutoFit/>
          </a:bodyPr>
          <a:lstStyle/>
          <a:p>
            <a:r>
              <a:rPr lang="de-DE" dirty="0"/>
              <a:t>Wer hat die Bestandsstatistik bisher genutzt?</a:t>
            </a:r>
          </a:p>
        </p:txBody>
      </p:sp>
    </p:spTree>
    <p:extLst>
      <p:ext uri="{BB962C8B-B14F-4D97-AF65-F5344CB8AC3E}">
        <p14:creationId xmlns:p14="http://schemas.microsoft.com/office/powerpoint/2010/main" val="3808736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16</a:t>
            </a:fld>
            <a:endParaRPr lang="de-DE"/>
          </a:p>
        </p:txBody>
      </p:sp>
      <p:sp>
        <p:nvSpPr>
          <p:cNvPr id="4" name="Titel 3"/>
          <p:cNvSpPr>
            <a:spLocks noGrp="1"/>
          </p:cNvSpPr>
          <p:nvPr>
            <p:ph type="title"/>
          </p:nvPr>
        </p:nvSpPr>
        <p:spPr/>
        <p:txBody>
          <a:bodyPr/>
          <a:lstStyle/>
          <a:p>
            <a:r>
              <a:rPr lang="de-DE" dirty="0"/>
              <a:t>Smart Admin – SA</a:t>
            </a:r>
          </a:p>
        </p:txBody>
      </p:sp>
      <p:pic>
        <p:nvPicPr>
          <p:cNvPr id="12" name="Grafik 11">
            <a:extLst>
              <a:ext uri="{FF2B5EF4-FFF2-40B4-BE49-F238E27FC236}">
                <a16:creationId xmlns:a16="http://schemas.microsoft.com/office/drawing/2014/main" id="{72E355A5-1644-46BC-B4E8-D7B38C082AF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5406" y="2157852"/>
            <a:ext cx="10820400" cy="3747591"/>
          </a:xfrm>
          <a:prstGeom prst="rect">
            <a:avLst/>
          </a:prstGeom>
        </p:spPr>
      </p:pic>
    </p:spTree>
    <p:extLst>
      <p:ext uri="{BB962C8B-B14F-4D97-AF65-F5344CB8AC3E}">
        <p14:creationId xmlns:p14="http://schemas.microsoft.com/office/powerpoint/2010/main" val="11137645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17</a:t>
            </a:fld>
            <a:endParaRPr lang="de-DE"/>
          </a:p>
        </p:txBody>
      </p:sp>
      <p:sp>
        <p:nvSpPr>
          <p:cNvPr id="3" name="Textplatzhalter 2"/>
          <p:cNvSpPr>
            <a:spLocks noGrp="1"/>
          </p:cNvSpPr>
          <p:nvPr>
            <p:ph type="body" sz="half" idx="2"/>
          </p:nvPr>
        </p:nvSpPr>
        <p:spPr>
          <a:xfrm>
            <a:off x="369357" y="1801058"/>
            <a:ext cx="11220131" cy="516840"/>
          </a:xfrm>
        </p:spPr>
        <p:txBody>
          <a:bodyPr/>
          <a:lstStyle/>
          <a:p>
            <a:r>
              <a:rPr lang="de-DE" dirty="0"/>
              <a:t>Live: Erstellen der Bestandsstatistik</a:t>
            </a:r>
          </a:p>
        </p:txBody>
      </p:sp>
      <p:sp>
        <p:nvSpPr>
          <p:cNvPr id="4" name="Titel 3"/>
          <p:cNvSpPr>
            <a:spLocks noGrp="1"/>
          </p:cNvSpPr>
          <p:nvPr>
            <p:ph type="title"/>
          </p:nvPr>
        </p:nvSpPr>
        <p:spPr/>
        <p:txBody>
          <a:bodyPr/>
          <a:lstStyle/>
          <a:p>
            <a:r>
              <a:rPr lang="de-DE" dirty="0"/>
              <a:t>Bestandsstatistik</a:t>
            </a:r>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34901" y="2958474"/>
            <a:ext cx="3296094" cy="2867601"/>
          </a:xfrm>
          <a:prstGeom prst="rect">
            <a:avLst/>
          </a:prstGeom>
        </p:spPr>
      </p:pic>
      <p:pic>
        <p:nvPicPr>
          <p:cNvPr id="6" name="Grafik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48867" y="2958474"/>
            <a:ext cx="3974935" cy="2716813"/>
          </a:xfrm>
          <a:prstGeom prst="rect">
            <a:avLst/>
          </a:prstGeom>
        </p:spPr>
      </p:pic>
    </p:spTree>
    <p:extLst>
      <p:ext uri="{BB962C8B-B14F-4D97-AF65-F5344CB8AC3E}">
        <p14:creationId xmlns:p14="http://schemas.microsoft.com/office/powerpoint/2010/main" val="16551394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sp>
        <p:nvSpPr>
          <p:cNvPr id="3" name="Textplatzhalter 2"/>
          <p:cNvSpPr>
            <a:spLocks noGrp="1"/>
          </p:cNvSpPr>
          <p:nvPr>
            <p:ph type="body" sz="half" idx="2"/>
          </p:nvPr>
        </p:nvSpPr>
        <p:spPr/>
        <p:txBody>
          <a:bodyPr/>
          <a:lstStyle/>
          <a:p>
            <a:r>
              <a:rPr lang="de-DE" dirty="0"/>
              <a:t>Screenshot Bestandsliste (Auswertungen) I 2021</a:t>
            </a:r>
          </a:p>
        </p:txBody>
      </p:sp>
      <p:sp>
        <p:nvSpPr>
          <p:cNvPr id="4" name="Titel 3"/>
          <p:cNvSpPr>
            <a:spLocks noGrp="1"/>
          </p:cNvSpPr>
          <p:nvPr>
            <p:ph type="title"/>
          </p:nvPr>
        </p:nvSpPr>
        <p:spPr/>
        <p:txBody>
          <a:bodyPr/>
          <a:lstStyle/>
          <a:p>
            <a:r>
              <a:rPr lang="de-DE" dirty="0"/>
              <a:t>Vertriebliche Rückschlüsse</a:t>
            </a:r>
          </a:p>
        </p:txBody>
      </p:sp>
      <p:pic>
        <p:nvPicPr>
          <p:cNvPr id="6" name="Grafik 5">
            <a:extLst>
              <a:ext uri="{FF2B5EF4-FFF2-40B4-BE49-F238E27FC236}">
                <a16:creationId xmlns:a16="http://schemas.microsoft.com/office/drawing/2014/main" id="{FCFB19B6-D150-4B79-87DD-3AF567DC55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66617" y="2870032"/>
            <a:ext cx="8230749" cy="2286319"/>
          </a:xfrm>
          <a:prstGeom prst="rect">
            <a:avLst/>
          </a:prstGeom>
        </p:spPr>
      </p:pic>
    </p:spTree>
    <p:extLst>
      <p:ext uri="{BB962C8B-B14F-4D97-AF65-F5344CB8AC3E}">
        <p14:creationId xmlns:p14="http://schemas.microsoft.com/office/powerpoint/2010/main" val="19205346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3" name="Textplatzhalter 2"/>
          <p:cNvSpPr>
            <a:spLocks noGrp="1"/>
          </p:cNvSpPr>
          <p:nvPr>
            <p:ph type="body" sz="half" idx="2"/>
          </p:nvPr>
        </p:nvSpPr>
        <p:spPr/>
        <p:txBody>
          <a:bodyPr/>
          <a:lstStyle/>
          <a:p>
            <a:r>
              <a:rPr lang="de-DE" dirty="0"/>
              <a:t>Screenshot Bestandsliste (Auswertungen) I 2025</a:t>
            </a:r>
          </a:p>
        </p:txBody>
      </p:sp>
      <p:sp>
        <p:nvSpPr>
          <p:cNvPr id="4" name="Titel 3"/>
          <p:cNvSpPr>
            <a:spLocks noGrp="1"/>
          </p:cNvSpPr>
          <p:nvPr>
            <p:ph type="title"/>
          </p:nvPr>
        </p:nvSpPr>
        <p:spPr/>
        <p:txBody>
          <a:bodyPr/>
          <a:lstStyle/>
          <a:p>
            <a:r>
              <a:rPr lang="de-DE" dirty="0"/>
              <a:t>Vertriebliche Rückschlüsse</a:t>
            </a:r>
          </a:p>
        </p:txBody>
      </p:sp>
      <p:pic>
        <p:nvPicPr>
          <p:cNvPr id="6" name="Grafik 5">
            <a:extLst>
              <a:ext uri="{FF2B5EF4-FFF2-40B4-BE49-F238E27FC236}">
                <a16:creationId xmlns:a16="http://schemas.microsoft.com/office/drawing/2014/main" id="{C3D4260B-7F22-4A73-AE63-A1D929C31D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4220" y="2300130"/>
            <a:ext cx="8202170" cy="2257740"/>
          </a:xfrm>
          <a:prstGeom prst="rect">
            <a:avLst/>
          </a:prstGeom>
        </p:spPr>
      </p:pic>
      <p:pic>
        <p:nvPicPr>
          <p:cNvPr id="8" name="Grafik 7">
            <a:extLst>
              <a:ext uri="{FF2B5EF4-FFF2-40B4-BE49-F238E27FC236}">
                <a16:creationId xmlns:a16="http://schemas.microsoft.com/office/drawing/2014/main" id="{27883698-C29F-405D-AE6F-1C8A1F5878B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23494" y="3401673"/>
            <a:ext cx="8145012" cy="2238687"/>
          </a:xfrm>
          <a:prstGeom prst="rect">
            <a:avLst/>
          </a:prstGeom>
        </p:spPr>
      </p:pic>
      <p:pic>
        <p:nvPicPr>
          <p:cNvPr id="10" name="Grafik 9">
            <a:extLst>
              <a:ext uri="{FF2B5EF4-FFF2-40B4-BE49-F238E27FC236}">
                <a16:creationId xmlns:a16="http://schemas.microsoft.com/office/drawing/2014/main" id="{62AF31FE-A9B0-4C7A-9542-327EB9C583E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31292" y="4480844"/>
            <a:ext cx="8183117" cy="2295845"/>
          </a:xfrm>
          <a:prstGeom prst="rect">
            <a:avLst/>
          </a:prstGeom>
        </p:spPr>
      </p:pic>
    </p:spTree>
    <p:extLst>
      <p:ext uri="{BB962C8B-B14F-4D97-AF65-F5344CB8AC3E}">
        <p14:creationId xmlns:p14="http://schemas.microsoft.com/office/powerpoint/2010/main" val="137882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de-DE" dirty="0"/>
            </a:br>
            <a:endParaRPr lang="de-DE" sz="1400" dirty="0"/>
          </a:p>
        </p:txBody>
      </p:sp>
      <p:sp>
        <p:nvSpPr>
          <p:cNvPr id="6" name="Textfeld 5">
            <a:extLst>
              <a:ext uri="{FF2B5EF4-FFF2-40B4-BE49-F238E27FC236}">
                <a16:creationId xmlns:a16="http://schemas.microsoft.com/office/drawing/2014/main" id="{FA01DF0E-18C3-486A-8B61-72D08976FC0A}"/>
              </a:ext>
            </a:extLst>
          </p:cNvPr>
          <p:cNvSpPr txBox="1"/>
          <p:nvPr/>
        </p:nvSpPr>
        <p:spPr>
          <a:xfrm>
            <a:off x="364220" y="663652"/>
            <a:ext cx="6104770" cy="461665"/>
          </a:xfrm>
          <a:prstGeom prst="rect">
            <a:avLst/>
          </a:prstGeom>
          <a:noFill/>
        </p:spPr>
        <p:txBody>
          <a:bodyPr wrap="square">
            <a:spAutoFit/>
          </a:bodyPr>
          <a:lstStyle/>
          <a:p>
            <a:r>
              <a:rPr lang="de-DE" sz="2400" b="1" dirty="0"/>
              <a:t>Gründe und Aufgabenstellungen</a:t>
            </a:r>
          </a:p>
        </p:txBody>
      </p:sp>
      <p:sp>
        <p:nvSpPr>
          <p:cNvPr id="7" name="Textfeld 6">
            <a:extLst>
              <a:ext uri="{FF2B5EF4-FFF2-40B4-BE49-F238E27FC236}">
                <a16:creationId xmlns:a16="http://schemas.microsoft.com/office/drawing/2014/main" id="{665E55BC-59D3-4387-8866-4F90BF7E1B7A}"/>
              </a:ext>
            </a:extLst>
          </p:cNvPr>
          <p:cNvSpPr txBox="1"/>
          <p:nvPr/>
        </p:nvSpPr>
        <p:spPr>
          <a:xfrm>
            <a:off x="364220" y="1830847"/>
            <a:ext cx="11258145" cy="2585323"/>
          </a:xfrm>
          <a:prstGeom prst="rect">
            <a:avLst/>
          </a:prstGeom>
          <a:noFill/>
        </p:spPr>
        <p:txBody>
          <a:bodyPr wrap="square">
            <a:spAutoFit/>
          </a:bodyPr>
          <a:lstStyle/>
          <a:p>
            <a:pPr marL="342900" indent="-342900">
              <a:buAutoNum type="arabicPeriod"/>
            </a:pPr>
            <a:r>
              <a:rPr lang="de-DE" dirty="0"/>
              <a:t>wachsende zeitliche Belastungen durch gesetzliche Vorgaben (Dokumentation usw.)</a:t>
            </a:r>
          </a:p>
          <a:p>
            <a:pPr marL="342900" indent="-342900">
              <a:buAutoNum type="arabicPeriod"/>
            </a:pPr>
            <a:r>
              <a:rPr lang="de-DE" dirty="0"/>
              <a:t>wachsende Bestände als Erfolg und Aufgabe (Schäden, Service, Verwaltung).</a:t>
            </a:r>
          </a:p>
          <a:p>
            <a:pPr marL="342900" indent="-342900">
              <a:buAutoNum type="arabicPeriod"/>
            </a:pPr>
            <a:r>
              <a:rPr lang="de-DE" dirty="0"/>
              <a:t>Demografie im Unternehmen</a:t>
            </a:r>
          </a:p>
          <a:p>
            <a:pPr marL="342900" indent="-342900">
              <a:buAutoNum type="arabicPeriod"/>
            </a:pPr>
            <a:r>
              <a:rPr lang="de-DE" dirty="0"/>
              <a:t>Komplexität der Produkte aller Zielgruppen (Privat, gewerblich, Belegschaften, Kapitalanlage, etc.) als Chance und Risiko</a:t>
            </a:r>
          </a:p>
          <a:p>
            <a:pPr marL="342900" indent="-342900">
              <a:buAutoNum type="arabicPeriod"/>
            </a:pPr>
            <a:r>
              <a:rPr lang="de-DE" dirty="0"/>
              <a:t>zeitlicher Aufwand für ertragsschwache Kunden</a:t>
            </a:r>
          </a:p>
          <a:p>
            <a:pPr marL="342900" indent="-342900">
              <a:buAutoNum type="arabicPeriod"/>
            </a:pPr>
            <a:endParaRPr lang="de-DE" dirty="0"/>
          </a:p>
          <a:p>
            <a:pPr algn="ctr"/>
            <a:r>
              <a:rPr lang="de-DE" b="1" dirty="0"/>
              <a:t>Wachstum geht nur über Ertragssteigerung und organisches Wachstum!!!</a:t>
            </a:r>
          </a:p>
          <a:p>
            <a:endParaRPr lang="de-DE" dirty="0"/>
          </a:p>
        </p:txBody>
      </p:sp>
      <p:sp>
        <p:nvSpPr>
          <p:cNvPr id="11" name="Textfeld 10">
            <a:extLst>
              <a:ext uri="{FF2B5EF4-FFF2-40B4-BE49-F238E27FC236}">
                <a16:creationId xmlns:a16="http://schemas.microsoft.com/office/drawing/2014/main" id="{3ACF0C8D-03DC-4EA7-8981-8232BDC1ED3C}"/>
              </a:ext>
            </a:extLst>
          </p:cNvPr>
          <p:cNvSpPr txBox="1"/>
          <p:nvPr/>
        </p:nvSpPr>
        <p:spPr>
          <a:xfrm>
            <a:off x="364220" y="4581873"/>
            <a:ext cx="11258145" cy="369332"/>
          </a:xfrm>
          <a:prstGeom prst="rect">
            <a:avLst/>
          </a:prstGeom>
          <a:noFill/>
        </p:spPr>
        <p:txBody>
          <a:bodyPr wrap="square">
            <a:spAutoFit/>
          </a:bodyPr>
          <a:lstStyle/>
          <a:p>
            <a:r>
              <a:rPr lang="de-DE" b="1" dirty="0">
                <a:solidFill>
                  <a:srgbClr val="FF0000"/>
                </a:solidFill>
              </a:rPr>
              <a:t>Wir haben alle die gleiche Aufgabenstellung…</a:t>
            </a:r>
          </a:p>
        </p:txBody>
      </p:sp>
      <p:sp>
        <p:nvSpPr>
          <p:cNvPr id="12" name="Textfeld 11">
            <a:extLst>
              <a:ext uri="{FF2B5EF4-FFF2-40B4-BE49-F238E27FC236}">
                <a16:creationId xmlns:a16="http://schemas.microsoft.com/office/drawing/2014/main" id="{9ED5725F-E97C-4973-A9EA-2B331ACE5F00}"/>
              </a:ext>
            </a:extLst>
          </p:cNvPr>
          <p:cNvSpPr txBox="1"/>
          <p:nvPr/>
        </p:nvSpPr>
        <p:spPr>
          <a:xfrm>
            <a:off x="364219" y="5467105"/>
            <a:ext cx="11258145" cy="369332"/>
          </a:xfrm>
          <a:prstGeom prst="rect">
            <a:avLst/>
          </a:prstGeom>
          <a:noFill/>
        </p:spPr>
        <p:txBody>
          <a:bodyPr wrap="square">
            <a:spAutoFit/>
          </a:bodyPr>
          <a:lstStyle/>
          <a:p>
            <a:r>
              <a:rPr lang="de-DE" dirty="0"/>
              <a:t>						</a:t>
            </a:r>
            <a:r>
              <a:rPr lang="de-DE" b="1" dirty="0">
                <a:solidFill>
                  <a:srgbClr val="FF0000"/>
                </a:solidFill>
              </a:rPr>
              <a:t>Gehen wir auch alle gleich damit um???</a:t>
            </a:r>
          </a:p>
        </p:txBody>
      </p:sp>
    </p:spTree>
    <p:extLst>
      <p:ext uri="{BB962C8B-B14F-4D97-AF65-F5344CB8AC3E}">
        <p14:creationId xmlns:p14="http://schemas.microsoft.com/office/powerpoint/2010/main" val="1338463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3" name="Textplatzhalter 2"/>
          <p:cNvSpPr>
            <a:spLocks noGrp="1"/>
          </p:cNvSpPr>
          <p:nvPr>
            <p:ph type="body" sz="half" idx="2"/>
          </p:nvPr>
        </p:nvSpPr>
        <p:spPr/>
        <p:txBody>
          <a:bodyPr/>
          <a:lstStyle/>
          <a:p>
            <a:r>
              <a:rPr lang="de-DE" dirty="0"/>
              <a:t>Anbahnungsliste</a:t>
            </a:r>
          </a:p>
          <a:p>
            <a:r>
              <a:rPr lang="de-DE" dirty="0"/>
              <a:t>Agieren anstatt reagieren – Service Check terminieren</a:t>
            </a:r>
          </a:p>
          <a:p>
            <a:r>
              <a:rPr lang="de-DE" dirty="0"/>
              <a:t>Gezielter Bestandsaufbau (Neusortierung, Aktualisierung Kategorie)</a:t>
            </a:r>
          </a:p>
          <a:p>
            <a:r>
              <a:rPr lang="de-DE" dirty="0"/>
              <a:t>Gezielte Bestandsabgabe</a:t>
            </a:r>
          </a:p>
          <a:p>
            <a:endParaRPr lang="de-DE" dirty="0"/>
          </a:p>
          <a:p>
            <a:endParaRPr lang="de-DE" dirty="0"/>
          </a:p>
          <a:p>
            <a:r>
              <a:rPr lang="de-DE" dirty="0"/>
              <a:t>					</a:t>
            </a:r>
          </a:p>
        </p:txBody>
      </p:sp>
      <p:sp>
        <p:nvSpPr>
          <p:cNvPr id="4" name="Titel 3"/>
          <p:cNvSpPr>
            <a:spLocks noGrp="1"/>
          </p:cNvSpPr>
          <p:nvPr>
            <p:ph type="title"/>
          </p:nvPr>
        </p:nvSpPr>
        <p:spPr/>
        <p:txBody>
          <a:bodyPr/>
          <a:lstStyle/>
          <a:p>
            <a:r>
              <a:rPr lang="de-DE" dirty="0"/>
              <a:t>Vertriebliche Rückschlüsse/ Anwendungsempfehlungen</a:t>
            </a:r>
          </a:p>
        </p:txBody>
      </p:sp>
      <p:pic>
        <p:nvPicPr>
          <p:cNvPr id="6" name="Grafik 5">
            <a:extLst>
              <a:ext uri="{FF2B5EF4-FFF2-40B4-BE49-F238E27FC236}">
                <a16:creationId xmlns:a16="http://schemas.microsoft.com/office/drawing/2014/main" id="{91ECA8CA-45F3-9012-8996-4228CD8F52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13908" y="1399846"/>
            <a:ext cx="2764774" cy="5317435"/>
          </a:xfrm>
          <a:prstGeom prst="rect">
            <a:avLst/>
          </a:prstGeom>
        </p:spPr>
      </p:pic>
    </p:spTree>
    <p:extLst>
      <p:ext uri="{BB962C8B-B14F-4D97-AF65-F5344CB8AC3E}">
        <p14:creationId xmlns:p14="http://schemas.microsoft.com/office/powerpoint/2010/main" val="1427369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66FFCEB4-78E2-1264-E174-FE495CF3FACA}"/>
              </a:ext>
            </a:extLst>
          </p:cNvPr>
          <p:cNvSpPr>
            <a:spLocks noGrp="1"/>
          </p:cNvSpPr>
          <p:nvPr>
            <p:ph type="sldNum" sz="quarter" idx="4"/>
          </p:nvPr>
        </p:nvSpPr>
        <p:spPr/>
        <p:txBody>
          <a:bodyPr/>
          <a:lstStyle/>
          <a:p>
            <a:fld id="{0DB11324-E0A8-4199-978D-02885A0D0942}" type="slidenum">
              <a:rPr lang="de-DE" smtClean="0"/>
              <a:t>21</a:t>
            </a:fld>
            <a:endParaRPr lang="de-DE"/>
          </a:p>
        </p:txBody>
      </p:sp>
      <p:sp>
        <p:nvSpPr>
          <p:cNvPr id="3" name="Textplatzhalter 2">
            <a:extLst>
              <a:ext uri="{FF2B5EF4-FFF2-40B4-BE49-F238E27FC236}">
                <a16:creationId xmlns:a16="http://schemas.microsoft.com/office/drawing/2014/main" id="{9AAB39E0-C54B-C09D-8A46-5CB8A3CDAB0D}"/>
              </a:ext>
            </a:extLst>
          </p:cNvPr>
          <p:cNvSpPr>
            <a:spLocks noGrp="1"/>
          </p:cNvSpPr>
          <p:nvPr>
            <p:ph type="body" sz="half" idx="2"/>
          </p:nvPr>
        </p:nvSpPr>
        <p:spPr/>
        <p:txBody>
          <a:bodyPr/>
          <a:lstStyle/>
          <a:p>
            <a:r>
              <a:rPr lang="de-DE" dirty="0"/>
              <a:t>Themen-News-Letter schnell aus der Kundenliste</a:t>
            </a:r>
          </a:p>
        </p:txBody>
      </p:sp>
      <p:sp>
        <p:nvSpPr>
          <p:cNvPr id="4" name="Titel 3">
            <a:extLst>
              <a:ext uri="{FF2B5EF4-FFF2-40B4-BE49-F238E27FC236}">
                <a16:creationId xmlns:a16="http://schemas.microsoft.com/office/drawing/2014/main" id="{3F6E3905-2AB9-41AF-7C3A-540CA7198EDD}"/>
              </a:ext>
            </a:extLst>
          </p:cNvPr>
          <p:cNvSpPr>
            <a:spLocks noGrp="1"/>
          </p:cNvSpPr>
          <p:nvPr>
            <p:ph type="title"/>
          </p:nvPr>
        </p:nvSpPr>
        <p:spPr/>
        <p:txBody>
          <a:bodyPr/>
          <a:lstStyle/>
          <a:p>
            <a:r>
              <a:rPr lang="de-DE" dirty="0"/>
              <a:t>Vertriebliche Rückschlüsse/ Anwendungsempfehlungen</a:t>
            </a:r>
          </a:p>
        </p:txBody>
      </p:sp>
      <p:pic>
        <p:nvPicPr>
          <p:cNvPr id="6" name="Grafik 5">
            <a:extLst>
              <a:ext uri="{FF2B5EF4-FFF2-40B4-BE49-F238E27FC236}">
                <a16:creationId xmlns:a16="http://schemas.microsoft.com/office/drawing/2014/main" id="{B96ABDF7-548F-8D14-2A8E-E9FE0FAD5FC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2897" y="1790095"/>
            <a:ext cx="3009190" cy="4562061"/>
          </a:xfrm>
          <a:prstGeom prst="rect">
            <a:avLst/>
          </a:prstGeom>
        </p:spPr>
      </p:pic>
    </p:spTree>
    <p:extLst>
      <p:ext uri="{BB962C8B-B14F-4D97-AF65-F5344CB8AC3E}">
        <p14:creationId xmlns:p14="http://schemas.microsoft.com/office/powerpoint/2010/main" val="2771665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3" name="Textplatzhalter 2"/>
          <p:cNvSpPr>
            <a:spLocks noGrp="1"/>
          </p:cNvSpPr>
          <p:nvPr>
            <p:ph type="body" sz="half" idx="2"/>
          </p:nvPr>
        </p:nvSpPr>
        <p:spPr/>
        <p:txBody>
          <a:bodyPr/>
          <a:lstStyle/>
          <a:p>
            <a:r>
              <a:rPr lang="de-DE" dirty="0"/>
              <a:t>Ist es schwieriger Bestandskunden zu halten oder neue Kunden zu gewinnen?</a:t>
            </a:r>
          </a:p>
          <a:p>
            <a:r>
              <a:rPr lang="de-DE" dirty="0"/>
              <a:t>1.) Experten gehen davon aus, dass es mindestens fünfmal teurer ist, einen </a:t>
            </a:r>
            <a:r>
              <a:rPr lang="de-DE" b="1" dirty="0"/>
              <a:t>neuen Kunden zu            gewinnen</a:t>
            </a:r>
            <a:r>
              <a:rPr lang="de-DE" dirty="0"/>
              <a:t>, als einen bestehenden </a:t>
            </a:r>
            <a:r>
              <a:rPr lang="de-DE" b="1" dirty="0"/>
              <a:t>Kunden</a:t>
            </a:r>
            <a:r>
              <a:rPr lang="de-DE" dirty="0"/>
              <a:t> zu </a:t>
            </a:r>
            <a:r>
              <a:rPr lang="de-DE" b="1" dirty="0"/>
              <a:t>halten</a:t>
            </a:r>
            <a:r>
              <a:rPr lang="de-DE" dirty="0"/>
              <a:t>. </a:t>
            </a:r>
          </a:p>
          <a:p>
            <a:endParaRPr lang="de-DE" dirty="0"/>
          </a:p>
          <a:p>
            <a:r>
              <a:rPr lang="de-DE" dirty="0"/>
              <a:t>Durch gezieltes Kundenbeziehungsmanagement können Unternehmen ihre Wertschöpfung steigern.</a:t>
            </a:r>
          </a:p>
          <a:p>
            <a:endParaRPr lang="de-DE" dirty="0"/>
          </a:p>
          <a:p>
            <a:r>
              <a:rPr lang="de-DE" dirty="0"/>
              <a:t>3 Beispiele</a:t>
            </a:r>
          </a:p>
          <a:p>
            <a:endParaRPr lang="de-DE" dirty="0"/>
          </a:p>
        </p:txBody>
      </p:sp>
      <p:sp>
        <p:nvSpPr>
          <p:cNvPr id="4" name="Titel 3"/>
          <p:cNvSpPr>
            <a:spLocks noGrp="1"/>
          </p:cNvSpPr>
          <p:nvPr>
            <p:ph type="title"/>
          </p:nvPr>
        </p:nvSpPr>
        <p:spPr/>
        <p:txBody>
          <a:bodyPr/>
          <a:lstStyle/>
          <a:p>
            <a:r>
              <a:rPr lang="de-DE"/>
              <a:t>Vertriebliche Rückschlüsse/ Anwendungsempfehlungen</a:t>
            </a:r>
          </a:p>
        </p:txBody>
      </p:sp>
    </p:spTree>
    <p:extLst>
      <p:ext uri="{BB962C8B-B14F-4D97-AF65-F5344CB8AC3E}">
        <p14:creationId xmlns:p14="http://schemas.microsoft.com/office/powerpoint/2010/main" val="4171642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arn(inVertical)">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barn(inVertical)">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Effect transition="in" filter="barn(inVertical)">
                                      <p:cBhvr>
                                        <p:cTn id="23"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50FD472F-F451-4B2F-8305-01289F499901}"/>
              </a:ext>
            </a:extLst>
          </p:cNvPr>
          <p:cNvSpPr>
            <a:spLocks noGrp="1"/>
          </p:cNvSpPr>
          <p:nvPr>
            <p:ph type="sldNum" sz="quarter" idx="4"/>
          </p:nvPr>
        </p:nvSpPr>
        <p:spPr/>
        <p:txBody>
          <a:bodyPr/>
          <a:lstStyle/>
          <a:p>
            <a:fld id="{0DB11324-E0A8-4199-978D-02885A0D0942}" type="slidenum">
              <a:rPr lang="de-DE" smtClean="0"/>
              <a:t>23</a:t>
            </a:fld>
            <a:endParaRPr lang="de-DE"/>
          </a:p>
        </p:txBody>
      </p:sp>
      <p:sp>
        <p:nvSpPr>
          <p:cNvPr id="3" name="Textplatzhalter 2">
            <a:extLst>
              <a:ext uri="{FF2B5EF4-FFF2-40B4-BE49-F238E27FC236}">
                <a16:creationId xmlns:a16="http://schemas.microsoft.com/office/drawing/2014/main" id="{16F4DC7F-3847-40F9-9285-36AC58C3111B}"/>
              </a:ext>
            </a:extLst>
          </p:cNvPr>
          <p:cNvSpPr>
            <a:spLocks noGrp="1"/>
          </p:cNvSpPr>
          <p:nvPr>
            <p:ph type="body" sz="half" idx="2"/>
          </p:nvPr>
        </p:nvSpPr>
        <p:spPr/>
        <p:txBody>
          <a:bodyPr/>
          <a:lstStyle/>
          <a:p>
            <a:r>
              <a:rPr lang="de-DE" dirty="0"/>
              <a:t>Neue Geschäfte generieren durch TEAMBILDUNG</a:t>
            </a:r>
          </a:p>
          <a:p>
            <a:endParaRPr lang="de-DE" dirty="0"/>
          </a:p>
          <a:p>
            <a:r>
              <a:rPr lang="de-DE" dirty="0"/>
              <a:t>	Selektion von Geschäftsfeldern und Abgabe an afm Fachabteilung = 50% von X</a:t>
            </a:r>
          </a:p>
          <a:p>
            <a:endParaRPr lang="de-DE" dirty="0"/>
          </a:p>
          <a:p>
            <a:r>
              <a:rPr lang="de-DE" dirty="0"/>
              <a:t>		Finanzierung &amp; afm </a:t>
            </a:r>
            <a:r>
              <a:rPr lang="de-DE" dirty="0" err="1"/>
              <a:t>capital</a:t>
            </a:r>
            <a:r>
              <a:rPr lang="de-DE" dirty="0"/>
              <a:t> &amp; </a:t>
            </a:r>
            <a:r>
              <a:rPr lang="de-DE" dirty="0" err="1"/>
              <a:t>bKV</a:t>
            </a:r>
            <a:r>
              <a:rPr lang="de-DE" dirty="0"/>
              <a:t> &amp; </a:t>
            </a:r>
            <a:r>
              <a:rPr lang="de-DE" dirty="0" err="1"/>
              <a:t>bAV</a:t>
            </a:r>
            <a:r>
              <a:rPr lang="de-DE" dirty="0"/>
              <a:t>	</a:t>
            </a:r>
          </a:p>
          <a:p>
            <a:endParaRPr lang="de-DE" dirty="0"/>
          </a:p>
          <a:p>
            <a:r>
              <a:rPr lang="de-DE" dirty="0"/>
              <a:t>	</a:t>
            </a:r>
            <a:r>
              <a:rPr lang="de-DE" dirty="0" err="1"/>
              <a:t>bKV</a:t>
            </a:r>
            <a:r>
              <a:rPr lang="de-DE" dirty="0"/>
              <a:t> Webinare &amp; Erben u. Schenken Webinare</a:t>
            </a:r>
          </a:p>
          <a:p>
            <a:endParaRPr lang="de-DE" dirty="0"/>
          </a:p>
          <a:p>
            <a:r>
              <a:rPr lang="de-DE" dirty="0"/>
              <a:t>						</a:t>
            </a:r>
            <a:r>
              <a:rPr lang="de-DE" dirty="0" err="1"/>
              <a:t>MRHTrowe</a:t>
            </a:r>
            <a:r>
              <a:rPr lang="de-DE" dirty="0"/>
              <a:t> Kooperation</a:t>
            </a:r>
          </a:p>
          <a:p>
            <a:endParaRPr lang="de-DE" dirty="0"/>
          </a:p>
          <a:p>
            <a:r>
              <a:rPr lang="de-DE" sz="1800" dirty="0">
                <a:solidFill>
                  <a:srgbClr val="000000"/>
                </a:solidFill>
                <a:effectLst/>
                <a:latin typeface="Arial" panose="020B0604020202020204" pitchFamily="34" charset="0"/>
                <a:ea typeface="Calibri" panose="020F0502020204030204" pitchFamily="34" charset="0"/>
              </a:rPr>
              <a:t>Wenn ich es nicht kann, darf oder will, kann es ggf. ein anderer machen und das Geschäft geht nicht verloren</a:t>
            </a:r>
            <a:endParaRPr lang="de-DE" dirty="0"/>
          </a:p>
          <a:p>
            <a:endParaRPr lang="de-DE" dirty="0"/>
          </a:p>
          <a:p>
            <a:r>
              <a:rPr lang="de-DE" dirty="0"/>
              <a:t>	</a:t>
            </a:r>
          </a:p>
        </p:txBody>
      </p:sp>
      <p:sp>
        <p:nvSpPr>
          <p:cNvPr id="4" name="Titel 3">
            <a:extLst>
              <a:ext uri="{FF2B5EF4-FFF2-40B4-BE49-F238E27FC236}">
                <a16:creationId xmlns:a16="http://schemas.microsoft.com/office/drawing/2014/main" id="{432D68D6-9107-4D9B-A373-B6A731551141}"/>
              </a:ext>
            </a:extLst>
          </p:cNvPr>
          <p:cNvSpPr>
            <a:spLocks noGrp="1"/>
          </p:cNvSpPr>
          <p:nvPr>
            <p:ph type="title"/>
          </p:nvPr>
        </p:nvSpPr>
        <p:spPr/>
        <p:txBody>
          <a:bodyPr/>
          <a:lstStyle/>
          <a:p>
            <a:r>
              <a:rPr lang="de-DE" dirty="0"/>
              <a:t>Besser 50% von X als nix</a:t>
            </a:r>
          </a:p>
        </p:txBody>
      </p:sp>
    </p:spTree>
    <p:extLst>
      <p:ext uri="{BB962C8B-B14F-4D97-AF65-F5344CB8AC3E}">
        <p14:creationId xmlns:p14="http://schemas.microsoft.com/office/powerpoint/2010/main" val="329836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calcmode="lin" valueType="num">
                                      <p:cBhvr additive="base">
                                        <p:cTn id="3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 calcmode="lin" valueType="num">
                                      <p:cBhvr>
                                        <p:cTn id="3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364067" y="1874977"/>
            <a:ext cx="11472333" cy="4770537"/>
          </a:xfrm>
          <a:prstGeom prst="rect">
            <a:avLst/>
          </a:prstGeom>
          <a:noFill/>
        </p:spPr>
        <p:txBody>
          <a:bodyPr wrap="square" rtlCol="0">
            <a:spAutoFit/>
          </a:bodyPr>
          <a:lstStyle/>
          <a:p>
            <a:pPr algn="ctr"/>
            <a:r>
              <a:rPr lang="de-DE" sz="2800" b="1" dirty="0"/>
              <a:t>Fokus ertragsstarke Neukunden</a:t>
            </a:r>
          </a:p>
          <a:p>
            <a:pPr algn="ctr"/>
            <a:r>
              <a:rPr lang="de-DE" sz="2800" b="1" dirty="0"/>
              <a:t>Recruiting</a:t>
            </a:r>
          </a:p>
          <a:p>
            <a:pPr algn="ctr"/>
            <a:endParaRPr lang="de-DE" sz="2800" dirty="0"/>
          </a:p>
          <a:p>
            <a:pPr algn="ctr"/>
            <a:r>
              <a:rPr lang="de-DE" sz="2800" dirty="0"/>
              <a:t> </a:t>
            </a:r>
          </a:p>
          <a:p>
            <a:pPr algn="ctr"/>
            <a:endParaRPr lang="de-DE" sz="2800" dirty="0"/>
          </a:p>
          <a:p>
            <a:pPr algn="ctr"/>
            <a:endParaRPr lang="de-DE" sz="2800" dirty="0"/>
          </a:p>
          <a:p>
            <a:pPr algn="ctr"/>
            <a:endParaRPr lang="de-DE" sz="2800" dirty="0"/>
          </a:p>
          <a:p>
            <a:pPr algn="ctr"/>
            <a:endParaRPr lang="de-DE" sz="2800" dirty="0"/>
          </a:p>
          <a:p>
            <a:pPr algn="ctr"/>
            <a:r>
              <a:rPr lang="de-DE" sz="2000" dirty="0"/>
              <a:t>Referent: Felix Drews u. Karsten Potuzak</a:t>
            </a:r>
          </a:p>
          <a:p>
            <a:pPr algn="ctr"/>
            <a:endParaRPr lang="de-DE" sz="2000" dirty="0"/>
          </a:p>
          <a:p>
            <a:pPr algn="ctr"/>
            <a:endParaRPr lang="de-DE" sz="2000" dirty="0"/>
          </a:p>
          <a:p>
            <a:r>
              <a:rPr lang="de-DE" sz="2000" dirty="0"/>
              <a:t>Hamburg, den 13.Februar 2025</a:t>
            </a:r>
          </a:p>
        </p:txBody>
      </p:sp>
    </p:spTree>
    <p:extLst>
      <p:ext uri="{BB962C8B-B14F-4D97-AF65-F5344CB8AC3E}">
        <p14:creationId xmlns:p14="http://schemas.microsoft.com/office/powerpoint/2010/main" val="357427021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25</a:t>
            </a:fld>
            <a:endParaRPr lang="de-DE"/>
          </a:p>
        </p:txBody>
      </p:sp>
      <p:sp>
        <p:nvSpPr>
          <p:cNvPr id="3" name="Textplatzhalter 2"/>
          <p:cNvSpPr>
            <a:spLocks noGrp="1"/>
          </p:cNvSpPr>
          <p:nvPr>
            <p:ph type="body" sz="half" idx="2"/>
          </p:nvPr>
        </p:nvSpPr>
        <p:spPr>
          <a:xfrm>
            <a:off x="364220" y="1695766"/>
            <a:ext cx="11011657" cy="4452785"/>
          </a:xfrm>
        </p:spPr>
        <p:txBody>
          <a:bodyPr/>
          <a:lstStyle/>
          <a:p>
            <a:endParaRPr lang="de-DE" b="1" dirty="0"/>
          </a:p>
          <a:p>
            <a:r>
              <a:rPr lang="de-DE" sz="1800" b="1" dirty="0"/>
              <a:t>Frage: Welche Empfehlungen will ich haben? Wollen wir wirklich jede Empfehlung haben?</a:t>
            </a:r>
          </a:p>
          <a:p>
            <a:endParaRPr lang="de-DE" b="1" dirty="0"/>
          </a:p>
          <a:p>
            <a:r>
              <a:rPr lang="de-DE" sz="1800" b="1" dirty="0"/>
              <a:t>Zielgruppenanalyse</a:t>
            </a:r>
            <a:r>
              <a:rPr lang="de-DE" sz="1800" dirty="0"/>
              <a:t>: </a:t>
            </a:r>
          </a:p>
          <a:p>
            <a:endParaRPr lang="de-DE" dirty="0"/>
          </a:p>
          <a:p>
            <a:pPr marL="342900" indent="-342900">
              <a:buFont typeface="Arial" panose="020B0604020202020204" pitchFamily="34" charset="0"/>
              <a:buChar char="•"/>
            </a:pPr>
            <a:r>
              <a:rPr lang="de-DE" sz="1800" dirty="0"/>
              <a:t>Bestimme genau, welche Zielgruppen Du haben möchtest und welche am profitabelsten sind, Beispiele:</a:t>
            </a:r>
          </a:p>
          <a:p>
            <a:pPr marL="285750" indent="-285750">
              <a:buFont typeface="Symbol" panose="05050102010706020507" pitchFamily="18" charset="2"/>
              <a:buChar char="-"/>
            </a:pPr>
            <a:r>
              <a:rPr lang="de-DE" sz="1600" dirty="0"/>
              <a:t>wohlhabende Privatpersonen</a:t>
            </a:r>
          </a:p>
          <a:p>
            <a:pPr marL="285750" indent="-285750">
              <a:buFont typeface="Symbol" panose="05050102010706020507" pitchFamily="18" charset="2"/>
              <a:buChar char="-"/>
            </a:pPr>
            <a:r>
              <a:rPr lang="de-DE" sz="1600" dirty="0"/>
              <a:t>Unternehmen/Firmen/Entscheider in Unternehmen</a:t>
            </a:r>
          </a:p>
          <a:p>
            <a:pPr marL="285750" indent="-285750">
              <a:buFont typeface="Symbol" panose="05050102010706020507" pitchFamily="18" charset="2"/>
              <a:buChar char="-"/>
            </a:pPr>
            <a:r>
              <a:rPr lang="de-DE" sz="1600" dirty="0"/>
              <a:t>Personen in spezifischen Lebensphasen (z. B. Unternehmensgründer, Renteneinsteiger) sein.</a:t>
            </a:r>
          </a:p>
          <a:p>
            <a:pPr marL="285750" indent="-285750" fontAlgn="base">
              <a:lnSpc>
                <a:spcPct val="150000"/>
              </a:lnSpc>
              <a:spcBef>
                <a:spcPct val="0"/>
              </a:spcBef>
              <a:spcAft>
                <a:spcPct val="0"/>
              </a:spcAft>
              <a:buFont typeface="Symbol" panose="05050102010706020507" pitchFamily="18" charset="2"/>
              <a:buChar char="-"/>
              <a:defRPr/>
            </a:pPr>
            <a:endParaRPr lang="de-DE" sz="1600" dirty="0"/>
          </a:p>
          <a:p>
            <a:pPr fontAlgn="base">
              <a:lnSpc>
                <a:spcPct val="150000"/>
              </a:lnSpc>
              <a:spcBef>
                <a:spcPct val="0"/>
              </a:spcBef>
              <a:spcAft>
                <a:spcPct val="0"/>
              </a:spcAft>
              <a:defRPr/>
            </a:pPr>
            <a:endParaRPr lang="de-DE" sz="1800" dirty="0"/>
          </a:p>
          <a:p>
            <a:pPr marL="342900" indent="-342900">
              <a:buFont typeface="Arial" panose="020B0604020202020204" pitchFamily="34" charset="0"/>
              <a:buChar char="•"/>
            </a:pPr>
            <a:endParaRPr lang="de-DE" dirty="0"/>
          </a:p>
        </p:txBody>
      </p:sp>
      <p:sp>
        <p:nvSpPr>
          <p:cNvPr id="4" name="Titel 3"/>
          <p:cNvSpPr>
            <a:spLocks noGrp="1"/>
          </p:cNvSpPr>
          <p:nvPr>
            <p:ph type="title"/>
          </p:nvPr>
        </p:nvSpPr>
        <p:spPr/>
        <p:txBody>
          <a:bodyPr>
            <a:normAutofit/>
          </a:bodyPr>
          <a:lstStyle/>
          <a:p>
            <a:r>
              <a:rPr lang="de-DE" sz="1800" b="1" dirty="0" err="1"/>
              <a:t>Empfehlungsnahme</a:t>
            </a:r>
            <a:r>
              <a:rPr lang="de-DE" sz="1800" b="1" dirty="0"/>
              <a:t> nach oben</a:t>
            </a:r>
          </a:p>
        </p:txBody>
      </p:sp>
    </p:spTree>
    <p:extLst>
      <p:ext uri="{BB962C8B-B14F-4D97-AF65-F5344CB8AC3E}">
        <p14:creationId xmlns:p14="http://schemas.microsoft.com/office/powerpoint/2010/main" val="521068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Effect transition="in" filter="fade">
                                      <p:cBhvr>
                                        <p:cTn id="35" dur="1000"/>
                                        <p:tgtEl>
                                          <p:spTgt spid="3">
                                            <p:txEl>
                                              <p:pRg st="7" end="7"/>
                                            </p:txEl>
                                          </p:spTgt>
                                        </p:tgtEl>
                                      </p:cBhvr>
                                    </p:animEffect>
                                    <p:anim calcmode="lin" valueType="num">
                                      <p:cBhvr>
                                        <p:cTn id="36"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1000"/>
                                        <p:tgtEl>
                                          <p:spTgt spid="3">
                                            <p:txEl>
                                              <p:pRg st="8" end="8"/>
                                            </p:txEl>
                                          </p:spTgt>
                                        </p:tgtEl>
                                      </p:cBhvr>
                                    </p:animEffect>
                                    <p:anim calcmode="lin" valueType="num">
                                      <p:cBhvr>
                                        <p:cTn id="43"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26</a:t>
            </a:fld>
            <a:endParaRPr lang="de-DE"/>
          </a:p>
        </p:txBody>
      </p:sp>
      <p:sp>
        <p:nvSpPr>
          <p:cNvPr id="3" name="Textplatzhalter 2"/>
          <p:cNvSpPr>
            <a:spLocks noGrp="1"/>
          </p:cNvSpPr>
          <p:nvPr>
            <p:ph type="body" sz="half" idx="2"/>
          </p:nvPr>
        </p:nvSpPr>
        <p:spPr>
          <a:xfrm>
            <a:off x="911227" y="1490249"/>
            <a:ext cx="11343218" cy="4796592"/>
          </a:xfrm>
        </p:spPr>
        <p:txBody>
          <a:bodyPr/>
          <a:lstStyle/>
          <a:p>
            <a:endParaRPr lang="de-DE" b="1" dirty="0"/>
          </a:p>
          <a:p>
            <a:r>
              <a:rPr lang="de-DE" sz="1800" b="1" dirty="0"/>
              <a:t>Frage: Wer können meine Empfehlungsgeber für ertragsstarke Neukunden sein?</a:t>
            </a:r>
          </a:p>
          <a:p>
            <a:endParaRPr lang="de-DE" b="1" dirty="0"/>
          </a:p>
          <a:p>
            <a:pPr marL="342900" indent="-342900">
              <a:buFontTx/>
              <a:buChar char="-"/>
            </a:pPr>
            <a:r>
              <a:rPr lang="de-DE" sz="1800" b="1" dirty="0" err="1"/>
              <a:t>Empfehlungsnahme</a:t>
            </a:r>
            <a:r>
              <a:rPr lang="de-DE" sz="1800" b="1" dirty="0"/>
              <a:t> mit Fokus auf hochrentable Kontakte:</a:t>
            </a:r>
          </a:p>
          <a:p>
            <a:endParaRPr lang="de-DE" b="1" dirty="0"/>
          </a:p>
          <a:p>
            <a:pPr marL="342900" indent="-342900">
              <a:buFont typeface="Arial" panose="020B0604020202020204" pitchFamily="34" charset="0"/>
              <a:buChar char="•"/>
            </a:pPr>
            <a:r>
              <a:rPr lang="de-DE" sz="1600" b="1" dirty="0"/>
              <a:t>Hochwertige Empfehlungsquellen aktiv ansprechen</a:t>
            </a:r>
            <a:r>
              <a:rPr lang="de-DE" sz="1600" dirty="0"/>
              <a:t>: Anstatt auf allgemeine Empfehlungen zu setzen ( </a:t>
            </a:r>
            <a:r>
              <a:rPr lang="de-DE" sz="1600" dirty="0" err="1"/>
              <a:t>Liesschen</a:t>
            </a:r>
            <a:r>
              <a:rPr lang="de-DE" sz="1600" dirty="0"/>
              <a:t> Müller…..) , solltest du bestehende hochrentable Kunden, Geschäftspartner oder andere Netzwerke gezielt nach Empfehlungen fragen</a:t>
            </a:r>
          </a:p>
          <a:p>
            <a:pPr marL="342900" indent="-342900">
              <a:buFont typeface="Arial" panose="020B0604020202020204" pitchFamily="34" charset="0"/>
              <a:buChar char="•"/>
            </a:pPr>
            <a:r>
              <a:rPr lang="de-DE" sz="1400" b="1" dirty="0"/>
              <a:t>Beispielsweise:</a:t>
            </a:r>
          </a:p>
          <a:p>
            <a:endParaRPr lang="de-DE" sz="1400" b="1" dirty="0"/>
          </a:p>
          <a:p>
            <a:pPr marL="742950" lvl="1" indent="-285750">
              <a:buFontTx/>
              <a:buChar char="-"/>
            </a:pPr>
            <a:r>
              <a:rPr lang="de-DE" dirty="0"/>
              <a:t>Bestehende Netzwerke nutzen ( Steuerberater, Anwälte, Immobilienmakler oder Unternehmensberater ) </a:t>
            </a:r>
          </a:p>
          <a:p>
            <a:pPr marL="742950" lvl="1" indent="-285750">
              <a:buFontTx/>
              <a:buChar char="-"/>
            </a:pPr>
            <a:r>
              <a:rPr lang="de-DE" dirty="0"/>
              <a:t>VIP Kunden ( auch mit BAV Einzelverträgen ) </a:t>
            </a:r>
          </a:p>
          <a:p>
            <a:pPr marL="742950" lvl="1" indent="-285750">
              <a:buFontTx/>
              <a:buChar char="-"/>
            </a:pPr>
            <a:r>
              <a:rPr lang="de-DE" dirty="0"/>
              <a:t>Firmenkunden ( Empfehlungen zu Partnerfirmen, Zulieferern, befreundete Firmeninhaber…..)</a:t>
            </a:r>
          </a:p>
          <a:p>
            <a:pPr marL="742950" lvl="1" indent="-285750">
              <a:buFontTx/>
              <a:buChar char="-"/>
            </a:pPr>
            <a:r>
              <a:rPr lang="de-DE" dirty="0"/>
              <a:t>Schlüsselkunden ( Kunden mit hohem Multiplikator in der Zielgruppe )</a:t>
            </a:r>
          </a:p>
          <a:p>
            <a:pPr marL="742950" lvl="1" indent="-285750">
              <a:buFontTx/>
              <a:buChar char="-"/>
            </a:pPr>
            <a:r>
              <a:rPr lang="de-DE" dirty="0"/>
              <a:t>Kontakte mit hoher Glaubwürdigkeit</a:t>
            </a:r>
          </a:p>
          <a:p>
            <a:pPr marL="742950" lvl="1" indent="-285750">
              <a:buFontTx/>
              <a:buChar char="-"/>
            </a:pPr>
            <a:endParaRPr lang="de-DE" dirty="0"/>
          </a:p>
          <a:p>
            <a:pPr marL="742950" lvl="1" indent="-285750">
              <a:buFontTx/>
              <a:buChar char="-"/>
            </a:pPr>
            <a:r>
              <a:rPr lang="de-DE" b="1" dirty="0"/>
              <a:t>Innere Gedankenspiele: Welche meiner Kunden kommt in Frage…..?</a:t>
            </a:r>
          </a:p>
        </p:txBody>
      </p:sp>
      <p:sp>
        <p:nvSpPr>
          <p:cNvPr id="4" name="Titel 3"/>
          <p:cNvSpPr>
            <a:spLocks noGrp="1"/>
          </p:cNvSpPr>
          <p:nvPr>
            <p:ph type="title"/>
          </p:nvPr>
        </p:nvSpPr>
        <p:spPr>
          <a:xfrm>
            <a:off x="240736" y="451846"/>
            <a:ext cx="10314206" cy="1325563"/>
          </a:xfrm>
        </p:spPr>
        <p:txBody>
          <a:bodyPr>
            <a:normAutofit/>
          </a:bodyPr>
          <a:lstStyle/>
          <a:p>
            <a:r>
              <a:rPr lang="de-DE" sz="1800" b="1" dirty="0"/>
              <a:t>Empfehlungsmotoren</a:t>
            </a:r>
          </a:p>
        </p:txBody>
      </p:sp>
    </p:spTree>
    <p:extLst>
      <p:ext uri="{BB962C8B-B14F-4D97-AF65-F5344CB8AC3E}">
        <p14:creationId xmlns:p14="http://schemas.microsoft.com/office/powerpoint/2010/main" val="3351161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fade">
                                      <p:cBhvr>
                                        <p:cTn id="21" dur="1000"/>
                                        <p:tgtEl>
                                          <p:spTgt spid="3">
                                            <p:txEl>
                                              <p:pRg st="5" end="5"/>
                                            </p:txEl>
                                          </p:spTgt>
                                        </p:tgtEl>
                                      </p:cBhvr>
                                    </p:animEffect>
                                    <p:anim calcmode="lin" valueType="num">
                                      <p:cBhvr>
                                        <p:cTn id="2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6" end="6"/>
                                            </p:txEl>
                                          </p:spTgt>
                                        </p:tgtEl>
                                        <p:attrNameLst>
                                          <p:attrName>style.visibility</p:attrName>
                                        </p:attrNameLst>
                                      </p:cBhvr>
                                      <p:to>
                                        <p:strVal val="visible"/>
                                      </p:to>
                                    </p:set>
                                    <p:animEffect transition="in" filter="fade">
                                      <p:cBhvr>
                                        <p:cTn id="28" dur="1000"/>
                                        <p:tgtEl>
                                          <p:spTgt spid="3">
                                            <p:txEl>
                                              <p:pRg st="6" end="6"/>
                                            </p:txEl>
                                          </p:spTgt>
                                        </p:tgtEl>
                                      </p:cBhvr>
                                    </p:animEffect>
                                    <p:anim calcmode="lin" valueType="num">
                                      <p:cBhvr>
                                        <p:cTn id="29"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3">
                                            <p:txEl>
                                              <p:pRg st="8" end="8"/>
                                            </p:txEl>
                                          </p:spTgt>
                                        </p:tgtEl>
                                        <p:attrNameLst>
                                          <p:attrName>style.visibility</p:attrName>
                                        </p:attrNameLst>
                                      </p:cBhvr>
                                      <p:to>
                                        <p:strVal val="visible"/>
                                      </p:to>
                                    </p:set>
                                    <p:animEffect transition="in" filter="fade">
                                      <p:cBhvr>
                                        <p:cTn id="33" dur="1000"/>
                                        <p:tgtEl>
                                          <p:spTgt spid="3">
                                            <p:txEl>
                                              <p:pRg st="8" end="8"/>
                                            </p:txEl>
                                          </p:spTgt>
                                        </p:tgtEl>
                                      </p:cBhvr>
                                    </p:animEffect>
                                    <p:anim calcmode="lin" valueType="num">
                                      <p:cBhvr>
                                        <p:cTn id="34"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5" dur="1000" fill="hold"/>
                                        <p:tgtEl>
                                          <p:spTgt spid="3">
                                            <p:txEl>
                                              <p:pRg st="8" end="8"/>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3">
                                            <p:txEl>
                                              <p:pRg st="9" end="9"/>
                                            </p:txEl>
                                          </p:spTgt>
                                        </p:tgtEl>
                                        <p:attrNameLst>
                                          <p:attrName>style.visibility</p:attrName>
                                        </p:attrNameLst>
                                      </p:cBhvr>
                                      <p:to>
                                        <p:strVal val="visible"/>
                                      </p:to>
                                    </p:set>
                                    <p:animEffect transition="in" filter="fade">
                                      <p:cBhvr>
                                        <p:cTn id="38" dur="1000"/>
                                        <p:tgtEl>
                                          <p:spTgt spid="3">
                                            <p:txEl>
                                              <p:pRg st="9" end="9"/>
                                            </p:txEl>
                                          </p:spTgt>
                                        </p:tgtEl>
                                      </p:cBhvr>
                                    </p:animEffect>
                                    <p:anim calcmode="lin" valueType="num">
                                      <p:cBhvr>
                                        <p:cTn id="39"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0"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Effect transition="in" filter="fade">
                                      <p:cBhvr>
                                        <p:cTn id="43" dur="1000"/>
                                        <p:tgtEl>
                                          <p:spTgt spid="3">
                                            <p:txEl>
                                              <p:pRg st="10" end="10"/>
                                            </p:txEl>
                                          </p:spTgt>
                                        </p:tgtEl>
                                      </p:cBhvr>
                                    </p:animEffect>
                                    <p:anim calcmode="lin" valueType="num">
                                      <p:cBhvr>
                                        <p:cTn id="4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45"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3">
                                            <p:txEl>
                                              <p:pRg st="11" end="11"/>
                                            </p:txEl>
                                          </p:spTgt>
                                        </p:tgtEl>
                                        <p:attrNameLst>
                                          <p:attrName>style.visibility</p:attrName>
                                        </p:attrNameLst>
                                      </p:cBhvr>
                                      <p:to>
                                        <p:strVal val="visible"/>
                                      </p:to>
                                    </p:set>
                                    <p:animEffect transition="in" filter="fade">
                                      <p:cBhvr>
                                        <p:cTn id="48" dur="1000"/>
                                        <p:tgtEl>
                                          <p:spTgt spid="3">
                                            <p:txEl>
                                              <p:pRg st="11" end="11"/>
                                            </p:txEl>
                                          </p:spTgt>
                                        </p:tgtEl>
                                      </p:cBhvr>
                                    </p:animEffect>
                                    <p:anim calcmode="lin" valueType="num">
                                      <p:cBhvr>
                                        <p:cTn id="49"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0"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51" presetID="42" presetClass="entr" presetSubtype="0" fill="hold" grpId="0" nodeType="withEffect">
                                  <p:stCondLst>
                                    <p:cond delay="0"/>
                                  </p:stCondLst>
                                  <p:childTnLst>
                                    <p:set>
                                      <p:cBhvr>
                                        <p:cTn id="52" dur="1" fill="hold">
                                          <p:stCondLst>
                                            <p:cond delay="0"/>
                                          </p:stCondLst>
                                        </p:cTn>
                                        <p:tgtEl>
                                          <p:spTgt spid="3">
                                            <p:txEl>
                                              <p:pRg st="12" end="12"/>
                                            </p:txEl>
                                          </p:spTgt>
                                        </p:tgtEl>
                                        <p:attrNameLst>
                                          <p:attrName>style.visibility</p:attrName>
                                        </p:attrNameLst>
                                      </p:cBhvr>
                                      <p:to>
                                        <p:strVal val="visible"/>
                                      </p:to>
                                    </p:set>
                                    <p:animEffect transition="in" filter="fade">
                                      <p:cBhvr>
                                        <p:cTn id="53" dur="1000"/>
                                        <p:tgtEl>
                                          <p:spTgt spid="3">
                                            <p:txEl>
                                              <p:pRg st="12" end="12"/>
                                            </p:txEl>
                                          </p:spTgt>
                                        </p:tgtEl>
                                      </p:cBhvr>
                                    </p:animEffect>
                                    <p:anim calcmode="lin" valueType="num">
                                      <p:cBhvr>
                                        <p:cTn id="54"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56" presetID="42" presetClass="entr" presetSubtype="0" fill="hold" grpId="0" nodeType="withEffect">
                                  <p:stCondLst>
                                    <p:cond delay="0"/>
                                  </p:stCondLst>
                                  <p:childTnLst>
                                    <p:set>
                                      <p:cBhvr>
                                        <p:cTn id="57" dur="1" fill="hold">
                                          <p:stCondLst>
                                            <p:cond delay="0"/>
                                          </p:stCondLst>
                                        </p:cTn>
                                        <p:tgtEl>
                                          <p:spTgt spid="3">
                                            <p:txEl>
                                              <p:pRg st="14" end="14"/>
                                            </p:txEl>
                                          </p:spTgt>
                                        </p:tgtEl>
                                        <p:attrNameLst>
                                          <p:attrName>style.visibility</p:attrName>
                                        </p:attrNameLst>
                                      </p:cBhvr>
                                      <p:to>
                                        <p:strVal val="visible"/>
                                      </p:to>
                                    </p:set>
                                    <p:animEffect transition="in" filter="fade">
                                      <p:cBhvr>
                                        <p:cTn id="58" dur="1000"/>
                                        <p:tgtEl>
                                          <p:spTgt spid="3">
                                            <p:txEl>
                                              <p:pRg st="14" end="14"/>
                                            </p:txEl>
                                          </p:spTgt>
                                        </p:tgtEl>
                                      </p:cBhvr>
                                    </p:animEffect>
                                    <p:anim calcmode="lin" valueType="num">
                                      <p:cBhvr>
                                        <p:cTn id="59"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60"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27</a:t>
            </a:fld>
            <a:endParaRPr lang="de-DE"/>
          </a:p>
        </p:txBody>
      </p:sp>
      <p:sp>
        <p:nvSpPr>
          <p:cNvPr id="3" name="Textplatzhalter 2"/>
          <p:cNvSpPr>
            <a:spLocks noGrp="1"/>
          </p:cNvSpPr>
          <p:nvPr>
            <p:ph type="body" sz="half" idx="2"/>
          </p:nvPr>
        </p:nvSpPr>
        <p:spPr/>
        <p:txBody>
          <a:bodyPr/>
          <a:lstStyle/>
          <a:p>
            <a:pPr lvl="1"/>
            <a:endParaRPr lang="de-DE" dirty="0"/>
          </a:p>
          <a:p>
            <a:r>
              <a:rPr lang="de-DE" sz="1400" b="1" dirty="0"/>
              <a:t>Frage: Welche Maßnahmen kann ich aktiv ergreifen?</a:t>
            </a:r>
          </a:p>
          <a:p>
            <a:endParaRPr lang="de-DE" sz="1400" b="1" dirty="0"/>
          </a:p>
          <a:p>
            <a:pPr marL="285750" indent="-285750">
              <a:buFontTx/>
              <a:buChar char="-"/>
            </a:pPr>
            <a:r>
              <a:rPr lang="de-DE" sz="1400" dirty="0"/>
              <a:t>Mindset-</a:t>
            </a:r>
            <a:r>
              <a:rPr lang="de-DE" sz="1400" dirty="0" err="1"/>
              <a:t>Ceck</a:t>
            </a:r>
            <a:r>
              <a:rPr lang="de-DE" sz="1400" dirty="0"/>
              <a:t> ( wir sind keine Bitsteller ) </a:t>
            </a:r>
          </a:p>
          <a:p>
            <a:pPr marL="285750" indent="-285750">
              <a:buFontTx/>
              <a:buChar char="-"/>
            </a:pPr>
            <a:r>
              <a:rPr lang="de-DE" sz="1400" dirty="0"/>
              <a:t>Empfehlungsmanagement systematisch als festen Prozess mit einer klaren Strategie in den selektierten Kundengruppen</a:t>
            </a:r>
          </a:p>
          <a:p>
            <a:pPr marL="285750" indent="-285750">
              <a:buFontTx/>
              <a:buChar char="-"/>
            </a:pPr>
            <a:r>
              <a:rPr lang="de-DE" sz="1400" dirty="0"/>
              <a:t>Kundenselektion nach Kategorien ( VIP/A ), Firmen, Steuerberater, BAV Einzelverträge</a:t>
            </a:r>
          </a:p>
          <a:p>
            <a:pPr marL="285750" indent="-285750">
              <a:buFontTx/>
              <a:buChar char="-"/>
            </a:pPr>
            <a:r>
              <a:rPr lang="de-DE" sz="1400" dirty="0"/>
              <a:t>Aktive Ansprache der potentiellen ( hochwertigen)  Empfehlungsgeber </a:t>
            </a:r>
          </a:p>
          <a:p>
            <a:pPr marL="285750" indent="-285750">
              <a:buFontTx/>
              <a:buChar char="-"/>
            </a:pPr>
            <a:r>
              <a:rPr lang="de-DE" sz="1400" dirty="0"/>
              <a:t>Kooperationen mit spezialisierten Partnern aufbauen ( Steuerberater )</a:t>
            </a:r>
          </a:p>
          <a:p>
            <a:pPr marL="285750" indent="-285750">
              <a:buFontTx/>
              <a:buChar char="-"/>
            </a:pPr>
            <a:r>
              <a:rPr lang="de-DE" sz="1400" dirty="0"/>
              <a:t>Erfolgreiche Kunden als Botschafter nutzen</a:t>
            </a:r>
          </a:p>
          <a:p>
            <a:pPr marL="285750" indent="-285750">
              <a:buFontTx/>
              <a:buChar char="-"/>
            </a:pPr>
            <a:r>
              <a:rPr lang="de-DE" sz="1400" dirty="0"/>
              <a:t>Biete Exklusive Empfehlungsprogramme ( besonderes Dankeschön )</a:t>
            </a:r>
          </a:p>
          <a:p>
            <a:endParaRPr lang="de-DE" sz="1400" dirty="0"/>
          </a:p>
          <a:p>
            <a:endParaRPr lang="de-DE" sz="1400" b="1" dirty="0"/>
          </a:p>
          <a:p>
            <a:r>
              <a:rPr lang="de-DE" sz="1400" b="1" dirty="0"/>
              <a:t>Was hindert mich daran konkret nach ertragsstarken Neukunden zu fragen?</a:t>
            </a:r>
          </a:p>
        </p:txBody>
      </p:sp>
      <p:sp>
        <p:nvSpPr>
          <p:cNvPr id="4" name="Titel 3"/>
          <p:cNvSpPr>
            <a:spLocks noGrp="1"/>
          </p:cNvSpPr>
          <p:nvPr>
            <p:ph type="title"/>
          </p:nvPr>
        </p:nvSpPr>
        <p:spPr/>
        <p:txBody>
          <a:bodyPr>
            <a:normAutofit/>
          </a:bodyPr>
          <a:lstStyle/>
          <a:p>
            <a:r>
              <a:rPr lang="de-DE" sz="1800" b="1" dirty="0"/>
              <a:t>Maßnahmen zur Gewinnung ertragsreicher Neukunden</a:t>
            </a:r>
          </a:p>
        </p:txBody>
      </p:sp>
    </p:spTree>
    <p:extLst>
      <p:ext uri="{BB962C8B-B14F-4D97-AF65-F5344CB8AC3E}">
        <p14:creationId xmlns:p14="http://schemas.microsoft.com/office/powerpoint/2010/main" val="18650918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animEffect transition="in" filter="fade">
                                      <p:cBhvr>
                                        <p:cTn id="14" dur="1000"/>
                                        <p:tgtEl>
                                          <p:spTgt spid="3">
                                            <p:txEl>
                                              <p:pRg st="3" end="3"/>
                                            </p:txEl>
                                          </p:spTgt>
                                        </p:tgtEl>
                                      </p:cBhvr>
                                    </p:animEffect>
                                    <p:anim calcmode="lin" valueType="num">
                                      <p:cBhvr>
                                        <p:cTn id="1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Effect transition="in" filter="fade">
                                      <p:cBhvr>
                                        <p:cTn id="21" dur="1000"/>
                                        <p:tgtEl>
                                          <p:spTgt spid="3">
                                            <p:txEl>
                                              <p:pRg st="4" end="4"/>
                                            </p:txEl>
                                          </p:spTgt>
                                        </p:tgtEl>
                                      </p:cBhvr>
                                    </p:animEffect>
                                    <p:anim calcmode="lin" valueType="num">
                                      <p:cBhvr>
                                        <p:cTn id="2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Effect transition="in" filter="fade">
                                      <p:cBhvr>
                                        <p:cTn id="28" dur="1000"/>
                                        <p:tgtEl>
                                          <p:spTgt spid="3">
                                            <p:txEl>
                                              <p:pRg st="5" end="5"/>
                                            </p:txEl>
                                          </p:spTgt>
                                        </p:tgtEl>
                                      </p:cBhvr>
                                    </p:animEffect>
                                    <p:anim calcmode="lin" valueType="num">
                                      <p:cBhvr>
                                        <p:cTn id="29"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1000"/>
                                        <p:tgtEl>
                                          <p:spTgt spid="3">
                                            <p:txEl>
                                              <p:pRg st="6" end="6"/>
                                            </p:txEl>
                                          </p:spTgt>
                                        </p:tgtEl>
                                      </p:cBhvr>
                                    </p:animEffect>
                                    <p:anim calcmode="lin" valueType="num">
                                      <p:cBhvr>
                                        <p:cTn id="36"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1000"/>
                                        <p:tgtEl>
                                          <p:spTgt spid="3">
                                            <p:txEl>
                                              <p:pRg st="7" end="7"/>
                                            </p:txEl>
                                          </p:spTgt>
                                        </p:tgtEl>
                                      </p:cBhvr>
                                    </p:animEffect>
                                    <p:anim calcmode="lin" valueType="num">
                                      <p:cBhvr>
                                        <p:cTn id="4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Effect transition="in" filter="fade">
                                      <p:cBhvr>
                                        <p:cTn id="49" dur="1000"/>
                                        <p:tgtEl>
                                          <p:spTgt spid="3">
                                            <p:txEl>
                                              <p:pRg st="8" end="8"/>
                                            </p:txEl>
                                          </p:spTgt>
                                        </p:tgtEl>
                                      </p:cBhvr>
                                    </p:animEffect>
                                    <p:anim calcmode="lin" valueType="num">
                                      <p:cBhvr>
                                        <p:cTn id="5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grpId="0" nodeType="click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Effect transition="in" filter="fade">
                                      <p:cBhvr>
                                        <p:cTn id="56" dur="1000"/>
                                        <p:tgtEl>
                                          <p:spTgt spid="3">
                                            <p:txEl>
                                              <p:pRg st="9" end="9"/>
                                            </p:txEl>
                                          </p:spTgt>
                                        </p:tgtEl>
                                      </p:cBhvr>
                                    </p:animEffect>
                                    <p:anim calcmode="lin" valueType="num">
                                      <p:cBhvr>
                                        <p:cTn id="5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5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grpId="0" nodeType="click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animEffect transition="in" filter="fade">
                                      <p:cBhvr>
                                        <p:cTn id="63" dur="1000"/>
                                        <p:tgtEl>
                                          <p:spTgt spid="3">
                                            <p:txEl>
                                              <p:pRg st="12" end="12"/>
                                            </p:txEl>
                                          </p:spTgt>
                                        </p:tgtEl>
                                      </p:cBhvr>
                                    </p:animEffect>
                                    <p:anim calcmode="lin" valueType="num">
                                      <p:cBhvr>
                                        <p:cTn id="64"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5"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pPr/>
              <a:t>28</a:t>
            </a:fld>
            <a:endParaRPr lang="de-DE"/>
          </a:p>
        </p:txBody>
      </p:sp>
      <p:sp>
        <p:nvSpPr>
          <p:cNvPr id="3" name="Textplatzhalter 2"/>
          <p:cNvSpPr>
            <a:spLocks noGrp="1"/>
          </p:cNvSpPr>
          <p:nvPr>
            <p:ph type="body" sz="half" idx="2"/>
          </p:nvPr>
        </p:nvSpPr>
        <p:spPr/>
        <p:txBody>
          <a:bodyPr/>
          <a:lstStyle/>
          <a:p>
            <a:r>
              <a:rPr lang="de-DE" dirty="0"/>
              <a:t>Es begann mit einem heimischen Zeltverleih…….!</a:t>
            </a:r>
          </a:p>
        </p:txBody>
      </p:sp>
      <p:sp>
        <p:nvSpPr>
          <p:cNvPr id="4" name="Titel 3"/>
          <p:cNvSpPr>
            <a:spLocks noGrp="1"/>
          </p:cNvSpPr>
          <p:nvPr>
            <p:ph type="title"/>
          </p:nvPr>
        </p:nvSpPr>
        <p:spPr/>
        <p:txBody>
          <a:bodyPr/>
          <a:lstStyle/>
          <a:p>
            <a:r>
              <a:rPr lang="de-DE" dirty="0"/>
              <a:t>Best Practice Beispiel	</a:t>
            </a:r>
          </a:p>
        </p:txBody>
      </p:sp>
    </p:spTree>
    <p:extLst>
      <p:ext uri="{BB962C8B-B14F-4D97-AF65-F5344CB8AC3E}">
        <p14:creationId xmlns:p14="http://schemas.microsoft.com/office/powerpoint/2010/main" val="407682064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CBA9125-EF9B-494C-8F81-713607C925B2}"/>
              </a:ext>
            </a:extLst>
          </p:cNvPr>
          <p:cNvSpPr>
            <a:spLocks noGrp="1"/>
          </p:cNvSpPr>
          <p:nvPr>
            <p:ph type="sldNum" sz="quarter" idx="4"/>
          </p:nvPr>
        </p:nvSpPr>
        <p:spPr/>
        <p:txBody>
          <a:bodyPr/>
          <a:lstStyle/>
          <a:p>
            <a:fld id="{0DB11324-E0A8-4199-978D-02885A0D0942}" type="slidenum">
              <a:rPr lang="de-DE" smtClean="0"/>
              <a:pPr/>
              <a:t>29</a:t>
            </a:fld>
            <a:endParaRPr lang="de-DE"/>
          </a:p>
        </p:txBody>
      </p:sp>
      <p:sp>
        <p:nvSpPr>
          <p:cNvPr id="3" name="Textplatzhalter 2">
            <a:extLst>
              <a:ext uri="{FF2B5EF4-FFF2-40B4-BE49-F238E27FC236}">
                <a16:creationId xmlns:a16="http://schemas.microsoft.com/office/drawing/2014/main" id="{2B124723-073F-4F5F-BA95-263541D3C8AA}"/>
              </a:ext>
            </a:extLst>
          </p:cNvPr>
          <p:cNvSpPr>
            <a:spLocks noGrp="1"/>
          </p:cNvSpPr>
          <p:nvPr>
            <p:ph type="body" sz="half" idx="2"/>
          </p:nvPr>
        </p:nvSpPr>
        <p:spPr/>
        <p:txBody>
          <a:bodyPr/>
          <a:lstStyle/>
          <a:p>
            <a:r>
              <a:rPr lang="de-DE" sz="1600" b="1" dirty="0"/>
              <a:t>Frage: wie bewältige ich die „Zukunftsprobleme“ in meinem Job ( Serviceauftrag, Optimierungen, Neukunden…..), wenn ich eigentlich jetzt schon kaum Zeit für Neukunden, Service Checks, Sachbearbeitung habe ?</a:t>
            </a:r>
          </a:p>
          <a:p>
            <a:endParaRPr lang="de-DE" sz="1600" b="1" dirty="0"/>
          </a:p>
          <a:p>
            <a:r>
              <a:rPr lang="de-DE" sz="1600" b="1" dirty="0"/>
              <a:t>Warum neue Vertriebspartner?</a:t>
            </a:r>
          </a:p>
          <a:p>
            <a:endParaRPr lang="de-DE" sz="1600" b="1" dirty="0"/>
          </a:p>
          <a:p>
            <a:pPr marL="285750" indent="-285750">
              <a:buFont typeface="Symbol" panose="05050102010706020507" pitchFamily="18" charset="2"/>
              <a:buChar char="-"/>
            </a:pPr>
            <a:r>
              <a:rPr lang="de-DE" sz="1400" dirty="0"/>
              <a:t>Wachstumsmöglichkeiten ( für das Unternehmen und den Berater selbst )</a:t>
            </a:r>
          </a:p>
          <a:p>
            <a:pPr marL="285750" indent="-285750">
              <a:buFont typeface="Symbol" panose="05050102010706020507" pitchFamily="18" charset="2"/>
              <a:buChar char="-"/>
            </a:pPr>
            <a:r>
              <a:rPr lang="de-DE" sz="1400" dirty="0"/>
              <a:t>Fit für die Zukunft ( Nachfolgeregelung )</a:t>
            </a:r>
          </a:p>
          <a:p>
            <a:pPr marL="285750" indent="-285750">
              <a:buFont typeface="Symbol" panose="05050102010706020507" pitchFamily="18" charset="2"/>
              <a:buChar char="-"/>
            </a:pPr>
            <a:r>
              <a:rPr lang="de-DE" sz="1400" dirty="0"/>
              <a:t>Erfüllung des Serviceauftrags durch gezielte Weitergabe von Kunden</a:t>
            </a:r>
          </a:p>
          <a:p>
            <a:endParaRPr lang="de-DE" sz="1400" b="1" dirty="0"/>
          </a:p>
          <a:p>
            <a:r>
              <a:rPr lang="de-DE" sz="1600" b="1" dirty="0"/>
              <a:t>Woher neue Vertriebspartner?</a:t>
            </a:r>
          </a:p>
          <a:p>
            <a:endParaRPr lang="de-DE" sz="1600" b="1" dirty="0"/>
          </a:p>
          <a:p>
            <a:pPr marL="285750" indent="-285750">
              <a:buFont typeface="Symbol" panose="05050102010706020507" pitchFamily="18" charset="2"/>
              <a:buChar char="-"/>
            </a:pPr>
            <a:r>
              <a:rPr lang="de-DE" sz="1400" dirty="0"/>
              <a:t>Gezielte Ansprache im Kundenstamm/Freizeit ( Beispiel Florian Stark ) </a:t>
            </a:r>
          </a:p>
          <a:p>
            <a:pPr marL="285750" indent="-285750">
              <a:buFont typeface="Symbol" panose="05050102010706020507" pitchFamily="18" charset="2"/>
              <a:buChar char="-"/>
            </a:pPr>
            <a:r>
              <a:rPr lang="de-DE" sz="1400" dirty="0"/>
              <a:t>Durch strategische Partnerschaften und Besuchen von Veranstaltungen ( IHK )</a:t>
            </a:r>
          </a:p>
          <a:p>
            <a:pPr marL="285750" indent="-285750">
              <a:buFont typeface="Symbol" panose="05050102010706020507" pitchFamily="18" charset="2"/>
              <a:buChar char="-"/>
            </a:pPr>
            <a:r>
              <a:rPr lang="de-DE" sz="1400" dirty="0"/>
              <a:t>Aufmerksamkeit erzeugen, </a:t>
            </a:r>
            <a:r>
              <a:rPr lang="de-DE" sz="1400" dirty="0" err="1"/>
              <a:t>Social</a:t>
            </a:r>
            <a:r>
              <a:rPr lang="de-DE" sz="1400" dirty="0"/>
              <a:t> Proof ( LinkedIn, Website, Google Bewertungen )</a:t>
            </a:r>
          </a:p>
          <a:p>
            <a:pPr marL="285750" indent="-285750">
              <a:buFont typeface="Symbol" panose="05050102010706020507" pitchFamily="18" charset="2"/>
              <a:buChar char="-"/>
            </a:pPr>
            <a:endParaRPr lang="de-DE" sz="1400" dirty="0"/>
          </a:p>
          <a:p>
            <a:endParaRPr lang="de-DE" sz="1600" b="1" dirty="0"/>
          </a:p>
        </p:txBody>
      </p:sp>
      <p:sp>
        <p:nvSpPr>
          <p:cNvPr id="4" name="Titel 3">
            <a:extLst>
              <a:ext uri="{FF2B5EF4-FFF2-40B4-BE49-F238E27FC236}">
                <a16:creationId xmlns:a16="http://schemas.microsoft.com/office/drawing/2014/main" id="{F8201EBB-E767-4EC1-AB53-244BAAC6121F}"/>
              </a:ext>
            </a:extLst>
          </p:cNvPr>
          <p:cNvSpPr>
            <a:spLocks noGrp="1"/>
          </p:cNvSpPr>
          <p:nvPr>
            <p:ph type="title"/>
          </p:nvPr>
        </p:nvSpPr>
        <p:spPr/>
        <p:txBody>
          <a:bodyPr>
            <a:normAutofit/>
          </a:bodyPr>
          <a:lstStyle/>
          <a:p>
            <a:r>
              <a:rPr lang="de-DE" sz="2000" b="1" dirty="0"/>
              <a:t>Recruiting – Ansätze zur Gewinnung neuer Vertriebsmitarbeiter</a:t>
            </a:r>
          </a:p>
        </p:txBody>
      </p:sp>
    </p:spTree>
    <p:extLst>
      <p:ext uri="{BB962C8B-B14F-4D97-AF65-F5344CB8AC3E}">
        <p14:creationId xmlns:p14="http://schemas.microsoft.com/office/powerpoint/2010/main" val="1376360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de-DE" dirty="0"/>
            </a:br>
            <a:endParaRPr lang="de-DE" sz="1400" dirty="0"/>
          </a:p>
        </p:txBody>
      </p:sp>
      <p:sp>
        <p:nvSpPr>
          <p:cNvPr id="6" name="Textfeld 5">
            <a:extLst>
              <a:ext uri="{FF2B5EF4-FFF2-40B4-BE49-F238E27FC236}">
                <a16:creationId xmlns:a16="http://schemas.microsoft.com/office/drawing/2014/main" id="{FA01DF0E-18C3-486A-8B61-72D08976FC0A}"/>
              </a:ext>
            </a:extLst>
          </p:cNvPr>
          <p:cNvSpPr txBox="1"/>
          <p:nvPr/>
        </p:nvSpPr>
        <p:spPr>
          <a:xfrm>
            <a:off x="364220" y="663652"/>
            <a:ext cx="6104770" cy="461665"/>
          </a:xfrm>
          <a:prstGeom prst="rect">
            <a:avLst/>
          </a:prstGeom>
          <a:noFill/>
        </p:spPr>
        <p:txBody>
          <a:bodyPr wrap="square">
            <a:spAutoFit/>
          </a:bodyPr>
          <a:lstStyle/>
          <a:p>
            <a:r>
              <a:rPr lang="de-DE" sz="2400" b="1" dirty="0"/>
              <a:t>Lösungsansätze…</a:t>
            </a:r>
          </a:p>
        </p:txBody>
      </p:sp>
      <p:sp>
        <p:nvSpPr>
          <p:cNvPr id="7" name="Textfeld 6">
            <a:extLst>
              <a:ext uri="{FF2B5EF4-FFF2-40B4-BE49-F238E27FC236}">
                <a16:creationId xmlns:a16="http://schemas.microsoft.com/office/drawing/2014/main" id="{665E55BC-59D3-4387-8866-4F90BF7E1B7A}"/>
              </a:ext>
            </a:extLst>
          </p:cNvPr>
          <p:cNvSpPr txBox="1"/>
          <p:nvPr/>
        </p:nvSpPr>
        <p:spPr>
          <a:xfrm>
            <a:off x="364220" y="1610353"/>
            <a:ext cx="11258145" cy="5078313"/>
          </a:xfrm>
          <a:prstGeom prst="rect">
            <a:avLst/>
          </a:prstGeom>
          <a:noFill/>
        </p:spPr>
        <p:txBody>
          <a:bodyPr wrap="square">
            <a:spAutoFit/>
          </a:bodyPr>
          <a:lstStyle/>
          <a:p>
            <a:r>
              <a:rPr lang="de-DE" dirty="0"/>
              <a:t>1. Klaren Fokus auf ertragsstarke Neukunden setzen.</a:t>
            </a:r>
          </a:p>
          <a:p>
            <a:r>
              <a:rPr lang="de-DE" dirty="0"/>
              <a:t>    	Bestandsselektion VIP und A-Kunden</a:t>
            </a:r>
          </a:p>
          <a:p>
            <a:r>
              <a:rPr lang="de-DE" dirty="0"/>
              <a:t>	Schlüsselpersonen (Kunde mit Stimme beim Arbeitgeber, VIP-Motoren)</a:t>
            </a:r>
          </a:p>
          <a:p>
            <a:r>
              <a:rPr lang="de-DE" dirty="0"/>
              <a:t>	konkrete Empfehlungsmaßnahmen (Belohnungen, nach oben empfehlen lassen, VIP-Servicetermine legen)</a:t>
            </a:r>
          </a:p>
          <a:p>
            <a:r>
              <a:rPr lang="de-DE" dirty="0"/>
              <a:t>	30 UE Privatkunde oder 500 UE BAV/BKV/Kapitalanlage/VIP?????</a:t>
            </a:r>
          </a:p>
          <a:p>
            <a:endParaRPr lang="de-DE" dirty="0"/>
          </a:p>
          <a:p>
            <a:r>
              <a:rPr lang="de-DE" dirty="0"/>
              <a:t>2. Hinterfragen von ertragsschwachen Kunden</a:t>
            </a:r>
          </a:p>
          <a:p>
            <a:r>
              <a:rPr lang="de-DE" dirty="0"/>
              <a:t>	Abgabe an neue Vertriebspartner zur Qualifizierung der Kunden</a:t>
            </a:r>
          </a:p>
          <a:p>
            <a:r>
              <a:rPr lang="de-DE" dirty="0"/>
              <a:t>	Betreuung durch Back-Office</a:t>
            </a:r>
          </a:p>
          <a:p>
            <a:r>
              <a:rPr lang="de-DE" dirty="0"/>
              <a:t>	Trennung von 1-Vertragskunden wenn möglich</a:t>
            </a:r>
          </a:p>
          <a:p>
            <a:r>
              <a:rPr lang="de-DE" dirty="0"/>
              <a:t>	Löschung von unattraktiven Zeitfressern</a:t>
            </a:r>
          </a:p>
          <a:p>
            <a:r>
              <a:rPr lang="de-DE" dirty="0"/>
              <a:t>	20 Stunden für unattraktive C-Kunden oder für ertragsstarke VIP/A??????	</a:t>
            </a:r>
          </a:p>
          <a:p>
            <a:pPr marL="342900" indent="-342900">
              <a:buAutoNum type="arabicPeriod"/>
            </a:pPr>
            <a:endParaRPr lang="de-DE" dirty="0"/>
          </a:p>
          <a:p>
            <a:r>
              <a:rPr lang="de-DE" dirty="0"/>
              <a:t>3. Servicelevel für Bestandskunden segmentieren und fixieren</a:t>
            </a:r>
          </a:p>
          <a:p>
            <a:r>
              <a:rPr lang="de-DE" dirty="0"/>
              <a:t>	VIP-Kunde = VIP-Betreuung (Servicecheck, </a:t>
            </a:r>
            <a:r>
              <a:rPr lang="de-DE" dirty="0" err="1"/>
              <a:t>Clienting</a:t>
            </a:r>
            <a:r>
              <a:rPr lang="de-DE" dirty="0"/>
              <a:t>, konkrete </a:t>
            </a:r>
            <a:r>
              <a:rPr lang="de-DE" dirty="0" err="1"/>
              <a:t>Empfehlungsnahme</a:t>
            </a:r>
            <a:r>
              <a:rPr lang="de-DE" dirty="0"/>
              <a:t>)</a:t>
            </a:r>
          </a:p>
          <a:p>
            <a:r>
              <a:rPr lang="de-DE" dirty="0"/>
              <a:t>	Belegschaften: Einzel-BAV, BAV-Offensive Bestand, BKV, Schlüsselkunden, konkrete Empfehlung an AG</a:t>
            </a:r>
          </a:p>
          <a:p>
            <a:r>
              <a:rPr lang="de-DE" dirty="0"/>
              <a:t>	Kapitalanlagen: Einmalbeitragsgeschäft, ablaufende LV-Verträge, Rentenpläne, etc.</a:t>
            </a:r>
          </a:p>
          <a:p>
            <a:r>
              <a:rPr lang="de-DE" dirty="0"/>
              <a:t>		</a:t>
            </a:r>
          </a:p>
        </p:txBody>
      </p:sp>
      <p:sp>
        <p:nvSpPr>
          <p:cNvPr id="12" name="Textfeld 11">
            <a:extLst>
              <a:ext uri="{FF2B5EF4-FFF2-40B4-BE49-F238E27FC236}">
                <a16:creationId xmlns:a16="http://schemas.microsoft.com/office/drawing/2014/main" id="{9ED5725F-E97C-4973-A9EA-2B331ACE5F00}"/>
              </a:ext>
            </a:extLst>
          </p:cNvPr>
          <p:cNvSpPr txBox="1"/>
          <p:nvPr/>
        </p:nvSpPr>
        <p:spPr>
          <a:xfrm>
            <a:off x="364220" y="5771905"/>
            <a:ext cx="11258145" cy="369332"/>
          </a:xfrm>
          <a:prstGeom prst="rect">
            <a:avLst/>
          </a:prstGeom>
          <a:noFill/>
        </p:spPr>
        <p:txBody>
          <a:bodyPr wrap="square">
            <a:spAutoFit/>
          </a:bodyPr>
          <a:lstStyle/>
          <a:p>
            <a:r>
              <a:rPr lang="de-DE" dirty="0"/>
              <a:t>	</a:t>
            </a:r>
          </a:p>
        </p:txBody>
      </p:sp>
    </p:spTree>
    <p:extLst>
      <p:ext uri="{BB962C8B-B14F-4D97-AF65-F5344CB8AC3E}">
        <p14:creationId xmlns:p14="http://schemas.microsoft.com/office/powerpoint/2010/main" val="3644439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a:extLst>
              <a:ext uri="{FF2B5EF4-FFF2-40B4-BE49-F238E27FC236}">
                <a16:creationId xmlns:a16="http://schemas.microsoft.com/office/drawing/2014/main" id="{7E6F1E83-4446-44FC-870F-869E50832BBF}"/>
              </a:ext>
            </a:extLst>
          </p:cNvPr>
          <p:cNvSpPr>
            <a:spLocks noGrp="1"/>
          </p:cNvSpPr>
          <p:nvPr>
            <p:ph type="sldNum" sz="quarter" idx="4"/>
          </p:nvPr>
        </p:nvSpPr>
        <p:spPr/>
        <p:txBody>
          <a:bodyPr/>
          <a:lstStyle/>
          <a:p>
            <a:fld id="{0DB11324-E0A8-4199-978D-02885A0D0942}" type="slidenum">
              <a:rPr lang="de-DE" smtClean="0"/>
              <a:pPr/>
              <a:t>30</a:t>
            </a:fld>
            <a:endParaRPr lang="de-DE"/>
          </a:p>
        </p:txBody>
      </p:sp>
      <p:sp>
        <p:nvSpPr>
          <p:cNvPr id="3" name="Textplatzhalter 2">
            <a:extLst>
              <a:ext uri="{FF2B5EF4-FFF2-40B4-BE49-F238E27FC236}">
                <a16:creationId xmlns:a16="http://schemas.microsoft.com/office/drawing/2014/main" id="{1E1C71E9-585D-4CEF-8F5C-69FEC6481BD5}"/>
              </a:ext>
            </a:extLst>
          </p:cNvPr>
          <p:cNvSpPr>
            <a:spLocks noGrp="1"/>
          </p:cNvSpPr>
          <p:nvPr>
            <p:ph type="body" sz="half" idx="2"/>
          </p:nvPr>
        </p:nvSpPr>
        <p:spPr/>
        <p:txBody>
          <a:bodyPr/>
          <a:lstStyle/>
          <a:p>
            <a:pPr marL="457200" indent="-457200">
              <a:buAutoNum type="arabicParenR"/>
            </a:pPr>
            <a:r>
              <a:rPr lang="de-DE" dirty="0"/>
              <a:t>Organisches Wachstum und Recruiting sind der Schlüssel für langfristig größeren Erfolg</a:t>
            </a:r>
          </a:p>
          <a:p>
            <a:pPr marL="457200" indent="-457200">
              <a:buAutoNum type="arabicParenR"/>
            </a:pPr>
            <a:r>
              <a:rPr lang="de-DE" dirty="0"/>
              <a:t>Recruiting und richtige </a:t>
            </a:r>
            <a:r>
              <a:rPr lang="de-DE" dirty="0" err="1"/>
              <a:t>Empfehlungsnahme</a:t>
            </a:r>
            <a:r>
              <a:rPr lang="de-DE" dirty="0"/>
              <a:t> als Wachstumshebel</a:t>
            </a:r>
          </a:p>
          <a:p>
            <a:pPr marL="457200" indent="-457200">
              <a:buAutoNum type="arabicParenR"/>
            </a:pPr>
            <a:r>
              <a:rPr lang="de-DE" dirty="0"/>
              <a:t>Strategisch vorgehen, klare Routinen und Ziele, dauerhaft dranbleiben</a:t>
            </a:r>
          </a:p>
          <a:p>
            <a:pPr marL="457200" indent="-457200">
              <a:buAutoNum type="arabicParenR"/>
            </a:pPr>
            <a:r>
              <a:rPr lang="de-DE" dirty="0"/>
              <a:t>Fokussierung auf neue Vertriebspartner und </a:t>
            </a:r>
            <a:r>
              <a:rPr lang="de-DE"/>
              <a:t>Ertragsstarke Empfehlungen</a:t>
            </a:r>
            <a:endParaRPr lang="de-DE" dirty="0"/>
          </a:p>
        </p:txBody>
      </p:sp>
      <p:sp>
        <p:nvSpPr>
          <p:cNvPr id="4" name="Titel 3">
            <a:extLst>
              <a:ext uri="{FF2B5EF4-FFF2-40B4-BE49-F238E27FC236}">
                <a16:creationId xmlns:a16="http://schemas.microsoft.com/office/drawing/2014/main" id="{80C622A2-D021-4B1A-82AA-D2316BDB4707}"/>
              </a:ext>
            </a:extLst>
          </p:cNvPr>
          <p:cNvSpPr>
            <a:spLocks noGrp="1"/>
          </p:cNvSpPr>
          <p:nvPr>
            <p:ph type="title"/>
          </p:nvPr>
        </p:nvSpPr>
        <p:spPr/>
        <p:txBody>
          <a:bodyPr/>
          <a:lstStyle/>
          <a:p>
            <a:r>
              <a:rPr lang="de-DE" dirty="0"/>
              <a:t>Fazit</a:t>
            </a:r>
          </a:p>
        </p:txBody>
      </p:sp>
    </p:spTree>
    <p:extLst>
      <p:ext uri="{BB962C8B-B14F-4D97-AF65-F5344CB8AC3E}">
        <p14:creationId xmlns:p14="http://schemas.microsoft.com/office/powerpoint/2010/main" val="2880525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de-DE" dirty="0"/>
            </a:br>
            <a:endParaRPr lang="de-DE" sz="1400" dirty="0"/>
          </a:p>
        </p:txBody>
      </p:sp>
      <p:sp>
        <p:nvSpPr>
          <p:cNvPr id="6" name="Textfeld 5">
            <a:extLst>
              <a:ext uri="{FF2B5EF4-FFF2-40B4-BE49-F238E27FC236}">
                <a16:creationId xmlns:a16="http://schemas.microsoft.com/office/drawing/2014/main" id="{FA01DF0E-18C3-486A-8B61-72D08976FC0A}"/>
              </a:ext>
            </a:extLst>
          </p:cNvPr>
          <p:cNvSpPr txBox="1"/>
          <p:nvPr/>
        </p:nvSpPr>
        <p:spPr>
          <a:xfrm>
            <a:off x="364220" y="663652"/>
            <a:ext cx="6104770" cy="461665"/>
          </a:xfrm>
          <a:prstGeom prst="rect">
            <a:avLst/>
          </a:prstGeom>
          <a:noFill/>
        </p:spPr>
        <p:txBody>
          <a:bodyPr wrap="square">
            <a:spAutoFit/>
          </a:bodyPr>
          <a:lstStyle/>
          <a:p>
            <a:r>
              <a:rPr lang="de-DE" sz="2400" b="1" dirty="0"/>
              <a:t>Zielplanung!!!!?? </a:t>
            </a:r>
            <a:r>
              <a:rPr lang="de-DE" sz="2400" b="1" dirty="0">
                <a:solidFill>
                  <a:srgbClr val="FF0000"/>
                </a:solidFill>
              </a:rPr>
              <a:t>13.02.2025</a:t>
            </a:r>
            <a:endParaRPr lang="de-DE" sz="2400" b="1" dirty="0"/>
          </a:p>
        </p:txBody>
      </p:sp>
      <p:sp>
        <p:nvSpPr>
          <p:cNvPr id="7" name="Textfeld 6">
            <a:extLst>
              <a:ext uri="{FF2B5EF4-FFF2-40B4-BE49-F238E27FC236}">
                <a16:creationId xmlns:a16="http://schemas.microsoft.com/office/drawing/2014/main" id="{665E55BC-59D3-4387-8866-4F90BF7E1B7A}"/>
              </a:ext>
            </a:extLst>
          </p:cNvPr>
          <p:cNvSpPr txBox="1"/>
          <p:nvPr/>
        </p:nvSpPr>
        <p:spPr>
          <a:xfrm>
            <a:off x="357735" y="1610353"/>
            <a:ext cx="11258145" cy="4247317"/>
          </a:xfrm>
          <a:prstGeom prst="rect">
            <a:avLst/>
          </a:prstGeom>
          <a:noFill/>
        </p:spPr>
        <p:txBody>
          <a:bodyPr wrap="square">
            <a:spAutoFit/>
          </a:bodyPr>
          <a:lstStyle/>
          <a:p>
            <a:r>
              <a:rPr lang="de-DE" dirty="0"/>
              <a:t>Haben Sie Ziele? Was sind überhaupt Ziele? Wie finde ich diese? Was fixt mich wirklich an???</a:t>
            </a:r>
          </a:p>
          <a:p>
            <a:endParaRPr lang="de-DE" dirty="0"/>
          </a:p>
          <a:p>
            <a:r>
              <a:rPr lang="de-DE" dirty="0"/>
              <a:t>Haben Sie diese auch klar formuliert?</a:t>
            </a:r>
          </a:p>
          <a:p>
            <a:endParaRPr lang="de-DE" dirty="0"/>
          </a:p>
          <a:p>
            <a:r>
              <a:rPr lang="de-DE" dirty="0"/>
              <a:t>SMART???</a:t>
            </a:r>
          </a:p>
          <a:p>
            <a:endParaRPr lang="de-DE" dirty="0"/>
          </a:p>
          <a:p>
            <a:r>
              <a:rPr lang="de-DE" dirty="0"/>
              <a:t>Kurzfristig / mittelfristig / langfristig?</a:t>
            </a:r>
          </a:p>
          <a:p>
            <a:endParaRPr lang="de-DE" dirty="0"/>
          </a:p>
          <a:p>
            <a:r>
              <a:rPr lang="de-DE" dirty="0"/>
              <a:t>nur materiell? Gibt es da vielleicht noch mehr?</a:t>
            </a:r>
          </a:p>
          <a:p>
            <a:endParaRPr lang="de-DE" dirty="0"/>
          </a:p>
          <a:p>
            <a:r>
              <a:rPr lang="de-DE" dirty="0"/>
              <a:t>Nehmen Sie Ihre Ziele wirklich ernst? (Wunsch oder Ziel?)</a:t>
            </a:r>
          </a:p>
          <a:p>
            <a:endParaRPr lang="de-DE" dirty="0"/>
          </a:p>
          <a:p>
            <a:endParaRPr lang="de-DE" dirty="0"/>
          </a:p>
          <a:p>
            <a:endParaRPr lang="de-DE" dirty="0"/>
          </a:p>
          <a:p>
            <a:endParaRPr lang="de-DE" dirty="0"/>
          </a:p>
        </p:txBody>
      </p:sp>
      <p:sp>
        <p:nvSpPr>
          <p:cNvPr id="12" name="Textfeld 11">
            <a:extLst>
              <a:ext uri="{FF2B5EF4-FFF2-40B4-BE49-F238E27FC236}">
                <a16:creationId xmlns:a16="http://schemas.microsoft.com/office/drawing/2014/main" id="{9ED5725F-E97C-4973-A9EA-2B331ACE5F00}"/>
              </a:ext>
            </a:extLst>
          </p:cNvPr>
          <p:cNvSpPr txBox="1"/>
          <p:nvPr/>
        </p:nvSpPr>
        <p:spPr>
          <a:xfrm>
            <a:off x="364220" y="5771905"/>
            <a:ext cx="11258145" cy="369332"/>
          </a:xfrm>
          <a:prstGeom prst="rect">
            <a:avLst/>
          </a:prstGeom>
          <a:noFill/>
        </p:spPr>
        <p:txBody>
          <a:bodyPr wrap="square">
            <a:spAutoFit/>
          </a:bodyPr>
          <a:lstStyle/>
          <a:p>
            <a:r>
              <a:rPr lang="de-DE" dirty="0"/>
              <a:t>	</a:t>
            </a:r>
          </a:p>
        </p:txBody>
      </p:sp>
    </p:spTree>
    <p:extLst>
      <p:ext uri="{BB962C8B-B14F-4D97-AF65-F5344CB8AC3E}">
        <p14:creationId xmlns:p14="http://schemas.microsoft.com/office/powerpoint/2010/main" val="2860085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de-DE" dirty="0"/>
            </a:br>
            <a:endParaRPr lang="de-DE" sz="1400" dirty="0"/>
          </a:p>
        </p:txBody>
      </p:sp>
      <p:sp>
        <p:nvSpPr>
          <p:cNvPr id="6" name="Textfeld 5">
            <a:extLst>
              <a:ext uri="{FF2B5EF4-FFF2-40B4-BE49-F238E27FC236}">
                <a16:creationId xmlns:a16="http://schemas.microsoft.com/office/drawing/2014/main" id="{FA01DF0E-18C3-486A-8B61-72D08976FC0A}"/>
              </a:ext>
            </a:extLst>
          </p:cNvPr>
          <p:cNvSpPr txBox="1"/>
          <p:nvPr/>
        </p:nvSpPr>
        <p:spPr>
          <a:xfrm>
            <a:off x="364220" y="663652"/>
            <a:ext cx="6104770" cy="461665"/>
          </a:xfrm>
          <a:prstGeom prst="rect">
            <a:avLst/>
          </a:prstGeom>
          <a:noFill/>
        </p:spPr>
        <p:txBody>
          <a:bodyPr wrap="square">
            <a:spAutoFit/>
          </a:bodyPr>
          <a:lstStyle/>
          <a:p>
            <a:r>
              <a:rPr lang="de-DE" sz="2400" b="1" dirty="0"/>
              <a:t>Zielplanung!!!!??</a:t>
            </a:r>
          </a:p>
        </p:txBody>
      </p:sp>
      <p:sp>
        <p:nvSpPr>
          <p:cNvPr id="7" name="Textfeld 6">
            <a:extLst>
              <a:ext uri="{FF2B5EF4-FFF2-40B4-BE49-F238E27FC236}">
                <a16:creationId xmlns:a16="http://schemas.microsoft.com/office/drawing/2014/main" id="{665E55BC-59D3-4387-8866-4F90BF7E1B7A}"/>
              </a:ext>
            </a:extLst>
          </p:cNvPr>
          <p:cNvSpPr txBox="1"/>
          <p:nvPr/>
        </p:nvSpPr>
        <p:spPr>
          <a:xfrm>
            <a:off x="357735" y="1610353"/>
            <a:ext cx="11258145" cy="3970318"/>
          </a:xfrm>
          <a:prstGeom prst="rect">
            <a:avLst/>
          </a:prstGeom>
          <a:noFill/>
        </p:spPr>
        <p:txBody>
          <a:bodyPr wrap="square">
            <a:spAutoFit/>
          </a:bodyPr>
          <a:lstStyle/>
          <a:p>
            <a:r>
              <a:rPr lang="de-DE" dirty="0"/>
              <a:t>✅ </a:t>
            </a:r>
            <a:r>
              <a:rPr lang="de-DE" b="1" dirty="0"/>
              <a:t>Richtung &amp; Fokus</a:t>
            </a:r>
            <a:r>
              <a:rPr lang="de-DE" dirty="0"/>
              <a:t>: Ziele helfen, Prioritäten zu setzen und sich auf das Wesentliche zu konzentrieren. Ohne klare Ziele kann man leicht den Überblick verlieren.</a:t>
            </a:r>
          </a:p>
          <a:p>
            <a:r>
              <a:rPr lang="de-DE" dirty="0"/>
              <a:t>✅ </a:t>
            </a:r>
            <a:r>
              <a:rPr lang="de-DE" b="1" dirty="0"/>
              <a:t>Motivation &amp; Antrieb</a:t>
            </a:r>
            <a:r>
              <a:rPr lang="de-DE" dirty="0"/>
              <a:t>: Ein klares Ziel gibt einen Grund, morgens aufzustehen und sich anzustrengen. Es steigert die intrinsische Motivation und gibt Energie.</a:t>
            </a:r>
          </a:p>
          <a:p>
            <a:r>
              <a:rPr lang="de-DE" dirty="0"/>
              <a:t>✅ </a:t>
            </a:r>
            <a:r>
              <a:rPr lang="de-DE" b="1" dirty="0"/>
              <a:t>Messbarer Fortschritt</a:t>
            </a:r>
            <a:r>
              <a:rPr lang="de-DE" dirty="0"/>
              <a:t>: Ziele ermöglichen es, Fortschritte nachzuverfolgen und Erfolge sichtbar zu machen. Dies kann das Selbstbewusstsein stärken.</a:t>
            </a:r>
          </a:p>
          <a:p>
            <a:r>
              <a:rPr lang="de-DE" dirty="0"/>
              <a:t>✅ </a:t>
            </a:r>
            <a:r>
              <a:rPr lang="de-DE" b="1" dirty="0"/>
              <a:t>Effizienz &amp; Produktivität</a:t>
            </a:r>
            <a:r>
              <a:rPr lang="de-DE" dirty="0"/>
              <a:t>: Wenn man ein klares Ziel hat, fällt es leichter, Entscheidungen zu treffen und Zeit sinnvoll zu nutzen.</a:t>
            </a:r>
          </a:p>
          <a:p>
            <a:r>
              <a:rPr lang="de-DE" dirty="0"/>
              <a:t>✅ </a:t>
            </a:r>
            <a:r>
              <a:rPr lang="de-DE" b="1" dirty="0"/>
              <a:t>Überwindung von Hindernissen</a:t>
            </a:r>
            <a:r>
              <a:rPr lang="de-DE" dirty="0"/>
              <a:t>: Herausforderungen lassen sich besser bewältigen, wenn man ein starkes „Warum“ hat. Ein Ziel gibt Kraft, Rückschläge zu überstehen.</a:t>
            </a:r>
          </a:p>
          <a:p>
            <a:r>
              <a:rPr lang="de-DE" dirty="0"/>
              <a:t>✅ </a:t>
            </a:r>
            <a:r>
              <a:rPr lang="de-DE" b="1" dirty="0"/>
              <a:t>Persönliches Wachstum</a:t>
            </a:r>
            <a:r>
              <a:rPr lang="de-DE" dirty="0"/>
              <a:t>: Ziele fordern uns heraus, neue Fähigkeiten zu erlernen, aus Fehlern zu lernen und uns stetig weiterzuentwickeln.</a:t>
            </a:r>
          </a:p>
          <a:p>
            <a:endParaRPr lang="de-DE" dirty="0"/>
          </a:p>
          <a:p>
            <a:r>
              <a:rPr lang="de-DE" dirty="0"/>
              <a:t>	</a:t>
            </a:r>
          </a:p>
        </p:txBody>
      </p:sp>
      <p:sp>
        <p:nvSpPr>
          <p:cNvPr id="12" name="Textfeld 11">
            <a:extLst>
              <a:ext uri="{FF2B5EF4-FFF2-40B4-BE49-F238E27FC236}">
                <a16:creationId xmlns:a16="http://schemas.microsoft.com/office/drawing/2014/main" id="{9ED5725F-E97C-4973-A9EA-2B331ACE5F00}"/>
              </a:ext>
            </a:extLst>
          </p:cNvPr>
          <p:cNvSpPr txBox="1"/>
          <p:nvPr/>
        </p:nvSpPr>
        <p:spPr>
          <a:xfrm>
            <a:off x="364220" y="5771905"/>
            <a:ext cx="11258145" cy="369332"/>
          </a:xfrm>
          <a:prstGeom prst="rect">
            <a:avLst/>
          </a:prstGeom>
          <a:noFill/>
        </p:spPr>
        <p:txBody>
          <a:bodyPr wrap="square">
            <a:spAutoFit/>
          </a:bodyPr>
          <a:lstStyle/>
          <a:p>
            <a:r>
              <a:rPr lang="de-DE" dirty="0"/>
              <a:t>	</a:t>
            </a:r>
          </a:p>
        </p:txBody>
      </p:sp>
    </p:spTree>
    <p:extLst>
      <p:ext uri="{BB962C8B-B14F-4D97-AF65-F5344CB8AC3E}">
        <p14:creationId xmlns:p14="http://schemas.microsoft.com/office/powerpoint/2010/main" val="17209399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br>
              <a:rPr lang="de-DE" dirty="0"/>
            </a:br>
            <a:endParaRPr lang="de-DE" sz="1400" dirty="0"/>
          </a:p>
        </p:txBody>
      </p:sp>
      <p:sp>
        <p:nvSpPr>
          <p:cNvPr id="5" name="Textfeld 4"/>
          <p:cNvSpPr txBox="1"/>
          <p:nvPr/>
        </p:nvSpPr>
        <p:spPr>
          <a:xfrm>
            <a:off x="2949879" y="3244241"/>
            <a:ext cx="5686685" cy="1015663"/>
          </a:xfrm>
          <a:prstGeom prst="rect">
            <a:avLst/>
          </a:prstGeom>
          <a:noFill/>
        </p:spPr>
        <p:txBody>
          <a:bodyPr wrap="none" rtlCol="0">
            <a:spAutoFit/>
          </a:bodyPr>
          <a:lstStyle/>
          <a:p>
            <a:r>
              <a:rPr lang="de-DE" sz="6000" dirty="0">
                <a:solidFill>
                  <a:srgbClr val="003056"/>
                </a:solidFill>
                <a:latin typeface="Arial" panose="020B0604020202020204" pitchFamily="34" charset="0"/>
                <a:cs typeface="Arial" panose="020B0604020202020204" pitchFamily="34" charset="0"/>
              </a:rPr>
              <a:t>afm Webservice</a:t>
            </a:r>
          </a:p>
        </p:txBody>
      </p:sp>
      <p:sp>
        <p:nvSpPr>
          <p:cNvPr id="6" name="Textfeld 5"/>
          <p:cNvSpPr txBox="1"/>
          <p:nvPr/>
        </p:nvSpPr>
        <p:spPr>
          <a:xfrm>
            <a:off x="4529668" y="4327658"/>
            <a:ext cx="2527106" cy="646331"/>
          </a:xfrm>
          <a:prstGeom prst="rect">
            <a:avLst/>
          </a:prstGeom>
          <a:noFill/>
        </p:spPr>
        <p:txBody>
          <a:bodyPr wrap="square" rtlCol="0">
            <a:spAutoFit/>
          </a:bodyPr>
          <a:lstStyle/>
          <a:p>
            <a:r>
              <a:rPr lang="de-DE" dirty="0">
                <a:solidFill>
                  <a:srgbClr val="003056"/>
                </a:solidFill>
                <a:latin typeface="Arial" panose="020B0604020202020204" pitchFamily="34" charset="0"/>
                <a:cs typeface="Arial" panose="020B0604020202020204" pitchFamily="34" charset="0"/>
              </a:rPr>
              <a:t>jetzt aber wirklich 3.0! </a:t>
            </a:r>
          </a:p>
          <a:p>
            <a:endParaRPr lang="de-DE" dirty="0">
              <a:solidFill>
                <a:srgbClr val="003056"/>
              </a:solidFill>
            </a:endParaRPr>
          </a:p>
        </p:txBody>
      </p:sp>
    </p:spTree>
    <p:extLst>
      <p:ext uri="{BB962C8B-B14F-4D97-AF65-F5344CB8AC3E}">
        <p14:creationId xmlns:p14="http://schemas.microsoft.com/office/powerpoint/2010/main" val="2838577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a:t>
            </a:fld>
            <a:endParaRPr lang="de-DE" dirty="0"/>
          </a:p>
        </p:txBody>
      </p:sp>
      <p:sp>
        <p:nvSpPr>
          <p:cNvPr id="5" name="Titel 4"/>
          <p:cNvSpPr>
            <a:spLocks noGrp="1"/>
          </p:cNvSpPr>
          <p:nvPr>
            <p:ph type="title"/>
          </p:nvPr>
        </p:nvSpPr>
        <p:spPr/>
        <p:txBody>
          <a:bodyPr/>
          <a:lstStyle/>
          <a:p>
            <a:r>
              <a:rPr lang="de-DE" dirty="0"/>
              <a:t>Auswertung der bisherigen Nutzung</a:t>
            </a:r>
          </a:p>
        </p:txBody>
      </p:sp>
      <p:pic>
        <p:nvPicPr>
          <p:cNvPr id="14" name="Grafik 13">
            <a:extLst>
              <a:ext uri="{FF2B5EF4-FFF2-40B4-BE49-F238E27FC236}">
                <a16:creationId xmlns:a16="http://schemas.microsoft.com/office/drawing/2014/main" id="{F2CBF473-4957-4CCE-A5CA-0787BDF3DDD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05486" y="2307571"/>
            <a:ext cx="9208928" cy="3134006"/>
          </a:xfrm>
          <a:prstGeom prst="rect">
            <a:avLst/>
          </a:prstGeom>
        </p:spPr>
      </p:pic>
    </p:spTree>
    <p:extLst>
      <p:ext uri="{BB962C8B-B14F-4D97-AF65-F5344CB8AC3E}">
        <p14:creationId xmlns:p14="http://schemas.microsoft.com/office/powerpoint/2010/main" val="24403288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a:xfrm>
            <a:off x="9421039" y="9355332"/>
            <a:ext cx="2743200" cy="365125"/>
          </a:xfrm>
        </p:spPr>
        <p:txBody>
          <a:bodyPr/>
          <a:lstStyle/>
          <a:p>
            <a:fld id="{EA952CFE-AF4B-4BE9-B2E2-E1420D3F9B32}" type="slidenum">
              <a:rPr lang="de-DE" smtClean="0"/>
              <a:pPr/>
              <a:t>8</a:t>
            </a:fld>
            <a:endParaRPr lang="de-DE" dirty="0"/>
          </a:p>
        </p:txBody>
      </p:sp>
      <p:sp>
        <p:nvSpPr>
          <p:cNvPr id="3" name="Rectangle 2"/>
          <p:cNvSpPr>
            <a:spLocks noChangeArrowheads="1"/>
          </p:cNvSpPr>
          <p:nvPr/>
        </p:nvSpPr>
        <p:spPr bwMode="auto">
          <a:xfrm>
            <a:off x="4042403" y="488242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6" name="Textfeld 5">
            <a:extLst>
              <a:ext uri="{FF2B5EF4-FFF2-40B4-BE49-F238E27FC236}">
                <a16:creationId xmlns:a16="http://schemas.microsoft.com/office/drawing/2014/main" id="{92F09601-FE65-412A-AFD8-5A7400FEA7D2}"/>
              </a:ext>
            </a:extLst>
          </p:cNvPr>
          <p:cNvSpPr txBox="1"/>
          <p:nvPr/>
        </p:nvSpPr>
        <p:spPr>
          <a:xfrm>
            <a:off x="1013012" y="4975411"/>
            <a:ext cx="10757647" cy="1477328"/>
          </a:xfrm>
          <a:prstGeom prst="rect">
            <a:avLst/>
          </a:prstGeom>
          <a:noFill/>
        </p:spPr>
        <p:txBody>
          <a:bodyPr wrap="square" rtlCol="0">
            <a:spAutoFit/>
          </a:bodyPr>
          <a:lstStyle/>
          <a:p>
            <a:endParaRPr lang="de-DE" dirty="0"/>
          </a:p>
          <a:p>
            <a:endParaRPr lang="de-DE" dirty="0"/>
          </a:p>
          <a:p>
            <a:endParaRPr lang="de-DE" dirty="0"/>
          </a:p>
          <a:p>
            <a:endParaRPr lang="de-DE" dirty="0"/>
          </a:p>
          <a:p>
            <a:endParaRPr lang="de-DE" dirty="0"/>
          </a:p>
        </p:txBody>
      </p:sp>
      <p:sp>
        <p:nvSpPr>
          <p:cNvPr id="23" name="Textfeld 22">
            <a:extLst>
              <a:ext uri="{FF2B5EF4-FFF2-40B4-BE49-F238E27FC236}">
                <a16:creationId xmlns:a16="http://schemas.microsoft.com/office/drawing/2014/main" id="{7D60E8EB-7D8B-4F3E-AAF5-DD4616CED1D3}"/>
              </a:ext>
            </a:extLst>
          </p:cNvPr>
          <p:cNvSpPr txBox="1"/>
          <p:nvPr/>
        </p:nvSpPr>
        <p:spPr>
          <a:xfrm>
            <a:off x="364220" y="1799152"/>
            <a:ext cx="11196918" cy="4401205"/>
          </a:xfrm>
          <a:prstGeom prst="rect">
            <a:avLst/>
          </a:prstGeom>
          <a:noFill/>
        </p:spPr>
        <p:txBody>
          <a:bodyPr wrap="square" rtlCol="0">
            <a:spAutoFit/>
          </a:bodyPr>
          <a:lstStyle/>
          <a:p>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Warum Sie den afm Webservice nutzen sollten </a:t>
            </a:r>
            <a:r>
              <a:rPr lang="de-DE" sz="1400" b="1" dirty="0">
                <a:solidFill>
                  <a:srgbClr val="003056"/>
                </a:solidFill>
                <a:effectLst/>
                <a:latin typeface="Segoe UI Emoji" panose="020B0502040204020203" pitchFamily="34" charset="0"/>
                <a:ea typeface="Times New Roman" panose="02020603050405020304" pitchFamily="18" charset="0"/>
                <a:cs typeface="Segoe UI Emoji" panose="020B0502040204020203" pitchFamily="34" charset="0"/>
              </a:rPr>
              <a:t>🚀</a:t>
            </a:r>
            <a:br>
              <a:rPr lang="de-DE" sz="1400" b="1" dirty="0">
                <a:solidFill>
                  <a:srgbClr val="003056"/>
                </a:solidFill>
                <a:effectLst/>
                <a:latin typeface="Segoe UI Emoji" panose="020B0502040204020203" pitchFamily="34" charset="0"/>
                <a:ea typeface="Times New Roman" panose="02020603050405020304" pitchFamily="18" charset="0"/>
                <a:cs typeface="Segoe UI Emoji" panose="020B0502040204020203" pitchFamily="34" charset="0"/>
              </a:rPr>
            </a:br>
            <a:endParaRPr lang="de-DE" sz="1400" dirty="0">
              <a:solidFill>
                <a:srgbClr val="003056"/>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Bis zu 90 % weniger Zeitaufwand – Entlastung für Ihren Arbeitsalltag!</a:t>
            </a:r>
            <a:b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br>
            <a:endParaRPr lang="de-DE" sz="1400" dirty="0">
              <a:solidFill>
                <a:srgbClr val="003056"/>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Statt Vorgänge mühsam 10 bis 20 Mal zu bearbeiten, erledigen Sie sie jetzt </a:t>
            </a:r>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in nur 1 bis 3 Schritten</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a:t>
            </a:r>
            <a:b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b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Besonders bei zeitraubenden Aufgaben wie </a:t>
            </a:r>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Schadenmeldungen und Kfz-Berechnungen</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sparen Sie bis zu </a:t>
            </a:r>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90 % der Bearbeitungszeit</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a:t>
            </a:r>
            <a:b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br>
            <a:endParaRPr lang="de-DE" sz="1400" dirty="0">
              <a:solidFill>
                <a:srgbClr val="003056"/>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Ihr persönlicher Vorteil</a:t>
            </a:r>
            <a:endParaRPr lang="de-DE" sz="1400" dirty="0">
              <a:solidFill>
                <a:srgbClr val="003056"/>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1400" dirty="0">
                <a:solidFill>
                  <a:srgbClr val="003056"/>
                </a:solidFill>
                <a:effectLst/>
                <a:latin typeface="Segoe UI Emoji" panose="020B0502040204020203" pitchFamily="34" charset="0"/>
                <a:ea typeface="Times New Roman" panose="02020603050405020304" pitchFamily="18" charset="0"/>
                <a:cs typeface="Segoe UI Emoji" panose="020B0502040204020203" pitchFamily="34" charset="0"/>
              </a:rPr>
              <a:t>✅</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Mehr Zeit</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für wichtige Aufgaben statt Routinearbeiten</a:t>
            </a:r>
            <a:b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br>
            <a:r>
              <a:rPr lang="de-DE" sz="1400" dirty="0">
                <a:solidFill>
                  <a:srgbClr val="003056"/>
                </a:solidFill>
                <a:effectLst/>
                <a:latin typeface="Segoe UI Emoji" panose="020B0502040204020203" pitchFamily="34" charset="0"/>
                <a:ea typeface="Times New Roman" panose="02020603050405020304" pitchFamily="18" charset="0"/>
                <a:cs typeface="Segoe UI Emoji" panose="020B0502040204020203" pitchFamily="34" charset="0"/>
              </a:rPr>
              <a:t>✅</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Weniger Stress</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durch einfachere Prozesse</a:t>
            </a:r>
            <a:b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br>
            <a:r>
              <a:rPr lang="de-DE" sz="1400" dirty="0">
                <a:solidFill>
                  <a:srgbClr val="003056"/>
                </a:solidFill>
                <a:effectLst/>
                <a:latin typeface="Segoe UI Emoji" panose="020B0502040204020203" pitchFamily="34" charset="0"/>
                <a:ea typeface="Times New Roman" panose="02020603050405020304" pitchFamily="18" charset="0"/>
                <a:cs typeface="Segoe UI Emoji" panose="020B0502040204020203" pitchFamily="34" charset="0"/>
              </a:rPr>
              <a:t>✅</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Effizienteres Arbeiten</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 keine unnötigen Wiederholungen</a:t>
            </a:r>
            <a:b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br>
            <a:endParaRPr lang="de-DE" sz="1400" dirty="0">
              <a:solidFill>
                <a:srgbClr val="003056"/>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Vorteile für den Kunden</a:t>
            </a:r>
            <a:endParaRPr lang="de-DE" sz="1400" dirty="0">
              <a:solidFill>
                <a:srgbClr val="003056"/>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1400" dirty="0">
                <a:solidFill>
                  <a:srgbClr val="003056"/>
                </a:solidFill>
                <a:effectLst/>
                <a:latin typeface="Segoe UI Emoji" panose="020B0502040204020203" pitchFamily="34" charset="0"/>
                <a:ea typeface="Times New Roman" panose="02020603050405020304" pitchFamily="18" charset="0"/>
                <a:cs typeface="Segoe UI Emoji" panose="020B0502040204020203" pitchFamily="34" charset="0"/>
              </a:rPr>
              <a:t>✔</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Schnellere Bearbeitung = </a:t>
            </a:r>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höhere Zufriedenheit</a:t>
            </a:r>
            <a:b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br>
            <a:r>
              <a:rPr lang="de-DE" sz="1400" dirty="0">
                <a:solidFill>
                  <a:srgbClr val="003056"/>
                </a:solidFill>
                <a:effectLst/>
                <a:latin typeface="Segoe UI Emoji" panose="020B0502040204020203" pitchFamily="34" charset="0"/>
                <a:ea typeface="Times New Roman" panose="02020603050405020304" pitchFamily="18" charset="0"/>
                <a:cs typeface="Segoe UI Emoji" panose="020B0502040204020203" pitchFamily="34" charset="0"/>
              </a:rPr>
              <a:t>✔</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Weniger Rückfragen &amp; Verzögerungen</a:t>
            </a:r>
            <a:b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br>
            <a:r>
              <a:rPr lang="de-DE" sz="1400" dirty="0">
                <a:solidFill>
                  <a:srgbClr val="003056"/>
                </a:solidFill>
                <a:effectLst/>
                <a:latin typeface="Segoe UI Emoji" panose="020B0502040204020203" pitchFamily="34" charset="0"/>
                <a:ea typeface="Times New Roman" panose="02020603050405020304" pitchFamily="18" charset="0"/>
                <a:cs typeface="Segoe UI Emoji" panose="020B0502040204020203" pitchFamily="34" charset="0"/>
              </a:rPr>
              <a:t>✔</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a:t>
            </a:r>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Professionellerer Eindruck</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durch digitale Prozesse</a:t>
            </a:r>
            <a:b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br>
            <a:endParaRPr lang="de-DE" sz="1400" dirty="0">
              <a:solidFill>
                <a:srgbClr val="003056"/>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Warum noch warten?</a:t>
            </a:r>
            <a:endParaRPr lang="de-DE" sz="1400" dirty="0">
              <a:solidFill>
                <a:srgbClr val="003056"/>
              </a:solidFill>
              <a:effectLst/>
              <a:latin typeface="Calibri" panose="020F0502020204030204" pitchFamily="34" charset="0"/>
              <a:ea typeface="Calibri" panose="020F0502020204030204" pitchFamily="34" charset="0"/>
              <a:cs typeface="Times New Roman" panose="02020603050405020304" pitchFamily="18" charset="0"/>
            </a:endParaRPr>
          </a:p>
          <a:p>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Bereits </a:t>
            </a:r>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46 Kollegen</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nutzen den Service und sparen täglich wertvolle Zeit. </a:t>
            </a:r>
            <a:b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br>
            <a:r>
              <a:rPr lang="de-DE" sz="1400" b="1"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Probieren Sie es aus</a:t>
            </a:r>
            <a:r>
              <a:rPr lang="de-DE" sz="1400" dirty="0">
                <a:solidFill>
                  <a:srgbClr val="003056"/>
                </a:solidFill>
                <a:effectLst/>
                <a:latin typeface="Arial" panose="020B0604020202020204" pitchFamily="34" charset="0"/>
                <a:ea typeface="Times New Roman" panose="02020603050405020304" pitchFamily="18" charset="0"/>
                <a:cs typeface="Times New Roman" panose="02020603050405020304" pitchFamily="18" charset="0"/>
              </a:rPr>
              <a:t> und erleben Sie, wie einfach und effizient Ihre Arbeit sein kann!</a:t>
            </a:r>
            <a:endParaRPr lang="de-DE" sz="1400" dirty="0">
              <a:solidFill>
                <a:srgbClr val="00305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Titel 4">
            <a:extLst>
              <a:ext uri="{FF2B5EF4-FFF2-40B4-BE49-F238E27FC236}">
                <a16:creationId xmlns:a16="http://schemas.microsoft.com/office/drawing/2014/main" id="{A63F2265-C602-4EBB-82BE-F4132A14079C}"/>
              </a:ext>
            </a:extLst>
          </p:cNvPr>
          <p:cNvSpPr txBox="1">
            <a:spLocks/>
          </p:cNvSpPr>
          <p:nvPr/>
        </p:nvSpPr>
        <p:spPr>
          <a:xfrm>
            <a:off x="516620" y="522603"/>
            <a:ext cx="10314206"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2400" b="0" kern="1200">
                <a:solidFill>
                  <a:srgbClr val="1D2D4B"/>
                </a:solidFill>
                <a:latin typeface="Arial" panose="020B0604020202020204" pitchFamily="34" charset="0"/>
                <a:ea typeface="+mj-ea"/>
                <a:cs typeface="Arial" panose="020B0604020202020204" pitchFamily="34" charset="0"/>
              </a:defRPr>
            </a:lvl1pPr>
          </a:lstStyle>
          <a:p>
            <a:r>
              <a:rPr lang="de-DE"/>
              <a:t>Zusammenfassung</a:t>
            </a:r>
            <a:endParaRPr lang="de-DE" dirty="0"/>
          </a:p>
        </p:txBody>
      </p:sp>
    </p:spTree>
    <p:extLst>
      <p:ext uri="{BB962C8B-B14F-4D97-AF65-F5344CB8AC3E}">
        <p14:creationId xmlns:p14="http://schemas.microsoft.com/office/powerpoint/2010/main" val="11532691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9</a:t>
            </a:fld>
            <a:endParaRPr lang="de-DE" dirty="0"/>
          </a:p>
        </p:txBody>
      </p:sp>
      <p:sp>
        <p:nvSpPr>
          <p:cNvPr id="5" name="Titel 4"/>
          <p:cNvSpPr>
            <a:spLocks noGrp="1"/>
          </p:cNvSpPr>
          <p:nvPr>
            <p:ph type="title"/>
          </p:nvPr>
        </p:nvSpPr>
        <p:spPr/>
        <p:txBody>
          <a:bodyPr/>
          <a:lstStyle/>
          <a:p>
            <a:r>
              <a:rPr lang="de-DE" dirty="0" err="1"/>
              <a:t>ChatGPT</a:t>
            </a:r>
            <a:r>
              <a:rPr lang="de-DE" dirty="0"/>
              <a:t> </a:t>
            </a:r>
          </a:p>
        </p:txBody>
      </p:sp>
      <p:sp>
        <p:nvSpPr>
          <p:cNvPr id="3" name="Rectangle 2"/>
          <p:cNvSpPr>
            <a:spLocks noChangeArrowheads="1"/>
          </p:cNvSpPr>
          <p:nvPr/>
        </p:nvSpPr>
        <p:spPr bwMode="auto">
          <a:xfrm>
            <a:off x="3701744" y="18792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a:p>
        </p:txBody>
      </p:sp>
      <p:sp>
        <p:nvSpPr>
          <p:cNvPr id="7" name="Textfeld 6"/>
          <p:cNvSpPr txBox="1"/>
          <p:nvPr/>
        </p:nvSpPr>
        <p:spPr>
          <a:xfrm>
            <a:off x="364220" y="1810947"/>
            <a:ext cx="11068933" cy="5693866"/>
          </a:xfrm>
          <a:prstGeom prst="rect">
            <a:avLst/>
          </a:prstGeom>
          <a:noFill/>
        </p:spPr>
        <p:txBody>
          <a:bodyPr wrap="square" rtlCol="0">
            <a:spAutoFit/>
          </a:bodyPr>
          <a:lstStyle/>
          <a:p>
            <a:r>
              <a:rPr lang="de-DE" sz="1400" b="1" dirty="0">
                <a:solidFill>
                  <a:srgbClr val="003056"/>
                </a:solidFill>
                <a:latin typeface="Arial" panose="020B0604020202020204" pitchFamily="34" charset="0"/>
                <a:cs typeface="Arial" panose="020B0604020202020204" pitchFamily="34" charset="0"/>
              </a:rPr>
              <a:t>Wie kann </a:t>
            </a:r>
            <a:r>
              <a:rPr lang="de-DE" sz="1400" b="1" dirty="0" err="1">
                <a:solidFill>
                  <a:srgbClr val="003056"/>
                </a:solidFill>
                <a:latin typeface="Arial" panose="020B0604020202020204" pitchFamily="34" charset="0"/>
                <a:cs typeface="Arial" panose="020B0604020202020204" pitchFamily="34" charset="0"/>
              </a:rPr>
              <a:t>ChatGPT</a:t>
            </a:r>
            <a:r>
              <a:rPr lang="de-DE" sz="1400" b="1" dirty="0">
                <a:solidFill>
                  <a:srgbClr val="003056"/>
                </a:solidFill>
                <a:latin typeface="Arial" panose="020B0604020202020204" pitchFamily="34" charset="0"/>
                <a:cs typeface="Arial" panose="020B0604020202020204" pitchFamily="34" charset="0"/>
              </a:rPr>
              <a:t> in unserem Alltag helfen?</a:t>
            </a:r>
            <a:br>
              <a:rPr lang="de-DE" sz="1400" b="1" dirty="0">
                <a:solidFill>
                  <a:srgbClr val="003056"/>
                </a:solidFill>
                <a:latin typeface="Arial" panose="020B0604020202020204" pitchFamily="34" charset="0"/>
                <a:cs typeface="Arial" panose="020B0604020202020204" pitchFamily="34" charset="0"/>
              </a:rPr>
            </a:br>
            <a:endParaRPr lang="de-DE" sz="1400" dirty="0">
              <a:solidFill>
                <a:srgbClr val="003056"/>
              </a:solidFill>
              <a:latin typeface="Arial" panose="020B0604020202020204" pitchFamily="34" charset="0"/>
              <a:cs typeface="Arial" panose="020B0604020202020204" pitchFamily="34" charset="0"/>
            </a:endParaRPr>
          </a:p>
          <a:p>
            <a:r>
              <a:rPr lang="de-DE" sz="1400" b="1" dirty="0">
                <a:solidFill>
                  <a:srgbClr val="003056"/>
                </a:solidFill>
                <a:latin typeface="Arial" panose="020B0604020202020204" pitchFamily="34" charset="0"/>
                <a:cs typeface="Arial" panose="020B0604020202020204" pitchFamily="34" charset="0"/>
              </a:rPr>
              <a:t>Denken Sie einen Schritt weiter:</a:t>
            </a:r>
            <a:br>
              <a:rPr lang="de-DE" sz="1400" b="1" dirty="0">
                <a:solidFill>
                  <a:srgbClr val="003056"/>
                </a:solidFill>
                <a:latin typeface="Arial" panose="020B0604020202020204" pitchFamily="34" charset="0"/>
                <a:cs typeface="Arial" panose="020B0604020202020204" pitchFamily="34" charset="0"/>
              </a:rPr>
            </a:br>
            <a:endParaRPr lang="de-DE" sz="1400" dirty="0">
              <a:solidFill>
                <a:srgbClr val="003056"/>
              </a:solidFill>
              <a:latin typeface="Arial" panose="020B0604020202020204" pitchFamily="34" charset="0"/>
              <a:cs typeface="Arial" panose="020B0604020202020204" pitchFamily="34" charset="0"/>
            </a:endParaRPr>
          </a:p>
          <a:p>
            <a:r>
              <a:rPr lang="de-DE" sz="1400" dirty="0">
                <a:solidFill>
                  <a:srgbClr val="003056"/>
                </a:solidFill>
                <a:latin typeface="Arial" panose="020B0604020202020204" pitchFamily="34" charset="0"/>
                <a:cs typeface="Arial" panose="020B0604020202020204" pitchFamily="34" charset="0"/>
              </a:rPr>
              <a:t>🔹 </a:t>
            </a:r>
            <a:r>
              <a:rPr lang="de-DE" sz="1400" b="1" dirty="0">
                <a:solidFill>
                  <a:srgbClr val="003056"/>
                </a:solidFill>
                <a:latin typeface="Arial" panose="020B0604020202020204" pitchFamily="34" charset="0"/>
                <a:cs typeface="Arial" panose="020B0604020202020204" pitchFamily="34" charset="0"/>
              </a:rPr>
              <a:t>Kann </a:t>
            </a:r>
            <a:r>
              <a:rPr lang="de-DE" sz="1400" b="1" dirty="0" err="1">
                <a:solidFill>
                  <a:srgbClr val="003056"/>
                </a:solidFill>
                <a:latin typeface="Arial" panose="020B0604020202020204" pitchFamily="34" charset="0"/>
                <a:cs typeface="Arial" panose="020B0604020202020204" pitchFamily="34" charset="0"/>
              </a:rPr>
              <a:t>ChatGPT</a:t>
            </a:r>
            <a:r>
              <a:rPr lang="de-DE" sz="1400" b="1" dirty="0">
                <a:solidFill>
                  <a:srgbClr val="003056"/>
                </a:solidFill>
                <a:latin typeface="Arial" panose="020B0604020202020204" pitchFamily="34" charset="0"/>
                <a:cs typeface="Arial" panose="020B0604020202020204" pitchFamily="34" charset="0"/>
              </a:rPr>
              <a:t> mich bei dieser Aufgabe unterstützen?</a:t>
            </a:r>
            <a:br>
              <a:rPr lang="de-DE" sz="1400" b="1" dirty="0">
                <a:solidFill>
                  <a:srgbClr val="003056"/>
                </a:solidFill>
                <a:latin typeface="Arial" panose="020B0604020202020204" pitchFamily="34" charset="0"/>
                <a:cs typeface="Arial" panose="020B0604020202020204" pitchFamily="34" charset="0"/>
              </a:rPr>
            </a:br>
            <a:br>
              <a:rPr lang="de-DE" sz="1400" dirty="0">
                <a:solidFill>
                  <a:srgbClr val="003056"/>
                </a:solidFill>
                <a:latin typeface="Arial" panose="020B0604020202020204" pitchFamily="34" charset="0"/>
                <a:cs typeface="Arial" panose="020B0604020202020204" pitchFamily="34" charset="0"/>
              </a:rPr>
            </a:br>
            <a:r>
              <a:rPr lang="de-DE" sz="1400" dirty="0">
                <a:solidFill>
                  <a:srgbClr val="003056"/>
                </a:solidFill>
                <a:latin typeface="Arial" panose="020B0604020202020204" pitchFamily="34" charset="0"/>
                <a:cs typeface="Arial" panose="020B0604020202020204" pitchFamily="34" charset="0"/>
              </a:rPr>
              <a:t>✅ Formulierung von E-Mails, Kundenkommunikation</a:t>
            </a:r>
            <a:br>
              <a:rPr lang="de-DE" sz="1400" dirty="0">
                <a:solidFill>
                  <a:srgbClr val="003056"/>
                </a:solidFill>
                <a:latin typeface="Arial" panose="020B0604020202020204" pitchFamily="34" charset="0"/>
                <a:cs typeface="Arial" panose="020B0604020202020204" pitchFamily="34" charset="0"/>
              </a:rPr>
            </a:br>
            <a:r>
              <a:rPr lang="de-DE" sz="1400" dirty="0">
                <a:solidFill>
                  <a:srgbClr val="003056"/>
                </a:solidFill>
                <a:latin typeface="Arial" panose="020B0604020202020204" pitchFamily="34" charset="0"/>
                <a:cs typeface="Arial" panose="020B0604020202020204" pitchFamily="34" charset="0"/>
              </a:rPr>
              <a:t>✅ Zusammenfassungen von anonymisierten oder allgemeinen Dokumenten oder Berichten</a:t>
            </a:r>
            <a:br>
              <a:rPr lang="de-DE" sz="1400" dirty="0">
                <a:solidFill>
                  <a:srgbClr val="003056"/>
                </a:solidFill>
                <a:latin typeface="Arial" panose="020B0604020202020204" pitchFamily="34" charset="0"/>
                <a:cs typeface="Arial" panose="020B0604020202020204" pitchFamily="34" charset="0"/>
              </a:rPr>
            </a:br>
            <a:r>
              <a:rPr lang="de-DE" sz="1400" dirty="0">
                <a:solidFill>
                  <a:srgbClr val="003056"/>
                </a:solidFill>
                <a:latin typeface="Arial" panose="020B0604020202020204" pitchFamily="34" charset="0"/>
                <a:cs typeface="Arial" panose="020B0604020202020204" pitchFamily="34" charset="0"/>
              </a:rPr>
              <a:t>✅ Ideenfindung und Strukturierung von Texten</a:t>
            </a:r>
            <a:br>
              <a:rPr lang="de-DE" sz="1400" dirty="0">
                <a:solidFill>
                  <a:srgbClr val="003056"/>
                </a:solidFill>
                <a:latin typeface="Arial" panose="020B0604020202020204" pitchFamily="34" charset="0"/>
                <a:cs typeface="Arial" panose="020B0604020202020204" pitchFamily="34" charset="0"/>
              </a:rPr>
            </a:br>
            <a:endParaRPr lang="de-DE" sz="1400" dirty="0">
              <a:solidFill>
                <a:srgbClr val="003056"/>
              </a:solidFill>
              <a:latin typeface="Arial" panose="020B0604020202020204" pitchFamily="34" charset="0"/>
              <a:cs typeface="Arial" panose="020B0604020202020204" pitchFamily="34" charset="0"/>
            </a:endParaRPr>
          </a:p>
          <a:p>
            <a:r>
              <a:rPr lang="de-DE" sz="1400" dirty="0">
                <a:solidFill>
                  <a:srgbClr val="003056"/>
                </a:solidFill>
                <a:latin typeface="Arial" panose="020B0604020202020204" pitchFamily="34" charset="0"/>
                <a:cs typeface="Arial" panose="020B0604020202020204" pitchFamily="34" charset="0"/>
              </a:rPr>
              <a:t>💡 </a:t>
            </a:r>
            <a:r>
              <a:rPr lang="de-DE" sz="1400" b="1" dirty="0">
                <a:solidFill>
                  <a:srgbClr val="003056"/>
                </a:solidFill>
                <a:latin typeface="Arial" panose="020B0604020202020204" pitchFamily="34" charset="0"/>
                <a:cs typeface="Arial" panose="020B0604020202020204" pitchFamily="34" charset="0"/>
              </a:rPr>
              <a:t>Beispiel:</a:t>
            </a:r>
            <a:br>
              <a:rPr lang="de-DE" sz="1400" b="1" dirty="0">
                <a:solidFill>
                  <a:srgbClr val="003056"/>
                </a:solidFill>
                <a:latin typeface="Arial" panose="020B0604020202020204" pitchFamily="34" charset="0"/>
                <a:cs typeface="Arial" panose="020B0604020202020204" pitchFamily="34" charset="0"/>
              </a:rPr>
            </a:br>
            <a:br>
              <a:rPr lang="de-DE" sz="1400" dirty="0">
                <a:solidFill>
                  <a:srgbClr val="003056"/>
                </a:solidFill>
                <a:latin typeface="Arial" panose="020B0604020202020204" pitchFamily="34" charset="0"/>
                <a:cs typeface="Arial" panose="020B0604020202020204" pitchFamily="34" charset="0"/>
              </a:rPr>
            </a:br>
            <a:r>
              <a:rPr lang="de-DE" sz="1400" dirty="0">
                <a:solidFill>
                  <a:srgbClr val="003056"/>
                </a:solidFill>
                <a:latin typeface="Arial" panose="020B0604020202020204" pitchFamily="34" charset="0"/>
                <a:cs typeface="Arial" panose="020B0604020202020204" pitchFamily="34" charset="0"/>
              </a:rPr>
              <a:t>Ein Berater möchte eine Kundenmail schreiben:</a:t>
            </a:r>
          </a:p>
          <a:p>
            <a:pPr lvl="0"/>
            <a:r>
              <a:rPr lang="de-DE" sz="1400" dirty="0">
                <a:solidFill>
                  <a:srgbClr val="003056"/>
                </a:solidFill>
                <a:latin typeface="Arial" panose="020B0604020202020204" pitchFamily="34" charset="0"/>
                <a:cs typeface="Arial" panose="020B0604020202020204" pitchFamily="34" charset="0"/>
              </a:rPr>
              <a:t>Statt </a:t>
            </a:r>
            <a:r>
              <a:rPr lang="de-DE" sz="1400" b="1" dirty="0">
                <a:solidFill>
                  <a:srgbClr val="003056"/>
                </a:solidFill>
                <a:latin typeface="Arial" panose="020B0604020202020204" pitchFamily="34" charset="0"/>
                <a:cs typeface="Arial" panose="020B0604020202020204" pitchFamily="34" charset="0"/>
              </a:rPr>
              <a:t>selbst lange zu formulieren</a:t>
            </a:r>
            <a:r>
              <a:rPr lang="de-DE" sz="1400" dirty="0">
                <a:solidFill>
                  <a:srgbClr val="003056"/>
                </a:solidFill>
                <a:latin typeface="Arial" panose="020B0604020202020204" pitchFamily="34" charset="0"/>
                <a:cs typeface="Arial" panose="020B0604020202020204" pitchFamily="34" charset="0"/>
              </a:rPr>
              <a:t>, gibt er </a:t>
            </a:r>
            <a:r>
              <a:rPr lang="de-DE" sz="1400" dirty="0" err="1">
                <a:solidFill>
                  <a:srgbClr val="003056"/>
                </a:solidFill>
                <a:latin typeface="Arial" panose="020B0604020202020204" pitchFamily="34" charset="0"/>
                <a:cs typeface="Arial" panose="020B0604020202020204" pitchFamily="34" charset="0"/>
              </a:rPr>
              <a:t>ChatGPT</a:t>
            </a:r>
            <a:r>
              <a:rPr lang="de-DE" sz="1400" dirty="0">
                <a:solidFill>
                  <a:srgbClr val="003056"/>
                </a:solidFill>
                <a:latin typeface="Arial" panose="020B0604020202020204" pitchFamily="34" charset="0"/>
                <a:cs typeface="Arial" panose="020B0604020202020204" pitchFamily="34" charset="0"/>
              </a:rPr>
              <a:t> die Stichpunkte.</a:t>
            </a:r>
            <a:br>
              <a:rPr lang="de-DE" sz="1400" dirty="0">
                <a:solidFill>
                  <a:srgbClr val="003056"/>
                </a:solidFill>
                <a:latin typeface="Arial" panose="020B0604020202020204" pitchFamily="34" charset="0"/>
                <a:cs typeface="Arial" panose="020B0604020202020204" pitchFamily="34" charset="0"/>
              </a:rPr>
            </a:br>
            <a:endParaRPr lang="de-DE" sz="1400" dirty="0">
              <a:solidFill>
                <a:srgbClr val="003056"/>
              </a:solidFill>
              <a:latin typeface="Arial" panose="020B0604020202020204" pitchFamily="34" charset="0"/>
              <a:cs typeface="Arial" panose="020B0604020202020204" pitchFamily="34" charset="0"/>
            </a:endParaRPr>
          </a:p>
          <a:p>
            <a:pPr lvl="0"/>
            <a:r>
              <a:rPr lang="de-DE" sz="1400" dirty="0" err="1">
                <a:solidFill>
                  <a:srgbClr val="003056"/>
                </a:solidFill>
                <a:latin typeface="Arial" panose="020B0604020202020204" pitchFamily="34" charset="0"/>
                <a:cs typeface="Arial" panose="020B0604020202020204" pitchFamily="34" charset="0"/>
              </a:rPr>
              <a:t>ChatGPT</a:t>
            </a:r>
            <a:r>
              <a:rPr lang="de-DE" sz="1400" dirty="0">
                <a:solidFill>
                  <a:srgbClr val="003056"/>
                </a:solidFill>
                <a:latin typeface="Arial" panose="020B0604020202020204" pitchFamily="34" charset="0"/>
                <a:cs typeface="Arial" panose="020B0604020202020204" pitchFamily="34" charset="0"/>
              </a:rPr>
              <a:t> erstellt einen ersten Entwurf, den der Berater dann nur noch anpasst.</a:t>
            </a:r>
            <a:br>
              <a:rPr lang="de-DE" sz="1400" dirty="0">
                <a:solidFill>
                  <a:srgbClr val="003056"/>
                </a:solidFill>
                <a:latin typeface="Arial" panose="020B0604020202020204" pitchFamily="34" charset="0"/>
                <a:cs typeface="Arial" panose="020B0604020202020204" pitchFamily="34" charset="0"/>
              </a:rPr>
            </a:br>
            <a:endParaRPr lang="de-DE" sz="1400" dirty="0">
              <a:solidFill>
                <a:srgbClr val="003056"/>
              </a:solidFill>
              <a:latin typeface="Arial" panose="020B0604020202020204" pitchFamily="34" charset="0"/>
              <a:cs typeface="Arial" panose="020B0604020202020204" pitchFamily="34" charset="0"/>
            </a:endParaRPr>
          </a:p>
          <a:p>
            <a:pPr lvl="0"/>
            <a:r>
              <a:rPr lang="de-DE" sz="1400" b="1" dirty="0">
                <a:solidFill>
                  <a:srgbClr val="003056"/>
                </a:solidFill>
                <a:latin typeface="Arial" panose="020B0604020202020204" pitchFamily="34" charset="0"/>
                <a:cs typeface="Arial" panose="020B0604020202020204" pitchFamily="34" charset="0"/>
              </a:rPr>
              <a:t>Ergebnis:</a:t>
            </a:r>
            <a:r>
              <a:rPr lang="de-DE" sz="1400" dirty="0">
                <a:solidFill>
                  <a:srgbClr val="003056"/>
                </a:solidFill>
                <a:latin typeface="Arial" panose="020B0604020202020204" pitchFamily="34" charset="0"/>
                <a:cs typeface="Arial" panose="020B0604020202020204" pitchFamily="34" charset="0"/>
              </a:rPr>
              <a:t> Zeitersparnis &amp; professionellere Formulierungen.</a:t>
            </a:r>
          </a:p>
          <a:p>
            <a:pPr marL="285750" indent="-285750">
              <a:buFontTx/>
              <a:buChar char="-"/>
            </a:pPr>
            <a:endParaRPr lang="de-DE" sz="1400" dirty="0">
              <a:solidFill>
                <a:schemeClr val="accent6">
                  <a:lumMod val="50000"/>
                </a:schemeClr>
              </a:solidFill>
              <a:latin typeface="Arial" panose="020B0604020202020204" pitchFamily="34" charset="0"/>
              <a:cs typeface="Arial" panose="020B0604020202020204" pitchFamily="34" charset="0"/>
            </a:endParaRPr>
          </a:p>
          <a:p>
            <a:pPr marL="285750" indent="-285750">
              <a:buFontTx/>
              <a:buChar char="-"/>
            </a:pPr>
            <a:endParaRPr lang="de-DE" sz="1400" dirty="0">
              <a:solidFill>
                <a:schemeClr val="accent6">
                  <a:lumMod val="50000"/>
                </a:schemeClr>
              </a:solidFill>
              <a:latin typeface="Arial" panose="020B0604020202020204" pitchFamily="34" charset="0"/>
              <a:cs typeface="Arial" panose="020B0604020202020204" pitchFamily="34" charset="0"/>
            </a:endParaRPr>
          </a:p>
          <a:p>
            <a:endParaRPr lang="de-DE" sz="1400" dirty="0">
              <a:solidFill>
                <a:schemeClr val="accent6">
                  <a:lumMod val="50000"/>
                </a:schemeClr>
              </a:solidFill>
              <a:latin typeface="Arial" panose="020B0604020202020204" pitchFamily="34" charset="0"/>
              <a:cs typeface="Arial" panose="020B0604020202020204" pitchFamily="34" charset="0"/>
            </a:endParaRPr>
          </a:p>
          <a:p>
            <a:br>
              <a:rPr lang="de-DE" sz="1400" dirty="0">
                <a:solidFill>
                  <a:schemeClr val="accent6">
                    <a:lumMod val="50000"/>
                  </a:schemeClr>
                </a:solidFill>
                <a:latin typeface="Arial" panose="020B0604020202020204" pitchFamily="34" charset="0"/>
                <a:cs typeface="Arial" panose="020B0604020202020204" pitchFamily="34" charset="0"/>
              </a:rPr>
            </a:br>
            <a:r>
              <a:rPr lang="de-DE" sz="1400" dirty="0">
                <a:solidFill>
                  <a:schemeClr val="accent6">
                    <a:lumMod val="50000"/>
                  </a:schemeClr>
                </a:solidFill>
                <a:latin typeface="Arial" panose="020B0604020202020204" pitchFamily="34" charset="0"/>
                <a:cs typeface="Arial" panose="020B0604020202020204" pitchFamily="34" charset="0"/>
              </a:rPr>
              <a:t>	</a:t>
            </a:r>
            <a:br>
              <a:rPr lang="de-DE" sz="1400" dirty="0">
                <a:solidFill>
                  <a:srgbClr val="1D2D4B"/>
                </a:solidFill>
                <a:latin typeface="Arial" panose="020B0604020202020204" pitchFamily="34" charset="0"/>
                <a:cs typeface="Arial" panose="020B0604020202020204" pitchFamily="34" charset="0"/>
              </a:rPr>
            </a:br>
            <a:br>
              <a:rPr lang="de-DE" sz="1400" dirty="0">
                <a:solidFill>
                  <a:schemeClr val="accent6">
                    <a:lumMod val="50000"/>
                  </a:schemeClr>
                </a:solidFill>
                <a:latin typeface="Arial" panose="020B0604020202020204" pitchFamily="34" charset="0"/>
                <a:cs typeface="Arial" panose="020B0604020202020204" pitchFamily="34" charset="0"/>
              </a:rPr>
            </a:br>
            <a:br>
              <a:rPr lang="de-DE" sz="1400" dirty="0">
                <a:solidFill>
                  <a:schemeClr val="accent6">
                    <a:lumMod val="50000"/>
                  </a:schemeClr>
                </a:solidFill>
                <a:latin typeface="Arial" panose="020B0604020202020204" pitchFamily="34" charset="0"/>
                <a:cs typeface="Arial" panose="020B0604020202020204" pitchFamily="34" charset="0"/>
              </a:rPr>
            </a:br>
            <a:r>
              <a:rPr lang="de-DE" sz="1400" dirty="0">
                <a:solidFill>
                  <a:srgbClr val="1D2D4B"/>
                </a:solidFill>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3066287616"/>
      </p:ext>
    </p:extLst>
  </p:cSld>
  <p:clrMapOvr>
    <a:masterClrMapping/>
  </p:clrMapOvr>
</p:sld>
</file>

<file path=ppt/theme/theme1.xml><?xml version="1.0" encoding="utf-8"?>
<a:theme xmlns:a="http://schemas.openxmlformats.org/drawingml/2006/main" name="afm PowerPoint-Vorlage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fm_Master_16_9.potx [Schreibgeschützt]" id="{12D08852-B563-4A5F-9244-E29582014320}" vid="{B0FA3858-67D2-4B08-BBC3-3B4F7EA1EE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afm_Master_16_9(1)</Template>
  <TotalTime>0</TotalTime>
  <Words>2450</Words>
  <Application>Microsoft Office PowerPoint</Application>
  <PresentationFormat>Breitbild</PresentationFormat>
  <Paragraphs>277</Paragraphs>
  <Slides>30</Slides>
  <Notes>1</Notes>
  <HiddenSlides>0</HiddenSlides>
  <MMClips>0</MMClips>
  <ScaleCrop>false</ScaleCrop>
  <HeadingPairs>
    <vt:vector size="8" baseType="variant">
      <vt:variant>
        <vt:lpstr>Verwendete Schriftarten</vt:lpstr>
      </vt:variant>
      <vt:variant>
        <vt:i4>5</vt:i4>
      </vt:variant>
      <vt:variant>
        <vt:lpstr>Design</vt:lpstr>
      </vt:variant>
      <vt:variant>
        <vt:i4>1</vt:i4>
      </vt:variant>
      <vt:variant>
        <vt:lpstr>Eingebettete OLE-Server</vt:lpstr>
      </vt:variant>
      <vt:variant>
        <vt:i4>1</vt:i4>
      </vt:variant>
      <vt:variant>
        <vt:lpstr>Folientitel</vt:lpstr>
      </vt:variant>
      <vt:variant>
        <vt:i4>30</vt:i4>
      </vt:variant>
    </vt:vector>
  </HeadingPairs>
  <TitlesOfParts>
    <vt:vector size="37" baseType="lpstr">
      <vt:lpstr>Arial</vt:lpstr>
      <vt:lpstr>Calibri</vt:lpstr>
      <vt:lpstr>Segoe UI Emoji</vt:lpstr>
      <vt:lpstr>Symbol</vt:lpstr>
      <vt:lpstr>Wingdings</vt:lpstr>
      <vt:lpstr>afm PowerPoint-Vorlagen</vt:lpstr>
      <vt:lpstr>Acrobat Document</vt:lpstr>
      <vt:lpstr> </vt:lpstr>
      <vt:lpstr> </vt:lpstr>
      <vt:lpstr> </vt:lpstr>
      <vt:lpstr> </vt:lpstr>
      <vt:lpstr> </vt:lpstr>
      <vt:lpstr> </vt:lpstr>
      <vt:lpstr>Auswertung der bisherigen Nutzung</vt:lpstr>
      <vt:lpstr>PowerPoint-Präsentation</vt:lpstr>
      <vt:lpstr>ChatGPT </vt:lpstr>
      <vt:lpstr>ChatGPT </vt:lpstr>
      <vt:lpstr>ChatGPT </vt:lpstr>
      <vt:lpstr>ChatGPT </vt:lpstr>
      <vt:lpstr>ChatGPT </vt:lpstr>
      <vt:lpstr>  Aus der vertrieblichen Praxis </vt:lpstr>
      <vt:lpstr>Vertriebliche Rückschlüsse</vt:lpstr>
      <vt:lpstr>Smart Admin – SA</vt:lpstr>
      <vt:lpstr>Bestandsstatistik</vt:lpstr>
      <vt:lpstr>Vertriebliche Rückschlüsse</vt:lpstr>
      <vt:lpstr>Vertriebliche Rückschlüsse</vt:lpstr>
      <vt:lpstr>Vertriebliche Rückschlüsse/ Anwendungsempfehlungen</vt:lpstr>
      <vt:lpstr>Vertriebliche Rückschlüsse/ Anwendungsempfehlungen</vt:lpstr>
      <vt:lpstr>Vertriebliche Rückschlüsse/ Anwendungsempfehlungen</vt:lpstr>
      <vt:lpstr>Besser 50% von X als nix</vt:lpstr>
      <vt:lpstr>PowerPoint-Präsentation</vt:lpstr>
      <vt:lpstr>Empfehlungsnahme nach oben</vt:lpstr>
      <vt:lpstr>Empfehlungsmotoren</vt:lpstr>
      <vt:lpstr>Maßnahmen zur Gewinnung ertragsreicher Neukunden</vt:lpstr>
      <vt:lpstr>Best Practice Beispiel </vt:lpstr>
      <vt:lpstr>Recruiting – Ansätze zur Gewinnung neuer Vertriebsmitarbeiter</vt:lpstr>
      <vt:lpstr>Fazit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afm WebService</dc:title>
  <dc:creator>Holzmann, Peter</dc:creator>
  <cp:lastModifiedBy>Kriebel, Hauke</cp:lastModifiedBy>
  <cp:revision>155</cp:revision>
  <cp:lastPrinted>2019-07-16T16:42:17Z</cp:lastPrinted>
  <dcterms:created xsi:type="dcterms:W3CDTF">2024-01-29T11:02:44Z</dcterms:created>
  <dcterms:modified xsi:type="dcterms:W3CDTF">2025-02-10T15:33:49Z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ies>
</file>