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91" r:id="rId1"/>
  </p:sldMasterIdLst>
  <p:notesMasterIdLst>
    <p:notesMasterId r:id="rId22"/>
  </p:notesMasterIdLst>
  <p:handoutMasterIdLst>
    <p:handoutMasterId r:id="rId23"/>
  </p:handoutMasterIdLst>
  <p:sldIdLst>
    <p:sldId id="387" r:id="rId2"/>
    <p:sldId id="332" r:id="rId3"/>
    <p:sldId id="385" r:id="rId4"/>
    <p:sldId id="378" r:id="rId5"/>
    <p:sldId id="592" r:id="rId6"/>
    <p:sldId id="606" r:id="rId7"/>
    <p:sldId id="607" r:id="rId8"/>
    <p:sldId id="386" r:id="rId9"/>
    <p:sldId id="605" r:id="rId10"/>
    <p:sldId id="589" r:id="rId11"/>
    <p:sldId id="354" r:id="rId12"/>
    <p:sldId id="597" r:id="rId13"/>
    <p:sldId id="598" r:id="rId14"/>
    <p:sldId id="608" r:id="rId15"/>
    <p:sldId id="603" r:id="rId16"/>
    <p:sldId id="602" r:id="rId17"/>
    <p:sldId id="601" r:id="rId18"/>
    <p:sldId id="600" r:id="rId19"/>
    <p:sldId id="604" r:id="rId20"/>
    <p:sldId id="611" r:id="rId21"/>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3" orient="horz" pos="4320" userDrawn="1">
          <p15:clr>
            <a:srgbClr val="F26B43"/>
          </p15:clr>
        </p15:guide>
        <p15:guide id="38" pos="7680" userDrawn="1">
          <p15:clr>
            <a:srgbClr val="A4A3A4"/>
          </p15:clr>
        </p15:guide>
        <p15:guide id="39" pos="733" userDrawn="1">
          <p15:clr>
            <a:srgbClr val="A4A3A4"/>
          </p15:clr>
        </p15:guide>
        <p15:guide id="40" pos="3840" userDrawn="1">
          <p15:clr>
            <a:srgbClr val="A4A3A4"/>
          </p15:clr>
        </p15:guide>
        <p15:guide id="41" pos="697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2D4B"/>
    <a:srgbClr val="E9E9E9"/>
    <a:srgbClr val="AAA295"/>
    <a:srgbClr val="019EE3"/>
    <a:srgbClr val="0B5971"/>
    <a:srgbClr val="5C87AA"/>
    <a:srgbClr val="137C9B"/>
    <a:srgbClr val="FFFFFF"/>
    <a:srgbClr val="D6D6D6"/>
    <a:srgbClr val="D0CE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4C1A8A3-306A-4EB7-A6B1-4F7E0EB9C5D6}" styleName="Mittlere Formatvorlage 3 - Akz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460" autoAdjust="0"/>
    <p:restoredTop sz="94870" autoAdjust="0"/>
  </p:normalViewPr>
  <p:slideViewPr>
    <p:cSldViewPr snapToGrid="0" showGuides="1">
      <p:cViewPr varScale="1">
        <p:scale>
          <a:sx n="111" d="100"/>
          <a:sy n="111" d="100"/>
        </p:scale>
        <p:origin x="132" y="600"/>
      </p:cViewPr>
      <p:guideLst>
        <p:guide orient="horz" pos="4320"/>
        <p:guide pos="7680"/>
        <p:guide pos="733"/>
        <p:guide pos="3840"/>
        <p:guide pos="6970"/>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125" d="100"/>
          <a:sy n="125" d="100"/>
        </p:scale>
        <p:origin x="4928" y="6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50444" y="0"/>
            <a:ext cx="2945659" cy="498056"/>
          </a:xfrm>
          <a:prstGeom prst="rect">
            <a:avLst/>
          </a:prstGeom>
        </p:spPr>
        <p:txBody>
          <a:bodyPr vert="horz" lIns="91440" tIns="45720" rIns="91440" bIns="45720" rtlCol="0"/>
          <a:lstStyle>
            <a:lvl1pPr algn="r">
              <a:defRPr sz="1200"/>
            </a:lvl1pPr>
          </a:lstStyle>
          <a:p>
            <a:fld id="{BC262AAD-EE45-4569-A43C-3777BCDBA7C9}" type="datetimeFigureOut">
              <a:rPr lang="de-DE" smtClean="0"/>
              <a:t>26.02.2025</a:t>
            </a:fld>
            <a:endParaRPr lang="de-DE"/>
          </a:p>
        </p:txBody>
      </p:sp>
      <p:sp>
        <p:nvSpPr>
          <p:cNvPr id="4" name="Fußzeilenplatzhalter 3"/>
          <p:cNvSpPr>
            <a:spLocks noGrp="1"/>
          </p:cNvSpPr>
          <p:nvPr>
            <p:ph type="ftr" sz="quarter" idx="2"/>
          </p:nvPr>
        </p:nvSpPr>
        <p:spPr>
          <a:xfrm>
            <a:off x="0" y="9428585"/>
            <a:ext cx="2945659" cy="498055"/>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50444" y="9428585"/>
            <a:ext cx="2945659" cy="498055"/>
          </a:xfrm>
          <a:prstGeom prst="rect">
            <a:avLst/>
          </a:prstGeom>
        </p:spPr>
        <p:txBody>
          <a:bodyPr vert="horz" lIns="91440" tIns="45720" rIns="91440" bIns="45720" rtlCol="0" anchor="b"/>
          <a:lstStyle>
            <a:lvl1pPr algn="r">
              <a:defRPr sz="1200"/>
            </a:lvl1pPr>
          </a:lstStyle>
          <a:p>
            <a:fld id="{7D1140E1-5310-4036-A144-230CEA51986E}" type="slidenum">
              <a:rPr lang="de-DE" smtClean="0"/>
              <a:t>‹Nr.›</a:t>
            </a:fld>
            <a:endParaRPr lang="de-DE"/>
          </a:p>
        </p:txBody>
      </p:sp>
    </p:spTree>
    <p:extLst>
      <p:ext uri="{BB962C8B-B14F-4D97-AF65-F5344CB8AC3E}">
        <p14:creationId xmlns:p14="http://schemas.microsoft.com/office/powerpoint/2010/main" val="406886856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4" y="0"/>
            <a:ext cx="2945659" cy="498056"/>
          </a:xfrm>
          <a:prstGeom prst="rect">
            <a:avLst/>
          </a:prstGeom>
        </p:spPr>
        <p:txBody>
          <a:bodyPr vert="horz" lIns="91440" tIns="45720" rIns="91440" bIns="45720" rtlCol="0"/>
          <a:lstStyle>
            <a:lvl1pPr algn="r">
              <a:defRPr sz="1200"/>
            </a:lvl1pPr>
          </a:lstStyle>
          <a:p>
            <a:fld id="{5AC9ED1C-5157-4F32-B542-B10EF038D16B}" type="datetimeFigureOut">
              <a:rPr lang="de-DE" smtClean="0"/>
              <a:t>26.02.2025</a:t>
            </a:fld>
            <a:endParaRPr lang="de-DE"/>
          </a:p>
        </p:txBody>
      </p:sp>
      <p:sp>
        <p:nvSpPr>
          <p:cNvPr id="4" name="Folienbildplatzhalter 3"/>
          <p:cNvSpPr>
            <a:spLocks noGrp="1" noRot="1" noChangeAspect="1"/>
          </p:cNvSpPr>
          <p:nvPr>
            <p:ph type="sldImg" idx="2"/>
          </p:nvPr>
        </p:nvSpPr>
        <p:spPr>
          <a:xfrm>
            <a:off x="420688" y="1241425"/>
            <a:ext cx="5956300"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585"/>
            <a:ext cx="2945659" cy="498055"/>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4" y="9428585"/>
            <a:ext cx="2945659" cy="498055"/>
          </a:xfrm>
          <a:prstGeom prst="rect">
            <a:avLst/>
          </a:prstGeom>
        </p:spPr>
        <p:txBody>
          <a:bodyPr vert="horz" lIns="91440" tIns="45720" rIns="91440" bIns="45720" rtlCol="0" anchor="b"/>
          <a:lstStyle>
            <a:lvl1pPr algn="r">
              <a:defRPr sz="1200"/>
            </a:lvl1pPr>
          </a:lstStyle>
          <a:p>
            <a:fld id="{0BE10007-DD6A-49C3-B266-EDEF5C5CFD52}" type="slidenum">
              <a:rPr lang="de-DE" smtClean="0"/>
              <a:t>‹Nr.›</a:t>
            </a:fld>
            <a:endParaRPr lang="de-DE"/>
          </a:p>
        </p:txBody>
      </p:sp>
    </p:spTree>
    <p:extLst>
      <p:ext uri="{BB962C8B-B14F-4D97-AF65-F5344CB8AC3E}">
        <p14:creationId xmlns:p14="http://schemas.microsoft.com/office/powerpoint/2010/main" val="30011203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Tree>
    <p:extLst>
      <p:ext uri="{BB962C8B-B14F-4D97-AF65-F5344CB8AC3E}">
        <p14:creationId xmlns:p14="http://schemas.microsoft.com/office/powerpoint/2010/main" val="394514519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Tree>
    <p:extLst>
      <p:ext uri="{BB962C8B-B14F-4D97-AF65-F5344CB8AC3E}">
        <p14:creationId xmlns:p14="http://schemas.microsoft.com/office/powerpoint/2010/main" val="3933982048"/>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248133887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1401529575"/>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Tree>
    <p:extLst>
      <p:ext uri="{BB962C8B-B14F-4D97-AF65-F5344CB8AC3E}">
        <p14:creationId xmlns:p14="http://schemas.microsoft.com/office/powerpoint/2010/main" val="1202744796"/>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3757959292"/>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3708512731"/>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1951024684"/>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Tree>
    <p:extLst>
      <p:ext uri="{BB962C8B-B14F-4D97-AF65-F5344CB8AC3E}">
        <p14:creationId xmlns:p14="http://schemas.microsoft.com/office/powerpoint/2010/main" val="3989711181"/>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3850346649"/>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3198250905"/>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718933427"/>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3853608410"/>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752043128"/>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a:t>Bild durch Klicken auf Symbol hinzufügen</a:t>
            </a:r>
            <a:endParaRPr lang="de-DE" dirty="0"/>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1645784600"/>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Inhaltsplatzhalter 2"/>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513934997"/>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4104436381"/>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931735451"/>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1572305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25241023"/>
      </p:ext>
    </p:extLst>
  </p:cSld>
  <p:clrMapOvr>
    <a:masterClrMapping/>
  </p:clrMapOvr>
  <p:hf hdr="0" ftr="0" dt="0"/>
  <p:extLst>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93230744"/>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94342735"/>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2677392354"/>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844812761"/>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179225655"/>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598292344"/>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Tree>
    <p:extLst>
      <p:ext uri="{BB962C8B-B14F-4D97-AF65-F5344CB8AC3E}">
        <p14:creationId xmlns:p14="http://schemas.microsoft.com/office/powerpoint/2010/main" val="1032488217"/>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028037445"/>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349406921"/>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427119470"/>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3723086919"/>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3214372993"/>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547251166"/>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268390445"/>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43533561"/>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3610602080"/>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769919044"/>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325449982"/>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a:t>Bild durch Klicken auf Symbol hinzufügen</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529345717"/>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Vielen Dank</a:t>
            </a:r>
          </a:p>
        </p:txBody>
      </p:sp>
      <p:sp>
        <p:nvSpPr>
          <p:cNvPr id="4" name="Rechteck 3"/>
          <p:cNvSpPr/>
          <p:nvPr userDrawn="1"/>
        </p:nvSpPr>
        <p:spPr>
          <a:xfrm>
            <a:off x="479425" y="3797612"/>
            <a:ext cx="11233151" cy="461665"/>
          </a:xfrm>
          <a:prstGeom prst="rect">
            <a:avLst/>
          </a:prstGeom>
        </p:spPr>
        <p:txBody>
          <a:bodyPr wrap="square">
            <a:spAutoFit/>
          </a:bodyPr>
          <a:lstStyle/>
          <a:p>
            <a:pPr lvl="0" algn="ctr"/>
            <a:r>
              <a:rPr lang="de-DE" sz="2400" b="0" dirty="0">
                <a:solidFill>
                  <a:srgbClr val="137C9B"/>
                </a:solidFill>
              </a:rPr>
              <a:t>                             für Ihre Aufmerksamkeit.</a:t>
            </a:r>
          </a:p>
        </p:txBody>
      </p:sp>
    </p:spTree>
    <p:extLst>
      <p:ext uri="{BB962C8B-B14F-4D97-AF65-F5344CB8AC3E}">
        <p14:creationId xmlns:p14="http://schemas.microsoft.com/office/powerpoint/2010/main" val="949607793"/>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94759511"/>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b="0" dirty="0">
                <a:solidFill>
                  <a:srgbClr val="137C9B"/>
                </a:solidFill>
              </a:rPr>
              <a:t>Wir freuen uns darauf, Sie zu unterstützen! </a:t>
            </a: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Am Musterplatz 123 | 54321 Musterstadt</a:t>
            </a:r>
          </a:p>
          <a:p>
            <a:pPr algn="ctr">
              <a:defRPr/>
            </a:pPr>
            <a:endParaRPr lang="de-DE" altLang="de-DE" dirty="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Tel. 040 543211-123 | Fax 040 543211-123 | Mobil 0172 1234567</a:t>
            </a:r>
          </a:p>
          <a:p>
            <a:pPr algn="ctr">
              <a:defRPr/>
            </a:pPr>
            <a:endParaRPr lang="de-DE" altLang="de-DE" dirty="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mustermann@afm-gruppe.de | www.afm-gruppe.de</a:t>
            </a:r>
          </a:p>
          <a:p>
            <a:pPr algn="ctr">
              <a:defRPr/>
            </a:pPr>
            <a:endParaRPr lang="de-DE" altLang="de-DE" dirty="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Geschäftsstelle Musterstadt | Manfred Mustermann</a:t>
            </a:r>
          </a:p>
          <a:p>
            <a:pPr algn="ctr">
              <a:defRPr/>
            </a:pPr>
            <a:endParaRPr lang="de-DE" altLang="de-DE" dirty="0"/>
          </a:p>
        </p:txBody>
      </p:sp>
    </p:spTree>
    <p:extLst>
      <p:ext uri="{BB962C8B-B14F-4D97-AF65-F5344CB8AC3E}">
        <p14:creationId xmlns:p14="http://schemas.microsoft.com/office/powerpoint/2010/main" val="183277552"/>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Nur Tite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95995" y="287454"/>
            <a:ext cx="8873067" cy="553998"/>
          </a:xfrm>
          <a:prstGeom prst="rect">
            <a:avLst/>
          </a:prstGeom>
        </p:spPr>
        <p:txBody>
          <a:bodyPr>
            <a:noAutofit/>
          </a:bodyPr>
          <a:lstStyle>
            <a:lvl1pPr>
              <a:defRPr/>
            </a:lvl1pPr>
          </a:lstStyle>
          <a:p>
            <a:r>
              <a:rPr lang="de-DE" dirty="0"/>
              <a:t>Mastertitelformat bearbeiten</a:t>
            </a:r>
          </a:p>
        </p:txBody>
      </p:sp>
    </p:spTree>
    <p:extLst>
      <p:ext uri="{BB962C8B-B14F-4D97-AF65-F5344CB8AC3E}">
        <p14:creationId xmlns:p14="http://schemas.microsoft.com/office/powerpoint/2010/main" val="2802215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3503517990"/>
      </p:ext>
    </p:extLst>
  </p:cSld>
  <p:clrMapOvr>
    <a:masterClrMapping/>
  </p:clrMapOvr>
  <p:hf hdr="0" ftr="0" dt="0"/>
  <p:extLst>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750620781"/>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3865063677"/>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1299524001"/>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1514860988"/>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a16="http://schemas.microsoft.com/office/drawing/2014/main"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a16="http://schemas.microsoft.com/office/drawing/2014/main"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7190310"/>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 id="2147483803" r:id="rId12"/>
    <p:sldLayoutId id="2147483804" r:id="rId13"/>
    <p:sldLayoutId id="2147483805" r:id="rId14"/>
    <p:sldLayoutId id="2147483806" r:id="rId15"/>
    <p:sldLayoutId id="2147483807" r:id="rId16"/>
    <p:sldLayoutId id="2147483808" r:id="rId17"/>
    <p:sldLayoutId id="2147483809" r:id="rId18"/>
    <p:sldLayoutId id="2147483810" r:id="rId19"/>
    <p:sldLayoutId id="2147483811" r:id="rId20"/>
    <p:sldLayoutId id="2147483812" r:id="rId21"/>
    <p:sldLayoutId id="2147483813" r:id="rId22"/>
    <p:sldLayoutId id="2147483814" r:id="rId23"/>
    <p:sldLayoutId id="2147483815" r:id="rId24"/>
    <p:sldLayoutId id="2147483816" r:id="rId25"/>
    <p:sldLayoutId id="2147483817" r:id="rId26"/>
    <p:sldLayoutId id="2147483818" r:id="rId27"/>
    <p:sldLayoutId id="2147483819" r:id="rId28"/>
    <p:sldLayoutId id="2147483820" r:id="rId29"/>
    <p:sldLayoutId id="2147483821" r:id="rId30"/>
    <p:sldLayoutId id="2147483822" r:id="rId31"/>
    <p:sldLayoutId id="2147483823" r:id="rId32"/>
    <p:sldLayoutId id="2147483824" r:id="rId33"/>
    <p:sldLayoutId id="2147483825" r:id="rId34"/>
    <p:sldLayoutId id="2147483826" r:id="rId35"/>
    <p:sldLayoutId id="2147483827" r:id="rId36"/>
    <p:sldLayoutId id="2147483828" r:id="rId37"/>
    <p:sldLayoutId id="2147483829" r:id="rId38"/>
    <p:sldLayoutId id="2147483830" r:id="rId39"/>
    <p:sldLayoutId id="2147483831" r:id="rId40"/>
    <p:sldLayoutId id="2147483832" r:id="rId41"/>
    <p:sldLayoutId id="2147483833" r:id="rId42"/>
    <p:sldLayoutId id="2147483834" r:id="rId43"/>
    <p:sldLayoutId id="2147483835" r:id="rId44"/>
    <p:sldLayoutId id="2147483836" r:id="rId45"/>
    <p:sldLayoutId id="2147483837" r:id="rId46"/>
    <p:sldLayoutId id="2147483838" r:id="rId47"/>
    <p:sldLayoutId id="2147483839" r:id="rId48"/>
  </p:sldLayoutIdLst>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3.jpeg"/><Relationship Id="rId1" Type="http://schemas.openxmlformats.org/officeDocument/2006/relationships/slideLayout" Target="../slideLayouts/slideLayout3.xm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jpeg"/><Relationship Id="rId2" Type="http://schemas.openxmlformats.org/officeDocument/2006/relationships/image" Target="../media/image8.jpeg"/><Relationship Id="rId1" Type="http://schemas.openxmlformats.org/officeDocument/2006/relationships/slideLayout" Target="../slideLayouts/slideLayout24.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png"/><Relationship Id="rId9" Type="http://schemas.openxmlformats.org/officeDocument/2006/relationships/image" Target="../media/image15.jpe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slideLayout" Target="../slideLayouts/slideLayout1.xml"/><Relationship Id="rId7" Type="http://schemas.openxmlformats.org/officeDocument/2006/relationships/image" Target="../media/image26.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10">
            <a:extLst>
              <a:ext uri="{FF2B5EF4-FFF2-40B4-BE49-F238E27FC236}">
                <a16:creationId xmlns:a16="http://schemas.microsoft.com/office/drawing/2014/main" id="{B954A48A-59E6-47BA-941D-5D769892C661}"/>
              </a:ext>
            </a:extLst>
          </p:cNvPr>
          <p:cNvPicPr>
            <a:picLocks noChangeAspect="1"/>
          </p:cNvPicPr>
          <p:nvPr/>
        </p:nvPicPr>
        <p:blipFill>
          <a:blip r:embed="rId2">
            <a:alphaModFix amt="35000"/>
          </a:blip>
          <a:stretch>
            <a:fillRect/>
          </a:stretch>
        </p:blipFill>
        <p:spPr>
          <a:xfrm>
            <a:off x="0" y="1490115"/>
            <a:ext cx="12071230" cy="5367885"/>
          </a:xfrm>
          <a:prstGeom prst="rect">
            <a:avLst/>
          </a:prstGeom>
          <a:ln w="57150">
            <a:noFill/>
          </a:ln>
        </p:spPr>
      </p:pic>
      <p:sp>
        <p:nvSpPr>
          <p:cNvPr id="2" name="Titel 1">
            <a:extLst>
              <a:ext uri="{FF2B5EF4-FFF2-40B4-BE49-F238E27FC236}">
                <a16:creationId xmlns:a16="http://schemas.microsoft.com/office/drawing/2014/main" id="{5BDBAFB5-5999-4C32-8E2D-6F9BB77C7776}"/>
              </a:ext>
            </a:extLst>
          </p:cNvPr>
          <p:cNvSpPr>
            <a:spLocks noGrp="1"/>
          </p:cNvSpPr>
          <p:nvPr>
            <p:ph type="title"/>
          </p:nvPr>
        </p:nvSpPr>
        <p:spPr>
          <a:xfrm>
            <a:off x="3452875" y="5023505"/>
            <a:ext cx="6156952" cy="1325563"/>
          </a:xfrm>
        </p:spPr>
        <p:txBody>
          <a:bodyPr>
            <a:normAutofit/>
          </a:bodyPr>
          <a:lstStyle/>
          <a:p>
            <a:br>
              <a:rPr lang="de-DE" dirty="0"/>
            </a:br>
            <a:br>
              <a:rPr lang="de-DE" dirty="0"/>
            </a:br>
            <a:endParaRPr lang="de-DE" b="1" dirty="0"/>
          </a:p>
        </p:txBody>
      </p:sp>
      <p:sp>
        <p:nvSpPr>
          <p:cNvPr id="10" name="Titel 3">
            <a:extLst>
              <a:ext uri="{FF2B5EF4-FFF2-40B4-BE49-F238E27FC236}">
                <a16:creationId xmlns:a16="http://schemas.microsoft.com/office/drawing/2014/main" id="{3A6D2A0E-946F-468A-8373-48C2BED82670}"/>
              </a:ext>
            </a:extLst>
          </p:cNvPr>
          <p:cNvSpPr txBox="1">
            <a:spLocks/>
          </p:cNvSpPr>
          <p:nvPr/>
        </p:nvSpPr>
        <p:spPr>
          <a:xfrm>
            <a:off x="446417" y="86915"/>
            <a:ext cx="10314206" cy="1325563"/>
          </a:xfrm>
          <a:prstGeom prst="rect">
            <a:avLst/>
          </a:prstGeom>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2400" b="0" kern="1200" cap="all" baseline="0">
                <a:solidFill>
                  <a:srgbClr val="1D2D4B"/>
                </a:solidFill>
                <a:latin typeface="Arial" panose="020B0604020202020204" pitchFamily="34" charset="0"/>
                <a:ea typeface="+mj-ea"/>
                <a:cs typeface="Arial" panose="020B0604020202020204" pitchFamily="34" charset="0"/>
              </a:defRPr>
            </a:lvl1pPr>
          </a:lstStyle>
          <a:p>
            <a:r>
              <a:rPr lang="de-DE" altLang="de-DE" dirty="0"/>
              <a:t>Grundüberlegungen und Spielregeln Kooperationsmodell – Stand 01.2025* </a:t>
            </a:r>
          </a:p>
        </p:txBody>
      </p:sp>
      <p:sp>
        <p:nvSpPr>
          <p:cNvPr id="13" name="Textfeld 12">
            <a:extLst>
              <a:ext uri="{FF2B5EF4-FFF2-40B4-BE49-F238E27FC236}">
                <a16:creationId xmlns:a16="http://schemas.microsoft.com/office/drawing/2014/main" id="{771A82B8-B436-4044-8917-DC310947E16E}"/>
              </a:ext>
            </a:extLst>
          </p:cNvPr>
          <p:cNvSpPr txBox="1"/>
          <p:nvPr/>
        </p:nvSpPr>
        <p:spPr>
          <a:xfrm>
            <a:off x="2990208" y="1655818"/>
            <a:ext cx="7082286" cy="4524315"/>
          </a:xfrm>
          <a:prstGeom prst="rect">
            <a:avLst/>
          </a:prstGeom>
          <a:noFill/>
        </p:spPr>
        <p:txBody>
          <a:bodyPr wrap="square">
            <a:spAutoFit/>
          </a:bodyPr>
          <a:lstStyle/>
          <a:p>
            <a:r>
              <a:rPr lang="de-DE" sz="3600" b="1" dirty="0">
                <a:solidFill>
                  <a:srgbClr val="1D2D4B"/>
                </a:solidFill>
              </a:rPr>
              <a:t>	</a:t>
            </a:r>
          </a:p>
          <a:p>
            <a:r>
              <a:rPr lang="de-DE" sz="3600" b="1" dirty="0">
                <a:solidFill>
                  <a:srgbClr val="1D2D4B"/>
                </a:solidFill>
              </a:rPr>
              <a:t>	  afm + MRH Trowe</a:t>
            </a:r>
          </a:p>
          <a:p>
            <a:endParaRPr lang="de-DE" sz="3600" b="1" dirty="0">
              <a:solidFill>
                <a:srgbClr val="1D2D4B"/>
              </a:solidFill>
            </a:endParaRPr>
          </a:p>
          <a:p>
            <a:endParaRPr lang="de-DE" sz="3600" b="1" dirty="0">
              <a:solidFill>
                <a:srgbClr val="1D2D4B"/>
              </a:solidFill>
            </a:endParaRPr>
          </a:p>
          <a:p>
            <a:endParaRPr lang="de-DE" sz="3600" b="1" dirty="0">
              <a:solidFill>
                <a:srgbClr val="1D2D4B"/>
              </a:solidFill>
            </a:endParaRPr>
          </a:p>
          <a:p>
            <a:endParaRPr lang="de-DE" sz="3600" b="1" dirty="0">
              <a:solidFill>
                <a:srgbClr val="1D2D4B"/>
              </a:solidFill>
            </a:endParaRPr>
          </a:p>
          <a:p>
            <a:r>
              <a:rPr lang="de-DE" sz="3600" b="1" dirty="0">
                <a:solidFill>
                  <a:srgbClr val="1D2D4B"/>
                </a:solidFill>
              </a:rPr>
              <a:t>			</a:t>
            </a:r>
          </a:p>
          <a:p>
            <a:r>
              <a:rPr lang="de-DE" sz="3600" b="1" dirty="0">
                <a:solidFill>
                  <a:srgbClr val="1D2D4B"/>
                </a:solidFill>
              </a:rPr>
              <a:t>Firmenversicherungsgeschäft</a:t>
            </a:r>
          </a:p>
        </p:txBody>
      </p:sp>
    </p:spTree>
    <p:extLst>
      <p:ext uri="{BB962C8B-B14F-4D97-AF65-F5344CB8AC3E}">
        <p14:creationId xmlns:p14="http://schemas.microsoft.com/office/powerpoint/2010/main" val="213421791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0B38CF9E-4683-4C5C-BC0B-1F25F05E7739}"/>
              </a:ext>
            </a:extLst>
          </p:cNvPr>
          <p:cNvSpPr txBox="1"/>
          <p:nvPr/>
        </p:nvSpPr>
        <p:spPr>
          <a:xfrm>
            <a:off x="660998" y="5562501"/>
            <a:ext cx="11531002" cy="1138773"/>
          </a:xfrm>
          <a:prstGeom prst="rect">
            <a:avLst/>
          </a:prstGeom>
          <a:noFill/>
        </p:spPr>
        <p:txBody>
          <a:bodyPr wrap="square">
            <a:spAutoFit/>
          </a:bodyPr>
          <a:lstStyle/>
          <a:p>
            <a:r>
              <a:rPr lang="de-DE" sz="1600" b="1" i="0" u="none" strike="noStrike" baseline="0" dirty="0">
                <a:solidFill>
                  <a:srgbClr val="1D2D4B"/>
                </a:solidFill>
              </a:rPr>
              <a:t>*Clearingverfahren </a:t>
            </a:r>
          </a:p>
          <a:p>
            <a:endParaRPr lang="de-DE" sz="800" b="1" i="0" u="none" strike="noStrike" baseline="0" dirty="0">
              <a:solidFill>
                <a:srgbClr val="1D2D4B"/>
              </a:solidFill>
            </a:endParaRPr>
          </a:p>
          <a:p>
            <a:r>
              <a:rPr lang="de-DE" sz="1400" b="0" i="0" u="none" strike="noStrike" baseline="0" dirty="0">
                <a:solidFill>
                  <a:srgbClr val="1D2D4B"/>
                </a:solidFill>
              </a:rPr>
              <a:t>Bei Unklarheiten bezüglich der Zuständigkeit in der Kunden- oder Vertragsbetreuung oder der Zuordnung zu einem Kooperationsmodell im Sinne dieser Richtlinie sind die Boards der beteiligten Broker angehalten, eine Lösung im Sinne des Kunden zu finden. Falls keine ein-vernehmliche Lösung herbeigeführt werden kann, liegt die bindende Entscheidung bei den zuständigen Vorständen der beteiligten Parteien. </a:t>
            </a:r>
            <a:endParaRPr lang="de-DE" sz="1400" dirty="0">
              <a:solidFill>
                <a:srgbClr val="1D2D4B"/>
              </a:solidFill>
            </a:endParaRPr>
          </a:p>
        </p:txBody>
      </p:sp>
      <p:sp>
        <p:nvSpPr>
          <p:cNvPr id="2" name="Titel 1">
            <a:extLst>
              <a:ext uri="{FF2B5EF4-FFF2-40B4-BE49-F238E27FC236}">
                <a16:creationId xmlns:a16="http://schemas.microsoft.com/office/drawing/2014/main" id="{B5587298-8EA8-4814-B82F-EFFE012007F0}"/>
              </a:ext>
            </a:extLst>
          </p:cNvPr>
          <p:cNvSpPr>
            <a:spLocks noGrp="1"/>
          </p:cNvSpPr>
          <p:nvPr>
            <p:ph type="title"/>
          </p:nvPr>
        </p:nvSpPr>
        <p:spPr>
          <a:xfrm>
            <a:off x="295097" y="118548"/>
            <a:ext cx="10047974" cy="1325563"/>
          </a:xfrm>
        </p:spPr>
        <p:txBody>
          <a:bodyPr>
            <a:normAutofit fontScale="90000"/>
          </a:bodyPr>
          <a:lstStyle/>
          <a:p>
            <a:r>
              <a:rPr lang="de-DE" sz="2800" dirty="0"/>
              <a:t>Spielregeln* </a:t>
            </a:r>
            <a:r>
              <a:rPr lang="de-DE" sz="2700" dirty="0"/>
              <a:t>Kooperationsmodell</a:t>
            </a:r>
            <a:r>
              <a:rPr lang="de-DE" sz="2800" dirty="0"/>
              <a:t> afm + MRH Trowe</a:t>
            </a:r>
            <a:br>
              <a:rPr lang="de-DE" sz="2800" dirty="0"/>
            </a:br>
            <a:br>
              <a:rPr lang="de-DE" sz="2800" dirty="0"/>
            </a:br>
            <a:r>
              <a:rPr lang="de-DE" sz="2800" dirty="0"/>
              <a:t>im Firmenversicherungsgeschäft</a:t>
            </a:r>
            <a:endParaRPr lang="de-DE" sz="2800" b="1" dirty="0">
              <a:solidFill>
                <a:srgbClr val="344150"/>
              </a:solidFill>
              <a:latin typeface="Arial" panose="020B0604020202020204" pitchFamily="34" charset="0"/>
              <a:cs typeface="Arial" panose="020B0604020202020204" pitchFamily="34" charset="0"/>
            </a:endParaRPr>
          </a:p>
        </p:txBody>
      </p:sp>
      <p:sp>
        <p:nvSpPr>
          <p:cNvPr id="3" name="Foliennummernplatzhalter 2">
            <a:extLst>
              <a:ext uri="{FF2B5EF4-FFF2-40B4-BE49-F238E27FC236}">
                <a16:creationId xmlns:a16="http://schemas.microsoft.com/office/drawing/2014/main" id="{353E9F1E-1370-4F83-A128-92DAE44D4FDD}"/>
              </a:ext>
            </a:extLst>
          </p:cNvPr>
          <p:cNvSpPr>
            <a:spLocks noGrp="1"/>
          </p:cNvSpPr>
          <p:nvPr>
            <p:ph type="sldNum" sz="quarter" idx="4"/>
          </p:nvPr>
        </p:nvSpPr>
        <p:spPr>
          <a:xfrm>
            <a:off x="9371692" y="6492875"/>
            <a:ext cx="2743200" cy="365125"/>
          </a:xfrm>
        </p:spPr>
        <p:txBody>
          <a:bodyPr/>
          <a:lstStyle/>
          <a:p>
            <a:fld id="{0DB11324-E0A8-4199-978D-02885A0D0942}" type="slidenum">
              <a:rPr lang="de-DE" smtClean="0"/>
              <a:pPr/>
              <a:t>10</a:t>
            </a:fld>
            <a:endParaRPr lang="de-DE" dirty="0"/>
          </a:p>
        </p:txBody>
      </p:sp>
      <p:pic>
        <p:nvPicPr>
          <p:cNvPr id="12" name="Grafik 11">
            <a:extLst>
              <a:ext uri="{FF2B5EF4-FFF2-40B4-BE49-F238E27FC236}">
                <a16:creationId xmlns:a16="http://schemas.microsoft.com/office/drawing/2014/main" id="{0B0406A5-3CD3-4654-BF00-8222A4DD6662}"/>
              </a:ext>
            </a:extLst>
          </p:cNvPr>
          <p:cNvPicPr>
            <a:picLocks noChangeAspect="1"/>
          </p:cNvPicPr>
          <p:nvPr/>
        </p:nvPicPr>
        <p:blipFill>
          <a:blip r:embed="rId2"/>
          <a:stretch>
            <a:fillRect/>
          </a:stretch>
        </p:blipFill>
        <p:spPr>
          <a:xfrm>
            <a:off x="660998" y="1700581"/>
            <a:ext cx="11477583" cy="3861920"/>
          </a:xfrm>
          <a:prstGeom prst="rect">
            <a:avLst/>
          </a:prstGeom>
        </p:spPr>
      </p:pic>
    </p:spTree>
    <p:extLst>
      <p:ext uri="{BB962C8B-B14F-4D97-AF65-F5344CB8AC3E}">
        <p14:creationId xmlns:p14="http://schemas.microsoft.com/office/powerpoint/2010/main" val="84876674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11</a:t>
            </a:fld>
            <a:endParaRPr lang="de-DE" dirty="0"/>
          </a:p>
        </p:txBody>
      </p:sp>
      <p:sp>
        <p:nvSpPr>
          <p:cNvPr id="6" name="Titel 5"/>
          <p:cNvSpPr>
            <a:spLocks noGrp="1"/>
          </p:cNvSpPr>
          <p:nvPr>
            <p:ph type="title"/>
          </p:nvPr>
        </p:nvSpPr>
        <p:spPr/>
        <p:txBody>
          <a:bodyPr/>
          <a:lstStyle/>
          <a:p>
            <a:r>
              <a:rPr lang="de-DE" dirty="0" err="1"/>
              <a:t>praxisBeispiel</a:t>
            </a:r>
            <a:r>
              <a:rPr lang="de-DE" dirty="0"/>
              <a:t> 1: </a:t>
            </a:r>
            <a:r>
              <a:rPr lang="de-DE" dirty="0" err="1"/>
              <a:t>D&amp;o</a:t>
            </a:r>
            <a:endParaRPr lang="de-DE" dirty="0"/>
          </a:p>
        </p:txBody>
      </p:sp>
      <p:sp>
        <p:nvSpPr>
          <p:cNvPr id="7" name="Textplatzhalter 6"/>
          <p:cNvSpPr>
            <a:spLocks noGrp="1"/>
          </p:cNvSpPr>
          <p:nvPr>
            <p:ph type="body" sz="half" idx="2"/>
          </p:nvPr>
        </p:nvSpPr>
        <p:spPr>
          <a:xfrm>
            <a:off x="364219" y="1624709"/>
            <a:ext cx="11669629" cy="4798504"/>
          </a:xfrm>
          <a:ln>
            <a:noFill/>
          </a:ln>
        </p:spPr>
        <p:txBody>
          <a:bodyPr/>
          <a:lstStyle/>
          <a:p>
            <a:pPr marL="0" indent="0">
              <a:buNone/>
            </a:pPr>
            <a:r>
              <a:rPr lang="de-DE" b="1" dirty="0"/>
              <a:t>ToE</a:t>
            </a:r>
          </a:p>
          <a:p>
            <a:pPr marL="0" indent="0">
              <a:buNone/>
            </a:pPr>
            <a:endParaRPr lang="de-DE" dirty="0"/>
          </a:p>
          <a:p>
            <a:pPr marL="0" indent="0">
              <a:buNone/>
            </a:pPr>
            <a:r>
              <a:rPr lang="de-DE" dirty="0"/>
              <a:t>Start Up Unternehmen mit negativem Eigenkapital („Investorenaufgeladen“) </a:t>
            </a:r>
          </a:p>
          <a:p>
            <a:pPr marL="0" indent="0">
              <a:buNone/>
            </a:pPr>
            <a:r>
              <a:rPr lang="de-DE" dirty="0">
                <a:sym typeface="Symbol" panose="05050102010706020507" pitchFamily="18" charset="2"/>
              </a:rPr>
              <a:t>	</a:t>
            </a:r>
          </a:p>
          <a:p>
            <a:pPr>
              <a:buFont typeface="Symbol" panose="05050102010706020507" pitchFamily="18" charset="2"/>
              <a:buChar char="®"/>
            </a:pPr>
            <a:r>
              <a:rPr lang="de-DE" dirty="0">
                <a:sym typeface="Symbol" panose="05050102010706020507" pitchFamily="18" charset="2"/>
              </a:rPr>
              <a:t>Ausschreibungslösung für uneingeschränkte Deckung ohne Insolvenzklausel </a:t>
            </a:r>
          </a:p>
          <a:p>
            <a:pPr>
              <a:buFont typeface="Symbol" panose="05050102010706020507" pitchFamily="18" charset="2"/>
              <a:buChar char="®"/>
            </a:pPr>
            <a:r>
              <a:rPr lang="de-DE" dirty="0">
                <a:sym typeface="Symbol" panose="05050102010706020507" pitchFamily="18" charset="2"/>
              </a:rPr>
              <a:t>Überwiegende Ablehnung im Markt </a:t>
            </a:r>
          </a:p>
          <a:p>
            <a:pPr marL="0" indent="0">
              <a:buNone/>
            </a:pPr>
            <a:endParaRPr lang="de-DE" dirty="0">
              <a:sym typeface="Symbol" panose="05050102010706020507" pitchFamily="18" charset="2"/>
            </a:endParaRPr>
          </a:p>
          <a:p>
            <a:pPr marL="0" indent="0">
              <a:buNone/>
            </a:pPr>
            <a:r>
              <a:rPr lang="de-DE" dirty="0">
                <a:sym typeface="Symbol" panose="05050102010706020507" pitchFamily="18" charset="2"/>
              </a:rPr>
              <a:t>									+ Kundennutzen</a:t>
            </a:r>
          </a:p>
          <a:p>
            <a:pPr marL="0" indent="0">
              <a:buNone/>
            </a:pPr>
            <a:r>
              <a:rPr lang="de-DE" dirty="0">
                <a:sym typeface="Symbol" panose="05050102010706020507" pitchFamily="18" charset="2"/>
              </a:rPr>
              <a:t>									+ 15.000,- € Nettoprämie inkl. BHV + </a:t>
            </a:r>
            <a:r>
              <a:rPr lang="de-DE" dirty="0" err="1">
                <a:sym typeface="Symbol" panose="05050102010706020507" pitchFamily="18" charset="2"/>
              </a:rPr>
              <a:t>Sach</a:t>
            </a:r>
            <a:endParaRPr lang="de-DE" dirty="0">
              <a:sym typeface="Symbol" panose="05050102010706020507" pitchFamily="18" charset="2"/>
            </a:endParaRPr>
          </a:p>
          <a:p>
            <a:pPr marL="0" indent="0">
              <a:buNone/>
            </a:pPr>
            <a:r>
              <a:rPr lang="de-DE" dirty="0">
                <a:sym typeface="Symbol" panose="05050102010706020507" pitchFamily="18" charset="2"/>
              </a:rPr>
              <a:t>									+ Vollmandatssicherung zzgl. bAV</a:t>
            </a:r>
          </a:p>
          <a:p>
            <a:pPr marL="0" indent="0">
              <a:buNone/>
            </a:pPr>
            <a:r>
              <a:rPr lang="de-DE" dirty="0">
                <a:sym typeface="Symbol" panose="05050102010706020507" pitchFamily="18" charset="2"/>
              </a:rPr>
              <a:t>	 								+…. 	</a:t>
            </a:r>
            <a:endParaRPr lang="de-DE" dirty="0"/>
          </a:p>
        </p:txBody>
      </p:sp>
      <p:sp>
        <p:nvSpPr>
          <p:cNvPr id="8" name="Textfeld 7">
            <a:extLst>
              <a:ext uri="{FF2B5EF4-FFF2-40B4-BE49-F238E27FC236}">
                <a16:creationId xmlns:a16="http://schemas.microsoft.com/office/drawing/2014/main" id="{0FBAF221-5DDB-47C7-9C25-7597E34803CE}"/>
              </a:ext>
            </a:extLst>
          </p:cNvPr>
          <p:cNvSpPr txBox="1"/>
          <p:nvPr/>
        </p:nvSpPr>
        <p:spPr>
          <a:xfrm>
            <a:off x="1610983" y="4364966"/>
            <a:ext cx="3193930" cy="369332"/>
          </a:xfrm>
          <a:prstGeom prst="rect">
            <a:avLst/>
          </a:prstGeom>
          <a:noFill/>
          <a:ln>
            <a:solidFill>
              <a:srgbClr val="1D2D4B"/>
            </a:solidFill>
          </a:ln>
        </p:spPr>
        <p:txBody>
          <a:bodyPr wrap="square">
            <a:spAutoFit/>
          </a:bodyPr>
          <a:lstStyle/>
          <a:p>
            <a:r>
              <a:rPr lang="de-DE" b="1" dirty="0">
                <a:solidFill>
                  <a:srgbClr val="1D2D4B"/>
                </a:solidFill>
                <a:sym typeface="Symbol" panose="05050102010706020507" pitchFamily="18" charset="2"/>
              </a:rPr>
              <a:t>Know-How Transfer 100% </a:t>
            </a:r>
            <a:endParaRPr lang="de-DE" b="1" dirty="0">
              <a:solidFill>
                <a:srgbClr val="1D2D4B"/>
              </a:solidFill>
            </a:endParaRPr>
          </a:p>
        </p:txBody>
      </p:sp>
    </p:spTree>
    <p:extLst>
      <p:ext uri="{BB962C8B-B14F-4D97-AF65-F5344CB8AC3E}">
        <p14:creationId xmlns:p14="http://schemas.microsoft.com/office/powerpoint/2010/main" val="9500154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12</a:t>
            </a:fld>
            <a:endParaRPr lang="de-DE" dirty="0"/>
          </a:p>
        </p:txBody>
      </p:sp>
      <p:sp>
        <p:nvSpPr>
          <p:cNvPr id="6" name="Titel 5"/>
          <p:cNvSpPr>
            <a:spLocks noGrp="1"/>
          </p:cNvSpPr>
          <p:nvPr>
            <p:ph type="title"/>
          </p:nvPr>
        </p:nvSpPr>
        <p:spPr/>
        <p:txBody>
          <a:bodyPr/>
          <a:lstStyle/>
          <a:p>
            <a:r>
              <a:rPr lang="de-DE" dirty="0"/>
              <a:t>Praxis Beispiel 2: </a:t>
            </a:r>
            <a:r>
              <a:rPr lang="de-DE" dirty="0" err="1"/>
              <a:t>cyber</a:t>
            </a:r>
            <a:endParaRPr lang="de-DE" dirty="0"/>
          </a:p>
        </p:txBody>
      </p:sp>
      <p:sp>
        <p:nvSpPr>
          <p:cNvPr id="7" name="Textplatzhalter 6"/>
          <p:cNvSpPr>
            <a:spLocks noGrp="1"/>
          </p:cNvSpPr>
          <p:nvPr>
            <p:ph type="body" sz="half" idx="2"/>
          </p:nvPr>
        </p:nvSpPr>
        <p:spPr>
          <a:xfrm>
            <a:off x="364219" y="1624709"/>
            <a:ext cx="11459361" cy="5004680"/>
          </a:xfrm>
          <a:ln>
            <a:noFill/>
          </a:ln>
        </p:spPr>
        <p:txBody>
          <a:bodyPr/>
          <a:lstStyle/>
          <a:p>
            <a:pPr marL="0" indent="0">
              <a:buNone/>
            </a:pPr>
            <a:r>
              <a:rPr lang="de-DE" b="1" dirty="0"/>
              <a:t>ToE</a:t>
            </a:r>
          </a:p>
          <a:p>
            <a:pPr marL="0" indent="0">
              <a:buNone/>
            </a:pPr>
            <a:endParaRPr lang="de-DE" dirty="0"/>
          </a:p>
          <a:p>
            <a:pPr marL="0" indent="0">
              <a:buNone/>
            </a:pPr>
            <a:r>
              <a:rPr lang="de-DE" dirty="0"/>
              <a:t>2) a) 	Anschlussdeckung bei Vorversicherer-Anpassung (COGITANDA) eines kommunalen     	Arbeitgebers mit systemischen IT Services sowie fehlender „Bedarfsweckung“  </a:t>
            </a:r>
          </a:p>
          <a:p>
            <a:pPr marL="0" indent="0">
              <a:buNone/>
            </a:pPr>
            <a:r>
              <a:rPr lang="de-DE" dirty="0">
                <a:sym typeface="Symbol" panose="05050102010706020507" pitchFamily="18" charset="2"/>
              </a:rPr>
              <a:t>	</a:t>
            </a:r>
          </a:p>
          <a:p>
            <a:pPr>
              <a:buFont typeface="Symbol" panose="05050102010706020507" pitchFamily="18" charset="2"/>
              <a:buChar char="®"/>
            </a:pPr>
            <a:r>
              <a:rPr lang="de-DE" dirty="0">
                <a:sym typeface="Symbol" panose="05050102010706020507" pitchFamily="18" charset="2"/>
              </a:rPr>
              <a:t>Ausschreibungslösung Deckung</a:t>
            </a:r>
          </a:p>
          <a:p>
            <a:pPr>
              <a:buFont typeface="Symbol" panose="05050102010706020507" pitchFamily="18" charset="2"/>
              <a:buChar char="®"/>
            </a:pPr>
            <a:r>
              <a:rPr lang="de-DE" dirty="0">
                <a:sym typeface="Symbol" panose="05050102010706020507" pitchFamily="18" charset="2"/>
              </a:rPr>
              <a:t>gemeinsame Kundenüberzeugung (Nutzen und Bedarf auch gegenüber IT MA)</a:t>
            </a:r>
          </a:p>
          <a:p>
            <a:pPr marL="0" indent="0">
              <a:buNone/>
            </a:pPr>
            <a:endParaRPr lang="de-DE" dirty="0">
              <a:sym typeface="Symbol" panose="05050102010706020507" pitchFamily="18" charset="2"/>
            </a:endParaRPr>
          </a:p>
          <a:p>
            <a:pPr marL="0" indent="0">
              <a:buNone/>
            </a:pPr>
            <a:r>
              <a:rPr lang="de-DE" dirty="0">
                <a:sym typeface="Symbol" panose="05050102010706020507" pitchFamily="18" charset="2"/>
              </a:rPr>
              <a:t>									+ Kundennutzen</a:t>
            </a:r>
          </a:p>
          <a:p>
            <a:pPr marL="0" indent="0">
              <a:buNone/>
            </a:pPr>
            <a:r>
              <a:rPr lang="de-DE" dirty="0">
                <a:sym typeface="Symbol" panose="05050102010706020507" pitchFamily="18" charset="2"/>
              </a:rPr>
              <a:t>									+ 10.000,- € Nettoprämie BAOBAB</a:t>
            </a:r>
          </a:p>
          <a:p>
            <a:pPr marL="0" indent="0">
              <a:buNone/>
            </a:pPr>
            <a:r>
              <a:rPr lang="de-DE" dirty="0">
                <a:sym typeface="Symbol" panose="05050102010706020507" pitchFamily="18" charset="2"/>
              </a:rPr>
              <a:t>									+ Vollmandatssicherung </a:t>
            </a:r>
            <a:r>
              <a:rPr lang="de-DE" dirty="0">
                <a:latin typeface="Reem Kufi" panose="020B0604020202020204" pitchFamily="2"/>
                <a:sym typeface="Symbol" panose="05050102010706020507" pitchFamily="18" charset="2"/>
              </a:rPr>
              <a:t>&gt; 55.000,- SHUK 									    </a:t>
            </a:r>
            <a:r>
              <a:rPr lang="de-DE" dirty="0">
                <a:sym typeface="Symbol" panose="05050102010706020507" pitchFamily="18" charset="2"/>
              </a:rPr>
              <a:t>zzgl. bAV</a:t>
            </a:r>
          </a:p>
          <a:p>
            <a:pPr marL="0" indent="0">
              <a:buNone/>
            </a:pPr>
            <a:r>
              <a:rPr lang="de-DE" dirty="0">
                <a:sym typeface="Symbol" panose="05050102010706020507" pitchFamily="18" charset="2"/>
              </a:rPr>
              <a:t>	 								+…. 	</a:t>
            </a:r>
            <a:endParaRPr lang="de-DE" dirty="0"/>
          </a:p>
        </p:txBody>
      </p:sp>
      <p:sp>
        <p:nvSpPr>
          <p:cNvPr id="8" name="Textfeld 7">
            <a:extLst>
              <a:ext uri="{FF2B5EF4-FFF2-40B4-BE49-F238E27FC236}">
                <a16:creationId xmlns:a16="http://schemas.microsoft.com/office/drawing/2014/main" id="{0FBAF221-5DDB-47C7-9C25-7597E34803CE}"/>
              </a:ext>
            </a:extLst>
          </p:cNvPr>
          <p:cNvSpPr txBox="1"/>
          <p:nvPr/>
        </p:nvSpPr>
        <p:spPr>
          <a:xfrm>
            <a:off x="1628236" y="4615131"/>
            <a:ext cx="3193930" cy="369332"/>
          </a:xfrm>
          <a:prstGeom prst="rect">
            <a:avLst/>
          </a:prstGeom>
          <a:noFill/>
          <a:ln>
            <a:solidFill>
              <a:srgbClr val="1D2D4B"/>
            </a:solidFill>
          </a:ln>
        </p:spPr>
        <p:txBody>
          <a:bodyPr wrap="square">
            <a:spAutoFit/>
          </a:bodyPr>
          <a:lstStyle/>
          <a:p>
            <a:r>
              <a:rPr lang="de-DE" b="1" dirty="0">
                <a:solidFill>
                  <a:srgbClr val="1D2D4B"/>
                </a:solidFill>
                <a:sym typeface="Symbol" panose="05050102010706020507" pitchFamily="18" charset="2"/>
              </a:rPr>
              <a:t>Know-How Transfer 100% </a:t>
            </a:r>
            <a:endParaRPr lang="de-DE" b="1" dirty="0">
              <a:solidFill>
                <a:srgbClr val="1D2D4B"/>
              </a:solidFill>
            </a:endParaRPr>
          </a:p>
        </p:txBody>
      </p:sp>
      <p:pic>
        <p:nvPicPr>
          <p:cNvPr id="4" name="Grafik 3">
            <a:extLst>
              <a:ext uri="{FF2B5EF4-FFF2-40B4-BE49-F238E27FC236}">
                <a16:creationId xmlns:a16="http://schemas.microsoft.com/office/drawing/2014/main" id="{202E808B-55F3-4A14-8386-76724C88F15C}"/>
              </a:ext>
            </a:extLst>
          </p:cNvPr>
          <p:cNvPicPr>
            <a:picLocks noChangeAspect="1"/>
          </p:cNvPicPr>
          <p:nvPr/>
        </p:nvPicPr>
        <p:blipFill>
          <a:blip r:embed="rId2"/>
          <a:stretch>
            <a:fillRect/>
          </a:stretch>
        </p:blipFill>
        <p:spPr>
          <a:xfrm>
            <a:off x="2665682" y="5643543"/>
            <a:ext cx="1217423" cy="426142"/>
          </a:xfrm>
          <a:prstGeom prst="rect">
            <a:avLst/>
          </a:prstGeom>
        </p:spPr>
      </p:pic>
      <p:sp>
        <p:nvSpPr>
          <p:cNvPr id="9" name="Textfeld 8">
            <a:extLst>
              <a:ext uri="{FF2B5EF4-FFF2-40B4-BE49-F238E27FC236}">
                <a16:creationId xmlns:a16="http://schemas.microsoft.com/office/drawing/2014/main" id="{A6C42948-81A7-4625-8CF0-91D3050351F1}"/>
              </a:ext>
            </a:extLst>
          </p:cNvPr>
          <p:cNvSpPr txBox="1"/>
          <p:nvPr/>
        </p:nvSpPr>
        <p:spPr>
          <a:xfrm>
            <a:off x="449827" y="5656559"/>
            <a:ext cx="2215855" cy="400110"/>
          </a:xfrm>
          <a:prstGeom prst="rect">
            <a:avLst/>
          </a:prstGeom>
          <a:noFill/>
        </p:spPr>
        <p:txBody>
          <a:bodyPr wrap="square">
            <a:spAutoFit/>
          </a:bodyPr>
          <a:lstStyle/>
          <a:p>
            <a:r>
              <a:rPr lang="de-DE" sz="2000" dirty="0"/>
              <a:t>2) b)   oder auch</a:t>
            </a:r>
          </a:p>
        </p:txBody>
      </p:sp>
      <p:sp>
        <p:nvSpPr>
          <p:cNvPr id="11" name="Textfeld 10">
            <a:extLst>
              <a:ext uri="{FF2B5EF4-FFF2-40B4-BE49-F238E27FC236}">
                <a16:creationId xmlns:a16="http://schemas.microsoft.com/office/drawing/2014/main" id="{D9AFF1E2-20D5-49F4-8C7D-1F760FF1D709}"/>
              </a:ext>
            </a:extLst>
          </p:cNvPr>
          <p:cNvSpPr txBox="1"/>
          <p:nvPr/>
        </p:nvSpPr>
        <p:spPr>
          <a:xfrm>
            <a:off x="4042223" y="5671948"/>
            <a:ext cx="703030" cy="369332"/>
          </a:xfrm>
          <a:prstGeom prst="rect">
            <a:avLst/>
          </a:prstGeom>
          <a:noFill/>
        </p:spPr>
        <p:txBody>
          <a:bodyPr wrap="square">
            <a:spAutoFit/>
          </a:bodyPr>
          <a:lstStyle/>
          <a:p>
            <a:r>
              <a:rPr lang="de-DE" dirty="0"/>
              <a:t>+…</a:t>
            </a:r>
          </a:p>
        </p:txBody>
      </p:sp>
    </p:spTree>
    <p:extLst>
      <p:ext uri="{BB962C8B-B14F-4D97-AF65-F5344CB8AC3E}">
        <p14:creationId xmlns:p14="http://schemas.microsoft.com/office/powerpoint/2010/main" val="184531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13</a:t>
            </a:fld>
            <a:endParaRPr lang="de-DE" dirty="0"/>
          </a:p>
        </p:txBody>
      </p:sp>
      <p:sp>
        <p:nvSpPr>
          <p:cNvPr id="6" name="Titel 5"/>
          <p:cNvSpPr>
            <a:spLocks noGrp="1"/>
          </p:cNvSpPr>
          <p:nvPr>
            <p:ph type="title"/>
          </p:nvPr>
        </p:nvSpPr>
        <p:spPr/>
        <p:txBody>
          <a:bodyPr/>
          <a:lstStyle/>
          <a:p>
            <a:r>
              <a:rPr lang="de-DE" dirty="0"/>
              <a:t>Praxis Beispiel 3: </a:t>
            </a:r>
            <a:r>
              <a:rPr lang="de-DE" dirty="0" err="1"/>
              <a:t>property</a:t>
            </a:r>
            <a:endParaRPr lang="de-DE" dirty="0"/>
          </a:p>
        </p:txBody>
      </p:sp>
      <p:sp>
        <p:nvSpPr>
          <p:cNvPr id="7" name="Textplatzhalter 6"/>
          <p:cNvSpPr>
            <a:spLocks noGrp="1"/>
          </p:cNvSpPr>
          <p:nvPr>
            <p:ph type="body" sz="half" idx="2"/>
          </p:nvPr>
        </p:nvSpPr>
        <p:spPr>
          <a:xfrm>
            <a:off x="364219" y="1624709"/>
            <a:ext cx="11669629" cy="4798504"/>
          </a:xfrm>
          <a:ln>
            <a:noFill/>
          </a:ln>
        </p:spPr>
        <p:txBody>
          <a:bodyPr/>
          <a:lstStyle/>
          <a:p>
            <a:pPr marL="0" indent="0">
              <a:buNone/>
            </a:pPr>
            <a:r>
              <a:rPr lang="de-DE" b="1" dirty="0"/>
              <a:t>ToE</a:t>
            </a:r>
          </a:p>
          <a:p>
            <a:pPr marL="0" indent="0">
              <a:buNone/>
            </a:pPr>
            <a:endParaRPr lang="de-DE" dirty="0"/>
          </a:p>
          <a:p>
            <a:pPr marL="0" indent="0">
              <a:buNone/>
            </a:pPr>
            <a:r>
              <a:rPr lang="de-DE" dirty="0"/>
              <a:t>Sachdeckung trotz mangelhaftem Feuerschutz („Vorversichererkündigung“)  </a:t>
            </a:r>
          </a:p>
          <a:p>
            <a:pPr marL="0" indent="0">
              <a:buNone/>
            </a:pPr>
            <a:r>
              <a:rPr lang="de-DE" dirty="0">
                <a:sym typeface="Symbol" panose="05050102010706020507" pitchFamily="18" charset="2"/>
              </a:rPr>
              <a:t>	</a:t>
            </a:r>
          </a:p>
          <a:p>
            <a:pPr>
              <a:buFont typeface="Symbol" panose="05050102010706020507" pitchFamily="18" charset="2"/>
              <a:buChar char="®"/>
            </a:pPr>
            <a:r>
              <a:rPr lang="de-DE" dirty="0">
                <a:sym typeface="Symbol" panose="05050102010706020507" pitchFamily="18" charset="2"/>
              </a:rPr>
              <a:t>Risikobesichtigung und Ausschreibungslösung (45 MIO € </a:t>
            </a:r>
            <a:r>
              <a:rPr lang="de-DE" b="1" i="0" dirty="0">
                <a:effectLst/>
                <a:latin typeface="HelveticaNeue"/>
              </a:rPr>
              <a:t>P</a:t>
            </a:r>
            <a:r>
              <a:rPr lang="de-DE" i="0" dirty="0">
                <a:effectLst/>
                <a:latin typeface="HelveticaNeue"/>
              </a:rPr>
              <a:t>robable</a:t>
            </a:r>
            <a:r>
              <a:rPr lang="de-DE" b="1" i="0" dirty="0">
                <a:effectLst/>
                <a:latin typeface="HelveticaNeue"/>
              </a:rPr>
              <a:t> M</a:t>
            </a:r>
            <a:r>
              <a:rPr lang="de-DE" i="0" dirty="0">
                <a:effectLst/>
                <a:latin typeface="HelveticaNeue"/>
              </a:rPr>
              <a:t>aximum</a:t>
            </a:r>
            <a:r>
              <a:rPr lang="de-DE" b="1" i="0" dirty="0">
                <a:effectLst/>
                <a:latin typeface="HelveticaNeue"/>
              </a:rPr>
              <a:t> L</a:t>
            </a:r>
            <a:r>
              <a:rPr lang="de-DE" i="0" dirty="0">
                <a:effectLst/>
                <a:latin typeface="HelveticaNeue"/>
              </a:rPr>
              <a:t>oss</a:t>
            </a:r>
            <a:r>
              <a:rPr lang="de-DE" dirty="0">
                <a:sym typeface="Symbol" panose="05050102010706020507" pitchFamily="18" charset="2"/>
              </a:rPr>
              <a:t>)</a:t>
            </a:r>
          </a:p>
          <a:p>
            <a:pPr>
              <a:buFont typeface="Symbol" panose="05050102010706020507" pitchFamily="18" charset="2"/>
              <a:buChar char="®"/>
            </a:pPr>
            <a:r>
              <a:rPr lang="de-DE" dirty="0">
                <a:sym typeface="Symbol" panose="05050102010706020507" pitchFamily="18" charset="2"/>
              </a:rPr>
              <a:t>sofortige (vorläufige) konsortiale Deckung mit realisierbaren Sicherungsmaßnahmen</a:t>
            </a:r>
          </a:p>
          <a:p>
            <a:pPr marL="0" indent="0">
              <a:buNone/>
            </a:pPr>
            <a:endParaRPr lang="de-DE" dirty="0">
              <a:sym typeface="Symbol" panose="05050102010706020507" pitchFamily="18" charset="2"/>
            </a:endParaRPr>
          </a:p>
          <a:p>
            <a:pPr marL="0" indent="0">
              <a:buNone/>
            </a:pPr>
            <a:r>
              <a:rPr lang="de-DE" dirty="0">
                <a:sym typeface="Symbol" panose="05050102010706020507" pitchFamily="18" charset="2"/>
              </a:rPr>
              <a:t>									+ Kundennutzen</a:t>
            </a:r>
          </a:p>
          <a:p>
            <a:pPr marL="0" indent="0">
              <a:buNone/>
            </a:pPr>
            <a:r>
              <a:rPr lang="de-DE" dirty="0">
                <a:sym typeface="Symbol" panose="05050102010706020507" pitchFamily="18" charset="2"/>
              </a:rPr>
              <a:t>									+ 52.000,- € Nettoprämie Property</a:t>
            </a:r>
          </a:p>
          <a:p>
            <a:pPr marL="0" indent="0" algn="ctr">
              <a:buNone/>
            </a:pPr>
            <a:r>
              <a:rPr lang="de-DE" dirty="0">
                <a:sym typeface="Symbol" panose="05050102010706020507" pitchFamily="18" charset="2"/>
              </a:rPr>
              <a:t>								+ Vollmandatsgewinn </a:t>
            </a:r>
            <a:r>
              <a:rPr lang="de-DE" dirty="0">
                <a:latin typeface="Reem Kufi" panose="020B0604020202020204" pitchFamily="2"/>
                <a:sym typeface="Symbol" panose="05050102010706020507" pitchFamily="18" charset="2"/>
              </a:rPr>
              <a:t>&gt; 170.000,- SHUK</a:t>
            </a:r>
            <a:endParaRPr lang="de-DE" dirty="0">
              <a:sym typeface="Symbol" panose="05050102010706020507" pitchFamily="18" charset="2"/>
            </a:endParaRPr>
          </a:p>
          <a:p>
            <a:pPr marL="0" indent="0">
              <a:buNone/>
            </a:pPr>
            <a:r>
              <a:rPr lang="de-DE" dirty="0">
                <a:sym typeface="Symbol" panose="05050102010706020507" pitchFamily="18" charset="2"/>
              </a:rPr>
              <a:t>	 								+…. 	</a:t>
            </a:r>
            <a:endParaRPr lang="de-DE" dirty="0"/>
          </a:p>
        </p:txBody>
      </p:sp>
      <p:sp>
        <p:nvSpPr>
          <p:cNvPr id="8" name="Textfeld 7">
            <a:extLst>
              <a:ext uri="{FF2B5EF4-FFF2-40B4-BE49-F238E27FC236}">
                <a16:creationId xmlns:a16="http://schemas.microsoft.com/office/drawing/2014/main" id="{0FBAF221-5DDB-47C7-9C25-7597E34803CE}"/>
              </a:ext>
            </a:extLst>
          </p:cNvPr>
          <p:cNvSpPr txBox="1"/>
          <p:nvPr/>
        </p:nvSpPr>
        <p:spPr>
          <a:xfrm>
            <a:off x="1576478" y="4770408"/>
            <a:ext cx="3193930" cy="369332"/>
          </a:xfrm>
          <a:prstGeom prst="rect">
            <a:avLst/>
          </a:prstGeom>
          <a:noFill/>
          <a:ln>
            <a:solidFill>
              <a:srgbClr val="1D2D4B"/>
            </a:solidFill>
          </a:ln>
        </p:spPr>
        <p:txBody>
          <a:bodyPr wrap="square">
            <a:spAutoFit/>
          </a:bodyPr>
          <a:lstStyle/>
          <a:p>
            <a:r>
              <a:rPr lang="de-DE" b="1" dirty="0">
                <a:solidFill>
                  <a:srgbClr val="1D2D4B"/>
                </a:solidFill>
                <a:sym typeface="Symbol" panose="05050102010706020507" pitchFamily="18" charset="2"/>
              </a:rPr>
              <a:t>Know-How Transfer 100% </a:t>
            </a:r>
            <a:endParaRPr lang="de-DE" b="1" dirty="0">
              <a:solidFill>
                <a:srgbClr val="1D2D4B"/>
              </a:solidFill>
            </a:endParaRPr>
          </a:p>
        </p:txBody>
      </p:sp>
    </p:spTree>
    <p:extLst>
      <p:ext uri="{BB962C8B-B14F-4D97-AF65-F5344CB8AC3E}">
        <p14:creationId xmlns:p14="http://schemas.microsoft.com/office/powerpoint/2010/main" val="41656274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14</a:t>
            </a:fld>
            <a:endParaRPr lang="de-DE" dirty="0"/>
          </a:p>
        </p:txBody>
      </p:sp>
      <p:sp>
        <p:nvSpPr>
          <p:cNvPr id="6" name="Titel 5"/>
          <p:cNvSpPr>
            <a:spLocks noGrp="1"/>
          </p:cNvSpPr>
          <p:nvPr>
            <p:ph type="title"/>
          </p:nvPr>
        </p:nvSpPr>
        <p:spPr/>
        <p:txBody>
          <a:bodyPr/>
          <a:lstStyle/>
          <a:p>
            <a:r>
              <a:rPr lang="de-DE" dirty="0"/>
              <a:t>Praxis Beispiel 4: </a:t>
            </a:r>
            <a:r>
              <a:rPr lang="de-DE" dirty="0" err="1"/>
              <a:t>Techline</a:t>
            </a:r>
            <a:endParaRPr lang="de-DE" dirty="0"/>
          </a:p>
        </p:txBody>
      </p:sp>
      <p:sp>
        <p:nvSpPr>
          <p:cNvPr id="7" name="Textplatzhalter 6"/>
          <p:cNvSpPr>
            <a:spLocks noGrp="1"/>
          </p:cNvSpPr>
          <p:nvPr>
            <p:ph type="body" sz="half" idx="2"/>
          </p:nvPr>
        </p:nvSpPr>
        <p:spPr>
          <a:xfrm>
            <a:off x="364219" y="1624709"/>
            <a:ext cx="11669629" cy="4798504"/>
          </a:xfrm>
          <a:ln>
            <a:noFill/>
          </a:ln>
        </p:spPr>
        <p:txBody>
          <a:bodyPr/>
          <a:lstStyle/>
          <a:p>
            <a:pPr marL="0" indent="0">
              <a:buNone/>
            </a:pPr>
            <a:r>
              <a:rPr lang="de-DE" b="1" dirty="0"/>
              <a:t>ToE</a:t>
            </a:r>
          </a:p>
          <a:p>
            <a:pPr marL="0" indent="0">
              <a:buNone/>
            </a:pPr>
            <a:endParaRPr lang="de-DE" dirty="0"/>
          </a:p>
          <a:p>
            <a:pPr marL="0" indent="0">
              <a:buNone/>
            </a:pPr>
            <a:r>
              <a:rPr lang="de-DE" dirty="0"/>
              <a:t>Maschinen, Bauleistung, Elektronik („Bestandsanpassung “)  </a:t>
            </a:r>
          </a:p>
          <a:p>
            <a:pPr marL="0" indent="0">
              <a:buNone/>
            </a:pPr>
            <a:r>
              <a:rPr lang="de-DE" dirty="0">
                <a:sym typeface="Symbol" panose="05050102010706020507" pitchFamily="18" charset="2"/>
              </a:rPr>
              <a:t>	</a:t>
            </a:r>
          </a:p>
          <a:p>
            <a:pPr>
              <a:buFont typeface="Symbol" panose="05050102010706020507" pitchFamily="18" charset="2"/>
              <a:buChar char="®"/>
            </a:pPr>
            <a:r>
              <a:rPr lang="de-DE" dirty="0">
                <a:sym typeface="Symbol" panose="05050102010706020507" pitchFamily="18" charset="2"/>
              </a:rPr>
              <a:t>Ausschreibungslösung bei Vorschadenbelastung und negativem Kundenfeedback im Rahmen des Bestandsvertrages</a:t>
            </a:r>
          </a:p>
          <a:p>
            <a:pPr>
              <a:buFont typeface="Symbol" panose="05050102010706020507" pitchFamily="18" charset="2"/>
              <a:buChar char="®"/>
            </a:pPr>
            <a:r>
              <a:rPr lang="de-DE" dirty="0">
                <a:sym typeface="Symbol" panose="05050102010706020507" pitchFamily="18" charset="2"/>
              </a:rPr>
              <a:t>Trotz angespannter Risikosituation erhebliche Prämienvorteile realisiert (RV MRH Trowe)</a:t>
            </a:r>
          </a:p>
          <a:p>
            <a:pPr marL="0" indent="0">
              <a:buNone/>
            </a:pPr>
            <a:endParaRPr lang="de-DE" dirty="0">
              <a:sym typeface="Symbol" panose="05050102010706020507" pitchFamily="18" charset="2"/>
            </a:endParaRPr>
          </a:p>
          <a:p>
            <a:pPr marL="0" indent="0">
              <a:buNone/>
            </a:pPr>
            <a:r>
              <a:rPr lang="de-DE" dirty="0">
                <a:sym typeface="Symbol" panose="05050102010706020507" pitchFamily="18" charset="2"/>
              </a:rPr>
              <a:t>							 + Kundennutzen</a:t>
            </a:r>
          </a:p>
          <a:p>
            <a:pPr marL="0" indent="0">
              <a:buNone/>
            </a:pPr>
            <a:r>
              <a:rPr lang="de-DE" dirty="0">
                <a:sym typeface="Symbol" panose="05050102010706020507" pitchFamily="18" charset="2"/>
              </a:rPr>
              <a:t>							 + 93.000,- € Nettoprämie TV (114.000,- € / 140.000,- €)</a:t>
            </a:r>
          </a:p>
          <a:p>
            <a:pPr marL="0" indent="0">
              <a:buNone/>
            </a:pPr>
            <a:r>
              <a:rPr lang="de-DE" dirty="0">
                <a:sym typeface="Symbol" panose="05050102010706020507" pitchFamily="18" charset="2"/>
              </a:rPr>
              <a:t>			   				 + Mandatssicherung </a:t>
            </a:r>
            <a:r>
              <a:rPr lang="de-DE" dirty="0">
                <a:latin typeface="Reem Kufi" panose="020B0604020202020204" pitchFamily="2"/>
                <a:sym typeface="Symbol" panose="05050102010706020507" pitchFamily="18" charset="2"/>
              </a:rPr>
              <a:t>&gt; 300.000,- € SHUK + bAV / bKV</a:t>
            </a:r>
          </a:p>
          <a:p>
            <a:pPr marL="0" indent="0">
              <a:buNone/>
            </a:pPr>
            <a:r>
              <a:rPr lang="de-DE" dirty="0">
                <a:sym typeface="Symbol" panose="05050102010706020507" pitchFamily="18" charset="2"/>
              </a:rPr>
              <a:t>	 						 +…. 	</a:t>
            </a:r>
            <a:endParaRPr lang="de-DE" dirty="0"/>
          </a:p>
        </p:txBody>
      </p:sp>
      <p:sp>
        <p:nvSpPr>
          <p:cNvPr id="8" name="Textfeld 7">
            <a:extLst>
              <a:ext uri="{FF2B5EF4-FFF2-40B4-BE49-F238E27FC236}">
                <a16:creationId xmlns:a16="http://schemas.microsoft.com/office/drawing/2014/main" id="{0FBAF221-5DDB-47C7-9C25-7597E34803CE}"/>
              </a:ext>
            </a:extLst>
          </p:cNvPr>
          <p:cNvSpPr txBox="1"/>
          <p:nvPr/>
        </p:nvSpPr>
        <p:spPr>
          <a:xfrm>
            <a:off x="1576478" y="4770408"/>
            <a:ext cx="3193930" cy="369332"/>
          </a:xfrm>
          <a:prstGeom prst="rect">
            <a:avLst/>
          </a:prstGeom>
          <a:noFill/>
          <a:ln>
            <a:solidFill>
              <a:srgbClr val="1D2D4B"/>
            </a:solidFill>
          </a:ln>
        </p:spPr>
        <p:txBody>
          <a:bodyPr wrap="square">
            <a:spAutoFit/>
          </a:bodyPr>
          <a:lstStyle/>
          <a:p>
            <a:r>
              <a:rPr lang="de-DE" b="1" dirty="0">
                <a:solidFill>
                  <a:srgbClr val="1D2D4B"/>
                </a:solidFill>
                <a:sym typeface="Symbol" panose="05050102010706020507" pitchFamily="18" charset="2"/>
              </a:rPr>
              <a:t>Know-How Transfer 100% </a:t>
            </a:r>
            <a:endParaRPr lang="de-DE" b="1" dirty="0">
              <a:solidFill>
                <a:srgbClr val="1D2D4B"/>
              </a:solidFill>
            </a:endParaRPr>
          </a:p>
        </p:txBody>
      </p:sp>
    </p:spTree>
    <p:extLst>
      <p:ext uri="{BB962C8B-B14F-4D97-AF65-F5344CB8AC3E}">
        <p14:creationId xmlns:p14="http://schemas.microsoft.com/office/powerpoint/2010/main" val="15808654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15</a:t>
            </a:fld>
            <a:endParaRPr lang="de-DE" dirty="0"/>
          </a:p>
        </p:txBody>
      </p:sp>
      <p:sp>
        <p:nvSpPr>
          <p:cNvPr id="6" name="Titel 5"/>
          <p:cNvSpPr>
            <a:spLocks noGrp="1"/>
          </p:cNvSpPr>
          <p:nvPr>
            <p:ph type="title"/>
          </p:nvPr>
        </p:nvSpPr>
        <p:spPr/>
        <p:txBody>
          <a:bodyPr/>
          <a:lstStyle/>
          <a:p>
            <a:r>
              <a:rPr lang="de-DE" dirty="0"/>
              <a:t>Praxis Beispiel 5: Finance </a:t>
            </a:r>
            <a:r>
              <a:rPr lang="de-DE" dirty="0" err="1"/>
              <a:t>institutions</a:t>
            </a:r>
            <a:endParaRPr lang="de-DE" dirty="0"/>
          </a:p>
        </p:txBody>
      </p:sp>
      <p:sp>
        <p:nvSpPr>
          <p:cNvPr id="7" name="Textplatzhalter 6"/>
          <p:cNvSpPr>
            <a:spLocks noGrp="1"/>
          </p:cNvSpPr>
          <p:nvPr>
            <p:ph type="body" sz="half" idx="2"/>
          </p:nvPr>
        </p:nvSpPr>
        <p:spPr>
          <a:xfrm>
            <a:off x="364220" y="1566731"/>
            <a:ext cx="11249515" cy="4798504"/>
          </a:xfrm>
          <a:ln>
            <a:noFill/>
          </a:ln>
        </p:spPr>
        <p:txBody>
          <a:bodyPr/>
          <a:lstStyle/>
          <a:p>
            <a:pPr marL="0" indent="0">
              <a:buNone/>
            </a:pPr>
            <a:r>
              <a:rPr lang="de-DE" sz="2000" b="1" dirty="0">
                <a:solidFill>
                  <a:srgbClr val="344150"/>
                </a:solidFill>
                <a:latin typeface="Arial" panose="020B0604020202020204" pitchFamily="34" charset="0"/>
                <a:cs typeface="Arial" panose="020B0604020202020204" pitchFamily="34" charset="0"/>
              </a:rPr>
              <a:t>SPECIALITIES </a:t>
            </a:r>
            <a:endParaRPr lang="de-DE" b="1" dirty="0"/>
          </a:p>
          <a:p>
            <a:pPr marL="0" indent="0">
              <a:buNone/>
            </a:pPr>
            <a:endParaRPr lang="de-DE" dirty="0"/>
          </a:p>
          <a:p>
            <a:pPr marL="0" indent="0">
              <a:buNone/>
            </a:pPr>
            <a:r>
              <a:rPr lang="de-DE" dirty="0"/>
              <a:t>Deckung (D&amp;O, E&amp;O, VSV, Cyber, SSRS) für Privatbank im Wettbewerb zum Branchenführer         (Dr. AXE)  (Vorschadenbelastung VN Beteiligung und Insolvenz KRYPTO Plattform und restriktive Nachhaftungsklausel)  </a:t>
            </a:r>
            <a:r>
              <a:rPr lang="de-DE" dirty="0">
                <a:sym typeface="Symbol" panose="05050102010706020507" pitchFamily="18" charset="2"/>
              </a:rPr>
              <a:t>	</a:t>
            </a:r>
          </a:p>
          <a:p>
            <a:pPr>
              <a:buFont typeface="Symbol" panose="05050102010706020507" pitchFamily="18" charset="2"/>
              <a:buChar char="®"/>
            </a:pPr>
            <a:r>
              <a:rPr lang="de-DE" dirty="0">
                <a:sym typeface="Symbol" panose="05050102010706020507" pitchFamily="18" charset="2"/>
              </a:rPr>
              <a:t>Risikoausschreibung und Schwachstellenanalyse (FL Produktbereiche) </a:t>
            </a:r>
          </a:p>
          <a:p>
            <a:pPr>
              <a:buFont typeface="Symbol" panose="05050102010706020507" pitchFamily="18" charset="2"/>
              <a:buChar char="®"/>
            </a:pPr>
            <a:r>
              <a:rPr lang="de-DE" dirty="0">
                <a:sym typeface="Symbol" panose="05050102010706020507" pitchFamily="18" charset="2"/>
              </a:rPr>
              <a:t>Präsentation beim Kunden inklusive 50.000,- €  Ersparnis und umfangreicher Deckungsanalyse</a:t>
            </a:r>
          </a:p>
        </p:txBody>
      </p:sp>
      <p:pic>
        <p:nvPicPr>
          <p:cNvPr id="4" name="Grafik 3">
            <a:extLst>
              <a:ext uri="{FF2B5EF4-FFF2-40B4-BE49-F238E27FC236}">
                <a16:creationId xmlns:a16="http://schemas.microsoft.com/office/drawing/2014/main" id="{06BB48BC-F759-42C7-A58F-5A2129935199}"/>
              </a:ext>
            </a:extLst>
          </p:cNvPr>
          <p:cNvPicPr>
            <a:picLocks noChangeAspect="1"/>
          </p:cNvPicPr>
          <p:nvPr/>
        </p:nvPicPr>
        <p:blipFill>
          <a:blip r:embed="rId2"/>
          <a:stretch>
            <a:fillRect/>
          </a:stretch>
        </p:blipFill>
        <p:spPr>
          <a:xfrm>
            <a:off x="2588145" y="4158016"/>
            <a:ext cx="6444194" cy="2559265"/>
          </a:xfrm>
          <a:prstGeom prst="rect">
            <a:avLst/>
          </a:prstGeom>
          <a:ln w="19050">
            <a:solidFill>
              <a:srgbClr val="1D2D4B"/>
            </a:solidFill>
          </a:ln>
        </p:spPr>
      </p:pic>
    </p:spTree>
    <p:extLst>
      <p:ext uri="{BB962C8B-B14F-4D97-AF65-F5344CB8AC3E}">
        <p14:creationId xmlns:p14="http://schemas.microsoft.com/office/powerpoint/2010/main" val="22661844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16</a:t>
            </a:fld>
            <a:endParaRPr lang="de-DE" dirty="0"/>
          </a:p>
        </p:txBody>
      </p:sp>
      <p:sp>
        <p:nvSpPr>
          <p:cNvPr id="6" name="Titel 5"/>
          <p:cNvSpPr>
            <a:spLocks noGrp="1"/>
          </p:cNvSpPr>
          <p:nvPr>
            <p:ph type="title"/>
          </p:nvPr>
        </p:nvSpPr>
        <p:spPr/>
        <p:txBody>
          <a:bodyPr/>
          <a:lstStyle/>
          <a:p>
            <a:r>
              <a:rPr lang="de-DE" dirty="0"/>
              <a:t>Praxis Beispiel 5: </a:t>
            </a:r>
            <a:r>
              <a:rPr lang="de-DE" dirty="0" err="1"/>
              <a:t>finance</a:t>
            </a:r>
            <a:r>
              <a:rPr lang="de-DE" dirty="0"/>
              <a:t> </a:t>
            </a:r>
            <a:r>
              <a:rPr lang="de-DE" dirty="0" err="1"/>
              <a:t>institutions</a:t>
            </a:r>
            <a:endParaRPr lang="de-DE" dirty="0"/>
          </a:p>
        </p:txBody>
      </p:sp>
      <p:pic>
        <p:nvPicPr>
          <p:cNvPr id="5" name="Grafik 4">
            <a:extLst>
              <a:ext uri="{FF2B5EF4-FFF2-40B4-BE49-F238E27FC236}">
                <a16:creationId xmlns:a16="http://schemas.microsoft.com/office/drawing/2014/main" id="{DB4E1A92-9B36-4F2E-A319-3059B73AFB7A}"/>
              </a:ext>
            </a:extLst>
          </p:cNvPr>
          <p:cNvPicPr>
            <a:picLocks noChangeAspect="1"/>
          </p:cNvPicPr>
          <p:nvPr/>
        </p:nvPicPr>
        <p:blipFill>
          <a:blip r:embed="rId2"/>
          <a:stretch>
            <a:fillRect/>
          </a:stretch>
        </p:blipFill>
        <p:spPr>
          <a:xfrm>
            <a:off x="1931238" y="1509244"/>
            <a:ext cx="8520742" cy="5237373"/>
          </a:xfrm>
          <a:prstGeom prst="rect">
            <a:avLst/>
          </a:prstGeom>
        </p:spPr>
      </p:pic>
      <p:pic>
        <p:nvPicPr>
          <p:cNvPr id="9" name="Grafik 8">
            <a:extLst>
              <a:ext uri="{FF2B5EF4-FFF2-40B4-BE49-F238E27FC236}">
                <a16:creationId xmlns:a16="http://schemas.microsoft.com/office/drawing/2014/main" id="{5347D3C1-A8C6-42F8-977F-A730E20CF2D1}"/>
              </a:ext>
            </a:extLst>
          </p:cNvPr>
          <p:cNvPicPr>
            <a:picLocks noChangeAspect="1"/>
          </p:cNvPicPr>
          <p:nvPr/>
        </p:nvPicPr>
        <p:blipFill>
          <a:blip r:embed="rId3"/>
          <a:stretch>
            <a:fillRect/>
          </a:stretch>
        </p:blipFill>
        <p:spPr>
          <a:xfrm>
            <a:off x="1185328" y="2681134"/>
            <a:ext cx="10163175" cy="3333750"/>
          </a:xfrm>
          <a:prstGeom prst="rect">
            <a:avLst/>
          </a:prstGeom>
        </p:spPr>
      </p:pic>
    </p:spTree>
    <p:extLst>
      <p:ext uri="{BB962C8B-B14F-4D97-AF65-F5344CB8AC3E}">
        <p14:creationId xmlns:p14="http://schemas.microsoft.com/office/powerpoint/2010/main" val="8011743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17</a:t>
            </a:fld>
            <a:endParaRPr lang="de-DE" dirty="0"/>
          </a:p>
        </p:txBody>
      </p:sp>
      <p:sp>
        <p:nvSpPr>
          <p:cNvPr id="6" name="Titel 5"/>
          <p:cNvSpPr>
            <a:spLocks noGrp="1"/>
          </p:cNvSpPr>
          <p:nvPr>
            <p:ph type="title"/>
          </p:nvPr>
        </p:nvSpPr>
        <p:spPr/>
        <p:txBody>
          <a:bodyPr/>
          <a:lstStyle/>
          <a:p>
            <a:r>
              <a:rPr lang="de-DE" dirty="0"/>
              <a:t>Praxis Beispiel 5: </a:t>
            </a:r>
            <a:r>
              <a:rPr lang="de-DE" dirty="0" err="1"/>
              <a:t>finance</a:t>
            </a:r>
            <a:r>
              <a:rPr lang="de-DE" dirty="0"/>
              <a:t> </a:t>
            </a:r>
            <a:r>
              <a:rPr lang="de-DE" dirty="0" err="1"/>
              <a:t>institutions</a:t>
            </a:r>
            <a:endParaRPr lang="de-DE" dirty="0"/>
          </a:p>
        </p:txBody>
      </p:sp>
      <p:sp>
        <p:nvSpPr>
          <p:cNvPr id="7" name="Textplatzhalter 6"/>
          <p:cNvSpPr>
            <a:spLocks noGrp="1"/>
          </p:cNvSpPr>
          <p:nvPr>
            <p:ph type="body" sz="half" idx="2"/>
          </p:nvPr>
        </p:nvSpPr>
        <p:spPr>
          <a:xfrm>
            <a:off x="364219" y="1624709"/>
            <a:ext cx="11669629" cy="4798504"/>
          </a:xfrm>
          <a:ln>
            <a:noFill/>
          </a:ln>
        </p:spPr>
        <p:txBody>
          <a:bodyPr/>
          <a:lstStyle/>
          <a:p>
            <a:pPr marL="0" indent="0">
              <a:buNone/>
            </a:pPr>
            <a:r>
              <a:rPr lang="de-DE" sz="2000" b="1" dirty="0">
                <a:solidFill>
                  <a:srgbClr val="344150"/>
                </a:solidFill>
                <a:latin typeface="Arial" panose="020B0604020202020204" pitchFamily="34" charset="0"/>
                <a:cs typeface="Arial" panose="020B0604020202020204" pitchFamily="34" charset="0"/>
              </a:rPr>
              <a:t>SPECIALITIES </a:t>
            </a:r>
            <a:endParaRPr lang="de-DE" b="1" dirty="0"/>
          </a:p>
          <a:p>
            <a:pPr marL="0" indent="0">
              <a:buNone/>
            </a:pPr>
            <a:endParaRPr lang="de-DE" dirty="0"/>
          </a:p>
          <a:p>
            <a:pPr>
              <a:buFont typeface="Symbol" panose="05050102010706020507" pitchFamily="18" charset="2"/>
              <a:buChar char="®"/>
            </a:pPr>
            <a:r>
              <a:rPr lang="de-DE" dirty="0">
                <a:sym typeface="Symbol" panose="05050102010706020507" pitchFamily="18" charset="2"/>
              </a:rPr>
              <a:t>Mandatsübernahme für FI Deckungen inklusive Betreuung</a:t>
            </a:r>
          </a:p>
          <a:p>
            <a:pPr>
              <a:buFont typeface="Symbol" panose="05050102010706020507" pitchFamily="18" charset="2"/>
              <a:buChar char="®"/>
            </a:pPr>
            <a:endParaRPr lang="de-DE" sz="1000" dirty="0">
              <a:sym typeface="Symbol" panose="05050102010706020507" pitchFamily="18" charset="2"/>
            </a:endParaRPr>
          </a:p>
          <a:p>
            <a:pPr marL="0" indent="0">
              <a:buNone/>
            </a:pPr>
            <a:r>
              <a:rPr lang="de-DE" dirty="0">
                <a:sym typeface="Symbol" panose="05050102010706020507" pitchFamily="18" charset="2"/>
              </a:rPr>
              <a:t>								   + Kundennutzen</a:t>
            </a:r>
          </a:p>
          <a:p>
            <a:pPr marL="0" indent="0">
              <a:buNone/>
            </a:pPr>
            <a:r>
              <a:rPr lang="de-DE" dirty="0">
                <a:sym typeface="Symbol" panose="05050102010706020507" pitchFamily="18" charset="2"/>
              </a:rPr>
              <a:t>								   + 20.000,- € Zusatzhonorar</a:t>
            </a:r>
          </a:p>
          <a:p>
            <a:pPr marL="0" indent="0" algn="ctr">
              <a:buNone/>
            </a:pPr>
            <a:r>
              <a:rPr lang="de-DE" dirty="0">
                <a:sym typeface="Symbol" panose="05050102010706020507" pitchFamily="18" charset="2"/>
              </a:rPr>
              <a:t>				+ Vollmandatsgewinn </a:t>
            </a:r>
          </a:p>
          <a:p>
            <a:pPr marL="0" indent="0" algn="ctr">
              <a:buNone/>
            </a:pPr>
            <a:r>
              <a:rPr lang="de-DE" dirty="0">
                <a:sym typeface="Symbol" panose="05050102010706020507" pitchFamily="18" charset="2"/>
              </a:rPr>
              <a:t>				        + Tippgeber- Vereinbarung</a:t>
            </a:r>
          </a:p>
          <a:p>
            <a:pPr marL="0" indent="0">
              <a:buNone/>
            </a:pPr>
            <a:r>
              <a:rPr lang="de-DE" dirty="0">
                <a:sym typeface="Symbol" panose="05050102010706020507" pitchFamily="18" charset="2"/>
              </a:rPr>
              <a:t>	 							   +…. 	</a:t>
            </a:r>
            <a:endParaRPr lang="de-DE" dirty="0"/>
          </a:p>
        </p:txBody>
      </p:sp>
      <p:sp>
        <p:nvSpPr>
          <p:cNvPr id="8" name="Textfeld 7">
            <a:extLst>
              <a:ext uri="{FF2B5EF4-FFF2-40B4-BE49-F238E27FC236}">
                <a16:creationId xmlns:a16="http://schemas.microsoft.com/office/drawing/2014/main" id="{0FBAF221-5DDB-47C7-9C25-7597E34803CE}"/>
              </a:ext>
            </a:extLst>
          </p:cNvPr>
          <p:cNvSpPr txBox="1"/>
          <p:nvPr/>
        </p:nvSpPr>
        <p:spPr>
          <a:xfrm>
            <a:off x="1524719" y="5233291"/>
            <a:ext cx="3193930" cy="369332"/>
          </a:xfrm>
          <a:prstGeom prst="rect">
            <a:avLst/>
          </a:prstGeom>
          <a:noFill/>
          <a:ln>
            <a:solidFill>
              <a:srgbClr val="1D2D4B"/>
            </a:solidFill>
          </a:ln>
        </p:spPr>
        <p:txBody>
          <a:bodyPr wrap="square">
            <a:spAutoFit/>
          </a:bodyPr>
          <a:lstStyle/>
          <a:p>
            <a:r>
              <a:rPr lang="de-DE" b="1" dirty="0">
                <a:solidFill>
                  <a:srgbClr val="1D2D4B"/>
                </a:solidFill>
                <a:sym typeface="Symbol" panose="05050102010706020507" pitchFamily="18" charset="2"/>
              </a:rPr>
              <a:t>Gemeinsame Akquise 50% </a:t>
            </a:r>
            <a:endParaRPr lang="de-DE" b="1" dirty="0">
              <a:solidFill>
                <a:srgbClr val="1D2D4B"/>
              </a:solidFill>
            </a:endParaRPr>
          </a:p>
        </p:txBody>
      </p:sp>
    </p:spTree>
    <p:extLst>
      <p:ext uri="{BB962C8B-B14F-4D97-AF65-F5344CB8AC3E}">
        <p14:creationId xmlns:p14="http://schemas.microsoft.com/office/powerpoint/2010/main" val="18909378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18</a:t>
            </a:fld>
            <a:endParaRPr lang="de-DE" dirty="0"/>
          </a:p>
        </p:txBody>
      </p:sp>
      <p:sp>
        <p:nvSpPr>
          <p:cNvPr id="6" name="Titel 5"/>
          <p:cNvSpPr>
            <a:spLocks noGrp="1"/>
          </p:cNvSpPr>
          <p:nvPr>
            <p:ph type="title"/>
          </p:nvPr>
        </p:nvSpPr>
        <p:spPr/>
        <p:txBody>
          <a:bodyPr/>
          <a:lstStyle/>
          <a:p>
            <a:r>
              <a:rPr lang="de-DE" dirty="0"/>
              <a:t>Praxis Beispiel 6: real </a:t>
            </a:r>
            <a:r>
              <a:rPr lang="de-DE" dirty="0" err="1"/>
              <a:t>estate</a:t>
            </a:r>
            <a:endParaRPr lang="de-DE" dirty="0"/>
          </a:p>
        </p:txBody>
      </p:sp>
      <p:sp>
        <p:nvSpPr>
          <p:cNvPr id="7" name="Textplatzhalter 6"/>
          <p:cNvSpPr>
            <a:spLocks noGrp="1"/>
          </p:cNvSpPr>
          <p:nvPr>
            <p:ph type="body" sz="half" idx="2"/>
          </p:nvPr>
        </p:nvSpPr>
        <p:spPr>
          <a:xfrm>
            <a:off x="364219" y="1624709"/>
            <a:ext cx="11669629" cy="4798504"/>
          </a:xfrm>
          <a:ln>
            <a:noFill/>
          </a:ln>
        </p:spPr>
        <p:txBody>
          <a:bodyPr/>
          <a:lstStyle/>
          <a:p>
            <a:pPr marL="0" indent="0">
              <a:buNone/>
            </a:pPr>
            <a:r>
              <a:rPr lang="de-DE" sz="2000" b="1" dirty="0">
                <a:solidFill>
                  <a:srgbClr val="344150"/>
                </a:solidFill>
                <a:latin typeface="Arial" panose="020B0604020202020204" pitchFamily="34" charset="0"/>
                <a:cs typeface="Arial" panose="020B0604020202020204" pitchFamily="34" charset="0"/>
              </a:rPr>
              <a:t>SPECIALITIES </a:t>
            </a:r>
            <a:endParaRPr lang="de-DE" b="1" dirty="0"/>
          </a:p>
          <a:p>
            <a:pPr marL="0" indent="0">
              <a:buNone/>
            </a:pPr>
            <a:endParaRPr lang="de-DE" dirty="0"/>
          </a:p>
          <a:p>
            <a:pPr marL="0" indent="0">
              <a:buNone/>
            </a:pPr>
            <a:r>
              <a:rPr lang="de-DE" dirty="0"/>
              <a:t>Mandat Hausverwaltung</a:t>
            </a:r>
          </a:p>
          <a:p>
            <a:pPr marL="0" indent="0">
              <a:buNone/>
            </a:pPr>
            <a:r>
              <a:rPr lang="de-DE" dirty="0">
                <a:sym typeface="Symbol" panose="05050102010706020507" pitchFamily="18" charset="2"/>
              </a:rPr>
              <a:t>	</a:t>
            </a:r>
          </a:p>
          <a:p>
            <a:pPr>
              <a:buFont typeface="Symbol" panose="05050102010706020507" pitchFamily="18" charset="2"/>
              <a:buChar char="®"/>
            </a:pPr>
            <a:r>
              <a:rPr lang="de-DE" dirty="0">
                <a:sym typeface="Symbol" panose="05050102010706020507" pitchFamily="18" charset="2"/>
              </a:rPr>
              <a:t>Risikobesichtigung und Ausschreibungslösung (50% des Portfolios)</a:t>
            </a:r>
          </a:p>
          <a:p>
            <a:pPr>
              <a:buFont typeface="Symbol" panose="05050102010706020507" pitchFamily="18" charset="2"/>
              <a:buChar char="®"/>
            </a:pPr>
            <a:r>
              <a:rPr lang="de-DE" dirty="0">
                <a:sym typeface="Symbol" panose="05050102010706020507" pitchFamily="18" charset="2"/>
              </a:rPr>
              <a:t>Arbeitsteilige Kundenbetreuung und Übernahme der Schadenregulierung</a:t>
            </a:r>
          </a:p>
          <a:p>
            <a:pPr>
              <a:buFont typeface="Symbol" panose="05050102010706020507" pitchFamily="18" charset="2"/>
              <a:buChar char="®"/>
            </a:pPr>
            <a:r>
              <a:rPr lang="de-DE" dirty="0">
                <a:sym typeface="Symbol" panose="05050102010706020507" pitchFamily="18" charset="2"/>
              </a:rPr>
              <a:t>Nutzung der digitalen Ökonomie mit Spezialisierung aus dem Großkundensegment als Wettbewerbsdifferenzierer! (50% des Portfolios)</a:t>
            </a:r>
          </a:p>
          <a:p>
            <a:pPr marL="0" indent="0">
              <a:buNone/>
            </a:pPr>
            <a:r>
              <a:rPr lang="de-DE" dirty="0">
                <a:sym typeface="Symbol" panose="05050102010706020507" pitchFamily="18" charset="2"/>
              </a:rPr>
              <a:t>									+ Kundennutzen</a:t>
            </a:r>
          </a:p>
          <a:p>
            <a:pPr marL="0" indent="0">
              <a:buNone/>
            </a:pPr>
            <a:r>
              <a:rPr lang="de-DE" dirty="0">
                <a:sym typeface="Symbol" panose="05050102010706020507" pitchFamily="18" charset="2"/>
              </a:rPr>
              <a:t>									+ Mandatsgewinn </a:t>
            </a:r>
            <a:r>
              <a:rPr lang="de-DE" dirty="0">
                <a:latin typeface="Reem Kufi" panose="020B0604020202020204" pitchFamily="2"/>
                <a:sym typeface="Symbol" panose="05050102010706020507" pitchFamily="18" charset="2"/>
              </a:rPr>
              <a:t>&gt; 243.000,- </a:t>
            </a:r>
            <a:endParaRPr lang="de-DE" dirty="0">
              <a:sym typeface="Symbol" panose="05050102010706020507" pitchFamily="18" charset="2"/>
            </a:endParaRPr>
          </a:p>
          <a:p>
            <a:pPr marL="0" indent="0">
              <a:buNone/>
            </a:pPr>
            <a:r>
              <a:rPr lang="de-DE" dirty="0">
                <a:sym typeface="Symbol" panose="05050102010706020507" pitchFamily="18" charset="2"/>
              </a:rPr>
              <a:t>	 								+…. 	</a:t>
            </a:r>
            <a:endParaRPr lang="de-DE" dirty="0"/>
          </a:p>
        </p:txBody>
      </p:sp>
      <p:sp>
        <p:nvSpPr>
          <p:cNvPr id="9" name="Textfeld 8">
            <a:extLst>
              <a:ext uri="{FF2B5EF4-FFF2-40B4-BE49-F238E27FC236}">
                <a16:creationId xmlns:a16="http://schemas.microsoft.com/office/drawing/2014/main" id="{3D098665-00B7-4297-A5F7-67F35B4F33B8}"/>
              </a:ext>
            </a:extLst>
          </p:cNvPr>
          <p:cNvSpPr txBox="1"/>
          <p:nvPr/>
        </p:nvSpPr>
        <p:spPr>
          <a:xfrm>
            <a:off x="1533345" y="5027861"/>
            <a:ext cx="3193930" cy="646331"/>
          </a:xfrm>
          <a:prstGeom prst="rect">
            <a:avLst/>
          </a:prstGeom>
          <a:noFill/>
          <a:ln>
            <a:solidFill>
              <a:srgbClr val="1D2D4B"/>
            </a:solidFill>
          </a:ln>
        </p:spPr>
        <p:txBody>
          <a:bodyPr wrap="square">
            <a:spAutoFit/>
          </a:bodyPr>
          <a:lstStyle/>
          <a:p>
            <a:r>
              <a:rPr lang="de-DE" b="1" dirty="0">
                <a:solidFill>
                  <a:srgbClr val="1D2D4B"/>
                </a:solidFill>
                <a:sym typeface="Symbol" panose="05050102010706020507" pitchFamily="18" charset="2"/>
              </a:rPr>
              <a:t>Gemeinsame Akquise 50% Anteil afm direkt 100% </a:t>
            </a:r>
            <a:endParaRPr lang="de-DE" b="1" dirty="0">
              <a:solidFill>
                <a:srgbClr val="1D2D4B"/>
              </a:solidFill>
            </a:endParaRPr>
          </a:p>
        </p:txBody>
      </p:sp>
    </p:spTree>
    <p:extLst>
      <p:ext uri="{BB962C8B-B14F-4D97-AF65-F5344CB8AC3E}">
        <p14:creationId xmlns:p14="http://schemas.microsoft.com/office/powerpoint/2010/main" val="34661937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6695E624-7906-4CCB-8073-9589E7EAEA25}"/>
              </a:ext>
            </a:extLst>
          </p:cNvPr>
          <p:cNvPicPr>
            <a:picLocks noChangeAspect="1"/>
          </p:cNvPicPr>
          <p:nvPr/>
        </p:nvPicPr>
        <p:blipFill>
          <a:blip r:embed="rId2" cstate="print">
            <a:alphaModFix amt="20000"/>
            <a:extLst>
              <a:ext uri="{28A0092B-C50C-407E-A947-70E740481C1C}">
                <a14:useLocalDpi xmlns:a14="http://schemas.microsoft.com/office/drawing/2010/main" val="0"/>
              </a:ext>
            </a:extLst>
          </a:blip>
          <a:stretch>
            <a:fillRect/>
          </a:stretch>
        </p:blipFill>
        <p:spPr>
          <a:xfrm>
            <a:off x="-1" y="1500032"/>
            <a:ext cx="12203311" cy="5357967"/>
          </a:xfrm>
          <a:prstGeom prst="rect">
            <a:avLst/>
          </a:prstGeom>
        </p:spPr>
      </p:pic>
      <p:sp>
        <p:nvSpPr>
          <p:cNvPr id="3" name="Titel 2">
            <a:extLst>
              <a:ext uri="{FF2B5EF4-FFF2-40B4-BE49-F238E27FC236}">
                <a16:creationId xmlns:a16="http://schemas.microsoft.com/office/drawing/2014/main" id="{98479CE2-3000-4175-9FC2-ECCA1E513380}"/>
              </a:ext>
            </a:extLst>
          </p:cNvPr>
          <p:cNvSpPr>
            <a:spLocks noGrp="1"/>
          </p:cNvSpPr>
          <p:nvPr>
            <p:ph type="title"/>
          </p:nvPr>
        </p:nvSpPr>
        <p:spPr/>
        <p:txBody>
          <a:bodyPr/>
          <a:lstStyle/>
          <a:p>
            <a:r>
              <a:rPr lang="de-DE" altLang="de-DE" dirty="0"/>
              <a:t>Viel Erfolg!</a:t>
            </a:r>
            <a:endParaRPr lang="de-DE" dirty="0"/>
          </a:p>
        </p:txBody>
      </p:sp>
      <p:pic>
        <p:nvPicPr>
          <p:cNvPr id="4" name="Grafik 3">
            <a:extLst>
              <a:ext uri="{FF2B5EF4-FFF2-40B4-BE49-F238E27FC236}">
                <a16:creationId xmlns:a16="http://schemas.microsoft.com/office/drawing/2014/main" id="{00026483-E13D-48F9-9EFF-C921C09C2870}"/>
              </a:ext>
            </a:extLst>
          </p:cNvPr>
          <p:cNvPicPr>
            <a:picLocks noChangeAspect="1"/>
          </p:cNvPicPr>
          <p:nvPr/>
        </p:nvPicPr>
        <p:blipFill>
          <a:blip r:embed="rId3">
            <a:alphaModFix amt="35000"/>
          </a:blip>
          <a:stretch>
            <a:fillRect/>
          </a:stretch>
        </p:blipFill>
        <p:spPr>
          <a:xfrm>
            <a:off x="0" y="1490115"/>
            <a:ext cx="12071230" cy="5367885"/>
          </a:xfrm>
          <a:prstGeom prst="rect">
            <a:avLst/>
          </a:prstGeom>
          <a:ln w="57150">
            <a:noFill/>
          </a:ln>
        </p:spPr>
      </p:pic>
      <p:pic>
        <p:nvPicPr>
          <p:cNvPr id="8" name="Grafik 7">
            <a:extLst>
              <a:ext uri="{FF2B5EF4-FFF2-40B4-BE49-F238E27FC236}">
                <a16:creationId xmlns:a16="http://schemas.microsoft.com/office/drawing/2014/main" id="{D19DDB50-144A-4BE9-95DA-C5D12209EE78}"/>
              </a:ext>
            </a:extLst>
          </p:cNvPr>
          <p:cNvPicPr>
            <a:picLocks noChangeAspect="1"/>
          </p:cNvPicPr>
          <p:nvPr/>
        </p:nvPicPr>
        <p:blipFill>
          <a:blip r:embed="rId4"/>
          <a:stretch>
            <a:fillRect/>
          </a:stretch>
        </p:blipFill>
        <p:spPr>
          <a:xfrm>
            <a:off x="3739552" y="67106"/>
            <a:ext cx="4947583" cy="2770846"/>
          </a:xfrm>
          <a:prstGeom prst="rect">
            <a:avLst/>
          </a:prstGeom>
          <a:ln>
            <a:solidFill>
              <a:srgbClr val="1D2D4B"/>
            </a:solidFill>
          </a:ln>
        </p:spPr>
      </p:pic>
    </p:spTree>
    <p:extLst>
      <p:ext uri="{BB962C8B-B14F-4D97-AF65-F5344CB8AC3E}">
        <p14:creationId xmlns:p14="http://schemas.microsoft.com/office/powerpoint/2010/main" val="1582927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ircle(in)">
                                      <p:cBhvr>
                                        <p:cTn id="14"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264" y="1479395"/>
            <a:ext cx="11886873" cy="5237886"/>
          </a:xfrm>
          <a:prstGeom prst="rect">
            <a:avLst/>
          </a:prstGeom>
        </p:spPr>
      </p:pic>
      <p:sp>
        <p:nvSpPr>
          <p:cNvPr id="2" name="Foliennummernplatzhalter 1"/>
          <p:cNvSpPr>
            <a:spLocks noGrp="1"/>
          </p:cNvSpPr>
          <p:nvPr>
            <p:ph type="sldNum" sz="quarter" idx="4"/>
          </p:nvPr>
        </p:nvSpPr>
        <p:spPr/>
        <p:txBody>
          <a:bodyPr/>
          <a:lstStyle/>
          <a:p>
            <a:fld id="{EA952CFE-AF4B-4BE9-B2E2-E1420D3F9B32}" type="slidenum">
              <a:rPr lang="de-DE" smtClean="0"/>
              <a:pPr/>
              <a:t>2</a:t>
            </a:fld>
            <a:endParaRPr lang="de-DE" dirty="0"/>
          </a:p>
        </p:txBody>
      </p:sp>
      <p:sp>
        <p:nvSpPr>
          <p:cNvPr id="4" name="Titel 3"/>
          <p:cNvSpPr>
            <a:spLocks noGrp="1"/>
          </p:cNvSpPr>
          <p:nvPr>
            <p:ph type="title"/>
          </p:nvPr>
        </p:nvSpPr>
        <p:spPr/>
        <p:txBody>
          <a:bodyPr/>
          <a:lstStyle/>
          <a:p>
            <a:r>
              <a:rPr lang="de-DE" altLang="de-DE" dirty="0"/>
              <a:t>HERAUSFORDERUNG RISIKOMANAGEMENT</a:t>
            </a:r>
            <a:endParaRPr lang="de-DE" dirty="0"/>
          </a:p>
        </p:txBody>
      </p:sp>
      <p:pic>
        <p:nvPicPr>
          <p:cNvPr id="7" name="Grafik 6">
            <a:extLst>
              <a:ext uri="{FF2B5EF4-FFF2-40B4-BE49-F238E27FC236}">
                <a16:creationId xmlns:a16="http://schemas.microsoft.com/office/drawing/2014/main" id="{60536F84-AE6B-4F37-A899-46597D79128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2787" t="27830" r="30313" b="6555"/>
          <a:stretch/>
        </p:blipFill>
        <p:spPr>
          <a:xfrm>
            <a:off x="3893840" y="2524923"/>
            <a:ext cx="3268562" cy="3167953"/>
          </a:xfrm>
          <a:prstGeom prst="rect">
            <a:avLst/>
          </a:prstGeom>
          <a:ln>
            <a:solidFill>
              <a:srgbClr val="1D2D4B"/>
            </a:solidFill>
          </a:ln>
        </p:spPr>
      </p:pic>
    </p:spTree>
    <p:extLst>
      <p:ext uri="{BB962C8B-B14F-4D97-AF65-F5344CB8AC3E}">
        <p14:creationId xmlns:p14="http://schemas.microsoft.com/office/powerpoint/2010/main" val="26844798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D3C44796-1A4E-493E-AACF-864DD2B1BA69}"/>
              </a:ext>
            </a:extLst>
          </p:cNvPr>
          <p:cNvSpPr>
            <a:spLocks noGrp="1"/>
          </p:cNvSpPr>
          <p:nvPr>
            <p:ph type="sldNum" sz="quarter" idx="4"/>
          </p:nvPr>
        </p:nvSpPr>
        <p:spPr/>
        <p:txBody>
          <a:bodyPr/>
          <a:lstStyle/>
          <a:p>
            <a:fld id="{EA952CFE-AF4B-4BE9-B2E2-E1420D3F9B32}" type="slidenum">
              <a:rPr lang="de-DE" smtClean="0"/>
              <a:pPr/>
              <a:t>20</a:t>
            </a:fld>
            <a:endParaRPr lang="de-DE" dirty="0"/>
          </a:p>
        </p:txBody>
      </p:sp>
      <p:sp>
        <p:nvSpPr>
          <p:cNvPr id="3" name="Titel 2">
            <a:extLst>
              <a:ext uri="{FF2B5EF4-FFF2-40B4-BE49-F238E27FC236}">
                <a16:creationId xmlns:a16="http://schemas.microsoft.com/office/drawing/2014/main" id="{65B93E20-6264-4D62-934A-16F23F7549B3}"/>
              </a:ext>
            </a:extLst>
          </p:cNvPr>
          <p:cNvSpPr>
            <a:spLocks noGrp="1"/>
          </p:cNvSpPr>
          <p:nvPr>
            <p:ph type="title"/>
          </p:nvPr>
        </p:nvSpPr>
        <p:spPr>
          <a:xfrm>
            <a:off x="364220" y="198067"/>
            <a:ext cx="10314206" cy="1325563"/>
          </a:xfrm>
        </p:spPr>
        <p:txBody>
          <a:bodyPr/>
          <a:lstStyle/>
          <a:p>
            <a:r>
              <a:rPr lang="de-DE" dirty="0"/>
              <a:t>Annex – in der übersicht</a:t>
            </a:r>
            <a:br>
              <a:rPr lang="de-DE" dirty="0"/>
            </a:br>
            <a:br>
              <a:rPr lang="de-DE" dirty="0"/>
            </a:br>
            <a:r>
              <a:rPr lang="de-DE" dirty="0"/>
              <a:t>Kooperationsmodelle* afm + mrh trowe firmengeschäft</a:t>
            </a:r>
          </a:p>
        </p:txBody>
      </p:sp>
      <p:graphicFrame>
        <p:nvGraphicFramePr>
          <p:cNvPr id="6" name="Tabelle 6">
            <a:extLst>
              <a:ext uri="{FF2B5EF4-FFF2-40B4-BE49-F238E27FC236}">
                <a16:creationId xmlns:a16="http://schemas.microsoft.com/office/drawing/2014/main" id="{81E80485-B88F-4EF2-85B7-65B3A1359EF3}"/>
              </a:ext>
            </a:extLst>
          </p:cNvPr>
          <p:cNvGraphicFramePr>
            <a:graphicFrameLocks noGrp="1"/>
          </p:cNvGraphicFramePr>
          <p:nvPr>
            <p:ph type="tbl" sz="quarter" idx="10"/>
            <p:extLst>
              <p:ext uri="{D42A27DB-BD31-4B8C-83A1-F6EECF244321}">
                <p14:modId xmlns:p14="http://schemas.microsoft.com/office/powerpoint/2010/main" val="786171347"/>
              </p:ext>
            </p:extLst>
          </p:nvPr>
        </p:nvGraphicFramePr>
        <p:xfrm>
          <a:off x="364220" y="1779939"/>
          <a:ext cx="11646866" cy="4502875"/>
        </p:xfrm>
        <a:graphic>
          <a:graphicData uri="http://schemas.openxmlformats.org/drawingml/2006/table">
            <a:tbl>
              <a:tblPr firstRow="1" bandRow="1">
                <a:effectLst>
                  <a:outerShdw blurRad="50800" dist="38100" dir="10800000" algn="r" rotWithShape="0">
                    <a:prstClr val="black">
                      <a:alpha val="40000"/>
                    </a:prstClr>
                  </a:outerShdw>
                </a:effectLst>
                <a:tableStyleId>{5C22544A-7EE6-4342-B048-85BDC9FD1C3A}</a:tableStyleId>
              </a:tblPr>
              <a:tblGrid>
                <a:gridCol w="1447595">
                  <a:extLst>
                    <a:ext uri="{9D8B030D-6E8A-4147-A177-3AD203B41FA5}">
                      <a16:colId xmlns:a16="http://schemas.microsoft.com/office/drawing/2014/main" val="3374806551"/>
                    </a:ext>
                  </a:extLst>
                </a:gridCol>
                <a:gridCol w="1064335">
                  <a:extLst>
                    <a:ext uri="{9D8B030D-6E8A-4147-A177-3AD203B41FA5}">
                      <a16:colId xmlns:a16="http://schemas.microsoft.com/office/drawing/2014/main" val="1260080490"/>
                    </a:ext>
                  </a:extLst>
                </a:gridCol>
                <a:gridCol w="1614007">
                  <a:extLst>
                    <a:ext uri="{9D8B030D-6E8A-4147-A177-3AD203B41FA5}">
                      <a16:colId xmlns:a16="http://schemas.microsoft.com/office/drawing/2014/main" val="937715680"/>
                    </a:ext>
                  </a:extLst>
                </a:gridCol>
                <a:gridCol w="1106304">
                  <a:extLst>
                    <a:ext uri="{9D8B030D-6E8A-4147-A177-3AD203B41FA5}">
                      <a16:colId xmlns:a16="http://schemas.microsoft.com/office/drawing/2014/main" val="1805130103"/>
                    </a:ext>
                  </a:extLst>
                </a:gridCol>
                <a:gridCol w="2491554">
                  <a:extLst>
                    <a:ext uri="{9D8B030D-6E8A-4147-A177-3AD203B41FA5}">
                      <a16:colId xmlns:a16="http://schemas.microsoft.com/office/drawing/2014/main" val="2235034425"/>
                    </a:ext>
                  </a:extLst>
                </a:gridCol>
                <a:gridCol w="2719603">
                  <a:extLst>
                    <a:ext uri="{9D8B030D-6E8A-4147-A177-3AD203B41FA5}">
                      <a16:colId xmlns:a16="http://schemas.microsoft.com/office/drawing/2014/main" val="1248382887"/>
                    </a:ext>
                  </a:extLst>
                </a:gridCol>
                <a:gridCol w="1203468">
                  <a:extLst>
                    <a:ext uri="{9D8B030D-6E8A-4147-A177-3AD203B41FA5}">
                      <a16:colId xmlns:a16="http://schemas.microsoft.com/office/drawing/2014/main" val="3370105895"/>
                    </a:ext>
                  </a:extLst>
                </a:gridCol>
              </a:tblGrid>
              <a:tr h="773221">
                <a:tc>
                  <a:txBody>
                    <a:bodyPr/>
                    <a:lstStyle/>
                    <a:p>
                      <a:r>
                        <a:rPr lang="de-DE" sz="1400" dirty="0"/>
                        <a:t>Modell</a:t>
                      </a:r>
                    </a:p>
                  </a:txBody>
                  <a:tcPr>
                    <a:solidFill>
                      <a:srgbClr val="1D2D4B"/>
                    </a:solidFill>
                  </a:tcPr>
                </a:tc>
                <a:tc>
                  <a:txBody>
                    <a:bodyPr/>
                    <a:lstStyle/>
                    <a:p>
                      <a:r>
                        <a:rPr lang="de-DE" sz="1400" dirty="0"/>
                        <a:t>Geschäfts-feld</a:t>
                      </a:r>
                    </a:p>
                  </a:txBody>
                  <a:tcPr>
                    <a:solidFill>
                      <a:srgbClr val="1D2D4B"/>
                    </a:solidFill>
                  </a:tcPr>
                </a:tc>
                <a:tc>
                  <a:txBody>
                    <a:bodyPr/>
                    <a:lstStyle/>
                    <a:p>
                      <a:r>
                        <a:rPr lang="de-DE" sz="1400" dirty="0"/>
                        <a:t>Anwendung bei</a:t>
                      </a:r>
                    </a:p>
                  </a:txBody>
                  <a:tcPr>
                    <a:solidFill>
                      <a:srgbClr val="1D2D4B"/>
                    </a:solidFill>
                  </a:tcPr>
                </a:tc>
                <a:tc>
                  <a:txBody>
                    <a:bodyPr/>
                    <a:lstStyle/>
                    <a:p>
                      <a:r>
                        <a:rPr lang="de-DE" sz="1400" dirty="0"/>
                        <a:t>Kunden-betreuer</a:t>
                      </a:r>
                    </a:p>
                  </a:txBody>
                  <a:tcPr>
                    <a:solidFill>
                      <a:srgbClr val="1D2D4B"/>
                    </a:solidFill>
                  </a:tcPr>
                </a:tc>
                <a:tc>
                  <a:txBody>
                    <a:bodyPr/>
                    <a:lstStyle/>
                    <a:p>
                      <a:r>
                        <a:rPr lang="de-DE" sz="1400" dirty="0"/>
                        <a:t>Funktion von MRHT </a:t>
                      </a:r>
                    </a:p>
                  </a:txBody>
                  <a:tcPr>
                    <a:solidFill>
                      <a:srgbClr val="1D2D4B"/>
                    </a:solidFill>
                  </a:tcPr>
                </a:tc>
                <a:tc>
                  <a:txBody>
                    <a:bodyPr/>
                    <a:lstStyle/>
                    <a:p>
                      <a:r>
                        <a:rPr lang="de-DE" sz="1400" dirty="0"/>
                        <a:t>Funktion von afm</a:t>
                      </a:r>
                    </a:p>
                  </a:txBody>
                  <a:tcPr>
                    <a:solidFill>
                      <a:srgbClr val="1D2D4B"/>
                    </a:solidFill>
                  </a:tcPr>
                </a:tc>
                <a:tc>
                  <a:txBody>
                    <a:bodyPr/>
                    <a:lstStyle/>
                    <a:p>
                      <a:pPr algn="ctr"/>
                      <a:r>
                        <a:rPr lang="de-DE" sz="1400" dirty="0"/>
                        <a:t>Courtage laufend afm Sätze</a:t>
                      </a:r>
                    </a:p>
                  </a:txBody>
                  <a:tcPr>
                    <a:solidFill>
                      <a:srgbClr val="1D2D4B"/>
                    </a:solidFill>
                  </a:tcPr>
                </a:tc>
                <a:extLst>
                  <a:ext uri="{0D108BD9-81ED-4DB2-BD59-A6C34878D82A}">
                    <a16:rowId xmlns:a16="http://schemas.microsoft.com/office/drawing/2014/main" val="3951882064"/>
                  </a:ext>
                </a:extLst>
              </a:tr>
              <a:tr h="773221">
                <a:tc>
                  <a:txBody>
                    <a:bodyPr/>
                    <a:lstStyle/>
                    <a:p>
                      <a:r>
                        <a:rPr lang="de-DE" sz="1400" b="1" i="1" kern="100" dirty="0">
                          <a:solidFill>
                            <a:srgbClr val="1D2D4B"/>
                          </a:solidFill>
                          <a:effectLst/>
                          <a:ea typeface="Calibri" panose="020F0502020204030204" pitchFamily="34" charset="0"/>
                          <a:cs typeface="Times New Roman" panose="02020603050405020304" pitchFamily="18" charset="0"/>
                        </a:rPr>
                        <a:t>Know-how-Dienstleistung </a:t>
                      </a:r>
                      <a:endParaRPr lang="de-DE" sz="1400" b="1" dirty="0">
                        <a:solidFill>
                          <a:srgbClr val="1D2D4B"/>
                        </a:solidFill>
                      </a:endParaRPr>
                    </a:p>
                  </a:txBody>
                  <a:tcPr>
                    <a:solidFill>
                      <a:schemeClr val="bg1">
                        <a:lumMod val="95000"/>
                      </a:schemeClr>
                    </a:solidFill>
                  </a:tcPr>
                </a:tc>
                <a:tc>
                  <a:txBody>
                    <a:bodyPr/>
                    <a:lstStyle/>
                    <a:p>
                      <a:r>
                        <a:rPr lang="de-DE" sz="1400" b="0" dirty="0">
                          <a:solidFill>
                            <a:srgbClr val="1D2D4B"/>
                          </a:solidFill>
                        </a:rPr>
                        <a:t>Insurance</a:t>
                      </a:r>
                    </a:p>
                  </a:txBody>
                  <a:tcPr>
                    <a:solidFill>
                      <a:schemeClr val="bg1">
                        <a:lumMod val="95000"/>
                      </a:schemeClr>
                    </a:solidFill>
                  </a:tcPr>
                </a:tc>
                <a:tc>
                  <a:txBody>
                    <a:bodyPr/>
                    <a:lstStyle/>
                    <a:p>
                      <a:r>
                        <a:rPr lang="de-DE" sz="1400" b="0" dirty="0">
                          <a:solidFill>
                            <a:srgbClr val="1D2D4B"/>
                          </a:solidFill>
                        </a:rPr>
                        <a:t>Einzelverträgen</a:t>
                      </a:r>
                    </a:p>
                    <a:p>
                      <a:r>
                        <a:rPr lang="de-DE" sz="1400" b="0" dirty="0">
                          <a:solidFill>
                            <a:srgbClr val="1D2D4B"/>
                          </a:solidFill>
                        </a:rPr>
                        <a:t>Einzelsparten</a:t>
                      </a:r>
                    </a:p>
                  </a:txBody>
                  <a:tcPr>
                    <a:solidFill>
                      <a:schemeClr val="bg1">
                        <a:lumMod val="95000"/>
                      </a:schemeClr>
                    </a:solidFill>
                  </a:tcPr>
                </a:tc>
                <a:tc>
                  <a:txBody>
                    <a:bodyPr/>
                    <a:lstStyle/>
                    <a:p>
                      <a:r>
                        <a:rPr lang="de-DE" sz="1400" b="0" dirty="0">
                          <a:solidFill>
                            <a:srgbClr val="1D2D4B"/>
                          </a:solidFill>
                        </a:rPr>
                        <a:t>afm</a:t>
                      </a:r>
                    </a:p>
                  </a:txBody>
                  <a:tcPr>
                    <a:solidFill>
                      <a:schemeClr val="bg1">
                        <a:lumMod val="95000"/>
                      </a:schemeClr>
                    </a:solidFill>
                  </a:tcPr>
                </a:tc>
                <a:tc>
                  <a:txBody>
                    <a:bodyPr/>
                    <a:lstStyle/>
                    <a:p>
                      <a:r>
                        <a:rPr lang="de-DE" sz="1400" b="0" dirty="0">
                          <a:solidFill>
                            <a:srgbClr val="1D2D4B"/>
                          </a:solidFill>
                        </a:rPr>
                        <a:t>Fachliche Unterstützung</a:t>
                      </a:r>
                    </a:p>
                  </a:txBody>
                  <a:tcPr>
                    <a:solidFill>
                      <a:schemeClr val="bg1">
                        <a:lumMod val="95000"/>
                      </a:schemeClr>
                    </a:solidFill>
                  </a:tcPr>
                </a:tc>
                <a:tc>
                  <a:txBody>
                    <a:bodyPr/>
                    <a:lstStyle/>
                    <a:p>
                      <a:r>
                        <a:rPr lang="de-DE" sz="1400" b="0" dirty="0">
                          <a:solidFill>
                            <a:srgbClr val="1D2D4B"/>
                          </a:solidFill>
                        </a:rPr>
                        <a:t>Unterlagen liefern</a:t>
                      </a:r>
                    </a:p>
                  </a:txBody>
                  <a:tcPr>
                    <a:solidFill>
                      <a:schemeClr val="bg1">
                        <a:lumMod val="95000"/>
                      </a:schemeClr>
                    </a:solidFill>
                  </a:tcPr>
                </a:tc>
                <a:tc>
                  <a:txBody>
                    <a:bodyPr/>
                    <a:lstStyle/>
                    <a:p>
                      <a:pPr algn="ctr"/>
                      <a:r>
                        <a:rPr lang="de-DE" sz="1400" b="0" dirty="0">
                          <a:solidFill>
                            <a:srgbClr val="1D2D4B"/>
                          </a:solidFill>
                        </a:rPr>
                        <a:t>100%</a:t>
                      </a:r>
                    </a:p>
                  </a:txBody>
                  <a:tcPr>
                    <a:solidFill>
                      <a:schemeClr val="bg1">
                        <a:lumMod val="95000"/>
                      </a:schemeClr>
                    </a:solidFill>
                  </a:tcPr>
                </a:tc>
                <a:extLst>
                  <a:ext uri="{0D108BD9-81ED-4DB2-BD59-A6C34878D82A}">
                    <a16:rowId xmlns:a16="http://schemas.microsoft.com/office/drawing/2014/main" val="632657461"/>
                  </a:ext>
                </a:extLst>
              </a:tr>
              <a:tr h="1091606">
                <a:tc>
                  <a:txBody>
                    <a:bodyPr/>
                    <a:lstStyle/>
                    <a:p>
                      <a:r>
                        <a:rPr lang="de-DE" sz="1400" b="1" i="1" kern="100" dirty="0">
                          <a:solidFill>
                            <a:srgbClr val="1D2D4B"/>
                          </a:solidFill>
                          <a:effectLst/>
                          <a:ea typeface="Calibri" panose="020F0502020204030204" pitchFamily="34" charset="0"/>
                          <a:cs typeface="Times New Roman" panose="02020603050405020304" pitchFamily="18" charset="0"/>
                        </a:rPr>
                        <a:t>Eindecken und –Policierung</a:t>
                      </a:r>
                      <a:endParaRPr lang="de-DE" sz="1400" b="1" dirty="0">
                        <a:solidFill>
                          <a:srgbClr val="1D2D4B"/>
                        </a:solidFill>
                      </a:endParaRPr>
                    </a:p>
                  </a:txBody>
                  <a:tcP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b="0" dirty="0">
                          <a:solidFill>
                            <a:srgbClr val="1D2D4B"/>
                          </a:solidFill>
                        </a:rPr>
                        <a:t>Insurance</a:t>
                      </a:r>
                    </a:p>
                    <a:p>
                      <a:endParaRPr lang="de-DE" sz="1400" b="0" dirty="0">
                        <a:solidFill>
                          <a:srgbClr val="1D2D4B"/>
                        </a:solidFill>
                      </a:endParaRPr>
                    </a:p>
                  </a:txBody>
                  <a:tcPr>
                    <a:solidFill>
                      <a:schemeClr val="bg1">
                        <a:lumMod val="95000"/>
                      </a:schemeClr>
                    </a:solidFill>
                  </a:tcPr>
                </a:tc>
                <a:tc>
                  <a:txBody>
                    <a:bodyPr/>
                    <a:lstStyle/>
                    <a:p>
                      <a:r>
                        <a:rPr lang="de-DE" sz="1400" b="0" dirty="0">
                          <a:solidFill>
                            <a:srgbClr val="1D2D4B"/>
                          </a:solidFill>
                        </a:rPr>
                        <a:t>Einzelverträgen</a:t>
                      </a:r>
                    </a:p>
                    <a:p>
                      <a:r>
                        <a:rPr lang="de-DE" sz="1400" b="0" dirty="0">
                          <a:solidFill>
                            <a:srgbClr val="1D2D4B"/>
                          </a:solidFill>
                        </a:rPr>
                        <a:t>Einzelsparten</a:t>
                      </a:r>
                    </a:p>
                  </a:txBody>
                  <a:tcPr>
                    <a:solidFill>
                      <a:schemeClr val="bg1">
                        <a:lumMod val="95000"/>
                      </a:schemeClr>
                    </a:solidFill>
                  </a:tcPr>
                </a:tc>
                <a:tc>
                  <a:txBody>
                    <a:bodyPr/>
                    <a:lstStyle/>
                    <a:p>
                      <a:r>
                        <a:rPr lang="de-DE" sz="1400" b="0" dirty="0">
                          <a:solidFill>
                            <a:srgbClr val="1D2D4B"/>
                          </a:solidFill>
                        </a:rPr>
                        <a:t>afm</a:t>
                      </a:r>
                    </a:p>
                  </a:txBody>
                  <a:tcPr>
                    <a:solidFill>
                      <a:schemeClr val="bg1">
                        <a:lumMod val="95000"/>
                      </a:schemeClr>
                    </a:solidFill>
                  </a:tcPr>
                </a:tc>
                <a:tc>
                  <a:txBody>
                    <a:bodyPr/>
                    <a:lstStyle/>
                    <a:p>
                      <a:r>
                        <a:rPr lang="de-DE" sz="1400" b="0" dirty="0">
                          <a:solidFill>
                            <a:srgbClr val="1D2D4B"/>
                          </a:solidFill>
                        </a:rPr>
                        <a:t>Einzelne Sparten: eindecken, policieren, administrieren</a:t>
                      </a:r>
                    </a:p>
                  </a:txBody>
                  <a:tcPr>
                    <a:solidFill>
                      <a:schemeClr val="bg1">
                        <a:lumMod val="95000"/>
                      </a:schemeClr>
                    </a:solidFill>
                  </a:tcPr>
                </a:tc>
                <a:tc>
                  <a:txBody>
                    <a:bodyPr/>
                    <a:lstStyle/>
                    <a:p>
                      <a:r>
                        <a:rPr lang="de-DE" sz="1400" b="0" dirty="0">
                          <a:solidFill>
                            <a:srgbClr val="1D2D4B"/>
                          </a:solidFill>
                        </a:rPr>
                        <a:t>In diesen Verträgen/ Sparten unterstützen</a:t>
                      </a:r>
                    </a:p>
                  </a:txBody>
                  <a:tcPr>
                    <a:solidFill>
                      <a:schemeClr val="bg1">
                        <a:lumMod val="95000"/>
                      </a:schemeClr>
                    </a:solidFill>
                  </a:tcPr>
                </a:tc>
                <a:tc>
                  <a:txBody>
                    <a:bodyPr/>
                    <a:lstStyle/>
                    <a:p>
                      <a:pPr algn="ctr"/>
                      <a:r>
                        <a:rPr lang="de-DE" sz="1400" b="0" dirty="0">
                          <a:solidFill>
                            <a:srgbClr val="1D2D4B"/>
                          </a:solidFill>
                        </a:rPr>
                        <a:t>80%</a:t>
                      </a:r>
                    </a:p>
                  </a:txBody>
                  <a:tcPr>
                    <a:solidFill>
                      <a:schemeClr val="bg1">
                        <a:lumMod val="95000"/>
                      </a:schemeClr>
                    </a:solidFill>
                  </a:tcPr>
                </a:tc>
                <a:extLst>
                  <a:ext uri="{0D108BD9-81ED-4DB2-BD59-A6C34878D82A}">
                    <a16:rowId xmlns:a16="http://schemas.microsoft.com/office/drawing/2014/main" val="1702532646"/>
                  </a:ext>
                </a:extLst>
              </a:tr>
              <a:tr h="1091606">
                <a:tc>
                  <a:txBody>
                    <a:bodyPr/>
                    <a:lstStyle/>
                    <a:p>
                      <a:r>
                        <a:rPr lang="de-DE" sz="1400" b="1" i="1" kern="100" dirty="0">
                          <a:solidFill>
                            <a:srgbClr val="1D2D4B"/>
                          </a:solidFill>
                          <a:effectLst/>
                          <a:ea typeface="Calibri" panose="020F0502020204030204" pitchFamily="34" charset="0"/>
                          <a:cs typeface="Times New Roman" panose="02020603050405020304" pitchFamily="18" charset="0"/>
                        </a:rPr>
                        <a:t>IFA – gemeinsame Akquise</a:t>
                      </a:r>
                      <a:endParaRPr lang="de-DE" sz="1400" b="1" dirty="0">
                        <a:solidFill>
                          <a:srgbClr val="1D2D4B"/>
                        </a:solidFill>
                      </a:endParaRPr>
                    </a:p>
                  </a:txBody>
                  <a:tcP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b="0" dirty="0">
                          <a:solidFill>
                            <a:srgbClr val="1D2D4B"/>
                          </a:solidFill>
                        </a:rPr>
                        <a:t>Insurance</a:t>
                      </a:r>
                    </a:p>
                    <a:p>
                      <a:endParaRPr lang="de-DE" sz="1400" b="0" dirty="0">
                        <a:solidFill>
                          <a:srgbClr val="1D2D4B"/>
                        </a:solidFill>
                      </a:endParaRPr>
                    </a:p>
                  </a:txBody>
                  <a:tcPr>
                    <a:solidFill>
                      <a:schemeClr val="bg1">
                        <a:lumMod val="95000"/>
                      </a:schemeClr>
                    </a:solidFill>
                  </a:tcPr>
                </a:tc>
                <a:tc>
                  <a:txBody>
                    <a:bodyPr/>
                    <a:lstStyle/>
                    <a:p>
                      <a:r>
                        <a:rPr lang="de-DE" sz="1400" b="0" dirty="0">
                          <a:solidFill>
                            <a:srgbClr val="1D2D4B"/>
                          </a:solidFill>
                        </a:rPr>
                        <a:t>Specialities</a:t>
                      </a:r>
                    </a:p>
                  </a:txBody>
                  <a:tcPr>
                    <a:solidFill>
                      <a:schemeClr val="bg1">
                        <a:lumMod val="95000"/>
                      </a:schemeClr>
                    </a:solidFill>
                  </a:tcPr>
                </a:tc>
                <a:tc>
                  <a:txBody>
                    <a:bodyPr/>
                    <a:lstStyle/>
                    <a:p>
                      <a:r>
                        <a:rPr lang="de-DE" sz="1400" b="0" dirty="0">
                          <a:solidFill>
                            <a:srgbClr val="1D2D4B"/>
                          </a:solidFill>
                        </a:rPr>
                        <a:t>MRHT Speciality</a:t>
                      </a:r>
                    </a:p>
                  </a:txBody>
                  <a:tcPr>
                    <a:solidFill>
                      <a:schemeClr val="bg1">
                        <a:lumMod val="95000"/>
                      </a:schemeClr>
                    </a:solidFill>
                  </a:tcPr>
                </a:tc>
                <a:tc>
                  <a:txBody>
                    <a:bodyPr/>
                    <a:lstStyle/>
                    <a:p>
                      <a:r>
                        <a:rPr lang="de-DE" sz="1400" b="0" dirty="0">
                          <a:solidFill>
                            <a:srgbClr val="1D2D4B"/>
                          </a:solidFill>
                        </a:rPr>
                        <a:t>Kunden betreuen im Konzept: eindecken, policieren, administrieren</a:t>
                      </a:r>
                    </a:p>
                  </a:txBody>
                  <a:tcPr>
                    <a:solidFill>
                      <a:schemeClr val="bg1">
                        <a:lumMod val="95000"/>
                      </a:schemeClr>
                    </a:solidFill>
                  </a:tcPr>
                </a:tc>
                <a:tc>
                  <a:txBody>
                    <a:bodyPr/>
                    <a:lstStyle/>
                    <a:p>
                      <a:r>
                        <a:rPr lang="de-DE" sz="1400" b="0" dirty="0">
                          <a:solidFill>
                            <a:srgbClr val="1D2D4B"/>
                          </a:solidFill>
                        </a:rPr>
                        <a:t>Weitere Sparten außerhalb des Konzeptes betreuen</a:t>
                      </a:r>
                    </a:p>
                  </a:txBody>
                  <a:tcPr>
                    <a:solidFill>
                      <a:schemeClr val="bg1">
                        <a:lumMod val="95000"/>
                      </a:schemeClr>
                    </a:solidFill>
                  </a:tcPr>
                </a:tc>
                <a:tc>
                  <a:txBody>
                    <a:bodyPr/>
                    <a:lstStyle/>
                    <a:p>
                      <a:pPr algn="ctr"/>
                      <a:r>
                        <a:rPr lang="de-DE" sz="1400" b="0" dirty="0">
                          <a:solidFill>
                            <a:srgbClr val="1D2D4B"/>
                          </a:solidFill>
                        </a:rPr>
                        <a:t>50%</a:t>
                      </a:r>
                    </a:p>
                  </a:txBody>
                  <a:tcPr>
                    <a:solidFill>
                      <a:schemeClr val="bg1">
                        <a:lumMod val="95000"/>
                      </a:schemeClr>
                    </a:solidFill>
                  </a:tcPr>
                </a:tc>
                <a:extLst>
                  <a:ext uri="{0D108BD9-81ED-4DB2-BD59-A6C34878D82A}">
                    <a16:rowId xmlns:a16="http://schemas.microsoft.com/office/drawing/2014/main" val="2457081557"/>
                  </a:ext>
                </a:extLst>
              </a:tr>
              <a:tr h="773221">
                <a:tc>
                  <a:txBody>
                    <a:bodyPr/>
                    <a:lstStyle/>
                    <a:p>
                      <a:r>
                        <a:rPr lang="de-DE" sz="1400" b="1" kern="100" dirty="0">
                          <a:solidFill>
                            <a:srgbClr val="1D2D4B"/>
                          </a:solidFill>
                          <a:effectLst/>
                          <a:ea typeface="Calibri" panose="020F0502020204030204" pitchFamily="34" charset="0"/>
                          <a:cs typeface="Times New Roman" panose="02020603050405020304" pitchFamily="18" charset="0"/>
                        </a:rPr>
                        <a:t>Cross-Selling</a:t>
                      </a:r>
                    </a:p>
                    <a:p>
                      <a:endParaRPr lang="de-DE" sz="1400" b="1" dirty="0">
                        <a:solidFill>
                          <a:srgbClr val="1D2D4B"/>
                        </a:solidFill>
                      </a:endParaRPr>
                    </a:p>
                  </a:txBody>
                  <a:tcPr>
                    <a:solidFill>
                      <a:schemeClr val="bg1">
                        <a:lumMod val="95000"/>
                      </a:schemeClr>
                    </a:solidFill>
                  </a:tcPr>
                </a:tc>
                <a:tc>
                  <a:txBody>
                    <a:bodyPr/>
                    <a:lstStyle/>
                    <a:p>
                      <a:r>
                        <a:rPr lang="de-DE" sz="1400" b="0" dirty="0">
                          <a:solidFill>
                            <a:srgbClr val="1D2D4B"/>
                          </a:solidFill>
                        </a:rPr>
                        <a:t>Nicht Insurance</a:t>
                      </a:r>
                    </a:p>
                  </a:txBody>
                  <a:tcPr>
                    <a:solidFill>
                      <a:schemeClr val="bg1">
                        <a:lumMod val="95000"/>
                      </a:schemeClr>
                    </a:solidFill>
                  </a:tcPr>
                </a:tc>
                <a:tc>
                  <a:txBody>
                    <a:bodyPr/>
                    <a:lstStyle/>
                    <a:p>
                      <a:r>
                        <a:rPr lang="de-DE" sz="1400" b="0" dirty="0">
                          <a:solidFill>
                            <a:srgbClr val="1D2D4B"/>
                          </a:solidFill>
                        </a:rPr>
                        <a:t>(Kredit), Leasing,</a:t>
                      </a:r>
                    </a:p>
                    <a:p>
                      <a:r>
                        <a:rPr lang="de-DE" sz="1400" b="0" dirty="0">
                          <a:solidFill>
                            <a:srgbClr val="1D2D4B"/>
                          </a:solidFill>
                        </a:rPr>
                        <a:t>Pension</a:t>
                      </a:r>
                    </a:p>
                  </a:txBody>
                  <a:tcPr>
                    <a:solidFill>
                      <a:schemeClr val="bg1">
                        <a:lumMod val="95000"/>
                      </a:schemeClr>
                    </a:solidFill>
                  </a:tcPr>
                </a:tc>
                <a:tc>
                  <a:txBody>
                    <a:bodyPr/>
                    <a:lstStyle/>
                    <a:p>
                      <a:r>
                        <a:rPr lang="de-DE" sz="1400" b="0" dirty="0">
                          <a:solidFill>
                            <a:srgbClr val="1D2D4B"/>
                          </a:solidFill>
                        </a:rPr>
                        <a:t>MRHT </a:t>
                      </a:r>
                    </a:p>
                  </a:txBody>
                  <a:tcPr>
                    <a:solidFill>
                      <a:schemeClr val="bg1">
                        <a:lumMod val="95000"/>
                      </a:schemeClr>
                    </a:solidFill>
                  </a:tcPr>
                </a:tc>
                <a:tc>
                  <a:txBody>
                    <a:bodyPr/>
                    <a:lstStyle/>
                    <a:p>
                      <a:r>
                        <a:rPr lang="de-DE" sz="1400" b="0" dirty="0">
                          <a:solidFill>
                            <a:srgbClr val="1D2D4B"/>
                          </a:solidFill>
                        </a:rPr>
                        <a:t>Kunden in diesem Bereich komplett betreuen</a:t>
                      </a:r>
                    </a:p>
                  </a:txBody>
                  <a:tcPr>
                    <a:solidFill>
                      <a:schemeClr val="bg1">
                        <a:lumMod val="95000"/>
                      </a:schemeClr>
                    </a:solidFill>
                  </a:tcPr>
                </a:tc>
                <a:tc>
                  <a:txBody>
                    <a:bodyPr/>
                    <a:lstStyle/>
                    <a:p>
                      <a:r>
                        <a:rPr lang="de-DE" sz="1400" b="0" dirty="0">
                          <a:solidFill>
                            <a:srgbClr val="1D2D4B"/>
                          </a:solidFill>
                        </a:rPr>
                        <a:t>Unterstützen, sonstiges Mandat Insurance, bAV, KV,  etc.  </a:t>
                      </a:r>
                    </a:p>
                  </a:txBody>
                  <a:tcPr>
                    <a:solidFill>
                      <a:schemeClr val="bg1">
                        <a:lumMod val="95000"/>
                      </a:schemeClr>
                    </a:solidFill>
                  </a:tcPr>
                </a:tc>
                <a:tc>
                  <a:txBody>
                    <a:bodyPr/>
                    <a:lstStyle/>
                    <a:p>
                      <a:pPr algn="ctr"/>
                      <a:r>
                        <a:rPr lang="de-DE" sz="1400" b="0" dirty="0">
                          <a:solidFill>
                            <a:srgbClr val="1D2D4B"/>
                          </a:solidFill>
                        </a:rPr>
                        <a:t>20%</a:t>
                      </a:r>
                    </a:p>
                  </a:txBody>
                  <a:tcPr>
                    <a:solidFill>
                      <a:schemeClr val="bg1">
                        <a:lumMod val="95000"/>
                      </a:schemeClr>
                    </a:solidFill>
                  </a:tcPr>
                </a:tc>
                <a:extLst>
                  <a:ext uri="{0D108BD9-81ED-4DB2-BD59-A6C34878D82A}">
                    <a16:rowId xmlns:a16="http://schemas.microsoft.com/office/drawing/2014/main" val="115471763"/>
                  </a:ext>
                </a:extLst>
              </a:tr>
            </a:tbl>
          </a:graphicData>
        </a:graphic>
      </p:graphicFrame>
      <p:sp>
        <p:nvSpPr>
          <p:cNvPr id="7" name="Textfeld 6">
            <a:extLst>
              <a:ext uri="{FF2B5EF4-FFF2-40B4-BE49-F238E27FC236}">
                <a16:creationId xmlns:a16="http://schemas.microsoft.com/office/drawing/2014/main" id="{E0372C2D-7F6C-4C85-A1FF-BD6A77FB82A2}"/>
              </a:ext>
            </a:extLst>
          </p:cNvPr>
          <p:cNvSpPr txBox="1"/>
          <p:nvPr/>
        </p:nvSpPr>
        <p:spPr>
          <a:xfrm>
            <a:off x="364220" y="6352156"/>
            <a:ext cx="6103620" cy="307777"/>
          </a:xfrm>
          <a:prstGeom prst="rect">
            <a:avLst/>
          </a:prstGeom>
          <a:noFill/>
        </p:spPr>
        <p:txBody>
          <a:bodyPr wrap="square">
            <a:spAutoFit/>
          </a:bodyPr>
          <a:lstStyle/>
          <a:p>
            <a:r>
              <a:rPr lang="de-DE" altLang="de-DE" sz="1400" dirty="0">
                <a:solidFill>
                  <a:srgbClr val="1D2D4B"/>
                </a:solidFill>
              </a:rPr>
              <a:t>Stand 01.2025* </a:t>
            </a:r>
            <a:endParaRPr lang="de-DE" sz="1400" dirty="0">
              <a:solidFill>
                <a:srgbClr val="1D2D4B"/>
              </a:solidFill>
            </a:endParaRPr>
          </a:p>
        </p:txBody>
      </p:sp>
    </p:spTree>
    <p:extLst>
      <p:ext uri="{BB962C8B-B14F-4D97-AF65-F5344CB8AC3E}">
        <p14:creationId xmlns:p14="http://schemas.microsoft.com/office/powerpoint/2010/main" val="12378412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3DC8CB37-6787-4CDF-944E-64DE526DE631}"/>
              </a:ext>
            </a:extLst>
          </p:cNvPr>
          <p:cNvSpPr>
            <a:spLocks noGrp="1"/>
          </p:cNvSpPr>
          <p:nvPr>
            <p:ph type="sldNum" sz="quarter" idx="4"/>
          </p:nvPr>
        </p:nvSpPr>
        <p:spPr/>
        <p:txBody>
          <a:bodyPr/>
          <a:lstStyle/>
          <a:p>
            <a:fld id="{0DB11324-E0A8-4199-978D-02885A0D0942}" type="slidenum">
              <a:rPr lang="de-DE" smtClean="0"/>
              <a:t>3</a:t>
            </a:fld>
            <a:endParaRPr lang="de-DE" dirty="0"/>
          </a:p>
        </p:txBody>
      </p:sp>
      <p:sp>
        <p:nvSpPr>
          <p:cNvPr id="4" name="Titel 3">
            <a:extLst>
              <a:ext uri="{FF2B5EF4-FFF2-40B4-BE49-F238E27FC236}">
                <a16:creationId xmlns:a16="http://schemas.microsoft.com/office/drawing/2014/main" id="{9DAEC876-158B-436B-8968-F815FBC24ED4}"/>
              </a:ext>
            </a:extLst>
          </p:cNvPr>
          <p:cNvSpPr>
            <a:spLocks noGrp="1"/>
          </p:cNvSpPr>
          <p:nvPr>
            <p:ph type="title"/>
          </p:nvPr>
        </p:nvSpPr>
        <p:spPr/>
        <p:txBody>
          <a:bodyPr/>
          <a:lstStyle/>
          <a:p>
            <a:r>
              <a:rPr lang="de-DE" dirty="0"/>
              <a:t>Zielbild</a:t>
            </a:r>
          </a:p>
        </p:txBody>
      </p:sp>
      <p:pic>
        <p:nvPicPr>
          <p:cNvPr id="5" name="Grafik 4">
            <a:extLst>
              <a:ext uri="{FF2B5EF4-FFF2-40B4-BE49-F238E27FC236}">
                <a16:creationId xmlns:a16="http://schemas.microsoft.com/office/drawing/2014/main" id="{84A8DD4A-510E-4007-95CE-4C0D934CE46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0895" t="24296" r="29465" b="4949"/>
          <a:stretch/>
        </p:blipFill>
        <p:spPr>
          <a:xfrm>
            <a:off x="3455004" y="1917290"/>
            <a:ext cx="4697904" cy="4487915"/>
          </a:xfrm>
          <a:prstGeom prst="rect">
            <a:avLst/>
          </a:prstGeom>
        </p:spPr>
      </p:pic>
    </p:spTree>
    <p:extLst>
      <p:ext uri="{BB962C8B-B14F-4D97-AF65-F5344CB8AC3E}">
        <p14:creationId xmlns:p14="http://schemas.microsoft.com/office/powerpoint/2010/main" val="25792638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a:xfrm>
            <a:off x="9104013" y="6375464"/>
            <a:ext cx="2743200" cy="365125"/>
          </a:xfrm>
        </p:spPr>
        <p:txBody>
          <a:bodyPr/>
          <a:lstStyle/>
          <a:p>
            <a:fld id="{0DB11324-E0A8-4199-978D-02885A0D0942}" type="slidenum">
              <a:rPr lang="de-DE" smtClean="0"/>
              <a:t>4</a:t>
            </a:fld>
            <a:endParaRPr lang="de-DE" dirty="0"/>
          </a:p>
        </p:txBody>
      </p:sp>
      <p:sp>
        <p:nvSpPr>
          <p:cNvPr id="3" name="Titel 2"/>
          <p:cNvSpPr>
            <a:spLocks noGrp="1"/>
          </p:cNvSpPr>
          <p:nvPr>
            <p:ph type="title"/>
          </p:nvPr>
        </p:nvSpPr>
        <p:spPr>
          <a:xfrm>
            <a:off x="348175" y="-70549"/>
            <a:ext cx="10270775" cy="1325563"/>
          </a:xfrm>
        </p:spPr>
        <p:txBody>
          <a:bodyPr>
            <a:normAutofit/>
          </a:bodyPr>
          <a:lstStyle/>
          <a:p>
            <a:r>
              <a:rPr lang="de-DE" altLang="de-DE" dirty="0"/>
              <a:t>Beratungsumfang Firmenkunden</a:t>
            </a:r>
            <a:endParaRPr lang="de-DE" dirty="0">
              <a:latin typeface="+mj-lt"/>
            </a:endParaRPr>
          </a:p>
        </p:txBody>
      </p:sp>
      <p:pic>
        <p:nvPicPr>
          <p:cNvPr id="7" name="Grafik 6">
            <a:extLst>
              <a:ext uri="{FF2B5EF4-FFF2-40B4-BE49-F238E27FC236}">
                <a16:creationId xmlns:a16="http://schemas.microsoft.com/office/drawing/2014/main" id="{56F567E0-6CFC-4A62-B0EA-1841DC274E3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 t="31969" r="8954" b="6005"/>
          <a:stretch/>
        </p:blipFill>
        <p:spPr>
          <a:xfrm>
            <a:off x="752932" y="2714043"/>
            <a:ext cx="10047949" cy="3911610"/>
          </a:xfrm>
          <a:prstGeom prst="rect">
            <a:avLst/>
          </a:prstGeom>
        </p:spPr>
      </p:pic>
      <p:sp>
        <p:nvSpPr>
          <p:cNvPr id="8" name="Textfeld 7">
            <a:extLst>
              <a:ext uri="{FF2B5EF4-FFF2-40B4-BE49-F238E27FC236}">
                <a16:creationId xmlns:a16="http://schemas.microsoft.com/office/drawing/2014/main" id="{BCB6BF1A-C0DE-423A-8EC7-8FCDC151D4C4}"/>
              </a:ext>
            </a:extLst>
          </p:cNvPr>
          <p:cNvSpPr txBox="1"/>
          <p:nvPr/>
        </p:nvSpPr>
        <p:spPr>
          <a:xfrm>
            <a:off x="348175" y="1024945"/>
            <a:ext cx="6100354" cy="369332"/>
          </a:xfrm>
          <a:prstGeom prst="rect">
            <a:avLst/>
          </a:prstGeom>
          <a:noFill/>
        </p:spPr>
        <p:txBody>
          <a:bodyPr wrap="square">
            <a:spAutoFit/>
          </a:bodyPr>
          <a:lstStyle/>
          <a:p>
            <a:r>
              <a:rPr lang="de-DE" dirty="0">
                <a:solidFill>
                  <a:srgbClr val="1D2D4B"/>
                </a:solidFill>
              </a:rPr>
              <a:t>Wichtige Instrumente und Erfolgsfaktoren </a:t>
            </a:r>
          </a:p>
        </p:txBody>
      </p:sp>
      <p:pic>
        <p:nvPicPr>
          <p:cNvPr id="9" name="Grafik 8">
            <a:extLst>
              <a:ext uri="{FF2B5EF4-FFF2-40B4-BE49-F238E27FC236}">
                <a16:creationId xmlns:a16="http://schemas.microsoft.com/office/drawing/2014/main" id="{C660C4DB-E2C4-4395-A180-C5384B6715D5}"/>
              </a:ext>
            </a:extLst>
          </p:cNvPr>
          <p:cNvPicPr>
            <a:picLocks noChangeAspect="1"/>
          </p:cNvPicPr>
          <p:nvPr/>
        </p:nvPicPr>
        <p:blipFill>
          <a:blip r:embed="rId3"/>
          <a:stretch>
            <a:fillRect/>
          </a:stretch>
        </p:blipFill>
        <p:spPr>
          <a:xfrm>
            <a:off x="2278107" y="1583915"/>
            <a:ext cx="2212394" cy="3606383"/>
          </a:xfrm>
          <a:prstGeom prst="rect">
            <a:avLst/>
          </a:prstGeom>
          <a:ln w="19050">
            <a:solidFill>
              <a:srgbClr val="1D264B"/>
            </a:solidFill>
          </a:ln>
        </p:spPr>
      </p:pic>
      <p:pic>
        <p:nvPicPr>
          <p:cNvPr id="10" name="Grafik 9">
            <a:extLst>
              <a:ext uri="{FF2B5EF4-FFF2-40B4-BE49-F238E27FC236}">
                <a16:creationId xmlns:a16="http://schemas.microsoft.com/office/drawing/2014/main" id="{3A9AE8F1-5047-4B4C-BCC3-DCE28AA34F16}"/>
              </a:ext>
            </a:extLst>
          </p:cNvPr>
          <p:cNvPicPr>
            <a:picLocks noChangeAspect="1"/>
          </p:cNvPicPr>
          <p:nvPr/>
        </p:nvPicPr>
        <p:blipFill>
          <a:blip r:embed="rId4"/>
          <a:stretch>
            <a:fillRect/>
          </a:stretch>
        </p:blipFill>
        <p:spPr>
          <a:xfrm>
            <a:off x="597045" y="2349067"/>
            <a:ext cx="2068470" cy="2925018"/>
          </a:xfrm>
          <a:prstGeom prst="rect">
            <a:avLst/>
          </a:prstGeom>
          <a:ln w="3175">
            <a:solidFill>
              <a:srgbClr val="1D2D4B"/>
            </a:solidFill>
          </a:ln>
        </p:spPr>
      </p:pic>
      <p:pic>
        <p:nvPicPr>
          <p:cNvPr id="1026" name="Picture 2" descr="17 Differentiation Strategies for Competitive Advantage">
            <a:extLst>
              <a:ext uri="{FF2B5EF4-FFF2-40B4-BE49-F238E27FC236}">
                <a16:creationId xmlns:a16="http://schemas.microsoft.com/office/drawing/2014/main" id="{29DDB56D-7A18-4CFA-B438-ACF50231164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47595" y="4746047"/>
            <a:ext cx="2457962" cy="1966370"/>
          </a:xfrm>
          <a:prstGeom prst="rect">
            <a:avLst/>
          </a:prstGeom>
          <a:noFill/>
          <a:ln>
            <a:solidFill>
              <a:srgbClr val="1D2D4B"/>
            </a:solidFill>
          </a:ln>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EE588A2C-37FB-4CC9-A354-7F96CAECC60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5901" y="4754729"/>
            <a:ext cx="3271736" cy="1840831"/>
          </a:xfrm>
          <a:prstGeom prst="rect">
            <a:avLst/>
          </a:prstGeom>
          <a:noFill/>
          <a:ln>
            <a:solidFill>
              <a:srgbClr val="1D2D4B"/>
            </a:solidFill>
          </a:ln>
          <a:extLst>
            <a:ext uri="{909E8E84-426E-40DD-AFC4-6F175D3DCCD1}">
              <a14:hiddenFill xmlns:a14="http://schemas.microsoft.com/office/drawing/2010/main">
                <a:solidFill>
                  <a:srgbClr val="FFFFFF"/>
                </a:solidFill>
              </a14:hiddenFill>
            </a:ext>
          </a:extLst>
        </p:spPr>
      </p:pic>
      <p:pic>
        <p:nvPicPr>
          <p:cNvPr id="1030" name="Picture 6" descr="Wertermittlung vor Ort - RHEIN-ERFT-IMMOBILIEN.com">
            <a:extLst>
              <a:ext uri="{FF2B5EF4-FFF2-40B4-BE49-F238E27FC236}">
                <a16:creationId xmlns:a16="http://schemas.microsoft.com/office/drawing/2014/main" id="{BDAC5457-BBE6-415F-B443-267BE17C369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41863" y="1630584"/>
            <a:ext cx="3333750" cy="1905000"/>
          </a:xfrm>
          <a:prstGeom prst="rect">
            <a:avLst/>
          </a:prstGeom>
          <a:noFill/>
          <a:ln>
            <a:solidFill>
              <a:srgbClr val="1D2D4B"/>
            </a:solidFill>
          </a:ln>
          <a:extLst>
            <a:ext uri="{909E8E84-426E-40DD-AFC4-6F175D3DCCD1}">
              <a14:hiddenFill xmlns:a14="http://schemas.microsoft.com/office/drawing/2010/main">
                <a:solidFill>
                  <a:srgbClr val="FFFFFF"/>
                </a:solidFill>
              </a14:hiddenFill>
            </a:ext>
          </a:extLst>
        </p:spPr>
      </p:pic>
      <p:sp>
        <p:nvSpPr>
          <p:cNvPr id="12" name="Ellipse 11">
            <a:extLst>
              <a:ext uri="{FF2B5EF4-FFF2-40B4-BE49-F238E27FC236}">
                <a16:creationId xmlns:a16="http://schemas.microsoft.com/office/drawing/2014/main" id="{F98E15B8-6F80-4B27-B3A0-579E5995B1F0}"/>
              </a:ext>
            </a:extLst>
          </p:cNvPr>
          <p:cNvSpPr/>
          <p:nvPr/>
        </p:nvSpPr>
        <p:spPr>
          <a:xfrm>
            <a:off x="8155690" y="4357125"/>
            <a:ext cx="2319923" cy="855394"/>
          </a:xfrm>
          <a:prstGeom prst="ellipse">
            <a:avLst/>
          </a:prstGeom>
          <a:noFill/>
          <a:ln w="38100">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7" name="Ellipse 16">
            <a:extLst>
              <a:ext uri="{FF2B5EF4-FFF2-40B4-BE49-F238E27FC236}">
                <a16:creationId xmlns:a16="http://schemas.microsoft.com/office/drawing/2014/main" id="{EA7AB820-6CD7-4239-B8FC-E9F0952ACAB5}"/>
              </a:ext>
            </a:extLst>
          </p:cNvPr>
          <p:cNvSpPr/>
          <p:nvPr/>
        </p:nvSpPr>
        <p:spPr>
          <a:xfrm>
            <a:off x="7820114" y="5153130"/>
            <a:ext cx="2319923" cy="855394"/>
          </a:xfrm>
          <a:prstGeom prst="ellipse">
            <a:avLst/>
          </a:prstGeom>
          <a:noFill/>
          <a:ln w="38100">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8" name="Ellipse 17">
            <a:extLst>
              <a:ext uri="{FF2B5EF4-FFF2-40B4-BE49-F238E27FC236}">
                <a16:creationId xmlns:a16="http://schemas.microsoft.com/office/drawing/2014/main" id="{4F168402-D19F-4A24-96BD-E129F3F96A22}"/>
              </a:ext>
            </a:extLst>
          </p:cNvPr>
          <p:cNvSpPr/>
          <p:nvPr/>
        </p:nvSpPr>
        <p:spPr>
          <a:xfrm>
            <a:off x="8311577" y="3592138"/>
            <a:ext cx="2319923" cy="855394"/>
          </a:xfrm>
          <a:prstGeom prst="ellipse">
            <a:avLst/>
          </a:prstGeom>
          <a:noFill/>
          <a:ln w="38100">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14" name="Grafik 13">
            <a:extLst>
              <a:ext uri="{FF2B5EF4-FFF2-40B4-BE49-F238E27FC236}">
                <a16:creationId xmlns:a16="http://schemas.microsoft.com/office/drawing/2014/main" id="{1763AD82-E250-41B0-8E64-211A1593C6FD}"/>
              </a:ext>
            </a:extLst>
          </p:cNvPr>
          <p:cNvPicPr>
            <a:picLocks noChangeAspect="1"/>
          </p:cNvPicPr>
          <p:nvPr/>
        </p:nvPicPr>
        <p:blipFill>
          <a:blip r:embed="rId8"/>
          <a:stretch>
            <a:fillRect/>
          </a:stretch>
        </p:blipFill>
        <p:spPr>
          <a:xfrm>
            <a:off x="3945689" y="1994945"/>
            <a:ext cx="2307431" cy="1529344"/>
          </a:xfrm>
          <a:prstGeom prst="rect">
            <a:avLst/>
          </a:prstGeom>
          <a:ln>
            <a:solidFill>
              <a:srgbClr val="1D2D4B"/>
            </a:solidFill>
          </a:ln>
        </p:spPr>
      </p:pic>
      <p:pic>
        <p:nvPicPr>
          <p:cNvPr id="1032" name="Picture 8">
            <a:extLst>
              <a:ext uri="{FF2B5EF4-FFF2-40B4-BE49-F238E27FC236}">
                <a16:creationId xmlns:a16="http://schemas.microsoft.com/office/drawing/2014/main" id="{7D0B473C-B4B6-4E5F-B1AC-D19D97F401D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993185" y="3244574"/>
            <a:ext cx="2879767" cy="1954127"/>
          </a:xfrm>
          <a:prstGeom prst="rect">
            <a:avLst/>
          </a:prstGeom>
          <a:noFill/>
          <a:ln>
            <a:solidFill>
              <a:srgbClr val="1D2D4B"/>
            </a:solidFill>
          </a:ln>
          <a:extLst>
            <a:ext uri="{909E8E84-426E-40DD-AFC4-6F175D3DCCD1}">
              <a14:hiddenFill xmlns:a14="http://schemas.microsoft.com/office/drawing/2010/main">
                <a:solidFill>
                  <a:srgbClr val="FFFFFF"/>
                </a:solidFill>
              </a14:hiddenFill>
            </a:ext>
          </a:extLst>
        </p:spPr>
      </p:pic>
      <p:sp>
        <p:nvSpPr>
          <p:cNvPr id="21" name="Ellipse 20">
            <a:extLst>
              <a:ext uri="{FF2B5EF4-FFF2-40B4-BE49-F238E27FC236}">
                <a16:creationId xmlns:a16="http://schemas.microsoft.com/office/drawing/2014/main" id="{67F411FE-D75A-47EE-93A8-3E852924F3C7}"/>
              </a:ext>
            </a:extLst>
          </p:cNvPr>
          <p:cNvSpPr/>
          <p:nvPr/>
        </p:nvSpPr>
        <p:spPr>
          <a:xfrm>
            <a:off x="7171383" y="5828641"/>
            <a:ext cx="2319923" cy="855394"/>
          </a:xfrm>
          <a:prstGeom prst="ellipse">
            <a:avLst/>
          </a:prstGeom>
          <a:noFill/>
          <a:ln w="38100">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9" name="Textfeld 18">
            <a:extLst>
              <a:ext uri="{FF2B5EF4-FFF2-40B4-BE49-F238E27FC236}">
                <a16:creationId xmlns:a16="http://schemas.microsoft.com/office/drawing/2014/main" id="{0A69F23D-359C-4555-A8EF-254CA3200D48}"/>
              </a:ext>
            </a:extLst>
          </p:cNvPr>
          <p:cNvSpPr txBox="1"/>
          <p:nvPr/>
        </p:nvSpPr>
        <p:spPr>
          <a:xfrm>
            <a:off x="5327675" y="944351"/>
            <a:ext cx="2241707" cy="1200329"/>
          </a:xfrm>
          <a:prstGeom prst="rect">
            <a:avLst/>
          </a:prstGeom>
          <a:solidFill>
            <a:schemeClr val="bg1"/>
          </a:solidFill>
          <a:ln>
            <a:noFill/>
          </a:ln>
          <a:effectLst>
            <a:glow rad="228600">
              <a:srgbClr val="1D2D4B">
                <a:alpha val="40000"/>
              </a:srgbClr>
            </a:glow>
          </a:effectLst>
        </p:spPr>
        <p:txBody>
          <a:bodyPr wrap="square">
            <a:spAutoFit/>
          </a:bodyPr>
          <a:lstStyle/>
          <a:p>
            <a:r>
              <a:rPr lang="de-DE" altLang="de-DE" sz="7200" b="1" dirty="0">
                <a:solidFill>
                  <a:srgbClr val="1D2D4B"/>
                </a:solidFill>
              </a:rPr>
              <a:t>PAM</a:t>
            </a:r>
            <a:endParaRPr lang="de-DE" sz="7200" b="1" dirty="0">
              <a:solidFill>
                <a:srgbClr val="1D2D4B"/>
              </a:solidFill>
            </a:endParaRPr>
          </a:p>
        </p:txBody>
      </p:sp>
    </p:spTree>
    <p:extLst>
      <p:ext uri="{BB962C8B-B14F-4D97-AF65-F5344CB8AC3E}">
        <p14:creationId xmlns:p14="http://schemas.microsoft.com/office/powerpoint/2010/main" val="42892683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Grafik 17">
            <a:extLst>
              <a:ext uri="{FF2B5EF4-FFF2-40B4-BE49-F238E27FC236}">
                <a16:creationId xmlns:a16="http://schemas.microsoft.com/office/drawing/2014/main" id="{A40344AA-DB2E-4861-819E-F29C376DDC9B}"/>
              </a:ext>
            </a:extLst>
          </p:cNvPr>
          <p:cNvPicPr>
            <a:picLocks noChangeAspect="1"/>
          </p:cNvPicPr>
          <p:nvPr/>
        </p:nvPicPr>
        <p:blipFill>
          <a:blip r:embed="rId2"/>
          <a:stretch>
            <a:fillRect/>
          </a:stretch>
        </p:blipFill>
        <p:spPr>
          <a:xfrm>
            <a:off x="2111970" y="1604625"/>
            <a:ext cx="8029022" cy="5112656"/>
          </a:xfrm>
          <a:prstGeom prst="rect">
            <a:avLst/>
          </a:prstGeom>
          <a:ln>
            <a:solidFill>
              <a:srgbClr val="000000"/>
            </a:solidFill>
          </a:ln>
        </p:spPr>
      </p:pic>
      <p:pic>
        <p:nvPicPr>
          <p:cNvPr id="17" name="Grafik 16">
            <a:extLst>
              <a:ext uri="{FF2B5EF4-FFF2-40B4-BE49-F238E27FC236}">
                <a16:creationId xmlns:a16="http://schemas.microsoft.com/office/drawing/2014/main" id="{55770C32-4A48-4392-8718-19EA6943F9BB}"/>
              </a:ext>
            </a:extLst>
          </p:cNvPr>
          <p:cNvPicPr>
            <a:picLocks noChangeAspect="1"/>
          </p:cNvPicPr>
          <p:nvPr/>
        </p:nvPicPr>
        <p:blipFill>
          <a:blip r:embed="rId3"/>
          <a:stretch>
            <a:fillRect/>
          </a:stretch>
        </p:blipFill>
        <p:spPr>
          <a:xfrm>
            <a:off x="6427704" y="4873787"/>
            <a:ext cx="462855" cy="175002"/>
          </a:xfrm>
          <a:prstGeom prst="rect">
            <a:avLst/>
          </a:prstGeom>
        </p:spPr>
      </p:pic>
      <p:pic>
        <p:nvPicPr>
          <p:cNvPr id="19" name="Grafik 18">
            <a:extLst>
              <a:ext uri="{FF2B5EF4-FFF2-40B4-BE49-F238E27FC236}">
                <a16:creationId xmlns:a16="http://schemas.microsoft.com/office/drawing/2014/main" id="{CE1503E1-84C4-44EE-954C-2F728C108766}"/>
              </a:ext>
            </a:extLst>
          </p:cNvPr>
          <p:cNvPicPr>
            <a:picLocks noChangeAspect="1"/>
          </p:cNvPicPr>
          <p:nvPr/>
        </p:nvPicPr>
        <p:blipFill>
          <a:blip r:embed="rId4"/>
          <a:stretch>
            <a:fillRect/>
          </a:stretch>
        </p:blipFill>
        <p:spPr>
          <a:xfrm>
            <a:off x="6025048" y="5100819"/>
            <a:ext cx="805312" cy="147640"/>
          </a:xfrm>
          <a:prstGeom prst="rect">
            <a:avLst/>
          </a:prstGeom>
        </p:spPr>
      </p:pic>
      <p:pic>
        <p:nvPicPr>
          <p:cNvPr id="13" name="Grafik 12">
            <a:extLst>
              <a:ext uri="{FF2B5EF4-FFF2-40B4-BE49-F238E27FC236}">
                <a16:creationId xmlns:a16="http://schemas.microsoft.com/office/drawing/2014/main" id="{8DED05C1-B648-443B-A40A-86C469BAA1FC}"/>
              </a:ext>
            </a:extLst>
          </p:cNvPr>
          <p:cNvPicPr>
            <a:picLocks noChangeAspect="1"/>
          </p:cNvPicPr>
          <p:nvPr/>
        </p:nvPicPr>
        <p:blipFill>
          <a:blip r:embed="rId5"/>
          <a:stretch>
            <a:fillRect/>
          </a:stretch>
        </p:blipFill>
        <p:spPr>
          <a:xfrm>
            <a:off x="5952335" y="5314170"/>
            <a:ext cx="680250" cy="175002"/>
          </a:xfrm>
          <a:prstGeom prst="rect">
            <a:avLst/>
          </a:prstGeom>
        </p:spPr>
      </p:pic>
      <p:sp>
        <p:nvSpPr>
          <p:cNvPr id="2" name="Titel 1">
            <a:extLst>
              <a:ext uri="{FF2B5EF4-FFF2-40B4-BE49-F238E27FC236}">
                <a16:creationId xmlns:a16="http://schemas.microsoft.com/office/drawing/2014/main" id="{B5587298-8EA8-4814-B82F-EFFE012007F0}"/>
              </a:ext>
            </a:extLst>
          </p:cNvPr>
          <p:cNvSpPr>
            <a:spLocks noGrp="1"/>
          </p:cNvSpPr>
          <p:nvPr>
            <p:ph type="title"/>
          </p:nvPr>
        </p:nvSpPr>
        <p:spPr>
          <a:xfrm>
            <a:off x="277845" y="0"/>
            <a:ext cx="9012862" cy="1325563"/>
          </a:xfrm>
        </p:spPr>
        <p:txBody>
          <a:bodyPr>
            <a:normAutofit/>
          </a:bodyPr>
          <a:lstStyle/>
          <a:p>
            <a:r>
              <a:rPr lang="de-DE" dirty="0">
                <a:solidFill>
                  <a:srgbClr val="344150"/>
                </a:solidFill>
                <a:latin typeface="Arial" panose="020B0604020202020204" pitchFamily="34" charset="0"/>
                <a:cs typeface="Arial" panose="020B0604020202020204" pitchFamily="34" charset="0"/>
              </a:rPr>
              <a:t>MRH Trowe Kooperation</a:t>
            </a:r>
          </a:p>
        </p:txBody>
      </p:sp>
      <p:sp>
        <p:nvSpPr>
          <p:cNvPr id="3" name="Foliennummernplatzhalter 2">
            <a:extLst>
              <a:ext uri="{FF2B5EF4-FFF2-40B4-BE49-F238E27FC236}">
                <a16:creationId xmlns:a16="http://schemas.microsoft.com/office/drawing/2014/main" id="{353E9F1E-1370-4F83-A128-92DAE44D4FDD}"/>
              </a:ext>
            </a:extLst>
          </p:cNvPr>
          <p:cNvSpPr>
            <a:spLocks noGrp="1"/>
          </p:cNvSpPr>
          <p:nvPr>
            <p:ph type="sldNum" sz="quarter" idx="4"/>
          </p:nvPr>
        </p:nvSpPr>
        <p:spPr/>
        <p:txBody>
          <a:bodyPr/>
          <a:lstStyle/>
          <a:p>
            <a:fld id="{0DB11324-E0A8-4199-978D-02885A0D0942}" type="slidenum">
              <a:rPr lang="de-DE" smtClean="0"/>
              <a:pPr/>
              <a:t>5</a:t>
            </a:fld>
            <a:endParaRPr lang="de-DE" dirty="0"/>
          </a:p>
        </p:txBody>
      </p:sp>
    </p:spTree>
    <p:extLst>
      <p:ext uri="{BB962C8B-B14F-4D97-AF65-F5344CB8AC3E}">
        <p14:creationId xmlns:p14="http://schemas.microsoft.com/office/powerpoint/2010/main" val="57261971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5587298-8EA8-4814-B82F-EFFE012007F0}"/>
              </a:ext>
            </a:extLst>
          </p:cNvPr>
          <p:cNvSpPr>
            <a:spLocks noGrp="1"/>
          </p:cNvSpPr>
          <p:nvPr>
            <p:ph type="title"/>
          </p:nvPr>
        </p:nvSpPr>
        <p:spPr>
          <a:xfrm>
            <a:off x="269218" y="-67427"/>
            <a:ext cx="9012862" cy="1325563"/>
          </a:xfrm>
        </p:spPr>
        <p:txBody>
          <a:bodyPr>
            <a:normAutofit/>
          </a:bodyPr>
          <a:lstStyle/>
          <a:p>
            <a:r>
              <a:rPr lang="de-DE" dirty="0">
                <a:solidFill>
                  <a:srgbClr val="344150"/>
                </a:solidFill>
                <a:latin typeface="Arial" panose="020B0604020202020204" pitchFamily="34" charset="0"/>
                <a:cs typeface="Arial" panose="020B0604020202020204" pitchFamily="34" charset="0"/>
              </a:rPr>
              <a:t>MRH Trowe Kooperation</a:t>
            </a:r>
          </a:p>
        </p:txBody>
      </p:sp>
      <p:sp>
        <p:nvSpPr>
          <p:cNvPr id="3" name="Foliennummernplatzhalter 2">
            <a:extLst>
              <a:ext uri="{FF2B5EF4-FFF2-40B4-BE49-F238E27FC236}">
                <a16:creationId xmlns:a16="http://schemas.microsoft.com/office/drawing/2014/main" id="{353E9F1E-1370-4F83-A128-92DAE44D4FDD}"/>
              </a:ext>
            </a:extLst>
          </p:cNvPr>
          <p:cNvSpPr>
            <a:spLocks noGrp="1"/>
          </p:cNvSpPr>
          <p:nvPr>
            <p:ph type="sldNum" sz="quarter" idx="4"/>
          </p:nvPr>
        </p:nvSpPr>
        <p:spPr/>
        <p:txBody>
          <a:bodyPr/>
          <a:lstStyle/>
          <a:p>
            <a:fld id="{0DB11324-E0A8-4199-978D-02885A0D0942}" type="slidenum">
              <a:rPr lang="de-DE" smtClean="0"/>
              <a:pPr/>
              <a:t>6</a:t>
            </a:fld>
            <a:endParaRPr lang="de-DE" dirty="0"/>
          </a:p>
        </p:txBody>
      </p:sp>
      <p:pic>
        <p:nvPicPr>
          <p:cNvPr id="5" name="Grafik 4">
            <a:extLst>
              <a:ext uri="{FF2B5EF4-FFF2-40B4-BE49-F238E27FC236}">
                <a16:creationId xmlns:a16="http://schemas.microsoft.com/office/drawing/2014/main" id="{D5703016-4422-4CD4-889F-CAA6F2B62E0B}"/>
              </a:ext>
            </a:extLst>
          </p:cNvPr>
          <p:cNvPicPr>
            <a:picLocks noChangeAspect="1"/>
          </p:cNvPicPr>
          <p:nvPr/>
        </p:nvPicPr>
        <p:blipFill>
          <a:blip r:embed="rId2"/>
          <a:stretch>
            <a:fillRect/>
          </a:stretch>
        </p:blipFill>
        <p:spPr>
          <a:xfrm>
            <a:off x="634550" y="1698806"/>
            <a:ext cx="2894135" cy="4898656"/>
          </a:xfrm>
          <a:prstGeom prst="rect">
            <a:avLst/>
          </a:prstGeom>
          <a:ln w="28575">
            <a:solidFill>
              <a:srgbClr val="1D2D4B"/>
            </a:solidFill>
          </a:ln>
        </p:spPr>
      </p:pic>
      <p:pic>
        <p:nvPicPr>
          <p:cNvPr id="8" name="Grafik 7">
            <a:extLst>
              <a:ext uri="{FF2B5EF4-FFF2-40B4-BE49-F238E27FC236}">
                <a16:creationId xmlns:a16="http://schemas.microsoft.com/office/drawing/2014/main" id="{ED00FFA5-6F85-4512-A89B-70EF293B831E}"/>
              </a:ext>
            </a:extLst>
          </p:cNvPr>
          <p:cNvPicPr>
            <a:picLocks noChangeAspect="1"/>
          </p:cNvPicPr>
          <p:nvPr/>
        </p:nvPicPr>
        <p:blipFill>
          <a:blip r:embed="rId3"/>
          <a:stretch>
            <a:fillRect/>
          </a:stretch>
        </p:blipFill>
        <p:spPr>
          <a:xfrm>
            <a:off x="4398611" y="1698807"/>
            <a:ext cx="2941918" cy="4893362"/>
          </a:xfrm>
          <a:prstGeom prst="rect">
            <a:avLst/>
          </a:prstGeom>
          <a:ln w="28575">
            <a:solidFill>
              <a:srgbClr val="1D2D4B"/>
            </a:solidFill>
          </a:ln>
        </p:spPr>
      </p:pic>
      <p:pic>
        <p:nvPicPr>
          <p:cNvPr id="10" name="Grafik 9">
            <a:extLst>
              <a:ext uri="{FF2B5EF4-FFF2-40B4-BE49-F238E27FC236}">
                <a16:creationId xmlns:a16="http://schemas.microsoft.com/office/drawing/2014/main" id="{4C8F7407-501C-4135-AA27-6B97D619DDA0}"/>
              </a:ext>
            </a:extLst>
          </p:cNvPr>
          <p:cNvPicPr>
            <a:picLocks noChangeAspect="1"/>
          </p:cNvPicPr>
          <p:nvPr/>
        </p:nvPicPr>
        <p:blipFill>
          <a:blip r:embed="rId4"/>
          <a:stretch>
            <a:fillRect/>
          </a:stretch>
        </p:blipFill>
        <p:spPr>
          <a:xfrm>
            <a:off x="8295300" y="1698806"/>
            <a:ext cx="2939560" cy="4893361"/>
          </a:xfrm>
          <a:prstGeom prst="rect">
            <a:avLst/>
          </a:prstGeom>
          <a:ln w="28575">
            <a:solidFill>
              <a:srgbClr val="1D2D4B"/>
            </a:solidFill>
          </a:ln>
        </p:spPr>
      </p:pic>
      <p:sp>
        <p:nvSpPr>
          <p:cNvPr id="15" name="Textfeld 14">
            <a:extLst>
              <a:ext uri="{FF2B5EF4-FFF2-40B4-BE49-F238E27FC236}">
                <a16:creationId xmlns:a16="http://schemas.microsoft.com/office/drawing/2014/main" id="{9FE0218C-DACE-4AB8-A662-450EF1A8DA2D}"/>
              </a:ext>
            </a:extLst>
          </p:cNvPr>
          <p:cNvSpPr txBox="1"/>
          <p:nvPr/>
        </p:nvSpPr>
        <p:spPr>
          <a:xfrm>
            <a:off x="368420" y="842790"/>
            <a:ext cx="4149423" cy="461665"/>
          </a:xfrm>
          <a:prstGeom prst="rect">
            <a:avLst/>
          </a:prstGeom>
          <a:solidFill>
            <a:schemeClr val="bg1"/>
          </a:solidFill>
          <a:ln>
            <a:solidFill>
              <a:srgbClr val="000000"/>
            </a:solidFill>
          </a:ln>
        </p:spPr>
        <p:txBody>
          <a:bodyPr wrap="square">
            <a:spAutoFit/>
          </a:bodyPr>
          <a:lstStyle/>
          <a:p>
            <a:r>
              <a:rPr lang="de-DE" sz="2400" b="1" dirty="0">
                <a:solidFill>
                  <a:srgbClr val="344150"/>
                </a:solidFill>
                <a:latin typeface="Arial" panose="020B0604020202020204" pitchFamily="34" charset="0"/>
                <a:cs typeface="Arial" panose="020B0604020202020204" pitchFamily="34" charset="0"/>
              </a:rPr>
              <a:t>SPECIALITIES – AUSZUG -</a:t>
            </a:r>
            <a:endParaRPr lang="de-DE" sz="2400" dirty="0"/>
          </a:p>
        </p:txBody>
      </p:sp>
      <p:sp>
        <p:nvSpPr>
          <p:cNvPr id="16" name="Ellipse 15">
            <a:extLst>
              <a:ext uri="{FF2B5EF4-FFF2-40B4-BE49-F238E27FC236}">
                <a16:creationId xmlns:a16="http://schemas.microsoft.com/office/drawing/2014/main" id="{B37DD8C3-1991-4BF5-B5B0-C54ABCA3D93D}"/>
              </a:ext>
            </a:extLst>
          </p:cNvPr>
          <p:cNvSpPr/>
          <p:nvPr/>
        </p:nvSpPr>
        <p:spPr>
          <a:xfrm>
            <a:off x="1787036" y="1977389"/>
            <a:ext cx="2243758" cy="1451611"/>
          </a:xfrm>
          <a:prstGeom prst="ellipse">
            <a:avLst/>
          </a:prstGeom>
          <a:noFill/>
          <a:ln w="38100">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0" name="Ellipse 19">
            <a:extLst>
              <a:ext uri="{FF2B5EF4-FFF2-40B4-BE49-F238E27FC236}">
                <a16:creationId xmlns:a16="http://schemas.microsoft.com/office/drawing/2014/main" id="{42902B27-235A-4D22-8A3D-B4FBF595CDE2}"/>
              </a:ext>
            </a:extLst>
          </p:cNvPr>
          <p:cNvSpPr/>
          <p:nvPr/>
        </p:nvSpPr>
        <p:spPr>
          <a:xfrm>
            <a:off x="269218" y="5170624"/>
            <a:ext cx="2243758" cy="1451611"/>
          </a:xfrm>
          <a:prstGeom prst="ellipse">
            <a:avLst/>
          </a:prstGeom>
          <a:noFill/>
          <a:ln w="38100">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1" name="Ellipse 20">
            <a:extLst>
              <a:ext uri="{FF2B5EF4-FFF2-40B4-BE49-F238E27FC236}">
                <a16:creationId xmlns:a16="http://schemas.microsoft.com/office/drawing/2014/main" id="{E327D577-75DA-4C9A-8093-6D2B4525A2C5}"/>
              </a:ext>
            </a:extLst>
          </p:cNvPr>
          <p:cNvSpPr/>
          <p:nvPr/>
        </p:nvSpPr>
        <p:spPr>
          <a:xfrm>
            <a:off x="5574157" y="3429000"/>
            <a:ext cx="2243758" cy="1451611"/>
          </a:xfrm>
          <a:prstGeom prst="ellipse">
            <a:avLst/>
          </a:prstGeom>
          <a:noFill/>
          <a:ln w="38100">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2" name="Ellipse 21">
            <a:extLst>
              <a:ext uri="{FF2B5EF4-FFF2-40B4-BE49-F238E27FC236}">
                <a16:creationId xmlns:a16="http://schemas.microsoft.com/office/drawing/2014/main" id="{52D2D375-B25E-44C6-ACB0-BC900CEE199A}"/>
              </a:ext>
            </a:extLst>
          </p:cNvPr>
          <p:cNvSpPr/>
          <p:nvPr/>
        </p:nvSpPr>
        <p:spPr>
          <a:xfrm>
            <a:off x="9358919" y="5140556"/>
            <a:ext cx="2243758" cy="1451611"/>
          </a:xfrm>
          <a:prstGeom prst="ellipse">
            <a:avLst/>
          </a:prstGeom>
          <a:noFill/>
          <a:ln w="38100">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142800948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CA0405C1-7462-4067-B98E-02AC17895CB0}"/>
              </a:ext>
            </a:extLst>
          </p:cNvPr>
          <p:cNvPicPr>
            <a:picLocks noChangeAspect="1"/>
          </p:cNvPicPr>
          <p:nvPr/>
        </p:nvPicPr>
        <p:blipFill>
          <a:blip r:embed="rId4"/>
          <a:stretch>
            <a:fillRect/>
          </a:stretch>
        </p:blipFill>
        <p:spPr>
          <a:xfrm>
            <a:off x="7122098" y="1928212"/>
            <a:ext cx="4834979" cy="4606506"/>
          </a:xfrm>
          <a:prstGeom prst="rect">
            <a:avLst/>
          </a:prstGeom>
        </p:spPr>
      </p:pic>
      <p:sp>
        <p:nvSpPr>
          <p:cNvPr id="2" name="Titel 1">
            <a:extLst>
              <a:ext uri="{FF2B5EF4-FFF2-40B4-BE49-F238E27FC236}">
                <a16:creationId xmlns:a16="http://schemas.microsoft.com/office/drawing/2014/main" id="{B5587298-8EA8-4814-B82F-EFFE012007F0}"/>
              </a:ext>
            </a:extLst>
          </p:cNvPr>
          <p:cNvSpPr>
            <a:spLocks noGrp="1"/>
          </p:cNvSpPr>
          <p:nvPr>
            <p:ph type="title"/>
          </p:nvPr>
        </p:nvSpPr>
        <p:spPr>
          <a:xfrm>
            <a:off x="269218" y="-67427"/>
            <a:ext cx="9012862" cy="1325563"/>
          </a:xfrm>
        </p:spPr>
        <p:txBody>
          <a:bodyPr>
            <a:normAutofit/>
          </a:bodyPr>
          <a:lstStyle/>
          <a:p>
            <a:r>
              <a:rPr lang="de-DE" dirty="0">
                <a:solidFill>
                  <a:srgbClr val="344150"/>
                </a:solidFill>
                <a:latin typeface="Arial" panose="020B0604020202020204" pitchFamily="34" charset="0"/>
                <a:cs typeface="Arial" panose="020B0604020202020204" pitchFamily="34" charset="0"/>
              </a:rPr>
              <a:t>MRH Trowe Kooperation</a:t>
            </a:r>
          </a:p>
        </p:txBody>
      </p:sp>
      <p:sp>
        <p:nvSpPr>
          <p:cNvPr id="3" name="Foliennummernplatzhalter 2">
            <a:extLst>
              <a:ext uri="{FF2B5EF4-FFF2-40B4-BE49-F238E27FC236}">
                <a16:creationId xmlns:a16="http://schemas.microsoft.com/office/drawing/2014/main" id="{353E9F1E-1370-4F83-A128-92DAE44D4FDD}"/>
              </a:ext>
            </a:extLst>
          </p:cNvPr>
          <p:cNvSpPr>
            <a:spLocks noGrp="1"/>
          </p:cNvSpPr>
          <p:nvPr>
            <p:ph type="sldNum" sz="quarter" idx="4"/>
          </p:nvPr>
        </p:nvSpPr>
        <p:spPr/>
        <p:txBody>
          <a:bodyPr/>
          <a:lstStyle/>
          <a:p>
            <a:fld id="{0DB11324-E0A8-4199-978D-02885A0D0942}" type="slidenum">
              <a:rPr lang="de-DE" smtClean="0"/>
              <a:pPr/>
              <a:t>7</a:t>
            </a:fld>
            <a:endParaRPr lang="de-DE" dirty="0"/>
          </a:p>
        </p:txBody>
      </p:sp>
      <p:pic>
        <p:nvPicPr>
          <p:cNvPr id="11" name="Grafik 10">
            <a:extLst>
              <a:ext uri="{FF2B5EF4-FFF2-40B4-BE49-F238E27FC236}">
                <a16:creationId xmlns:a16="http://schemas.microsoft.com/office/drawing/2014/main" id="{A55D605D-9A4C-49A0-BC89-082201A52BFA}"/>
              </a:ext>
            </a:extLst>
          </p:cNvPr>
          <p:cNvPicPr>
            <a:picLocks noChangeAspect="1"/>
          </p:cNvPicPr>
          <p:nvPr/>
        </p:nvPicPr>
        <p:blipFill>
          <a:blip r:embed="rId5"/>
          <a:stretch>
            <a:fillRect/>
          </a:stretch>
        </p:blipFill>
        <p:spPr>
          <a:xfrm>
            <a:off x="23849" y="1868669"/>
            <a:ext cx="4958839" cy="4721174"/>
          </a:xfrm>
          <a:prstGeom prst="rect">
            <a:avLst/>
          </a:prstGeom>
        </p:spPr>
      </p:pic>
      <p:pic>
        <p:nvPicPr>
          <p:cNvPr id="7" name="Picture 5">
            <a:extLst>
              <a:ext uri="{FF2B5EF4-FFF2-40B4-BE49-F238E27FC236}">
                <a16:creationId xmlns:a16="http://schemas.microsoft.com/office/drawing/2014/main" id="{1594332D-4159-4F90-A741-4AFE2056F359}"/>
              </a:ext>
            </a:extLst>
          </p:cNvPr>
          <p:cNvPicPr>
            <a:picLocks noChangeAspect="1" noChangeArrowheads="1"/>
          </p:cNvPicPr>
          <p:nvPr>
            <p:custDataLst>
              <p:tags r:id="rId1"/>
            </p:custDataLst>
          </p:nvPr>
        </p:nvPicPr>
        <p:blipFill>
          <a:blip r:embed="rId6">
            <a:extLst>
              <a:ext uri="{28A0092B-C50C-407E-A947-70E740481C1C}">
                <a14:useLocalDpi xmlns:a14="http://schemas.microsoft.com/office/drawing/2010/main" val="0"/>
              </a:ext>
            </a:extLst>
          </a:blip>
          <a:srcRect/>
          <a:stretch>
            <a:fillRect/>
          </a:stretch>
        </p:blipFill>
        <p:spPr bwMode="auto">
          <a:xfrm>
            <a:off x="4826118" y="1673586"/>
            <a:ext cx="2539764" cy="245415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Ein Bild, das Text, Schrift, Logo, Grafiken enthält.&#10;&#10;Automatisch generierte Beschreibung">
            <a:extLst>
              <a:ext uri="{FF2B5EF4-FFF2-40B4-BE49-F238E27FC236}">
                <a16:creationId xmlns:a16="http://schemas.microsoft.com/office/drawing/2014/main" id="{2B42CC4F-5E26-400E-8E0A-4DFC52AB800F}"/>
              </a:ext>
            </a:extLst>
          </p:cNvPr>
          <p:cNvPicPr>
            <a:picLocks noChangeAspect="1" noChangeArrowheads="1"/>
          </p:cNvPicPr>
          <p:nvPr>
            <p:custDataLst>
              <p:tags r:id="rId2"/>
            </p:custDataLst>
          </p:nvPr>
        </p:nvPicPr>
        <p:blipFill>
          <a:blip r:embed="rId7" cstate="print">
            <a:extLst>
              <a:ext uri="{28A0092B-C50C-407E-A947-70E740481C1C}">
                <a14:useLocalDpi xmlns:a14="http://schemas.microsoft.com/office/drawing/2010/main" val="0"/>
              </a:ext>
            </a:extLst>
          </a:blip>
          <a:srcRect/>
          <a:stretch>
            <a:fillRect/>
          </a:stretch>
        </p:blipFill>
        <p:spPr bwMode="auto">
          <a:xfrm>
            <a:off x="5156434" y="2243686"/>
            <a:ext cx="2035702" cy="1331528"/>
          </a:xfrm>
          <a:prstGeom prst="rect">
            <a:avLst/>
          </a:prstGeom>
          <a:noFill/>
          <a:extLst>
            <a:ext uri="{909E8E84-426E-40DD-AFC4-6F175D3DCCD1}">
              <a14:hiddenFill xmlns:a14="http://schemas.microsoft.com/office/drawing/2010/main">
                <a:solidFill>
                  <a:srgbClr val="FFFFFF"/>
                </a:solidFill>
              </a14:hiddenFill>
            </a:ext>
          </a:extLst>
        </p:spPr>
      </p:pic>
      <p:pic>
        <p:nvPicPr>
          <p:cNvPr id="13" name="Grafik 12">
            <a:extLst>
              <a:ext uri="{FF2B5EF4-FFF2-40B4-BE49-F238E27FC236}">
                <a16:creationId xmlns:a16="http://schemas.microsoft.com/office/drawing/2014/main" id="{F1048E86-1BB1-4B19-B691-987F066094FA}"/>
              </a:ext>
            </a:extLst>
          </p:cNvPr>
          <p:cNvPicPr>
            <a:picLocks noChangeAspect="1"/>
          </p:cNvPicPr>
          <p:nvPr/>
        </p:nvPicPr>
        <p:blipFill>
          <a:blip r:embed="rId8"/>
          <a:stretch>
            <a:fillRect/>
          </a:stretch>
        </p:blipFill>
        <p:spPr>
          <a:xfrm>
            <a:off x="4917819" y="4185747"/>
            <a:ext cx="2336205" cy="2348971"/>
          </a:xfrm>
          <a:prstGeom prst="rect">
            <a:avLst/>
          </a:prstGeom>
        </p:spPr>
      </p:pic>
      <p:sp>
        <p:nvSpPr>
          <p:cNvPr id="14" name="Ellipse 13">
            <a:extLst>
              <a:ext uri="{FF2B5EF4-FFF2-40B4-BE49-F238E27FC236}">
                <a16:creationId xmlns:a16="http://schemas.microsoft.com/office/drawing/2014/main" id="{D4A0CABE-99BE-41CE-AE2D-B4718163F747}"/>
              </a:ext>
            </a:extLst>
          </p:cNvPr>
          <p:cNvSpPr/>
          <p:nvPr/>
        </p:nvSpPr>
        <p:spPr>
          <a:xfrm>
            <a:off x="135375" y="4015596"/>
            <a:ext cx="2243758" cy="2186796"/>
          </a:xfrm>
          <a:prstGeom prst="ellipse">
            <a:avLst/>
          </a:prstGeom>
          <a:noFill/>
          <a:ln w="38100">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5" name="Ellipse 14">
            <a:extLst>
              <a:ext uri="{FF2B5EF4-FFF2-40B4-BE49-F238E27FC236}">
                <a16:creationId xmlns:a16="http://schemas.microsoft.com/office/drawing/2014/main" id="{D8D70C8E-A26A-4A44-B022-718CEC69F06A}"/>
              </a:ext>
            </a:extLst>
          </p:cNvPr>
          <p:cNvSpPr/>
          <p:nvPr/>
        </p:nvSpPr>
        <p:spPr>
          <a:xfrm>
            <a:off x="7249429" y="3948695"/>
            <a:ext cx="2243758" cy="2186796"/>
          </a:xfrm>
          <a:prstGeom prst="ellipse">
            <a:avLst/>
          </a:prstGeom>
          <a:noFill/>
          <a:ln w="38100">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6" name="Ellipse 15">
            <a:extLst>
              <a:ext uri="{FF2B5EF4-FFF2-40B4-BE49-F238E27FC236}">
                <a16:creationId xmlns:a16="http://schemas.microsoft.com/office/drawing/2014/main" id="{2441FCEE-5155-4EB9-A95E-418287A29205}"/>
              </a:ext>
            </a:extLst>
          </p:cNvPr>
          <p:cNvSpPr/>
          <p:nvPr/>
        </p:nvSpPr>
        <p:spPr>
          <a:xfrm>
            <a:off x="4980391" y="3948695"/>
            <a:ext cx="2243758" cy="2186796"/>
          </a:xfrm>
          <a:prstGeom prst="ellipse">
            <a:avLst/>
          </a:prstGeom>
          <a:noFill/>
          <a:ln w="38100">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421391725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3DC8CB37-6787-4CDF-944E-64DE526DE631}"/>
              </a:ext>
            </a:extLst>
          </p:cNvPr>
          <p:cNvSpPr>
            <a:spLocks noGrp="1"/>
          </p:cNvSpPr>
          <p:nvPr>
            <p:ph type="sldNum" sz="quarter" idx="4"/>
          </p:nvPr>
        </p:nvSpPr>
        <p:spPr/>
        <p:txBody>
          <a:bodyPr/>
          <a:lstStyle/>
          <a:p>
            <a:fld id="{0DB11324-E0A8-4199-978D-02885A0D0942}" type="slidenum">
              <a:rPr lang="de-DE" smtClean="0"/>
              <a:t>8</a:t>
            </a:fld>
            <a:endParaRPr lang="de-DE" dirty="0"/>
          </a:p>
        </p:txBody>
      </p:sp>
      <p:sp>
        <p:nvSpPr>
          <p:cNvPr id="4" name="Titel 3">
            <a:extLst>
              <a:ext uri="{FF2B5EF4-FFF2-40B4-BE49-F238E27FC236}">
                <a16:creationId xmlns:a16="http://schemas.microsoft.com/office/drawing/2014/main" id="{9DAEC876-158B-436B-8968-F815FBC24ED4}"/>
              </a:ext>
            </a:extLst>
          </p:cNvPr>
          <p:cNvSpPr>
            <a:spLocks noGrp="1"/>
          </p:cNvSpPr>
          <p:nvPr>
            <p:ph type="title"/>
          </p:nvPr>
        </p:nvSpPr>
        <p:spPr>
          <a:xfrm>
            <a:off x="369357" y="140719"/>
            <a:ext cx="10314206" cy="1325563"/>
          </a:xfrm>
        </p:spPr>
        <p:txBody>
          <a:bodyPr>
            <a:normAutofit/>
          </a:bodyPr>
          <a:lstStyle/>
          <a:p>
            <a:r>
              <a:rPr lang="de-DE" dirty="0"/>
              <a:t>Spielregeln* Kooperationsmodell afm + MRH Trowe</a:t>
            </a:r>
            <a:br>
              <a:rPr lang="de-DE" dirty="0"/>
            </a:br>
            <a:br>
              <a:rPr lang="de-DE" dirty="0"/>
            </a:br>
            <a:r>
              <a:rPr lang="de-DE" dirty="0"/>
              <a:t>im Firmenversicherungsgeschäft</a:t>
            </a:r>
          </a:p>
        </p:txBody>
      </p:sp>
      <p:sp>
        <p:nvSpPr>
          <p:cNvPr id="7" name="Textfeld 6">
            <a:extLst>
              <a:ext uri="{FF2B5EF4-FFF2-40B4-BE49-F238E27FC236}">
                <a16:creationId xmlns:a16="http://schemas.microsoft.com/office/drawing/2014/main" id="{85800AB9-35E6-4369-A03E-F97D7246E280}"/>
              </a:ext>
            </a:extLst>
          </p:cNvPr>
          <p:cNvSpPr txBox="1"/>
          <p:nvPr/>
        </p:nvSpPr>
        <p:spPr>
          <a:xfrm>
            <a:off x="368420" y="1696483"/>
            <a:ext cx="11058439" cy="5314212"/>
          </a:xfrm>
          <a:prstGeom prst="rect">
            <a:avLst/>
          </a:prstGeom>
          <a:noFill/>
        </p:spPr>
        <p:txBody>
          <a:bodyPr wrap="square">
            <a:spAutoFit/>
          </a:bodyPr>
          <a:lstStyle/>
          <a:p>
            <a:pPr>
              <a:lnSpc>
                <a:spcPct val="107000"/>
              </a:lnSpc>
              <a:spcAft>
                <a:spcPts val="800"/>
              </a:spcAft>
            </a:pPr>
            <a:r>
              <a:rPr lang="de-DE" b="1" kern="100" dirty="0">
                <a:solidFill>
                  <a:srgbClr val="1D2D4B"/>
                </a:solidFill>
                <a:effectLst/>
                <a:ea typeface="Calibri" panose="020F0502020204030204" pitchFamily="34" charset="0"/>
                <a:cs typeface="Times New Roman" panose="02020603050405020304" pitchFamily="18" charset="0"/>
              </a:rPr>
              <a:t>Definition der Modelle </a:t>
            </a:r>
            <a:r>
              <a:rPr lang="de-DE" b="1" u="sng" kern="100" dirty="0">
                <a:solidFill>
                  <a:srgbClr val="1D2D4B"/>
                </a:solidFill>
                <a:effectLst/>
                <a:ea typeface="Calibri" panose="020F0502020204030204" pitchFamily="34" charset="0"/>
                <a:cs typeface="Times New Roman" panose="02020603050405020304" pitchFamily="18" charset="0"/>
              </a:rPr>
              <a:t>(Stand 01.2025)</a:t>
            </a:r>
          </a:p>
          <a:p>
            <a:pPr>
              <a:lnSpc>
                <a:spcPct val="107000"/>
              </a:lnSpc>
              <a:spcAft>
                <a:spcPts val="800"/>
              </a:spcAft>
            </a:pPr>
            <a:endParaRPr lang="de-DE" b="1" kern="100" dirty="0">
              <a:solidFill>
                <a:srgbClr val="1D2D4B"/>
              </a:solidFill>
              <a:effectLst/>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de-DE" b="1" i="1" kern="100" dirty="0">
                <a:solidFill>
                  <a:srgbClr val="1D2D4B"/>
                </a:solidFill>
                <a:effectLst/>
                <a:ea typeface="Calibri" panose="020F0502020204030204" pitchFamily="34" charset="0"/>
                <a:cs typeface="Times New Roman" panose="02020603050405020304" pitchFamily="18" charset="0"/>
              </a:rPr>
              <a:t>Know-how-Dienstleistung    </a:t>
            </a:r>
          </a:p>
          <a:p>
            <a:pPr lvl="0">
              <a:lnSpc>
                <a:spcPct val="107000"/>
              </a:lnSpc>
            </a:pPr>
            <a:r>
              <a:rPr lang="de-DE" i="1" kern="100" dirty="0">
                <a:solidFill>
                  <a:srgbClr val="1D2D4B"/>
                </a:solidFill>
                <a:effectLst/>
                <a:ea typeface="Calibri" panose="020F0502020204030204" pitchFamily="34" charset="0"/>
                <a:cs typeface="Times New Roman" panose="02020603050405020304" pitchFamily="18" charset="0"/>
              </a:rPr>
              <a:t> </a:t>
            </a:r>
          </a:p>
          <a:p>
            <a:pPr lvl="0">
              <a:lnSpc>
                <a:spcPct val="107000"/>
              </a:lnSpc>
            </a:pPr>
            <a:r>
              <a:rPr lang="de-DE" i="1" kern="100" dirty="0">
                <a:solidFill>
                  <a:srgbClr val="1D2D4B"/>
                </a:solidFill>
                <a:effectLst/>
                <a:ea typeface="Calibri" panose="020F0502020204030204" pitchFamily="34" charset="0"/>
                <a:cs typeface="Times New Roman" panose="02020603050405020304" pitchFamily="18" charset="0"/>
              </a:rPr>
              <a:t>afm </a:t>
            </a:r>
            <a:r>
              <a:rPr lang="de-DE" kern="100" dirty="0">
                <a:solidFill>
                  <a:srgbClr val="1D2D4B"/>
                </a:solidFill>
                <a:effectLst/>
                <a:ea typeface="Calibri" panose="020F0502020204030204" pitchFamily="34" charset="0"/>
                <a:cs typeface="Times New Roman" panose="02020603050405020304" pitchFamily="18" charset="0"/>
              </a:rPr>
              <a:t>leistet konkrete und sachgerechte Vorarbeit, beispielsweise durch das Ausfüllen von Fragebögen und das Zusammenstellen von Unterlagen. afm erhält fachliche Unterstützung durch MRH Trowe. Die Unterstützung kann unterschiedlich ausgeprägt sein. Sie kann virtuell erfolgen, </a:t>
            </a:r>
          </a:p>
          <a:p>
            <a:pPr lvl="0">
              <a:lnSpc>
                <a:spcPct val="107000"/>
              </a:lnSpc>
            </a:pPr>
            <a:endParaRPr lang="de-DE" kern="100" dirty="0">
              <a:solidFill>
                <a:srgbClr val="1D2D4B"/>
              </a:solidFill>
              <a:effectLst/>
              <a:ea typeface="Calibri" panose="020F0502020204030204" pitchFamily="34" charset="0"/>
              <a:cs typeface="Times New Roman" panose="02020603050405020304" pitchFamily="18" charset="0"/>
            </a:endParaRPr>
          </a:p>
          <a:p>
            <a:pPr marL="742950" lvl="1" indent="-285750">
              <a:lnSpc>
                <a:spcPct val="107000"/>
              </a:lnSpc>
              <a:buFont typeface="+mj-lt"/>
              <a:buAutoNum type="alphaLcPeriod"/>
            </a:pPr>
            <a:r>
              <a:rPr lang="de-DE" kern="100" dirty="0">
                <a:solidFill>
                  <a:srgbClr val="1D2D4B"/>
                </a:solidFill>
                <a:effectLst/>
                <a:ea typeface="Calibri" panose="020F0502020204030204" pitchFamily="34" charset="0"/>
                <a:cs typeface="Times New Roman" panose="02020603050405020304" pitchFamily="18" charset="0"/>
              </a:rPr>
              <a:t>Analyse und Bewertung von Bestandsverträgen</a:t>
            </a:r>
          </a:p>
          <a:p>
            <a:pPr marL="742950" lvl="1" indent="-285750">
              <a:lnSpc>
                <a:spcPct val="107000"/>
              </a:lnSpc>
              <a:buFont typeface="+mj-lt"/>
              <a:buAutoNum type="alphaLcPeriod"/>
            </a:pPr>
            <a:r>
              <a:rPr lang="de-DE" kern="100" dirty="0">
                <a:solidFill>
                  <a:srgbClr val="1D2D4B"/>
                </a:solidFill>
                <a:effectLst/>
                <a:ea typeface="Calibri" panose="020F0502020204030204" pitchFamily="34" charset="0"/>
                <a:cs typeface="Times New Roman" panose="02020603050405020304" pitchFamily="18" charset="0"/>
              </a:rPr>
              <a:t>Bereitstellung von Rahmenverträge oder Wordings</a:t>
            </a:r>
          </a:p>
          <a:p>
            <a:pPr marL="742950" lvl="1" indent="-285750">
              <a:lnSpc>
                <a:spcPct val="107000"/>
              </a:lnSpc>
              <a:buFont typeface="+mj-lt"/>
              <a:buAutoNum type="alphaLcPeriod"/>
            </a:pPr>
            <a:r>
              <a:rPr lang="de-DE" kern="100" dirty="0">
                <a:solidFill>
                  <a:srgbClr val="1D2D4B"/>
                </a:solidFill>
                <a:effectLst/>
                <a:ea typeface="Calibri" panose="020F0502020204030204" pitchFamily="34" charset="0"/>
                <a:cs typeface="Times New Roman" panose="02020603050405020304" pitchFamily="18" charset="0"/>
              </a:rPr>
              <a:t>Ausschreibung und Platzierung</a:t>
            </a:r>
          </a:p>
          <a:p>
            <a:pPr marL="742950" lvl="1" indent="-285750">
              <a:lnSpc>
                <a:spcPct val="107000"/>
              </a:lnSpc>
              <a:buFont typeface="+mj-lt"/>
              <a:buAutoNum type="alphaLcPeriod"/>
            </a:pPr>
            <a:r>
              <a:rPr lang="de-DE" kern="100" dirty="0">
                <a:solidFill>
                  <a:srgbClr val="1D2D4B"/>
                </a:solidFill>
                <a:effectLst/>
                <a:ea typeface="Calibri" panose="020F0502020204030204" pitchFamily="34" charset="0"/>
                <a:cs typeface="Times New Roman" panose="02020603050405020304" pitchFamily="18" charset="0"/>
              </a:rPr>
              <a:t>Angebotserstellung und –Präsentation</a:t>
            </a:r>
          </a:p>
          <a:p>
            <a:pPr marL="742950" lvl="1" indent="-285750">
              <a:lnSpc>
                <a:spcPct val="107000"/>
              </a:lnSpc>
              <a:buFont typeface="+mj-lt"/>
              <a:buAutoNum type="alphaLcPeriod"/>
            </a:pPr>
            <a:endParaRPr lang="de-DE" kern="100" dirty="0">
              <a:solidFill>
                <a:srgbClr val="1D2D4B"/>
              </a:solidFill>
              <a:effectLst/>
              <a:ea typeface="Calibri" panose="020F0502020204030204" pitchFamily="34" charset="0"/>
              <a:cs typeface="Times New Roman" panose="02020603050405020304" pitchFamily="18" charset="0"/>
            </a:endParaRPr>
          </a:p>
          <a:p>
            <a:pPr marL="742950" lvl="1" indent="-285750">
              <a:lnSpc>
                <a:spcPct val="107000"/>
              </a:lnSpc>
              <a:buFont typeface="+mj-lt"/>
              <a:buAutoNum type="alphaLcPeriod"/>
            </a:pPr>
            <a:endParaRPr lang="de-DE" kern="100" dirty="0">
              <a:solidFill>
                <a:srgbClr val="1D2D4B"/>
              </a:solidFill>
              <a:ea typeface="Calibri" panose="020F0502020204030204" pitchFamily="34" charset="0"/>
              <a:cs typeface="Times New Roman" panose="02020603050405020304" pitchFamily="18" charset="0"/>
            </a:endParaRPr>
          </a:p>
          <a:p>
            <a:pPr marL="742950" lvl="1" indent="-285750">
              <a:lnSpc>
                <a:spcPct val="107000"/>
              </a:lnSpc>
              <a:buFont typeface="+mj-lt"/>
              <a:buAutoNum type="alphaLcPeriod"/>
            </a:pPr>
            <a:r>
              <a:rPr lang="de-DE" kern="100" dirty="0">
                <a:solidFill>
                  <a:srgbClr val="1D2D4B"/>
                </a:solidFill>
                <a:effectLst/>
                <a:ea typeface="Calibri" panose="020F0502020204030204" pitchFamily="34" charset="0"/>
                <a:cs typeface="Times New Roman" panose="02020603050405020304" pitchFamily="18" charset="0"/>
              </a:rPr>
              <a:t>Risikobesichtigung und -beurteilungen zur Ausschreibung und Angebotserstellung</a:t>
            </a:r>
          </a:p>
          <a:p>
            <a:pPr marL="742950" lvl="1" indent="-285750">
              <a:lnSpc>
                <a:spcPct val="107000"/>
              </a:lnSpc>
              <a:buFont typeface="+mj-lt"/>
              <a:buAutoNum type="alphaLcPeriod"/>
            </a:pPr>
            <a:endParaRPr lang="de-DE" kern="100" dirty="0">
              <a:solidFill>
                <a:srgbClr val="1D2D4B"/>
              </a:solidFill>
              <a:effectLst/>
              <a:ea typeface="Calibri" panose="020F0502020204030204" pitchFamily="34" charset="0"/>
              <a:cs typeface="Times New Roman" panose="02020603050405020304" pitchFamily="18" charset="0"/>
            </a:endParaRPr>
          </a:p>
          <a:p>
            <a:pPr marL="449580">
              <a:lnSpc>
                <a:spcPct val="107000"/>
              </a:lnSpc>
            </a:pPr>
            <a:r>
              <a:rPr lang="de-DE" b="1" kern="100" dirty="0">
                <a:solidFill>
                  <a:srgbClr val="1D2D4B"/>
                </a:solidFill>
                <a:effectLst/>
                <a:ea typeface="Calibri" panose="020F0502020204030204" pitchFamily="34" charset="0"/>
                <a:cs typeface="Times New Roman" panose="02020603050405020304" pitchFamily="18" charset="0"/>
              </a:rPr>
              <a:t> </a:t>
            </a:r>
          </a:p>
        </p:txBody>
      </p:sp>
      <p:sp>
        <p:nvSpPr>
          <p:cNvPr id="9" name="Textfeld 8">
            <a:extLst>
              <a:ext uri="{FF2B5EF4-FFF2-40B4-BE49-F238E27FC236}">
                <a16:creationId xmlns:a16="http://schemas.microsoft.com/office/drawing/2014/main" id="{E20FFC35-5D40-4B22-8B51-2CC30C89FD79}"/>
              </a:ext>
            </a:extLst>
          </p:cNvPr>
          <p:cNvSpPr txBox="1"/>
          <p:nvPr/>
        </p:nvSpPr>
        <p:spPr>
          <a:xfrm>
            <a:off x="0" y="5578771"/>
            <a:ext cx="9603812" cy="367216"/>
          </a:xfrm>
          <a:prstGeom prst="rect">
            <a:avLst/>
          </a:prstGeom>
          <a:noFill/>
        </p:spPr>
        <p:txBody>
          <a:bodyPr wrap="square">
            <a:spAutoFit/>
          </a:bodyPr>
          <a:lstStyle/>
          <a:p>
            <a:pPr marL="449580">
              <a:lnSpc>
                <a:spcPct val="107000"/>
              </a:lnSpc>
            </a:pPr>
            <a:r>
              <a:rPr lang="de-DE" sz="1800" b="1" kern="100" dirty="0">
                <a:solidFill>
                  <a:srgbClr val="1D2D4B"/>
                </a:solidFill>
                <a:effectLst/>
                <a:ea typeface="Calibri" panose="020F0502020204030204" pitchFamily="34" charset="0"/>
                <a:cs typeface="Times New Roman" panose="02020603050405020304" pitchFamily="18" charset="0"/>
              </a:rPr>
              <a:t>In Ausnahmefällen kann die Unterstützung auch in Präsenz erfolgen, u.a.</a:t>
            </a:r>
          </a:p>
        </p:txBody>
      </p:sp>
    </p:spTree>
    <p:extLst>
      <p:ext uri="{BB962C8B-B14F-4D97-AF65-F5344CB8AC3E}">
        <p14:creationId xmlns:p14="http://schemas.microsoft.com/office/powerpoint/2010/main" val="33017271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3DC8CB37-6787-4CDF-944E-64DE526DE631}"/>
              </a:ext>
            </a:extLst>
          </p:cNvPr>
          <p:cNvSpPr>
            <a:spLocks noGrp="1"/>
          </p:cNvSpPr>
          <p:nvPr>
            <p:ph type="sldNum" sz="quarter" idx="4"/>
          </p:nvPr>
        </p:nvSpPr>
        <p:spPr/>
        <p:txBody>
          <a:bodyPr/>
          <a:lstStyle/>
          <a:p>
            <a:fld id="{0DB11324-E0A8-4199-978D-02885A0D0942}" type="slidenum">
              <a:rPr lang="de-DE" smtClean="0"/>
              <a:t>9</a:t>
            </a:fld>
            <a:endParaRPr lang="de-DE" dirty="0"/>
          </a:p>
        </p:txBody>
      </p:sp>
      <p:sp>
        <p:nvSpPr>
          <p:cNvPr id="4" name="Titel 3">
            <a:extLst>
              <a:ext uri="{FF2B5EF4-FFF2-40B4-BE49-F238E27FC236}">
                <a16:creationId xmlns:a16="http://schemas.microsoft.com/office/drawing/2014/main" id="{9DAEC876-158B-436B-8968-F815FBC24ED4}"/>
              </a:ext>
            </a:extLst>
          </p:cNvPr>
          <p:cNvSpPr>
            <a:spLocks noGrp="1"/>
          </p:cNvSpPr>
          <p:nvPr>
            <p:ph type="title"/>
          </p:nvPr>
        </p:nvSpPr>
        <p:spPr>
          <a:xfrm>
            <a:off x="369357" y="140719"/>
            <a:ext cx="10314206" cy="1325563"/>
          </a:xfrm>
        </p:spPr>
        <p:txBody>
          <a:bodyPr>
            <a:normAutofit/>
          </a:bodyPr>
          <a:lstStyle/>
          <a:p>
            <a:r>
              <a:rPr lang="de-DE" dirty="0"/>
              <a:t>Spielregeln* Kooperationsmodell afm + MRH Trowe</a:t>
            </a:r>
            <a:br>
              <a:rPr lang="de-DE" dirty="0"/>
            </a:br>
            <a:br>
              <a:rPr lang="de-DE" dirty="0"/>
            </a:br>
            <a:r>
              <a:rPr lang="de-DE" dirty="0"/>
              <a:t>im Firmenversicherungsgeschäft</a:t>
            </a:r>
          </a:p>
        </p:txBody>
      </p:sp>
      <p:sp>
        <p:nvSpPr>
          <p:cNvPr id="7" name="Textfeld 6">
            <a:extLst>
              <a:ext uri="{FF2B5EF4-FFF2-40B4-BE49-F238E27FC236}">
                <a16:creationId xmlns:a16="http://schemas.microsoft.com/office/drawing/2014/main" id="{F731ABBB-31DD-4410-B6D6-C48FFEBE006F}"/>
              </a:ext>
            </a:extLst>
          </p:cNvPr>
          <p:cNvSpPr txBox="1"/>
          <p:nvPr/>
        </p:nvSpPr>
        <p:spPr>
          <a:xfrm>
            <a:off x="368420" y="1592878"/>
            <a:ext cx="11454223" cy="5115568"/>
          </a:xfrm>
          <a:prstGeom prst="rect">
            <a:avLst/>
          </a:prstGeom>
          <a:noFill/>
        </p:spPr>
        <p:txBody>
          <a:bodyPr wrap="square">
            <a:spAutoFit/>
          </a:bodyPr>
          <a:lstStyle/>
          <a:p>
            <a:pPr marL="400050" lvl="0" indent="-400050">
              <a:lnSpc>
                <a:spcPct val="107000"/>
              </a:lnSpc>
              <a:buFont typeface="+mj-lt"/>
              <a:buAutoNum type="romanUcPeriod"/>
            </a:pPr>
            <a:r>
              <a:rPr lang="de-DE" b="1" i="1" kern="100" dirty="0">
                <a:solidFill>
                  <a:schemeClr val="bg1"/>
                </a:solidFill>
                <a:effectLst/>
                <a:ea typeface="Calibri" panose="020F0502020204030204" pitchFamily="34" charset="0"/>
                <a:cs typeface="Times New Roman" panose="02020603050405020304" pitchFamily="18" charset="0"/>
              </a:rPr>
              <a:t>ffff</a:t>
            </a:r>
          </a:p>
          <a:p>
            <a:pPr lvl="0">
              <a:lnSpc>
                <a:spcPct val="107000"/>
              </a:lnSpc>
            </a:pPr>
            <a:r>
              <a:rPr lang="de-DE" b="1" i="1" kern="100" dirty="0">
                <a:solidFill>
                  <a:srgbClr val="1D2D4B"/>
                </a:solidFill>
                <a:effectLst/>
                <a:ea typeface="Calibri" panose="020F0502020204030204" pitchFamily="34" charset="0"/>
                <a:cs typeface="Times New Roman" panose="02020603050405020304" pitchFamily="18" charset="0"/>
              </a:rPr>
              <a:t>2. Eindecken und –Policierung</a:t>
            </a:r>
          </a:p>
          <a:p>
            <a:pPr marL="400050" lvl="0" indent="-400050">
              <a:lnSpc>
                <a:spcPct val="107000"/>
              </a:lnSpc>
              <a:buFont typeface="+mj-lt"/>
              <a:buAutoNum type="romanUcPeriod"/>
            </a:pPr>
            <a:endParaRPr lang="de-DE" b="1" kern="100" dirty="0">
              <a:solidFill>
                <a:srgbClr val="1D2D4B"/>
              </a:solidFill>
              <a:effectLst/>
              <a:ea typeface="Calibri" panose="020F0502020204030204" pitchFamily="34" charset="0"/>
              <a:cs typeface="Times New Roman" panose="02020603050405020304" pitchFamily="18" charset="0"/>
            </a:endParaRPr>
          </a:p>
          <a:p>
            <a:pPr marL="449580">
              <a:lnSpc>
                <a:spcPct val="107000"/>
              </a:lnSpc>
            </a:pPr>
            <a:r>
              <a:rPr lang="de-DE" kern="100" dirty="0">
                <a:solidFill>
                  <a:srgbClr val="1D2D4B"/>
                </a:solidFill>
                <a:effectLst/>
                <a:ea typeface="Calibri" panose="020F0502020204030204" pitchFamily="34" charset="0"/>
                <a:cs typeface="Times New Roman" panose="02020603050405020304" pitchFamily="18" charset="0"/>
              </a:rPr>
              <a:t>afm lässt </a:t>
            </a:r>
            <a:r>
              <a:rPr lang="de-DE" u="sng" kern="100" dirty="0">
                <a:solidFill>
                  <a:srgbClr val="1D2D4B"/>
                </a:solidFill>
                <a:effectLst/>
                <a:ea typeface="Calibri" panose="020F0502020204030204" pitchFamily="34" charset="0"/>
                <a:cs typeface="Times New Roman" panose="02020603050405020304" pitchFamily="18" charset="0"/>
              </a:rPr>
              <a:t>einzelne Verträge </a:t>
            </a:r>
            <a:r>
              <a:rPr lang="de-DE" kern="100" dirty="0">
                <a:solidFill>
                  <a:srgbClr val="1D2D4B"/>
                </a:solidFill>
                <a:effectLst/>
                <a:ea typeface="Calibri" panose="020F0502020204030204" pitchFamily="34" charset="0"/>
                <a:cs typeface="Times New Roman" panose="02020603050405020304" pitchFamily="18" charset="0"/>
              </a:rPr>
              <a:t>durch MRH Trowe im Geschäftsfeld Insurance </a:t>
            </a:r>
            <a:r>
              <a:rPr lang="de-DE" u="sng" kern="100" dirty="0">
                <a:solidFill>
                  <a:srgbClr val="1D2D4B"/>
                </a:solidFill>
                <a:effectLst/>
                <a:ea typeface="Calibri" panose="020F0502020204030204" pitchFamily="34" charset="0"/>
                <a:cs typeface="Times New Roman" panose="02020603050405020304" pitchFamily="18" charset="0"/>
              </a:rPr>
              <a:t>eindecken, policieren und administrieren.</a:t>
            </a:r>
            <a:endParaRPr lang="de-DE" kern="100" dirty="0">
              <a:solidFill>
                <a:srgbClr val="1D2D4B"/>
              </a:solidFill>
              <a:ea typeface="Calibri" panose="020F0502020204030204" pitchFamily="34" charset="0"/>
              <a:cs typeface="Times New Roman" panose="02020603050405020304" pitchFamily="18" charset="0"/>
            </a:endParaRPr>
          </a:p>
          <a:p>
            <a:pPr marL="449580">
              <a:lnSpc>
                <a:spcPct val="107000"/>
              </a:lnSpc>
            </a:pPr>
            <a:r>
              <a:rPr lang="de-DE" kern="100" dirty="0">
                <a:solidFill>
                  <a:srgbClr val="1D2D4B"/>
                </a:solidFill>
                <a:effectLst/>
                <a:ea typeface="Calibri" panose="020F0502020204030204" pitchFamily="34" charset="0"/>
                <a:cs typeface="Times New Roman" panose="02020603050405020304" pitchFamily="18" charset="0"/>
              </a:rPr>
              <a:t> </a:t>
            </a:r>
          </a:p>
          <a:p>
            <a:pPr lvl="0">
              <a:lnSpc>
                <a:spcPct val="107000"/>
              </a:lnSpc>
            </a:pPr>
            <a:r>
              <a:rPr lang="de-DE" b="1" i="1" kern="100" dirty="0">
                <a:solidFill>
                  <a:srgbClr val="1D2D4B"/>
                </a:solidFill>
                <a:effectLst/>
                <a:ea typeface="Calibri" panose="020F0502020204030204" pitchFamily="34" charset="0"/>
                <a:cs typeface="Times New Roman" panose="02020603050405020304" pitchFamily="18" charset="0"/>
              </a:rPr>
              <a:t>3. IFA – gemeinsame Akquise</a:t>
            </a:r>
            <a:endParaRPr lang="de-DE" b="1" kern="100" dirty="0">
              <a:solidFill>
                <a:srgbClr val="1D2D4B"/>
              </a:solidFill>
              <a:effectLst/>
              <a:ea typeface="Calibri" panose="020F0502020204030204" pitchFamily="34" charset="0"/>
              <a:cs typeface="Times New Roman" panose="02020603050405020304" pitchFamily="18" charset="0"/>
            </a:endParaRPr>
          </a:p>
          <a:p>
            <a:pPr marL="449580">
              <a:lnSpc>
                <a:spcPct val="107000"/>
              </a:lnSpc>
            </a:pPr>
            <a:endParaRPr lang="de-DE" kern="100" dirty="0">
              <a:solidFill>
                <a:srgbClr val="1D2D4B"/>
              </a:solidFill>
              <a:effectLst/>
              <a:ea typeface="Calibri" panose="020F0502020204030204" pitchFamily="34" charset="0"/>
              <a:cs typeface="Times New Roman" panose="02020603050405020304" pitchFamily="18" charset="0"/>
            </a:endParaRPr>
          </a:p>
          <a:p>
            <a:pPr marL="449580">
              <a:lnSpc>
                <a:spcPct val="107000"/>
              </a:lnSpc>
            </a:pPr>
            <a:r>
              <a:rPr lang="de-DE" kern="100" dirty="0">
                <a:solidFill>
                  <a:srgbClr val="1D2D4B"/>
                </a:solidFill>
                <a:effectLst/>
                <a:ea typeface="Calibri" panose="020F0502020204030204" pitchFamily="34" charset="0"/>
                <a:cs typeface="Times New Roman" panose="02020603050405020304" pitchFamily="18" charset="0"/>
              </a:rPr>
              <a:t>afm akquiriert gemeinsam mit MRH Trowe im Geschäftsfeld Insurance einen Mandanten. MRH Trowe wird das Gesamtmandat betreuen und </a:t>
            </a:r>
            <a:r>
              <a:rPr lang="de-DE" u="sng" kern="100" dirty="0">
                <a:solidFill>
                  <a:srgbClr val="1D2D4B"/>
                </a:solidFill>
                <a:effectLst/>
                <a:ea typeface="Calibri" panose="020F0502020204030204" pitchFamily="34" charset="0"/>
                <a:cs typeface="Times New Roman" panose="02020603050405020304" pitchFamily="18" charset="0"/>
              </a:rPr>
              <a:t>einzelne Verträge</a:t>
            </a:r>
            <a:r>
              <a:rPr lang="de-DE" kern="100" dirty="0">
                <a:solidFill>
                  <a:srgbClr val="1D2D4B"/>
                </a:solidFill>
                <a:effectLst/>
                <a:ea typeface="Calibri" panose="020F0502020204030204" pitchFamily="34" charset="0"/>
                <a:cs typeface="Times New Roman" panose="02020603050405020304" pitchFamily="18" charset="0"/>
              </a:rPr>
              <a:t> eindecken, policieren, administrieren </a:t>
            </a:r>
            <a:r>
              <a:rPr lang="de-DE" u="sng" kern="100" dirty="0">
                <a:solidFill>
                  <a:srgbClr val="1D2D4B"/>
                </a:solidFill>
                <a:effectLst/>
                <a:ea typeface="Calibri" panose="020F0502020204030204" pitchFamily="34" charset="0"/>
                <a:cs typeface="Times New Roman" panose="02020603050405020304" pitchFamily="18" charset="0"/>
              </a:rPr>
              <a:t>und betreuen.</a:t>
            </a:r>
            <a:r>
              <a:rPr lang="de-DE" kern="100" dirty="0">
                <a:solidFill>
                  <a:srgbClr val="1D2D4B"/>
                </a:solidFill>
                <a:effectLst/>
                <a:ea typeface="Calibri" panose="020F0502020204030204" pitchFamily="34" charset="0"/>
                <a:cs typeface="Times New Roman" panose="02020603050405020304" pitchFamily="18" charset="0"/>
              </a:rPr>
              <a:t>    </a:t>
            </a:r>
          </a:p>
          <a:p>
            <a:pPr marL="849630" indent="-400050">
              <a:lnSpc>
                <a:spcPct val="107000"/>
              </a:lnSpc>
              <a:buFont typeface="+mj-lt"/>
              <a:buAutoNum type="romanUcPeriod"/>
            </a:pPr>
            <a:endParaRPr lang="de-DE" kern="100" dirty="0">
              <a:solidFill>
                <a:srgbClr val="1D2D4B"/>
              </a:solidFill>
              <a:ea typeface="Calibri" panose="020F0502020204030204" pitchFamily="34" charset="0"/>
              <a:cs typeface="Times New Roman" panose="02020603050405020304" pitchFamily="18" charset="0"/>
            </a:endParaRPr>
          </a:p>
          <a:p>
            <a:pPr lvl="0">
              <a:lnSpc>
                <a:spcPct val="107000"/>
              </a:lnSpc>
            </a:pPr>
            <a:r>
              <a:rPr lang="de-DE" b="1" kern="100" dirty="0">
                <a:solidFill>
                  <a:srgbClr val="1D2D4B"/>
                </a:solidFill>
                <a:effectLst/>
                <a:ea typeface="Calibri" panose="020F0502020204030204" pitchFamily="34" charset="0"/>
                <a:cs typeface="Times New Roman" panose="02020603050405020304" pitchFamily="18" charset="0"/>
              </a:rPr>
              <a:t>4. Cross-Selling</a:t>
            </a:r>
          </a:p>
          <a:p>
            <a:pPr marL="400050" lvl="0" indent="-400050">
              <a:lnSpc>
                <a:spcPct val="107000"/>
              </a:lnSpc>
              <a:buFont typeface="+mj-lt"/>
              <a:buAutoNum type="romanUcPeriod"/>
            </a:pPr>
            <a:endParaRPr lang="de-DE" b="1" kern="100" dirty="0">
              <a:solidFill>
                <a:srgbClr val="1D2D4B"/>
              </a:solidFill>
              <a:effectLst/>
              <a:ea typeface="Calibri" panose="020F0502020204030204" pitchFamily="34" charset="0"/>
              <a:cs typeface="Times New Roman" panose="02020603050405020304" pitchFamily="18" charset="0"/>
            </a:endParaRPr>
          </a:p>
          <a:p>
            <a:pPr marL="449580">
              <a:lnSpc>
                <a:spcPct val="107000"/>
              </a:lnSpc>
            </a:pPr>
            <a:r>
              <a:rPr lang="de-DE" kern="100" dirty="0">
                <a:solidFill>
                  <a:srgbClr val="1D2D4B"/>
                </a:solidFill>
                <a:effectLst/>
                <a:ea typeface="Calibri" panose="020F0502020204030204" pitchFamily="34" charset="0"/>
                <a:cs typeface="Times New Roman" panose="02020603050405020304" pitchFamily="18" charset="0"/>
              </a:rPr>
              <a:t>Cross-Selling bezeichnet die Vermittlung von Kontakten zwischen afm und MRH Trowe aus einem </a:t>
            </a:r>
            <a:r>
              <a:rPr lang="de-DE" u="sng" kern="100" dirty="0">
                <a:solidFill>
                  <a:srgbClr val="1D2D4B"/>
                </a:solidFill>
                <a:effectLst/>
                <a:ea typeface="Calibri" panose="020F0502020204030204" pitchFamily="34" charset="0"/>
                <a:cs typeface="Times New Roman" panose="02020603050405020304" pitchFamily="18" charset="0"/>
              </a:rPr>
              <a:t>anderen Geschäftsfeld als Insurance</a:t>
            </a:r>
            <a:r>
              <a:rPr lang="de-DE" kern="100" dirty="0">
                <a:solidFill>
                  <a:srgbClr val="1D2D4B"/>
                </a:solidFill>
                <a:effectLst/>
                <a:ea typeface="Calibri" panose="020F0502020204030204" pitchFamily="34" charset="0"/>
                <a:cs typeface="Times New Roman" panose="02020603050405020304" pitchFamily="18" charset="0"/>
              </a:rPr>
              <a:t>. Ziel ist es geschäftsübergreifend eine neue Kundenbeziehung aufzubauen bzw. eine bestehende Kundenbeziehung durch Erhöhung der Anzahl der Verträge pro Kunde aufzubauen. </a:t>
            </a:r>
          </a:p>
          <a:p>
            <a:pPr marL="449580">
              <a:lnSpc>
                <a:spcPct val="107000"/>
              </a:lnSpc>
            </a:pPr>
            <a:r>
              <a:rPr lang="de-DE" sz="1800" kern="100" dirty="0">
                <a:solidFill>
                  <a:srgbClr val="1D2D4B"/>
                </a:solidFill>
                <a:effectLst/>
                <a:latin typeface="Roboto"/>
                <a:ea typeface="Calibri" panose="020F0502020204030204" pitchFamily="34" charset="0"/>
                <a:cs typeface="Times New Roman" panose="02020603050405020304" pitchFamily="18" charset="0"/>
              </a:rPr>
              <a:t> </a:t>
            </a:r>
            <a:endParaRPr lang="de-DE" sz="1800" kern="100" dirty="0">
              <a:solidFill>
                <a:srgbClr val="1D2D4B"/>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6501812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2.xml><?xml version="1.0" encoding="utf-8"?>
<p:tagLst xmlns:a="http://schemas.openxmlformats.org/drawingml/2006/main" xmlns:r="http://schemas.openxmlformats.org/officeDocument/2006/relationships" xmlns:p="http://schemas.openxmlformats.org/presentationml/2006/main">
  <p:tag name="VCTCREATESHAPEHANDLED" val="0"/>
</p:tagLst>
</file>

<file path=ppt/theme/theme1.xml><?xml version="1.0" encoding="utf-8"?>
<a:theme xmlns:a="http://schemas.openxmlformats.org/drawingml/2006/main" name="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1102</Words>
  <Application>Microsoft Office PowerPoint</Application>
  <PresentationFormat>Breitbild</PresentationFormat>
  <Paragraphs>197</Paragraphs>
  <Slides>20</Slides>
  <Notes>0</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20</vt:i4>
      </vt:variant>
    </vt:vector>
  </HeadingPairs>
  <TitlesOfParts>
    <vt:vector size="28" baseType="lpstr">
      <vt:lpstr>Arial</vt:lpstr>
      <vt:lpstr>Calibri</vt:lpstr>
      <vt:lpstr>HelveticaNeue</vt:lpstr>
      <vt:lpstr>Reem Kufi</vt:lpstr>
      <vt:lpstr>Roboto</vt:lpstr>
      <vt:lpstr>Symbol</vt:lpstr>
      <vt:lpstr>Wingdings</vt:lpstr>
      <vt:lpstr>Design_afm</vt:lpstr>
      <vt:lpstr>  </vt:lpstr>
      <vt:lpstr>HERAUSFORDERUNG RISIKOMANAGEMENT</vt:lpstr>
      <vt:lpstr>Zielbild</vt:lpstr>
      <vt:lpstr>Beratungsumfang Firmenkunden</vt:lpstr>
      <vt:lpstr>MRH Trowe Kooperation</vt:lpstr>
      <vt:lpstr>MRH Trowe Kooperation</vt:lpstr>
      <vt:lpstr>MRH Trowe Kooperation</vt:lpstr>
      <vt:lpstr>Spielregeln* Kooperationsmodell afm + MRH Trowe  im Firmenversicherungsgeschäft</vt:lpstr>
      <vt:lpstr>Spielregeln* Kooperationsmodell afm + MRH Trowe  im Firmenversicherungsgeschäft</vt:lpstr>
      <vt:lpstr>Spielregeln* Kooperationsmodell afm + MRH Trowe  im Firmenversicherungsgeschäft</vt:lpstr>
      <vt:lpstr>praxisBeispiel 1: D&amp;o</vt:lpstr>
      <vt:lpstr>Praxis Beispiel 2: cyber</vt:lpstr>
      <vt:lpstr>Praxis Beispiel 3: property</vt:lpstr>
      <vt:lpstr>Praxis Beispiel 4: Techline</vt:lpstr>
      <vt:lpstr>Praxis Beispiel 5: Finance institutions</vt:lpstr>
      <vt:lpstr>Praxis Beispiel 5: finance institutions</vt:lpstr>
      <vt:lpstr>Praxis Beispiel 5: finance institutions</vt:lpstr>
      <vt:lpstr>Praxis Beispiel 6: real estate</vt:lpstr>
      <vt:lpstr>Viel Erfolg!</vt:lpstr>
      <vt:lpstr>Annex – in der übersicht  Kooperationsmodelle* afm + mrh trowe firmengeschäft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Rademann, Bernd</dc:creator>
  <cp:lastModifiedBy>Weithase, Jan</cp:lastModifiedBy>
  <cp:revision>798</cp:revision>
  <cp:lastPrinted>2023-07-12T12:22:39Z</cp:lastPrinted>
  <dcterms:created xsi:type="dcterms:W3CDTF">2019-08-21T08:57:07Z</dcterms:created>
  <dcterms:modified xsi:type="dcterms:W3CDTF">2025-02-26T14:11:55Z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y fmtid="{D5CDD505-2E9C-101B-9397-08002B2CF9AE}" pid="3" name="_AdHocReviewCycleID">
    <vt:i4>-871593807</vt:i4>
  </property>
  <property fmtid="{D5CDD505-2E9C-101B-9397-08002B2CF9AE}" pid="4" name="_EmailSubject">
    <vt:lpwstr>Vorlage Webinar Donnerstag</vt:lpwstr>
  </property>
  <property fmtid="{D5CDD505-2E9C-101B-9397-08002B2CF9AE}" pid="5" name="_AuthorEmail">
    <vt:lpwstr>kiesl@afm-gruppe.de</vt:lpwstr>
  </property>
  <property fmtid="{D5CDD505-2E9C-101B-9397-08002B2CF9AE}" pid="6" name="_AuthorEmailDisplayName">
    <vt:lpwstr>Kiesl, Ulrich H.</vt:lpwstr>
  </property>
  <property fmtid="{D5CDD505-2E9C-101B-9397-08002B2CF9AE}" pid="7" name="_PreviousAdHocReviewCycleID">
    <vt:i4>2131553350</vt:i4>
  </property>
</Properties>
</file>